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1.xml" ContentType="application/vnd.openxmlformats-officedocument.presentationml.tags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20"/>
  </p:notesMasterIdLst>
  <p:sldIdLst>
    <p:sldId id="292" r:id="rId9"/>
    <p:sldId id="294" r:id="rId10"/>
    <p:sldId id="295" r:id="rId11"/>
    <p:sldId id="1165" r:id="rId12"/>
    <p:sldId id="1091" r:id="rId13"/>
    <p:sldId id="1183" r:id="rId14"/>
    <p:sldId id="1184" r:id="rId15"/>
    <p:sldId id="1181" r:id="rId16"/>
    <p:sldId id="1182" r:id="rId17"/>
    <p:sldId id="404" r:id="rId18"/>
    <p:sldId id="40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72" d="100"/>
          <a:sy n="72" d="100"/>
        </p:scale>
        <p:origin x="593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03-08T16:33:00.149" v="919" actId="1076"/>
      <pc:docMkLst>
        <pc:docMk/>
      </pc:docMkLst>
      <pc:sldChg chg="addSp delSp modSp add mod">
        <pc:chgData name="Munyaradzi Nicholas Murira" userId="6ab3fae5-94bd-47ef-9f25-6c1f645127cf" providerId="ADAL" clId="{BBAD60DF-75FC-47FB-864F-62F5392E6509}" dt="2026-03-08T16:33:00.149" v="919" actId="1076"/>
        <pc:sldMkLst>
          <pc:docMk/>
          <pc:sldMk cId="3323753235" sldId="1183"/>
        </pc:sldMkLst>
        <pc:picChg chg="add mod">
          <ac:chgData name="Munyaradzi Nicholas Murira" userId="6ab3fae5-94bd-47ef-9f25-6c1f645127cf" providerId="ADAL" clId="{BBAD60DF-75FC-47FB-864F-62F5392E6509}" dt="2026-03-08T16:33:00.149" v="919" actId="1076"/>
          <ac:picMkLst>
            <pc:docMk/>
            <pc:sldMk cId="3323753235" sldId="1183"/>
            <ac:picMk id="5" creationId="{2BA300F5-9201-B4FD-D10E-957C1AD0BFDB}"/>
          </ac:picMkLst>
        </pc:picChg>
        <pc:picChg chg="add del mod">
          <ac:chgData name="Munyaradzi Nicholas Murira" userId="6ab3fae5-94bd-47ef-9f25-6c1f645127cf" providerId="ADAL" clId="{BBAD60DF-75FC-47FB-864F-62F5392E6509}" dt="2026-03-08T16:32:25.678" v="915" actId="478"/>
          <ac:picMkLst>
            <pc:docMk/>
            <pc:sldMk cId="3323753235" sldId="1183"/>
            <ac:picMk id="6" creationId="{67DA7D49-7000-9513-A4C8-37E0ED2B3C4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31188F-CB37-E19B-21DD-1461D2FBFA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974E09-631E-3B17-D786-3E00DED920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827600-3A0A-0123-B363-E9E5A4C1AC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70B534-51B1-B699-F20D-F5FC926803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257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0C6CD3-561C-C1D7-8C07-42EB2D36D4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20D4F7-6249-7E51-6455-9E107680E2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1B215A-B7A2-744B-ADF8-D8C851AF6A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92EEEF-E2AB-C1A8-A707-F05E598F6F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9989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624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7" y="1470581"/>
            <a:ext cx="6565593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Computer Architecture &amp; OS </a:t>
            </a:r>
          </a:p>
          <a:p>
            <a:r>
              <a:rPr lang="en-GB" sz="2400" b="1" i="1" dirty="0"/>
              <a:t>Module Code: ACCA4022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901556"/>
            <a:ext cx="515257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lang="en-GB" dirty="0"/>
              <a:t>Munyaradzi Nicholas Murira (Comp Arch)</a:t>
            </a:r>
          </a:p>
          <a:p>
            <a:r>
              <a:rPr lang="en-GB" dirty="0"/>
              <a:t>Munya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James Williams  (Operating Systems)</a:t>
            </a:r>
          </a:p>
          <a:p>
            <a:endParaRPr lang="en-GB" dirty="0"/>
          </a:p>
          <a:p>
            <a:r>
              <a:rPr lang="en-GB" dirty="0"/>
              <a:t>Lee Cobley  (Tutorials)</a:t>
            </a:r>
          </a:p>
          <a:p>
            <a:endParaRPr lang="en-GB" dirty="0"/>
          </a:p>
          <a:p>
            <a:r>
              <a:rPr lang="en-GB" dirty="0"/>
              <a:t>From 26 Jan- 2026, we shall meet Face to Face at (310) IQ Building.</a:t>
            </a:r>
          </a:p>
          <a:p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Reading week: 2- 6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 March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2026</a:t>
            </a:r>
          </a:p>
          <a:p>
            <a:endParaRPr lang="en-GB" dirty="0"/>
          </a:p>
          <a:p>
            <a:r>
              <a:rPr lang="en-GB" dirty="0"/>
              <a:t>Mondays/Thursday: 9:00  – 10am: Lectures</a:t>
            </a:r>
          </a:p>
          <a:p>
            <a:endParaRPr lang="en-GB" dirty="0"/>
          </a:p>
          <a:p>
            <a:r>
              <a:rPr lang="en-GB" dirty="0"/>
              <a:t>                          Tutorials-Check time-table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Two Components 50% &amp; 50% Weightage 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DEDB9A-2F7A-E220-435C-D2F4CAD6D8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9316" y="1326382"/>
            <a:ext cx="6523656" cy="3305907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7A757F8-A332-4404-3E1B-3965FD7151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7700BB-4104-A23C-6D02-0A657DFAC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99" y="789401"/>
            <a:ext cx="9294443" cy="4204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F1C8F8-DE89-04E8-6B88-8D3D11E5F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643A17-E8F9-C63D-4D27-87E411A4B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cover-Continue…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EF675F-0B94-4AEB-7722-706D78244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A300F5-9201-B4FD-D10E-957C1AD0BF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59" y="566283"/>
            <a:ext cx="8981010" cy="5224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753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83C2A1-901A-C786-AA06-E5A7594A66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0019A635-6A49-47CE-1859-562BA3C68B53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833769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>
                <a:solidFill>
                  <a:schemeClr val="tx1"/>
                </a:solidFill>
              </a:rPr>
              <a:t>Overview of Computer Architecture </a:t>
            </a:r>
            <a:endParaRPr lang="en-US" sz="36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C67DE7B-BFE3-4DB6-D23F-319E721BF7F7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GB" sz="2400" b="1" dirty="0"/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Computer architecture describes how a computer system is designed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including how the processor (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CPU), memory, storage devices, and input/output components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work together to execute programs.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It focuses:</a:t>
            </a:r>
          </a:p>
          <a:p>
            <a:pPr marL="800100" lvl="1" indent="-3429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data is represented</a:t>
            </a:r>
          </a:p>
          <a:p>
            <a:pPr marL="800100" lvl="1" indent="-3429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instructions are processed</a:t>
            </a:r>
          </a:p>
          <a:p>
            <a:pPr marL="800100" lvl="1" indent="-3429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hardware components communicate</a:t>
            </a:r>
          </a:p>
        </p:txBody>
      </p:sp>
    </p:spTree>
    <p:extLst>
      <p:ext uri="{BB962C8B-B14F-4D97-AF65-F5344CB8AC3E}">
        <p14:creationId xmlns:p14="http://schemas.microsoft.com/office/powerpoint/2010/main" val="417917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GB" sz="2400" b="1" dirty="0"/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AIM(S)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provide the student with a fundamental grounding in the key concepts behind typical computer architectures, hardware, networks and operating systems.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to: 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Determine the essential characteristics and concepts behind computer systems and components, number systems, data capacities and transfer speeds, in the context of typical PC hardware and networking environments.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Demonstrate an understanding of general Operating System concepts.  </a:t>
            </a:r>
          </a:p>
          <a:p>
            <a:pPr lvl="1" algn="just">
              <a:lnSpc>
                <a:spcPct val="90000"/>
              </a:lnSpc>
              <a:spcAft>
                <a:spcPts val="600"/>
              </a:spcAft>
            </a:pPr>
            <a:endParaRPr lang="en-GB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4607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1AB07B-4116-32E6-9EDE-6906725FDB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5947" y="1124316"/>
            <a:ext cx="8690089" cy="4120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52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016" y="336884"/>
            <a:ext cx="10578455" cy="5130708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FF0000"/>
                </a:solidFill>
              </a:rPr>
              <a:t>Lectures: </a:t>
            </a:r>
            <a:r>
              <a:rPr lang="en-GB" sz="1800" dirty="0">
                <a:solidFill>
                  <a:srgbClr val="FF0000"/>
                </a:solidFill>
              </a:rPr>
              <a:t>Face to Face – IQ 310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002060"/>
                </a:solidFill>
              </a:rPr>
              <a:t>Tutorials: IQ110</a:t>
            </a:r>
            <a:endParaRPr lang="en-GB" sz="1800" dirty="0">
              <a:solidFill>
                <a:srgbClr val="00206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00B050"/>
                </a:solidFill>
              </a:rPr>
              <a:t>Assessments: </a:t>
            </a:r>
            <a:r>
              <a:rPr lang="en-GB" sz="1800" dirty="0">
                <a:solidFill>
                  <a:srgbClr val="00B050"/>
                </a:solidFill>
              </a:rPr>
              <a:t>2 Components</a:t>
            </a: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00B050"/>
                </a:solidFill>
              </a:rPr>
              <a:t>Component 1: </a:t>
            </a:r>
            <a:r>
              <a:rPr lang="en-GB" sz="1800" b="1" dirty="0">
                <a:solidFill>
                  <a:srgbClr val="FF0000"/>
                </a:solidFill>
              </a:rPr>
              <a:t>Computer Architecture</a:t>
            </a:r>
          </a:p>
          <a:p>
            <a:pPr marL="400110" lvl="1" indent="0" algn="just">
              <a:buNone/>
            </a:pPr>
            <a:r>
              <a:rPr lang="en-GB" sz="1800" dirty="0">
                <a:solidFill>
                  <a:srgbClr val="00B050"/>
                </a:solidFill>
              </a:rPr>
              <a:t>                     </a:t>
            </a: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r>
              <a:rPr lang="en-GB" sz="1800" b="1" dirty="0"/>
              <a:t>Weighting  50%</a:t>
            </a:r>
          </a:p>
          <a:p>
            <a:pPr marL="1314510" lvl="3" indent="0" algn="just">
              <a:buNone/>
            </a:pP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Computer Architecture will be assessed by a written exam.</a:t>
            </a:r>
          </a:p>
          <a:p>
            <a:pPr marL="1314510" lvl="3" indent="0" algn="just">
              <a:buNone/>
            </a:pP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The exam date will be confirmed by the Registry.</a:t>
            </a:r>
          </a:p>
          <a:p>
            <a:pPr marL="1314510" lvl="3" indent="0" algn="just">
              <a:buNone/>
            </a:pP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It will take place during the exam period 11–23 May.</a:t>
            </a:r>
          </a:p>
          <a:p>
            <a:pPr marL="1314510" lvl="3" indent="0" algn="just">
              <a:buNone/>
            </a:pP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Bring blue or black pens and a pencil.</a:t>
            </a:r>
          </a:p>
          <a:p>
            <a:pPr marL="1314510" lvl="3" indent="0" algn="just">
              <a:buNone/>
            </a:pPr>
            <a:r>
              <a:rPr lang="en-US" dirty="0">
                <a:solidFill>
                  <a:srgbClr val="00B050"/>
                </a:solidFill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Answers will be written in exam booklets provided.</a:t>
            </a: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endParaRPr lang="en-GB" sz="1800" dirty="0">
              <a:solidFill>
                <a:srgbClr val="00B050"/>
              </a:solidFill>
            </a:endParaRP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00B050"/>
                </a:solidFill>
              </a:rPr>
              <a:t>Component 2: </a:t>
            </a:r>
            <a:r>
              <a:rPr lang="en-GB" sz="1800" b="1" dirty="0">
                <a:solidFill>
                  <a:srgbClr val="FF0000"/>
                </a:solidFill>
              </a:rPr>
              <a:t>OS Assignment  50%</a:t>
            </a:r>
          </a:p>
          <a:p>
            <a:pPr marL="400110" lvl="1" indent="0" algn="just">
              <a:buNone/>
            </a:pPr>
            <a:r>
              <a:rPr lang="en-GB" sz="1800" b="1" dirty="0">
                <a:solidFill>
                  <a:srgbClr val="FF0000"/>
                </a:solidFill>
              </a:rPr>
              <a:t>        James  </a:t>
            </a:r>
            <a:r>
              <a:rPr lang="en-GB" sz="1800" b="1">
                <a:solidFill>
                  <a:srgbClr val="FF0000"/>
                </a:solidFill>
              </a:rPr>
              <a:t>will confirm</a:t>
            </a:r>
            <a:endParaRPr lang="en-GB" sz="1800" dirty="0">
              <a:solidFill>
                <a:srgbClr val="00B050"/>
              </a:solidFill>
            </a:endParaRPr>
          </a:p>
          <a:p>
            <a:pPr marL="1600260" lvl="3" indent="-285750" algn="just">
              <a:buFont typeface="Courier New" panose="02070309020205020404" pitchFamily="49" charset="0"/>
              <a:buChar char="o"/>
            </a:pPr>
            <a:endParaRPr lang="en-GB" dirty="0">
              <a:solidFill>
                <a:srgbClr val="00B050"/>
              </a:solidFill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ctr">
              <a:spcBef>
                <a:spcPts val="12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US" sz="1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Part </a:t>
            </a:r>
            <a:r>
              <a:rPr lang="en-US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 (</a:t>
            </a:r>
            <a:r>
              <a:rPr lang="en-US" sz="12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Topology – 80 Marks)</a:t>
            </a:r>
            <a:endParaRPr lang="en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endParaRPr lang="en-GB" dirty="0">
              <a:solidFill>
                <a:srgbClr val="002060"/>
              </a:solidFill>
            </a:endParaRPr>
          </a:p>
          <a:p>
            <a:pPr marL="0" indent="0" algn="just"/>
            <a:endParaRPr lang="en-GB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387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355</Words>
  <Application>Microsoft Office PowerPoint</Application>
  <PresentationFormat>Widescreen</PresentationFormat>
  <Paragraphs>77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11</vt:i4>
      </vt:variant>
    </vt:vector>
  </HeadingPairs>
  <TitlesOfParts>
    <vt:vector size="24" baseType="lpstr">
      <vt:lpstr>MS Mincho</vt:lpstr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Reading List</vt:lpstr>
      <vt:lpstr>Topics to cover</vt:lpstr>
      <vt:lpstr>Topics to cover-Continue…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62</cp:revision>
  <dcterms:created xsi:type="dcterms:W3CDTF">2021-03-05T06:07:01Z</dcterms:created>
  <dcterms:modified xsi:type="dcterms:W3CDTF">2026-03-08T16:33:00Z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