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180BC8-D15E-4101-AABE-4ED707A5876C}" v="2" dt="2026-10-12T00:50:32.4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Begum (2521425)" userId="4d9d8d60-9ea3-47b4-856f-e014bc74dc45" providerId="ADAL" clId="{98452095-EECE-444E-AD8F-4954E4A65AD3}"/>
    <pc:docChg chg="modSld">
      <pc:chgData name="Nusrat Begum (2521425)" userId="4d9d8d60-9ea3-47b4-856f-e014bc74dc45" providerId="ADAL" clId="{98452095-EECE-444E-AD8F-4954E4A65AD3}" dt="2026-10-12T15:58:15.362" v="26" actId="20577"/>
      <pc:docMkLst>
        <pc:docMk/>
      </pc:docMkLst>
      <pc:sldChg chg="modSp mod">
        <pc:chgData name="Nusrat Begum (2521425)" userId="4d9d8d60-9ea3-47b4-856f-e014bc74dc45" providerId="ADAL" clId="{98452095-EECE-444E-AD8F-4954E4A65AD3}" dt="2026-10-12T14:42:48.956" v="11" actId="20577"/>
        <pc:sldMkLst>
          <pc:docMk/>
          <pc:sldMk cId="170466793" sldId="258"/>
        </pc:sldMkLst>
        <pc:graphicFrameChg chg="modGraphic">
          <ac:chgData name="Nusrat Begum (2521425)" userId="4d9d8d60-9ea3-47b4-856f-e014bc74dc45" providerId="ADAL" clId="{98452095-EECE-444E-AD8F-4954E4A65AD3}" dt="2026-10-12T14:42:48.956" v="11" actId="20577"/>
          <ac:graphicFrameMkLst>
            <pc:docMk/>
            <pc:sldMk cId="170466793" sldId="258"/>
            <ac:graphicFrameMk id="3" creationId="{C843BB49-BE84-3ACB-7E28-999E44A9E5B8}"/>
          </ac:graphicFrameMkLst>
        </pc:graphicFrameChg>
      </pc:sldChg>
      <pc:sldChg chg="modSp mod">
        <pc:chgData name="Nusrat Begum (2521425)" userId="4d9d8d60-9ea3-47b4-856f-e014bc74dc45" providerId="ADAL" clId="{98452095-EECE-444E-AD8F-4954E4A65AD3}" dt="2026-10-12T14:44:29.431" v="15" actId="14100"/>
        <pc:sldMkLst>
          <pc:docMk/>
          <pc:sldMk cId="480115809" sldId="264"/>
        </pc:sldMkLst>
        <pc:spChg chg="mod">
          <ac:chgData name="Nusrat Begum (2521425)" userId="4d9d8d60-9ea3-47b4-856f-e014bc74dc45" providerId="ADAL" clId="{98452095-EECE-444E-AD8F-4954E4A65AD3}" dt="2026-10-12T14:44:29.431" v="15" actId="14100"/>
          <ac:spMkLst>
            <pc:docMk/>
            <pc:sldMk cId="480115809" sldId="264"/>
            <ac:spMk id="2" creationId="{4A842912-30E4-72A0-0F61-8E3246C2AC34}"/>
          </ac:spMkLst>
        </pc:spChg>
        <pc:graphicFrameChg chg="mod modGraphic">
          <ac:chgData name="Nusrat Begum (2521425)" userId="4d9d8d60-9ea3-47b4-856f-e014bc74dc45" providerId="ADAL" clId="{98452095-EECE-444E-AD8F-4954E4A65AD3}" dt="2026-10-12T14:44:15.941" v="13" actId="14100"/>
          <ac:graphicFrameMkLst>
            <pc:docMk/>
            <pc:sldMk cId="480115809" sldId="264"/>
            <ac:graphicFrameMk id="3" creationId="{830A1941-A9A9-3336-C80E-E0E6C50543C7}"/>
          </ac:graphicFrameMkLst>
        </pc:graphicFrameChg>
      </pc:sldChg>
      <pc:sldChg chg="addSp modSp mod">
        <pc:chgData name="Nusrat Begum (2521425)" userId="4d9d8d60-9ea3-47b4-856f-e014bc74dc45" providerId="ADAL" clId="{98452095-EECE-444E-AD8F-4954E4A65AD3}" dt="2026-10-12T15:58:15.362" v="26" actId="20577"/>
        <pc:sldMkLst>
          <pc:docMk/>
          <pc:sldMk cId="1864774973" sldId="265"/>
        </pc:sldMkLst>
        <pc:spChg chg="add mod">
          <ac:chgData name="Nusrat Begum (2521425)" userId="4d9d8d60-9ea3-47b4-856f-e014bc74dc45" providerId="ADAL" clId="{98452095-EECE-444E-AD8F-4954E4A65AD3}" dt="2026-10-12T00:48:32.830" v="0" actId="931"/>
          <ac:spMkLst>
            <pc:docMk/>
            <pc:sldMk cId="1864774973" sldId="265"/>
            <ac:spMk id="5" creationId="{EB2BD01D-305E-D9FA-7732-F96B6739ED71}"/>
          </ac:spMkLst>
        </pc:spChg>
        <pc:spChg chg="add mod">
          <ac:chgData name="Nusrat Begum (2521425)" userId="4d9d8d60-9ea3-47b4-856f-e014bc74dc45" providerId="ADAL" clId="{98452095-EECE-444E-AD8F-4954E4A65AD3}" dt="2026-10-12T00:48:32.830" v="0" actId="931"/>
          <ac:spMkLst>
            <pc:docMk/>
            <pc:sldMk cId="1864774973" sldId="265"/>
            <ac:spMk id="8" creationId="{156129BF-D7B2-CF05-2EE8-CAEFFC3FE628}"/>
          </ac:spMkLst>
        </pc:spChg>
        <pc:graphicFrameChg chg="modGraphic">
          <ac:chgData name="Nusrat Begum (2521425)" userId="4d9d8d60-9ea3-47b4-856f-e014bc74dc45" providerId="ADAL" clId="{98452095-EECE-444E-AD8F-4954E4A65AD3}" dt="2026-10-12T15:58:15.362" v="26" actId="20577"/>
          <ac:graphicFrameMkLst>
            <pc:docMk/>
            <pc:sldMk cId="1864774973" sldId="265"/>
            <ac:graphicFrameMk id="2" creationId="{70CC6A7C-AC26-14EB-3258-4983587F576F}"/>
          </ac:graphicFrameMkLst>
        </pc:graphicFrameChg>
        <pc:picChg chg="add mod">
          <ac:chgData name="Nusrat Begum (2521425)" userId="4d9d8d60-9ea3-47b4-856f-e014bc74dc45" providerId="ADAL" clId="{98452095-EECE-444E-AD8F-4954E4A65AD3}" dt="2026-10-12T00:48:32.830" v="0" actId="931"/>
          <ac:picMkLst>
            <pc:docMk/>
            <pc:sldMk cId="1864774973" sldId="265"/>
            <ac:picMk id="4" creationId="{6AC7CAB9-F480-77B9-19DE-BE93299B4EBA}"/>
          </ac:picMkLst>
        </pc:picChg>
        <pc:picChg chg="add mod">
          <ac:chgData name="Nusrat Begum (2521425)" userId="4d9d8d60-9ea3-47b4-856f-e014bc74dc45" providerId="ADAL" clId="{98452095-EECE-444E-AD8F-4954E4A65AD3}" dt="2026-10-12T00:48:32.830" v="0" actId="931"/>
          <ac:picMkLst>
            <pc:docMk/>
            <pc:sldMk cId="1864774973" sldId="265"/>
            <ac:picMk id="7" creationId="{E1CE5257-62C6-1836-2DDA-965BFD335AF2}"/>
          </ac:picMkLst>
        </pc:picChg>
        <pc:picChg chg="add mod">
          <ac:chgData name="Nusrat Begum (2521425)" userId="4d9d8d60-9ea3-47b4-856f-e014bc74dc45" providerId="ADAL" clId="{98452095-EECE-444E-AD8F-4954E4A65AD3}" dt="2026-10-12T00:50:32.485" v="1" actId="931"/>
          <ac:picMkLst>
            <pc:docMk/>
            <pc:sldMk cId="1864774973" sldId="265"/>
            <ac:picMk id="10" creationId="{C42F2FA9-0A5D-AD4B-93A2-42F546A8C86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9D967C-44EE-4443-9E48-BD8A9CD1AF7E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2A7FB6-92FE-4A03-B34F-B25243D6C7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73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2A7FB6-92FE-4A03-B34F-B25243D6C7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08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22CED-BB9D-9A1A-8571-CF647AAABE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A7776F-4357-0F81-26CF-22838DEA0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C20F8-02B3-3B75-43FF-4832ED3D5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D6F24-2FDC-4AEA-443D-A31EB0D61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F6F34-7EDE-EBE8-E507-1146723CD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053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C29BD-611E-EE9D-2430-DEE86C386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50C47-231F-9F67-EFF1-8975BAB42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B89DC-AD53-C08E-38B6-777CE2BB0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08DB2-D2E8-752A-F9C1-98AA176EF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C84FD-F046-2639-3020-BE66965EA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1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D9B5-1C95-D611-3C37-3E950AD66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733F55-5BAF-B50D-1B32-90FBEBAC20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E966A-70A9-74CA-40B5-279ECAD22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B6C61-C609-B80F-7033-E9AE2C9B8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4B79D-7DE0-F9FA-2C94-2F6A092E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518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BD417-60BB-F2FB-9B4D-9025A27F8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FB065-D538-87A7-E9BB-B89C56ECA4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6DD23-375A-5C5B-6F16-FA5D9C28DD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FC7EC6-500F-84B5-85BA-2AA2378D9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368188-F376-2919-DD03-276EAF74C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196E6F-C54E-B091-F4FA-4EE48788A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27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6FCFF-FAB2-FAA9-B17E-E10543FFE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17910B-EAB1-D3EA-C568-F4B3F6D67F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7D005-747F-FB2F-5DE3-481A426CF1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99FD2D-D3E1-BA2E-9EAE-90D5FA0CA4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4200DF-8BC3-A2E9-BD98-94FDD3EA24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5B1EE0-9871-ED29-4720-53B0B30E4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4DBDB-86FB-89C1-BAA2-E2F5EFC56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1D94F8-2F51-26CD-6E37-6EB57B195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69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95E2-3D5F-32B2-E529-AFAFB86BF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1168A6-230E-BA71-B2C5-8BD1D3CD5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894AC8-B93E-4162-803A-FC297E33F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B1B5C-3A27-CDCF-7EA6-0F8BA93EC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231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29FDB7-4C3A-B4BB-41EE-9A0DEBCEE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BEB0A8-08AE-A2D6-5E31-36EEFF7E9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D6AF55-497C-E6DB-6690-36707F1192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284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DE64A-76DA-7D22-2185-8EACE9C66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8D9F2-711B-8CAC-B236-630553CED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35C51E-D965-3598-B0B9-4F3FA0B293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5AAF61-4A7C-30B3-1A06-7C3F1AFB8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CA0DAB-A742-3FAA-49DE-EED8B6157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7291E-DD17-80E1-B856-28555776B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592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76712-5F92-F4E7-0FE4-4EF751283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7546CE-656F-E2A3-ED91-91A2173C6BA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A82983-8F65-ADC3-C20B-30AE0948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88DF9-AD3E-C1ED-75AC-CA4998518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614CC-C5F5-D533-3425-A9E22EE6A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BD6623-AD75-286B-D2A1-BFF8F2C2C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122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04A19-C2C1-91EC-6B30-05BCD59E5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83E4F7-959A-3AB8-C884-A8F2490386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6CE42-21DB-A2AA-DDB1-350107083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02E06-E329-73E6-189C-D5A754192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A01FBE-262A-E045-BCD7-EA6D921AE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088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11F78B-39D4-67D8-6E87-D9D905D4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86ACA5-19BF-D83D-3049-EB930FCEF2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EC315-3062-2B45-7225-CB984F421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EA459-E4A9-A372-EACA-093357ECE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87AC6-FD08-E2CC-7CAC-D207EB528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35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ADB0C4-A317-91FA-15BC-30744B474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5A471-4D6A-9588-B8DD-9BF15F48A2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672E86-1317-62BB-4164-45DB5A195B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1482164-9DEE-405C-8DB1-49A96A3DE52D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688E42-FC6E-38BA-FB6B-651EC3DC8B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DE0C6-12FA-4AF4-6386-94411B75B1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20E42-3EB3-4BEF-ADE5-C521BEC51F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68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88284&amp;picture=diet-nutrition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37246&amp;picture=doctor-con-un-frutero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ooks.concordia.ca/fundamentalsofhealthandphysicalactivity/chapter/1-2-4-the-new-canadian-food-guide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afd/4048069614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0CC6A7C-AC26-14EB-3258-4983587F57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9360253"/>
              </p:ext>
            </p:extLst>
          </p:nvPr>
        </p:nvGraphicFramePr>
        <p:xfrm>
          <a:off x="676406" y="719665"/>
          <a:ext cx="6914367" cy="57688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14367">
                  <a:extLst>
                    <a:ext uri="{9D8B030D-6E8A-4147-A177-3AD203B41FA5}">
                      <a16:colId xmlns:a16="http://schemas.microsoft.com/office/drawing/2014/main" val="2699055797"/>
                    </a:ext>
                  </a:extLst>
                </a:gridCol>
              </a:tblGrid>
              <a:tr h="5768817">
                <a:tc>
                  <a:txBody>
                    <a:bodyPr/>
                    <a:lstStyle/>
                    <a:p>
                      <a:endParaRPr lang="en-US" sz="3200" dirty="0"/>
                    </a:p>
                    <a:p>
                      <a:r>
                        <a:rPr lang="en-GB" sz="3200" dirty="0"/>
                        <a:t>Name: Nusrat Begum</a:t>
                      </a:r>
                    </a:p>
                    <a:p>
                      <a:r>
                        <a:rPr lang="en-GB" sz="3200" dirty="0"/>
                        <a:t>Student ID: 2521425</a:t>
                      </a:r>
                    </a:p>
                    <a:p>
                      <a:r>
                        <a:rPr lang="en-GB" sz="3200" dirty="0"/>
                        <a:t>Module code: LCHS4009_BIRM</a:t>
                      </a:r>
                    </a:p>
                    <a:p>
                      <a:r>
                        <a:rPr lang="en-GB" sz="3200" dirty="0"/>
                        <a:t>Module: Professional Development within Health and Social Care</a:t>
                      </a:r>
                    </a:p>
                    <a:p>
                      <a:r>
                        <a:rPr lang="en-GB" sz="3200" dirty="0"/>
                        <a:t>Lecturer: Dr Kal </a:t>
                      </a:r>
                      <a:r>
                        <a:rPr lang="en-GB" sz="3200" dirty="0" err="1"/>
                        <a:t>Alnababtah</a:t>
                      </a:r>
                      <a:endParaRPr lang="en-GB" sz="3200" dirty="0"/>
                    </a:p>
                    <a:p>
                      <a:endParaRPr lang="en-GB" sz="3200" dirty="0"/>
                    </a:p>
                    <a:p>
                      <a:r>
                        <a:rPr lang="en-GB" sz="3200" dirty="0"/>
                        <a:t>Submitted </a:t>
                      </a:r>
                      <a:r>
                        <a:rPr lang="en-GB" sz="3200"/>
                        <a:t>on: 12/10/2026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365820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C42F2FA9-0A5D-AD4B-93A2-42F546A8C8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41293" y="1114816"/>
            <a:ext cx="4008329" cy="479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74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6BEAF-9A29-BA8B-3856-21A60B68B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Self-Awareness Presentation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F4EA90C-2E3C-7188-AD8E-27F102697F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8632356"/>
              </p:ext>
            </p:extLst>
          </p:nvPr>
        </p:nvGraphicFramePr>
        <p:xfrm>
          <a:off x="704242" y="2041742"/>
          <a:ext cx="7049369" cy="38204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49369">
                  <a:extLst>
                    <a:ext uri="{9D8B030D-6E8A-4147-A177-3AD203B41FA5}">
                      <a16:colId xmlns:a16="http://schemas.microsoft.com/office/drawing/2014/main" val="1729843481"/>
                    </a:ext>
                  </a:extLst>
                </a:gridCol>
              </a:tblGrid>
              <a:tr h="3820438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My chosen career is Nutritionist.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I am interested in health and healthy eating.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I want to help people improve their health and wellbeing.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55508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E7EF1AE-E993-7AE2-BB2D-9D4CEEC2A0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54236" y="2041741"/>
            <a:ext cx="3433522" cy="382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730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8F22C-08AF-24B4-27E3-E6D6B1F5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576409"/>
          </a:xfrm>
        </p:spPr>
        <p:txBody>
          <a:bodyPr>
            <a:normAutofit fontScale="90000"/>
          </a:bodyPr>
          <a:lstStyle/>
          <a:p>
            <a:r>
              <a:rPr lang="en-US" dirty="0"/>
              <a:t>What does a nutritionist do?</a:t>
            </a:r>
            <a:br>
              <a:rPr lang="en-US" dirty="0"/>
            </a:br>
            <a:r>
              <a:rPr lang="en-US" dirty="0"/>
              <a:t>A Nutritionist helps people make healthier choices.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843BB49-BE84-3ACB-7E28-999E44A9E5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803783"/>
              </p:ext>
            </p:extLst>
          </p:nvPr>
        </p:nvGraphicFramePr>
        <p:xfrm>
          <a:off x="410818" y="2066795"/>
          <a:ext cx="8057321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57321">
                  <a:extLst>
                    <a:ext uri="{9D8B030D-6E8A-4147-A177-3AD203B41FA5}">
                      <a16:colId xmlns:a16="http://schemas.microsoft.com/office/drawing/2014/main" val="4237874890"/>
                    </a:ext>
                  </a:extLst>
                </a:gridCol>
              </a:tblGrid>
              <a:tr h="442608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N</a:t>
                      </a:r>
                      <a:r>
                        <a:rPr lang="en-GB" sz="3200" dirty="0" err="1"/>
                        <a:t>utritional</a:t>
                      </a:r>
                      <a:r>
                        <a:rPr lang="en-GB" sz="3200" dirty="0"/>
                        <a:t> advice.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Helps people understand balanced diets.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Supports healthy lifestyle changes.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Works with other health professionals.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Keeps knowledge up to date.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32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32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3200" dirty="0"/>
                        <a:t> (National Careers Service, 2026)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89929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82E5CB5-3EB6-C897-CE81-F3B411A70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74108" y="2066795"/>
            <a:ext cx="3107074" cy="42141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A9C3DA1-C6F9-DDC4-3443-B85BBC144679}"/>
              </a:ext>
            </a:extLst>
          </p:cNvPr>
          <p:cNvSpPr txBox="1"/>
          <p:nvPr/>
        </p:nvSpPr>
        <p:spPr>
          <a:xfrm>
            <a:off x="7447370" y="6492875"/>
            <a:ext cx="3249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opentextbooks.concordia.ca/fundamentalsofhealthandphysicalactivity/chapter/1-2-4-the-new-canadian-food-guid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0466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3A337-5545-9881-E9DE-5FB29B878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66252" cy="1325563"/>
          </a:xfrm>
        </p:spPr>
        <p:txBody>
          <a:bodyPr/>
          <a:lstStyle/>
          <a:p>
            <a:r>
              <a:rPr lang="en-US" dirty="0"/>
              <a:t>Current Job Advert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8968D02-960F-E646-F455-51CE91199E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28810"/>
              </p:ext>
            </p:extLst>
          </p:nvPr>
        </p:nvGraphicFramePr>
        <p:xfrm>
          <a:off x="300626" y="1690688"/>
          <a:ext cx="8179496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79496">
                  <a:extLst>
                    <a:ext uri="{9D8B030D-6E8A-4147-A177-3AD203B41FA5}">
                      <a16:colId xmlns:a16="http://schemas.microsoft.com/office/drawing/2014/main" val="285106998"/>
                    </a:ext>
                  </a:extLst>
                </a:gridCol>
              </a:tblGrid>
              <a:tr h="4572326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3200" dirty="0"/>
                        <a:t> Nutrition and Physical Training Adviser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Employer: Merseyside Fire and Rescue Service.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Location: Sefton.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The role combines nutrition and physical fitness.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Communication and teamwork are important.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3200" i="1" dirty="0"/>
                        <a:t>Source: Mersey Fire and Rescue Service (2026).</a:t>
                      </a:r>
                      <a:endParaRPr lang="en-GB" sz="32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05981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71F403C-119D-BEFB-A126-60094B777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17907" y="1690687"/>
            <a:ext cx="3273467" cy="49155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A3A480-2293-93B5-3783-726CD4B2CF95}"/>
              </a:ext>
            </a:extLst>
          </p:cNvPr>
          <p:cNvSpPr txBox="1"/>
          <p:nvPr/>
        </p:nvSpPr>
        <p:spPr>
          <a:xfrm>
            <a:off x="8617907" y="5893698"/>
            <a:ext cx="3273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lafd/4048069614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225353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6F6D6-B34D-DA09-CD75-5C0A6B624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4648200" cy="1125472"/>
          </a:xfrm>
        </p:spPr>
        <p:txBody>
          <a:bodyPr/>
          <a:lstStyle/>
          <a:p>
            <a:r>
              <a:rPr lang="en-US" dirty="0"/>
              <a:t>My SWOT Analysis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2579B2F-712A-AB06-BB3D-DC41C6654F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738925"/>
              </p:ext>
            </p:extLst>
          </p:nvPr>
        </p:nvGraphicFramePr>
        <p:xfrm>
          <a:off x="413358" y="1490598"/>
          <a:ext cx="11411212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05606">
                  <a:extLst>
                    <a:ext uri="{9D8B030D-6E8A-4147-A177-3AD203B41FA5}">
                      <a16:colId xmlns:a16="http://schemas.microsoft.com/office/drawing/2014/main" val="3712778207"/>
                    </a:ext>
                  </a:extLst>
                </a:gridCol>
                <a:gridCol w="5705606">
                  <a:extLst>
                    <a:ext uri="{9D8B030D-6E8A-4147-A177-3AD203B41FA5}">
                      <a16:colId xmlns:a16="http://schemas.microsoft.com/office/drawing/2014/main" val="234133388"/>
                    </a:ext>
                  </a:extLst>
                </a:gridCol>
              </a:tblGrid>
              <a:tr h="2501138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3200" dirty="0"/>
                        <a:t> </a:t>
                      </a:r>
                      <a:r>
                        <a:rPr lang="en-US" sz="3200" dirty="0">
                          <a:highlight>
                            <a:srgbClr val="00FF00"/>
                          </a:highlight>
                        </a:rPr>
                        <a:t>Strengths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Good listening skills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Caring and supportive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Interested in nutrition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  </a:t>
                      </a:r>
                      <a:r>
                        <a:rPr lang="en-US" sz="3200" dirty="0">
                          <a:highlight>
                            <a:srgbClr val="FF0000"/>
                          </a:highlight>
                        </a:rPr>
                        <a:t>Weaknesses</a:t>
                      </a:r>
                      <a:endParaRPr lang="en-GB" sz="3200" dirty="0">
                        <a:highlight>
                          <a:srgbClr val="FF0000"/>
                        </a:highlight>
                      </a:endParaRP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Limited work experience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Need more confidence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3200" dirty="0"/>
                        <a:t>Need more practical knowledge</a:t>
                      </a:r>
                      <a:endParaRPr lang="en-US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6576806"/>
                  </a:ext>
                </a:extLst>
              </a:tr>
              <a:tr h="2501138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dirty="0"/>
                        <a:t>  </a:t>
                      </a:r>
                      <a:r>
                        <a:rPr lang="en-US" sz="3200" dirty="0">
                          <a:highlight>
                            <a:srgbClr val="0000FF"/>
                          </a:highlight>
                        </a:rPr>
                        <a:t>Opportunities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3200" b="1" dirty="0"/>
                        <a:t>Further education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3200" b="1" dirty="0"/>
                        <a:t>Volunteering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3200" b="1" dirty="0"/>
                        <a:t>Nutrition training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 </a:t>
                      </a:r>
                      <a:r>
                        <a:rPr lang="en-US" sz="3200" dirty="0">
                          <a:highlight>
                            <a:srgbClr val="FFFF00"/>
                          </a:highlight>
                        </a:rPr>
                        <a:t>Threats 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Competition for jobs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Limited experience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Changing nutrition guidance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509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9188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E5E51-A4F3-56D3-F505-A8F522207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 and Threats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1FE79B8-1BF0-D454-DCE1-AF03DBBB91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178031"/>
              </p:ext>
            </p:extLst>
          </p:nvPr>
        </p:nvGraphicFramePr>
        <p:xfrm>
          <a:off x="559496" y="1365336"/>
          <a:ext cx="11073008" cy="5260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73008">
                  <a:extLst>
                    <a:ext uri="{9D8B030D-6E8A-4147-A177-3AD203B41FA5}">
                      <a16:colId xmlns:a16="http://schemas.microsoft.com/office/drawing/2014/main" val="3829449019"/>
                    </a:ext>
                  </a:extLst>
                </a:gridCol>
              </a:tblGrid>
              <a:tr h="2630466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 </a:t>
                      </a:r>
                      <a:r>
                        <a:rPr lang="en-US" sz="3200" dirty="0"/>
                        <a:t>Opportunities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Study for nutrition qualification.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Gain work experience.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Improve my communication skills.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3200" dirty="0"/>
                        <a:t>Consider professional registration.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647408"/>
                  </a:ext>
                </a:extLst>
              </a:tr>
              <a:tr h="2630466">
                <a:tc>
                  <a:txBody>
                    <a:bodyPr/>
                    <a:lstStyle/>
                    <a:p>
                      <a:r>
                        <a:rPr lang="en-US" sz="3200" dirty="0"/>
                        <a:t> Threats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Competition for jobs.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Lack of experience.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US" sz="3200" dirty="0"/>
                        <a:t>Need to keep learning.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3200" dirty="0"/>
                        <a:t> </a:t>
                      </a:r>
                      <a:r>
                        <a:rPr lang="en-US" sz="3200" i="1" dirty="0"/>
                        <a:t>(Association for Nutrition, 2025)</a:t>
                      </a:r>
                      <a:endParaRPr lang="en-GB" sz="32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3167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18059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AB51A-04E8-2535-C3B9-27568F164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257800" cy="1325563"/>
          </a:xfrm>
        </p:spPr>
        <p:txBody>
          <a:bodyPr/>
          <a:lstStyle/>
          <a:p>
            <a:r>
              <a:rPr lang="en-US" dirty="0"/>
              <a:t>How Can I Improve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564C85-BAA9-CBFF-7220-41095E6760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480257"/>
              </p:ext>
            </p:extLst>
          </p:nvPr>
        </p:nvGraphicFramePr>
        <p:xfrm>
          <a:off x="388307" y="1565753"/>
          <a:ext cx="11210794" cy="45970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10794">
                  <a:extLst>
                    <a:ext uri="{9D8B030D-6E8A-4147-A177-3AD203B41FA5}">
                      <a16:colId xmlns:a16="http://schemas.microsoft.com/office/drawing/2014/main" val="1443034444"/>
                    </a:ext>
                  </a:extLst>
                </a:gridCol>
              </a:tblGrid>
              <a:tr h="4597051">
                <a:tc>
                  <a:txBody>
                    <a:bodyPr/>
                    <a:lstStyle/>
                    <a:p>
                      <a:r>
                        <a:rPr lang="en-US" sz="3200" dirty="0"/>
                        <a:t>My strengths can help me overcome my weaknesses.</a:t>
                      </a:r>
                    </a:p>
                    <a:p>
                      <a:endParaRPr lang="en-US" sz="3200" dirty="0"/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 can use my communication skills to become more confident.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 can volunteer to gain experience.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 can study to improve my nutrition knowledge.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 can learn from experienced professionals.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 can use reliable health information.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3200" dirty="0"/>
                        <a:t> </a:t>
                      </a:r>
                      <a:r>
                        <a:rPr lang="en-US" sz="3200" i="1" dirty="0"/>
                        <a:t>(NICE, 2025)</a:t>
                      </a:r>
                      <a:endParaRPr lang="en-GB" sz="3200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52377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64277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71780-7418-02E5-BCC8-36CBA222C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48616" cy="1325563"/>
          </a:xfrm>
        </p:spPr>
        <p:txBody>
          <a:bodyPr/>
          <a:lstStyle/>
          <a:p>
            <a:r>
              <a:rPr lang="en-US" dirty="0"/>
              <a:t>My Career Plan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528D3F5-1CD4-50C9-A8AB-E4EA970E75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019456"/>
              </p:ext>
            </p:extLst>
          </p:nvPr>
        </p:nvGraphicFramePr>
        <p:xfrm>
          <a:off x="701458" y="1553226"/>
          <a:ext cx="9458542" cy="4968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58542">
                  <a:extLst>
                    <a:ext uri="{9D8B030D-6E8A-4147-A177-3AD203B41FA5}">
                      <a16:colId xmlns:a16="http://schemas.microsoft.com/office/drawing/2014/main" val="611523882"/>
                    </a:ext>
                  </a:extLst>
                </a:gridCol>
              </a:tblGrid>
              <a:tr h="4747365">
                <a:tc>
                  <a:txBody>
                    <a:bodyPr/>
                    <a:lstStyle/>
                    <a:p>
                      <a:r>
                        <a:rPr lang="en-US" sz="3200" dirty="0"/>
                        <a:t>My next steps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Complete my current education.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Study a relevant nutrition qualification.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Gain practical experience.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Improve my confidence.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Develop my professional skills.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r>
                        <a:rPr lang="en-US" sz="3200" dirty="0"/>
                        <a:t>Apply for nutrition jobs.</a:t>
                      </a:r>
                    </a:p>
                    <a:p>
                      <a:pPr marL="457200" indent="-457200">
                        <a:buFont typeface="Wingdings" panose="05000000000000000000" pitchFamily="2" charset="2"/>
                        <a:buChar char="§"/>
                      </a:pPr>
                      <a:endParaRPr lang="en-US" sz="3200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3200" dirty="0"/>
                        <a:t>My goal is to help people improve their health through healthy eating.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308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9618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42912-30E4-72A0-0F61-8E3246C2A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7479082" cy="1327760"/>
          </a:xfrm>
        </p:spPr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0A1941-A9A9-3336-C80E-E0E6C50543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6999635"/>
              </p:ext>
            </p:extLst>
          </p:nvPr>
        </p:nvGraphicFramePr>
        <p:xfrm>
          <a:off x="200416" y="926925"/>
          <a:ext cx="11862148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62148">
                  <a:extLst>
                    <a:ext uri="{9D8B030D-6E8A-4147-A177-3AD203B41FA5}">
                      <a16:colId xmlns:a16="http://schemas.microsoft.com/office/drawing/2014/main" val="1098547403"/>
                    </a:ext>
                  </a:extLst>
                </a:gridCol>
              </a:tblGrid>
              <a:tr h="5680553">
                <a:tc>
                  <a:txBody>
                    <a:bodyPr/>
                    <a:lstStyle/>
                    <a:p>
                      <a:pPr marL="514350" indent="-514350">
                        <a:buAutoNum type="arabicPeriod"/>
                      </a:pPr>
                      <a:r>
                        <a:rPr lang="en-US" sz="3200" dirty="0"/>
                        <a:t>Association for Nutrition (2025) UK Voluntary Register of Nutritionists. Standards of Ethics, Conduct and Performance.</a:t>
                      </a:r>
                    </a:p>
                    <a:p>
                      <a:pPr marL="514350" indent="-514350">
                        <a:buAutoNum type="arabicPeriod"/>
                      </a:pPr>
                      <a:r>
                        <a:rPr lang="en-US" sz="3200" dirty="0"/>
                        <a:t>Merseyside Fire and Rescue Service (2026) </a:t>
                      </a:r>
                      <a:r>
                        <a:rPr lang="en-US" sz="3200" i="1" dirty="0"/>
                        <a:t>Nutritionist and Physical Training Adviser.</a:t>
                      </a:r>
                    </a:p>
                    <a:p>
                      <a:pPr marL="514350" indent="-514350">
                        <a:buAutoNum type="arabicPeriod"/>
                      </a:pPr>
                      <a:r>
                        <a:rPr lang="en-US" sz="3200" i="0" dirty="0"/>
                        <a:t>National Careers Service (2026) </a:t>
                      </a:r>
                      <a:r>
                        <a:rPr lang="en-US" sz="3200" i="1" dirty="0"/>
                        <a:t>Nutritionist.</a:t>
                      </a:r>
                    </a:p>
                    <a:p>
                      <a:pPr marL="514350" indent="-514350">
                        <a:buAutoNum type="arabicPeriod"/>
                      </a:pPr>
                      <a:r>
                        <a:rPr lang="en-US" sz="3200" b="1" i="0" dirty="0"/>
                        <a:t>NHS Health Careers (2026) </a:t>
                      </a:r>
                      <a:r>
                        <a:rPr lang="en-US" sz="3200" i="1" dirty="0"/>
                        <a:t>Nutritionist.</a:t>
                      </a:r>
                    </a:p>
                    <a:p>
                      <a:pPr marL="514350" indent="-514350">
                        <a:buAutoNum type="arabicPeriod"/>
                      </a:pPr>
                      <a:r>
                        <a:rPr lang="en-US" sz="3200" i="0" dirty="0"/>
                        <a:t>NICE (2025)</a:t>
                      </a:r>
                      <a:r>
                        <a:rPr lang="en-US" sz="3200" i="1" dirty="0"/>
                        <a:t> Overweight and obesity management: Physical activity and diet.</a:t>
                      </a:r>
                    </a:p>
                    <a:p>
                      <a:pPr marL="514350" indent="-514350">
                        <a:buAutoNum type="arabicPeriod"/>
                      </a:pPr>
                      <a:r>
                        <a:rPr lang="en-US" sz="3200" i="0" dirty="0"/>
                        <a:t>Office for Health Improvement and Disparities (2024) The Eatwell Guide.</a:t>
                      </a:r>
                    </a:p>
                    <a:p>
                      <a:pPr marL="0" indent="0">
                        <a:buNone/>
                      </a:pPr>
                      <a:endParaRPr lang="en-US" sz="320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51131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01158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baf5a7b8346f08299b1d3acaa09f39b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e15e7e146cc85bf0d329fefc615f991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9906440-1979-4D2F-B3A9-9470C8FEB353}">
  <ds:schemaRefs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http://purl.org/dc/terms/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597FC982-C469-40B8-86BB-371182D3D1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C13182C-A375-4ACD-8413-DDF7C590EB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451</Words>
  <Application>Microsoft Office PowerPoint</Application>
  <PresentationFormat>Widescreen</PresentationFormat>
  <Paragraphs>86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Wingdings</vt:lpstr>
      <vt:lpstr>Office Theme</vt:lpstr>
      <vt:lpstr>PowerPoint Presentation</vt:lpstr>
      <vt:lpstr>Self-Awareness Presentation</vt:lpstr>
      <vt:lpstr>What does a nutritionist do? A Nutritionist helps people make healthier choices.</vt:lpstr>
      <vt:lpstr>Current Job Advert</vt:lpstr>
      <vt:lpstr>My SWOT Analysis</vt:lpstr>
      <vt:lpstr>Opportunities and Threats</vt:lpstr>
      <vt:lpstr>How Can I Improve</vt:lpstr>
      <vt:lpstr>My Career Plan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Begum (2521425)</dc:creator>
  <cp:lastModifiedBy>Nusrat Begum (2521425)</cp:lastModifiedBy>
  <cp:revision>1</cp:revision>
  <dcterms:created xsi:type="dcterms:W3CDTF">2026-10-11T23:19:29Z</dcterms:created>
  <dcterms:modified xsi:type="dcterms:W3CDTF">2026-10-12T15:58:16Z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