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7" r:id="rId2"/>
    <p:sldId id="258" r:id="rId3"/>
    <p:sldId id="259" r:id="rId4"/>
    <p:sldId id="260" r:id="rId5"/>
    <p:sldId id="261" r:id="rId6"/>
    <p:sldId id="262" r:id="rId7"/>
    <p:sldId id="263" r:id="rId8"/>
    <p:sldId id="268" r:id="rId9"/>
    <p:sldId id="264" r:id="rId10"/>
    <p:sldId id="265" r:id="rId11"/>
    <p:sldId id="266" r:id="rId12"/>
    <p:sldId id="267" r:id="rId13"/>
    <p:sldId id="269" r:id="rId14"/>
    <p:sldId id="270" r:id="rId15"/>
    <p:sldId id="271" r:id="rId16"/>
    <p:sldId id="272" r:id="rId17"/>
    <p:sldId id="275" r:id="rId18"/>
    <p:sldId id="273" r:id="rId19"/>
    <p:sldId id="274" r:id="rId20"/>
    <p:sldId id="276" r:id="rId21"/>
    <p:sldId id="277"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F4988E-1FB9-797A-26AB-74558CFDB7BC}" v="1756" dt="2025-12-04T01:02:26.299"/>
    <p1510:client id="{5E1AD9B9-3B7F-BA4E-0531-EC83009DB6A1}" v="180" dt="2025-12-04T01:49:17.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E087B1-9F86-415B-9E94-979B7D3E028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99D11A6-8473-4335-8FE7-EE10C4574D1A}">
      <dgm:prSet/>
      <dgm:spPr/>
      <dgm:t>
        <a:bodyPr/>
        <a:lstStyle/>
        <a:p>
          <a:r>
            <a:rPr lang="en-GB" b="1"/>
            <a:t>Mission statement:</a:t>
          </a:r>
          <a:r>
            <a:rPr lang="en-GB"/>
            <a:t> On a mission to prove that healthy eating does not have to be boring.</a:t>
          </a:r>
          <a:endParaRPr lang="en-US"/>
        </a:p>
      </dgm:t>
    </dgm:pt>
    <dgm:pt modelId="{3EE1A908-FBFC-46FB-A2CF-0C4C3207C821}" type="parTrans" cxnId="{2DF8AD8B-715B-4194-A105-0B03B8C928A1}">
      <dgm:prSet/>
      <dgm:spPr/>
      <dgm:t>
        <a:bodyPr/>
        <a:lstStyle/>
        <a:p>
          <a:endParaRPr lang="en-US"/>
        </a:p>
      </dgm:t>
    </dgm:pt>
    <dgm:pt modelId="{7CDB48A0-2F54-42BC-BF4F-EC6118720B1D}" type="sibTrans" cxnId="{2DF8AD8B-715B-4194-A105-0B03B8C928A1}">
      <dgm:prSet/>
      <dgm:spPr/>
      <dgm:t>
        <a:bodyPr/>
        <a:lstStyle/>
        <a:p>
          <a:endParaRPr lang="en-US"/>
        </a:p>
      </dgm:t>
    </dgm:pt>
    <dgm:pt modelId="{C71ED64A-54CE-4CB1-848C-9626BE41138B}">
      <dgm:prSet/>
      <dgm:spPr/>
      <dgm:t>
        <a:bodyPr/>
        <a:lstStyle/>
        <a:p>
          <a:r>
            <a:rPr lang="en-GB" b="1"/>
            <a:t>Aim:</a:t>
          </a:r>
          <a:r>
            <a:rPr lang="en-GB"/>
            <a:t> To promote healthier lifestyles by providing fresh, nutritious, and delicious food.</a:t>
          </a:r>
          <a:endParaRPr lang="en-US"/>
        </a:p>
      </dgm:t>
    </dgm:pt>
    <dgm:pt modelId="{187B0469-2348-4F1C-B4F5-3DD526683BAE}" type="parTrans" cxnId="{CCB91866-8E70-4891-BD5E-339FB89FDA4B}">
      <dgm:prSet/>
      <dgm:spPr/>
      <dgm:t>
        <a:bodyPr/>
        <a:lstStyle/>
        <a:p>
          <a:endParaRPr lang="en-US"/>
        </a:p>
      </dgm:t>
    </dgm:pt>
    <dgm:pt modelId="{40492926-FAE1-4FA6-B8D6-513DE4319641}" type="sibTrans" cxnId="{CCB91866-8E70-4891-BD5E-339FB89FDA4B}">
      <dgm:prSet/>
      <dgm:spPr/>
      <dgm:t>
        <a:bodyPr/>
        <a:lstStyle/>
        <a:p>
          <a:endParaRPr lang="en-US"/>
        </a:p>
      </dgm:t>
    </dgm:pt>
    <dgm:pt modelId="{DBA409CE-1FEB-4575-A125-1F5B2E3D75CC}">
      <dgm:prSet/>
      <dgm:spPr/>
      <dgm:t>
        <a:bodyPr/>
        <a:lstStyle/>
        <a:p>
          <a:r>
            <a:rPr lang="en-GB" b="1"/>
            <a:t>SMART objectives:</a:t>
          </a:r>
          <a:r>
            <a:rPr lang="en-GB"/>
            <a:t> </a:t>
          </a:r>
          <a:endParaRPr lang="en-US"/>
        </a:p>
      </dgm:t>
    </dgm:pt>
    <dgm:pt modelId="{8F7F82BE-6BFA-479B-8638-0F27A6ACDEBC}" type="parTrans" cxnId="{C1435571-B24E-44D4-A7F8-32EAB58A506E}">
      <dgm:prSet/>
      <dgm:spPr/>
      <dgm:t>
        <a:bodyPr/>
        <a:lstStyle/>
        <a:p>
          <a:endParaRPr lang="en-US"/>
        </a:p>
      </dgm:t>
    </dgm:pt>
    <dgm:pt modelId="{F61EF8BB-CA70-49F9-BF6D-10486ED126AB}" type="sibTrans" cxnId="{C1435571-B24E-44D4-A7F8-32EAB58A506E}">
      <dgm:prSet/>
      <dgm:spPr/>
      <dgm:t>
        <a:bodyPr/>
        <a:lstStyle/>
        <a:p>
          <a:endParaRPr lang="en-US"/>
        </a:p>
      </dgm:t>
    </dgm:pt>
    <dgm:pt modelId="{89E122E9-B0EA-4581-A9AC-C66A4F51E3A0}">
      <dgm:prSet/>
      <dgm:spPr/>
      <dgm:t>
        <a:bodyPr/>
        <a:lstStyle/>
        <a:p>
          <a:r>
            <a:rPr lang="en-GB" b="1"/>
            <a:t>Specific –</a:t>
          </a:r>
          <a:r>
            <a:rPr lang="en-GB"/>
            <a:t>I have to find suppliers that provide quality ingredients that I need.</a:t>
          </a:r>
          <a:endParaRPr lang="en-US"/>
        </a:p>
      </dgm:t>
    </dgm:pt>
    <dgm:pt modelId="{8501EF4C-1F70-4B0B-8C9E-544EAB6649D2}" type="parTrans" cxnId="{18F8A8D1-1B38-4ED2-BBFE-C87700EF50F6}">
      <dgm:prSet/>
      <dgm:spPr/>
      <dgm:t>
        <a:bodyPr/>
        <a:lstStyle/>
        <a:p>
          <a:endParaRPr lang="en-US"/>
        </a:p>
      </dgm:t>
    </dgm:pt>
    <dgm:pt modelId="{55029639-54F5-4FE6-8687-B90519BF6B7C}" type="sibTrans" cxnId="{18F8A8D1-1B38-4ED2-BBFE-C87700EF50F6}">
      <dgm:prSet/>
      <dgm:spPr/>
      <dgm:t>
        <a:bodyPr/>
        <a:lstStyle/>
        <a:p>
          <a:endParaRPr lang="en-US"/>
        </a:p>
      </dgm:t>
    </dgm:pt>
    <dgm:pt modelId="{7C40328C-5C7B-4957-8888-D9B59834A84D}">
      <dgm:prSet/>
      <dgm:spPr/>
      <dgm:t>
        <a:bodyPr/>
        <a:lstStyle/>
        <a:p>
          <a:r>
            <a:rPr lang="en-GB" b="1"/>
            <a:t>Measurable </a:t>
          </a:r>
          <a:r>
            <a:rPr lang="en-GB"/>
            <a:t>- Meet with six potential suppliers.</a:t>
          </a:r>
          <a:endParaRPr lang="en-US"/>
        </a:p>
      </dgm:t>
    </dgm:pt>
    <dgm:pt modelId="{6A81FFED-BE29-4EDE-BA7E-94C2A5ECE319}" type="parTrans" cxnId="{CE08C4FB-1510-45F5-BD50-88D5DB2876F9}">
      <dgm:prSet/>
      <dgm:spPr/>
      <dgm:t>
        <a:bodyPr/>
        <a:lstStyle/>
        <a:p>
          <a:endParaRPr lang="en-US"/>
        </a:p>
      </dgm:t>
    </dgm:pt>
    <dgm:pt modelId="{484F1E1F-9A0F-43C4-8047-24F18D7C864C}" type="sibTrans" cxnId="{CE08C4FB-1510-45F5-BD50-88D5DB2876F9}">
      <dgm:prSet/>
      <dgm:spPr/>
      <dgm:t>
        <a:bodyPr/>
        <a:lstStyle/>
        <a:p>
          <a:endParaRPr lang="en-US"/>
        </a:p>
      </dgm:t>
    </dgm:pt>
    <dgm:pt modelId="{8E27BCC2-652D-470B-83EA-0FC0AC7F1A38}" type="pres">
      <dgm:prSet presAssocID="{C6E087B1-9F86-415B-9E94-979B7D3E0289}" presName="root" presStyleCnt="0">
        <dgm:presLayoutVars>
          <dgm:dir/>
          <dgm:resizeHandles val="exact"/>
        </dgm:presLayoutVars>
      </dgm:prSet>
      <dgm:spPr/>
    </dgm:pt>
    <dgm:pt modelId="{585B784B-FFBA-452F-8CD5-EB716826A6C8}" type="pres">
      <dgm:prSet presAssocID="{C99D11A6-8473-4335-8FE7-EE10C4574D1A}" presName="compNode" presStyleCnt="0"/>
      <dgm:spPr/>
    </dgm:pt>
    <dgm:pt modelId="{530CB8AF-8614-41E7-88B1-BEEAE2B3BF40}" type="pres">
      <dgm:prSet presAssocID="{C99D11A6-8473-4335-8FE7-EE10C4574D1A}" presName="bgRect" presStyleLbl="bgShp" presStyleIdx="0" presStyleCnt="5"/>
      <dgm:spPr/>
    </dgm:pt>
    <dgm:pt modelId="{616215EE-CB08-484B-B15E-85DF280C1C47}" type="pres">
      <dgm:prSet presAssocID="{C99D11A6-8473-4335-8FE7-EE10C4574D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rger and Drink"/>
        </a:ext>
      </dgm:extLst>
    </dgm:pt>
    <dgm:pt modelId="{78FE2F28-B02C-4328-B192-1D607B61C465}" type="pres">
      <dgm:prSet presAssocID="{C99D11A6-8473-4335-8FE7-EE10C4574D1A}" presName="spaceRect" presStyleCnt="0"/>
      <dgm:spPr/>
    </dgm:pt>
    <dgm:pt modelId="{5E576B8B-E9F7-4E9D-9671-DA09B4FD33BA}" type="pres">
      <dgm:prSet presAssocID="{C99D11A6-8473-4335-8FE7-EE10C4574D1A}" presName="parTx" presStyleLbl="revTx" presStyleIdx="0" presStyleCnt="5">
        <dgm:presLayoutVars>
          <dgm:chMax val="0"/>
          <dgm:chPref val="0"/>
        </dgm:presLayoutVars>
      </dgm:prSet>
      <dgm:spPr/>
    </dgm:pt>
    <dgm:pt modelId="{12F8E761-777A-474B-A726-C4E93AB68F4C}" type="pres">
      <dgm:prSet presAssocID="{7CDB48A0-2F54-42BC-BF4F-EC6118720B1D}" presName="sibTrans" presStyleCnt="0"/>
      <dgm:spPr/>
    </dgm:pt>
    <dgm:pt modelId="{5C88B0CA-9A7A-40C1-BA91-DD35B45BAA69}" type="pres">
      <dgm:prSet presAssocID="{C71ED64A-54CE-4CB1-848C-9626BE41138B}" presName="compNode" presStyleCnt="0"/>
      <dgm:spPr/>
    </dgm:pt>
    <dgm:pt modelId="{A3F2E9BA-22C7-4C7E-B68C-45CC25297A31}" type="pres">
      <dgm:prSet presAssocID="{C71ED64A-54CE-4CB1-848C-9626BE41138B}" presName="bgRect" presStyleLbl="bgShp" presStyleIdx="1" presStyleCnt="5"/>
      <dgm:spPr/>
    </dgm:pt>
    <dgm:pt modelId="{BD927C9D-C8EF-4762-B66A-A02C602E2A0F}" type="pres">
      <dgm:prSet presAssocID="{C71ED64A-54CE-4CB1-848C-9626BE41138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ruit Bowl"/>
        </a:ext>
      </dgm:extLst>
    </dgm:pt>
    <dgm:pt modelId="{B0CDE8FD-0229-4988-9581-E8ECD9F51E11}" type="pres">
      <dgm:prSet presAssocID="{C71ED64A-54CE-4CB1-848C-9626BE41138B}" presName="spaceRect" presStyleCnt="0"/>
      <dgm:spPr/>
    </dgm:pt>
    <dgm:pt modelId="{DBD26664-824C-4E91-B1AD-1B47D611BF0D}" type="pres">
      <dgm:prSet presAssocID="{C71ED64A-54CE-4CB1-848C-9626BE41138B}" presName="parTx" presStyleLbl="revTx" presStyleIdx="1" presStyleCnt="5">
        <dgm:presLayoutVars>
          <dgm:chMax val="0"/>
          <dgm:chPref val="0"/>
        </dgm:presLayoutVars>
      </dgm:prSet>
      <dgm:spPr/>
    </dgm:pt>
    <dgm:pt modelId="{783354B3-F3FC-4E8D-8220-439FB7425279}" type="pres">
      <dgm:prSet presAssocID="{40492926-FAE1-4FA6-B8D6-513DE4319641}" presName="sibTrans" presStyleCnt="0"/>
      <dgm:spPr/>
    </dgm:pt>
    <dgm:pt modelId="{CB8F5F5B-D918-4698-81A2-16E73805746F}" type="pres">
      <dgm:prSet presAssocID="{DBA409CE-1FEB-4575-A125-1F5B2E3D75CC}" presName="compNode" presStyleCnt="0"/>
      <dgm:spPr/>
    </dgm:pt>
    <dgm:pt modelId="{11BEE8A1-A986-417F-A489-A05584ACDD43}" type="pres">
      <dgm:prSet presAssocID="{DBA409CE-1FEB-4575-A125-1F5B2E3D75CC}" presName="bgRect" presStyleLbl="bgShp" presStyleIdx="2" presStyleCnt="5"/>
      <dgm:spPr/>
    </dgm:pt>
    <dgm:pt modelId="{4D132F0C-B6C5-49C5-ABB0-D190B9B53F34}" type="pres">
      <dgm:prSet presAssocID="{DBA409CE-1FEB-4575-A125-1F5B2E3D75C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E10D031-4924-4B9A-B73A-952FAFD113DC}" type="pres">
      <dgm:prSet presAssocID="{DBA409CE-1FEB-4575-A125-1F5B2E3D75CC}" presName="spaceRect" presStyleCnt="0"/>
      <dgm:spPr/>
    </dgm:pt>
    <dgm:pt modelId="{58D2C8BC-539E-466F-B927-1CECB4DED7F7}" type="pres">
      <dgm:prSet presAssocID="{DBA409CE-1FEB-4575-A125-1F5B2E3D75CC}" presName="parTx" presStyleLbl="revTx" presStyleIdx="2" presStyleCnt="5">
        <dgm:presLayoutVars>
          <dgm:chMax val="0"/>
          <dgm:chPref val="0"/>
        </dgm:presLayoutVars>
      </dgm:prSet>
      <dgm:spPr/>
    </dgm:pt>
    <dgm:pt modelId="{B9C10B12-5E8A-45CD-BE13-DB5201EB6A24}" type="pres">
      <dgm:prSet presAssocID="{F61EF8BB-CA70-49F9-BF6D-10486ED126AB}" presName="sibTrans" presStyleCnt="0"/>
      <dgm:spPr/>
    </dgm:pt>
    <dgm:pt modelId="{1AC2F566-B711-477F-8AAD-C2A5121DF396}" type="pres">
      <dgm:prSet presAssocID="{89E122E9-B0EA-4581-A9AC-C66A4F51E3A0}" presName="compNode" presStyleCnt="0"/>
      <dgm:spPr/>
    </dgm:pt>
    <dgm:pt modelId="{7A160B25-BE4F-4D93-9977-D1FA3F1F29F9}" type="pres">
      <dgm:prSet presAssocID="{89E122E9-B0EA-4581-A9AC-C66A4F51E3A0}" presName="bgRect" presStyleLbl="bgShp" presStyleIdx="3" presStyleCnt="5"/>
      <dgm:spPr/>
    </dgm:pt>
    <dgm:pt modelId="{7DA5E08C-4628-4A54-8179-918BDCDC1C65}" type="pres">
      <dgm:prSet presAssocID="{89E122E9-B0EA-4581-A9AC-C66A4F51E3A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nabata Tree"/>
        </a:ext>
      </dgm:extLst>
    </dgm:pt>
    <dgm:pt modelId="{8AA4EDC7-7F1E-4686-8A0B-D82D1E489042}" type="pres">
      <dgm:prSet presAssocID="{89E122E9-B0EA-4581-A9AC-C66A4F51E3A0}" presName="spaceRect" presStyleCnt="0"/>
      <dgm:spPr/>
    </dgm:pt>
    <dgm:pt modelId="{82ACE158-0BD0-4643-BFA8-6B3614B12336}" type="pres">
      <dgm:prSet presAssocID="{89E122E9-B0EA-4581-A9AC-C66A4F51E3A0}" presName="parTx" presStyleLbl="revTx" presStyleIdx="3" presStyleCnt="5">
        <dgm:presLayoutVars>
          <dgm:chMax val="0"/>
          <dgm:chPref val="0"/>
        </dgm:presLayoutVars>
      </dgm:prSet>
      <dgm:spPr/>
    </dgm:pt>
    <dgm:pt modelId="{BC8AF583-3652-4F84-8E16-6EFB6A37CE38}" type="pres">
      <dgm:prSet presAssocID="{55029639-54F5-4FE6-8687-B90519BF6B7C}" presName="sibTrans" presStyleCnt="0"/>
      <dgm:spPr/>
    </dgm:pt>
    <dgm:pt modelId="{15F4820D-3AF6-46C3-A10A-0738C89AB0F4}" type="pres">
      <dgm:prSet presAssocID="{7C40328C-5C7B-4957-8888-D9B59834A84D}" presName="compNode" presStyleCnt="0"/>
      <dgm:spPr/>
    </dgm:pt>
    <dgm:pt modelId="{92455C0C-CF2B-4960-A4C8-552C4EB1A135}" type="pres">
      <dgm:prSet presAssocID="{7C40328C-5C7B-4957-8888-D9B59834A84D}" presName="bgRect" presStyleLbl="bgShp" presStyleIdx="4" presStyleCnt="5"/>
      <dgm:spPr/>
    </dgm:pt>
    <dgm:pt modelId="{35FB86B8-59E4-4E65-9FE4-8EE06127F876}" type="pres">
      <dgm:prSet presAssocID="{7C40328C-5C7B-4957-8888-D9B59834A84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BE228CA8-1173-4BAB-B145-3BAE5797C320}" type="pres">
      <dgm:prSet presAssocID="{7C40328C-5C7B-4957-8888-D9B59834A84D}" presName="spaceRect" presStyleCnt="0"/>
      <dgm:spPr/>
    </dgm:pt>
    <dgm:pt modelId="{BBD59D7C-EBB5-410B-AC48-5B8C8C1BFE1C}" type="pres">
      <dgm:prSet presAssocID="{7C40328C-5C7B-4957-8888-D9B59834A84D}" presName="parTx" presStyleLbl="revTx" presStyleIdx="4" presStyleCnt="5">
        <dgm:presLayoutVars>
          <dgm:chMax val="0"/>
          <dgm:chPref val="0"/>
        </dgm:presLayoutVars>
      </dgm:prSet>
      <dgm:spPr/>
    </dgm:pt>
  </dgm:ptLst>
  <dgm:cxnLst>
    <dgm:cxn modelId="{7D05D105-B6F2-4505-A63B-AC68925FA75B}" type="presOf" srcId="{DBA409CE-1FEB-4575-A125-1F5B2E3D75CC}" destId="{58D2C8BC-539E-466F-B927-1CECB4DED7F7}" srcOrd="0" destOrd="0" presId="urn:microsoft.com/office/officeart/2018/2/layout/IconVerticalSolidList"/>
    <dgm:cxn modelId="{C5B9F90C-9FD6-4B04-8DAD-4662EBF83A1C}" type="presOf" srcId="{7C40328C-5C7B-4957-8888-D9B59834A84D}" destId="{BBD59D7C-EBB5-410B-AC48-5B8C8C1BFE1C}" srcOrd="0" destOrd="0" presId="urn:microsoft.com/office/officeart/2018/2/layout/IconVerticalSolidList"/>
    <dgm:cxn modelId="{CCB91866-8E70-4891-BD5E-339FB89FDA4B}" srcId="{C6E087B1-9F86-415B-9E94-979B7D3E0289}" destId="{C71ED64A-54CE-4CB1-848C-9626BE41138B}" srcOrd="1" destOrd="0" parTransId="{187B0469-2348-4F1C-B4F5-3DD526683BAE}" sibTransId="{40492926-FAE1-4FA6-B8D6-513DE4319641}"/>
    <dgm:cxn modelId="{020E934D-508C-417E-A970-369852293AEC}" type="presOf" srcId="{C6E087B1-9F86-415B-9E94-979B7D3E0289}" destId="{8E27BCC2-652D-470B-83EA-0FC0AC7F1A38}" srcOrd="0" destOrd="0" presId="urn:microsoft.com/office/officeart/2018/2/layout/IconVerticalSolidList"/>
    <dgm:cxn modelId="{C1435571-B24E-44D4-A7F8-32EAB58A506E}" srcId="{C6E087B1-9F86-415B-9E94-979B7D3E0289}" destId="{DBA409CE-1FEB-4575-A125-1F5B2E3D75CC}" srcOrd="2" destOrd="0" parTransId="{8F7F82BE-6BFA-479B-8638-0F27A6ACDEBC}" sibTransId="{F61EF8BB-CA70-49F9-BF6D-10486ED126AB}"/>
    <dgm:cxn modelId="{2DF8AD8B-715B-4194-A105-0B03B8C928A1}" srcId="{C6E087B1-9F86-415B-9E94-979B7D3E0289}" destId="{C99D11A6-8473-4335-8FE7-EE10C4574D1A}" srcOrd="0" destOrd="0" parTransId="{3EE1A908-FBFC-46FB-A2CF-0C4C3207C821}" sibTransId="{7CDB48A0-2F54-42BC-BF4F-EC6118720B1D}"/>
    <dgm:cxn modelId="{0D3EE5A2-7FD0-4A48-BFCF-27CC0CA78B85}" type="presOf" srcId="{C71ED64A-54CE-4CB1-848C-9626BE41138B}" destId="{DBD26664-824C-4E91-B1AD-1B47D611BF0D}" srcOrd="0" destOrd="0" presId="urn:microsoft.com/office/officeart/2018/2/layout/IconVerticalSolidList"/>
    <dgm:cxn modelId="{9EBF7DA8-B8FB-42C9-9F7C-F00AD89AA925}" type="presOf" srcId="{C99D11A6-8473-4335-8FE7-EE10C4574D1A}" destId="{5E576B8B-E9F7-4E9D-9671-DA09B4FD33BA}" srcOrd="0" destOrd="0" presId="urn:microsoft.com/office/officeart/2018/2/layout/IconVerticalSolidList"/>
    <dgm:cxn modelId="{18F8A8D1-1B38-4ED2-BBFE-C87700EF50F6}" srcId="{C6E087B1-9F86-415B-9E94-979B7D3E0289}" destId="{89E122E9-B0EA-4581-A9AC-C66A4F51E3A0}" srcOrd="3" destOrd="0" parTransId="{8501EF4C-1F70-4B0B-8C9E-544EAB6649D2}" sibTransId="{55029639-54F5-4FE6-8687-B90519BF6B7C}"/>
    <dgm:cxn modelId="{85209DE5-3C3E-4A98-9990-559880AEB2DF}" type="presOf" srcId="{89E122E9-B0EA-4581-A9AC-C66A4F51E3A0}" destId="{82ACE158-0BD0-4643-BFA8-6B3614B12336}" srcOrd="0" destOrd="0" presId="urn:microsoft.com/office/officeart/2018/2/layout/IconVerticalSolidList"/>
    <dgm:cxn modelId="{CE08C4FB-1510-45F5-BD50-88D5DB2876F9}" srcId="{C6E087B1-9F86-415B-9E94-979B7D3E0289}" destId="{7C40328C-5C7B-4957-8888-D9B59834A84D}" srcOrd="4" destOrd="0" parTransId="{6A81FFED-BE29-4EDE-BA7E-94C2A5ECE319}" sibTransId="{484F1E1F-9A0F-43C4-8047-24F18D7C864C}"/>
    <dgm:cxn modelId="{ECFB61FF-2BD4-4F2D-86A8-358B30380D25}" type="presParOf" srcId="{8E27BCC2-652D-470B-83EA-0FC0AC7F1A38}" destId="{585B784B-FFBA-452F-8CD5-EB716826A6C8}" srcOrd="0" destOrd="0" presId="urn:microsoft.com/office/officeart/2018/2/layout/IconVerticalSolidList"/>
    <dgm:cxn modelId="{91CBA159-DCD6-4438-862E-F1ACB92A5B39}" type="presParOf" srcId="{585B784B-FFBA-452F-8CD5-EB716826A6C8}" destId="{530CB8AF-8614-41E7-88B1-BEEAE2B3BF40}" srcOrd="0" destOrd="0" presId="urn:microsoft.com/office/officeart/2018/2/layout/IconVerticalSolidList"/>
    <dgm:cxn modelId="{1317D112-0697-4ACE-9D87-D56E7E5B70E1}" type="presParOf" srcId="{585B784B-FFBA-452F-8CD5-EB716826A6C8}" destId="{616215EE-CB08-484B-B15E-85DF280C1C47}" srcOrd="1" destOrd="0" presId="urn:microsoft.com/office/officeart/2018/2/layout/IconVerticalSolidList"/>
    <dgm:cxn modelId="{79E89264-C02E-4CC2-8567-921407562C89}" type="presParOf" srcId="{585B784B-FFBA-452F-8CD5-EB716826A6C8}" destId="{78FE2F28-B02C-4328-B192-1D607B61C465}" srcOrd="2" destOrd="0" presId="urn:microsoft.com/office/officeart/2018/2/layout/IconVerticalSolidList"/>
    <dgm:cxn modelId="{8F2EA9C8-5510-4D15-9B37-B4D6FF199DF2}" type="presParOf" srcId="{585B784B-FFBA-452F-8CD5-EB716826A6C8}" destId="{5E576B8B-E9F7-4E9D-9671-DA09B4FD33BA}" srcOrd="3" destOrd="0" presId="urn:microsoft.com/office/officeart/2018/2/layout/IconVerticalSolidList"/>
    <dgm:cxn modelId="{A6005614-F586-43D1-96D5-6ECDA95D569C}" type="presParOf" srcId="{8E27BCC2-652D-470B-83EA-0FC0AC7F1A38}" destId="{12F8E761-777A-474B-A726-C4E93AB68F4C}" srcOrd="1" destOrd="0" presId="urn:microsoft.com/office/officeart/2018/2/layout/IconVerticalSolidList"/>
    <dgm:cxn modelId="{200D6955-792E-4181-AE3F-6A41E463C422}" type="presParOf" srcId="{8E27BCC2-652D-470B-83EA-0FC0AC7F1A38}" destId="{5C88B0CA-9A7A-40C1-BA91-DD35B45BAA69}" srcOrd="2" destOrd="0" presId="urn:microsoft.com/office/officeart/2018/2/layout/IconVerticalSolidList"/>
    <dgm:cxn modelId="{AC9499C1-8A76-42A9-810B-5C43AB7A3FA0}" type="presParOf" srcId="{5C88B0CA-9A7A-40C1-BA91-DD35B45BAA69}" destId="{A3F2E9BA-22C7-4C7E-B68C-45CC25297A31}" srcOrd="0" destOrd="0" presId="urn:microsoft.com/office/officeart/2018/2/layout/IconVerticalSolidList"/>
    <dgm:cxn modelId="{C95D0F99-855D-45B6-B52C-1AD3B203B60C}" type="presParOf" srcId="{5C88B0CA-9A7A-40C1-BA91-DD35B45BAA69}" destId="{BD927C9D-C8EF-4762-B66A-A02C602E2A0F}" srcOrd="1" destOrd="0" presId="urn:microsoft.com/office/officeart/2018/2/layout/IconVerticalSolidList"/>
    <dgm:cxn modelId="{1398B3E0-ECFA-4986-B4D4-647536C7B2C0}" type="presParOf" srcId="{5C88B0CA-9A7A-40C1-BA91-DD35B45BAA69}" destId="{B0CDE8FD-0229-4988-9581-E8ECD9F51E11}" srcOrd="2" destOrd="0" presId="urn:microsoft.com/office/officeart/2018/2/layout/IconVerticalSolidList"/>
    <dgm:cxn modelId="{ADD34DD4-2421-4244-9949-C5A58B4A43D9}" type="presParOf" srcId="{5C88B0CA-9A7A-40C1-BA91-DD35B45BAA69}" destId="{DBD26664-824C-4E91-B1AD-1B47D611BF0D}" srcOrd="3" destOrd="0" presId="urn:microsoft.com/office/officeart/2018/2/layout/IconVerticalSolidList"/>
    <dgm:cxn modelId="{66810B5F-DDDE-45FE-8E83-6C5E52BF0177}" type="presParOf" srcId="{8E27BCC2-652D-470B-83EA-0FC0AC7F1A38}" destId="{783354B3-F3FC-4E8D-8220-439FB7425279}" srcOrd="3" destOrd="0" presId="urn:microsoft.com/office/officeart/2018/2/layout/IconVerticalSolidList"/>
    <dgm:cxn modelId="{23610609-BF68-4AAF-9351-71E1F245139F}" type="presParOf" srcId="{8E27BCC2-652D-470B-83EA-0FC0AC7F1A38}" destId="{CB8F5F5B-D918-4698-81A2-16E73805746F}" srcOrd="4" destOrd="0" presId="urn:microsoft.com/office/officeart/2018/2/layout/IconVerticalSolidList"/>
    <dgm:cxn modelId="{CD8C9F58-763B-4FE7-9A6C-18AE900A904F}" type="presParOf" srcId="{CB8F5F5B-D918-4698-81A2-16E73805746F}" destId="{11BEE8A1-A986-417F-A489-A05584ACDD43}" srcOrd="0" destOrd="0" presId="urn:microsoft.com/office/officeart/2018/2/layout/IconVerticalSolidList"/>
    <dgm:cxn modelId="{567E8D8D-2923-4B93-BBBE-D26DD38E9730}" type="presParOf" srcId="{CB8F5F5B-D918-4698-81A2-16E73805746F}" destId="{4D132F0C-B6C5-49C5-ABB0-D190B9B53F34}" srcOrd="1" destOrd="0" presId="urn:microsoft.com/office/officeart/2018/2/layout/IconVerticalSolidList"/>
    <dgm:cxn modelId="{E5B50FC5-5EC7-4B91-A5ED-1C8CC5369AB4}" type="presParOf" srcId="{CB8F5F5B-D918-4698-81A2-16E73805746F}" destId="{3E10D031-4924-4B9A-B73A-952FAFD113DC}" srcOrd="2" destOrd="0" presId="urn:microsoft.com/office/officeart/2018/2/layout/IconVerticalSolidList"/>
    <dgm:cxn modelId="{F04B0425-A0F8-4539-9585-5045BBA05AC8}" type="presParOf" srcId="{CB8F5F5B-D918-4698-81A2-16E73805746F}" destId="{58D2C8BC-539E-466F-B927-1CECB4DED7F7}" srcOrd="3" destOrd="0" presId="urn:microsoft.com/office/officeart/2018/2/layout/IconVerticalSolidList"/>
    <dgm:cxn modelId="{D4542084-8F99-43D4-A629-44E79A71C258}" type="presParOf" srcId="{8E27BCC2-652D-470B-83EA-0FC0AC7F1A38}" destId="{B9C10B12-5E8A-45CD-BE13-DB5201EB6A24}" srcOrd="5" destOrd="0" presId="urn:microsoft.com/office/officeart/2018/2/layout/IconVerticalSolidList"/>
    <dgm:cxn modelId="{5EF71A93-9060-4920-8B01-E89DF954E575}" type="presParOf" srcId="{8E27BCC2-652D-470B-83EA-0FC0AC7F1A38}" destId="{1AC2F566-B711-477F-8AAD-C2A5121DF396}" srcOrd="6" destOrd="0" presId="urn:microsoft.com/office/officeart/2018/2/layout/IconVerticalSolidList"/>
    <dgm:cxn modelId="{A5E648A6-67BA-4D24-A059-23F6AFAD5305}" type="presParOf" srcId="{1AC2F566-B711-477F-8AAD-C2A5121DF396}" destId="{7A160B25-BE4F-4D93-9977-D1FA3F1F29F9}" srcOrd="0" destOrd="0" presId="urn:microsoft.com/office/officeart/2018/2/layout/IconVerticalSolidList"/>
    <dgm:cxn modelId="{DB8E5471-4069-4C45-9DA0-6183EC1C241E}" type="presParOf" srcId="{1AC2F566-B711-477F-8AAD-C2A5121DF396}" destId="{7DA5E08C-4628-4A54-8179-918BDCDC1C65}" srcOrd="1" destOrd="0" presId="urn:microsoft.com/office/officeart/2018/2/layout/IconVerticalSolidList"/>
    <dgm:cxn modelId="{75CD3C6A-3D7F-4346-AD4F-6C3CDC69E7C9}" type="presParOf" srcId="{1AC2F566-B711-477F-8AAD-C2A5121DF396}" destId="{8AA4EDC7-7F1E-4686-8A0B-D82D1E489042}" srcOrd="2" destOrd="0" presId="urn:microsoft.com/office/officeart/2018/2/layout/IconVerticalSolidList"/>
    <dgm:cxn modelId="{A14871ED-D0BD-48B1-9923-08FF31310D7F}" type="presParOf" srcId="{1AC2F566-B711-477F-8AAD-C2A5121DF396}" destId="{82ACE158-0BD0-4643-BFA8-6B3614B12336}" srcOrd="3" destOrd="0" presId="urn:microsoft.com/office/officeart/2018/2/layout/IconVerticalSolidList"/>
    <dgm:cxn modelId="{753BD40C-3BC6-4AC8-9502-1AA4829EF39F}" type="presParOf" srcId="{8E27BCC2-652D-470B-83EA-0FC0AC7F1A38}" destId="{BC8AF583-3652-4F84-8E16-6EFB6A37CE38}" srcOrd="7" destOrd="0" presId="urn:microsoft.com/office/officeart/2018/2/layout/IconVerticalSolidList"/>
    <dgm:cxn modelId="{B317FA55-6D11-4186-8F9E-C991114F080B}" type="presParOf" srcId="{8E27BCC2-652D-470B-83EA-0FC0AC7F1A38}" destId="{15F4820D-3AF6-46C3-A10A-0738C89AB0F4}" srcOrd="8" destOrd="0" presId="urn:microsoft.com/office/officeart/2018/2/layout/IconVerticalSolidList"/>
    <dgm:cxn modelId="{73FC1FD8-27A6-413A-A57E-FEAF4356CA90}" type="presParOf" srcId="{15F4820D-3AF6-46C3-A10A-0738C89AB0F4}" destId="{92455C0C-CF2B-4960-A4C8-552C4EB1A135}" srcOrd="0" destOrd="0" presId="urn:microsoft.com/office/officeart/2018/2/layout/IconVerticalSolidList"/>
    <dgm:cxn modelId="{E532DBDD-C651-4B80-B2DA-5B35494DDD3B}" type="presParOf" srcId="{15F4820D-3AF6-46C3-A10A-0738C89AB0F4}" destId="{35FB86B8-59E4-4E65-9FE4-8EE06127F876}" srcOrd="1" destOrd="0" presId="urn:microsoft.com/office/officeart/2018/2/layout/IconVerticalSolidList"/>
    <dgm:cxn modelId="{8A4B2CEF-FD2D-44B0-A6BE-8437E75E3704}" type="presParOf" srcId="{15F4820D-3AF6-46C3-A10A-0738C89AB0F4}" destId="{BE228CA8-1173-4BAB-B145-3BAE5797C320}" srcOrd="2" destOrd="0" presId="urn:microsoft.com/office/officeart/2018/2/layout/IconVerticalSolidList"/>
    <dgm:cxn modelId="{CF48945F-C7E9-4529-B8FC-50258FE8132A}" type="presParOf" srcId="{15F4820D-3AF6-46C3-A10A-0738C89AB0F4}" destId="{BBD59D7C-EBB5-410B-AC48-5B8C8C1BFE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B0B81C-84FF-48D4-8BE5-2442B414DBD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208329A-7186-47EE-8C42-BBF18C552EB6}">
      <dgm:prSet/>
      <dgm:spPr/>
      <dgm:t>
        <a:bodyPr/>
        <a:lstStyle/>
        <a:p>
          <a:pPr>
            <a:lnSpc>
              <a:spcPct val="100000"/>
            </a:lnSpc>
          </a:pPr>
          <a:r>
            <a:rPr lang="en-GB" b="1"/>
            <a:t>Achievable </a:t>
          </a:r>
          <a:r>
            <a:rPr lang="en-GB"/>
            <a:t>- Meetings with potential supplierstake place on time and I receive an affordableprice.</a:t>
          </a:r>
          <a:endParaRPr lang="en-US"/>
        </a:p>
      </dgm:t>
    </dgm:pt>
    <dgm:pt modelId="{E04B4EE7-20EF-4F6D-A016-A1043153017D}" type="parTrans" cxnId="{92F692DC-BB6B-43A3-84C8-08DD6ED68FA4}">
      <dgm:prSet/>
      <dgm:spPr/>
      <dgm:t>
        <a:bodyPr/>
        <a:lstStyle/>
        <a:p>
          <a:endParaRPr lang="en-US"/>
        </a:p>
      </dgm:t>
    </dgm:pt>
    <dgm:pt modelId="{613F24AB-3B72-4250-B4F4-98067D86CF1A}" type="sibTrans" cxnId="{92F692DC-BB6B-43A3-84C8-08DD6ED68FA4}">
      <dgm:prSet/>
      <dgm:spPr/>
      <dgm:t>
        <a:bodyPr/>
        <a:lstStyle/>
        <a:p>
          <a:endParaRPr lang="en-US"/>
        </a:p>
      </dgm:t>
    </dgm:pt>
    <dgm:pt modelId="{EF860CB6-3F95-4755-AD60-99F6DDA0BAFE}">
      <dgm:prSet/>
      <dgm:spPr/>
      <dgm:t>
        <a:bodyPr/>
        <a:lstStyle/>
        <a:p>
          <a:pPr>
            <a:lnSpc>
              <a:spcPct val="100000"/>
            </a:lnSpc>
          </a:pPr>
          <a:r>
            <a:rPr lang="en-GB" b="1"/>
            <a:t>Relevant </a:t>
          </a:r>
          <a:r>
            <a:rPr lang="en-GB"/>
            <a:t>- Compare quality and pricing and select the best overall option for the business.</a:t>
          </a:r>
          <a:r>
            <a:rPr lang="en-US"/>
            <a:t> </a:t>
          </a:r>
        </a:p>
      </dgm:t>
    </dgm:pt>
    <dgm:pt modelId="{E3043940-DBFE-4B3A-A42D-32EFE1CF2933}" type="parTrans" cxnId="{C01E2F82-0E80-486F-9DFE-406BC561A97A}">
      <dgm:prSet/>
      <dgm:spPr/>
      <dgm:t>
        <a:bodyPr/>
        <a:lstStyle/>
        <a:p>
          <a:endParaRPr lang="en-US"/>
        </a:p>
      </dgm:t>
    </dgm:pt>
    <dgm:pt modelId="{F4887CEB-F303-4092-9955-2D15D22C3F19}" type="sibTrans" cxnId="{C01E2F82-0E80-486F-9DFE-406BC561A97A}">
      <dgm:prSet/>
      <dgm:spPr/>
      <dgm:t>
        <a:bodyPr/>
        <a:lstStyle/>
        <a:p>
          <a:endParaRPr lang="en-US"/>
        </a:p>
      </dgm:t>
    </dgm:pt>
    <dgm:pt modelId="{A0943438-79D8-44C3-A6C6-735724B939E7}">
      <dgm:prSet/>
      <dgm:spPr/>
      <dgm:t>
        <a:bodyPr/>
        <a:lstStyle/>
        <a:p>
          <a:pPr>
            <a:lnSpc>
              <a:spcPct val="100000"/>
            </a:lnSpc>
          </a:pPr>
          <a:r>
            <a:rPr lang="en-GB" b="1"/>
            <a:t>Time-bound </a:t>
          </a:r>
          <a:r>
            <a:rPr lang="en-GB"/>
            <a:t>- All supplier contracts are planned to be finalized and signed by 3rd February 2026.</a:t>
          </a:r>
          <a:r>
            <a:rPr lang="en-US"/>
            <a:t> </a:t>
          </a:r>
        </a:p>
      </dgm:t>
    </dgm:pt>
    <dgm:pt modelId="{102E4B59-3BED-434D-9AC4-EB40FD466B49}" type="parTrans" cxnId="{0C5F39FE-0F47-4C1D-831B-12EC609A59FB}">
      <dgm:prSet/>
      <dgm:spPr/>
      <dgm:t>
        <a:bodyPr/>
        <a:lstStyle/>
        <a:p>
          <a:endParaRPr lang="en-US"/>
        </a:p>
      </dgm:t>
    </dgm:pt>
    <dgm:pt modelId="{1D918A27-74BB-4DEB-AF14-0E89F98F8D9D}" type="sibTrans" cxnId="{0C5F39FE-0F47-4C1D-831B-12EC609A59FB}">
      <dgm:prSet/>
      <dgm:spPr/>
      <dgm:t>
        <a:bodyPr/>
        <a:lstStyle/>
        <a:p>
          <a:endParaRPr lang="en-US"/>
        </a:p>
      </dgm:t>
    </dgm:pt>
    <dgm:pt modelId="{004181BB-5406-4F35-B7D7-FB6A4B78BE88}">
      <dgm:prSet/>
      <dgm:spPr/>
      <dgm:t>
        <a:bodyPr/>
        <a:lstStyle/>
        <a:p>
          <a:pPr>
            <a:lnSpc>
              <a:spcPct val="100000"/>
            </a:lnSpc>
          </a:pPr>
          <a:r>
            <a:rPr lang="en-GB" b="1"/>
            <a:t>Unique Selling Proposition – </a:t>
          </a:r>
          <a:r>
            <a:rPr lang="en-GB"/>
            <a:t>At </a:t>
          </a:r>
          <a:r>
            <a:rPr lang="en-GB" b="1"/>
            <a:t>Nikolaya’s Delicious Place</a:t>
          </a:r>
          <a:r>
            <a:rPr lang="en-GB"/>
            <a:t>, customers can enjoy delicious, healthy meals made from verified ingredients and tailored to their individual preferences — with every dish carefully calorie-calculated for full transparency. </a:t>
          </a:r>
          <a:r>
            <a:rPr lang="en-US"/>
            <a:t> </a:t>
          </a:r>
        </a:p>
      </dgm:t>
    </dgm:pt>
    <dgm:pt modelId="{FFC75BAB-2286-4D43-A512-89DC2D159A13}" type="parTrans" cxnId="{E11A5A76-C584-4E8C-AAEF-C6D76B972A89}">
      <dgm:prSet/>
      <dgm:spPr/>
      <dgm:t>
        <a:bodyPr/>
        <a:lstStyle/>
        <a:p>
          <a:endParaRPr lang="en-US"/>
        </a:p>
      </dgm:t>
    </dgm:pt>
    <dgm:pt modelId="{34EB53B9-D8D2-4224-9583-7F0E596D44D8}" type="sibTrans" cxnId="{E11A5A76-C584-4E8C-AAEF-C6D76B972A89}">
      <dgm:prSet/>
      <dgm:spPr/>
      <dgm:t>
        <a:bodyPr/>
        <a:lstStyle/>
        <a:p>
          <a:endParaRPr lang="en-US"/>
        </a:p>
      </dgm:t>
    </dgm:pt>
    <dgm:pt modelId="{8977EBF9-2919-4280-92FD-A05BDF11E8B3}" type="pres">
      <dgm:prSet presAssocID="{20B0B81C-84FF-48D4-8BE5-2442B414DBDB}" presName="root" presStyleCnt="0">
        <dgm:presLayoutVars>
          <dgm:dir/>
          <dgm:resizeHandles val="exact"/>
        </dgm:presLayoutVars>
      </dgm:prSet>
      <dgm:spPr/>
    </dgm:pt>
    <dgm:pt modelId="{983505B5-B680-4678-B375-A013DF390140}" type="pres">
      <dgm:prSet presAssocID="{9208329A-7186-47EE-8C42-BBF18C552EB6}" presName="compNode" presStyleCnt="0"/>
      <dgm:spPr/>
    </dgm:pt>
    <dgm:pt modelId="{EBE3EF15-2EDA-44B3-8259-52D34E7E5EBE}" type="pres">
      <dgm:prSet presAssocID="{9208329A-7186-47EE-8C42-BBF18C552EB6}" presName="bgRect" presStyleLbl="bgShp" presStyleIdx="0" presStyleCnt="4"/>
      <dgm:spPr/>
    </dgm:pt>
    <dgm:pt modelId="{AE65A843-C0DF-4AC0-8A8B-537286AC4DEF}" type="pres">
      <dgm:prSet presAssocID="{9208329A-7186-47EE-8C42-BBF18C552EB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05774BCD-F647-4A1A-A738-F5C379654087}" type="pres">
      <dgm:prSet presAssocID="{9208329A-7186-47EE-8C42-BBF18C552EB6}" presName="spaceRect" presStyleCnt="0"/>
      <dgm:spPr/>
    </dgm:pt>
    <dgm:pt modelId="{110B665D-03A8-41AD-B286-B1CED4DFAF59}" type="pres">
      <dgm:prSet presAssocID="{9208329A-7186-47EE-8C42-BBF18C552EB6}" presName="parTx" presStyleLbl="revTx" presStyleIdx="0" presStyleCnt="4">
        <dgm:presLayoutVars>
          <dgm:chMax val="0"/>
          <dgm:chPref val="0"/>
        </dgm:presLayoutVars>
      </dgm:prSet>
      <dgm:spPr/>
    </dgm:pt>
    <dgm:pt modelId="{651F2E6B-3FFA-4653-925A-ED15AD1CC657}" type="pres">
      <dgm:prSet presAssocID="{613F24AB-3B72-4250-B4F4-98067D86CF1A}" presName="sibTrans" presStyleCnt="0"/>
      <dgm:spPr/>
    </dgm:pt>
    <dgm:pt modelId="{A4843D15-7C64-4F10-87ED-F6B32005566C}" type="pres">
      <dgm:prSet presAssocID="{EF860CB6-3F95-4755-AD60-99F6DDA0BAFE}" presName="compNode" presStyleCnt="0"/>
      <dgm:spPr/>
    </dgm:pt>
    <dgm:pt modelId="{DA332333-04AF-4180-AB9E-B0C0FC77C353}" type="pres">
      <dgm:prSet presAssocID="{EF860CB6-3F95-4755-AD60-99F6DDA0BAFE}" presName="bgRect" presStyleLbl="bgShp" presStyleIdx="1" presStyleCnt="4"/>
      <dgm:spPr/>
    </dgm:pt>
    <dgm:pt modelId="{75049047-2B06-4B03-9A55-E607B06E7B56}" type="pres">
      <dgm:prSet presAssocID="{EF860CB6-3F95-4755-AD60-99F6DDA0BAF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g"/>
        </a:ext>
      </dgm:extLst>
    </dgm:pt>
    <dgm:pt modelId="{03241498-05CD-496F-8D5A-0507D47A65CD}" type="pres">
      <dgm:prSet presAssocID="{EF860CB6-3F95-4755-AD60-99F6DDA0BAFE}" presName="spaceRect" presStyleCnt="0"/>
      <dgm:spPr/>
    </dgm:pt>
    <dgm:pt modelId="{1531BD99-772E-40A6-A7BB-3A3B98C20AA4}" type="pres">
      <dgm:prSet presAssocID="{EF860CB6-3F95-4755-AD60-99F6DDA0BAFE}" presName="parTx" presStyleLbl="revTx" presStyleIdx="1" presStyleCnt="4">
        <dgm:presLayoutVars>
          <dgm:chMax val="0"/>
          <dgm:chPref val="0"/>
        </dgm:presLayoutVars>
      </dgm:prSet>
      <dgm:spPr/>
    </dgm:pt>
    <dgm:pt modelId="{A3782B0C-32E4-488D-B377-0F3EC92886E2}" type="pres">
      <dgm:prSet presAssocID="{F4887CEB-F303-4092-9955-2D15D22C3F19}" presName="sibTrans" presStyleCnt="0"/>
      <dgm:spPr/>
    </dgm:pt>
    <dgm:pt modelId="{65D10F22-210A-48D5-AB50-280BFA747F87}" type="pres">
      <dgm:prSet presAssocID="{A0943438-79D8-44C3-A6C6-735724B939E7}" presName="compNode" presStyleCnt="0"/>
      <dgm:spPr/>
    </dgm:pt>
    <dgm:pt modelId="{721ACD00-B24C-4CCE-9A84-531E1C250FCB}" type="pres">
      <dgm:prSet presAssocID="{A0943438-79D8-44C3-A6C6-735724B939E7}" presName="bgRect" presStyleLbl="bgShp" presStyleIdx="2" presStyleCnt="4"/>
      <dgm:spPr/>
    </dgm:pt>
    <dgm:pt modelId="{6F5E5FCE-DB78-4EF9-A4DA-52B5F2AC1DC0}" type="pres">
      <dgm:prSet presAssocID="{A0943438-79D8-44C3-A6C6-735724B939E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3B196995-B276-46CE-B47F-D444B029678C}" type="pres">
      <dgm:prSet presAssocID="{A0943438-79D8-44C3-A6C6-735724B939E7}" presName="spaceRect" presStyleCnt="0"/>
      <dgm:spPr/>
    </dgm:pt>
    <dgm:pt modelId="{B234B8C4-E365-4477-85D7-2D1B8AAB20EE}" type="pres">
      <dgm:prSet presAssocID="{A0943438-79D8-44C3-A6C6-735724B939E7}" presName="parTx" presStyleLbl="revTx" presStyleIdx="2" presStyleCnt="4">
        <dgm:presLayoutVars>
          <dgm:chMax val="0"/>
          <dgm:chPref val="0"/>
        </dgm:presLayoutVars>
      </dgm:prSet>
      <dgm:spPr/>
    </dgm:pt>
    <dgm:pt modelId="{907CDAF8-6C58-434A-AE1F-204D47FB639E}" type="pres">
      <dgm:prSet presAssocID="{1D918A27-74BB-4DEB-AF14-0E89F98F8D9D}" presName="sibTrans" presStyleCnt="0"/>
      <dgm:spPr/>
    </dgm:pt>
    <dgm:pt modelId="{513BCD58-3483-4126-A0F4-6C098C1DE9EF}" type="pres">
      <dgm:prSet presAssocID="{004181BB-5406-4F35-B7D7-FB6A4B78BE88}" presName="compNode" presStyleCnt="0"/>
      <dgm:spPr/>
    </dgm:pt>
    <dgm:pt modelId="{9339693F-8985-4536-B709-05C8FE08DB14}" type="pres">
      <dgm:prSet presAssocID="{004181BB-5406-4F35-B7D7-FB6A4B78BE88}" presName="bgRect" presStyleLbl="bgShp" presStyleIdx="3" presStyleCnt="4"/>
      <dgm:spPr/>
    </dgm:pt>
    <dgm:pt modelId="{A1C216CD-27DF-43F8-B4DF-CC28AA47D449}" type="pres">
      <dgm:prSet presAssocID="{004181BB-5406-4F35-B7D7-FB6A4B78BE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iter"/>
        </a:ext>
      </dgm:extLst>
    </dgm:pt>
    <dgm:pt modelId="{3610EA2C-3C62-47B8-8233-84EED8FF5846}" type="pres">
      <dgm:prSet presAssocID="{004181BB-5406-4F35-B7D7-FB6A4B78BE88}" presName="spaceRect" presStyleCnt="0"/>
      <dgm:spPr/>
    </dgm:pt>
    <dgm:pt modelId="{C4E4C402-CDF6-48FC-9B79-B96F776838E9}" type="pres">
      <dgm:prSet presAssocID="{004181BB-5406-4F35-B7D7-FB6A4B78BE88}" presName="parTx" presStyleLbl="revTx" presStyleIdx="3" presStyleCnt="4">
        <dgm:presLayoutVars>
          <dgm:chMax val="0"/>
          <dgm:chPref val="0"/>
        </dgm:presLayoutVars>
      </dgm:prSet>
      <dgm:spPr/>
    </dgm:pt>
  </dgm:ptLst>
  <dgm:cxnLst>
    <dgm:cxn modelId="{E9464416-472B-46AF-A2DF-D029B1674E0E}" type="presOf" srcId="{004181BB-5406-4F35-B7D7-FB6A4B78BE88}" destId="{C4E4C402-CDF6-48FC-9B79-B96F776838E9}" srcOrd="0" destOrd="0" presId="urn:microsoft.com/office/officeart/2018/2/layout/IconVerticalSolidList"/>
    <dgm:cxn modelId="{8386121B-B0CB-4D6B-99E8-4D012D66CEEC}" type="presOf" srcId="{20B0B81C-84FF-48D4-8BE5-2442B414DBDB}" destId="{8977EBF9-2919-4280-92FD-A05BDF11E8B3}" srcOrd="0" destOrd="0" presId="urn:microsoft.com/office/officeart/2018/2/layout/IconVerticalSolidList"/>
    <dgm:cxn modelId="{E7ECF963-DD1F-456B-8AD5-AF9A8CE5C98F}" type="presOf" srcId="{A0943438-79D8-44C3-A6C6-735724B939E7}" destId="{B234B8C4-E365-4477-85D7-2D1B8AAB20EE}" srcOrd="0" destOrd="0" presId="urn:microsoft.com/office/officeart/2018/2/layout/IconVerticalSolidList"/>
    <dgm:cxn modelId="{1B517C65-C8BA-44AD-AAC6-9809FC8E5399}" type="presOf" srcId="{9208329A-7186-47EE-8C42-BBF18C552EB6}" destId="{110B665D-03A8-41AD-B286-B1CED4DFAF59}" srcOrd="0" destOrd="0" presId="urn:microsoft.com/office/officeart/2018/2/layout/IconVerticalSolidList"/>
    <dgm:cxn modelId="{E11A5A76-C584-4E8C-AAEF-C6D76B972A89}" srcId="{20B0B81C-84FF-48D4-8BE5-2442B414DBDB}" destId="{004181BB-5406-4F35-B7D7-FB6A4B78BE88}" srcOrd="3" destOrd="0" parTransId="{FFC75BAB-2286-4D43-A512-89DC2D159A13}" sibTransId="{34EB53B9-D8D2-4224-9583-7F0E596D44D8}"/>
    <dgm:cxn modelId="{C01E2F82-0E80-486F-9DFE-406BC561A97A}" srcId="{20B0B81C-84FF-48D4-8BE5-2442B414DBDB}" destId="{EF860CB6-3F95-4755-AD60-99F6DDA0BAFE}" srcOrd="1" destOrd="0" parTransId="{E3043940-DBFE-4B3A-A42D-32EFE1CF2933}" sibTransId="{F4887CEB-F303-4092-9955-2D15D22C3F19}"/>
    <dgm:cxn modelId="{6B6FEFCE-30A6-406B-9667-A54880999D06}" type="presOf" srcId="{EF860CB6-3F95-4755-AD60-99F6DDA0BAFE}" destId="{1531BD99-772E-40A6-A7BB-3A3B98C20AA4}" srcOrd="0" destOrd="0" presId="urn:microsoft.com/office/officeart/2018/2/layout/IconVerticalSolidList"/>
    <dgm:cxn modelId="{92F692DC-BB6B-43A3-84C8-08DD6ED68FA4}" srcId="{20B0B81C-84FF-48D4-8BE5-2442B414DBDB}" destId="{9208329A-7186-47EE-8C42-BBF18C552EB6}" srcOrd="0" destOrd="0" parTransId="{E04B4EE7-20EF-4F6D-A016-A1043153017D}" sibTransId="{613F24AB-3B72-4250-B4F4-98067D86CF1A}"/>
    <dgm:cxn modelId="{0C5F39FE-0F47-4C1D-831B-12EC609A59FB}" srcId="{20B0B81C-84FF-48D4-8BE5-2442B414DBDB}" destId="{A0943438-79D8-44C3-A6C6-735724B939E7}" srcOrd="2" destOrd="0" parTransId="{102E4B59-3BED-434D-9AC4-EB40FD466B49}" sibTransId="{1D918A27-74BB-4DEB-AF14-0E89F98F8D9D}"/>
    <dgm:cxn modelId="{AD51D9FA-43DC-4A08-B95B-F50B272D7C71}" type="presParOf" srcId="{8977EBF9-2919-4280-92FD-A05BDF11E8B3}" destId="{983505B5-B680-4678-B375-A013DF390140}" srcOrd="0" destOrd="0" presId="urn:microsoft.com/office/officeart/2018/2/layout/IconVerticalSolidList"/>
    <dgm:cxn modelId="{4ABE887D-C5BE-4BB9-820B-9D6866A45773}" type="presParOf" srcId="{983505B5-B680-4678-B375-A013DF390140}" destId="{EBE3EF15-2EDA-44B3-8259-52D34E7E5EBE}" srcOrd="0" destOrd="0" presId="urn:microsoft.com/office/officeart/2018/2/layout/IconVerticalSolidList"/>
    <dgm:cxn modelId="{0C26F798-9FDE-4895-9067-3DD285F46BF8}" type="presParOf" srcId="{983505B5-B680-4678-B375-A013DF390140}" destId="{AE65A843-C0DF-4AC0-8A8B-537286AC4DEF}" srcOrd="1" destOrd="0" presId="urn:microsoft.com/office/officeart/2018/2/layout/IconVerticalSolidList"/>
    <dgm:cxn modelId="{B7745F29-E1B7-45EC-8316-BCA0C4EF24F5}" type="presParOf" srcId="{983505B5-B680-4678-B375-A013DF390140}" destId="{05774BCD-F647-4A1A-A738-F5C379654087}" srcOrd="2" destOrd="0" presId="urn:microsoft.com/office/officeart/2018/2/layout/IconVerticalSolidList"/>
    <dgm:cxn modelId="{8C50162F-E649-41E1-8639-2C7FF4DCB62D}" type="presParOf" srcId="{983505B5-B680-4678-B375-A013DF390140}" destId="{110B665D-03A8-41AD-B286-B1CED4DFAF59}" srcOrd="3" destOrd="0" presId="urn:microsoft.com/office/officeart/2018/2/layout/IconVerticalSolidList"/>
    <dgm:cxn modelId="{9E373C52-BE31-441A-B0E8-5D06D513BF24}" type="presParOf" srcId="{8977EBF9-2919-4280-92FD-A05BDF11E8B3}" destId="{651F2E6B-3FFA-4653-925A-ED15AD1CC657}" srcOrd="1" destOrd="0" presId="urn:microsoft.com/office/officeart/2018/2/layout/IconVerticalSolidList"/>
    <dgm:cxn modelId="{183452C1-E907-441F-9C74-A2232CCEB340}" type="presParOf" srcId="{8977EBF9-2919-4280-92FD-A05BDF11E8B3}" destId="{A4843D15-7C64-4F10-87ED-F6B32005566C}" srcOrd="2" destOrd="0" presId="urn:microsoft.com/office/officeart/2018/2/layout/IconVerticalSolidList"/>
    <dgm:cxn modelId="{728EE60D-6BA4-4989-B2E4-EF4C63137240}" type="presParOf" srcId="{A4843D15-7C64-4F10-87ED-F6B32005566C}" destId="{DA332333-04AF-4180-AB9E-B0C0FC77C353}" srcOrd="0" destOrd="0" presId="urn:microsoft.com/office/officeart/2018/2/layout/IconVerticalSolidList"/>
    <dgm:cxn modelId="{AFF888CB-6E29-4D9C-BF22-23B427B114B0}" type="presParOf" srcId="{A4843D15-7C64-4F10-87ED-F6B32005566C}" destId="{75049047-2B06-4B03-9A55-E607B06E7B56}" srcOrd="1" destOrd="0" presId="urn:microsoft.com/office/officeart/2018/2/layout/IconVerticalSolidList"/>
    <dgm:cxn modelId="{5A7B1662-3187-404E-8346-0A29EBBEB18C}" type="presParOf" srcId="{A4843D15-7C64-4F10-87ED-F6B32005566C}" destId="{03241498-05CD-496F-8D5A-0507D47A65CD}" srcOrd="2" destOrd="0" presId="urn:microsoft.com/office/officeart/2018/2/layout/IconVerticalSolidList"/>
    <dgm:cxn modelId="{A43E0A6D-3E8D-40AE-98B4-FDABC4AA8B83}" type="presParOf" srcId="{A4843D15-7C64-4F10-87ED-F6B32005566C}" destId="{1531BD99-772E-40A6-A7BB-3A3B98C20AA4}" srcOrd="3" destOrd="0" presId="urn:microsoft.com/office/officeart/2018/2/layout/IconVerticalSolidList"/>
    <dgm:cxn modelId="{7169C1FE-4A04-48B4-8107-53D9ED4C404B}" type="presParOf" srcId="{8977EBF9-2919-4280-92FD-A05BDF11E8B3}" destId="{A3782B0C-32E4-488D-B377-0F3EC92886E2}" srcOrd="3" destOrd="0" presId="urn:microsoft.com/office/officeart/2018/2/layout/IconVerticalSolidList"/>
    <dgm:cxn modelId="{EA244417-6D57-427A-9900-9694FAD71FB5}" type="presParOf" srcId="{8977EBF9-2919-4280-92FD-A05BDF11E8B3}" destId="{65D10F22-210A-48D5-AB50-280BFA747F87}" srcOrd="4" destOrd="0" presId="urn:microsoft.com/office/officeart/2018/2/layout/IconVerticalSolidList"/>
    <dgm:cxn modelId="{02C5F6DD-B2BB-4F09-A15A-A61307B8730B}" type="presParOf" srcId="{65D10F22-210A-48D5-AB50-280BFA747F87}" destId="{721ACD00-B24C-4CCE-9A84-531E1C250FCB}" srcOrd="0" destOrd="0" presId="urn:microsoft.com/office/officeart/2018/2/layout/IconVerticalSolidList"/>
    <dgm:cxn modelId="{13336756-3484-404D-99A8-5553717BF1DA}" type="presParOf" srcId="{65D10F22-210A-48D5-AB50-280BFA747F87}" destId="{6F5E5FCE-DB78-4EF9-A4DA-52B5F2AC1DC0}" srcOrd="1" destOrd="0" presId="urn:microsoft.com/office/officeart/2018/2/layout/IconVerticalSolidList"/>
    <dgm:cxn modelId="{3EBEB04C-8A9C-4083-8083-819D90DA905B}" type="presParOf" srcId="{65D10F22-210A-48D5-AB50-280BFA747F87}" destId="{3B196995-B276-46CE-B47F-D444B029678C}" srcOrd="2" destOrd="0" presId="urn:microsoft.com/office/officeart/2018/2/layout/IconVerticalSolidList"/>
    <dgm:cxn modelId="{097A50DB-AE67-4829-B288-DE84A2F6B2A9}" type="presParOf" srcId="{65D10F22-210A-48D5-AB50-280BFA747F87}" destId="{B234B8C4-E365-4477-85D7-2D1B8AAB20EE}" srcOrd="3" destOrd="0" presId="urn:microsoft.com/office/officeart/2018/2/layout/IconVerticalSolidList"/>
    <dgm:cxn modelId="{52C8F44D-B129-41A5-B385-33847C966E63}" type="presParOf" srcId="{8977EBF9-2919-4280-92FD-A05BDF11E8B3}" destId="{907CDAF8-6C58-434A-AE1F-204D47FB639E}" srcOrd="5" destOrd="0" presId="urn:microsoft.com/office/officeart/2018/2/layout/IconVerticalSolidList"/>
    <dgm:cxn modelId="{DB7FD0E9-266E-4EF6-AD74-94C68A73EB48}" type="presParOf" srcId="{8977EBF9-2919-4280-92FD-A05BDF11E8B3}" destId="{513BCD58-3483-4126-A0F4-6C098C1DE9EF}" srcOrd="6" destOrd="0" presId="urn:microsoft.com/office/officeart/2018/2/layout/IconVerticalSolidList"/>
    <dgm:cxn modelId="{9B3813ED-EF4E-48E4-8A11-322AB29EE91B}" type="presParOf" srcId="{513BCD58-3483-4126-A0F4-6C098C1DE9EF}" destId="{9339693F-8985-4536-B709-05C8FE08DB14}" srcOrd="0" destOrd="0" presId="urn:microsoft.com/office/officeart/2018/2/layout/IconVerticalSolidList"/>
    <dgm:cxn modelId="{627808D8-EF54-4977-BEB7-C4AA7A192ED9}" type="presParOf" srcId="{513BCD58-3483-4126-A0F4-6C098C1DE9EF}" destId="{A1C216CD-27DF-43F8-B4DF-CC28AA47D449}" srcOrd="1" destOrd="0" presId="urn:microsoft.com/office/officeart/2018/2/layout/IconVerticalSolidList"/>
    <dgm:cxn modelId="{B3671B3E-1227-4BDE-8E6D-C1757BB10C70}" type="presParOf" srcId="{513BCD58-3483-4126-A0F4-6C098C1DE9EF}" destId="{3610EA2C-3C62-47B8-8233-84EED8FF5846}" srcOrd="2" destOrd="0" presId="urn:microsoft.com/office/officeart/2018/2/layout/IconVerticalSolidList"/>
    <dgm:cxn modelId="{9BFC5A08-66BB-4A96-81D1-DC3BED465FF2}" type="presParOf" srcId="{513BCD58-3483-4126-A0F4-6C098C1DE9EF}" destId="{C4E4C402-CDF6-48FC-9B79-B96F776838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B71FE5-E6B8-49FE-89F7-617AA1CD583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07F846-80B2-47D6-ADFC-B1E1FA52E8BB}">
      <dgm:prSet/>
      <dgm:spPr/>
      <dgm:t>
        <a:bodyPr/>
        <a:lstStyle/>
        <a:p>
          <a:r>
            <a:rPr lang="en-GB" b="1" dirty="0">
              <a:latin typeface="Neue Haas Grotesk Text Pro"/>
            </a:rPr>
            <a:t>Sole</a:t>
          </a:r>
          <a:r>
            <a:rPr lang="en-GB" b="1" dirty="0"/>
            <a:t> trader</a:t>
          </a:r>
          <a:endParaRPr lang="en-US" dirty="0"/>
        </a:p>
      </dgm:t>
    </dgm:pt>
    <dgm:pt modelId="{2B5444B0-1DC2-4CDE-8A34-0A08C1D9EC45}" type="parTrans" cxnId="{5D858986-7015-485A-AF30-E3BC862AF9EC}">
      <dgm:prSet/>
      <dgm:spPr/>
      <dgm:t>
        <a:bodyPr/>
        <a:lstStyle/>
        <a:p>
          <a:endParaRPr lang="en-US"/>
        </a:p>
      </dgm:t>
    </dgm:pt>
    <dgm:pt modelId="{5D8F58A7-7F87-4123-9379-9426173EAD90}" type="sibTrans" cxnId="{5D858986-7015-485A-AF30-E3BC862AF9EC}">
      <dgm:prSet/>
      <dgm:spPr/>
      <dgm:t>
        <a:bodyPr/>
        <a:lstStyle/>
        <a:p>
          <a:endParaRPr lang="en-US"/>
        </a:p>
      </dgm:t>
    </dgm:pt>
    <dgm:pt modelId="{DD08672B-18E9-40E1-AB5A-4AD838158DD9}">
      <dgm:prSet/>
      <dgm:spPr/>
      <dgm:t>
        <a:bodyPr/>
        <a:lstStyle/>
        <a:p>
          <a:r>
            <a:rPr lang="en-GB" b="1" dirty="0"/>
            <a:t>Pros:</a:t>
          </a:r>
          <a:endParaRPr lang="en-US" dirty="0"/>
        </a:p>
      </dgm:t>
    </dgm:pt>
    <dgm:pt modelId="{97261FD3-D401-4E12-8246-4F0BDA414422}" type="parTrans" cxnId="{D6896082-57E0-43BD-A747-7EDF7F2B6E8F}">
      <dgm:prSet/>
      <dgm:spPr/>
      <dgm:t>
        <a:bodyPr/>
        <a:lstStyle/>
        <a:p>
          <a:endParaRPr lang="en-US"/>
        </a:p>
      </dgm:t>
    </dgm:pt>
    <dgm:pt modelId="{6607A33B-99A0-46EA-B0C4-500CD40237C7}" type="sibTrans" cxnId="{D6896082-57E0-43BD-A747-7EDF7F2B6E8F}">
      <dgm:prSet/>
      <dgm:spPr/>
      <dgm:t>
        <a:bodyPr/>
        <a:lstStyle/>
        <a:p>
          <a:endParaRPr lang="en-US"/>
        </a:p>
      </dgm:t>
    </dgm:pt>
    <dgm:pt modelId="{C73DE20E-7FD8-4922-A11B-1CE5E9775F5D}">
      <dgm:prSet/>
      <dgm:spPr/>
      <dgm:t>
        <a:bodyPr/>
        <a:lstStyle/>
        <a:p>
          <a:r>
            <a:rPr lang="en-GB" dirty="0"/>
            <a:t>All profits will belong to me</a:t>
          </a:r>
          <a:endParaRPr lang="en-US" dirty="0"/>
        </a:p>
      </dgm:t>
    </dgm:pt>
    <dgm:pt modelId="{D2F7A294-3F1E-4356-A9AA-B0DDD8808A31}" type="parTrans" cxnId="{5CC34022-51ED-4F02-B827-B4BEE115B6A8}">
      <dgm:prSet/>
      <dgm:spPr/>
      <dgm:t>
        <a:bodyPr/>
        <a:lstStyle/>
        <a:p>
          <a:endParaRPr lang="en-US"/>
        </a:p>
      </dgm:t>
    </dgm:pt>
    <dgm:pt modelId="{3BFE7353-A399-4AB1-BCF1-0A0EEF883D60}" type="sibTrans" cxnId="{5CC34022-51ED-4F02-B827-B4BEE115B6A8}">
      <dgm:prSet/>
      <dgm:spPr/>
      <dgm:t>
        <a:bodyPr/>
        <a:lstStyle/>
        <a:p>
          <a:endParaRPr lang="en-US"/>
        </a:p>
      </dgm:t>
    </dgm:pt>
    <dgm:pt modelId="{0F6D0557-30DB-4CB2-B162-C4EFA364053C}">
      <dgm:prSet/>
      <dgm:spPr/>
      <dgm:t>
        <a:bodyPr/>
        <a:lstStyle/>
        <a:p>
          <a:r>
            <a:rPr lang="en-GB" dirty="0"/>
            <a:t>I will be fully responsible for making all business decisions.</a:t>
          </a:r>
          <a:endParaRPr lang="en-US" dirty="0"/>
        </a:p>
      </dgm:t>
    </dgm:pt>
    <dgm:pt modelId="{1365846F-0C82-4DF5-BD2A-3967BEA140B6}" type="parTrans" cxnId="{D62AE4C8-F211-4BAD-8858-AF350A7F00BB}">
      <dgm:prSet/>
      <dgm:spPr/>
      <dgm:t>
        <a:bodyPr/>
        <a:lstStyle/>
        <a:p>
          <a:endParaRPr lang="en-US"/>
        </a:p>
      </dgm:t>
    </dgm:pt>
    <dgm:pt modelId="{F6022C6A-9C5A-41DB-90E7-74EAEA3733F7}" type="sibTrans" cxnId="{D62AE4C8-F211-4BAD-8858-AF350A7F00BB}">
      <dgm:prSet/>
      <dgm:spPr/>
      <dgm:t>
        <a:bodyPr/>
        <a:lstStyle/>
        <a:p>
          <a:endParaRPr lang="en-US"/>
        </a:p>
      </dgm:t>
    </dgm:pt>
    <dgm:pt modelId="{742F23EC-5C65-43F6-A315-D520F6A7A53E}">
      <dgm:prSet/>
      <dgm:spPr/>
      <dgm:t>
        <a:bodyPr/>
        <a:lstStyle/>
        <a:p>
          <a:r>
            <a:rPr lang="en-GB" dirty="0"/>
            <a:t>Cons:</a:t>
          </a:r>
          <a:endParaRPr lang="en-US" dirty="0"/>
        </a:p>
      </dgm:t>
    </dgm:pt>
    <dgm:pt modelId="{A551A0D6-1391-42D6-B04D-48E1C4E65813}" type="parTrans" cxnId="{8F0CAA6C-D7F8-47E9-9417-D7F3DDC4E02B}">
      <dgm:prSet/>
      <dgm:spPr/>
      <dgm:t>
        <a:bodyPr/>
        <a:lstStyle/>
        <a:p>
          <a:endParaRPr lang="en-US"/>
        </a:p>
      </dgm:t>
    </dgm:pt>
    <dgm:pt modelId="{D89967AC-7F1A-4928-8F3A-A62BB77575B1}" type="sibTrans" cxnId="{8F0CAA6C-D7F8-47E9-9417-D7F3DDC4E02B}">
      <dgm:prSet/>
      <dgm:spPr/>
      <dgm:t>
        <a:bodyPr/>
        <a:lstStyle/>
        <a:p>
          <a:endParaRPr lang="en-US"/>
        </a:p>
      </dgm:t>
    </dgm:pt>
    <dgm:pt modelId="{3DCFE039-5131-4450-ACD4-9EE531B925D2}">
      <dgm:prSet/>
      <dgm:spPr/>
      <dgm:t>
        <a:bodyPr/>
        <a:lstStyle/>
        <a:p>
          <a:r>
            <a:rPr lang="en-GB" dirty="0"/>
            <a:t>There is a significant risk of losing my personal investment</a:t>
          </a:r>
          <a:endParaRPr lang="en-US" dirty="0"/>
        </a:p>
      </dgm:t>
    </dgm:pt>
    <dgm:pt modelId="{096C9AD0-31C8-4B61-8772-6F112F633C9C}" type="parTrans" cxnId="{82E83AE4-BFD1-4256-A5AE-2BE14AA9B8CD}">
      <dgm:prSet/>
      <dgm:spPr/>
      <dgm:t>
        <a:bodyPr/>
        <a:lstStyle/>
        <a:p>
          <a:endParaRPr lang="en-US"/>
        </a:p>
      </dgm:t>
    </dgm:pt>
    <dgm:pt modelId="{313431E7-1D9B-4A0D-A9F4-3B0738EFC7EE}" type="sibTrans" cxnId="{82E83AE4-BFD1-4256-A5AE-2BE14AA9B8CD}">
      <dgm:prSet/>
      <dgm:spPr/>
      <dgm:t>
        <a:bodyPr/>
        <a:lstStyle/>
        <a:p>
          <a:endParaRPr lang="en-US"/>
        </a:p>
      </dgm:t>
    </dgm:pt>
    <dgm:pt modelId="{A013F70D-1CC1-47B7-9D0F-F7256D043D8A}">
      <dgm:prSet/>
      <dgm:spPr/>
      <dgm:t>
        <a:bodyPr/>
        <a:lstStyle/>
        <a:p>
          <a:pPr rtl="0"/>
          <a:r>
            <a:rPr lang="en-GB" dirty="0"/>
            <a:t>Level of available funding may be limited</a:t>
          </a:r>
          <a:r>
            <a:rPr lang="en-GB" dirty="0">
              <a:latin typeface="Neue Haas Grotesk Text Pro"/>
            </a:rPr>
            <a:t> </a:t>
          </a:r>
          <a:r>
            <a:rPr lang="en-GB" sz="1200" dirty="0">
              <a:latin typeface="Arial"/>
              <a:cs typeface="Arial"/>
            </a:rPr>
            <a:t>(Gorilla, 2019).</a:t>
          </a:r>
          <a:endParaRPr lang="en-US" dirty="0"/>
        </a:p>
      </dgm:t>
    </dgm:pt>
    <dgm:pt modelId="{E4DFD8E6-EE41-477C-A301-40E2933DAEBB}" type="parTrans" cxnId="{45E02F61-4DCF-4B27-8E05-82FE1BE9D578}">
      <dgm:prSet/>
      <dgm:spPr/>
      <dgm:t>
        <a:bodyPr/>
        <a:lstStyle/>
        <a:p>
          <a:endParaRPr lang="en-US"/>
        </a:p>
      </dgm:t>
    </dgm:pt>
    <dgm:pt modelId="{7AFB3245-1427-496E-AC0F-50212B8B70F3}" type="sibTrans" cxnId="{45E02F61-4DCF-4B27-8E05-82FE1BE9D578}">
      <dgm:prSet/>
      <dgm:spPr/>
      <dgm:t>
        <a:bodyPr/>
        <a:lstStyle/>
        <a:p>
          <a:endParaRPr lang="en-US"/>
        </a:p>
      </dgm:t>
    </dgm:pt>
    <dgm:pt modelId="{067C6133-1569-40F5-826E-DE7A71019FD1}" type="pres">
      <dgm:prSet presAssocID="{2AB71FE5-E6B8-49FE-89F7-617AA1CD5832}" presName="root" presStyleCnt="0">
        <dgm:presLayoutVars>
          <dgm:dir/>
          <dgm:resizeHandles val="exact"/>
        </dgm:presLayoutVars>
      </dgm:prSet>
      <dgm:spPr/>
    </dgm:pt>
    <dgm:pt modelId="{0880D7DD-0E5D-4307-A99A-32E575C0CE74}" type="pres">
      <dgm:prSet presAssocID="{3B07F846-80B2-47D6-ADFC-B1E1FA52E8BB}" presName="compNode" presStyleCnt="0"/>
      <dgm:spPr/>
    </dgm:pt>
    <dgm:pt modelId="{165E9475-3B54-4F43-A2B9-BED1813204CF}" type="pres">
      <dgm:prSet presAssocID="{3B07F846-80B2-47D6-ADFC-B1E1FA52E8BB}" presName="bgRect" presStyleLbl="bgShp" presStyleIdx="0" presStyleCnt="3"/>
      <dgm:spPr/>
    </dgm:pt>
    <dgm:pt modelId="{67671F1D-A7B3-4713-A616-DF59488A56E8}" type="pres">
      <dgm:prSet presAssocID="{3B07F846-80B2-47D6-ADFC-B1E1FA52E8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CE71FC4D-E112-4053-ABA1-375D5C70BF82}" type="pres">
      <dgm:prSet presAssocID="{3B07F846-80B2-47D6-ADFC-B1E1FA52E8BB}" presName="spaceRect" presStyleCnt="0"/>
      <dgm:spPr/>
    </dgm:pt>
    <dgm:pt modelId="{8B718F8B-5C63-4571-A90E-64FA381A6DFB}" type="pres">
      <dgm:prSet presAssocID="{3B07F846-80B2-47D6-ADFC-B1E1FA52E8BB}" presName="parTx" presStyleLbl="revTx" presStyleIdx="0" presStyleCnt="5">
        <dgm:presLayoutVars>
          <dgm:chMax val="0"/>
          <dgm:chPref val="0"/>
        </dgm:presLayoutVars>
      </dgm:prSet>
      <dgm:spPr/>
    </dgm:pt>
    <dgm:pt modelId="{11547179-DE2E-4ABD-A3DC-15D4CEABEE8D}" type="pres">
      <dgm:prSet presAssocID="{5D8F58A7-7F87-4123-9379-9426173EAD90}" presName="sibTrans" presStyleCnt="0"/>
      <dgm:spPr/>
    </dgm:pt>
    <dgm:pt modelId="{5CF2C694-2B04-4CB7-ADBE-6138DE1A03BC}" type="pres">
      <dgm:prSet presAssocID="{DD08672B-18E9-40E1-AB5A-4AD838158DD9}" presName="compNode" presStyleCnt="0"/>
      <dgm:spPr/>
    </dgm:pt>
    <dgm:pt modelId="{861AF4B0-1AD1-4A59-999E-183FD2A71CD6}" type="pres">
      <dgm:prSet presAssocID="{DD08672B-18E9-40E1-AB5A-4AD838158DD9}" presName="bgRect" presStyleLbl="bgShp" presStyleIdx="1" presStyleCnt="3"/>
      <dgm:spPr/>
    </dgm:pt>
    <dgm:pt modelId="{0D81F5F6-7281-4DF4-BFFE-0252E3439D96}" type="pres">
      <dgm:prSet presAssocID="{DD08672B-18E9-40E1-AB5A-4AD838158D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F6E40359-5156-4B9C-A36A-DA2D71EB1F82}" type="pres">
      <dgm:prSet presAssocID="{DD08672B-18E9-40E1-AB5A-4AD838158DD9}" presName="spaceRect" presStyleCnt="0"/>
      <dgm:spPr/>
    </dgm:pt>
    <dgm:pt modelId="{50027938-92F7-476E-951E-B03A088A3715}" type="pres">
      <dgm:prSet presAssocID="{DD08672B-18E9-40E1-AB5A-4AD838158DD9}" presName="parTx" presStyleLbl="revTx" presStyleIdx="1" presStyleCnt="5">
        <dgm:presLayoutVars>
          <dgm:chMax val="0"/>
          <dgm:chPref val="0"/>
        </dgm:presLayoutVars>
      </dgm:prSet>
      <dgm:spPr/>
    </dgm:pt>
    <dgm:pt modelId="{ADEA176D-1D7F-4969-A88E-D1319D94AF9A}" type="pres">
      <dgm:prSet presAssocID="{DD08672B-18E9-40E1-AB5A-4AD838158DD9}" presName="desTx" presStyleLbl="revTx" presStyleIdx="2" presStyleCnt="5">
        <dgm:presLayoutVars/>
      </dgm:prSet>
      <dgm:spPr/>
    </dgm:pt>
    <dgm:pt modelId="{DA9980D1-A54B-4BC2-A5D9-D538FD014E89}" type="pres">
      <dgm:prSet presAssocID="{6607A33B-99A0-46EA-B0C4-500CD40237C7}" presName="sibTrans" presStyleCnt="0"/>
      <dgm:spPr/>
    </dgm:pt>
    <dgm:pt modelId="{61EAF0E5-CE67-4D12-84DE-2902372C0F76}" type="pres">
      <dgm:prSet presAssocID="{742F23EC-5C65-43F6-A315-D520F6A7A53E}" presName="compNode" presStyleCnt="0"/>
      <dgm:spPr/>
    </dgm:pt>
    <dgm:pt modelId="{77DDB559-71DA-43E9-8FBA-C931B10DD47B}" type="pres">
      <dgm:prSet presAssocID="{742F23EC-5C65-43F6-A315-D520F6A7A53E}" presName="bgRect" presStyleLbl="bgShp" presStyleIdx="2" presStyleCnt="3"/>
      <dgm:spPr/>
    </dgm:pt>
    <dgm:pt modelId="{5C270B16-254E-4582-9CD9-139F3A886A10}" type="pres">
      <dgm:prSet presAssocID="{742F23EC-5C65-43F6-A315-D520F6A7A5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uro"/>
        </a:ext>
      </dgm:extLst>
    </dgm:pt>
    <dgm:pt modelId="{0C52EE88-AD10-4216-A642-5E54AEB65B23}" type="pres">
      <dgm:prSet presAssocID="{742F23EC-5C65-43F6-A315-D520F6A7A53E}" presName="spaceRect" presStyleCnt="0"/>
      <dgm:spPr/>
    </dgm:pt>
    <dgm:pt modelId="{AAF74C22-066A-4F77-9402-E143196131B1}" type="pres">
      <dgm:prSet presAssocID="{742F23EC-5C65-43F6-A315-D520F6A7A53E}" presName="parTx" presStyleLbl="revTx" presStyleIdx="3" presStyleCnt="5">
        <dgm:presLayoutVars>
          <dgm:chMax val="0"/>
          <dgm:chPref val="0"/>
        </dgm:presLayoutVars>
      </dgm:prSet>
      <dgm:spPr/>
    </dgm:pt>
    <dgm:pt modelId="{B856B258-B3D5-466E-916C-3C234C02305F}" type="pres">
      <dgm:prSet presAssocID="{742F23EC-5C65-43F6-A315-D520F6A7A53E}" presName="desTx" presStyleLbl="revTx" presStyleIdx="4" presStyleCnt="5">
        <dgm:presLayoutVars/>
      </dgm:prSet>
      <dgm:spPr/>
    </dgm:pt>
  </dgm:ptLst>
  <dgm:cxnLst>
    <dgm:cxn modelId="{5CC34022-51ED-4F02-B827-B4BEE115B6A8}" srcId="{DD08672B-18E9-40E1-AB5A-4AD838158DD9}" destId="{C73DE20E-7FD8-4922-A11B-1CE5E9775F5D}" srcOrd="0" destOrd="0" parTransId="{D2F7A294-3F1E-4356-A9AA-B0DDD8808A31}" sibTransId="{3BFE7353-A399-4AB1-BCF1-0A0EEF883D60}"/>
    <dgm:cxn modelId="{7DD78B38-1451-4676-A44C-28DE344DEB4E}" type="presOf" srcId="{DD08672B-18E9-40E1-AB5A-4AD838158DD9}" destId="{50027938-92F7-476E-951E-B03A088A3715}" srcOrd="0" destOrd="0" presId="urn:microsoft.com/office/officeart/2018/2/layout/IconVerticalSolidList"/>
    <dgm:cxn modelId="{45E02F61-4DCF-4B27-8E05-82FE1BE9D578}" srcId="{742F23EC-5C65-43F6-A315-D520F6A7A53E}" destId="{A013F70D-1CC1-47B7-9D0F-F7256D043D8A}" srcOrd="1" destOrd="0" parTransId="{E4DFD8E6-EE41-477C-A301-40E2933DAEBB}" sibTransId="{7AFB3245-1427-496E-AC0F-50212B8B70F3}"/>
    <dgm:cxn modelId="{F19C7361-F4B8-4EF4-942D-2D7637C76880}" type="presOf" srcId="{3B07F846-80B2-47D6-ADFC-B1E1FA52E8BB}" destId="{8B718F8B-5C63-4571-A90E-64FA381A6DFB}" srcOrd="0" destOrd="0" presId="urn:microsoft.com/office/officeart/2018/2/layout/IconVerticalSolidList"/>
    <dgm:cxn modelId="{2F11EC48-D20D-444C-8733-EB70EFA60905}" type="presOf" srcId="{3DCFE039-5131-4450-ACD4-9EE531B925D2}" destId="{B856B258-B3D5-466E-916C-3C234C02305F}" srcOrd="0" destOrd="0" presId="urn:microsoft.com/office/officeart/2018/2/layout/IconVerticalSolidList"/>
    <dgm:cxn modelId="{96B7E56A-D028-43B7-A154-35702DD9E74A}" type="presOf" srcId="{742F23EC-5C65-43F6-A315-D520F6A7A53E}" destId="{AAF74C22-066A-4F77-9402-E143196131B1}" srcOrd="0" destOrd="0" presId="urn:microsoft.com/office/officeart/2018/2/layout/IconVerticalSolidList"/>
    <dgm:cxn modelId="{8F0CAA6C-D7F8-47E9-9417-D7F3DDC4E02B}" srcId="{2AB71FE5-E6B8-49FE-89F7-617AA1CD5832}" destId="{742F23EC-5C65-43F6-A315-D520F6A7A53E}" srcOrd="2" destOrd="0" parTransId="{A551A0D6-1391-42D6-B04D-48E1C4E65813}" sibTransId="{D89967AC-7F1A-4928-8F3A-A62BB77575B1}"/>
    <dgm:cxn modelId="{D6896082-57E0-43BD-A747-7EDF7F2B6E8F}" srcId="{2AB71FE5-E6B8-49FE-89F7-617AA1CD5832}" destId="{DD08672B-18E9-40E1-AB5A-4AD838158DD9}" srcOrd="1" destOrd="0" parTransId="{97261FD3-D401-4E12-8246-4F0BDA414422}" sibTransId="{6607A33B-99A0-46EA-B0C4-500CD40237C7}"/>
    <dgm:cxn modelId="{5D858986-7015-485A-AF30-E3BC862AF9EC}" srcId="{2AB71FE5-E6B8-49FE-89F7-617AA1CD5832}" destId="{3B07F846-80B2-47D6-ADFC-B1E1FA52E8BB}" srcOrd="0" destOrd="0" parTransId="{2B5444B0-1DC2-4CDE-8A34-0A08C1D9EC45}" sibTransId="{5D8F58A7-7F87-4123-9379-9426173EAD90}"/>
    <dgm:cxn modelId="{18B68196-EB6B-4589-87D9-093BF55BDADF}" type="presOf" srcId="{2AB71FE5-E6B8-49FE-89F7-617AA1CD5832}" destId="{067C6133-1569-40F5-826E-DE7A71019FD1}" srcOrd="0" destOrd="0" presId="urn:microsoft.com/office/officeart/2018/2/layout/IconVerticalSolidList"/>
    <dgm:cxn modelId="{D62AE4C8-F211-4BAD-8858-AF350A7F00BB}" srcId="{DD08672B-18E9-40E1-AB5A-4AD838158DD9}" destId="{0F6D0557-30DB-4CB2-B162-C4EFA364053C}" srcOrd="1" destOrd="0" parTransId="{1365846F-0C82-4DF5-BD2A-3967BEA140B6}" sibTransId="{F6022C6A-9C5A-41DB-90E7-74EAEA3733F7}"/>
    <dgm:cxn modelId="{9D1A7ECE-5E6E-4626-B107-3DA17A568843}" type="presOf" srcId="{0F6D0557-30DB-4CB2-B162-C4EFA364053C}" destId="{ADEA176D-1D7F-4969-A88E-D1319D94AF9A}" srcOrd="0" destOrd="1" presId="urn:microsoft.com/office/officeart/2018/2/layout/IconVerticalSolidList"/>
    <dgm:cxn modelId="{50EB02D6-7D99-445D-A9D0-264BD4E0378D}" type="presOf" srcId="{C73DE20E-7FD8-4922-A11B-1CE5E9775F5D}" destId="{ADEA176D-1D7F-4969-A88E-D1319D94AF9A}" srcOrd="0" destOrd="0" presId="urn:microsoft.com/office/officeart/2018/2/layout/IconVerticalSolidList"/>
    <dgm:cxn modelId="{77FC59DE-152C-430F-AADB-FD66B0A6CE9D}" type="presOf" srcId="{A013F70D-1CC1-47B7-9D0F-F7256D043D8A}" destId="{B856B258-B3D5-466E-916C-3C234C02305F}" srcOrd="0" destOrd="1" presId="urn:microsoft.com/office/officeart/2018/2/layout/IconVerticalSolidList"/>
    <dgm:cxn modelId="{82E83AE4-BFD1-4256-A5AE-2BE14AA9B8CD}" srcId="{742F23EC-5C65-43F6-A315-D520F6A7A53E}" destId="{3DCFE039-5131-4450-ACD4-9EE531B925D2}" srcOrd="0" destOrd="0" parTransId="{096C9AD0-31C8-4B61-8772-6F112F633C9C}" sibTransId="{313431E7-1D9B-4A0D-A9F4-3B0738EFC7EE}"/>
    <dgm:cxn modelId="{91708A63-8DDE-4977-9FA8-5608C09169E0}" type="presParOf" srcId="{067C6133-1569-40F5-826E-DE7A71019FD1}" destId="{0880D7DD-0E5D-4307-A99A-32E575C0CE74}" srcOrd="0" destOrd="0" presId="urn:microsoft.com/office/officeart/2018/2/layout/IconVerticalSolidList"/>
    <dgm:cxn modelId="{E3894EC5-AAB1-40A4-BC94-1CB0BFFBE022}" type="presParOf" srcId="{0880D7DD-0E5D-4307-A99A-32E575C0CE74}" destId="{165E9475-3B54-4F43-A2B9-BED1813204CF}" srcOrd="0" destOrd="0" presId="urn:microsoft.com/office/officeart/2018/2/layout/IconVerticalSolidList"/>
    <dgm:cxn modelId="{2AE2282F-347B-4E99-9059-773EC3CAB5D4}" type="presParOf" srcId="{0880D7DD-0E5D-4307-A99A-32E575C0CE74}" destId="{67671F1D-A7B3-4713-A616-DF59488A56E8}" srcOrd="1" destOrd="0" presId="urn:microsoft.com/office/officeart/2018/2/layout/IconVerticalSolidList"/>
    <dgm:cxn modelId="{D9F40B66-21D1-4AD3-BD52-98FBFF84ECB7}" type="presParOf" srcId="{0880D7DD-0E5D-4307-A99A-32E575C0CE74}" destId="{CE71FC4D-E112-4053-ABA1-375D5C70BF82}" srcOrd="2" destOrd="0" presId="urn:microsoft.com/office/officeart/2018/2/layout/IconVerticalSolidList"/>
    <dgm:cxn modelId="{F970A745-7A10-427B-B8DB-1D236AF22863}" type="presParOf" srcId="{0880D7DD-0E5D-4307-A99A-32E575C0CE74}" destId="{8B718F8B-5C63-4571-A90E-64FA381A6DFB}" srcOrd="3" destOrd="0" presId="urn:microsoft.com/office/officeart/2018/2/layout/IconVerticalSolidList"/>
    <dgm:cxn modelId="{4E0E7EC3-6455-4D5A-A2F2-029271142321}" type="presParOf" srcId="{067C6133-1569-40F5-826E-DE7A71019FD1}" destId="{11547179-DE2E-4ABD-A3DC-15D4CEABEE8D}" srcOrd="1" destOrd="0" presId="urn:microsoft.com/office/officeart/2018/2/layout/IconVerticalSolidList"/>
    <dgm:cxn modelId="{F15B724B-CCBD-4DCC-98B8-85A7C318C428}" type="presParOf" srcId="{067C6133-1569-40F5-826E-DE7A71019FD1}" destId="{5CF2C694-2B04-4CB7-ADBE-6138DE1A03BC}" srcOrd="2" destOrd="0" presId="urn:microsoft.com/office/officeart/2018/2/layout/IconVerticalSolidList"/>
    <dgm:cxn modelId="{DFC2EB9B-2C14-4A95-85AC-CF3459F1ED43}" type="presParOf" srcId="{5CF2C694-2B04-4CB7-ADBE-6138DE1A03BC}" destId="{861AF4B0-1AD1-4A59-999E-183FD2A71CD6}" srcOrd="0" destOrd="0" presId="urn:microsoft.com/office/officeart/2018/2/layout/IconVerticalSolidList"/>
    <dgm:cxn modelId="{950DE8B0-4C77-4C6A-A253-64929144C686}" type="presParOf" srcId="{5CF2C694-2B04-4CB7-ADBE-6138DE1A03BC}" destId="{0D81F5F6-7281-4DF4-BFFE-0252E3439D96}" srcOrd="1" destOrd="0" presId="urn:microsoft.com/office/officeart/2018/2/layout/IconVerticalSolidList"/>
    <dgm:cxn modelId="{3208FC91-6B59-4773-8135-EF5E1B5CC293}" type="presParOf" srcId="{5CF2C694-2B04-4CB7-ADBE-6138DE1A03BC}" destId="{F6E40359-5156-4B9C-A36A-DA2D71EB1F82}" srcOrd="2" destOrd="0" presId="urn:microsoft.com/office/officeart/2018/2/layout/IconVerticalSolidList"/>
    <dgm:cxn modelId="{F03A70C0-90F7-4DE1-876C-708040A07E0B}" type="presParOf" srcId="{5CF2C694-2B04-4CB7-ADBE-6138DE1A03BC}" destId="{50027938-92F7-476E-951E-B03A088A3715}" srcOrd="3" destOrd="0" presId="urn:microsoft.com/office/officeart/2018/2/layout/IconVerticalSolidList"/>
    <dgm:cxn modelId="{443468F1-C6ED-4075-BF5C-C9F4A390FDC7}" type="presParOf" srcId="{5CF2C694-2B04-4CB7-ADBE-6138DE1A03BC}" destId="{ADEA176D-1D7F-4969-A88E-D1319D94AF9A}" srcOrd="4" destOrd="0" presId="urn:microsoft.com/office/officeart/2018/2/layout/IconVerticalSolidList"/>
    <dgm:cxn modelId="{286211E3-0B4A-42FD-86CC-1DCEE5454FE6}" type="presParOf" srcId="{067C6133-1569-40F5-826E-DE7A71019FD1}" destId="{DA9980D1-A54B-4BC2-A5D9-D538FD014E89}" srcOrd="3" destOrd="0" presId="urn:microsoft.com/office/officeart/2018/2/layout/IconVerticalSolidList"/>
    <dgm:cxn modelId="{2297A552-62FB-4DD0-BB9C-A910C1A57B90}" type="presParOf" srcId="{067C6133-1569-40F5-826E-DE7A71019FD1}" destId="{61EAF0E5-CE67-4D12-84DE-2902372C0F76}" srcOrd="4" destOrd="0" presId="urn:microsoft.com/office/officeart/2018/2/layout/IconVerticalSolidList"/>
    <dgm:cxn modelId="{F45E2962-3ACC-4E0F-A820-2AFCD8065279}" type="presParOf" srcId="{61EAF0E5-CE67-4D12-84DE-2902372C0F76}" destId="{77DDB559-71DA-43E9-8FBA-C931B10DD47B}" srcOrd="0" destOrd="0" presId="urn:microsoft.com/office/officeart/2018/2/layout/IconVerticalSolidList"/>
    <dgm:cxn modelId="{911499EF-2174-4E65-9189-EAC3AB2628D7}" type="presParOf" srcId="{61EAF0E5-CE67-4D12-84DE-2902372C0F76}" destId="{5C270B16-254E-4582-9CD9-139F3A886A10}" srcOrd="1" destOrd="0" presId="urn:microsoft.com/office/officeart/2018/2/layout/IconVerticalSolidList"/>
    <dgm:cxn modelId="{FE2BC936-6D27-4630-A3E9-E2AC7402A8D9}" type="presParOf" srcId="{61EAF0E5-CE67-4D12-84DE-2902372C0F76}" destId="{0C52EE88-AD10-4216-A642-5E54AEB65B23}" srcOrd="2" destOrd="0" presId="urn:microsoft.com/office/officeart/2018/2/layout/IconVerticalSolidList"/>
    <dgm:cxn modelId="{7DBE28EC-2920-45DC-8465-E004F29863EE}" type="presParOf" srcId="{61EAF0E5-CE67-4D12-84DE-2902372C0F76}" destId="{AAF74C22-066A-4F77-9402-E143196131B1}" srcOrd="3" destOrd="0" presId="urn:microsoft.com/office/officeart/2018/2/layout/IconVerticalSolidList"/>
    <dgm:cxn modelId="{EDA03B91-F3FA-49B2-80ED-B949F9FA84BC}" type="presParOf" srcId="{61EAF0E5-CE67-4D12-84DE-2902372C0F76}" destId="{B856B258-B3D5-466E-916C-3C234C02305F}"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0CB8AF-8614-41E7-88B1-BEEAE2B3BF40}">
      <dsp:nvSpPr>
        <dsp:cNvPr id="0" name=""/>
        <dsp:cNvSpPr/>
      </dsp:nvSpPr>
      <dsp:spPr>
        <a:xfrm>
          <a:off x="0" y="3176"/>
          <a:ext cx="10335350" cy="676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6215EE-CB08-484B-B15E-85DF280C1C47}">
      <dsp:nvSpPr>
        <dsp:cNvPr id="0" name=""/>
        <dsp:cNvSpPr/>
      </dsp:nvSpPr>
      <dsp:spPr>
        <a:xfrm>
          <a:off x="204695" y="155429"/>
          <a:ext cx="372173" cy="3721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576B8B-E9F7-4E9D-9671-DA09B4FD33BA}">
      <dsp:nvSpPr>
        <dsp:cNvPr id="0" name=""/>
        <dsp:cNvSpPr/>
      </dsp:nvSpPr>
      <dsp:spPr>
        <a:xfrm>
          <a:off x="781564" y="3176"/>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800100">
            <a:lnSpc>
              <a:spcPct val="90000"/>
            </a:lnSpc>
            <a:spcBef>
              <a:spcPct val="0"/>
            </a:spcBef>
            <a:spcAft>
              <a:spcPct val="35000"/>
            </a:spcAft>
            <a:buNone/>
          </a:pPr>
          <a:r>
            <a:rPr lang="en-GB" sz="1800" b="1" kern="1200"/>
            <a:t>Mission statement:</a:t>
          </a:r>
          <a:r>
            <a:rPr lang="en-GB" sz="1800" kern="1200"/>
            <a:t> On a mission to prove that healthy eating does not have to be boring.</a:t>
          </a:r>
          <a:endParaRPr lang="en-US" sz="1800" kern="1200"/>
        </a:p>
      </dsp:txBody>
      <dsp:txXfrm>
        <a:off x="781564" y="3176"/>
        <a:ext cx="9553785" cy="676679"/>
      </dsp:txXfrm>
    </dsp:sp>
    <dsp:sp modelId="{A3F2E9BA-22C7-4C7E-B68C-45CC25297A31}">
      <dsp:nvSpPr>
        <dsp:cNvPr id="0" name=""/>
        <dsp:cNvSpPr/>
      </dsp:nvSpPr>
      <dsp:spPr>
        <a:xfrm>
          <a:off x="0" y="849026"/>
          <a:ext cx="10335350" cy="676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927C9D-C8EF-4762-B66A-A02C602E2A0F}">
      <dsp:nvSpPr>
        <dsp:cNvPr id="0" name=""/>
        <dsp:cNvSpPr/>
      </dsp:nvSpPr>
      <dsp:spPr>
        <a:xfrm>
          <a:off x="204695" y="1001279"/>
          <a:ext cx="372173" cy="3721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D26664-824C-4E91-B1AD-1B47D611BF0D}">
      <dsp:nvSpPr>
        <dsp:cNvPr id="0" name=""/>
        <dsp:cNvSpPr/>
      </dsp:nvSpPr>
      <dsp:spPr>
        <a:xfrm>
          <a:off x="781564" y="849026"/>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800100">
            <a:lnSpc>
              <a:spcPct val="90000"/>
            </a:lnSpc>
            <a:spcBef>
              <a:spcPct val="0"/>
            </a:spcBef>
            <a:spcAft>
              <a:spcPct val="35000"/>
            </a:spcAft>
            <a:buNone/>
          </a:pPr>
          <a:r>
            <a:rPr lang="en-GB" sz="1800" b="1" kern="1200"/>
            <a:t>Aim:</a:t>
          </a:r>
          <a:r>
            <a:rPr lang="en-GB" sz="1800" kern="1200"/>
            <a:t> To promote healthier lifestyles by providing fresh, nutritious, and delicious food.</a:t>
          </a:r>
          <a:endParaRPr lang="en-US" sz="1800" kern="1200"/>
        </a:p>
      </dsp:txBody>
      <dsp:txXfrm>
        <a:off x="781564" y="849026"/>
        <a:ext cx="9553785" cy="676679"/>
      </dsp:txXfrm>
    </dsp:sp>
    <dsp:sp modelId="{11BEE8A1-A986-417F-A489-A05584ACDD43}">
      <dsp:nvSpPr>
        <dsp:cNvPr id="0" name=""/>
        <dsp:cNvSpPr/>
      </dsp:nvSpPr>
      <dsp:spPr>
        <a:xfrm>
          <a:off x="0" y="1694875"/>
          <a:ext cx="10335350" cy="676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132F0C-B6C5-49C5-ABB0-D190B9B53F34}">
      <dsp:nvSpPr>
        <dsp:cNvPr id="0" name=""/>
        <dsp:cNvSpPr/>
      </dsp:nvSpPr>
      <dsp:spPr>
        <a:xfrm>
          <a:off x="204695" y="1847128"/>
          <a:ext cx="372173" cy="3721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D2C8BC-539E-466F-B927-1CECB4DED7F7}">
      <dsp:nvSpPr>
        <dsp:cNvPr id="0" name=""/>
        <dsp:cNvSpPr/>
      </dsp:nvSpPr>
      <dsp:spPr>
        <a:xfrm>
          <a:off x="781564" y="1694875"/>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800100">
            <a:lnSpc>
              <a:spcPct val="90000"/>
            </a:lnSpc>
            <a:spcBef>
              <a:spcPct val="0"/>
            </a:spcBef>
            <a:spcAft>
              <a:spcPct val="35000"/>
            </a:spcAft>
            <a:buNone/>
          </a:pPr>
          <a:r>
            <a:rPr lang="en-GB" sz="1800" b="1" kern="1200"/>
            <a:t>SMART objectives:</a:t>
          </a:r>
          <a:r>
            <a:rPr lang="en-GB" sz="1800" kern="1200"/>
            <a:t> </a:t>
          </a:r>
          <a:endParaRPr lang="en-US" sz="1800" kern="1200"/>
        </a:p>
      </dsp:txBody>
      <dsp:txXfrm>
        <a:off x="781564" y="1694875"/>
        <a:ext cx="9553785" cy="676679"/>
      </dsp:txXfrm>
    </dsp:sp>
    <dsp:sp modelId="{7A160B25-BE4F-4D93-9977-D1FA3F1F29F9}">
      <dsp:nvSpPr>
        <dsp:cNvPr id="0" name=""/>
        <dsp:cNvSpPr/>
      </dsp:nvSpPr>
      <dsp:spPr>
        <a:xfrm>
          <a:off x="0" y="2540725"/>
          <a:ext cx="10335350" cy="676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A5E08C-4628-4A54-8179-918BDCDC1C65}">
      <dsp:nvSpPr>
        <dsp:cNvPr id="0" name=""/>
        <dsp:cNvSpPr/>
      </dsp:nvSpPr>
      <dsp:spPr>
        <a:xfrm>
          <a:off x="204695" y="2692978"/>
          <a:ext cx="372173" cy="3721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ACE158-0BD0-4643-BFA8-6B3614B12336}">
      <dsp:nvSpPr>
        <dsp:cNvPr id="0" name=""/>
        <dsp:cNvSpPr/>
      </dsp:nvSpPr>
      <dsp:spPr>
        <a:xfrm>
          <a:off x="781564" y="2540725"/>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800100">
            <a:lnSpc>
              <a:spcPct val="90000"/>
            </a:lnSpc>
            <a:spcBef>
              <a:spcPct val="0"/>
            </a:spcBef>
            <a:spcAft>
              <a:spcPct val="35000"/>
            </a:spcAft>
            <a:buNone/>
          </a:pPr>
          <a:r>
            <a:rPr lang="en-GB" sz="1800" b="1" kern="1200"/>
            <a:t>Specific –</a:t>
          </a:r>
          <a:r>
            <a:rPr lang="en-GB" sz="1800" kern="1200"/>
            <a:t>I have to find suppliers that provide quality ingredients that I need.</a:t>
          </a:r>
          <a:endParaRPr lang="en-US" sz="1800" kern="1200"/>
        </a:p>
      </dsp:txBody>
      <dsp:txXfrm>
        <a:off x="781564" y="2540725"/>
        <a:ext cx="9553785" cy="676679"/>
      </dsp:txXfrm>
    </dsp:sp>
    <dsp:sp modelId="{92455C0C-CF2B-4960-A4C8-552C4EB1A135}">
      <dsp:nvSpPr>
        <dsp:cNvPr id="0" name=""/>
        <dsp:cNvSpPr/>
      </dsp:nvSpPr>
      <dsp:spPr>
        <a:xfrm>
          <a:off x="0" y="3386574"/>
          <a:ext cx="10335350" cy="676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FB86B8-59E4-4E65-9FE4-8EE06127F876}">
      <dsp:nvSpPr>
        <dsp:cNvPr id="0" name=""/>
        <dsp:cNvSpPr/>
      </dsp:nvSpPr>
      <dsp:spPr>
        <a:xfrm>
          <a:off x="204695" y="3538827"/>
          <a:ext cx="372173" cy="37217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D59D7C-EBB5-410B-AC48-5B8C8C1BFE1C}">
      <dsp:nvSpPr>
        <dsp:cNvPr id="0" name=""/>
        <dsp:cNvSpPr/>
      </dsp:nvSpPr>
      <dsp:spPr>
        <a:xfrm>
          <a:off x="781564" y="3386574"/>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800100">
            <a:lnSpc>
              <a:spcPct val="90000"/>
            </a:lnSpc>
            <a:spcBef>
              <a:spcPct val="0"/>
            </a:spcBef>
            <a:spcAft>
              <a:spcPct val="35000"/>
            </a:spcAft>
            <a:buNone/>
          </a:pPr>
          <a:r>
            <a:rPr lang="en-GB" sz="1800" b="1" kern="1200"/>
            <a:t>Measurable </a:t>
          </a:r>
          <a:r>
            <a:rPr lang="en-GB" sz="1800" kern="1200"/>
            <a:t>- Meet with six potential suppliers.</a:t>
          </a:r>
          <a:endParaRPr lang="en-US" sz="1800" kern="1200"/>
        </a:p>
      </dsp:txBody>
      <dsp:txXfrm>
        <a:off x="781564" y="3386574"/>
        <a:ext cx="9553785" cy="6766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3EF15-2EDA-44B3-8259-52D34E7E5EBE}">
      <dsp:nvSpPr>
        <dsp:cNvPr id="0" name=""/>
        <dsp:cNvSpPr/>
      </dsp:nvSpPr>
      <dsp:spPr>
        <a:xfrm>
          <a:off x="0" y="2246"/>
          <a:ext cx="10653579" cy="11383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65A843-C0DF-4AC0-8A8B-537286AC4DEF}">
      <dsp:nvSpPr>
        <dsp:cNvPr id="0" name=""/>
        <dsp:cNvSpPr/>
      </dsp:nvSpPr>
      <dsp:spPr>
        <a:xfrm>
          <a:off x="344363" y="258384"/>
          <a:ext cx="626115" cy="6261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0B665D-03A8-41AD-B286-B1CED4DFAF59}">
      <dsp:nvSpPr>
        <dsp:cNvPr id="0" name=""/>
        <dsp:cNvSpPr/>
      </dsp:nvSpPr>
      <dsp:spPr>
        <a:xfrm>
          <a:off x="1314843" y="2246"/>
          <a:ext cx="9338735" cy="1138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80" tIns="120480" rIns="120480" bIns="120480" numCol="1" spcCol="1270" anchor="ctr" anchorCtr="0">
          <a:noAutofit/>
        </a:bodyPr>
        <a:lstStyle/>
        <a:p>
          <a:pPr marL="0" lvl="0" indent="0" algn="l" defTabSz="800100">
            <a:lnSpc>
              <a:spcPct val="100000"/>
            </a:lnSpc>
            <a:spcBef>
              <a:spcPct val="0"/>
            </a:spcBef>
            <a:spcAft>
              <a:spcPct val="35000"/>
            </a:spcAft>
            <a:buNone/>
          </a:pPr>
          <a:r>
            <a:rPr lang="en-GB" sz="1800" b="1" kern="1200"/>
            <a:t>Achievable </a:t>
          </a:r>
          <a:r>
            <a:rPr lang="en-GB" sz="1800" kern="1200"/>
            <a:t>- Meetings with potential supplierstake place on time and I receive an affordableprice.</a:t>
          </a:r>
          <a:endParaRPr lang="en-US" sz="1800" kern="1200"/>
        </a:p>
      </dsp:txBody>
      <dsp:txXfrm>
        <a:off x="1314843" y="2246"/>
        <a:ext cx="9338735" cy="1138392"/>
      </dsp:txXfrm>
    </dsp:sp>
    <dsp:sp modelId="{DA332333-04AF-4180-AB9E-B0C0FC77C353}">
      <dsp:nvSpPr>
        <dsp:cNvPr id="0" name=""/>
        <dsp:cNvSpPr/>
      </dsp:nvSpPr>
      <dsp:spPr>
        <a:xfrm>
          <a:off x="0" y="1425236"/>
          <a:ext cx="10653579" cy="11383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49047-2B06-4B03-9A55-E607B06E7B56}">
      <dsp:nvSpPr>
        <dsp:cNvPr id="0" name=""/>
        <dsp:cNvSpPr/>
      </dsp:nvSpPr>
      <dsp:spPr>
        <a:xfrm>
          <a:off x="344363" y="1681375"/>
          <a:ext cx="626115" cy="6261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31BD99-772E-40A6-A7BB-3A3B98C20AA4}">
      <dsp:nvSpPr>
        <dsp:cNvPr id="0" name=""/>
        <dsp:cNvSpPr/>
      </dsp:nvSpPr>
      <dsp:spPr>
        <a:xfrm>
          <a:off x="1314843" y="1425236"/>
          <a:ext cx="9338735" cy="1138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80" tIns="120480" rIns="120480" bIns="120480" numCol="1" spcCol="1270" anchor="ctr" anchorCtr="0">
          <a:noAutofit/>
        </a:bodyPr>
        <a:lstStyle/>
        <a:p>
          <a:pPr marL="0" lvl="0" indent="0" algn="l" defTabSz="800100">
            <a:lnSpc>
              <a:spcPct val="100000"/>
            </a:lnSpc>
            <a:spcBef>
              <a:spcPct val="0"/>
            </a:spcBef>
            <a:spcAft>
              <a:spcPct val="35000"/>
            </a:spcAft>
            <a:buNone/>
          </a:pPr>
          <a:r>
            <a:rPr lang="en-GB" sz="1800" b="1" kern="1200"/>
            <a:t>Relevant </a:t>
          </a:r>
          <a:r>
            <a:rPr lang="en-GB" sz="1800" kern="1200"/>
            <a:t>- Compare quality and pricing and select the best overall option for the business.</a:t>
          </a:r>
          <a:r>
            <a:rPr lang="en-US" sz="1800" kern="1200"/>
            <a:t> </a:t>
          </a:r>
        </a:p>
      </dsp:txBody>
      <dsp:txXfrm>
        <a:off x="1314843" y="1425236"/>
        <a:ext cx="9338735" cy="1138392"/>
      </dsp:txXfrm>
    </dsp:sp>
    <dsp:sp modelId="{721ACD00-B24C-4CCE-9A84-531E1C250FCB}">
      <dsp:nvSpPr>
        <dsp:cNvPr id="0" name=""/>
        <dsp:cNvSpPr/>
      </dsp:nvSpPr>
      <dsp:spPr>
        <a:xfrm>
          <a:off x="0" y="2848227"/>
          <a:ext cx="10653579" cy="11383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E5FCE-DB78-4EF9-A4DA-52B5F2AC1DC0}">
      <dsp:nvSpPr>
        <dsp:cNvPr id="0" name=""/>
        <dsp:cNvSpPr/>
      </dsp:nvSpPr>
      <dsp:spPr>
        <a:xfrm>
          <a:off x="344363" y="3104365"/>
          <a:ext cx="626115" cy="6261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34B8C4-E365-4477-85D7-2D1B8AAB20EE}">
      <dsp:nvSpPr>
        <dsp:cNvPr id="0" name=""/>
        <dsp:cNvSpPr/>
      </dsp:nvSpPr>
      <dsp:spPr>
        <a:xfrm>
          <a:off x="1314843" y="2848227"/>
          <a:ext cx="9338735" cy="1138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80" tIns="120480" rIns="120480" bIns="120480" numCol="1" spcCol="1270" anchor="ctr" anchorCtr="0">
          <a:noAutofit/>
        </a:bodyPr>
        <a:lstStyle/>
        <a:p>
          <a:pPr marL="0" lvl="0" indent="0" algn="l" defTabSz="800100">
            <a:lnSpc>
              <a:spcPct val="100000"/>
            </a:lnSpc>
            <a:spcBef>
              <a:spcPct val="0"/>
            </a:spcBef>
            <a:spcAft>
              <a:spcPct val="35000"/>
            </a:spcAft>
            <a:buNone/>
          </a:pPr>
          <a:r>
            <a:rPr lang="en-GB" sz="1800" b="1" kern="1200"/>
            <a:t>Time-bound </a:t>
          </a:r>
          <a:r>
            <a:rPr lang="en-GB" sz="1800" kern="1200"/>
            <a:t>- All supplier contracts are planned to be finalized and signed by 3rd February 2026.</a:t>
          </a:r>
          <a:r>
            <a:rPr lang="en-US" sz="1800" kern="1200"/>
            <a:t> </a:t>
          </a:r>
        </a:p>
      </dsp:txBody>
      <dsp:txXfrm>
        <a:off x="1314843" y="2848227"/>
        <a:ext cx="9338735" cy="1138392"/>
      </dsp:txXfrm>
    </dsp:sp>
    <dsp:sp modelId="{9339693F-8985-4536-B709-05C8FE08DB14}">
      <dsp:nvSpPr>
        <dsp:cNvPr id="0" name=""/>
        <dsp:cNvSpPr/>
      </dsp:nvSpPr>
      <dsp:spPr>
        <a:xfrm>
          <a:off x="0" y="4271218"/>
          <a:ext cx="10653579" cy="11383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216CD-27DF-43F8-B4DF-CC28AA47D449}">
      <dsp:nvSpPr>
        <dsp:cNvPr id="0" name=""/>
        <dsp:cNvSpPr/>
      </dsp:nvSpPr>
      <dsp:spPr>
        <a:xfrm>
          <a:off x="344363" y="4527356"/>
          <a:ext cx="626115" cy="6261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E4C402-CDF6-48FC-9B79-B96F776838E9}">
      <dsp:nvSpPr>
        <dsp:cNvPr id="0" name=""/>
        <dsp:cNvSpPr/>
      </dsp:nvSpPr>
      <dsp:spPr>
        <a:xfrm>
          <a:off x="1314843" y="4271218"/>
          <a:ext cx="9338735" cy="1138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80" tIns="120480" rIns="120480" bIns="120480" numCol="1" spcCol="1270" anchor="ctr" anchorCtr="0">
          <a:noAutofit/>
        </a:bodyPr>
        <a:lstStyle/>
        <a:p>
          <a:pPr marL="0" lvl="0" indent="0" algn="l" defTabSz="800100">
            <a:lnSpc>
              <a:spcPct val="100000"/>
            </a:lnSpc>
            <a:spcBef>
              <a:spcPct val="0"/>
            </a:spcBef>
            <a:spcAft>
              <a:spcPct val="35000"/>
            </a:spcAft>
            <a:buNone/>
          </a:pPr>
          <a:r>
            <a:rPr lang="en-GB" sz="1800" b="1" kern="1200"/>
            <a:t>Unique Selling Proposition – </a:t>
          </a:r>
          <a:r>
            <a:rPr lang="en-GB" sz="1800" kern="1200"/>
            <a:t>At </a:t>
          </a:r>
          <a:r>
            <a:rPr lang="en-GB" sz="1800" b="1" kern="1200"/>
            <a:t>Nikolaya’s Delicious Place</a:t>
          </a:r>
          <a:r>
            <a:rPr lang="en-GB" sz="1800" kern="1200"/>
            <a:t>, customers can enjoy delicious, healthy meals made from verified ingredients and tailored to their individual preferences — with every dish carefully calorie-calculated for full transparency. </a:t>
          </a:r>
          <a:r>
            <a:rPr lang="en-US" sz="1800" kern="1200"/>
            <a:t> </a:t>
          </a:r>
        </a:p>
      </dsp:txBody>
      <dsp:txXfrm>
        <a:off x="1314843" y="4271218"/>
        <a:ext cx="9338735" cy="11383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E9475-3B54-4F43-A2B9-BED1813204CF}">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671F1D-A7B3-4713-A616-DF59488A56E8}">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718F8B-5C63-4571-A90E-64FA381A6DFB}">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b="1" kern="1200" dirty="0">
              <a:latin typeface="Neue Haas Grotesk Text Pro"/>
            </a:rPr>
            <a:t>Sole</a:t>
          </a:r>
          <a:r>
            <a:rPr lang="en-GB" sz="2500" b="1" kern="1200" dirty="0"/>
            <a:t> trader</a:t>
          </a:r>
          <a:endParaRPr lang="en-US" sz="2500" kern="1200" dirty="0"/>
        </a:p>
      </dsp:txBody>
      <dsp:txXfrm>
        <a:off x="1909124" y="706"/>
        <a:ext cx="5040315" cy="1652921"/>
      </dsp:txXfrm>
    </dsp:sp>
    <dsp:sp modelId="{861AF4B0-1AD1-4A59-999E-183FD2A71CD6}">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81F5F6-7281-4DF4-BFFE-0252E3439D96}">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027938-92F7-476E-951E-B03A088A3715}">
      <dsp:nvSpPr>
        <dsp:cNvPr id="0" name=""/>
        <dsp:cNvSpPr/>
      </dsp:nvSpPr>
      <dsp:spPr>
        <a:xfrm>
          <a:off x="1909124" y="2066858"/>
          <a:ext cx="3127248"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b="1" kern="1200" dirty="0"/>
            <a:t>Pros:</a:t>
          </a:r>
          <a:endParaRPr lang="en-US" sz="2500" kern="1200" dirty="0"/>
        </a:p>
      </dsp:txBody>
      <dsp:txXfrm>
        <a:off x="1909124" y="2066858"/>
        <a:ext cx="3127248" cy="1652921"/>
      </dsp:txXfrm>
    </dsp:sp>
    <dsp:sp modelId="{ADEA176D-1D7F-4969-A88E-D1319D94AF9A}">
      <dsp:nvSpPr>
        <dsp:cNvPr id="0" name=""/>
        <dsp:cNvSpPr/>
      </dsp:nvSpPr>
      <dsp:spPr>
        <a:xfrm>
          <a:off x="5036372" y="2066858"/>
          <a:ext cx="1913067"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488950">
            <a:lnSpc>
              <a:spcPct val="90000"/>
            </a:lnSpc>
            <a:spcBef>
              <a:spcPct val="0"/>
            </a:spcBef>
            <a:spcAft>
              <a:spcPct val="35000"/>
            </a:spcAft>
            <a:buNone/>
          </a:pPr>
          <a:r>
            <a:rPr lang="en-GB" sz="1100" kern="1200" dirty="0"/>
            <a:t>All profits will belong to me</a:t>
          </a:r>
          <a:endParaRPr lang="en-US" sz="1100" kern="1200" dirty="0"/>
        </a:p>
        <a:p>
          <a:pPr marL="0" lvl="0" indent="0" algn="l" defTabSz="488950">
            <a:lnSpc>
              <a:spcPct val="90000"/>
            </a:lnSpc>
            <a:spcBef>
              <a:spcPct val="0"/>
            </a:spcBef>
            <a:spcAft>
              <a:spcPct val="35000"/>
            </a:spcAft>
            <a:buNone/>
          </a:pPr>
          <a:r>
            <a:rPr lang="en-GB" sz="1100" kern="1200" dirty="0"/>
            <a:t>I will be fully responsible for making all business decisions.</a:t>
          </a:r>
          <a:endParaRPr lang="en-US" sz="1100" kern="1200" dirty="0"/>
        </a:p>
      </dsp:txBody>
      <dsp:txXfrm>
        <a:off x="5036372" y="2066858"/>
        <a:ext cx="1913067" cy="1652921"/>
      </dsp:txXfrm>
    </dsp:sp>
    <dsp:sp modelId="{77DDB559-71DA-43E9-8FBA-C931B10DD47B}">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270B16-254E-4582-9CD9-139F3A886A10}">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F74C22-066A-4F77-9402-E143196131B1}">
      <dsp:nvSpPr>
        <dsp:cNvPr id="0" name=""/>
        <dsp:cNvSpPr/>
      </dsp:nvSpPr>
      <dsp:spPr>
        <a:xfrm>
          <a:off x="1909124" y="4133010"/>
          <a:ext cx="3127248"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dirty="0"/>
            <a:t>Cons:</a:t>
          </a:r>
          <a:endParaRPr lang="en-US" sz="2500" kern="1200" dirty="0"/>
        </a:p>
      </dsp:txBody>
      <dsp:txXfrm>
        <a:off x="1909124" y="4133010"/>
        <a:ext cx="3127248" cy="1652921"/>
      </dsp:txXfrm>
    </dsp:sp>
    <dsp:sp modelId="{B856B258-B3D5-466E-916C-3C234C02305F}">
      <dsp:nvSpPr>
        <dsp:cNvPr id="0" name=""/>
        <dsp:cNvSpPr/>
      </dsp:nvSpPr>
      <dsp:spPr>
        <a:xfrm>
          <a:off x="5036372" y="4133010"/>
          <a:ext cx="1913067"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488950">
            <a:lnSpc>
              <a:spcPct val="90000"/>
            </a:lnSpc>
            <a:spcBef>
              <a:spcPct val="0"/>
            </a:spcBef>
            <a:spcAft>
              <a:spcPct val="35000"/>
            </a:spcAft>
            <a:buNone/>
          </a:pPr>
          <a:r>
            <a:rPr lang="en-GB" sz="1100" kern="1200" dirty="0"/>
            <a:t>There is a significant risk of losing my personal investment</a:t>
          </a:r>
          <a:endParaRPr lang="en-US" sz="1100" kern="1200" dirty="0"/>
        </a:p>
        <a:p>
          <a:pPr marL="0" lvl="0" indent="0" algn="l" defTabSz="488950" rtl="0">
            <a:lnSpc>
              <a:spcPct val="90000"/>
            </a:lnSpc>
            <a:spcBef>
              <a:spcPct val="0"/>
            </a:spcBef>
            <a:spcAft>
              <a:spcPct val="35000"/>
            </a:spcAft>
            <a:buNone/>
          </a:pPr>
          <a:r>
            <a:rPr lang="en-GB" sz="1100" kern="1200" dirty="0"/>
            <a:t>Level of available funding may be limited</a:t>
          </a:r>
          <a:r>
            <a:rPr lang="en-GB" sz="1100" kern="1200" dirty="0">
              <a:latin typeface="Neue Haas Grotesk Text Pro"/>
            </a:rPr>
            <a:t> </a:t>
          </a:r>
          <a:r>
            <a:rPr lang="en-GB" sz="1100" kern="1200" dirty="0">
              <a:latin typeface="Arial"/>
              <a:cs typeface="Arial"/>
            </a:rPr>
            <a:t>(Gorilla, 2019).</a:t>
          </a:r>
          <a:endParaRPr lang="en-US" sz="1100" kern="1200" dirty="0"/>
        </a:p>
      </dsp:txBody>
      <dsp:txXfrm>
        <a:off x="5036372" y="4133010"/>
        <a:ext cx="1913067" cy="165292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8025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12/3/2025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9749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12/3/2025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06699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7965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12/3/2025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8563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16862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12/3/2025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70735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12/3/2025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9461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12/3/2025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29772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12/3/2025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98957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12/3/2025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04720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12/3/2025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4511473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hyperlink" Target="https://typeset.io/" TargetMode="External"/><Relationship Id="rId2" Type="http://schemas.openxmlformats.org/officeDocument/2006/relationships/hyperlink" Target="https://www.grammarly.com/" TargetMode="External"/><Relationship Id="rId1" Type="http://schemas.openxmlformats.org/officeDocument/2006/relationships/slideLayout" Target="../slideLayouts/slideLayout7.xml"/><Relationship Id="rId4" Type="http://schemas.openxmlformats.org/officeDocument/2006/relationships/hyperlink" Target="https://chatgpt.com/"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www.adobe.com/express/"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m/maps/place/51%C2%B030'06.6%22N+3%C2%B007'06.3%22W/@51.501828,-3.1205882,17z/data=!3m1!4b1!4m10!1m5!3m4!2zNTHCsDMwJzA3LjAiTiAzwrAwNycwNi4xIlc!8m2!3d51.5019444!4d-3.1183611!3m3!8m2!3d51.501828!4d-3.118423?entry=ttu&amp;g_ep=EgoyMDI1MTExMi4wIKXMDSoASAFQAw%3D%3D" TargetMode="Externa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5" Type="http://schemas.openxmlformats.org/officeDocument/2006/relationships/image" Target="../media/image42.sv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fulldisplay?docid=cdi_proquest_reports_2591531738&amp;context=PC&amp;vid=44WHELF_UWTSD:44WHELF_UWTSD_VU1&amp;lang=en&amp;adaptor=Primo%20Central" TargetMode="External"/><Relationship Id="rId2" Type="http://schemas.openxmlformats.org/officeDocument/2006/relationships/hyperlink" Target="https://gorillaaccounting.com/blog/what-are-the-pros-and-cons-of-being-a-sole-trader/" TargetMode="External"/><Relationship Id="rId1" Type="http://schemas.openxmlformats.org/officeDocument/2006/relationships/slideLayout" Target="../slideLayouts/slideLayout2.xml"/><Relationship Id="rId6" Type="http://schemas.openxmlformats.org/officeDocument/2006/relationships/hyperlink" Target="https://www.ankersolix.com/uk/products/f2000-expansion-battery-200w-portable-solar-panel-3?variant=49876563132752&amp;utm_source=google&amp;utm_medium=shopping&amp;utm_content=hes&amp;utm_campaign=uk_ankersolix_pps_m3_google-shopping_BFCM_allpn_purchase_web_2025_1128&amp;utm_term=23305412112_190908929882_786054054181&amp;gad_source=1&amp;gad_campaignid=23305412112&amp;gbraid=0AAAAABVgOKk9ojxZdMc_8w8voBdmyDybU&amp;gclid=CjwKCAiAraXJBhBJEiwAjz7MZUiAqWG-1b5Vus4dwyMoDm6fkMt8U9NqW9rbF-jUgAErmtoWFItbJRoCcHUQAvD_BwE" TargetMode="External"/><Relationship Id="rId5" Type="http://schemas.openxmlformats.org/officeDocument/2006/relationships/hyperlink" Target="https://www.puregusto.co.uk/jura-x10-bean-to-cup-coffee-machine-best-price" TargetMode="External"/><Relationship Id="rId4" Type="http://schemas.openxmlformats.org/officeDocument/2006/relationships/hyperlink" Target="https://www.bistrotrailers.co.uk/model-i"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uk.ecoflow.com/products/delta-pro-3-portable-power-station?variant=4929615272379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68886FC-51D2-2350-223C-03F17144A909}"/>
              </a:ext>
            </a:extLst>
          </p:cNvPr>
          <p:cNvSpPr>
            <a:spLocks noGrp="1"/>
          </p:cNvSpPr>
          <p:nvPr>
            <p:ph type="body" idx="1"/>
          </p:nvPr>
        </p:nvSpPr>
        <p:spPr>
          <a:xfrm>
            <a:off x="603380" y="1416203"/>
            <a:ext cx="11112372" cy="4557877"/>
          </a:xfrm>
        </p:spPr>
        <p:txBody>
          <a:bodyPr vert="horz" lIns="91440" tIns="45720" rIns="91440" bIns="45720" rtlCol="0" anchor="t">
            <a:normAutofit/>
          </a:bodyPr>
          <a:lstStyle/>
          <a:p>
            <a:pPr algn="ctr"/>
            <a:r>
              <a:rPr lang="en-GB" sz="2400" b="1" dirty="0">
                <a:latin typeface="Arial"/>
                <a:cs typeface="Arial"/>
              </a:rPr>
              <a:t>Module Name: Managing Enterprise</a:t>
            </a:r>
            <a:endParaRPr lang="en-GB" sz="2400">
              <a:latin typeface="Arial"/>
              <a:cs typeface="Arial"/>
            </a:endParaRPr>
          </a:p>
          <a:p>
            <a:pPr algn="ctr"/>
            <a:r>
              <a:rPr lang="en-GB" sz="2400" b="1" dirty="0">
                <a:latin typeface="Arial"/>
                <a:cs typeface="Arial"/>
              </a:rPr>
              <a:t>Module Code:  BMSW4011</a:t>
            </a:r>
            <a:endParaRPr lang="en-GB" sz="2400" dirty="0">
              <a:latin typeface="Arial"/>
              <a:cs typeface="Arial"/>
            </a:endParaRPr>
          </a:p>
          <a:p>
            <a:pPr algn="ctr"/>
            <a:r>
              <a:rPr lang="en-GB" sz="2400" b="1" dirty="0">
                <a:latin typeface="Arial"/>
                <a:cs typeface="Arial"/>
              </a:rPr>
              <a:t>Assignment Name: Business plan Presentation</a:t>
            </a:r>
            <a:endParaRPr lang="en-GB" sz="2400" dirty="0">
              <a:latin typeface="Arial"/>
              <a:cs typeface="Arial"/>
            </a:endParaRPr>
          </a:p>
          <a:p>
            <a:pPr algn="ctr"/>
            <a:r>
              <a:rPr lang="en-GB" sz="2400" b="1" dirty="0">
                <a:latin typeface="Arial"/>
                <a:cs typeface="Arial"/>
              </a:rPr>
              <a:t>Student Name: </a:t>
            </a:r>
            <a:r>
              <a:rPr lang="en-GB" sz="2400" b="1" dirty="0" err="1">
                <a:latin typeface="Arial"/>
                <a:cs typeface="Arial"/>
              </a:rPr>
              <a:t>Nikolaya</a:t>
            </a:r>
            <a:r>
              <a:rPr lang="en-GB" sz="2400" b="1" dirty="0">
                <a:latin typeface="Arial"/>
                <a:cs typeface="Arial"/>
              </a:rPr>
              <a:t> </a:t>
            </a:r>
            <a:r>
              <a:rPr lang="en-GB" sz="2400" b="1" dirty="0" err="1">
                <a:latin typeface="Arial"/>
                <a:cs typeface="Arial"/>
              </a:rPr>
              <a:t>Velinova</a:t>
            </a:r>
            <a:endParaRPr lang="en-GB" sz="2400" dirty="0" err="1">
              <a:latin typeface="Arial"/>
              <a:cs typeface="Arial"/>
            </a:endParaRPr>
          </a:p>
          <a:p>
            <a:pPr algn="ctr"/>
            <a:r>
              <a:rPr lang="en-GB" sz="2400" b="1" dirty="0">
                <a:latin typeface="Arial"/>
                <a:cs typeface="Arial"/>
              </a:rPr>
              <a:t>Student Number: 2412929</a:t>
            </a:r>
            <a:endParaRPr lang="en-GB" sz="2400" dirty="0">
              <a:latin typeface="Arial"/>
              <a:cs typeface="Arial"/>
            </a:endParaRPr>
          </a:p>
          <a:p>
            <a:pPr algn="ctr"/>
            <a:r>
              <a:rPr lang="en-GB" sz="2400" b="1" dirty="0">
                <a:latin typeface="Arial"/>
                <a:cs typeface="Arial"/>
              </a:rPr>
              <a:t>Lecturer: Mel Squire</a:t>
            </a:r>
            <a:br>
              <a:rPr lang="en-GB" sz="2400" b="1" dirty="0">
                <a:latin typeface="Arial"/>
                <a:cs typeface="Arial"/>
              </a:rPr>
            </a:br>
            <a:r>
              <a:rPr lang="en-GB" sz="2400" b="1" dirty="0">
                <a:latin typeface="Arial"/>
                <a:cs typeface="Arial"/>
              </a:rPr>
              <a:t>Deadline: 24 November 2025</a:t>
            </a:r>
            <a:endParaRPr lang="en-GB" sz="2400" dirty="0">
              <a:latin typeface="Arial"/>
              <a:cs typeface="Arial"/>
            </a:endParaRPr>
          </a:p>
          <a:p>
            <a:pPr algn="ctr"/>
            <a:endParaRPr lang="en-GB" sz="1600">
              <a:latin typeface="Arial"/>
              <a:cs typeface="Arial"/>
            </a:endParaRPr>
          </a:p>
          <a:p>
            <a:pPr algn="ctr"/>
            <a:endParaRPr lang="en-GB" sz="1600" b="1" dirty="0">
              <a:latin typeface="Arial"/>
              <a:cs typeface="Arial"/>
            </a:endParaRPr>
          </a:p>
          <a:p>
            <a:pPr algn="ctr"/>
            <a:endParaRPr lang="en-GB" dirty="0"/>
          </a:p>
        </p:txBody>
      </p:sp>
      <p:pic>
        <p:nvPicPr>
          <p:cNvPr id="4" name="Content Placeholder 3">
            <a:extLst>
              <a:ext uri="{FF2B5EF4-FFF2-40B4-BE49-F238E27FC236}">
                <a16:creationId xmlns:a16="http://schemas.microsoft.com/office/drawing/2014/main" id="{01AD7EAE-E060-2310-9653-7C7B3D47F133}"/>
              </a:ext>
            </a:extLst>
          </p:cNvPr>
          <p:cNvPicPr>
            <a:picLocks noGrp="1" noChangeAspect="1"/>
          </p:cNvPicPr>
          <p:nvPr>
            <p:ph idx="4294967295"/>
          </p:nvPr>
        </p:nvPicPr>
        <p:blipFill>
          <a:blip r:embed="rId2"/>
          <a:stretch>
            <a:fillRect/>
          </a:stretch>
        </p:blipFill>
        <p:spPr>
          <a:xfrm>
            <a:off x="4739014" y="222250"/>
            <a:ext cx="2981325" cy="1190625"/>
          </a:xfrm>
          <a:prstGeom prst="rect">
            <a:avLst/>
          </a:prstGeom>
        </p:spPr>
      </p:pic>
    </p:spTree>
    <p:extLst>
      <p:ext uri="{BB962C8B-B14F-4D97-AF65-F5344CB8AC3E}">
        <p14:creationId xmlns:p14="http://schemas.microsoft.com/office/powerpoint/2010/main" val="69670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91D3CF8-D42F-2E3F-8CD4-27F9FD6CB84C}"/>
              </a:ext>
            </a:extLst>
          </p:cNvPr>
          <p:cNvSpPr txBox="1"/>
          <p:nvPr/>
        </p:nvSpPr>
        <p:spPr>
          <a:xfrm>
            <a:off x="564702" y="771546"/>
            <a:ext cx="11354780"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AI Acknowledgement  </a:t>
            </a:r>
            <a:endParaRPr lang="en-GB" sz="1400">
              <a:latin typeface="Arial"/>
              <a:cs typeface="Arial"/>
            </a:endParaRPr>
          </a:p>
          <a:p>
            <a:r>
              <a:rPr lang="en-GB" sz="1400" b="1" u="sng">
                <a:latin typeface="Arial"/>
                <a:cs typeface="Arial"/>
              </a:rPr>
              <a:t>Examples of statements If you have not used AI</a:t>
            </a:r>
            <a:endParaRPr lang="en-GB" sz="1400">
              <a:latin typeface="Arial"/>
              <a:cs typeface="Arial"/>
            </a:endParaRPr>
          </a:p>
          <a:p>
            <a:r>
              <a:rPr lang="en-GB" sz="1400">
                <a:latin typeface="Arial"/>
                <a:cs typeface="Arial"/>
              </a:rPr>
              <a:t>I confirm that I have not presented any AI generated materials as my own work. </a:t>
            </a:r>
          </a:p>
          <a:p>
            <a:r>
              <a:rPr lang="en-GB" sz="1400">
                <a:latin typeface="Arial"/>
                <a:cs typeface="Arial"/>
              </a:rPr>
              <a:t>I confirm that I have copies of my drafts, notes, and other resources I used, which I may be asked to provide in evidence.</a:t>
            </a:r>
          </a:p>
          <a:p>
            <a:r>
              <a:rPr lang="en-GB" sz="1400" b="1" u="sng">
                <a:latin typeface="Arial"/>
                <a:cs typeface="Arial"/>
              </a:rPr>
              <a:t>Examples of AI statements if you have used AI</a:t>
            </a:r>
            <a:endParaRPr lang="en-GB" sz="1400">
              <a:latin typeface="Arial"/>
              <a:cs typeface="Arial"/>
            </a:endParaRPr>
          </a:p>
          <a:p>
            <a:r>
              <a:rPr lang="en-GB" sz="1400" b="1" dirty="0">
                <a:latin typeface="Arial"/>
                <a:cs typeface="Arial"/>
              </a:rPr>
              <a:t>Example 1: </a:t>
            </a:r>
            <a:endParaRPr lang="en-GB" sz="1400" dirty="0">
              <a:latin typeface="Arial"/>
              <a:cs typeface="Arial"/>
            </a:endParaRPr>
          </a:p>
          <a:p>
            <a:r>
              <a:rPr lang="en-GB" sz="1400" dirty="0">
                <a:latin typeface="Arial"/>
                <a:cs typeface="Arial"/>
              </a:rPr>
              <a:t>I acknowledge the use of Grammarly (</a:t>
            </a:r>
            <a:r>
              <a:rPr lang="en-GB" sz="1400" u="sng" dirty="0">
                <a:latin typeface="Arial"/>
                <a:cs typeface="Arial"/>
                <a:hlinkClick r:id="rId2"/>
              </a:rPr>
              <a:t>https://www.grammarly.com/</a:t>
            </a:r>
            <a:r>
              <a:rPr lang="en-GB" sz="1400" dirty="0">
                <a:latin typeface="Arial"/>
                <a:cs typeface="Arial"/>
              </a:rPr>
              <a:t>) on Date to check my work using the prompt(s): </a:t>
            </a:r>
          </a:p>
          <a:p>
            <a:r>
              <a:rPr lang="en-GB" sz="1400" dirty="0">
                <a:latin typeface="Arial"/>
                <a:cs typeface="Arial"/>
              </a:rPr>
              <a:t>1. Please check the following text for readability, grammar and syntax. </a:t>
            </a:r>
          </a:p>
          <a:p>
            <a:r>
              <a:rPr lang="en-GB" sz="1400" dirty="0">
                <a:latin typeface="Arial"/>
                <a:cs typeface="Arial"/>
              </a:rPr>
              <a:t>I confirm that I have not presented any AI generated text as my own work. I confirm that I have copies of my drafts, notes, and other resources I used before, and after the use of AI tools which I may be asked to provide in evidence. </a:t>
            </a:r>
          </a:p>
          <a:p>
            <a:r>
              <a:rPr lang="en-GB" sz="1400" b="1" dirty="0">
                <a:latin typeface="Arial"/>
                <a:cs typeface="Arial"/>
              </a:rPr>
              <a:t>Example 2: </a:t>
            </a:r>
            <a:endParaRPr lang="en-GB" sz="1400" dirty="0">
              <a:latin typeface="Arial"/>
              <a:cs typeface="Arial"/>
            </a:endParaRPr>
          </a:p>
          <a:p>
            <a:r>
              <a:rPr lang="en-GB" sz="1400" dirty="0">
                <a:latin typeface="Arial"/>
                <a:cs typeface="Arial"/>
              </a:rPr>
              <a:t>I acknowledge the use of </a:t>
            </a:r>
            <a:r>
              <a:rPr lang="en-GB" sz="1400" dirty="0" err="1">
                <a:latin typeface="Arial"/>
                <a:cs typeface="Arial"/>
              </a:rPr>
              <a:t>SciSpace</a:t>
            </a:r>
            <a:r>
              <a:rPr lang="en-GB" sz="1400" dirty="0">
                <a:latin typeface="Arial"/>
                <a:cs typeface="Arial"/>
              </a:rPr>
              <a:t> (</a:t>
            </a:r>
            <a:r>
              <a:rPr lang="en-GB" sz="1400" u="sng" dirty="0">
                <a:latin typeface="Arial"/>
                <a:cs typeface="Arial"/>
                <a:hlinkClick r:id="rId3"/>
              </a:rPr>
              <a:t>https://typeset.io/</a:t>
            </a:r>
            <a:r>
              <a:rPr lang="en-GB" sz="1400" dirty="0">
                <a:latin typeface="Arial"/>
                <a:cs typeface="Arial"/>
              </a:rPr>
              <a:t>) on 7 March 2024 to support my research using the prompt(s): </a:t>
            </a:r>
          </a:p>
          <a:p>
            <a:r>
              <a:rPr lang="en-GB" sz="1400" dirty="0">
                <a:latin typeface="Arial"/>
                <a:cs typeface="Arial"/>
              </a:rPr>
              <a:t>1. Please provide me with materials on the biology of the liver. </a:t>
            </a:r>
          </a:p>
          <a:p>
            <a:r>
              <a:rPr lang="en-GB" sz="1400" dirty="0">
                <a:latin typeface="Arial"/>
                <a:cs typeface="Arial"/>
              </a:rPr>
              <a:t>2. Please provide me with materials on liver cells. </a:t>
            </a:r>
          </a:p>
          <a:p>
            <a:r>
              <a:rPr lang="en-GB" sz="1400" dirty="0">
                <a:latin typeface="Arial"/>
                <a:cs typeface="Arial"/>
              </a:rPr>
              <a:t>I confirm that I have not presented any AI generated text as my own work. I confirm that I have copies of my drafts, notes, and other resources I used before, and after the use of AI tools which I may be asked to provide in evidence. </a:t>
            </a:r>
          </a:p>
          <a:p>
            <a:r>
              <a:rPr lang="en-GB" sz="1400" b="1" dirty="0">
                <a:latin typeface="Arial"/>
                <a:cs typeface="Arial"/>
              </a:rPr>
              <a:t>Example 3: </a:t>
            </a:r>
            <a:endParaRPr lang="en-GB" sz="1400" dirty="0">
              <a:latin typeface="Arial"/>
              <a:cs typeface="Arial"/>
            </a:endParaRPr>
          </a:p>
          <a:p>
            <a:r>
              <a:rPr lang="en-GB" sz="1400" dirty="0">
                <a:latin typeface="Arial"/>
                <a:cs typeface="Arial"/>
              </a:rPr>
              <a:t>I acknowledge the use of ChatGPT (</a:t>
            </a:r>
            <a:r>
              <a:rPr lang="en-GB" sz="1400" u="sng" dirty="0">
                <a:latin typeface="Arial"/>
                <a:cs typeface="Arial"/>
                <a:hlinkClick r:id="rId4"/>
              </a:rPr>
              <a:t>https://chatgpt.com/</a:t>
            </a:r>
            <a:r>
              <a:rPr lang="en-GB" sz="1400" dirty="0">
                <a:latin typeface="Arial"/>
                <a:cs typeface="Arial"/>
              </a:rPr>
              <a:t>) on 13 April 2024 to write my notes into submission format using the prompt(s): </a:t>
            </a:r>
          </a:p>
          <a:p>
            <a:r>
              <a:rPr lang="en-GB" sz="1400" dirty="0">
                <a:latin typeface="Arial"/>
                <a:cs typeface="Arial"/>
              </a:rPr>
              <a:t>1. Please write up these bullet points as an essay paragraph at university level. </a:t>
            </a:r>
          </a:p>
          <a:p>
            <a:r>
              <a:rPr lang="en-GB" sz="1400" dirty="0">
                <a:latin typeface="Arial"/>
                <a:cs typeface="Arial"/>
              </a:rPr>
              <a:t>I confirm that I have not presented any AI generated text as my own work. I confirm that I have copies of my drafts, notes, and other resources I used before, and after the use of AI tools which I may be asked to provide in evidence. </a:t>
            </a:r>
          </a:p>
          <a:p>
            <a:r>
              <a:rPr lang="en-GB" sz="1400" b="1" dirty="0">
                <a:latin typeface="Arial"/>
                <a:cs typeface="Arial"/>
              </a:rPr>
              <a:t>Example 4 - acknowledgement of the use of multiple AI tools:</a:t>
            </a:r>
            <a:r>
              <a:rPr lang="en-GB" sz="1400" b="1" u="sng" dirty="0">
                <a:latin typeface="Arial"/>
                <a:cs typeface="Arial"/>
              </a:rPr>
              <a:t> </a:t>
            </a:r>
            <a:endParaRPr lang="en-GB" sz="1400" dirty="0">
              <a:latin typeface="Arial"/>
              <a:cs typeface="Arial"/>
            </a:endParaRPr>
          </a:p>
          <a:p>
            <a:r>
              <a:rPr lang="en-GB" sz="1400" dirty="0">
                <a:latin typeface="Arial"/>
                <a:cs typeface="Arial"/>
              </a:rPr>
              <a:t>I acknowledge the use of </a:t>
            </a:r>
            <a:r>
              <a:rPr lang="en-GB" sz="1400" dirty="0" err="1">
                <a:latin typeface="Arial"/>
                <a:cs typeface="Arial"/>
              </a:rPr>
              <a:t>SciSpace</a:t>
            </a:r>
            <a:r>
              <a:rPr lang="en-GB" sz="1400" dirty="0">
                <a:latin typeface="Arial"/>
                <a:cs typeface="Arial"/>
              </a:rPr>
              <a:t> (</a:t>
            </a:r>
            <a:r>
              <a:rPr lang="en-GB" sz="1400" u="sng" dirty="0">
                <a:latin typeface="Arial"/>
                <a:cs typeface="Arial"/>
                <a:hlinkClick r:id="rId3"/>
              </a:rPr>
              <a:t>https://typeset.io/</a:t>
            </a:r>
            <a:r>
              <a:rPr lang="en-GB" sz="1400" dirty="0">
                <a:latin typeface="Arial"/>
                <a:cs typeface="Arial"/>
              </a:rPr>
              <a:t>) on 28 June 2024 to support my research using the prompt(s): </a:t>
            </a:r>
          </a:p>
          <a:p>
            <a:r>
              <a:rPr lang="en-GB" sz="1400" dirty="0">
                <a:latin typeface="Arial"/>
                <a:cs typeface="Arial"/>
              </a:rPr>
              <a:t>1. Please provide me with materials on the American Civil War. </a:t>
            </a:r>
          </a:p>
          <a:p>
            <a:r>
              <a:rPr lang="en-GB" sz="1400" dirty="0">
                <a:latin typeface="Arial"/>
                <a:cs typeface="Arial"/>
              </a:rPr>
              <a:t>2. Please provide me with materials on the reception of Gone with the Wind. </a:t>
            </a:r>
          </a:p>
          <a:p>
            <a:pPr algn="l"/>
            <a:endParaRPr lang="en-GB" sz="1400" dirty="0">
              <a:latin typeface="Arial"/>
              <a:cs typeface="Arial"/>
            </a:endParaRPr>
          </a:p>
        </p:txBody>
      </p:sp>
    </p:spTree>
    <p:extLst>
      <p:ext uri="{BB962C8B-B14F-4D97-AF65-F5344CB8AC3E}">
        <p14:creationId xmlns:p14="http://schemas.microsoft.com/office/powerpoint/2010/main" val="1707165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0D4F67-027E-590F-619F-C175DBD1DFB4}"/>
              </a:ext>
            </a:extLst>
          </p:cNvPr>
          <p:cNvSpPr txBox="1"/>
          <p:nvPr/>
        </p:nvSpPr>
        <p:spPr>
          <a:xfrm>
            <a:off x="812052" y="630040"/>
            <a:ext cx="1064069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Arial"/>
              </a:rPr>
              <a:t>I confirm that I have not presented any AI generated text as my own work. I confirm that I have copies of my drafts, notes, and other resources I used before, and after the use of AI tools which I may be asked to provide in evidence. </a:t>
            </a:r>
          </a:p>
          <a:p>
            <a:r>
              <a:rPr lang="en-GB" dirty="0">
                <a:latin typeface="Arial"/>
                <a:ea typeface="+mn-lt"/>
                <a:cs typeface="Arial"/>
              </a:rPr>
              <a:t>I acknowledge the use of Adobe Express (</a:t>
            </a:r>
            <a:r>
              <a:rPr lang="en-GB" u="sng" dirty="0">
                <a:latin typeface="Arial"/>
                <a:ea typeface="+mn-lt"/>
                <a:cs typeface="Arial"/>
                <a:hlinkClick r:id="rId2"/>
              </a:rPr>
              <a:t>https://www.adobe.com/express/</a:t>
            </a:r>
            <a:r>
              <a:rPr lang="en-GB" dirty="0">
                <a:latin typeface="Arial"/>
                <a:ea typeface="+mn-lt"/>
                <a:cs typeface="Arial"/>
              </a:rPr>
              <a:t>) on 24 June 2024 to edit photographic material: </a:t>
            </a:r>
          </a:p>
          <a:p>
            <a:r>
              <a:rPr lang="en-GB" dirty="0">
                <a:latin typeface="Arial"/>
                <a:ea typeface="+mn-lt"/>
                <a:cs typeface="Arial"/>
              </a:rPr>
              <a:t>1. Remove background from Figure 1. </a:t>
            </a:r>
          </a:p>
          <a:p>
            <a:r>
              <a:rPr lang="en-GB" dirty="0">
                <a:latin typeface="Arial"/>
                <a:ea typeface="+mn-lt"/>
                <a:cs typeface="Arial"/>
              </a:rPr>
              <a:t>I confirm that I have not presented any AI generated materials as my own work. I confirm that I have copies of my drafts, notes, and other resources I used before and after the use of AI tools which I may be asked to provide in evidence. </a:t>
            </a:r>
          </a:p>
          <a:p>
            <a:pPr algn="l"/>
            <a:endParaRPr lang="en-GB" dirty="0">
              <a:latin typeface="Arial"/>
              <a:cs typeface="Arial"/>
            </a:endParaRPr>
          </a:p>
        </p:txBody>
      </p:sp>
    </p:spTree>
    <p:extLst>
      <p:ext uri="{BB962C8B-B14F-4D97-AF65-F5344CB8AC3E}">
        <p14:creationId xmlns:p14="http://schemas.microsoft.com/office/powerpoint/2010/main" val="41716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EAEBA-B6D0-8D2E-4C7A-4AFC6ED506D1}"/>
              </a:ext>
            </a:extLst>
          </p:cNvPr>
          <p:cNvSpPr>
            <a:spLocks noGrp="1"/>
          </p:cNvSpPr>
          <p:nvPr>
            <p:ph type="title"/>
          </p:nvPr>
        </p:nvSpPr>
        <p:spPr>
          <a:xfrm>
            <a:off x="612648" y="371188"/>
            <a:ext cx="10653578" cy="798231"/>
          </a:xfrm>
        </p:spPr>
        <p:txBody>
          <a:bodyPr/>
          <a:lstStyle/>
          <a:p>
            <a:pPr algn="ctr"/>
            <a:r>
              <a:rPr lang="en-GB" dirty="0"/>
              <a:t>Business plan Presentation</a:t>
            </a:r>
            <a:endParaRPr lang="en-US"/>
          </a:p>
        </p:txBody>
      </p:sp>
      <p:pic>
        <p:nvPicPr>
          <p:cNvPr id="4" name="Content Placeholder 3" descr="A coat of arms with red dragons and a helmet&#10;&#10;AI-generated content may be incorrect.">
            <a:extLst>
              <a:ext uri="{FF2B5EF4-FFF2-40B4-BE49-F238E27FC236}">
                <a16:creationId xmlns:a16="http://schemas.microsoft.com/office/drawing/2014/main" id="{CC169E90-938A-B7A5-7051-E2BB0981BF32}"/>
              </a:ext>
            </a:extLst>
          </p:cNvPr>
          <p:cNvPicPr>
            <a:picLocks noGrp="1" noChangeAspect="1"/>
          </p:cNvPicPr>
          <p:nvPr>
            <p:ph idx="1"/>
          </p:nvPr>
        </p:nvPicPr>
        <p:blipFill>
          <a:blip r:embed="rId2"/>
          <a:stretch>
            <a:fillRect/>
          </a:stretch>
        </p:blipFill>
        <p:spPr>
          <a:xfrm>
            <a:off x="773755" y="1716725"/>
            <a:ext cx="3744759" cy="3923387"/>
          </a:xfrm>
          <a:prstGeom prst="rect">
            <a:avLst/>
          </a:prstGeom>
        </p:spPr>
      </p:pic>
      <p:sp>
        <p:nvSpPr>
          <p:cNvPr id="5" name="TextBox 4">
            <a:extLst>
              <a:ext uri="{FF2B5EF4-FFF2-40B4-BE49-F238E27FC236}">
                <a16:creationId xmlns:a16="http://schemas.microsoft.com/office/drawing/2014/main" id="{038B4165-6131-BC2E-3E71-855152D42A2C}"/>
              </a:ext>
            </a:extLst>
          </p:cNvPr>
          <p:cNvSpPr txBox="1"/>
          <p:nvPr/>
        </p:nvSpPr>
        <p:spPr>
          <a:xfrm>
            <a:off x="5931079" y="1715237"/>
            <a:ext cx="5617680"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rial"/>
                <a:cs typeface="Arial"/>
              </a:rPr>
              <a:t>Module name: Managing Enterprise</a:t>
            </a:r>
          </a:p>
          <a:p>
            <a:r>
              <a:rPr lang="en-GB" sz="3200" dirty="0">
                <a:latin typeface="Arial"/>
                <a:cs typeface="Arial"/>
              </a:rPr>
              <a:t>Module code: BMSW4011</a:t>
            </a:r>
          </a:p>
          <a:p>
            <a:r>
              <a:rPr lang="en-GB" sz="3200" dirty="0">
                <a:latin typeface="Arial"/>
                <a:cs typeface="Arial"/>
              </a:rPr>
              <a:t>Student name: </a:t>
            </a:r>
            <a:r>
              <a:rPr lang="en-GB" sz="3200" err="1">
                <a:latin typeface="Arial"/>
                <a:cs typeface="Arial"/>
              </a:rPr>
              <a:t>Nikolaya</a:t>
            </a:r>
            <a:r>
              <a:rPr lang="en-GB" sz="3200" dirty="0">
                <a:latin typeface="Arial"/>
                <a:cs typeface="Arial"/>
              </a:rPr>
              <a:t> </a:t>
            </a:r>
            <a:r>
              <a:rPr lang="en-GB" sz="3200" err="1">
                <a:latin typeface="Arial"/>
                <a:cs typeface="Arial"/>
              </a:rPr>
              <a:t>Velinova</a:t>
            </a:r>
            <a:endParaRPr lang="en-GB" sz="3200">
              <a:latin typeface="Arial"/>
              <a:cs typeface="Arial"/>
            </a:endParaRPr>
          </a:p>
          <a:p>
            <a:r>
              <a:rPr lang="en-GB" sz="3200" dirty="0">
                <a:latin typeface="Arial"/>
                <a:cs typeface="Arial"/>
              </a:rPr>
              <a:t>Student number: </a:t>
            </a:r>
            <a:r>
              <a:rPr lang="en-GB" sz="3200" dirty="0">
                <a:latin typeface="Arial"/>
                <a:ea typeface="+mn-lt"/>
                <a:cs typeface="+mn-lt"/>
              </a:rPr>
              <a:t>2412929</a:t>
            </a:r>
          </a:p>
          <a:p>
            <a:r>
              <a:rPr lang="en-GB" sz="3200" dirty="0">
                <a:latin typeface="Arial"/>
                <a:cs typeface="Arial"/>
              </a:rPr>
              <a:t>Lecturer name: Mel Squire</a:t>
            </a:r>
          </a:p>
          <a:p>
            <a:endParaRPr lang="en-GB" sz="2400" dirty="0"/>
          </a:p>
          <a:p>
            <a:endParaRPr lang="en-GB" dirty="0"/>
          </a:p>
        </p:txBody>
      </p:sp>
    </p:spTree>
    <p:extLst>
      <p:ext uri="{BB962C8B-B14F-4D97-AF65-F5344CB8AC3E}">
        <p14:creationId xmlns:p14="http://schemas.microsoft.com/office/powerpoint/2010/main" val="299527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82911-9AE7-B8F3-FE2A-4291C07DBBBD}"/>
              </a:ext>
            </a:extLst>
          </p:cNvPr>
          <p:cNvSpPr>
            <a:spLocks noGrp="1"/>
          </p:cNvSpPr>
          <p:nvPr>
            <p:ph type="title"/>
          </p:nvPr>
        </p:nvSpPr>
        <p:spPr/>
        <p:txBody>
          <a:bodyPr/>
          <a:lstStyle/>
          <a:p>
            <a:pPr algn="ctr"/>
            <a:r>
              <a:rPr lang="en-GB" dirty="0">
                <a:latin typeface="Arial"/>
                <a:cs typeface="Arial"/>
              </a:rPr>
              <a:t>Presentation Overview </a:t>
            </a:r>
          </a:p>
        </p:txBody>
      </p:sp>
      <p:sp>
        <p:nvSpPr>
          <p:cNvPr id="3" name="Content Placeholder 2">
            <a:extLst>
              <a:ext uri="{FF2B5EF4-FFF2-40B4-BE49-F238E27FC236}">
                <a16:creationId xmlns:a16="http://schemas.microsoft.com/office/drawing/2014/main" id="{20C383E8-3B7D-9F7E-2925-B6A5CE594ADB}"/>
              </a:ext>
            </a:extLst>
          </p:cNvPr>
          <p:cNvSpPr>
            <a:spLocks noGrp="1"/>
          </p:cNvSpPr>
          <p:nvPr>
            <p:ph idx="1"/>
          </p:nvPr>
        </p:nvSpPr>
        <p:spPr>
          <a:xfrm>
            <a:off x="612647" y="1579834"/>
            <a:ext cx="5204758" cy="4760841"/>
          </a:xfrm>
        </p:spPr>
        <p:txBody>
          <a:bodyPr vert="horz" lIns="91440" tIns="45720" rIns="91440" bIns="45720" rtlCol="0" anchor="t">
            <a:noAutofit/>
          </a:bodyPr>
          <a:lstStyle/>
          <a:p>
            <a:pPr marL="457200" indent="-457200">
              <a:buAutoNum type="arabicPeriod"/>
            </a:pPr>
            <a:r>
              <a:rPr lang="en-GB" b="1" dirty="0">
                <a:latin typeface="Arial"/>
                <a:cs typeface="Arial"/>
              </a:rPr>
              <a:t>Business Proposition </a:t>
            </a:r>
            <a:endParaRPr lang="en-US" b="1">
              <a:latin typeface="Arial"/>
              <a:cs typeface="Arial"/>
            </a:endParaRPr>
          </a:p>
          <a:p>
            <a:pPr marL="0" indent="0">
              <a:buNone/>
            </a:pPr>
            <a:r>
              <a:rPr lang="en-GB" dirty="0">
                <a:latin typeface="Arial"/>
                <a:cs typeface="Arial"/>
              </a:rPr>
              <a:t>    1.1 Business name, concept and story</a:t>
            </a:r>
          </a:p>
          <a:p>
            <a:pPr marL="0" indent="0">
              <a:buNone/>
            </a:pPr>
            <a:r>
              <a:rPr lang="en-GB" dirty="0">
                <a:latin typeface="Arial"/>
                <a:cs typeface="Arial"/>
              </a:rPr>
              <a:t>    1.2 Mission statement, aims, SMART objectives and USP</a:t>
            </a:r>
          </a:p>
          <a:p>
            <a:pPr marL="0" indent="0">
              <a:buNone/>
            </a:pPr>
            <a:r>
              <a:rPr lang="en-GB" dirty="0">
                <a:latin typeface="Arial"/>
                <a:cs typeface="Arial"/>
              </a:rPr>
              <a:t>    1.3 Legal structure (pros and cons)</a:t>
            </a:r>
          </a:p>
          <a:p>
            <a:pPr marL="0" indent="0">
              <a:buNone/>
            </a:pPr>
            <a:r>
              <a:rPr lang="en-GB" dirty="0">
                <a:latin typeface="Arial"/>
                <a:cs typeface="Arial"/>
              </a:rPr>
              <a:t>    1.4 HR strategy </a:t>
            </a:r>
          </a:p>
          <a:p>
            <a:pPr marL="0" indent="0">
              <a:buNone/>
            </a:pPr>
            <a:r>
              <a:rPr lang="en-GB" dirty="0">
                <a:latin typeface="Arial"/>
                <a:cs typeface="Arial"/>
              </a:rPr>
              <a:t>    1.5 Location </a:t>
            </a:r>
          </a:p>
          <a:p>
            <a:pPr marL="0" indent="0">
              <a:buNone/>
            </a:pPr>
            <a:r>
              <a:rPr lang="en-GB" dirty="0">
                <a:latin typeface="Arial"/>
                <a:cs typeface="Arial"/>
              </a:rPr>
              <a:t>1.6 Brief financial overview</a:t>
            </a:r>
            <a:endParaRPr lang="en-GB" dirty="0"/>
          </a:p>
          <a:p>
            <a:pPr marL="0" indent="0">
              <a:buNone/>
            </a:pPr>
            <a:r>
              <a:rPr lang="en-GB" dirty="0">
                <a:latin typeface="Arial"/>
                <a:cs typeface="Arial"/>
              </a:rPr>
              <a:t>    1.7 SWOT Analysis</a:t>
            </a:r>
          </a:p>
          <a:p>
            <a:pPr marL="0" indent="0">
              <a:buNone/>
            </a:pPr>
            <a:r>
              <a:rPr lang="en-GB" dirty="0">
                <a:latin typeface="Arial"/>
                <a:cs typeface="Arial"/>
              </a:rPr>
              <a:t>    1.8 Market research</a:t>
            </a:r>
          </a:p>
          <a:p>
            <a:pPr marL="0" indent="0">
              <a:buNone/>
            </a:pPr>
            <a:endParaRPr lang="en-GB" b="1" dirty="0">
              <a:latin typeface="Arial"/>
              <a:cs typeface="Arial"/>
            </a:endParaRPr>
          </a:p>
        </p:txBody>
      </p:sp>
      <p:sp>
        <p:nvSpPr>
          <p:cNvPr id="6" name="TextBox 5">
            <a:extLst>
              <a:ext uri="{FF2B5EF4-FFF2-40B4-BE49-F238E27FC236}">
                <a16:creationId xmlns:a16="http://schemas.microsoft.com/office/drawing/2014/main" id="{EF46C2BE-9A31-F949-0D0D-6F17B943A306}"/>
              </a:ext>
            </a:extLst>
          </p:cNvPr>
          <p:cNvSpPr txBox="1"/>
          <p:nvPr/>
        </p:nvSpPr>
        <p:spPr>
          <a:xfrm>
            <a:off x="5936388" y="1719297"/>
            <a:ext cx="5782378" cy="45540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GB" sz="2000" b="1" dirty="0">
                <a:latin typeface="Arial"/>
                <a:cs typeface="Arial"/>
              </a:rPr>
              <a:t>2.   12 Months Marketing Strategy</a:t>
            </a:r>
            <a:endParaRPr lang="en-US" sz="2000" dirty="0">
              <a:latin typeface="Arial"/>
              <a:cs typeface="Arial"/>
            </a:endParaRPr>
          </a:p>
          <a:p>
            <a:pPr>
              <a:lnSpc>
                <a:spcPct val="120000"/>
              </a:lnSpc>
              <a:spcBef>
                <a:spcPts val="1000"/>
              </a:spcBef>
            </a:pPr>
            <a:r>
              <a:rPr lang="en-GB" sz="2000" dirty="0">
                <a:latin typeface="Arial"/>
                <a:cs typeface="Arial"/>
              </a:rPr>
              <a:t>    2.1 Strategy initiatives, marketing examples and branding</a:t>
            </a:r>
          </a:p>
          <a:p>
            <a:pPr>
              <a:lnSpc>
                <a:spcPct val="120000"/>
              </a:lnSpc>
              <a:spcBef>
                <a:spcPts val="1000"/>
              </a:spcBef>
            </a:pPr>
            <a:r>
              <a:rPr lang="en-GB" sz="2000" b="1" dirty="0">
                <a:latin typeface="Arial"/>
                <a:cs typeface="Arial"/>
              </a:rPr>
              <a:t>3.   2 Minute Elevator Pitch</a:t>
            </a:r>
          </a:p>
          <a:p>
            <a:pPr>
              <a:lnSpc>
                <a:spcPct val="120000"/>
              </a:lnSpc>
              <a:spcBef>
                <a:spcPts val="1000"/>
              </a:spcBef>
            </a:pPr>
            <a:r>
              <a:rPr lang="en-GB" sz="2000" dirty="0">
                <a:latin typeface="Arial"/>
                <a:cs typeface="Arial"/>
              </a:rPr>
              <a:t>    3.1 Features and benefits</a:t>
            </a:r>
          </a:p>
          <a:p>
            <a:pPr>
              <a:lnSpc>
                <a:spcPct val="120000"/>
              </a:lnSpc>
              <a:spcBef>
                <a:spcPts val="1000"/>
              </a:spcBef>
            </a:pPr>
            <a:r>
              <a:rPr lang="en-GB" sz="2000" dirty="0">
                <a:latin typeface="Arial"/>
                <a:cs typeface="Arial"/>
              </a:rPr>
              <a:t>    3.2 Why YOU should invest in me and my business idea</a:t>
            </a:r>
          </a:p>
          <a:p>
            <a:pPr>
              <a:lnSpc>
                <a:spcPct val="120000"/>
              </a:lnSpc>
              <a:spcBef>
                <a:spcPts val="1000"/>
              </a:spcBef>
            </a:pPr>
            <a:r>
              <a:rPr lang="en-GB" sz="2000" b="1" dirty="0">
                <a:latin typeface="Arial"/>
                <a:cs typeface="Arial"/>
              </a:rPr>
              <a:t>4.    References</a:t>
            </a:r>
          </a:p>
          <a:p>
            <a:pPr>
              <a:lnSpc>
                <a:spcPct val="120000"/>
              </a:lnSpc>
              <a:spcBef>
                <a:spcPts val="1000"/>
              </a:spcBef>
            </a:pPr>
            <a:endParaRPr lang="en-GB" dirty="0">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3255170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617B06-44B8-4627-86D2-CB786FC07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40000"/>
              <a:lumOff val="60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BDFA0-8181-355C-0F9F-D41D4EB50CFF}"/>
              </a:ext>
            </a:extLst>
          </p:cNvPr>
          <p:cNvSpPr>
            <a:spLocks noGrp="1"/>
          </p:cNvSpPr>
          <p:nvPr>
            <p:ph type="title"/>
          </p:nvPr>
        </p:nvSpPr>
        <p:spPr>
          <a:xfrm>
            <a:off x="5828020" y="200092"/>
            <a:ext cx="5833737" cy="749186"/>
          </a:xfrm>
        </p:spPr>
        <p:txBody>
          <a:bodyPr vert="horz" lIns="91440" tIns="45720" rIns="91440" bIns="45720" rtlCol="0" anchor="t">
            <a:normAutofit/>
          </a:bodyPr>
          <a:lstStyle/>
          <a:p>
            <a:pPr marL="742950" indent="-742950">
              <a:buAutoNum type="arabicPeriod"/>
            </a:pPr>
            <a:r>
              <a:rPr lang="en-GB" dirty="0">
                <a:latin typeface="Arial"/>
                <a:cs typeface="Arial"/>
              </a:rPr>
              <a:t>Business proposition</a:t>
            </a:r>
            <a:endParaRPr lang="en-US">
              <a:latin typeface="Arial"/>
              <a:cs typeface="Arial"/>
            </a:endParaRPr>
          </a:p>
        </p:txBody>
      </p:sp>
      <p:pic>
        <p:nvPicPr>
          <p:cNvPr id="6" name="Picture 5" descr="A salad with chicken and vegetables&#10;&#10;AI-generated content may be incorrect.">
            <a:extLst>
              <a:ext uri="{FF2B5EF4-FFF2-40B4-BE49-F238E27FC236}">
                <a16:creationId xmlns:a16="http://schemas.microsoft.com/office/drawing/2014/main" id="{33327537-CB1C-BB98-2670-F2CA9161A6DD}"/>
              </a:ext>
            </a:extLst>
          </p:cNvPr>
          <p:cNvPicPr>
            <a:picLocks noChangeAspect="1"/>
          </p:cNvPicPr>
          <p:nvPr/>
        </p:nvPicPr>
        <p:blipFill>
          <a:blip r:embed="rId2"/>
          <a:srcRect l="10166" r="5776" b="3"/>
          <a:stretch>
            <a:fillRect/>
          </a:stretch>
        </p:blipFill>
        <p:spPr>
          <a:xfrm>
            <a:off x="19" y="22422"/>
            <a:ext cx="5111685" cy="3405374"/>
          </a:xfrm>
          <a:prstGeom prst="rect">
            <a:avLst/>
          </a:prstGeom>
        </p:spPr>
      </p:pic>
      <p:pic>
        <p:nvPicPr>
          <p:cNvPr id="5" name="Picture 4" descr="A close up of food&#10;&#10;AI-generated content may be incorrect.">
            <a:extLst>
              <a:ext uri="{FF2B5EF4-FFF2-40B4-BE49-F238E27FC236}">
                <a16:creationId xmlns:a16="http://schemas.microsoft.com/office/drawing/2014/main" id="{8EF29A28-F0B4-E344-46CC-BBDBE380B077}"/>
              </a:ext>
            </a:extLst>
          </p:cNvPr>
          <p:cNvPicPr>
            <a:picLocks noChangeAspect="1"/>
          </p:cNvPicPr>
          <p:nvPr/>
        </p:nvPicPr>
        <p:blipFill>
          <a:blip r:embed="rId3"/>
          <a:srcRect l="11045" r="4836"/>
          <a:stretch>
            <a:fillRect/>
          </a:stretch>
        </p:blipFill>
        <p:spPr>
          <a:xfrm>
            <a:off x="1" y="3455000"/>
            <a:ext cx="5111706" cy="3403000"/>
          </a:xfrm>
          <a:prstGeom prst="rect">
            <a:avLst/>
          </a:prstGeom>
        </p:spPr>
      </p:pic>
      <p:sp>
        <p:nvSpPr>
          <p:cNvPr id="3" name="Content Placeholder 2">
            <a:extLst>
              <a:ext uri="{FF2B5EF4-FFF2-40B4-BE49-F238E27FC236}">
                <a16:creationId xmlns:a16="http://schemas.microsoft.com/office/drawing/2014/main" id="{F6DBE95C-9BC2-8EC7-24E6-5552B630DB32}"/>
              </a:ext>
            </a:extLst>
          </p:cNvPr>
          <p:cNvSpPr>
            <a:spLocks noGrp="1"/>
          </p:cNvSpPr>
          <p:nvPr>
            <p:ph idx="1"/>
          </p:nvPr>
        </p:nvSpPr>
        <p:spPr>
          <a:xfrm>
            <a:off x="5996108" y="1058643"/>
            <a:ext cx="5934590" cy="5788599"/>
          </a:xfrm>
        </p:spPr>
        <p:txBody>
          <a:bodyPr vert="horz" lIns="91440" tIns="45720" rIns="91440" bIns="45720" rtlCol="0" anchor="t">
            <a:noAutofit/>
          </a:bodyPr>
          <a:lstStyle/>
          <a:p>
            <a:pPr marL="0" indent="0">
              <a:lnSpc>
                <a:spcPct val="110000"/>
              </a:lnSpc>
              <a:buNone/>
            </a:pPr>
            <a:r>
              <a:rPr lang="en-GB" sz="2300" dirty="0">
                <a:latin typeface="Arial"/>
                <a:cs typeface="Arial"/>
              </a:rPr>
              <a:t>1.1</a:t>
            </a:r>
            <a:r>
              <a:rPr lang="en-GB" sz="2300" b="1" dirty="0">
                <a:latin typeface="Arial"/>
                <a:cs typeface="Arial"/>
              </a:rPr>
              <a:t> Business name, concept and story</a:t>
            </a:r>
            <a:endParaRPr lang="en-US" sz="2300" b="1">
              <a:latin typeface="Arial"/>
              <a:cs typeface="Arial"/>
            </a:endParaRPr>
          </a:p>
          <a:p>
            <a:pPr marL="457200" indent="-457200">
              <a:lnSpc>
                <a:spcPct val="110000"/>
              </a:lnSpc>
            </a:pPr>
            <a:r>
              <a:rPr lang="en-GB" sz="2300" dirty="0">
                <a:latin typeface="Arial"/>
                <a:cs typeface="Arial"/>
              </a:rPr>
              <a:t>Nikolaya's Delicious Place</a:t>
            </a:r>
          </a:p>
          <a:p>
            <a:pPr marL="457200" indent="-457200">
              <a:lnSpc>
                <a:spcPct val="110000"/>
              </a:lnSpc>
            </a:pPr>
            <a:r>
              <a:rPr lang="en-GB" sz="2300" dirty="0">
                <a:latin typeface="Arial"/>
                <a:ea typeface="+mn-lt"/>
                <a:cs typeface="Arial"/>
              </a:rPr>
              <a:t>My idea is to create a mobile kitchen where people can enjoy delicious and healthy food </a:t>
            </a:r>
          </a:p>
          <a:p>
            <a:pPr marL="457200" indent="-457200">
              <a:lnSpc>
                <a:spcPct val="110000"/>
              </a:lnSpc>
            </a:pPr>
            <a:r>
              <a:rPr lang="en-GB" sz="2300" dirty="0">
                <a:latin typeface="Arial"/>
                <a:cs typeface="Arial"/>
              </a:rPr>
              <a:t>Part of our menu are tortillas, sandwiches, burgers, salads and more.</a:t>
            </a:r>
          </a:p>
          <a:p>
            <a:pPr marL="457200" indent="-457200">
              <a:lnSpc>
                <a:spcPct val="110000"/>
              </a:lnSpc>
            </a:pPr>
            <a:r>
              <a:rPr lang="en-GB" sz="2300" dirty="0">
                <a:latin typeface="Arial"/>
                <a:cs typeface="Arial"/>
              </a:rPr>
              <a:t>For customers who wish to follow specific nutritional goals, we will offer personalized meal plans tailored to their desired daily calorie intake.</a:t>
            </a:r>
          </a:p>
          <a:p>
            <a:pPr marL="457200" indent="-457200">
              <a:lnSpc>
                <a:spcPct val="110000"/>
              </a:lnSpc>
            </a:pPr>
            <a:r>
              <a:rPr lang="en-GB" sz="2300" dirty="0">
                <a:latin typeface="Arial"/>
                <a:cs typeface="Arial"/>
              </a:rPr>
              <a:t>My story</a:t>
            </a:r>
          </a:p>
          <a:p>
            <a:pPr marL="0" indent="0">
              <a:lnSpc>
                <a:spcPct val="110000"/>
              </a:lnSpc>
              <a:buNone/>
            </a:pPr>
            <a:endParaRPr lang="en-GB" sz="2300">
              <a:latin typeface="Arial"/>
              <a:cs typeface="Arial"/>
            </a:endParaRPr>
          </a:p>
          <a:p>
            <a:pPr marL="457200" indent="-457200">
              <a:lnSpc>
                <a:spcPct val="110000"/>
              </a:lnSpc>
            </a:pPr>
            <a:endParaRPr lang="en-GB" sz="2300">
              <a:latin typeface="Arial"/>
              <a:cs typeface="Arial"/>
            </a:endParaRPr>
          </a:p>
          <a:p>
            <a:pPr marL="0" indent="0">
              <a:lnSpc>
                <a:spcPct val="110000"/>
              </a:lnSpc>
              <a:buNone/>
            </a:pPr>
            <a:r>
              <a:rPr lang="en-GB" sz="2300" dirty="0">
                <a:latin typeface="Arial"/>
                <a:cs typeface="Arial"/>
              </a:rPr>
              <a:t> </a:t>
            </a:r>
          </a:p>
          <a:p>
            <a:pPr marL="457200" indent="-457200">
              <a:lnSpc>
                <a:spcPct val="110000"/>
              </a:lnSpc>
            </a:pPr>
            <a:endParaRPr lang="en-GB" sz="2300">
              <a:latin typeface="Arial"/>
              <a:cs typeface="Arial"/>
            </a:endParaRPr>
          </a:p>
        </p:txBody>
      </p:sp>
    </p:spTree>
    <p:extLst>
      <p:ext uri="{BB962C8B-B14F-4D97-AF65-F5344CB8AC3E}">
        <p14:creationId xmlns:p14="http://schemas.microsoft.com/office/powerpoint/2010/main" val="1696872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40000"/>
              <a:lumOff val="60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28817-004B-6A18-5AF0-089793ACB6CD}"/>
              </a:ext>
            </a:extLst>
          </p:cNvPr>
          <p:cNvSpPr>
            <a:spLocks noGrp="1"/>
          </p:cNvSpPr>
          <p:nvPr>
            <p:ph type="title"/>
          </p:nvPr>
        </p:nvSpPr>
        <p:spPr>
          <a:xfrm>
            <a:off x="1524000" y="548640"/>
            <a:ext cx="9160475" cy="1132258"/>
          </a:xfrm>
        </p:spPr>
        <p:txBody>
          <a:bodyPr anchor="ctr">
            <a:normAutofit/>
          </a:bodyPr>
          <a:lstStyle/>
          <a:p>
            <a:pPr algn="ctr"/>
            <a:r>
              <a:rPr lang="en-GB">
                <a:latin typeface="Arial"/>
                <a:cs typeface="Arial"/>
              </a:rPr>
              <a:t>1.2 Mission statement, aims, SMART objectives and USP</a:t>
            </a:r>
            <a:endParaRPr lang="en-US"/>
          </a:p>
          <a:p>
            <a:pPr algn="ctr"/>
            <a:endParaRPr lang="en-GB" dirty="0"/>
          </a:p>
        </p:txBody>
      </p:sp>
      <p:graphicFrame>
        <p:nvGraphicFramePr>
          <p:cNvPr id="7" name="Content Placeholder 2">
            <a:extLst>
              <a:ext uri="{FF2B5EF4-FFF2-40B4-BE49-F238E27FC236}">
                <a16:creationId xmlns:a16="http://schemas.microsoft.com/office/drawing/2014/main" id="{7C1A4ACE-AAAF-28AB-536A-B0CDDE3D201D}"/>
              </a:ext>
            </a:extLst>
          </p:cNvPr>
          <p:cNvGraphicFramePr>
            <a:graphicFrameLocks noGrp="1"/>
          </p:cNvGraphicFramePr>
          <p:nvPr>
            <p:ph idx="1"/>
            <p:extLst>
              <p:ext uri="{D42A27DB-BD31-4B8C-83A1-F6EECF244321}">
                <p14:modId xmlns:p14="http://schemas.microsoft.com/office/powerpoint/2010/main" val="1466075804"/>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0098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60C167BA-3518-144C-F85F-00278A2BBBC5}"/>
              </a:ext>
            </a:extLst>
          </p:cNvPr>
          <p:cNvGraphicFramePr>
            <a:graphicFrameLocks noGrp="1"/>
          </p:cNvGraphicFramePr>
          <p:nvPr>
            <p:ph idx="1"/>
          </p:nvPr>
        </p:nvGraphicFramePr>
        <p:xfrm>
          <a:off x="612647" y="897503"/>
          <a:ext cx="10653579" cy="54118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0343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40000"/>
              <a:lumOff val="60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E2CB5-82EE-CF93-1D8E-118CD6EC0811}"/>
              </a:ext>
            </a:extLst>
          </p:cNvPr>
          <p:cNvSpPr>
            <a:spLocks noGrp="1"/>
          </p:cNvSpPr>
          <p:nvPr>
            <p:ph type="title"/>
          </p:nvPr>
        </p:nvSpPr>
        <p:spPr>
          <a:xfrm>
            <a:off x="612649" y="548638"/>
            <a:ext cx="3493008" cy="5788152"/>
          </a:xfrm>
        </p:spPr>
        <p:txBody>
          <a:bodyPr anchor="ctr">
            <a:normAutofit/>
          </a:bodyPr>
          <a:lstStyle/>
          <a:p>
            <a:r>
              <a:rPr lang="en-GB" sz="4000">
                <a:latin typeface="Arial"/>
                <a:ea typeface="+mj-lt"/>
                <a:cs typeface="+mj-lt"/>
              </a:rPr>
              <a:t>1.3 Legal structure (pros and cons)</a:t>
            </a:r>
          </a:p>
        </p:txBody>
      </p:sp>
      <p:graphicFrame>
        <p:nvGraphicFramePr>
          <p:cNvPr id="5" name="Content Placeholder 2">
            <a:extLst>
              <a:ext uri="{FF2B5EF4-FFF2-40B4-BE49-F238E27FC236}">
                <a16:creationId xmlns:a16="http://schemas.microsoft.com/office/drawing/2014/main" id="{9CDAB862-9A3A-6037-8072-983D4DF7902B}"/>
              </a:ext>
            </a:extLst>
          </p:cNvPr>
          <p:cNvGraphicFramePr>
            <a:graphicFrameLocks noGrp="1"/>
          </p:cNvGraphicFramePr>
          <p:nvPr>
            <p:ph idx="1"/>
            <p:extLst>
              <p:ext uri="{D42A27DB-BD31-4B8C-83A1-F6EECF244321}">
                <p14:modId xmlns:p14="http://schemas.microsoft.com/office/powerpoint/2010/main" val="289882487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466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1ACAE-A27C-7757-A385-A6E628D131C1}"/>
              </a:ext>
            </a:extLst>
          </p:cNvPr>
          <p:cNvSpPr>
            <a:spLocks noGrp="1"/>
          </p:cNvSpPr>
          <p:nvPr>
            <p:ph type="title"/>
          </p:nvPr>
        </p:nvSpPr>
        <p:spPr>
          <a:xfrm>
            <a:off x="612648" y="603504"/>
            <a:ext cx="3553412" cy="1527048"/>
          </a:xfrm>
        </p:spPr>
        <p:txBody>
          <a:bodyPr anchor="b">
            <a:normAutofit/>
          </a:bodyPr>
          <a:lstStyle/>
          <a:p>
            <a:r>
              <a:rPr lang="en-GB" sz="3300">
                <a:latin typeface="Arial"/>
                <a:cs typeface="Arial"/>
              </a:rPr>
              <a:t>Human Resource strategy </a:t>
            </a:r>
            <a:endParaRPr lang="en-US" sz="3300"/>
          </a:p>
        </p:txBody>
      </p:sp>
      <p:sp>
        <p:nvSpPr>
          <p:cNvPr id="3" name="Content Placeholder 2">
            <a:extLst>
              <a:ext uri="{FF2B5EF4-FFF2-40B4-BE49-F238E27FC236}">
                <a16:creationId xmlns:a16="http://schemas.microsoft.com/office/drawing/2014/main" id="{B9C20123-7748-0DE5-BC56-EA2B61F813CC}"/>
              </a:ext>
            </a:extLst>
          </p:cNvPr>
          <p:cNvSpPr>
            <a:spLocks noGrp="1"/>
          </p:cNvSpPr>
          <p:nvPr>
            <p:ph idx="1"/>
          </p:nvPr>
        </p:nvSpPr>
        <p:spPr>
          <a:xfrm>
            <a:off x="612648" y="2212848"/>
            <a:ext cx="3553412" cy="4122420"/>
          </a:xfrm>
        </p:spPr>
        <p:txBody>
          <a:bodyPr vert="horz" lIns="91440" tIns="45720" rIns="91440" bIns="45720" rtlCol="0" anchor="t">
            <a:normAutofit/>
          </a:bodyPr>
          <a:lstStyle/>
          <a:p>
            <a:r>
              <a:rPr lang="en-GB" sz="1800" dirty="0">
                <a:ea typeface="+mn-lt"/>
                <a:cs typeface="+mn-lt"/>
              </a:rPr>
              <a:t>I plan to hire two employees to assist in the kitchen. </a:t>
            </a:r>
            <a:endParaRPr lang="en-US" sz="1800" dirty="0"/>
          </a:p>
          <a:p>
            <a:r>
              <a:rPr lang="en-GB" sz="1800" dirty="0">
                <a:ea typeface="+mn-lt"/>
                <a:cs typeface="+mn-lt"/>
              </a:rPr>
              <a:t>They will help with tasks such as cutting and preparing ingredients, cooking, making beverages, cleaning, and other kitchen-related duties.</a:t>
            </a:r>
            <a:endParaRPr lang="en-GB" sz="1800" dirty="0"/>
          </a:p>
        </p:txBody>
      </p:sp>
      <p:pic>
        <p:nvPicPr>
          <p:cNvPr id="4" name="Picture 3" descr="A group of chefs cooking in a kitchen&#10;&#10;AI-generated content may be incorrect.">
            <a:extLst>
              <a:ext uri="{FF2B5EF4-FFF2-40B4-BE49-F238E27FC236}">
                <a16:creationId xmlns:a16="http://schemas.microsoft.com/office/drawing/2014/main" id="{246C0FA6-4153-6B7E-C0C1-E6FC4E2E3434}"/>
              </a:ext>
            </a:extLst>
          </p:cNvPr>
          <p:cNvPicPr>
            <a:picLocks noChangeAspect="1"/>
          </p:cNvPicPr>
          <p:nvPr/>
        </p:nvPicPr>
        <p:blipFill>
          <a:blip r:embed="rId2"/>
          <a:srcRect l="20251" r="19001"/>
          <a:stretch>
            <a:fillRect/>
          </a:stretch>
        </p:blipFill>
        <p:spPr>
          <a:xfrm>
            <a:off x="4752550" y="10"/>
            <a:ext cx="7439450" cy="6857990"/>
          </a:xfrm>
          <a:prstGeom prst="rect">
            <a:avLst/>
          </a:prstGeom>
        </p:spPr>
      </p:pic>
    </p:spTree>
    <p:extLst>
      <p:ext uri="{BB962C8B-B14F-4D97-AF65-F5344CB8AC3E}">
        <p14:creationId xmlns:p14="http://schemas.microsoft.com/office/powerpoint/2010/main" val="3486717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EA9E63-5E0D-ABC0-1C52-B4D71EDBCB73}"/>
              </a:ext>
            </a:extLst>
          </p:cNvPr>
          <p:cNvSpPr>
            <a:spLocks noGrp="1"/>
          </p:cNvSpPr>
          <p:nvPr>
            <p:ph type="title"/>
          </p:nvPr>
        </p:nvSpPr>
        <p:spPr>
          <a:xfrm>
            <a:off x="341680" y="5358268"/>
            <a:ext cx="7204271" cy="1094733"/>
          </a:xfrm>
        </p:spPr>
        <p:txBody>
          <a:bodyPr>
            <a:normAutofit/>
          </a:bodyPr>
          <a:lstStyle/>
          <a:p>
            <a:r>
              <a:rPr lang="en-GB" dirty="0">
                <a:ea typeface="+mj-lt"/>
                <a:cs typeface="+mj-lt"/>
              </a:rPr>
              <a:t>Location </a:t>
            </a:r>
            <a:endParaRPr lang="en-US"/>
          </a:p>
        </p:txBody>
      </p:sp>
      <p:pic>
        <p:nvPicPr>
          <p:cNvPr id="4" name="Picture 3" descr="A map of a city&#10;&#10;AI-generated content may be incorrect.">
            <a:extLst>
              <a:ext uri="{FF2B5EF4-FFF2-40B4-BE49-F238E27FC236}">
                <a16:creationId xmlns:a16="http://schemas.microsoft.com/office/drawing/2014/main" id="{D13C2BDD-CAE5-9FF2-10A0-1C5C6B8D1A21}"/>
              </a:ext>
            </a:extLst>
          </p:cNvPr>
          <p:cNvPicPr>
            <a:picLocks noChangeAspect="1"/>
          </p:cNvPicPr>
          <p:nvPr/>
        </p:nvPicPr>
        <p:blipFill>
          <a:blip r:embed="rId2"/>
          <a:srcRect b="503"/>
          <a:stretch>
            <a:fillRect/>
          </a:stretch>
        </p:blipFill>
        <p:spPr>
          <a:xfrm>
            <a:off x="419099" y="419102"/>
            <a:ext cx="7129183" cy="4663886"/>
          </a:xfrm>
          <a:prstGeom prst="rect">
            <a:avLst/>
          </a:prstGeom>
        </p:spPr>
      </p:pic>
      <p:sp>
        <p:nvSpPr>
          <p:cNvPr id="3" name="Content Placeholder 2">
            <a:extLst>
              <a:ext uri="{FF2B5EF4-FFF2-40B4-BE49-F238E27FC236}">
                <a16:creationId xmlns:a16="http://schemas.microsoft.com/office/drawing/2014/main" id="{E24FF2A9-A26A-E714-8F04-66E3C4E42699}"/>
              </a:ext>
            </a:extLst>
          </p:cNvPr>
          <p:cNvSpPr>
            <a:spLocks noGrp="1"/>
          </p:cNvSpPr>
          <p:nvPr>
            <p:ph idx="1"/>
          </p:nvPr>
        </p:nvSpPr>
        <p:spPr>
          <a:xfrm>
            <a:off x="8047975" y="418916"/>
            <a:ext cx="3434399" cy="6033900"/>
          </a:xfrm>
        </p:spPr>
        <p:txBody>
          <a:bodyPr vert="horz" lIns="91440" tIns="45720" rIns="91440" bIns="45720" rtlCol="0">
            <a:normAutofit/>
          </a:bodyPr>
          <a:lstStyle/>
          <a:p>
            <a:r>
              <a:rPr lang="en-GB" sz="1800" b="1" dirty="0">
                <a:latin typeface="Arial"/>
                <a:cs typeface="Arial"/>
              </a:rPr>
              <a:t>Spring Meadow Road, Spring Meadow Business Park, Rumney, Cardiff, CF3 2ES </a:t>
            </a:r>
            <a:endParaRPr lang="en-GB" sz="1800">
              <a:latin typeface="Arial"/>
              <a:cs typeface="Arial"/>
            </a:endParaRPr>
          </a:p>
          <a:p>
            <a:r>
              <a:rPr lang="en-GB" sz="1800" u="sng" dirty="0">
                <a:latin typeface="Arial"/>
                <a:cs typeface="Arial"/>
                <a:hlinkClick r:id="rId3"/>
              </a:rPr>
              <a:t>https://www.google.com/maps/place/51%C2%B030'06.6%22N+3%C2%B007'06.3%22W/@51.</a:t>
            </a:r>
            <a:r>
              <a:rPr lang="en-GB" sz="1800" dirty="0">
                <a:latin typeface="Arial"/>
                <a:cs typeface="Arial"/>
              </a:rPr>
              <a:t> </a:t>
            </a:r>
            <a:endParaRPr lang="en-GB" sz="1800">
              <a:latin typeface="Arial"/>
              <a:cs typeface="Arial"/>
            </a:endParaRPr>
          </a:p>
          <a:p>
            <a:r>
              <a:rPr lang="en-GB" sz="1800" dirty="0">
                <a:latin typeface="Arial"/>
                <a:cs typeface="Arial"/>
              </a:rPr>
              <a:t>I chose this location because it has a high footfall, being close to many offices, factories, and other businesses, while still remaining within convenient distance of residential areas (Traylor, 2021). </a:t>
            </a:r>
            <a:endParaRPr lang="en-GB" sz="180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3898653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A000E-8CEE-3D92-A04E-3C8AB64BE46F}"/>
              </a:ext>
            </a:extLst>
          </p:cNvPr>
          <p:cNvSpPr>
            <a:spLocks noGrp="1"/>
          </p:cNvSpPr>
          <p:nvPr>
            <p:ph type="title"/>
          </p:nvPr>
        </p:nvSpPr>
        <p:spPr/>
        <p:txBody>
          <a:bodyPr/>
          <a:lstStyle/>
          <a:p>
            <a:pPr algn="ctr"/>
            <a:r>
              <a:rPr lang="en-GB">
                <a:latin typeface="Arial"/>
                <a:ea typeface="+mj-lt"/>
                <a:cs typeface="+mj-lt"/>
              </a:rPr>
              <a:t>1.6 Brief financial overview</a:t>
            </a:r>
            <a:endParaRPr lang="en-US"/>
          </a:p>
          <a:p>
            <a:endParaRPr lang="en-GB" dirty="0"/>
          </a:p>
        </p:txBody>
      </p:sp>
      <p:sp>
        <p:nvSpPr>
          <p:cNvPr id="3" name="Content Placeholder 2">
            <a:extLst>
              <a:ext uri="{FF2B5EF4-FFF2-40B4-BE49-F238E27FC236}">
                <a16:creationId xmlns:a16="http://schemas.microsoft.com/office/drawing/2014/main" id="{DB2D51D7-58BF-6F54-10AC-8548F99CF5FA}"/>
              </a:ext>
            </a:extLst>
          </p:cNvPr>
          <p:cNvSpPr>
            <a:spLocks noGrp="1"/>
          </p:cNvSpPr>
          <p:nvPr>
            <p:ph idx="1"/>
          </p:nvPr>
        </p:nvSpPr>
        <p:spPr/>
        <p:txBody>
          <a:bodyPr vert="horz" lIns="91440" tIns="45720" rIns="91440" bIns="45720" rtlCol="0" anchor="t">
            <a:normAutofit/>
          </a:bodyPr>
          <a:lstStyle/>
          <a:p>
            <a:endParaRPr lang="en-GB" dirty="0">
              <a:latin typeface="Arial"/>
              <a:cs typeface="Arial"/>
            </a:endParaRPr>
          </a:p>
          <a:p>
            <a:endParaRPr lang="en-GB" dirty="0"/>
          </a:p>
        </p:txBody>
      </p:sp>
      <p:sp>
        <p:nvSpPr>
          <p:cNvPr id="4" name="TextBox 3">
            <a:extLst>
              <a:ext uri="{FF2B5EF4-FFF2-40B4-BE49-F238E27FC236}">
                <a16:creationId xmlns:a16="http://schemas.microsoft.com/office/drawing/2014/main" id="{EF607895-501D-9E7E-0990-0462D831CE0D}"/>
              </a:ext>
            </a:extLst>
          </p:cNvPr>
          <p:cNvSpPr txBox="1"/>
          <p:nvPr/>
        </p:nvSpPr>
        <p:spPr>
          <a:xfrm>
            <a:off x="868056" y="1705085"/>
            <a:ext cx="10385883" cy="46093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BB36FCB1-ABD3-DD05-2F99-9AE40EC3A495}"/>
              </a:ext>
            </a:extLst>
          </p:cNvPr>
          <p:cNvSpPr txBox="1"/>
          <p:nvPr/>
        </p:nvSpPr>
        <p:spPr>
          <a:xfrm>
            <a:off x="872865" y="1353707"/>
            <a:ext cx="3775643"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gn="just">
              <a:buFont typeface="Arial"/>
              <a:buChar char="•"/>
            </a:pPr>
            <a:r>
              <a:rPr lang="en-GB" sz="2000" dirty="0">
                <a:latin typeface="Arial"/>
                <a:cs typeface="Arial"/>
              </a:rPr>
              <a:t>Considering the cost of a fully equipped mobile kitchen (Bistro Trailers, 2025), a coffee machine (Pure Gusto Coffee, 2025), solar panel installation (ANKER SOLIX, 2025), a power generator (</a:t>
            </a:r>
            <a:r>
              <a:rPr lang="en-GB" sz="2000" err="1">
                <a:latin typeface="Arial"/>
                <a:cs typeface="Arial"/>
              </a:rPr>
              <a:t>EcoFlow</a:t>
            </a:r>
            <a:r>
              <a:rPr lang="en-GB" sz="2000" dirty="0">
                <a:latin typeface="Arial"/>
                <a:cs typeface="Arial"/>
              </a:rPr>
              <a:t>, 2025), and essential utensils, pans, and pods, I will need approximately </a:t>
            </a:r>
            <a:r>
              <a:rPr lang="en-GB" sz="2000" b="1" dirty="0">
                <a:latin typeface="Arial"/>
                <a:cs typeface="Arial"/>
              </a:rPr>
              <a:t>£33,500.95</a:t>
            </a:r>
            <a:r>
              <a:rPr lang="en-GB" sz="2000" dirty="0">
                <a:latin typeface="Arial"/>
                <a:cs typeface="Arial"/>
              </a:rPr>
              <a:t> to purchase the necessary equipment and start my business.</a:t>
            </a:r>
            <a:endParaRPr lang="en-US" sz="2000">
              <a:latin typeface="Arial"/>
              <a:cs typeface="Arial"/>
            </a:endParaRPr>
          </a:p>
          <a:p>
            <a:endParaRPr lang="en-GB" sz="2000" dirty="0">
              <a:latin typeface="Arial"/>
              <a:cs typeface="Arial"/>
            </a:endParaRPr>
          </a:p>
        </p:txBody>
      </p:sp>
      <p:pic>
        <p:nvPicPr>
          <p:cNvPr id="6" name="Picture 5" descr="A silver food truck parked in a parking lot&#10;&#10;AI-generated content may be incorrect.">
            <a:extLst>
              <a:ext uri="{FF2B5EF4-FFF2-40B4-BE49-F238E27FC236}">
                <a16:creationId xmlns:a16="http://schemas.microsoft.com/office/drawing/2014/main" id="{6B6D3277-25DD-DC5C-96E1-F1D731390F02}"/>
              </a:ext>
            </a:extLst>
          </p:cNvPr>
          <p:cNvPicPr>
            <a:picLocks noChangeAspect="1"/>
          </p:cNvPicPr>
          <p:nvPr/>
        </p:nvPicPr>
        <p:blipFill>
          <a:blip r:embed="rId2"/>
          <a:stretch>
            <a:fillRect/>
          </a:stretch>
        </p:blipFill>
        <p:spPr>
          <a:xfrm>
            <a:off x="5703257" y="1221485"/>
            <a:ext cx="6223870" cy="5093525"/>
          </a:xfrm>
          <a:prstGeom prst="rect">
            <a:avLst/>
          </a:prstGeom>
        </p:spPr>
      </p:pic>
    </p:spTree>
    <p:extLst>
      <p:ext uri="{BB962C8B-B14F-4D97-AF65-F5344CB8AC3E}">
        <p14:creationId xmlns:p14="http://schemas.microsoft.com/office/powerpoint/2010/main" val="4277621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68DB70D-AC37-F4B2-AE26-FA3AFB22C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40000"/>
              <a:lumOff val="60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1D1AE-F8A2-CB16-C2AA-7AAFCB10467F}"/>
              </a:ext>
            </a:extLst>
          </p:cNvPr>
          <p:cNvSpPr>
            <a:spLocks noGrp="1"/>
          </p:cNvSpPr>
          <p:nvPr>
            <p:ph idx="1"/>
          </p:nvPr>
        </p:nvSpPr>
        <p:spPr>
          <a:xfrm>
            <a:off x="612647" y="2212848"/>
            <a:ext cx="4586882" cy="4096512"/>
          </a:xfrm>
        </p:spPr>
        <p:txBody>
          <a:bodyPr vert="horz" lIns="91440" tIns="45720" rIns="91440" bIns="45720" rtlCol="0" anchor="t">
            <a:normAutofit/>
          </a:bodyPr>
          <a:lstStyle/>
          <a:p>
            <a:pPr marL="171450" indent="-171450">
              <a:spcBef>
                <a:spcPts val="0"/>
              </a:spcBef>
              <a:buFont typeface="Arial,Sans-Serif" panose="020B0604020202020204" pitchFamily="34" charset="0"/>
            </a:pPr>
            <a:r>
              <a:rPr lang="en-GB" sz="1800" dirty="0">
                <a:latin typeface="Arial"/>
                <a:cs typeface="Arial"/>
              </a:rPr>
              <a:t>When adding approximately </a:t>
            </a:r>
            <a:r>
              <a:rPr lang="en-GB" sz="1800" b="1" dirty="0">
                <a:latin typeface="Arial"/>
                <a:cs typeface="Arial"/>
              </a:rPr>
              <a:t>£10,000</a:t>
            </a:r>
            <a:r>
              <a:rPr lang="en-GB" sz="1800" dirty="0">
                <a:latin typeface="Arial"/>
                <a:cs typeface="Arial"/>
              </a:rPr>
              <a:t> for initial food supplies for the first two weeks of operation, the total estimated start-up cost will be around </a:t>
            </a:r>
            <a:r>
              <a:rPr lang="en-GB" sz="1800" b="1" dirty="0">
                <a:latin typeface="Arial"/>
                <a:cs typeface="Arial"/>
              </a:rPr>
              <a:t>£43,500.95</a:t>
            </a:r>
            <a:r>
              <a:rPr lang="en-GB" sz="1800" dirty="0">
                <a:latin typeface="Arial"/>
                <a:cs typeface="Arial"/>
              </a:rPr>
              <a:t>.</a:t>
            </a:r>
            <a:endParaRPr lang="en-US" sz="1800" dirty="0">
              <a:latin typeface="Arial"/>
              <a:cs typeface="Arial"/>
            </a:endParaRPr>
          </a:p>
          <a:p>
            <a:endParaRPr lang="en-GB" sz="1800"/>
          </a:p>
        </p:txBody>
      </p:sp>
      <p:pic>
        <p:nvPicPr>
          <p:cNvPr id="6" name="Picture 5" descr="A grey and black electrical device&#10;&#10;AI-generated content may be incorrect.">
            <a:extLst>
              <a:ext uri="{FF2B5EF4-FFF2-40B4-BE49-F238E27FC236}">
                <a16:creationId xmlns:a16="http://schemas.microsoft.com/office/drawing/2014/main" id="{04886ED3-7315-D410-EB03-0D4E8DA164E9}"/>
              </a:ext>
            </a:extLst>
          </p:cNvPr>
          <p:cNvPicPr>
            <a:picLocks noChangeAspect="1"/>
          </p:cNvPicPr>
          <p:nvPr/>
        </p:nvPicPr>
        <p:blipFill>
          <a:blip r:embed="rId2"/>
          <a:srcRect l="3285" r="20249"/>
          <a:stretch>
            <a:fillRect/>
          </a:stretch>
        </p:blipFill>
        <p:spPr>
          <a:xfrm>
            <a:off x="6096000" y="10"/>
            <a:ext cx="3019170" cy="3405485"/>
          </a:xfrm>
          <a:prstGeom prst="rect">
            <a:avLst/>
          </a:prstGeom>
        </p:spPr>
      </p:pic>
      <p:pic>
        <p:nvPicPr>
          <p:cNvPr id="4" name="Picture 3" descr="A black and silver espresso machine&#10;&#10;AI-generated content may be incorrect.">
            <a:extLst>
              <a:ext uri="{FF2B5EF4-FFF2-40B4-BE49-F238E27FC236}">
                <a16:creationId xmlns:a16="http://schemas.microsoft.com/office/drawing/2014/main" id="{F48EA404-CC7A-7F93-2580-9AAFFADD2E52}"/>
              </a:ext>
            </a:extLst>
          </p:cNvPr>
          <p:cNvPicPr>
            <a:picLocks noChangeAspect="1"/>
          </p:cNvPicPr>
          <p:nvPr/>
        </p:nvPicPr>
        <p:blipFill>
          <a:blip r:embed="rId3"/>
          <a:srcRect l="265" r="7356" b="-1"/>
          <a:stretch>
            <a:fillRect/>
          </a:stretch>
        </p:blipFill>
        <p:spPr>
          <a:xfrm>
            <a:off x="9166360" y="10"/>
            <a:ext cx="3025640" cy="3405485"/>
          </a:xfrm>
          <a:prstGeom prst="rect">
            <a:avLst/>
          </a:prstGeom>
        </p:spPr>
      </p:pic>
      <p:pic>
        <p:nvPicPr>
          <p:cNvPr id="5" name="Picture 4">
            <a:extLst>
              <a:ext uri="{FF2B5EF4-FFF2-40B4-BE49-F238E27FC236}">
                <a16:creationId xmlns:a16="http://schemas.microsoft.com/office/drawing/2014/main" id="{61A1DA6B-15D4-EDD3-F8FD-14D5C7F5D9C3}"/>
              </a:ext>
            </a:extLst>
          </p:cNvPr>
          <p:cNvPicPr>
            <a:picLocks noChangeAspect="1"/>
          </p:cNvPicPr>
          <p:nvPr/>
        </p:nvPicPr>
        <p:blipFill>
          <a:blip r:embed="rId4"/>
          <a:srcRect t="350" b="9226"/>
          <a:stretch>
            <a:fillRect/>
          </a:stretch>
        </p:blipFill>
        <p:spPr>
          <a:xfrm>
            <a:off x="6096000" y="3456073"/>
            <a:ext cx="6096000" cy="3403829"/>
          </a:xfrm>
          <a:prstGeom prst="rect">
            <a:avLst/>
          </a:prstGeom>
        </p:spPr>
      </p:pic>
    </p:spTree>
    <p:extLst>
      <p:ext uri="{BB962C8B-B14F-4D97-AF65-F5344CB8AC3E}">
        <p14:creationId xmlns:p14="http://schemas.microsoft.com/office/powerpoint/2010/main" val="3172966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B4472A-332B-71E5-8009-33841E7C3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15DDA-EC6B-4CE5-8E71-15BA70437076}"/>
              </a:ext>
            </a:extLst>
          </p:cNvPr>
          <p:cNvSpPr>
            <a:spLocks noGrp="1"/>
          </p:cNvSpPr>
          <p:nvPr>
            <p:ph type="title"/>
          </p:nvPr>
        </p:nvSpPr>
        <p:spPr>
          <a:xfrm>
            <a:off x="510074" y="1635260"/>
            <a:ext cx="3348297" cy="2241755"/>
          </a:xfrm>
        </p:spPr>
        <p:txBody>
          <a:bodyPr vert="horz" lIns="91440" tIns="45720" rIns="91440" bIns="45720" rtlCol="0" anchor="b">
            <a:normAutofit/>
          </a:bodyPr>
          <a:lstStyle/>
          <a:p>
            <a:r>
              <a:rPr lang="en-US" sz="4000"/>
              <a:t>SWOT Analysis</a:t>
            </a:r>
          </a:p>
        </p:txBody>
      </p:sp>
      <p:pic>
        <p:nvPicPr>
          <p:cNvPr id="4" name="Content Placeholder 3" descr="A diagram of a swot analysis&#10;&#10;AI-generated content may be incorrect.">
            <a:extLst>
              <a:ext uri="{FF2B5EF4-FFF2-40B4-BE49-F238E27FC236}">
                <a16:creationId xmlns:a16="http://schemas.microsoft.com/office/drawing/2014/main" id="{715CF28F-44F0-58A1-575E-5094E73E856C}"/>
              </a:ext>
            </a:extLst>
          </p:cNvPr>
          <p:cNvPicPr>
            <a:picLocks noGrp="1" noChangeAspect="1"/>
          </p:cNvPicPr>
          <p:nvPr>
            <p:ph idx="1"/>
          </p:nvPr>
        </p:nvPicPr>
        <p:blipFill>
          <a:blip r:embed="rId2"/>
          <a:stretch>
            <a:fillRect/>
          </a:stretch>
        </p:blipFill>
        <p:spPr>
          <a:xfrm>
            <a:off x="4344099" y="653918"/>
            <a:ext cx="7390808" cy="5543106"/>
          </a:xfrm>
          <a:prstGeom prst="rect">
            <a:avLst/>
          </a:prstGeom>
        </p:spPr>
      </p:pic>
    </p:spTree>
    <p:extLst>
      <p:ext uri="{BB962C8B-B14F-4D97-AF65-F5344CB8AC3E}">
        <p14:creationId xmlns:p14="http://schemas.microsoft.com/office/powerpoint/2010/main" val="1633736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9B8B4-6AA0-6EC2-5180-35BA3CFC2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0D230-8967-3BCA-B92E-18E0F47B09C8}"/>
              </a:ext>
            </a:extLst>
          </p:cNvPr>
          <p:cNvSpPr>
            <a:spLocks noGrp="1"/>
          </p:cNvSpPr>
          <p:nvPr>
            <p:ph type="title"/>
          </p:nvPr>
        </p:nvSpPr>
        <p:spPr>
          <a:xfrm>
            <a:off x="612647" y="548640"/>
            <a:ext cx="10872215" cy="1132258"/>
          </a:xfrm>
        </p:spPr>
        <p:txBody>
          <a:bodyPr>
            <a:normAutofit/>
          </a:bodyPr>
          <a:lstStyle/>
          <a:p>
            <a:r>
              <a:rPr lang="en-GB" dirty="0">
                <a:ea typeface="+mj-lt"/>
                <a:cs typeface="+mj-lt"/>
              </a:rPr>
              <a:t>1.8 Market research</a:t>
            </a:r>
            <a:endParaRPr lang="en-US">
              <a:ea typeface="+mj-lt"/>
              <a:cs typeface="+mj-lt"/>
            </a:endParaRPr>
          </a:p>
        </p:txBody>
      </p:sp>
      <p:pic>
        <p:nvPicPr>
          <p:cNvPr id="4" name="Picture 3" descr="A screenshot of a menu&#10;&#10;AI-generated content may be incorrect.">
            <a:extLst>
              <a:ext uri="{FF2B5EF4-FFF2-40B4-BE49-F238E27FC236}">
                <a16:creationId xmlns:a16="http://schemas.microsoft.com/office/drawing/2014/main" id="{6B01146C-6381-341D-EEC7-9C499AD531FB}"/>
              </a:ext>
            </a:extLst>
          </p:cNvPr>
          <p:cNvPicPr>
            <a:picLocks noChangeAspect="1"/>
          </p:cNvPicPr>
          <p:nvPr/>
        </p:nvPicPr>
        <p:blipFill>
          <a:blip r:embed="rId2"/>
          <a:srcRect l="5351" r="9153" b="-2"/>
          <a:stretch>
            <a:fillRect/>
          </a:stretch>
        </p:blipFill>
        <p:spPr>
          <a:xfrm>
            <a:off x="686698" y="1674160"/>
            <a:ext cx="6399902" cy="4635200"/>
          </a:xfrm>
          <a:prstGeom prst="rect">
            <a:avLst/>
          </a:prstGeom>
        </p:spPr>
      </p:pic>
      <p:sp>
        <p:nvSpPr>
          <p:cNvPr id="3" name="Content Placeholder 2">
            <a:extLst>
              <a:ext uri="{FF2B5EF4-FFF2-40B4-BE49-F238E27FC236}">
                <a16:creationId xmlns:a16="http://schemas.microsoft.com/office/drawing/2014/main" id="{AFC0DA17-E9B2-C03D-A3DB-44D95A0F3D70}"/>
              </a:ext>
            </a:extLst>
          </p:cNvPr>
          <p:cNvSpPr>
            <a:spLocks noGrp="1"/>
          </p:cNvSpPr>
          <p:nvPr>
            <p:ph idx="1"/>
          </p:nvPr>
        </p:nvSpPr>
        <p:spPr>
          <a:xfrm>
            <a:off x="7485529" y="1102660"/>
            <a:ext cx="3999334" cy="5206700"/>
          </a:xfrm>
        </p:spPr>
        <p:txBody>
          <a:bodyPr vert="horz" lIns="91440" tIns="45720" rIns="91440" bIns="45720" rtlCol="0" anchor="t">
            <a:normAutofit/>
          </a:bodyPr>
          <a:lstStyle/>
          <a:p>
            <a:pPr lvl="1"/>
            <a:r>
              <a:rPr lang="en-GB" b="1" dirty="0">
                <a:ea typeface="+mn-lt"/>
                <a:cs typeface="+mn-lt"/>
              </a:rPr>
              <a:t>Primary research</a:t>
            </a:r>
            <a:endParaRPr lang="en-GB" dirty="0">
              <a:ea typeface="+mn-lt"/>
              <a:cs typeface="+mn-lt"/>
            </a:endParaRPr>
          </a:p>
          <a:p>
            <a:pPr marL="228600" lvl="1" indent="0">
              <a:buNone/>
            </a:pPr>
            <a:r>
              <a:rPr lang="en-GB" dirty="0">
                <a:ea typeface="+mn-lt"/>
                <a:cs typeface="+mn-lt"/>
              </a:rPr>
              <a:t>As part of my primary research, I used a questionnaire to understand the taste preferences of men and women aged between 25 and 60, as well as how much they would be willing to pay for their favourite dishes from my proposed menu.</a:t>
            </a:r>
            <a:endParaRPr lang="en-GB" dirty="0">
              <a:latin typeface="Arial"/>
              <a:cs typeface="Arial"/>
            </a:endParaRPr>
          </a:p>
          <a:p>
            <a:pPr marL="571500" lvl="1" indent="-342900"/>
            <a:r>
              <a:rPr lang="en-GB" b="1" dirty="0">
                <a:latin typeface="Arial"/>
                <a:cs typeface="Arial"/>
              </a:rPr>
              <a:t>Secondary research</a:t>
            </a:r>
          </a:p>
          <a:p>
            <a:pPr marL="228600" lvl="1" indent="0">
              <a:buNone/>
            </a:pPr>
            <a:r>
              <a:rPr lang="en-GB" dirty="0">
                <a:latin typeface="Arial"/>
                <a:cs typeface="Arial"/>
              </a:rPr>
              <a:t>For my secondary research I used articles and websites.</a:t>
            </a:r>
          </a:p>
          <a:p>
            <a:pPr marL="571500" lvl="1" indent="-342900"/>
            <a:r>
              <a:rPr lang="en-GB" b="1">
                <a:ea typeface="+mn-lt"/>
                <a:cs typeface="+mn-lt"/>
              </a:rPr>
              <a:t>Market positioning – </a:t>
            </a:r>
            <a:r>
              <a:rPr lang="en-GB">
                <a:ea typeface="+mn-lt"/>
                <a:cs typeface="+mn-lt"/>
              </a:rPr>
              <a:t>Cost</a:t>
            </a:r>
          </a:p>
          <a:p>
            <a:pPr marL="228600" lvl="1" indent="0">
              <a:buNone/>
            </a:pPr>
            <a:r>
              <a:rPr lang="en-GB">
                <a:ea typeface="+mn-lt"/>
                <a:cs typeface="+mn-lt"/>
              </a:rPr>
              <a:t>leadership strategy</a:t>
            </a:r>
            <a:endParaRPr lang="en-GB"/>
          </a:p>
          <a:p>
            <a:pPr lvl="1" indent="0">
              <a:buNone/>
            </a:pPr>
            <a:endParaRPr lang="en-GB" sz="1800">
              <a:latin typeface="Arial"/>
              <a:cs typeface="Arial"/>
            </a:endParaRPr>
          </a:p>
          <a:p>
            <a:endParaRPr lang="en-GB" sz="1800"/>
          </a:p>
        </p:txBody>
      </p:sp>
    </p:spTree>
    <p:extLst>
      <p:ext uri="{BB962C8B-B14F-4D97-AF65-F5344CB8AC3E}">
        <p14:creationId xmlns:p14="http://schemas.microsoft.com/office/powerpoint/2010/main" val="3470384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5A14613-C96C-F5FD-0593-24D7C0DA4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055373-E810-2F09-52DF-B68EB1012005}"/>
              </a:ext>
            </a:extLst>
          </p:cNvPr>
          <p:cNvSpPr>
            <a:spLocks noGrp="1"/>
          </p:cNvSpPr>
          <p:nvPr>
            <p:ph type="title"/>
          </p:nvPr>
        </p:nvSpPr>
        <p:spPr>
          <a:xfrm>
            <a:off x="619759" y="499120"/>
            <a:ext cx="5237576" cy="1119953"/>
          </a:xfrm>
        </p:spPr>
        <p:txBody>
          <a:bodyPr anchor="b">
            <a:normAutofit/>
          </a:bodyPr>
          <a:lstStyle/>
          <a:p>
            <a:r>
              <a:rPr lang="en-GB" dirty="0">
                <a:latin typeface="Arial"/>
                <a:cs typeface="Arial"/>
              </a:rPr>
              <a:t>2. 12 Months Marketing Strategy</a:t>
            </a:r>
            <a:endParaRPr lang="en-US">
              <a:latin typeface="Arial"/>
              <a:cs typeface="Arial"/>
            </a:endParaRPr>
          </a:p>
        </p:txBody>
      </p:sp>
      <p:sp>
        <p:nvSpPr>
          <p:cNvPr id="3" name="Content Placeholder 2">
            <a:extLst>
              <a:ext uri="{FF2B5EF4-FFF2-40B4-BE49-F238E27FC236}">
                <a16:creationId xmlns:a16="http://schemas.microsoft.com/office/drawing/2014/main" id="{11F114BE-5C66-8475-7735-FF18CD996169}"/>
              </a:ext>
            </a:extLst>
          </p:cNvPr>
          <p:cNvSpPr>
            <a:spLocks noGrp="1"/>
          </p:cNvSpPr>
          <p:nvPr>
            <p:ph idx="1"/>
          </p:nvPr>
        </p:nvSpPr>
        <p:spPr>
          <a:xfrm>
            <a:off x="619758" y="1920575"/>
            <a:ext cx="5237577" cy="4430538"/>
          </a:xfrm>
        </p:spPr>
        <p:txBody>
          <a:bodyPr vert="horz" lIns="91440" tIns="45720" rIns="91440" bIns="45720" rtlCol="0" anchor="t">
            <a:noAutofit/>
          </a:bodyPr>
          <a:lstStyle/>
          <a:p>
            <a:pPr>
              <a:lnSpc>
                <a:spcPct val="110000"/>
              </a:lnSpc>
              <a:buNone/>
            </a:pPr>
            <a:r>
              <a:rPr lang="en-GB" sz="1500" b="1" dirty="0">
                <a:latin typeface="Arial"/>
                <a:cs typeface="Arial"/>
              </a:rPr>
              <a:t>2.1 Strategy initiatives, marketing examples and branding</a:t>
            </a:r>
          </a:p>
          <a:p>
            <a:pPr marL="342900" indent="-342900">
              <a:lnSpc>
                <a:spcPct val="110000"/>
              </a:lnSpc>
            </a:pPr>
            <a:r>
              <a:rPr lang="en-GB" sz="1500" dirty="0">
                <a:latin typeface="Arial"/>
                <a:ea typeface="+mn-lt"/>
                <a:cs typeface="+mn-lt"/>
              </a:rPr>
              <a:t>Develop strong brand identity – Logo (Dew, Ansari and Toubia, 2022</a:t>
            </a:r>
            <a:endParaRPr lang="en-GB" sz="1500" dirty="0">
              <a:latin typeface="Arial"/>
              <a:ea typeface="+mn-lt"/>
              <a:cs typeface="Arial"/>
            </a:endParaRPr>
          </a:p>
          <a:p>
            <a:pPr marL="342900" indent="-342900">
              <a:lnSpc>
                <a:spcPct val="110000"/>
              </a:lnSpc>
            </a:pPr>
            <a:r>
              <a:rPr lang="en-GB" sz="1500" dirty="0">
                <a:latin typeface="Arial"/>
                <a:ea typeface="+mn-lt"/>
                <a:cs typeface="+mn-lt"/>
              </a:rPr>
              <a:t>Launch official social media pages - Instagram, Facebook, TikTok (</a:t>
            </a:r>
            <a:r>
              <a:rPr lang="en-GB" sz="1500" err="1">
                <a:latin typeface="Arial"/>
                <a:ea typeface="+mn-lt"/>
                <a:cs typeface="+mn-lt"/>
              </a:rPr>
              <a:t>Ariyati</a:t>
            </a:r>
            <a:r>
              <a:rPr lang="en-GB" sz="1500" dirty="0">
                <a:latin typeface="Arial"/>
                <a:ea typeface="+mn-lt"/>
                <a:cs typeface="+mn-lt"/>
              </a:rPr>
              <a:t> </a:t>
            </a:r>
            <a:r>
              <a:rPr lang="en-GB" sz="1500" i="1" dirty="0">
                <a:latin typeface="Arial"/>
                <a:ea typeface="+mn-lt"/>
                <a:cs typeface="+mn-lt"/>
              </a:rPr>
              <a:t>et. Al., 2024)</a:t>
            </a:r>
            <a:endParaRPr lang="en-GB" sz="1500" i="1">
              <a:latin typeface="Arial"/>
              <a:cs typeface="Arial"/>
            </a:endParaRPr>
          </a:p>
          <a:p>
            <a:pPr marL="342900" indent="-342900">
              <a:lnSpc>
                <a:spcPct val="110000"/>
              </a:lnSpc>
            </a:pPr>
            <a:r>
              <a:rPr lang="en-GB" sz="1500" dirty="0">
                <a:latin typeface="Arial"/>
                <a:ea typeface="+mn-lt"/>
                <a:cs typeface="+mn-lt"/>
              </a:rPr>
              <a:t>Create and distribute printed materials such as leaflets and posters in nearby businesses, gyms, and residential  areas.</a:t>
            </a:r>
            <a:endParaRPr lang="en-GB" sz="1500" dirty="0">
              <a:latin typeface="Arial"/>
              <a:ea typeface="+mn-lt"/>
              <a:cs typeface="Arial"/>
            </a:endParaRPr>
          </a:p>
          <a:p>
            <a:pPr marL="342900" indent="-342900">
              <a:lnSpc>
                <a:spcPct val="110000"/>
              </a:lnSpc>
            </a:pPr>
            <a:r>
              <a:rPr lang="en-GB" sz="1500" dirty="0">
                <a:latin typeface="Arial"/>
                <a:ea typeface="+mn-lt"/>
                <a:cs typeface="+mn-lt"/>
              </a:rPr>
              <a:t>Launch a Loyalty Card Programme - every 10th meal or drink free (Myftaraj and Trebicka, 2023).</a:t>
            </a:r>
            <a:endParaRPr lang="en-GB" sz="1500">
              <a:latin typeface="Arial"/>
              <a:cs typeface="Arial"/>
            </a:endParaRPr>
          </a:p>
          <a:p>
            <a:pPr marL="342900" indent="-342900">
              <a:lnSpc>
                <a:spcPct val="110000"/>
              </a:lnSpc>
            </a:pPr>
            <a:r>
              <a:rPr lang="en-GB" sz="1500" dirty="0">
                <a:latin typeface="Arial"/>
                <a:ea typeface="+mn-lt"/>
                <a:cs typeface="Arial"/>
              </a:rPr>
              <a:t>Introduce Healthy Combo Deals -</a:t>
            </a:r>
            <a:r>
              <a:rPr lang="en-GB" sz="1500" dirty="0">
                <a:latin typeface="Arial"/>
                <a:ea typeface="+mn-lt"/>
                <a:cs typeface="+mn-lt"/>
              </a:rPr>
              <a:t> main dish + salad or dessert at a reduced price </a:t>
            </a:r>
            <a:r>
              <a:rPr lang="en-GB" sz="1500" dirty="0">
                <a:latin typeface="Arial"/>
                <a:ea typeface="+mn-lt"/>
                <a:cs typeface="Arial"/>
              </a:rPr>
              <a:t>(Sharpe and </a:t>
            </a:r>
            <a:r>
              <a:rPr lang="en-GB" sz="1500" err="1">
                <a:latin typeface="Arial"/>
                <a:ea typeface="+mn-lt"/>
                <a:cs typeface="Arial"/>
              </a:rPr>
              <a:t>Staelin</a:t>
            </a:r>
            <a:r>
              <a:rPr lang="en-GB" sz="1500" dirty="0">
                <a:latin typeface="Arial"/>
                <a:ea typeface="+mn-lt"/>
                <a:cs typeface="Arial"/>
              </a:rPr>
              <a:t>, 2010)</a:t>
            </a:r>
            <a:r>
              <a:rPr lang="en-GB" sz="1500" dirty="0">
                <a:latin typeface="Arial"/>
                <a:ea typeface="+mn-lt"/>
                <a:cs typeface="+mn-lt"/>
              </a:rPr>
              <a:t>.</a:t>
            </a:r>
            <a:endParaRPr lang="en-GB" sz="1500" dirty="0">
              <a:latin typeface="Arial"/>
              <a:ea typeface="+mn-lt"/>
              <a:cs typeface="Arial"/>
            </a:endParaRPr>
          </a:p>
          <a:p>
            <a:pPr marL="342900" indent="-342900">
              <a:lnSpc>
                <a:spcPct val="110000"/>
              </a:lnSpc>
            </a:pPr>
            <a:r>
              <a:rPr lang="en-GB" sz="1500" dirty="0">
                <a:latin typeface="Arial"/>
                <a:ea typeface="+mn-lt"/>
                <a:cs typeface="+mn-lt"/>
              </a:rPr>
              <a:t>Influencer collaboration posts on Instagram or TikTok.</a:t>
            </a:r>
          </a:p>
          <a:p>
            <a:pPr marL="342900" indent="-342900">
              <a:lnSpc>
                <a:spcPct val="110000"/>
              </a:lnSpc>
            </a:pPr>
            <a:endParaRPr lang="en-GB" sz="1400">
              <a:latin typeface="Arial"/>
              <a:cs typeface="Arial"/>
            </a:endParaRPr>
          </a:p>
          <a:p>
            <a:pPr>
              <a:lnSpc>
                <a:spcPct val="110000"/>
              </a:lnSpc>
              <a:buNone/>
            </a:pPr>
            <a:endParaRPr lang="en-GB" sz="1400" b="1">
              <a:latin typeface="Arial"/>
              <a:cs typeface="Arial"/>
            </a:endParaRPr>
          </a:p>
          <a:p>
            <a:pPr marL="0" indent="0">
              <a:lnSpc>
                <a:spcPct val="110000"/>
              </a:lnSpc>
              <a:buNone/>
            </a:pPr>
            <a:endParaRPr lang="en-GB" sz="1400" b="1">
              <a:latin typeface="Arial"/>
              <a:cs typeface="Arial"/>
            </a:endParaRPr>
          </a:p>
          <a:p>
            <a:pPr marL="342900" indent="-342900">
              <a:lnSpc>
                <a:spcPct val="110000"/>
              </a:lnSpc>
            </a:pPr>
            <a:endParaRPr lang="en-GB" sz="1400" b="1">
              <a:latin typeface="Arial"/>
              <a:cs typeface="Arial"/>
            </a:endParaRPr>
          </a:p>
          <a:p>
            <a:pPr marL="0" indent="0">
              <a:lnSpc>
                <a:spcPct val="110000"/>
              </a:lnSpc>
              <a:buNone/>
            </a:pPr>
            <a:endParaRPr lang="en-GB" sz="1400" b="1">
              <a:latin typeface="Arial"/>
              <a:cs typeface="Arial"/>
            </a:endParaRPr>
          </a:p>
        </p:txBody>
      </p:sp>
      <p:pic>
        <p:nvPicPr>
          <p:cNvPr id="5" name="Picture 4" descr="A plate of food on a table&#10;&#10;AI-generated content may be incorrect.">
            <a:extLst>
              <a:ext uri="{FF2B5EF4-FFF2-40B4-BE49-F238E27FC236}">
                <a16:creationId xmlns:a16="http://schemas.microsoft.com/office/drawing/2014/main" id="{C4926820-6B5B-21CE-DFA8-73189A494139}"/>
              </a:ext>
            </a:extLst>
          </p:cNvPr>
          <p:cNvPicPr>
            <a:picLocks noChangeAspect="1"/>
          </p:cNvPicPr>
          <p:nvPr/>
        </p:nvPicPr>
        <p:blipFill>
          <a:blip r:embed="rId2"/>
          <a:stretch>
            <a:fillRect/>
          </a:stretch>
        </p:blipFill>
        <p:spPr>
          <a:xfrm>
            <a:off x="6834858" y="497902"/>
            <a:ext cx="4919650" cy="2816499"/>
          </a:xfrm>
          <a:prstGeom prst="rect">
            <a:avLst/>
          </a:prstGeom>
        </p:spPr>
      </p:pic>
      <p:pic>
        <p:nvPicPr>
          <p:cNvPr id="6" name="Picture 5" descr="A close up of a business card&#10;&#10;AI-generated content may be incorrect.">
            <a:extLst>
              <a:ext uri="{FF2B5EF4-FFF2-40B4-BE49-F238E27FC236}">
                <a16:creationId xmlns:a16="http://schemas.microsoft.com/office/drawing/2014/main" id="{50D49571-F231-6F98-3ADD-23CA09A32BFF}"/>
              </a:ext>
            </a:extLst>
          </p:cNvPr>
          <p:cNvPicPr>
            <a:picLocks noChangeAspect="1"/>
          </p:cNvPicPr>
          <p:nvPr/>
        </p:nvPicPr>
        <p:blipFill>
          <a:blip r:embed="rId3"/>
          <a:stretch>
            <a:fillRect/>
          </a:stretch>
        </p:blipFill>
        <p:spPr>
          <a:xfrm>
            <a:off x="6834858" y="3542235"/>
            <a:ext cx="4919652" cy="2816500"/>
          </a:xfrm>
          <a:prstGeom prst="rect">
            <a:avLst/>
          </a:prstGeom>
        </p:spPr>
      </p:pic>
    </p:spTree>
    <p:extLst>
      <p:ext uri="{BB962C8B-B14F-4D97-AF65-F5344CB8AC3E}">
        <p14:creationId xmlns:p14="http://schemas.microsoft.com/office/powerpoint/2010/main" val="1220736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8B1C393-6092-0697-2302-83D09152D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6CF43-B9E4-BE41-AD48-DB88C0A3B423}"/>
              </a:ext>
            </a:extLst>
          </p:cNvPr>
          <p:cNvSpPr>
            <a:spLocks noGrp="1"/>
          </p:cNvSpPr>
          <p:nvPr>
            <p:ph type="title"/>
          </p:nvPr>
        </p:nvSpPr>
        <p:spPr>
          <a:xfrm>
            <a:off x="1731821" y="5240215"/>
            <a:ext cx="8728364" cy="756184"/>
          </a:xfrm>
        </p:spPr>
        <p:txBody>
          <a:bodyPr vert="horz" lIns="91440" tIns="45720" rIns="91440" bIns="45720" rtlCol="0" anchor="b">
            <a:normAutofit/>
          </a:bodyPr>
          <a:lstStyle/>
          <a:p>
            <a:pPr algn="ctr"/>
            <a:r>
              <a:rPr lang="en-US"/>
              <a:t>My logo and my poster</a:t>
            </a:r>
          </a:p>
        </p:txBody>
      </p:sp>
      <p:pic>
        <p:nvPicPr>
          <p:cNvPr id="4" name="Content Placeholder 3" descr="A logo for a restaurant&#10;&#10;AI-generated content may be incorrect.">
            <a:extLst>
              <a:ext uri="{FF2B5EF4-FFF2-40B4-BE49-F238E27FC236}">
                <a16:creationId xmlns:a16="http://schemas.microsoft.com/office/drawing/2014/main" id="{130D00CF-788C-05F6-5587-10C9191DA249}"/>
              </a:ext>
            </a:extLst>
          </p:cNvPr>
          <p:cNvPicPr>
            <a:picLocks noGrp="1" noChangeAspect="1"/>
          </p:cNvPicPr>
          <p:nvPr>
            <p:ph idx="1"/>
          </p:nvPr>
        </p:nvPicPr>
        <p:blipFill>
          <a:blip r:embed="rId2"/>
          <a:srcRect t="8767" r="-2" b="10370"/>
          <a:stretch>
            <a:fillRect/>
          </a:stretch>
        </p:blipFill>
        <p:spPr>
          <a:xfrm>
            <a:off x="1480" y="10"/>
            <a:ext cx="6070095" cy="4908375"/>
          </a:xfrm>
          <a:prstGeom prst="rect">
            <a:avLst/>
          </a:prstGeom>
        </p:spPr>
      </p:pic>
      <p:pic>
        <p:nvPicPr>
          <p:cNvPr id="5" name="Picture 4" descr="A collage of different foods&#10;&#10;AI-generated content may be incorrect.">
            <a:extLst>
              <a:ext uri="{FF2B5EF4-FFF2-40B4-BE49-F238E27FC236}">
                <a16:creationId xmlns:a16="http://schemas.microsoft.com/office/drawing/2014/main" id="{58099C12-64E9-FEA4-F69C-A18F2D58E0CD}"/>
              </a:ext>
            </a:extLst>
          </p:cNvPr>
          <p:cNvPicPr>
            <a:picLocks noChangeAspect="1"/>
          </p:cNvPicPr>
          <p:nvPr/>
        </p:nvPicPr>
        <p:blipFill>
          <a:blip r:embed="rId3"/>
          <a:srcRect l="15536" r="15208" b="-2"/>
          <a:stretch>
            <a:fillRect/>
          </a:stretch>
        </p:blipFill>
        <p:spPr>
          <a:xfrm>
            <a:off x="6125188" y="10"/>
            <a:ext cx="6070094" cy="4908375"/>
          </a:xfrm>
          <a:prstGeom prst="rect">
            <a:avLst/>
          </a:prstGeom>
        </p:spPr>
      </p:pic>
      <p:pic>
        <p:nvPicPr>
          <p:cNvPr id="6" name="Graphic 5" descr="Arrow Up with solid fill">
            <a:extLst>
              <a:ext uri="{FF2B5EF4-FFF2-40B4-BE49-F238E27FC236}">
                <a16:creationId xmlns:a16="http://schemas.microsoft.com/office/drawing/2014/main" id="{B710075B-70A0-173C-A871-9AACF0D3C4E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778691" y="5466566"/>
            <a:ext cx="914400" cy="528182"/>
          </a:xfrm>
          <a:prstGeom prst="rect">
            <a:avLst/>
          </a:prstGeom>
        </p:spPr>
      </p:pic>
      <p:pic>
        <p:nvPicPr>
          <p:cNvPr id="7" name="Graphic 6" descr="Arrow Up with solid fill">
            <a:extLst>
              <a:ext uri="{FF2B5EF4-FFF2-40B4-BE49-F238E27FC236}">
                <a16:creationId xmlns:a16="http://schemas.microsoft.com/office/drawing/2014/main" id="{6B7A9CCC-1458-4202-463D-5336BA206BA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415402" y="5456129"/>
            <a:ext cx="914400" cy="538620"/>
          </a:xfrm>
          <a:prstGeom prst="rect">
            <a:avLst/>
          </a:prstGeom>
        </p:spPr>
      </p:pic>
    </p:spTree>
    <p:extLst>
      <p:ext uri="{BB962C8B-B14F-4D97-AF65-F5344CB8AC3E}">
        <p14:creationId xmlns:p14="http://schemas.microsoft.com/office/powerpoint/2010/main" val="165488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8B87D-F6D1-1057-594D-4FC62F6F05DA}"/>
              </a:ext>
            </a:extLst>
          </p:cNvPr>
          <p:cNvSpPr>
            <a:spLocks noGrp="1"/>
          </p:cNvSpPr>
          <p:nvPr>
            <p:ph type="title"/>
          </p:nvPr>
        </p:nvSpPr>
        <p:spPr/>
        <p:txBody>
          <a:bodyPr>
            <a:normAutofit/>
          </a:bodyPr>
          <a:lstStyle/>
          <a:p>
            <a:pPr algn="ctr"/>
            <a:r>
              <a:rPr lang="en-GB" dirty="0">
                <a:ea typeface="+mj-lt"/>
                <a:cs typeface="+mj-lt"/>
              </a:rPr>
              <a:t>2 Minute Elevator Pitch</a:t>
            </a:r>
            <a:endParaRPr lang="en-US" dirty="0">
              <a:ea typeface="+mj-lt"/>
              <a:cs typeface="+mj-lt"/>
            </a:endParaRPr>
          </a:p>
        </p:txBody>
      </p:sp>
      <p:sp>
        <p:nvSpPr>
          <p:cNvPr id="3" name="Content Placeholder 2">
            <a:extLst>
              <a:ext uri="{FF2B5EF4-FFF2-40B4-BE49-F238E27FC236}">
                <a16:creationId xmlns:a16="http://schemas.microsoft.com/office/drawing/2014/main" id="{2E3C0FEE-8BB3-3973-2EAA-B3815D8E184A}"/>
              </a:ext>
            </a:extLst>
          </p:cNvPr>
          <p:cNvSpPr>
            <a:spLocks noGrp="1"/>
          </p:cNvSpPr>
          <p:nvPr>
            <p:ph idx="1"/>
          </p:nvPr>
        </p:nvSpPr>
        <p:spPr>
          <a:xfrm>
            <a:off x="612647" y="1681915"/>
            <a:ext cx="5498874" cy="4627445"/>
          </a:xfrm>
        </p:spPr>
        <p:txBody>
          <a:bodyPr vert="horz" lIns="91440" tIns="45720" rIns="91440" bIns="45720" rtlCol="0" anchor="t">
            <a:normAutofit/>
          </a:bodyPr>
          <a:lstStyle/>
          <a:p>
            <a:pPr marL="0" indent="0">
              <a:buNone/>
            </a:pPr>
            <a:r>
              <a:rPr lang="en-GB" b="1" dirty="0">
                <a:latin typeface="Arial"/>
                <a:cs typeface="Arial"/>
              </a:rPr>
              <a:t>3.1 Features and benefits</a:t>
            </a:r>
            <a:endParaRPr lang="en-US" b="1">
              <a:latin typeface="Arial"/>
              <a:cs typeface="Arial"/>
            </a:endParaRPr>
          </a:p>
          <a:p>
            <a:r>
              <a:rPr lang="en-GB" dirty="0">
                <a:ea typeface="+mn-lt"/>
                <a:cs typeface="+mn-lt"/>
              </a:rPr>
              <a:t>Healthy and Delicious Menu</a:t>
            </a:r>
            <a:endParaRPr lang="en-GB" dirty="0">
              <a:latin typeface="Arial"/>
              <a:cs typeface="Arial"/>
            </a:endParaRPr>
          </a:p>
          <a:p>
            <a:r>
              <a:rPr lang="en-GB" dirty="0">
                <a:ea typeface="+mn-lt"/>
                <a:cs typeface="+mn-lt"/>
              </a:rPr>
              <a:t>Calorie-Calculated Meals</a:t>
            </a:r>
            <a:endParaRPr lang="en-GB" dirty="0">
              <a:latin typeface="Neue Haas Grotesk Text Pro"/>
              <a:cs typeface="Arial"/>
            </a:endParaRPr>
          </a:p>
          <a:p>
            <a:r>
              <a:rPr lang="en-GB" dirty="0">
                <a:ea typeface="+mn-lt"/>
                <a:cs typeface="+mn-lt"/>
              </a:rPr>
              <a:t>Personalised Meal Plans</a:t>
            </a:r>
            <a:endParaRPr lang="en-GB" dirty="0">
              <a:latin typeface="Neue Haas Grotesk Text Pro"/>
              <a:cs typeface="Arial"/>
            </a:endParaRPr>
          </a:p>
          <a:p>
            <a:r>
              <a:rPr lang="en-GB" dirty="0">
                <a:ea typeface="+mn-lt"/>
                <a:cs typeface="+mn-lt"/>
              </a:rPr>
              <a:t>Verified, High-Quality Ingredients</a:t>
            </a:r>
            <a:endParaRPr lang="en-GB" dirty="0">
              <a:latin typeface="Neue Haas Grotesk Text Pro"/>
              <a:cs typeface="Arial"/>
            </a:endParaRPr>
          </a:p>
          <a:p>
            <a:r>
              <a:rPr lang="en-GB" dirty="0">
                <a:ea typeface="+mn-lt"/>
                <a:cs typeface="+mn-lt"/>
              </a:rPr>
              <a:t>Eco-Friendly Operations</a:t>
            </a:r>
            <a:endParaRPr lang="en-GB" dirty="0">
              <a:latin typeface="Neue Haas Grotesk Text Pro"/>
              <a:cs typeface="Arial"/>
            </a:endParaRPr>
          </a:p>
          <a:p>
            <a:r>
              <a:rPr lang="en-GB" dirty="0">
                <a:ea typeface="+mn-lt"/>
                <a:cs typeface="+mn-lt"/>
              </a:rPr>
              <a:t>Affordable Pricing and Promotions</a:t>
            </a:r>
            <a:endParaRPr lang="en-GB" dirty="0">
              <a:latin typeface="Neue Haas Grotesk Text Pro"/>
              <a:cs typeface="Arial"/>
            </a:endParaRPr>
          </a:p>
          <a:p>
            <a:r>
              <a:rPr lang="en-GB" dirty="0">
                <a:ea typeface="+mn-lt"/>
                <a:cs typeface="+mn-lt"/>
              </a:rPr>
              <a:t>Convenient Online and Offline Access </a:t>
            </a:r>
            <a:endParaRPr lang="en-GB" dirty="0">
              <a:latin typeface="Neue Haas Grotesk Text Pro"/>
              <a:cs typeface="Arial"/>
            </a:endParaRPr>
          </a:p>
          <a:p>
            <a:pPr marL="0" indent="0">
              <a:buNone/>
            </a:pPr>
            <a:endParaRPr lang="en-GB" dirty="0">
              <a:latin typeface="Arial"/>
              <a:cs typeface="Arial"/>
            </a:endParaRPr>
          </a:p>
          <a:p>
            <a:endParaRPr lang="en-GB" dirty="0"/>
          </a:p>
        </p:txBody>
      </p:sp>
    </p:spTree>
    <p:extLst>
      <p:ext uri="{BB962C8B-B14F-4D97-AF65-F5344CB8AC3E}">
        <p14:creationId xmlns:p14="http://schemas.microsoft.com/office/powerpoint/2010/main" val="13880628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AC1793-5054-A925-0560-78A0E828E652}"/>
              </a:ext>
            </a:extLst>
          </p:cNvPr>
          <p:cNvSpPr>
            <a:spLocks noGrp="1"/>
          </p:cNvSpPr>
          <p:nvPr>
            <p:ph idx="1"/>
          </p:nvPr>
        </p:nvSpPr>
        <p:spPr>
          <a:xfrm>
            <a:off x="612647" y="718209"/>
            <a:ext cx="10653579" cy="5591151"/>
          </a:xfrm>
        </p:spPr>
        <p:txBody>
          <a:bodyPr vert="horz" lIns="91440" tIns="45720" rIns="91440" bIns="45720" rtlCol="0" anchor="t">
            <a:normAutofit/>
          </a:bodyPr>
          <a:lstStyle/>
          <a:p>
            <a:pPr marL="0" indent="0">
              <a:buNone/>
            </a:pPr>
            <a:r>
              <a:rPr lang="en-GB" sz="2400" b="1" dirty="0">
                <a:latin typeface="Arial"/>
                <a:cs typeface="Arial"/>
              </a:rPr>
              <a:t>3.2 Why YOU should invest in me and my business idea</a:t>
            </a:r>
            <a:endParaRPr lang="en-US" sz="2400" b="1">
              <a:latin typeface="Arial"/>
              <a:cs typeface="Arial"/>
            </a:endParaRPr>
          </a:p>
          <a:p>
            <a:r>
              <a:rPr lang="en-GB" sz="2400" dirty="0">
                <a:latin typeface="Arial"/>
                <a:ea typeface="+mn-lt"/>
                <a:cs typeface="+mn-lt"/>
              </a:rPr>
              <a:t>I am passionate, dedicated, and fully committed to building a successful business that makes healthy eating accessible and enjoyable for everyone. </a:t>
            </a:r>
            <a:r>
              <a:rPr lang="en-GB" sz="2400" b="1" dirty="0" err="1">
                <a:latin typeface="Arial"/>
                <a:ea typeface="+mn-lt"/>
                <a:cs typeface="+mn-lt"/>
              </a:rPr>
              <a:t>Nikolaya’s</a:t>
            </a:r>
            <a:r>
              <a:rPr lang="en-GB" sz="2400" b="1" dirty="0">
                <a:latin typeface="Arial"/>
                <a:ea typeface="+mn-lt"/>
                <a:cs typeface="+mn-lt"/>
              </a:rPr>
              <a:t> Delicious Place</a:t>
            </a:r>
            <a:r>
              <a:rPr lang="en-GB" sz="2400" dirty="0">
                <a:latin typeface="Arial"/>
                <a:ea typeface="+mn-lt"/>
                <a:cs typeface="+mn-lt"/>
              </a:rPr>
              <a:t> is not just another food business — it’s a fresh, innovative concept that combines the growing demand for nutritious food with the convenience of a mobile kitchen and delivery service.</a:t>
            </a:r>
          </a:p>
          <a:p>
            <a:r>
              <a:rPr lang="en-GB" sz="2400" dirty="0">
                <a:latin typeface="Arial"/>
                <a:ea typeface="+mn-lt"/>
                <a:cs typeface="+mn-lt"/>
              </a:rPr>
              <a:t>Your investment will help turn this vision into a sustainable and profitable business. </a:t>
            </a:r>
          </a:p>
          <a:p>
            <a:r>
              <a:rPr lang="en-GB" sz="2400" dirty="0">
                <a:latin typeface="Arial"/>
                <a:ea typeface="+mn-lt"/>
                <a:cs typeface="+mn-lt"/>
              </a:rPr>
              <a:t>By investing in me, you are supporting not just a business, but a mission — to make healthy food simple, delicious, and accessible to everyone.</a:t>
            </a:r>
            <a:endParaRPr lang="en-GB" sz="2400">
              <a:latin typeface="Arial"/>
              <a:cs typeface="Arial"/>
            </a:endParaRPr>
          </a:p>
        </p:txBody>
      </p:sp>
    </p:spTree>
    <p:extLst>
      <p:ext uri="{BB962C8B-B14F-4D97-AF65-F5344CB8AC3E}">
        <p14:creationId xmlns:p14="http://schemas.microsoft.com/office/powerpoint/2010/main" val="3151089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ED743-60FF-35D1-020E-C8F172FE121E}"/>
              </a:ext>
            </a:extLst>
          </p:cNvPr>
          <p:cNvSpPr>
            <a:spLocks noGrp="1"/>
          </p:cNvSpPr>
          <p:nvPr>
            <p:ph type="title"/>
          </p:nvPr>
        </p:nvSpPr>
        <p:spPr/>
        <p:txBody>
          <a:bodyPr/>
          <a:lstStyle/>
          <a:p>
            <a:r>
              <a:rPr lang="en-GB" dirty="0">
                <a:latin typeface="Arial"/>
                <a:cs typeface="Arial"/>
              </a:rPr>
              <a:t>4. Reference list:</a:t>
            </a:r>
          </a:p>
        </p:txBody>
      </p:sp>
      <p:sp>
        <p:nvSpPr>
          <p:cNvPr id="3" name="Content Placeholder 2">
            <a:extLst>
              <a:ext uri="{FF2B5EF4-FFF2-40B4-BE49-F238E27FC236}">
                <a16:creationId xmlns:a16="http://schemas.microsoft.com/office/drawing/2014/main" id="{79E32C4D-8966-0F1D-AED5-F47619B07171}"/>
              </a:ext>
            </a:extLst>
          </p:cNvPr>
          <p:cNvSpPr>
            <a:spLocks noGrp="1"/>
          </p:cNvSpPr>
          <p:nvPr>
            <p:ph idx="1"/>
          </p:nvPr>
        </p:nvSpPr>
        <p:spPr>
          <a:xfrm>
            <a:off x="612647" y="1423258"/>
            <a:ext cx="10653579" cy="4593828"/>
          </a:xfrm>
        </p:spPr>
        <p:txBody>
          <a:bodyPr vert="horz" lIns="91440" tIns="45720" rIns="91440" bIns="45720" rtlCol="0" anchor="t">
            <a:noAutofit/>
          </a:bodyPr>
          <a:lstStyle/>
          <a:p>
            <a:pPr marL="0" indent="0">
              <a:buNone/>
            </a:pPr>
            <a:r>
              <a:rPr lang="en-GB" sz="1500" dirty="0">
                <a:latin typeface="Arial"/>
                <a:cs typeface="Arial"/>
              </a:rPr>
              <a:t>4.1 Gorilla (2019) </a:t>
            </a:r>
            <a:r>
              <a:rPr lang="en-GB" sz="1500" i="1" dirty="0">
                <a:latin typeface="Arial"/>
                <a:cs typeface="Arial"/>
              </a:rPr>
              <a:t>What Are the Pros and Cons of Being a Sole Trader? </a:t>
            </a:r>
            <a:r>
              <a:rPr lang="en-GB" sz="1500" dirty="0">
                <a:latin typeface="Arial"/>
                <a:cs typeface="Arial"/>
              </a:rPr>
              <a:t>Available at: </a:t>
            </a:r>
            <a:r>
              <a:rPr lang="en-GB" sz="1500" u="sng" dirty="0">
                <a:latin typeface="Arial"/>
                <a:cs typeface="Arial"/>
                <a:hlinkClick r:id="rId2"/>
              </a:rPr>
              <a:t>https://gorillaaccounting.com/blog/what-are-the-pros-and-cons-of-being-a-sole-trader/</a:t>
            </a:r>
            <a:r>
              <a:rPr lang="en-GB" sz="1500" dirty="0">
                <a:latin typeface="Arial"/>
                <a:cs typeface="Arial"/>
              </a:rPr>
              <a:t>  (Accessed: 9 November 2025).</a:t>
            </a:r>
            <a:endParaRPr lang="en-US" sz="1500">
              <a:latin typeface="Arial"/>
              <a:cs typeface="Arial"/>
            </a:endParaRPr>
          </a:p>
          <a:p>
            <a:pPr marL="0" indent="0">
              <a:buNone/>
            </a:pPr>
            <a:r>
              <a:rPr lang="en-GB" sz="1500" dirty="0">
                <a:latin typeface="Arial"/>
                <a:cs typeface="Arial"/>
              </a:rPr>
              <a:t>4.2 </a:t>
            </a:r>
            <a:r>
              <a:rPr lang="en-GB" sz="1500" dirty="0">
                <a:latin typeface="Arial"/>
                <a:ea typeface="+mn-lt"/>
                <a:cs typeface="+mn-lt"/>
              </a:rPr>
              <a:t>Traylor, R. 2021. Food trucks and parking: Location critical to success. </a:t>
            </a:r>
            <a:r>
              <a:rPr lang="en-GB" sz="1500" i="1" dirty="0">
                <a:latin typeface="Arial"/>
                <a:ea typeface="+mn-lt"/>
                <a:cs typeface="+mn-lt"/>
                <a:hlinkClick r:id="rId3"/>
              </a:rPr>
              <a:t>Food trucks and parking: Location critical to success.</a:t>
            </a:r>
            <a:endParaRPr lang="en-GB" sz="1500" i="1" dirty="0">
              <a:latin typeface="Arial"/>
              <a:ea typeface="+mn-lt"/>
              <a:cs typeface="+mn-lt"/>
            </a:endParaRPr>
          </a:p>
          <a:p>
            <a:pPr marL="0" indent="0">
              <a:buNone/>
            </a:pPr>
            <a:r>
              <a:rPr lang="en-GB" sz="1500" i="1" dirty="0">
                <a:latin typeface="Arial"/>
                <a:ea typeface="+mn-lt"/>
                <a:cs typeface="+mn-lt"/>
              </a:rPr>
              <a:t>4.3 </a:t>
            </a:r>
            <a:r>
              <a:rPr lang="en-GB" sz="1500" dirty="0">
                <a:latin typeface="Arial"/>
                <a:ea typeface="+mn-lt"/>
                <a:cs typeface="Arial"/>
              </a:rPr>
              <a:t>Bistro Trailers (2025) </a:t>
            </a:r>
            <a:r>
              <a:rPr lang="en-GB" sz="1500" i="1" dirty="0">
                <a:latin typeface="Arial"/>
                <a:ea typeface="+mn-lt"/>
                <a:cs typeface="Arial"/>
              </a:rPr>
              <a:t>MODEL I 5 Metre. </a:t>
            </a:r>
            <a:r>
              <a:rPr lang="en-GB" sz="1500" dirty="0">
                <a:latin typeface="Arial"/>
                <a:ea typeface="+mn-lt"/>
                <a:cs typeface="Arial"/>
              </a:rPr>
              <a:t>Available at: </a:t>
            </a:r>
            <a:r>
              <a:rPr lang="en-GB" sz="1500" u="sng" dirty="0">
                <a:latin typeface="Arial"/>
                <a:ea typeface="+mn-lt"/>
                <a:cs typeface="Arial"/>
                <a:hlinkClick r:id="rId4"/>
              </a:rPr>
              <a:t>https://www.bistrotrailers.co.uk/model-i</a:t>
            </a:r>
            <a:r>
              <a:rPr lang="en-GB" sz="1500" dirty="0">
                <a:latin typeface="Arial"/>
                <a:ea typeface="+mn-lt"/>
                <a:cs typeface="Arial"/>
              </a:rPr>
              <a:t> (Accessed: 20 November 2025).</a:t>
            </a:r>
          </a:p>
          <a:p>
            <a:pPr marL="0" indent="0">
              <a:buNone/>
            </a:pPr>
            <a:r>
              <a:rPr lang="en-GB" sz="1500" dirty="0">
                <a:latin typeface="Arial"/>
                <a:ea typeface="+mn-lt"/>
                <a:cs typeface="Arial"/>
              </a:rPr>
              <a:t>4.4 Pure Gusto Coffee (2025) </a:t>
            </a:r>
            <a:r>
              <a:rPr lang="en-GB" sz="1500" i="1" dirty="0">
                <a:latin typeface="Arial"/>
                <a:ea typeface="+mn-lt"/>
                <a:cs typeface="Arial"/>
              </a:rPr>
              <a:t>Jura X10 Bean To Cup Coffee Machine. </a:t>
            </a:r>
            <a:r>
              <a:rPr lang="en-GB" sz="1500" dirty="0">
                <a:latin typeface="Arial"/>
                <a:ea typeface="+mn-lt"/>
                <a:cs typeface="Arial"/>
              </a:rPr>
              <a:t>Available at: </a:t>
            </a:r>
            <a:r>
              <a:rPr lang="en-GB" sz="1500" u="sng" dirty="0">
                <a:latin typeface="Arial"/>
                <a:ea typeface="+mn-lt"/>
                <a:cs typeface="Arial"/>
                <a:hlinkClick r:id="rId5"/>
              </a:rPr>
              <a:t>https://www.puregusto.co.uk/jura-x10-bean-to-cup-coffee-machine-best-price</a:t>
            </a:r>
            <a:r>
              <a:rPr lang="en-GB" sz="1500" dirty="0">
                <a:latin typeface="Arial"/>
                <a:ea typeface="+mn-lt"/>
                <a:cs typeface="Arial"/>
              </a:rPr>
              <a:t> (Accessed: 20 November 2025).</a:t>
            </a:r>
          </a:p>
          <a:p>
            <a:pPr marL="0" indent="0">
              <a:buNone/>
            </a:pPr>
            <a:r>
              <a:rPr lang="en-GB" sz="1500" dirty="0">
                <a:latin typeface="Arial"/>
                <a:ea typeface="+mn-lt"/>
                <a:cs typeface="Arial"/>
              </a:rPr>
              <a:t>4.5 ANKER SOLIX (2025) </a:t>
            </a:r>
            <a:r>
              <a:rPr lang="en-GB" sz="1500" i="1" dirty="0">
                <a:latin typeface="Arial"/>
                <a:ea typeface="+mn-lt"/>
                <a:cs typeface="Arial"/>
              </a:rPr>
              <a:t>Anker SOLIX F2000 + Expansion Battery + 3× 200W Solar Panels. </a:t>
            </a:r>
            <a:r>
              <a:rPr lang="en-GB" sz="1500" dirty="0">
                <a:latin typeface="Arial"/>
                <a:ea typeface="+mn-lt"/>
                <a:cs typeface="Arial"/>
              </a:rPr>
              <a:t>Available at: </a:t>
            </a:r>
            <a:r>
              <a:rPr lang="en-GB" sz="1500" u="sng" dirty="0">
                <a:latin typeface="Arial"/>
                <a:ea typeface="+mn-lt"/>
                <a:cs typeface="Arial"/>
                <a:hlinkClick r:id="rId6"/>
              </a:rPr>
              <a:t>https://www.ankersolix.com/uk/products/f2000-expansion-battery-200w-portable-solar-panel-3?variant=49876563132752&amp;utm_source=google&amp;utm_medium=shopping&amp;utm_content=hes&amp;utm_campaign=uk_ankersolix_pps_m3_google-shopping_BFCM_allpn_purchase_web_2025_1128&amp;utm_term=23305412112_190908929882_786054054181&amp;gad_source=1&amp;gad_campaignid=23305412112&amp;gbraid=0AAAAABVgOKk9ojxZdMc_8w8voBdmyDybU&amp;gclid=CjwKCAiAraXJBhBJEiwAjz7MZUiAqWG-1b5Vus4dwyMoDm6fkMt8U9NqW9rbF-jUgAErmtoWFItbJRoCcHUQAvD_BwE</a:t>
            </a:r>
            <a:r>
              <a:rPr lang="en-GB" sz="1500" dirty="0">
                <a:latin typeface="Arial"/>
                <a:ea typeface="+mn-lt"/>
                <a:cs typeface="Arial"/>
              </a:rPr>
              <a:t> (Accessed: 25 November 2025).</a:t>
            </a:r>
          </a:p>
          <a:p>
            <a:pPr marL="0" indent="0">
              <a:buNone/>
            </a:pPr>
            <a:endParaRPr lang="en-GB" sz="1500" dirty="0">
              <a:latin typeface="Arial"/>
              <a:ea typeface="+mn-lt"/>
              <a:cs typeface="Arial"/>
            </a:endParaRPr>
          </a:p>
        </p:txBody>
      </p:sp>
    </p:spTree>
    <p:extLst>
      <p:ext uri="{BB962C8B-B14F-4D97-AF65-F5344CB8AC3E}">
        <p14:creationId xmlns:p14="http://schemas.microsoft.com/office/powerpoint/2010/main" val="1908330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804305-A1CC-8012-554B-CAD68573207E}"/>
              </a:ext>
            </a:extLst>
          </p:cNvPr>
          <p:cNvSpPr>
            <a:spLocks noGrp="1"/>
          </p:cNvSpPr>
          <p:nvPr>
            <p:ph idx="1"/>
          </p:nvPr>
        </p:nvSpPr>
        <p:spPr>
          <a:xfrm>
            <a:off x="581332" y="567313"/>
            <a:ext cx="10653579" cy="5804677"/>
          </a:xfrm>
        </p:spPr>
        <p:txBody>
          <a:bodyPr vert="horz" lIns="91440" tIns="45720" rIns="91440" bIns="45720" rtlCol="0" anchor="t">
            <a:normAutofit/>
          </a:bodyPr>
          <a:lstStyle/>
          <a:p>
            <a:pPr marL="0" indent="0">
              <a:buNone/>
            </a:pPr>
            <a:r>
              <a:rPr lang="en-GB" sz="1800" dirty="0">
                <a:latin typeface="Arial"/>
                <a:cs typeface="Arial"/>
              </a:rPr>
              <a:t>4.6 Eco flow (2025) </a:t>
            </a:r>
            <a:r>
              <a:rPr lang="en-GB" sz="1800" i="1" err="1">
                <a:latin typeface="Arial"/>
                <a:cs typeface="Arial"/>
              </a:rPr>
              <a:t>EcoFlow</a:t>
            </a:r>
            <a:r>
              <a:rPr lang="en-GB" sz="1800" i="1" dirty="0">
                <a:latin typeface="Arial"/>
                <a:cs typeface="Arial"/>
              </a:rPr>
              <a:t> DELTA Pro 3 Portable Power Station. </a:t>
            </a:r>
            <a:r>
              <a:rPr lang="en-GB" sz="1800" dirty="0">
                <a:latin typeface="Arial"/>
                <a:cs typeface="Arial"/>
              </a:rPr>
              <a:t>Available at: </a:t>
            </a:r>
            <a:r>
              <a:rPr lang="en-GB" sz="1800" u="sng" dirty="0">
                <a:latin typeface="Arial"/>
                <a:cs typeface="Arial"/>
                <a:hlinkClick r:id="rId2"/>
              </a:rPr>
              <a:t>https://uk.ecoflow.com/products/delta-pro-3-portable-power-station?variant=49296152723795</a:t>
            </a:r>
            <a:r>
              <a:rPr lang="en-GB" sz="1800" dirty="0">
                <a:latin typeface="Arial"/>
                <a:cs typeface="Arial"/>
              </a:rPr>
              <a:t> (Accessed: 25 November 2025).</a:t>
            </a:r>
          </a:p>
          <a:p>
            <a:pPr marL="0" indent="0">
              <a:buNone/>
            </a:pPr>
            <a:r>
              <a:rPr lang="en-GB" sz="1800" dirty="0">
                <a:latin typeface="Arial"/>
                <a:cs typeface="Arial"/>
              </a:rPr>
              <a:t>4.7 Sharpe, K.M. and </a:t>
            </a:r>
            <a:r>
              <a:rPr lang="en-GB" sz="1800" err="1">
                <a:latin typeface="Arial"/>
                <a:cs typeface="Arial"/>
              </a:rPr>
              <a:t>Staelin</a:t>
            </a:r>
            <a:r>
              <a:rPr lang="en-GB" sz="1800" dirty="0">
                <a:latin typeface="Arial"/>
                <a:cs typeface="Arial"/>
              </a:rPr>
              <a:t>, R.</a:t>
            </a:r>
            <a:r>
              <a:rPr lang="en-GB" sz="1800" i="1" dirty="0">
                <a:latin typeface="Arial"/>
                <a:cs typeface="Arial"/>
              </a:rPr>
              <a:t>, 2010. Consumption effects of bundling: consumer perceptions, firm actions, and public policy implications.</a:t>
            </a:r>
            <a:r>
              <a:rPr lang="en-GB" sz="1800" dirty="0">
                <a:latin typeface="Arial"/>
                <a:cs typeface="Arial"/>
              </a:rPr>
              <a:t> Journal of Public Policy &amp; Marketing, 29(2), pp.170-188.</a:t>
            </a:r>
          </a:p>
          <a:p>
            <a:pPr marL="0" indent="0">
              <a:buNone/>
            </a:pPr>
            <a:r>
              <a:rPr lang="en-GB" sz="1800" dirty="0">
                <a:latin typeface="Arial"/>
                <a:cs typeface="Arial"/>
              </a:rPr>
              <a:t>4.8 </a:t>
            </a:r>
            <a:r>
              <a:rPr lang="en-GB" sz="1800" dirty="0">
                <a:latin typeface="Arial"/>
                <a:ea typeface="+mn-lt"/>
                <a:cs typeface="+mn-lt"/>
              </a:rPr>
              <a:t>Dew, R., Ansari, A. and Toubia, O., 2022. Letting logos speak: Leveraging </a:t>
            </a:r>
            <a:r>
              <a:rPr lang="en-GB" sz="1800" err="1">
                <a:latin typeface="Arial"/>
                <a:ea typeface="+mn-lt"/>
                <a:cs typeface="+mn-lt"/>
              </a:rPr>
              <a:t>multiview</a:t>
            </a:r>
            <a:r>
              <a:rPr lang="en-GB" sz="1800" dirty="0">
                <a:latin typeface="Arial"/>
                <a:ea typeface="+mn-lt"/>
                <a:cs typeface="+mn-lt"/>
              </a:rPr>
              <a:t> representation learning for data-driven branding and logo design. </a:t>
            </a:r>
            <a:r>
              <a:rPr lang="en-GB" sz="1800" i="1" dirty="0">
                <a:latin typeface="Arial"/>
                <a:ea typeface="+mn-lt"/>
                <a:cs typeface="+mn-lt"/>
              </a:rPr>
              <a:t>Marketing Science</a:t>
            </a:r>
            <a:r>
              <a:rPr lang="en-GB" sz="1800" dirty="0">
                <a:latin typeface="Arial"/>
                <a:ea typeface="+mn-lt"/>
                <a:cs typeface="+mn-lt"/>
              </a:rPr>
              <a:t>, </a:t>
            </a:r>
            <a:r>
              <a:rPr lang="en-GB" sz="1800" i="1" dirty="0">
                <a:latin typeface="Arial"/>
                <a:ea typeface="+mn-lt"/>
                <a:cs typeface="+mn-lt"/>
              </a:rPr>
              <a:t>41</a:t>
            </a:r>
            <a:r>
              <a:rPr lang="en-GB" sz="1800" dirty="0">
                <a:latin typeface="Arial"/>
                <a:ea typeface="+mn-lt"/>
                <a:cs typeface="+mn-lt"/>
              </a:rPr>
              <a:t>(2), pp.401-425.</a:t>
            </a:r>
          </a:p>
          <a:p>
            <a:pPr marL="0" indent="0">
              <a:buNone/>
            </a:pPr>
            <a:r>
              <a:rPr lang="en-GB" sz="1800" dirty="0">
                <a:latin typeface="Arial"/>
                <a:ea typeface="+mn-lt"/>
                <a:cs typeface="+mn-lt"/>
              </a:rPr>
              <a:t>4.9 </a:t>
            </a:r>
            <a:r>
              <a:rPr lang="en-GB" sz="1800" err="1">
                <a:latin typeface="Arial"/>
                <a:ea typeface="+mn-lt"/>
                <a:cs typeface="+mn-lt"/>
              </a:rPr>
              <a:t>Ariyati</a:t>
            </a:r>
            <a:r>
              <a:rPr lang="en-GB" sz="1800" dirty="0">
                <a:latin typeface="Arial"/>
                <a:ea typeface="+mn-lt"/>
                <a:cs typeface="+mn-lt"/>
              </a:rPr>
              <a:t>, I.M., Ismawati, A.F., </a:t>
            </a:r>
            <a:r>
              <a:rPr lang="en-GB" sz="1800" err="1">
                <a:latin typeface="Arial"/>
                <a:ea typeface="+mn-lt"/>
                <a:cs typeface="+mn-lt"/>
              </a:rPr>
              <a:t>Rizqillah</a:t>
            </a:r>
            <a:r>
              <a:rPr lang="en-GB" sz="1800" dirty="0">
                <a:latin typeface="Arial"/>
                <a:ea typeface="+mn-lt"/>
                <a:cs typeface="+mn-lt"/>
              </a:rPr>
              <a:t>, A.I., Wulandari, S.S. and Susanti, S., 2024. MSMEs Marketing Strategies Through the Use of Social Media: A Systematic Literature Review. </a:t>
            </a:r>
            <a:r>
              <a:rPr lang="en-GB" sz="1800" i="1" dirty="0">
                <a:latin typeface="Arial"/>
                <a:ea typeface="+mn-lt"/>
                <a:cs typeface="+mn-lt"/>
              </a:rPr>
              <a:t>IQTISHADUNA: </a:t>
            </a:r>
            <a:r>
              <a:rPr lang="en-GB" sz="1800" i="1" err="1">
                <a:latin typeface="Arial"/>
                <a:ea typeface="+mn-lt"/>
                <a:cs typeface="+mn-lt"/>
              </a:rPr>
              <a:t>Jurnal</a:t>
            </a:r>
            <a:r>
              <a:rPr lang="en-GB" sz="1800" i="1" dirty="0">
                <a:latin typeface="Arial"/>
                <a:ea typeface="+mn-lt"/>
                <a:cs typeface="+mn-lt"/>
              </a:rPr>
              <a:t> </a:t>
            </a:r>
            <a:r>
              <a:rPr lang="en-GB" sz="1800" i="1" err="1">
                <a:latin typeface="Arial"/>
                <a:ea typeface="+mn-lt"/>
                <a:cs typeface="+mn-lt"/>
              </a:rPr>
              <a:t>Ilmiah</a:t>
            </a:r>
            <a:r>
              <a:rPr lang="en-GB" sz="1800" i="1" dirty="0">
                <a:latin typeface="Arial"/>
                <a:ea typeface="+mn-lt"/>
                <a:cs typeface="+mn-lt"/>
              </a:rPr>
              <a:t> Ekonomi Kita</a:t>
            </a:r>
            <a:r>
              <a:rPr lang="en-GB" sz="1800" dirty="0">
                <a:latin typeface="Arial"/>
                <a:ea typeface="+mn-lt"/>
                <a:cs typeface="+mn-lt"/>
              </a:rPr>
              <a:t>, </a:t>
            </a:r>
            <a:r>
              <a:rPr lang="en-GB" sz="1800" i="1" dirty="0">
                <a:latin typeface="Arial"/>
                <a:ea typeface="+mn-lt"/>
                <a:cs typeface="+mn-lt"/>
              </a:rPr>
              <a:t>13</a:t>
            </a:r>
            <a:r>
              <a:rPr lang="en-GB" sz="1800" dirty="0">
                <a:latin typeface="Arial"/>
                <a:ea typeface="+mn-lt"/>
                <a:cs typeface="+mn-lt"/>
              </a:rPr>
              <a:t>(1), pp.65-84.</a:t>
            </a:r>
          </a:p>
          <a:p>
            <a:pPr marL="0" indent="0">
              <a:buNone/>
            </a:pPr>
            <a:r>
              <a:rPr lang="en-GB" sz="1800" dirty="0">
                <a:latin typeface="Arial"/>
                <a:ea typeface="+mn-lt"/>
                <a:cs typeface="Arial"/>
              </a:rPr>
              <a:t>5.0 </a:t>
            </a:r>
            <a:r>
              <a:rPr lang="en-GB" sz="1800" err="1">
                <a:latin typeface="Arial"/>
                <a:ea typeface="+mn-lt"/>
                <a:cs typeface="Arial"/>
              </a:rPr>
              <a:t>Myftaraj</a:t>
            </a:r>
            <a:r>
              <a:rPr lang="en-GB" sz="1800" dirty="0">
                <a:latin typeface="Arial"/>
                <a:ea typeface="+mn-lt"/>
                <a:cs typeface="Arial"/>
              </a:rPr>
              <a:t>, E. and Trebicka, B., 2023. </a:t>
            </a:r>
            <a:r>
              <a:rPr lang="en-GB" sz="1800" err="1">
                <a:latin typeface="Arial"/>
                <a:ea typeface="+mn-lt"/>
                <a:cs typeface="Arial"/>
              </a:rPr>
              <a:t>Analyzing</a:t>
            </a:r>
            <a:r>
              <a:rPr lang="en-GB" sz="1800" dirty="0">
                <a:latin typeface="Arial"/>
                <a:ea typeface="+mn-lt"/>
                <a:cs typeface="Arial"/>
              </a:rPr>
              <a:t> the impact of loyalty card programs on customer </a:t>
            </a:r>
            <a:r>
              <a:rPr lang="en-GB" sz="1800" err="1">
                <a:latin typeface="Arial"/>
                <a:ea typeface="+mn-lt"/>
                <a:cs typeface="Arial"/>
              </a:rPr>
              <a:t>behavior</a:t>
            </a:r>
            <a:r>
              <a:rPr lang="en-GB" sz="1800" dirty="0">
                <a:latin typeface="Arial"/>
                <a:ea typeface="+mn-lt"/>
                <a:cs typeface="Arial"/>
              </a:rPr>
              <a:t>: insights from the Albanian market. </a:t>
            </a:r>
            <a:r>
              <a:rPr lang="en-GB" sz="1800" i="1" dirty="0">
                <a:latin typeface="Arial"/>
                <a:ea typeface="+mn-lt"/>
                <a:cs typeface="Arial"/>
              </a:rPr>
              <a:t>F1000Research</a:t>
            </a:r>
            <a:r>
              <a:rPr lang="en-GB" sz="1800" dirty="0">
                <a:latin typeface="Arial"/>
                <a:ea typeface="+mn-lt"/>
                <a:cs typeface="Arial"/>
              </a:rPr>
              <a:t>, </a:t>
            </a:r>
            <a:r>
              <a:rPr lang="en-GB" sz="1800" i="1" dirty="0">
                <a:latin typeface="Arial"/>
                <a:ea typeface="+mn-lt"/>
                <a:cs typeface="Arial"/>
              </a:rPr>
              <a:t>12</a:t>
            </a:r>
            <a:r>
              <a:rPr lang="en-GB" sz="1800" dirty="0">
                <a:latin typeface="Arial"/>
                <a:ea typeface="+mn-lt"/>
                <a:cs typeface="Arial"/>
              </a:rPr>
              <a:t>, p.1028.</a:t>
            </a:r>
            <a:endParaRPr lang="en-GB" sz="1800">
              <a:latin typeface="Arial"/>
              <a:cs typeface="Arial"/>
            </a:endParaRPr>
          </a:p>
        </p:txBody>
      </p:sp>
    </p:spTree>
    <p:extLst>
      <p:ext uri="{BB962C8B-B14F-4D97-AF65-F5344CB8AC3E}">
        <p14:creationId xmlns:p14="http://schemas.microsoft.com/office/powerpoint/2010/main" val="385099094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VanillaVTI</vt:lpstr>
      <vt:lpstr>PowerPoint Presentation</vt:lpstr>
      <vt:lpstr>PowerPoint Presentation</vt:lpstr>
      <vt:lpstr>PowerPoint Presentation</vt:lpstr>
      <vt:lpstr>Business plan Presentation</vt:lpstr>
      <vt:lpstr>Presentation Overview </vt:lpstr>
      <vt:lpstr>Business proposition</vt:lpstr>
      <vt:lpstr>1.2 Mission statement, aims, SMART objectives and USP </vt:lpstr>
      <vt:lpstr>PowerPoint Presentation</vt:lpstr>
      <vt:lpstr>1.3 Legal structure (pros and cons)</vt:lpstr>
      <vt:lpstr>Human Resource strategy </vt:lpstr>
      <vt:lpstr>Location </vt:lpstr>
      <vt:lpstr>1.6 Brief financial overview </vt:lpstr>
      <vt:lpstr>PowerPoint Presentation</vt:lpstr>
      <vt:lpstr>SWOT Analysis</vt:lpstr>
      <vt:lpstr>1.8 Market research</vt:lpstr>
      <vt:lpstr>2. 12 Months Marketing Strategy</vt:lpstr>
      <vt:lpstr>My logo and my poster</vt:lpstr>
      <vt:lpstr>2 Minute Elevator Pitch</vt:lpstr>
      <vt:lpstr>PowerPoint Presentation</vt:lpstr>
      <vt:lpstr>4. 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773</cp:revision>
  <dcterms:created xsi:type="dcterms:W3CDTF">2025-11-20T11:44:11Z</dcterms:created>
  <dcterms:modified xsi:type="dcterms:W3CDTF">2025-12-04T01:50:13Z</dcterms:modified>
</cp:coreProperties>
</file>