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0"/>
  </p:notesMasterIdLst>
  <p:sldIdLst>
    <p:sldId id="256" r:id="rId2"/>
    <p:sldId id="257" r:id="rId3"/>
    <p:sldId id="259" r:id="rId4"/>
    <p:sldId id="262" r:id="rId5"/>
    <p:sldId id="261" r:id="rId6"/>
    <p:sldId id="266" r:id="rId7"/>
    <p:sldId id="314" r:id="rId8"/>
    <p:sldId id="267" r:id="rId9"/>
    <p:sldId id="263" r:id="rId10"/>
    <p:sldId id="268" r:id="rId11"/>
    <p:sldId id="269" r:id="rId12"/>
    <p:sldId id="301" r:id="rId13"/>
    <p:sldId id="265" r:id="rId14"/>
    <p:sldId id="270" r:id="rId15"/>
    <p:sldId id="271" r:id="rId16"/>
    <p:sldId id="272" r:id="rId17"/>
    <p:sldId id="273" r:id="rId18"/>
    <p:sldId id="274" r:id="rId19"/>
    <p:sldId id="275" r:id="rId20"/>
    <p:sldId id="305" r:id="rId21"/>
    <p:sldId id="278" r:id="rId22"/>
    <p:sldId id="279" r:id="rId23"/>
    <p:sldId id="280" r:id="rId24"/>
    <p:sldId id="281" r:id="rId25"/>
    <p:sldId id="282" r:id="rId26"/>
    <p:sldId id="283" r:id="rId27"/>
    <p:sldId id="284" r:id="rId28"/>
    <p:sldId id="286" r:id="rId29"/>
    <p:sldId id="287" r:id="rId30"/>
    <p:sldId id="285" r:id="rId31"/>
    <p:sldId id="297" r:id="rId32"/>
    <p:sldId id="300" r:id="rId33"/>
    <p:sldId id="298" r:id="rId34"/>
    <p:sldId id="307" r:id="rId35"/>
    <p:sldId id="308" r:id="rId36"/>
    <p:sldId id="310" r:id="rId37"/>
    <p:sldId id="311" r:id="rId38"/>
    <p:sldId id="31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ggie" initials="authorId_411094163"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6F1C4-9ACC-4691-8FE6-BB9C438970EB}" v="15" dt="2026-05-08T19:05:35.93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1" autoAdjust="0"/>
    <p:restoredTop sz="94660"/>
  </p:normalViewPr>
  <p:slideViewPr>
    <p:cSldViewPr snapToGrid="0" showGuides="1">
      <p:cViewPr varScale="1">
        <p:scale>
          <a:sx n="97" d="100"/>
          <a:sy n="97" d="100"/>
        </p:scale>
        <p:origin x="84" y="3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ulia Chifari" userId="f3c002c7-aee8-45d7-8422-713b64dde0c5" providerId="ADAL" clId="{6DFE72D4-9213-423A-8942-47774840242C}"/>
    <pc:docChg chg="undo custSel delSld modSld">
      <pc:chgData name="Giulia Chifari" userId="f3c002c7-aee8-45d7-8422-713b64dde0c5" providerId="ADAL" clId="{6DFE72D4-9213-423A-8942-47774840242C}" dt="2026-05-11T12:52:46.373" v="128" actId="2696"/>
      <pc:docMkLst>
        <pc:docMk/>
      </pc:docMkLst>
      <pc:sldChg chg="mod modShow">
        <pc:chgData name="Giulia Chifari" userId="f3c002c7-aee8-45d7-8422-713b64dde0c5" providerId="ADAL" clId="{6DFE72D4-9213-423A-8942-47774840242C}" dt="2026-05-08T18:57:13.535" v="83" actId="729"/>
        <pc:sldMkLst>
          <pc:docMk/>
          <pc:sldMk cId="0" sldId="262"/>
        </pc:sldMkLst>
      </pc:sldChg>
      <pc:sldChg chg="del mod modShow">
        <pc:chgData name="Giulia Chifari" userId="f3c002c7-aee8-45d7-8422-713b64dde0c5" providerId="ADAL" clId="{6DFE72D4-9213-423A-8942-47774840242C}" dt="2026-05-11T12:52:46.373" v="128" actId="2696"/>
        <pc:sldMkLst>
          <pc:docMk/>
          <pc:sldMk cId="0" sldId="264"/>
        </pc:sldMkLst>
      </pc:sldChg>
      <pc:sldChg chg="modSp mod">
        <pc:chgData name="Giulia Chifari" userId="f3c002c7-aee8-45d7-8422-713b64dde0c5" providerId="ADAL" clId="{6DFE72D4-9213-423A-8942-47774840242C}" dt="2026-05-08T17:20:34.236" v="58" actId="27636"/>
        <pc:sldMkLst>
          <pc:docMk/>
          <pc:sldMk cId="0" sldId="265"/>
        </pc:sldMkLst>
        <pc:spChg chg="mod">
          <ac:chgData name="Giulia Chifari" userId="f3c002c7-aee8-45d7-8422-713b64dde0c5" providerId="ADAL" clId="{6DFE72D4-9213-423A-8942-47774840242C}" dt="2026-05-08T17:20:34.236" v="58" actId="27636"/>
          <ac:spMkLst>
            <pc:docMk/>
            <pc:sldMk cId="0" sldId="265"/>
            <ac:spMk id="2" creationId="{00000000-0000-0000-0000-000000000000}"/>
          </ac:spMkLst>
        </pc:spChg>
      </pc:sldChg>
      <pc:sldChg chg="modSp mod modNotesTx">
        <pc:chgData name="Giulia Chifari" userId="f3c002c7-aee8-45d7-8422-713b64dde0c5" providerId="ADAL" clId="{6DFE72D4-9213-423A-8942-47774840242C}" dt="2026-05-08T18:58:51.194" v="84" actId="20577"/>
        <pc:sldMkLst>
          <pc:docMk/>
          <pc:sldMk cId="0" sldId="268"/>
        </pc:sldMkLst>
        <pc:spChg chg="mod">
          <ac:chgData name="Giulia Chifari" userId="f3c002c7-aee8-45d7-8422-713b64dde0c5" providerId="ADAL" clId="{6DFE72D4-9213-423A-8942-47774840242C}" dt="2026-05-08T17:20:34.184" v="55" actId="27636"/>
          <ac:spMkLst>
            <pc:docMk/>
            <pc:sldMk cId="0" sldId="268"/>
            <ac:spMk id="2" creationId="{00000000-0000-0000-0000-000000000000}"/>
          </ac:spMkLst>
        </pc:spChg>
      </pc:sldChg>
      <pc:sldChg chg="modSp mod">
        <pc:chgData name="Giulia Chifari" userId="f3c002c7-aee8-45d7-8422-713b64dde0c5" providerId="ADAL" clId="{6DFE72D4-9213-423A-8942-47774840242C}" dt="2026-05-08T17:20:34.215" v="57" actId="27636"/>
        <pc:sldMkLst>
          <pc:docMk/>
          <pc:sldMk cId="0" sldId="269"/>
        </pc:sldMkLst>
        <pc:spChg chg="mod">
          <ac:chgData name="Giulia Chifari" userId="f3c002c7-aee8-45d7-8422-713b64dde0c5" providerId="ADAL" clId="{6DFE72D4-9213-423A-8942-47774840242C}" dt="2026-05-08T17:20:34.209" v="56" actId="27636"/>
          <ac:spMkLst>
            <pc:docMk/>
            <pc:sldMk cId="0" sldId="269"/>
            <ac:spMk id="2" creationId="{00000000-0000-0000-0000-000000000000}"/>
          </ac:spMkLst>
        </pc:spChg>
        <pc:spChg chg="mod">
          <ac:chgData name="Giulia Chifari" userId="f3c002c7-aee8-45d7-8422-713b64dde0c5" providerId="ADAL" clId="{6DFE72D4-9213-423A-8942-47774840242C}" dt="2026-05-08T17:20:34.215" v="57" actId="27636"/>
          <ac:spMkLst>
            <pc:docMk/>
            <pc:sldMk cId="0" sldId="269"/>
            <ac:spMk id="3" creationId="{00000000-0000-0000-0000-000000000000}"/>
          </ac:spMkLst>
        </pc:spChg>
      </pc:sldChg>
      <pc:sldChg chg="modSp mod">
        <pc:chgData name="Giulia Chifari" userId="f3c002c7-aee8-45d7-8422-713b64dde0c5" providerId="ADAL" clId="{6DFE72D4-9213-423A-8942-47774840242C}" dt="2026-05-08T17:20:34.247" v="59" actId="27636"/>
        <pc:sldMkLst>
          <pc:docMk/>
          <pc:sldMk cId="0" sldId="271"/>
        </pc:sldMkLst>
        <pc:spChg chg="mod">
          <ac:chgData name="Giulia Chifari" userId="f3c002c7-aee8-45d7-8422-713b64dde0c5" providerId="ADAL" clId="{6DFE72D4-9213-423A-8942-47774840242C}" dt="2026-05-08T17:20:34.247" v="59" actId="27636"/>
          <ac:spMkLst>
            <pc:docMk/>
            <pc:sldMk cId="0" sldId="271"/>
            <ac:spMk id="2" creationId="{00000000-0000-0000-0000-000000000000}"/>
          </ac:spMkLst>
        </pc:spChg>
      </pc:sldChg>
      <pc:sldChg chg="modSp mod">
        <pc:chgData name="Giulia Chifari" userId="f3c002c7-aee8-45d7-8422-713b64dde0c5" providerId="ADAL" clId="{6DFE72D4-9213-423A-8942-47774840242C}" dt="2026-05-08T17:20:34.290" v="61" actId="27636"/>
        <pc:sldMkLst>
          <pc:docMk/>
          <pc:sldMk cId="0" sldId="272"/>
        </pc:sldMkLst>
        <pc:spChg chg="mod">
          <ac:chgData name="Giulia Chifari" userId="f3c002c7-aee8-45d7-8422-713b64dde0c5" providerId="ADAL" clId="{6DFE72D4-9213-423A-8942-47774840242C}" dt="2026-05-08T17:20:34.270" v="60" actId="27636"/>
          <ac:spMkLst>
            <pc:docMk/>
            <pc:sldMk cId="0" sldId="272"/>
            <ac:spMk id="2" creationId="{00000000-0000-0000-0000-000000000000}"/>
          </ac:spMkLst>
        </pc:spChg>
        <pc:spChg chg="mod">
          <ac:chgData name="Giulia Chifari" userId="f3c002c7-aee8-45d7-8422-713b64dde0c5" providerId="ADAL" clId="{6DFE72D4-9213-423A-8942-47774840242C}" dt="2026-05-08T17:20:34.290" v="61" actId="27636"/>
          <ac:spMkLst>
            <pc:docMk/>
            <pc:sldMk cId="0" sldId="272"/>
            <ac:spMk id="3" creationId="{00000000-0000-0000-0000-000000000000}"/>
          </ac:spMkLst>
        </pc:spChg>
      </pc:sldChg>
      <pc:sldChg chg="modSp mod">
        <pc:chgData name="Giulia Chifari" userId="f3c002c7-aee8-45d7-8422-713b64dde0c5" providerId="ADAL" clId="{6DFE72D4-9213-423A-8942-47774840242C}" dt="2026-05-08T17:20:34.392" v="67" actId="27636"/>
        <pc:sldMkLst>
          <pc:docMk/>
          <pc:sldMk cId="0" sldId="278"/>
        </pc:sldMkLst>
        <pc:spChg chg="mod">
          <ac:chgData name="Giulia Chifari" userId="f3c002c7-aee8-45d7-8422-713b64dde0c5" providerId="ADAL" clId="{6DFE72D4-9213-423A-8942-47774840242C}" dt="2026-05-08T17:20:34.384" v="66" actId="27636"/>
          <ac:spMkLst>
            <pc:docMk/>
            <pc:sldMk cId="0" sldId="278"/>
            <ac:spMk id="2" creationId="{00000000-0000-0000-0000-000000000000}"/>
          </ac:spMkLst>
        </pc:spChg>
        <pc:spChg chg="mod">
          <ac:chgData name="Giulia Chifari" userId="f3c002c7-aee8-45d7-8422-713b64dde0c5" providerId="ADAL" clId="{6DFE72D4-9213-423A-8942-47774840242C}" dt="2026-05-08T17:20:34.392" v="67" actId="27636"/>
          <ac:spMkLst>
            <pc:docMk/>
            <pc:sldMk cId="0" sldId="278"/>
            <ac:spMk id="3" creationId="{00000000-0000-0000-0000-000000000000}"/>
          </ac:spMkLst>
        </pc:spChg>
      </pc:sldChg>
      <pc:sldChg chg="modSp mod">
        <pc:chgData name="Giulia Chifari" userId="f3c002c7-aee8-45d7-8422-713b64dde0c5" providerId="ADAL" clId="{6DFE72D4-9213-423A-8942-47774840242C}" dt="2026-05-08T17:20:34.412" v="68" actId="27636"/>
        <pc:sldMkLst>
          <pc:docMk/>
          <pc:sldMk cId="0" sldId="279"/>
        </pc:sldMkLst>
        <pc:spChg chg="mod">
          <ac:chgData name="Giulia Chifari" userId="f3c002c7-aee8-45d7-8422-713b64dde0c5" providerId="ADAL" clId="{6DFE72D4-9213-423A-8942-47774840242C}" dt="2026-05-08T17:20:34.412" v="68" actId="27636"/>
          <ac:spMkLst>
            <pc:docMk/>
            <pc:sldMk cId="0" sldId="279"/>
            <ac:spMk id="2" creationId="{00000000-0000-0000-0000-000000000000}"/>
          </ac:spMkLst>
        </pc:spChg>
      </pc:sldChg>
      <pc:sldChg chg="modSp mod">
        <pc:chgData name="Giulia Chifari" userId="f3c002c7-aee8-45d7-8422-713b64dde0c5" providerId="ADAL" clId="{6DFE72D4-9213-423A-8942-47774840242C}" dt="2026-05-08T19:05:35.925" v="101" actId="1076"/>
        <pc:sldMkLst>
          <pc:docMk/>
          <pc:sldMk cId="0" sldId="280"/>
        </pc:sldMkLst>
        <pc:spChg chg="mod">
          <ac:chgData name="Giulia Chifari" userId="f3c002c7-aee8-45d7-8422-713b64dde0c5" providerId="ADAL" clId="{6DFE72D4-9213-423A-8942-47774840242C}" dt="2026-05-08T17:20:34.440" v="69" actId="27636"/>
          <ac:spMkLst>
            <pc:docMk/>
            <pc:sldMk cId="0" sldId="280"/>
            <ac:spMk id="3" creationId="{00000000-0000-0000-0000-000000000000}"/>
          </ac:spMkLst>
        </pc:spChg>
        <pc:spChg chg="mod">
          <ac:chgData name="Giulia Chifari" userId="f3c002c7-aee8-45d7-8422-713b64dde0c5" providerId="ADAL" clId="{6DFE72D4-9213-423A-8942-47774840242C}" dt="2026-05-08T19:05:20.827" v="99" actId="14100"/>
          <ac:spMkLst>
            <pc:docMk/>
            <pc:sldMk cId="0" sldId="280"/>
            <ac:spMk id="4" creationId="{00000000-0000-0000-0000-000000000000}"/>
          </ac:spMkLst>
        </pc:spChg>
        <pc:spChg chg="mod">
          <ac:chgData name="Giulia Chifari" userId="f3c002c7-aee8-45d7-8422-713b64dde0c5" providerId="ADAL" clId="{6DFE72D4-9213-423A-8942-47774840242C}" dt="2026-05-08T19:05:12.624" v="98" actId="14100"/>
          <ac:spMkLst>
            <pc:docMk/>
            <pc:sldMk cId="0" sldId="280"/>
            <ac:spMk id="5" creationId="{00000000-0000-0000-0000-000000000000}"/>
          </ac:spMkLst>
        </pc:spChg>
        <pc:spChg chg="mod">
          <ac:chgData name="Giulia Chifari" userId="f3c002c7-aee8-45d7-8422-713b64dde0c5" providerId="ADAL" clId="{6DFE72D4-9213-423A-8942-47774840242C}" dt="2026-05-08T19:05:04.380" v="97" actId="14100"/>
          <ac:spMkLst>
            <pc:docMk/>
            <pc:sldMk cId="0" sldId="280"/>
            <ac:spMk id="6" creationId="{00000000-0000-0000-0000-000000000000}"/>
          </ac:spMkLst>
        </pc:spChg>
        <pc:spChg chg="mod">
          <ac:chgData name="Giulia Chifari" userId="f3c002c7-aee8-45d7-8422-713b64dde0c5" providerId="ADAL" clId="{6DFE72D4-9213-423A-8942-47774840242C}" dt="2026-05-08T19:05:01.954" v="96" actId="14100"/>
          <ac:spMkLst>
            <pc:docMk/>
            <pc:sldMk cId="0" sldId="280"/>
            <ac:spMk id="7" creationId="{00000000-0000-0000-0000-000000000000}"/>
          </ac:spMkLst>
        </pc:spChg>
        <pc:spChg chg="mod">
          <ac:chgData name="Giulia Chifari" userId="f3c002c7-aee8-45d7-8422-713b64dde0c5" providerId="ADAL" clId="{6DFE72D4-9213-423A-8942-47774840242C}" dt="2026-05-08T19:04:53.091" v="95" actId="14100"/>
          <ac:spMkLst>
            <pc:docMk/>
            <pc:sldMk cId="0" sldId="280"/>
            <ac:spMk id="8" creationId="{00000000-0000-0000-0000-000000000000}"/>
          </ac:spMkLst>
        </pc:spChg>
        <pc:spChg chg="mod">
          <ac:chgData name="Giulia Chifari" userId="f3c002c7-aee8-45d7-8422-713b64dde0c5" providerId="ADAL" clId="{6DFE72D4-9213-423A-8942-47774840242C}" dt="2026-05-08T19:05:35.925" v="101" actId="1076"/>
          <ac:spMkLst>
            <pc:docMk/>
            <pc:sldMk cId="0" sldId="280"/>
            <ac:spMk id="9" creationId="{00000000-0000-0000-0000-000000000000}"/>
          </ac:spMkLst>
        </pc:spChg>
      </pc:sldChg>
      <pc:sldChg chg="modSp mod">
        <pc:chgData name="Giulia Chifari" userId="f3c002c7-aee8-45d7-8422-713b64dde0c5" providerId="ADAL" clId="{6DFE72D4-9213-423A-8942-47774840242C}" dt="2026-05-08T17:20:34.469" v="70" actId="27636"/>
        <pc:sldMkLst>
          <pc:docMk/>
          <pc:sldMk cId="0" sldId="281"/>
        </pc:sldMkLst>
        <pc:spChg chg="mod">
          <ac:chgData name="Giulia Chifari" userId="f3c002c7-aee8-45d7-8422-713b64dde0c5" providerId="ADAL" clId="{6DFE72D4-9213-423A-8942-47774840242C}" dt="2026-05-08T17:20:34.469" v="70" actId="27636"/>
          <ac:spMkLst>
            <pc:docMk/>
            <pc:sldMk cId="0" sldId="281"/>
            <ac:spMk id="3" creationId="{00000000-0000-0000-0000-000000000000}"/>
          </ac:spMkLst>
        </pc:spChg>
      </pc:sldChg>
      <pc:sldChg chg="modSp mod">
        <pc:chgData name="Giulia Chifari" userId="f3c002c7-aee8-45d7-8422-713b64dde0c5" providerId="ADAL" clId="{6DFE72D4-9213-423A-8942-47774840242C}" dt="2026-05-08T17:20:34.486" v="71" actId="27636"/>
        <pc:sldMkLst>
          <pc:docMk/>
          <pc:sldMk cId="0" sldId="282"/>
        </pc:sldMkLst>
        <pc:spChg chg="mod">
          <ac:chgData name="Giulia Chifari" userId="f3c002c7-aee8-45d7-8422-713b64dde0c5" providerId="ADAL" clId="{6DFE72D4-9213-423A-8942-47774840242C}" dt="2026-05-08T17:20:34.486" v="71" actId="27636"/>
          <ac:spMkLst>
            <pc:docMk/>
            <pc:sldMk cId="0" sldId="282"/>
            <ac:spMk id="2" creationId="{00000000-0000-0000-0000-000000000000}"/>
          </ac:spMkLst>
        </pc:spChg>
      </pc:sldChg>
      <pc:sldChg chg="modSp mod">
        <pc:chgData name="Giulia Chifari" userId="f3c002c7-aee8-45d7-8422-713b64dde0c5" providerId="ADAL" clId="{6DFE72D4-9213-423A-8942-47774840242C}" dt="2026-05-08T17:20:34.508" v="72" actId="27636"/>
        <pc:sldMkLst>
          <pc:docMk/>
          <pc:sldMk cId="0" sldId="283"/>
        </pc:sldMkLst>
        <pc:spChg chg="mod">
          <ac:chgData name="Giulia Chifari" userId="f3c002c7-aee8-45d7-8422-713b64dde0c5" providerId="ADAL" clId="{6DFE72D4-9213-423A-8942-47774840242C}" dt="2026-05-08T17:20:34.508" v="72" actId="27636"/>
          <ac:spMkLst>
            <pc:docMk/>
            <pc:sldMk cId="0" sldId="283"/>
            <ac:spMk id="3" creationId="{00000000-0000-0000-0000-000000000000}"/>
          </ac:spMkLst>
        </pc:spChg>
      </pc:sldChg>
      <pc:sldChg chg="modSp mod">
        <pc:chgData name="Giulia Chifari" userId="f3c002c7-aee8-45d7-8422-713b64dde0c5" providerId="ADAL" clId="{6DFE72D4-9213-423A-8942-47774840242C}" dt="2026-05-08T19:06:30.410" v="107" actId="1076"/>
        <pc:sldMkLst>
          <pc:docMk/>
          <pc:sldMk cId="0" sldId="284"/>
        </pc:sldMkLst>
        <pc:spChg chg="mod">
          <ac:chgData name="Giulia Chifari" userId="f3c002c7-aee8-45d7-8422-713b64dde0c5" providerId="ADAL" clId="{6DFE72D4-9213-423A-8942-47774840242C}" dt="2026-05-08T19:06:26.707" v="106" actId="1076"/>
          <ac:spMkLst>
            <pc:docMk/>
            <pc:sldMk cId="0" sldId="284"/>
            <ac:spMk id="2" creationId="{00000000-0000-0000-0000-000000000000}"/>
          </ac:spMkLst>
        </pc:spChg>
        <pc:spChg chg="mod">
          <ac:chgData name="Giulia Chifari" userId="f3c002c7-aee8-45d7-8422-713b64dde0c5" providerId="ADAL" clId="{6DFE72D4-9213-423A-8942-47774840242C}" dt="2026-05-08T19:06:30.410" v="107" actId="1076"/>
          <ac:spMkLst>
            <pc:docMk/>
            <pc:sldMk cId="0" sldId="284"/>
            <ac:spMk id="3" creationId="{00000000-0000-0000-0000-000000000000}"/>
          </ac:spMkLst>
        </pc:spChg>
      </pc:sldChg>
      <pc:sldChg chg="modSp mod">
        <pc:chgData name="Giulia Chifari" userId="f3c002c7-aee8-45d7-8422-713b64dde0c5" providerId="ADAL" clId="{6DFE72D4-9213-423A-8942-47774840242C}" dt="2026-05-08T17:20:34.563" v="76" actId="27636"/>
        <pc:sldMkLst>
          <pc:docMk/>
          <pc:sldMk cId="0" sldId="286"/>
        </pc:sldMkLst>
        <pc:spChg chg="mod">
          <ac:chgData name="Giulia Chifari" userId="f3c002c7-aee8-45d7-8422-713b64dde0c5" providerId="ADAL" clId="{6DFE72D4-9213-423A-8942-47774840242C}" dt="2026-05-08T17:20:34.563" v="76" actId="27636"/>
          <ac:spMkLst>
            <pc:docMk/>
            <pc:sldMk cId="0" sldId="286"/>
            <ac:spMk id="2" creationId="{00000000-0000-0000-0000-000000000000}"/>
          </ac:spMkLst>
        </pc:spChg>
        <pc:spChg chg="mod">
          <ac:chgData name="Giulia Chifari" userId="f3c002c7-aee8-45d7-8422-713b64dde0c5" providerId="ADAL" clId="{6DFE72D4-9213-423A-8942-47774840242C}" dt="2026-05-08T17:20:34.563" v="75" actId="27636"/>
          <ac:spMkLst>
            <pc:docMk/>
            <pc:sldMk cId="0" sldId="286"/>
            <ac:spMk id="3" creationId="{00000000-0000-0000-0000-000000000000}"/>
          </ac:spMkLst>
        </pc:spChg>
      </pc:sldChg>
      <pc:sldChg chg="modSp mod">
        <pc:chgData name="Giulia Chifari" userId="f3c002c7-aee8-45d7-8422-713b64dde0c5" providerId="ADAL" clId="{6DFE72D4-9213-423A-8942-47774840242C}" dt="2026-05-08T17:20:34.588" v="77" actId="27636"/>
        <pc:sldMkLst>
          <pc:docMk/>
          <pc:sldMk cId="0" sldId="287"/>
        </pc:sldMkLst>
        <pc:spChg chg="mod">
          <ac:chgData name="Giulia Chifari" userId="f3c002c7-aee8-45d7-8422-713b64dde0c5" providerId="ADAL" clId="{6DFE72D4-9213-423A-8942-47774840242C}" dt="2026-05-08T17:20:34.588" v="77" actId="27636"/>
          <ac:spMkLst>
            <pc:docMk/>
            <pc:sldMk cId="0" sldId="287"/>
            <ac:spMk id="2" creationId="{00000000-0000-0000-0000-000000000000}"/>
          </ac:spMkLst>
        </pc:spChg>
      </pc:sldChg>
      <pc:sldChg chg="modSp mod">
        <pc:chgData name="Giulia Chifari" userId="f3c002c7-aee8-45d7-8422-713b64dde0c5" providerId="ADAL" clId="{6DFE72D4-9213-423A-8942-47774840242C}" dt="2026-05-08T17:20:34.684" v="81" actId="27636"/>
        <pc:sldMkLst>
          <pc:docMk/>
          <pc:sldMk cId="0" sldId="298"/>
        </pc:sldMkLst>
        <pc:spChg chg="mod">
          <ac:chgData name="Giulia Chifari" userId="f3c002c7-aee8-45d7-8422-713b64dde0c5" providerId="ADAL" clId="{6DFE72D4-9213-423A-8942-47774840242C}" dt="2026-05-08T17:20:34.684" v="81" actId="27636"/>
          <ac:spMkLst>
            <pc:docMk/>
            <pc:sldMk cId="0" sldId="298"/>
            <ac:spMk id="2" creationId="{00000000-0000-0000-0000-000000000000}"/>
          </ac:spMkLst>
        </pc:spChg>
      </pc:sldChg>
      <pc:sldChg chg="modSp mod">
        <pc:chgData name="Giulia Chifari" userId="f3c002c7-aee8-45d7-8422-713b64dde0c5" providerId="ADAL" clId="{6DFE72D4-9213-423A-8942-47774840242C}" dt="2026-05-08T13:30:52.630" v="54" actId="20577"/>
        <pc:sldMkLst>
          <pc:docMk/>
          <pc:sldMk cId="0" sldId="312"/>
        </pc:sldMkLst>
        <pc:spChg chg="mod">
          <ac:chgData name="Giulia Chifari" userId="f3c002c7-aee8-45d7-8422-713b64dde0c5" providerId="ADAL" clId="{6DFE72D4-9213-423A-8942-47774840242C}" dt="2026-05-08T13:30:52.630" v="54" actId="20577"/>
          <ac:spMkLst>
            <pc:docMk/>
            <pc:sldMk cId="0" sldId="31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5/8/2026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B2AA4F-B828-4D7C-AFD3-893933DAFCB4}" type="slidenum">
              <a:rPr lang="en-US" smtClean="0"/>
              <a:t>5</a:t>
            </a:fld>
            <a:endParaRPr lang="en-US"/>
          </a:p>
        </p:txBody>
      </p:sp>
    </p:spTree>
    <p:extLst>
      <p:ext uri="{BB962C8B-B14F-4D97-AF65-F5344CB8AC3E}">
        <p14:creationId xmlns:p14="http://schemas.microsoft.com/office/powerpoint/2010/main" val="94717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must write 5 different blogs of 200 words each.  Your blogs should evaluate the use of project management tools and techniques.  You have the freedom to decide for yourself what to discuss, but your blogs should focus on evidencing your understanding of project management tools and techniques. If you want inspiration for blog topics, you can use the blog hints included in each lecture, or use the indicative content described in this document.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fifth blog however must be a critical evaluation of your own ability in relation to managing projects.  You should include a self-development plan aimed at improving your knowledge and skillset.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must use a range of different sources to underpin your work, and list these in the form of a bibliography.</a:t>
            </a:r>
            <a:endParaRPr lang="en-GB" dirty="0"/>
          </a:p>
        </p:txBody>
      </p:sp>
      <p:sp>
        <p:nvSpPr>
          <p:cNvPr id="4" name="Slide Number Placeholder 3"/>
          <p:cNvSpPr>
            <a:spLocks noGrp="1"/>
          </p:cNvSpPr>
          <p:nvPr>
            <p:ph type="sldNum" sz="quarter" idx="5"/>
          </p:nvPr>
        </p:nvSpPr>
        <p:spPr/>
        <p:txBody>
          <a:bodyPr/>
          <a:lstStyle/>
          <a:p>
            <a:fld id="{21B2AA4F-B828-4D7C-AFD3-893933DAFCB4}" type="slidenum">
              <a:rPr lang="en-US" smtClean="0"/>
              <a:t>6</a:t>
            </a:fld>
            <a:endParaRPr lang="en-US"/>
          </a:p>
        </p:txBody>
      </p:sp>
    </p:spTree>
    <p:extLst>
      <p:ext uri="{BB962C8B-B14F-4D97-AF65-F5344CB8AC3E}">
        <p14:creationId xmlns:p14="http://schemas.microsoft.com/office/powerpoint/2010/main" val="3761668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B2AA4F-B828-4D7C-AFD3-893933DAFCB4}" type="slidenum">
              <a:rPr lang="en-US" smtClean="0"/>
              <a:t>10</a:t>
            </a:fld>
            <a:endParaRPr lang="en-US"/>
          </a:p>
        </p:txBody>
      </p:sp>
    </p:spTree>
    <p:extLst>
      <p:ext uri="{BB962C8B-B14F-4D97-AF65-F5344CB8AC3E}">
        <p14:creationId xmlns:p14="http://schemas.microsoft.com/office/powerpoint/2010/main" val="3772410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will write a 2,000 word report, using your group’s project as the subject. You must include: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brief introduction, introducing the aims and objectives of your project</a:t>
            </a:r>
          </a:p>
          <a:p>
            <a:pPr lvl="0"/>
            <a:r>
              <a:rPr lang="en-GB" sz="1200" kern="1200" dirty="0">
                <a:solidFill>
                  <a:schemeClr val="tx1"/>
                </a:solidFill>
                <a:effectLst/>
                <a:latin typeface="+mn-lt"/>
                <a:ea typeface="+mn-ea"/>
                <a:cs typeface="+mn-cs"/>
              </a:rPr>
              <a:t>A critical assessment of project management tools and techniques used for managing the project</a:t>
            </a:r>
          </a:p>
          <a:p>
            <a:pPr lvl="0"/>
            <a:r>
              <a:rPr lang="en-GB" sz="1200" kern="1200" dirty="0">
                <a:solidFill>
                  <a:schemeClr val="tx1"/>
                </a:solidFill>
                <a:effectLst/>
                <a:latin typeface="+mn-lt"/>
                <a:ea typeface="+mn-ea"/>
                <a:cs typeface="+mn-cs"/>
              </a:rPr>
              <a:t>Discussion of your stakeholder analysis</a:t>
            </a:r>
          </a:p>
          <a:p>
            <a:pPr lvl="0"/>
            <a:r>
              <a:rPr lang="en-GB" sz="1200" kern="1200" dirty="0">
                <a:solidFill>
                  <a:schemeClr val="tx1"/>
                </a:solidFill>
                <a:effectLst/>
                <a:latin typeface="+mn-lt"/>
                <a:ea typeface="+mn-ea"/>
                <a:cs typeface="+mn-cs"/>
              </a:rPr>
              <a:t>Make recommendations for future improvements in managing a project.  What went well, what didn’t go so well?</a:t>
            </a:r>
          </a:p>
          <a:p>
            <a:pPr lvl="0"/>
            <a:r>
              <a:rPr lang="en-GB" sz="1200" kern="1200" dirty="0">
                <a:solidFill>
                  <a:schemeClr val="tx1"/>
                </a:solidFill>
                <a:effectLst/>
                <a:latin typeface="+mn-lt"/>
                <a:ea typeface="+mn-ea"/>
                <a:cs typeface="+mn-cs"/>
              </a:rPr>
              <a:t>Your report should cover the entire project lifecycle.</a:t>
            </a:r>
          </a:p>
          <a:p>
            <a:endParaRPr lang="en-GB" dirty="0"/>
          </a:p>
        </p:txBody>
      </p:sp>
      <p:sp>
        <p:nvSpPr>
          <p:cNvPr id="4" name="Slide Number Placeholder 3"/>
          <p:cNvSpPr>
            <a:spLocks noGrp="1"/>
          </p:cNvSpPr>
          <p:nvPr>
            <p:ph type="sldNum" sz="quarter" idx="5"/>
          </p:nvPr>
        </p:nvSpPr>
        <p:spPr/>
        <p:txBody>
          <a:bodyPr/>
          <a:lstStyle/>
          <a:p>
            <a:fld id="{21B2AA4F-B828-4D7C-AFD3-893933DAFCB4}" type="slidenum">
              <a:rPr lang="en-US" smtClean="0"/>
              <a:t>11</a:t>
            </a:fld>
            <a:endParaRPr lang="en-US"/>
          </a:p>
        </p:txBody>
      </p:sp>
    </p:spTree>
    <p:extLst>
      <p:ext uri="{BB962C8B-B14F-4D97-AF65-F5344CB8AC3E}">
        <p14:creationId xmlns:p14="http://schemas.microsoft.com/office/powerpoint/2010/main" val="1355310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B2AA4F-B828-4D7C-AFD3-893933DAFCB4}" type="slidenum">
              <a:rPr lang="en-US" smtClean="0"/>
              <a:t>13</a:t>
            </a:fld>
            <a:endParaRPr lang="en-US"/>
          </a:p>
        </p:txBody>
      </p:sp>
    </p:spTree>
    <p:extLst>
      <p:ext uri="{BB962C8B-B14F-4D97-AF65-F5344CB8AC3E}">
        <p14:creationId xmlns:p14="http://schemas.microsoft.com/office/powerpoint/2010/main" val="3457749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Week 1 </a:t>
            </a:r>
            <a:r>
              <a:rPr lang="en-US" altLang="en-US" dirty="0"/>
              <a:t>Module Introduction and Project Set-Up</a:t>
            </a:r>
          </a:p>
        </p:txBody>
      </p:sp>
      <p:sp>
        <p:nvSpPr>
          <p:cNvPr id="3" name="Subtitle 2"/>
          <p:cNvSpPr>
            <a:spLocks noGrp="1"/>
          </p:cNvSpPr>
          <p:nvPr>
            <p:ph type="subTitle" idx="1"/>
          </p:nvPr>
        </p:nvSpPr>
        <p:spPr/>
        <p:txBody>
          <a:bodyPr/>
          <a:lstStyle/>
          <a:p>
            <a:r>
              <a:rPr lang="en-US"/>
              <a:t>Project Management</a:t>
            </a:r>
          </a:p>
        </p:txBody>
      </p:sp>
      <p:pic>
        <p:nvPicPr>
          <p:cNvPr id="4" name="Picture 3" descr="ChatGPT Image Apr 30, 2026, 08_58_22 AM"/>
          <p:cNvPicPr>
            <a:picLocks noChangeAspect="1"/>
          </p:cNvPicPr>
          <p:nvPr/>
        </p:nvPicPr>
        <p:blipFill>
          <a:blip r:embed="rId2"/>
          <a:stretch>
            <a:fillRect/>
          </a:stretch>
        </p:blipFill>
        <p:spPr>
          <a:xfrm>
            <a:off x="6985" y="-635"/>
            <a:ext cx="12185015" cy="69602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7060"/>
          </a:xfrm>
        </p:spPr>
        <p:txBody>
          <a:bodyPr>
            <a:normAutofit fontScale="90000"/>
          </a:bodyPr>
          <a:lstStyle/>
          <a:p>
            <a:br>
              <a:rPr lang="en-US" altLang="en-US" b="1"/>
            </a:br>
            <a:r>
              <a:rPr lang="en-US" altLang="en-US" b="1"/>
              <a:t>Contents of Week 1</a:t>
            </a:r>
            <a:br>
              <a:rPr lang="en-US" altLang="en-US"/>
            </a:br>
            <a:endParaRPr lang="en-US" altLang="en-US"/>
          </a:p>
        </p:txBody>
      </p:sp>
      <p:sp>
        <p:nvSpPr>
          <p:cNvPr id="3" name="Content Placeholder 2"/>
          <p:cNvSpPr>
            <a:spLocks noGrp="1"/>
          </p:cNvSpPr>
          <p:nvPr>
            <p:ph idx="1"/>
          </p:nvPr>
        </p:nvSpPr>
        <p:spPr>
          <a:xfrm>
            <a:off x="762000" y="1317625"/>
            <a:ext cx="10515600" cy="4351338"/>
          </a:xfrm>
        </p:spPr>
        <p:txBody>
          <a:bodyPr/>
          <a:lstStyle/>
          <a:p>
            <a:r>
              <a:rPr lang="en-US" altLang="en-US"/>
              <a:t>Module overview</a:t>
            </a:r>
          </a:p>
          <a:p>
            <a:r>
              <a:rPr lang="en-US" altLang="en-US"/>
              <a:t>Assessment overview</a:t>
            </a:r>
          </a:p>
          <a:p>
            <a:r>
              <a:rPr lang="en-US" altLang="en-US"/>
              <a:t>What is a project?</a:t>
            </a:r>
          </a:p>
          <a:p>
            <a:r>
              <a:rPr lang="en-US" altLang="en-US"/>
              <a:t>The project lifecycle</a:t>
            </a:r>
          </a:p>
          <a:p>
            <a:r>
              <a:rPr lang="en-US" altLang="en-US"/>
              <a:t>Group formation and project set-up</a:t>
            </a:r>
          </a:p>
          <a:p>
            <a:r>
              <a:rPr lang="en-US" altLang="en-US"/>
              <a:t>Blog 1 guidance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765" y="365125"/>
            <a:ext cx="10821035" cy="1325880"/>
          </a:xfrm>
        </p:spPr>
        <p:txBody>
          <a:bodyPr>
            <a:normAutofit/>
          </a:bodyPr>
          <a:lstStyle/>
          <a:p>
            <a:r>
              <a:rPr lang="en-US" altLang="en-US" b="1"/>
              <a:t>Module overview</a:t>
            </a:r>
            <a:r>
              <a:rPr lang="zh-CN" altLang="en-US" b="1"/>
              <a:t>：</a:t>
            </a:r>
            <a:r>
              <a:rPr lang="en-US" altLang="zh-CN" b="1"/>
              <a:t>t</a:t>
            </a:r>
            <a:r>
              <a:rPr lang="en-US" altLang="en-US" b="1"/>
              <a:t>en-week teaching plan</a:t>
            </a:r>
          </a:p>
        </p:txBody>
      </p:sp>
      <p:graphicFrame>
        <p:nvGraphicFramePr>
          <p:cNvPr id="8" name="Content Placeholder 7"/>
          <p:cNvGraphicFramePr>
            <a:graphicFrameLocks noGrp="1"/>
          </p:cNvGraphicFramePr>
          <p:nvPr>
            <p:ph idx="1"/>
          </p:nvPr>
        </p:nvGraphicFramePr>
        <p:xfrm>
          <a:off x="641985" y="1441450"/>
          <a:ext cx="10711815" cy="5213985"/>
        </p:xfrm>
        <a:graphic>
          <a:graphicData uri="http://schemas.openxmlformats.org/drawingml/2006/table">
            <a:tbl>
              <a:tblPr firstRow="1" bandRow="1">
                <a:tableStyleId>{5C22544A-7EE6-4342-B048-85BDC9FD1C3A}</a:tableStyleId>
              </a:tblPr>
              <a:tblGrid>
                <a:gridCol w="1022985">
                  <a:extLst>
                    <a:ext uri="{9D8B030D-6E8A-4147-A177-3AD203B41FA5}">
                      <a16:colId xmlns:a16="http://schemas.microsoft.com/office/drawing/2014/main" val="20000"/>
                    </a:ext>
                  </a:extLst>
                </a:gridCol>
                <a:gridCol w="6183630">
                  <a:extLst>
                    <a:ext uri="{9D8B030D-6E8A-4147-A177-3AD203B41FA5}">
                      <a16:colId xmlns:a16="http://schemas.microsoft.com/office/drawing/2014/main" val="20001"/>
                    </a:ext>
                  </a:extLst>
                </a:gridCol>
                <a:gridCol w="3505200">
                  <a:extLst>
                    <a:ext uri="{9D8B030D-6E8A-4147-A177-3AD203B41FA5}">
                      <a16:colId xmlns:a16="http://schemas.microsoft.com/office/drawing/2014/main" val="20002"/>
                    </a:ext>
                  </a:extLst>
                </a:gridCol>
              </a:tblGrid>
              <a:tr h="443865">
                <a:tc>
                  <a:txBody>
                    <a:bodyPr/>
                    <a:lstStyle/>
                    <a:p>
                      <a:r>
                        <a:rPr sz="2000" b="1"/>
                        <a:t>Week</a:t>
                      </a:r>
                    </a:p>
                  </a:txBody>
                  <a:tcPr marL="0" marR="0" marT="0" marB="0" anchor="ctr"/>
                </a:tc>
                <a:tc>
                  <a:txBody>
                    <a:bodyPr/>
                    <a:lstStyle/>
                    <a:p>
                      <a:r>
                        <a:rPr sz="2000" b="1"/>
                        <a:t>Main Focus</a:t>
                      </a:r>
                    </a:p>
                  </a:txBody>
                  <a:tcPr marL="0" marR="0" marT="0" marB="0" anchor="ctr"/>
                </a:tc>
                <a:tc>
                  <a:txBody>
                    <a:bodyPr/>
                    <a:lstStyle/>
                    <a:p>
                      <a:r>
                        <a:rPr sz="2000" b="1"/>
                        <a:t>Assessment Link</a:t>
                      </a:r>
                    </a:p>
                  </a:txBody>
                  <a:tcPr marL="0" marR="0" marT="0" marB="0" anchor="ctr"/>
                </a:tc>
                <a:extLst>
                  <a:ext uri="{0D108BD9-81ED-4DB2-BD59-A6C34878D82A}">
                    <a16:rowId xmlns:a16="http://schemas.microsoft.com/office/drawing/2014/main" val="10000"/>
                  </a:ext>
                </a:extLst>
              </a:tr>
              <a:tr h="443865">
                <a:tc>
                  <a:txBody>
                    <a:bodyPr/>
                    <a:lstStyle/>
                    <a:p>
                      <a:r>
                        <a:rPr sz="2000" b="1"/>
                        <a:t>1</a:t>
                      </a:r>
                    </a:p>
                  </a:txBody>
                  <a:tcPr marL="0" marR="0" marT="0" marB="0" anchor="ctr"/>
                </a:tc>
                <a:tc>
                  <a:txBody>
                    <a:bodyPr/>
                    <a:lstStyle/>
                    <a:p>
                      <a:r>
                        <a:rPr sz="2000" b="1"/>
                        <a:t>Module introduction, project overview, group formation, project idea</a:t>
                      </a:r>
                    </a:p>
                  </a:txBody>
                  <a:tcPr marL="0" marR="0" marT="0" marB="0" anchor="ctr"/>
                </a:tc>
                <a:tc>
                  <a:txBody>
                    <a:bodyPr/>
                    <a:lstStyle/>
                    <a:p>
                      <a:r>
                        <a:rPr sz="2000" b="1"/>
                        <a:t>Blog 1</a:t>
                      </a:r>
                    </a:p>
                  </a:txBody>
                  <a:tcPr marL="0" marR="0" marT="0" marB="0" anchor="ctr"/>
                </a:tc>
                <a:extLst>
                  <a:ext uri="{0D108BD9-81ED-4DB2-BD59-A6C34878D82A}">
                    <a16:rowId xmlns:a16="http://schemas.microsoft.com/office/drawing/2014/main" val="10001"/>
                  </a:ext>
                </a:extLst>
              </a:tr>
              <a:tr h="443865">
                <a:tc>
                  <a:txBody>
                    <a:bodyPr/>
                    <a:lstStyle/>
                    <a:p>
                      <a:r>
                        <a:rPr sz="2000" b="1"/>
                        <a:t>2</a:t>
                      </a:r>
                    </a:p>
                  </a:txBody>
                  <a:tcPr marL="0" marR="0" marT="0" marB="0" anchor="ctr"/>
                </a:tc>
                <a:tc>
                  <a:txBody>
                    <a:bodyPr/>
                    <a:lstStyle/>
                    <a:p>
                      <a:r>
                        <a:rPr sz="2000" b="1"/>
                        <a:t>Project initiation, scope, aims and objectives, iron triangle</a:t>
                      </a:r>
                    </a:p>
                  </a:txBody>
                  <a:tcPr marL="0" marR="0" marT="0" marB="0" anchor="ctr"/>
                </a:tc>
                <a:tc>
                  <a:txBody>
                    <a:bodyPr/>
                    <a:lstStyle/>
                    <a:p>
                      <a:r>
                        <a:rPr sz="2000" b="1"/>
                        <a:t>Blog 2</a:t>
                      </a:r>
                    </a:p>
                  </a:txBody>
                  <a:tcPr marL="0" marR="0" marT="0" marB="0" anchor="ctr"/>
                </a:tc>
                <a:extLst>
                  <a:ext uri="{0D108BD9-81ED-4DB2-BD59-A6C34878D82A}">
                    <a16:rowId xmlns:a16="http://schemas.microsoft.com/office/drawing/2014/main" val="10002"/>
                  </a:ext>
                </a:extLst>
              </a:tr>
              <a:tr h="443865">
                <a:tc>
                  <a:txBody>
                    <a:bodyPr/>
                    <a:lstStyle/>
                    <a:p>
                      <a:r>
                        <a:rPr sz="2000" b="1"/>
                        <a:t>3</a:t>
                      </a:r>
                    </a:p>
                  </a:txBody>
                  <a:tcPr marL="0" marR="0" marT="0" marB="0" anchor="ctr"/>
                </a:tc>
                <a:tc>
                  <a:txBody>
                    <a:bodyPr/>
                    <a:lstStyle/>
                    <a:p>
                      <a:r>
                        <a:rPr sz="2000" b="1"/>
                        <a:t>Stakeholder analysis and communication</a:t>
                      </a:r>
                    </a:p>
                  </a:txBody>
                  <a:tcPr marL="0" marR="0" marT="0" marB="0" anchor="ctr"/>
                </a:tc>
                <a:tc>
                  <a:txBody>
                    <a:bodyPr/>
                    <a:lstStyle/>
                    <a:p>
                      <a:r>
                        <a:rPr sz="2000" b="1"/>
                        <a:t>Blog 3</a:t>
                      </a:r>
                    </a:p>
                  </a:txBody>
                  <a:tcPr marL="0" marR="0" marT="0" marB="0" anchor="ctr"/>
                </a:tc>
                <a:extLst>
                  <a:ext uri="{0D108BD9-81ED-4DB2-BD59-A6C34878D82A}">
                    <a16:rowId xmlns:a16="http://schemas.microsoft.com/office/drawing/2014/main" val="10003"/>
                  </a:ext>
                </a:extLst>
              </a:tr>
              <a:tr h="443865">
                <a:tc>
                  <a:txBody>
                    <a:bodyPr/>
                    <a:lstStyle/>
                    <a:p>
                      <a:r>
                        <a:rPr sz="2000" b="1"/>
                        <a:t>4</a:t>
                      </a:r>
                    </a:p>
                  </a:txBody>
                  <a:tcPr marL="0" marR="0" marT="0" marB="0" anchor="ctr"/>
                </a:tc>
                <a:tc>
                  <a:txBody>
                    <a:bodyPr/>
                    <a:lstStyle/>
                    <a:p>
                      <a:r>
                        <a:rPr sz="2000" b="1"/>
                        <a:t>WBS and Gantt chart</a:t>
                      </a:r>
                    </a:p>
                  </a:txBody>
                  <a:tcPr marL="0" marR="0" marT="0" marB="0" anchor="ctr"/>
                </a:tc>
                <a:tc>
                  <a:txBody>
                    <a:bodyPr/>
                    <a:lstStyle/>
                    <a:p>
                      <a:r>
                        <a:rPr sz="2000" b="1"/>
                        <a:t>Blog 4</a:t>
                      </a:r>
                    </a:p>
                  </a:txBody>
                  <a:tcPr marL="0" marR="0" marT="0" marB="0" anchor="ctr"/>
                </a:tc>
                <a:extLst>
                  <a:ext uri="{0D108BD9-81ED-4DB2-BD59-A6C34878D82A}">
                    <a16:rowId xmlns:a16="http://schemas.microsoft.com/office/drawing/2014/main" val="10004"/>
                  </a:ext>
                </a:extLst>
              </a:tr>
              <a:tr h="443865">
                <a:tc>
                  <a:txBody>
                    <a:bodyPr/>
                    <a:lstStyle/>
                    <a:p>
                      <a:r>
                        <a:rPr sz="2000" b="1"/>
                        <a:t>5</a:t>
                      </a:r>
                    </a:p>
                  </a:txBody>
                  <a:tcPr marL="0" marR="0" marT="0" marB="0" anchor="ctr"/>
                </a:tc>
                <a:tc>
                  <a:txBody>
                    <a:bodyPr/>
                    <a:lstStyle/>
                    <a:p>
                      <a:r>
                        <a:rPr sz="2000" b="1"/>
                        <a:t>Risk analysis and reflection</a:t>
                      </a:r>
                    </a:p>
                  </a:txBody>
                  <a:tcPr marL="0" marR="0" marT="0" marB="0" anchor="ctr"/>
                </a:tc>
                <a:tc>
                  <a:txBody>
                    <a:bodyPr/>
                    <a:lstStyle/>
                    <a:p>
                      <a:r>
                        <a:rPr sz="2000" b="1"/>
                        <a:t>Blog 5</a:t>
                      </a:r>
                    </a:p>
                  </a:txBody>
                  <a:tcPr marL="0" marR="0" marT="0" marB="0" anchor="ctr"/>
                </a:tc>
                <a:extLst>
                  <a:ext uri="{0D108BD9-81ED-4DB2-BD59-A6C34878D82A}">
                    <a16:rowId xmlns:a16="http://schemas.microsoft.com/office/drawing/2014/main" val="10005"/>
                  </a:ext>
                </a:extLst>
              </a:tr>
              <a:tr h="443865">
                <a:tc>
                  <a:txBody>
                    <a:bodyPr/>
                    <a:lstStyle/>
                    <a:p>
                      <a:r>
                        <a:rPr sz="2000" b="1"/>
                        <a:t>6</a:t>
                      </a:r>
                    </a:p>
                  </a:txBody>
                  <a:tcPr marL="0" marR="0" marT="0" marB="0" anchor="ctr"/>
                </a:tc>
                <a:tc>
                  <a:txBody>
                    <a:bodyPr/>
                    <a:lstStyle/>
                    <a:p>
                      <a:r>
                        <a:rPr lang="en-US" altLang="en-US" sz="2000" b="1"/>
                        <a:t>Monitoring and evaluation; project tools recap  </a:t>
                      </a:r>
                    </a:p>
                  </a:txBody>
                  <a:tcPr marL="0" marR="0" marT="0" marB="0" anchor="ctr"/>
                </a:tc>
                <a:tc>
                  <a:txBody>
                    <a:bodyPr/>
                    <a:lstStyle/>
                    <a:p>
                      <a:r>
                        <a:rPr sz="2000" b="1">
                          <a:solidFill>
                            <a:srgbClr val="FF0000"/>
                          </a:solidFill>
                        </a:rPr>
                        <a:t>Blogs submission</a:t>
                      </a:r>
                    </a:p>
                  </a:txBody>
                  <a:tcPr marL="0" marR="0" marT="0" marB="0" anchor="ctr"/>
                </a:tc>
                <a:extLst>
                  <a:ext uri="{0D108BD9-81ED-4DB2-BD59-A6C34878D82A}">
                    <a16:rowId xmlns:a16="http://schemas.microsoft.com/office/drawing/2014/main" val="10006"/>
                  </a:ext>
                </a:extLst>
              </a:tr>
              <a:tr h="443865">
                <a:tc>
                  <a:txBody>
                    <a:bodyPr/>
                    <a:lstStyle/>
                    <a:p>
                      <a:r>
                        <a:rPr sz="2000" b="1"/>
                        <a:t>7</a:t>
                      </a:r>
                    </a:p>
                  </a:txBody>
                  <a:tcPr marL="0" marR="0" marT="0" marB="0" anchor="ctr"/>
                </a:tc>
                <a:tc>
                  <a:txBody>
                    <a:bodyPr/>
                    <a:lstStyle/>
                    <a:p>
                      <a:r>
                        <a:rPr lang="en-US" altLang="en-US" sz="2000" b="1"/>
                        <a:t>Self-reflection, lessons learned, presentation preparation and practice</a:t>
                      </a:r>
                    </a:p>
                  </a:txBody>
                  <a:tcPr marL="0" marR="0" marT="0" marB="0" anchor="ctr"/>
                </a:tc>
                <a:tc>
                  <a:txBody>
                    <a:bodyPr/>
                    <a:lstStyle/>
                    <a:p>
                      <a:r>
                        <a:rPr sz="2000" b="1"/>
                        <a:t>Presentation</a:t>
                      </a:r>
                      <a:r>
                        <a:rPr lang="en-US" sz="2000" b="1"/>
                        <a:t> (Preparation)</a:t>
                      </a:r>
                    </a:p>
                  </a:txBody>
                  <a:tcPr marL="0" marR="0" marT="0" marB="0" anchor="ctr"/>
                </a:tc>
                <a:extLst>
                  <a:ext uri="{0D108BD9-81ED-4DB2-BD59-A6C34878D82A}">
                    <a16:rowId xmlns:a16="http://schemas.microsoft.com/office/drawing/2014/main" val="10007"/>
                  </a:ext>
                </a:extLst>
              </a:tr>
              <a:tr h="443865">
                <a:tc>
                  <a:txBody>
                    <a:bodyPr/>
                    <a:lstStyle/>
                    <a:p>
                      <a:r>
                        <a:rPr sz="2000" b="1"/>
                        <a:t>8</a:t>
                      </a:r>
                    </a:p>
                  </a:txBody>
                  <a:tcPr marL="0" marR="0" marT="0" marB="0" anchor="ctr"/>
                </a:tc>
                <a:tc>
                  <a:txBody>
                    <a:bodyPr/>
                    <a:lstStyle/>
                    <a:p>
                      <a:r>
                        <a:rPr sz="2000" b="1"/>
                        <a:t>Group presentations</a:t>
                      </a:r>
                    </a:p>
                  </a:txBody>
                  <a:tcPr marL="0" marR="0" marT="0" marB="0" anchor="ctr"/>
                </a:tc>
                <a:tc>
                  <a:txBody>
                    <a:bodyPr/>
                    <a:lstStyle/>
                    <a:p>
                      <a:r>
                        <a:rPr sz="2000" b="1">
                          <a:solidFill>
                            <a:srgbClr val="FF0000"/>
                          </a:solidFill>
                        </a:rPr>
                        <a:t>Presentation</a:t>
                      </a:r>
                    </a:p>
                  </a:txBody>
                  <a:tcPr marL="0" marR="0" marT="0" marB="0" anchor="ctr"/>
                </a:tc>
                <a:extLst>
                  <a:ext uri="{0D108BD9-81ED-4DB2-BD59-A6C34878D82A}">
                    <a16:rowId xmlns:a16="http://schemas.microsoft.com/office/drawing/2014/main" val="10008"/>
                  </a:ext>
                </a:extLst>
              </a:tr>
              <a:tr h="443865">
                <a:tc>
                  <a:txBody>
                    <a:bodyPr/>
                    <a:lstStyle/>
                    <a:p>
                      <a:r>
                        <a:rPr sz="2000" b="1"/>
                        <a:t>9</a:t>
                      </a:r>
                    </a:p>
                  </a:txBody>
                  <a:tcPr marL="0" marR="0" marT="0" marB="0" anchor="ctr"/>
                </a:tc>
                <a:tc>
                  <a:txBody>
                    <a:bodyPr/>
                    <a:lstStyle/>
                    <a:p>
                      <a:r>
                        <a:rPr sz="2000" b="1"/>
                        <a:t>Report structure and report writing guidance</a:t>
                      </a:r>
                    </a:p>
                  </a:txBody>
                  <a:tcPr marL="0" marR="0" marT="0" marB="0" anchor="ctr"/>
                </a:tc>
                <a:tc>
                  <a:txBody>
                    <a:bodyPr/>
                    <a:lstStyle/>
                    <a:p>
                      <a:r>
                        <a:rPr sz="2000" b="1"/>
                        <a:t>Report</a:t>
                      </a:r>
                    </a:p>
                  </a:txBody>
                  <a:tcPr marL="0" marR="0" marT="0" marB="0" anchor="ctr"/>
                </a:tc>
                <a:extLst>
                  <a:ext uri="{0D108BD9-81ED-4DB2-BD59-A6C34878D82A}">
                    <a16:rowId xmlns:a16="http://schemas.microsoft.com/office/drawing/2014/main" val="10009"/>
                  </a:ext>
                </a:extLst>
              </a:tr>
              <a:tr h="443865">
                <a:tc>
                  <a:txBody>
                    <a:bodyPr/>
                    <a:lstStyle/>
                    <a:p>
                      <a:r>
                        <a:rPr sz="2000" b="1"/>
                        <a:t>10</a:t>
                      </a:r>
                    </a:p>
                  </a:txBody>
                  <a:tcPr marL="0" marR="0" marT="0" marB="0" anchor="ctr"/>
                </a:tc>
                <a:tc>
                  <a:txBody>
                    <a:bodyPr/>
                    <a:lstStyle/>
                    <a:p>
                      <a:r>
                        <a:rPr sz="2000" b="1"/>
                        <a:t>Report workshop and one-to-one support</a:t>
                      </a:r>
                    </a:p>
                  </a:txBody>
                  <a:tcPr marL="0" marR="0" marT="0" marB="0" anchor="ctr"/>
                </a:tc>
                <a:tc>
                  <a:txBody>
                    <a:bodyPr/>
                    <a:lstStyle/>
                    <a:p>
                      <a:r>
                        <a:rPr sz="2000" b="1">
                          <a:solidFill>
                            <a:srgbClr val="FF0000"/>
                          </a:solidFill>
                        </a:rPr>
                        <a:t>Report</a:t>
                      </a:r>
                      <a:r>
                        <a:rPr lang="en-US" sz="2000" b="1">
                          <a:solidFill>
                            <a:srgbClr val="FF0000"/>
                          </a:solidFill>
                        </a:rPr>
                        <a:t> submission</a:t>
                      </a:r>
                    </a:p>
                  </a:txBody>
                  <a:tcPr marL="0" marR="0" marT="0" marB="0" anchor="ctr"/>
                </a:tc>
                <a:extLst>
                  <a:ext uri="{0D108BD9-81ED-4DB2-BD59-A6C34878D82A}">
                    <a16:rowId xmlns:a16="http://schemas.microsoft.com/office/drawing/2014/main" val="10010"/>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Content Placeholder 3"/>
          <p:cNvGraphicFramePr>
            <a:graphicFrameLocks noGrp="1"/>
          </p:cNvGraphicFramePr>
          <p:nvPr>
            <p:ph idx="1"/>
          </p:nvPr>
        </p:nvGraphicFramePr>
        <p:xfrm>
          <a:off x="754380" y="365125"/>
          <a:ext cx="10515600" cy="6727825"/>
        </p:xfrm>
        <a:graphic>
          <a:graphicData uri="http://schemas.openxmlformats.org/drawingml/2006/table">
            <a:tbl>
              <a:tblPr firstRow="1" bandRow="1">
                <a:tableStyleId>{5C22544A-7EE6-4342-B048-85BDC9FD1C3A}</a:tableStyleId>
              </a:tblPr>
              <a:tblGrid>
                <a:gridCol w="1304925">
                  <a:extLst>
                    <a:ext uri="{9D8B030D-6E8A-4147-A177-3AD203B41FA5}">
                      <a16:colId xmlns:a16="http://schemas.microsoft.com/office/drawing/2014/main" val="20000"/>
                    </a:ext>
                  </a:extLst>
                </a:gridCol>
                <a:gridCol w="2200275">
                  <a:extLst>
                    <a:ext uri="{9D8B030D-6E8A-4147-A177-3AD203B41FA5}">
                      <a16:colId xmlns:a16="http://schemas.microsoft.com/office/drawing/2014/main" val="20001"/>
                    </a:ext>
                  </a:extLst>
                </a:gridCol>
                <a:gridCol w="1752600">
                  <a:extLst>
                    <a:ext uri="{9D8B030D-6E8A-4147-A177-3AD203B41FA5}">
                      <a16:colId xmlns:a16="http://schemas.microsoft.com/office/drawing/2014/main" val="20002"/>
                    </a:ext>
                  </a:extLst>
                </a:gridCol>
                <a:gridCol w="1752600">
                  <a:extLst>
                    <a:ext uri="{9D8B030D-6E8A-4147-A177-3AD203B41FA5}">
                      <a16:colId xmlns:a16="http://schemas.microsoft.com/office/drawing/2014/main" val="20003"/>
                    </a:ext>
                  </a:extLst>
                </a:gridCol>
                <a:gridCol w="1752600">
                  <a:extLst>
                    <a:ext uri="{9D8B030D-6E8A-4147-A177-3AD203B41FA5}">
                      <a16:colId xmlns:a16="http://schemas.microsoft.com/office/drawing/2014/main" val="20004"/>
                    </a:ext>
                  </a:extLst>
                </a:gridCol>
                <a:gridCol w="1752600">
                  <a:extLst>
                    <a:ext uri="{9D8B030D-6E8A-4147-A177-3AD203B41FA5}">
                      <a16:colId xmlns:a16="http://schemas.microsoft.com/office/drawing/2014/main" val="20005"/>
                    </a:ext>
                  </a:extLst>
                </a:gridCol>
              </a:tblGrid>
              <a:tr h="551815">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Week</a:t>
                      </a:r>
                    </a:p>
                  </a:txBody>
                  <a:tcPr marL="9525" marR="9525" marT="9525" marB="9525" anchor="ctr"/>
                </a:tc>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Main topic</a:t>
                      </a:r>
                    </a:p>
                  </a:txBody>
                  <a:tcPr marL="9525" marR="9525" marT="9525" marB="9525" anchor="ctr"/>
                </a:tc>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First half of class: what </a:t>
                      </a:r>
                      <a:r>
                        <a:rPr lang="en-US" sz="900" b="1">
                          <a:latin typeface="SimSun" panose="02010600030101010101" pitchFamily="2" charset="-122"/>
                          <a:ea typeface="SimSun" panose="02010600030101010101" pitchFamily="2" charset="-122"/>
                        </a:rPr>
                        <a:t>I</a:t>
                      </a:r>
                      <a:r>
                        <a:rPr sz="900" b="1">
                          <a:latin typeface="SimSun" panose="02010600030101010101" pitchFamily="2" charset="-122"/>
                          <a:ea typeface="SimSun" panose="02010600030101010101" pitchFamily="2" charset="-122"/>
                        </a:rPr>
                        <a:t> teach</a:t>
                      </a:r>
                    </a:p>
                  </a:txBody>
                  <a:tcPr marL="9525" marR="9525" marT="9525" marB="9525" anchor="ctr"/>
                </a:tc>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Second half of class: what students do</a:t>
                      </a:r>
                    </a:p>
                  </a:txBody>
                  <a:tcPr marL="9525" marR="9525" marT="9525" marB="9525" anchor="ctr"/>
                </a:tc>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Weekly output</a:t>
                      </a:r>
                    </a:p>
                  </a:txBody>
                  <a:tcPr marL="9525" marR="9525" marT="9525" marB="9525" anchor="ctr"/>
                </a:tc>
                <a:tc>
                  <a:txBody>
                    <a:bodyPr/>
                    <a:lstStyle/>
                    <a:p>
                      <a:pPr marL="40005" indent="0" algn="ctr">
                        <a:spcBef>
                          <a:spcPct val="0"/>
                        </a:spcBef>
                        <a:spcAft>
                          <a:spcPct val="0"/>
                        </a:spcAft>
                      </a:pPr>
                      <a:r>
                        <a:rPr sz="900" b="1">
                          <a:latin typeface="SimSun" panose="02010600030101010101" pitchFamily="2" charset="-122"/>
                          <a:ea typeface="SimSun" panose="02010600030101010101" pitchFamily="2" charset="-122"/>
                        </a:rPr>
                        <a:t>Assessment link</a:t>
                      </a:r>
                    </a:p>
                  </a:txBody>
                  <a:tcPr marL="9525" marR="9525" marT="9525" marB="9525" anchor="ctr"/>
                </a:tc>
                <a:extLst>
                  <a:ext uri="{0D108BD9-81ED-4DB2-BD59-A6C34878D82A}">
                    <a16:rowId xmlns:a16="http://schemas.microsoft.com/office/drawing/2014/main" val="10000"/>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1</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Module introduction + What is a project?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Module overview, assessment overview, what a project is, project lifecycle, team formation, sponsor / project idea / basic aim and objectives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agree one shared project, identify a possible sponsor, and draft a basic project idea</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Group project idea + team agreement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1</a:t>
                      </a:r>
                      <a:r>
                        <a:rPr lang="en-US" sz="900" b="1">
                          <a:latin typeface="SimSun" panose="02010600030101010101" pitchFamily="2" charset="-122"/>
                          <a:ea typeface="SimSun" panose="02010600030101010101" pitchFamily="2" charset="-122"/>
                        </a:rPr>
                        <a:t> </a:t>
                      </a:r>
                    </a:p>
                  </a:txBody>
                  <a:tcPr marL="9525" marR="9525" marT="9525" marB="9525" anchor="ctr"/>
                </a:tc>
                <a:extLst>
                  <a:ext uri="{0D108BD9-81ED-4DB2-BD59-A6C34878D82A}">
                    <a16:rowId xmlns:a16="http://schemas.microsoft.com/office/drawing/2014/main" val="10001"/>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2</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Project initiation + Scope + Iron Triangle</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Project initiation, project scope, in-scope / out-of-scope, iron triangle, role of the project manager</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refine their aim, objectives, scope and key constraints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Shared project brief</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2</a:t>
                      </a:r>
                    </a:p>
                  </a:txBody>
                  <a:tcPr marL="9525" marR="9525" marT="9525" marB="9525" anchor="ctr"/>
                </a:tc>
                <a:extLst>
                  <a:ext uri="{0D108BD9-81ED-4DB2-BD59-A6C34878D82A}">
                    <a16:rowId xmlns:a16="http://schemas.microsoft.com/office/drawing/2014/main" val="10002"/>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3</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Stakeholder analysis + Communication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Stakeholders, stakeholder analysis, power-interest grid, internal / external stakeholders, communication planning</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produce a stakeholder table / map and discuss communication methods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Stakeholder analysis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3</a:t>
                      </a:r>
                    </a:p>
                  </a:txBody>
                  <a:tcPr marL="9525" marR="9525" marT="9525" marB="9525" anchor="ctr"/>
                </a:tc>
                <a:extLst>
                  <a:ext uri="{0D108BD9-81ED-4DB2-BD59-A6C34878D82A}">
                    <a16:rowId xmlns:a16="http://schemas.microsoft.com/office/drawing/2014/main" val="10003"/>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4</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WBS + Gantt Chart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Work Breakdown Structure, deliverables, tasks, sequencing, Gantt chart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create a WBS and a project timeline / Gantt chart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WBS + Gantt chart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4</a:t>
                      </a:r>
                    </a:p>
                  </a:txBody>
                  <a:tcPr marL="9525" marR="9525" marT="9525" marB="9525" anchor="ctr"/>
                </a:tc>
                <a:extLst>
                  <a:ext uri="{0D108BD9-81ED-4DB2-BD59-A6C34878D82A}">
                    <a16:rowId xmlns:a16="http://schemas.microsoft.com/office/drawing/2014/main" val="10004"/>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5</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Risk analysis + Reflection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Risk types, likelihood / impact, mitigation, plus reflection on individual contribution and project experience</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complete a risk grid; individually, they begin planning their reflective writing</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Risk analysis + reflection notes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5</a:t>
                      </a:r>
                    </a:p>
                  </a:txBody>
                  <a:tcPr marL="9525" marR="9525" marT="9525" marB="9525" anchor="ctr"/>
                </a:tc>
                <a:extLst>
                  <a:ext uri="{0D108BD9-81ED-4DB2-BD59-A6C34878D82A}">
                    <a16:rowId xmlns:a16="http://schemas.microsoft.com/office/drawing/2014/main" val="10005"/>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6</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 consolidation + Project review</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Review of key tools, check progress, explain how blog material connects to presentation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organise all project materials and complete / submit their blogs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All 5 blogs completed</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Blogs submission stage</a:t>
                      </a:r>
                    </a:p>
                  </a:txBody>
                  <a:tcPr marL="9525" marR="9525" marT="9525" marB="9525" anchor="ctr"/>
                </a:tc>
                <a:extLst>
                  <a:ext uri="{0D108BD9-81ED-4DB2-BD59-A6C34878D82A}">
                    <a16:rowId xmlns:a16="http://schemas.microsoft.com/office/drawing/2014/main" val="10006"/>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7</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 workshop</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 structure, how to present to a sponsor, slide design, speaking roles, presentation skills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prepare slides and rehearse their presentation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 draft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 preparation</a:t>
                      </a:r>
                    </a:p>
                  </a:txBody>
                  <a:tcPr marL="9525" marR="9525" marT="9525" marB="9525" anchor="ctr"/>
                </a:tc>
                <a:extLst>
                  <a:ext uri="{0D108BD9-81ED-4DB2-BD59-A6C34878D82A}">
                    <a16:rowId xmlns:a16="http://schemas.microsoft.com/office/drawing/2014/main" val="10007"/>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8</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 week</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Brief recap and assessment guidance</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Students deliver their group presentation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Assessed presentation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Presentation</a:t>
                      </a:r>
                    </a:p>
                  </a:txBody>
                  <a:tcPr marL="9525" marR="9525" marT="9525" marB="9525" anchor="ctr"/>
                </a:tc>
                <a:extLst>
                  <a:ext uri="{0D108BD9-81ED-4DB2-BD59-A6C34878D82A}">
                    <a16:rowId xmlns:a16="http://schemas.microsoft.com/office/drawing/2014/main" val="10008"/>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9</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How to write the report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 structure, critical discussion, how to use literature, how to move from project activity to report writing</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Students create a report plan and organise evidence under report headings</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 outline</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 preparation</a:t>
                      </a:r>
                    </a:p>
                  </a:txBody>
                  <a:tcPr marL="9525" marR="9525" marT="9525" marB="9525" anchor="ctr"/>
                </a:tc>
                <a:extLst>
                  <a:ext uri="{0D108BD9-81ED-4DB2-BD59-A6C34878D82A}">
                    <a16:rowId xmlns:a16="http://schemas.microsoft.com/office/drawing/2014/main" val="10009"/>
                  </a:ext>
                </a:extLst>
              </a:tr>
              <a:tr h="381000">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10</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 teaching + report clinic</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Common report mistakes, referencing, critical writing, section-by-section guidance, small-group or one-to-one support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Students work on drafts and refine their report</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 draft / final preparation</a:t>
                      </a:r>
                    </a:p>
                  </a:txBody>
                  <a:tcPr marL="9525" marR="9525" marT="9525" marB="9525" anchor="ctr"/>
                </a:tc>
                <a:tc>
                  <a:txBody>
                    <a:bodyPr/>
                    <a:lstStyle/>
                    <a:p>
                      <a:pPr marL="40005" indent="0" algn="l">
                        <a:spcBef>
                          <a:spcPct val="0"/>
                        </a:spcBef>
                        <a:spcAft>
                          <a:spcPct val="0"/>
                        </a:spcAft>
                      </a:pPr>
                      <a:r>
                        <a:rPr sz="900" b="1">
                          <a:latin typeface="SimSun" panose="02010600030101010101" pitchFamily="2" charset="-122"/>
                          <a:ea typeface="SimSun" panose="02010600030101010101" pitchFamily="2" charset="-122"/>
                        </a:rPr>
                        <a:t>Report</a:t>
                      </a:r>
                    </a:p>
                  </a:txBody>
                  <a:tcPr marL="9525" marR="9525" marT="9525" marB="9525" anchor="ctr"/>
                </a:tc>
                <a:extLst>
                  <a:ext uri="{0D108BD9-81ED-4DB2-BD59-A6C34878D82A}">
                    <a16:rowId xmlns:a16="http://schemas.microsoft.com/office/drawing/2014/main" val="10010"/>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 1</a:t>
            </a:r>
          </a:p>
        </p:txBody>
      </p:sp>
      <p:pic>
        <p:nvPicPr>
          <p:cNvPr id="4" name="Content Placeholder 3"/>
          <p:cNvPicPr>
            <a:picLocks noGrp="1" noChangeAspect="1"/>
          </p:cNvPicPr>
          <p:nvPr>
            <p:ph idx="1"/>
          </p:nvPr>
        </p:nvPicPr>
        <p:blipFill>
          <a:blip r:embed="rId3"/>
          <a:stretch>
            <a:fillRect/>
          </a:stretch>
        </p:blipFill>
        <p:spPr>
          <a:xfrm>
            <a:off x="981075" y="1616710"/>
            <a:ext cx="9715500" cy="32867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6" name="Content Placeholder 5"/>
          <p:cNvGraphicFramePr>
            <a:graphicFrameLocks noGrp="1"/>
          </p:cNvGraphicFramePr>
          <p:nvPr>
            <p:ph idx="1"/>
          </p:nvPr>
        </p:nvGraphicFramePr>
        <p:xfrm>
          <a:off x="761365" y="1425575"/>
          <a:ext cx="10515600" cy="4006850"/>
        </p:xfrm>
        <a:graphic>
          <a:graphicData uri="http://schemas.openxmlformats.org/drawingml/2006/table">
            <a:tbl>
              <a:tblPr firstRow="1" bandRow="1">
                <a:tableStyleId>{5C22544A-7EE6-4342-B048-85BDC9FD1C3A}</a:tableStyleId>
              </a:tblPr>
              <a:tblGrid>
                <a:gridCol w="1470660">
                  <a:extLst>
                    <a:ext uri="{9D8B030D-6E8A-4147-A177-3AD203B41FA5}">
                      <a16:colId xmlns:a16="http://schemas.microsoft.com/office/drawing/2014/main" val="20000"/>
                    </a:ext>
                  </a:extLst>
                </a:gridCol>
                <a:gridCol w="3176905">
                  <a:extLst>
                    <a:ext uri="{9D8B030D-6E8A-4147-A177-3AD203B41FA5}">
                      <a16:colId xmlns:a16="http://schemas.microsoft.com/office/drawing/2014/main" val="20001"/>
                    </a:ext>
                  </a:extLst>
                </a:gridCol>
                <a:gridCol w="5868035">
                  <a:extLst>
                    <a:ext uri="{9D8B030D-6E8A-4147-A177-3AD203B41FA5}">
                      <a16:colId xmlns:a16="http://schemas.microsoft.com/office/drawing/2014/main" val="20002"/>
                    </a:ext>
                  </a:extLst>
                </a:gridCol>
              </a:tblGrid>
              <a:tr h="541655">
                <a:tc>
                  <a:txBody>
                    <a:bodyPr/>
                    <a:lstStyle/>
                    <a:p>
                      <a:r>
                        <a:rPr sz="1100"/>
                        <a:t>Blog</a:t>
                      </a:r>
                    </a:p>
                  </a:txBody>
                  <a:tcPr marL="0" marR="0" marT="0" marB="0" anchor="ctr"/>
                </a:tc>
                <a:tc>
                  <a:txBody>
                    <a:bodyPr/>
                    <a:lstStyle/>
                    <a:p>
                      <a:r>
                        <a:rPr sz="1100"/>
                        <a:t>Main focus</a:t>
                      </a:r>
                    </a:p>
                  </a:txBody>
                  <a:tcPr marL="0" marR="0" marT="0" marB="0" anchor="ctr"/>
                </a:tc>
                <a:tc>
                  <a:txBody>
                    <a:bodyPr/>
                    <a:lstStyle/>
                    <a:p>
                      <a:r>
                        <a:rPr sz="1100"/>
                        <a:t>What students should write about</a:t>
                      </a:r>
                    </a:p>
                  </a:txBody>
                  <a:tcPr marL="0" marR="0" marT="0" marB="0" anchor="ctr"/>
                </a:tc>
                <a:extLst>
                  <a:ext uri="{0D108BD9-81ED-4DB2-BD59-A6C34878D82A}">
                    <a16:rowId xmlns:a16="http://schemas.microsoft.com/office/drawing/2014/main" val="10000"/>
                  </a:ext>
                </a:extLst>
              </a:tr>
              <a:tr h="714375">
                <a:tc>
                  <a:txBody>
                    <a:bodyPr/>
                    <a:lstStyle/>
                    <a:p>
                      <a:r>
                        <a:rPr sz="1100"/>
                        <a:t>Blog 1</a:t>
                      </a:r>
                    </a:p>
                  </a:txBody>
                  <a:tcPr marL="0" marR="0" marT="0" marB="0" anchor="ctr"/>
                </a:tc>
                <a:tc>
                  <a:txBody>
                    <a:bodyPr/>
                    <a:lstStyle/>
                    <a:p>
                      <a:r>
                        <a:rPr sz="1100"/>
                        <a:t>Project introduction + team role</a:t>
                      </a:r>
                    </a:p>
                  </a:txBody>
                  <a:tcPr marL="0" marR="0" marT="0" marB="0" anchor="ctr"/>
                </a:tc>
                <a:tc>
                  <a:txBody>
                    <a:bodyPr/>
                    <a:lstStyle/>
                    <a:p>
                      <a:r>
                        <a:rPr sz="1100"/>
                        <a:t>Introduce the project, name the sponsor, briefly explain the project idea, explain what skills the student can contribute, and reflect on their Belbin / team role. The guidance also says they should include a critical point about why Belbin does not always work perfectly.</a:t>
                      </a:r>
                    </a:p>
                  </a:txBody>
                  <a:tcPr marL="0" marR="0" marT="0" marB="0" anchor="ctr"/>
                </a:tc>
                <a:extLst>
                  <a:ext uri="{0D108BD9-81ED-4DB2-BD59-A6C34878D82A}">
                    <a16:rowId xmlns:a16="http://schemas.microsoft.com/office/drawing/2014/main" val="10001"/>
                  </a:ext>
                </a:extLst>
              </a:tr>
              <a:tr h="715010">
                <a:tc>
                  <a:txBody>
                    <a:bodyPr/>
                    <a:lstStyle/>
                    <a:p>
                      <a:r>
                        <a:rPr sz="1100"/>
                        <a:t>Blog 2</a:t>
                      </a:r>
                    </a:p>
                  </a:txBody>
                  <a:tcPr marL="0" marR="0" marT="0" marB="0" anchor="ctr"/>
                </a:tc>
                <a:tc>
                  <a:txBody>
                    <a:bodyPr/>
                    <a:lstStyle/>
                    <a:p>
                      <a:r>
                        <a:rPr sz="1100"/>
                        <a:t>Project initiation, scope, aims and objectives</a:t>
                      </a:r>
                    </a:p>
                  </a:txBody>
                  <a:tcPr marL="0" marR="0" marT="0" marB="0" anchor="ctr"/>
                </a:tc>
                <a:tc>
                  <a:txBody>
                    <a:bodyPr/>
                    <a:lstStyle/>
                    <a:p>
                      <a:r>
                        <a:rPr sz="1100"/>
                        <a:t>Explain the project aim and objectives, what the project is trying to achieve, and how the group began to define the scope. This can also include the iron triangle if you want to link time, cost and quality early. This fits the Week 2 content on initiation, scope and the iron triangle.</a:t>
                      </a:r>
                    </a:p>
                  </a:txBody>
                  <a:tcPr marL="0" marR="0" marT="0" marB="0" anchor="ctr"/>
                </a:tc>
                <a:extLst>
                  <a:ext uri="{0D108BD9-81ED-4DB2-BD59-A6C34878D82A}">
                    <a16:rowId xmlns:a16="http://schemas.microsoft.com/office/drawing/2014/main" val="10002"/>
                  </a:ext>
                </a:extLst>
              </a:tr>
              <a:tr h="541655">
                <a:tc>
                  <a:txBody>
                    <a:bodyPr/>
                    <a:lstStyle/>
                    <a:p>
                      <a:r>
                        <a:rPr sz="1100"/>
                        <a:t>Blog 3</a:t>
                      </a:r>
                    </a:p>
                  </a:txBody>
                  <a:tcPr marL="0" marR="0" marT="0" marB="0" anchor="ctr"/>
                </a:tc>
                <a:tc>
                  <a:txBody>
                    <a:bodyPr/>
                    <a:lstStyle/>
                    <a:p>
                      <a:r>
                        <a:rPr sz="1100"/>
                        <a:t>Stakeholder analysis and communication</a:t>
                      </a:r>
                    </a:p>
                  </a:txBody>
                  <a:tcPr marL="0" marR="0" marT="0" marB="0" anchor="ctr"/>
                </a:tc>
                <a:tc>
                  <a:txBody>
                    <a:bodyPr/>
                    <a:lstStyle/>
                    <a:p>
                      <a:r>
                        <a:rPr sz="1100"/>
                        <a:t>Identify the main stakeholders, explain their interests and influence, and discuss how the group plans to communicate with them. This fits the stakeholder analysis and communication materials.</a:t>
                      </a:r>
                    </a:p>
                  </a:txBody>
                  <a:tcPr marL="0" marR="0" marT="0" marB="0" anchor="ctr"/>
                </a:tc>
                <a:extLst>
                  <a:ext uri="{0D108BD9-81ED-4DB2-BD59-A6C34878D82A}">
                    <a16:rowId xmlns:a16="http://schemas.microsoft.com/office/drawing/2014/main" val="10003"/>
                  </a:ext>
                </a:extLst>
              </a:tr>
              <a:tr h="541655">
                <a:tc>
                  <a:txBody>
                    <a:bodyPr/>
                    <a:lstStyle/>
                    <a:p>
                      <a:r>
                        <a:rPr sz="1100"/>
                        <a:t>Blog 4</a:t>
                      </a:r>
                    </a:p>
                  </a:txBody>
                  <a:tcPr marL="0" marR="0" marT="0" marB="0" anchor="ctr"/>
                </a:tc>
                <a:tc>
                  <a:txBody>
                    <a:bodyPr/>
                    <a:lstStyle/>
                    <a:p>
                      <a:r>
                        <a:rPr sz="1100"/>
                        <a:t>Planning tools: WBS and Gantt chart</a:t>
                      </a:r>
                    </a:p>
                  </a:txBody>
                  <a:tcPr marL="0" marR="0" marT="0" marB="0" anchor="ctr"/>
                </a:tc>
                <a:tc>
                  <a:txBody>
                    <a:bodyPr/>
                    <a:lstStyle/>
                    <a:p>
                      <a:r>
                        <a:rPr sz="1100"/>
                        <a:t>Explain how the group broke the project into tasks, planned deliverables, and organised the timeline. Students can evaluate whether WBS and Gantt chart were useful and what difficulties they found.</a:t>
                      </a:r>
                    </a:p>
                  </a:txBody>
                  <a:tcPr marL="0" marR="0" marT="0" marB="0" anchor="ctr"/>
                </a:tc>
                <a:extLst>
                  <a:ext uri="{0D108BD9-81ED-4DB2-BD59-A6C34878D82A}">
                    <a16:rowId xmlns:a16="http://schemas.microsoft.com/office/drawing/2014/main" val="10004"/>
                  </a:ext>
                </a:extLst>
              </a:tr>
              <a:tr h="952500">
                <a:tc>
                  <a:txBody>
                    <a:bodyPr/>
                    <a:lstStyle/>
                    <a:p>
                      <a:r>
                        <a:rPr sz="1100"/>
                        <a:t>Blog 5</a:t>
                      </a:r>
                    </a:p>
                  </a:txBody>
                  <a:tcPr marL="0" marR="0" marT="0" marB="0" anchor="ctr"/>
                </a:tc>
                <a:tc>
                  <a:txBody>
                    <a:bodyPr/>
                    <a:lstStyle/>
                    <a:p>
                      <a:r>
                        <a:rPr sz="1100" dirty="0"/>
                        <a:t>Risk + self-evaluation / development</a:t>
                      </a:r>
                    </a:p>
                  </a:txBody>
                  <a:tcPr marL="0" marR="0" marT="0" marB="0" anchor="ctr"/>
                </a:tc>
                <a:tc>
                  <a:txBody>
                    <a:bodyPr/>
                    <a:lstStyle/>
                    <a:p>
                      <a:r>
                        <a:rPr sz="1100" dirty="0"/>
                        <a:t>The formal brief says the fifth blog must critically evaluate the student’s own ability to manage the project and include a self-development plan. You can also allow students to refer briefly to risks or challenges they faced, but the main emphasis should be on reflection, strengths, weaknesses and future improvement.</a:t>
                      </a:r>
                    </a:p>
                  </a:txBody>
                  <a:tcPr marL="0" marR="0" marT="0" marB="0"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Week 1-6</a:t>
            </a:r>
          </a:p>
        </p:txBody>
      </p:sp>
      <p:pic>
        <p:nvPicPr>
          <p:cNvPr id="4" name="Content Placeholder 3"/>
          <p:cNvPicPr>
            <a:picLocks noGrp="1" noChangeAspect="1"/>
          </p:cNvPicPr>
          <p:nvPr>
            <p:ph idx="1"/>
          </p:nvPr>
        </p:nvPicPr>
        <p:blipFill>
          <a:blip r:embed="rId2"/>
          <a:stretch>
            <a:fillRect/>
          </a:stretch>
        </p:blipFill>
        <p:spPr>
          <a:xfrm>
            <a:off x="838200" y="1691005"/>
            <a:ext cx="10515600" cy="45573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mn-ea"/>
              </a:rPr>
              <a:t>General Rules of the Blogs</a:t>
            </a:r>
            <a:endParaRPr lang="zh-CN" altLang="en-US">
              <a:sym typeface="+mn-ea"/>
            </a:endParaRPr>
          </a:p>
        </p:txBody>
      </p:sp>
      <p:sp>
        <p:nvSpPr>
          <p:cNvPr id="3" name="Content Placeholder 2"/>
          <p:cNvSpPr>
            <a:spLocks noGrp="1"/>
          </p:cNvSpPr>
          <p:nvPr>
            <p:ph idx="1"/>
          </p:nvPr>
        </p:nvSpPr>
        <p:spPr/>
        <p:txBody>
          <a:bodyPr>
            <a:normAutofit lnSpcReduction="10000"/>
          </a:bodyPr>
          <a:lstStyle/>
          <a:p>
            <a:endParaRPr lang="en-US" altLang="en-US"/>
          </a:p>
          <a:p>
            <a:r>
              <a:rPr lang="en-US" altLang="en-US" i="1"/>
              <a:t>The blogs are </a:t>
            </a:r>
            <a:r>
              <a:rPr lang="en-US" altLang="en-US" i="1">
                <a:solidFill>
                  <a:srgbClr val="FF0000"/>
                </a:solidFill>
              </a:rPr>
              <a:t>individual, </a:t>
            </a:r>
            <a:r>
              <a:rPr lang="en-US" altLang="en-US" i="1"/>
              <a:t>even though the project is group-based</a:t>
            </a:r>
          </a:p>
          <a:p>
            <a:endParaRPr lang="en-US" altLang="en-US" i="1"/>
          </a:p>
          <a:p>
            <a:r>
              <a:rPr lang="en-US" altLang="en-US" i="1"/>
              <a:t>The five blogs total 1000 words, so roughly </a:t>
            </a:r>
            <a:r>
              <a:rPr lang="en-US" altLang="en-US" i="1">
                <a:solidFill>
                  <a:srgbClr val="FF0000"/>
                </a:solidFill>
              </a:rPr>
              <a:t>200 words each</a:t>
            </a:r>
          </a:p>
          <a:p>
            <a:endParaRPr lang="en-US" altLang="en-US" i="1">
              <a:solidFill>
                <a:srgbClr val="FF0000"/>
              </a:solidFill>
            </a:endParaRPr>
          </a:p>
          <a:p>
            <a:r>
              <a:rPr lang="en-US" altLang="en-US" i="1"/>
              <a:t>Students should support them </a:t>
            </a:r>
            <a:r>
              <a:rPr lang="en-US" altLang="en-US" i="1">
                <a:solidFill>
                  <a:srgbClr val="FF0000"/>
                </a:solidFill>
              </a:rPr>
              <a:t>with sources and references</a:t>
            </a:r>
          </a:p>
          <a:p>
            <a:endParaRPr lang="en-US" altLang="en-US" i="1">
              <a:solidFill>
                <a:srgbClr val="FF0000"/>
              </a:solidFill>
            </a:endParaRPr>
          </a:p>
          <a:p>
            <a:r>
              <a:rPr lang="en-US" altLang="en-US" i="1"/>
              <a:t>The blogs should be </a:t>
            </a:r>
            <a:r>
              <a:rPr lang="en-US" altLang="en-US" i="1">
                <a:solidFill>
                  <a:srgbClr val="FF0000"/>
                </a:solidFill>
              </a:rPr>
              <a:t>informative</a:t>
            </a:r>
            <a:r>
              <a:rPr lang="en-US" altLang="en-US" i="1"/>
              <a:t>, </a:t>
            </a:r>
            <a:r>
              <a:rPr lang="en-US" altLang="en-US" i="1">
                <a:solidFill>
                  <a:srgbClr val="FF0000"/>
                </a:solidFill>
              </a:rPr>
              <a:t>linked to the project</a:t>
            </a:r>
            <a:r>
              <a:rPr lang="en-US" altLang="en-US" i="1"/>
              <a:t>, and may include</a:t>
            </a:r>
            <a:r>
              <a:rPr lang="en-US" altLang="en-US" i="1">
                <a:solidFill>
                  <a:srgbClr val="FF0000"/>
                </a:solidFill>
              </a:rPr>
              <a:t> images or visuals</a:t>
            </a:r>
            <a:r>
              <a:rPr lang="en-US" altLang="en-US" i="1"/>
              <a:t> where useful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 2</a:t>
            </a:r>
          </a:p>
        </p:txBody>
      </p:sp>
      <p:pic>
        <p:nvPicPr>
          <p:cNvPr id="4" name="Content Placeholder 3"/>
          <p:cNvPicPr>
            <a:picLocks noGrp="1" noChangeAspect="1"/>
          </p:cNvPicPr>
          <p:nvPr>
            <p:ph idx="1"/>
          </p:nvPr>
        </p:nvPicPr>
        <p:blipFill>
          <a:blip r:embed="rId2"/>
          <a:stretch>
            <a:fillRect/>
          </a:stretch>
        </p:blipFill>
        <p:spPr>
          <a:xfrm>
            <a:off x="1507490" y="2456180"/>
            <a:ext cx="8344535" cy="176085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Assessment 2</a:t>
            </a:r>
            <a:r>
              <a:rPr lang="zh-CN" altLang="en-US" b="1"/>
              <a:t>：</a:t>
            </a:r>
            <a:r>
              <a:rPr lang="en-US" altLang="zh-CN" b="1"/>
              <a:t>report</a:t>
            </a:r>
            <a:br>
              <a:rPr lang="en-US" altLang="en-US"/>
            </a:br>
            <a:endParaRPr lang="en-US" altLang="en-US"/>
          </a:p>
        </p:txBody>
      </p:sp>
      <p:sp>
        <p:nvSpPr>
          <p:cNvPr id="3" name="Content Placeholder 2"/>
          <p:cNvSpPr>
            <a:spLocks noGrp="1"/>
          </p:cNvSpPr>
          <p:nvPr>
            <p:ph idx="1"/>
          </p:nvPr>
        </p:nvSpPr>
        <p:spPr>
          <a:xfrm>
            <a:off x="838200" y="1325880"/>
            <a:ext cx="10515600" cy="4351338"/>
          </a:xfrm>
        </p:spPr>
        <p:txBody>
          <a:bodyPr>
            <a:normAutofit fontScale="90000" lnSpcReduction="20000"/>
          </a:bodyPr>
          <a:lstStyle/>
          <a:p>
            <a:pPr marL="0" indent="0">
              <a:buNone/>
            </a:pPr>
            <a:endParaRPr lang="en-US" altLang="en-US"/>
          </a:p>
          <a:p>
            <a:r>
              <a:rPr lang="en-US" altLang="en-US"/>
              <a:t>critically assess </a:t>
            </a:r>
            <a:r>
              <a:rPr lang="en-US" altLang="en-US">
                <a:solidFill>
                  <a:srgbClr val="FF0000"/>
                </a:solidFill>
              </a:rPr>
              <a:t>project management tool</a:t>
            </a:r>
            <a:r>
              <a:rPr lang="en-US" altLang="en-US"/>
              <a:t>s and techniques for managing a project within an organisation</a:t>
            </a:r>
          </a:p>
          <a:p>
            <a:endParaRPr lang="en-US" altLang="en-US"/>
          </a:p>
          <a:p>
            <a:r>
              <a:rPr lang="en-US" altLang="en-US"/>
              <a:t>critically discuss, </a:t>
            </a:r>
            <a:r>
              <a:rPr lang="en-US" altLang="en-US">
                <a:solidFill>
                  <a:srgbClr val="FF0000"/>
                </a:solidFill>
              </a:rPr>
              <a:t>using examples from the project</a:t>
            </a:r>
            <a:r>
              <a:rPr lang="en-US" altLang="en-US"/>
              <a:t>, </a:t>
            </a:r>
            <a:r>
              <a:rPr lang="en-US" altLang="en-US">
                <a:solidFill>
                  <a:srgbClr val="FF0000"/>
                </a:solidFill>
              </a:rPr>
              <a:t>how a range of tools and techniques were used t</a:t>
            </a:r>
            <a:r>
              <a:rPr lang="en-US" altLang="en-US"/>
              <a:t>o plan and implement the project</a:t>
            </a:r>
          </a:p>
          <a:p>
            <a:endParaRPr lang="en-US" altLang="en-US"/>
          </a:p>
          <a:p>
            <a:r>
              <a:rPr lang="en-US" altLang="en-US"/>
              <a:t>critically discuss</a:t>
            </a:r>
            <a:r>
              <a:rPr lang="en-US" altLang="en-US">
                <a:solidFill>
                  <a:srgbClr val="FF0000"/>
                </a:solidFill>
              </a:rPr>
              <a:t> how the project plans were communicated</a:t>
            </a:r>
            <a:r>
              <a:rPr lang="en-US" altLang="en-US"/>
              <a:t> to appropriate stakeholders</a:t>
            </a:r>
          </a:p>
          <a:p>
            <a:endParaRPr lang="en-US" altLang="en-US"/>
          </a:p>
          <a:p>
            <a:r>
              <a:rPr lang="en-US" altLang="en-US"/>
              <a:t>draw a conclusion identifying areas for</a:t>
            </a:r>
            <a:r>
              <a:rPr lang="en-US" altLang="en-US">
                <a:solidFill>
                  <a:srgbClr val="FF0000"/>
                </a:solidFill>
              </a:rPr>
              <a:t> future improvement</a:t>
            </a:r>
            <a:r>
              <a:rPr lang="en-US" altLang="en-US"/>
              <a:t> in managing a project within an organisation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Recommended Structure</a:t>
            </a:r>
            <a:br>
              <a:rPr lang="en-US" altLang="en-US"/>
            </a:br>
            <a:endParaRPr lang="en-US" altLang="en-US"/>
          </a:p>
        </p:txBody>
      </p:sp>
      <p:sp>
        <p:nvSpPr>
          <p:cNvPr id="3" name="Content Placeholder 2"/>
          <p:cNvSpPr>
            <a:spLocks noGrp="1"/>
          </p:cNvSpPr>
          <p:nvPr>
            <p:ph idx="1"/>
          </p:nvPr>
        </p:nvSpPr>
        <p:spPr>
          <a:xfrm>
            <a:off x="838200" y="1404620"/>
            <a:ext cx="10515600" cy="4772660"/>
          </a:xfrm>
        </p:spPr>
        <p:txBody>
          <a:bodyPr>
            <a:normAutofit fontScale="97500" lnSpcReduction="10000"/>
          </a:bodyPr>
          <a:lstStyle/>
          <a:p>
            <a:r>
              <a:rPr lang="en-US" altLang="en-US"/>
              <a:t>Executive summary</a:t>
            </a:r>
          </a:p>
          <a:p>
            <a:r>
              <a:rPr lang="en-US" altLang="en-US"/>
              <a:t>Contents page</a:t>
            </a:r>
          </a:p>
          <a:p>
            <a:r>
              <a:rPr lang="en-US" altLang="en-US"/>
              <a:t>1. Introduction</a:t>
            </a:r>
          </a:p>
          <a:p>
            <a:r>
              <a:rPr lang="en-US" altLang="en-US"/>
              <a:t>2. Findings</a:t>
            </a:r>
          </a:p>
          <a:p>
            <a:r>
              <a:rPr lang="en-US" altLang="en-US"/>
              <a:t>2.1 Critical discussion of project management </a:t>
            </a:r>
            <a:r>
              <a:rPr lang="en-US" altLang="en-US">
                <a:solidFill>
                  <a:srgbClr val="FF0000"/>
                </a:solidFill>
              </a:rPr>
              <a:t>tools and techniques</a:t>
            </a:r>
            <a:r>
              <a:rPr lang="en-US" altLang="en-US"/>
              <a:t> in general</a:t>
            </a:r>
          </a:p>
          <a:p>
            <a:r>
              <a:rPr lang="en-US" altLang="en-US"/>
              <a:t>2.2 Critical discussion of</a:t>
            </a:r>
            <a:r>
              <a:rPr lang="en-US" altLang="en-US">
                <a:solidFill>
                  <a:srgbClr val="FF0000"/>
                </a:solidFill>
              </a:rPr>
              <a:t> how those tools were used</a:t>
            </a:r>
            <a:r>
              <a:rPr lang="en-US" altLang="en-US"/>
              <a:t> in the project</a:t>
            </a:r>
          </a:p>
          <a:p>
            <a:r>
              <a:rPr lang="en-US" altLang="en-US"/>
              <a:t>2.3 Communication and </a:t>
            </a:r>
            <a:r>
              <a:rPr lang="en-US" altLang="en-US">
                <a:solidFill>
                  <a:srgbClr val="FF0000"/>
                </a:solidFill>
              </a:rPr>
              <a:t>stakeholders</a:t>
            </a:r>
            <a:endParaRPr lang="en-US" altLang="en-US"/>
          </a:p>
          <a:p>
            <a:r>
              <a:rPr lang="en-US" altLang="en-US"/>
              <a:t>3. Conclusion</a:t>
            </a:r>
          </a:p>
          <a:p>
            <a:r>
              <a:rPr lang="en-US" altLang="en-US"/>
              <a:t>4. future improvement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Week 1: </a:t>
            </a:r>
            <a:r>
              <a:rPr lang="en-US" altLang="en-US"/>
              <a:t>Module Introduction and Project Set-Up</a:t>
            </a:r>
            <a:br>
              <a:rPr lang="en-US" altLang="en-US"/>
            </a:br>
            <a:endParaRPr lang="en-US" altLang="en-US"/>
          </a:p>
        </p:txBody>
      </p:sp>
      <p:graphicFrame>
        <p:nvGraphicFramePr>
          <p:cNvPr id="10" name="Content Placeholder 9"/>
          <p:cNvGraphicFramePr>
            <a:graphicFrameLocks noGrp="1"/>
          </p:cNvGraphicFramePr>
          <p:nvPr>
            <p:ph idx="1"/>
          </p:nvPr>
        </p:nvGraphicFramePr>
        <p:xfrm>
          <a:off x="838200" y="1825625"/>
          <a:ext cx="10515600" cy="3093085"/>
        </p:xfrm>
        <a:graphic>
          <a:graphicData uri="http://schemas.openxmlformats.org/drawingml/2006/table">
            <a:tbl>
              <a:tblPr firstRow="1" bandRow="1">
                <a:tableStyleId>{5C22544A-7EE6-4342-B048-85BDC9FD1C3A}</a:tableStyleId>
              </a:tblPr>
              <a:tblGrid>
                <a:gridCol w="981710">
                  <a:extLst>
                    <a:ext uri="{9D8B030D-6E8A-4147-A177-3AD203B41FA5}">
                      <a16:colId xmlns:a16="http://schemas.microsoft.com/office/drawing/2014/main" val="20000"/>
                    </a:ext>
                  </a:extLst>
                </a:gridCol>
                <a:gridCol w="1718945">
                  <a:extLst>
                    <a:ext uri="{9D8B030D-6E8A-4147-A177-3AD203B41FA5}">
                      <a16:colId xmlns:a16="http://schemas.microsoft.com/office/drawing/2014/main" val="20001"/>
                    </a:ext>
                  </a:extLst>
                </a:gridCol>
                <a:gridCol w="2557145">
                  <a:extLst>
                    <a:ext uri="{9D8B030D-6E8A-4147-A177-3AD203B41FA5}">
                      <a16:colId xmlns:a16="http://schemas.microsoft.com/office/drawing/2014/main" val="20002"/>
                    </a:ext>
                  </a:extLst>
                </a:gridCol>
                <a:gridCol w="2311400">
                  <a:extLst>
                    <a:ext uri="{9D8B030D-6E8A-4147-A177-3AD203B41FA5}">
                      <a16:colId xmlns:a16="http://schemas.microsoft.com/office/drawing/2014/main" val="20003"/>
                    </a:ext>
                  </a:extLst>
                </a:gridCol>
                <a:gridCol w="1786255">
                  <a:extLst>
                    <a:ext uri="{9D8B030D-6E8A-4147-A177-3AD203B41FA5}">
                      <a16:colId xmlns:a16="http://schemas.microsoft.com/office/drawing/2014/main" val="20004"/>
                    </a:ext>
                  </a:extLst>
                </a:gridCol>
                <a:gridCol w="1160145">
                  <a:extLst>
                    <a:ext uri="{9D8B030D-6E8A-4147-A177-3AD203B41FA5}">
                      <a16:colId xmlns:a16="http://schemas.microsoft.com/office/drawing/2014/main" val="20005"/>
                    </a:ext>
                  </a:extLst>
                </a:gridCol>
              </a:tblGrid>
              <a:tr h="704215">
                <a:tc>
                  <a:txBody>
                    <a:bodyPr/>
                    <a:lstStyle/>
                    <a:p>
                      <a:pPr marL="40005" indent="0" algn="ctr">
                        <a:spcBef>
                          <a:spcPct val="0"/>
                        </a:spcBef>
                        <a:spcAft>
                          <a:spcPct val="0"/>
                        </a:spcAft>
                      </a:pPr>
                      <a:r>
                        <a:rPr sz="1400" b="1">
                          <a:solidFill>
                            <a:schemeClr val="dk1"/>
                          </a:solidFill>
                        </a:rPr>
                        <a:t>Week</a:t>
                      </a:r>
                    </a:p>
                  </a:txBody>
                  <a:tcPr marL="9525" marR="9525" marT="9525" marB="9525" anchor="ctr"/>
                </a:tc>
                <a:tc>
                  <a:txBody>
                    <a:bodyPr/>
                    <a:lstStyle/>
                    <a:p>
                      <a:pPr marL="40005" indent="0" algn="ctr">
                        <a:spcBef>
                          <a:spcPct val="0"/>
                        </a:spcBef>
                        <a:spcAft>
                          <a:spcPct val="0"/>
                        </a:spcAft>
                      </a:pPr>
                      <a:r>
                        <a:rPr sz="1400" b="1">
                          <a:solidFill>
                            <a:schemeClr val="dk1"/>
                          </a:solidFill>
                        </a:rPr>
                        <a:t>Main topic</a:t>
                      </a:r>
                    </a:p>
                  </a:txBody>
                  <a:tcPr marL="9525" marR="9525" marT="9525" marB="9525" anchor="ctr"/>
                </a:tc>
                <a:tc>
                  <a:txBody>
                    <a:bodyPr/>
                    <a:lstStyle/>
                    <a:p>
                      <a:pPr marL="40005" indent="0" algn="ctr">
                        <a:spcBef>
                          <a:spcPct val="0"/>
                        </a:spcBef>
                        <a:spcAft>
                          <a:spcPct val="0"/>
                        </a:spcAft>
                      </a:pPr>
                      <a:r>
                        <a:rPr sz="1400" b="1">
                          <a:solidFill>
                            <a:schemeClr val="dk1"/>
                          </a:solidFill>
                        </a:rPr>
                        <a:t>First half of class: what  </a:t>
                      </a:r>
                      <a:r>
                        <a:rPr lang="en-US" sz="1400" b="1">
                          <a:solidFill>
                            <a:schemeClr val="dk1"/>
                          </a:solidFill>
                        </a:rPr>
                        <a:t>I </a:t>
                      </a:r>
                      <a:r>
                        <a:rPr sz="1400" b="1">
                          <a:solidFill>
                            <a:schemeClr val="dk1"/>
                          </a:solidFill>
                        </a:rPr>
                        <a:t>teach</a:t>
                      </a:r>
                    </a:p>
                  </a:txBody>
                  <a:tcPr marL="9525" marR="9525" marT="9525" marB="9525" anchor="ctr"/>
                </a:tc>
                <a:tc>
                  <a:txBody>
                    <a:bodyPr/>
                    <a:lstStyle/>
                    <a:p>
                      <a:pPr marL="40005" indent="0" algn="ctr">
                        <a:spcBef>
                          <a:spcPct val="0"/>
                        </a:spcBef>
                        <a:spcAft>
                          <a:spcPct val="0"/>
                        </a:spcAft>
                      </a:pPr>
                      <a:r>
                        <a:rPr sz="1400" b="1">
                          <a:solidFill>
                            <a:schemeClr val="dk1"/>
                          </a:solidFill>
                        </a:rPr>
                        <a:t>Second half of class: what students do</a:t>
                      </a:r>
                    </a:p>
                  </a:txBody>
                  <a:tcPr marL="9525" marR="9525" marT="9525" marB="9525" anchor="ctr"/>
                </a:tc>
                <a:tc>
                  <a:txBody>
                    <a:bodyPr/>
                    <a:lstStyle/>
                    <a:p>
                      <a:pPr marL="40005" indent="0" algn="ctr">
                        <a:spcBef>
                          <a:spcPct val="0"/>
                        </a:spcBef>
                        <a:spcAft>
                          <a:spcPct val="0"/>
                        </a:spcAft>
                      </a:pPr>
                      <a:r>
                        <a:rPr sz="1400" b="1">
                          <a:solidFill>
                            <a:schemeClr val="dk1"/>
                          </a:solidFill>
                        </a:rPr>
                        <a:t>Weekly output</a:t>
                      </a:r>
                    </a:p>
                  </a:txBody>
                  <a:tcPr marL="9525" marR="9525" marT="9525" marB="9525" anchor="ctr"/>
                </a:tc>
                <a:tc>
                  <a:txBody>
                    <a:bodyPr/>
                    <a:lstStyle/>
                    <a:p>
                      <a:pPr marL="40005" indent="0" algn="ctr">
                        <a:spcBef>
                          <a:spcPct val="0"/>
                        </a:spcBef>
                        <a:spcAft>
                          <a:spcPct val="0"/>
                        </a:spcAft>
                      </a:pPr>
                      <a:r>
                        <a:rPr sz="1400" b="1">
                          <a:solidFill>
                            <a:schemeClr val="dk1"/>
                          </a:solidFill>
                        </a:rPr>
                        <a:t>Assessment link</a:t>
                      </a:r>
                    </a:p>
                  </a:txBody>
                  <a:tcPr marL="9525" marR="9525" marT="9525" marB="9525" anchor="ctr"/>
                </a:tc>
                <a:extLst>
                  <a:ext uri="{0D108BD9-81ED-4DB2-BD59-A6C34878D82A}">
                    <a16:rowId xmlns:a16="http://schemas.microsoft.com/office/drawing/2014/main" val="10000"/>
                  </a:ext>
                </a:extLst>
              </a:tr>
              <a:tr h="2388870">
                <a:tc>
                  <a:txBody>
                    <a:bodyPr/>
                    <a:lstStyle/>
                    <a:p>
                      <a:pPr marL="40005" indent="0" algn="l">
                        <a:spcBef>
                          <a:spcPct val="0"/>
                        </a:spcBef>
                        <a:spcAft>
                          <a:spcPct val="0"/>
                        </a:spcAft>
                      </a:pPr>
                      <a:r>
                        <a:rPr sz="1400" b="1"/>
                        <a:t>1</a:t>
                      </a:r>
                    </a:p>
                  </a:txBody>
                  <a:tcPr marL="9525" marR="9525" marT="9525" marB="9525" anchor="ctr"/>
                </a:tc>
                <a:tc>
                  <a:txBody>
                    <a:bodyPr/>
                    <a:lstStyle/>
                    <a:p>
                      <a:pPr marL="40005" indent="0" algn="l">
                        <a:spcBef>
                          <a:spcPct val="0"/>
                        </a:spcBef>
                        <a:spcAft>
                          <a:spcPct val="0"/>
                        </a:spcAft>
                      </a:pPr>
                      <a:r>
                        <a:rPr sz="1400" b="1"/>
                        <a:t>Module introduction + What is a project?</a:t>
                      </a:r>
                    </a:p>
                  </a:txBody>
                  <a:tcPr marL="9525" marR="9525" marT="9525" marB="9525" anchor="ctr"/>
                </a:tc>
                <a:tc>
                  <a:txBody>
                    <a:bodyPr/>
                    <a:lstStyle/>
                    <a:p>
                      <a:pPr marL="40005" indent="0" algn="l">
                        <a:spcBef>
                          <a:spcPct val="0"/>
                        </a:spcBef>
                        <a:spcAft>
                          <a:spcPct val="0"/>
                        </a:spcAft>
                      </a:pPr>
                      <a:r>
                        <a:rPr sz="1400" b="1"/>
                        <a:t>Module overview, assessment overview, what a project is, project lifecycle, team formation, sponsor / project idea / basic aim and objectives</a:t>
                      </a:r>
                    </a:p>
                  </a:txBody>
                  <a:tcPr marL="9525" marR="9525" marT="9525" marB="9525" anchor="ctr"/>
                </a:tc>
                <a:tc>
                  <a:txBody>
                    <a:bodyPr/>
                    <a:lstStyle/>
                    <a:p>
                      <a:pPr marL="40005" indent="0" algn="l">
                        <a:spcBef>
                          <a:spcPct val="0"/>
                        </a:spcBef>
                        <a:spcAft>
                          <a:spcPct val="0"/>
                        </a:spcAft>
                      </a:pPr>
                      <a:r>
                        <a:rPr sz="1400" b="1"/>
                        <a:t>In groups, students agree one shared project, identify a possible sponsor, and draft a basic project idea</a:t>
                      </a:r>
                    </a:p>
                  </a:txBody>
                  <a:tcPr marL="9525" marR="9525" marT="9525" marB="9525" anchor="ctr"/>
                </a:tc>
                <a:tc>
                  <a:txBody>
                    <a:bodyPr/>
                    <a:lstStyle/>
                    <a:p>
                      <a:pPr marL="40005" indent="0" algn="l">
                        <a:spcBef>
                          <a:spcPct val="0"/>
                        </a:spcBef>
                        <a:spcAft>
                          <a:spcPct val="0"/>
                        </a:spcAft>
                      </a:pPr>
                      <a:r>
                        <a:rPr sz="1400" b="1"/>
                        <a:t>Group project idea + team agreement</a:t>
                      </a:r>
                    </a:p>
                  </a:txBody>
                  <a:tcPr marL="9525" marR="9525" marT="9525" marB="9525" anchor="ctr"/>
                </a:tc>
                <a:tc>
                  <a:txBody>
                    <a:bodyPr/>
                    <a:lstStyle/>
                    <a:p>
                      <a:pPr marL="40005" indent="0" algn="l">
                        <a:spcBef>
                          <a:spcPct val="0"/>
                        </a:spcBef>
                        <a:spcAft>
                          <a:spcPct val="0"/>
                        </a:spcAft>
                      </a:pPr>
                      <a:r>
                        <a:rPr sz="1400" b="1"/>
                        <a:t>Blog 1 preparation</a:t>
                      </a:r>
                    </a:p>
                  </a:txBody>
                  <a:tcPr marL="9525" marR="9525" marT="9525" marB="9525"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What is a project?</a:t>
            </a:r>
            <a:br>
              <a:rPr lang="en-US" altLang="en-US"/>
            </a:br>
            <a:endParaRPr lang="en-US" altLang="en-US"/>
          </a:p>
        </p:txBody>
      </p:sp>
      <p:sp>
        <p:nvSpPr>
          <p:cNvPr id="3" name="Content Placeholder 2"/>
          <p:cNvSpPr>
            <a:spLocks noGrp="1"/>
          </p:cNvSpPr>
          <p:nvPr>
            <p:ph idx="1"/>
          </p:nvPr>
        </p:nvSpPr>
        <p:spPr/>
        <p:txBody>
          <a:bodyPr/>
          <a:lstStyle/>
          <a:p>
            <a:endParaRPr lang="en-US" altLang="en-US"/>
          </a:p>
          <a:p>
            <a:r>
              <a:rPr lang="en-US" altLang="en-US"/>
              <a:t>A project is a temporary piece of work that is carried out </a:t>
            </a:r>
            <a:r>
              <a:rPr lang="en-US" altLang="en-US">
                <a:solidFill>
                  <a:srgbClr val="FF0000"/>
                </a:solidFill>
              </a:rPr>
              <a:t>to achieve a specific goal or outcome.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What is a Project: characteristics of a project</a:t>
            </a:r>
          </a:p>
        </p:txBody>
      </p:sp>
      <p:sp>
        <p:nvSpPr>
          <p:cNvPr id="3" name="Content Placeholder 2"/>
          <p:cNvSpPr>
            <a:spLocks noGrp="1"/>
          </p:cNvSpPr>
          <p:nvPr>
            <p:ph idx="1"/>
          </p:nvPr>
        </p:nvSpPr>
        <p:spPr/>
        <p:txBody>
          <a:bodyPr/>
          <a:lstStyle/>
          <a:p>
            <a:r>
              <a:rPr lang="en-US" altLang="en-US"/>
              <a:t>A project is a </a:t>
            </a:r>
            <a:r>
              <a:rPr lang="en-US" altLang="en-US">
                <a:solidFill>
                  <a:srgbClr val="FF0000"/>
                </a:solidFill>
              </a:rPr>
              <a:t>temporary piece</a:t>
            </a:r>
            <a:r>
              <a:rPr lang="en-US" altLang="en-US"/>
              <a:t> of work with a clear goal</a:t>
            </a:r>
          </a:p>
          <a:p>
            <a:r>
              <a:rPr lang="en-US" altLang="en-US"/>
              <a:t>It has a </a:t>
            </a:r>
            <a:r>
              <a:rPr lang="en-US" altLang="en-US">
                <a:solidFill>
                  <a:srgbClr val="FF0000"/>
                </a:solidFill>
              </a:rPr>
              <a:t>beginning and an end</a:t>
            </a:r>
          </a:p>
          <a:p>
            <a:r>
              <a:rPr lang="en-US" altLang="en-US"/>
              <a:t>It involves</a:t>
            </a:r>
            <a:r>
              <a:rPr lang="en-US" altLang="en-US">
                <a:solidFill>
                  <a:srgbClr val="FF0000"/>
                </a:solidFill>
              </a:rPr>
              <a:t> tasks, people, resources and planning</a:t>
            </a:r>
            <a:endParaRPr lang="en-US" altLang="en-US"/>
          </a:p>
          <a:p>
            <a:r>
              <a:rPr lang="en-US" altLang="en-US"/>
              <a:t>It is designed to </a:t>
            </a:r>
            <a:r>
              <a:rPr lang="en-US" altLang="en-US">
                <a:solidFill>
                  <a:srgbClr val="FF0000"/>
                </a:solidFill>
              </a:rPr>
              <a:t>achieve a specific outcome</a:t>
            </a:r>
          </a:p>
          <a:p>
            <a:r>
              <a:rPr lang="en-US" altLang="en-US"/>
              <a:t>It is </a:t>
            </a:r>
            <a:r>
              <a:rPr lang="en-US" altLang="en-US">
                <a:solidFill>
                  <a:srgbClr val="FF0000"/>
                </a:solidFill>
              </a:rPr>
              <a:t>different from routine everyday work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Key characteristics of a project</a:t>
            </a:r>
            <a:br>
              <a:rPr lang="en-US" altLang="en-US"/>
            </a:br>
            <a:endParaRPr lang="en-US" altLang="en-US"/>
          </a:p>
        </p:txBody>
      </p:sp>
      <p:sp>
        <p:nvSpPr>
          <p:cNvPr id="3" name="Content Placeholder 2"/>
          <p:cNvSpPr>
            <a:spLocks noGrp="1"/>
          </p:cNvSpPr>
          <p:nvPr>
            <p:ph idx="1"/>
          </p:nvPr>
        </p:nvSpPr>
        <p:spPr/>
        <p:txBody>
          <a:bodyPr>
            <a:normAutofit/>
          </a:bodyPr>
          <a:lstStyle/>
          <a:p>
            <a:pPr marL="0" indent="0">
              <a:buNone/>
            </a:pPr>
            <a:endParaRPr lang="en-US" altLang="en-US"/>
          </a:p>
          <a:p>
            <a:r>
              <a:rPr lang="en-US" altLang="en-US"/>
              <a:t>Temporary — they do not go on forever</a:t>
            </a:r>
          </a:p>
          <a:p>
            <a:r>
              <a:rPr lang="en-US" altLang="en-US"/>
              <a:t>Goal-focused — they are trying to achieve something</a:t>
            </a:r>
          </a:p>
          <a:p>
            <a:r>
              <a:rPr lang="en-US" altLang="en-US"/>
              <a:t>Planned — they need structure and coordination</a:t>
            </a:r>
          </a:p>
          <a:p>
            <a:r>
              <a:rPr lang="en-US" altLang="en-US"/>
              <a:t>Unique — even if similar projects exist, each project has its own context</a:t>
            </a:r>
          </a:p>
          <a:p>
            <a:r>
              <a:rPr lang="en-US" altLang="en-US"/>
              <a:t>Resource-limited — time, money and people are limited</a:t>
            </a:r>
          </a:p>
          <a:p>
            <a:r>
              <a:rPr lang="en-US" altLang="en-US"/>
              <a:t>Uncertain — there is usually some risk or challenge involved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What is not a project?</a:t>
            </a:r>
            <a:br>
              <a:rPr lang="en-US" altLang="en-US"/>
            </a:br>
            <a:endParaRPr lang="en-US" altLang="en-US"/>
          </a:p>
        </p:txBody>
      </p:sp>
      <p:sp>
        <p:nvSpPr>
          <p:cNvPr id="3" name="Content Placeholder 2"/>
          <p:cNvSpPr>
            <a:spLocks noGrp="1"/>
          </p:cNvSpPr>
          <p:nvPr>
            <p:ph idx="1"/>
          </p:nvPr>
        </p:nvSpPr>
        <p:spPr/>
        <p:txBody>
          <a:bodyPr>
            <a:normAutofit fontScale="87500" lnSpcReduction="10000"/>
          </a:bodyPr>
          <a:lstStyle/>
          <a:p>
            <a:pPr marL="0" indent="0">
              <a:buNone/>
            </a:pPr>
            <a:r>
              <a:rPr lang="en-US" altLang="en-US" b="1"/>
              <a:t>These are usually not projects:</a:t>
            </a:r>
          </a:p>
          <a:p>
            <a:pPr marL="0" indent="0">
              <a:buNone/>
            </a:pPr>
            <a:endParaRPr lang="en-US" altLang="en-US"/>
          </a:p>
          <a:p>
            <a:r>
              <a:rPr lang="en-US" altLang="en-US" i="1"/>
              <a:t>everyday routine work</a:t>
            </a:r>
          </a:p>
          <a:p>
            <a:r>
              <a:rPr lang="en-US" altLang="en-US" i="1"/>
              <a:t>a regular weekly task with no clear end point</a:t>
            </a:r>
          </a:p>
          <a:p>
            <a:r>
              <a:rPr lang="en-US" altLang="en-US" i="1"/>
              <a:t>something vague with no aim, no audience and no final outcome</a:t>
            </a:r>
          </a:p>
          <a:p>
            <a:r>
              <a:rPr lang="en-US" altLang="en-US" i="1"/>
              <a:t>“just doing something” </a:t>
            </a:r>
            <a:r>
              <a:rPr lang="en-US" altLang="en-US" i="1">
                <a:solidFill>
                  <a:srgbClr val="FF0000"/>
                </a:solidFill>
              </a:rPr>
              <a:t>without a plan</a:t>
            </a:r>
            <a:endParaRPr lang="en-US" altLang="en-US" i="1"/>
          </a:p>
          <a:p>
            <a:endParaRPr lang="en-US" altLang="en-US"/>
          </a:p>
          <a:p>
            <a:r>
              <a:rPr lang="en-US" altLang="en-US" b="1"/>
              <a:t>For example:</a:t>
            </a:r>
          </a:p>
          <a:p>
            <a:r>
              <a:rPr lang="en-US" altLang="en-US" i="1"/>
              <a:t>“answering emails every day” is not a project</a:t>
            </a:r>
          </a:p>
          <a:p>
            <a:r>
              <a:rPr lang="en-US" altLang="en-US" i="1"/>
              <a:t>“running a one-off networking event” is a project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a:t>Good examples of projects </a:t>
            </a:r>
          </a:p>
        </p:txBody>
      </p:sp>
      <p:sp>
        <p:nvSpPr>
          <p:cNvPr id="3" name="Content Placeholder 2"/>
          <p:cNvSpPr>
            <a:spLocks noGrp="1"/>
          </p:cNvSpPr>
          <p:nvPr>
            <p:ph idx="1"/>
          </p:nvPr>
        </p:nvSpPr>
        <p:spPr/>
        <p:txBody>
          <a:bodyPr>
            <a:normAutofit/>
          </a:bodyPr>
          <a:lstStyle/>
          <a:p>
            <a:r>
              <a:rPr lang="en-US" altLang="en-US"/>
              <a:t>Example 1: Organising a networking event</a:t>
            </a:r>
          </a:p>
          <a:p>
            <a:endParaRPr lang="en-US" altLang="en-US"/>
          </a:p>
          <a:p>
            <a:r>
              <a:rPr lang="en-US" altLang="en-US" i="1"/>
              <a:t>Goal: bring students and local employers together</a:t>
            </a:r>
          </a:p>
          <a:p>
            <a:r>
              <a:rPr lang="en-US" altLang="en-US" i="1"/>
              <a:t>Start and end: plan it, deliver it, evaluate it</a:t>
            </a:r>
          </a:p>
          <a:p>
            <a:r>
              <a:rPr lang="en-US" altLang="en-US" i="1"/>
              <a:t>Tasks: marketing, invitations, room booking, speakers, refreshments, feedback</a:t>
            </a:r>
          </a:p>
          <a:p>
            <a:r>
              <a:rPr lang="en-US" altLang="en-US" i="1"/>
              <a:t>Stakeholders: students, staff, employers, sponsor</a:t>
            </a:r>
          </a:p>
          <a:p>
            <a:endParaRPr lang="en-US" altLang="en-US"/>
          </a:p>
          <a:p>
            <a:endParaRPr lang="en-US" altLang="en-US"/>
          </a:p>
          <a:p>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ltLang="en-US"/>
              <a:t>Example 2: A charity fundraising event</a:t>
            </a:r>
          </a:p>
          <a:p>
            <a:endParaRPr lang="en-US" altLang="en-US"/>
          </a:p>
          <a:p>
            <a:r>
              <a:rPr lang="en-US" altLang="en-US" i="1"/>
              <a:t>Goal: raise money for a specific cause</a:t>
            </a:r>
          </a:p>
          <a:p>
            <a:r>
              <a:rPr lang="en-US" altLang="en-US" i="1"/>
              <a:t>Tasks: choose the event, promote it, organise roles, collect donations, review the outcome</a:t>
            </a:r>
          </a:p>
          <a:p>
            <a:r>
              <a:rPr lang="en-US" altLang="en-US" i="1"/>
              <a:t>Stakeholders: organisers, participants, sponsor, charity, community</a:t>
            </a:r>
          </a:p>
          <a:p>
            <a:pPr marL="0" indent="0">
              <a:buNone/>
            </a:pPr>
            <a:endParaRPr lang="en-US" altLang="en-US" i="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ltLang="en-US"/>
              <a:t>Example 3: A social media campaign for a small organisation</a:t>
            </a:r>
          </a:p>
          <a:p>
            <a:endParaRPr lang="en-US" altLang="en-US" i="1"/>
          </a:p>
          <a:p>
            <a:r>
              <a:rPr lang="en-US" altLang="en-US" i="1"/>
              <a:t>Goal: increase awareness or attract more people</a:t>
            </a:r>
          </a:p>
          <a:p>
            <a:r>
              <a:rPr lang="en-US" altLang="en-US" i="1"/>
              <a:t>Tasks: identify audience, create content, schedule posts, track engagement</a:t>
            </a:r>
          </a:p>
          <a:p>
            <a:r>
              <a:rPr lang="en-US" altLang="en-US" i="1"/>
              <a:t>Stakeholders: organisation, audience, project team, sponsor</a:t>
            </a:r>
          </a:p>
          <a:p>
            <a:endParaRPr lang="en-US" altLang="en-US"/>
          </a:p>
          <a:p>
            <a:r>
              <a:rPr lang="en-US" altLang="en-US" sz="2000" i="1">
                <a:solidFill>
                  <a:srgbClr val="FF0000"/>
                </a:solidFill>
              </a:rPr>
              <a:t>This is a good option if you want something simpler and easier to manage.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Project Examples</a:t>
            </a:r>
          </a:p>
        </p:txBody>
      </p:sp>
      <p:graphicFrame>
        <p:nvGraphicFramePr>
          <p:cNvPr id="6" name="Content Placeholder 5"/>
          <p:cNvGraphicFramePr>
            <a:graphicFrameLocks noGrp="1"/>
          </p:cNvGraphicFramePr>
          <p:nvPr>
            <p:ph idx="1"/>
            <p:custDataLst>
              <p:tags r:id="rId1"/>
            </p:custDataLst>
          </p:nvPr>
        </p:nvGraphicFramePr>
        <p:xfrm>
          <a:off x="838200" y="1407795"/>
          <a:ext cx="8869680" cy="465836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5156200">
                  <a:extLst>
                    <a:ext uri="{9D8B030D-6E8A-4147-A177-3AD203B41FA5}">
                      <a16:colId xmlns:a16="http://schemas.microsoft.com/office/drawing/2014/main" val="20001"/>
                    </a:ext>
                  </a:extLst>
                </a:gridCol>
                <a:gridCol w="208280">
                  <a:extLst>
                    <a:ext uri="{9D8B030D-6E8A-4147-A177-3AD203B41FA5}">
                      <a16:colId xmlns:a16="http://schemas.microsoft.com/office/drawing/2014/main" val="20002"/>
                    </a:ext>
                  </a:extLst>
                </a:gridCol>
              </a:tblGrid>
              <a:tr h="665480">
                <a:tc>
                  <a:txBody>
                    <a:bodyPr/>
                    <a:lstStyle/>
                    <a:p>
                      <a:r>
                        <a:rPr sz="2000"/>
                        <a:t>Project example</a:t>
                      </a:r>
                    </a:p>
                  </a:txBody>
                  <a:tcPr marL="0" marR="0" marT="0" marB="0" anchor="ctr"/>
                </a:tc>
                <a:tc>
                  <a:txBody>
                    <a:bodyPr/>
                    <a:lstStyle/>
                    <a:p>
                      <a:r>
                        <a:rPr sz="2000"/>
                        <a:t>Why it is a project</a:t>
                      </a:r>
                    </a:p>
                  </a:txBody>
                  <a:tcPr marL="0" marR="0" marT="0" marB="0" anchor="ctr"/>
                </a:tc>
                <a:tc>
                  <a:txBody>
                    <a:bodyPr/>
                    <a:lstStyle/>
                    <a:p>
                      <a:pPr>
                        <a:buNone/>
                      </a:pPr>
                      <a:endParaRPr lang="en-US"/>
                    </a:p>
                  </a:txBody>
                  <a:tcPr/>
                </a:tc>
                <a:extLst>
                  <a:ext uri="{0D108BD9-81ED-4DB2-BD59-A6C34878D82A}">
                    <a16:rowId xmlns:a16="http://schemas.microsoft.com/office/drawing/2014/main" val="10000"/>
                  </a:ext>
                </a:extLst>
              </a:tr>
              <a:tr h="665480">
                <a:tc>
                  <a:txBody>
                    <a:bodyPr/>
                    <a:lstStyle/>
                    <a:p>
                      <a:r>
                        <a:rPr sz="2000"/>
                        <a:t>Organising a charity event</a:t>
                      </a:r>
                    </a:p>
                  </a:txBody>
                  <a:tcPr marL="0" marR="0" marT="0" marB="0" anchor="ctr"/>
                </a:tc>
                <a:tc>
                  <a:txBody>
                    <a:bodyPr/>
                    <a:lstStyle/>
                    <a:p>
                      <a:r>
                        <a:rPr sz="2000"/>
                        <a:t>It has a goal, budget, timeline and team</a:t>
                      </a:r>
                    </a:p>
                  </a:txBody>
                  <a:tcPr marL="0" marR="0" marT="0" marB="0" anchor="ctr"/>
                </a:tc>
                <a:tc>
                  <a:txBody>
                    <a:bodyPr/>
                    <a:lstStyle/>
                    <a:p>
                      <a:pPr>
                        <a:buNone/>
                      </a:pPr>
                      <a:endParaRPr lang="en-US"/>
                    </a:p>
                  </a:txBody>
                  <a:tcPr/>
                </a:tc>
                <a:extLst>
                  <a:ext uri="{0D108BD9-81ED-4DB2-BD59-A6C34878D82A}">
                    <a16:rowId xmlns:a16="http://schemas.microsoft.com/office/drawing/2014/main" val="10001"/>
                  </a:ext>
                </a:extLst>
              </a:tr>
              <a:tr h="665480">
                <a:tc>
                  <a:txBody>
                    <a:bodyPr/>
                    <a:lstStyle/>
                    <a:p>
                      <a:r>
                        <a:rPr sz="2000"/>
                        <a:t>Creating a new university app</a:t>
                      </a:r>
                    </a:p>
                  </a:txBody>
                  <a:tcPr marL="0" marR="0" marT="0" marB="0" anchor="ctr"/>
                </a:tc>
                <a:tc>
                  <a:txBody>
                    <a:bodyPr/>
                    <a:lstStyle/>
                    <a:p>
                      <a:r>
                        <a:rPr sz="2000"/>
                        <a:t>It has users, technical tasks, risks and deadlines</a:t>
                      </a:r>
                    </a:p>
                  </a:txBody>
                  <a:tcPr marL="0" marR="0" marT="0" marB="0" anchor="ctr"/>
                </a:tc>
                <a:tc>
                  <a:txBody>
                    <a:bodyPr/>
                    <a:lstStyle/>
                    <a:p>
                      <a:pPr>
                        <a:buNone/>
                      </a:pPr>
                      <a:endParaRPr lang="en-US"/>
                    </a:p>
                  </a:txBody>
                  <a:tcPr/>
                </a:tc>
                <a:extLst>
                  <a:ext uri="{0D108BD9-81ED-4DB2-BD59-A6C34878D82A}">
                    <a16:rowId xmlns:a16="http://schemas.microsoft.com/office/drawing/2014/main" val="10002"/>
                  </a:ext>
                </a:extLst>
              </a:tr>
              <a:tr h="665480">
                <a:tc>
                  <a:txBody>
                    <a:bodyPr/>
                    <a:lstStyle/>
                    <a:p>
                      <a:r>
                        <a:rPr sz="2000"/>
                        <a:t>Renovating a classroom</a:t>
                      </a:r>
                    </a:p>
                  </a:txBody>
                  <a:tcPr marL="0" marR="0" marT="0" marB="0" anchor="ctr"/>
                </a:tc>
                <a:tc>
                  <a:txBody>
                    <a:bodyPr/>
                    <a:lstStyle/>
                    <a:p>
                      <a:r>
                        <a:rPr sz="2000"/>
                        <a:t>It has a clear output, cost, time limit and stakeholders</a:t>
                      </a:r>
                    </a:p>
                  </a:txBody>
                  <a:tcPr marL="0" marR="0" marT="0" marB="0" anchor="ctr"/>
                </a:tc>
                <a:tc>
                  <a:txBody>
                    <a:bodyPr/>
                    <a:lstStyle/>
                    <a:p>
                      <a:pPr>
                        <a:buNone/>
                      </a:pPr>
                      <a:endParaRPr lang="en-US"/>
                    </a:p>
                  </a:txBody>
                  <a:tcPr/>
                </a:tc>
                <a:extLst>
                  <a:ext uri="{0D108BD9-81ED-4DB2-BD59-A6C34878D82A}">
                    <a16:rowId xmlns:a16="http://schemas.microsoft.com/office/drawing/2014/main" val="10003"/>
                  </a:ext>
                </a:extLst>
              </a:tr>
              <a:tr h="665480">
                <a:tc>
                  <a:txBody>
                    <a:bodyPr/>
                    <a:lstStyle/>
                    <a:p>
                      <a:r>
                        <a:rPr sz="2000"/>
                        <a:t>Launching a student mental health campaign</a:t>
                      </a:r>
                    </a:p>
                  </a:txBody>
                  <a:tcPr marL="0" marR="0" marT="0" marB="0" anchor="ctr"/>
                </a:tc>
                <a:tc>
                  <a:txBody>
                    <a:bodyPr/>
                    <a:lstStyle/>
                    <a:p>
                      <a:r>
                        <a:rPr sz="2000"/>
                        <a:t>It has objectives, activities, target audience and evaluation</a:t>
                      </a:r>
                    </a:p>
                  </a:txBody>
                  <a:tcPr marL="0" marR="0" marT="0" marB="0" anchor="ctr"/>
                </a:tc>
                <a:tc>
                  <a:txBody>
                    <a:bodyPr/>
                    <a:lstStyle/>
                    <a:p>
                      <a:pPr>
                        <a:buNone/>
                      </a:pPr>
                      <a:endParaRPr lang="en-US"/>
                    </a:p>
                  </a:txBody>
                  <a:tcPr/>
                </a:tc>
                <a:extLst>
                  <a:ext uri="{0D108BD9-81ED-4DB2-BD59-A6C34878D82A}">
                    <a16:rowId xmlns:a16="http://schemas.microsoft.com/office/drawing/2014/main" val="10004"/>
                  </a:ext>
                </a:extLst>
              </a:tr>
              <a:tr h="665480">
                <a:tc>
                  <a:txBody>
                    <a:bodyPr/>
                    <a:lstStyle/>
                    <a:p>
                      <a:r>
                        <a:rPr sz="2000"/>
                        <a:t>Opening a small coffee shop</a:t>
                      </a:r>
                    </a:p>
                  </a:txBody>
                  <a:tcPr marL="0" marR="0" marT="0" marB="0" anchor="ctr"/>
                </a:tc>
                <a:tc>
                  <a:txBody>
                    <a:bodyPr/>
                    <a:lstStyle/>
                    <a:p>
                      <a:r>
                        <a:rPr sz="2000"/>
                        <a:t>It involves planning, resources, suppliers, marketing and launch</a:t>
                      </a:r>
                    </a:p>
                  </a:txBody>
                  <a:tcPr marL="0" marR="0" marT="0" marB="0" anchor="ctr"/>
                </a:tc>
                <a:tc>
                  <a:txBody>
                    <a:bodyPr/>
                    <a:lstStyle/>
                    <a:p>
                      <a:pPr>
                        <a:buNone/>
                      </a:pPr>
                      <a:endParaRPr lang="en-US"/>
                    </a:p>
                  </a:txBody>
                  <a:tcPr/>
                </a:tc>
                <a:extLst>
                  <a:ext uri="{0D108BD9-81ED-4DB2-BD59-A6C34878D82A}">
                    <a16:rowId xmlns:a16="http://schemas.microsoft.com/office/drawing/2014/main" val="10005"/>
                  </a:ext>
                </a:extLst>
              </a:tr>
              <a:tr h="665480">
                <a:tc>
                  <a:txBody>
                    <a:bodyPr/>
                    <a:lstStyle/>
                    <a:p>
                      <a:r>
                        <a:rPr sz="2000"/>
                        <a:t>Digitising a city library service</a:t>
                      </a:r>
                    </a:p>
                  </a:txBody>
                  <a:tcPr marL="0" marR="0" marT="0" marB="0" anchor="ctr"/>
                </a:tc>
                <a:tc>
                  <a:txBody>
                    <a:bodyPr/>
                    <a:lstStyle/>
                    <a:p>
                      <a:r>
                        <a:rPr sz="2000"/>
                        <a:t>It has stakeholders, technology, risks, training and outcomes</a:t>
                      </a:r>
                    </a:p>
                  </a:txBody>
                  <a:tcPr marL="0" marR="0" marT="0" marB="0" anchor="ctr"/>
                </a:tc>
                <a:tc>
                  <a:txBody>
                    <a:bodyPr/>
                    <a:lstStyle/>
                    <a:p>
                      <a:pPr>
                        <a:buNone/>
                      </a:pPr>
                      <a:endParaRPr lang="en-US"/>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What Is the Project Cycle?</a:t>
            </a:r>
            <a:br>
              <a:rPr lang="en-US" altLang="en-US"/>
            </a:br>
            <a:endParaRPr lang="en-US" altLang="en-US"/>
          </a:p>
        </p:txBody>
      </p:sp>
      <p:sp>
        <p:nvSpPr>
          <p:cNvPr id="3" name="Content Placeholder 2"/>
          <p:cNvSpPr>
            <a:spLocks noGrp="1"/>
          </p:cNvSpPr>
          <p:nvPr>
            <p:ph idx="1"/>
          </p:nvPr>
        </p:nvSpPr>
        <p:spPr>
          <a:xfrm>
            <a:off x="838200" y="1414145"/>
            <a:ext cx="10515600" cy="4351338"/>
          </a:xfrm>
        </p:spPr>
        <p:txBody>
          <a:bodyPr>
            <a:normAutofit/>
          </a:bodyPr>
          <a:lstStyle/>
          <a:p>
            <a:endParaRPr lang="en-US" altLang="en-US"/>
          </a:p>
          <a:p>
            <a:r>
              <a:rPr lang="en-US" altLang="en-US"/>
              <a:t>The Project Cycle refers to t</a:t>
            </a:r>
            <a:r>
              <a:rPr lang="en-US" altLang="en-US">
                <a:solidFill>
                  <a:srgbClr val="FF0000"/>
                </a:solidFill>
              </a:rPr>
              <a:t>he stages that a project goes through from the beginning to the end.</a:t>
            </a:r>
          </a:p>
          <a:p>
            <a:endParaRPr lang="en-US" altLang="en-US"/>
          </a:p>
          <a:p>
            <a:r>
              <a:rPr lang="en-US" altLang="en-US"/>
              <a:t>It shows </a:t>
            </a:r>
            <a:r>
              <a:rPr lang="en-US" altLang="en-US">
                <a:solidFill>
                  <a:srgbClr val="FF0000"/>
                </a:solidFill>
              </a:rPr>
              <a:t>how a project starts as an idea, moves into planning and implementation, and finishes with closure and evaluation.</a:t>
            </a:r>
            <a:endParaRPr lang="en-US" altLang="en-US"/>
          </a:p>
          <a:p>
            <a:endParaRPr lang="en-US" altLang="en-US"/>
          </a:p>
          <a:p>
            <a:r>
              <a:rPr lang="en-US" altLang="en-US"/>
              <a:t>A project is not just “doing tasks”. It is a </a:t>
            </a:r>
            <a:r>
              <a:rPr lang="en-US" altLang="en-US">
                <a:solidFill>
                  <a:srgbClr val="FF0000"/>
                </a:solidFill>
              </a:rPr>
              <a:t>structured process with clear stages, decisions, responsibilities and outcomes.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Simple Definition of Project Cycle</a:t>
            </a:r>
            <a:br>
              <a:rPr lang="en-US" altLang="en-US"/>
            </a:br>
            <a:endParaRPr lang="en-US" altLang="en-US"/>
          </a:p>
        </p:txBody>
      </p:sp>
      <p:sp>
        <p:nvSpPr>
          <p:cNvPr id="3" name="Content Placeholder 2"/>
          <p:cNvSpPr>
            <a:spLocks noGrp="1"/>
          </p:cNvSpPr>
          <p:nvPr>
            <p:ph idx="1"/>
          </p:nvPr>
        </p:nvSpPr>
        <p:spPr>
          <a:xfrm>
            <a:off x="838200" y="1442720"/>
            <a:ext cx="10515600" cy="5105400"/>
          </a:xfrm>
        </p:spPr>
        <p:txBody>
          <a:bodyPr>
            <a:normAutofit fontScale="90000" lnSpcReduction="10000"/>
          </a:bodyPr>
          <a:lstStyle/>
          <a:p>
            <a:endParaRPr lang="en-US" altLang="en-US"/>
          </a:p>
          <a:p>
            <a:r>
              <a:rPr lang="en-US" altLang="en-US"/>
              <a:t>A project cycle is the </a:t>
            </a:r>
            <a:r>
              <a:rPr lang="en-US" altLang="en-US">
                <a:solidFill>
                  <a:srgbClr val="FF0000"/>
                </a:solidFill>
              </a:rPr>
              <a:t>full journey of a project,</a:t>
            </a:r>
            <a:r>
              <a:rPr lang="en-US" altLang="en-US"/>
              <a:t> from the initial idea to final completion and evaluation. It helps project managers organise work, manage resources, monitor progress, and learn lessons for future projects.</a:t>
            </a:r>
          </a:p>
          <a:p>
            <a:pPr marL="0" indent="0">
              <a:buNone/>
            </a:pPr>
            <a:endParaRPr lang="en-US" altLang="en-US"/>
          </a:p>
          <a:p>
            <a:r>
              <a:rPr lang="en-US" altLang="en-US"/>
              <a:t>A project cycle tells us:</a:t>
            </a:r>
          </a:p>
          <a:p>
            <a:endParaRPr lang="en-US" altLang="en-US"/>
          </a:p>
          <a:p>
            <a:r>
              <a:rPr lang="en-US" altLang="en-US" i="1"/>
              <a:t>What needs to be done</a:t>
            </a:r>
          </a:p>
          <a:p>
            <a:r>
              <a:rPr lang="en-US" altLang="en-US" i="1"/>
              <a:t>When it needs to be done</a:t>
            </a:r>
          </a:p>
          <a:p>
            <a:r>
              <a:rPr lang="en-US" altLang="en-US" i="1"/>
              <a:t>Who will do it</a:t>
            </a:r>
          </a:p>
          <a:p>
            <a:r>
              <a:rPr lang="en-US" altLang="en-US" i="1"/>
              <a:t>How progress will be checked</a:t>
            </a:r>
          </a:p>
          <a:p>
            <a:r>
              <a:rPr lang="en-US" altLang="en-US" i="1"/>
              <a:t>How success will be evaluated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sym typeface="+mn-ea"/>
              </a:rPr>
              <a:t>Project Cycle: </a:t>
            </a:r>
            <a:r>
              <a:rPr lang="en-US" altLang="en-US" i="1" dirty="0"/>
              <a:t>the full journey of a project, from the initial idea to final completion and evaluation</a:t>
            </a:r>
            <a:r>
              <a:rPr lang="en-US" altLang="en-US" dirty="0"/>
              <a:t>.</a:t>
            </a:r>
            <a:br>
              <a:rPr lang="en-US" altLang="en-US" dirty="0"/>
            </a:br>
            <a:endParaRPr lang="en-US" altLang="en-US" dirty="0"/>
          </a:p>
        </p:txBody>
      </p:sp>
      <p:sp>
        <p:nvSpPr>
          <p:cNvPr id="3" name="Content Placeholder 2"/>
          <p:cNvSpPr>
            <a:spLocks noGrp="1"/>
          </p:cNvSpPr>
          <p:nvPr>
            <p:ph idx="1"/>
          </p:nvPr>
        </p:nvSpPr>
        <p:spPr/>
        <p:txBody>
          <a:bodyPr>
            <a:normAutofit fontScale="65000" lnSpcReduction="20000"/>
          </a:bodyPr>
          <a:lstStyle/>
          <a:p>
            <a:r>
              <a:rPr lang="en-US" altLang="en-US" b="1" dirty="0"/>
              <a:t>Project Idea / Initiation</a:t>
            </a:r>
          </a:p>
          <a:p>
            <a:pPr marL="0" indent="0">
              <a:buNone/>
            </a:pPr>
            <a:r>
              <a:rPr lang="en-US" altLang="en-US" b="1" dirty="0"/>
              <a:t>          ↓</a:t>
            </a:r>
          </a:p>
          <a:p>
            <a:r>
              <a:rPr lang="en-US" altLang="en-US" b="1" dirty="0"/>
              <a:t>Planning</a:t>
            </a:r>
          </a:p>
          <a:p>
            <a:pPr marL="0" indent="0">
              <a:buNone/>
            </a:pPr>
            <a:r>
              <a:rPr lang="en-US" altLang="en-US" b="1" dirty="0"/>
              <a:t>          ↓</a:t>
            </a:r>
          </a:p>
          <a:p>
            <a:r>
              <a:rPr lang="en-US" altLang="en-US" b="1" dirty="0"/>
              <a:t>Execution / Implementation</a:t>
            </a:r>
          </a:p>
          <a:p>
            <a:pPr marL="0" indent="0">
              <a:buNone/>
            </a:pPr>
            <a:r>
              <a:rPr lang="en-US" altLang="en-US" b="1" dirty="0"/>
              <a:t>          ↓</a:t>
            </a:r>
          </a:p>
          <a:p>
            <a:r>
              <a:rPr lang="en-US" altLang="en-US" b="1" dirty="0"/>
              <a:t>Monitoring and Control</a:t>
            </a:r>
          </a:p>
          <a:p>
            <a:pPr marL="0" indent="0">
              <a:buNone/>
            </a:pPr>
            <a:r>
              <a:rPr lang="en-US" altLang="en-US" b="1" dirty="0"/>
              <a:t>          ↓</a:t>
            </a:r>
          </a:p>
          <a:p>
            <a:r>
              <a:rPr lang="en-US" altLang="en-US" b="1" dirty="0"/>
              <a:t>Closure</a:t>
            </a:r>
          </a:p>
          <a:p>
            <a:pPr marL="0" indent="0">
              <a:buNone/>
            </a:pPr>
            <a:r>
              <a:rPr lang="en-US" altLang="en-US" b="1" dirty="0"/>
              <a:t>          ↓</a:t>
            </a:r>
          </a:p>
          <a:p>
            <a:r>
              <a:rPr lang="en-US" altLang="en-US" b="1" dirty="0"/>
              <a:t>Evaluation and Lessons Learned</a:t>
            </a:r>
          </a:p>
          <a:p>
            <a:pPr marL="0" indent="0">
              <a:buNone/>
            </a:pPr>
            <a:r>
              <a:rPr lang="en-US" altLang="en-US" b="1" dirty="0"/>
              <a:t>          ↓</a:t>
            </a:r>
          </a:p>
          <a:p>
            <a:r>
              <a:rPr lang="en-US" altLang="en-US" b="1" dirty="0"/>
              <a:t>Future Projects</a:t>
            </a:r>
          </a:p>
        </p:txBody>
      </p:sp>
      <p:sp>
        <p:nvSpPr>
          <p:cNvPr id="4" name="Rounded Rectangle 3"/>
          <p:cNvSpPr/>
          <p:nvPr/>
        </p:nvSpPr>
        <p:spPr>
          <a:xfrm>
            <a:off x="1050925" y="1744980"/>
            <a:ext cx="2449359"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 name="Rounded Rectangle 4"/>
          <p:cNvSpPr/>
          <p:nvPr/>
        </p:nvSpPr>
        <p:spPr>
          <a:xfrm>
            <a:off x="1050925" y="2426970"/>
            <a:ext cx="1938655" cy="380047"/>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6" name="Rounded Rectangle 5"/>
          <p:cNvSpPr/>
          <p:nvPr/>
        </p:nvSpPr>
        <p:spPr>
          <a:xfrm>
            <a:off x="1050925" y="3044190"/>
            <a:ext cx="282298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7" name="Rounded Rectangle 6"/>
          <p:cNvSpPr/>
          <p:nvPr/>
        </p:nvSpPr>
        <p:spPr>
          <a:xfrm>
            <a:off x="1050925" y="3710940"/>
            <a:ext cx="2449359"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8" name="Rounded Rectangle 7"/>
          <p:cNvSpPr/>
          <p:nvPr/>
        </p:nvSpPr>
        <p:spPr>
          <a:xfrm>
            <a:off x="1050926" y="4318235"/>
            <a:ext cx="1741436" cy="386479"/>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9" name="Rounded Rectangle 8"/>
          <p:cNvSpPr/>
          <p:nvPr/>
        </p:nvSpPr>
        <p:spPr>
          <a:xfrm>
            <a:off x="1135063" y="4975860"/>
            <a:ext cx="317694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0" name="Rounded Rectangle 9"/>
          <p:cNvSpPr/>
          <p:nvPr/>
        </p:nvSpPr>
        <p:spPr>
          <a:xfrm>
            <a:off x="1050925" y="564261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a:t>Stage 1 – Project Initiation</a:t>
            </a:r>
          </a:p>
        </p:txBody>
      </p:sp>
      <p:sp>
        <p:nvSpPr>
          <p:cNvPr id="3" name="Content Placeholder 2"/>
          <p:cNvSpPr>
            <a:spLocks noGrp="1"/>
          </p:cNvSpPr>
          <p:nvPr>
            <p:ph idx="1"/>
          </p:nvPr>
        </p:nvSpPr>
        <p:spPr/>
        <p:txBody>
          <a:bodyPr>
            <a:normAutofit fontScale="80000" lnSpcReduction="10000"/>
          </a:bodyPr>
          <a:lstStyle/>
          <a:p>
            <a:r>
              <a:rPr lang="en-US" altLang="en-US"/>
              <a:t>Project Idea / Initiation is the starting point of a project. At this stage, the organisation identifies a problem, need, or opportunity.</a:t>
            </a:r>
          </a:p>
          <a:p>
            <a:endParaRPr lang="en-US" altLang="en-US"/>
          </a:p>
          <a:p>
            <a:r>
              <a:rPr lang="en-US" altLang="en-US" b="1"/>
              <a:t>The key question is:</a:t>
            </a:r>
          </a:p>
          <a:p>
            <a:r>
              <a:rPr lang="en-US" altLang="en-US"/>
              <a:t>Why is this project needed?</a:t>
            </a:r>
          </a:p>
          <a:p>
            <a:r>
              <a:rPr lang="en-US" altLang="en-US" b="1"/>
              <a:t>Typical activities include:</a:t>
            </a:r>
          </a:p>
          <a:p>
            <a:r>
              <a:rPr lang="en-US" altLang="en-US" i="1"/>
              <a:t>Identifying the problem or opportunity</a:t>
            </a:r>
          </a:p>
          <a:p>
            <a:r>
              <a:rPr lang="en-US" altLang="en-US" i="1"/>
              <a:t>Clarifying the purpose of the project</a:t>
            </a:r>
          </a:p>
          <a:p>
            <a:r>
              <a:rPr lang="en-US" altLang="en-US" i="1"/>
              <a:t>Identifying key stakeholders</a:t>
            </a:r>
          </a:p>
          <a:p>
            <a:r>
              <a:rPr lang="en-US" altLang="en-US" i="1"/>
              <a:t>Checking whether the project is realistic and worthwhile</a:t>
            </a:r>
          </a:p>
          <a:p>
            <a:r>
              <a:rPr lang="en-US" altLang="en-US" i="1"/>
              <a:t>Defining the expected outcome</a:t>
            </a:r>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Stage 2 – Planning (be specific)</a:t>
            </a:r>
            <a:br>
              <a:rPr lang="en-US" altLang="en-US"/>
            </a:br>
            <a:endParaRPr lang="en-US" altLang="en-US"/>
          </a:p>
        </p:txBody>
      </p:sp>
      <p:sp>
        <p:nvSpPr>
          <p:cNvPr id="3" name="Content Placeholder 2"/>
          <p:cNvSpPr>
            <a:spLocks noGrp="1"/>
          </p:cNvSpPr>
          <p:nvPr>
            <p:ph idx="1"/>
          </p:nvPr>
        </p:nvSpPr>
        <p:spPr>
          <a:xfrm>
            <a:off x="838200" y="1270635"/>
            <a:ext cx="10515600" cy="4906645"/>
          </a:xfrm>
        </p:spPr>
        <p:txBody>
          <a:bodyPr>
            <a:noAutofit/>
          </a:bodyPr>
          <a:lstStyle/>
          <a:p>
            <a:endParaRPr lang="en-US" altLang="en-US" sz="1200"/>
          </a:p>
          <a:p>
            <a:r>
              <a:rPr lang="en-US" altLang="en-US" sz="1800"/>
              <a:t>The key question is: </a:t>
            </a:r>
            <a:r>
              <a:rPr lang="en-US" altLang="en-US" sz="1800">
                <a:solidFill>
                  <a:srgbClr val="FF0000"/>
                </a:solidFill>
              </a:rPr>
              <a:t>What exactly will we do, when, by whom, and with what resources</a:t>
            </a:r>
            <a:r>
              <a:rPr lang="en-US" altLang="en-US" sz="1800"/>
              <a:t>?</a:t>
            </a:r>
          </a:p>
          <a:p>
            <a:endParaRPr lang="en-US" altLang="en-US" sz="1800"/>
          </a:p>
          <a:p>
            <a:r>
              <a:rPr lang="en-US" altLang="en-US" sz="1800"/>
              <a:t>Typical activities include:</a:t>
            </a:r>
          </a:p>
          <a:p>
            <a:endParaRPr lang="en-US" altLang="en-US" sz="1800" i="1"/>
          </a:p>
          <a:p>
            <a:r>
              <a:rPr lang="en-US" altLang="en-US" sz="1800" i="1"/>
              <a:t>Setting project objectives</a:t>
            </a:r>
          </a:p>
          <a:p>
            <a:r>
              <a:rPr lang="en-US" altLang="en-US" sz="1800" i="1"/>
              <a:t>Creating a schedule</a:t>
            </a:r>
          </a:p>
          <a:p>
            <a:r>
              <a:rPr lang="en-US" altLang="en-US" sz="1800" i="1"/>
              <a:t>Allocating tasks and responsibilities</a:t>
            </a:r>
          </a:p>
          <a:p>
            <a:r>
              <a:rPr lang="en-US" altLang="en-US" sz="1800" i="1"/>
              <a:t>Estimating the budget</a:t>
            </a:r>
          </a:p>
          <a:p>
            <a:r>
              <a:rPr lang="en-US" altLang="en-US" sz="1800" i="1"/>
              <a:t>Identifying risks</a:t>
            </a:r>
          </a:p>
          <a:p>
            <a:r>
              <a:rPr lang="en-US" altLang="en-US" sz="1800" i="1"/>
              <a:t>Planning communication with stakeholders</a:t>
            </a:r>
          </a:p>
          <a:p>
            <a:r>
              <a:rPr lang="en-US" altLang="en-US" sz="1800" i="1"/>
              <a:t>Deciding how success will be measured</a:t>
            </a:r>
          </a:p>
          <a:p>
            <a:endParaRPr lang="en-US" altLang="en-US" sz="1800"/>
          </a:p>
          <a:p>
            <a:r>
              <a:rPr lang="en-US" altLang="en-US" sz="1800"/>
              <a:t>Example: for a university open day, the team plans the date, rooms, speakers, campus tour route, student ambassadors, marketing materials and budget.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Stage 3 – Project Execution</a:t>
            </a:r>
            <a:r>
              <a:rPr lang="en-US" altLang="en-US"/>
              <a:t> </a:t>
            </a:r>
          </a:p>
        </p:txBody>
      </p:sp>
      <p:sp>
        <p:nvSpPr>
          <p:cNvPr id="3" name="Content Placeholder 2"/>
          <p:cNvSpPr>
            <a:spLocks noGrp="1"/>
          </p:cNvSpPr>
          <p:nvPr>
            <p:ph idx="1"/>
          </p:nvPr>
        </p:nvSpPr>
        <p:spPr>
          <a:xfrm>
            <a:off x="771525" y="1252855"/>
            <a:ext cx="10515600" cy="4351338"/>
          </a:xfrm>
        </p:spPr>
        <p:txBody>
          <a:bodyPr>
            <a:normAutofit fontScale="32500" lnSpcReduction="10000"/>
          </a:bodyPr>
          <a:lstStyle/>
          <a:p>
            <a:endParaRPr lang="en-US" altLang="en-US"/>
          </a:p>
          <a:p>
            <a:r>
              <a:rPr lang="en-US" altLang="en-US" sz="6400"/>
              <a:t>Execution, or implementation, is the stage where the project plan is put into action.</a:t>
            </a:r>
          </a:p>
          <a:p>
            <a:endParaRPr lang="en-US" altLang="en-US" sz="6400"/>
          </a:p>
          <a:p>
            <a:r>
              <a:rPr lang="en-US" altLang="en-US" sz="6400"/>
              <a:t>The key question is: How do we deliver the project outcome?</a:t>
            </a:r>
          </a:p>
          <a:p>
            <a:endParaRPr lang="en-US" altLang="en-US" sz="6400"/>
          </a:p>
          <a:p>
            <a:r>
              <a:rPr lang="en-US" altLang="en-US" sz="6400"/>
              <a:t>Typical activities include:</a:t>
            </a:r>
          </a:p>
          <a:p>
            <a:endParaRPr lang="en-US" altLang="en-US" sz="6400"/>
          </a:p>
          <a:p>
            <a:r>
              <a:rPr lang="en-US" altLang="en-US" sz="6400" i="1"/>
              <a:t>Carrying out planned tasks</a:t>
            </a:r>
          </a:p>
          <a:p>
            <a:r>
              <a:rPr lang="en-US" altLang="en-US" sz="6400" i="1"/>
              <a:t>Managing the project team</a:t>
            </a:r>
          </a:p>
          <a:p>
            <a:r>
              <a:rPr lang="en-US" altLang="en-US" sz="6400" i="1"/>
              <a:t>Using resources</a:t>
            </a:r>
          </a:p>
          <a:p>
            <a:r>
              <a:rPr lang="en-US" altLang="en-US" sz="6400" i="1"/>
              <a:t>Communicating with stakeholders</a:t>
            </a:r>
          </a:p>
          <a:p>
            <a:r>
              <a:rPr lang="en-US" altLang="en-US" sz="6400" i="1"/>
              <a:t>Solving practical problems</a:t>
            </a:r>
          </a:p>
          <a:p>
            <a:r>
              <a:rPr lang="en-US" altLang="en-US" sz="6400" i="1"/>
              <a:t>Producing project deliverables</a:t>
            </a:r>
          </a:p>
          <a:p>
            <a:pPr marL="0" indent="0">
              <a:buNone/>
            </a:pPr>
            <a:endParaRPr lang="en-US" altLang="en-US" sz="6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355" y="158648"/>
            <a:ext cx="10515600" cy="1325563"/>
          </a:xfrm>
        </p:spPr>
        <p:txBody>
          <a:bodyPr>
            <a:normAutofit/>
          </a:bodyPr>
          <a:lstStyle/>
          <a:p>
            <a:r>
              <a:rPr lang="en-US" altLang="en-US" b="1" dirty="0"/>
              <a:t>Stage 4 – Monitoring and Control</a:t>
            </a:r>
            <a:br>
              <a:rPr lang="en-US" altLang="en-US" dirty="0"/>
            </a:br>
            <a:endParaRPr lang="en-US" altLang="en-US" dirty="0"/>
          </a:p>
        </p:txBody>
      </p:sp>
      <p:sp>
        <p:nvSpPr>
          <p:cNvPr id="3" name="Content Placeholder 2"/>
          <p:cNvSpPr>
            <a:spLocks noGrp="1"/>
          </p:cNvSpPr>
          <p:nvPr>
            <p:ph idx="1"/>
          </p:nvPr>
        </p:nvSpPr>
        <p:spPr>
          <a:xfrm>
            <a:off x="462116" y="928225"/>
            <a:ext cx="10999839" cy="5856031"/>
          </a:xfrm>
        </p:spPr>
        <p:txBody>
          <a:bodyPr>
            <a:normAutofit fontScale="25000" lnSpcReduction="20000"/>
          </a:bodyPr>
          <a:lstStyle/>
          <a:p>
            <a:endParaRPr lang="en-US" altLang="en-US" dirty="0"/>
          </a:p>
          <a:p>
            <a:r>
              <a:rPr lang="en-US" altLang="en-US" sz="6400" dirty="0"/>
              <a:t>Monitoring and control means checking whether the project is progressing as planned. This stage often happens at the same time as execution.</a:t>
            </a:r>
          </a:p>
          <a:p>
            <a:endParaRPr lang="en-US" altLang="en-US" sz="6400" dirty="0"/>
          </a:p>
          <a:p>
            <a:r>
              <a:rPr lang="en-US" altLang="en-US" sz="6400" dirty="0"/>
              <a:t>The key question is:</a:t>
            </a:r>
          </a:p>
          <a:p>
            <a:endParaRPr lang="en-US" altLang="en-US" sz="6400" dirty="0"/>
          </a:p>
          <a:p>
            <a:r>
              <a:rPr lang="en-US" altLang="en-US" sz="6400" dirty="0"/>
              <a:t>Are we still on time, on budget, and meeting the project objectives?</a:t>
            </a:r>
          </a:p>
          <a:p>
            <a:endParaRPr lang="en-US" altLang="en-US" sz="6400" dirty="0"/>
          </a:p>
          <a:p>
            <a:r>
              <a:rPr lang="en-US" altLang="en-US" sz="6400" dirty="0"/>
              <a:t>Typical activities include:</a:t>
            </a:r>
          </a:p>
          <a:p>
            <a:endParaRPr lang="en-US" altLang="en-US" sz="6400" dirty="0"/>
          </a:p>
          <a:p>
            <a:r>
              <a:rPr lang="en-US" altLang="en-US" sz="6400" i="1" dirty="0"/>
              <a:t>Tracking progress</a:t>
            </a:r>
          </a:p>
          <a:p>
            <a:r>
              <a:rPr lang="en-US" altLang="en-US" sz="6400" i="1" dirty="0"/>
              <a:t>Checking deadlines</a:t>
            </a:r>
          </a:p>
          <a:p>
            <a:r>
              <a:rPr lang="en-US" altLang="en-US" sz="6400" i="1" dirty="0"/>
              <a:t>Monitoring costs</a:t>
            </a:r>
          </a:p>
          <a:p>
            <a:r>
              <a:rPr lang="en-US" altLang="en-US" sz="6400" i="1" dirty="0"/>
              <a:t>Assessing quality</a:t>
            </a:r>
          </a:p>
          <a:p>
            <a:r>
              <a:rPr lang="en-US" altLang="en-US" sz="6400" i="1" dirty="0"/>
              <a:t>Managing risks</a:t>
            </a:r>
          </a:p>
          <a:p>
            <a:r>
              <a:rPr lang="en-US" altLang="en-US" sz="6400" i="1" dirty="0"/>
              <a:t>Making adjustments when problems occur</a:t>
            </a:r>
          </a:p>
          <a:p>
            <a:endParaRPr lang="en-US" altLang="en-US" sz="6400" dirty="0"/>
          </a:p>
          <a:p>
            <a:r>
              <a:rPr lang="en-US" altLang="en-US" sz="6400" dirty="0"/>
              <a:t>Example:</a:t>
            </a:r>
          </a:p>
          <a:p>
            <a:endParaRPr lang="en-US" altLang="en-US" sz="6400" dirty="0"/>
          </a:p>
          <a:p>
            <a:r>
              <a:rPr lang="en-US" altLang="en-US" sz="6400" dirty="0"/>
              <a:t>If the software development is two weeks behind schedule, the project manager may add extra IT support or adjust the timeline.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a:t>Stage 5 – Closure</a:t>
            </a:r>
            <a:br>
              <a:rPr lang="en-US" altLang="en-US"/>
            </a:br>
            <a:endParaRPr lang="en-US" altLang="en-US"/>
          </a:p>
        </p:txBody>
      </p:sp>
      <p:sp>
        <p:nvSpPr>
          <p:cNvPr id="3" name="Content Placeholder 2"/>
          <p:cNvSpPr>
            <a:spLocks noGrp="1"/>
          </p:cNvSpPr>
          <p:nvPr>
            <p:ph idx="1"/>
          </p:nvPr>
        </p:nvSpPr>
        <p:spPr>
          <a:xfrm>
            <a:off x="751840" y="1394460"/>
            <a:ext cx="10515600" cy="4351338"/>
          </a:xfrm>
        </p:spPr>
        <p:txBody>
          <a:bodyPr>
            <a:normAutofit fontScale="72500" lnSpcReduction="10000"/>
          </a:bodyPr>
          <a:lstStyle/>
          <a:p>
            <a:endParaRPr lang="en-US" altLang="en-US"/>
          </a:p>
          <a:p>
            <a:r>
              <a:rPr lang="en-US" altLang="en-US"/>
              <a:t>Closure is the formal ending of the project. The key question is:</a:t>
            </a:r>
            <a:r>
              <a:rPr lang="en-US" altLang="en-US">
                <a:solidFill>
                  <a:srgbClr val="FF0000"/>
                </a:solidFill>
              </a:rPr>
              <a:t> has the project been completed and properly handed over?</a:t>
            </a:r>
          </a:p>
          <a:p>
            <a:endParaRPr lang="en-US" altLang="en-US"/>
          </a:p>
          <a:p>
            <a:r>
              <a:rPr lang="en-US" altLang="en-US"/>
              <a:t>Typical activities include:</a:t>
            </a:r>
          </a:p>
          <a:p>
            <a:endParaRPr lang="en-US" altLang="en-US"/>
          </a:p>
          <a:p>
            <a:r>
              <a:rPr lang="en-US" altLang="en-US" i="1"/>
              <a:t>Delivering the</a:t>
            </a:r>
            <a:r>
              <a:rPr lang="en-US" altLang="en-US" i="1">
                <a:solidFill>
                  <a:srgbClr val="FF0000"/>
                </a:solidFill>
              </a:rPr>
              <a:t> final output</a:t>
            </a:r>
          </a:p>
          <a:p>
            <a:r>
              <a:rPr lang="en-US" altLang="en-US" i="1"/>
              <a:t>Confirming that objectives have been met</a:t>
            </a:r>
          </a:p>
          <a:p>
            <a:r>
              <a:rPr lang="en-US" altLang="en-US" i="1"/>
              <a:t>Handing over the project result</a:t>
            </a:r>
          </a:p>
          <a:p>
            <a:r>
              <a:rPr lang="en-US" altLang="en-US" i="1"/>
              <a:t>Closing the budget</a:t>
            </a:r>
          </a:p>
          <a:p>
            <a:r>
              <a:rPr lang="en-US" altLang="en-US" i="1"/>
              <a:t>Completing final documentation</a:t>
            </a:r>
          </a:p>
          <a:p>
            <a:r>
              <a:rPr lang="en-US" altLang="en-US" i="1"/>
              <a:t>Thanking or releasing the project team</a:t>
            </a:r>
          </a:p>
          <a:p>
            <a:pPr marL="0" indent="0">
              <a:buNone/>
            </a:pPr>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a:t>Stage 6 – Evaluation and Lessons Learned</a:t>
            </a:r>
            <a:br>
              <a:rPr lang="en-US" altLang="en-US"/>
            </a:br>
            <a:endParaRPr lang="en-US" altLang="en-US"/>
          </a:p>
        </p:txBody>
      </p:sp>
      <p:sp>
        <p:nvSpPr>
          <p:cNvPr id="3" name="Content Placeholder 2"/>
          <p:cNvSpPr>
            <a:spLocks noGrp="1"/>
          </p:cNvSpPr>
          <p:nvPr>
            <p:ph idx="1"/>
          </p:nvPr>
        </p:nvSpPr>
        <p:spPr>
          <a:xfrm>
            <a:off x="685165" y="1155065"/>
            <a:ext cx="10515600" cy="4351338"/>
          </a:xfrm>
        </p:spPr>
        <p:txBody>
          <a:bodyPr>
            <a:noAutofit/>
          </a:bodyPr>
          <a:lstStyle/>
          <a:p>
            <a:endParaRPr lang="en-US" altLang="en-US" sz="900"/>
          </a:p>
          <a:p>
            <a:r>
              <a:rPr lang="en-US" altLang="en-US" sz="1800"/>
              <a:t>Evaluation is the stage where the project team reviews the project after completion. The key question is: what went well, what went wrong, and what can we improve next time?</a:t>
            </a:r>
          </a:p>
          <a:p>
            <a:endParaRPr lang="en-US" altLang="en-US" sz="1800"/>
          </a:p>
          <a:p>
            <a:r>
              <a:rPr lang="en-US" altLang="en-US" sz="1800"/>
              <a:t>Typical activities include:</a:t>
            </a:r>
          </a:p>
          <a:p>
            <a:endParaRPr lang="en-US" altLang="en-US" sz="1800"/>
          </a:p>
          <a:p>
            <a:r>
              <a:rPr lang="en-US" altLang="en-US" sz="1800" i="1"/>
              <a:t>Collecting feedback</a:t>
            </a:r>
          </a:p>
          <a:p>
            <a:r>
              <a:rPr lang="en-US" altLang="en-US" sz="1800" i="1"/>
              <a:t>Reviewing project outcomes</a:t>
            </a:r>
          </a:p>
          <a:p>
            <a:r>
              <a:rPr lang="en-US" altLang="en-US" sz="1800" i="1"/>
              <a:t>Comparing results with original objectives</a:t>
            </a:r>
          </a:p>
          <a:p>
            <a:r>
              <a:rPr lang="en-US" altLang="en-US" sz="1800" i="1"/>
              <a:t>Identifying problems and successes</a:t>
            </a:r>
          </a:p>
          <a:p>
            <a:r>
              <a:rPr lang="en-US" altLang="en-US" sz="1800" i="1"/>
              <a:t>Recording lessons learned</a:t>
            </a:r>
          </a:p>
          <a:p>
            <a:r>
              <a:rPr lang="en-US" altLang="en-US" sz="1800" i="1"/>
              <a:t>Making recommendations for future projects</a:t>
            </a:r>
          </a:p>
          <a:p>
            <a:endParaRPr lang="en-US" altLang="en-US" sz="1800"/>
          </a:p>
          <a:p>
            <a:r>
              <a:rPr lang="en-US" altLang="en-US" sz="1800"/>
              <a:t>Example: after a university open day, the team collects feedback from visitors. They find that the campus tour was successful, but the registration desk was too crowded. Next time, they will use more registration points.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a:t>Project Cycle</a:t>
            </a:r>
          </a:p>
        </p:txBody>
      </p:sp>
      <p:sp>
        <p:nvSpPr>
          <p:cNvPr id="3" name="Content Placeholder 2"/>
          <p:cNvSpPr>
            <a:spLocks noGrp="1"/>
          </p:cNvSpPr>
          <p:nvPr>
            <p:ph idx="1"/>
          </p:nvPr>
        </p:nvSpPr>
        <p:spPr/>
        <p:txBody>
          <a:bodyPr>
            <a:normAutofit/>
          </a:bodyPr>
          <a:lstStyle/>
          <a:p>
            <a:r>
              <a:rPr lang="en-US" altLang="en-US" sz="2000"/>
              <a:t>The project cycle describes</a:t>
            </a:r>
            <a:r>
              <a:rPr lang="en-US" altLang="en-US" sz="2000">
                <a:solidFill>
                  <a:srgbClr val="FF0000"/>
                </a:solidFill>
              </a:rPr>
              <a:t> the full journey of a project</a:t>
            </a:r>
            <a:r>
              <a:rPr lang="en-US" altLang="en-US" sz="2000"/>
              <a:t>. A project usually starts with an idea or a problem that needs to be solved. Then the project team develops a plan, carries out the work, monitors progress, closes the project, and finally evaluates the results.</a:t>
            </a:r>
          </a:p>
          <a:p>
            <a:pPr marL="0" indent="0">
              <a:buNone/>
            </a:pPr>
            <a:endParaRPr lang="en-US" altLang="en-US" sz="2000"/>
          </a:p>
          <a:p>
            <a:r>
              <a:rPr lang="en-US" altLang="en-US" sz="2000"/>
              <a:t>The reason we call it a cycle is that </a:t>
            </a:r>
            <a:r>
              <a:rPr lang="en-US" altLang="en-US" sz="2000">
                <a:solidFill>
                  <a:srgbClr val="FF0000"/>
                </a:solidFill>
              </a:rPr>
              <a:t>the lessons learned from one project can be used to improve future projects.</a:t>
            </a:r>
            <a:r>
              <a:rPr lang="en-US" altLang="en-US" sz="2000"/>
              <a:t> For example, if a university organises an open day and finds that the registration desk was too crowded, this lesson can help the team design a better registration process next time.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a:sym typeface="+mn-ea"/>
              </a:rPr>
              <a:t>Group formation and project set-up</a:t>
            </a:r>
            <a:endParaRPr lang="en-US" b="1"/>
          </a:p>
        </p:txBody>
      </p:sp>
      <p:sp>
        <p:nvSpPr>
          <p:cNvPr id="3" name="Content Placeholder 2"/>
          <p:cNvSpPr>
            <a:spLocks noGrp="1"/>
          </p:cNvSpPr>
          <p:nvPr>
            <p:ph idx="1"/>
          </p:nvPr>
        </p:nvSpPr>
        <p:spPr/>
        <p:txBody>
          <a:bodyPr/>
          <a:lstStyle/>
          <a:p>
            <a:r>
              <a:rPr lang="en-US" altLang="en-US"/>
              <a:t>Task1: form the groups for this module</a:t>
            </a:r>
          </a:p>
          <a:p>
            <a:endParaRPr lang="en-US" altLang="en-US"/>
          </a:p>
          <a:p>
            <a:r>
              <a:rPr lang="en-US" altLang="en-US"/>
              <a:t>Task 2: Project set-up</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Project Set-up Sheet</a:t>
            </a:r>
          </a:p>
        </p:txBody>
      </p:sp>
      <p:graphicFrame>
        <p:nvGraphicFramePr>
          <p:cNvPr id="6" name="Content Placeholder 5"/>
          <p:cNvGraphicFramePr>
            <a:graphicFrameLocks noGrp="1"/>
          </p:cNvGraphicFramePr>
          <p:nvPr>
            <p:ph idx="1"/>
          </p:nvPr>
        </p:nvGraphicFramePr>
        <p:xfrm>
          <a:off x="584835" y="1548765"/>
          <a:ext cx="10557510" cy="5198110"/>
        </p:xfrm>
        <a:graphic>
          <a:graphicData uri="http://schemas.openxmlformats.org/drawingml/2006/table">
            <a:tbl>
              <a:tblPr firstRow="1" bandRow="1">
                <a:tableStyleId>{5C22544A-7EE6-4342-B048-85BDC9FD1C3A}</a:tableStyleId>
              </a:tblPr>
              <a:tblGrid>
                <a:gridCol w="4071620">
                  <a:extLst>
                    <a:ext uri="{9D8B030D-6E8A-4147-A177-3AD203B41FA5}">
                      <a16:colId xmlns:a16="http://schemas.microsoft.com/office/drawing/2014/main" val="20000"/>
                    </a:ext>
                  </a:extLst>
                </a:gridCol>
                <a:gridCol w="6485890">
                  <a:extLst>
                    <a:ext uri="{9D8B030D-6E8A-4147-A177-3AD203B41FA5}">
                      <a16:colId xmlns:a16="http://schemas.microsoft.com/office/drawing/2014/main" val="20001"/>
                    </a:ext>
                  </a:extLst>
                </a:gridCol>
              </a:tblGrid>
              <a:tr h="626110">
                <a:tc>
                  <a:txBody>
                    <a:bodyPr/>
                    <a:lstStyle/>
                    <a:p>
                      <a:r>
                        <a:rPr sz="1600"/>
                        <a:t>Section</a:t>
                      </a:r>
                    </a:p>
                  </a:txBody>
                  <a:tcPr marL="0" marR="0" marT="0" marB="0" anchor="ctr"/>
                </a:tc>
                <a:tc>
                  <a:txBody>
                    <a:bodyPr/>
                    <a:lstStyle/>
                    <a:p>
                      <a:r>
                        <a:rPr sz="1600"/>
                        <a:t>Your Group’s Answer</a:t>
                      </a:r>
                    </a:p>
                  </a:txBody>
                  <a:tcPr marL="0" marR="0" marT="0" marB="0" anchor="ctr"/>
                </a:tc>
                <a:extLst>
                  <a:ext uri="{0D108BD9-81ED-4DB2-BD59-A6C34878D82A}">
                    <a16:rowId xmlns:a16="http://schemas.microsoft.com/office/drawing/2014/main" val="10000"/>
                  </a:ext>
                </a:extLst>
              </a:tr>
              <a:tr h="381000">
                <a:tc>
                  <a:txBody>
                    <a:bodyPr/>
                    <a:lstStyle/>
                    <a:p>
                      <a:r>
                        <a:rPr sz="1600"/>
                        <a:t>Group members</a:t>
                      </a:r>
                      <a:r>
                        <a:rPr lang="en-US" sz="1600"/>
                        <a:t> (4 students for each group)</a:t>
                      </a:r>
                      <a:endParaRPr lang="zh-CN" altLang="en-US" sz="1600"/>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1"/>
                  </a:ext>
                </a:extLst>
              </a:tr>
              <a:tr h="381000">
                <a:tc>
                  <a:txBody>
                    <a:bodyPr/>
                    <a:lstStyle/>
                    <a:p>
                      <a:r>
                        <a:rPr sz="1600"/>
                        <a:t>Possible project title</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2"/>
                  </a:ext>
                </a:extLst>
              </a:tr>
              <a:tr h="381000">
                <a:tc>
                  <a:txBody>
                    <a:bodyPr/>
                    <a:lstStyle/>
                    <a:p>
                      <a:r>
                        <a:rPr sz="1600"/>
                        <a:t>Project idea</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3"/>
                  </a:ext>
                </a:extLst>
              </a:tr>
              <a:tr h="381000">
                <a:tc>
                  <a:txBody>
                    <a:bodyPr/>
                    <a:lstStyle/>
                    <a:p>
                      <a:r>
                        <a:rPr sz="1600"/>
                        <a:t>Why is this project needed?</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4"/>
                  </a:ext>
                </a:extLst>
              </a:tr>
              <a:tr h="381000">
                <a:tc>
                  <a:txBody>
                    <a:bodyPr/>
                    <a:lstStyle/>
                    <a:p>
                      <a:r>
                        <a:rPr sz="1600">
                          <a:solidFill>
                            <a:srgbClr val="FF0000"/>
                          </a:solidFill>
                        </a:rPr>
                        <a:t>Project aim</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5"/>
                  </a:ext>
                </a:extLst>
              </a:tr>
              <a:tr h="381000">
                <a:tc>
                  <a:txBody>
                    <a:bodyPr/>
                    <a:lstStyle/>
                    <a:p>
                      <a:r>
                        <a:rPr sz="1600">
                          <a:solidFill>
                            <a:srgbClr val="FF0000"/>
                          </a:solidFill>
                        </a:rPr>
                        <a:t>2–3 project objectives</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6"/>
                  </a:ext>
                </a:extLst>
              </a:tr>
              <a:tr h="381000">
                <a:tc>
                  <a:txBody>
                    <a:bodyPr/>
                    <a:lstStyle/>
                    <a:p>
                      <a:r>
                        <a:rPr sz="1600">
                          <a:solidFill>
                            <a:srgbClr val="FF0000"/>
                          </a:solidFill>
                        </a:rPr>
                        <a:t>Target users / beneficiaries</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7"/>
                  </a:ext>
                </a:extLst>
              </a:tr>
              <a:tr h="381000">
                <a:tc>
                  <a:txBody>
                    <a:bodyPr/>
                    <a:lstStyle/>
                    <a:p>
                      <a:r>
                        <a:rPr sz="1600"/>
                        <a:t>Key stakeholders</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8"/>
                  </a:ext>
                </a:extLst>
              </a:tr>
              <a:tr h="381000">
                <a:tc>
                  <a:txBody>
                    <a:bodyPr/>
                    <a:lstStyle/>
                    <a:p>
                      <a:r>
                        <a:rPr sz="1600"/>
                        <a:t>Expected outcome</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09"/>
                  </a:ext>
                </a:extLst>
              </a:tr>
              <a:tr h="381000">
                <a:tc>
                  <a:txBody>
                    <a:bodyPr/>
                    <a:lstStyle/>
                    <a:p>
                      <a:r>
                        <a:rPr sz="1600"/>
                        <a:t>Possible risks or challenges</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10"/>
                  </a:ext>
                </a:extLst>
              </a:tr>
              <a:tr h="381000">
                <a:tc>
                  <a:txBody>
                    <a:bodyPr/>
                    <a:lstStyle/>
                    <a:p>
                      <a:r>
                        <a:rPr sz="1600"/>
                        <a:t>Initial group roles</a:t>
                      </a:r>
                    </a:p>
                  </a:txBody>
                  <a:tcPr marL="0" marR="0" marT="0" marB="0" anchor="ctr"/>
                </a:tc>
                <a:tc>
                  <a:txBody>
                    <a:bodyPr/>
                    <a:lstStyle/>
                    <a:p>
                      <a:endParaRPr sz="1600"/>
                    </a:p>
                  </a:txBody>
                  <a:tcPr marL="0" marR="0" marT="0" marB="0" anchor="ctr"/>
                </a:tc>
                <a:extLst>
                  <a:ext uri="{0D108BD9-81ED-4DB2-BD59-A6C34878D82A}">
                    <a16:rowId xmlns:a16="http://schemas.microsoft.com/office/drawing/2014/main" val="10011"/>
                  </a:ext>
                </a:extLst>
              </a:tr>
              <a:tr h="381000">
                <a:tc>
                  <a:txBody>
                    <a:bodyPr/>
                    <a:lstStyle/>
                    <a:p>
                      <a:endParaRPr sz="1100"/>
                    </a:p>
                  </a:txBody>
                  <a:tcPr marL="0" marR="0" marT="0" marB="0" anchor="ctr"/>
                </a:tc>
                <a:tc>
                  <a:txBody>
                    <a:bodyPr/>
                    <a:lstStyle/>
                    <a:p>
                      <a:endParaRPr sz="1100"/>
                    </a:p>
                  </a:txBody>
                  <a:tcPr marL="0" marR="0" marT="0" marB="0" anchor="ctr"/>
                </a:tc>
                <a:extLst>
                  <a:ext uri="{0D108BD9-81ED-4DB2-BD59-A6C34878D82A}">
                    <a16:rowId xmlns:a16="http://schemas.microsoft.com/office/drawing/2014/main" val="10012"/>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a:t>What You Need to Submit Today: </a:t>
            </a:r>
            <a:br>
              <a:rPr lang="en-US" altLang="en-US"/>
            </a:br>
            <a:endParaRPr lang="en-US" altLang="en-US"/>
          </a:p>
        </p:txBody>
      </p:sp>
      <p:sp>
        <p:nvSpPr>
          <p:cNvPr id="3" name="Content Placeholder 2"/>
          <p:cNvSpPr>
            <a:spLocks noGrp="1"/>
          </p:cNvSpPr>
          <p:nvPr>
            <p:ph idx="1"/>
          </p:nvPr>
        </p:nvSpPr>
        <p:spPr/>
        <p:txBody>
          <a:bodyPr>
            <a:normAutofit/>
          </a:bodyPr>
          <a:lstStyle/>
          <a:p>
            <a:r>
              <a:rPr lang="en-US" altLang="en-US"/>
              <a:t>Group member/leader names</a:t>
            </a:r>
          </a:p>
          <a:p>
            <a:r>
              <a:rPr lang="en-US" altLang="en-US"/>
              <a:t>One or two possible project ideas</a:t>
            </a:r>
          </a:p>
          <a:p>
            <a:r>
              <a:rPr lang="en-US" altLang="en-US"/>
              <a:t>A short project aim</a:t>
            </a:r>
          </a:p>
          <a:p>
            <a:r>
              <a:rPr lang="en-US" altLang="en-US"/>
              <a:t>Two or three initial project objectives</a:t>
            </a:r>
          </a:p>
          <a:p>
            <a:r>
              <a:rPr lang="en-US" altLang="en-US"/>
              <a:t>Expected outcome</a:t>
            </a:r>
          </a:p>
          <a:p>
            <a:r>
              <a:rPr lang="en-US" altLang="en-US"/>
              <a:t>Possible risks or challenges</a:t>
            </a:r>
          </a:p>
          <a:p>
            <a:pPr marL="0" indent="0">
              <a:buNone/>
            </a:pPr>
            <a:endParaRPr lang="en-US" altLang="en-US"/>
          </a:p>
          <a:p>
            <a:r>
              <a:rPr lang="en-US" altLang="en-US" sz="2250" i="1">
                <a:solidFill>
                  <a:srgbClr val="FF0000"/>
                </a:solidFill>
              </a:rPr>
              <a:t>This is a draft project setup, not the final project plan.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a:t>Blog 1 Guidance</a:t>
            </a:r>
          </a:p>
        </p:txBody>
      </p:sp>
      <p:sp>
        <p:nvSpPr>
          <p:cNvPr id="3" name="Content Placeholder 2"/>
          <p:cNvSpPr>
            <a:spLocks noGrp="1"/>
          </p:cNvSpPr>
          <p:nvPr>
            <p:ph idx="1"/>
          </p:nvPr>
        </p:nvSpPr>
        <p:spPr/>
        <p:txBody>
          <a:bodyPr/>
          <a:lstStyle/>
          <a:p>
            <a:r>
              <a:rPr lang="en-US" altLang="en-US"/>
              <a:t>The purpose of the first blog is to:</a:t>
            </a:r>
          </a:p>
          <a:p>
            <a:r>
              <a:rPr lang="en-US" altLang="en-US" i="1"/>
              <a:t>introduce the project</a:t>
            </a:r>
          </a:p>
          <a:p>
            <a:r>
              <a:rPr lang="en-US" altLang="en-US" i="1"/>
              <a:t>explain who the project is for</a:t>
            </a:r>
          </a:p>
          <a:p>
            <a:r>
              <a:rPr lang="en-US" altLang="en-US" i="1"/>
              <a:t>show your role in the team</a:t>
            </a:r>
          </a:p>
          <a:p>
            <a:r>
              <a:rPr lang="en-US" altLang="en-US" i="1"/>
              <a:t>reflect on what you can contribute</a:t>
            </a:r>
          </a:p>
          <a:p>
            <a:r>
              <a:rPr lang="en-US" altLang="en-US" i="1"/>
              <a:t>begin linking your project experience to project management ideas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b="1"/>
              <a:t>Suggested structure of blog 1 (200 words)</a:t>
            </a:r>
          </a:p>
        </p:txBody>
      </p:sp>
      <p:sp>
        <p:nvSpPr>
          <p:cNvPr id="3" name="Content Placeholder 2"/>
          <p:cNvSpPr>
            <a:spLocks noGrp="1"/>
          </p:cNvSpPr>
          <p:nvPr>
            <p:ph idx="1"/>
          </p:nvPr>
        </p:nvSpPr>
        <p:spPr/>
        <p:txBody>
          <a:bodyPr/>
          <a:lstStyle/>
          <a:p>
            <a:r>
              <a:rPr lang="en-US" altLang="en-US"/>
              <a:t>Blog format: </a:t>
            </a:r>
          </a:p>
          <a:p>
            <a:endParaRPr lang="en-US" altLang="en-US"/>
          </a:p>
          <a:p>
            <a:r>
              <a:rPr lang="en-US" altLang="en-US" i="1"/>
              <a:t>Paragraph 1: Introduce yourself and the project</a:t>
            </a:r>
          </a:p>
          <a:p>
            <a:r>
              <a:rPr lang="en-US" altLang="en-US" i="1"/>
              <a:t>Paragraph 2: Explain the sponsor, aim and project idea</a:t>
            </a:r>
          </a:p>
          <a:p>
            <a:r>
              <a:rPr lang="en-US" altLang="en-US" i="1"/>
              <a:t>Paragraph 3: Explain your role, your skills and </a:t>
            </a:r>
            <a:r>
              <a:rPr lang="en-US" altLang="en-US" i="1">
                <a:solidFill>
                  <a:srgbClr val="FF0000"/>
                </a:solidFill>
              </a:rPr>
              <a:t>your Belbin reflection</a:t>
            </a:r>
          </a:p>
          <a:p>
            <a:r>
              <a:rPr lang="en-US" altLang="en-US" i="1"/>
              <a:t>Paragraph 4: Add one critical point and a short conclusion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7060"/>
          </a:xfrm>
        </p:spPr>
        <p:txBody>
          <a:bodyPr>
            <a:normAutofit fontScale="90000"/>
          </a:bodyPr>
          <a:lstStyle/>
          <a:p>
            <a:br>
              <a:rPr lang="en-US" altLang="en-US" b="1"/>
            </a:br>
            <a:r>
              <a:rPr lang="en-US" altLang="en-US" b="1"/>
              <a:t>Recap: contents of Week 1</a:t>
            </a:r>
            <a:br>
              <a:rPr lang="en-US" altLang="en-US"/>
            </a:br>
            <a:endParaRPr lang="en-US" altLang="en-US"/>
          </a:p>
        </p:txBody>
      </p:sp>
      <p:sp>
        <p:nvSpPr>
          <p:cNvPr id="3" name="Content Placeholder 2"/>
          <p:cNvSpPr>
            <a:spLocks noGrp="1"/>
          </p:cNvSpPr>
          <p:nvPr>
            <p:ph idx="1"/>
          </p:nvPr>
        </p:nvSpPr>
        <p:spPr>
          <a:xfrm>
            <a:off x="762000" y="1317625"/>
            <a:ext cx="10515600" cy="4351338"/>
          </a:xfrm>
        </p:spPr>
        <p:txBody>
          <a:bodyPr/>
          <a:lstStyle/>
          <a:p>
            <a:r>
              <a:rPr lang="en-US" altLang="en-US"/>
              <a:t>Module overview</a:t>
            </a:r>
          </a:p>
          <a:p>
            <a:r>
              <a:rPr lang="en-US" altLang="en-US"/>
              <a:t>Assessment overview</a:t>
            </a:r>
          </a:p>
          <a:p>
            <a:r>
              <a:rPr lang="en-US" altLang="en-US"/>
              <a:t>What is a project?</a:t>
            </a:r>
          </a:p>
          <a:p>
            <a:r>
              <a:rPr lang="en-US" altLang="en-US"/>
              <a:t>The project cycle</a:t>
            </a:r>
          </a:p>
          <a:p>
            <a:r>
              <a:rPr lang="en-US" altLang="en-US"/>
              <a:t>Group formation and project set-up</a:t>
            </a:r>
          </a:p>
          <a:p>
            <a:r>
              <a:rPr lang="en-US" altLang="en-US"/>
              <a:t>Blog 1 guidance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GB" b="1" dirty="0" err="1">
                <a:solidFill>
                  <a:schemeClr val="bg1"/>
                </a:solidFill>
                <a:latin typeface="Calibri Light" panose="020F0302020204030204" charset="0"/>
                <a:cs typeface="Calibri Light" panose="020F0302020204030204" charset="0"/>
              </a:rPr>
              <a:t>Cwestyniau</a:t>
            </a:r>
            <a:r>
              <a:rPr lang="en-GB" b="1" dirty="0">
                <a:solidFill>
                  <a:schemeClr val="bg1"/>
                </a:solidFill>
                <a:latin typeface="Calibri Light" panose="020F0302020204030204" charset="0"/>
                <a:cs typeface="Calibri Light" panose="020F0302020204030204" charset="0"/>
              </a:rPr>
              <a:t>/Questions?</a:t>
            </a:r>
          </a:p>
        </p:txBody>
      </p:sp>
      <p:pic>
        <p:nvPicPr>
          <p:cNvPr id="4" name="Content Placeholder 3"/>
          <p:cNvPicPr>
            <a:picLocks noGrp="1" noChangeAspect="1"/>
          </p:cNvPicPr>
          <p:nvPr>
            <p:ph idx="1"/>
          </p:nvPr>
        </p:nvPicPr>
        <p:blipFill>
          <a:blip r:embed="rId3"/>
          <a:stretch>
            <a:fillRect/>
          </a:stretch>
        </p:blipFill>
        <p:spPr>
          <a:xfrm>
            <a:off x="4262308" y="2157231"/>
            <a:ext cx="3667385" cy="2336163"/>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890" y="1914208"/>
            <a:ext cx="8229600" cy="1143000"/>
          </a:xfrm>
        </p:spPr>
        <p:txBody>
          <a:bodyPr/>
          <a:lstStyle/>
          <a:p>
            <a:r>
              <a:rPr lang="en-US">
                <a:latin typeface="Calibri Light" panose="020F0302020204030204" charset="0"/>
                <a:cs typeface="Calibri Light" panose="020F0302020204030204" charset="0"/>
              </a:rPr>
              <a:t>Many Thanks </a:t>
            </a:r>
          </a:p>
        </p:txBody>
      </p:sp>
      <p:sp>
        <p:nvSpPr>
          <p:cNvPr id="3" name="Content Placeholder 2"/>
          <p:cNvSpPr>
            <a:spLocks noGrp="1"/>
          </p:cNvSpPr>
          <p:nvPr>
            <p:ph sz="half" idx="1"/>
          </p:nvPr>
        </p:nvSpPr>
        <p:spPr>
          <a:xfrm>
            <a:off x="1278890" y="1339850"/>
            <a:ext cx="8931910" cy="3989070"/>
          </a:xfrm>
        </p:spPr>
        <p:txBody>
          <a:bodyPr/>
          <a:lstStyle/>
          <a:p>
            <a:pPr marL="0" indent="0">
              <a:buNone/>
            </a:pPr>
            <a:endParaRPr lang="en-US" altLang="en-US" dirty="0">
              <a:latin typeface="Calibri Light" panose="020F0302020204030204" charset="0"/>
              <a:cs typeface="Calibri Light" panose="020F0302020204030204" charset="0"/>
            </a:endParaRPr>
          </a:p>
          <a:p>
            <a:pPr marL="0" indent="0">
              <a:buNone/>
            </a:pPr>
            <a:r>
              <a:rPr lang="en-US" dirty="0"/>
              <a:t>                                                  </a:t>
            </a:r>
          </a:p>
          <a:p>
            <a:pPr marL="0" indent="0">
              <a:buNone/>
            </a:pPr>
            <a:r>
              <a:rPr lang="en-US" dirty="0"/>
              <a:t>         </a:t>
            </a:r>
            <a:endParaRPr lang="en-US" dirty="0">
              <a:latin typeface="Calibri Light" panose="020F0302020204030204" charset="0"/>
              <a:cs typeface="Calibri Light" panose="020F0302020204030204" charset="0"/>
            </a:endParaRPr>
          </a:p>
          <a:p>
            <a:pPr marL="0" indent="0">
              <a:buNone/>
            </a:pPr>
            <a:r>
              <a:rPr lang="en-US" dirty="0">
                <a:latin typeface="Calibri Light" panose="020F0302020204030204" charset="0"/>
                <a:cs typeface="Calibri Light" panose="020F0302020204030204" charset="0"/>
              </a:rPr>
              <a:t>                 Giulia: </a:t>
            </a:r>
            <a:r>
              <a:rPr lang="en-US" dirty="0"/>
              <a:t> </a:t>
            </a:r>
            <a:r>
              <a:rPr lang="en-US" dirty="0">
                <a:latin typeface="Calibri Light" panose="020F0302020204030204" charset="0"/>
                <a:cs typeface="Calibri Light" panose="020F0302020204030204" charset="0"/>
                <a:sym typeface="+mn-ea"/>
              </a:rPr>
              <a:t>g.chifari@uwtsd.ac.uk</a:t>
            </a:r>
            <a:endParaRPr lang="en-US"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698*356"/>
  <p:tag name="TABLE_ENDDRAG_RECT" val="66*111*698*3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2859</Words>
  <Application>Microsoft Office PowerPoint</Application>
  <PresentationFormat>Widescreen</PresentationFormat>
  <Paragraphs>429</Paragraphs>
  <Slides>38</Slides>
  <Notes>6</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SimSun</vt:lpstr>
      <vt:lpstr>Arial</vt:lpstr>
      <vt:lpstr>Calibri</vt:lpstr>
      <vt:lpstr>Calibri Light</vt:lpstr>
      <vt:lpstr>Office Theme</vt:lpstr>
      <vt:lpstr>Week 1 Module Introduction and Project Set-Up</vt:lpstr>
      <vt:lpstr> Contents of Week 1 </vt:lpstr>
      <vt:lpstr>Module overview：ten-week teaching plan</vt:lpstr>
      <vt:lpstr>PowerPoint Presentation</vt:lpstr>
      <vt:lpstr>Assessment 1</vt:lpstr>
      <vt:lpstr>PowerPoint Presentation</vt:lpstr>
      <vt:lpstr>Week 1-6</vt:lpstr>
      <vt:lpstr>General Rules of the Blogs</vt:lpstr>
      <vt:lpstr>Assessment 2</vt:lpstr>
      <vt:lpstr>Assessment 2：report </vt:lpstr>
      <vt:lpstr>Recommended Structure </vt:lpstr>
      <vt:lpstr>Week 1: Module Introduction and Project Set-Up </vt:lpstr>
      <vt:lpstr>What is a project? </vt:lpstr>
      <vt:lpstr>What is a Project: characteristics of a project</vt:lpstr>
      <vt:lpstr>Key characteristics of a project </vt:lpstr>
      <vt:lpstr>What is not a project? </vt:lpstr>
      <vt:lpstr>Good examples of projects </vt:lpstr>
      <vt:lpstr>PowerPoint Presentation</vt:lpstr>
      <vt:lpstr>PowerPoint Presentation</vt:lpstr>
      <vt:lpstr>Project Examples</vt:lpstr>
      <vt:lpstr>What Is the Project Cycle? </vt:lpstr>
      <vt:lpstr>Simple Definition of Project Cycle </vt:lpstr>
      <vt:lpstr>Project Cycle: the full journey of a project, from the initial idea to final completion and evaluation. </vt:lpstr>
      <vt:lpstr>Stage 1 – Project Initiation</vt:lpstr>
      <vt:lpstr>Stage 2 – Planning (be specific) </vt:lpstr>
      <vt:lpstr>Stage 3 – Project Execution </vt:lpstr>
      <vt:lpstr>Stage 4 – Monitoring and Control </vt:lpstr>
      <vt:lpstr>Stage 5 – Closure </vt:lpstr>
      <vt:lpstr>Stage 6 – Evaluation and Lessons Learned </vt:lpstr>
      <vt:lpstr>Project Cycle</vt:lpstr>
      <vt:lpstr>Group formation and project set-up</vt:lpstr>
      <vt:lpstr>Project Set-up Sheet</vt:lpstr>
      <vt:lpstr>What You Need to Submit Today:  </vt:lpstr>
      <vt:lpstr>Blog 1 Guidance</vt:lpstr>
      <vt:lpstr>Suggested structure of blog 1 (200 words)</vt:lpstr>
      <vt:lpstr> Recap: contents of Week 1 </vt:lpstr>
      <vt:lpstr>Cwestyniau/Questions?</vt:lpstr>
      <vt:lpstr>Many Thanks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lan80</dc:creator>
  <cp:lastModifiedBy>Giulia Chifari</cp:lastModifiedBy>
  <cp:revision>65</cp:revision>
  <dcterms:created xsi:type="dcterms:W3CDTF">2025-07-23T00:59:00Z</dcterms:created>
  <dcterms:modified xsi:type="dcterms:W3CDTF">2026-05-11T12:52:55Z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5473A8BF8B0D4CEEBC57BC710AF3362D_11</vt:lpwstr>
  </property>
  <property fmtid="{D5CDD505-2E9C-101B-9397-08002B2CF9AE}" pid="3" name="KSOProductBuildVer">
    <vt:lpwstr>1033-12.1.0.25862</vt:lpwstr>
  </property>
</Properties>
</file>