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s/slide47.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s/slide45.xml" ContentType="application/vnd.openxmlformats-officedocument.presentationml.slide+xml"/>
  <Override PartName="/ppt/slides/slide5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slides/slide5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4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slides/slide55.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s/slide53.xml" ContentType="application/vnd.openxmlformats-officedocument.presentationml.slide+xml"/>
  <Default Extension="jpeg" ContentType="image/jpeg"/>
  <Override PartName="/ppt/slideLayouts/slideLayout3.xml" ContentType="application/vnd.openxmlformats-officedocument.presentationml.slideLayout+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0.xml" ContentType="application/vnd.openxmlformats-officedocument.presentationml.slideLayout+xml"/>
  <Default Extension="gif" ContentType="image/gif"/>
  <Override PartName="/ppt/notesSlides/notesSlide6.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57"/>
  </p:notesMasterIdLst>
  <p:handoutMasterIdLst>
    <p:handoutMasterId r:id="rId58"/>
  </p:handoutMasterIdLst>
  <p:sldIdLst>
    <p:sldId id="302" r:id="rId2"/>
    <p:sldId id="303" r:id="rId3"/>
    <p:sldId id="319" r:id="rId4"/>
    <p:sldId id="334" r:id="rId5"/>
    <p:sldId id="339" r:id="rId6"/>
    <p:sldId id="333" r:id="rId7"/>
    <p:sldId id="311" r:id="rId8"/>
    <p:sldId id="309" r:id="rId9"/>
    <p:sldId id="317" r:id="rId10"/>
    <p:sldId id="314" r:id="rId11"/>
    <p:sldId id="322" r:id="rId12"/>
    <p:sldId id="323" r:id="rId13"/>
    <p:sldId id="324" r:id="rId14"/>
    <p:sldId id="320" r:id="rId15"/>
    <p:sldId id="335" r:id="rId16"/>
    <p:sldId id="336" r:id="rId17"/>
    <p:sldId id="337" r:id="rId18"/>
    <p:sldId id="321" r:id="rId19"/>
    <p:sldId id="316" r:id="rId20"/>
    <p:sldId id="308" r:id="rId21"/>
    <p:sldId id="343" r:id="rId22"/>
    <p:sldId id="340" r:id="rId23"/>
    <p:sldId id="341" r:id="rId24"/>
    <p:sldId id="342" r:id="rId25"/>
    <p:sldId id="306" r:id="rId26"/>
    <p:sldId id="310" r:id="rId27"/>
    <p:sldId id="312" r:id="rId28"/>
    <p:sldId id="326" r:id="rId29"/>
    <p:sldId id="331" r:id="rId30"/>
    <p:sldId id="327" r:id="rId31"/>
    <p:sldId id="328" r:id="rId32"/>
    <p:sldId id="344" r:id="rId33"/>
    <p:sldId id="330" r:id="rId34"/>
    <p:sldId id="332" r:id="rId35"/>
    <p:sldId id="345" r:id="rId36"/>
    <p:sldId id="263" r:id="rId37"/>
    <p:sldId id="264" r:id="rId38"/>
    <p:sldId id="266" r:id="rId39"/>
    <p:sldId id="346" r:id="rId40"/>
    <p:sldId id="347" r:id="rId41"/>
    <p:sldId id="348" r:id="rId42"/>
    <p:sldId id="349" r:id="rId43"/>
    <p:sldId id="350" r:id="rId44"/>
    <p:sldId id="351" r:id="rId45"/>
    <p:sldId id="267" r:id="rId46"/>
    <p:sldId id="268" r:id="rId47"/>
    <p:sldId id="270" r:id="rId48"/>
    <p:sldId id="271" r:id="rId49"/>
    <p:sldId id="272" r:id="rId50"/>
    <p:sldId id="275" r:id="rId51"/>
    <p:sldId id="276" r:id="rId52"/>
    <p:sldId id="278" r:id="rId53"/>
    <p:sldId id="280" r:id="rId54"/>
    <p:sldId id="281" r:id="rId55"/>
    <p:sldId id="325" r:id="rId56"/>
  </p:sldIdLst>
  <p:sldSz cx="9144000" cy="6858000" type="screen4x3"/>
  <p:notesSz cx="7099300" cy="102346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9" autoAdjust="0"/>
    <p:restoredTop sz="92216" autoAdjust="0"/>
  </p:normalViewPr>
  <p:slideViewPr>
    <p:cSldViewPr>
      <p:cViewPr>
        <p:scale>
          <a:sx n="66" d="100"/>
          <a:sy n="66" d="100"/>
        </p:scale>
        <p:origin x="-798" y="-7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30" d="100"/>
        <a:sy n="30" d="100"/>
      </p:scale>
      <p:origin x="0" y="822"/>
    </p:cViewPr>
  </p:sorter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notesMaster" Target="notesMasters/notesMaster1.xml"/><Relationship Id="rId61"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6363" cy="511731"/>
          </a:xfrm>
          <a:prstGeom prst="rect">
            <a:avLst/>
          </a:prstGeom>
        </p:spPr>
        <p:txBody>
          <a:bodyPr vert="horz" lIns="99048" tIns="49524" rIns="99048" bIns="49524" rtlCol="0"/>
          <a:lstStyle>
            <a:lvl1pPr algn="l">
              <a:defRPr sz="1300"/>
            </a:lvl1pPr>
          </a:lstStyle>
          <a:p>
            <a:endParaRPr lang="en-GB"/>
          </a:p>
        </p:txBody>
      </p:sp>
      <p:sp>
        <p:nvSpPr>
          <p:cNvPr id="3" name="Date Placeholder 2"/>
          <p:cNvSpPr>
            <a:spLocks noGrp="1"/>
          </p:cNvSpPr>
          <p:nvPr>
            <p:ph type="dt" sz="quarter" idx="1"/>
          </p:nvPr>
        </p:nvSpPr>
        <p:spPr>
          <a:xfrm>
            <a:off x="4021294" y="0"/>
            <a:ext cx="3076363" cy="511731"/>
          </a:xfrm>
          <a:prstGeom prst="rect">
            <a:avLst/>
          </a:prstGeom>
        </p:spPr>
        <p:txBody>
          <a:bodyPr vert="horz" lIns="99048" tIns="49524" rIns="99048" bIns="49524" rtlCol="0"/>
          <a:lstStyle>
            <a:lvl1pPr algn="r">
              <a:defRPr sz="1300"/>
            </a:lvl1pPr>
          </a:lstStyle>
          <a:p>
            <a:fld id="{4392C4F0-D2C5-4F5E-A614-C181CCF4EDDA}" type="datetimeFigureOut">
              <a:rPr lang="en-GB" smtClean="0"/>
              <a:pPr/>
              <a:t>11/11/2012</a:t>
            </a:fld>
            <a:endParaRPr lang="en-GB"/>
          </a:p>
        </p:txBody>
      </p:sp>
      <p:sp>
        <p:nvSpPr>
          <p:cNvPr id="4" name="Footer Placeholder 3"/>
          <p:cNvSpPr>
            <a:spLocks noGrp="1"/>
          </p:cNvSpPr>
          <p:nvPr>
            <p:ph type="ftr" sz="quarter" idx="2"/>
          </p:nvPr>
        </p:nvSpPr>
        <p:spPr>
          <a:xfrm>
            <a:off x="0" y="9721106"/>
            <a:ext cx="3076363" cy="511731"/>
          </a:xfrm>
          <a:prstGeom prst="rect">
            <a:avLst/>
          </a:prstGeom>
        </p:spPr>
        <p:txBody>
          <a:bodyPr vert="horz" lIns="99048" tIns="49524" rIns="99048" bIns="49524" rtlCol="0" anchor="b"/>
          <a:lstStyle>
            <a:lvl1pPr algn="l">
              <a:defRPr sz="1300"/>
            </a:lvl1pPr>
          </a:lstStyle>
          <a:p>
            <a:endParaRPr lang="en-GB"/>
          </a:p>
        </p:txBody>
      </p:sp>
      <p:sp>
        <p:nvSpPr>
          <p:cNvPr id="5" name="Slide Number Placeholder 4"/>
          <p:cNvSpPr>
            <a:spLocks noGrp="1"/>
          </p:cNvSpPr>
          <p:nvPr>
            <p:ph type="sldNum" sz="quarter" idx="3"/>
          </p:nvPr>
        </p:nvSpPr>
        <p:spPr>
          <a:xfrm>
            <a:off x="4021294" y="9721106"/>
            <a:ext cx="3076363" cy="511731"/>
          </a:xfrm>
          <a:prstGeom prst="rect">
            <a:avLst/>
          </a:prstGeom>
        </p:spPr>
        <p:txBody>
          <a:bodyPr vert="horz" lIns="99048" tIns="49524" rIns="99048" bIns="49524" rtlCol="0" anchor="b"/>
          <a:lstStyle>
            <a:lvl1pPr algn="r">
              <a:defRPr sz="1300"/>
            </a:lvl1pPr>
          </a:lstStyle>
          <a:p>
            <a:fld id="{D342E8C8-A03A-4912-A7CF-52ABA2B47CD8}" type="slidenum">
              <a:rPr lang="en-GB" smtClean="0"/>
              <a:pPr/>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6363" cy="511731"/>
          </a:xfrm>
          <a:prstGeom prst="rect">
            <a:avLst/>
          </a:prstGeom>
        </p:spPr>
        <p:txBody>
          <a:bodyPr vert="horz" lIns="99048" tIns="49524" rIns="99048" bIns="49524" rtlCol="0"/>
          <a:lstStyle>
            <a:lvl1pPr algn="l">
              <a:defRPr sz="1300"/>
            </a:lvl1pPr>
          </a:lstStyle>
          <a:p>
            <a:endParaRPr lang="en-GB" dirty="0"/>
          </a:p>
        </p:txBody>
      </p:sp>
      <p:sp>
        <p:nvSpPr>
          <p:cNvPr id="3" name="Date Placeholder 2"/>
          <p:cNvSpPr>
            <a:spLocks noGrp="1"/>
          </p:cNvSpPr>
          <p:nvPr>
            <p:ph type="dt" idx="1"/>
          </p:nvPr>
        </p:nvSpPr>
        <p:spPr>
          <a:xfrm>
            <a:off x="4021294" y="0"/>
            <a:ext cx="3076363" cy="511731"/>
          </a:xfrm>
          <a:prstGeom prst="rect">
            <a:avLst/>
          </a:prstGeom>
        </p:spPr>
        <p:txBody>
          <a:bodyPr vert="horz" lIns="99048" tIns="49524" rIns="99048" bIns="49524" rtlCol="0"/>
          <a:lstStyle>
            <a:lvl1pPr algn="r">
              <a:defRPr sz="1300"/>
            </a:lvl1pPr>
          </a:lstStyle>
          <a:p>
            <a:fld id="{C8D4FC46-A908-4BD3-AA7E-443464B67C7A}" type="datetimeFigureOut">
              <a:rPr lang="en-GB" smtClean="0"/>
              <a:pPr/>
              <a:t>11/11/2012</a:t>
            </a:fld>
            <a:endParaRPr lang="en-GB" dirty="0"/>
          </a:p>
        </p:txBody>
      </p:sp>
      <p:sp>
        <p:nvSpPr>
          <p:cNvPr id="4" name="Slide Image Placeholder 3"/>
          <p:cNvSpPr>
            <a:spLocks noGrp="1" noRot="1" noChangeAspect="1"/>
          </p:cNvSpPr>
          <p:nvPr>
            <p:ph type="sldImg" idx="2"/>
          </p:nvPr>
        </p:nvSpPr>
        <p:spPr>
          <a:xfrm>
            <a:off x="992188" y="768350"/>
            <a:ext cx="5114925" cy="3836988"/>
          </a:xfrm>
          <a:prstGeom prst="rect">
            <a:avLst/>
          </a:prstGeom>
          <a:noFill/>
          <a:ln w="12700">
            <a:solidFill>
              <a:prstClr val="black"/>
            </a:solidFill>
          </a:ln>
        </p:spPr>
        <p:txBody>
          <a:bodyPr vert="horz" lIns="99048" tIns="49524" rIns="99048" bIns="49524" rtlCol="0" anchor="ctr"/>
          <a:lstStyle/>
          <a:p>
            <a:endParaRPr lang="en-GB" dirty="0"/>
          </a:p>
        </p:txBody>
      </p:sp>
      <p:sp>
        <p:nvSpPr>
          <p:cNvPr id="5" name="Notes Placeholder 4"/>
          <p:cNvSpPr>
            <a:spLocks noGrp="1"/>
          </p:cNvSpPr>
          <p:nvPr>
            <p:ph type="body" sz="quarter" idx="3"/>
          </p:nvPr>
        </p:nvSpPr>
        <p:spPr>
          <a:xfrm>
            <a:off x="709930" y="4861441"/>
            <a:ext cx="5679440" cy="4605576"/>
          </a:xfrm>
          <a:prstGeom prst="rect">
            <a:avLst/>
          </a:prstGeom>
        </p:spPr>
        <p:txBody>
          <a:bodyPr vert="horz" lIns="99048" tIns="49524" rIns="99048" bIns="49524"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721106"/>
            <a:ext cx="3076363" cy="511731"/>
          </a:xfrm>
          <a:prstGeom prst="rect">
            <a:avLst/>
          </a:prstGeom>
        </p:spPr>
        <p:txBody>
          <a:bodyPr vert="horz" lIns="99048" tIns="49524" rIns="99048" bIns="49524" rtlCol="0" anchor="b"/>
          <a:lstStyle>
            <a:lvl1pPr algn="l">
              <a:defRPr sz="1300"/>
            </a:lvl1pPr>
          </a:lstStyle>
          <a:p>
            <a:endParaRPr lang="en-GB" dirty="0"/>
          </a:p>
        </p:txBody>
      </p:sp>
      <p:sp>
        <p:nvSpPr>
          <p:cNvPr id="7" name="Slide Number Placeholder 6"/>
          <p:cNvSpPr>
            <a:spLocks noGrp="1"/>
          </p:cNvSpPr>
          <p:nvPr>
            <p:ph type="sldNum" sz="quarter" idx="5"/>
          </p:nvPr>
        </p:nvSpPr>
        <p:spPr>
          <a:xfrm>
            <a:off x="4021294" y="9721106"/>
            <a:ext cx="3076363" cy="511731"/>
          </a:xfrm>
          <a:prstGeom prst="rect">
            <a:avLst/>
          </a:prstGeom>
        </p:spPr>
        <p:txBody>
          <a:bodyPr vert="horz" lIns="99048" tIns="49524" rIns="99048" bIns="49524" rtlCol="0" anchor="b"/>
          <a:lstStyle>
            <a:lvl1pPr algn="r">
              <a:defRPr sz="1300"/>
            </a:lvl1pPr>
          </a:lstStyle>
          <a:p>
            <a:fld id="{4A0A2339-854D-4810-9E26-ADF03CA437F7}" type="slidenum">
              <a:rPr lang="en-GB" smtClean="0"/>
              <a:pPr/>
              <a:t>‹#›</a:t>
            </a:fld>
            <a:endParaRPr lang="en-GB"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8</a:t>
            </a:fld>
            <a:endParaRPr lang="en-GB"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Rot="1" noChangeAspect="1" noChangeArrowheads="1" noTextEdit="1"/>
          </p:cNvSpPr>
          <p:nvPr>
            <p:ph type="sldImg"/>
          </p:nvPr>
        </p:nvSpPr>
        <p:spPr>
          <a:ln/>
        </p:spPr>
      </p:sp>
      <p:sp>
        <p:nvSpPr>
          <p:cNvPr id="19459" name="Rectangle 3"/>
          <p:cNvSpPr>
            <a:spLocks noGrp="1" noChangeArrowheads="1"/>
          </p:cNvSpPr>
          <p:nvPr>
            <p:ph type="body" idx="1"/>
          </p:nvPr>
        </p:nvSpPr>
        <p:spPr>
          <a:noFill/>
          <a:ln/>
        </p:spPr>
        <p:txBody>
          <a:bodyPr/>
          <a:lstStyle/>
          <a:p>
            <a:pPr eaLnBrk="1" hangingPunct="1"/>
            <a:r>
              <a:rPr lang="en-GB" dirty="0" smtClean="0"/>
              <a:t>You’re going to need good research skills to deal with all sorts of questions and assignments</a:t>
            </a:r>
          </a:p>
          <a:p>
            <a:pPr eaLnBrk="1" hangingPunct="1"/>
            <a:endParaRPr lang="en-GB" dirty="0" smtClean="0"/>
          </a:p>
          <a:p>
            <a:pPr eaLnBrk="1" hangingPunct="1"/>
            <a:r>
              <a:rPr lang="en-GB" dirty="0" smtClean="0"/>
              <a:t>But what is Research</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Rot="1" noChangeAspect="1" noChangeArrowheads="1" noTextEdit="1"/>
          </p:cNvSpPr>
          <p:nvPr>
            <p:ph type="sldImg"/>
          </p:nvPr>
        </p:nvSpPr>
        <p:spPr>
          <a:ln/>
        </p:spPr>
      </p:sp>
      <p:sp>
        <p:nvSpPr>
          <p:cNvPr id="20483" name="Rectangle 3"/>
          <p:cNvSpPr>
            <a:spLocks noGrp="1" noChangeArrowheads="1"/>
          </p:cNvSpPr>
          <p:nvPr>
            <p:ph type="body" idx="1"/>
          </p:nvPr>
        </p:nvSpPr>
        <p:spPr>
          <a:noFill/>
          <a:ln/>
        </p:spPr>
        <p:txBody>
          <a:bodyPr/>
          <a:lstStyle/>
          <a:p>
            <a:pPr eaLnBrk="1" hangingPunct="1"/>
            <a:endParaRPr lang="en-GB" dirty="0"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noFill/>
          <a:ln/>
        </p:spPr>
        <p:txBody>
          <a:bodyPr/>
          <a:lstStyle/>
          <a:p>
            <a:endParaRPr lang="en-US" dirty="0" smtClean="0"/>
          </a:p>
        </p:txBody>
      </p:sp>
      <p:sp>
        <p:nvSpPr>
          <p:cNvPr id="22532" name="Slide Number Placeholder 3"/>
          <p:cNvSpPr>
            <a:spLocks noGrp="1"/>
          </p:cNvSpPr>
          <p:nvPr>
            <p:ph type="sldNum" sz="quarter" idx="5"/>
          </p:nvPr>
        </p:nvSpPr>
        <p:spPr>
          <a:noFill/>
        </p:spPr>
        <p:txBody>
          <a:bodyPr/>
          <a:lstStyle/>
          <a:p>
            <a:fld id="{666152DE-97C8-4BEA-B322-BCF50C6DFE6B}" type="slidenum">
              <a:rPr lang="en-GB" smtClean="0"/>
              <a:pPr/>
              <a:t>31</a:t>
            </a:fld>
            <a:endParaRPr lang="en-GB" dirty="0"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Rot="1" noChangeAspect="1" noChangeArrowheads="1" noTextEdit="1"/>
          </p:cNvSpPr>
          <p:nvPr>
            <p:ph type="sldImg"/>
          </p:nvPr>
        </p:nvSpPr>
        <p:spPr>
          <a:ln/>
        </p:spPr>
      </p:sp>
      <p:sp>
        <p:nvSpPr>
          <p:cNvPr id="24579" name="Rectangle 3"/>
          <p:cNvSpPr>
            <a:spLocks noGrp="1" noChangeArrowheads="1"/>
          </p:cNvSpPr>
          <p:nvPr>
            <p:ph type="body" idx="1"/>
          </p:nvPr>
        </p:nvSpPr>
        <p:spPr>
          <a:noFill/>
          <a:ln/>
        </p:spPr>
        <p:txBody>
          <a:bodyPr/>
          <a:lstStyle/>
          <a:p>
            <a:pPr eaLnBrk="1" hangingPunct="1">
              <a:lnSpc>
                <a:spcPct val="80000"/>
              </a:lnSpc>
            </a:pPr>
            <a:endParaRPr lang="en-GB" sz="900" dirty="0"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txBox="1">
            <a:spLocks noGrp="1" noChangeArrowheads="1"/>
          </p:cNvSpPr>
          <p:nvPr/>
        </p:nvSpPr>
        <p:spPr bwMode="auto">
          <a:xfrm>
            <a:off x="4022164" y="9720673"/>
            <a:ext cx="3075479" cy="512303"/>
          </a:xfrm>
          <a:prstGeom prst="rect">
            <a:avLst/>
          </a:prstGeom>
          <a:noFill/>
          <a:ln w="9525">
            <a:noFill/>
            <a:miter lim="800000"/>
            <a:headEnd/>
            <a:tailEnd/>
          </a:ln>
        </p:spPr>
        <p:txBody>
          <a:bodyPr lIns="102714" tIns="51358" rIns="102714" bIns="51358" anchor="b"/>
          <a:lstStyle/>
          <a:p>
            <a:pPr algn="r" defTabSz="1028309"/>
            <a:fld id="{C8A0FAB4-0D60-4EB4-A4CF-50963304A0FB}" type="slidenum">
              <a:rPr lang="zh-CN" altLang="en-US" sz="1400">
                <a:latin typeface="Arial" charset="0"/>
              </a:rPr>
              <a:pPr algn="r" defTabSz="1028309"/>
              <a:t>52</a:t>
            </a:fld>
            <a:endParaRPr lang="en-US" altLang="zh-CN" sz="1400" dirty="0">
              <a:latin typeface="Arial" charset="0"/>
            </a:endParaRPr>
          </a:p>
        </p:txBody>
      </p:sp>
      <p:sp>
        <p:nvSpPr>
          <p:cNvPr id="49155" name="Rectangle 2"/>
          <p:cNvSpPr>
            <a:spLocks noGrp="1" noRot="1" noChangeAspect="1" noChangeArrowheads="1" noTextEdit="1"/>
          </p:cNvSpPr>
          <p:nvPr>
            <p:ph type="sldImg"/>
          </p:nvPr>
        </p:nvSpPr>
        <p:spPr>
          <a:xfrm>
            <a:off x="993775" y="768350"/>
            <a:ext cx="5114925" cy="3836988"/>
          </a:xfrm>
          <a:ln/>
        </p:spPr>
      </p:sp>
      <p:sp>
        <p:nvSpPr>
          <p:cNvPr id="49156" name="Rectangle 3"/>
          <p:cNvSpPr>
            <a:spLocks noGrp="1" noChangeArrowheads="1"/>
          </p:cNvSpPr>
          <p:nvPr>
            <p:ph type="body" idx="1"/>
          </p:nvPr>
        </p:nvSpPr>
        <p:spPr>
          <a:noFill/>
          <a:ln/>
        </p:spPr>
        <p:txBody>
          <a:bodyPr lIns="102714" tIns="51358" rIns="102714" bIns="51358"/>
          <a:lstStyle/>
          <a:p>
            <a:pPr eaLnBrk="1" hangingPunct="1"/>
            <a:endParaRPr lang="en-US" dirty="0" smtClean="0"/>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460D6B34-A169-4C14-88DD-8F0439786FE0}" type="datetimeFigureOut">
              <a:rPr lang="en-GB" smtClean="0"/>
              <a:pPr/>
              <a:t>11/11/2012</a:t>
            </a:fld>
            <a:endParaRPr lang="en-GB" dirty="0"/>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dirty="0"/>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EE267287-1E51-425F-941D-3CFF4E22B629}" type="slidenum">
              <a:rPr lang="en-GB" smtClean="0"/>
              <a:pPr/>
              <a:t>‹#›</a:t>
            </a:fld>
            <a:endParaRPr lang="en-GB" dirty="0"/>
          </a:p>
        </p:txBody>
      </p:sp>
      <p:pic>
        <p:nvPicPr>
          <p:cNvPr id="13" name="Picture 2" descr="logoSMU"/>
          <p:cNvPicPr>
            <a:picLocks noChangeAspect="1" noChangeArrowheads="1"/>
          </p:cNvPicPr>
          <p:nvPr userDrawn="1"/>
        </p:nvPicPr>
        <p:blipFill>
          <a:blip r:embed="rId3" cstate="print"/>
          <a:srcRect/>
          <a:stretch>
            <a:fillRect/>
          </a:stretch>
        </p:blipFill>
        <p:spPr bwMode="auto">
          <a:xfrm>
            <a:off x="1487272" y="5329308"/>
            <a:ext cx="6169457" cy="1340052"/>
          </a:xfrm>
          <a:prstGeom prst="rect">
            <a:avLst/>
          </a:prstGeom>
          <a:noFill/>
          <a:ln w="9525">
            <a:noFill/>
            <a:miter lim="800000"/>
            <a:headEnd/>
            <a:tailEnd/>
          </a:ln>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460D6B34-A169-4C14-88DD-8F0439786FE0}" type="datetimeFigureOut">
              <a:rPr lang="en-GB" smtClean="0"/>
              <a:pPr/>
              <a:t>11/11/2012</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EE267287-1E51-425F-941D-3CFF4E22B629}" type="slidenum">
              <a:rPr lang="en-GB" smtClean="0"/>
              <a:pPr/>
              <a:t>‹#›</a:t>
            </a:fld>
            <a:endParaRPr lang="en-GB" dirty="0"/>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460D6B34-A169-4C14-88DD-8F0439786FE0}" type="datetimeFigureOut">
              <a:rPr lang="en-GB" smtClean="0"/>
              <a:pPr/>
              <a:t>11/11/2012</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EE267287-1E51-425F-941D-3CFF4E22B629}" type="slidenum">
              <a:rPr lang="en-GB" smtClean="0"/>
              <a:pPr/>
              <a:t>‹#›</a:t>
            </a:fld>
            <a:endParaRPr lang="en-GB" dirty="0"/>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460D6B34-A169-4C14-88DD-8F0439786FE0}" type="datetimeFigureOut">
              <a:rPr lang="en-GB" smtClean="0"/>
              <a:pPr/>
              <a:t>11/11/2012</a:t>
            </a:fld>
            <a:endParaRPr lang="en-GB" dirty="0"/>
          </a:p>
        </p:txBody>
      </p:sp>
      <p:sp>
        <p:nvSpPr>
          <p:cNvPr id="6" name="Footer Placeholder 5"/>
          <p:cNvSpPr>
            <a:spLocks noGrp="1"/>
          </p:cNvSpPr>
          <p:nvPr>
            <p:ph type="ftr" sz="quarter" idx="11"/>
          </p:nvPr>
        </p:nvSpPr>
        <p:spPr/>
        <p:txBody>
          <a:bodyPr/>
          <a:lstStyle>
            <a:extLst/>
          </a:lstStyle>
          <a:p>
            <a:endParaRPr lang="en-GB" dirty="0"/>
          </a:p>
        </p:txBody>
      </p:sp>
      <p:sp>
        <p:nvSpPr>
          <p:cNvPr id="7" name="Slide Number Placeholder 6"/>
          <p:cNvSpPr>
            <a:spLocks noGrp="1"/>
          </p:cNvSpPr>
          <p:nvPr>
            <p:ph type="sldNum" sz="quarter" idx="12"/>
          </p:nvPr>
        </p:nvSpPr>
        <p:spPr/>
        <p:txBody>
          <a:bodyPr/>
          <a:lstStyle>
            <a:extLst/>
          </a:lstStyle>
          <a:p>
            <a:fld id="{EE267287-1E51-425F-941D-3CFF4E22B629}" type="slidenum">
              <a:rPr lang="en-GB" smtClean="0"/>
              <a:pPr/>
              <a:t>‹#›</a:t>
            </a:fld>
            <a:endParaRPr lang="en-GB" dirty="0"/>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460D6B34-A169-4C14-88DD-8F0439786FE0}" type="datetimeFigureOut">
              <a:rPr lang="en-GB" smtClean="0"/>
              <a:pPr/>
              <a:t>11/11/2012</a:t>
            </a:fld>
            <a:endParaRPr lang="en-GB" dirty="0"/>
          </a:p>
        </p:txBody>
      </p:sp>
      <p:sp>
        <p:nvSpPr>
          <p:cNvPr id="8" name="Footer Placeholder 7"/>
          <p:cNvSpPr>
            <a:spLocks noGrp="1"/>
          </p:cNvSpPr>
          <p:nvPr>
            <p:ph type="ftr" sz="quarter" idx="11"/>
          </p:nvPr>
        </p:nvSpPr>
        <p:spPr/>
        <p:txBody>
          <a:bodyPr/>
          <a:lstStyle>
            <a:extLst/>
          </a:lstStyle>
          <a:p>
            <a:endParaRPr lang="en-GB" dirty="0"/>
          </a:p>
        </p:txBody>
      </p:sp>
      <p:sp>
        <p:nvSpPr>
          <p:cNvPr id="9" name="Slide Number Placeholder 8"/>
          <p:cNvSpPr>
            <a:spLocks noGrp="1"/>
          </p:cNvSpPr>
          <p:nvPr>
            <p:ph type="sldNum" sz="quarter" idx="12"/>
          </p:nvPr>
        </p:nvSpPr>
        <p:spPr/>
        <p:txBody>
          <a:bodyPr/>
          <a:lstStyle>
            <a:extLst/>
          </a:lstStyle>
          <a:p>
            <a:fld id="{EE267287-1E51-425F-941D-3CFF4E22B629}" type="slidenum">
              <a:rPr lang="en-GB" smtClean="0"/>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460D6B34-A169-4C14-88DD-8F0439786FE0}" type="datetimeFigureOut">
              <a:rPr lang="en-GB" smtClean="0"/>
              <a:pPr/>
              <a:t>11/11/2012</a:t>
            </a:fld>
            <a:endParaRPr lang="en-GB" dirty="0"/>
          </a:p>
        </p:txBody>
      </p:sp>
      <p:sp>
        <p:nvSpPr>
          <p:cNvPr id="4" name="Footer Placeholder 3"/>
          <p:cNvSpPr>
            <a:spLocks noGrp="1"/>
          </p:cNvSpPr>
          <p:nvPr>
            <p:ph type="ftr" sz="quarter" idx="11"/>
          </p:nvPr>
        </p:nvSpPr>
        <p:spPr/>
        <p:txBody>
          <a:bodyPr/>
          <a:lstStyle>
            <a:extLst/>
          </a:lstStyle>
          <a:p>
            <a:endParaRPr lang="en-GB" dirty="0"/>
          </a:p>
        </p:txBody>
      </p:sp>
      <p:sp>
        <p:nvSpPr>
          <p:cNvPr id="5" name="Slide Number Placeholder 4"/>
          <p:cNvSpPr>
            <a:spLocks noGrp="1"/>
          </p:cNvSpPr>
          <p:nvPr>
            <p:ph type="sldNum" sz="quarter" idx="12"/>
          </p:nvPr>
        </p:nvSpPr>
        <p:spPr/>
        <p:txBody>
          <a:bodyPr/>
          <a:lstStyle>
            <a:extLst/>
          </a:lstStyle>
          <a:p>
            <a:fld id="{EE267287-1E51-425F-941D-3CFF4E22B629}" type="slidenum">
              <a:rPr lang="en-GB" smtClean="0"/>
              <a:pPr/>
              <a:t>‹#›</a:t>
            </a:fld>
            <a:endParaRPr lang="en-GB" dirty="0"/>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460D6B34-A169-4C14-88DD-8F0439786FE0}" type="datetimeFigureOut">
              <a:rPr lang="en-GB" smtClean="0"/>
              <a:pPr/>
              <a:t>11/11/2012</a:t>
            </a:fld>
            <a:endParaRPr lang="en-GB" dirty="0"/>
          </a:p>
        </p:txBody>
      </p:sp>
      <p:sp>
        <p:nvSpPr>
          <p:cNvPr id="3" name="Footer Placeholder 2"/>
          <p:cNvSpPr>
            <a:spLocks noGrp="1"/>
          </p:cNvSpPr>
          <p:nvPr>
            <p:ph type="ftr" sz="quarter" idx="11"/>
          </p:nvPr>
        </p:nvSpPr>
        <p:spPr/>
        <p:txBody>
          <a:bodyPr/>
          <a:lstStyle>
            <a:extLst/>
          </a:lstStyle>
          <a:p>
            <a:endParaRPr lang="en-GB" dirty="0"/>
          </a:p>
        </p:txBody>
      </p:sp>
      <p:sp>
        <p:nvSpPr>
          <p:cNvPr id="4" name="Slide Number Placeholder 3"/>
          <p:cNvSpPr>
            <a:spLocks noGrp="1"/>
          </p:cNvSpPr>
          <p:nvPr>
            <p:ph type="sldNum" sz="quarter" idx="12"/>
          </p:nvPr>
        </p:nvSpPr>
        <p:spPr/>
        <p:txBody>
          <a:bodyPr/>
          <a:lstStyle>
            <a:extLst/>
          </a:lstStyle>
          <a:p>
            <a:fld id="{EE267287-1E51-425F-941D-3CFF4E22B629}"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460D6B34-A169-4C14-88DD-8F0439786FE0}" type="datetimeFigureOut">
              <a:rPr lang="en-GB" smtClean="0"/>
              <a:pPr/>
              <a:t>11/11/2012</a:t>
            </a:fld>
            <a:endParaRPr lang="en-GB" dirty="0"/>
          </a:p>
        </p:txBody>
      </p:sp>
      <p:sp>
        <p:nvSpPr>
          <p:cNvPr id="6" name="Footer Placeholder 5"/>
          <p:cNvSpPr>
            <a:spLocks noGrp="1"/>
          </p:cNvSpPr>
          <p:nvPr>
            <p:ph type="ftr" sz="quarter" idx="11"/>
          </p:nvPr>
        </p:nvSpPr>
        <p:spPr/>
        <p:txBody>
          <a:bodyPr/>
          <a:lstStyle>
            <a:extLst/>
          </a:lstStyle>
          <a:p>
            <a:endParaRPr lang="en-GB" dirty="0"/>
          </a:p>
        </p:txBody>
      </p:sp>
      <p:sp>
        <p:nvSpPr>
          <p:cNvPr id="7" name="Slide Number Placeholder 6"/>
          <p:cNvSpPr>
            <a:spLocks noGrp="1"/>
          </p:cNvSpPr>
          <p:nvPr>
            <p:ph type="sldNum" sz="quarter" idx="12"/>
          </p:nvPr>
        </p:nvSpPr>
        <p:spPr/>
        <p:txBody>
          <a:bodyPr/>
          <a:lstStyle>
            <a:extLst/>
          </a:lstStyle>
          <a:p>
            <a:fld id="{EE267287-1E51-425F-941D-3CFF4E22B629}" type="slidenum">
              <a:rPr lang="en-GB" smtClean="0"/>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460D6B34-A169-4C14-88DD-8F0439786FE0}" type="datetimeFigureOut">
              <a:rPr lang="en-GB" smtClean="0"/>
              <a:pPr/>
              <a:t>11/11/2012</a:t>
            </a:fld>
            <a:endParaRPr lang="en-GB" dirty="0"/>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dirty="0"/>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EE267287-1E51-425F-941D-3CFF4E22B629}" type="slidenum">
              <a:rPr lang="en-GB" smtClean="0"/>
              <a:pPr/>
              <a:t>‹#›</a:t>
            </a:fld>
            <a:endParaRPr lang="en-GB"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460D6B34-A169-4C14-88DD-8F0439786FE0}" type="datetimeFigureOut">
              <a:rPr lang="en-GB" smtClean="0"/>
              <a:pPr/>
              <a:t>11/11/2012</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EE267287-1E51-425F-941D-3CFF4E22B629}"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460D6B34-A169-4C14-88DD-8F0439786FE0}" type="datetimeFigureOut">
              <a:rPr lang="en-GB" smtClean="0"/>
              <a:pPr/>
              <a:t>11/11/2012</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EE267287-1E51-425F-941D-3CFF4E22B629}"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460D6B34-A169-4C14-88DD-8F0439786FE0}" type="datetimeFigureOut">
              <a:rPr lang="en-GB" smtClean="0"/>
              <a:pPr/>
              <a:t>11/11/2012</a:t>
            </a:fld>
            <a:endParaRPr lang="en-GB" dirty="0"/>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dirty="0"/>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EE267287-1E51-425F-941D-3CFF4E22B629}" type="slidenum">
              <a:rPr lang="en-GB" smtClean="0"/>
              <a:pPr/>
              <a:t>‹#›</a:t>
            </a:fld>
            <a:endParaRPr lang="en-GB" dirty="0"/>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en.wikipedia.org/wiki/Plato"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en.wikipedia.org/wiki/Old_Academy"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image" Target="../media/image8.wmf"/><Relationship Id="rId1" Type="http://schemas.openxmlformats.org/officeDocument/2006/relationships/slideLayout" Target="../slideLayouts/slideLayout2.xml"/><Relationship Id="rId4" Type="http://schemas.openxmlformats.org/officeDocument/2006/relationships/image" Target="../media/image10.wmf"/></Relationships>
</file>

<file path=ppt/slides/_rels/slide11.xml.rels><?xml version="1.0" encoding="UTF-8" standalone="yes"?>
<Relationships xmlns="http://schemas.openxmlformats.org/package/2006/relationships"><Relationship Id="rId3" Type="http://schemas.openxmlformats.org/officeDocument/2006/relationships/image" Target="../media/image12.wmf"/><Relationship Id="rId2" Type="http://schemas.openxmlformats.org/officeDocument/2006/relationships/image" Target="../media/image11.wmf"/><Relationship Id="rId1" Type="http://schemas.openxmlformats.org/officeDocument/2006/relationships/slideLayout" Target="../slideLayouts/slideLayout2.xml"/><Relationship Id="rId4" Type="http://schemas.openxmlformats.org/officeDocument/2006/relationships/image" Target="../media/image13.wmf"/></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en.wikipedia.org/wiki/Epistemology" TargetMode="External"/><Relationship Id="rId7" Type="http://schemas.openxmlformats.org/officeDocument/2006/relationships/hyperlink" Target="http://en.wikibooks.org/wiki/Introduction_to_Philosophy/The_Branches_of_Philosophy" TargetMode="External"/><Relationship Id="rId2" Type="http://schemas.openxmlformats.org/officeDocument/2006/relationships/hyperlink" Target="http://en.wikipedia.org/wiki/Metaphysics" TargetMode="External"/><Relationship Id="rId1" Type="http://schemas.openxmlformats.org/officeDocument/2006/relationships/slideLayout" Target="../slideLayouts/slideLayout2.xml"/><Relationship Id="rId6" Type="http://schemas.openxmlformats.org/officeDocument/2006/relationships/hyperlink" Target="http://en.wikipedia.org/wiki/Aesthetics" TargetMode="External"/><Relationship Id="rId5" Type="http://schemas.openxmlformats.org/officeDocument/2006/relationships/hyperlink" Target="http://en.wikipedia.org/wiki/Ethics" TargetMode="External"/><Relationship Id="rId4" Type="http://schemas.openxmlformats.org/officeDocument/2006/relationships/hyperlink" Target="http://en.wikipedia.org/wiki/Logic"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2.xml"/><Relationship Id="rId4" Type="http://schemas.openxmlformats.org/officeDocument/2006/relationships/image" Target="../media/image18.jpeg"/></Relationships>
</file>

<file path=ppt/slides/_rels/slide1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2.wm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gif"/><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8" Type="http://schemas.openxmlformats.org/officeDocument/2006/relationships/hyperlink" Target="https://www.google.co.uk/" TargetMode="External"/><Relationship Id="rId3" Type="http://schemas.openxmlformats.org/officeDocument/2006/relationships/hyperlink" Target="http://prism.talis.com/smu/home" TargetMode="External"/><Relationship Id="rId7" Type="http://schemas.openxmlformats.org/officeDocument/2006/relationships/hyperlink" Target="http://scholar.google.co.uk/"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hyperlink" Target="http://swanseamet.summon.serialssolutions.com/" TargetMode="External"/><Relationship Id="rId5" Type="http://schemas.openxmlformats.org/officeDocument/2006/relationships/hyperlink" Target="http://apollo.smu.ac.uk/library/" TargetMode="External"/><Relationship Id="rId4" Type="http://schemas.openxmlformats.org/officeDocument/2006/relationships/hyperlink" Target="http://books.google.com/" TargetMode="Externa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hyperlink" Target="http://www.shef.ac.uk/library/libdocs" TargetMode="External"/><Relationship Id="rId2" Type="http://schemas.openxmlformats.org/officeDocument/2006/relationships/hyperlink" Target="http://www.icmje.org/" TargetMode="Externa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hyperlink" Target="http://www.bournemouth.ac.uk/library" TargetMode="Externa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txBox="1">
            <a:spLocks noChangeArrowheads="1"/>
          </p:cNvSpPr>
          <p:nvPr/>
        </p:nvSpPr>
        <p:spPr>
          <a:xfrm>
            <a:off x="179512" y="3408785"/>
            <a:ext cx="8458200" cy="2756519"/>
          </a:xfrm>
          <a:prstGeom prst="rect">
            <a:avLst/>
          </a:prstGeom>
        </p:spPr>
        <p:txBody>
          <a:bodyPr vert="horz" rtlCol="0" anchor="ctr">
            <a:normAutofit/>
            <a:scene3d>
              <a:camera prst="orthographicFront"/>
              <a:lightRig rig="soft" dir="t"/>
            </a:scene3d>
            <a:sp3d prstMaterial="softEdge">
              <a:bevelT w="25400" h="25400"/>
            </a:sp3d>
          </a:bodyPr>
          <a:lstStyle/>
          <a:p>
            <a:pPr lvl="0">
              <a:spcBef>
                <a:spcPct val="0"/>
              </a:spcBef>
              <a:defRPr/>
            </a:pPr>
            <a:r>
              <a:rPr lang="en-GB" sz="4100" b="1" dirty="0" smtClean="0">
                <a:solidFill>
                  <a:schemeClr val="tx2"/>
                </a:solidFill>
                <a:effectLst>
                  <a:outerShdw blurRad="31750" dist="25400" dir="5400000" algn="tl" rotWithShape="0">
                    <a:srgbClr val="000000">
                      <a:alpha val="25000"/>
                    </a:srgbClr>
                  </a:outerShdw>
                </a:effectLst>
              </a:rPr>
              <a:t>Academia 2.0 ^</a:t>
            </a:r>
          </a:p>
          <a:p>
            <a:pPr lvl="0">
              <a:spcBef>
                <a:spcPct val="0"/>
              </a:spcBef>
              <a:buFont typeface="Arial" pitchFamily="34" charset="0"/>
              <a:buChar char="•"/>
              <a:defRPr/>
            </a:pPr>
            <a:r>
              <a:rPr kumimoji="0" lang="en-GB" sz="4100" b="1" i="0" u="none" strike="noStrike" kern="1200" cap="none" spc="0" normalizeH="0" noProof="0" dirty="0" smtClean="0">
                <a:ln>
                  <a:noFill/>
                </a:ln>
                <a:solidFill>
                  <a:schemeClr val="tx2"/>
                </a:solidFill>
                <a:effectLst>
                  <a:outerShdw blurRad="31750" dist="25400" dir="5400000" algn="tl" rotWithShape="0">
                    <a:srgbClr val="000000">
                      <a:alpha val="25000"/>
                    </a:srgbClr>
                  </a:outerShdw>
                </a:effectLst>
                <a:uLnTx/>
                <a:uFillTx/>
                <a:latin typeface="+mj-lt"/>
                <a:ea typeface="+mj-ea"/>
                <a:cs typeface="+mj-cs"/>
              </a:rPr>
              <a:t> </a:t>
            </a:r>
            <a:r>
              <a:rPr kumimoji="0" lang="en-GB" sz="4100" b="1" i="0" u="none" strike="noStrike" kern="1200" cap="none" spc="0" normalizeH="0" baseline="0" noProof="0" dirty="0" smtClean="0">
                <a:ln>
                  <a:noFill/>
                </a:ln>
                <a:solidFill>
                  <a:schemeClr val="tx2"/>
                </a:solidFill>
                <a:effectLst>
                  <a:outerShdw blurRad="31750" dist="25400" dir="5400000" algn="tl" rotWithShape="0">
                    <a:srgbClr val="000000">
                      <a:alpha val="25000"/>
                    </a:srgbClr>
                  </a:outerShdw>
                </a:effectLst>
                <a:uLnTx/>
                <a:uFillTx/>
                <a:latin typeface="+mj-lt"/>
                <a:ea typeface="+mj-ea"/>
                <a:cs typeface="+mj-cs"/>
              </a:rPr>
              <a:t>Higher Education</a:t>
            </a:r>
            <a:endParaRPr lang="en-GB" sz="4100" b="1" dirty="0" smtClean="0">
              <a:solidFill>
                <a:schemeClr val="tx2"/>
              </a:solidFill>
              <a:effectLst>
                <a:outerShdw blurRad="31750" dist="25400" dir="5400000" algn="tl" rotWithShape="0">
                  <a:srgbClr val="000000">
                    <a:alpha val="25000"/>
                  </a:srgbClr>
                </a:outerShdw>
              </a:effectLst>
              <a:latin typeface="+mj-lt"/>
              <a:ea typeface="+mj-ea"/>
              <a:cs typeface="+mj-cs"/>
            </a:endParaRPr>
          </a:p>
          <a:p>
            <a:pPr lvl="0">
              <a:spcBef>
                <a:spcPct val="0"/>
              </a:spcBef>
              <a:buFont typeface="Arial" pitchFamily="34" charset="0"/>
              <a:buChar char="•"/>
              <a:defRPr/>
            </a:pPr>
            <a:r>
              <a:rPr kumimoji="0" lang="en-GB" sz="4100" b="1" i="0" u="none" strike="noStrike" kern="1200" cap="none" spc="0" normalizeH="0" baseline="0" noProof="0" dirty="0" smtClean="0">
                <a:ln>
                  <a:noFill/>
                </a:ln>
                <a:solidFill>
                  <a:schemeClr val="tx2"/>
                </a:solidFill>
                <a:effectLst>
                  <a:outerShdw blurRad="31750" dist="25400" dir="5400000" algn="tl" rotWithShape="0">
                    <a:srgbClr val="000000">
                      <a:alpha val="25000"/>
                    </a:srgbClr>
                  </a:outerShdw>
                </a:effectLst>
                <a:uLnTx/>
                <a:uFillTx/>
                <a:latin typeface="+mj-lt"/>
                <a:ea typeface="+mj-ea"/>
                <a:cs typeface="+mj-cs"/>
              </a:rPr>
              <a:t> Research &amp; Development</a:t>
            </a:r>
          </a:p>
          <a:p>
            <a:pPr lvl="0">
              <a:spcBef>
                <a:spcPct val="0"/>
              </a:spcBef>
              <a:buFont typeface="Arial" pitchFamily="34" charset="0"/>
              <a:buChar char="•"/>
              <a:defRPr/>
            </a:pPr>
            <a:r>
              <a:rPr lang="en-GB" sz="4100" b="1" dirty="0" smtClean="0">
                <a:solidFill>
                  <a:schemeClr val="tx2"/>
                </a:solidFill>
                <a:effectLst>
                  <a:outerShdw blurRad="31750" dist="25400" dir="5400000" algn="tl" rotWithShape="0">
                    <a:srgbClr val="000000">
                      <a:alpha val="25000"/>
                    </a:srgbClr>
                  </a:outerShdw>
                </a:effectLst>
                <a:latin typeface="+mj-lt"/>
                <a:ea typeface="+mj-ea"/>
                <a:cs typeface="+mj-cs"/>
              </a:rPr>
              <a:t> </a:t>
            </a:r>
            <a:r>
              <a:rPr lang="en-GB" sz="4100" b="1" dirty="0" smtClean="0">
                <a:solidFill>
                  <a:schemeClr val="tx2"/>
                </a:solidFill>
                <a:effectLst>
                  <a:outerShdw blurRad="31750" dist="25400" dir="5400000" algn="tl" rotWithShape="0">
                    <a:srgbClr val="000000">
                      <a:alpha val="25000"/>
                    </a:srgbClr>
                  </a:outerShdw>
                </a:effectLst>
              </a:rPr>
              <a:t>Research &amp; </a:t>
            </a:r>
            <a:r>
              <a:rPr kumimoji="0" lang="en-GB" sz="4100" b="1" i="0" u="none" strike="noStrike" kern="1200" cap="none" spc="0" normalizeH="0" baseline="0" noProof="0" dirty="0" smtClean="0">
                <a:ln>
                  <a:noFill/>
                </a:ln>
                <a:solidFill>
                  <a:schemeClr val="tx2"/>
                </a:solidFill>
                <a:effectLst>
                  <a:outerShdw blurRad="31750" dist="25400" dir="5400000" algn="tl" rotWithShape="0">
                    <a:srgbClr val="000000">
                      <a:alpha val="25000"/>
                    </a:srgbClr>
                  </a:outerShdw>
                </a:effectLst>
                <a:uLnTx/>
                <a:uFillTx/>
                <a:latin typeface="+mj-lt"/>
                <a:ea typeface="+mj-ea"/>
                <a:cs typeface="+mj-cs"/>
              </a:rPr>
              <a:t>Referencing.</a:t>
            </a:r>
          </a:p>
        </p:txBody>
      </p:sp>
      <p:pic>
        <p:nvPicPr>
          <p:cNvPr id="73730" name="Picture 2" descr="http://www.tnooz.com/wp-content/uploads/2012/03/academia-technology.jpg"/>
          <p:cNvPicPr>
            <a:picLocks noChangeAspect="1" noChangeArrowheads="1"/>
          </p:cNvPicPr>
          <p:nvPr/>
        </p:nvPicPr>
        <p:blipFill>
          <a:blip r:embed="rId2" cstate="print"/>
          <a:srcRect/>
          <a:stretch>
            <a:fillRect/>
          </a:stretch>
        </p:blipFill>
        <p:spPr bwMode="auto">
          <a:xfrm>
            <a:off x="1331640" y="0"/>
            <a:ext cx="5705249" cy="3320456"/>
          </a:xfrm>
          <a:prstGeom prst="rect">
            <a:avLst/>
          </a:prstGeom>
          <a:noFill/>
        </p:spPr>
      </p:pic>
      <p:pic>
        <p:nvPicPr>
          <p:cNvPr id="73732" name="Picture 4" descr="http://www.futuregov.asia/media/photologue/photos/cache/Academia_gallery_display.jpg"/>
          <p:cNvPicPr>
            <a:picLocks noChangeAspect="1" noChangeArrowheads="1"/>
          </p:cNvPicPr>
          <p:nvPr/>
        </p:nvPicPr>
        <p:blipFill>
          <a:blip r:embed="rId3" cstate="print"/>
          <a:srcRect/>
          <a:stretch>
            <a:fillRect/>
          </a:stretch>
        </p:blipFill>
        <p:spPr bwMode="auto">
          <a:xfrm>
            <a:off x="6012160" y="2564904"/>
            <a:ext cx="2727598" cy="1998125"/>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268760"/>
            <a:ext cx="9144000" cy="5112568"/>
          </a:xfrm>
        </p:spPr>
        <p:txBody>
          <a:bodyPr>
            <a:normAutofit fontScale="85000" lnSpcReduction="20000"/>
          </a:bodyPr>
          <a:lstStyle/>
          <a:p>
            <a:r>
              <a:rPr lang="en-GB" b="1" dirty="0" smtClean="0"/>
              <a:t>Higher Education </a:t>
            </a:r>
            <a:r>
              <a:rPr lang="en-GB" dirty="0" smtClean="0"/>
              <a:t>plays a very important role in the </a:t>
            </a:r>
            <a:r>
              <a:rPr lang="en-GB" b="1" dirty="0" smtClean="0"/>
              <a:t>Evolution of Society</a:t>
            </a:r>
            <a:r>
              <a:rPr lang="en-GB" dirty="0" smtClean="0"/>
              <a:t>.</a:t>
            </a:r>
          </a:p>
          <a:p>
            <a:r>
              <a:rPr lang="en-GB" dirty="0" smtClean="0"/>
              <a:t>In </a:t>
            </a:r>
            <a:r>
              <a:rPr lang="en-GB" dirty="0" smtClean="0"/>
              <a:t>Higher Education we impartially look at Life &amp; Society, in whichever area we are interested in.</a:t>
            </a:r>
          </a:p>
          <a:p>
            <a:r>
              <a:rPr lang="en-GB" dirty="0" smtClean="0"/>
              <a:t>We identify where there are problems and we devise new innovative solutions to move everything forward.</a:t>
            </a:r>
          </a:p>
          <a:p>
            <a:r>
              <a:rPr lang="en-GB" dirty="0" smtClean="0"/>
              <a:t>We identify </a:t>
            </a:r>
            <a:r>
              <a:rPr lang="en-GB" b="1" dirty="0" smtClean="0"/>
              <a:t>Opportunities for enhancement and growth </a:t>
            </a:r>
            <a:r>
              <a:rPr lang="en-GB" dirty="0" smtClean="0"/>
              <a:t>and </a:t>
            </a:r>
            <a:r>
              <a:rPr lang="en-GB" b="1" dirty="0" smtClean="0"/>
              <a:t>communicate</a:t>
            </a:r>
            <a:r>
              <a:rPr lang="en-GB" dirty="0" smtClean="0"/>
              <a:t> how this can occur</a:t>
            </a:r>
            <a:r>
              <a:rPr lang="en-GB" dirty="0" smtClean="0"/>
              <a:t>.</a:t>
            </a:r>
          </a:p>
          <a:p>
            <a:r>
              <a:rPr lang="en-GB" b="1" dirty="0" smtClean="0"/>
              <a:t>Academic Expression </a:t>
            </a:r>
            <a:r>
              <a:rPr lang="en-GB" dirty="0" smtClean="0"/>
              <a:t>is Unbiased </a:t>
            </a:r>
            <a:r>
              <a:rPr lang="en-GB" dirty="0" smtClean="0"/>
              <a:t>towards any particular </a:t>
            </a:r>
            <a:r>
              <a:rPr lang="en-GB" dirty="0" smtClean="0"/>
              <a:t>Political or Business/Organisation preferences.</a:t>
            </a:r>
            <a:endParaRPr lang="en-GB" dirty="0" smtClean="0"/>
          </a:p>
          <a:p>
            <a:r>
              <a:rPr lang="en-GB" dirty="0" smtClean="0"/>
              <a:t>This </a:t>
            </a:r>
            <a:r>
              <a:rPr lang="en-GB" b="1" dirty="0" smtClean="0"/>
              <a:t>dissemination</a:t>
            </a:r>
            <a:r>
              <a:rPr lang="en-GB" dirty="0" smtClean="0"/>
              <a:t> (sharing findings) traditionally occurs via academic Papers/Conferences and Journals. </a:t>
            </a:r>
          </a:p>
          <a:p>
            <a:r>
              <a:rPr lang="en-GB" dirty="0" smtClean="0"/>
              <a:t>However with the Internet and Web 2.0 Social Media new innovative and informal methods are emerging such as the use of Websites, Blogs &amp; Twitter etc...</a:t>
            </a:r>
          </a:p>
        </p:txBody>
      </p:sp>
      <p:sp>
        <p:nvSpPr>
          <p:cNvPr id="3" name="Title 2"/>
          <p:cNvSpPr>
            <a:spLocks noGrp="1"/>
          </p:cNvSpPr>
          <p:nvPr>
            <p:ph type="title"/>
          </p:nvPr>
        </p:nvSpPr>
        <p:spPr/>
        <p:txBody>
          <a:bodyPr/>
          <a:lstStyle/>
          <a:p>
            <a:r>
              <a:rPr lang="en-GB" dirty="0" smtClean="0"/>
              <a:t>Academia</a:t>
            </a:r>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268760"/>
            <a:ext cx="9144000" cy="5112568"/>
          </a:xfrm>
        </p:spPr>
        <p:txBody>
          <a:bodyPr>
            <a:normAutofit/>
          </a:bodyPr>
          <a:lstStyle/>
          <a:p>
            <a:r>
              <a:rPr lang="en-GB" sz="2400" b="1" dirty="0" smtClean="0"/>
              <a:t>Academic freedom is the responsibility of academics to speak their mind and challenge conventional wisdom.</a:t>
            </a:r>
          </a:p>
          <a:p>
            <a:r>
              <a:rPr lang="en-GB" sz="2400" b="1" dirty="0" smtClean="0"/>
              <a:t>It defines the University’s role in Society and stands as a model for open </a:t>
            </a:r>
            <a:r>
              <a:rPr lang="en-GB" sz="2400" b="1" dirty="0" smtClean="0"/>
              <a:t>debate about how Society is run and operates.</a:t>
            </a:r>
            <a:r>
              <a:rPr lang="en-GB" sz="2400" b="1" dirty="0" smtClean="0"/>
              <a:t> </a:t>
            </a:r>
          </a:p>
          <a:p>
            <a:pPr fontAlgn="base"/>
            <a:r>
              <a:rPr lang="en-GB" sz="2400" dirty="0" smtClean="0"/>
              <a:t>Academics are encouraged to question conventional </a:t>
            </a:r>
            <a:r>
              <a:rPr lang="en-GB" sz="2400" dirty="0" smtClean="0"/>
              <a:t>wisdom and ways of doing things.</a:t>
            </a:r>
            <a:endParaRPr lang="en-GB" sz="2400" dirty="0" smtClean="0"/>
          </a:p>
          <a:p>
            <a:r>
              <a:rPr lang="en-GB" sz="2400" dirty="0" smtClean="0"/>
              <a:t>Although teachers </a:t>
            </a:r>
            <a:r>
              <a:rPr lang="en-GB" sz="2400" dirty="0" smtClean="0"/>
              <a:t>should be careful to </a:t>
            </a:r>
            <a:r>
              <a:rPr lang="en-GB" sz="2400" dirty="0" smtClean="0"/>
              <a:t>teach subject matter related to the course, when </a:t>
            </a:r>
            <a:r>
              <a:rPr lang="en-GB" sz="2400" dirty="0" smtClean="0"/>
              <a:t>they speak or write in public, they are free to express their opinions without fear </a:t>
            </a:r>
            <a:r>
              <a:rPr lang="en-GB" sz="2400" dirty="0" smtClean="0"/>
              <a:t>of</a:t>
            </a:r>
            <a:r>
              <a:rPr lang="en-GB" sz="2400" dirty="0" smtClean="0"/>
              <a:t> </a:t>
            </a:r>
            <a:r>
              <a:rPr lang="en-GB" sz="2400" dirty="0" smtClean="0"/>
              <a:t>institutional censorship or </a:t>
            </a:r>
            <a:r>
              <a:rPr lang="en-GB" sz="2400" dirty="0" smtClean="0"/>
              <a:t>discipline</a:t>
            </a:r>
            <a:r>
              <a:rPr lang="en-GB" sz="2400" dirty="0" smtClean="0"/>
              <a:t>.</a:t>
            </a:r>
            <a:endParaRPr lang="en-GB" sz="2400" dirty="0" smtClean="0"/>
          </a:p>
          <a:p>
            <a:endParaRPr lang="en-GB" sz="2400" dirty="0"/>
          </a:p>
        </p:txBody>
      </p:sp>
      <p:sp>
        <p:nvSpPr>
          <p:cNvPr id="3" name="Title 2"/>
          <p:cNvSpPr>
            <a:spLocks noGrp="1"/>
          </p:cNvSpPr>
          <p:nvPr>
            <p:ph type="title"/>
          </p:nvPr>
        </p:nvSpPr>
        <p:spPr>
          <a:xfrm>
            <a:off x="179512" y="116632"/>
            <a:ext cx="8229600" cy="1143000"/>
          </a:xfrm>
        </p:spPr>
        <p:txBody>
          <a:bodyPr/>
          <a:lstStyle/>
          <a:p>
            <a:r>
              <a:rPr lang="en-GB" dirty="0" smtClean="0"/>
              <a:t>Academic freedom</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196752"/>
            <a:ext cx="9144000" cy="5112568"/>
          </a:xfrm>
        </p:spPr>
        <p:txBody>
          <a:bodyPr>
            <a:normAutofit/>
          </a:bodyPr>
          <a:lstStyle/>
          <a:p>
            <a:r>
              <a:rPr lang="en-GB" sz="2400" dirty="0" smtClean="0"/>
              <a:t>The </a:t>
            </a:r>
            <a:r>
              <a:rPr lang="en-GB" sz="2400" dirty="0" smtClean="0"/>
              <a:t>first documentary evidence of this comes from </a:t>
            </a:r>
            <a:r>
              <a:rPr lang="en-GB" sz="2400" dirty="0" smtClean="0"/>
              <a:t>early in the life of the first university, The</a:t>
            </a:r>
            <a:r>
              <a:rPr lang="en-GB" sz="2400" dirty="0" smtClean="0"/>
              <a:t> </a:t>
            </a:r>
            <a:r>
              <a:rPr lang="en-GB" sz="2400" b="1" dirty="0" smtClean="0"/>
              <a:t>University of Bologna</a:t>
            </a:r>
            <a:r>
              <a:rPr lang="en-GB" sz="2400" dirty="0" smtClean="0"/>
              <a:t> </a:t>
            </a:r>
            <a:r>
              <a:rPr lang="en-GB" sz="2400" dirty="0" smtClean="0"/>
              <a:t>and it’s academic charter (Governance / Operations Manual), </a:t>
            </a:r>
            <a:r>
              <a:rPr lang="en-GB" sz="2400" dirty="0" smtClean="0"/>
              <a:t>the </a:t>
            </a:r>
            <a:r>
              <a:rPr lang="en-GB" sz="2400" b="1" dirty="0" smtClean="0"/>
              <a:t>Constitutio </a:t>
            </a:r>
            <a:r>
              <a:rPr lang="en-GB" sz="2400" b="1" dirty="0" err="1" smtClean="0"/>
              <a:t>Habita</a:t>
            </a:r>
            <a:r>
              <a:rPr lang="en-GB" sz="2400" dirty="0" smtClean="0"/>
              <a:t>,</a:t>
            </a:r>
            <a:r>
              <a:rPr lang="en-GB" sz="2400" dirty="0" smtClean="0"/>
              <a:t> in </a:t>
            </a:r>
            <a:r>
              <a:rPr lang="en-GB" sz="2400" dirty="0" smtClean="0"/>
              <a:t>approx. 1155-1158. </a:t>
            </a:r>
          </a:p>
          <a:p>
            <a:r>
              <a:rPr lang="en-GB" sz="2400" dirty="0" smtClean="0"/>
              <a:t>Today </a:t>
            </a:r>
            <a:r>
              <a:rPr lang="en-GB" sz="2400" dirty="0" smtClean="0"/>
              <a:t>this is claimed as the origin of "academic freedom</a:t>
            </a:r>
            <a:r>
              <a:rPr lang="en-GB" sz="2400" dirty="0" smtClean="0"/>
              <a:t>".</a:t>
            </a:r>
            <a:r>
              <a:rPr lang="en-GB" sz="2400" baseline="30000" dirty="0" smtClean="0"/>
              <a:t> </a:t>
            </a:r>
            <a:endParaRPr lang="en-GB" sz="2400" baseline="30000" dirty="0" smtClean="0"/>
          </a:p>
          <a:p>
            <a:r>
              <a:rPr lang="en-GB" sz="2400" dirty="0" smtClean="0"/>
              <a:t>And </a:t>
            </a:r>
            <a:r>
              <a:rPr lang="en-GB" sz="2400" dirty="0" smtClean="0"/>
              <a:t>is now widely recognised </a:t>
            </a:r>
            <a:r>
              <a:rPr lang="en-GB" sz="2400" dirty="0" smtClean="0"/>
              <a:t>internationally - On </a:t>
            </a:r>
            <a:r>
              <a:rPr lang="en-GB" sz="2400" dirty="0" smtClean="0"/>
              <a:t>18 </a:t>
            </a:r>
            <a:r>
              <a:rPr lang="en-GB" sz="2400" dirty="0" smtClean="0"/>
              <a:t>Sept. </a:t>
            </a:r>
            <a:r>
              <a:rPr lang="en-GB" sz="2400" dirty="0" smtClean="0"/>
              <a:t>1988 430 </a:t>
            </a:r>
            <a:r>
              <a:rPr lang="en-GB" sz="2400" dirty="0" smtClean="0"/>
              <a:t>universities signed </a:t>
            </a:r>
            <a:r>
              <a:rPr lang="en-GB" sz="2400" dirty="0" smtClean="0"/>
              <a:t>the </a:t>
            </a:r>
            <a:r>
              <a:rPr lang="en-GB" sz="2400" b="1" i="1" dirty="0" smtClean="0"/>
              <a:t>Magna Charta </a:t>
            </a:r>
            <a:r>
              <a:rPr lang="en-GB" sz="2400" b="1" i="1" dirty="0" smtClean="0"/>
              <a:t>Universitatum</a:t>
            </a:r>
            <a:r>
              <a:rPr lang="en-GB" sz="2400" dirty="0" smtClean="0"/>
              <a:t>,</a:t>
            </a:r>
            <a:r>
              <a:rPr lang="en-GB" sz="2400" baseline="30000" dirty="0" smtClean="0"/>
              <a:t> </a:t>
            </a:r>
            <a:r>
              <a:rPr lang="en-GB" sz="2400" dirty="0" smtClean="0"/>
              <a:t>and t</a:t>
            </a:r>
            <a:r>
              <a:rPr lang="en-GB" sz="2400" dirty="0" smtClean="0"/>
              <a:t>he </a:t>
            </a:r>
            <a:r>
              <a:rPr lang="en-GB" sz="2400" dirty="0" smtClean="0"/>
              <a:t>number of universities </a:t>
            </a:r>
            <a:r>
              <a:rPr lang="en-GB" sz="2400" dirty="0" smtClean="0"/>
              <a:t>continues </a:t>
            </a:r>
            <a:r>
              <a:rPr lang="en-GB" sz="2400" dirty="0" smtClean="0"/>
              <a:t>to grow, drawing from all parts of the </a:t>
            </a:r>
            <a:r>
              <a:rPr lang="en-GB" sz="2400" dirty="0" smtClean="0"/>
              <a:t>world, </a:t>
            </a:r>
            <a:r>
              <a:rPr lang="en-GB" sz="2400" dirty="0" smtClean="0"/>
              <a:t>to support Academic Freedom.</a:t>
            </a:r>
            <a:endParaRPr lang="en-GB" sz="2400" dirty="0" smtClean="0"/>
          </a:p>
          <a:p>
            <a:endParaRPr lang="en-GB" sz="2400" dirty="0"/>
          </a:p>
        </p:txBody>
      </p:sp>
      <p:sp>
        <p:nvSpPr>
          <p:cNvPr id="3" name="Title 2"/>
          <p:cNvSpPr>
            <a:spLocks noGrp="1"/>
          </p:cNvSpPr>
          <p:nvPr>
            <p:ph type="title"/>
          </p:nvPr>
        </p:nvSpPr>
        <p:spPr>
          <a:xfrm>
            <a:off x="302840" y="116632"/>
            <a:ext cx="8229600" cy="1143000"/>
          </a:xfrm>
        </p:spPr>
        <p:txBody>
          <a:bodyPr>
            <a:normAutofit/>
          </a:bodyPr>
          <a:lstStyle/>
          <a:p>
            <a:r>
              <a:rPr lang="en-GB" dirty="0" smtClean="0"/>
              <a:t>Academic freedom</a:t>
            </a:r>
            <a:endParaRPr lang="en-GB"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124744"/>
            <a:ext cx="9144000" cy="4882547"/>
          </a:xfrm>
        </p:spPr>
        <p:txBody>
          <a:bodyPr>
            <a:noAutofit/>
          </a:bodyPr>
          <a:lstStyle/>
          <a:p>
            <a:r>
              <a:rPr lang="en-GB" sz="2200" b="1" dirty="0" smtClean="0"/>
              <a:t>So, what is all this about: Freedom of Speech.</a:t>
            </a:r>
          </a:p>
          <a:p>
            <a:r>
              <a:rPr lang="en-GB" sz="2200" b="1" dirty="0" smtClean="0"/>
              <a:t>Freedom </a:t>
            </a:r>
            <a:r>
              <a:rPr lang="en-GB" sz="2200" b="1" dirty="0" smtClean="0"/>
              <a:t>of speech</a:t>
            </a:r>
            <a:r>
              <a:rPr lang="en-GB" sz="2200" dirty="0" smtClean="0"/>
              <a:t> is the </a:t>
            </a:r>
            <a:r>
              <a:rPr lang="en-GB" sz="2200" dirty="0" smtClean="0"/>
              <a:t>right </a:t>
            </a:r>
            <a:r>
              <a:rPr lang="en-GB" sz="2200" dirty="0" smtClean="0"/>
              <a:t>to communicate one's opinions and ideas. </a:t>
            </a:r>
            <a:endParaRPr lang="en-GB" sz="2200" dirty="0" smtClean="0"/>
          </a:p>
          <a:p>
            <a:r>
              <a:rPr lang="en-GB" sz="2200" dirty="0" smtClean="0"/>
              <a:t>The </a:t>
            </a:r>
            <a:r>
              <a:rPr lang="en-GB" sz="2200" dirty="0" smtClean="0"/>
              <a:t>term </a:t>
            </a:r>
            <a:r>
              <a:rPr lang="en-GB" sz="2200" b="1" dirty="0" smtClean="0"/>
              <a:t>freedom of expression</a:t>
            </a:r>
            <a:r>
              <a:rPr lang="en-GB" sz="2200" dirty="0" smtClean="0"/>
              <a:t> is sometimes used synonymously, but includes any act of seeking, receiving and imparting information or ideas, regardless of the medium used. </a:t>
            </a:r>
            <a:endParaRPr lang="en-GB" sz="2200" dirty="0" smtClean="0"/>
          </a:p>
          <a:p>
            <a:r>
              <a:rPr lang="en-GB" sz="2200" dirty="0" smtClean="0"/>
              <a:t>In </a:t>
            </a:r>
            <a:r>
              <a:rPr lang="en-GB" sz="2200" dirty="0" smtClean="0"/>
              <a:t>practice, the right to freedom of speech is not absolute </a:t>
            </a:r>
            <a:r>
              <a:rPr lang="en-GB" sz="2200" dirty="0" smtClean="0"/>
              <a:t>and is </a:t>
            </a:r>
            <a:r>
              <a:rPr lang="en-GB" sz="2200" dirty="0" smtClean="0"/>
              <a:t>commonly subject to limitations, </a:t>
            </a:r>
            <a:r>
              <a:rPr lang="en-GB" sz="2200" dirty="0" smtClean="0"/>
              <a:t>such as </a:t>
            </a:r>
            <a:r>
              <a:rPr lang="en-GB" sz="2200" dirty="0" smtClean="0"/>
              <a:t>with </a:t>
            </a:r>
            <a:r>
              <a:rPr lang="en-GB" sz="2200" dirty="0" smtClean="0"/>
              <a:t>slander/defamation (false claims about a person’s character),</a:t>
            </a:r>
            <a:r>
              <a:rPr lang="en-GB" sz="2200" dirty="0" smtClean="0"/>
              <a:t> </a:t>
            </a:r>
            <a:r>
              <a:rPr lang="en-GB" sz="2200" dirty="0" smtClean="0"/>
              <a:t>obscenity.</a:t>
            </a:r>
            <a:endParaRPr lang="en-GB" sz="2200" dirty="0" smtClean="0"/>
          </a:p>
          <a:p>
            <a:r>
              <a:rPr lang="en-GB" sz="2200" dirty="0" smtClean="0"/>
              <a:t>The right to freedom of expression is recognized as a human right under Article 19 of the </a:t>
            </a:r>
            <a:r>
              <a:rPr lang="en-GB" sz="2200" b="1" dirty="0" smtClean="0"/>
              <a:t>Universal Declaration of Human Rights</a:t>
            </a:r>
            <a:r>
              <a:rPr lang="en-GB" sz="2200" dirty="0" smtClean="0"/>
              <a:t> and recognized </a:t>
            </a:r>
            <a:r>
              <a:rPr lang="en-GB" sz="2200" dirty="0" smtClean="0"/>
              <a:t>in </a:t>
            </a:r>
            <a:r>
              <a:rPr lang="en-GB" sz="2200" b="1" dirty="0" smtClean="0"/>
              <a:t>international </a:t>
            </a:r>
            <a:r>
              <a:rPr lang="en-GB" sz="2200" b="1" dirty="0" smtClean="0"/>
              <a:t>human rights </a:t>
            </a:r>
            <a:r>
              <a:rPr lang="en-GB" sz="2200" b="1" dirty="0" smtClean="0"/>
              <a:t>law.</a:t>
            </a:r>
          </a:p>
          <a:p>
            <a:r>
              <a:rPr lang="en-GB" sz="2200" b="1" dirty="0" smtClean="0"/>
              <a:t>Freedom of speech in the United States</a:t>
            </a:r>
            <a:r>
              <a:rPr lang="en-GB" sz="2200" dirty="0" smtClean="0"/>
              <a:t> is protected by the </a:t>
            </a:r>
            <a:r>
              <a:rPr lang="en-GB" sz="2200" b="1" dirty="0" smtClean="0"/>
              <a:t>First Amendment</a:t>
            </a:r>
            <a:r>
              <a:rPr lang="en-GB" sz="2200" dirty="0" smtClean="0"/>
              <a:t> to the </a:t>
            </a:r>
            <a:r>
              <a:rPr lang="en-GB" sz="2200" b="1" dirty="0" smtClean="0"/>
              <a:t>United States </a:t>
            </a:r>
            <a:r>
              <a:rPr lang="en-GB" sz="2200" b="1" dirty="0" smtClean="0"/>
              <a:t>Constitution</a:t>
            </a:r>
            <a:r>
              <a:rPr lang="en-GB" sz="2200" dirty="0" smtClean="0"/>
              <a:t>.</a:t>
            </a:r>
            <a:endParaRPr lang="en-GB" sz="2200" b="1" dirty="0" smtClean="0"/>
          </a:p>
          <a:p>
            <a:endParaRPr lang="en-GB" sz="2200" dirty="0"/>
          </a:p>
        </p:txBody>
      </p:sp>
      <p:sp>
        <p:nvSpPr>
          <p:cNvPr id="3" name="Title 2"/>
          <p:cNvSpPr>
            <a:spLocks noGrp="1"/>
          </p:cNvSpPr>
          <p:nvPr>
            <p:ph type="title"/>
          </p:nvPr>
        </p:nvSpPr>
        <p:spPr>
          <a:xfrm>
            <a:off x="179512" y="116632"/>
            <a:ext cx="8229600" cy="1143000"/>
          </a:xfrm>
        </p:spPr>
        <p:txBody>
          <a:bodyPr/>
          <a:lstStyle/>
          <a:p>
            <a:r>
              <a:rPr lang="en-GB" dirty="0" smtClean="0"/>
              <a:t>Freedom of Speech</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07504" y="332656"/>
            <a:ext cx="8820472" cy="1008112"/>
          </a:xfrm>
        </p:spPr>
        <p:txBody>
          <a:bodyPr>
            <a:noAutofit/>
          </a:bodyPr>
          <a:lstStyle/>
          <a:p>
            <a:r>
              <a:rPr lang="en-GB" sz="3600" dirty="0" smtClean="0"/>
              <a:t>Q. Who was one of the most important founders of Higher Education?</a:t>
            </a:r>
            <a:endParaRPr lang="en-GB" sz="3600" dirty="0"/>
          </a:p>
        </p:txBody>
      </p:sp>
      <p:pic>
        <p:nvPicPr>
          <p:cNvPr id="109570" name="Picture 2" descr="http://i.ebayimg.com/00/s/NDQ1WDU5Mw==/$(KGrHqJ,!hwF!P3v6vV7BQ(UckKi(Q~~48_79.JPG"/>
          <p:cNvPicPr>
            <a:picLocks noChangeAspect="1" noChangeArrowheads="1"/>
          </p:cNvPicPr>
          <p:nvPr/>
        </p:nvPicPr>
        <p:blipFill>
          <a:blip r:embed="rId2" cstate="print"/>
          <a:srcRect/>
          <a:stretch>
            <a:fillRect/>
          </a:stretch>
        </p:blipFill>
        <p:spPr bwMode="auto">
          <a:xfrm>
            <a:off x="467544" y="1916832"/>
            <a:ext cx="3936436" cy="2952328"/>
          </a:xfrm>
          <a:prstGeom prst="rect">
            <a:avLst/>
          </a:prstGeom>
          <a:noFill/>
        </p:spPr>
      </p:pic>
      <p:pic>
        <p:nvPicPr>
          <p:cNvPr id="109571" name="Picture 3" descr="C:\Users\James Williams\AppData\Local\Microsoft\Windows\Temporary Internet Files\Content.IE5\3HHUICW0\MC900432531[1].png"/>
          <p:cNvPicPr>
            <a:picLocks noChangeAspect="1" noChangeArrowheads="1"/>
          </p:cNvPicPr>
          <p:nvPr/>
        </p:nvPicPr>
        <p:blipFill>
          <a:blip r:embed="rId3" cstate="print"/>
          <a:srcRect/>
          <a:stretch>
            <a:fillRect/>
          </a:stretch>
        </p:blipFill>
        <p:spPr bwMode="auto">
          <a:xfrm>
            <a:off x="3923928" y="2636912"/>
            <a:ext cx="1286873" cy="1286873"/>
          </a:xfrm>
          <a:prstGeom prst="rect">
            <a:avLst/>
          </a:prstGeom>
          <a:noFill/>
        </p:spPr>
      </p:pic>
      <p:pic>
        <p:nvPicPr>
          <p:cNvPr id="6" name="Picture 5" descr="toe.jpg"/>
          <p:cNvPicPr>
            <a:picLocks noChangeAspect="1"/>
          </p:cNvPicPr>
          <p:nvPr/>
        </p:nvPicPr>
        <p:blipFill>
          <a:blip r:embed="rId4" cstate="print"/>
          <a:stretch>
            <a:fillRect/>
          </a:stretch>
        </p:blipFill>
        <p:spPr>
          <a:xfrm>
            <a:off x="5669235" y="1916832"/>
            <a:ext cx="2143125" cy="2857500"/>
          </a:xfrm>
          <a:prstGeom prst="rect">
            <a:avLst/>
          </a:prstGeom>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2000" b="1" dirty="0" smtClean="0"/>
              <a:t>Plato </a:t>
            </a:r>
            <a:r>
              <a:rPr lang="en-GB" sz="2000" dirty="0" smtClean="0"/>
              <a:t>was </a:t>
            </a:r>
            <a:r>
              <a:rPr lang="en-GB" sz="2000" dirty="0" smtClean="0"/>
              <a:t>a</a:t>
            </a:r>
            <a:r>
              <a:rPr lang="en-GB" sz="2000" dirty="0" smtClean="0"/>
              <a:t> </a:t>
            </a:r>
            <a:r>
              <a:rPr lang="en-GB" sz="2000" b="1" dirty="0" smtClean="0"/>
              <a:t>Classical </a:t>
            </a:r>
            <a:r>
              <a:rPr lang="en-GB" sz="2000" b="1" dirty="0" smtClean="0"/>
              <a:t>Greek philosopher</a:t>
            </a:r>
            <a:r>
              <a:rPr lang="en-GB" sz="2000" dirty="0" smtClean="0"/>
              <a:t>, </a:t>
            </a:r>
            <a:r>
              <a:rPr lang="en-GB" sz="2000" b="1" dirty="0" smtClean="0"/>
              <a:t>mathematician</a:t>
            </a:r>
            <a:r>
              <a:rPr lang="en-GB" sz="2000" dirty="0" smtClean="0"/>
              <a:t>, student of Socrates, writer of philosophical dialogues, and </a:t>
            </a:r>
            <a:r>
              <a:rPr lang="en-GB" sz="2000" b="1" dirty="0" smtClean="0"/>
              <a:t>founder of the Academy</a:t>
            </a:r>
            <a:r>
              <a:rPr lang="en-GB" sz="2000" dirty="0" smtClean="0"/>
              <a:t> </a:t>
            </a:r>
            <a:r>
              <a:rPr lang="en-GB" sz="2000" dirty="0" smtClean="0"/>
              <a:t>in Athens</a:t>
            </a:r>
            <a:r>
              <a:rPr lang="en-GB" sz="2000" dirty="0" smtClean="0"/>
              <a:t>, </a:t>
            </a:r>
            <a:r>
              <a:rPr lang="en-GB" sz="2000" b="1" dirty="0" smtClean="0"/>
              <a:t>the first institution of higher learning in the Western world</a:t>
            </a:r>
            <a:r>
              <a:rPr lang="en-GB" sz="2000" dirty="0" smtClean="0"/>
              <a:t>.</a:t>
            </a:r>
          </a:p>
          <a:p>
            <a:r>
              <a:rPr lang="en-GB" sz="2000" dirty="0" smtClean="0"/>
              <a:t>Along with his mentor, Socrates, and his student</a:t>
            </a:r>
            <a:r>
              <a:rPr lang="en-GB" sz="2000" dirty="0" smtClean="0"/>
              <a:t>, Aristotle</a:t>
            </a:r>
            <a:r>
              <a:rPr lang="en-GB" sz="2000" dirty="0" smtClean="0"/>
              <a:t>, Plato helped to lay the foundations of Western philosophy and science.</a:t>
            </a:r>
          </a:p>
          <a:p>
            <a:r>
              <a:rPr lang="en-GB" sz="2000" dirty="0" smtClean="0"/>
              <a:t>Plato's sophistication as a writer is evident in his Socratic dialogues; thirty-six dialogues and thirteen letters.</a:t>
            </a:r>
          </a:p>
          <a:p>
            <a:r>
              <a:rPr lang="en-GB" sz="2000" dirty="0" smtClean="0"/>
              <a:t>Plato's dialogues have been used to teach a range of subjects, including philosophy, logic, ethics</a:t>
            </a:r>
            <a:r>
              <a:rPr lang="en-GB" sz="2000" dirty="0" smtClean="0"/>
              <a:t>, rhetoric</a:t>
            </a:r>
            <a:r>
              <a:rPr lang="en-GB" sz="2000" dirty="0" smtClean="0"/>
              <a:t>, and mathematics. Plato is one of the most important founding figures in Western philosophy.</a:t>
            </a:r>
          </a:p>
        </p:txBody>
      </p:sp>
      <p:sp>
        <p:nvSpPr>
          <p:cNvPr id="3" name="Title 2"/>
          <p:cNvSpPr>
            <a:spLocks noGrp="1"/>
          </p:cNvSpPr>
          <p:nvPr>
            <p:ph type="title"/>
          </p:nvPr>
        </p:nvSpPr>
        <p:spPr/>
        <p:txBody>
          <a:bodyPr/>
          <a:lstStyle/>
          <a:p>
            <a:r>
              <a:rPr lang="en-GB" dirty="0" smtClean="0"/>
              <a:t>Plato</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836712"/>
            <a:ext cx="9144000" cy="5256584"/>
          </a:xfrm>
        </p:spPr>
        <p:txBody>
          <a:bodyPr>
            <a:noAutofit/>
          </a:bodyPr>
          <a:lstStyle/>
          <a:p>
            <a:r>
              <a:rPr lang="en-GB" sz="2400" b="1" dirty="0" smtClean="0"/>
              <a:t>Academia</a:t>
            </a:r>
            <a:r>
              <a:rPr lang="en-GB" sz="2400" dirty="0" smtClean="0"/>
              <a:t> is a </a:t>
            </a:r>
            <a:r>
              <a:rPr lang="en-GB" sz="2400" b="1" dirty="0" smtClean="0"/>
              <a:t>community</a:t>
            </a:r>
            <a:r>
              <a:rPr lang="en-GB" sz="2400" dirty="0" smtClean="0"/>
              <a:t> of students and academics engaged in higher education and research.</a:t>
            </a:r>
          </a:p>
          <a:p>
            <a:r>
              <a:rPr lang="en-GB" sz="2400" dirty="0" smtClean="0"/>
              <a:t>The word comes from the Greek word </a:t>
            </a:r>
            <a:r>
              <a:rPr lang="en-GB" sz="2400" b="1" i="1" dirty="0" smtClean="0"/>
              <a:t>akademeia</a:t>
            </a:r>
            <a:r>
              <a:rPr lang="en-GB" sz="2400" dirty="0" smtClean="0"/>
              <a:t> , which derives from the </a:t>
            </a:r>
            <a:r>
              <a:rPr lang="en-GB" sz="2400" b="1" dirty="0" smtClean="0"/>
              <a:t>Athenianhero </a:t>
            </a:r>
            <a:r>
              <a:rPr lang="en-GB" sz="2400" b="1" i="1" dirty="0" smtClean="0"/>
              <a:t>Akademos</a:t>
            </a:r>
            <a:r>
              <a:rPr lang="en-GB" sz="2400" b="1" dirty="0" smtClean="0"/>
              <a:t>  </a:t>
            </a:r>
            <a:r>
              <a:rPr lang="en-GB" sz="2400" dirty="0" smtClean="0"/>
              <a:t>of Athens, a center of learning made famous by the philosopher </a:t>
            </a:r>
            <a:r>
              <a:rPr lang="en-GB" sz="2400" b="1" dirty="0" smtClean="0">
                <a:hlinkClick r:id="rId3" tooltip="Plato"/>
              </a:rPr>
              <a:t>Plato</a:t>
            </a:r>
            <a:r>
              <a:rPr lang="en-GB" sz="2400" dirty="0" smtClean="0"/>
              <a:t>. </a:t>
            </a:r>
          </a:p>
          <a:p>
            <a:r>
              <a:rPr lang="en-GB" sz="2400" dirty="0" smtClean="0"/>
              <a:t>It is where </a:t>
            </a:r>
            <a:r>
              <a:rPr lang="en-GB" sz="2400" b="1" dirty="0" smtClean="0"/>
              <a:t>Plato</a:t>
            </a:r>
            <a:r>
              <a:rPr lang="en-GB" sz="2400" dirty="0" smtClean="0"/>
              <a:t> conversed with others, and developed his sessions into a method of teaching philosophy and in 387 BCE, established what is known today as the </a:t>
            </a:r>
            <a:r>
              <a:rPr lang="en-GB" sz="2400" dirty="0" smtClean="0">
                <a:hlinkClick r:id="rId4" tooltip="Old Academy"/>
              </a:rPr>
              <a:t>Old Academy</a:t>
            </a:r>
            <a:r>
              <a:rPr lang="en-GB" sz="2400" dirty="0" smtClean="0"/>
              <a:t>, a Sacred space, dedicated to the goddess of wisdom Athena, aka Pallas Athena.</a:t>
            </a:r>
          </a:p>
          <a:p>
            <a:r>
              <a:rPr lang="en-GB" sz="2400" dirty="0" smtClean="0"/>
              <a:t>By extension </a:t>
            </a:r>
            <a:r>
              <a:rPr lang="en-GB" sz="2400" b="1" dirty="0" smtClean="0"/>
              <a:t>Academia</a:t>
            </a:r>
            <a:r>
              <a:rPr lang="en-GB" sz="2400" dirty="0" smtClean="0"/>
              <a:t> has come to mean the accumulation of </a:t>
            </a:r>
            <a:r>
              <a:rPr lang="en-GB" sz="2400" b="1" dirty="0" smtClean="0"/>
              <a:t>knowledge</a:t>
            </a:r>
            <a:r>
              <a:rPr lang="en-GB" sz="2400" dirty="0" smtClean="0"/>
              <a:t>, and institutions of higher learning aka </a:t>
            </a:r>
            <a:r>
              <a:rPr lang="en-GB" sz="2400" b="1" dirty="0" smtClean="0"/>
              <a:t>Universities</a:t>
            </a:r>
            <a:r>
              <a:rPr lang="en-GB" sz="2400" dirty="0" smtClean="0"/>
              <a:t>.</a:t>
            </a:r>
          </a:p>
          <a:p>
            <a:endParaRPr lang="en-GB" sz="2400" dirty="0" smtClean="0"/>
          </a:p>
          <a:p>
            <a:endParaRPr lang="en-GB" sz="2400" dirty="0" smtClean="0"/>
          </a:p>
          <a:p>
            <a:endParaRPr lang="en-GB" sz="2400" dirty="0" smtClean="0"/>
          </a:p>
          <a:p>
            <a:endParaRPr lang="en-GB" sz="2400" dirty="0"/>
          </a:p>
        </p:txBody>
      </p:sp>
      <p:sp>
        <p:nvSpPr>
          <p:cNvPr id="3" name="Title 2"/>
          <p:cNvSpPr>
            <a:spLocks noGrp="1"/>
          </p:cNvSpPr>
          <p:nvPr>
            <p:ph type="title"/>
          </p:nvPr>
        </p:nvSpPr>
        <p:spPr>
          <a:xfrm>
            <a:off x="395536" y="44624"/>
            <a:ext cx="8229600" cy="864096"/>
          </a:xfrm>
        </p:spPr>
        <p:txBody>
          <a:bodyPr>
            <a:normAutofit fontScale="90000"/>
          </a:bodyPr>
          <a:lstStyle/>
          <a:p>
            <a:r>
              <a:rPr lang="en-GB" dirty="0" smtClean="0"/>
              <a:t>What is an Academic / Academia?</a:t>
            </a:r>
            <a:endParaRPr lang="en-GB"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193296"/>
            <a:ext cx="9144000" cy="5044016"/>
          </a:xfrm>
        </p:spPr>
        <p:txBody>
          <a:bodyPr>
            <a:normAutofit fontScale="92500"/>
          </a:bodyPr>
          <a:lstStyle/>
          <a:p>
            <a:r>
              <a:rPr lang="en-GB" dirty="0" smtClean="0"/>
              <a:t>Traditionally academic study is theoretical or hypothetical; not practical, applied or realistic, until scientifically proven.</a:t>
            </a:r>
          </a:p>
          <a:p>
            <a:r>
              <a:rPr lang="en-GB" dirty="0" smtClean="0"/>
              <a:t>It involves Contemplation and Speculation, Abstract thinking in order to understand Life Humanity and the Universe.</a:t>
            </a:r>
          </a:p>
          <a:p>
            <a:r>
              <a:rPr lang="en-GB" dirty="0" smtClean="0"/>
              <a:t>Academic discussion traditionally took place within </a:t>
            </a:r>
            <a:r>
              <a:rPr lang="en-GB" b="1" dirty="0" smtClean="0"/>
              <a:t>Academies,</a:t>
            </a:r>
            <a:r>
              <a:rPr lang="en-GB" dirty="0" smtClean="0"/>
              <a:t> today referred to as higher education institutions or Universities.</a:t>
            </a:r>
          </a:p>
          <a:p>
            <a:r>
              <a:rPr lang="en-GB" dirty="0" smtClean="0"/>
              <a:t>An Academic or a Scholar are terms used to refer to a HE student or teacher at a college or university. Or a Person with a Higher Education background.</a:t>
            </a:r>
          </a:p>
          <a:p>
            <a:endParaRPr lang="en-GB" dirty="0" smtClean="0"/>
          </a:p>
        </p:txBody>
      </p:sp>
      <p:sp>
        <p:nvSpPr>
          <p:cNvPr id="3" name="Title 2"/>
          <p:cNvSpPr>
            <a:spLocks noGrp="1"/>
          </p:cNvSpPr>
          <p:nvPr>
            <p:ph type="title"/>
          </p:nvPr>
        </p:nvSpPr>
        <p:spPr>
          <a:xfrm>
            <a:off x="457200" y="346646"/>
            <a:ext cx="8229600" cy="778098"/>
          </a:xfrm>
        </p:spPr>
        <p:txBody>
          <a:bodyPr/>
          <a:lstStyle/>
          <a:p>
            <a:r>
              <a:rPr lang="en-GB" dirty="0" smtClean="0"/>
              <a:t>Academic</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23528" y="1196752"/>
            <a:ext cx="8640960" cy="4810539"/>
          </a:xfrm>
        </p:spPr>
        <p:txBody>
          <a:bodyPr>
            <a:normAutofit/>
          </a:bodyPr>
          <a:lstStyle/>
          <a:p>
            <a:r>
              <a:rPr lang="en-GB" sz="2400" b="1" dirty="0" smtClean="0"/>
              <a:t>Philosophy</a:t>
            </a:r>
            <a:r>
              <a:rPr lang="en-GB" sz="2400" dirty="0" smtClean="0"/>
              <a:t> is the study of general and fundamental problems, such as those connected with reality, existence, knowledge, values, reason and mind.</a:t>
            </a:r>
          </a:p>
          <a:p>
            <a:r>
              <a:rPr lang="en-GB" sz="2400" dirty="0" smtClean="0"/>
              <a:t>The word "philosophy" comes from the Greek </a:t>
            </a:r>
            <a:r>
              <a:rPr lang="en-GB" sz="2400" b="1" dirty="0" err="1" smtClean="0"/>
              <a:t>philosophia</a:t>
            </a:r>
            <a:r>
              <a:rPr lang="en-GB" sz="2400" dirty="0" smtClean="0"/>
              <a:t>, which literally means "</a:t>
            </a:r>
            <a:r>
              <a:rPr lang="en-GB" sz="2400" b="1" dirty="0" smtClean="0"/>
              <a:t>love of wisdom</a:t>
            </a:r>
            <a:r>
              <a:rPr lang="en-GB" sz="2400" dirty="0" smtClean="0"/>
              <a:t>".</a:t>
            </a:r>
          </a:p>
          <a:p>
            <a:r>
              <a:rPr lang="en-GB" sz="2400" dirty="0" smtClean="0"/>
              <a:t>The </a:t>
            </a:r>
            <a:r>
              <a:rPr lang="en-GB" sz="2400" b="1" dirty="0" smtClean="0"/>
              <a:t>main areas </a:t>
            </a:r>
            <a:r>
              <a:rPr lang="en-GB" sz="2400" dirty="0" smtClean="0"/>
              <a:t>of study in philosophy today include metaphysics, epistemology, logic, ethics, and aesthetics.</a:t>
            </a:r>
            <a:endParaRPr lang="en-GB" sz="2400" dirty="0"/>
          </a:p>
        </p:txBody>
      </p:sp>
      <p:sp>
        <p:nvSpPr>
          <p:cNvPr id="3" name="Title 2"/>
          <p:cNvSpPr>
            <a:spLocks noGrp="1"/>
          </p:cNvSpPr>
          <p:nvPr>
            <p:ph type="title"/>
          </p:nvPr>
        </p:nvSpPr>
        <p:spPr>
          <a:xfrm>
            <a:off x="251520" y="197768"/>
            <a:ext cx="8229600" cy="1143000"/>
          </a:xfrm>
        </p:spPr>
        <p:txBody>
          <a:bodyPr/>
          <a:lstStyle/>
          <a:p>
            <a:r>
              <a:rPr lang="en-GB" dirty="0" smtClean="0"/>
              <a:t>Philosophy</a:t>
            </a:r>
            <a:endParaRPr lang="en-GB" dirty="0"/>
          </a:p>
        </p:txBody>
      </p:sp>
      <p:pic>
        <p:nvPicPr>
          <p:cNvPr id="70657" name="Picture 1" descr="C:\Users\James Williams\AppData\Local\Microsoft\Windows\Temporary Internet Files\Content.IE5\3HHUICW0\MC900367582[1].wmf"/>
          <p:cNvPicPr>
            <a:picLocks noChangeAspect="1" noChangeArrowheads="1"/>
          </p:cNvPicPr>
          <p:nvPr/>
        </p:nvPicPr>
        <p:blipFill>
          <a:blip r:embed="rId2" cstate="print"/>
          <a:srcRect/>
          <a:stretch>
            <a:fillRect/>
          </a:stretch>
        </p:blipFill>
        <p:spPr bwMode="auto">
          <a:xfrm>
            <a:off x="2239144" y="4293096"/>
            <a:ext cx="1828800" cy="1829714"/>
          </a:xfrm>
          <a:prstGeom prst="rect">
            <a:avLst/>
          </a:prstGeom>
          <a:noFill/>
        </p:spPr>
      </p:pic>
      <p:pic>
        <p:nvPicPr>
          <p:cNvPr id="70658" name="Picture 2" descr="C:\Users\James Williams\AppData\Local\Microsoft\Windows\Temporary Internet Files\Content.IE5\YQAWTMTI\MC900234639[1].wmf"/>
          <p:cNvPicPr>
            <a:picLocks noChangeAspect="1" noChangeArrowheads="1"/>
          </p:cNvPicPr>
          <p:nvPr/>
        </p:nvPicPr>
        <p:blipFill>
          <a:blip r:embed="rId3" cstate="print"/>
          <a:srcRect/>
          <a:stretch>
            <a:fillRect/>
          </a:stretch>
        </p:blipFill>
        <p:spPr bwMode="auto">
          <a:xfrm>
            <a:off x="5148064" y="4293096"/>
            <a:ext cx="1625803" cy="1800200"/>
          </a:xfrm>
          <a:prstGeom prst="rect">
            <a:avLst/>
          </a:prstGeom>
          <a:noFill/>
        </p:spPr>
      </p:pic>
      <p:pic>
        <p:nvPicPr>
          <p:cNvPr id="70662" name="Picture 6" descr="C:\Users\James Williams\AppData\Local\Microsoft\Windows\Temporary Internet Files\Content.IE5\YQAWTMTI\MC900351810[1].wmf"/>
          <p:cNvPicPr>
            <a:picLocks noChangeAspect="1" noChangeArrowheads="1"/>
          </p:cNvPicPr>
          <p:nvPr/>
        </p:nvPicPr>
        <p:blipFill>
          <a:blip r:embed="rId4" cstate="print"/>
          <a:srcRect/>
          <a:stretch>
            <a:fillRect/>
          </a:stretch>
        </p:blipFill>
        <p:spPr bwMode="auto">
          <a:xfrm flipH="1">
            <a:off x="3707904" y="4941168"/>
            <a:ext cx="1804657" cy="715224"/>
          </a:xfrm>
          <a:prstGeom prst="rect">
            <a:avLst/>
          </a:prstGeom>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825352" y="404664"/>
            <a:ext cx="6275040" cy="1143000"/>
          </a:xfrm>
        </p:spPr>
        <p:txBody>
          <a:bodyPr/>
          <a:lstStyle/>
          <a:p>
            <a:r>
              <a:rPr lang="en-GB" dirty="0" smtClean="0"/>
              <a:t>What is Logic in Welsh?</a:t>
            </a:r>
            <a:endParaRPr lang="en-GB" dirty="0"/>
          </a:p>
        </p:txBody>
      </p:sp>
      <p:pic>
        <p:nvPicPr>
          <p:cNvPr id="88068" name="Picture 4" descr="C:\Users\James Williams\AppData\Local\Microsoft\Windows\Temporary Internet Files\Content.IE5\Y6MBLLXU\MC900234625[1].wmf"/>
          <p:cNvPicPr>
            <a:picLocks noChangeAspect="1" noChangeArrowheads="1"/>
          </p:cNvPicPr>
          <p:nvPr/>
        </p:nvPicPr>
        <p:blipFill>
          <a:blip r:embed="rId2" cstate="print"/>
          <a:srcRect/>
          <a:stretch>
            <a:fillRect/>
          </a:stretch>
        </p:blipFill>
        <p:spPr bwMode="auto">
          <a:xfrm>
            <a:off x="179512" y="188640"/>
            <a:ext cx="1475656" cy="1647705"/>
          </a:xfrm>
          <a:prstGeom prst="rect">
            <a:avLst/>
          </a:prstGeom>
          <a:noFill/>
        </p:spPr>
      </p:pic>
      <p:grpSp>
        <p:nvGrpSpPr>
          <p:cNvPr id="9" name="Group 8"/>
          <p:cNvGrpSpPr/>
          <p:nvPr/>
        </p:nvGrpSpPr>
        <p:grpSpPr>
          <a:xfrm>
            <a:off x="3650729" y="1737518"/>
            <a:ext cx="1929383" cy="4283770"/>
            <a:chOff x="3275856" y="1556792"/>
            <a:chExt cx="1929383" cy="4283770"/>
          </a:xfrm>
        </p:grpSpPr>
        <p:pic>
          <p:nvPicPr>
            <p:cNvPr id="88069" name="Picture 5" descr="C:\Users\James Williams\AppData\Local\Microsoft\Windows\Temporary Internet Files\Content.IE5\YQAWTMTI\MC900078622[1].wmf"/>
            <p:cNvPicPr>
              <a:picLocks noChangeAspect="1" noChangeArrowheads="1"/>
            </p:cNvPicPr>
            <p:nvPr/>
          </p:nvPicPr>
          <p:blipFill>
            <a:blip r:embed="rId3" cstate="print"/>
            <a:srcRect/>
            <a:stretch>
              <a:fillRect/>
            </a:stretch>
          </p:blipFill>
          <p:spPr bwMode="auto">
            <a:xfrm>
              <a:off x="3347864" y="1844824"/>
              <a:ext cx="1857375" cy="3995738"/>
            </a:xfrm>
            <a:prstGeom prst="rect">
              <a:avLst/>
            </a:prstGeom>
            <a:noFill/>
          </p:spPr>
        </p:pic>
        <p:pic>
          <p:nvPicPr>
            <p:cNvPr id="88070" name="Picture 6" descr="C:\Users\James Williams\AppData\Local\Microsoft\Windows\Temporary Internet Files\Content.IE5\3HHUICW0\MC900434411[1].wmf"/>
            <p:cNvPicPr>
              <a:picLocks noChangeAspect="1" noChangeArrowheads="1"/>
            </p:cNvPicPr>
            <p:nvPr/>
          </p:nvPicPr>
          <p:blipFill>
            <a:blip r:embed="rId4" cstate="print"/>
            <a:srcRect/>
            <a:stretch>
              <a:fillRect/>
            </a:stretch>
          </p:blipFill>
          <p:spPr bwMode="auto">
            <a:xfrm>
              <a:off x="3275856" y="1556792"/>
              <a:ext cx="1625600" cy="1828800"/>
            </a:xfrm>
            <a:prstGeom prst="rect">
              <a:avLst/>
            </a:prstGeom>
            <a:noFill/>
          </p:spPr>
        </p:pic>
      </p:gr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algn="ctr">
              <a:buNone/>
            </a:pPr>
            <a:r>
              <a:rPr lang="en-GB" sz="7200" dirty="0" smtClean="0"/>
              <a:t>Logic Like</a:t>
            </a:r>
            <a:endParaRPr lang="en-GB" sz="7200" dirty="0"/>
          </a:p>
        </p:txBody>
      </p:sp>
      <p:sp>
        <p:nvSpPr>
          <p:cNvPr id="3" name="Title 2"/>
          <p:cNvSpPr>
            <a:spLocks noGrp="1"/>
          </p:cNvSpPr>
          <p:nvPr>
            <p:ph type="title"/>
          </p:nvPr>
        </p:nvSpPr>
        <p:spPr/>
        <p:txBody>
          <a:bodyPr/>
          <a:lstStyle/>
          <a:p>
            <a:r>
              <a:rPr lang="en-GB" dirty="0" smtClean="0"/>
              <a:t>Answer:</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260648"/>
            <a:ext cx="8640960" cy="5314595"/>
          </a:xfrm>
        </p:spPr>
        <p:txBody>
          <a:bodyPr>
            <a:normAutofit/>
          </a:bodyPr>
          <a:lstStyle/>
          <a:p>
            <a:pPr algn="ctr">
              <a:buNone/>
            </a:pPr>
            <a:r>
              <a:rPr lang="en-GB" sz="3200" dirty="0" err="1" smtClean="0"/>
              <a:t>lol</a:t>
            </a:r>
            <a:r>
              <a:rPr lang="en-GB" sz="3200" dirty="0" smtClean="0"/>
              <a:t> ok that’s :  ) not true</a:t>
            </a:r>
          </a:p>
          <a:p>
            <a:pPr algn="ctr">
              <a:buNone/>
            </a:pPr>
            <a:r>
              <a:rPr lang="en-GB" sz="3200" dirty="0" smtClean="0"/>
              <a:t>The Welsh word for Logic is actually</a:t>
            </a:r>
          </a:p>
          <a:p>
            <a:pPr algn="ctr">
              <a:buNone/>
            </a:pPr>
            <a:r>
              <a:rPr lang="en-GB" sz="3200" b="1" dirty="0" err="1" smtClean="0"/>
              <a:t>Rhesymeg</a:t>
            </a:r>
            <a:endParaRPr lang="en-GB" sz="3200" b="1" dirty="0" smtClean="0"/>
          </a:p>
          <a:p>
            <a:pPr algn="ctr">
              <a:buNone/>
            </a:pPr>
            <a:r>
              <a:rPr lang="en-GB" sz="3200" dirty="0" smtClean="0"/>
              <a:t>Logic actually comes from the Greek word</a:t>
            </a:r>
          </a:p>
          <a:p>
            <a:pPr algn="ctr">
              <a:buNone/>
            </a:pPr>
            <a:r>
              <a:rPr lang="en-GB" sz="3200" b="1" dirty="0" err="1" smtClean="0"/>
              <a:t>Logike</a:t>
            </a:r>
            <a:endParaRPr lang="en-GB" sz="3200" b="1" dirty="0" smtClean="0"/>
          </a:p>
          <a:p>
            <a:pPr algn="ctr">
              <a:buNone/>
            </a:pPr>
            <a:r>
              <a:rPr lang="en-GB" sz="3200" b="1" dirty="0" smtClean="0"/>
              <a:t>Which sounds a lot like: Logic Like ;  )</a:t>
            </a:r>
          </a:p>
          <a:p>
            <a:pPr algn="ctr">
              <a:buNone/>
            </a:pPr>
            <a:endParaRPr lang="en-GB" sz="3200" b="1" dirty="0" smtClean="0"/>
          </a:p>
        </p:txBody>
      </p:sp>
      <p:pic>
        <p:nvPicPr>
          <p:cNvPr id="89092" name="Picture 4" descr="http://3.bp.blogspot.com/-U-W4NQ9Gh9s/T4XoaL0JYmI/AAAAAAAAEwQ/5WDGyiaiE1Y/s1600/welsh_flag_image.jpg"/>
          <p:cNvPicPr>
            <a:picLocks noChangeAspect="1" noChangeArrowheads="1"/>
          </p:cNvPicPr>
          <p:nvPr/>
        </p:nvPicPr>
        <p:blipFill>
          <a:blip r:embed="rId2" cstate="print"/>
          <a:srcRect/>
          <a:stretch>
            <a:fillRect/>
          </a:stretch>
        </p:blipFill>
        <p:spPr bwMode="auto">
          <a:xfrm>
            <a:off x="4572000" y="3789040"/>
            <a:ext cx="4250035" cy="2808312"/>
          </a:xfrm>
          <a:prstGeom prst="rect">
            <a:avLst/>
          </a:prstGeom>
          <a:noFill/>
        </p:spPr>
      </p:pic>
      <p:pic>
        <p:nvPicPr>
          <p:cNvPr id="89094" name="Picture 6" descr="http://www.malathronas.com/wp-content/uploads/greek-flag.jpg"/>
          <p:cNvPicPr>
            <a:picLocks noChangeAspect="1" noChangeArrowheads="1"/>
          </p:cNvPicPr>
          <p:nvPr/>
        </p:nvPicPr>
        <p:blipFill>
          <a:blip r:embed="rId3" cstate="print"/>
          <a:srcRect/>
          <a:stretch>
            <a:fillRect/>
          </a:stretch>
        </p:blipFill>
        <p:spPr bwMode="auto">
          <a:xfrm>
            <a:off x="251520" y="3789040"/>
            <a:ext cx="4176464" cy="2847976"/>
          </a:xfrm>
          <a:prstGeom prst="rect">
            <a:avLst/>
          </a:prstGeom>
          <a:noFill/>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260648"/>
            <a:ext cx="9144000" cy="5760640"/>
          </a:xfrm>
        </p:spPr>
        <p:txBody>
          <a:bodyPr>
            <a:normAutofit lnSpcReduction="10000"/>
          </a:bodyPr>
          <a:lstStyle/>
          <a:p>
            <a:pPr>
              <a:buNone/>
            </a:pPr>
            <a:r>
              <a:rPr lang="en-GB" sz="2100" b="1" dirty="0" smtClean="0"/>
              <a:t>SO, the main areas of Philosophy include</a:t>
            </a:r>
            <a:r>
              <a:rPr lang="en-GB" sz="2100" dirty="0" smtClean="0"/>
              <a:t>:</a:t>
            </a:r>
            <a:endParaRPr lang="en-GB" sz="2100" b="1" dirty="0" smtClean="0">
              <a:hlinkClick r:id="rId2"/>
            </a:endParaRPr>
          </a:p>
          <a:p>
            <a:r>
              <a:rPr lang="en-GB" sz="2100" b="1" dirty="0" smtClean="0">
                <a:hlinkClick r:id="rId2"/>
              </a:rPr>
              <a:t>Metaphysics</a:t>
            </a:r>
            <a:r>
              <a:rPr lang="en-GB" sz="2100" dirty="0" smtClean="0">
                <a:hlinkClick r:id="rId2"/>
              </a:rPr>
              <a:t> </a:t>
            </a:r>
            <a:r>
              <a:rPr lang="en-GB" sz="2100" dirty="0" smtClean="0"/>
              <a:t>is concerned with explaining the fundamental nature of being and the world.</a:t>
            </a:r>
          </a:p>
          <a:p>
            <a:r>
              <a:rPr lang="en-GB" sz="2100" b="1" dirty="0" smtClean="0">
                <a:hlinkClick r:id="rId3"/>
              </a:rPr>
              <a:t>Epistemology</a:t>
            </a:r>
            <a:r>
              <a:rPr lang="en-GB" sz="2100" dirty="0" smtClean="0"/>
              <a:t>  from Greek </a:t>
            </a:r>
            <a:r>
              <a:rPr lang="en-GB" sz="2100" b="1" i="1" dirty="0" err="1" smtClean="0"/>
              <a:t>epistēmē</a:t>
            </a:r>
            <a:r>
              <a:rPr lang="en-GB" sz="2100" dirty="0" smtClean="0"/>
              <a:t>, meaning "knowledge, understanding", and </a:t>
            </a:r>
            <a:r>
              <a:rPr lang="en-GB" sz="2100" i="1" dirty="0" smtClean="0"/>
              <a:t>logos</a:t>
            </a:r>
            <a:r>
              <a:rPr lang="en-GB" sz="2100" dirty="0" smtClean="0"/>
              <a:t>, meaning "study of") is concerned with the nature and scope (limitations) of knowledge. It addresses mainly the following questions: What is knowledge? How is knowledge acquired?, Much of the debate in this field has focused on analyzing the nature of knowledge and how it relates to truth, belief.</a:t>
            </a:r>
          </a:p>
          <a:p>
            <a:r>
              <a:rPr lang="en-GB" sz="2100" b="1" dirty="0" smtClean="0">
                <a:hlinkClick r:id="rId4"/>
              </a:rPr>
              <a:t>Logic</a:t>
            </a:r>
            <a:r>
              <a:rPr lang="en-GB" sz="2100" dirty="0" smtClean="0"/>
              <a:t> from the Greek </a:t>
            </a:r>
            <a:r>
              <a:rPr lang="en-GB" sz="2100" b="1" i="1" dirty="0" err="1" smtClean="0"/>
              <a:t>logikē</a:t>
            </a:r>
            <a:r>
              <a:rPr lang="en-GB" sz="2100" dirty="0" smtClean="0"/>
              <a:t>,</a:t>
            </a:r>
            <a:r>
              <a:rPr lang="en-GB" sz="2100" baseline="30000" dirty="0" smtClean="0"/>
              <a:t> </a:t>
            </a:r>
            <a:r>
              <a:rPr lang="en-GB" sz="2100" dirty="0" smtClean="0"/>
              <a:t>refers to the study of reasoning. Reason, is the capacity to consciously make sense of things.</a:t>
            </a:r>
          </a:p>
          <a:p>
            <a:r>
              <a:rPr lang="en-GB" sz="2100" b="1" dirty="0" smtClean="0">
                <a:hlinkClick r:id="rId5"/>
              </a:rPr>
              <a:t>Ethics</a:t>
            </a:r>
            <a:r>
              <a:rPr lang="en-GB" sz="2100" dirty="0" smtClean="0"/>
              <a:t> involves concepts of right and wrong conduct. It comes from the Greek word </a:t>
            </a:r>
            <a:r>
              <a:rPr lang="en-GB" sz="2100" b="1" dirty="0" smtClean="0"/>
              <a:t>ethos</a:t>
            </a:r>
            <a:r>
              <a:rPr lang="en-GB" sz="2100" dirty="0" smtClean="0"/>
              <a:t>, which means "character".</a:t>
            </a:r>
          </a:p>
          <a:p>
            <a:r>
              <a:rPr lang="en-GB" sz="2100" b="1" dirty="0" smtClean="0">
                <a:hlinkClick r:id="rId6"/>
              </a:rPr>
              <a:t>Aesthetics</a:t>
            </a:r>
            <a:r>
              <a:rPr lang="en-GB" sz="2100" dirty="0" smtClean="0"/>
              <a:t> deals with the nature of art, beauty, and taste, with the creation and appreciation of beauty. It is more scientifically defined as the study of senses. Scholars define aesthetics as reflection on art, culture and nature.</a:t>
            </a:r>
          </a:p>
          <a:p>
            <a:endParaRPr lang="en-GB" sz="2100" dirty="0" smtClean="0"/>
          </a:p>
          <a:p>
            <a:endParaRPr lang="en-GB" sz="2100" dirty="0"/>
          </a:p>
        </p:txBody>
      </p:sp>
      <p:sp>
        <p:nvSpPr>
          <p:cNvPr id="4" name="TextBox 3"/>
          <p:cNvSpPr txBox="1"/>
          <p:nvPr/>
        </p:nvSpPr>
        <p:spPr>
          <a:xfrm>
            <a:off x="0" y="6453336"/>
            <a:ext cx="9144000" cy="553998"/>
          </a:xfrm>
          <a:prstGeom prst="rect">
            <a:avLst/>
          </a:prstGeom>
          <a:noFill/>
        </p:spPr>
        <p:txBody>
          <a:bodyPr wrap="square" rtlCol="0">
            <a:spAutoFit/>
          </a:bodyPr>
          <a:lstStyle/>
          <a:p>
            <a:r>
              <a:rPr lang="en-GB" sz="1000" dirty="0" smtClean="0"/>
              <a:t>For a list of the Branches of Philosophy  please click here: </a:t>
            </a:r>
            <a:r>
              <a:rPr lang="en-GB" sz="1000" u="sng" dirty="0" smtClean="0">
                <a:hlinkClick r:id="rId7"/>
              </a:rPr>
              <a:t>http://en.wikibooks.org/wiki/Introduction_to_Philosophy/The_Branches_of_Philosophy</a:t>
            </a:r>
            <a:endParaRPr lang="en-GB" sz="1000" dirty="0" smtClean="0"/>
          </a:p>
          <a:p>
            <a:endParaRPr lang="en-GB" sz="1000"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Q. Who was Plato’s Teacher?</a:t>
            </a:r>
            <a:endParaRPr lang="en-GB" dirty="0"/>
          </a:p>
        </p:txBody>
      </p:sp>
      <p:pic>
        <p:nvPicPr>
          <p:cNvPr id="112648" name="Picture 8" descr="http://www.examiner.com/images/blog/wysiwyg/image/paul-smith-socks.jpg"/>
          <p:cNvPicPr>
            <a:picLocks noChangeAspect="1" noChangeArrowheads="1"/>
          </p:cNvPicPr>
          <p:nvPr/>
        </p:nvPicPr>
        <p:blipFill>
          <a:blip r:embed="rId2" cstate="print"/>
          <a:srcRect/>
          <a:stretch>
            <a:fillRect/>
          </a:stretch>
        </p:blipFill>
        <p:spPr bwMode="auto">
          <a:xfrm>
            <a:off x="251520" y="1772816"/>
            <a:ext cx="3333750" cy="3333750"/>
          </a:xfrm>
          <a:prstGeom prst="rect">
            <a:avLst/>
          </a:prstGeom>
          <a:noFill/>
        </p:spPr>
      </p:pic>
      <p:pic>
        <p:nvPicPr>
          <p:cNvPr id="112650" name="Picture 10" descr="http://24.media.tumblr.com/tumblr_llm73vDh3Y1qkvl8ko1_400.jpg"/>
          <p:cNvPicPr>
            <a:picLocks noChangeAspect="1" noChangeArrowheads="1"/>
          </p:cNvPicPr>
          <p:nvPr/>
        </p:nvPicPr>
        <p:blipFill>
          <a:blip r:embed="rId3" cstate="print"/>
          <a:srcRect/>
          <a:stretch>
            <a:fillRect/>
          </a:stretch>
        </p:blipFill>
        <p:spPr bwMode="auto">
          <a:xfrm>
            <a:off x="3275856" y="1556792"/>
            <a:ext cx="2664296" cy="3705793"/>
          </a:xfrm>
          <a:prstGeom prst="rect">
            <a:avLst/>
          </a:prstGeom>
          <a:noFill/>
        </p:spPr>
      </p:pic>
      <p:pic>
        <p:nvPicPr>
          <p:cNvPr id="112652" name="Picture 12" descr="http://image.made-in-china.com/2f0j00mCOETDytZFba/Wooden-Golf-Tee.jpg"/>
          <p:cNvPicPr>
            <a:picLocks noChangeAspect="1" noChangeArrowheads="1"/>
          </p:cNvPicPr>
          <p:nvPr/>
        </p:nvPicPr>
        <p:blipFill>
          <a:blip r:embed="rId4" cstate="print"/>
          <a:srcRect/>
          <a:stretch>
            <a:fillRect/>
          </a:stretch>
        </p:blipFill>
        <p:spPr bwMode="auto">
          <a:xfrm rot="16200000">
            <a:off x="6228184" y="2276872"/>
            <a:ext cx="2571750" cy="2305050"/>
          </a:xfrm>
          <a:prstGeom prst="rect">
            <a:avLst/>
          </a:prstGeom>
          <a:noFill/>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err="1" smtClean="0"/>
              <a:t>SockRaty</a:t>
            </a:r>
            <a:endParaRPr lang="en-GB" dirty="0"/>
          </a:p>
        </p:txBody>
      </p:sp>
      <p:pic>
        <p:nvPicPr>
          <p:cNvPr id="111618" name="Picture 2" descr="http://27.media.tumblr.com/tumblr_lfppslG65J1qgcsdbo1_400.jpg"/>
          <p:cNvPicPr>
            <a:picLocks noChangeAspect="1" noChangeArrowheads="1"/>
          </p:cNvPicPr>
          <p:nvPr/>
        </p:nvPicPr>
        <p:blipFill>
          <a:blip r:embed="rId2" cstate="print"/>
          <a:srcRect/>
          <a:stretch>
            <a:fillRect/>
          </a:stretch>
        </p:blipFill>
        <p:spPr bwMode="auto">
          <a:xfrm>
            <a:off x="2483768" y="1268760"/>
            <a:ext cx="4248472" cy="4687971"/>
          </a:xfrm>
          <a:prstGeom prst="rect">
            <a:avLst/>
          </a:prstGeom>
          <a:noFill/>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Socrates &amp; Plato</a:t>
            </a:r>
            <a:endParaRPr lang="en-GB" dirty="0"/>
          </a:p>
        </p:txBody>
      </p:sp>
      <p:pic>
        <p:nvPicPr>
          <p:cNvPr id="113666" name="Picture 2" descr="http://upload.wikimedia.org/wikipedia/commons/thumb/8/88/Plato_Silanion_Musei_Capitolini_MC1377.jpg/220px-Plato_Silanion_Musei_Capitolini_MC1377.jpg"/>
          <p:cNvPicPr>
            <a:picLocks noChangeAspect="1" noChangeArrowheads="1"/>
          </p:cNvPicPr>
          <p:nvPr/>
        </p:nvPicPr>
        <p:blipFill>
          <a:blip r:embed="rId2" cstate="print"/>
          <a:srcRect/>
          <a:stretch>
            <a:fillRect/>
          </a:stretch>
        </p:blipFill>
        <p:spPr bwMode="auto">
          <a:xfrm>
            <a:off x="4716016" y="1124744"/>
            <a:ext cx="3216357" cy="4824536"/>
          </a:xfrm>
          <a:prstGeom prst="rect">
            <a:avLst/>
          </a:prstGeom>
          <a:noFill/>
        </p:spPr>
      </p:pic>
      <p:pic>
        <p:nvPicPr>
          <p:cNvPr id="113668" name="Picture 4" descr="http://upload.wikimedia.org/wikipedia/commons/thumb/a/a4/Socrates_Louvre.jpg/220px-Socrates_Louvre.jpg"/>
          <p:cNvPicPr>
            <a:picLocks noChangeAspect="1" noChangeArrowheads="1"/>
          </p:cNvPicPr>
          <p:nvPr/>
        </p:nvPicPr>
        <p:blipFill>
          <a:blip r:embed="rId3" cstate="print"/>
          <a:srcRect/>
          <a:stretch>
            <a:fillRect/>
          </a:stretch>
        </p:blipFill>
        <p:spPr bwMode="auto">
          <a:xfrm>
            <a:off x="827584" y="1484784"/>
            <a:ext cx="3168352" cy="4219669"/>
          </a:xfrm>
          <a:prstGeom prst="rect">
            <a:avLst/>
          </a:prstGeom>
          <a:noFill/>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196752"/>
            <a:ext cx="9144000" cy="4896544"/>
          </a:xfrm>
        </p:spPr>
        <p:txBody>
          <a:bodyPr>
            <a:normAutofit fontScale="85000" lnSpcReduction="20000"/>
          </a:bodyPr>
          <a:lstStyle/>
          <a:p>
            <a:r>
              <a:rPr lang="en-GB" sz="2800" b="1" dirty="0" smtClean="0"/>
              <a:t>Logic</a:t>
            </a:r>
            <a:r>
              <a:rPr lang="en-GB" sz="2800" dirty="0" smtClean="0"/>
              <a:t> is the capacity to consciously make sense of things, and also for changing or justifying practices and beliefs based on new or existing information. Logic is used in most intellectual activities, including philosophy and science, mathematics, semantics, and </a:t>
            </a:r>
            <a:r>
              <a:rPr lang="en-GB" sz="2800" b="1" dirty="0" smtClean="0"/>
              <a:t>computer science</a:t>
            </a:r>
            <a:r>
              <a:rPr lang="en-GB" sz="2800" dirty="0" smtClean="0"/>
              <a:t>. </a:t>
            </a:r>
          </a:p>
          <a:p>
            <a:r>
              <a:rPr lang="en-GB" sz="2800" dirty="0" smtClean="0"/>
              <a:t>Logic was studied in several ancient civilizations. In the west, logic was established as a formal discipline by ancient Greek Philosopher </a:t>
            </a:r>
            <a:r>
              <a:rPr lang="en-GB" sz="2800" b="1" dirty="0" smtClean="0"/>
              <a:t>Aristotle</a:t>
            </a:r>
            <a:r>
              <a:rPr lang="en-GB" sz="2800" dirty="0" smtClean="0"/>
              <a:t>. </a:t>
            </a:r>
            <a:endParaRPr lang="en-GB" sz="2800" dirty="0" smtClean="0"/>
          </a:p>
          <a:p>
            <a:r>
              <a:rPr lang="en-GB" sz="2800" dirty="0" smtClean="0"/>
              <a:t>Aristotle</a:t>
            </a:r>
            <a:r>
              <a:rPr lang="en-GB" sz="2800" dirty="0" smtClean="0"/>
              <a:t> was a student of </a:t>
            </a:r>
            <a:r>
              <a:rPr lang="en-GB" sz="2800" b="1" dirty="0" smtClean="0"/>
              <a:t>Plato</a:t>
            </a:r>
            <a:r>
              <a:rPr lang="en-GB" sz="2800" dirty="0" smtClean="0"/>
              <a:t> and teacher of Alexander the Great. </a:t>
            </a:r>
            <a:endParaRPr lang="en-GB" sz="2800" dirty="0" smtClean="0"/>
          </a:p>
          <a:p>
            <a:r>
              <a:rPr lang="en-GB" sz="2800" dirty="0" smtClean="0"/>
              <a:t>Together </a:t>
            </a:r>
            <a:r>
              <a:rPr lang="en-GB" sz="2800" dirty="0" smtClean="0"/>
              <a:t>with </a:t>
            </a:r>
            <a:r>
              <a:rPr lang="en-GB" sz="2800" b="1" dirty="0" smtClean="0"/>
              <a:t>Plato</a:t>
            </a:r>
            <a:r>
              <a:rPr lang="en-GB" sz="2800" dirty="0" smtClean="0"/>
              <a:t> and </a:t>
            </a:r>
            <a:r>
              <a:rPr lang="en-GB" sz="2800" b="1" dirty="0" smtClean="0"/>
              <a:t>Socrates</a:t>
            </a:r>
            <a:r>
              <a:rPr lang="en-GB" sz="2800" dirty="0" smtClean="0"/>
              <a:t> (Plato's teacher</a:t>
            </a:r>
            <a:r>
              <a:rPr lang="en-GB" sz="2800" dirty="0" smtClean="0"/>
              <a:t>), these </a:t>
            </a:r>
            <a:r>
              <a:rPr lang="en-GB" sz="2800" dirty="0" smtClean="0"/>
              <a:t>ancient Greek Philosophers are the most important founding figures in Western philosophy and of the emergence of </a:t>
            </a:r>
            <a:r>
              <a:rPr lang="en-GB" sz="2800" dirty="0" smtClean="0"/>
              <a:t>Academia </a:t>
            </a:r>
            <a:r>
              <a:rPr lang="en-GB" sz="2800" dirty="0" smtClean="0"/>
              <a:t>and Universities.</a:t>
            </a:r>
          </a:p>
          <a:p>
            <a:endParaRPr lang="en-GB" dirty="0"/>
          </a:p>
        </p:txBody>
      </p:sp>
      <p:sp>
        <p:nvSpPr>
          <p:cNvPr id="3" name="Title 2"/>
          <p:cNvSpPr>
            <a:spLocks noGrp="1"/>
          </p:cNvSpPr>
          <p:nvPr>
            <p:ph type="title"/>
          </p:nvPr>
        </p:nvSpPr>
        <p:spPr>
          <a:xfrm>
            <a:off x="205680" y="197768"/>
            <a:ext cx="8686800" cy="926976"/>
          </a:xfrm>
        </p:spPr>
        <p:txBody>
          <a:bodyPr>
            <a:normAutofit/>
          </a:bodyPr>
          <a:lstStyle/>
          <a:p>
            <a:r>
              <a:rPr lang="en-GB" dirty="0" smtClean="0"/>
              <a:t>Logic ....... Like : )</a:t>
            </a: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124744"/>
            <a:ext cx="9144000" cy="5040560"/>
          </a:xfrm>
        </p:spPr>
        <p:txBody>
          <a:bodyPr>
            <a:normAutofit/>
          </a:bodyPr>
          <a:lstStyle/>
          <a:p>
            <a:r>
              <a:rPr lang="en-GB" sz="2400" b="1" i="1" dirty="0" smtClean="0"/>
              <a:t>Nous</a:t>
            </a:r>
            <a:r>
              <a:rPr lang="en-GB" sz="2400" dirty="0" smtClean="0"/>
              <a:t>  aka </a:t>
            </a:r>
            <a:r>
              <a:rPr lang="en-GB" sz="2400" b="1" dirty="0" smtClean="0"/>
              <a:t>intellect</a:t>
            </a:r>
            <a:r>
              <a:rPr lang="en-GB" sz="2400" dirty="0" smtClean="0"/>
              <a:t> aka </a:t>
            </a:r>
            <a:r>
              <a:rPr lang="en-GB" sz="2400" b="1" dirty="0" smtClean="0"/>
              <a:t>intelligence</a:t>
            </a:r>
            <a:r>
              <a:rPr lang="en-GB" sz="2400" dirty="0" smtClean="0"/>
              <a:t>, is a philosophical term for the </a:t>
            </a:r>
            <a:r>
              <a:rPr lang="en-GB" sz="2400" b="1" dirty="0" smtClean="0"/>
              <a:t>human mind </a:t>
            </a:r>
            <a:r>
              <a:rPr lang="en-GB" sz="2400" dirty="0" smtClean="0"/>
              <a:t>which is described as necessary for ‘</a:t>
            </a:r>
            <a:r>
              <a:rPr lang="en-GB" sz="2400" b="1" dirty="0" smtClean="0"/>
              <a:t>understanding’</a:t>
            </a:r>
            <a:r>
              <a:rPr lang="en-GB" sz="2400" dirty="0" smtClean="0"/>
              <a:t> what is </a:t>
            </a:r>
            <a:r>
              <a:rPr lang="en-GB" sz="2400" b="1" dirty="0" smtClean="0"/>
              <a:t>true</a:t>
            </a:r>
            <a:r>
              <a:rPr lang="en-GB" sz="2400" dirty="0" smtClean="0"/>
              <a:t> or </a:t>
            </a:r>
            <a:r>
              <a:rPr lang="en-GB" sz="2400" b="1" dirty="0" smtClean="0"/>
              <a:t>real</a:t>
            </a:r>
            <a:r>
              <a:rPr lang="en-GB" sz="2400" dirty="0" smtClean="0"/>
              <a:t>, similar in meaning to </a:t>
            </a:r>
            <a:r>
              <a:rPr lang="en-GB" sz="2400" b="1" dirty="0" smtClean="0"/>
              <a:t>intuition </a:t>
            </a:r>
            <a:r>
              <a:rPr lang="en-GB" sz="2400" dirty="0" smtClean="0"/>
              <a:t>(inner-perception). </a:t>
            </a:r>
          </a:p>
          <a:p>
            <a:endParaRPr lang="en-GB" sz="2400" dirty="0" smtClean="0"/>
          </a:p>
          <a:p>
            <a:r>
              <a:rPr lang="en-GB" sz="2400" dirty="0" smtClean="0"/>
              <a:t>It is also often described as a form of </a:t>
            </a:r>
            <a:r>
              <a:rPr lang="en-GB" sz="2400" b="1" dirty="0" smtClean="0"/>
              <a:t>perception</a:t>
            </a:r>
            <a:r>
              <a:rPr lang="en-GB" sz="2400" dirty="0" smtClean="0"/>
              <a:t> to see or </a:t>
            </a:r>
            <a:r>
              <a:rPr lang="en-GB" sz="2400" b="1" dirty="0" smtClean="0"/>
              <a:t>understand</a:t>
            </a:r>
            <a:r>
              <a:rPr lang="en-GB" sz="2400" dirty="0" smtClean="0"/>
              <a:t> </a:t>
            </a:r>
            <a:r>
              <a:rPr lang="en-GB" sz="2400" b="1" dirty="0" smtClean="0"/>
              <a:t>things with the mind </a:t>
            </a:r>
            <a:r>
              <a:rPr lang="en-GB" sz="2400" dirty="0" smtClean="0"/>
              <a:t>and within the mind i.e. visualization. Rather than only experiencing through physical senses.</a:t>
            </a:r>
          </a:p>
        </p:txBody>
      </p:sp>
      <p:sp>
        <p:nvSpPr>
          <p:cNvPr id="3" name="Title 2"/>
          <p:cNvSpPr>
            <a:spLocks noGrp="1"/>
          </p:cNvSpPr>
          <p:nvPr>
            <p:ph type="title"/>
          </p:nvPr>
        </p:nvSpPr>
        <p:spPr>
          <a:xfrm>
            <a:off x="395536" y="274638"/>
            <a:ext cx="8229600" cy="706090"/>
          </a:xfrm>
        </p:spPr>
        <p:txBody>
          <a:bodyPr>
            <a:normAutofit fontScale="90000"/>
          </a:bodyPr>
          <a:lstStyle/>
          <a:p>
            <a:r>
              <a:rPr lang="en-GB" dirty="0" err="1" smtClean="0"/>
              <a:t>Hdn</a:t>
            </a:r>
            <a:r>
              <a:rPr lang="en-GB" dirty="0" smtClean="0"/>
              <a:t>: Nous </a:t>
            </a:r>
            <a:r>
              <a:rPr lang="en-GB" dirty="0" smtClean="0"/>
              <a:t>aka Intelligence</a:t>
            </a:r>
            <a:endParaRPr lang="en-GB" dirty="0"/>
          </a:p>
        </p:txBody>
      </p:sp>
      <p:pic>
        <p:nvPicPr>
          <p:cNvPr id="67589" name="Picture 5" descr="C:\Users\James Williams\AppData\Local\Microsoft\Windows\Temporary Internet Files\Content.IE5\F61HIYAT\MC900294935[1].wmf"/>
          <p:cNvPicPr>
            <a:picLocks noChangeAspect="1" noChangeArrowheads="1"/>
          </p:cNvPicPr>
          <p:nvPr/>
        </p:nvPicPr>
        <p:blipFill>
          <a:blip r:embed="rId2" cstate="print"/>
          <a:srcRect/>
          <a:stretch>
            <a:fillRect/>
          </a:stretch>
        </p:blipFill>
        <p:spPr bwMode="auto">
          <a:xfrm>
            <a:off x="3563888" y="4581128"/>
            <a:ext cx="1810512" cy="1810512"/>
          </a:xfrm>
          <a:prstGeom prst="rect">
            <a:avLst/>
          </a:prstGeom>
          <a:noFill/>
        </p:spPr>
      </p:pic>
    </p:spTree>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908720"/>
            <a:ext cx="9144000" cy="5256584"/>
          </a:xfrm>
        </p:spPr>
        <p:txBody>
          <a:bodyPr>
            <a:normAutofit fontScale="92500" lnSpcReduction="20000"/>
          </a:bodyPr>
          <a:lstStyle/>
          <a:p>
            <a:r>
              <a:rPr lang="en-GB" b="1" dirty="0" smtClean="0"/>
              <a:t>Research</a:t>
            </a:r>
            <a:r>
              <a:rPr lang="en-GB" dirty="0" smtClean="0"/>
              <a:t> </a:t>
            </a:r>
            <a:r>
              <a:rPr lang="en-GB" dirty="0" smtClean="0"/>
              <a:t>and experimental learning &amp; development</a:t>
            </a:r>
            <a:r>
              <a:rPr lang="en-GB" b="1" dirty="0" smtClean="0"/>
              <a:t>*</a:t>
            </a:r>
            <a:r>
              <a:rPr lang="en-GB" dirty="0" smtClean="0"/>
              <a:t>  is </a:t>
            </a:r>
            <a:r>
              <a:rPr lang="en-GB" b="1" dirty="0" smtClean="0"/>
              <a:t>investigatory work </a:t>
            </a:r>
            <a:r>
              <a:rPr lang="en-GB" dirty="0" smtClean="0"/>
              <a:t>undertaken systematically to </a:t>
            </a:r>
            <a:r>
              <a:rPr lang="en-GB" b="1" dirty="0" smtClean="0"/>
              <a:t>increase the stock of knowledge</a:t>
            </a:r>
            <a:r>
              <a:rPr lang="en-GB" dirty="0" smtClean="0"/>
              <a:t>, including knowledge of humanity, culture and society, and the use of this </a:t>
            </a:r>
            <a:r>
              <a:rPr lang="en-GB" dirty="0" smtClean="0"/>
              <a:t>knowledge </a:t>
            </a:r>
            <a:r>
              <a:rPr lang="en-GB" dirty="0" smtClean="0"/>
              <a:t>to devise new </a:t>
            </a:r>
            <a:r>
              <a:rPr lang="en-GB" dirty="0" smtClean="0"/>
              <a:t>innovations and practical applications.</a:t>
            </a:r>
          </a:p>
          <a:p>
            <a:r>
              <a:rPr lang="en-GB" dirty="0" smtClean="0"/>
              <a:t>It </a:t>
            </a:r>
            <a:r>
              <a:rPr lang="en-GB" dirty="0" smtClean="0"/>
              <a:t>is used to establish or confirm </a:t>
            </a:r>
            <a:r>
              <a:rPr lang="en-GB" dirty="0" smtClean="0"/>
              <a:t>facts, solve </a:t>
            </a:r>
            <a:r>
              <a:rPr lang="en-GB" dirty="0" smtClean="0"/>
              <a:t>new or existing problems, </a:t>
            </a:r>
            <a:r>
              <a:rPr lang="en-GB" b="1" dirty="0" smtClean="0"/>
              <a:t>develop </a:t>
            </a:r>
            <a:r>
              <a:rPr lang="en-GB" b="1" dirty="0" smtClean="0"/>
              <a:t>new theories</a:t>
            </a:r>
            <a:r>
              <a:rPr lang="en-GB" dirty="0" smtClean="0"/>
              <a:t>. </a:t>
            </a:r>
            <a:endParaRPr lang="en-GB" dirty="0" smtClean="0"/>
          </a:p>
          <a:p>
            <a:r>
              <a:rPr lang="en-GB" dirty="0" smtClean="0"/>
              <a:t>A </a:t>
            </a:r>
            <a:r>
              <a:rPr lang="en-GB" dirty="0" smtClean="0"/>
              <a:t>research project may also </a:t>
            </a:r>
            <a:r>
              <a:rPr lang="en-GB" dirty="0" smtClean="0"/>
              <a:t>replicate and test </a:t>
            </a:r>
            <a:r>
              <a:rPr lang="en-GB" dirty="0" smtClean="0"/>
              <a:t>the validity of </a:t>
            </a:r>
            <a:r>
              <a:rPr lang="en-GB" dirty="0" smtClean="0"/>
              <a:t>previous instruments</a:t>
            </a:r>
            <a:r>
              <a:rPr lang="en-GB" dirty="0" smtClean="0"/>
              <a:t>, procedures, or </a:t>
            </a:r>
            <a:r>
              <a:rPr lang="en-GB" dirty="0" smtClean="0"/>
              <a:t>experiments. </a:t>
            </a:r>
          </a:p>
          <a:p>
            <a:r>
              <a:rPr lang="en-GB" dirty="0" smtClean="0"/>
              <a:t>The primary purposes of research are documentation</a:t>
            </a:r>
            <a:r>
              <a:rPr lang="en-GB" dirty="0" smtClean="0"/>
              <a:t>, </a:t>
            </a:r>
            <a:r>
              <a:rPr lang="en-GB" dirty="0" smtClean="0"/>
              <a:t>discovery,</a:t>
            </a:r>
            <a:r>
              <a:rPr lang="en-GB" dirty="0" smtClean="0"/>
              <a:t> </a:t>
            </a:r>
            <a:r>
              <a:rPr lang="en-GB" dirty="0" smtClean="0"/>
              <a:t>interpretation and </a:t>
            </a:r>
            <a:r>
              <a:rPr lang="en-GB" b="1" dirty="0" smtClean="0"/>
              <a:t>dissemination</a:t>
            </a:r>
            <a:r>
              <a:rPr lang="en-GB" dirty="0" smtClean="0"/>
              <a:t>.</a:t>
            </a:r>
            <a:endParaRPr lang="en-GB" dirty="0" smtClean="0"/>
          </a:p>
          <a:p>
            <a:r>
              <a:rPr lang="en-GB" b="1" dirty="0" smtClean="0"/>
              <a:t>* Experiential</a:t>
            </a:r>
            <a:r>
              <a:rPr lang="en-GB" dirty="0" smtClean="0"/>
              <a:t> learning is the process of making meaning from direct experience.</a:t>
            </a:r>
            <a:endParaRPr lang="en-GB" dirty="0" smtClean="0"/>
          </a:p>
          <a:p>
            <a:endParaRPr lang="en-GB" dirty="0"/>
          </a:p>
        </p:txBody>
      </p:sp>
      <p:sp>
        <p:nvSpPr>
          <p:cNvPr id="3" name="Title 2"/>
          <p:cNvSpPr>
            <a:spLocks noGrp="1"/>
          </p:cNvSpPr>
          <p:nvPr>
            <p:ph type="title"/>
          </p:nvPr>
        </p:nvSpPr>
        <p:spPr>
          <a:xfrm>
            <a:off x="323528" y="188640"/>
            <a:ext cx="8229600" cy="706090"/>
          </a:xfrm>
        </p:spPr>
        <p:txBody>
          <a:bodyPr>
            <a:normAutofit fontScale="90000"/>
          </a:bodyPr>
          <a:lstStyle/>
          <a:p>
            <a:r>
              <a:rPr lang="en-GB" dirty="0" smtClean="0"/>
              <a:t>Research</a:t>
            </a:r>
            <a:endParaRPr lang="en-GB" dirty="0"/>
          </a:p>
        </p:txBody>
      </p:sp>
    </p:spTree>
  </p:cSld>
  <p:clrMapOvr>
    <a:masterClrMapping/>
  </p:clrMapOvr>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Available here as supporting and additional information.</a:t>
            </a:r>
            <a:endParaRPr lang="en-GB" dirty="0"/>
          </a:p>
        </p:txBody>
      </p:sp>
      <p:sp>
        <p:nvSpPr>
          <p:cNvPr id="3" name="Title 2"/>
          <p:cNvSpPr>
            <a:spLocks noGrp="1"/>
          </p:cNvSpPr>
          <p:nvPr>
            <p:ph type="title"/>
          </p:nvPr>
        </p:nvSpPr>
        <p:spPr/>
        <p:txBody>
          <a:bodyPr/>
          <a:lstStyle/>
          <a:p>
            <a:r>
              <a:rPr lang="en-GB" dirty="0" err="1" smtClean="0"/>
              <a:t>Hdn</a:t>
            </a:r>
            <a:r>
              <a:rPr lang="en-GB" dirty="0" smtClean="0"/>
              <a:t>: Overview of Research</a:t>
            </a:r>
            <a:endParaRPr lang="en-GB" dirty="0"/>
          </a:p>
        </p:txBody>
      </p:sp>
    </p:spTree>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481328"/>
            <a:ext cx="9144000" cy="4525963"/>
          </a:xfrm>
        </p:spPr>
        <p:txBody>
          <a:bodyPr>
            <a:normAutofit fontScale="92500" lnSpcReduction="10000"/>
          </a:bodyPr>
          <a:lstStyle/>
          <a:p>
            <a:r>
              <a:rPr lang="en-GB" dirty="0" smtClean="0"/>
              <a:t>Another definition of research is given by Creswell who states - "</a:t>
            </a:r>
            <a:r>
              <a:rPr lang="en-GB" b="1" dirty="0" smtClean="0"/>
              <a:t>Research is a process of steps used to collect and analyze information to increase our understanding of a topic or issue</a:t>
            </a:r>
            <a:r>
              <a:rPr lang="en-GB" dirty="0" smtClean="0"/>
              <a:t>". It consists of three steps: </a:t>
            </a:r>
            <a:r>
              <a:rPr lang="en-GB" b="1" dirty="0" smtClean="0"/>
              <a:t>Pose a question, collect data to answer the question, and present an answer to the question</a:t>
            </a:r>
            <a:r>
              <a:rPr lang="en-GB" dirty="0" smtClean="0"/>
              <a:t>.</a:t>
            </a:r>
          </a:p>
          <a:p>
            <a:r>
              <a:rPr lang="en-GB" dirty="0" smtClean="0"/>
              <a:t>The Merriam-Webster Online Dictionary defines research in more detail as "</a:t>
            </a:r>
            <a:r>
              <a:rPr lang="en-GB" b="1" dirty="0" smtClean="0"/>
              <a:t>a studious inquiry or examination; </a:t>
            </a:r>
            <a:r>
              <a:rPr lang="en-GB" b="1" dirty="0" smtClean="0"/>
              <a:t>especially investigation </a:t>
            </a:r>
            <a:r>
              <a:rPr lang="en-GB" b="1" dirty="0" smtClean="0"/>
              <a:t>or experimentation aimed at the discovery and interpretation of </a:t>
            </a:r>
            <a:r>
              <a:rPr lang="en-GB" b="1" dirty="0" smtClean="0"/>
              <a:t>facts and </a:t>
            </a:r>
            <a:r>
              <a:rPr lang="en-GB" b="1" dirty="0" smtClean="0"/>
              <a:t>revision of accepted theories </a:t>
            </a:r>
            <a:r>
              <a:rPr lang="en-GB" b="1" dirty="0" smtClean="0"/>
              <a:t>in </a:t>
            </a:r>
            <a:r>
              <a:rPr lang="en-GB" b="1" dirty="0" smtClean="0"/>
              <a:t>the light of new </a:t>
            </a:r>
            <a:r>
              <a:rPr lang="en-GB" b="1" dirty="0" smtClean="0"/>
              <a:t>facts</a:t>
            </a:r>
            <a:r>
              <a:rPr lang="en-GB" dirty="0" smtClean="0"/>
              <a:t>“.</a:t>
            </a:r>
            <a:endParaRPr lang="en-GB" dirty="0"/>
          </a:p>
        </p:txBody>
      </p:sp>
      <p:sp>
        <p:nvSpPr>
          <p:cNvPr id="3" name="Title 2"/>
          <p:cNvSpPr>
            <a:spLocks noGrp="1"/>
          </p:cNvSpPr>
          <p:nvPr>
            <p:ph type="title"/>
          </p:nvPr>
        </p:nvSpPr>
        <p:spPr/>
        <p:txBody>
          <a:bodyPr/>
          <a:lstStyle/>
          <a:p>
            <a:r>
              <a:rPr lang="en-GB" dirty="0" smtClean="0"/>
              <a:t>Research defined</a:t>
            </a:r>
            <a:endParaRPr lang="en-GB" dirty="0"/>
          </a:p>
        </p:txBody>
      </p:sp>
    </p:spTree>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Identification </a:t>
            </a:r>
            <a:r>
              <a:rPr lang="en-GB" dirty="0" smtClean="0"/>
              <a:t>of research problem</a:t>
            </a:r>
          </a:p>
          <a:p>
            <a:r>
              <a:rPr lang="en-GB" dirty="0" smtClean="0"/>
              <a:t>Literature review</a:t>
            </a:r>
          </a:p>
          <a:p>
            <a:r>
              <a:rPr lang="en-GB" dirty="0" smtClean="0"/>
              <a:t>Specifying the purpose of research</a:t>
            </a:r>
          </a:p>
          <a:p>
            <a:r>
              <a:rPr lang="en-GB" dirty="0" smtClean="0"/>
              <a:t>Determine specific research questions or hypotheses</a:t>
            </a:r>
          </a:p>
          <a:p>
            <a:r>
              <a:rPr lang="en-GB" dirty="0" smtClean="0"/>
              <a:t>Data collection</a:t>
            </a:r>
          </a:p>
          <a:p>
            <a:r>
              <a:rPr lang="en-GB" dirty="0" smtClean="0"/>
              <a:t>Analyzing and interpreting the data</a:t>
            </a:r>
          </a:p>
          <a:p>
            <a:r>
              <a:rPr lang="en-GB" dirty="0" smtClean="0"/>
              <a:t>Reporting and evaluating research</a:t>
            </a:r>
          </a:p>
          <a:p>
            <a:endParaRPr lang="en-GB" dirty="0"/>
          </a:p>
        </p:txBody>
      </p:sp>
      <p:sp>
        <p:nvSpPr>
          <p:cNvPr id="3" name="Title 2"/>
          <p:cNvSpPr>
            <a:spLocks noGrp="1"/>
          </p:cNvSpPr>
          <p:nvPr>
            <p:ph type="title"/>
          </p:nvPr>
        </p:nvSpPr>
        <p:spPr>
          <a:xfrm>
            <a:off x="323528" y="548680"/>
            <a:ext cx="8820472" cy="1143000"/>
          </a:xfrm>
        </p:spPr>
        <p:txBody>
          <a:bodyPr>
            <a:noAutofit/>
          </a:bodyPr>
          <a:lstStyle/>
          <a:p>
            <a:r>
              <a:rPr lang="en-GB" sz="3600" dirty="0" smtClean="0"/>
              <a:t>The </a:t>
            </a:r>
            <a:r>
              <a:rPr lang="en-GB" sz="3600" dirty="0" smtClean="0"/>
              <a:t>major steps in conducting research are:</a:t>
            </a:r>
            <a:br>
              <a:rPr lang="en-GB" sz="3600" dirty="0" smtClean="0"/>
            </a:br>
            <a:endParaRPr lang="en-GB" sz="3600" dirty="0"/>
          </a:p>
        </p:txBody>
      </p:sp>
    </p:spTree>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20000"/>
          </a:bodyPr>
          <a:lstStyle/>
          <a:p>
            <a:r>
              <a:rPr lang="en-GB" dirty="0" smtClean="0"/>
              <a:t>Most researches begin with a general statement of the problem, or rather, the purpose for engaging in the </a:t>
            </a:r>
            <a:r>
              <a:rPr lang="en-GB" dirty="0" smtClean="0"/>
              <a:t>study.</a:t>
            </a:r>
            <a:endParaRPr lang="en-GB" baseline="30000" dirty="0" smtClean="0"/>
          </a:p>
          <a:p>
            <a:r>
              <a:rPr lang="en-GB" dirty="0" smtClean="0"/>
              <a:t>The </a:t>
            </a:r>
            <a:r>
              <a:rPr lang="en-GB" dirty="0" smtClean="0"/>
              <a:t>literature review identifies flaws or holes in previous research which provides justification for the study. Often, a literature review is conducted in a given subject area before a research question is identified. A gap in the current literature, as identified by a researcher, then engenders a research question. The research question may be parallel to the hypothesis. The hypothesis is the supposition to be tested. The researcher(s) collects data to test the hypothesis. The researcher(s) then analyzes and interprets the data via a variety of statistical methods, engaging in what is known as </a:t>
            </a:r>
            <a:r>
              <a:rPr lang="en-GB" b="1" dirty="0" smtClean="0"/>
              <a:t>Empirical research</a:t>
            </a:r>
            <a:r>
              <a:rPr lang="en-GB" dirty="0" smtClean="0"/>
              <a:t>. </a:t>
            </a:r>
            <a:endParaRPr lang="en-GB" dirty="0"/>
          </a:p>
        </p:txBody>
      </p:sp>
      <p:sp>
        <p:nvSpPr>
          <p:cNvPr id="3" name="Title 2"/>
          <p:cNvSpPr>
            <a:spLocks noGrp="1"/>
          </p:cNvSpPr>
          <p:nvPr>
            <p:ph type="title"/>
          </p:nvPr>
        </p:nvSpPr>
        <p:spPr/>
        <p:txBody>
          <a:bodyPr/>
          <a:lstStyle/>
          <a:p>
            <a:r>
              <a:rPr lang="en-GB" dirty="0" smtClean="0"/>
              <a:t>Steps defined:</a:t>
            </a:r>
            <a:endParaRPr lang="en-GB" dirty="0"/>
          </a:p>
        </p:txBody>
      </p:sp>
    </p:spTree>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268760"/>
            <a:ext cx="9144000" cy="4738531"/>
          </a:xfrm>
        </p:spPr>
        <p:txBody>
          <a:bodyPr>
            <a:normAutofit fontScale="70000" lnSpcReduction="20000"/>
          </a:bodyPr>
          <a:lstStyle/>
          <a:p>
            <a:r>
              <a:rPr lang="en-GB" b="1" dirty="0" smtClean="0"/>
              <a:t>Scholarly method</a:t>
            </a:r>
            <a:r>
              <a:rPr lang="en-GB" dirty="0" smtClean="0"/>
              <a:t> or </a:t>
            </a:r>
            <a:r>
              <a:rPr lang="en-GB" b="1" dirty="0" smtClean="0"/>
              <a:t>scholarship</a:t>
            </a:r>
            <a:r>
              <a:rPr lang="en-GB" dirty="0" smtClean="0"/>
              <a:t> is the body of principles </a:t>
            </a:r>
            <a:r>
              <a:rPr lang="en-GB" dirty="0" smtClean="0"/>
              <a:t>used </a:t>
            </a:r>
            <a:r>
              <a:rPr lang="en-GB" dirty="0" smtClean="0"/>
              <a:t>by scholars to make their claims about the world </a:t>
            </a:r>
            <a:r>
              <a:rPr lang="en-GB" b="1" dirty="0" smtClean="0"/>
              <a:t>as valid </a:t>
            </a:r>
            <a:r>
              <a:rPr lang="en-GB" dirty="0" smtClean="0"/>
              <a:t>and trustworthy as possible, and to make them known to the scholarly public. </a:t>
            </a:r>
            <a:endParaRPr lang="en-GB" dirty="0" smtClean="0"/>
          </a:p>
          <a:p>
            <a:r>
              <a:rPr lang="en-GB" dirty="0" smtClean="0"/>
              <a:t>It </a:t>
            </a:r>
            <a:r>
              <a:rPr lang="en-GB" dirty="0" smtClean="0"/>
              <a:t>is the methods that </a:t>
            </a:r>
            <a:r>
              <a:rPr lang="en-GB" b="1" dirty="0" smtClean="0"/>
              <a:t>systemically advance </a:t>
            </a:r>
            <a:r>
              <a:rPr lang="en-GB" dirty="0" smtClean="0"/>
              <a:t>the teaching, research, and practice of a given </a:t>
            </a:r>
            <a:r>
              <a:rPr lang="en-GB" dirty="0" smtClean="0"/>
              <a:t>academic </a:t>
            </a:r>
            <a:r>
              <a:rPr lang="en-GB" dirty="0" smtClean="0"/>
              <a:t>field of study through rigorous inquiry. </a:t>
            </a:r>
            <a:endParaRPr lang="en-GB" b="1" dirty="0" smtClean="0"/>
          </a:p>
          <a:p>
            <a:r>
              <a:rPr lang="en-GB" b="1" dirty="0" smtClean="0"/>
              <a:t>Dialectic</a:t>
            </a:r>
            <a:r>
              <a:rPr lang="en-GB" dirty="0" smtClean="0"/>
              <a:t> (also </a:t>
            </a:r>
            <a:r>
              <a:rPr lang="en-GB" i="1" dirty="0" smtClean="0"/>
              <a:t>dialectics</a:t>
            </a:r>
            <a:r>
              <a:rPr lang="en-GB" dirty="0" smtClean="0"/>
              <a:t> and </a:t>
            </a:r>
            <a:r>
              <a:rPr lang="en-GB" i="1" dirty="0" smtClean="0"/>
              <a:t>the dialectical method</a:t>
            </a:r>
            <a:r>
              <a:rPr lang="en-GB" dirty="0" smtClean="0"/>
              <a:t>) is a method of argument for resolving disagreement that has been central to Indian and European philosophy since antiquity. The word </a:t>
            </a:r>
            <a:r>
              <a:rPr lang="en-GB" i="1" dirty="0" smtClean="0"/>
              <a:t>dialectic</a:t>
            </a:r>
            <a:r>
              <a:rPr lang="en-GB" dirty="0" smtClean="0"/>
              <a:t> originated in ancient Greece, and was made popular by </a:t>
            </a:r>
            <a:r>
              <a:rPr lang="en-GB" b="1" dirty="0" smtClean="0"/>
              <a:t>Plato</a:t>
            </a:r>
            <a:r>
              <a:rPr lang="en-GB" dirty="0" smtClean="0"/>
              <a:t> in the </a:t>
            </a:r>
            <a:r>
              <a:rPr lang="en-GB" b="1" dirty="0" smtClean="0"/>
              <a:t>Socratic</a:t>
            </a:r>
            <a:r>
              <a:rPr lang="en-GB" dirty="0" smtClean="0"/>
              <a:t> dialogues. </a:t>
            </a:r>
          </a:p>
          <a:p>
            <a:r>
              <a:rPr lang="en-GB" dirty="0" smtClean="0"/>
              <a:t>The dialectical method is </a:t>
            </a:r>
            <a:r>
              <a:rPr lang="en-GB" b="1" dirty="0" smtClean="0"/>
              <a:t>dialogue</a:t>
            </a:r>
            <a:r>
              <a:rPr lang="en-GB" dirty="0" smtClean="0"/>
              <a:t> a discussion between two or more people who wish to establish the truth of the matter by dialogue</a:t>
            </a:r>
            <a:r>
              <a:rPr lang="en-GB" dirty="0" smtClean="0"/>
              <a:t>, with</a:t>
            </a:r>
            <a:r>
              <a:rPr lang="en-GB" dirty="0" smtClean="0"/>
              <a:t> </a:t>
            </a:r>
            <a:r>
              <a:rPr lang="en-GB" dirty="0" smtClean="0"/>
              <a:t>reason.</a:t>
            </a:r>
            <a:endParaRPr lang="en-GB" dirty="0" smtClean="0"/>
          </a:p>
          <a:p>
            <a:r>
              <a:rPr lang="en-GB" dirty="0" smtClean="0"/>
              <a:t>Originally started to </a:t>
            </a:r>
            <a:r>
              <a:rPr lang="en-GB" b="1" dirty="0" smtClean="0"/>
              <a:t>reconcile</a:t>
            </a:r>
            <a:r>
              <a:rPr lang="en-GB" dirty="0" smtClean="0"/>
              <a:t> the </a:t>
            </a:r>
            <a:r>
              <a:rPr lang="en-GB" b="1" dirty="0" smtClean="0"/>
              <a:t>philosophy</a:t>
            </a:r>
            <a:r>
              <a:rPr lang="en-GB" dirty="0" smtClean="0"/>
              <a:t> of the ancient classical philosophers with medieval Christian theology, </a:t>
            </a:r>
            <a:r>
              <a:rPr lang="en-GB" b="1" dirty="0" smtClean="0"/>
              <a:t>scholasticism</a:t>
            </a:r>
            <a:r>
              <a:rPr lang="en-GB" dirty="0" smtClean="0"/>
              <a:t> is </a:t>
            </a:r>
            <a:r>
              <a:rPr lang="en-GB" dirty="0" smtClean="0"/>
              <a:t>a </a:t>
            </a:r>
            <a:r>
              <a:rPr lang="en-GB" dirty="0" smtClean="0"/>
              <a:t>tool and method for learning which places emphasis on </a:t>
            </a:r>
            <a:r>
              <a:rPr lang="en-GB" b="1" dirty="0" smtClean="0"/>
              <a:t>dialectical reasoning</a:t>
            </a:r>
            <a:r>
              <a:rPr lang="en-GB" dirty="0" smtClean="0"/>
              <a:t>. The primary purpose of scholasticism is to </a:t>
            </a:r>
            <a:r>
              <a:rPr lang="en-GB" b="1" dirty="0" smtClean="0"/>
              <a:t>find the answer to a question or to resolve a contradiction</a:t>
            </a:r>
            <a:r>
              <a:rPr lang="en-GB" dirty="0" smtClean="0"/>
              <a:t>. </a:t>
            </a:r>
            <a:endParaRPr lang="en-GB" dirty="0"/>
          </a:p>
        </p:txBody>
      </p:sp>
      <p:sp>
        <p:nvSpPr>
          <p:cNvPr id="3" name="Title 2"/>
          <p:cNvSpPr>
            <a:spLocks noGrp="1"/>
          </p:cNvSpPr>
          <p:nvPr>
            <p:ph type="title"/>
          </p:nvPr>
        </p:nvSpPr>
        <p:spPr/>
        <p:txBody>
          <a:bodyPr/>
          <a:lstStyle/>
          <a:p>
            <a:r>
              <a:rPr lang="en-GB" dirty="0" smtClean="0"/>
              <a:t>Research or Scholarly activity</a:t>
            </a:r>
            <a:endParaRPr lang="en-GB" dirty="0"/>
          </a:p>
        </p:txBody>
      </p:sp>
    </p:spTree>
  </p:cSld>
  <p:clrMapOvr>
    <a:masterClrMapping/>
  </p:clrMapOvr>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481328"/>
            <a:ext cx="9144000" cy="5188032"/>
          </a:xfrm>
        </p:spPr>
        <p:txBody>
          <a:bodyPr>
            <a:noAutofit/>
          </a:bodyPr>
          <a:lstStyle/>
          <a:p>
            <a:r>
              <a:rPr lang="en-GB" sz="2400" dirty="0" smtClean="0"/>
              <a:t>The </a:t>
            </a:r>
            <a:r>
              <a:rPr lang="en-GB" sz="2400" dirty="0" smtClean="0"/>
              <a:t>purpose of the </a:t>
            </a:r>
            <a:r>
              <a:rPr lang="en-GB" sz="2400" b="1" dirty="0" smtClean="0"/>
              <a:t>dialectic method </a:t>
            </a:r>
            <a:r>
              <a:rPr lang="en-GB" sz="2400" dirty="0" smtClean="0"/>
              <a:t>of reasoning is </a:t>
            </a:r>
            <a:r>
              <a:rPr lang="en-GB" sz="2400" dirty="0" smtClean="0"/>
              <a:t>the </a:t>
            </a:r>
            <a:r>
              <a:rPr lang="en-GB" sz="2400" b="1" dirty="0" smtClean="0"/>
              <a:t>resolution </a:t>
            </a:r>
            <a:r>
              <a:rPr lang="en-GB" sz="2400" b="1" dirty="0" smtClean="0"/>
              <a:t>of disagreement </a:t>
            </a:r>
            <a:r>
              <a:rPr lang="en-GB" sz="2400" dirty="0" smtClean="0"/>
              <a:t>through </a:t>
            </a:r>
            <a:r>
              <a:rPr lang="en-GB" sz="2400" b="1" dirty="0" smtClean="0"/>
              <a:t>rational discussion</a:t>
            </a:r>
            <a:r>
              <a:rPr lang="en-GB" sz="2400" dirty="0" smtClean="0"/>
              <a:t>, and, ultimately, </a:t>
            </a:r>
            <a:r>
              <a:rPr lang="en-GB" sz="2400" b="1" dirty="0" smtClean="0"/>
              <a:t>the search for </a:t>
            </a:r>
            <a:r>
              <a:rPr lang="en-GB" sz="2400" b="1" dirty="0" smtClean="0"/>
              <a:t>truth</a:t>
            </a:r>
            <a:r>
              <a:rPr lang="en-GB" sz="2400" dirty="0" smtClean="0"/>
              <a:t>, bringing unity between different groups.</a:t>
            </a:r>
          </a:p>
          <a:p>
            <a:r>
              <a:rPr lang="en-GB" sz="2400" b="1" dirty="0" smtClean="0"/>
              <a:t>Socratic Method</a:t>
            </a:r>
            <a:r>
              <a:rPr lang="en-GB" sz="2400" dirty="0" smtClean="0"/>
              <a:t>: I</a:t>
            </a:r>
            <a:r>
              <a:rPr lang="en-GB" sz="2400" dirty="0" smtClean="0"/>
              <a:t>n </a:t>
            </a:r>
            <a:r>
              <a:rPr lang="en-GB" sz="2400" dirty="0" smtClean="0"/>
              <a:t>Plato's </a:t>
            </a:r>
            <a:r>
              <a:rPr lang="en-GB" sz="2400" dirty="0" smtClean="0"/>
              <a:t>dialogues, </a:t>
            </a:r>
            <a:r>
              <a:rPr lang="en-GB" sz="2400" dirty="0" smtClean="0"/>
              <a:t>Socrates attempts to examine someone's </a:t>
            </a:r>
            <a:r>
              <a:rPr lang="en-GB" sz="2400" dirty="0" smtClean="0"/>
              <a:t>beliefs and draw </a:t>
            </a:r>
            <a:r>
              <a:rPr lang="en-GB" sz="2400" dirty="0" smtClean="0"/>
              <a:t>out a contradiction or </a:t>
            </a:r>
            <a:r>
              <a:rPr lang="en-GB" sz="2400" dirty="0" smtClean="0"/>
              <a:t>inconsistency. </a:t>
            </a:r>
          </a:p>
          <a:p>
            <a:r>
              <a:rPr lang="en-GB" sz="2400" dirty="0" smtClean="0"/>
              <a:t>The </a:t>
            </a:r>
            <a:r>
              <a:rPr lang="en-GB" sz="2400" dirty="0" smtClean="0"/>
              <a:t>principal aim of Socratic activity seems to be to improve the soul of his </a:t>
            </a:r>
            <a:r>
              <a:rPr lang="en-GB" sz="2400" dirty="0" smtClean="0"/>
              <a:t>interlocutors(participant in conversation), </a:t>
            </a:r>
            <a:r>
              <a:rPr lang="en-GB" sz="2400" dirty="0" smtClean="0"/>
              <a:t>by freeing them from unrecognized </a:t>
            </a:r>
            <a:r>
              <a:rPr lang="en-GB" sz="2400" dirty="0" smtClean="0"/>
              <a:t>errors in their </a:t>
            </a:r>
            <a:r>
              <a:rPr lang="en-GB" sz="2400" dirty="0" err="1" smtClean="0"/>
              <a:t>beleifs</a:t>
            </a:r>
            <a:r>
              <a:rPr lang="en-GB" sz="2400" dirty="0" smtClean="0"/>
              <a:t>.</a:t>
            </a:r>
            <a:endParaRPr lang="en-GB" sz="2400" dirty="0"/>
          </a:p>
        </p:txBody>
      </p:sp>
      <p:sp>
        <p:nvSpPr>
          <p:cNvPr id="3" name="Title 2"/>
          <p:cNvSpPr>
            <a:spLocks noGrp="1"/>
          </p:cNvSpPr>
          <p:nvPr>
            <p:ph type="title"/>
          </p:nvPr>
        </p:nvSpPr>
        <p:spPr>
          <a:xfrm>
            <a:off x="0" y="274638"/>
            <a:ext cx="9144000" cy="1143000"/>
          </a:xfrm>
        </p:spPr>
        <p:txBody>
          <a:bodyPr>
            <a:normAutofit fontScale="90000"/>
          </a:bodyPr>
          <a:lstStyle/>
          <a:p>
            <a:r>
              <a:rPr lang="en-GB" dirty="0" smtClean="0"/>
              <a:t>Socrates &amp; the Socratic/Dialectic Method</a:t>
            </a:r>
            <a:endParaRPr lang="en-GB" dirty="0"/>
          </a:p>
        </p:txBody>
      </p:sp>
    </p:spTree>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481328"/>
            <a:ext cx="9144000" cy="4525963"/>
          </a:xfrm>
        </p:spPr>
        <p:txBody>
          <a:bodyPr>
            <a:normAutofit fontScale="85000" lnSpcReduction="10000"/>
          </a:bodyPr>
          <a:lstStyle/>
          <a:p>
            <a:r>
              <a:rPr lang="en-GB" b="1" dirty="0" smtClean="0"/>
              <a:t>Platonism</a:t>
            </a:r>
            <a:r>
              <a:rPr lang="en-GB" dirty="0" smtClean="0"/>
              <a:t> is the </a:t>
            </a:r>
            <a:r>
              <a:rPr lang="en-GB" b="1" dirty="0" smtClean="0"/>
              <a:t>philosophy</a:t>
            </a:r>
            <a:r>
              <a:rPr lang="en-GB" dirty="0" smtClean="0"/>
              <a:t> of </a:t>
            </a:r>
            <a:r>
              <a:rPr lang="en-GB" b="1" dirty="0" smtClean="0"/>
              <a:t>Plato</a:t>
            </a:r>
            <a:r>
              <a:rPr lang="en-GB" dirty="0" smtClean="0"/>
              <a:t> or the name of other philosophical systems considered closely derived from it. </a:t>
            </a:r>
          </a:p>
          <a:p>
            <a:r>
              <a:rPr lang="en-GB" dirty="0" smtClean="0"/>
              <a:t>In </a:t>
            </a:r>
            <a:r>
              <a:rPr lang="en-GB" dirty="0" smtClean="0"/>
              <a:t>several dialogues, most notably the Republic, Socrates inverts (</a:t>
            </a:r>
            <a:r>
              <a:rPr lang="en-GB" b="1" dirty="0" smtClean="0"/>
              <a:t>turn inside out</a:t>
            </a:r>
            <a:r>
              <a:rPr lang="en-GB" dirty="0" smtClean="0"/>
              <a:t>) the common man's </a:t>
            </a:r>
            <a:r>
              <a:rPr lang="en-GB" b="1" dirty="0" smtClean="0"/>
              <a:t>intuition</a:t>
            </a:r>
            <a:r>
              <a:rPr lang="en-GB" dirty="0" smtClean="0"/>
              <a:t> about what is knowable and what is real</a:t>
            </a:r>
            <a:r>
              <a:rPr lang="en-GB" dirty="0" smtClean="0"/>
              <a:t>.</a:t>
            </a:r>
          </a:p>
          <a:p>
            <a:r>
              <a:rPr lang="en-GB" dirty="0" smtClean="0"/>
              <a:t>Socrates </a:t>
            </a:r>
            <a:r>
              <a:rPr lang="en-GB" dirty="0" smtClean="0"/>
              <a:t>is contemptuous of people who think that something has to be graspable in the hands to be real</a:t>
            </a:r>
            <a:r>
              <a:rPr lang="en-GB" dirty="0" smtClean="0"/>
              <a:t>.</a:t>
            </a:r>
          </a:p>
          <a:p>
            <a:r>
              <a:rPr lang="en-GB" dirty="0" smtClean="0"/>
              <a:t>In </a:t>
            </a:r>
            <a:r>
              <a:rPr lang="en-GB" dirty="0" smtClean="0"/>
              <a:t>the </a:t>
            </a:r>
            <a:r>
              <a:rPr lang="en-GB" b="1" dirty="0" smtClean="0"/>
              <a:t>Theaetetus</a:t>
            </a:r>
            <a:r>
              <a:rPr lang="en-GB" dirty="0" smtClean="0"/>
              <a:t> (</a:t>
            </a:r>
            <a:r>
              <a:rPr lang="en-GB" dirty="0" smtClean="0"/>
              <a:t>Plato's dialogues concerning the nature of </a:t>
            </a:r>
            <a:r>
              <a:rPr lang="en-GB" dirty="0" smtClean="0"/>
              <a:t>knowledge)</a:t>
            </a:r>
            <a:r>
              <a:rPr lang="en-GB" dirty="0" smtClean="0"/>
              <a:t> </a:t>
            </a:r>
            <a:r>
              <a:rPr lang="en-GB" dirty="0" smtClean="0"/>
              <a:t>he says such people are "</a:t>
            </a:r>
            <a:r>
              <a:rPr lang="en-GB" dirty="0" err="1" smtClean="0"/>
              <a:t>eu</a:t>
            </a:r>
            <a:r>
              <a:rPr lang="en-GB" dirty="0" smtClean="0"/>
              <a:t> a-</a:t>
            </a:r>
            <a:r>
              <a:rPr lang="en-GB" dirty="0" err="1" smtClean="0"/>
              <a:t>mousoi</a:t>
            </a:r>
            <a:r>
              <a:rPr lang="en-GB" dirty="0" smtClean="0"/>
              <a:t>", an expression that means literally, "happily without the muses" (</a:t>
            </a:r>
            <a:r>
              <a:rPr lang="en-GB" i="1" dirty="0" smtClean="0"/>
              <a:t>Theaetetus</a:t>
            </a:r>
            <a:r>
              <a:rPr lang="en-GB" dirty="0" smtClean="0"/>
              <a:t> 156a). In other words, such people live without the </a:t>
            </a:r>
            <a:r>
              <a:rPr lang="en-GB" b="1" dirty="0" smtClean="0"/>
              <a:t>divine inspiration </a:t>
            </a:r>
            <a:r>
              <a:rPr lang="en-GB" dirty="0" smtClean="0"/>
              <a:t>that gives him, and people like him, access to higher insights about reality.</a:t>
            </a:r>
          </a:p>
        </p:txBody>
      </p:sp>
      <p:sp>
        <p:nvSpPr>
          <p:cNvPr id="3" name="Title 2"/>
          <p:cNvSpPr>
            <a:spLocks noGrp="1"/>
          </p:cNvSpPr>
          <p:nvPr>
            <p:ph type="title"/>
          </p:nvPr>
        </p:nvSpPr>
        <p:spPr/>
        <p:txBody>
          <a:bodyPr/>
          <a:lstStyle/>
          <a:p>
            <a:r>
              <a:rPr lang="en-GB" dirty="0" smtClean="0"/>
              <a:t>Platonism</a:t>
            </a:r>
            <a:endParaRPr lang="en-GB" dirty="0"/>
          </a:p>
        </p:txBody>
      </p:sp>
    </p:spTree>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pPr eaLnBrk="1" hangingPunct="1"/>
            <a:r>
              <a:rPr lang="en-GB" dirty="0" smtClean="0"/>
              <a:t>Research</a:t>
            </a:r>
            <a:r>
              <a:rPr lang="en-GB" dirty="0" smtClean="0"/>
              <a:t>?</a:t>
            </a:r>
          </a:p>
        </p:txBody>
      </p:sp>
      <p:sp>
        <p:nvSpPr>
          <p:cNvPr id="4099" name="Rectangle 3"/>
          <p:cNvSpPr>
            <a:spLocks noGrp="1" noChangeArrowheads="1"/>
          </p:cNvSpPr>
          <p:nvPr>
            <p:ph type="body" idx="1"/>
          </p:nvPr>
        </p:nvSpPr>
        <p:spPr/>
        <p:txBody>
          <a:bodyPr>
            <a:normAutofit lnSpcReduction="10000"/>
          </a:bodyPr>
          <a:lstStyle/>
          <a:p>
            <a:pPr eaLnBrk="1" hangingPunct="1"/>
            <a:r>
              <a:rPr lang="en-GB" dirty="0" smtClean="0"/>
              <a:t>Research is </a:t>
            </a:r>
            <a:r>
              <a:rPr lang="en-GB" dirty="0" smtClean="0"/>
              <a:t>careful investigation into </a:t>
            </a:r>
            <a:r>
              <a:rPr lang="en-GB" dirty="0" smtClean="0"/>
              <a:t>a subject area </a:t>
            </a:r>
            <a:r>
              <a:rPr lang="en-GB" dirty="0" smtClean="0"/>
              <a:t>of </a:t>
            </a:r>
            <a:r>
              <a:rPr lang="en-GB" dirty="0" smtClean="0"/>
              <a:t>with </a:t>
            </a:r>
            <a:r>
              <a:rPr lang="en-GB" dirty="0" smtClean="0"/>
              <a:t>the aim of discovering </a:t>
            </a:r>
            <a:r>
              <a:rPr lang="en-GB" dirty="0" smtClean="0"/>
              <a:t>new information</a:t>
            </a:r>
            <a:r>
              <a:rPr lang="en-GB" dirty="0" smtClean="0"/>
              <a:t> </a:t>
            </a:r>
            <a:r>
              <a:rPr lang="en-GB" dirty="0" smtClean="0"/>
              <a:t>/ knowledge.</a:t>
            </a:r>
            <a:endParaRPr lang="en-GB" dirty="0" smtClean="0"/>
          </a:p>
          <a:p>
            <a:pPr eaLnBrk="1" hangingPunct="1">
              <a:buFont typeface="Wingdings" pitchFamily="2" charset="2"/>
              <a:buNone/>
            </a:pPr>
            <a:endParaRPr lang="en-GB" sz="1600" dirty="0" smtClean="0"/>
          </a:p>
          <a:p>
            <a:pPr eaLnBrk="1" hangingPunct="1">
              <a:buFont typeface="Wingdings" pitchFamily="2" charset="2"/>
              <a:buNone/>
            </a:pPr>
            <a:endParaRPr lang="en-GB" sz="1600" dirty="0" smtClean="0"/>
          </a:p>
          <a:p>
            <a:pPr eaLnBrk="1" hangingPunct="1">
              <a:buFont typeface="Wingdings" pitchFamily="2" charset="2"/>
              <a:buNone/>
            </a:pPr>
            <a:endParaRPr lang="en-GB" sz="1600" dirty="0" smtClean="0"/>
          </a:p>
          <a:p>
            <a:pPr eaLnBrk="1" hangingPunct="1">
              <a:buFont typeface="Wingdings" pitchFamily="2" charset="2"/>
              <a:buNone/>
            </a:pPr>
            <a:endParaRPr lang="en-GB" sz="1600" dirty="0" smtClean="0"/>
          </a:p>
          <a:p>
            <a:pPr eaLnBrk="1" hangingPunct="1">
              <a:buFont typeface="Wingdings" pitchFamily="2" charset="2"/>
              <a:buNone/>
            </a:pPr>
            <a:endParaRPr lang="en-GB" sz="1600" dirty="0" smtClean="0"/>
          </a:p>
          <a:p>
            <a:pPr eaLnBrk="1" hangingPunct="1">
              <a:buFont typeface="Wingdings" pitchFamily="2" charset="2"/>
              <a:buNone/>
            </a:pPr>
            <a:endParaRPr lang="en-GB" sz="1600" dirty="0" smtClean="0"/>
          </a:p>
          <a:p>
            <a:pPr eaLnBrk="1" hangingPunct="1">
              <a:buFont typeface="Wingdings" pitchFamily="2" charset="2"/>
              <a:buNone/>
            </a:pPr>
            <a:endParaRPr lang="en-GB" sz="1600" dirty="0" smtClean="0"/>
          </a:p>
          <a:p>
            <a:pPr eaLnBrk="1" hangingPunct="1">
              <a:buFont typeface="Wingdings" pitchFamily="2" charset="2"/>
              <a:buNone/>
            </a:pPr>
            <a:endParaRPr lang="en-GB" sz="1600" dirty="0" smtClean="0"/>
          </a:p>
          <a:p>
            <a:pPr eaLnBrk="1" hangingPunct="1">
              <a:buFont typeface="Wingdings" pitchFamily="2" charset="2"/>
              <a:buNone/>
            </a:pPr>
            <a:endParaRPr lang="en-GB" sz="1600" dirty="0" smtClean="0"/>
          </a:p>
          <a:p>
            <a:pPr eaLnBrk="1" hangingPunct="1">
              <a:buFont typeface="Wingdings" pitchFamily="2" charset="2"/>
              <a:buNone/>
            </a:pPr>
            <a:endParaRPr lang="en-GB" sz="1600" dirty="0" smtClean="0"/>
          </a:p>
          <a:p>
            <a:pPr eaLnBrk="1" hangingPunct="1">
              <a:buFont typeface="Wingdings" pitchFamily="2" charset="2"/>
              <a:buNone/>
            </a:pPr>
            <a:r>
              <a:rPr lang="en-GB" sz="1600" dirty="0" smtClean="0"/>
              <a:t>Chambers Dictionary 2009</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099">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099">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9"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Torch of Knowledge</a:t>
            </a:r>
            <a:endParaRPr lang="en-GB" dirty="0"/>
          </a:p>
        </p:txBody>
      </p:sp>
      <p:pic>
        <p:nvPicPr>
          <p:cNvPr id="96258" name="Picture 2" descr="http://christysclipart.com/knowledge_torch1.GIF"/>
          <p:cNvPicPr>
            <a:picLocks noChangeAspect="1" noChangeArrowheads="1"/>
          </p:cNvPicPr>
          <p:nvPr/>
        </p:nvPicPr>
        <p:blipFill>
          <a:blip r:embed="rId2" cstate="print"/>
          <a:srcRect/>
          <a:stretch>
            <a:fillRect/>
          </a:stretch>
        </p:blipFill>
        <p:spPr bwMode="auto">
          <a:xfrm>
            <a:off x="107504" y="1930127"/>
            <a:ext cx="3457575" cy="2867025"/>
          </a:xfrm>
          <a:prstGeom prst="rect">
            <a:avLst/>
          </a:prstGeom>
          <a:noFill/>
        </p:spPr>
      </p:pic>
      <p:sp>
        <p:nvSpPr>
          <p:cNvPr id="5" name="TextBox 4"/>
          <p:cNvSpPr txBox="1"/>
          <p:nvPr/>
        </p:nvSpPr>
        <p:spPr>
          <a:xfrm>
            <a:off x="3563888" y="2060848"/>
            <a:ext cx="2880320" cy="2462213"/>
          </a:xfrm>
          <a:prstGeom prst="rect">
            <a:avLst/>
          </a:prstGeom>
          <a:noFill/>
        </p:spPr>
        <p:txBody>
          <a:bodyPr wrap="square" rtlCol="0">
            <a:spAutoFit/>
          </a:bodyPr>
          <a:lstStyle/>
          <a:p>
            <a:r>
              <a:rPr lang="en-GB" sz="2200" dirty="0" smtClean="0"/>
              <a:t>Sculpture </a:t>
            </a:r>
            <a:r>
              <a:rPr lang="en-GB" sz="2200" dirty="0" smtClean="0"/>
              <a:t>“</a:t>
            </a:r>
            <a:r>
              <a:rPr lang="en-GB" sz="2200" b="1" dirty="0" smtClean="0"/>
              <a:t>T</a:t>
            </a:r>
            <a:r>
              <a:rPr lang="en-GB" sz="2200" b="1" dirty="0" smtClean="0"/>
              <a:t>orch </a:t>
            </a:r>
            <a:r>
              <a:rPr lang="en-GB" sz="2200" b="1" dirty="0" smtClean="0"/>
              <a:t>of knowledge</a:t>
            </a:r>
            <a:r>
              <a:rPr lang="en-GB" sz="2200" dirty="0" smtClean="0"/>
              <a:t>" (1896) by Olin Levi Warner. Library of Congress, Thomas Jefferson Building, Washington, D.C</a:t>
            </a:r>
            <a:endParaRPr lang="en-GB" sz="2200" dirty="0"/>
          </a:p>
        </p:txBody>
      </p:sp>
      <p:pic>
        <p:nvPicPr>
          <p:cNvPr id="8" name="Picture 7" descr="understanding.jpg"/>
          <p:cNvPicPr>
            <a:picLocks noChangeAspect="1"/>
          </p:cNvPicPr>
          <p:nvPr/>
        </p:nvPicPr>
        <p:blipFill>
          <a:blip r:embed="rId3" cstate="print"/>
          <a:stretch>
            <a:fillRect/>
          </a:stretch>
        </p:blipFill>
        <p:spPr>
          <a:xfrm>
            <a:off x="6516216" y="1052736"/>
            <a:ext cx="2047562" cy="4725144"/>
          </a:xfrm>
          <a:prstGeom prst="rect">
            <a:avLst/>
          </a:prstGeom>
        </p:spPr>
      </p:pic>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r>
              <a:rPr lang="en-GB" sz="3200" dirty="0" smtClean="0"/>
              <a:t>Sources of information</a:t>
            </a:r>
            <a:endParaRPr lang="en-GB" sz="3200" dirty="0" smtClean="0"/>
          </a:p>
        </p:txBody>
      </p:sp>
      <p:sp>
        <p:nvSpPr>
          <p:cNvPr id="5123" name="Rectangle 6"/>
          <p:cNvSpPr>
            <a:spLocks noGrp="1" noChangeArrowheads="1"/>
          </p:cNvSpPr>
          <p:nvPr>
            <p:ph type="body" idx="1"/>
          </p:nvPr>
        </p:nvSpPr>
        <p:spPr>
          <a:xfrm>
            <a:off x="0" y="1340768"/>
            <a:ext cx="9144000" cy="5112568"/>
          </a:xfrm>
        </p:spPr>
        <p:txBody>
          <a:bodyPr>
            <a:normAutofit fontScale="92500"/>
          </a:bodyPr>
          <a:lstStyle/>
          <a:p>
            <a:r>
              <a:rPr lang="en-GB" sz="2400" b="1" dirty="0" smtClean="0"/>
              <a:t>Primary source information</a:t>
            </a:r>
            <a:r>
              <a:rPr lang="en-GB" sz="2400" dirty="0" smtClean="0"/>
              <a:t> is original material, such as a first-hand account of an event or a work of literature or art, that has not been interpreted by anyone other than its creator. Common types of primary sources are diaries, </a:t>
            </a:r>
            <a:r>
              <a:rPr lang="en-GB" sz="2400" dirty="0" smtClean="0"/>
              <a:t>letters, </a:t>
            </a:r>
            <a:r>
              <a:rPr lang="en-GB" sz="2400" b="1" dirty="0" smtClean="0"/>
              <a:t>questionnaires, </a:t>
            </a:r>
            <a:r>
              <a:rPr lang="en-GB" sz="2400" b="1" dirty="0" smtClean="0"/>
              <a:t>interview</a:t>
            </a:r>
            <a:r>
              <a:rPr lang="en-GB" sz="2400" dirty="0" smtClean="0"/>
              <a:t>s, speeches, </a:t>
            </a:r>
            <a:r>
              <a:rPr lang="en-GB" sz="2400" dirty="0" smtClean="0"/>
              <a:t>visual art etc..</a:t>
            </a:r>
            <a:endParaRPr lang="en-GB" sz="2400" dirty="0" smtClean="0"/>
          </a:p>
          <a:p>
            <a:r>
              <a:rPr lang="en-GB" sz="2400" b="1" dirty="0" smtClean="0"/>
              <a:t>Secondary sources</a:t>
            </a:r>
            <a:r>
              <a:rPr lang="en-GB" sz="2400" dirty="0" smtClean="0"/>
              <a:t> analyze and interpret primary sources, drawing upon them to explain events of the past or explore the meaning of </a:t>
            </a:r>
            <a:r>
              <a:rPr lang="en-GB" sz="2400" dirty="0" smtClean="0"/>
              <a:t>data/information. </a:t>
            </a:r>
            <a:r>
              <a:rPr lang="en-GB" sz="2400" dirty="0" smtClean="0"/>
              <a:t>Secondary sources are often produced </a:t>
            </a:r>
            <a:r>
              <a:rPr lang="en-GB" sz="2400" dirty="0" smtClean="0"/>
              <a:t>after </a:t>
            </a:r>
            <a:r>
              <a:rPr lang="en-GB" sz="2400" dirty="0" smtClean="0"/>
              <a:t>the </a:t>
            </a:r>
            <a:r>
              <a:rPr lang="en-GB" sz="2400" dirty="0" smtClean="0"/>
              <a:t>event </a:t>
            </a:r>
            <a:r>
              <a:rPr lang="en-GB" sz="2400" dirty="0" smtClean="0"/>
              <a:t>or </a:t>
            </a:r>
            <a:r>
              <a:rPr lang="en-GB" sz="2400" dirty="0" smtClean="0"/>
              <a:t>primary information gathering. </a:t>
            </a:r>
            <a:r>
              <a:rPr lang="en-GB" sz="2400" dirty="0" smtClean="0"/>
              <a:t>Typical secondary sources include scholarly </a:t>
            </a:r>
            <a:r>
              <a:rPr lang="en-GB" sz="2400" b="1" dirty="0" smtClean="0"/>
              <a:t>books, articles in </a:t>
            </a:r>
            <a:r>
              <a:rPr lang="en-GB" sz="2400" b="1" dirty="0" smtClean="0"/>
              <a:t>journals</a:t>
            </a:r>
            <a:r>
              <a:rPr lang="en-GB" sz="2400" dirty="0" smtClean="0"/>
              <a:t>.</a:t>
            </a:r>
          </a:p>
          <a:p>
            <a:r>
              <a:rPr lang="en-GB" sz="2400" dirty="0" smtClean="0"/>
              <a:t>Primary sources give you the raw data; secondary sources help you understand it. Both types of sources </a:t>
            </a:r>
            <a:r>
              <a:rPr lang="en-GB" sz="2400" dirty="0" smtClean="0"/>
              <a:t>are equally </a:t>
            </a:r>
            <a:r>
              <a:rPr lang="en-GB" sz="2400" dirty="0" smtClean="0"/>
              <a:t>important to </a:t>
            </a:r>
            <a:r>
              <a:rPr lang="en-GB" sz="2400" dirty="0" smtClean="0"/>
              <a:t>research</a:t>
            </a:r>
            <a:r>
              <a:rPr lang="en-GB" sz="2400" dirty="0" smtClean="0"/>
              <a:t>.</a:t>
            </a:r>
          </a:p>
          <a:p>
            <a:pPr eaLnBrk="1" hangingPunct="1">
              <a:buNone/>
            </a:pPr>
            <a:endParaRPr lang="en-GB" sz="2400" dirty="0" smtClean="0"/>
          </a:p>
        </p:txBody>
      </p:sp>
      <p:sp>
        <p:nvSpPr>
          <p:cNvPr id="4" name="TextBox 3"/>
          <p:cNvSpPr txBox="1"/>
          <p:nvPr/>
        </p:nvSpPr>
        <p:spPr>
          <a:xfrm>
            <a:off x="0" y="6669940"/>
            <a:ext cx="7380312" cy="215444"/>
          </a:xfrm>
          <a:prstGeom prst="rect">
            <a:avLst/>
          </a:prstGeom>
          <a:noFill/>
        </p:spPr>
        <p:txBody>
          <a:bodyPr wrap="square" rtlCol="0">
            <a:spAutoFit/>
          </a:bodyPr>
          <a:lstStyle/>
          <a:p>
            <a:r>
              <a:rPr lang="en-GB" sz="800" dirty="0" smtClean="0"/>
              <a:t>ref: http://www.libs.uga.edu/researchcentral/choosing/what/primary.html</a:t>
            </a:r>
            <a:endParaRPr lang="en-GB" sz="8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251520" y="116632"/>
            <a:ext cx="8229600" cy="1143000"/>
          </a:xfrm>
        </p:spPr>
        <p:txBody>
          <a:bodyPr>
            <a:normAutofit/>
          </a:bodyPr>
          <a:lstStyle/>
          <a:p>
            <a:pPr eaLnBrk="1" hangingPunct="1"/>
            <a:r>
              <a:rPr lang="en-GB" dirty="0" smtClean="0"/>
              <a:t>Secondary research:</a:t>
            </a:r>
            <a:endParaRPr lang="en-GB" dirty="0" smtClean="0"/>
          </a:p>
        </p:txBody>
      </p:sp>
      <p:sp>
        <p:nvSpPr>
          <p:cNvPr id="7171" name="Rectangle 3"/>
          <p:cNvSpPr>
            <a:spLocks noGrp="1" noChangeArrowheads="1"/>
          </p:cNvSpPr>
          <p:nvPr>
            <p:ph type="body" idx="1"/>
          </p:nvPr>
        </p:nvSpPr>
        <p:spPr>
          <a:xfrm>
            <a:off x="0" y="1196752"/>
            <a:ext cx="9144000" cy="4810539"/>
          </a:xfrm>
        </p:spPr>
        <p:txBody>
          <a:bodyPr>
            <a:normAutofit lnSpcReduction="10000"/>
          </a:bodyPr>
          <a:lstStyle/>
          <a:p>
            <a:pPr eaLnBrk="1" hangingPunct="1"/>
            <a:r>
              <a:rPr lang="en-GB" dirty="0" smtClean="0"/>
              <a:t>Recommended sources for Secondary research for your Assignment Reports</a:t>
            </a:r>
            <a:r>
              <a:rPr lang="en-GB" dirty="0" smtClean="0"/>
              <a:t> include:</a:t>
            </a:r>
            <a:endParaRPr lang="en-GB" dirty="0" smtClean="0"/>
          </a:p>
          <a:p>
            <a:pPr eaLnBrk="1" hangingPunct="1"/>
            <a:endParaRPr lang="en-GB" dirty="0" smtClean="0"/>
          </a:p>
          <a:p>
            <a:pPr eaLnBrk="1" hangingPunct="1"/>
            <a:r>
              <a:rPr lang="en-GB" dirty="0" smtClean="0"/>
              <a:t>Books</a:t>
            </a:r>
          </a:p>
          <a:p>
            <a:pPr lvl="1"/>
            <a:r>
              <a:rPr lang="en-GB" b="1" dirty="0" smtClean="0"/>
              <a:t>Library </a:t>
            </a:r>
            <a:r>
              <a:rPr lang="en-GB" b="1" dirty="0" smtClean="0"/>
              <a:t>Books</a:t>
            </a:r>
            <a:r>
              <a:rPr lang="en-GB" dirty="0" smtClean="0"/>
              <a:t>: </a:t>
            </a:r>
            <a:r>
              <a:rPr lang="en-GB" dirty="0" smtClean="0">
                <a:hlinkClick r:id="rId3"/>
              </a:rPr>
              <a:t>prism.talis.com/</a:t>
            </a:r>
            <a:r>
              <a:rPr lang="en-GB" dirty="0" err="1" smtClean="0">
                <a:hlinkClick r:id="rId3"/>
              </a:rPr>
              <a:t>smu</a:t>
            </a:r>
            <a:r>
              <a:rPr lang="en-GB" dirty="0" smtClean="0">
                <a:hlinkClick r:id="rId3"/>
              </a:rPr>
              <a:t>/home</a:t>
            </a:r>
            <a:endParaRPr lang="en-GB" dirty="0" smtClean="0"/>
          </a:p>
          <a:p>
            <a:pPr lvl="1"/>
            <a:r>
              <a:rPr lang="en-GB" b="1" dirty="0" smtClean="0"/>
              <a:t>Google </a:t>
            </a:r>
            <a:r>
              <a:rPr lang="en-GB" b="1" dirty="0" smtClean="0"/>
              <a:t>Books</a:t>
            </a:r>
            <a:r>
              <a:rPr lang="en-GB" dirty="0" smtClean="0"/>
              <a:t>: </a:t>
            </a:r>
            <a:r>
              <a:rPr lang="en-GB" dirty="0" smtClean="0">
                <a:hlinkClick r:id="rId4"/>
              </a:rPr>
              <a:t>books.google.com</a:t>
            </a:r>
            <a:endParaRPr lang="en-GB" dirty="0" smtClean="0"/>
          </a:p>
          <a:p>
            <a:pPr eaLnBrk="1" hangingPunct="1"/>
            <a:r>
              <a:rPr lang="en-GB" dirty="0" smtClean="0"/>
              <a:t>Journals</a:t>
            </a:r>
          </a:p>
          <a:p>
            <a:pPr lvl="1"/>
            <a:r>
              <a:rPr lang="en-GB" b="1" dirty="0" smtClean="0"/>
              <a:t>Library </a:t>
            </a:r>
            <a:r>
              <a:rPr lang="en-GB" b="1" dirty="0" smtClean="0"/>
              <a:t>Journals</a:t>
            </a:r>
            <a:r>
              <a:rPr lang="en-GB" dirty="0" smtClean="0"/>
              <a:t>: </a:t>
            </a:r>
            <a:r>
              <a:rPr lang="en-GB" dirty="0" smtClean="0">
                <a:hlinkClick r:id="rId5"/>
              </a:rPr>
              <a:t>apollo.smu.ac.uk/library</a:t>
            </a:r>
            <a:endParaRPr lang="en-GB" dirty="0" smtClean="0"/>
          </a:p>
          <a:p>
            <a:pPr lvl="2"/>
            <a:r>
              <a:rPr lang="en-GB" dirty="0" smtClean="0"/>
              <a:t>Summon: </a:t>
            </a:r>
            <a:r>
              <a:rPr lang="en-GB" dirty="0" smtClean="0">
                <a:hlinkClick r:id="rId6"/>
              </a:rPr>
              <a:t>swanseamet.summon.serialssolutions.com</a:t>
            </a:r>
            <a:endParaRPr lang="en-GB" dirty="0" smtClean="0"/>
          </a:p>
          <a:p>
            <a:pPr lvl="1"/>
            <a:r>
              <a:rPr lang="en-GB" b="1" dirty="0" smtClean="0"/>
              <a:t>Google Scholar</a:t>
            </a:r>
            <a:r>
              <a:rPr lang="en-GB" dirty="0" smtClean="0"/>
              <a:t>: </a:t>
            </a:r>
            <a:r>
              <a:rPr lang="en-GB" dirty="0" smtClean="0">
                <a:hlinkClick r:id="rId7"/>
              </a:rPr>
              <a:t>s</a:t>
            </a:r>
            <a:r>
              <a:rPr lang="en-GB" dirty="0" smtClean="0">
                <a:hlinkClick r:id="rId7"/>
              </a:rPr>
              <a:t>cholar.google.co.uk</a:t>
            </a:r>
            <a:endParaRPr lang="en-GB" dirty="0" smtClean="0"/>
          </a:p>
          <a:p>
            <a:pPr eaLnBrk="1" hangingPunct="1"/>
            <a:r>
              <a:rPr lang="en-GB" dirty="0" smtClean="0"/>
              <a:t>Online </a:t>
            </a:r>
            <a:r>
              <a:rPr lang="en-GB" dirty="0" smtClean="0"/>
              <a:t>Articles</a:t>
            </a:r>
          </a:p>
          <a:p>
            <a:pPr lvl="1"/>
            <a:r>
              <a:rPr lang="en-GB" b="1" dirty="0" smtClean="0"/>
              <a:t>Google: </a:t>
            </a:r>
            <a:r>
              <a:rPr lang="en-GB" dirty="0" smtClean="0">
                <a:hlinkClick r:id="rId8"/>
              </a:rPr>
              <a:t>https://</a:t>
            </a:r>
            <a:r>
              <a:rPr lang="en-GB" dirty="0" smtClean="0">
                <a:hlinkClick r:id="rId8"/>
              </a:rPr>
              <a:t>www.google.co.uk</a:t>
            </a:r>
            <a:endParaRPr lang="en-GB" dirty="0" smtClean="0"/>
          </a:p>
          <a:p>
            <a:pPr eaLnBrk="1" hangingPunct="1">
              <a:buNone/>
            </a:pPr>
            <a:endParaRPr lang="en-GB" dirty="0" smtClean="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171">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7171">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7171">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171">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7171">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7171">
                                            <p:txEl>
                                              <p:pRg st="7" end="7"/>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7171">
                                            <p:txEl>
                                              <p:pRg st="8" end="8"/>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7171">
                                            <p:txEl>
                                              <p:pRg st="9" end="9"/>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7171">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Journals are valid sources of information.</a:t>
            </a:r>
          </a:p>
          <a:p>
            <a:r>
              <a:rPr lang="en-GB" dirty="0" smtClean="0"/>
              <a:t>Since </a:t>
            </a:r>
            <a:r>
              <a:rPr lang="en-GB" dirty="0" smtClean="0"/>
              <a:t>journals are published on a regular </a:t>
            </a:r>
            <a:r>
              <a:rPr lang="en-GB" dirty="0" smtClean="0"/>
              <a:t>basis, </a:t>
            </a:r>
            <a:r>
              <a:rPr lang="en-GB" dirty="0" smtClean="0"/>
              <a:t>they contain much more up-to-date </a:t>
            </a:r>
            <a:r>
              <a:rPr lang="en-GB" dirty="0" smtClean="0"/>
              <a:t>research </a:t>
            </a:r>
            <a:r>
              <a:rPr lang="en-GB" dirty="0" smtClean="0"/>
              <a:t>than books. </a:t>
            </a:r>
            <a:endParaRPr lang="en-GB" dirty="0" smtClean="0"/>
          </a:p>
          <a:p>
            <a:r>
              <a:rPr lang="en-GB" dirty="0" smtClean="0"/>
              <a:t>In </a:t>
            </a:r>
            <a:r>
              <a:rPr lang="en-GB" dirty="0" smtClean="0"/>
              <a:t>addition, journal articles are often more specialised in nature, as they tend to focus on one topic in </a:t>
            </a:r>
            <a:r>
              <a:rPr lang="en-GB" dirty="0" smtClean="0"/>
              <a:t>depth, and can therefore make it easier for you to find relevant information.</a:t>
            </a:r>
            <a:endParaRPr lang="en-GB" dirty="0"/>
          </a:p>
        </p:txBody>
      </p:sp>
      <p:sp>
        <p:nvSpPr>
          <p:cNvPr id="3" name="Title 2"/>
          <p:cNvSpPr>
            <a:spLocks noGrp="1"/>
          </p:cNvSpPr>
          <p:nvPr>
            <p:ph type="title"/>
          </p:nvPr>
        </p:nvSpPr>
        <p:spPr/>
        <p:txBody>
          <a:bodyPr/>
          <a:lstStyle/>
          <a:p>
            <a:r>
              <a:rPr lang="en-GB" dirty="0" smtClean="0"/>
              <a:t>Journals</a:t>
            </a:r>
            <a:endParaRPr lang="en-GB"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395536" y="125760"/>
            <a:ext cx="8229600" cy="1143000"/>
          </a:xfrm>
        </p:spPr>
        <p:txBody>
          <a:bodyPr/>
          <a:lstStyle/>
          <a:p>
            <a:pPr eaLnBrk="1" hangingPunct="1"/>
            <a:r>
              <a:rPr lang="en-GB" dirty="0" smtClean="0"/>
              <a:t>Avoid Information over-load</a:t>
            </a:r>
            <a:endParaRPr lang="en-GB" dirty="0" smtClean="0"/>
          </a:p>
        </p:txBody>
      </p:sp>
      <p:sp>
        <p:nvSpPr>
          <p:cNvPr id="9219" name="Rectangle 3"/>
          <p:cNvSpPr>
            <a:spLocks noGrp="1" noChangeArrowheads="1"/>
          </p:cNvSpPr>
          <p:nvPr>
            <p:ph type="body" idx="1"/>
          </p:nvPr>
        </p:nvSpPr>
        <p:spPr>
          <a:xfrm>
            <a:off x="0" y="1196752"/>
            <a:ext cx="9144000" cy="5184576"/>
          </a:xfrm>
        </p:spPr>
        <p:txBody>
          <a:bodyPr>
            <a:normAutofit fontScale="92500" lnSpcReduction="10000"/>
          </a:bodyPr>
          <a:lstStyle/>
          <a:p>
            <a:pPr eaLnBrk="1" hangingPunct="1"/>
            <a:r>
              <a:rPr lang="en-GB" sz="2600" dirty="0" smtClean="0"/>
              <a:t>Only use up-to-date and relevant information.</a:t>
            </a:r>
          </a:p>
          <a:p>
            <a:pPr eaLnBrk="1" hangingPunct="1"/>
            <a:endParaRPr lang="en-GB" sz="2600" dirty="0" smtClean="0"/>
          </a:p>
          <a:p>
            <a:pPr eaLnBrk="1" hangingPunct="1"/>
            <a:r>
              <a:rPr lang="en-GB" sz="2600" dirty="0" smtClean="0"/>
              <a:t>Restrict the search criteria to publications within the last 3-5 years.</a:t>
            </a:r>
            <a:endParaRPr lang="en-GB" sz="2600" dirty="0" smtClean="0"/>
          </a:p>
          <a:p>
            <a:pPr eaLnBrk="1" hangingPunct="1"/>
            <a:endParaRPr lang="en-GB" sz="2600" dirty="0" smtClean="0"/>
          </a:p>
          <a:p>
            <a:pPr eaLnBrk="1" hangingPunct="1"/>
            <a:r>
              <a:rPr lang="en-GB" sz="2600" dirty="0" smtClean="0"/>
              <a:t>Initially select the best 3 sources to analyse and incorporate the key content into your document before moving onto discover more relevant information.</a:t>
            </a:r>
          </a:p>
          <a:p>
            <a:pPr eaLnBrk="1" hangingPunct="1">
              <a:buNone/>
            </a:pPr>
            <a:endParaRPr lang="en-GB" sz="2600" dirty="0" smtClean="0"/>
          </a:p>
          <a:p>
            <a:pPr>
              <a:lnSpc>
                <a:spcPct val="120000"/>
              </a:lnSpc>
              <a:spcBef>
                <a:spcPts val="0"/>
              </a:spcBef>
            </a:pPr>
            <a:r>
              <a:rPr lang="en-GB" sz="2800" dirty="0" smtClean="0"/>
              <a:t>Use your word limit to guide your </a:t>
            </a:r>
            <a:r>
              <a:rPr lang="en-GB" sz="2800" dirty="0" smtClean="0"/>
              <a:t>reading.</a:t>
            </a:r>
          </a:p>
          <a:p>
            <a:pPr>
              <a:lnSpc>
                <a:spcPct val="120000"/>
              </a:lnSpc>
              <a:spcBef>
                <a:spcPts val="0"/>
              </a:spcBef>
            </a:pPr>
            <a:endParaRPr lang="en-GB" sz="2800" dirty="0" smtClean="0"/>
          </a:p>
          <a:p>
            <a:pPr>
              <a:lnSpc>
                <a:spcPct val="120000"/>
              </a:lnSpc>
              <a:spcBef>
                <a:spcPts val="0"/>
              </a:spcBef>
            </a:pPr>
            <a:r>
              <a:rPr lang="en-GB" sz="2800" dirty="0" smtClean="0"/>
              <a:t>Reject information that is far too detailed for your </a:t>
            </a:r>
            <a:r>
              <a:rPr lang="en-GB" sz="2800" dirty="0" smtClean="0"/>
              <a:t>purpose.</a:t>
            </a:r>
            <a:endParaRPr lang="en-GB" sz="2600"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21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219">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219">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219">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124744"/>
            <a:ext cx="9144000" cy="6120680"/>
          </a:xfrm>
        </p:spPr>
        <p:txBody>
          <a:bodyPr>
            <a:noAutofit/>
          </a:bodyPr>
          <a:lstStyle/>
          <a:p>
            <a:pPr>
              <a:lnSpc>
                <a:spcPct val="120000"/>
              </a:lnSpc>
              <a:spcBef>
                <a:spcPts val="0"/>
              </a:spcBef>
            </a:pPr>
            <a:r>
              <a:rPr lang="en-GB" sz="2000" dirty="0" smtClean="0"/>
              <a:t>Read your assignments ‘carefully’, </a:t>
            </a:r>
            <a:r>
              <a:rPr lang="en-GB" sz="2000" dirty="0" smtClean="0"/>
              <a:t>Answer the Questions.</a:t>
            </a:r>
          </a:p>
          <a:p>
            <a:pPr>
              <a:lnSpc>
                <a:spcPct val="120000"/>
              </a:lnSpc>
              <a:spcBef>
                <a:spcPts val="0"/>
              </a:spcBef>
            </a:pPr>
            <a:r>
              <a:rPr lang="en-GB" sz="2000" dirty="0" smtClean="0"/>
              <a:t>Clarify any confusion with your Lecturer</a:t>
            </a:r>
          </a:p>
          <a:p>
            <a:pPr>
              <a:lnSpc>
                <a:spcPct val="120000"/>
              </a:lnSpc>
              <a:spcBef>
                <a:spcPts val="0"/>
              </a:spcBef>
            </a:pPr>
            <a:r>
              <a:rPr lang="en-GB" sz="2000" dirty="0" smtClean="0"/>
              <a:t>Make </a:t>
            </a:r>
            <a:r>
              <a:rPr lang="en-GB" sz="2000" dirty="0" smtClean="0"/>
              <a:t>sure you know how much you’re expected to </a:t>
            </a:r>
            <a:r>
              <a:rPr lang="en-GB" sz="2000" dirty="0" smtClean="0"/>
              <a:t>write, Word-limit.</a:t>
            </a:r>
            <a:endParaRPr lang="en-GB" sz="2000" dirty="0" smtClean="0"/>
          </a:p>
          <a:p>
            <a:pPr>
              <a:lnSpc>
                <a:spcPct val="120000"/>
              </a:lnSpc>
              <a:spcBef>
                <a:spcPts val="0"/>
              </a:spcBef>
            </a:pPr>
            <a:r>
              <a:rPr lang="en-GB" sz="2000" dirty="0" smtClean="0"/>
              <a:t>Underline the key </a:t>
            </a:r>
            <a:r>
              <a:rPr lang="en-GB" sz="2000" dirty="0" smtClean="0"/>
              <a:t>words</a:t>
            </a:r>
          </a:p>
          <a:p>
            <a:pPr>
              <a:lnSpc>
                <a:spcPct val="120000"/>
              </a:lnSpc>
              <a:spcBef>
                <a:spcPts val="0"/>
              </a:spcBef>
            </a:pPr>
            <a:r>
              <a:rPr lang="en-GB" sz="2000" dirty="0" smtClean="0"/>
              <a:t>Don’t worry if you go beyond the word-limit initially, the best assignments often do, you refine and remove superfluous information later, when your understanding of the topic has improved.</a:t>
            </a:r>
          </a:p>
          <a:p>
            <a:pPr>
              <a:lnSpc>
                <a:spcPct val="120000"/>
              </a:lnSpc>
              <a:spcBef>
                <a:spcPts val="0"/>
              </a:spcBef>
            </a:pPr>
            <a:r>
              <a:rPr lang="en-GB" sz="2000" dirty="0" smtClean="0"/>
              <a:t>If you are really struggling with the word-limit use Appendices wisely to include supplementary information.</a:t>
            </a:r>
            <a:endParaRPr lang="en-GB" sz="2000" dirty="0" smtClean="0"/>
          </a:p>
          <a:p>
            <a:pPr>
              <a:lnSpc>
                <a:spcPct val="120000"/>
              </a:lnSpc>
              <a:spcBef>
                <a:spcPts val="0"/>
              </a:spcBef>
            </a:pPr>
            <a:r>
              <a:rPr lang="en-GB" sz="2000" dirty="0" smtClean="0"/>
              <a:t>Structure your report and write </a:t>
            </a:r>
            <a:r>
              <a:rPr lang="en-GB" sz="2000" dirty="0" smtClean="0"/>
              <a:t>down what information you need </a:t>
            </a:r>
            <a:r>
              <a:rPr lang="en-GB" sz="2000" dirty="0" smtClean="0"/>
              <a:t>to include in each section. </a:t>
            </a:r>
            <a:endParaRPr lang="en-GB" sz="2000" dirty="0" smtClean="0"/>
          </a:p>
          <a:p>
            <a:pPr>
              <a:lnSpc>
                <a:spcPct val="120000"/>
              </a:lnSpc>
              <a:spcBef>
                <a:spcPts val="0"/>
              </a:spcBef>
            </a:pPr>
            <a:r>
              <a:rPr lang="en-GB" sz="2000" dirty="0" smtClean="0"/>
              <a:t>Work out how many words you can write on each point </a:t>
            </a:r>
            <a:r>
              <a:rPr lang="en-GB" sz="2000" dirty="0" smtClean="0"/>
              <a:t>.</a:t>
            </a:r>
            <a:endParaRPr lang="en-GB" sz="2000" dirty="0" smtClean="0"/>
          </a:p>
        </p:txBody>
      </p:sp>
      <p:sp>
        <p:nvSpPr>
          <p:cNvPr id="3" name="Title 2"/>
          <p:cNvSpPr>
            <a:spLocks noGrp="1"/>
          </p:cNvSpPr>
          <p:nvPr>
            <p:ph type="title"/>
          </p:nvPr>
        </p:nvSpPr>
        <p:spPr>
          <a:xfrm>
            <a:off x="457200" y="274638"/>
            <a:ext cx="8229600" cy="778098"/>
          </a:xfrm>
        </p:spPr>
        <p:txBody>
          <a:bodyPr/>
          <a:lstStyle/>
          <a:p>
            <a:r>
              <a:rPr lang="en-GB" dirty="0" smtClean="0"/>
              <a:t>Research Tips</a:t>
            </a:r>
            <a:endParaRPr lang="en-GB"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49943" y="1481328"/>
            <a:ext cx="8236857" cy="4525963"/>
          </a:xfrm>
        </p:spPr>
        <p:txBody>
          <a:bodyPr>
            <a:normAutofit fontScale="77500" lnSpcReduction="20000"/>
          </a:bodyPr>
          <a:lstStyle/>
          <a:p>
            <a:pPr>
              <a:lnSpc>
                <a:spcPct val="120000"/>
              </a:lnSpc>
              <a:spcBef>
                <a:spcPts val="0"/>
              </a:spcBef>
            </a:pPr>
            <a:r>
              <a:rPr lang="en-GB" sz="2800" dirty="0" smtClean="0"/>
              <a:t>Start realising that some bits don’t fit in — you can </a:t>
            </a:r>
            <a:r>
              <a:rPr lang="en-GB" sz="2800" b="1" dirty="0" smtClean="0"/>
              <a:t>discard</a:t>
            </a:r>
            <a:r>
              <a:rPr lang="en-GB" sz="2800" dirty="0" smtClean="0"/>
              <a:t> </a:t>
            </a:r>
            <a:r>
              <a:rPr lang="en-GB" sz="2800" dirty="0" smtClean="0"/>
              <a:t>them.</a:t>
            </a:r>
            <a:endParaRPr lang="en-GB" sz="2800" dirty="0" smtClean="0"/>
          </a:p>
          <a:p>
            <a:pPr>
              <a:lnSpc>
                <a:spcPct val="120000"/>
              </a:lnSpc>
              <a:spcBef>
                <a:spcPts val="0"/>
              </a:spcBef>
            </a:pPr>
            <a:r>
              <a:rPr lang="en-GB" sz="2800" dirty="0" smtClean="0"/>
              <a:t>Work on your first </a:t>
            </a:r>
            <a:r>
              <a:rPr lang="en-GB" sz="2800" b="1" dirty="0" smtClean="0"/>
              <a:t>draft</a:t>
            </a:r>
            <a:r>
              <a:rPr lang="en-GB" sz="2800" dirty="0" smtClean="0"/>
              <a:t> — each time you work on your draft it will get </a:t>
            </a:r>
            <a:r>
              <a:rPr lang="en-GB" sz="2800" dirty="0" smtClean="0"/>
              <a:t>better.</a:t>
            </a:r>
            <a:r>
              <a:rPr lang="en-GB" sz="2800" dirty="0" smtClean="0"/>
              <a:t> </a:t>
            </a:r>
            <a:endParaRPr lang="en-GB" sz="2800" dirty="0" smtClean="0"/>
          </a:p>
          <a:p>
            <a:pPr>
              <a:lnSpc>
                <a:spcPct val="120000"/>
              </a:lnSpc>
              <a:spcBef>
                <a:spcPts val="0"/>
              </a:spcBef>
            </a:pPr>
            <a:r>
              <a:rPr lang="en-GB" sz="2800" b="1" dirty="0" smtClean="0"/>
              <a:t>Enjoy</a:t>
            </a:r>
            <a:r>
              <a:rPr lang="en-GB" sz="2800" dirty="0" smtClean="0"/>
              <a:t> improving </a:t>
            </a:r>
            <a:r>
              <a:rPr lang="en-GB" sz="2800" dirty="0" smtClean="0"/>
              <a:t>your </a:t>
            </a:r>
            <a:r>
              <a:rPr lang="en-GB" sz="2800" dirty="0" smtClean="0"/>
              <a:t>work, enhancing your knowledge and gaining </a:t>
            </a:r>
            <a:r>
              <a:rPr lang="en-GB" sz="2800" b="1" dirty="0" smtClean="0"/>
              <a:t>Confidence</a:t>
            </a:r>
            <a:r>
              <a:rPr lang="en-GB" sz="2800" dirty="0" smtClean="0"/>
              <a:t>.</a:t>
            </a:r>
          </a:p>
          <a:p>
            <a:pPr>
              <a:lnSpc>
                <a:spcPct val="120000"/>
              </a:lnSpc>
              <a:spcBef>
                <a:spcPts val="0"/>
              </a:spcBef>
            </a:pPr>
            <a:r>
              <a:rPr lang="en-GB" sz="2800" dirty="0" smtClean="0"/>
              <a:t>Remember </a:t>
            </a:r>
            <a:r>
              <a:rPr lang="en-GB" sz="2800" dirty="0" smtClean="0"/>
              <a:t>to write out your </a:t>
            </a:r>
            <a:r>
              <a:rPr lang="en-GB" sz="2800" b="1" dirty="0" smtClean="0"/>
              <a:t>bibliography </a:t>
            </a:r>
            <a:r>
              <a:rPr lang="en-GB" sz="2800" dirty="0" smtClean="0"/>
              <a:t>as you go along.</a:t>
            </a:r>
            <a:endParaRPr lang="en-GB" sz="2800" b="1" dirty="0" smtClean="0"/>
          </a:p>
          <a:p>
            <a:pPr>
              <a:lnSpc>
                <a:spcPct val="120000"/>
              </a:lnSpc>
              <a:spcBef>
                <a:spcPts val="0"/>
              </a:spcBef>
            </a:pPr>
            <a:r>
              <a:rPr lang="en-GB" sz="2800" dirty="0" smtClean="0"/>
              <a:t>Ask </a:t>
            </a:r>
            <a:r>
              <a:rPr lang="en-GB" sz="2800" dirty="0" smtClean="0"/>
              <a:t>someone to read what you’ve written and give you </a:t>
            </a:r>
            <a:r>
              <a:rPr lang="en-GB" sz="2800" dirty="0" smtClean="0"/>
              <a:t>feedback before submission.</a:t>
            </a:r>
          </a:p>
          <a:p>
            <a:pPr>
              <a:lnSpc>
                <a:spcPct val="120000"/>
              </a:lnSpc>
              <a:spcBef>
                <a:spcPts val="0"/>
              </a:spcBef>
            </a:pPr>
            <a:r>
              <a:rPr lang="en-GB" sz="2800" b="1" dirty="0" smtClean="0"/>
              <a:t>Back-up your work </a:t>
            </a:r>
            <a:r>
              <a:rPr lang="en-GB" sz="2800" dirty="0" smtClean="0"/>
              <a:t>and consider using </a:t>
            </a:r>
            <a:r>
              <a:rPr lang="en-GB" sz="2800" dirty="0" smtClean="0"/>
              <a:t>a Cloud-based </a:t>
            </a:r>
            <a:r>
              <a:rPr lang="en-GB" sz="2800" dirty="0" smtClean="0"/>
              <a:t>system </a:t>
            </a:r>
            <a:r>
              <a:rPr lang="en-GB" sz="2800" dirty="0" smtClean="0"/>
              <a:t>such as Google Drive to </a:t>
            </a:r>
            <a:r>
              <a:rPr lang="en-GB" sz="2800" dirty="0" smtClean="0"/>
              <a:t>create edit and save your work (automatic back-ups).</a:t>
            </a:r>
            <a:endParaRPr lang="en-GB" sz="2800" dirty="0" smtClean="0"/>
          </a:p>
          <a:p>
            <a:pPr>
              <a:lnSpc>
                <a:spcPct val="120000"/>
              </a:lnSpc>
              <a:spcBef>
                <a:spcPts val="0"/>
              </a:spcBef>
            </a:pPr>
            <a:endParaRPr lang="en-GB" sz="2800" dirty="0" smtClean="0"/>
          </a:p>
          <a:p>
            <a:endParaRPr lang="en-GB" dirty="0"/>
          </a:p>
        </p:txBody>
      </p:sp>
      <p:sp>
        <p:nvSpPr>
          <p:cNvPr id="3" name="Title 2"/>
          <p:cNvSpPr>
            <a:spLocks noGrp="1"/>
          </p:cNvSpPr>
          <p:nvPr>
            <p:ph type="title"/>
          </p:nvPr>
        </p:nvSpPr>
        <p:spPr/>
        <p:txBody>
          <a:bodyPr/>
          <a:lstStyle/>
          <a:p>
            <a:r>
              <a:rPr lang="en-GB" dirty="0" smtClean="0"/>
              <a:t>Research Tips cont...</a:t>
            </a:r>
            <a:endParaRPr lang="en-GB"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62" name="Rectangle 6"/>
          <p:cNvSpPr>
            <a:spLocks noGrp="1" noChangeArrowheads="1"/>
          </p:cNvSpPr>
          <p:nvPr>
            <p:ph idx="1"/>
          </p:nvPr>
        </p:nvSpPr>
        <p:spPr/>
        <p:txBody>
          <a:bodyPr/>
          <a:lstStyle/>
          <a:p>
            <a:pPr eaLnBrk="1" hangingPunct="1"/>
            <a:r>
              <a:rPr lang="en-GB" dirty="0" smtClean="0"/>
              <a:t>When you refer to, or quote, the work of other people in your own work this is a </a:t>
            </a:r>
            <a:r>
              <a:rPr lang="en-GB" b="1" dirty="0" smtClean="0"/>
              <a:t>citation</a:t>
            </a:r>
            <a:r>
              <a:rPr lang="en-GB" dirty="0" smtClean="0"/>
              <a:t>; you are </a:t>
            </a:r>
            <a:r>
              <a:rPr lang="en-GB" b="1" dirty="0" smtClean="0"/>
              <a:t>citing</a:t>
            </a:r>
            <a:r>
              <a:rPr lang="en-GB" dirty="0" smtClean="0"/>
              <a:t> someone else's ideas.</a:t>
            </a:r>
          </a:p>
          <a:p>
            <a:pPr eaLnBrk="1" hangingPunct="1"/>
            <a:endParaRPr lang="en-GB" dirty="0" smtClean="0"/>
          </a:p>
          <a:p>
            <a:pPr eaLnBrk="1" hangingPunct="1"/>
            <a:r>
              <a:rPr lang="en-GB" dirty="0" smtClean="0"/>
              <a:t>A </a:t>
            </a:r>
            <a:r>
              <a:rPr lang="en-GB" b="1" dirty="0" smtClean="0"/>
              <a:t>reference</a:t>
            </a:r>
            <a:r>
              <a:rPr lang="en-GB" dirty="0" smtClean="0"/>
              <a:t> is a piece of text that lists all the information a reader needs in order to identify and locate the source that you have cited in your work.</a:t>
            </a:r>
          </a:p>
        </p:txBody>
      </p:sp>
      <p:sp>
        <p:nvSpPr>
          <p:cNvPr id="4098" name="Rectangle 5"/>
          <p:cNvSpPr>
            <a:spLocks noGrp="1" noChangeArrowheads="1"/>
          </p:cNvSpPr>
          <p:nvPr>
            <p:ph type="title"/>
          </p:nvPr>
        </p:nvSpPr>
        <p:spPr/>
        <p:txBody>
          <a:bodyPr/>
          <a:lstStyle/>
          <a:p>
            <a:pPr eaLnBrk="1" hangingPunct="1"/>
            <a:r>
              <a:rPr lang="en-GB" dirty="0" smtClean="0"/>
              <a:t>Citations and references</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066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066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0" y="1196752"/>
            <a:ext cx="9144000" cy="5184576"/>
          </a:xfrm>
        </p:spPr>
        <p:txBody>
          <a:bodyPr/>
          <a:lstStyle/>
          <a:p>
            <a:pPr eaLnBrk="1" hangingPunct="1">
              <a:buFont typeface="Wingdings" pitchFamily="2" charset="2"/>
              <a:buNone/>
            </a:pPr>
            <a:r>
              <a:rPr lang="en-GB" b="1" dirty="0" smtClean="0"/>
              <a:t>Academic reasons:</a:t>
            </a:r>
          </a:p>
          <a:p>
            <a:pPr eaLnBrk="1" hangingPunct="1"/>
            <a:r>
              <a:rPr lang="en-GB" dirty="0" smtClean="0"/>
              <a:t>To demonstrate the ‘Research’ you hav</a:t>
            </a:r>
            <a:r>
              <a:rPr lang="en-GB" dirty="0" smtClean="0"/>
              <a:t>e done.</a:t>
            </a:r>
          </a:p>
          <a:p>
            <a:pPr eaLnBrk="1" hangingPunct="1"/>
            <a:r>
              <a:rPr lang="en-GB" dirty="0" smtClean="0"/>
              <a:t>To </a:t>
            </a:r>
            <a:r>
              <a:rPr lang="en-GB" dirty="0" smtClean="0"/>
              <a:t>show the variety of sources you have </a:t>
            </a:r>
            <a:r>
              <a:rPr lang="en-GB" dirty="0" smtClean="0"/>
              <a:t>used. </a:t>
            </a:r>
            <a:endParaRPr lang="en-GB" dirty="0" smtClean="0"/>
          </a:p>
          <a:p>
            <a:pPr eaLnBrk="1" hangingPunct="1"/>
            <a:r>
              <a:rPr lang="en-GB" dirty="0" smtClean="0"/>
              <a:t>T</a:t>
            </a:r>
            <a:r>
              <a:rPr lang="en-GB" dirty="0" smtClean="0"/>
              <a:t>o </a:t>
            </a:r>
            <a:r>
              <a:rPr lang="en-GB" dirty="0" smtClean="0"/>
              <a:t>show that you have used relevant </a:t>
            </a:r>
            <a:r>
              <a:rPr lang="en-GB" dirty="0" smtClean="0"/>
              <a:t>sources. </a:t>
            </a:r>
            <a:endParaRPr lang="en-GB" dirty="0" smtClean="0"/>
          </a:p>
          <a:p>
            <a:pPr eaLnBrk="1" hangingPunct="1"/>
            <a:r>
              <a:rPr lang="en-GB" dirty="0" smtClean="0"/>
              <a:t>T</a:t>
            </a:r>
            <a:r>
              <a:rPr lang="en-GB" dirty="0" smtClean="0"/>
              <a:t>o </a:t>
            </a:r>
            <a:r>
              <a:rPr lang="en-GB" dirty="0" smtClean="0"/>
              <a:t>support the ideas and arguments that you </a:t>
            </a:r>
            <a:r>
              <a:rPr lang="en-GB" dirty="0" smtClean="0"/>
              <a:t>are putting forward, discussing </a:t>
            </a:r>
            <a:r>
              <a:rPr lang="en-GB" dirty="0" smtClean="0"/>
              <a:t>in your </a:t>
            </a:r>
            <a:r>
              <a:rPr lang="en-GB" dirty="0" smtClean="0"/>
              <a:t>work.</a:t>
            </a:r>
          </a:p>
          <a:p>
            <a:pPr>
              <a:buNone/>
            </a:pPr>
            <a:r>
              <a:rPr lang="en-GB" b="1" dirty="0" smtClean="0"/>
              <a:t>Practical reasons:</a:t>
            </a:r>
          </a:p>
          <a:p>
            <a:r>
              <a:rPr lang="en-GB" dirty="0" smtClean="0"/>
              <a:t>to help a reader to trace the sources you have </a:t>
            </a:r>
            <a:r>
              <a:rPr lang="en-GB" dirty="0" smtClean="0"/>
              <a:t>used.</a:t>
            </a:r>
            <a:endParaRPr lang="en-GB" dirty="0" smtClean="0"/>
          </a:p>
          <a:p>
            <a:r>
              <a:rPr lang="en-GB" dirty="0" smtClean="0"/>
              <a:t>to help you to retrace the sources you have used in the </a:t>
            </a:r>
            <a:r>
              <a:rPr lang="en-GB" dirty="0" smtClean="0"/>
              <a:t>past.</a:t>
            </a:r>
            <a:endParaRPr lang="en-GB" dirty="0" smtClean="0"/>
          </a:p>
          <a:p>
            <a:pPr eaLnBrk="1" hangingPunct="1"/>
            <a:endParaRPr lang="en-GB" dirty="0" smtClean="0"/>
          </a:p>
        </p:txBody>
      </p:sp>
      <p:sp>
        <p:nvSpPr>
          <p:cNvPr id="5122" name="Rectangle 5"/>
          <p:cNvSpPr>
            <a:spLocks noGrp="1" noChangeArrowheads="1"/>
          </p:cNvSpPr>
          <p:nvPr>
            <p:ph type="title"/>
          </p:nvPr>
        </p:nvSpPr>
        <p:spPr/>
        <p:txBody>
          <a:bodyPr/>
          <a:lstStyle/>
          <a:p>
            <a:pPr eaLnBrk="1" hangingPunct="1"/>
            <a:r>
              <a:rPr lang="en-GB" dirty="0" smtClean="0"/>
              <a:t>Why Reference?</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4" name="Rectangle 6"/>
          <p:cNvSpPr>
            <a:spLocks noGrp="1" noChangeArrowheads="1"/>
          </p:cNvSpPr>
          <p:nvPr>
            <p:ph idx="1"/>
          </p:nvPr>
        </p:nvSpPr>
        <p:spPr>
          <a:xfrm>
            <a:off x="0" y="1412776"/>
            <a:ext cx="9144000" cy="4824536"/>
          </a:xfrm>
        </p:spPr>
        <p:txBody>
          <a:bodyPr>
            <a:normAutofit/>
          </a:bodyPr>
          <a:lstStyle/>
          <a:p>
            <a:pPr eaLnBrk="1" hangingPunct="1">
              <a:buFont typeface="Wingdings" pitchFamily="2" charset="2"/>
              <a:buNone/>
            </a:pPr>
            <a:r>
              <a:rPr lang="en-GB" b="1" dirty="0" smtClean="0"/>
              <a:t>Legal </a:t>
            </a:r>
            <a:r>
              <a:rPr lang="en-GB" b="1" dirty="0" smtClean="0"/>
              <a:t>reasons:</a:t>
            </a:r>
          </a:p>
          <a:p>
            <a:pPr eaLnBrk="1" hangingPunct="1"/>
            <a:r>
              <a:rPr lang="en-GB" dirty="0" smtClean="0"/>
              <a:t>Plagiarism is the use of another person's ideas or work without acknowledging them.</a:t>
            </a:r>
          </a:p>
          <a:p>
            <a:pPr eaLnBrk="1" hangingPunct="1"/>
            <a:r>
              <a:rPr lang="en-GB" dirty="0" smtClean="0"/>
              <a:t>The University takes plagiarism very seriously. </a:t>
            </a:r>
          </a:p>
          <a:p>
            <a:pPr lvl="1" eaLnBrk="1" hangingPunct="1"/>
            <a:r>
              <a:rPr lang="en-GB" dirty="0" smtClean="0"/>
              <a:t>You may be given 0 if you use other people’s ideas concepts code without referencing them.</a:t>
            </a:r>
            <a:endParaRPr lang="en-GB" dirty="0" smtClean="0"/>
          </a:p>
          <a:p>
            <a:pPr lvl="1" eaLnBrk="1" hangingPunct="1"/>
            <a:r>
              <a:rPr lang="en-GB" dirty="0" smtClean="0"/>
              <a:t>In year 2 &amp; 3 you </a:t>
            </a:r>
            <a:r>
              <a:rPr lang="en-GB" dirty="0" smtClean="0"/>
              <a:t>may also face disciplinary </a:t>
            </a:r>
            <a:r>
              <a:rPr lang="en-GB" dirty="0" smtClean="0"/>
              <a:t>action </a:t>
            </a:r>
            <a:r>
              <a:rPr lang="en-GB" dirty="0" smtClean="0"/>
              <a:t>e.g.</a:t>
            </a:r>
            <a:r>
              <a:rPr lang="en-GB" dirty="0" smtClean="0"/>
              <a:t> </a:t>
            </a:r>
            <a:r>
              <a:rPr lang="en-GB" dirty="0" err="1" smtClean="0"/>
              <a:t>Resit</a:t>
            </a:r>
            <a:r>
              <a:rPr lang="en-GB" dirty="0" smtClean="0"/>
              <a:t> the Module, </a:t>
            </a:r>
            <a:r>
              <a:rPr lang="en-GB" dirty="0" err="1" smtClean="0"/>
              <a:t>Resit</a:t>
            </a:r>
            <a:r>
              <a:rPr lang="en-GB" dirty="0" smtClean="0"/>
              <a:t> the Year or Expelled from the University (repeat offence).</a:t>
            </a:r>
            <a:endParaRPr lang="en-GB" dirty="0" smtClean="0"/>
          </a:p>
        </p:txBody>
      </p:sp>
      <p:sp>
        <p:nvSpPr>
          <p:cNvPr id="7170" name="Rectangle 4"/>
          <p:cNvSpPr>
            <a:spLocks noGrp="1" noChangeArrowheads="1"/>
          </p:cNvSpPr>
          <p:nvPr>
            <p:ph type="title"/>
          </p:nvPr>
        </p:nvSpPr>
        <p:spPr/>
        <p:txBody>
          <a:bodyPr/>
          <a:lstStyle/>
          <a:p>
            <a:pPr eaLnBrk="1" hangingPunct="1"/>
            <a:r>
              <a:rPr lang="en-GB" dirty="0" smtClean="0"/>
              <a:t>Why Reference?</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7373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373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373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373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373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196752"/>
            <a:ext cx="9144000" cy="5112568"/>
          </a:xfrm>
        </p:spPr>
        <p:txBody>
          <a:bodyPr>
            <a:normAutofit/>
          </a:bodyPr>
          <a:lstStyle/>
          <a:p>
            <a:r>
              <a:rPr lang="en-GB" sz="2400" dirty="0" smtClean="0"/>
              <a:t>Wiki is an EXCELLANT resource however in addition to Wikipedia and online articles use academic and professional sources.</a:t>
            </a:r>
          </a:p>
          <a:p>
            <a:r>
              <a:rPr lang="en-GB" sz="2400" dirty="0" smtClean="0"/>
              <a:t>See next slide.</a:t>
            </a:r>
            <a:endParaRPr lang="en-GB" sz="2400" dirty="0"/>
          </a:p>
        </p:txBody>
      </p:sp>
      <p:sp>
        <p:nvSpPr>
          <p:cNvPr id="3" name="Title 2"/>
          <p:cNvSpPr>
            <a:spLocks noGrp="1"/>
          </p:cNvSpPr>
          <p:nvPr>
            <p:ph type="title"/>
          </p:nvPr>
        </p:nvSpPr>
        <p:spPr/>
        <p:txBody>
          <a:bodyPr/>
          <a:lstStyle/>
          <a:p>
            <a:r>
              <a:rPr lang="en-GB" dirty="0" smtClean="0"/>
              <a:t>Use Valid Sources</a:t>
            </a:r>
            <a:endParaRPr lang="en-GB"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Wiki.jpg"/>
          <p:cNvPicPr>
            <a:picLocks noChangeAspect="1"/>
          </p:cNvPicPr>
          <p:nvPr/>
        </p:nvPicPr>
        <p:blipFill>
          <a:blip r:embed="rId2" cstate="print"/>
          <a:stretch>
            <a:fillRect/>
          </a:stretch>
        </p:blipFill>
        <p:spPr>
          <a:xfrm>
            <a:off x="0" y="880823"/>
            <a:ext cx="9144000" cy="5096354"/>
          </a:xfrm>
          <a:prstGeom prst="rect">
            <a:avLst/>
          </a:prstGeom>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196753"/>
            <a:ext cx="9144000" cy="4752528"/>
          </a:xfrm>
        </p:spPr>
        <p:txBody>
          <a:bodyPr>
            <a:normAutofit/>
          </a:bodyPr>
          <a:lstStyle/>
          <a:p>
            <a:r>
              <a:rPr lang="en-GB" sz="2400" dirty="0" smtClean="0"/>
              <a:t>Two main referencing methods are </a:t>
            </a:r>
            <a:r>
              <a:rPr lang="en-GB" sz="2400" b="1" dirty="0" smtClean="0"/>
              <a:t>Numeric</a:t>
            </a:r>
            <a:r>
              <a:rPr lang="en-GB" sz="2400" dirty="0" smtClean="0"/>
              <a:t> (e.g. Vancouver) and </a:t>
            </a:r>
            <a:r>
              <a:rPr lang="en-GB" sz="2400" b="1" dirty="0" smtClean="0"/>
              <a:t>Harvard</a:t>
            </a:r>
            <a:r>
              <a:rPr lang="en-GB" sz="2400" dirty="0" smtClean="0"/>
              <a:t>.</a:t>
            </a:r>
          </a:p>
          <a:p>
            <a:pPr>
              <a:buNone/>
            </a:pPr>
            <a:endParaRPr lang="en-GB" sz="2400" b="1" dirty="0" smtClean="0"/>
          </a:p>
          <a:p>
            <a:r>
              <a:rPr lang="en-GB" sz="2400" b="1" dirty="0" smtClean="0"/>
              <a:t>Vancouver</a:t>
            </a:r>
            <a:r>
              <a:rPr lang="en-GB" sz="2400" dirty="0" smtClean="0"/>
              <a:t>: The </a:t>
            </a:r>
            <a:r>
              <a:rPr lang="en-GB" sz="2400" dirty="0" smtClean="0"/>
              <a:t>citation in the text gives a number. The reference list is then presented in numerical </a:t>
            </a:r>
            <a:r>
              <a:rPr lang="en-GB" sz="2400" dirty="0" smtClean="0"/>
              <a:t>order. Text example: ‘HTML 5 has shown to enhance performance (1,2</a:t>
            </a:r>
            <a:r>
              <a:rPr lang="en-GB" sz="2400" dirty="0" smtClean="0"/>
              <a:t>). In another book, Cook (3) also shows that</a:t>
            </a:r>
            <a:r>
              <a:rPr lang="en-GB" sz="2400" dirty="0" smtClean="0"/>
              <a:t>…’</a:t>
            </a:r>
          </a:p>
          <a:p>
            <a:pPr>
              <a:buNone/>
            </a:pPr>
            <a:endParaRPr lang="en-GB" sz="2400" dirty="0" smtClean="0"/>
          </a:p>
          <a:p>
            <a:r>
              <a:rPr lang="en-GB" sz="2400" b="1" dirty="0" smtClean="0"/>
              <a:t>Harvard text: ‘</a:t>
            </a:r>
            <a:r>
              <a:rPr lang="en-GB" sz="2400" dirty="0" smtClean="0"/>
              <a:t>HTML 5 has shown to enhance performance (Smith</a:t>
            </a:r>
            <a:r>
              <a:rPr lang="en-GB" sz="2400" dirty="0" smtClean="0"/>
              <a:t>, </a:t>
            </a:r>
            <a:r>
              <a:rPr lang="en-GB" sz="2400" dirty="0" smtClean="0"/>
              <a:t>2011). </a:t>
            </a:r>
            <a:r>
              <a:rPr lang="en-GB" sz="2400" dirty="0" smtClean="0"/>
              <a:t>In another book, Cook </a:t>
            </a:r>
            <a:r>
              <a:rPr lang="en-GB" sz="2400" dirty="0" smtClean="0"/>
              <a:t>(2012) </a:t>
            </a:r>
            <a:r>
              <a:rPr lang="en-GB" sz="2400" dirty="0" smtClean="0"/>
              <a:t>also shows that</a:t>
            </a:r>
            <a:r>
              <a:rPr lang="en-GB" sz="2400" dirty="0" smtClean="0"/>
              <a:t>…’</a:t>
            </a:r>
          </a:p>
        </p:txBody>
      </p:sp>
      <p:sp>
        <p:nvSpPr>
          <p:cNvPr id="3" name="Title 2"/>
          <p:cNvSpPr>
            <a:spLocks noGrp="1"/>
          </p:cNvSpPr>
          <p:nvPr>
            <p:ph type="title"/>
          </p:nvPr>
        </p:nvSpPr>
        <p:spPr>
          <a:xfrm>
            <a:off x="457200" y="274638"/>
            <a:ext cx="8229600" cy="922114"/>
          </a:xfrm>
        </p:spPr>
        <p:txBody>
          <a:bodyPr/>
          <a:lstStyle/>
          <a:p>
            <a:r>
              <a:rPr lang="en-GB" dirty="0" smtClean="0"/>
              <a:t>Referencing: </a:t>
            </a:r>
            <a:endParaRPr lang="en-GB" dirty="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16632"/>
            <a:ext cx="9144000" cy="5530619"/>
          </a:xfrm>
        </p:spPr>
        <p:txBody>
          <a:bodyPr>
            <a:noAutofit/>
          </a:bodyPr>
          <a:lstStyle/>
          <a:p>
            <a:r>
              <a:rPr lang="en-GB" sz="3600" b="1" dirty="0" smtClean="0"/>
              <a:t>Reference structure:</a:t>
            </a:r>
          </a:p>
          <a:p>
            <a:endParaRPr lang="en-GB" sz="2000" b="1" dirty="0" smtClean="0"/>
          </a:p>
          <a:p>
            <a:pPr>
              <a:buNone/>
            </a:pPr>
            <a:r>
              <a:rPr lang="en-GB" sz="2000" b="1" dirty="0" smtClean="0"/>
              <a:t>Book: </a:t>
            </a:r>
            <a:r>
              <a:rPr lang="en-GB" sz="2000" dirty="0" smtClean="0"/>
              <a:t>Surname</a:t>
            </a:r>
            <a:r>
              <a:rPr lang="en-GB" sz="2000" dirty="0" smtClean="0"/>
              <a:t>, Initials, (Year) </a:t>
            </a:r>
            <a:r>
              <a:rPr lang="en-GB" sz="2000" i="1" dirty="0" smtClean="0"/>
              <a:t>Book title</a:t>
            </a:r>
            <a:r>
              <a:rPr lang="en-GB" sz="2000" dirty="0" smtClean="0"/>
              <a:t>. Edition. Place of publication, </a:t>
            </a:r>
            <a:r>
              <a:rPr lang="en-GB" sz="2000" dirty="0" smtClean="0"/>
              <a:t>Publisher.</a:t>
            </a:r>
          </a:p>
          <a:p>
            <a:pPr>
              <a:buNone/>
            </a:pPr>
            <a:r>
              <a:rPr lang="en-GB" sz="2000" b="1" dirty="0" smtClean="0"/>
              <a:t>Example: </a:t>
            </a:r>
            <a:r>
              <a:rPr lang="en-GB" sz="2000" dirty="0" smtClean="0"/>
              <a:t>Burns</a:t>
            </a:r>
            <a:r>
              <a:rPr lang="en-GB" sz="2000" dirty="0" smtClean="0"/>
              <a:t>, N. and Grove, S.K. </a:t>
            </a:r>
            <a:r>
              <a:rPr lang="en-GB" sz="2000" dirty="0" smtClean="0"/>
              <a:t>(2011)</a:t>
            </a:r>
            <a:r>
              <a:rPr lang="en-GB" sz="2000" dirty="0" smtClean="0"/>
              <a:t> </a:t>
            </a:r>
            <a:r>
              <a:rPr lang="en-GB" sz="2000" i="1" dirty="0" smtClean="0"/>
              <a:t>The practice of </a:t>
            </a:r>
            <a:r>
              <a:rPr lang="en-GB" sz="2000" i="1" dirty="0" smtClean="0"/>
              <a:t>HTML 5, critique </a:t>
            </a:r>
            <a:r>
              <a:rPr lang="en-GB" sz="2000" i="1" dirty="0" smtClean="0"/>
              <a:t>&amp; utilization.</a:t>
            </a:r>
            <a:r>
              <a:rPr lang="en-GB" sz="2000" dirty="0" smtClean="0"/>
              <a:t> 3rd edition. London, Saunders</a:t>
            </a:r>
            <a:r>
              <a:rPr lang="en-GB" sz="2000" dirty="0" smtClean="0"/>
              <a:t>.</a:t>
            </a:r>
          </a:p>
          <a:p>
            <a:endParaRPr lang="en-GB" sz="2000" dirty="0" smtClean="0"/>
          </a:p>
          <a:p>
            <a:pPr>
              <a:buNone/>
            </a:pPr>
            <a:r>
              <a:rPr lang="en-GB" sz="2000" b="1" dirty="0" smtClean="0"/>
              <a:t>Journal:</a:t>
            </a:r>
            <a:r>
              <a:rPr lang="en-GB" sz="2000" dirty="0" smtClean="0"/>
              <a:t> </a:t>
            </a:r>
            <a:r>
              <a:rPr lang="en-GB" sz="2000" dirty="0" smtClean="0"/>
              <a:t>Surname, Initials. (Year) Article title. </a:t>
            </a:r>
            <a:r>
              <a:rPr lang="en-GB" sz="2000" i="1" dirty="0" smtClean="0"/>
              <a:t>Journal title</a:t>
            </a:r>
            <a:r>
              <a:rPr lang="en-GB" sz="2000" dirty="0" smtClean="0"/>
              <a:t>, Volume(Part), Pages.</a:t>
            </a:r>
            <a:endParaRPr lang="en-GB" sz="2000" dirty="0" smtClean="0"/>
          </a:p>
          <a:p>
            <a:pPr>
              <a:buNone/>
            </a:pPr>
            <a:r>
              <a:rPr lang="en-GB" sz="2000" b="1" dirty="0" smtClean="0"/>
              <a:t>Example:</a:t>
            </a:r>
            <a:r>
              <a:rPr lang="en-GB" sz="2000" dirty="0" smtClean="0"/>
              <a:t> Allen</a:t>
            </a:r>
            <a:r>
              <a:rPr lang="en-GB" sz="2000" dirty="0" smtClean="0"/>
              <a:t>, A. </a:t>
            </a:r>
            <a:r>
              <a:rPr lang="en-GB" sz="2000" dirty="0" smtClean="0"/>
              <a:t>(2012) </a:t>
            </a:r>
            <a:r>
              <a:rPr lang="en-GB" sz="2000" dirty="0" smtClean="0"/>
              <a:t>Changing theory </a:t>
            </a:r>
            <a:r>
              <a:rPr lang="en-GB" sz="2000" dirty="0" smtClean="0"/>
              <a:t>in Web Design.</a:t>
            </a:r>
            <a:r>
              <a:rPr lang="en-GB" sz="2000" dirty="0" smtClean="0"/>
              <a:t> </a:t>
            </a:r>
            <a:r>
              <a:rPr lang="en-GB" sz="2000" i="1" dirty="0" smtClean="0"/>
              <a:t>Senior Development</a:t>
            </a:r>
            <a:r>
              <a:rPr lang="en-GB" sz="2000" dirty="0" smtClean="0"/>
              <a:t>, </a:t>
            </a:r>
            <a:r>
              <a:rPr lang="en-GB" sz="2000" dirty="0" smtClean="0"/>
              <a:t>13(1), 43-5</a:t>
            </a:r>
            <a:r>
              <a:rPr lang="en-GB" sz="2000" dirty="0" smtClean="0"/>
              <a:t>.</a:t>
            </a:r>
          </a:p>
          <a:p>
            <a:pPr>
              <a:buNone/>
            </a:pPr>
            <a:endParaRPr lang="en-GB" sz="2000" dirty="0" smtClean="0"/>
          </a:p>
          <a:p>
            <a:pPr>
              <a:buNone/>
            </a:pPr>
            <a:r>
              <a:rPr lang="en-GB" sz="2000" b="1" dirty="0" smtClean="0"/>
              <a:t>Web: </a:t>
            </a:r>
            <a:r>
              <a:rPr lang="en-GB" sz="2000" dirty="0" smtClean="0"/>
              <a:t>Author/editor surname, Initial. (Year) </a:t>
            </a:r>
            <a:r>
              <a:rPr lang="en-GB" sz="2000" i="1" dirty="0" smtClean="0"/>
              <a:t>Title</a:t>
            </a:r>
            <a:r>
              <a:rPr lang="en-GB" sz="2000" dirty="0" smtClean="0"/>
              <a:t> [online]. Edition. Place of publication, Publisher. Available from: URL [Accessed date].</a:t>
            </a:r>
            <a:endParaRPr lang="en-GB" sz="2000" b="1" dirty="0" smtClean="0"/>
          </a:p>
          <a:p>
            <a:pPr>
              <a:buNone/>
            </a:pPr>
            <a:r>
              <a:rPr lang="en-GB" sz="2000" b="1" dirty="0" smtClean="0"/>
              <a:t>Example:</a:t>
            </a:r>
            <a:r>
              <a:rPr lang="en-GB" sz="2000" dirty="0" smtClean="0"/>
              <a:t> John </a:t>
            </a:r>
            <a:r>
              <a:rPr lang="en-GB" sz="2000" dirty="0" smtClean="0"/>
              <a:t>Squire Library. (2011) </a:t>
            </a:r>
            <a:r>
              <a:rPr lang="en-GB" sz="2000" i="1" dirty="0" smtClean="0"/>
              <a:t>Library and information services</a:t>
            </a:r>
            <a:r>
              <a:rPr lang="en-GB" sz="2000" dirty="0" smtClean="0"/>
              <a:t> [online]. London, North West </a:t>
            </a:r>
            <a:r>
              <a:rPr lang="en-GB" sz="2000" dirty="0" smtClean="0"/>
              <a:t>Trust</a:t>
            </a:r>
            <a:r>
              <a:rPr lang="en-GB" sz="2000" dirty="0" smtClean="0"/>
              <a:t>. Available from: http://www.johnsquirelibrary.org.uk [Accessed 15th July 2011</a:t>
            </a:r>
            <a:r>
              <a:rPr lang="en-GB" sz="2000" dirty="0" smtClean="0"/>
              <a:t>].</a:t>
            </a:r>
            <a:endParaRPr lang="en-GB" sz="2000" dirty="0" smtClean="0"/>
          </a:p>
          <a:p>
            <a:pPr>
              <a:buNone/>
            </a:pPr>
            <a:endParaRPr lang="en-GB" sz="2000" dirty="0" smtClean="0"/>
          </a:p>
          <a:p>
            <a:endParaRPr lang="en-GB" sz="2000" dirty="0" smtClean="0"/>
          </a:p>
          <a:p>
            <a:pPr>
              <a:buNone/>
            </a:pPr>
            <a:endParaRPr lang="en-GB" sz="2000" dirty="0" smtClean="0"/>
          </a:p>
          <a:p>
            <a:pPr>
              <a:buNone/>
            </a:pPr>
            <a:endParaRPr lang="en-GB" sz="2000" dirty="0" smtClean="0"/>
          </a:p>
          <a:p>
            <a:endParaRPr lang="en-GB" sz="2000" dirty="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340768"/>
            <a:ext cx="9144000" cy="4824536"/>
          </a:xfrm>
        </p:spPr>
        <p:txBody>
          <a:bodyPr>
            <a:normAutofit/>
          </a:bodyPr>
          <a:lstStyle/>
          <a:p>
            <a:r>
              <a:rPr lang="en-GB" sz="2000" dirty="0" smtClean="0"/>
              <a:t>(1) International Committee of Medical Journal Editors.</a:t>
            </a:r>
            <a:r>
              <a:rPr lang="en-GB" sz="2000" b="1" dirty="0" smtClean="0"/>
              <a:t> </a:t>
            </a:r>
            <a:r>
              <a:rPr lang="en-GB" sz="2000" dirty="0" smtClean="0"/>
              <a:t>Uniform Requirements for Manuscripts Submitted to Biomedical Journals [online]. ICMJE: 1999. Available from: </a:t>
            </a:r>
            <a:r>
              <a:rPr lang="en-GB" sz="2000" u="sng" dirty="0" smtClean="0">
                <a:hlinkClick r:id="rId2"/>
              </a:rPr>
              <a:t>www.icmje.org</a:t>
            </a:r>
            <a:r>
              <a:rPr lang="en-GB" sz="2000" i="1" dirty="0" smtClean="0"/>
              <a:t> </a:t>
            </a:r>
            <a:r>
              <a:rPr lang="en-GB" sz="2000" dirty="0" smtClean="0"/>
              <a:t>[Accessed 15th July 2011].</a:t>
            </a:r>
            <a:br>
              <a:rPr lang="en-GB" sz="2000" dirty="0" smtClean="0"/>
            </a:br>
            <a:endParaRPr lang="en-GB" sz="2000" dirty="0" smtClean="0"/>
          </a:p>
          <a:p>
            <a:r>
              <a:rPr lang="en-GB" sz="2000" dirty="0" smtClean="0"/>
              <a:t>(2) University of Sheffield. Library. Harvard referencing guide (HSL-DVC1) [online]. University of Sheffield, 2000. Available </a:t>
            </a:r>
            <a:r>
              <a:rPr lang="en-GB" sz="2000" dirty="0" err="1" smtClean="0"/>
              <a:t>from:</a:t>
            </a:r>
            <a:r>
              <a:rPr lang="en-GB" sz="2000" u="sng" dirty="0" err="1" smtClean="0">
                <a:hlinkClick r:id="rId3"/>
              </a:rPr>
              <a:t>www.shef.ac.uk</a:t>
            </a:r>
            <a:r>
              <a:rPr lang="en-GB" sz="2000" u="sng" dirty="0" smtClean="0">
                <a:hlinkClick r:id="rId3"/>
              </a:rPr>
              <a:t>/library/</a:t>
            </a:r>
            <a:r>
              <a:rPr lang="en-GB" sz="2000" u="sng" dirty="0" err="1" smtClean="0">
                <a:hlinkClick r:id="rId3"/>
              </a:rPr>
              <a:t>libdocs</a:t>
            </a:r>
            <a:r>
              <a:rPr lang="en-GB" sz="2000" dirty="0" smtClean="0"/>
              <a:t> [Accessed 15th July 2011</a:t>
            </a:r>
            <a:r>
              <a:rPr lang="en-GB" sz="2000" dirty="0" smtClean="0"/>
              <a:t>].</a:t>
            </a:r>
          </a:p>
          <a:p>
            <a:endParaRPr lang="en-GB" sz="2000" dirty="0" smtClean="0"/>
          </a:p>
          <a:p>
            <a:r>
              <a:rPr lang="en-GB" sz="2000" dirty="0" smtClean="0"/>
              <a:t>(</a:t>
            </a:r>
            <a:r>
              <a:rPr lang="en-GB" sz="2000" dirty="0" smtClean="0"/>
              <a:t>3) University of Sheffield. Library. Guide to citing electronic sources of Information (HSL-DVC2) [online]. University of Sheffield, 2000. Available from </a:t>
            </a:r>
            <a:r>
              <a:rPr lang="en-GB" sz="2000" u="sng" dirty="0" smtClean="0">
                <a:hlinkClick r:id="rId3"/>
              </a:rPr>
              <a:t>www.shef.ac.uk/library/libdocs</a:t>
            </a:r>
            <a:r>
              <a:rPr lang="en-GB" sz="2000" dirty="0" smtClean="0"/>
              <a:t> [Accessed 15th July 2011].</a:t>
            </a:r>
          </a:p>
          <a:p>
            <a:pPr>
              <a:buNone/>
            </a:pPr>
            <a:endParaRPr lang="en-GB" sz="2000" dirty="0"/>
          </a:p>
        </p:txBody>
      </p:sp>
      <p:sp>
        <p:nvSpPr>
          <p:cNvPr id="3" name="Title 2"/>
          <p:cNvSpPr>
            <a:spLocks noGrp="1"/>
          </p:cNvSpPr>
          <p:nvPr>
            <p:ph type="title"/>
          </p:nvPr>
        </p:nvSpPr>
        <p:spPr>
          <a:xfrm>
            <a:off x="0" y="274638"/>
            <a:ext cx="8686800" cy="1143000"/>
          </a:xfrm>
        </p:spPr>
        <p:txBody>
          <a:bodyPr/>
          <a:lstStyle/>
          <a:p>
            <a:r>
              <a:rPr lang="en-GB" dirty="0" smtClean="0"/>
              <a:t>Example Numeric Reference list:</a:t>
            </a:r>
            <a:endParaRPr lang="en-GB" dirty="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124744"/>
            <a:ext cx="9144000" cy="4896544"/>
          </a:xfrm>
        </p:spPr>
        <p:txBody>
          <a:bodyPr>
            <a:noAutofit/>
          </a:bodyPr>
          <a:lstStyle/>
          <a:p>
            <a:pPr>
              <a:buNone/>
            </a:pPr>
            <a:r>
              <a:rPr lang="en-GB" sz="1800" b="1" dirty="0" smtClean="0"/>
              <a:t>Bibliography references additional sources you have used but haven’t directly referred in your report e.g.</a:t>
            </a:r>
          </a:p>
          <a:p>
            <a:pPr>
              <a:buNone/>
            </a:pPr>
            <a:endParaRPr lang="en-GB" sz="1800" dirty="0" smtClean="0"/>
          </a:p>
          <a:p>
            <a:r>
              <a:rPr lang="en-GB" sz="1800" dirty="0" smtClean="0"/>
              <a:t>Bournemouth </a:t>
            </a:r>
            <a:r>
              <a:rPr lang="en-GB" sz="1800" dirty="0" smtClean="0"/>
              <a:t>University. Library. Guide to citing Internet sources [online]. Bournemouth University, </a:t>
            </a:r>
            <a:r>
              <a:rPr lang="en-GB" sz="1800" dirty="0" smtClean="0"/>
              <a:t>Available </a:t>
            </a:r>
            <a:r>
              <a:rPr lang="en-GB" sz="1800" dirty="0" smtClean="0"/>
              <a:t>from</a:t>
            </a:r>
            <a:r>
              <a:rPr lang="en-GB" sz="1800" dirty="0" smtClean="0"/>
              <a:t>: </a:t>
            </a:r>
            <a:r>
              <a:rPr lang="en-GB" sz="1800" u="sng" dirty="0" smtClean="0">
                <a:hlinkClick r:id="rId2"/>
              </a:rPr>
              <a:t>www.bournemouth.ac.uk/library</a:t>
            </a:r>
            <a:r>
              <a:rPr lang="en-GB" sz="1800" dirty="0" smtClean="0"/>
              <a:t> [accessed 15th July 2011</a:t>
            </a:r>
            <a:r>
              <a:rPr lang="en-GB" sz="1800" dirty="0" smtClean="0"/>
              <a:t>].</a:t>
            </a:r>
          </a:p>
          <a:p>
            <a:pPr>
              <a:buNone/>
            </a:pPr>
            <a:endParaRPr lang="en-GB" sz="1800" dirty="0" smtClean="0"/>
          </a:p>
          <a:p>
            <a:r>
              <a:rPr lang="en-GB" sz="1800" dirty="0" smtClean="0"/>
              <a:t>Dwyer</a:t>
            </a:r>
            <a:r>
              <a:rPr lang="en-GB" sz="1800" dirty="0" smtClean="0"/>
              <a:t>, M. A guide to the Harvard referencing system. </a:t>
            </a:r>
            <a:r>
              <a:rPr lang="en-GB" sz="1800" i="1" dirty="0" smtClean="0"/>
              <a:t>British Journal of Nursing</a:t>
            </a:r>
            <a:r>
              <a:rPr lang="en-GB" sz="1800" dirty="0" smtClean="0"/>
              <a:t> 1995 4(10) p. 599-602.</a:t>
            </a:r>
            <a:br>
              <a:rPr lang="en-GB" sz="1800" dirty="0" smtClean="0"/>
            </a:br>
            <a:endParaRPr lang="en-GB" sz="1800" dirty="0" smtClean="0"/>
          </a:p>
          <a:p>
            <a:r>
              <a:rPr lang="en-GB" sz="1800" dirty="0" smtClean="0"/>
              <a:t>Goodman, N.W.; Edwards, M.B. </a:t>
            </a:r>
            <a:r>
              <a:rPr lang="en-GB" sz="1800" dirty="0" smtClean="0"/>
              <a:t>Writing</a:t>
            </a:r>
            <a:r>
              <a:rPr lang="en-GB" sz="1800" dirty="0" smtClean="0"/>
              <a:t>: a prescription for clarity. A self-help guide to clearer </a:t>
            </a:r>
            <a:r>
              <a:rPr lang="en-GB" sz="1800" dirty="0" smtClean="0"/>
              <a:t>English</a:t>
            </a:r>
            <a:r>
              <a:rPr lang="en-GB" sz="1800" dirty="0" smtClean="0"/>
              <a:t>. 2nd ed</a:t>
            </a:r>
            <a:r>
              <a:rPr lang="en-GB" sz="1800" dirty="0" smtClean="0"/>
              <a:t>. Cambridge </a:t>
            </a:r>
            <a:r>
              <a:rPr lang="en-GB" sz="1800" dirty="0" smtClean="0"/>
              <a:t>University Press: 1997</a:t>
            </a:r>
            <a:r>
              <a:rPr lang="en-GB" sz="1800" dirty="0" smtClean="0"/>
              <a:t>.</a:t>
            </a:r>
            <a:endParaRPr lang="en-GB" sz="1800" dirty="0" smtClean="0"/>
          </a:p>
          <a:p>
            <a:endParaRPr lang="en-GB" sz="1800" dirty="0"/>
          </a:p>
        </p:txBody>
      </p:sp>
      <p:sp>
        <p:nvSpPr>
          <p:cNvPr id="3" name="Title 2"/>
          <p:cNvSpPr>
            <a:spLocks noGrp="1"/>
          </p:cNvSpPr>
          <p:nvPr>
            <p:ph type="title"/>
          </p:nvPr>
        </p:nvSpPr>
        <p:spPr>
          <a:xfrm>
            <a:off x="374848" y="116632"/>
            <a:ext cx="8229600" cy="936104"/>
          </a:xfrm>
        </p:spPr>
        <p:txBody>
          <a:bodyPr/>
          <a:lstStyle/>
          <a:p>
            <a:r>
              <a:rPr lang="en-GB" dirty="0" smtClean="0"/>
              <a:t>Bibliography</a:t>
            </a:r>
            <a:endParaRPr lang="en-GB" dirty="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7343800" y="6065912"/>
            <a:ext cx="1800200" cy="7920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62819" name="Picture 5" descr="Image of book with referencing labelled"/>
          <p:cNvPicPr>
            <a:picLocks noChangeAspect="1" noChangeArrowheads="1"/>
          </p:cNvPicPr>
          <p:nvPr/>
        </p:nvPicPr>
        <p:blipFill>
          <a:blip r:embed="rId2" cstate="print"/>
          <a:srcRect/>
          <a:stretch>
            <a:fillRect/>
          </a:stretch>
        </p:blipFill>
        <p:spPr bwMode="auto">
          <a:xfrm>
            <a:off x="575469" y="984845"/>
            <a:ext cx="7993063" cy="5324475"/>
          </a:xfrm>
          <a:prstGeom prst="rect">
            <a:avLst/>
          </a:prstGeom>
          <a:noFill/>
          <a:ln w="9525">
            <a:noFill/>
            <a:miter lim="800000"/>
            <a:headEnd/>
            <a:tailEnd/>
          </a:ln>
        </p:spPr>
      </p:pic>
      <p:sp>
        <p:nvSpPr>
          <p:cNvPr id="8195" name="Rectangle 4"/>
          <p:cNvSpPr>
            <a:spLocks noGrp="1" noChangeArrowheads="1"/>
          </p:cNvSpPr>
          <p:nvPr>
            <p:ph type="title"/>
          </p:nvPr>
        </p:nvSpPr>
        <p:spPr>
          <a:xfrm>
            <a:off x="179512" y="188640"/>
            <a:ext cx="8229600" cy="868958"/>
          </a:xfrm>
        </p:spPr>
        <p:txBody>
          <a:bodyPr/>
          <a:lstStyle/>
          <a:p>
            <a:pPr eaLnBrk="1" hangingPunct="1"/>
            <a:r>
              <a:rPr lang="en-GB" dirty="0" smtClean="0"/>
              <a:t>Numeric Referencing</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28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5" name="Rectangle 3"/>
          <p:cNvSpPr>
            <a:spLocks noGrp="1" noChangeArrowheads="1"/>
          </p:cNvSpPr>
          <p:nvPr>
            <p:ph idx="1"/>
          </p:nvPr>
        </p:nvSpPr>
        <p:spPr/>
        <p:txBody>
          <a:bodyPr>
            <a:normAutofit/>
          </a:bodyPr>
          <a:lstStyle/>
          <a:p>
            <a:pPr marL="319088" indent="-319088" eaLnBrk="1" hangingPunct="1"/>
            <a:r>
              <a:rPr lang="en-GB" sz="2800" b="1" dirty="0" smtClean="0"/>
              <a:t>FADE</a:t>
            </a:r>
            <a:r>
              <a:rPr lang="en-GB" sz="2800" dirty="0" smtClean="0"/>
              <a:t> uses the Numeric Referencing </a:t>
            </a:r>
            <a:r>
              <a:rPr lang="en-GB" sz="2800" dirty="0" smtClean="0"/>
              <a:t>system.</a:t>
            </a:r>
          </a:p>
          <a:p>
            <a:pPr marL="319088" indent="-319088" eaLnBrk="1" hangingPunct="1"/>
            <a:endParaRPr lang="en-GB" sz="2800" dirty="0" smtClean="0"/>
          </a:p>
          <a:p>
            <a:pPr marL="319088" indent="-319088"/>
            <a:r>
              <a:rPr lang="en-GB" sz="2800" b="1" u="sng" dirty="0" smtClean="0"/>
              <a:t>Use </a:t>
            </a:r>
            <a:r>
              <a:rPr lang="en-GB" sz="2800" b="1" u="sng" dirty="0" smtClean="0"/>
              <a:t>the Numeric Referencing </a:t>
            </a:r>
            <a:r>
              <a:rPr lang="en-GB" sz="2800" b="1" u="sng" dirty="0" smtClean="0"/>
              <a:t>system</a:t>
            </a:r>
            <a:r>
              <a:rPr lang="en-GB" sz="2800" b="1" dirty="0" smtClean="0"/>
              <a:t>.</a:t>
            </a:r>
            <a:endParaRPr lang="en-GB" sz="2800" b="1" dirty="0" smtClean="0"/>
          </a:p>
          <a:p>
            <a:pPr marL="319088" indent="-319088" eaLnBrk="1" hangingPunct="1"/>
            <a:endParaRPr lang="en-GB" sz="2800" dirty="0" smtClean="0"/>
          </a:p>
          <a:p>
            <a:pPr marL="319088" indent="-319088" eaLnBrk="1" hangingPunct="1"/>
            <a:r>
              <a:rPr lang="en-GB" sz="2800" dirty="0" smtClean="0"/>
              <a:t>Do </a:t>
            </a:r>
            <a:r>
              <a:rPr lang="en-GB" sz="2800" b="1" u="sng" dirty="0" smtClean="0"/>
              <a:t>NOT</a:t>
            </a:r>
            <a:r>
              <a:rPr lang="en-GB" sz="2800" dirty="0" smtClean="0"/>
              <a:t> use </a:t>
            </a:r>
            <a:r>
              <a:rPr lang="en-GB" sz="2800" dirty="0" smtClean="0"/>
              <a:t>the Harvard system of </a:t>
            </a:r>
            <a:r>
              <a:rPr lang="en-GB" sz="2800" dirty="0" smtClean="0"/>
              <a:t>referencing.</a:t>
            </a:r>
            <a:endParaRPr lang="zh-CN" altLang="en-US" sz="2800" dirty="0" smtClean="0">
              <a:ea typeface="宋体" charset="-122"/>
            </a:endParaRPr>
          </a:p>
        </p:txBody>
      </p:sp>
      <p:sp>
        <p:nvSpPr>
          <p:cNvPr id="9219" name="Rectangle 5"/>
          <p:cNvSpPr>
            <a:spLocks noGrp="1" noChangeArrowheads="1"/>
          </p:cNvSpPr>
          <p:nvPr>
            <p:ph type="title"/>
          </p:nvPr>
        </p:nvSpPr>
        <p:spPr>
          <a:xfrm>
            <a:off x="179512" y="346646"/>
            <a:ext cx="8229600" cy="706090"/>
          </a:xfrm>
        </p:spPr>
        <p:txBody>
          <a:bodyPr>
            <a:normAutofit fontScale="90000"/>
          </a:bodyPr>
          <a:lstStyle/>
          <a:p>
            <a:pPr eaLnBrk="1" hangingPunct="1"/>
            <a:r>
              <a:rPr lang="en-GB" dirty="0" smtClean="0"/>
              <a:t>Numeric Referencing</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7475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4755">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7475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44" name="Rectangle 4"/>
          <p:cNvSpPr>
            <a:spLocks noGrp="1" noChangeArrowheads="1"/>
          </p:cNvSpPr>
          <p:nvPr>
            <p:ph idx="1"/>
          </p:nvPr>
        </p:nvSpPr>
        <p:spPr/>
        <p:txBody>
          <a:bodyPr/>
          <a:lstStyle/>
          <a:p>
            <a:pPr eaLnBrk="1" hangingPunct="1"/>
            <a:r>
              <a:rPr lang="en-GB" dirty="0" smtClean="0"/>
              <a:t>When using the numeric style, a citation generally requires only the name of the author(s) and the number of the </a:t>
            </a:r>
            <a:r>
              <a:rPr lang="en-GB" dirty="0" smtClean="0"/>
              <a:t>reference e.g. Cook (3).</a:t>
            </a:r>
          </a:p>
          <a:p>
            <a:pPr eaLnBrk="1" hangingPunct="1"/>
            <a:endParaRPr lang="en-GB" dirty="0" smtClean="0"/>
          </a:p>
          <a:p>
            <a:pPr eaLnBrk="1" hangingPunct="1"/>
            <a:r>
              <a:rPr lang="en-GB" dirty="0" smtClean="0"/>
              <a:t>You do not need to include the year of publication as you would when using Harvard.</a:t>
            </a:r>
          </a:p>
          <a:p>
            <a:pPr eaLnBrk="1" hangingPunct="1"/>
            <a:endParaRPr lang="en-GB" dirty="0" smtClean="0"/>
          </a:p>
          <a:p>
            <a:pPr eaLnBrk="1" hangingPunct="1"/>
            <a:r>
              <a:rPr lang="en-GB" dirty="0" smtClean="0"/>
              <a:t>However it can be </a:t>
            </a:r>
            <a:r>
              <a:rPr lang="en-GB" dirty="0" smtClean="0"/>
              <a:t>included like so: Cook (3, 2012) states that “...”.</a:t>
            </a:r>
            <a:endParaRPr lang="en-GB" dirty="0" smtClean="0"/>
          </a:p>
        </p:txBody>
      </p:sp>
      <p:sp>
        <p:nvSpPr>
          <p:cNvPr id="11266" name="Rectangle 3"/>
          <p:cNvSpPr>
            <a:spLocks noGrp="1" noChangeArrowheads="1"/>
          </p:cNvSpPr>
          <p:nvPr>
            <p:ph type="title"/>
          </p:nvPr>
        </p:nvSpPr>
        <p:spPr/>
        <p:txBody>
          <a:bodyPr/>
          <a:lstStyle/>
          <a:p>
            <a:pPr eaLnBrk="1" hangingPunct="1"/>
            <a:r>
              <a:rPr lang="en-GB" dirty="0" smtClean="0"/>
              <a:t>Using Citations</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384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384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6384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3" name="Rectangle 5"/>
          <p:cNvSpPr>
            <a:spLocks noGrp="1" noChangeArrowheads="1"/>
          </p:cNvSpPr>
          <p:nvPr>
            <p:ph idx="1"/>
          </p:nvPr>
        </p:nvSpPr>
        <p:spPr/>
        <p:txBody>
          <a:bodyPr/>
          <a:lstStyle/>
          <a:p>
            <a:pPr eaLnBrk="1" hangingPunct="1"/>
            <a:r>
              <a:rPr lang="en-GB" b="1" dirty="0" smtClean="0"/>
              <a:t>1</a:t>
            </a:r>
            <a:r>
              <a:rPr lang="en-GB" dirty="0" smtClean="0"/>
              <a:t> author of one work:</a:t>
            </a:r>
          </a:p>
          <a:p>
            <a:pPr lvl="1" eaLnBrk="1" hangingPunct="1"/>
            <a:r>
              <a:rPr lang="en-GB" dirty="0" smtClean="0"/>
              <a:t>As Williams [1] outlines...</a:t>
            </a:r>
          </a:p>
          <a:p>
            <a:pPr lvl="1" eaLnBrk="1" hangingPunct="1"/>
            <a:endParaRPr lang="en-GB" dirty="0" smtClean="0"/>
          </a:p>
          <a:p>
            <a:pPr eaLnBrk="1" hangingPunct="1"/>
            <a:r>
              <a:rPr lang="en-GB" b="1" dirty="0" smtClean="0"/>
              <a:t>2</a:t>
            </a:r>
            <a:r>
              <a:rPr lang="en-GB" dirty="0" smtClean="0"/>
              <a:t> or </a:t>
            </a:r>
            <a:r>
              <a:rPr lang="en-GB" b="1" dirty="0" smtClean="0"/>
              <a:t>3</a:t>
            </a:r>
            <a:r>
              <a:rPr lang="en-GB" dirty="0" smtClean="0"/>
              <a:t> authors of one work:</a:t>
            </a:r>
          </a:p>
          <a:p>
            <a:pPr lvl="1" eaLnBrk="1" hangingPunct="1"/>
            <a:r>
              <a:rPr lang="en-GB" dirty="0" smtClean="0"/>
              <a:t>Davies and Jones [2] recently stated...</a:t>
            </a:r>
          </a:p>
          <a:p>
            <a:pPr lvl="1" eaLnBrk="1" hangingPunct="1"/>
            <a:endParaRPr lang="en-GB" dirty="0" smtClean="0"/>
          </a:p>
          <a:p>
            <a:pPr eaLnBrk="1" hangingPunct="1"/>
            <a:r>
              <a:rPr lang="en-GB" b="1" dirty="0" smtClean="0"/>
              <a:t>4</a:t>
            </a:r>
            <a:r>
              <a:rPr lang="en-GB" dirty="0" smtClean="0"/>
              <a:t> or </a:t>
            </a:r>
            <a:r>
              <a:rPr lang="en-GB" b="1" dirty="0" smtClean="0"/>
              <a:t>more</a:t>
            </a:r>
            <a:r>
              <a:rPr lang="en-GB" dirty="0" smtClean="0"/>
              <a:t> authors of one work:</a:t>
            </a:r>
          </a:p>
          <a:p>
            <a:pPr lvl="1" eaLnBrk="1" hangingPunct="1"/>
            <a:r>
              <a:rPr lang="en-GB" dirty="0" smtClean="0"/>
              <a:t>Jenkins et al [3] contend that…</a:t>
            </a:r>
          </a:p>
        </p:txBody>
      </p:sp>
      <p:sp>
        <p:nvSpPr>
          <p:cNvPr id="12290" name="Rectangle 4"/>
          <p:cNvSpPr>
            <a:spLocks noGrp="1" noChangeArrowheads="1"/>
          </p:cNvSpPr>
          <p:nvPr>
            <p:ph type="title"/>
          </p:nvPr>
        </p:nvSpPr>
        <p:spPr/>
        <p:txBody>
          <a:bodyPr/>
          <a:lstStyle/>
          <a:p>
            <a:pPr eaLnBrk="1" hangingPunct="1"/>
            <a:r>
              <a:rPr lang="en-GB" dirty="0" smtClean="0"/>
              <a:t>Using Citations</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7885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885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885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885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885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885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1" name="Rectangle 3"/>
          <p:cNvSpPr>
            <a:spLocks noGrp="1" noChangeArrowheads="1"/>
          </p:cNvSpPr>
          <p:nvPr>
            <p:ph idx="1"/>
          </p:nvPr>
        </p:nvSpPr>
        <p:spPr/>
        <p:txBody>
          <a:bodyPr>
            <a:normAutofit/>
          </a:bodyPr>
          <a:lstStyle/>
          <a:p>
            <a:r>
              <a:rPr lang="en-US" altLang="zh-CN" dirty="0" smtClean="0"/>
              <a:t>If you refer to an item of work more than once</a:t>
            </a:r>
          </a:p>
          <a:p>
            <a:pPr lvl="1"/>
            <a:r>
              <a:rPr lang="en-US" altLang="zh-CN" dirty="0" smtClean="0"/>
              <a:t>Use the same number</a:t>
            </a:r>
          </a:p>
          <a:p>
            <a:endParaRPr lang="en-US" altLang="zh-CN" dirty="0" smtClean="0"/>
          </a:p>
          <a:p>
            <a:r>
              <a:rPr lang="en-US" altLang="zh-CN" dirty="0" smtClean="0"/>
              <a:t>If particular parts of the document are cited page number may be given</a:t>
            </a:r>
          </a:p>
          <a:p>
            <a:pPr lvl="1"/>
            <a:r>
              <a:rPr lang="en-US" altLang="zh-CN" dirty="0" smtClean="0"/>
              <a:t>E.g. (3, pp. 23-24)</a:t>
            </a:r>
          </a:p>
          <a:p>
            <a:endParaRPr lang="en-US" altLang="zh-CN" dirty="0" smtClean="0"/>
          </a:p>
          <a:p>
            <a:r>
              <a:rPr lang="en-US" altLang="zh-CN" dirty="0" smtClean="0"/>
              <a:t>Superscript </a:t>
            </a:r>
            <a:r>
              <a:rPr lang="en-US" altLang="zh-CN" baseline="30000" dirty="0" smtClean="0"/>
              <a:t>7</a:t>
            </a:r>
            <a:r>
              <a:rPr lang="en-US" altLang="zh-CN" dirty="0" smtClean="0"/>
              <a:t>, brackets (8) or square brackets [9] may be used</a:t>
            </a:r>
          </a:p>
        </p:txBody>
      </p:sp>
      <p:sp>
        <p:nvSpPr>
          <p:cNvPr id="13315" name="Rectangle 4"/>
          <p:cNvSpPr>
            <a:spLocks noGrp="1" noChangeArrowheads="1"/>
          </p:cNvSpPr>
          <p:nvPr>
            <p:ph type="title"/>
          </p:nvPr>
        </p:nvSpPr>
        <p:spPr/>
        <p:txBody>
          <a:bodyPr/>
          <a:lstStyle/>
          <a:p>
            <a:r>
              <a:rPr lang="en-GB" dirty="0" smtClean="0"/>
              <a:t>Using Citations</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430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30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3011">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3011">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301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3" name="Rectangle 5"/>
          <p:cNvSpPr>
            <a:spLocks noGrp="1" noChangeArrowheads="1"/>
          </p:cNvSpPr>
          <p:nvPr>
            <p:ph idx="1"/>
          </p:nvPr>
        </p:nvSpPr>
        <p:spPr>
          <a:xfrm>
            <a:off x="0" y="1268760"/>
            <a:ext cx="8686800" cy="4738531"/>
          </a:xfrm>
        </p:spPr>
        <p:txBody>
          <a:bodyPr>
            <a:normAutofit/>
          </a:bodyPr>
          <a:lstStyle/>
          <a:p>
            <a:pPr eaLnBrk="1" hangingPunct="1">
              <a:lnSpc>
                <a:spcPct val="90000"/>
              </a:lnSpc>
            </a:pPr>
            <a:r>
              <a:rPr lang="en-GB" sz="2400" dirty="0" smtClean="0"/>
              <a:t>Use but don’t </a:t>
            </a:r>
            <a:r>
              <a:rPr lang="en-GB" sz="2400" dirty="0" smtClean="0"/>
              <a:t>over-use </a:t>
            </a:r>
            <a:r>
              <a:rPr lang="en-GB" sz="2400" b="1" dirty="0" smtClean="0"/>
              <a:t>direct quotes </a:t>
            </a:r>
            <a:r>
              <a:rPr lang="en-GB" sz="2400" dirty="0" smtClean="0"/>
              <a:t>“...”</a:t>
            </a:r>
            <a:endParaRPr lang="en-GB" sz="2400" dirty="0" smtClean="0"/>
          </a:p>
          <a:p>
            <a:pPr>
              <a:lnSpc>
                <a:spcPct val="90000"/>
              </a:lnSpc>
            </a:pPr>
            <a:r>
              <a:rPr lang="en-GB" sz="2400" b="1" dirty="0" smtClean="0"/>
              <a:t>Paraphrase</a:t>
            </a:r>
            <a:r>
              <a:rPr lang="en-GB" sz="2400" dirty="0" smtClean="0"/>
              <a:t> </a:t>
            </a:r>
            <a:r>
              <a:rPr lang="en-GB" sz="2400" dirty="0" smtClean="0"/>
              <a:t>information - </a:t>
            </a:r>
            <a:r>
              <a:rPr lang="en-GB" sz="2400" dirty="0" smtClean="0"/>
              <a:t>A paraphrase </a:t>
            </a:r>
            <a:r>
              <a:rPr lang="en-GB" sz="2400" dirty="0" smtClean="0"/>
              <a:t>is </a:t>
            </a:r>
            <a:r>
              <a:rPr lang="en-GB" sz="2400" dirty="0" smtClean="0"/>
              <a:t>a restatement of the meaning of a </a:t>
            </a:r>
            <a:r>
              <a:rPr lang="en-GB" sz="2400" dirty="0" smtClean="0"/>
              <a:t>passage of text using </a:t>
            </a:r>
            <a:r>
              <a:rPr lang="en-GB" sz="2400" dirty="0" smtClean="0"/>
              <a:t>other words. </a:t>
            </a:r>
            <a:endParaRPr lang="en-GB" sz="2400" dirty="0" smtClean="0"/>
          </a:p>
          <a:p>
            <a:pPr eaLnBrk="1" hangingPunct="1">
              <a:lnSpc>
                <a:spcPct val="90000"/>
              </a:lnSpc>
            </a:pPr>
            <a:r>
              <a:rPr lang="en-GB" sz="2400" dirty="0" smtClean="0"/>
              <a:t>Q</a:t>
            </a:r>
            <a:r>
              <a:rPr lang="en-GB" sz="2400" dirty="0" smtClean="0"/>
              <a:t>uote </a:t>
            </a:r>
            <a:r>
              <a:rPr lang="en-GB" sz="2400" dirty="0" smtClean="0"/>
              <a:t>directly from the text when you:</a:t>
            </a:r>
          </a:p>
          <a:p>
            <a:pPr lvl="1" eaLnBrk="1" hangingPunct="1">
              <a:lnSpc>
                <a:spcPct val="90000"/>
              </a:lnSpc>
            </a:pPr>
            <a:r>
              <a:rPr lang="en-GB" sz="2400" dirty="0" smtClean="0"/>
              <a:t>Cannot present the information more succinctly or in any other way.</a:t>
            </a:r>
          </a:p>
          <a:p>
            <a:pPr lvl="1" eaLnBrk="1" hangingPunct="1">
              <a:lnSpc>
                <a:spcPct val="90000"/>
              </a:lnSpc>
            </a:pPr>
            <a:r>
              <a:rPr lang="en-GB" sz="2400" dirty="0" smtClean="0"/>
              <a:t>Need to present a particular portion of an author’s text in your work to analyse it.</a:t>
            </a:r>
          </a:p>
          <a:p>
            <a:pPr eaLnBrk="1" hangingPunct="1">
              <a:lnSpc>
                <a:spcPct val="90000"/>
              </a:lnSpc>
            </a:pPr>
            <a:r>
              <a:rPr lang="en-GB" sz="2400" b="1" dirty="0" smtClean="0"/>
              <a:t>D</a:t>
            </a:r>
            <a:r>
              <a:rPr lang="en-GB" sz="2400" b="1" dirty="0" smtClean="0"/>
              <a:t>iscuss</a:t>
            </a:r>
            <a:r>
              <a:rPr lang="en-GB" sz="2400" dirty="0" smtClean="0"/>
              <a:t> </a:t>
            </a:r>
            <a:r>
              <a:rPr lang="en-GB" sz="2400" dirty="0" smtClean="0"/>
              <a:t>any quotes you use. </a:t>
            </a:r>
          </a:p>
          <a:p>
            <a:pPr eaLnBrk="1" hangingPunct="1">
              <a:lnSpc>
                <a:spcPct val="90000"/>
              </a:lnSpc>
            </a:pPr>
            <a:r>
              <a:rPr lang="en-GB" sz="2400" dirty="0" smtClean="0"/>
              <a:t>Provide </a:t>
            </a:r>
            <a:r>
              <a:rPr lang="en-GB" sz="2400" b="1" dirty="0" smtClean="0"/>
              <a:t>page </a:t>
            </a:r>
            <a:r>
              <a:rPr lang="en-GB" sz="2400" b="1" dirty="0" smtClean="0"/>
              <a:t>numbers </a:t>
            </a:r>
            <a:r>
              <a:rPr lang="en-GB" sz="2400" dirty="0" smtClean="0"/>
              <a:t>for direct quotes.</a:t>
            </a:r>
          </a:p>
        </p:txBody>
      </p:sp>
      <p:sp>
        <p:nvSpPr>
          <p:cNvPr id="16386" name="Rectangle 4"/>
          <p:cNvSpPr>
            <a:spLocks noGrp="1" noChangeArrowheads="1"/>
          </p:cNvSpPr>
          <p:nvPr>
            <p:ph type="title"/>
          </p:nvPr>
        </p:nvSpPr>
        <p:spPr>
          <a:xfrm>
            <a:off x="302840" y="116632"/>
            <a:ext cx="8229600" cy="1143000"/>
          </a:xfrm>
        </p:spPr>
        <p:txBody>
          <a:bodyPr/>
          <a:lstStyle/>
          <a:p>
            <a:pPr eaLnBrk="1" hangingPunct="1"/>
            <a:r>
              <a:rPr lang="en-GB" dirty="0" smtClean="0"/>
              <a:t>Using Direct Quotes</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397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397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397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397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397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397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8397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7" name="Rectangle 3"/>
          <p:cNvSpPr>
            <a:spLocks noGrp="1" noChangeArrowheads="1"/>
          </p:cNvSpPr>
          <p:nvPr>
            <p:ph idx="1"/>
          </p:nvPr>
        </p:nvSpPr>
        <p:spPr/>
        <p:txBody>
          <a:bodyPr>
            <a:normAutofit fontScale="92500" lnSpcReduction="10000"/>
          </a:bodyPr>
          <a:lstStyle/>
          <a:p>
            <a:r>
              <a:rPr lang="en-US" altLang="zh-CN" dirty="0" smtClean="0"/>
              <a:t>As Jones [1] says, ‘for a short quotation of 1 or 2 lines, include it in your sentence and use single quotation marks</a:t>
            </a:r>
            <a:r>
              <a:rPr lang="en-US" altLang="zh-CN" dirty="0" smtClean="0"/>
              <a:t>’. Just like this.</a:t>
            </a:r>
            <a:endParaRPr lang="en-US" altLang="zh-CN" dirty="0" smtClean="0"/>
          </a:p>
          <a:p>
            <a:endParaRPr lang="en-US" altLang="zh-CN" dirty="0" smtClean="0"/>
          </a:p>
          <a:p>
            <a:r>
              <a:rPr lang="en-US" altLang="zh-CN" dirty="0" smtClean="0"/>
              <a:t>For a long quotation consisting of at least </a:t>
            </a:r>
            <a:r>
              <a:rPr lang="en-US" altLang="zh-CN" dirty="0" smtClean="0"/>
              <a:t>two </a:t>
            </a:r>
            <a:r>
              <a:rPr lang="en-US" altLang="zh-CN" dirty="0" smtClean="0"/>
              <a:t>full lines:</a:t>
            </a:r>
          </a:p>
          <a:p>
            <a:pPr lvl="1"/>
            <a:r>
              <a:rPr lang="en-US" altLang="zh-CN" dirty="0" smtClean="0"/>
              <a:t>Begin on a new line</a:t>
            </a:r>
          </a:p>
          <a:p>
            <a:pPr lvl="1"/>
            <a:r>
              <a:rPr lang="en-US" altLang="zh-CN" dirty="0" smtClean="0"/>
              <a:t>Indent one tab space for whole quotation</a:t>
            </a:r>
          </a:p>
          <a:p>
            <a:pPr lvl="1"/>
            <a:r>
              <a:rPr lang="en-US" altLang="zh-CN" dirty="0" smtClean="0"/>
              <a:t>Use exact wording and punctuation</a:t>
            </a:r>
          </a:p>
          <a:p>
            <a:pPr lvl="1"/>
            <a:r>
              <a:rPr lang="en-US" altLang="zh-CN" dirty="0" smtClean="0"/>
              <a:t>Use single spacing </a:t>
            </a:r>
          </a:p>
          <a:p>
            <a:pPr lvl="1"/>
            <a:r>
              <a:rPr lang="en-US" altLang="zh-CN" dirty="0" smtClean="0"/>
              <a:t>Use three dots (…) if you omit some of the original words</a:t>
            </a:r>
          </a:p>
          <a:p>
            <a:pPr lvl="1"/>
            <a:r>
              <a:rPr lang="en-US" altLang="zh-CN" dirty="0" smtClean="0"/>
              <a:t>Use square </a:t>
            </a:r>
            <a:r>
              <a:rPr lang="en-US" altLang="zh-CN" dirty="0" smtClean="0"/>
              <a:t>[   ] </a:t>
            </a:r>
            <a:r>
              <a:rPr lang="en-US" altLang="zh-CN" dirty="0" smtClean="0"/>
              <a:t>brackets </a:t>
            </a:r>
            <a:r>
              <a:rPr lang="en-US" altLang="zh-CN" dirty="0" smtClean="0"/>
              <a:t>if you insert words of your own</a:t>
            </a:r>
            <a:endParaRPr lang="zh-CN" altLang="en-US" dirty="0" smtClean="0"/>
          </a:p>
        </p:txBody>
      </p:sp>
      <p:sp>
        <p:nvSpPr>
          <p:cNvPr id="17411" name="Rectangle 4"/>
          <p:cNvSpPr>
            <a:spLocks noGrp="1" noChangeArrowheads="1"/>
          </p:cNvSpPr>
          <p:nvPr>
            <p:ph type="title"/>
          </p:nvPr>
        </p:nvSpPr>
        <p:spPr/>
        <p:txBody>
          <a:bodyPr/>
          <a:lstStyle/>
          <a:p>
            <a:r>
              <a:rPr lang="en-GB" dirty="0" smtClean="0"/>
              <a:t>Using Direct Quotes</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624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2467">
                                            <p:txEl>
                                              <p:pRg st="2" end="2"/>
                                            </p:txEl>
                                          </p:spTgt>
                                        </p:tgtEl>
                                        <p:attrNameLst>
                                          <p:attrName>style.visibility</p:attrName>
                                        </p:attrNameLst>
                                      </p:cBhvr>
                                      <p:to>
                                        <p:strVal val="visible"/>
                                      </p:to>
                                    </p:set>
                                  </p:childTnLst>
                                </p:cTn>
                              </p:par>
                            </p:childTnLst>
                          </p:cTn>
                        </p:par>
                        <p:par>
                          <p:cTn id="11" fill="hold">
                            <p:stCondLst>
                              <p:cond delay="0"/>
                            </p:stCondLst>
                            <p:childTnLst>
                              <p:par>
                                <p:cTn id="12" presetID="1" presetClass="entr" presetSubtype="0" fill="hold" nodeType="afterEffect">
                                  <p:stCondLst>
                                    <p:cond delay="500"/>
                                  </p:stCondLst>
                                  <p:childTnLst>
                                    <p:set>
                                      <p:cBhvr>
                                        <p:cTn id="13" dur="1" fill="hold">
                                          <p:stCondLst>
                                            <p:cond delay="0"/>
                                          </p:stCondLst>
                                        </p:cTn>
                                        <p:tgtEl>
                                          <p:spTgt spid="62467">
                                            <p:txEl>
                                              <p:pRg st="3" end="3"/>
                                            </p:txEl>
                                          </p:spTgt>
                                        </p:tgtEl>
                                        <p:attrNameLst>
                                          <p:attrName>style.visibility</p:attrName>
                                        </p:attrNameLst>
                                      </p:cBhvr>
                                      <p:to>
                                        <p:strVal val="visible"/>
                                      </p:to>
                                    </p:set>
                                  </p:childTnLst>
                                </p:cTn>
                              </p:par>
                            </p:childTnLst>
                          </p:cTn>
                        </p:par>
                        <p:par>
                          <p:cTn id="14" fill="hold">
                            <p:stCondLst>
                              <p:cond delay="500"/>
                            </p:stCondLst>
                            <p:childTnLst>
                              <p:par>
                                <p:cTn id="15" presetID="1" presetClass="entr" presetSubtype="0" fill="hold" nodeType="afterEffect">
                                  <p:stCondLst>
                                    <p:cond delay="500"/>
                                  </p:stCondLst>
                                  <p:childTnLst>
                                    <p:set>
                                      <p:cBhvr>
                                        <p:cTn id="16" dur="1" fill="hold">
                                          <p:stCondLst>
                                            <p:cond delay="0"/>
                                          </p:stCondLst>
                                        </p:cTn>
                                        <p:tgtEl>
                                          <p:spTgt spid="62467">
                                            <p:txEl>
                                              <p:pRg st="4" end="4"/>
                                            </p:txEl>
                                          </p:spTgt>
                                        </p:tgtEl>
                                        <p:attrNameLst>
                                          <p:attrName>style.visibility</p:attrName>
                                        </p:attrNameLst>
                                      </p:cBhvr>
                                      <p:to>
                                        <p:strVal val="visible"/>
                                      </p:to>
                                    </p:set>
                                  </p:childTnLst>
                                </p:cTn>
                              </p:par>
                            </p:childTnLst>
                          </p:cTn>
                        </p:par>
                        <p:par>
                          <p:cTn id="17" fill="hold">
                            <p:stCondLst>
                              <p:cond delay="1000"/>
                            </p:stCondLst>
                            <p:childTnLst>
                              <p:par>
                                <p:cTn id="18" presetID="1" presetClass="entr" presetSubtype="0" fill="hold" nodeType="afterEffect">
                                  <p:stCondLst>
                                    <p:cond delay="500"/>
                                  </p:stCondLst>
                                  <p:childTnLst>
                                    <p:set>
                                      <p:cBhvr>
                                        <p:cTn id="19" dur="1" fill="hold">
                                          <p:stCondLst>
                                            <p:cond delay="0"/>
                                          </p:stCondLst>
                                        </p:cTn>
                                        <p:tgtEl>
                                          <p:spTgt spid="62467">
                                            <p:txEl>
                                              <p:pRg st="5" end="5"/>
                                            </p:txEl>
                                          </p:spTgt>
                                        </p:tgtEl>
                                        <p:attrNameLst>
                                          <p:attrName>style.visibility</p:attrName>
                                        </p:attrNameLst>
                                      </p:cBhvr>
                                      <p:to>
                                        <p:strVal val="visible"/>
                                      </p:to>
                                    </p:set>
                                  </p:childTnLst>
                                </p:cTn>
                              </p:par>
                            </p:childTnLst>
                          </p:cTn>
                        </p:par>
                        <p:par>
                          <p:cTn id="20" fill="hold">
                            <p:stCondLst>
                              <p:cond delay="1500"/>
                            </p:stCondLst>
                            <p:childTnLst>
                              <p:par>
                                <p:cTn id="21" presetID="1" presetClass="entr" presetSubtype="0" fill="hold" nodeType="afterEffect">
                                  <p:stCondLst>
                                    <p:cond delay="500"/>
                                  </p:stCondLst>
                                  <p:childTnLst>
                                    <p:set>
                                      <p:cBhvr>
                                        <p:cTn id="22" dur="1" fill="hold">
                                          <p:stCondLst>
                                            <p:cond delay="0"/>
                                          </p:stCondLst>
                                        </p:cTn>
                                        <p:tgtEl>
                                          <p:spTgt spid="62467">
                                            <p:txEl>
                                              <p:pRg st="6" end="6"/>
                                            </p:txEl>
                                          </p:spTgt>
                                        </p:tgtEl>
                                        <p:attrNameLst>
                                          <p:attrName>style.visibility</p:attrName>
                                        </p:attrNameLst>
                                      </p:cBhvr>
                                      <p:to>
                                        <p:strVal val="visible"/>
                                      </p:to>
                                    </p:set>
                                  </p:childTnLst>
                                </p:cTn>
                              </p:par>
                            </p:childTnLst>
                          </p:cTn>
                        </p:par>
                        <p:par>
                          <p:cTn id="23" fill="hold">
                            <p:stCondLst>
                              <p:cond delay="2000"/>
                            </p:stCondLst>
                            <p:childTnLst>
                              <p:par>
                                <p:cTn id="24" presetID="1" presetClass="entr" presetSubtype="0" fill="hold" nodeType="afterEffect">
                                  <p:stCondLst>
                                    <p:cond delay="500"/>
                                  </p:stCondLst>
                                  <p:childTnLst>
                                    <p:set>
                                      <p:cBhvr>
                                        <p:cTn id="25" dur="1" fill="hold">
                                          <p:stCondLst>
                                            <p:cond delay="0"/>
                                          </p:stCondLst>
                                        </p:cTn>
                                        <p:tgtEl>
                                          <p:spTgt spid="62467">
                                            <p:txEl>
                                              <p:pRg st="7" end="7"/>
                                            </p:txEl>
                                          </p:spTgt>
                                        </p:tgtEl>
                                        <p:attrNameLst>
                                          <p:attrName>style.visibility</p:attrName>
                                        </p:attrNameLst>
                                      </p:cBhvr>
                                      <p:to>
                                        <p:strVal val="visible"/>
                                      </p:to>
                                    </p:set>
                                  </p:childTnLst>
                                </p:cTn>
                              </p:par>
                            </p:childTnLst>
                          </p:cTn>
                        </p:par>
                        <p:par>
                          <p:cTn id="26" fill="hold">
                            <p:stCondLst>
                              <p:cond delay="2500"/>
                            </p:stCondLst>
                            <p:childTnLst>
                              <p:par>
                                <p:cTn id="27" presetID="1" presetClass="entr" presetSubtype="0" fill="hold" nodeType="afterEffect">
                                  <p:stCondLst>
                                    <p:cond delay="500"/>
                                  </p:stCondLst>
                                  <p:childTnLst>
                                    <p:set>
                                      <p:cBhvr>
                                        <p:cTn id="28" dur="1" fill="hold">
                                          <p:stCondLst>
                                            <p:cond delay="0"/>
                                          </p:stCondLst>
                                        </p:cTn>
                                        <p:tgtEl>
                                          <p:spTgt spid="62467">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6" name="Rectangle 6"/>
          <p:cNvSpPr>
            <a:spLocks noGrp="1" noChangeArrowheads="1"/>
          </p:cNvSpPr>
          <p:nvPr>
            <p:ph idx="1"/>
          </p:nvPr>
        </p:nvSpPr>
        <p:spPr/>
        <p:txBody>
          <a:bodyPr/>
          <a:lstStyle/>
          <a:p>
            <a:pPr eaLnBrk="1" hangingPunct="1"/>
            <a:r>
              <a:rPr lang="en-GB" dirty="0" smtClean="0"/>
              <a:t>Avoid a biased review.</a:t>
            </a:r>
          </a:p>
          <a:p>
            <a:pPr eaLnBrk="1" hangingPunct="1"/>
            <a:endParaRPr lang="en-GB" dirty="0" smtClean="0"/>
          </a:p>
          <a:p>
            <a:pPr eaLnBrk="1" hangingPunct="1"/>
            <a:r>
              <a:rPr lang="en-GB" dirty="0" smtClean="0"/>
              <a:t>Be analytical.</a:t>
            </a:r>
          </a:p>
          <a:p>
            <a:pPr lvl="1" eaLnBrk="1" hangingPunct="1"/>
            <a:r>
              <a:rPr lang="en-GB" dirty="0" smtClean="0"/>
              <a:t>Don’t just LIST the different arguments.</a:t>
            </a:r>
          </a:p>
          <a:p>
            <a:pPr lvl="1" eaLnBrk="1" hangingPunct="1"/>
            <a:r>
              <a:rPr lang="en-GB" dirty="0" smtClean="0"/>
              <a:t>Analyse and </a:t>
            </a:r>
            <a:r>
              <a:rPr lang="en-GB" dirty="0" smtClean="0"/>
              <a:t>discuss them.</a:t>
            </a:r>
          </a:p>
          <a:p>
            <a:pPr eaLnBrk="1" hangingPunct="1"/>
            <a:endParaRPr lang="en-GB" dirty="0" smtClean="0"/>
          </a:p>
          <a:p>
            <a:pPr eaLnBrk="1" hangingPunct="1"/>
            <a:r>
              <a:rPr lang="en-GB" dirty="0" smtClean="0"/>
              <a:t>Link ideas together. </a:t>
            </a:r>
          </a:p>
          <a:p>
            <a:pPr lvl="1" eaLnBrk="1" hangingPunct="1"/>
            <a:r>
              <a:rPr lang="en-GB" dirty="0" smtClean="0"/>
              <a:t>compare and contrast</a:t>
            </a:r>
          </a:p>
        </p:txBody>
      </p:sp>
      <p:sp>
        <p:nvSpPr>
          <p:cNvPr id="19458" name="Rectangle 4"/>
          <p:cNvSpPr>
            <a:spLocks noGrp="1" noChangeArrowheads="1"/>
          </p:cNvSpPr>
          <p:nvPr>
            <p:ph type="title"/>
          </p:nvPr>
        </p:nvSpPr>
        <p:spPr/>
        <p:txBody>
          <a:bodyPr/>
          <a:lstStyle/>
          <a:p>
            <a:pPr eaLnBrk="1" hangingPunct="1"/>
            <a:r>
              <a:rPr lang="en-GB" dirty="0" smtClean="0"/>
              <a:t>Analysis and Evaluation</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704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704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7046">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7046">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7046">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7046">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41" name="Rectangle 5"/>
          <p:cNvSpPr>
            <a:spLocks noGrp="1" noChangeArrowheads="1"/>
          </p:cNvSpPr>
          <p:nvPr>
            <p:ph idx="1"/>
          </p:nvPr>
        </p:nvSpPr>
        <p:spPr/>
        <p:txBody>
          <a:bodyPr>
            <a:normAutofit/>
          </a:bodyPr>
          <a:lstStyle/>
          <a:p>
            <a:pPr eaLnBrk="1" hangingPunct="1">
              <a:lnSpc>
                <a:spcPct val="90000"/>
              </a:lnSpc>
            </a:pPr>
            <a:r>
              <a:rPr lang="en-GB" sz="2600" dirty="0" smtClean="0"/>
              <a:t>At the end of your </a:t>
            </a:r>
            <a:r>
              <a:rPr lang="en-GB" sz="2600" dirty="0" smtClean="0"/>
              <a:t>report you </a:t>
            </a:r>
            <a:r>
              <a:rPr lang="en-GB" sz="2600" dirty="0" smtClean="0"/>
              <a:t>must provide a list of all the references cited in the main </a:t>
            </a:r>
            <a:r>
              <a:rPr lang="en-GB" sz="2600" dirty="0" smtClean="0"/>
              <a:t>body.</a:t>
            </a:r>
          </a:p>
          <a:p>
            <a:pPr eaLnBrk="1" hangingPunct="1">
              <a:lnSpc>
                <a:spcPct val="90000"/>
              </a:lnSpc>
            </a:pPr>
            <a:r>
              <a:rPr lang="en-GB" sz="2600" dirty="0" smtClean="0"/>
              <a:t>The </a:t>
            </a:r>
            <a:r>
              <a:rPr lang="en-GB" sz="2600" dirty="0" smtClean="0"/>
              <a:t>numeric style only requires that references are listed in numerical order. </a:t>
            </a:r>
          </a:p>
          <a:p>
            <a:pPr eaLnBrk="1" hangingPunct="1">
              <a:lnSpc>
                <a:spcPct val="90000"/>
              </a:lnSpc>
            </a:pPr>
            <a:r>
              <a:rPr lang="en-GB" sz="2600" dirty="0" smtClean="0"/>
              <a:t>There is </a:t>
            </a:r>
            <a:r>
              <a:rPr lang="en-GB" sz="2600" b="1" dirty="0" smtClean="0"/>
              <a:t>no single standard </a:t>
            </a:r>
            <a:r>
              <a:rPr lang="en-GB" sz="2600" dirty="0" smtClean="0"/>
              <a:t>which defines the style or appearance of the reference. </a:t>
            </a:r>
          </a:p>
          <a:p>
            <a:pPr eaLnBrk="1" hangingPunct="1">
              <a:lnSpc>
                <a:spcPct val="90000"/>
              </a:lnSpc>
            </a:pPr>
            <a:r>
              <a:rPr lang="en-GB" sz="2600" dirty="0" smtClean="0"/>
              <a:t>It is important to </a:t>
            </a:r>
            <a:r>
              <a:rPr lang="en-GB" sz="2600" b="1" dirty="0" smtClean="0"/>
              <a:t>use the same style</a:t>
            </a:r>
            <a:r>
              <a:rPr lang="en-GB" sz="2600" dirty="0" smtClean="0"/>
              <a:t>, punctuation and order of details throughout your piece of work.</a:t>
            </a:r>
          </a:p>
        </p:txBody>
      </p:sp>
      <p:sp>
        <p:nvSpPr>
          <p:cNvPr id="21506" name="Rectangle 4"/>
          <p:cNvSpPr>
            <a:spLocks noGrp="1" noChangeArrowheads="1"/>
          </p:cNvSpPr>
          <p:nvPr>
            <p:ph type="title"/>
          </p:nvPr>
        </p:nvSpPr>
        <p:spPr/>
        <p:txBody>
          <a:bodyPr/>
          <a:lstStyle/>
          <a:p>
            <a:pPr eaLnBrk="1" hangingPunct="1"/>
            <a:r>
              <a:rPr lang="en-GB" dirty="0" smtClean="0"/>
              <a:t>Reference List</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114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114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114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114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5" name="Rectangle 5"/>
          <p:cNvSpPr>
            <a:spLocks noGrp="1" noChangeArrowheads="1"/>
          </p:cNvSpPr>
          <p:nvPr>
            <p:ph idx="1"/>
          </p:nvPr>
        </p:nvSpPr>
        <p:spPr/>
        <p:txBody>
          <a:bodyPr/>
          <a:lstStyle/>
          <a:p>
            <a:pPr eaLnBrk="1" hangingPunct="1">
              <a:lnSpc>
                <a:spcPct val="90000"/>
              </a:lnSpc>
            </a:pPr>
            <a:r>
              <a:rPr lang="en-GB" dirty="0" smtClean="0"/>
              <a:t>Sometimes you are requested to give a record of the information you have read for </a:t>
            </a:r>
            <a:r>
              <a:rPr lang="en-GB" b="1" dirty="0" smtClean="0"/>
              <a:t>background reading</a:t>
            </a:r>
            <a:r>
              <a:rPr lang="en-GB" dirty="0" smtClean="0"/>
              <a:t>. </a:t>
            </a:r>
          </a:p>
          <a:p>
            <a:pPr eaLnBrk="1" hangingPunct="1">
              <a:lnSpc>
                <a:spcPct val="90000"/>
              </a:lnSpc>
            </a:pPr>
            <a:r>
              <a:rPr lang="en-GB" dirty="0" smtClean="0"/>
              <a:t>If you have read a source but </a:t>
            </a:r>
            <a:r>
              <a:rPr lang="en-GB" b="1" dirty="0" smtClean="0"/>
              <a:t>did not cite it in your work</a:t>
            </a:r>
            <a:r>
              <a:rPr lang="en-GB" dirty="0" smtClean="0"/>
              <a:t> the reference for this item should go in a bibliography. </a:t>
            </a:r>
          </a:p>
          <a:p>
            <a:pPr eaLnBrk="1" hangingPunct="1">
              <a:lnSpc>
                <a:spcPct val="90000"/>
              </a:lnSpc>
            </a:pPr>
            <a:r>
              <a:rPr lang="en-GB" dirty="0" smtClean="0"/>
              <a:t>A </a:t>
            </a:r>
            <a:r>
              <a:rPr lang="en-GB" b="1" dirty="0" smtClean="0"/>
              <a:t>bibliography</a:t>
            </a:r>
            <a:r>
              <a:rPr lang="en-GB" dirty="0" smtClean="0"/>
              <a:t> </a:t>
            </a:r>
            <a:r>
              <a:rPr lang="en-GB" b="1" dirty="0" smtClean="0"/>
              <a:t>is organised alphabetically </a:t>
            </a:r>
            <a:r>
              <a:rPr lang="en-GB" dirty="0" smtClean="0"/>
              <a:t>by author surname and </a:t>
            </a:r>
            <a:r>
              <a:rPr lang="en-GB" dirty="0" smtClean="0"/>
              <a:t>comes after your </a:t>
            </a:r>
            <a:r>
              <a:rPr lang="en-GB" dirty="0" smtClean="0"/>
              <a:t>‘Reference’ list at the </a:t>
            </a:r>
            <a:r>
              <a:rPr lang="en-GB" smtClean="0"/>
              <a:t>end </a:t>
            </a:r>
            <a:r>
              <a:rPr lang="en-GB" smtClean="0"/>
              <a:t>of.</a:t>
            </a:r>
            <a:endParaRPr lang="en-GB" dirty="0" smtClean="0"/>
          </a:p>
        </p:txBody>
      </p:sp>
      <p:sp>
        <p:nvSpPr>
          <p:cNvPr id="22530" name="Rectangle 4"/>
          <p:cNvSpPr>
            <a:spLocks noGrp="1" noChangeArrowheads="1"/>
          </p:cNvSpPr>
          <p:nvPr>
            <p:ph type="title"/>
          </p:nvPr>
        </p:nvSpPr>
        <p:spPr/>
        <p:txBody>
          <a:bodyPr/>
          <a:lstStyle/>
          <a:p>
            <a:pPr eaLnBrk="1" hangingPunct="1"/>
            <a:r>
              <a:rPr lang="en-GB" dirty="0" smtClean="0"/>
              <a:t>Bibliography</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216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216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216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The End</a:t>
            </a:r>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1075</TotalTime>
  <Words>2053</Words>
  <Application>Microsoft Office PowerPoint</Application>
  <PresentationFormat>On-screen Show (4:3)</PresentationFormat>
  <Paragraphs>303</Paragraphs>
  <Slides>55</Slides>
  <Notes>6</Notes>
  <HiddenSlides>8</HiddenSlides>
  <MMClips>0</MMClips>
  <ScaleCrop>false</ScaleCrop>
  <HeadingPairs>
    <vt:vector size="4" baseType="variant">
      <vt:variant>
        <vt:lpstr>Theme</vt:lpstr>
      </vt:variant>
      <vt:variant>
        <vt:i4>1</vt:i4>
      </vt:variant>
      <vt:variant>
        <vt:lpstr>Slide Titles</vt:lpstr>
      </vt:variant>
      <vt:variant>
        <vt:i4>55</vt:i4>
      </vt:variant>
    </vt:vector>
  </HeadingPairs>
  <TitlesOfParts>
    <vt:vector size="56" baseType="lpstr">
      <vt:lpstr>Concourse</vt:lpstr>
      <vt:lpstr>Slide 1</vt:lpstr>
      <vt:lpstr>Academia</vt:lpstr>
      <vt:lpstr>Academic freedom</vt:lpstr>
      <vt:lpstr>Academic freedom</vt:lpstr>
      <vt:lpstr>Freedom of Speech</vt:lpstr>
      <vt:lpstr>Q. Who was one of the most important founders of Higher Education?</vt:lpstr>
      <vt:lpstr>Plato</vt:lpstr>
      <vt:lpstr>What is an Academic / Academia?</vt:lpstr>
      <vt:lpstr>Academic</vt:lpstr>
      <vt:lpstr>Philosophy</vt:lpstr>
      <vt:lpstr>What is Logic in Welsh?</vt:lpstr>
      <vt:lpstr>Answer:</vt:lpstr>
      <vt:lpstr>Slide 13</vt:lpstr>
      <vt:lpstr>Slide 14</vt:lpstr>
      <vt:lpstr>Q. Who was Plato’s Teacher?</vt:lpstr>
      <vt:lpstr>SockRaty</vt:lpstr>
      <vt:lpstr>Socrates &amp; Plato</vt:lpstr>
      <vt:lpstr>Logic ....... Like : )</vt:lpstr>
      <vt:lpstr>Hdn: Nous aka Intelligence</vt:lpstr>
      <vt:lpstr>Research</vt:lpstr>
      <vt:lpstr>Hdn: Overview of Research</vt:lpstr>
      <vt:lpstr>Research defined</vt:lpstr>
      <vt:lpstr>The major steps in conducting research are: </vt:lpstr>
      <vt:lpstr>Steps defined:</vt:lpstr>
      <vt:lpstr>Research or Scholarly activity</vt:lpstr>
      <vt:lpstr>Socrates &amp; the Socratic/Dialectic Method</vt:lpstr>
      <vt:lpstr>Platonism</vt:lpstr>
      <vt:lpstr>Research?</vt:lpstr>
      <vt:lpstr>Torch of Knowledge</vt:lpstr>
      <vt:lpstr>Sources of information</vt:lpstr>
      <vt:lpstr>Secondary research:</vt:lpstr>
      <vt:lpstr>Journals</vt:lpstr>
      <vt:lpstr>Avoid Information over-load</vt:lpstr>
      <vt:lpstr>Research Tips</vt:lpstr>
      <vt:lpstr>Research Tips cont...</vt:lpstr>
      <vt:lpstr>Citations and references</vt:lpstr>
      <vt:lpstr>Why Reference?</vt:lpstr>
      <vt:lpstr>Why Reference?</vt:lpstr>
      <vt:lpstr>Use Valid Sources</vt:lpstr>
      <vt:lpstr>Slide 40</vt:lpstr>
      <vt:lpstr>Referencing: </vt:lpstr>
      <vt:lpstr>Slide 42</vt:lpstr>
      <vt:lpstr>Example Numeric Reference list:</vt:lpstr>
      <vt:lpstr>Bibliography</vt:lpstr>
      <vt:lpstr>Numeric Referencing</vt:lpstr>
      <vt:lpstr>Numeric Referencing</vt:lpstr>
      <vt:lpstr>Using Citations</vt:lpstr>
      <vt:lpstr>Using Citations</vt:lpstr>
      <vt:lpstr>Using Citations</vt:lpstr>
      <vt:lpstr>Using Direct Quotes</vt:lpstr>
      <vt:lpstr>Using Direct Quotes</vt:lpstr>
      <vt:lpstr>Analysis and Evaluation</vt:lpstr>
      <vt:lpstr>Reference List</vt:lpstr>
      <vt:lpstr>Bibliography</vt:lpstr>
      <vt:lpstr>The End</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Referencing</dc:title>
  <dc:creator>Graham Rees-Evans</dc:creator>
  <cp:lastModifiedBy>James Williams</cp:lastModifiedBy>
  <cp:revision>124</cp:revision>
  <dcterms:created xsi:type="dcterms:W3CDTF">2011-11-09T00:11:03Z</dcterms:created>
  <dcterms:modified xsi:type="dcterms:W3CDTF">2012-11-11T16:48:22Z</dcterms:modified>
</cp:coreProperties>
</file>