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68"/>
  </p:notesMasterIdLst>
  <p:sldIdLst>
    <p:sldId id="258" r:id="rId2"/>
    <p:sldId id="348" r:id="rId3"/>
    <p:sldId id="410" r:id="rId4"/>
    <p:sldId id="411" r:id="rId5"/>
    <p:sldId id="412" r:id="rId6"/>
    <p:sldId id="259" r:id="rId7"/>
    <p:sldId id="284" r:id="rId8"/>
    <p:sldId id="346" r:id="rId9"/>
    <p:sldId id="257" r:id="rId10"/>
    <p:sldId id="287" r:id="rId11"/>
    <p:sldId id="290" r:id="rId12"/>
    <p:sldId id="288" r:id="rId13"/>
    <p:sldId id="291" r:id="rId14"/>
    <p:sldId id="293" r:id="rId15"/>
    <p:sldId id="295" r:id="rId16"/>
    <p:sldId id="398" r:id="rId17"/>
    <p:sldId id="399" r:id="rId18"/>
    <p:sldId id="400" r:id="rId19"/>
    <p:sldId id="313" r:id="rId20"/>
    <p:sldId id="401" r:id="rId21"/>
    <p:sldId id="320" r:id="rId22"/>
    <p:sldId id="402" r:id="rId23"/>
    <p:sldId id="296" r:id="rId24"/>
    <p:sldId id="297" r:id="rId25"/>
    <p:sldId id="298" r:id="rId26"/>
    <p:sldId id="332" r:id="rId27"/>
    <p:sldId id="331" r:id="rId28"/>
    <p:sldId id="309" r:id="rId29"/>
    <p:sldId id="308" r:id="rId30"/>
    <p:sldId id="307" r:id="rId31"/>
    <p:sldId id="334" r:id="rId32"/>
    <p:sldId id="335" r:id="rId33"/>
    <p:sldId id="303" r:id="rId34"/>
    <p:sldId id="337" r:id="rId35"/>
    <p:sldId id="301" r:id="rId36"/>
    <p:sldId id="413" r:id="rId37"/>
    <p:sldId id="300" r:id="rId38"/>
    <p:sldId id="339" r:id="rId39"/>
    <p:sldId id="414" r:id="rId40"/>
    <p:sldId id="415" r:id="rId41"/>
    <p:sldId id="416" r:id="rId42"/>
    <p:sldId id="417" r:id="rId43"/>
    <p:sldId id="418" r:id="rId44"/>
    <p:sldId id="419" r:id="rId45"/>
    <p:sldId id="340" r:id="rId46"/>
    <p:sldId id="299" r:id="rId47"/>
    <p:sldId id="330" r:id="rId48"/>
    <p:sldId id="338" r:id="rId49"/>
    <p:sldId id="329" r:id="rId50"/>
    <p:sldId id="341" r:id="rId51"/>
    <p:sldId id="406" r:id="rId52"/>
    <p:sldId id="408" r:id="rId53"/>
    <p:sldId id="407" r:id="rId54"/>
    <p:sldId id="409" r:id="rId55"/>
    <p:sldId id="328" r:id="rId56"/>
    <p:sldId id="305" r:id="rId57"/>
    <p:sldId id="343" r:id="rId58"/>
    <p:sldId id="344" r:id="rId59"/>
    <p:sldId id="304" r:id="rId60"/>
    <p:sldId id="327" r:id="rId61"/>
    <p:sldId id="368" r:id="rId62"/>
    <p:sldId id="372" r:id="rId63"/>
    <p:sldId id="371" r:id="rId64"/>
    <p:sldId id="370" r:id="rId65"/>
    <p:sldId id="310" r:id="rId66"/>
    <p:sldId id="333"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A34401-2522-4B1E-8ECF-F800B62816AA}" v="1" dt="2025-11-25T10:54:31.3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9349" autoAdjust="0"/>
  </p:normalViewPr>
  <p:slideViewPr>
    <p:cSldViewPr snapToGrid="0">
      <p:cViewPr varScale="1">
        <p:scale>
          <a:sx n="48" d="100"/>
          <a:sy n="48" d="100"/>
        </p:scale>
        <p:origin x="666"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ece06c1e-1fe5-4526-9740-3b5872e790df" providerId="ADAL" clId="{C63EF1B6-6C6B-4CE5-A405-4AF6F779BA41}"/>
    <pc:docChg chg="undo custSel addSld delSld modSld">
      <pc:chgData name="Jane Davies" userId="ece06c1e-1fe5-4526-9740-3b5872e790df" providerId="ADAL" clId="{C63EF1B6-6C6B-4CE5-A405-4AF6F779BA41}" dt="2025-11-25T10:56:39.668" v="185" actId="26606"/>
      <pc:docMkLst>
        <pc:docMk/>
      </pc:docMkLst>
      <pc:sldChg chg="modSp mod">
        <pc:chgData name="Jane Davies" userId="ece06c1e-1fe5-4526-9740-3b5872e790df" providerId="ADAL" clId="{C63EF1B6-6C6B-4CE5-A405-4AF6F779BA41}" dt="2025-11-25T10:18:36.503" v="173" actId="6549"/>
        <pc:sldMkLst>
          <pc:docMk/>
          <pc:sldMk cId="3757565224" sldId="329"/>
        </pc:sldMkLst>
        <pc:spChg chg="mod">
          <ac:chgData name="Jane Davies" userId="ece06c1e-1fe5-4526-9740-3b5872e790df" providerId="ADAL" clId="{C63EF1B6-6C6B-4CE5-A405-4AF6F779BA41}" dt="2025-11-25T10:18:36.503" v="173" actId="6549"/>
          <ac:spMkLst>
            <pc:docMk/>
            <pc:sldMk cId="3757565224" sldId="329"/>
            <ac:spMk id="3" creationId="{01A1CF1C-C1C9-764B-970D-FCC19A59DF45}"/>
          </ac:spMkLst>
        </pc:spChg>
      </pc:sldChg>
      <pc:sldChg chg="modSp mod">
        <pc:chgData name="Jane Davies" userId="ece06c1e-1fe5-4526-9740-3b5872e790df" providerId="ADAL" clId="{C63EF1B6-6C6B-4CE5-A405-4AF6F779BA41}" dt="2025-11-25T10:54:45.625" v="181" actId="20577"/>
        <pc:sldMkLst>
          <pc:docMk/>
          <pc:sldMk cId="2564839819" sldId="341"/>
        </pc:sldMkLst>
        <pc:spChg chg="mod">
          <ac:chgData name="Jane Davies" userId="ece06c1e-1fe5-4526-9740-3b5872e790df" providerId="ADAL" clId="{C63EF1B6-6C6B-4CE5-A405-4AF6F779BA41}" dt="2025-11-25T10:54:45.625" v="181" actId="20577"/>
          <ac:spMkLst>
            <pc:docMk/>
            <pc:sldMk cId="2564839819" sldId="341"/>
            <ac:spMk id="3" creationId="{A0C3C8C1-7AC1-11E5-53E8-5DA611F6DC86}"/>
          </ac:spMkLst>
        </pc:spChg>
      </pc:sldChg>
      <pc:sldChg chg="addSp modSp mod setBg">
        <pc:chgData name="Jane Davies" userId="ece06c1e-1fe5-4526-9740-3b5872e790df" providerId="ADAL" clId="{C63EF1B6-6C6B-4CE5-A405-4AF6F779BA41}" dt="2025-11-25T10:56:16.277" v="182" actId="26606"/>
        <pc:sldMkLst>
          <pc:docMk/>
          <pc:sldMk cId="937876746" sldId="368"/>
        </pc:sldMkLst>
        <pc:spChg chg="mod">
          <ac:chgData name="Jane Davies" userId="ece06c1e-1fe5-4526-9740-3b5872e790df" providerId="ADAL" clId="{C63EF1B6-6C6B-4CE5-A405-4AF6F779BA41}" dt="2025-11-25T10:56:16.277" v="182" actId="26606"/>
          <ac:spMkLst>
            <pc:docMk/>
            <pc:sldMk cId="937876746" sldId="368"/>
            <ac:spMk id="2" creationId="{83DBEE6F-30A2-397D-29BB-7FFF2A3059E7}"/>
          </ac:spMkLst>
        </pc:spChg>
        <pc:spChg chg="mod">
          <ac:chgData name="Jane Davies" userId="ece06c1e-1fe5-4526-9740-3b5872e790df" providerId="ADAL" clId="{C63EF1B6-6C6B-4CE5-A405-4AF6F779BA41}" dt="2025-11-25T10:56:16.277" v="182" actId="26606"/>
          <ac:spMkLst>
            <pc:docMk/>
            <pc:sldMk cId="937876746" sldId="368"/>
            <ac:spMk id="3" creationId="{7F4B1381-DB3D-8C6F-02BA-89814C0D6CDE}"/>
          </ac:spMkLst>
        </pc:spChg>
        <pc:spChg chg="add">
          <ac:chgData name="Jane Davies" userId="ece06c1e-1fe5-4526-9740-3b5872e790df" providerId="ADAL" clId="{C63EF1B6-6C6B-4CE5-A405-4AF6F779BA41}" dt="2025-11-25T10:56:16.277" v="182" actId="26606"/>
          <ac:spMkLst>
            <pc:docMk/>
            <pc:sldMk cId="937876746" sldId="368"/>
            <ac:spMk id="8" creationId="{907EF6B7-1338-4443-8C46-6A318D952DFD}"/>
          </ac:spMkLst>
        </pc:spChg>
        <pc:spChg chg="add">
          <ac:chgData name="Jane Davies" userId="ece06c1e-1fe5-4526-9740-3b5872e790df" providerId="ADAL" clId="{C63EF1B6-6C6B-4CE5-A405-4AF6F779BA41}" dt="2025-11-25T10:56:16.277" v="182" actId="26606"/>
          <ac:spMkLst>
            <pc:docMk/>
            <pc:sldMk cId="937876746" sldId="368"/>
            <ac:spMk id="10" creationId="{DAAE4CDD-124C-4DCF-9584-B6033B545DD5}"/>
          </ac:spMkLst>
        </pc:spChg>
        <pc:spChg chg="add">
          <ac:chgData name="Jane Davies" userId="ece06c1e-1fe5-4526-9740-3b5872e790df" providerId="ADAL" clId="{C63EF1B6-6C6B-4CE5-A405-4AF6F779BA41}" dt="2025-11-25T10:56:16.277" v="182" actId="26606"/>
          <ac:spMkLst>
            <pc:docMk/>
            <pc:sldMk cId="937876746" sldId="368"/>
            <ac:spMk id="12" creationId="{081E4A58-353D-44AE-B2FC-2A74E2E400F7}"/>
          </ac:spMkLst>
        </pc:spChg>
      </pc:sldChg>
      <pc:sldChg chg="addSp modSp mod setBg">
        <pc:chgData name="Jane Davies" userId="ece06c1e-1fe5-4526-9740-3b5872e790df" providerId="ADAL" clId="{C63EF1B6-6C6B-4CE5-A405-4AF6F779BA41}" dt="2025-11-25T10:56:39.668" v="185" actId="26606"/>
        <pc:sldMkLst>
          <pc:docMk/>
          <pc:sldMk cId="2082605155" sldId="370"/>
        </pc:sldMkLst>
        <pc:spChg chg="mod">
          <ac:chgData name="Jane Davies" userId="ece06c1e-1fe5-4526-9740-3b5872e790df" providerId="ADAL" clId="{C63EF1B6-6C6B-4CE5-A405-4AF6F779BA41}" dt="2025-11-25T10:56:39.668" v="185" actId="26606"/>
          <ac:spMkLst>
            <pc:docMk/>
            <pc:sldMk cId="2082605155" sldId="370"/>
            <ac:spMk id="2" creationId="{00000000-0000-0000-0000-000000000000}"/>
          </ac:spMkLst>
        </pc:spChg>
        <pc:spChg chg="mod">
          <ac:chgData name="Jane Davies" userId="ece06c1e-1fe5-4526-9740-3b5872e790df" providerId="ADAL" clId="{C63EF1B6-6C6B-4CE5-A405-4AF6F779BA41}" dt="2025-11-25T10:56:39.668" v="185" actId="26606"/>
          <ac:spMkLst>
            <pc:docMk/>
            <pc:sldMk cId="2082605155" sldId="370"/>
            <ac:spMk id="3" creationId="{00000000-0000-0000-0000-000000000000}"/>
          </ac:spMkLst>
        </pc:spChg>
        <pc:spChg chg="add">
          <ac:chgData name="Jane Davies" userId="ece06c1e-1fe5-4526-9740-3b5872e790df" providerId="ADAL" clId="{C63EF1B6-6C6B-4CE5-A405-4AF6F779BA41}" dt="2025-11-25T10:56:39.668" v="185" actId="26606"/>
          <ac:spMkLst>
            <pc:docMk/>
            <pc:sldMk cId="2082605155" sldId="370"/>
            <ac:spMk id="8" creationId="{389575E1-3389-451A-A5F7-27854C25C599}"/>
          </ac:spMkLst>
        </pc:spChg>
        <pc:spChg chg="add">
          <ac:chgData name="Jane Davies" userId="ece06c1e-1fe5-4526-9740-3b5872e790df" providerId="ADAL" clId="{C63EF1B6-6C6B-4CE5-A405-4AF6F779BA41}" dt="2025-11-25T10:56:39.668" v="185" actId="26606"/>
          <ac:spMkLst>
            <pc:docMk/>
            <pc:sldMk cId="2082605155" sldId="370"/>
            <ac:spMk id="10" creationId="{A53CCC5C-D88E-40FB-B30B-23DCDBD01D37}"/>
          </ac:spMkLst>
        </pc:spChg>
        <pc:spChg chg="add">
          <ac:chgData name="Jane Davies" userId="ece06c1e-1fe5-4526-9740-3b5872e790df" providerId="ADAL" clId="{C63EF1B6-6C6B-4CE5-A405-4AF6F779BA41}" dt="2025-11-25T10:56:39.668" v="185" actId="26606"/>
          <ac:spMkLst>
            <pc:docMk/>
            <pc:sldMk cId="2082605155" sldId="370"/>
            <ac:spMk id="12" creationId="{081E4A58-353D-44AE-B2FC-2A74E2E400F7}"/>
          </ac:spMkLst>
        </pc:spChg>
      </pc:sldChg>
      <pc:sldChg chg="addSp modSp mod setBg">
        <pc:chgData name="Jane Davies" userId="ece06c1e-1fe5-4526-9740-3b5872e790df" providerId="ADAL" clId="{C63EF1B6-6C6B-4CE5-A405-4AF6F779BA41}" dt="2025-11-25T10:56:30.113" v="184" actId="26606"/>
        <pc:sldMkLst>
          <pc:docMk/>
          <pc:sldMk cId="2256318999" sldId="371"/>
        </pc:sldMkLst>
        <pc:spChg chg="mod">
          <ac:chgData name="Jane Davies" userId="ece06c1e-1fe5-4526-9740-3b5872e790df" providerId="ADAL" clId="{C63EF1B6-6C6B-4CE5-A405-4AF6F779BA41}" dt="2025-11-25T10:56:30.113" v="184" actId="26606"/>
          <ac:spMkLst>
            <pc:docMk/>
            <pc:sldMk cId="2256318999" sldId="371"/>
            <ac:spMk id="2" creationId="{00000000-0000-0000-0000-000000000000}"/>
          </ac:spMkLst>
        </pc:spChg>
        <pc:spChg chg="mod">
          <ac:chgData name="Jane Davies" userId="ece06c1e-1fe5-4526-9740-3b5872e790df" providerId="ADAL" clId="{C63EF1B6-6C6B-4CE5-A405-4AF6F779BA41}" dt="2025-11-25T10:56:30.113" v="184" actId="26606"/>
          <ac:spMkLst>
            <pc:docMk/>
            <pc:sldMk cId="2256318999" sldId="371"/>
            <ac:spMk id="3" creationId="{00000000-0000-0000-0000-000000000000}"/>
          </ac:spMkLst>
        </pc:spChg>
        <pc:spChg chg="add">
          <ac:chgData name="Jane Davies" userId="ece06c1e-1fe5-4526-9740-3b5872e790df" providerId="ADAL" clId="{C63EF1B6-6C6B-4CE5-A405-4AF6F779BA41}" dt="2025-11-25T10:56:30.113" v="184" actId="26606"/>
          <ac:spMkLst>
            <pc:docMk/>
            <pc:sldMk cId="2256318999" sldId="371"/>
            <ac:spMk id="8" creationId="{907EF6B7-1338-4443-8C46-6A318D952DFD}"/>
          </ac:spMkLst>
        </pc:spChg>
        <pc:spChg chg="add">
          <ac:chgData name="Jane Davies" userId="ece06c1e-1fe5-4526-9740-3b5872e790df" providerId="ADAL" clId="{C63EF1B6-6C6B-4CE5-A405-4AF6F779BA41}" dt="2025-11-25T10:56:30.113" v="184" actId="26606"/>
          <ac:spMkLst>
            <pc:docMk/>
            <pc:sldMk cId="2256318999" sldId="371"/>
            <ac:spMk id="10" creationId="{DAAE4CDD-124C-4DCF-9584-B6033B545DD5}"/>
          </ac:spMkLst>
        </pc:spChg>
        <pc:spChg chg="add">
          <ac:chgData name="Jane Davies" userId="ece06c1e-1fe5-4526-9740-3b5872e790df" providerId="ADAL" clId="{C63EF1B6-6C6B-4CE5-A405-4AF6F779BA41}" dt="2025-11-25T10:56:30.113" v="184" actId="26606"/>
          <ac:spMkLst>
            <pc:docMk/>
            <pc:sldMk cId="2256318999" sldId="371"/>
            <ac:spMk id="12" creationId="{081E4A58-353D-44AE-B2FC-2A74E2E400F7}"/>
          </ac:spMkLst>
        </pc:spChg>
      </pc:sldChg>
      <pc:sldChg chg="addSp modSp mod setBg">
        <pc:chgData name="Jane Davies" userId="ece06c1e-1fe5-4526-9740-3b5872e790df" providerId="ADAL" clId="{C63EF1B6-6C6B-4CE5-A405-4AF6F779BA41}" dt="2025-11-25T10:56:20.050" v="183" actId="26606"/>
        <pc:sldMkLst>
          <pc:docMk/>
          <pc:sldMk cId="471471295" sldId="372"/>
        </pc:sldMkLst>
        <pc:spChg chg="mod">
          <ac:chgData name="Jane Davies" userId="ece06c1e-1fe5-4526-9740-3b5872e790df" providerId="ADAL" clId="{C63EF1B6-6C6B-4CE5-A405-4AF6F779BA41}" dt="2025-11-25T10:56:20.050" v="183" actId="26606"/>
          <ac:spMkLst>
            <pc:docMk/>
            <pc:sldMk cId="471471295" sldId="372"/>
            <ac:spMk id="2" creationId="{00000000-0000-0000-0000-000000000000}"/>
          </ac:spMkLst>
        </pc:spChg>
        <pc:spChg chg="mod">
          <ac:chgData name="Jane Davies" userId="ece06c1e-1fe5-4526-9740-3b5872e790df" providerId="ADAL" clId="{C63EF1B6-6C6B-4CE5-A405-4AF6F779BA41}" dt="2025-11-25T10:56:20.050" v="183" actId="26606"/>
          <ac:spMkLst>
            <pc:docMk/>
            <pc:sldMk cId="471471295" sldId="372"/>
            <ac:spMk id="3" creationId="{00000000-0000-0000-0000-000000000000}"/>
          </ac:spMkLst>
        </pc:spChg>
        <pc:spChg chg="add">
          <ac:chgData name="Jane Davies" userId="ece06c1e-1fe5-4526-9740-3b5872e790df" providerId="ADAL" clId="{C63EF1B6-6C6B-4CE5-A405-4AF6F779BA41}" dt="2025-11-25T10:56:20.050" v="183" actId="26606"/>
          <ac:spMkLst>
            <pc:docMk/>
            <pc:sldMk cId="471471295" sldId="372"/>
            <ac:spMk id="8" creationId="{907EF6B7-1338-4443-8C46-6A318D952DFD}"/>
          </ac:spMkLst>
        </pc:spChg>
        <pc:spChg chg="add">
          <ac:chgData name="Jane Davies" userId="ece06c1e-1fe5-4526-9740-3b5872e790df" providerId="ADAL" clId="{C63EF1B6-6C6B-4CE5-A405-4AF6F779BA41}" dt="2025-11-25T10:56:20.050" v="183" actId="26606"/>
          <ac:spMkLst>
            <pc:docMk/>
            <pc:sldMk cId="471471295" sldId="372"/>
            <ac:spMk id="10" creationId="{DAAE4CDD-124C-4DCF-9584-B6033B545DD5}"/>
          </ac:spMkLst>
        </pc:spChg>
        <pc:spChg chg="add">
          <ac:chgData name="Jane Davies" userId="ece06c1e-1fe5-4526-9740-3b5872e790df" providerId="ADAL" clId="{C63EF1B6-6C6B-4CE5-A405-4AF6F779BA41}" dt="2025-11-25T10:56:20.050" v="183" actId="26606"/>
          <ac:spMkLst>
            <pc:docMk/>
            <pc:sldMk cId="471471295" sldId="372"/>
            <ac:spMk id="12" creationId="{081E4A58-353D-44AE-B2FC-2A74E2E400F7}"/>
          </ac:spMkLst>
        </pc:spChg>
      </pc:sldChg>
      <pc:sldChg chg="del">
        <pc:chgData name="Jane Davies" userId="ece06c1e-1fe5-4526-9740-3b5872e790df" providerId="ADAL" clId="{C63EF1B6-6C6B-4CE5-A405-4AF6F779BA41}" dt="2025-11-25T10:08:28.716" v="16" actId="47"/>
        <pc:sldMkLst>
          <pc:docMk/>
          <pc:sldMk cId="1576329108" sldId="403"/>
        </pc:sldMkLst>
      </pc:sldChg>
      <pc:sldChg chg="del">
        <pc:chgData name="Jane Davies" userId="ece06c1e-1fe5-4526-9740-3b5872e790df" providerId="ADAL" clId="{C63EF1B6-6C6B-4CE5-A405-4AF6F779BA41}" dt="2025-11-25T10:08:29.864" v="17" actId="47"/>
        <pc:sldMkLst>
          <pc:docMk/>
          <pc:sldMk cId="1018051979" sldId="404"/>
        </pc:sldMkLst>
      </pc:sldChg>
      <pc:sldChg chg="del">
        <pc:chgData name="Jane Davies" userId="ece06c1e-1fe5-4526-9740-3b5872e790df" providerId="ADAL" clId="{C63EF1B6-6C6B-4CE5-A405-4AF6F779BA41}" dt="2025-11-25T10:09:26.842" v="23" actId="47"/>
        <pc:sldMkLst>
          <pc:docMk/>
          <pc:sldMk cId="3779753891" sldId="405"/>
        </pc:sldMkLst>
      </pc:sldChg>
      <pc:sldChg chg="addSp delSp modSp new mod setBg">
        <pc:chgData name="Jane Davies" userId="ece06c1e-1fe5-4526-9740-3b5872e790df" providerId="ADAL" clId="{C63EF1B6-6C6B-4CE5-A405-4AF6F779BA41}" dt="2025-11-25T10:07:52.284" v="9" actId="14100"/>
        <pc:sldMkLst>
          <pc:docMk/>
          <pc:sldMk cId="612384540" sldId="414"/>
        </pc:sldMkLst>
        <pc:spChg chg="add del">
          <ac:chgData name="Jane Davies" userId="ece06c1e-1fe5-4526-9740-3b5872e790df" providerId="ADAL" clId="{C63EF1B6-6C6B-4CE5-A405-4AF6F779BA41}" dt="2025-11-25T10:07:48.238" v="6" actId="26606"/>
          <ac:spMkLst>
            <pc:docMk/>
            <pc:sldMk cId="612384540" sldId="414"/>
            <ac:spMk id="8" creationId="{32BC26D8-82FB-445E-AA49-62A77D7C1EE0}"/>
          </ac:spMkLst>
        </pc:spChg>
        <pc:spChg chg="add del">
          <ac:chgData name="Jane Davies" userId="ece06c1e-1fe5-4526-9740-3b5872e790df" providerId="ADAL" clId="{C63EF1B6-6C6B-4CE5-A405-4AF6F779BA41}" dt="2025-11-25T10:07:48.238" v="6" actId="26606"/>
          <ac:spMkLst>
            <pc:docMk/>
            <pc:sldMk cId="612384540" sldId="414"/>
            <ac:spMk id="10" creationId="{CB44330D-EA18-4254-AA95-EB49948539B8}"/>
          </ac:spMkLst>
        </pc:spChg>
        <pc:spChg chg="add">
          <ac:chgData name="Jane Davies" userId="ece06c1e-1fe5-4526-9740-3b5872e790df" providerId="ADAL" clId="{C63EF1B6-6C6B-4CE5-A405-4AF6F779BA41}" dt="2025-11-25T10:07:48.238" v="7" actId="26606"/>
          <ac:spMkLst>
            <pc:docMk/>
            <pc:sldMk cId="612384540" sldId="414"/>
            <ac:spMk id="12" creationId="{01D0AF59-99C3-4251-AB9A-C966C6AD4400}"/>
          </ac:spMkLst>
        </pc:spChg>
        <pc:spChg chg="add">
          <ac:chgData name="Jane Davies" userId="ece06c1e-1fe5-4526-9740-3b5872e790df" providerId="ADAL" clId="{C63EF1B6-6C6B-4CE5-A405-4AF6F779BA41}" dt="2025-11-25T10:07:48.238" v="7" actId="26606"/>
          <ac:spMkLst>
            <pc:docMk/>
            <pc:sldMk cId="612384540" sldId="414"/>
            <ac:spMk id="13" creationId="{1855405F-37A2-4869-9154-F8BE3BECE6C3}"/>
          </ac:spMkLst>
        </pc:spChg>
        <pc:picChg chg="add mod">
          <ac:chgData name="Jane Davies" userId="ece06c1e-1fe5-4526-9740-3b5872e790df" providerId="ADAL" clId="{C63EF1B6-6C6B-4CE5-A405-4AF6F779BA41}" dt="2025-11-25T10:07:52.284" v="9" actId="14100"/>
          <ac:picMkLst>
            <pc:docMk/>
            <pc:sldMk cId="612384540" sldId="414"/>
            <ac:picMk id="3" creationId="{40C7FCF5-69F1-54C4-D5B9-4D14ED46C0A8}"/>
          </ac:picMkLst>
        </pc:picChg>
      </pc:sldChg>
      <pc:sldChg chg="addSp modSp new mod">
        <pc:chgData name="Jane Davies" userId="ece06c1e-1fe5-4526-9740-3b5872e790df" providerId="ADAL" clId="{C63EF1B6-6C6B-4CE5-A405-4AF6F779BA41}" dt="2025-11-25T10:08:36.722" v="19" actId="14100"/>
        <pc:sldMkLst>
          <pc:docMk/>
          <pc:sldMk cId="2964929940" sldId="415"/>
        </pc:sldMkLst>
        <pc:picChg chg="add mod">
          <ac:chgData name="Jane Davies" userId="ece06c1e-1fe5-4526-9740-3b5872e790df" providerId="ADAL" clId="{C63EF1B6-6C6B-4CE5-A405-4AF6F779BA41}" dt="2025-11-25T10:08:36.722" v="19" actId="14100"/>
          <ac:picMkLst>
            <pc:docMk/>
            <pc:sldMk cId="2964929940" sldId="415"/>
            <ac:picMk id="3" creationId="{33CC0945-D6F9-8457-19E1-6C31D4F7B62F}"/>
          </ac:picMkLst>
        </pc:picChg>
      </pc:sldChg>
      <pc:sldChg chg="addSp modSp new mod">
        <pc:chgData name="Jane Davies" userId="ece06c1e-1fe5-4526-9740-3b5872e790df" providerId="ADAL" clId="{C63EF1B6-6C6B-4CE5-A405-4AF6F779BA41}" dt="2025-11-25T10:09:25.293" v="22" actId="14100"/>
        <pc:sldMkLst>
          <pc:docMk/>
          <pc:sldMk cId="1596350931" sldId="416"/>
        </pc:sldMkLst>
        <pc:picChg chg="add mod">
          <ac:chgData name="Jane Davies" userId="ece06c1e-1fe5-4526-9740-3b5872e790df" providerId="ADAL" clId="{C63EF1B6-6C6B-4CE5-A405-4AF6F779BA41}" dt="2025-11-25T10:09:25.293" v="22" actId="14100"/>
          <ac:picMkLst>
            <pc:docMk/>
            <pc:sldMk cId="1596350931" sldId="416"/>
            <ac:picMk id="3" creationId="{31C0EC99-4DD9-50D6-24E0-3AAAAB6EED26}"/>
          </ac:picMkLst>
        </pc:picChg>
      </pc:sldChg>
      <pc:sldChg chg="new">
        <pc:chgData name="Jane Davies" userId="ece06c1e-1fe5-4526-9740-3b5872e790df" providerId="ADAL" clId="{C63EF1B6-6C6B-4CE5-A405-4AF6F779BA41}" dt="2025-11-25T10:07:57.253" v="12" actId="680"/>
        <pc:sldMkLst>
          <pc:docMk/>
          <pc:sldMk cId="56504775" sldId="417"/>
        </pc:sldMkLst>
      </pc:sldChg>
      <pc:sldChg chg="new">
        <pc:chgData name="Jane Davies" userId="ece06c1e-1fe5-4526-9740-3b5872e790df" providerId="ADAL" clId="{C63EF1B6-6C6B-4CE5-A405-4AF6F779BA41}" dt="2025-11-25T10:07:57.499" v="13" actId="680"/>
        <pc:sldMkLst>
          <pc:docMk/>
          <pc:sldMk cId="2768243439" sldId="418"/>
        </pc:sldMkLst>
      </pc:sldChg>
      <pc:sldChg chg="new">
        <pc:chgData name="Jane Davies" userId="ece06c1e-1fe5-4526-9740-3b5872e790df" providerId="ADAL" clId="{C63EF1B6-6C6B-4CE5-A405-4AF6F779BA41}" dt="2025-11-25T10:07:57.753" v="14" actId="680"/>
        <pc:sldMkLst>
          <pc:docMk/>
          <pc:sldMk cId="2351173430" sldId="41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985548-CA4E-4986-B9B8-ADCA272BDDDC}"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US"/>
        </a:p>
      </dgm:t>
    </dgm:pt>
    <dgm:pt modelId="{DB23E203-6B6C-4F12-9516-25514A319C55}">
      <dgm:prSet/>
      <dgm:spPr/>
      <dgm:t>
        <a:bodyPr/>
        <a:lstStyle/>
        <a:p>
          <a:r>
            <a:rPr lang="en-GB"/>
            <a:t>Distinguish what youth justice by looking at the history of youth justice and current legislation in place to deal with youth offending.</a:t>
          </a:r>
          <a:endParaRPr lang="en-US"/>
        </a:p>
      </dgm:t>
    </dgm:pt>
    <dgm:pt modelId="{4F5D9F81-5BF7-4571-B471-B01D00F9DC76}" type="parTrans" cxnId="{D3FA7F4C-3843-4E32-B3C4-3806F2DACDB9}">
      <dgm:prSet/>
      <dgm:spPr/>
      <dgm:t>
        <a:bodyPr/>
        <a:lstStyle/>
        <a:p>
          <a:endParaRPr lang="en-US"/>
        </a:p>
      </dgm:t>
    </dgm:pt>
    <dgm:pt modelId="{DF79351B-3F44-407A-82B0-EF1F663A4636}" type="sibTrans" cxnId="{D3FA7F4C-3843-4E32-B3C4-3806F2DACDB9}">
      <dgm:prSet/>
      <dgm:spPr/>
      <dgm:t>
        <a:bodyPr/>
        <a:lstStyle/>
        <a:p>
          <a:endParaRPr lang="en-US"/>
        </a:p>
      </dgm:t>
    </dgm:pt>
    <dgm:pt modelId="{7D4DDF9C-CFB2-4AD9-9F50-400643562493}">
      <dgm:prSet/>
      <dgm:spPr/>
      <dgm:t>
        <a:bodyPr/>
        <a:lstStyle/>
        <a:p>
          <a:r>
            <a:rPr lang="en-GB" baseline="0"/>
            <a:t>Classify the age of criminal responsibility in England and Wales and discuss arguments for raising the age of criminal responsibility.</a:t>
          </a:r>
          <a:endParaRPr lang="en-US"/>
        </a:p>
      </dgm:t>
    </dgm:pt>
    <dgm:pt modelId="{0596CE86-AD28-4869-88F0-3D471F69EC51}" type="parTrans" cxnId="{587E8845-1584-4FEA-A262-A3D3885F08A5}">
      <dgm:prSet/>
      <dgm:spPr/>
      <dgm:t>
        <a:bodyPr/>
        <a:lstStyle/>
        <a:p>
          <a:endParaRPr lang="en-US"/>
        </a:p>
      </dgm:t>
    </dgm:pt>
    <dgm:pt modelId="{7B98B034-22C6-4E7A-907A-4B6AD1D081FC}" type="sibTrans" cxnId="{587E8845-1584-4FEA-A262-A3D3885F08A5}">
      <dgm:prSet/>
      <dgm:spPr/>
      <dgm:t>
        <a:bodyPr/>
        <a:lstStyle/>
        <a:p>
          <a:endParaRPr lang="en-US"/>
        </a:p>
      </dgm:t>
    </dgm:pt>
    <dgm:pt modelId="{BEBFA724-CF79-3F4A-B6DF-4081A084A7FC}" type="pres">
      <dgm:prSet presAssocID="{6C985548-CA4E-4986-B9B8-ADCA272BDDDC}" presName="linear" presStyleCnt="0">
        <dgm:presLayoutVars>
          <dgm:animLvl val="lvl"/>
          <dgm:resizeHandles val="exact"/>
        </dgm:presLayoutVars>
      </dgm:prSet>
      <dgm:spPr/>
    </dgm:pt>
    <dgm:pt modelId="{2BB46C12-36A6-084D-AE0B-2A2487B125D6}" type="pres">
      <dgm:prSet presAssocID="{DB23E203-6B6C-4F12-9516-25514A319C55}" presName="parentText" presStyleLbl="node1" presStyleIdx="0" presStyleCnt="2">
        <dgm:presLayoutVars>
          <dgm:chMax val="0"/>
          <dgm:bulletEnabled val="1"/>
        </dgm:presLayoutVars>
      </dgm:prSet>
      <dgm:spPr/>
    </dgm:pt>
    <dgm:pt modelId="{FF00C697-E4A8-624A-83AF-31DAF5B1CBBA}" type="pres">
      <dgm:prSet presAssocID="{DF79351B-3F44-407A-82B0-EF1F663A4636}" presName="spacer" presStyleCnt="0"/>
      <dgm:spPr/>
    </dgm:pt>
    <dgm:pt modelId="{79AAB11A-844A-7440-BC20-B729010400AB}" type="pres">
      <dgm:prSet presAssocID="{7D4DDF9C-CFB2-4AD9-9F50-400643562493}" presName="parentText" presStyleLbl="node1" presStyleIdx="1" presStyleCnt="2">
        <dgm:presLayoutVars>
          <dgm:chMax val="0"/>
          <dgm:bulletEnabled val="1"/>
        </dgm:presLayoutVars>
      </dgm:prSet>
      <dgm:spPr/>
    </dgm:pt>
  </dgm:ptLst>
  <dgm:cxnLst>
    <dgm:cxn modelId="{6A6E2229-7BDE-B34A-8F36-8C54C946D391}" type="presOf" srcId="{6C985548-CA4E-4986-B9B8-ADCA272BDDDC}" destId="{BEBFA724-CF79-3F4A-B6DF-4081A084A7FC}" srcOrd="0" destOrd="0" presId="urn:microsoft.com/office/officeart/2005/8/layout/vList2"/>
    <dgm:cxn modelId="{587E8845-1584-4FEA-A262-A3D3885F08A5}" srcId="{6C985548-CA4E-4986-B9B8-ADCA272BDDDC}" destId="{7D4DDF9C-CFB2-4AD9-9F50-400643562493}" srcOrd="1" destOrd="0" parTransId="{0596CE86-AD28-4869-88F0-3D471F69EC51}" sibTransId="{7B98B034-22C6-4E7A-907A-4B6AD1D081FC}"/>
    <dgm:cxn modelId="{D3FA7F4C-3843-4E32-B3C4-3806F2DACDB9}" srcId="{6C985548-CA4E-4986-B9B8-ADCA272BDDDC}" destId="{DB23E203-6B6C-4F12-9516-25514A319C55}" srcOrd="0" destOrd="0" parTransId="{4F5D9F81-5BF7-4571-B471-B01D00F9DC76}" sibTransId="{DF79351B-3F44-407A-82B0-EF1F663A4636}"/>
    <dgm:cxn modelId="{64F0B984-67B7-4A4C-934D-612E4C60C0ED}" type="presOf" srcId="{DB23E203-6B6C-4F12-9516-25514A319C55}" destId="{2BB46C12-36A6-084D-AE0B-2A2487B125D6}" srcOrd="0" destOrd="0" presId="urn:microsoft.com/office/officeart/2005/8/layout/vList2"/>
    <dgm:cxn modelId="{0FEF69E4-B780-8F49-84B4-F9A378DF1E2E}" type="presOf" srcId="{7D4DDF9C-CFB2-4AD9-9F50-400643562493}" destId="{79AAB11A-844A-7440-BC20-B729010400AB}" srcOrd="0" destOrd="0" presId="urn:microsoft.com/office/officeart/2005/8/layout/vList2"/>
    <dgm:cxn modelId="{6682CBD2-BF20-2344-AC6B-5543D6B0B072}" type="presParOf" srcId="{BEBFA724-CF79-3F4A-B6DF-4081A084A7FC}" destId="{2BB46C12-36A6-084D-AE0B-2A2487B125D6}" srcOrd="0" destOrd="0" presId="urn:microsoft.com/office/officeart/2005/8/layout/vList2"/>
    <dgm:cxn modelId="{F3922C58-9995-8848-972B-59B580C2D8F0}" type="presParOf" srcId="{BEBFA724-CF79-3F4A-B6DF-4081A084A7FC}" destId="{FF00C697-E4A8-624A-83AF-31DAF5B1CBBA}" srcOrd="1" destOrd="0" presId="urn:microsoft.com/office/officeart/2005/8/layout/vList2"/>
    <dgm:cxn modelId="{6FEA27AA-AE49-0F43-8B8E-C49AA7E37107}" type="presParOf" srcId="{BEBFA724-CF79-3F4A-B6DF-4081A084A7FC}" destId="{79AAB11A-844A-7440-BC20-B729010400A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FE4A6C-B835-4E6D-9BBC-70E62A8516FB}"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981B92CA-1A23-4F09-8688-FC312FDAE415}">
      <dgm:prSet/>
      <dgm:spPr/>
      <dgm:t>
        <a:bodyPr/>
        <a:lstStyle/>
        <a:p>
          <a:r>
            <a:rPr lang="en-GB" baseline="0"/>
            <a:t>1847 – Juvenile Offenders Act</a:t>
          </a:r>
          <a:endParaRPr lang="en-US"/>
        </a:p>
      </dgm:t>
    </dgm:pt>
    <dgm:pt modelId="{A5033F18-3CB6-44F5-A613-4F1EAB96D93F}" type="parTrans" cxnId="{FE465B8B-1C6B-4B60-AB42-FFDF93E16935}">
      <dgm:prSet/>
      <dgm:spPr/>
      <dgm:t>
        <a:bodyPr/>
        <a:lstStyle/>
        <a:p>
          <a:endParaRPr lang="en-US"/>
        </a:p>
      </dgm:t>
    </dgm:pt>
    <dgm:pt modelId="{6ECE6901-1437-4500-B1E4-B980193916D3}" type="sibTrans" cxnId="{FE465B8B-1C6B-4B60-AB42-FFDF93E16935}">
      <dgm:prSet/>
      <dgm:spPr/>
      <dgm:t>
        <a:bodyPr/>
        <a:lstStyle/>
        <a:p>
          <a:endParaRPr lang="en-US"/>
        </a:p>
      </dgm:t>
    </dgm:pt>
    <dgm:pt modelId="{7C5F6805-F7C7-49C4-999E-FBC26DA6533B}">
      <dgm:prSet/>
      <dgm:spPr/>
      <dgm:t>
        <a:bodyPr/>
        <a:lstStyle/>
        <a:p>
          <a:r>
            <a:rPr lang="en-GB" baseline="0"/>
            <a:t>1854 – Reformatory School Act</a:t>
          </a:r>
          <a:endParaRPr lang="en-US"/>
        </a:p>
      </dgm:t>
    </dgm:pt>
    <dgm:pt modelId="{C53D377C-89A7-4EE2-AC92-861CE9F65E1B}" type="parTrans" cxnId="{6F253CCE-8E1A-4340-ABBB-DE5A34020C70}">
      <dgm:prSet/>
      <dgm:spPr/>
      <dgm:t>
        <a:bodyPr/>
        <a:lstStyle/>
        <a:p>
          <a:endParaRPr lang="en-US"/>
        </a:p>
      </dgm:t>
    </dgm:pt>
    <dgm:pt modelId="{EB112F5D-780A-4124-A12D-F130F8E621D6}" type="sibTrans" cxnId="{6F253CCE-8E1A-4340-ABBB-DE5A34020C70}">
      <dgm:prSet/>
      <dgm:spPr/>
      <dgm:t>
        <a:bodyPr/>
        <a:lstStyle/>
        <a:p>
          <a:endParaRPr lang="en-US"/>
        </a:p>
      </dgm:t>
    </dgm:pt>
    <dgm:pt modelId="{BF464789-C800-4D90-BBA8-123759A1090E}">
      <dgm:prSet/>
      <dgm:spPr/>
      <dgm:t>
        <a:bodyPr/>
        <a:lstStyle/>
        <a:p>
          <a:r>
            <a:rPr lang="en-GB" baseline="0"/>
            <a:t>1854 – Youthful Offenders Act</a:t>
          </a:r>
          <a:endParaRPr lang="en-US"/>
        </a:p>
      </dgm:t>
    </dgm:pt>
    <dgm:pt modelId="{D42B8762-D503-4EDF-A450-A734D1C989CC}" type="parTrans" cxnId="{E86A6B02-BA75-4BBF-9A2F-4B70B9773AA0}">
      <dgm:prSet/>
      <dgm:spPr/>
      <dgm:t>
        <a:bodyPr/>
        <a:lstStyle/>
        <a:p>
          <a:endParaRPr lang="en-US"/>
        </a:p>
      </dgm:t>
    </dgm:pt>
    <dgm:pt modelId="{AD03F3CC-92EA-4919-AA1C-FF109D3D6C00}" type="sibTrans" cxnId="{E86A6B02-BA75-4BBF-9A2F-4B70B9773AA0}">
      <dgm:prSet/>
      <dgm:spPr/>
      <dgm:t>
        <a:bodyPr/>
        <a:lstStyle/>
        <a:p>
          <a:endParaRPr lang="en-US"/>
        </a:p>
      </dgm:t>
    </dgm:pt>
    <dgm:pt modelId="{FDDF8EC3-5EEF-4894-87DA-D7AA5319E67E}">
      <dgm:prSet/>
      <dgm:spPr/>
      <dgm:t>
        <a:bodyPr/>
        <a:lstStyle/>
        <a:p>
          <a:r>
            <a:rPr lang="en-GB" baseline="0"/>
            <a:t>1893 – Reformatory School Act</a:t>
          </a:r>
          <a:endParaRPr lang="en-US"/>
        </a:p>
      </dgm:t>
    </dgm:pt>
    <dgm:pt modelId="{C971DC96-587E-4CBD-B85C-754259BBF308}" type="parTrans" cxnId="{23778D9F-7396-4171-A54F-780E36B7ED2C}">
      <dgm:prSet/>
      <dgm:spPr/>
      <dgm:t>
        <a:bodyPr/>
        <a:lstStyle/>
        <a:p>
          <a:endParaRPr lang="en-US"/>
        </a:p>
      </dgm:t>
    </dgm:pt>
    <dgm:pt modelId="{E2B43208-4D1E-41EF-AD90-C199191A114B}" type="sibTrans" cxnId="{23778D9F-7396-4171-A54F-780E36B7ED2C}">
      <dgm:prSet/>
      <dgm:spPr/>
      <dgm:t>
        <a:bodyPr/>
        <a:lstStyle/>
        <a:p>
          <a:endParaRPr lang="en-US"/>
        </a:p>
      </dgm:t>
    </dgm:pt>
    <dgm:pt modelId="{DF71E459-192B-4599-A72D-34A1B20F6772}">
      <dgm:prSet/>
      <dgm:spPr/>
      <dgm:t>
        <a:bodyPr/>
        <a:lstStyle/>
        <a:p>
          <a:r>
            <a:rPr lang="en-GB" baseline="0"/>
            <a:t>1901 – Youthful Offenders Act</a:t>
          </a:r>
          <a:endParaRPr lang="en-US"/>
        </a:p>
      </dgm:t>
    </dgm:pt>
    <dgm:pt modelId="{BBA6972D-C0E1-4033-A01C-5A1FADC87AA8}" type="parTrans" cxnId="{4E82368F-BA90-4178-A964-2C8BFB3364E4}">
      <dgm:prSet/>
      <dgm:spPr/>
      <dgm:t>
        <a:bodyPr/>
        <a:lstStyle/>
        <a:p>
          <a:endParaRPr lang="en-US"/>
        </a:p>
      </dgm:t>
    </dgm:pt>
    <dgm:pt modelId="{FA775BB1-C486-4346-B25E-4C1A5C15BBDC}" type="sibTrans" cxnId="{4E82368F-BA90-4178-A964-2C8BFB3364E4}">
      <dgm:prSet/>
      <dgm:spPr/>
      <dgm:t>
        <a:bodyPr/>
        <a:lstStyle/>
        <a:p>
          <a:endParaRPr lang="en-US"/>
        </a:p>
      </dgm:t>
    </dgm:pt>
    <dgm:pt modelId="{E29FA49E-65A9-43B7-A0E1-728C9DDFD5FF}">
      <dgm:prSet/>
      <dgm:spPr/>
      <dgm:t>
        <a:bodyPr/>
        <a:lstStyle/>
        <a:p>
          <a:r>
            <a:rPr lang="en-GB" baseline="0"/>
            <a:t>1907 – Probation of Offenders Act</a:t>
          </a:r>
          <a:endParaRPr lang="en-US"/>
        </a:p>
      </dgm:t>
    </dgm:pt>
    <dgm:pt modelId="{69BAC386-A323-470A-BAF1-DC0E3ECC225A}" type="parTrans" cxnId="{1F03D202-BD8F-4F33-B6F2-7870BC3CAEBC}">
      <dgm:prSet/>
      <dgm:spPr/>
      <dgm:t>
        <a:bodyPr/>
        <a:lstStyle/>
        <a:p>
          <a:endParaRPr lang="en-US"/>
        </a:p>
      </dgm:t>
    </dgm:pt>
    <dgm:pt modelId="{75A62589-FC6B-4F8D-BE20-2AE572C89119}" type="sibTrans" cxnId="{1F03D202-BD8F-4F33-B6F2-7870BC3CAEBC}">
      <dgm:prSet/>
      <dgm:spPr/>
      <dgm:t>
        <a:bodyPr/>
        <a:lstStyle/>
        <a:p>
          <a:endParaRPr lang="en-US"/>
        </a:p>
      </dgm:t>
    </dgm:pt>
    <dgm:pt modelId="{D36A9FA8-C8C7-4DA9-B61F-A996E708C4B4}">
      <dgm:prSet/>
      <dgm:spPr/>
      <dgm:t>
        <a:bodyPr/>
        <a:lstStyle/>
        <a:p>
          <a:r>
            <a:rPr lang="en-GB" baseline="0"/>
            <a:t>1908 – Children Act</a:t>
          </a:r>
          <a:endParaRPr lang="en-US"/>
        </a:p>
      </dgm:t>
    </dgm:pt>
    <dgm:pt modelId="{4CC2B232-F276-42F9-AF70-786A68725B99}" type="parTrans" cxnId="{2B0F6029-3E77-4067-BC74-5495EE4C20B0}">
      <dgm:prSet/>
      <dgm:spPr/>
      <dgm:t>
        <a:bodyPr/>
        <a:lstStyle/>
        <a:p>
          <a:endParaRPr lang="en-US"/>
        </a:p>
      </dgm:t>
    </dgm:pt>
    <dgm:pt modelId="{2420C254-6FDC-4A92-A48D-39EAB4922A50}" type="sibTrans" cxnId="{2B0F6029-3E77-4067-BC74-5495EE4C20B0}">
      <dgm:prSet/>
      <dgm:spPr/>
      <dgm:t>
        <a:bodyPr/>
        <a:lstStyle/>
        <a:p>
          <a:endParaRPr lang="en-US"/>
        </a:p>
      </dgm:t>
    </dgm:pt>
    <dgm:pt modelId="{2DDA6350-0637-4A8E-AEB5-1BC8EE7D0D7B}">
      <dgm:prSet/>
      <dgm:spPr/>
      <dgm:t>
        <a:bodyPr/>
        <a:lstStyle/>
        <a:p>
          <a:r>
            <a:rPr lang="en-GB" baseline="0"/>
            <a:t>1908 – Prevention of Crime Act</a:t>
          </a:r>
          <a:endParaRPr lang="en-US"/>
        </a:p>
      </dgm:t>
    </dgm:pt>
    <dgm:pt modelId="{2120DBCF-3610-4299-8A12-9D5CDC385392}" type="parTrans" cxnId="{3A8FCE04-2781-4754-B404-D82E362B6511}">
      <dgm:prSet/>
      <dgm:spPr/>
      <dgm:t>
        <a:bodyPr/>
        <a:lstStyle/>
        <a:p>
          <a:endParaRPr lang="en-US"/>
        </a:p>
      </dgm:t>
    </dgm:pt>
    <dgm:pt modelId="{5FE30AF8-D9A0-4F0E-A0DC-5BF59C0F2A53}" type="sibTrans" cxnId="{3A8FCE04-2781-4754-B404-D82E362B6511}">
      <dgm:prSet/>
      <dgm:spPr/>
      <dgm:t>
        <a:bodyPr/>
        <a:lstStyle/>
        <a:p>
          <a:endParaRPr lang="en-US"/>
        </a:p>
      </dgm:t>
    </dgm:pt>
    <dgm:pt modelId="{634A702C-0D16-43A1-9BB6-4F8C652453C9}">
      <dgm:prSet/>
      <dgm:spPr/>
      <dgm:t>
        <a:bodyPr/>
        <a:lstStyle/>
        <a:p>
          <a:r>
            <a:rPr lang="en-GB" baseline="0"/>
            <a:t>1933 – Children and Young Persons Act</a:t>
          </a:r>
          <a:endParaRPr lang="en-US"/>
        </a:p>
      </dgm:t>
    </dgm:pt>
    <dgm:pt modelId="{897B7776-14EB-435D-B370-7AAE100EC62E}" type="parTrans" cxnId="{6F1E288A-F411-4925-B71F-4B036DE1828B}">
      <dgm:prSet/>
      <dgm:spPr/>
      <dgm:t>
        <a:bodyPr/>
        <a:lstStyle/>
        <a:p>
          <a:endParaRPr lang="en-US"/>
        </a:p>
      </dgm:t>
    </dgm:pt>
    <dgm:pt modelId="{BE229143-2575-46D9-B464-88BB3AB69532}" type="sibTrans" cxnId="{6F1E288A-F411-4925-B71F-4B036DE1828B}">
      <dgm:prSet/>
      <dgm:spPr/>
      <dgm:t>
        <a:bodyPr/>
        <a:lstStyle/>
        <a:p>
          <a:endParaRPr lang="en-US"/>
        </a:p>
      </dgm:t>
    </dgm:pt>
    <dgm:pt modelId="{C24959F4-F3DE-437E-9D1A-BA5C6F7B9131}">
      <dgm:prSet/>
      <dgm:spPr/>
      <dgm:t>
        <a:bodyPr/>
        <a:lstStyle/>
        <a:p>
          <a:r>
            <a:rPr lang="en-GB" baseline="0"/>
            <a:t>1948 – Criminal Justice Act</a:t>
          </a:r>
          <a:endParaRPr lang="en-US"/>
        </a:p>
      </dgm:t>
    </dgm:pt>
    <dgm:pt modelId="{3C2A311B-19FE-4C77-8D5D-A5DE3322465D}" type="parTrans" cxnId="{30802532-7D73-43CB-96A5-85B80A65B1B9}">
      <dgm:prSet/>
      <dgm:spPr/>
      <dgm:t>
        <a:bodyPr/>
        <a:lstStyle/>
        <a:p>
          <a:endParaRPr lang="en-US"/>
        </a:p>
      </dgm:t>
    </dgm:pt>
    <dgm:pt modelId="{EF167D42-C07C-4E1F-9F37-65024C54DDF2}" type="sibTrans" cxnId="{30802532-7D73-43CB-96A5-85B80A65B1B9}">
      <dgm:prSet/>
      <dgm:spPr/>
      <dgm:t>
        <a:bodyPr/>
        <a:lstStyle/>
        <a:p>
          <a:endParaRPr lang="en-US"/>
        </a:p>
      </dgm:t>
    </dgm:pt>
    <dgm:pt modelId="{39E8F9F7-C9CC-4C35-B902-76FEE8A4E088}">
      <dgm:prSet/>
      <dgm:spPr/>
      <dgm:t>
        <a:bodyPr/>
        <a:lstStyle/>
        <a:p>
          <a:r>
            <a:rPr lang="en-GB" baseline="0"/>
            <a:t>1963 – Children and Young Persons Act</a:t>
          </a:r>
          <a:endParaRPr lang="en-US"/>
        </a:p>
      </dgm:t>
    </dgm:pt>
    <dgm:pt modelId="{E89613CC-3D3E-49CE-AB18-B19132591432}" type="parTrans" cxnId="{A5C30567-742A-4A02-9FA7-69B8C4B39129}">
      <dgm:prSet/>
      <dgm:spPr/>
      <dgm:t>
        <a:bodyPr/>
        <a:lstStyle/>
        <a:p>
          <a:endParaRPr lang="en-US"/>
        </a:p>
      </dgm:t>
    </dgm:pt>
    <dgm:pt modelId="{BDFCA174-937C-4E1D-9A97-C9308C763455}" type="sibTrans" cxnId="{A5C30567-742A-4A02-9FA7-69B8C4B39129}">
      <dgm:prSet/>
      <dgm:spPr/>
      <dgm:t>
        <a:bodyPr/>
        <a:lstStyle/>
        <a:p>
          <a:endParaRPr lang="en-US"/>
        </a:p>
      </dgm:t>
    </dgm:pt>
    <dgm:pt modelId="{318CFA65-8B9F-45B2-A2AD-849CD644C3C0}">
      <dgm:prSet/>
      <dgm:spPr/>
      <dgm:t>
        <a:bodyPr/>
        <a:lstStyle/>
        <a:p>
          <a:r>
            <a:rPr lang="en-GB" baseline="0"/>
            <a:t>1969 – Children and Young Persons Act</a:t>
          </a:r>
          <a:endParaRPr lang="en-US"/>
        </a:p>
      </dgm:t>
    </dgm:pt>
    <dgm:pt modelId="{B0BF99A7-5BE6-4187-B12F-4D5820361FDE}" type="parTrans" cxnId="{321B6778-85DD-458F-8721-DD0C326F6979}">
      <dgm:prSet/>
      <dgm:spPr/>
      <dgm:t>
        <a:bodyPr/>
        <a:lstStyle/>
        <a:p>
          <a:endParaRPr lang="en-US"/>
        </a:p>
      </dgm:t>
    </dgm:pt>
    <dgm:pt modelId="{F3F24177-70B6-48A5-A95B-C045B03A7F4B}" type="sibTrans" cxnId="{321B6778-85DD-458F-8721-DD0C326F6979}">
      <dgm:prSet/>
      <dgm:spPr/>
      <dgm:t>
        <a:bodyPr/>
        <a:lstStyle/>
        <a:p>
          <a:endParaRPr lang="en-US"/>
        </a:p>
      </dgm:t>
    </dgm:pt>
    <dgm:pt modelId="{9BA97B27-36C0-4A8A-8A78-5B97BF68D858}">
      <dgm:prSet/>
      <dgm:spPr/>
      <dgm:t>
        <a:bodyPr/>
        <a:lstStyle/>
        <a:p>
          <a:r>
            <a:rPr lang="en-GB" baseline="0"/>
            <a:t>1982 – Criminal Justice Act.</a:t>
          </a:r>
          <a:endParaRPr lang="en-US"/>
        </a:p>
      </dgm:t>
    </dgm:pt>
    <dgm:pt modelId="{655D7EDF-1FB4-4582-B621-18A82BB0971C}" type="parTrans" cxnId="{A87FA0BB-9E92-4186-AE39-4F052AD429CC}">
      <dgm:prSet/>
      <dgm:spPr/>
      <dgm:t>
        <a:bodyPr/>
        <a:lstStyle/>
        <a:p>
          <a:endParaRPr lang="en-US"/>
        </a:p>
      </dgm:t>
    </dgm:pt>
    <dgm:pt modelId="{C8BAE025-7043-4FA3-9A8C-C418F5F4FE1C}" type="sibTrans" cxnId="{A87FA0BB-9E92-4186-AE39-4F052AD429CC}">
      <dgm:prSet/>
      <dgm:spPr/>
      <dgm:t>
        <a:bodyPr/>
        <a:lstStyle/>
        <a:p>
          <a:endParaRPr lang="en-US"/>
        </a:p>
      </dgm:t>
    </dgm:pt>
    <dgm:pt modelId="{A45B82F9-D727-4077-B8BF-9854BECA9DFD}">
      <dgm:prSet/>
      <dgm:spPr/>
      <dgm:t>
        <a:bodyPr/>
        <a:lstStyle/>
        <a:p>
          <a:r>
            <a:rPr lang="en-GB" baseline="0"/>
            <a:t>1988 – Criminal Justice Act </a:t>
          </a:r>
          <a:endParaRPr lang="en-US"/>
        </a:p>
      </dgm:t>
    </dgm:pt>
    <dgm:pt modelId="{CB4A9796-D6EE-437A-B6DC-A51211974E76}" type="parTrans" cxnId="{6FA4B137-7FEB-4AA0-8E0A-2BE463712937}">
      <dgm:prSet/>
      <dgm:spPr/>
      <dgm:t>
        <a:bodyPr/>
        <a:lstStyle/>
        <a:p>
          <a:endParaRPr lang="en-US"/>
        </a:p>
      </dgm:t>
    </dgm:pt>
    <dgm:pt modelId="{B2007A84-E0FD-4B8B-A463-EF2404D22191}" type="sibTrans" cxnId="{6FA4B137-7FEB-4AA0-8E0A-2BE463712937}">
      <dgm:prSet/>
      <dgm:spPr/>
      <dgm:t>
        <a:bodyPr/>
        <a:lstStyle/>
        <a:p>
          <a:endParaRPr lang="en-US"/>
        </a:p>
      </dgm:t>
    </dgm:pt>
    <dgm:pt modelId="{431D776C-7856-4DA5-9864-FA9B4ECB0F08}">
      <dgm:prSet/>
      <dgm:spPr/>
      <dgm:t>
        <a:bodyPr/>
        <a:lstStyle/>
        <a:p>
          <a:r>
            <a:rPr lang="en-GB" baseline="0"/>
            <a:t>1989 – Children Act</a:t>
          </a:r>
          <a:endParaRPr lang="en-US"/>
        </a:p>
      </dgm:t>
    </dgm:pt>
    <dgm:pt modelId="{B485B003-C37B-4907-906C-5DF25F6F2A33}" type="parTrans" cxnId="{13262AAA-204E-4BE2-AA36-9D5F71620633}">
      <dgm:prSet/>
      <dgm:spPr/>
      <dgm:t>
        <a:bodyPr/>
        <a:lstStyle/>
        <a:p>
          <a:endParaRPr lang="en-US"/>
        </a:p>
      </dgm:t>
    </dgm:pt>
    <dgm:pt modelId="{E326CC36-C3D8-4B32-A303-D33CFB734DFE}" type="sibTrans" cxnId="{13262AAA-204E-4BE2-AA36-9D5F71620633}">
      <dgm:prSet/>
      <dgm:spPr/>
      <dgm:t>
        <a:bodyPr/>
        <a:lstStyle/>
        <a:p>
          <a:endParaRPr lang="en-US"/>
        </a:p>
      </dgm:t>
    </dgm:pt>
    <dgm:pt modelId="{D394F953-0FD8-44BA-A67D-689B4C500A6A}">
      <dgm:prSet/>
      <dgm:spPr/>
      <dgm:t>
        <a:bodyPr/>
        <a:lstStyle/>
        <a:p>
          <a:r>
            <a:rPr lang="en-GB" baseline="0"/>
            <a:t>1989 – UN Convention on the Rights of the Child</a:t>
          </a:r>
          <a:endParaRPr lang="en-US"/>
        </a:p>
      </dgm:t>
    </dgm:pt>
    <dgm:pt modelId="{08D6B98A-F440-4992-8EDE-1E3CC027ABB3}" type="parTrans" cxnId="{A1C351DB-3721-4D69-8CFA-FDCB7EBB3393}">
      <dgm:prSet/>
      <dgm:spPr/>
      <dgm:t>
        <a:bodyPr/>
        <a:lstStyle/>
        <a:p>
          <a:endParaRPr lang="en-US"/>
        </a:p>
      </dgm:t>
    </dgm:pt>
    <dgm:pt modelId="{40B36BDE-B8F7-438F-B9FB-1570975C988D}" type="sibTrans" cxnId="{A1C351DB-3721-4D69-8CFA-FDCB7EBB3393}">
      <dgm:prSet/>
      <dgm:spPr/>
      <dgm:t>
        <a:bodyPr/>
        <a:lstStyle/>
        <a:p>
          <a:endParaRPr lang="en-US"/>
        </a:p>
      </dgm:t>
    </dgm:pt>
    <dgm:pt modelId="{E70C60FB-C14C-40F7-A48B-ACB1861DA762}">
      <dgm:prSet/>
      <dgm:spPr/>
      <dgm:t>
        <a:bodyPr/>
        <a:lstStyle/>
        <a:p>
          <a:r>
            <a:rPr lang="en-GB" baseline="0"/>
            <a:t>1991 – Criminal Justice Act</a:t>
          </a:r>
          <a:endParaRPr lang="en-US"/>
        </a:p>
      </dgm:t>
    </dgm:pt>
    <dgm:pt modelId="{937A5B9F-EBB6-4F4F-9967-DD2D5CF4BF94}" type="parTrans" cxnId="{D7662FF4-DF13-43F4-B4DB-D6EDD33400B4}">
      <dgm:prSet/>
      <dgm:spPr/>
      <dgm:t>
        <a:bodyPr/>
        <a:lstStyle/>
        <a:p>
          <a:endParaRPr lang="en-US"/>
        </a:p>
      </dgm:t>
    </dgm:pt>
    <dgm:pt modelId="{2B4C136F-95FB-4A2E-9DE3-650E154277E3}" type="sibTrans" cxnId="{D7662FF4-DF13-43F4-B4DB-D6EDD33400B4}">
      <dgm:prSet/>
      <dgm:spPr/>
      <dgm:t>
        <a:bodyPr/>
        <a:lstStyle/>
        <a:p>
          <a:endParaRPr lang="en-US"/>
        </a:p>
      </dgm:t>
    </dgm:pt>
    <dgm:pt modelId="{6EADDAA5-D2B6-42CF-8CCE-D3E933F86323}">
      <dgm:prSet/>
      <dgm:spPr/>
      <dgm:t>
        <a:bodyPr/>
        <a:lstStyle/>
        <a:p>
          <a:r>
            <a:rPr lang="en-GB" baseline="0"/>
            <a:t>1993 – Criminal Justice Act</a:t>
          </a:r>
          <a:endParaRPr lang="en-US"/>
        </a:p>
      </dgm:t>
    </dgm:pt>
    <dgm:pt modelId="{1CE6DD83-90F0-4B0C-AEC5-04D260F4CD12}" type="parTrans" cxnId="{66741F56-8015-4E7B-BE8E-70F5B18A52C5}">
      <dgm:prSet/>
      <dgm:spPr/>
      <dgm:t>
        <a:bodyPr/>
        <a:lstStyle/>
        <a:p>
          <a:endParaRPr lang="en-US"/>
        </a:p>
      </dgm:t>
    </dgm:pt>
    <dgm:pt modelId="{7634EBF2-1768-4F68-9D38-6BBF200DCA9E}" type="sibTrans" cxnId="{66741F56-8015-4E7B-BE8E-70F5B18A52C5}">
      <dgm:prSet/>
      <dgm:spPr/>
      <dgm:t>
        <a:bodyPr/>
        <a:lstStyle/>
        <a:p>
          <a:endParaRPr lang="en-US"/>
        </a:p>
      </dgm:t>
    </dgm:pt>
    <dgm:pt modelId="{E7A8E94E-A03B-4D5B-8F6E-315C3397B3AB}">
      <dgm:prSet/>
      <dgm:spPr/>
      <dgm:t>
        <a:bodyPr/>
        <a:lstStyle/>
        <a:p>
          <a:r>
            <a:rPr lang="en-GB" baseline="0"/>
            <a:t>1994 – Criminal Justice and Public Order Act</a:t>
          </a:r>
          <a:endParaRPr lang="en-US"/>
        </a:p>
      </dgm:t>
    </dgm:pt>
    <dgm:pt modelId="{DCF6C418-0080-4E7C-AD44-0C7E5F9B8896}" type="parTrans" cxnId="{AF7DE41B-8AF0-420F-ADFD-88A79EEA8EED}">
      <dgm:prSet/>
      <dgm:spPr/>
      <dgm:t>
        <a:bodyPr/>
        <a:lstStyle/>
        <a:p>
          <a:endParaRPr lang="en-US"/>
        </a:p>
      </dgm:t>
    </dgm:pt>
    <dgm:pt modelId="{F23499C2-1559-43F0-9840-6D0196BD3BA6}" type="sibTrans" cxnId="{AF7DE41B-8AF0-420F-ADFD-88A79EEA8EED}">
      <dgm:prSet/>
      <dgm:spPr/>
      <dgm:t>
        <a:bodyPr/>
        <a:lstStyle/>
        <a:p>
          <a:endParaRPr lang="en-US"/>
        </a:p>
      </dgm:t>
    </dgm:pt>
    <dgm:pt modelId="{F7448FCC-D128-4C0E-99FB-075651A02875}">
      <dgm:prSet/>
      <dgm:spPr/>
      <dgm:t>
        <a:bodyPr/>
        <a:lstStyle/>
        <a:p>
          <a:r>
            <a:rPr lang="en-GB" baseline="0"/>
            <a:t>1996 – Misspent Youth</a:t>
          </a:r>
          <a:endParaRPr lang="en-US"/>
        </a:p>
      </dgm:t>
    </dgm:pt>
    <dgm:pt modelId="{A524CE15-CAFA-4456-B350-CC167AFBFDB3}" type="parTrans" cxnId="{D6B683EB-4072-4010-851F-A13000DA6028}">
      <dgm:prSet/>
      <dgm:spPr/>
      <dgm:t>
        <a:bodyPr/>
        <a:lstStyle/>
        <a:p>
          <a:endParaRPr lang="en-US"/>
        </a:p>
      </dgm:t>
    </dgm:pt>
    <dgm:pt modelId="{404B39E3-AB82-4C69-8F64-0F6BA3C129F2}" type="sibTrans" cxnId="{D6B683EB-4072-4010-851F-A13000DA6028}">
      <dgm:prSet/>
      <dgm:spPr/>
      <dgm:t>
        <a:bodyPr/>
        <a:lstStyle/>
        <a:p>
          <a:endParaRPr lang="en-US"/>
        </a:p>
      </dgm:t>
    </dgm:pt>
    <dgm:pt modelId="{2162E0B6-609C-F74F-8285-F09F9899820A}" type="pres">
      <dgm:prSet presAssocID="{1AFE4A6C-B835-4E6D-9BBC-70E62A8516FB}" presName="diagram" presStyleCnt="0">
        <dgm:presLayoutVars>
          <dgm:dir/>
          <dgm:resizeHandles val="exact"/>
        </dgm:presLayoutVars>
      </dgm:prSet>
      <dgm:spPr/>
    </dgm:pt>
    <dgm:pt modelId="{44997C84-7FE4-344E-995D-E87E71A778EC}" type="pres">
      <dgm:prSet presAssocID="{981B92CA-1A23-4F09-8688-FC312FDAE415}" presName="node" presStyleLbl="node1" presStyleIdx="0" presStyleCnt="20">
        <dgm:presLayoutVars>
          <dgm:bulletEnabled val="1"/>
        </dgm:presLayoutVars>
      </dgm:prSet>
      <dgm:spPr/>
    </dgm:pt>
    <dgm:pt modelId="{15457F01-F352-5343-ADEA-204B15EE5590}" type="pres">
      <dgm:prSet presAssocID="{6ECE6901-1437-4500-B1E4-B980193916D3}" presName="sibTrans" presStyleCnt="0"/>
      <dgm:spPr/>
    </dgm:pt>
    <dgm:pt modelId="{1CB5EA97-A880-AF4D-8979-DB64076E1A35}" type="pres">
      <dgm:prSet presAssocID="{7C5F6805-F7C7-49C4-999E-FBC26DA6533B}" presName="node" presStyleLbl="node1" presStyleIdx="1" presStyleCnt="20">
        <dgm:presLayoutVars>
          <dgm:bulletEnabled val="1"/>
        </dgm:presLayoutVars>
      </dgm:prSet>
      <dgm:spPr/>
    </dgm:pt>
    <dgm:pt modelId="{CBD1A410-92D7-054F-9B97-90B032D1C0DF}" type="pres">
      <dgm:prSet presAssocID="{EB112F5D-780A-4124-A12D-F130F8E621D6}" presName="sibTrans" presStyleCnt="0"/>
      <dgm:spPr/>
    </dgm:pt>
    <dgm:pt modelId="{482DC002-0A3E-BC45-92EC-DBD54B4EAFBF}" type="pres">
      <dgm:prSet presAssocID="{BF464789-C800-4D90-BBA8-123759A1090E}" presName="node" presStyleLbl="node1" presStyleIdx="2" presStyleCnt="20">
        <dgm:presLayoutVars>
          <dgm:bulletEnabled val="1"/>
        </dgm:presLayoutVars>
      </dgm:prSet>
      <dgm:spPr/>
    </dgm:pt>
    <dgm:pt modelId="{33F5352A-BB1D-964F-94E5-154217B43596}" type="pres">
      <dgm:prSet presAssocID="{AD03F3CC-92EA-4919-AA1C-FF109D3D6C00}" presName="sibTrans" presStyleCnt="0"/>
      <dgm:spPr/>
    </dgm:pt>
    <dgm:pt modelId="{D478A178-2D73-7D49-B7A4-37758A873387}" type="pres">
      <dgm:prSet presAssocID="{FDDF8EC3-5EEF-4894-87DA-D7AA5319E67E}" presName="node" presStyleLbl="node1" presStyleIdx="3" presStyleCnt="20">
        <dgm:presLayoutVars>
          <dgm:bulletEnabled val="1"/>
        </dgm:presLayoutVars>
      </dgm:prSet>
      <dgm:spPr/>
    </dgm:pt>
    <dgm:pt modelId="{51C01F97-C01F-5640-B932-3DE8CA8E983F}" type="pres">
      <dgm:prSet presAssocID="{E2B43208-4D1E-41EF-AD90-C199191A114B}" presName="sibTrans" presStyleCnt="0"/>
      <dgm:spPr/>
    </dgm:pt>
    <dgm:pt modelId="{88A929B4-ADCC-EA43-A371-D500292730B2}" type="pres">
      <dgm:prSet presAssocID="{DF71E459-192B-4599-A72D-34A1B20F6772}" presName="node" presStyleLbl="node1" presStyleIdx="4" presStyleCnt="20">
        <dgm:presLayoutVars>
          <dgm:bulletEnabled val="1"/>
        </dgm:presLayoutVars>
      </dgm:prSet>
      <dgm:spPr/>
    </dgm:pt>
    <dgm:pt modelId="{09AA52E2-3756-BE4A-A7D7-3F92CF0E5C2C}" type="pres">
      <dgm:prSet presAssocID="{FA775BB1-C486-4346-B25E-4C1A5C15BBDC}" presName="sibTrans" presStyleCnt="0"/>
      <dgm:spPr/>
    </dgm:pt>
    <dgm:pt modelId="{A284A3CC-6949-A943-A80D-5446237ED9CB}" type="pres">
      <dgm:prSet presAssocID="{E29FA49E-65A9-43B7-A0E1-728C9DDFD5FF}" presName="node" presStyleLbl="node1" presStyleIdx="5" presStyleCnt="20">
        <dgm:presLayoutVars>
          <dgm:bulletEnabled val="1"/>
        </dgm:presLayoutVars>
      </dgm:prSet>
      <dgm:spPr/>
    </dgm:pt>
    <dgm:pt modelId="{B0086C4E-92B9-054A-933F-B63366FFB350}" type="pres">
      <dgm:prSet presAssocID="{75A62589-FC6B-4F8D-BE20-2AE572C89119}" presName="sibTrans" presStyleCnt="0"/>
      <dgm:spPr/>
    </dgm:pt>
    <dgm:pt modelId="{2C958A41-14C4-1B4F-9D83-10270DB71381}" type="pres">
      <dgm:prSet presAssocID="{D36A9FA8-C8C7-4DA9-B61F-A996E708C4B4}" presName="node" presStyleLbl="node1" presStyleIdx="6" presStyleCnt="20">
        <dgm:presLayoutVars>
          <dgm:bulletEnabled val="1"/>
        </dgm:presLayoutVars>
      </dgm:prSet>
      <dgm:spPr/>
    </dgm:pt>
    <dgm:pt modelId="{D657D16F-8976-3D46-9198-0A45BAD7AAAD}" type="pres">
      <dgm:prSet presAssocID="{2420C254-6FDC-4A92-A48D-39EAB4922A50}" presName="sibTrans" presStyleCnt="0"/>
      <dgm:spPr/>
    </dgm:pt>
    <dgm:pt modelId="{2406F517-4DEF-9E44-BB74-6BB6F3ABBBA1}" type="pres">
      <dgm:prSet presAssocID="{2DDA6350-0637-4A8E-AEB5-1BC8EE7D0D7B}" presName="node" presStyleLbl="node1" presStyleIdx="7" presStyleCnt="20">
        <dgm:presLayoutVars>
          <dgm:bulletEnabled val="1"/>
        </dgm:presLayoutVars>
      </dgm:prSet>
      <dgm:spPr/>
    </dgm:pt>
    <dgm:pt modelId="{6119A196-CAC9-D44A-B332-F136DC900390}" type="pres">
      <dgm:prSet presAssocID="{5FE30AF8-D9A0-4F0E-A0DC-5BF59C0F2A53}" presName="sibTrans" presStyleCnt="0"/>
      <dgm:spPr/>
    </dgm:pt>
    <dgm:pt modelId="{D415BFF8-8515-4541-A9A9-AE1A84D25951}" type="pres">
      <dgm:prSet presAssocID="{634A702C-0D16-43A1-9BB6-4F8C652453C9}" presName="node" presStyleLbl="node1" presStyleIdx="8" presStyleCnt="20">
        <dgm:presLayoutVars>
          <dgm:bulletEnabled val="1"/>
        </dgm:presLayoutVars>
      </dgm:prSet>
      <dgm:spPr/>
    </dgm:pt>
    <dgm:pt modelId="{80A40C39-2A03-2540-861C-3A13D6E395B4}" type="pres">
      <dgm:prSet presAssocID="{BE229143-2575-46D9-B464-88BB3AB69532}" presName="sibTrans" presStyleCnt="0"/>
      <dgm:spPr/>
    </dgm:pt>
    <dgm:pt modelId="{594A6F4C-D9B4-3B4C-8496-76A3EEAC82F0}" type="pres">
      <dgm:prSet presAssocID="{C24959F4-F3DE-437E-9D1A-BA5C6F7B9131}" presName="node" presStyleLbl="node1" presStyleIdx="9" presStyleCnt="20">
        <dgm:presLayoutVars>
          <dgm:bulletEnabled val="1"/>
        </dgm:presLayoutVars>
      </dgm:prSet>
      <dgm:spPr/>
    </dgm:pt>
    <dgm:pt modelId="{4757E5EA-CF80-064B-846D-393F1D6393F7}" type="pres">
      <dgm:prSet presAssocID="{EF167D42-C07C-4E1F-9F37-65024C54DDF2}" presName="sibTrans" presStyleCnt="0"/>
      <dgm:spPr/>
    </dgm:pt>
    <dgm:pt modelId="{59EE45FA-6B63-DE45-9F20-EF5751AC7BE9}" type="pres">
      <dgm:prSet presAssocID="{39E8F9F7-C9CC-4C35-B902-76FEE8A4E088}" presName="node" presStyleLbl="node1" presStyleIdx="10" presStyleCnt="20">
        <dgm:presLayoutVars>
          <dgm:bulletEnabled val="1"/>
        </dgm:presLayoutVars>
      </dgm:prSet>
      <dgm:spPr/>
    </dgm:pt>
    <dgm:pt modelId="{BEB6E325-F15E-564E-9123-D67A058E4875}" type="pres">
      <dgm:prSet presAssocID="{BDFCA174-937C-4E1D-9A97-C9308C763455}" presName="sibTrans" presStyleCnt="0"/>
      <dgm:spPr/>
    </dgm:pt>
    <dgm:pt modelId="{4FBF0326-49AD-D947-8F3E-5FB0987E5318}" type="pres">
      <dgm:prSet presAssocID="{318CFA65-8B9F-45B2-A2AD-849CD644C3C0}" presName="node" presStyleLbl="node1" presStyleIdx="11" presStyleCnt="20">
        <dgm:presLayoutVars>
          <dgm:bulletEnabled val="1"/>
        </dgm:presLayoutVars>
      </dgm:prSet>
      <dgm:spPr/>
    </dgm:pt>
    <dgm:pt modelId="{EBE4FBA0-431A-7D44-8FA3-5924A904498A}" type="pres">
      <dgm:prSet presAssocID="{F3F24177-70B6-48A5-A95B-C045B03A7F4B}" presName="sibTrans" presStyleCnt="0"/>
      <dgm:spPr/>
    </dgm:pt>
    <dgm:pt modelId="{54047BDF-8C79-8D48-A1DA-939517C1B93D}" type="pres">
      <dgm:prSet presAssocID="{9BA97B27-36C0-4A8A-8A78-5B97BF68D858}" presName="node" presStyleLbl="node1" presStyleIdx="12" presStyleCnt="20">
        <dgm:presLayoutVars>
          <dgm:bulletEnabled val="1"/>
        </dgm:presLayoutVars>
      </dgm:prSet>
      <dgm:spPr/>
    </dgm:pt>
    <dgm:pt modelId="{A531AE71-9867-D449-88EF-6CDABD741C99}" type="pres">
      <dgm:prSet presAssocID="{C8BAE025-7043-4FA3-9A8C-C418F5F4FE1C}" presName="sibTrans" presStyleCnt="0"/>
      <dgm:spPr/>
    </dgm:pt>
    <dgm:pt modelId="{F1C5F293-0F4C-6E4C-87CD-0A430059B35B}" type="pres">
      <dgm:prSet presAssocID="{A45B82F9-D727-4077-B8BF-9854BECA9DFD}" presName="node" presStyleLbl="node1" presStyleIdx="13" presStyleCnt="20">
        <dgm:presLayoutVars>
          <dgm:bulletEnabled val="1"/>
        </dgm:presLayoutVars>
      </dgm:prSet>
      <dgm:spPr/>
    </dgm:pt>
    <dgm:pt modelId="{66199974-89C9-D542-8EAB-18203F9840FC}" type="pres">
      <dgm:prSet presAssocID="{B2007A84-E0FD-4B8B-A463-EF2404D22191}" presName="sibTrans" presStyleCnt="0"/>
      <dgm:spPr/>
    </dgm:pt>
    <dgm:pt modelId="{F58BC66C-B362-124B-AD84-48B594CAF25D}" type="pres">
      <dgm:prSet presAssocID="{431D776C-7856-4DA5-9864-FA9B4ECB0F08}" presName="node" presStyleLbl="node1" presStyleIdx="14" presStyleCnt="20">
        <dgm:presLayoutVars>
          <dgm:bulletEnabled val="1"/>
        </dgm:presLayoutVars>
      </dgm:prSet>
      <dgm:spPr/>
    </dgm:pt>
    <dgm:pt modelId="{37D96420-3BA3-B445-8D36-FF977B16CE90}" type="pres">
      <dgm:prSet presAssocID="{E326CC36-C3D8-4B32-A303-D33CFB734DFE}" presName="sibTrans" presStyleCnt="0"/>
      <dgm:spPr/>
    </dgm:pt>
    <dgm:pt modelId="{B6AA510E-5E40-6144-9F78-95456C2D11E7}" type="pres">
      <dgm:prSet presAssocID="{D394F953-0FD8-44BA-A67D-689B4C500A6A}" presName="node" presStyleLbl="node1" presStyleIdx="15" presStyleCnt="20">
        <dgm:presLayoutVars>
          <dgm:bulletEnabled val="1"/>
        </dgm:presLayoutVars>
      </dgm:prSet>
      <dgm:spPr/>
    </dgm:pt>
    <dgm:pt modelId="{B76A59D3-7006-1C45-8B29-AE600E71F9FF}" type="pres">
      <dgm:prSet presAssocID="{40B36BDE-B8F7-438F-B9FB-1570975C988D}" presName="sibTrans" presStyleCnt="0"/>
      <dgm:spPr/>
    </dgm:pt>
    <dgm:pt modelId="{4D42473D-5052-4A46-83C7-88BC37B8D5A1}" type="pres">
      <dgm:prSet presAssocID="{E70C60FB-C14C-40F7-A48B-ACB1861DA762}" presName="node" presStyleLbl="node1" presStyleIdx="16" presStyleCnt="20">
        <dgm:presLayoutVars>
          <dgm:bulletEnabled val="1"/>
        </dgm:presLayoutVars>
      </dgm:prSet>
      <dgm:spPr/>
    </dgm:pt>
    <dgm:pt modelId="{065A8102-4485-2740-B45A-CDF348A6DDBE}" type="pres">
      <dgm:prSet presAssocID="{2B4C136F-95FB-4A2E-9DE3-650E154277E3}" presName="sibTrans" presStyleCnt="0"/>
      <dgm:spPr/>
    </dgm:pt>
    <dgm:pt modelId="{3E154E09-4748-6043-9856-D97F69EB063F}" type="pres">
      <dgm:prSet presAssocID="{6EADDAA5-D2B6-42CF-8CCE-D3E933F86323}" presName="node" presStyleLbl="node1" presStyleIdx="17" presStyleCnt="20">
        <dgm:presLayoutVars>
          <dgm:bulletEnabled val="1"/>
        </dgm:presLayoutVars>
      </dgm:prSet>
      <dgm:spPr/>
    </dgm:pt>
    <dgm:pt modelId="{C09F525F-F3BC-B94F-AB20-CA28C7AC4139}" type="pres">
      <dgm:prSet presAssocID="{7634EBF2-1768-4F68-9D38-6BBF200DCA9E}" presName="sibTrans" presStyleCnt="0"/>
      <dgm:spPr/>
    </dgm:pt>
    <dgm:pt modelId="{53795707-FD0E-9249-BFFA-B7328E2989DB}" type="pres">
      <dgm:prSet presAssocID="{E7A8E94E-A03B-4D5B-8F6E-315C3397B3AB}" presName="node" presStyleLbl="node1" presStyleIdx="18" presStyleCnt="20">
        <dgm:presLayoutVars>
          <dgm:bulletEnabled val="1"/>
        </dgm:presLayoutVars>
      </dgm:prSet>
      <dgm:spPr/>
    </dgm:pt>
    <dgm:pt modelId="{97914CF0-4973-6B4A-A367-7E3136A21909}" type="pres">
      <dgm:prSet presAssocID="{F23499C2-1559-43F0-9840-6D0196BD3BA6}" presName="sibTrans" presStyleCnt="0"/>
      <dgm:spPr/>
    </dgm:pt>
    <dgm:pt modelId="{5B9025B5-4256-7941-8B87-12ED077C2D56}" type="pres">
      <dgm:prSet presAssocID="{F7448FCC-D128-4C0E-99FB-075651A02875}" presName="node" presStyleLbl="node1" presStyleIdx="19" presStyleCnt="20">
        <dgm:presLayoutVars>
          <dgm:bulletEnabled val="1"/>
        </dgm:presLayoutVars>
      </dgm:prSet>
      <dgm:spPr/>
    </dgm:pt>
  </dgm:ptLst>
  <dgm:cxnLst>
    <dgm:cxn modelId="{E86A6B02-BA75-4BBF-9A2F-4B70B9773AA0}" srcId="{1AFE4A6C-B835-4E6D-9BBC-70E62A8516FB}" destId="{BF464789-C800-4D90-BBA8-123759A1090E}" srcOrd="2" destOrd="0" parTransId="{D42B8762-D503-4EDF-A450-A734D1C989CC}" sibTransId="{AD03F3CC-92EA-4919-AA1C-FF109D3D6C00}"/>
    <dgm:cxn modelId="{1F03D202-BD8F-4F33-B6F2-7870BC3CAEBC}" srcId="{1AFE4A6C-B835-4E6D-9BBC-70E62A8516FB}" destId="{E29FA49E-65A9-43B7-A0E1-728C9DDFD5FF}" srcOrd="5" destOrd="0" parTransId="{69BAC386-A323-470A-BAF1-DC0E3ECC225A}" sibTransId="{75A62589-FC6B-4F8D-BE20-2AE572C89119}"/>
    <dgm:cxn modelId="{3A8FCE04-2781-4754-B404-D82E362B6511}" srcId="{1AFE4A6C-B835-4E6D-9BBC-70E62A8516FB}" destId="{2DDA6350-0637-4A8E-AEB5-1BC8EE7D0D7B}" srcOrd="7" destOrd="0" parTransId="{2120DBCF-3610-4299-8A12-9D5CDC385392}" sibTransId="{5FE30AF8-D9A0-4F0E-A0DC-5BF59C0F2A53}"/>
    <dgm:cxn modelId="{46E79D11-C67E-D646-8821-777B46A0462A}" type="presOf" srcId="{F7448FCC-D128-4C0E-99FB-075651A02875}" destId="{5B9025B5-4256-7941-8B87-12ED077C2D56}" srcOrd="0" destOrd="0" presId="urn:microsoft.com/office/officeart/2005/8/layout/default"/>
    <dgm:cxn modelId="{AF7DE41B-8AF0-420F-ADFD-88A79EEA8EED}" srcId="{1AFE4A6C-B835-4E6D-9BBC-70E62A8516FB}" destId="{E7A8E94E-A03B-4D5B-8F6E-315C3397B3AB}" srcOrd="18" destOrd="0" parTransId="{DCF6C418-0080-4E7C-AD44-0C7E5F9B8896}" sibTransId="{F23499C2-1559-43F0-9840-6D0196BD3BA6}"/>
    <dgm:cxn modelId="{2B0F6029-3E77-4067-BC74-5495EE4C20B0}" srcId="{1AFE4A6C-B835-4E6D-9BBC-70E62A8516FB}" destId="{D36A9FA8-C8C7-4DA9-B61F-A996E708C4B4}" srcOrd="6" destOrd="0" parTransId="{4CC2B232-F276-42F9-AF70-786A68725B99}" sibTransId="{2420C254-6FDC-4A92-A48D-39EAB4922A50}"/>
    <dgm:cxn modelId="{BF03CE31-0A78-5449-974E-87F23E8B21D4}" type="presOf" srcId="{C24959F4-F3DE-437E-9D1A-BA5C6F7B9131}" destId="{594A6F4C-D9B4-3B4C-8496-76A3EEAC82F0}" srcOrd="0" destOrd="0" presId="urn:microsoft.com/office/officeart/2005/8/layout/default"/>
    <dgm:cxn modelId="{30802532-7D73-43CB-96A5-85B80A65B1B9}" srcId="{1AFE4A6C-B835-4E6D-9BBC-70E62A8516FB}" destId="{C24959F4-F3DE-437E-9D1A-BA5C6F7B9131}" srcOrd="9" destOrd="0" parTransId="{3C2A311B-19FE-4C77-8D5D-A5DE3322465D}" sibTransId="{EF167D42-C07C-4E1F-9F37-65024C54DDF2}"/>
    <dgm:cxn modelId="{F82B4632-6F07-E544-BED2-C9756BFA6E44}" type="presOf" srcId="{DF71E459-192B-4599-A72D-34A1B20F6772}" destId="{88A929B4-ADCC-EA43-A371-D500292730B2}" srcOrd="0" destOrd="0" presId="urn:microsoft.com/office/officeart/2005/8/layout/default"/>
    <dgm:cxn modelId="{6FA4B137-7FEB-4AA0-8E0A-2BE463712937}" srcId="{1AFE4A6C-B835-4E6D-9BBC-70E62A8516FB}" destId="{A45B82F9-D727-4077-B8BF-9854BECA9DFD}" srcOrd="13" destOrd="0" parTransId="{CB4A9796-D6EE-437A-B6DC-A51211974E76}" sibTransId="{B2007A84-E0FD-4B8B-A463-EF2404D22191}"/>
    <dgm:cxn modelId="{33EC0B3F-53CB-5640-92E7-9565D03C0C61}" type="presOf" srcId="{D36A9FA8-C8C7-4DA9-B61F-A996E708C4B4}" destId="{2C958A41-14C4-1B4F-9D83-10270DB71381}" srcOrd="0" destOrd="0" presId="urn:microsoft.com/office/officeart/2005/8/layout/default"/>
    <dgm:cxn modelId="{A9A9A75C-0388-DD42-A1C9-5388A7DC59AC}" type="presOf" srcId="{2DDA6350-0637-4A8E-AEB5-1BC8EE7D0D7B}" destId="{2406F517-4DEF-9E44-BB74-6BB6F3ABBBA1}" srcOrd="0" destOrd="0" presId="urn:microsoft.com/office/officeart/2005/8/layout/default"/>
    <dgm:cxn modelId="{641E455D-11A0-8C4F-B0CC-835E3E69518F}" type="presOf" srcId="{6EADDAA5-D2B6-42CF-8CCE-D3E933F86323}" destId="{3E154E09-4748-6043-9856-D97F69EB063F}" srcOrd="0" destOrd="0" presId="urn:microsoft.com/office/officeart/2005/8/layout/default"/>
    <dgm:cxn modelId="{A5C30567-742A-4A02-9FA7-69B8C4B39129}" srcId="{1AFE4A6C-B835-4E6D-9BBC-70E62A8516FB}" destId="{39E8F9F7-C9CC-4C35-B902-76FEE8A4E088}" srcOrd="10" destOrd="0" parTransId="{E89613CC-3D3E-49CE-AB18-B19132591432}" sibTransId="{BDFCA174-937C-4E1D-9A97-C9308C763455}"/>
    <dgm:cxn modelId="{0A1E996E-AC73-C944-8765-951B6CC592A2}" type="presOf" srcId="{FDDF8EC3-5EEF-4894-87DA-D7AA5319E67E}" destId="{D478A178-2D73-7D49-B7A4-37758A873387}" srcOrd="0" destOrd="0" presId="urn:microsoft.com/office/officeart/2005/8/layout/default"/>
    <dgm:cxn modelId="{37AEAA4E-FCAB-954F-BA3D-AE6753A025FE}" type="presOf" srcId="{E7A8E94E-A03B-4D5B-8F6E-315C3397B3AB}" destId="{53795707-FD0E-9249-BFFA-B7328E2989DB}" srcOrd="0" destOrd="0" presId="urn:microsoft.com/office/officeart/2005/8/layout/default"/>
    <dgm:cxn modelId="{0DB9CE51-9DE5-F746-8362-B91A7217CDCD}" type="presOf" srcId="{634A702C-0D16-43A1-9BB6-4F8C652453C9}" destId="{D415BFF8-8515-4541-A9A9-AE1A84D25951}" srcOrd="0" destOrd="0" presId="urn:microsoft.com/office/officeart/2005/8/layout/default"/>
    <dgm:cxn modelId="{FC632474-0482-0B4C-BE94-BA06981B39DD}" type="presOf" srcId="{431D776C-7856-4DA5-9864-FA9B4ECB0F08}" destId="{F58BC66C-B362-124B-AD84-48B594CAF25D}" srcOrd="0" destOrd="0" presId="urn:microsoft.com/office/officeart/2005/8/layout/default"/>
    <dgm:cxn modelId="{66741F56-8015-4E7B-BE8E-70F5B18A52C5}" srcId="{1AFE4A6C-B835-4E6D-9BBC-70E62A8516FB}" destId="{6EADDAA5-D2B6-42CF-8CCE-D3E933F86323}" srcOrd="17" destOrd="0" parTransId="{1CE6DD83-90F0-4B0C-AEC5-04D260F4CD12}" sibTransId="{7634EBF2-1768-4F68-9D38-6BBF200DCA9E}"/>
    <dgm:cxn modelId="{95CC8576-2E99-4549-8556-5E7C8472D1F0}" type="presOf" srcId="{D394F953-0FD8-44BA-A67D-689B4C500A6A}" destId="{B6AA510E-5E40-6144-9F78-95456C2D11E7}" srcOrd="0" destOrd="0" presId="urn:microsoft.com/office/officeart/2005/8/layout/default"/>
    <dgm:cxn modelId="{35EA4477-D536-BA42-9011-7FF629F3B322}" type="presOf" srcId="{7C5F6805-F7C7-49C4-999E-FBC26DA6533B}" destId="{1CB5EA97-A880-AF4D-8979-DB64076E1A35}" srcOrd="0" destOrd="0" presId="urn:microsoft.com/office/officeart/2005/8/layout/default"/>
    <dgm:cxn modelId="{321B6778-85DD-458F-8721-DD0C326F6979}" srcId="{1AFE4A6C-B835-4E6D-9BBC-70E62A8516FB}" destId="{318CFA65-8B9F-45B2-A2AD-849CD644C3C0}" srcOrd="11" destOrd="0" parTransId="{B0BF99A7-5BE6-4187-B12F-4D5820361FDE}" sibTransId="{F3F24177-70B6-48A5-A95B-C045B03A7F4B}"/>
    <dgm:cxn modelId="{40399983-E7C2-8540-9F7E-34FD03E741F3}" type="presOf" srcId="{E70C60FB-C14C-40F7-A48B-ACB1861DA762}" destId="{4D42473D-5052-4A46-83C7-88BC37B8D5A1}" srcOrd="0" destOrd="0" presId="urn:microsoft.com/office/officeart/2005/8/layout/default"/>
    <dgm:cxn modelId="{6F1E288A-F411-4925-B71F-4B036DE1828B}" srcId="{1AFE4A6C-B835-4E6D-9BBC-70E62A8516FB}" destId="{634A702C-0D16-43A1-9BB6-4F8C652453C9}" srcOrd="8" destOrd="0" parTransId="{897B7776-14EB-435D-B370-7AAE100EC62E}" sibTransId="{BE229143-2575-46D9-B464-88BB3AB69532}"/>
    <dgm:cxn modelId="{FE465B8B-1C6B-4B60-AB42-FFDF93E16935}" srcId="{1AFE4A6C-B835-4E6D-9BBC-70E62A8516FB}" destId="{981B92CA-1A23-4F09-8688-FC312FDAE415}" srcOrd="0" destOrd="0" parTransId="{A5033F18-3CB6-44F5-A613-4F1EAB96D93F}" sibTransId="{6ECE6901-1437-4500-B1E4-B980193916D3}"/>
    <dgm:cxn modelId="{EF30E98D-31AB-264A-9BF7-FE46B3400767}" type="presOf" srcId="{39E8F9F7-C9CC-4C35-B902-76FEE8A4E088}" destId="{59EE45FA-6B63-DE45-9F20-EF5751AC7BE9}" srcOrd="0" destOrd="0" presId="urn:microsoft.com/office/officeart/2005/8/layout/default"/>
    <dgm:cxn modelId="{4E82368F-BA90-4178-A964-2C8BFB3364E4}" srcId="{1AFE4A6C-B835-4E6D-9BBC-70E62A8516FB}" destId="{DF71E459-192B-4599-A72D-34A1B20F6772}" srcOrd="4" destOrd="0" parTransId="{BBA6972D-C0E1-4033-A01C-5A1FADC87AA8}" sibTransId="{FA775BB1-C486-4346-B25E-4C1A5C15BBDC}"/>
    <dgm:cxn modelId="{D6B35797-D8C1-3042-AFFA-16174DBECAFB}" type="presOf" srcId="{318CFA65-8B9F-45B2-A2AD-849CD644C3C0}" destId="{4FBF0326-49AD-D947-8F3E-5FB0987E5318}" srcOrd="0" destOrd="0" presId="urn:microsoft.com/office/officeart/2005/8/layout/default"/>
    <dgm:cxn modelId="{23778D9F-7396-4171-A54F-780E36B7ED2C}" srcId="{1AFE4A6C-B835-4E6D-9BBC-70E62A8516FB}" destId="{FDDF8EC3-5EEF-4894-87DA-D7AA5319E67E}" srcOrd="3" destOrd="0" parTransId="{C971DC96-587E-4CBD-B85C-754259BBF308}" sibTransId="{E2B43208-4D1E-41EF-AD90-C199191A114B}"/>
    <dgm:cxn modelId="{13262AAA-204E-4BE2-AA36-9D5F71620633}" srcId="{1AFE4A6C-B835-4E6D-9BBC-70E62A8516FB}" destId="{431D776C-7856-4DA5-9864-FA9B4ECB0F08}" srcOrd="14" destOrd="0" parTransId="{B485B003-C37B-4907-906C-5DF25F6F2A33}" sibTransId="{E326CC36-C3D8-4B32-A303-D33CFB734DFE}"/>
    <dgm:cxn modelId="{EC807BAF-B076-084E-A021-A98F93C1DAF8}" type="presOf" srcId="{E29FA49E-65A9-43B7-A0E1-728C9DDFD5FF}" destId="{A284A3CC-6949-A943-A80D-5446237ED9CB}" srcOrd="0" destOrd="0" presId="urn:microsoft.com/office/officeart/2005/8/layout/default"/>
    <dgm:cxn modelId="{CADDEEB0-016D-BA42-9C86-5DACE072DE6D}" type="presOf" srcId="{1AFE4A6C-B835-4E6D-9BBC-70E62A8516FB}" destId="{2162E0B6-609C-F74F-8285-F09F9899820A}" srcOrd="0" destOrd="0" presId="urn:microsoft.com/office/officeart/2005/8/layout/default"/>
    <dgm:cxn modelId="{A87FA0BB-9E92-4186-AE39-4F052AD429CC}" srcId="{1AFE4A6C-B835-4E6D-9BBC-70E62A8516FB}" destId="{9BA97B27-36C0-4A8A-8A78-5B97BF68D858}" srcOrd="12" destOrd="0" parTransId="{655D7EDF-1FB4-4582-B621-18A82BB0971C}" sibTransId="{C8BAE025-7043-4FA3-9A8C-C418F5F4FE1C}"/>
    <dgm:cxn modelId="{F8E70AC8-350A-5E48-88FF-873E50C6750A}" type="presOf" srcId="{981B92CA-1A23-4F09-8688-FC312FDAE415}" destId="{44997C84-7FE4-344E-995D-E87E71A778EC}" srcOrd="0" destOrd="0" presId="urn:microsoft.com/office/officeart/2005/8/layout/default"/>
    <dgm:cxn modelId="{6F253CCE-8E1A-4340-ABBB-DE5A34020C70}" srcId="{1AFE4A6C-B835-4E6D-9BBC-70E62A8516FB}" destId="{7C5F6805-F7C7-49C4-999E-FBC26DA6533B}" srcOrd="1" destOrd="0" parTransId="{C53D377C-89A7-4EE2-AC92-861CE9F65E1B}" sibTransId="{EB112F5D-780A-4124-A12D-F130F8E621D6}"/>
    <dgm:cxn modelId="{A1C351DB-3721-4D69-8CFA-FDCB7EBB3393}" srcId="{1AFE4A6C-B835-4E6D-9BBC-70E62A8516FB}" destId="{D394F953-0FD8-44BA-A67D-689B4C500A6A}" srcOrd="15" destOrd="0" parTransId="{08D6B98A-F440-4992-8EDE-1E3CC027ABB3}" sibTransId="{40B36BDE-B8F7-438F-B9FB-1570975C988D}"/>
    <dgm:cxn modelId="{A28FE7E8-E489-FC46-AA38-50BFF1C63D97}" type="presOf" srcId="{9BA97B27-36C0-4A8A-8A78-5B97BF68D858}" destId="{54047BDF-8C79-8D48-A1DA-939517C1B93D}" srcOrd="0" destOrd="0" presId="urn:microsoft.com/office/officeart/2005/8/layout/default"/>
    <dgm:cxn modelId="{D6B683EB-4072-4010-851F-A13000DA6028}" srcId="{1AFE4A6C-B835-4E6D-9BBC-70E62A8516FB}" destId="{F7448FCC-D128-4C0E-99FB-075651A02875}" srcOrd="19" destOrd="0" parTransId="{A524CE15-CAFA-4456-B350-CC167AFBFDB3}" sibTransId="{404B39E3-AB82-4C69-8F64-0F6BA3C129F2}"/>
    <dgm:cxn modelId="{D7662FF4-DF13-43F4-B4DB-D6EDD33400B4}" srcId="{1AFE4A6C-B835-4E6D-9BBC-70E62A8516FB}" destId="{E70C60FB-C14C-40F7-A48B-ACB1861DA762}" srcOrd="16" destOrd="0" parTransId="{937A5B9F-EBB6-4F4F-9967-DD2D5CF4BF94}" sibTransId="{2B4C136F-95FB-4A2E-9DE3-650E154277E3}"/>
    <dgm:cxn modelId="{E91653FA-D0A1-E243-B6BC-804268DC6BE5}" type="presOf" srcId="{BF464789-C800-4D90-BBA8-123759A1090E}" destId="{482DC002-0A3E-BC45-92EC-DBD54B4EAFBF}" srcOrd="0" destOrd="0" presId="urn:microsoft.com/office/officeart/2005/8/layout/default"/>
    <dgm:cxn modelId="{58ABEFFF-151B-F84A-8324-13A1B8E335FD}" type="presOf" srcId="{A45B82F9-D727-4077-B8BF-9854BECA9DFD}" destId="{F1C5F293-0F4C-6E4C-87CD-0A430059B35B}" srcOrd="0" destOrd="0" presId="urn:microsoft.com/office/officeart/2005/8/layout/default"/>
    <dgm:cxn modelId="{D2E72C47-9940-0A40-9348-A815F6D8EF85}" type="presParOf" srcId="{2162E0B6-609C-F74F-8285-F09F9899820A}" destId="{44997C84-7FE4-344E-995D-E87E71A778EC}" srcOrd="0" destOrd="0" presId="urn:microsoft.com/office/officeart/2005/8/layout/default"/>
    <dgm:cxn modelId="{D9B52D1F-3582-7A4F-8FA2-6FA10C55A3D0}" type="presParOf" srcId="{2162E0B6-609C-F74F-8285-F09F9899820A}" destId="{15457F01-F352-5343-ADEA-204B15EE5590}" srcOrd="1" destOrd="0" presId="urn:microsoft.com/office/officeart/2005/8/layout/default"/>
    <dgm:cxn modelId="{23F1E2C5-2075-A443-ADC8-284DE162EC60}" type="presParOf" srcId="{2162E0B6-609C-F74F-8285-F09F9899820A}" destId="{1CB5EA97-A880-AF4D-8979-DB64076E1A35}" srcOrd="2" destOrd="0" presId="urn:microsoft.com/office/officeart/2005/8/layout/default"/>
    <dgm:cxn modelId="{F9F451D4-A3AD-734C-A7EB-15742F38038F}" type="presParOf" srcId="{2162E0B6-609C-F74F-8285-F09F9899820A}" destId="{CBD1A410-92D7-054F-9B97-90B032D1C0DF}" srcOrd="3" destOrd="0" presId="urn:microsoft.com/office/officeart/2005/8/layout/default"/>
    <dgm:cxn modelId="{BCBBA244-E522-804B-A37A-261B3A9339BE}" type="presParOf" srcId="{2162E0B6-609C-F74F-8285-F09F9899820A}" destId="{482DC002-0A3E-BC45-92EC-DBD54B4EAFBF}" srcOrd="4" destOrd="0" presId="urn:microsoft.com/office/officeart/2005/8/layout/default"/>
    <dgm:cxn modelId="{FD5CD38D-D0BD-CD44-87BE-CFA52BE8A028}" type="presParOf" srcId="{2162E0B6-609C-F74F-8285-F09F9899820A}" destId="{33F5352A-BB1D-964F-94E5-154217B43596}" srcOrd="5" destOrd="0" presId="urn:microsoft.com/office/officeart/2005/8/layout/default"/>
    <dgm:cxn modelId="{119AA0F7-9071-A54D-8493-B701F8E11E42}" type="presParOf" srcId="{2162E0B6-609C-F74F-8285-F09F9899820A}" destId="{D478A178-2D73-7D49-B7A4-37758A873387}" srcOrd="6" destOrd="0" presId="urn:microsoft.com/office/officeart/2005/8/layout/default"/>
    <dgm:cxn modelId="{37410FBF-10DA-444A-93E6-C5ACF3A306A1}" type="presParOf" srcId="{2162E0B6-609C-F74F-8285-F09F9899820A}" destId="{51C01F97-C01F-5640-B932-3DE8CA8E983F}" srcOrd="7" destOrd="0" presId="urn:microsoft.com/office/officeart/2005/8/layout/default"/>
    <dgm:cxn modelId="{3CA59412-3FB1-4C4F-9D61-4D53364F903F}" type="presParOf" srcId="{2162E0B6-609C-F74F-8285-F09F9899820A}" destId="{88A929B4-ADCC-EA43-A371-D500292730B2}" srcOrd="8" destOrd="0" presId="urn:microsoft.com/office/officeart/2005/8/layout/default"/>
    <dgm:cxn modelId="{75E147BF-B6A9-5849-834D-57AD6636CD7B}" type="presParOf" srcId="{2162E0B6-609C-F74F-8285-F09F9899820A}" destId="{09AA52E2-3756-BE4A-A7D7-3F92CF0E5C2C}" srcOrd="9" destOrd="0" presId="urn:microsoft.com/office/officeart/2005/8/layout/default"/>
    <dgm:cxn modelId="{B3BEA4FB-45AC-B744-9D02-DF784EDDD82F}" type="presParOf" srcId="{2162E0B6-609C-F74F-8285-F09F9899820A}" destId="{A284A3CC-6949-A943-A80D-5446237ED9CB}" srcOrd="10" destOrd="0" presId="urn:microsoft.com/office/officeart/2005/8/layout/default"/>
    <dgm:cxn modelId="{13E4014C-A74F-5344-94D1-E3C59C04E4A8}" type="presParOf" srcId="{2162E0B6-609C-F74F-8285-F09F9899820A}" destId="{B0086C4E-92B9-054A-933F-B63366FFB350}" srcOrd="11" destOrd="0" presId="urn:microsoft.com/office/officeart/2005/8/layout/default"/>
    <dgm:cxn modelId="{BB27B2F3-D429-8243-B2BF-F6EDCCD204D5}" type="presParOf" srcId="{2162E0B6-609C-F74F-8285-F09F9899820A}" destId="{2C958A41-14C4-1B4F-9D83-10270DB71381}" srcOrd="12" destOrd="0" presId="urn:microsoft.com/office/officeart/2005/8/layout/default"/>
    <dgm:cxn modelId="{F965EBC1-BE28-954B-9CA9-6E7B23FCB861}" type="presParOf" srcId="{2162E0B6-609C-F74F-8285-F09F9899820A}" destId="{D657D16F-8976-3D46-9198-0A45BAD7AAAD}" srcOrd="13" destOrd="0" presId="urn:microsoft.com/office/officeart/2005/8/layout/default"/>
    <dgm:cxn modelId="{AF5B9A90-3D27-2949-B70A-7F691326F358}" type="presParOf" srcId="{2162E0B6-609C-F74F-8285-F09F9899820A}" destId="{2406F517-4DEF-9E44-BB74-6BB6F3ABBBA1}" srcOrd="14" destOrd="0" presId="urn:microsoft.com/office/officeart/2005/8/layout/default"/>
    <dgm:cxn modelId="{99ED694D-5A1F-AB41-A0D3-5520C7D20EAF}" type="presParOf" srcId="{2162E0B6-609C-F74F-8285-F09F9899820A}" destId="{6119A196-CAC9-D44A-B332-F136DC900390}" srcOrd="15" destOrd="0" presId="urn:microsoft.com/office/officeart/2005/8/layout/default"/>
    <dgm:cxn modelId="{8DF2A1EB-17ED-6148-ACE0-7B7BD7677117}" type="presParOf" srcId="{2162E0B6-609C-F74F-8285-F09F9899820A}" destId="{D415BFF8-8515-4541-A9A9-AE1A84D25951}" srcOrd="16" destOrd="0" presId="urn:microsoft.com/office/officeart/2005/8/layout/default"/>
    <dgm:cxn modelId="{0DD5CAAC-53EC-CC4A-8A27-186ABFA03E91}" type="presParOf" srcId="{2162E0B6-609C-F74F-8285-F09F9899820A}" destId="{80A40C39-2A03-2540-861C-3A13D6E395B4}" srcOrd="17" destOrd="0" presId="urn:microsoft.com/office/officeart/2005/8/layout/default"/>
    <dgm:cxn modelId="{BE859D71-BBF8-CC4B-A365-D5511E97992C}" type="presParOf" srcId="{2162E0B6-609C-F74F-8285-F09F9899820A}" destId="{594A6F4C-D9B4-3B4C-8496-76A3EEAC82F0}" srcOrd="18" destOrd="0" presId="urn:microsoft.com/office/officeart/2005/8/layout/default"/>
    <dgm:cxn modelId="{A299D424-7ED6-1F45-92B2-96E04DBABF5C}" type="presParOf" srcId="{2162E0B6-609C-F74F-8285-F09F9899820A}" destId="{4757E5EA-CF80-064B-846D-393F1D6393F7}" srcOrd="19" destOrd="0" presId="urn:microsoft.com/office/officeart/2005/8/layout/default"/>
    <dgm:cxn modelId="{B2EDA73D-D63B-A541-81AF-E9B8B1893C45}" type="presParOf" srcId="{2162E0B6-609C-F74F-8285-F09F9899820A}" destId="{59EE45FA-6B63-DE45-9F20-EF5751AC7BE9}" srcOrd="20" destOrd="0" presId="urn:microsoft.com/office/officeart/2005/8/layout/default"/>
    <dgm:cxn modelId="{FF773A2C-882D-2341-98EC-03AAFD4F3334}" type="presParOf" srcId="{2162E0B6-609C-F74F-8285-F09F9899820A}" destId="{BEB6E325-F15E-564E-9123-D67A058E4875}" srcOrd="21" destOrd="0" presId="urn:microsoft.com/office/officeart/2005/8/layout/default"/>
    <dgm:cxn modelId="{00E66D00-725B-E746-A7EF-0F62E95022F6}" type="presParOf" srcId="{2162E0B6-609C-F74F-8285-F09F9899820A}" destId="{4FBF0326-49AD-D947-8F3E-5FB0987E5318}" srcOrd="22" destOrd="0" presId="urn:microsoft.com/office/officeart/2005/8/layout/default"/>
    <dgm:cxn modelId="{D4227423-D0DF-F74B-BC8A-4D415C7173E2}" type="presParOf" srcId="{2162E0B6-609C-F74F-8285-F09F9899820A}" destId="{EBE4FBA0-431A-7D44-8FA3-5924A904498A}" srcOrd="23" destOrd="0" presId="urn:microsoft.com/office/officeart/2005/8/layout/default"/>
    <dgm:cxn modelId="{03874B36-459D-324B-A1A3-B866EBE2FFC9}" type="presParOf" srcId="{2162E0B6-609C-F74F-8285-F09F9899820A}" destId="{54047BDF-8C79-8D48-A1DA-939517C1B93D}" srcOrd="24" destOrd="0" presId="urn:microsoft.com/office/officeart/2005/8/layout/default"/>
    <dgm:cxn modelId="{576E4A34-575F-AC40-B132-75987D910B8F}" type="presParOf" srcId="{2162E0B6-609C-F74F-8285-F09F9899820A}" destId="{A531AE71-9867-D449-88EF-6CDABD741C99}" srcOrd="25" destOrd="0" presId="urn:microsoft.com/office/officeart/2005/8/layout/default"/>
    <dgm:cxn modelId="{CBA3A5A6-EB56-AA4F-82A7-29E0602A4741}" type="presParOf" srcId="{2162E0B6-609C-F74F-8285-F09F9899820A}" destId="{F1C5F293-0F4C-6E4C-87CD-0A430059B35B}" srcOrd="26" destOrd="0" presId="urn:microsoft.com/office/officeart/2005/8/layout/default"/>
    <dgm:cxn modelId="{E1307A73-C285-984C-8219-FB649C7A460B}" type="presParOf" srcId="{2162E0B6-609C-F74F-8285-F09F9899820A}" destId="{66199974-89C9-D542-8EAB-18203F9840FC}" srcOrd="27" destOrd="0" presId="urn:microsoft.com/office/officeart/2005/8/layout/default"/>
    <dgm:cxn modelId="{48F66A9F-29A4-7441-8D44-9EF15D82CE2B}" type="presParOf" srcId="{2162E0B6-609C-F74F-8285-F09F9899820A}" destId="{F58BC66C-B362-124B-AD84-48B594CAF25D}" srcOrd="28" destOrd="0" presId="urn:microsoft.com/office/officeart/2005/8/layout/default"/>
    <dgm:cxn modelId="{5F9B6BF9-EB3A-674E-B59C-9CC0FD959AD3}" type="presParOf" srcId="{2162E0B6-609C-F74F-8285-F09F9899820A}" destId="{37D96420-3BA3-B445-8D36-FF977B16CE90}" srcOrd="29" destOrd="0" presId="urn:microsoft.com/office/officeart/2005/8/layout/default"/>
    <dgm:cxn modelId="{4FD5D1CC-E049-0445-B663-786F405B5982}" type="presParOf" srcId="{2162E0B6-609C-F74F-8285-F09F9899820A}" destId="{B6AA510E-5E40-6144-9F78-95456C2D11E7}" srcOrd="30" destOrd="0" presId="urn:microsoft.com/office/officeart/2005/8/layout/default"/>
    <dgm:cxn modelId="{EF490576-3085-9C4E-9F8F-E04D72482976}" type="presParOf" srcId="{2162E0B6-609C-F74F-8285-F09F9899820A}" destId="{B76A59D3-7006-1C45-8B29-AE600E71F9FF}" srcOrd="31" destOrd="0" presId="urn:microsoft.com/office/officeart/2005/8/layout/default"/>
    <dgm:cxn modelId="{E97DED6D-4D68-B448-8B22-3A656351031A}" type="presParOf" srcId="{2162E0B6-609C-F74F-8285-F09F9899820A}" destId="{4D42473D-5052-4A46-83C7-88BC37B8D5A1}" srcOrd="32" destOrd="0" presId="urn:microsoft.com/office/officeart/2005/8/layout/default"/>
    <dgm:cxn modelId="{C9C49FBA-1119-1344-A2B9-FDF31E1464C1}" type="presParOf" srcId="{2162E0B6-609C-F74F-8285-F09F9899820A}" destId="{065A8102-4485-2740-B45A-CDF348A6DDBE}" srcOrd="33" destOrd="0" presId="urn:microsoft.com/office/officeart/2005/8/layout/default"/>
    <dgm:cxn modelId="{75C907B9-CCA2-0D44-889C-C11ADFAB34C1}" type="presParOf" srcId="{2162E0B6-609C-F74F-8285-F09F9899820A}" destId="{3E154E09-4748-6043-9856-D97F69EB063F}" srcOrd="34" destOrd="0" presId="urn:microsoft.com/office/officeart/2005/8/layout/default"/>
    <dgm:cxn modelId="{5C1EFC04-5EE4-D24B-9FE7-077A51050D95}" type="presParOf" srcId="{2162E0B6-609C-F74F-8285-F09F9899820A}" destId="{C09F525F-F3BC-B94F-AB20-CA28C7AC4139}" srcOrd="35" destOrd="0" presId="urn:microsoft.com/office/officeart/2005/8/layout/default"/>
    <dgm:cxn modelId="{0324A0B1-932F-E14E-AAF2-F52743302C1D}" type="presParOf" srcId="{2162E0B6-609C-F74F-8285-F09F9899820A}" destId="{53795707-FD0E-9249-BFFA-B7328E2989DB}" srcOrd="36" destOrd="0" presId="urn:microsoft.com/office/officeart/2005/8/layout/default"/>
    <dgm:cxn modelId="{D37F2343-EB18-2D41-96B7-0FD0056F0750}" type="presParOf" srcId="{2162E0B6-609C-F74F-8285-F09F9899820A}" destId="{97914CF0-4973-6B4A-A367-7E3136A21909}" srcOrd="37" destOrd="0" presId="urn:microsoft.com/office/officeart/2005/8/layout/default"/>
    <dgm:cxn modelId="{3F6D0A37-D88E-974A-990D-0430D5685ABD}" type="presParOf" srcId="{2162E0B6-609C-F74F-8285-F09F9899820A}" destId="{5B9025B5-4256-7941-8B87-12ED077C2D56}" srcOrd="3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B3FA15-1BE7-4438-BFA2-115196C4C86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5CF8377D-D79A-4255-9229-B4462AAAEF7E}">
      <dgm:prSet/>
      <dgm:spPr/>
      <dgm:t>
        <a:bodyPr/>
        <a:lstStyle/>
        <a:p>
          <a:r>
            <a:rPr lang="en-GB"/>
            <a:t>Renamed juvenile courts to youth courts to cater for offenders aged between 10 – 17 years.</a:t>
          </a:r>
          <a:endParaRPr lang="en-US"/>
        </a:p>
      </dgm:t>
    </dgm:pt>
    <dgm:pt modelId="{6879C5E4-D309-41CC-8D7E-58D0C058EF34}" type="parTrans" cxnId="{C64A8E7C-EECB-4BF0-91B8-A50B0C8B3460}">
      <dgm:prSet/>
      <dgm:spPr/>
      <dgm:t>
        <a:bodyPr/>
        <a:lstStyle/>
        <a:p>
          <a:endParaRPr lang="en-US"/>
        </a:p>
      </dgm:t>
    </dgm:pt>
    <dgm:pt modelId="{71F8EAC4-8301-4E79-938C-EBEBD25C8979}" type="sibTrans" cxnId="{C64A8E7C-EECB-4BF0-91B8-A50B0C8B3460}">
      <dgm:prSet/>
      <dgm:spPr/>
      <dgm:t>
        <a:bodyPr/>
        <a:lstStyle/>
        <a:p>
          <a:endParaRPr lang="en-US"/>
        </a:p>
      </dgm:t>
    </dgm:pt>
    <dgm:pt modelId="{1533B2F2-697A-4517-B69B-67B9FED749A8}">
      <dgm:prSet/>
      <dgm:spPr/>
      <dgm:t>
        <a:bodyPr/>
        <a:lstStyle/>
        <a:p>
          <a:r>
            <a:rPr lang="en-GB"/>
            <a:t>Abolished custodial sentences for individuals below 15 years.</a:t>
          </a:r>
          <a:endParaRPr lang="en-US"/>
        </a:p>
      </dgm:t>
    </dgm:pt>
    <dgm:pt modelId="{0CE2E52D-2B0E-4BFD-A7E6-C6E12903D44D}" type="parTrans" cxnId="{A50F9C8C-E100-4784-851A-ECDDEA07C128}">
      <dgm:prSet/>
      <dgm:spPr/>
      <dgm:t>
        <a:bodyPr/>
        <a:lstStyle/>
        <a:p>
          <a:endParaRPr lang="en-US"/>
        </a:p>
      </dgm:t>
    </dgm:pt>
    <dgm:pt modelId="{53DAE6FD-F2A5-414E-B33E-7E7D1F043C49}" type="sibTrans" cxnId="{A50F9C8C-E100-4784-851A-ECDDEA07C128}">
      <dgm:prSet/>
      <dgm:spPr/>
      <dgm:t>
        <a:bodyPr/>
        <a:lstStyle/>
        <a:p>
          <a:endParaRPr lang="en-US"/>
        </a:p>
      </dgm:t>
    </dgm:pt>
    <dgm:pt modelId="{0047DB59-DC9A-4CD2-B1BA-BAD6013C4C6D}">
      <dgm:prSet/>
      <dgm:spPr/>
      <dgm:t>
        <a:bodyPr/>
        <a:lstStyle/>
        <a:p>
          <a:r>
            <a:rPr lang="en-GB"/>
            <a:t>Curfews introduced for those 16 and over.</a:t>
          </a:r>
          <a:endParaRPr lang="en-US"/>
        </a:p>
      </dgm:t>
    </dgm:pt>
    <dgm:pt modelId="{A60B0DBF-DA68-4B11-8FB9-6CBA17885A7D}" type="parTrans" cxnId="{E4C7E71E-BFCB-419C-BCB8-3021A96618DE}">
      <dgm:prSet/>
      <dgm:spPr/>
      <dgm:t>
        <a:bodyPr/>
        <a:lstStyle/>
        <a:p>
          <a:endParaRPr lang="en-US"/>
        </a:p>
      </dgm:t>
    </dgm:pt>
    <dgm:pt modelId="{D89F8DF0-F142-49F0-A0C5-4F2139AC34C2}" type="sibTrans" cxnId="{E4C7E71E-BFCB-419C-BCB8-3021A96618DE}">
      <dgm:prSet/>
      <dgm:spPr/>
      <dgm:t>
        <a:bodyPr/>
        <a:lstStyle/>
        <a:p>
          <a:endParaRPr lang="en-US"/>
        </a:p>
      </dgm:t>
    </dgm:pt>
    <dgm:pt modelId="{A9B61EDE-F671-4CCA-9766-7B7303F92667}" type="pres">
      <dgm:prSet presAssocID="{3FB3FA15-1BE7-4438-BFA2-115196C4C86E}" presName="linear" presStyleCnt="0">
        <dgm:presLayoutVars>
          <dgm:animLvl val="lvl"/>
          <dgm:resizeHandles val="exact"/>
        </dgm:presLayoutVars>
      </dgm:prSet>
      <dgm:spPr/>
    </dgm:pt>
    <dgm:pt modelId="{F495A7B8-5562-4607-B2DA-4BB58FEE8E67}" type="pres">
      <dgm:prSet presAssocID="{5CF8377D-D79A-4255-9229-B4462AAAEF7E}" presName="parentText" presStyleLbl="node1" presStyleIdx="0" presStyleCnt="3">
        <dgm:presLayoutVars>
          <dgm:chMax val="0"/>
          <dgm:bulletEnabled val="1"/>
        </dgm:presLayoutVars>
      </dgm:prSet>
      <dgm:spPr/>
    </dgm:pt>
    <dgm:pt modelId="{A677D572-3E2B-4D8E-85B0-B34A4ED40786}" type="pres">
      <dgm:prSet presAssocID="{71F8EAC4-8301-4E79-938C-EBEBD25C8979}" presName="spacer" presStyleCnt="0"/>
      <dgm:spPr/>
    </dgm:pt>
    <dgm:pt modelId="{AEF37AE6-1AA3-408E-8D39-BF0A8196F489}" type="pres">
      <dgm:prSet presAssocID="{1533B2F2-697A-4517-B69B-67B9FED749A8}" presName="parentText" presStyleLbl="node1" presStyleIdx="1" presStyleCnt="3">
        <dgm:presLayoutVars>
          <dgm:chMax val="0"/>
          <dgm:bulletEnabled val="1"/>
        </dgm:presLayoutVars>
      </dgm:prSet>
      <dgm:spPr/>
    </dgm:pt>
    <dgm:pt modelId="{6B31BCB0-745E-47B7-88C9-570D7C987FD3}" type="pres">
      <dgm:prSet presAssocID="{53DAE6FD-F2A5-414E-B33E-7E7D1F043C49}" presName="spacer" presStyleCnt="0"/>
      <dgm:spPr/>
    </dgm:pt>
    <dgm:pt modelId="{4244926A-2D93-47F0-858E-B853E2654A4E}" type="pres">
      <dgm:prSet presAssocID="{0047DB59-DC9A-4CD2-B1BA-BAD6013C4C6D}" presName="parentText" presStyleLbl="node1" presStyleIdx="2" presStyleCnt="3">
        <dgm:presLayoutVars>
          <dgm:chMax val="0"/>
          <dgm:bulletEnabled val="1"/>
        </dgm:presLayoutVars>
      </dgm:prSet>
      <dgm:spPr/>
    </dgm:pt>
  </dgm:ptLst>
  <dgm:cxnLst>
    <dgm:cxn modelId="{7E377E13-93AF-4AB4-816D-F28ACDACF942}" type="presOf" srcId="{1533B2F2-697A-4517-B69B-67B9FED749A8}" destId="{AEF37AE6-1AA3-408E-8D39-BF0A8196F489}" srcOrd="0" destOrd="0" presId="urn:microsoft.com/office/officeart/2005/8/layout/vList2"/>
    <dgm:cxn modelId="{E4C7E71E-BFCB-419C-BCB8-3021A96618DE}" srcId="{3FB3FA15-1BE7-4438-BFA2-115196C4C86E}" destId="{0047DB59-DC9A-4CD2-B1BA-BAD6013C4C6D}" srcOrd="2" destOrd="0" parTransId="{A60B0DBF-DA68-4B11-8FB9-6CBA17885A7D}" sibTransId="{D89F8DF0-F142-49F0-A0C5-4F2139AC34C2}"/>
    <dgm:cxn modelId="{5130637A-4089-41E5-B466-0A40BBAD1A67}" type="presOf" srcId="{5CF8377D-D79A-4255-9229-B4462AAAEF7E}" destId="{F495A7B8-5562-4607-B2DA-4BB58FEE8E67}" srcOrd="0" destOrd="0" presId="urn:microsoft.com/office/officeart/2005/8/layout/vList2"/>
    <dgm:cxn modelId="{C64A8E7C-EECB-4BF0-91B8-A50B0C8B3460}" srcId="{3FB3FA15-1BE7-4438-BFA2-115196C4C86E}" destId="{5CF8377D-D79A-4255-9229-B4462AAAEF7E}" srcOrd="0" destOrd="0" parTransId="{6879C5E4-D309-41CC-8D7E-58D0C058EF34}" sibTransId="{71F8EAC4-8301-4E79-938C-EBEBD25C8979}"/>
    <dgm:cxn modelId="{A50F9C8C-E100-4784-851A-ECDDEA07C128}" srcId="{3FB3FA15-1BE7-4438-BFA2-115196C4C86E}" destId="{1533B2F2-697A-4517-B69B-67B9FED749A8}" srcOrd="1" destOrd="0" parTransId="{0CE2E52D-2B0E-4BFD-A7E6-C6E12903D44D}" sibTransId="{53DAE6FD-F2A5-414E-B33E-7E7D1F043C49}"/>
    <dgm:cxn modelId="{81BE1095-3F1E-4E79-95D0-F78ABD5CEC2C}" type="presOf" srcId="{0047DB59-DC9A-4CD2-B1BA-BAD6013C4C6D}" destId="{4244926A-2D93-47F0-858E-B853E2654A4E}" srcOrd="0" destOrd="0" presId="urn:microsoft.com/office/officeart/2005/8/layout/vList2"/>
    <dgm:cxn modelId="{63563CC4-19BA-4602-888D-79E92D889003}" type="presOf" srcId="{3FB3FA15-1BE7-4438-BFA2-115196C4C86E}" destId="{A9B61EDE-F671-4CCA-9766-7B7303F92667}" srcOrd="0" destOrd="0" presId="urn:microsoft.com/office/officeart/2005/8/layout/vList2"/>
    <dgm:cxn modelId="{4D4A6925-9A85-4D28-8670-C82EC4D45ADF}" type="presParOf" srcId="{A9B61EDE-F671-4CCA-9766-7B7303F92667}" destId="{F495A7B8-5562-4607-B2DA-4BB58FEE8E67}" srcOrd="0" destOrd="0" presId="urn:microsoft.com/office/officeart/2005/8/layout/vList2"/>
    <dgm:cxn modelId="{E5098C17-3D1A-4AED-82D6-B3B382BA1C3F}" type="presParOf" srcId="{A9B61EDE-F671-4CCA-9766-7B7303F92667}" destId="{A677D572-3E2B-4D8E-85B0-B34A4ED40786}" srcOrd="1" destOrd="0" presId="urn:microsoft.com/office/officeart/2005/8/layout/vList2"/>
    <dgm:cxn modelId="{8FB16059-18E3-4356-8D10-642ED64B378C}" type="presParOf" srcId="{A9B61EDE-F671-4CCA-9766-7B7303F92667}" destId="{AEF37AE6-1AA3-408E-8D39-BF0A8196F489}" srcOrd="2" destOrd="0" presId="urn:microsoft.com/office/officeart/2005/8/layout/vList2"/>
    <dgm:cxn modelId="{E709800B-CD23-455D-BE63-2147ED7520DC}" type="presParOf" srcId="{A9B61EDE-F671-4CCA-9766-7B7303F92667}" destId="{6B31BCB0-745E-47B7-88C9-570D7C987FD3}" srcOrd="3" destOrd="0" presId="urn:microsoft.com/office/officeart/2005/8/layout/vList2"/>
    <dgm:cxn modelId="{A2370140-C710-47A0-BC24-D426FBF43934}" type="presParOf" srcId="{A9B61EDE-F671-4CCA-9766-7B7303F92667}" destId="{4244926A-2D93-47F0-858E-B853E2654A4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2AED98-A3F6-4C4E-8C30-D18F8E9E8C1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C0E8C66-E997-4CA1-96C6-2B9247EADA31}">
      <dgm:prSet/>
      <dgm:spPr/>
      <dgm:t>
        <a:bodyPr/>
        <a:lstStyle/>
        <a:p>
          <a:r>
            <a:rPr lang="en-GB"/>
            <a:t>England and Wales is 10 years old.</a:t>
          </a:r>
          <a:endParaRPr lang="en-US"/>
        </a:p>
      </dgm:t>
    </dgm:pt>
    <dgm:pt modelId="{EACCA0C6-ECC3-42AE-8837-257FC6C60C98}" type="parTrans" cxnId="{A96DFDE9-57D4-43A4-9D3A-A8A22BBFAB9C}">
      <dgm:prSet/>
      <dgm:spPr/>
      <dgm:t>
        <a:bodyPr/>
        <a:lstStyle/>
        <a:p>
          <a:endParaRPr lang="en-US"/>
        </a:p>
      </dgm:t>
    </dgm:pt>
    <dgm:pt modelId="{ACE1D3C2-6E78-483B-880E-AC07F31C3849}" type="sibTrans" cxnId="{A96DFDE9-57D4-43A4-9D3A-A8A22BBFAB9C}">
      <dgm:prSet/>
      <dgm:spPr/>
      <dgm:t>
        <a:bodyPr/>
        <a:lstStyle/>
        <a:p>
          <a:endParaRPr lang="en-US"/>
        </a:p>
      </dgm:t>
    </dgm:pt>
    <dgm:pt modelId="{056AFED7-79CA-4236-836E-CD64EE26283A}">
      <dgm:prSet/>
      <dgm:spPr/>
      <dgm:t>
        <a:bodyPr/>
        <a:lstStyle/>
        <a:p>
          <a:r>
            <a:rPr lang="en-GB"/>
            <a:t>Children under 10 cannot be charged but can be given a:</a:t>
          </a:r>
          <a:endParaRPr lang="en-US"/>
        </a:p>
      </dgm:t>
    </dgm:pt>
    <dgm:pt modelId="{5227695C-3B99-4A25-A649-45A01C09A6D6}" type="parTrans" cxnId="{04F81FE2-8D0C-46D9-9C7D-4F71B5D0429F}">
      <dgm:prSet/>
      <dgm:spPr/>
      <dgm:t>
        <a:bodyPr/>
        <a:lstStyle/>
        <a:p>
          <a:endParaRPr lang="en-US"/>
        </a:p>
      </dgm:t>
    </dgm:pt>
    <dgm:pt modelId="{477D1595-28AE-46E2-BBC0-511D0F5B7670}" type="sibTrans" cxnId="{04F81FE2-8D0C-46D9-9C7D-4F71B5D0429F}">
      <dgm:prSet/>
      <dgm:spPr/>
      <dgm:t>
        <a:bodyPr/>
        <a:lstStyle/>
        <a:p>
          <a:endParaRPr lang="en-US"/>
        </a:p>
      </dgm:t>
    </dgm:pt>
    <dgm:pt modelId="{753531E0-C62D-4906-AD9D-6F2C197F7132}">
      <dgm:prSet/>
      <dgm:spPr/>
      <dgm:t>
        <a:bodyPr/>
        <a:lstStyle/>
        <a:p>
          <a:r>
            <a:rPr lang="en-GB"/>
            <a:t>Local Child Curfew</a:t>
          </a:r>
          <a:endParaRPr lang="en-US"/>
        </a:p>
      </dgm:t>
    </dgm:pt>
    <dgm:pt modelId="{225671D6-9F54-406A-B927-B880D429A101}" type="parTrans" cxnId="{3717205A-A4AB-474D-A2F5-59AFDAD3966E}">
      <dgm:prSet/>
      <dgm:spPr/>
      <dgm:t>
        <a:bodyPr/>
        <a:lstStyle/>
        <a:p>
          <a:endParaRPr lang="en-US"/>
        </a:p>
      </dgm:t>
    </dgm:pt>
    <dgm:pt modelId="{201DB81F-90F6-40B7-853E-1F2A4D1D46AE}" type="sibTrans" cxnId="{3717205A-A4AB-474D-A2F5-59AFDAD3966E}">
      <dgm:prSet/>
      <dgm:spPr/>
      <dgm:t>
        <a:bodyPr/>
        <a:lstStyle/>
        <a:p>
          <a:endParaRPr lang="en-US"/>
        </a:p>
      </dgm:t>
    </dgm:pt>
    <dgm:pt modelId="{3453ECF8-D345-4461-B800-E84E83429620}">
      <dgm:prSet/>
      <dgm:spPr/>
      <dgm:t>
        <a:bodyPr/>
        <a:lstStyle/>
        <a:p>
          <a:r>
            <a:rPr lang="en-GB"/>
            <a:t>Child Safety Order</a:t>
          </a:r>
          <a:endParaRPr lang="en-US"/>
        </a:p>
      </dgm:t>
    </dgm:pt>
    <dgm:pt modelId="{4AD31FE6-D7CC-4D56-9467-5540CF18B667}" type="parTrans" cxnId="{3BB3A1A1-959B-4049-B429-A3C2D4814A1D}">
      <dgm:prSet/>
      <dgm:spPr/>
      <dgm:t>
        <a:bodyPr/>
        <a:lstStyle/>
        <a:p>
          <a:endParaRPr lang="en-US"/>
        </a:p>
      </dgm:t>
    </dgm:pt>
    <dgm:pt modelId="{36BF8018-F9F0-4CFA-955E-50E178CE4937}" type="sibTrans" cxnId="{3BB3A1A1-959B-4049-B429-A3C2D4814A1D}">
      <dgm:prSet/>
      <dgm:spPr/>
      <dgm:t>
        <a:bodyPr/>
        <a:lstStyle/>
        <a:p>
          <a:endParaRPr lang="en-US"/>
        </a:p>
      </dgm:t>
    </dgm:pt>
    <dgm:pt modelId="{A7B57A49-3CEB-4130-B433-D733D6B8BA3D}">
      <dgm:prSet/>
      <dgm:spPr/>
      <dgm:t>
        <a:bodyPr/>
        <a:lstStyle/>
        <a:p>
          <a:r>
            <a:rPr lang="en-GB"/>
            <a:t>Parents can also be held responsible</a:t>
          </a:r>
          <a:endParaRPr lang="en-US"/>
        </a:p>
      </dgm:t>
    </dgm:pt>
    <dgm:pt modelId="{6AECE41A-3158-4E66-BA9C-FF9011F657BB}" type="parTrans" cxnId="{ECDF6057-F53B-4651-BCF6-7D69E20AE2B6}">
      <dgm:prSet/>
      <dgm:spPr/>
      <dgm:t>
        <a:bodyPr/>
        <a:lstStyle/>
        <a:p>
          <a:endParaRPr lang="en-US"/>
        </a:p>
      </dgm:t>
    </dgm:pt>
    <dgm:pt modelId="{EB87252D-FC4A-438A-BAC5-C8C17ECF891E}" type="sibTrans" cxnId="{ECDF6057-F53B-4651-BCF6-7D69E20AE2B6}">
      <dgm:prSet/>
      <dgm:spPr/>
      <dgm:t>
        <a:bodyPr/>
        <a:lstStyle/>
        <a:p>
          <a:endParaRPr lang="en-US"/>
        </a:p>
      </dgm:t>
    </dgm:pt>
    <dgm:pt modelId="{EBC3CA78-38A6-40DC-BA6C-F672CE9DEF8E}" type="pres">
      <dgm:prSet presAssocID="{8C2AED98-A3F6-4C4E-8C30-D18F8E9E8C1D}" presName="vert0" presStyleCnt="0">
        <dgm:presLayoutVars>
          <dgm:dir/>
          <dgm:animOne val="branch"/>
          <dgm:animLvl val="lvl"/>
        </dgm:presLayoutVars>
      </dgm:prSet>
      <dgm:spPr/>
    </dgm:pt>
    <dgm:pt modelId="{9E9AD8BA-06E2-4679-85E4-402108D19E6D}" type="pres">
      <dgm:prSet presAssocID="{6C0E8C66-E997-4CA1-96C6-2B9247EADA31}" presName="thickLine" presStyleLbl="alignNode1" presStyleIdx="0" presStyleCnt="5"/>
      <dgm:spPr/>
    </dgm:pt>
    <dgm:pt modelId="{7A0348E6-4E6B-4E35-A754-B91133E09EBA}" type="pres">
      <dgm:prSet presAssocID="{6C0E8C66-E997-4CA1-96C6-2B9247EADA31}" presName="horz1" presStyleCnt="0"/>
      <dgm:spPr/>
    </dgm:pt>
    <dgm:pt modelId="{805D8F2D-452F-4814-92A5-8B5ABF458F2A}" type="pres">
      <dgm:prSet presAssocID="{6C0E8C66-E997-4CA1-96C6-2B9247EADA31}" presName="tx1" presStyleLbl="revTx" presStyleIdx="0" presStyleCnt="5"/>
      <dgm:spPr/>
    </dgm:pt>
    <dgm:pt modelId="{118BE665-A6D2-41D2-B784-7567BF2E4FCF}" type="pres">
      <dgm:prSet presAssocID="{6C0E8C66-E997-4CA1-96C6-2B9247EADA31}" presName="vert1" presStyleCnt="0"/>
      <dgm:spPr/>
    </dgm:pt>
    <dgm:pt modelId="{305D2F6F-3870-42D6-8097-8D16E7D3DECA}" type="pres">
      <dgm:prSet presAssocID="{056AFED7-79CA-4236-836E-CD64EE26283A}" presName="thickLine" presStyleLbl="alignNode1" presStyleIdx="1" presStyleCnt="5"/>
      <dgm:spPr/>
    </dgm:pt>
    <dgm:pt modelId="{9EFAC877-250A-416B-BAA8-78697A9D0233}" type="pres">
      <dgm:prSet presAssocID="{056AFED7-79CA-4236-836E-CD64EE26283A}" presName="horz1" presStyleCnt="0"/>
      <dgm:spPr/>
    </dgm:pt>
    <dgm:pt modelId="{88C80361-41D6-4E9A-B526-F147489EEA57}" type="pres">
      <dgm:prSet presAssocID="{056AFED7-79CA-4236-836E-CD64EE26283A}" presName="tx1" presStyleLbl="revTx" presStyleIdx="1" presStyleCnt="5"/>
      <dgm:spPr/>
    </dgm:pt>
    <dgm:pt modelId="{52E18CEB-E9F0-4F7F-A8E5-8E40859A047A}" type="pres">
      <dgm:prSet presAssocID="{056AFED7-79CA-4236-836E-CD64EE26283A}" presName="vert1" presStyleCnt="0"/>
      <dgm:spPr/>
    </dgm:pt>
    <dgm:pt modelId="{CB68CB73-F401-44C0-A940-0DA85AA131D9}" type="pres">
      <dgm:prSet presAssocID="{753531E0-C62D-4906-AD9D-6F2C197F7132}" presName="thickLine" presStyleLbl="alignNode1" presStyleIdx="2" presStyleCnt="5"/>
      <dgm:spPr/>
    </dgm:pt>
    <dgm:pt modelId="{3A97E4D1-D005-46BF-939E-628F02623394}" type="pres">
      <dgm:prSet presAssocID="{753531E0-C62D-4906-AD9D-6F2C197F7132}" presName="horz1" presStyleCnt="0"/>
      <dgm:spPr/>
    </dgm:pt>
    <dgm:pt modelId="{B193E328-A447-4110-95A1-5EDFF1360A0F}" type="pres">
      <dgm:prSet presAssocID="{753531E0-C62D-4906-AD9D-6F2C197F7132}" presName="tx1" presStyleLbl="revTx" presStyleIdx="2" presStyleCnt="5"/>
      <dgm:spPr/>
    </dgm:pt>
    <dgm:pt modelId="{186FBD07-3CFF-4CEC-B8D4-C54DBB059D4A}" type="pres">
      <dgm:prSet presAssocID="{753531E0-C62D-4906-AD9D-6F2C197F7132}" presName="vert1" presStyleCnt="0"/>
      <dgm:spPr/>
    </dgm:pt>
    <dgm:pt modelId="{304168FB-2EE5-453E-B97E-D5918D0BD0C6}" type="pres">
      <dgm:prSet presAssocID="{3453ECF8-D345-4461-B800-E84E83429620}" presName="thickLine" presStyleLbl="alignNode1" presStyleIdx="3" presStyleCnt="5"/>
      <dgm:spPr/>
    </dgm:pt>
    <dgm:pt modelId="{530AEF7F-AC32-45DE-B6BB-527BB87961EF}" type="pres">
      <dgm:prSet presAssocID="{3453ECF8-D345-4461-B800-E84E83429620}" presName="horz1" presStyleCnt="0"/>
      <dgm:spPr/>
    </dgm:pt>
    <dgm:pt modelId="{F129BFA3-66B7-465C-9185-B0E9DA72545F}" type="pres">
      <dgm:prSet presAssocID="{3453ECF8-D345-4461-B800-E84E83429620}" presName="tx1" presStyleLbl="revTx" presStyleIdx="3" presStyleCnt="5"/>
      <dgm:spPr/>
    </dgm:pt>
    <dgm:pt modelId="{133D85F4-E986-4209-AA6F-0F258C9A96DB}" type="pres">
      <dgm:prSet presAssocID="{3453ECF8-D345-4461-B800-E84E83429620}" presName="vert1" presStyleCnt="0"/>
      <dgm:spPr/>
    </dgm:pt>
    <dgm:pt modelId="{8363B8A0-FACF-4038-B977-802ACA9E359F}" type="pres">
      <dgm:prSet presAssocID="{A7B57A49-3CEB-4130-B433-D733D6B8BA3D}" presName="thickLine" presStyleLbl="alignNode1" presStyleIdx="4" presStyleCnt="5"/>
      <dgm:spPr/>
    </dgm:pt>
    <dgm:pt modelId="{F6C76A7B-B231-4BE4-83B1-8E4472749488}" type="pres">
      <dgm:prSet presAssocID="{A7B57A49-3CEB-4130-B433-D733D6B8BA3D}" presName="horz1" presStyleCnt="0"/>
      <dgm:spPr/>
    </dgm:pt>
    <dgm:pt modelId="{AD289127-DDDA-4D5D-8844-F4214D146B8A}" type="pres">
      <dgm:prSet presAssocID="{A7B57A49-3CEB-4130-B433-D733D6B8BA3D}" presName="tx1" presStyleLbl="revTx" presStyleIdx="4" presStyleCnt="5"/>
      <dgm:spPr/>
    </dgm:pt>
    <dgm:pt modelId="{871DC91B-ECCE-4917-BA69-A2DD4A5483D0}" type="pres">
      <dgm:prSet presAssocID="{A7B57A49-3CEB-4130-B433-D733D6B8BA3D}" presName="vert1" presStyleCnt="0"/>
      <dgm:spPr/>
    </dgm:pt>
  </dgm:ptLst>
  <dgm:cxnLst>
    <dgm:cxn modelId="{8418E425-F1CB-4988-B034-0FA844B07B03}" type="presOf" srcId="{753531E0-C62D-4906-AD9D-6F2C197F7132}" destId="{B193E328-A447-4110-95A1-5EDFF1360A0F}" srcOrd="0" destOrd="0" presId="urn:microsoft.com/office/officeart/2008/layout/LinedList"/>
    <dgm:cxn modelId="{4B9DAA60-EC80-42C5-8924-FE0657404AE8}" type="presOf" srcId="{A7B57A49-3CEB-4130-B433-D733D6B8BA3D}" destId="{AD289127-DDDA-4D5D-8844-F4214D146B8A}" srcOrd="0" destOrd="0" presId="urn:microsoft.com/office/officeart/2008/layout/LinedList"/>
    <dgm:cxn modelId="{ECDF6057-F53B-4651-BCF6-7D69E20AE2B6}" srcId="{8C2AED98-A3F6-4C4E-8C30-D18F8E9E8C1D}" destId="{A7B57A49-3CEB-4130-B433-D733D6B8BA3D}" srcOrd="4" destOrd="0" parTransId="{6AECE41A-3158-4E66-BA9C-FF9011F657BB}" sibTransId="{EB87252D-FC4A-438A-BAC5-C8C17ECF891E}"/>
    <dgm:cxn modelId="{3717205A-A4AB-474D-A2F5-59AFDAD3966E}" srcId="{8C2AED98-A3F6-4C4E-8C30-D18F8E9E8C1D}" destId="{753531E0-C62D-4906-AD9D-6F2C197F7132}" srcOrd="2" destOrd="0" parTransId="{225671D6-9F54-406A-B927-B880D429A101}" sibTransId="{201DB81F-90F6-40B7-853E-1F2A4D1D46AE}"/>
    <dgm:cxn modelId="{AB7F388A-B2BE-4460-88E9-AC015880ADCC}" type="presOf" srcId="{8C2AED98-A3F6-4C4E-8C30-D18F8E9E8C1D}" destId="{EBC3CA78-38A6-40DC-BA6C-F672CE9DEF8E}" srcOrd="0" destOrd="0" presId="urn:microsoft.com/office/officeart/2008/layout/LinedList"/>
    <dgm:cxn modelId="{249BD68E-E3C5-495B-8C77-6C58E43A3FB6}" type="presOf" srcId="{056AFED7-79CA-4236-836E-CD64EE26283A}" destId="{88C80361-41D6-4E9A-B526-F147489EEA57}" srcOrd="0" destOrd="0" presId="urn:microsoft.com/office/officeart/2008/layout/LinedList"/>
    <dgm:cxn modelId="{3BB3A1A1-959B-4049-B429-A3C2D4814A1D}" srcId="{8C2AED98-A3F6-4C4E-8C30-D18F8E9E8C1D}" destId="{3453ECF8-D345-4461-B800-E84E83429620}" srcOrd="3" destOrd="0" parTransId="{4AD31FE6-D7CC-4D56-9467-5540CF18B667}" sibTransId="{36BF8018-F9F0-4CFA-955E-50E178CE4937}"/>
    <dgm:cxn modelId="{62D540DF-ADAD-4A35-ABAB-3846412CAC5F}" type="presOf" srcId="{3453ECF8-D345-4461-B800-E84E83429620}" destId="{F129BFA3-66B7-465C-9185-B0E9DA72545F}" srcOrd="0" destOrd="0" presId="urn:microsoft.com/office/officeart/2008/layout/LinedList"/>
    <dgm:cxn modelId="{04F81FE2-8D0C-46D9-9C7D-4F71B5D0429F}" srcId="{8C2AED98-A3F6-4C4E-8C30-D18F8E9E8C1D}" destId="{056AFED7-79CA-4236-836E-CD64EE26283A}" srcOrd="1" destOrd="0" parTransId="{5227695C-3B99-4A25-A649-45A01C09A6D6}" sibTransId="{477D1595-28AE-46E2-BBC0-511D0F5B7670}"/>
    <dgm:cxn modelId="{716478E4-2CFA-4A7E-BB3B-27884CBE1A30}" type="presOf" srcId="{6C0E8C66-E997-4CA1-96C6-2B9247EADA31}" destId="{805D8F2D-452F-4814-92A5-8B5ABF458F2A}" srcOrd="0" destOrd="0" presId="urn:microsoft.com/office/officeart/2008/layout/LinedList"/>
    <dgm:cxn modelId="{A96DFDE9-57D4-43A4-9D3A-A8A22BBFAB9C}" srcId="{8C2AED98-A3F6-4C4E-8C30-D18F8E9E8C1D}" destId="{6C0E8C66-E997-4CA1-96C6-2B9247EADA31}" srcOrd="0" destOrd="0" parTransId="{EACCA0C6-ECC3-42AE-8837-257FC6C60C98}" sibTransId="{ACE1D3C2-6E78-483B-880E-AC07F31C3849}"/>
    <dgm:cxn modelId="{E1522751-CF47-4819-89A5-B9C5CA889364}" type="presParOf" srcId="{EBC3CA78-38A6-40DC-BA6C-F672CE9DEF8E}" destId="{9E9AD8BA-06E2-4679-85E4-402108D19E6D}" srcOrd="0" destOrd="0" presId="urn:microsoft.com/office/officeart/2008/layout/LinedList"/>
    <dgm:cxn modelId="{FA7D9685-83F4-405B-961E-E21E6256F095}" type="presParOf" srcId="{EBC3CA78-38A6-40DC-BA6C-F672CE9DEF8E}" destId="{7A0348E6-4E6B-4E35-A754-B91133E09EBA}" srcOrd="1" destOrd="0" presId="urn:microsoft.com/office/officeart/2008/layout/LinedList"/>
    <dgm:cxn modelId="{165907D8-F45B-4B47-AF6F-C65094BA771A}" type="presParOf" srcId="{7A0348E6-4E6B-4E35-A754-B91133E09EBA}" destId="{805D8F2D-452F-4814-92A5-8B5ABF458F2A}" srcOrd="0" destOrd="0" presId="urn:microsoft.com/office/officeart/2008/layout/LinedList"/>
    <dgm:cxn modelId="{D1E76C5F-34FF-41B9-99B9-00A1C231AE56}" type="presParOf" srcId="{7A0348E6-4E6B-4E35-A754-B91133E09EBA}" destId="{118BE665-A6D2-41D2-B784-7567BF2E4FCF}" srcOrd="1" destOrd="0" presId="urn:microsoft.com/office/officeart/2008/layout/LinedList"/>
    <dgm:cxn modelId="{8124A48D-07DC-4BA5-AFB5-63B0E8F578E2}" type="presParOf" srcId="{EBC3CA78-38A6-40DC-BA6C-F672CE9DEF8E}" destId="{305D2F6F-3870-42D6-8097-8D16E7D3DECA}" srcOrd="2" destOrd="0" presId="urn:microsoft.com/office/officeart/2008/layout/LinedList"/>
    <dgm:cxn modelId="{1D6C300A-A884-4616-9E78-D341C704E5E4}" type="presParOf" srcId="{EBC3CA78-38A6-40DC-BA6C-F672CE9DEF8E}" destId="{9EFAC877-250A-416B-BAA8-78697A9D0233}" srcOrd="3" destOrd="0" presId="urn:microsoft.com/office/officeart/2008/layout/LinedList"/>
    <dgm:cxn modelId="{BC2BEABF-9C8F-4567-8E26-33D557DB17D7}" type="presParOf" srcId="{9EFAC877-250A-416B-BAA8-78697A9D0233}" destId="{88C80361-41D6-4E9A-B526-F147489EEA57}" srcOrd="0" destOrd="0" presId="urn:microsoft.com/office/officeart/2008/layout/LinedList"/>
    <dgm:cxn modelId="{2E0F26ED-DA25-42C8-ABB7-4499BA23F5F4}" type="presParOf" srcId="{9EFAC877-250A-416B-BAA8-78697A9D0233}" destId="{52E18CEB-E9F0-4F7F-A8E5-8E40859A047A}" srcOrd="1" destOrd="0" presId="urn:microsoft.com/office/officeart/2008/layout/LinedList"/>
    <dgm:cxn modelId="{A6D468D8-3C95-47EF-BD58-5E4A5D0C4A76}" type="presParOf" srcId="{EBC3CA78-38A6-40DC-BA6C-F672CE9DEF8E}" destId="{CB68CB73-F401-44C0-A940-0DA85AA131D9}" srcOrd="4" destOrd="0" presId="urn:microsoft.com/office/officeart/2008/layout/LinedList"/>
    <dgm:cxn modelId="{F11B2709-D8AC-4510-92CF-76996753BBAF}" type="presParOf" srcId="{EBC3CA78-38A6-40DC-BA6C-F672CE9DEF8E}" destId="{3A97E4D1-D005-46BF-939E-628F02623394}" srcOrd="5" destOrd="0" presId="urn:microsoft.com/office/officeart/2008/layout/LinedList"/>
    <dgm:cxn modelId="{F9EA3344-E4EE-4628-A258-14FBF7E043F2}" type="presParOf" srcId="{3A97E4D1-D005-46BF-939E-628F02623394}" destId="{B193E328-A447-4110-95A1-5EDFF1360A0F}" srcOrd="0" destOrd="0" presId="urn:microsoft.com/office/officeart/2008/layout/LinedList"/>
    <dgm:cxn modelId="{4049AE5E-232D-469F-8535-61F3AD702AEA}" type="presParOf" srcId="{3A97E4D1-D005-46BF-939E-628F02623394}" destId="{186FBD07-3CFF-4CEC-B8D4-C54DBB059D4A}" srcOrd="1" destOrd="0" presId="urn:microsoft.com/office/officeart/2008/layout/LinedList"/>
    <dgm:cxn modelId="{E9FC215A-92E6-4612-B04D-6F4C69341CDD}" type="presParOf" srcId="{EBC3CA78-38A6-40DC-BA6C-F672CE9DEF8E}" destId="{304168FB-2EE5-453E-B97E-D5918D0BD0C6}" srcOrd="6" destOrd="0" presId="urn:microsoft.com/office/officeart/2008/layout/LinedList"/>
    <dgm:cxn modelId="{CDEB6279-30E3-455F-A2CE-4F1C9321B91D}" type="presParOf" srcId="{EBC3CA78-38A6-40DC-BA6C-F672CE9DEF8E}" destId="{530AEF7F-AC32-45DE-B6BB-527BB87961EF}" srcOrd="7" destOrd="0" presId="urn:microsoft.com/office/officeart/2008/layout/LinedList"/>
    <dgm:cxn modelId="{9F61585D-DB80-45FD-BD63-56517BA17A35}" type="presParOf" srcId="{530AEF7F-AC32-45DE-B6BB-527BB87961EF}" destId="{F129BFA3-66B7-465C-9185-B0E9DA72545F}" srcOrd="0" destOrd="0" presId="urn:microsoft.com/office/officeart/2008/layout/LinedList"/>
    <dgm:cxn modelId="{5EC3E530-87A5-4A6F-841E-38E80E322529}" type="presParOf" srcId="{530AEF7F-AC32-45DE-B6BB-527BB87961EF}" destId="{133D85F4-E986-4209-AA6F-0F258C9A96DB}" srcOrd="1" destOrd="0" presId="urn:microsoft.com/office/officeart/2008/layout/LinedList"/>
    <dgm:cxn modelId="{C3D6FD24-6FED-4E6F-95D6-43987E4DEA13}" type="presParOf" srcId="{EBC3CA78-38A6-40DC-BA6C-F672CE9DEF8E}" destId="{8363B8A0-FACF-4038-B977-802ACA9E359F}" srcOrd="8" destOrd="0" presId="urn:microsoft.com/office/officeart/2008/layout/LinedList"/>
    <dgm:cxn modelId="{1086CD2D-E534-4556-88A1-265188AC520C}" type="presParOf" srcId="{EBC3CA78-38A6-40DC-BA6C-F672CE9DEF8E}" destId="{F6C76A7B-B231-4BE4-83B1-8E4472749488}" srcOrd="9" destOrd="0" presId="urn:microsoft.com/office/officeart/2008/layout/LinedList"/>
    <dgm:cxn modelId="{AF328F81-347B-4029-835C-4F8D72DB54D5}" type="presParOf" srcId="{F6C76A7B-B231-4BE4-83B1-8E4472749488}" destId="{AD289127-DDDA-4D5D-8844-F4214D146B8A}" srcOrd="0" destOrd="0" presId="urn:microsoft.com/office/officeart/2008/layout/LinedList"/>
    <dgm:cxn modelId="{AAD1485F-B509-407A-8797-6655C91FF96A}" type="presParOf" srcId="{F6C76A7B-B231-4BE4-83B1-8E4472749488}" destId="{871DC91B-ECCE-4917-BA69-A2DD4A5483D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79EACD1-6514-4496-B9E4-8BD2C9F3926D}"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0658BCA7-3D66-499A-92C3-28F4EBC255DB}">
      <dgm:prSet/>
      <dgm:spPr/>
      <dgm:t>
        <a:bodyPr/>
        <a:lstStyle/>
        <a:p>
          <a:r>
            <a:rPr lang="en-GB"/>
            <a:t>Criminal responsibility is 8 years old. All children over 8 can be arrested &amp; charged for a crime.</a:t>
          </a:r>
          <a:endParaRPr lang="en-US"/>
        </a:p>
      </dgm:t>
    </dgm:pt>
    <dgm:pt modelId="{54E0DAB3-81A8-4769-A259-153031D60E9A}" type="parTrans" cxnId="{9452D954-A2DF-447C-9542-F6702A497517}">
      <dgm:prSet/>
      <dgm:spPr/>
      <dgm:t>
        <a:bodyPr/>
        <a:lstStyle/>
        <a:p>
          <a:endParaRPr lang="en-US"/>
        </a:p>
      </dgm:t>
    </dgm:pt>
    <dgm:pt modelId="{033954D6-8680-4ED9-B250-C8C1B075772A}" type="sibTrans" cxnId="{9452D954-A2DF-447C-9542-F6702A497517}">
      <dgm:prSet/>
      <dgm:spPr/>
      <dgm:t>
        <a:bodyPr/>
        <a:lstStyle/>
        <a:p>
          <a:endParaRPr lang="en-US"/>
        </a:p>
      </dgm:t>
    </dgm:pt>
    <dgm:pt modelId="{920CB5B5-9C40-4995-9EBE-7E6F083F623E}">
      <dgm:prSet/>
      <dgm:spPr/>
      <dgm:t>
        <a:bodyPr/>
        <a:lstStyle/>
        <a:p>
          <a:r>
            <a:rPr lang="en-GB"/>
            <a:t>The age of criminal prosecution is 12 years old.</a:t>
          </a:r>
          <a:endParaRPr lang="en-US"/>
        </a:p>
      </dgm:t>
    </dgm:pt>
    <dgm:pt modelId="{4B6BE8EC-E00B-4A50-A07C-6208286D9784}" type="parTrans" cxnId="{82D5E8AE-A97B-4A8C-8270-393E8653570C}">
      <dgm:prSet/>
      <dgm:spPr/>
      <dgm:t>
        <a:bodyPr/>
        <a:lstStyle/>
        <a:p>
          <a:endParaRPr lang="en-US"/>
        </a:p>
      </dgm:t>
    </dgm:pt>
    <dgm:pt modelId="{69618E86-B4B9-47ED-9D85-88BC0AF57F2A}" type="sibTrans" cxnId="{82D5E8AE-A97B-4A8C-8270-393E8653570C}">
      <dgm:prSet/>
      <dgm:spPr/>
      <dgm:t>
        <a:bodyPr/>
        <a:lstStyle/>
        <a:p>
          <a:endParaRPr lang="en-US"/>
        </a:p>
      </dgm:t>
    </dgm:pt>
    <dgm:pt modelId="{3C1E8FEA-69CE-48EF-8B6D-04AE516A1F62}">
      <dgm:prSet/>
      <dgm:spPr/>
      <dgm:t>
        <a:bodyPr/>
        <a:lstStyle/>
        <a:p>
          <a:r>
            <a:rPr lang="en-GB"/>
            <a:t>Children aged between 8 and 11 cases are dealt in a Children's Hearing.  </a:t>
          </a:r>
          <a:endParaRPr lang="en-US"/>
        </a:p>
      </dgm:t>
    </dgm:pt>
    <dgm:pt modelId="{605BA46B-663E-48B8-A198-D96A1428542C}" type="parTrans" cxnId="{708758F1-4A87-4806-BC18-8702A5B093C1}">
      <dgm:prSet/>
      <dgm:spPr/>
      <dgm:t>
        <a:bodyPr/>
        <a:lstStyle/>
        <a:p>
          <a:endParaRPr lang="en-US"/>
        </a:p>
      </dgm:t>
    </dgm:pt>
    <dgm:pt modelId="{FCFD74E4-CE92-4A2D-8AAB-AA0A55879B3F}" type="sibTrans" cxnId="{708758F1-4A87-4806-BC18-8702A5B093C1}">
      <dgm:prSet/>
      <dgm:spPr/>
      <dgm:t>
        <a:bodyPr/>
        <a:lstStyle/>
        <a:p>
          <a:endParaRPr lang="en-US"/>
        </a:p>
      </dgm:t>
    </dgm:pt>
    <dgm:pt modelId="{698D6AC3-8057-4134-9D9A-72C0E560B34F}">
      <dgm:prSet/>
      <dgm:spPr/>
      <dgm:t>
        <a:bodyPr/>
        <a:lstStyle/>
        <a:p>
          <a:r>
            <a:rPr lang="en-GB"/>
            <a:t>Children aged 12 to 16 can be taken to court but only for serious crimes</a:t>
          </a:r>
          <a:endParaRPr lang="en-US"/>
        </a:p>
      </dgm:t>
    </dgm:pt>
    <dgm:pt modelId="{32836683-E715-46E4-96BD-9EA59BB50B70}" type="parTrans" cxnId="{AAA89B4E-6880-4490-A3CA-15E63FAABEE4}">
      <dgm:prSet/>
      <dgm:spPr/>
      <dgm:t>
        <a:bodyPr/>
        <a:lstStyle/>
        <a:p>
          <a:endParaRPr lang="en-US"/>
        </a:p>
      </dgm:t>
    </dgm:pt>
    <dgm:pt modelId="{73BD1246-FE1A-4A06-BC26-A1F9E0B5A186}" type="sibTrans" cxnId="{AAA89B4E-6880-4490-A3CA-15E63FAABEE4}">
      <dgm:prSet/>
      <dgm:spPr/>
      <dgm:t>
        <a:bodyPr/>
        <a:lstStyle/>
        <a:p>
          <a:endParaRPr lang="en-US"/>
        </a:p>
      </dgm:t>
    </dgm:pt>
    <dgm:pt modelId="{BD6ACC4E-3787-4615-B03C-7897C5B321EB}" type="pres">
      <dgm:prSet presAssocID="{579EACD1-6514-4496-B9E4-8BD2C9F3926D}" presName="vert0" presStyleCnt="0">
        <dgm:presLayoutVars>
          <dgm:dir/>
          <dgm:animOne val="branch"/>
          <dgm:animLvl val="lvl"/>
        </dgm:presLayoutVars>
      </dgm:prSet>
      <dgm:spPr/>
    </dgm:pt>
    <dgm:pt modelId="{5A0550EE-EE07-4973-AD47-165B214E7478}" type="pres">
      <dgm:prSet presAssocID="{0658BCA7-3D66-499A-92C3-28F4EBC255DB}" presName="thickLine" presStyleLbl="alignNode1" presStyleIdx="0" presStyleCnt="4"/>
      <dgm:spPr/>
    </dgm:pt>
    <dgm:pt modelId="{A28AEACA-310C-4B73-9DA5-7821A3FE8B93}" type="pres">
      <dgm:prSet presAssocID="{0658BCA7-3D66-499A-92C3-28F4EBC255DB}" presName="horz1" presStyleCnt="0"/>
      <dgm:spPr/>
    </dgm:pt>
    <dgm:pt modelId="{66CD1BB8-56A1-43AB-9AC9-839CC5C302D1}" type="pres">
      <dgm:prSet presAssocID="{0658BCA7-3D66-499A-92C3-28F4EBC255DB}" presName="tx1" presStyleLbl="revTx" presStyleIdx="0" presStyleCnt="4"/>
      <dgm:spPr/>
    </dgm:pt>
    <dgm:pt modelId="{1BB57969-8E99-4948-94B9-BC9F87CEBF6F}" type="pres">
      <dgm:prSet presAssocID="{0658BCA7-3D66-499A-92C3-28F4EBC255DB}" presName="vert1" presStyleCnt="0"/>
      <dgm:spPr/>
    </dgm:pt>
    <dgm:pt modelId="{B27E6491-2C4E-47B2-B891-63C607EF1DD3}" type="pres">
      <dgm:prSet presAssocID="{920CB5B5-9C40-4995-9EBE-7E6F083F623E}" presName="thickLine" presStyleLbl="alignNode1" presStyleIdx="1" presStyleCnt="4"/>
      <dgm:spPr/>
    </dgm:pt>
    <dgm:pt modelId="{4D9FDF0B-F14B-4AAC-BA26-C615C63BAF5E}" type="pres">
      <dgm:prSet presAssocID="{920CB5B5-9C40-4995-9EBE-7E6F083F623E}" presName="horz1" presStyleCnt="0"/>
      <dgm:spPr/>
    </dgm:pt>
    <dgm:pt modelId="{8910B448-5791-4201-B453-6069257BC518}" type="pres">
      <dgm:prSet presAssocID="{920CB5B5-9C40-4995-9EBE-7E6F083F623E}" presName="tx1" presStyleLbl="revTx" presStyleIdx="1" presStyleCnt="4"/>
      <dgm:spPr/>
    </dgm:pt>
    <dgm:pt modelId="{F16C4ABD-2829-4715-B44D-A6D9DA4D0AFD}" type="pres">
      <dgm:prSet presAssocID="{920CB5B5-9C40-4995-9EBE-7E6F083F623E}" presName="vert1" presStyleCnt="0"/>
      <dgm:spPr/>
    </dgm:pt>
    <dgm:pt modelId="{CEE6B441-FE43-4957-98C7-19266F71DDD7}" type="pres">
      <dgm:prSet presAssocID="{3C1E8FEA-69CE-48EF-8B6D-04AE516A1F62}" presName="thickLine" presStyleLbl="alignNode1" presStyleIdx="2" presStyleCnt="4"/>
      <dgm:spPr/>
    </dgm:pt>
    <dgm:pt modelId="{FF372D81-1F41-43D8-8BB0-54ADA8317112}" type="pres">
      <dgm:prSet presAssocID="{3C1E8FEA-69CE-48EF-8B6D-04AE516A1F62}" presName="horz1" presStyleCnt="0"/>
      <dgm:spPr/>
    </dgm:pt>
    <dgm:pt modelId="{D925FC6A-4BB4-4796-A6E2-6535207AE81E}" type="pres">
      <dgm:prSet presAssocID="{3C1E8FEA-69CE-48EF-8B6D-04AE516A1F62}" presName="tx1" presStyleLbl="revTx" presStyleIdx="2" presStyleCnt="4"/>
      <dgm:spPr/>
    </dgm:pt>
    <dgm:pt modelId="{3D6CAB6F-0F49-4A4C-8165-7AF278FA2977}" type="pres">
      <dgm:prSet presAssocID="{3C1E8FEA-69CE-48EF-8B6D-04AE516A1F62}" presName="vert1" presStyleCnt="0"/>
      <dgm:spPr/>
    </dgm:pt>
    <dgm:pt modelId="{3D8C63D9-8F9D-426D-AEC7-08E2957BACD6}" type="pres">
      <dgm:prSet presAssocID="{698D6AC3-8057-4134-9D9A-72C0E560B34F}" presName="thickLine" presStyleLbl="alignNode1" presStyleIdx="3" presStyleCnt="4"/>
      <dgm:spPr/>
    </dgm:pt>
    <dgm:pt modelId="{2FF2BDC8-7741-4913-91DE-2014B1BFCE3C}" type="pres">
      <dgm:prSet presAssocID="{698D6AC3-8057-4134-9D9A-72C0E560B34F}" presName="horz1" presStyleCnt="0"/>
      <dgm:spPr/>
    </dgm:pt>
    <dgm:pt modelId="{A91146CA-AA62-44F6-BA84-43A8E2C35644}" type="pres">
      <dgm:prSet presAssocID="{698D6AC3-8057-4134-9D9A-72C0E560B34F}" presName="tx1" presStyleLbl="revTx" presStyleIdx="3" presStyleCnt="4"/>
      <dgm:spPr/>
    </dgm:pt>
    <dgm:pt modelId="{69D280E7-3A7B-4194-9A19-21259A245861}" type="pres">
      <dgm:prSet presAssocID="{698D6AC3-8057-4134-9D9A-72C0E560B34F}" presName="vert1" presStyleCnt="0"/>
      <dgm:spPr/>
    </dgm:pt>
  </dgm:ptLst>
  <dgm:cxnLst>
    <dgm:cxn modelId="{CBB19537-A6B5-4A6D-B40A-C5A957B1A8C1}" type="presOf" srcId="{579EACD1-6514-4496-B9E4-8BD2C9F3926D}" destId="{BD6ACC4E-3787-4615-B03C-7897C5B321EB}" srcOrd="0" destOrd="0" presId="urn:microsoft.com/office/officeart/2008/layout/LinedList"/>
    <dgm:cxn modelId="{AAA89B4E-6880-4490-A3CA-15E63FAABEE4}" srcId="{579EACD1-6514-4496-B9E4-8BD2C9F3926D}" destId="{698D6AC3-8057-4134-9D9A-72C0E560B34F}" srcOrd="3" destOrd="0" parTransId="{32836683-E715-46E4-96BD-9EA59BB50B70}" sibTransId="{73BD1246-FE1A-4A06-BC26-A1F9E0B5A186}"/>
    <dgm:cxn modelId="{9452D954-A2DF-447C-9542-F6702A497517}" srcId="{579EACD1-6514-4496-B9E4-8BD2C9F3926D}" destId="{0658BCA7-3D66-499A-92C3-28F4EBC255DB}" srcOrd="0" destOrd="0" parTransId="{54E0DAB3-81A8-4769-A259-153031D60E9A}" sibTransId="{033954D6-8680-4ED9-B250-C8C1B075772A}"/>
    <dgm:cxn modelId="{7CB42D82-6D63-4B04-9D7D-8601E0370E06}" type="presOf" srcId="{3C1E8FEA-69CE-48EF-8B6D-04AE516A1F62}" destId="{D925FC6A-4BB4-4796-A6E2-6535207AE81E}" srcOrd="0" destOrd="0" presId="urn:microsoft.com/office/officeart/2008/layout/LinedList"/>
    <dgm:cxn modelId="{E88F768E-B517-4B44-BECB-38BFDF933FF9}" type="presOf" srcId="{920CB5B5-9C40-4995-9EBE-7E6F083F623E}" destId="{8910B448-5791-4201-B453-6069257BC518}" srcOrd="0" destOrd="0" presId="urn:microsoft.com/office/officeart/2008/layout/LinedList"/>
    <dgm:cxn modelId="{82D5E8AE-A97B-4A8C-8270-393E8653570C}" srcId="{579EACD1-6514-4496-B9E4-8BD2C9F3926D}" destId="{920CB5B5-9C40-4995-9EBE-7E6F083F623E}" srcOrd="1" destOrd="0" parTransId="{4B6BE8EC-E00B-4A50-A07C-6208286D9784}" sibTransId="{69618E86-B4B9-47ED-9D85-88BC0AF57F2A}"/>
    <dgm:cxn modelId="{FA0D82B8-98FD-4873-9FBD-AC38E97184F8}" type="presOf" srcId="{0658BCA7-3D66-499A-92C3-28F4EBC255DB}" destId="{66CD1BB8-56A1-43AB-9AC9-839CC5C302D1}" srcOrd="0" destOrd="0" presId="urn:microsoft.com/office/officeart/2008/layout/LinedList"/>
    <dgm:cxn modelId="{BE02ADD9-9F59-4A61-A536-91499183BC53}" type="presOf" srcId="{698D6AC3-8057-4134-9D9A-72C0E560B34F}" destId="{A91146CA-AA62-44F6-BA84-43A8E2C35644}" srcOrd="0" destOrd="0" presId="urn:microsoft.com/office/officeart/2008/layout/LinedList"/>
    <dgm:cxn modelId="{708758F1-4A87-4806-BC18-8702A5B093C1}" srcId="{579EACD1-6514-4496-B9E4-8BD2C9F3926D}" destId="{3C1E8FEA-69CE-48EF-8B6D-04AE516A1F62}" srcOrd="2" destOrd="0" parTransId="{605BA46B-663E-48B8-A198-D96A1428542C}" sibTransId="{FCFD74E4-CE92-4A2D-8AAB-AA0A55879B3F}"/>
    <dgm:cxn modelId="{D535E9E0-6069-4CF7-93C1-6A43D73FF6EF}" type="presParOf" srcId="{BD6ACC4E-3787-4615-B03C-7897C5B321EB}" destId="{5A0550EE-EE07-4973-AD47-165B214E7478}" srcOrd="0" destOrd="0" presId="urn:microsoft.com/office/officeart/2008/layout/LinedList"/>
    <dgm:cxn modelId="{34CE4069-43D6-42E1-8C65-F42B9FF0531D}" type="presParOf" srcId="{BD6ACC4E-3787-4615-B03C-7897C5B321EB}" destId="{A28AEACA-310C-4B73-9DA5-7821A3FE8B93}" srcOrd="1" destOrd="0" presId="urn:microsoft.com/office/officeart/2008/layout/LinedList"/>
    <dgm:cxn modelId="{C6EB1386-77EC-43EF-9B7F-A17FE829AB7C}" type="presParOf" srcId="{A28AEACA-310C-4B73-9DA5-7821A3FE8B93}" destId="{66CD1BB8-56A1-43AB-9AC9-839CC5C302D1}" srcOrd="0" destOrd="0" presId="urn:microsoft.com/office/officeart/2008/layout/LinedList"/>
    <dgm:cxn modelId="{7BF07773-22A3-4A67-BB8B-D653ACF57586}" type="presParOf" srcId="{A28AEACA-310C-4B73-9DA5-7821A3FE8B93}" destId="{1BB57969-8E99-4948-94B9-BC9F87CEBF6F}" srcOrd="1" destOrd="0" presId="urn:microsoft.com/office/officeart/2008/layout/LinedList"/>
    <dgm:cxn modelId="{0CC25FDF-6DED-4C2B-8645-C9706A3BE428}" type="presParOf" srcId="{BD6ACC4E-3787-4615-B03C-7897C5B321EB}" destId="{B27E6491-2C4E-47B2-B891-63C607EF1DD3}" srcOrd="2" destOrd="0" presId="urn:microsoft.com/office/officeart/2008/layout/LinedList"/>
    <dgm:cxn modelId="{D888FB9D-C17B-4DE5-8E56-EE2A302A7A07}" type="presParOf" srcId="{BD6ACC4E-3787-4615-B03C-7897C5B321EB}" destId="{4D9FDF0B-F14B-4AAC-BA26-C615C63BAF5E}" srcOrd="3" destOrd="0" presId="urn:microsoft.com/office/officeart/2008/layout/LinedList"/>
    <dgm:cxn modelId="{5EE08DCC-CE11-42FE-8B4F-2D3A8C0F3B0F}" type="presParOf" srcId="{4D9FDF0B-F14B-4AAC-BA26-C615C63BAF5E}" destId="{8910B448-5791-4201-B453-6069257BC518}" srcOrd="0" destOrd="0" presId="urn:microsoft.com/office/officeart/2008/layout/LinedList"/>
    <dgm:cxn modelId="{B62DD84F-A94A-4131-A50A-B12A3668A65D}" type="presParOf" srcId="{4D9FDF0B-F14B-4AAC-BA26-C615C63BAF5E}" destId="{F16C4ABD-2829-4715-B44D-A6D9DA4D0AFD}" srcOrd="1" destOrd="0" presId="urn:microsoft.com/office/officeart/2008/layout/LinedList"/>
    <dgm:cxn modelId="{B44E17DA-E86A-4E45-BD24-B084545D34CD}" type="presParOf" srcId="{BD6ACC4E-3787-4615-B03C-7897C5B321EB}" destId="{CEE6B441-FE43-4957-98C7-19266F71DDD7}" srcOrd="4" destOrd="0" presId="urn:microsoft.com/office/officeart/2008/layout/LinedList"/>
    <dgm:cxn modelId="{7F6679AF-6422-49FE-82C8-606B8A8460A9}" type="presParOf" srcId="{BD6ACC4E-3787-4615-B03C-7897C5B321EB}" destId="{FF372D81-1F41-43D8-8BB0-54ADA8317112}" srcOrd="5" destOrd="0" presId="urn:microsoft.com/office/officeart/2008/layout/LinedList"/>
    <dgm:cxn modelId="{11FFB903-59A5-4E50-9759-C881EBF18E60}" type="presParOf" srcId="{FF372D81-1F41-43D8-8BB0-54ADA8317112}" destId="{D925FC6A-4BB4-4796-A6E2-6535207AE81E}" srcOrd="0" destOrd="0" presId="urn:microsoft.com/office/officeart/2008/layout/LinedList"/>
    <dgm:cxn modelId="{C18CE5F2-08CD-434F-A19E-CE144FFB1CF4}" type="presParOf" srcId="{FF372D81-1F41-43D8-8BB0-54ADA8317112}" destId="{3D6CAB6F-0F49-4A4C-8165-7AF278FA2977}" srcOrd="1" destOrd="0" presId="urn:microsoft.com/office/officeart/2008/layout/LinedList"/>
    <dgm:cxn modelId="{4A7F0F0A-49BF-4FAE-9FE2-4EBD8B54FEE9}" type="presParOf" srcId="{BD6ACC4E-3787-4615-B03C-7897C5B321EB}" destId="{3D8C63D9-8F9D-426D-AEC7-08E2957BACD6}" srcOrd="6" destOrd="0" presId="urn:microsoft.com/office/officeart/2008/layout/LinedList"/>
    <dgm:cxn modelId="{E0961392-925F-4D02-9FFF-F59868BC28BE}" type="presParOf" srcId="{BD6ACC4E-3787-4615-B03C-7897C5B321EB}" destId="{2FF2BDC8-7741-4913-91DE-2014B1BFCE3C}" srcOrd="7" destOrd="0" presId="urn:microsoft.com/office/officeart/2008/layout/LinedList"/>
    <dgm:cxn modelId="{CD4FE5B9-8047-48F2-AC2F-39EBFE5536A5}" type="presParOf" srcId="{2FF2BDC8-7741-4913-91DE-2014B1BFCE3C}" destId="{A91146CA-AA62-44F6-BA84-43A8E2C35644}" srcOrd="0" destOrd="0" presId="urn:microsoft.com/office/officeart/2008/layout/LinedList"/>
    <dgm:cxn modelId="{02AF23BF-F362-4E8B-9AF0-21AFFCDC952A}" type="presParOf" srcId="{2FF2BDC8-7741-4913-91DE-2014B1BFCE3C}" destId="{69D280E7-3A7B-4194-9A19-21259A2458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1BE321A-EA42-49CC-9AEA-CFE6B9F6EAE8}"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US"/>
        </a:p>
      </dgm:t>
    </dgm:pt>
    <dgm:pt modelId="{57AB5329-6058-432B-BDC3-4E1AC607440F}">
      <dgm:prSet/>
      <dgm:spPr/>
      <dgm:t>
        <a:bodyPr/>
        <a:lstStyle/>
        <a:p>
          <a:br>
            <a:rPr lang="en-GB" baseline="0"/>
          </a:br>
          <a:r>
            <a:rPr lang="en-GB" baseline="0"/>
            <a:t>Do children aged 10 completely understand the difference between right and wrong?</a:t>
          </a:r>
          <a:endParaRPr lang="en-US"/>
        </a:p>
      </dgm:t>
    </dgm:pt>
    <dgm:pt modelId="{9DE46F3A-EF37-4CA7-9625-C4556854A484}" type="parTrans" cxnId="{B0BA9419-7325-4A95-9E2D-E9850D906CAC}">
      <dgm:prSet/>
      <dgm:spPr/>
      <dgm:t>
        <a:bodyPr/>
        <a:lstStyle/>
        <a:p>
          <a:endParaRPr lang="en-US"/>
        </a:p>
      </dgm:t>
    </dgm:pt>
    <dgm:pt modelId="{540B95F3-814F-4141-B59E-CABEB7242CEC}" type="sibTrans" cxnId="{B0BA9419-7325-4A95-9E2D-E9850D906CAC}">
      <dgm:prSet/>
      <dgm:spPr/>
      <dgm:t>
        <a:bodyPr/>
        <a:lstStyle/>
        <a:p>
          <a:endParaRPr lang="en-US"/>
        </a:p>
      </dgm:t>
    </dgm:pt>
    <dgm:pt modelId="{63C73771-050D-4476-9543-B5B8121A2111}">
      <dgm:prSet/>
      <dgm:spPr/>
      <dgm:t>
        <a:bodyPr/>
        <a:lstStyle/>
        <a:p>
          <a:r>
            <a:rPr lang="en-GB" baseline="0"/>
            <a:t>There is strong evidence that, from a neurological perspective, the human brain is not fully developed in its capacity for cognitive functioning and emotional regulation until well into the period of young adulthood </a:t>
          </a:r>
          <a:endParaRPr lang="en-US"/>
        </a:p>
      </dgm:t>
    </dgm:pt>
    <dgm:pt modelId="{1663F413-061A-41E1-AF78-2B07B05AFD0A}" type="parTrans" cxnId="{E5C9FFF7-3303-4B56-8073-849F7A3864C5}">
      <dgm:prSet/>
      <dgm:spPr/>
      <dgm:t>
        <a:bodyPr/>
        <a:lstStyle/>
        <a:p>
          <a:endParaRPr lang="en-US"/>
        </a:p>
      </dgm:t>
    </dgm:pt>
    <dgm:pt modelId="{CD2FD8FE-7E81-45F2-861D-534ED7A4006C}" type="sibTrans" cxnId="{E5C9FFF7-3303-4B56-8073-849F7A3864C5}">
      <dgm:prSet/>
      <dgm:spPr/>
      <dgm:t>
        <a:bodyPr/>
        <a:lstStyle/>
        <a:p>
          <a:endParaRPr lang="en-US"/>
        </a:p>
      </dgm:t>
    </dgm:pt>
    <dgm:pt modelId="{A94FC872-F5DF-4038-BAA7-F647E84C5014}">
      <dgm:prSet/>
      <dgm:spPr/>
      <dgm:t>
        <a:bodyPr/>
        <a:lstStyle/>
        <a:p>
          <a:r>
            <a:rPr lang="en-GB" baseline="0"/>
            <a:t>Any assumption that children can participate fairly in criminal justice proceedings is accordingly incompatible with their different capacities by comparison with adult defendants. </a:t>
          </a:r>
          <a:endParaRPr lang="en-US"/>
        </a:p>
      </dgm:t>
    </dgm:pt>
    <dgm:pt modelId="{24362C87-A1C3-4105-948F-8782466421C5}" type="parTrans" cxnId="{E9246F95-5C30-42C7-8E75-F3FEE0F6A279}">
      <dgm:prSet/>
      <dgm:spPr/>
      <dgm:t>
        <a:bodyPr/>
        <a:lstStyle/>
        <a:p>
          <a:endParaRPr lang="en-US"/>
        </a:p>
      </dgm:t>
    </dgm:pt>
    <dgm:pt modelId="{C8CD23CD-66C6-49F1-B522-8D67A40D0FFD}" type="sibTrans" cxnId="{E9246F95-5C30-42C7-8E75-F3FEE0F6A279}">
      <dgm:prSet/>
      <dgm:spPr/>
      <dgm:t>
        <a:bodyPr/>
        <a:lstStyle/>
        <a:p>
          <a:endParaRPr lang="en-US"/>
        </a:p>
      </dgm:t>
    </dgm:pt>
    <dgm:pt modelId="{6A1E59C6-4FD5-8A40-8DF1-4ECF3E5065DF}" type="pres">
      <dgm:prSet presAssocID="{B1BE321A-EA42-49CC-9AEA-CFE6B9F6EAE8}" presName="diagram" presStyleCnt="0">
        <dgm:presLayoutVars>
          <dgm:dir/>
          <dgm:resizeHandles val="exact"/>
        </dgm:presLayoutVars>
      </dgm:prSet>
      <dgm:spPr/>
    </dgm:pt>
    <dgm:pt modelId="{EAF743D8-1E50-0240-99EC-1FB09B9C4F2B}" type="pres">
      <dgm:prSet presAssocID="{57AB5329-6058-432B-BDC3-4E1AC607440F}" presName="node" presStyleLbl="node1" presStyleIdx="0" presStyleCnt="3">
        <dgm:presLayoutVars>
          <dgm:bulletEnabled val="1"/>
        </dgm:presLayoutVars>
      </dgm:prSet>
      <dgm:spPr/>
    </dgm:pt>
    <dgm:pt modelId="{C6ECF93C-A03A-0048-B22D-3EEA86CA16A1}" type="pres">
      <dgm:prSet presAssocID="{540B95F3-814F-4141-B59E-CABEB7242CEC}" presName="sibTrans" presStyleCnt="0"/>
      <dgm:spPr/>
    </dgm:pt>
    <dgm:pt modelId="{2D7DE4C0-EB92-CB4E-82EF-C296A79BA52D}" type="pres">
      <dgm:prSet presAssocID="{63C73771-050D-4476-9543-B5B8121A2111}" presName="node" presStyleLbl="node1" presStyleIdx="1" presStyleCnt="3">
        <dgm:presLayoutVars>
          <dgm:bulletEnabled val="1"/>
        </dgm:presLayoutVars>
      </dgm:prSet>
      <dgm:spPr/>
    </dgm:pt>
    <dgm:pt modelId="{D47ED0F8-3B58-C746-8BD1-B621FBB540A8}" type="pres">
      <dgm:prSet presAssocID="{CD2FD8FE-7E81-45F2-861D-534ED7A4006C}" presName="sibTrans" presStyleCnt="0"/>
      <dgm:spPr/>
    </dgm:pt>
    <dgm:pt modelId="{CDAD4BF8-CE19-B244-A01D-CB764C3502FB}" type="pres">
      <dgm:prSet presAssocID="{A94FC872-F5DF-4038-BAA7-F647E84C5014}" presName="node" presStyleLbl="node1" presStyleIdx="2" presStyleCnt="3">
        <dgm:presLayoutVars>
          <dgm:bulletEnabled val="1"/>
        </dgm:presLayoutVars>
      </dgm:prSet>
      <dgm:spPr/>
    </dgm:pt>
  </dgm:ptLst>
  <dgm:cxnLst>
    <dgm:cxn modelId="{2322B10B-1838-6343-821D-87D38351B80F}" type="presOf" srcId="{63C73771-050D-4476-9543-B5B8121A2111}" destId="{2D7DE4C0-EB92-CB4E-82EF-C296A79BA52D}" srcOrd="0" destOrd="0" presId="urn:microsoft.com/office/officeart/2005/8/layout/default"/>
    <dgm:cxn modelId="{B0BA9419-7325-4A95-9E2D-E9850D906CAC}" srcId="{B1BE321A-EA42-49CC-9AEA-CFE6B9F6EAE8}" destId="{57AB5329-6058-432B-BDC3-4E1AC607440F}" srcOrd="0" destOrd="0" parTransId="{9DE46F3A-EF37-4CA7-9625-C4556854A484}" sibTransId="{540B95F3-814F-4141-B59E-CABEB7242CEC}"/>
    <dgm:cxn modelId="{59C1B73D-EB6B-064B-8BE5-BCC2793EAB18}" type="presOf" srcId="{57AB5329-6058-432B-BDC3-4E1AC607440F}" destId="{EAF743D8-1E50-0240-99EC-1FB09B9C4F2B}" srcOrd="0" destOrd="0" presId="urn:microsoft.com/office/officeart/2005/8/layout/default"/>
    <dgm:cxn modelId="{E9246F95-5C30-42C7-8E75-F3FEE0F6A279}" srcId="{B1BE321A-EA42-49CC-9AEA-CFE6B9F6EAE8}" destId="{A94FC872-F5DF-4038-BAA7-F647E84C5014}" srcOrd="2" destOrd="0" parTransId="{24362C87-A1C3-4105-948F-8782466421C5}" sibTransId="{C8CD23CD-66C6-49F1-B522-8D67A40D0FFD}"/>
    <dgm:cxn modelId="{A4A7ABBF-D30A-C64A-A033-24A5778C8E3A}" type="presOf" srcId="{A94FC872-F5DF-4038-BAA7-F647E84C5014}" destId="{CDAD4BF8-CE19-B244-A01D-CB764C3502FB}" srcOrd="0" destOrd="0" presId="urn:microsoft.com/office/officeart/2005/8/layout/default"/>
    <dgm:cxn modelId="{8F31C6DC-0BBD-EB46-A54F-1F166CFAEA19}" type="presOf" srcId="{B1BE321A-EA42-49CC-9AEA-CFE6B9F6EAE8}" destId="{6A1E59C6-4FD5-8A40-8DF1-4ECF3E5065DF}" srcOrd="0" destOrd="0" presId="urn:microsoft.com/office/officeart/2005/8/layout/default"/>
    <dgm:cxn modelId="{E5C9FFF7-3303-4B56-8073-849F7A3864C5}" srcId="{B1BE321A-EA42-49CC-9AEA-CFE6B9F6EAE8}" destId="{63C73771-050D-4476-9543-B5B8121A2111}" srcOrd="1" destOrd="0" parTransId="{1663F413-061A-41E1-AF78-2B07B05AFD0A}" sibTransId="{CD2FD8FE-7E81-45F2-861D-534ED7A4006C}"/>
    <dgm:cxn modelId="{01E4E22D-EC17-BD49-841B-5B02CC733A4C}" type="presParOf" srcId="{6A1E59C6-4FD5-8A40-8DF1-4ECF3E5065DF}" destId="{EAF743D8-1E50-0240-99EC-1FB09B9C4F2B}" srcOrd="0" destOrd="0" presId="urn:microsoft.com/office/officeart/2005/8/layout/default"/>
    <dgm:cxn modelId="{DB9A0A43-EF28-E245-9FC6-05B98CC4FB85}" type="presParOf" srcId="{6A1E59C6-4FD5-8A40-8DF1-4ECF3E5065DF}" destId="{C6ECF93C-A03A-0048-B22D-3EEA86CA16A1}" srcOrd="1" destOrd="0" presId="urn:microsoft.com/office/officeart/2005/8/layout/default"/>
    <dgm:cxn modelId="{FF79B75E-3231-F746-8B6E-729D56CDC242}" type="presParOf" srcId="{6A1E59C6-4FD5-8A40-8DF1-4ECF3E5065DF}" destId="{2D7DE4C0-EB92-CB4E-82EF-C296A79BA52D}" srcOrd="2" destOrd="0" presId="urn:microsoft.com/office/officeart/2005/8/layout/default"/>
    <dgm:cxn modelId="{D8EA8F43-8EBF-3141-987A-F0EE9468F6F5}" type="presParOf" srcId="{6A1E59C6-4FD5-8A40-8DF1-4ECF3E5065DF}" destId="{D47ED0F8-3B58-C746-8BD1-B621FBB540A8}" srcOrd="3" destOrd="0" presId="urn:microsoft.com/office/officeart/2005/8/layout/default"/>
    <dgm:cxn modelId="{8E8D342F-FDC5-B346-A4D4-C5173734AFE2}" type="presParOf" srcId="{6A1E59C6-4FD5-8A40-8DF1-4ECF3E5065DF}" destId="{CDAD4BF8-CE19-B244-A01D-CB764C3502FB}"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4E659F2-7D85-46B7-BF6B-15EE3B05B88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921C424-D0B5-45C3-8CEE-925F042D161A}">
      <dgm:prSet/>
      <dgm:spPr/>
      <dgm:t>
        <a:bodyPr/>
        <a:lstStyle/>
        <a:p>
          <a:r>
            <a:rPr lang="en-GB"/>
            <a:t>The age of criminal responsibility refers to the minimum age that a child can be arrested, prosecuted and punished by law. </a:t>
          </a:r>
          <a:endParaRPr lang="en-US"/>
        </a:p>
      </dgm:t>
    </dgm:pt>
    <dgm:pt modelId="{7F5AA0C8-57E1-4AD5-B274-C3BE70EFF945}" type="parTrans" cxnId="{802D0180-226B-42F3-A846-8A8D0A95A035}">
      <dgm:prSet/>
      <dgm:spPr/>
      <dgm:t>
        <a:bodyPr/>
        <a:lstStyle/>
        <a:p>
          <a:endParaRPr lang="en-US"/>
        </a:p>
      </dgm:t>
    </dgm:pt>
    <dgm:pt modelId="{341082E5-DCB9-4F12-A014-BBA7E7DF92CC}" type="sibTrans" cxnId="{802D0180-226B-42F3-A846-8A8D0A95A035}">
      <dgm:prSet/>
      <dgm:spPr/>
      <dgm:t>
        <a:bodyPr/>
        <a:lstStyle/>
        <a:p>
          <a:endParaRPr lang="en-US"/>
        </a:p>
      </dgm:t>
    </dgm:pt>
    <dgm:pt modelId="{EAEB45A0-2ADE-481D-AC28-B9C44420222F}">
      <dgm:prSet/>
      <dgm:spPr/>
      <dgm:t>
        <a:bodyPr/>
        <a:lstStyle/>
        <a:p>
          <a:r>
            <a:rPr lang="en-GB"/>
            <a:t>‘’The age of criminal responsibility in England and Wales is 10 years old. This means that children under 10 can’t be arrested or charged with a crime. There are other punishments that can be given to children under 10 who break the law.’’</a:t>
          </a:r>
          <a:endParaRPr lang="en-US"/>
        </a:p>
      </dgm:t>
    </dgm:pt>
    <dgm:pt modelId="{8A5E6EDB-93B4-4D0B-825E-555955DE319E}" type="parTrans" cxnId="{6FB7A919-CDFB-494F-8AA4-F94C0D87557E}">
      <dgm:prSet/>
      <dgm:spPr/>
      <dgm:t>
        <a:bodyPr/>
        <a:lstStyle/>
        <a:p>
          <a:endParaRPr lang="en-US"/>
        </a:p>
      </dgm:t>
    </dgm:pt>
    <dgm:pt modelId="{A9332DEA-E027-4C56-8B44-0067B0FECC16}" type="sibTrans" cxnId="{6FB7A919-CDFB-494F-8AA4-F94C0D87557E}">
      <dgm:prSet/>
      <dgm:spPr/>
      <dgm:t>
        <a:bodyPr/>
        <a:lstStyle/>
        <a:p>
          <a:endParaRPr lang="en-US"/>
        </a:p>
      </dgm:t>
    </dgm:pt>
    <dgm:pt modelId="{CB848A7E-59F4-4769-BD27-922FA5B582E2}">
      <dgm:prSet/>
      <dgm:spPr/>
      <dgm:t>
        <a:bodyPr/>
        <a:lstStyle/>
        <a:p>
          <a:r>
            <a:rPr lang="en-GB"/>
            <a:t>‘’Children between 10 and 17 can be arrested and taken to court if they commit a crime.’’</a:t>
          </a:r>
          <a:br>
            <a:rPr lang="en-GB"/>
          </a:br>
          <a:r>
            <a:rPr lang="en-GB"/>
            <a:t>						(Crown Prosecution Service, 2017).</a:t>
          </a:r>
          <a:endParaRPr lang="en-US"/>
        </a:p>
      </dgm:t>
    </dgm:pt>
    <dgm:pt modelId="{3DD487FC-2DFA-4524-964B-2F17C85D4A3E}" type="parTrans" cxnId="{F100C791-1A51-477A-B307-A8F6684B0D56}">
      <dgm:prSet/>
      <dgm:spPr/>
      <dgm:t>
        <a:bodyPr/>
        <a:lstStyle/>
        <a:p>
          <a:endParaRPr lang="en-US"/>
        </a:p>
      </dgm:t>
    </dgm:pt>
    <dgm:pt modelId="{85672D95-7656-4145-96CA-BEBCDAD3989C}" type="sibTrans" cxnId="{F100C791-1A51-477A-B307-A8F6684B0D56}">
      <dgm:prSet/>
      <dgm:spPr/>
      <dgm:t>
        <a:bodyPr/>
        <a:lstStyle/>
        <a:p>
          <a:endParaRPr lang="en-US"/>
        </a:p>
      </dgm:t>
    </dgm:pt>
    <dgm:pt modelId="{0203E206-B1B1-4DAC-A511-E25E0BD1A99E}">
      <dgm:prSet/>
      <dgm:spPr/>
      <dgm:t>
        <a:bodyPr/>
        <a:lstStyle/>
        <a:p>
          <a:r>
            <a:rPr lang="en-GB"/>
            <a:t>The age of criminal responsibility in the UK is the lowest in Eurpope.</a:t>
          </a:r>
          <a:endParaRPr lang="en-US"/>
        </a:p>
      </dgm:t>
    </dgm:pt>
    <dgm:pt modelId="{FCF2FD04-28B9-4372-8BED-FAD76799FA09}" type="parTrans" cxnId="{2CCED99D-64E3-4E1F-A9C9-1FCD3B457882}">
      <dgm:prSet/>
      <dgm:spPr/>
      <dgm:t>
        <a:bodyPr/>
        <a:lstStyle/>
        <a:p>
          <a:endParaRPr lang="en-US"/>
        </a:p>
      </dgm:t>
    </dgm:pt>
    <dgm:pt modelId="{064159C6-0015-4476-9BB1-896E0AC9E842}" type="sibTrans" cxnId="{2CCED99D-64E3-4E1F-A9C9-1FCD3B457882}">
      <dgm:prSet/>
      <dgm:spPr/>
      <dgm:t>
        <a:bodyPr/>
        <a:lstStyle/>
        <a:p>
          <a:endParaRPr lang="en-US"/>
        </a:p>
      </dgm:t>
    </dgm:pt>
    <dgm:pt modelId="{376A0360-FC76-DB4C-BEF6-595922A38407}" type="pres">
      <dgm:prSet presAssocID="{14E659F2-7D85-46B7-BF6B-15EE3B05B883}" presName="vert0" presStyleCnt="0">
        <dgm:presLayoutVars>
          <dgm:dir/>
          <dgm:animOne val="branch"/>
          <dgm:animLvl val="lvl"/>
        </dgm:presLayoutVars>
      </dgm:prSet>
      <dgm:spPr/>
    </dgm:pt>
    <dgm:pt modelId="{720D022F-B282-5541-BBE5-EE5D8983FC5B}" type="pres">
      <dgm:prSet presAssocID="{E921C424-D0B5-45C3-8CEE-925F042D161A}" presName="thickLine" presStyleLbl="alignNode1" presStyleIdx="0" presStyleCnt="4"/>
      <dgm:spPr/>
    </dgm:pt>
    <dgm:pt modelId="{10DF5FF5-A333-EC4D-BC0C-6AB1FF4D6B32}" type="pres">
      <dgm:prSet presAssocID="{E921C424-D0B5-45C3-8CEE-925F042D161A}" presName="horz1" presStyleCnt="0"/>
      <dgm:spPr/>
    </dgm:pt>
    <dgm:pt modelId="{E439AF8E-186A-7D42-A5F0-CD5BCF0AB63B}" type="pres">
      <dgm:prSet presAssocID="{E921C424-D0B5-45C3-8CEE-925F042D161A}" presName="tx1" presStyleLbl="revTx" presStyleIdx="0" presStyleCnt="4"/>
      <dgm:spPr/>
    </dgm:pt>
    <dgm:pt modelId="{DE392872-DD27-664D-BFEA-A1CB8CB88BE9}" type="pres">
      <dgm:prSet presAssocID="{E921C424-D0B5-45C3-8CEE-925F042D161A}" presName="vert1" presStyleCnt="0"/>
      <dgm:spPr/>
    </dgm:pt>
    <dgm:pt modelId="{B7CCE319-4DAC-1B41-B76D-0CB9971CFE02}" type="pres">
      <dgm:prSet presAssocID="{EAEB45A0-2ADE-481D-AC28-B9C44420222F}" presName="thickLine" presStyleLbl="alignNode1" presStyleIdx="1" presStyleCnt="4"/>
      <dgm:spPr/>
    </dgm:pt>
    <dgm:pt modelId="{56A6274C-B83A-4644-8FE3-5F402F8CEFA0}" type="pres">
      <dgm:prSet presAssocID="{EAEB45A0-2ADE-481D-AC28-B9C44420222F}" presName="horz1" presStyleCnt="0"/>
      <dgm:spPr/>
    </dgm:pt>
    <dgm:pt modelId="{87CEEA30-EB69-9844-BB8E-033ECBF1F4D8}" type="pres">
      <dgm:prSet presAssocID="{EAEB45A0-2ADE-481D-AC28-B9C44420222F}" presName="tx1" presStyleLbl="revTx" presStyleIdx="1" presStyleCnt="4"/>
      <dgm:spPr/>
    </dgm:pt>
    <dgm:pt modelId="{2CC87110-510D-BB4A-9B3E-8D88EF85D03F}" type="pres">
      <dgm:prSet presAssocID="{EAEB45A0-2ADE-481D-AC28-B9C44420222F}" presName="vert1" presStyleCnt="0"/>
      <dgm:spPr/>
    </dgm:pt>
    <dgm:pt modelId="{5F5638AF-562B-B840-A4C4-2F7DA102F958}" type="pres">
      <dgm:prSet presAssocID="{CB848A7E-59F4-4769-BD27-922FA5B582E2}" presName="thickLine" presStyleLbl="alignNode1" presStyleIdx="2" presStyleCnt="4"/>
      <dgm:spPr/>
    </dgm:pt>
    <dgm:pt modelId="{142A60B2-9E7D-CE4B-8116-5365C833220D}" type="pres">
      <dgm:prSet presAssocID="{CB848A7E-59F4-4769-BD27-922FA5B582E2}" presName="horz1" presStyleCnt="0"/>
      <dgm:spPr/>
    </dgm:pt>
    <dgm:pt modelId="{97E385C5-213B-914C-8AFD-853AB2475FEC}" type="pres">
      <dgm:prSet presAssocID="{CB848A7E-59F4-4769-BD27-922FA5B582E2}" presName="tx1" presStyleLbl="revTx" presStyleIdx="2" presStyleCnt="4"/>
      <dgm:spPr/>
    </dgm:pt>
    <dgm:pt modelId="{D8C460F6-BB3C-3943-AB81-9D371CC36EA2}" type="pres">
      <dgm:prSet presAssocID="{CB848A7E-59F4-4769-BD27-922FA5B582E2}" presName="vert1" presStyleCnt="0"/>
      <dgm:spPr/>
    </dgm:pt>
    <dgm:pt modelId="{14238411-8E41-2F48-9DE8-9E2733DC623C}" type="pres">
      <dgm:prSet presAssocID="{0203E206-B1B1-4DAC-A511-E25E0BD1A99E}" presName="thickLine" presStyleLbl="alignNode1" presStyleIdx="3" presStyleCnt="4"/>
      <dgm:spPr/>
    </dgm:pt>
    <dgm:pt modelId="{FD9A2671-1C74-3544-8937-A991511D64D1}" type="pres">
      <dgm:prSet presAssocID="{0203E206-B1B1-4DAC-A511-E25E0BD1A99E}" presName="horz1" presStyleCnt="0"/>
      <dgm:spPr/>
    </dgm:pt>
    <dgm:pt modelId="{36A16699-10E7-F443-8D0E-D84BC7FB75D5}" type="pres">
      <dgm:prSet presAssocID="{0203E206-B1B1-4DAC-A511-E25E0BD1A99E}" presName="tx1" presStyleLbl="revTx" presStyleIdx="3" presStyleCnt="4"/>
      <dgm:spPr/>
    </dgm:pt>
    <dgm:pt modelId="{0461068A-A4F7-0E4F-AE0F-64A5873A4D51}" type="pres">
      <dgm:prSet presAssocID="{0203E206-B1B1-4DAC-A511-E25E0BD1A99E}" presName="vert1" presStyleCnt="0"/>
      <dgm:spPr/>
    </dgm:pt>
  </dgm:ptLst>
  <dgm:cxnLst>
    <dgm:cxn modelId="{6FB7A919-CDFB-494F-8AA4-F94C0D87557E}" srcId="{14E659F2-7D85-46B7-BF6B-15EE3B05B883}" destId="{EAEB45A0-2ADE-481D-AC28-B9C44420222F}" srcOrd="1" destOrd="0" parTransId="{8A5E6EDB-93B4-4D0B-825E-555955DE319E}" sibTransId="{A9332DEA-E027-4C56-8B44-0067B0FECC16}"/>
    <dgm:cxn modelId="{F50A5A3D-CFA8-5A4F-89F7-DB196A91AA53}" type="presOf" srcId="{CB848A7E-59F4-4769-BD27-922FA5B582E2}" destId="{97E385C5-213B-914C-8AFD-853AB2475FEC}" srcOrd="0" destOrd="0" presId="urn:microsoft.com/office/officeart/2008/layout/LinedList"/>
    <dgm:cxn modelId="{97035C3F-2561-644A-8283-78E2042DB6E7}" type="presOf" srcId="{14E659F2-7D85-46B7-BF6B-15EE3B05B883}" destId="{376A0360-FC76-DB4C-BEF6-595922A38407}" srcOrd="0" destOrd="0" presId="urn:microsoft.com/office/officeart/2008/layout/LinedList"/>
    <dgm:cxn modelId="{802D0180-226B-42F3-A846-8A8D0A95A035}" srcId="{14E659F2-7D85-46B7-BF6B-15EE3B05B883}" destId="{E921C424-D0B5-45C3-8CEE-925F042D161A}" srcOrd="0" destOrd="0" parTransId="{7F5AA0C8-57E1-4AD5-B274-C3BE70EFF945}" sibTransId="{341082E5-DCB9-4F12-A014-BBA7E7DF92CC}"/>
    <dgm:cxn modelId="{F100C791-1A51-477A-B307-A8F6684B0D56}" srcId="{14E659F2-7D85-46B7-BF6B-15EE3B05B883}" destId="{CB848A7E-59F4-4769-BD27-922FA5B582E2}" srcOrd="2" destOrd="0" parTransId="{3DD487FC-2DFA-4524-964B-2F17C85D4A3E}" sibTransId="{85672D95-7656-4145-96CA-BEBCDAD3989C}"/>
    <dgm:cxn modelId="{2CCED99D-64E3-4E1F-A9C9-1FCD3B457882}" srcId="{14E659F2-7D85-46B7-BF6B-15EE3B05B883}" destId="{0203E206-B1B1-4DAC-A511-E25E0BD1A99E}" srcOrd="3" destOrd="0" parTransId="{FCF2FD04-28B9-4372-8BED-FAD76799FA09}" sibTransId="{064159C6-0015-4476-9BB1-896E0AC9E842}"/>
    <dgm:cxn modelId="{008699B5-DB92-C749-84D3-3B862AF5FEA2}" type="presOf" srcId="{E921C424-D0B5-45C3-8CEE-925F042D161A}" destId="{E439AF8E-186A-7D42-A5F0-CD5BCF0AB63B}" srcOrd="0" destOrd="0" presId="urn:microsoft.com/office/officeart/2008/layout/LinedList"/>
    <dgm:cxn modelId="{761866B9-EE4E-2641-9EB5-D760243EC6C1}" type="presOf" srcId="{EAEB45A0-2ADE-481D-AC28-B9C44420222F}" destId="{87CEEA30-EB69-9844-BB8E-033ECBF1F4D8}" srcOrd="0" destOrd="0" presId="urn:microsoft.com/office/officeart/2008/layout/LinedList"/>
    <dgm:cxn modelId="{CBC797D4-07FD-E747-A48B-D66C50FFCE87}" type="presOf" srcId="{0203E206-B1B1-4DAC-A511-E25E0BD1A99E}" destId="{36A16699-10E7-F443-8D0E-D84BC7FB75D5}" srcOrd="0" destOrd="0" presId="urn:microsoft.com/office/officeart/2008/layout/LinedList"/>
    <dgm:cxn modelId="{A8F70C51-5D0F-E844-9F5E-98780A76CB31}" type="presParOf" srcId="{376A0360-FC76-DB4C-BEF6-595922A38407}" destId="{720D022F-B282-5541-BBE5-EE5D8983FC5B}" srcOrd="0" destOrd="0" presId="urn:microsoft.com/office/officeart/2008/layout/LinedList"/>
    <dgm:cxn modelId="{F08787DD-250D-4F4A-8C3F-8C30843C686D}" type="presParOf" srcId="{376A0360-FC76-DB4C-BEF6-595922A38407}" destId="{10DF5FF5-A333-EC4D-BC0C-6AB1FF4D6B32}" srcOrd="1" destOrd="0" presId="urn:microsoft.com/office/officeart/2008/layout/LinedList"/>
    <dgm:cxn modelId="{A1CC30FC-0BBF-5346-A6E2-A473335F0ED2}" type="presParOf" srcId="{10DF5FF5-A333-EC4D-BC0C-6AB1FF4D6B32}" destId="{E439AF8E-186A-7D42-A5F0-CD5BCF0AB63B}" srcOrd="0" destOrd="0" presId="urn:microsoft.com/office/officeart/2008/layout/LinedList"/>
    <dgm:cxn modelId="{A23B7448-6ED1-CA48-B8A2-83ECEF071658}" type="presParOf" srcId="{10DF5FF5-A333-EC4D-BC0C-6AB1FF4D6B32}" destId="{DE392872-DD27-664D-BFEA-A1CB8CB88BE9}" srcOrd="1" destOrd="0" presId="urn:microsoft.com/office/officeart/2008/layout/LinedList"/>
    <dgm:cxn modelId="{4BED9804-AFE5-D746-BB97-D7EA6F1D03B0}" type="presParOf" srcId="{376A0360-FC76-DB4C-BEF6-595922A38407}" destId="{B7CCE319-4DAC-1B41-B76D-0CB9971CFE02}" srcOrd="2" destOrd="0" presId="urn:microsoft.com/office/officeart/2008/layout/LinedList"/>
    <dgm:cxn modelId="{C61AF7B9-6317-254F-8EFD-D8414884D33D}" type="presParOf" srcId="{376A0360-FC76-DB4C-BEF6-595922A38407}" destId="{56A6274C-B83A-4644-8FE3-5F402F8CEFA0}" srcOrd="3" destOrd="0" presId="urn:microsoft.com/office/officeart/2008/layout/LinedList"/>
    <dgm:cxn modelId="{48A72436-7349-C043-8AE1-6F91EC334B9D}" type="presParOf" srcId="{56A6274C-B83A-4644-8FE3-5F402F8CEFA0}" destId="{87CEEA30-EB69-9844-BB8E-033ECBF1F4D8}" srcOrd="0" destOrd="0" presId="urn:microsoft.com/office/officeart/2008/layout/LinedList"/>
    <dgm:cxn modelId="{54DA29C0-D019-404D-9314-4779B4FA7710}" type="presParOf" srcId="{56A6274C-B83A-4644-8FE3-5F402F8CEFA0}" destId="{2CC87110-510D-BB4A-9B3E-8D88EF85D03F}" srcOrd="1" destOrd="0" presId="urn:microsoft.com/office/officeart/2008/layout/LinedList"/>
    <dgm:cxn modelId="{A03314DE-B50D-294F-831D-D654F89CE5D6}" type="presParOf" srcId="{376A0360-FC76-DB4C-BEF6-595922A38407}" destId="{5F5638AF-562B-B840-A4C4-2F7DA102F958}" srcOrd="4" destOrd="0" presId="urn:microsoft.com/office/officeart/2008/layout/LinedList"/>
    <dgm:cxn modelId="{6C822B8D-EBF2-4345-BE6F-52C6D9405C72}" type="presParOf" srcId="{376A0360-FC76-DB4C-BEF6-595922A38407}" destId="{142A60B2-9E7D-CE4B-8116-5365C833220D}" srcOrd="5" destOrd="0" presId="urn:microsoft.com/office/officeart/2008/layout/LinedList"/>
    <dgm:cxn modelId="{FECD05F7-40C6-F144-9B97-AA1F139B9B44}" type="presParOf" srcId="{142A60B2-9E7D-CE4B-8116-5365C833220D}" destId="{97E385C5-213B-914C-8AFD-853AB2475FEC}" srcOrd="0" destOrd="0" presId="urn:microsoft.com/office/officeart/2008/layout/LinedList"/>
    <dgm:cxn modelId="{B8C92893-2F80-FA4A-8062-37ECB358CDD8}" type="presParOf" srcId="{142A60B2-9E7D-CE4B-8116-5365C833220D}" destId="{D8C460F6-BB3C-3943-AB81-9D371CC36EA2}" srcOrd="1" destOrd="0" presId="urn:microsoft.com/office/officeart/2008/layout/LinedList"/>
    <dgm:cxn modelId="{85F69D73-6CF2-5F4F-8125-2E797A0EE692}" type="presParOf" srcId="{376A0360-FC76-DB4C-BEF6-595922A38407}" destId="{14238411-8E41-2F48-9DE8-9E2733DC623C}" srcOrd="6" destOrd="0" presId="urn:microsoft.com/office/officeart/2008/layout/LinedList"/>
    <dgm:cxn modelId="{A756D70A-7F28-F147-8BBF-9F3E51B45680}" type="presParOf" srcId="{376A0360-FC76-DB4C-BEF6-595922A38407}" destId="{FD9A2671-1C74-3544-8937-A991511D64D1}" srcOrd="7" destOrd="0" presId="urn:microsoft.com/office/officeart/2008/layout/LinedList"/>
    <dgm:cxn modelId="{C6F24FF9-3E4E-1841-B096-95CE4DD36EC6}" type="presParOf" srcId="{FD9A2671-1C74-3544-8937-A991511D64D1}" destId="{36A16699-10E7-F443-8D0E-D84BC7FB75D5}" srcOrd="0" destOrd="0" presId="urn:microsoft.com/office/officeart/2008/layout/LinedList"/>
    <dgm:cxn modelId="{9320A5CB-DCF7-C549-B8BF-C960F64AF71D}" type="presParOf" srcId="{FD9A2671-1C74-3544-8937-A991511D64D1}" destId="{0461068A-A4F7-0E4F-AE0F-64A5873A4D5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26512E9-ACBB-4148-BCBF-7F2A7661872F}"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08CB8F1E-B454-40E6-8FF7-402A4AE962DD}">
      <dgm:prSet/>
      <dgm:spPr/>
      <dgm:t>
        <a:bodyPr/>
        <a:lstStyle/>
        <a:p>
          <a:r>
            <a:rPr lang="en-GB" baseline="0"/>
            <a:t>Clear strategy to prevent offending – youth justice must help prevent youth offending.</a:t>
          </a:r>
          <a:endParaRPr lang="en-US"/>
        </a:p>
      </dgm:t>
    </dgm:pt>
    <dgm:pt modelId="{9087489F-8628-434C-90F1-64D6F994E505}" type="parTrans" cxnId="{2867CF9D-5222-494A-89C3-A8C445F8CEA0}">
      <dgm:prSet/>
      <dgm:spPr/>
      <dgm:t>
        <a:bodyPr/>
        <a:lstStyle/>
        <a:p>
          <a:endParaRPr lang="en-US"/>
        </a:p>
      </dgm:t>
    </dgm:pt>
    <dgm:pt modelId="{27E1B057-CB78-4253-8403-1C889FE8AE1B}" type="sibTrans" cxnId="{2867CF9D-5222-494A-89C3-A8C445F8CEA0}">
      <dgm:prSet/>
      <dgm:spPr/>
      <dgm:t>
        <a:bodyPr/>
        <a:lstStyle/>
        <a:p>
          <a:endParaRPr lang="en-US"/>
        </a:p>
      </dgm:t>
    </dgm:pt>
    <dgm:pt modelId="{03C77EA4-C4C6-4C9A-A2D3-99BB755495BF}">
      <dgm:prSet/>
      <dgm:spPr/>
      <dgm:t>
        <a:bodyPr/>
        <a:lstStyle/>
        <a:p>
          <a:r>
            <a:rPr lang="en-GB" baseline="0"/>
            <a:t>Taking Responsibility – no more excuses; children above ACR are mature enough to be accountable.</a:t>
          </a:r>
          <a:endParaRPr lang="en-US"/>
        </a:p>
      </dgm:t>
    </dgm:pt>
    <dgm:pt modelId="{A2895D93-775F-4DCF-8495-1BE1F3D4B8FE}" type="parTrans" cxnId="{978EF713-2CE4-4F07-9362-FBB1225BF410}">
      <dgm:prSet/>
      <dgm:spPr/>
      <dgm:t>
        <a:bodyPr/>
        <a:lstStyle/>
        <a:p>
          <a:endParaRPr lang="en-US"/>
        </a:p>
      </dgm:t>
    </dgm:pt>
    <dgm:pt modelId="{D3E9ED87-4A24-4FE5-A426-C51A5607BAC3}" type="sibTrans" cxnId="{978EF713-2CE4-4F07-9362-FBB1225BF410}">
      <dgm:prSet/>
      <dgm:spPr/>
      <dgm:t>
        <a:bodyPr/>
        <a:lstStyle/>
        <a:p>
          <a:endParaRPr lang="en-US"/>
        </a:p>
      </dgm:t>
    </dgm:pt>
    <dgm:pt modelId="{54ACA13B-D74D-4364-8998-B77FC4DD31EF}">
      <dgm:prSet/>
      <dgm:spPr/>
      <dgm:t>
        <a:bodyPr/>
        <a:lstStyle/>
        <a:p>
          <a:r>
            <a:rPr lang="en-GB" baseline="0"/>
            <a:t>Earlier, more effective intervention – stopping children at risk and preventing early criminal behaviour from escalating.</a:t>
          </a:r>
          <a:endParaRPr lang="en-US"/>
        </a:p>
      </dgm:t>
    </dgm:pt>
    <dgm:pt modelId="{AB56734D-0C83-4CED-8E7D-1D83E26FD497}" type="parTrans" cxnId="{EE0ECD89-42E1-4C89-BF7A-85BCBE269FCA}">
      <dgm:prSet/>
      <dgm:spPr/>
      <dgm:t>
        <a:bodyPr/>
        <a:lstStyle/>
        <a:p>
          <a:endParaRPr lang="en-US"/>
        </a:p>
      </dgm:t>
    </dgm:pt>
    <dgm:pt modelId="{05C4B3B7-6E28-4C1A-8E4D-98E978FF85A5}" type="sibTrans" cxnId="{EE0ECD89-42E1-4C89-BF7A-85BCBE269FCA}">
      <dgm:prSet/>
      <dgm:spPr/>
      <dgm:t>
        <a:bodyPr/>
        <a:lstStyle/>
        <a:p>
          <a:endParaRPr lang="en-US"/>
        </a:p>
      </dgm:t>
    </dgm:pt>
    <dgm:pt modelId="{1D5B7993-C5A2-4E9A-AE43-AF31E3372E7C}">
      <dgm:prSet/>
      <dgm:spPr/>
      <dgm:t>
        <a:bodyPr/>
        <a:lstStyle/>
        <a:p>
          <a:r>
            <a:rPr lang="en-GB" baseline="0"/>
            <a:t>Faster, more efficient procedures – preventing delays.</a:t>
          </a:r>
          <a:endParaRPr lang="en-US"/>
        </a:p>
      </dgm:t>
    </dgm:pt>
    <dgm:pt modelId="{03925FCB-7BAF-4E3E-A3D7-E445EF084FD1}" type="parTrans" cxnId="{7ABAFBC6-D4F5-4740-ADB8-F7709ED7ADDB}">
      <dgm:prSet/>
      <dgm:spPr/>
      <dgm:t>
        <a:bodyPr/>
        <a:lstStyle/>
        <a:p>
          <a:endParaRPr lang="en-US"/>
        </a:p>
      </dgm:t>
    </dgm:pt>
    <dgm:pt modelId="{5AEC82A7-A9F5-4037-9F74-D645D7342FA7}" type="sibTrans" cxnId="{7ABAFBC6-D4F5-4740-ADB8-F7709ED7ADDB}">
      <dgm:prSet/>
      <dgm:spPr/>
      <dgm:t>
        <a:bodyPr/>
        <a:lstStyle/>
        <a:p>
          <a:endParaRPr lang="en-US"/>
        </a:p>
      </dgm:t>
    </dgm:pt>
    <dgm:pt modelId="{C23ACD0A-967B-4F70-B177-401587DF23B1}">
      <dgm:prSet/>
      <dgm:spPr/>
      <dgm:t>
        <a:bodyPr/>
        <a:lstStyle/>
        <a:p>
          <a:r>
            <a:rPr lang="en-GB" baseline="0"/>
            <a:t>Partnership – multi-agency teams to co-operate at a local level.</a:t>
          </a:r>
          <a:endParaRPr lang="en-US"/>
        </a:p>
      </dgm:t>
    </dgm:pt>
    <dgm:pt modelId="{BEA07F54-427B-4EB0-B4EA-94B18B5B3FEF}" type="parTrans" cxnId="{052C6223-423F-49AD-AA8C-26A60FD5BCC3}">
      <dgm:prSet/>
      <dgm:spPr/>
      <dgm:t>
        <a:bodyPr/>
        <a:lstStyle/>
        <a:p>
          <a:endParaRPr lang="en-US"/>
        </a:p>
      </dgm:t>
    </dgm:pt>
    <dgm:pt modelId="{D5534211-FFC9-440C-9ADF-8105D35CAC91}" type="sibTrans" cxnId="{052C6223-423F-49AD-AA8C-26A60FD5BCC3}">
      <dgm:prSet/>
      <dgm:spPr/>
      <dgm:t>
        <a:bodyPr/>
        <a:lstStyle/>
        <a:p>
          <a:endParaRPr lang="en-US"/>
        </a:p>
      </dgm:t>
    </dgm:pt>
    <dgm:pt modelId="{668880BE-82DD-42C2-8065-75AACFC251E6}">
      <dgm:prSet/>
      <dgm:spPr/>
      <dgm:t>
        <a:bodyPr/>
        <a:lstStyle/>
        <a:p>
          <a:r>
            <a:rPr lang="en-GB" baseline="0"/>
            <a:t>Further reform – reform of youth court.</a:t>
          </a:r>
          <a:endParaRPr lang="en-US"/>
        </a:p>
      </dgm:t>
    </dgm:pt>
    <dgm:pt modelId="{2D22731F-B7D9-4359-958C-D55AC392C5E0}" type="parTrans" cxnId="{F2A3140B-AC85-47E2-B188-69ACD961C3AB}">
      <dgm:prSet/>
      <dgm:spPr/>
      <dgm:t>
        <a:bodyPr/>
        <a:lstStyle/>
        <a:p>
          <a:endParaRPr lang="en-US"/>
        </a:p>
      </dgm:t>
    </dgm:pt>
    <dgm:pt modelId="{13B5F769-AE20-48D8-BB97-3F7023AEA67A}" type="sibTrans" cxnId="{F2A3140B-AC85-47E2-B188-69ACD961C3AB}">
      <dgm:prSet/>
      <dgm:spPr/>
      <dgm:t>
        <a:bodyPr/>
        <a:lstStyle/>
        <a:p>
          <a:endParaRPr lang="en-US"/>
        </a:p>
      </dgm:t>
    </dgm:pt>
    <dgm:pt modelId="{403ADFED-90B6-4949-9A01-3F6AB664D335}" type="pres">
      <dgm:prSet presAssocID="{E26512E9-ACBB-4148-BCBF-7F2A7661872F}" presName="diagram" presStyleCnt="0">
        <dgm:presLayoutVars>
          <dgm:dir/>
          <dgm:resizeHandles val="exact"/>
        </dgm:presLayoutVars>
      </dgm:prSet>
      <dgm:spPr/>
    </dgm:pt>
    <dgm:pt modelId="{39D74025-F4B9-7143-A347-32181E47430C}" type="pres">
      <dgm:prSet presAssocID="{08CB8F1E-B454-40E6-8FF7-402A4AE962DD}" presName="node" presStyleLbl="node1" presStyleIdx="0" presStyleCnt="6">
        <dgm:presLayoutVars>
          <dgm:bulletEnabled val="1"/>
        </dgm:presLayoutVars>
      </dgm:prSet>
      <dgm:spPr/>
    </dgm:pt>
    <dgm:pt modelId="{BEBDF2D2-C9C7-AA45-BBE1-3058A2E5495D}" type="pres">
      <dgm:prSet presAssocID="{27E1B057-CB78-4253-8403-1C889FE8AE1B}" presName="sibTrans" presStyleCnt="0"/>
      <dgm:spPr/>
    </dgm:pt>
    <dgm:pt modelId="{6AD8B0C6-4967-2745-A6A8-19337A84896A}" type="pres">
      <dgm:prSet presAssocID="{03C77EA4-C4C6-4C9A-A2D3-99BB755495BF}" presName="node" presStyleLbl="node1" presStyleIdx="1" presStyleCnt="6">
        <dgm:presLayoutVars>
          <dgm:bulletEnabled val="1"/>
        </dgm:presLayoutVars>
      </dgm:prSet>
      <dgm:spPr/>
    </dgm:pt>
    <dgm:pt modelId="{70F3E5D0-A48A-364F-8378-173374DF2D7F}" type="pres">
      <dgm:prSet presAssocID="{D3E9ED87-4A24-4FE5-A426-C51A5607BAC3}" presName="sibTrans" presStyleCnt="0"/>
      <dgm:spPr/>
    </dgm:pt>
    <dgm:pt modelId="{F56DA3C5-9DEE-7D4F-863A-46CAE4629D96}" type="pres">
      <dgm:prSet presAssocID="{54ACA13B-D74D-4364-8998-B77FC4DD31EF}" presName="node" presStyleLbl="node1" presStyleIdx="2" presStyleCnt="6">
        <dgm:presLayoutVars>
          <dgm:bulletEnabled val="1"/>
        </dgm:presLayoutVars>
      </dgm:prSet>
      <dgm:spPr/>
    </dgm:pt>
    <dgm:pt modelId="{52E56501-E6B0-8D44-AE29-F5342D409BAB}" type="pres">
      <dgm:prSet presAssocID="{05C4B3B7-6E28-4C1A-8E4D-98E978FF85A5}" presName="sibTrans" presStyleCnt="0"/>
      <dgm:spPr/>
    </dgm:pt>
    <dgm:pt modelId="{643D49B0-1450-1D41-85CD-6DC5AB9482E2}" type="pres">
      <dgm:prSet presAssocID="{1D5B7993-C5A2-4E9A-AE43-AF31E3372E7C}" presName="node" presStyleLbl="node1" presStyleIdx="3" presStyleCnt="6">
        <dgm:presLayoutVars>
          <dgm:bulletEnabled val="1"/>
        </dgm:presLayoutVars>
      </dgm:prSet>
      <dgm:spPr/>
    </dgm:pt>
    <dgm:pt modelId="{2F8DC0E6-D5FE-9A46-8158-F5A3413B6642}" type="pres">
      <dgm:prSet presAssocID="{5AEC82A7-A9F5-4037-9F74-D645D7342FA7}" presName="sibTrans" presStyleCnt="0"/>
      <dgm:spPr/>
    </dgm:pt>
    <dgm:pt modelId="{1AC26D5B-7EC9-A647-B73E-73A3A9B79EFE}" type="pres">
      <dgm:prSet presAssocID="{C23ACD0A-967B-4F70-B177-401587DF23B1}" presName="node" presStyleLbl="node1" presStyleIdx="4" presStyleCnt="6">
        <dgm:presLayoutVars>
          <dgm:bulletEnabled val="1"/>
        </dgm:presLayoutVars>
      </dgm:prSet>
      <dgm:spPr/>
    </dgm:pt>
    <dgm:pt modelId="{A60EFCCF-3E23-214B-B935-916C4119C1B0}" type="pres">
      <dgm:prSet presAssocID="{D5534211-FFC9-440C-9ADF-8105D35CAC91}" presName="sibTrans" presStyleCnt="0"/>
      <dgm:spPr/>
    </dgm:pt>
    <dgm:pt modelId="{BE281E3A-D24D-B24A-A85F-140A11EF19A9}" type="pres">
      <dgm:prSet presAssocID="{668880BE-82DD-42C2-8065-75AACFC251E6}" presName="node" presStyleLbl="node1" presStyleIdx="5" presStyleCnt="6">
        <dgm:presLayoutVars>
          <dgm:bulletEnabled val="1"/>
        </dgm:presLayoutVars>
      </dgm:prSet>
      <dgm:spPr/>
    </dgm:pt>
  </dgm:ptLst>
  <dgm:cxnLst>
    <dgm:cxn modelId="{F2A3140B-AC85-47E2-B188-69ACD961C3AB}" srcId="{E26512E9-ACBB-4148-BCBF-7F2A7661872F}" destId="{668880BE-82DD-42C2-8065-75AACFC251E6}" srcOrd="5" destOrd="0" parTransId="{2D22731F-B7D9-4359-958C-D55AC392C5E0}" sibTransId="{13B5F769-AE20-48D8-BB97-3F7023AEA67A}"/>
    <dgm:cxn modelId="{C8E86810-5056-DD46-A94B-F8ACDD609929}" type="presOf" srcId="{1D5B7993-C5A2-4E9A-AE43-AF31E3372E7C}" destId="{643D49B0-1450-1D41-85CD-6DC5AB9482E2}" srcOrd="0" destOrd="0" presId="urn:microsoft.com/office/officeart/2005/8/layout/default"/>
    <dgm:cxn modelId="{3E834812-97A8-E846-AF0F-60B6AB174E01}" type="presOf" srcId="{08CB8F1E-B454-40E6-8FF7-402A4AE962DD}" destId="{39D74025-F4B9-7143-A347-32181E47430C}" srcOrd="0" destOrd="0" presId="urn:microsoft.com/office/officeart/2005/8/layout/default"/>
    <dgm:cxn modelId="{C646CB12-6DDA-7248-B55E-5B6B4C0E56CF}" type="presOf" srcId="{03C77EA4-C4C6-4C9A-A2D3-99BB755495BF}" destId="{6AD8B0C6-4967-2745-A6A8-19337A84896A}" srcOrd="0" destOrd="0" presId="urn:microsoft.com/office/officeart/2005/8/layout/default"/>
    <dgm:cxn modelId="{978EF713-2CE4-4F07-9362-FBB1225BF410}" srcId="{E26512E9-ACBB-4148-BCBF-7F2A7661872F}" destId="{03C77EA4-C4C6-4C9A-A2D3-99BB755495BF}" srcOrd="1" destOrd="0" parTransId="{A2895D93-775F-4DCF-8495-1BE1F3D4B8FE}" sibTransId="{D3E9ED87-4A24-4FE5-A426-C51A5607BAC3}"/>
    <dgm:cxn modelId="{052C6223-423F-49AD-AA8C-26A60FD5BCC3}" srcId="{E26512E9-ACBB-4148-BCBF-7F2A7661872F}" destId="{C23ACD0A-967B-4F70-B177-401587DF23B1}" srcOrd="4" destOrd="0" parTransId="{BEA07F54-427B-4EB0-B4EA-94B18B5B3FEF}" sibTransId="{D5534211-FFC9-440C-9ADF-8105D35CAC91}"/>
    <dgm:cxn modelId="{F0883A62-1EF3-AF46-BF1D-8AC8078D074D}" type="presOf" srcId="{C23ACD0A-967B-4F70-B177-401587DF23B1}" destId="{1AC26D5B-7EC9-A647-B73E-73A3A9B79EFE}" srcOrd="0" destOrd="0" presId="urn:microsoft.com/office/officeart/2005/8/layout/default"/>
    <dgm:cxn modelId="{EE0ECD89-42E1-4C89-BF7A-85BCBE269FCA}" srcId="{E26512E9-ACBB-4148-BCBF-7F2A7661872F}" destId="{54ACA13B-D74D-4364-8998-B77FC4DD31EF}" srcOrd="2" destOrd="0" parTransId="{AB56734D-0C83-4CED-8E7D-1D83E26FD497}" sibTransId="{05C4B3B7-6E28-4C1A-8E4D-98E978FF85A5}"/>
    <dgm:cxn modelId="{2867CF9D-5222-494A-89C3-A8C445F8CEA0}" srcId="{E26512E9-ACBB-4148-BCBF-7F2A7661872F}" destId="{08CB8F1E-B454-40E6-8FF7-402A4AE962DD}" srcOrd="0" destOrd="0" parTransId="{9087489F-8628-434C-90F1-64D6F994E505}" sibTransId="{27E1B057-CB78-4253-8403-1C889FE8AE1B}"/>
    <dgm:cxn modelId="{FF003BC2-E6EF-F745-985D-B42D486D4230}" type="presOf" srcId="{668880BE-82DD-42C2-8065-75AACFC251E6}" destId="{BE281E3A-D24D-B24A-A85F-140A11EF19A9}" srcOrd="0" destOrd="0" presId="urn:microsoft.com/office/officeart/2005/8/layout/default"/>
    <dgm:cxn modelId="{7ABAFBC6-D4F5-4740-ADB8-F7709ED7ADDB}" srcId="{E26512E9-ACBB-4148-BCBF-7F2A7661872F}" destId="{1D5B7993-C5A2-4E9A-AE43-AF31E3372E7C}" srcOrd="3" destOrd="0" parTransId="{03925FCB-7BAF-4E3E-A3D7-E445EF084FD1}" sibTransId="{5AEC82A7-A9F5-4037-9F74-D645D7342FA7}"/>
    <dgm:cxn modelId="{A793E8E4-4F0D-6D48-BD06-55DE1A24FD98}" type="presOf" srcId="{E26512E9-ACBB-4148-BCBF-7F2A7661872F}" destId="{403ADFED-90B6-4949-9A01-3F6AB664D335}" srcOrd="0" destOrd="0" presId="urn:microsoft.com/office/officeart/2005/8/layout/default"/>
    <dgm:cxn modelId="{4DAF43F6-E3C9-A64E-8643-B26BCB1461D8}" type="presOf" srcId="{54ACA13B-D74D-4364-8998-B77FC4DD31EF}" destId="{F56DA3C5-9DEE-7D4F-863A-46CAE4629D96}" srcOrd="0" destOrd="0" presId="urn:microsoft.com/office/officeart/2005/8/layout/default"/>
    <dgm:cxn modelId="{1B3E46FA-DD8E-F842-902B-95C1E64897C5}" type="presParOf" srcId="{403ADFED-90B6-4949-9A01-3F6AB664D335}" destId="{39D74025-F4B9-7143-A347-32181E47430C}" srcOrd="0" destOrd="0" presId="urn:microsoft.com/office/officeart/2005/8/layout/default"/>
    <dgm:cxn modelId="{016797F6-597D-574C-BF5B-0FB1B9A678CE}" type="presParOf" srcId="{403ADFED-90B6-4949-9A01-3F6AB664D335}" destId="{BEBDF2D2-C9C7-AA45-BBE1-3058A2E5495D}" srcOrd="1" destOrd="0" presId="urn:microsoft.com/office/officeart/2005/8/layout/default"/>
    <dgm:cxn modelId="{C1A025CA-A62E-AA48-AEE0-24D8F4739CB6}" type="presParOf" srcId="{403ADFED-90B6-4949-9A01-3F6AB664D335}" destId="{6AD8B0C6-4967-2745-A6A8-19337A84896A}" srcOrd="2" destOrd="0" presId="urn:microsoft.com/office/officeart/2005/8/layout/default"/>
    <dgm:cxn modelId="{D6804D20-EEF6-8F4F-99A5-4952C25BE5EC}" type="presParOf" srcId="{403ADFED-90B6-4949-9A01-3F6AB664D335}" destId="{70F3E5D0-A48A-364F-8378-173374DF2D7F}" srcOrd="3" destOrd="0" presId="urn:microsoft.com/office/officeart/2005/8/layout/default"/>
    <dgm:cxn modelId="{35439D9B-36C0-9443-ACDF-948D25B2C664}" type="presParOf" srcId="{403ADFED-90B6-4949-9A01-3F6AB664D335}" destId="{F56DA3C5-9DEE-7D4F-863A-46CAE4629D96}" srcOrd="4" destOrd="0" presId="urn:microsoft.com/office/officeart/2005/8/layout/default"/>
    <dgm:cxn modelId="{A70B4540-9820-DF44-B359-D5984FD92320}" type="presParOf" srcId="{403ADFED-90B6-4949-9A01-3F6AB664D335}" destId="{52E56501-E6B0-8D44-AE29-F5342D409BAB}" srcOrd="5" destOrd="0" presId="urn:microsoft.com/office/officeart/2005/8/layout/default"/>
    <dgm:cxn modelId="{E41B1156-A483-9B49-B582-7AAAEFEA9629}" type="presParOf" srcId="{403ADFED-90B6-4949-9A01-3F6AB664D335}" destId="{643D49B0-1450-1D41-85CD-6DC5AB9482E2}" srcOrd="6" destOrd="0" presId="urn:microsoft.com/office/officeart/2005/8/layout/default"/>
    <dgm:cxn modelId="{7BB0E057-A5CD-4945-8EF7-7D831CC35A24}" type="presParOf" srcId="{403ADFED-90B6-4949-9A01-3F6AB664D335}" destId="{2F8DC0E6-D5FE-9A46-8158-F5A3413B6642}" srcOrd="7" destOrd="0" presId="urn:microsoft.com/office/officeart/2005/8/layout/default"/>
    <dgm:cxn modelId="{E59B5964-5E15-7644-A02A-63F57BA389B4}" type="presParOf" srcId="{403ADFED-90B6-4949-9A01-3F6AB664D335}" destId="{1AC26D5B-7EC9-A647-B73E-73A3A9B79EFE}" srcOrd="8" destOrd="0" presId="urn:microsoft.com/office/officeart/2005/8/layout/default"/>
    <dgm:cxn modelId="{1A0835EE-810F-E143-9732-C0FA5AED77A7}" type="presParOf" srcId="{403ADFED-90B6-4949-9A01-3F6AB664D335}" destId="{A60EFCCF-3E23-214B-B935-916C4119C1B0}" srcOrd="9" destOrd="0" presId="urn:microsoft.com/office/officeart/2005/8/layout/default"/>
    <dgm:cxn modelId="{8B7F500D-4338-294E-8D94-C561BF96260F}" type="presParOf" srcId="{403ADFED-90B6-4949-9A01-3F6AB664D335}" destId="{BE281E3A-D24D-B24A-A85F-140A11EF19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4143762-2777-497F-A7A0-0ECCF640B1C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40506BB-B48E-4AF4-BBA9-CA59755F1253}">
      <dgm:prSet/>
      <dgm:spPr/>
      <dgm:t>
        <a:bodyPr/>
        <a:lstStyle/>
        <a:p>
          <a:r>
            <a:rPr lang="en-GB"/>
            <a:t>Local Provision of Youth Justice Services</a:t>
          </a:r>
          <a:endParaRPr lang="en-US"/>
        </a:p>
      </dgm:t>
    </dgm:pt>
    <dgm:pt modelId="{4495CC79-4841-43CA-B78B-472A14DF5EB4}" type="parTrans" cxnId="{284DCD14-BD3D-4120-A936-D9A6CD353445}">
      <dgm:prSet/>
      <dgm:spPr/>
      <dgm:t>
        <a:bodyPr/>
        <a:lstStyle/>
        <a:p>
          <a:endParaRPr lang="en-US"/>
        </a:p>
      </dgm:t>
    </dgm:pt>
    <dgm:pt modelId="{97F3A478-AF4F-4D49-B127-4B73A46C4B0E}" type="sibTrans" cxnId="{284DCD14-BD3D-4120-A936-D9A6CD353445}">
      <dgm:prSet/>
      <dgm:spPr/>
      <dgm:t>
        <a:bodyPr/>
        <a:lstStyle/>
        <a:p>
          <a:endParaRPr lang="en-US"/>
        </a:p>
      </dgm:t>
    </dgm:pt>
    <dgm:pt modelId="{85478095-B32C-4F41-B8BA-63647E5E8E1E}">
      <dgm:prSet/>
      <dgm:spPr/>
      <dgm:t>
        <a:bodyPr/>
        <a:lstStyle/>
        <a:p>
          <a:pPr rtl="0"/>
          <a:r>
            <a:rPr lang="en-GB"/>
            <a:t>Youth Offending Teams</a:t>
          </a:r>
          <a:r>
            <a:rPr lang="en-GB">
              <a:latin typeface="Calibri Light" panose="020F0302020204030204"/>
            </a:rPr>
            <a:t> – Youth Justice Board</a:t>
          </a:r>
          <a:endParaRPr lang="en-US"/>
        </a:p>
      </dgm:t>
    </dgm:pt>
    <dgm:pt modelId="{E9F88EEC-8811-4397-A048-9EE7C87E43E0}" type="parTrans" cxnId="{363CB9E4-DBCD-4DC9-AB07-8F3293F576E9}">
      <dgm:prSet/>
      <dgm:spPr/>
      <dgm:t>
        <a:bodyPr/>
        <a:lstStyle/>
        <a:p>
          <a:endParaRPr lang="en-US"/>
        </a:p>
      </dgm:t>
    </dgm:pt>
    <dgm:pt modelId="{0172875A-FB85-43B1-98AE-0B164093BE65}" type="sibTrans" cxnId="{363CB9E4-DBCD-4DC9-AB07-8F3293F576E9}">
      <dgm:prSet/>
      <dgm:spPr/>
      <dgm:t>
        <a:bodyPr/>
        <a:lstStyle/>
        <a:p>
          <a:endParaRPr lang="en-US"/>
        </a:p>
      </dgm:t>
    </dgm:pt>
    <dgm:pt modelId="{90EEC25B-2878-4429-9736-EBF5F2E305D1}">
      <dgm:prSet/>
      <dgm:spPr/>
      <dgm:t>
        <a:bodyPr/>
        <a:lstStyle/>
        <a:p>
          <a:r>
            <a:rPr lang="en-GB"/>
            <a:t>Youth Justice Plans</a:t>
          </a:r>
          <a:endParaRPr lang="en-US"/>
        </a:p>
      </dgm:t>
    </dgm:pt>
    <dgm:pt modelId="{E98F6F33-2A7A-4AB4-9D42-9F2272C0EA93}" type="parTrans" cxnId="{EE78C891-F50A-4D3E-B4EA-D4A746389C8B}">
      <dgm:prSet/>
      <dgm:spPr/>
      <dgm:t>
        <a:bodyPr/>
        <a:lstStyle/>
        <a:p>
          <a:endParaRPr lang="en-US"/>
        </a:p>
      </dgm:t>
    </dgm:pt>
    <dgm:pt modelId="{31FAF356-9535-46C0-9A26-37F56B56F554}" type="sibTrans" cxnId="{EE78C891-F50A-4D3E-B4EA-D4A746389C8B}">
      <dgm:prSet/>
      <dgm:spPr/>
      <dgm:t>
        <a:bodyPr/>
        <a:lstStyle/>
        <a:p>
          <a:endParaRPr lang="en-US"/>
        </a:p>
      </dgm:t>
    </dgm:pt>
    <dgm:pt modelId="{2AAED569-EA13-43D0-9889-6C9700038929}">
      <dgm:prSet/>
      <dgm:spPr/>
      <dgm:t>
        <a:bodyPr/>
        <a:lstStyle/>
        <a:p>
          <a:r>
            <a:rPr lang="en-GB"/>
            <a:t>The Youth Justice Board</a:t>
          </a:r>
          <a:endParaRPr lang="en-US"/>
        </a:p>
      </dgm:t>
    </dgm:pt>
    <dgm:pt modelId="{D970EBDC-25FB-4ABF-84A7-E7372486E971}" type="parTrans" cxnId="{49730178-28F6-405C-9BEE-D625D0A7553F}">
      <dgm:prSet/>
      <dgm:spPr/>
      <dgm:t>
        <a:bodyPr/>
        <a:lstStyle/>
        <a:p>
          <a:endParaRPr lang="en-US"/>
        </a:p>
      </dgm:t>
    </dgm:pt>
    <dgm:pt modelId="{70F8D0E2-47C1-43E2-B98D-A24BB2A08763}" type="sibTrans" cxnId="{49730178-28F6-405C-9BEE-D625D0A7553F}">
      <dgm:prSet/>
      <dgm:spPr/>
      <dgm:t>
        <a:bodyPr/>
        <a:lstStyle/>
        <a:p>
          <a:endParaRPr lang="en-US"/>
        </a:p>
      </dgm:t>
    </dgm:pt>
    <dgm:pt modelId="{6E557715-67DF-4013-A5EE-A45AD9C00351}">
      <dgm:prSet/>
      <dgm:spPr/>
      <dgm:t>
        <a:bodyPr/>
        <a:lstStyle/>
        <a:p>
          <a:r>
            <a:rPr lang="en-GB"/>
            <a:t>Youth Courts</a:t>
          </a:r>
          <a:endParaRPr lang="en-US"/>
        </a:p>
      </dgm:t>
    </dgm:pt>
    <dgm:pt modelId="{A9229387-5012-48B3-8D5E-7409D0F60E37}" type="parTrans" cxnId="{EAC4C43F-3CED-4B5D-AB06-3E14D779DED1}">
      <dgm:prSet/>
      <dgm:spPr/>
      <dgm:t>
        <a:bodyPr/>
        <a:lstStyle/>
        <a:p>
          <a:endParaRPr lang="en-US"/>
        </a:p>
      </dgm:t>
    </dgm:pt>
    <dgm:pt modelId="{023FF501-30A7-4AF5-A3BC-AFA7F50A3578}" type="sibTrans" cxnId="{EAC4C43F-3CED-4B5D-AB06-3E14D779DED1}">
      <dgm:prSet/>
      <dgm:spPr/>
      <dgm:t>
        <a:bodyPr/>
        <a:lstStyle/>
        <a:p>
          <a:endParaRPr lang="en-US"/>
        </a:p>
      </dgm:t>
    </dgm:pt>
    <dgm:pt modelId="{71144F73-0BBB-E241-B434-053D75D6E375}" type="pres">
      <dgm:prSet presAssocID="{D4143762-2777-497F-A7A0-0ECCF640B1C6}" presName="vert0" presStyleCnt="0">
        <dgm:presLayoutVars>
          <dgm:dir/>
          <dgm:animOne val="branch"/>
          <dgm:animLvl val="lvl"/>
        </dgm:presLayoutVars>
      </dgm:prSet>
      <dgm:spPr/>
    </dgm:pt>
    <dgm:pt modelId="{9C2A0ADF-7A82-9141-B893-8D3E38D6EC10}" type="pres">
      <dgm:prSet presAssocID="{340506BB-B48E-4AF4-BBA9-CA59755F1253}" presName="thickLine" presStyleLbl="alignNode1" presStyleIdx="0" presStyleCnt="5"/>
      <dgm:spPr/>
    </dgm:pt>
    <dgm:pt modelId="{E3776992-8992-B34C-96B2-6DBECAFED739}" type="pres">
      <dgm:prSet presAssocID="{340506BB-B48E-4AF4-BBA9-CA59755F1253}" presName="horz1" presStyleCnt="0"/>
      <dgm:spPr/>
    </dgm:pt>
    <dgm:pt modelId="{1B99F9EB-8697-1A42-8862-AB5C149A6D1A}" type="pres">
      <dgm:prSet presAssocID="{340506BB-B48E-4AF4-BBA9-CA59755F1253}" presName="tx1" presStyleLbl="revTx" presStyleIdx="0" presStyleCnt="5"/>
      <dgm:spPr/>
    </dgm:pt>
    <dgm:pt modelId="{26CA227E-CDB1-7D41-A90A-1C4F3EFBC802}" type="pres">
      <dgm:prSet presAssocID="{340506BB-B48E-4AF4-BBA9-CA59755F1253}" presName="vert1" presStyleCnt="0"/>
      <dgm:spPr/>
    </dgm:pt>
    <dgm:pt modelId="{9272DE3E-F8FB-0246-AD3F-C409C0BF6AEB}" type="pres">
      <dgm:prSet presAssocID="{85478095-B32C-4F41-B8BA-63647E5E8E1E}" presName="thickLine" presStyleLbl="alignNode1" presStyleIdx="1" presStyleCnt="5"/>
      <dgm:spPr/>
    </dgm:pt>
    <dgm:pt modelId="{324F6128-D91C-0244-81FE-4B6A3A597750}" type="pres">
      <dgm:prSet presAssocID="{85478095-B32C-4F41-B8BA-63647E5E8E1E}" presName="horz1" presStyleCnt="0"/>
      <dgm:spPr/>
    </dgm:pt>
    <dgm:pt modelId="{FDD766CD-6DBF-C14F-83C9-6D7CF039642E}" type="pres">
      <dgm:prSet presAssocID="{85478095-B32C-4F41-B8BA-63647E5E8E1E}" presName="tx1" presStyleLbl="revTx" presStyleIdx="1" presStyleCnt="5"/>
      <dgm:spPr/>
    </dgm:pt>
    <dgm:pt modelId="{0740B156-A056-B144-AB91-143B1FC19758}" type="pres">
      <dgm:prSet presAssocID="{85478095-B32C-4F41-B8BA-63647E5E8E1E}" presName="vert1" presStyleCnt="0"/>
      <dgm:spPr/>
    </dgm:pt>
    <dgm:pt modelId="{15A9E92E-B26F-6249-A9D3-81A2027F3A2A}" type="pres">
      <dgm:prSet presAssocID="{90EEC25B-2878-4429-9736-EBF5F2E305D1}" presName="thickLine" presStyleLbl="alignNode1" presStyleIdx="2" presStyleCnt="5"/>
      <dgm:spPr/>
    </dgm:pt>
    <dgm:pt modelId="{E4855514-C1EF-B04E-AB8F-E3FA622AFFCA}" type="pres">
      <dgm:prSet presAssocID="{90EEC25B-2878-4429-9736-EBF5F2E305D1}" presName="horz1" presStyleCnt="0"/>
      <dgm:spPr/>
    </dgm:pt>
    <dgm:pt modelId="{3F84665F-BF8F-284B-B306-00719B5E6B26}" type="pres">
      <dgm:prSet presAssocID="{90EEC25B-2878-4429-9736-EBF5F2E305D1}" presName="tx1" presStyleLbl="revTx" presStyleIdx="2" presStyleCnt="5"/>
      <dgm:spPr/>
    </dgm:pt>
    <dgm:pt modelId="{ABC7D708-608B-5B4C-81E4-0E700585ED19}" type="pres">
      <dgm:prSet presAssocID="{90EEC25B-2878-4429-9736-EBF5F2E305D1}" presName="vert1" presStyleCnt="0"/>
      <dgm:spPr/>
    </dgm:pt>
    <dgm:pt modelId="{6945918C-13B7-924F-BFA7-B2D1A182545E}" type="pres">
      <dgm:prSet presAssocID="{2AAED569-EA13-43D0-9889-6C9700038929}" presName="thickLine" presStyleLbl="alignNode1" presStyleIdx="3" presStyleCnt="5"/>
      <dgm:spPr/>
    </dgm:pt>
    <dgm:pt modelId="{E5F7C550-D171-A64A-B104-FA3C2796C8ED}" type="pres">
      <dgm:prSet presAssocID="{2AAED569-EA13-43D0-9889-6C9700038929}" presName="horz1" presStyleCnt="0"/>
      <dgm:spPr/>
    </dgm:pt>
    <dgm:pt modelId="{12DD14FC-EA6D-7743-8493-052CD3BB5B68}" type="pres">
      <dgm:prSet presAssocID="{2AAED569-EA13-43D0-9889-6C9700038929}" presName="tx1" presStyleLbl="revTx" presStyleIdx="3" presStyleCnt="5"/>
      <dgm:spPr/>
    </dgm:pt>
    <dgm:pt modelId="{12DF3BA6-1D98-BD42-9504-3EAA7CB810D5}" type="pres">
      <dgm:prSet presAssocID="{2AAED569-EA13-43D0-9889-6C9700038929}" presName="vert1" presStyleCnt="0"/>
      <dgm:spPr/>
    </dgm:pt>
    <dgm:pt modelId="{E7B427C1-3F69-184E-83BC-44C6314A2041}" type="pres">
      <dgm:prSet presAssocID="{6E557715-67DF-4013-A5EE-A45AD9C00351}" presName="thickLine" presStyleLbl="alignNode1" presStyleIdx="4" presStyleCnt="5"/>
      <dgm:spPr/>
    </dgm:pt>
    <dgm:pt modelId="{685FCBAF-1614-CE46-80D9-6AA5E515E45B}" type="pres">
      <dgm:prSet presAssocID="{6E557715-67DF-4013-A5EE-A45AD9C00351}" presName="horz1" presStyleCnt="0"/>
      <dgm:spPr/>
    </dgm:pt>
    <dgm:pt modelId="{3AB84F1F-CF64-694D-ADA0-F18CCCDE99F5}" type="pres">
      <dgm:prSet presAssocID="{6E557715-67DF-4013-A5EE-A45AD9C00351}" presName="tx1" presStyleLbl="revTx" presStyleIdx="4" presStyleCnt="5"/>
      <dgm:spPr/>
    </dgm:pt>
    <dgm:pt modelId="{E038562D-31B1-A64B-AA29-0129620D69BB}" type="pres">
      <dgm:prSet presAssocID="{6E557715-67DF-4013-A5EE-A45AD9C00351}" presName="vert1" presStyleCnt="0"/>
      <dgm:spPr/>
    </dgm:pt>
  </dgm:ptLst>
  <dgm:cxnLst>
    <dgm:cxn modelId="{284DCD14-BD3D-4120-A936-D9A6CD353445}" srcId="{D4143762-2777-497F-A7A0-0ECCF640B1C6}" destId="{340506BB-B48E-4AF4-BBA9-CA59755F1253}" srcOrd="0" destOrd="0" parTransId="{4495CC79-4841-43CA-B78B-472A14DF5EB4}" sibTransId="{97F3A478-AF4F-4D49-B127-4B73A46C4B0E}"/>
    <dgm:cxn modelId="{ADDFE821-4442-FC4E-A003-AA84626E35EE}" type="presOf" srcId="{90EEC25B-2878-4429-9736-EBF5F2E305D1}" destId="{3F84665F-BF8F-284B-B306-00719B5E6B26}" srcOrd="0" destOrd="0" presId="urn:microsoft.com/office/officeart/2008/layout/LinedList"/>
    <dgm:cxn modelId="{EAC4C43F-3CED-4B5D-AB06-3E14D779DED1}" srcId="{D4143762-2777-497F-A7A0-0ECCF640B1C6}" destId="{6E557715-67DF-4013-A5EE-A45AD9C00351}" srcOrd="4" destOrd="0" parTransId="{A9229387-5012-48B3-8D5E-7409D0F60E37}" sibTransId="{023FF501-30A7-4AF5-A3BC-AFA7F50A3578}"/>
    <dgm:cxn modelId="{24586963-2749-2945-853F-552CC0468F8E}" type="presOf" srcId="{340506BB-B48E-4AF4-BBA9-CA59755F1253}" destId="{1B99F9EB-8697-1A42-8862-AB5C149A6D1A}" srcOrd="0" destOrd="0" presId="urn:microsoft.com/office/officeart/2008/layout/LinedList"/>
    <dgm:cxn modelId="{49730178-28F6-405C-9BEE-D625D0A7553F}" srcId="{D4143762-2777-497F-A7A0-0ECCF640B1C6}" destId="{2AAED569-EA13-43D0-9889-6C9700038929}" srcOrd="3" destOrd="0" parTransId="{D970EBDC-25FB-4ABF-84A7-E7372486E971}" sibTransId="{70F8D0E2-47C1-43E2-B98D-A24BB2A08763}"/>
    <dgm:cxn modelId="{EE78C891-F50A-4D3E-B4EA-D4A746389C8B}" srcId="{D4143762-2777-497F-A7A0-0ECCF640B1C6}" destId="{90EEC25B-2878-4429-9736-EBF5F2E305D1}" srcOrd="2" destOrd="0" parTransId="{E98F6F33-2A7A-4AB4-9D42-9F2272C0EA93}" sibTransId="{31FAF356-9535-46C0-9A26-37F56B56F554}"/>
    <dgm:cxn modelId="{6616DEA4-9ED5-804D-B78B-8DA3124AC4B7}" type="presOf" srcId="{2AAED569-EA13-43D0-9889-6C9700038929}" destId="{12DD14FC-EA6D-7743-8493-052CD3BB5B68}" srcOrd="0" destOrd="0" presId="urn:microsoft.com/office/officeart/2008/layout/LinedList"/>
    <dgm:cxn modelId="{E31B4DB2-0E58-7A40-9330-05C6690B292A}" type="presOf" srcId="{D4143762-2777-497F-A7A0-0ECCF640B1C6}" destId="{71144F73-0BBB-E241-B434-053D75D6E375}" srcOrd="0" destOrd="0" presId="urn:microsoft.com/office/officeart/2008/layout/LinedList"/>
    <dgm:cxn modelId="{76E8D4D3-B7B6-5540-AF26-13CAC0C34AFC}" type="presOf" srcId="{6E557715-67DF-4013-A5EE-A45AD9C00351}" destId="{3AB84F1F-CF64-694D-ADA0-F18CCCDE99F5}" srcOrd="0" destOrd="0" presId="urn:microsoft.com/office/officeart/2008/layout/LinedList"/>
    <dgm:cxn modelId="{2DAC67D4-EE90-4448-AAE4-4CE738CC2FAD}" type="presOf" srcId="{85478095-B32C-4F41-B8BA-63647E5E8E1E}" destId="{FDD766CD-6DBF-C14F-83C9-6D7CF039642E}" srcOrd="0" destOrd="0" presId="urn:microsoft.com/office/officeart/2008/layout/LinedList"/>
    <dgm:cxn modelId="{363CB9E4-DBCD-4DC9-AB07-8F3293F576E9}" srcId="{D4143762-2777-497F-A7A0-0ECCF640B1C6}" destId="{85478095-B32C-4F41-B8BA-63647E5E8E1E}" srcOrd="1" destOrd="0" parTransId="{E9F88EEC-8811-4397-A048-9EE7C87E43E0}" sibTransId="{0172875A-FB85-43B1-98AE-0B164093BE65}"/>
    <dgm:cxn modelId="{C463B03D-CF02-414C-8A60-147891F04803}" type="presParOf" srcId="{71144F73-0BBB-E241-B434-053D75D6E375}" destId="{9C2A0ADF-7A82-9141-B893-8D3E38D6EC10}" srcOrd="0" destOrd="0" presId="urn:microsoft.com/office/officeart/2008/layout/LinedList"/>
    <dgm:cxn modelId="{EEC1DC65-135B-9A4D-9BCD-68AC30E32391}" type="presParOf" srcId="{71144F73-0BBB-E241-B434-053D75D6E375}" destId="{E3776992-8992-B34C-96B2-6DBECAFED739}" srcOrd="1" destOrd="0" presId="urn:microsoft.com/office/officeart/2008/layout/LinedList"/>
    <dgm:cxn modelId="{9892E2C3-48D1-7848-9219-BDA97E9DAAC7}" type="presParOf" srcId="{E3776992-8992-B34C-96B2-6DBECAFED739}" destId="{1B99F9EB-8697-1A42-8862-AB5C149A6D1A}" srcOrd="0" destOrd="0" presId="urn:microsoft.com/office/officeart/2008/layout/LinedList"/>
    <dgm:cxn modelId="{42549F70-1F13-994C-A199-05470D6E71B3}" type="presParOf" srcId="{E3776992-8992-B34C-96B2-6DBECAFED739}" destId="{26CA227E-CDB1-7D41-A90A-1C4F3EFBC802}" srcOrd="1" destOrd="0" presId="urn:microsoft.com/office/officeart/2008/layout/LinedList"/>
    <dgm:cxn modelId="{50E4FFC3-7EFB-AB49-8143-60263F13A18D}" type="presParOf" srcId="{71144F73-0BBB-E241-B434-053D75D6E375}" destId="{9272DE3E-F8FB-0246-AD3F-C409C0BF6AEB}" srcOrd="2" destOrd="0" presId="urn:microsoft.com/office/officeart/2008/layout/LinedList"/>
    <dgm:cxn modelId="{629CC496-21DE-D040-8EC8-E8B36DD1C9C3}" type="presParOf" srcId="{71144F73-0BBB-E241-B434-053D75D6E375}" destId="{324F6128-D91C-0244-81FE-4B6A3A597750}" srcOrd="3" destOrd="0" presId="urn:microsoft.com/office/officeart/2008/layout/LinedList"/>
    <dgm:cxn modelId="{F2BEEF9F-FC5B-0C4C-AC15-19BDDCC6EB91}" type="presParOf" srcId="{324F6128-D91C-0244-81FE-4B6A3A597750}" destId="{FDD766CD-6DBF-C14F-83C9-6D7CF039642E}" srcOrd="0" destOrd="0" presId="urn:microsoft.com/office/officeart/2008/layout/LinedList"/>
    <dgm:cxn modelId="{1E0EC37D-D2AC-9848-97B6-D72A58CBC7A9}" type="presParOf" srcId="{324F6128-D91C-0244-81FE-4B6A3A597750}" destId="{0740B156-A056-B144-AB91-143B1FC19758}" srcOrd="1" destOrd="0" presId="urn:microsoft.com/office/officeart/2008/layout/LinedList"/>
    <dgm:cxn modelId="{45427B03-8246-F548-86AF-31E86D1165CB}" type="presParOf" srcId="{71144F73-0BBB-E241-B434-053D75D6E375}" destId="{15A9E92E-B26F-6249-A9D3-81A2027F3A2A}" srcOrd="4" destOrd="0" presId="urn:microsoft.com/office/officeart/2008/layout/LinedList"/>
    <dgm:cxn modelId="{87BE7226-5687-B44C-A3B7-896CE8C9EAA9}" type="presParOf" srcId="{71144F73-0BBB-E241-B434-053D75D6E375}" destId="{E4855514-C1EF-B04E-AB8F-E3FA622AFFCA}" srcOrd="5" destOrd="0" presId="urn:microsoft.com/office/officeart/2008/layout/LinedList"/>
    <dgm:cxn modelId="{C800DFB4-341F-1A4E-8A90-DF11373A9026}" type="presParOf" srcId="{E4855514-C1EF-B04E-AB8F-E3FA622AFFCA}" destId="{3F84665F-BF8F-284B-B306-00719B5E6B26}" srcOrd="0" destOrd="0" presId="urn:microsoft.com/office/officeart/2008/layout/LinedList"/>
    <dgm:cxn modelId="{3F34D3DB-87BC-2E45-8475-756BD6FB381F}" type="presParOf" srcId="{E4855514-C1EF-B04E-AB8F-E3FA622AFFCA}" destId="{ABC7D708-608B-5B4C-81E4-0E700585ED19}" srcOrd="1" destOrd="0" presId="urn:microsoft.com/office/officeart/2008/layout/LinedList"/>
    <dgm:cxn modelId="{11E8EF9B-03EA-5F40-8020-F050DE4E26A4}" type="presParOf" srcId="{71144F73-0BBB-E241-B434-053D75D6E375}" destId="{6945918C-13B7-924F-BFA7-B2D1A182545E}" srcOrd="6" destOrd="0" presId="urn:microsoft.com/office/officeart/2008/layout/LinedList"/>
    <dgm:cxn modelId="{22653441-5693-9E40-9557-CF683DF7BCBF}" type="presParOf" srcId="{71144F73-0BBB-E241-B434-053D75D6E375}" destId="{E5F7C550-D171-A64A-B104-FA3C2796C8ED}" srcOrd="7" destOrd="0" presId="urn:microsoft.com/office/officeart/2008/layout/LinedList"/>
    <dgm:cxn modelId="{7799ED06-03C8-C14D-B960-96E6C9D74745}" type="presParOf" srcId="{E5F7C550-D171-A64A-B104-FA3C2796C8ED}" destId="{12DD14FC-EA6D-7743-8493-052CD3BB5B68}" srcOrd="0" destOrd="0" presId="urn:microsoft.com/office/officeart/2008/layout/LinedList"/>
    <dgm:cxn modelId="{BDE12181-65E5-5D43-B707-559CC9DEC783}" type="presParOf" srcId="{E5F7C550-D171-A64A-B104-FA3C2796C8ED}" destId="{12DF3BA6-1D98-BD42-9504-3EAA7CB810D5}" srcOrd="1" destOrd="0" presId="urn:microsoft.com/office/officeart/2008/layout/LinedList"/>
    <dgm:cxn modelId="{8650993C-7795-ED44-B004-F70732C7A8EA}" type="presParOf" srcId="{71144F73-0BBB-E241-B434-053D75D6E375}" destId="{E7B427C1-3F69-184E-83BC-44C6314A2041}" srcOrd="8" destOrd="0" presId="urn:microsoft.com/office/officeart/2008/layout/LinedList"/>
    <dgm:cxn modelId="{624B01DE-7FF3-2B47-9BEC-B7796EA87187}" type="presParOf" srcId="{71144F73-0BBB-E241-B434-053D75D6E375}" destId="{685FCBAF-1614-CE46-80D9-6AA5E515E45B}" srcOrd="9" destOrd="0" presId="urn:microsoft.com/office/officeart/2008/layout/LinedList"/>
    <dgm:cxn modelId="{0988F82C-3D0F-7749-B835-9E6AB3B1EEE5}" type="presParOf" srcId="{685FCBAF-1614-CE46-80D9-6AA5E515E45B}" destId="{3AB84F1F-CF64-694D-ADA0-F18CCCDE99F5}" srcOrd="0" destOrd="0" presId="urn:microsoft.com/office/officeart/2008/layout/LinedList"/>
    <dgm:cxn modelId="{199898DE-8223-C040-A889-C0CF221FB40A}" type="presParOf" srcId="{685FCBAF-1614-CE46-80D9-6AA5E515E45B}" destId="{E038562D-31B1-A64B-AA29-0129620D69B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CEB965F-1307-405E-9736-9CD52FBED928}"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US"/>
        </a:p>
      </dgm:t>
    </dgm:pt>
    <dgm:pt modelId="{C4FA0F64-E422-49FE-85BF-D2040DD87DB9}">
      <dgm:prSet/>
      <dgm:spPr/>
      <dgm:t>
        <a:bodyPr/>
        <a:lstStyle/>
        <a:p>
          <a:pPr rtl="0"/>
          <a:r>
            <a:rPr lang="en-GB" baseline="0"/>
            <a:t>A statutory community-based order whereby the court ‘refers’ the child to a youth offender panel.</a:t>
          </a:r>
          <a:r>
            <a:rPr lang="en-GB">
              <a:latin typeface="Calibri Light" panose="020F0302020204030204"/>
            </a:rPr>
            <a:t> (Community)</a:t>
          </a:r>
          <a:endParaRPr lang="en-US">
            <a:latin typeface="Calibri Light" panose="020F0302020204030204"/>
          </a:endParaRPr>
        </a:p>
      </dgm:t>
    </dgm:pt>
    <dgm:pt modelId="{B12C7946-B230-4BD3-9DC2-FE46F0A6B6B7}" type="parTrans" cxnId="{94DD5CC9-C134-4656-9B9B-498F46BE9435}">
      <dgm:prSet/>
      <dgm:spPr/>
      <dgm:t>
        <a:bodyPr/>
        <a:lstStyle/>
        <a:p>
          <a:endParaRPr lang="en-US"/>
        </a:p>
      </dgm:t>
    </dgm:pt>
    <dgm:pt modelId="{A02A8EE6-454C-4676-BA5E-777CE167E24B}" type="sibTrans" cxnId="{94DD5CC9-C134-4656-9B9B-498F46BE9435}">
      <dgm:prSet/>
      <dgm:spPr/>
      <dgm:t>
        <a:bodyPr/>
        <a:lstStyle/>
        <a:p>
          <a:endParaRPr lang="en-US"/>
        </a:p>
      </dgm:t>
    </dgm:pt>
    <dgm:pt modelId="{D9CA48EC-8DFA-4D8B-AD1F-54EEFEAA692F}">
      <dgm:prSet/>
      <dgm:spPr/>
      <dgm:t>
        <a:bodyPr/>
        <a:lstStyle/>
        <a:p>
          <a:r>
            <a:rPr lang="en-GB" baseline="0"/>
            <a:t>The panel along with the child agree on a contract of work.</a:t>
          </a:r>
          <a:endParaRPr lang="en-US"/>
        </a:p>
      </dgm:t>
    </dgm:pt>
    <dgm:pt modelId="{0F91CA76-59E3-4BCB-9D43-8ED1A63FF74B}" type="parTrans" cxnId="{6571E811-576B-4135-9BCD-300A6811C085}">
      <dgm:prSet/>
      <dgm:spPr/>
      <dgm:t>
        <a:bodyPr/>
        <a:lstStyle/>
        <a:p>
          <a:endParaRPr lang="en-US"/>
        </a:p>
      </dgm:t>
    </dgm:pt>
    <dgm:pt modelId="{636C8767-A8E7-44C4-8D77-521210C859E4}" type="sibTrans" cxnId="{6571E811-576B-4135-9BCD-300A6811C085}">
      <dgm:prSet/>
      <dgm:spPr/>
      <dgm:t>
        <a:bodyPr/>
        <a:lstStyle/>
        <a:p>
          <a:endParaRPr lang="en-US"/>
        </a:p>
      </dgm:t>
    </dgm:pt>
    <dgm:pt modelId="{67A5C4E8-1654-455F-89BF-03CF3597D2F5}">
      <dgm:prSet/>
      <dgm:spPr/>
      <dgm:t>
        <a:bodyPr/>
        <a:lstStyle/>
        <a:p>
          <a:r>
            <a:rPr lang="en-GB" baseline="0"/>
            <a:t>Focus on restorative justice.</a:t>
          </a:r>
          <a:endParaRPr lang="en-US"/>
        </a:p>
      </dgm:t>
    </dgm:pt>
    <dgm:pt modelId="{6DD309A3-0C90-4DB1-BB9E-D25C73DE4FEC}" type="parTrans" cxnId="{9A90DDD8-0480-4C5A-A490-FA3A8F2901D4}">
      <dgm:prSet/>
      <dgm:spPr/>
      <dgm:t>
        <a:bodyPr/>
        <a:lstStyle/>
        <a:p>
          <a:endParaRPr lang="en-US"/>
        </a:p>
      </dgm:t>
    </dgm:pt>
    <dgm:pt modelId="{BCB9ECE2-662B-4D26-A074-1357403B09C4}" type="sibTrans" cxnId="{9A90DDD8-0480-4C5A-A490-FA3A8F2901D4}">
      <dgm:prSet/>
      <dgm:spPr/>
      <dgm:t>
        <a:bodyPr/>
        <a:lstStyle/>
        <a:p>
          <a:endParaRPr lang="en-US"/>
        </a:p>
      </dgm:t>
    </dgm:pt>
    <dgm:pt modelId="{EFBF785A-9E03-4B4F-9CC2-07866EA13232}">
      <dgm:prSet/>
      <dgm:spPr/>
      <dgm:t>
        <a:bodyPr/>
        <a:lstStyle/>
        <a:p>
          <a:r>
            <a:rPr lang="en-GB" baseline="0"/>
            <a:t>Supports young offender to positive and offence free future.</a:t>
          </a:r>
          <a:endParaRPr lang="en-US"/>
        </a:p>
      </dgm:t>
    </dgm:pt>
    <dgm:pt modelId="{E9575F3F-91F1-4CBC-8C4E-3D2C12AE1D1D}" type="parTrans" cxnId="{09A0604D-466F-44D0-BB34-2FCEDB34A3EA}">
      <dgm:prSet/>
      <dgm:spPr/>
      <dgm:t>
        <a:bodyPr/>
        <a:lstStyle/>
        <a:p>
          <a:endParaRPr lang="en-US"/>
        </a:p>
      </dgm:t>
    </dgm:pt>
    <dgm:pt modelId="{B413D7D5-AD4B-4104-AC25-45152AF8597F}" type="sibTrans" cxnId="{09A0604D-466F-44D0-BB34-2FCEDB34A3EA}">
      <dgm:prSet/>
      <dgm:spPr/>
      <dgm:t>
        <a:bodyPr/>
        <a:lstStyle/>
        <a:p>
          <a:endParaRPr lang="en-US"/>
        </a:p>
      </dgm:t>
    </dgm:pt>
    <dgm:pt modelId="{642D1D47-0A34-4F44-803E-FF5591DC40BE}" type="pres">
      <dgm:prSet presAssocID="{8CEB965F-1307-405E-9736-9CD52FBED928}" presName="linear" presStyleCnt="0">
        <dgm:presLayoutVars>
          <dgm:animLvl val="lvl"/>
          <dgm:resizeHandles val="exact"/>
        </dgm:presLayoutVars>
      </dgm:prSet>
      <dgm:spPr/>
    </dgm:pt>
    <dgm:pt modelId="{88BDEF9E-FC91-1C4E-8160-F510A20C38DC}" type="pres">
      <dgm:prSet presAssocID="{C4FA0F64-E422-49FE-85BF-D2040DD87DB9}" presName="parentText" presStyleLbl="node1" presStyleIdx="0" presStyleCnt="4">
        <dgm:presLayoutVars>
          <dgm:chMax val="0"/>
          <dgm:bulletEnabled val="1"/>
        </dgm:presLayoutVars>
      </dgm:prSet>
      <dgm:spPr/>
    </dgm:pt>
    <dgm:pt modelId="{1DCDDD62-63E1-554B-ADFE-D4B41FFCAF0C}" type="pres">
      <dgm:prSet presAssocID="{A02A8EE6-454C-4676-BA5E-777CE167E24B}" presName="spacer" presStyleCnt="0"/>
      <dgm:spPr/>
    </dgm:pt>
    <dgm:pt modelId="{9295E865-E2AE-7840-AFB9-86247934D8E6}" type="pres">
      <dgm:prSet presAssocID="{D9CA48EC-8DFA-4D8B-AD1F-54EEFEAA692F}" presName="parentText" presStyleLbl="node1" presStyleIdx="1" presStyleCnt="4">
        <dgm:presLayoutVars>
          <dgm:chMax val="0"/>
          <dgm:bulletEnabled val="1"/>
        </dgm:presLayoutVars>
      </dgm:prSet>
      <dgm:spPr/>
    </dgm:pt>
    <dgm:pt modelId="{CA75CDE6-14E6-124F-BEE1-64C11D08DB14}" type="pres">
      <dgm:prSet presAssocID="{636C8767-A8E7-44C4-8D77-521210C859E4}" presName="spacer" presStyleCnt="0"/>
      <dgm:spPr/>
    </dgm:pt>
    <dgm:pt modelId="{F7A35D45-921F-2246-9BEA-D2CDC543539F}" type="pres">
      <dgm:prSet presAssocID="{67A5C4E8-1654-455F-89BF-03CF3597D2F5}" presName="parentText" presStyleLbl="node1" presStyleIdx="2" presStyleCnt="4">
        <dgm:presLayoutVars>
          <dgm:chMax val="0"/>
          <dgm:bulletEnabled val="1"/>
        </dgm:presLayoutVars>
      </dgm:prSet>
      <dgm:spPr/>
    </dgm:pt>
    <dgm:pt modelId="{731E0BFF-FFDA-5B46-B357-4E44179DD7F9}" type="pres">
      <dgm:prSet presAssocID="{BCB9ECE2-662B-4D26-A074-1357403B09C4}" presName="spacer" presStyleCnt="0"/>
      <dgm:spPr/>
    </dgm:pt>
    <dgm:pt modelId="{D8A76A60-5A34-8544-A125-74F4473F4E01}" type="pres">
      <dgm:prSet presAssocID="{EFBF785A-9E03-4B4F-9CC2-07866EA13232}" presName="parentText" presStyleLbl="node1" presStyleIdx="3" presStyleCnt="4">
        <dgm:presLayoutVars>
          <dgm:chMax val="0"/>
          <dgm:bulletEnabled val="1"/>
        </dgm:presLayoutVars>
      </dgm:prSet>
      <dgm:spPr/>
    </dgm:pt>
  </dgm:ptLst>
  <dgm:cxnLst>
    <dgm:cxn modelId="{D815FC07-5E52-074F-8B42-D3A63808101F}" type="presOf" srcId="{8CEB965F-1307-405E-9736-9CD52FBED928}" destId="{642D1D47-0A34-4F44-803E-FF5591DC40BE}" srcOrd="0" destOrd="0" presId="urn:microsoft.com/office/officeart/2005/8/layout/vList2"/>
    <dgm:cxn modelId="{6571E811-576B-4135-9BCD-300A6811C085}" srcId="{8CEB965F-1307-405E-9736-9CD52FBED928}" destId="{D9CA48EC-8DFA-4D8B-AD1F-54EEFEAA692F}" srcOrd="1" destOrd="0" parTransId="{0F91CA76-59E3-4BCB-9D43-8ED1A63FF74B}" sibTransId="{636C8767-A8E7-44C4-8D77-521210C859E4}"/>
    <dgm:cxn modelId="{09A0604D-466F-44D0-BB34-2FCEDB34A3EA}" srcId="{8CEB965F-1307-405E-9736-9CD52FBED928}" destId="{EFBF785A-9E03-4B4F-9CC2-07866EA13232}" srcOrd="3" destOrd="0" parTransId="{E9575F3F-91F1-4CBC-8C4E-3D2C12AE1D1D}" sibTransId="{B413D7D5-AD4B-4104-AC25-45152AF8597F}"/>
    <dgm:cxn modelId="{EC80314F-5DCF-477E-84D0-51DF0480939B}" type="presOf" srcId="{EFBF785A-9E03-4B4F-9CC2-07866EA13232}" destId="{D8A76A60-5A34-8544-A125-74F4473F4E01}" srcOrd="0" destOrd="0" presId="urn:microsoft.com/office/officeart/2005/8/layout/vList2"/>
    <dgm:cxn modelId="{2B79B459-7E38-463D-84D3-EFEBF3A2D23A}" type="presOf" srcId="{67A5C4E8-1654-455F-89BF-03CF3597D2F5}" destId="{F7A35D45-921F-2246-9BEA-D2CDC543539F}" srcOrd="0" destOrd="0" presId="urn:microsoft.com/office/officeart/2005/8/layout/vList2"/>
    <dgm:cxn modelId="{F4A89193-A412-442E-A912-6F60201A60A9}" type="presOf" srcId="{C4FA0F64-E422-49FE-85BF-D2040DD87DB9}" destId="{88BDEF9E-FC91-1C4E-8160-F510A20C38DC}" srcOrd="0" destOrd="0" presId="urn:microsoft.com/office/officeart/2005/8/layout/vList2"/>
    <dgm:cxn modelId="{94DD5CC9-C134-4656-9B9B-498F46BE9435}" srcId="{8CEB965F-1307-405E-9736-9CD52FBED928}" destId="{C4FA0F64-E422-49FE-85BF-D2040DD87DB9}" srcOrd="0" destOrd="0" parTransId="{B12C7946-B230-4BD3-9DC2-FE46F0A6B6B7}" sibTransId="{A02A8EE6-454C-4676-BA5E-777CE167E24B}"/>
    <dgm:cxn modelId="{56EDF2D1-E210-4F66-85A5-76C897BFF906}" type="presOf" srcId="{D9CA48EC-8DFA-4D8B-AD1F-54EEFEAA692F}" destId="{9295E865-E2AE-7840-AFB9-86247934D8E6}" srcOrd="0" destOrd="0" presId="urn:microsoft.com/office/officeart/2005/8/layout/vList2"/>
    <dgm:cxn modelId="{9A90DDD8-0480-4C5A-A490-FA3A8F2901D4}" srcId="{8CEB965F-1307-405E-9736-9CD52FBED928}" destId="{67A5C4E8-1654-455F-89BF-03CF3597D2F5}" srcOrd="2" destOrd="0" parTransId="{6DD309A3-0C90-4DB1-BB9E-D25C73DE4FEC}" sibTransId="{BCB9ECE2-662B-4D26-A074-1357403B09C4}"/>
    <dgm:cxn modelId="{6FB8A628-D71F-4EC7-849B-983E4D6F71E4}" type="presParOf" srcId="{642D1D47-0A34-4F44-803E-FF5591DC40BE}" destId="{88BDEF9E-FC91-1C4E-8160-F510A20C38DC}" srcOrd="0" destOrd="0" presId="urn:microsoft.com/office/officeart/2005/8/layout/vList2"/>
    <dgm:cxn modelId="{6FF4CEEF-2CFC-42FE-9AE7-A1CCC759B2D6}" type="presParOf" srcId="{642D1D47-0A34-4F44-803E-FF5591DC40BE}" destId="{1DCDDD62-63E1-554B-ADFE-D4B41FFCAF0C}" srcOrd="1" destOrd="0" presId="urn:microsoft.com/office/officeart/2005/8/layout/vList2"/>
    <dgm:cxn modelId="{996DBFB5-40BA-465D-90C7-97D04E10DCFE}" type="presParOf" srcId="{642D1D47-0A34-4F44-803E-FF5591DC40BE}" destId="{9295E865-E2AE-7840-AFB9-86247934D8E6}" srcOrd="2" destOrd="0" presId="urn:microsoft.com/office/officeart/2005/8/layout/vList2"/>
    <dgm:cxn modelId="{E145FCB9-FD89-4569-9F5D-6E8E49122E08}" type="presParOf" srcId="{642D1D47-0A34-4F44-803E-FF5591DC40BE}" destId="{CA75CDE6-14E6-124F-BEE1-64C11D08DB14}" srcOrd="3" destOrd="0" presId="urn:microsoft.com/office/officeart/2005/8/layout/vList2"/>
    <dgm:cxn modelId="{2ED5D9B9-BA62-4E80-ABA5-14131B19835F}" type="presParOf" srcId="{642D1D47-0A34-4F44-803E-FF5591DC40BE}" destId="{F7A35D45-921F-2246-9BEA-D2CDC543539F}" srcOrd="4" destOrd="0" presId="urn:microsoft.com/office/officeart/2005/8/layout/vList2"/>
    <dgm:cxn modelId="{F10E239D-EC19-4D6D-B642-CBB46EC3A35B}" type="presParOf" srcId="{642D1D47-0A34-4F44-803E-FF5591DC40BE}" destId="{731E0BFF-FFDA-5B46-B357-4E44179DD7F9}" srcOrd="5" destOrd="0" presId="urn:microsoft.com/office/officeart/2005/8/layout/vList2"/>
    <dgm:cxn modelId="{7FCF80A6-256A-49BE-AEBE-AE0BBCFD6B0C}" type="presParOf" srcId="{642D1D47-0A34-4F44-803E-FF5591DC40BE}" destId="{D8A76A60-5A34-8544-A125-74F4473F4E0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6068D75-5568-4A3F-906F-8F20E27B3C53}"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7FE6A6D7-D7B2-4FB7-A781-BCCFA1913136}">
      <dgm:prSet/>
      <dgm:spPr/>
      <dgm:t>
        <a:bodyPr/>
        <a:lstStyle/>
        <a:p>
          <a:pPr rtl="0"/>
          <a:r>
            <a:rPr lang="en-GB" b="1"/>
            <a:t>Parenting </a:t>
          </a:r>
          <a:r>
            <a:rPr lang="en-GB" b="0">
              <a:latin typeface="Calibri Light" panose="020F0302020204030204"/>
            </a:rPr>
            <a:t>Responsibilities</a:t>
          </a:r>
          <a:r>
            <a:rPr lang="en-GB" b="1">
              <a:solidFill>
                <a:srgbClr val="010000"/>
              </a:solidFill>
              <a:latin typeface="Calibri Light" panose="020F0302020204030204"/>
            </a:rPr>
            <a:t>.</a:t>
          </a:r>
          <a:br>
            <a:rPr lang="en-GB"/>
          </a:br>
          <a:r>
            <a:rPr lang="en-GB"/>
            <a:t>-</a:t>
          </a:r>
          <a:r>
            <a:rPr lang="en-GB" i="1"/>
            <a:t>To support and assist in the development of skills for parents and carers to deal with difficult or challenging behaviour of their children.</a:t>
          </a:r>
          <a:r>
            <a:rPr lang="en-GB" i="1">
              <a:latin typeface="Calibri Light" panose="020F0302020204030204"/>
            </a:rPr>
            <a:t> </a:t>
          </a:r>
          <a:endParaRPr lang="en-US"/>
        </a:p>
      </dgm:t>
    </dgm:pt>
    <dgm:pt modelId="{4C01EE0C-5A7B-4D9D-B5F6-BE678BA5927D}" type="parTrans" cxnId="{A6EBC939-141E-4991-BC4A-D4BD0612D6C7}">
      <dgm:prSet/>
      <dgm:spPr/>
      <dgm:t>
        <a:bodyPr/>
        <a:lstStyle/>
        <a:p>
          <a:endParaRPr lang="en-US"/>
        </a:p>
      </dgm:t>
    </dgm:pt>
    <dgm:pt modelId="{9F4AE413-AFA2-410B-BC7C-FEE247EED350}" type="sibTrans" cxnId="{A6EBC939-141E-4991-BC4A-D4BD0612D6C7}">
      <dgm:prSet/>
      <dgm:spPr/>
      <dgm:t>
        <a:bodyPr/>
        <a:lstStyle/>
        <a:p>
          <a:endParaRPr lang="en-US"/>
        </a:p>
      </dgm:t>
    </dgm:pt>
    <dgm:pt modelId="{21D72FA1-8785-4B42-AA87-48D6ACD47A97}">
      <dgm:prSet/>
      <dgm:spPr/>
      <dgm:t>
        <a:bodyPr/>
        <a:lstStyle/>
        <a:p>
          <a:pPr rtl="0"/>
          <a:r>
            <a:rPr lang="en-GB" b="1"/>
            <a:t>Dispersal of Groups.</a:t>
          </a:r>
          <a:br>
            <a:rPr lang="en-GB"/>
          </a:br>
          <a:r>
            <a:rPr lang="en-GB"/>
            <a:t>-</a:t>
          </a:r>
          <a:r>
            <a:rPr lang="en-GB" i="1"/>
            <a:t>Take home any young person under 16, who is not accompanied by a responsible adult,</a:t>
          </a:r>
          <a:r>
            <a:rPr lang="en-GB" i="1">
              <a:latin typeface="Calibri Light" panose="020F0302020204030204"/>
            </a:rPr>
            <a:t> </a:t>
          </a:r>
          <a:r>
            <a:rPr lang="en-GB" i="1"/>
            <a:t> who is out on the streets in a dispersal zone between 9pm and 6am</a:t>
          </a:r>
          <a:r>
            <a:rPr lang="en-GB" i="1">
              <a:latin typeface="Calibri Light" panose="020F0302020204030204"/>
            </a:rPr>
            <a:t> </a:t>
          </a:r>
          <a:endParaRPr lang="en-US"/>
        </a:p>
      </dgm:t>
    </dgm:pt>
    <dgm:pt modelId="{EF512DB0-867F-49A2-BCD5-73E9BF7D15D4}" type="parTrans" cxnId="{34533FB3-F3C2-4EAA-AF55-EF02B23740A9}">
      <dgm:prSet/>
      <dgm:spPr/>
      <dgm:t>
        <a:bodyPr/>
        <a:lstStyle/>
        <a:p>
          <a:endParaRPr lang="en-US"/>
        </a:p>
      </dgm:t>
    </dgm:pt>
    <dgm:pt modelId="{72156769-40A6-4256-B66A-8674865D7217}" type="sibTrans" cxnId="{34533FB3-F3C2-4EAA-AF55-EF02B23740A9}">
      <dgm:prSet/>
      <dgm:spPr/>
      <dgm:t>
        <a:bodyPr/>
        <a:lstStyle/>
        <a:p>
          <a:endParaRPr lang="en-US"/>
        </a:p>
      </dgm:t>
    </dgm:pt>
    <dgm:pt modelId="{EF7C770E-CBFD-9745-B3FB-0049A4273BA7}" type="pres">
      <dgm:prSet presAssocID="{D6068D75-5568-4A3F-906F-8F20E27B3C53}" presName="diagram" presStyleCnt="0">
        <dgm:presLayoutVars>
          <dgm:dir/>
          <dgm:resizeHandles val="exact"/>
        </dgm:presLayoutVars>
      </dgm:prSet>
      <dgm:spPr/>
    </dgm:pt>
    <dgm:pt modelId="{85414589-E326-D74D-980D-F02BE58DA5BD}" type="pres">
      <dgm:prSet presAssocID="{7FE6A6D7-D7B2-4FB7-A781-BCCFA1913136}" presName="node" presStyleLbl="node1" presStyleIdx="0" presStyleCnt="2">
        <dgm:presLayoutVars>
          <dgm:bulletEnabled val="1"/>
        </dgm:presLayoutVars>
      </dgm:prSet>
      <dgm:spPr/>
    </dgm:pt>
    <dgm:pt modelId="{7DF82E06-1B89-5F4D-BC6A-F9B0B752086C}" type="pres">
      <dgm:prSet presAssocID="{9F4AE413-AFA2-410B-BC7C-FEE247EED350}" presName="sibTrans" presStyleCnt="0"/>
      <dgm:spPr/>
    </dgm:pt>
    <dgm:pt modelId="{60A1079E-04CD-594D-AF4A-5E6E33B9FEF2}" type="pres">
      <dgm:prSet presAssocID="{21D72FA1-8785-4B42-AA87-48D6ACD47A97}" presName="node" presStyleLbl="node1" presStyleIdx="1" presStyleCnt="2">
        <dgm:presLayoutVars>
          <dgm:bulletEnabled val="1"/>
        </dgm:presLayoutVars>
      </dgm:prSet>
      <dgm:spPr/>
    </dgm:pt>
  </dgm:ptLst>
  <dgm:cxnLst>
    <dgm:cxn modelId="{A6EBC939-141E-4991-BC4A-D4BD0612D6C7}" srcId="{D6068D75-5568-4A3F-906F-8F20E27B3C53}" destId="{7FE6A6D7-D7B2-4FB7-A781-BCCFA1913136}" srcOrd="0" destOrd="0" parTransId="{4C01EE0C-5A7B-4D9D-B5F6-BE678BA5927D}" sibTransId="{9F4AE413-AFA2-410B-BC7C-FEE247EED350}"/>
    <dgm:cxn modelId="{7148D367-BFFD-1C41-937E-92B9D67294D2}" type="presOf" srcId="{21D72FA1-8785-4B42-AA87-48D6ACD47A97}" destId="{60A1079E-04CD-594D-AF4A-5E6E33B9FEF2}" srcOrd="0" destOrd="0" presId="urn:microsoft.com/office/officeart/2005/8/layout/default"/>
    <dgm:cxn modelId="{B6E6C54C-1688-3C4A-B4B8-98188B4DAFB7}" type="presOf" srcId="{D6068D75-5568-4A3F-906F-8F20E27B3C53}" destId="{EF7C770E-CBFD-9745-B3FB-0049A4273BA7}" srcOrd="0" destOrd="0" presId="urn:microsoft.com/office/officeart/2005/8/layout/default"/>
    <dgm:cxn modelId="{34533FB3-F3C2-4EAA-AF55-EF02B23740A9}" srcId="{D6068D75-5568-4A3F-906F-8F20E27B3C53}" destId="{21D72FA1-8785-4B42-AA87-48D6ACD47A97}" srcOrd="1" destOrd="0" parTransId="{EF512DB0-867F-49A2-BCD5-73E9BF7D15D4}" sibTransId="{72156769-40A6-4256-B66A-8674865D7217}"/>
    <dgm:cxn modelId="{ADA3F3D3-FED1-EB41-B92C-F22E183D5EC3}" type="presOf" srcId="{7FE6A6D7-D7B2-4FB7-A781-BCCFA1913136}" destId="{85414589-E326-D74D-980D-F02BE58DA5BD}" srcOrd="0" destOrd="0" presId="urn:microsoft.com/office/officeart/2005/8/layout/default"/>
    <dgm:cxn modelId="{A96E6BA3-42D8-4149-98B1-0369CC8FDDA0}" type="presParOf" srcId="{EF7C770E-CBFD-9745-B3FB-0049A4273BA7}" destId="{85414589-E326-D74D-980D-F02BE58DA5BD}" srcOrd="0" destOrd="0" presId="urn:microsoft.com/office/officeart/2005/8/layout/default"/>
    <dgm:cxn modelId="{C98F25F9-392C-344F-B3D1-6EEA6D8EB2E9}" type="presParOf" srcId="{EF7C770E-CBFD-9745-B3FB-0049A4273BA7}" destId="{7DF82E06-1B89-5F4D-BC6A-F9B0B752086C}" srcOrd="1" destOrd="0" presId="urn:microsoft.com/office/officeart/2005/8/layout/default"/>
    <dgm:cxn modelId="{7C38998D-F48C-054F-9F0B-4DE406284003}" type="presParOf" srcId="{EF7C770E-CBFD-9745-B3FB-0049A4273BA7}" destId="{60A1079E-04CD-594D-AF4A-5E6E33B9FEF2}"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0287A66-8643-4F21-8B47-F6F69CC687FE}"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3D3CF56A-CD33-4EB8-B370-4558089BDBEB}">
      <dgm:prSet/>
      <dgm:spPr/>
      <dgm:t>
        <a:bodyPr/>
        <a:lstStyle/>
        <a:p>
          <a:r>
            <a:rPr lang="en-US"/>
            <a:t>Drive system improvements that treat children as children</a:t>
          </a:r>
        </a:p>
      </dgm:t>
    </dgm:pt>
    <dgm:pt modelId="{54688E00-8DD2-4E2C-A528-55B379A228B3}" type="parTrans" cxnId="{2E6E54D5-B8A7-4C18-B1A5-54E7937AE684}">
      <dgm:prSet/>
      <dgm:spPr/>
      <dgm:t>
        <a:bodyPr/>
        <a:lstStyle/>
        <a:p>
          <a:endParaRPr lang="en-US"/>
        </a:p>
      </dgm:t>
    </dgm:pt>
    <dgm:pt modelId="{477E9690-4A3A-4B1A-A8D5-B98AF6EB75E8}" type="sibTrans" cxnId="{2E6E54D5-B8A7-4C18-B1A5-54E7937AE684}">
      <dgm:prSet phldrT="1" phldr="0"/>
      <dgm:spPr/>
      <dgm:t>
        <a:bodyPr/>
        <a:lstStyle/>
        <a:p>
          <a:r>
            <a:rPr lang="en-US"/>
            <a:t>1</a:t>
          </a:r>
        </a:p>
      </dgm:t>
    </dgm:pt>
    <dgm:pt modelId="{F55814CB-0A60-4AAD-9F70-A37570DD0BB3}">
      <dgm:prSet/>
      <dgm:spPr/>
      <dgm:t>
        <a:bodyPr/>
        <a:lstStyle/>
        <a:p>
          <a:r>
            <a:rPr lang="en-US"/>
            <a:t>Promote a holistic approach to address challenges facing children in contact with the youth justice system</a:t>
          </a:r>
        </a:p>
      </dgm:t>
    </dgm:pt>
    <dgm:pt modelId="{5FABF405-92CB-43B5-BC14-4B9DC6037F8D}" type="parTrans" cxnId="{BB09DE96-80E6-407E-A123-C9063C542DE2}">
      <dgm:prSet/>
      <dgm:spPr/>
      <dgm:t>
        <a:bodyPr/>
        <a:lstStyle/>
        <a:p>
          <a:endParaRPr lang="en-US"/>
        </a:p>
      </dgm:t>
    </dgm:pt>
    <dgm:pt modelId="{6335499A-CF8B-4471-AB9D-432DE98213CB}" type="sibTrans" cxnId="{BB09DE96-80E6-407E-A123-C9063C542DE2}">
      <dgm:prSet phldrT="2" phldr="0"/>
      <dgm:spPr/>
      <dgm:t>
        <a:bodyPr/>
        <a:lstStyle/>
        <a:p>
          <a:r>
            <a:rPr lang="en-US"/>
            <a:t>2</a:t>
          </a:r>
        </a:p>
      </dgm:t>
    </dgm:pt>
    <dgm:pt modelId="{5468F353-EDF8-4774-991D-7267629DF506}">
      <dgm:prSet/>
      <dgm:spPr/>
      <dgm:t>
        <a:bodyPr/>
        <a:lstStyle/>
        <a:p>
          <a:r>
            <a:rPr lang="en-US"/>
            <a:t>Maximise opportunities for improvements for children </a:t>
          </a:r>
        </a:p>
      </dgm:t>
    </dgm:pt>
    <dgm:pt modelId="{1DD2B4E7-487F-4783-821F-4F159DCD66EC}" type="parTrans" cxnId="{2285AC0B-A338-4A06-BF35-F2D0978E802B}">
      <dgm:prSet/>
      <dgm:spPr/>
      <dgm:t>
        <a:bodyPr/>
        <a:lstStyle/>
        <a:p>
          <a:endParaRPr lang="en-US"/>
        </a:p>
      </dgm:t>
    </dgm:pt>
    <dgm:pt modelId="{D5E7CCEF-7E12-4593-B860-EC588F4F4B9E}" type="sibTrans" cxnId="{2285AC0B-A338-4A06-BF35-F2D0978E802B}">
      <dgm:prSet phldrT="3" phldr="0"/>
      <dgm:spPr/>
      <dgm:t>
        <a:bodyPr/>
        <a:lstStyle/>
        <a:p>
          <a:r>
            <a:rPr lang="en-US"/>
            <a:t>3</a:t>
          </a:r>
        </a:p>
      </dgm:t>
    </dgm:pt>
    <dgm:pt modelId="{9A6CCD36-C1DA-48A4-B670-604D0598068E}">
      <dgm:prSet/>
      <dgm:spPr/>
      <dgm:t>
        <a:bodyPr/>
        <a:lstStyle/>
        <a:p>
          <a:r>
            <a:rPr lang="en-US"/>
            <a:t>Promote sector-led practice development and strengthen ways to disseminate what is known about working with children across the youth justice sector and beyond </a:t>
          </a:r>
        </a:p>
      </dgm:t>
    </dgm:pt>
    <dgm:pt modelId="{713BF59E-444C-4C56-953A-4A05EBB7686F}" type="parTrans" cxnId="{9FE153B5-CA95-47A0-9C64-FDEA0B0BD221}">
      <dgm:prSet/>
      <dgm:spPr/>
      <dgm:t>
        <a:bodyPr/>
        <a:lstStyle/>
        <a:p>
          <a:endParaRPr lang="en-US"/>
        </a:p>
      </dgm:t>
    </dgm:pt>
    <dgm:pt modelId="{F63281FC-FB5B-4987-9B29-18EF8819B20A}" type="sibTrans" cxnId="{9FE153B5-CA95-47A0-9C64-FDEA0B0BD221}">
      <dgm:prSet phldrT="4" phldr="0"/>
      <dgm:spPr/>
      <dgm:t>
        <a:bodyPr/>
        <a:lstStyle/>
        <a:p>
          <a:r>
            <a:rPr lang="en-US"/>
            <a:t>4</a:t>
          </a:r>
        </a:p>
      </dgm:t>
    </dgm:pt>
    <dgm:pt modelId="{E107E9E8-B0A4-4A9A-901C-F13082CD78A4}" type="pres">
      <dgm:prSet presAssocID="{30287A66-8643-4F21-8B47-F6F69CC687FE}" presName="Name0" presStyleCnt="0">
        <dgm:presLayoutVars>
          <dgm:animLvl val="lvl"/>
          <dgm:resizeHandles val="exact"/>
        </dgm:presLayoutVars>
      </dgm:prSet>
      <dgm:spPr/>
    </dgm:pt>
    <dgm:pt modelId="{E26E9F15-7B84-49C5-9939-C8B7046C3609}" type="pres">
      <dgm:prSet presAssocID="{3D3CF56A-CD33-4EB8-B370-4558089BDBEB}" presName="compositeNode" presStyleCnt="0">
        <dgm:presLayoutVars>
          <dgm:bulletEnabled val="1"/>
        </dgm:presLayoutVars>
      </dgm:prSet>
      <dgm:spPr/>
    </dgm:pt>
    <dgm:pt modelId="{55D10AC1-9F17-4278-B169-DAC673ABE70A}" type="pres">
      <dgm:prSet presAssocID="{3D3CF56A-CD33-4EB8-B370-4558089BDBEB}" presName="bgRect" presStyleLbl="bgAccFollowNode1" presStyleIdx="0" presStyleCnt="4"/>
      <dgm:spPr/>
    </dgm:pt>
    <dgm:pt modelId="{0F7AC498-44D2-48D0-81D3-305D99B90029}" type="pres">
      <dgm:prSet presAssocID="{477E9690-4A3A-4B1A-A8D5-B98AF6EB75E8}" presName="sibTransNodeCircle" presStyleLbl="alignNode1" presStyleIdx="0" presStyleCnt="8">
        <dgm:presLayoutVars>
          <dgm:chMax val="0"/>
          <dgm:bulletEnabled/>
        </dgm:presLayoutVars>
      </dgm:prSet>
      <dgm:spPr/>
    </dgm:pt>
    <dgm:pt modelId="{33EBA183-2924-40B4-AF81-E4F0BCA831C0}" type="pres">
      <dgm:prSet presAssocID="{3D3CF56A-CD33-4EB8-B370-4558089BDBEB}" presName="bottomLine" presStyleLbl="alignNode1" presStyleIdx="1" presStyleCnt="8">
        <dgm:presLayoutVars/>
      </dgm:prSet>
      <dgm:spPr/>
    </dgm:pt>
    <dgm:pt modelId="{8DE4D00B-8456-4D4D-AEF6-3026265DE688}" type="pres">
      <dgm:prSet presAssocID="{3D3CF56A-CD33-4EB8-B370-4558089BDBEB}" presName="nodeText" presStyleLbl="bgAccFollowNode1" presStyleIdx="0" presStyleCnt="4">
        <dgm:presLayoutVars>
          <dgm:bulletEnabled val="1"/>
        </dgm:presLayoutVars>
      </dgm:prSet>
      <dgm:spPr/>
    </dgm:pt>
    <dgm:pt modelId="{43C08659-3F1D-4DCC-88CB-F852B2D53C25}" type="pres">
      <dgm:prSet presAssocID="{477E9690-4A3A-4B1A-A8D5-B98AF6EB75E8}" presName="sibTrans" presStyleCnt="0"/>
      <dgm:spPr/>
    </dgm:pt>
    <dgm:pt modelId="{7DC53634-4063-4CBD-A623-EF37A18255F5}" type="pres">
      <dgm:prSet presAssocID="{F55814CB-0A60-4AAD-9F70-A37570DD0BB3}" presName="compositeNode" presStyleCnt="0">
        <dgm:presLayoutVars>
          <dgm:bulletEnabled val="1"/>
        </dgm:presLayoutVars>
      </dgm:prSet>
      <dgm:spPr/>
    </dgm:pt>
    <dgm:pt modelId="{C806CEB3-04DD-42AA-BB01-2604CA770FEB}" type="pres">
      <dgm:prSet presAssocID="{F55814CB-0A60-4AAD-9F70-A37570DD0BB3}" presName="bgRect" presStyleLbl="bgAccFollowNode1" presStyleIdx="1" presStyleCnt="4"/>
      <dgm:spPr/>
    </dgm:pt>
    <dgm:pt modelId="{A033CE8F-6DE2-434A-8D30-FC2244F88CFF}" type="pres">
      <dgm:prSet presAssocID="{6335499A-CF8B-4471-AB9D-432DE98213CB}" presName="sibTransNodeCircle" presStyleLbl="alignNode1" presStyleIdx="2" presStyleCnt="8">
        <dgm:presLayoutVars>
          <dgm:chMax val="0"/>
          <dgm:bulletEnabled/>
        </dgm:presLayoutVars>
      </dgm:prSet>
      <dgm:spPr/>
    </dgm:pt>
    <dgm:pt modelId="{C42FB566-D41C-44BD-A587-39A7D58D8D4B}" type="pres">
      <dgm:prSet presAssocID="{F55814CB-0A60-4AAD-9F70-A37570DD0BB3}" presName="bottomLine" presStyleLbl="alignNode1" presStyleIdx="3" presStyleCnt="8">
        <dgm:presLayoutVars/>
      </dgm:prSet>
      <dgm:spPr/>
    </dgm:pt>
    <dgm:pt modelId="{565811A8-FF0E-4F43-B156-84D663EEDAF3}" type="pres">
      <dgm:prSet presAssocID="{F55814CB-0A60-4AAD-9F70-A37570DD0BB3}" presName="nodeText" presStyleLbl="bgAccFollowNode1" presStyleIdx="1" presStyleCnt="4">
        <dgm:presLayoutVars>
          <dgm:bulletEnabled val="1"/>
        </dgm:presLayoutVars>
      </dgm:prSet>
      <dgm:spPr/>
    </dgm:pt>
    <dgm:pt modelId="{ABEF2334-3B63-45EC-AC8E-E1062F9F32AD}" type="pres">
      <dgm:prSet presAssocID="{6335499A-CF8B-4471-AB9D-432DE98213CB}" presName="sibTrans" presStyleCnt="0"/>
      <dgm:spPr/>
    </dgm:pt>
    <dgm:pt modelId="{F5C358C1-AC8E-4339-9ED8-9D4162456C8B}" type="pres">
      <dgm:prSet presAssocID="{5468F353-EDF8-4774-991D-7267629DF506}" presName="compositeNode" presStyleCnt="0">
        <dgm:presLayoutVars>
          <dgm:bulletEnabled val="1"/>
        </dgm:presLayoutVars>
      </dgm:prSet>
      <dgm:spPr/>
    </dgm:pt>
    <dgm:pt modelId="{17BA8C22-EC0D-4D2B-9CF2-A7E60207F07D}" type="pres">
      <dgm:prSet presAssocID="{5468F353-EDF8-4774-991D-7267629DF506}" presName="bgRect" presStyleLbl="bgAccFollowNode1" presStyleIdx="2" presStyleCnt="4"/>
      <dgm:spPr/>
    </dgm:pt>
    <dgm:pt modelId="{3BFBDC00-7A41-4312-8DA5-60D27C77033A}" type="pres">
      <dgm:prSet presAssocID="{D5E7CCEF-7E12-4593-B860-EC588F4F4B9E}" presName="sibTransNodeCircle" presStyleLbl="alignNode1" presStyleIdx="4" presStyleCnt="8">
        <dgm:presLayoutVars>
          <dgm:chMax val="0"/>
          <dgm:bulletEnabled/>
        </dgm:presLayoutVars>
      </dgm:prSet>
      <dgm:spPr/>
    </dgm:pt>
    <dgm:pt modelId="{3654D73B-5049-42F5-BA1F-9CE83336674C}" type="pres">
      <dgm:prSet presAssocID="{5468F353-EDF8-4774-991D-7267629DF506}" presName="bottomLine" presStyleLbl="alignNode1" presStyleIdx="5" presStyleCnt="8">
        <dgm:presLayoutVars/>
      </dgm:prSet>
      <dgm:spPr/>
    </dgm:pt>
    <dgm:pt modelId="{A4835703-94DE-4444-A2DD-E9693A90D31D}" type="pres">
      <dgm:prSet presAssocID="{5468F353-EDF8-4774-991D-7267629DF506}" presName="nodeText" presStyleLbl="bgAccFollowNode1" presStyleIdx="2" presStyleCnt="4">
        <dgm:presLayoutVars>
          <dgm:bulletEnabled val="1"/>
        </dgm:presLayoutVars>
      </dgm:prSet>
      <dgm:spPr/>
    </dgm:pt>
    <dgm:pt modelId="{37CC3765-63E7-4D18-A3FA-7D475304C1A0}" type="pres">
      <dgm:prSet presAssocID="{D5E7CCEF-7E12-4593-B860-EC588F4F4B9E}" presName="sibTrans" presStyleCnt="0"/>
      <dgm:spPr/>
    </dgm:pt>
    <dgm:pt modelId="{E055BD61-C4E1-44AD-A062-D222E3D4D10C}" type="pres">
      <dgm:prSet presAssocID="{9A6CCD36-C1DA-48A4-B670-604D0598068E}" presName="compositeNode" presStyleCnt="0">
        <dgm:presLayoutVars>
          <dgm:bulletEnabled val="1"/>
        </dgm:presLayoutVars>
      </dgm:prSet>
      <dgm:spPr/>
    </dgm:pt>
    <dgm:pt modelId="{BD414392-B583-4E2E-8A11-BA2E88F9D9CC}" type="pres">
      <dgm:prSet presAssocID="{9A6CCD36-C1DA-48A4-B670-604D0598068E}" presName="bgRect" presStyleLbl="bgAccFollowNode1" presStyleIdx="3" presStyleCnt="4"/>
      <dgm:spPr/>
    </dgm:pt>
    <dgm:pt modelId="{F2306CF1-6220-4D66-941C-F962DA2F3C3D}" type="pres">
      <dgm:prSet presAssocID="{F63281FC-FB5B-4987-9B29-18EF8819B20A}" presName="sibTransNodeCircle" presStyleLbl="alignNode1" presStyleIdx="6" presStyleCnt="8">
        <dgm:presLayoutVars>
          <dgm:chMax val="0"/>
          <dgm:bulletEnabled/>
        </dgm:presLayoutVars>
      </dgm:prSet>
      <dgm:spPr/>
    </dgm:pt>
    <dgm:pt modelId="{1B98C00E-F1F0-474D-896C-20F22AEF78FC}" type="pres">
      <dgm:prSet presAssocID="{9A6CCD36-C1DA-48A4-B670-604D0598068E}" presName="bottomLine" presStyleLbl="alignNode1" presStyleIdx="7" presStyleCnt="8">
        <dgm:presLayoutVars/>
      </dgm:prSet>
      <dgm:spPr/>
    </dgm:pt>
    <dgm:pt modelId="{5C06AAFD-ECC1-4B44-9F92-9E06CE66AE7E}" type="pres">
      <dgm:prSet presAssocID="{9A6CCD36-C1DA-48A4-B670-604D0598068E}" presName="nodeText" presStyleLbl="bgAccFollowNode1" presStyleIdx="3" presStyleCnt="4">
        <dgm:presLayoutVars>
          <dgm:bulletEnabled val="1"/>
        </dgm:presLayoutVars>
      </dgm:prSet>
      <dgm:spPr/>
    </dgm:pt>
  </dgm:ptLst>
  <dgm:cxnLst>
    <dgm:cxn modelId="{052F1B05-5F12-40E5-BFF7-7726B5D033A0}" type="presOf" srcId="{9A6CCD36-C1DA-48A4-B670-604D0598068E}" destId="{BD414392-B583-4E2E-8A11-BA2E88F9D9CC}" srcOrd="0" destOrd="0" presId="urn:microsoft.com/office/officeart/2016/7/layout/BasicLinearProcessNumbered"/>
    <dgm:cxn modelId="{FD19AA07-9B94-43C0-841B-9D97660E23C2}" type="presOf" srcId="{5468F353-EDF8-4774-991D-7267629DF506}" destId="{A4835703-94DE-4444-A2DD-E9693A90D31D}" srcOrd="1" destOrd="0" presId="urn:microsoft.com/office/officeart/2016/7/layout/BasicLinearProcessNumbered"/>
    <dgm:cxn modelId="{2CEB4E09-7793-4F30-9343-1EEC7F1B5A1B}" type="presOf" srcId="{30287A66-8643-4F21-8B47-F6F69CC687FE}" destId="{E107E9E8-B0A4-4A9A-901C-F13082CD78A4}" srcOrd="0" destOrd="0" presId="urn:microsoft.com/office/officeart/2016/7/layout/BasicLinearProcessNumbered"/>
    <dgm:cxn modelId="{2285AC0B-A338-4A06-BF35-F2D0978E802B}" srcId="{30287A66-8643-4F21-8B47-F6F69CC687FE}" destId="{5468F353-EDF8-4774-991D-7267629DF506}" srcOrd="2" destOrd="0" parTransId="{1DD2B4E7-487F-4783-821F-4F159DCD66EC}" sibTransId="{D5E7CCEF-7E12-4593-B860-EC588F4F4B9E}"/>
    <dgm:cxn modelId="{FA83BE0B-5974-4BD5-916F-C3B60075D725}" type="presOf" srcId="{9A6CCD36-C1DA-48A4-B670-604D0598068E}" destId="{5C06AAFD-ECC1-4B44-9F92-9E06CE66AE7E}" srcOrd="1" destOrd="0" presId="urn:microsoft.com/office/officeart/2016/7/layout/BasicLinearProcessNumbered"/>
    <dgm:cxn modelId="{A24A7430-F2AE-4F6F-BEB0-A1970271CFCC}" type="presOf" srcId="{6335499A-CF8B-4471-AB9D-432DE98213CB}" destId="{A033CE8F-6DE2-434A-8D30-FC2244F88CFF}" srcOrd="0" destOrd="0" presId="urn:microsoft.com/office/officeart/2016/7/layout/BasicLinearProcessNumbered"/>
    <dgm:cxn modelId="{7278743B-AF95-4DC9-A041-ADEF7B7E26DC}" type="presOf" srcId="{3D3CF56A-CD33-4EB8-B370-4558089BDBEB}" destId="{55D10AC1-9F17-4278-B169-DAC673ABE70A}" srcOrd="0" destOrd="0" presId="urn:microsoft.com/office/officeart/2016/7/layout/BasicLinearProcessNumbered"/>
    <dgm:cxn modelId="{913A7F67-4991-4A37-BDC9-4929BFBCFE7C}" type="presOf" srcId="{F63281FC-FB5B-4987-9B29-18EF8819B20A}" destId="{F2306CF1-6220-4D66-941C-F962DA2F3C3D}" srcOrd="0" destOrd="0" presId="urn:microsoft.com/office/officeart/2016/7/layout/BasicLinearProcessNumbered"/>
    <dgm:cxn modelId="{BB09DE96-80E6-407E-A123-C9063C542DE2}" srcId="{30287A66-8643-4F21-8B47-F6F69CC687FE}" destId="{F55814CB-0A60-4AAD-9F70-A37570DD0BB3}" srcOrd="1" destOrd="0" parTransId="{5FABF405-92CB-43B5-BC14-4B9DC6037F8D}" sibTransId="{6335499A-CF8B-4471-AB9D-432DE98213CB}"/>
    <dgm:cxn modelId="{9FE153B5-CA95-47A0-9C64-FDEA0B0BD221}" srcId="{30287A66-8643-4F21-8B47-F6F69CC687FE}" destId="{9A6CCD36-C1DA-48A4-B670-604D0598068E}" srcOrd="3" destOrd="0" parTransId="{713BF59E-444C-4C56-953A-4A05EBB7686F}" sibTransId="{F63281FC-FB5B-4987-9B29-18EF8819B20A}"/>
    <dgm:cxn modelId="{B8C310BD-2E2E-41D7-B5C7-879D188CBAC4}" type="presOf" srcId="{5468F353-EDF8-4774-991D-7267629DF506}" destId="{17BA8C22-EC0D-4D2B-9CF2-A7E60207F07D}" srcOrd="0" destOrd="0" presId="urn:microsoft.com/office/officeart/2016/7/layout/BasicLinearProcessNumbered"/>
    <dgm:cxn modelId="{99802EC9-6319-4254-B4E7-46D130A5568E}" type="presOf" srcId="{477E9690-4A3A-4B1A-A8D5-B98AF6EB75E8}" destId="{0F7AC498-44D2-48D0-81D3-305D99B90029}" srcOrd="0" destOrd="0" presId="urn:microsoft.com/office/officeart/2016/7/layout/BasicLinearProcessNumbered"/>
    <dgm:cxn modelId="{2E6E54D5-B8A7-4C18-B1A5-54E7937AE684}" srcId="{30287A66-8643-4F21-8B47-F6F69CC687FE}" destId="{3D3CF56A-CD33-4EB8-B370-4558089BDBEB}" srcOrd="0" destOrd="0" parTransId="{54688E00-8DD2-4E2C-A528-55B379A228B3}" sibTransId="{477E9690-4A3A-4B1A-A8D5-B98AF6EB75E8}"/>
    <dgm:cxn modelId="{5432EAD8-1A5A-4D0E-BC9D-0B69F3BB31DF}" type="presOf" srcId="{F55814CB-0A60-4AAD-9F70-A37570DD0BB3}" destId="{565811A8-FF0E-4F43-B156-84D663EEDAF3}" srcOrd="1" destOrd="0" presId="urn:microsoft.com/office/officeart/2016/7/layout/BasicLinearProcessNumbered"/>
    <dgm:cxn modelId="{24AFD2E1-95E9-43F1-8DC4-1863E5263E24}" type="presOf" srcId="{3D3CF56A-CD33-4EB8-B370-4558089BDBEB}" destId="{8DE4D00B-8456-4D4D-AEF6-3026265DE688}" srcOrd="1" destOrd="0" presId="urn:microsoft.com/office/officeart/2016/7/layout/BasicLinearProcessNumbered"/>
    <dgm:cxn modelId="{B09AD4E1-D820-4D4C-9E5F-1C7F012A554A}" type="presOf" srcId="{D5E7CCEF-7E12-4593-B860-EC588F4F4B9E}" destId="{3BFBDC00-7A41-4312-8DA5-60D27C77033A}" srcOrd="0" destOrd="0" presId="urn:microsoft.com/office/officeart/2016/7/layout/BasicLinearProcessNumbered"/>
    <dgm:cxn modelId="{3A17E9F6-8273-47EA-822B-4C2D91FE81A9}" type="presOf" srcId="{F55814CB-0A60-4AAD-9F70-A37570DD0BB3}" destId="{C806CEB3-04DD-42AA-BB01-2604CA770FEB}" srcOrd="0" destOrd="0" presId="urn:microsoft.com/office/officeart/2016/7/layout/BasicLinearProcessNumbered"/>
    <dgm:cxn modelId="{87F606A4-1094-4C14-93D3-8D1221E5D137}" type="presParOf" srcId="{E107E9E8-B0A4-4A9A-901C-F13082CD78A4}" destId="{E26E9F15-7B84-49C5-9939-C8B7046C3609}" srcOrd="0" destOrd="0" presId="urn:microsoft.com/office/officeart/2016/7/layout/BasicLinearProcessNumbered"/>
    <dgm:cxn modelId="{F570B76A-16F5-400D-BB02-035E76A5C60C}" type="presParOf" srcId="{E26E9F15-7B84-49C5-9939-C8B7046C3609}" destId="{55D10AC1-9F17-4278-B169-DAC673ABE70A}" srcOrd="0" destOrd="0" presId="urn:microsoft.com/office/officeart/2016/7/layout/BasicLinearProcessNumbered"/>
    <dgm:cxn modelId="{2243C5A3-8EE1-4B27-8553-C12DA0A69B00}" type="presParOf" srcId="{E26E9F15-7B84-49C5-9939-C8B7046C3609}" destId="{0F7AC498-44D2-48D0-81D3-305D99B90029}" srcOrd="1" destOrd="0" presId="urn:microsoft.com/office/officeart/2016/7/layout/BasicLinearProcessNumbered"/>
    <dgm:cxn modelId="{769E030B-DE6F-496C-B8A3-B71717167BEA}" type="presParOf" srcId="{E26E9F15-7B84-49C5-9939-C8B7046C3609}" destId="{33EBA183-2924-40B4-AF81-E4F0BCA831C0}" srcOrd="2" destOrd="0" presId="urn:microsoft.com/office/officeart/2016/7/layout/BasicLinearProcessNumbered"/>
    <dgm:cxn modelId="{2CF79D37-2E88-4FDD-9D86-5CC2406AC9AD}" type="presParOf" srcId="{E26E9F15-7B84-49C5-9939-C8B7046C3609}" destId="{8DE4D00B-8456-4D4D-AEF6-3026265DE688}" srcOrd="3" destOrd="0" presId="urn:microsoft.com/office/officeart/2016/7/layout/BasicLinearProcessNumbered"/>
    <dgm:cxn modelId="{C8EF0E49-DBDE-4B27-B669-E7902A7E84FF}" type="presParOf" srcId="{E107E9E8-B0A4-4A9A-901C-F13082CD78A4}" destId="{43C08659-3F1D-4DCC-88CB-F852B2D53C25}" srcOrd="1" destOrd="0" presId="urn:microsoft.com/office/officeart/2016/7/layout/BasicLinearProcessNumbered"/>
    <dgm:cxn modelId="{C5A3E3F9-5AFF-4FF5-8227-A350F5B126A4}" type="presParOf" srcId="{E107E9E8-B0A4-4A9A-901C-F13082CD78A4}" destId="{7DC53634-4063-4CBD-A623-EF37A18255F5}" srcOrd="2" destOrd="0" presId="urn:microsoft.com/office/officeart/2016/7/layout/BasicLinearProcessNumbered"/>
    <dgm:cxn modelId="{00C4C5A1-EB36-4B43-8B2E-73DB41ABD7A8}" type="presParOf" srcId="{7DC53634-4063-4CBD-A623-EF37A18255F5}" destId="{C806CEB3-04DD-42AA-BB01-2604CA770FEB}" srcOrd="0" destOrd="0" presId="urn:microsoft.com/office/officeart/2016/7/layout/BasicLinearProcessNumbered"/>
    <dgm:cxn modelId="{159FE41A-4B3C-4A53-B97D-E7A14DE83FF6}" type="presParOf" srcId="{7DC53634-4063-4CBD-A623-EF37A18255F5}" destId="{A033CE8F-6DE2-434A-8D30-FC2244F88CFF}" srcOrd="1" destOrd="0" presId="urn:microsoft.com/office/officeart/2016/7/layout/BasicLinearProcessNumbered"/>
    <dgm:cxn modelId="{BD47D143-177B-4C3A-8C32-B9A517C35332}" type="presParOf" srcId="{7DC53634-4063-4CBD-A623-EF37A18255F5}" destId="{C42FB566-D41C-44BD-A587-39A7D58D8D4B}" srcOrd="2" destOrd="0" presId="urn:microsoft.com/office/officeart/2016/7/layout/BasicLinearProcessNumbered"/>
    <dgm:cxn modelId="{BAB9E044-6A28-44A1-BED0-79F42D9F67F1}" type="presParOf" srcId="{7DC53634-4063-4CBD-A623-EF37A18255F5}" destId="{565811A8-FF0E-4F43-B156-84D663EEDAF3}" srcOrd="3" destOrd="0" presId="urn:microsoft.com/office/officeart/2016/7/layout/BasicLinearProcessNumbered"/>
    <dgm:cxn modelId="{3947E5AF-F065-4182-8FC9-6342F9248664}" type="presParOf" srcId="{E107E9E8-B0A4-4A9A-901C-F13082CD78A4}" destId="{ABEF2334-3B63-45EC-AC8E-E1062F9F32AD}" srcOrd="3" destOrd="0" presId="urn:microsoft.com/office/officeart/2016/7/layout/BasicLinearProcessNumbered"/>
    <dgm:cxn modelId="{50EBEC2A-0BF7-4254-98B6-CF01DE97BA01}" type="presParOf" srcId="{E107E9E8-B0A4-4A9A-901C-F13082CD78A4}" destId="{F5C358C1-AC8E-4339-9ED8-9D4162456C8B}" srcOrd="4" destOrd="0" presId="urn:microsoft.com/office/officeart/2016/7/layout/BasicLinearProcessNumbered"/>
    <dgm:cxn modelId="{BD166B4F-6748-4E4D-A93E-7CF68EA06A71}" type="presParOf" srcId="{F5C358C1-AC8E-4339-9ED8-9D4162456C8B}" destId="{17BA8C22-EC0D-4D2B-9CF2-A7E60207F07D}" srcOrd="0" destOrd="0" presId="urn:microsoft.com/office/officeart/2016/7/layout/BasicLinearProcessNumbered"/>
    <dgm:cxn modelId="{AB2294F4-24B2-4918-B4FC-391FCFB81373}" type="presParOf" srcId="{F5C358C1-AC8E-4339-9ED8-9D4162456C8B}" destId="{3BFBDC00-7A41-4312-8DA5-60D27C77033A}" srcOrd="1" destOrd="0" presId="urn:microsoft.com/office/officeart/2016/7/layout/BasicLinearProcessNumbered"/>
    <dgm:cxn modelId="{BE0D79DA-5EDE-4078-870B-F0C7E2A290DD}" type="presParOf" srcId="{F5C358C1-AC8E-4339-9ED8-9D4162456C8B}" destId="{3654D73B-5049-42F5-BA1F-9CE83336674C}" srcOrd="2" destOrd="0" presId="urn:microsoft.com/office/officeart/2016/7/layout/BasicLinearProcessNumbered"/>
    <dgm:cxn modelId="{B9682585-BBE0-4B14-9A17-7A2D5F00E037}" type="presParOf" srcId="{F5C358C1-AC8E-4339-9ED8-9D4162456C8B}" destId="{A4835703-94DE-4444-A2DD-E9693A90D31D}" srcOrd="3" destOrd="0" presId="urn:microsoft.com/office/officeart/2016/7/layout/BasicLinearProcessNumbered"/>
    <dgm:cxn modelId="{C56F4785-3AE1-47AB-A8B3-F0AF57E4F727}" type="presParOf" srcId="{E107E9E8-B0A4-4A9A-901C-F13082CD78A4}" destId="{37CC3765-63E7-4D18-A3FA-7D475304C1A0}" srcOrd="5" destOrd="0" presId="urn:microsoft.com/office/officeart/2016/7/layout/BasicLinearProcessNumbered"/>
    <dgm:cxn modelId="{D05D2ABB-8B75-46CD-BBEF-64ABD987DB1C}" type="presParOf" srcId="{E107E9E8-B0A4-4A9A-901C-F13082CD78A4}" destId="{E055BD61-C4E1-44AD-A062-D222E3D4D10C}" srcOrd="6" destOrd="0" presId="urn:microsoft.com/office/officeart/2016/7/layout/BasicLinearProcessNumbered"/>
    <dgm:cxn modelId="{BB526BCA-7FD2-4BD4-828F-14BF219AC71F}" type="presParOf" srcId="{E055BD61-C4E1-44AD-A062-D222E3D4D10C}" destId="{BD414392-B583-4E2E-8A11-BA2E88F9D9CC}" srcOrd="0" destOrd="0" presId="urn:microsoft.com/office/officeart/2016/7/layout/BasicLinearProcessNumbered"/>
    <dgm:cxn modelId="{0C99140A-1435-4BAC-A007-4947A192D6AD}" type="presParOf" srcId="{E055BD61-C4E1-44AD-A062-D222E3D4D10C}" destId="{F2306CF1-6220-4D66-941C-F962DA2F3C3D}" srcOrd="1" destOrd="0" presId="urn:microsoft.com/office/officeart/2016/7/layout/BasicLinearProcessNumbered"/>
    <dgm:cxn modelId="{CC3141CA-31FB-4364-8B2F-11BD38441446}" type="presParOf" srcId="{E055BD61-C4E1-44AD-A062-D222E3D4D10C}" destId="{1B98C00E-F1F0-474D-896C-20F22AEF78FC}" srcOrd="2" destOrd="0" presId="urn:microsoft.com/office/officeart/2016/7/layout/BasicLinearProcessNumbered"/>
    <dgm:cxn modelId="{FD0957E4-961C-4166-82F0-986E74B2F7D7}" type="presParOf" srcId="{E055BD61-C4E1-44AD-A062-D222E3D4D10C}" destId="{5C06AAFD-ECC1-4B44-9F92-9E06CE66AE7E}"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D204467-AC46-4843-9C48-E5164E153DB6}"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US"/>
        </a:p>
      </dgm:t>
    </dgm:pt>
    <dgm:pt modelId="{423AE0EA-6549-4D03-A797-BBAA23897831}">
      <dgm:prSet/>
      <dgm:spPr/>
      <dgm:t>
        <a:bodyPr/>
        <a:lstStyle/>
        <a:p>
          <a:r>
            <a:rPr lang="en-GB" baseline="0"/>
            <a:t>Half a custodial and half a community sentence.</a:t>
          </a:r>
          <a:endParaRPr lang="en-US"/>
        </a:p>
      </dgm:t>
    </dgm:pt>
    <dgm:pt modelId="{CC03B649-4C27-40F2-91EF-30C8B2938044}" type="parTrans" cxnId="{E144B5B8-6303-4121-B3BC-A8364D1BB8D9}">
      <dgm:prSet/>
      <dgm:spPr/>
      <dgm:t>
        <a:bodyPr/>
        <a:lstStyle/>
        <a:p>
          <a:endParaRPr lang="en-US"/>
        </a:p>
      </dgm:t>
    </dgm:pt>
    <dgm:pt modelId="{F1CF6A45-A2CC-486D-9260-4911646FBC02}" type="sibTrans" cxnId="{E144B5B8-6303-4121-B3BC-A8364D1BB8D9}">
      <dgm:prSet/>
      <dgm:spPr/>
      <dgm:t>
        <a:bodyPr/>
        <a:lstStyle/>
        <a:p>
          <a:endParaRPr lang="en-US"/>
        </a:p>
      </dgm:t>
    </dgm:pt>
    <dgm:pt modelId="{F2367647-C323-4089-A5B0-3F5B673ADBD1}">
      <dgm:prSet/>
      <dgm:spPr/>
      <dgm:t>
        <a:bodyPr/>
        <a:lstStyle/>
        <a:p>
          <a:r>
            <a:rPr lang="en-GB" baseline="0"/>
            <a:t>Can be made for those 15-17 but can be used for those 12-14 if they are persistent offenders.</a:t>
          </a:r>
          <a:endParaRPr lang="en-US"/>
        </a:p>
      </dgm:t>
    </dgm:pt>
    <dgm:pt modelId="{FDA5D074-33DB-4B69-9E00-C356F660EE60}" type="parTrans" cxnId="{669F20D5-6198-4573-B5EC-FDA5E50E165D}">
      <dgm:prSet/>
      <dgm:spPr/>
      <dgm:t>
        <a:bodyPr/>
        <a:lstStyle/>
        <a:p>
          <a:endParaRPr lang="en-US"/>
        </a:p>
      </dgm:t>
    </dgm:pt>
    <dgm:pt modelId="{F10B2D96-3D3F-499B-8C93-110DB90715FA}" type="sibTrans" cxnId="{669F20D5-6198-4573-B5EC-FDA5E50E165D}">
      <dgm:prSet/>
      <dgm:spPr/>
      <dgm:t>
        <a:bodyPr/>
        <a:lstStyle/>
        <a:p>
          <a:endParaRPr lang="en-US"/>
        </a:p>
      </dgm:t>
    </dgm:pt>
    <dgm:pt modelId="{F66AF9BB-0DA6-4A0E-AD95-975268E3AF9F}">
      <dgm:prSet/>
      <dgm:spPr/>
      <dgm:t>
        <a:bodyPr/>
        <a:lstStyle/>
        <a:p>
          <a:r>
            <a:rPr lang="en-GB" baseline="0"/>
            <a:t>Term = 4, 6, 8, 10-, 12-, 18- or 24-month sentence.</a:t>
          </a:r>
          <a:endParaRPr lang="en-US"/>
        </a:p>
      </dgm:t>
    </dgm:pt>
    <dgm:pt modelId="{AE75B243-E512-4051-99B8-2C7ED9B72491}" type="parTrans" cxnId="{D5BCA905-05D2-45AE-9C46-A9205CEDB3FE}">
      <dgm:prSet/>
      <dgm:spPr/>
      <dgm:t>
        <a:bodyPr/>
        <a:lstStyle/>
        <a:p>
          <a:endParaRPr lang="en-US"/>
        </a:p>
      </dgm:t>
    </dgm:pt>
    <dgm:pt modelId="{ED04CAFB-CBF0-499C-ACC9-401E94B0F510}" type="sibTrans" cxnId="{D5BCA905-05D2-45AE-9C46-A9205CEDB3FE}">
      <dgm:prSet/>
      <dgm:spPr/>
      <dgm:t>
        <a:bodyPr/>
        <a:lstStyle/>
        <a:p>
          <a:endParaRPr lang="en-US"/>
        </a:p>
      </dgm:t>
    </dgm:pt>
    <dgm:pt modelId="{EFE14AFD-9F43-4631-B554-40A5B94DEF35}">
      <dgm:prSet/>
      <dgm:spPr/>
      <dgm:t>
        <a:bodyPr/>
        <a:lstStyle/>
        <a:p>
          <a:r>
            <a:rPr lang="en-GB" baseline="0"/>
            <a:t>Can only be made if child is convicted of an offence which is imprisonable in the case of an adult.</a:t>
          </a:r>
          <a:endParaRPr lang="en-US"/>
        </a:p>
      </dgm:t>
    </dgm:pt>
    <dgm:pt modelId="{00928936-7427-4995-AD5A-945C83A8C0EB}" type="parTrans" cxnId="{D82DC99D-5436-4CE6-BEA5-80A1B6E346AB}">
      <dgm:prSet/>
      <dgm:spPr/>
      <dgm:t>
        <a:bodyPr/>
        <a:lstStyle/>
        <a:p>
          <a:endParaRPr lang="en-US"/>
        </a:p>
      </dgm:t>
    </dgm:pt>
    <dgm:pt modelId="{18C8CAAE-05D4-4C40-9942-D76C93AFE96F}" type="sibTrans" cxnId="{D82DC99D-5436-4CE6-BEA5-80A1B6E346AB}">
      <dgm:prSet/>
      <dgm:spPr/>
      <dgm:t>
        <a:bodyPr/>
        <a:lstStyle/>
        <a:p>
          <a:endParaRPr lang="en-US"/>
        </a:p>
      </dgm:t>
    </dgm:pt>
    <dgm:pt modelId="{5E985E7E-C156-484F-AE5F-3A7A3DE39EB7}">
      <dgm:prSet/>
      <dgm:spPr/>
      <dgm:t>
        <a:bodyPr/>
        <a:lstStyle/>
        <a:p>
          <a:r>
            <a:rPr lang="en-GB" baseline="0"/>
            <a:t>YJB will determine the for of accommodation where the DTO is severed.</a:t>
          </a:r>
          <a:endParaRPr lang="en-US"/>
        </a:p>
      </dgm:t>
    </dgm:pt>
    <dgm:pt modelId="{913F70D1-FBD2-4019-837B-769FD65B9BB2}" type="parTrans" cxnId="{4EACA5B7-9345-4906-9FC3-970D0A87A926}">
      <dgm:prSet/>
      <dgm:spPr/>
      <dgm:t>
        <a:bodyPr/>
        <a:lstStyle/>
        <a:p>
          <a:endParaRPr lang="en-US"/>
        </a:p>
      </dgm:t>
    </dgm:pt>
    <dgm:pt modelId="{DAA9A17C-F7C0-4829-A635-96F1379D8E07}" type="sibTrans" cxnId="{4EACA5B7-9345-4906-9FC3-970D0A87A926}">
      <dgm:prSet/>
      <dgm:spPr/>
      <dgm:t>
        <a:bodyPr/>
        <a:lstStyle/>
        <a:p>
          <a:endParaRPr lang="en-US"/>
        </a:p>
      </dgm:t>
    </dgm:pt>
    <dgm:pt modelId="{89C7F2F8-599F-654A-A3B7-5E5A1CE5C081}" type="pres">
      <dgm:prSet presAssocID="{AD204467-AC46-4843-9C48-E5164E153DB6}" presName="diagram" presStyleCnt="0">
        <dgm:presLayoutVars>
          <dgm:dir/>
          <dgm:resizeHandles val="exact"/>
        </dgm:presLayoutVars>
      </dgm:prSet>
      <dgm:spPr/>
    </dgm:pt>
    <dgm:pt modelId="{E52BB868-15A8-164F-BB81-2CF24C008018}" type="pres">
      <dgm:prSet presAssocID="{423AE0EA-6549-4D03-A797-BBAA23897831}" presName="node" presStyleLbl="node1" presStyleIdx="0" presStyleCnt="5">
        <dgm:presLayoutVars>
          <dgm:bulletEnabled val="1"/>
        </dgm:presLayoutVars>
      </dgm:prSet>
      <dgm:spPr/>
    </dgm:pt>
    <dgm:pt modelId="{65CFAE5D-BF3A-354C-83F7-647B7CA8A98B}" type="pres">
      <dgm:prSet presAssocID="{F1CF6A45-A2CC-486D-9260-4911646FBC02}" presName="sibTrans" presStyleCnt="0"/>
      <dgm:spPr/>
    </dgm:pt>
    <dgm:pt modelId="{222AD124-320B-7147-BCA7-D36C4863EB25}" type="pres">
      <dgm:prSet presAssocID="{F2367647-C323-4089-A5B0-3F5B673ADBD1}" presName="node" presStyleLbl="node1" presStyleIdx="1" presStyleCnt="5">
        <dgm:presLayoutVars>
          <dgm:bulletEnabled val="1"/>
        </dgm:presLayoutVars>
      </dgm:prSet>
      <dgm:spPr/>
    </dgm:pt>
    <dgm:pt modelId="{5D990AA9-E588-0348-936F-BB996F4106C3}" type="pres">
      <dgm:prSet presAssocID="{F10B2D96-3D3F-499B-8C93-110DB90715FA}" presName="sibTrans" presStyleCnt="0"/>
      <dgm:spPr/>
    </dgm:pt>
    <dgm:pt modelId="{F5BAF46D-DEE0-7144-9E2C-DF4644F9FB95}" type="pres">
      <dgm:prSet presAssocID="{F66AF9BB-0DA6-4A0E-AD95-975268E3AF9F}" presName="node" presStyleLbl="node1" presStyleIdx="2" presStyleCnt="5">
        <dgm:presLayoutVars>
          <dgm:bulletEnabled val="1"/>
        </dgm:presLayoutVars>
      </dgm:prSet>
      <dgm:spPr/>
    </dgm:pt>
    <dgm:pt modelId="{7C9BB95D-0363-2D4F-BB75-E0E642B17752}" type="pres">
      <dgm:prSet presAssocID="{ED04CAFB-CBF0-499C-ACC9-401E94B0F510}" presName="sibTrans" presStyleCnt="0"/>
      <dgm:spPr/>
    </dgm:pt>
    <dgm:pt modelId="{4D6C29D1-32FE-BE41-A8F2-F2D51092252F}" type="pres">
      <dgm:prSet presAssocID="{EFE14AFD-9F43-4631-B554-40A5B94DEF35}" presName="node" presStyleLbl="node1" presStyleIdx="3" presStyleCnt="5">
        <dgm:presLayoutVars>
          <dgm:bulletEnabled val="1"/>
        </dgm:presLayoutVars>
      </dgm:prSet>
      <dgm:spPr/>
    </dgm:pt>
    <dgm:pt modelId="{9E8DC88C-8CFB-9243-B7CC-8D696E144038}" type="pres">
      <dgm:prSet presAssocID="{18C8CAAE-05D4-4C40-9942-D76C93AFE96F}" presName="sibTrans" presStyleCnt="0"/>
      <dgm:spPr/>
    </dgm:pt>
    <dgm:pt modelId="{FE0FA8C2-0CB6-FA44-A49E-70F8195A9110}" type="pres">
      <dgm:prSet presAssocID="{5E985E7E-C156-484F-AE5F-3A7A3DE39EB7}" presName="node" presStyleLbl="node1" presStyleIdx="4" presStyleCnt="5">
        <dgm:presLayoutVars>
          <dgm:bulletEnabled val="1"/>
        </dgm:presLayoutVars>
      </dgm:prSet>
      <dgm:spPr/>
    </dgm:pt>
  </dgm:ptLst>
  <dgm:cxnLst>
    <dgm:cxn modelId="{D5BCA905-05D2-45AE-9C46-A9205CEDB3FE}" srcId="{AD204467-AC46-4843-9C48-E5164E153DB6}" destId="{F66AF9BB-0DA6-4A0E-AD95-975268E3AF9F}" srcOrd="2" destOrd="0" parTransId="{AE75B243-E512-4051-99B8-2C7ED9B72491}" sibTransId="{ED04CAFB-CBF0-499C-ACC9-401E94B0F510}"/>
    <dgm:cxn modelId="{2152EF2C-A9BB-5D46-B478-95D298C74070}" type="presOf" srcId="{F66AF9BB-0DA6-4A0E-AD95-975268E3AF9F}" destId="{F5BAF46D-DEE0-7144-9E2C-DF4644F9FB95}" srcOrd="0" destOrd="0" presId="urn:microsoft.com/office/officeart/2005/8/layout/default"/>
    <dgm:cxn modelId="{DDFEC788-978B-CE4B-B9F7-EC6290304BB6}" type="presOf" srcId="{AD204467-AC46-4843-9C48-E5164E153DB6}" destId="{89C7F2F8-599F-654A-A3B7-5E5A1CE5C081}" srcOrd="0" destOrd="0" presId="urn:microsoft.com/office/officeart/2005/8/layout/default"/>
    <dgm:cxn modelId="{D82DC99D-5436-4CE6-BEA5-80A1B6E346AB}" srcId="{AD204467-AC46-4843-9C48-E5164E153DB6}" destId="{EFE14AFD-9F43-4631-B554-40A5B94DEF35}" srcOrd="3" destOrd="0" parTransId="{00928936-7427-4995-AD5A-945C83A8C0EB}" sibTransId="{18C8CAAE-05D4-4C40-9942-D76C93AFE96F}"/>
    <dgm:cxn modelId="{1E4AA2A2-4A4A-AE4E-87B9-8257E650D415}" type="presOf" srcId="{5E985E7E-C156-484F-AE5F-3A7A3DE39EB7}" destId="{FE0FA8C2-0CB6-FA44-A49E-70F8195A9110}" srcOrd="0" destOrd="0" presId="urn:microsoft.com/office/officeart/2005/8/layout/default"/>
    <dgm:cxn modelId="{C943E1AE-7C07-4A43-81C0-600034A2DCC2}" type="presOf" srcId="{F2367647-C323-4089-A5B0-3F5B673ADBD1}" destId="{222AD124-320B-7147-BCA7-D36C4863EB25}" srcOrd="0" destOrd="0" presId="urn:microsoft.com/office/officeart/2005/8/layout/default"/>
    <dgm:cxn modelId="{B01C27B3-C6C1-3E4A-B111-392205E4CC7D}" type="presOf" srcId="{EFE14AFD-9F43-4631-B554-40A5B94DEF35}" destId="{4D6C29D1-32FE-BE41-A8F2-F2D51092252F}" srcOrd="0" destOrd="0" presId="urn:microsoft.com/office/officeart/2005/8/layout/default"/>
    <dgm:cxn modelId="{4EACA5B7-9345-4906-9FC3-970D0A87A926}" srcId="{AD204467-AC46-4843-9C48-E5164E153DB6}" destId="{5E985E7E-C156-484F-AE5F-3A7A3DE39EB7}" srcOrd="4" destOrd="0" parTransId="{913F70D1-FBD2-4019-837B-769FD65B9BB2}" sibTransId="{DAA9A17C-F7C0-4829-A635-96F1379D8E07}"/>
    <dgm:cxn modelId="{E144B5B8-6303-4121-B3BC-A8364D1BB8D9}" srcId="{AD204467-AC46-4843-9C48-E5164E153DB6}" destId="{423AE0EA-6549-4D03-A797-BBAA23897831}" srcOrd="0" destOrd="0" parTransId="{CC03B649-4C27-40F2-91EF-30C8B2938044}" sibTransId="{F1CF6A45-A2CC-486D-9260-4911646FBC02}"/>
    <dgm:cxn modelId="{669F20D5-6198-4573-B5EC-FDA5E50E165D}" srcId="{AD204467-AC46-4843-9C48-E5164E153DB6}" destId="{F2367647-C323-4089-A5B0-3F5B673ADBD1}" srcOrd="1" destOrd="0" parTransId="{FDA5D074-33DB-4B69-9E00-C356F660EE60}" sibTransId="{F10B2D96-3D3F-499B-8C93-110DB90715FA}"/>
    <dgm:cxn modelId="{DDB86EDB-5AFA-6C4F-9CB2-EC84476A129B}" type="presOf" srcId="{423AE0EA-6549-4D03-A797-BBAA23897831}" destId="{E52BB868-15A8-164F-BB81-2CF24C008018}" srcOrd="0" destOrd="0" presId="urn:microsoft.com/office/officeart/2005/8/layout/default"/>
    <dgm:cxn modelId="{32776DCC-2A90-1040-B907-7FC03DBDB0D7}" type="presParOf" srcId="{89C7F2F8-599F-654A-A3B7-5E5A1CE5C081}" destId="{E52BB868-15A8-164F-BB81-2CF24C008018}" srcOrd="0" destOrd="0" presId="urn:microsoft.com/office/officeart/2005/8/layout/default"/>
    <dgm:cxn modelId="{4284C9AE-EA6D-AC4C-8952-88D3EA51D6EE}" type="presParOf" srcId="{89C7F2F8-599F-654A-A3B7-5E5A1CE5C081}" destId="{65CFAE5D-BF3A-354C-83F7-647B7CA8A98B}" srcOrd="1" destOrd="0" presId="urn:microsoft.com/office/officeart/2005/8/layout/default"/>
    <dgm:cxn modelId="{46351D87-B00D-3643-AA9B-8B86CA80B27B}" type="presParOf" srcId="{89C7F2F8-599F-654A-A3B7-5E5A1CE5C081}" destId="{222AD124-320B-7147-BCA7-D36C4863EB25}" srcOrd="2" destOrd="0" presId="urn:microsoft.com/office/officeart/2005/8/layout/default"/>
    <dgm:cxn modelId="{8A4FCF4A-8C6C-3940-841E-9BA021FD6C26}" type="presParOf" srcId="{89C7F2F8-599F-654A-A3B7-5E5A1CE5C081}" destId="{5D990AA9-E588-0348-936F-BB996F4106C3}" srcOrd="3" destOrd="0" presId="urn:microsoft.com/office/officeart/2005/8/layout/default"/>
    <dgm:cxn modelId="{B3930D1E-57B8-2944-919E-06AEAFADEEBA}" type="presParOf" srcId="{89C7F2F8-599F-654A-A3B7-5E5A1CE5C081}" destId="{F5BAF46D-DEE0-7144-9E2C-DF4644F9FB95}" srcOrd="4" destOrd="0" presId="urn:microsoft.com/office/officeart/2005/8/layout/default"/>
    <dgm:cxn modelId="{74B7544C-A618-1945-8F1F-510EFC2FAC4F}" type="presParOf" srcId="{89C7F2F8-599F-654A-A3B7-5E5A1CE5C081}" destId="{7C9BB95D-0363-2D4F-BB75-E0E642B17752}" srcOrd="5" destOrd="0" presId="urn:microsoft.com/office/officeart/2005/8/layout/default"/>
    <dgm:cxn modelId="{B2A10501-BFF0-5848-AF03-C0B552105451}" type="presParOf" srcId="{89C7F2F8-599F-654A-A3B7-5E5A1CE5C081}" destId="{4D6C29D1-32FE-BE41-A8F2-F2D51092252F}" srcOrd="6" destOrd="0" presId="urn:microsoft.com/office/officeart/2005/8/layout/default"/>
    <dgm:cxn modelId="{13E84332-42C8-234F-B67D-B7A3EC4BED6F}" type="presParOf" srcId="{89C7F2F8-599F-654A-A3B7-5E5A1CE5C081}" destId="{9E8DC88C-8CFB-9243-B7CC-8D696E144038}" srcOrd="7" destOrd="0" presId="urn:microsoft.com/office/officeart/2005/8/layout/default"/>
    <dgm:cxn modelId="{1E284BC1-2709-C642-A8FE-7EBCFC319DE5}" type="presParOf" srcId="{89C7F2F8-599F-654A-A3B7-5E5A1CE5C081}" destId="{FE0FA8C2-0CB6-FA44-A49E-70F8195A911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302E348-718C-4110-AB9D-F93B41605CA3}"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20FD7C4E-6061-4325-86F8-7F27A17A465C}">
      <dgm:prSet/>
      <dgm:spPr/>
      <dgm:t>
        <a:bodyPr/>
        <a:lstStyle/>
        <a:p>
          <a:r>
            <a:rPr lang="en-GB"/>
            <a:t>A specialist court for children, aged 10-17 who have committed a criminal offence.</a:t>
          </a:r>
          <a:endParaRPr lang="en-US"/>
        </a:p>
      </dgm:t>
    </dgm:pt>
    <dgm:pt modelId="{71AE41BB-34FF-4946-90FB-DE35AFEC4B18}" type="parTrans" cxnId="{3927E481-3751-491F-AE88-4AD38F4456F8}">
      <dgm:prSet/>
      <dgm:spPr/>
      <dgm:t>
        <a:bodyPr/>
        <a:lstStyle/>
        <a:p>
          <a:endParaRPr lang="en-US"/>
        </a:p>
      </dgm:t>
    </dgm:pt>
    <dgm:pt modelId="{5246DF07-BE3B-4D52-9502-83B493EE4DF2}" type="sibTrans" cxnId="{3927E481-3751-491F-AE88-4AD38F4456F8}">
      <dgm:prSet/>
      <dgm:spPr/>
      <dgm:t>
        <a:bodyPr/>
        <a:lstStyle/>
        <a:p>
          <a:endParaRPr lang="en-US"/>
        </a:p>
      </dgm:t>
    </dgm:pt>
    <dgm:pt modelId="{414F31BA-0A6A-4F13-B412-76650527BC5D}">
      <dgm:prSet/>
      <dgm:spPr/>
      <dgm:t>
        <a:bodyPr/>
        <a:lstStyle/>
        <a:p>
          <a:r>
            <a:rPr lang="en-GB"/>
            <a:t>Youth courts are generally less formal than adult courts. </a:t>
          </a:r>
          <a:endParaRPr lang="en-US"/>
        </a:p>
      </dgm:t>
    </dgm:pt>
    <dgm:pt modelId="{CEE5555E-287E-4EFC-9D88-EEC53FDA0209}" type="parTrans" cxnId="{0C03D7F9-F1FB-4D5D-8EDA-9280C19F3663}">
      <dgm:prSet/>
      <dgm:spPr/>
      <dgm:t>
        <a:bodyPr/>
        <a:lstStyle/>
        <a:p>
          <a:endParaRPr lang="en-US"/>
        </a:p>
      </dgm:t>
    </dgm:pt>
    <dgm:pt modelId="{8350DB60-B306-43A2-87AD-058E54D02620}" type="sibTrans" cxnId="{0C03D7F9-F1FB-4D5D-8EDA-9280C19F3663}">
      <dgm:prSet/>
      <dgm:spPr/>
      <dgm:t>
        <a:bodyPr/>
        <a:lstStyle/>
        <a:p>
          <a:endParaRPr lang="en-US"/>
        </a:p>
      </dgm:t>
    </dgm:pt>
    <dgm:pt modelId="{71C22465-9B03-437D-A307-C3B7A317CD4F}">
      <dgm:prSet/>
      <dgm:spPr/>
      <dgm:t>
        <a:bodyPr/>
        <a:lstStyle/>
        <a:p>
          <a:r>
            <a:rPr lang="en-GB"/>
            <a:t>Designed to make it easier for children to understand what is happening and feel less intimidated.</a:t>
          </a:r>
          <a:endParaRPr lang="en-US"/>
        </a:p>
      </dgm:t>
    </dgm:pt>
    <dgm:pt modelId="{D53B2405-CB43-42B6-A3D4-FCB2D9BBC87D}" type="parTrans" cxnId="{DBD57CE5-FD50-4C1E-9A31-0A5C336E42A5}">
      <dgm:prSet/>
      <dgm:spPr/>
      <dgm:t>
        <a:bodyPr/>
        <a:lstStyle/>
        <a:p>
          <a:endParaRPr lang="en-US"/>
        </a:p>
      </dgm:t>
    </dgm:pt>
    <dgm:pt modelId="{BD998D5F-5B2E-4106-9475-F9F084F64A56}" type="sibTrans" cxnId="{DBD57CE5-FD50-4C1E-9A31-0A5C336E42A5}">
      <dgm:prSet/>
      <dgm:spPr/>
      <dgm:t>
        <a:bodyPr/>
        <a:lstStyle/>
        <a:p>
          <a:endParaRPr lang="en-US"/>
        </a:p>
      </dgm:t>
    </dgm:pt>
    <dgm:pt modelId="{85BA7AC1-E44A-4262-9014-4E04800BE976}">
      <dgm:prSet/>
      <dgm:spPr/>
      <dgm:t>
        <a:bodyPr/>
        <a:lstStyle/>
        <a:p>
          <a:r>
            <a:rPr lang="en-GB"/>
            <a:t>There is no jury and the public are excluded.</a:t>
          </a:r>
          <a:endParaRPr lang="en-US"/>
        </a:p>
      </dgm:t>
    </dgm:pt>
    <dgm:pt modelId="{E52D14D2-FB57-49DF-8B0F-E4517E668E75}" type="parTrans" cxnId="{EF7C5BC6-00F3-4015-BC18-DD2075E6AF7C}">
      <dgm:prSet/>
      <dgm:spPr/>
      <dgm:t>
        <a:bodyPr/>
        <a:lstStyle/>
        <a:p>
          <a:endParaRPr lang="en-US"/>
        </a:p>
      </dgm:t>
    </dgm:pt>
    <dgm:pt modelId="{84867244-DDD2-42AF-9E70-F1B58B35C550}" type="sibTrans" cxnId="{EF7C5BC6-00F3-4015-BC18-DD2075E6AF7C}">
      <dgm:prSet/>
      <dgm:spPr/>
      <dgm:t>
        <a:bodyPr/>
        <a:lstStyle/>
        <a:p>
          <a:endParaRPr lang="en-US"/>
        </a:p>
      </dgm:t>
    </dgm:pt>
    <dgm:pt modelId="{5C041007-E784-4534-A14D-E9A4FE8F7277}">
      <dgm:prSet/>
      <dgm:spPr/>
      <dgm:t>
        <a:bodyPr/>
        <a:lstStyle/>
        <a:p>
          <a:r>
            <a:rPr lang="en-GB"/>
            <a:t>Children under 16 must attend with a parent.</a:t>
          </a:r>
          <a:endParaRPr lang="en-US"/>
        </a:p>
      </dgm:t>
    </dgm:pt>
    <dgm:pt modelId="{EC7940F9-C717-4043-A215-E28F6C816B07}" type="parTrans" cxnId="{79C7F608-E524-48AF-B7D3-4143A6ED6205}">
      <dgm:prSet/>
      <dgm:spPr/>
      <dgm:t>
        <a:bodyPr/>
        <a:lstStyle/>
        <a:p>
          <a:endParaRPr lang="en-US"/>
        </a:p>
      </dgm:t>
    </dgm:pt>
    <dgm:pt modelId="{34CA9E80-3FD6-4089-A53C-46FDFB113FF9}" type="sibTrans" cxnId="{79C7F608-E524-48AF-B7D3-4143A6ED6205}">
      <dgm:prSet/>
      <dgm:spPr/>
      <dgm:t>
        <a:bodyPr/>
        <a:lstStyle/>
        <a:p>
          <a:endParaRPr lang="en-US"/>
        </a:p>
      </dgm:t>
    </dgm:pt>
    <dgm:pt modelId="{DAA22FF8-7E08-4FEC-B555-F7D4E88C06E3}">
      <dgm:prSet/>
      <dgm:spPr/>
      <dgm:t>
        <a:bodyPr/>
        <a:lstStyle/>
        <a:p>
          <a:r>
            <a:rPr lang="en-GB"/>
            <a:t>Most children will go to youth court unless they have been refused bail by the police.</a:t>
          </a:r>
          <a:endParaRPr lang="en-US"/>
        </a:p>
      </dgm:t>
    </dgm:pt>
    <dgm:pt modelId="{699CD25F-72A1-4ED8-972F-09999DAE7767}" type="parTrans" cxnId="{0DC15977-E06E-4BE0-BE17-64E7F8FBC20B}">
      <dgm:prSet/>
      <dgm:spPr/>
      <dgm:t>
        <a:bodyPr/>
        <a:lstStyle/>
        <a:p>
          <a:endParaRPr lang="en-US"/>
        </a:p>
      </dgm:t>
    </dgm:pt>
    <dgm:pt modelId="{059EB478-96FA-4638-A8D7-E35C294E3F96}" type="sibTrans" cxnId="{0DC15977-E06E-4BE0-BE17-64E7F8FBC20B}">
      <dgm:prSet/>
      <dgm:spPr/>
      <dgm:t>
        <a:bodyPr/>
        <a:lstStyle/>
        <a:p>
          <a:endParaRPr lang="en-US"/>
        </a:p>
      </dgm:t>
    </dgm:pt>
    <dgm:pt modelId="{3B656D8B-DE6E-C347-9358-EDA9FE1ED8CA}" type="pres">
      <dgm:prSet presAssocID="{0302E348-718C-4110-AB9D-F93B41605CA3}" presName="diagram" presStyleCnt="0">
        <dgm:presLayoutVars>
          <dgm:dir/>
          <dgm:resizeHandles val="exact"/>
        </dgm:presLayoutVars>
      </dgm:prSet>
      <dgm:spPr/>
    </dgm:pt>
    <dgm:pt modelId="{5CC27902-41D5-A647-A84A-FE647E15E6E7}" type="pres">
      <dgm:prSet presAssocID="{20FD7C4E-6061-4325-86F8-7F27A17A465C}" presName="node" presStyleLbl="node1" presStyleIdx="0" presStyleCnt="6">
        <dgm:presLayoutVars>
          <dgm:bulletEnabled val="1"/>
        </dgm:presLayoutVars>
      </dgm:prSet>
      <dgm:spPr/>
    </dgm:pt>
    <dgm:pt modelId="{05F1FDFA-A016-1B4C-960A-9190AD7EFC8C}" type="pres">
      <dgm:prSet presAssocID="{5246DF07-BE3B-4D52-9502-83B493EE4DF2}" presName="sibTrans" presStyleCnt="0"/>
      <dgm:spPr/>
    </dgm:pt>
    <dgm:pt modelId="{0AFA794D-0F97-8C44-BAE3-DED20C54EBF8}" type="pres">
      <dgm:prSet presAssocID="{414F31BA-0A6A-4F13-B412-76650527BC5D}" presName="node" presStyleLbl="node1" presStyleIdx="1" presStyleCnt="6">
        <dgm:presLayoutVars>
          <dgm:bulletEnabled val="1"/>
        </dgm:presLayoutVars>
      </dgm:prSet>
      <dgm:spPr/>
    </dgm:pt>
    <dgm:pt modelId="{24F95F61-08AA-BC45-AFD1-CDBFA8A7160E}" type="pres">
      <dgm:prSet presAssocID="{8350DB60-B306-43A2-87AD-058E54D02620}" presName="sibTrans" presStyleCnt="0"/>
      <dgm:spPr/>
    </dgm:pt>
    <dgm:pt modelId="{3937A15B-0D33-554B-96E5-8213160CA0C9}" type="pres">
      <dgm:prSet presAssocID="{71C22465-9B03-437D-A307-C3B7A317CD4F}" presName="node" presStyleLbl="node1" presStyleIdx="2" presStyleCnt="6">
        <dgm:presLayoutVars>
          <dgm:bulletEnabled val="1"/>
        </dgm:presLayoutVars>
      </dgm:prSet>
      <dgm:spPr/>
    </dgm:pt>
    <dgm:pt modelId="{D04528EA-591B-1644-B690-E421C66B989C}" type="pres">
      <dgm:prSet presAssocID="{BD998D5F-5B2E-4106-9475-F9F084F64A56}" presName="sibTrans" presStyleCnt="0"/>
      <dgm:spPr/>
    </dgm:pt>
    <dgm:pt modelId="{923194D1-CDFA-8946-9FB4-1A75DBE2DA29}" type="pres">
      <dgm:prSet presAssocID="{85BA7AC1-E44A-4262-9014-4E04800BE976}" presName="node" presStyleLbl="node1" presStyleIdx="3" presStyleCnt="6">
        <dgm:presLayoutVars>
          <dgm:bulletEnabled val="1"/>
        </dgm:presLayoutVars>
      </dgm:prSet>
      <dgm:spPr/>
    </dgm:pt>
    <dgm:pt modelId="{CE438F1B-2D31-9944-90C2-767BA50C0D82}" type="pres">
      <dgm:prSet presAssocID="{84867244-DDD2-42AF-9E70-F1B58B35C550}" presName="sibTrans" presStyleCnt="0"/>
      <dgm:spPr/>
    </dgm:pt>
    <dgm:pt modelId="{D3E58983-3A85-D54C-9274-871A05334844}" type="pres">
      <dgm:prSet presAssocID="{5C041007-E784-4534-A14D-E9A4FE8F7277}" presName="node" presStyleLbl="node1" presStyleIdx="4" presStyleCnt="6">
        <dgm:presLayoutVars>
          <dgm:bulletEnabled val="1"/>
        </dgm:presLayoutVars>
      </dgm:prSet>
      <dgm:spPr/>
    </dgm:pt>
    <dgm:pt modelId="{39DED12A-EBA1-1847-88DB-D01EA8E673CD}" type="pres">
      <dgm:prSet presAssocID="{34CA9E80-3FD6-4089-A53C-46FDFB113FF9}" presName="sibTrans" presStyleCnt="0"/>
      <dgm:spPr/>
    </dgm:pt>
    <dgm:pt modelId="{D623C655-4314-534C-AF69-E842A75B7CA9}" type="pres">
      <dgm:prSet presAssocID="{DAA22FF8-7E08-4FEC-B555-F7D4E88C06E3}" presName="node" presStyleLbl="node1" presStyleIdx="5" presStyleCnt="6">
        <dgm:presLayoutVars>
          <dgm:bulletEnabled val="1"/>
        </dgm:presLayoutVars>
      </dgm:prSet>
      <dgm:spPr/>
    </dgm:pt>
  </dgm:ptLst>
  <dgm:cxnLst>
    <dgm:cxn modelId="{79C7F608-E524-48AF-B7D3-4143A6ED6205}" srcId="{0302E348-718C-4110-AB9D-F93B41605CA3}" destId="{5C041007-E784-4534-A14D-E9A4FE8F7277}" srcOrd="4" destOrd="0" parTransId="{EC7940F9-C717-4043-A215-E28F6C816B07}" sibTransId="{34CA9E80-3FD6-4089-A53C-46FDFB113FF9}"/>
    <dgm:cxn modelId="{F1D00D09-9250-1E40-87C5-682048A5A70E}" type="presOf" srcId="{20FD7C4E-6061-4325-86F8-7F27A17A465C}" destId="{5CC27902-41D5-A647-A84A-FE647E15E6E7}" srcOrd="0" destOrd="0" presId="urn:microsoft.com/office/officeart/2005/8/layout/default"/>
    <dgm:cxn modelId="{77EB5E20-1805-9E44-B291-A7C0CF182BE1}" type="presOf" srcId="{DAA22FF8-7E08-4FEC-B555-F7D4E88C06E3}" destId="{D623C655-4314-534C-AF69-E842A75B7CA9}" srcOrd="0" destOrd="0" presId="urn:microsoft.com/office/officeart/2005/8/layout/default"/>
    <dgm:cxn modelId="{62015262-6FF3-2645-AC5B-D6245F2B36D4}" type="presOf" srcId="{85BA7AC1-E44A-4262-9014-4E04800BE976}" destId="{923194D1-CDFA-8946-9FB4-1A75DBE2DA29}" srcOrd="0" destOrd="0" presId="urn:microsoft.com/office/officeart/2005/8/layout/default"/>
    <dgm:cxn modelId="{AE71E86D-274D-F14E-A523-9FE9D40DA745}" type="presOf" srcId="{414F31BA-0A6A-4F13-B412-76650527BC5D}" destId="{0AFA794D-0F97-8C44-BAE3-DED20C54EBF8}" srcOrd="0" destOrd="0" presId="urn:microsoft.com/office/officeart/2005/8/layout/default"/>
    <dgm:cxn modelId="{0DC15977-E06E-4BE0-BE17-64E7F8FBC20B}" srcId="{0302E348-718C-4110-AB9D-F93B41605CA3}" destId="{DAA22FF8-7E08-4FEC-B555-F7D4E88C06E3}" srcOrd="5" destOrd="0" parTransId="{699CD25F-72A1-4ED8-972F-09999DAE7767}" sibTransId="{059EB478-96FA-4638-A8D7-E35C294E3F96}"/>
    <dgm:cxn modelId="{3927E481-3751-491F-AE88-4AD38F4456F8}" srcId="{0302E348-718C-4110-AB9D-F93B41605CA3}" destId="{20FD7C4E-6061-4325-86F8-7F27A17A465C}" srcOrd="0" destOrd="0" parTransId="{71AE41BB-34FF-4946-90FB-DE35AFEC4B18}" sibTransId="{5246DF07-BE3B-4D52-9502-83B493EE4DF2}"/>
    <dgm:cxn modelId="{90177893-35A6-0E4D-A7BF-E6F26EDE693B}" type="presOf" srcId="{71C22465-9B03-437D-A307-C3B7A317CD4F}" destId="{3937A15B-0D33-554B-96E5-8213160CA0C9}" srcOrd="0" destOrd="0" presId="urn:microsoft.com/office/officeart/2005/8/layout/default"/>
    <dgm:cxn modelId="{66DA53AA-75CE-594A-93D4-D9A84224A292}" type="presOf" srcId="{5C041007-E784-4534-A14D-E9A4FE8F7277}" destId="{D3E58983-3A85-D54C-9274-871A05334844}" srcOrd="0" destOrd="0" presId="urn:microsoft.com/office/officeart/2005/8/layout/default"/>
    <dgm:cxn modelId="{EF7C5BC6-00F3-4015-BC18-DD2075E6AF7C}" srcId="{0302E348-718C-4110-AB9D-F93B41605CA3}" destId="{85BA7AC1-E44A-4262-9014-4E04800BE976}" srcOrd="3" destOrd="0" parTransId="{E52D14D2-FB57-49DF-8B0F-E4517E668E75}" sibTransId="{84867244-DDD2-42AF-9E70-F1B58B35C550}"/>
    <dgm:cxn modelId="{23659DCD-8613-0342-AF4C-1EED2987E1D9}" type="presOf" srcId="{0302E348-718C-4110-AB9D-F93B41605CA3}" destId="{3B656D8B-DE6E-C347-9358-EDA9FE1ED8CA}" srcOrd="0" destOrd="0" presId="urn:microsoft.com/office/officeart/2005/8/layout/default"/>
    <dgm:cxn modelId="{DBD57CE5-FD50-4C1E-9A31-0A5C336E42A5}" srcId="{0302E348-718C-4110-AB9D-F93B41605CA3}" destId="{71C22465-9B03-437D-A307-C3B7A317CD4F}" srcOrd="2" destOrd="0" parTransId="{D53B2405-CB43-42B6-A3D4-FCB2D9BBC87D}" sibTransId="{BD998D5F-5B2E-4106-9475-F9F084F64A56}"/>
    <dgm:cxn modelId="{0C03D7F9-F1FB-4D5D-8EDA-9280C19F3663}" srcId="{0302E348-718C-4110-AB9D-F93B41605CA3}" destId="{414F31BA-0A6A-4F13-B412-76650527BC5D}" srcOrd="1" destOrd="0" parTransId="{CEE5555E-287E-4EFC-9D88-EEC53FDA0209}" sibTransId="{8350DB60-B306-43A2-87AD-058E54D02620}"/>
    <dgm:cxn modelId="{59BE6F48-84D0-5C4B-8D6C-AF1808111DD6}" type="presParOf" srcId="{3B656D8B-DE6E-C347-9358-EDA9FE1ED8CA}" destId="{5CC27902-41D5-A647-A84A-FE647E15E6E7}" srcOrd="0" destOrd="0" presId="urn:microsoft.com/office/officeart/2005/8/layout/default"/>
    <dgm:cxn modelId="{D9936092-9AAA-184B-B810-1D77BC42E1C3}" type="presParOf" srcId="{3B656D8B-DE6E-C347-9358-EDA9FE1ED8CA}" destId="{05F1FDFA-A016-1B4C-960A-9190AD7EFC8C}" srcOrd="1" destOrd="0" presId="urn:microsoft.com/office/officeart/2005/8/layout/default"/>
    <dgm:cxn modelId="{7771076E-3D9E-4D4D-9052-AA9EC26A3761}" type="presParOf" srcId="{3B656D8B-DE6E-C347-9358-EDA9FE1ED8CA}" destId="{0AFA794D-0F97-8C44-BAE3-DED20C54EBF8}" srcOrd="2" destOrd="0" presId="urn:microsoft.com/office/officeart/2005/8/layout/default"/>
    <dgm:cxn modelId="{FB4BD533-9D93-8F48-AD7E-BDB81917A786}" type="presParOf" srcId="{3B656D8B-DE6E-C347-9358-EDA9FE1ED8CA}" destId="{24F95F61-08AA-BC45-AFD1-CDBFA8A7160E}" srcOrd="3" destOrd="0" presId="urn:microsoft.com/office/officeart/2005/8/layout/default"/>
    <dgm:cxn modelId="{B3AEBFA8-14C0-A14A-A56D-655511DECAFF}" type="presParOf" srcId="{3B656D8B-DE6E-C347-9358-EDA9FE1ED8CA}" destId="{3937A15B-0D33-554B-96E5-8213160CA0C9}" srcOrd="4" destOrd="0" presId="urn:microsoft.com/office/officeart/2005/8/layout/default"/>
    <dgm:cxn modelId="{F644C41A-9405-4945-B18C-8C63C0F28D7B}" type="presParOf" srcId="{3B656D8B-DE6E-C347-9358-EDA9FE1ED8CA}" destId="{D04528EA-591B-1644-B690-E421C66B989C}" srcOrd="5" destOrd="0" presId="urn:microsoft.com/office/officeart/2005/8/layout/default"/>
    <dgm:cxn modelId="{3747115D-B43A-D346-B2FF-764469A322ED}" type="presParOf" srcId="{3B656D8B-DE6E-C347-9358-EDA9FE1ED8CA}" destId="{923194D1-CDFA-8946-9FB4-1A75DBE2DA29}" srcOrd="6" destOrd="0" presId="urn:microsoft.com/office/officeart/2005/8/layout/default"/>
    <dgm:cxn modelId="{51281EC1-3F57-184D-9322-3800F11FC2AC}" type="presParOf" srcId="{3B656D8B-DE6E-C347-9358-EDA9FE1ED8CA}" destId="{CE438F1B-2D31-9944-90C2-767BA50C0D82}" srcOrd="7" destOrd="0" presId="urn:microsoft.com/office/officeart/2005/8/layout/default"/>
    <dgm:cxn modelId="{E564D6F6-FBF3-E042-B936-99E15D2A5943}" type="presParOf" srcId="{3B656D8B-DE6E-C347-9358-EDA9FE1ED8CA}" destId="{D3E58983-3A85-D54C-9274-871A05334844}" srcOrd="8" destOrd="0" presId="urn:microsoft.com/office/officeart/2005/8/layout/default"/>
    <dgm:cxn modelId="{436EB569-107A-7240-866D-29E071A0F3E2}" type="presParOf" srcId="{3B656D8B-DE6E-C347-9358-EDA9FE1ED8CA}" destId="{39DED12A-EBA1-1847-88DB-D01EA8E673CD}" srcOrd="9" destOrd="0" presId="urn:microsoft.com/office/officeart/2005/8/layout/default"/>
    <dgm:cxn modelId="{D71B66A0-4E9F-2C49-A8D0-EB311F7F1FD0}" type="presParOf" srcId="{3B656D8B-DE6E-C347-9358-EDA9FE1ED8CA}" destId="{D623C655-4314-534C-AF69-E842A75B7C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E9AB442-D8D4-4FC5-B95E-533C33154AC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112631E-57D7-4D6A-A2DF-E6F2D146A6E8}">
      <dgm:prSet/>
      <dgm:spPr/>
      <dgm:t>
        <a:bodyPr/>
        <a:lstStyle/>
        <a:p>
          <a:r>
            <a:rPr lang="en-GB" baseline="0"/>
            <a:t>First introduced by the 1999 Youth Justice and Criminal Evidence Act.</a:t>
          </a:r>
          <a:endParaRPr lang="en-US"/>
        </a:p>
      </dgm:t>
    </dgm:pt>
    <dgm:pt modelId="{9AE6A71E-0118-42BF-AF96-CCA4CB91A6E8}" type="parTrans" cxnId="{ECCBFD38-6657-41D0-A074-7018DD11E65B}">
      <dgm:prSet/>
      <dgm:spPr/>
      <dgm:t>
        <a:bodyPr/>
        <a:lstStyle/>
        <a:p>
          <a:endParaRPr lang="en-US"/>
        </a:p>
      </dgm:t>
    </dgm:pt>
    <dgm:pt modelId="{D13B8C9E-9752-4E93-91BB-178680C806C5}" type="sibTrans" cxnId="{ECCBFD38-6657-41D0-A074-7018DD11E65B}">
      <dgm:prSet/>
      <dgm:spPr/>
      <dgm:t>
        <a:bodyPr/>
        <a:lstStyle/>
        <a:p>
          <a:endParaRPr lang="en-US"/>
        </a:p>
      </dgm:t>
    </dgm:pt>
    <dgm:pt modelId="{9BB484B8-A87C-480A-B05C-4DA5A4A11E5A}">
      <dgm:prSet/>
      <dgm:spPr/>
      <dgm:t>
        <a:bodyPr/>
        <a:lstStyle/>
        <a:p>
          <a:r>
            <a:rPr lang="en-GB" baseline="0"/>
            <a:t>RO is imposed on an offender aged 10-17 and must be for a period of 3-12 depending on the seriousness of the offence committed.</a:t>
          </a:r>
          <a:endParaRPr lang="en-US"/>
        </a:p>
      </dgm:t>
    </dgm:pt>
    <dgm:pt modelId="{32147B32-1ED8-4EA1-8885-FBDB5FFC7F28}" type="parTrans" cxnId="{42BE2DB1-8330-49D4-9750-B2DE0A96E12A}">
      <dgm:prSet/>
      <dgm:spPr/>
      <dgm:t>
        <a:bodyPr/>
        <a:lstStyle/>
        <a:p>
          <a:endParaRPr lang="en-US"/>
        </a:p>
      </dgm:t>
    </dgm:pt>
    <dgm:pt modelId="{6A2A2C42-EE6E-4467-8D1B-B102A2160037}" type="sibTrans" cxnId="{42BE2DB1-8330-49D4-9750-B2DE0A96E12A}">
      <dgm:prSet/>
      <dgm:spPr/>
      <dgm:t>
        <a:bodyPr/>
        <a:lstStyle/>
        <a:p>
          <a:endParaRPr lang="en-US"/>
        </a:p>
      </dgm:t>
    </dgm:pt>
    <dgm:pt modelId="{16FB7DD7-D807-43D1-93A7-8639662E7A41}">
      <dgm:prSet/>
      <dgm:spPr/>
      <dgm:t>
        <a:bodyPr/>
        <a:lstStyle/>
        <a:p>
          <a:r>
            <a:rPr lang="en-GB" baseline="0"/>
            <a:t>Referred by court to the youth justice panel – who have a non-court meeting with the young person, parent/guardian, community panel members and a local YOT. </a:t>
          </a:r>
          <a:endParaRPr lang="en-US"/>
        </a:p>
      </dgm:t>
    </dgm:pt>
    <dgm:pt modelId="{2EEBB0A3-465B-41B8-9AC5-AAA7B6216146}" type="parTrans" cxnId="{25E32ACF-9C55-4A15-8902-EE4E0859FE67}">
      <dgm:prSet/>
      <dgm:spPr/>
      <dgm:t>
        <a:bodyPr/>
        <a:lstStyle/>
        <a:p>
          <a:endParaRPr lang="en-US"/>
        </a:p>
      </dgm:t>
    </dgm:pt>
    <dgm:pt modelId="{26E91359-757D-48FF-898F-269BEAF0BB35}" type="sibTrans" cxnId="{25E32ACF-9C55-4A15-8902-EE4E0859FE67}">
      <dgm:prSet/>
      <dgm:spPr/>
      <dgm:t>
        <a:bodyPr/>
        <a:lstStyle/>
        <a:p>
          <a:endParaRPr lang="en-US"/>
        </a:p>
      </dgm:t>
    </dgm:pt>
    <dgm:pt modelId="{C8AE150F-CF3B-4FE3-A628-8F5D8E4434F4}">
      <dgm:prSet/>
      <dgm:spPr/>
      <dgm:t>
        <a:bodyPr/>
        <a:lstStyle/>
        <a:p>
          <a:r>
            <a:rPr lang="en-GB" baseline="0"/>
            <a:t>‘Youth Offender Contract’ signed and agreed upon.</a:t>
          </a:r>
          <a:endParaRPr lang="en-US"/>
        </a:p>
      </dgm:t>
    </dgm:pt>
    <dgm:pt modelId="{A6ADAB9A-101E-48DF-92E3-43809816C91F}" type="parTrans" cxnId="{9CA32441-CE75-4DE2-9697-705190E141C7}">
      <dgm:prSet/>
      <dgm:spPr/>
      <dgm:t>
        <a:bodyPr/>
        <a:lstStyle/>
        <a:p>
          <a:endParaRPr lang="en-US"/>
        </a:p>
      </dgm:t>
    </dgm:pt>
    <dgm:pt modelId="{6C21D225-A7E3-4DEE-A8E0-4BC049A07EA4}" type="sibTrans" cxnId="{9CA32441-CE75-4DE2-9697-705190E141C7}">
      <dgm:prSet/>
      <dgm:spPr/>
      <dgm:t>
        <a:bodyPr/>
        <a:lstStyle/>
        <a:p>
          <a:endParaRPr lang="en-US"/>
        </a:p>
      </dgm:t>
    </dgm:pt>
    <dgm:pt modelId="{2CCF1765-E3D5-42D7-B3A8-4FB972A17287}">
      <dgm:prSet/>
      <dgm:spPr/>
      <dgm:t>
        <a:bodyPr/>
        <a:lstStyle/>
        <a:p>
          <a:r>
            <a:rPr lang="en-GB" baseline="0"/>
            <a:t>Section 35-37 of the 2008 CJIA amended the framework whereby courts can impose RO’s </a:t>
          </a:r>
          <a:endParaRPr lang="en-US"/>
        </a:p>
      </dgm:t>
    </dgm:pt>
    <dgm:pt modelId="{B3F858E0-25D2-4A9D-83ED-F0AB124B1ADE}" type="parTrans" cxnId="{078139C8-A024-4B8E-8EDB-4929D04E323F}">
      <dgm:prSet/>
      <dgm:spPr/>
      <dgm:t>
        <a:bodyPr/>
        <a:lstStyle/>
        <a:p>
          <a:endParaRPr lang="en-US"/>
        </a:p>
      </dgm:t>
    </dgm:pt>
    <dgm:pt modelId="{E1408094-823B-41D1-BC1F-4F6DFFEE1403}" type="sibTrans" cxnId="{078139C8-A024-4B8E-8EDB-4929D04E323F}">
      <dgm:prSet/>
      <dgm:spPr/>
      <dgm:t>
        <a:bodyPr/>
        <a:lstStyle/>
        <a:p>
          <a:endParaRPr lang="en-US"/>
        </a:p>
      </dgm:t>
    </dgm:pt>
    <dgm:pt modelId="{A18EB431-417A-BF4C-B510-DACBBD17F422}" type="pres">
      <dgm:prSet presAssocID="{7E9AB442-D8D4-4FC5-B95E-533C33154AC5}" presName="vert0" presStyleCnt="0">
        <dgm:presLayoutVars>
          <dgm:dir/>
          <dgm:animOne val="branch"/>
          <dgm:animLvl val="lvl"/>
        </dgm:presLayoutVars>
      </dgm:prSet>
      <dgm:spPr/>
    </dgm:pt>
    <dgm:pt modelId="{6EED1551-02C9-504D-BA21-2F72043A4448}" type="pres">
      <dgm:prSet presAssocID="{0112631E-57D7-4D6A-A2DF-E6F2D146A6E8}" presName="thickLine" presStyleLbl="alignNode1" presStyleIdx="0" presStyleCnt="5"/>
      <dgm:spPr/>
    </dgm:pt>
    <dgm:pt modelId="{04390466-BB15-1F41-A099-2B8CAC2C423C}" type="pres">
      <dgm:prSet presAssocID="{0112631E-57D7-4D6A-A2DF-E6F2D146A6E8}" presName="horz1" presStyleCnt="0"/>
      <dgm:spPr/>
    </dgm:pt>
    <dgm:pt modelId="{B5593D11-9FFE-E34B-8D9E-5B85016E9751}" type="pres">
      <dgm:prSet presAssocID="{0112631E-57D7-4D6A-A2DF-E6F2D146A6E8}" presName="tx1" presStyleLbl="revTx" presStyleIdx="0" presStyleCnt="5"/>
      <dgm:spPr/>
    </dgm:pt>
    <dgm:pt modelId="{FDE28B55-669D-3A49-A6BB-2C31E3D17544}" type="pres">
      <dgm:prSet presAssocID="{0112631E-57D7-4D6A-A2DF-E6F2D146A6E8}" presName="vert1" presStyleCnt="0"/>
      <dgm:spPr/>
    </dgm:pt>
    <dgm:pt modelId="{A9554A40-89AA-0E4F-AA70-B1D831239445}" type="pres">
      <dgm:prSet presAssocID="{9BB484B8-A87C-480A-B05C-4DA5A4A11E5A}" presName="thickLine" presStyleLbl="alignNode1" presStyleIdx="1" presStyleCnt="5"/>
      <dgm:spPr/>
    </dgm:pt>
    <dgm:pt modelId="{328F94D0-4C3C-E94E-8B46-CA23171A7A32}" type="pres">
      <dgm:prSet presAssocID="{9BB484B8-A87C-480A-B05C-4DA5A4A11E5A}" presName="horz1" presStyleCnt="0"/>
      <dgm:spPr/>
    </dgm:pt>
    <dgm:pt modelId="{534CC734-33BD-7C40-B836-1AA6070C2763}" type="pres">
      <dgm:prSet presAssocID="{9BB484B8-A87C-480A-B05C-4DA5A4A11E5A}" presName="tx1" presStyleLbl="revTx" presStyleIdx="1" presStyleCnt="5"/>
      <dgm:spPr/>
    </dgm:pt>
    <dgm:pt modelId="{07E97AB8-263D-6142-909F-D9CACCE85A70}" type="pres">
      <dgm:prSet presAssocID="{9BB484B8-A87C-480A-B05C-4DA5A4A11E5A}" presName="vert1" presStyleCnt="0"/>
      <dgm:spPr/>
    </dgm:pt>
    <dgm:pt modelId="{5CCE668D-B8F1-884B-8F20-165A8B8C2031}" type="pres">
      <dgm:prSet presAssocID="{16FB7DD7-D807-43D1-93A7-8639662E7A41}" presName="thickLine" presStyleLbl="alignNode1" presStyleIdx="2" presStyleCnt="5"/>
      <dgm:spPr/>
    </dgm:pt>
    <dgm:pt modelId="{672997F1-B3F1-9642-A65A-607D2CA05EC4}" type="pres">
      <dgm:prSet presAssocID="{16FB7DD7-D807-43D1-93A7-8639662E7A41}" presName="horz1" presStyleCnt="0"/>
      <dgm:spPr/>
    </dgm:pt>
    <dgm:pt modelId="{141E81AD-EAA1-CA4B-8124-BF9F9BBC761C}" type="pres">
      <dgm:prSet presAssocID="{16FB7DD7-D807-43D1-93A7-8639662E7A41}" presName="tx1" presStyleLbl="revTx" presStyleIdx="2" presStyleCnt="5"/>
      <dgm:spPr/>
    </dgm:pt>
    <dgm:pt modelId="{18B667B7-7227-E543-B2F2-8D837F9441B0}" type="pres">
      <dgm:prSet presAssocID="{16FB7DD7-D807-43D1-93A7-8639662E7A41}" presName="vert1" presStyleCnt="0"/>
      <dgm:spPr/>
    </dgm:pt>
    <dgm:pt modelId="{FFAB7153-28EE-F94A-B570-22913E8CD3B3}" type="pres">
      <dgm:prSet presAssocID="{C8AE150F-CF3B-4FE3-A628-8F5D8E4434F4}" presName="thickLine" presStyleLbl="alignNode1" presStyleIdx="3" presStyleCnt="5"/>
      <dgm:spPr/>
    </dgm:pt>
    <dgm:pt modelId="{F7C62295-D0D4-0442-95A5-924D44ED03DF}" type="pres">
      <dgm:prSet presAssocID="{C8AE150F-CF3B-4FE3-A628-8F5D8E4434F4}" presName="horz1" presStyleCnt="0"/>
      <dgm:spPr/>
    </dgm:pt>
    <dgm:pt modelId="{0C53E843-BFEB-654F-8FEE-A64844A6AD7A}" type="pres">
      <dgm:prSet presAssocID="{C8AE150F-CF3B-4FE3-A628-8F5D8E4434F4}" presName="tx1" presStyleLbl="revTx" presStyleIdx="3" presStyleCnt="5"/>
      <dgm:spPr/>
    </dgm:pt>
    <dgm:pt modelId="{C7B4FF00-D3AA-384D-9D15-E1662F0288F4}" type="pres">
      <dgm:prSet presAssocID="{C8AE150F-CF3B-4FE3-A628-8F5D8E4434F4}" presName="vert1" presStyleCnt="0"/>
      <dgm:spPr/>
    </dgm:pt>
    <dgm:pt modelId="{0F2A1B8E-D604-1648-9B25-9ECD485A8093}" type="pres">
      <dgm:prSet presAssocID="{2CCF1765-E3D5-42D7-B3A8-4FB972A17287}" presName="thickLine" presStyleLbl="alignNode1" presStyleIdx="4" presStyleCnt="5"/>
      <dgm:spPr/>
    </dgm:pt>
    <dgm:pt modelId="{F8BDD659-412B-3347-9AC6-9EF9B4FE59EE}" type="pres">
      <dgm:prSet presAssocID="{2CCF1765-E3D5-42D7-B3A8-4FB972A17287}" presName="horz1" presStyleCnt="0"/>
      <dgm:spPr/>
    </dgm:pt>
    <dgm:pt modelId="{7F601582-7807-074D-821B-1C8B0918E7CD}" type="pres">
      <dgm:prSet presAssocID="{2CCF1765-E3D5-42D7-B3A8-4FB972A17287}" presName="tx1" presStyleLbl="revTx" presStyleIdx="4" presStyleCnt="5"/>
      <dgm:spPr/>
    </dgm:pt>
    <dgm:pt modelId="{B09B835E-0CF6-604F-8D50-3B6C2B72222F}" type="pres">
      <dgm:prSet presAssocID="{2CCF1765-E3D5-42D7-B3A8-4FB972A17287}" presName="vert1" presStyleCnt="0"/>
      <dgm:spPr/>
    </dgm:pt>
  </dgm:ptLst>
  <dgm:cxnLst>
    <dgm:cxn modelId="{ECCBFD38-6657-41D0-A074-7018DD11E65B}" srcId="{7E9AB442-D8D4-4FC5-B95E-533C33154AC5}" destId="{0112631E-57D7-4D6A-A2DF-E6F2D146A6E8}" srcOrd="0" destOrd="0" parTransId="{9AE6A71E-0118-42BF-AF96-CCA4CB91A6E8}" sibTransId="{D13B8C9E-9752-4E93-91BB-178680C806C5}"/>
    <dgm:cxn modelId="{9CA32441-CE75-4DE2-9697-705190E141C7}" srcId="{7E9AB442-D8D4-4FC5-B95E-533C33154AC5}" destId="{C8AE150F-CF3B-4FE3-A628-8F5D8E4434F4}" srcOrd="3" destOrd="0" parTransId="{A6ADAB9A-101E-48DF-92E3-43809816C91F}" sibTransId="{6C21D225-A7E3-4DEE-A8E0-4BC049A07EA4}"/>
    <dgm:cxn modelId="{A4123851-AA4C-8544-8566-86DA7D5B9EA6}" type="presOf" srcId="{C8AE150F-CF3B-4FE3-A628-8F5D8E4434F4}" destId="{0C53E843-BFEB-654F-8FEE-A64844A6AD7A}" srcOrd="0" destOrd="0" presId="urn:microsoft.com/office/officeart/2008/layout/LinedList"/>
    <dgm:cxn modelId="{A1FE9E52-94AB-6D45-B828-6F188300C660}" type="presOf" srcId="{2CCF1765-E3D5-42D7-B3A8-4FB972A17287}" destId="{7F601582-7807-074D-821B-1C8B0918E7CD}" srcOrd="0" destOrd="0" presId="urn:microsoft.com/office/officeart/2008/layout/LinedList"/>
    <dgm:cxn modelId="{94BB4356-E348-3D4F-BA6E-4DC48682639C}" type="presOf" srcId="{9BB484B8-A87C-480A-B05C-4DA5A4A11E5A}" destId="{534CC734-33BD-7C40-B836-1AA6070C2763}" srcOrd="0" destOrd="0" presId="urn:microsoft.com/office/officeart/2008/layout/LinedList"/>
    <dgm:cxn modelId="{11369A9C-FF06-3947-BB3F-02A1087D9345}" type="presOf" srcId="{7E9AB442-D8D4-4FC5-B95E-533C33154AC5}" destId="{A18EB431-417A-BF4C-B510-DACBBD17F422}" srcOrd="0" destOrd="0" presId="urn:microsoft.com/office/officeart/2008/layout/LinedList"/>
    <dgm:cxn modelId="{3E9459A0-0861-0E40-A37B-B66FD8FEF1C1}" type="presOf" srcId="{0112631E-57D7-4D6A-A2DF-E6F2D146A6E8}" destId="{B5593D11-9FFE-E34B-8D9E-5B85016E9751}" srcOrd="0" destOrd="0" presId="urn:microsoft.com/office/officeart/2008/layout/LinedList"/>
    <dgm:cxn modelId="{42BE2DB1-8330-49D4-9750-B2DE0A96E12A}" srcId="{7E9AB442-D8D4-4FC5-B95E-533C33154AC5}" destId="{9BB484B8-A87C-480A-B05C-4DA5A4A11E5A}" srcOrd="1" destOrd="0" parTransId="{32147B32-1ED8-4EA1-8885-FBDB5FFC7F28}" sibTransId="{6A2A2C42-EE6E-4467-8D1B-B102A2160037}"/>
    <dgm:cxn modelId="{078139C8-A024-4B8E-8EDB-4929D04E323F}" srcId="{7E9AB442-D8D4-4FC5-B95E-533C33154AC5}" destId="{2CCF1765-E3D5-42D7-B3A8-4FB972A17287}" srcOrd="4" destOrd="0" parTransId="{B3F858E0-25D2-4A9D-83ED-F0AB124B1ADE}" sibTransId="{E1408094-823B-41D1-BC1F-4F6DFFEE1403}"/>
    <dgm:cxn modelId="{25E32ACF-9C55-4A15-8902-EE4E0859FE67}" srcId="{7E9AB442-D8D4-4FC5-B95E-533C33154AC5}" destId="{16FB7DD7-D807-43D1-93A7-8639662E7A41}" srcOrd="2" destOrd="0" parTransId="{2EEBB0A3-465B-41B8-9AC5-AAA7B6216146}" sibTransId="{26E91359-757D-48FF-898F-269BEAF0BB35}"/>
    <dgm:cxn modelId="{9B0AD4FE-7E11-E14E-B3BA-141F268912AB}" type="presOf" srcId="{16FB7DD7-D807-43D1-93A7-8639662E7A41}" destId="{141E81AD-EAA1-CA4B-8124-BF9F9BBC761C}" srcOrd="0" destOrd="0" presId="urn:microsoft.com/office/officeart/2008/layout/LinedList"/>
    <dgm:cxn modelId="{B0B41DA0-A72D-1C4B-947E-93FAAE135D28}" type="presParOf" srcId="{A18EB431-417A-BF4C-B510-DACBBD17F422}" destId="{6EED1551-02C9-504D-BA21-2F72043A4448}" srcOrd="0" destOrd="0" presId="urn:microsoft.com/office/officeart/2008/layout/LinedList"/>
    <dgm:cxn modelId="{1A758855-7A4E-8441-B74A-94CA469A61BF}" type="presParOf" srcId="{A18EB431-417A-BF4C-B510-DACBBD17F422}" destId="{04390466-BB15-1F41-A099-2B8CAC2C423C}" srcOrd="1" destOrd="0" presId="urn:microsoft.com/office/officeart/2008/layout/LinedList"/>
    <dgm:cxn modelId="{F072F429-ADFE-B243-AC13-7A7340520601}" type="presParOf" srcId="{04390466-BB15-1F41-A099-2B8CAC2C423C}" destId="{B5593D11-9FFE-E34B-8D9E-5B85016E9751}" srcOrd="0" destOrd="0" presId="urn:microsoft.com/office/officeart/2008/layout/LinedList"/>
    <dgm:cxn modelId="{2B82AF6C-627C-4142-AC1D-E5E0DD0B5D53}" type="presParOf" srcId="{04390466-BB15-1F41-A099-2B8CAC2C423C}" destId="{FDE28B55-669D-3A49-A6BB-2C31E3D17544}" srcOrd="1" destOrd="0" presId="urn:microsoft.com/office/officeart/2008/layout/LinedList"/>
    <dgm:cxn modelId="{1FE8CDD1-9273-1847-8B09-6E7771E28233}" type="presParOf" srcId="{A18EB431-417A-BF4C-B510-DACBBD17F422}" destId="{A9554A40-89AA-0E4F-AA70-B1D831239445}" srcOrd="2" destOrd="0" presId="urn:microsoft.com/office/officeart/2008/layout/LinedList"/>
    <dgm:cxn modelId="{927590CB-DC4A-6749-AA78-C5107B2A4654}" type="presParOf" srcId="{A18EB431-417A-BF4C-B510-DACBBD17F422}" destId="{328F94D0-4C3C-E94E-8B46-CA23171A7A32}" srcOrd="3" destOrd="0" presId="urn:microsoft.com/office/officeart/2008/layout/LinedList"/>
    <dgm:cxn modelId="{37989611-2A79-AF4A-BD69-5203CB1A2F21}" type="presParOf" srcId="{328F94D0-4C3C-E94E-8B46-CA23171A7A32}" destId="{534CC734-33BD-7C40-B836-1AA6070C2763}" srcOrd="0" destOrd="0" presId="urn:microsoft.com/office/officeart/2008/layout/LinedList"/>
    <dgm:cxn modelId="{FD76D106-3C28-C141-95DA-89808445FBE1}" type="presParOf" srcId="{328F94D0-4C3C-E94E-8B46-CA23171A7A32}" destId="{07E97AB8-263D-6142-909F-D9CACCE85A70}" srcOrd="1" destOrd="0" presId="urn:microsoft.com/office/officeart/2008/layout/LinedList"/>
    <dgm:cxn modelId="{672410AA-7E51-2E4E-91AF-F49AAA8BF80F}" type="presParOf" srcId="{A18EB431-417A-BF4C-B510-DACBBD17F422}" destId="{5CCE668D-B8F1-884B-8F20-165A8B8C2031}" srcOrd="4" destOrd="0" presId="urn:microsoft.com/office/officeart/2008/layout/LinedList"/>
    <dgm:cxn modelId="{73DD4DA3-A521-184E-945A-F38ED7819C5D}" type="presParOf" srcId="{A18EB431-417A-BF4C-B510-DACBBD17F422}" destId="{672997F1-B3F1-9642-A65A-607D2CA05EC4}" srcOrd="5" destOrd="0" presId="urn:microsoft.com/office/officeart/2008/layout/LinedList"/>
    <dgm:cxn modelId="{E94B26E4-A2EE-034E-B9C8-5D8D77B96978}" type="presParOf" srcId="{672997F1-B3F1-9642-A65A-607D2CA05EC4}" destId="{141E81AD-EAA1-CA4B-8124-BF9F9BBC761C}" srcOrd="0" destOrd="0" presId="urn:microsoft.com/office/officeart/2008/layout/LinedList"/>
    <dgm:cxn modelId="{C91893BF-A327-A44E-9273-D5F16880EC77}" type="presParOf" srcId="{672997F1-B3F1-9642-A65A-607D2CA05EC4}" destId="{18B667B7-7227-E543-B2F2-8D837F9441B0}" srcOrd="1" destOrd="0" presId="urn:microsoft.com/office/officeart/2008/layout/LinedList"/>
    <dgm:cxn modelId="{A463B592-E520-114C-8F86-EFFA2D7ACCD0}" type="presParOf" srcId="{A18EB431-417A-BF4C-B510-DACBBD17F422}" destId="{FFAB7153-28EE-F94A-B570-22913E8CD3B3}" srcOrd="6" destOrd="0" presId="urn:microsoft.com/office/officeart/2008/layout/LinedList"/>
    <dgm:cxn modelId="{468108A6-DFE6-D441-AE06-7811B0BE4828}" type="presParOf" srcId="{A18EB431-417A-BF4C-B510-DACBBD17F422}" destId="{F7C62295-D0D4-0442-95A5-924D44ED03DF}" srcOrd="7" destOrd="0" presId="urn:microsoft.com/office/officeart/2008/layout/LinedList"/>
    <dgm:cxn modelId="{6512544A-A708-7D46-BE4C-76CCFD717F01}" type="presParOf" srcId="{F7C62295-D0D4-0442-95A5-924D44ED03DF}" destId="{0C53E843-BFEB-654F-8FEE-A64844A6AD7A}" srcOrd="0" destOrd="0" presId="urn:microsoft.com/office/officeart/2008/layout/LinedList"/>
    <dgm:cxn modelId="{29A62D98-1DB7-C049-BDB7-4DC2D932534F}" type="presParOf" srcId="{F7C62295-D0D4-0442-95A5-924D44ED03DF}" destId="{C7B4FF00-D3AA-384D-9D15-E1662F0288F4}" srcOrd="1" destOrd="0" presId="urn:microsoft.com/office/officeart/2008/layout/LinedList"/>
    <dgm:cxn modelId="{B41FED9F-E429-C244-904B-63FEA4FA8101}" type="presParOf" srcId="{A18EB431-417A-BF4C-B510-DACBBD17F422}" destId="{0F2A1B8E-D604-1648-9B25-9ECD485A8093}" srcOrd="8" destOrd="0" presId="urn:microsoft.com/office/officeart/2008/layout/LinedList"/>
    <dgm:cxn modelId="{9FD528DA-E5C0-9841-81D0-F92BDAA90DC5}" type="presParOf" srcId="{A18EB431-417A-BF4C-B510-DACBBD17F422}" destId="{F8BDD659-412B-3347-9AC6-9EF9B4FE59EE}" srcOrd="9" destOrd="0" presId="urn:microsoft.com/office/officeart/2008/layout/LinedList"/>
    <dgm:cxn modelId="{F0A9806D-D97B-7A4F-8292-82A5CD9EF38B}" type="presParOf" srcId="{F8BDD659-412B-3347-9AC6-9EF9B4FE59EE}" destId="{7F601582-7807-074D-821B-1C8B0918E7CD}" srcOrd="0" destOrd="0" presId="urn:microsoft.com/office/officeart/2008/layout/LinedList"/>
    <dgm:cxn modelId="{23D66359-6D9F-D84C-B213-B7F01736D294}" type="presParOf" srcId="{F8BDD659-412B-3347-9AC6-9EF9B4FE59EE}" destId="{B09B835E-0CF6-604F-8D50-3B6C2B72222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46C12-36A6-084D-AE0B-2A2487B125D6}">
      <dsp:nvSpPr>
        <dsp:cNvPr id="0" name=""/>
        <dsp:cNvSpPr/>
      </dsp:nvSpPr>
      <dsp:spPr>
        <a:xfrm>
          <a:off x="0" y="41369"/>
          <a:ext cx="9601200" cy="170469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Distinguish what youth justice by looking at the history of youth justice and current legislation in place to deal with youth offending.</a:t>
          </a:r>
          <a:endParaRPr lang="en-US" sz="3100" kern="1200"/>
        </a:p>
      </dsp:txBody>
      <dsp:txXfrm>
        <a:off x="83216" y="124585"/>
        <a:ext cx="9434768" cy="1538258"/>
      </dsp:txXfrm>
    </dsp:sp>
    <dsp:sp modelId="{79AAB11A-844A-7440-BC20-B729010400AB}">
      <dsp:nvSpPr>
        <dsp:cNvPr id="0" name=""/>
        <dsp:cNvSpPr/>
      </dsp:nvSpPr>
      <dsp:spPr>
        <a:xfrm>
          <a:off x="0" y="1835340"/>
          <a:ext cx="9601200" cy="170469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baseline="0"/>
            <a:t>Classify the age of criminal responsibility in England and Wales and discuss arguments for raising the age of criminal responsibility.</a:t>
          </a:r>
          <a:endParaRPr lang="en-US" sz="3100" kern="1200"/>
        </a:p>
      </dsp:txBody>
      <dsp:txXfrm>
        <a:off x="83216" y="1918556"/>
        <a:ext cx="9434768" cy="15382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997C84-7FE4-344E-995D-E87E71A778EC}">
      <dsp:nvSpPr>
        <dsp:cNvPr id="0" name=""/>
        <dsp:cNvSpPr/>
      </dsp:nvSpPr>
      <dsp:spPr>
        <a:xfrm>
          <a:off x="3594" y="456755"/>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1847 – Juvenile Offenders Act</a:t>
          </a:r>
          <a:endParaRPr lang="en-US" sz="1800" kern="1200"/>
        </a:p>
      </dsp:txBody>
      <dsp:txXfrm>
        <a:off x="3594" y="456755"/>
        <a:ext cx="1946002" cy="1167601"/>
      </dsp:txXfrm>
    </dsp:sp>
    <dsp:sp modelId="{1CB5EA97-A880-AF4D-8979-DB64076E1A35}">
      <dsp:nvSpPr>
        <dsp:cNvPr id="0" name=""/>
        <dsp:cNvSpPr/>
      </dsp:nvSpPr>
      <dsp:spPr>
        <a:xfrm>
          <a:off x="2144196" y="456755"/>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1854 – Reformatory School Act</a:t>
          </a:r>
          <a:endParaRPr lang="en-US" sz="1800" kern="1200"/>
        </a:p>
      </dsp:txBody>
      <dsp:txXfrm>
        <a:off x="2144196" y="456755"/>
        <a:ext cx="1946002" cy="1167601"/>
      </dsp:txXfrm>
    </dsp:sp>
    <dsp:sp modelId="{482DC002-0A3E-BC45-92EC-DBD54B4EAFBF}">
      <dsp:nvSpPr>
        <dsp:cNvPr id="0" name=""/>
        <dsp:cNvSpPr/>
      </dsp:nvSpPr>
      <dsp:spPr>
        <a:xfrm>
          <a:off x="4284798" y="456755"/>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1854 – Youthful Offenders Act</a:t>
          </a:r>
          <a:endParaRPr lang="en-US" sz="1800" kern="1200"/>
        </a:p>
      </dsp:txBody>
      <dsp:txXfrm>
        <a:off x="4284798" y="456755"/>
        <a:ext cx="1946002" cy="1167601"/>
      </dsp:txXfrm>
    </dsp:sp>
    <dsp:sp modelId="{D478A178-2D73-7D49-B7A4-37758A873387}">
      <dsp:nvSpPr>
        <dsp:cNvPr id="0" name=""/>
        <dsp:cNvSpPr/>
      </dsp:nvSpPr>
      <dsp:spPr>
        <a:xfrm>
          <a:off x="6425401" y="456755"/>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1893 – Reformatory School Act</a:t>
          </a:r>
          <a:endParaRPr lang="en-US" sz="1800" kern="1200"/>
        </a:p>
      </dsp:txBody>
      <dsp:txXfrm>
        <a:off x="6425401" y="456755"/>
        <a:ext cx="1946002" cy="1167601"/>
      </dsp:txXfrm>
    </dsp:sp>
    <dsp:sp modelId="{88A929B4-ADCC-EA43-A371-D500292730B2}">
      <dsp:nvSpPr>
        <dsp:cNvPr id="0" name=""/>
        <dsp:cNvSpPr/>
      </dsp:nvSpPr>
      <dsp:spPr>
        <a:xfrm>
          <a:off x="8566003" y="456755"/>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1901 – Youthful Offenders Act</a:t>
          </a:r>
          <a:endParaRPr lang="en-US" sz="1800" kern="1200"/>
        </a:p>
      </dsp:txBody>
      <dsp:txXfrm>
        <a:off x="8566003" y="456755"/>
        <a:ext cx="1946002" cy="1167601"/>
      </dsp:txXfrm>
    </dsp:sp>
    <dsp:sp modelId="{A284A3CC-6949-A943-A80D-5446237ED9CB}">
      <dsp:nvSpPr>
        <dsp:cNvPr id="0" name=""/>
        <dsp:cNvSpPr/>
      </dsp:nvSpPr>
      <dsp:spPr>
        <a:xfrm>
          <a:off x="3594" y="1818956"/>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1907 – Probation of Offenders Act</a:t>
          </a:r>
          <a:endParaRPr lang="en-US" sz="1800" kern="1200"/>
        </a:p>
      </dsp:txBody>
      <dsp:txXfrm>
        <a:off x="3594" y="1818956"/>
        <a:ext cx="1946002" cy="1167601"/>
      </dsp:txXfrm>
    </dsp:sp>
    <dsp:sp modelId="{2C958A41-14C4-1B4F-9D83-10270DB71381}">
      <dsp:nvSpPr>
        <dsp:cNvPr id="0" name=""/>
        <dsp:cNvSpPr/>
      </dsp:nvSpPr>
      <dsp:spPr>
        <a:xfrm>
          <a:off x="2144196" y="1818956"/>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1908 – Children Act</a:t>
          </a:r>
          <a:endParaRPr lang="en-US" sz="1800" kern="1200"/>
        </a:p>
      </dsp:txBody>
      <dsp:txXfrm>
        <a:off x="2144196" y="1818956"/>
        <a:ext cx="1946002" cy="1167601"/>
      </dsp:txXfrm>
    </dsp:sp>
    <dsp:sp modelId="{2406F517-4DEF-9E44-BB74-6BB6F3ABBBA1}">
      <dsp:nvSpPr>
        <dsp:cNvPr id="0" name=""/>
        <dsp:cNvSpPr/>
      </dsp:nvSpPr>
      <dsp:spPr>
        <a:xfrm>
          <a:off x="4284798" y="1818956"/>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1908 – Prevention of Crime Act</a:t>
          </a:r>
          <a:endParaRPr lang="en-US" sz="1800" kern="1200"/>
        </a:p>
      </dsp:txBody>
      <dsp:txXfrm>
        <a:off x="4284798" y="1818956"/>
        <a:ext cx="1946002" cy="1167601"/>
      </dsp:txXfrm>
    </dsp:sp>
    <dsp:sp modelId="{D415BFF8-8515-4541-A9A9-AE1A84D25951}">
      <dsp:nvSpPr>
        <dsp:cNvPr id="0" name=""/>
        <dsp:cNvSpPr/>
      </dsp:nvSpPr>
      <dsp:spPr>
        <a:xfrm>
          <a:off x="6425401" y="1818956"/>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1933 – Children and Young Persons Act</a:t>
          </a:r>
          <a:endParaRPr lang="en-US" sz="1800" kern="1200"/>
        </a:p>
      </dsp:txBody>
      <dsp:txXfrm>
        <a:off x="6425401" y="1818956"/>
        <a:ext cx="1946002" cy="1167601"/>
      </dsp:txXfrm>
    </dsp:sp>
    <dsp:sp modelId="{594A6F4C-D9B4-3B4C-8496-76A3EEAC82F0}">
      <dsp:nvSpPr>
        <dsp:cNvPr id="0" name=""/>
        <dsp:cNvSpPr/>
      </dsp:nvSpPr>
      <dsp:spPr>
        <a:xfrm>
          <a:off x="8566003" y="1818956"/>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1948 – Criminal Justice Act</a:t>
          </a:r>
          <a:endParaRPr lang="en-US" sz="1800" kern="1200"/>
        </a:p>
      </dsp:txBody>
      <dsp:txXfrm>
        <a:off x="8566003" y="1818956"/>
        <a:ext cx="1946002" cy="1167601"/>
      </dsp:txXfrm>
    </dsp:sp>
    <dsp:sp modelId="{59EE45FA-6B63-DE45-9F20-EF5751AC7BE9}">
      <dsp:nvSpPr>
        <dsp:cNvPr id="0" name=""/>
        <dsp:cNvSpPr/>
      </dsp:nvSpPr>
      <dsp:spPr>
        <a:xfrm>
          <a:off x="3594" y="3181158"/>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1963 – Children and Young Persons Act</a:t>
          </a:r>
          <a:endParaRPr lang="en-US" sz="1800" kern="1200"/>
        </a:p>
      </dsp:txBody>
      <dsp:txXfrm>
        <a:off x="3594" y="3181158"/>
        <a:ext cx="1946002" cy="1167601"/>
      </dsp:txXfrm>
    </dsp:sp>
    <dsp:sp modelId="{4FBF0326-49AD-D947-8F3E-5FB0987E5318}">
      <dsp:nvSpPr>
        <dsp:cNvPr id="0" name=""/>
        <dsp:cNvSpPr/>
      </dsp:nvSpPr>
      <dsp:spPr>
        <a:xfrm>
          <a:off x="2144196" y="3181158"/>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1969 – Children and Young Persons Act</a:t>
          </a:r>
          <a:endParaRPr lang="en-US" sz="1800" kern="1200"/>
        </a:p>
      </dsp:txBody>
      <dsp:txXfrm>
        <a:off x="2144196" y="3181158"/>
        <a:ext cx="1946002" cy="1167601"/>
      </dsp:txXfrm>
    </dsp:sp>
    <dsp:sp modelId="{54047BDF-8C79-8D48-A1DA-939517C1B93D}">
      <dsp:nvSpPr>
        <dsp:cNvPr id="0" name=""/>
        <dsp:cNvSpPr/>
      </dsp:nvSpPr>
      <dsp:spPr>
        <a:xfrm>
          <a:off x="4284798" y="3181158"/>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1982 – Criminal Justice Act.</a:t>
          </a:r>
          <a:endParaRPr lang="en-US" sz="1800" kern="1200"/>
        </a:p>
      </dsp:txBody>
      <dsp:txXfrm>
        <a:off x="4284798" y="3181158"/>
        <a:ext cx="1946002" cy="1167601"/>
      </dsp:txXfrm>
    </dsp:sp>
    <dsp:sp modelId="{F1C5F293-0F4C-6E4C-87CD-0A430059B35B}">
      <dsp:nvSpPr>
        <dsp:cNvPr id="0" name=""/>
        <dsp:cNvSpPr/>
      </dsp:nvSpPr>
      <dsp:spPr>
        <a:xfrm>
          <a:off x="6425401" y="3181158"/>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1988 – Criminal Justice Act </a:t>
          </a:r>
          <a:endParaRPr lang="en-US" sz="1800" kern="1200"/>
        </a:p>
      </dsp:txBody>
      <dsp:txXfrm>
        <a:off x="6425401" y="3181158"/>
        <a:ext cx="1946002" cy="1167601"/>
      </dsp:txXfrm>
    </dsp:sp>
    <dsp:sp modelId="{F58BC66C-B362-124B-AD84-48B594CAF25D}">
      <dsp:nvSpPr>
        <dsp:cNvPr id="0" name=""/>
        <dsp:cNvSpPr/>
      </dsp:nvSpPr>
      <dsp:spPr>
        <a:xfrm>
          <a:off x="8566003" y="3181158"/>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1989 – Children Act</a:t>
          </a:r>
          <a:endParaRPr lang="en-US" sz="1800" kern="1200"/>
        </a:p>
      </dsp:txBody>
      <dsp:txXfrm>
        <a:off x="8566003" y="3181158"/>
        <a:ext cx="1946002" cy="1167601"/>
      </dsp:txXfrm>
    </dsp:sp>
    <dsp:sp modelId="{B6AA510E-5E40-6144-9F78-95456C2D11E7}">
      <dsp:nvSpPr>
        <dsp:cNvPr id="0" name=""/>
        <dsp:cNvSpPr/>
      </dsp:nvSpPr>
      <dsp:spPr>
        <a:xfrm>
          <a:off x="3594" y="4543359"/>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1989 – UN Convention on the Rights of the Child</a:t>
          </a:r>
          <a:endParaRPr lang="en-US" sz="1800" kern="1200"/>
        </a:p>
      </dsp:txBody>
      <dsp:txXfrm>
        <a:off x="3594" y="4543359"/>
        <a:ext cx="1946002" cy="1167601"/>
      </dsp:txXfrm>
    </dsp:sp>
    <dsp:sp modelId="{4D42473D-5052-4A46-83C7-88BC37B8D5A1}">
      <dsp:nvSpPr>
        <dsp:cNvPr id="0" name=""/>
        <dsp:cNvSpPr/>
      </dsp:nvSpPr>
      <dsp:spPr>
        <a:xfrm>
          <a:off x="2144196" y="4543359"/>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1991 – Criminal Justice Act</a:t>
          </a:r>
          <a:endParaRPr lang="en-US" sz="1800" kern="1200"/>
        </a:p>
      </dsp:txBody>
      <dsp:txXfrm>
        <a:off x="2144196" y="4543359"/>
        <a:ext cx="1946002" cy="1167601"/>
      </dsp:txXfrm>
    </dsp:sp>
    <dsp:sp modelId="{3E154E09-4748-6043-9856-D97F69EB063F}">
      <dsp:nvSpPr>
        <dsp:cNvPr id="0" name=""/>
        <dsp:cNvSpPr/>
      </dsp:nvSpPr>
      <dsp:spPr>
        <a:xfrm>
          <a:off x="4284798" y="4543359"/>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1993 – Criminal Justice Act</a:t>
          </a:r>
          <a:endParaRPr lang="en-US" sz="1800" kern="1200"/>
        </a:p>
      </dsp:txBody>
      <dsp:txXfrm>
        <a:off x="4284798" y="4543359"/>
        <a:ext cx="1946002" cy="1167601"/>
      </dsp:txXfrm>
    </dsp:sp>
    <dsp:sp modelId="{53795707-FD0E-9249-BFFA-B7328E2989DB}">
      <dsp:nvSpPr>
        <dsp:cNvPr id="0" name=""/>
        <dsp:cNvSpPr/>
      </dsp:nvSpPr>
      <dsp:spPr>
        <a:xfrm>
          <a:off x="6425401" y="4543359"/>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1994 – Criminal Justice and Public Order Act</a:t>
          </a:r>
          <a:endParaRPr lang="en-US" sz="1800" kern="1200"/>
        </a:p>
      </dsp:txBody>
      <dsp:txXfrm>
        <a:off x="6425401" y="4543359"/>
        <a:ext cx="1946002" cy="1167601"/>
      </dsp:txXfrm>
    </dsp:sp>
    <dsp:sp modelId="{5B9025B5-4256-7941-8B87-12ED077C2D56}">
      <dsp:nvSpPr>
        <dsp:cNvPr id="0" name=""/>
        <dsp:cNvSpPr/>
      </dsp:nvSpPr>
      <dsp:spPr>
        <a:xfrm>
          <a:off x="8566003" y="4543359"/>
          <a:ext cx="1946002" cy="116760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1996 – Misspent Youth</a:t>
          </a:r>
          <a:endParaRPr lang="en-US" sz="1800" kern="1200"/>
        </a:p>
      </dsp:txBody>
      <dsp:txXfrm>
        <a:off x="8566003" y="4543359"/>
        <a:ext cx="1946002" cy="11676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95A7B8-5562-4607-B2DA-4BB58FEE8E67}">
      <dsp:nvSpPr>
        <dsp:cNvPr id="0" name=""/>
        <dsp:cNvSpPr/>
      </dsp:nvSpPr>
      <dsp:spPr>
        <a:xfrm>
          <a:off x="0" y="80644"/>
          <a:ext cx="6666833" cy="170469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Renamed juvenile courts to youth courts to cater for offenders aged between 10 – 17 years.</a:t>
          </a:r>
          <a:endParaRPr lang="en-US" sz="3100" kern="1200"/>
        </a:p>
      </dsp:txBody>
      <dsp:txXfrm>
        <a:off x="83216" y="163860"/>
        <a:ext cx="6500401" cy="1538258"/>
      </dsp:txXfrm>
    </dsp:sp>
    <dsp:sp modelId="{AEF37AE6-1AA3-408E-8D39-BF0A8196F489}">
      <dsp:nvSpPr>
        <dsp:cNvPr id="0" name=""/>
        <dsp:cNvSpPr/>
      </dsp:nvSpPr>
      <dsp:spPr>
        <a:xfrm>
          <a:off x="0" y="1874614"/>
          <a:ext cx="6666833" cy="170469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Abolished custodial sentences for individuals below 15 years.</a:t>
          </a:r>
          <a:endParaRPr lang="en-US" sz="3100" kern="1200"/>
        </a:p>
      </dsp:txBody>
      <dsp:txXfrm>
        <a:off x="83216" y="1957830"/>
        <a:ext cx="6500401" cy="1538258"/>
      </dsp:txXfrm>
    </dsp:sp>
    <dsp:sp modelId="{4244926A-2D93-47F0-858E-B853E2654A4E}">
      <dsp:nvSpPr>
        <dsp:cNvPr id="0" name=""/>
        <dsp:cNvSpPr/>
      </dsp:nvSpPr>
      <dsp:spPr>
        <a:xfrm>
          <a:off x="0" y="3668585"/>
          <a:ext cx="6666833" cy="170469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Curfews introduced for those 16 and over.</a:t>
          </a:r>
          <a:endParaRPr lang="en-US" sz="3100" kern="1200"/>
        </a:p>
      </dsp:txBody>
      <dsp:txXfrm>
        <a:off x="83216" y="3751801"/>
        <a:ext cx="6500401" cy="15382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9AD8BA-06E2-4679-85E4-402108D19E6D}">
      <dsp:nvSpPr>
        <dsp:cNvPr id="0" name=""/>
        <dsp:cNvSpPr/>
      </dsp:nvSpPr>
      <dsp:spPr>
        <a:xfrm>
          <a:off x="0" y="675"/>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5D8F2D-452F-4814-92A5-8B5ABF458F2A}">
      <dsp:nvSpPr>
        <dsp:cNvPr id="0" name=""/>
        <dsp:cNvSpPr/>
      </dsp:nvSpPr>
      <dsp:spPr>
        <a:xfrm>
          <a:off x="0" y="675"/>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England and Wales is 10 years old.</a:t>
          </a:r>
          <a:endParaRPr lang="en-US" sz="3100" kern="1200"/>
        </a:p>
      </dsp:txBody>
      <dsp:txXfrm>
        <a:off x="0" y="675"/>
        <a:ext cx="5175384" cy="1106957"/>
      </dsp:txXfrm>
    </dsp:sp>
    <dsp:sp modelId="{305D2F6F-3870-42D6-8097-8D16E7D3DECA}">
      <dsp:nvSpPr>
        <dsp:cNvPr id="0" name=""/>
        <dsp:cNvSpPr/>
      </dsp:nvSpPr>
      <dsp:spPr>
        <a:xfrm>
          <a:off x="0" y="1107633"/>
          <a:ext cx="5175384"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C80361-41D6-4E9A-B526-F147489EEA57}">
      <dsp:nvSpPr>
        <dsp:cNvPr id="0" name=""/>
        <dsp:cNvSpPr/>
      </dsp:nvSpPr>
      <dsp:spPr>
        <a:xfrm>
          <a:off x="0" y="1107633"/>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Children under 10 cannot be charged but can be given a:</a:t>
          </a:r>
          <a:endParaRPr lang="en-US" sz="3100" kern="1200"/>
        </a:p>
      </dsp:txBody>
      <dsp:txXfrm>
        <a:off x="0" y="1107633"/>
        <a:ext cx="5175384" cy="1106957"/>
      </dsp:txXfrm>
    </dsp:sp>
    <dsp:sp modelId="{CB68CB73-F401-44C0-A940-0DA85AA131D9}">
      <dsp:nvSpPr>
        <dsp:cNvPr id="0" name=""/>
        <dsp:cNvSpPr/>
      </dsp:nvSpPr>
      <dsp:spPr>
        <a:xfrm>
          <a:off x="0" y="2214591"/>
          <a:ext cx="517538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93E328-A447-4110-95A1-5EDFF1360A0F}">
      <dsp:nvSpPr>
        <dsp:cNvPr id="0" name=""/>
        <dsp:cNvSpPr/>
      </dsp:nvSpPr>
      <dsp:spPr>
        <a:xfrm>
          <a:off x="0" y="2214591"/>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Local Child Curfew</a:t>
          </a:r>
          <a:endParaRPr lang="en-US" sz="3100" kern="1200"/>
        </a:p>
      </dsp:txBody>
      <dsp:txXfrm>
        <a:off x="0" y="2214591"/>
        <a:ext cx="5175384" cy="1106957"/>
      </dsp:txXfrm>
    </dsp:sp>
    <dsp:sp modelId="{304168FB-2EE5-453E-B97E-D5918D0BD0C6}">
      <dsp:nvSpPr>
        <dsp:cNvPr id="0" name=""/>
        <dsp:cNvSpPr/>
      </dsp:nvSpPr>
      <dsp:spPr>
        <a:xfrm>
          <a:off x="0" y="3321549"/>
          <a:ext cx="5175384"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29BFA3-66B7-465C-9185-B0E9DA72545F}">
      <dsp:nvSpPr>
        <dsp:cNvPr id="0" name=""/>
        <dsp:cNvSpPr/>
      </dsp:nvSpPr>
      <dsp:spPr>
        <a:xfrm>
          <a:off x="0" y="3321549"/>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Child Safety Order</a:t>
          </a:r>
          <a:endParaRPr lang="en-US" sz="3100" kern="1200"/>
        </a:p>
      </dsp:txBody>
      <dsp:txXfrm>
        <a:off x="0" y="3321549"/>
        <a:ext cx="5175384" cy="1106957"/>
      </dsp:txXfrm>
    </dsp:sp>
    <dsp:sp modelId="{8363B8A0-FACF-4038-B977-802ACA9E359F}">
      <dsp:nvSpPr>
        <dsp:cNvPr id="0" name=""/>
        <dsp:cNvSpPr/>
      </dsp:nvSpPr>
      <dsp:spPr>
        <a:xfrm>
          <a:off x="0" y="4428507"/>
          <a:ext cx="517538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289127-DDDA-4D5D-8844-F4214D146B8A}">
      <dsp:nvSpPr>
        <dsp:cNvPr id="0" name=""/>
        <dsp:cNvSpPr/>
      </dsp:nvSpPr>
      <dsp:spPr>
        <a:xfrm>
          <a:off x="0" y="4428507"/>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Parents can also be held responsible</a:t>
          </a:r>
          <a:endParaRPr lang="en-US" sz="3100" kern="1200"/>
        </a:p>
      </dsp:txBody>
      <dsp:txXfrm>
        <a:off x="0" y="4428507"/>
        <a:ext cx="5175384" cy="11069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550EE-EE07-4973-AD47-165B214E7478}">
      <dsp:nvSpPr>
        <dsp:cNvPr id="0" name=""/>
        <dsp:cNvSpPr/>
      </dsp:nvSpPr>
      <dsp:spPr>
        <a:xfrm>
          <a:off x="0" y="0"/>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CD1BB8-56A1-43AB-9AC9-839CC5C302D1}">
      <dsp:nvSpPr>
        <dsp:cNvPr id="0" name=""/>
        <dsp:cNvSpPr/>
      </dsp:nvSpPr>
      <dsp:spPr>
        <a:xfrm>
          <a:off x="0" y="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Criminal responsibility is 8 years old. All children over 8 can be arrested &amp; charged for a crime.</a:t>
          </a:r>
          <a:endParaRPr lang="en-US" sz="2700" kern="1200"/>
        </a:p>
      </dsp:txBody>
      <dsp:txXfrm>
        <a:off x="0" y="0"/>
        <a:ext cx="5175384" cy="1384035"/>
      </dsp:txXfrm>
    </dsp:sp>
    <dsp:sp modelId="{B27E6491-2C4E-47B2-B891-63C607EF1DD3}">
      <dsp:nvSpPr>
        <dsp:cNvPr id="0" name=""/>
        <dsp:cNvSpPr/>
      </dsp:nvSpPr>
      <dsp:spPr>
        <a:xfrm>
          <a:off x="0" y="1384035"/>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10B448-5791-4201-B453-6069257BC518}">
      <dsp:nvSpPr>
        <dsp:cNvPr id="0" name=""/>
        <dsp:cNvSpPr/>
      </dsp:nvSpPr>
      <dsp:spPr>
        <a:xfrm>
          <a:off x="0" y="138403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 age of criminal prosecution is 12 years old.</a:t>
          </a:r>
          <a:endParaRPr lang="en-US" sz="2700" kern="1200"/>
        </a:p>
      </dsp:txBody>
      <dsp:txXfrm>
        <a:off x="0" y="1384035"/>
        <a:ext cx="5175384" cy="1384035"/>
      </dsp:txXfrm>
    </dsp:sp>
    <dsp:sp modelId="{CEE6B441-FE43-4957-98C7-19266F71DDD7}">
      <dsp:nvSpPr>
        <dsp:cNvPr id="0" name=""/>
        <dsp:cNvSpPr/>
      </dsp:nvSpPr>
      <dsp:spPr>
        <a:xfrm>
          <a:off x="0" y="2768070"/>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25FC6A-4BB4-4796-A6E2-6535207AE81E}">
      <dsp:nvSpPr>
        <dsp:cNvPr id="0" name=""/>
        <dsp:cNvSpPr/>
      </dsp:nvSpPr>
      <dsp:spPr>
        <a:xfrm>
          <a:off x="0" y="276807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Children aged between 8 and 11 cases are dealt in a Children's Hearing.  </a:t>
          </a:r>
          <a:endParaRPr lang="en-US" sz="2700" kern="1200"/>
        </a:p>
      </dsp:txBody>
      <dsp:txXfrm>
        <a:off x="0" y="2768070"/>
        <a:ext cx="5175384" cy="1384035"/>
      </dsp:txXfrm>
    </dsp:sp>
    <dsp:sp modelId="{3D8C63D9-8F9D-426D-AEC7-08E2957BACD6}">
      <dsp:nvSpPr>
        <dsp:cNvPr id="0" name=""/>
        <dsp:cNvSpPr/>
      </dsp:nvSpPr>
      <dsp:spPr>
        <a:xfrm>
          <a:off x="0" y="4152105"/>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1146CA-AA62-44F6-BA84-43A8E2C35644}">
      <dsp:nvSpPr>
        <dsp:cNvPr id="0" name=""/>
        <dsp:cNvSpPr/>
      </dsp:nvSpPr>
      <dsp:spPr>
        <a:xfrm>
          <a:off x="0" y="415210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Children aged 12 to 16 can be taken to court but only for serious crimes</a:t>
          </a:r>
          <a:endParaRPr lang="en-US" sz="2700" kern="1200"/>
        </a:p>
      </dsp:txBody>
      <dsp:txXfrm>
        <a:off x="0" y="4152105"/>
        <a:ext cx="5175384" cy="13840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743D8-1E50-0240-99EC-1FB09B9C4F2B}">
      <dsp:nvSpPr>
        <dsp:cNvPr id="0" name=""/>
        <dsp:cNvSpPr/>
      </dsp:nvSpPr>
      <dsp:spPr>
        <a:xfrm>
          <a:off x="734623" y="2430"/>
          <a:ext cx="3872358" cy="232341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br>
            <a:rPr lang="en-GB" sz="2000" kern="1200" baseline="0"/>
          </a:br>
          <a:r>
            <a:rPr lang="en-GB" sz="2000" kern="1200" baseline="0"/>
            <a:t>Do children aged 10 completely understand the difference between right and wrong?</a:t>
          </a:r>
          <a:endParaRPr lang="en-US" sz="2000" kern="1200"/>
        </a:p>
      </dsp:txBody>
      <dsp:txXfrm>
        <a:off x="734623" y="2430"/>
        <a:ext cx="3872358" cy="2323415"/>
      </dsp:txXfrm>
    </dsp:sp>
    <dsp:sp modelId="{2D7DE4C0-EB92-CB4E-82EF-C296A79BA52D}">
      <dsp:nvSpPr>
        <dsp:cNvPr id="0" name=""/>
        <dsp:cNvSpPr/>
      </dsp:nvSpPr>
      <dsp:spPr>
        <a:xfrm>
          <a:off x="4994217" y="2430"/>
          <a:ext cx="3872358" cy="232341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baseline="0"/>
            <a:t>There is strong evidence that, from a neurological perspective, the human brain is not fully developed in its capacity for cognitive functioning and emotional regulation until well into the period of young adulthood </a:t>
          </a:r>
          <a:endParaRPr lang="en-US" sz="2000" kern="1200"/>
        </a:p>
      </dsp:txBody>
      <dsp:txXfrm>
        <a:off x="4994217" y="2430"/>
        <a:ext cx="3872358" cy="2323415"/>
      </dsp:txXfrm>
    </dsp:sp>
    <dsp:sp modelId="{CDAD4BF8-CE19-B244-A01D-CB764C3502FB}">
      <dsp:nvSpPr>
        <dsp:cNvPr id="0" name=""/>
        <dsp:cNvSpPr/>
      </dsp:nvSpPr>
      <dsp:spPr>
        <a:xfrm>
          <a:off x="2864420" y="2713081"/>
          <a:ext cx="3872358" cy="232341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baseline="0"/>
            <a:t>Any assumption that children can participate fairly in criminal justice proceedings is accordingly incompatible with their different capacities by comparison with adult defendants. </a:t>
          </a:r>
          <a:endParaRPr lang="en-US" sz="2000" kern="1200"/>
        </a:p>
      </dsp:txBody>
      <dsp:txXfrm>
        <a:off x="2864420" y="2713081"/>
        <a:ext cx="3872358" cy="23234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0D022F-B282-5541-BBE5-EE5D8983FC5B}">
      <dsp:nvSpPr>
        <dsp:cNvPr id="0" name=""/>
        <dsp:cNvSpPr/>
      </dsp:nvSpPr>
      <dsp:spPr>
        <a:xfrm>
          <a:off x="0" y="0"/>
          <a:ext cx="103015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39AF8E-186A-7D42-A5F0-CD5BCF0AB63B}">
      <dsp:nvSpPr>
        <dsp:cNvPr id="0" name=""/>
        <dsp:cNvSpPr/>
      </dsp:nvSpPr>
      <dsp:spPr>
        <a:xfrm>
          <a:off x="0" y="0"/>
          <a:ext cx="10301591" cy="1101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age of criminal responsibility refers to the minimum age that a child can be arrested, prosecuted and punished by law. </a:t>
          </a:r>
          <a:endParaRPr lang="en-US" sz="2200" kern="1200"/>
        </a:p>
      </dsp:txBody>
      <dsp:txXfrm>
        <a:off x="0" y="0"/>
        <a:ext cx="10301591" cy="1101657"/>
      </dsp:txXfrm>
    </dsp:sp>
    <dsp:sp modelId="{B7CCE319-4DAC-1B41-B76D-0CB9971CFE02}">
      <dsp:nvSpPr>
        <dsp:cNvPr id="0" name=""/>
        <dsp:cNvSpPr/>
      </dsp:nvSpPr>
      <dsp:spPr>
        <a:xfrm>
          <a:off x="0" y="1101657"/>
          <a:ext cx="103015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CEEA30-EB69-9844-BB8E-033ECBF1F4D8}">
      <dsp:nvSpPr>
        <dsp:cNvPr id="0" name=""/>
        <dsp:cNvSpPr/>
      </dsp:nvSpPr>
      <dsp:spPr>
        <a:xfrm>
          <a:off x="0" y="1101657"/>
          <a:ext cx="10301591" cy="1101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age of criminal responsibility in England and Wales is 10 years old. This means that children under 10 can’t be arrested or charged with a crime. There are other punishments that can be given to children under 10 who break the law.’’</a:t>
          </a:r>
          <a:endParaRPr lang="en-US" sz="2200" kern="1200"/>
        </a:p>
      </dsp:txBody>
      <dsp:txXfrm>
        <a:off x="0" y="1101657"/>
        <a:ext cx="10301591" cy="1101657"/>
      </dsp:txXfrm>
    </dsp:sp>
    <dsp:sp modelId="{5F5638AF-562B-B840-A4C4-2F7DA102F958}">
      <dsp:nvSpPr>
        <dsp:cNvPr id="0" name=""/>
        <dsp:cNvSpPr/>
      </dsp:nvSpPr>
      <dsp:spPr>
        <a:xfrm>
          <a:off x="0" y="2203314"/>
          <a:ext cx="103015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E385C5-213B-914C-8AFD-853AB2475FEC}">
      <dsp:nvSpPr>
        <dsp:cNvPr id="0" name=""/>
        <dsp:cNvSpPr/>
      </dsp:nvSpPr>
      <dsp:spPr>
        <a:xfrm>
          <a:off x="0" y="2203314"/>
          <a:ext cx="10301591" cy="1101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‘’Children between 10 and 17 can be arrested and taken to court if they commit a crime.’’</a:t>
          </a:r>
          <a:br>
            <a:rPr lang="en-GB" sz="2200" kern="1200"/>
          </a:br>
          <a:r>
            <a:rPr lang="en-GB" sz="2200" kern="1200"/>
            <a:t>						(Crown Prosecution Service, 2017).</a:t>
          </a:r>
          <a:endParaRPr lang="en-US" sz="2200" kern="1200"/>
        </a:p>
      </dsp:txBody>
      <dsp:txXfrm>
        <a:off x="0" y="2203314"/>
        <a:ext cx="10301591" cy="1101657"/>
      </dsp:txXfrm>
    </dsp:sp>
    <dsp:sp modelId="{14238411-8E41-2F48-9DE8-9E2733DC623C}">
      <dsp:nvSpPr>
        <dsp:cNvPr id="0" name=""/>
        <dsp:cNvSpPr/>
      </dsp:nvSpPr>
      <dsp:spPr>
        <a:xfrm>
          <a:off x="0" y="3304972"/>
          <a:ext cx="103015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A16699-10E7-F443-8D0E-D84BC7FB75D5}">
      <dsp:nvSpPr>
        <dsp:cNvPr id="0" name=""/>
        <dsp:cNvSpPr/>
      </dsp:nvSpPr>
      <dsp:spPr>
        <a:xfrm>
          <a:off x="0" y="3304972"/>
          <a:ext cx="10301591" cy="1101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age of criminal responsibility in the UK is the lowest in Eurpope.</a:t>
          </a:r>
          <a:endParaRPr lang="en-US" sz="2200" kern="1200"/>
        </a:p>
      </dsp:txBody>
      <dsp:txXfrm>
        <a:off x="0" y="3304972"/>
        <a:ext cx="10301591" cy="11016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D74025-F4B9-7143-A347-32181E47430C}">
      <dsp:nvSpPr>
        <dsp:cNvPr id="0" name=""/>
        <dsp:cNvSpPr/>
      </dsp:nvSpPr>
      <dsp:spPr>
        <a:xfrm>
          <a:off x="0" y="42452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Clear strategy to prevent offending – youth justice must help prevent youth offending.</a:t>
          </a:r>
          <a:endParaRPr lang="en-US" sz="2200" kern="1200"/>
        </a:p>
      </dsp:txBody>
      <dsp:txXfrm>
        <a:off x="0" y="424521"/>
        <a:ext cx="3267885" cy="1960731"/>
      </dsp:txXfrm>
    </dsp:sp>
    <dsp:sp modelId="{6AD8B0C6-4967-2745-A6A8-19337A84896A}">
      <dsp:nvSpPr>
        <dsp:cNvPr id="0" name=""/>
        <dsp:cNvSpPr/>
      </dsp:nvSpPr>
      <dsp:spPr>
        <a:xfrm>
          <a:off x="3594674" y="42452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Taking Responsibility – no more excuses; children above ACR are mature enough to be accountable.</a:t>
          </a:r>
          <a:endParaRPr lang="en-US" sz="2200" kern="1200"/>
        </a:p>
      </dsp:txBody>
      <dsp:txXfrm>
        <a:off x="3594674" y="424521"/>
        <a:ext cx="3267885" cy="1960731"/>
      </dsp:txXfrm>
    </dsp:sp>
    <dsp:sp modelId="{F56DA3C5-9DEE-7D4F-863A-46CAE4629D96}">
      <dsp:nvSpPr>
        <dsp:cNvPr id="0" name=""/>
        <dsp:cNvSpPr/>
      </dsp:nvSpPr>
      <dsp:spPr>
        <a:xfrm>
          <a:off x="7189348" y="42452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Earlier, more effective intervention – stopping children at risk and preventing early criminal behaviour from escalating.</a:t>
          </a:r>
          <a:endParaRPr lang="en-US" sz="2200" kern="1200"/>
        </a:p>
      </dsp:txBody>
      <dsp:txXfrm>
        <a:off x="7189348" y="424521"/>
        <a:ext cx="3267885" cy="1960731"/>
      </dsp:txXfrm>
    </dsp:sp>
    <dsp:sp modelId="{643D49B0-1450-1D41-85CD-6DC5AB9482E2}">
      <dsp:nvSpPr>
        <dsp:cNvPr id="0" name=""/>
        <dsp:cNvSpPr/>
      </dsp:nvSpPr>
      <dsp:spPr>
        <a:xfrm>
          <a:off x="0" y="271204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Faster, more efficient procedures – preventing delays.</a:t>
          </a:r>
          <a:endParaRPr lang="en-US" sz="2200" kern="1200"/>
        </a:p>
      </dsp:txBody>
      <dsp:txXfrm>
        <a:off x="0" y="2712041"/>
        <a:ext cx="3267885" cy="1960731"/>
      </dsp:txXfrm>
    </dsp:sp>
    <dsp:sp modelId="{1AC26D5B-7EC9-A647-B73E-73A3A9B79EFE}">
      <dsp:nvSpPr>
        <dsp:cNvPr id="0" name=""/>
        <dsp:cNvSpPr/>
      </dsp:nvSpPr>
      <dsp:spPr>
        <a:xfrm>
          <a:off x="3594674" y="271204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Partnership – multi-agency teams to co-operate at a local level.</a:t>
          </a:r>
          <a:endParaRPr lang="en-US" sz="2200" kern="1200"/>
        </a:p>
      </dsp:txBody>
      <dsp:txXfrm>
        <a:off x="3594674" y="2712041"/>
        <a:ext cx="3267885" cy="1960731"/>
      </dsp:txXfrm>
    </dsp:sp>
    <dsp:sp modelId="{BE281E3A-D24D-B24A-A85F-140A11EF19A9}">
      <dsp:nvSpPr>
        <dsp:cNvPr id="0" name=""/>
        <dsp:cNvSpPr/>
      </dsp:nvSpPr>
      <dsp:spPr>
        <a:xfrm>
          <a:off x="7189348" y="2712041"/>
          <a:ext cx="3267885" cy="196073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Further reform – reform of youth court.</a:t>
          </a:r>
          <a:endParaRPr lang="en-US" sz="2200" kern="1200"/>
        </a:p>
      </dsp:txBody>
      <dsp:txXfrm>
        <a:off x="7189348" y="2712041"/>
        <a:ext cx="3267885" cy="196073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2A0ADF-7A82-9141-B893-8D3E38D6EC10}">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99F9EB-8697-1A42-8862-AB5C149A6D1A}">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Local Provision of Youth Justice Services</a:t>
          </a:r>
          <a:endParaRPr lang="en-US" sz="4000" kern="1200"/>
        </a:p>
      </dsp:txBody>
      <dsp:txXfrm>
        <a:off x="0" y="531"/>
        <a:ext cx="10515600" cy="870055"/>
      </dsp:txXfrm>
    </dsp:sp>
    <dsp:sp modelId="{9272DE3E-F8FB-0246-AD3F-C409C0BF6AEB}">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D766CD-6DBF-C14F-83C9-6D7CF039642E}">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rtl="0">
            <a:lnSpc>
              <a:spcPct val="90000"/>
            </a:lnSpc>
            <a:spcBef>
              <a:spcPct val="0"/>
            </a:spcBef>
            <a:spcAft>
              <a:spcPct val="35000"/>
            </a:spcAft>
            <a:buNone/>
          </a:pPr>
          <a:r>
            <a:rPr lang="en-GB" sz="4000" kern="1200"/>
            <a:t>Youth Offending Teams</a:t>
          </a:r>
          <a:r>
            <a:rPr lang="en-GB" sz="4000" kern="1200">
              <a:latin typeface="Calibri Light" panose="020F0302020204030204"/>
            </a:rPr>
            <a:t> – Youth Justice Board</a:t>
          </a:r>
          <a:endParaRPr lang="en-US" sz="4000" kern="1200"/>
        </a:p>
      </dsp:txBody>
      <dsp:txXfrm>
        <a:off x="0" y="870586"/>
        <a:ext cx="10515600" cy="870055"/>
      </dsp:txXfrm>
    </dsp:sp>
    <dsp:sp modelId="{15A9E92E-B26F-6249-A9D3-81A2027F3A2A}">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84665F-BF8F-284B-B306-00719B5E6B26}">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Youth Justice Plans</a:t>
          </a:r>
          <a:endParaRPr lang="en-US" sz="4000" kern="1200"/>
        </a:p>
      </dsp:txBody>
      <dsp:txXfrm>
        <a:off x="0" y="1740641"/>
        <a:ext cx="10515600" cy="870055"/>
      </dsp:txXfrm>
    </dsp:sp>
    <dsp:sp modelId="{6945918C-13B7-924F-BFA7-B2D1A182545E}">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DD14FC-EA6D-7743-8493-052CD3BB5B68}">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The Youth Justice Board</a:t>
          </a:r>
          <a:endParaRPr lang="en-US" sz="4000" kern="1200"/>
        </a:p>
      </dsp:txBody>
      <dsp:txXfrm>
        <a:off x="0" y="2610696"/>
        <a:ext cx="10515600" cy="870055"/>
      </dsp:txXfrm>
    </dsp:sp>
    <dsp:sp modelId="{E7B427C1-3F69-184E-83BC-44C6314A2041}">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B84F1F-CF64-694D-ADA0-F18CCCDE99F5}">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Youth Courts</a:t>
          </a:r>
          <a:endParaRPr lang="en-US" sz="4000" kern="1200"/>
        </a:p>
      </dsp:txBody>
      <dsp:txXfrm>
        <a:off x="0" y="3480751"/>
        <a:ext cx="10515600" cy="87005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DEF9E-FC91-1C4E-8160-F510A20C38DC}">
      <dsp:nvSpPr>
        <dsp:cNvPr id="0" name=""/>
        <dsp:cNvSpPr/>
      </dsp:nvSpPr>
      <dsp:spPr>
        <a:xfrm>
          <a:off x="0" y="78669"/>
          <a:ext cx="10515600" cy="9945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baseline="0"/>
            <a:t>A statutory community-based order whereby the court ‘refers’ the child to a youth offender panel.</a:t>
          </a:r>
          <a:r>
            <a:rPr lang="en-GB" sz="2500" kern="1200">
              <a:latin typeface="Calibri Light" panose="020F0302020204030204"/>
            </a:rPr>
            <a:t> (Community)</a:t>
          </a:r>
          <a:endParaRPr lang="en-US" sz="2500" kern="1200">
            <a:latin typeface="Calibri Light" panose="020F0302020204030204"/>
          </a:endParaRPr>
        </a:p>
      </dsp:txBody>
      <dsp:txXfrm>
        <a:off x="48547" y="127216"/>
        <a:ext cx="10418506" cy="897406"/>
      </dsp:txXfrm>
    </dsp:sp>
    <dsp:sp modelId="{9295E865-E2AE-7840-AFB9-86247934D8E6}">
      <dsp:nvSpPr>
        <dsp:cNvPr id="0" name=""/>
        <dsp:cNvSpPr/>
      </dsp:nvSpPr>
      <dsp:spPr>
        <a:xfrm>
          <a:off x="0" y="1145169"/>
          <a:ext cx="10515600" cy="9945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The panel along with the child agree on a contract of work.</a:t>
          </a:r>
          <a:endParaRPr lang="en-US" sz="2500" kern="1200"/>
        </a:p>
      </dsp:txBody>
      <dsp:txXfrm>
        <a:off x="48547" y="1193716"/>
        <a:ext cx="10418506" cy="897406"/>
      </dsp:txXfrm>
    </dsp:sp>
    <dsp:sp modelId="{F7A35D45-921F-2246-9BEA-D2CDC543539F}">
      <dsp:nvSpPr>
        <dsp:cNvPr id="0" name=""/>
        <dsp:cNvSpPr/>
      </dsp:nvSpPr>
      <dsp:spPr>
        <a:xfrm>
          <a:off x="0" y="2211669"/>
          <a:ext cx="10515600" cy="9945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Focus on restorative justice.</a:t>
          </a:r>
          <a:endParaRPr lang="en-US" sz="2500" kern="1200"/>
        </a:p>
      </dsp:txBody>
      <dsp:txXfrm>
        <a:off x="48547" y="2260216"/>
        <a:ext cx="10418506" cy="897406"/>
      </dsp:txXfrm>
    </dsp:sp>
    <dsp:sp modelId="{D8A76A60-5A34-8544-A125-74F4473F4E01}">
      <dsp:nvSpPr>
        <dsp:cNvPr id="0" name=""/>
        <dsp:cNvSpPr/>
      </dsp:nvSpPr>
      <dsp:spPr>
        <a:xfrm>
          <a:off x="0" y="3278169"/>
          <a:ext cx="10515600" cy="9945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baseline="0"/>
            <a:t>Supports young offender to positive and offence free future.</a:t>
          </a:r>
          <a:endParaRPr lang="en-US" sz="2500" kern="1200"/>
        </a:p>
      </dsp:txBody>
      <dsp:txXfrm>
        <a:off x="48547" y="3326716"/>
        <a:ext cx="10418506" cy="89740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414589-E326-D74D-980D-F02BE58DA5BD}">
      <dsp:nvSpPr>
        <dsp:cNvPr id="0" name=""/>
        <dsp:cNvSpPr/>
      </dsp:nvSpPr>
      <dsp:spPr>
        <a:xfrm>
          <a:off x="1283" y="673807"/>
          <a:ext cx="5006206" cy="3003723"/>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b="1" kern="1200"/>
            <a:t>Parenting </a:t>
          </a:r>
          <a:r>
            <a:rPr lang="en-GB" sz="2800" b="0" kern="1200">
              <a:latin typeface="Calibri Light" panose="020F0302020204030204"/>
            </a:rPr>
            <a:t>Responsibilities</a:t>
          </a:r>
          <a:r>
            <a:rPr lang="en-GB" sz="2800" b="1" kern="1200">
              <a:solidFill>
                <a:srgbClr val="010000"/>
              </a:solidFill>
              <a:latin typeface="Calibri Light" panose="020F0302020204030204"/>
            </a:rPr>
            <a:t>.</a:t>
          </a:r>
          <a:br>
            <a:rPr lang="en-GB" sz="2800" kern="1200"/>
          </a:br>
          <a:r>
            <a:rPr lang="en-GB" sz="2800" kern="1200"/>
            <a:t>-</a:t>
          </a:r>
          <a:r>
            <a:rPr lang="en-GB" sz="2800" i="1" kern="1200"/>
            <a:t>To support and assist in the development of skills for parents and carers to deal with difficult or challenging behaviour of their children.</a:t>
          </a:r>
          <a:r>
            <a:rPr lang="en-GB" sz="2800" i="1" kern="1200">
              <a:latin typeface="Calibri Light" panose="020F0302020204030204"/>
            </a:rPr>
            <a:t> </a:t>
          </a:r>
          <a:endParaRPr lang="en-US" sz="2800" kern="1200"/>
        </a:p>
      </dsp:txBody>
      <dsp:txXfrm>
        <a:off x="1283" y="673807"/>
        <a:ext cx="5006206" cy="3003723"/>
      </dsp:txXfrm>
    </dsp:sp>
    <dsp:sp modelId="{60A1079E-04CD-594D-AF4A-5E6E33B9FEF2}">
      <dsp:nvSpPr>
        <dsp:cNvPr id="0" name=""/>
        <dsp:cNvSpPr/>
      </dsp:nvSpPr>
      <dsp:spPr>
        <a:xfrm>
          <a:off x="5508110" y="673807"/>
          <a:ext cx="5006206" cy="3003723"/>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b="1" kern="1200"/>
            <a:t>Dispersal of Groups.</a:t>
          </a:r>
          <a:br>
            <a:rPr lang="en-GB" sz="2800" kern="1200"/>
          </a:br>
          <a:r>
            <a:rPr lang="en-GB" sz="2800" kern="1200"/>
            <a:t>-</a:t>
          </a:r>
          <a:r>
            <a:rPr lang="en-GB" sz="2800" i="1" kern="1200"/>
            <a:t>Take home any young person under 16, who is not accompanied by a responsible adult,</a:t>
          </a:r>
          <a:r>
            <a:rPr lang="en-GB" sz="2800" i="1" kern="1200">
              <a:latin typeface="Calibri Light" panose="020F0302020204030204"/>
            </a:rPr>
            <a:t> </a:t>
          </a:r>
          <a:r>
            <a:rPr lang="en-GB" sz="2800" i="1" kern="1200"/>
            <a:t> who is out on the streets in a dispersal zone between 9pm and 6am</a:t>
          </a:r>
          <a:r>
            <a:rPr lang="en-GB" sz="2800" i="1" kern="1200">
              <a:latin typeface="Calibri Light" panose="020F0302020204030204"/>
            </a:rPr>
            <a:t> </a:t>
          </a:r>
          <a:endParaRPr lang="en-US" sz="2800" kern="1200"/>
        </a:p>
      </dsp:txBody>
      <dsp:txXfrm>
        <a:off x="5508110" y="673807"/>
        <a:ext cx="5006206" cy="300372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D10AC1-9F17-4278-B169-DAC673ABE70A}">
      <dsp:nvSpPr>
        <dsp:cNvPr id="0" name=""/>
        <dsp:cNvSpPr/>
      </dsp:nvSpPr>
      <dsp:spPr>
        <a:xfrm>
          <a:off x="3170" y="106471"/>
          <a:ext cx="2514897" cy="352085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6071" tIns="330200" rIns="196071" bIns="330200" numCol="1" spcCol="1270" anchor="t" anchorCtr="0">
          <a:noAutofit/>
        </a:bodyPr>
        <a:lstStyle/>
        <a:p>
          <a:pPr marL="0" lvl="0" indent="0" algn="l" defTabSz="622300">
            <a:lnSpc>
              <a:spcPct val="90000"/>
            </a:lnSpc>
            <a:spcBef>
              <a:spcPct val="0"/>
            </a:spcBef>
            <a:spcAft>
              <a:spcPct val="35000"/>
            </a:spcAft>
            <a:buNone/>
          </a:pPr>
          <a:r>
            <a:rPr lang="en-US" sz="1400" kern="1200"/>
            <a:t>Drive system improvements that treat children as children</a:t>
          </a:r>
        </a:p>
      </dsp:txBody>
      <dsp:txXfrm>
        <a:off x="3170" y="1444396"/>
        <a:ext cx="2514897" cy="2112514"/>
      </dsp:txXfrm>
    </dsp:sp>
    <dsp:sp modelId="{0F7AC498-44D2-48D0-81D3-305D99B90029}">
      <dsp:nvSpPr>
        <dsp:cNvPr id="0" name=""/>
        <dsp:cNvSpPr/>
      </dsp:nvSpPr>
      <dsp:spPr>
        <a:xfrm>
          <a:off x="732490" y="458556"/>
          <a:ext cx="1056257" cy="1056257"/>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50" tIns="12700" rIns="8235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87175" y="613241"/>
        <a:ext cx="746887" cy="746887"/>
      </dsp:txXfrm>
    </dsp:sp>
    <dsp:sp modelId="{33EBA183-2924-40B4-AF81-E4F0BCA831C0}">
      <dsp:nvSpPr>
        <dsp:cNvPr id="0" name=""/>
        <dsp:cNvSpPr/>
      </dsp:nvSpPr>
      <dsp:spPr>
        <a:xfrm>
          <a:off x="3170" y="3627255"/>
          <a:ext cx="2514897"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06CEB3-04DD-42AA-BB01-2604CA770FEB}">
      <dsp:nvSpPr>
        <dsp:cNvPr id="0" name=""/>
        <dsp:cNvSpPr/>
      </dsp:nvSpPr>
      <dsp:spPr>
        <a:xfrm>
          <a:off x="2769557" y="106471"/>
          <a:ext cx="2514897" cy="3520856"/>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6071" tIns="330200" rIns="196071" bIns="330200" numCol="1" spcCol="1270" anchor="t" anchorCtr="0">
          <a:noAutofit/>
        </a:bodyPr>
        <a:lstStyle/>
        <a:p>
          <a:pPr marL="0" lvl="0" indent="0" algn="l" defTabSz="622300">
            <a:lnSpc>
              <a:spcPct val="90000"/>
            </a:lnSpc>
            <a:spcBef>
              <a:spcPct val="0"/>
            </a:spcBef>
            <a:spcAft>
              <a:spcPct val="35000"/>
            </a:spcAft>
            <a:buNone/>
          </a:pPr>
          <a:r>
            <a:rPr lang="en-US" sz="1400" kern="1200"/>
            <a:t>Promote a holistic approach to address challenges facing children in contact with the youth justice system</a:t>
          </a:r>
        </a:p>
      </dsp:txBody>
      <dsp:txXfrm>
        <a:off x="2769557" y="1444396"/>
        <a:ext cx="2514897" cy="2112514"/>
      </dsp:txXfrm>
    </dsp:sp>
    <dsp:sp modelId="{A033CE8F-6DE2-434A-8D30-FC2244F88CFF}">
      <dsp:nvSpPr>
        <dsp:cNvPr id="0" name=""/>
        <dsp:cNvSpPr/>
      </dsp:nvSpPr>
      <dsp:spPr>
        <a:xfrm>
          <a:off x="3498877" y="458556"/>
          <a:ext cx="1056257" cy="1056257"/>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50" tIns="12700" rIns="8235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53562" y="613241"/>
        <a:ext cx="746887" cy="746887"/>
      </dsp:txXfrm>
    </dsp:sp>
    <dsp:sp modelId="{C42FB566-D41C-44BD-A587-39A7D58D8D4B}">
      <dsp:nvSpPr>
        <dsp:cNvPr id="0" name=""/>
        <dsp:cNvSpPr/>
      </dsp:nvSpPr>
      <dsp:spPr>
        <a:xfrm>
          <a:off x="2769557" y="3627255"/>
          <a:ext cx="2514897"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BA8C22-EC0D-4D2B-9CF2-A7E60207F07D}">
      <dsp:nvSpPr>
        <dsp:cNvPr id="0" name=""/>
        <dsp:cNvSpPr/>
      </dsp:nvSpPr>
      <dsp:spPr>
        <a:xfrm>
          <a:off x="5535944" y="106471"/>
          <a:ext cx="2514897" cy="3520856"/>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6071" tIns="330200" rIns="196071" bIns="330200" numCol="1" spcCol="1270" anchor="t" anchorCtr="0">
          <a:noAutofit/>
        </a:bodyPr>
        <a:lstStyle/>
        <a:p>
          <a:pPr marL="0" lvl="0" indent="0" algn="l" defTabSz="622300">
            <a:lnSpc>
              <a:spcPct val="90000"/>
            </a:lnSpc>
            <a:spcBef>
              <a:spcPct val="0"/>
            </a:spcBef>
            <a:spcAft>
              <a:spcPct val="35000"/>
            </a:spcAft>
            <a:buNone/>
          </a:pPr>
          <a:r>
            <a:rPr lang="en-US" sz="1400" kern="1200"/>
            <a:t>Maximise opportunities for improvements for children </a:t>
          </a:r>
        </a:p>
      </dsp:txBody>
      <dsp:txXfrm>
        <a:off x="5535944" y="1444396"/>
        <a:ext cx="2514897" cy="2112514"/>
      </dsp:txXfrm>
    </dsp:sp>
    <dsp:sp modelId="{3BFBDC00-7A41-4312-8DA5-60D27C77033A}">
      <dsp:nvSpPr>
        <dsp:cNvPr id="0" name=""/>
        <dsp:cNvSpPr/>
      </dsp:nvSpPr>
      <dsp:spPr>
        <a:xfrm>
          <a:off x="6265265" y="458556"/>
          <a:ext cx="1056257" cy="1056257"/>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50" tIns="12700" rIns="8235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19950" y="613241"/>
        <a:ext cx="746887" cy="746887"/>
      </dsp:txXfrm>
    </dsp:sp>
    <dsp:sp modelId="{3654D73B-5049-42F5-BA1F-9CE83336674C}">
      <dsp:nvSpPr>
        <dsp:cNvPr id="0" name=""/>
        <dsp:cNvSpPr/>
      </dsp:nvSpPr>
      <dsp:spPr>
        <a:xfrm>
          <a:off x="5535944" y="3627255"/>
          <a:ext cx="2514897"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414392-B583-4E2E-8A11-BA2E88F9D9CC}">
      <dsp:nvSpPr>
        <dsp:cNvPr id="0" name=""/>
        <dsp:cNvSpPr/>
      </dsp:nvSpPr>
      <dsp:spPr>
        <a:xfrm>
          <a:off x="8302332" y="106471"/>
          <a:ext cx="2514897" cy="3520856"/>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6071" tIns="330200" rIns="196071" bIns="330200" numCol="1" spcCol="1270" anchor="t" anchorCtr="0">
          <a:noAutofit/>
        </a:bodyPr>
        <a:lstStyle/>
        <a:p>
          <a:pPr marL="0" lvl="0" indent="0" algn="l" defTabSz="622300">
            <a:lnSpc>
              <a:spcPct val="90000"/>
            </a:lnSpc>
            <a:spcBef>
              <a:spcPct val="0"/>
            </a:spcBef>
            <a:spcAft>
              <a:spcPct val="35000"/>
            </a:spcAft>
            <a:buNone/>
          </a:pPr>
          <a:r>
            <a:rPr lang="en-US" sz="1400" kern="1200"/>
            <a:t>Promote sector-led practice development and strengthen ways to disseminate what is known about working with children across the youth justice sector and beyond </a:t>
          </a:r>
        </a:p>
      </dsp:txBody>
      <dsp:txXfrm>
        <a:off x="8302332" y="1444396"/>
        <a:ext cx="2514897" cy="2112514"/>
      </dsp:txXfrm>
    </dsp:sp>
    <dsp:sp modelId="{F2306CF1-6220-4D66-941C-F962DA2F3C3D}">
      <dsp:nvSpPr>
        <dsp:cNvPr id="0" name=""/>
        <dsp:cNvSpPr/>
      </dsp:nvSpPr>
      <dsp:spPr>
        <a:xfrm>
          <a:off x="9031652" y="458556"/>
          <a:ext cx="1056257" cy="1056257"/>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350" tIns="12700" rIns="8235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186337" y="613241"/>
        <a:ext cx="746887" cy="746887"/>
      </dsp:txXfrm>
    </dsp:sp>
    <dsp:sp modelId="{1B98C00E-F1F0-474D-896C-20F22AEF78FC}">
      <dsp:nvSpPr>
        <dsp:cNvPr id="0" name=""/>
        <dsp:cNvSpPr/>
      </dsp:nvSpPr>
      <dsp:spPr>
        <a:xfrm>
          <a:off x="8302332" y="3627255"/>
          <a:ext cx="2514897"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2BB868-15A8-164F-BB81-2CF24C008018}">
      <dsp:nvSpPr>
        <dsp:cNvPr id="0" name=""/>
        <dsp:cNvSpPr/>
      </dsp:nvSpPr>
      <dsp:spPr>
        <a:xfrm>
          <a:off x="0" y="262989"/>
          <a:ext cx="3259543" cy="195572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baseline="0"/>
            <a:t>Half a custodial and half a community sentence.</a:t>
          </a:r>
          <a:endParaRPr lang="en-US" sz="2500" kern="1200"/>
        </a:p>
      </dsp:txBody>
      <dsp:txXfrm>
        <a:off x="0" y="262989"/>
        <a:ext cx="3259543" cy="1955726"/>
      </dsp:txXfrm>
    </dsp:sp>
    <dsp:sp modelId="{222AD124-320B-7147-BCA7-D36C4863EB25}">
      <dsp:nvSpPr>
        <dsp:cNvPr id="0" name=""/>
        <dsp:cNvSpPr/>
      </dsp:nvSpPr>
      <dsp:spPr>
        <a:xfrm>
          <a:off x="3585498" y="262989"/>
          <a:ext cx="3259543" cy="195572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baseline="0"/>
            <a:t>Can be made for those 15-17 but can be used for those 12-14 if they are persistent offenders.</a:t>
          </a:r>
          <a:endParaRPr lang="en-US" sz="2500" kern="1200"/>
        </a:p>
      </dsp:txBody>
      <dsp:txXfrm>
        <a:off x="3585498" y="262989"/>
        <a:ext cx="3259543" cy="1955726"/>
      </dsp:txXfrm>
    </dsp:sp>
    <dsp:sp modelId="{F5BAF46D-DEE0-7144-9E2C-DF4644F9FB95}">
      <dsp:nvSpPr>
        <dsp:cNvPr id="0" name=""/>
        <dsp:cNvSpPr/>
      </dsp:nvSpPr>
      <dsp:spPr>
        <a:xfrm>
          <a:off x="7170996" y="262989"/>
          <a:ext cx="3259543" cy="195572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baseline="0"/>
            <a:t>Term = 4, 6, 8, 10-, 12-, 18- or 24-month sentence.</a:t>
          </a:r>
          <a:endParaRPr lang="en-US" sz="2500" kern="1200"/>
        </a:p>
      </dsp:txBody>
      <dsp:txXfrm>
        <a:off x="7170996" y="262989"/>
        <a:ext cx="3259543" cy="1955726"/>
      </dsp:txXfrm>
    </dsp:sp>
    <dsp:sp modelId="{4D6C29D1-32FE-BE41-A8F2-F2D51092252F}">
      <dsp:nvSpPr>
        <dsp:cNvPr id="0" name=""/>
        <dsp:cNvSpPr/>
      </dsp:nvSpPr>
      <dsp:spPr>
        <a:xfrm>
          <a:off x="1792749" y="2544670"/>
          <a:ext cx="3259543" cy="195572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baseline="0"/>
            <a:t>Can only be made if child is convicted of an offence which is imprisonable in the case of an adult.</a:t>
          </a:r>
          <a:endParaRPr lang="en-US" sz="2500" kern="1200"/>
        </a:p>
      </dsp:txBody>
      <dsp:txXfrm>
        <a:off x="1792749" y="2544670"/>
        <a:ext cx="3259543" cy="1955726"/>
      </dsp:txXfrm>
    </dsp:sp>
    <dsp:sp modelId="{FE0FA8C2-0CB6-FA44-A49E-70F8195A9110}">
      <dsp:nvSpPr>
        <dsp:cNvPr id="0" name=""/>
        <dsp:cNvSpPr/>
      </dsp:nvSpPr>
      <dsp:spPr>
        <a:xfrm>
          <a:off x="5378247" y="2544670"/>
          <a:ext cx="3259543" cy="1955726"/>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baseline="0"/>
            <a:t>YJB will determine the for of accommodation where the DTO is severed.</a:t>
          </a:r>
          <a:endParaRPr lang="en-US" sz="2500" kern="1200"/>
        </a:p>
      </dsp:txBody>
      <dsp:txXfrm>
        <a:off x="5378247" y="2544670"/>
        <a:ext cx="3259543" cy="195572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27902-41D5-A647-A84A-FE647E15E6E7}">
      <dsp:nvSpPr>
        <dsp:cNvPr id="0" name=""/>
        <dsp:cNvSpPr/>
      </dsp:nvSpPr>
      <dsp:spPr>
        <a:xfrm>
          <a:off x="0" y="39687"/>
          <a:ext cx="3286125" cy="197167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 specialist court for children, aged 10-17 who have committed a criminal offence.</a:t>
          </a:r>
          <a:endParaRPr lang="en-US" sz="2500" kern="1200"/>
        </a:p>
      </dsp:txBody>
      <dsp:txXfrm>
        <a:off x="0" y="39687"/>
        <a:ext cx="3286125" cy="1971675"/>
      </dsp:txXfrm>
    </dsp:sp>
    <dsp:sp modelId="{0AFA794D-0F97-8C44-BAE3-DED20C54EBF8}">
      <dsp:nvSpPr>
        <dsp:cNvPr id="0" name=""/>
        <dsp:cNvSpPr/>
      </dsp:nvSpPr>
      <dsp:spPr>
        <a:xfrm>
          <a:off x="3614737" y="39687"/>
          <a:ext cx="3286125" cy="197167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Youth courts are generally less formal than adult courts. </a:t>
          </a:r>
          <a:endParaRPr lang="en-US" sz="2500" kern="1200"/>
        </a:p>
      </dsp:txBody>
      <dsp:txXfrm>
        <a:off x="3614737" y="39687"/>
        <a:ext cx="3286125" cy="1971675"/>
      </dsp:txXfrm>
    </dsp:sp>
    <dsp:sp modelId="{3937A15B-0D33-554B-96E5-8213160CA0C9}">
      <dsp:nvSpPr>
        <dsp:cNvPr id="0" name=""/>
        <dsp:cNvSpPr/>
      </dsp:nvSpPr>
      <dsp:spPr>
        <a:xfrm>
          <a:off x="7229475" y="39687"/>
          <a:ext cx="3286125" cy="197167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Designed to make it easier for children to understand what is happening and feel less intimidated.</a:t>
          </a:r>
          <a:endParaRPr lang="en-US" sz="2500" kern="1200"/>
        </a:p>
      </dsp:txBody>
      <dsp:txXfrm>
        <a:off x="7229475" y="39687"/>
        <a:ext cx="3286125" cy="1971675"/>
      </dsp:txXfrm>
    </dsp:sp>
    <dsp:sp modelId="{923194D1-CDFA-8946-9FB4-1A75DBE2DA29}">
      <dsp:nvSpPr>
        <dsp:cNvPr id="0" name=""/>
        <dsp:cNvSpPr/>
      </dsp:nvSpPr>
      <dsp:spPr>
        <a:xfrm>
          <a:off x="0" y="2339975"/>
          <a:ext cx="3286125" cy="197167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There is no jury and the public are excluded.</a:t>
          </a:r>
          <a:endParaRPr lang="en-US" sz="2500" kern="1200"/>
        </a:p>
      </dsp:txBody>
      <dsp:txXfrm>
        <a:off x="0" y="2339975"/>
        <a:ext cx="3286125" cy="1971675"/>
      </dsp:txXfrm>
    </dsp:sp>
    <dsp:sp modelId="{D3E58983-3A85-D54C-9274-871A05334844}">
      <dsp:nvSpPr>
        <dsp:cNvPr id="0" name=""/>
        <dsp:cNvSpPr/>
      </dsp:nvSpPr>
      <dsp:spPr>
        <a:xfrm>
          <a:off x="3614737" y="2339975"/>
          <a:ext cx="3286125" cy="197167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Children under 16 must attend with a parent.</a:t>
          </a:r>
          <a:endParaRPr lang="en-US" sz="2500" kern="1200"/>
        </a:p>
      </dsp:txBody>
      <dsp:txXfrm>
        <a:off x="3614737" y="2339975"/>
        <a:ext cx="3286125" cy="1971675"/>
      </dsp:txXfrm>
    </dsp:sp>
    <dsp:sp modelId="{D623C655-4314-534C-AF69-E842A75B7CA9}">
      <dsp:nvSpPr>
        <dsp:cNvPr id="0" name=""/>
        <dsp:cNvSpPr/>
      </dsp:nvSpPr>
      <dsp:spPr>
        <a:xfrm>
          <a:off x="7229475" y="2339975"/>
          <a:ext cx="3286125" cy="1971675"/>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Most children will go to youth court unless they have been refused bail by the police.</a:t>
          </a:r>
          <a:endParaRPr lang="en-US" sz="2500" kern="1200"/>
        </a:p>
      </dsp:txBody>
      <dsp:txXfrm>
        <a:off x="7229475" y="2339975"/>
        <a:ext cx="3286125" cy="197167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ED1551-02C9-504D-BA21-2F72043A4448}">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593D11-9FFE-E34B-8D9E-5B85016E9751}">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a:t>First introduced by the 1999 Youth Justice and Criminal Evidence Act.</a:t>
          </a:r>
          <a:endParaRPr lang="en-US" sz="2400" kern="1200"/>
        </a:p>
      </dsp:txBody>
      <dsp:txXfrm>
        <a:off x="0" y="531"/>
        <a:ext cx="10515600" cy="870055"/>
      </dsp:txXfrm>
    </dsp:sp>
    <dsp:sp modelId="{A9554A40-89AA-0E4F-AA70-B1D831239445}">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4CC734-33BD-7C40-B836-1AA6070C2763}">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a:t>RO is imposed on an offender aged 10-17 and must be for a period of 3-12 depending on the seriousness of the offence committed.</a:t>
          </a:r>
          <a:endParaRPr lang="en-US" sz="2400" kern="1200"/>
        </a:p>
      </dsp:txBody>
      <dsp:txXfrm>
        <a:off x="0" y="870586"/>
        <a:ext cx="10515600" cy="870055"/>
      </dsp:txXfrm>
    </dsp:sp>
    <dsp:sp modelId="{5CCE668D-B8F1-884B-8F20-165A8B8C2031}">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1E81AD-EAA1-CA4B-8124-BF9F9BBC761C}">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a:t>Referred by court to the youth justice panel – who have a non-court meeting with the young person, parent/guardian, community panel members and a local YOT. </a:t>
          </a:r>
          <a:endParaRPr lang="en-US" sz="2400" kern="1200"/>
        </a:p>
      </dsp:txBody>
      <dsp:txXfrm>
        <a:off x="0" y="1740641"/>
        <a:ext cx="10515600" cy="870055"/>
      </dsp:txXfrm>
    </dsp:sp>
    <dsp:sp modelId="{FFAB7153-28EE-F94A-B570-22913E8CD3B3}">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53E843-BFEB-654F-8FEE-A64844A6AD7A}">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a:t>‘Youth Offender Contract’ signed and agreed upon.</a:t>
          </a:r>
          <a:endParaRPr lang="en-US" sz="2400" kern="1200"/>
        </a:p>
      </dsp:txBody>
      <dsp:txXfrm>
        <a:off x="0" y="2610696"/>
        <a:ext cx="10515600" cy="870055"/>
      </dsp:txXfrm>
    </dsp:sp>
    <dsp:sp modelId="{0F2A1B8E-D604-1648-9B25-9ECD485A8093}">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601582-7807-074D-821B-1C8B0918E7CD}">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a:t>Section 35-37 of the 2008 CJIA amended the framework whereby courts can impose RO’s </a:t>
          </a:r>
          <a:endParaRPr lang="en-US" sz="2400" kern="1200"/>
        </a:p>
      </dsp:txBody>
      <dsp:txXfrm>
        <a:off x="0" y="3480751"/>
        <a:ext cx="10515600" cy="87005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7T14:17:26.238"/>
    </inkml:context>
    <inkml:brush xml:id="br0">
      <inkml:brushProperty name="width" value="0.1" units="cm"/>
      <inkml:brushProperty name="height" value="0.1" units="cm"/>
      <inkml:brushProperty name="color" value="#E71224"/>
    </inkml:brush>
  </inkml:definitions>
  <inkml:trace contextRef="#ctx0" brushRef="#br0">14071 9631 16383 0 0,'-9'0'0'0'0,"-7"0"0"0"0,-6 0 0 0 0,-7 0 0 0 0,-8 0 0 0 0,-6 0 0 0 0,-5 0 0 0 0,-7 0 0 0 0,1 0 0 0 0,-3 0 0 0 0,-5 0 0 0 0,-10 0 0 0 0,-19 0 0 0 0,-15 0 0 0 0,-30 0 0 0 0,-14 0 0 0 0,-16 0 0 0 0,-19 0 0 0 0,-1 0 0 0 0,1 4 0 0 0,10 2 0 0 0,17 0 0 0 0,31-2 0 0 0,25-1 0 0 0,19-1 0 0 0,21-1 0 0 0,16 0 0 0 0,7-1 0 0 0,6 0 0 0 0,4-1 0 0 0,-2 1 0 0 0,-9 0 0 0 0,-6 0 0 0 0,-13 0 0 0 0,-5 0 0 0 0,-10 0 0 0 0,0 0 0 0 0,3 0 0 0 0,1 0 0 0 0,7 0 0 0 0,7 0 0 0 0,3 0 0 0 0,-3 0 0 0 0,-4 4 0 0 0,3 2 0 0 0,-1-1 0 0 0,-5 0 0 0 0,-4-2 0 0 0,-4-1 0 0 0,-4-1 0 0 0,-5 8 0 0 0,-17 7 0 0 0,0 1 0 0 0,3 2 0 0 0,9-3 0 0 0,6-3 0 0 0,7 0 0 0 0,12-2 0 0 0,7-4 0 0 0,4 3 0 0 0,6-1 0 0 0,1-2 0 0 0,-5 2 0 0 0,-8-1 0 0 0,-7-1 0 0 0,1-2 0 0 0,4 3 0 0 0,2-1 0 0 0,1 0 0 0 0,2 2 0 0 0,5 4 0 0 0,1 0 0 0 0,5 2 0 0 0,5 3 0 0 0,-1 7 0 0 0,-2 4 0 0 0,0 5 0 0 0,8 2 0 0 0,4 4 0 0 0,3-6 0 0 0,5-4 0 0 0,5 2 0 0 0,2 0 0 0 0,2 3 0 0 0,3 0 0 0 0,3 3 0 0 0,2-1 0 0 0,1-2 0 0 0,1-2 0 0 0,0-3 0 0 0,1 2 0 0 0,-1 0 0 0 0,1 0 0 0 0,-1 2 0 0 0,5 0 0 0 0,1 4 0 0 0,-1-2 0 0 0,0 3 0 0 0,2-1 0 0 0,1-2 0 0 0,-1-4 0 0 0,-2-2 0 0 0,-2-2 0 0 0,7 3 0 0 0,3 0 0 0 0,3 0 0 0 0,-2 3 0 0 0,-2 1 0 0 0,-4-2 0 0 0,1-2 0 0 0,0 2 0 0 0,2 1 0 0 0,-1-2 0 0 0,3 3 0 0 0,-2 0 0 0 0,-2-2 0 0 0,2 2 0 0 0,-1 0 0 0 0,-3 2 0 0 0,3 5 0 0 0,3-2 0 0 0,0-2 0 0 0,-2 5 0 0 0,1-1 0 0 0,3 2 0 0 0,3 3 0 0 0,4 1 0 0 0,1-3 0 0 0,-2 0 0 0 0,-5-4 0 0 0,3 1 0 0 0,3-4 0 0 0,-2 2 0 0 0,0-2 0 0 0,-4-3 0 0 0,0-8 0 0 0,2 1 0 0 0,-2-1 0 0 0,0-4 0 0 0,-2 3 0 0 0,0 0 0 0 0,3 2 0 0 0,3-5 0 0 0,-3 2 0 0 0,1 2 0 0 0,2 5 0 0 0,1 1 0 0 0,-2 0 0 0 0,4 2 0 0 0,7 5 0 0 0,7 9 0 0 0,1-1 0 0 0,9 2 0 0 0,3 0 0 0 0,4-4 0 0 0,4-5 0 0 0,-2-1 0 0 0,2-2 0 0 0,4-4 0 0 0,1 1 0 0 0,3-1 0 0 0,2-6 0 0 0,4 1 0 0 0,-6 0 0 0 0,-6-1 0 0 0,-8-5 0 0 0,-9-2 0 0 0,-8-4 0 0 0,5-2 0 0 0,3 2 0 0 0,3-2 0 0 0,7 1 0 0 0,4 2 0 0 0,5 2 0 0 0,0-2 0 0 0,8-5 0 0 0,5-3 0 0 0,3-5 0 0 0,1-2 0 0 0,5-2 0 0 0,1-1 0 0 0,4-1 0 0 0,4 0 0 0 0,9 0 0 0 0,8 1 0 0 0,4-1 0 0 0,3 1 0 0 0,14 0 0 0 0,1 0 0 0 0,5 0 0 0 0,-16 0 0 0 0,-12-5 0 0 0,-11 0 0 0 0,-8-1 0 0 0,-8-3 0 0 0,-8 0 0 0 0,-8 2 0 0 0,-10-3 0 0 0,-7-4 0 0 0,-7 1 0 0 0,-6 2 0 0 0,4 3 0 0 0,-1-2 0 0 0,-2 2 0 0 0,-3-3 0 0 0,-4-4 0 0 0,-1 1 0 0 0,-2-6 0 0 0,-1-5 0 0 0,3-5 0 0 0,2-4 0 0 0,0 1 0 0 0,-5-3 0 0 0,-8-1 0 0 0,-6 3 0 0 0,-6 2 0 0 0,-3-2 0 0 0,-3 1 0 0 0,4 0 0 0 0,0-6 0 0 0,5-1 0 0 0,5-3 0 0 0,4-3 0 0 0,-1-2 0 0 0,-3 3 0 0 0,5-5 0 0 0,-1 3 0 0 0,1-5 0 0 0,-3 3 0 0 0,0 0 0 0 0,7 0 0 0 0,-2 0 0 0 0,1 4 0 0 0,1 0 0 0 0,-3 4 0 0 0,-2 0 0 0 0,-2 2 0 0 0,-5 4 0 0 0,-5-1 0 0 0,2 1 0 0 0,0-6 0 0 0,-3-10 0 0 0,-1-1 0 0 0,3 1 0 0 0,0 3 0 0 0,-1 2 0 0 0,-2 0 0 0 0,-1 3 0 0 0,-1 0 0 0 0,-1 4 0 0 0,3-2 0 0 0,2-1 0 0 0,-1-3 0 0 0,-1 2 0 0 0,-1 3 0 0 0,-1 1 0 0 0,-1 2 0 0 0,-1 3 0 0 0,0-2 0 0 0,0-7 0 0 0,0-2 0 0 0,0 4 0 0 0,0 3 0 0 0,-1 5 0 0 0,1 2 0 0 0,0 4 0 0 0,0 0 0 0 0,0 2 0 0 0,0-5 0 0 0,5-5 0 0 0,0-6 0 0 0,1-9 0 0 0,3 0 0 0 0,0-1 0 0 0,-1 4 0 0 0,-3 2 0 0 0,-1-1 0 0 0,2 3 0 0 0,1 5 0 0 0,-1 4 0 0 0,-2-1 0 0 0,-1 1 0 0 0,-2-2 0 0 0,0-4 0 0 0,3 1 0 0 0,2 2 0 0 0,4-6 0 0 0,0 1 0 0 0,-2-3 0 0 0,3 4 0 0 0,-1 3 0 0 0,-2 4 0 0 0,2 8 0 0 0,-1 8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7T14:17:26.239"/>
    </inkml:context>
    <inkml:brush xml:id="br0">
      <inkml:brushProperty name="width" value="0.1" units="cm"/>
      <inkml:brushProperty name="height" value="0.1" units="cm"/>
      <inkml:brushProperty name="color" value="#E71224"/>
    </inkml:brush>
  </inkml:definitions>
  <inkml:trace contextRef="#ctx0" brushRef="#br0">16692 9942 16383 0 0,'0'-4'0'0'0,"-4"-2"0"0"0,-2-4 0 0 0,-4 0 0 0 0,-5 1 0 0 0,-13-2 0 0 0,-10-3 0 0 0,-4 0 0 0 0,-2-1 0 0 0,-8 1 0 0 0,-8-1 0 0 0,-3-2 0 0 0,1-3 0 0 0,2 2 0 0 0,7 4 0 0 0,0 4 0 0 0,3 5 0 0 0,-2 2 0 0 0,-5 2 0 0 0,-7 1 0 0 0,-14 1 0 0 0,-3 0 0 0 0,-13 0 0 0 0,-18-1 0 0 0,-3 1 0 0 0,10-1 0 0 0,5 0 0 0 0,2 0 0 0 0,8 0 0 0 0,-1 0 0 0 0,5 9 0 0 0,13 2 0 0 0,10 5 0 0 0,7 8 0 0 0,9-1 0 0 0,12 1 0 0 0,12 1 0 0 0,10 0 0 0 0,8 4 0 0 0,-1 3 0 0 0,2-1 0 0 0,0 4 0 0 0,-2-5 0 0 0,-1-2 0 0 0,1 2 0 0 0,-3-3 0 0 0,0-3 0 0 0,2 0 0 0 0,2-1 0 0 0,1 1 0 0 0,2 5 0 0 0,2 2 0 0 0,-1 4 0 0 0,2 6 0 0 0,-1 8 0 0 0,0 0 0 0 0,1 2 0 0 0,-1 4 0 0 0,0-3 0 0 0,0-1 0 0 0,0-4 0 0 0,0 1 0 0 0,0 3 0 0 0,0 6 0 0 0,0 5 0 0 0,0 6 0 0 0,0 5 0 0 0,0-2 0 0 0,0 1 0 0 0,0 5 0 0 0,5 3 0 0 0,5-7 0 0 0,1-13 0 0 0,-1-3 0 0 0,7-6 0 0 0,0-8 0 0 0,-3-7 0 0 0,-4-1 0 0 0,-3-1 0 0 0,1-3 0 0 0,0-2 0 0 0,-2-1 0 0 0,2 2 0 0 0,0 2 0 0 0,4 3 0 0 0,3 5 0 0 0,4 5 0 0 0,-2 3 0 0 0,-3 6 0 0 0,5-1 0 0 0,-2-1 0 0 0,-2-5 0 0 0,-5 3 0 0 0,-4-3 0 0 0,2-1 0 0 0,3 1 0 0 0,5 1 0 0 0,4 6 0 0 0,2-2 0 0 0,-1-6 0 0 0,3 3 0 0 0,-1 2 0 0 0,-2-4 0 0 0,6-1 0 0 0,7-3 0 0 0,10-1 0 0 0,11 1 0 0 0,5-2 0 0 0,6-3 0 0 0,8 0 0 0 0,6-2 0 0 0,-7-7 0 0 0,-7-8 0 0 0,-10-9 0 0 0,3 4 0 0 0,0-2 0 0 0,-2 2 0 0 0,4-2 0 0 0,8-4 0 0 0,19-3 0 0 0,21-8 0 0 0,23-2 0 0 0,10-7 0 0 0,8-5 0 0 0,5-9 0 0 0,-3 0 0 0 0,-4-1 0 0 0,-6 4 0 0 0,-10 1 0 0 0,-18 5 0 0 0,-15 3 0 0 0,-16 6 0 0 0,-18 2 0 0 0,-6 3 0 0 0,-10 1 0 0 0,-3 0 0 0 0,-6 1 0 0 0,-1 0 0 0 0,-2 0 0 0 0,-3-1 0 0 0,-4 0 0 0 0,-2 1 0 0 0,8-1 0 0 0,6 0 0 0 0,5 0 0 0 0,7 0 0 0 0,-1 0 0 0 0,4 0 0 0 0,1 0 0 0 0,8-9 0 0 0,-3-3 0 0 0,-3 1 0 0 0,1-2 0 0 0,-5 0 0 0 0,-3 4 0 0 0,-7-2 0 0 0,-2 1 0 0 0,-4 2 0 0 0,-5 3 0 0 0,1 2 0 0 0,-2 2 0 0 0,3 0 0 0 0,3 1 0 0 0,4-8 0 0 0,-1-3 0 0 0,1 0 0 0 0,-3 2 0 0 0,-4 3 0 0 0,-4 2 0 0 0,-3-2 0 0 0,-2-5 0 0 0,-2-1 0 0 0,4-2 0 0 0,-3-3 0 0 0,-2 1 0 0 0,-1-1 0 0 0,0-2 0 0 0,0-3 0 0 0,1 4 0 0 0,-5-1 0 0 0,0-1 0 0 0,-4-1 0 0 0,3-7 0 0 0,4-2 0 0 0,2 0 0 0 0,-3-5 0 0 0,3 0 0 0 0,2-3 0 0 0,1-4 0 0 0,4-3 0 0 0,-3-4 0 0 0,-6 3 0 0 0,-4 1 0 0 0,1-2 0 0 0,0-1 0 0 0,-3 4 0 0 0,1-1 0 0 0,-4 4 0 0 0,-4 0 0 0 0,-3-2 0 0 0,-3 2 0 0 0,-3-1 0 0 0,-1 3 0 0 0,0-6 0 0 0,-1-4 0 0 0,0-2 0 0 0,1 3 0 0 0,-1-3 0 0 0,1-2 0 0 0,9-5 0 0 0,2-2 0 0 0,0 5 0 0 0,3 4 0 0 0,-2 1 0 0 0,-2 0 0 0 0,-4 1 0 0 0,-2-1 0 0 0,-2-5 0 0 0,-1 2 0 0 0,-1 2 0 0 0,-5 5 0 0 0,-1 6 0 0 0,-1 5 0 0 0,3 5 0 0 0,0 2 0 0 0,2 3 0 0 0,1 0 0 0 0,-4 4 0 0 0,-1 2 0 0 0,-4-4 0 0 0,0-4 0 0 0,2-1 0 0 0,-3-4 0 0 0,1-2 0 0 0,2 1 0 0 0,-2 2 0 0 0,1-3 0 0 0,-2 0 0 0 0,0 1 0 0 0,-3 7 0 0 0,-2-1 0 0 0,1-1 0 0 0,3 0 0 0 0,4 1 0 0 0,-6 0 0 0 0,-1 1 0 0 0,-1 0 0 0 0,1 0 0 0 0,-5-4 0 0 0,-4 2 0 0 0,-2 3 0 0 0,-1 0 0 0 0,0 1 0 0 0,-5-1 0 0 0,4 0 0 0 0,-3 5 0 0 0,-5-4 0 0 0,-4-2 0 0 0,-5 3 0 0 0,-4 6 0 0 0,-1 6 0 0 0,-6 0 0 0 0,2-2 0 0 0,1-4 0 0 0,-2 2 0 0 0,-2 3 0 0 0,-9 3 0 0 0,-5 0 0 0 0,-9 0 0 0 0,-17 2 0 0 0,-10 3 0 0 0,1 1 0 0 0,0 2 0 0 0,5 1 0 0 0,12 0 0 0 0,11 0 0 0 0,15-4 0 0 0,9-1 0 0 0,1-5 0 0 0,5 0 0 0 0,6 1 0 0 0,6 3 0 0 0,0 2 0 0 0,2-3 0 0 0,-2 0 0 0 0,1 1 0 0 0,-3 2 0 0 0,1 1 0 0 0,-2 2 0 0 0,2 0 0 0 0,1 1 0 0 0,0 0 0 0 0,0 0 0 0 0,-2 1 0 0 0,2-1 0 0 0,1 0 0 0 0,3 0 0 0 0,3 0 0 0 0,1 0 0 0 0,-3 0 0 0 0,0 0 0 0 0,-5 0 0 0 0,-8 0 0 0 0,-2 0 0 0 0,-6 0 0 0 0,2 0 0 0 0,0 0 0 0 0,4 0 0 0 0,6 0 0 0 0,6 0 0 0 0,3 0 0 0 0,3 0 0 0 0,2 0 0 0 0,1 0 0 0 0,0 5 0 0 0,0 5 0 0 0,5 1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7T14:17:26.240"/>
    </inkml:context>
    <inkml:brush xml:id="br0">
      <inkml:brushProperty name="width" value="0.1" units="cm"/>
      <inkml:brushProperty name="height" value="0.1" units="cm"/>
      <inkml:brushProperty name="color" value="#E71224"/>
    </inkml:brush>
  </inkml:definitions>
  <inkml:trace contextRef="#ctx0" brushRef="#br0">8096 16007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E0C79F-2608-422E-BD3A-E08FBDE8F21F}" type="datetimeFigureOut">
              <a:rPr lang="en-GB" smtClean="0"/>
              <a:t>24/11/2025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AE001F-B943-427E-9CA1-FC01D471544B}" type="slidenum">
              <a:rPr lang="en-GB" smtClean="0"/>
              <a:t>‹#›</a:t>
            </a:fld>
            <a:endParaRPr lang="en-GB"/>
          </a:p>
        </p:txBody>
      </p:sp>
    </p:spTree>
    <p:extLst>
      <p:ext uri="{BB962C8B-B14F-4D97-AF65-F5344CB8AC3E}">
        <p14:creationId xmlns:p14="http://schemas.microsoft.com/office/powerpoint/2010/main" val="2175775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gov.uk/government/publications/youth-justice-board-annual-report-and-accounts-2024-to-2025"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yjresourcehub.uk/wp-content/uploads/media/Child_First_Overview_and_Guide_April_2022_YJB.pdf"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322209/fact-sheet-youth-referral-orders.pdf" TargetMode="External"/><Relationship Id="rId2" Type="http://schemas.openxmlformats.org/officeDocument/2006/relationships/slide" Target="../slides/slide56.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746365/referral-order-guidance-9-october-2018.pdf"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nidirect.gov.uk/articles/preventing-involvement-crime" TargetMode="External"/><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6</a:t>
            </a:fld>
            <a:endParaRPr lang="en-GB"/>
          </a:p>
        </p:txBody>
      </p:sp>
    </p:spTree>
    <p:extLst>
      <p:ext uri="{BB962C8B-B14F-4D97-AF65-F5344CB8AC3E}">
        <p14:creationId xmlns:p14="http://schemas.microsoft.com/office/powerpoint/2010/main" val="8541630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Jean-Jacques Rousseau’s book </a:t>
            </a:r>
            <a:r>
              <a:rPr lang="en-US" b="1" i="1" dirty="0"/>
              <a:t>Emile, or Treatise on Education</a:t>
            </a:r>
            <a:r>
              <a:rPr lang="en-US" b="1" dirty="0"/>
              <a:t> (1763)</a:t>
            </a:r>
            <a:r>
              <a:rPr lang="en-US" dirty="0"/>
              <a:t>, which was a highly influential work on educational philosophy.</a:t>
            </a:r>
          </a:p>
          <a:p>
            <a:br>
              <a:rPr lang="en-US" dirty="0"/>
            </a:br>
            <a:r>
              <a:rPr lang="en-US" dirty="0"/>
              <a:t>Rousseau argued that </a:t>
            </a:r>
            <a:r>
              <a:rPr lang="en-US" b="1" dirty="0"/>
              <a:t>children are naturally good and innocent</a:t>
            </a:r>
            <a:r>
              <a:rPr lang="en-US" dirty="0"/>
              <a:t>, and that society often corrupts them.</a:t>
            </a:r>
          </a:p>
          <a:p>
            <a:r>
              <a:rPr lang="en-US" dirty="0"/>
              <a:t>He believed education should nurture this natural goodness rather than impose rigid structures.</a:t>
            </a:r>
          </a:p>
          <a:p>
            <a:r>
              <a:rPr lang="en-US" dirty="0"/>
              <a:t>The three points listed reflect Rousseau’s view of childhood: </a:t>
            </a:r>
          </a:p>
          <a:p>
            <a:pPr lvl="1"/>
            <a:r>
              <a:rPr lang="en-US" b="1" dirty="0"/>
              <a:t>Innocent:</a:t>
            </a:r>
            <a:r>
              <a:rPr lang="en-US" dirty="0"/>
              <a:t> Children are born pure and should be protected from moral corruption.</a:t>
            </a:r>
          </a:p>
          <a:p>
            <a:pPr lvl="1"/>
            <a:r>
              <a:rPr lang="en-US" b="1" dirty="0"/>
              <a:t>Free:</a:t>
            </a:r>
            <a:r>
              <a:rPr lang="en-US" dirty="0"/>
              <a:t> They should have freedom to explore and learn at their own pace, not be overly controlled.</a:t>
            </a:r>
          </a:p>
          <a:p>
            <a:pPr lvl="1"/>
            <a:r>
              <a:rPr lang="en-US" b="1" dirty="0"/>
              <a:t>Close to nature:</a:t>
            </a:r>
            <a:r>
              <a:rPr lang="en-US" dirty="0"/>
              <a:t> Education should allow children to connect with nature and learn through experience, not just books.</a:t>
            </a:r>
          </a:p>
          <a:p>
            <a:endParaRPr lang="en-US" dirty="0"/>
          </a:p>
        </p:txBody>
      </p:sp>
      <p:sp>
        <p:nvSpPr>
          <p:cNvPr id="4" name="Slide Number Placeholder 3"/>
          <p:cNvSpPr>
            <a:spLocks noGrp="1"/>
          </p:cNvSpPr>
          <p:nvPr>
            <p:ph type="sldNum" sz="quarter" idx="5"/>
          </p:nvPr>
        </p:nvSpPr>
        <p:spPr/>
        <p:txBody>
          <a:bodyPr/>
          <a:lstStyle/>
          <a:p>
            <a:fld id="{6BAE001F-B943-427E-9CA1-FC01D471544B}" type="slidenum">
              <a:rPr lang="en-GB" smtClean="0"/>
              <a:t>7</a:t>
            </a:fld>
            <a:endParaRPr lang="en-GB"/>
          </a:p>
        </p:txBody>
      </p:sp>
    </p:spTree>
    <p:extLst>
      <p:ext uri="{BB962C8B-B14F-4D97-AF65-F5344CB8AC3E}">
        <p14:creationId xmlns:p14="http://schemas.microsoft.com/office/powerpoint/2010/main" val="1296531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James Fairweather committed two brutal stabbings: </a:t>
            </a:r>
            <a:r>
              <a:rPr lang="en-US" b="1" dirty="0"/>
              <a:t>First victim:</a:t>
            </a:r>
            <a:r>
              <a:rPr lang="en-US" dirty="0"/>
              <a:t> James Attfield, a vulnerable man with a brain injury, killed in March 2014.</a:t>
            </a:r>
          </a:p>
          <a:p>
            <a:r>
              <a:rPr lang="en-US" b="1" dirty="0"/>
              <a:t>Second victim:</a:t>
            </a:r>
            <a:r>
              <a:rPr lang="en-US" dirty="0"/>
              <a:t> Nahid </a:t>
            </a:r>
            <a:r>
              <a:rPr lang="en-US" dirty="0" err="1"/>
              <a:t>Almanea</a:t>
            </a:r>
            <a:r>
              <a:rPr lang="en-US" dirty="0"/>
              <a:t>, a Saudi student, killed in June 2014.</a:t>
            </a:r>
          </a:p>
          <a:p>
            <a:r>
              <a:rPr lang="en-US" dirty="0"/>
              <a:t>Fairweather was 15 at the time and later sentenced to life imprisonment with a minimum term of 27 years.</a:t>
            </a:r>
          </a:p>
          <a:p>
            <a:endParaRPr lang="en-US" dirty="0"/>
          </a:p>
          <a:p>
            <a:endParaRPr lang="en-US" dirty="0"/>
          </a:p>
          <a:p>
            <a:r>
              <a:rPr lang="en-US" dirty="0"/>
              <a:t>This case is one of the most infamous in British criminal history: James Bulger, a 2-year-old child, was abducted from a shopping </a:t>
            </a:r>
            <a:r>
              <a:rPr lang="en-US" dirty="0" err="1"/>
              <a:t>centre</a:t>
            </a:r>
            <a:r>
              <a:rPr lang="en-US" dirty="0"/>
              <a:t> in Bootle, Merseyside.</a:t>
            </a:r>
          </a:p>
          <a:p>
            <a:r>
              <a:rPr lang="en-US" dirty="0"/>
              <a:t>He was tortured and killed by Venables and Thompson who were both 10 years old.</a:t>
            </a:r>
          </a:p>
          <a:p>
            <a:endParaRPr lang="en-US" dirty="0"/>
          </a:p>
          <a:p>
            <a:r>
              <a:rPr lang="en-US" dirty="0"/>
              <a:t>Craig Mulligan was </a:t>
            </a:r>
            <a:r>
              <a:rPr lang="en-US" b="1" dirty="0"/>
              <a:t>14 years old</a:t>
            </a:r>
            <a:r>
              <a:rPr lang="en-US" dirty="0"/>
              <a:t> when he was convicted of murdering </a:t>
            </a:r>
            <a:r>
              <a:rPr lang="en-US" b="1" dirty="0"/>
              <a:t>Logan Mwangi</a:t>
            </a:r>
            <a:r>
              <a:rPr lang="en-US" dirty="0"/>
              <a:t>, a 5-year-old boy, in South Wales in 2021. He lived with Logan’s mother and her partner after being placed in their care by social services. Logan suffered severe injuries and was found dead in a river near his home.</a:t>
            </a:r>
          </a:p>
          <a:p>
            <a:endParaRPr lang="en-US" dirty="0"/>
          </a:p>
          <a:p>
            <a:r>
              <a:rPr lang="en-US" dirty="0"/>
              <a:t>Mary Bell was </a:t>
            </a:r>
            <a:r>
              <a:rPr lang="en-US" b="1" dirty="0"/>
              <a:t>11 years old</a:t>
            </a:r>
            <a:r>
              <a:rPr lang="en-US" dirty="0"/>
              <a:t> when she killed two young boys, Martin Brown (aged 4) and Brian Howe (aged 3), in Newcastle in 1968. She was convicted of </a:t>
            </a:r>
            <a:r>
              <a:rPr lang="en-US" b="1" dirty="0"/>
              <a:t>manslaughter on the grounds of diminished responsibility</a:t>
            </a:r>
            <a:r>
              <a:rPr lang="en-US" dirty="0"/>
              <a:t>.</a:t>
            </a:r>
          </a:p>
          <a:p>
            <a:endParaRPr lang="en-US" dirty="0"/>
          </a:p>
          <a:p>
            <a:r>
              <a:rPr lang="en-US" dirty="0"/>
              <a:t>Sharon Carr was </a:t>
            </a:r>
            <a:r>
              <a:rPr lang="en-US" b="1" dirty="0"/>
              <a:t>12 years old</a:t>
            </a:r>
            <a:r>
              <a:rPr lang="en-US" dirty="0"/>
              <a:t> when she murdered Katie Rackliff, an 18-year-old woman, in 1992 in Camberley, Surrey. She became known as </a:t>
            </a:r>
            <a:r>
              <a:rPr lang="en-US" b="1" dirty="0"/>
              <a:t>Britain’s youngest female murderer</a:t>
            </a:r>
            <a:r>
              <a:rPr lang="en-US" dirty="0"/>
              <a:t>. The killing was described as frenzied and brutal, and Carr later boasted about the crime while in custody for another offense.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Scarlett Jenkinson and Eddie Ratcliffe murdered </a:t>
            </a:r>
            <a:r>
              <a:rPr lang="en-US" sz="1200" b="1" i="0" kern="1200" dirty="0">
                <a:solidFill>
                  <a:schemeClr val="tx1"/>
                </a:solidFill>
                <a:effectLst/>
                <a:latin typeface="+mn-lt"/>
                <a:ea typeface="+mn-ea"/>
                <a:cs typeface="+mn-cs"/>
              </a:rPr>
              <a:t>Branna </a:t>
            </a:r>
            <a:r>
              <a:rPr lang="en-US" sz="1200" b="1" i="0" kern="1200" dirty="0" err="1">
                <a:solidFill>
                  <a:schemeClr val="tx1"/>
                </a:solidFill>
                <a:effectLst/>
                <a:latin typeface="+mn-lt"/>
                <a:ea typeface="+mn-ea"/>
                <a:cs typeface="+mn-cs"/>
              </a:rPr>
              <a:t>Ghey</a:t>
            </a:r>
            <a:r>
              <a:rPr lang="en-US" sz="1200" b="0" i="0" kern="1200" dirty="0">
                <a:solidFill>
                  <a:schemeClr val="tx1"/>
                </a:solidFill>
                <a:effectLst/>
                <a:latin typeface="+mn-lt"/>
                <a:ea typeface="+mn-ea"/>
                <a:cs typeface="+mn-cs"/>
              </a:rPr>
              <a:t>  16-years-old they were both 15 </a:t>
            </a:r>
            <a:r>
              <a:rPr lang="en-US" sz="1200" b="0" i="0" kern="1200" dirty="0" err="1">
                <a:solidFill>
                  <a:schemeClr val="tx1"/>
                </a:solidFill>
                <a:effectLst/>
                <a:latin typeface="+mn-lt"/>
                <a:ea typeface="+mn-ea"/>
                <a:cs typeface="+mn-cs"/>
              </a:rPr>
              <a:t>yo</a:t>
            </a:r>
            <a:r>
              <a:rPr lang="en-US" sz="1200" b="0" i="0" kern="1200" dirty="0">
                <a:solidFill>
                  <a:schemeClr val="tx1"/>
                </a:solidFill>
                <a:effectLst/>
                <a:latin typeface="+mn-lt"/>
                <a:ea typeface="+mn-ea"/>
                <a:cs typeface="+mn-cs"/>
              </a:rPr>
              <a:t>. 02/2023</a:t>
            </a:r>
            <a:endParaRPr lang="en-GB" b="1" dirty="0">
              <a:cs typeface="Calibri"/>
            </a:endParaRPr>
          </a:p>
          <a:p>
            <a:endParaRPr lang="en-US" dirty="0"/>
          </a:p>
        </p:txBody>
      </p:sp>
      <p:sp>
        <p:nvSpPr>
          <p:cNvPr id="4" name="Slide Number Placeholder 3"/>
          <p:cNvSpPr>
            <a:spLocks noGrp="1"/>
          </p:cNvSpPr>
          <p:nvPr>
            <p:ph type="sldNum" sz="quarter" idx="5"/>
          </p:nvPr>
        </p:nvSpPr>
        <p:spPr/>
        <p:txBody>
          <a:bodyPr/>
          <a:lstStyle/>
          <a:p>
            <a:fld id="{6BAE001F-B943-427E-9CA1-FC01D471544B}" type="slidenum">
              <a:rPr lang="en-GB" smtClean="0"/>
              <a:t>8</a:t>
            </a:fld>
            <a:endParaRPr lang="en-GB"/>
          </a:p>
        </p:txBody>
      </p:sp>
    </p:spTree>
    <p:extLst>
      <p:ext uri="{BB962C8B-B14F-4D97-AF65-F5344CB8AC3E}">
        <p14:creationId xmlns:p14="http://schemas.microsoft.com/office/powerpoint/2010/main" val="4111642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First child protection law in the UK</a:t>
            </a:r>
            <a:r>
              <a:rPr lang="en-US" dirty="0"/>
              <a:t>: It was the first time the state could intervene in the relationship between parents and children to prevent cruelty. </a:t>
            </a:r>
            <a:r>
              <a:rPr lang="en-US" b="1" dirty="0" err="1"/>
              <a:t>Criminalised</a:t>
            </a:r>
            <a:r>
              <a:rPr lang="en-US" b="1" dirty="0"/>
              <a:t> neglect and abuse</a:t>
            </a:r>
            <a:r>
              <a:rPr lang="en-US" dirty="0"/>
              <a:t>: Any person over 16 with custody or control of a child who </a:t>
            </a:r>
            <a:r>
              <a:rPr lang="en-US" i="1" dirty="0" err="1"/>
              <a:t>wilfully</a:t>
            </a:r>
            <a:r>
              <a:rPr lang="en-US" i="1" dirty="0"/>
              <a:t> ill-treated, neglected, abandoned, or exposed</a:t>
            </a:r>
            <a:r>
              <a:rPr lang="en-US" dirty="0"/>
              <a:t> a child in a way likely to cause unnecessary suffering or injury could be prosecuted. </a:t>
            </a:r>
          </a:p>
          <a:p>
            <a:r>
              <a:rPr lang="en-US" b="1" dirty="0"/>
              <a:t>Age limits</a:t>
            </a:r>
            <a:r>
              <a:rPr lang="en-US" dirty="0"/>
              <a:t>: Applied to boys under 14 and girls under 16. </a:t>
            </a:r>
          </a:p>
          <a:p>
            <a:r>
              <a:rPr lang="en-US" b="1" dirty="0"/>
              <a:t>Penalties</a:t>
            </a:r>
            <a:r>
              <a:rPr lang="en-US" dirty="0"/>
              <a:t>: On indictment: Fine up to £100 or imprisonment up to 2 years (with or without hard </a:t>
            </a:r>
            <a:r>
              <a:rPr lang="en-US" dirty="0" err="1"/>
              <a:t>labour</a:t>
            </a:r>
            <a:r>
              <a:rPr lang="en-US" dirty="0"/>
              <a:t>).</a:t>
            </a:r>
          </a:p>
          <a:p>
            <a:r>
              <a:rPr lang="en-US" dirty="0"/>
              <a:t>.</a:t>
            </a:r>
          </a:p>
          <a:p>
            <a:r>
              <a:rPr lang="en-US" b="1" dirty="0"/>
              <a:t>Police powers</a:t>
            </a:r>
            <a:r>
              <a:rPr lang="en-US" dirty="0"/>
              <a:t>: Allowed police to enter homes and arrest individuals suspected of cruelty. </a:t>
            </a:r>
          </a:p>
          <a:p>
            <a:r>
              <a:rPr lang="en-US" b="1" dirty="0"/>
              <a:t>Other provisions</a:t>
            </a:r>
            <a:r>
              <a:rPr lang="en-US" dirty="0"/>
              <a:t>: Outlawed using children for begging or street entertainment.</a:t>
            </a:r>
          </a:p>
          <a:p>
            <a:r>
              <a:rPr lang="en-US" dirty="0"/>
              <a:t>Allowed courts to remove children from harmful environments.</a:t>
            </a:r>
          </a:p>
          <a:p>
            <a:r>
              <a:rPr lang="en-US" dirty="0"/>
              <a:t>Introduced powers of search and rules for evidence</a:t>
            </a:r>
          </a:p>
          <a:p>
            <a:endParaRPr lang="en-US" dirty="0"/>
          </a:p>
        </p:txBody>
      </p:sp>
      <p:sp>
        <p:nvSpPr>
          <p:cNvPr id="4" name="Slide Number Placeholder 3"/>
          <p:cNvSpPr>
            <a:spLocks noGrp="1"/>
          </p:cNvSpPr>
          <p:nvPr>
            <p:ph type="sldNum" sz="quarter" idx="5"/>
          </p:nvPr>
        </p:nvSpPr>
        <p:spPr/>
        <p:txBody>
          <a:bodyPr/>
          <a:lstStyle/>
          <a:p>
            <a:fld id="{6BAE001F-B943-427E-9CA1-FC01D471544B}" type="slidenum">
              <a:rPr lang="en-GB" smtClean="0"/>
              <a:t>11</a:t>
            </a:fld>
            <a:endParaRPr lang="en-GB"/>
          </a:p>
        </p:txBody>
      </p:sp>
    </p:spTree>
    <p:extLst>
      <p:ext uri="{BB962C8B-B14F-4D97-AF65-F5344CB8AC3E}">
        <p14:creationId xmlns:p14="http://schemas.microsoft.com/office/powerpoint/2010/main" val="8864705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AE001F-B943-427E-9CA1-FC01D471544B}" type="slidenum">
              <a:rPr lang="en-GB" smtClean="0"/>
              <a:t>12</a:t>
            </a:fld>
            <a:endParaRPr lang="en-GB"/>
          </a:p>
        </p:txBody>
      </p:sp>
    </p:spTree>
    <p:extLst>
      <p:ext uri="{BB962C8B-B14F-4D97-AF65-F5344CB8AC3E}">
        <p14:creationId xmlns:p14="http://schemas.microsoft.com/office/powerpoint/2010/main" val="6618415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900" u="sng" baseline="0"/>
              <a:t>1847 – Juvenile Offenders Act</a:t>
            </a:r>
            <a:r>
              <a:rPr lang="en-GB" sz="900" baseline="0"/>
              <a:t>: first legislation to distinguish between adults and children in the justice system</a:t>
            </a:r>
            <a:endParaRPr lang="en-US" sz="900"/>
          </a:p>
          <a:p>
            <a:pPr lvl="0"/>
            <a:r>
              <a:rPr lang="en-GB" sz="900" u="sng" baseline="0"/>
              <a:t>Reformatory School Act </a:t>
            </a:r>
            <a:r>
              <a:rPr lang="en-GB" sz="900" baseline="0"/>
              <a:t>– </a:t>
            </a:r>
            <a:r>
              <a:rPr lang="en-GB" sz="900" b="1" baseline="0"/>
              <a:t>1854: </a:t>
            </a:r>
            <a:r>
              <a:rPr lang="en-GB" sz="900" baseline="0"/>
              <a:t>intended to save trouble children from a ‘fallen life’, </a:t>
            </a:r>
            <a:r>
              <a:rPr lang="en-GB" sz="900" b="1" baseline="0"/>
              <a:t>1893</a:t>
            </a:r>
            <a:r>
              <a:rPr lang="en-GB" sz="900" baseline="0"/>
              <a:t>: gives courts the option of sending children to reformatories without needing them to go to prison for two weeks.</a:t>
            </a:r>
            <a:endParaRPr lang="en-US" sz="900"/>
          </a:p>
          <a:p>
            <a:pPr lvl="0"/>
            <a:r>
              <a:rPr lang="en-GB" sz="900" u="sng" baseline="0"/>
              <a:t>Youthful Offenders Act </a:t>
            </a:r>
            <a:r>
              <a:rPr lang="en-GB" sz="900" baseline="0"/>
              <a:t>– </a:t>
            </a:r>
            <a:r>
              <a:rPr lang="en-GB" sz="900" b="1" baseline="0"/>
              <a:t>1854</a:t>
            </a:r>
            <a:r>
              <a:rPr lang="en-GB" sz="900" baseline="0"/>
              <a:t>: allows courts to sentence children under 16 to a reformatory between 2-5 years as an alternative to prison, </a:t>
            </a:r>
            <a:r>
              <a:rPr lang="en-GB" sz="900" b="1" baseline="0"/>
              <a:t>1901</a:t>
            </a:r>
            <a:r>
              <a:rPr lang="en-GB" sz="900" baseline="0"/>
              <a:t>: young people may be held in homes or workhouses instead of being kept in prison, </a:t>
            </a:r>
            <a:endParaRPr lang="en-US" sz="900"/>
          </a:p>
          <a:p>
            <a:pPr lvl="0"/>
            <a:r>
              <a:rPr lang="en-GB" sz="900" u="sng" baseline="0"/>
              <a:t>1907 – Probation of Offenders Act: </a:t>
            </a:r>
            <a:r>
              <a:rPr lang="en-GB" sz="900" baseline="0"/>
              <a:t>allows magistrates to discharge offenders on the condition of supervision in the community. </a:t>
            </a:r>
            <a:endParaRPr lang="en-US" sz="900"/>
          </a:p>
          <a:p>
            <a:pPr lvl="0"/>
            <a:r>
              <a:rPr lang="en-GB" sz="900" u="sng" baseline="0"/>
              <a:t>Children Act –</a:t>
            </a:r>
            <a:r>
              <a:rPr lang="en-GB" sz="900" u="none" baseline="0"/>
              <a:t> </a:t>
            </a:r>
            <a:r>
              <a:rPr lang="en-GB" sz="900" b="1" u="none" baseline="0"/>
              <a:t>1908: </a:t>
            </a:r>
            <a:r>
              <a:rPr lang="en-GB" sz="900" u="none" baseline="0"/>
              <a:t>establishment of juvenile court for children below 14. </a:t>
            </a:r>
            <a:r>
              <a:rPr lang="en-GB" sz="900" b="1" u="none" baseline="0"/>
              <a:t>1989: </a:t>
            </a:r>
            <a:r>
              <a:rPr lang="en-GB" sz="900" b="0" u="none" baseline="0"/>
              <a:t>abolishes care orders and supervision orders in criminal proceedings and establishes a separate family proceedings courts.</a:t>
            </a:r>
            <a:endParaRPr lang="en-US" sz="900" u="sng"/>
          </a:p>
          <a:p>
            <a:pPr lvl="0"/>
            <a:r>
              <a:rPr lang="en-GB" sz="900" u="sng" baseline="0"/>
              <a:t>Children and Young Persons Act:</a:t>
            </a:r>
            <a:r>
              <a:rPr lang="en-GB" sz="900" u="none" baseline="0"/>
              <a:t> </a:t>
            </a:r>
            <a:r>
              <a:rPr lang="en-GB" sz="900" b="1" u="none" baseline="0"/>
              <a:t>1933:</a:t>
            </a:r>
            <a:r>
              <a:rPr lang="en-GB" sz="900" b="0" u="none" baseline="0"/>
              <a:t> requires courts to have regard for child’s welfare and raises criminal responsibility to 8 and abolishes death penalty for under 18s, </a:t>
            </a:r>
            <a:r>
              <a:rPr lang="en-GB" sz="900" b="1" u="none" baseline="0"/>
              <a:t>1963:</a:t>
            </a:r>
            <a:r>
              <a:rPr lang="en-GB" sz="900" b="0" u="none" baseline="0"/>
              <a:t> raises criminal responsibility to 10. </a:t>
            </a:r>
            <a:r>
              <a:rPr lang="en-GB" sz="900" b="1" u="none" baseline="0"/>
              <a:t>1969: </a:t>
            </a:r>
            <a:r>
              <a:rPr lang="en-GB" sz="900" b="0" u="none" baseline="0"/>
              <a:t>introduces supervision orders and care orders. </a:t>
            </a:r>
          </a:p>
          <a:p>
            <a:pPr lvl="0"/>
            <a:r>
              <a:rPr lang="en-GB" sz="900" b="0" u="sng" baseline="0"/>
              <a:t>Criminal Justice Act:</a:t>
            </a:r>
            <a:r>
              <a:rPr lang="en-GB" sz="900" b="0" u="none" baseline="0"/>
              <a:t> </a:t>
            </a:r>
            <a:r>
              <a:rPr lang="en-GB" sz="900" b="1" u="none" baseline="0"/>
              <a:t>1948:</a:t>
            </a:r>
            <a:r>
              <a:rPr lang="en-GB" sz="900" b="0" u="none" baseline="0"/>
              <a:t> abolishes adult prisons for children under 17 but allows for other types of custody, </a:t>
            </a:r>
            <a:r>
              <a:rPr lang="en-GB" sz="900" b="1" u="none" baseline="0"/>
              <a:t>1982:</a:t>
            </a:r>
            <a:r>
              <a:rPr lang="en-GB" sz="900" b="0" u="none" baseline="0"/>
              <a:t> merges youth imprisonment and youth custody centres for under 21s, </a:t>
            </a:r>
            <a:r>
              <a:rPr lang="en-GB" sz="900" b="1" u="none" baseline="0"/>
              <a:t>1988:</a:t>
            </a:r>
            <a:r>
              <a:rPr lang="en-GB" sz="900" b="0" u="none" baseline="0"/>
              <a:t> restricts the use of custody for children and provides activities as statutory alternatives to custody, </a:t>
            </a:r>
            <a:r>
              <a:rPr lang="en-GB" sz="900" b="1" u="none" baseline="0"/>
              <a:t>1991: </a:t>
            </a:r>
            <a:r>
              <a:rPr lang="en-GB" sz="900" b="0" u="none" baseline="0"/>
              <a:t>replaces juvenile courts with youth courts, </a:t>
            </a:r>
            <a:r>
              <a:rPr lang="en-GB" sz="900" b="1" u="none" baseline="0"/>
              <a:t>1993: </a:t>
            </a:r>
            <a:r>
              <a:rPr lang="en-GB" sz="900" b="0" u="none" baseline="0"/>
              <a:t>signals a punitive turn for the justice system.</a:t>
            </a:r>
          </a:p>
          <a:p>
            <a:pPr lvl="0"/>
            <a:r>
              <a:rPr lang="en-GB" sz="900" u="sng" baseline="0"/>
              <a:t>1989 – UN Convention on the Rights of the Child:</a:t>
            </a:r>
            <a:r>
              <a:rPr lang="en-GB" sz="900" u="none" baseline="0"/>
              <a:t>  published – Article 3 states that children's best interests should have primary consideration.</a:t>
            </a:r>
            <a:endParaRPr lang="en-US" sz="900" u="sng"/>
          </a:p>
          <a:p>
            <a:pPr lvl="0"/>
            <a:r>
              <a:rPr lang="en-GB" sz="900" u="sng" baseline="0"/>
              <a:t>1994 – Criminal Justice and Public Order Act</a:t>
            </a:r>
            <a:r>
              <a:rPr lang="en-GB" sz="900" u="none" baseline="0"/>
              <a:t>: increases the offences range referred to Crown Court and doubles the length of detention – Youth courts can use new custodial sentences for 12–14-year-old persistent offenders.</a:t>
            </a:r>
            <a:endParaRPr lang="en-US" sz="900" u="sng"/>
          </a:p>
          <a:p>
            <a:pPr lvl="0"/>
            <a:r>
              <a:rPr lang="en-GB" sz="900" u="sng" baseline="0"/>
              <a:t>1996 – Misspent Youth:</a:t>
            </a:r>
            <a:r>
              <a:rPr lang="en-GB" sz="900" u="none" baseline="0"/>
              <a:t> criticises the youth justice system as too costly, inefficient and ineffective and recommends greater interagency co-operation.</a:t>
            </a:r>
            <a:endParaRPr lang="en-US" sz="900" u="sng"/>
          </a:p>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13</a:t>
            </a:fld>
            <a:endParaRPr lang="en-GB"/>
          </a:p>
        </p:txBody>
      </p:sp>
    </p:spTree>
    <p:extLst>
      <p:ext uri="{BB962C8B-B14F-4D97-AF65-F5344CB8AC3E}">
        <p14:creationId xmlns:p14="http://schemas.microsoft.com/office/powerpoint/2010/main" val="26751949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https://www.gov.uk/if-my-child-gets-in-trouble-with-police</a:t>
            </a:r>
          </a:p>
        </p:txBody>
      </p:sp>
      <p:sp>
        <p:nvSpPr>
          <p:cNvPr id="4" name="Slide Number Placeholder 3"/>
          <p:cNvSpPr>
            <a:spLocks noGrp="1"/>
          </p:cNvSpPr>
          <p:nvPr>
            <p:ph type="sldNum" sz="quarter" idx="5"/>
          </p:nvPr>
        </p:nvSpPr>
        <p:spPr/>
        <p:txBody>
          <a:bodyPr/>
          <a:lstStyle/>
          <a:p>
            <a:fld id="{8F1F90B3-77FD-483C-AFC6-E18738AC8159}" type="slidenum">
              <a:rPr lang="en-GB" smtClean="0"/>
              <a:t>16</a:t>
            </a:fld>
            <a:endParaRPr lang="en-GB"/>
          </a:p>
        </p:txBody>
      </p:sp>
    </p:spTree>
    <p:extLst>
      <p:ext uri="{BB962C8B-B14F-4D97-AF65-F5344CB8AC3E}">
        <p14:creationId xmlns:p14="http://schemas.microsoft.com/office/powerpoint/2010/main" val="15729218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https://www.kingsleynapley.co.uk/insights/blogs/criminal-law-blog/youth-justice-time-to-change-the-age-of-criminal-responsibility</a:t>
            </a:r>
          </a:p>
        </p:txBody>
      </p:sp>
      <p:sp>
        <p:nvSpPr>
          <p:cNvPr id="4" name="Slide Number Placeholder 3"/>
          <p:cNvSpPr>
            <a:spLocks noGrp="1"/>
          </p:cNvSpPr>
          <p:nvPr>
            <p:ph type="sldNum" sz="quarter" idx="5"/>
          </p:nvPr>
        </p:nvSpPr>
        <p:spPr/>
        <p:txBody>
          <a:bodyPr/>
          <a:lstStyle/>
          <a:p>
            <a:fld id="{8F1F90B3-77FD-483C-AFC6-E18738AC8159}" type="slidenum">
              <a:rPr lang="en-GB" smtClean="0"/>
              <a:t>18</a:t>
            </a:fld>
            <a:endParaRPr lang="en-GB"/>
          </a:p>
        </p:txBody>
      </p:sp>
    </p:spTree>
    <p:extLst>
      <p:ext uri="{BB962C8B-B14F-4D97-AF65-F5344CB8AC3E}">
        <p14:creationId xmlns:p14="http://schemas.microsoft.com/office/powerpoint/2010/main" val="29179090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19</a:t>
            </a:fld>
            <a:endParaRPr lang="en-GB"/>
          </a:p>
        </p:txBody>
      </p:sp>
    </p:spTree>
    <p:extLst>
      <p:ext uri="{BB962C8B-B14F-4D97-AF65-F5344CB8AC3E}">
        <p14:creationId xmlns:p14="http://schemas.microsoft.com/office/powerpoint/2010/main" val="31538192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21</a:t>
            </a:fld>
            <a:endParaRPr lang="en-GB"/>
          </a:p>
        </p:txBody>
      </p:sp>
    </p:spTree>
    <p:extLst>
      <p:ext uri="{BB962C8B-B14F-4D97-AF65-F5344CB8AC3E}">
        <p14:creationId xmlns:p14="http://schemas.microsoft.com/office/powerpoint/2010/main" val="17150327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24</a:t>
            </a:fld>
            <a:endParaRPr lang="en-GB"/>
          </a:p>
        </p:txBody>
      </p:sp>
    </p:spTree>
    <p:extLst>
      <p:ext uri="{BB962C8B-B14F-4D97-AF65-F5344CB8AC3E}">
        <p14:creationId xmlns:p14="http://schemas.microsoft.com/office/powerpoint/2010/main" val="12316078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a:t>The ’No More Excuses’ white paper that was published November 1997 sought to draw a line under the past and sets out a new approach to tackling youth crime. </a:t>
            </a:r>
          </a:p>
          <a:p>
            <a:endParaRPr lang="en-GB" sz="1000"/>
          </a:p>
          <a:p>
            <a:r>
              <a:rPr lang="en-GB" sz="1000" u="sng"/>
              <a:t>Clear Strategy to Prevent Offending: </a:t>
            </a:r>
            <a:r>
              <a:rPr lang="en-GB" sz="1000"/>
              <a:t>‘’As well as putting the public at risk, allowing young people to drift into a life of crime undermines their welfare and denies them the opportunity to develop into fully contributing members of society’’. Thus, the government believed that the purpose of youth justice must be to help prevent offending of young people. </a:t>
            </a:r>
          </a:p>
          <a:p>
            <a:r>
              <a:rPr lang="en-GB" sz="1000" u="sng"/>
              <a:t>Taking Responsibility: </a:t>
            </a:r>
            <a:r>
              <a:rPr lang="en-GB" sz="1000" b="1" u="none"/>
              <a:t>‘’</a:t>
            </a:r>
            <a:r>
              <a:rPr lang="en-GB" sz="1000" b="0" u="none"/>
              <a:t>we must stop making excuses for youth crime’’ therefore children above the age of criminal responsibility are mature enough to be accountable for their actions and the law should recognise this. </a:t>
            </a:r>
          </a:p>
          <a:p>
            <a:r>
              <a:rPr lang="en-GB" sz="1000" b="0" u="sng"/>
              <a:t>Earlier, More Effective Intervention: </a:t>
            </a:r>
            <a:r>
              <a:rPr lang="en-GB" sz="1000" b="0" u="none"/>
              <a:t>new focus on nipping crime in the bud – stopping children at risk from getting involved in crime and preventing early criminal behaviour from escalating into persistent or more serious offending. </a:t>
            </a:r>
          </a:p>
          <a:p>
            <a:r>
              <a:rPr lang="en-GB" sz="1000" b="0" u="sng"/>
              <a:t>Faster, More Efficient Procedure: </a:t>
            </a:r>
            <a:r>
              <a:rPr lang="en-GB" sz="1000" b="0" u="none"/>
              <a:t>‘’Delays in the youth justice system can frustrate and anger victims and give the impression that they can offend with impunity’’ – Delays will be cut by introducing a streamlined procedure and better case managements by setting mandatory time limits.</a:t>
            </a:r>
          </a:p>
          <a:p>
            <a:r>
              <a:rPr lang="en-GB" sz="1000" b="0" u="sng"/>
              <a:t>Partnership:</a:t>
            </a:r>
            <a:r>
              <a:rPr lang="en-GB" sz="1000" b="0" u="none"/>
              <a:t> sets out how they see clear national leadership is necessary to improve the performance of the youth justice system and sets out plans for the Youth Justice Board and Youth Offending Teams.</a:t>
            </a:r>
          </a:p>
          <a:p>
            <a:r>
              <a:rPr lang="en-GB" sz="1000" b="0" u="sng"/>
              <a:t>Further Reforms:</a:t>
            </a:r>
            <a:r>
              <a:rPr lang="en-GB" sz="1000" b="0" u="none"/>
              <a:t> sets out proposals for further reforms of the youth court – to provide a faster, more open system with a less adversarial approach.</a:t>
            </a:r>
            <a:endParaRPr lang="en-GB" sz="1000" u="sng"/>
          </a:p>
        </p:txBody>
      </p:sp>
      <p:sp>
        <p:nvSpPr>
          <p:cNvPr id="4" name="Slide Number Placeholder 3"/>
          <p:cNvSpPr>
            <a:spLocks noGrp="1"/>
          </p:cNvSpPr>
          <p:nvPr>
            <p:ph type="sldNum" sz="quarter" idx="5"/>
          </p:nvPr>
        </p:nvSpPr>
        <p:spPr/>
        <p:txBody>
          <a:bodyPr/>
          <a:lstStyle/>
          <a:p>
            <a:fld id="{BEC3CEFC-D625-314A-8377-AD19DD55B618}" type="slidenum">
              <a:rPr lang="en-GB" smtClean="0"/>
              <a:t>25</a:t>
            </a:fld>
            <a:endParaRPr lang="en-GB"/>
          </a:p>
        </p:txBody>
      </p:sp>
    </p:spTree>
    <p:extLst>
      <p:ext uri="{BB962C8B-B14F-4D97-AF65-F5344CB8AC3E}">
        <p14:creationId xmlns:p14="http://schemas.microsoft.com/office/powerpoint/2010/main" val="37207886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Local provisions of youth justice services – creates a duty of every chief officer of police, secretary of state, probation service provider and local probation board/clinical commissioning group or local health board within the area to co-operate.</a:t>
            </a:r>
          </a:p>
          <a:p>
            <a:endParaRPr lang="en-GB"/>
          </a:p>
          <a:p>
            <a:r>
              <a:rPr lang="en-GB"/>
              <a:t>Youth Offending Teams – shall include at least one of the following – an officer on the local probation board or services, social worker, police officer, clinical/health professional and educational professional. </a:t>
            </a:r>
          </a:p>
          <a:p>
            <a:endParaRPr lang="en-GB"/>
          </a:p>
          <a:p>
            <a:r>
              <a:rPr lang="en-GB"/>
              <a:t>Youth Justice Plans – makes it the duty of each local authority to formulate and implement for each year a plan that sets out how YJ services area are to be provided and funded and how youth offending teams are composed, funded, operate and their functions. </a:t>
            </a:r>
          </a:p>
          <a:p>
            <a:endParaRPr lang="en-GB"/>
          </a:p>
          <a:p>
            <a:r>
              <a:rPr lang="en-GB"/>
              <a:t>Youth Justice Board – monitors the operation of the youth justice system and provision of youth justice services.</a:t>
            </a:r>
          </a:p>
          <a:p>
            <a:endParaRPr lang="en-GB"/>
          </a:p>
          <a:p>
            <a:r>
              <a:rPr lang="en-GB"/>
              <a:t>Youth Courts – court solely for under 18s.</a:t>
            </a:r>
          </a:p>
        </p:txBody>
      </p:sp>
      <p:sp>
        <p:nvSpPr>
          <p:cNvPr id="4" name="Slide Number Placeholder 3"/>
          <p:cNvSpPr>
            <a:spLocks noGrp="1"/>
          </p:cNvSpPr>
          <p:nvPr>
            <p:ph type="sldNum" sz="quarter" idx="5"/>
          </p:nvPr>
        </p:nvSpPr>
        <p:spPr/>
        <p:txBody>
          <a:bodyPr/>
          <a:lstStyle/>
          <a:p>
            <a:fld id="{BEC3CEFC-D625-314A-8377-AD19DD55B618}" type="slidenum">
              <a:rPr lang="en-GB" smtClean="0"/>
              <a:t>28</a:t>
            </a:fld>
            <a:endParaRPr lang="en-GB"/>
          </a:p>
        </p:txBody>
      </p:sp>
    </p:spTree>
    <p:extLst>
      <p:ext uri="{BB962C8B-B14F-4D97-AF65-F5344CB8AC3E}">
        <p14:creationId xmlns:p14="http://schemas.microsoft.com/office/powerpoint/2010/main" val="20451021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Referral Orders are a statutory based order whereby the court refers the child to a youth offender panel. The panel along with the child form a referral order contract which refers to the terms negotiated and agreed by the youth offender panel which act as the sentence that the child must adhere to.</a:t>
            </a:r>
          </a:p>
          <a:p>
            <a:endParaRPr lang="en-GB"/>
          </a:p>
          <a:p>
            <a:r>
              <a:rPr lang="en-GB"/>
              <a:t>Referral orders directly involve community and meetings with the youth offender and panel allow the child to recognise the consequences of their offending and become responsible for their action. They also enable the voice of the victim to be heard – whereby the victim can state how they’ve been impacted by the offence. </a:t>
            </a:r>
          </a:p>
          <a:p>
            <a:endParaRPr lang="en-GB"/>
          </a:p>
          <a:p>
            <a:r>
              <a:rPr lang="en-GB"/>
              <a:t>Referral orders can result in the child offender being reintegrated into education, training or employment.</a:t>
            </a:r>
          </a:p>
        </p:txBody>
      </p:sp>
      <p:sp>
        <p:nvSpPr>
          <p:cNvPr id="4" name="Slide Number Placeholder 3"/>
          <p:cNvSpPr>
            <a:spLocks noGrp="1"/>
          </p:cNvSpPr>
          <p:nvPr>
            <p:ph type="sldNum" sz="quarter" idx="5"/>
          </p:nvPr>
        </p:nvSpPr>
        <p:spPr/>
        <p:txBody>
          <a:bodyPr/>
          <a:lstStyle/>
          <a:p>
            <a:fld id="{BEC3CEFC-D625-314A-8377-AD19DD55B618}" type="slidenum">
              <a:rPr lang="en-GB" smtClean="0"/>
              <a:t>29</a:t>
            </a:fld>
            <a:endParaRPr lang="en-GB"/>
          </a:p>
        </p:txBody>
      </p:sp>
    </p:spTree>
    <p:extLst>
      <p:ext uri="{BB962C8B-B14F-4D97-AF65-F5344CB8AC3E}">
        <p14:creationId xmlns:p14="http://schemas.microsoft.com/office/powerpoint/2010/main" val="12316671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Parenting Orders are used to support and assist in the development of skills for parents and carers to deal with difficult or challenging behaviour of their children.</a:t>
            </a:r>
            <a:br>
              <a:rPr lang="en-GB"/>
            </a:br>
            <a:r>
              <a:rPr lang="en-GB" b="1"/>
              <a:t>Does anyone know was parenting orders entail?</a:t>
            </a:r>
          </a:p>
          <a:p>
            <a:r>
              <a:rPr lang="en-GB" b="0"/>
              <a:t>Parenting orders are civil orders that help parents address their child’s offending/ASBO to establish a discipline relationship with their child. </a:t>
            </a:r>
          </a:p>
          <a:p>
            <a:r>
              <a:rPr lang="en-GB" b="0"/>
              <a:t>Two elements: 1- A requirement on the parent or guardian to attend counselling or guidance sessions for up to 3 months. 2-Requires the parent or guardian to exercise control over the child and can last up to 12 months. This can include insuring the child attends school regularly, avoid certain places and is home by a certain time.</a:t>
            </a:r>
          </a:p>
          <a:p>
            <a:endParaRPr lang="en-GB" b="0"/>
          </a:p>
          <a:p>
            <a:r>
              <a:rPr lang="en-GB" b="0"/>
              <a:t>Dispersal of Groups includes the removal of persons under 16 to their place of residence and applies where an officer has reasonable grounds for believing that members of the public have been intimidated, harassed, alarmed or distressed and that anti-social behaviour is a significant/persistent problem in the locality.</a:t>
            </a:r>
          </a:p>
        </p:txBody>
      </p:sp>
      <p:sp>
        <p:nvSpPr>
          <p:cNvPr id="4" name="Slide Number Placeholder 3"/>
          <p:cNvSpPr>
            <a:spLocks noGrp="1"/>
          </p:cNvSpPr>
          <p:nvPr>
            <p:ph type="sldNum" sz="quarter" idx="5"/>
          </p:nvPr>
        </p:nvSpPr>
        <p:spPr/>
        <p:txBody>
          <a:bodyPr/>
          <a:lstStyle/>
          <a:p>
            <a:fld id="{BEC3CEFC-D625-314A-8377-AD19DD55B618}" type="slidenum">
              <a:rPr lang="en-GB" smtClean="0"/>
              <a:t>30</a:t>
            </a:fld>
            <a:endParaRPr lang="en-GB"/>
          </a:p>
        </p:txBody>
      </p:sp>
    </p:spTree>
    <p:extLst>
      <p:ext uri="{BB962C8B-B14F-4D97-AF65-F5344CB8AC3E}">
        <p14:creationId xmlns:p14="http://schemas.microsoft.com/office/powerpoint/2010/main" val="12823739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hlinkClick r:id="rId3"/>
              </a:rPr>
              <a:t>Youth Justice Board Annual Report and Accounts, 2024 to 2025 - GOV.UK</a:t>
            </a:r>
            <a:endParaRPr lang="en-US" dirty="0"/>
          </a:p>
        </p:txBody>
      </p:sp>
      <p:sp>
        <p:nvSpPr>
          <p:cNvPr id="4" name="Slide Number Placeholder 3"/>
          <p:cNvSpPr>
            <a:spLocks noGrp="1"/>
          </p:cNvSpPr>
          <p:nvPr>
            <p:ph type="sldNum" sz="quarter" idx="5"/>
          </p:nvPr>
        </p:nvSpPr>
        <p:spPr/>
        <p:txBody>
          <a:bodyPr/>
          <a:lstStyle/>
          <a:p>
            <a:fld id="{6BAE001F-B943-427E-9CA1-FC01D471544B}" type="slidenum">
              <a:rPr lang="en-GB" smtClean="0"/>
              <a:t>31</a:t>
            </a:fld>
            <a:endParaRPr lang="en-GB"/>
          </a:p>
        </p:txBody>
      </p:sp>
    </p:spTree>
    <p:extLst>
      <p:ext uri="{BB962C8B-B14F-4D97-AF65-F5344CB8AC3E}">
        <p14:creationId xmlns:p14="http://schemas.microsoft.com/office/powerpoint/2010/main" val="24232141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 DTO sentence is half a custodial sentence and half a community sentence.</a:t>
            </a:r>
          </a:p>
          <a:p>
            <a:r>
              <a:rPr lang="en-GB"/>
              <a:t>Can be made in respect of a youth aged 15 or over on the date of conviction or for those offenders aged 12-14 if they are seen as persistent offenders.</a:t>
            </a:r>
          </a:p>
          <a:p>
            <a:endParaRPr lang="en-GB"/>
          </a:p>
          <a:p>
            <a:r>
              <a:rPr lang="en-GB"/>
              <a:t>The  term of a DTO must be of 4,6,8,10,12,18 or 24 months provided that the term does not exceed the maximum term of imprisonment that a Crown Court could impose for the offence. A DTO can only be made where the child is convicted of an offence which is imprisonable with imprisonment in the case of an adult. </a:t>
            </a:r>
          </a:p>
          <a:p>
            <a:endParaRPr lang="en-GB"/>
          </a:p>
          <a:p>
            <a:r>
              <a:rPr lang="en-GB"/>
              <a:t>The custodial part of the DTO may be served in – a secure training centre, a local authority secure unit, a young offenders institution and any other accommodation provided for the purpose of restricting liberty as Secretary of State may direct. The YJB will determine the form of accommodation where the DTO may be served.</a:t>
            </a:r>
          </a:p>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33</a:t>
            </a:fld>
            <a:endParaRPr lang="en-GB"/>
          </a:p>
        </p:txBody>
      </p:sp>
    </p:spTree>
    <p:extLst>
      <p:ext uri="{BB962C8B-B14F-4D97-AF65-F5344CB8AC3E}">
        <p14:creationId xmlns:p14="http://schemas.microsoft.com/office/powerpoint/2010/main" val="22768152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PowerPoint Presentation</a:t>
            </a:r>
            <a:endParaRPr lang="en-US" dirty="0"/>
          </a:p>
        </p:txBody>
      </p:sp>
      <p:sp>
        <p:nvSpPr>
          <p:cNvPr id="4" name="Slide Number Placeholder 3"/>
          <p:cNvSpPr>
            <a:spLocks noGrp="1"/>
          </p:cNvSpPr>
          <p:nvPr>
            <p:ph type="sldNum" sz="quarter" idx="5"/>
          </p:nvPr>
        </p:nvSpPr>
        <p:spPr/>
        <p:txBody>
          <a:bodyPr/>
          <a:lstStyle/>
          <a:p>
            <a:fld id="{6BAE001F-B943-427E-9CA1-FC01D471544B}" type="slidenum">
              <a:rPr lang="en-GB" smtClean="0"/>
              <a:t>36</a:t>
            </a:fld>
            <a:endParaRPr lang="en-GB"/>
          </a:p>
        </p:txBody>
      </p:sp>
    </p:spTree>
    <p:extLst>
      <p:ext uri="{BB962C8B-B14F-4D97-AF65-F5344CB8AC3E}">
        <p14:creationId xmlns:p14="http://schemas.microsoft.com/office/powerpoint/2010/main" val="13390129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37</a:t>
            </a:fld>
            <a:endParaRPr lang="en-GB"/>
          </a:p>
        </p:txBody>
      </p:sp>
    </p:spTree>
    <p:extLst>
      <p:ext uri="{BB962C8B-B14F-4D97-AF65-F5344CB8AC3E}">
        <p14:creationId xmlns:p14="http://schemas.microsoft.com/office/powerpoint/2010/main" val="20839784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Youth Courts are a specialised court for children that deals with criminal cases against children aged 10-17. Youth courts are less formal than adult courts with children being called by first names and the judge/magistrates will speak directly to the child and may ask questions.</a:t>
            </a:r>
          </a:p>
          <a:p>
            <a:endParaRPr lang="en-GB"/>
          </a:p>
          <a:p>
            <a:r>
              <a:rPr lang="en-GB"/>
              <a:t>Youth courts are designed to make it easier for children to understand what is happening  and feel less intimidated by their surrounding. In court cases regarding children and young people there is no jury and the public are excluded.</a:t>
            </a:r>
          </a:p>
          <a:p>
            <a:endParaRPr lang="en-GB"/>
          </a:p>
          <a:p>
            <a:r>
              <a:rPr lang="en-GB"/>
              <a:t>Children under 16 must attend with a parent or guardian, however young people aged 16 and 17 have the option to bring their parent, guardian or someone with them for support.</a:t>
            </a:r>
          </a:p>
          <a:p>
            <a:endParaRPr lang="en-GB"/>
          </a:p>
          <a:p>
            <a:r>
              <a:rPr lang="en-GB"/>
              <a:t>Most children will go through the youth court process unless they have been refused bail by the police which takes away their right for youth court and they will be taken to an adult magistrates court for a decision on their bail and then sent from adult court to the next youth court. </a:t>
            </a:r>
          </a:p>
        </p:txBody>
      </p:sp>
      <p:sp>
        <p:nvSpPr>
          <p:cNvPr id="4" name="Slide Number Placeholder 3"/>
          <p:cNvSpPr>
            <a:spLocks noGrp="1"/>
          </p:cNvSpPr>
          <p:nvPr>
            <p:ph type="sldNum" sz="quarter" idx="5"/>
          </p:nvPr>
        </p:nvSpPr>
        <p:spPr/>
        <p:txBody>
          <a:bodyPr/>
          <a:lstStyle/>
          <a:p>
            <a:fld id="{BEC3CEFC-D625-314A-8377-AD19DD55B618}" type="slidenum">
              <a:rPr lang="en-GB" smtClean="0"/>
              <a:t>46</a:t>
            </a:fld>
            <a:endParaRPr lang="en-GB"/>
          </a:p>
        </p:txBody>
      </p:sp>
    </p:spTree>
    <p:extLst>
      <p:ext uri="{BB962C8B-B14F-4D97-AF65-F5344CB8AC3E}">
        <p14:creationId xmlns:p14="http://schemas.microsoft.com/office/powerpoint/2010/main" val="1813531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Sentencing Act came into force December 1</a:t>
            </a:r>
            <a:r>
              <a:rPr lang="en-GB" baseline="30000"/>
              <a:t>st</a:t>
            </a:r>
            <a:r>
              <a:rPr lang="en-GB"/>
              <a:t> 2020 – creates a new sentencing code that brings together pre-existing legislation that specifies what can happen to anyone who is sentenced for committing a criminal offence. </a:t>
            </a:r>
          </a:p>
          <a:p>
            <a:r>
              <a:rPr lang="en-GB"/>
              <a:t>The scope covers adult and youth sentencing. For example courts can impose Referral Orders, Youth Rehabilitation Orders and Detention and Training Orders for young offenders. </a:t>
            </a:r>
          </a:p>
          <a:p>
            <a:endParaRPr lang="en-GB"/>
          </a:p>
          <a:p>
            <a:r>
              <a:rPr lang="en-GB"/>
              <a:t>Part 6 - Chapter one provides definition on referral orders. Chapter 2 provides information on what a reparation order is and the requirements to consider before making a reparation order.</a:t>
            </a:r>
          </a:p>
          <a:p>
            <a:endParaRPr lang="en-GB"/>
          </a:p>
          <a:p>
            <a:r>
              <a:rPr lang="en-GB"/>
              <a:t>Part 9 – Chapter one provides definition of what youth rehabilitation order is and the requirements of rehabilitation orders.</a:t>
            </a:r>
          </a:p>
          <a:p>
            <a:endParaRPr lang="en-GB"/>
          </a:p>
          <a:p>
            <a:r>
              <a:rPr lang="en-GB"/>
              <a:t>Part 10 – Chapter 2 defines detention and training orders and provides the maximum sentence for children under 18.</a:t>
            </a:r>
          </a:p>
        </p:txBody>
      </p:sp>
      <p:sp>
        <p:nvSpPr>
          <p:cNvPr id="4" name="Slide Number Placeholder 3"/>
          <p:cNvSpPr>
            <a:spLocks noGrp="1"/>
          </p:cNvSpPr>
          <p:nvPr>
            <p:ph type="sldNum" sz="quarter" idx="5"/>
          </p:nvPr>
        </p:nvSpPr>
        <p:spPr/>
        <p:txBody>
          <a:bodyPr/>
          <a:lstStyle/>
          <a:p>
            <a:fld id="{BEC3CEFC-D625-314A-8377-AD19DD55B618}" type="slidenum">
              <a:rPr lang="en-GB" smtClean="0"/>
              <a:t>55</a:t>
            </a:fld>
            <a:endParaRPr lang="en-GB"/>
          </a:p>
        </p:txBody>
      </p:sp>
    </p:spTree>
    <p:extLst>
      <p:ext uri="{BB962C8B-B14F-4D97-AF65-F5344CB8AC3E}">
        <p14:creationId xmlns:p14="http://schemas.microsoft.com/office/powerpoint/2010/main" val="2315493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RO were first introduced by the 1999 Youth Justice and Criminal Evidence Act and implemented nationwide in April 2002.</a:t>
            </a:r>
          </a:p>
          <a:p>
            <a:endParaRPr lang="en-GB"/>
          </a:p>
          <a:p>
            <a:r>
              <a:rPr lang="en-GB"/>
              <a:t>RO – imposed on an offender aged 10-17 and must be for a period of 3-12 months determined by the seriousness of the offence. </a:t>
            </a:r>
          </a:p>
          <a:p>
            <a:r>
              <a:rPr lang="en-GB"/>
              <a:t>Young person who has received a referral order is referred to youth justice panel who then have a non-court meeting between the young person, parent/guardian, two community panel members and a member of the local youth offending team – they also allow the victim or someone who has been affected by the offence to attend. An agreement is then made and then signed by the youth offender – this is known as the youth offender contract and forms the basis of work and intervention programmes that they have to do.</a:t>
            </a:r>
          </a:p>
          <a:p>
            <a:endParaRPr lang="en-GB"/>
          </a:p>
          <a:p>
            <a:r>
              <a:rPr lang="en-GB"/>
              <a:t>Sections 35-37 of the 2008 Criminal Justice and Immigration Act amended the statutory framework for the use of RO. For example, it made subtle but significant changes to the conditions whereby courts have the discretion to impose RO’s. For example, courts can now impose RO’s on offenders who have engaged in recidivism (if they plead guilty and were not given a referral order before), before they could not do this. Also, the can impose RO on offender who has received a previous RO if an officer recommends this to the court. </a:t>
            </a:r>
          </a:p>
          <a:p>
            <a:r>
              <a:rPr lang="en-GB">
                <a:hlinkClick r:id="rId3"/>
              </a:rPr>
              <a:t>https://assets.publishing.service.gov.uk/government/uploads/system/uploads/attachment_data/file/322209/fact-sheet-youth-referral-orders.pdf</a:t>
            </a:r>
            <a:endParaRPr lang="en-GB">
              <a:cs typeface="Calibri" panose="020F0502020204030204"/>
              <a:hlinkClick r:id="rId3"/>
            </a:endParaRPr>
          </a:p>
          <a:p>
            <a:endParaRPr lang="en-GB">
              <a:cs typeface="Calibri" panose="020F0502020204030204"/>
            </a:endParaRPr>
          </a:p>
          <a:p>
            <a:r>
              <a:rPr lang="en-GB">
                <a:hlinkClick r:id="rId4"/>
              </a:rPr>
              <a:t>https://assets.publishing.service.gov.uk/government/uploads/system/uploads/attachment_data/file/746365/referral-order-guidance-9-october-2018.pdf</a:t>
            </a:r>
            <a:endParaRPr lang="en-GB"/>
          </a:p>
          <a:p>
            <a:endParaRPr lang="en-GB">
              <a:cs typeface="Calibri" panose="020F0502020204030204"/>
            </a:endParaRPr>
          </a:p>
        </p:txBody>
      </p:sp>
      <p:sp>
        <p:nvSpPr>
          <p:cNvPr id="4" name="Slide Number Placeholder 3"/>
          <p:cNvSpPr>
            <a:spLocks noGrp="1"/>
          </p:cNvSpPr>
          <p:nvPr>
            <p:ph type="sldNum" sz="quarter" idx="5"/>
          </p:nvPr>
        </p:nvSpPr>
        <p:spPr/>
        <p:txBody>
          <a:bodyPr/>
          <a:lstStyle/>
          <a:p>
            <a:fld id="{BEC3CEFC-D625-314A-8377-AD19DD55B618}" type="slidenum">
              <a:rPr lang="en-GB" smtClean="0"/>
              <a:t>56</a:t>
            </a:fld>
            <a:endParaRPr lang="en-GB"/>
          </a:p>
        </p:txBody>
      </p:sp>
    </p:spTree>
    <p:extLst>
      <p:ext uri="{BB962C8B-B14F-4D97-AF65-F5344CB8AC3E}">
        <p14:creationId xmlns:p14="http://schemas.microsoft.com/office/powerpoint/2010/main" val="16289663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https://consult.justice.gov.uk/sentencing-council/sentencing-youths/user_uploads/youth-rehabilitation-orders.pdf-1</a:t>
            </a:r>
          </a:p>
        </p:txBody>
      </p:sp>
      <p:sp>
        <p:nvSpPr>
          <p:cNvPr id="4" name="Slide Number Placeholder 3"/>
          <p:cNvSpPr>
            <a:spLocks noGrp="1"/>
          </p:cNvSpPr>
          <p:nvPr>
            <p:ph type="sldNum" sz="quarter" idx="5"/>
          </p:nvPr>
        </p:nvSpPr>
        <p:spPr/>
        <p:txBody>
          <a:bodyPr/>
          <a:lstStyle/>
          <a:p>
            <a:fld id="{6BAE001F-B943-427E-9CA1-FC01D471544B}" type="slidenum">
              <a:rPr lang="en-GB" smtClean="0"/>
              <a:t>57</a:t>
            </a:fld>
            <a:endParaRPr lang="en-GB"/>
          </a:p>
        </p:txBody>
      </p:sp>
    </p:spTree>
    <p:extLst>
      <p:ext uri="{BB962C8B-B14F-4D97-AF65-F5344CB8AC3E}">
        <p14:creationId xmlns:p14="http://schemas.microsoft.com/office/powerpoint/2010/main" val="31921905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YRO’s are community sentences </a:t>
            </a:r>
            <a:r>
              <a:rPr lang="en-GB" err="1"/>
              <a:t>wherby</a:t>
            </a:r>
            <a:r>
              <a:rPr lang="en-GB"/>
              <a:t> the court may include one or more requirements designed to provide punishment, protection of public, reducing reoffending and reparation. </a:t>
            </a:r>
          </a:p>
          <a:p>
            <a:endParaRPr lang="en-GB"/>
          </a:p>
          <a:p>
            <a:r>
              <a:rPr lang="en-GB"/>
              <a:t>When imposing a YRO the court must set out a fixed period where the requirement must be completed by but must not extend more than 3 years.</a:t>
            </a:r>
          </a:p>
          <a:p>
            <a:endParaRPr lang="en-GB"/>
          </a:p>
          <a:p>
            <a:r>
              <a:rPr lang="en-GB"/>
              <a:t>The offence must be ‘serious enough’ in order to impose a YRO but does not need to be a imprisonable offence.</a:t>
            </a:r>
          </a:p>
          <a:p>
            <a:endParaRPr lang="en-GB"/>
          </a:p>
          <a:p>
            <a:r>
              <a:rPr lang="en-GB"/>
              <a:t>The requirements within the YRO are – activity, supervision, unpaid work, programme, attendance centre, prohibited activity, curfew, electronic monitoring, residence, local authority accommodation, fostering, mental health, drug treatment, education and intensive supervision/surveillance. </a:t>
            </a:r>
          </a:p>
        </p:txBody>
      </p:sp>
      <p:sp>
        <p:nvSpPr>
          <p:cNvPr id="4" name="Slide Number Placeholder 3"/>
          <p:cNvSpPr>
            <a:spLocks noGrp="1"/>
          </p:cNvSpPr>
          <p:nvPr>
            <p:ph type="sldNum" sz="quarter" idx="5"/>
          </p:nvPr>
        </p:nvSpPr>
        <p:spPr/>
        <p:txBody>
          <a:bodyPr/>
          <a:lstStyle/>
          <a:p>
            <a:fld id="{BEC3CEFC-D625-314A-8377-AD19DD55B618}" type="slidenum">
              <a:rPr lang="en-GB" smtClean="0"/>
              <a:t>59</a:t>
            </a:fld>
            <a:endParaRPr lang="en-GB"/>
          </a:p>
        </p:txBody>
      </p:sp>
    </p:spTree>
    <p:extLst>
      <p:ext uri="{BB962C8B-B14F-4D97-AF65-F5344CB8AC3E}">
        <p14:creationId xmlns:p14="http://schemas.microsoft.com/office/powerpoint/2010/main" val="15972703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https://www.nidirect.gov.uk/articles/preventing-involvement-crime</a:t>
            </a:r>
          </a:p>
          <a:p>
            <a:endParaRPr lang="en-GB">
              <a:cs typeface="Calibri" panose="020F0502020204030204"/>
            </a:endParaRPr>
          </a:p>
          <a:p>
            <a:pPr marL="171450" indent="-171450">
              <a:lnSpc>
                <a:spcPct val="90000"/>
              </a:lnSpc>
              <a:spcBef>
                <a:spcPts val="750"/>
              </a:spcBef>
              <a:buFont typeface="Arial"/>
              <a:buChar char="•"/>
            </a:pPr>
            <a:r>
              <a:rPr lang="en-GB"/>
              <a:t>Parents are usually the most important people in their children’s lives. Their views and behaviours can have a good or bad influence on their children’s behaviour including offending behaviour.</a:t>
            </a:r>
            <a:endParaRPr lang="en-GB">
              <a:cs typeface="Calibri" panose="020F0502020204030204"/>
            </a:endParaRPr>
          </a:p>
          <a:p>
            <a:endParaRPr lang="en-GB">
              <a:cs typeface="Calibri" panose="020F0502020204030204"/>
            </a:endParaRPr>
          </a:p>
        </p:txBody>
      </p:sp>
      <p:sp>
        <p:nvSpPr>
          <p:cNvPr id="4" name="Slide Number Placeholder 3"/>
          <p:cNvSpPr>
            <a:spLocks noGrp="1"/>
          </p:cNvSpPr>
          <p:nvPr>
            <p:ph type="sldNum" sz="quarter" idx="10"/>
          </p:nvPr>
        </p:nvSpPr>
        <p:spPr/>
        <p:txBody>
          <a:bodyPr/>
          <a:lstStyle/>
          <a:p>
            <a:fld id="{11D8EE51-4CB5-48B3-A266-27693FA935E2}" type="slidenum">
              <a:rPr lang="en-GB" smtClean="0"/>
              <a:t>62</a:t>
            </a:fld>
            <a:endParaRPr lang="en-GB"/>
          </a:p>
        </p:txBody>
      </p:sp>
    </p:spTree>
    <p:extLst>
      <p:ext uri="{BB962C8B-B14F-4D97-AF65-F5344CB8AC3E}">
        <p14:creationId xmlns:p14="http://schemas.microsoft.com/office/powerpoint/2010/main" val="7546812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https://www.msd.govt.nz/about-msd-and-our-work/publications-resources/journals-and-magazines/social-policy-journal/spj37/37-the-relationship-between-school-and-youth-offending.html</a:t>
            </a:r>
          </a:p>
        </p:txBody>
      </p:sp>
      <p:sp>
        <p:nvSpPr>
          <p:cNvPr id="4" name="Slide Number Placeholder 3"/>
          <p:cNvSpPr>
            <a:spLocks noGrp="1"/>
          </p:cNvSpPr>
          <p:nvPr>
            <p:ph type="sldNum" sz="quarter" idx="5"/>
          </p:nvPr>
        </p:nvSpPr>
        <p:spPr/>
        <p:txBody>
          <a:bodyPr/>
          <a:lstStyle/>
          <a:p>
            <a:fld id="{8F1F90B3-77FD-483C-AFC6-E18738AC8159}" type="slidenum">
              <a:rPr lang="en-GB" smtClean="0"/>
              <a:t>63</a:t>
            </a:fld>
            <a:endParaRPr lang="en-GB"/>
          </a:p>
        </p:txBody>
      </p:sp>
    </p:spTree>
    <p:extLst>
      <p:ext uri="{BB962C8B-B14F-4D97-AF65-F5344CB8AC3E}">
        <p14:creationId xmlns:p14="http://schemas.microsoft.com/office/powerpoint/2010/main" val="38344720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C3CEFC-D625-314A-8377-AD19DD55B618}" type="slidenum">
              <a:rPr lang="en-GB" smtClean="0"/>
              <a:t>65</a:t>
            </a:fld>
            <a:endParaRPr lang="en-GB"/>
          </a:p>
        </p:txBody>
      </p:sp>
    </p:spTree>
    <p:extLst>
      <p:ext uri="{BB962C8B-B14F-4D97-AF65-F5344CB8AC3E}">
        <p14:creationId xmlns:p14="http://schemas.microsoft.com/office/powerpoint/2010/main" val="4443293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7582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56297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42717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42014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93957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90314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51066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4279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80994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13879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77896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38000784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customXml" Target="../ink/ink1.xm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image" Target="../media/image7.png"/><Relationship Id="rId5" Type="http://schemas.openxmlformats.org/officeDocument/2006/relationships/diagramQuickStyle" Target="../diagrams/quickStyle2.xml"/><Relationship Id="rId10" Type="http://schemas.openxmlformats.org/officeDocument/2006/relationships/customXml" Target="../ink/ink2.xml"/><Relationship Id="rId4" Type="http://schemas.openxmlformats.org/officeDocument/2006/relationships/diagramLayout" Target="../diagrams/layout2.xml"/><Relationship Id="rId9"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customXml" Target="../ink/ink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hja.net/expert-comments/opinion/general-crime/doli-incapax-why-do-we-hold-our-10-year-olds-to-have-criminal-responsibility/"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38.xml.rels><?xml version="1.0" encoding="UTF-8" standalone="yes"?>
<Relationships xmlns="http://schemas.openxmlformats.org/package/2006/relationships"><Relationship Id="rId3" Type="http://schemas.openxmlformats.org/officeDocument/2006/relationships/hyperlink" Target="https://www.gov.uk/youth-crime-prevention-programmes" TargetMode="External"/><Relationship Id="rId2" Type="http://schemas.openxmlformats.org/officeDocument/2006/relationships/hyperlink" Target="https://www.swansea.gov.uk/article/7401/Youth-Justice--Early-Intervention-Service"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182548/DFE-RR111.pdf" TargetMode="External"/></Relationships>
</file>

<file path=ppt/slides/_rels/slide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4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s://www.sentencingcouncil.org.uk/sentencing-and-the-council/types-of-sentence/types-of-sentences-for-young-people/"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sentencingcouncil.org.uk/overarching-guides/magistrates-court/item/sentencing-children-and-young-people/"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60.xml.rels><?xml version="1.0" encoding="UTF-8" standalone="yes"?>
<Relationships xmlns="http://schemas.openxmlformats.org/package/2006/relationships"><Relationship Id="rId2" Type="http://schemas.openxmlformats.org/officeDocument/2006/relationships/hyperlink" Target="http://www.beyondyouthcustody.net/wp-content/uploads/youth-justice-timeline.pdf"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8" Type="http://schemas.openxmlformats.org/officeDocument/2006/relationships/hyperlink" Target="https://papers.ssrn.com/sol3/papers.cfm?abstract_id=3481217" TargetMode="External"/><Relationship Id="rId13" Type="http://schemas.openxmlformats.org/officeDocument/2006/relationships/hyperlink" Target="https://www.gotelee.co.uk/blog/will-the-age-of-criminal-responsibility-in-england-and-wales-be-increased/" TargetMode="External"/><Relationship Id="rId18" Type="http://schemas.openxmlformats.org/officeDocument/2006/relationships/hyperlink" Target="https://business.senedd.wales/documents/s102639/MJW%2011%20Youth%20Justice%20Board.pdf" TargetMode="External"/><Relationship Id="rId26" Type="http://schemas.openxmlformats.org/officeDocument/2006/relationships/hyperlink" Target="https://hillingdonchildcare.proceduresonline.com/chapters/p_detention.htm" TargetMode="External"/><Relationship Id="rId3" Type="http://schemas.openxmlformats.org/officeDocument/2006/relationships/hyperlink" Target="https://online.maryville.edu/blog/criminal-responsibility/" TargetMode="External"/><Relationship Id="rId21" Type="http://schemas.openxmlformats.org/officeDocument/2006/relationships/hyperlink" Target="https://yjlc.uk/resources/legal-terms-z/youth-court" TargetMode="External"/><Relationship Id="rId7" Type="http://schemas.openxmlformats.org/officeDocument/2006/relationships/hyperlink" Target="https://www.cps.gov.uk/crime-info/youth-crime" TargetMode="External"/><Relationship Id="rId12" Type="http://schemas.openxmlformats.org/officeDocument/2006/relationships/hyperlink" Target="https://medium.com/reframing-childhood-past-and-present/age-of-criminal-responsibility-1e7714db9c1c" TargetMode="External"/><Relationship Id="rId17" Type="http://schemas.openxmlformats.org/officeDocument/2006/relationships/hyperlink" Target="http://www2.westsussex.gov.uk/ds/mis/070109cyp18a.pdf" TargetMode="External"/><Relationship Id="rId25" Type="http://schemas.openxmlformats.org/officeDocument/2006/relationships/hyperlink" Target="https://consult.justice.gov.uk/sentencing-council/sentencing-youths/user_uploads/youth-rehabilitation-orders.pdf-1" TargetMode="External"/><Relationship Id="rId2" Type="http://schemas.openxmlformats.org/officeDocument/2006/relationships/notesSlide" Target="../notesSlides/notesSlide27.xml"/><Relationship Id="rId16" Type="http://schemas.openxmlformats.org/officeDocument/2006/relationships/hyperlink" Target="https://www.wigan.gov.uk/LINC2/Survival-Guide/Rights-law/Dispersal-orders-(Section-30s).aspx" TargetMode="External"/><Relationship Id="rId20" Type="http://schemas.openxmlformats.org/officeDocument/2006/relationships/hyperlink" Target="https://www.gov.uk/youth-offending-team" TargetMode="External"/><Relationship Id="rId1" Type="http://schemas.openxmlformats.org/officeDocument/2006/relationships/slideLayout" Target="../slideLayouts/slideLayout2.xml"/><Relationship Id="rId6" Type="http://schemas.openxmlformats.org/officeDocument/2006/relationships/hyperlink" Target="https://post.parliament.uk/research-briefings/post-pn-0577/" TargetMode="External"/><Relationship Id="rId11" Type="http://schemas.openxmlformats.org/officeDocument/2006/relationships/hyperlink" Target="https://www.crimeandjustice.org.uk/publications/cjm/article/keeping-tough-appearances-age-criminal-responsibility" TargetMode="External"/><Relationship Id="rId24" Type="http://schemas.openxmlformats.org/officeDocument/2006/relationships/hyperlink" Target="https://journals.sagepub.com/doi/pdf/10.1350/jcla.2011.75.1.683" TargetMode="External"/><Relationship Id="rId5" Type="http://schemas.openxmlformats.org/officeDocument/2006/relationships/hyperlink" Target="https://reader.elsevier.com/reader/sd/pii/S147617930900202X?token=38F2419A22C4097FFE7E29BBDEC619BB964E7EE43B91558C9B97CFCB165C453F9067855E695D05D7B801A5B36563D4C4&amp;originRegion=eu-west-1&amp;originCreation=20211025173817" TargetMode="External"/><Relationship Id="rId15" Type="http://schemas.openxmlformats.org/officeDocument/2006/relationships/hyperlink" Target="https://assets.publishing.service.gov.uk/government/uploads/system/uploads/attachment_data/file/746365/referral-order-guidance-9-october-2018.pdf" TargetMode="External"/><Relationship Id="rId23" Type="http://schemas.openxmlformats.org/officeDocument/2006/relationships/hyperlink" Target="https://www.legislation.gov.uk/ukpga/2020/17/contents/enacted" TargetMode="External"/><Relationship Id="rId10" Type="http://schemas.openxmlformats.org/officeDocument/2006/relationships/hyperlink" Target="https://www.legislation.gov.uk/ukpga/1998/37/part/III/crossheading/youth-justice" TargetMode="External"/><Relationship Id="rId19" Type="http://schemas.openxmlformats.org/officeDocument/2006/relationships/hyperlink" Target="https://assets.publishing.service.gov.uk/government/uploads/system/uploads/attachment_data/file/966200/YJB_Strategic_Plan_2021_-_2024.pdf" TargetMode="External"/><Relationship Id="rId4" Type="http://schemas.openxmlformats.org/officeDocument/2006/relationships/hyperlink" Target="https://www.frontiersin.org/articles/10.3389/fpsyt.2020.579243/full" TargetMode="External"/><Relationship Id="rId9" Type="http://schemas.openxmlformats.org/officeDocument/2006/relationships/hyperlink" Target="https://webarchive.nationalarchives.gov.uk/ukgwa/20080727011831/http:/www.homeoffice.gov.uk/documents/jou-no-more-excuses?view=Html#named2" TargetMode="External"/><Relationship Id="rId14" Type="http://schemas.openxmlformats.org/officeDocument/2006/relationships/hyperlink" Target="https://www.legislation.gov.uk/ukpga/1998/37/part/III/crossheading/functions-of-courts-etc" TargetMode="External"/><Relationship Id="rId22" Type="http://schemas.openxmlformats.org/officeDocument/2006/relationships/hyperlink" Target="https://yjresourcehub.uk/court-and-sentences/item/815-sentencing-act-2020-from-the-1-december-2020.html" TargetMode="External"/></Relationships>
</file>

<file path=ppt/slides/_rels/slide66.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322209/fact-sheet-youth-referral-orders.pdf" TargetMode="External"/><Relationship Id="rId2" Type="http://schemas.openxmlformats.org/officeDocument/2006/relationships/hyperlink" Target="https://www.sentencingcouncil.org.uk/overarching-guides/magistrates-court/item/sentencing-children-and-young-people/"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219663/asbos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standing in front of a building&#10;&#10;Description automatically generated">
            <a:extLst>
              <a:ext uri="{FF2B5EF4-FFF2-40B4-BE49-F238E27FC236}">
                <a16:creationId xmlns:a16="http://schemas.microsoft.com/office/drawing/2014/main" id="{97239EFE-3505-46BC-9B64-BF95811F9B7A}"/>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b="443"/>
          <a:stretch/>
        </p:blipFill>
        <p:spPr>
          <a:xfrm>
            <a:off x="20" y="1"/>
            <a:ext cx="12191980" cy="6857999"/>
          </a:xfrm>
          <a:prstGeom prst="rect">
            <a:avLst/>
          </a:prstGeom>
        </p:spPr>
      </p:pic>
      <p:sp>
        <p:nvSpPr>
          <p:cNvPr id="2" name="Title 1">
            <a:extLst>
              <a:ext uri="{FF2B5EF4-FFF2-40B4-BE49-F238E27FC236}">
                <a16:creationId xmlns:a16="http://schemas.microsoft.com/office/drawing/2014/main" id="{06E0BD47-83DA-4907-A190-45EC8EB29D73}"/>
              </a:ext>
            </a:extLst>
          </p:cNvPr>
          <p:cNvSpPr>
            <a:spLocks noGrp="1"/>
          </p:cNvSpPr>
          <p:nvPr>
            <p:ph type="ctrTitle"/>
          </p:nvPr>
        </p:nvSpPr>
        <p:spPr>
          <a:xfrm>
            <a:off x="965200" y="965201"/>
            <a:ext cx="10261600" cy="2143760"/>
          </a:xfrm>
        </p:spPr>
        <p:txBody>
          <a:bodyPr>
            <a:normAutofit/>
          </a:bodyPr>
          <a:lstStyle/>
          <a:p>
            <a:pPr algn="l"/>
            <a:r>
              <a:rPr lang="en-GB" sz="11500">
                <a:ln w="22225">
                  <a:solidFill>
                    <a:schemeClr val="tx1"/>
                  </a:solidFill>
                  <a:miter lim="800000"/>
                </a:ln>
                <a:noFill/>
              </a:rPr>
              <a:t>Youth Justice </a:t>
            </a:r>
          </a:p>
        </p:txBody>
      </p:sp>
      <p:sp>
        <p:nvSpPr>
          <p:cNvPr id="3" name="Subtitle 2">
            <a:extLst>
              <a:ext uri="{FF2B5EF4-FFF2-40B4-BE49-F238E27FC236}">
                <a16:creationId xmlns:a16="http://schemas.microsoft.com/office/drawing/2014/main" id="{3C379F0E-9473-47EF-9DB7-A02DF766F6B3}"/>
              </a:ext>
            </a:extLst>
          </p:cNvPr>
          <p:cNvSpPr>
            <a:spLocks noGrp="1"/>
          </p:cNvSpPr>
          <p:nvPr>
            <p:ph type="subTitle" idx="1"/>
          </p:nvPr>
        </p:nvSpPr>
        <p:spPr>
          <a:xfrm>
            <a:off x="965200" y="4572002"/>
            <a:ext cx="10261600" cy="1202995"/>
          </a:xfrm>
        </p:spPr>
        <p:txBody>
          <a:bodyPr vert="horz" lIns="91440" tIns="45720" rIns="91440" bIns="45720" rtlCol="0" anchor="t">
            <a:normAutofit fontScale="77500" lnSpcReduction="20000"/>
          </a:bodyPr>
          <a:lstStyle/>
          <a:p>
            <a:pPr algn="l"/>
            <a:r>
              <a:rPr lang="en-GB" sz="3200" dirty="0"/>
              <a:t>Week 7</a:t>
            </a:r>
          </a:p>
          <a:p>
            <a:pPr algn="l"/>
            <a:r>
              <a:rPr lang="en-GB" sz="3200" dirty="0"/>
              <a:t>Jane </a:t>
            </a:r>
          </a:p>
          <a:p>
            <a:pPr algn="l"/>
            <a:r>
              <a:rPr lang="en-GB" sz="3200" dirty="0">
                <a:ea typeface="Calibri"/>
                <a:cs typeface="Calibri"/>
              </a:rPr>
              <a:t>2025</a:t>
            </a:r>
          </a:p>
        </p:txBody>
      </p:sp>
    </p:spTree>
    <p:extLst>
      <p:ext uri="{BB962C8B-B14F-4D97-AF65-F5344CB8AC3E}">
        <p14:creationId xmlns:p14="http://schemas.microsoft.com/office/powerpoint/2010/main" val="12204313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4D3D-4039-2789-E1BE-7CCF5146FBFF}"/>
              </a:ext>
            </a:extLst>
          </p:cNvPr>
          <p:cNvSpPr>
            <a:spLocks noGrp="1"/>
          </p:cNvSpPr>
          <p:nvPr>
            <p:ph type="title"/>
          </p:nvPr>
        </p:nvSpPr>
        <p:spPr/>
        <p:txBody>
          <a:bodyPr/>
          <a:lstStyle/>
          <a:p>
            <a:r>
              <a:rPr lang="en-US" dirty="0">
                <a:ea typeface="Calibri Light"/>
                <a:cs typeface="Calibri Light"/>
              </a:rPr>
              <a:t>Assignment 2 Question </a:t>
            </a:r>
            <a:endParaRPr lang="en-US" dirty="0"/>
          </a:p>
        </p:txBody>
      </p:sp>
      <p:sp>
        <p:nvSpPr>
          <p:cNvPr id="3" name="Content Placeholder 2">
            <a:extLst>
              <a:ext uri="{FF2B5EF4-FFF2-40B4-BE49-F238E27FC236}">
                <a16:creationId xmlns:a16="http://schemas.microsoft.com/office/drawing/2014/main" id="{E0513BBA-4CC8-475D-2181-3EF84355E552}"/>
              </a:ext>
            </a:extLst>
          </p:cNvPr>
          <p:cNvSpPr>
            <a:spLocks noGrp="1"/>
          </p:cNvSpPr>
          <p:nvPr>
            <p:ph idx="1"/>
          </p:nvPr>
        </p:nvSpPr>
        <p:spPr/>
        <p:txBody>
          <a:bodyPr vert="horz" lIns="91440" tIns="45720" rIns="91440" bIns="45720" rtlCol="0" anchor="t">
            <a:normAutofit fontScale="92500" lnSpcReduction="20000"/>
          </a:bodyPr>
          <a:lstStyle/>
          <a:p>
            <a:pPr lvl="0"/>
            <a:r>
              <a:rPr lang="en-GB" dirty="0"/>
              <a:t>Critically discuss to what extent is restorative justice more effective than traditional criminal justice approaches in the UK?</a:t>
            </a:r>
            <a:endParaRPr lang="en-US" dirty="0"/>
          </a:p>
          <a:p>
            <a:r>
              <a:rPr lang="en-GB" dirty="0"/>
              <a:t>OR</a:t>
            </a:r>
            <a:endParaRPr lang="en-US" dirty="0"/>
          </a:p>
          <a:p>
            <a:pPr lvl="0"/>
            <a:r>
              <a:rPr lang="en-GB" dirty="0"/>
              <a:t>Critically evaluate the influence of socio-economic factors on youth offending. How do factors such as poverty, education, and family dynamics contribute to youth crime, and what strategies can be employed to address these underlying issues? </a:t>
            </a:r>
            <a:endParaRPr lang="en-US" dirty="0"/>
          </a:p>
          <a:p>
            <a:r>
              <a:rPr lang="en-GB" dirty="0"/>
              <a:t>OR</a:t>
            </a:r>
            <a:endParaRPr lang="en-US" dirty="0"/>
          </a:p>
          <a:p>
            <a:pPr lvl="0"/>
            <a:r>
              <a:rPr lang="en-GB" dirty="0"/>
              <a:t>How effectively does the UK criminal justice system support vulnerable victims?</a:t>
            </a:r>
            <a:br>
              <a:rPr lang="en-GB" dirty="0"/>
            </a:br>
            <a:r>
              <a:rPr lang="en-GB" dirty="0"/>
              <a:t>Critically discuss how their needs are currently addressed and what further measures could enhance their protection and support.</a:t>
            </a:r>
            <a:endParaRPr lang="en-US" dirty="0"/>
          </a:p>
          <a:p>
            <a:endParaRPr lang="en-US" dirty="0">
              <a:ea typeface="Calibri"/>
              <a:cs typeface="Calibri"/>
            </a:endParaRPr>
          </a:p>
        </p:txBody>
      </p:sp>
    </p:spTree>
    <p:extLst>
      <p:ext uri="{BB962C8B-B14F-4D97-AF65-F5344CB8AC3E}">
        <p14:creationId xmlns:p14="http://schemas.microsoft.com/office/powerpoint/2010/main" val="2665955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99559-0B97-6209-395F-DC1D6B952420}"/>
              </a:ext>
            </a:extLst>
          </p:cNvPr>
          <p:cNvSpPr>
            <a:spLocks noGrp="1"/>
          </p:cNvSpPr>
          <p:nvPr>
            <p:ph type="title"/>
          </p:nvPr>
        </p:nvSpPr>
        <p:spPr/>
        <p:txBody>
          <a:bodyPr/>
          <a:lstStyle/>
          <a:p>
            <a:r>
              <a:rPr lang="en-GB" dirty="0"/>
              <a:t>Assignment 2</a:t>
            </a:r>
            <a:endParaRPr lang="en-US" dirty="0"/>
          </a:p>
        </p:txBody>
      </p:sp>
      <p:sp>
        <p:nvSpPr>
          <p:cNvPr id="3" name="Content Placeholder 2">
            <a:extLst>
              <a:ext uri="{FF2B5EF4-FFF2-40B4-BE49-F238E27FC236}">
                <a16:creationId xmlns:a16="http://schemas.microsoft.com/office/drawing/2014/main" id="{8D8870A8-072A-9082-DDCF-CA2EB81406EA}"/>
              </a:ext>
            </a:extLst>
          </p:cNvPr>
          <p:cNvSpPr>
            <a:spLocks noGrp="1"/>
          </p:cNvSpPr>
          <p:nvPr>
            <p:ph idx="1"/>
          </p:nvPr>
        </p:nvSpPr>
        <p:spPr/>
        <p:txBody>
          <a:bodyPr>
            <a:normAutofit/>
          </a:bodyPr>
          <a:lstStyle/>
          <a:p>
            <a:r>
              <a:rPr lang="en-GB" dirty="0"/>
              <a:t>Is a report</a:t>
            </a:r>
          </a:p>
          <a:p>
            <a:r>
              <a:rPr lang="en-GB" dirty="0"/>
              <a:t>Subheadings can be used</a:t>
            </a:r>
          </a:p>
          <a:p>
            <a:r>
              <a:rPr lang="en-US" dirty="0"/>
              <a:t>They are written for easy reading and discussion so headings, sub-headings, numbering, bullet points, images, tables and graphs can all be used.</a:t>
            </a:r>
          </a:p>
          <a:p>
            <a:r>
              <a:rPr lang="en-US" dirty="0"/>
              <a:t>Reports are like burgers, they have a top and bottom (Introduction and a conclusion) but what goes in-between</a:t>
            </a:r>
          </a:p>
          <a:p>
            <a:pPr marL="0" indent="0">
              <a:buNone/>
            </a:pPr>
            <a:endParaRPr lang="en-US" dirty="0"/>
          </a:p>
        </p:txBody>
      </p:sp>
    </p:spTree>
    <p:extLst>
      <p:ext uri="{BB962C8B-B14F-4D97-AF65-F5344CB8AC3E}">
        <p14:creationId xmlns:p14="http://schemas.microsoft.com/office/powerpoint/2010/main" val="2435277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F82DA-3456-1981-C7C7-4A7FE360AA01}"/>
              </a:ext>
            </a:extLst>
          </p:cNvPr>
          <p:cNvSpPr>
            <a:spLocks noGrp="1"/>
          </p:cNvSpPr>
          <p:nvPr>
            <p:ph type="title"/>
          </p:nvPr>
        </p:nvSpPr>
        <p:spPr/>
        <p:txBody>
          <a:bodyPr>
            <a:normAutofit/>
          </a:bodyPr>
          <a:lstStyle/>
          <a:p>
            <a:r>
              <a:rPr lang="en-GB" dirty="0"/>
              <a:t>Assignment 2</a:t>
            </a:r>
            <a:endParaRPr lang="en-US" dirty="0"/>
          </a:p>
        </p:txBody>
      </p:sp>
      <p:sp>
        <p:nvSpPr>
          <p:cNvPr id="3" name="Content Placeholder 2">
            <a:extLst>
              <a:ext uri="{FF2B5EF4-FFF2-40B4-BE49-F238E27FC236}">
                <a16:creationId xmlns:a16="http://schemas.microsoft.com/office/drawing/2014/main" id="{5C068B5E-A8A5-657C-02E9-3A591AC76C34}"/>
              </a:ext>
            </a:extLst>
          </p:cNvPr>
          <p:cNvSpPr>
            <a:spLocks noGrp="1"/>
          </p:cNvSpPr>
          <p:nvPr>
            <p:ph idx="1"/>
          </p:nvPr>
        </p:nvSpPr>
        <p:spPr/>
        <p:txBody>
          <a:bodyPr>
            <a:normAutofit fontScale="92500"/>
          </a:bodyPr>
          <a:lstStyle/>
          <a:p>
            <a:r>
              <a:rPr lang="en-US" b="1" dirty="0"/>
              <a:t>Title page </a:t>
            </a:r>
            <a:r>
              <a:rPr lang="en-US" dirty="0"/>
              <a:t>- be specific.</a:t>
            </a:r>
          </a:p>
          <a:p>
            <a:r>
              <a:rPr lang="en-US" b="1" dirty="0"/>
              <a:t>Executive summary </a:t>
            </a:r>
            <a:r>
              <a:rPr lang="en-US" dirty="0"/>
              <a:t>- highlights and key points from the report</a:t>
            </a:r>
          </a:p>
          <a:p>
            <a:r>
              <a:rPr lang="en-US" b="1" dirty="0"/>
              <a:t>Table of contents</a:t>
            </a:r>
            <a:endParaRPr lang="en-US" dirty="0"/>
          </a:p>
          <a:p>
            <a:r>
              <a:rPr lang="en-US" b="1" dirty="0"/>
              <a:t>Introduction </a:t>
            </a:r>
            <a:r>
              <a:rPr lang="en-US" dirty="0"/>
              <a:t>– aim(s), objectives </a:t>
            </a:r>
          </a:p>
          <a:p>
            <a:r>
              <a:rPr lang="en-US" b="1" dirty="0"/>
              <a:t>The main body portion </a:t>
            </a:r>
            <a:r>
              <a:rPr lang="en-US" dirty="0"/>
              <a:t>– what you found out and what the findings mean?</a:t>
            </a:r>
          </a:p>
          <a:p>
            <a:r>
              <a:rPr lang="en-US" b="1" dirty="0"/>
              <a:t>Conclusion </a:t>
            </a:r>
            <a:r>
              <a:rPr lang="en-US" dirty="0"/>
              <a:t> – what conclusions you made? </a:t>
            </a:r>
          </a:p>
          <a:p>
            <a:r>
              <a:rPr lang="en-US" b="1" dirty="0"/>
              <a:t>Recommendations </a:t>
            </a:r>
            <a:r>
              <a:rPr lang="en-US" dirty="0"/>
              <a:t>- if needed.</a:t>
            </a:r>
          </a:p>
          <a:p>
            <a:r>
              <a:rPr lang="en-US" b="1" dirty="0"/>
              <a:t>References</a:t>
            </a:r>
            <a:endParaRPr lang="en-US" dirty="0"/>
          </a:p>
          <a:p>
            <a:r>
              <a:rPr lang="en-US" b="1" dirty="0"/>
              <a:t>Appendices</a:t>
            </a:r>
            <a:endParaRPr lang="en-US" dirty="0"/>
          </a:p>
          <a:p>
            <a:endParaRPr lang="en-US" dirty="0"/>
          </a:p>
        </p:txBody>
      </p:sp>
    </p:spTree>
    <p:extLst>
      <p:ext uri="{BB962C8B-B14F-4D97-AF65-F5344CB8AC3E}">
        <p14:creationId xmlns:p14="http://schemas.microsoft.com/office/powerpoint/2010/main" val="3265982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A251B-09F0-E92C-10D4-74923B61AA22}"/>
              </a:ext>
            </a:extLst>
          </p:cNvPr>
          <p:cNvSpPr>
            <a:spLocks noGrp="1"/>
          </p:cNvSpPr>
          <p:nvPr>
            <p:ph type="title"/>
          </p:nvPr>
        </p:nvSpPr>
        <p:spPr>
          <a:xfrm>
            <a:off x="838200" y="365126"/>
            <a:ext cx="10515600" cy="647246"/>
          </a:xfrm>
        </p:spPr>
        <p:txBody>
          <a:bodyPr>
            <a:normAutofit fontScale="90000"/>
          </a:bodyPr>
          <a:lstStyle/>
          <a:p>
            <a:r>
              <a:rPr lang="en-GB" dirty="0"/>
              <a:t>Assignment 2</a:t>
            </a:r>
            <a:endParaRPr lang="en-US" dirty="0"/>
          </a:p>
        </p:txBody>
      </p:sp>
      <p:sp>
        <p:nvSpPr>
          <p:cNvPr id="3" name="Content Placeholder 2">
            <a:extLst>
              <a:ext uri="{FF2B5EF4-FFF2-40B4-BE49-F238E27FC236}">
                <a16:creationId xmlns:a16="http://schemas.microsoft.com/office/drawing/2014/main" id="{2FC86228-656C-DD44-F532-0B5380E3D15F}"/>
              </a:ext>
            </a:extLst>
          </p:cNvPr>
          <p:cNvSpPr>
            <a:spLocks noGrp="1"/>
          </p:cNvSpPr>
          <p:nvPr>
            <p:ph idx="1"/>
          </p:nvPr>
        </p:nvSpPr>
        <p:spPr>
          <a:xfrm>
            <a:off x="838200" y="1404257"/>
            <a:ext cx="10515600" cy="4772706"/>
          </a:xfrm>
        </p:spPr>
        <p:txBody>
          <a:bodyPr/>
          <a:lstStyle/>
          <a:p>
            <a:r>
              <a:rPr lang="en-GB" dirty="0"/>
              <a:t>1 -</a:t>
            </a:r>
            <a:r>
              <a:rPr lang="en-US" dirty="0"/>
              <a:t>what “effectiveness” means (e.g., reducing reoffending, victim satisfaction, cost efficiency, community impact). Traditional Criminal Justice focuses on punishment, deterrence, and retribution. RJ - focuses on repairing harm, dialogue between victim and offender, reintegration.</a:t>
            </a:r>
          </a:p>
          <a:p>
            <a:r>
              <a:rPr lang="en-US" dirty="0"/>
              <a:t>2 – define youth offending. Socio-economic factors mean (poverty, education, family structure). Strategies to Address Underlying Issues.</a:t>
            </a:r>
          </a:p>
          <a:p>
            <a:r>
              <a:rPr lang="en-US" dirty="0"/>
              <a:t>3 - vulnerable victims (e.g., children, elderly, disabled individuals, victims of domestic abuse, sexual violence). Supporting vulnerable victims is a key principle of justice and safeguarding</a:t>
            </a:r>
          </a:p>
          <a:p>
            <a:endParaRPr lang="en-US" dirty="0"/>
          </a:p>
        </p:txBody>
      </p:sp>
    </p:spTree>
    <p:extLst>
      <p:ext uri="{BB962C8B-B14F-4D97-AF65-F5344CB8AC3E}">
        <p14:creationId xmlns:p14="http://schemas.microsoft.com/office/powerpoint/2010/main" val="764360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4A246-F061-D144-A676-3CE254950DCE}"/>
              </a:ext>
            </a:extLst>
          </p:cNvPr>
          <p:cNvSpPr>
            <a:spLocks noGrp="1"/>
          </p:cNvSpPr>
          <p:nvPr>
            <p:ph type="title"/>
          </p:nvPr>
        </p:nvSpPr>
        <p:spPr>
          <a:xfrm>
            <a:off x="1371600" y="685800"/>
            <a:ext cx="9601200" cy="1485900"/>
          </a:xfrm>
        </p:spPr>
        <p:txBody>
          <a:bodyPr>
            <a:normAutofit/>
          </a:bodyPr>
          <a:lstStyle/>
          <a:p>
            <a:r>
              <a:rPr lang="en-GB"/>
              <a:t>Aims</a:t>
            </a:r>
          </a:p>
        </p:txBody>
      </p:sp>
      <p:graphicFrame>
        <p:nvGraphicFramePr>
          <p:cNvPr id="6" name="Content Placeholder 3">
            <a:extLst>
              <a:ext uri="{FF2B5EF4-FFF2-40B4-BE49-F238E27FC236}">
                <a16:creationId xmlns:a16="http://schemas.microsoft.com/office/drawing/2014/main" id="{1E27D937-1076-4B57-ACB6-15B0DB4CA6D7}"/>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8316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a:extLst>
              <a:ext uri="{FF2B5EF4-FFF2-40B4-BE49-F238E27FC236}">
                <a16:creationId xmlns:a16="http://schemas.microsoft.com/office/drawing/2014/main" id="{B4769742-ACBA-48BC-8269-DC1C1E7E155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Jean-Jacques Rousseau (1712-1778) | Towards Emancipation?">
            <a:extLst>
              <a:ext uri="{FF2B5EF4-FFF2-40B4-BE49-F238E27FC236}">
                <a16:creationId xmlns:a16="http://schemas.microsoft.com/office/drawing/2014/main" id="{E84D4C08-9F7D-4699-862E-56856E6687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441" y="957262"/>
            <a:ext cx="3333750" cy="46386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FE8A3F7-348D-44FD-B465-82A6AAB35A92}"/>
              </a:ext>
            </a:extLst>
          </p:cNvPr>
          <p:cNvSpPr txBox="1"/>
          <p:nvPr/>
        </p:nvSpPr>
        <p:spPr>
          <a:xfrm>
            <a:off x="4492487" y="249376"/>
            <a:ext cx="7337971" cy="707886"/>
          </a:xfrm>
          <a:prstGeom prst="rect">
            <a:avLst/>
          </a:prstGeom>
          <a:solidFill>
            <a:schemeClr val="tx1"/>
          </a:solidFill>
        </p:spPr>
        <p:txBody>
          <a:bodyPr wrap="none" rtlCol="0">
            <a:spAutoFit/>
          </a:bodyPr>
          <a:lstStyle/>
          <a:p>
            <a:r>
              <a:rPr lang="en-GB" sz="4000">
                <a:solidFill>
                  <a:schemeClr val="bg1"/>
                </a:solidFill>
              </a:rPr>
              <a:t>Jean-Jacques Rousseau 1712-1778</a:t>
            </a:r>
          </a:p>
        </p:txBody>
      </p:sp>
      <p:sp>
        <p:nvSpPr>
          <p:cNvPr id="5" name="TextBox 4">
            <a:extLst>
              <a:ext uri="{FF2B5EF4-FFF2-40B4-BE49-F238E27FC236}">
                <a16:creationId xmlns:a16="http://schemas.microsoft.com/office/drawing/2014/main" id="{B105DB38-A662-4F47-9698-6A75E938030F}"/>
              </a:ext>
            </a:extLst>
          </p:cNvPr>
          <p:cNvSpPr txBox="1"/>
          <p:nvPr/>
        </p:nvSpPr>
        <p:spPr>
          <a:xfrm>
            <a:off x="5158409" y="1321904"/>
            <a:ext cx="6153150" cy="3539430"/>
          </a:xfrm>
          <a:prstGeom prst="rect">
            <a:avLst/>
          </a:prstGeom>
          <a:noFill/>
        </p:spPr>
        <p:txBody>
          <a:bodyPr wrap="square" rtlCol="0">
            <a:spAutoFit/>
          </a:bodyPr>
          <a:lstStyle/>
          <a:p>
            <a:r>
              <a:rPr lang="en-GB" sz="3200" i="1" dirty="0"/>
              <a:t>Emile, or Treatise on Education</a:t>
            </a:r>
            <a:r>
              <a:rPr lang="en-GB" sz="3200" dirty="0"/>
              <a:t>, 1763</a:t>
            </a:r>
          </a:p>
          <a:p>
            <a:endParaRPr lang="en-GB" sz="3200" dirty="0"/>
          </a:p>
          <a:p>
            <a:r>
              <a:rPr lang="en-GB" sz="3200" dirty="0"/>
              <a:t>Children seen as:</a:t>
            </a:r>
          </a:p>
          <a:p>
            <a:pPr marL="285750" indent="-285750">
              <a:buFont typeface="Arial" panose="020B0604020202020204" pitchFamily="34" charset="0"/>
              <a:buChar char="•"/>
            </a:pPr>
            <a:r>
              <a:rPr lang="en-GB" sz="3200" dirty="0"/>
              <a:t>Innocent</a:t>
            </a:r>
          </a:p>
          <a:p>
            <a:pPr marL="285750" indent="-285750">
              <a:buFont typeface="Arial" panose="020B0604020202020204" pitchFamily="34" charset="0"/>
              <a:buChar char="•"/>
            </a:pPr>
            <a:r>
              <a:rPr lang="en-GB" sz="3200" dirty="0"/>
              <a:t>Free</a:t>
            </a:r>
          </a:p>
          <a:p>
            <a:pPr marL="285750" indent="-285750">
              <a:buFont typeface="Arial" panose="020B0604020202020204" pitchFamily="34" charset="0"/>
              <a:buChar char="•"/>
            </a:pPr>
            <a:r>
              <a:rPr lang="en-GB" sz="3200" dirty="0"/>
              <a:t>Close to nature </a:t>
            </a:r>
          </a:p>
        </p:txBody>
      </p:sp>
    </p:spTree>
    <p:extLst>
      <p:ext uri="{BB962C8B-B14F-4D97-AF65-F5344CB8AC3E}">
        <p14:creationId xmlns:p14="http://schemas.microsoft.com/office/powerpoint/2010/main" val="944984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34931B-F3A4-3A12-1FF7-5A5A1B970684}"/>
              </a:ext>
            </a:extLst>
          </p:cNvPr>
          <p:cNvSpPr>
            <a:spLocks noGrp="1"/>
          </p:cNvSpPr>
          <p:nvPr>
            <p:ph type="title"/>
          </p:nvPr>
        </p:nvSpPr>
        <p:spPr>
          <a:xfrm>
            <a:off x="841248" y="548640"/>
            <a:ext cx="3600860" cy="5431536"/>
          </a:xfrm>
        </p:spPr>
        <p:txBody>
          <a:bodyPr>
            <a:normAutofit/>
          </a:bodyPr>
          <a:lstStyle/>
          <a:p>
            <a:r>
              <a:rPr lang="en-GB" sz="5400">
                <a:cs typeface="Calibri Light"/>
              </a:rPr>
              <a:t>Innocent &amp; Sweet?</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99AFDE-BE49-1530-3866-064F8CE43CDE}"/>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b="1" dirty="0">
                <a:cs typeface="Calibri"/>
              </a:rPr>
              <a:t>James Fairweather – Colchester 2 murders</a:t>
            </a:r>
          </a:p>
          <a:p>
            <a:r>
              <a:rPr lang="en-GB" b="1" dirty="0">
                <a:ea typeface="+mn-lt"/>
                <a:cs typeface="+mn-lt"/>
              </a:rPr>
              <a:t>Jon Venables and Robert Thompson</a:t>
            </a:r>
            <a:endParaRPr lang="en-GB" b="1" dirty="0">
              <a:cs typeface="Calibri"/>
            </a:endParaRPr>
          </a:p>
          <a:p>
            <a:r>
              <a:rPr lang="en-GB" b="1" dirty="0">
                <a:ea typeface="+mn-lt"/>
                <a:cs typeface="+mn-lt"/>
              </a:rPr>
              <a:t>Craig Mulligan</a:t>
            </a:r>
          </a:p>
          <a:p>
            <a:r>
              <a:rPr lang="en-GB" b="1" dirty="0">
                <a:cs typeface="Calibri"/>
              </a:rPr>
              <a:t>Mary Bell</a:t>
            </a:r>
          </a:p>
          <a:p>
            <a:r>
              <a:rPr lang="en-GB" b="1" dirty="0">
                <a:cs typeface="Calibri"/>
              </a:rPr>
              <a:t>Sharon Carr</a:t>
            </a:r>
          </a:p>
          <a:p>
            <a:r>
              <a:rPr lang="en-US" b="1" dirty="0"/>
              <a:t>Scarlett Jenkinson and Eddie Ratcliffe</a:t>
            </a:r>
            <a:endParaRPr lang="en-GB" b="1" dirty="0">
              <a:cs typeface="Calibri"/>
            </a:endParaRPr>
          </a:p>
          <a:p>
            <a:endParaRPr lang="en-GB" sz="2200" dirty="0">
              <a:cs typeface="Calibri"/>
            </a:endParaRPr>
          </a:p>
          <a:p>
            <a:endParaRPr lang="en-GB" sz="2200" dirty="0">
              <a:cs typeface="Calibri"/>
            </a:endParaRPr>
          </a:p>
        </p:txBody>
      </p:sp>
    </p:spTree>
    <p:extLst>
      <p:ext uri="{BB962C8B-B14F-4D97-AF65-F5344CB8AC3E}">
        <p14:creationId xmlns:p14="http://schemas.microsoft.com/office/powerpoint/2010/main" val="3253675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7DE01-09A2-CFFA-7848-7B05580B186C}"/>
              </a:ext>
            </a:extLst>
          </p:cNvPr>
          <p:cNvSpPr>
            <a:spLocks noGrp="1"/>
          </p:cNvSpPr>
          <p:nvPr>
            <p:ph type="title"/>
          </p:nvPr>
        </p:nvSpPr>
        <p:spPr>
          <a:xfrm>
            <a:off x="838200" y="365126"/>
            <a:ext cx="10515600" cy="615536"/>
          </a:xfrm>
        </p:spPr>
        <p:txBody>
          <a:bodyPr>
            <a:normAutofit fontScale="90000"/>
          </a:bodyPr>
          <a:lstStyle/>
          <a:p>
            <a:br>
              <a:rPr lang="en-GB" sz="3600"/>
            </a:br>
            <a:r>
              <a:rPr lang="en-GB" sz="3600"/>
              <a:t>C19</a:t>
            </a:r>
            <a:r>
              <a:rPr lang="en-GB" sz="3600" baseline="30000"/>
              <a:t>th</a:t>
            </a:r>
            <a:r>
              <a:rPr lang="en-GB" sz="3600"/>
              <a:t> Child Poverty &amp; labour during Industrial Revolution</a:t>
            </a:r>
            <a:br>
              <a:rPr lang="en-GB" sz="4400">
                <a:solidFill>
                  <a:schemeClr val="bg1"/>
                </a:solidFill>
              </a:rPr>
            </a:br>
            <a:endParaRPr lang="en-GB"/>
          </a:p>
        </p:txBody>
      </p:sp>
      <p:sp>
        <p:nvSpPr>
          <p:cNvPr id="3" name="Content Placeholder 2">
            <a:extLst>
              <a:ext uri="{FF2B5EF4-FFF2-40B4-BE49-F238E27FC236}">
                <a16:creationId xmlns:a16="http://schemas.microsoft.com/office/drawing/2014/main" id="{6DD23A58-66BB-656A-0401-ECCCA2A998F3}"/>
              </a:ext>
            </a:extLst>
          </p:cNvPr>
          <p:cNvSpPr>
            <a:spLocks noGrp="1"/>
          </p:cNvSpPr>
          <p:nvPr>
            <p:ph idx="1"/>
          </p:nvPr>
        </p:nvSpPr>
        <p:spPr>
          <a:xfrm>
            <a:off x="838200" y="1351722"/>
            <a:ext cx="10515600" cy="4825241"/>
          </a:xfrm>
        </p:spPr>
        <p:txBody>
          <a:bodyPr/>
          <a:lstStyle/>
          <a:p>
            <a:pPr marL="285750" indent="-285750">
              <a:buFont typeface="Arial" panose="020B0604020202020204" pitchFamily="34" charset="0"/>
              <a:buChar char="•"/>
            </a:pPr>
            <a:r>
              <a:rPr lang="en-GB"/>
              <a:t>Dangerous work</a:t>
            </a:r>
          </a:p>
          <a:p>
            <a:pPr marL="285750" indent="-285750">
              <a:buFont typeface="Arial" panose="020B0604020202020204" pitchFamily="34" charset="0"/>
              <a:buChar char="•"/>
            </a:pPr>
            <a:r>
              <a:rPr lang="en-GB"/>
              <a:t>Factories</a:t>
            </a:r>
          </a:p>
          <a:p>
            <a:pPr marL="285750" indent="-285750">
              <a:buFont typeface="Arial" panose="020B0604020202020204" pitchFamily="34" charset="0"/>
              <a:buChar char="•"/>
            </a:pPr>
            <a:r>
              <a:rPr lang="en-GB"/>
              <a:t>Mines</a:t>
            </a:r>
          </a:p>
          <a:p>
            <a:pPr marL="285750" indent="-285750">
              <a:buFont typeface="Arial" panose="020B0604020202020204" pitchFamily="34" charset="0"/>
              <a:buChar char="•"/>
            </a:pPr>
            <a:r>
              <a:rPr lang="en-GB"/>
              <a:t>Average age 10 years old</a:t>
            </a:r>
          </a:p>
          <a:p>
            <a:pPr marL="285750" indent="-285750">
              <a:buFont typeface="Arial" panose="020B0604020202020204" pitchFamily="34" charset="0"/>
              <a:buChar char="•"/>
            </a:pPr>
            <a:r>
              <a:rPr lang="en-GB"/>
              <a:t>Mid C19th reformers</a:t>
            </a:r>
          </a:p>
          <a:p>
            <a:pPr marL="285750" indent="-285750">
              <a:buFont typeface="Arial" panose="020B0604020202020204" pitchFamily="34" charset="0"/>
              <a:buChar char="•"/>
            </a:pPr>
            <a:r>
              <a:rPr lang="en-GB"/>
              <a:t>Charles Dickens</a:t>
            </a:r>
          </a:p>
          <a:p>
            <a:endParaRPr lang="en-GB"/>
          </a:p>
        </p:txBody>
      </p:sp>
      <p:pic>
        <p:nvPicPr>
          <p:cNvPr id="4" name="Picture 3" descr="A picture containing text&#10;&#10;Description automatically generated">
            <a:extLst>
              <a:ext uri="{FF2B5EF4-FFF2-40B4-BE49-F238E27FC236}">
                <a16:creationId xmlns:a16="http://schemas.microsoft.com/office/drawing/2014/main" id="{8DF7C3C2-7114-5062-BC2D-808318D558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39948" y="1158049"/>
            <a:ext cx="4828228" cy="1779725"/>
          </a:xfrm>
          <a:prstGeom prst="rect">
            <a:avLst/>
          </a:prstGeom>
        </p:spPr>
      </p:pic>
      <p:sp>
        <p:nvSpPr>
          <p:cNvPr id="6" name="TextBox 5">
            <a:extLst>
              <a:ext uri="{FF2B5EF4-FFF2-40B4-BE49-F238E27FC236}">
                <a16:creationId xmlns:a16="http://schemas.microsoft.com/office/drawing/2014/main" id="{09FE46A9-9580-4526-CE9F-592BE3A2A2E6}"/>
              </a:ext>
            </a:extLst>
          </p:cNvPr>
          <p:cNvSpPr txBox="1"/>
          <p:nvPr/>
        </p:nvSpPr>
        <p:spPr>
          <a:xfrm>
            <a:off x="6093656" y="3131447"/>
            <a:ext cx="6098344" cy="1200329"/>
          </a:xfrm>
          <a:prstGeom prst="rect">
            <a:avLst/>
          </a:prstGeom>
          <a:noFill/>
        </p:spPr>
        <p:txBody>
          <a:bodyPr wrap="square">
            <a:spAutoFit/>
          </a:bodyPr>
          <a:lstStyle/>
          <a:p>
            <a:pPr algn="just"/>
            <a:r>
              <a:rPr lang="en-GB" sz="1800"/>
              <a:t>Distressing illustrations of children’s working conditions from a revised edition of the </a:t>
            </a:r>
            <a:r>
              <a:rPr lang="en-GB" sz="1800" i="1"/>
              <a:t>Report of the Royal Commission on the Employment of Children and Very Young People in Mines and Factories</a:t>
            </a:r>
            <a:r>
              <a:rPr lang="en-GB" sz="1800"/>
              <a:t>, 1842.</a:t>
            </a:r>
          </a:p>
        </p:txBody>
      </p:sp>
      <p:pic>
        <p:nvPicPr>
          <p:cNvPr id="7" name="Picture 6" descr="A picture containing indoor, photo, window, sitting&#10;&#10;Description automatically generated">
            <a:extLst>
              <a:ext uri="{FF2B5EF4-FFF2-40B4-BE49-F238E27FC236}">
                <a16:creationId xmlns:a16="http://schemas.microsoft.com/office/drawing/2014/main" id="{50A7FBB1-7836-FC6C-72FF-BDD677D2EA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4570" y="4417796"/>
            <a:ext cx="3127408" cy="1759167"/>
          </a:xfrm>
          <a:prstGeom prst="rect">
            <a:avLst/>
          </a:prstGeom>
        </p:spPr>
      </p:pic>
      <p:sp>
        <p:nvSpPr>
          <p:cNvPr id="9" name="TextBox 8">
            <a:extLst>
              <a:ext uri="{FF2B5EF4-FFF2-40B4-BE49-F238E27FC236}">
                <a16:creationId xmlns:a16="http://schemas.microsoft.com/office/drawing/2014/main" id="{4EB2B623-30A4-BEAB-2F8D-E05493005AEA}"/>
              </a:ext>
            </a:extLst>
          </p:cNvPr>
          <p:cNvSpPr txBox="1"/>
          <p:nvPr/>
        </p:nvSpPr>
        <p:spPr>
          <a:xfrm>
            <a:off x="2243169" y="5053620"/>
            <a:ext cx="6126480" cy="646331"/>
          </a:xfrm>
          <a:prstGeom prst="rect">
            <a:avLst/>
          </a:prstGeom>
          <a:noFill/>
        </p:spPr>
        <p:txBody>
          <a:bodyPr wrap="square">
            <a:spAutoFit/>
          </a:bodyPr>
          <a:lstStyle/>
          <a:p>
            <a:r>
              <a:rPr lang="en-GB" sz="1800"/>
              <a:t>1818 statistical and documented information on the employment of children in cotton mills.</a:t>
            </a:r>
            <a:endParaRPr lang="en-GB"/>
          </a:p>
        </p:txBody>
      </p:sp>
    </p:spTree>
    <p:extLst>
      <p:ext uri="{BB962C8B-B14F-4D97-AF65-F5344CB8AC3E}">
        <p14:creationId xmlns:p14="http://schemas.microsoft.com/office/powerpoint/2010/main" val="163970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eople posing for a photo">
            <a:extLst>
              <a:ext uri="{FF2B5EF4-FFF2-40B4-BE49-F238E27FC236}">
                <a16:creationId xmlns:a16="http://schemas.microsoft.com/office/drawing/2014/main" id="{DC0189FE-2C59-2474-52D4-69CBCF897553}"/>
              </a:ext>
            </a:extLst>
          </p:cNvPr>
          <p:cNvPicPr>
            <a:picLocks noChangeAspect="1"/>
          </p:cNvPicPr>
          <p:nvPr/>
        </p:nvPicPr>
        <p:blipFill rotWithShape="1">
          <a:blip r:embed="rId2">
            <a:extLst>
              <a:ext uri="{28A0092B-C50C-407E-A947-70E740481C1C}">
                <a14:useLocalDpi xmlns:a14="http://schemas.microsoft.com/office/drawing/2010/main" val="0"/>
              </a:ext>
            </a:extLst>
          </a:blip>
          <a:srcRect l="1300" r="1301" b="1"/>
          <a:stretch/>
        </p:blipFill>
        <p:spPr>
          <a:xfrm>
            <a:off x="5519962" y="10"/>
            <a:ext cx="6672036" cy="6857990"/>
          </a:xfrm>
          <a:prstGeom prst="rect">
            <a:avLst/>
          </a:prstGeom>
        </p:spPr>
      </p:pic>
      <p:sp>
        <p:nvSpPr>
          <p:cNvPr id="2" name="Title 1">
            <a:extLst>
              <a:ext uri="{FF2B5EF4-FFF2-40B4-BE49-F238E27FC236}">
                <a16:creationId xmlns:a16="http://schemas.microsoft.com/office/drawing/2014/main" id="{00834B8F-D19C-9100-1154-DA050DCED74E}"/>
              </a:ext>
            </a:extLst>
          </p:cNvPr>
          <p:cNvSpPr>
            <a:spLocks noGrp="1"/>
          </p:cNvSpPr>
          <p:nvPr>
            <p:ph type="title"/>
          </p:nvPr>
        </p:nvSpPr>
        <p:spPr>
          <a:xfrm>
            <a:off x="838200" y="365125"/>
            <a:ext cx="3822189" cy="1899912"/>
          </a:xfrm>
        </p:spPr>
        <p:txBody>
          <a:bodyPr>
            <a:normAutofit/>
          </a:bodyPr>
          <a:lstStyle/>
          <a:p>
            <a:r>
              <a:rPr lang="en-GB" sz="4000"/>
              <a:t>Workhouses 1834 Poor Law Act</a:t>
            </a:r>
          </a:p>
        </p:txBody>
      </p:sp>
      <p:sp>
        <p:nvSpPr>
          <p:cNvPr id="3" name="Content Placeholder 2">
            <a:extLst>
              <a:ext uri="{FF2B5EF4-FFF2-40B4-BE49-F238E27FC236}">
                <a16:creationId xmlns:a16="http://schemas.microsoft.com/office/drawing/2014/main" id="{B2764461-8DFC-4EBB-0372-F3F789EB3284}"/>
              </a:ext>
            </a:extLst>
          </p:cNvPr>
          <p:cNvSpPr>
            <a:spLocks noGrp="1"/>
          </p:cNvSpPr>
          <p:nvPr>
            <p:ph idx="1"/>
          </p:nvPr>
        </p:nvSpPr>
        <p:spPr>
          <a:xfrm>
            <a:off x="838200" y="2434201"/>
            <a:ext cx="3822189" cy="3742762"/>
          </a:xfrm>
        </p:spPr>
        <p:txBody>
          <a:bodyPr>
            <a:normAutofit/>
          </a:bodyPr>
          <a:lstStyle/>
          <a:p>
            <a:r>
              <a:rPr lang="en-GB" sz="1600"/>
              <a:t>Most children who ended up here were:</a:t>
            </a:r>
          </a:p>
          <a:p>
            <a:r>
              <a:rPr lang="en-GB" sz="1600"/>
              <a:t>Orphans</a:t>
            </a:r>
          </a:p>
          <a:p>
            <a:r>
              <a:rPr lang="en-GB" sz="1600"/>
              <a:t>Deserted Children</a:t>
            </a:r>
          </a:p>
          <a:p>
            <a:r>
              <a:rPr lang="en-GB" sz="1600"/>
              <a:t>Bastards</a:t>
            </a:r>
          </a:p>
          <a:p>
            <a:r>
              <a:rPr lang="en-GB" sz="1600"/>
              <a:t>Children of idiots or of cripples or of felons</a:t>
            </a:r>
          </a:p>
          <a:p>
            <a:r>
              <a:rPr lang="en-GB" sz="1600"/>
              <a:t>If an abled man was sent to working House his whole family would</a:t>
            </a:r>
          </a:p>
          <a:p>
            <a:r>
              <a:rPr lang="en-GB" sz="1600"/>
              <a:t>1839 out of 97,510 workhouse population 42,767 were children*</a:t>
            </a:r>
          </a:p>
          <a:p>
            <a:r>
              <a:rPr lang="en-GB" sz="1600"/>
              <a:t>* girls under 16 years old and boy under 13 years old</a:t>
            </a:r>
          </a:p>
        </p:txBody>
      </p:sp>
    </p:spTree>
    <p:extLst>
      <p:ext uri="{BB962C8B-B14F-4D97-AF65-F5344CB8AC3E}">
        <p14:creationId xmlns:p14="http://schemas.microsoft.com/office/powerpoint/2010/main" val="1343813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75035-B05A-47E9-4A06-C915476B88B7}"/>
              </a:ext>
            </a:extLst>
          </p:cNvPr>
          <p:cNvSpPr>
            <a:spLocks noGrp="1"/>
          </p:cNvSpPr>
          <p:nvPr>
            <p:ph type="title"/>
          </p:nvPr>
        </p:nvSpPr>
        <p:spPr>
          <a:xfrm>
            <a:off x="838200" y="365125"/>
            <a:ext cx="10515600" cy="577675"/>
          </a:xfrm>
        </p:spPr>
        <p:txBody>
          <a:bodyPr>
            <a:normAutofit/>
          </a:bodyPr>
          <a:lstStyle/>
          <a:p>
            <a:r>
              <a:rPr lang="en-GB" sz="3200" dirty="0">
                <a:ea typeface="+mj-lt"/>
                <a:cs typeface="+mj-lt"/>
              </a:rPr>
              <a:t>1889 Prevention of Cruelty to Children Act</a:t>
            </a:r>
            <a:endParaRPr lang="en-US" sz="3200" dirty="0">
              <a:cs typeface="Calibri Light"/>
            </a:endParaRPr>
          </a:p>
        </p:txBody>
      </p:sp>
      <p:sp>
        <p:nvSpPr>
          <p:cNvPr id="3" name="Content Placeholder 2">
            <a:extLst>
              <a:ext uri="{FF2B5EF4-FFF2-40B4-BE49-F238E27FC236}">
                <a16:creationId xmlns:a16="http://schemas.microsoft.com/office/drawing/2014/main" id="{A7211EED-C5C7-BD09-8CEB-7F5A84B4223A}"/>
              </a:ext>
            </a:extLst>
          </p:cNvPr>
          <p:cNvSpPr>
            <a:spLocks noGrp="1"/>
          </p:cNvSpPr>
          <p:nvPr>
            <p:ph idx="1"/>
          </p:nvPr>
        </p:nvSpPr>
        <p:spPr>
          <a:xfrm>
            <a:off x="838200" y="1232959"/>
            <a:ext cx="10515600" cy="4944004"/>
          </a:xfrm>
        </p:spPr>
        <p:txBody>
          <a:bodyPr vert="horz" lIns="91440" tIns="45720" rIns="91440" bIns="45720" rtlCol="0" anchor="t">
            <a:normAutofit lnSpcReduction="10000"/>
          </a:bodyPr>
          <a:lstStyle/>
          <a:p>
            <a:r>
              <a:rPr lang="en-GB">
                <a:ea typeface="+mn-lt"/>
                <a:cs typeface="+mn-lt"/>
              </a:rPr>
              <a:t>Punishment for ill-treatment and neglect of children</a:t>
            </a:r>
            <a:endParaRPr lang="en-GB">
              <a:cs typeface="Calibri" panose="020F0502020204030204"/>
            </a:endParaRPr>
          </a:p>
          <a:p>
            <a:r>
              <a:rPr lang="en-GB">
                <a:ea typeface="+mn-lt"/>
                <a:cs typeface="+mn-lt"/>
              </a:rPr>
              <a:t>Power to increase fine where offender interested in death of child</a:t>
            </a:r>
            <a:endParaRPr lang="en-GB"/>
          </a:p>
          <a:p>
            <a:r>
              <a:rPr lang="en-GB">
                <a:ea typeface="+mn-lt"/>
                <a:cs typeface="+mn-lt"/>
              </a:rPr>
              <a:t>Restrictions on employment of children</a:t>
            </a:r>
            <a:endParaRPr lang="en-GB"/>
          </a:p>
          <a:p>
            <a:r>
              <a:rPr lang="en-GB">
                <a:ea typeface="+mn-lt"/>
                <a:cs typeface="+mn-lt"/>
              </a:rPr>
              <a:t>Taking of offender into custody, and protection of child</a:t>
            </a:r>
            <a:endParaRPr lang="en-GB"/>
          </a:p>
          <a:p>
            <a:r>
              <a:rPr lang="en-GB">
                <a:ea typeface="+mn-lt"/>
                <a:cs typeface="+mn-lt"/>
              </a:rPr>
              <a:t>Disposal of child by order of court</a:t>
            </a:r>
            <a:endParaRPr lang="en-GB"/>
          </a:p>
          <a:p>
            <a:r>
              <a:rPr lang="en-GB">
                <a:ea typeface="+mn-lt"/>
                <a:cs typeface="+mn-lt"/>
              </a:rPr>
              <a:t>Power of search</a:t>
            </a:r>
            <a:endParaRPr lang="en-GB"/>
          </a:p>
          <a:p>
            <a:r>
              <a:rPr lang="en-GB">
                <a:ea typeface="+mn-lt"/>
                <a:cs typeface="+mn-lt"/>
              </a:rPr>
              <a:t>Evidence of accused person</a:t>
            </a:r>
            <a:endParaRPr lang="en-GB"/>
          </a:p>
          <a:p>
            <a:r>
              <a:rPr lang="en-GB">
                <a:ea typeface="+mn-lt"/>
                <a:cs typeface="+mn-lt"/>
              </a:rPr>
              <a:t>Evidence of child of tender years</a:t>
            </a:r>
            <a:endParaRPr lang="en-GB"/>
          </a:p>
          <a:p>
            <a:r>
              <a:rPr lang="en-GB">
                <a:ea typeface="+mn-lt"/>
                <a:cs typeface="+mn-lt"/>
              </a:rPr>
              <a:t>Presumption of age of child</a:t>
            </a:r>
            <a:endParaRPr lang="en-GB"/>
          </a:p>
          <a:p>
            <a:r>
              <a:rPr lang="en-GB">
                <a:ea typeface="+mn-lt"/>
                <a:cs typeface="+mn-lt"/>
              </a:rPr>
              <a:t>Act not to take away right of parent, to administer punishment</a:t>
            </a:r>
            <a:endParaRPr lang="en-GB"/>
          </a:p>
          <a:p>
            <a:endParaRPr lang="en-GB">
              <a:cs typeface="Calibri"/>
            </a:endParaRPr>
          </a:p>
        </p:txBody>
      </p:sp>
    </p:spTree>
    <p:extLst>
      <p:ext uri="{BB962C8B-B14F-4D97-AF65-F5344CB8AC3E}">
        <p14:creationId xmlns:p14="http://schemas.microsoft.com/office/powerpoint/2010/main" val="661616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6ACAA-03AE-3CF4-3F08-12601FA476F2}"/>
              </a:ext>
            </a:extLst>
          </p:cNvPr>
          <p:cNvSpPr>
            <a:spLocks noGrp="1"/>
          </p:cNvSpPr>
          <p:nvPr>
            <p:ph type="title"/>
          </p:nvPr>
        </p:nvSpPr>
        <p:spPr>
          <a:xfrm>
            <a:off x="838200" y="365125"/>
            <a:ext cx="10515600" cy="648230"/>
          </a:xfrm>
        </p:spPr>
        <p:txBody>
          <a:bodyPr>
            <a:normAutofit fontScale="90000"/>
          </a:bodyPr>
          <a:lstStyle/>
          <a:p>
            <a:br>
              <a:rPr lang="en-GB" sz="3600">
                <a:ea typeface="+mj-lt"/>
                <a:cs typeface="+mj-lt"/>
              </a:rPr>
            </a:br>
            <a:r>
              <a:rPr lang="en-GB" sz="3600">
                <a:ea typeface="+mj-lt"/>
                <a:cs typeface="+mj-lt"/>
              </a:rPr>
              <a:t>History of Youth Justice </a:t>
            </a:r>
            <a:endParaRPr lang="en-US" sz="3600">
              <a:cs typeface="Calibri Light"/>
            </a:endParaRPr>
          </a:p>
          <a:p>
            <a:endParaRPr lang="en-GB">
              <a:cs typeface="Calibri Light"/>
            </a:endParaRPr>
          </a:p>
        </p:txBody>
      </p:sp>
      <p:sp>
        <p:nvSpPr>
          <p:cNvPr id="3" name="Content Placeholder 2">
            <a:extLst>
              <a:ext uri="{FF2B5EF4-FFF2-40B4-BE49-F238E27FC236}">
                <a16:creationId xmlns:a16="http://schemas.microsoft.com/office/drawing/2014/main" id="{53E296FC-17F4-71B2-938C-4EFE9D970E99}"/>
              </a:ext>
            </a:extLst>
          </p:cNvPr>
          <p:cNvSpPr>
            <a:spLocks noGrp="1"/>
          </p:cNvSpPr>
          <p:nvPr>
            <p:ph idx="1"/>
          </p:nvPr>
        </p:nvSpPr>
        <p:spPr>
          <a:xfrm>
            <a:off x="838200" y="1190625"/>
            <a:ext cx="10515600" cy="4986338"/>
          </a:xfrm>
        </p:spPr>
        <p:txBody>
          <a:bodyPr vert="horz" lIns="91440" tIns="45720" rIns="91440" bIns="45720" rtlCol="0" anchor="t">
            <a:normAutofit/>
          </a:bodyPr>
          <a:lstStyle/>
          <a:p>
            <a:r>
              <a:rPr lang="en-GB" dirty="0">
                <a:ea typeface="+mn-lt"/>
                <a:cs typeface="+mn-lt"/>
              </a:rPr>
              <a:t>1908 Children’s Act </a:t>
            </a:r>
          </a:p>
          <a:p>
            <a:r>
              <a:rPr lang="en-GB" dirty="0">
                <a:ea typeface="+mn-lt"/>
                <a:cs typeface="+mn-lt"/>
              </a:rPr>
              <a:t>Prevention of cruelty to children &amp; Protection of infant life </a:t>
            </a:r>
            <a:endParaRPr lang="en-GB" dirty="0">
              <a:cs typeface="Calibri"/>
            </a:endParaRPr>
          </a:p>
          <a:p>
            <a:r>
              <a:rPr lang="en-GB" dirty="0">
                <a:ea typeface="+mn-lt"/>
                <a:cs typeface="+mn-lt"/>
              </a:rPr>
              <a:t>Basis for reform &amp; industrial schools</a:t>
            </a:r>
            <a:endParaRPr lang="en-GB" dirty="0"/>
          </a:p>
          <a:p>
            <a:r>
              <a:rPr lang="en-GB" dirty="0">
                <a:ea typeface="+mn-lt"/>
                <a:cs typeface="+mn-lt"/>
              </a:rPr>
              <a:t>Abolished imprisonment for offenders under 14</a:t>
            </a:r>
            <a:endParaRPr lang="en-GB" dirty="0"/>
          </a:p>
          <a:p>
            <a:r>
              <a:rPr lang="en-GB" dirty="0">
                <a:ea typeface="+mn-lt"/>
                <a:cs typeface="+mn-lt"/>
              </a:rPr>
              <a:t>Abolished death penalty for child or young person</a:t>
            </a:r>
            <a:endParaRPr lang="en-GB" dirty="0"/>
          </a:p>
          <a:p>
            <a:r>
              <a:rPr lang="en-GB" dirty="0">
                <a:ea typeface="+mn-lt"/>
                <a:cs typeface="+mn-lt"/>
              </a:rPr>
              <a:t>Separate system of juvenile courts for offenders 15 years and younger</a:t>
            </a:r>
            <a:endParaRPr lang="en-GB" dirty="0"/>
          </a:p>
          <a:p>
            <a:r>
              <a:rPr lang="en-GB" b="1" dirty="0">
                <a:ea typeface="+mn-lt"/>
                <a:cs typeface="+mn-lt"/>
              </a:rPr>
              <a:t>1908 Crime Prevention Act</a:t>
            </a:r>
            <a:endParaRPr lang="en-GB" b="1" dirty="0">
              <a:cs typeface="Calibri"/>
            </a:endParaRPr>
          </a:p>
          <a:p>
            <a:r>
              <a:rPr lang="en-GB" dirty="0">
                <a:ea typeface="+mn-lt"/>
                <a:cs typeface="+mn-lt"/>
              </a:rPr>
              <a:t>Established borstals for juvenile offenders aged 16 -20 (later raised to 21).</a:t>
            </a:r>
            <a:endParaRPr lang="en-GB" dirty="0"/>
          </a:p>
          <a:p>
            <a:endParaRPr lang="en-GB" dirty="0">
              <a:cs typeface="Calibri"/>
            </a:endParaRPr>
          </a:p>
          <a:p>
            <a:endParaRPr lang="en-GB" dirty="0">
              <a:cs typeface="Calibri"/>
            </a:endParaRPr>
          </a:p>
        </p:txBody>
      </p:sp>
    </p:spTree>
    <p:extLst>
      <p:ext uri="{BB962C8B-B14F-4D97-AF65-F5344CB8AC3E}">
        <p14:creationId xmlns:p14="http://schemas.microsoft.com/office/powerpoint/2010/main" val="2812387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3">
            <a:extLst>
              <a:ext uri="{FF2B5EF4-FFF2-40B4-BE49-F238E27FC236}">
                <a16:creationId xmlns:a16="http://schemas.microsoft.com/office/drawing/2014/main" id="{4C902E25-DFE2-4213-8D3A-FBA7E2708E6A}"/>
              </a:ext>
            </a:extLst>
          </p:cNvPr>
          <p:cNvGraphicFramePr>
            <a:graphicFrameLocks noGrp="1"/>
          </p:cNvGraphicFramePr>
          <p:nvPr>
            <p:ph idx="1"/>
            <p:extLst>
              <p:ext uri="{D42A27DB-BD31-4B8C-83A1-F6EECF244321}">
                <p14:modId xmlns:p14="http://schemas.microsoft.com/office/powerpoint/2010/main" val="2964072242"/>
              </p:ext>
            </p:extLst>
          </p:nvPr>
        </p:nvGraphicFramePr>
        <p:xfrm>
          <a:off x="1371600" y="197225"/>
          <a:ext cx="10515600" cy="6167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AlternateContent xmlns:mc="http://schemas.openxmlformats.org/markup-compatibility/2006" xmlns:p14="http://schemas.microsoft.com/office/powerpoint/2010/main">
        <mc:Choice Requires="p14">
          <p:contentPart p14:bwMode="auto" r:id="rId8">
            <p14:nvContentPartPr>
              <p14:cNvPr id="46" name="Ink 45">
                <a:extLst>
                  <a:ext uri="{FF2B5EF4-FFF2-40B4-BE49-F238E27FC236}">
                    <a16:creationId xmlns:a16="http://schemas.microsoft.com/office/drawing/2014/main" id="{1EB09738-4A9E-31E2-C8CD-910EC944809E}"/>
                  </a:ext>
                </a:extLst>
              </p14:cNvPr>
              <p14:cNvContentPartPr/>
              <p14:nvPr/>
            </p14:nvContentPartPr>
            <p14:xfrm>
              <a:off x="1383701" y="3298902"/>
              <a:ext cx="1980250" cy="1339561"/>
            </p14:xfrm>
          </p:contentPart>
        </mc:Choice>
        <mc:Fallback xmlns="">
          <p:pic>
            <p:nvPicPr>
              <p:cNvPr id="46" name="Ink 45">
                <a:extLst>
                  <a:ext uri="{FF2B5EF4-FFF2-40B4-BE49-F238E27FC236}">
                    <a16:creationId xmlns:a16="http://schemas.microsoft.com/office/drawing/2014/main" id="{1EB09738-4A9E-31E2-C8CD-910EC944809E}"/>
                  </a:ext>
                </a:extLst>
              </p:cNvPr>
              <p:cNvPicPr/>
              <p:nvPr/>
            </p:nvPicPr>
            <p:blipFill>
              <a:blip r:embed="rId9"/>
              <a:stretch>
                <a:fillRect/>
              </a:stretch>
            </p:blipFill>
            <p:spPr>
              <a:xfrm>
                <a:off x="1365705" y="3280907"/>
                <a:ext cx="2015882" cy="1375191"/>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47" name="Ink 46">
                <a:extLst>
                  <a:ext uri="{FF2B5EF4-FFF2-40B4-BE49-F238E27FC236}">
                    <a16:creationId xmlns:a16="http://schemas.microsoft.com/office/drawing/2014/main" id="{46FAB624-FD0D-06A4-27D9-2653AD27E879}"/>
                  </a:ext>
                </a:extLst>
              </p14:cNvPr>
              <p14:cNvContentPartPr/>
              <p14:nvPr/>
            </p14:nvContentPartPr>
            <p14:xfrm>
              <a:off x="3446947" y="3326283"/>
              <a:ext cx="1980910" cy="1290973"/>
            </p14:xfrm>
          </p:contentPart>
        </mc:Choice>
        <mc:Fallback xmlns="">
          <p:pic>
            <p:nvPicPr>
              <p:cNvPr id="47" name="Ink 46">
                <a:extLst>
                  <a:ext uri="{FF2B5EF4-FFF2-40B4-BE49-F238E27FC236}">
                    <a16:creationId xmlns:a16="http://schemas.microsoft.com/office/drawing/2014/main" id="{46FAB624-FD0D-06A4-27D9-2653AD27E879}"/>
                  </a:ext>
                </a:extLst>
              </p:cNvPr>
              <p:cNvPicPr/>
              <p:nvPr/>
            </p:nvPicPr>
            <p:blipFill>
              <a:blip r:embed="rId11"/>
              <a:stretch>
                <a:fillRect/>
              </a:stretch>
            </p:blipFill>
            <p:spPr>
              <a:xfrm>
                <a:off x="3428952" y="3308288"/>
                <a:ext cx="2016540" cy="1326603"/>
              </a:xfrm>
              <a:prstGeom prst="rect">
                <a:avLst/>
              </a:prstGeom>
            </p:spPr>
          </p:pic>
        </mc:Fallback>
      </mc:AlternateContent>
    </p:spTree>
    <p:extLst>
      <p:ext uri="{BB962C8B-B14F-4D97-AF65-F5344CB8AC3E}">
        <p14:creationId xmlns:p14="http://schemas.microsoft.com/office/powerpoint/2010/main" val="3156317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7157C-9DA6-53F5-72FA-1A52D57FC27F}"/>
              </a:ext>
            </a:extLst>
          </p:cNvPr>
          <p:cNvSpPr>
            <a:spLocks noGrp="1"/>
          </p:cNvSpPr>
          <p:nvPr>
            <p:ph type="title"/>
          </p:nvPr>
        </p:nvSpPr>
        <p:spPr/>
        <p:txBody>
          <a:bodyPr/>
          <a:lstStyle/>
          <a:p>
            <a:r>
              <a:rPr lang="en-GB">
                <a:latin typeface="Calibri"/>
                <a:cs typeface="Calibri"/>
              </a:rPr>
              <a:t>The Children and Young Persons Acts of 1963 and 1969</a:t>
            </a:r>
            <a:endParaRPr lang="en-US"/>
          </a:p>
        </p:txBody>
      </p:sp>
      <p:sp>
        <p:nvSpPr>
          <p:cNvPr id="3" name="Content Placeholder 2">
            <a:extLst>
              <a:ext uri="{FF2B5EF4-FFF2-40B4-BE49-F238E27FC236}">
                <a16:creationId xmlns:a16="http://schemas.microsoft.com/office/drawing/2014/main" id="{44CBFF98-9486-9599-9C9F-4BF546583AAE}"/>
              </a:ext>
            </a:extLst>
          </p:cNvPr>
          <p:cNvSpPr>
            <a:spLocks noGrp="1"/>
          </p:cNvSpPr>
          <p:nvPr>
            <p:ph idx="1"/>
          </p:nvPr>
        </p:nvSpPr>
        <p:spPr>
          <a:xfrm>
            <a:off x="838200" y="1599848"/>
            <a:ext cx="10515600" cy="4577115"/>
          </a:xfrm>
        </p:spPr>
        <p:txBody>
          <a:bodyPr vert="horz" lIns="91440" tIns="45720" rIns="91440" bIns="45720" rtlCol="0" anchor="t">
            <a:normAutofit fontScale="92500" lnSpcReduction="20000"/>
          </a:bodyPr>
          <a:lstStyle/>
          <a:p>
            <a:r>
              <a:rPr lang="en-GB">
                <a:ea typeface="+mn-lt"/>
                <a:cs typeface="+mn-lt"/>
              </a:rPr>
              <a:t>The 1963 reformed the treatment of young offenders in juvenile courts</a:t>
            </a:r>
          </a:p>
          <a:p>
            <a:r>
              <a:rPr lang="en-GB">
                <a:ea typeface="+mn-lt"/>
                <a:cs typeface="+mn-lt"/>
              </a:rPr>
              <a:t>It also emphasised the importance of care and protection, raising the age of criminal responsibility from eight to ten</a:t>
            </a:r>
          </a:p>
          <a:p>
            <a:r>
              <a:rPr lang="en-GB">
                <a:ea typeface="+mn-lt"/>
                <a:cs typeface="+mn-lt"/>
              </a:rPr>
              <a:t>The 1969 act reduced the powers of juvenile courts to make orders, coming down in favour of care orders and supervision by probation officers and social workers</a:t>
            </a:r>
          </a:p>
          <a:p>
            <a:r>
              <a:rPr lang="en-GB">
                <a:cs typeface="Calibri"/>
              </a:rPr>
              <a:t>Legislation was child-centred and focused on the ‘needs’ rather than the ‘deeds’ of children.</a:t>
            </a:r>
            <a:endParaRPr lang="en-GB">
              <a:ea typeface="+mn-lt"/>
              <a:cs typeface="+mn-lt"/>
            </a:endParaRPr>
          </a:p>
          <a:p>
            <a:r>
              <a:rPr lang="en-GB">
                <a:cs typeface="Calibri"/>
              </a:rPr>
              <a:t>Act emphasized importance of the welfare principle to govern state’s intervention in lives of young people. </a:t>
            </a:r>
            <a:endParaRPr lang="en-GB">
              <a:ea typeface="+mn-lt"/>
              <a:cs typeface="+mn-lt"/>
            </a:endParaRPr>
          </a:p>
          <a:p>
            <a:r>
              <a:rPr lang="en-GB">
                <a:cs typeface="Calibri"/>
              </a:rPr>
              <a:t>Multi-agency approach.</a:t>
            </a:r>
            <a:endParaRPr lang="en-GB">
              <a:ea typeface="+mn-lt"/>
              <a:cs typeface="+mn-lt"/>
            </a:endParaRPr>
          </a:p>
          <a:p>
            <a:r>
              <a:rPr lang="en-GB">
                <a:cs typeface="Calibri"/>
              </a:rPr>
              <a:t>Diversion from</a:t>
            </a:r>
            <a:endParaRPr lang="en-GB"/>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1B36F177-CD1C-9484-D07B-9A75127EF318}"/>
                  </a:ext>
                </a:extLst>
              </p14:cNvPr>
              <p14:cNvContentPartPr/>
              <p14:nvPr/>
            </p14:nvContentPartPr>
            <p14:xfrm>
              <a:off x="1217341" y="5538439"/>
              <a:ext cx="9292" cy="9292"/>
            </p14:xfrm>
          </p:contentPart>
        </mc:Choice>
        <mc:Fallback xmlns="">
          <p:pic>
            <p:nvPicPr>
              <p:cNvPr id="4" name="Ink 3">
                <a:extLst>
                  <a:ext uri="{FF2B5EF4-FFF2-40B4-BE49-F238E27FC236}">
                    <a16:creationId xmlns:a16="http://schemas.microsoft.com/office/drawing/2014/main" id="{1B36F177-CD1C-9484-D07B-9A75127EF318}"/>
                  </a:ext>
                </a:extLst>
              </p:cNvPr>
              <p:cNvPicPr/>
              <p:nvPr/>
            </p:nvPicPr>
            <p:blipFill>
              <a:blip r:embed="rId3"/>
              <a:stretch>
                <a:fillRect/>
              </a:stretch>
            </p:blipFill>
            <p:spPr>
              <a:xfrm>
                <a:off x="752741" y="5073839"/>
                <a:ext cx="929200" cy="929200"/>
              </a:xfrm>
              <a:prstGeom prst="rect">
                <a:avLst/>
              </a:prstGeom>
            </p:spPr>
          </p:pic>
        </mc:Fallback>
      </mc:AlternateContent>
    </p:spTree>
    <p:extLst>
      <p:ext uri="{BB962C8B-B14F-4D97-AF65-F5344CB8AC3E}">
        <p14:creationId xmlns:p14="http://schemas.microsoft.com/office/powerpoint/2010/main" val="14215892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2BEFE-C12E-DDA3-B825-F72DFD9B679D}"/>
              </a:ext>
            </a:extLst>
          </p:cNvPr>
          <p:cNvSpPr>
            <a:spLocks noGrp="1"/>
          </p:cNvSpPr>
          <p:nvPr>
            <p:ph type="title"/>
          </p:nvPr>
        </p:nvSpPr>
        <p:spPr>
          <a:xfrm>
            <a:off x="586478" y="1683756"/>
            <a:ext cx="3115265" cy="2396359"/>
          </a:xfrm>
        </p:spPr>
        <p:txBody>
          <a:bodyPr anchor="b">
            <a:normAutofit/>
          </a:bodyPr>
          <a:lstStyle/>
          <a:p>
            <a:pPr algn="r"/>
            <a:br>
              <a:rPr lang="en-GB" sz="4000">
                <a:ea typeface="+mj-lt"/>
                <a:cs typeface="+mj-lt"/>
              </a:rPr>
            </a:br>
            <a:r>
              <a:rPr lang="en-GB" sz="4000">
                <a:ea typeface="+mj-lt"/>
                <a:cs typeface="+mj-lt"/>
              </a:rPr>
              <a:t>1991 Criminal Justice Act</a:t>
            </a:r>
          </a:p>
          <a:p>
            <a:pPr algn="r"/>
            <a:endParaRPr lang="en-GB" sz="4000">
              <a:solidFill>
                <a:srgbClr val="FFFFFF"/>
              </a:solidFill>
              <a:cs typeface="Calibri Light"/>
            </a:endParaRPr>
          </a:p>
        </p:txBody>
      </p:sp>
      <p:graphicFrame>
        <p:nvGraphicFramePr>
          <p:cNvPr id="8" name="Content Placeholder 5">
            <a:extLst>
              <a:ext uri="{FF2B5EF4-FFF2-40B4-BE49-F238E27FC236}">
                <a16:creationId xmlns:a16="http://schemas.microsoft.com/office/drawing/2014/main" id="{EFDDAA09-A2AD-377A-78F8-0E766AEB41E1}"/>
              </a:ext>
            </a:extLst>
          </p:cNvPr>
          <p:cNvGraphicFramePr>
            <a:graphicFrameLocks noGrp="1"/>
          </p:cNvGraphicFramePr>
          <p:nvPr>
            <p:ph idx="1"/>
            <p:extLst>
              <p:ext uri="{D42A27DB-BD31-4B8C-83A1-F6EECF244321}">
                <p14:modId xmlns:p14="http://schemas.microsoft.com/office/powerpoint/2010/main" val="150753512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3515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50D7D-53FF-4054-B267-7E796BBD324C}"/>
              </a:ext>
            </a:extLst>
          </p:cNvPr>
          <p:cNvSpPr>
            <a:spLocks noGrp="1"/>
          </p:cNvSpPr>
          <p:nvPr>
            <p:ph type="title"/>
          </p:nvPr>
        </p:nvSpPr>
        <p:spPr>
          <a:xfrm>
            <a:off x="1297858" y="640823"/>
            <a:ext cx="3266386" cy="5583148"/>
          </a:xfrm>
        </p:spPr>
        <p:txBody>
          <a:bodyPr anchor="ctr">
            <a:normAutofit/>
          </a:bodyPr>
          <a:lstStyle/>
          <a:p>
            <a:r>
              <a:rPr lang="en-GB" sz="3600" dirty="0"/>
              <a:t>Age of Criminal Responsibility</a:t>
            </a:r>
          </a:p>
        </p:txBody>
      </p:sp>
      <p:graphicFrame>
        <p:nvGraphicFramePr>
          <p:cNvPr id="5" name="Content Placeholder 2">
            <a:extLst>
              <a:ext uri="{FF2B5EF4-FFF2-40B4-BE49-F238E27FC236}">
                <a16:creationId xmlns:a16="http://schemas.microsoft.com/office/drawing/2014/main" id="{FBD8F82C-9D5D-0B0C-A91E-0D1631372ED9}"/>
              </a:ext>
            </a:extLst>
          </p:cNvPr>
          <p:cNvGraphicFramePr>
            <a:graphicFrameLocks noGrp="1"/>
          </p:cNvGraphicFramePr>
          <p:nvPr>
            <p:ph idx="1"/>
          </p:nvPr>
        </p:nvGraphicFramePr>
        <p:xfrm>
          <a:off x="5010013" y="640823"/>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3933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80592-A594-4F52-976A-09FAA8410831}"/>
              </a:ext>
            </a:extLst>
          </p:cNvPr>
          <p:cNvSpPr>
            <a:spLocks noGrp="1"/>
          </p:cNvSpPr>
          <p:nvPr>
            <p:ph type="title"/>
          </p:nvPr>
        </p:nvSpPr>
        <p:spPr>
          <a:xfrm>
            <a:off x="2000250" y="640823"/>
            <a:ext cx="2563994" cy="5583148"/>
          </a:xfrm>
        </p:spPr>
        <p:txBody>
          <a:bodyPr anchor="ctr">
            <a:normAutofit/>
          </a:bodyPr>
          <a:lstStyle/>
          <a:p>
            <a:r>
              <a:rPr lang="en-GB" sz="4700"/>
              <a:t>Scotland</a:t>
            </a:r>
          </a:p>
        </p:txBody>
      </p:sp>
      <p:graphicFrame>
        <p:nvGraphicFramePr>
          <p:cNvPr id="5" name="Content Placeholder 2">
            <a:extLst>
              <a:ext uri="{FF2B5EF4-FFF2-40B4-BE49-F238E27FC236}">
                <a16:creationId xmlns:a16="http://schemas.microsoft.com/office/drawing/2014/main" id="{F25223E8-154B-BB31-D1EC-A73CC39035FD}"/>
              </a:ext>
            </a:extLst>
          </p:cNvPr>
          <p:cNvGraphicFramePr>
            <a:graphicFrameLocks noGrp="1"/>
          </p:cNvGraphicFramePr>
          <p:nvPr>
            <p:ph idx="1"/>
          </p:nvPr>
        </p:nvGraphicFramePr>
        <p:xfrm>
          <a:off x="5010013" y="640823"/>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59326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92882-31B6-4F38-BC01-0F9054AE67BC}"/>
              </a:ext>
            </a:extLst>
          </p:cNvPr>
          <p:cNvSpPr>
            <a:spLocks noGrp="1"/>
          </p:cNvSpPr>
          <p:nvPr>
            <p:ph type="title"/>
          </p:nvPr>
        </p:nvSpPr>
        <p:spPr>
          <a:xfrm>
            <a:off x="2152650" y="365126"/>
            <a:ext cx="7886700" cy="1325563"/>
          </a:xfrm>
        </p:spPr>
        <p:txBody>
          <a:bodyPr>
            <a:normAutofit/>
          </a:bodyPr>
          <a:lstStyle/>
          <a:p>
            <a:r>
              <a:rPr lang="en-GB" sz="4700"/>
              <a:t>Age of Criminal Responsibility </a:t>
            </a:r>
          </a:p>
        </p:txBody>
      </p:sp>
      <p:sp>
        <p:nvSpPr>
          <p:cNvPr id="3" name="Content Placeholder 2">
            <a:extLst>
              <a:ext uri="{FF2B5EF4-FFF2-40B4-BE49-F238E27FC236}">
                <a16:creationId xmlns:a16="http://schemas.microsoft.com/office/drawing/2014/main" id="{4553E604-E4DF-453A-B7FC-4CA000DB9E53}"/>
              </a:ext>
            </a:extLst>
          </p:cNvPr>
          <p:cNvSpPr>
            <a:spLocks noGrp="1"/>
          </p:cNvSpPr>
          <p:nvPr>
            <p:ph idx="1"/>
          </p:nvPr>
        </p:nvSpPr>
        <p:spPr>
          <a:xfrm>
            <a:off x="874643" y="2073158"/>
            <a:ext cx="9978887" cy="4251960"/>
          </a:xfrm>
        </p:spPr>
        <p:txBody>
          <a:bodyPr vert="horz" lIns="91440" tIns="45720" rIns="91440" bIns="45720" rtlCol="0" anchor="t">
            <a:normAutofit/>
          </a:bodyPr>
          <a:lstStyle/>
          <a:p>
            <a:r>
              <a:rPr lang="en-GB" sz="2400" dirty="0"/>
              <a:t>Is 10 too young?     </a:t>
            </a:r>
          </a:p>
          <a:p>
            <a:pPr lvl="1"/>
            <a:r>
              <a:rPr lang="en-GB" dirty="0"/>
              <a:t>Discuss</a:t>
            </a:r>
          </a:p>
          <a:p>
            <a:pPr lvl="1"/>
            <a:r>
              <a:rPr lang="en-GB" dirty="0"/>
              <a:t>In our Law several offences which are targeted at the inability of children to make good decisions.</a:t>
            </a:r>
          </a:p>
          <a:p>
            <a:pPr lvl="1"/>
            <a:r>
              <a:rPr lang="en-GB" dirty="0"/>
              <a:t>s5 of the Sexual Offences Act 2003 states that a child under 13 cannot consent to sex even if they agree to it.  </a:t>
            </a:r>
          </a:p>
          <a:p>
            <a:pPr lvl="1"/>
            <a:r>
              <a:rPr lang="en-GB" dirty="0"/>
              <a:t>No matter what a child wants or think they want, they are, by definition, too immature to understand the consequences of or consent to certain behaviour. </a:t>
            </a:r>
          </a:p>
        </p:txBody>
      </p:sp>
      <p:pic>
        <p:nvPicPr>
          <p:cNvPr id="4" name="Graphic 4" descr="Abacus with solid fill">
            <a:extLst>
              <a:ext uri="{FF2B5EF4-FFF2-40B4-BE49-F238E27FC236}">
                <a16:creationId xmlns:a16="http://schemas.microsoft.com/office/drawing/2014/main" id="{AEBECF10-81EE-6F22-F747-6F697CAB2F4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53555" y="1677838"/>
            <a:ext cx="914400" cy="914400"/>
          </a:xfrm>
          <a:prstGeom prst="rect">
            <a:avLst/>
          </a:prstGeom>
        </p:spPr>
      </p:pic>
    </p:spTree>
    <p:extLst>
      <p:ext uri="{BB962C8B-B14F-4D97-AF65-F5344CB8AC3E}">
        <p14:creationId xmlns:p14="http://schemas.microsoft.com/office/powerpoint/2010/main" val="237311603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9F54A-5D76-1741-BD88-565C2075F3C6}"/>
              </a:ext>
            </a:extLst>
          </p:cNvPr>
          <p:cNvSpPr>
            <a:spLocks noGrp="1"/>
          </p:cNvSpPr>
          <p:nvPr>
            <p:ph type="title"/>
          </p:nvPr>
        </p:nvSpPr>
        <p:spPr/>
        <p:txBody>
          <a:bodyPr>
            <a:normAutofit/>
          </a:bodyPr>
          <a:lstStyle/>
          <a:p>
            <a:r>
              <a:rPr lang="en-GB"/>
              <a:t>Inappropriate Culpability</a:t>
            </a:r>
          </a:p>
        </p:txBody>
      </p:sp>
      <p:graphicFrame>
        <p:nvGraphicFramePr>
          <p:cNvPr id="5" name="Content Placeholder 2">
            <a:extLst>
              <a:ext uri="{FF2B5EF4-FFF2-40B4-BE49-F238E27FC236}">
                <a16:creationId xmlns:a16="http://schemas.microsoft.com/office/drawing/2014/main" id="{4757B765-DEFA-46FA-8852-411CB7D30CF9}"/>
              </a:ext>
            </a:extLst>
          </p:cNvPr>
          <p:cNvGraphicFramePr>
            <a:graphicFrameLocks noGrp="1"/>
          </p:cNvGraphicFramePr>
          <p:nvPr>
            <p:ph idx="1"/>
            <p:extLst>
              <p:ext uri="{D42A27DB-BD31-4B8C-83A1-F6EECF244321}">
                <p14:modId xmlns:p14="http://schemas.microsoft.com/office/powerpoint/2010/main" val="4128456276"/>
              </p:ext>
            </p:extLst>
          </p:nvPr>
        </p:nvGraphicFramePr>
        <p:xfrm>
          <a:off x="1371600" y="1653702"/>
          <a:ext cx="9601200" cy="50389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23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C9F25-19B7-645E-FD30-DC181268FE3E}"/>
              </a:ext>
            </a:extLst>
          </p:cNvPr>
          <p:cNvSpPr>
            <a:spLocks noGrp="1"/>
          </p:cNvSpPr>
          <p:nvPr>
            <p:ph type="title"/>
          </p:nvPr>
        </p:nvSpPr>
        <p:spPr>
          <a:xfrm>
            <a:off x="2152650" y="365127"/>
            <a:ext cx="7886700" cy="517743"/>
          </a:xfrm>
        </p:spPr>
        <p:txBody>
          <a:bodyPr>
            <a:normAutofit fontScale="90000"/>
          </a:bodyPr>
          <a:lstStyle/>
          <a:p>
            <a:r>
              <a:rPr lang="en-GB"/>
              <a:t>Criminal Responsibility Across the World</a:t>
            </a:r>
            <a:endParaRPr lang="en-GB" dirty="0"/>
          </a:p>
        </p:txBody>
      </p:sp>
      <p:sp>
        <p:nvSpPr>
          <p:cNvPr id="3" name="Content Placeholder 2">
            <a:extLst>
              <a:ext uri="{FF2B5EF4-FFF2-40B4-BE49-F238E27FC236}">
                <a16:creationId xmlns:a16="http://schemas.microsoft.com/office/drawing/2014/main" id="{3390D87E-AD82-E262-07FA-E8B9D2D749D5}"/>
              </a:ext>
            </a:extLst>
          </p:cNvPr>
          <p:cNvSpPr>
            <a:spLocks noGrp="1"/>
          </p:cNvSpPr>
          <p:nvPr>
            <p:ph idx="1"/>
          </p:nvPr>
        </p:nvSpPr>
        <p:spPr>
          <a:xfrm>
            <a:off x="2152650" y="1308539"/>
            <a:ext cx="7886700" cy="4868425"/>
          </a:xfrm>
        </p:spPr>
        <p:txBody>
          <a:bodyPr>
            <a:normAutofit lnSpcReduction="10000"/>
          </a:bodyPr>
          <a:lstStyle/>
          <a:p>
            <a:r>
              <a:rPr lang="en-GB" sz="2200" dirty="0"/>
              <a:t>The United Nations -  Rights of the Child, stated that a minimum age of criminal responsibility low 12 is not acceptable.</a:t>
            </a:r>
            <a:endParaRPr lang="en-GB" sz="2200" dirty="0">
              <a:cs typeface="Calibri"/>
            </a:endParaRPr>
          </a:p>
          <a:p>
            <a:r>
              <a:rPr lang="en-GB" sz="2200" dirty="0"/>
              <a:t>Holland – 12 	</a:t>
            </a:r>
          </a:p>
          <a:p>
            <a:r>
              <a:rPr lang="en-GB" sz="2200" dirty="0"/>
              <a:t>France - no threshold for a minor to be criminally liable. The judge assesses whether the minor has acted with discernment and can therefore be held responsible in law</a:t>
            </a:r>
          </a:p>
          <a:p>
            <a:r>
              <a:rPr lang="en-GB" sz="2200" dirty="0"/>
              <a:t>New Zealand – 10         Singapore  - 7	</a:t>
            </a:r>
            <a:endParaRPr lang="en-GB" sz="2200" dirty="0">
              <a:cs typeface="Calibri"/>
            </a:endParaRPr>
          </a:p>
          <a:p>
            <a:r>
              <a:rPr lang="en-GB" sz="2200" dirty="0"/>
              <a:t>Norway – 15      	   	Portugal - 16	</a:t>
            </a:r>
            <a:endParaRPr lang="en-GB" sz="2200" dirty="0">
              <a:cs typeface="Calibri"/>
            </a:endParaRPr>
          </a:p>
          <a:p>
            <a:r>
              <a:rPr lang="en-GB" sz="2200" dirty="0"/>
              <a:t>Italy – 14 			Spain – 16</a:t>
            </a:r>
            <a:endParaRPr lang="en-GB" sz="2200" dirty="0">
              <a:cs typeface="Calibri"/>
            </a:endParaRPr>
          </a:p>
          <a:p>
            <a:r>
              <a:rPr lang="en-GB" sz="2200" dirty="0"/>
              <a:t>Iran – Girls 9 </a:t>
            </a:r>
            <a:r>
              <a:rPr lang="en-GB" sz="2200" dirty="0">
                <a:ea typeface="+mn-lt"/>
                <a:cs typeface="+mn-lt"/>
              </a:rPr>
              <a:t>The Islamic Penalties Act (2013)</a:t>
            </a:r>
            <a:r>
              <a:rPr lang="en-GB" sz="2200" dirty="0"/>
              <a:t> Religious puberty   		Boys 15</a:t>
            </a:r>
            <a:endParaRPr lang="en-GB" sz="2200" dirty="0">
              <a:cs typeface="Calibri"/>
            </a:endParaRPr>
          </a:p>
          <a:p>
            <a:r>
              <a:rPr lang="en-GB" sz="2200" dirty="0"/>
              <a:t>USA each state differs the youngest being Oklahoma 7 years old. Many American states do not have a minimum </a:t>
            </a:r>
            <a:endParaRPr lang="en-GB" sz="2200" dirty="0">
              <a:cs typeface="Calibri"/>
            </a:endParaRPr>
          </a:p>
        </p:txBody>
      </p:sp>
    </p:spTree>
    <p:extLst>
      <p:ext uri="{BB962C8B-B14F-4D97-AF65-F5344CB8AC3E}">
        <p14:creationId xmlns:p14="http://schemas.microsoft.com/office/powerpoint/2010/main" val="135911816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3BAC7-32AB-6B47-B7C2-1E04172A7E5F}"/>
              </a:ext>
            </a:extLst>
          </p:cNvPr>
          <p:cNvSpPr>
            <a:spLocks noGrp="1"/>
          </p:cNvSpPr>
          <p:nvPr>
            <p:ph type="title"/>
          </p:nvPr>
        </p:nvSpPr>
        <p:spPr/>
        <p:txBody>
          <a:bodyPr/>
          <a:lstStyle/>
          <a:p>
            <a:r>
              <a:rPr lang="en-GB"/>
              <a:t>Age of Criminal Responsibility in England &amp; Wales</a:t>
            </a:r>
          </a:p>
        </p:txBody>
      </p:sp>
      <p:graphicFrame>
        <p:nvGraphicFramePr>
          <p:cNvPr id="5" name="Content Placeholder 2">
            <a:extLst>
              <a:ext uri="{FF2B5EF4-FFF2-40B4-BE49-F238E27FC236}">
                <a16:creationId xmlns:a16="http://schemas.microsoft.com/office/drawing/2014/main" id="{C33BCA2D-BD14-4C6C-8DFE-377B86DE3534}"/>
              </a:ext>
            </a:extLst>
          </p:cNvPr>
          <p:cNvGraphicFramePr>
            <a:graphicFrameLocks noGrp="1"/>
          </p:cNvGraphicFramePr>
          <p:nvPr>
            <p:ph idx="1"/>
          </p:nvPr>
        </p:nvGraphicFramePr>
        <p:xfrm>
          <a:off x="1371599" y="2286000"/>
          <a:ext cx="10301591" cy="44066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41891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3088D-EC1E-F3BD-5581-CA1F9D0E0CD6}"/>
              </a:ext>
            </a:extLst>
          </p:cNvPr>
          <p:cNvSpPr>
            <a:spLocks noGrp="1"/>
          </p:cNvSpPr>
          <p:nvPr>
            <p:ph type="title"/>
          </p:nvPr>
        </p:nvSpPr>
        <p:spPr>
          <a:xfrm>
            <a:off x="2152650" y="365126"/>
            <a:ext cx="7886700" cy="455162"/>
          </a:xfrm>
        </p:spPr>
        <p:txBody>
          <a:bodyPr>
            <a:normAutofit/>
          </a:bodyPr>
          <a:lstStyle/>
          <a:p>
            <a:r>
              <a:rPr lang="en-US" sz="2400" dirty="0">
                <a:cs typeface="Calibri Light"/>
              </a:rPr>
              <a:t>On set offending age</a:t>
            </a:r>
            <a:endParaRPr lang="en-US" sz="2400">
              <a:cs typeface="Calibri Light"/>
            </a:endParaRPr>
          </a:p>
        </p:txBody>
      </p:sp>
      <p:pic>
        <p:nvPicPr>
          <p:cNvPr id="4" name="Picture 4" descr="Chart, line chart&#10;&#10;Description automatically generated">
            <a:extLst>
              <a:ext uri="{FF2B5EF4-FFF2-40B4-BE49-F238E27FC236}">
                <a16:creationId xmlns:a16="http://schemas.microsoft.com/office/drawing/2014/main" id="{1AA3FF4B-E811-D43E-C372-1389209BA9F0}"/>
              </a:ext>
            </a:extLst>
          </p:cNvPr>
          <p:cNvPicPr>
            <a:picLocks noGrp="1" noChangeAspect="1"/>
          </p:cNvPicPr>
          <p:nvPr>
            <p:ph idx="1"/>
          </p:nvPr>
        </p:nvPicPr>
        <p:blipFill>
          <a:blip r:embed="rId2"/>
          <a:stretch>
            <a:fillRect/>
          </a:stretch>
        </p:blipFill>
        <p:spPr>
          <a:xfrm>
            <a:off x="1839311" y="936094"/>
            <a:ext cx="8671035" cy="5164350"/>
          </a:xfrm>
        </p:spPr>
      </p:pic>
    </p:spTree>
    <p:extLst>
      <p:ext uri="{BB962C8B-B14F-4D97-AF65-F5344CB8AC3E}">
        <p14:creationId xmlns:p14="http://schemas.microsoft.com/office/powerpoint/2010/main" val="61179322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3C806-7AE4-6DB6-9642-7CA61089B596}"/>
              </a:ext>
            </a:extLst>
          </p:cNvPr>
          <p:cNvSpPr>
            <a:spLocks noGrp="1"/>
          </p:cNvSpPr>
          <p:nvPr>
            <p:ph type="title"/>
          </p:nvPr>
        </p:nvSpPr>
        <p:spPr>
          <a:xfrm>
            <a:off x="643467" y="640080"/>
            <a:ext cx="3096427" cy="5613236"/>
          </a:xfrm>
        </p:spPr>
        <p:txBody>
          <a:bodyPr anchor="ctr">
            <a:normAutofit/>
          </a:bodyPr>
          <a:lstStyle/>
          <a:p>
            <a:r>
              <a:rPr lang="en-GB">
                <a:cs typeface="Calibri Light"/>
              </a:rPr>
              <a:t>Mid 1990's</a:t>
            </a:r>
          </a:p>
        </p:txBody>
      </p:sp>
      <p:sp>
        <p:nvSpPr>
          <p:cNvPr id="3" name="Content Placeholder 2">
            <a:extLst>
              <a:ext uri="{FF2B5EF4-FFF2-40B4-BE49-F238E27FC236}">
                <a16:creationId xmlns:a16="http://schemas.microsoft.com/office/drawing/2014/main" id="{BF473991-83AF-F539-0A24-9CD2A2AE925B}"/>
              </a:ext>
            </a:extLst>
          </p:cNvPr>
          <p:cNvSpPr>
            <a:spLocks noGrp="1"/>
          </p:cNvSpPr>
          <p:nvPr>
            <p:ph idx="1"/>
          </p:nvPr>
        </p:nvSpPr>
        <p:spPr>
          <a:xfrm>
            <a:off x="4699818" y="640082"/>
            <a:ext cx="6848715" cy="2599902"/>
          </a:xfrm>
        </p:spPr>
        <p:txBody>
          <a:bodyPr vert="horz" lIns="91440" tIns="45720" rIns="91440" bIns="45720" rtlCol="0" anchor="ctr">
            <a:normAutofit/>
          </a:bodyPr>
          <a:lstStyle/>
          <a:p>
            <a:r>
              <a:rPr lang="en-GB" sz="2400">
                <a:ea typeface="+mn-lt"/>
                <a:cs typeface="+mn-lt"/>
              </a:rPr>
              <a:t>1993 Murder of James Bulger</a:t>
            </a:r>
            <a:endParaRPr lang="en-GB" sz="2400">
              <a:cs typeface="Calibri" panose="020F0502020204030204"/>
            </a:endParaRPr>
          </a:p>
          <a:p>
            <a:r>
              <a:rPr lang="en-GB" sz="2400">
                <a:ea typeface="+mn-lt"/>
                <a:cs typeface="+mn-lt"/>
              </a:rPr>
              <a:t>Increasing amount of complaints about delinquency and weaknesses in youth justice system</a:t>
            </a:r>
            <a:endParaRPr lang="en-GB" sz="2400">
              <a:cs typeface="Calibri"/>
            </a:endParaRPr>
          </a:p>
          <a:p>
            <a:r>
              <a:rPr lang="en-GB" sz="2400">
                <a:ea typeface="+mn-lt"/>
                <a:cs typeface="+mn-lt"/>
              </a:rPr>
              <a:t>1997 White Paper – </a:t>
            </a:r>
            <a:r>
              <a:rPr lang="en-GB" sz="2400" i="1">
                <a:ea typeface="+mn-lt"/>
                <a:cs typeface="+mn-lt"/>
              </a:rPr>
              <a:t>No More Excuses  </a:t>
            </a:r>
            <a:endParaRPr lang="en-GB" sz="2400">
              <a:cs typeface="Calibri"/>
            </a:endParaRPr>
          </a:p>
          <a:p>
            <a:endParaRPr lang="en-GB" sz="2400">
              <a:cs typeface="Calibri"/>
            </a:endParaRPr>
          </a:p>
        </p:txBody>
      </p:sp>
      <p:pic>
        <p:nvPicPr>
          <p:cNvPr id="4" name="Picture 4" descr="A picture containing text, newspaper&#10;&#10;Description automatically generated">
            <a:extLst>
              <a:ext uri="{FF2B5EF4-FFF2-40B4-BE49-F238E27FC236}">
                <a16:creationId xmlns:a16="http://schemas.microsoft.com/office/drawing/2014/main" id="{346DE6B2-C080-AEC0-5B6D-EBB1A0DDC07D}"/>
              </a:ext>
            </a:extLst>
          </p:cNvPr>
          <p:cNvPicPr>
            <a:picLocks noChangeAspect="1"/>
          </p:cNvPicPr>
          <p:nvPr/>
        </p:nvPicPr>
        <p:blipFill>
          <a:blip r:embed="rId2"/>
          <a:stretch>
            <a:fillRect/>
          </a:stretch>
        </p:blipFill>
        <p:spPr>
          <a:xfrm>
            <a:off x="4697985" y="3633603"/>
            <a:ext cx="6849991" cy="2301430"/>
          </a:xfrm>
          <a:prstGeom prst="rect">
            <a:avLst/>
          </a:prstGeom>
        </p:spPr>
      </p:pic>
    </p:spTree>
    <p:extLst>
      <p:ext uri="{BB962C8B-B14F-4D97-AF65-F5344CB8AC3E}">
        <p14:creationId xmlns:p14="http://schemas.microsoft.com/office/powerpoint/2010/main" val="3588816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44A80-C0A1-4B49-840E-3D44ED567544}"/>
              </a:ext>
            </a:extLst>
          </p:cNvPr>
          <p:cNvSpPr>
            <a:spLocks noGrp="1"/>
          </p:cNvSpPr>
          <p:nvPr>
            <p:ph type="title"/>
          </p:nvPr>
        </p:nvSpPr>
        <p:spPr/>
        <p:txBody>
          <a:bodyPr/>
          <a:lstStyle/>
          <a:p>
            <a:r>
              <a:rPr lang="en-GB"/>
              <a:t>The case of James Bulger</a:t>
            </a:r>
          </a:p>
        </p:txBody>
      </p:sp>
      <p:sp>
        <p:nvSpPr>
          <p:cNvPr id="3" name="Content Placeholder 2">
            <a:extLst>
              <a:ext uri="{FF2B5EF4-FFF2-40B4-BE49-F238E27FC236}">
                <a16:creationId xmlns:a16="http://schemas.microsoft.com/office/drawing/2014/main" id="{51029239-7A0D-B14C-8A4D-2E7B1C80FA75}"/>
              </a:ext>
            </a:extLst>
          </p:cNvPr>
          <p:cNvSpPr>
            <a:spLocks noGrp="1"/>
          </p:cNvSpPr>
          <p:nvPr>
            <p:ph idx="1"/>
          </p:nvPr>
        </p:nvSpPr>
        <p:spPr>
          <a:xfrm>
            <a:off x="1507787" y="2171700"/>
            <a:ext cx="9601200" cy="3581400"/>
          </a:xfrm>
        </p:spPr>
        <p:txBody>
          <a:bodyPr>
            <a:normAutofit fontScale="85000" lnSpcReduction="10000"/>
          </a:bodyPr>
          <a:lstStyle/>
          <a:p>
            <a:r>
              <a:rPr lang="en-GB" b="1"/>
              <a:t>TASK – </a:t>
            </a:r>
            <a:r>
              <a:rPr lang="en-GB"/>
              <a:t>5 Minutes</a:t>
            </a:r>
          </a:p>
          <a:p>
            <a:pPr marL="0" indent="0">
              <a:buNone/>
            </a:pPr>
            <a:endParaRPr lang="en-GB">
              <a:hlinkClick r:id="rId3"/>
            </a:endParaRPr>
          </a:p>
          <a:p>
            <a:pPr marL="0" indent="0">
              <a:buNone/>
            </a:pPr>
            <a:r>
              <a:rPr lang="en-GB">
                <a:hlinkClick r:id="rId3"/>
              </a:rPr>
              <a:t>https://www.hja.net/expert-comments/opinion/general-crime/doli-incapax-why-do-we-hold-our-10-year-olds-to-have-criminal-responsibility/</a:t>
            </a:r>
            <a:endParaRPr lang="en-GB"/>
          </a:p>
          <a:p>
            <a:endParaRPr lang="en-GB"/>
          </a:p>
          <a:p>
            <a:r>
              <a:rPr lang="en-GB"/>
              <a:t>How did the James Bulger case change youth justice?</a:t>
            </a:r>
          </a:p>
          <a:p>
            <a:r>
              <a:rPr lang="en-GB"/>
              <a:t>What is the science behind the age of criminal responsibility?</a:t>
            </a:r>
          </a:p>
          <a:p>
            <a:r>
              <a:rPr lang="en-GB"/>
              <a:t>Can children have a fair trial and what is the impact of criminal conviction?</a:t>
            </a:r>
          </a:p>
          <a:p>
            <a:pPr marL="0" indent="0">
              <a:buNone/>
            </a:pPr>
            <a:endParaRPr lang="en-GB" b="1"/>
          </a:p>
          <a:p>
            <a:endParaRPr lang="en-GB" b="1"/>
          </a:p>
          <a:p>
            <a:endParaRPr lang="en-GB" b="1"/>
          </a:p>
        </p:txBody>
      </p:sp>
    </p:spTree>
    <p:extLst>
      <p:ext uri="{BB962C8B-B14F-4D97-AF65-F5344CB8AC3E}">
        <p14:creationId xmlns:p14="http://schemas.microsoft.com/office/powerpoint/2010/main" val="6084675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FA5F8-8F8F-7940-905D-99AEE6DAB20F}"/>
              </a:ext>
            </a:extLst>
          </p:cNvPr>
          <p:cNvSpPr>
            <a:spLocks noGrp="1"/>
          </p:cNvSpPr>
          <p:nvPr>
            <p:ph type="title"/>
          </p:nvPr>
        </p:nvSpPr>
        <p:spPr/>
        <p:txBody>
          <a:bodyPr>
            <a:normAutofit/>
          </a:bodyPr>
          <a:lstStyle/>
          <a:p>
            <a:r>
              <a:rPr lang="en-GB"/>
              <a:t>‘No More Excuses’ - 1997</a:t>
            </a:r>
          </a:p>
        </p:txBody>
      </p:sp>
      <p:graphicFrame>
        <p:nvGraphicFramePr>
          <p:cNvPr id="5" name="Content Placeholder 2">
            <a:extLst>
              <a:ext uri="{FF2B5EF4-FFF2-40B4-BE49-F238E27FC236}">
                <a16:creationId xmlns:a16="http://schemas.microsoft.com/office/drawing/2014/main" id="{18E300F7-FCBA-4F7A-93D7-DC29D79FDAE6}"/>
              </a:ext>
            </a:extLst>
          </p:cNvPr>
          <p:cNvGraphicFramePr>
            <a:graphicFrameLocks noGrp="1"/>
          </p:cNvGraphicFramePr>
          <p:nvPr>
            <p:ph idx="1"/>
            <p:extLst>
              <p:ext uri="{D42A27DB-BD31-4B8C-83A1-F6EECF244321}">
                <p14:modId xmlns:p14="http://schemas.microsoft.com/office/powerpoint/2010/main" val="3432075707"/>
              </p:ext>
            </p:extLst>
          </p:nvPr>
        </p:nvGraphicFramePr>
        <p:xfrm>
          <a:off x="1371600" y="1536970"/>
          <a:ext cx="10457234" cy="50972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00053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A picture containing text, outdoor, brick, plaque&#10;&#10;Description automatically generated">
            <a:extLst>
              <a:ext uri="{FF2B5EF4-FFF2-40B4-BE49-F238E27FC236}">
                <a16:creationId xmlns:a16="http://schemas.microsoft.com/office/drawing/2014/main" id="{22D20F45-6067-FFDC-AF1D-F295693AB1B9}"/>
              </a:ext>
            </a:extLst>
          </p:cNvPr>
          <p:cNvPicPr>
            <a:picLocks noGrp="1" noChangeAspect="1"/>
          </p:cNvPicPr>
          <p:nvPr>
            <p:ph idx="1"/>
          </p:nvPr>
        </p:nvPicPr>
        <p:blipFill rotWithShape="1">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28247519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55DD9-1F81-F4EC-EEA9-5D469141764D}"/>
              </a:ext>
            </a:extLst>
          </p:cNvPr>
          <p:cNvSpPr>
            <a:spLocks noGrp="1"/>
          </p:cNvSpPr>
          <p:nvPr>
            <p:ph type="title"/>
          </p:nvPr>
        </p:nvSpPr>
        <p:spPr>
          <a:xfrm>
            <a:off x="838200" y="365125"/>
            <a:ext cx="10515600" cy="732897"/>
          </a:xfrm>
        </p:spPr>
        <p:txBody>
          <a:bodyPr/>
          <a:lstStyle/>
          <a:p>
            <a:r>
              <a:rPr lang="en-GB">
                <a:ea typeface="+mj-lt"/>
                <a:cs typeface="+mj-lt"/>
              </a:rPr>
              <a:t> Crime and Disorder Act 1998</a:t>
            </a:r>
            <a:endParaRPr lang="en-US"/>
          </a:p>
        </p:txBody>
      </p:sp>
      <p:sp>
        <p:nvSpPr>
          <p:cNvPr id="3" name="Content Placeholder 2">
            <a:extLst>
              <a:ext uri="{FF2B5EF4-FFF2-40B4-BE49-F238E27FC236}">
                <a16:creationId xmlns:a16="http://schemas.microsoft.com/office/drawing/2014/main" id="{6A6E9F5D-5F01-4918-62ED-3E47671EB5A6}"/>
              </a:ext>
            </a:extLst>
          </p:cNvPr>
          <p:cNvSpPr>
            <a:spLocks noGrp="1"/>
          </p:cNvSpPr>
          <p:nvPr>
            <p:ph idx="1"/>
          </p:nvPr>
        </p:nvSpPr>
        <p:spPr>
          <a:xfrm>
            <a:off x="838200" y="1232959"/>
            <a:ext cx="10515600" cy="4944004"/>
          </a:xfrm>
        </p:spPr>
        <p:txBody>
          <a:bodyPr vert="horz" lIns="91440" tIns="45720" rIns="91440" bIns="45720" rtlCol="0" anchor="t">
            <a:normAutofit/>
          </a:bodyPr>
          <a:lstStyle/>
          <a:p>
            <a:r>
              <a:rPr lang="en-US" dirty="0">
                <a:ea typeface="+mn-lt"/>
                <a:cs typeface="+mn-lt"/>
              </a:rPr>
              <a:t> Key areas were introduced around:</a:t>
            </a:r>
          </a:p>
          <a:p>
            <a:r>
              <a:rPr lang="en-GB" b="1" dirty="0"/>
              <a:t>Anti-Social Behaviour Orders ASBO's– </a:t>
            </a:r>
            <a:r>
              <a:rPr lang="en-GB" dirty="0"/>
              <a:t>behaviour which is caused or was likely to cause alarm, harassment, or distress </a:t>
            </a:r>
            <a:endParaRPr lang="en-GB" dirty="0">
              <a:cs typeface="Calibri"/>
            </a:endParaRPr>
          </a:p>
          <a:p>
            <a:r>
              <a:rPr lang="en-GB" b="1" dirty="0"/>
              <a:t>Parenting Orders - </a:t>
            </a:r>
            <a:r>
              <a:rPr lang="en-GB" dirty="0"/>
              <a:t>made against parents of a child who has been given ASBO, convicted of offence, failure to prevent truancy </a:t>
            </a:r>
          </a:p>
          <a:p>
            <a:r>
              <a:rPr lang="en-GB" dirty="0">
                <a:ea typeface="+mn-lt"/>
                <a:cs typeface="+mn-lt"/>
              </a:rPr>
              <a:t>The Act also abolished the presumption that a child is doli incapax (incapable of evil) (the presumption that a person between ten and fourteen years of age is incapable of committing an offence)</a:t>
            </a:r>
            <a:endParaRPr lang="en-GB" dirty="0">
              <a:cs typeface="Calibri"/>
            </a:endParaRPr>
          </a:p>
          <a:p>
            <a:pPr marL="0" indent="0">
              <a:buNone/>
            </a:pPr>
            <a:endParaRPr lang="en-GB" b="1" dirty="0">
              <a:cs typeface="Calibri"/>
            </a:endParaRPr>
          </a:p>
          <a:p>
            <a:endParaRPr lang="en-GB" dirty="0">
              <a:cs typeface="Calibri"/>
            </a:endParaRPr>
          </a:p>
          <a:p>
            <a:endParaRPr lang="en-GB" dirty="0">
              <a:cs typeface="Calibri"/>
            </a:endParaRPr>
          </a:p>
          <a:p>
            <a:endParaRPr lang="en-US" dirty="0">
              <a:cs typeface="Calibri"/>
            </a:endParaRPr>
          </a:p>
        </p:txBody>
      </p:sp>
    </p:spTree>
    <p:extLst>
      <p:ext uri="{BB962C8B-B14F-4D97-AF65-F5344CB8AC3E}">
        <p14:creationId xmlns:p14="http://schemas.microsoft.com/office/powerpoint/2010/main" val="16582105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659FC-8384-5943-9477-99A18CF3A476}"/>
              </a:ext>
            </a:extLst>
          </p:cNvPr>
          <p:cNvSpPr>
            <a:spLocks noGrp="1"/>
          </p:cNvSpPr>
          <p:nvPr>
            <p:ph type="title"/>
          </p:nvPr>
        </p:nvSpPr>
        <p:spPr/>
        <p:txBody>
          <a:bodyPr/>
          <a:lstStyle/>
          <a:p>
            <a:r>
              <a:rPr lang="en-GB" dirty="0"/>
              <a:t>What the 1998 Crime and Disorder Act did for Youth Justice</a:t>
            </a:r>
          </a:p>
        </p:txBody>
      </p:sp>
      <p:graphicFrame>
        <p:nvGraphicFramePr>
          <p:cNvPr id="7" name="Content Placeholder 2">
            <a:extLst>
              <a:ext uri="{FF2B5EF4-FFF2-40B4-BE49-F238E27FC236}">
                <a16:creationId xmlns:a16="http://schemas.microsoft.com/office/drawing/2014/main" id="{964BC956-8EC9-48D1-8C15-7FDF16B4362C}"/>
              </a:ext>
            </a:extLst>
          </p:cNvPr>
          <p:cNvGraphicFramePr>
            <a:graphicFrameLocks noGrp="1"/>
          </p:cNvGraphicFramePr>
          <p:nvPr>
            <p:ph idx="1"/>
            <p:extLst>
              <p:ext uri="{D42A27DB-BD31-4B8C-83A1-F6EECF244321}">
                <p14:modId xmlns:p14="http://schemas.microsoft.com/office/powerpoint/2010/main" val="40030002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03480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216DF-2867-E048-8779-C98BBCD7E8EF}"/>
              </a:ext>
            </a:extLst>
          </p:cNvPr>
          <p:cNvSpPr>
            <a:spLocks noGrp="1"/>
          </p:cNvSpPr>
          <p:nvPr>
            <p:ph type="title"/>
          </p:nvPr>
        </p:nvSpPr>
        <p:spPr/>
        <p:txBody>
          <a:bodyPr>
            <a:normAutofit/>
          </a:bodyPr>
          <a:lstStyle/>
          <a:p>
            <a:r>
              <a:rPr lang="en-GB"/>
              <a:t>1999 Youth Justice &amp; Criminal Evidence Act</a:t>
            </a:r>
          </a:p>
        </p:txBody>
      </p:sp>
      <p:graphicFrame>
        <p:nvGraphicFramePr>
          <p:cNvPr id="5" name="Content Placeholder 2">
            <a:extLst>
              <a:ext uri="{FF2B5EF4-FFF2-40B4-BE49-F238E27FC236}">
                <a16:creationId xmlns:a16="http://schemas.microsoft.com/office/drawing/2014/main" id="{F1254421-81EE-4E37-9F23-2AFCB05E396A}"/>
              </a:ext>
            </a:extLst>
          </p:cNvPr>
          <p:cNvGraphicFramePr>
            <a:graphicFrameLocks noGrp="1"/>
          </p:cNvGraphicFramePr>
          <p:nvPr>
            <p:ph idx="1"/>
            <p:extLst>
              <p:ext uri="{D42A27DB-BD31-4B8C-83A1-F6EECF244321}">
                <p14:modId xmlns:p14="http://schemas.microsoft.com/office/powerpoint/2010/main" val="46895848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74610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0556D-215C-4143-9BD5-71B290B54E24}"/>
              </a:ext>
            </a:extLst>
          </p:cNvPr>
          <p:cNvSpPr>
            <a:spLocks noGrp="1"/>
          </p:cNvSpPr>
          <p:nvPr>
            <p:ph type="title"/>
          </p:nvPr>
        </p:nvSpPr>
        <p:spPr/>
        <p:txBody>
          <a:bodyPr>
            <a:normAutofit/>
          </a:bodyPr>
          <a:lstStyle/>
          <a:p>
            <a:r>
              <a:rPr lang="en-GB"/>
              <a:t>2003 Anti-Social Behaviour Act</a:t>
            </a:r>
          </a:p>
        </p:txBody>
      </p:sp>
      <p:graphicFrame>
        <p:nvGraphicFramePr>
          <p:cNvPr id="5" name="Content Placeholder 2">
            <a:extLst>
              <a:ext uri="{FF2B5EF4-FFF2-40B4-BE49-F238E27FC236}">
                <a16:creationId xmlns:a16="http://schemas.microsoft.com/office/drawing/2014/main" id="{1C421AA5-A415-4AD3-9314-8B1F2E762FAB}"/>
              </a:ext>
            </a:extLst>
          </p:cNvPr>
          <p:cNvGraphicFramePr>
            <a:graphicFrameLocks noGrp="1"/>
          </p:cNvGraphicFramePr>
          <p:nvPr>
            <p:ph idx="1"/>
            <p:extLst>
              <p:ext uri="{D42A27DB-BD31-4B8C-83A1-F6EECF244321}">
                <p14:modId xmlns:p14="http://schemas.microsoft.com/office/powerpoint/2010/main" val="42474500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56310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CEDF8FF-BCC5-4E3C-A8DB-A621D41C0ABA}"/>
              </a:ext>
            </a:extLst>
          </p:cNvPr>
          <p:cNvSpPr>
            <a:spLocks noGrp="1"/>
          </p:cNvSpPr>
          <p:nvPr>
            <p:ph type="title"/>
          </p:nvPr>
        </p:nvSpPr>
        <p:spPr>
          <a:xfrm>
            <a:off x="1137034" y="609597"/>
            <a:ext cx="9392421" cy="873641"/>
          </a:xfrm>
        </p:spPr>
        <p:txBody>
          <a:bodyPr>
            <a:normAutofit/>
          </a:bodyPr>
          <a:lstStyle/>
          <a:p>
            <a:r>
              <a:rPr lang="en-US" sz="3200">
                <a:cs typeface="Calibri Light"/>
              </a:rPr>
              <a:t>Youth Justice Board </a:t>
            </a:r>
          </a:p>
        </p:txBody>
      </p:sp>
      <p:sp>
        <p:nvSpPr>
          <p:cNvPr id="3" name="Content Placeholder 2">
            <a:extLst>
              <a:ext uri="{FF2B5EF4-FFF2-40B4-BE49-F238E27FC236}">
                <a16:creationId xmlns:a16="http://schemas.microsoft.com/office/drawing/2014/main" id="{456BAB00-363A-0901-EDC0-E7E610A33AB9}"/>
              </a:ext>
            </a:extLst>
          </p:cNvPr>
          <p:cNvSpPr>
            <a:spLocks noGrp="1"/>
          </p:cNvSpPr>
          <p:nvPr>
            <p:ph idx="1"/>
          </p:nvPr>
        </p:nvSpPr>
        <p:spPr>
          <a:xfrm>
            <a:off x="476634" y="1817362"/>
            <a:ext cx="7041766" cy="4324173"/>
          </a:xfrm>
        </p:spPr>
        <p:txBody>
          <a:bodyPr vert="horz" lIns="91440" tIns="45720" rIns="91440" bIns="45720" rtlCol="0" anchor="t">
            <a:normAutofit fontScale="92500" lnSpcReduction="20000"/>
          </a:bodyPr>
          <a:lstStyle/>
          <a:p>
            <a:r>
              <a:rPr lang="en-US" sz="2000">
                <a:ea typeface="+mn-lt"/>
                <a:cs typeface="+mn-lt"/>
              </a:rPr>
              <a:t>primary function is to monitor the operation of the youth justice system and the provision of youth justice services</a:t>
            </a:r>
          </a:p>
          <a:p>
            <a:r>
              <a:rPr lang="en-US" sz="2000">
                <a:ea typeface="+mn-lt"/>
                <a:cs typeface="+mn-lt"/>
              </a:rPr>
              <a:t>using information and evidence to form an expert view of how to get the best outcomes for children who offend and for victims of crime</a:t>
            </a:r>
          </a:p>
          <a:p>
            <a:r>
              <a:rPr lang="en-US" sz="2000">
                <a:ea typeface="+mn-lt"/>
                <a:cs typeface="+mn-lt"/>
              </a:rPr>
              <a:t>advising the Secretary of State for Justice and those working in youth justice services about how well the system is operating, and how improvements can be made</a:t>
            </a:r>
          </a:p>
          <a:p>
            <a:r>
              <a:rPr lang="en-US" sz="2000">
                <a:ea typeface="+mn-lt"/>
                <a:cs typeface="+mn-lt"/>
              </a:rPr>
              <a:t>identifying and sharing best practice </a:t>
            </a:r>
          </a:p>
          <a:p>
            <a:r>
              <a:rPr lang="en-US" sz="2000">
                <a:ea typeface="+mn-lt"/>
                <a:cs typeface="+mn-lt"/>
              </a:rPr>
              <a:t>promoting voice of the child</a:t>
            </a:r>
          </a:p>
          <a:p>
            <a:r>
              <a:rPr lang="en-US" sz="2000">
                <a:ea typeface="+mn-lt"/>
                <a:cs typeface="+mn-lt"/>
              </a:rPr>
              <a:t>commissioning research and publishing information in connection with good practice</a:t>
            </a:r>
            <a:endParaRPr lang="en-US"/>
          </a:p>
          <a:p>
            <a:r>
              <a:rPr lang="en-US" sz="2000">
                <a:ea typeface="+mn-lt"/>
                <a:cs typeface="+mn-lt"/>
              </a:rPr>
              <a:t>monitoring the youth justice system and the provision of youth justice services</a:t>
            </a:r>
          </a:p>
          <a:p>
            <a:r>
              <a:rPr lang="en-US" sz="2000">
                <a:ea typeface="+mn-lt"/>
                <a:cs typeface="+mn-lt"/>
              </a:rPr>
              <a:t>making grants, with the approval of the Secretary of State, for the purposes of the operation of the youth justice system and services</a:t>
            </a:r>
          </a:p>
          <a:p>
            <a:endParaRPr lang="en-US" sz="1100">
              <a:cs typeface="Calibri"/>
            </a:endParaRPr>
          </a:p>
        </p:txBody>
      </p:sp>
      <p:pic>
        <p:nvPicPr>
          <p:cNvPr id="4" name="Picture 4" descr="A picture containing text, clipart&#10;&#10;Description automatically generated">
            <a:extLst>
              <a:ext uri="{FF2B5EF4-FFF2-40B4-BE49-F238E27FC236}">
                <a16:creationId xmlns:a16="http://schemas.microsoft.com/office/drawing/2014/main" id="{30D48E82-9B93-F6D4-A71B-D38B5DC887AF}"/>
              </a:ext>
            </a:extLst>
          </p:cNvPr>
          <p:cNvPicPr>
            <a:picLocks noChangeAspect="1"/>
          </p:cNvPicPr>
          <p:nvPr/>
        </p:nvPicPr>
        <p:blipFill>
          <a:blip r:embed="rId3"/>
          <a:stretch>
            <a:fillRect/>
          </a:stretch>
        </p:blipFill>
        <p:spPr>
          <a:xfrm>
            <a:off x="8027467" y="2204811"/>
            <a:ext cx="3480405" cy="3411321"/>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561221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4D70DDF-5A92-D287-F9CA-1BE899ED27E8}"/>
              </a:ext>
            </a:extLst>
          </p:cNvPr>
          <p:cNvSpPr>
            <a:spLocks noGrp="1"/>
          </p:cNvSpPr>
          <p:nvPr>
            <p:ph type="title"/>
          </p:nvPr>
        </p:nvSpPr>
        <p:spPr>
          <a:xfrm>
            <a:off x="1143000" y="990599"/>
            <a:ext cx="9906000" cy="685800"/>
          </a:xfrm>
        </p:spPr>
        <p:txBody>
          <a:bodyPr anchor="t">
            <a:normAutofit/>
          </a:bodyPr>
          <a:lstStyle/>
          <a:p>
            <a:r>
              <a:rPr lang="en-US" sz="4000" b="1">
                <a:ea typeface="+mj-lt"/>
                <a:cs typeface="+mj-lt"/>
              </a:rPr>
              <a:t>YJB priorities </a:t>
            </a:r>
            <a:endParaRPr lang="en-US" sz="4000"/>
          </a:p>
        </p:txBody>
      </p:sp>
      <p:graphicFrame>
        <p:nvGraphicFramePr>
          <p:cNvPr id="5" name="Content Placeholder 2">
            <a:extLst>
              <a:ext uri="{FF2B5EF4-FFF2-40B4-BE49-F238E27FC236}">
                <a16:creationId xmlns:a16="http://schemas.microsoft.com/office/drawing/2014/main" id="{F69BF1D7-8D06-B0E4-7E07-5B26758C4DEA}"/>
              </a:ext>
            </a:extLst>
          </p:cNvPr>
          <p:cNvGraphicFramePr>
            <a:graphicFrameLocks noGrp="1"/>
          </p:cNvGraphicFramePr>
          <p:nvPr>
            <p:ph idx="1"/>
            <p:extLst>
              <p:ext uri="{D42A27DB-BD31-4B8C-83A1-F6EECF244321}">
                <p14:modId xmlns:p14="http://schemas.microsoft.com/office/powerpoint/2010/main" val="942391546"/>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95284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69095-8CDD-AD4D-97F8-53FB29F8CF51}"/>
              </a:ext>
            </a:extLst>
          </p:cNvPr>
          <p:cNvSpPr>
            <a:spLocks noGrp="1"/>
          </p:cNvSpPr>
          <p:nvPr>
            <p:ph type="title"/>
          </p:nvPr>
        </p:nvSpPr>
        <p:spPr/>
        <p:txBody>
          <a:bodyPr>
            <a:normAutofit/>
          </a:bodyPr>
          <a:lstStyle/>
          <a:p>
            <a:r>
              <a:rPr lang="en-GB"/>
              <a:t>Detention and Training Orders</a:t>
            </a:r>
          </a:p>
        </p:txBody>
      </p:sp>
      <p:graphicFrame>
        <p:nvGraphicFramePr>
          <p:cNvPr id="5" name="Content Placeholder 2">
            <a:extLst>
              <a:ext uri="{FF2B5EF4-FFF2-40B4-BE49-F238E27FC236}">
                <a16:creationId xmlns:a16="http://schemas.microsoft.com/office/drawing/2014/main" id="{7E39B905-49EF-43E1-883C-96F8F90867CB}"/>
              </a:ext>
            </a:extLst>
          </p:cNvPr>
          <p:cNvGraphicFramePr>
            <a:graphicFrameLocks noGrp="1"/>
          </p:cNvGraphicFramePr>
          <p:nvPr>
            <p:ph idx="1"/>
            <p:extLst>
              <p:ext uri="{D42A27DB-BD31-4B8C-83A1-F6EECF244321}">
                <p14:modId xmlns:p14="http://schemas.microsoft.com/office/powerpoint/2010/main" val="412231448"/>
              </p:ext>
            </p:extLst>
          </p:nvPr>
        </p:nvGraphicFramePr>
        <p:xfrm>
          <a:off x="1371600" y="1722474"/>
          <a:ext cx="10430540" cy="47633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47444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AA0ED3-B024-3ED4-5B23-3F4A94DC6C2E}"/>
              </a:ext>
            </a:extLst>
          </p:cNvPr>
          <p:cNvSpPr>
            <a:spLocks noGrp="1"/>
          </p:cNvSpPr>
          <p:nvPr>
            <p:ph type="title"/>
          </p:nvPr>
        </p:nvSpPr>
        <p:spPr>
          <a:xfrm>
            <a:off x="1137034" y="609597"/>
            <a:ext cx="9392421" cy="1330841"/>
          </a:xfrm>
        </p:spPr>
        <p:txBody>
          <a:bodyPr>
            <a:normAutofit/>
          </a:bodyPr>
          <a:lstStyle/>
          <a:p>
            <a:r>
              <a:rPr lang="en-US" b="1">
                <a:ea typeface="+mj-lt"/>
                <a:cs typeface="+mj-lt"/>
              </a:rPr>
              <a:t>Aims of Youth Justice</a:t>
            </a:r>
            <a:endParaRPr lang="en-US"/>
          </a:p>
          <a:p>
            <a:endParaRPr lang="en-US">
              <a:cs typeface="Calibri Light"/>
            </a:endParaRPr>
          </a:p>
        </p:txBody>
      </p:sp>
      <p:sp>
        <p:nvSpPr>
          <p:cNvPr id="3" name="Content Placeholder 2">
            <a:extLst>
              <a:ext uri="{FF2B5EF4-FFF2-40B4-BE49-F238E27FC236}">
                <a16:creationId xmlns:a16="http://schemas.microsoft.com/office/drawing/2014/main" id="{EE56C254-8BE7-1DF8-FCCD-C7FB91B7BFF1}"/>
              </a:ext>
            </a:extLst>
          </p:cNvPr>
          <p:cNvSpPr>
            <a:spLocks noGrp="1"/>
          </p:cNvSpPr>
          <p:nvPr>
            <p:ph idx="1"/>
          </p:nvPr>
        </p:nvSpPr>
        <p:spPr>
          <a:xfrm>
            <a:off x="1137034" y="2198362"/>
            <a:ext cx="4958966" cy="3917773"/>
          </a:xfrm>
        </p:spPr>
        <p:txBody>
          <a:bodyPr vert="horz" lIns="91440" tIns="45720" rIns="91440" bIns="45720" rtlCol="0">
            <a:normAutofit/>
          </a:bodyPr>
          <a:lstStyle/>
          <a:p>
            <a:r>
              <a:rPr lang="en-US" sz="2000">
                <a:ea typeface="+mn-lt"/>
                <a:cs typeface="+mn-lt"/>
              </a:rPr>
              <a:t>•</a:t>
            </a:r>
            <a:r>
              <a:rPr lang="en-GB" sz="2000">
                <a:ea typeface="+mn-lt"/>
                <a:cs typeface="+mn-lt"/>
              </a:rPr>
              <a:t>Juveniles at risk of developing criminal behaviour must be identified and provided with aid to stop such behaviour developing.</a:t>
            </a:r>
            <a:endParaRPr lang="en-GB" sz="2000">
              <a:cs typeface="Calibri" panose="020F0502020204030204"/>
            </a:endParaRPr>
          </a:p>
          <a:p>
            <a:r>
              <a:rPr lang="en-GB" sz="2000">
                <a:ea typeface="+mn-lt"/>
                <a:cs typeface="+mn-lt"/>
              </a:rPr>
              <a:t>•Juveniles who have offended need to be subject to measures directed at preventing further offending behaviour.</a:t>
            </a:r>
            <a:endParaRPr lang="en-GB" sz="2000">
              <a:cs typeface="Calibri"/>
            </a:endParaRPr>
          </a:p>
          <a:p>
            <a:r>
              <a:rPr lang="en-GB" sz="2000">
                <a:ea typeface="+mn-lt"/>
                <a:cs typeface="+mn-lt"/>
              </a:rPr>
              <a:t>•Juveniles who have offended must be given aid to accept community values so that they can reintegrate into society.</a:t>
            </a:r>
            <a:endParaRPr lang="en-GB" sz="2000">
              <a:cs typeface="Calibri"/>
            </a:endParaRPr>
          </a:p>
          <a:p>
            <a:endParaRPr lang="en-GB" sz="2000">
              <a:cs typeface="Calibri"/>
            </a:endParaRPr>
          </a:p>
        </p:txBody>
      </p:sp>
      <p:pic>
        <p:nvPicPr>
          <p:cNvPr id="4" name="Picture 4" descr="A picture containing ground, skating, outdoor&#10;&#10;Description automatically generated">
            <a:extLst>
              <a:ext uri="{FF2B5EF4-FFF2-40B4-BE49-F238E27FC236}">
                <a16:creationId xmlns:a16="http://schemas.microsoft.com/office/drawing/2014/main" id="{1C5F3133-3F25-3FC1-3940-BFB9E7AF24C0}"/>
              </a:ext>
            </a:extLst>
          </p:cNvPr>
          <p:cNvPicPr>
            <a:picLocks noChangeAspect="1"/>
          </p:cNvPicPr>
          <p:nvPr/>
        </p:nvPicPr>
        <p:blipFill>
          <a:blip r:embed="rId2"/>
          <a:stretch>
            <a:fillRect/>
          </a:stretch>
        </p:blipFill>
        <p:spPr>
          <a:xfrm>
            <a:off x="7306085" y="2184914"/>
            <a:ext cx="3615068" cy="375591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105255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04E32E91-0F50-ED47-8287-14CAC6586318}"/>
              </a:ext>
            </a:extLst>
          </p:cNvPr>
          <p:cNvPicPr>
            <a:picLocks noGrp="1" noChangeAspect="1"/>
          </p:cNvPicPr>
          <p:nvPr>
            <p:ph idx="1"/>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52565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41BCA-8442-21C0-A280-7182003E5E72}"/>
              </a:ext>
            </a:extLst>
          </p:cNvPr>
          <p:cNvSpPr>
            <a:spLocks noGrp="1"/>
          </p:cNvSpPr>
          <p:nvPr>
            <p:ph type="title"/>
          </p:nvPr>
        </p:nvSpPr>
        <p:spPr/>
        <p:txBody>
          <a:bodyPr/>
          <a:lstStyle/>
          <a:p>
            <a:r>
              <a:rPr lang="en-GB" dirty="0"/>
              <a:t>Child First </a:t>
            </a:r>
            <a:endParaRPr lang="en-US" dirty="0"/>
          </a:p>
        </p:txBody>
      </p:sp>
      <p:sp>
        <p:nvSpPr>
          <p:cNvPr id="3" name="Content Placeholder 2">
            <a:extLst>
              <a:ext uri="{FF2B5EF4-FFF2-40B4-BE49-F238E27FC236}">
                <a16:creationId xmlns:a16="http://schemas.microsoft.com/office/drawing/2014/main" id="{1FE8F9EA-EE0B-07D7-2E6E-8CED02ED681A}"/>
              </a:ext>
            </a:extLst>
          </p:cNvPr>
          <p:cNvSpPr>
            <a:spLocks noGrp="1"/>
          </p:cNvSpPr>
          <p:nvPr>
            <p:ph idx="1"/>
          </p:nvPr>
        </p:nvSpPr>
        <p:spPr>
          <a:xfrm>
            <a:off x="838200" y="1490870"/>
            <a:ext cx="10515600" cy="4686093"/>
          </a:xfrm>
        </p:spPr>
        <p:txBody>
          <a:bodyPr>
            <a:normAutofit lnSpcReduction="10000"/>
          </a:bodyPr>
          <a:lstStyle/>
          <a:p>
            <a:r>
              <a:rPr lang="en-US" dirty="0"/>
              <a:t>Child First means that all youth justice services… </a:t>
            </a:r>
          </a:p>
          <a:p>
            <a:r>
              <a:rPr lang="en-US" dirty="0"/>
              <a:t>As children</a:t>
            </a:r>
          </a:p>
          <a:p>
            <a:pPr lvl="1"/>
            <a:r>
              <a:rPr lang="en-US" dirty="0"/>
              <a:t>best interests of children and </a:t>
            </a:r>
            <a:r>
              <a:rPr lang="en-US" dirty="0" err="1"/>
              <a:t>recognising</a:t>
            </a:r>
            <a:r>
              <a:rPr lang="en-US" dirty="0"/>
              <a:t> their particular needs, capacities, rights and potential. All work is child-focused.</a:t>
            </a:r>
          </a:p>
          <a:p>
            <a:r>
              <a:rPr lang="en-US" dirty="0"/>
              <a:t>Building pro-social identity</a:t>
            </a:r>
          </a:p>
          <a:p>
            <a:pPr lvl="1"/>
            <a:r>
              <a:rPr lang="en-US" dirty="0"/>
              <a:t>Promote children’s individual strengths and capacities to develop their pro-social identity</a:t>
            </a:r>
          </a:p>
          <a:p>
            <a:r>
              <a:rPr lang="en-US" dirty="0"/>
              <a:t>Collaborating with children</a:t>
            </a:r>
          </a:p>
          <a:p>
            <a:pPr lvl="1"/>
            <a:r>
              <a:rPr lang="en-US" dirty="0"/>
              <a:t>children’s active participation, engagement and wider social inclusion</a:t>
            </a:r>
          </a:p>
          <a:p>
            <a:r>
              <a:rPr lang="en-US" dirty="0"/>
              <a:t>Diverting from stigma</a:t>
            </a:r>
          </a:p>
          <a:p>
            <a:pPr lvl="1"/>
            <a:r>
              <a:rPr lang="en-US" dirty="0"/>
              <a:t>Promote a childhood removed from the justice system, using prevention/ diversion</a:t>
            </a:r>
          </a:p>
        </p:txBody>
      </p:sp>
    </p:spTree>
    <p:extLst>
      <p:ext uri="{BB962C8B-B14F-4D97-AF65-F5344CB8AC3E}">
        <p14:creationId xmlns:p14="http://schemas.microsoft.com/office/powerpoint/2010/main" val="32830298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2FD9F-F306-8040-838E-66AAE6E23A57}"/>
              </a:ext>
            </a:extLst>
          </p:cNvPr>
          <p:cNvSpPr>
            <a:spLocks noGrp="1"/>
          </p:cNvSpPr>
          <p:nvPr>
            <p:ph type="title"/>
          </p:nvPr>
        </p:nvSpPr>
        <p:spPr>
          <a:xfrm>
            <a:off x="752858" y="4736961"/>
            <a:ext cx="10720685" cy="936769"/>
          </a:xfrm>
        </p:spPr>
        <p:txBody>
          <a:bodyPr vert="horz" lIns="91440" tIns="45720" rIns="91440" bIns="45720" rtlCol="0" anchor="b">
            <a:normAutofit/>
          </a:bodyPr>
          <a:lstStyle/>
          <a:p>
            <a:pPr algn="ctr"/>
            <a:r>
              <a:rPr lang="en-US" sz="4800" cap="all"/>
              <a:t>Youth Offending Teams</a:t>
            </a:r>
          </a:p>
        </p:txBody>
      </p:sp>
      <p:pic>
        <p:nvPicPr>
          <p:cNvPr id="7" name="Content Placeholder 6" descr="Graphical user interface, text&#10;&#10;Description automatically generated with medium confidence">
            <a:extLst>
              <a:ext uri="{FF2B5EF4-FFF2-40B4-BE49-F238E27FC236}">
                <a16:creationId xmlns:a16="http://schemas.microsoft.com/office/drawing/2014/main" id="{E5706394-9239-5D46-9920-59108B467CB2}"/>
              </a:ext>
            </a:extLst>
          </p:cNvPr>
          <p:cNvPicPr>
            <a:picLocks noChangeAspect="1"/>
          </p:cNvPicPr>
          <p:nvPr/>
        </p:nvPicPr>
        <p:blipFill>
          <a:blip r:embed="rId3"/>
          <a:stretch>
            <a:fillRect/>
          </a:stretch>
        </p:blipFill>
        <p:spPr>
          <a:xfrm>
            <a:off x="0" y="0"/>
            <a:ext cx="4265232" cy="4316551"/>
          </a:xfrm>
          <a:prstGeom prst="rect">
            <a:avLst/>
          </a:prstGeom>
        </p:spPr>
      </p:pic>
      <p:pic>
        <p:nvPicPr>
          <p:cNvPr id="11" name="Picture 10" descr="Graphical user interface, text, application, email&#10;&#10;Description automatically generated">
            <a:extLst>
              <a:ext uri="{FF2B5EF4-FFF2-40B4-BE49-F238E27FC236}">
                <a16:creationId xmlns:a16="http://schemas.microsoft.com/office/drawing/2014/main" id="{DDD086B8-0FB3-EF41-94C6-58F91D0B0593}"/>
              </a:ext>
            </a:extLst>
          </p:cNvPr>
          <p:cNvPicPr>
            <a:picLocks noChangeAspect="1"/>
          </p:cNvPicPr>
          <p:nvPr/>
        </p:nvPicPr>
        <p:blipFill>
          <a:blip r:embed="rId4"/>
          <a:stretch>
            <a:fillRect/>
          </a:stretch>
        </p:blipFill>
        <p:spPr>
          <a:xfrm>
            <a:off x="8509450" y="0"/>
            <a:ext cx="3682549" cy="4316551"/>
          </a:xfrm>
          <a:prstGeom prst="rect">
            <a:avLst/>
          </a:prstGeom>
        </p:spPr>
      </p:pic>
      <p:pic>
        <p:nvPicPr>
          <p:cNvPr id="9" name="Picture 8" descr="Text&#10;&#10;Description automatically generated">
            <a:extLst>
              <a:ext uri="{FF2B5EF4-FFF2-40B4-BE49-F238E27FC236}">
                <a16:creationId xmlns:a16="http://schemas.microsoft.com/office/drawing/2014/main" id="{2A009084-3797-0B41-9A91-319EEC336B6B}"/>
              </a:ext>
            </a:extLst>
          </p:cNvPr>
          <p:cNvPicPr>
            <a:picLocks noChangeAspect="1"/>
          </p:cNvPicPr>
          <p:nvPr/>
        </p:nvPicPr>
        <p:blipFill>
          <a:blip r:embed="rId5"/>
          <a:stretch>
            <a:fillRect/>
          </a:stretch>
        </p:blipFill>
        <p:spPr>
          <a:xfrm>
            <a:off x="4427714" y="1"/>
            <a:ext cx="3960954" cy="4306384"/>
          </a:xfrm>
          <a:prstGeom prst="rect">
            <a:avLst/>
          </a:prstGeom>
        </p:spPr>
      </p:pic>
    </p:spTree>
    <p:extLst>
      <p:ext uri="{BB962C8B-B14F-4D97-AF65-F5344CB8AC3E}">
        <p14:creationId xmlns:p14="http://schemas.microsoft.com/office/powerpoint/2010/main" val="38852792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9D3A4-49CD-4226-DE07-BA15776E6263}"/>
              </a:ext>
            </a:extLst>
          </p:cNvPr>
          <p:cNvSpPr>
            <a:spLocks noGrp="1"/>
          </p:cNvSpPr>
          <p:nvPr>
            <p:ph type="title"/>
          </p:nvPr>
        </p:nvSpPr>
        <p:spPr/>
        <p:txBody>
          <a:bodyPr/>
          <a:lstStyle/>
          <a:p>
            <a:r>
              <a:rPr lang="en-US">
                <a:cs typeface="Calibri Light"/>
              </a:rPr>
              <a:t>Prevention </a:t>
            </a:r>
            <a:endParaRPr lang="en-US"/>
          </a:p>
        </p:txBody>
      </p:sp>
      <p:sp>
        <p:nvSpPr>
          <p:cNvPr id="3" name="Content Placeholder 2">
            <a:extLst>
              <a:ext uri="{FF2B5EF4-FFF2-40B4-BE49-F238E27FC236}">
                <a16:creationId xmlns:a16="http://schemas.microsoft.com/office/drawing/2014/main" id="{DDFD65D9-CC24-9602-CDA0-BBFC14A0FD20}"/>
              </a:ext>
            </a:extLst>
          </p:cNvPr>
          <p:cNvSpPr>
            <a:spLocks noGrp="1"/>
          </p:cNvSpPr>
          <p:nvPr>
            <p:ph idx="1"/>
          </p:nvPr>
        </p:nvSpPr>
        <p:spPr/>
        <p:txBody>
          <a:bodyPr vert="horz" lIns="91440" tIns="45720" rIns="91440" bIns="45720" rtlCol="0" anchor="t">
            <a:normAutofit/>
          </a:bodyPr>
          <a:lstStyle/>
          <a:p>
            <a:r>
              <a:rPr lang="en-US">
                <a:ea typeface="+mn-lt"/>
                <a:cs typeface="+mn-lt"/>
              </a:rPr>
              <a:t>•</a:t>
            </a:r>
            <a:r>
              <a:rPr lang="en-US">
                <a:ea typeface="+mn-lt"/>
                <a:cs typeface="+mn-lt"/>
                <a:hlinkClick r:id="rId2"/>
              </a:rPr>
              <a:t>https://www.swansea.gov.uk/article/7401/Youth-Justice--Early-Intervention-Service</a:t>
            </a:r>
            <a:endParaRPr lang="en-US">
              <a:cs typeface="Calibri" panose="020F0502020204030204"/>
            </a:endParaRPr>
          </a:p>
          <a:p>
            <a:r>
              <a:rPr lang="en-US">
                <a:ea typeface="+mn-lt"/>
                <a:cs typeface="+mn-lt"/>
              </a:rPr>
              <a:t>•</a:t>
            </a:r>
            <a:endParaRPr lang="en-US"/>
          </a:p>
          <a:p>
            <a:r>
              <a:rPr lang="en-US">
                <a:ea typeface="+mn-lt"/>
                <a:cs typeface="+mn-lt"/>
              </a:rPr>
              <a:t>•</a:t>
            </a:r>
            <a:r>
              <a:rPr lang="en-US">
                <a:ea typeface="+mn-lt"/>
                <a:cs typeface="+mn-lt"/>
                <a:hlinkClick r:id="rId3"/>
              </a:rPr>
              <a:t>https://www.gov.uk/youth-crime-prevention-programmes</a:t>
            </a:r>
            <a:endParaRPr lang="en-US"/>
          </a:p>
          <a:p>
            <a:r>
              <a:rPr lang="en-US">
                <a:ea typeface="+mn-lt"/>
                <a:cs typeface="+mn-lt"/>
              </a:rPr>
              <a:t>•</a:t>
            </a:r>
            <a:endParaRPr lang="en-US"/>
          </a:p>
          <a:p>
            <a:r>
              <a:rPr lang="en-US">
                <a:ea typeface="+mn-lt"/>
                <a:cs typeface="+mn-lt"/>
              </a:rPr>
              <a:t>•</a:t>
            </a:r>
            <a:r>
              <a:rPr lang="en-US">
                <a:ea typeface="+mn-lt"/>
                <a:cs typeface="+mn-lt"/>
                <a:hlinkClick r:id="rId4"/>
              </a:rPr>
              <a:t>Note: 2010 – 10 years old https://assets.publishing.service.gov.uk/government/uploads/system/uploads/attachment_data/file/182548/DFE-RR111.pdf</a:t>
            </a:r>
            <a:endParaRPr lang="en-US"/>
          </a:p>
          <a:p>
            <a:endParaRPr lang="en-US">
              <a:cs typeface="Calibri"/>
            </a:endParaRPr>
          </a:p>
        </p:txBody>
      </p:sp>
    </p:spTree>
    <p:extLst>
      <p:ext uri="{BB962C8B-B14F-4D97-AF65-F5344CB8AC3E}">
        <p14:creationId xmlns:p14="http://schemas.microsoft.com/office/powerpoint/2010/main" val="28964675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0C7FCF5-69F1-54C4-D5B9-4D14ED46C0A8}"/>
              </a:ext>
            </a:extLst>
          </p:cNvPr>
          <p:cNvPicPr>
            <a:picLocks noChangeAspect="1"/>
          </p:cNvPicPr>
          <p:nvPr/>
        </p:nvPicPr>
        <p:blipFill>
          <a:blip r:embed="rId2"/>
          <a:stretch>
            <a:fillRect/>
          </a:stretch>
        </p:blipFill>
        <p:spPr>
          <a:xfrm>
            <a:off x="974034" y="643467"/>
            <a:ext cx="10137913" cy="5571066"/>
          </a:xfrm>
          <a:prstGeom prst="rect">
            <a:avLst/>
          </a:prstGeom>
        </p:spPr>
      </p:pic>
    </p:spTree>
    <p:extLst>
      <p:ext uri="{BB962C8B-B14F-4D97-AF65-F5344CB8AC3E}">
        <p14:creationId xmlns:p14="http://schemas.microsoft.com/office/powerpoint/2010/main" val="6123845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3CC0945-D6F9-8457-19E1-6C31D4F7B62F}"/>
              </a:ext>
            </a:extLst>
          </p:cNvPr>
          <p:cNvPicPr>
            <a:picLocks noChangeAspect="1"/>
          </p:cNvPicPr>
          <p:nvPr/>
        </p:nvPicPr>
        <p:blipFill>
          <a:blip r:embed="rId2"/>
          <a:stretch>
            <a:fillRect/>
          </a:stretch>
        </p:blipFill>
        <p:spPr>
          <a:xfrm>
            <a:off x="675861" y="609600"/>
            <a:ext cx="10714382" cy="5638800"/>
          </a:xfrm>
          <a:prstGeom prst="rect">
            <a:avLst/>
          </a:prstGeom>
        </p:spPr>
      </p:pic>
    </p:spTree>
    <p:extLst>
      <p:ext uri="{BB962C8B-B14F-4D97-AF65-F5344CB8AC3E}">
        <p14:creationId xmlns:p14="http://schemas.microsoft.com/office/powerpoint/2010/main" val="29649299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C0EC99-4DD9-50D6-24E0-3AAAAB6EED26}"/>
              </a:ext>
            </a:extLst>
          </p:cNvPr>
          <p:cNvPicPr>
            <a:picLocks noChangeAspect="1"/>
          </p:cNvPicPr>
          <p:nvPr/>
        </p:nvPicPr>
        <p:blipFill>
          <a:blip r:embed="rId2"/>
          <a:stretch>
            <a:fillRect/>
          </a:stretch>
        </p:blipFill>
        <p:spPr>
          <a:xfrm>
            <a:off x="795130" y="295275"/>
            <a:ext cx="10813774" cy="6267450"/>
          </a:xfrm>
          <a:prstGeom prst="rect">
            <a:avLst/>
          </a:prstGeom>
        </p:spPr>
      </p:pic>
    </p:spTree>
    <p:extLst>
      <p:ext uri="{BB962C8B-B14F-4D97-AF65-F5344CB8AC3E}">
        <p14:creationId xmlns:p14="http://schemas.microsoft.com/office/powerpoint/2010/main" val="15963509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5650477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82434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117343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4A2EDE02-6871-E862-0588-8DEEB0827CB2}"/>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1799DE35-D50C-73D6-ABB1-AB08DC88077A}"/>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cs typeface="Calibri Light"/>
              </a:rPr>
              <a:t>Youth Court</a:t>
            </a:r>
            <a:endParaRPr lang="en-US" sz="400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31434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4A4F0-54F5-1C47-A979-88C822B63C31}"/>
              </a:ext>
            </a:extLst>
          </p:cNvPr>
          <p:cNvSpPr>
            <a:spLocks noGrp="1"/>
          </p:cNvSpPr>
          <p:nvPr>
            <p:ph type="title"/>
          </p:nvPr>
        </p:nvSpPr>
        <p:spPr/>
        <p:txBody>
          <a:bodyPr>
            <a:normAutofit/>
          </a:bodyPr>
          <a:lstStyle/>
          <a:p>
            <a:r>
              <a:rPr lang="en-GB"/>
              <a:t>Youth Courts</a:t>
            </a:r>
          </a:p>
        </p:txBody>
      </p:sp>
      <p:graphicFrame>
        <p:nvGraphicFramePr>
          <p:cNvPr id="5" name="Content Placeholder 2">
            <a:extLst>
              <a:ext uri="{FF2B5EF4-FFF2-40B4-BE49-F238E27FC236}">
                <a16:creationId xmlns:a16="http://schemas.microsoft.com/office/drawing/2014/main" id="{6530C6F5-4C99-48DE-A7F6-DBD1EE0D0112}"/>
              </a:ext>
            </a:extLst>
          </p:cNvPr>
          <p:cNvGraphicFramePr>
            <a:graphicFrameLocks noGrp="1"/>
          </p:cNvGraphicFramePr>
          <p:nvPr>
            <p:ph idx="1"/>
            <p:extLst>
              <p:ext uri="{D42A27DB-BD31-4B8C-83A1-F6EECF244321}">
                <p14:modId xmlns:p14="http://schemas.microsoft.com/office/powerpoint/2010/main" val="241162158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8816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052" name="Picture 4" descr="Example of a Magistrates&amp;#39; Court Layout">
            <a:extLst>
              <a:ext uri="{FF2B5EF4-FFF2-40B4-BE49-F238E27FC236}">
                <a16:creationId xmlns:a16="http://schemas.microsoft.com/office/drawing/2014/main" id="{B4CD78B2-43D3-054D-8DF8-7323B9D80A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36321" y="321731"/>
            <a:ext cx="5336537" cy="613165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Example of a Youth Court layout">
            <a:extLst>
              <a:ext uri="{FF2B5EF4-FFF2-40B4-BE49-F238E27FC236}">
                <a16:creationId xmlns:a16="http://schemas.microsoft.com/office/drawing/2014/main" id="{1F37D987-8D10-0748-BDBF-1BB59D787CD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33727" y="321731"/>
            <a:ext cx="5336537" cy="61316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059978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graphical user interface&#10;&#10;Description automatically generated">
            <a:extLst>
              <a:ext uri="{FF2B5EF4-FFF2-40B4-BE49-F238E27FC236}">
                <a16:creationId xmlns:a16="http://schemas.microsoft.com/office/drawing/2014/main" id="{681B5065-17B2-B4A0-8BBF-C0B9D57859CA}"/>
              </a:ext>
            </a:extLst>
          </p:cNvPr>
          <p:cNvPicPr>
            <a:picLocks noGrp="1" noChangeAspect="1"/>
          </p:cNvPicPr>
          <p:nvPr>
            <p:ph idx="1"/>
          </p:nvPr>
        </p:nvPicPr>
        <p:blipFill rotWithShape="1">
          <a:blip r:embed="rId2"/>
          <a:srcRect l="2645"/>
          <a:stretch/>
        </p:blipFill>
        <p:spPr>
          <a:xfrm>
            <a:off x="838200" y="754148"/>
            <a:ext cx="10515600" cy="4995575"/>
          </a:xfrm>
          <a:prstGeom prst="rect">
            <a:avLst/>
          </a:prstGeom>
        </p:spPr>
      </p:pic>
      <p:cxnSp>
        <p:nvCxnSpPr>
          <p:cNvPr id="15" name="Straight Connector 14">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355110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249B5-86F6-3745-B0EC-2E8192EC7A9C}"/>
              </a:ext>
            </a:extLst>
          </p:cNvPr>
          <p:cNvSpPr>
            <a:spLocks noGrp="1"/>
          </p:cNvSpPr>
          <p:nvPr>
            <p:ph type="title"/>
          </p:nvPr>
        </p:nvSpPr>
        <p:spPr/>
        <p:txBody>
          <a:bodyPr/>
          <a:lstStyle/>
          <a:p>
            <a:r>
              <a:rPr lang="en-GB"/>
              <a:t>Sentencing Children and Young People</a:t>
            </a:r>
          </a:p>
        </p:txBody>
      </p:sp>
      <p:sp>
        <p:nvSpPr>
          <p:cNvPr id="3" name="Content Placeholder 2">
            <a:extLst>
              <a:ext uri="{FF2B5EF4-FFF2-40B4-BE49-F238E27FC236}">
                <a16:creationId xmlns:a16="http://schemas.microsoft.com/office/drawing/2014/main" id="{01A1CF1C-C1C9-764B-970D-FCC19A59DF45}"/>
              </a:ext>
            </a:extLst>
          </p:cNvPr>
          <p:cNvSpPr>
            <a:spLocks noGrp="1"/>
          </p:cNvSpPr>
          <p:nvPr>
            <p:ph idx="1"/>
          </p:nvPr>
        </p:nvSpPr>
        <p:spPr/>
        <p:txBody>
          <a:bodyPr>
            <a:normAutofit/>
          </a:bodyPr>
          <a:lstStyle/>
          <a:p>
            <a:r>
              <a:rPr lang="en-GB" b="1" dirty="0"/>
              <a:t>TASK </a:t>
            </a:r>
            <a:r>
              <a:rPr lang="en-GB" dirty="0"/>
              <a:t>– 5 Minutes</a:t>
            </a:r>
          </a:p>
          <a:p>
            <a:endParaRPr lang="en-GB" b="1" dirty="0"/>
          </a:p>
          <a:p>
            <a:pPr marL="0" indent="0">
              <a:buNone/>
            </a:pPr>
            <a:r>
              <a:rPr lang="en-GB" dirty="0">
                <a:hlinkClick r:id="rId2"/>
              </a:rPr>
              <a:t>https://www.sentencingcouncil.org.uk/sentencing-and-the-council/types-of-sentence/types-of-sentences-for-young-people/</a:t>
            </a:r>
            <a:r>
              <a:rPr lang="en-GB" dirty="0"/>
              <a:t> </a:t>
            </a:r>
          </a:p>
          <a:p>
            <a:pPr marL="0" indent="0">
              <a:buNone/>
            </a:pPr>
            <a:endParaRPr lang="en-GB" dirty="0"/>
          </a:p>
          <a:p>
            <a:r>
              <a:rPr lang="en-GB" dirty="0"/>
              <a:t>Why do you think the referral orders more common than custody?</a:t>
            </a:r>
          </a:p>
          <a:p>
            <a:r>
              <a:rPr lang="en-GB" dirty="0"/>
              <a:t>How effective do you think community sentences for young people?</a:t>
            </a:r>
          </a:p>
        </p:txBody>
      </p:sp>
    </p:spTree>
    <p:extLst>
      <p:ext uri="{BB962C8B-B14F-4D97-AF65-F5344CB8AC3E}">
        <p14:creationId xmlns:p14="http://schemas.microsoft.com/office/powerpoint/2010/main" val="37575652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91DEB9-5DA0-9AE6-A5B0-7E07B9F76A65}"/>
              </a:ext>
            </a:extLst>
          </p:cNvPr>
          <p:cNvSpPr>
            <a:spLocks noGrp="1"/>
          </p:cNvSpPr>
          <p:nvPr>
            <p:ph type="title"/>
          </p:nvPr>
        </p:nvSpPr>
        <p:spPr>
          <a:xfrm>
            <a:off x="838201" y="365125"/>
            <a:ext cx="5251316" cy="1807305"/>
          </a:xfrm>
        </p:spPr>
        <p:txBody>
          <a:bodyPr>
            <a:normAutofit/>
          </a:bodyPr>
          <a:lstStyle/>
          <a:p>
            <a:r>
              <a:rPr lang="en-US" b="1">
                <a:ea typeface="+mj-lt"/>
                <a:cs typeface="+mj-lt"/>
              </a:rPr>
              <a:t>Sentencing Guidelines</a:t>
            </a:r>
            <a:endParaRPr lang="en-US"/>
          </a:p>
        </p:txBody>
      </p:sp>
      <p:sp>
        <p:nvSpPr>
          <p:cNvPr id="3" name="Content Placeholder 2">
            <a:extLst>
              <a:ext uri="{FF2B5EF4-FFF2-40B4-BE49-F238E27FC236}">
                <a16:creationId xmlns:a16="http://schemas.microsoft.com/office/drawing/2014/main" id="{A0C3C8C1-7AC1-11E5-53E8-5DA611F6DC86}"/>
              </a:ext>
            </a:extLst>
          </p:cNvPr>
          <p:cNvSpPr>
            <a:spLocks noGrp="1"/>
          </p:cNvSpPr>
          <p:nvPr>
            <p:ph idx="1"/>
          </p:nvPr>
        </p:nvSpPr>
        <p:spPr>
          <a:xfrm>
            <a:off x="838200" y="1926897"/>
            <a:ext cx="6067421" cy="4250066"/>
          </a:xfrm>
        </p:spPr>
        <p:txBody>
          <a:bodyPr vert="horz" lIns="91440" tIns="45720" rIns="91440" bIns="45720" rtlCol="0">
            <a:normAutofit/>
          </a:bodyPr>
          <a:lstStyle/>
          <a:p>
            <a:r>
              <a:rPr lang="en-US" sz="1700" dirty="0">
                <a:ea typeface="+mn-lt"/>
                <a:cs typeface="+mn-lt"/>
              </a:rPr>
              <a:t>•Courts must have regard to the Sentencing Guidelines Council Definitive Guideline: Overarching Principles Sentencing Youths </a:t>
            </a:r>
          </a:p>
          <a:p>
            <a:pPr marL="0" indent="0">
              <a:buNone/>
            </a:pPr>
            <a:r>
              <a:rPr lang="en-US" sz="1700" dirty="0">
                <a:ea typeface="+mn-lt"/>
                <a:cs typeface="+mn-lt"/>
              </a:rPr>
              <a:t>•In determining the sentence, the key elements for consideration are:</a:t>
            </a:r>
            <a:endParaRPr lang="en-US" sz="1700" dirty="0"/>
          </a:p>
          <a:p>
            <a:r>
              <a:rPr lang="en-US" sz="1700" dirty="0">
                <a:ea typeface="+mn-lt"/>
                <a:cs typeface="+mn-lt"/>
              </a:rPr>
              <a:t>The age of the offender (chronological and emotional);</a:t>
            </a:r>
            <a:endParaRPr lang="en-US" sz="1700" dirty="0"/>
          </a:p>
          <a:p>
            <a:r>
              <a:rPr lang="en-US" sz="1700" dirty="0">
                <a:ea typeface="+mn-lt"/>
                <a:cs typeface="+mn-lt"/>
              </a:rPr>
              <a:t>The seriousness of the offence;</a:t>
            </a:r>
            <a:endParaRPr lang="en-US" sz="1700" dirty="0"/>
          </a:p>
          <a:p>
            <a:r>
              <a:rPr lang="en-US" sz="1700" dirty="0">
                <a:ea typeface="+mn-lt"/>
                <a:cs typeface="+mn-lt"/>
              </a:rPr>
              <a:t>The likelihood of further offences being committed;</a:t>
            </a:r>
            <a:endParaRPr lang="en-US" sz="1700" dirty="0"/>
          </a:p>
          <a:p>
            <a:r>
              <a:rPr lang="en-US" sz="1700" dirty="0">
                <a:ea typeface="+mn-lt"/>
                <a:cs typeface="+mn-lt"/>
              </a:rPr>
              <a:t>The extent of harm likely to result from those further offences</a:t>
            </a:r>
          </a:p>
          <a:p>
            <a:r>
              <a:rPr lang="en-GB" sz="1200" dirty="0">
                <a:hlinkClick r:id="rId2"/>
              </a:rPr>
              <a:t>Sentencing Children and Young People – Sentencing</a:t>
            </a:r>
            <a:endParaRPr lang="en-GB" sz="1200" dirty="0"/>
          </a:p>
          <a:p>
            <a:r>
              <a:rPr lang="en-GB" sz="1800" noProof="0" dirty="0"/>
              <a:t>Why does the guideline emphasise individualistic sentencing rather than offence-focused sentencing? What benefits does this bring for young offenders and society</a:t>
            </a:r>
            <a:r>
              <a:rPr lang="en-US" sz="1800" dirty="0"/>
              <a:t>?”</a:t>
            </a:r>
            <a:endParaRPr lang="en-US" sz="1700" dirty="0"/>
          </a:p>
          <a:p>
            <a:endParaRPr lang="en-US" sz="1700" dirty="0">
              <a:cs typeface="Calibri"/>
            </a:endParaRPr>
          </a:p>
        </p:txBody>
      </p:sp>
      <p:pic>
        <p:nvPicPr>
          <p:cNvPr id="4" name="Picture 4" descr="A picture containing indoor, person, hat&#10;&#10;Description automatically generated">
            <a:extLst>
              <a:ext uri="{FF2B5EF4-FFF2-40B4-BE49-F238E27FC236}">
                <a16:creationId xmlns:a16="http://schemas.microsoft.com/office/drawing/2014/main" id="{92FA938D-603F-7999-1BFF-548CA1E1EBDA}"/>
              </a:ext>
            </a:extLst>
          </p:cNvPr>
          <p:cNvPicPr>
            <a:picLocks noChangeAspect="1"/>
          </p:cNvPicPr>
          <p:nvPr/>
        </p:nvPicPr>
        <p:blipFill rotWithShape="1">
          <a:blip r:embed="rId3"/>
          <a:srcRect l="972" r="8694"/>
          <a:stretch/>
        </p:blipFill>
        <p:spPr>
          <a:xfrm>
            <a:off x="7969115" y="10"/>
            <a:ext cx="42228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56483981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F2BD0-9723-04E5-23A6-F67EC7255FAF}"/>
              </a:ext>
            </a:extLst>
          </p:cNvPr>
          <p:cNvSpPr>
            <a:spLocks noGrp="1"/>
          </p:cNvSpPr>
          <p:nvPr>
            <p:ph type="title"/>
          </p:nvPr>
        </p:nvSpPr>
        <p:spPr>
          <a:xfrm>
            <a:off x="838200" y="365126"/>
            <a:ext cx="10515600" cy="808582"/>
          </a:xfrm>
        </p:spPr>
        <p:txBody>
          <a:bodyPr>
            <a:normAutofit fontScale="90000"/>
          </a:bodyPr>
          <a:lstStyle/>
          <a:p>
            <a:r>
              <a:rPr lang="en-GB" dirty="0"/>
              <a:t>Types of Sentences for Children &amp; young People</a:t>
            </a:r>
          </a:p>
        </p:txBody>
      </p:sp>
      <p:sp>
        <p:nvSpPr>
          <p:cNvPr id="3" name="Content Placeholder 2">
            <a:extLst>
              <a:ext uri="{FF2B5EF4-FFF2-40B4-BE49-F238E27FC236}">
                <a16:creationId xmlns:a16="http://schemas.microsoft.com/office/drawing/2014/main" id="{F0CD49A5-4EDB-4983-1C02-6EB2B62D18BA}"/>
              </a:ext>
            </a:extLst>
          </p:cNvPr>
          <p:cNvSpPr>
            <a:spLocks noGrp="1"/>
          </p:cNvSpPr>
          <p:nvPr>
            <p:ph idx="1"/>
          </p:nvPr>
        </p:nvSpPr>
        <p:spPr>
          <a:xfrm>
            <a:off x="838200" y="1433015"/>
            <a:ext cx="10515600" cy="4743948"/>
          </a:xfrm>
        </p:spPr>
        <p:txBody>
          <a:bodyPr>
            <a:normAutofit fontScale="77500" lnSpcReduction="20000"/>
          </a:bodyPr>
          <a:lstStyle/>
          <a:p>
            <a:pPr algn="l"/>
            <a:r>
              <a:rPr lang="en-GB" b="0" i="0" dirty="0">
                <a:effectLst/>
                <a:latin typeface="Open Sans" panose="020B0606030504020204" pitchFamily="34" charset="0"/>
              </a:rPr>
              <a:t>Courts have a range of different sentences they can give children and young people aged from 10 to 17.</a:t>
            </a:r>
          </a:p>
          <a:p>
            <a:pPr algn="l"/>
            <a:r>
              <a:rPr lang="en-GB" b="1" i="0" dirty="0">
                <a:effectLst/>
                <a:latin typeface="Open Sans" panose="020B0606030504020204" pitchFamily="34" charset="0"/>
              </a:rPr>
              <a:t>Discharges</a:t>
            </a:r>
          </a:p>
          <a:p>
            <a:pPr algn="l"/>
            <a:r>
              <a:rPr lang="en-GB" b="0" i="0" dirty="0">
                <a:effectLst/>
                <a:latin typeface="Open Sans" panose="020B0606030504020204" pitchFamily="34" charset="0"/>
              </a:rPr>
              <a:t>These are the same as for adult offenders.</a:t>
            </a:r>
          </a:p>
          <a:p>
            <a:pPr algn="l"/>
            <a:r>
              <a:rPr lang="en-GB" dirty="0">
                <a:latin typeface="Open Sans" panose="020B0606030504020204" pitchFamily="34" charset="0"/>
              </a:rPr>
              <a:t>G</a:t>
            </a:r>
            <a:r>
              <a:rPr lang="en-GB" b="0" i="0" dirty="0">
                <a:effectLst/>
                <a:latin typeface="Open Sans" panose="020B0606030504020204" pitchFamily="34" charset="0"/>
              </a:rPr>
              <a:t>iven for the least serious offences – YP is released from court without any further action. They will, however, still get a criminal record.</a:t>
            </a:r>
          </a:p>
          <a:p>
            <a:pPr algn="l"/>
            <a:r>
              <a:rPr lang="en-GB" b="1" i="0" dirty="0">
                <a:effectLst/>
                <a:latin typeface="Open Sans" panose="020B0606030504020204" pitchFamily="34" charset="0"/>
              </a:rPr>
              <a:t>Absolute discharge</a:t>
            </a:r>
            <a:r>
              <a:rPr lang="en-GB" b="0" i="0" dirty="0">
                <a:effectLst/>
                <a:latin typeface="Open Sans" panose="020B0606030504020204" pitchFamily="34" charset="0"/>
              </a:rPr>
              <a:t> – the court decides not to impose a punishment because the experience of going to court has been punishment enough.</a:t>
            </a:r>
          </a:p>
          <a:p>
            <a:pPr algn="l"/>
            <a:r>
              <a:rPr lang="en-GB" b="1" i="0" dirty="0">
                <a:effectLst/>
                <a:latin typeface="Open Sans" panose="020B0606030504020204" pitchFamily="34" charset="0"/>
              </a:rPr>
              <a:t>Conditional discharge</a:t>
            </a:r>
            <a:r>
              <a:rPr lang="en-GB" b="0" i="0" dirty="0">
                <a:effectLst/>
                <a:latin typeface="Open Sans" panose="020B0606030504020204" pitchFamily="34" charset="0"/>
              </a:rPr>
              <a:t> – if the child or young person commits another crime, they can be sentenced for the first offence as well as the new one.</a:t>
            </a:r>
          </a:p>
          <a:p>
            <a:pPr algn="l"/>
            <a:r>
              <a:rPr lang="en-GB" b="1" i="0" dirty="0">
                <a:effectLst/>
                <a:latin typeface="Open Sans" panose="020B0606030504020204" pitchFamily="34" charset="0"/>
              </a:rPr>
              <a:t>Fines -</a:t>
            </a:r>
          </a:p>
          <a:p>
            <a:pPr algn="l"/>
            <a:r>
              <a:rPr lang="en-GB" b="0" i="0" dirty="0">
                <a:effectLst/>
                <a:latin typeface="Open Sans" panose="020B0606030504020204" pitchFamily="34" charset="0"/>
              </a:rPr>
              <a:t>As with adults, the fine should reflect the offence committed and the ability to pay. </a:t>
            </a:r>
          </a:p>
          <a:p>
            <a:pPr algn="l"/>
            <a:r>
              <a:rPr lang="en-GB" b="0" i="0" dirty="0">
                <a:effectLst/>
                <a:latin typeface="Open Sans" panose="020B0606030504020204" pitchFamily="34" charset="0"/>
              </a:rPr>
              <a:t>Under 16 the parent/guardian is required to pay the fine and so it will be their ability to pay that is taken into account when setting the level of the fine.</a:t>
            </a:r>
          </a:p>
          <a:p>
            <a:endParaRPr lang="en-GB" dirty="0"/>
          </a:p>
        </p:txBody>
      </p:sp>
    </p:spTree>
    <p:extLst>
      <p:ext uri="{BB962C8B-B14F-4D97-AF65-F5344CB8AC3E}">
        <p14:creationId xmlns:p14="http://schemas.microsoft.com/office/powerpoint/2010/main" val="162391503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E3A14-BE22-AE17-5744-69AFEFCA6369}"/>
              </a:ext>
            </a:extLst>
          </p:cNvPr>
          <p:cNvSpPr>
            <a:spLocks noGrp="1"/>
          </p:cNvSpPr>
          <p:nvPr>
            <p:ph type="title"/>
          </p:nvPr>
        </p:nvSpPr>
        <p:spPr>
          <a:xfrm>
            <a:off x="838200" y="365125"/>
            <a:ext cx="10515600" cy="685753"/>
          </a:xfrm>
        </p:spPr>
        <p:txBody>
          <a:bodyPr>
            <a:normAutofit fontScale="90000"/>
          </a:bodyPr>
          <a:lstStyle/>
          <a:p>
            <a:r>
              <a:rPr lang="en-GB" dirty="0"/>
              <a:t>Types of Sentences for Children &amp; young People</a:t>
            </a:r>
          </a:p>
        </p:txBody>
      </p:sp>
      <p:sp>
        <p:nvSpPr>
          <p:cNvPr id="3" name="Content Placeholder 2">
            <a:extLst>
              <a:ext uri="{FF2B5EF4-FFF2-40B4-BE49-F238E27FC236}">
                <a16:creationId xmlns:a16="http://schemas.microsoft.com/office/drawing/2014/main" id="{BEC0CCC6-F92C-8356-D3B2-67D22569ECE2}"/>
              </a:ext>
            </a:extLst>
          </p:cNvPr>
          <p:cNvSpPr>
            <a:spLocks noGrp="1"/>
          </p:cNvSpPr>
          <p:nvPr>
            <p:ph idx="1"/>
          </p:nvPr>
        </p:nvSpPr>
        <p:spPr>
          <a:xfrm>
            <a:off x="838200" y="1378424"/>
            <a:ext cx="10515600" cy="4798539"/>
          </a:xfrm>
        </p:spPr>
        <p:txBody>
          <a:bodyPr>
            <a:normAutofit lnSpcReduction="10000"/>
          </a:bodyPr>
          <a:lstStyle/>
          <a:p>
            <a:pPr algn="l"/>
            <a:r>
              <a:rPr lang="en-GB" b="1" i="0" dirty="0">
                <a:effectLst/>
                <a:latin typeface="Open Sans" panose="020B0606030504020204" pitchFamily="34" charset="0"/>
              </a:rPr>
              <a:t>Referral orders</a:t>
            </a:r>
          </a:p>
          <a:p>
            <a:pPr algn="l"/>
            <a:r>
              <a:rPr lang="en-GB" b="0" i="0" dirty="0">
                <a:effectLst/>
                <a:latin typeface="Open Sans" panose="020B0606030504020204" pitchFamily="34" charset="0"/>
              </a:rPr>
              <a:t>A referral order requires the child or young person to attend a youth offender panel and agree a contract, containing commitments, which will last between three months and a year.</a:t>
            </a:r>
          </a:p>
          <a:p>
            <a:pPr algn="l"/>
            <a:r>
              <a:rPr lang="en-GB" b="0" i="0" dirty="0">
                <a:effectLst/>
                <a:latin typeface="Open Sans" panose="020B0606030504020204" pitchFamily="34" charset="0"/>
              </a:rPr>
              <a:t>The aim is for the child or young person to make up for the harm they have caused and do something about their offending behaviour. </a:t>
            </a:r>
          </a:p>
          <a:p>
            <a:pPr algn="l"/>
            <a:r>
              <a:rPr lang="en-GB" b="0" i="0" dirty="0">
                <a:effectLst/>
                <a:latin typeface="Open Sans" panose="020B0606030504020204" pitchFamily="34" charset="0"/>
              </a:rPr>
              <a:t>An order </a:t>
            </a:r>
            <a:r>
              <a:rPr lang="en-GB" b="0" i="1" dirty="0">
                <a:effectLst/>
                <a:latin typeface="Open Sans" panose="020B0606030504020204" pitchFamily="34" charset="0"/>
              </a:rPr>
              <a:t>must</a:t>
            </a:r>
            <a:r>
              <a:rPr lang="en-GB" b="0" i="0" dirty="0">
                <a:effectLst/>
                <a:latin typeface="Open Sans" panose="020B0606030504020204" pitchFamily="34" charset="0"/>
              </a:rPr>
              <a:t> be imposed for a first offence where the child or young person has pleaded guilty (unless the court decides that another sentence is justified) and may be imposed in other circumstances.</a:t>
            </a:r>
          </a:p>
          <a:p>
            <a:endParaRPr lang="en-GB" dirty="0"/>
          </a:p>
        </p:txBody>
      </p:sp>
    </p:spTree>
    <p:extLst>
      <p:ext uri="{BB962C8B-B14F-4D97-AF65-F5344CB8AC3E}">
        <p14:creationId xmlns:p14="http://schemas.microsoft.com/office/powerpoint/2010/main" val="83421273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EC690-DECD-5B33-063F-F4CAB658CC14}"/>
              </a:ext>
            </a:extLst>
          </p:cNvPr>
          <p:cNvSpPr>
            <a:spLocks noGrp="1"/>
          </p:cNvSpPr>
          <p:nvPr>
            <p:ph type="title"/>
          </p:nvPr>
        </p:nvSpPr>
        <p:spPr>
          <a:xfrm>
            <a:off x="838200" y="365126"/>
            <a:ext cx="10515600" cy="713048"/>
          </a:xfrm>
        </p:spPr>
        <p:txBody>
          <a:bodyPr>
            <a:normAutofit fontScale="90000"/>
          </a:bodyPr>
          <a:lstStyle/>
          <a:p>
            <a:r>
              <a:rPr lang="en-GB" dirty="0"/>
              <a:t>Types of Sentences for Children &amp; young People</a:t>
            </a:r>
          </a:p>
        </p:txBody>
      </p:sp>
      <p:sp>
        <p:nvSpPr>
          <p:cNvPr id="3" name="Content Placeholder 2">
            <a:extLst>
              <a:ext uri="{FF2B5EF4-FFF2-40B4-BE49-F238E27FC236}">
                <a16:creationId xmlns:a16="http://schemas.microsoft.com/office/drawing/2014/main" id="{86FC07AF-4FA4-A194-33FA-DA40A5BBC8F1}"/>
              </a:ext>
            </a:extLst>
          </p:cNvPr>
          <p:cNvSpPr>
            <a:spLocks noGrp="1"/>
          </p:cNvSpPr>
          <p:nvPr>
            <p:ph idx="1"/>
          </p:nvPr>
        </p:nvSpPr>
        <p:spPr>
          <a:xfrm>
            <a:off x="838200" y="1528549"/>
            <a:ext cx="10515600" cy="4771244"/>
          </a:xfrm>
        </p:spPr>
        <p:txBody>
          <a:bodyPr>
            <a:normAutofit/>
          </a:bodyPr>
          <a:lstStyle/>
          <a:p>
            <a:pPr algn="l"/>
            <a:r>
              <a:rPr lang="en-GB" b="1" i="0" dirty="0">
                <a:effectLst/>
                <a:latin typeface="Open Sans" panose="020B0606030504020204" pitchFamily="34" charset="0"/>
              </a:rPr>
              <a:t>Youth rehabilitation orders</a:t>
            </a:r>
          </a:p>
          <a:p>
            <a:pPr algn="l"/>
            <a:r>
              <a:rPr lang="en-GB" b="0" i="0" dirty="0">
                <a:effectLst/>
                <a:latin typeface="Open Sans" panose="020B0606030504020204" pitchFamily="34" charset="0"/>
              </a:rPr>
              <a:t>A Youth Rehabilitation Order is a community sentence. </a:t>
            </a:r>
          </a:p>
          <a:p>
            <a:pPr algn="l"/>
            <a:r>
              <a:rPr lang="en-GB" b="0" i="0" dirty="0">
                <a:effectLst/>
                <a:latin typeface="Open Sans" panose="020B0606030504020204" pitchFamily="34" charset="0"/>
              </a:rPr>
              <a:t>It can include one or more requirements that the offender must comply with, and can last for up to three years. </a:t>
            </a:r>
          </a:p>
          <a:p>
            <a:pPr algn="l"/>
            <a:r>
              <a:rPr lang="en-GB" b="0" i="0" dirty="0">
                <a:effectLst/>
                <a:latin typeface="Open Sans" panose="020B0606030504020204" pitchFamily="34" charset="0"/>
              </a:rPr>
              <a:t>Some examples of the requirements that can be imposed are a curfew, supervision, unpaid work, electronic monitoring, drug treatment, mental health treatment and education requirements.</a:t>
            </a:r>
          </a:p>
          <a:p>
            <a:pPr algn="l"/>
            <a:r>
              <a:rPr lang="en-GB" dirty="0">
                <a:latin typeface="Open Sans" panose="020B0606030504020204" pitchFamily="34" charset="0"/>
              </a:rPr>
              <a:t>Needs assessed</a:t>
            </a:r>
            <a:endParaRPr lang="en-GB" b="0" i="0" dirty="0">
              <a:effectLst/>
              <a:latin typeface="Open Sans" panose="020B0606030504020204" pitchFamily="34" charset="0"/>
            </a:endParaRPr>
          </a:p>
          <a:p>
            <a:endParaRPr lang="en-GB" dirty="0"/>
          </a:p>
        </p:txBody>
      </p:sp>
    </p:spTree>
    <p:extLst>
      <p:ext uri="{BB962C8B-B14F-4D97-AF65-F5344CB8AC3E}">
        <p14:creationId xmlns:p14="http://schemas.microsoft.com/office/powerpoint/2010/main" val="50926862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F5891-D4EB-3C39-ACB7-9CD8B185DC1E}"/>
              </a:ext>
            </a:extLst>
          </p:cNvPr>
          <p:cNvSpPr>
            <a:spLocks noGrp="1"/>
          </p:cNvSpPr>
          <p:nvPr>
            <p:ph type="title"/>
          </p:nvPr>
        </p:nvSpPr>
        <p:spPr>
          <a:xfrm>
            <a:off x="838200" y="365125"/>
            <a:ext cx="10515600" cy="876821"/>
          </a:xfrm>
        </p:spPr>
        <p:txBody>
          <a:bodyPr>
            <a:normAutofit fontScale="90000"/>
          </a:bodyPr>
          <a:lstStyle/>
          <a:p>
            <a:r>
              <a:rPr lang="en-GB" dirty="0"/>
              <a:t>Types of Sentences for Children &amp; young People</a:t>
            </a:r>
          </a:p>
        </p:txBody>
      </p:sp>
      <p:sp>
        <p:nvSpPr>
          <p:cNvPr id="3" name="Content Placeholder 2">
            <a:extLst>
              <a:ext uri="{FF2B5EF4-FFF2-40B4-BE49-F238E27FC236}">
                <a16:creationId xmlns:a16="http://schemas.microsoft.com/office/drawing/2014/main" id="{969F1F92-D05B-3F08-2AE2-2F547C65C6A1}"/>
              </a:ext>
            </a:extLst>
          </p:cNvPr>
          <p:cNvSpPr>
            <a:spLocks noGrp="1"/>
          </p:cNvSpPr>
          <p:nvPr>
            <p:ph idx="1"/>
          </p:nvPr>
        </p:nvSpPr>
        <p:spPr>
          <a:xfrm>
            <a:off x="838200" y="1596788"/>
            <a:ext cx="10515600" cy="4580175"/>
          </a:xfrm>
        </p:spPr>
        <p:txBody>
          <a:bodyPr>
            <a:normAutofit fontScale="62500" lnSpcReduction="20000"/>
          </a:bodyPr>
          <a:lstStyle/>
          <a:p>
            <a:pPr algn="l"/>
            <a:r>
              <a:rPr lang="en-GB" b="1" i="0" dirty="0">
                <a:effectLst/>
              </a:rPr>
              <a:t>Custodial sentences</a:t>
            </a:r>
          </a:p>
          <a:p>
            <a:pPr algn="l"/>
            <a:r>
              <a:rPr lang="en-GB" b="0" i="0" dirty="0">
                <a:effectLst/>
              </a:rPr>
              <a:t>Children and young people can receive custodial sentences but they will be imposed only in the most serious cases. During the time the aim is to provide training and education and rehabilitate the offender</a:t>
            </a:r>
          </a:p>
          <a:p>
            <a:pPr algn="l"/>
            <a:r>
              <a:rPr lang="en-GB" b="0" i="0" dirty="0">
                <a:effectLst/>
              </a:rPr>
              <a:t>Sentences can be spent in secure children’s homes, secure training centres and young offender institutions.</a:t>
            </a:r>
          </a:p>
          <a:p>
            <a:pPr algn="l"/>
            <a:r>
              <a:rPr lang="en-GB" b="0" i="0" dirty="0">
                <a:effectLst/>
              </a:rPr>
              <a:t>If a child or young person between 12 and 17 years old is sentenced in the youth court, they could be given a </a:t>
            </a:r>
            <a:r>
              <a:rPr lang="en-GB" b="1" i="0" dirty="0">
                <a:effectLst/>
              </a:rPr>
              <a:t>Detention and Training Order</a:t>
            </a:r>
            <a:r>
              <a:rPr lang="en-GB" b="0" i="0" dirty="0">
                <a:effectLst/>
              </a:rPr>
              <a:t>. This can last between four months and two years.</a:t>
            </a:r>
          </a:p>
          <a:p>
            <a:pPr algn="l"/>
            <a:r>
              <a:rPr lang="en-GB" b="0" i="0" dirty="0">
                <a:effectLst/>
              </a:rPr>
              <a:t>For more serious cases, </a:t>
            </a:r>
            <a:r>
              <a:rPr lang="en-GB" b="1" i="0" dirty="0">
                <a:effectLst/>
              </a:rPr>
              <a:t>longer-term detention</a:t>
            </a:r>
            <a:r>
              <a:rPr lang="en-GB" b="0" i="0" dirty="0">
                <a:effectLst/>
              </a:rPr>
              <a:t> can be imposed where the offence committed carries a maximum sentence of at least 14 years’ imprisonment or is one of the offences listed in section 250 of the Sentencing Code.</a:t>
            </a:r>
          </a:p>
          <a:p>
            <a:pPr algn="l"/>
            <a:r>
              <a:rPr lang="en-GB" b="0" i="0" dirty="0">
                <a:effectLst/>
              </a:rPr>
              <a:t>A sentence of </a:t>
            </a:r>
            <a:r>
              <a:rPr lang="en-GB" b="1" i="0" dirty="0">
                <a:effectLst/>
              </a:rPr>
              <a:t>detention for life</a:t>
            </a:r>
            <a:r>
              <a:rPr lang="en-GB" b="0" i="0" dirty="0">
                <a:effectLst/>
              </a:rPr>
              <a:t> or an </a:t>
            </a:r>
            <a:r>
              <a:rPr lang="en-GB" b="1" i="0" dirty="0">
                <a:effectLst/>
              </a:rPr>
              <a:t>extended sentence of detention</a:t>
            </a:r>
            <a:r>
              <a:rPr lang="en-GB" b="0" i="0" dirty="0">
                <a:effectLst/>
              </a:rPr>
              <a:t> may be imposed if a child or young person is convicted of a specified offence and the Crown Court considers that there is a significant risk of serious harm to members of the public.</a:t>
            </a:r>
          </a:p>
          <a:p>
            <a:pPr algn="l"/>
            <a:r>
              <a:rPr lang="en-GB" b="1" i="0" dirty="0">
                <a:effectLst/>
              </a:rPr>
              <a:t>Detention during His Majesty’s Pleasure</a:t>
            </a:r>
            <a:r>
              <a:rPr lang="en-GB" b="0" i="0" dirty="0">
                <a:effectLst/>
              </a:rPr>
              <a:t> is a mandatory life sentence and will be imposed when a child or young person is convicted or pleads guilty to murder. Schedule 21 of the Sentencing Code states that the starting point for determining the minimum sentence where the offender is under 18 years of age is 12 years as opposed to 15 years for those over the age of 18.</a:t>
            </a:r>
          </a:p>
          <a:p>
            <a:endParaRPr lang="en-GB" dirty="0"/>
          </a:p>
        </p:txBody>
      </p:sp>
    </p:spTree>
    <p:extLst>
      <p:ext uri="{BB962C8B-B14F-4D97-AF65-F5344CB8AC3E}">
        <p14:creationId xmlns:p14="http://schemas.microsoft.com/office/powerpoint/2010/main" val="134908840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C6F1D-23D8-844D-AE03-000DD3402F07}"/>
              </a:ext>
            </a:extLst>
          </p:cNvPr>
          <p:cNvSpPr>
            <a:spLocks noGrp="1"/>
          </p:cNvSpPr>
          <p:nvPr>
            <p:ph type="title"/>
          </p:nvPr>
        </p:nvSpPr>
        <p:spPr/>
        <p:txBody>
          <a:bodyPr/>
          <a:lstStyle/>
          <a:p>
            <a:r>
              <a:rPr lang="en-GB"/>
              <a:t>The Sentencing Act 2020</a:t>
            </a:r>
          </a:p>
        </p:txBody>
      </p:sp>
      <p:pic>
        <p:nvPicPr>
          <p:cNvPr id="5" name="Content Placeholder 4" descr="Table&#10;&#10;Description automatically generated">
            <a:extLst>
              <a:ext uri="{FF2B5EF4-FFF2-40B4-BE49-F238E27FC236}">
                <a16:creationId xmlns:a16="http://schemas.microsoft.com/office/drawing/2014/main" id="{3C700B39-2561-014A-8917-7F859FEA72B7}"/>
              </a:ext>
            </a:extLst>
          </p:cNvPr>
          <p:cNvPicPr>
            <a:picLocks noGrp="1" noChangeAspect="1"/>
          </p:cNvPicPr>
          <p:nvPr>
            <p:ph idx="1"/>
          </p:nvPr>
        </p:nvPicPr>
        <p:blipFill>
          <a:blip r:embed="rId3"/>
          <a:stretch>
            <a:fillRect/>
          </a:stretch>
        </p:blipFill>
        <p:spPr>
          <a:xfrm>
            <a:off x="1363662" y="1862931"/>
            <a:ext cx="9070975" cy="3933825"/>
          </a:xfrm>
        </p:spPr>
      </p:pic>
    </p:spTree>
    <p:extLst>
      <p:ext uri="{BB962C8B-B14F-4D97-AF65-F5344CB8AC3E}">
        <p14:creationId xmlns:p14="http://schemas.microsoft.com/office/powerpoint/2010/main" val="384184034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FEC22-7FFA-4247-B94D-767F22A31069}"/>
              </a:ext>
            </a:extLst>
          </p:cNvPr>
          <p:cNvSpPr>
            <a:spLocks noGrp="1"/>
          </p:cNvSpPr>
          <p:nvPr>
            <p:ph type="title"/>
          </p:nvPr>
        </p:nvSpPr>
        <p:spPr/>
        <p:txBody>
          <a:bodyPr/>
          <a:lstStyle/>
          <a:p>
            <a:r>
              <a:rPr lang="en-GB"/>
              <a:t>Referral Orders</a:t>
            </a:r>
          </a:p>
        </p:txBody>
      </p:sp>
      <p:graphicFrame>
        <p:nvGraphicFramePr>
          <p:cNvPr id="7" name="Content Placeholder 2">
            <a:extLst>
              <a:ext uri="{FF2B5EF4-FFF2-40B4-BE49-F238E27FC236}">
                <a16:creationId xmlns:a16="http://schemas.microsoft.com/office/drawing/2014/main" id="{50ED8C73-99F6-44CE-A69D-BAC5E828E6F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989277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527C84-8BDB-FAB6-C40A-391631340569}"/>
              </a:ext>
            </a:extLst>
          </p:cNvPr>
          <p:cNvSpPr>
            <a:spLocks noGrp="1"/>
          </p:cNvSpPr>
          <p:nvPr>
            <p:ph type="title"/>
          </p:nvPr>
        </p:nvSpPr>
        <p:spPr>
          <a:xfrm>
            <a:off x="841248" y="548640"/>
            <a:ext cx="3600860" cy="5431536"/>
          </a:xfrm>
        </p:spPr>
        <p:txBody>
          <a:bodyPr>
            <a:normAutofit/>
          </a:bodyPr>
          <a:lstStyle/>
          <a:p>
            <a:br>
              <a:rPr lang="en-US" sz="4600">
                <a:ea typeface="+mj-lt"/>
                <a:cs typeface="+mj-lt"/>
              </a:rPr>
            </a:br>
            <a:r>
              <a:rPr lang="en-US" sz="4600">
                <a:ea typeface="+mj-lt"/>
                <a:cs typeface="+mj-lt"/>
              </a:rPr>
              <a:t>Youth Rehabilitation Order</a:t>
            </a:r>
            <a:endParaRPr lang="en-US" sz="4600"/>
          </a:p>
          <a:p>
            <a:endParaRPr lang="en-US" sz="4600">
              <a:cs typeface="Calibri Light"/>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F62D0F-E680-17B5-B0B0-C52483B3973F}"/>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US" sz="2200" dirty="0">
                <a:ea typeface="+mn-lt"/>
                <a:cs typeface="+mn-lt"/>
              </a:rPr>
              <a:t>The Youth Rehabilitation Order (YRO) has been available for offences committed on or after 30th November 2009 (section 1 and Schedule 27 Part 1 (1) Criminal Justice and Immigration Act 2008.) The YRO is a community sentence which may include one or more requirements, which must be completed within a period of 3 years</a:t>
            </a:r>
            <a:endParaRPr lang="en-US" sz="2200" dirty="0">
              <a:cs typeface="Calibri"/>
            </a:endParaRPr>
          </a:p>
          <a:p>
            <a:endParaRPr lang="en-US" sz="2200" dirty="0">
              <a:cs typeface="Calibri"/>
            </a:endParaRPr>
          </a:p>
        </p:txBody>
      </p:sp>
    </p:spTree>
    <p:extLst>
      <p:ext uri="{BB962C8B-B14F-4D97-AF65-F5344CB8AC3E}">
        <p14:creationId xmlns:p14="http://schemas.microsoft.com/office/powerpoint/2010/main" val="179148890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F3235-E676-D475-1663-0F7E25910787}"/>
              </a:ext>
            </a:extLst>
          </p:cNvPr>
          <p:cNvSpPr>
            <a:spLocks noGrp="1"/>
          </p:cNvSpPr>
          <p:nvPr>
            <p:ph type="title"/>
          </p:nvPr>
        </p:nvSpPr>
        <p:spPr>
          <a:xfrm>
            <a:off x="838200" y="911225"/>
            <a:ext cx="10515600" cy="804863"/>
          </a:xfrm>
        </p:spPr>
        <p:txBody>
          <a:bodyPr>
            <a:normAutofit fontScale="90000"/>
          </a:bodyPr>
          <a:lstStyle/>
          <a:p>
            <a:br>
              <a:rPr lang="en-US">
                <a:cs typeface="Calibri Light"/>
              </a:rPr>
            </a:br>
            <a:r>
              <a:rPr lang="en-US">
                <a:cs typeface="Calibri Light"/>
              </a:rPr>
              <a:t>Youth Rehabilitation Order</a:t>
            </a:r>
            <a:endParaRPr lang="en-US">
              <a:ea typeface="+mj-lt"/>
              <a:cs typeface="+mj-lt"/>
            </a:endParaRPr>
          </a:p>
          <a:p>
            <a:endParaRPr lang="en-US">
              <a:cs typeface="Calibri Light"/>
            </a:endParaRPr>
          </a:p>
        </p:txBody>
      </p:sp>
      <p:sp>
        <p:nvSpPr>
          <p:cNvPr id="3" name="Content Placeholder 2">
            <a:extLst>
              <a:ext uri="{FF2B5EF4-FFF2-40B4-BE49-F238E27FC236}">
                <a16:creationId xmlns:a16="http://schemas.microsoft.com/office/drawing/2014/main" id="{0EDAF4B3-4C3C-0CBB-AF93-A2D5BBEF7075}"/>
              </a:ext>
            </a:extLst>
          </p:cNvPr>
          <p:cNvSpPr>
            <a:spLocks noGrp="1"/>
          </p:cNvSpPr>
          <p:nvPr>
            <p:ph idx="1"/>
          </p:nvPr>
        </p:nvSpPr>
        <p:spPr/>
        <p:txBody>
          <a:bodyPr vert="horz" lIns="91440" tIns="45720" rIns="91440" bIns="45720" rtlCol="0" anchor="t">
            <a:normAutofit/>
          </a:bodyPr>
          <a:lstStyle/>
          <a:p>
            <a:r>
              <a:rPr lang="en-US" dirty="0">
                <a:ea typeface="+mn-lt"/>
                <a:cs typeface="+mn-lt"/>
              </a:rPr>
              <a:t>A YRO may also include intensive supervision and surveillance (ISS) or fostering (sec 1(3) Criminal Justice and Immigration Act 2008) , but not both (Schedule 1 Part 1 Paragraph 5 ) if:</a:t>
            </a:r>
            <a:endParaRPr lang="en-US" dirty="0">
              <a:cs typeface="Calibri" panose="020F0502020204030204"/>
            </a:endParaRPr>
          </a:p>
          <a:p>
            <a:r>
              <a:rPr lang="en-US" dirty="0">
                <a:ea typeface="+mn-lt"/>
                <a:cs typeface="+mn-lt"/>
              </a:rPr>
              <a:t>The court is dealing with an offender for an offence which is punishable by imprisonment AND</a:t>
            </a:r>
            <a:endParaRPr lang="en-US" dirty="0"/>
          </a:p>
          <a:p>
            <a:r>
              <a:rPr lang="en-US" dirty="0">
                <a:ea typeface="+mn-lt"/>
                <a:cs typeface="+mn-lt"/>
              </a:rPr>
              <a:t>•The court is of the opinion that the offence, or combination of offence and one or more offences associated with it was so serious that a custodial sentence would be appropriate AND…</a:t>
            </a:r>
            <a:endParaRPr lang="en-US" dirty="0"/>
          </a:p>
          <a:p>
            <a:r>
              <a:rPr lang="en-US" dirty="0">
                <a:ea typeface="+mn-lt"/>
                <a:cs typeface="+mn-lt"/>
              </a:rPr>
              <a:t>…if the offender was aged under 15 at the time of the conviction, the court is of the opinion that the offender is a persistent offender.</a:t>
            </a:r>
            <a:endParaRPr lang="en-US" dirty="0"/>
          </a:p>
          <a:p>
            <a:endParaRPr lang="en-US" dirty="0">
              <a:cs typeface="Calibri"/>
            </a:endParaRPr>
          </a:p>
        </p:txBody>
      </p:sp>
    </p:spTree>
    <p:extLst>
      <p:ext uri="{BB962C8B-B14F-4D97-AF65-F5344CB8AC3E}">
        <p14:creationId xmlns:p14="http://schemas.microsoft.com/office/powerpoint/2010/main" val="273520881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B2B0B-CBE3-DD42-B910-2F0402639F81}"/>
              </a:ext>
            </a:extLst>
          </p:cNvPr>
          <p:cNvSpPr>
            <a:spLocks noGrp="1"/>
          </p:cNvSpPr>
          <p:nvPr>
            <p:ph type="title"/>
          </p:nvPr>
        </p:nvSpPr>
        <p:spPr>
          <a:xfrm>
            <a:off x="1371600" y="95250"/>
            <a:ext cx="5582653" cy="1485900"/>
          </a:xfrm>
        </p:spPr>
        <p:txBody>
          <a:bodyPr>
            <a:normAutofit/>
          </a:bodyPr>
          <a:lstStyle/>
          <a:p>
            <a:r>
              <a:rPr lang="en-GB" sz="3400"/>
              <a:t>Youth Rehabilitation Orders</a:t>
            </a:r>
          </a:p>
        </p:txBody>
      </p:sp>
      <p:sp>
        <p:nvSpPr>
          <p:cNvPr id="3" name="Content Placeholder 2">
            <a:extLst>
              <a:ext uri="{FF2B5EF4-FFF2-40B4-BE49-F238E27FC236}">
                <a16:creationId xmlns:a16="http://schemas.microsoft.com/office/drawing/2014/main" id="{1A50A058-FD14-8641-B73B-EF31AD33287F}"/>
              </a:ext>
            </a:extLst>
          </p:cNvPr>
          <p:cNvSpPr>
            <a:spLocks noGrp="1"/>
          </p:cNvSpPr>
          <p:nvPr>
            <p:ph idx="1"/>
          </p:nvPr>
        </p:nvSpPr>
        <p:spPr>
          <a:xfrm>
            <a:off x="1371600" y="1203157"/>
            <a:ext cx="3657600" cy="5053263"/>
          </a:xfrm>
        </p:spPr>
        <p:txBody>
          <a:bodyPr>
            <a:normAutofit/>
          </a:bodyPr>
          <a:lstStyle/>
          <a:p>
            <a:r>
              <a:rPr lang="en-GB" sz="2200"/>
              <a:t>Community Sentence – Designed to provide </a:t>
            </a:r>
            <a:r>
              <a:rPr lang="en-GB" sz="2200" i="1"/>
              <a:t>punishment, protection of public, reducing recidivism, rehabilitation.</a:t>
            </a:r>
            <a:endParaRPr lang="en-GB" sz="2200"/>
          </a:p>
          <a:p>
            <a:r>
              <a:rPr lang="en-GB" sz="2200"/>
              <a:t>Court must impose a time frame as to when the requirements need to be met – not exceeding 3 years</a:t>
            </a:r>
          </a:p>
          <a:p>
            <a:r>
              <a:rPr lang="en-GB" sz="2200"/>
              <a:t>Various requirements depending on the severity of the offence.</a:t>
            </a:r>
          </a:p>
        </p:txBody>
      </p:sp>
      <p:pic>
        <p:nvPicPr>
          <p:cNvPr id="7" name="Picture 6">
            <a:extLst>
              <a:ext uri="{FF2B5EF4-FFF2-40B4-BE49-F238E27FC236}">
                <a16:creationId xmlns:a16="http://schemas.microsoft.com/office/drawing/2014/main" id="{CFD10225-4005-114B-A2FF-2BCBFA8A9A66}"/>
              </a:ext>
            </a:extLst>
          </p:cNvPr>
          <p:cNvPicPr>
            <a:picLocks noChangeAspect="1"/>
          </p:cNvPicPr>
          <p:nvPr/>
        </p:nvPicPr>
        <p:blipFill>
          <a:blip r:embed="rId3"/>
          <a:stretch>
            <a:fillRect/>
          </a:stretch>
        </p:blipFill>
        <p:spPr>
          <a:xfrm>
            <a:off x="5274844" y="838200"/>
            <a:ext cx="6743700" cy="685800"/>
          </a:xfrm>
          <a:prstGeom prst="rect">
            <a:avLst/>
          </a:prstGeom>
        </p:spPr>
      </p:pic>
      <p:pic>
        <p:nvPicPr>
          <p:cNvPr id="9" name="Picture 8" descr="Table&#10;&#10;Description automatically generated">
            <a:extLst>
              <a:ext uri="{FF2B5EF4-FFF2-40B4-BE49-F238E27FC236}">
                <a16:creationId xmlns:a16="http://schemas.microsoft.com/office/drawing/2014/main" id="{31E0733F-1CFE-434C-ADBD-A40A9D2E9871}"/>
              </a:ext>
            </a:extLst>
          </p:cNvPr>
          <p:cNvPicPr>
            <a:picLocks noChangeAspect="1"/>
          </p:cNvPicPr>
          <p:nvPr/>
        </p:nvPicPr>
        <p:blipFill>
          <a:blip r:embed="rId4"/>
          <a:stretch>
            <a:fillRect/>
          </a:stretch>
        </p:blipFill>
        <p:spPr>
          <a:xfrm>
            <a:off x="5274844" y="1524000"/>
            <a:ext cx="6743700" cy="5334000"/>
          </a:xfrm>
          <a:prstGeom prst="rect">
            <a:avLst/>
          </a:prstGeom>
        </p:spPr>
      </p:pic>
    </p:spTree>
    <p:extLst>
      <p:ext uri="{BB962C8B-B14F-4D97-AF65-F5344CB8AC3E}">
        <p14:creationId xmlns:p14="http://schemas.microsoft.com/office/powerpoint/2010/main" val="167858672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75342-EF7E-B84D-BEEB-4DFE7678AE50}"/>
              </a:ext>
            </a:extLst>
          </p:cNvPr>
          <p:cNvSpPr>
            <a:spLocks noGrp="1"/>
          </p:cNvSpPr>
          <p:nvPr>
            <p:ph type="title"/>
          </p:nvPr>
        </p:nvSpPr>
        <p:spPr/>
        <p:txBody>
          <a:bodyPr/>
          <a:lstStyle/>
          <a:p>
            <a:r>
              <a:rPr lang="en-GB"/>
              <a:t>Changes to Youth Justice since 1998?</a:t>
            </a:r>
          </a:p>
        </p:txBody>
      </p:sp>
      <p:sp>
        <p:nvSpPr>
          <p:cNvPr id="3" name="Content Placeholder 2">
            <a:extLst>
              <a:ext uri="{FF2B5EF4-FFF2-40B4-BE49-F238E27FC236}">
                <a16:creationId xmlns:a16="http://schemas.microsoft.com/office/drawing/2014/main" id="{F7338F7A-63C2-ED43-801A-5C942D7E5876}"/>
              </a:ext>
            </a:extLst>
          </p:cNvPr>
          <p:cNvSpPr>
            <a:spLocks noGrp="1"/>
          </p:cNvSpPr>
          <p:nvPr>
            <p:ph idx="1"/>
          </p:nvPr>
        </p:nvSpPr>
        <p:spPr/>
        <p:txBody>
          <a:bodyPr/>
          <a:lstStyle/>
          <a:p>
            <a:r>
              <a:rPr lang="en-GB" b="1"/>
              <a:t>TASK</a:t>
            </a:r>
            <a:r>
              <a:rPr lang="en-GB"/>
              <a:t> – 5 Minutes. </a:t>
            </a:r>
          </a:p>
          <a:p>
            <a:pPr marL="0" indent="0">
              <a:buNone/>
            </a:pPr>
            <a:endParaRPr lang="en-GB" b="1"/>
          </a:p>
          <a:p>
            <a:pPr marL="0" indent="0">
              <a:buNone/>
            </a:pPr>
            <a:r>
              <a:rPr lang="en-GB">
                <a:hlinkClick r:id="rId2"/>
              </a:rPr>
              <a:t>http://www.beyondyouthcustody.net/wp-content/uploads/youth-justice-timeline.pdf</a:t>
            </a:r>
            <a:r>
              <a:rPr lang="en-GB"/>
              <a:t> </a:t>
            </a:r>
          </a:p>
          <a:p>
            <a:pPr marL="0" indent="0">
              <a:buNone/>
            </a:pPr>
            <a:endParaRPr lang="en-GB"/>
          </a:p>
          <a:p>
            <a:pPr marL="0" indent="0">
              <a:buNone/>
            </a:pPr>
            <a:r>
              <a:rPr lang="en-GB"/>
              <a:t>What are the main changes to the youth justice system since 1998?</a:t>
            </a:r>
          </a:p>
        </p:txBody>
      </p:sp>
    </p:spTree>
    <p:extLst>
      <p:ext uri="{BB962C8B-B14F-4D97-AF65-F5344CB8AC3E}">
        <p14:creationId xmlns:p14="http://schemas.microsoft.com/office/powerpoint/2010/main" val="98970324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DBEE6F-30A2-397D-29BB-7FFF2A3059E7}"/>
              </a:ext>
            </a:extLst>
          </p:cNvPr>
          <p:cNvSpPr>
            <a:spLocks noGrp="1"/>
          </p:cNvSpPr>
          <p:nvPr>
            <p:ph type="title"/>
          </p:nvPr>
        </p:nvSpPr>
        <p:spPr>
          <a:xfrm>
            <a:off x="686834" y="1153572"/>
            <a:ext cx="3200400" cy="4461163"/>
          </a:xfrm>
        </p:spPr>
        <p:txBody>
          <a:bodyPr>
            <a:normAutofit/>
          </a:bodyPr>
          <a:lstStyle/>
          <a:p>
            <a:pPr>
              <a:spcBef>
                <a:spcPts val="750"/>
              </a:spcBef>
            </a:pPr>
            <a:br>
              <a:rPr lang="en-GB">
                <a:solidFill>
                  <a:srgbClr val="FFFFFF"/>
                </a:solidFill>
                <a:ea typeface="+mj-lt"/>
                <a:cs typeface="+mj-lt"/>
              </a:rPr>
            </a:br>
            <a:r>
              <a:rPr lang="en-GB">
                <a:solidFill>
                  <a:srgbClr val="FFFFFF"/>
                </a:solidFill>
                <a:ea typeface="+mj-lt"/>
                <a:cs typeface="+mj-lt"/>
              </a:rPr>
              <a:t>Why children commit crime</a:t>
            </a:r>
            <a:endParaRPr lang="en-US">
              <a:solidFill>
                <a:srgbClr val="FFFFFF"/>
              </a:solidFill>
              <a:cs typeface="Calibri Light"/>
            </a:endParaRPr>
          </a:p>
          <a:p>
            <a:endParaRPr lang="en-GB">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F4B1381-DB3D-8C6F-02BA-89814C0D6CD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600">
                <a:ea typeface="+mn-lt"/>
                <a:cs typeface="+mn-lt"/>
              </a:rPr>
              <a:t>There is generally no simple reason why children offend</a:t>
            </a:r>
          </a:p>
          <a:p>
            <a:r>
              <a:rPr lang="en-GB" sz="2600">
                <a:ea typeface="+mn-lt"/>
                <a:cs typeface="+mn-lt"/>
              </a:rPr>
              <a:t>ID certain circumstances can cause to commit crime such as:</a:t>
            </a:r>
            <a:endParaRPr lang="en-GB" sz="2600">
              <a:cs typeface="Calibri"/>
            </a:endParaRPr>
          </a:p>
          <a:p>
            <a:r>
              <a:rPr lang="en-GB" sz="2600">
                <a:ea typeface="+mn-lt"/>
                <a:cs typeface="+mn-lt"/>
              </a:rPr>
              <a:t>not doing well in school / truanting from school</a:t>
            </a:r>
            <a:endParaRPr lang="en-GB" sz="2600"/>
          </a:p>
          <a:p>
            <a:r>
              <a:rPr lang="en-GB" sz="2600">
                <a:ea typeface="+mn-lt"/>
                <a:cs typeface="+mn-lt"/>
              </a:rPr>
              <a:t>difficult family relationships</a:t>
            </a:r>
            <a:endParaRPr lang="en-GB" sz="2600"/>
          </a:p>
          <a:p>
            <a:r>
              <a:rPr lang="en-GB" sz="2600">
                <a:ea typeface="+mn-lt"/>
                <a:cs typeface="+mn-lt"/>
              </a:rPr>
              <a:t>lack of boundaries and parental supervision</a:t>
            </a:r>
            <a:endParaRPr lang="en-GB" sz="2600"/>
          </a:p>
          <a:p>
            <a:r>
              <a:rPr lang="en-GB" sz="2600">
                <a:ea typeface="+mn-lt"/>
                <a:cs typeface="+mn-lt"/>
              </a:rPr>
              <a:t>having friends who commit crime</a:t>
            </a:r>
            <a:endParaRPr lang="en-GB" sz="2600"/>
          </a:p>
          <a:p>
            <a:r>
              <a:rPr lang="en-GB" sz="2600">
                <a:ea typeface="+mn-lt"/>
                <a:cs typeface="+mn-lt"/>
              </a:rPr>
              <a:t>drug and alcohol misuse</a:t>
            </a:r>
            <a:endParaRPr lang="en-GB" sz="2600"/>
          </a:p>
          <a:p>
            <a:r>
              <a:rPr lang="en-GB" sz="2600">
                <a:ea typeface="+mn-lt"/>
                <a:cs typeface="+mn-lt"/>
              </a:rPr>
              <a:t>mental health issues, such as attention deficient and hyperactivity disorder (ADHD)</a:t>
            </a:r>
            <a:endParaRPr lang="en-GB" sz="2600"/>
          </a:p>
          <a:p>
            <a:endParaRPr lang="en-GB" sz="2600">
              <a:cs typeface="Calibri"/>
            </a:endParaRPr>
          </a:p>
        </p:txBody>
      </p:sp>
    </p:spTree>
    <p:extLst>
      <p:ext uri="{BB962C8B-B14F-4D97-AF65-F5344CB8AC3E}">
        <p14:creationId xmlns:p14="http://schemas.microsoft.com/office/powerpoint/2010/main" val="93787674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Role of Parents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vert="horz" lIns="91440" tIns="45720" rIns="91440" bIns="45720" rtlCol="0" anchor="ctr">
            <a:normAutofit/>
          </a:bodyPr>
          <a:lstStyle/>
          <a:p>
            <a:r>
              <a:rPr lang="en-GB" sz="2400"/>
              <a:t>Relationships and primary care settings shape us as children, young people and to parents</a:t>
            </a:r>
            <a:endParaRPr lang="en-GB" sz="2400">
              <a:cs typeface="Calibri"/>
            </a:endParaRPr>
          </a:p>
          <a:p>
            <a:r>
              <a:rPr lang="en-GB" sz="2400"/>
              <a:t>See parents acting in a way -  reflection in children</a:t>
            </a:r>
            <a:endParaRPr lang="en-GB" sz="2400">
              <a:cs typeface="Calibri"/>
            </a:endParaRPr>
          </a:p>
          <a:p>
            <a:r>
              <a:rPr lang="en-GB" sz="2400"/>
              <a:t>Absent parents</a:t>
            </a:r>
            <a:endParaRPr lang="en-GB" sz="2400">
              <a:cs typeface="Calibri"/>
            </a:endParaRPr>
          </a:p>
          <a:p>
            <a:r>
              <a:rPr lang="en-GB" sz="2400"/>
              <a:t>Unemployment &amp; benefits</a:t>
            </a:r>
            <a:endParaRPr lang="en-GB" sz="2400">
              <a:cs typeface="Calibri"/>
            </a:endParaRPr>
          </a:p>
          <a:p>
            <a:r>
              <a:rPr lang="en-GB" sz="2400"/>
              <a:t>Young pregnancies/ Poor child-rearing methods. </a:t>
            </a:r>
            <a:endParaRPr lang="en-GB" sz="2400">
              <a:cs typeface="Calibri" panose="020F0502020204030204"/>
            </a:endParaRPr>
          </a:p>
          <a:p>
            <a:r>
              <a:rPr lang="en-GB" sz="2400">
                <a:ea typeface="+mn-lt"/>
                <a:cs typeface="+mn-lt"/>
              </a:rPr>
              <a:t>Children are much less likely to get into trouble if their parents:</a:t>
            </a:r>
            <a:endParaRPr lang="en-GB" sz="2400">
              <a:cs typeface="Calibri"/>
            </a:endParaRPr>
          </a:p>
          <a:p>
            <a:r>
              <a:rPr lang="en-GB" sz="2400">
                <a:ea typeface="+mn-lt"/>
                <a:cs typeface="+mn-lt"/>
              </a:rPr>
              <a:t>have a good relationship with them and can talk openly with them</a:t>
            </a:r>
            <a:endParaRPr lang="en-GB" sz="2400">
              <a:cs typeface="Calibri"/>
            </a:endParaRPr>
          </a:p>
          <a:p>
            <a:r>
              <a:rPr lang="en-GB" sz="2400">
                <a:ea typeface="+mn-lt"/>
                <a:cs typeface="+mn-lt"/>
              </a:rPr>
              <a:t>can agree sensible clear rules and encourage them to stick to them as much as possible</a:t>
            </a:r>
            <a:endParaRPr lang="en-GB" sz="2400">
              <a:cs typeface="Calibri"/>
            </a:endParaRPr>
          </a:p>
          <a:p>
            <a:r>
              <a:rPr lang="en-GB" sz="2400">
                <a:ea typeface="+mn-lt"/>
                <a:cs typeface="+mn-lt"/>
              </a:rPr>
              <a:t>know where they are and what they are up to</a:t>
            </a:r>
            <a:endParaRPr lang="en-GB" sz="2400">
              <a:cs typeface="Calibri" panose="020F0502020204030204"/>
            </a:endParaRPr>
          </a:p>
          <a:p>
            <a:endParaRPr lang="en-GB" sz="2400">
              <a:cs typeface="Calibri" panose="020F0502020204030204"/>
            </a:endParaRPr>
          </a:p>
        </p:txBody>
      </p:sp>
    </p:spTree>
    <p:extLst>
      <p:ext uri="{BB962C8B-B14F-4D97-AF65-F5344CB8AC3E}">
        <p14:creationId xmlns:p14="http://schemas.microsoft.com/office/powerpoint/2010/main" val="4714712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Roles of School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vert="horz" lIns="91440" tIns="45720" rIns="91440" bIns="45720" rtlCol="0" anchor="ctr">
            <a:normAutofit/>
          </a:bodyPr>
          <a:lstStyle/>
          <a:p>
            <a:r>
              <a:rPr lang="en-GB"/>
              <a:t>Inadequate transition to school</a:t>
            </a:r>
          </a:p>
          <a:p>
            <a:r>
              <a:rPr lang="en-GB"/>
              <a:t>An unhealthy school climate</a:t>
            </a:r>
          </a:p>
          <a:p>
            <a:r>
              <a:rPr lang="en-GB"/>
              <a:t>Schools' contribution to academic failure</a:t>
            </a:r>
          </a:p>
          <a:p>
            <a:r>
              <a:rPr lang="en-GB"/>
              <a:t>Anti-social peer relationships formed at school</a:t>
            </a:r>
          </a:p>
          <a:p>
            <a:r>
              <a:rPr lang="en-GB"/>
              <a:t>Negative relationships between students and school personnel</a:t>
            </a:r>
          </a:p>
          <a:p>
            <a:r>
              <a:rPr lang="en-GB"/>
              <a:t>School policy abuse or victims</a:t>
            </a:r>
          </a:p>
          <a:p>
            <a:r>
              <a:rPr lang="en-GB">
                <a:cs typeface="Calibri"/>
              </a:rPr>
              <a:t>Parents interest in school life and encourages children to go to school</a:t>
            </a:r>
          </a:p>
        </p:txBody>
      </p:sp>
    </p:spTree>
    <p:extLst>
      <p:ext uri="{BB962C8B-B14F-4D97-AF65-F5344CB8AC3E}">
        <p14:creationId xmlns:p14="http://schemas.microsoft.com/office/powerpoint/2010/main" val="22563189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591344"/>
            <a:ext cx="3200400" cy="5585619"/>
          </a:xfrm>
        </p:spPr>
        <p:txBody>
          <a:bodyPr>
            <a:normAutofit/>
          </a:bodyPr>
          <a:lstStyle/>
          <a:p>
            <a:r>
              <a:rPr lang="en-GB">
                <a:solidFill>
                  <a:srgbClr val="FFFFFF"/>
                </a:solidFill>
              </a:rPr>
              <a:t>Community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vert="horz" lIns="91440" tIns="45720" rIns="91440" bIns="45720" rtlCol="0" anchor="ctr">
            <a:normAutofit/>
          </a:bodyPr>
          <a:lstStyle/>
          <a:p>
            <a:r>
              <a:rPr lang="en-GB"/>
              <a:t>Austerity</a:t>
            </a:r>
            <a:endParaRPr lang="en-GB">
              <a:cs typeface="Calibri" panose="020F0502020204030204"/>
            </a:endParaRPr>
          </a:p>
          <a:p>
            <a:pPr lvl="1"/>
            <a:r>
              <a:rPr lang="en-GB"/>
              <a:t>Cuts in services</a:t>
            </a:r>
          </a:p>
          <a:p>
            <a:r>
              <a:rPr lang="en-GB"/>
              <a:t>Attitudes</a:t>
            </a:r>
          </a:p>
          <a:p>
            <a:pPr lvl="1"/>
            <a:r>
              <a:rPr lang="en-GB"/>
              <a:t>From those living in the community </a:t>
            </a:r>
          </a:p>
          <a:p>
            <a:r>
              <a:rPr lang="en-GB"/>
              <a:t>Antisocial Behaviour</a:t>
            </a:r>
          </a:p>
          <a:p>
            <a:pPr lvl="1"/>
            <a:r>
              <a:rPr lang="en-GB"/>
              <a:t>Peer pressure</a:t>
            </a:r>
          </a:p>
          <a:p>
            <a:r>
              <a:rPr lang="en-GB"/>
              <a:t>Poverty </a:t>
            </a:r>
          </a:p>
          <a:p>
            <a:r>
              <a:rPr lang="en-GB">
                <a:cs typeface="Calibri" panose="020F0502020204030204"/>
              </a:rPr>
              <a:t>Services – access to leisure facilities / youth clubs</a:t>
            </a:r>
          </a:p>
          <a:p>
            <a:r>
              <a:rPr lang="en-GB">
                <a:ea typeface="+mn-lt"/>
                <a:cs typeface="+mn-lt"/>
              </a:rPr>
              <a:t>Parents encourage engagement  in groups. </a:t>
            </a:r>
            <a:endParaRPr lang="en-GB">
              <a:cs typeface="Calibri" panose="020F0502020204030204"/>
            </a:endParaRPr>
          </a:p>
          <a:p>
            <a:endParaRPr lang="en-GB">
              <a:ea typeface="+mn-lt"/>
              <a:cs typeface="+mn-lt"/>
            </a:endParaRPr>
          </a:p>
          <a:p>
            <a:endParaRPr lang="en-GB">
              <a:cs typeface="Calibri" panose="020F0502020204030204"/>
            </a:endParaRPr>
          </a:p>
        </p:txBody>
      </p:sp>
    </p:spTree>
    <p:extLst>
      <p:ext uri="{BB962C8B-B14F-4D97-AF65-F5344CB8AC3E}">
        <p14:creationId xmlns:p14="http://schemas.microsoft.com/office/powerpoint/2010/main" val="208260515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874CA-73D6-5E48-BBA4-5DD9DB11545F}"/>
              </a:ext>
            </a:extLst>
          </p:cNvPr>
          <p:cNvSpPr>
            <a:spLocks noGrp="1"/>
          </p:cNvSpPr>
          <p:nvPr>
            <p:ph type="title"/>
          </p:nvPr>
        </p:nvSpPr>
        <p:spPr>
          <a:xfrm>
            <a:off x="1371599" y="0"/>
            <a:ext cx="9601200" cy="543339"/>
          </a:xfrm>
        </p:spPr>
        <p:txBody>
          <a:bodyPr>
            <a:normAutofit/>
          </a:bodyPr>
          <a:lstStyle/>
          <a:p>
            <a:r>
              <a:rPr lang="en-GB" sz="2000"/>
              <a:t>References</a:t>
            </a:r>
          </a:p>
        </p:txBody>
      </p:sp>
      <p:sp>
        <p:nvSpPr>
          <p:cNvPr id="3" name="Content Placeholder 2">
            <a:extLst>
              <a:ext uri="{FF2B5EF4-FFF2-40B4-BE49-F238E27FC236}">
                <a16:creationId xmlns:a16="http://schemas.microsoft.com/office/drawing/2014/main" id="{86CA0BA6-2869-4845-8EA8-E8793D6D145D}"/>
              </a:ext>
            </a:extLst>
          </p:cNvPr>
          <p:cNvSpPr>
            <a:spLocks noGrp="1"/>
          </p:cNvSpPr>
          <p:nvPr>
            <p:ph idx="1"/>
          </p:nvPr>
        </p:nvSpPr>
        <p:spPr>
          <a:xfrm>
            <a:off x="760378" y="417091"/>
            <a:ext cx="11431622" cy="6050322"/>
          </a:xfrm>
        </p:spPr>
        <p:txBody>
          <a:bodyPr>
            <a:normAutofit fontScale="25000" lnSpcReduction="20000"/>
          </a:bodyPr>
          <a:lstStyle/>
          <a:p>
            <a:r>
              <a:rPr lang="en-GB" sz="4000">
                <a:hlinkClick r:id="rId3"/>
              </a:rPr>
              <a:t>https://online.maryville.edu/blog/criminal-responsibility/</a:t>
            </a:r>
            <a:r>
              <a:rPr lang="en-GB" sz="4000"/>
              <a:t> </a:t>
            </a:r>
          </a:p>
          <a:p>
            <a:r>
              <a:rPr lang="en-GB" sz="4000">
                <a:hlinkClick r:id="rId4"/>
              </a:rPr>
              <a:t>https://www.frontiersin.org/articles/10.3389/fpsyt.2020.579243/full</a:t>
            </a:r>
            <a:r>
              <a:rPr lang="en-GB" sz="4000"/>
              <a:t> </a:t>
            </a:r>
          </a:p>
          <a:p>
            <a:r>
              <a:rPr lang="en-GB" sz="4000">
                <a:hlinkClick r:id="rId5"/>
              </a:rPr>
              <a:t>https://reader.elsevier.com/reader/sd/pii/S147617930900202X?token=38F2419A22C4097FFE7E29BBDEC619BB964E7EE43B91558C9B97CFCB165C453F9067855E695D05D7B801A5B36563D4C4&amp;originRegion=eu-west-1&amp;originCreation=20211025173817</a:t>
            </a:r>
            <a:r>
              <a:rPr lang="en-GB" sz="4000"/>
              <a:t> </a:t>
            </a:r>
          </a:p>
          <a:p>
            <a:r>
              <a:rPr lang="en-GB" sz="4000">
                <a:hlinkClick r:id="rId6"/>
              </a:rPr>
              <a:t>https://post.parliament.uk/research-briefings/post-pn-0577/</a:t>
            </a:r>
            <a:r>
              <a:rPr lang="en-GB" sz="4000"/>
              <a:t> </a:t>
            </a:r>
          </a:p>
          <a:p>
            <a:r>
              <a:rPr lang="en-GB" sz="4000">
                <a:hlinkClick r:id="rId7"/>
              </a:rPr>
              <a:t>https://www.cps.gov.uk/crime-info/youth-crime</a:t>
            </a:r>
            <a:r>
              <a:rPr lang="en-GB" sz="4000"/>
              <a:t> </a:t>
            </a:r>
          </a:p>
          <a:p>
            <a:r>
              <a:rPr lang="en-GB" sz="4000">
                <a:hlinkClick r:id="rId8"/>
              </a:rPr>
              <a:t>https://papers.ssrn.com/sol3/papers.cfm?abstract_id=3481217</a:t>
            </a:r>
            <a:endParaRPr lang="en-GB" sz="4000"/>
          </a:p>
          <a:p>
            <a:r>
              <a:rPr lang="en-GB" sz="4000">
                <a:hlinkClick r:id="rId9"/>
              </a:rPr>
              <a:t>https://webarchive.nationalarchives.gov.uk/ukgwa/20080727011831/http://www.homeoffice.gov.uk/documents/jou-no-more-excuses?view=Html#named2</a:t>
            </a:r>
            <a:r>
              <a:rPr lang="en-GB" sz="4000"/>
              <a:t> </a:t>
            </a:r>
          </a:p>
          <a:p>
            <a:r>
              <a:rPr lang="en-GB" sz="4000">
                <a:hlinkClick r:id="rId10"/>
              </a:rPr>
              <a:t>https://www.legislation.gov.uk/ukpga/1998/37/part/III/crossheading/youth-justice</a:t>
            </a:r>
            <a:endParaRPr lang="en-GB" sz="4000"/>
          </a:p>
          <a:p>
            <a:r>
              <a:rPr lang="en-GB" sz="4000">
                <a:hlinkClick r:id="rId11"/>
              </a:rPr>
              <a:t>https://www.crimeandjustice.org.uk/publications/cjm/article/keeping-tough-appearances-age-criminal-responsibility</a:t>
            </a:r>
            <a:r>
              <a:rPr lang="en-GB" sz="4000"/>
              <a:t> </a:t>
            </a:r>
          </a:p>
          <a:p>
            <a:r>
              <a:rPr lang="en-GB" sz="4000">
                <a:hlinkClick r:id="rId12"/>
              </a:rPr>
              <a:t>https://medium.com/reframing-childhood-past-and-present/age-of-criminal-responsibility-1e7714db9c1c</a:t>
            </a:r>
            <a:r>
              <a:rPr lang="en-GB" sz="4000"/>
              <a:t> </a:t>
            </a:r>
          </a:p>
          <a:p>
            <a:r>
              <a:rPr lang="en-GB" sz="4000">
                <a:hlinkClick r:id="rId13"/>
              </a:rPr>
              <a:t>https://www.gotelee.co.uk/blog/will-the-age-of-criminal-responsibility-in-england-and-wales-be-increased/</a:t>
            </a:r>
            <a:r>
              <a:rPr lang="en-GB" sz="4000"/>
              <a:t> </a:t>
            </a:r>
          </a:p>
          <a:p>
            <a:r>
              <a:rPr lang="en-GB" sz="4000">
                <a:hlinkClick r:id="rId14"/>
              </a:rPr>
              <a:t>https://www.legislation.gov.uk/ukpga/1998/37/part/III/crossheading/functions-of-courts-etc</a:t>
            </a:r>
            <a:r>
              <a:rPr lang="en-GB" sz="4000"/>
              <a:t> </a:t>
            </a:r>
          </a:p>
          <a:p>
            <a:r>
              <a:rPr lang="en-GB" sz="4000">
                <a:hlinkClick r:id="rId15"/>
              </a:rPr>
              <a:t>https://assets.publishing.service.gov.uk/government/uploads/system/uploads/attachment_data/file/746365/referral-order-guidance-9-october-2018.pdf</a:t>
            </a:r>
            <a:endParaRPr lang="en-GB" sz="4000"/>
          </a:p>
          <a:p>
            <a:r>
              <a:rPr lang="en-GB" sz="4000">
                <a:hlinkClick r:id="rId16"/>
              </a:rPr>
              <a:t>https://www.wigan.gov.uk/LINC2/Survival-Guide/Rights-law/Dispersal-orders-(Section-30s).aspx</a:t>
            </a:r>
            <a:endParaRPr lang="en-GB" sz="4000"/>
          </a:p>
          <a:p>
            <a:r>
              <a:rPr lang="en-GB" sz="4000">
                <a:hlinkClick r:id="rId17"/>
              </a:rPr>
              <a:t>http://www2.westsussex.gov.uk/ds/mis/070109cyp18a.pdf</a:t>
            </a:r>
            <a:r>
              <a:rPr lang="en-GB" sz="4000"/>
              <a:t> </a:t>
            </a:r>
          </a:p>
          <a:p>
            <a:r>
              <a:rPr lang="en-GB" sz="4000">
                <a:hlinkClick r:id="rId18"/>
              </a:rPr>
              <a:t>https://business.senedd.wales/documents/s102639/MJW%2011%20Youth%20Justice%20Board.pdf</a:t>
            </a:r>
            <a:r>
              <a:rPr lang="en-GB" sz="4000"/>
              <a:t> </a:t>
            </a:r>
          </a:p>
          <a:p>
            <a:r>
              <a:rPr lang="en-GB" sz="4000">
                <a:hlinkClick r:id="rId19"/>
              </a:rPr>
              <a:t>https://assets.publishing.service.gov.uk/government/uploads/system/uploads/attachment_data/file/966200/YJB_Strategic_Plan_2021_-_2024.pdf</a:t>
            </a:r>
            <a:r>
              <a:rPr lang="en-GB" sz="4000"/>
              <a:t> </a:t>
            </a:r>
          </a:p>
          <a:p>
            <a:r>
              <a:rPr lang="en-GB" sz="4000">
                <a:hlinkClick r:id="rId20"/>
              </a:rPr>
              <a:t>https://www.gov.uk/youth-offending-team</a:t>
            </a:r>
            <a:r>
              <a:rPr lang="en-GB" sz="4000"/>
              <a:t> </a:t>
            </a:r>
          </a:p>
          <a:p>
            <a:r>
              <a:rPr lang="en-GB" sz="4000">
                <a:hlinkClick r:id="rId21"/>
              </a:rPr>
              <a:t>https://yjlc.uk/resources/legal-terms-z/youth-court</a:t>
            </a:r>
            <a:endParaRPr lang="en-GB" sz="4000"/>
          </a:p>
          <a:p>
            <a:r>
              <a:rPr lang="en-GB" sz="4000">
                <a:hlinkClick r:id="rId22"/>
              </a:rPr>
              <a:t>https://yjresourcehub.uk/court-and-sentences/item/815-sentencing-act-2020-from-the-1-december-2020.html</a:t>
            </a:r>
            <a:endParaRPr lang="en-GB" sz="4000"/>
          </a:p>
          <a:p>
            <a:r>
              <a:rPr lang="en-GB" sz="4000">
                <a:hlinkClick r:id="rId23"/>
              </a:rPr>
              <a:t>https://www.legislation.gov.uk/ukpga/2020/17/contents/enacted</a:t>
            </a:r>
            <a:r>
              <a:rPr lang="en-GB" sz="4000"/>
              <a:t> </a:t>
            </a:r>
          </a:p>
          <a:p>
            <a:r>
              <a:rPr lang="en-GB" sz="4000">
                <a:hlinkClick r:id="rId24"/>
              </a:rPr>
              <a:t>https://journals.sagepub.com/doi/pdf/10.1350/jcla.2011.75.1.683</a:t>
            </a:r>
            <a:r>
              <a:rPr lang="en-GB" sz="4000"/>
              <a:t> </a:t>
            </a:r>
          </a:p>
          <a:p>
            <a:r>
              <a:rPr lang="en-GB" sz="4000">
                <a:hlinkClick r:id="rId25"/>
              </a:rPr>
              <a:t>https://consult.justice.gov.uk/sentencing-council/sentencing-youths/user_uploads/youth-rehabilitation-orders.pdf-1</a:t>
            </a:r>
            <a:endParaRPr lang="en-GB" sz="4000"/>
          </a:p>
          <a:p>
            <a:r>
              <a:rPr lang="en-GB" sz="4000">
                <a:hlinkClick r:id="rId26"/>
              </a:rPr>
              <a:t>https://hillingdonchildcare.proceduresonline.com/chapters/p_detention.htm</a:t>
            </a:r>
            <a:r>
              <a:rPr lang="en-GB" sz="4000"/>
              <a:t> </a:t>
            </a:r>
          </a:p>
          <a:p>
            <a:endParaRPr lang="en-GB"/>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74132101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12FFA-49FD-17F8-7542-1E1ACFE163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0997F8C-FEDC-5700-6311-FAFE57477EB2}"/>
              </a:ext>
            </a:extLst>
          </p:cNvPr>
          <p:cNvSpPr>
            <a:spLocks noGrp="1"/>
          </p:cNvSpPr>
          <p:nvPr>
            <p:ph idx="1"/>
          </p:nvPr>
        </p:nvSpPr>
        <p:spPr/>
        <p:txBody>
          <a:bodyPr vert="horz" lIns="91440" tIns="45720" rIns="91440" bIns="45720" rtlCol="0" anchor="t">
            <a:normAutofit lnSpcReduction="10000"/>
          </a:bodyPr>
          <a:lstStyle/>
          <a:p>
            <a:r>
              <a:rPr lang="en-US">
                <a:ea typeface="+mn-lt"/>
                <a:cs typeface="+mn-lt"/>
                <a:hlinkClick r:id="rId2"/>
              </a:rPr>
              <a:t>https://www.sentencingcouncil.org.uk/overarching-guides/magistrates-court/item/sentencing-children-and-young-people/</a:t>
            </a:r>
            <a:endParaRPr lang="en-US">
              <a:ea typeface="+mn-lt"/>
              <a:cs typeface="+mn-lt"/>
            </a:endParaRPr>
          </a:p>
          <a:p>
            <a:r>
              <a:rPr lang="en-US">
                <a:ea typeface="+mn-lt"/>
                <a:cs typeface="+mn-lt"/>
                <a:hlinkClick r:id="rId3"/>
              </a:rPr>
              <a:t>https://assets.publishing.service.gov.uk/government/uploads/system/uploads/attachment_data/file/322209/fact-sheet-youth-referral-orders.pdf</a:t>
            </a:r>
            <a:endParaRPr lang="en-US">
              <a:ea typeface="+mn-lt"/>
              <a:cs typeface="+mn-lt"/>
            </a:endParaRPr>
          </a:p>
          <a:p>
            <a:r>
              <a:rPr lang="en-US">
                <a:ea typeface="+mn-lt"/>
                <a:cs typeface="+mn-lt"/>
                <a:hlinkClick r:id="rId4"/>
              </a:rPr>
              <a:t>https://assets.publishing.service.gov.uk/government/uploads/system/uploads/attachment_data/file/219663/asbos9.pdf</a:t>
            </a:r>
            <a:endParaRPr lang="en-US">
              <a:ea typeface="+mn-lt"/>
              <a:cs typeface="+mn-lt"/>
            </a:endParaRPr>
          </a:p>
          <a:p>
            <a:r>
              <a:rPr lang="en-US">
                <a:ea typeface="+mn-lt"/>
                <a:cs typeface="+mn-lt"/>
              </a:rPr>
              <a:t>https://assets.publishing.service.gov.uk/government/uploads/system/uploads/attachment_data/file/966200/YJB_Strategic_Plan_2021_-_2024.pdf</a:t>
            </a:r>
            <a:endParaRPr lang="en-US">
              <a:cs typeface="Calibri"/>
            </a:endParaRPr>
          </a:p>
        </p:txBody>
      </p:sp>
    </p:spTree>
    <p:extLst>
      <p:ext uri="{BB962C8B-B14F-4D97-AF65-F5344CB8AC3E}">
        <p14:creationId xmlns:p14="http://schemas.microsoft.com/office/powerpoint/2010/main" val="178267437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959</TotalTime>
  <Words>7100</Words>
  <Application>Microsoft Office PowerPoint</Application>
  <PresentationFormat>Widescreen</PresentationFormat>
  <Paragraphs>522</Paragraphs>
  <Slides>66</Slides>
  <Notes>27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66</vt:i4>
      </vt:variant>
    </vt:vector>
  </HeadingPairs>
  <TitlesOfParts>
    <vt:vector size="71" baseType="lpstr">
      <vt:lpstr>Arial</vt:lpstr>
      <vt:lpstr>Calibri</vt:lpstr>
      <vt:lpstr>Calibri Light</vt:lpstr>
      <vt:lpstr>Open Sans</vt:lpstr>
      <vt:lpstr>Office Theme</vt:lpstr>
      <vt:lpstr>Youth Justice </vt:lpstr>
      <vt:lpstr>Assignment 2 Question </vt:lpstr>
      <vt:lpstr>Assignment 2</vt:lpstr>
      <vt:lpstr>Assignment 2</vt:lpstr>
      <vt:lpstr>Assignment 2</vt:lpstr>
      <vt:lpstr>Aims</vt:lpstr>
      <vt:lpstr>PowerPoint Presentation</vt:lpstr>
      <vt:lpstr>Innocent &amp; Sweet?</vt:lpstr>
      <vt:lpstr> C19th Child Poverty &amp; labour during Industrial Revolution </vt:lpstr>
      <vt:lpstr>Workhouses 1834 Poor Law Act</vt:lpstr>
      <vt:lpstr>1889 Prevention of Cruelty to Children Act</vt:lpstr>
      <vt:lpstr> History of Youth Justice  </vt:lpstr>
      <vt:lpstr>PowerPoint Presentation</vt:lpstr>
      <vt:lpstr>The Children and Young Persons Acts of 1963 and 1969</vt:lpstr>
      <vt:lpstr> 1991 Criminal Justice Act </vt:lpstr>
      <vt:lpstr>Age of Criminal Responsibility</vt:lpstr>
      <vt:lpstr>Scotland</vt:lpstr>
      <vt:lpstr>Age of Criminal Responsibility </vt:lpstr>
      <vt:lpstr>Inappropriate Culpability</vt:lpstr>
      <vt:lpstr>Criminal Responsibility Across the World</vt:lpstr>
      <vt:lpstr>Age of Criminal Responsibility in England &amp; Wales</vt:lpstr>
      <vt:lpstr>On set offending age</vt:lpstr>
      <vt:lpstr>Mid 1990's</vt:lpstr>
      <vt:lpstr>The case of James Bulger</vt:lpstr>
      <vt:lpstr>‘No More Excuses’ - 1997</vt:lpstr>
      <vt:lpstr>PowerPoint Presentation</vt:lpstr>
      <vt:lpstr> Crime and Disorder Act 1998</vt:lpstr>
      <vt:lpstr>What the 1998 Crime and Disorder Act did for Youth Justice</vt:lpstr>
      <vt:lpstr>1999 Youth Justice &amp; Criminal Evidence Act</vt:lpstr>
      <vt:lpstr>2003 Anti-Social Behaviour Act</vt:lpstr>
      <vt:lpstr>Youth Justice Board </vt:lpstr>
      <vt:lpstr>YJB priorities </vt:lpstr>
      <vt:lpstr>Detention and Training Orders</vt:lpstr>
      <vt:lpstr>Aims of Youth Justice </vt:lpstr>
      <vt:lpstr>PowerPoint Presentation</vt:lpstr>
      <vt:lpstr>Child First </vt:lpstr>
      <vt:lpstr>Youth Offending Teams</vt:lpstr>
      <vt:lpstr>Prevention </vt:lpstr>
      <vt:lpstr>PowerPoint Presentation</vt:lpstr>
      <vt:lpstr>PowerPoint Presentation</vt:lpstr>
      <vt:lpstr>PowerPoint Presentation</vt:lpstr>
      <vt:lpstr>PowerPoint Presentation</vt:lpstr>
      <vt:lpstr>PowerPoint Presentation</vt:lpstr>
      <vt:lpstr>PowerPoint Presentation</vt:lpstr>
      <vt:lpstr>Youth Court</vt:lpstr>
      <vt:lpstr>Youth Courts</vt:lpstr>
      <vt:lpstr>PowerPoint Presentation</vt:lpstr>
      <vt:lpstr>PowerPoint Presentation</vt:lpstr>
      <vt:lpstr>Sentencing Children and Young People</vt:lpstr>
      <vt:lpstr>Sentencing Guidelines</vt:lpstr>
      <vt:lpstr>Types of Sentences for Children &amp; young People</vt:lpstr>
      <vt:lpstr>Types of Sentences for Children &amp; young People</vt:lpstr>
      <vt:lpstr>Types of Sentences for Children &amp; young People</vt:lpstr>
      <vt:lpstr>Types of Sentences for Children &amp; young People</vt:lpstr>
      <vt:lpstr>The Sentencing Act 2020</vt:lpstr>
      <vt:lpstr>Referral Orders</vt:lpstr>
      <vt:lpstr> Youth Rehabilitation Order </vt:lpstr>
      <vt:lpstr> Youth Rehabilitation Order </vt:lpstr>
      <vt:lpstr>Youth Rehabilitation Orders</vt:lpstr>
      <vt:lpstr>Changes to Youth Justice since 1998?</vt:lpstr>
      <vt:lpstr> Why children commit crime </vt:lpstr>
      <vt:lpstr>Role of Parents </vt:lpstr>
      <vt:lpstr>Roles of School</vt:lpstr>
      <vt:lpstr>Community</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Justice </dc:title>
  <dc:creator>Jane Thomas</dc:creator>
  <cp:lastModifiedBy>Jane Davies</cp:lastModifiedBy>
  <cp:revision>47</cp:revision>
  <dcterms:created xsi:type="dcterms:W3CDTF">2022-10-26T14:34:20Z</dcterms:created>
  <dcterms:modified xsi:type="dcterms:W3CDTF">2025-11-25T10:56:45Z</dcterms:modified>
</cp:coreProperties>
</file>