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57" r:id="rId3"/>
    <p:sldId id="258" r:id="rId4"/>
    <p:sldId id="259" r:id="rId5"/>
    <p:sldId id="260" r:id="rId6"/>
    <p:sldId id="261" r:id="rId7"/>
    <p:sldId id="265" r:id="rId8"/>
    <p:sldId id="266" r:id="rId9"/>
    <p:sldId id="267" r:id="rId10"/>
    <p:sldId id="268" r:id="rId11"/>
    <p:sldId id="262"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97" autoAdjust="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6653A-5205-4205-8AAA-88A43A5268E4}"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E6EE9037-726C-45B3-8098-853B6631562A}">
      <dgm:prSet custT="1"/>
      <dgm:spPr>
        <a:solidFill>
          <a:schemeClr val="accent5">
            <a:lumMod val="60000"/>
            <a:lumOff val="40000"/>
          </a:schemeClr>
        </a:solidFill>
      </dgm:spPr>
      <dgm:t>
        <a:bodyPr/>
        <a:lstStyle/>
        <a:p>
          <a:r>
            <a:rPr lang="en-GB" sz="1600" b="1" dirty="0">
              <a:solidFill>
                <a:schemeClr val="tx1"/>
              </a:solidFill>
              <a:latin typeface="Arial" panose="020B0604020202020204" pitchFamily="34" charset="0"/>
              <a:cs typeface="Arial" panose="020B0604020202020204" pitchFamily="34" charset="0"/>
            </a:rPr>
            <a:t>Presentation Overview</a:t>
          </a:r>
        </a:p>
      </dgm:t>
    </dgm:pt>
    <dgm:pt modelId="{04DA5F44-4AD6-4A9F-B84E-919A6056A23A}" type="parTrans" cxnId="{A6483DCA-3AEE-49CC-9CEE-72C2019E7D20}">
      <dgm:prSet/>
      <dgm:spPr/>
      <dgm:t>
        <a:bodyPr/>
        <a:lstStyle/>
        <a:p>
          <a:endParaRPr lang="en-GB"/>
        </a:p>
      </dgm:t>
    </dgm:pt>
    <dgm:pt modelId="{E2169F01-BCC8-4142-8DFC-D81FDE6DD587}" type="sibTrans" cxnId="{A6483DCA-3AEE-49CC-9CEE-72C2019E7D20}">
      <dgm:prSet/>
      <dgm:spPr>
        <a:solidFill>
          <a:schemeClr val="accent5">
            <a:lumMod val="75000"/>
          </a:schemeClr>
        </a:solidFill>
        <a:ln>
          <a:solidFill>
            <a:schemeClr val="tx1"/>
          </a:solidFill>
        </a:ln>
      </dgm:spPr>
      <dgm:t>
        <a:bodyPr/>
        <a:lstStyle/>
        <a:p>
          <a:endParaRPr lang="en-GB"/>
        </a:p>
      </dgm:t>
    </dgm:pt>
    <dgm:pt modelId="{5822457F-C9EF-4B1D-930E-E5ED7BFFCD80}">
      <dgm:prSet custT="1"/>
      <dgm:spPr>
        <a:solidFill>
          <a:schemeClr val="accent5">
            <a:lumMod val="40000"/>
            <a:lumOff val="60000"/>
          </a:schemeClr>
        </a:solidFill>
      </dgm:spPr>
      <dgm:t>
        <a:bodyPr/>
        <a:lstStyle/>
        <a:p>
          <a:pPr algn="l"/>
          <a:r>
            <a:rPr lang="en-GB" sz="1600" dirty="0">
              <a:solidFill>
                <a:schemeClr val="tx1"/>
              </a:solidFill>
              <a:latin typeface="Arial" panose="020B0604020202020204" pitchFamily="34" charset="0"/>
              <a:cs typeface="Arial" panose="020B0604020202020204" pitchFamily="34" charset="0"/>
            </a:rPr>
            <a:t>Bowlby's Attachment Theory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Shona's developmental needs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Nature and nurture</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Support strategies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Critical evaluation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Conclusion</a:t>
          </a:r>
        </a:p>
      </dgm:t>
    </dgm:pt>
    <dgm:pt modelId="{8E543263-3A45-42CE-80B4-E6A3D3BFBCDF}" type="parTrans" cxnId="{DA69B38D-FECD-4189-AFAF-DB3945AE37AF}">
      <dgm:prSet/>
      <dgm:spPr/>
      <dgm:t>
        <a:bodyPr/>
        <a:lstStyle/>
        <a:p>
          <a:endParaRPr lang="en-GB"/>
        </a:p>
      </dgm:t>
    </dgm:pt>
    <dgm:pt modelId="{0B7FC457-745B-4313-893F-3F0DE45A09C2}" type="sibTrans" cxnId="{DA69B38D-FECD-4189-AFAF-DB3945AE37AF}">
      <dgm:prSet/>
      <dgm:spPr/>
      <dgm:t>
        <a:bodyPr/>
        <a:lstStyle/>
        <a:p>
          <a:endParaRPr lang="en-GB"/>
        </a:p>
      </dgm:t>
    </dgm:pt>
    <dgm:pt modelId="{55D004DB-2273-42F8-8CA8-EC6E13ECED7E}" type="pres">
      <dgm:prSet presAssocID="{FF66653A-5205-4205-8AAA-88A43A5268E4}" presName="Name0" presStyleCnt="0">
        <dgm:presLayoutVars>
          <dgm:dir/>
          <dgm:resizeHandles val="exact"/>
        </dgm:presLayoutVars>
      </dgm:prSet>
      <dgm:spPr/>
    </dgm:pt>
    <dgm:pt modelId="{DF467918-8545-4DC5-8A5D-A03788F7EC14}" type="pres">
      <dgm:prSet presAssocID="{E6EE9037-726C-45B3-8098-853B6631562A}" presName="node" presStyleLbl="node1" presStyleIdx="0" presStyleCnt="2" custLinFactNeighborX="-7239" custLinFactNeighborY="-757">
        <dgm:presLayoutVars>
          <dgm:bulletEnabled val="1"/>
        </dgm:presLayoutVars>
      </dgm:prSet>
      <dgm:spPr/>
    </dgm:pt>
    <dgm:pt modelId="{F9CF9391-379D-460D-980E-FB1661A80C30}" type="pres">
      <dgm:prSet presAssocID="{E2169F01-BCC8-4142-8DFC-D81FDE6DD587}" presName="sibTrans" presStyleLbl="sibTrans2D1" presStyleIdx="0" presStyleCnt="1"/>
      <dgm:spPr/>
    </dgm:pt>
    <dgm:pt modelId="{F044563B-3AA6-43BB-85FA-9E3D53D6509E}" type="pres">
      <dgm:prSet presAssocID="{E2169F01-BCC8-4142-8DFC-D81FDE6DD587}" presName="connectorText" presStyleLbl="sibTrans2D1" presStyleIdx="0" presStyleCnt="1"/>
      <dgm:spPr/>
    </dgm:pt>
    <dgm:pt modelId="{EBBFC9D4-EE7D-4244-9D34-0EB1BFB08AC4}" type="pres">
      <dgm:prSet presAssocID="{5822457F-C9EF-4B1D-930E-E5ED7BFFCD80}" presName="node" presStyleLbl="node1" presStyleIdx="1" presStyleCnt="2" custLinFactNeighborX="64182" custLinFactNeighborY="5128">
        <dgm:presLayoutVars>
          <dgm:bulletEnabled val="1"/>
        </dgm:presLayoutVars>
      </dgm:prSet>
      <dgm:spPr/>
    </dgm:pt>
  </dgm:ptLst>
  <dgm:cxnLst>
    <dgm:cxn modelId="{23111E2F-C2DE-493B-9BE6-6D875231F82E}" type="presOf" srcId="{E6EE9037-726C-45B3-8098-853B6631562A}" destId="{DF467918-8545-4DC5-8A5D-A03788F7EC14}" srcOrd="0" destOrd="0" presId="urn:microsoft.com/office/officeart/2005/8/layout/process1"/>
    <dgm:cxn modelId="{45125172-DC3D-4241-8911-83FFE12A630A}" type="presOf" srcId="{E2169F01-BCC8-4142-8DFC-D81FDE6DD587}" destId="{F9CF9391-379D-460D-980E-FB1661A80C30}" srcOrd="0" destOrd="0" presId="urn:microsoft.com/office/officeart/2005/8/layout/process1"/>
    <dgm:cxn modelId="{7941A980-F1C0-46A7-8E8B-90C57FB71D2C}" type="presOf" srcId="{5822457F-C9EF-4B1D-930E-E5ED7BFFCD80}" destId="{EBBFC9D4-EE7D-4244-9D34-0EB1BFB08AC4}" srcOrd="0" destOrd="0" presId="urn:microsoft.com/office/officeart/2005/8/layout/process1"/>
    <dgm:cxn modelId="{DA69B38D-FECD-4189-AFAF-DB3945AE37AF}" srcId="{FF66653A-5205-4205-8AAA-88A43A5268E4}" destId="{5822457F-C9EF-4B1D-930E-E5ED7BFFCD80}" srcOrd="1" destOrd="0" parTransId="{8E543263-3A45-42CE-80B4-E6A3D3BFBCDF}" sibTransId="{0B7FC457-745B-4313-893F-3F0DE45A09C2}"/>
    <dgm:cxn modelId="{AB874CB4-65EA-4645-BA4A-4C73FC0BADAC}" type="presOf" srcId="{FF66653A-5205-4205-8AAA-88A43A5268E4}" destId="{55D004DB-2273-42F8-8CA8-EC6E13ECED7E}" srcOrd="0" destOrd="0" presId="urn:microsoft.com/office/officeart/2005/8/layout/process1"/>
    <dgm:cxn modelId="{A6483DCA-3AEE-49CC-9CEE-72C2019E7D20}" srcId="{FF66653A-5205-4205-8AAA-88A43A5268E4}" destId="{E6EE9037-726C-45B3-8098-853B6631562A}" srcOrd="0" destOrd="0" parTransId="{04DA5F44-4AD6-4A9F-B84E-919A6056A23A}" sibTransId="{E2169F01-BCC8-4142-8DFC-D81FDE6DD587}"/>
    <dgm:cxn modelId="{6EE56FEB-3D43-4AD9-9A51-5223105C49AC}" type="presOf" srcId="{E2169F01-BCC8-4142-8DFC-D81FDE6DD587}" destId="{F044563B-3AA6-43BB-85FA-9E3D53D6509E}" srcOrd="1" destOrd="0" presId="urn:microsoft.com/office/officeart/2005/8/layout/process1"/>
    <dgm:cxn modelId="{02EFE8CD-3FEB-40D8-A40F-94D1A6CE7B65}" type="presParOf" srcId="{55D004DB-2273-42F8-8CA8-EC6E13ECED7E}" destId="{DF467918-8545-4DC5-8A5D-A03788F7EC14}" srcOrd="0" destOrd="0" presId="urn:microsoft.com/office/officeart/2005/8/layout/process1"/>
    <dgm:cxn modelId="{B47C92D9-C3C7-4771-BB5D-78846F0D971E}" type="presParOf" srcId="{55D004DB-2273-42F8-8CA8-EC6E13ECED7E}" destId="{F9CF9391-379D-460D-980E-FB1661A80C30}" srcOrd="1" destOrd="0" presId="urn:microsoft.com/office/officeart/2005/8/layout/process1"/>
    <dgm:cxn modelId="{B090371F-A6AA-4E50-8F94-E0222D8C6E64}" type="presParOf" srcId="{F9CF9391-379D-460D-980E-FB1661A80C30}" destId="{F044563B-3AA6-43BB-85FA-9E3D53D6509E}" srcOrd="0" destOrd="0" presId="urn:microsoft.com/office/officeart/2005/8/layout/process1"/>
    <dgm:cxn modelId="{14B7433C-EEEF-4D0B-9FC9-69B7564F55B4}" type="presParOf" srcId="{55D004DB-2273-42F8-8CA8-EC6E13ECED7E}" destId="{EBBFC9D4-EE7D-4244-9D34-0EB1BFB08AC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6955BF-09F7-4E2E-A303-3BA5FC9CD00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98D04344-CCF3-448E-B498-0959020AA88A}">
      <dgm:prSet custT="1"/>
      <dgm:spPr>
        <a:solidFill>
          <a:schemeClr val="accent5">
            <a:lumMod val="60000"/>
            <a:lumOff val="40000"/>
          </a:schemeClr>
        </a:solidFill>
      </dgm:spPr>
      <dgm:t>
        <a:bodyPr/>
        <a:lstStyle/>
        <a:p>
          <a:pPr algn="ctr"/>
          <a:r>
            <a:rPr lang="en-GB" sz="1800" b="1" dirty="0">
              <a:latin typeface="Arial" panose="020B0604020202020204" pitchFamily="34" charset="0"/>
              <a:cs typeface="Arial" panose="020B0604020202020204" pitchFamily="34" charset="0"/>
            </a:rPr>
            <a:t>Key concepts</a:t>
          </a:r>
          <a:r>
            <a:rPr lang="en-GB" sz="1600" dirty="0">
              <a:latin typeface="Arial" panose="020B0604020202020204" pitchFamily="34" charset="0"/>
              <a:cs typeface="Arial" panose="020B0604020202020204" pitchFamily="34" charset="0"/>
            </a:rPr>
            <a:t>:</a:t>
          </a:r>
        </a:p>
      </dgm:t>
    </dgm:pt>
    <dgm:pt modelId="{B47BD145-6C0B-4616-BFC7-736E2C1A1900}" type="parTrans" cxnId="{9654684B-7D49-4DF4-80B0-BA7EBCDC9A3C}">
      <dgm:prSet/>
      <dgm:spPr/>
      <dgm:t>
        <a:bodyPr/>
        <a:lstStyle/>
        <a:p>
          <a:endParaRPr lang="en-GB"/>
        </a:p>
      </dgm:t>
    </dgm:pt>
    <dgm:pt modelId="{16ED5705-A21A-4CA9-8121-D2952009D334}" type="sibTrans" cxnId="{9654684B-7D49-4DF4-80B0-BA7EBCDC9A3C}">
      <dgm:prSet/>
      <dgm:spPr/>
      <dgm:t>
        <a:bodyPr/>
        <a:lstStyle/>
        <a:p>
          <a:endParaRPr lang="en-GB"/>
        </a:p>
      </dgm:t>
    </dgm:pt>
    <dgm:pt modelId="{DCF22493-5F40-49D3-87A7-DF5E644BECC9}">
      <dgm:prSet custT="1"/>
      <dgm:spPr/>
      <dgm:t>
        <a:bodyPr/>
        <a:lstStyle/>
        <a:p>
          <a:pPr algn="just"/>
          <a:r>
            <a:rPr lang="en-GB" sz="1600" b="1" dirty="0">
              <a:latin typeface="Arial" panose="020B0604020202020204" pitchFamily="34" charset="0"/>
              <a:cs typeface="Arial" panose="020B0604020202020204" pitchFamily="34" charset="0"/>
            </a:rPr>
            <a:t> Attachment </a:t>
          </a:r>
          <a:r>
            <a:rPr lang="en-GB" sz="1600" dirty="0">
              <a:latin typeface="Arial" panose="020B0604020202020204" pitchFamily="34" charset="0"/>
              <a:cs typeface="Arial" panose="020B0604020202020204" pitchFamily="34" charset="0"/>
            </a:rPr>
            <a:t>— a deep, enduring emotional bond with primary caregivers, especially in times of distress</a:t>
          </a:r>
        </a:p>
      </dgm:t>
    </dgm:pt>
    <dgm:pt modelId="{60F50998-624E-478C-866B-C2978AD86EB3}" type="parTrans" cxnId="{7CBDD983-AF67-4898-803D-417A7AAD3F8F}">
      <dgm:prSet/>
      <dgm:spPr/>
      <dgm:t>
        <a:bodyPr/>
        <a:lstStyle/>
        <a:p>
          <a:endParaRPr lang="en-GB"/>
        </a:p>
      </dgm:t>
    </dgm:pt>
    <dgm:pt modelId="{12089E6B-D92C-47FC-997C-87EB25FA94B6}" type="sibTrans" cxnId="{7CBDD983-AF67-4898-803D-417A7AAD3F8F}">
      <dgm:prSet/>
      <dgm:spPr/>
      <dgm:t>
        <a:bodyPr/>
        <a:lstStyle/>
        <a:p>
          <a:endParaRPr lang="en-GB"/>
        </a:p>
      </dgm:t>
    </dgm:pt>
    <dgm:pt modelId="{EE275C72-52A2-4748-9E28-FBB2D50701DD}">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Secure base </a:t>
          </a:r>
          <a:r>
            <a:rPr lang="en-GB" sz="1600" dirty="0">
              <a:latin typeface="Arial" panose="020B0604020202020204" pitchFamily="34" charset="0"/>
              <a:cs typeface="Arial" panose="020B0604020202020204" pitchFamily="34" charset="0"/>
            </a:rPr>
            <a:t>— a consistently responsive caregiver provides reliable safety, enabling the child to explore and return for comfort (Bowlby, 1988)</a:t>
          </a:r>
        </a:p>
      </dgm:t>
    </dgm:pt>
    <dgm:pt modelId="{F6C6216D-570F-4B95-BC2F-B95AEEFB5E8E}" type="parTrans" cxnId="{1961022E-CC8D-4E65-A451-D61857913DD2}">
      <dgm:prSet/>
      <dgm:spPr/>
      <dgm:t>
        <a:bodyPr/>
        <a:lstStyle/>
        <a:p>
          <a:endParaRPr lang="en-GB"/>
        </a:p>
      </dgm:t>
    </dgm:pt>
    <dgm:pt modelId="{9FCD4238-7ADA-4C84-BC90-1031CB11667B}" type="sibTrans" cxnId="{1961022E-CC8D-4E65-A451-D61857913DD2}">
      <dgm:prSet/>
      <dgm:spPr/>
      <dgm:t>
        <a:bodyPr/>
        <a:lstStyle/>
        <a:p>
          <a:endParaRPr lang="en-GB"/>
        </a:p>
      </dgm:t>
    </dgm:pt>
    <dgm:pt modelId="{43B9070F-574C-494F-8C26-29AC80E6F544}">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Separation anxiety </a:t>
          </a:r>
          <a:r>
            <a:rPr lang="en-GB" sz="1600" dirty="0">
              <a:latin typeface="Arial" panose="020B0604020202020204" pitchFamily="34" charset="0"/>
              <a:cs typeface="Arial" panose="020B0604020202020204" pitchFamily="34" charset="0"/>
            </a:rPr>
            <a:t>— distress when separated from attachment figures, as the child’s main source of security is temporarily unavailable (Bowlby, 1973)</a:t>
          </a:r>
        </a:p>
      </dgm:t>
    </dgm:pt>
    <dgm:pt modelId="{96DAA959-F896-41AF-B8F0-540D73E47E6B}" type="parTrans" cxnId="{7832078E-C747-4AE1-844E-1CE7AC890F4C}">
      <dgm:prSet/>
      <dgm:spPr/>
      <dgm:t>
        <a:bodyPr/>
        <a:lstStyle/>
        <a:p>
          <a:endParaRPr lang="en-GB"/>
        </a:p>
      </dgm:t>
    </dgm:pt>
    <dgm:pt modelId="{C81B129A-F999-43CA-A335-436D86200FBD}" type="sibTrans" cxnId="{7832078E-C747-4AE1-844E-1CE7AC890F4C}">
      <dgm:prSet/>
      <dgm:spPr/>
      <dgm:t>
        <a:bodyPr/>
        <a:lstStyle/>
        <a:p>
          <a:endParaRPr lang="en-GB"/>
        </a:p>
      </dgm:t>
    </dgm:pt>
    <dgm:pt modelId="{84F32E81-84E5-43D2-BD6A-3CA4C2ECC6AE}">
      <dgm:prSet custT="1"/>
      <dgm:spPr/>
      <dgm:t>
        <a:bodyPr/>
        <a:lstStyle/>
        <a:p>
          <a:pPr algn="just"/>
          <a:r>
            <a:rPr lang="en-GB" sz="1600" b="1" dirty="0">
              <a:latin typeface="Arial" panose="020B0604020202020204" pitchFamily="34" charset="0"/>
              <a:cs typeface="Arial" panose="020B0604020202020204" pitchFamily="34" charset="0"/>
            </a:rPr>
            <a:t>Internal working model </a:t>
          </a:r>
          <a:r>
            <a:rPr lang="en-GB" sz="1600" dirty="0">
              <a:latin typeface="Arial" panose="020B0604020202020204" pitchFamily="34" charset="0"/>
              <a:cs typeface="Arial" panose="020B0604020202020204" pitchFamily="34" charset="0"/>
            </a:rPr>
            <a:t>— early caregiving experiences shape how the child sees themselves, others, and future relationships (Bowlby, 1969/1982)</a:t>
          </a:r>
        </a:p>
      </dgm:t>
    </dgm:pt>
    <dgm:pt modelId="{F1300681-A3D3-405E-824A-3C9EE08FD287}" type="parTrans" cxnId="{5CC4A5B9-433B-4778-96D1-0E90247A60E0}">
      <dgm:prSet/>
      <dgm:spPr/>
      <dgm:t>
        <a:bodyPr/>
        <a:lstStyle/>
        <a:p>
          <a:endParaRPr lang="en-GB"/>
        </a:p>
      </dgm:t>
    </dgm:pt>
    <dgm:pt modelId="{7FD90842-5320-40A8-AD33-26B087C9A46E}" type="sibTrans" cxnId="{5CC4A5B9-433B-4778-96D1-0E90247A60E0}">
      <dgm:prSet/>
      <dgm:spPr/>
      <dgm:t>
        <a:bodyPr/>
        <a:lstStyle/>
        <a:p>
          <a:endParaRPr lang="en-GB"/>
        </a:p>
      </dgm:t>
    </dgm:pt>
    <dgm:pt modelId="{85727D98-AB8B-46B6-AD02-1381A615F492}">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Attachment patterns </a:t>
          </a:r>
          <a:r>
            <a:rPr lang="en-GB" sz="1600" dirty="0">
              <a:latin typeface="Arial" panose="020B0604020202020204" pitchFamily="34" charset="0"/>
              <a:cs typeface="Arial" panose="020B0604020202020204" pitchFamily="34" charset="0"/>
            </a:rPr>
            <a:t>— secure, insecure-avoidant, insecure-resistant, and disorganised (Ainsworth et al., 1978).</a:t>
          </a:r>
        </a:p>
      </dgm:t>
    </dgm:pt>
    <dgm:pt modelId="{89FE7A46-1632-464E-AC31-384A65291B90}" type="parTrans" cxnId="{0BC2A910-F2BA-4103-8D3E-107DB31645DD}">
      <dgm:prSet/>
      <dgm:spPr/>
      <dgm:t>
        <a:bodyPr/>
        <a:lstStyle/>
        <a:p>
          <a:endParaRPr lang="en-GB"/>
        </a:p>
      </dgm:t>
    </dgm:pt>
    <dgm:pt modelId="{55C4858B-0CF2-4184-A956-374210F7E576}" type="sibTrans" cxnId="{0BC2A910-F2BA-4103-8D3E-107DB31645DD}">
      <dgm:prSet/>
      <dgm:spPr/>
      <dgm:t>
        <a:bodyPr/>
        <a:lstStyle/>
        <a:p>
          <a:endParaRPr lang="en-GB"/>
        </a:p>
      </dgm:t>
    </dgm:pt>
    <dgm:pt modelId="{C0BD79CC-5E92-4E1B-B1AD-EE6D30D7A9EE}" type="pres">
      <dgm:prSet presAssocID="{D96955BF-09F7-4E2E-A303-3BA5FC9CD008}" presName="linear" presStyleCnt="0">
        <dgm:presLayoutVars>
          <dgm:animLvl val="lvl"/>
          <dgm:resizeHandles val="exact"/>
        </dgm:presLayoutVars>
      </dgm:prSet>
      <dgm:spPr/>
    </dgm:pt>
    <dgm:pt modelId="{029A762C-7F14-4DA2-B55F-AC06B14E48C6}" type="pres">
      <dgm:prSet presAssocID="{98D04344-CCF3-448E-B498-0959020AA88A}" presName="parentText" presStyleLbl="node1" presStyleIdx="0" presStyleCnt="6">
        <dgm:presLayoutVars>
          <dgm:chMax val="0"/>
          <dgm:bulletEnabled val="1"/>
        </dgm:presLayoutVars>
      </dgm:prSet>
      <dgm:spPr/>
    </dgm:pt>
    <dgm:pt modelId="{AC2E3DE3-C7B3-495D-9C25-FE1061BE5800}" type="pres">
      <dgm:prSet presAssocID="{16ED5705-A21A-4CA9-8121-D2952009D334}" presName="spacer" presStyleCnt="0"/>
      <dgm:spPr/>
    </dgm:pt>
    <dgm:pt modelId="{1704F883-9C2D-4533-9B42-017291885A85}" type="pres">
      <dgm:prSet presAssocID="{DCF22493-5F40-49D3-87A7-DF5E644BECC9}" presName="parentText" presStyleLbl="node1" presStyleIdx="1" presStyleCnt="6" custLinFactY="7316" custLinFactNeighborX="821" custLinFactNeighborY="100000">
        <dgm:presLayoutVars>
          <dgm:chMax val="0"/>
          <dgm:bulletEnabled val="1"/>
        </dgm:presLayoutVars>
      </dgm:prSet>
      <dgm:spPr/>
    </dgm:pt>
    <dgm:pt modelId="{7079A303-50B4-4B30-9309-F69F539766AE}" type="pres">
      <dgm:prSet presAssocID="{12089E6B-D92C-47FC-997C-87EB25FA94B6}" presName="spacer" presStyleCnt="0"/>
      <dgm:spPr/>
    </dgm:pt>
    <dgm:pt modelId="{84966C84-1168-4BBE-9FA5-B3BD1D88F5BE}" type="pres">
      <dgm:prSet presAssocID="{EE275C72-52A2-4748-9E28-FBB2D50701DD}" presName="parentText" presStyleLbl="node1" presStyleIdx="2" presStyleCnt="6">
        <dgm:presLayoutVars>
          <dgm:chMax val="0"/>
          <dgm:bulletEnabled val="1"/>
        </dgm:presLayoutVars>
      </dgm:prSet>
      <dgm:spPr/>
    </dgm:pt>
    <dgm:pt modelId="{80397A96-B50F-4020-BEC8-2052A526FE32}" type="pres">
      <dgm:prSet presAssocID="{9FCD4238-7ADA-4C84-BC90-1031CB11667B}" presName="spacer" presStyleCnt="0"/>
      <dgm:spPr/>
    </dgm:pt>
    <dgm:pt modelId="{75B4B2DC-7A5A-4618-AB2C-0E0A1EAD54BB}" type="pres">
      <dgm:prSet presAssocID="{43B9070F-574C-494F-8C26-29AC80E6F544}" presName="parentText" presStyleLbl="node1" presStyleIdx="3" presStyleCnt="6">
        <dgm:presLayoutVars>
          <dgm:chMax val="0"/>
          <dgm:bulletEnabled val="1"/>
        </dgm:presLayoutVars>
      </dgm:prSet>
      <dgm:spPr/>
    </dgm:pt>
    <dgm:pt modelId="{A81E7318-C777-4ECB-856D-EE35993F5C3B}" type="pres">
      <dgm:prSet presAssocID="{C81B129A-F999-43CA-A335-436D86200FBD}" presName="spacer" presStyleCnt="0"/>
      <dgm:spPr/>
    </dgm:pt>
    <dgm:pt modelId="{74E519B2-46F8-4015-9222-5B6BB861017B}" type="pres">
      <dgm:prSet presAssocID="{84F32E81-84E5-43D2-BD6A-3CA4C2ECC6AE}" presName="parentText" presStyleLbl="node1" presStyleIdx="4" presStyleCnt="6">
        <dgm:presLayoutVars>
          <dgm:chMax val="0"/>
          <dgm:bulletEnabled val="1"/>
        </dgm:presLayoutVars>
      </dgm:prSet>
      <dgm:spPr/>
    </dgm:pt>
    <dgm:pt modelId="{EB485CFD-34AB-44FE-9194-770F2DAD4BF4}" type="pres">
      <dgm:prSet presAssocID="{7FD90842-5320-40A8-AD33-26B087C9A46E}" presName="spacer" presStyleCnt="0"/>
      <dgm:spPr/>
    </dgm:pt>
    <dgm:pt modelId="{6C63AEAA-2B3E-4408-A3FA-71C706770AB6}" type="pres">
      <dgm:prSet presAssocID="{85727D98-AB8B-46B6-AD02-1381A615F492}" presName="parentText" presStyleLbl="node1" presStyleIdx="5" presStyleCnt="6">
        <dgm:presLayoutVars>
          <dgm:chMax val="0"/>
          <dgm:bulletEnabled val="1"/>
        </dgm:presLayoutVars>
      </dgm:prSet>
      <dgm:spPr/>
    </dgm:pt>
  </dgm:ptLst>
  <dgm:cxnLst>
    <dgm:cxn modelId="{0BC2A910-F2BA-4103-8D3E-107DB31645DD}" srcId="{D96955BF-09F7-4E2E-A303-3BA5FC9CD008}" destId="{85727D98-AB8B-46B6-AD02-1381A615F492}" srcOrd="5" destOrd="0" parTransId="{89FE7A46-1632-464E-AC31-384A65291B90}" sibTransId="{55C4858B-0CF2-4184-A956-374210F7E576}"/>
    <dgm:cxn modelId="{92886517-AA16-4549-A60B-1B17DA1BCA6B}" type="presOf" srcId="{EE275C72-52A2-4748-9E28-FBB2D50701DD}" destId="{84966C84-1168-4BBE-9FA5-B3BD1D88F5BE}" srcOrd="0" destOrd="0" presId="urn:microsoft.com/office/officeart/2005/8/layout/vList2"/>
    <dgm:cxn modelId="{4281EE1D-ACEA-4598-9319-1C226496CB5B}" type="presOf" srcId="{84F32E81-84E5-43D2-BD6A-3CA4C2ECC6AE}" destId="{74E519B2-46F8-4015-9222-5B6BB861017B}" srcOrd="0" destOrd="0" presId="urn:microsoft.com/office/officeart/2005/8/layout/vList2"/>
    <dgm:cxn modelId="{1961022E-CC8D-4E65-A451-D61857913DD2}" srcId="{D96955BF-09F7-4E2E-A303-3BA5FC9CD008}" destId="{EE275C72-52A2-4748-9E28-FBB2D50701DD}" srcOrd="2" destOrd="0" parTransId="{F6C6216D-570F-4B95-BC2F-B95AEEFB5E8E}" sibTransId="{9FCD4238-7ADA-4C84-BC90-1031CB11667B}"/>
    <dgm:cxn modelId="{9654684B-7D49-4DF4-80B0-BA7EBCDC9A3C}" srcId="{D96955BF-09F7-4E2E-A303-3BA5FC9CD008}" destId="{98D04344-CCF3-448E-B498-0959020AA88A}" srcOrd="0" destOrd="0" parTransId="{B47BD145-6C0B-4616-BFC7-736E2C1A1900}" sibTransId="{16ED5705-A21A-4CA9-8121-D2952009D334}"/>
    <dgm:cxn modelId="{D44BDD75-1719-4D68-8729-00DDAA89E13E}" type="presOf" srcId="{85727D98-AB8B-46B6-AD02-1381A615F492}" destId="{6C63AEAA-2B3E-4408-A3FA-71C706770AB6}" srcOrd="0" destOrd="0" presId="urn:microsoft.com/office/officeart/2005/8/layout/vList2"/>
    <dgm:cxn modelId="{D2D4E678-A79D-4E56-90A0-29B00CE832E5}" type="presOf" srcId="{43B9070F-574C-494F-8C26-29AC80E6F544}" destId="{75B4B2DC-7A5A-4618-AB2C-0E0A1EAD54BB}" srcOrd="0" destOrd="0" presId="urn:microsoft.com/office/officeart/2005/8/layout/vList2"/>
    <dgm:cxn modelId="{29D0B383-128F-43D5-89E5-121735B58E26}" type="presOf" srcId="{D96955BF-09F7-4E2E-A303-3BA5FC9CD008}" destId="{C0BD79CC-5E92-4E1B-B1AD-EE6D30D7A9EE}" srcOrd="0" destOrd="0" presId="urn:microsoft.com/office/officeart/2005/8/layout/vList2"/>
    <dgm:cxn modelId="{7CBDD983-AF67-4898-803D-417A7AAD3F8F}" srcId="{D96955BF-09F7-4E2E-A303-3BA5FC9CD008}" destId="{DCF22493-5F40-49D3-87A7-DF5E644BECC9}" srcOrd="1" destOrd="0" parTransId="{60F50998-624E-478C-866B-C2978AD86EB3}" sibTransId="{12089E6B-D92C-47FC-997C-87EB25FA94B6}"/>
    <dgm:cxn modelId="{7832078E-C747-4AE1-844E-1CE7AC890F4C}" srcId="{D96955BF-09F7-4E2E-A303-3BA5FC9CD008}" destId="{43B9070F-574C-494F-8C26-29AC80E6F544}" srcOrd="3" destOrd="0" parTransId="{96DAA959-F896-41AF-B8F0-540D73E47E6B}" sibTransId="{C81B129A-F999-43CA-A335-436D86200FBD}"/>
    <dgm:cxn modelId="{1F63DCA8-FED2-499C-A181-CB657E8D1CFC}" type="presOf" srcId="{98D04344-CCF3-448E-B498-0959020AA88A}" destId="{029A762C-7F14-4DA2-B55F-AC06B14E48C6}" srcOrd="0" destOrd="0" presId="urn:microsoft.com/office/officeart/2005/8/layout/vList2"/>
    <dgm:cxn modelId="{5CC4A5B9-433B-4778-96D1-0E90247A60E0}" srcId="{D96955BF-09F7-4E2E-A303-3BA5FC9CD008}" destId="{84F32E81-84E5-43D2-BD6A-3CA4C2ECC6AE}" srcOrd="4" destOrd="0" parTransId="{F1300681-A3D3-405E-824A-3C9EE08FD287}" sibTransId="{7FD90842-5320-40A8-AD33-26B087C9A46E}"/>
    <dgm:cxn modelId="{4B6827D1-46B8-443C-B3B2-628AE17CA588}" type="presOf" srcId="{DCF22493-5F40-49D3-87A7-DF5E644BECC9}" destId="{1704F883-9C2D-4533-9B42-017291885A85}" srcOrd="0" destOrd="0" presId="urn:microsoft.com/office/officeart/2005/8/layout/vList2"/>
    <dgm:cxn modelId="{8CF3C1B0-30EA-4CC4-B0E0-5DA03586BC9E}" type="presParOf" srcId="{C0BD79CC-5E92-4E1B-B1AD-EE6D30D7A9EE}" destId="{029A762C-7F14-4DA2-B55F-AC06B14E48C6}" srcOrd="0" destOrd="0" presId="urn:microsoft.com/office/officeart/2005/8/layout/vList2"/>
    <dgm:cxn modelId="{E092A3CF-C440-454B-8AFD-25C71D2CBA40}" type="presParOf" srcId="{C0BD79CC-5E92-4E1B-B1AD-EE6D30D7A9EE}" destId="{AC2E3DE3-C7B3-495D-9C25-FE1061BE5800}" srcOrd="1" destOrd="0" presId="urn:microsoft.com/office/officeart/2005/8/layout/vList2"/>
    <dgm:cxn modelId="{0EFA2D21-9002-4267-A577-74D7D1F51C02}" type="presParOf" srcId="{C0BD79CC-5E92-4E1B-B1AD-EE6D30D7A9EE}" destId="{1704F883-9C2D-4533-9B42-017291885A85}" srcOrd="2" destOrd="0" presId="urn:microsoft.com/office/officeart/2005/8/layout/vList2"/>
    <dgm:cxn modelId="{E2759202-58E5-4CDC-B45D-3BB76569659C}" type="presParOf" srcId="{C0BD79CC-5E92-4E1B-B1AD-EE6D30D7A9EE}" destId="{7079A303-50B4-4B30-9309-F69F539766AE}" srcOrd="3" destOrd="0" presId="urn:microsoft.com/office/officeart/2005/8/layout/vList2"/>
    <dgm:cxn modelId="{067036B1-C86D-4FBC-A432-93B0F50C1D10}" type="presParOf" srcId="{C0BD79CC-5E92-4E1B-B1AD-EE6D30D7A9EE}" destId="{84966C84-1168-4BBE-9FA5-B3BD1D88F5BE}" srcOrd="4" destOrd="0" presId="urn:microsoft.com/office/officeart/2005/8/layout/vList2"/>
    <dgm:cxn modelId="{72A9279A-C568-42FD-B7BA-653C27B42523}" type="presParOf" srcId="{C0BD79CC-5E92-4E1B-B1AD-EE6D30D7A9EE}" destId="{80397A96-B50F-4020-BEC8-2052A526FE32}" srcOrd="5" destOrd="0" presId="urn:microsoft.com/office/officeart/2005/8/layout/vList2"/>
    <dgm:cxn modelId="{84558B91-CC23-4C46-9459-99D3EB0CDEDD}" type="presParOf" srcId="{C0BD79CC-5E92-4E1B-B1AD-EE6D30D7A9EE}" destId="{75B4B2DC-7A5A-4618-AB2C-0E0A1EAD54BB}" srcOrd="6" destOrd="0" presId="urn:microsoft.com/office/officeart/2005/8/layout/vList2"/>
    <dgm:cxn modelId="{A3DAD6D1-8BDD-4E4D-B535-8CEFD1ACE8F0}" type="presParOf" srcId="{C0BD79CC-5E92-4E1B-B1AD-EE6D30D7A9EE}" destId="{A81E7318-C777-4ECB-856D-EE35993F5C3B}" srcOrd="7" destOrd="0" presId="urn:microsoft.com/office/officeart/2005/8/layout/vList2"/>
    <dgm:cxn modelId="{89B3668A-D024-4890-B5B6-D510EAA86ECB}" type="presParOf" srcId="{C0BD79CC-5E92-4E1B-B1AD-EE6D30D7A9EE}" destId="{74E519B2-46F8-4015-9222-5B6BB861017B}" srcOrd="8" destOrd="0" presId="urn:microsoft.com/office/officeart/2005/8/layout/vList2"/>
    <dgm:cxn modelId="{82EA2584-366A-40AC-97C9-9F885A0C22E8}" type="presParOf" srcId="{C0BD79CC-5E92-4E1B-B1AD-EE6D30D7A9EE}" destId="{EB485CFD-34AB-44FE-9194-770F2DAD4BF4}" srcOrd="9" destOrd="0" presId="urn:microsoft.com/office/officeart/2005/8/layout/vList2"/>
    <dgm:cxn modelId="{667CEAC4-6421-4431-B086-449B5458C2A1}" type="presParOf" srcId="{C0BD79CC-5E92-4E1B-B1AD-EE6D30D7A9EE}" destId="{6C63AEAA-2B3E-4408-A3FA-71C706770AB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1D62B4C4-8713-452E-B24D-4EA9DEB80E02}" type="doc">
      <dgm:prSet loTypeId="urn:microsoft.com/office/officeart/2005/8/layout/hList1" loCatId="list" qsTypeId="urn:microsoft.com/office/officeart/2005/8/quickstyle/simple1" qsCatId="simple" csTypeId="urn:microsoft.com/office/officeart/2005/8/colors/accent4_5" csCatId="accent4" phldr="1"/>
      <dgm:spPr/>
      <dgm:t>
        <a:bodyPr/>
        <a:lstStyle/>
        <a:p>
          <a:endParaRPr lang="en-GB"/>
        </a:p>
      </dgm:t>
    </dgm:pt>
    <dgm:pt modelId="{CE04DBEF-7F4E-45C2-BDF2-1E21492DBF9B}">
      <dgm:prSet custT="1"/>
      <dgm:spPr>
        <a:ln>
          <a:solidFill>
            <a:schemeClr val="tx1">
              <a:alpha val="90000"/>
            </a:schemeClr>
          </a:solidFill>
        </a:ln>
      </dgm:spPr>
      <dgm:t>
        <a:bodyPr/>
        <a:lstStyle/>
        <a:p>
          <a:r>
            <a:rPr lang="en-GB" sz="1800" b="1" dirty="0">
              <a:solidFill>
                <a:schemeClr val="tx1"/>
              </a:solidFill>
              <a:latin typeface="Arial" panose="020B0604020202020204" pitchFamily="34" charset="0"/>
              <a:cs typeface="Arial" panose="020B0604020202020204" pitchFamily="34" charset="0"/>
            </a:rPr>
            <a:t>Nature</a:t>
          </a:r>
        </a:p>
      </dgm:t>
    </dgm:pt>
    <dgm:pt modelId="{51765A96-443E-443C-AE14-4A6AFC19A73B}" type="parTrans" cxnId="{FBD4B879-F978-4DEE-A89A-B1B2561FCEAC}">
      <dgm:prSet/>
      <dgm:spPr/>
      <dgm:t>
        <a:bodyPr/>
        <a:lstStyle/>
        <a:p>
          <a:endParaRPr lang="en-GB"/>
        </a:p>
      </dgm:t>
    </dgm:pt>
    <dgm:pt modelId="{F785D5E3-CD97-4644-9425-10C13042DB6E}" type="sibTrans" cxnId="{FBD4B879-F978-4DEE-A89A-B1B2561FCEAC}">
      <dgm:prSet/>
      <dgm:spPr/>
      <dgm:t>
        <a:bodyPr/>
        <a:lstStyle/>
        <a:p>
          <a:endParaRPr lang="en-GB"/>
        </a:p>
      </dgm:t>
    </dgm:pt>
    <dgm:pt modelId="{06614ED1-91D7-4EEB-85EA-E631D1ED64B3}">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Innate temperament — she may be naturally cautious or more sensitive to new situations.</a:t>
          </a:r>
        </a:p>
      </dgm:t>
    </dgm:pt>
    <dgm:pt modelId="{BFB0F62D-BFD3-4BCF-8B8E-5D292D824E3C}" type="parTrans" cxnId="{F206A79F-887E-4728-A16C-C9C6115E9CD4}">
      <dgm:prSet/>
      <dgm:spPr/>
      <dgm:t>
        <a:bodyPr/>
        <a:lstStyle/>
        <a:p>
          <a:endParaRPr lang="en-GB"/>
        </a:p>
      </dgm:t>
    </dgm:pt>
    <dgm:pt modelId="{B502A757-ECBD-441D-B100-15B2CCB7E8EB}" type="sibTrans" cxnId="{F206A79F-887E-4728-A16C-C9C6115E9CD4}">
      <dgm:prSet/>
      <dgm:spPr/>
      <dgm:t>
        <a:bodyPr/>
        <a:lstStyle/>
        <a:p>
          <a:endParaRPr lang="en-GB"/>
        </a:p>
      </dgm:t>
    </dgm:pt>
    <dgm:pt modelId="{659464B9-99B4-4425-BDA6-30A3AE646628}">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Biological differences in emotional reactivity and disposition.</a:t>
          </a:r>
        </a:p>
      </dgm:t>
    </dgm:pt>
    <dgm:pt modelId="{BEDA086B-98CC-4FCC-A3CA-3829E0742674}" type="parTrans" cxnId="{06A41448-3389-4100-B1B3-1CB33823C6EC}">
      <dgm:prSet/>
      <dgm:spPr/>
      <dgm:t>
        <a:bodyPr/>
        <a:lstStyle/>
        <a:p>
          <a:endParaRPr lang="en-GB"/>
        </a:p>
      </dgm:t>
    </dgm:pt>
    <dgm:pt modelId="{141D716A-DBAD-42BA-A128-CBE11DD13180}" type="sibTrans" cxnId="{06A41448-3389-4100-B1B3-1CB33823C6EC}">
      <dgm:prSet/>
      <dgm:spPr/>
      <dgm:t>
        <a:bodyPr/>
        <a:lstStyle/>
        <a:p>
          <a:endParaRPr lang="en-GB"/>
        </a:p>
      </dgm:t>
    </dgm:pt>
    <dgm:pt modelId="{4FFC563E-2180-41B2-BAB4-9056E3747473}">
      <dgm:prSet custT="1"/>
      <dgm:spPr>
        <a:ln>
          <a:solidFill>
            <a:schemeClr val="tx1">
              <a:alpha val="50000"/>
            </a:schemeClr>
          </a:solidFill>
        </a:ln>
      </dgm:spPr>
      <dgm:t>
        <a:bodyPr/>
        <a:lstStyle/>
        <a:p>
          <a:r>
            <a:rPr lang="en-GB" sz="1800" b="1" dirty="0">
              <a:solidFill>
                <a:schemeClr val="tx1"/>
              </a:solidFill>
              <a:latin typeface="Arial" panose="020B0604020202020204" pitchFamily="34" charset="0"/>
              <a:cs typeface="Arial" panose="020B0604020202020204" pitchFamily="34" charset="0"/>
            </a:rPr>
            <a:t>Nurture</a:t>
          </a:r>
        </a:p>
      </dgm:t>
    </dgm:pt>
    <dgm:pt modelId="{B03E091B-21A4-492B-8485-5DC9D111EDCF}" type="parTrans" cxnId="{D2A4F4A1-4F38-4FE3-A658-D54B96B5EAB5}">
      <dgm:prSet/>
      <dgm:spPr/>
      <dgm:t>
        <a:bodyPr/>
        <a:lstStyle/>
        <a:p>
          <a:endParaRPr lang="en-GB"/>
        </a:p>
      </dgm:t>
    </dgm:pt>
    <dgm:pt modelId="{E4949977-8B73-4998-86C1-3478638600BE}" type="sibTrans" cxnId="{D2A4F4A1-4F38-4FE3-A658-D54B96B5EAB5}">
      <dgm:prSet/>
      <dgm:spPr/>
      <dgm:t>
        <a:bodyPr/>
        <a:lstStyle/>
        <a:p>
          <a:endParaRPr lang="en-GB"/>
        </a:p>
      </dgm:t>
    </dgm:pt>
    <dgm:pt modelId="{53ACB2D4-D946-4AE4-82E3-3AA3A26ADA37}">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Quality of caregiving and relationships at home.</a:t>
          </a:r>
        </a:p>
      </dgm:t>
    </dgm:pt>
    <dgm:pt modelId="{9A1BD55A-C9AF-41F7-92AD-DD64DF8D9178}" type="parTrans" cxnId="{C22A52A3-D2B4-4F08-BFE9-C169CE931A76}">
      <dgm:prSet/>
      <dgm:spPr/>
      <dgm:t>
        <a:bodyPr/>
        <a:lstStyle/>
        <a:p>
          <a:endParaRPr lang="en-GB"/>
        </a:p>
      </dgm:t>
    </dgm:pt>
    <dgm:pt modelId="{05042412-251D-4092-AF0C-989992D78393}" type="sibTrans" cxnId="{C22A52A3-D2B4-4F08-BFE9-C169CE931A76}">
      <dgm:prSet/>
      <dgm:spPr/>
      <dgm:t>
        <a:bodyPr/>
        <a:lstStyle/>
        <a:p>
          <a:endParaRPr lang="en-GB"/>
        </a:p>
      </dgm:t>
    </dgm:pt>
    <dgm:pt modelId="{0E41A5FC-48FF-4ABA-876A-2E07CC6A88B9}">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Previous experiences of separation.</a:t>
          </a:r>
        </a:p>
      </dgm:t>
    </dgm:pt>
    <dgm:pt modelId="{34927EF1-46AF-4235-9080-F9588823CF47}" type="parTrans" cxnId="{AE44CA5D-61C2-40D3-90C8-7D52A03646B3}">
      <dgm:prSet/>
      <dgm:spPr/>
      <dgm:t>
        <a:bodyPr/>
        <a:lstStyle/>
        <a:p>
          <a:endParaRPr lang="en-GB"/>
        </a:p>
      </dgm:t>
    </dgm:pt>
    <dgm:pt modelId="{13C7BB90-6CE3-4629-8D52-2288872162F3}" type="sibTrans" cxnId="{AE44CA5D-61C2-40D3-90C8-7D52A03646B3}">
      <dgm:prSet/>
      <dgm:spPr/>
      <dgm:t>
        <a:bodyPr/>
        <a:lstStyle/>
        <a:p>
          <a:endParaRPr lang="en-GB"/>
        </a:p>
      </dgm:t>
    </dgm:pt>
    <dgm:pt modelId="{FB30E429-32E8-424F-8273-9BFE2E50D4D8}">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Opportunities for communication and social interaction.</a:t>
          </a:r>
        </a:p>
      </dgm:t>
    </dgm:pt>
    <dgm:pt modelId="{A5841E78-B918-44BB-9FC8-69D33F3A7DE9}" type="parTrans" cxnId="{61781FEA-3BDA-4778-95B0-A0DDEF9D104C}">
      <dgm:prSet/>
      <dgm:spPr/>
      <dgm:t>
        <a:bodyPr/>
        <a:lstStyle/>
        <a:p>
          <a:endParaRPr lang="en-GB"/>
        </a:p>
      </dgm:t>
    </dgm:pt>
    <dgm:pt modelId="{974572AB-BE94-4E64-BDA2-01E901BB7A89}" type="sibTrans" cxnId="{61781FEA-3BDA-4778-95B0-A0DDEF9D104C}">
      <dgm:prSet/>
      <dgm:spPr/>
      <dgm:t>
        <a:bodyPr/>
        <a:lstStyle/>
        <a:p>
          <a:endParaRPr lang="en-GB"/>
        </a:p>
      </dgm:t>
    </dgm:pt>
    <dgm:pt modelId="{B8E52D99-8FDB-4531-AB42-047FE8092E6E}">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Consistency and responsiveness of nursery staff.</a:t>
          </a:r>
        </a:p>
      </dgm:t>
    </dgm:pt>
    <dgm:pt modelId="{CD39DFC1-6E72-4F7A-B14C-6A5C85AC68B7}" type="parTrans" cxnId="{A2F0B598-9358-41AF-AE18-7A95AE7AD4F5}">
      <dgm:prSet/>
      <dgm:spPr/>
      <dgm:t>
        <a:bodyPr/>
        <a:lstStyle/>
        <a:p>
          <a:endParaRPr lang="en-GB"/>
        </a:p>
      </dgm:t>
    </dgm:pt>
    <dgm:pt modelId="{1DDCD67C-6D1A-47E8-96EA-2FC5F08C6CA5}" type="sibTrans" cxnId="{A2F0B598-9358-41AF-AE18-7A95AE7AD4F5}">
      <dgm:prSet/>
      <dgm:spPr/>
      <dgm:t>
        <a:bodyPr/>
        <a:lstStyle/>
        <a:p>
          <a:endParaRPr lang="en-GB"/>
        </a:p>
      </dgm:t>
    </dgm:pt>
    <dgm:pt modelId="{38FCEF53-0C7C-4267-A3FD-B11F4A82DFFF}">
      <dgm:prSet custT="1"/>
      <dgm:spPr>
        <a:ln>
          <a:solidFill>
            <a:schemeClr val="tx1">
              <a:alpha val="90000"/>
            </a:schemeClr>
          </a:solidFill>
        </a:ln>
      </dgm:spPr>
      <dgm:t>
        <a:bodyPr/>
        <a:lstStyle/>
        <a:p>
          <a:pPr algn="just">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dgm:t>
    </dgm:pt>
    <dgm:pt modelId="{1DD0E2D0-C8F5-4CFC-AC77-079A4BF7013E}" type="parTrans" cxnId="{B8817E85-7E50-4F58-B242-1137A0469ADC}">
      <dgm:prSet/>
      <dgm:spPr/>
      <dgm:t>
        <a:bodyPr/>
        <a:lstStyle/>
        <a:p>
          <a:endParaRPr lang="en-GB"/>
        </a:p>
      </dgm:t>
    </dgm:pt>
    <dgm:pt modelId="{90633660-58C5-4067-937A-BA7BF187F754}" type="sibTrans" cxnId="{B8817E85-7E50-4F58-B242-1137A0469ADC}">
      <dgm:prSet/>
      <dgm:spPr/>
      <dgm:t>
        <a:bodyPr/>
        <a:lstStyle/>
        <a:p>
          <a:endParaRPr lang="en-GB"/>
        </a:p>
      </dgm:t>
    </dgm:pt>
    <dgm:pt modelId="{7FCECB13-81BD-40FD-80AE-F39BDC40A04F}" type="pres">
      <dgm:prSet presAssocID="{1D62B4C4-8713-452E-B24D-4EA9DEB80E02}" presName="Name0" presStyleCnt="0">
        <dgm:presLayoutVars>
          <dgm:dir/>
          <dgm:animLvl val="lvl"/>
          <dgm:resizeHandles val="exact"/>
        </dgm:presLayoutVars>
      </dgm:prSet>
      <dgm:spPr/>
    </dgm:pt>
    <dgm:pt modelId="{F470513F-A481-4662-9F60-421359D54A40}" type="pres">
      <dgm:prSet presAssocID="{CE04DBEF-7F4E-45C2-BDF2-1E21492DBF9B}" presName="composite" presStyleCnt="0"/>
      <dgm:spPr/>
    </dgm:pt>
    <dgm:pt modelId="{D58A05B3-1F62-4FEB-8CC2-0EBC29B3B0FA}" type="pres">
      <dgm:prSet presAssocID="{CE04DBEF-7F4E-45C2-BDF2-1E21492DBF9B}" presName="parTx" presStyleLbl="alignNode1" presStyleIdx="0" presStyleCnt="2" custLinFactNeighborX="-647" custLinFactNeighborY="1972">
        <dgm:presLayoutVars>
          <dgm:chMax val="0"/>
          <dgm:chPref val="0"/>
          <dgm:bulletEnabled val="1"/>
        </dgm:presLayoutVars>
      </dgm:prSet>
      <dgm:spPr/>
    </dgm:pt>
    <dgm:pt modelId="{101CC82B-8AC5-4A6B-97CE-825254799750}" type="pres">
      <dgm:prSet presAssocID="{CE04DBEF-7F4E-45C2-BDF2-1E21492DBF9B}" presName="desTx" presStyleLbl="alignAccFollowNode1" presStyleIdx="0" presStyleCnt="2">
        <dgm:presLayoutVars>
          <dgm:bulletEnabled val="1"/>
        </dgm:presLayoutVars>
      </dgm:prSet>
      <dgm:spPr/>
    </dgm:pt>
    <dgm:pt modelId="{837A1255-A732-49E5-8043-BC3D1C8DFD00}" type="pres">
      <dgm:prSet presAssocID="{F785D5E3-CD97-4644-9425-10C13042DB6E}" presName="space" presStyleCnt="0"/>
      <dgm:spPr/>
    </dgm:pt>
    <dgm:pt modelId="{EBDC43FB-4CAE-43ED-B53D-01989E8CA74D}" type="pres">
      <dgm:prSet presAssocID="{4FFC563E-2180-41B2-BAB4-9056E3747473}" presName="composite" presStyleCnt="0"/>
      <dgm:spPr/>
    </dgm:pt>
    <dgm:pt modelId="{B482E7F3-7E7F-4766-8128-342731852912}" type="pres">
      <dgm:prSet presAssocID="{4FFC563E-2180-41B2-BAB4-9056E3747473}" presName="parTx" presStyleLbl="alignNode1" presStyleIdx="1" presStyleCnt="2">
        <dgm:presLayoutVars>
          <dgm:chMax val="0"/>
          <dgm:chPref val="0"/>
          <dgm:bulletEnabled val="1"/>
        </dgm:presLayoutVars>
      </dgm:prSet>
      <dgm:spPr/>
    </dgm:pt>
    <dgm:pt modelId="{92CCADB0-4F32-48CF-8111-5DF29E56DEC4}" type="pres">
      <dgm:prSet presAssocID="{4FFC563E-2180-41B2-BAB4-9056E3747473}" presName="desTx" presStyleLbl="alignAccFollowNode1" presStyleIdx="1" presStyleCnt="2">
        <dgm:presLayoutVars>
          <dgm:bulletEnabled val="1"/>
        </dgm:presLayoutVars>
      </dgm:prSet>
      <dgm:spPr/>
    </dgm:pt>
  </dgm:ptLst>
  <dgm:cxnLst>
    <dgm:cxn modelId="{71641E38-36AD-4325-BCEA-67B5DC65E472}" type="presOf" srcId="{CE04DBEF-7F4E-45C2-BDF2-1E21492DBF9B}" destId="{D58A05B3-1F62-4FEB-8CC2-0EBC29B3B0FA}" srcOrd="0" destOrd="0" presId="urn:microsoft.com/office/officeart/2005/8/layout/hList1"/>
    <dgm:cxn modelId="{AE44CA5D-61C2-40D3-90C8-7D52A03646B3}" srcId="{4FFC563E-2180-41B2-BAB4-9056E3747473}" destId="{0E41A5FC-48FF-4ABA-876A-2E07CC6A88B9}" srcOrd="1" destOrd="0" parTransId="{34927EF1-46AF-4235-9080-F9588823CF47}" sibTransId="{13C7BB90-6CE3-4629-8D52-2288872162F3}"/>
    <dgm:cxn modelId="{06A41448-3389-4100-B1B3-1CB33823C6EC}" srcId="{CE04DBEF-7F4E-45C2-BDF2-1E21492DBF9B}" destId="{659464B9-99B4-4425-BDA6-30A3AE646628}" srcOrd="2" destOrd="0" parTransId="{BEDA086B-98CC-4FCC-A3CA-3829E0742674}" sibTransId="{141D716A-DBAD-42BA-A128-CBE11DD13180}"/>
    <dgm:cxn modelId="{8FD34474-35EF-4610-A55A-AC664AEFE779}" type="presOf" srcId="{38FCEF53-0C7C-4267-A3FD-B11F4A82DFFF}" destId="{101CC82B-8AC5-4A6B-97CE-825254799750}" srcOrd="0" destOrd="1" presId="urn:microsoft.com/office/officeart/2005/8/layout/hList1"/>
    <dgm:cxn modelId="{FBD4B879-F978-4DEE-A89A-B1B2561FCEAC}" srcId="{1D62B4C4-8713-452E-B24D-4EA9DEB80E02}" destId="{CE04DBEF-7F4E-45C2-BDF2-1E21492DBF9B}" srcOrd="0" destOrd="0" parTransId="{51765A96-443E-443C-AE14-4A6AFC19A73B}" sibTransId="{F785D5E3-CD97-4644-9425-10C13042DB6E}"/>
    <dgm:cxn modelId="{E497DE7C-C59C-490E-9BB4-41CA5A0596B9}" type="presOf" srcId="{1D62B4C4-8713-452E-B24D-4EA9DEB80E02}" destId="{7FCECB13-81BD-40FD-80AE-F39BDC40A04F}" srcOrd="0" destOrd="0" presId="urn:microsoft.com/office/officeart/2005/8/layout/hList1"/>
    <dgm:cxn modelId="{24650883-6CF6-430C-97C3-139EDB3AE01E}" type="presOf" srcId="{FB30E429-32E8-424F-8273-9BFE2E50D4D8}" destId="{92CCADB0-4F32-48CF-8111-5DF29E56DEC4}" srcOrd="0" destOrd="2" presId="urn:microsoft.com/office/officeart/2005/8/layout/hList1"/>
    <dgm:cxn modelId="{B8817E85-7E50-4F58-B242-1137A0469ADC}" srcId="{CE04DBEF-7F4E-45C2-BDF2-1E21492DBF9B}" destId="{38FCEF53-0C7C-4267-A3FD-B11F4A82DFFF}" srcOrd="1" destOrd="0" parTransId="{1DD0E2D0-C8F5-4CFC-AC77-079A4BF7013E}" sibTransId="{90633660-58C5-4067-937A-BA7BF187F754}"/>
    <dgm:cxn modelId="{1AA8608E-B7C0-4872-9C0D-35DCBBFEA092}" type="presOf" srcId="{4FFC563E-2180-41B2-BAB4-9056E3747473}" destId="{B482E7F3-7E7F-4766-8128-342731852912}" srcOrd="0" destOrd="0" presId="urn:microsoft.com/office/officeart/2005/8/layout/hList1"/>
    <dgm:cxn modelId="{E407DD95-2C1B-4599-9716-FCA78ADA3D23}" type="presOf" srcId="{0E41A5FC-48FF-4ABA-876A-2E07CC6A88B9}" destId="{92CCADB0-4F32-48CF-8111-5DF29E56DEC4}" srcOrd="0" destOrd="1" presId="urn:microsoft.com/office/officeart/2005/8/layout/hList1"/>
    <dgm:cxn modelId="{7649D397-F479-40A1-B6C5-23D264664BAF}" type="presOf" srcId="{53ACB2D4-D946-4AE4-82E3-3AA3A26ADA37}" destId="{92CCADB0-4F32-48CF-8111-5DF29E56DEC4}" srcOrd="0" destOrd="0" presId="urn:microsoft.com/office/officeart/2005/8/layout/hList1"/>
    <dgm:cxn modelId="{A2F0B598-9358-41AF-AE18-7A95AE7AD4F5}" srcId="{4FFC563E-2180-41B2-BAB4-9056E3747473}" destId="{B8E52D99-8FDB-4531-AB42-047FE8092E6E}" srcOrd="3" destOrd="0" parTransId="{CD39DFC1-6E72-4F7A-B14C-6A5C85AC68B7}" sibTransId="{1DDCD67C-6D1A-47E8-96EA-2FC5F08C6CA5}"/>
    <dgm:cxn modelId="{F206A79F-887E-4728-A16C-C9C6115E9CD4}" srcId="{CE04DBEF-7F4E-45C2-BDF2-1E21492DBF9B}" destId="{06614ED1-91D7-4EEB-85EA-E631D1ED64B3}" srcOrd="0" destOrd="0" parTransId="{BFB0F62D-BFD3-4BCF-8B8E-5D292D824E3C}" sibTransId="{B502A757-ECBD-441D-B100-15B2CCB7E8EB}"/>
    <dgm:cxn modelId="{D2A4F4A1-4F38-4FE3-A658-D54B96B5EAB5}" srcId="{1D62B4C4-8713-452E-B24D-4EA9DEB80E02}" destId="{4FFC563E-2180-41B2-BAB4-9056E3747473}" srcOrd="1" destOrd="0" parTransId="{B03E091B-21A4-492B-8485-5DC9D111EDCF}" sibTransId="{E4949977-8B73-4998-86C1-3478638600BE}"/>
    <dgm:cxn modelId="{C22A52A3-D2B4-4F08-BFE9-C169CE931A76}" srcId="{4FFC563E-2180-41B2-BAB4-9056E3747473}" destId="{53ACB2D4-D946-4AE4-82E3-3AA3A26ADA37}" srcOrd="0" destOrd="0" parTransId="{9A1BD55A-C9AF-41F7-92AD-DD64DF8D9178}" sibTransId="{05042412-251D-4092-AF0C-989992D78393}"/>
    <dgm:cxn modelId="{3BAC09BE-C194-45AF-81B3-76E8299A0FF6}" type="presOf" srcId="{659464B9-99B4-4425-BDA6-30A3AE646628}" destId="{101CC82B-8AC5-4A6B-97CE-825254799750}" srcOrd="0" destOrd="2" presId="urn:microsoft.com/office/officeart/2005/8/layout/hList1"/>
    <dgm:cxn modelId="{98B169E2-213B-4AFE-876B-D5E66ADBC222}" type="presOf" srcId="{B8E52D99-8FDB-4531-AB42-047FE8092E6E}" destId="{92CCADB0-4F32-48CF-8111-5DF29E56DEC4}" srcOrd="0" destOrd="3" presId="urn:microsoft.com/office/officeart/2005/8/layout/hList1"/>
    <dgm:cxn modelId="{68615DE7-EE38-44C7-BCFE-EAD841AB9877}" type="presOf" srcId="{06614ED1-91D7-4EEB-85EA-E631D1ED64B3}" destId="{101CC82B-8AC5-4A6B-97CE-825254799750}" srcOrd="0" destOrd="0" presId="urn:microsoft.com/office/officeart/2005/8/layout/hList1"/>
    <dgm:cxn modelId="{61781FEA-3BDA-4778-95B0-A0DDEF9D104C}" srcId="{4FFC563E-2180-41B2-BAB4-9056E3747473}" destId="{FB30E429-32E8-424F-8273-9BFE2E50D4D8}" srcOrd="2" destOrd="0" parTransId="{A5841E78-B918-44BB-9FC8-69D33F3A7DE9}" sibTransId="{974572AB-BE94-4E64-BDA2-01E901BB7A89}"/>
    <dgm:cxn modelId="{AC04C073-D40A-4CF3-A183-BB10923654DC}" type="presParOf" srcId="{7FCECB13-81BD-40FD-80AE-F39BDC40A04F}" destId="{F470513F-A481-4662-9F60-421359D54A40}" srcOrd="0" destOrd="0" presId="urn:microsoft.com/office/officeart/2005/8/layout/hList1"/>
    <dgm:cxn modelId="{9F4C67DC-4C08-4654-92BF-69E5D7B2822C}" type="presParOf" srcId="{F470513F-A481-4662-9F60-421359D54A40}" destId="{D58A05B3-1F62-4FEB-8CC2-0EBC29B3B0FA}" srcOrd="0" destOrd="0" presId="urn:microsoft.com/office/officeart/2005/8/layout/hList1"/>
    <dgm:cxn modelId="{52B41BAB-C685-461F-B4C7-521355AB37DB}" type="presParOf" srcId="{F470513F-A481-4662-9F60-421359D54A40}" destId="{101CC82B-8AC5-4A6B-97CE-825254799750}" srcOrd="1" destOrd="0" presId="urn:microsoft.com/office/officeart/2005/8/layout/hList1"/>
    <dgm:cxn modelId="{EA2FAE5C-FCEC-473E-B017-13EDFFACEAFD}" type="presParOf" srcId="{7FCECB13-81BD-40FD-80AE-F39BDC40A04F}" destId="{837A1255-A732-49E5-8043-BC3D1C8DFD00}" srcOrd="1" destOrd="0" presId="urn:microsoft.com/office/officeart/2005/8/layout/hList1"/>
    <dgm:cxn modelId="{203C6FF3-DB02-4793-A126-F196AF23E142}" type="presParOf" srcId="{7FCECB13-81BD-40FD-80AE-F39BDC40A04F}" destId="{EBDC43FB-4CAE-43ED-B53D-01989E8CA74D}" srcOrd="2" destOrd="0" presId="urn:microsoft.com/office/officeart/2005/8/layout/hList1"/>
    <dgm:cxn modelId="{2325350F-11A2-4714-957E-8AE70EFF2F4D}" type="presParOf" srcId="{EBDC43FB-4CAE-43ED-B53D-01989E8CA74D}" destId="{B482E7F3-7E7F-4766-8128-342731852912}" srcOrd="0" destOrd="0" presId="urn:microsoft.com/office/officeart/2005/8/layout/hList1"/>
    <dgm:cxn modelId="{6A3DA9CF-771B-4767-A069-5ADA47407044}" type="presParOf" srcId="{EBDC43FB-4CAE-43ED-B53D-01989E8CA74D}" destId="{92CCADB0-4F32-48CF-8111-5DF29E56DEC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67918-8545-4DC5-8A5D-A03788F7EC14}">
      <dsp:nvSpPr>
        <dsp:cNvPr id="0" name=""/>
        <dsp:cNvSpPr/>
      </dsp:nvSpPr>
      <dsp:spPr>
        <a:xfrm>
          <a:off x="0" y="0"/>
          <a:ext cx="3007597" cy="1379632"/>
        </a:xfrm>
        <a:prstGeom prst="roundRect">
          <a:avLst>
            <a:gd name="adj" fmla="val 1000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Presentation Overview</a:t>
          </a:r>
        </a:p>
      </dsp:txBody>
      <dsp:txXfrm>
        <a:off x="40408" y="40408"/>
        <a:ext cx="2926781" cy="1298816"/>
      </dsp:txXfrm>
    </dsp:sp>
    <dsp:sp modelId="{F9CF9391-379D-460D-980E-FB1661A80C30}">
      <dsp:nvSpPr>
        <dsp:cNvPr id="0" name=""/>
        <dsp:cNvSpPr/>
      </dsp:nvSpPr>
      <dsp:spPr>
        <a:xfrm>
          <a:off x="3310827" y="316873"/>
          <a:ext cx="642846" cy="745884"/>
        </a:xfrm>
        <a:prstGeom prst="rightArrow">
          <a:avLst>
            <a:gd name="adj1" fmla="val 60000"/>
            <a:gd name="adj2" fmla="val 50000"/>
          </a:avLst>
        </a:prstGeom>
        <a:solidFill>
          <a:schemeClr val="accent5">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310827" y="466050"/>
        <a:ext cx="449992" cy="447530"/>
      </dsp:txXfrm>
    </dsp:sp>
    <dsp:sp modelId="{EBBFC9D4-EE7D-4244-9D34-0EB1BFB08AC4}">
      <dsp:nvSpPr>
        <dsp:cNvPr id="0" name=""/>
        <dsp:cNvSpPr/>
      </dsp:nvSpPr>
      <dsp:spPr>
        <a:xfrm>
          <a:off x="4220516" y="0"/>
          <a:ext cx="3007597" cy="1379632"/>
        </a:xfrm>
        <a:prstGeom prst="roundRect">
          <a:avLst>
            <a:gd name="adj" fmla="val 10000"/>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Bowlby's Attachment Theory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Shona's developmental needs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Nature and nurture</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Support strategies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Critical evaluation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Conclusion</a:t>
          </a:r>
        </a:p>
      </dsp:txBody>
      <dsp:txXfrm>
        <a:off x="4260924" y="40408"/>
        <a:ext cx="2926781" cy="12988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A762C-7F14-4DA2-B55F-AC06B14E48C6}">
      <dsp:nvSpPr>
        <dsp:cNvPr id="0" name=""/>
        <dsp:cNvSpPr/>
      </dsp:nvSpPr>
      <dsp:spPr>
        <a:xfrm>
          <a:off x="0" y="2611"/>
          <a:ext cx="9954987" cy="605474"/>
        </a:xfrm>
        <a:prstGeom prst="roundRect">
          <a:avLst/>
        </a:prstGeom>
        <a:solidFill>
          <a:schemeClr val="accent5">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Key concepts</a:t>
          </a:r>
          <a:r>
            <a:rPr lang="en-GB" sz="1600" kern="1200" dirty="0">
              <a:latin typeface="Arial" panose="020B0604020202020204" pitchFamily="34" charset="0"/>
              <a:cs typeface="Arial" panose="020B0604020202020204" pitchFamily="34" charset="0"/>
            </a:rPr>
            <a:t>:</a:t>
          </a:r>
        </a:p>
      </dsp:txBody>
      <dsp:txXfrm>
        <a:off x="29557" y="32168"/>
        <a:ext cx="9895873" cy="546360"/>
      </dsp:txXfrm>
    </dsp:sp>
    <dsp:sp modelId="{1704F883-9C2D-4533-9B42-017291885A85}">
      <dsp:nvSpPr>
        <dsp:cNvPr id="0" name=""/>
        <dsp:cNvSpPr/>
      </dsp:nvSpPr>
      <dsp:spPr>
        <a:xfrm>
          <a:off x="0" y="681182"/>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 Attachment </a:t>
          </a:r>
          <a:r>
            <a:rPr lang="en-GB" sz="1600" kern="1200" dirty="0">
              <a:latin typeface="Arial" panose="020B0604020202020204" pitchFamily="34" charset="0"/>
              <a:cs typeface="Arial" panose="020B0604020202020204" pitchFamily="34" charset="0"/>
            </a:rPr>
            <a:t>— a deep, enduring emotional bond with primary caregivers, especially in times of distress</a:t>
          </a:r>
        </a:p>
      </dsp:txBody>
      <dsp:txXfrm>
        <a:off x="29557" y="710739"/>
        <a:ext cx="9895873" cy="546360"/>
      </dsp:txXfrm>
    </dsp:sp>
    <dsp:sp modelId="{84966C84-1168-4BBE-9FA5-B3BD1D88F5BE}">
      <dsp:nvSpPr>
        <dsp:cNvPr id="0" name=""/>
        <dsp:cNvSpPr/>
      </dsp:nvSpPr>
      <dsp:spPr>
        <a:xfrm>
          <a:off x="0" y="1242360"/>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Secure base </a:t>
          </a:r>
          <a:r>
            <a:rPr lang="en-GB" sz="1600" kern="1200" dirty="0">
              <a:latin typeface="Arial" panose="020B0604020202020204" pitchFamily="34" charset="0"/>
              <a:cs typeface="Arial" panose="020B0604020202020204" pitchFamily="34" charset="0"/>
            </a:rPr>
            <a:t>— a consistently responsive caregiver provides reliable safety, enabling the child to explore and return for comfort (Bowlby, 1988)</a:t>
          </a:r>
        </a:p>
      </dsp:txBody>
      <dsp:txXfrm>
        <a:off x="29557" y="1271917"/>
        <a:ext cx="9895873" cy="546360"/>
      </dsp:txXfrm>
    </dsp:sp>
    <dsp:sp modelId="{75B4B2DC-7A5A-4618-AB2C-0E0A1EAD54BB}">
      <dsp:nvSpPr>
        <dsp:cNvPr id="0" name=""/>
        <dsp:cNvSpPr/>
      </dsp:nvSpPr>
      <dsp:spPr>
        <a:xfrm>
          <a:off x="0" y="1862235"/>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Separation anxiety </a:t>
          </a:r>
          <a:r>
            <a:rPr lang="en-GB" sz="1600" kern="1200" dirty="0">
              <a:latin typeface="Arial" panose="020B0604020202020204" pitchFamily="34" charset="0"/>
              <a:cs typeface="Arial" panose="020B0604020202020204" pitchFamily="34" charset="0"/>
            </a:rPr>
            <a:t>— distress when separated from attachment figures, as the child’s main source of security is temporarily unavailable (Bowlby, 1973)</a:t>
          </a:r>
        </a:p>
      </dsp:txBody>
      <dsp:txXfrm>
        <a:off x="29557" y="1891792"/>
        <a:ext cx="9895873" cy="546360"/>
      </dsp:txXfrm>
    </dsp:sp>
    <dsp:sp modelId="{74E519B2-46F8-4015-9222-5B6BB861017B}">
      <dsp:nvSpPr>
        <dsp:cNvPr id="0" name=""/>
        <dsp:cNvSpPr/>
      </dsp:nvSpPr>
      <dsp:spPr>
        <a:xfrm>
          <a:off x="0" y="2482111"/>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Internal working model </a:t>
          </a:r>
          <a:r>
            <a:rPr lang="en-GB" sz="1600" kern="1200" dirty="0">
              <a:latin typeface="Arial" panose="020B0604020202020204" pitchFamily="34" charset="0"/>
              <a:cs typeface="Arial" panose="020B0604020202020204" pitchFamily="34" charset="0"/>
            </a:rPr>
            <a:t>— early caregiving experiences shape how the child sees themselves, others, and future relationships (Bowlby, 1969/1982)</a:t>
          </a:r>
        </a:p>
      </dsp:txBody>
      <dsp:txXfrm>
        <a:off x="29557" y="2511668"/>
        <a:ext cx="9895873" cy="546360"/>
      </dsp:txXfrm>
    </dsp:sp>
    <dsp:sp modelId="{6C63AEAA-2B3E-4408-A3FA-71C706770AB6}">
      <dsp:nvSpPr>
        <dsp:cNvPr id="0" name=""/>
        <dsp:cNvSpPr/>
      </dsp:nvSpPr>
      <dsp:spPr>
        <a:xfrm>
          <a:off x="0" y="3101986"/>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Attachment patterns </a:t>
          </a:r>
          <a:r>
            <a:rPr lang="en-GB" sz="1600" kern="1200" dirty="0">
              <a:latin typeface="Arial" panose="020B0604020202020204" pitchFamily="34" charset="0"/>
              <a:cs typeface="Arial" panose="020B0604020202020204" pitchFamily="34" charset="0"/>
            </a:rPr>
            <a:t>— secure, insecure-avoidant, insecure-resistant, and disorganised (Ainsworth et al., 1978).</a:t>
          </a:r>
        </a:p>
      </dsp:txBody>
      <dsp:txXfrm>
        <a:off x="29557" y="3131543"/>
        <a:ext cx="9895873" cy="546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A05B3-1F62-4FEB-8CC2-0EBC29B3B0FA}">
      <dsp:nvSpPr>
        <dsp:cNvPr id="0" name=""/>
        <dsp:cNvSpPr/>
      </dsp:nvSpPr>
      <dsp:spPr>
        <a:xfrm>
          <a:off x="0" y="27702"/>
          <a:ext cx="5183380" cy="950400"/>
        </a:xfrm>
        <a:prstGeom prst="rect">
          <a:avLst/>
        </a:prstGeom>
        <a:solidFill>
          <a:schemeClr val="accent4">
            <a:alpha val="9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Nature</a:t>
          </a:r>
        </a:p>
      </dsp:txBody>
      <dsp:txXfrm>
        <a:off x="0" y="27702"/>
        <a:ext cx="5183380" cy="950400"/>
      </dsp:txXfrm>
    </dsp:sp>
    <dsp:sp modelId="{101CC82B-8AC5-4A6B-97CE-825254799750}">
      <dsp:nvSpPr>
        <dsp:cNvPr id="0" name=""/>
        <dsp:cNvSpPr/>
      </dsp:nvSpPr>
      <dsp:spPr>
        <a:xfrm>
          <a:off x="54" y="959360"/>
          <a:ext cx="5183380" cy="2021177"/>
        </a:xfrm>
        <a:prstGeom prst="rect">
          <a:avLst/>
        </a:prstGeom>
        <a:solidFill>
          <a:schemeClr val="accent4">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Innate temperament — she may be naturally cautious or more sensitive to new situations.</a:t>
          </a:r>
        </a:p>
        <a:p>
          <a:pPr marL="171450" lvl="1" indent="-171450" algn="just" defTabSz="800100">
            <a:lnSpc>
              <a:spcPct val="90000"/>
            </a:lnSpc>
            <a:spcBef>
              <a:spcPct val="0"/>
            </a:spcBef>
            <a:spcAft>
              <a:spcPct val="15000"/>
            </a:spcAft>
            <a:buFont typeface="Wingdings" panose="05000000000000000000" pitchFamily="2" charset="2"/>
            <a:buChar char="Ø"/>
          </a:pPr>
          <a:endParaRPr lang="en-GB" sz="1800" kern="1200" dirty="0">
            <a:latin typeface="Arial" panose="020B0604020202020204" pitchFamily="34" charset="0"/>
            <a:cs typeface="Arial" panose="020B0604020202020204" pitchFamily="34" charset="0"/>
          </a:endParaRP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Biological differences in emotional reactivity and disposition.</a:t>
          </a:r>
        </a:p>
      </dsp:txBody>
      <dsp:txXfrm>
        <a:off x="54" y="959360"/>
        <a:ext cx="5183380" cy="2021177"/>
      </dsp:txXfrm>
    </dsp:sp>
    <dsp:sp modelId="{B482E7F3-7E7F-4766-8128-342731852912}">
      <dsp:nvSpPr>
        <dsp:cNvPr id="0" name=""/>
        <dsp:cNvSpPr/>
      </dsp:nvSpPr>
      <dsp:spPr>
        <a:xfrm>
          <a:off x="5909108" y="8960"/>
          <a:ext cx="5183380" cy="950400"/>
        </a:xfrm>
        <a:prstGeom prst="rect">
          <a:avLst/>
        </a:prstGeom>
        <a:solidFill>
          <a:schemeClr val="accent4">
            <a:alpha val="90000"/>
            <a:hueOff val="0"/>
            <a:satOff val="0"/>
            <a:lumOff val="0"/>
            <a:alphaOff val="-40000"/>
          </a:schemeClr>
        </a:solidFill>
        <a:ln w="12700" cap="flat" cmpd="sng" algn="ctr">
          <a:solidFill>
            <a:schemeClr val="tx1">
              <a:alpha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Nurture</a:t>
          </a:r>
        </a:p>
      </dsp:txBody>
      <dsp:txXfrm>
        <a:off x="5909108" y="8960"/>
        <a:ext cx="5183380" cy="950400"/>
      </dsp:txXfrm>
    </dsp:sp>
    <dsp:sp modelId="{92CCADB0-4F32-48CF-8111-5DF29E56DEC4}">
      <dsp:nvSpPr>
        <dsp:cNvPr id="0" name=""/>
        <dsp:cNvSpPr/>
      </dsp:nvSpPr>
      <dsp:spPr>
        <a:xfrm>
          <a:off x="5909108" y="959360"/>
          <a:ext cx="5183380" cy="2021177"/>
        </a:xfrm>
        <a:prstGeom prst="rect">
          <a:avLst/>
        </a:prstGeom>
        <a:solidFill>
          <a:schemeClr val="accent4">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Quality of caregiving and relationships at home.</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Previous experiences of separation.</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Opportunities for communication and social interaction.</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Consistency and responsiveness of nursery staff.</a:t>
          </a:r>
        </a:p>
      </dsp:txBody>
      <dsp:txXfrm>
        <a:off x="5909108" y="959360"/>
        <a:ext cx="5183380" cy="202117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CC525-DBB8-4B34-A69E-2B580F387881}"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160E09-D349-4CAF-9E70-3E9109EF4121}" type="slidenum">
              <a:rPr lang="en-GB" smtClean="0"/>
              <a:t>‹#›</a:t>
            </a:fld>
            <a:endParaRPr lang="en-GB"/>
          </a:p>
        </p:txBody>
      </p:sp>
    </p:spTree>
    <p:extLst>
      <p:ext uri="{BB962C8B-B14F-4D97-AF65-F5344CB8AC3E}">
        <p14:creationId xmlns:p14="http://schemas.microsoft.com/office/powerpoint/2010/main" val="3663228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Introduction</a:t>
            </a:r>
          </a:p>
          <a:p>
            <a:r>
              <a:rPr lang="en-GB" dirty="0"/>
              <a:t>This presentation applies Bowlby’s Attachment Theory to Shona, a 3 years old child who has recently started attending nursery. Shona displays anxiety when separated from her carers, limited verbal communication, and difficulty engaging in group play.</a:t>
            </a:r>
          </a:p>
          <a:p>
            <a:r>
              <a:rPr lang="en-GB" dirty="0"/>
              <a:t>Bowlby’s theory is particularly relevant because attachment theory explains how children seek security from familiar caregivers and how secure relationships support exploration and confidence (Bowlby, 1969/1982).</a:t>
            </a:r>
          </a:p>
          <a:p>
            <a:r>
              <a:rPr lang="en-GB" dirty="0"/>
              <a:t>This report explains Bowlby’s theory, applies it to Shona’s behaviour and developmental needs, considers the interaction of nature and nurture, proposes</a:t>
            </a:r>
            <a:br>
              <a:rPr lang="en-GB" dirty="0"/>
            </a:br>
            <a:r>
              <a:rPr lang="en-GB" dirty="0"/>
              <a:t>evidence-based support strategies and critically evaluates the usefulness and limitations of the theory within health and social care practice.</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2</a:t>
            </a:fld>
            <a:endParaRPr lang="en-GB"/>
          </a:p>
        </p:txBody>
      </p:sp>
    </p:spTree>
    <p:extLst>
      <p:ext uri="{BB962C8B-B14F-4D97-AF65-F5344CB8AC3E}">
        <p14:creationId xmlns:p14="http://schemas.microsoft.com/office/powerpoint/2010/main" val="2275072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Shona’s Situation and Developmental Needs</a:t>
            </a:r>
          </a:p>
          <a:p>
            <a:r>
              <a:rPr lang="en-GB" sz="1200" kern="1200" dirty="0">
                <a:solidFill>
                  <a:schemeClr val="tx1"/>
                </a:solidFill>
                <a:effectLst/>
                <a:latin typeface="+mn-lt"/>
                <a:ea typeface="+mn-ea"/>
                <a:cs typeface="+mn-cs"/>
              </a:rPr>
              <a:t>Shona’s separation anxiety is the most immediate concern in relation to Bowlby’s theory. Starting nursery represents a significant transition: she must separate from familiar carers and adapt to new adults, routines, and peers.</a:t>
            </a:r>
          </a:p>
          <a:p>
            <a:r>
              <a:rPr lang="en-GB" sz="1200" kern="1200" dirty="0">
                <a:solidFill>
                  <a:schemeClr val="tx1"/>
                </a:solidFill>
                <a:effectLst/>
                <a:latin typeface="+mn-lt"/>
                <a:ea typeface="+mn-ea"/>
                <a:cs typeface="+mn-cs"/>
              </a:rPr>
              <a:t>Bowlby suggests that children seek proximity to attachment figures when they feel uncertain or distressed (Bowlby, 1973). Shona may therefore require reassurance and emotional security before she feels confident enough to explore her new environment.</a:t>
            </a:r>
          </a:p>
          <a:p>
            <a:r>
              <a:rPr lang="en-GB" sz="1200" kern="1200" dirty="0">
                <a:solidFill>
                  <a:schemeClr val="tx1"/>
                </a:solidFill>
                <a:effectLst/>
                <a:latin typeface="+mn-lt"/>
                <a:ea typeface="+mn-ea"/>
                <a:cs typeface="+mn-cs"/>
              </a:rPr>
              <a:t>Her difficulty joining group play may also stem from uncertainty in this unfamiliar setting. However, her limited verbal communication cannot be fully explained by attachment alone. Language development, temperament, prior experiences, and the social environment all influence communication skills (Gillibrand, Lam and O’Donnell, 2016).</a:t>
            </a:r>
          </a:p>
          <a:p>
            <a:r>
              <a:rPr lang="en-GB" sz="1200" kern="1200" dirty="0">
                <a:solidFill>
                  <a:schemeClr val="tx1"/>
                </a:solidFill>
                <a:effectLst/>
                <a:latin typeface="+mn-lt"/>
                <a:ea typeface="+mn-ea"/>
                <a:cs typeface="+mn-cs"/>
              </a:rPr>
              <a:t>Consequently, Shona requires a holistic assessment rather than having all her behaviours interpreted through a single theoretical framework.</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3</a:t>
            </a:fld>
            <a:endParaRPr lang="en-GB"/>
          </a:p>
        </p:txBody>
      </p:sp>
    </p:spTree>
    <p:extLst>
      <p:ext uri="{BB962C8B-B14F-4D97-AF65-F5344CB8AC3E}">
        <p14:creationId xmlns:p14="http://schemas.microsoft.com/office/powerpoint/2010/main" val="4127942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Explanation of Bowlby’s Attachment Theory</a:t>
            </a:r>
          </a:p>
          <a:p>
            <a:r>
              <a:rPr lang="en-GB" dirty="0"/>
              <a:t>Bowlby proposed that children are biologically predisposed to form enduring emotional attachments, as these relationships provide protection and security (Bowlby, 1969/1982).</a:t>
            </a:r>
          </a:p>
          <a:p>
            <a:r>
              <a:rPr lang="en-GB" dirty="0"/>
              <a:t>Key Concepts</a:t>
            </a:r>
          </a:p>
          <a:p>
            <a:r>
              <a:rPr lang="en-GB" dirty="0"/>
              <a:t>• Attachment: A deep, enduring emotional bond between a child and their primary caregiver, especially significant in times of distress or perceived threat.</a:t>
            </a:r>
          </a:p>
          <a:p>
            <a:r>
              <a:rPr lang="en-GB" dirty="0"/>
              <a:t>• Secure base: A consistently responsive caregiver provides a reliable foundation of safety and reassurance, enabling the child to explore the wider environment and return for comfort when needed (Bowlby, 1988).</a:t>
            </a:r>
          </a:p>
          <a:p>
            <a:r>
              <a:rPr lang="en-GB" dirty="0"/>
              <a:t>• Separation anxiety: Distress experienced when separated from an attachment figure, arising because the child’s primary source of security is temporarily unavailable (Bowlby, 1973).</a:t>
            </a:r>
          </a:p>
          <a:p>
            <a:r>
              <a:rPr lang="en-GB" dirty="0"/>
              <a:t>• Internal working model: Early caregiving experiences shape mental frameworks that influence how the child perceives themselves, others, and future relationships (Bowlby, 1969/1982).</a:t>
            </a:r>
          </a:p>
          <a:p>
            <a:r>
              <a:rPr lang="en-GB" dirty="0"/>
              <a:t>• Attachment patterns: Ainsworth et al. (1978) identified secure, </a:t>
            </a:r>
            <a:r>
              <a:rPr lang="en-GB" sz="1200" kern="1200" dirty="0">
                <a:solidFill>
                  <a:schemeClr val="tx1"/>
                </a:solidFill>
                <a:effectLst/>
                <a:latin typeface="+mn-lt"/>
                <a:ea typeface="+mn-ea"/>
                <a:cs typeface="+mn-cs"/>
              </a:rPr>
              <a:t>insecure‑avoidant</a:t>
            </a:r>
            <a:r>
              <a:rPr lang="en-GB" dirty="0"/>
              <a:t>, and </a:t>
            </a:r>
            <a:r>
              <a:rPr lang="en-GB" sz="1200" kern="1200" dirty="0">
                <a:solidFill>
                  <a:schemeClr val="tx1"/>
                </a:solidFill>
                <a:effectLst/>
                <a:latin typeface="+mn-lt"/>
                <a:ea typeface="+mn-ea"/>
                <a:cs typeface="+mn-cs"/>
              </a:rPr>
              <a:t>insecure‑resistant </a:t>
            </a:r>
            <a:r>
              <a:rPr lang="en-GB" dirty="0"/>
              <a:t>patterns using the Strange Situation procedure; disorganised attachment was identified in subsequent research.</a:t>
            </a:r>
          </a:p>
          <a:p>
            <a:r>
              <a:rPr lang="en-GB" dirty="0"/>
              <a:t>These concepts are directly relevant to Shona, who is experiencing distress during separation and adjusting to a new social environment.</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4</a:t>
            </a:fld>
            <a:endParaRPr lang="en-GB"/>
          </a:p>
        </p:txBody>
      </p:sp>
    </p:spTree>
    <p:extLst>
      <p:ext uri="{BB962C8B-B14F-4D97-AF65-F5344CB8AC3E}">
        <p14:creationId xmlns:p14="http://schemas.microsoft.com/office/powerpoint/2010/main" val="316307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Separation Anxiety</a:t>
            </a:r>
          </a:p>
          <a:p>
            <a:r>
              <a:rPr lang="en-GB" dirty="0"/>
              <a:t>Bowlby's theory is most directly applicable to Shona's distress when her carers leave. Because the nursery environment is unfamiliar, Shona may feel uncertain and seek reassurance from familiar adults.</a:t>
            </a:r>
          </a:p>
          <a:p>
            <a:r>
              <a:rPr lang="en-GB" dirty="0"/>
              <a:t>However, her anxiety does not automatically indicate an insecure attachment. Even children with secure attachments may find separation difficult in new situations (Bowlby, 1973).</a:t>
            </a:r>
          </a:p>
          <a:p>
            <a:r>
              <a:rPr lang="en-GB" dirty="0"/>
              <a:t>A consistent key person can provide emotional reassurance and become a reliable source of support. This represents the secure base concept and may gradually help Shona feel sufficiently safe to explore the nursery (Bowlby, 1988).</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5</a:t>
            </a:fld>
            <a:endParaRPr lang="en-GB"/>
          </a:p>
        </p:txBody>
      </p:sp>
    </p:spTree>
    <p:extLst>
      <p:ext uri="{BB962C8B-B14F-4D97-AF65-F5344CB8AC3E}">
        <p14:creationId xmlns:p14="http://schemas.microsoft.com/office/powerpoint/2010/main" val="1041917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Group Play, Social Development and Communication</a:t>
            </a:r>
          </a:p>
          <a:p>
            <a:r>
              <a:rPr lang="en-GB" dirty="0"/>
              <a:t>Shona's reluctance to join group play may partly reflect uncertainty in the new setting. A secure base supports confidence in exploration and growing independence (Bowlby, 1988).</a:t>
            </a:r>
          </a:p>
          <a:p>
            <a:r>
              <a:rPr lang="en-GB" dirty="0"/>
              <a:t>Practitioners should first build a trusting relationship with Shona, then gradually introduce her to one or two peers before expecting participation in larger groups. The adult can remain nearby, offering reassurance while encouraging increasing involvement.</a:t>
            </a:r>
          </a:p>
          <a:p>
            <a:r>
              <a:rPr lang="en-GB" dirty="0"/>
              <a:t>That said, attachment is not the only explanatory factor. Shona's communication skills, temperament, prior experiences, and the nursery environment will also influence her social participation.</a:t>
            </a:r>
          </a:p>
          <a:p>
            <a:r>
              <a:rPr lang="en-GB" dirty="0"/>
              <a:t>Bowlby's theory provides limited insight into Shona's communication difficulties. While responsive relationships create opportunities for interaction, attachment theory was not designed to explain language acquisition.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Practitioners should therefore avoid attributing Shona's limited speech solely to attachment difficulties. Her communication development should be observed, discussed with her carers, and monitored. If concerns persist, appropriate professional assessment or referral should be arranged (Gillibrand et al., 2016).</a:t>
            </a:r>
          </a:p>
          <a:p>
            <a:endParaRPr lang="en-GB" dirty="0"/>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6</a:t>
            </a:fld>
            <a:endParaRPr lang="en-GB"/>
          </a:p>
        </p:txBody>
      </p:sp>
    </p:spTree>
    <p:extLst>
      <p:ext uri="{BB962C8B-B14F-4D97-AF65-F5344CB8AC3E}">
        <p14:creationId xmlns:p14="http://schemas.microsoft.com/office/powerpoint/2010/main" val="1398060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Shona’s development arises from the interaction of biological and environmental influences.</a:t>
            </a:r>
          </a:p>
          <a:p>
            <a:r>
              <a:rPr lang="en-GB" dirty="0"/>
              <a:t>• Nature: Children differ innately in temperament and emotional reactivity. Shona may have a naturally more cautious disposition or heightened sensitivity to unfamiliar situations.</a:t>
            </a:r>
          </a:p>
          <a:p>
            <a:r>
              <a:rPr lang="en-GB" dirty="0"/>
              <a:t>• Nurture: Environmental influences include prior caregiving experiences, the quality of relationships at home, previous experiences of separation, opportunities for communication and social interaction, and the quality of relationships within the nursery.</a:t>
            </a:r>
          </a:p>
          <a:p>
            <a:r>
              <a:rPr lang="en-GB" dirty="0"/>
              <a:t>Bowlby emphasised the significance of early caregiving relationships in shaping emotional security (Bowlby, 1969/1982). Research confirms an association between secure attachment and prosocial development, though attachment does not rigidly determine outcomes (Deneault, Hammond and Madigan, 2023).</a:t>
            </a:r>
          </a:p>
          <a:p>
            <a:r>
              <a:rPr lang="en-GB" dirty="0"/>
              <a:t>Shona’s development should therefore be understood as the dynamic interaction of individual characteristics and life experiences, rather than the product of nature or nurture in isolation.</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7</a:t>
            </a:fld>
            <a:endParaRPr lang="en-GB"/>
          </a:p>
        </p:txBody>
      </p:sp>
    </p:spTree>
    <p:extLst>
      <p:ext uri="{BB962C8B-B14F-4D97-AF65-F5344CB8AC3E}">
        <p14:creationId xmlns:p14="http://schemas.microsoft.com/office/powerpoint/2010/main" val="594382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Support plan that promotes her emotional, social, cognitive, and physical wellbeing.</a:t>
            </a:r>
          </a:p>
          <a:p>
            <a:endParaRPr lang="en-GB"/>
          </a:p>
          <a:p>
            <a:r>
              <a:rPr lang="en-GB" dirty="0"/>
              <a:t>Consistent Key Person</a:t>
            </a:r>
          </a:p>
          <a:p>
            <a:r>
              <a:rPr lang="en-GB" dirty="0"/>
              <a:t>Assign a designated key person to welcome Shona, respond sensitively to her distress, and provide predictable reassurance. This operationalises the </a:t>
            </a:r>
            <a:r>
              <a:rPr lang="en-GB" dirty="0" err="1"/>
              <a:t>securebase</a:t>
            </a:r>
            <a:r>
              <a:rPr lang="en-GB" dirty="0"/>
              <a:t> concept and helps build her confidence within the setting (Bowlby, 1988).</a:t>
            </a:r>
          </a:p>
          <a:p>
            <a:r>
              <a:rPr lang="en-GB" dirty="0"/>
              <a:t>Predictable Routine and Gradual Separation</a:t>
            </a:r>
          </a:p>
          <a:p>
            <a:r>
              <a:rPr lang="en-GB" dirty="0"/>
              <a:t>Establish a consistent arrival and goodbye routine to make separation predictable and manageable. Build independence gradually rather than expecting immediate full participation in group activities.</a:t>
            </a:r>
          </a:p>
          <a:p>
            <a:r>
              <a:rPr lang="en-GB" dirty="0"/>
              <a:t>Supporting Group Play</a:t>
            </a:r>
          </a:p>
          <a:p>
            <a:r>
              <a:rPr lang="en-GB" dirty="0"/>
              <a:t>Begin with </a:t>
            </a:r>
            <a:r>
              <a:rPr lang="en-GB" dirty="0" err="1"/>
              <a:t>smallgroup</a:t>
            </a:r>
            <a:r>
              <a:rPr lang="en-GB" dirty="0"/>
              <a:t> activities, progressively expanding Shona’s involvement. The key person should remain accessible, model positive social interaction, and provide reassurance as needed.</a:t>
            </a:r>
          </a:p>
          <a:p>
            <a:r>
              <a:rPr lang="en-GB" dirty="0"/>
              <a:t>Supporting Communication</a:t>
            </a:r>
          </a:p>
          <a:p>
            <a:r>
              <a:rPr lang="en-GB" dirty="0"/>
              <a:t>Foster communication through simple language, stories, songs, and play. Allow Shona sufficient time to respond and acknowledge both verbal and </a:t>
            </a:r>
            <a:r>
              <a:rPr lang="en-GB" dirty="0" err="1"/>
              <a:t>nonverbal</a:t>
            </a:r>
            <a:r>
              <a:rPr lang="en-GB" dirty="0"/>
              <a:t> forms of communication. Since attachment theory does not fully explain language development, any ongoing concerns should be discussed with carers and referred for specialist assessment where appropriate (Gillibrand, Lam and O'Donnell, 2016).</a:t>
            </a:r>
          </a:p>
          <a:p>
            <a:r>
              <a:rPr lang="en-GB" dirty="0"/>
              <a:t>Partnership and Safeguarding</a:t>
            </a:r>
          </a:p>
          <a:p>
            <a:r>
              <a:rPr lang="en-GB" dirty="0"/>
              <a:t>Collaborate with Shona’s carers to align home and nursery approaches, ensuring consistency. If developmental or welfare concerns persist, follow safeguarding procedures and engage relevant multi-agency support (Early Years Foundation Stage Framework, 2024).</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8</a:t>
            </a:fld>
            <a:endParaRPr lang="en-GB"/>
          </a:p>
        </p:txBody>
      </p:sp>
    </p:spTree>
    <p:extLst>
      <p:ext uri="{BB962C8B-B14F-4D97-AF65-F5344CB8AC3E}">
        <p14:creationId xmlns:p14="http://schemas.microsoft.com/office/powerpoint/2010/main" val="4116534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Strengths</a:t>
            </a:r>
          </a:p>
          <a:p>
            <a:r>
              <a:rPr lang="en-GB" dirty="0"/>
              <a:t>Bowlby’s theory provides a clear, accessible framework for understanding Shona’s separation anxiety and her fundamental need for emotional security.</a:t>
            </a:r>
          </a:p>
          <a:p>
            <a:r>
              <a:rPr lang="en-GB" dirty="0"/>
              <a:t>The secure-base concept is particularly valuable in practice because it translates directly into consistent, responsive caregiving. Research supports the link between secure early attachment and prosocial development(Deneault, Hammond and Madigan, 2023).</a:t>
            </a:r>
          </a:p>
          <a:p>
            <a:r>
              <a:rPr lang="en-GB" dirty="0"/>
              <a:t>However, practitioners must not assume all </a:t>
            </a:r>
            <a:r>
              <a:rPr lang="en-GB" sz="1200" kern="1200" dirty="0">
                <a:solidFill>
                  <a:schemeClr val="tx1"/>
                </a:solidFill>
                <a:effectLst/>
                <a:latin typeface="+mn-lt"/>
                <a:ea typeface="+mn-ea"/>
                <a:cs typeface="+mn-cs"/>
              </a:rPr>
              <a:t>attachment‑based </a:t>
            </a:r>
            <a:r>
              <a:rPr lang="en-GB" dirty="0"/>
              <a:t>interventions are equally effective. Wright et al. (2023) note that while some approaches have a robust evidence base, many routinely used interventions lack empirical support. This underscores the importance of adopting </a:t>
            </a:r>
            <a:r>
              <a:rPr lang="en-GB" sz="1200" kern="100" dirty="0">
                <a:effectLst/>
                <a:latin typeface="Arial" panose="020B0604020202020204" pitchFamily="34" charset="0"/>
                <a:ea typeface="Aptos" panose="020B0004020202020204" pitchFamily="34" charset="0"/>
                <a:cs typeface="Arial" panose="020B0604020202020204" pitchFamily="34" charset="0"/>
              </a:rPr>
              <a:t>evidence-</a:t>
            </a:r>
            <a:r>
              <a:rPr lang="en-GB" sz="1200" kern="100" dirty="0" err="1">
                <a:effectLst/>
                <a:latin typeface="Arial" panose="020B0604020202020204" pitchFamily="34" charset="0"/>
                <a:ea typeface="Aptos" panose="020B0004020202020204" pitchFamily="34" charset="0"/>
                <a:cs typeface="Arial" panose="020B0604020202020204" pitchFamily="34" charset="0"/>
              </a:rPr>
              <a:t>based</a:t>
            </a:r>
            <a:r>
              <a:rPr lang="en-GB" dirty="0" err="1"/>
              <a:t>practice</a:t>
            </a:r>
            <a:r>
              <a:rPr lang="en-GB" dirty="0"/>
              <a:t> rather than applying interventions uncritically.</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9</a:t>
            </a:fld>
            <a:endParaRPr lang="en-GB"/>
          </a:p>
        </p:txBody>
      </p:sp>
    </p:spTree>
    <p:extLst>
      <p:ext uri="{BB962C8B-B14F-4D97-AF65-F5344CB8AC3E}">
        <p14:creationId xmlns:p14="http://schemas.microsoft.com/office/powerpoint/2010/main" val="482917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Limitations</a:t>
            </a:r>
          </a:p>
          <a:p>
            <a:r>
              <a:rPr lang="en-GB" dirty="0"/>
              <a:t>Bowlby's theory cannot fully explain Shona's limited verbal communication or physical development; these require separate developmental assessment (Gillibrand, Lam and O'Donnell, 2016).</a:t>
            </a:r>
          </a:p>
          <a:p>
            <a:r>
              <a:rPr lang="en-GB" dirty="0"/>
              <a:t>Separation anxiety alone does not indicate insecure attachment; it is a normal response to a significant transition (Bowlby, 1973).</a:t>
            </a:r>
          </a:p>
          <a:p>
            <a:endParaRPr lang="en-GB" dirty="0"/>
          </a:p>
          <a:p>
            <a:r>
              <a:rPr lang="en-GB" dirty="0"/>
              <a:t>Cultural Competence</a:t>
            </a:r>
          </a:p>
          <a:p>
            <a:r>
              <a:rPr lang="en-GB" dirty="0"/>
              <a:t>Furthermore, attachment theory has been criticised for insufficiently accounting for cultural diversity in caregiving, which is a key consideration for cultural competence. Keller (2018) argues that the theory is rooted in Western assumptions and risks pathologising alternative caregiving practices simply because they differ. Practitioners require cultural awareness, recognising that there are multiple valid approaches to supporting children, and cultural sensitivity, adapting practice to Shona's family context (Husain, 2023). Schmidt, Keller and Rosabal Coto (2021) similarly emphasise the need to interpret attachment within each family's unique cultural environment. </a:t>
            </a:r>
          </a:p>
        </p:txBody>
      </p:sp>
      <p:sp>
        <p:nvSpPr>
          <p:cNvPr id="4" name="Slide Number Placeholder 3"/>
          <p:cNvSpPr>
            <a:spLocks noGrp="1"/>
          </p:cNvSpPr>
          <p:nvPr>
            <p:ph type="sldNum" sz="quarter" idx="5"/>
          </p:nvPr>
        </p:nvSpPr>
        <p:spPr/>
        <p:txBody>
          <a:bodyPr/>
          <a:lstStyle/>
          <a:p>
            <a:fld id="{9F160E09-D349-4CAF-9E70-3E9109EF4121}" type="slidenum">
              <a:rPr lang="en-GB" smtClean="0"/>
              <a:t>10</a:t>
            </a:fld>
            <a:endParaRPr lang="en-GB"/>
          </a:p>
        </p:txBody>
      </p:sp>
    </p:spTree>
    <p:extLst>
      <p:ext uri="{BB962C8B-B14F-4D97-AF65-F5344CB8AC3E}">
        <p14:creationId xmlns:p14="http://schemas.microsoft.com/office/powerpoint/2010/main" val="2926610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Comparison with Other Theories</a:t>
            </a:r>
          </a:p>
          <a:p>
            <a:r>
              <a:rPr lang="en-GB" dirty="0"/>
              <a:t> Complementary theories address areas less fully explained by Bowlby. </a:t>
            </a:r>
            <a:br>
              <a:rPr lang="en-GB" dirty="0"/>
            </a:br>
            <a:r>
              <a:rPr lang="en-GB" dirty="0"/>
              <a:t>Vygotsky’s sociocultural theory (Vygotsky, 1978) offers deeper insight into language acquisition, social interaction, and learning through guided participation. Piaget’s work (Piaget, 1952) illuminates cognitive development and how children construct understanding. Bowlby’s theory is exceptionally useful for understanding emotional security and separation anxiety, but no single framework can comprehensively explain child development.</a:t>
            </a:r>
          </a:p>
          <a:p>
            <a:endParaRPr lang="en-GB" dirty="0"/>
          </a:p>
          <a:p>
            <a:r>
              <a:rPr lang="en-GB" dirty="0"/>
              <a:t>Health and Social Care Implications</a:t>
            </a:r>
          </a:p>
          <a:p>
            <a:r>
              <a:rPr lang="en-GB" dirty="0"/>
              <a:t>In professional practice, Bowlby’s theory should inform but not replace holistic assessment. </a:t>
            </a:r>
            <a:r>
              <a:rPr lang="en-GB" dirty="0" err="1"/>
              <a:t>Attachmentfocused</a:t>
            </a:r>
            <a:r>
              <a:rPr lang="en-GB" dirty="0"/>
              <a:t> support must be integrated with observation, partnership with families, safeguarding, and appropriate referral pathways.</a:t>
            </a:r>
          </a:p>
          <a:p>
            <a:r>
              <a:rPr lang="en-GB" dirty="0"/>
              <a:t>This balanced approach minimises the risk of labelling Shona and encourages practitioners to view her as an individual shaped by biological, environmental, and cultural influences (Wright et al., 2023).</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11</a:t>
            </a:fld>
            <a:endParaRPr lang="en-GB"/>
          </a:p>
        </p:txBody>
      </p:sp>
    </p:spTree>
    <p:extLst>
      <p:ext uri="{BB962C8B-B14F-4D97-AF65-F5344CB8AC3E}">
        <p14:creationId xmlns:p14="http://schemas.microsoft.com/office/powerpoint/2010/main" val="3722709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Bowlby’s Attachment Theory provides a robust foundation for understanding Shona’s separation anxiety, emotional security, and growing confidence in her new environment.</a:t>
            </a:r>
          </a:p>
          <a:p>
            <a:r>
              <a:rPr lang="en-GB" dirty="0"/>
              <a:t>A consistent key person, predictable routines, gradual separation, and supported social participation can foster a sense of security from which independence develops. However, the theory does not fully explain language development or every aspect of Shona’s progress. It should therefore be applied alongside holistic assessment, complementary theoretical perspectives, and culturally sensitive, evidence-based practice.</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12</a:t>
            </a:fld>
            <a:endParaRPr lang="en-GB"/>
          </a:p>
        </p:txBody>
      </p:sp>
    </p:spTree>
    <p:extLst>
      <p:ext uri="{BB962C8B-B14F-4D97-AF65-F5344CB8AC3E}">
        <p14:creationId xmlns:p14="http://schemas.microsoft.com/office/powerpoint/2010/main" val="497752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Thank you </a:t>
            </a:r>
            <a:r>
              <a:rPr lang="en-GB"/>
              <a:t>for listening! </a:t>
            </a:r>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13</a:t>
            </a:fld>
            <a:endParaRPr lang="en-GB"/>
          </a:p>
        </p:txBody>
      </p:sp>
    </p:spTree>
    <p:extLst>
      <p:ext uri="{BB962C8B-B14F-4D97-AF65-F5344CB8AC3E}">
        <p14:creationId xmlns:p14="http://schemas.microsoft.com/office/powerpoint/2010/main" val="117326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300B66F2-C881-4DFF-A6BF-A4E3588ED0B6}" type="datetime1">
              <a:rPr lang="en-GB" smtClean="0"/>
              <a:t>10/10/2026</a:t>
            </a:fld>
            <a:endParaRPr lang="en-GB"/>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6722083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0DC07EB-814A-48C0-AE88-52985051E32E}"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650275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6CD7E8EA-D7B6-4263-A941-2C2007A06A27}"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3328424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4F0EF534-AFD1-47E4-A9AA-F29483A99985}"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8669827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0C02B0EC-BE5A-4646-9B77-ABA5E9499E7C}"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1439058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2B51AB6-DDE0-408F-8A8D-20BF168FD1DF}" type="datetime1">
              <a:rPr lang="en-GB" smtClean="0"/>
              <a:t>10/10/2026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31212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E84B97A1-533F-4799-8FC3-67DFCA0B881E}" type="datetime1">
              <a:rPr lang="en-GB" smtClean="0"/>
              <a:t>10/10/2026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45395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FFE4465-9832-40B2-A042-ECFDF25C5632}"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601265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8D78BC-CD56-428D-BF21-6BCE01953D1B}"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530574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57191A25-8205-4A47-8C9F-CE873CA3FC4B}" type="datetime1">
              <a:rPr lang="en-GB" smtClean="0"/>
              <a:t>10/10/2026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324157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EAF72624-0A36-4F4C-8808-FFB37B524540}" type="datetime1">
              <a:rPr lang="en-GB" smtClean="0"/>
              <a:t>10/10/2026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370051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05A806B9-9523-47A3-908A-43ACDA310FC8}" type="datetime1">
              <a:rPr lang="en-GB" smtClean="0"/>
              <a:t>10/10/2026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78480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9F470A0C-EBD5-4D64-B644-B79E5B6DDFE0}"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08980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194FE54B-D613-4E9D-87BA-48FF2730B858}" type="datetime1">
              <a:rPr lang="en-GB" smtClean="0"/>
              <a:t>10/10/2026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4817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32557A6A-EB2B-4557-9B06-D0AC3D584FAD}"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517894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311D44-283E-4CFF-A6B1-E87DC93187DE}"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611863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AE019ACD-4839-4D04-8C1D-DE39FC2D9AD5}" type="datetime1">
              <a:rPr lang="en-GB" smtClean="0"/>
              <a:t>10/10/2026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006733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DE196E6-8859-4852-986D-5BDF7DE9261D}"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346658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55CFEF0-6CAE-46EB-9C19-661CD37F50F5}" type="datetime1">
              <a:rPr lang="en-GB" smtClean="0"/>
              <a:t>10/10/2026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239A7339-05A6-45E3-8603-84B97995E99D}" type="slidenum">
              <a:rPr lang="en-GB" smtClean="0"/>
              <a:t>‹#›</a:t>
            </a:fld>
            <a:endParaRPr lang="en-GB"/>
          </a:p>
        </p:txBody>
      </p:sp>
    </p:spTree>
    <p:extLst>
      <p:ext uri="{BB962C8B-B14F-4D97-AF65-F5344CB8AC3E}">
        <p14:creationId xmlns:p14="http://schemas.microsoft.com/office/powerpoint/2010/main" val="31029227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4F73E67-4393-495D-9FA4-799DB56E5DBA}" type="datetime1">
              <a:rPr lang="en-GB" smtClean="0"/>
              <a:t>10/10/2026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682189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8191995-DFE2-49DC-BEBC-DD7DB2424528}" type="datetime1">
              <a:rPr lang="en-GB" smtClean="0"/>
              <a:t>10/10/2026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163748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569AA4E-8D72-440F-B7A5-0B1B3A19D83F}"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763772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844EA881-CF76-489C-89BA-04076A586F76}" type="datetime1">
              <a:rPr lang="en-GB" smtClean="0"/>
              <a:t>10/10/2026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1351582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A90A6C02-2D40-478B-B20A-2E15F707C44B}" type="datetime1">
              <a:rPr lang="en-GB" smtClean="0"/>
              <a:t>10/10/2026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4888314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9DCC14-665A-40E9-B2E7-A3518CEAB219}" type="datetime1">
              <a:rPr lang="en-GB" smtClean="0"/>
              <a:t>10/10/2026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8381939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B696C4F-CDED-4248-88C9-E40F42C3562E}"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077673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DDC4A36-D115-4253-8539-08B5185A1010}"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380402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tint val="95000"/>
            <a:satMod val="170000"/>
            <a:alpha val="56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351A7A0B-C1B2-4D2F-9980-02F4EB591292}" type="datetime1">
              <a:rPr lang="en-GB" smtClean="0"/>
              <a:t>10/10/2026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239A7339-05A6-45E3-8603-84B97995E99D}" type="slidenum">
              <a:rPr lang="en-GB" smtClean="0"/>
              <a:t>‹#›</a:t>
            </a:fld>
            <a:endParaRPr lang="en-GB"/>
          </a:p>
        </p:txBody>
      </p:sp>
    </p:spTree>
    <p:extLst>
      <p:ext uri="{BB962C8B-B14F-4D97-AF65-F5344CB8AC3E}">
        <p14:creationId xmlns:p14="http://schemas.microsoft.com/office/powerpoint/2010/main" val="35125761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2" r:id="rId18"/>
    <p:sldLayoutId id="2147483763" r:id="rId19"/>
    <p:sldLayoutId id="2147483764" r:id="rId20"/>
    <p:sldLayoutId id="2147483765" r:id="rId21"/>
    <p:sldLayoutId id="2147483766" r:id="rId22"/>
    <p:sldLayoutId id="2147483767" r:id="rId23"/>
    <p:sldLayoutId id="2147483768" r:id="rId24"/>
    <p:sldLayoutId id="2147483769" r:id="rId25"/>
    <p:sldLayoutId id="2147483770" r:id="rId26"/>
    <p:sldLayoutId id="2147483771" r:id="rId27"/>
  </p:sldLayoutIdLst>
  <p:hf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hyperlink" Target="https://www.freepik.com/premium-ai-image/children-playing-playground-school-building-garden-nursery-with-trees-shrubs-sky-background-landscape-vector-cartoon-illustration_290542233.htm"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diagramColors" Target="../diagrams/colors1.xml"/><Relationship Id="rId11" Type="http://schemas.openxmlformats.org/officeDocument/2006/relationships/hyperlink" Target="https://creativecommons.org/licenses/by-nc-nd/3.0/" TargetMode="External"/><Relationship Id="rId5" Type="http://schemas.openxmlformats.org/officeDocument/2006/relationships/diagramQuickStyle" Target="../diagrams/quickStyle1.xml"/><Relationship Id="rId10" Type="http://schemas.openxmlformats.org/officeDocument/2006/relationships/hyperlink" Target="https://www.flickr.com/photos/glassholic/32845424984/" TargetMode="External"/><Relationship Id="rId4" Type="http://schemas.openxmlformats.org/officeDocument/2006/relationships/diagramLayout" Target="../diagrams/layout1.xml"/><Relationship Id="rId9"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5.xml"/><Relationship Id="rId6" Type="http://schemas.openxmlformats.org/officeDocument/2006/relationships/hyperlink" Target="https://creativecommons.org/licenses/by-sa/3.0/" TargetMode="External"/><Relationship Id="rId5" Type="http://schemas.openxmlformats.org/officeDocument/2006/relationships/hyperlink" Target="https://www.geograph.org.uk/photo/5131957" TargetMode="Externa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5.xml"/><Relationship Id="rId4" Type="http://schemas.openxmlformats.org/officeDocument/2006/relationships/hyperlink" Target="https://www.vecteezy.com/vector-art/51572499-little-girl-silhouette-ar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A1BB143-57C4-868E-B274-6AE5D3DF1EC6}"/>
              </a:ext>
            </a:extLst>
          </p:cNvPr>
          <p:cNvPicPr>
            <a:picLocks noGrp="1" noRot="1" noChangeAspect="1" noMove="1" noResize="1" noEditPoints="1" noAdjustHandles="1" noChangeArrowheads="1" noChangeShapeType="1" noCrop="1"/>
          </p:cNvPicPr>
          <p:nvPr/>
        </p:nvPicPr>
        <p:blipFill>
          <a:blip r:embed="rId2">
            <a:alphaModFix amt="71000"/>
            <a:extLst>
              <a:ext uri="{BEBA8EAE-BF5A-486C-A8C5-ECC9F3942E4B}">
                <a14:imgProps xmlns:a14="http://schemas.microsoft.com/office/drawing/2010/main">
                  <a14:imgLayer r:embed="rId3">
                    <a14:imgEffect>
                      <a14:saturation sat="45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r="8747" b="158"/>
          <a:stretch>
            <a:fillRect/>
          </a:stretch>
        </p:blipFill>
        <p:spPr>
          <a:xfrm>
            <a:off x="0" y="0"/>
            <a:ext cx="12192001" cy="6858000"/>
          </a:xfrm>
          <a:prstGeom prst="rect">
            <a:avLst/>
          </a:prstGeom>
        </p:spPr>
      </p:pic>
      <p:sp>
        <p:nvSpPr>
          <p:cNvPr id="5" name="TextBox 4">
            <a:extLst>
              <a:ext uri="{FF2B5EF4-FFF2-40B4-BE49-F238E27FC236}">
                <a16:creationId xmlns:a16="http://schemas.microsoft.com/office/drawing/2014/main" id="{FD393CD8-B6AC-9542-23CD-C610C2D4BFEB}"/>
              </a:ext>
            </a:extLst>
          </p:cNvPr>
          <p:cNvSpPr txBox="1">
            <a:spLocks noGrp="1" noRot="1" noMove="1" noResize="1" noEditPoints="1" noAdjustHandles="1" noChangeArrowheads="1" noChangeShapeType="1"/>
          </p:cNvSpPr>
          <p:nvPr/>
        </p:nvSpPr>
        <p:spPr>
          <a:xfrm>
            <a:off x="4027714" y="2478103"/>
            <a:ext cx="4136572" cy="2729105"/>
          </a:xfrm>
          <a:prstGeom prst="rect">
            <a:avLst/>
          </a:prstGeom>
          <a:solidFill>
            <a:schemeClr val="accent6">
              <a:lumMod val="20000"/>
              <a:lumOff val="80000"/>
              <a:alpha val="63000"/>
            </a:schemeClr>
          </a:solidFill>
          <a:effectLst>
            <a:softEdge rad="317500"/>
          </a:effectLst>
        </p:spPr>
        <p:txBody>
          <a:bodyPr vert="horz" lIns="91440" tIns="45720" rIns="91440" bIns="45720" rtlCol="0">
            <a:normAutofit/>
          </a:bodyPr>
          <a:lstStyle/>
          <a:p>
            <a:pPr algn="ctr">
              <a:spcBef>
                <a:spcPts val="1000"/>
              </a:spcBef>
              <a:spcAft>
                <a:spcPts val="800"/>
              </a:spcAft>
            </a:pPr>
            <a:r>
              <a:rPr lang="en-US" sz="1400" b="1" dirty="0">
                <a:latin typeface="Arial" panose="020B0604020202020204" pitchFamily="34" charset="0"/>
                <a:cs typeface="Arial" panose="020B0604020202020204" pitchFamily="34" charset="0"/>
              </a:rPr>
              <a:t>Student Name: </a:t>
            </a:r>
            <a:r>
              <a:rPr lang="en-US" sz="1400" b="1" dirty="0">
                <a:effectLst/>
                <a:latin typeface="Arial" panose="020B0604020202020204" pitchFamily="34" charset="0"/>
                <a:cs typeface="Arial" panose="020B0604020202020204" pitchFamily="34" charset="0"/>
              </a:rPr>
              <a:t>Mehmed Mustafov</a:t>
            </a:r>
          </a:p>
          <a:p>
            <a:pPr algn="ctr">
              <a:spcBef>
                <a:spcPts val="1000"/>
              </a:spcBef>
              <a:spcAft>
                <a:spcPts val="800"/>
              </a:spcAft>
            </a:pPr>
            <a:r>
              <a:rPr lang="en-US" sz="1400" b="1" dirty="0">
                <a:latin typeface="Arial" panose="020B0604020202020204" pitchFamily="34" charset="0"/>
                <a:cs typeface="Arial" panose="020B0604020202020204" pitchFamily="34" charset="0"/>
              </a:rPr>
              <a:t>Student ID: 2021797</a:t>
            </a:r>
            <a:endParaRPr lang="en-US" sz="1400" b="1" dirty="0">
              <a:effectLst/>
              <a:latin typeface="Arial" panose="020B0604020202020204" pitchFamily="34" charset="0"/>
              <a:cs typeface="Arial" panose="020B0604020202020204" pitchFamily="34" charset="0"/>
            </a:endParaRPr>
          </a:p>
          <a:p>
            <a:pPr algn="ctr">
              <a:spcBef>
                <a:spcPts val="1000"/>
              </a:spcBef>
              <a:spcAft>
                <a:spcPts val="800"/>
              </a:spcAft>
            </a:pPr>
            <a:r>
              <a:rPr lang="en-US" sz="1400" b="1" dirty="0">
                <a:effectLst/>
                <a:latin typeface="Arial" panose="020B0604020202020204" pitchFamily="34" charset="0"/>
                <a:cs typeface="Arial" panose="020B0604020202020204" pitchFamily="34" charset="0"/>
              </a:rPr>
              <a:t>Module: Psychology in Health and Social Care</a:t>
            </a:r>
          </a:p>
          <a:p>
            <a:pPr algn="ctr">
              <a:spcBef>
                <a:spcPts val="1000"/>
              </a:spcBef>
              <a:spcAft>
                <a:spcPts val="800"/>
              </a:spcAft>
            </a:pPr>
            <a:r>
              <a:rPr lang="en-US" sz="1400" b="1" dirty="0">
                <a:effectLst/>
                <a:latin typeface="Arial" panose="020B0604020202020204" pitchFamily="34" charset="0"/>
                <a:cs typeface="Arial" panose="020B0604020202020204" pitchFamily="34" charset="0"/>
              </a:rPr>
              <a:t>Module Code: LCHS4010</a:t>
            </a:r>
          </a:p>
          <a:p>
            <a:pPr algn="ctr">
              <a:spcBef>
                <a:spcPts val="1000"/>
              </a:spcBef>
              <a:spcAft>
                <a:spcPts val="800"/>
              </a:spcAft>
            </a:pPr>
            <a:r>
              <a:rPr lang="en-US" sz="1400" b="1" dirty="0">
                <a:latin typeface="Arial" panose="020B0604020202020204" pitchFamily="34" charset="0"/>
                <a:cs typeface="Arial" panose="020B0604020202020204" pitchFamily="34" charset="0"/>
              </a:rPr>
              <a:t>Assignment Title: Individual Presentation</a:t>
            </a:r>
            <a:endParaRPr lang="en-US" sz="1400" b="1" dirty="0">
              <a:effectLst/>
              <a:latin typeface="Arial" panose="020B0604020202020204" pitchFamily="34" charset="0"/>
              <a:cs typeface="Arial" panose="020B0604020202020204" pitchFamily="34" charset="0"/>
            </a:endParaRPr>
          </a:p>
          <a:p>
            <a:pPr algn="ctr">
              <a:spcBef>
                <a:spcPts val="1000"/>
              </a:spcBef>
            </a:pPr>
            <a:r>
              <a:rPr lang="en-US" sz="1400" b="1" dirty="0">
                <a:effectLst/>
                <a:latin typeface="Arial" panose="020B0604020202020204" pitchFamily="34" charset="0"/>
                <a:cs typeface="Arial" panose="020B0604020202020204" pitchFamily="34" charset="0"/>
              </a:rPr>
              <a:t>Lecturer: Dr Rizwan Nadim</a:t>
            </a:r>
            <a:endParaRPr lang="en-US" sz="14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BFFA5033-09A9-B423-0C86-18E4637201C0}"/>
              </a:ext>
            </a:extLst>
          </p:cNvPr>
          <p:cNvSpPr>
            <a:spLocks noGrp="1"/>
          </p:cNvSpPr>
          <p:nvPr>
            <p:ph type="sldNum" sz="quarter" idx="12"/>
          </p:nvPr>
        </p:nvSpPr>
        <p:spPr>
          <a:xfrm>
            <a:off x="11147096" y="6343955"/>
            <a:ext cx="429207" cy="365125"/>
          </a:xfrm>
        </p:spPr>
        <p:txBody>
          <a:bodyPr vert="horz" lIns="91440" tIns="45720" rIns="91440" bIns="45720" rtlCol="0" anchor="ctr">
            <a:normAutofit/>
          </a:bodyPr>
          <a:lstStyle/>
          <a:p>
            <a:pPr>
              <a:spcAft>
                <a:spcPts val="600"/>
              </a:spcAft>
            </a:pPr>
            <a:fld id="{239A7339-05A6-45E3-8603-84B97995E99D}" type="slidenum">
              <a:rPr lang="en-GB" smtClean="0"/>
              <a:pPr>
                <a:spcAft>
                  <a:spcPts val="600"/>
                </a:spcAft>
              </a:pPr>
              <a:t>1</a:t>
            </a:fld>
            <a:endParaRPr lang="en-GB"/>
          </a:p>
        </p:txBody>
      </p:sp>
    </p:spTree>
    <p:extLst>
      <p:ext uri="{BB962C8B-B14F-4D97-AF65-F5344CB8AC3E}">
        <p14:creationId xmlns:p14="http://schemas.microsoft.com/office/powerpoint/2010/main" val="144991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95A380E-4378-7FC0-E15D-FEF5FF11D60E}"/>
              </a:ext>
            </a:extLst>
          </p:cNvPr>
          <p:cNvSpPr txBox="1">
            <a:spLocks noGrp="1" noRot="1" noMove="1" noResize="1" noEditPoints="1" noAdjustHandles="1" noChangeArrowheads="1" noChangeShapeType="1"/>
          </p:cNvSpPr>
          <p:nvPr/>
        </p:nvSpPr>
        <p:spPr>
          <a:xfrm>
            <a:off x="7517831" y="1078926"/>
            <a:ext cx="4359702" cy="3428999"/>
          </a:xfrm>
          <a:prstGeom prst="rect">
            <a:avLst/>
          </a:prstGeom>
          <a:noFill/>
          <a:ln>
            <a:solidFill>
              <a:schemeClr val="tx1"/>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3B879E17-8AD9-4455-2456-99D6DC403613}"/>
              </a:ext>
            </a:extLst>
          </p:cNvPr>
          <p:cNvSpPr txBox="1"/>
          <p:nvPr/>
        </p:nvSpPr>
        <p:spPr>
          <a:xfrm>
            <a:off x="458690" y="1645603"/>
            <a:ext cx="7049726" cy="2862322"/>
          </a:xfrm>
          <a:prstGeom prst="rect">
            <a:avLst/>
          </a:prstGeom>
          <a:solidFill>
            <a:schemeClr val="accent5">
              <a:lumMod val="20000"/>
              <a:lumOff val="80000"/>
            </a:schemeClr>
          </a:solidFill>
          <a:ln>
            <a:solidFill>
              <a:schemeClr val="tx1"/>
            </a:solidFill>
          </a:ln>
        </p:spPr>
        <p:txBody>
          <a:bodyPr wrap="square">
            <a:spAutoFit/>
          </a:bodyPr>
          <a:lstStyle/>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presentation applies Bowlby’s Attachment Theory to Shona, a 3-year-old child who has recently started attending nursery. Shona displays anxiety when separated from her carers, limited verbal communication, and difficulty engaging in group play.</a:t>
            </a:r>
          </a:p>
          <a:p>
            <a:pPr algn="just"/>
            <a:r>
              <a:rPr lang="en-GB" dirty="0">
                <a:latin typeface="Arial" panose="020B0604020202020204" pitchFamily="34" charset="0"/>
                <a:cs typeface="Arial" panose="020B0604020202020204" pitchFamily="34" charset="0"/>
              </a:rPr>
              <a:t>Bowlby’s theory is particularly relevant because it explains how children seek security from familiar caregivers and how secure relationships support exploration and confidence (Bowlby, 1969/1982).</a:t>
            </a:r>
          </a:p>
          <a:p>
            <a:pPr algn="just"/>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7E4FDEC-C841-67A9-7DA8-D571ABCB3570}"/>
              </a:ext>
            </a:extLst>
          </p:cNvPr>
          <p:cNvSpPr>
            <a:spLocks noGrp="1"/>
          </p:cNvSpPr>
          <p:nvPr>
            <p:ph type="sldNum" sz="quarter" idx="12"/>
          </p:nvPr>
        </p:nvSpPr>
        <p:spPr/>
        <p:txBody>
          <a:bodyPr/>
          <a:lstStyle/>
          <a:p>
            <a:fld id="{239A7339-05A6-45E3-8603-84B97995E99D}" type="slidenum">
              <a:rPr lang="en-GB" smtClean="0"/>
              <a:t>2</a:t>
            </a:fld>
            <a:endParaRPr lang="en-GB"/>
          </a:p>
        </p:txBody>
      </p:sp>
      <p:sp>
        <p:nvSpPr>
          <p:cNvPr id="5" name="TextBox 4">
            <a:extLst>
              <a:ext uri="{FF2B5EF4-FFF2-40B4-BE49-F238E27FC236}">
                <a16:creationId xmlns:a16="http://schemas.microsoft.com/office/drawing/2014/main" id="{7DD9D133-ADEB-45F6-5F36-7323C637C9C1}"/>
              </a:ext>
            </a:extLst>
          </p:cNvPr>
          <p:cNvSpPr txBox="1"/>
          <p:nvPr/>
        </p:nvSpPr>
        <p:spPr>
          <a:xfrm>
            <a:off x="0" y="-5569"/>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Bowlby’s Attachment Theory</a:t>
            </a:r>
          </a:p>
        </p:txBody>
      </p:sp>
      <p:graphicFrame>
        <p:nvGraphicFramePr>
          <p:cNvPr id="9" name="Diagram 8">
            <a:extLst>
              <a:ext uri="{FF2B5EF4-FFF2-40B4-BE49-F238E27FC236}">
                <a16:creationId xmlns:a16="http://schemas.microsoft.com/office/drawing/2014/main" id="{42E9A8C3-6218-897B-C749-E2F16E17BADC}"/>
              </a:ext>
            </a:extLst>
          </p:cNvPr>
          <p:cNvGraphicFramePr/>
          <p:nvPr>
            <p:extLst>
              <p:ext uri="{D42A27DB-BD31-4B8C-83A1-F6EECF244321}">
                <p14:modId xmlns:p14="http://schemas.microsoft.com/office/powerpoint/2010/main" val="2897969090"/>
              </p:ext>
            </p:extLst>
          </p:nvPr>
        </p:nvGraphicFramePr>
        <p:xfrm>
          <a:off x="2887434" y="4974771"/>
          <a:ext cx="7228114" cy="1379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a:extLst>
              <a:ext uri="{FF2B5EF4-FFF2-40B4-BE49-F238E27FC236}">
                <a16:creationId xmlns:a16="http://schemas.microsoft.com/office/drawing/2014/main" id="{EB12EB70-A612-58B8-4D50-324BBFA3045B}"/>
              </a:ext>
            </a:extLst>
          </p:cNvPr>
          <p:cNvPicPr>
            <a:picLocks noGrp="1" noRot="1" noChangeAspect="1" noMove="1" noResize="1" noEditPoints="1" noAdjustHandles="1" noChangeArrowheads="1" noChangeShapeType="1" noCrop="1"/>
          </p:cNvPicPr>
          <p:nvPr/>
        </p:nvPicPr>
        <p:blipFill>
          <a:blip r:embed="rId8">
            <a:duotone>
              <a:prstClr val="black"/>
              <a:schemeClr val="accent5">
                <a:tint val="45000"/>
                <a:satMod val="400000"/>
              </a:schemeClr>
            </a:duotone>
            <a:alphaModFix amt="90000"/>
            <a:extLst>
              <a:ext uri="{BEBA8EAE-BF5A-486C-A8C5-ECC9F3942E4B}">
                <a14:imgProps xmlns:a14="http://schemas.microsoft.com/office/drawing/2010/main">
                  <a14:imgLayer r:embed="rId9">
                    <a14:imgEffect>
                      <a14:colorTemperature colorTemp="11500"/>
                    </a14:imgEffect>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0"/>
              </a:ext>
            </a:extLst>
          </a:blip>
          <a:srcRect r="18361" b="21147"/>
          <a:stretch>
            <a:fillRect/>
          </a:stretch>
        </p:blipFill>
        <p:spPr>
          <a:xfrm>
            <a:off x="7662054" y="1343406"/>
            <a:ext cx="4071256" cy="2900037"/>
          </a:xfrm>
          <a:prstGeom prst="rect">
            <a:avLst/>
          </a:prstGeom>
          <a:ln>
            <a:noFill/>
          </a:ln>
          <a:effectLst>
            <a:softEdge rad="112500"/>
          </a:effectLst>
        </p:spPr>
      </p:pic>
      <p:sp>
        <p:nvSpPr>
          <p:cNvPr id="17" name="TextBox 16">
            <a:extLst>
              <a:ext uri="{FF2B5EF4-FFF2-40B4-BE49-F238E27FC236}">
                <a16:creationId xmlns:a16="http://schemas.microsoft.com/office/drawing/2014/main" id="{1CA24FA5-E077-03A4-8EDA-C838DA5617A1}"/>
              </a:ext>
            </a:extLst>
          </p:cNvPr>
          <p:cNvSpPr txBox="1">
            <a:spLocks noGrp="1" noRot="1" noMove="1" noResize="1" noEditPoints="1" noAdjustHandles="1" noChangeArrowheads="1" noChangeShapeType="1"/>
          </p:cNvSpPr>
          <p:nvPr/>
        </p:nvSpPr>
        <p:spPr>
          <a:xfrm>
            <a:off x="7896932" y="4293918"/>
            <a:ext cx="3679371" cy="230832"/>
          </a:xfrm>
          <a:prstGeom prst="rect">
            <a:avLst/>
          </a:prstGeom>
          <a:noFill/>
        </p:spPr>
        <p:txBody>
          <a:bodyPr wrap="square" rtlCol="0">
            <a:spAutoFit/>
          </a:bodyPr>
          <a:lstStyle/>
          <a:p>
            <a:r>
              <a:rPr lang="en-GB" sz="900" dirty="0">
                <a:hlinkClick r:id="rId10" tooltip="https://www.flickr.com/photos/glassholic/32845424984/">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11" tooltip="https://creativecommons.org/licenses/by-nc-nd/3.0/">
                  <a:extLst>
                    <a:ext uri="{A12FA001-AC4F-418D-AE19-62706E023703}">
                      <ahyp:hlinkClr xmlns:ahyp="http://schemas.microsoft.com/office/drawing/2018/hyperlinkcolor" val="tx"/>
                    </a:ext>
                  </a:extLst>
                </a:hlinkClick>
              </a:rPr>
              <a:t>CC BY-NC-ND</a:t>
            </a:r>
            <a:endParaRPr lang="en-GB" sz="900" dirty="0"/>
          </a:p>
        </p:txBody>
      </p:sp>
      <p:sp>
        <p:nvSpPr>
          <p:cNvPr id="6" name="TextBox 5">
            <a:extLst>
              <a:ext uri="{FF2B5EF4-FFF2-40B4-BE49-F238E27FC236}">
                <a16:creationId xmlns:a16="http://schemas.microsoft.com/office/drawing/2014/main" id="{2B39D747-A215-00BC-2DAF-3906BFDF5732}"/>
              </a:ext>
            </a:extLst>
          </p:cNvPr>
          <p:cNvSpPr txBox="1"/>
          <p:nvPr/>
        </p:nvSpPr>
        <p:spPr>
          <a:xfrm>
            <a:off x="458690" y="1078926"/>
            <a:ext cx="7049726" cy="646331"/>
          </a:xfrm>
          <a:prstGeom prst="rect">
            <a:avLst/>
          </a:prstGeom>
          <a:solidFill>
            <a:schemeClr val="bg1"/>
          </a:solidFill>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Introduction</a:t>
            </a:r>
          </a:p>
          <a:p>
            <a:pPr algn="ctr"/>
            <a:endParaRPr lang="en-GB" dirty="0"/>
          </a:p>
        </p:txBody>
      </p:sp>
    </p:spTree>
    <p:extLst>
      <p:ext uri="{BB962C8B-B14F-4D97-AF65-F5344CB8AC3E}">
        <p14:creationId xmlns:p14="http://schemas.microsoft.com/office/powerpoint/2010/main" val="1240110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DAE5E7E-5506-CD59-2E1B-AC922E90F83D}"/>
              </a:ext>
            </a:extLst>
          </p:cNvPr>
          <p:cNvPicPr>
            <a:picLocks noGrp="1" noRot="1" noChangeAspect="1" noMove="1" noResize="1" noEditPoints="1" noAdjustHandles="1" noChangeArrowheads="1" noChangeShapeType="1" noCrop="1"/>
          </p:cNvPicPr>
          <p:nvPr/>
        </p:nvPicPr>
        <p:blipFill>
          <a:blip r:embed="rId3">
            <a:alphaModFix amt="58000"/>
            <a:extLst>
              <a:ext uri="{BEBA8EAE-BF5A-486C-A8C5-ECC9F3942E4B}">
                <a14:imgProps xmlns:a14="http://schemas.microsoft.com/office/drawing/2010/main">
                  <a14:imgLayer r:embed="rId4">
                    <a14:imgEffect>
                      <a14:colorTemperature colorTemp="6300"/>
                    </a14:imgEffect>
                    <a14:imgEffect>
                      <a14:saturation sat="98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21829" y="514998"/>
            <a:ext cx="6106885" cy="6194082"/>
          </a:xfrm>
          <a:prstGeom prst="rect">
            <a:avLst/>
          </a:prstGeom>
        </p:spPr>
      </p:pic>
      <p:sp>
        <p:nvSpPr>
          <p:cNvPr id="3" name="TextBox 2">
            <a:extLst>
              <a:ext uri="{FF2B5EF4-FFF2-40B4-BE49-F238E27FC236}">
                <a16:creationId xmlns:a16="http://schemas.microsoft.com/office/drawing/2014/main" id="{0B732CBE-878B-D924-9AF9-9A07092B196D}"/>
              </a:ext>
            </a:extLst>
          </p:cNvPr>
          <p:cNvSpPr txBox="1"/>
          <p:nvPr/>
        </p:nvSpPr>
        <p:spPr>
          <a:xfrm>
            <a:off x="71412" y="514998"/>
            <a:ext cx="5850417" cy="6186309"/>
          </a:xfrm>
          <a:prstGeom prst="rect">
            <a:avLst/>
          </a:prstGeom>
          <a:noFill/>
          <a:ln>
            <a:solidFill>
              <a:schemeClr val="tx1"/>
            </a:solidFill>
          </a:ln>
        </p:spPr>
        <p:txBody>
          <a:bodyPr wrap="square">
            <a:spAutoFit/>
          </a:bodyPr>
          <a:lstStyle/>
          <a:p>
            <a:endParaRPr lang="en-GB" dirty="0"/>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Shona’s separation anxiety is the most immediate concern. Starting nursery is a major transition — she must separate from familiar carers and adapt to new adults, routines, and peers.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explains that children seek proximity to attachment figures when they feel uncertain or distressed (Bowlby, 1973). Shona needs reassurance and emotional security before she can confidently explore her new environment.</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Her reluctance to join group play may also stem from uncertainty. However, her limited verbal communication cannot be explained by attachment alone — language development, temperament, prior experiences, and social environment all play a part (Gillibrand, Lam and O’Donnell, 2016).</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Shona therefore requires a holistic assessment rather than having all her behaviours interpreted through one theoretical framework.</a:t>
            </a:r>
          </a:p>
        </p:txBody>
      </p:sp>
      <p:sp>
        <p:nvSpPr>
          <p:cNvPr id="4" name="Slide Number Placeholder 3">
            <a:extLst>
              <a:ext uri="{FF2B5EF4-FFF2-40B4-BE49-F238E27FC236}">
                <a16:creationId xmlns:a16="http://schemas.microsoft.com/office/drawing/2014/main" id="{83AEB145-1FE5-FCB9-DDC3-5F006337FAC4}"/>
              </a:ext>
            </a:extLst>
          </p:cNvPr>
          <p:cNvSpPr>
            <a:spLocks noGrp="1"/>
          </p:cNvSpPr>
          <p:nvPr>
            <p:ph type="sldNum" sz="quarter" idx="12"/>
          </p:nvPr>
        </p:nvSpPr>
        <p:spPr/>
        <p:txBody>
          <a:bodyPr/>
          <a:lstStyle/>
          <a:p>
            <a:fld id="{239A7339-05A6-45E3-8603-84B97995E99D}" type="slidenum">
              <a:rPr lang="en-GB" smtClean="0"/>
              <a:t>3</a:t>
            </a:fld>
            <a:endParaRPr lang="en-GB"/>
          </a:p>
        </p:txBody>
      </p:sp>
      <p:sp>
        <p:nvSpPr>
          <p:cNvPr id="5" name="TextBox 4">
            <a:extLst>
              <a:ext uri="{FF2B5EF4-FFF2-40B4-BE49-F238E27FC236}">
                <a16:creationId xmlns:a16="http://schemas.microsoft.com/office/drawing/2014/main" id="{AA058931-2576-2043-221A-D3E33E5AF43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Shona’s Situation and Developmental Needs</a:t>
            </a:r>
          </a:p>
        </p:txBody>
      </p:sp>
      <p:sp>
        <p:nvSpPr>
          <p:cNvPr id="12" name="TextBox 11">
            <a:extLst>
              <a:ext uri="{FF2B5EF4-FFF2-40B4-BE49-F238E27FC236}">
                <a16:creationId xmlns:a16="http://schemas.microsoft.com/office/drawing/2014/main" id="{83DD4339-062B-438D-8291-9CE2FE2A9903}"/>
              </a:ext>
            </a:extLst>
          </p:cNvPr>
          <p:cNvSpPr txBox="1"/>
          <p:nvPr/>
        </p:nvSpPr>
        <p:spPr>
          <a:xfrm>
            <a:off x="7428847" y="6478248"/>
            <a:ext cx="4147456" cy="230832"/>
          </a:xfrm>
          <a:prstGeom prst="rect">
            <a:avLst/>
          </a:prstGeom>
          <a:noFill/>
        </p:spPr>
        <p:txBody>
          <a:bodyPr wrap="square" rtlCol="0">
            <a:spAutoFit/>
          </a:bodyPr>
          <a:lstStyle/>
          <a:p>
            <a:r>
              <a:rPr lang="en-GB" sz="900" dirty="0">
                <a:hlinkClick r:id="rId5" tooltip="https://www.geograph.org.uk/photo/5131957">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6" tooltip="https://creativecommons.org/licenses/by-sa/3.0/">
                  <a:extLst>
                    <a:ext uri="{A12FA001-AC4F-418D-AE19-62706E023703}">
                      <ahyp:hlinkClr xmlns:ahyp="http://schemas.microsoft.com/office/drawing/2018/hyperlinkcolor" val="tx"/>
                    </a:ext>
                  </a:extLst>
                </a:hlinkClick>
              </a:rPr>
              <a:t>CC BY-SA</a:t>
            </a:r>
            <a:endParaRPr lang="en-GB" sz="900" dirty="0"/>
          </a:p>
        </p:txBody>
      </p:sp>
    </p:spTree>
    <p:extLst>
      <p:ext uri="{BB962C8B-B14F-4D97-AF65-F5344CB8AC3E}">
        <p14:creationId xmlns:p14="http://schemas.microsoft.com/office/powerpoint/2010/main" val="2409245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3042F494-32F8-7F75-203E-F080D9655A0E}"/>
              </a:ext>
            </a:extLst>
          </p:cNvPr>
          <p:cNvGraphicFramePr/>
          <p:nvPr>
            <p:extLst>
              <p:ext uri="{D42A27DB-BD31-4B8C-83A1-F6EECF244321}">
                <p14:modId xmlns:p14="http://schemas.microsoft.com/office/powerpoint/2010/main" val="2918411065"/>
              </p:ext>
            </p:extLst>
          </p:nvPr>
        </p:nvGraphicFramePr>
        <p:xfrm>
          <a:off x="1110341" y="1883873"/>
          <a:ext cx="9954987" cy="3710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B125A77-14BF-7ED4-9762-4242636D1395}"/>
              </a:ext>
            </a:extLst>
          </p:cNvPr>
          <p:cNvSpPr>
            <a:spLocks noGrp="1"/>
          </p:cNvSpPr>
          <p:nvPr>
            <p:ph type="sldNum" sz="quarter" idx="12"/>
          </p:nvPr>
        </p:nvSpPr>
        <p:spPr/>
        <p:txBody>
          <a:bodyPr/>
          <a:lstStyle/>
          <a:p>
            <a:fld id="{239A7339-05A6-45E3-8603-84B97995E99D}" type="slidenum">
              <a:rPr lang="en-GB" smtClean="0"/>
              <a:t>4</a:t>
            </a:fld>
            <a:endParaRPr lang="en-GB"/>
          </a:p>
        </p:txBody>
      </p:sp>
      <p:sp>
        <p:nvSpPr>
          <p:cNvPr id="3" name="TextBox 2">
            <a:extLst>
              <a:ext uri="{FF2B5EF4-FFF2-40B4-BE49-F238E27FC236}">
                <a16:creationId xmlns:a16="http://schemas.microsoft.com/office/drawing/2014/main" id="{9EE57E61-A782-3B56-D101-5FC15767C0CE}"/>
              </a:ext>
            </a:extLst>
          </p:cNvPr>
          <p:cNvSpPr txBox="1"/>
          <p:nvPr/>
        </p:nvSpPr>
        <p:spPr>
          <a:xfrm>
            <a:off x="0" y="1"/>
            <a:ext cx="12191999"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Explanation of Bowlby’s Attachment Theory</a:t>
            </a:r>
          </a:p>
        </p:txBody>
      </p:sp>
      <p:sp>
        <p:nvSpPr>
          <p:cNvPr id="7" name="TextBox 6">
            <a:extLst>
              <a:ext uri="{FF2B5EF4-FFF2-40B4-BE49-F238E27FC236}">
                <a16:creationId xmlns:a16="http://schemas.microsoft.com/office/drawing/2014/main" id="{D84FC883-C4C1-C13D-1BA4-6CAA64DCD2E1}"/>
              </a:ext>
            </a:extLst>
          </p:cNvPr>
          <p:cNvSpPr txBox="1"/>
          <p:nvPr/>
        </p:nvSpPr>
        <p:spPr>
          <a:xfrm>
            <a:off x="1110341" y="1133865"/>
            <a:ext cx="9954988" cy="646331"/>
          </a:xfrm>
          <a:prstGeom prst="rect">
            <a:avLst/>
          </a:prstGeom>
          <a:solidFill>
            <a:schemeClr val="bg1"/>
          </a:solidFill>
          <a:ln>
            <a:solidFill>
              <a:schemeClr val="tx1"/>
            </a:solidFill>
          </a:ln>
        </p:spPr>
        <p:txBody>
          <a:bodyPr wrap="square">
            <a:spAutoFit/>
          </a:bodyPr>
          <a:lstStyle/>
          <a:p>
            <a:pPr algn="just"/>
            <a:r>
              <a:rPr lang="en-GB" sz="1800" dirty="0">
                <a:latin typeface="Arial" panose="020B0604020202020204" pitchFamily="34" charset="0"/>
                <a:cs typeface="Arial" panose="020B0604020202020204" pitchFamily="34" charset="0"/>
              </a:rPr>
              <a:t>Bowlby proposed that children are biologically predisposed to form enduring emotional attachments, as these relationships provide protection and security (Bowlby, 1969/1982).</a:t>
            </a:r>
          </a:p>
        </p:txBody>
      </p:sp>
      <p:sp>
        <p:nvSpPr>
          <p:cNvPr id="9" name="TextBox 8">
            <a:extLst>
              <a:ext uri="{FF2B5EF4-FFF2-40B4-BE49-F238E27FC236}">
                <a16:creationId xmlns:a16="http://schemas.microsoft.com/office/drawing/2014/main" id="{087FBA3B-E8B2-EF52-9B62-2F3A5E701AAA}"/>
              </a:ext>
            </a:extLst>
          </p:cNvPr>
          <p:cNvSpPr txBox="1"/>
          <p:nvPr/>
        </p:nvSpPr>
        <p:spPr>
          <a:xfrm>
            <a:off x="0" y="5878081"/>
            <a:ext cx="12191999" cy="369332"/>
          </a:xfrm>
          <a:prstGeom prst="rect">
            <a:avLst/>
          </a:prstGeom>
          <a:solidFill>
            <a:schemeClr val="bg1"/>
          </a:solidFill>
          <a:ln>
            <a:solidFill>
              <a:schemeClr val="tx1"/>
            </a:solidFill>
          </a:ln>
        </p:spPr>
        <p:txBody>
          <a:bodyPr wrap="square">
            <a:spAutoFit/>
          </a:bodyPr>
          <a:lstStyle/>
          <a:p>
            <a:pPr algn="just"/>
            <a:r>
              <a:rPr lang="en-GB" sz="1800" dirty="0"/>
              <a:t>These concepts directly apply to Shona, who is distressed by separation and adjusting to a new environment.</a:t>
            </a:r>
          </a:p>
        </p:txBody>
      </p:sp>
    </p:spTree>
    <p:extLst>
      <p:ext uri="{BB962C8B-B14F-4D97-AF65-F5344CB8AC3E}">
        <p14:creationId xmlns:p14="http://schemas.microsoft.com/office/powerpoint/2010/main" val="136574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C336B1-F185-6EEF-D138-64727561E7D3}"/>
              </a:ext>
            </a:extLst>
          </p:cNvPr>
          <p:cNvSpPr txBox="1"/>
          <p:nvPr/>
        </p:nvSpPr>
        <p:spPr>
          <a:xfrm>
            <a:off x="2930979" y="1464359"/>
            <a:ext cx="8055428" cy="4308872"/>
          </a:xfrm>
          <a:prstGeom prst="rect">
            <a:avLst/>
          </a:prstGeom>
          <a:noFill/>
          <a:ln>
            <a:solidFill>
              <a:schemeClr val="tx1"/>
            </a:solidFill>
          </a:ln>
        </p:spPr>
        <p:txBody>
          <a:bodyPr wrap="square">
            <a:spAutoFit/>
          </a:bodyPr>
          <a:lstStyle/>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Shona's distress when her carers leave directly reflects Bowlby's theory. The unfamiliar nursery environment leaves her feeling uncertain, so she naturally seeks reassurance from familiar adults.</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This anxiety does not automatically indicate an insecure attachment. Even children with secure attachments may find separation difficult in new situations. (Bowlby, 1973).</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A consistent key person can become a reliable secure base. Over time, this predictable support can help Shona feel safe enough to explore independently (Bowlby, 1988).</a:t>
            </a:r>
          </a:p>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79132B-F7DE-D1A9-98F0-126F8B3A0828}"/>
              </a:ext>
            </a:extLst>
          </p:cNvPr>
          <p:cNvSpPr>
            <a:spLocks noGrp="1"/>
          </p:cNvSpPr>
          <p:nvPr>
            <p:ph type="sldNum" sz="quarter" idx="12"/>
          </p:nvPr>
        </p:nvSpPr>
        <p:spPr/>
        <p:txBody>
          <a:bodyPr/>
          <a:lstStyle/>
          <a:p>
            <a:fld id="{239A7339-05A6-45E3-8603-84B97995E99D}" type="slidenum">
              <a:rPr lang="en-GB" smtClean="0"/>
              <a:t>5</a:t>
            </a:fld>
            <a:endParaRPr lang="en-GB"/>
          </a:p>
        </p:txBody>
      </p:sp>
      <p:sp>
        <p:nvSpPr>
          <p:cNvPr id="5" name="TextBox 4">
            <a:extLst>
              <a:ext uri="{FF2B5EF4-FFF2-40B4-BE49-F238E27FC236}">
                <a16:creationId xmlns:a16="http://schemas.microsoft.com/office/drawing/2014/main" id="{88A108E3-2F2E-0A4C-6DD7-F9439DF701D1}"/>
              </a:ext>
            </a:extLst>
          </p:cNvPr>
          <p:cNvSpPr txBox="1"/>
          <p:nvPr/>
        </p:nvSpPr>
        <p:spPr>
          <a:xfrm>
            <a:off x="0" y="-2"/>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kern="100" dirty="0">
                <a:effectLst/>
                <a:latin typeface="Arial" panose="020B0604020202020204" pitchFamily="34" charset="0"/>
                <a:ea typeface="Aptos" panose="020B0004020202020204" pitchFamily="34" charset="0"/>
                <a:cs typeface="Arial" panose="020B0604020202020204" pitchFamily="34" charset="0"/>
              </a:rPr>
              <a:t>Applying Bowlby’s Theory </a:t>
            </a:r>
            <a:r>
              <a:rPr lang="en-GB" sz="2400" b="1" dirty="0">
                <a:latin typeface="Arial" panose="020B0604020202020204" pitchFamily="34" charset="0"/>
                <a:cs typeface="Arial" panose="020B0604020202020204" pitchFamily="34" charset="0"/>
              </a:rPr>
              <a:t>to Shona</a:t>
            </a:r>
          </a:p>
        </p:txBody>
      </p:sp>
      <p:sp>
        <p:nvSpPr>
          <p:cNvPr id="7" name="TextBox 6">
            <a:extLst>
              <a:ext uri="{FF2B5EF4-FFF2-40B4-BE49-F238E27FC236}">
                <a16:creationId xmlns:a16="http://schemas.microsoft.com/office/drawing/2014/main" id="{CAC594B6-42F3-1698-6039-5959803BC587}"/>
              </a:ext>
            </a:extLst>
          </p:cNvPr>
          <p:cNvSpPr txBox="1"/>
          <p:nvPr/>
        </p:nvSpPr>
        <p:spPr>
          <a:xfrm>
            <a:off x="2930979" y="1053869"/>
            <a:ext cx="8055428"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Separation</a:t>
            </a:r>
            <a:r>
              <a:rPr lang="en-GB" sz="1800" b="1" kern="100" dirty="0">
                <a:effectLst/>
                <a:latin typeface="+mn-lt"/>
                <a:ea typeface="Aptos" panose="020B0004020202020204" pitchFamily="34" charset="0"/>
                <a:cs typeface="Times New Roman" panose="02020603050405020304" pitchFamily="18" charset="0"/>
              </a:rPr>
              <a:t> Anxiety</a:t>
            </a:r>
          </a:p>
        </p:txBody>
      </p:sp>
      <p:pic>
        <p:nvPicPr>
          <p:cNvPr id="6" name="Picture 5">
            <a:extLst>
              <a:ext uri="{FF2B5EF4-FFF2-40B4-BE49-F238E27FC236}">
                <a16:creationId xmlns:a16="http://schemas.microsoft.com/office/drawing/2014/main" id="{46D9E4E2-7A04-F00F-2645-43461D7D382A}"/>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5513" y="2303814"/>
            <a:ext cx="2140504" cy="2466832"/>
          </a:xfrm>
          <a:prstGeom prst="rect">
            <a:avLst/>
          </a:prstGeom>
        </p:spPr>
      </p:pic>
    </p:spTree>
    <p:extLst>
      <p:ext uri="{BB962C8B-B14F-4D97-AF65-F5344CB8AC3E}">
        <p14:creationId xmlns:p14="http://schemas.microsoft.com/office/powerpoint/2010/main" val="3412160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E018A-6EAB-1EF9-AD69-CC66F22C52D5}"/>
              </a:ext>
            </a:extLst>
          </p:cNvPr>
          <p:cNvSpPr txBox="1"/>
          <p:nvPr/>
        </p:nvSpPr>
        <p:spPr>
          <a:xfrm>
            <a:off x="1009403" y="1915356"/>
            <a:ext cx="10352296" cy="3652282"/>
          </a:xfrm>
          <a:prstGeom prst="rect">
            <a:avLst/>
          </a:prstGeom>
          <a:solidFill>
            <a:schemeClr val="accent6">
              <a:lumMod val="20000"/>
              <a:lumOff val="80000"/>
            </a:schemeClr>
          </a:solidFill>
          <a:ln>
            <a:solidFill>
              <a:schemeClr val="tx1"/>
            </a:solidFill>
          </a:ln>
        </p:spPr>
        <p:txBody>
          <a:bodyPr wrap="square">
            <a:spAutoFit/>
          </a:bodyPr>
          <a:lstStyle/>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Shona's reluctance to join group play may reflect uncertainty in the new setting. A secure base supports confidence in exploration and growing independence (Bowlby, 1988). Practitioners should build trust first, introduce her to one or two peers, and gradually expand participation.</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However, attachment theory provides limited insight into communication development. While responsive relationships support interaction, the theory was not designed to explain language acquisition.</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Communication development should be observed, discussed with carers, and monitored, with referral for specialist assessment if concerns persist (Gillibrand et al., 2016).</a:t>
            </a:r>
          </a:p>
          <a:p>
            <a:pPr algn="just">
              <a:lnSpc>
                <a:spcPct val="100000"/>
              </a:lnSpc>
              <a:spcAft>
                <a:spcPts val="800"/>
              </a:spcAft>
              <a:buNone/>
            </a:pPr>
            <a:endParaRPr lang="en-GB" sz="1800" kern="100" dirty="0">
              <a:effectLst/>
              <a:latin typeface="+mn-lt"/>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EECF4C7-2CAD-22DD-7085-8FF1E58A7352}"/>
              </a:ext>
            </a:extLst>
          </p:cNvPr>
          <p:cNvSpPr>
            <a:spLocks noGrp="1"/>
          </p:cNvSpPr>
          <p:nvPr>
            <p:ph type="sldNum" sz="quarter" idx="12"/>
          </p:nvPr>
        </p:nvSpPr>
        <p:spPr/>
        <p:txBody>
          <a:bodyPr/>
          <a:lstStyle/>
          <a:p>
            <a:fld id="{239A7339-05A6-45E3-8603-84B97995E99D}" type="slidenum">
              <a:rPr lang="en-GB" smtClean="0"/>
              <a:t>6</a:t>
            </a:fld>
            <a:endParaRPr lang="en-GB"/>
          </a:p>
        </p:txBody>
      </p:sp>
      <p:sp>
        <p:nvSpPr>
          <p:cNvPr id="5" name="TextBox 4">
            <a:extLst>
              <a:ext uri="{FF2B5EF4-FFF2-40B4-BE49-F238E27FC236}">
                <a16:creationId xmlns:a16="http://schemas.microsoft.com/office/drawing/2014/main" id="{8FBEF4E2-123D-A7EA-D533-0BB71DC61E01}"/>
              </a:ext>
            </a:extLst>
          </p:cNvPr>
          <p:cNvSpPr txBox="1"/>
          <p:nvPr/>
        </p:nvSpPr>
        <p:spPr>
          <a:xfrm>
            <a:off x="0" y="-1"/>
            <a:ext cx="12191999"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Applying Bowlby’s Theory </a:t>
            </a:r>
          </a:p>
        </p:txBody>
      </p:sp>
      <p:sp>
        <p:nvSpPr>
          <p:cNvPr id="7" name="TextBox 6">
            <a:extLst>
              <a:ext uri="{FF2B5EF4-FFF2-40B4-BE49-F238E27FC236}">
                <a16:creationId xmlns:a16="http://schemas.microsoft.com/office/drawing/2014/main" id="{E0C8B828-F5D1-DA81-0A3B-48826B6EC957}"/>
              </a:ext>
            </a:extLst>
          </p:cNvPr>
          <p:cNvSpPr txBox="1"/>
          <p:nvPr/>
        </p:nvSpPr>
        <p:spPr>
          <a:xfrm>
            <a:off x="3045278" y="1290362"/>
            <a:ext cx="6101442"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b="1" kern="100" dirty="0">
                <a:ea typeface="Aptos" panose="020B0004020202020204" pitchFamily="34" charset="0"/>
                <a:cs typeface="Times New Roman" panose="02020603050405020304" pitchFamily="18" charset="0"/>
              </a:rPr>
              <a:t>Group Play, </a:t>
            </a:r>
            <a:r>
              <a:rPr lang="en-GB" b="1" kern="100" dirty="0">
                <a:latin typeface="Arial" panose="020B0604020202020204" pitchFamily="34" charset="0"/>
                <a:ea typeface="Aptos" panose="020B0004020202020204" pitchFamily="34" charset="0"/>
                <a:cs typeface="Arial" panose="020B0604020202020204" pitchFamily="34" charset="0"/>
              </a:rPr>
              <a:t>Social</a:t>
            </a:r>
            <a:r>
              <a:rPr lang="en-GB" b="1" kern="100" dirty="0">
                <a:ea typeface="Aptos" panose="020B0004020202020204" pitchFamily="34" charset="0"/>
                <a:cs typeface="Times New Roman" panose="02020603050405020304" pitchFamily="18" charset="0"/>
              </a:rPr>
              <a:t> Development and Communication</a:t>
            </a:r>
            <a:endParaRPr lang="en-GB" sz="1800" b="1" kern="100" dirty="0">
              <a:effectLst/>
              <a:latin typeface="+mn-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46450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D063AAA6-AE07-03DA-9A90-5B33314E5783}"/>
              </a:ext>
            </a:extLst>
          </p:cNvPr>
          <p:cNvGraphicFramePr/>
          <p:nvPr>
            <p:extLst>
              <p:ext uri="{D42A27DB-BD31-4B8C-83A1-F6EECF244321}">
                <p14:modId xmlns:p14="http://schemas.microsoft.com/office/powerpoint/2010/main" val="3194082274"/>
              </p:ext>
            </p:extLst>
          </p:nvPr>
        </p:nvGraphicFramePr>
        <p:xfrm>
          <a:off x="598714" y="1666297"/>
          <a:ext cx="11092543" cy="29894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E8817973-7190-7E23-FBD8-289A21F385F0}"/>
              </a:ext>
            </a:extLst>
          </p:cNvPr>
          <p:cNvSpPr>
            <a:spLocks noGrp="1"/>
          </p:cNvSpPr>
          <p:nvPr>
            <p:ph type="sldNum" sz="quarter" idx="12"/>
          </p:nvPr>
        </p:nvSpPr>
        <p:spPr/>
        <p:txBody>
          <a:bodyPr/>
          <a:lstStyle/>
          <a:p>
            <a:fld id="{239A7339-05A6-45E3-8603-84B97995E99D}" type="slidenum">
              <a:rPr lang="en-GB" smtClean="0"/>
              <a:t>7</a:t>
            </a:fld>
            <a:endParaRPr lang="en-GB"/>
          </a:p>
        </p:txBody>
      </p:sp>
      <p:sp>
        <p:nvSpPr>
          <p:cNvPr id="5" name="TextBox 4">
            <a:extLst>
              <a:ext uri="{FF2B5EF4-FFF2-40B4-BE49-F238E27FC236}">
                <a16:creationId xmlns:a16="http://schemas.microsoft.com/office/drawing/2014/main" id="{975EEF54-EE96-EF69-44C7-7B88DDB5618B}"/>
              </a:ext>
            </a:extLst>
          </p:cNvPr>
          <p:cNvSpPr txBox="1"/>
          <p:nvPr/>
        </p:nvSpPr>
        <p:spPr>
          <a:xfrm>
            <a:off x="0" y="0"/>
            <a:ext cx="12192000" cy="478971"/>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latin typeface="Arial" panose="020B0604020202020204" pitchFamily="34" charset="0"/>
                <a:ea typeface="Aptos" panose="020B0004020202020204" pitchFamily="34" charset="0"/>
                <a:cs typeface="Arial" panose="020B0604020202020204" pitchFamily="34" charset="0"/>
              </a:rPr>
              <a:t>Biological and Environmental Influences</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3E9C805-5498-B002-5793-C0C25BDEF5AE}"/>
              </a:ext>
            </a:extLst>
          </p:cNvPr>
          <p:cNvSpPr txBox="1"/>
          <p:nvPr/>
        </p:nvSpPr>
        <p:spPr>
          <a:xfrm>
            <a:off x="598714" y="4862958"/>
            <a:ext cx="11092544" cy="923330"/>
          </a:xfrm>
          <a:prstGeom prst="rect">
            <a:avLst/>
          </a:prstGeom>
          <a:solidFill>
            <a:schemeClr val="accent5">
              <a:lumMod val="20000"/>
              <a:lumOff val="80000"/>
            </a:schemeClr>
          </a:solidFill>
          <a:ln>
            <a:solidFill>
              <a:schemeClr val="tx1"/>
            </a:solidFill>
          </a:ln>
        </p:spPr>
        <p:txBody>
          <a:bodyPr wrap="square">
            <a:spAutoFit/>
          </a:bodyPr>
          <a:lstStyle/>
          <a:p>
            <a:pPr>
              <a:lnSpc>
                <a:spcPct val="10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Bowlby emphasised early caregiving relationships in shaping emotional security (Bowlby, 1969/1982). Secure attachment supports wellbeing but does not rigidly determine outcomes — development is shaped by both individual characteristics and life experiences </a:t>
            </a:r>
            <a:r>
              <a:rPr lang="en-GB" sz="1800" kern="100" dirty="0">
                <a:latin typeface="Arial" panose="020B0604020202020204" pitchFamily="34" charset="0"/>
                <a:ea typeface="Aptos" panose="020B0004020202020204" pitchFamily="34" charset="0"/>
                <a:cs typeface="Arial" panose="020B0604020202020204" pitchFamily="34" charset="0"/>
              </a:rPr>
              <a:t>(Deneault et al., 2023</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B856C20-BE84-3367-8E0B-20B5E35F1695}"/>
              </a:ext>
            </a:extLst>
          </p:cNvPr>
          <p:cNvSpPr txBox="1"/>
          <p:nvPr/>
        </p:nvSpPr>
        <p:spPr>
          <a:xfrm>
            <a:off x="598713" y="925799"/>
            <a:ext cx="11092543" cy="923330"/>
          </a:xfrm>
          <a:prstGeom prst="rect">
            <a:avLst/>
          </a:prstGeom>
          <a:solidFill>
            <a:schemeClr val="accent4">
              <a:lumMod val="40000"/>
              <a:lumOff val="60000"/>
            </a:schemeClr>
          </a:solidFill>
          <a:ln>
            <a:solidFill>
              <a:schemeClr val="tx1"/>
            </a:solidFill>
          </a:ln>
        </p:spPr>
        <p:txBody>
          <a:bodyPr wrap="square">
            <a:spAutoFit/>
          </a:bodyPr>
          <a:lstStyle/>
          <a:p>
            <a:pPr lvl="0" algn="ctr"/>
            <a:endParaRPr lang="en-GB" dirty="0">
              <a:latin typeface="Arial" panose="020B0604020202020204" pitchFamily="34" charset="0"/>
              <a:cs typeface="Arial" panose="020B0604020202020204" pitchFamily="34" charset="0"/>
            </a:endParaRPr>
          </a:p>
          <a:p>
            <a:pPr lvl="0" algn="ctr"/>
            <a:r>
              <a:rPr lang="en-GB" dirty="0">
                <a:latin typeface="Arial" panose="020B0604020202020204" pitchFamily="34" charset="0"/>
                <a:cs typeface="Arial" panose="020B0604020202020204" pitchFamily="34" charset="0"/>
              </a:rPr>
              <a:t>Shona’s development arises from the interaction of biological and environmental influences:</a:t>
            </a:r>
          </a:p>
          <a:p>
            <a:pPr lvl="0"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291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0C4EC8-A6A0-D7F9-B2E0-8134BDD3E05C}"/>
              </a:ext>
            </a:extLst>
          </p:cNvPr>
          <p:cNvSpPr txBox="1"/>
          <p:nvPr/>
        </p:nvSpPr>
        <p:spPr>
          <a:xfrm>
            <a:off x="413657" y="1307601"/>
            <a:ext cx="11364686" cy="5401479"/>
          </a:xfrm>
          <a:prstGeom prst="rect">
            <a:avLst/>
          </a:prstGeom>
          <a:solidFill>
            <a:schemeClr val="accent6">
              <a:lumMod val="20000"/>
              <a:lumOff val="80000"/>
            </a:schemeClr>
          </a:solidFill>
          <a:ln>
            <a:solidFill>
              <a:schemeClr val="tx1"/>
            </a:solidFill>
          </a:ln>
        </p:spPr>
        <p:txBody>
          <a:bodyPr wrap="square">
            <a:spAutoFit/>
          </a:bodyPr>
          <a:lstStyle/>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Consistent key person </a:t>
            </a:r>
            <a:r>
              <a:rPr lang="en-GB" sz="1800" kern="100" dirty="0">
                <a:effectLst/>
                <a:latin typeface="Arial" panose="020B0604020202020204" pitchFamily="34" charset="0"/>
                <a:ea typeface="Aptos" panose="020B0004020202020204" pitchFamily="34" charset="0"/>
                <a:cs typeface="Arial" panose="020B0604020202020204" pitchFamily="34" charset="0"/>
              </a:rPr>
              <a:t>— assign one dedicated staff member to provide predictable, sensitive reassurance; operationalises the secure‑base concept</a:t>
            </a:r>
            <a:r>
              <a:rPr lang="en-GB" kern="100" dirty="0">
                <a:latin typeface="Arial" panose="020B0604020202020204" pitchFamily="34" charset="0"/>
                <a:ea typeface="Aptos" panose="020B0004020202020204" pitchFamily="34" charset="0"/>
                <a:cs typeface="Arial" panose="020B0604020202020204" pitchFamily="34" charset="0"/>
              </a:rPr>
              <a:t> (Bowlby, 1988).</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Predictable routines and gradual separation </a:t>
            </a:r>
            <a:r>
              <a:rPr lang="en-GB" sz="1800" kern="100" dirty="0">
                <a:effectLst/>
                <a:latin typeface="Arial" panose="020B0604020202020204" pitchFamily="34" charset="0"/>
                <a:ea typeface="Aptos" panose="020B0004020202020204" pitchFamily="34" charset="0"/>
                <a:cs typeface="Arial" panose="020B0604020202020204" pitchFamily="34" charset="0"/>
              </a:rPr>
              <a:t>— establish clear arrival and goodbye rituals; build attendance slowly rather than expecting full days immediately.</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Supported social participation </a:t>
            </a:r>
            <a:r>
              <a:rPr lang="en-GB" sz="1800" kern="100" dirty="0">
                <a:effectLst/>
                <a:latin typeface="Arial" panose="020B0604020202020204" pitchFamily="34" charset="0"/>
                <a:ea typeface="Aptos" panose="020B0004020202020204" pitchFamily="34" charset="0"/>
                <a:cs typeface="Arial" panose="020B0604020202020204" pitchFamily="34" charset="0"/>
              </a:rPr>
              <a:t>— start with small groups; the key person stays nearby as a reassuring presence; expand involvement gradually.</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Communication support </a:t>
            </a:r>
            <a:r>
              <a:rPr lang="en-GB" sz="1800" kern="100" dirty="0">
                <a:effectLst/>
                <a:latin typeface="Arial" panose="020B0604020202020204" pitchFamily="34" charset="0"/>
                <a:ea typeface="Aptos" panose="020B0004020202020204" pitchFamily="34" charset="0"/>
                <a:cs typeface="Arial" panose="020B0604020202020204" pitchFamily="34" charset="0"/>
              </a:rPr>
              <a:t>— use simple language, stories, and songs; value non‑verbal cues; allow time for responses; refer for specialist assessment if concerns persist</a:t>
            </a:r>
            <a:r>
              <a:rPr lang="en-GB" kern="100" dirty="0">
                <a:latin typeface="Arial" panose="020B0604020202020204" pitchFamily="34" charset="0"/>
                <a:ea typeface="Aptos" panose="020B0004020202020204" pitchFamily="34" charset="0"/>
                <a:cs typeface="Arial" panose="020B0604020202020204" pitchFamily="34" charset="0"/>
              </a:rPr>
              <a:t> (Gillibrand, Lam and O'Donnell, 2016)</a:t>
            </a:r>
            <a:r>
              <a:rPr lang="en-GB" sz="18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Partnership and Safeguarding </a:t>
            </a:r>
            <a:r>
              <a:rPr lang="en-GB" sz="1800" kern="100" dirty="0">
                <a:effectLst/>
                <a:latin typeface="Arial" panose="020B0604020202020204" pitchFamily="34" charset="0"/>
                <a:ea typeface="Aptos" panose="020B0004020202020204" pitchFamily="34" charset="0"/>
                <a:cs typeface="Arial" panose="020B0604020202020204" pitchFamily="34" charset="0"/>
              </a:rPr>
              <a:t>— align approaches between home and nursery; share observations; follow safeguarding procedures and engage multi‑agency support where needed</a:t>
            </a:r>
            <a:r>
              <a:rPr lang="en-GB" kern="100" dirty="0">
                <a:latin typeface="Arial" panose="020B0604020202020204" pitchFamily="34" charset="0"/>
                <a:ea typeface="Aptos" panose="020B0004020202020204" pitchFamily="34" charset="0"/>
                <a:cs typeface="Arial" panose="020B0604020202020204" pitchFamily="34" charset="0"/>
              </a:rPr>
              <a:t> (Early Years Foundation Stage Framework,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3948054-C140-8B80-B128-A07FCDC86C7C}"/>
              </a:ext>
            </a:extLst>
          </p:cNvPr>
          <p:cNvSpPr>
            <a:spLocks noGrp="1"/>
          </p:cNvSpPr>
          <p:nvPr>
            <p:ph type="sldNum" sz="quarter" idx="12"/>
          </p:nvPr>
        </p:nvSpPr>
        <p:spPr/>
        <p:txBody>
          <a:bodyPr/>
          <a:lstStyle/>
          <a:p>
            <a:fld id="{239A7339-05A6-45E3-8603-84B97995E99D}" type="slidenum">
              <a:rPr lang="en-GB" smtClean="0"/>
              <a:t>8</a:t>
            </a:fld>
            <a:endParaRPr lang="en-GB"/>
          </a:p>
        </p:txBody>
      </p:sp>
      <p:sp>
        <p:nvSpPr>
          <p:cNvPr id="5" name="TextBox 4">
            <a:extLst>
              <a:ext uri="{FF2B5EF4-FFF2-40B4-BE49-F238E27FC236}">
                <a16:creationId xmlns:a16="http://schemas.microsoft.com/office/drawing/2014/main" id="{3BEA4388-42EF-1E0B-CACC-5FE983AC80E8}"/>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Evidence‑Based Support Strategies</a:t>
            </a:r>
          </a:p>
        </p:txBody>
      </p:sp>
      <p:sp>
        <p:nvSpPr>
          <p:cNvPr id="6" name="TextBox 5">
            <a:extLst>
              <a:ext uri="{FF2B5EF4-FFF2-40B4-BE49-F238E27FC236}">
                <a16:creationId xmlns:a16="http://schemas.microsoft.com/office/drawing/2014/main" id="{D9FB1C8C-DB16-1420-A963-3EB9024F907C}"/>
              </a:ext>
            </a:extLst>
          </p:cNvPr>
          <p:cNvSpPr txBox="1"/>
          <p:nvPr/>
        </p:nvSpPr>
        <p:spPr>
          <a:xfrm>
            <a:off x="413658" y="791044"/>
            <a:ext cx="11364685" cy="369332"/>
          </a:xfrm>
          <a:prstGeom prst="rect">
            <a:avLst/>
          </a:prstGeom>
          <a:solidFill>
            <a:schemeClr val="bg1"/>
          </a:solidFill>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Support plan that promotes her emotional, social, cognitive, and physical wellbeing.</a:t>
            </a:r>
          </a:p>
        </p:txBody>
      </p:sp>
    </p:spTree>
    <p:extLst>
      <p:ext uri="{BB962C8B-B14F-4D97-AF65-F5344CB8AC3E}">
        <p14:creationId xmlns:p14="http://schemas.microsoft.com/office/powerpoint/2010/main" val="155124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432A6-F18F-9B2A-6775-ED622D9870D2}"/>
              </a:ext>
            </a:extLst>
          </p:cNvPr>
          <p:cNvSpPr txBox="1"/>
          <p:nvPr/>
        </p:nvSpPr>
        <p:spPr>
          <a:xfrm>
            <a:off x="936296" y="2041426"/>
            <a:ext cx="10210800" cy="3652282"/>
          </a:xfrm>
          <a:prstGeom prst="rect">
            <a:avLst/>
          </a:prstGeom>
          <a:noFill/>
          <a:ln>
            <a:solidFill>
              <a:schemeClr val="tx1"/>
            </a:solidFill>
          </a:ln>
        </p:spPr>
        <p:txBody>
          <a:bodyPr wrap="square">
            <a:spAutoFit/>
          </a:bodyPr>
          <a:lstStyle/>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Bowlby’s theory provides a clear, accessible framework for understanding Shona’s separation anxiety and her fundamental need for emotional security.</a:t>
            </a:r>
          </a:p>
          <a:p>
            <a:pPr marL="285750" indent="-285750" algn="just">
              <a:lnSpc>
                <a:spcPct val="100000"/>
              </a:lnSpc>
              <a:spcAft>
                <a:spcPts val="800"/>
              </a:spcAft>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 secure‑base concept is especially valuable in practice — it translates directly into consistent, responsive caregiving. Research confirms that secure early attachment is linked to prosocial development and emotional wellbeing </a:t>
            </a:r>
            <a:r>
              <a:rPr lang="en-GB" kern="100" dirty="0">
                <a:latin typeface="Arial" panose="020B0604020202020204" pitchFamily="34" charset="0"/>
                <a:ea typeface="Aptos" panose="020B0004020202020204" pitchFamily="34" charset="0"/>
                <a:cs typeface="Arial" panose="020B0604020202020204" pitchFamily="34" charset="0"/>
              </a:rPr>
              <a:t>(Deneault et al., 2023).</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However, not all attachment‑based interventions are equally effective. Wright et al. (2023) note that while some approaches have a robust evidence base, many routinely used interventions lack empirical support — evidence-based practice is essential.</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78A928F-33BF-7494-6FF3-30D9C1B2312C}"/>
              </a:ext>
            </a:extLst>
          </p:cNvPr>
          <p:cNvSpPr>
            <a:spLocks noGrp="1"/>
          </p:cNvSpPr>
          <p:nvPr>
            <p:ph type="sldNum" sz="quarter" idx="12"/>
          </p:nvPr>
        </p:nvSpPr>
        <p:spPr/>
        <p:txBody>
          <a:bodyPr/>
          <a:lstStyle/>
          <a:p>
            <a:fld id="{239A7339-05A6-45E3-8603-84B97995E99D}" type="slidenum">
              <a:rPr lang="en-GB" smtClean="0"/>
              <a:t>9</a:t>
            </a:fld>
            <a:endParaRPr lang="en-GB"/>
          </a:p>
        </p:txBody>
      </p:sp>
      <p:sp>
        <p:nvSpPr>
          <p:cNvPr id="5" name="TextBox 4">
            <a:extLst>
              <a:ext uri="{FF2B5EF4-FFF2-40B4-BE49-F238E27FC236}">
                <a16:creationId xmlns:a16="http://schemas.microsoft.com/office/drawing/2014/main" id="{7EE1BEF2-F34E-C4EE-82B0-2B34D01CE0C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Critical Evaluation</a:t>
            </a:r>
          </a:p>
        </p:txBody>
      </p:sp>
      <p:sp>
        <p:nvSpPr>
          <p:cNvPr id="7" name="TextBox 6">
            <a:extLst>
              <a:ext uri="{FF2B5EF4-FFF2-40B4-BE49-F238E27FC236}">
                <a16:creationId xmlns:a16="http://schemas.microsoft.com/office/drawing/2014/main" id="{7374EC1A-0D21-A4FE-27E0-1A3C64D7D277}"/>
              </a:ext>
            </a:extLst>
          </p:cNvPr>
          <p:cNvSpPr txBox="1"/>
          <p:nvPr/>
        </p:nvSpPr>
        <p:spPr>
          <a:xfrm>
            <a:off x="2873829" y="1148638"/>
            <a:ext cx="6096000" cy="369332"/>
          </a:xfrm>
          <a:prstGeom prst="rect">
            <a:avLst/>
          </a:prstGeom>
          <a:solidFill>
            <a:schemeClr val="bg1"/>
          </a:solidFill>
          <a:ln>
            <a:solidFill>
              <a:schemeClr val="tx1"/>
            </a:solidFill>
          </a:ln>
        </p:spPr>
        <p:txBody>
          <a:bodyPr wrap="square">
            <a:spAutoFit/>
          </a:bodyPr>
          <a:lstStyle/>
          <a:p>
            <a:pPr algn="ctr"/>
            <a:r>
              <a:rPr lang="en-GB" sz="1800" b="1" kern="100" dirty="0">
                <a:effectLst/>
                <a:latin typeface="Arial" panose="020B0604020202020204" pitchFamily="34" charset="0"/>
                <a:ea typeface="Aptos" panose="020B0004020202020204" pitchFamily="34" charset="0"/>
                <a:cs typeface="Arial" panose="020B0604020202020204" pitchFamily="34" charset="0"/>
              </a:rPr>
              <a:t>Strengths</a:t>
            </a:r>
            <a:endParaRPr lang="en-GB" b="1" dirty="0"/>
          </a:p>
        </p:txBody>
      </p:sp>
    </p:spTree>
    <p:extLst>
      <p:ext uri="{BB962C8B-B14F-4D97-AF65-F5344CB8AC3E}">
        <p14:creationId xmlns:p14="http://schemas.microsoft.com/office/powerpoint/2010/main" val="3621840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50616B-D8F7-DCE5-1C47-CC3D8591F35B}"/>
              </a:ext>
            </a:extLst>
          </p:cNvPr>
          <p:cNvSpPr txBox="1"/>
          <p:nvPr/>
        </p:nvSpPr>
        <p:spPr>
          <a:xfrm>
            <a:off x="405556" y="3706769"/>
            <a:ext cx="11380888" cy="2441694"/>
          </a:xfrm>
          <a:prstGeom prst="rect">
            <a:avLst/>
          </a:prstGeom>
          <a:no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Cultural Competence</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The theory is rooted in Western assumptions and may not reflect all caregiving practices globally (Keller, 2018).</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Alternative caregiving practices may be different rather than less effective (Keller, 2018).</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Practice should be culturally aware and sensitive to Shona’s family context (Husain, 2023).</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Schmidt, Keller and Rosabal Coto (2021) emphasise interpreting attachment within each family’s unique cultural environment.</a:t>
            </a:r>
          </a:p>
        </p:txBody>
      </p:sp>
      <p:sp>
        <p:nvSpPr>
          <p:cNvPr id="4" name="Slide Number Placeholder 3">
            <a:extLst>
              <a:ext uri="{FF2B5EF4-FFF2-40B4-BE49-F238E27FC236}">
                <a16:creationId xmlns:a16="http://schemas.microsoft.com/office/drawing/2014/main" id="{981F298E-2F81-0E7F-1597-1D38AC48FC31}"/>
              </a:ext>
            </a:extLst>
          </p:cNvPr>
          <p:cNvSpPr>
            <a:spLocks noGrp="1"/>
          </p:cNvSpPr>
          <p:nvPr>
            <p:ph type="sldNum" sz="quarter" idx="12"/>
          </p:nvPr>
        </p:nvSpPr>
        <p:spPr/>
        <p:txBody>
          <a:bodyPr/>
          <a:lstStyle/>
          <a:p>
            <a:fld id="{239A7339-05A6-45E3-8603-84B97995E99D}" type="slidenum">
              <a:rPr lang="en-GB" smtClean="0"/>
              <a:t>10</a:t>
            </a:fld>
            <a:endParaRPr lang="en-GB"/>
          </a:p>
        </p:txBody>
      </p:sp>
      <p:sp>
        <p:nvSpPr>
          <p:cNvPr id="5" name="TextBox 4">
            <a:extLst>
              <a:ext uri="{FF2B5EF4-FFF2-40B4-BE49-F238E27FC236}">
                <a16:creationId xmlns:a16="http://schemas.microsoft.com/office/drawing/2014/main" id="{6036930F-CE80-1919-94DF-66853808E426}"/>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Critical Evaluation </a:t>
            </a:r>
          </a:p>
        </p:txBody>
      </p:sp>
      <p:sp>
        <p:nvSpPr>
          <p:cNvPr id="7" name="TextBox 6">
            <a:extLst>
              <a:ext uri="{FF2B5EF4-FFF2-40B4-BE49-F238E27FC236}">
                <a16:creationId xmlns:a16="http://schemas.microsoft.com/office/drawing/2014/main" id="{60FC6565-E840-7370-A448-4181B0EB0C5F}"/>
              </a:ext>
            </a:extLst>
          </p:cNvPr>
          <p:cNvSpPr txBox="1"/>
          <p:nvPr/>
        </p:nvSpPr>
        <p:spPr>
          <a:xfrm>
            <a:off x="3048000" y="884350"/>
            <a:ext cx="6096000"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Limitations and Cultural Competence</a:t>
            </a:r>
          </a:p>
        </p:txBody>
      </p:sp>
      <p:sp>
        <p:nvSpPr>
          <p:cNvPr id="9" name="TextBox 8">
            <a:extLst>
              <a:ext uri="{FF2B5EF4-FFF2-40B4-BE49-F238E27FC236}">
                <a16:creationId xmlns:a16="http://schemas.microsoft.com/office/drawing/2014/main" id="{28CA69F3-318B-BE9B-A98B-02103806964A}"/>
              </a:ext>
            </a:extLst>
          </p:cNvPr>
          <p:cNvSpPr txBox="1"/>
          <p:nvPr/>
        </p:nvSpPr>
        <p:spPr>
          <a:xfrm>
            <a:off x="405556" y="1449174"/>
            <a:ext cx="11380888" cy="2062103"/>
          </a:xfrm>
          <a:prstGeom prst="rect">
            <a:avLst/>
          </a:prstGeom>
          <a:no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Limitations</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Cannot fully explain communication or physical development; these require separate assessment (Gillibrand, Lam and O’Donnell, 2016).</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Separation anxiety alone does not indicate insecure attachment; it is a normal response to a significant transition (Bowlby, 1973).</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Practice should avoid labelling children based on a single theoretical framework.</a:t>
            </a:r>
          </a:p>
        </p:txBody>
      </p:sp>
    </p:spTree>
    <p:extLst>
      <p:ext uri="{BB962C8B-B14F-4D97-AF65-F5344CB8AC3E}">
        <p14:creationId xmlns:p14="http://schemas.microsoft.com/office/powerpoint/2010/main" val="4173660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662B2-19EC-1E86-0A6F-20F5B7F0414E}"/>
              </a:ext>
            </a:extLst>
          </p:cNvPr>
          <p:cNvSpPr txBox="1"/>
          <p:nvPr/>
        </p:nvSpPr>
        <p:spPr>
          <a:xfrm>
            <a:off x="653144" y="1047944"/>
            <a:ext cx="10885712" cy="369332"/>
          </a:xfrm>
          <a:prstGeom prst="rect">
            <a:avLst/>
          </a:prstGeom>
          <a:solidFill>
            <a:schemeClr val="bg1"/>
          </a:solidFill>
          <a:ln>
            <a:solidFill>
              <a:schemeClr val="tx1"/>
            </a:solidFill>
          </a:ln>
        </p:spPr>
        <p:txBody>
          <a:bodyPr wrap="square">
            <a:spAutoFit/>
          </a:bodyPr>
          <a:lstStyle/>
          <a:p>
            <a:pPr algn="ctr" fontAlgn="t">
              <a:lnSpc>
                <a:spcPct val="100000"/>
              </a:lnSpc>
              <a:buNone/>
            </a:pPr>
            <a:r>
              <a:rPr lang="en-GB" dirty="0">
                <a:latin typeface="Arial" panose="020B0604020202020204" pitchFamily="34" charset="0"/>
                <a:cs typeface="Arial" panose="020B0604020202020204" pitchFamily="34" charset="0"/>
              </a:rPr>
              <a:t>Each theory offers a different perspective on child development:</a:t>
            </a:r>
          </a:p>
        </p:txBody>
      </p:sp>
      <p:graphicFrame>
        <p:nvGraphicFramePr>
          <p:cNvPr id="4" name="Table 3">
            <a:extLst>
              <a:ext uri="{FF2B5EF4-FFF2-40B4-BE49-F238E27FC236}">
                <a16:creationId xmlns:a16="http://schemas.microsoft.com/office/drawing/2014/main" id="{6504AF0D-F0B9-C44F-E6A0-043E5A063ED7}"/>
              </a:ext>
            </a:extLst>
          </p:cNvPr>
          <p:cNvGraphicFramePr>
            <a:graphicFrameLocks noGrp="1"/>
          </p:cNvGraphicFramePr>
          <p:nvPr>
            <p:extLst>
              <p:ext uri="{D42A27DB-BD31-4B8C-83A1-F6EECF244321}">
                <p14:modId xmlns:p14="http://schemas.microsoft.com/office/powerpoint/2010/main" val="558852438"/>
              </p:ext>
            </p:extLst>
          </p:nvPr>
        </p:nvGraphicFramePr>
        <p:xfrm>
          <a:off x="653144" y="1722134"/>
          <a:ext cx="10885712" cy="2405741"/>
        </p:xfrm>
        <a:graphic>
          <a:graphicData uri="http://schemas.openxmlformats.org/drawingml/2006/table">
            <a:tbl>
              <a:tblPr firstRow="1" firstCol="1" bandRow="1">
                <a:tableStyleId>{5C22544A-7EE6-4342-B048-85BDC9FD1C3A}</a:tableStyleId>
              </a:tblPr>
              <a:tblGrid>
                <a:gridCol w="3424243">
                  <a:extLst>
                    <a:ext uri="{9D8B030D-6E8A-4147-A177-3AD203B41FA5}">
                      <a16:colId xmlns:a16="http://schemas.microsoft.com/office/drawing/2014/main" val="2905114778"/>
                    </a:ext>
                  </a:extLst>
                </a:gridCol>
                <a:gridCol w="7461469">
                  <a:extLst>
                    <a:ext uri="{9D8B030D-6E8A-4147-A177-3AD203B41FA5}">
                      <a16:colId xmlns:a16="http://schemas.microsoft.com/office/drawing/2014/main" val="824413128"/>
                    </a:ext>
                  </a:extLst>
                </a:gridCol>
              </a:tblGrid>
              <a:tr h="511628">
                <a:tc>
                  <a:txBody>
                    <a:bodyPr/>
                    <a:lstStyle/>
                    <a:p>
                      <a:pPr algn="ct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Theory</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Best Explains</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2879120690"/>
                  </a:ext>
                </a:extLst>
              </a:tr>
              <a:tr h="624126">
                <a:tc>
                  <a:txBody>
                    <a:bodyPr/>
                    <a:lstStyle/>
                    <a:p>
                      <a:pPr>
                        <a:lnSpc>
                          <a:spcPct val="115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Bowlby (1969/1982)</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Emotional security, attachment, and separation anxiety.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18670416"/>
                  </a:ext>
                </a:extLst>
              </a:tr>
              <a:tr h="624126">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Vygotsky (1978)</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 Language acquisition, social learning, and cultural influences.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387081"/>
                  </a:ext>
                </a:extLst>
              </a:tr>
              <a:tr h="645861">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Piaget (1952)</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 Cognitive development and how children construct understanding.</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0626904"/>
                  </a:ext>
                </a:extLst>
              </a:tr>
            </a:tbl>
          </a:graphicData>
        </a:graphic>
      </p:graphicFrame>
      <p:sp>
        <p:nvSpPr>
          <p:cNvPr id="6" name="TextBox 5">
            <a:extLst>
              <a:ext uri="{FF2B5EF4-FFF2-40B4-BE49-F238E27FC236}">
                <a16:creationId xmlns:a16="http://schemas.microsoft.com/office/drawing/2014/main" id="{C4035EE6-1DE0-71DE-866C-F60403A90B49}"/>
              </a:ext>
            </a:extLst>
          </p:cNvPr>
          <p:cNvSpPr txBox="1"/>
          <p:nvPr/>
        </p:nvSpPr>
        <p:spPr>
          <a:xfrm>
            <a:off x="653144" y="4266418"/>
            <a:ext cx="10885712" cy="646331"/>
          </a:xfrm>
          <a:prstGeom prst="rect">
            <a:avLst/>
          </a:prstGeom>
          <a:solidFill>
            <a:schemeClr val="accent5">
              <a:lumMod val="20000"/>
              <a:lumOff val="80000"/>
            </a:schemeClr>
          </a:solidFill>
          <a:ln>
            <a:solidFill>
              <a:schemeClr val="tx1"/>
            </a:solidFill>
          </a:ln>
        </p:spPr>
        <p:txBody>
          <a:bodyPr wrap="square">
            <a:spAutoFit/>
          </a:bodyPr>
          <a:lstStyle/>
          <a:p>
            <a:pPr>
              <a:lnSpc>
                <a:spcPct val="10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Bowlby should inform practice but not replace holistic assessment, observation, partnership with families, safeguarding, and appropriate referrals</a:t>
            </a:r>
            <a:r>
              <a:rPr lang="en-GB" kern="100" dirty="0">
                <a:latin typeface="Arial" panose="020B0604020202020204" pitchFamily="34" charset="0"/>
                <a:ea typeface="Aptos" panose="020B0004020202020204" pitchFamily="34" charset="0"/>
                <a:cs typeface="Arial" panose="020B0604020202020204" pitchFamily="34" charset="0"/>
              </a:rPr>
              <a:t> (Wright et al., 2023)</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6523BE86-C384-EC35-C01E-452067A3F78F}"/>
              </a:ext>
            </a:extLst>
          </p:cNvPr>
          <p:cNvSpPr>
            <a:spLocks noGrp="1"/>
          </p:cNvSpPr>
          <p:nvPr>
            <p:ph type="sldNum" sz="quarter" idx="12"/>
          </p:nvPr>
        </p:nvSpPr>
        <p:spPr/>
        <p:txBody>
          <a:bodyPr/>
          <a:lstStyle/>
          <a:p>
            <a:fld id="{239A7339-05A6-45E3-8603-84B97995E99D}" type="slidenum">
              <a:rPr lang="en-GB" smtClean="0"/>
              <a:t>11</a:t>
            </a:fld>
            <a:endParaRPr lang="en-GB"/>
          </a:p>
        </p:txBody>
      </p:sp>
      <p:sp>
        <p:nvSpPr>
          <p:cNvPr id="5" name="TextBox 4">
            <a:extLst>
              <a:ext uri="{FF2B5EF4-FFF2-40B4-BE49-F238E27FC236}">
                <a16:creationId xmlns:a16="http://schemas.microsoft.com/office/drawing/2014/main" id="{78E1C136-73AB-760E-12E4-1B1FA52AD7B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Complementary Perspectives</a:t>
            </a:r>
            <a:r>
              <a:rPr lang="en-GB" sz="2400" b="1" kern="100" dirty="0">
                <a:latin typeface="Arial" panose="020B0604020202020204" pitchFamily="34" charset="0"/>
                <a:ea typeface="Aptos" panose="020B0004020202020204" pitchFamily="34" charset="0"/>
                <a:cs typeface="Arial" panose="020B0604020202020204" pitchFamily="34" charset="0"/>
              </a:rPr>
              <a:t> and Professional Practice</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08262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DC5726-9140-9D3C-0AC9-566CF6A0E9FC}"/>
              </a:ext>
            </a:extLst>
          </p:cNvPr>
          <p:cNvSpPr txBox="1"/>
          <p:nvPr/>
        </p:nvSpPr>
        <p:spPr>
          <a:xfrm>
            <a:off x="2362199" y="1869056"/>
            <a:ext cx="7064830" cy="3067506"/>
          </a:xfrm>
          <a:prstGeom prst="rect">
            <a:avLst/>
          </a:prstGeom>
          <a:solidFill>
            <a:schemeClr val="accent5">
              <a:lumMod val="20000"/>
              <a:lumOff val="80000"/>
            </a:schemeClr>
          </a:solidFill>
          <a:ln>
            <a:solidFill>
              <a:schemeClr val="tx1"/>
            </a:solidFill>
          </a:ln>
          <a:effectLst>
            <a:glow rad="63500">
              <a:schemeClr val="accent5">
                <a:satMod val="175000"/>
                <a:alpha val="40000"/>
              </a:schemeClr>
            </a:glow>
          </a:effectLst>
        </p:spPr>
        <p:txBody>
          <a:bodyPr wrap="square">
            <a:spAutoFit/>
          </a:bodyPr>
          <a:lstStyle/>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 Bowlby's Attachment Theory provides a strong foundation for understanding Shona's separation anxiety, emotional security, and growing confidence in her new environment.</a:t>
            </a:r>
          </a:p>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A consistent key person, predictable routines, gradual separation, and supported social participation can help Shona feel secure and become more independent.</a:t>
            </a:r>
          </a:p>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However, the theory does not fully explain communication development or every aspect of progress. It should be used alongside holistic assessment, complementary theories, and culturally sensitive, evidence-based practice.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FDCB5D2-BC52-0807-BB31-C95F68278B1C}"/>
              </a:ext>
            </a:extLst>
          </p:cNvPr>
          <p:cNvSpPr>
            <a:spLocks noGrp="1"/>
          </p:cNvSpPr>
          <p:nvPr>
            <p:ph type="sldNum" sz="quarter" idx="12"/>
          </p:nvPr>
        </p:nvSpPr>
        <p:spPr/>
        <p:txBody>
          <a:bodyPr/>
          <a:lstStyle/>
          <a:p>
            <a:fld id="{239A7339-05A6-45E3-8603-84B97995E99D}" type="slidenum">
              <a:rPr lang="en-GB" smtClean="0"/>
              <a:t>12</a:t>
            </a:fld>
            <a:endParaRPr lang="en-GB"/>
          </a:p>
        </p:txBody>
      </p:sp>
      <p:sp>
        <p:nvSpPr>
          <p:cNvPr id="5" name="TextBox 4">
            <a:extLst>
              <a:ext uri="{FF2B5EF4-FFF2-40B4-BE49-F238E27FC236}">
                <a16:creationId xmlns:a16="http://schemas.microsoft.com/office/drawing/2014/main" id="{1588A159-CC75-6B00-CFC8-6DB8CC6F3A76}"/>
              </a:ext>
            </a:extLst>
          </p:cNvPr>
          <p:cNvSpPr txBox="1"/>
          <p:nvPr/>
        </p:nvSpPr>
        <p:spPr>
          <a:xfrm>
            <a:off x="0" y="-1"/>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Conclusion</a:t>
            </a:r>
          </a:p>
        </p:txBody>
      </p:sp>
    </p:spTree>
    <p:extLst>
      <p:ext uri="{BB962C8B-B14F-4D97-AF65-F5344CB8AC3E}">
        <p14:creationId xmlns:p14="http://schemas.microsoft.com/office/powerpoint/2010/main" val="185612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89C7AC-7C9C-EDCD-A648-47144884074A}"/>
              </a:ext>
            </a:extLst>
          </p:cNvPr>
          <p:cNvSpPr txBox="1"/>
          <p:nvPr/>
        </p:nvSpPr>
        <p:spPr>
          <a:xfrm>
            <a:off x="87086" y="461216"/>
            <a:ext cx="11996057" cy="6247864"/>
          </a:xfrm>
          <a:prstGeom prst="rect">
            <a:avLst/>
          </a:prstGeom>
          <a:solidFill>
            <a:schemeClr val="bg1"/>
          </a:solidFill>
          <a:ln>
            <a:solidFill>
              <a:schemeClr val="tx1"/>
            </a:solidFill>
          </a:ln>
        </p:spPr>
        <p:txBody>
          <a:bodyPr wrap="square">
            <a:spAutoFit/>
          </a:bodyPr>
          <a:lstStyle/>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Ainsworth, M.D.S., Blehar, M.C., Waters, E. and Wall, S. (1978) </a:t>
            </a:r>
            <a:r>
              <a:rPr lang="en-GB" sz="1600" i="1" kern="100" dirty="0">
                <a:effectLst/>
                <a:latin typeface="Arial" panose="020B0604020202020204" pitchFamily="34" charset="0"/>
                <a:ea typeface="Aptos" panose="020B0004020202020204" pitchFamily="34" charset="0"/>
                <a:cs typeface="Arial" panose="020B0604020202020204" pitchFamily="34" charset="0"/>
              </a:rPr>
              <a:t>Patterns of attachment: a psychological study of the Strange Situation</a:t>
            </a:r>
            <a:r>
              <a:rPr lang="en-GB" sz="1600" kern="100" dirty="0">
                <a:effectLst/>
                <a:latin typeface="Arial" panose="020B0604020202020204" pitchFamily="34" charset="0"/>
                <a:ea typeface="Aptos" panose="020B0004020202020204" pitchFamily="34" charset="0"/>
                <a:cs typeface="Arial" panose="020B0604020202020204" pitchFamily="34" charset="0"/>
              </a:rPr>
              <a:t>. Hillsdale, NJ: Lawrence Erlbaum Associates.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(1969/1982) </a:t>
            </a:r>
            <a:r>
              <a:rPr lang="en-GB" sz="1600" i="1" kern="100" dirty="0">
                <a:effectLst/>
                <a:latin typeface="Arial" panose="020B0604020202020204" pitchFamily="34" charset="0"/>
                <a:ea typeface="Aptos" panose="020B0004020202020204" pitchFamily="34" charset="0"/>
                <a:cs typeface="Arial" panose="020B0604020202020204" pitchFamily="34" charset="0"/>
              </a:rPr>
              <a:t>Attachment and loss: Volume 1: Attachment</a:t>
            </a:r>
            <a:r>
              <a:rPr lang="en-GB" sz="1600" kern="100" dirty="0">
                <a:effectLst/>
                <a:latin typeface="Arial" panose="020B0604020202020204" pitchFamily="34" charset="0"/>
                <a:ea typeface="Aptos" panose="020B0004020202020204" pitchFamily="34" charset="0"/>
                <a:cs typeface="Arial" panose="020B0604020202020204" pitchFamily="34" charset="0"/>
              </a:rPr>
              <a:t>. 2nd edn. New York: Basic Books.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(1973) </a:t>
            </a:r>
            <a:r>
              <a:rPr lang="en-GB" sz="1600" i="1" kern="100" dirty="0">
                <a:effectLst/>
                <a:latin typeface="Arial" panose="020B0604020202020204" pitchFamily="34" charset="0"/>
                <a:ea typeface="Aptos" panose="020B0004020202020204" pitchFamily="34" charset="0"/>
                <a:cs typeface="Arial" panose="020B0604020202020204" pitchFamily="34" charset="0"/>
              </a:rPr>
              <a:t>Attachment and loss: Volume 2: Separation: anxiety and anger</a:t>
            </a:r>
            <a:r>
              <a:rPr lang="en-GB" sz="1600" kern="100" dirty="0">
                <a:effectLst/>
                <a:latin typeface="Arial" panose="020B0604020202020204" pitchFamily="34" charset="0"/>
                <a:ea typeface="Aptos" panose="020B0004020202020204" pitchFamily="34" charset="0"/>
                <a:cs typeface="Arial" panose="020B0604020202020204" pitchFamily="34" charset="0"/>
              </a:rPr>
              <a:t>. New York: Basic Books.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(1988) </a:t>
            </a:r>
            <a:r>
              <a:rPr lang="en-GB" sz="1600" i="1" kern="100" dirty="0">
                <a:effectLst/>
                <a:latin typeface="Arial" panose="020B0604020202020204" pitchFamily="34" charset="0"/>
                <a:ea typeface="Aptos" panose="020B0004020202020204" pitchFamily="34" charset="0"/>
                <a:cs typeface="Arial" panose="020B0604020202020204" pitchFamily="34" charset="0"/>
              </a:rPr>
              <a:t>A secure</a:t>
            </a:r>
            <a:r>
              <a:rPr lang="en-GB" sz="1600" i="1" kern="100" dirty="0">
                <a:latin typeface="Arial" panose="020B0604020202020204" pitchFamily="34" charset="0"/>
                <a:ea typeface="Aptos" panose="020B0004020202020204" pitchFamily="34" charset="0"/>
                <a:cs typeface="Arial" panose="020B0604020202020204" pitchFamily="34" charset="0"/>
              </a:rPr>
              <a:t> </a:t>
            </a:r>
            <a:r>
              <a:rPr lang="en-GB" sz="1600" i="1" kern="100" dirty="0">
                <a:effectLst/>
                <a:latin typeface="Arial" panose="020B0604020202020204" pitchFamily="34" charset="0"/>
                <a:ea typeface="Aptos" panose="020B0004020202020204" pitchFamily="34" charset="0"/>
                <a:cs typeface="Arial" panose="020B0604020202020204" pitchFamily="34" charset="0"/>
              </a:rPr>
              <a:t>base: parent‑child attachment and healthy human development</a:t>
            </a:r>
            <a:r>
              <a:rPr lang="en-GB" sz="1600" kern="100" dirty="0">
                <a:effectLst/>
                <a:latin typeface="Arial" panose="020B0604020202020204" pitchFamily="34" charset="0"/>
                <a:ea typeface="Aptos" panose="020B0004020202020204" pitchFamily="34" charset="0"/>
                <a:cs typeface="Arial" panose="020B0604020202020204" pitchFamily="34" charset="0"/>
              </a:rPr>
              <a:t>. London: Routledge.</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Deneault, A‑A., Hammond, S.I. and Madigan, S. (2023) ‘A meta‑analysis of child‑parent attachment in early childhood and prosociality’,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59(2), pp. 236–255.</a:t>
            </a:r>
          </a:p>
          <a:p>
            <a:pPr marL="228600" algn="just">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Department for Education (2024) Early years foundation stage statutory framework. Available at: </a:t>
            </a:r>
            <a:r>
              <a:rPr lang="en-GB" sz="1600" kern="100" dirty="0">
                <a:latin typeface="Arial" panose="020B0604020202020204" pitchFamily="34" charset="0"/>
                <a:ea typeface="Aptos" panose="020B0004020202020204" pitchFamily="34" charset="0"/>
                <a:cs typeface="Arial" panose="020B0604020202020204" pitchFamily="34" charset="0"/>
                <a:hlinkClick r:id="rId3"/>
              </a:rPr>
              <a:t>https://www.gov.uk/government/publications/early-years-foundation-stage-framework--2</a:t>
            </a:r>
            <a:r>
              <a:rPr lang="en-GB" sz="1600" kern="100" dirty="0">
                <a:latin typeface="Arial" panose="020B0604020202020204" pitchFamily="34" charset="0"/>
                <a:ea typeface="Aptos" panose="020B0004020202020204" pitchFamily="34" charset="0"/>
                <a:cs typeface="Arial" panose="020B0604020202020204" pitchFamily="34" charset="0"/>
              </a:rPr>
              <a:t> (Accessed: 4 October 2026)</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Gillibrand, R., Lam, V. and O’Donnell, V.L. (2016)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2nd edn. Harlow: Pearson.</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Husain, S. (2023) ‘Cultural competence’, Learning Theories and Cultural Competence. </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Keller, H. (2018) ‘Universality claim of attachment theory: children’s socioemotional development across cultures’, </a:t>
            </a:r>
            <a:r>
              <a:rPr lang="en-GB" sz="1600" i="1" kern="100" dirty="0">
                <a:effectLst/>
                <a:latin typeface="Arial" panose="020B0604020202020204" pitchFamily="34" charset="0"/>
                <a:ea typeface="Aptos" panose="020B0004020202020204" pitchFamily="34" charset="0"/>
                <a:cs typeface="Arial" panose="020B0604020202020204" pitchFamily="34" charset="0"/>
              </a:rPr>
              <a:t>Proceedings of the National Academy of Sciences</a:t>
            </a:r>
            <a:r>
              <a:rPr lang="en-GB" sz="1600" kern="100" dirty="0">
                <a:effectLst/>
                <a:latin typeface="Arial" panose="020B0604020202020204" pitchFamily="34" charset="0"/>
                <a:ea typeface="Aptos" panose="020B0004020202020204" pitchFamily="34" charset="0"/>
                <a:cs typeface="Arial" panose="020B0604020202020204" pitchFamily="34" charset="0"/>
              </a:rPr>
              <a:t>, 115(45), pp. 11414–11419.</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Piaget, J. (1952) </a:t>
            </a:r>
            <a:r>
              <a:rPr lang="en-GB" sz="1600" i="1" kern="100" dirty="0">
                <a:effectLst/>
                <a:latin typeface="Arial" panose="020B0604020202020204" pitchFamily="34" charset="0"/>
                <a:ea typeface="Aptos" panose="020B0004020202020204" pitchFamily="34" charset="0"/>
                <a:cs typeface="Arial" panose="020B0604020202020204" pitchFamily="34" charset="0"/>
              </a:rPr>
              <a:t>The origins of intelligence in children</a:t>
            </a:r>
            <a:r>
              <a:rPr lang="en-GB" sz="1600" kern="100" dirty="0">
                <a:effectLst/>
                <a:latin typeface="Arial" panose="020B0604020202020204" pitchFamily="34" charset="0"/>
                <a:ea typeface="Aptos" panose="020B0004020202020204" pitchFamily="34" charset="0"/>
                <a:cs typeface="Arial" panose="020B0604020202020204" pitchFamily="34" charset="0"/>
              </a:rPr>
              <a:t>. New York: International Universities Press.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Schmidt, W.J., Keller, H. and Rosabal Coto, M. (2021) ‘Development in context: what we need to know to assess children’s attachment relationships’,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57(12), pp. 2206–2219.</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Vygotsky, L.S. (1978) </a:t>
            </a:r>
            <a:r>
              <a:rPr lang="en-GB" sz="1600" i="1" kern="100" dirty="0">
                <a:effectLst/>
                <a:latin typeface="Arial" panose="020B0604020202020204" pitchFamily="34" charset="0"/>
                <a:ea typeface="Aptos" panose="020B0004020202020204" pitchFamily="34" charset="0"/>
                <a:cs typeface="Arial" panose="020B0604020202020204" pitchFamily="34" charset="0"/>
              </a:rPr>
              <a:t>Mind in society: the development of higher psychological processes</a:t>
            </a:r>
            <a:r>
              <a:rPr lang="en-GB" sz="1600" kern="100" dirty="0">
                <a:effectLst/>
                <a:latin typeface="Arial" panose="020B0604020202020204" pitchFamily="34" charset="0"/>
                <a:ea typeface="Aptos" panose="020B0004020202020204" pitchFamily="34" charset="0"/>
                <a:cs typeface="Arial" panose="020B0604020202020204" pitchFamily="34" charset="0"/>
              </a:rPr>
              <a:t>. Cambridge, MA: Harvard University Press.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Wright, B., Fearon, P., Garside, M. et al. (2023) ‘Routinely used interventions to improve attachment in infants and young children: a national survey and two systematic reviews’, </a:t>
            </a:r>
            <a:r>
              <a:rPr lang="en-GB" sz="1600" i="1" kern="100" dirty="0">
                <a:effectLst/>
                <a:latin typeface="Arial" panose="020B0604020202020204" pitchFamily="34" charset="0"/>
                <a:ea typeface="Aptos" panose="020B0004020202020204" pitchFamily="34" charset="0"/>
                <a:cs typeface="Arial" panose="020B0604020202020204" pitchFamily="34" charset="0"/>
              </a:rPr>
              <a:t>Health Technology Assessment</a:t>
            </a:r>
            <a:r>
              <a:rPr lang="en-GB" sz="1600" kern="100" dirty="0">
                <a:effectLst/>
                <a:latin typeface="Arial" panose="020B0604020202020204" pitchFamily="34" charset="0"/>
                <a:ea typeface="Aptos" panose="020B0004020202020204" pitchFamily="34" charset="0"/>
                <a:cs typeface="Arial" panose="020B0604020202020204" pitchFamily="34" charset="0"/>
              </a:rPr>
              <a:t>, 27(2), pp. 1–226.</a:t>
            </a:r>
          </a:p>
        </p:txBody>
      </p:sp>
      <p:sp>
        <p:nvSpPr>
          <p:cNvPr id="5" name="TextBox 4">
            <a:extLst>
              <a:ext uri="{FF2B5EF4-FFF2-40B4-BE49-F238E27FC236}">
                <a16:creationId xmlns:a16="http://schemas.microsoft.com/office/drawing/2014/main" id="{BC3906CF-9FF0-0ECE-3F01-EF3ABC0D9CE6}"/>
              </a:ext>
            </a:extLst>
          </p:cNvPr>
          <p:cNvSpPr txBox="1"/>
          <p:nvPr/>
        </p:nvSpPr>
        <p:spPr>
          <a:xfrm>
            <a:off x="0" y="-1"/>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References</a:t>
            </a:r>
          </a:p>
        </p:txBody>
      </p:sp>
      <p:sp>
        <p:nvSpPr>
          <p:cNvPr id="6" name="Slide Number Placeholder 5">
            <a:extLst>
              <a:ext uri="{FF2B5EF4-FFF2-40B4-BE49-F238E27FC236}">
                <a16:creationId xmlns:a16="http://schemas.microsoft.com/office/drawing/2014/main" id="{2AAFD3F6-E76E-1534-C2A1-4AA168F8B539}"/>
              </a:ext>
            </a:extLst>
          </p:cNvPr>
          <p:cNvSpPr>
            <a:spLocks noGrp="1"/>
          </p:cNvSpPr>
          <p:nvPr>
            <p:ph type="sldNum" sz="quarter" idx="12"/>
          </p:nvPr>
        </p:nvSpPr>
        <p:spPr>
          <a:xfrm>
            <a:off x="11653936" y="6396784"/>
            <a:ext cx="429207" cy="365125"/>
          </a:xfrm>
        </p:spPr>
        <p:txBody>
          <a:bodyPr/>
          <a:lstStyle/>
          <a:p>
            <a:fld id="{239A7339-05A6-45E3-8603-84B97995E99D}" type="slidenum">
              <a:rPr lang="en-GB" smtClean="0"/>
              <a:t>13</a:t>
            </a:fld>
            <a:endParaRPr lang="en-GB" dirty="0"/>
          </a:p>
        </p:txBody>
      </p:sp>
    </p:spTree>
    <p:extLst>
      <p:ext uri="{BB962C8B-B14F-4D97-AF65-F5344CB8AC3E}">
        <p14:creationId xmlns:p14="http://schemas.microsoft.com/office/powerpoint/2010/main" val="3285898729"/>
      </p:ext>
    </p:extLst>
  </p:cSld>
  <p:clrMapOvr>
    <a:masterClrMapping/>
  </p:clrMapOvr>
</p:sld>
</file>

<file path=ppt/theme/theme1.xml><?xml version="1.0" encoding="utf-8"?>
<a:theme xmlns:a="http://schemas.openxmlformats.org/drawingml/2006/main" name="Helena">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571</TotalTime>
  <Words>3458</Words>
  <Application>Microsoft Office PowerPoint</Application>
  <PresentationFormat>Widescreen</PresentationFormat>
  <Paragraphs>204</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Neue Haas Grotesk Text Pro</vt:lpstr>
      <vt:lpstr>Wingdings</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Azhda Ali (2436859)</dc:creator>
  <cp:lastModifiedBy>Mehmed Mustafov (2021797)</cp:lastModifiedBy>
  <cp:revision>41</cp:revision>
  <dcterms:created xsi:type="dcterms:W3CDTF">2026-10-04T16:08:02Z</dcterms:created>
  <dcterms:modified xsi:type="dcterms:W3CDTF">2026-10-10T16:23:12Z</dcterms:modified>
</cp:coreProperties>
</file>