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48E303-0AF2-69F3-976F-5E7DED4A2B8F}" v="90" dt="2026-08-07T09:14:35.7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20" d="100"/>
          <a:sy n="120" d="100"/>
        </p:scale>
        <p:origin x="1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C45592-A22C-472C-9A7A-6988B52EE3FC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AA5706A-070A-4273-9591-ED0FB35F4E1E}">
      <dgm:prSet/>
      <dgm:spPr/>
      <dgm:t>
        <a:bodyPr/>
        <a:lstStyle/>
        <a:p>
          <a:r>
            <a:rPr lang="en-GB" b="1" i="0"/>
            <a:t>• </a:t>
          </a:r>
          <a:r>
            <a:rPr lang="en-GB" b="0" i="0"/>
            <a:t>10–12 week project plan:</a:t>
          </a:r>
          <a:endParaRPr lang="en-US"/>
        </a:p>
      </dgm:t>
    </dgm:pt>
    <dgm:pt modelId="{2E0D4BD2-0C9E-4411-B2F0-3F224E9070D7}" type="parTrans" cxnId="{26F87C20-A258-4831-B3CA-E0AE474F377F}">
      <dgm:prSet/>
      <dgm:spPr/>
      <dgm:t>
        <a:bodyPr/>
        <a:lstStyle/>
        <a:p>
          <a:endParaRPr lang="en-US"/>
        </a:p>
      </dgm:t>
    </dgm:pt>
    <dgm:pt modelId="{A7171006-50C5-4F4C-88B4-46C0A6D3CD66}" type="sibTrans" cxnId="{26F87C20-A258-4831-B3CA-E0AE474F377F}">
      <dgm:prSet/>
      <dgm:spPr/>
      <dgm:t>
        <a:bodyPr/>
        <a:lstStyle/>
        <a:p>
          <a:endParaRPr lang="en-US"/>
        </a:p>
      </dgm:t>
    </dgm:pt>
    <dgm:pt modelId="{BB23057A-F602-4ABD-A3E5-9FC39AD42428}">
      <dgm:prSet/>
      <dgm:spPr/>
      <dgm:t>
        <a:bodyPr/>
        <a:lstStyle/>
        <a:p>
          <a:r>
            <a:rPr lang="en-GB" b="1" i="0"/>
            <a:t>• </a:t>
          </a:r>
          <a:r>
            <a:rPr lang="en-GB" b="0" i="0"/>
            <a:t>Weeks 1–2: Literature review &amp; dataset selection</a:t>
          </a:r>
          <a:endParaRPr lang="en-US"/>
        </a:p>
      </dgm:t>
    </dgm:pt>
    <dgm:pt modelId="{8E0291E1-A5BF-4E51-867C-3F79D09B5619}" type="parTrans" cxnId="{DA740C81-3A71-4B5F-ADF7-AD094083DF3E}">
      <dgm:prSet/>
      <dgm:spPr/>
      <dgm:t>
        <a:bodyPr/>
        <a:lstStyle/>
        <a:p>
          <a:endParaRPr lang="en-US"/>
        </a:p>
      </dgm:t>
    </dgm:pt>
    <dgm:pt modelId="{8CCB360A-58F2-4D66-B680-5ADA464C987A}" type="sibTrans" cxnId="{DA740C81-3A71-4B5F-ADF7-AD094083DF3E}">
      <dgm:prSet/>
      <dgm:spPr/>
      <dgm:t>
        <a:bodyPr/>
        <a:lstStyle/>
        <a:p>
          <a:endParaRPr lang="en-US"/>
        </a:p>
      </dgm:t>
    </dgm:pt>
    <dgm:pt modelId="{13E23CF4-4FBB-4025-80E1-2D2F6CE17CF4}">
      <dgm:prSet/>
      <dgm:spPr/>
      <dgm:t>
        <a:bodyPr/>
        <a:lstStyle/>
        <a:p>
          <a:r>
            <a:rPr lang="en-GB" b="1" i="0"/>
            <a:t>• </a:t>
          </a:r>
          <a:r>
            <a:rPr lang="en-GB" b="0" i="0"/>
            <a:t>Weeks 2–3: Dataset pre-processing &amp; class-imbalance handling</a:t>
          </a:r>
          <a:endParaRPr lang="en-US"/>
        </a:p>
      </dgm:t>
    </dgm:pt>
    <dgm:pt modelId="{90885C78-73D6-462C-B4CB-92BAF35B22F0}" type="parTrans" cxnId="{60F99F58-63D3-41C2-932B-417EEA5EA207}">
      <dgm:prSet/>
      <dgm:spPr/>
      <dgm:t>
        <a:bodyPr/>
        <a:lstStyle/>
        <a:p>
          <a:endParaRPr lang="en-US"/>
        </a:p>
      </dgm:t>
    </dgm:pt>
    <dgm:pt modelId="{08EB85D2-EA66-42AC-9D1E-7BE281259231}" type="sibTrans" cxnId="{60F99F58-63D3-41C2-932B-417EEA5EA207}">
      <dgm:prSet/>
      <dgm:spPr/>
      <dgm:t>
        <a:bodyPr/>
        <a:lstStyle/>
        <a:p>
          <a:endParaRPr lang="en-US"/>
        </a:p>
      </dgm:t>
    </dgm:pt>
    <dgm:pt modelId="{89A9C0BE-79F6-4629-BB22-B1DDC9DA82DC}">
      <dgm:prSet/>
      <dgm:spPr/>
      <dgm:t>
        <a:bodyPr/>
        <a:lstStyle/>
        <a:p>
          <a:r>
            <a:rPr lang="en-GB" b="1" i="0"/>
            <a:t>• </a:t>
          </a:r>
          <a:r>
            <a:rPr lang="en-GB" b="0" i="0"/>
            <a:t>Weeks 3–6: Feature extraction &amp; classification pipeline development</a:t>
          </a:r>
          <a:endParaRPr lang="en-US"/>
        </a:p>
      </dgm:t>
    </dgm:pt>
    <dgm:pt modelId="{CB007B27-9BB8-4A1F-B664-52D0C15BCB38}" type="parTrans" cxnId="{BCBF0F2D-2C2C-48CB-A24A-387F6E475C0E}">
      <dgm:prSet/>
      <dgm:spPr/>
      <dgm:t>
        <a:bodyPr/>
        <a:lstStyle/>
        <a:p>
          <a:endParaRPr lang="en-US"/>
        </a:p>
      </dgm:t>
    </dgm:pt>
    <dgm:pt modelId="{EF69ACCA-8E1E-426C-9E84-75C6A24E0B24}" type="sibTrans" cxnId="{BCBF0F2D-2C2C-48CB-A24A-387F6E475C0E}">
      <dgm:prSet/>
      <dgm:spPr/>
      <dgm:t>
        <a:bodyPr/>
        <a:lstStyle/>
        <a:p>
          <a:endParaRPr lang="en-US"/>
        </a:p>
      </dgm:t>
    </dgm:pt>
    <dgm:pt modelId="{08EFD02F-3FE0-440C-A545-7D007104CF6A}">
      <dgm:prSet/>
      <dgm:spPr/>
      <dgm:t>
        <a:bodyPr/>
        <a:lstStyle/>
        <a:p>
          <a:r>
            <a:rPr lang="en-GB" b="1" i="0"/>
            <a:t>• </a:t>
          </a:r>
          <a:r>
            <a:rPr lang="en-GB" b="0" i="0"/>
            <a:t>Weeks 6–8: Timeline-reconstruction component development</a:t>
          </a:r>
          <a:endParaRPr lang="en-US"/>
        </a:p>
      </dgm:t>
    </dgm:pt>
    <dgm:pt modelId="{2B1A9258-FB18-474A-BB6B-4707DFCB75B3}" type="parTrans" cxnId="{B9FE46BB-AEFA-4EE8-8003-24EC43A22EED}">
      <dgm:prSet/>
      <dgm:spPr/>
      <dgm:t>
        <a:bodyPr/>
        <a:lstStyle/>
        <a:p>
          <a:endParaRPr lang="en-US"/>
        </a:p>
      </dgm:t>
    </dgm:pt>
    <dgm:pt modelId="{94E15245-E0FA-44C3-9C72-0FDD26F94BF6}" type="sibTrans" cxnId="{B9FE46BB-AEFA-4EE8-8003-24EC43A22EED}">
      <dgm:prSet/>
      <dgm:spPr/>
      <dgm:t>
        <a:bodyPr/>
        <a:lstStyle/>
        <a:p>
          <a:endParaRPr lang="en-US"/>
        </a:p>
      </dgm:t>
    </dgm:pt>
    <dgm:pt modelId="{C02BD0F3-5255-4C5F-9F9F-426E3E75DC10}">
      <dgm:prSet/>
      <dgm:spPr/>
      <dgm:t>
        <a:bodyPr/>
        <a:lstStyle/>
        <a:p>
          <a:r>
            <a:rPr lang="en-GB" b="1" i="0"/>
            <a:t>• </a:t>
          </a:r>
          <a:r>
            <a:rPr lang="en-GB" b="0" i="0"/>
            <a:t>Weeks 8–10: Evaluation against baseline</a:t>
          </a:r>
          <a:endParaRPr lang="en-US"/>
        </a:p>
      </dgm:t>
    </dgm:pt>
    <dgm:pt modelId="{5FCBAD09-B1C8-4C33-8CF4-A49F9632565C}" type="parTrans" cxnId="{437566CF-34E3-42B3-B7D1-60032190431F}">
      <dgm:prSet/>
      <dgm:spPr/>
      <dgm:t>
        <a:bodyPr/>
        <a:lstStyle/>
        <a:p>
          <a:endParaRPr lang="en-US"/>
        </a:p>
      </dgm:t>
    </dgm:pt>
    <dgm:pt modelId="{9A7C19D3-7A21-44EF-A32F-5C495CD09B3F}" type="sibTrans" cxnId="{437566CF-34E3-42B3-B7D1-60032190431F}">
      <dgm:prSet/>
      <dgm:spPr/>
      <dgm:t>
        <a:bodyPr/>
        <a:lstStyle/>
        <a:p>
          <a:endParaRPr lang="en-US"/>
        </a:p>
      </dgm:t>
    </dgm:pt>
    <dgm:pt modelId="{DA7A7F11-4ECA-4E7D-B54F-44687A93A056}">
      <dgm:prSet/>
      <dgm:spPr/>
      <dgm:t>
        <a:bodyPr/>
        <a:lstStyle/>
        <a:p>
          <a:r>
            <a:rPr lang="en-GB" b="1" i="0"/>
            <a:t>• </a:t>
          </a:r>
          <a:r>
            <a:rPr lang="en-GB" b="0" i="0"/>
            <a:t>Weeks 11–12: Analysis &amp; write-up (buffer for iterative refinement)</a:t>
          </a:r>
          <a:endParaRPr lang="en-US"/>
        </a:p>
      </dgm:t>
    </dgm:pt>
    <dgm:pt modelId="{E458B485-09D0-4E85-A222-BE9D5CB03346}" type="parTrans" cxnId="{CF6E54D7-5756-49B7-B4C0-C4A320C290DD}">
      <dgm:prSet/>
      <dgm:spPr/>
      <dgm:t>
        <a:bodyPr/>
        <a:lstStyle/>
        <a:p>
          <a:endParaRPr lang="en-US"/>
        </a:p>
      </dgm:t>
    </dgm:pt>
    <dgm:pt modelId="{3702DC36-0810-403F-8D11-6EF5DBD9548F}" type="sibTrans" cxnId="{CF6E54D7-5756-49B7-B4C0-C4A320C290DD}">
      <dgm:prSet/>
      <dgm:spPr/>
      <dgm:t>
        <a:bodyPr/>
        <a:lstStyle/>
        <a:p>
          <a:endParaRPr lang="en-US"/>
        </a:p>
      </dgm:t>
    </dgm:pt>
    <dgm:pt modelId="{BD384EF9-E7DE-4443-A089-FF8DFCE003DA}">
      <dgm:prSet/>
      <dgm:spPr/>
      <dgm:t>
        <a:bodyPr/>
        <a:lstStyle/>
        <a:p>
          <a:r>
            <a:rPr lang="en-GB" b="1" i="0"/>
            <a:t>• </a:t>
          </a:r>
          <a:r>
            <a:rPr lang="en-GB" b="0" i="0"/>
            <a:t>Resources: Python (scikit-learn, PyTorch), Zeek/Argus, Wireshark, Bot-IoT/IoT-23/TON_IoT datasets, mid-range GPU workstation, one cloud GPU instance as backup</a:t>
          </a:r>
          <a:endParaRPr lang="en-US"/>
        </a:p>
      </dgm:t>
    </dgm:pt>
    <dgm:pt modelId="{8F494EE8-B0AE-4FEC-BD0D-72D34272C8B2}" type="parTrans" cxnId="{E1883BF5-53CB-459F-8646-2C9D92B230A1}">
      <dgm:prSet/>
      <dgm:spPr/>
      <dgm:t>
        <a:bodyPr/>
        <a:lstStyle/>
        <a:p>
          <a:endParaRPr lang="en-US"/>
        </a:p>
      </dgm:t>
    </dgm:pt>
    <dgm:pt modelId="{B5006493-4B2B-4AAE-998F-CCCBA1A1C3EB}" type="sibTrans" cxnId="{E1883BF5-53CB-459F-8646-2C9D92B230A1}">
      <dgm:prSet/>
      <dgm:spPr/>
      <dgm:t>
        <a:bodyPr/>
        <a:lstStyle/>
        <a:p>
          <a:endParaRPr lang="en-US"/>
        </a:p>
      </dgm:t>
    </dgm:pt>
    <dgm:pt modelId="{13595DEE-A766-4684-A011-E1A78D0CCEBC}" type="pres">
      <dgm:prSet presAssocID="{E4C45592-A22C-472C-9A7A-6988B52EE3FC}" presName="Name0" presStyleCnt="0">
        <dgm:presLayoutVars>
          <dgm:dir/>
          <dgm:resizeHandles val="exact"/>
        </dgm:presLayoutVars>
      </dgm:prSet>
      <dgm:spPr/>
    </dgm:pt>
    <dgm:pt modelId="{9A13B054-A79B-4457-90ED-908DE146749C}" type="pres">
      <dgm:prSet presAssocID="{EAA5706A-070A-4273-9591-ED0FB35F4E1E}" presName="node" presStyleLbl="node1" presStyleIdx="0" presStyleCnt="8">
        <dgm:presLayoutVars>
          <dgm:bulletEnabled val="1"/>
        </dgm:presLayoutVars>
      </dgm:prSet>
      <dgm:spPr/>
    </dgm:pt>
    <dgm:pt modelId="{53F333DF-B3AD-4658-943A-9439DF5E5FDD}" type="pres">
      <dgm:prSet presAssocID="{A7171006-50C5-4F4C-88B4-46C0A6D3CD66}" presName="sibTrans" presStyleLbl="sibTrans1D1" presStyleIdx="0" presStyleCnt="7"/>
      <dgm:spPr/>
    </dgm:pt>
    <dgm:pt modelId="{B713C146-B5D9-4F5E-A0E3-CFBE54450BBC}" type="pres">
      <dgm:prSet presAssocID="{A7171006-50C5-4F4C-88B4-46C0A6D3CD66}" presName="connectorText" presStyleLbl="sibTrans1D1" presStyleIdx="0" presStyleCnt="7"/>
      <dgm:spPr/>
    </dgm:pt>
    <dgm:pt modelId="{6B80A588-2383-4008-96CA-3174CACD4172}" type="pres">
      <dgm:prSet presAssocID="{BB23057A-F602-4ABD-A3E5-9FC39AD42428}" presName="node" presStyleLbl="node1" presStyleIdx="1" presStyleCnt="8">
        <dgm:presLayoutVars>
          <dgm:bulletEnabled val="1"/>
        </dgm:presLayoutVars>
      </dgm:prSet>
      <dgm:spPr/>
    </dgm:pt>
    <dgm:pt modelId="{C48CEC42-45EB-4DE0-A530-672900655589}" type="pres">
      <dgm:prSet presAssocID="{8CCB360A-58F2-4D66-B680-5ADA464C987A}" presName="sibTrans" presStyleLbl="sibTrans1D1" presStyleIdx="1" presStyleCnt="7"/>
      <dgm:spPr/>
    </dgm:pt>
    <dgm:pt modelId="{77F4307D-4393-478E-9665-A73E433BEBF6}" type="pres">
      <dgm:prSet presAssocID="{8CCB360A-58F2-4D66-B680-5ADA464C987A}" presName="connectorText" presStyleLbl="sibTrans1D1" presStyleIdx="1" presStyleCnt="7"/>
      <dgm:spPr/>
    </dgm:pt>
    <dgm:pt modelId="{7420B4D5-085A-4F51-AC0C-007CEB8E4AB4}" type="pres">
      <dgm:prSet presAssocID="{13E23CF4-4FBB-4025-80E1-2D2F6CE17CF4}" presName="node" presStyleLbl="node1" presStyleIdx="2" presStyleCnt="8">
        <dgm:presLayoutVars>
          <dgm:bulletEnabled val="1"/>
        </dgm:presLayoutVars>
      </dgm:prSet>
      <dgm:spPr/>
    </dgm:pt>
    <dgm:pt modelId="{DBC7EFD2-F31D-46EC-BF7E-A1C63F8F3D4D}" type="pres">
      <dgm:prSet presAssocID="{08EB85D2-EA66-42AC-9D1E-7BE281259231}" presName="sibTrans" presStyleLbl="sibTrans1D1" presStyleIdx="2" presStyleCnt="7"/>
      <dgm:spPr/>
    </dgm:pt>
    <dgm:pt modelId="{C3ACB2C6-0215-476E-90D3-3F49AECEBAFB}" type="pres">
      <dgm:prSet presAssocID="{08EB85D2-EA66-42AC-9D1E-7BE281259231}" presName="connectorText" presStyleLbl="sibTrans1D1" presStyleIdx="2" presStyleCnt="7"/>
      <dgm:spPr/>
    </dgm:pt>
    <dgm:pt modelId="{98417DAB-5E1D-4FB6-A0D0-00C6B4DCC70E}" type="pres">
      <dgm:prSet presAssocID="{89A9C0BE-79F6-4629-BB22-B1DDC9DA82DC}" presName="node" presStyleLbl="node1" presStyleIdx="3" presStyleCnt="8">
        <dgm:presLayoutVars>
          <dgm:bulletEnabled val="1"/>
        </dgm:presLayoutVars>
      </dgm:prSet>
      <dgm:spPr/>
    </dgm:pt>
    <dgm:pt modelId="{5F838A76-7458-419A-8A8C-12A14901D6AA}" type="pres">
      <dgm:prSet presAssocID="{EF69ACCA-8E1E-426C-9E84-75C6A24E0B24}" presName="sibTrans" presStyleLbl="sibTrans1D1" presStyleIdx="3" presStyleCnt="7"/>
      <dgm:spPr/>
    </dgm:pt>
    <dgm:pt modelId="{21C6ADF9-777D-4E1C-A7E2-623D77670216}" type="pres">
      <dgm:prSet presAssocID="{EF69ACCA-8E1E-426C-9E84-75C6A24E0B24}" presName="connectorText" presStyleLbl="sibTrans1D1" presStyleIdx="3" presStyleCnt="7"/>
      <dgm:spPr/>
    </dgm:pt>
    <dgm:pt modelId="{000C7258-6152-48C8-AC15-78C93C14642B}" type="pres">
      <dgm:prSet presAssocID="{08EFD02F-3FE0-440C-A545-7D007104CF6A}" presName="node" presStyleLbl="node1" presStyleIdx="4" presStyleCnt="8">
        <dgm:presLayoutVars>
          <dgm:bulletEnabled val="1"/>
        </dgm:presLayoutVars>
      </dgm:prSet>
      <dgm:spPr/>
    </dgm:pt>
    <dgm:pt modelId="{32CE4267-9C55-490B-A16B-C63C4B6EF398}" type="pres">
      <dgm:prSet presAssocID="{94E15245-E0FA-44C3-9C72-0FDD26F94BF6}" presName="sibTrans" presStyleLbl="sibTrans1D1" presStyleIdx="4" presStyleCnt="7"/>
      <dgm:spPr/>
    </dgm:pt>
    <dgm:pt modelId="{C2AAD489-8FDF-4EAA-B967-275622CE2E80}" type="pres">
      <dgm:prSet presAssocID="{94E15245-E0FA-44C3-9C72-0FDD26F94BF6}" presName="connectorText" presStyleLbl="sibTrans1D1" presStyleIdx="4" presStyleCnt="7"/>
      <dgm:spPr/>
    </dgm:pt>
    <dgm:pt modelId="{34E11327-182E-4E39-957D-DBA9B09815DE}" type="pres">
      <dgm:prSet presAssocID="{C02BD0F3-5255-4C5F-9F9F-426E3E75DC10}" presName="node" presStyleLbl="node1" presStyleIdx="5" presStyleCnt="8">
        <dgm:presLayoutVars>
          <dgm:bulletEnabled val="1"/>
        </dgm:presLayoutVars>
      </dgm:prSet>
      <dgm:spPr/>
    </dgm:pt>
    <dgm:pt modelId="{25A2959A-16AA-49E3-954F-0FFF07ADBE7A}" type="pres">
      <dgm:prSet presAssocID="{9A7C19D3-7A21-44EF-A32F-5C495CD09B3F}" presName="sibTrans" presStyleLbl="sibTrans1D1" presStyleIdx="5" presStyleCnt="7"/>
      <dgm:spPr/>
    </dgm:pt>
    <dgm:pt modelId="{83E45499-E119-4309-8739-A7F85D03AD21}" type="pres">
      <dgm:prSet presAssocID="{9A7C19D3-7A21-44EF-A32F-5C495CD09B3F}" presName="connectorText" presStyleLbl="sibTrans1D1" presStyleIdx="5" presStyleCnt="7"/>
      <dgm:spPr/>
    </dgm:pt>
    <dgm:pt modelId="{B227DB51-1612-4678-AE0B-141C5B3BC7CA}" type="pres">
      <dgm:prSet presAssocID="{DA7A7F11-4ECA-4E7D-B54F-44687A93A056}" presName="node" presStyleLbl="node1" presStyleIdx="6" presStyleCnt="8">
        <dgm:presLayoutVars>
          <dgm:bulletEnabled val="1"/>
        </dgm:presLayoutVars>
      </dgm:prSet>
      <dgm:spPr/>
    </dgm:pt>
    <dgm:pt modelId="{E2F2FAC3-BCB9-4B68-BBDF-AB93A065F19A}" type="pres">
      <dgm:prSet presAssocID="{3702DC36-0810-403F-8D11-6EF5DBD9548F}" presName="sibTrans" presStyleLbl="sibTrans1D1" presStyleIdx="6" presStyleCnt="7"/>
      <dgm:spPr/>
    </dgm:pt>
    <dgm:pt modelId="{C0D19FCF-7A9A-419E-ADE5-1C26D222E641}" type="pres">
      <dgm:prSet presAssocID="{3702DC36-0810-403F-8D11-6EF5DBD9548F}" presName="connectorText" presStyleLbl="sibTrans1D1" presStyleIdx="6" presStyleCnt="7"/>
      <dgm:spPr/>
    </dgm:pt>
    <dgm:pt modelId="{8E6E1353-97A7-488A-A876-1ABDF3503A27}" type="pres">
      <dgm:prSet presAssocID="{BD384EF9-E7DE-4443-A089-FF8DFCE003DA}" presName="node" presStyleLbl="node1" presStyleIdx="7" presStyleCnt="8">
        <dgm:presLayoutVars>
          <dgm:bulletEnabled val="1"/>
        </dgm:presLayoutVars>
      </dgm:prSet>
      <dgm:spPr/>
    </dgm:pt>
  </dgm:ptLst>
  <dgm:cxnLst>
    <dgm:cxn modelId="{F31AFD0C-AEE4-4A8C-BD07-84908927CBB8}" type="presOf" srcId="{C02BD0F3-5255-4C5F-9F9F-426E3E75DC10}" destId="{34E11327-182E-4E39-957D-DBA9B09815DE}" srcOrd="0" destOrd="0" presId="urn:microsoft.com/office/officeart/2016/7/layout/RepeatingBendingProcessNew"/>
    <dgm:cxn modelId="{8EB82E1C-5B28-4CFB-9FD1-A4EDC449DB4E}" type="presOf" srcId="{94E15245-E0FA-44C3-9C72-0FDD26F94BF6}" destId="{C2AAD489-8FDF-4EAA-B967-275622CE2E80}" srcOrd="1" destOrd="0" presId="urn:microsoft.com/office/officeart/2016/7/layout/RepeatingBendingProcessNew"/>
    <dgm:cxn modelId="{59EE311D-7CCD-4F9D-999E-1E252845B940}" type="presOf" srcId="{8CCB360A-58F2-4D66-B680-5ADA464C987A}" destId="{C48CEC42-45EB-4DE0-A530-672900655589}" srcOrd="0" destOrd="0" presId="urn:microsoft.com/office/officeart/2016/7/layout/RepeatingBendingProcessNew"/>
    <dgm:cxn modelId="{26F87C20-A258-4831-B3CA-E0AE474F377F}" srcId="{E4C45592-A22C-472C-9A7A-6988B52EE3FC}" destId="{EAA5706A-070A-4273-9591-ED0FB35F4E1E}" srcOrd="0" destOrd="0" parTransId="{2E0D4BD2-0C9E-4411-B2F0-3F224E9070D7}" sibTransId="{A7171006-50C5-4F4C-88B4-46C0A6D3CD66}"/>
    <dgm:cxn modelId="{258E8C20-2241-4A39-B060-B4B0D278EA33}" type="presOf" srcId="{9A7C19D3-7A21-44EF-A32F-5C495CD09B3F}" destId="{25A2959A-16AA-49E3-954F-0FFF07ADBE7A}" srcOrd="0" destOrd="0" presId="urn:microsoft.com/office/officeart/2016/7/layout/RepeatingBendingProcessNew"/>
    <dgm:cxn modelId="{FE599F21-8263-4C8E-92A8-8C9811C72D19}" type="presOf" srcId="{9A7C19D3-7A21-44EF-A32F-5C495CD09B3F}" destId="{83E45499-E119-4309-8739-A7F85D03AD21}" srcOrd="1" destOrd="0" presId="urn:microsoft.com/office/officeart/2016/7/layout/RepeatingBendingProcessNew"/>
    <dgm:cxn modelId="{BCBF0F2D-2C2C-48CB-A24A-387F6E475C0E}" srcId="{E4C45592-A22C-472C-9A7A-6988B52EE3FC}" destId="{89A9C0BE-79F6-4629-BB22-B1DDC9DA82DC}" srcOrd="3" destOrd="0" parTransId="{CB007B27-9BB8-4A1F-B664-52D0C15BCB38}" sibTransId="{EF69ACCA-8E1E-426C-9E84-75C6A24E0B24}"/>
    <dgm:cxn modelId="{B144C234-03DF-4F84-A952-575E330C52CF}" type="presOf" srcId="{08EB85D2-EA66-42AC-9D1E-7BE281259231}" destId="{C3ACB2C6-0215-476E-90D3-3F49AECEBAFB}" srcOrd="1" destOrd="0" presId="urn:microsoft.com/office/officeart/2016/7/layout/RepeatingBendingProcessNew"/>
    <dgm:cxn modelId="{A76DDE5B-C741-463F-A628-E39E7232D14C}" type="presOf" srcId="{E4C45592-A22C-472C-9A7A-6988B52EE3FC}" destId="{13595DEE-A766-4684-A011-E1A78D0CCEBC}" srcOrd="0" destOrd="0" presId="urn:microsoft.com/office/officeart/2016/7/layout/RepeatingBendingProcessNew"/>
    <dgm:cxn modelId="{1046645E-A9F7-4AEE-9210-2013194D3B5B}" type="presOf" srcId="{EAA5706A-070A-4273-9591-ED0FB35F4E1E}" destId="{9A13B054-A79B-4457-90ED-908DE146749C}" srcOrd="0" destOrd="0" presId="urn:microsoft.com/office/officeart/2016/7/layout/RepeatingBendingProcessNew"/>
    <dgm:cxn modelId="{335C895E-76F2-486D-9B0B-864FAC571C9B}" type="presOf" srcId="{89A9C0BE-79F6-4629-BB22-B1DDC9DA82DC}" destId="{98417DAB-5E1D-4FB6-A0D0-00C6B4DCC70E}" srcOrd="0" destOrd="0" presId="urn:microsoft.com/office/officeart/2016/7/layout/RepeatingBendingProcessNew"/>
    <dgm:cxn modelId="{FD61C85E-5150-41E0-888D-8C89FC31F81D}" type="presOf" srcId="{BB23057A-F602-4ABD-A3E5-9FC39AD42428}" destId="{6B80A588-2383-4008-96CA-3174CACD4172}" srcOrd="0" destOrd="0" presId="urn:microsoft.com/office/officeart/2016/7/layout/RepeatingBendingProcessNew"/>
    <dgm:cxn modelId="{D1DB2B6D-47F1-4529-AE9A-CB165CA36B10}" type="presOf" srcId="{08EB85D2-EA66-42AC-9D1E-7BE281259231}" destId="{DBC7EFD2-F31D-46EC-BF7E-A1C63F8F3D4D}" srcOrd="0" destOrd="0" presId="urn:microsoft.com/office/officeart/2016/7/layout/RepeatingBendingProcessNew"/>
    <dgm:cxn modelId="{D1321D72-8013-4C1F-B0EA-F246D64AAD78}" type="presOf" srcId="{A7171006-50C5-4F4C-88B4-46C0A6D3CD66}" destId="{B713C146-B5D9-4F5E-A0E3-CFBE54450BBC}" srcOrd="1" destOrd="0" presId="urn:microsoft.com/office/officeart/2016/7/layout/RepeatingBendingProcessNew"/>
    <dgm:cxn modelId="{CBE05175-AA1F-45FD-ACFA-61FDE23C08CB}" type="presOf" srcId="{DA7A7F11-4ECA-4E7D-B54F-44687A93A056}" destId="{B227DB51-1612-4678-AE0B-141C5B3BC7CA}" srcOrd="0" destOrd="0" presId="urn:microsoft.com/office/officeart/2016/7/layout/RepeatingBendingProcessNew"/>
    <dgm:cxn modelId="{60F99F58-63D3-41C2-932B-417EEA5EA207}" srcId="{E4C45592-A22C-472C-9A7A-6988B52EE3FC}" destId="{13E23CF4-4FBB-4025-80E1-2D2F6CE17CF4}" srcOrd="2" destOrd="0" parTransId="{90885C78-73D6-462C-B4CB-92BAF35B22F0}" sibTransId="{08EB85D2-EA66-42AC-9D1E-7BE281259231}"/>
    <dgm:cxn modelId="{67541F59-75CB-48F1-A704-38999974CEDB}" type="presOf" srcId="{13E23CF4-4FBB-4025-80E1-2D2F6CE17CF4}" destId="{7420B4D5-085A-4F51-AC0C-007CEB8E4AB4}" srcOrd="0" destOrd="0" presId="urn:microsoft.com/office/officeart/2016/7/layout/RepeatingBendingProcessNew"/>
    <dgm:cxn modelId="{DA740C81-3A71-4B5F-ADF7-AD094083DF3E}" srcId="{E4C45592-A22C-472C-9A7A-6988B52EE3FC}" destId="{BB23057A-F602-4ABD-A3E5-9FC39AD42428}" srcOrd="1" destOrd="0" parTransId="{8E0291E1-A5BF-4E51-867C-3F79D09B5619}" sibTransId="{8CCB360A-58F2-4D66-B680-5ADA464C987A}"/>
    <dgm:cxn modelId="{A33AE181-B30B-4F07-875F-254BD51D58AC}" type="presOf" srcId="{3702DC36-0810-403F-8D11-6EF5DBD9548F}" destId="{E2F2FAC3-BCB9-4B68-BBDF-AB93A065F19A}" srcOrd="0" destOrd="0" presId="urn:microsoft.com/office/officeart/2016/7/layout/RepeatingBendingProcessNew"/>
    <dgm:cxn modelId="{F5CF6790-C19B-4D4F-B549-F54251FFDB08}" type="presOf" srcId="{BD384EF9-E7DE-4443-A089-FF8DFCE003DA}" destId="{8E6E1353-97A7-488A-A876-1ABDF3503A27}" srcOrd="0" destOrd="0" presId="urn:microsoft.com/office/officeart/2016/7/layout/RepeatingBendingProcessNew"/>
    <dgm:cxn modelId="{65264394-FD4A-455B-842F-7A56808045E2}" type="presOf" srcId="{94E15245-E0FA-44C3-9C72-0FDD26F94BF6}" destId="{32CE4267-9C55-490B-A16B-C63C4B6EF398}" srcOrd="0" destOrd="0" presId="urn:microsoft.com/office/officeart/2016/7/layout/RepeatingBendingProcessNew"/>
    <dgm:cxn modelId="{C8CF82B0-B2C6-459A-ADA8-A58DCD250778}" type="presOf" srcId="{08EFD02F-3FE0-440C-A545-7D007104CF6A}" destId="{000C7258-6152-48C8-AC15-78C93C14642B}" srcOrd="0" destOrd="0" presId="urn:microsoft.com/office/officeart/2016/7/layout/RepeatingBendingProcessNew"/>
    <dgm:cxn modelId="{692790B9-71C0-4463-B886-7590C43B0E72}" type="presOf" srcId="{3702DC36-0810-403F-8D11-6EF5DBD9548F}" destId="{C0D19FCF-7A9A-419E-ADE5-1C26D222E641}" srcOrd="1" destOrd="0" presId="urn:microsoft.com/office/officeart/2016/7/layout/RepeatingBendingProcessNew"/>
    <dgm:cxn modelId="{B9FE46BB-AEFA-4EE8-8003-24EC43A22EED}" srcId="{E4C45592-A22C-472C-9A7A-6988B52EE3FC}" destId="{08EFD02F-3FE0-440C-A545-7D007104CF6A}" srcOrd="4" destOrd="0" parTransId="{2B1A9258-FB18-474A-BB6B-4707DFCB75B3}" sibTransId="{94E15245-E0FA-44C3-9C72-0FDD26F94BF6}"/>
    <dgm:cxn modelId="{437566CF-34E3-42B3-B7D1-60032190431F}" srcId="{E4C45592-A22C-472C-9A7A-6988B52EE3FC}" destId="{C02BD0F3-5255-4C5F-9F9F-426E3E75DC10}" srcOrd="5" destOrd="0" parTransId="{5FCBAD09-B1C8-4C33-8CF4-A49F9632565C}" sibTransId="{9A7C19D3-7A21-44EF-A32F-5C495CD09B3F}"/>
    <dgm:cxn modelId="{CF6E54D7-5756-49B7-B4C0-C4A320C290DD}" srcId="{E4C45592-A22C-472C-9A7A-6988B52EE3FC}" destId="{DA7A7F11-4ECA-4E7D-B54F-44687A93A056}" srcOrd="6" destOrd="0" parTransId="{E458B485-09D0-4E85-A222-BE9D5CB03346}" sibTransId="{3702DC36-0810-403F-8D11-6EF5DBD9548F}"/>
    <dgm:cxn modelId="{F51D48D9-FEC8-4A9B-8E9A-CBF556FC6179}" type="presOf" srcId="{EF69ACCA-8E1E-426C-9E84-75C6A24E0B24}" destId="{21C6ADF9-777D-4E1C-A7E2-623D77670216}" srcOrd="1" destOrd="0" presId="urn:microsoft.com/office/officeart/2016/7/layout/RepeatingBendingProcessNew"/>
    <dgm:cxn modelId="{CCC782D9-9E89-46A2-879E-E9F8A9E618A6}" type="presOf" srcId="{EF69ACCA-8E1E-426C-9E84-75C6A24E0B24}" destId="{5F838A76-7458-419A-8A8C-12A14901D6AA}" srcOrd="0" destOrd="0" presId="urn:microsoft.com/office/officeart/2016/7/layout/RepeatingBendingProcessNew"/>
    <dgm:cxn modelId="{247B21DF-81A5-465F-AF1C-0CD01146CE80}" type="presOf" srcId="{A7171006-50C5-4F4C-88B4-46C0A6D3CD66}" destId="{53F333DF-B3AD-4658-943A-9439DF5E5FDD}" srcOrd="0" destOrd="0" presId="urn:microsoft.com/office/officeart/2016/7/layout/RepeatingBendingProcessNew"/>
    <dgm:cxn modelId="{EF34F5E4-739C-46C6-8920-ECD063716CE7}" type="presOf" srcId="{8CCB360A-58F2-4D66-B680-5ADA464C987A}" destId="{77F4307D-4393-478E-9665-A73E433BEBF6}" srcOrd="1" destOrd="0" presId="urn:microsoft.com/office/officeart/2016/7/layout/RepeatingBendingProcessNew"/>
    <dgm:cxn modelId="{E1883BF5-53CB-459F-8646-2C9D92B230A1}" srcId="{E4C45592-A22C-472C-9A7A-6988B52EE3FC}" destId="{BD384EF9-E7DE-4443-A089-FF8DFCE003DA}" srcOrd="7" destOrd="0" parTransId="{8F494EE8-B0AE-4FEC-BD0D-72D34272C8B2}" sibTransId="{B5006493-4B2B-4AAE-998F-CCCBA1A1C3EB}"/>
    <dgm:cxn modelId="{8426749A-FEA7-4D27-AA30-E69074DC2A12}" type="presParOf" srcId="{13595DEE-A766-4684-A011-E1A78D0CCEBC}" destId="{9A13B054-A79B-4457-90ED-908DE146749C}" srcOrd="0" destOrd="0" presId="urn:microsoft.com/office/officeart/2016/7/layout/RepeatingBendingProcessNew"/>
    <dgm:cxn modelId="{C747A73A-808B-42F0-8F58-A315085D9580}" type="presParOf" srcId="{13595DEE-A766-4684-A011-E1A78D0CCEBC}" destId="{53F333DF-B3AD-4658-943A-9439DF5E5FDD}" srcOrd="1" destOrd="0" presId="urn:microsoft.com/office/officeart/2016/7/layout/RepeatingBendingProcessNew"/>
    <dgm:cxn modelId="{59823E06-3511-4B6A-A34A-D6DB4F602248}" type="presParOf" srcId="{53F333DF-B3AD-4658-943A-9439DF5E5FDD}" destId="{B713C146-B5D9-4F5E-A0E3-CFBE54450BBC}" srcOrd="0" destOrd="0" presId="urn:microsoft.com/office/officeart/2016/7/layout/RepeatingBendingProcessNew"/>
    <dgm:cxn modelId="{79B61FCF-1C8E-4892-B4D5-D28CBF1EE604}" type="presParOf" srcId="{13595DEE-A766-4684-A011-E1A78D0CCEBC}" destId="{6B80A588-2383-4008-96CA-3174CACD4172}" srcOrd="2" destOrd="0" presId="urn:microsoft.com/office/officeart/2016/7/layout/RepeatingBendingProcessNew"/>
    <dgm:cxn modelId="{6246A40C-E28C-4DD5-899F-F802242B5B15}" type="presParOf" srcId="{13595DEE-A766-4684-A011-E1A78D0CCEBC}" destId="{C48CEC42-45EB-4DE0-A530-672900655589}" srcOrd="3" destOrd="0" presId="urn:microsoft.com/office/officeart/2016/7/layout/RepeatingBendingProcessNew"/>
    <dgm:cxn modelId="{4BEDC79E-CD1F-4E5A-B761-5664026968AF}" type="presParOf" srcId="{C48CEC42-45EB-4DE0-A530-672900655589}" destId="{77F4307D-4393-478E-9665-A73E433BEBF6}" srcOrd="0" destOrd="0" presId="urn:microsoft.com/office/officeart/2016/7/layout/RepeatingBendingProcessNew"/>
    <dgm:cxn modelId="{E2D0F179-CC35-4C53-B782-4991AD84836A}" type="presParOf" srcId="{13595DEE-A766-4684-A011-E1A78D0CCEBC}" destId="{7420B4D5-085A-4F51-AC0C-007CEB8E4AB4}" srcOrd="4" destOrd="0" presId="urn:microsoft.com/office/officeart/2016/7/layout/RepeatingBendingProcessNew"/>
    <dgm:cxn modelId="{0DE17CAB-047D-4D27-86AC-80EAA338816B}" type="presParOf" srcId="{13595DEE-A766-4684-A011-E1A78D0CCEBC}" destId="{DBC7EFD2-F31D-46EC-BF7E-A1C63F8F3D4D}" srcOrd="5" destOrd="0" presId="urn:microsoft.com/office/officeart/2016/7/layout/RepeatingBendingProcessNew"/>
    <dgm:cxn modelId="{6A5ED366-7222-4671-B853-399019CFFE3E}" type="presParOf" srcId="{DBC7EFD2-F31D-46EC-BF7E-A1C63F8F3D4D}" destId="{C3ACB2C6-0215-476E-90D3-3F49AECEBAFB}" srcOrd="0" destOrd="0" presId="urn:microsoft.com/office/officeart/2016/7/layout/RepeatingBendingProcessNew"/>
    <dgm:cxn modelId="{573C0BF5-DACB-4594-98E5-EEA90BE08FD8}" type="presParOf" srcId="{13595DEE-A766-4684-A011-E1A78D0CCEBC}" destId="{98417DAB-5E1D-4FB6-A0D0-00C6B4DCC70E}" srcOrd="6" destOrd="0" presId="urn:microsoft.com/office/officeart/2016/7/layout/RepeatingBendingProcessNew"/>
    <dgm:cxn modelId="{7366180F-59A4-45A0-9FB1-19D6049F79E1}" type="presParOf" srcId="{13595DEE-A766-4684-A011-E1A78D0CCEBC}" destId="{5F838A76-7458-419A-8A8C-12A14901D6AA}" srcOrd="7" destOrd="0" presId="urn:microsoft.com/office/officeart/2016/7/layout/RepeatingBendingProcessNew"/>
    <dgm:cxn modelId="{79007D7D-154E-4090-8054-4B3A7675AA6B}" type="presParOf" srcId="{5F838A76-7458-419A-8A8C-12A14901D6AA}" destId="{21C6ADF9-777D-4E1C-A7E2-623D77670216}" srcOrd="0" destOrd="0" presId="urn:microsoft.com/office/officeart/2016/7/layout/RepeatingBendingProcessNew"/>
    <dgm:cxn modelId="{6470B7C1-3872-48A9-83A9-85100BBDE610}" type="presParOf" srcId="{13595DEE-A766-4684-A011-E1A78D0CCEBC}" destId="{000C7258-6152-48C8-AC15-78C93C14642B}" srcOrd="8" destOrd="0" presId="urn:microsoft.com/office/officeart/2016/7/layout/RepeatingBendingProcessNew"/>
    <dgm:cxn modelId="{4E53A6A3-2A5C-417F-BA95-E39CFA2179BC}" type="presParOf" srcId="{13595DEE-A766-4684-A011-E1A78D0CCEBC}" destId="{32CE4267-9C55-490B-A16B-C63C4B6EF398}" srcOrd="9" destOrd="0" presId="urn:microsoft.com/office/officeart/2016/7/layout/RepeatingBendingProcessNew"/>
    <dgm:cxn modelId="{00983B59-4E32-4555-B2BF-75BF64DBE25A}" type="presParOf" srcId="{32CE4267-9C55-490B-A16B-C63C4B6EF398}" destId="{C2AAD489-8FDF-4EAA-B967-275622CE2E80}" srcOrd="0" destOrd="0" presId="urn:microsoft.com/office/officeart/2016/7/layout/RepeatingBendingProcessNew"/>
    <dgm:cxn modelId="{5D5CBC4E-653C-4071-93D4-CB22311A84F0}" type="presParOf" srcId="{13595DEE-A766-4684-A011-E1A78D0CCEBC}" destId="{34E11327-182E-4E39-957D-DBA9B09815DE}" srcOrd="10" destOrd="0" presId="urn:microsoft.com/office/officeart/2016/7/layout/RepeatingBendingProcessNew"/>
    <dgm:cxn modelId="{4656C96C-B51F-468E-B2E1-41AF7A09CB62}" type="presParOf" srcId="{13595DEE-A766-4684-A011-E1A78D0CCEBC}" destId="{25A2959A-16AA-49E3-954F-0FFF07ADBE7A}" srcOrd="11" destOrd="0" presId="urn:microsoft.com/office/officeart/2016/7/layout/RepeatingBendingProcessNew"/>
    <dgm:cxn modelId="{7900B934-EA9F-4290-80CF-54499505B427}" type="presParOf" srcId="{25A2959A-16AA-49E3-954F-0FFF07ADBE7A}" destId="{83E45499-E119-4309-8739-A7F85D03AD21}" srcOrd="0" destOrd="0" presId="urn:microsoft.com/office/officeart/2016/7/layout/RepeatingBendingProcessNew"/>
    <dgm:cxn modelId="{6B3C6236-7F8E-4011-AD19-5FB0729A3B10}" type="presParOf" srcId="{13595DEE-A766-4684-A011-E1A78D0CCEBC}" destId="{B227DB51-1612-4678-AE0B-141C5B3BC7CA}" srcOrd="12" destOrd="0" presId="urn:microsoft.com/office/officeart/2016/7/layout/RepeatingBendingProcessNew"/>
    <dgm:cxn modelId="{7FF47A43-C198-4F3F-8DFE-79FEABF61AA8}" type="presParOf" srcId="{13595DEE-A766-4684-A011-E1A78D0CCEBC}" destId="{E2F2FAC3-BCB9-4B68-BBDF-AB93A065F19A}" srcOrd="13" destOrd="0" presId="urn:microsoft.com/office/officeart/2016/7/layout/RepeatingBendingProcessNew"/>
    <dgm:cxn modelId="{371FE83C-781F-4BA2-9C18-2BE30C885846}" type="presParOf" srcId="{E2F2FAC3-BCB9-4B68-BBDF-AB93A065F19A}" destId="{C0D19FCF-7A9A-419E-ADE5-1C26D222E641}" srcOrd="0" destOrd="0" presId="urn:microsoft.com/office/officeart/2016/7/layout/RepeatingBendingProcessNew"/>
    <dgm:cxn modelId="{713EE5D0-36D1-4CD5-9D2A-11E8B9E2620B}" type="presParOf" srcId="{13595DEE-A766-4684-A011-E1A78D0CCEBC}" destId="{8E6E1353-97A7-488A-A876-1ABDF3503A27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F333DF-B3AD-4658-943A-9439DF5E5FDD}">
      <dsp:nvSpPr>
        <dsp:cNvPr id="0" name=""/>
        <dsp:cNvSpPr/>
      </dsp:nvSpPr>
      <dsp:spPr>
        <a:xfrm>
          <a:off x="224153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1242976"/>
        <a:ext cx="25774" cy="5154"/>
      </dsp:txXfrm>
    </dsp:sp>
    <dsp:sp modelId="{9A13B054-A79B-4457-90ED-908DE146749C}">
      <dsp:nvSpPr>
        <dsp:cNvPr id="0" name=""/>
        <dsp:cNvSpPr/>
      </dsp:nvSpPr>
      <dsp:spPr>
        <a:xfrm>
          <a:off x="2092" y="573182"/>
          <a:ext cx="2241239" cy="134474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0" kern="1200"/>
            <a:t>• </a:t>
          </a:r>
          <a:r>
            <a:rPr lang="en-GB" sz="1300" b="0" i="0" kern="1200"/>
            <a:t>10–12 week project plan:</a:t>
          </a:r>
          <a:endParaRPr lang="en-US" sz="1300" kern="1200"/>
        </a:p>
      </dsp:txBody>
      <dsp:txXfrm>
        <a:off x="2092" y="573182"/>
        <a:ext cx="2241239" cy="1344743"/>
      </dsp:txXfrm>
    </dsp:sp>
    <dsp:sp modelId="{C48CEC42-45EB-4DE0-A530-672900655589}">
      <dsp:nvSpPr>
        <dsp:cNvPr id="0" name=""/>
        <dsp:cNvSpPr/>
      </dsp:nvSpPr>
      <dsp:spPr>
        <a:xfrm>
          <a:off x="4998257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1242976"/>
        <a:ext cx="25774" cy="5154"/>
      </dsp:txXfrm>
    </dsp:sp>
    <dsp:sp modelId="{6B80A588-2383-4008-96CA-3174CACD4172}">
      <dsp:nvSpPr>
        <dsp:cNvPr id="0" name=""/>
        <dsp:cNvSpPr/>
      </dsp:nvSpPr>
      <dsp:spPr>
        <a:xfrm>
          <a:off x="2758817" y="573182"/>
          <a:ext cx="2241239" cy="134474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0" kern="1200"/>
            <a:t>• </a:t>
          </a:r>
          <a:r>
            <a:rPr lang="en-GB" sz="1300" b="0" i="0" kern="1200"/>
            <a:t>Weeks 1–2: Literature review &amp; dataset selection</a:t>
          </a:r>
          <a:endParaRPr lang="en-US" sz="1300" kern="1200"/>
        </a:p>
      </dsp:txBody>
      <dsp:txXfrm>
        <a:off x="2758817" y="573182"/>
        <a:ext cx="2241239" cy="1344743"/>
      </dsp:txXfrm>
    </dsp:sp>
    <dsp:sp modelId="{DBC7EFD2-F31D-46EC-BF7E-A1C63F8F3D4D}">
      <dsp:nvSpPr>
        <dsp:cNvPr id="0" name=""/>
        <dsp:cNvSpPr/>
      </dsp:nvSpPr>
      <dsp:spPr>
        <a:xfrm>
          <a:off x="775498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1242976"/>
        <a:ext cx="25774" cy="5154"/>
      </dsp:txXfrm>
    </dsp:sp>
    <dsp:sp modelId="{7420B4D5-085A-4F51-AC0C-007CEB8E4AB4}">
      <dsp:nvSpPr>
        <dsp:cNvPr id="0" name=""/>
        <dsp:cNvSpPr/>
      </dsp:nvSpPr>
      <dsp:spPr>
        <a:xfrm>
          <a:off x="5515542" y="573182"/>
          <a:ext cx="2241239" cy="134474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0" kern="1200"/>
            <a:t>• </a:t>
          </a:r>
          <a:r>
            <a:rPr lang="en-GB" sz="1300" b="0" i="0" kern="1200"/>
            <a:t>Weeks 2–3: Dataset pre-processing &amp; class-imbalance handling</a:t>
          </a:r>
          <a:endParaRPr lang="en-US" sz="1300" kern="1200"/>
        </a:p>
      </dsp:txBody>
      <dsp:txXfrm>
        <a:off x="5515542" y="573182"/>
        <a:ext cx="2241239" cy="1344743"/>
      </dsp:txXfrm>
    </dsp:sp>
    <dsp:sp modelId="{5F838A76-7458-419A-8A8C-12A14901D6AA}">
      <dsp:nvSpPr>
        <dsp:cNvPr id="0" name=""/>
        <dsp:cNvSpPr/>
      </dsp:nvSpPr>
      <dsp:spPr>
        <a:xfrm>
          <a:off x="1122712" y="1916126"/>
          <a:ext cx="8270175" cy="484885"/>
        </a:xfrm>
        <a:custGeom>
          <a:avLst/>
          <a:gdLst/>
          <a:ahLst/>
          <a:cxnLst/>
          <a:rect l="0" t="0" r="0" b="0"/>
          <a:pathLst>
            <a:path>
              <a:moveTo>
                <a:pt x="8270175" y="0"/>
              </a:moveTo>
              <a:lnTo>
                <a:pt x="8270175" y="259542"/>
              </a:lnTo>
              <a:lnTo>
                <a:pt x="0" y="259542"/>
              </a:lnTo>
              <a:lnTo>
                <a:pt x="0" y="484885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644" y="2155991"/>
        <a:ext cx="414311" cy="5154"/>
      </dsp:txXfrm>
    </dsp:sp>
    <dsp:sp modelId="{98417DAB-5E1D-4FB6-A0D0-00C6B4DCC70E}">
      <dsp:nvSpPr>
        <dsp:cNvPr id="0" name=""/>
        <dsp:cNvSpPr/>
      </dsp:nvSpPr>
      <dsp:spPr>
        <a:xfrm>
          <a:off x="8272267" y="573182"/>
          <a:ext cx="2241239" cy="134474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0" kern="1200"/>
            <a:t>• </a:t>
          </a:r>
          <a:r>
            <a:rPr lang="en-GB" sz="1300" b="0" i="0" kern="1200"/>
            <a:t>Weeks 3–6: Feature extraction &amp; classification pipeline development</a:t>
          </a:r>
          <a:endParaRPr lang="en-US" sz="1300" kern="1200"/>
        </a:p>
      </dsp:txBody>
      <dsp:txXfrm>
        <a:off x="8272267" y="573182"/>
        <a:ext cx="2241239" cy="1344743"/>
      </dsp:txXfrm>
    </dsp:sp>
    <dsp:sp modelId="{32CE4267-9C55-490B-A16B-C63C4B6EF398}">
      <dsp:nvSpPr>
        <dsp:cNvPr id="0" name=""/>
        <dsp:cNvSpPr/>
      </dsp:nvSpPr>
      <dsp:spPr>
        <a:xfrm>
          <a:off x="224153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3103206"/>
        <a:ext cx="25774" cy="5154"/>
      </dsp:txXfrm>
    </dsp:sp>
    <dsp:sp modelId="{000C7258-6152-48C8-AC15-78C93C14642B}">
      <dsp:nvSpPr>
        <dsp:cNvPr id="0" name=""/>
        <dsp:cNvSpPr/>
      </dsp:nvSpPr>
      <dsp:spPr>
        <a:xfrm>
          <a:off x="2092" y="2433411"/>
          <a:ext cx="2241239" cy="134474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0" kern="1200"/>
            <a:t>• </a:t>
          </a:r>
          <a:r>
            <a:rPr lang="en-GB" sz="1300" b="0" i="0" kern="1200"/>
            <a:t>Weeks 6–8: Timeline-reconstruction component development</a:t>
          </a:r>
          <a:endParaRPr lang="en-US" sz="1300" kern="1200"/>
        </a:p>
      </dsp:txBody>
      <dsp:txXfrm>
        <a:off x="2092" y="2433411"/>
        <a:ext cx="2241239" cy="1344743"/>
      </dsp:txXfrm>
    </dsp:sp>
    <dsp:sp modelId="{25A2959A-16AA-49E3-954F-0FFF07ADBE7A}">
      <dsp:nvSpPr>
        <dsp:cNvPr id="0" name=""/>
        <dsp:cNvSpPr/>
      </dsp:nvSpPr>
      <dsp:spPr>
        <a:xfrm>
          <a:off x="4998257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3103206"/>
        <a:ext cx="25774" cy="5154"/>
      </dsp:txXfrm>
    </dsp:sp>
    <dsp:sp modelId="{34E11327-182E-4E39-957D-DBA9B09815DE}">
      <dsp:nvSpPr>
        <dsp:cNvPr id="0" name=""/>
        <dsp:cNvSpPr/>
      </dsp:nvSpPr>
      <dsp:spPr>
        <a:xfrm>
          <a:off x="2758817" y="2433411"/>
          <a:ext cx="2241239" cy="134474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0" kern="1200"/>
            <a:t>• </a:t>
          </a:r>
          <a:r>
            <a:rPr lang="en-GB" sz="1300" b="0" i="0" kern="1200"/>
            <a:t>Weeks 8–10: Evaluation against baseline</a:t>
          </a:r>
          <a:endParaRPr lang="en-US" sz="1300" kern="1200"/>
        </a:p>
      </dsp:txBody>
      <dsp:txXfrm>
        <a:off x="2758817" y="2433411"/>
        <a:ext cx="2241239" cy="1344743"/>
      </dsp:txXfrm>
    </dsp:sp>
    <dsp:sp modelId="{E2F2FAC3-BCB9-4B68-BBDF-AB93A065F19A}">
      <dsp:nvSpPr>
        <dsp:cNvPr id="0" name=""/>
        <dsp:cNvSpPr/>
      </dsp:nvSpPr>
      <dsp:spPr>
        <a:xfrm>
          <a:off x="775498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3103206"/>
        <a:ext cx="25774" cy="5154"/>
      </dsp:txXfrm>
    </dsp:sp>
    <dsp:sp modelId="{B227DB51-1612-4678-AE0B-141C5B3BC7CA}">
      <dsp:nvSpPr>
        <dsp:cNvPr id="0" name=""/>
        <dsp:cNvSpPr/>
      </dsp:nvSpPr>
      <dsp:spPr>
        <a:xfrm>
          <a:off x="5515542" y="2433411"/>
          <a:ext cx="2241239" cy="134474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0" kern="1200"/>
            <a:t>• </a:t>
          </a:r>
          <a:r>
            <a:rPr lang="en-GB" sz="1300" b="0" i="0" kern="1200"/>
            <a:t>Weeks 11–12: Analysis &amp; write-up (buffer for iterative refinement)</a:t>
          </a:r>
          <a:endParaRPr lang="en-US" sz="1300" kern="1200"/>
        </a:p>
      </dsp:txBody>
      <dsp:txXfrm>
        <a:off x="5515542" y="2433411"/>
        <a:ext cx="2241239" cy="1344743"/>
      </dsp:txXfrm>
    </dsp:sp>
    <dsp:sp modelId="{8E6E1353-97A7-488A-A876-1ABDF3503A27}">
      <dsp:nvSpPr>
        <dsp:cNvPr id="0" name=""/>
        <dsp:cNvSpPr/>
      </dsp:nvSpPr>
      <dsp:spPr>
        <a:xfrm>
          <a:off x="8272267" y="2433411"/>
          <a:ext cx="2241239" cy="134474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i="0" kern="1200"/>
            <a:t>• </a:t>
          </a:r>
          <a:r>
            <a:rPr lang="en-GB" sz="1300" b="0" i="0" kern="1200"/>
            <a:t>Resources: Python (scikit-learn, PyTorch), Zeek/Argus, Wireshark, Bot-IoT/IoT-23/TON_IoT datasets, mid-range GPU workstation, one cloud GPU instance as backup</a:t>
          </a:r>
          <a:endParaRPr lang="en-US" sz="1300" kern="1200"/>
        </a:p>
      </dsp:txBody>
      <dsp:txXfrm>
        <a:off x="8272267" y="2433411"/>
        <a:ext cx="2241239" cy="13447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229B4-95AD-7287-AE17-0D69FF899D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B50E97-6505-0D0C-CADB-7FF8D927B6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6E2344-F734-67F8-7430-533DA36D9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29F-750B-C14A-8FFA-F6FA1557794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EADB5E-B265-7606-0604-391DC9C60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1FE389-C5C5-27CE-0EDC-D7BAF801C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1B276-A016-A248-AFA9-7A9F0AD5C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178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CFC2-D684-84B1-48CA-F62724A53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D2125-E742-7AE5-AF2A-6737EBE5C5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6E6E05-6EBC-45CC-EF2E-7A4D464C7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29F-750B-C14A-8FFA-F6FA1557794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494B22-36CB-2514-96FB-A510B074B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AD0485-E2FC-24DD-0659-9CA090D5B0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1B276-A016-A248-AFA9-7A9F0AD5C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279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0D02C-34FF-80D2-B79E-AC5D1408F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B754DF-A34B-6714-3EA1-53BB710D05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023D57-4E59-C3F6-1428-C349B0A90A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29F-750B-C14A-8FFA-F6FA1557794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ECF45A-F57E-1F57-5349-9D14F68F0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A9981-2805-7CE0-274A-4AD9CC56A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1B276-A016-A248-AFA9-7A9F0AD5C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707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69289-6763-4AD3-FD17-79A932570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B6454-0770-E874-0842-AEB9DDB011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507C2B-7881-19B6-107D-390783672A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90F87C-67A2-89E5-020A-FB7511ACD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29F-750B-C14A-8FFA-F6FA1557794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8D2E72-C0C3-4223-7B51-438B3D319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3516B3-7F14-ACAE-8F9F-88B04AD7D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1B276-A016-A248-AFA9-7A9F0AD5C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646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09DEF-4EC0-37E8-4428-1D94ADE38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5DAF64-C1E5-1E5D-C08C-A774A87EF6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66F45D-9289-3BB6-DF41-D080CB739A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C1296F-A4E7-4F2D-8D1A-DCA7CC1424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3F14BA-0A1C-89AA-5BA5-7CE6FE6277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217363-19DE-2F11-276A-C0BB3345FE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29F-750B-C14A-8FFA-F6FA1557794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CABE44-1C63-02BA-32CB-461CD7C01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678CC5-2074-7A2B-5EC5-A700DF119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1B276-A016-A248-AFA9-7A9F0AD5C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707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98E9E-3473-CD8C-C14C-E0EA833D2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97191C-CC84-B5BB-690E-50AEF8462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29F-750B-C14A-8FFA-F6FA1557794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282442-B6DF-D3EE-D94D-B1728792D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5352F3-F5D8-26AD-BED9-EA3F3AF87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1B276-A016-A248-AFA9-7A9F0AD5C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166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899893-2413-7C70-DB71-E1338AC7B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29F-750B-C14A-8FFA-F6FA1557794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E23E5E-3F97-E29E-5CC3-2F4C9A932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9C58A4-BC47-9C3C-7C71-C63F42709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1B276-A016-A248-AFA9-7A9F0AD5C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303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5C443-68D2-18D6-1A06-374805417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D396F-8371-A161-4CB0-904173EC75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D265DF-9E21-B9A2-D48C-C43F125E67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B59A22-FF2A-E0E4-9E33-D511D4971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29F-750B-C14A-8FFA-F6FA1557794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5B38B9-85A7-402C-C368-28368B92B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CB398B-33DC-E79B-690E-702080837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1B276-A016-A248-AFA9-7A9F0AD5C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772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CE5A5-8479-E1DE-547B-90B774114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469BE1-5B0C-2F84-E639-36B549F849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F8BE1D-559C-767D-9B2F-AA3391C5D9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27F082-7DB9-FD1D-DE01-84167C986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29F-750B-C14A-8FFA-F6FA1557794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F8231-0A92-FFB4-6833-DC770E7E3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D2CA8C-9650-D575-9790-5D820A8F39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1B276-A016-A248-AFA9-7A9F0AD5C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1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FBE25-FBDD-9110-20BC-DD5581AF5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856C78-4CEF-B880-4136-E00B9D8EC4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34EEC-9C94-940F-6D64-5934E2C024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29F-750B-C14A-8FFA-F6FA1557794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2D7D77-4447-D56E-ADB9-364D167B2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B51A7-F602-DCFE-F2E8-8E5564F90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1B276-A016-A248-AFA9-7A9F0AD5C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705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11B324-A323-49F9-8EFD-9452767806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9CDE7B-D468-AD55-A0FD-C7686E2F12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25F651-BF0B-72BA-6C76-2102738953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2AD29F-750B-C14A-8FFA-F6FA1557794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12300-54B5-0273-745B-D0B4439698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7F6DA-22A6-B0F9-3E20-462BE70D1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1B276-A016-A248-AFA9-7A9F0AD5C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564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680FF9-A31B-1C09-69AF-BE655121D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D7579D-0637-005F-816C-C51830300F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548EE-AA3A-E244-CFC8-9E3F8EB62A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2AD29F-750B-C14A-8FFA-F6FA1557794E}" type="datetimeFigureOut">
              <a:rPr lang="en-US" smtClean="0"/>
              <a:t>8/7/2026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2D0996-4FAE-565F-3D4D-00B8FB6E86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AA6809-1956-8BC8-0AAF-B53804C8BF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F1B276-A016-A248-AFA9-7A9F0AD5CE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513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8D0D68E0-685F-CA3E-AC62-06ADDAD2B635}"/>
              </a:ext>
            </a:extLst>
          </p:cNvPr>
          <p:cNvSpPr>
            <a:spLocks noGrp="1"/>
          </p:cNvSpPr>
          <p:nvPr/>
        </p:nvSpPr>
        <p:spPr>
          <a:xfrm>
            <a:off x="838200" y="451381"/>
            <a:ext cx="10512552" cy="41753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>
                <a:solidFill>
                  <a:srgbClr val="242130"/>
                </a:solidFill>
                <a:highlight>
                  <a:srgbClr val="FFFFFF"/>
                </a:highlight>
                <a:latin typeface="Source Sans Pro"/>
                <a:ea typeface="Source Sans Pro"/>
                <a:cs typeface="+mj-lt"/>
              </a:rPr>
              <a:t>Research Methods and Professional Development</a:t>
            </a:r>
          </a:p>
          <a:p>
            <a:pPr algn="l"/>
            <a:endParaRPr lang="en-GB" sz="3200" dirty="0">
              <a:solidFill>
                <a:srgbClr val="242130"/>
              </a:solidFill>
              <a:highlight>
                <a:srgbClr val="FFFFFF"/>
              </a:highlight>
              <a:latin typeface="Source Sans Pro"/>
              <a:ea typeface="Source Sans Pro"/>
              <a:cs typeface="Calibri Light"/>
            </a:endParaRPr>
          </a:p>
          <a:p>
            <a:pPr algn="l"/>
            <a:r>
              <a:rPr lang="en-GB" sz="1800">
                <a:solidFill>
                  <a:srgbClr val="242130"/>
                </a:solidFill>
                <a:highlight>
                  <a:srgbClr val="FFFFFF"/>
                </a:highlight>
                <a:latin typeface="Source Sans Pro"/>
                <a:ea typeface="Source Sans Pro"/>
                <a:cs typeface="Calibri Light"/>
              </a:rPr>
              <a:t>Topic: </a:t>
            </a:r>
            <a:r>
              <a:rPr lang="en-GB" sz="1800" b="1">
                <a:solidFill>
                  <a:srgbClr val="242130"/>
                </a:solidFill>
                <a:highlight>
                  <a:srgbClr val="FFFFFF"/>
                </a:highlight>
                <a:ea typeface="+mj-lt"/>
                <a:cs typeface="+mj-lt"/>
              </a:rPr>
              <a:t>A Network Traffic-Based Forensic Framework for Reconstructing IoT Security Incident Timelines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E3B1BDF-890F-96BF-3B8A-333FD15DCF3C}"/>
              </a:ext>
            </a:extLst>
          </p:cNvPr>
          <p:cNvSpPr>
            <a:spLocks noGrp="1"/>
          </p:cNvSpPr>
          <p:nvPr/>
        </p:nvSpPr>
        <p:spPr>
          <a:xfrm>
            <a:off x="838199" y="4757188"/>
            <a:ext cx="10512552" cy="112668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br>
              <a:rPr lang="en-US" dirty="0"/>
            </a:br>
            <a:r>
              <a:rPr lang="en-GB"/>
              <a:t>Omkumar Bhaveshbhai Nayak </a:t>
            </a:r>
            <a:endParaRPr lang="en-US"/>
          </a:p>
          <a:p>
            <a:pPr algn="l"/>
            <a:r>
              <a:rPr lang="en-GB" sz="1200">
                <a:solidFill>
                  <a:srgbClr val="242130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2525082</a:t>
            </a:r>
            <a:endParaRPr lang="en-GB"/>
          </a:p>
          <a:p>
            <a:pPr algn="l"/>
            <a:r>
              <a:rPr lang="en-GB" sz="1700"/>
              <a:t>University of Wales Trinity Saint Devid</a:t>
            </a:r>
          </a:p>
        </p:txBody>
      </p:sp>
      <p:pic>
        <p:nvPicPr>
          <p:cNvPr id="9" name="Picture 8" descr="University of Wales Trinity Saint David launches new digital ...">
            <a:extLst>
              <a:ext uri="{FF2B5EF4-FFF2-40B4-BE49-F238E27FC236}">
                <a16:creationId xmlns:a16="http://schemas.microsoft.com/office/drawing/2014/main" id="{21059253-A1AE-8CB1-FBFE-216A331982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789" y="741804"/>
            <a:ext cx="2919025" cy="1447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517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D15014-60A3-7727-DC92-9AEC18EE3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i="0">
                <a:solidFill>
                  <a:srgbClr val="FFFFFF"/>
                </a:solidFill>
                <a:effectLst/>
                <a:latin typeface="UICTFontTextStyleEmphasizedBody"/>
              </a:rPr>
              <a:t>Presentation Overview</a:t>
            </a:r>
            <a:r>
              <a:rPr lang="en-GB" sz="4000" b="0" i="0">
                <a:solidFill>
                  <a:srgbClr val="FFFFFF"/>
                </a:solidFill>
                <a:effectLst/>
                <a:latin typeface="UICTFontTextStyleBody"/>
              </a:rPr>
              <a:t> </a:t>
            </a:r>
            <a:endParaRPr lang="en-US" sz="4000">
              <a:solidFill>
                <a:srgbClr val="FFFFFF"/>
              </a:solidFill>
              <a:ea typeface="Calibri Light"/>
              <a:cs typeface="Calibri Light"/>
            </a:endParaRP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838177AB-AE19-B318-4BDA-BA4F3CB0E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Research Context &amp; Background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Research Problem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Research Aim and Objectives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Literature Review Summary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Research Design and Methodology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Expected Outcomes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Project Timeline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References</a:t>
            </a:r>
            <a:endParaRPr lang="en-GB" sz="200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22042961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FBB259-4961-CCA9-B65D-578042F84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i="0">
                <a:solidFill>
                  <a:srgbClr val="FFFFFF"/>
                </a:solidFill>
                <a:effectLst/>
                <a:latin typeface="UICTFontTextStyleEmphasizedBody"/>
              </a:rPr>
              <a:t>Research Context / Background</a:t>
            </a:r>
            <a:endParaRPr lang="en-GB" sz="4000">
              <a:solidFill>
                <a:srgbClr val="FFFFFF"/>
              </a:solidFill>
              <a:effectLst/>
              <a:latin typeface=".AppleSystemUIFont"/>
            </a:endParaRP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0E3879EE-ACF4-1F2D-9AE5-B521D6D21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IoT is now embedded in homes, cars, hospitals, and factories, connecting billions of low-power devices via lightweight protocols (MQTT, CoAP, Zigbee)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These devices are built with minimal processing power and memory, leaving little room for security controls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This makes IoT a prime target — large IoT botnets are well documented (Bot-IoT, IoT-23 datasets)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Because most devices can’t store local logs, network traffic is often the only evidence available after an incident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ML research has grown around IoT traffic analysis, but mostly for detection, not forensic reconstruction</a:t>
            </a:r>
            <a:endParaRPr lang="en-GB" sz="200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2147380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16C348-B34F-F50B-5F27-F4326C4FC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i="0">
                <a:solidFill>
                  <a:srgbClr val="FFFFFF"/>
                </a:solidFill>
                <a:effectLst/>
                <a:latin typeface="UICTFontTextStyleEmphasizedBody"/>
              </a:rPr>
              <a:t>Research Problem</a:t>
            </a:r>
            <a:endParaRPr lang="en-GB" sz="4000">
              <a:solidFill>
                <a:srgbClr val="FFFFFF"/>
              </a:solidFill>
              <a:effectLst/>
              <a:latin typeface=".AppleSystemUIFont"/>
            </a:endParaRP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65659A8B-3B5A-4F22-9074-0955EDD3F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Gap: existing models detect malicious traffic (benign vs. malicious) but don’t reconstruct what actually happened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Investigators need an ordered, defensible account: which devices were involved, how the attack progressed, what evidence supports each step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Three key challenges: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IoT traffic diversity — models trained on one environment transfer poorly to another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Rising encryption limits payload visibility, pushing analysis to flow-level metadata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Existing forensic frameworks focus on device/memory evidence, not network-based timeline reconstruction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No framework currently connects flow classification to structured, timeline-based incident reconstruction</a:t>
            </a:r>
            <a:endParaRPr lang="en-GB" sz="200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1859672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D51E0-B1BE-9CD6-3675-C916E7378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i="0">
                <a:solidFill>
                  <a:srgbClr val="FFFFFF"/>
                </a:solidFill>
                <a:effectLst/>
                <a:latin typeface="UICTFontTextStyleEmphasizedBody"/>
              </a:rPr>
              <a:t>Research Aim and Objectives</a:t>
            </a:r>
            <a:endParaRPr lang="en-GB" sz="4000">
              <a:solidFill>
                <a:srgbClr val="FFFFFF"/>
              </a:solidFill>
              <a:effectLst/>
              <a:latin typeface=".AppleSystemUIFon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574DA-4CC8-B47E-11BF-112B2A7B46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85" y="2009769"/>
            <a:ext cx="10640245" cy="399178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200" b="1" i="0">
                <a:effectLst/>
                <a:latin typeface="UICTFontTextStyleEmphasizedBody"/>
              </a:rPr>
              <a:t>Aim:</a:t>
            </a:r>
            <a:r>
              <a:rPr lang="en-GB" sz="1200" b="0" i="0">
                <a:effectLst/>
                <a:latin typeface="UICTFontTextStyleBody"/>
              </a:rPr>
              <a:t> To develop and evaluate a network traffic-based forensic framework that reconstructs IoT security incident timelines from flow-level data, combining machine learning classification with forensically sound, auditable evidence handling.</a:t>
            </a:r>
            <a:endParaRPr lang="en-GB" sz="12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200"/>
              <a:t>1. Specific/Measurable: Complete a structured literature review of IoT network forensic frameworks and traffic-based intrusion detection approaches, identifying at least 3–4 concrete gaps relevant to timeline reconstruction.</a:t>
            </a:r>
            <a:endParaRPr lang="en-GB" sz="12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200"/>
              <a:t>Time-bound: Weeks 1–2.</a:t>
            </a:r>
            <a:endParaRPr lang="en-GB" sz="12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200"/>
              <a:t>2. Specific/Measurable: Select and pre-process the Bot-IoT, IoT-23, and </a:t>
            </a:r>
            <a:r>
              <a:rPr lang="en-GB" sz="1200" err="1"/>
              <a:t>TON_IoT</a:t>
            </a:r>
            <a:r>
              <a:rPr lang="en-GB" sz="1200"/>
              <a:t> datasets, applying class-imbalance handling so all three are ready for pipeline input.</a:t>
            </a:r>
            <a:endParaRPr lang="en-GB" sz="12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200"/>
              <a:t>Time-bound: Weeks 2–3.</a:t>
            </a:r>
            <a:endParaRPr lang="en-GB" sz="12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200"/>
              <a:t>3. Specific/Measurable: Build and implement a flow-based feature-extraction and classification pipeline (ensemble model or lightweight deep learning) that labels traffic by attack stage, achieving a defined precision/recall/F1 benchmark on held-out data.</a:t>
            </a:r>
            <a:endParaRPr lang="en-GB" sz="12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200"/>
              <a:t>Time-bound: Weeks 3–6.</a:t>
            </a:r>
            <a:endParaRPr lang="en-GB" sz="12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200"/>
              <a:t>4. Specific/Measurable: Design and implement a timeline-reconstruction component that orders classified events chronologically, structured around the NIST SP 800-86 model.</a:t>
            </a:r>
            <a:endParaRPr lang="en-GB" sz="12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200"/>
              <a:t>Time-bound: Weeks 6–8.</a:t>
            </a:r>
            <a:endParaRPr lang="en-GB" sz="12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200"/>
              <a:t>5. Specific/Measurable: Evaluate the full pipeline against a flow-classification-only baseline, scoring detection performance (precision, recall, F1, AUPRC) and forensic usefulness (completeness, ordering accuracy, traceability).</a:t>
            </a:r>
            <a:endParaRPr lang="en-GB" sz="12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200"/>
              <a:t>Time-bound: Weeks 8–10, with a Week 11–12 buffer for analysis and write-up.</a:t>
            </a:r>
            <a:endParaRPr lang="en-GB" sz="12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909425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C05018-5A08-E8AB-77C3-A8141F02B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i="0">
                <a:solidFill>
                  <a:srgbClr val="FFFFFF"/>
                </a:solidFill>
                <a:effectLst/>
                <a:latin typeface="UICTFontTextStyleEmphasizedBody"/>
              </a:rPr>
              <a:t> Literature Review Summary</a:t>
            </a:r>
            <a:endParaRPr lang="en-GB" sz="4000">
              <a:solidFill>
                <a:srgbClr val="FFFFFF"/>
              </a:solidFill>
              <a:effectLst/>
              <a:latin typeface=".AppleSystemUIFon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672A8-002B-7668-5778-50A15C5E9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 i="0" dirty="0">
                <a:effectLst/>
                <a:latin typeface="UICTFontTextStyleEmphasizedBody"/>
              </a:rPr>
              <a:t>• </a:t>
            </a:r>
            <a:r>
              <a:rPr lang="en-GB" sz="2000" b="0" i="0" dirty="0">
                <a:effectLst/>
                <a:latin typeface="UICTFontTextStyleBody"/>
              </a:rPr>
              <a:t>IoT forensics surveys highlight device heterogeneity, volatile data, and immature process models </a:t>
            </a:r>
          </a:p>
          <a:p>
            <a:pPr marL="0" indent="0">
              <a:buNone/>
            </a:pPr>
            <a:r>
              <a:rPr lang="en-GB" sz="2000" b="1" i="0" dirty="0">
                <a:effectLst/>
                <a:latin typeface="UICTFontTextStyleEmphasizedBody"/>
              </a:rPr>
              <a:t>• </a:t>
            </a:r>
            <a:r>
              <a:rPr lang="en-GB" sz="2000" b="0" i="0" dirty="0">
                <a:effectLst/>
                <a:latin typeface="UICTFontTextStyleBody"/>
              </a:rPr>
              <a:t>Network-layer studies show even encrypted IoT traffic leaks useful metadata</a:t>
            </a:r>
          </a:p>
          <a:p>
            <a:pPr marL="0" indent="0">
              <a:buNone/>
            </a:pPr>
            <a:r>
              <a:rPr lang="en-GB" sz="2000" b="1" i="0" dirty="0">
                <a:effectLst/>
                <a:latin typeface="UICTFontTextStyleEmphasizedBody"/>
              </a:rPr>
              <a:t>• </a:t>
            </a:r>
            <a:r>
              <a:rPr lang="en-GB" sz="2000" b="0" i="0" dirty="0">
                <a:effectLst/>
                <a:latin typeface="UICTFontTextStyleBody"/>
              </a:rPr>
              <a:t>Benchmark datasets (Bot-IoT, IoT-23, </a:t>
            </a:r>
            <a:r>
              <a:rPr lang="en-GB" sz="2000" b="0" i="0" dirty="0" err="1">
                <a:effectLst/>
                <a:latin typeface="UICTFontTextStyleBody"/>
              </a:rPr>
              <a:t>TON_IoT</a:t>
            </a:r>
            <a:r>
              <a:rPr lang="en-GB" sz="2000" b="0" i="0" dirty="0">
                <a:effectLst/>
                <a:latin typeface="UICTFontTextStyleBody"/>
              </a:rPr>
              <a:t>) enable comparable research but suffer severe class imbalance and testbed-specific bias</a:t>
            </a:r>
            <a:endParaRPr lang="en-GB" sz="2000" dirty="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 dirty="0">
                <a:effectLst/>
                <a:latin typeface="UICTFontTextStyleEmphasizedBody"/>
              </a:rPr>
              <a:t>• </a:t>
            </a:r>
            <a:r>
              <a:rPr lang="en-GB" sz="2000" b="0" i="0" dirty="0">
                <a:effectLst/>
                <a:latin typeface="UICTFontTextStyleBody"/>
              </a:rPr>
              <a:t>ML approaches (Random Forest, </a:t>
            </a:r>
            <a:r>
              <a:rPr lang="en-GB" sz="2000" b="0" i="0" dirty="0" err="1">
                <a:effectLst/>
                <a:latin typeface="UICTFontTextStyleBody"/>
              </a:rPr>
              <a:t>XGBoost</a:t>
            </a:r>
            <a:r>
              <a:rPr lang="en-GB" sz="2000" b="0" i="0" dirty="0">
                <a:effectLst/>
                <a:latin typeface="UICTFontTextStyleBody"/>
              </a:rPr>
              <a:t>, deep learning) achieve strong detection accuracy but are rarely evaluated for forensic usefulness</a:t>
            </a:r>
            <a:endParaRPr lang="en-GB" sz="2000" dirty="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 dirty="0">
                <a:effectLst/>
                <a:latin typeface="UICTFontTextStyleEmphasizedBody"/>
              </a:rPr>
              <a:t>• </a:t>
            </a:r>
            <a:r>
              <a:rPr lang="en-GB" sz="2000" b="0" i="0" dirty="0">
                <a:effectLst/>
                <a:latin typeface="UICTFontTextStyleBody"/>
              </a:rPr>
              <a:t>NIST SP 800-86 provides forensic process guidance, but wasn’t designed for ML-derived IoT evidence</a:t>
            </a:r>
            <a:endParaRPr lang="en-GB" sz="2000" dirty="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 dirty="0">
                <a:effectLst/>
                <a:latin typeface="UICTFontTextStyleEmphasizedBody"/>
              </a:rPr>
              <a:t>• Gap:</a:t>
            </a:r>
            <a:r>
              <a:rPr lang="en-GB" sz="2000" b="0" i="0" dirty="0">
                <a:effectLst/>
                <a:latin typeface="UICTFontTextStyleBody"/>
              </a:rPr>
              <a:t> No existing work links classification output to a forensically documented, chronological timeline</a:t>
            </a:r>
            <a:endParaRPr lang="en-GB" sz="2000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352816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4FB933-47A1-36CE-F570-EE84D1D12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i="0">
                <a:solidFill>
                  <a:srgbClr val="FFFFFF"/>
                </a:solidFill>
                <a:effectLst/>
                <a:latin typeface="UICTFontTextStyleEmphasizedBody"/>
              </a:rPr>
              <a:t>Research Methodology</a:t>
            </a:r>
            <a:endParaRPr lang="en-GB" sz="4000">
              <a:solidFill>
                <a:srgbClr val="FFFFFF"/>
              </a:solidFill>
              <a:effectLst/>
              <a:latin typeface=".AppleSystemUIFon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3045C4-BE64-6010-3021-E62D0E289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700" b="1" i="0">
                <a:effectLst/>
                <a:latin typeface="UICTFontTextStyleEmphasizedBody"/>
              </a:rPr>
              <a:t>• Design:</a:t>
            </a:r>
            <a:r>
              <a:rPr lang="en-GB" sz="1700" b="0" i="0">
                <a:effectLst/>
                <a:latin typeface="UICTFontTextStyleBody"/>
              </a:rPr>
              <a:t> Design Science Research (DSR) — building and iteratively evaluating a novel artefact</a:t>
            </a:r>
            <a:endParaRPr lang="en-GB" sz="17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700" b="1" i="0">
                <a:effectLst/>
                <a:latin typeface="UICTFontTextStyleEmphasizedBody"/>
              </a:rPr>
              <a:t>• Approach:</a:t>
            </a:r>
            <a:r>
              <a:rPr lang="en-GB" sz="1700" b="0" i="0">
                <a:effectLst/>
                <a:latin typeface="UICTFontTextStyleBody"/>
              </a:rPr>
              <a:t> Quantitative, using existing labelled datasets (no live data collection)</a:t>
            </a:r>
            <a:endParaRPr lang="en-GB" sz="17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700" b="1" i="0">
                <a:effectLst/>
                <a:latin typeface="UICTFontTextStyleEmphasizedBody"/>
              </a:rPr>
              <a:t>• Four-stage pipeline:</a:t>
            </a:r>
            <a:endParaRPr lang="en-GB" sz="17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700" b="1" i="0">
                <a:effectLst/>
                <a:latin typeface="UICTFontTextStyleEmphasizedBody"/>
              </a:rPr>
              <a:t>1. </a:t>
            </a:r>
            <a:r>
              <a:rPr lang="en-GB" sz="1700" b="0" i="0">
                <a:effectLst/>
                <a:latin typeface="UICTFontTextStyleBody"/>
              </a:rPr>
              <a:t>Ingestion &amp; pre-processing (cleaning, class-imbalance handling)</a:t>
            </a:r>
            <a:endParaRPr lang="en-GB" sz="17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700" b="1" i="0">
                <a:effectLst/>
                <a:latin typeface="UICTFontTextStyleEmphasizedBody"/>
              </a:rPr>
              <a:t>2. </a:t>
            </a:r>
            <a:r>
              <a:rPr lang="en-GB" sz="1700" b="0" i="0">
                <a:effectLst/>
                <a:latin typeface="UICTFontTextStyleBody"/>
              </a:rPr>
              <a:t>Flow-level feature extraction (duration, byte/packet counts, timing — no payload content)</a:t>
            </a:r>
            <a:endParaRPr lang="en-GB" sz="17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700" b="1" i="0">
                <a:effectLst/>
                <a:latin typeface="UICTFontTextStyleEmphasizedBody"/>
              </a:rPr>
              <a:t>3. </a:t>
            </a:r>
            <a:r>
              <a:rPr lang="en-GB" sz="1700" b="0" i="0">
                <a:effectLst/>
                <a:latin typeface="UICTFontTextStyleBody"/>
              </a:rPr>
              <a:t>Classification by attack stage (ensemble/lightweight deep learning)</a:t>
            </a:r>
            <a:endParaRPr lang="en-GB" sz="17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700" b="1" i="0">
                <a:effectLst/>
                <a:latin typeface="UICTFontTextStyleEmphasizedBody"/>
              </a:rPr>
              <a:t>4. </a:t>
            </a:r>
            <a:r>
              <a:rPr lang="en-GB" sz="1700" b="0" i="0">
                <a:effectLst/>
                <a:latin typeface="UICTFontTextStyleBody"/>
              </a:rPr>
              <a:t>Timeline reconstruction (chronological, host-grouped, NIST SP 800-86 aligned)</a:t>
            </a:r>
            <a:endParaRPr lang="en-GB" sz="17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700" b="1" i="0">
                <a:effectLst/>
                <a:latin typeface="UICTFontTextStyleEmphasizedBody"/>
              </a:rPr>
              <a:t>• Evaluation:</a:t>
            </a:r>
            <a:r>
              <a:rPr lang="en-GB" sz="1700" b="0" i="0">
                <a:effectLst/>
                <a:latin typeface="UICTFontTextStyleBody"/>
              </a:rPr>
              <a:t> Precision/Recall/F1/AUPRC for detection; completeness, ordering accuracy, and traceability for forensic usefulness</a:t>
            </a:r>
            <a:endParaRPr lang="en-GB" sz="17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1700" b="1" i="0">
                <a:effectLst/>
                <a:latin typeface="UICTFontTextStyleEmphasizedBody"/>
              </a:rPr>
              <a:t>• Tools:</a:t>
            </a:r>
            <a:r>
              <a:rPr lang="en-GB" sz="1700" b="0" i="0">
                <a:effectLst/>
                <a:latin typeface="UICTFontTextStyleBody"/>
              </a:rPr>
              <a:t> Python (scikit-learn, PyTorch), Zeek/Argus, Wireshark</a:t>
            </a:r>
            <a:endParaRPr lang="en-GB" sz="170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12486208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22511DF-E2CA-C710-A25D-ABEF608B073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9085" b="2327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449C12-CB10-7856-D342-2C8FCDF0D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i="0">
                <a:effectLst/>
                <a:latin typeface="UICTFontTextStyleEmphasizedBody"/>
              </a:rPr>
              <a:t>Project Planning and Resources</a:t>
            </a:r>
            <a:endParaRPr lang="en-GB">
              <a:effectLst/>
              <a:latin typeface=".AppleSystemUIFon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1C4048-D6B6-E535-E56A-F268E30889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091823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739846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C1335F-D552-DA70-154B-8CDF0F503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i="0">
                <a:solidFill>
                  <a:srgbClr val="FFFFFF"/>
                </a:solidFill>
                <a:effectLst/>
                <a:latin typeface="UICTFontTextStyleEmphasizedBody"/>
              </a:rPr>
              <a:t>Project Impact and Limitations</a:t>
            </a:r>
            <a:endParaRPr lang="en-GB" sz="4000">
              <a:solidFill>
                <a:srgbClr val="FFFFFF"/>
              </a:solidFill>
              <a:effectLst/>
              <a:latin typeface=".AppleSystemUIFon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57CD0-33E6-0114-E51C-E1FC43B81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Expected impact:</a:t>
            </a:r>
            <a:r>
              <a:rPr lang="en-GB" sz="2000" b="0" i="0">
                <a:effectLst/>
                <a:latin typeface="UICTFontTextStyleBody"/>
              </a:rPr>
              <a:t> Working prototype producing structured, timestamped incident timelines; improved traceability/completeness over unstructured classifier output; bridges IoT intrusion detection and digital forensic soundness literature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Benefits:</a:t>
            </a:r>
            <a:r>
              <a:rPr lang="en-GB" sz="2000" b="0" i="0">
                <a:effectLst/>
                <a:latin typeface="UICTFontTextStyleBody"/>
              </a:rPr>
              <a:t> Faster incident response, better-informed disclosure, extensible to automotive/industrial IoT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Limitations:</a:t>
            </a:r>
            <a:r>
              <a:rPr lang="en-GB" sz="2000" b="0" i="0">
                <a:effectLst/>
                <a:latin typeface="UICTFontTextStyleBody"/>
              </a:rPr>
              <a:t> Reliance on testbed (not real-world) data; cross-dataset generalisation challenges; legal admissibility outside MSc scope; timeline accuracy depends on upstream classifier performance</a:t>
            </a:r>
            <a:endParaRPr lang="en-GB" sz="200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4116822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74C066-DD8F-FC60-F036-5B9400DD1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i="0">
                <a:solidFill>
                  <a:srgbClr val="FFFFFF"/>
                </a:solidFill>
                <a:effectLst/>
                <a:latin typeface="UICTFontTextStyleEmphasizedBody"/>
              </a:rPr>
              <a:t>References</a:t>
            </a:r>
            <a:endParaRPr lang="en-GB" sz="4000">
              <a:solidFill>
                <a:srgbClr val="FFFFFF"/>
              </a:solidFill>
              <a:effectLst/>
              <a:latin typeface=".AppleSystemUIFon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514CD-7784-8647-CDDB-5CC967A07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[1] Koroniotis et al., “Bot-IoT dataset,” </a:t>
            </a:r>
            <a:r>
              <a:rPr lang="en-GB" sz="2000" b="0" i="1">
                <a:effectLst/>
                <a:latin typeface="UICTFontTextStyleItalicBody"/>
              </a:rPr>
              <a:t>FGCS</a:t>
            </a:r>
            <a:r>
              <a:rPr lang="en-GB" sz="2000" b="0" i="0">
                <a:effectLst/>
                <a:latin typeface="UICTFontTextStyleBody"/>
              </a:rPr>
              <a:t>, 2019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[3] Garcia et al., “IoT-23,” Zenodo, 2020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[6] Wu, Breitinger, Niemann, </a:t>
            </a:r>
            <a:r>
              <a:rPr lang="en-GB" sz="2000" b="0" i="1">
                <a:effectLst/>
                <a:latin typeface="UICTFontTextStyleItalicBody"/>
              </a:rPr>
              <a:t>Forensic Science Int’l: Digital Investigation</a:t>
            </a:r>
            <a:r>
              <a:rPr lang="en-GB" sz="2000" b="0" i="0">
                <a:effectLst/>
                <a:latin typeface="UICTFontTextStyleBody"/>
              </a:rPr>
              <a:t>, 2021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[8] Yaqoob et al., </a:t>
            </a:r>
            <a:r>
              <a:rPr lang="en-GB" sz="2000" b="0" i="1">
                <a:effectLst/>
                <a:latin typeface="UICTFontTextStyleItalicBody"/>
              </a:rPr>
              <a:t>FGCS</a:t>
            </a:r>
            <a:r>
              <a:rPr lang="en-GB" sz="2000" b="0" i="0">
                <a:effectLst/>
                <a:latin typeface="UICTFontTextStyleBody"/>
              </a:rPr>
              <a:t>, 2019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[10] NIST SP 800-86, 2006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0">
                <a:effectLst/>
                <a:latin typeface="UICTFontTextStyleBody"/>
              </a:rPr>
              <a:t>[11] Alsaedi et al., “TON_IoT,” </a:t>
            </a:r>
            <a:r>
              <a:rPr lang="en-GB" sz="2000" b="0" i="1">
                <a:effectLst/>
                <a:latin typeface="UICTFontTextStyleItalicBody"/>
              </a:rPr>
              <a:t>IEEE Access</a:t>
            </a:r>
            <a:r>
              <a:rPr lang="en-GB" sz="2000" b="0" i="0">
                <a:effectLst/>
                <a:latin typeface="UICTFontTextStyleBody"/>
              </a:rPr>
              <a:t>, 2020</a:t>
            </a:r>
            <a:endParaRPr lang="en-GB" sz="200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000" b="1" i="0">
                <a:effectLst/>
                <a:latin typeface="UICTFontTextStyleEmphasizedBody"/>
              </a:rPr>
              <a:t>• </a:t>
            </a:r>
            <a:r>
              <a:rPr lang="en-GB" sz="2000" b="0" i="1">
                <a:effectLst/>
                <a:latin typeface="UICTFontTextStyleItalicBody"/>
              </a:rPr>
              <a:t>(full 12-source list available in the proposal)</a:t>
            </a:r>
            <a:endParaRPr lang="en-GB" sz="200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33763729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1034</Words>
  <Application>Microsoft Office PowerPoint</Application>
  <PresentationFormat>Widescreen</PresentationFormat>
  <Paragraphs>79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.AppleSystemUIFont</vt:lpstr>
      <vt:lpstr>Arial</vt:lpstr>
      <vt:lpstr>Calibri</vt:lpstr>
      <vt:lpstr>Calibri Light</vt:lpstr>
      <vt:lpstr>Source Sans Pro</vt:lpstr>
      <vt:lpstr>UICTFontTextStyleBody</vt:lpstr>
      <vt:lpstr>UICTFontTextStyleEmphasizedBody</vt:lpstr>
      <vt:lpstr>UICTFontTextStyleItalicBody</vt:lpstr>
      <vt:lpstr>Office Theme</vt:lpstr>
      <vt:lpstr>PowerPoint Presentation</vt:lpstr>
      <vt:lpstr>Presentation Overview </vt:lpstr>
      <vt:lpstr>Research Context / Background</vt:lpstr>
      <vt:lpstr>Research Problem</vt:lpstr>
      <vt:lpstr>Research Aim and Objectives</vt:lpstr>
      <vt:lpstr> Literature Review Summary</vt:lpstr>
      <vt:lpstr>Research Methodology</vt:lpstr>
      <vt:lpstr>Project Planning and Resources</vt:lpstr>
      <vt:lpstr>Project Impact and Limitations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revision>55</cp:revision>
  <dcterms:created xsi:type="dcterms:W3CDTF">2026-08-06T05:45:07Z</dcterms:created>
  <dcterms:modified xsi:type="dcterms:W3CDTF">2026-08-07T09:16:51Z</dcterms:modified>
</cp:coreProperties>
</file>