
<file path=[Content_Types].xml><?xml version="1.0" encoding="utf-8"?>
<Types xmlns="http://schemas.openxmlformats.org/package/2006/content-types">
  <Default Extension="jpeg" ContentType="image/jpe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autoCompressPictures="0">
  <p:sldMasterIdLst>
    <p:sldMasterId id="2147483804" r:id="rId1"/>
  </p:sldMasterIdLst>
  <p:notesMasterIdLst>
    <p:notesMasterId r:id="rId29"/>
  </p:notesMasterIdLst>
  <p:sldIdLst>
    <p:sldId id="256" r:id="rId2"/>
    <p:sldId id="257" r:id="rId3"/>
    <p:sldId id="266" r:id="rId4"/>
    <p:sldId id="264" r:id="rId5"/>
    <p:sldId id="267" r:id="rId6"/>
    <p:sldId id="263" r:id="rId7"/>
    <p:sldId id="272" r:id="rId8"/>
    <p:sldId id="271" r:id="rId9"/>
    <p:sldId id="258" r:id="rId10"/>
    <p:sldId id="259" r:id="rId11"/>
    <p:sldId id="260" r:id="rId12"/>
    <p:sldId id="261" r:id="rId13"/>
    <p:sldId id="262" r:id="rId14"/>
    <p:sldId id="265" r:id="rId15"/>
    <p:sldId id="268" r:id="rId16"/>
    <p:sldId id="270" r:id="rId17"/>
    <p:sldId id="269" r:id="rId18"/>
    <p:sldId id="274" r:id="rId19"/>
    <p:sldId id="275" r:id="rId20"/>
    <p:sldId id="277" r:id="rId21"/>
    <p:sldId id="276" r:id="rId22"/>
    <p:sldId id="278" r:id="rId23"/>
    <p:sldId id="273" r:id="rId24"/>
    <p:sldId id="279" r:id="rId25"/>
    <p:sldId id="280" r:id="rId26"/>
    <p:sldId id="281" r:id="rId27"/>
    <p:sldId id="282" r:id="rId28"/>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14"/>
    <p:restoredTop sz="82200"/>
  </p:normalViewPr>
  <p:slideViewPr>
    <p:cSldViewPr snapToGrid="0" snapToObjects="1">
      <p:cViewPr varScale="1">
        <p:scale>
          <a:sx n="115" d="100"/>
          <a:sy n="115" d="100"/>
        </p:scale>
        <p:origin x="2096" y="200"/>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 Type="http://schemas.openxmlformats.org/officeDocument/2006/relationships/slide" Target="slides/slide2.xml"/><Relationship Id="rId21" Type="http://schemas.openxmlformats.org/officeDocument/2006/relationships/slide" Target="slides/slide20.xml"/><Relationship Id="rId7" Type="http://schemas.openxmlformats.org/officeDocument/2006/relationships/slide" Target="slides/slide6.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tableStyles" Target="tableStyles.xml"/><Relationship Id="rId2" Type="http://schemas.openxmlformats.org/officeDocument/2006/relationships/slide" Target="slides/slide1.xml"/><Relationship Id="rId16" Type="http://schemas.openxmlformats.org/officeDocument/2006/relationships/slide" Target="slides/slide15.xml"/><Relationship Id="rId20" Type="http://schemas.openxmlformats.org/officeDocument/2006/relationships/slide" Target="slides/slide19.xml"/><Relationship Id="rId29" Type="http://schemas.openxmlformats.org/officeDocument/2006/relationships/notesMaster" Target="notesMasters/notesMaster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theme" Target="theme/theme1.xml"/><Relationship Id="rId5" Type="http://schemas.openxmlformats.org/officeDocument/2006/relationships/slide" Target="slides/slide4.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viewProps" Target="view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presProps" Target="presProps.xml"/><Relationship Id="rId8" Type="http://schemas.openxmlformats.org/officeDocument/2006/relationships/slide" Target="slides/slide7.xml"/></Relationships>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US"/>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23853132-013F-2140-B2A8-5F62790C8EE0}" type="datetimeFigureOut">
              <a:rPr lang="en-US" smtClean="0"/>
              <a:t>2/4/19</a:t>
            </a:fld>
            <a:endParaRPr lang="en-US"/>
          </a:p>
        </p:txBody>
      </p:sp>
      <p:sp>
        <p:nvSpPr>
          <p:cNvPr id="4" name="Slide Image Placeholder 3"/>
          <p:cNvSpPr>
            <a:spLocks noGrp="1" noRot="1" noChangeAspect="1"/>
          </p:cNvSpPr>
          <p:nvPr>
            <p:ph type="sldImg" idx="2"/>
          </p:nvPr>
        </p:nvSpPr>
        <p:spPr>
          <a:xfrm>
            <a:off x="685800" y="1143000"/>
            <a:ext cx="5486400" cy="3086100"/>
          </a:xfrm>
          <a:prstGeom prst="rect">
            <a:avLst/>
          </a:prstGeom>
          <a:noFill/>
          <a:ln w="12700">
            <a:solidFill>
              <a:prstClr val="black"/>
            </a:solidFill>
          </a:ln>
        </p:spPr>
        <p:txBody>
          <a:bodyPr vert="horz" lIns="91440" tIns="45720" rIns="91440" bIns="45720" rtlCol="0" anchor="ctr"/>
          <a:lstStyle/>
          <a:p>
            <a:endParaRPr lang="en-US"/>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US"/>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151C534B-2778-C742-AFB5-A109F3FCF563}" type="slidenum">
              <a:rPr lang="en-US" smtClean="0"/>
              <a:t>‹#›</a:t>
            </a:fld>
            <a:endParaRPr lang="en-US"/>
          </a:p>
        </p:txBody>
      </p:sp>
    </p:spTree>
    <p:extLst>
      <p:ext uri="{BB962C8B-B14F-4D97-AF65-F5344CB8AC3E}">
        <p14:creationId xmlns:p14="http://schemas.microsoft.com/office/powerpoint/2010/main" val="306165985"/>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dirty="0"/>
              <a:t>If your first resort</a:t>
            </a:r>
            <a:r>
              <a:rPr lang="en-US" baseline="0" dirty="0"/>
              <a:t> is a Google search and the first page or two of results, what are the chances of you discovering something unusual?</a:t>
            </a:r>
            <a:endParaRPr lang="en-US" dirty="0"/>
          </a:p>
        </p:txBody>
      </p:sp>
      <p:sp>
        <p:nvSpPr>
          <p:cNvPr id="4" name="Slide Number Placeholder 3"/>
          <p:cNvSpPr>
            <a:spLocks noGrp="1"/>
          </p:cNvSpPr>
          <p:nvPr>
            <p:ph type="sldNum" sz="quarter" idx="10"/>
          </p:nvPr>
        </p:nvSpPr>
        <p:spPr/>
        <p:txBody>
          <a:bodyPr/>
          <a:lstStyle/>
          <a:p>
            <a:fld id="{151C534B-2778-C742-AFB5-A109F3FCF563}" type="slidenum">
              <a:rPr lang="en-US" smtClean="0"/>
              <a:t>7</a:t>
            </a:fld>
            <a:endParaRPr lang="en-US"/>
          </a:p>
        </p:txBody>
      </p:sp>
    </p:spTree>
    <p:extLst>
      <p:ext uri="{BB962C8B-B14F-4D97-AF65-F5344CB8AC3E}">
        <p14:creationId xmlns:p14="http://schemas.microsoft.com/office/powerpoint/2010/main" val="204676147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sz="1200" kern="1200" dirty="0">
                <a:solidFill>
                  <a:schemeClr val="tx1"/>
                </a:solidFill>
                <a:effectLst/>
                <a:latin typeface="+mn-lt"/>
                <a:ea typeface="+mn-ea"/>
                <a:cs typeface="+mn-cs"/>
              </a:rPr>
              <a:t>Set yourself limitations. It can be helpful to set yourself parameters, creative limitations, if you will. Many will be there </a:t>
            </a:r>
            <a:endParaRPr lang="en-US" dirty="0"/>
          </a:p>
          <a:p>
            <a:r>
              <a:rPr lang="en-US" sz="1200" kern="1200" dirty="0">
                <a:solidFill>
                  <a:schemeClr val="tx1"/>
                </a:solidFill>
                <a:effectLst/>
                <a:latin typeface="+mn-lt"/>
                <a:ea typeface="+mn-ea"/>
                <a:cs typeface="+mn-cs"/>
              </a:rPr>
              <a:t>already - budget, equipment, locations, cast and crew. You might limit yourself to, say, two cast in one location, or to a maximum of five scenes. </a:t>
            </a:r>
            <a:endParaRPr lang="en-US" dirty="0"/>
          </a:p>
          <a:p>
            <a:r>
              <a:rPr lang="en-US" sz="1200" kern="1200" dirty="0">
                <a:solidFill>
                  <a:schemeClr val="tx1"/>
                </a:solidFill>
                <a:effectLst/>
                <a:latin typeface="+mn-lt"/>
                <a:ea typeface="+mn-ea"/>
                <a:cs typeface="+mn-cs"/>
              </a:rPr>
              <a:t>Time limits are also good aids to creativity, both for your own writing time and that of your finished work. Set aside time to write and try to stick to it. Brevity is the soul of wit and so it is with filmmaking. </a:t>
            </a:r>
            <a:endParaRPr lang="en-US" dirty="0"/>
          </a:p>
        </p:txBody>
      </p:sp>
      <p:sp>
        <p:nvSpPr>
          <p:cNvPr id="4" name="Slide Number Placeholder 3"/>
          <p:cNvSpPr>
            <a:spLocks noGrp="1"/>
          </p:cNvSpPr>
          <p:nvPr>
            <p:ph type="sldNum" sz="quarter" idx="10"/>
          </p:nvPr>
        </p:nvSpPr>
        <p:spPr/>
        <p:txBody>
          <a:bodyPr/>
          <a:lstStyle/>
          <a:p>
            <a:fld id="{D380BFFE-870F-2F42-9A94-216A4366ABF8}" type="slidenum">
              <a:rPr lang="en-US" smtClean="0"/>
              <a:t>8</a:t>
            </a:fld>
            <a:endParaRPr lang="en-US"/>
          </a:p>
        </p:txBody>
      </p:sp>
    </p:spTree>
    <p:extLst>
      <p:ext uri="{BB962C8B-B14F-4D97-AF65-F5344CB8AC3E}">
        <p14:creationId xmlns:p14="http://schemas.microsoft.com/office/powerpoint/2010/main" val="360891683"/>
      </p:ext>
    </p:extLst>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US" dirty="0"/>
          </a:p>
        </p:txBody>
      </p:sp>
      <p:sp>
        <p:nvSpPr>
          <p:cNvPr id="3" name="Subtitle 2"/>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US" dirty="0"/>
          </a:p>
        </p:txBody>
      </p:sp>
      <p:sp>
        <p:nvSpPr>
          <p:cNvPr id="4" name="Date Placeholder 3"/>
          <p:cNvSpPr>
            <a:spLocks noGrp="1"/>
          </p:cNvSpPr>
          <p:nvPr>
            <p:ph type="dt" sz="half" idx="10"/>
          </p:nvPr>
        </p:nvSpPr>
        <p:spPr/>
        <p:txBody>
          <a:bodyPr/>
          <a:lstStyle/>
          <a:p>
            <a:fld id="{8E3D8F89-7CFD-2347-A747-03B7121B93F5}" type="datetimeFigureOut">
              <a:rPr lang="en-US" smtClean="0"/>
              <a:t>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D8F89-7CFD-2347-A747-03B7121B93F5}" type="datetimeFigureOut">
              <a:rPr lang="en-US" smtClean="0"/>
              <a:t>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US" dirty="0"/>
          </a:p>
        </p:txBody>
      </p:sp>
      <p:sp>
        <p:nvSpPr>
          <p:cNvPr id="3" name="Text Placeholder 2"/>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8E3D8F89-7CFD-2347-A747-03B7121B93F5}" type="datetimeFigureOut">
              <a:rPr lang="en-US" smtClean="0"/>
              <a:t>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Content Placeholder 2"/>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Content Placeholder 3"/>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Date Placeholder 4"/>
          <p:cNvSpPr>
            <a:spLocks noGrp="1"/>
          </p:cNvSpPr>
          <p:nvPr>
            <p:ph type="dt" sz="half" idx="10"/>
          </p:nvPr>
        </p:nvSpPr>
        <p:spPr/>
        <p:txBody>
          <a:bodyPr/>
          <a:lstStyle/>
          <a:p>
            <a:fld id="{8E3D8F89-7CFD-2347-A747-03B7121B93F5}" type="datetimeFigureOut">
              <a:rPr lang="en-US" smtClean="0"/>
              <a:t>2/4/19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a:xfrm>
            <a:off x="839788" y="365125"/>
            <a:ext cx="10515600" cy="1325563"/>
          </a:xfrm>
        </p:spPr>
        <p:txBody>
          <a:bodyPr/>
          <a:lstStyle/>
          <a:p>
            <a:r>
              <a:rPr lang="en-US"/>
              <a:t>Click to edit Master title style</a:t>
            </a:r>
            <a:endParaRPr lang="en-US" dirty="0"/>
          </a:p>
        </p:txBody>
      </p:sp>
      <p:sp>
        <p:nvSpPr>
          <p:cNvPr id="3" name="Text Placeholder 2"/>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5" name="Text Placeholder 4"/>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7" name="Date Placeholder 6"/>
          <p:cNvSpPr>
            <a:spLocks noGrp="1"/>
          </p:cNvSpPr>
          <p:nvPr>
            <p:ph type="dt" sz="half" idx="10"/>
          </p:nvPr>
        </p:nvSpPr>
        <p:spPr/>
        <p:txBody>
          <a:bodyPr/>
          <a:lstStyle/>
          <a:p>
            <a:fld id="{8E3D8F89-7CFD-2347-A747-03B7121B93F5}" type="datetimeFigureOut">
              <a:rPr lang="en-US" smtClean="0"/>
              <a:t>2/4/19</a:t>
            </a:fld>
            <a:endParaRPr lang="en-US"/>
          </a:p>
        </p:txBody>
      </p:sp>
      <p:sp>
        <p:nvSpPr>
          <p:cNvPr id="8" name="Footer Placeholder 7"/>
          <p:cNvSpPr>
            <a:spLocks noGrp="1"/>
          </p:cNvSpPr>
          <p:nvPr>
            <p:ph type="ftr" sz="quarter" idx="11"/>
          </p:nvPr>
        </p:nvSpPr>
        <p:spPr/>
        <p:txBody>
          <a:bodyPr/>
          <a:lstStyle/>
          <a:p>
            <a:endParaRPr lang="en-US"/>
          </a:p>
        </p:txBody>
      </p:sp>
      <p:sp>
        <p:nvSpPr>
          <p:cNvPr id="9" name="Slide Number Placeholder 8"/>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Date Placeholder 2"/>
          <p:cNvSpPr>
            <a:spLocks noGrp="1"/>
          </p:cNvSpPr>
          <p:nvPr>
            <p:ph type="dt" sz="half" idx="10"/>
          </p:nvPr>
        </p:nvSpPr>
        <p:spPr/>
        <p:txBody>
          <a:bodyPr/>
          <a:lstStyle/>
          <a:p>
            <a:fld id="{8E3D8F89-7CFD-2347-A747-03B7121B93F5}" type="datetimeFigureOut">
              <a:rPr lang="en-US" smtClean="0"/>
              <a:t>2/4/19</a:t>
            </a:fld>
            <a:endParaRPr lang="en-US"/>
          </a:p>
        </p:txBody>
      </p:sp>
      <p:sp>
        <p:nvSpPr>
          <p:cNvPr id="4" name="Footer Placeholder 3"/>
          <p:cNvSpPr>
            <a:spLocks noGrp="1"/>
          </p:cNvSpPr>
          <p:nvPr>
            <p:ph type="ftr" sz="quarter" idx="11"/>
          </p:nvPr>
        </p:nvSpPr>
        <p:spPr/>
        <p:txBody>
          <a:bodyPr/>
          <a:lstStyle/>
          <a:p>
            <a:endParaRPr lang="en-US"/>
          </a:p>
        </p:txBody>
      </p:sp>
      <p:sp>
        <p:nvSpPr>
          <p:cNvPr id="5" name="Slide Number Placeholder 4"/>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8E3D8F89-7CFD-2347-A747-03B7121B93F5}" type="datetimeFigureOut">
              <a:rPr lang="en-US" smtClean="0"/>
              <a:t>2/4/19</a:t>
            </a:fld>
            <a:endParaRPr lang="en-US"/>
          </a:p>
        </p:txBody>
      </p:sp>
      <p:sp>
        <p:nvSpPr>
          <p:cNvPr id="3" name="Footer Placeholder 2"/>
          <p:cNvSpPr>
            <a:spLocks noGrp="1"/>
          </p:cNvSpPr>
          <p:nvPr>
            <p:ph type="ftr" sz="quarter" idx="11"/>
          </p:nvPr>
        </p:nvSpPr>
        <p:spPr/>
        <p:txBody>
          <a:bodyPr/>
          <a:lstStyle/>
          <a:p>
            <a:endParaRPr lang="en-US"/>
          </a:p>
        </p:txBody>
      </p:sp>
      <p:sp>
        <p:nvSpPr>
          <p:cNvPr id="4" name="Slide Number Placeholder 3"/>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Content Placeholder 2"/>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3D8F89-7CFD-2347-A747-03B7121B93F5}" type="datetimeFigureOut">
              <a:rPr lang="en-US" smtClean="0"/>
              <a:t>2/4/19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US" dirty="0"/>
          </a:p>
        </p:txBody>
      </p:sp>
      <p:sp>
        <p:nvSpPr>
          <p:cNvPr id="3" name="Picture Placeholder 2"/>
          <p:cNvSpPr>
            <a:spLocks noGrp="1" noChangeAspect="1"/>
          </p:cNvSpPr>
          <p:nvPr>
            <p:ph type="pic" idx="1"/>
          </p:nvPr>
        </p:nvSpPr>
        <p:spPr>
          <a:xfrm>
            <a:off x="5183188" y="987425"/>
            <a:ext cx="6172200" cy="4873625"/>
          </a:xfrm>
        </p:spPr>
        <p:txBody>
          <a:bodyPr anchor="t"/>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Drag picture to placeholder or click icon to add</a:t>
            </a:r>
            <a:endParaRPr lang="en-US" dirty="0"/>
          </a:p>
        </p:txBody>
      </p:sp>
      <p:sp>
        <p:nvSpPr>
          <p:cNvPr id="4" name="Text Placeholder 3"/>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p:cNvSpPr>
            <a:spLocks noGrp="1"/>
          </p:cNvSpPr>
          <p:nvPr>
            <p:ph type="dt" sz="half" idx="10"/>
          </p:nvPr>
        </p:nvSpPr>
        <p:spPr/>
        <p:txBody>
          <a:bodyPr/>
          <a:lstStyle/>
          <a:p>
            <a:fld id="{8E3D8F89-7CFD-2347-A747-03B7121B93F5}" type="datetimeFigureOut">
              <a:rPr lang="en-US" smtClean="0"/>
              <a:t>2/4/19</a:t>
            </a:fld>
            <a:endParaRPr lang="en-US"/>
          </a:p>
        </p:txBody>
      </p:sp>
      <p:sp>
        <p:nvSpPr>
          <p:cNvPr id="6" name="Footer Placeholder 5"/>
          <p:cNvSpPr>
            <a:spLocks noGrp="1"/>
          </p:cNvSpPr>
          <p:nvPr>
            <p:ph type="ftr" sz="quarter" idx="11"/>
          </p:nvPr>
        </p:nvSpPr>
        <p:spPr/>
        <p:txBody>
          <a:bodyPr/>
          <a:lstStyle/>
          <a:p>
            <a:endParaRPr lang="en-US"/>
          </a:p>
        </p:txBody>
      </p:sp>
      <p:sp>
        <p:nvSpPr>
          <p:cNvPr id="7" name="Slide Number Placeholder 6"/>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US" dirty="0"/>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D8F89-7CFD-2347-A747-03B7121B93F5}" type="datetimeFigureOut">
              <a:rPr lang="en-US" smtClean="0"/>
              <a:t>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8724900" y="365125"/>
            <a:ext cx="2628900" cy="5811838"/>
          </a:xfrm>
        </p:spPr>
        <p:txBody>
          <a:bodyPr vert="eaVert"/>
          <a:lstStyle/>
          <a:p>
            <a:r>
              <a:rPr lang="en-US"/>
              <a:t>Click to edit Master title style</a:t>
            </a:r>
            <a:endParaRPr lang="en-US" dirty="0"/>
          </a:p>
        </p:txBody>
      </p:sp>
      <p:sp>
        <p:nvSpPr>
          <p:cNvPr id="3" name="Vertical Text Placeholder 2"/>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10"/>
          </p:nvPr>
        </p:nvSpPr>
        <p:spPr/>
        <p:txBody>
          <a:bodyPr/>
          <a:lstStyle/>
          <a:p>
            <a:fld id="{8E3D8F89-7CFD-2347-A747-03B7121B93F5}" type="datetimeFigureOut">
              <a:rPr lang="en-US" smtClean="0"/>
              <a:t>2/4/19</a:t>
            </a:fld>
            <a:endParaRPr lang="en-US"/>
          </a:p>
        </p:txBody>
      </p:sp>
      <p:sp>
        <p:nvSpPr>
          <p:cNvPr id="5" name="Footer Placeholder 4"/>
          <p:cNvSpPr>
            <a:spLocks noGrp="1"/>
          </p:cNvSpPr>
          <p:nvPr>
            <p:ph type="ftr" sz="quarter" idx="11"/>
          </p:nvPr>
        </p:nvSpPr>
        <p:spPr/>
        <p:txBody>
          <a:bodyPr/>
          <a:lstStyle/>
          <a:p>
            <a:endParaRPr lang="en-US"/>
          </a:p>
        </p:txBody>
      </p:sp>
      <p:sp>
        <p:nvSpPr>
          <p:cNvPr id="6" name="Slide Number Placeholder 5"/>
          <p:cNvSpPr>
            <a:spLocks noGrp="1"/>
          </p:cNvSpPr>
          <p:nvPr>
            <p:ph type="sldNum" sz="quarter" idx="12"/>
          </p:nvPr>
        </p:nvSpPr>
        <p:spPr/>
        <p:txBody>
          <a:bodyPr/>
          <a:lstStyle/>
          <a:p>
            <a:fld id="{E9251C2E-11F7-DD48-873F-2EEE10B6625D}" type="slidenum">
              <a:rPr lang="en-US" smtClean="0"/>
              <a:t>‹#›</a:t>
            </a:fld>
            <a:endParaRPr lang="en-US"/>
          </a:p>
        </p:txBody>
      </p:sp>
    </p:spTree>
  </p:cSld>
  <p:clrMapOvr>
    <a:masterClrMapping/>
  </p:clrMapOvr>
  <p:extLst>
    <p:ext uri="{DCECCB84-F9BA-43D5-87BE-67443E8EF086}">
      <p15:sldGuideLst xmlns:p15="http://schemas.microsoft.com/office/powerpoint/2012/main"/>
    </p:ext>
  </p:extLst>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US" dirty="0"/>
          </a:p>
        </p:txBody>
      </p:sp>
      <p:sp>
        <p:nvSpPr>
          <p:cNvPr id="3" name="Text Placeholder 2"/>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US" dirty="0"/>
          </a:p>
        </p:txBody>
      </p:sp>
      <p:sp>
        <p:nvSpPr>
          <p:cNvPr id="4" name="Date Placeholder 3"/>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E3D8F89-7CFD-2347-A747-03B7121B93F5}" type="datetimeFigureOut">
              <a:rPr lang="en-US" smtClean="0"/>
              <a:t>2/4/19</a:t>
            </a:fld>
            <a:endParaRPr lang="en-US"/>
          </a:p>
        </p:txBody>
      </p:sp>
      <p:sp>
        <p:nvSpPr>
          <p:cNvPr id="5" name="Footer Placeholder 4"/>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US"/>
          </a:p>
        </p:txBody>
      </p:sp>
      <p:sp>
        <p:nvSpPr>
          <p:cNvPr id="6" name="Slide Number Placeholder 5"/>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E9251C2E-11F7-DD48-873F-2EEE10B6625D}" type="slidenum">
              <a:rPr lang="en-US" smtClean="0"/>
              <a:t>‹#›</a:t>
            </a:fld>
            <a:endParaRPr lang="en-US"/>
          </a:p>
        </p:txBody>
      </p:sp>
    </p:spTree>
    <p:extLst>
      <p:ext uri="{BB962C8B-B14F-4D97-AF65-F5344CB8AC3E}">
        <p14:creationId xmlns:p14="http://schemas.microsoft.com/office/powerpoint/2010/main" val="1131160206"/>
      </p:ext>
    </p:extLst>
  </p:cSld>
  <p:clrMap bg1="dk1" tx1="lt1" bg2="dk2" tx2="lt2" accent1="accent1" accent2="accent2" accent3="accent3" accent4="accent4" accent5="accent5" accent6="accent6" hlink="hlink" folHlink="folHlink"/>
  <p:sldLayoutIdLst>
    <p:sldLayoutId id="2147483805" r:id="rId1"/>
    <p:sldLayoutId id="2147483806" r:id="rId2"/>
    <p:sldLayoutId id="2147483807" r:id="rId3"/>
    <p:sldLayoutId id="2147483808" r:id="rId4"/>
    <p:sldLayoutId id="2147483809" r:id="rId5"/>
    <p:sldLayoutId id="2147483810" r:id="rId6"/>
    <p:sldLayoutId id="2147483811" r:id="rId7"/>
    <p:sldLayoutId id="2147483812" r:id="rId8"/>
    <p:sldLayoutId id="2147483813" r:id="rId9"/>
    <p:sldLayoutId id="2147483814" r:id="rId10"/>
    <p:sldLayoutId id="2147483815"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extLst>
    <p:ext uri="{27BBF7A9-308A-43DC-89C8-2F10F3537804}">
      <p15:sldGuideLst xmlns:p15="http://schemas.microsoft.com/office/powerpoint/2012/main"/>
    </p:ext>
  </p:extLst>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ctrTitle"/>
          </p:nvPr>
        </p:nvSpPr>
        <p:spPr>
          <a:xfrm>
            <a:off x="1791630" y="832431"/>
            <a:ext cx="9144000" cy="2387600"/>
          </a:xfrm>
        </p:spPr>
        <p:txBody>
          <a:bodyPr/>
          <a:lstStyle/>
          <a:p>
            <a:r>
              <a:rPr lang="en-US" dirty="0"/>
              <a:t>Scriptwriting</a:t>
            </a:r>
          </a:p>
        </p:txBody>
      </p:sp>
      <p:sp>
        <p:nvSpPr>
          <p:cNvPr id="3" name="Subtitle 2"/>
          <p:cNvSpPr>
            <a:spLocks noGrp="1"/>
          </p:cNvSpPr>
          <p:nvPr>
            <p:ph type="subTitle" idx="1"/>
          </p:nvPr>
        </p:nvSpPr>
        <p:spPr/>
        <p:txBody>
          <a:bodyPr/>
          <a:lstStyle/>
          <a:p>
            <a:r>
              <a:rPr lang="en-US" dirty="0"/>
              <a:t>M4X01654</a:t>
            </a:r>
          </a:p>
        </p:txBody>
      </p:sp>
    </p:spTree>
    <p:extLst>
      <p:ext uri="{BB962C8B-B14F-4D97-AF65-F5344CB8AC3E}">
        <p14:creationId xmlns:p14="http://schemas.microsoft.com/office/powerpoint/2010/main" val="629405675"/>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Scriptwriting</a:t>
            </a:r>
          </a:p>
        </p:txBody>
      </p:sp>
      <p:sp>
        <p:nvSpPr>
          <p:cNvPr id="3" name="Content Placeholder 2"/>
          <p:cNvSpPr>
            <a:spLocks noGrp="1"/>
          </p:cNvSpPr>
          <p:nvPr>
            <p:ph idx="1"/>
          </p:nvPr>
        </p:nvSpPr>
        <p:spPr/>
        <p:txBody>
          <a:bodyPr/>
          <a:lstStyle/>
          <a:p>
            <a:r>
              <a:rPr lang="en-US" dirty="0"/>
              <a:t>Writing and research techniques</a:t>
            </a:r>
          </a:p>
          <a:p>
            <a:r>
              <a:rPr lang="en-US" dirty="0"/>
              <a:t>Generating ideas</a:t>
            </a:r>
          </a:p>
          <a:p>
            <a:endParaRPr lang="en-US" dirty="0"/>
          </a:p>
        </p:txBody>
      </p:sp>
    </p:spTree>
    <p:extLst>
      <p:ext uri="{BB962C8B-B14F-4D97-AF65-F5344CB8AC3E}">
        <p14:creationId xmlns:p14="http://schemas.microsoft.com/office/powerpoint/2010/main" val="1165178353"/>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Scriptwriting</a:t>
            </a:r>
          </a:p>
        </p:txBody>
      </p:sp>
      <p:sp>
        <p:nvSpPr>
          <p:cNvPr id="3" name="Content Placeholder 2"/>
          <p:cNvSpPr>
            <a:spLocks noGrp="1"/>
          </p:cNvSpPr>
          <p:nvPr>
            <p:ph idx="1"/>
          </p:nvPr>
        </p:nvSpPr>
        <p:spPr/>
        <p:txBody>
          <a:bodyPr/>
          <a:lstStyle/>
          <a:p>
            <a:r>
              <a:rPr lang="en-US" dirty="0"/>
              <a:t>Avoid the fear of the blank page</a:t>
            </a:r>
          </a:p>
          <a:p>
            <a:r>
              <a:rPr lang="en-US" dirty="0"/>
              <a:t>Avoid the need for genius</a:t>
            </a:r>
          </a:p>
        </p:txBody>
      </p:sp>
    </p:spTree>
    <p:extLst>
      <p:ext uri="{BB962C8B-B14F-4D97-AF65-F5344CB8AC3E}">
        <p14:creationId xmlns:p14="http://schemas.microsoft.com/office/powerpoint/2010/main" val="2108493707"/>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Writer as planner</a:t>
            </a:r>
          </a:p>
        </p:txBody>
      </p:sp>
      <p:sp>
        <p:nvSpPr>
          <p:cNvPr id="3" name="Content Placeholder 2"/>
          <p:cNvSpPr>
            <a:spLocks noGrp="1"/>
          </p:cNvSpPr>
          <p:nvPr>
            <p:ph idx="1"/>
          </p:nvPr>
        </p:nvSpPr>
        <p:spPr/>
        <p:txBody>
          <a:bodyPr>
            <a:normAutofit lnSpcReduction="10000"/>
          </a:bodyPr>
          <a:lstStyle/>
          <a:p>
            <a:r>
              <a:rPr lang="en-US" dirty="0"/>
              <a:t>Create small documents, progressing story design</a:t>
            </a:r>
          </a:p>
          <a:p>
            <a:pPr lvl="1"/>
            <a:r>
              <a:rPr lang="en-US" dirty="0"/>
              <a:t>Pitch</a:t>
            </a:r>
          </a:p>
          <a:p>
            <a:pPr lvl="1"/>
            <a:r>
              <a:rPr lang="en-US" dirty="0"/>
              <a:t>Treatment </a:t>
            </a:r>
          </a:p>
          <a:p>
            <a:pPr lvl="1"/>
            <a:r>
              <a:rPr lang="en-US" dirty="0"/>
              <a:t>Index cards</a:t>
            </a:r>
          </a:p>
          <a:p>
            <a:pPr lvl="1"/>
            <a:r>
              <a:rPr lang="en-US" dirty="0"/>
              <a:t>Beat sheets</a:t>
            </a:r>
          </a:p>
          <a:p>
            <a:pPr lvl="1"/>
            <a:r>
              <a:rPr lang="en-US" dirty="0"/>
              <a:t>Step outline</a:t>
            </a:r>
          </a:p>
          <a:p>
            <a:pPr lvl="1"/>
            <a:r>
              <a:rPr lang="en-US" dirty="0"/>
              <a:t>Screenplay</a:t>
            </a:r>
          </a:p>
          <a:p>
            <a:pPr lvl="1"/>
            <a:endParaRPr lang="en-US" dirty="0"/>
          </a:p>
          <a:p>
            <a:r>
              <a:rPr lang="en-US" dirty="0"/>
              <a:t>Purpose of story, scenes and structure worked out before “writing” the script</a:t>
            </a:r>
          </a:p>
          <a:p>
            <a:r>
              <a:rPr lang="en-US" dirty="0"/>
              <a:t>Writing without planning can be a pointless mess</a:t>
            </a:r>
          </a:p>
        </p:txBody>
      </p:sp>
    </p:spTree>
    <p:extLst>
      <p:ext uri="{BB962C8B-B14F-4D97-AF65-F5344CB8AC3E}">
        <p14:creationId xmlns:p14="http://schemas.microsoft.com/office/powerpoint/2010/main" val="1279449474"/>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Writer as improviser</a:t>
            </a:r>
          </a:p>
        </p:txBody>
      </p:sp>
      <p:sp>
        <p:nvSpPr>
          <p:cNvPr id="3" name="Content Placeholder 2"/>
          <p:cNvSpPr>
            <a:spLocks noGrp="1"/>
          </p:cNvSpPr>
          <p:nvPr>
            <p:ph idx="1"/>
          </p:nvPr>
        </p:nvSpPr>
        <p:spPr/>
        <p:txBody>
          <a:bodyPr/>
          <a:lstStyle/>
          <a:p>
            <a:r>
              <a:rPr lang="en-US" dirty="0"/>
              <a:t>Planning without inspiration often leads to empty, schematic writing</a:t>
            </a:r>
          </a:p>
          <a:p>
            <a:r>
              <a:rPr lang="en-US" dirty="0"/>
              <a:t>Alexander </a:t>
            </a:r>
            <a:r>
              <a:rPr lang="en-US" dirty="0" err="1"/>
              <a:t>Macendrick</a:t>
            </a:r>
            <a:r>
              <a:rPr lang="en-US" dirty="0"/>
              <a:t> describes going off-plan as, ”judicious forgetting”</a:t>
            </a:r>
          </a:p>
        </p:txBody>
      </p:sp>
    </p:spTree>
    <p:extLst>
      <p:ext uri="{BB962C8B-B14F-4D97-AF65-F5344CB8AC3E}">
        <p14:creationId xmlns:p14="http://schemas.microsoft.com/office/powerpoint/2010/main" val="1519287738"/>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Writing &amp; research techniques</a:t>
            </a:r>
          </a:p>
        </p:txBody>
      </p:sp>
      <p:sp>
        <p:nvSpPr>
          <p:cNvPr id="3" name="Content Placeholder 2"/>
          <p:cNvSpPr>
            <a:spLocks noGrp="1"/>
          </p:cNvSpPr>
          <p:nvPr>
            <p:ph idx="1"/>
          </p:nvPr>
        </p:nvSpPr>
        <p:spPr/>
        <p:txBody>
          <a:bodyPr/>
          <a:lstStyle/>
          <a:p>
            <a:r>
              <a:rPr lang="en-US" dirty="0"/>
              <a:t>Write notes freely - do not censor this aspect of the process</a:t>
            </a:r>
          </a:p>
          <a:p>
            <a:r>
              <a:rPr lang="en-US" dirty="0"/>
              <a:t>Try using mind maps, lists, index cards, image boards and other aids</a:t>
            </a:r>
          </a:p>
          <a:p>
            <a:r>
              <a:rPr lang="en-US" dirty="0"/>
              <a:t>Examine your own motives for exploring this subject</a:t>
            </a:r>
          </a:p>
          <a:p>
            <a:r>
              <a:rPr lang="en-US" dirty="0"/>
              <a:t>Don</a:t>
            </a:r>
            <a:r>
              <a:rPr lang="mr-IN" dirty="0"/>
              <a:t>’</a:t>
            </a:r>
            <a:r>
              <a:rPr lang="en-US" dirty="0"/>
              <a:t>t write in story order </a:t>
            </a:r>
            <a:r>
              <a:rPr lang="mr-IN" dirty="0"/>
              <a:t>–</a:t>
            </a:r>
            <a:r>
              <a:rPr lang="en-US" dirty="0"/>
              <a:t> it</a:t>
            </a:r>
            <a:r>
              <a:rPr lang="mr-IN" dirty="0"/>
              <a:t>’</a:t>
            </a:r>
            <a:r>
              <a:rPr lang="en-US" dirty="0"/>
              <a:t>s easy to get stuck</a:t>
            </a:r>
          </a:p>
          <a:p>
            <a:r>
              <a:rPr lang="en-US" dirty="0"/>
              <a:t>Consider perspectives of different characters</a:t>
            </a:r>
          </a:p>
          <a:p>
            <a:r>
              <a:rPr lang="en-US" dirty="0"/>
              <a:t>Try writing speech </a:t>
            </a:r>
            <a:r>
              <a:rPr lang="mr-IN" dirty="0"/>
              <a:t>–</a:t>
            </a:r>
            <a:r>
              <a:rPr lang="en-US" dirty="0"/>
              <a:t> dialogue exchanges and/or monologues</a:t>
            </a:r>
          </a:p>
          <a:p>
            <a:r>
              <a:rPr lang="en-US" dirty="0"/>
              <a:t>Switch between writing modes </a:t>
            </a:r>
            <a:r>
              <a:rPr lang="mr-IN" dirty="0"/>
              <a:t>–</a:t>
            </a:r>
            <a:r>
              <a:rPr lang="en-US" dirty="0"/>
              <a:t> between the structural and improvisatory, between the detail and broad sweep</a:t>
            </a:r>
          </a:p>
        </p:txBody>
      </p:sp>
    </p:spTree>
    <p:extLst>
      <p:ext uri="{BB962C8B-B14F-4D97-AF65-F5344CB8AC3E}">
        <p14:creationId xmlns:p14="http://schemas.microsoft.com/office/powerpoint/2010/main" val="1686276253"/>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Writing &amp; research techniques</a:t>
            </a:r>
          </a:p>
        </p:txBody>
      </p:sp>
      <p:sp>
        <p:nvSpPr>
          <p:cNvPr id="3" name="Content Placeholder 2"/>
          <p:cNvSpPr>
            <a:spLocks noGrp="1"/>
          </p:cNvSpPr>
          <p:nvPr>
            <p:ph idx="1"/>
          </p:nvPr>
        </p:nvSpPr>
        <p:spPr/>
        <p:txBody>
          <a:bodyPr/>
          <a:lstStyle/>
          <a:p>
            <a:r>
              <a:rPr lang="en-US" dirty="0"/>
              <a:t>Don’t limit research to one type of source (online, books, films, etc.)</a:t>
            </a:r>
          </a:p>
          <a:p>
            <a:r>
              <a:rPr lang="en-US" dirty="0"/>
              <a:t>Research obliquely for provocative details </a:t>
            </a:r>
            <a:r>
              <a:rPr lang="mr-IN" dirty="0"/>
              <a:t>–</a:t>
            </a:r>
            <a:r>
              <a:rPr lang="en-US" dirty="0"/>
              <a:t> memoirs, interviews, technical manuals, histories, art, design, photography, journalism</a:t>
            </a:r>
          </a:p>
          <a:p>
            <a:r>
              <a:rPr lang="en-US" dirty="0"/>
              <a:t>Research your genre (and its literary antecedents)</a:t>
            </a:r>
          </a:p>
          <a:p>
            <a:r>
              <a:rPr lang="en-US" dirty="0"/>
              <a:t>Use visuals as part of your research</a:t>
            </a:r>
          </a:p>
        </p:txBody>
      </p:sp>
    </p:spTree>
    <p:extLst>
      <p:ext uri="{BB962C8B-B14F-4D97-AF65-F5344CB8AC3E}">
        <p14:creationId xmlns:p14="http://schemas.microsoft.com/office/powerpoint/2010/main" val="1710770588"/>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Creative Limitations</a:t>
            </a:r>
          </a:p>
        </p:txBody>
      </p:sp>
      <p:sp>
        <p:nvSpPr>
          <p:cNvPr id="3" name="Content Placeholder 2"/>
          <p:cNvSpPr>
            <a:spLocks noGrp="1"/>
          </p:cNvSpPr>
          <p:nvPr>
            <p:ph idx="1"/>
          </p:nvPr>
        </p:nvSpPr>
        <p:spPr/>
        <p:txBody>
          <a:bodyPr/>
          <a:lstStyle/>
          <a:p>
            <a:r>
              <a:rPr lang="en-US" dirty="0"/>
              <a:t>Limitations are an aid to creativity</a:t>
            </a:r>
          </a:p>
          <a:p>
            <a:r>
              <a:rPr lang="en-US" dirty="0"/>
              <a:t>Research opens up new options</a:t>
            </a:r>
          </a:p>
          <a:p>
            <a:r>
              <a:rPr lang="en-US" dirty="0"/>
              <a:t>Research can be visual</a:t>
            </a:r>
          </a:p>
          <a:p>
            <a:r>
              <a:rPr lang="en-US" dirty="0"/>
              <a:t>Phases of development are not linear progress</a:t>
            </a:r>
          </a:p>
          <a:p>
            <a:endParaRPr lang="en-US" dirty="0"/>
          </a:p>
          <a:p>
            <a:endParaRPr lang="en-US" dirty="0"/>
          </a:p>
        </p:txBody>
      </p:sp>
    </p:spTree>
    <p:extLst>
      <p:ext uri="{BB962C8B-B14F-4D97-AF65-F5344CB8AC3E}">
        <p14:creationId xmlns:p14="http://schemas.microsoft.com/office/powerpoint/2010/main" val="1413317236"/>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Stages of idea development</a:t>
            </a:r>
          </a:p>
        </p:txBody>
      </p:sp>
      <p:sp>
        <p:nvSpPr>
          <p:cNvPr id="3" name="Content Placeholder 2"/>
          <p:cNvSpPr>
            <a:spLocks noGrp="1"/>
          </p:cNvSpPr>
          <p:nvPr>
            <p:ph idx="1"/>
          </p:nvPr>
        </p:nvSpPr>
        <p:spPr/>
        <p:txBody>
          <a:bodyPr/>
          <a:lstStyle/>
          <a:p>
            <a:r>
              <a:rPr lang="en-US" dirty="0"/>
              <a:t>Brainstorming</a:t>
            </a:r>
          </a:p>
          <a:p>
            <a:r>
              <a:rPr lang="en-US" dirty="0"/>
              <a:t>Research</a:t>
            </a:r>
          </a:p>
          <a:p>
            <a:r>
              <a:rPr lang="en-US" dirty="0"/>
              <a:t>Writing</a:t>
            </a:r>
          </a:p>
          <a:p>
            <a:r>
              <a:rPr lang="en-US" dirty="0"/>
              <a:t>Production</a:t>
            </a:r>
          </a:p>
        </p:txBody>
      </p:sp>
    </p:spTree>
    <p:extLst>
      <p:ext uri="{BB962C8B-B14F-4D97-AF65-F5344CB8AC3E}">
        <p14:creationId xmlns:p14="http://schemas.microsoft.com/office/powerpoint/2010/main" val="1884338998"/>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Stages of idea development</a:t>
            </a:r>
          </a:p>
        </p:txBody>
      </p:sp>
      <p:sp>
        <p:nvSpPr>
          <p:cNvPr id="3" name="Content Placeholder 2"/>
          <p:cNvSpPr>
            <a:spLocks noGrp="1"/>
          </p:cNvSpPr>
          <p:nvPr>
            <p:ph idx="1"/>
          </p:nvPr>
        </p:nvSpPr>
        <p:spPr/>
        <p:txBody>
          <a:bodyPr/>
          <a:lstStyle/>
          <a:p>
            <a:r>
              <a:rPr lang="en-US" dirty="0"/>
              <a:t>This is not a linear process</a:t>
            </a:r>
          </a:p>
          <a:p>
            <a:r>
              <a:rPr lang="en-US" dirty="0"/>
              <a:t>New revelations will cause any stage to be revisited</a:t>
            </a:r>
          </a:p>
        </p:txBody>
      </p:sp>
    </p:spTree>
    <p:extLst>
      <p:ext uri="{BB962C8B-B14F-4D97-AF65-F5344CB8AC3E}">
        <p14:creationId xmlns:p14="http://schemas.microsoft.com/office/powerpoint/2010/main" val="820221284"/>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Alexander </a:t>
            </a:r>
            <a:r>
              <a:rPr lang="en-US" dirty="0" err="1"/>
              <a:t>Macendrick</a:t>
            </a:r>
            <a:endParaRPr lang="en-US" dirty="0"/>
          </a:p>
        </p:txBody>
      </p:sp>
      <p:sp>
        <p:nvSpPr>
          <p:cNvPr id="3" name="Content Placeholder 2"/>
          <p:cNvSpPr>
            <a:spLocks noGrp="1"/>
          </p:cNvSpPr>
          <p:nvPr>
            <p:ph idx="1"/>
          </p:nvPr>
        </p:nvSpPr>
        <p:spPr/>
        <p:txBody>
          <a:bodyPr/>
          <a:lstStyle/>
          <a:p>
            <a:r>
              <a:rPr lang="en-US" dirty="0"/>
              <a:t>Collecting data</a:t>
            </a:r>
          </a:p>
          <a:p>
            <a:r>
              <a:rPr lang="en-US" dirty="0" err="1"/>
              <a:t>Organising</a:t>
            </a:r>
            <a:r>
              <a:rPr lang="en-US" dirty="0"/>
              <a:t> data</a:t>
            </a:r>
          </a:p>
          <a:p>
            <a:r>
              <a:rPr lang="en-US" dirty="0"/>
              <a:t>Incubating the material</a:t>
            </a:r>
          </a:p>
          <a:p>
            <a:r>
              <a:rPr lang="en-US" dirty="0"/>
              <a:t>Preserving the spark</a:t>
            </a:r>
          </a:p>
        </p:txBody>
      </p:sp>
    </p:spTree>
    <p:extLst>
      <p:ext uri="{BB962C8B-B14F-4D97-AF65-F5344CB8AC3E}">
        <p14:creationId xmlns:p14="http://schemas.microsoft.com/office/powerpoint/2010/main" val="1910331917"/>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James Webb Young</a:t>
            </a:r>
          </a:p>
        </p:txBody>
      </p:sp>
      <p:sp>
        <p:nvSpPr>
          <p:cNvPr id="3" name="Content Placeholder 2"/>
          <p:cNvSpPr>
            <a:spLocks noGrp="1"/>
          </p:cNvSpPr>
          <p:nvPr>
            <p:ph idx="1"/>
          </p:nvPr>
        </p:nvSpPr>
        <p:spPr/>
        <p:txBody>
          <a:bodyPr/>
          <a:lstStyle/>
          <a:p>
            <a:r>
              <a:rPr lang="en-US" dirty="0"/>
              <a:t>Gathering raw materials</a:t>
            </a:r>
          </a:p>
          <a:p>
            <a:r>
              <a:rPr lang="en-US" dirty="0"/>
              <a:t>Working over these materials</a:t>
            </a:r>
          </a:p>
          <a:p>
            <a:r>
              <a:rPr lang="en-US" dirty="0"/>
              <a:t>Subconscious incubation</a:t>
            </a:r>
          </a:p>
          <a:p>
            <a:r>
              <a:rPr lang="en-US" dirty="0"/>
              <a:t>The eureka moment</a:t>
            </a:r>
          </a:p>
          <a:p>
            <a:r>
              <a:rPr lang="en-US" dirty="0"/>
              <a:t>Final shaping and development of the idea to practical usefulness</a:t>
            </a:r>
          </a:p>
        </p:txBody>
      </p:sp>
    </p:spTree>
    <p:extLst>
      <p:ext uri="{BB962C8B-B14F-4D97-AF65-F5344CB8AC3E}">
        <p14:creationId xmlns:p14="http://schemas.microsoft.com/office/powerpoint/2010/main" val="233370055"/>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James Webb Young</a:t>
            </a:r>
          </a:p>
        </p:txBody>
      </p:sp>
      <p:sp>
        <p:nvSpPr>
          <p:cNvPr id="3" name="Content Placeholder 2"/>
          <p:cNvSpPr>
            <a:spLocks noGrp="1"/>
          </p:cNvSpPr>
          <p:nvPr>
            <p:ph idx="1"/>
          </p:nvPr>
        </p:nvSpPr>
        <p:spPr/>
        <p:txBody>
          <a:bodyPr/>
          <a:lstStyle/>
          <a:p>
            <a:r>
              <a:rPr lang="en-US" dirty="0"/>
              <a:t>There are no new ideas</a:t>
            </a:r>
          </a:p>
          <a:p>
            <a:r>
              <a:rPr lang="en-US" dirty="0"/>
              <a:t>New ideas are two pre-existing ideas brought together in a different way</a:t>
            </a:r>
          </a:p>
        </p:txBody>
      </p:sp>
    </p:spTree>
    <p:extLst>
      <p:ext uri="{BB962C8B-B14F-4D97-AF65-F5344CB8AC3E}">
        <p14:creationId xmlns:p14="http://schemas.microsoft.com/office/powerpoint/2010/main" val="147262318"/>
      </p:ext>
    </p:extLst>
  </p:cSld>
  <p:clrMapOvr>
    <a:masterClrMapping/>
  </p:clrMapOvr>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What is a scriptwriter?</a:t>
            </a:r>
          </a:p>
        </p:txBody>
      </p:sp>
      <p:sp>
        <p:nvSpPr>
          <p:cNvPr id="3" name="Content Placeholder 2"/>
          <p:cNvSpPr>
            <a:spLocks noGrp="1"/>
          </p:cNvSpPr>
          <p:nvPr>
            <p:ph idx="1"/>
          </p:nvPr>
        </p:nvSpPr>
        <p:spPr/>
        <p:txBody>
          <a:bodyPr/>
          <a:lstStyle/>
          <a:p>
            <a:r>
              <a:rPr lang="en-US" dirty="0"/>
              <a:t>Writer collates information, looking for dramatic opportunity</a:t>
            </a:r>
          </a:p>
          <a:p>
            <a:r>
              <a:rPr lang="en-US" dirty="0"/>
              <a:t>Writer distills information, seeking dramatic essence</a:t>
            </a:r>
          </a:p>
        </p:txBody>
      </p:sp>
    </p:spTree>
    <p:extLst>
      <p:ext uri="{BB962C8B-B14F-4D97-AF65-F5344CB8AC3E}">
        <p14:creationId xmlns:p14="http://schemas.microsoft.com/office/powerpoint/2010/main" val="1365523579"/>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a:t>Working pairs, you will develop a short idea for a one scene screenplay in a single time frame</a:t>
            </a:r>
          </a:p>
          <a:p>
            <a:r>
              <a:rPr lang="en-US" dirty="0"/>
              <a:t>Limited to two main characters</a:t>
            </a:r>
          </a:p>
          <a:p>
            <a:r>
              <a:rPr lang="en-US" dirty="0"/>
              <a:t>You and your writing partner will work in isolation at first</a:t>
            </a:r>
          </a:p>
          <a:p>
            <a:r>
              <a:rPr lang="en-US" dirty="0"/>
              <a:t>You will collaborate, bringing your two ideas together to create a new, </a:t>
            </a:r>
            <a:r>
              <a:rPr lang="en-US" dirty="0" err="1"/>
              <a:t>orignal</a:t>
            </a:r>
            <a:r>
              <a:rPr lang="en-US" dirty="0"/>
              <a:t> one.</a:t>
            </a:r>
          </a:p>
          <a:p>
            <a:r>
              <a:rPr lang="en-US" dirty="0"/>
              <a:t>Any research must be analogue - go to the library!</a:t>
            </a:r>
          </a:p>
        </p:txBody>
      </p:sp>
    </p:spTree>
    <p:extLst>
      <p:ext uri="{BB962C8B-B14F-4D97-AF65-F5344CB8AC3E}">
        <p14:creationId xmlns:p14="http://schemas.microsoft.com/office/powerpoint/2010/main" val="1724962980"/>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normAutofit lnSpcReduction="10000"/>
          </a:bodyPr>
          <a:lstStyle/>
          <a:p>
            <a:r>
              <a:rPr lang="en-US" dirty="0"/>
              <a:t>Disappointment</a:t>
            </a:r>
          </a:p>
          <a:p>
            <a:r>
              <a:rPr lang="en-US" dirty="0"/>
              <a:t>Who? </a:t>
            </a:r>
          </a:p>
          <a:p>
            <a:r>
              <a:rPr lang="en-US" dirty="0"/>
              <a:t>Why?</a:t>
            </a:r>
          </a:p>
          <a:p>
            <a:r>
              <a:rPr lang="en-US" dirty="0"/>
              <a:t>Where?</a:t>
            </a:r>
          </a:p>
          <a:p>
            <a:r>
              <a:rPr lang="en-US" dirty="0"/>
              <a:t>When?</a:t>
            </a:r>
          </a:p>
          <a:p>
            <a:endParaRPr lang="en-US" dirty="0"/>
          </a:p>
          <a:p>
            <a:r>
              <a:rPr lang="en-US" dirty="0"/>
              <a:t>You have 15 minutes. Try to answer the four questions.</a:t>
            </a:r>
          </a:p>
          <a:p>
            <a:r>
              <a:rPr lang="en-US" dirty="0"/>
              <a:t>Don’t limit yourself to one idea</a:t>
            </a:r>
          </a:p>
          <a:p>
            <a:r>
              <a:rPr lang="en-US" dirty="0"/>
              <a:t>Please do not discuss your idea with anyone in the group for now</a:t>
            </a:r>
          </a:p>
        </p:txBody>
      </p:sp>
    </p:spTree>
    <p:extLst>
      <p:ext uri="{BB962C8B-B14F-4D97-AF65-F5344CB8AC3E}">
        <p14:creationId xmlns:p14="http://schemas.microsoft.com/office/powerpoint/2010/main" val="1066389612"/>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normAutofit lnSpcReduction="10000"/>
          </a:bodyPr>
          <a:lstStyle/>
          <a:p>
            <a:r>
              <a:rPr lang="en-US" dirty="0"/>
              <a:t>Arrival</a:t>
            </a:r>
          </a:p>
          <a:p>
            <a:r>
              <a:rPr lang="en-US" dirty="0"/>
              <a:t>Who?</a:t>
            </a:r>
          </a:p>
          <a:p>
            <a:r>
              <a:rPr lang="en-US" dirty="0"/>
              <a:t>Where? </a:t>
            </a:r>
          </a:p>
          <a:p>
            <a:r>
              <a:rPr lang="en-US" dirty="0"/>
              <a:t>When?</a:t>
            </a:r>
          </a:p>
          <a:p>
            <a:r>
              <a:rPr lang="en-US" dirty="0"/>
              <a:t>Why?</a:t>
            </a:r>
          </a:p>
          <a:p>
            <a:endParaRPr lang="en-US" dirty="0"/>
          </a:p>
          <a:p>
            <a:r>
              <a:rPr lang="en-US" dirty="0"/>
              <a:t>You have 15 minutes. Try to answer the four questions.</a:t>
            </a:r>
          </a:p>
          <a:p>
            <a:r>
              <a:rPr lang="en-US" dirty="0"/>
              <a:t>Don’t limit yourself to one idea</a:t>
            </a:r>
          </a:p>
          <a:p>
            <a:r>
              <a:rPr lang="en-US" dirty="0"/>
              <a:t>Please do not discuss your idea with anyone in the group for now</a:t>
            </a:r>
          </a:p>
          <a:p>
            <a:endParaRPr lang="en-US" dirty="0"/>
          </a:p>
          <a:p>
            <a:endParaRPr lang="en-US" dirty="0"/>
          </a:p>
          <a:p>
            <a:endParaRPr lang="en-US" dirty="0"/>
          </a:p>
          <a:p>
            <a:endParaRPr lang="en-US" dirty="0"/>
          </a:p>
        </p:txBody>
      </p:sp>
    </p:spTree>
    <p:extLst>
      <p:ext uri="{BB962C8B-B14F-4D97-AF65-F5344CB8AC3E}">
        <p14:creationId xmlns:p14="http://schemas.microsoft.com/office/powerpoint/2010/main" val="1994398291"/>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normAutofit/>
          </a:bodyPr>
          <a:lstStyle/>
          <a:p>
            <a:r>
              <a:rPr lang="en-US" dirty="0"/>
              <a:t>Spend no more than two minutes describing what you have written to your writing partner. </a:t>
            </a:r>
          </a:p>
          <a:p>
            <a:r>
              <a:rPr lang="en-US" dirty="0"/>
              <a:t>Your writing partner should not interrupt you or comment until you have finished.</a:t>
            </a:r>
          </a:p>
          <a:p>
            <a:r>
              <a:rPr lang="en-US" dirty="0"/>
              <a:t>Now repeat for your writing partner.</a:t>
            </a:r>
          </a:p>
          <a:p>
            <a:r>
              <a:rPr lang="en-US" dirty="0"/>
              <a:t>Brainstorm ideas as to how you might combine the two ideas.</a:t>
            </a:r>
          </a:p>
          <a:p>
            <a:r>
              <a:rPr lang="en-US" dirty="0"/>
              <a:t>You are not trying to write a complete or coherent story at this stage, just write lots of ideas and options down.</a:t>
            </a:r>
          </a:p>
          <a:p>
            <a:r>
              <a:rPr lang="en-US" dirty="0"/>
              <a:t>You have 15 minutes in total.</a:t>
            </a:r>
          </a:p>
        </p:txBody>
      </p:sp>
    </p:spTree>
    <p:extLst>
      <p:ext uri="{BB962C8B-B14F-4D97-AF65-F5344CB8AC3E}">
        <p14:creationId xmlns:p14="http://schemas.microsoft.com/office/powerpoint/2010/main" val="1157260590"/>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a:t>Break </a:t>
            </a:r>
            <a:r>
              <a:rPr lang="mr-IN" dirty="0"/>
              <a:t>–</a:t>
            </a:r>
            <a:r>
              <a:rPr lang="en-US" dirty="0"/>
              <a:t> 10 minutes only</a:t>
            </a:r>
          </a:p>
          <a:p>
            <a:r>
              <a:rPr lang="en-US" dirty="0"/>
              <a:t>Do not discuss your idea with your writing partner during the break</a:t>
            </a:r>
          </a:p>
          <a:p>
            <a:r>
              <a:rPr lang="en-US" dirty="0"/>
              <a:t>Let the ideas stew, come back fresh </a:t>
            </a:r>
          </a:p>
        </p:txBody>
      </p:sp>
    </p:spTree>
    <p:extLst>
      <p:ext uri="{BB962C8B-B14F-4D97-AF65-F5344CB8AC3E}">
        <p14:creationId xmlns:p14="http://schemas.microsoft.com/office/powerpoint/2010/main" val="850440467"/>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a:t>Continue your discussions around how you will combine each other’s story ideas.</a:t>
            </a:r>
          </a:p>
          <a:p>
            <a:r>
              <a:rPr lang="en-US" dirty="0"/>
              <a:t>Consider taking two of the four original questions (Who?, Where?, When?, and Why?) from each writer’s idea.</a:t>
            </a:r>
          </a:p>
          <a:p>
            <a:r>
              <a:rPr lang="en-US" dirty="0"/>
              <a:t>You now have 15 minutes</a:t>
            </a:r>
          </a:p>
        </p:txBody>
      </p:sp>
    </p:spTree>
    <p:extLst>
      <p:ext uri="{BB962C8B-B14F-4D97-AF65-F5344CB8AC3E}">
        <p14:creationId xmlns:p14="http://schemas.microsoft.com/office/powerpoint/2010/main" val="1600426644"/>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a:t>Remember two main characters, one location, one timeframe.</a:t>
            </a:r>
          </a:p>
          <a:p>
            <a:r>
              <a:rPr lang="en-US" dirty="0"/>
              <a:t>You and your writing partner should take one of the two main characters each and write a first person monologue for them </a:t>
            </a:r>
          </a:p>
          <a:p>
            <a:r>
              <a:rPr lang="en-US" dirty="0"/>
              <a:t>Improvise freely, as if they were writing their own private diary/blog, including thoughts, secret impulses, self-justification</a:t>
            </a:r>
          </a:p>
          <a:p>
            <a:r>
              <a:rPr lang="en-US" dirty="0"/>
              <a:t>Invent whatever backstory you need.</a:t>
            </a:r>
          </a:p>
          <a:p>
            <a:r>
              <a:rPr lang="en-US" dirty="0"/>
              <a:t>Do not discuss this with your writing partner.</a:t>
            </a:r>
          </a:p>
          <a:p>
            <a:r>
              <a:rPr lang="en-US" dirty="0"/>
              <a:t>You have 15 minutes.</a:t>
            </a:r>
          </a:p>
        </p:txBody>
      </p:sp>
    </p:spTree>
    <p:extLst>
      <p:ext uri="{BB962C8B-B14F-4D97-AF65-F5344CB8AC3E}">
        <p14:creationId xmlns:p14="http://schemas.microsoft.com/office/powerpoint/2010/main" val="725330930"/>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a:t>Break </a:t>
            </a:r>
            <a:r>
              <a:rPr lang="mr-IN" dirty="0"/>
              <a:t>–</a:t>
            </a:r>
            <a:r>
              <a:rPr lang="en-US" dirty="0"/>
              <a:t> 10 minutes only</a:t>
            </a:r>
          </a:p>
          <a:p>
            <a:r>
              <a:rPr lang="en-US" dirty="0"/>
              <a:t>Do not discuss your idea with your writing partner during the break</a:t>
            </a:r>
          </a:p>
          <a:p>
            <a:r>
              <a:rPr lang="en-US" dirty="0"/>
              <a:t>Let the ideas stew, come back fresh </a:t>
            </a:r>
          </a:p>
        </p:txBody>
      </p:sp>
    </p:spTree>
    <p:extLst>
      <p:ext uri="{BB962C8B-B14F-4D97-AF65-F5344CB8AC3E}">
        <p14:creationId xmlns:p14="http://schemas.microsoft.com/office/powerpoint/2010/main" val="222118243"/>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a:t>Consider how the the heroine’s journey paradigm can fit your story:</a:t>
            </a:r>
          </a:p>
          <a:p>
            <a:pPr lvl="1"/>
            <a:r>
              <a:rPr lang="en-US" dirty="0"/>
              <a:t>Ordinary world</a:t>
            </a:r>
          </a:p>
          <a:p>
            <a:pPr lvl="1"/>
            <a:r>
              <a:rPr lang="en-US" dirty="0"/>
              <a:t>Extraordinary world</a:t>
            </a:r>
          </a:p>
          <a:p>
            <a:pPr lvl="1"/>
            <a:r>
              <a:rPr lang="en-US" dirty="0"/>
              <a:t>Face challenges</a:t>
            </a:r>
          </a:p>
          <a:p>
            <a:pPr lvl="1"/>
            <a:r>
              <a:rPr lang="en-US" dirty="0"/>
              <a:t>Receive gift</a:t>
            </a:r>
          </a:p>
          <a:p>
            <a:pPr lvl="1"/>
            <a:r>
              <a:rPr lang="en-US" dirty="0"/>
              <a:t>Return to ordinary world, transformed</a:t>
            </a:r>
          </a:p>
          <a:p>
            <a:endParaRPr lang="en-US" dirty="0"/>
          </a:p>
          <a:p>
            <a:r>
              <a:rPr lang="en-US" dirty="0"/>
              <a:t>Try to identify what each of these five aspects might be.</a:t>
            </a:r>
          </a:p>
          <a:p>
            <a:r>
              <a:rPr lang="en-US" dirty="0"/>
              <a:t>You have 15 minutes.</a:t>
            </a:r>
          </a:p>
        </p:txBody>
      </p:sp>
    </p:spTree>
    <p:extLst>
      <p:ext uri="{BB962C8B-B14F-4D97-AF65-F5344CB8AC3E}">
        <p14:creationId xmlns:p14="http://schemas.microsoft.com/office/powerpoint/2010/main" val="100014021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a:t>Write you and your writing partner’s story as a simple pitch</a:t>
            </a:r>
          </a:p>
          <a:p>
            <a:r>
              <a:rPr lang="en-US" dirty="0"/>
              <a:t>Limit yourself to one paragraph</a:t>
            </a:r>
          </a:p>
          <a:p>
            <a:r>
              <a:rPr lang="en-US" dirty="0"/>
              <a:t>Write in the present tense</a:t>
            </a:r>
          </a:p>
          <a:p>
            <a:r>
              <a:rPr lang="en-US" dirty="0"/>
              <a:t>You have 15 minutes.</a:t>
            </a:r>
          </a:p>
        </p:txBody>
      </p:sp>
    </p:spTree>
    <p:extLst>
      <p:ext uri="{BB962C8B-B14F-4D97-AF65-F5344CB8AC3E}">
        <p14:creationId xmlns:p14="http://schemas.microsoft.com/office/powerpoint/2010/main" val="814731615"/>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a:t>Deliver your pitch</a:t>
            </a:r>
          </a:p>
        </p:txBody>
      </p:sp>
    </p:spTree>
    <p:extLst>
      <p:ext uri="{BB962C8B-B14F-4D97-AF65-F5344CB8AC3E}">
        <p14:creationId xmlns:p14="http://schemas.microsoft.com/office/powerpoint/2010/main" val="1953000419"/>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Workshop exercise</a:t>
            </a:r>
          </a:p>
        </p:txBody>
      </p:sp>
      <p:sp>
        <p:nvSpPr>
          <p:cNvPr id="3" name="Content Placeholder 2"/>
          <p:cNvSpPr>
            <a:spLocks noGrp="1"/>
          </p:cNvSpPr>
          <p:nvPr>
            <p:ph idx="1"/>
          </p:nvPr>
        </p:nvSpPr>
        <p:spPr/>
        <p:txBody>
          <a:bodyPr/>
          <a:lstStyle/>
          <a:p>
            <a:r>
              <a:rPr lang="en-US" dirty="0"/>
              <a:t>How did the different aspects of this writing process made you feel?</a:t>
            </a:r>
          </a:p>
          <a:p>
            <a:r>
              <a:rPr lang="en-US" dirty="0"/>
              <a:t>Which areas might you wish to strengthen and how you would go about this?</a:t>
            </a:r>
          </a:p>
          <a:p>
            <a:r>
              <a:rPr lang="en-US" dirty="0"/>
              <a:t>How did limitations </a:t>
            </a:r>
            <a:r>
              <a:rPr lang="mr-IN" dirty="0"/>
              <a:t>–</a:t>
            </a:r>
            <a:r>
              <a:rPr lang="en-US" dirty="0"/>
              <a:t> creative and time </a:t>
            </a:r>
            <a:r>
              <a:rPr lang="mr-IN" dirty="0"/>
              <a:t>–</a:t>
            </a:r>
            <a:r>
              <a:rPr lang="en-US" dirty="0"/>
              <a:t> affect you?</a:t>
            </a:r>
          </a:p>
          <a:p>
            <a:r>
              <a:rPr lang="en-US"/>
              <a:t>How did the breaks affect you?</a:t>
            </a:r>
            <a:endParaRPr lang="en-US" dirty="0"/>
          </a:p>
        </p:txBody>
      </p:sp>
    </p:spTree>
    <p:extLst>
      <p:ext uri="{BB962C8B-B14F-4D97-AF65-F5344CB8AC3E}">
        <p14:creationId xmlns:p14="http://schemas.microsoft.com/office/powerpoint/2010/main" val="64105295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pPr algn="ctr"/>
            <a:r>
              <a:rPr lang="en-US" dirty="0"/>
              <a:t>Further reading</a:t>
            </a:r>
          </a:p>
        </p:txBody>
      </p:sp>
      <p:sp>
        <p:nvSpPr>
          <p:cNvPr id="3" name="Content Placeholder 2"/>
          <p:cNvSpPr>
            <a:spLocks noGrp="1"/>
          </p:cNvSpPr>
          <p:nvPr>
            <p:ph idx="1"/>
          </p:nvPr>
        </p:nvSpPr>
        <p:spPr/>
        <p:txBody>
          <a:bodyPr/>
          <a:lstStyle/>
          <a:p>
            <a:r>
              <a:rPr lang="en-US" dirty="0"/>
              <a:t>On Film Making, by Alexander </a:t>
            </a:r>
            <a:r>
              <a:rPr lang="en-US"/>
              <a:t>Mackendrick</a:t>
            </a:r>
            <a:r>
              <a:rPr lang="en-US" dirty="0"/>
              <a:t>.</a:t>
            </a:r>
          </a:p>
          <a:p>
            <a:r>
              <a:rPr lang="en-US" dirty="0"/>
              <a:t>Developing Story Ideas, by Michael </a:t>
            </a:r>
            <a:r>
              <a:rPr lang="en-US" dirty="0" err="1"/>
              <a:t>Rabiger</a:t>
            </a:r>
            <a:endParaRPr lang="en-US" dirty="0"/>
          </a:p>
        </p:txBody>
      </p:sp>
    </p:spTree>
    <p:extLst>
      <p:ext uri="{BB962C8B-B14F-4D97-AF65-F5344CB8AC3E}">
        <p14:creationId xmlns:p14="http://schemas.microsoft.com/office/powerpoint/2010/main" val="2015892571"/>
      </p:ext>
    </p:extLst>
  </p:cSld>
  <p:clrMapOvr>
    <a:masterClrMapping/>
  </p:clrMapOvr>
</p:sld>
</file>

<file path=ppt/theme/theme1.xml><?xml version="1.0" encoding="utf-8"?>
<a:theme xmlns:a="http://schemas.openxmlformats.org/drawingml/2006/main" name="Office Theme">
  <a:themeElements>
    <a:clrScheme name="Office Them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Them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Them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F46216B-77A9-411A-B9D3-5023FCB70208}"/>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Yu Gothic Light"/>
        <a:font script="Hang" typeface="맑은 고딕"/>
        <a:font script="Hans" typeface="DengXian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majorFont>
      <a:minorFont>
        <a:latin typeface="Calibri" panose="020F0502020204030204"/>
        <a:ea typeface=""/>
        <a:cs typeface=""/>
        <a:font script="Jpan" typeface="Yu Gothic"/>
        <a:font script="Hang" typeface="맑은 고딕"/>
        <a:font script="Hans" typeface="DengXian"/>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emplate>Office Theme</Template>
  <TotalTime>4490</TotalTime>
  <Words>1043</Words>
  <Application>Microsoft Macintosh PowerPoint</Application>
  <PresentationFormat>Widescreen</PresentationFormat>
  <Paragraphs>150</Paragraphs>
  <Slides>27</Slides>
  <Notes>2</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27</vt:i4>
      </vt:variant>
    </vt:vector>
  </HeadingPairs>
  <TitlesOfParts>
    <vt:vector size="32" baseType="lpstr">
      <vt:lpstr>Arial</vt:lpstr>
      <vt:lpstr>Calibri</vt:lpstr>
      <vt:lpstr>Calibri Light</vt:lpstr>
      <vt:lpstr>Mangal</vt:lpstr>
      <vt:lpstr>Office Theme</vt:lpstr>
      <vt:lpstr>Scriptwriting</vt:lpstr>
      <vt:lpstr>Scriptwriting</vt:lpstr>
      <vt:lpstr>Scriptwriting</vt:lpstr>
      <vt:lpstr>Writer as planner</vt:lpstr>
      <vt:lpstr>Writer as improviser</vt:lpstr>
      <vt:lpstr>Writing &amp; research techniques</vt:lpstr>
      <vt:lpstr>Writing &amp; research techniques</vt:lpstr>
      <vt:lpstr>Creative Limitations</vt:lpstr>
      <vt:lpstr>Stages of idea development</vt:lpstr>
      <vt:lpstr>Stages of idea development</vt:lpstr>
      <vt:lpstr>Alexander Macendrick</vt:lpstr>
      <vt:lpstr>James Webb Young</vt:lpstr>
      <vt:lpstr>James Webb Young</vt:lpstr>
      <vt:lpstr>What is a scriptwriter?</vt:lpstr>
      <vt:lpstr>Workshop exercise</vt:lpstr>
      <vt:lpstr>Workshop exercise</vt:lpstr>
      <vt:lpstr>Workshop exercise</vt:lpstr>
      <vt:lpstr>Workshop exercise</vt:lpstr>
      <vt:lpstr>Workshop exercise</vt:lpstr>
      <vt:lpstr>Workshop exercise</vt:lpstr>
      <vt:lpstr>Workshop exercise</vt:lpstr>
      <vt:lpstr>Workshop exercise</vt:lpstr>
      <vt:lpstr>Workshop exercise</vt:lpstr>
      <vt:lpstr>Workshop exercise</vt:lpstr>
      <vt:lpstr>Workshop exercise</vt:lpstr>
      <vt:lpstr>Workshop exercise</vt:lpstr>
      <vt:lpstr>Further reading</vt:lpstr>
    </vt:vector>
  </TitlesOfParts>
  <Company/>
  <LinksUpToDate>false</LinksUpToDate>
  <SharedDoc>false</SharedDoc>
  <HyperlinksChanged>false</HyperlinksChanged>
  <AppVersion>16.0016</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Scriptwriting</dc:title>
  <dc:creator>Christopher Buxton</dc:creator>
  <cp:lastModifiedBy>Microsoft Office User</cp:lastModifiedBy>
  <cp:revision>41</cp:revision>
  <dcterms:created xsi:type="dcterms:W3CDTF">2019-01-31T15:20:12Z</dcterms:created>
  <dcterms:modified xsi:type="dcterms:W3CDTF">2019-02-04T13:22:43Z</dcterms:modified>
</cp:coreProperties>
</file>