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98" r:id="rId1"/>
  </p:sldMasterIdLst>
  <p:sldIdLst>
    <p:sldId id="256" r:id="rId2"/>
    <p:sldId id="258" r:id="rId3"/>
    <p:sldId id="265" r:id="rId4"/>
    <p:sldId id="272" r:id="rId5"/>
    <p:sldId id="259" r:id="rId6"/>
    <p:sldId id="260" r:id="rId7"/>
    <p:sldId id="261" r:id="rId8"/>
    <p:sldId id="262" r:id="rId9"/>
    <p:sldId id="263" r:id="rId10"/>
    <p:sldId id="264" r:id="rId11"/>
    <p:sldId id="266" r:id="rId12"/>
    <p:sldId id="267" r:id="rId13"/>
    <p:sldId id="268" r:id="rId14"/>
    <p:sldId id="271" r:id="rId15"/>
    <p:sldId id="269" r:id="rId16"/>
    <p:sldId id="270" r:id="rId17"/>
    <p:sldId id="273"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0330"/>
    <p:restoredTop sz="94663"/>
  </p:normalViewPr>
  <p:slideViewPr>
    <p:cSldViewPr snapToGrid="0" snapToObjects="1">
      <p:cViewPr varScale="1">
        <p:scale>
          <a:sx n="68" d="100"/>
          <a:sy n="68" d="100"/>
        </p:scale>
        <p:origin x="93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smtClean="0"/>
              <a:pPr/>
              <a:t>1/27/2020</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smtClean="0"/>
              <a:pPr/>
              <a:t>‹#›</a:t>
            </a:fld>
            <a:endParaRPr lang="en-US" dirty="0"/>
          </a:p>
        </p:txBody>
      </p:sp>
      <p:grpSp>
        <p:nvGrpSpPr>
          <p:cNvPr id="9" name="Group 8"/>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9325318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7549639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smtClean="0"/>
              <a:pPr/>
              <a:t>1/27/2020</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accent1"/>
          </a:solidFill>
          <a:ln w="0">
            <a:noFill/>
            <a:prstDash val="solid"/>
            <a:round/>
            <a:headEnd/>
            <a:tailEnd/>
          </a:ln>
        </p:spPr>
      </p:sp>
    </p:spTree>
    <p:extLst>
      <p:ext uri="{BB962C8B-B14F-4D97-AF65-F5344CB8AC3E}">
        <p14:creationId xmlns:p14="http://schemas.microsoft.com/office/powerpoint/2010/main" val="347951147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smtClean="0"/>
              <a:t>1/27/2020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3461467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t>1/27/2020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41381381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smtClean="0"/>
              <a:t>1/27/2020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9231173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smtClean="0"/>
              <a:t>1/27/2020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6002387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smtClean="0"/>
              <a:pPr/>
              <a:t>1/27/2020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9677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smtClean="0"/>
              <a:pPr/>
              <a:t>1/27/2020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7701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3450500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8062173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smtClean="0"/>
              <a:pPr/>
              <a:t>1/27/2020</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smtClean="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45260960"/>
      </p:ext>
    </p:extLst>
  </p:cSld>
  <p:clrMap bg1="lt1" tx1="dk1" bg2="lt2" tx2="dk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BA7F3F-D56F-4C06-84AC-03FC83B064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715374B5-D7C8-4AA9-BE65-DB7A0CA9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1" name="Freeform 6">
              <a:extLst>
                <a:ext uri="{FF2B5EF4-FFF2-40B4-BE49-F238E27FC236}">
                  <a16:creationId xmlns:a16="http://schemas.microsoft.com/office/drawing/2014/main" id="{C73A7452-ED0F-4903-A620-8D103E556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accent1">
                <a:lumMod val="75000"/>
              </a:schemeClr>
            </a:solidFill>
            <a:ln w="0">
              <a:noFill/>
              <a:prstDash val="solid"/>
              <a:round/>
              <a:headEnd/>
              <a:tailEnd/>
            </a:ln>
          </p:spPr>
        </p:sp>
        <p:sp>
          <p:nvSpPr>
            <p:cNvPr id="12" name="Freeform 6">
              <a:extLst>
                <a:ext uri="{FF2B5EF4-FFF2-40B4-BE49-F238E27FC236}">
                  <a16:creationId xmlns:a16="http://schemas.microsoft.com/office/drawing/2014/main" id="{F6A3F6CE-D581-4C37-8822-4F4A68325E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accent1"/>
            </a:solidFill>
            <a:ln w="0">
              <a:noFill/>
              <a:prstDash val="solid"/>
              <a:round/>
              <a:headEnd/>
              <a:tailEnd/>
            </a:ln>
          </p:spPr>
        </p:sp>
      </p:grpSp>
      <p:sp>
        <p:nvSpPr>
          <p:cNvPr id="2" name="Title 1">
            <a:extLst>
              <a:ext uri="{FF2B5EF4-FFF2-40B4-BE49-F238E27FC236}">
                <a16:creationId xmlns:a16="http://schemas.microsoft.com/office/drawing/2014/main" id="{6D6D6923-D962-6F4A-BFD2-B140E96B94D0}"/>
              </a:ext>
            </a:extLst>
          </p:cNvPr>
          <p:cNvSpPr>
            <a:spLocks noGrp="1"/>
          </p:cNvSpPr>
          <p:nvPr>
            <p:ph type="ctrTitle"/>
          </p:nvPr>
        </p:nvSpPr>
        <p:spPr>
          <a:xfrm>
            <a:off x="1915128" y="1788454"/>
            <a:ext cx="8361229" cy="2098226"/>
          </a:xfrm>
        </p:spPr>
        <p:txBody>
          <a:bodyPr>
            <a:normAutofit/>
          </a:bodyPr>
          <a:lstStyle/>
          <a:p>
            <a:r>
              <a:rPr lang="en-US" dirty="0"/>
              <a:t>ethical use OF INFORMATION</a:t>
            </a:r>
          </a:p>
        </p:txBody>
      </p:sp>
      <p:sp>
        <p:nvSpPr>
          <p:cNvPr id="3" name="Subtitle 2">
            <a:extLst>
              <a:ext uri="{FF2B5EF4-FFF2-40B4-BE49-F238E27FC236}">
                <a16:creationId xmlns:a16="http://schemas.microsoft.com/office/drawing/2014/main" id="{C27FF97A-F49C-9646-B879-62CF9DB40F25}"/>
              </a:ext>
            </a:extLst>
          </p:cNvPr>
          <p:cNvSpPr>
            <a:spLocks noGrp="1"/>
          </p:cNvSpPr>
          <p:nvPr>
            <p:ph type="subTitle" idx="1"/>
          </p:nvPr>
        </p:nvSpPr>
        <p:spPr>
          <a:xfrm>
            <a:off x="2679906" y="3956279"/>
            <a:ext cx="6831673" cy="1086237"/>
          </a:xfrm>
        </p:spPr>
        <p:txBody>
          <a:bodyPr>
            <a:normAutofit/>
          </a:bodyPr>
          <a:lstStyle/>
          <a:p>
            <a:pPr>
              <a:spcAft>
                <a:spcPts val="600"/>
              </a:spcAft>
            </a:pPr>
            <a:endParaRPr lang="en-US" dirty="0">
              <a:solidFill>
                <a:schemeClr val="tx1"/>
              </a:solidFill>
            </a:endParaRPr>
          </a:p>
        </p:txBody>
      </p:sp>
    </p:spTree>
    <p:extLst>
      <p:ext uri="{BB962C8B-B14F-4D97-AF65-F5344CB8AC3E}">
        <p14:creationId xmlns:p14="http://schemas.microsoft.com/office/powerpoint/2010/main" val="206379160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812C54-7AEF-4ABB-826E-221F51CB0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9510DD-80C6-EE41-808B-C2F02167B78D}"/>
              </a:ext>
            </a:extLst>
          </p:cNvPr>
          <p:cNvSpPr>
            <a:spLocks noGrp="1"/>
          </p:cNvSpPr>
          <p:nvPr>
            <p:ph type="title"/>
          </p:nvPr>
        </p:nvSpPr>
        <p:spPr>
          <a:xfrm>
            <a:off x="3363864" y="685800"/>
            <a:ext cx="7705164" cy="1485900"/>
          </a:xfrm>
        </p:spPr>
        <p:txBody>
          <a:bodyPr>
            <a:normAutofit/>
          </a:bodyPr>
          <a:lstStyle/>
          <a:p>
            <a:r>
              <a:rPr lang="en-US"/>
              <a:t>What is Data Protection Act?</a:t>
            </a:r>
          </a:p>
        </p:txBody>
      </p:sp>
      <p:sp>
        <p:nvSpPr>
          <p:cNvPr id="10" name="Rectangle 9">
            <a:extLst>
              <a:ext uri="{FF2B5EF4-FFF2-40B4-BE49-F238E27FC236}">
                <a16:creationId xmlns:a16="http://schemas.microsoft.com/office/drawing/2014/main" id="{891F40E4-8A76-44CF-91EC-907367352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304441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2171013-D973-4187-9CF2-EE098EEF81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81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3DBC57C8-BF1E-3143-9F51-32D21F26EE26}"/>
              </a:ext>
            </a:extLst>
          </p:cNvPr>
          <p:cNvSpPr>
            <a:spLocks noGrp="1"/>
          </p:cNvSpPr>
          <p:nvPr>
            <p:ph idx="1"/>
          </p:nvPr>
        </p:nvSpPr>
        <p:spPr>
          <a:xfrm>
            <a:off x="3363864" y="1779814"/>
            <a:ext cx="8686622" cy="4506686"/>
          </a:xfrm>
        </p:spPr>
        <p:txBody>
          <a:bodyPr>
            <a:normAutofit fontScale="92500" lnSpcReduction="20000"/>
          </a:bodyPr>
          <a:lstStyle/>
          <a:p>
            <a:endParaRPr lang="en-US" dirty="0"/>
          </a:p>
          <a:p>
            <a:r>
              <a:rPr lang="en-US" dirty="0"/>
              <a:t>It was brought into force in the 90’s when the UK had an abundance of junk mail coming through the post, and constant spam phone calls. </a:t>
            </a:r>
          </a:p>
          <a:p>
            <a:endParaRPr lang="en-US" dirty="0"/>
          </a:p>
          <a:p>
            <a:r>
              <a:rPr lang="en-US" dirty="0"/>
              <a:t>With the advancement of technology, the DPA needed an upgrade which is when The EU released the GDPR, to manage the changes in technology and it became the benchmark for Data Protection throughout Europe.</a:t>
            </a:r>
          </a:p>
          <a:p>
            <a:endParaRPr lang="en-US" dirty="0"/>
          </a:p>
          <a:p>
            <a:r>
              <a:rPr lang="en-US" dirty="0"/>
              <a:t>In addition, the DPA 2018 has a part in dealing with processing that does not fall within the EU law. Immigration, criminal law enforcement and national security are an example of that</a:t>
            </a:r>
            <a:r>
              <a:rPr lang="en-GB" dirty="0"/>
              <a:t>. </a:t>
            </a:r>
          </a:p>
          <a:p>
            <a:endParaRPr lang="en-US" dirty="0"/>
          </a:p>
          <a:p>
            <a:r>
              <a:rPr lang="en-GB" dirty="0"/>
              <a:t>The Data Protection Act (DPA) 2018 and GDPR relate to individuals only! not groups or organisations.</a:t>
            </a:r>
            <a:endParaRPr lang="en-US" dirty="0"/>
          </a:p>
          <a:p>
            <a:endParaRPr lang="en-US" sz="1800" dirty="0"/>
          </a:p>
        </p:txBody>
      </p:sp>
    </p:spTree>
    <p:extLst>
      <p:ext uri="{BB962C8B-B14F-4D97-AF65-F5344CB8AC3E}">
        <p14:creationId xmlns:p14="http://schemas.microsoft.com/office/powerpoint/2010/main" val="28549250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812C54-7AEF-4ABB-826E-221F51CB0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5E9D85-2F56-4646-9D44-2426C414010B}"/>
              </a:ext>
            </a:extLst>
          </p:cNvPr>
          <p:cNvSpPr>
            <a:spLocks noGrp="1"/>
          </p:cNvSpPr>
          <p:nvPr>
            <p:ph type="title"/>
          </p:nvPr>
        </p:nvSpPr>
        <p:spPr>
          <a:xfrm>
            <a:off x="3363864" y="685800"/>
            <a:ext cx="7705164" cy="1485900"/>
          </a:xfrm>
        </p:spPr>
        <p:txBody>
          <a:bodyPr>
            <a:normAutofit/>
          </a:bodyPr>
          <a:lstStyle/>
          <a:p>
            <a:r>
              <a:rPr lang="en-US" dirty="0"/>
              <a:t>What is GDPR?</a:t>
            </a:r>
          </a:p>
        </p:txBody>
      </p:sp>
      <p:sp>
        <p:nvSpPr>
          <p:cNvPr id="10" name="Rectangle 9">
            <a:extLst>
              <a:ext uri="{FF2B5EF4-FFF2-40B4-BE49-F238E27FC236}">
                <a16:creationId xmlns:a16="http://schemas.microsoft.com/office/drawing/2014/main" id="{891F40E4-8A76-44CF-91EC-907367352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304441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2171013-D973-4187-9CF2-EE098EEF81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81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8D331B88-466A-EF40-BE2A-D6AF09FA6E8F}"/>
              </a:ext>
            </a:extLst>
          </p:cNvPr>
          <p:cNvSpPr>
            <a:spLocks noGrp="1"/>
          </p:cNvSpPr>
          <p:nvPr>
            <p:ph idx="1"/>
          </p:nvPr>
        </p:nvSpPr>
        <p:spPr>
          <a:xfrm>
            <a:off x="3363864" y="2590800"/>
            <a:ext cx="7705164" cy="3581400"/>
          </a:xfrm>
        </p:spPr>
        <p:txBody>
          <a:bodyPr>
            <a:normAutofit/>
          </a:bodyPr>
          <a:lstStyle/>
          <a:p>
            <a:pPr algn="just"/>
            <a:r>
              <a:rPr lang="en-GB" dirty="0"/>
              <a:t>The General Data Protection Regulation (GDPR) was adopted by the EU in April 2016 and replaced the EU Data Protection Directive 95/46/EC.  The GDPR introduces new obligations to data processors and data controllers, including those based outside the EU (GDPR associates, 2019)</a:t>
            </a:r>
            <a:endParaRPr lang="en-US" sz="2400" b="1" dirty="0"/>
          </a:p>
        </p:txBody>
      </p:sp>
    </p:spTree>
    <p:extLst>
      <p:ext uri="{BB962C8B-B14F-4D97-AF65-F5344CB8AC3E}">
        <p14:creationId xmlns:p14="http://schemas.microsoft.com/office/powerpoint/2010/main" val="32540378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0DD95-0A63-9C4A-8412-8894A1EE108D}"/>
              </a:ext>
            </a:extLst>
          </p:cNvPr>
          <p:cNvSpPr>
            <a:spLocks noGrp="1"/>
          </p:cNvSpPr>
          <p:nvPr>
            <p:ph type="title"/>
          </p:nvPr>
        </p:nvSpPr>
        <p:spPr/>
        <p:txBody>
          <a:bodyPr>
            <a:normAutofit/>
          </a:bodyPr>
          <a:lstStyle/>
          <a:p>
            <a:r>
              <a:rPr lang="en-US" sz="5400" b="1" dirty="0"/>
              <a:t>GDPR</a:t>
            </a:r>
          </a:p>
        </p:txBody>
      </p:sp>
      <p:sp>
        <p:nvSpPr>
          <p:cNvPr id="3" name="Content Placeholder 2">
            <a:extLst>
              <a:ext uri="{FF2B5EF4-FFF2-40B4-BE49-F238E27FC236}">
                <a16:creationId xmlns:a16="http://schemas.microsoft.com/office/drawing/2014/main" id="{9B36AC7D-7CAB-7D41-B57C-1861D51634E7}"/>
              </a:ext>
            </a:extLst>
          </p:cNvPr>
          <p:cNvSpPr>
            <a:spLocks noGrp="1"/>
          </p:cNvSpPr>
          <p:nvPr>
            <p:ph sz="half" idx="1"/>
          </p:nvPr>
        </p:nvSpPr>
        <p:spPr/>
        <p:txBody>
          <a:bodyPr/>
          <a:lstStyle/>
          <a:p>
            <a:r>
              <a:rPr lang="en-US" b="1" dirty="0"/>
              <a:t>What does it stand for? </a:t>
            </a:r>
          </a:p>
          <a:p>
            <a:endParaRPr lang="en-US" dirty="0"/>
          </a:p>
        </p:txBody>
      </p:sp>
      <p:sp>
        <p:nvSpPr>
          <p:cNvPr id="4" name="Content Placeholder 3">
            <a:extLst>
              <a:ext uri="{FF2B5EF4-FFF2-40B4-BE49-F238E27FC236}">
                <a16:creationId xmlns:a16="http://schemas.microsoft.com/office/drawing/2014/main" id="{399BEA88-4537-1642-94F6-D639DD74903B}"/>
              </a:ext>
            </a:extLst>
          </p:cNvPr>
          <p:cNvSpPr>
            <a:spLocks noGrp="1"/>
          </p:cNvSpPr>
          <p:nvPr>
            <p:ph sz="half" idx="2"/>
          </p:nvPr>
        </p:nvSpPr>
        <p:spPr/>
        <p:txBody>
          <a:bodyPr/>
          <a:lstStyle/>
          <a:p>
            <a:r>
              <a:rPr lang="en-US" b="1" dirty="0"/>
              <a:t>What are the 3 areas of GDPR?</a:t>
            </a:r>
          </a:p>
          <a:p>
            <a:r>
              <a:rPr lang="en-US" dirty="0"/>
              <a:t>Data subject</a:t>
            </a:r>
          </a:p>
          <a:p>
            <a:r>
              <a:rPr lang="en-US" dirty="0"/>
              <a:t>Data </a:t>
            </a:r>
          </a:p>
          <a:p>
            <a:r>
              <a:rPr lang="en-US" dirty="0"/>
              <a:t>Data controller</a:t>
            </a:r>
          </a:p>
          <a:p>
            <a:endParaRPr lang="en-US" dirty="0"/>
          </a:p>
        </p:txBody>
      </p:sp>
      <p:pic>
        <p:nvPicPr>
          <p:cNvPr id="5" name="Picture 4" descr="A close up of a blue background&#10;&#10;Description automatically generated">
            <a:extLst>
              <a:ext uri="{FF2B5EF4-FFF2-40B4-BE49-F238E27FC236}">
                <a16:creationId xmlns:a16="http://schemas.microsoft.com/office/drawing/2014/main" id="{5DD76FA8-9947-1240-B2F2-5CC997C727F1}"/>
              </a:ext>
            </a:extLst>
          </p:cNvPr>
          <p:cNvPicPr>
            <a:picLocks noChangeAspect="1"/>
          </p:cNvPicPr>
          <p:nvPr/>
        </p:nvPicPr>
        <p:blipFill>
          <a:blip r:embed="rId2"/>
          <a:stretch>
            <a:fillRect/>
          </a:stretch>
        </p:blipFill>
        <p:spPr>
          <a:xfrm>
            <a:off x="1218811" y="2816352"/>
            <a:ext cx="3859218" cy="3051047"/>
          </a:xfrm>
          <a:prstGeom prst="rect">
            <a:avLst/>
          </a:prstGeom>
        </p:spPr>
      </p:pic>
    </p:spTree>
    <p:extLst>
      <p:ext uri="{BB962C8B-B14F-4D97-AF65-F5344CB8AC3E}">
        <p14:creationId xmlns:p14="http://schemas.microsoft.com/office/powerpoint/2010/main" val="959453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527EA2D-5759-694A-BE7F-AA9761F067CA}"/>
              </a:ext>
            </a:extLst>
          </p:cNvPr>
          <p:cNvSpPr>
            <a:spLocks noGrp="1"/>
          </p:cNvSpPr>
          <p:nvPr>
            <p:ph type="title"/>
          </p:nvPr>
        </p:nvSpPr>
        <p:spPr>
          <a:xfrm>
            <a:off x="640081" y="791570"/>
            <a:ext cx="4018839" cy="5262390"/>
          </a:xfrm>
        </p:spPr>
        <p:txBody>
          <a:bodyPr vert="horz" lIns="91440" tIns="45720" rIns="91440" bIns="45720" rtlCol="0" anchor="ctr">
            <a:normAutofit/>
          </a:bodyPr>
          <a:lstStyle/>
          <a:p>
            <a:pPr algn="r"/>
            <a:r>
              <a:rPr lang="en-US" sz="5400" cap="all">
                <a:solidFill>
                  <a:schemeClr val="bg2"/>
                </a:solidFill>
              </a:rPr>
              <a:t>What is a data subject? </a:t>
            </a:r>
          </a:p>
        </p:txBody>
      </p:sp>
      <p:sp>
        <p:nvSpPr>
          <p:cNvPr id="34" name="Rectangle 33">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94A47AF1-6087-3647-BC04-90D656AA34CC}"/>
              </a:ext>
            </a:extLst>
          </p:cNvPr>
          <p:cNvSpPr>
            <a:spLocks noGrp="1"/>
          </p:cNvSpPr>
          <p:nvPr>
            <p:ph idx="1"/>
          </p:nvPr>
        </p:nvSpPr>
        <p:spPr>
          <a:xfrm>
            <a:off x="6176720" y="791570"/>
            <a:ext cx="4892308" cy="5262390"/>
          </a:xfrm>
        </p:spPr>
        <p:txBody>
          <a:bodyPr vert="horz" lIns="91440" tIns="45720" rIns="91440" bIns="45720" rtlCol="0" anchor="ctr">
            <a:normAutofit/>
          </a:bodyPr>
          <a:lstStyle/>
          <a:p>
            <a:pPr marL="0" indent="0">
              <a:spcBef>
                <a:spcPts val="0"/>
              </a:spcBef>
              <a:spcAft>
                <a:spcPts val="600"/>
              </a:spcAft>
              <a:buNone/>
            </a:pPr>
            <a:r>
              <a:rPr lang="en-US" sz="2400" dirty="0"/>
              <a:t>A data subject is any individual whose personal data is being collected. </a:t>
            </a:r>
          </a:p>
        </p:txBody>
      </p:sp>
    </p:spTree>
    <p:extLst>
      <p:ext uri="{BB962C8B-B14F-4D97-AF65-F5344CB8AC3E}">
        <p14:creationId xmlns:p14="http://schemas.microsoft.com/office/powerpoint/2010/main" val="31086558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266F960-D7EF-9646-ACF2-8C02074F0F53}"/>
              </a:ext>
            </a:extLst>
          </p:cNvPr>
          <p:cNvSpPr>
            <a:spLocks noGrp="1"/>
          </p:cNvSpPr>
          <p:nvPr>
            <p:ph type="title"/>
          </p:nvPr>
        </p:nvSpPr>
        <p:spPr>
          <a:xfrm>
            <a:off x="640081" y="791570"/>
            <a:ext cx="4018839" cy="5262390"/>
          </a:xfrm>
        </p:spPr>
        <p:txBody>
          <a:bodyPr anchor="ctr">
            <a:normAutofit/>
          </a:bodyPr>
          <a:lstStyle/>
          <a:p>
            <a:pPr algn="r"/>
            <a:r>
              <a:rPr lang="en-US" sz="5400">
                <a:solidFill>
                  <a:schemeClr val="bg2"/>
                </a:solidFill>
              </a:rPr>
              <a:t>What is personal data? </a:t>
            </a:r>
          </a:p>
        </p:txBody>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39FCCDBD-1D8A-E343-81B0-CB8788ADF841}"/>
              </a:ext>
            </a:extLst>
          </p:cNvPr>
          <p:cNvSpPr>
            <a:spLocks noGrp="1"/>
          </p:cNvSpPr>
          <p:nvPr>
            <p:ph idx="1"/>
          </p:nvPr>
        </p:nvSpPr>
        <p:spPr>
          <a:xfrm>
            <a:off x="6176720" y="791570"/>
            <a:ext cx="4892308" cy="5262390"/>
          </a:xfrm>
        </p:spPr>
        <p:txBody>
          <a:bodyPr anchor="ctr">
            <a:normAutofit/>
          </a:bodyPr>
          <a:lstStyle/>
          <a:p>
            <a:r>
              <a:rPr lang="en-US" dirty="0"/>
              <a:t>Personal data refers to any information that relates to an individual.</a:t>
            </a:r>
          </a:p>
          <a:p>
            <a:pPr marL="0" indent="0">
              <a:buNone/>
            </a:pPr>
            <a:endParaRPr lang="en-US" dirty="0"/>
          </a:p>
          <a:p>
            <a:r>
              <a:rPr lang="en-US" dirty="0"/>
              <a:t>For example: their name, home address, email address, social media platforms, </a:t>
            </a:r>
            <a:r>
              <a:rPr lang="en-GB" dirty="0"/>
              <a:t>an identification card number, their credit card, their phone number, online identifier and their ID number.</a:t>
            </a:r>
          </a:p>
          <a:p>
            <a:endParaRPr lang="en-US" sz="1800" dirty="0"/>
          </a:p>
        </p:txBody>
      </p:sp>
    </p:spTree>
    <p:extLst>
      <p:ext uri="{BB962C8B-B14F-4D97-AF65-F5344CB8AC3E}">
        <p14:creationId xmlns:p14="http://schemas.microsoft.com/office/powerpoint/2010/main" val="35634783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1081580-DDA4-294B-A9AE-424F38CC4B15}"/>
              </a:ext>
            </a:extLst>
          </p:cNvPr>
          <p:cNvSpPr>
            <a:spLocks noGrp="1"/>
          </p:cNvSpPr>
          <p:nvPr>
            <p:ph type="title"/>
          </p:nvPr>
        </p:nvSpPr>
        <p:spPr>
          <a:xfrm>
            <a:off x="640081" y="791570"/>
            <a:ext cx="4018839" cy="5262390"/>
          </a:xfrm>
        </p:spPr>
        <p:txBody>
          <a:bodyPr anchor="ctr">
            <a:normAutofit/>
          </a:bodyPr>
          <a:lstStyle/>
          <a:p>
            <a:pPr algn="r"/>
            <a:r>
              <a:rPr lang="en-US" sz="5400">
                <a:solidFill>
                  <a:schemeClr val="bg2"/>
                </a:solidFill>
              </a:rPr>
              <a:t>What is NOT considered personal data? </a:t>
            </a:r>
          </a:p>
        </p:txBody>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7598FEAD-C056-BE41-8E9F-DC9E1AE75E9D}"/>
              </a:ext>
            </a:extLst>
          </p:cNvPr>
          <p:cNvSpPr>
            <a:spLocks noGrp="1"/>
          </p:cNvSpPr>
          <p:nvPr>
            <p:ph idx="1"/>
          </p:nvPr>
        </p:nvSpPr>
        <p:spPr>
          <a:xfrm>
            <a:off x="6176720" y="791570"/>
            <a:ext cx="4892308" cy="5262390"/>
          </a:xfrm>
        </p:spPr>
        <p:txBody>
          <a:bodyPr anchor="ctr">
            <a:normAutofit/>
          </a:bodyPr>
          <a:lstStyle/>
          <a:p>
            <a:r>
              <a:rPr lang="en-US" dirty="0"/>
              <a:t>Anything that hold sensitive information about an individual is not considered personal data. Because it does not identify an individual.</a:t>
            </a:r>
          </a:p>
          <a:p>
            <a:endParaRPr lang="en-US" sz="1800" dirty="0"/>
          </a:p>
          <a:p>
            <a:r>
              <a:rPr lang="en-US" dirty="0"/>
              <a:t>Race, ethnic backgrounds, political opinions, religious beliefs, biometrics, sex life or orientation, genetics and trade union memberships are all protected under a different and stronger legal protection.</a:t>
            </a:r>
          </a:p>
          <a:p>
            <a:pPr marL="0" indent="0">
              <a:buNone/>
            </a:pPr>
            <a:endParaRPr lang="en-US" sz="1800" dirty="0"/>
          </a:p>
        </p:txBody>
      </p:sp>
    </p:spTree>
    <p:extLst>
      <p:ext uri="{BB962C8B-B14F-4D97-AF65-F5344CB8AC3E}">
        <p14:creationId xmlns:p14="http://schemas.microsoft.com/office/powerpoint/2010/main" val="27557923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C159B63-C56D-4E4E-8B07-40A1346DC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B484C1-ED87-D74F-9FE8-EC125E08E7AF}"/>
              </a:ext>
            </a:extLst>
          </p:cNvPr>
          <p:cNvSpPr>
            <a:spLocks noGrp="1"/>
          </p:cNvSpPr>
          <p:nvPr>
            <p:ph type="title"/>
          </p:nvPr>
        </p:nvSpPr>
        <p:spPr>
          <a:xfrm>
            <a:off x="967902" y="1194180"/>
            <a:ext cx="3523938" cy="5020353"/>
          </a:xfrm>
        </p:spPr>
        <p:txBody>
          <a:bodyPr>
            <a:normAutofit/>
          </a:bodyPr>
          <a:lstStyle/>
          <a:p>
            <a:r>
              <a:rPr lang="en-US"/>
              <a:t>Why is data collected? </a:t>
            </a:r>
          </a:p>
        </p:txBody>
      </p:sp>
      <p:sp>
        <p:nvSpPr>
          <p:cNvPr id="10" name="Rectangle 9">
            <a:extLst>
              <a:ext uri="{FF2B5EF4-FFF2-40B4-BE49-F238E27FC236}">
                <a16:creationId xmlns:a16="http://schemas.microsoft.com/office/drawing/2014/main" id="{27DEF201-077E-444A-A3F0-66E142535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0C077B1A-2F7C-404A-85C0-0B9B31B2CFD9}"/>
              </a:ext>
            </a:extLst>
          </p:cNvPr>
          <p:cNvSpPr>
            <a:spLocks noGrp="1"/>
          </p:cNvSpPr>
          <p:nvPr>
            <p:ph idx="1"/>
          </p:nvPr>
        </p:nvSpPr>
        <p:spPr>
          <a:xfrm>
            <a:off x="4846758" y="885325"/>
            <a:ext cx="6114847" cy="5638062"/>
          </a:xfrm>
        </p:spPr>
        <p:txBody>
          <a:bodyPr>
            <a:normAutofit/>
          </a:bodyPr>
          <a:lstStyle/>
          <a:p>
            <a:r>
              <a:rPr lang="en-US" dirty="0"/>
              <a:t>Data is collected to gather and measure information on targeted variables in an established system to help answer relevant questions and evaluate outcomes</a:t>
            </a:r>
          </a:p>
          <a:p>
            <a:endParaRPr lang="en-US" dirty="0"/>
          </a:p>
          <a:p>
            <a:r>
              <a:rPr lang="en-US" dirty="0"/>
              <a:t>Data collection is used in all fields of study including physical, social sciences, humanities and business. </a:t>
            </a:r>
          </a:p>
          <a:p>
            <a:endParaRPr lang="en-US" dirty="0"/>
          </a:p>
          <a:p>
            <a:r>
              <a:rPr lang="en-US" dirty="0"/>
              <a:t>When is comes to businesses, they use it to collect information about their targeted consumers to help the organizations better understand how to market to them. Their buying habits, interests, beliefs and so on are all taken under consideration</a:t>
            </a:r>
            <a:r>
              <a:rPr lang="en-US" sz="1600" dirty="0"/>
              <a:t>.  </a:t>
            </a:r>
          </a:p>
        </p:txBody>
      </p:sp>
    </p:spTree>
    <p:extLst>
      <p:ext uri="{BB962C8B-B14F-4D97-AF65-F5344CB8AC3E}">
        <p14:creationId xmlns:p14="http://schemas.microsoft.com/office/powerpoint/2010/main" val="10205891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638F2F-4688-4030-B1CC-80272444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48C811F0-0ED8-4A7B-BFDE-6433C690E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973751" y="303896"/>
            <a:ext cx="1910102" cy="257067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41C1CB93-3829-7449-8B8C-BA1377D461DB}"/>
              </a:ext>
            </a:extLst>
          </p:cNvPr>
          <p:cNvSpPr>
            <a:spLocks noGrp="1"/>
          </p:cNvSpPr>
          <p:nvPr>
            <p:ph type="title"/>
          </p:nvPr>
        </p:nvSpPr>
        <p:spPr>
          <a:xfrm>
            <a:off x="1253764" y="1327355"/>
            <a:ext cx="3559425" cy="4482564"/>
          </a:xfrm>
        </p:spPr>
        <p:txBody>
          <a:bodyPr>
            <a:normAutofit/>
          </a:bodyPr>
          <a:lstStyle/>
          <a:p>
            <a:r>
              <a:rPr lang="en-US"/>
              <a:t>How do individuals protect themselves against data misuse or upsell?</a:t>
            </a:r>
          </a:p>
        </p:txBody>
      </p:sp>
      <p:sp>
        <p:nvSpPr>
          <p:cNvPr id="3" name="Content Placeholder 2">
            <a:extLst>
              <a:ext uri="{FF2B5EF4-FFF2-40B4-BE49-F238E27FC236}">
                <a16:creationId xmlns:a16="http://schemas.microsoft.com/office/drawing/2014/main" id="{9451ADF8-0DF6-6C4B-9B82-E7ED9E4A7B5C}"/>
              </a:ext>
            </a:extLst>
          </p:cNvPr>
          <p:cNvSpPr>
            <a:spLocks noGrp="1"/>
          </p:cNvSpPr>
          <p:nvPr>
            <p:ph idx="1"/>
          </p:nvPr>
        </p:nvSpPr>
        <p:spPr>
          <a:xfrm>
            <a:off x="6100123" y="1327356"/>
            <a:ext cx="4872677" cy="4482564"/>
          </a:xfrm>
        </p:spPr>
        <p:txBody>
          <a:bodyPr>
            <a:normAutofit/>
          </a:bodyPr>
          <a:lstStyle/>
          <a:p>
            <a:r>
              <a:rPr lang="en-US" sz="2800" dirty="0"/>
              <a:t>Under GDPR, individuals have the right to find out what information the government and organizations have on record. </a:t>
            </a:r>
          </a:p>
          <a:p>
            <a:endParaRPr lang="en-US" dirty="0"/>
          </a:p>
        </p:txBody>
      </p:sp>
      <p:sp>
        <p:nvSpPr>
          <p:cNvPr id="12" name="Rectangle 11">
            <a:extLst>
              <a:ext uri="{FF2B5EF4-FFF2-40B4-BE49-F238E27FC236}">
                <a16:creationId xmlns:a16="http://schemas.microsoft.com/office/drawing/2014/main" id="{AAC19CEE-435E-4643-849E-5194A5743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346963212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638F2F-4688-4030-B1CC-80272444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48C811F0-0ED8-4A7B-BFDE-6433C690E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973751" y="303896"/>
            <a:ext cx="1910102" cy="257067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4CC7FC92-7F12-954F-9B42-489576D52726}"/>
              </a:ext>
            </a:extLst>
          </p:cNvPr>
          <p:cNvSpPr>
            <a:spLocks noGrp="1"/>
          </p:cNvSpPr>
          <p:nvPr>
            <p:ph type="title"/>
          </p:nvPr>
        </p:nvSpPr>
        <p:spPr>
          <a:xfrm>
            <a:off x="1253764" y="1327355"/>
            <a:ext cx="3559425" cy="4482564"/>
          </a:xfrm>
        </p:spPr>
        <p:txBody>
          <a:bodyPr>
            <a:normAutofit/>
          </a:bodyPr>
          <a:lstStyle/>
          <a:p>
            <a:r>
              <a:rPr lang="en-US"/>
              <a:t>Individuals rights:</a:t>
            </a:r>
          </a:p>
        </p:txBody>
      </p:sp>
      <p:sp>
        <p:nvSpPr>
          <p:cNvPr id="3" name="Content Placeholder 2">
            <a:extLst>
              <a:ext uri="{FF2B5EF4-FFF2-40B4-BE49-F238E27FC236}">
                <a16:creationId xmlns:a16="http://schemas.microsoft.com/office/drawing/2014/main" id="{92CCFBA4-0B30-5843-81B4-8CE6A0004EA7}"/>
              </a:ext>
            </a:extLst>
          </p:cNvPr>
          <p:cNvSpPr>
            <a:spLocks noGrp="1"/>
          </p:cNvSpPr>
          <p:nvPr>
            <p:ph idx="1"/>
          </p:nvPr>
        </p:nvSpPr>
        <p:spPr>
          <a:xfrm>
            <a:off x="6096000" y="841130"/>
            <a:ext cx="4872677" cy="5175740"/>
          </a:xfrm>
        </p:spPr>
        <p:txBody>
          <a:bodyPr>
            <a:normAutofit fontScale="92500" lnSpcReduction="10000"/>
          </a:bodyPr>
          <a:lstStyle/>
          <a:p>
            <a:pPr marL="0" indent="0">
              <a:buNone/>
            </a:pPr>
            <a:r>
              <a:rPr lang="en-US" sz="1900" b="1" dirty="0"/>
              <a:t>                    Individuals have the right to:</a:t>
            </a:r>
          </a:p>
          <a:p>
            <a:r>
              <a:rPr lang="en-GB" sz="2400" dirty="0"/>
              <a:t>Be informed on how data is being used, </a:t>
            </a:r>
          </a:p>
          <a:p>
            <a:r>
              <a:rPr lang="en-GB" sz="2400" dirty="0"/>
              <a:t>Access personal data</a:t>
            </a:r>
          </a:p>
          <a:p>
            <a:r>
              <a:rPr lang="en-GB" sz="2400" dirty="0"/>
              <a:t>Have incorrect data updated</a:t>
            </a:r>
          </a:p>
          <a:p>
            <a:r>
              <a:rPr lang="en-GB" sz="2400" dirty="0"/>
              <a:t>Have data erased</a:t>
            </a:r>
          </a:p>
          <a:p>
            <a:r>
              <a:rPr lang="en-GB" sz="2400" dirty="0"/>
              <a:t>Stop or restrict the processing of your data</a:t>
            </a:r>
          </a:p>
          <a:p>
            <a:r>
              <a:rPr lang="en-GB" sz="2400" dirty="0"/>
              <a:t>Data portability (allowing you to get and reuse your data for different services)</a:t>
            </a:r>
          </a:p>
          <a:p>
            <a:r>
              <a:rPr lang="en-GB" sz="2400" dirty="0"/>
              <a:t>Object to how your data is processed in certain circumstances</a:t>
            </a:r>
            <a:endParaRPr lang="en-US" sz="2400" dirty="0"/>
          </a:p>
          <a:p>
            <a:endParaRPr lang="en-US" sz="1900" dirty="0"/>
          </a:p>
        </p:txBody>
      </p:sp>
      <p:sp>
        <p:nvSpPr>
          <p:cNvPr id="12" name="Rectangle 11">
            <a:extLst>
              <a:ext uri="{FF2B5EF4-FFF2-40B4-BE49-F238E27FC236}">
                <a16:creationId xmlns:a16="http://schemas.microsoft.com/office/drawing/2014/main" id="{AAC19CEE-435E-4643-849E-5194A5743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77418857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812C54-7AEF-4ABB-826E-221F51CB0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61FC06-77BE-E240-A34F-6142D66CA5B7}"/>
              </a:ext>
            </a:extLst>
          </p:cNvPr>
          <p:cNvSpPr>
            <a:spLocks noGrp="1"/>
          </p:cNvSpPr>
          <p:nvPr>
            <p:ph type="title"/>
          </p:nvPr>
        </p:nvSpPr>
        <p:spPr>
          <a:xfrm>
            <a:off x="3363864" y="685800"/>
            <a:ext cx="7705164" cy="1485900"/>
          </a:xfrm>
        </p:spPr>
        <p:txBody>
          <a:bodyPr>
            <a:normAutofit/>
          </a:bodyPr>
          <a:lstStyle/>
          <a:p>
            <a:r>
              <a:rPr lang="en-US"/>
              <a:t>Data Protection Principals</a:t>
            </a:r>
          </a:p>
        </p:txBody>
      </p:sp>
      <p:sp>
        <p:nvSpPr>
          <p:cNvPr id="10" name="Rectangle 9">
            <a:extLst>
              <a:ext uri="{FF2B5EF4-FFF2-40B4-BE49-F238E27FC236}">
                <a16:creationId xmlns:a16="http://schemas.microsoft.com/office/drawing/2014/main" id="{891F40E4-8A76-44CF-91EC-907367352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304441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2171013-D973-4187-9CF2-EE098EEF81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81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DB29F4CA-CCE3-304D-A1A4-7D0BC400F485}"/>
              </a:ext>
            </a:extLst>
          </p:cNvPr>
          <p:cNvSpPr>
            <a:spLocks noGrp="1"/>
          </p:cNvSpPr>
          <p:nvPr>
            <p:ph idx="1"/>
          </p:nvPr>
        </p:nvSpPr>
        <p:spPr>
          <a:xfrm>
            <a:off x="3363864" y="1779814"/>
            <a:ext cx="7705164" cy="4185557"/>
          </a:xfrm>
        </p:spPr>
        <p:txBody>
          <a:bodyPr>
            <a:normAutofit/>
          </a:bodyPr>
          <a:lstStyle/>
          <a:p>
            <a:pPr marL="0" indent="0">
              <a:buNone/>
            </a:pPr>
            <a:r>
              <a:rPr lang="en-US" dirty="0"/>
              <a:t>From Art.5 by GDPR the principles to processing personal data are: </a:t>
            </a:r>
          </a:p>
          <a:p>
            <a:pPr marL="342900" lvl="0" indent="-342900">
              <a:buFont typeface="+mj-lt"/>
              <a:buAutoNum type="arabicPeriod"/>
            </a:pPr>
            <a:r>
              <a:rPr lang="en-GB" dirty="0"/>
              <a:t>used fairly, lawfully and transparently</a:t>
            </a:r>
            <a:endParaRPr lang="en-US" dirty="0"/>
          </a:p>
          <a:p>
            <a:pPr marL="342900" lvl="0" indent="-342900">
              <a:buFont typeface="+mj-lt"/>
              <a:buAutoNum type="arabicPeriod"/>
            </a:pPr>
            <a:r>
              <a:rPr lang="en-GB" dirty="0"/>
              <a:t>used for specified, explicit purposes</a:t>
            </a:r>
            <a:endParaRPr lang="en-US" dirty="0"/>
          </a:p>
          <a:p>
            <a:pPr marL="342900" lvl="0" indent="-342900">
              <a:buFont typeface="+mj-lt"/>
              <a:buAutoNum type="arabicPeriod"/>
            </a:pPr>
            <a:r>
              <a:rPr lang="en-GB" dirty="0"/>
              <a:t>used in a way that is adequate, relevant and limited to only what is necessary</a:t>
            </a:r>
            <a:endParaRPr lang="en-US" dirty="0"/>
          </a:p>
          <a:p>
            <a:pPr marL="342900" lvl="0" indent="-342900">
              <a:buFont typeface="+mj-lt"/>
              <a:buAutoNum type="arabicPeriod"/>
            </a:pPr>
            <a:r>
              <a:rPr lang="en-GB" dirty="0"/>
              <a:t>accurate and, where necessary, kept up to date</a:t>
            </a:r>
            <a:endParaRPr lang="en-US" dirty="0"/>
          </a:p>
          <a:p>
            <a:pPr marL="342900" lvl="0" indent="-342900">
              <a:buFont typeface="+mj-lt"/>
              <a:buAutoNum type="arabicPeriod"/>
            </a:pPr>
            <a:r>
              <a:rPr lang="en-GB" dirty="0"/>
              <a:t>kept for no longer than is necessary</a:t>
            </a:r>
            <a:endParaRPr lang="en-US" dirty="0"/>
          </a:p>
          <a:p>
            <a:pPr marL="342900" lvl="0" indent="-342900">
              <a:buFont typeface="+mj-lt"/>
              <a:buAutoNum type="arabicPeriod"/>
            </a:pPr>
            <a:r>
              <a:rPr lang="en-GB" dirty="0"/>
              <a:t>handled in a way that ensures appropriate security, including protection against unlawful or unauthorised processing, access, loss, destruction or damage</a:t>
            </a:r>
            <a:endParaRPr lang="en-US" dirty="0"/>
          </a:p>
          <a:p>
            <a:pPr marL="0" indent="0">
              <a:buNone/>
            </a:pPr>
            <a:endParaRPr lang="en-US" sz="1700" dirty="0"/>
          </a:p>
        </p:txBody>
      </p:sp>
    </p:spTree>
    <p:extLst>
      <p:ext uri="{BB962C8B-B14F-4D97-AF65-F5344CB8AC3E}">
        <p14:creationId xmlns:p14="http://schemas.microsoft.com/office/powerpoint/2010/main" val="5398356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812C54-7AEF-4ABB-826E-221F51CB0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0D4CFA-4E17-ED48-B1BD-78360BBA3714}"/>
              </a:ext>
            </a:extLst>
          </p:cNvPr>
          <p:cNvSpPr>
            <a:spLocks noGrp="1"/>
          </p:cNvSpPr>
          <p:nvPr>
            <p:ph type="title"/>
          </p:nvPr>
        </p:nvSpPr>
        <p:spPr>
          <a:xfrm>
            <a:off x="3363864" y="685800"/>
            <a:ext cx="7705164" cy="1485900"/>
          </a:xfrm>
        </p:spPr>
        <p:txBody>
          <a:bodyPr>
            <a:normAutofit/>
          </a:bodyPr>
          <a:lstStyle/>
          <a:p>
            <a:r>
              <a:rPr lang="en-US"/>
              <a:t>Data Controllers</a:t>
            </a:r>
          </a:p>
        </p:txBody>
      </p:sp>
      <p:sp>
        <p:nvSpPr>
          <p:cNvPr id="10" name="Rectangle 9">
            <a:extLst>
              <a:ext uri="{FF2B5EF4-FFF2-40B4-BE49-F238E27FC236}">
                <a16:creationId xmlns:a16="http://schemas.microsoft.com/office/drawing/2014/main" id="{891F40E4-8A76-44CF-91EC-907367352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304441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2171013-D973-4187-9CF2-EE098EEF81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81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E23EB0AE-9EF0-BF45-B2A3-31ECCC0FD37D}"/>
              </a:ext>
            </a:extLst>
          </p:cNvPr>
          <p:cNvSpPr>
            <a:spLocks noGrp="1"/>
          </p:cNvSpPr>
          <p:nvPr>
            <p:ph idx="1"/>
          </p:nvPr>
        </p:nvSpPr>
        <p:spPr>
          <a:xfrm>
            <a:off x="3363864" y="2286000"/>
            <a:ext cx="7705164" cy="3581400"/>
          </a:xfrm>
        </p:spPr>
        <p:txBody>
          <a:bodyPr>
            <a:normAutofit/>
          </a:bodyPr>
          <a:lstStyle/>
          <a:p>
            <a:r>
              <a:rPr lang="en-US" dirty="0"/>
              <a:t>They hold the responsibility of protecting the privacy and rights of the data’s subject (person)</a:t>
            </a:r>
          </a:p>
          <a:p>
            <a:endParaRPr lang="en-US" dirty="0"/>
          </a:p>
          <a:p>
            <a:r>
              <a:rPr lang="en-US" dirty="0"/>
              <a:t>The data controller dictates how and why data is going to be used by any organization</a:t>
            </a:r>
          </a:p>
          <a:p>
            <a:endParaRPr lang="en-US" dirty="0"/>
          </a:p>
          <a:p>
            <a:r>
              <a:rPr lang="en-US" dirty="0"/>
              <a:t>Simply put, “</a:t>
            </a:r>
            <a:r>
              <a:rPr lang="en-US" b="1" dirty="0"/>
              <a:t>data controllers control the procedures and purpose of data usage.</a:t>
            </a:r>
            <a:r>
              <a:rPr lang="en-US" dirty="0"/>
              <a:t>”(DigitalData,2019)</a:t>
            </a:r>
          </a:p>
        </p:txBody>
      </p:sp>
    </p:spTree>
    <p:extLst>
      <p:ext uri="{BB962C8B-B14F-4D97-AF65-F5344CB8AC3E}">
        <p14:creationId xmlns:p14="http://schemas.microsoft.com/office/powerpoint/2010/main" val="18135010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812C54-7AEF-4ABB-826E-221F51CB0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86D942-2EA7-DC47-A330-32BA1DC99A99}"/>
              </a:ext>
            </a:extLst>
          </p:cNvPr>
          <p:cNvSpPr>
            <a:spLocks noGrp="1"/>
          </p:cNvSpPr>
          <p:nvPr>
            <p:ph type="title"/>
          </p:nvPr>
        </p:nvSpPr>
        <p:spPr>
          <a:xfrm>
            <a:off x="3363864" y="685800"/>
            <a:ext cx="7705164" cy="1485900"/>
          </a:xfrm>
        </p:spPr>
        <p:txBody>
          <a:bodyPr>
            <a:normAutofit/>
          </a:bodyPr>
          <a:lstStyle/>
          <a:p>
            <a:r>
              <a:rPr lang="en-US" dirty="0"/>
              <a:t>Data Processors</a:t>
            </a:r>
          </a:p>
        </p:txBody>
      </p:sp>
      <p:sp>
        <p:nvSpPr>
          <p:cNvPr id="10" name="Rectangle 9">
            <a:extLst>
              <a:ext uri="{FF2B5EF4-FFF2-40B4-BE49-F238E27FC236}">
                <a16:creationId xmlns:a16="http://schemas.microsoft.com/office/drawing/2014/main" id="{891F40E4-8A76-44CF-91EC-907367352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304441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2171013-D973-4187-9CF2-EE098EEF81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81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06FBD0ED-8580-A941-AFE3-C570FE5036D4}"/>
              </a:ext>
            </a:extLst>
          </p:cNvPr>
          <p:cNvSpPr>
            <a:spLocks noGrp="1"/>
          </p:cNvSpPr>
          <p:nvPr>
            <p:ph idx="1"/>
          </p:nvPr>
        </p:nvSpPr>
        <p:spPr>
          <a:xfrm>
            <a:off x="3363864" y="2286000"/>
            <a:ext cx="7705164" cy="3581400"/>
          </a:xfrm>
        </p:spPr>
        <p:txBody>
          <a:bodyPr>
            <a:normAutofit/>
          </a:bodyPr>
          <a:lstStyle/>
          <a:p>
            <a:r>
              <a:rPr lang="en-US" dirty="0"/>
              <a:t>(Digitalguardian,2019) defined them as: a data processor simply processes data that the data controller gives them.</a:t>
            </a:r>
          </a:p>
          <a:p>
            <a:endParaRPr lang="en-US" dirty="0"/>
          </a:p>
          <a:p>
            <a:r>
              <a:rPr lang="en-US" dirty="0"/>
              <a:t>Data processors are a third-party company that the data controller chose to use and process the data.</a:t>
            </a:r>
          </a:p>
          <a:p>
            <a:endParaRPr lang="en-US" dirty="0"/>
          </a:p>
          <a:p>
            <a:r>
              <a:rPr lang="en-US" dirty="0"/>
              <a:t>They do not own nor control the data they process. Meaning they wont be able to change the purpose and the means in which the data is being used for.</a:t>
            </a:r>
          </a:p>
          <a:p>
            <a:endParaRPr lang="en-US" dirty="0"/>
          </a:p>
          <a:p>
            <a:endParaRPr lang="en-US" dirty="0"/>
          </a:p>
        </p:txBody>
      </p:sp>
    </p:spTree>
    <p:extLst>
      <p:ext uri="{BB962C8B-B14F-4D97-AF65-F5344CB8AC3E}">
        <p14:creationId xmlns:p14="http://schemas.microsoft.com/office/powerpoint/2010/main" val="36391034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FE4FCF4-3D6A-FC49-BDDA-A13CC2A0CE1C}"/>
              </a:ext>
            </a:extLst>
          </p:cNvPr>
          <p:cNvSpPr>
            <a:spLocks noGrp="1"/>
          </p:cNvSpPr>
          <p:nvPr>
            <p:ph type="title"/>
          </p:nvPr>
        </p:nvSpPr>
        <p:spPr>
          <a:xfrm>
            <a:off x="640081" y="791570"/>
            <a:ext cx="4018839" cy="5262390"/>
          </a:xfrm>
        </p:spPr>
        <p:txBody>
          <a:bodyPr anchor="ctr">
            <a:normAutofit/>
          </a:bodyPr>
          <a:lstStyle/>
          <a:p>
            <a:pPr algn="r"/>
            <a:r>
              <a:rPr lang="en-US" sz="5400" dirty="0">
                <a:solidFill>
                  <a:schemeClr val="bg2"/>
                </a:solidFill>
              </a:rPr>
              <a:t>Data Protection Officers  </a:t>
            </a:r>
          </a:p>
        </p:txBody>
      </p:sp>
      <p:sp>
        <p:nvSpPr>
          <p:cNvPr id="19" name="Rectangle 18">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3065FC89-53A2-4E48-A3F0-BD10D6664ABF}"/>
              </a:ext>
            </a:extLst>
          </p:cNvPr>
          <p:cNvSpPr>
            <a:spLocks noGrp="1"/>
          </p:cNvSpPr>
          <p:nvPr>
            <p:ph idx="1"/>
          </p:nvPr>
        </p:nvSpPr>
        <p:spPr>
          <a:xfrm>
            <a:off x="6176720" y="791569"/>
            <a:ext cx="4892308" cy="5870487"/>
          </a:xfrm>
        </p:spPr>
        <p:txBody>
          <a:bodyPr anchor="ctr">
            <a:normAutofit/>
          </a:bodyPr>
          <a:lstStyle/>
          <a:p>
            <a:r>
              <a:rPr lang="en-US" dirty="0"/>
              <a:t>According to (DigitalGuardian,2019),a DPO the organization’s security leadership role, which is required by the GDPR.</a:t>
            </a:r>
          </a:p>
          <a:p>
            <a:endParaRPr lang="en-US" dirty="0"/>
          </a:p>
          <a:p>
            <a:r>
              <a:rPr lang="en-US" dirty="0"/>
              <a:t>Data protection officers are responsible for overseeing a company’s data protection strategy and its implementation to ensure compliance with GDPR’s requirements.</a:t>
            </a:r>
          </a:p>
          <a:p>
            <a:endParaRPr lang="en-US" dirty="0"/>
          </a:p>
          <a:p>
            <a:r>
              <a:rPr lang="en-US" dirty="0"/>
              <a:t>Having a DPO is a mandatory appointment for any organization that processes or stores personal data for EU citizens; such </a:t>
            </a:r>
            <a:r>
              <a:rPr lang="en-GB" dirty="0"/>
              <a:t>race, ethnicity, or religious beliefs.</a:t>
            </a:r>
            <a:endParaRPr lang="en-US" dirty="0"/>
          </a:p>
          <a:p>
            <a:endParaRPr lang="en-US" sz="2400" dirty="0"/>
          </a:p>
          <a:p>
            <a:endParaRPr lang="en-US" sz="1800" dirty="0"/>
          </a:p>
        </p:txBody>
      </p:sp>
    </p:spTree>
    <p:extLst>
      <p:ext uri="{BB962C8B-B14F-4D97-AF65-F5344CB8AC3E}">
        <p14:creationId xmlns:p14="http://schemas.microsoft.com/office/powerpoint/2010/main" val="24412243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3156C73-7F21-1942-B673-0ADF23C61CC4}"/>
              </a:ext>
            </a:extLst>
          </p:cNvPr>
          <p:cNvSpPr>
            <a:spLocks noGrp="1"/>
          </p:cNvSpPr>
          <p:nvPr>
            <p:ph type="title"/>
          </p:nvPr>
        </p:nvSpPr>
        <p:spPr>
          <a:xfrm>
            <a:off x="411481" y="799369"/>
            <a:ext cx="4892039" cy="5262390"/>
          </a:xfrm>
        </p:spPr>
        <p:txBody>
          <a:bodyPr anchor="ctr">
            <a:normAutofit/>
          </a:bodyPr>
          <a:lstStyle/>
          <a:p>
            <a:pPr algn="r"/>
            <a:r>
              <a:rPr lang="en-US" sz="5400" dirty="0">
                <a:solidFill>
                  <a:schemeClr val="bg2"/>
                </a:solidFill>
              </a:rPr>
              <a:t>DPO’s Responsibilities</a:t>
            </a:r>
          </a:p>
        </p:txBody>
      </p:sp>
      <p:sp>
        <p:nvSpPr>
          <p:cNvPr id="19" name="Rectangle 18">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5A8CC7F0-7997-DF46-9A1C-5344215FE112}"/>
              </a:ext>
            </a:extLst>
          </p:cNvPr>
          <p:cNvSpPr>
            <a:spLocks noGrp="1"/>
          </p:cNvSpPr>
          <p:nvPr>
            <p:ph idx="1"/>
          </p:nvPr>
        </p:nvSpPr>
        <p:spPr>
          <a:xfrm>
            <a:off x="5715001" y="212271"/>
            <a:ext cx="6431280" cy="6645729"/>
          </a:xfrm>
        </p:spPr>
        <p:txBody>
          <a:bodyPr anchor="ctr">
            <a:normAutofit lnSpcReduction="10000"/>
          </a:bodyPr>
          <a:lstStyle/>
          <a:p>
            <a:r>
              <a:rPr lang="en-US" sz="1800" dirty="0"/>
              <a:t>In GDPR Article 39, some of their responsibilities include the following:</a:t>
            </a:r>
          </a:p>
          <a:p>
            <a:endParaRPr lang="en-US" sz="1800" dirty="0"/>
          </a:p>
          <a:p>
            <a:r>
              <a:rPr lang="en-US" sz="1800" dirty="0"/>
              <a:t>Educating the company and its employees on important compliance requirements </a:t>
            </a:r>
          </a:p>
          <a:p>
            <a:endParaRPr lang="en-US" sz="1800" dirty="0"/>
          </a:p>
          <a:p>
            <a:r>
              <a:rPr lang="en-US" sz="1800" dirty="0"/>
              <a:t>Training the data processing staff </a:t>
            </a:r>
          </a:p>
          <a:p>
            <a:endParaRPr lang="en-US" sz="1800" dirty="0"/>
          </a:p>
          <a:p>
            <a:r>
              <a:rPr lang="en-US" sz="1800" dirty="0"/>
              <a:t>Conducting audits to ensure compliance and potential issues proactively </a:t>
            </a:r>
          </a:p>
          <a:p>
            <a:endParaRPr lang="en-US" sz="1800" dirty="0"/>
          </a:p>
          <a:p>
            <a:r>
              <a:rPr lang="en-US" sz="1800" dirty="0"/>
              <a:t>Serving as the point contact between a company and GDPR supervisory authorities </a:t>
            </a:r>
          </a:p>
          <a:p>
            <a:endParaRPr lang="en-US" sz="1800" dirty="0"/>
          </a:p>
          <a:p>
            <a:r>
              <a:rPr lang="en-US" sz="1800" dirty="0"/>
              <a:t>Monitoring performance and providing advice on the impact of data protection efforts </a:t>
            </a:r>
          </a:p>
          <a:p>
            <a:endParaRPr lang="en-US" sz="1800" dirty="0"/>
          </a:p>
          <a:p>
            <a:r>
              <a:rPr lang="en-US" sz="1800" dirty="0"/>
              <a:t>Maintaining comprehensive records of all data processing activities conducted by the company.</a:t>
            </a:r>
          </a:p>
          <a:p>
            <a:endParaRPr lang="en-US" sz="1800" dirty="0"/>
          </a:p>
        </p:txBody>
      </p:sp>
    </p:spTree>
    <p:extLst>
      <p:ext uri="{BB962C8B-B14F-4D97-AF65-F5344CB8AC3E}">
        <p14:creationId xmlns:p14="http://schemas.microsoft.com/office/powerpoint/2010/main" val="34926357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CE0F26D-AA5B-1643-BF48-3D6A4C2BA8A6}"/>
              </a:ext>
            </a:extLst>
          </p:cNvPr>
          <p:cNvSpPr>
            <a:spLocks noGrp="1"/>
          </p:cNvSpPr>
          <p:nvPr>
            <p:ph type="title"/>
          </p:nvPr>
        </p:nvSpPr>
        <p:spPr>
          <a:xfrm>
            <a:off x="640081" y="791570"/>
            <a:ext cx="4018839" cy="5262390"/>
          </a:xfrm>
        </p:spPr>
        <p:txBody>
          <a:bodyPr anchor="ctr">
            <a:normAutofit/>
          </a:bodyPr>
          <a:lstStyle/>
          <a:p>
            <a:pPr algn="r"/>
            <a:r>
              <a:rPr lang="en-GB" sz="5400" b="1" dirty="0">
                <a:solidFill>
                  <a:schemeClr val="bg2"/>
                </a:solidFill>
              </a:rPr>
              <a:t>Regulators </a:t>
            </a:r>
            <a:endParaRPr lang="en-US" sz="5400" dirty="0">
              <a:solidFill>
                <a:schemeClr val="bg2"/>
              </a:solidFill>
            </a:endParaRPr>
          </a:p>
        </p:txBody>
      </p:sp>
      <p:sp>
        <p:nvSpPr>
          <p:cNvPr id="15"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F4958113-212C-6D40-8EAB-A4356273B25E}"/>
              </a:ext>
            </a:extLst>
          </p:cNvPr>
          <p:cNvSpPr>
            <a:spLocks noGrp="1"/>
          </p:cNvSpPr>
          <p:nvPr>
            <p:ph idx="1"/>
          </p:nvPr>
        </p:nvSpPr>
        <p:spPr>
          <a:xfrm>
            <a:off x="6096000" y="279555"/>
            <a:ext cx="5770352" cy="6298889"/>
          </a:xfrm>
        </p:spPr>
        <p:txBody>
          <a:bodyPr anchor="ctr">
            <a:normAutofit/>
          </a:bodyPr>
          <a:lstStyle/>
          <a:p>
            <a:pPr marL="0" indent="0">
              <a:buNone/>
            </a:pPr>
            <a:r>
              <a:rPr lang="en-US" dirty="0"/>
              <a:t>ICO stands for Information Commissioner’s Office.  It is the UK’s independent body, set up to uphold information rights</a:t>
            </a:r>
          </a:p>
          <a:p>
            <a:pPr marL="0" indent="0">
              <a:buNone/>
            </a:pPr>
            <a:endParaRPr lang="en-US" dirty="0"/>
          </a:p>
          <a:p>
            <a:r>
              <a:rPr lang="en-GB" dirty="0"/>
              <a:t>Under the Data Protection Act 1998, </a:t>
            </a:r>
            <a:r>
              <a:rPr lang="en-GB" dirty="0">
                <a:solidFill>
                  <a:schemeClr val="tx1"/>
                </a:solidFill>
              </a:rPr>
              <a:t>Organisations MUST register with the ICO and notify/update the ICO every year and MUST notify the ICO of a breach</a:t>
            </a:r>
          </a:p>
          <a:p>
            <a:pPr marL="0" indent="0">
              <a:buNone/>
            </a:pPr>
            <a:endParaRPr lang="en-GB" b="1" dirty="0">
              <a:solidFill>
                <a:schemeClr val="tx1"/>
              </a:solidFill>
            </a:endParaRPr>
          </a:p>
          <a:p>
            <a:r>
              <a:rPr lang="en-GB" dirty="0">
                <a:solidFill>
                  <a:schemeClr val="tx1"/>
                </a:solidFill>
              </a:rPr>
              <a:t>Failure to notify the ICO is a criminal offence.  The ICO can issue fines up to £500,000 for serious breaches of the Act.  Organisations are continually monitored by the ICO to ensure they are complying with the Act.</a:t>
            </a:r>
          </a:p>
          <a:p>
            <a:endParaRPr lang="en-GB" dirty="0">
              <a:solidFill>
                <a:schemeClr val="tx1"/>
              </a:solidFill>
            </a:endParaRPr>
          </a:p>
          <a:p>
            <a:r>
              <a:rPr lang="en-GB" dirty="0">
                <a:solidFill>
                  <a:schemeClr val="tx1"/>
                </a:solidFill>
              </a:rPr>
              <a:t>April 2019 a TV company was fined £120,000 for unfair and unlawful filming within a maternity clinic</a:t>
            </a:r>
            <a:r>
              <a:rPr lang="en-GB" sz="1800" dirty="0">
                <a:solidFill>
                  <a:schemeClr val="tx1"/>
                </a:solidFill>
              </a:rPr>
              <a:t>.</a:t>
            </a:r>
            <a:endParaRPr lang="en-US" sz="1800" dirty="0"/>
          </a:p>
        </p:txBody>
      </p:sp>
    </p:spTree>
    <p:extLst>
      <p:ext uri="{BB962C8B-B14F-4D97-AF65-F5344CB8AC3E}">
        <p14:creationId xmlns:p14="http://schemas.microsoft.com/office/powerpoint/2010/main" val="29051575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6540C-52AA-5149-9CEC-D093D2F6C782}"/>
              </a:ext>
            </a:extLst>
          </p:cNvPr>
          <p:cNvSpPr>
            <a:spLocks noGrp="1"/>
          </p:cNvSpPr>
          <p:nvPr>
            <p:ph type="title"/>
          </p:nvPr>
        </p:nvSpPr>
        <p:spPr/>
        <p:txBody>
          <a:bodyPr>
            <a:normAutofit fontScale="90000"/>
          </a:bodyPr>
          <a:lstStyle/>
          <a:p>
            <a:r>
              <a:rPr lang="en-US" sz="5400" dirty="0"/>
              <a:t>The ICO Responsibilities:</a:t>
            </a:r>
            <a:br>
              <a:rPr lang="en-US" sz="5400" dirty="0"/>
            </a:br>
            <a:endParaRPr lang="en-US" sz="5400" dirty="0"/>
          </a:p>
        </p:txBody>
      </p:sp>
      <p:sp>
        <p:nvSpPr>
          <p:cNvPr id="3" name="Content Placeholder 2">
            <a:extLst>
              <a:ext uri="{FF2B5EF4-FFF2-40B4-BE49-F238E27FC236}">
                <a16:creationId xmlns:a16="http://schemas.microsoft.com/office/drawing/2014/main" id="{108FDC29-56FE-F14A-9DE2-EB1050D39674}"/>
              </a:ext>
            </a:extLst>
          </p:cNvPr>
          <p:cNvSpPr>
            <a:spLocks noGrp="1"/>
          </p:cNvSpPr>
          <p:nvPr>
            <p:ph idx="1"/>
          </p:nvPr>
        </p:nvSpPr>
        <p:spPr>
          <a:xfrm>
            <a:off x="1219200" y="1861457"/>
            <a:ext cx="9601200" cy="4310743"/>
          </a:xfrm>
        </p:spPr>
        <p:txBody>
          <a:bodyPr>
            <a:normAutofit/>
          </a:bodyPr>
          <a:lstStyle/>
          <a:p>
            <a:r>
              <a:rPr lang="en-GB" dirty="0"/>
              <a:t>The ICO publishes the names and addresses of the data controllers. </a:t>
            </a:r>
          </a:p>
          <a:p>
            <a:endParaRPr lang="en-GB" dirty="0"/>
          </a:p>
          <a:p>
            <a:r>
              <a:rPr lang="en-GB" dirty="0"/>
              <a:t>They include a description of the type of processing each organisation performs.</a:t>
            </a:r>
          </a:p>
          <a:p>
            <a:endParaRPr lang="en-GB" dirty="0"/>
          </a:p>
          <a:p>
            <a:r>
              <a:rPr lang="en-GB" dirty="0"/>
              <a:t>They take care of the complaints, enquiries and written concerns they receive</a:t>
            </a:r>
          </a:p>
          <a:p>
            <a:endParaRPr lang="en-GB" dirty="0"/>
          </a:p>
          <a:p>
            <a:r>
              <a:rPr lang="en-GB" dirty="0"/>
              <a:t>They improve information rights practices for organisations, which is done by reviewing and investigating issues raised by the public. </a:t>
            </a:r>
            <a:endParaRPr lang="en-US" dirty="0"/>
          </a:p>
          <a:p>
            <a:pPr marL="0" indent="0">
              <a:buNone/>
            </a:pPr>
            <a:endParaRPr lang="en-US" sz="2400" dirty="0"/>
          </a:p>
        </p:txBody>
      </p:sp>
    </p:spTree>
    <p:extLst>
      <p:ext uri="{BB962C8B-B14F-4D97-AF65-F5344CB8AC3E}">
        <p14:creationId xmlns:p14="http://schemas.microsoft.com/office/powerpoint/2010/main" val="2526369715"/>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A2E40"/>
      </a:dk2>
      <a:lt2>
        <a:srgbClr val="EBE7DD"/>
      </a:lt2>
      <a:accent1>
        <a:srgbClr val="69A1AB"/>
      </a:accent1>
      <a:accent2>
        <a:srgbClr val="F2C418"/>
      </a:accent2>
      <a:accent3>
        <a:srgbClr val="87492C"/>
      </a:accent3>
      <a:accent4>
        <a:srgbClr val="4A845E"/>
      </a:accent4>
      <a:accent5>
        <a:srgbClr val="DC9528"/>
      </a:accent5>
      <a:accent6>
        <a:srgbClr val="9A5D78"/>
      </a:accent6>
      <a:hlink>
        <a:srgbClr val="66C8E3"/>
      </a:hlink>
      <a:folHlink>
        <a:srgbClr val="B162A1"/>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17F9D331-421E-442F-B033-AF5B21A44854}"/>
    </a:ext>
  </a:extLst>
</a:theme>
</file>

<file path=docProps/app.xml><?xml version="1.0" encoding="utf-8"?>
<Properties xmlns="http://schemas.openxmlformats.org/officeDocument/2006/extended-properties" xmlns:vt="http://schemas.openxmlformats.org/officeDocument/2006/docPropsVTypes">
  <TotalTime>3390</TotalTime>
  <Words>1066</Words>
  <Application>Microsoft Office PowerPoint</Application>
  <PresentationFormat>Widescreen</PresentationFormat>
  <Paragraphs>101</Paragraphs>
  <Slides>17</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17</vt:i4>
      </vt:variant>
    </vt:vector>
  </HeadingPairs>
  <TitlesOfParts>
    <vt:vector size="19" baseType="lpstr">
      <vt:lpstr>Franklin Gothic Book</vt:lpstr>
      <vt:lpstr>Crop</vt:lpstr>
      <vt:lpstr>ethical use OF INFORMATION</vt:lpstr>
      <vt:lpstr>What is Data Protection Act?</vt:lpstr>
      <vt:lpstr>What is GDPR?</vt:lpstr>
      <vt:lpstr>GDPR</vt:lpstr>
      <vt:lpstr>What is a data subject? </vt:lpstr>
      <vt:lpstr>What is personal data? </vt:lpstr>
      <vt:lpstr>What is NOT considered personal data? </vt:lpstr>
      <vt:lpstr>Why is data collected? </vt:lpstr>
      <vt:lpstr>How do individuals protect themselves against data misuse or upsell?</vt:lpstr>
      <vt:lpstr>Individuals rights:</vt:lpstr>
      <vt:lpstr>Data Protection Principals</vt:lpstr>
      <vt:lpstr>Data Controllers</vt:lpstr>
      <vt:lpstr>Data Processors</vt:lpstr>
      <vt:lpstr>Data Protection Officers  </vt:lpstr>
      <vt:lpstr>DPO’s Responsibilities</vt:lpstr>
      <vt:lpstr>Regulators </vt:lpstr>
      <vt:lpstr>The ICO Responsibilities: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ethical use OF INFORMATION</dc:title>
  <dc:creator>M.Kanawati</dc:creator>
  <cp:lastModifiedBy>Christian Felices</cp:lastModifiedBy>
  <cp:revision>13</cp:revision>
  <dcterms:created xsi:type="dcterms:W3CDTF">2019-05-22T14:36:37Z</dcterms:created>
  <dcterms:modified xsi:type="dcterms:W3CDTF">2020-01-29T12:00:13Z</dcterms:modified>
</cp:coreProperties>
</file>