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3"/>
  </p:notesMasterIdLst>
  <p:sldIdLst>
    <p:sldId id="256" r:id="rId5"/>
    <p:sldId id="257" r:id="rId6"/>
    <p:sldId id="258" r:id="rId7"/>
    <p:sldId id="284" r:id="rId8"/>
    <p:sldId id="259" r:id="rId9"/>
    <p:sldId id="265" r:id="rId10"/>
    <p:sldId id="264" r:id="rId11"/>
    <p:sldId id="280" r:id="rId12"/>
    <p:sldId id="263" r:id="rId13"/>
    <p:sldId id="281" r:id="rId14"/>
    <p:sldId id="267" r:id="rId15"/>
    <p:sldId id="260" r:id="rId16"/>
    <p:sldId id="285" r:id="rId17"/>
    <p:sldId id="286" r:id="rId18"/>
    <p:sldId id="262" r:id="rId19"/>
    <p:sldId id="261" r:id="rId20"/>
    <p:sldId id="273" r:id="rId21"/>
    <p:sldId id="272" r:id="rId22"/>
    <p:sldId id="282" r:id="rId23"/>
    <p:sldId id="271" r:id="rId24"/>
    <p:sldId id="283" r:id="rId25"/>
    <p:sldId id="270" r:id="rId26"/>
    <p:sldId id="268" r:id="rId27"/>
    <p:sldId id="274" r:id="rId28"/>
    <p:sldId id="279" r:id="rId29"/>
    <p:sldId id="278" r:id="rId30"/>
    <p:sldId id="276" r:id="rId31"/>
    <p:sldId id="287"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A5395A1-ED12-41D0-9410-1B4F999A69CA}">
          <p14:sldIdLst>
            <p14:sldId id="256"/>
            <p14:sldId id="257"/>
            <p14:sldId id="258"/>
            <p14:sldId id="284"/>
          </p14:sldIdLst>
        </p14:section>
        <p14:section name="Rhossili Beach" id="{5057A2FD-DC6D-4C9D-8135-042363132B69}">
          <p14:sldIdLst>
            <p14:sldId id="259"/>
            <p14:sldId id="265"/>
            <p14:sldId id="264"/>
            <p14:sldId id="280"/>
            <p14:sldId id="263"/>
            <p14:sldId id="281"/>
          </p14:sldIdLst>
        </p14:section>
        <p14:section name="Gower Commons" id="{8E702F4E-4892-4BF5-9B26-0EA8436C3094}">
          <p14:sldIdLst>
            <p14:sldId id="267"/>
            <p14:sldId id="260"/>
            <p14:sldId id="285"/>
            <p14:sldId id="286"/>
            <p14:sldId id="262"/>
            <p14:sldId id="261"/>
          </p14:sldIdLst>
        </p14:section>
        <p14:section name="Conservation on the Commons" id="{C5CB6D37-1F41-4B8A-A85A-54DC2794BC71}">
          <p14:sldIdLst>
            <p14:sldId id="273"/>
            <p14:sldId id="272"/>
            <p14:sldId id="282"/>
            <p14:sldId id="271"/>
            <p14:sldId id="283"/>
            <p14:sldId id="270"/>
            <p14:sldId id="268"/>
            <p14:sldId id="274"/>
          </p14:sldIdLst>
        </p14:section>
        <p14:section name="My Conservationist" id="{00D1BFB3-5E51-49EB-A63F-F21732A2BADB}">
          <p14:sldIdLst>
            <p14:sldId id="279"/>
            <p14:sldId id="278"/>
            <p14:sldId id="276"/>
            <p14:sldId id="28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A2EF21F-1EF4-3458-5C40-EDA27FA5CBD1}" name="Karen Winstone" initials="KW" userId="S::k.winstone@uwtsd.ac.uk::0c8fdc2a-bf13-4b0f-b81b-f77a368f202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4A5356"/>
    <a:srgbClr val="EDEB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0C9EDB-A872-A21D-F6FA-1E0EE7F4F792}" v="2461" dt="2025-07-21T14:30:06.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60" autoAdjust="0"/>
    <p:restoredTop sz="94660"/>
  </p:normalViewPr>
  <p:slideViewPr>
    <p:cSldViewPr snapToGrid="0">
      <p:cViewPr varScale="1">
        <p:scale>
          <a:sx n="63" d="100"/>
          <a:sy n="63" d="100"/>
        </p:scale>
        <p:origin x="91"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E937BC-7ADF-401A-B35D-6FD193676E0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2C45F1B0-1651-4D3A-8FE6-70274A767FAF}">
      <dgm:prSet/>
      <dgm:spPr/>
      <dgm:t>
        <a:bodyPr/>
        <a:lstStyle/>
        <a:p>
          <a:r>
            <a:rPr lang="en-GB" dirty="0"/>
            <a:t>What is it?</a:t>
          </a:r>
          <a:endParaRPr lang="en-US" dirty="0"/>
        </a:p>
      </dgm:t>
    </dgm:pt>
    <dgm:pt modelId="{2B55D140-6680-45CF-BD74-7B8632838C9B}" type="parTrans" cxnId="{83C2B626-D6F5-4F9C-9CF1-EE7FBAC78599}">
      <dgm:prSet/>
      <dgm:spPr/>
      <dgm:t>
        <a:bodyPr/>
        <a:lstStyle/>
        <a:p>
          <a:endParaRPr lang="en-US"/>
        </a:p>
      </dgm:t>
    </dgm:pt>
    <dgm:pt modelId="{ACC97DFE-A99E-4B89-ACC8-919FA73AEC55}" type="sibTrans" cxnId="{83C2B626-D6F5-4F9C-9CF1-EE7FBAC78599}">
      <dgm:prSet/>
      <dgm:spPr/>
      <dgm:t>
        <a:bodyPr/>
        <a:lstStyle/>
        <a:p>
          <a:endParaRPr lang="en-US"/>
        </a:p>
      </dgm:t>
    </dgm:pt>
    <dgm:pt modelId="{63D17F15-1A3A-4379-AAE2-D99A671F77D4}">
      <dgm:prSet/>
      <dgm:spPr/>
      <dgm:t>
        <a:bodyPr/>
        <a:lstStyle/>
        <a:p>
          <a:r>
            <a:rPr lang="en-GB" dirty="0"/>
            <a:t>Why is the location important?</a:t>
          </a:r>
          <a:endParaRPr lang="en-US" dirty="0"/>
        </a:p>
      </dgm:t>
    </dgm:pt>
    <dgm:pt modelId="{D29669A2-A392-45A7-909A-4EB6C4EDF3BE}" type="parTrans" cxnId="{902EE70D-53FF-4963-8E37-A1A8E7F9AE73}">
      <dgm:prSet/>
      <dgm:spPr/>
      <dgm:t>
        <a:bodyPr/>
        <a:lstStyle/>
        <a:p>
          <a:endParaRPr lang="en-US"/>
        </a:p>
      </dgm:t>
    </dgm:pt>
    <dgm:pt modelId="{300AC895-77EE-4244-8108-3F5CB565017F}" type="sibTrans" cxnId="{902EE70D-53FF-4963-8E37-A1A8E7F9AE73}">
      <dgm:prSet/>
      <dgm:spPr/>
      <dgm:t>
        <a:bodyPr/>
        <a:lstStyle/>
        <a:p>
          <a:endParaRPr lang="en-US"/>
        </a:p>
      </dgm:t>
    </dgm:pt>
    <dgm:pt modelId="{E461FA46-74D2-4D56-842D-66410BB6C7F3}">
      <dgm:prSet/>
      <dgm:spPr/>
      <dgm:t>
        <a:bodyPr/>
        <a:lstStyle/>
        <a:p>
          <a:r>
            <a:rPr lang="en-GB" dirty="0"/>
            <a:t>Area of Outstanding Natural Beauty</a:t>
          </a:r>
          <a:endParaRPr lang="en-US" dirty="0"/>
        </a:p>
      </dgm:t>
    </dgm:pt>
    <dgm:pt modelId="{CB0CD425-7118-41FF-B2C8-93416FE0D174}" type="parTrans" cxnId="{01FB89E5-A48C-4F6D-A1E0-2BC7A4B9C965}">
      <dgm:prSet/>
      <dgm:spPr/>
      <dgm:t>
        <a:bodyPr/>
        <a:lstStyle/>
        <a:p>
          <a:endParaRPr lang="en-US"/>
        </a:p>
      </dgm:t>
    </dgm:pt>
    <dgm:pt modelId="{0D234BDA-52E5-4608-9A87-96F13430A988}" type="sibTrans" cxnId="{01FB89E5-A48C-4F6D-A1E0-2BC7A4B9C965}">
      <dgm:prSet/>
      <dgm:spPr/>
      <dgm:t>
        <a:bodyPr/>
        <a:lstStyle/>
        <a:p>
          <a:endParaRPr lang="en-US"/>
        </a:p>
      </dgm:t>
    </dgm:pt>
    <dgm:pt modelId="{A332BE98-9D2B-44E8-80EC-40217542C33A}">
      <dgm:prSet/>
      <dgm:spPr/>
      <dgm:t>
        <a:bodyPr/>
        <a:lstStyle/>
        <a:p>
          <a:r>
            <a:rPr lang="en-GB" dirty="0"/>
            <a:t>Protection of the commons</a:t>
          </a:r>
          <a:endParaRPr lang="en-US" dirty="0"/>
        </a:p>
      </dgm:t>
    </dgm:pt>
    <dgm:pt modelId="{9D610513-73D3-47C9-9C39-8058BF56F80A}" type="parTrans" cxnId="{0E877D4F-46EC-4CA2-89F4-CF839246BCF0}">
      <dgm:prSet/>
      <dgm:spPr/>
      <dgm:t>
        <a:bodyPr/>
        <a:lstStyle/>
        <a:p>
          <a:endParaRPr lang="en-US"/>
        </a:p>
      </dgm:t>
    </dgm:pt>
    <dgm:pt modelId="{5C087596-B315-490E-A730-65EF3A4FF469}" type="sibTrans" cxnId="{0E877D4F-46EC-4CA2-89F4-CF839246BCF0}">
      <dgm:prSet/>
      <dgm:spPr/>
      <dgm:t>
        <a:bodyPr/>
        <a:lstStyle/>
        <a:p>
          <a:endParaRPr lang="en-US"/>
        </a:p>
      </dgm:t>
    </dgm:pt>
    <dgm:pt modelId="{C98C80C3-BD73-451F-98A7-DD1C441AAAEC}">
      <dgm:prSet/>
      <dgm:spPr/>
      <dgm:t>
        <a:bodyPr/>
        <a:lstStyle/>
        <a:p>
          <a:r>
            <a:rPr lang="en-GB" dirty="0"/>
            <a:t>Area of Special Conservation</a:t>
          </a:r>
          <a:endParaRPr lang="en-US" dirty="0"/>
        </a:p>
      </dgm:t>
    </dgm:pt>
    <dgm:pt modelId="{2EED887D-3A93-4A68-A488-D4EC20071368}" type="parTrans" cxnId="{7E66CB53-72FE-4414-ACFB-F170E1A0AAA8}">
      <dgm:prSet/>
      <dgm:spPr/>
      <dgm:t>
        <a:bodyPr/>
        <a:lstStyle/>
        <a:p>
          <a:endParaRPr lang="en-US"/>
        </a:p>
      </dgm:t>
    </dgm:pt>
    <dgm:pt modelId="{9F232D28-AFDA-4699-B5BE-EA49F34DABD8}" type="sibTrans" cxnId="{7E66CB53-72FE-4414-ACFB-F170E1A0AAA8}">
      <dgm:prSet/>
      <dgm:spPr/>
      <dgm:t>
        <a:bodyPr/>
        <a:lstStyle/>
        <a:p>
          <a:endParaRPr lang="en-US"/>
        </a:p>
      </dgm:t>
    </dgm:pt>
    <dgm:pt modelId="{B86BEA1C-EB4A-47F7-8C7C-6E835B28FB03}">
      <dgm:prSet/>
      <dgm:spPr/>
      <dgm:t>
        <a:bodyPr/>
        <a:lstStyle/>
        <a:p>
          <a:r>
            <a:rPr lang="en-US" dirty="0"/>
            <a:t>A place of freedom and nature. Somewhere to feel connected to nature through sand, sea, and hills.</a:t>
          </a:r>
        </a:p>
      </dgm:t>
    </dgm:pt>
    <dgm:pt modelId="{E4F7FA94-4CD9-43E0-87CD-9640D890F344}" type="parTrans" cxnId="{8EC853E4-770A-4BED-971E-2B4217B54F92}">
      <dgm:prSet/>
      <dgm:spPr/>
      <dgm:t>
        <a:bodyPr/>
        <a:lstStyle/>
        <a:p>
          <a:endParaRPr lang="en-GB"/>
        </a:p>
      </dgm:t>
    </dgm:pt>
    <dgm:pt modelId="{17202633-65B4-4E27-B7AD-6721F6259701}" type="sibTrans" cxnId="{8EC853E4-770A-4BED-971E-2B4217B54F92}">
      <dgm:prSet/>
      <dgm:spPr/>
      <dgm:t>
        <a:bodyPr/>
        <a:lstStyle/>
        <a:p>
          <a:endParaRPr lang="en-GB"/>
        </a:p>
      </dgm:t>
    </dgm:pt>
    <dgm:pt modelId="{C65DB32A-BC06-4E11-8B85-B1C5F24CD5DB}">
      <dgm:prSet/>
      <dgm:spPr/>
      <dgm:t>
        <a:bodyPr/>
        <a:lstStyle/>
        <a:p>
          <a:r>
            <a:rPr lang="en-US" dirty="0"/>
            <a:t>An area of conservation that you can watch the different plants and creatures work in harmony</a:t>
          </a:r>
        </a:p>
      </dgm:t>
    </dgm:pt>
    <dgm:pt modelId="{B6DC3354-83CB-4A33-9EC6-3E0C6D679B43}" type="parTrans" cxnId="{F85EF5CA-69AA-4795-B4C2-955C7B7C0F90}">
      <dgm:prSet/>
      <dgm:spPr/>
      <dgm:t>
        <a:bodyPr/>
        <a:lstStyle/>
        <a:p>
          <a:endParaRPr lang="en-GB"/>
        </a:p>
      </dgm:t>
    </dgm:pt>
    <dgm:pt modelId="{45E5511B-9524-43F7-8F78-14F6EC8D611D}" type="sibTrans" cxnId="{F85EF5CA-69AA-4795-B4C2-955C7B7C0F90}">
      <dgm:prSet/>
      <dgm:spPr/>
      <dgm:t>
        <a:bodyPr/>
        <a:lstStyle/>
        <a:p>
          <a:endParaRPr lang="en-GB"/>
        </a:p>
      </dgm:t>
    </dgm:pt>
    <dgm:pt modelId="{00CFDA83-FCE9-4A1F-BF05-C7BD27E652D5}">
      <dgm:prSet/>
      <dgm:spPr/>
      <dgm:t>
        <a:bodyPr/>
        <a:lstStyle/>
        <a:p>
          <a:r>
            <a:rPr lang="en-US" dirty="0"/>
            <a:t>The rolling hills dropping into the crystal blue water create a world where you can escape from reality</a:t>
          </a:r>
        </a:p>
      </dgm:t>
    </dgm:pt>
    <dgm:pt modelId="{DF4DD5B8-01BD-4FC4-98F3-FBB7FD496C31}" type="parTrans" cxnId="{F74D37C0-7875-4997-9145-D80740D06FEB}">
      <dgm:prSet/>
      <dgm:spPr/>
      <dgm:t>
        <a:bodyPr/>
        <a:lstStyle/>
        <a:p>
          <a:endParaRPr lang="en-GB"/>
        </a:p>
      </dgm:t>
    </dgm:pt>
    <dgm:pt modelId="{B5F4D8F1-C57B-43F4-B499-564A927DB4D4}" type="sibTrans" cxnId="{F74D37C0-7875-4997-9145-D80740D06FEB}">
      <dgm:prSet/>
      <dgm:spPr/>
      <dgm:t>
        <a:bodyPr/>
        <a:lstStyle/>
        <a:p>
          <a:endParaRPr lang="en-GB"/>
        </a:p>
      </dgm:t>
    </dgm:pt>
    <dgm:pt modelId="{9500850B-EB4D-4500-B4FD-97E0F390A800}">
      <dgm:prSet/>
      <dgm:spPr/>
      <dgm:t>
        <a:bodyPr/>
        <a:lstStyle/>
        <a:p>
          <a:r>
            <a:rPr lang="en-US" dirty="0"/>
            <a:t>The commons are looked after by those who live there, a conservation community, and all those who visit</a:t>
          </a:r>
        </a:p>
      </dgm:t>
    </dgm:pt>
    <dgm:pt modelId="{21CAC7C1-9CAD-40CE-9156-2175E75AAD71}" type="parTrans" cxnId="{FC70F549-99C8-46C9-AC0C-A315E96C1DEC}">
      <dgm:prSet/>
      <dgm:spPr/>
      <dgm:t>
        <a:bodyPr/>
        <a:lstStyle/>
        <a:p>
          <a:endParaRPr lang="en-GB"/>
        </a:p>
      </dgm:t>
    </dgm:pt>
    <dgm:pt modelId="{C2D2FDC7-FD36-4F26-A79B-2E69A0DCA231}" type="sibTrans" cxnId="{FC70F549-99C8-46C9-AC0C-A315E96C1DEC}">
      <dgm:prSet/>
      <dgm:spPr/>
      <dgm:t>
        <a:bodyPr/>
        <a:lstStyle/>
        <a:p>
          <a:endParaRPr lang="en-GB"/>
        </a:p>
      </dgm:t>
    </dgm:pt>
    <dgm:pt modelId="{1320CAC0-09EB-47FD-9DA3-10655B996777}">
      <dgm:prSet/>
      <dgm:spPr/>
      <dgm:t>
        <a:bodyPr/>
        <a:lstStyle/>
        <a:p>
          <a:r>
            <a:rPr lang="en-GB"/>
            <a:t>The commons are now a listed as a Special Area of Conservation due to the diversity of plants and animals, and species that are becoming rare across the UK </a:t>
          </a:r>
          <a:endParaRPr lang="en-US" dirty="0"/>
        </a:p>
      </dgm:t>
    </dgm:pt>
    <dgm:pt modelId="{B5A93BE6-EDAB-4BA0-8D80-7A339702177C}" type="parTrans" cxnId="{5BD1CEB4-825F-4593-AD59-C03F63D553A2}">
      <dgm:prSet/>
      <dgm:spPr/>
      <dgm:t>
        <a:bodyPr/>
        <a:lstStyle/>
        <a:p>
          <a:endParaRPr lang="en-GB"/>
        </a:p>
      </dgm:t>
    </dgm:pt>
    <dgm:pt modelId="{C1B7B6C9-7834-4890-8906-764048045348}" type="sibTrans" cxnId="{5BD1CEB4-825F-4593-AD59-C03F63D553A2}">
      <dgm:prSet/>
      <dgm:spPr/>
      <dgm:t>
        <a:bodyPr/>
        <a:lstStyle/>
        <a:p>
          <a:endParaRPr lang="en-GB"/>
        </a:p>
      </dgm:t>
    </dgm:pt>
    <dgm:pt modelId="{5DDC65B4-815B-41E0-B62D-4DD0F4E035FC}" type="pres">
      <dgm:prSet presAssocID="{59E937BC-7ADF-401A-B35D-6FD193676E06}" presName="vert0" presStyleCnt="0">
        <dgm:presLayoutVars>
          <dgm:dir/>
          <dgm:animOne val="branch"/>
          <dgm:animLvl val="lvl"/>
        </dgm:presLayoutVars>
      </dgm:prSet>
      <dgm:spPr/>
    </dgm:pt>
    <dgm:pt modelId="{ABC4AAB0-06E6-4555-AC15-CA0017FF121D}" type="pres">
      <dgm:prSet presAssocID="{2C45F1B0-1651-4D3A-8FE6-70274A767FAF}" presName="thickLine" presStyleLbl="alignNode1" presStyleIdx="0" presStyleCnt="5"/>
      <dgm:spPr/>
    </dgm:pt>
    <dgm:pt modelId="{DD75042E-46B6-4F57-9350-88B1EF33239B}" type="pres">
      <dgm:prSet presAssocID="{2C45F1B0-1651-4D3A-8FE6-70274A767FAF}" presName="horz1" presStyleCnt="0"/>
      <dgm:spPr/>
    </dgm:pt>
    <dgm:pt modelId="{8322386C-CA1D-492A-8AF1-99E961FCEC62}" type="pres">
      <dgm:prSet presAssocID="{2C45F1B0-1651-4D3A-8FE6-70274A767FAF}" presName="tx1" presStyleLbl="revTx" presStyleIdx="0" presStyleCnt="10"/>
      <dgm:spPr/>
    </dgm:pt>
    <dgm:pt modelId="{3116805B-C69A-4ED0-8771-B380124C2E96}" type="pres">
      <dgm:prSet presAssocID="{2C45F1B0-1651-4D3A-8FE6-70274A767FAF}" presName="vert1" presStyleCnt="0"/>
      <dgm:spPr/>
    </dgm:pt>
    <dgm:pt modelId="{4942175C-3030-4F9A-BBE7-65EF0EE4A1F0}" type="pres">
      <dgm:prSet presAssocID="{B86BEA1C-EB4A-47F7-8C7C-6E835B28FB03}" presName="vertSpace2a" presStyleCnt="0"/>
      <dgm:spPr/>
    </dgm:pt>
    <dgm:pt modelId="{CB710AA1-8FFB-44EE-871F-9E8A2C336E7D}" type="pres">
      <dgm:prSet presAssocID="{B86BEA1C-EB4A-47F7-8C7C-6E835B28FB03}" presName="horz2" presStyleCnt="0"/>
      <dgm:spPr/>
    </dgm:pt>
    <dgm:pt modelId="{C48D7729-C887-4482-8E32-2C24E922D3FB}" type="pres">
      <dgm:prSet presAssocID="{B86BEA1C-EB4A-47F7-8C7C-6E835B28FB03}" presName="horzSpace2" presStyleCnt="0"/>
      <dgm:spPr/>
    </dgm:pt>
    <dgm:pt modelId="{E5871A2F-A7D1-4F1A-8A84-6BC67E6FB511}" type="pres">
      <dgm:prSet presAssocID="{B86BEA1C-EB4A-47F7-8C7C-6E835B28FB03}" presName="tx2" presStyleLbl="revTx" presStyleIdx="1" presStyleCnt="10"/>
      <dgm:spPr/>
    </dgm:pt>
    <dgm:pt modelId="{DAE32C7A-D850-46D6-81F9-8FF6691781E6}" type="pres">
      <dgm:prSet presAssocID="{B86BEA1C-EB4A-47F7-8C7C-6E835B28FB03}" presName="vert2" presStyleCnt="0"/>
      <dgm:spPr/>
    </dgm:pt>
    <dgm:pt modelId="{7972D5C5-B6E0-4AD2-B4E4-9AA9388A59DE}" type="pres">
      <dgm:prSet presAssocID="{B86BEA1C-EB4A-47F7-8C7C-6E835B28FB03}" presName="thinLine2b" presStyleLbl="callout" presStyleIdx="0" presStyleCnt="5"/>
      <dgm:spPr/>
    </dgm:pt>
    <dgm:pt modelId="{8E32BF47-4784-40F9-9224-AA7424998054}" type="pres">
      <dgm:prSet presAssocID="{B86BEA1C-EB4A-47F7-8C7C-6E835B28FB03}" presName="vertSpace2b" presStyleCnt="0"/>
      <dgm:spPr/>
    </dgm:pt>
    <dgm:pt modelId="{55D0BBC9-B6E4-42FF-AD31-FA699A3555CE}" type="pres">
      <dgm:prSet presAssocID="{63D17F15-1A3A-4379-AAE2-D99A671F77D4}" presName="thickLine" presStyleLbl="alignNode1" presStyleIdx="1" presStyleCnt="5"/>
      <dgm:spPr/>
    </dgm:pt>
    <dgm:pt modelId="{C9629C86-69D9-40FD-9353-EFF1A1E63629}" type="pres">
      <dgm:prSet presAssocID="{63D17F15-1A3A-4379-AAE2-D99A671F77D4}" presName="horz1" presStyleCnt="0"/>
      <dgm:spPr/>
    </dgm:pt>
    <dgm:pt modelId="{99049821-0CB0-42F1-803E-4D1736B94DDB}" type="pres">
      <dgm:prSet presAssocID="{63D17F15-1A3A-4379-AAE2-D99A671F77D4}" presName="tx1" presStyleLbl="revTx" presStyleIdx="2" presStyleCnt="10"/>
      <dgm:spPr/>
    </dgm:pt>
    <dgm:pt modelId="{54E3885D-9BB4-40B2-B62C-0FA843F5429E}" type="pres">
      <dgm:prSet presAssocID="{63D17F15-1A3A-4379-AAE2-D99A671F77D4}" presName="vert1" presStyleCnt="0"/>
      <dgm:spPr/>
    </dgm:pt>
    <dgm:pt modelId="{D4F0E8C1-771F-4A52-89A9-3875B786BE68}" type="pres">
      <dgm:prSet presAssocID="{C65DB32A-BC06-4E11-8B85-B1C5F24CD5DB}" presName="vertSpace2a" presStyleCnt="0"/>
      <dgm:spPr/>
    </dgm:pt>
    <dgm:pt modelId="{4E479015-A58E-4237-A8A5-3BFB97D481F3}" type="pres">
      <dgm:prSet presAssocID="{C65DB32A-BC06-4E11-8B85-B1C5F24CD5DB}" presName="horz2" presStyleCnt="0"/>
      <dgm:spPr/>
    </dgm:pt>
    <dgm:pt modelId="{32277F80-ABBB-4010-8025-3CE4BC29A627}" type="pres">
      <dgm:prSet presAssocID="{C65DB32A-BC06-4E11-8B85-B1C5F24CD5DB}" presName="horzSpace2" presStyleCnt="0"/>
      <dgm:spPr/>
    </dgm:pt>
    <dgm:pt modelId="{F8F13F51-867E-42B0-B45B-4B4237FBAA03}" type="pres">
      <dgm:prSet presAssocID="{C65DB32A-BC06-4E11-8B85-B1C5F24CD5DB}" presName="tx2" presStyleLbl="revTx" presStyleIdx="3" presStyleCnt="10"/>
      <dgm:spPr/>
    </dgm:pt>
    <dgm:pt modelId="{B20D962B-271F-4A48-BE11-795947384537}" type="pres">
      <dgm:prSet presAssocID="{C65DB32A-BC06-4E11-8B85-B1C5F24CD5DB}" presName="vert2" presStyleCnt="0"/>
      <dgm:spPr/>
    </dgm:pt>
    <dgm:pt modelId="{4CF85737-5E79-4C81-A6F4-782F0DA93B68}" type="pres">
      <dgm:prSet presAssocID="{C65DB32A-BC06-4E11-8B85-B1C5F24CD5DB}" presName="thinLine2b" presStyleLbl="callout" presStyleIdx="1" presStyleCnt="5"/>
      <dgm:spPr/>
    </dgm:pt>
    <dgm:pt modelId="{1902B531-1B7E-4748-943D-A9B5FDBAB2F4}" type="pres">
      <dgm:prSet presAssocID="{C65DB32A-BC06-4E11-8B85-B1C5F24CD5DB}" presName="vertSpace2b" presStyleCnt="0"/>
      <dgm:spPr/>
    </dgm:pt>
    <dgm:pt modelId="{08CB76E7-27DE-4042-A0B8-22BFE65C9305}" type="pres">
      <dgm:prSet presAssocID="{E461FA46-74D2-4D56-842D-66410BB6C7F3}" presName="thickLine" presStyleLbl="alignNode1" presStyleIdx="2" presStyleCnt="5"/>
      <dgm:spPr/>
    </dgm:pt>
    <dgm:pt modelId="{7F4F2B7C-177F-4777-AA5C-A63A45DDEFE1}" type="pres">
      <dgm:prSet presAssocID="{E461FA46-74D2-4D56-842D-66410BB6C7F3}" presName="horz1" presStyleCnt="0"/>
      <dgm:spPr/>
    </dgm:pt>
    <dgm:pt modelId="{D006030C-165D-4204-BD77-878FCA9FFB45}" type="pres">
      <dgm:prSet presAssocID="{E461FA46-74D2-4D56-842D-66410BB6C7F3}" presName="tx1" presStyleLbl="revTx" presStyleIdx="4" presStyleCnt="10"/>
      <dgm:spPr/>
    </dgm:pt>
    <dgm:pt modelId="{5930265F-AA45-4A71-A5E6-BDA3B6129317}" type="pres">
      <dgm:prSet presAssocID="{E461FA46-74D2-4D56-842D-66410BB6C7F3}" presName="vert1" presStyleCnt="0"/>
      <dgm:spPr/>
    </dgm:pt>
    <dgm:pt modelId="{AC969759-1A3A-4601-9818-B009B09E5FA4}" type="pres">
      <dgm:prSet presAssocID="{00CFDA83-FCE9-4A1F-BF05-C7BD27E652D5}" presName="vertSpace2a" presStyleCnt="0"/>
      <dgm:spPr/>
    </dgm:pt>
    <dgm:pt modelId="{8581BCEF-373A-4B68-AF0C-3E9E15FFF0BF}" type="pres">
      <dgm:prSet presAssocID="{00CFDA83-FCE9-4A1F-BF05-C7BD27E652D5}" presName="horz2" presStyleCnt="0"/>
      <dgm:spPr/>
    </dgm:pt>
    <dgm:pt modelId="{AB808F02-2324-4D01-89FE-92AF218549C3}" type="pres">
      <dgm:prSet presAssocID="{00CFDA83-FCE9-4A1F-BF05-C7BD27E652D5}" presName="horzSpace2" presStyleCnt="0"/>
      <dgm:spPr/>
    </dgm:pt>
    <dgm:pt modelId="{CEEF592E-9C93-4337-8383-DEFA3764E6A5}" type="pres">
      <dgm:prSet presAssocID="{00CFDA83-FCE9-4A1F-BF05-C7BD27E652D5}" presName="tx2" presStyleLbl="revTx" presStyleIdx="5" presStyleCnt="10"/>
      <dgm:spPr/>
    </dgm:pt>
    <dgm:pt modelId="{A90E7DFF-957E-4054-B595-C06A0BB9230F}" type="pres">
      <dgm:prSet presAssocID="{00CFDA83-FCE9-4A1F-BF05-C7BD27E652D5}" presName="vert2" presStyleCnt="0"/>
      <dgm:spPr/>
    </dgm:pt>
    <dgm:pt modelId="{6C3FA516-0F6D-4AF8-9731-39E4F2350A10}" type="pres">
      <dgm:prSet presAssocID="{00CFDA83-FCE9-4A1F-BF05-C7BD27E652D5}" presName="thinLine2b" presStyleLbl="callout" presStyleIdx="2" presStyleCnt="5"/>
      <dgm:spPr/>
    </dgm:pt>
    <dgm:pt modelId="{48E4F8F4-389B-46DD-A107-AB295E036B07}" type="pres">
      <dgm:prSet presAssocID="{00CFDA83-FCE9-4A1F-BF05-C7BD27E652D5}" presName="vertSpace2b" presStyleCnt="0"/>
      <dgm:spPr/>
    </dgm:pt>
    <dgm:pt modelId="{011C4747-0679-408E-B6A8-952D9AFE7B0F}" type="pres">
      <dgm:prSet presAssocID="{A332BE98-9D2B-44E8-80EC-40217542C33A}" presName="thickLine" presStyleLbl="alignNode1" presStyleIdx="3" presStyleCnt="5"/>
      <dgm:spPr/>
    </dgm:pt>
    <dgm:pt modelId="{89138763-30B0-4655-BC61-2996C7774690}" type="pres">
      <dgm:prSet presAssocID="{A332BE98-9D2B-44E8-80EC-40217542C33A}" presName="horz1" presStyleCnt="0"/>
      <dgm:spPr/>
    </dgm:pt>
    <dgm:pt modelId="{A64C80A5-5BA6-4BF3-A7B4-D48971CC8390}" type="pres">
      <dgm:prSet presAssocID="{A332BE98-9D2B-44E8-80EC-40217542C33A}" presName="tx1" presStyleLbl="revTx" presStyleIdx="6" presStyleCnt="10"/>
      <dgm:spPr/>
    </dgm:pt>
    <dgm:pt modelId="{E8FECA82-FCC8-43DF-927C-6DD165E5B037}" type="pres">
      <dgm:prSet presAssocID="{A332BE98-9D2B-44E8-80EC-40217542C33A}" presName="vert1" presStyleCnt="0"/>
      <dgm:spPr/>
    </dgm:pt>
    <dgm:pt modelId="{F60F348F-CCFC-4BC7-8866-0E4C8B889B1C}" type="pres">
      <dgm:prSet presAssocID="{9500850B-EB4D-4500-B4FD-97E0F390A800}" presName="vertSpace2a" presStyleCnt="0"/>
      <dgm:spPr/>
    </dgm:pt>
    <dgm:pt modelId="{A143F2AD-9D2B-4E5E-B71B-FAE4552267C0}" type="pres">
      <dgm:prSet presAssocID="{9500850B-EB4D-4500-B4FD-97E0F390A800}" presName="horz2" presStyleCnt="0"/>
      <dgm:spPr/>
    </dgm:pt>
    <dgm:pt modelId="{A3107D54-BBF3-4283-AB30-A661E556ED8E}" type="pres">
      <dgm:prSet presAssocID="{9500850B-EB4D-4500-B4FD-97E0F390A800}" presName="horzSpace2" presStyleCnt="0"/>
      <dgm:spPr/>
    </dgm:pt>
    <dgm:pt modelId="{E0A44E53-2C25-4574-ACF7-BFDDDA8DE23A}" type="pres">
      <dgm:prSet presAssocID="{9500850B-EB4D-4500-B4FD-97E0F390A800}" presName="tx2" presStyleLbl="revTx" presStyleIdx="7" presStyleCnt="10"/>
      <dgm:spPr/>
    </dgm:pt>
    <dgm:pt modelId="{0190D71B-651F-41EC-841D-8CF03D3327E6}" type="pres">
      <dgm:prSet presAssocID="{9500850B-EB4D-4500-B4FD-97E0F390A800}" presName="vert2" presStyleCnt="0"/>
      <dgm:spPr/>
    </dgm:pt>
    <dgm:pt modelId="{B107BF7E-8B86-453F-87DB-61645AA58627}" type="pres">
      <dgm:prSet presAssocID="{9500850B-EB4D-4500-B4FD-97E0F390A800}" presName="thinLine2b" presStyleLbl="callout" presStyleIdx="3" presStyleCnt="5"/>
      <dgm:spPr/>
    </dgm:pt>
    <dgm:pt modelId="{1595BED1-A9E4-4921-B24D-97C8C65F8DE4}" type="pres">
      <dgm:prSet presAssocID="{9500850B-EB4D-4500-B4FD-97E0F390A800}" presName="vertSpace2b" presStyleCnt="0"/>
      <dgm:spPr/>
    </dgm:pt>
    <dgm:pt modelId="{04D8EF5D-10C0-4C5B-83D7-E5E131462774}" type="pres">
      <dgm:prSet presAssocID="{C98C80C3-BD73-451F-98A7-DD1C441AAAEC}" presName="thickLine" presStyleLbl="alignNode1" presStyleIdx="4" presStyleCnt="5"/>
      <dgm:spPr/>
    </dgm:pt>
    <dgm:pt modelId="{297E819D-5093-4748-AD6B-584FF9AF0AB6}" type="pres">
      <dgm:prSet presAssocID="{C98C80C3-BD73-451F-98A7-DD1C441AAAEC}" presName="horz1" presStyleCnt="0"/>
      <dgm:spPr/>
    </dgm:pt>
    <dgm:pt modelId="{7753BF57-8E2A-42AA-BF15-622C7D767904}" type="pres">
      <dgm:prSet presAssocID="{C98C80C3-BD73-451F-98A7-DD1C441AAAEC}" presName="tx1" presStyleLbl="revTx" presStyleIdx="8" presStyleCnt="10"/>
      <dgm:spPr/>
    </dgm:pt>
    <dgm:pt modelId="{9CE1F9AA-294F-4E39-80B3-82EDB9726DB1}" type="pres">
      <dgm:prSet presAssocID="{C98C80C3-BD73-451F-98A7-DD1C441AAAEC}" presName="vert1" presStyleCnt="0"/>
      <dgm:spPr/>
    </dgm:pt>
    <dgm:pt modelId="{CC543280-FED1-4E08-BD47-1B054CE8E355}" type="pres">
      <dgm:prSet presAssocID="{1320CAC0-09EB-47FD-9DA3-10655B996777}" presName="vertSpace2a" presStyleCnt="0"/>
      <dgm:spPr/>
    </dgm:pt>
    <dgm:pt modelId="{5CD109F8-DBA5-431E-BFFE-A1DCDB8B70FB}" type="pres">
      <dgm:prSet presAssocID="{1320CAC0-09EB-47FD-9DA3-10655B996777}" presName="horz2" presStyleCnt="0"/>
      <dgm:spPr/>
    </dgm:pt>
    <dgm:pt modelId="{8496DADF-74BF-4F96-8115-2FF316A1CED5}" type="pres">
      <dgm:prSet presAssocID="{1320CAC0-09EB-47FD-9DA3-10655B996777}" presName="horzSpace2" presStyleCnt="0"/>
      <dgm:spPr/>
    </dgm:pt>
    <dgm:pt modelId="{B25118E5-D6EA-4223-B736-AA3969A5C7A0}" type="pres">
      <dgm:prSet presAssocID="{1320CAC0-09EB-47FD-9DA3-10655B996777}" presName="tx2" presStyleLbl="revTx" presStyleIdx="9" presStyleCnt="10"/>
      <dgm:spPr/>
    </dgm:pt>
    <dgm:pt modelId="{5A2026A0-0203-4AAB-869A-E0A0E137CC05}" type="pres">
      <dgm:prSet presAssocID="{1320CAC0-09EB-47FD-9DA3-10655B996777}" presName="vert2" presStyleCnt="0"/>
      <dgm:spPr/>
    </dgm:pt>
    <dgm:pt modelId="{67568A8C-80AB-4B1E-8BFD-81AABA8E0DD0}" type="pres">
      <dgm:prSet presAssocID="{1320CAC0-09EB-47FD-9DA3-10655B996777}" presName="thinLine2b" presStyleLbl="callout" presStyleIdx="4" presStyleCnt="5"/>
      <dgm:spPr/>
    </dgm:pt>
    <dgm:pt modelId="{82A446CE-022B-4475-912C-A4EC0A244711}" type="pres">
      <dgm:prSet presAssocID="{1320CAC0-09EB-47FD-9DA3-10655B996777}" presName="vertSpace2b" presStyleCnt="0"/>
      <dgm:spPr/>
    </dgm:pt>
  </dgm:ptLst>
  <dgm:cxnLst>
    <dgm:cxn modelId="{902EE70D-53FF-4963-8E37-A1A8E7F9AE73}" srcId="{59E937BC-7ADF-401A-B35D-6FD193676E06}" destId="{63D17F15-1A3A-4379-AAE2-D99A671F77D4}" srcOrd="1" destOrd="0" parTransId="{D29669A2-A392-45A7-909A-4EB6C4EDF3BE}" sibTransId="{300AC895-77EE-4244-8108-3F5CB565017F}"/>
    <dgm:cxn modelId="{FDFA3D23-DD04-43C3-9CFA-B3AC1FBDDABB}" type="presOf" srcId="{1320CAC0-09EB-47FD-9DA3-10655B996777}" destId="{B25118E5-D6EA-4223-B736-AA3969A5C7A0}" srcOrd="0" destOrd="0" presId="urn:microsoft.com/office/officeart/2008/layout/LinedList"/>
    <dgm:cxn modelId="{12DC2725-E95F-469E-8AB3-4F635EADA948}" type="presOf" srcId="{9500850B-EB4D-4500-B4FD-97E0F390A800}" destId="{E0A44E53-2C25-4574-ACF7-BFDDDA8DE23A}" srcOrd="0" destOrd="0" presId="urn:microsoft.com/office/officeart/2008/layout/LinedList"/>
    <dgm:cxn modelId="{83C2B626-D6F5-4F9C-9CF1-EE7FBAC78599}" srcId="{59E937BC-7ADF-401A-B35D-6FD193676E06}" destId="{2C45F1B0-1651-4D3A-8FE6-70274A767FAF}" srcOrd="0" destOrd="0" parTransId="{2B55D140-6680-45CF-BD74-7B8632838C9B}" sibTransId="{ACC97DFE-A99E-4B89-ACC8-919FA73AEC55}"/>
    <dgm:cxn modelId="{BEDB0337-2892-4B28-88EB-1358302DAC91}" type="presOf" srcId="{A332BE98-9D2B-44E8-80EC-40217542C33A}" destId="{A64C80A5-5BA6-4BF3-A7B4-D48971CC8390}" srcOrd="0" destOrd="0" presId="urn:microsoft.com/office/officeart/2008/layout/LinedList"/>
    <dgm:cxn modelId="{E3ECF843-F0EF-41B8-9259-C476F666E843}" type="presOf" srcId="{2C45F1B0-1651-4D3A-8FE6-70274A767FAF}" destId="{8322386C-CA1D-492A-8AF1-99E961FCEC62}" srcOrd="0" destOrd="0" presId="urn:microsoft.com/office/officeart/2008/layout/LinedList"/>
    <dgm:cxn modelId="{FC70F549-99C8-46C9-AC0C-A315E96C1DEC}" srcId="{A332BE98-9D2B-44E8-80EC-40217542C33A}" destId="{9500850B-EB4D-4500-B4FD-97E0F390A800}" srcOrd="0" destOrd="0" parTransId="{21CAC7C1-9CAD-40CE-9156-2175E75AAD71}" sibTransId="{C2D2FDC7-FD36-4F26-A79B-2E69A0DCA231}"/>
    <dgm:cxn modelId="{0E877D4F-46EC-4CA2-89F4-CF839246BCF0}" srcId="{59E937BC-7ADF-401A-B35D-6FD193676E06}" destId="{A332BE98-9D2B-44E8-80EC-40217542C33A}" srcOrd="3" destOrd="0" parTransId="{9D610513-73D3-47C9-9C39-8058BF56F80A}" sibTransId="{5C087596-B315-490E-A730-65EF3A4FF469}"/>
    <dgm:cxn modelId="{7E66CB53-72FE-4414-ACFB-F170E1A0AAA8}" srcId="{59E937BC-7ADF-401A-B35D-6FD193676E06}" destId="{C98C80C3-BD73-451F-98A7-DD1C441AAAEC}" srcOrd="4" destOrd="0" parTransId="{2EED887D-3A93-4A68-A488-D4EC20071368}" sibTransId="{9F232D28-AFDA-4699-B5BE-EA49F34DABD8}"/>
    <dgm:cxn modelId="{808E5974-2F1D-4BFD-9F7D-A8E69851FCB9}" type="presOf" srcId="{E461FA46-74D2-4D56-842D-66410BB6C7F3}" destId="{D006030C-165D-4204-BD77-878FCA9FFB45}" srcOrd="0" destOrd="0" presId="urn:microsoft.com/office/officeart/2008/layout/LinedList"/>
    <dgm:cxn modelId="{22FC5992-5F51-4FB1-9F71-4F31297F70D8}" type="presOf" srcId="{63D17F15-1A3A-4379-AAE2-D99A671F77D4}" destId="{99049821-0CB0-42F1-803E-4D1736B94DDB}" srcOrd="0" destOrd="0" presId="urn:microsoft.com/office/officeart/2008/layout/LinedList"/>
    <dgm:cxn modelId="{5BD1CEB4-825F-4593-AD59-C03F63D553A2}" srcId="{C98C80C3-BD73-451F-98A7-DD1C441AAAEC}" destId="{1320CAC0-09EB-47FD-9DA3-10655B996777}" srcOrd="0" destOrd="0" parTransId="{B5A93BE6-EDAB-4BA0-8D80-7A339702177C}" sibTransId="{C1B7B6C9-7834-4890-8906-764048045348}"/>
    <dgm:cxn modelId="{D4C597BA-D76B-42B5-A016-059A9C509587}" type="presOf" srcId="{59E937BC-7ADF-401A-B35D-6FD193676E06}" destId="{5DDC65B4-815B-41E0-B62D-4DD0F4E035FC}" srcOrd="0" destOrd="0" presId="urn:microsoft.com/office/officeart/2008/layout/LinedList"/>
    <dgm:cxn modelId="{F74D37C0-7875-4997-9145-D80740D06FEB}" srcId="{E461FA46-74D2-4D56-842D-66410BB6C7F3}" destId="{00CFDA83-FCE9-4A1F-BF05-C7BD27E652D5}" srcOrd="0" destOrd="0" parTransId="{DF4DD5B8-01BD-4FC4-98F3-FBB7FD496C31}" sibTransId="{B5F4D8F1-C57B-43F4-B499-564A927DB4D4}"/>
    <dgm:cxn modelId="{73370CC7-41A2-4C13-86F5-3A202B4F6AF7}" type="presOf" srcId="{C65DB32A-BC06-4E11-8B85-B1C5F24CD5DB}" destId="{F8F13F51-867E-42B0-B45B-4B4237FBAA03}" srcOrd="0" destOrd="0" presId="urn:microsoft.com/office/officeart/2008/layout/LinedList"/>
    <dgm:cxn modelId="{92E790CA-3544-4D18-925C-D8AE9F1EE84D}" type="presOf" srcId="{B86BEA1C-EB4A-47F7-8C7C-6E835B28FB03}" destId="{E5871A2F-A7D1-4F1A-8A84-6BC67E6FB511}" srcOrd="0" destOrd="0" presId="urn:microsoft.com/office/officeart/2008/layout/LinedList"/>
    <dgm:cxn modelId="{F85EF5CA-69AA-4795-B4C2-955C7B7C0F90}" srcId="{63D17F15-1A3A-4379-AAE2-D99A671F77D4}" destId="{C65DB32A-BC06-4E11-8B85-B1C5F24CD5DB}" srcOrd="0" destOrd="0" parTransId="{B6DC3354-83CB-4A33-9EC6-3E0C6D679B43}" sibTransId="{45E5511B-9524-43F7-8F78-14F6EC8D611D}"/>
    <dgm:cxn modelId="{8EC853E4-770A-4BED-971E-2B4217B54F92}" srcId="{2C45F1B0-1651-4D3A-8FE6-70274A767FAF}" destId="{B86BEA1C-EB4A-47F7-8C7C-6E835B28FB03}" srcOrd="0" destOrd="0" parTransId="{E4F7FA94-4CD9-43E0-87CD-9640D890F344}" sibTransId="{17202633-65B4-4E27-B7AD-6721F6259701}"/>
    <dgm:cxn modelId="{01FB89E5-A48C-4F6D-A1E0-2BC7A4B9C965}" srcId="{59E937BC-7ADF-401A-B35D-6FD193676E06}" destId="{E461FA46-74D2-4D56-842D-66410BB6C7F3}" srcOrd="2" destOrd="0" parTransId="{CB0CD425-7118-41FF-B2C8-93416FE0D174}" sibTransId="{0D234BDA-52E5-4608-9A87-96F13430A988}"/>
    <dgm:cxn modelId="{293653EF-DA2C-43E9-A9AE-41CA60A6B927}" type="presOf" srcId="{00CFDA83-FCE9-4A1F-BF05-C7BD27E652D5}" destId="{CEEF592E-9C93-4337-8383-DEFA3764E6A5}" srcOrd="0" destOrd="0" presId="urn:microsoft.com/office/officeart/2008/layout/LinedList"/>
    <dgm:cxn modelId="{3524F7FC-49EE-4A99-BDD1-EBC5DFE828D7}" type="presOf" srcId="{C98C80C3-BD73-451F-98A7-DD1C441AAAEC}" destId="{7753BF57-8E2A-42AA-BF15-622C7D767904}" srcOrd="0" destOrd="0" presId="urn:microsoft.com/office/officeart/2008/layout/LinedList"/>
    <dgm:cxn modelId="{DD63936A-E6B1-43F0-87EF-DDC3AF4FB57A}" type="presParOf" srcId="{5DDC65B4-815B-41E0-B62D-4DD0F4E035FC}" destId="{ABC4AAB0-06E6-4555-AC15-CA0017FF121D}" srcOrd="0" destOrd="0" presId="urn:microsoft.com/office/officeart/2008/layout/LinedList"/>
    <dgm:cxn modelId="{C98FDA2A-BCF5-4D11-A1D1-298344D2962A}" type="presParOf" srcId="{5DDC65B4-815B-41E0-B62D-4DD0F4E035FC}" destId="{DD75042E-46B6-4F57-9350-88B1EF33239B}" srcOrd="1" destOrd="0" presId="urn:microsoft.com/office/officeart/2008/layout/LinedList"/>
    <dgm:cxn modelId="{F170657D-9B85-4525-B77A-35B61C1B25FA}" type="presParOf" srcId="{DD75042E-46B6-4F57-9350-88B1EF33239B}" destId="{8322386C-CA1D-492A-8AF1-99E961FCEC62}" srcOrd="0" destOrd="0" presId="urn:microsoft.com/office/officeart/2008/layout/LinedList"/>
    <dgm:cxn modelId="{81E4C2CE-28F7-41C1-8DA2-384E9930595C}" type="presParOf" srcId="{DD75042E-46B6-4F57-9350-88B1EF33239B}" destId="{3116805B-C69A-4ED0-8771-B380124C2E96}" srcOrd="1" destOrd="0" presId="urn:microsoft.com/office/officeart/2008/layout/LinedList"/>
    <dgm:cxn modelId="{1CBE64EA-9F57-49B6-956B-781D038F7CC7}" type="presParOf" srcId="{3116805B-C69A-4ED0-8771-B380124C2E96}" destId="{4942175C-3030-4F9A-BBE7-65EF0EE4A1F0}" srcOrd="0" destOrd="0" presId="urn:microsoft.com/office/officeart/2008/layout/LinedList"/>
    <dgm:cxn modelId="{783E372D-DEC5-4688-B024-4E265B444056}" type="presParOf" srcId="{3116805B-C69A-4ED0-8771-B380124C2E96}" destId="{CB710AA1-8FFB-44EE-871F-9E8A2C336E7D}" srcOrd="1" destOrd="0" presId="urn:microsoft.com/office/officeart/2008/layout/LinedList"/>
    <dgm:cxn modelId="{5F0B91BB-B596-4DF0-B574-E5C80091A614}" type="presParOf" srcId="{CB710AA1-8FFB-44EE-871F-9E8A2C336E7D}" destId="{C48D7729-C887-4482-8E32-2C24E922D3FB}" srcOrd="0" destOrd="0" presId="urn:microsoft.com/office/officeart/2008/layout/LinedList"/>
    <dgm:cxn modelId="{67E42408-0743-4DFD-B184-75F353BBA5FC}" type="presParOf" srcId="{CB710AA1-8FFB-44EE-871F-9E8A2C336E7D}" destId="{E5871A2F-A7D1-4F1A-8A84-6BC67E6FB511}" srcOrd="1" destOrd="0" presId="urn:microsoft.com/office/officeart/2008/layout/LinedList"/>
    <dgm:cxn modelId="{825811D6-2AAB-4C3D-B3A7-109BFC4D95A8}" type="presParOf" srcId="{CB710AA1-8FFB-44EE-871F-9E8A2C336E7D}" destId="{DAE32C7A-D850-46D6-81F9-8FF6691781E6}" srcOrd="2" destOrd="0" presId="urn:microsoft.com/office/officeart/2008/layout/LinedList"/>
    <dgm:cxn modelId="{4C85AD8B-F407-43D1-AB24-684509A458CC}" type="presParOf" srcId="{3116805B-C69A-4ED0-8771-B380124C2E96}" destId="{7972D5C5-B6E0-4AD2-B4E4-9AA9388A59DE}" srcOrd="2" destOrd="0" presId="urn:microsoft.com/office/officeart/2008/layout/LinedList"/>
    <dgm:cxn modelId="{C13BFB93-20CB-47E4-B470-F4D5532CA4BD}" type="presParOf" srcId="{3116805B-C69A-4ED0-8771-B380124C2E96}" destId="{8E32BF47-4784-40F9-9224-AA7424998054}" srcOrd="3" destOrd="0" presId="urn:microsoft.com/office/officeart/2008/layout/LinedList"/>
    <dgm:cxn modelId="{49ACCCC3-D6FD-4394-A2DB-0BAC5DD87F4E}" type="presParOf" srcId="{5DDC65B4-815B-41E0-B62D-4DD0F4E035FC}" destId="{55D0BBC9-B6E4-42FF-AD31-FA699A3555CE}" srcOrd="2" destOrd="0" presId="urn:microsoft.com/office/officeart/2008/layout/LinedList"/>
    <dgm:cxn modelId="{5FEF0BD6-E2DF-4C4D-B327-49DA7E072D16}" type="presParOf" srcId="{5DDC65B4-815B-41E0-B62D-4DD0F4E035FC}" destId="{C9629C86-69D9-40FD-9353-EFF1A1E63629}" srcOrd="3" destOrd="0" presId="urn:microsoft.com/office/officeart/2008/layout/LinedList"/>
    <dgm:cxn modelId="{EE457A3A-8410-4E60-8049-B5806DB898AE}" type="presParOf" srcId="{C9629C86-69D9-40FD-9353-EFF1A1E63629}" destId="{99049821-0CB0-42F1-803E-4D1736B94DDB}" srcOrd="0" destOrd="0" presId="urn:microsoft.com/office/officeart/2008/layout/LinedList"/>
    <dgm:cxn modelId="{CA727C97-38FB-40DB-B314-670A516BE8D4}" type="presParOf" srcId="{C9629C86-69D9-40FD-9353-EFF1A1E63629}" destId="{54E3885D-9BB4-40B2-B62C-0FA843F5429E}" srcOrd="1" destOrd="0" presId="urn:microsoft.com/office/officeart/2008/layout/LinedList"/>
    <dgm:cxn modelId="{F13EC954-F6D1-454B-BD33-856205318969}" type="presParOf" srcId="{54E3885D-9BB4-40B2-B62C-0FA843F5429E}" destId="{D4F0E8C1-771F-4A52-89A9-3875B786BE68}" srcOrd="0" destOrd="0" presId="urn:microsoft.com/office/officeart/2008/layout/LinedList"/>
    <dgm:cxn modelId="{0C293B82-37BA-4D8C-A618-4EFBBB3286D7}" type="presParOf" srcId="{54E3885D-9BB4-40B2-B62C-0FA843F5429E}" destId="{4E479015-A58E-4237-A8A5-3BFB97D481F3}" srcOrd="1" destOrd="0" presId="urn:microsoft.com/office/officeart/2008/layout/LinedList"/>
    <dgm:cxn modelId="{3A28C25F-F660-4CDC-8109-A29423319526}" type="presParOf" srcId="{4E479015-A58E-4237-A8A5-3BFB97D481F3}" destId="{32277F80-ABBB-4010-8025-3CE4BC29A627}" srcOrd="0" destOrd="0" presId="urn:microsoft.com/office/officeart/2008/layout/LinedList"/>
    <dgm:cxn modelId="{73E70623-C548-4D5A-BA45-B60C47AB2A05}" type="presParOf" srcId="{4E479015-A58E-4237-A8A5-3BFB97D481F3}" destId="{F8F13F51-867E-42B0-B45B-4B4237FBAA03}" srcOrd="1" destOrd="0" presId="urn:microsoft.com/office/officeart/2008/layout/LinedList"/>
    <dgm:cxn modelId="{55474F20-5748-4CBC-A24F-DF6D0F0EE224}" type="presParOf" srcId="{4E479015-A58E-4237-A8A5-3BFB97D481F3}" destId="{B20D962B-271F-4A48-BE11-795947384537}" srcOrd="2" destOrd="0" presId="urn:microsoft.com/office/officeart/2008/layout/LinedList"/>
    <dgm:cxn modelId="{B0AE4583-1126-4490-B174-EEEEB84B2709}" type="presParOf" srcId="{54E3885D-9BB4-40B2-B62C-0FA843F5429E}" destId="{4CF85737-5E79-4C81-A6F4-782F0DA93B68}" srcOrd="2" destOrd="0" presId="urn:microsoft.com/office/officeart/2008/layout/LinedList"/>
    <dgm:cxn modelId="{C7140428-3671-4237-B1EB-7239C1BB39D7}" type="presParOf" srcId="{54E3885D-9BB4-40B2-B62C-0FA843F5429E}" destId="{1902B531-1B7E-4748-943D-A9B5FDBAB2F4}" srcOrd="3" destOrd="0" presId="urn:microsoft.com/office/officeart/2008/layout/LinedList"/>
    <dgm:cxn modelId="{D7F84D50-8671-4D19-93E1-80B044166F6B}" type="presParOf" srcId="{5DDC65B4-815B-41E0-B62D-4DD0F4E035FC}" destId="{08CB76E7-27DE-4042-A0B8-22BFE65C9305}" srcOrd="4" destOrd="0" presId="urn:microsoft.com/office/officeart/2008/layout/LinedList"/>
    <dgm:cxn modelId="{E36DD4F6-835D-4703-B8C0-C6BA0D145AB9}" type="presParOf" srcId="{5DDC65B4-815B-41E0-B62D-4DD0F4E035FC}" destId="{7F4F2B7C-177F-4777-AA5C-A63A45DDEFE1}" srcOrd="5" destOrd="0" presId="urn:microsoft.com/office/officeart/2008/layout/LinedList"/>
    <dgm:cxn modelId="{EA0A8542-5C07-458D-A7E6-CFA35EEA0568}" type="presParOf" srcId="{7F4F2B7C-177F-4777-AA5C-A63A45DDEFE1}" destId="{D006030C-165D-4204-BD77-878FCA9FFB45}" srcOrd="0" destOrd="0" presId="urn:microsoft.com/office/officeart/2008/layout/LinedList"/>
    <dgm:cxn modelId="{4FF5EA40-168F-4859-AEDE-29A209785BFC}" type="presParOf" srcId="{7F4F2B7C-177F-4777-AA5C-A63A45DDEFE1}" destId="{5930265F-AA45-4A71-A5E6-BDA3B6129317}" srcOrd="1" destOrd="0" presId="urn:microsoft.com/office/officeart/2008/layout/LinedList"/>
    <dgm:cxn modelId="{B370E570-4078-46CA-BC1D-1EAE5D4BAB2F}" type="presParOf" srcId="{5930265F-AA45-4A71-A5E6-BDA3B6129317}" destId="{AC969759-1A3A-4601-9818-B009B09E5FA4}" srcOrd="0" destOrd="0" presId="urn:microsoft.com/office/officeart/2008/layout/LinedList"/>
    <dgm:cxn modelId="{62BC313F-D211-4D3A-B013-005F1D304DC8}" type="presParOf" srcId="{5930265F-AA45-4A71-A5E6-BDA3B6129317}" destId="{8581BCEF-373A-4B68-AF0C-3E9E15FFF0BF}" srcOrd="1" destOrd="0" presId="urn:microsoft.com/office/officeart/2008/layout/LinedList"/>
    <dgm:cxn modelId="{750A257B-6BF2-467F-8D03-49F94F71597C}" type="presParOf" srcId="{8581BCEF-373A-4B68-AF0C-3E9E15FFF0BF}" destId="{AB808F02-2324-4D01-89FE-92AF218549C3}" srcOrd="0" destOrd="0" presId="urn:microsoft.com/office/officeart/2008/layout/LinedList"/>
    <dgm:cxn modelId="{A4D493CE-A0D7-4594-AD7A-82F6CEE5AEBB}" type="presParOf" srcId="{8581BCEF-373A-4B68-AF0C-3E9E15FFF0BF}" destId="{CEEF592E-9C93-4337-8383-DEFA3764E6A5}" srcOrd="1" destOrd="0" presId="urn:microsoft.com/office/officeart/2008/layout/LinedList"/>
    <dgm:cxn modelId="{C9A5C1C5-D86B-4617-8880-7D3800DB7126}" type="presParOf" srcId="{8581BCEF-373A-4B68-AF0C-3E9E15FFF0BF}" destId="{A90E7DFF-957E-4054-B595-C06A0BB9230F}" srcOrd="2" destOrd="0" presId="urn:microsoft.com/office/officeart/2008/layout/LinedList"/>
    <dgm:cxn modelId="{68767215-36DA-4B9F-9338-515B45D343BA}" type="presParOf" srcId="{5930265F-AA45-4A71-A5E6-BDA3B6129317}" destId="{6C3FA516-0F6D-4AF8-9731-39E4F2350A10}" srcOrd="2" destOrd="0" presId="urn:microsoft.com/office/officeart/2008/layout/LinedList"/>
    <dgm:cxn modelId="{D237AB5B-AF42-4828-A823-A61B62AE5E23}" type="presParOf" srcId="{5930265F-AA45-4A71-A5E6-BDA3B6129317}" destId="{48E4F8F4-389B-46DD-A107-AB295E036B07}" srcOrd="3" destOrd="0" presId="urn:microsoft.com/office/officeart/2008/layout/LinedList"/>
    <dgm:cxn modelId="{5C61B23D-A811-4C88-9589-52ADAA907294}" type="presParOf" srcId="{5DDC65B4-815B-41E0-B62D-4DD0F4E035FC}" destId="{011C4747-0679-408E-B6A8-952D9AFE7B0F}" srcOrd="6" destOrd="0" presId="urn:microsoft.com/office/officeart/2008/layout/LinedList"/>
    <dgm:cxn modelId="{D8A8473B-7EC6-4A96-A5C4-E4B20F325B00}" type="presParOf" srcId="{5DDC65B4-815B-41E0-B62D-4DD0F4E035FC}" destId="{89138763-30B0-4655-BC61-2996C7774690}" srcOrd="7" destOrd="0" presId="urn:microsoft.com/office/officeart/2008/layout/LinedList"/>
    <dgm:cxn modelId="{AA3EF438-BF4E-404F-9A16-E3E2EC7D72D1}" type="presParOf" srcId="{89138763-30B0-4655-BC61-2996C7774690}" destId="{A64C80A5-5BA6-4BF3-A7B4-D48971CC8390}" srcOrd="0" destOrd="0" presId="urn:microsoft.com/office/officeart/2008/layout/LinedList"/>
    <dgm:cxn modelId="{A467D852-8620-4177-AAB9-D58670CAD6F1}" type="presParOf" srcId="{89138763-30B0-4655-BC61-2996C7774690}" destId="{E8FECA82-FCC8-43DF-927C-6DD165E5B037}" srcOrd="1" destOrd="0" presId="urn:microsoft.com/office/officeart/2008/layout/LinedList"/>
    <dgm:cxn modelId="{0CF589EF-6F99-4D62-AB34-362CB10E6DDF}" type="presParOf" srcId="{E8FECA82-FCC8-43DF-927C-6DD165E5B037}" destId="{F60F348F-CCFC-4BC7-8866-0E4C8B889B1C}" srcOrd="0" destOrd="0" presId="urn:microsoft.com/office/officeart/2008/layout/LinedList"/>
    <dgm:cxn modelId="{D0B20B24-B478-4D50-BECA-C8F20ECB4876}" type="presParOf" srcId="{E8FECA82-FCC8-43DF-927C-6DD165E5B037}" destId="{A143F2AD-9D2B-4E5E-B71B-FAE4552267C0}" srcOrd="1" destOrd="0" presId="urn:microsoft.com/office/officeart/2008/layout/LinedList"/>
    <dgm:cxn modelId="{98786B47-EB7C-4967-A695-7A144302C044}" type="presParOf" srcId="{A143F2AD-9D2B-4E5E-B71B-FAE4552267C0}" destId="{A3107D54-BBF3-4283-AB30-A661E556ED8E}" srcOrd="0" destOrd="0" presId="urn:microsoft.com/office/officeart/2008/layout/LinedList"/>
    <dgm:cxn modelId="{6123CAB2-7A9C-4F05-A253-48B1A1D5E880}" type="presParOf" srcId="{A143F2AD-9D2B-4E5E-B71B-FAE4552267C0}" destId="{E0A44E53-2C25-4574-ACF7-BFDDDA8DE23A}" srcOrd="1" destOrd="0" presId="urn:microsoft.com/office/officeart/2008/layout/LinedList"/>
    <dgm:cxn modelId="{5FCF3D37-09B1-4A10-9FBA-86081D4DFD1D}" type="presParOf" srcId="{A143F2AD-9D2B-4E5E-B71B-FAE4552267C0}" destId="{0190D71B-651F-41EC-841D-8CF03D3327E6}" srcOrd="2" destOrd="0" presId="urn:microsoft.com/office/officeart/2008/layout/LinedList"/>
    <dgm:cxn modelId="{F0CA0732-3C0B-4EB5-8284-14D5377445F7}" type="presParOf" srcId="{E8FECA82-FCC8-43DF-927C-6DD165E5B037}" destId="{B107BF7E-8B86-453F-87DB-61645AA58627}" srcOrd="2" destOrd="0" presId="urn:microsoft.com/office/officeart/2008/layout/LinedList"/>
    <dgm:cxn modelId="{7CCC1C2E-7099-4076-8A5F-E2B759B5D6B2}" type="presParOf" srcId="{E8FECA82-FCC8-43DF-927C-6DD165E5B037}" destId="{1595BED1-A9E4-4921-B24D-97C8C65F8DE4}" srcOrd="3" destOrd="0" presId="urn:microsoft.com/office/officeart/2008/layout/LinedList"/>
    <dgm:cxn modelId="{054A048D-A5AE-40BB-9EFA-22976F0C0A3D}" type="presParOf" srcId="{5DDC65B4-815B-41E0-B62D-4DD0F4E035FC}" destId="{04D8EF5D-10C0-4C5B-83D7-E5E131462774}" srcOrd="8" destOrd="0" presId="urn:microsoft.com/office/officeart/2008/layout/LinedList"/>
    <dgm:cxn modelId="{9E4A5D0B-3346-49AD-A4D5-B85057D1E4A0}" type="presParOf" srcId="{5DDC65B4-815B-41E0-B62D-4DD0F4E035FC}" destId="{297E819D-5093-4748-AD6B-584FF9AF0AB6}" srcOrd="9" destOrd="0" presId="urn:microsoft.com/office/officeart/2008/layout/LinedList"/>
    <dgm:cxn modelId="{4A53E223-FEEE-4473-B79C-2F7D22EEC512}" type="presParOf" srcId="{297E819D-5093-4748-AD6B-584FF9AF0AB6}" destId="{7753BF57-8E2A-42AA-BF15-622C7D767904}" srcOrd="0" destOrd="0" presId="urn:microsoft.com/office/officeart/2008/layout/LinedList"/>
    <dgm:cxn modelId="{EDCC1F42-C493-45CD-AAFA-94AD9B666104}" type="presParOf" srcId="{297E819D-5093-4748-AD6B-584FF9AF0AB6}" destId="{9CE1F9AA-294F-4E39-80B3-82EDB9726DB1}" srcOrd="1" destOrd="0" presId="urn:microsoft.com/office/officeart/2008/layout/LinedList"/>
    <dgm:cxn modelId="{B6182480-BD85-4E03-BA0E-E0D1169A3A97}" type="presParOf" srcId="{9CE1F9AA-294F-4E39-80B3-82EDB9726DB1}" destId="{CC543280-FED1-4E08-BD47-1B054CE8E355}" srcOrd="0" destOrd="0" presId="urn:microsoft.com/office/officeart/2008/layout/LinedList"/>
    <dgm:cxn modelId="{B88B2FDF-36B6-4696-8160-7B55F0A229B2}" type="presParOf" srcId="{9CE1F9AA-294F-4E39-80B3-82EDB9726DB1}" destId="{5CD109F8-DBA5-431E-BFFE-A1DCDB8B70FB}" srcOrd="1" destOrd="0" presId="urn:microsoft.com/office/officeart/2008/layout/LinedList"/>
    <dgm:cxn modelId="{6B81510A-F732-4858-849A-E880851361B3}" type="presParOf" srcId="{5CD109F8-DBA5-431E-BFFE-A1DCDB8B70FB}" destId="{8496DADF-74BF-4F96-8115-2FF316A1CED5}" srcOrd="0" destOrd="0" presId="urn:microsoft.com/office/officeart/2008/layout/LinedList"/>
    <dgm:cxn modelId="{5D6CF91F-CF63-4A2F-8A01-A9F46DBD5191}" type="presParOf" srcId="{5CD109F8-DBA5-431E-BFFE-A1DCDB8B70FB}" destId="{B25118E5-D6EA-4223-B736-AA3969A5C7A0}" srcOrd="1" destOrd="0" presId="urn:microsoft.com/office/officeart/2008/layout/LinedList"/>
    <dgm:cxn modelId="{91266FB6-0E89-43FB-859A-ED6D80A7484A}" type="presParOf" srcId="{5CD109F8-DBA5-431E-BFFE-A1DCDB8B70FB}" destId="{5A2026A0-0203-4AAB-869A-E0A0E137CC05}" srcOrd="2" destOrd="0" presId="urn:microsoft.com/office/officeart/2008/layout/LinedList"/>
    <dgm:cxn modelId="{32A17557-ECBB-46A4-87E3-4B6134C801E0}" type="presParOf" srcId="{9CE1F9AA-294F-4E39-80B3-82EDB9726DB1}" destId="{67568A8C-80AB-4B1E-8BFD-81AABA8E0DD0}" srcOrd="2" destOrd="0" presId="urn:microsoft.com/office/officeart/2008/layout/LinedList"/>
    <dgm:cxn modelId="{6C74C989-7C8C-438E-8E0A-5F06B6A8493D}" type="presParOf" srcId="{9CE1F9AA-294F-4E39-80B3-82EDB9726DB1}" destId="{82A446CE-022B-4475-912C-A4EC0A244711}"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4AAB0-06E6-4555-AC15-CA0017FF121D}">
      <dsp:nvSpPr>
        <dsp:cNvPr id="0" name=""/>
        <dsp:cNvSpPr/>
      </dsp:nvSpPr>
      <dsp:spPr>
        <a:xfrm>
          <a:off x="0" y="601"/>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322386C-CA1D-492A-8AF1-99E961FCEC62}">
      <dsp:nvSpPr>
        <dsp:cNvPr id="0" name=""/>
        <dsp:cNvSpPr/>
      </dsp:nvSpPr>
      <dsp:spPr>
        <a:xfrm>
          <a:off x="0" y="601"/>
          <a:ext cx="1121410" cy="98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What is it?</a:t>
          </a:r>
          <a:endParaRPr lang="en-US" sz="1400" kern="1200" dirty="0"/>
        </a:p>
      </dsp:txBody>
      <dsp:txXfrm>
        <a:off x="0" y="601"/>
        <a:ext cx="1121410" cy="985279"/>
      </dsp:txXfrm>
    </dsp:sp>
    <dsp:sp modelId="{E5871A2F-A7D1-4F1A-8A84-6BC67E6FB511}">
      <dsp:nvSpPr>
        <dsp:cNvPr id="0" name=""/>
        <dsp:cNvSpPr/>
      </dsp:nvSpPr>
      <dsp:spPr>
        <a:xfrm>
          <a:off x="1205515" y="45343"/>
          <a:ext cx="4401534" cy="894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A place of freedom and nature. Somewhere to feel connected to nature through sand, sea, and hills.</a:t>
          </a:r>
        </a:p>
      </dsp:txBody>
      <dsp:txXfrm>
        <a:off x="1205515" y="45343"/>
        <a:ext cx="4401534" cy="894833"/>
      </dsp:txXfrm>
    </dsp:sp>
    <dsp:sp modelId="{7972D5C5-B6E0-4AD2-B4E4-9AA9388A59DE}">
      <dsp:nvSpPr>
        <dsp:cNvPr id="0" name=""/>
        <dsp:cNvSpPr/>
      </dsp:nvSpPr>
      <dsp:spPr>
        <a:xfrm>
          <a:off x="1121409" y="940177"/>
          <a:ext cx="448564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55D0BBC9-B6E4-42FF-AD31-FA699A3555CE}">
      <dsp:nvSpPr>
        <dsp:cNvPr id="0" name=""/>
        <dsp:cNvSpPr/>
      </dsp:nvSpPr>
      <dsp:spPr>
        <a:xfrm>
          <a:off x="0" y="985880"/>
          <a:ext cx="5607050"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049821-0CB0-42F1-803E-4D1736B94DDB}">
      <dsp:nvSpPr>
        <dsp:cNvPr id="0" name=""/>
        <dsp:cNvSpPr/>
      </dsp:nvSpPr>
      <dsp:spPr>
        <a:xfrm>
          <a:off x="0" y="985880"/>
          <a:ext cx="1121410" cy="98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Why is the location important?</a:t>
          </a:r>
          <a:endParaRPr lang="en-US" sz="1400" kern="1200" dirty="0"/>
        </a:p>
      </dsp:txBody>
      <dsp:txXfrm>
        <a:off x="0" y="985880"/>
        <a:ext cx="1121410" cy="985279"/>
      </dsp:txXfrm>
    </dsp:sp>
    <dsp:sp modelId="{F8F13F51-867E-42B0-B45B-4B4237FBAA03}">
      <dsp:nvSpPr>
        <dsp:cNvPr id="0" name=""/>
        <dsp:cNvSpPr/>
      </dsp:nvSpPr>
      <dsp:spPr>
        <a:xfrm>
          <a:off x="1205515" y="1030622"/>
          <a:ext cx="4401534" cy="894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An area of conservation that you can watch the different plants and creatures work in harmony</a:t>
          </a:r>
        </a:p>
      </dsp:txBody>
      <dsp:txXfrm>
        <a:off x="1205515" y="1030622"/>
        <a:ext cx="4401534" cy="894833"/>
      </dsp:txXfrm>
    </dsp:sp>
    <dsp:sp modelId="{4CF85737-5E79-4C81-A6F4-782F0DA93B68}">
      <dsp:nvSpPr>
        <dsp:cNvPr id="0" name=""/>
        <dsp:cNvSpPr/>
      </dsp:nvSpPr>
      <dsp:spPr>
        <a:xfrm>
          <a:off x="1121409" y="1925456"/>
          <a:ext cx="448564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08CB76E7-27DE-4042-A0B8-22BFE65C9305}">
      <dsp:nvSpPr>
        <dsp:cNvPr id="0" name=""/>
        <dsp:cNvSpPr/>
      </dsp:nvSpPr>
      <dsp:spPr>
        <a:xfrm>
          <a:off x="0" y="1971160"/>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006030C-165D-4204-BD77-878FCA9FFB45}">
      <dsp:nvSpPr>
        <dsp:cNvPr id="0" name=""/>
        <dsp:cNvSpPr/>
      </dsp:nvSpPr>
      <dsp:spPr>
        <a:xfrm>
          <a:off x="0" y="1971160"/>
          <a:ext cx="1121410" cy="98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Area of Outstanding Natural Beauty</a:t>
          </a:r>
          <a:endParaRPr lang="en-US" sz="1400" kern="1200" dirty="0"/>
        </a:p>
      </dsp:txBody>
      <dsp:txXfrm>
        <a:off x="0" y="1971160"/>
        <a:ext cx="1121410" cy="985279"/>
      </dsp:txXfrm>
    </dsp:sp>
    <dsp:sp modelId="{CEEF592E-9C93-4337-8383-DEFA3764E6A5}">
      <dsp:nvSpPr>
        <dsp:cNvPr id="0" name=""/>
        <dsp:cNvSpPr/>
      </dsp:nvSpPr>
      <dsp:spPr>
        <a:xfrm>
          <a:off x="1205515" y="2015901"/>
          <a:ext cx="4401534" cy="894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The rolling hills dropping into the crystal blue water create a world where you can escape from reality</a:t>
          </a:r>
        </a:p>
      </dsp:txBody>
      <dsp:txXfrm>
        <a:off x="1205515" y="2015901"/>
        <a:ext cx="4401534" cy="894833"/>
      </dsp:txXfrm>
    </dsp:sp>
    <dsp:sp modelId="{6C3FA516-0F6D-4AF8-9731-39E4F2350A10}">
      <dsp:nvSpPr>
        <dsp:cNvPr id="0" name=""/>
        <dsp:cNvSpPr/>
      </dsp:nvSpPr>
      <dsp:spPr>
        <a:xfrm>
          <a:off x="1121409" y="2910735"/>
          <a:ext cx="448564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011C4747-0679-408E-B6A8-952D9AFE7B0F}">
      <dsp:nvSpPr>
        <dsp:cNvPr id="0" name=""/>
        <dsp:cNvSpPr/>
      </dsp:nvSpPr>
      <dsp:spPr>
        <a:xfrm>
          <a:off x="0" y="2956439"/>
          <a:ext cx="5607050" cy="0"/>
        </a:xfrm>
        <a:prstGeom prst="lin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64C80A5-5BA6-4BF3-A7B4-D48971CC8390}">
      <dsp:nvSpPr>
        <dsp:cNvPr id="0" name=""/>
        <dsp:cNvSpPr/>
      </dsp:nvSpPr>
      <dsp:spPr>
        <a:xfrm>
          <a:off x="0" y="2956439"/>
          <a:ext cx="1121410" cy="98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Protection of the commons</a:t>
          </a:r>
          <a:endParaRPr lang="en-US" sz="1400" kern="1200" dirty="0"/>
        </a:p>
      </dsp:txBody>
      <dsp:txXfrm>
        <a:off x="0" y="2956439"/>
        <a:ext cx="1121410" cy="985279"/>
      </dsp:txXfrm>
    </dsp:sp>
    <dsp:sp modelId="{E0A44E53-2C25-4574-ACF7-BFDDDA8DE23A}">
      <dsp:nvSpPr>
        <dsp:cNvPr id="0" name=""/>
        <dsp:cNvSpPr/>
      </dsp:nvSpPr>
      <dsp:spPr>
        <a:xfrm>
          <a:off x="1205515" y="3001181"/>
          <a:ext cx="4401534" cy="894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The commons are looked after by those who live there, a conservation community, and all those who visit</a:t>
          </a:r>
        </a:p>
      </dsp:txBody>
      <dsp:txXfrm>
        <a:off x="1205515" y="3001181"/>
        <a:ext cx="4401534" cy="894833"/>
      </dsp:txXfrm>
    </dsp:sp>
    <dsp:sp modelId="{B107BF7E-8B86-453F-87DB-61645AA58627}">
      <dsp:nvSpPr>
        <dsp:cNvPr id="0" name=""/>
        <dsp:cNvSpPr/>
      </dsp:nvSpPr>
      <dsp:spPr>
        <a:xfrm>
          <a:off x="1121409" y="3896015"/>
          <a:ext cx="448564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04D8EF5D-10C0-4C5B-83D7-E5E131462774}">
      <dsp:nvSpPr>
        <dsp:cNvPr id="0" name=""/>
        <dsp:cNvSpPr/>
      </dsp:nvSpPr>
      <dsp:spPr>
        <a:xfrm>
          <a:off x="0" y="3941719"/>
          <a:ext cx="5607050" cy="0"/>
        </a:xfrm>
        <a:prstGeom prst="line">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3000"/>
                <a:lumMod val="100000"/>
              </a:schemeClr>
            </a:gs>
            <a:gs pos="100000">
              <a:schemeClr val="accent6">
                <a:hueOff val="0"/>
                <a:satOff val="0"/>
                <a:lumOff val="0"/>
                <a:alphaOff val="0"/>
                <a:shade val="93000"/>
                <a:satMod val="110000"/>
                <a:lumMod val="99000"/>
              </a:schemeClr>
            </a:gs>
          </a:gsLst>
          <a:lin ang="5400000" scaled="0"/>
        </a:gradFill>
        <a:ln w="6350"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753BF57-8E2A-42AA-BF15-622C7D767904}">
      <dsp:nvSpPr>
        <dsp:cNvPr id="0" name=""/>
        <dsp:cNvSpPr/>
      </dsp:nvSpPr>
      <dsp:spPr>
        <a:xfrm>
          <a:off x="0" y="3941719"/>
          <a:ext cx="1121410" cy="98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Area of Special Conservation</a:t>
          </a:r>
          <a:endParaRPr lang="en-US" sz="1400" kern="1200" dirty="0"/>
        </a:p>
      </dsp:txBody>
      <dsp:txXfrm>
        <a:off x="0" y="3941719"/>
        <a:ext cx="1121410" cy="985279"/>
      </dsp:txXfrm>
    </dsp:sp>
    <dsp:sp modelId="{B25118E5-D6EA-4223-B736-AA3969A5C7A0}">
      <dsp:nvSpPr>
        <dsp:cNvPr id="0" name=""/>
        <dsp:cNvSpPr/>
      </dsp:nvSpPr>
      <dsp:spPr>
        <a:xfrm>
          <a:off x="1205515" y="3986460"/>
          <a:ext cx="4401534" cy="894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commons are now a listed as a Special Area of Conservation due to the diversity of plants and animals, and species that are becoming rare across the UK </a:t>
          </a:r>
          <a:endParaRPr lang="en-US" sz="1500" kern="1200" dirty="0"/>
        </a:p>
      </dsp:txBody>
      <dsp:txXfrm>
        <a:off x="1205515" y="3986460"/>
        <a:ext cx="4401534" cy="894833"/>
      </dsp:txXfrm>
    </dsp:sp>
    <dsp:sp modelId="{67568A8C-80AB-4B1E-8BFD-81AABA8E0DD0}">
      <dsp:nvSpPr>
        <dsp:cNvPr id="0" name=""/>
        <dsp:cNvSpPr/>
      </dsp:nvSpPr>
      <dsp:spPr>
        <a:xfrm>
          <a:off x="1121409" y="4881294"/>
          <a:ext cx="4485640"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05D0DD-F3FA-4A71-A566-7D28FF5BBC59}" type="datetimeFigureOut">
              <a:t>7/21/2025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AFCC4-14E5-40DE-A18B-EF4BA851F756}" type="slidenum">
              <a:t>‹#›</a:t>
            </a:fld>
            <a:endParaRPr lang="en-GB"/>
          </a:p>
        </p:txBody>
      </p:sp>
    </p:spTree>
    <p:extLst>
      <p:ext uri="{BB962C8B-B14F-4D97-AF65-F5344CB8AC3E}">
        <p14:creationId xmlns:p14="http://schemas.microsoft.com/office/powerpoint/2010/main" val="523150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a:t>
            </a:r>
          </a:p>
        </p:txBody>
      </p:sp>
      <p:sp>
        <p:nvSpPr>
          <p:cNvPr id="4" name="Slide Number Placeholder 3"/>
          <p:cNvSpPr>
            <a:spLocks noGrp="1"/>
          </p:cNvSpPr>
          <p:nvPr>
            <p:ph type="sldNum" sz="quarter" idx="5"/>
          </p:nvPr>
        </p:nvSpPr>
        <p:spPr/>
        <p:txBody>
          <a:bodyPr/>
          <a:lstStyle/>
          <a:p>
            <a:fld id="{6F8AFCC4-14E5-40DE-A18B-EF4BA851F756}" type="slidenum">
              <a:t>1</a:t>
            </a:fld>
            <a:endParaRPr lang="en-GB"/>
          </a:p>
        </p:txBody>
      </p:sp>
    </p:spTree>
    <p:extLst>
      <p:ext uri="{BB962C8B-B14F-4D97-AF65-F5344CB8AC3E}">
        <p14:creationId xmlns:p14="http://schemas.microsoft.com/office/powerpoint/2010/main" val="3469268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20299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43639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21/07/2025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637523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846CE7D5-CF57-46EF-B807-FDD0502418D4}" type="datetimeFigureOut">
              <a:rPr lang="en-GB" smtClean="0"/>
              <a:t>21/07/2025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40126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21/07/2025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426777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21/07/2025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25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0278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46CE7D5-CF57-46EF-B807-FDD0502418D4}" type="datetimeFigureOut">
              <a:rPr lang="en-GB" smtClean="0"/>
              <a:t>21/07/2025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974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6CE7D5-CF57-46EF-B807-FDD0502418D4}" type="datetimeFigureOut">
              <a:rPr lang="en-GB" smtClean="0"/>
              <a:t>21/07/2025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53466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0741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7715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6CE7D5-CF57-46EF-B807-FDD0502418D4}" type="datetimeFigureOut">
              <a:rPr lang="en-GB" smtClean="0"/>
              <a:t>21/07/2025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4030986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jpeg"/><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1.png"/><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each with waves crashing on the shore&#10;&#10;AI-generated content may be incorrect.">
            <a:extLst>
              <a:ext uri="{FF2B5EF4-FFF2-40B4-BE49-F238E27FC236}">
                <a16:creationId xmlns:a16="http://schemas.microsoft.com/office/drawing/2014/main" id="{0DA39FA1-4332-558A-EABA-E4F93E3B9AB7}"/>
              </a:ext>
            </a:extLst>
          </p:cNvPr>
          <p:cNvPicPr>
            <a:picLocks noChangeAspect="1"/>
          </p:cNvPicPr>
          <p:nvPr/>
        </p:nvPicPr>
        <p:blipFill>
          <a:blip r:embed="rId3"/>
          <a:srcRect t="14773"/>
          <a:stretch>
            <a:fillRect/>
          </a:stretch>
        </p:blipFill>
        <p:spPr>
          <a:xfrm>
            <a:off x="20" y="10"/>
            <a:ext cx="12191980" cy="6857990"/>
          </a:xfrm>
          <a:prstGeom prst="rect">
            <a:avLst/>
          </a:prstGeom>
        </p:spPr>
      </p:pic>
      <p:sp>
        <p:nvSpPr>
          <p:cNvPr id="2" name="Title 1"/>
          <p:cNvSpPr>
            <a:spLocks noGrp="1"/>
          </p:cNvSpPr>
          <p:nvPr>
            <p:ph type="ctrTitle"/>
          </p:nvPr>
        </p:nvSpPr>
        <p:spPr>
          <a:xfrm>
            <a:off x="1731821" y="4219498"/>
            <a:ext cx="8728364" cy="1307188"/>
          </a:xfrm>
        </p:spPr>
        <p:txBody>
          <a:bodyPr>
            <a:normAutofit/>
          </a:bodyPr>
          <a:lstStyle/>
          <a:p>
            <a:r>
              <a:rPr lang="en-GB" dirty="0">
                <a:solidFill>
                  <a:schemeClr val="bg1"/>
                </a:solidFill>
              </a:rPr>
              <a:t>Exploring Rhossili</a:t>
            </a:r>
          </a:p>
        </p:txBody>
      </p:sp>
      <p:sp>
        <p:nvSpPr>
          <p:cNvPr id="3" name="Subtitle 2"/>
          <p:cNvSpPr>
            <a:spLocks noGrp="1"/>
          </p:cNvSpPr>
          <p:nvPr>
            <p:ph type="subTitle" idx="1"/>
          </p:nvPr>
        </p:nvSpPr>
        <p:spPr>
          <a:xfrm>
            <a:off x="1731821" y="5541758"/>
            <a:ext cx="8728363" cy="595858"/>
          </a:xfrm>
        </p:spPr>
        <p:txBody>
          <a:bodyPr vert="horz" lIns="91440" tIns="45720" rIns="91440" bIns="45720" rtlCol="0">
            <a:normAutofit/>
          </a:bodyPr>
          <a:lstStyle/>
          <a:p>
            <a:r>
              <a:rPr lang="en-GB">
                <a:solidFill>
                  <a:srgbClr val="FFFFFF"/>
                </a:solidFill>
              </a:rPr>
              <a:t>A Digital Scrapbook</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yellow flowers on a bush&#10;&#10;AI-generated content may be incorrect.">
            <a:extLst>
              <a:ext uri="{FF2B5EF4-FFF2-40B4-BE49-F238E27FC236}">
                <a16:creationId xmlns:a16="http://schemas.microsoft.com/office/drawing/2014/main" id="{6E6709DF-24FE-86BE-1C80-1F1EB9C4C58E}"/>
              </a:ext>
            </a:extLst>
          </p:cNvPr>
          <p:cNvPicPr>
            <a:picLocks noChangeAspect="1"/>
          </p:cNvPicPr>
          <p:nvPr/>
        </p:nvPicPr>
        <p:blipFill>
          <a:blip r:embed="rId2"/>
          <a:srcRect l="12668" r="16133" b="1"/>
          <a:stretch>
            <a:fillRect/>
          </a:stretch>
        </p:blipFill>
        <p:spPr>
          <a:xfrm>
            <a:off x="4641384" y="10"/>
            <a:ext cx="7541090" cy="6857989"/>
          </a:xfrm>
          <a:prstGeom prst="rect">
            <a:avLst/>
          </a:prstGeom>
        </p:spPr>
      </p:pic>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81018-BBD7-301D-45CC-CEC9628B9BED}"/>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Choosing Rhossili</a:t>
            </a:r>
            <a:endParaRPr lang="en-US">
              <a:solidFill>
                <a:schemeClr val="bg1"/>
              </a:solidFill>
            </a:endParaRPr>
          </a:p>
        </p:txBody>
      </p:sp>
      <p:sp>
        <p:nvSpPr>
          <p:cNvPr id="3" name="Content Placeholder 2">
            <a:extLst>
              <a:ext uri="{FF2B5EF4-FFF2-40B4-BE49-F238E27FC236}">
                <a16:creationId xmlns:a16="http://schemas.microsoft.com/office/drawing/2014/main" id="{8CE8A998-F82A-3769-B525-83CD06957A3B}"/>
              </a:ext>
            </a:extLst>
          </p:cNvPr>
          <p:cNvSpPr>
            <a:spLocks noGrp="1"/>
          </p:cNvSpPr>
          <p:nvPr>
            <p:ph idx="1"/>
          </p:nvPr>
        </p:nvSpPr>
        <p:spPr>
          <a:xfrm>
            <a:off x="643468" y="2638044"/>
            <a:ext cx="3363974" cy="3415622"/>
          </a:xfrm>
        </p:spPr>
        <p:txBody>
          <a:bodyPr vert="horz" lIns="91440" tIns="45720" rIns="91440" bIns="45720" rtlCol="0">
            <a:normAutofit/>
          </a:bodyPr>
          <a:lstStyle/>
          <a:p>
            <a:pPr marL="0" indent="0">
              <a:lnSpc>
                <a:spcPct val="90000"/>
              </a:lnSpc>
              <a:buNone/>
            </a:pPr>
            <a:r>
              <a:rPr lang="en-GB" sz="1500" dirty="0">
                <a:solidFill>
                  <a:schemeClr val="bg1"/>
                </a:solidFill>
              </a:rPr>
              <a:t>When asked to choose a natural location, I knew I wanted to choose somewhere that is close to my heart.</a:t>
            </a:r>
          </a:p>
          <a:p>
            <a:pPr marL="0" indent="0">
              <a:lnSpc>
                <a:spcPct val="90000"/>
              </a:lnSpc>
              <a:buNone/>
            </a:pPr>
            <a:r>
              <a:rPr lang="en-GB" sz="1500" dirty="0">
                <a:solidFill>
                  <a:schemeClr val="bg1"/>
                </a:solidFill>
              </a:rPr>
              <a:t>I was lucky enough to spend the first 4 years of life growing up amongst the wild plants and waves, with the beach and the hills as my playground.</a:t>
            </a:r>
          </a:p>
          <a:p>
            <a:pPr marL="0" indent="0">
              <a:lnSpc>
                <a:spcPct val="90000"/>
              </a:lnSpc>
              <a:buNone/>
            </a:pPr>
            <a:r>
              <a:rPr lang="en-GB" sz="1500" dirty="0">
                <a:solidFill>
                  <a:schemeClr val="bg1"/>
                </a:solidFill>
              </a:rPr>
              <a:t> When I moved to Pembrokeshire, another stunning location, I made sure to visit Rhossili as frequently as possible with the hope of staying connected to the environment and that sense of wilderness that makes you feel free.</a:t>
            </a:r>
          </a:p>
        </p:txBody>
      </p:sp>
    </p:spTree>
    <p:extLst>
      <p:ext uri="{BB962C8B-B14F-4D97-AF65-F5344CB8AC3E}">
        <p14:creationId xmlns:p14="http://schemas.microsoft.com/office/powerpoint/2010/main" val="3853650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C3BBF-3A5C-04F5-39D8-1DFC2911B594}"/>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a:solidFill>
                  <a:schemeClr val="bg1"/>
                </a:solidFill>
              </a:rPr>
              <a:t>Rhossili and the Gower </a:t>
            </a:r>
          </a:p>
        </p:txBody>
      </p:sp>
      <p:graphicFrame>
        <p:nvGraphicFramePr>
          <p:cNvPr id="5" name="Content Placeholder 2">
            <a:extLst>
              <a:ext uri="{FF2B5EF4-FFF2-40B4-BE49-F238E27FC236}">
                <a16:creationId xmlns:a16="http://schemas.microsoft.com/office/drawing/2014/main" id="{49D2D1F9-EB88-A1B0-B94C-E9C904EF4A7A}"/>
              </a:ext>
            </a:extLst>
          </p:cNvPr>
          <p:cNvGraphicFramePr>
            <a:graphicFrameLocks noGrp="1"/>
          </p:cNvGraphicFramePr>
          <p:nvPr>
            <p:ph idx="1"/>
            <p:extLst>
              <p:ext uri="{D42A27DB-BD31-4B8C-83A1-F6EECF244321}">
                <p14:modId xmlns:p14="http://schemas.microsoft.com/office/powerpoint/2010/main" val="1371552178"/>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3938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AFCB-07B3-185B-CB37-9B3732232F1B}"/>
              </a:ext>
            </a:extLst>
          </p:cNvPr>
          <p:cNvSpPr>
            <a:spLocks noGrp="1"/>
          </p:cNvSpPr>
          <p:nvPr>
            <p:ph type="title"/>
          </p:nvPr>
        </p:nvSpPr>
        <p:spPr>
          <a:xfrm>
            <a:off x="8340090" y="1865621"/>
            <a:ext cx="3044952" cy="2166883"/>
          </a:xfrm>
        </p:spPr>
        <p:txBody>
          <a:bodyPr vert="horz" lIns="274320" tIns="182880" rIns="274320" bIns="182880" rtlCol="0" anchor="ctr" anchorCtr="1">
            <a:normAutofit/>
          </a:bodyPr>
          <a:lstStyle/>
          <a:p>
            <a:r>
              <a:rPr lang="en-US" sz="2600"/>
              <a:t>Connecting through sensory exploration</a:t>
            </a:r>
          </a:p>
        </p:txBody>
      </p:sp>
      <p:sp>
        <p:nvSpPr>
          <p:cNvPr id="3" name="TextBox 2">
            <a:extLst>
              <a:ext uri="{FF2B5EF4-FFF2-40B4-BE49-F238E27FC236}">
                <a16:creationId xmlns:a16="http://schemas.microsoft.com/office/drawing/2014/main" id="{7CC71903-7888-5829-CEEC-7A5C2D616913}"/>
              </a:ext>
            </a:extLst>
          </p:cNvPr>
          <p:cNvSpPr txBox="1"/>
          <p:nvPr/>
        </p:nvSpPr>
        <p:spPr>
          <a:xfrm>
            <a:off x="8528505" y="4352544"/>
            <a:ext cx="2668122" cy="1239894"/>
          </a:xfrm>
          <a:prstGeom prst="rect">
            <a:avLst/>
          </a:prstGeom>
        </p:spPr>
        <p:txBody>
          <a:bodyPr vert="horz" lIns="91440" tIns="45720" rIns="91440" bIns="45720" rtlCol="0">
            <a:normAutofit/>
          </a:bodyPr>
          <a:lstStyle/>
          <a:p>
            <a:pPr algn="ctr" defTabSz="914400">
              <a:spcBef>
                <a:spcPts val="1000"/>
              </a:spcBef>
              <a:buClr>
                <a:schemeClr val="accent2"/>
              </a:buClr>
            </a:pPr>
            <a:r>
              <a:rPr lang="en-US">
                <a:solidFill>
                  <a:schemeClr val="tx1">
                    <a:lumMod val="75000"/>
                    <a:lumOff val="25000"/>
                  </a:schemeClr>
                </a:solidFill>
              </a:rPr>
              <a:t>Play video</a:t>
            </a:r>
          </a:p>
        </p:txBody>
      </p:sp>
      <p:sp>
        <p:nvSpPr>
          <p:cNvPr id="1031" name="Rectangle 1030">
            <a:extLst>
              <a:ext uri="{FF2B5EF4-FFF2-40B4-BE49-F238E27FC236}">
                <a16:creationId xmlns:a16="http://schemas.microsoft.com/office/drawing/2014/main" id="{012C5A14-1953-477D-BF65-FC0358753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48863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piral From Pebble To Stones, On The Shore, Beach Gravedona In Lake ...">
            <a:extLst>
              <a:ext uri="{FF2B5EF4-FFF2-40B4-BE49-F238E27FC236}">
                <a16:creationId xmlns:a16="http://schemas.microsoft.com/office/drawing/2014/main" id="{55B95DAC-F939-1039-3A97-E6BBF2FB453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08446" y="782658"/>
            <a:ext cx="4124340" cy="2752996"/>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1B3B02C1-D6A5-4FA5-A35E-210AF310F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321731"/>
            <a:ext cx="2773764" cy="2065869"/>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BC684D5-3BE6-4567-A7F4-8FAC8B548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4157447"/>
            <a:ext cx="4111054" cy="2378820"/>
          </a:xfrm>
          <a:prstGeom prst="rect">
            <a:avLst/>
          </a:prstGeom>
          <a:solidFill>
            <a:schemeClr val="accent2">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trim.5D0D3FB1-EBA2-4649-B6DE-C536BA666F29.MOV" descr="A hand in the sand&#10;&#10;AI-generated content may be incorrect.">
            <a:hlinkClick r:id="" action="ppaction://media"/>
            <a:extLst>
              <a:ext uri="{FF2B5EF4-FFF2-40B4-BE49-F238E27FC236}">
                <a16:creationId xmlns:a16="http://schemas.microsoft.com/office/drawing/2014/main" id="{3C65B69A-0C87-62D4-DB8B-D54BB183A26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842367" y="2548467"/>
            <a:ext cx="2243137" cy="3987800"/>
          </a:xfrm>
          <a:prstGeom prst="rect">
            <a:avLst/>
          </a:prstGeom>
        </p:spPr>
      </p:pic>
    </p:spTree>
    <p:extLst>
      <p:ext uri="{BB962C8B-B14F-4D97-AF65-F5344CB8AC3E}">
        <p14:creationId xmlns:p14="http://schemas.microsoft.com/office/powerpoint/2010/main" val="7896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jellyfish on the beach&#10;&#10;AI-generated content may be incorrect.">
            <a:extLst>
              <a:ext uri="{FF2B5EF4-FFF2-40B4-BE49-F238E27FC236}">
                <a16:creationId xmlns:a16="http://schemas.microsoft.com/office/drawing/2014/main" id="{39E0ABE7-CEBF-9188-F3D6-562B213C5330}"/>
              </a:ext>
            </a:extLst>
          </p:cNvPr>
          <p:cNvPicPr>
            <a:picLocks noChangeAspect="1"/>
          </p:cNvPicPr>
          <p:nvPr/>
        </p:nvPicPr>
        <p:blipFill>
          <a:blip r:embed="rId2"/>
          <a:srcRect t="19924" b="26688"/>
          <a:stretch>
            <a:fillRect/>
          </a:stretch>
        </p:blipFill>
        <p:spPr>
          <a:xfrm>
            <a:off x="4649234" y="10"/>
            <a:ext cx="3775438" cy="2634800"/>
          </a:xfrm>
          <a:prstGeom prst="rect">
            <a:avLst/>
          </a:prstGeom>
        </p:spPr>
      </p:pic>
      <p:pic>
        <p:nvPicPr>
          <p:cNvPr id="4" name="Content Placeholder 3" descr="A jellyfish on the sand&#10;&#10;AI-generated content may be incorrect.">
            <a:extLst>
              <a:ext uri="{FF2B5EF4-FFF2-40B4-BE49-F238E27FC236}">
                <a16:creationId xmlns:a16="http://schemas.microsoft.com/office/drawing/2014/main" id="{80013F86-9BD2-5CD9-497D-E3A78B2085A5}"/>
              </a:ext>
            </a:extLst>
          </p:cNvPr>
          <p:cNvPicPr>
            <a:picLocks noChangeAspect="1"/>
          </p:cNvPicPr>
          <p:nvPr/>
        </p:nvPicPr>
        <p:blipFill>
          <a:blip r:embed="rId3"/>
          <a:srcRect t="24795" b="32730"/>
          <a:stretch>
            <a:fillRect/>
          </a:stretch>
        </p:blipFill>
        <p:spPr>
          <a:xfrm>
            <a:off x="4649234" y="2634810"/>
            <a:ext cx="7537702" cy="4212708"/>
          </a:xfrm>
          <a:prstGeom prst="rect">
            <a:avLst/>
          </a:prstGeom>
        </p:spPr>
      </p:pic>
      <p:sp>
        <p:nvSpPr>
          <p:cNvPr id="36" name="Rectangle 3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02CAA-CF8B-C07E-14B7-56AC32AABB93}"/>
              </a:ext>
            </a:extLst>
          </p:cNvPr>
          <p:cNvSpPr>
            <a:spLocks noGrp="1"/>
          </p:cNvSpPr>
          <p:nvPr>
            <p:ph type="title"/>
          </p:nvPr>
        </p:nvSpPr>
        <p:spPr>
          <a:xfrm>
            <a:off x="643467" y="643467"/>
            <a:ext cx="3363974" cy="1728044"/>
          </a:xfrm>
          <a:noFill/>
          <a:ln>
            <a:solidFill>
              <a:schemeClr val="bg1"/>
            </a:solidFill>
          </a:ln>
        </p:spPr>
        <p:txBody>
          <a:bodyPr vert="horz" wrap="square" lIns="91440" tIns="45720" rIns="91440" bIns="45720" rtlCol="0">
            <a:normAutofit/>
          </a:bodyPr>
          <a:lstStyle/>
          <a:p>
            <a:r>
              <a:rPr lang="en-US" kern="1200">
                <a:solidFill>
                  <a:schemeClr val="bg1"/>
                </a:solidFill>
                <a:latin typeface="+mj-lt"/>
                <a:ea typeface="+mj-ea"/>
                <a:cs typeface="+mj-cs"/>
              </a:rPr>
              <a:t>Species of sea animals I found</a:t>
            </a:r>
          </a:p>
        </p:txBody>
      </p:sp>
      <p:sp>
        <p:nvSpPr>
          <p:cNvPr id="10" name="Content Placeholder 9">
            <a:extLst>
              <a:ext uri="{FF2B5EF4-FFF2-40B4-BE49-F238E27FC236}">
                <a16:creationId xmlns:a16="http://schemas.microsoft.com/office/drawing/2014/main" id="{E4173D1E-2665-86AE-04C4-AC262E1A46CF}"/>
              </a:ext>
            </a:extLst>
          </p:cNvPr>
          <p:cNvSpPr>
            <a:spLocks noGrp="1"/>
          </p:cNvSpPr>
          <p:nvPr>
            <p:ph idx="1"/>
          </p:nvPr>
        </p:nvSpPr>
        <p:spPr>
          <a:xfrm>
            <a:off x="643468" y="2638044"/>
            <a:ext cx="3363974" cy="3415622"/>
          </a:xfrm>
        </p:spPr>
        <p:txBody>
          <a:bodyPr>
            <a:normAutofit/>
          </a:bodyPr>
          <a:lstStyle/>
          <a:p>
            <a:pPr marL="0" indent="0">
              <a:buNone/>
            </a:pPr>
            <a:r>
              <a:rPr lang="en-US" dirty="0">
                <a:solidFill>
                  <a:schemeClr val="bg1"/>
                </a:solidFill>
              </a:rPr>
              <a:t>I found star fish, moon jellyfish, dustbin jellyfish, sea snails, barnacles, and so many more.</a:t>
            </a:r>
          </a:p>
        </p:txBody>
      </p:sp>
      <p:pic>
        <p:nvPicPr>
          <p:cNvPr id="6" name="Picture 5" descr="A starfish on the sand&#10;&#10;AI-generated content may be incorrect.">
            <a:extLst>
              <a:ext uri="{FF2B5EF4-FFF2-40B4-BE49-F238E27FC236}">
                <a16:creationId xmlns:a16="http://schemas.microsoft.com/office/drawing/2014/main" id="{8DBD33B0-7B25-442C-D16E-C454D858BA90}"/>
              </a:ext>
            </a:extLst>
          </p:cNvPr>
          <p:cNvPicPr>
            <a:picLocks noChangeAspect="1"/>
          </p:cNvPicPr>
          <p:nvPr/>
        </p:nvPicPr>
        <p:blipFill>
          <a:blip r:embed="rId4"/>
          <a:srcRect t="18598" b="19410"/>
          <a:stretch>
            <a:fillRect/>
          </a:stretch>
        </p:blipFill>
        <p:spPr>
          <a:xfrm>
            <a:off x="8424672" y="10"/>
            <a:ext cx="3776472" cy="2645284"/>
          </a:xfrm>
          <a:prstGeom prst="rect">
            <a:avLst/>
          </a:prstGeom>
        </p:spPr>
      </p:pic>
    </p:spTree>
    <p:extLst>
      <p:ext uri="{BB962C8B-B14F-4D97-AF65-F5344CB8AC3E}">
        <p14:creationId xmlns:p14="http://schemas.microsoft.com/office/powerpoint/2010/main" val="726059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A5356"/>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761"/>
            <a:ext cx="12192000" cy="343123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FEE77-0374-2A7D-B6F8-311D45CD7DF8}"/>
              </a:ext>
            </a:extLst>
          </p:cNvPr>
          <p:cNvSpPr>
            <a:spLocks noGrp="1"/>
          </p:cNvSpPr>
          <p:nvPr>
            <p:ph type="title"/>
          </p:nvPr>
        </p:nvSpPr>
        <p:spPr>
          <a:xfrm>
            <a:off x="7207680" y="683399"/>
            <a:ext cx="3918653" cy="855406"/>
          </a:xfrm>
          <a:noFill/>
          <a:ln>
            <a:solidFill>
              <a:schemeClr val="bg1"/>
            </a:solidFill>
          </a:ln>
        </p:spPr>
        <p:txBody>
          <a:bodyPr>
            <a:normAutofit fontScale="90000"/>
          </a:bodyPr>
          <a:lstStyle/>
          <a:p>
            <a:r>
              <a:rPr lang="en-GB" sz="2400">
                <a:solidFill>
                  <a:schemeClr val="bg1"/>
                </a:solidFill>
              </a:rPr>
              <a:t>Holistic environment </a:t>
            </a:r>
            <a:endParaRPr lang="en-US" sz="2400">
              <a:solidFill>
                <a:schemeClr val="bg1"/>
              </a:solidFill>
            </a:endParaRPr>
          </a:p>
        </p:txBody>
      </p:sp>
      <p:pic>
        <p:nvPicPr>
          <p:cNvPr id="3" name="Content Placeholder 2">
            <a:extLst>
              <a:ext uri="{FF2B5EF4-FFF2-40B4-BE49-F238E27FC236}">
                <a16:creationId xmlns:a16="http://schemas.microsoft.com/office/drawing/2014/main" id="{F8725F2D-7A02-7AF9-A831-BE42A3E0C8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
            <a:ext cx="6142013" cy="6690938"/>
          </a:xfrm>
        </p:spPr>
      </p:pic>
      <p:sp>
        <p:nvSpPr>
          <p:cNvPr id="8" name="TextBox 7">
            <a:extLst>
              <a:ext uri="{FF2B5EF4-FFF2-40B4-BE49-F238E27FC236}">
                <a16:creationId xmlns:a16="http://schemas.microsoft.com/office/drawing/2014/main" id="{DD07F959-4FAD-A89F-9141-1B655C1B4A34}"/>
              </a:ext>
            </a:extLst>
          </p:cNvPr>
          <p:cNvSpPr txBox="1"/>
          <p:nvPr/>
        </p:nvSpPr>
        <p:spPr>
          <a:xfrm>
            <a:off x="7207680" y="1927284"/>
            <a:ext cx="4289017" cy="4247317"/>
          </a:xfrm>
          <a:prstGeom prst="rect">
            <a:avLst/>
          </a:prstGeom>
          <a:noFill/>
        </p:spPr>
        <p:txBody>
          <a:bodyPr wrap="square" rtlCol="0">
            <a:spAutoFit/>
          </a:bodyPr>
          <a:lstStyle/>
          <a:p>
            <a:r>
              <a:rPr lang="en-GB" b="1" dirty="0">
                <a:solidFill>
                  <a:schemeClr val="bg1"/>
                </a:solidFill>
              </a:rPr>
              <a:t>Sea Creatures by Jana Ghossein</a:t>
            </a:r>
          </a:p>
          <a:p>
            <a:r>
              <a:rPr lang="en-GB" dirty="0">
                <a:solidFill>
                  <a:schemeClr val="bg1"/>
                </a:solidFill>
              </a:rPr>
              <a:t>Come along, come with me,</a:t>
            </a:r>
          </a:p>
          <a:p>
            <a:r>
              <a:rPr lang="en-GB" dirty="0">
                <a:solidFill>
                  <a:schemeClr val="bg1"/>
                </a:solidFill>
              </a:rPr>
              <a:t>Take a dive in the deep blue sea.</a:t>
            </a:r>
          </a:p>
          <a:p>
            <a:r>
              <a:rPr lang="en-GB" dirty="0">
                <a:solidFill>
                  <a:schemeClr val="bg1"/>
                </a:solidFill>
              </a:rPr>
              <a:t>Put on your gear, let’s explore</a:t>
            </a:r>
          </a:p>
          <a:p>
            <a:r>
              <a:rPr lang="en-GB" dirty="0">
                <a:solidFill>
                  <a:schemeClr val="bg1"/>
                </a:solidFill>
              </a:rPr>
              <a:t>All the way to the ocean floor!</a:t>
            </a:r>
          </a:p>
          <a:p>
            <a:endParaRPr lang="en-GB" dirty="0">
              <a:solidFill>
                <a:schemeClr val="bg1"/>
              </a:solidFill>
            </a:endParaRPr>
          </a:p>
          <a:p>
            <a:r>
              <a:rPr lang="en-GB" dirty="0">
                <a:solidFill>
                  <a:schemeClr val="bg1"/>
                </a:solidFill>
              </a:rPr>
              <a:t>See that snail wrapped in curls? </a:t>
            </a:r>
          </a:p>
          <a:p>
            <a:r>
              <a:rPr lang="en-GB" dirty="0">
                <a:solidFill>
                  <a:schemeClr val="bg1"/>
                </a:solidFill>
              </a:rPr>
              <a:t>Look! An oyster wearing pearls!</a:t>
            </a:r>
          </a:p>
          <a:p>
            <a:r>
              <a:rPr lang="en-GB" dirty="0">
                <a:solidFill>
                  <a:schemeClr val="bg1"/>
                </a:solidFill>
              </a:rPr>
              <a:t>Watch the octopus oh so dark, </a:t>
            </a:r>
          </a:p>
          <a:p>
            <a:r>
              <a:rPr lang="en-GB" dirty="0">
                <a:solidFill>
                  <a:schemeClr val="bg1"/>
                </a:solidFill>
              </a:rPr>
              <a:t>But don’t you dare to pet the shark!</a:t>
            </a:r>
          </a:p>
          <a:p>
            <a:endParaRPr lang="en-GB" dirty="0">
              <a:solidFill>
                <a:schemeClr val="bg1"/>
              </a:solidFill>
            </a:endParaRPr>
          </a:p>
          <a:p>
            <a:r>
              <a:rPr lang="en-GB" dirty="0">
                <a:solidFill>
                  <a:schemeClr val="bg1"/>
                </a:solidFill>
              </a:rPr>
              <a:t>Giant blue whales start to stir,</a:t>
            </a:r>
          </a:p>
          <a:p>
            <a:r>
              <a:rPr lang="en-GB" dirty="0">
                <a:solidFill>
                  <a:schemeClr val="bg1"/>
                </a:solidFill>
              </a:rPr>
              <a:t>Bigger than dinosaurs ever were!</a:t>
            </a:r>
          </a:p>
          <a:p>
            <a:r>
              <a:rPr lang="en-GB" dirty="0">
                <a:solidFill>
                  <a:schemeClr val="bg1"/>
                </a:solidFill>
              </a:rPr>
              <a:t>Wave good-bye to the squid and sponge,</a:t>
            </a:r>
          </a:p>
          <a:p>
            <a:r>
              <a:rPr lang="en-GB" dirty="0">
                <a:solidFill>
                  <a:schemeClr val="bg1"/>
                </a:solidFill>
              </a:rPr>
              <a:t>This is the end of our deep-sea plunge!</a:t>
            </a:r>
          </a:p>
        </p:txBody>
      </p:sp>
    </p:spTree>
    <p:extLst>
      <p:ext uri="{BB962C8B-B14F-4D97-AF65-F5344CB8AC3E}">
        <p14:creationId xmlns:p14="http://schemas.microsoft.com/office/powerpoint/2010/main" val="2973512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D71BD-9EDE-549A-F868-C03FFB4F64C5}"/>
              </a:ext>
            </a:extLst>
          </p:cNvPr>
          <p:cNvSpPr>
            <a:spLocks noGrp="1"/>
          </p:cNvSpPr>
          <p:nvPr>
            <p:ph type="title"/>
          </p:nvPr>
        </p:nvSpPr>
        <p:spPr>
          <a:xfrm>
            <a:off x="643467" y="643467"/>
            <a:ext cx="3363974" cy="1728044"/>
          </a:xfrm>
          <a:noFill/>
          <a:ln>
            <a:solidFill>
              <a:schemeClr val="bg1"/>
            </a:solidFill>
          </a:ln>
        </p:spPr>
        <p:txBody>
          <a:bodyPr wrap="square">
            <a:normAutofit fontScale="90000"/>
          </a:bodyPr>
          <a:lstStyle/>
          <a:p>
            <a:r>
              <a:rPr lang="en-GB" dirty="0">
                <a:solidFill>
                  <a:schemeClr val="bg1"/>
                </a:solidFill>
              </a:rPr>
              <a:t>Types of Seaweed along the Coast</a:t>
            </a:r>
          </a:p>
        </p:txBody>
      </p:sp>
      <p:pic>
        <p:nvPicPr>
          <p:cNvPr id="5" name="Content Placeholder 4" descr="A group of seaweed on a white surface&#10;&#10;AI-generated content may be incorrect.">
            <a:extLst>
              <a:ext uri="{FF2B5EF4-FFF2-40B4-BE49-F238E27FC236}">
                <a16:creationId xmlns:a16="http://schemas.microsoft.com/office/drawing/2014/main" id="{06B7F5CA-80B5-7053-3C01-BBEEC11E82E4}"/>
              </a:ext>
            </a:extLst>
          </p:cNvPr>
          <p:cNvPicPr>
            <a:picLocks noChangeAspect="1"/>
          </p:cNvPicPr>
          <p:nvPr/>
        </p:nvPicPr>
        <p:blipFill>
          <a:blip r:embed="rId2">
            <a:extLst>
              <a:ext uri="{28A0092B-C50C-407E-A947-70E740481C1C}">
                <a14:useLocalDpi xmlns:a14="http://schemas.microsoft.com/office/drawing/2010/main" val="0"/>
              </a:ext>
            </a:extLst>
          </a:blip>
          <a:srcRect l="5743"/>
          <a:stretch>
            <a:fillRect/>
          </a:stretch>
        </p:blipFill>
        <p:spPr>
          <a:xfrm>
            <a:off x="6095999" y="222585"/>
            <a:ext cx="4654296" cy="6412829"/>
          </a:xfrm>
          <a:prstGeom prst="rect">
            <a:avLst/>
          </a:prstGeom>
        </p:spPr>
      </p:pic>
    </p:spTree>
    <p:extLst>
      <p:ext uri="{BB962C8B-B14F-4D97-AF65-F5344CB8AC3E}">
        <p14:creationId xmlns:p14="http://schemas.microsoft.com/office/powerpoint/2010/main" val="152094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0F6B676-B146-4D5E-90E5-D65A72CA0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23A025-DB3C-4E81-A76F-A0006C485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seaweed on the ground&#10;&#10;AI-generated content may be incorrect.">
            <a:extLst>
              <a:ext uri="{FF2B5EF4-FFF2-40B4-BE49-F238E27FC236}">
                <a16:creationId xmlns:a16="http://schemas.microsoft.com/office/drawing/2014/main" id="{D9D33803-7FEF-BD00-64BB-C602D5D35653}"/>
              </a:ext>
            </a:extLst>
          </p:cNvPr>
          <p:cNvPicPr>
            <a:picLocks noChangeAspect="1"/>
          </p:cNvPicPr>
          <p:nvPr/>
        </p:nvPicPr>
        <p:blipFill>
          <a:blip r:embed="rId2">
            <a:extLst>
              <a:ext uri="{28A0092B-C50C-407E-A947-70E740481C1C}">
                <a14:useLocalDpi xmlns:a14="http://schemas.microsoft.com/office/drawing/2010/main" val="0"/>
              </a:ext>
            </a:extLst>
          </a:blip>
          <a:srcRect t="8715" r="-2" b="23995"/>
          <a:stretch>
            <a:fillRect/>
          </a:stretch>
        </p:blipFill>
        <p:spPr>
          <a:xfrm>
            <a:off x="641277" y="643466"/>
            <a:ext cx="3426471" cy="1746504"/>
          </a:xfrm>
          <a:prstGeom prst="rect">
            <a:avLst/>
          </a:prstGeom>
        </p:spPr>
      </p:pic>
      <p:pic>
        <p:nvPicPr>
          <p:cNvPr id="9" name="Picture 8" descr="Seaweed growing on a rocky cliff&#10;&#10;AI-generated content may be incorrect.">
            <a:extLst>
              <a:ext uri="{FF2B5EF4-FFF2-40B4-BE49-F238E27FC236}">
                <a16:creationId xmlns:a16="http://schemas.microsoft.com/office/drawing/2014/main" id="{E1970A17-1A27-D3BF-687A-2CCD8FD8227C}"/>
              </a:ext>
            </a:extLst>
          </p:cNvPr>
          <p:cNvPicPr>
            <a:picLocks noChangeAspect="1"/>
          </p:cNvPicPr>
          <p:nvPr/>
        </p:nvPicPr>
        <p:blipFill>
          <a:blip r:embed="rId3">
            <a:extLst>
              <a:ext uri="{28A0092B-C50C-407E-A947-70E740481C1C}">
                <a14:useLocalDpi xmlns:a14="http://schemas.microsoft.com/office/drawing/2010/main" val="0"/>
              </a:ext>
            </a:extLst>
          </a:blip>
          <a:srcRect t="21452" r="-2" b="11700"/>
          <a:stretch>
            <a:fillRect/>
          </a:stretch>
        </p:blipFill>
        <p:spPr>
          <a:xfrm>
            <a:off x="641276" y="2557250"/>
            <a:ext cx="3426471" cy="1746504"/>
          </a:xfrm>
          <a:prstGeom prst="rect">
            <a:avLst/>
          </a:prstGeom>
        </p:spPr>
      </p:pic>
      <p:pic>
        <p:nvPicPr>
          <p:cNvPr id="11" name="Picture 10" descr="A person holding a pile of seaweed&#10;&#10;AI-generated content may be incorrect.">
            <a:extLst>
              <a:ext uri="{FF2B5EF4-FFF2-40B4-BE49-F238E27FC236}">
                <a16:creationId xmlns:a16="http://schemas.microsoft.com/office/drawing/2014/main" id="{17DA4A84-9135-66E2-B7FE-F03EDD866FA2}"/>
              </a:ext>
            </a:extLst>
          </p:cNvPr>
          <p:cNvPicPr>
            <a:picLocks noChangeAspect="1"/>
          </p:cNvPicPr>
          <p:nvPr/>
        </p:nvPicPr>
        <p:blipFill>
          <a:blip r:embed="rId4">
            <a:extLst>
              <a:ext uri="{28A0092B-C50C-407E-A947-70E740481C1C}">
                <a14:useLocalDpi xmlns:a14="http://schemas.microsoft.com/office/drawing/2010/main" val="0"/>
              </a:ext>
            </a:extLst>
          </a:blip>
          <a:srcRect t="10073" r="6" b="27163"/>
          <a:stretch>
            <a:fillRect/>
          </a:stretch>
        </p:blipFill>
        <p:spPr>
          <a:xfrm>
            <a:off x="643467" y="4468029"/>
            <a:ext cx="3424601" cy="1746504"/>
          </a:xfrm>
          <a:prstGeom prst="rect">
            <a:avLst/>
          </a:prstGeom>
        </p:spPr>
      </p:pic>
      <p:pic>
        <p:nvPicPr>
          <p:cNvPr id="5" name="Content Placeholder 4" descr="Seaweed growing on a rock&#10;&#10;AI-generated content may be incorrect.">
            <a:extLst>
              <a:ext uri="{FF2B5EF4-FFF2-40B4-BE49-F238E27FC236}">
                <a16:creationId xmlns:a16="http://schemas.microsoft.com/office/drawing/2014/main" id="{034F6007-40A9-7356-460D-C95488C0CBBD}"/>
              </a:ext>
            </a:extLst>
          </p:cNvPr>
          <p:cNvPicPr>
            <a:picLocks noChangeAspect="1"/>
          </p:cNvPicPr>
          <p:nvPr/>
        </p:nvPicPr>
        <p:blipFill>
          <a:blip r:embed="rId5">
            <a:extLst>
              <a:ext uri="{28A0092B-C50C-407E-A947-70E740481C1C}">
                <a14:useLocalDpi xmlns:a14="http://schemas.microsoft.com/office/drawing/2010/main" val="0"/>
              </a:ext>
            </a:extLst>
          </a:blip>
          <a:srcRect t="12156" r="1" b="31154"/>
          <a:stretch>
            <a:fillRect/>
          </a:stretch>
        </p:blipFill>
        <p:spPr>
          <a:xfrm>
            <a:off x="4227349" y="643467"/>
            <a:ext cx="7321184" cy="5571066"/>
          </a:xfrm>
          <a:prstGeom prst="rect">
            <a:avLst/>
          </a:prstGeom>
        </p:spPr>
      </p:pic>
    </p:spTree>
    <p:extLst>
      <p:ext uri="{BB962C8B-B14F-4D97-AF65-F5344CB8AC3E}">
        <p14:creationId xmlns:p14="http://schemas.microsoft.com/office/powerpoint/2010/main" val="316420983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761"/>
            <a:ext cx="12192000" cy="343123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56259-6D25-0E04-6D8F-B6A54283B90B}"/>
              </a:ext>
            </a:extLst>
          </p:cNvPr>
          <p:cNvSpPr>
            <a:spLocks noGrp="1"/>
          </p:cNvSpPr>
          <p:nvPr>
            <p:ph type="title"/>
          </p:nvPr>
        </p:nvSpPr>
        <p:spPr>
          <a:xfrm>
            <a:off x="2231136" y="3781241"/>
            <a:ext cx="7729729" cy="855406"/>
          </a:xfrm>
          <a:noFill/>
          <a:ln>
            <a:solidFill>
              <a:schemeClr val="bg1"/>
            </a:solidFill>
          </a:ln>
        </p:spPr>
        <p:txBody>
          <a:bodyPr vert="horz" lIns="91440" tIns="45720" rIns="91440" bIns="45720" rtlCol="0">
            <a:normAutofit/>
          </a:bodyPr>
          <a:lstStyle/>
          <a:p>
            <a:r>
              <a:rPr lang="en-US" sz="2400" dirty="0">
                <a:solidFill>
                  <a:schemeClr val="bg1"/>
                </a:solidFill>
              </a:rPr>
              <a:t>Holistic natural Surroundings</a:t>
            </a:r>
            <a:endParaRPr lang="en-US" sz="2400" kern="1200" dirty="0">
              <a:solidFill>
                <a:schemeClr val="bg1"/>
              </a:solidFill>
              <a:latin typeface="+mj-lt"/>
              <a:ea typeface="+mj-ea"/>
              <a:cs typeface="+mj-cs"/>
            </a:endParaRPr>
          </a:p>
        </p:txBody>
      </p:sp>
      <p:pic>
        <p:nvPicPr>
          <p:cNvPr id="4" name="Picture 3">
            <a:extLst>
              <a:ext uri="{FF2B5EF4-FFF2-40B4-BE49-F238E27FC236}">
                <a16:creationId xmlns:a16="http://schemas.microsoft.com/office/drawing/2014/main" id="{3C246A4D-D6F7-90BE-316D-D69C36C94835}"/>
              </a:ext>
            </a:extLst>
          </p:cNvPr>
          <p:cNvPicPr>
            <a:picLocks noChangeAspect="1"/>
          </p:cNvPicPr>
          <p:nvPr/>
        </p:nvPicPr>
        <p:blipFill>
          <a:blip r:embed="rId2">
            <a:extLst>
              <a:ext uri="{28A0092B-C50C-407E-A947-70E740481C1C}">
                <a14:useLocalDpi xmlns:a14="http://schemas.microsoft.com/office/drawing/2010/main" val="0"/>
              </a:ext>
            </a:extLst>
          </a:blip>
          <a:srcRect t="14386" r="-4" b="8170"/>
          <a:stretch>
            <a:fillRect/>
          </a:stretch>
        </p:blipFill>
        <p:spPr>
          <a:xfrm>
            <a:off x="20" y="10"/>
            <a:ext cx="4059916" cy="3426751"/>
          </a:xfrm>
          <a:prstGeom prst="rect">
            <a:avLst/>
          </a:prstGeom>
        </p:spPr>
      </p:pic>
      <p:pic>
        <p:nvPicPr>
          <p:cNvPr id="5" name="Content Placeholder 4" descr="A seaweed growing in the water&#10;&#10;AI-generated content may be incorrect.">
            <a:extLst>
              <a:ext uri="{FF2B5EF4-FFF2-40B4-BE49-F238E27FC236}">
                <a16:creationId xmlns:a16="http://schemas.microsoft.com/office/drawing/2014/main" id="{F407E028-BCA0-ABF2-3900-2D0F3FB71D31}"/>
              </a:ext>
            </a:extLst>
          </p:cNvPr>
          <p:cNvPicPr>
            <a:picLocks noChangeAspect="1"/>
          </p:cNvPicPr>
          <p:nvPr/>
        </p:nvPicPr>
        <p:blipFill>
          <a:blip r:embed="rId3">
            <a:extLst>
              <a:ext uri="{28A0092B-C50C-407E-A947-70E740481C1C}">
                <a14:useLocalDpi xmlns:a14="http://schemas.microsoft.com/office/drawing/2010/main" val="0"/>
              </a:ext>
            </a:extLst>
          </a:blip>
          <a:srcRect l="5004" r="6895" b="1"/>
          <a:stretch>
            <a:fillRect/>
          </a:stretch>
        </p:blipFill>
        <p:spPr>
          <a:xfrm>
            <a:off x="4059936" y="10"/>
            <a:ext cx="4066032" cy="3426751"/>
          </a:xfrm>
          <a:prstGeom prst="rect">
            <a:avLst/>
          </a:prstGeom>
        </p:spPr>
      </p:pic>
      <p:pic>
        <p:nvPicPr>
          <p:cNvPr id="3" name="Picture 2">
            <a:extLst>
              <a:ext uri="{FF2B5EF4-FFF2-40B4-BE49-F238E27FC236}">
                <a16:creationId xmlns:a16="http://schemas.microsoft.com/office/drawing/2014/main" id="{E5E236DE-0232-5A0E-512A-B6D435DAC6C0}"/>
              </a:ext>
            </a:extLst>
          </p:cNvPr>
          <p:cNvPicPr>
            <a:picLocks noChangeAspect="1"/>
          </p:cNvPicPr>
          <p:nvPr/>
        </p:nvPicPr>
        <p:blipFill>
          <a:blip r:embed="rId4">
            <a:extLst>
              <a:ext uri="{28A0092B-C50C-407E-A947-70E740481C1C}">
                <a14:useLocalDpi xmlns:a14="http://schemas.microsoft.com/office/drawing/2010/main" val="0"/>
              </a:ext>
            </a:extLst>
          </a:blip>
          <a:srcRect t="30110" r="-4" b="-4"/>
          <a:stretch>
            <a:fillRect/>
          </a:stretch>
        </p:blipFill>
        <p:spPr>
          <a:xfrm>
            <a:off x="8119872" y="-1"/>
            <a:ext cx="4072128" cy="3429000"/>
          </a:xfrm>
          <a:prstGeom prst="rect">
            <a:avLst/>
          </a:prstGeom>
        </p:spPr>
      </p:pic>
      <p:sp>
        <p:nvSpPr>
          <p:cNvPr id="9" name="Content Placeholder 8">
            <a:extLst>
              <a:ext uri="{FF2B5EF4-FFF2-40B4-BE49-F238E27FC236}">
                <a16:creationId xmlns:a16="http://schemas.microsoft.com/office/drawing/2014/main" id="{974E82A1-8CB3-4C3E-916C-74B8CD55EA71}"/>
              </a:ext>
            </a:extLst>
          </p:cNvPr>
          <p:cNvSpPr>
            <a:spLocks noGrp="1"/>
          </p:cNvSpPr>
          <p:nvPr>
            <p:ph idx="1"/>
          </p:nvPr>
        </p:nvSpPr>
        <p:spPr>
          <a:xfrm>
            <a:off x="2238412" y="4846076"/>
            <a:ext cx="7715177" cy="1271556"/>
          </a:xfrm>
        </p:spPr>
        <p:txBody>
          <a:bodyPr>
            <a:normAutofit/>
          </a:bodyPr>
          <a:lstStyle/>
          <a:p>
            <a:pPr marL="0" indent="0">
              <a:buNone/>
            </a:pPr>
            <a:r>
              <a:rPr lang="en-US" dirty="0">
                <a:solidFill>
                  <a:schemeClr val="bg1"/>
                </a:solidFill>
              </a:rPr>
              <a:t>Where the sea meets the land, a range of worlds are created. The plains of sand, the underwater jungle of seaweed, and the space in between where the two worlds meet.</a:t>
            </a:r>
          </a:p>
        </p:txBody>
      </p:sp>
    </p:spTree>
    <p:extLst>
      <p:ext uri="{BB962C8B-B14F-4D97-AF65-F5344CB8AC3E}">
        <p14:creationId xmlns:p14="http://schemas.microsoft.com/office/powerpoint/2010/main" val="4067878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97CA8-CE2A-CE86-D84A-3C7713221683}"/>
              </a:ext>
            </a:extLst>
          </p:cNvPr>
          <p:cNvSpPr>
            <a:spLocks noGrp="1"/>
          </p:cNvSpPr>
          <p:nvPr>
            <p:ph type="title"/>
          </p:nvPr>
        </p:nvSpPr>
        <p:spPr>
          <a:xfrm>
            <a:off x="643467" y="643467"/>
            <a:ext cx="3363974" cy="1728044"/>
          </a:xfrm>
          <a:noFill/>
          <a:ln>
            <a:solidFill>
              <a:schemeClr val="bg1"/>
            </a:solidFill>
          </a:ln>
        </p:spPr>
        <p:txBody>
          <a:bodyPr vert="horz" wrap="square" lIns="91440" tIns="45720" rIns="91440" bIns="45720" rtlCol="0">
            <a:normAutofit/>
          </a:bodyPr>
          <a:lstStyle/>
          <a:p>
            <a:r>
              <a:rPr lang="en-US" dirty="0">
                <a:solidFill>
                  <a:schemeClr val="bg1"/>
                </a:solidFill>
              </a:rPr>
              <a:t>The Shipwreck</a:t>
            </a:r>
          </a:p>
        </p:txBody>
      </p:sp>
      <p:sp>
        <p:nvSpPr>
          <p:cNvPr id="9" name="Content Placeholder 8">
            <a:extLst>
              <a:ext uri="{FF2B5EF4-FFF2-40B4-BE49-F238E27FC236}">
                <a16:creationId xmlns:a16="http://schemas.microsoft.com/office/drawing/2014/main" id="{F7574531-4085-9089-9C80-22E2AAD63F4B}"/>
              </a:ext>
            </a:extLst>
          </p:cNvPr>
          <p:cNvSpPr>
            <a:spLocks noGrp="1"/>
          </p:cNvSpPr>
          <p:nvPr>
            <p:ph idx="1"/>
          </p:nvPr>
        </p:nvSpPr>
        <p:spPr>
          <a:xfrm>
            <a:off x="643468" y="2638044"/>
            <a:ext cx="3363974" cy="3415622"/>
          </a:xfrm>
        </p:spPr>
        <p:txBody>
          <a:bodyPr>
            <a:normAutofit/>
          </a:bodyPr>
          <a:lstStyle/>
          <a:p>
            <a:pPr marL="0" indent="0">
              <a:buNone/>
            </a:pPr>
            <a:r>
              <a:rPr lang="en-US" dirty="0">
                <a:solidFill>
                  <a:schemeClr val="bg1"/>
                </a:solidFill>
              </a:rPr>
              <a:t>I love to see the history of places that I visit. Seeing the shipwreck that has lasted year after year slowly disappearing back into nature while allowing animals to make it their home</a:t>
            </a:r>
          </a:p>
        </p:txBody>
      </p:sp>
      <p:pic>
        <p:nvPicPr>
          <p:cNvPr id="5" name="Content Placeholder 4" descr="A beach with a ship wreck&#10;&#10;AI-generated content may be incorrect.">
            <a:extLst>
              <a:ext uri="{FF2B5EF4-FFF2-40B4-BE49-F238E27FC236}">
                <a16:creationId xmlns:a16="http://schemas.microsoft.com/office/drawing/2014/main" id="{7D2D0490-ED3E-C516-C34D-44285794BD5B}"/>
              </a:ext>
            </a:extLst>
          </p:cNvPr>
          <p:cNvPicPr>
            <a:picLocks noChangeAspect="1"/>
          </p:cNvPicPr>
          <p:nvPr/>
        </p:nvPicPr>
        <p:blipFill>
          <a:blip r:embed="rId2">
            <a:extLst>
              <a:ext uri="{28A0092B-C50C-407E-A947-70E740481C1C}">
                <a14:useLocalDpi xmlns:a14="http://schemas.microsoft.com/office/drawing/2010/main" val="0"/>
              </a:ext>
            </a:extLst>
          </a:blip>
          <a:srcRect t="24242"/>
          <a:stretch>
            <a:fillRect/>
          </a:stretch>
        </p:blipFill>
        <p:spPr>
          <a:xfrm>
            <a:off x="5297763" y="1590527"/>
            <a:ext cx="6250769" cy="3516078"/>
          </a:xfrm>
          <a:prstGeom prst="rect">
            <a:avLst/>
          </a:prstGeom>
        </p:spPr>
      </p:pic>
    </p:spTree>
    <p:extLst>
      <p:ext uri="{BB962C8B-B14F-4D97-AF65-F5344CB8AC3E}">
        <p14:creationId xmlns:p14="http://schemas.microsoft.com/office/powerpoint/2010/main" val="1268275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horse on a hill by a beach&#10;&#10;AI-generated content may be incorrect.">
            <a:extLst>
              <a:ext uri="{FF2B5EF4-FFF2-40B4-BE49-F238E27FC236}">
                <a16:creationId xmlns:a16="http://schemas.microsoft.com/office/drawing/2014/main" id="{1CFF1072-FD8B-C8D9-C97A-FC7249EAF3B5}"/>
              </a:ext>
            </a:extLst>
          </p:cNvPr>
          <p:cNvPicPr>
            <a:picLocks noChangeAspect="1"/>
          </p:cNvPicPr>
          <p:nvPr/>
        </p:nvPicPr>
        <p:blipFill>
          <a:blip r:embed="rId2">
            <a:alphaModFix amt="40000"/>
          </a:blip>
          <a:srcRect t="21603"/>
          <a:stretch>
            <a:fillRect/>
          </a:stretch>
        </p:blipFill>
        <p:spPr>
          <a:xfrm>
            <a:off x="20" y="10"/>
            <a:ext cx="12191980" cy="6857990"/>
          </a:xfrm>
          <a:prstGeom prst="rect">
            <a:avLst/>
          </a:prstGeom>
        </p:spPr>
      </p:pic>
      <p:sp>
        <p:nvSpPr>
          <p:cNvPr id="5" name="Title 4">
            <a:extLst>
              <a:ext uri="{FF2B5EF4-FFF2-40B4-BE49-F238E27FC236}">
                <a16:creationId xmlns:a16="http://schemas.microsoft.com/office/drawing/2014/main" id="{F4D28C25-56B5-D596-A228-D02FBE919049}"/>
              </a:ext>
            </a:extLst>
          </p:cNvPr>
          <p:cNvSpPr>
            <a:spLocks noGrp="1"/>
          </p:cNvSpPr>
          <p:nvPr>
            <p:ph type="title"/>
          </p:nvPr>
        </p:nvSpPr>
        <p:spPr>
          <a:xfrm>
            <a:off x="867336" y="1039639"/>
            <a:ext cx="4474464" cy="1188720"/>
          </a:xfrm>
          <a:noFill/>
          <a:ln>
            <a:solidFill>
              <a:srgbClr val="FFFFFF"/>
            </a:solidFill>
          </a:ln>
        </p:spPr>
        <p:txBody>
          <a:bodyPr>
            <a:normAutofit/>
          </a:bodyPr>
          <a:lstStyle/>
          <a:p>
            <a:r>
              <a:rPr lang="en-GB" dirty="0">
                <a:solidFill>
                  <a:schemeClr val="tx1"/>
                </a:solidFill>
              </a:rPr>
              <a:t>Whispers of Gower Commons</a:t>
            </a:r>
          </a:p>
        </p:txBody>
      </p:sp>
      <p:sp>
        <p:nvSpPr>
          <p:cNvPr id="8" name="Content Placeholder 7">
            <a:extLst>
              <a:ext uri="{FF2B5EF4-FFF2-40B4-BE49-F238E27FC236}">
                <a16:creationId xmlns:a16="http://schemas.microsoft.com/office/drawing/2014/main" id="{C20E3B36-9D92-AA06-654C-E9B256783160}"/>
              </a:ext>
            </a:extLst>
          </p:cNvPr>
          <p:cNvSpPr>
            <a:spLocks noGrp="1"/>
          </p:cNvSpPr>
          <p:nvPr>
            <p:ph idx="1"/>
          </p:nvPr>
        </p:nvSpPr>
        <p:spPr>
          <a:xfrm>
            <a:off x="6708445" y="1041332"/>
            <a:ext cx="4693920" cy="4775335"/>
          </a:xfrm>
        </p:spPr>
        <p:txBody>
          <a:bodyPr>
            <a:normAutofit fontScale="92500" lnSpcReduction="10000"/>
          </a:bodyPr>
          <a:lstStyle/>
          <a:p>
            <a:pPr marL="0" indent="0">
              <a:lnSpc>
                <a:spcPct val="90000"/>
              </a:lnSpc>
              <a:buNone/>
            </a:pPr>
            <a:r>
              <a:rPr lang="en-GB" dirty="0"/>
              <a:t>Where wind takes root in bracken’s braid,</a:t>
            </a:r>
            <a:br>
              <a:rPr lang="en-GB" dirty="0"/>
            </a:br>
            <a:r>
              <a:rPr lang="en-GB" dirty="0"/>
              <a:t>And skylarks wheel through silver shade,</a:t>
            </a:r>
            <a:br>
              <a:rPr lang="en-GB" dirty="0"/>
            </a:br>
            <a:r>
              <a:rPr lang="en-GB" dirty="0"/>
              <a:t>The commons breathe — a quiet hymn,</a:t>
            </a:r>
            <a:br>
              <a:rPr lang="en-GB" dirty="0"/>
            </a:br>
            <a:r>
              <a:rPr lang="en-GB" dirty="0"/>
              <a:t>From moor to cove, where spirits brim.</a:t>
            </a:r>
          </a:p>
          <a:p>
            <a:pPr marL="0" indent="0">
              <a:lnSpc>
                <a:spcPct val="90000"/>
              </a:lnSpc>
              <a:buNone/>
            </a:pPr>
            <a:r>
              <a:rPr lang="en-GB" dirty="0"/>
              <a:t>Sheep drift like clouds on grassy swells,</a:t>
            </a:r>
            <a:br>
              <a:rPr lang="en-GB" dirty="0"/>
            </a:br>
            <a:r>
              <a:rPr lang="en-GB" dirty="0"/>
              <a:t>Their bleats as soft as chapel bells.</a:t>
            </a:r>
            <a:br>
              <a:rPr lang="en-GB" dirty="0"/>
            </a:br>
            <a:r>
              <a:rPr lang="en-GB" dirty="0"/>
              <a:t>Heather blushes, bold and shy,</a:t>
            </a:r>
            <a:br>
              <a:rPr lang="en-GB" dirty="0"/>
            </a:br>
            <a:r>
              <a:rPr lang="en-GB" dirty="0"/>
              <a:t>While gorse ignites the edge of sky.</a:t>
            </a:r>
          </a:p>
          <a:p>
            <a:pPr marL="0" indent="0">
              <a:lnSpc>
                <a:spcPct val="90000"/>
              </a:lnSpc>
              <a:buNone/>
            </a:pPr>
            <a:r>
              <a:rPr lang="en-GB" dirty="0"/>
              <a:t>Children laugh with muddy knees,</a:t>
            </a:r>
            <a:br>
              <a:rPr lang="en-GB" dirty="0"/>
            </a:br>
            <a:r>
              <a:rPr lang="en-GB" dirty="0"/>
              <a:t>Tracing tales among the trees.</a:t>
            </a:r>
            <a:br>
              <a:rPr lang="en-GB" dirty="0"/>
            </a:br>
            <a:r>
              <a:rPr lang="en-GB" dirty="0"/>
              <a:t>Foxglove secrets, ferny trails,</a:t>
            </a:r>
            <a:br>
              <a:rPr lang="en-GB" dirty="0"/>
            </a:br>
            <a:r>
              <a:rPr lang="en-GB" dirty="0"/>
              <a:t>Hedge-bound riddles, moss-veiled tales.</a:t>
            </a:r>
          </a:p>
          <a:p>
            <a:pPr marL="0" indent="0">
              <a:lnSpc>
                <a:spcPct val="90000"/>
              </a:lnSpc>
              <a:buNone/>
            </a:pPr>
            <a:r>
              <a:rPr lang="en-GB" dirty="0"/>
              <a:t>Ancient paths, forgotten stone,</a:t>
            </a:r>
            <a:br>
              <a:rPr lang="en-GB" dirty="0"/>
            </a:br>
            <a:r>
              <a:rPr lang="en-GB" dirty="0"/>
              <a:t>Mark lives that wandered, seeds once sown.</a:t>
            </a:r>
            <a:br>
              <a:rPr lang="en-GB" dirty="0"/>
            </a:br>
            <a:r>
              <a:rPr lang="en-GB" dirty="0"/>
              <a:t>Here, every footprint left behind</a:t>
            </a:r>
            <a:br>
              <a:rPr lang="en-GB" dirty="0"/>
            </a:br>
            <a:r>
              <a:rPr lang="en-GB" dirty="0"/>
              <a:t>Tangles gently with the mind.</a:t>
            </a:r>
          </a:p>
          <a:p>
            <a:pPr marL="0" indent="0">
              <a:lnSpc>
                <a:spcPct val="90000"/>
              </a:lnSpc>
              <a:buNone/>
            </a:pPr>
            <a:r>
              <a:rPr lang="en-GB" dirty="0"/>
              <a:t>So tread with care, and listen deep,</a:t>
            </a:r>
            <a:br>
              <a:rPr lang="en-GB" dirty="0"/>
            </a:br>
            <a:r>
              <a:rPr lang="en-GB" dirty="0"/>
              <a:t>These commons do not merely sleep.</a:t>
            </a:r>
            <a:br>
              <a:rPr lang="en-GB" dirty="0"/>
            </a:br>
            <a:r>
              <a:rPr lang="en-GB" dirty="0"/>
              <a:t>They hum with lore, with wild delight,</a:t>
            </a:r>
            <a:br>
              <a:rPr lang="en-GB" dirty="0"/>
            </a:br>
            <a:r>
              <a:rPr lang="en-GB" dirty="0"/>
              <a:t>In Gower's lap, both day and night. </a:t>
            </a:r>
          </a:p>
          <a:p>
            <a:pPr marL="0" indent="0">
              <a:lnSpc>
                <a:spcPct val="90000"/>
              </a:lnSpc>
              <a:buNone/>
            </a:pPr>
            <a:endParaRPr lang="en-US" dirty="0"/>
          </a:p>
        </p:txBody>
      </p:sp>
    </p:spTree>
    <p:extLst>
      <p:ext uri="{BB962C8B-B14F-4D97-AF65-F5344CB8AC3E}">
        <p14:creationId xmlns:p14="http://schemas.microsoft.com/office/powerpoint/2010/main" val="120581445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761"/>
            <a:ext cx="12192000" cy="343123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5E06E-B7B7-81AE-44E2-711851F86451}"/>
              </a:ext>
            </a:extLst>
          </p:cNvPr>
          <p:cNvSpPr>
            <a:spLocks noGrp="1"/>
          </p:cNvSpPr>
          <p:nvPr>
            <p:ph type="title"/>
          </p:nvPr>
        </p:nvSpPr>
        <p:spPr>
          <a:xfrm>
            <a:off x="2231136" y="4329768"/>
            <a:ext cx="7729729" cy="855406"/>
          </a:xfrm>
          <a:noFill/>
          <a:ln>
            <a:solidFill>
              <a:schemeClr val="bg1"/>
            </a:solidFill>
          </a:ln>
        </p:spPr>
        <p:txBody>
          <a:bodyPr vert="horz" lIns="91440" tIns="45720" rIns="91440" bIns="45720" rtlCol="0">
            <a:normAutofit/>
          </a:bodyPr>
          <a:lstStyle/>
          <a:p>
            <a:r>
              <a:rPr lang="en-US" sz="2400" kern="1200" dirty="0">
                <a:solidFill>
                  <a:schemeClr val="bg1"/>
                </a:solidFill>
                <a:latin typeface="+mj-lt"/>
                <a:ea typeface="+mj-ea"/>
                <a:cs typeface="+mj-cs"/>
              </a:rPr>
              <a:t>Plants that I found and importance of them </a:t>
            </a:r>
          </a:p>
        </p:txBody>
      </p:sp>
      <p:pic>
        <p:nvPicPr>
          <p:cNvPr id="3" name="Picture 2">
            <a:extLst>
              <a:ext uri="{FF2B5EF4-FFF2-40B4-BE49-F238E27FC236}">
                <a16:creationId xmlns:a16="http://schemas.microsoft.com/office/drawing/2014/main" id="{5FDBE96F-F054-21A4-B07D-1AE76F952E6B}"/>
              </a:ext>
            </a:extLst>
          </p:cNvPr>
          <p:cNvPicPr>
            <a:picLocks noChangeAspect="1"/>
          </p:cNvPicPr>
          <p:nvPr/>
        </p:nvPicPr>
        <p:blipFill>
          <a:blip r:embed="rId2">
            <a:extLst>
              <a:ext uri="{28A0092B-C50C-407E-A947-70E740481C1C}">
                <a14:useLocalDpi xmlns:a14="http://schemas.microsoft.com/office/drawing/2010/main" val="0"/>
              </a:ext>
            </a:extLst>
          </a:blip>
          <a:srcRect t="10001" r="2" b="2308"/>
          <a:stretch>
            <a:fillRect/>
          </a:stretch>
        </p:blipFill>
        <p:spPr>
          <a:xfrm>
            <a:off x="20" y="10"/>
            <a:ext cx="4059916" cy="3928511"/>
          </a:xfrm>
          <a:prstGeom prst="rect">
            <a:avLst/>
          </a:prstGeom>
        </p:spPr>
      </p:pic>
      <p:pic>
        <p:nvPicPr>
          <p:cNvPr id="4" name="Picture 3">
            <a:extLst>
              <a:ext uri="{FF2B5EF4-FFF2-40B4-BE49-F238E27FC236}">
                <a16:creationId xmlns:a16="http://schemas.microsoft.com/office/drawing/2014/main" id="{F4102F3F-D64A-8E4B-BE98-6C4D7BC45753}"/>
              </a:ext>
            </a:extLst>
          </p:cNvPr>
          <p:cNvPicPr>
            <a:picLocks noChangeAspect="1"/>
          </p:cNvPicPr>
          <p:nvPr/>
        </p:nvPicPr>
        <p:blipFill>
          <a:blip r:embed="rId3">
            <a:extLst>
              <a:ext uri="{28A0092B-C50C-407E-A947-70E740481C1C}">
                <a14:useLocalDpi xmlns:a14="http://schemas.microsoft.com/office/drawing/2010/main" val="0"/>
              </a:ext>
            </a:extLst>
          </a:blip>
          <a:srcRect r="12491" b="-1"/>
          <a:stretch>
            <a:fillRect/>
          </a:stretch>
        </p:blipFill>
        <p:spPr>
          <a:xfrm>
            <a:off x="4059936" y="10"/>
            <a:ext cx="4066032" cy="3928523"/>
          </a:xfrm>
          <a:prstGeom prst="rect">
            <a:avLst/>
          </a:prstGeom>
        </p:spPr>
      </p:pic>
      <p:pic>
        <p:nvPicPr>
          <p:cNvPr id="5" name="Content Placeholder 4" descr="A yellow flowers on a bush&#10;&#10;AI-generated content may be incorrect.">
            <a:extLst>
              <a:ext uri="{FF2B5EF4-FFF2-40B4-BE49-F238E27FC236}">
                <a16:creationId xmlns:a16="http://schemas.microsoft.com/office/drawing/2014/main" id="{43710DD8-26AA-B147-8F5A-EB2346E75830}"/>
              </a:ext>
            </a:extLst>
          </p:cNvPr>
          <p:cNvPicPr>
            <a:picLocks noChangeAspect="1"/>
          </p:cNvPicPr>
          <p:nvPr/>
        </p:nvPicPr>
        <p:blipFill>
          <a:blip r:embed="rId4">
            <a:extLst>
              <a:ext uri="{28A0092B-C50C-407E-A947-70E740481C1C}">
                <a14:useLocalDpi xmlns:a14="http://schemas.microsoft.com/office/drawing/2010/main" val="0"/>
              </a:ext>
            </a:extLst>
          </a:blip>
          <a:srcRect l="9821" r="13282" b="-3"/>
          <a:stretch>
            <a:fillRect/>
          </a:stretch>
        </p:blipFill>
        <p:spPr>
          <a:xfrm>
            <a:off x="8119872" y="-1"/>
            <a:ext cx="4072128" cy="3928522"/>
          </a:xfrm>
          <a:prstGeom prst="rect">
            <a:avLst/>
          </a:prstGeom>
        </p:spPr>
      </p:pic>
      <p:sp>
        <p:nvSpPr>
          <p:cNvPr id="9" name="Content Placeholder 8">
            <a:extLst>
              <a:ext uri="{FF2B5EF4-FFF2-40B4-BE49-F238E27FC236}">
                <a16:creationId xmlns:a16="http://schemas.microsoft.com/office/drawing/2014/main" id="{8006452C-BFF4-4009-7280-6A9B238241C3}"/>
              </a:ext>
            </a:extLst>
          </p:cNvPr>
          <p:cNvSpPr>
            <a:spLocks noGrp="1"/>
          </p:cNvSpPr>
          <p:nvPr>
            <p:ph idx="1"/>
          </p:nvPr>
        </p:nvSpPr>
        <p:spPr>
          <a:xfrm>
            <a:off x="2231136" y="5586434"/>
            <a:ext cx="7715177" cy="1271556"/>
          </a:xfrm>
        </p:spPr>
        <p:txBody>
          <a:bodyPr>
            <a:normAutofit/>
          </a:bodyPr>
          <a:lstStyle/>
          <a:p>
            <a:pPr marL="0" indent="0">
              <a:buNone/>
            </a:pPr>
            <a:r>
              <a:rPr lang="en-US" dirty="0">
                <a:solidFill>
                  <a:schemeClr val="bg1"/>
                </a:solidFill>
              </a:rPr>
              <a:t>I found all sorts of plants and flowers along my walk, including fungi, wildflowers, gorse, and a range of native grass types.</a:t>
            </a:r>
          </a:p>
        </p:txBody>
      </p:sp>
    </p:spTree>
    <p:extLst>
      <p:ext uri="{BB962C8B-B14F-4D97-AF65-F5344CB8AC3E}">
        <p14:creationId xmlns:p14="http://schemas.microsoft.com/office/powerpoint/2010/main" val="2723288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74F4B1D-133A-D6CD-2B4F-8120039A5C98}"/>
              </a:ext>
            </a:extLst>
          </p:cNvPr>
          <p:cNvPicPr>
            <a:picLocks noChangeAspect="1"/>
          </p:cNvPicPr>
          <p:nvPr/>
        </p:nvPicPr>
        <p:blipFill>
          <a:blip r:embed="rId2">
            <a:extLst>
              <a:ext uri="{28A0092B-C50C-407E-A947-70E740481C1C}">
                <a14:useLocalDpi xmlns:a14="http://schemas.microsoft.com/office/drawing/2010/main" val="0"/>
              </a:ext>
            </a:extLst>
          </a:blip>
          <a:srcRect t="7855" r="-2" b="8927"/>
          <a:stretch>
            <a:fillRect/>
          </a:stretch>
        </p:blipFill>
        <p:spPr>
          <a:xfrm rot="5400000">
            <a:off x="216199" y="2691631"/>
            <a:ext cx="3946881" cy="4379278"/>
          </a:xfrm>
          <a:prstGeom prst="rect">
            <a:avLst/>
          </a:prstGeom>
        </p:spPr>
      </p:pic>
      <p:sp>
        <p:nvSpPr>
          <p:cNvPr id="27" name="Rectangle 26">
            <a:extLst>
              <a:ext uri="{FF2B5EF4-FFF2-40B4-BE49-F238E27FC236}">
                <a16:creationId xmlns:a16="http://schemas.microsoft.com/office/drawing/2014/main" id="{94D5EE79-EF92-4409-AAA1-DF3B03B07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1"/>
            <a:ext cx="465734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D059C6A-5B6D-5E49-3F37-AD86EF620902}"/>
              </a:ext>
            </a:extLst>
          </p:cNvPr>
          <p:cNvPicPr>
            <a:picLocks noChangeAspect="1"/>
          </p:cNvPicPr>
          <p:nvPr/>
        </p:nvPicPr>
        <p:blipFill>
          <a:blip r:embed="rId3">
            <a:extLst>
              <a:ext uri="{28A0092B-C50C-407E-A947-70E740481C1C}">
                <a14:useLocalDpi xmlns:a14="http://schemas.microsoft.com/office/drawing/2010/main" val="0"/>
              </a:ext>
            </a:extLst>
          </a:blip>
          <a:srcRect r="5" b="2238"/>
          <a:stretch>
            <a:fillRect/>
          </a:stretch>
        </p:blipFill>
        <p:spPr>
          <a:xfrm>
            <a:off x="20" y="10"/>
            <a:ext cx="2109186" cy="2749445"/>
          </a:xfrm>
          <a:prstGeom prst="rect">
            <a:avLst/>
          </a:prstGeom>
        </p:spPr>
      </p:pic>
      <p:pic>
        <p:nvPicPr>
          <p:cNvPr id="4" name="Content Placeholder 3">
            <a:extLst>
              <a:ext uri="{FF2B5EF4-FFF2-40B4-BE49-F238E27FC236}">
                <a16:creationId xmlns:a16="http://schemas.microsoft.com/office/drawing/2014/main" id="{8B0268EC-F3EF-3238-5F7A-D0D9D9CECB2C}"/>
              </a:ext>
            </a:extLst>
          </p:cNvPr>
          <p:cNvPicPr>
            <a:picLocks noChangeAspect="1"/>
          </p:cNvPicPr>
          <p:nvPr/>
        </p:nvPicPr>
        <p:blipFill>
          <a:blip r:embed="rId4">
            <a:extLst>
              <a:ext uri="{28A0092B-C50C-407E-A947-70E740481C1C}">
                <a14:useLocalDpi xmlns:a14="http://schemas.microsoft.com/office/drawing/2010/main" val="0"/>
              </a:ext>
            </a:extLst>
          </a:blip>
          <a:srcRect r="5" b="2337"/>
          <a:stretch>
            <a:fillRect/>
          </a:stretch>
        </p:blipFill>
        <p:spPr>
          <a:xfrm>
            <a:off x="2270073" y="2770"/>
            <a:ext cx="2109205" cy="2746685"/>
          </a:xfrm>
          <a:prstGeom prst="rect">
            <a:avLst/>
          </a:prstGeom>
        </p:spPr>
      </p:pic>
      <p:sp>
        <p:nvSpPr>
          <p:cNvPr id="22" name="Content Placeholder 9">
            <a:extLst>
              <a:ext uri="{FF2B5EF4-FFF2-40B4-BE49-F238E27FC236}">
                <a16:creationId xmlns:a16="http://schemas.microsoft.com/office/drawing/2014/main" id="{8C3F96D5-C329-9561-2972-670F32A372E2}"/>
              </a:ext>
            </a:extLst>
          </p:cNvPr>
          <p:cNvSpPr>
            <a:spLocks noGrp="1"/>
          </p:cNvSpPr>
          <p:nvPr>
            <p:ph idx="1"/>
          </p:nvPr>
        </p:nvSpPr>
        <p:spPr>
          <a:xfrm>
            <a:off x="8118542" y="2858703"/>
            <a:ext cx="3286982" cy="3042547"/>
          </a:xfrm>
        </p:spPr>
        <p:txBody>
          <a:bodyPr>
            <a:normAutofit/>
          </a:bodyPr>
          <a:lstStyle/>
          <a:p>
            <a:pPr marL="0" indent="0">
              <a:buNone/>
            </a:pPr>
            <a:r>
              <a:rPr lang="en-US">
                <a:solidFill>
                  <a:srgbClr val="FFFFFF"/>
                </a:solidFill>
              </a:rPr>
              <a:t>I also found some edible plants including clover, meadowsweet, and pineapple weed.</a:t>
            </a:r>
          </a:p>
        </p:txBody>
      </p:sp>
      <p:pic>
        <p:nvPicPr>
          <p:cNvPr id="6" name="Picture 5">
            <a:extLst>
              <a:ext uri="{FF2B5EF4-FFF2-40B4-BE49-F238E27FC236}">
                <a16:creationId xmlns:a16="http://schemas.microsoft.com/office/drawing/2014/main" id="{5BBBE843-1C9C-C342-20E8-FFBE9096600A}"/>
              </a:ext>
            </a:extLst>
          </p:cNvPr>
          <p:cNvPicPr>
            <a:picLocks noChangeAspect="1"/>
          </p:cNvPicPr>
          <p:nvPr/>
        </p:nvPicPr>
        <p:blipFill>
          <a:blip r:embed="rId5">
            <a:extLst>
              <a:ext uri="{28A0092B-C50C-407E-A947-70E740481C1C}">
                <a14:useLocalDpi xmlns:a14="http://schemas.microsoft.com/office/drawing/2010/main" val="0"/>
              </a:ext>
            </a:extLst>
          </a:blip>
          <a:srcRect l="31386" r="13522"/>
          <a:stretch>
            <a:fillRect/>
          </a:stretch>
        </p:blipFill>
        <p:spPr>
          <a:xfrm>
            <a:off x="4540145" y="10"/>
            <a:ext cx="2833641" cy="6857989"/>
          </a:xfrm>
          <a:prstGeom prst="rect">
            <a:avLst/>
          </a:prstGeom>
        </p:spPr>
      </p:pic>
    </p:spTree>
    <p:extLst>
      <p:ext uri="{BB962C8B-B14F-4D97-AF65-F5344CB8AC3E}">
        <p14:creationId xmlns:p14="http://schemas.microsoft.com/office/powerpoint/2010/main" val="931667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0A8BE-E95F-8A2C-1E42-F9DB2AEEC15F}"/>
              </a:ext>
            </a:extLst>
          </p:cNvPr>
          <p:cNvSpPr>
            <a:spLocks noGrp="1"/>
          </p:cNvSpPr>
          <p:nvPr>
            <p:ph type="title"/>
          </p:nvPr>
        </p:nvSpPr>
        <p:spPr>
          <a:xfrm>
            <a:off x="3281083" y="192735"/>
            <a:ext cx="6243791" cy="1188720"/>
          </a:xfrm>
        </p:spPr>
        <p:txBody>
          <a:bodyPr/>
          <a:lstStyle/>
          <a:p>
            <a:r>
              <a:rPr lang="en-GB"/>
              <a:t>Gorse and Thistle</a:t>
            </a:r>
            <a:endParaRPr lang="en-US"/>
          </a:p>
        </p:txBody>
      </p:sp>
      <p:pic>
        <p:nvPicPr>
          <p:cNvPr id="5" name="Picture 4">
            <a:extLst>
              <a:ext uri="{FF2B5EF4-FFF2-40B4-BE49-F238E27FC236}">
                <a16:creationId xmlns:a16="http://schemas.microsoft.com/office/drawing/2014/main" id="{7462CFF9-2DD3-0320-A96D-F7DFF68929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642" y="429622"/>
            <a:ext cx="2103120" cy="2800350"/>
          </a:xfrm>
          <a:prstGeom prst="rect">
            <a:avLst/>
          </a:prstGeom>
        </p:spPr>
      </p:pic>
      <p:pic>
        <p:nvPicPr>
          <p:cNvPr id="7" name="Picture 6">
            <a:extLst>
              <a:ext uri="{FF2B5EF4-FFF2-40B4-BE49-F238E27FC236}">
                <a16:creationId xmlns:a16="http://schemas.microsoft.com/office/drawing/2014/main" id="{E3B9034B-68BD-09AF-C37A-BEFB07F9CE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70705" y="429622"/>
            <a:ext cx="2103120" cy="2800350"/>
          </a:xfrm>
          <a:prstGeom prst="rect">
            <a:avLst/>
          </a:prstGeom>
        </p:spPr>
      </p:pic>
      <p:pic>
        <p:nvPicPr>
          <p:cNvPr id="10" name="Picture 9">
            <a:extLst>
              <a:ext uri="{FF2B5EF4-FFF2-40B4-BE49-F238E27FC236}">
                <a16:creationId xmlns:a16="http://schemas.microsoft.com/office/drawing/2014/main" id="{B4161077-0790-0D64-1128-D8DE87104C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8642" y="3486735"/>
            <a:ext cx="2209234" cy="2941643"/>
          </a:xfrm>
          <a:prstGeom prst="rect">
            <a:avLst/>
          </a:prstGeom>
        </p:spPr>
      </p:pic>
      <p:pic>
        <p:nvPicPr>
          <p:cNvPr id="13" name="Picture 12">
            <a:extLst>
              <a:ext uri="{FF2B5EF4-FFF2-40B4-BE49-F238E27FC236}">
                <a16:creationId xmlns:a16="http://schemas.microsoft.com/office/drawing/2014/main" id="{3ED7BAA4-C77A-1168-CC07-4CACDEE96D3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1606" y="1712493"/>
            <a:ext cx="2309730" cy="3079640"/>
          </a:xfrm>
          <a:prstGeom prst="rect">
            <a:avLst/>
          </a:prstGeom>
        </p:spPr>
      </p:pic>
      <p:pic>
        <p:nvPicPr>
          <p:cNvPr id="18" name="Picture 17" descr="A close up of yellow flowers&#10;&#10;AI-generated content may be incorrect.">
            <a:extLst>
              <a:ext uri="{FF2B5EF4-FFF2-40B4-BE49-F238E27FC236}">
                <a16:creationId xmlns:a16="http://schemas.microsoft.com/office/drawing/2014/main" id="{AC9E8FC8-856E-DCD6-5205-5798FD0D54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99253" y="3822449"/>
            <a:ext cx="3474572" cy="2605929"/>
          </a:xfrm>
          <a:prstGeom prst="rect">
            <a:avLst/>
          </a:prstGeom>
        </p:spPr>
      </p:pic>
      <p:sp>
        <p:nvSpPr>
          <p:cNvPr id="19" name="TextBox 18">
            <a:extLst>
              <a:ext uri="{FF2B5EF4-FFF2-40B4-BE49-F238E27FC236}">
                <a16:creationId xmlns:a16="http://schemas.microsoft.com/office/drawing/2014/main" id="{94D4D9EC-11D4-1E24-E59E-27486C1EEA6F}"/>
              </a:ext>
            </a:extLst>
          </p:cNvPr>
          <p:cNvSpPr txBox="1"/>
          <p:nvPr/>
        </p:nvSpPr>
        <p:spPr>
          <a:xfrm>
            <a:off x="5531635" y="1410114"/>
            <a:ext cx="4339070" cy="1200329"/>
          </a:xfrm>
          <a:prstGeom prst="rect">
            <a:avLst/>
          </a:prstGeom>
          <a:noFill/>
        </p:spPr>
        <p:txBody>
          <a:bodyPr wrap="square" rtlCol="0">
            <a:spAutoFit/>
          </a:bodyPr>
          <a:lstStyle/>
          <a:p>
            <a:r>
              <a:rPr lang="en-GB" dirty="0"/>
              <a:t>Thistles and gorse are plants I’ve grown up around and been told many times to be careful near with their needles, but these plants have many beneficial uses. </a:t>
            </a:r>
          </a:p>
        </p:txBody>
      </p:sp>
      <p:sp>
        <p:nvSpPr>
          <p:cNvPr id="20" name="TextBox 19">
            <a:extLst>
              <a:ext uri="{FF2B5EF4-FFF2-40B4-BE49-F238E27FC236}">
                <a16:creationId xmlns:a16="http://schemas.microsoft.com/office/drawing/2014/main" id="{41023316-1AF0-0C91-C969-282910F60276}"/>
              </a:ext>
            </a:extLst>
          </p:cNvPr>
          <p:cNvSpPr txBox="1"/>
          <p:nvPr/>
        </p:nvSpPr>
        <p:spPr>
          <a:xfrm>
            <a:off x="5517022" y="2560184"/>
            <a:ext cx="2967619" cy="2585323"/>
          </a:xfrm>
          <a:prstGeom prst="rect">
            <a:avLst/>
          </a:prstGeom>
          <a:noFill/>
        </p:spPr>
        <p:txBody>
          <a:bodyPr wrap="square" rtlCol="0">
            <a:spAutoFit/>
          </a:bodyPr>
          <a:lstStyle/>
          <a:p>
            <a:r>
              <a:rPr lang="en-GB" dirty="0"/>
              <a:t>Throughout folklore, gorse was used to treat many illnesses including coughs, colds, asthma, jaundice, and as a general tonic. It is still used today in foods and as a snack by those walking along the coast, as well as medicinal purposes.</a:t>
            </a:r>
          </a:p>
        </p:txBody>
      </p:sp>
      <p:sp>
        <p:nvSpPr>
          <p:cNvPr id="21" name="TextBox 20">
            <a:extLst>
              <a:ext uri="{FF2B5EF4-FFF2-40B4-BE49-F238E27FC236}">
                <a16:creationId xmlns:a16="http://schemas.microsoft.com/office/drawing/2014/main" id="{1D069A42-3FCD-3E0F-7A43-0B8B5FF4CDE0}"/>
              </a:ext>
            </a:extLst>
          </p:cNvPr>
          <p:cNvSpPr txBox="1"/>
          <p:nvPr/>
        </p:nvSpPr>
        <p:spPr>
          <a:xfrm>
            <a:off x="3006994" y="4978147"/>
            <a:ext cx="5352960" cy="1477328"/>
          </a:xfrm>
          <a:prstGeom prst="rect">
            <a:avLst/>
          </a:prstGeom>
          <a:noFill/>
        </p:spPr>
        <p:txBody>
          <a:bodyPr wrap="square" rtlCol="0">
            <a:spAutoFit/>
          </a:bodyPr>
          <a:lstStyle/>
          <a:p>
            <a:r>
              <a:rPr lang="en-GB" dirty="0"/>
              <a:t>Thistles are also known throughout folklore and the natural remedy community. It has been known to support digestive health, liver support, and lactation to support nursing mothers. It also known for its antimicrobial properties and helps with would healing </a:t>
            </a:r>
          </a:p>
        </p:txBody>
      </p:sp>
    </p:spTree>
    <p:extLst>
      <p:ext uri="{BB962C8B-B14F-4D97-AF65-F5344CB8AC3E}">
        <p14:creationId xmlns:p14="http://schemas.microsoft.com/office/powerpoint/2010/main" val="3666368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horse on a hill&#10;&#10;AI-generated content may be incorrect.">
            <a:extLst>
              <a:ext uri="{FF2B5EF4-FFF2-40B4-BE49-F238E27FC236}">
                <a16:creationId xmlns:a16="http://schemas.microsoft.com/office/drawing/2014/main" id="{8F3A0441-E9E8-1012-1E35-A576EADE2C71}"/>
              </a:ext>
            </a:extLst>
          </p:cNvPr>
          <p:cNvPicPr>
            <a:picLocks noGrp="1" noChangeAspect="1"/>
          </p:cNvPicPr>
          <p:nvPr>
            <p:ph idx="1"/>
          </p:nvPr>
        </p:nvPicPr>
        <p:blipFill>
          <a:blip r:embed="rId2"/>
          <a:srcRect t="7523" r="-2" b="23815"/>
          <a:stretch>
            <a:fillRect/>
          </a:stretch>
        </p:blipFill>
        <p:spPr>
          <a:xfrm>
            <a:off x="4650909" y="10"/>
            <a:ext cx="3770541" cy="3428990"/>
          </a:xfrm>
          <a:prstGeom prst="rect">
            <a:avLst/>
          </a:prstGeom>
        </p:spPr>
      </p:pic>
      <p:sp>
        <p:nvSpPr>
          <p:cNvPr id="14"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4DF2A4-CB7F-B8B5-E0B0-BC208C95A045}"/>
              </a:ext>
            </a:extLst>
          </p:cNvPr>
          <p:cNvSpPr>
            <a:spLocks noGrp="1"/>
          </p:cNvSpPr>
          <p:nvPr>
            <p:ph type="title"/>
          </p:nvPr>
        </p:nvSpPr>
        <p:spPr>
          <a:xfrm>
            <a:off x="643467" y="643467"/>
            <a:ext cx="3363974" cy="1728044"/>
          </a:xfrm>
          <a:noFill/>
          <a:ln>
            <a:solidFill>
              <a:schemeClr val="bg1"/>
            </a:solidFill>
          </a:ln>
        </p:spPr>
        <p:txBody>
          <a:bodyPr vert="horz" wrap="square" lIns="182880" tIns="182880" rIns="182880" bIns="182880" rtlCol="0" anchor="ctr">
            <a:normAutofit/>
          </a:bodyPr>
          <a:lstStyle/>
          <a:p>
            <a:r>
              <a:rPr lang="en-US">
                <a:solidFill>
                  <a:schemeClr val="bg1"/>
                </a:solidFill>
              </a:rPr>
              <a:t>Species of animals that I found</a:t>
            </a:r>
          </a:p>
        </p:txBody>
      </p:sp>
      <p:sp>
        <p:nvSpPr>
          <p:cNvPr id="6" name="TextBox 5">
            <a:extLst>
              <a:ext uri="{FF2B5EF4-FFF2-40B4-BE49-F238E27FC236}">
                <a16:creationId xmlns:a16="http://schemas.microsoft.com/office/drawing/2014/main" id="{467040F6-103C-9C32-03D8-1D4821134783}"/>
              </a:ext>
            </a:extLst>
          </p:cNvPr>
          <p:cNvSpPr txBox="1"/>
          <p:nvPr/>
        </p:nvSpPr>
        <p:spPr>
          <a:xfrm>
            <a:off x="643468" y="2638044"/>
            <a:ext cx="3363974" cy="3415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ts val="1000"/>
              </a:spcBef>
              <a:spcAft>
                <a:spcPts val="600"/>
              </a:spcAft>
              <a:buClr>
                <a:schemeClr val="accent2"/>
              </a:buClr>
            </a:pPr>
            <a:r>
              <a:rPr lang="en-US" sz="1500" dirty="0">
                <a:solidFill>
                  <a:schemeClr val="bg1"/>
                </a:solidFill>
              </a:rPr>
              <a:t>Walking around the Commons, I saw animals of all sizes, from horses and sheep grazing, to birds sitting and singing, to bugs and beetles wondering around on the ground and flying between plants. </a:t>
            </a:r>
          </a:p>
          <a:p>
            <a:pPr indent="-228600" defTabSz="914400">
              <a:lnSpc>
                <a:spcPct val="90000"/>
              </a:lnSpc>
              <a:spcBef>
                <a:spcPts val="1000"/>
              </a:spcBef>
              <a:spcAft>
                <a:spcPts val="600"/>
              </a:spcAft>
              <a:buClr>
                <a:schemeClr val="accent2"/>
              </a:buClr>
              <a:buFont typeface="Arial" panose="020B0604020202020204" pitchFamily="34" charset="0"/>
              <a:buChar char="•"/>
            </a:pPr>
            <a:endParaRPr lang="en-US" sz="1500" dirty="0">
              <a:solidFill>
                <a:schemeClr val="bg1"/>
              </a:solidFill>
            </a:endParaRPr>
          </a:p>
          <a:p>
            <a:pPr defTabSz="914400">
              <a:lnSpc>
                <a:spcPct val="90000"/>
              </a:lnSpc>
              <a:spcBef>
                <a:spcPts val="1000"/>
              </a:spcBef>
              <a:spcAft>
                <a:spcPts val="600"/>
              </a:spcAft>
              <a:buClr>
                <a:schemeClr val="accent2"/>
              </a:buClr>
            </a:pPr>
            <a:r>
              <a:rPr lang="en-US" sz="1500" dirty="0">
                <a:solidFill>
                  <a:schemeClr val="bg1"/>
                </a:solidFill>
              </a:rPr>
              <a:t>From my visits across the past however many years, I know that the Commons are alive all year round, but this time I was there in time for the dragonflies (damselflies). I have also been captivated by there stunning blue appearance and their delicate wings and body.</a:t>
            </a:r>
          </a:p>
        </p:txBody>
      </p:sp>
      <p:pic>
        <p:nvPicPr>
          <p:cNvPr id="7" name="Picture 6">
            <a:extLst>
              <a:ext uri="{FF2B5EF4-FFF2-40B4-BE49-F238E27FC236}">
                <a16:creationId xmlns:a16="http://schemas.microsoft.com/office/drawing/2014/main" id="{C85E8C95-0565-A67E-FB8E-95944D14FC95}"/>
              </a:ext>
            </a:extLst>
          </p:cNvPr>
          <p:cNvPicPr>
            <a:picLocks noChangeAspect="1"/>
          </p:cNvPicPr>
          <p:nvPr/>
        </p:nvPicPr>
        <p:blipFill>
          <a:blip r:embed="rId3">
            <a:extLst>
              <a:ext uri="{28A0092B-C50C-407E-A947-70E740481C1C}">
                <a14:useLocalDpi xmlns:a14="http://schemas.microsoft.com/office/drawing/2010/main" val="0"/>
              </a:ext>
            </a:extLst>
          </a:blip>
          <a:srcRect t="15792" r="-1" b="10090"/>
          <a:stretch>
            <a:fillRect/>
          </a:stretch>
        </p:blipFill>
        <p:spPr>
          <a:xfrm>
            <a:off x="8421459" y="10"/>
            <a:ext cx="3770541" cy="3428990"/>
          </a:xfrm>
          <a:prstGeom prst="rect">
            <a:avLst/>
          </a:prstGeom>
        </p:spPr>
      </p:pic>
      <p:pic>
        <p:nvPicPr>
          <p:cNvPr id="3" name="Picture 2">
            <a:extLst>
              <a:ext uri="{FF2B5EF4-FFF2-40B4-BE49-F238E27FC236}">
                <a16:creationId xmlns:a16="http://schemas.microsoft.com/office/drawing/2014/main" id="{7DE031FA-16ED-8BAE-B368-35FA8EB55F6B}"/>
              </a:ext>
            </a:extLst>
          </p:cNvPr>
          <p:cNvPicPr>
            <a:picLocks noChangeAspect="1"/>
          </p:cNvPicPr>
          <p:nvPr/>
        </p:nvPicPr>
        <p:blipFill>
          <a:blip r:embed="rId4">
            <a:extLst>
              <a:ext uri="{28A0092B-C50C-407E-A947-70E740481C1C}">
                <a14:useLocalDpi xmlns:a14="http://schemas.microsoft.com/office/drawing/2010/main" val="0"/>
              </a:ext>
            </a:extLst>
          </a:blip>
          <a:srcRect t="3458" r="-4" b="2299"/>
          <a:stretch>
            <a:fillRect/>
          </a:stretch>
        </p:blipFill>
        <p:spPr>
          <a:xfrm>
            <a:off x="8421441" y="3429000"/>
            <a:ext cx="3770541" cy="3429000"/>
          </a:xfrm>
          <a:prstGeom prst="rect">
            <a:avLst/>
          </a:prstGeom>
        </p:spPr>
      </p:pic>
      <p:pic>
        <p:nvPicPr>
          <p:cNvPr id="5" name="Picture 4" descr="A black bird on a bush&#10;&#10;AI-generated content may be incorrect.">
            <a:extLst>
              <a:ext uri="{FF2B5EF4-FFF2-40B4-BE49-F238E27FC236}">
                <a16:creationId xmlns:a16="http://schemas.microsoft.com/office/drawing/2014/main" id="{BA4B13DB-9D27-70AC-4B12-CF703D647114}"/>
              </a:ext>
            </a:extLst>
          </p:cNvPr>
          <p:cNvPicPr>
            <a:picLocks noChangeAspect="1"/>
          </p:cNvPicPr>
          <p:nvPr/>
        </p:nvPicPr>
        <p:blipFill>
          <a:blip r:embed="rId5"/>
          <a:srcRect l="10549" r="3679" b="-3"/>
          <a:stretch>
            <a:fillRect/>
          </a:stretch>
        </p:blipFill>
        <p:spPr>
          <a:xfrm>
            <a:off x="4650900" y="3429000"/>
            <a:ext cx="3770541" cy="3429000"/>
          </a:xfrm>
          <a:prstGeom prst="rect">
            <a:avLst/>
          </a:prstGeom>
        </p:spPr>
      </p:pic>
    </p:spTree>
    <p:extLst>
      <p:ext uri="{BB962C8B-B14F-4D97-AF65-F5344CB8AC3E}">
        <p14:creationId xmlns:p14="http://schemas.microsoft.com/office/powerpoint/2010/main" val="269842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AFB89-7E70-9439-D3B2-30872B3D4721}"/>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a:solidFill>
                  <a:schemeClr val="bg1"/>
                </a:solidFill>
              </a:rPr>
              <a:t>Endangered animals</a:t>
            </a:r>
          </a:p>
        </p:txBody>
      </p:sp>
      <p:sp>
        <p:nvSpPr>
          <p:cNvPr id="3" name="Content Placeholder 2">
            <a:extLst>
              <a:ext uri="{FF2B5EF4-FFF2-40B4-BE49-F238E27FC236}">
                <a16:creationId xmlns:a16="http://schemas.microsoft.com/office/drawing/2014/main" id="{3A2BC1FC-1E69-4B0C-01D8-ACA65CBAEC6F}"/>
              </a:ext>
            </a:extLst>
          </p:cNvPr>
          <p:cNvSpPr>
            <a:spLocks noGrp="1"/>
          </p:cNvSpPr>
          <p:nvPr>
            <p:ph idx="1"/>
          </p:nvPr>
        </p:nvSpPr>
        <p:spPr>
          <a:xfrm>
            <a:off x="643467" y="2638044"/>
            <a:ext cx="6242715" cy="3415622"/>
          </a:xfrm>
        </p:spPr>
        <p:txBody>
          <a:bodyPr vert="horz" lIns="91440" tIns="45720" rIns="91440" bIns="45720" rtlCol="0">
            <a:normAutofit/>
          </a:bodyPr>
          <a:lstStyle/>
          <a:p>
            <a:pPr marL="0" indent="0">
              <a:buNone/>
            </a:pPr>
            <a:r>
              <a:rPr lang="en-GB">
                <a:solidFill>
                  <a:schemeClr val="bg1"/>
                </a:solidFill>
              </a:rPr>
              <a:t>After seeing the animals on the Commons and knowing that the area is an Area of Special Conservational Interest, I wanted to find out more about the animals that live there they are being catered to in order to support them in growing in numbers to stop the loss of another species. I found that a species of damselfly, like the ones I love, is an endangered creature and the Commons are one of the few locations in the UK where this species survives.</a:t>
            </a:r>
          </a:p>
        </p:txBody>
      </p:sp>
      <p:pic>
        <p:nvPicPr>
          <p:cNvPr id="8" name="Picture 7" descr="A blue and black dragonfly on a leaf&#10;&#10;AI-generated content may be incorrect.">
            <a:extLst>
              <a:ext uri="{FF2B5EF4-FFF2-40B4-BE49-F238E27FC236}">
                <a16:creationId xmlns:a16="http://schemas.microsoft.com/office/drawing/2014/main" id="{75EC090F-A5E5-51ED-2333-20AF6EF86F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9008" y="812273"/>
            <a:ext cx="3419524" cy="2282532"/>
          </a:xfrm>
          <a:prstGeom prst="rect">
            <a:avLst/>
          </a:prstGeom>
        </p:spPr>
      </p:pic>
      <p:pic>
        <p:nvPicPr>
          <p:cNvPr id="6" name="Picture 5" descr="A blue dragonfly with black wings&#10;&#10;AI-generated content may be incorrect.">
            <a:extLst>
              <a:ext uri="{FF2B5EF4-FFF2-40B4-BE49-F238E27FC236}">
                <a16:creationId xmlns:a16="http://schemas.microsoft.com/office/drawing/2014/main" id="{2E10E32B-1376-7924-DAE6-10CEB2B053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9008" y="3706147"/>
            <a:ext cx="3419524" cy="2231239"/>
          </a:xfrm>
          <a:prstGeom prst="rect">
            <a:avLst/>
          </a:prstGeom>
        </p:spPr>
      </p:pic>
    </p:spTree>
    <p:extLst>
      <p:ext uri="{BB962C8B-B14F-4D97-AF65-F5344CB8AC3E}">
        <p14:creationId xmlns:p14="http://schemas.microsoft.com/office/powerpoint/2010/main" val="384619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leaves with dew drops in sunshine">
            <a:extLst>
              <a:ext uri="{FF2B5EF4-FFF2-40B4-BE49-F238E27FC236}">
                <a16:creationId xmlns:a16="http://schemas.microsoft.com/office/drawing/2014/main" id="{8436D20A-5DCC-EDB8-FB72-53306CFC750F}"/>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b="15730"/>
          <a:stretch>
            <a:fillRect/>
          </a:stretch>
        </p:blipFill>
        <p:spPr>
          <a:xfrm>
            <a:off x="20" y="12105"/>
            <a:ext cx="12191980" cy="6857990"/>
          </a:xfrm>
          <a:prstGeom prst="rect">
            <a:avLst/>
          </a:prstGeom>
        </p:spPr>
      </p:pic>
      <p:sp>
        <p:nvSpPr>
          <p:cNvPr id="2" name="Title 1">
            <a:extLst>
              <a:ext uri="{FF2B5EF4-FFF2-40B4-BE49-F238E27FC236}">
                <a16:creationId xmlns:a16="http://schemas.microsoft.com/office/drawing/2014/main" id="{87905328-B65C-0E52-ACA6-37BAED12159C}"/>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GB">
                <a:solidFill>
                  <a:schemeClr val="tx1"/>
                </a:solidFill>
              </a:rPr>
              <a:t>What is Conservation</a:t>
            </a:r>
          </a:p>
        </p:txBody>
      </p:sp>
      <p:sp>
        <p:nvSpPr>
          <p:cNvPr id="13" name="Content Placeholder 2">
            <a:extLst>
              <a:ext uri="{FF2B5EF4-FFF2-40B4-BE49-F238E27FC236}">
                <a16:creationId xmlns:a16="http://schemas.microsoft.com/office/drawing/2014/main" id="{7D8381E5-4F98-B7EC-3896-5E95739BB8DF}"/>
              </a:ext>
            </a:extLst>
          </p:cNvPr>
          <p:cNvSpPr>
            <a:spLocks noGrp="1"/>
          </p:cNvSpPr>
          <p:nvPr>
            <p:ph idx="1"/>
          </p:nvPr>
        </p:nvSpPr>
        <p:spPr>
          <a:xfrm>
            <a:off x="2231136" y="2638044"/>
            <a:ext cx="7729728" cy="3101983"/>
          </a:xfrm>
        </p:spPr>
        <p:txBody>
          <a:bodyPr vert="horz" lIns="91440" tIns="45720" rIns="91440" bIns="45720" rtlCol="0" anchor="t">
            <a:normAutofit/>
          </a:bodyPr>
          <a:lstStyle/>
          <a:p>
            <a:pPr marL="0" indent="0">
              <a:buNone/>
            </a:pPr>
            <a:r>
              <a:rPr lang="en-GB" dirty="0"/>
              <a:t>Conservation is protecting, managing, and restoring natural environments to make sure they are still there for our children, and our children’s children.</a:t>
            </a:r>
          </a:p>
          <a:p>
            <a:pPr marL="0" indent="0">
              <a:buNone/>
            </a:pPr>
            <a:endParaRPr lang="en-GB" dirty="0"/>
          </a:p>
        </p:txBody>
      </p:sp>
    </p:spTree>
    <p:extLst>
      <p:ext uri="{BB962C8B-B14F-4D97-AF65-F5344CB8AC3E}">
        <p14:creationId xmlns:p14="http://schemas.microsoft.com/office/powerpoint/2010/main" val="39418277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oup of horses standing on grass&#10;&#10;AI-generated content may be incorrect.">
            <a:extLst>
              <a:ext uri="{FF2B5EF4-FFF2-40B4-BE49-F238E27FC236}">
                <a16:creationId xmlns:a16="http://schemas.microsoft.com/office/drawing/2014/main" id="{7E9A97A3-0469-05AE-1179-639FC4E6A454}"/>
              </a:ext>
            </a:extLst>
          </p:cNvPr>
          <p:cNvPicPr>
            <a:picLocks noChangeAspect="1"/>
          </p:cNvPicPr>
          <p:nvPr/>
        </p:nvPicPr>
        <p:blipFill>
          <a:blip r:embed="rId2">
            <a:extLst>
              <a:ext uri="{28A0092B-C50C-407E-A947-70E740481C1C}">
                <a14:useLocalDpi xmlns:a14="http://schemas.microsoft.com/office/drawing/2010/main" val="0"/>
              </a:ext>
            </a:extLst>
          </a:blip>
          <a:srcRect t="33930" b="778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14E1CA9-2600-1CDB-B942-9387F3C85D83}"/>
              </a:ext>
            </a:extLst>
          </p:cNvPr>
          <p:cNvSpPr>
            <a:spLocks noGrp="1"/>
          </p:cNvSpPr>
          <p:nvPr>
            <p:ph type="title"/>
          </p:nvPr>
        </p:nvSpPr>
        <p:spPr>
          <a:xfrm>
            <a:off x="1105678" y="5241493"/>
            <a:ext cx="8991600" cy="1138773"/>
          </a:xfrm>
          <a:solidFill>
            <a:schemeClr val="bg1">
              <a:alpha val="70000"/>
            </a:schemeClr>
          </a:solidFill>
          <a:ln w="38100" cap="sq">
            <a:solidFill>
              <a:schemeClr val="tx1"/>
            </a:solidFill>
            <a:miter lim="800000"/>
          </a:ln>
        </p:spPr>
        <p:txBody>
          <a:bodyPr vert="horz" lIns="274320" tIns="182880" rIns="274320" bIns="182880" rtlCol="0" anchor="ctr" anchorCtr="1">
            <a:normAutofit/>
          </a:bodyPr>
          <a:lstStyle/>
          <a:p>
            <a:r>
              <a:rPr lang="en-US" sz="2700" b="1">
                <a:solidFill>
                  <a:schemeClr val="tx1"/>
                </a:solidFill>
              </a:rPr>
              <a:t>Current methods of conservation on the common</a:t>
            </a:r>
          </a:p>
        </p:txBody>
      </p:sp>
      <p:sp>
        <p:nvSpPr>
          <p:cNvPr id="3" name="Content Placeholder 2">
            <a:extLst>
              <a:ext uri="{FF2B5EF4-FFF2-40B4-BE49-F238E27FC236}">
                <a16:creationId xmlns:a16="http://schemas.microsoft.com/office/drawing/2014/main" id="{B5833FF3-56B1-B554-EF79-740D38C219E8}"/>
              </a:ext>
            </a:extLst>
          </p:cNvPr>
          <p:cNvSpPr>
            <a:spLocks noGrp="1"/>
          </p:cNvSpPr>
          <p:nvPr>
            <p:ph idx="1"/>
          </p:nvPr>
        </p:nvSpPr>
        <p:spPr>
          <a:xfrm>
            <a:off x="2695194" y="6380266"/>
            <a:ext cx="6801612" cy="814079"/>
          </a:xfrm>
        </p:spPr>
        <p:txBody>
          <a:bodyPr vert="horz" lIns="91440" tIns="45720" rIns="91440" bIns="45720" rtlCol="0">
            <a:normAutofit/>
          </a:bodyPr>
          <a:lstStyle/>
          <a:p>
            <a:pPr marL="0" indent="0" algn="ctr">
              <a:buNone/>
            </a:pPr>
            <a:r>
              <a:rPr lang="en-US" sz="2000" dirty="0">
                <a:solidFill>
                  <a:srgbClr val="FFFFFF"/>
                </a:solidFill>
              </a:rPr>
              <a:t>Grazing and use of animals</a:t>
            </a:r>
          </a:p>
        </p:txBody>
      </p:sp>
    </p:spTree>
    <p:extLst>
      <p:ext uri="{BB962C8B-B14F-4D97-AF65-F5344CB8AC3E}">
        <p14:creationId xmlns:p14="http://schemas.microsoft.com/office/powerpoint/2010/main" val="15287964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813614C-0332-10D6-3DD5-C22D36534FDE}"/>
              </a:ext>
            </a:extLst>
          </p:cNvPr>
          <p:cNvPicPr>
            <a:picLocks noChangeAspect="1"/>
          </p:cNvPicPr>
          <p:nvPr/>
        </p:nvPicPr>
        <p:blipFill>
          <a:blip r:embed="rId2">
            <a:extLst>
              <a:ext uri="{28A0092B-C50C-407E-A947-70E740481C1C}">
                <a14:useLocalDpi xmlns:a14="http://schemas.microsoft.com/office/drawing/2010/main" val="0"/>
              </a:ext>
            </a:extLst>
          </a:blip>
          <a:srcRect t="17615" r="-2" b="13387"/>
          <a:stretch>
            <a:fillRect/>
          </a:stretch>
        </p:blipFill>
        <p:spPr>
          <a:xfrm>
            <a:off x="20" y="10"/>
            <a:ext cx="4003019" cy="3388883"/>
          </a:xfrm>
          <a:prstGeom prst="rect">
            <a:avLst/>
          </a:prstGeom>
        </p:spPr>
      </p:pic>
      <p:pic>
        <p:nvPicPr>
          <p:cNvPr id="7" name="Picture 6" descr="A horse lying in the grass&#10;&#10;AI-generated content may be incorrect.">
            <a:extLst>
              <a:ext uri="{FF2B5EF4-FFF2-40B4-BE49-F238E27FC236}">
                <a16:creationId xmlns:a16="http://schemas.microsoft.com/office/drawing/2014/main" id="{1407EE61-CE0F-2CC0-D0A5-3B145B4CD676}"/>
              </a:ext>
            </a:extLst>
          </p:cNvPr>
          <p:cNvPicPr>
            <a:picLocks noChangeAspect="1"/>
          </p:cNvPicPr>
          <p:nvPr/>
        </p:nvPicPr>
        <p:blipFill>
          <a:blip r:embed="rId3">
            <a:extLst>
              <a:ext uri="{28A0092B-C50C-407E-A947-70E740481C1C}">
                <a14:useLocalDpi xmlns:a14="http://schemas.microsoft.com/office/drawing/2010/main" val="0"/>
              </a:ext>
            </a:extLst>
          </a:blip>
          <a:srcRect b="36294"/>
          <a:stretch>
            <a:fillRect/>
          </a:stretch>
        </p:blipFill>
        <p:spPr>
          <a:xfrm>
            <a:off x="20" y="3469102"/>
            <a:ext cx="4003019" cy="3388893"/>
          </a:xfrm>
          <a:prstGeom prst="rect">
            <a:avLst/>
          </a:prstGeom>
        </p:spPr>
      </p:pic>
      <p:pic>
        <p:nvPicPr>
          <p:cNvPr id="5" name="Content Placeholder 4" descr="A horse standing on a hill&#10;&#10;AI-generated content may be incorrect.">
            <a:extLst>
              <a:ext uri="{FF2B5EF4-FFF2-40B4-BE49-F238E27FC236}">
                <a16:creationId xmlns:a16="http://schemas.microsoft.com/office/drawing/2014/main" id="{4D9C7A80-8AD6-FB62-58C4-37067A0ACA08}"/>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l="10923" r="11553"/>
          <a:stretch>
            <a:fillRect/>
          </a:stretch>
        </p:blipFill>
        <p:spPr>
          <a:xfrm>
            <a:off x="4094479" y="10"/>
            <a:ext cx="4014047" cy="6857990"/>
          </a:xfrm>
          <a:prstGeom prst="rect">
            <a:avLst/>
          </a:prstGeom>
        </p:spPr>
      </p:pic>
      <p:pic>
        <p:nvPicPr>
          <p:cNvPr id="4" name="Picture 3">
            <a:extLst>
              <a:ext uri="{FF2B5EF4-FFF2-40B4-BE49-F238E27FC236}">
                <a16:creationId xmlns:a16="http://schemas.microsoft.com/office/drawing/2014/main" id="{0F82BE87-F611-FA3E-4100-B03F7F418E30}"/>
              </a:ext>
            </a:extLst>
          </p:cNvPr>
          <p:cNvPicPr>
            <a:picLocks noChangeAspect="1"/>
          </p:cNvPicPr>
          <p:nvPr/>
        </p:nvPicPr>
        <p:blipFill>
          <a:blip r:embed="rId5">
            <a:extLst>
              <a:ext uri="{28A0092B-C50C-407E-A947-70E740481C1C}">
                <a14:useLocalDpi xmlns:a14="http://schemas.microsoft.com/office/drawing/2010/main" val="0"/>
              </a:ext>
            </a:extLst>
          </a:blip>
          <a:srcRect t="6850" r="4" b="5571"/>
          <a:stretch>
            <a:fillRect/>
          </a:stretch>
        </p:blipFill>
        <p:spPr>
          <a:xfrm>
            <a:off x="8188960" y="10"/>
            <a:ext cx="4003039" cy="3383270"/>
          </a:xfrm>
          <a:prstGeom prst="rect">
            <a:avLst/>
          </a:prstGeom>
        </p:spPr>
      </p:pic>
      <p:pic>
        <p:nvPicPr>
          <p:cNvPr id="6" name="Picture 5">
            <a:extLst>
              <a:ext uri="{FF2B5EF4-FFF2-40B4-BE49-F238E27FC236}">
                <a16:creationId xmlns:a16="http://schemas.microsoft.com/office/drawing/2014/main" id="{4A3CFB8C-024A-A1AE-1A09-0B71BBD88074}"/>
              </a:ext>
            </a:extLst>
          </p:cNvPr>
          <p:cNvPicPr>
            <a:picLocks noChangeAspect="1"/>
          </p:cNvPicPr>
          <p:nvPr/>
        </p:nvPicPr>
        <p:blipFill>
          <a:blip r:embed="rId6">
            <a:extLst>
              <a:ext uri="{28A0092B-C50C-407E-A947-70E740481C1C}">
                <a14:useLocalDpi xmlns:a14="http://schemas.microsoft.com/office/drawing/2010/main" val="0"/>
              </a:ext>
            </a:extLst>
          </a:blip>
          <a:srcRect t="48854" b="847"/>
          <a:stretch>
            <a:fillRect/>
          </a:stretch>
        </p:blipFill>
        <p:spPr>
          <a:xfrm>
            <a:off x="8199966" y="3469102"/>
            <a:ext cx="3992034" cy="3388893"/>
          </a:xfrm>
          <a:prstGeom prst="rect">
            <a:avLst/>
          </a:prstGeom>
        </p:spPr>
      </p:pic>
    </p:spTree>
    <p:extLst>
      <p:ext uri="{BB962C8B-B14F-4D97-AF65-F5344CB8AC3E}">
        <p14:creationId xmlns:p14="http://schemas.microsoft.com/office/powerpoint/2010/main" val="3169023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holding a hoe in front of a fire&#10;&#10;AI-generated content may be incorrect.">
            <a:extLst>
              <a:ext uri="{FF2B5EF4-FFF2-40B4-BE49-F238E27FC236}">
                <a16:creationId xmlns:a16="http://schemas.microsoft.com/office/drawing/2014/main" id="{6A2D703B-56FB-C84D-8FFF-202519B721CD}"/>
              </a:ext>
            </a:extLst>
          </p:cNvPr>
          <p:cNvPicPr>
            <a:picLocks noChangeAspect="1"/>
          </p:cNvPicPr>
          <p:nvPr/>
        </p:nvPicPr>
        <p:blipFill>
          <a:blip r:embed="rId2"/>
          <a:srcRect t="12570" b="474"/>
          <a:stretch>
            <a:fillRect/>
          </a:stretch>
        </p:blipFill>
        <p:spPr>
          <a:xfrm>
            <a:off x="3278459" y="0"/>
            <a:ext cx="8839284" cy="4142076"/>
          </a:xfrm>
          <a:prstGeom prst="rect">
            <a:avLst/>
          </a:prstGeom>
          <a:effectLst>
            <a:outerShdw blurRad="596900" dist="330200" dir="8820000" sx="87000" sy="87000" algn="ctr" rotWithShape="0">
              <a:srgbClr val="000000">
                <a:alpha val="29000"/>
              </a:srgbClr>
            </a:outerShdw>
          </a:effectLst>
        </p:spPr>
      </p:pic>
      <p:sp>
        <p:nvSpPr>
          <p:cNvPr id="5" name="Title 1">
            <a:extLst>
              <a:ext uri="{FF2B5EF4-FFF2-40B4-BE49-F238E27FC236}">
                <a16:creationId xmlns:a16="http://schemas.microsoft.com/office/drawing/2014/main" id="{E7F69C13-C8D7-B8FE-C868-5C550073F3E9}"/>
              </a:ext>
            </a:extLst>
          </p:cNvPr>
          <p:cNvSpPr txBox="1">
            <a:spLocks/>
          </p:cNvSpPr>
          <p:nvPr/>
        </p:nvSpPr>
        <p:spPr>
          <a:xfrm>
            <a:off x="137456" y="4551881"/>
            <a:ext cx="7015499" cy="8522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US" sz="2500" dirty="0"/>
          </a:p>
        </p:txBody>
      </p:sp>
      <p:pic>
        <p:nvPicPr>
          <p:cNvPr id="3" name="Picture 2" descr="A firefighter wearing a helmet&#10;&#10;AI-generated content may be incorrect.">
            <a:extLst>
              <a:ext uri="{FF2B5EF4-FFF2-40B4-BE49-F238E27FC236}">
                <a16:creationId xmlns:a16="http://schemas.microsoft.com/office/drawing/2014/main" id="{55390D7E-FA23-A838-2616-C72480572C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0543" y="4307122"/>
            <a:ext cx="5867200" cy="2194037"/>
          </a:xfrm>
          <a:prstGeom prst="rect">
            <a:avLst/>
          </a:prstGeom>
        </p:spPr>
      </p:pic>
      <p:sp>
        <p:nvSpPr>
          <p:cNvPr id="6" name="Title 5">
            <a:extLst>
              <a:ext uri="{FF2B5EF4-FFF2-40B4-BE49-F238E27FC236}">
                <a16:creationId xmlns:a16="http://schemas.microsoft.com/office/drawing/2014/main" id="{AE33EB81-86D7-88AF-98EC-54D3F0F0FA6F}"/>
              </a:ext>
            </a:extLst>
          </p:cNvPr>
          <p:cNvSpPr>
            <a:spLocks noGrp="1"/>
          </p:cNvSpPr>
          <p:nvPr>
            <p:ph type="title"/>
          </p:nvPr>
        </p:nvSpPr>
        <p:spPr>
          <a:xfrm>
            <a:off x="190111" y="319219"/>
            <a:ext cx="2976835" cy="2468586"/>
          </a:xfrm>
        </p:spPr>
        <p:txBody>
          <a:bodyPr/>
          <a:lstStyle/>
          <a:p>
            <a:r>
              <a:rPr lang="en-US" sz="2400" dirty="0"/>
              <a:t>Current methods of conservation on the common</a:t>
            </a:r>
            <a:endParaRPr lang="en-GB" dirty="0"/>
          </a:p>
        </p:txBody>
      </p:sp>
      <p:sp>
        <p:nvSpPr>
          <p:cNvPr id="9" name="Text Placeholder 8">
            <a:extLst>
              <a:ext uri="{FF2B5EF4-FFF2-40B4-BE49-F238E27FC236}">
                <a16:creationId xmlns:a16="http://schemas.microsoft.com/office/drawing/2014/main" id="{CFD9BCB9-7F7E-7FB8-405C-1778A5A138A0}"/>
              </a:ext>
            </a:extLst>
          </p:cNvPr>
          <p:cNvSpPr>
            <a:spLocks noGrp="1"/>
          </p:cNvSpPr>
          <p:nvPr>
            <p:ph type="body" sz="half" idx="2"/>
          </p:nvPr>
        </p:nvSpPr>
        <p:spPr>
          <a:xfrm>
            <a:off x="190111" y="3032564"/>
            <a:ext cx="2976835" cy="3468595"/>
          </a:xfrm>
        </p:spPr>
        <p:txBody>
          <a:bodyPr/>
          <a:lstStyle/>
          <a:p>
            <a:r>
              <a:rPr lang="en-US" sz="1600" dirty="0"/>
              <a:t>Controlled burning</a:t>
            </a:r>
          </a:p>
          <a:p>
            <a:r>
              <a:rPr lang="en-US" sz="1600" dirty="0"/>
              <a:t>Controlled burning allows for </a:t>
            </a:r>
            <a:r>
              <a:rPr lang="en-US" sz="1600" dirty="0" err="1"/>
              <a:t>for</a:t>
            </a:r>
            <a:r>
              <a:rPr lang="en-US" sz="1600" dirty="0"/>
              <a:t> space to be cleared on the commons allowing for new plant life. The burning creates an ash layer that provides the nutrients needed for the young plants to grow. </a:t>
            </a:r>
          </a:p>
          <a:p>
            <a:endParaRPr lang="en-GB" dirty="0"/>
          </a:p>
        </p:txBody>
      </p:sp>
    </p:spTree>
    <p:extLst>
      <p:ext uri="{BB962C8B-B14F-4D97-AF65-F5344CB8AC3E}">
        <p14:creationId xmlns:p14="http://schemas.microsoft.com/office/powerpoint/2010/main" val="1927820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758"/>
            <a:ext cx="12192000" cy="3431242"/>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E0EC9-E97D-5FBE-5A6E-B7C2EAF3F69E}"/>
              </a:ext>
            </a:extLst>
          </p:cNvPr>
          <p:cNvSpPr>
            <a:spLocks noGrp="1"/>
          </p:cNvSpPr>
          <p:nvPr>
            <p:ph type="title"/>
          </p:nvPr>
        </p:nvSpPr>
        <p:spPr>
          <a:xfrm>
            <a:off x="4205680" y="4088935"/>
            <a:ext cx="3768447" cy="1549866"/>
          </a:xfrm>
          <a:noFill/>
          <a:ln>
            <a:solidFill>
              <a:schemeClr val="bg1"/>
            </a:solidFill>
          </a:ln>
        </p:spPr>
        <p:txBody>
          <a:bodyPr vert="horz" lIns="91440" tIns="45720" rIns="91440" bIns="45720" rtlCol="0">
            <a:normAutofit/>
          </a:bodyPr>
          <a:lstStyle/>
          <a:p>
            <a:r>
              <a:rPr lang="en-US" sz="2400" kern="1200" dirty="0">
                <a:solidFill>
                  <a:schemeClr val="bg1"/>
                </a:solidFill>
                <a:latin typeface="+mj-lt"/>
                <a:ea typeface="+mj-ea"/>
                <a:cs typeface="+mj-cs"/>
              </a:rPr>
              <a:t>My Relationship with the Outdoors </a:t>
            </a:r>
          </a:p>
        </p:txBody>
      </p:sp>
      <p:pic>
        <p:nvPicPr>
          <p:cNvPr id="6" name="Picture 5">
            <a:extLst>
              <a:ext uri="{FF2B5EF4-FFF2-40B4-BE49-F238E27FC236}">
                <a16:creationId xmlns:a16="http://schemas.microsoft.com/office/drawing/2014/main" id="{DE7D206A-A4DF-9B3C-6302-17A1ECD2A4F3}"/>
              </a:ext>
            </a:extLst>
          </p:cNvPr>
          <p:cNvPicPr>
            <a:picLocks noChangeAspect="1"/>
          </p:cNvPicPr>
          <p:nvPr/>
        </p:nvPicPr>
        <p:blipFill>
          <a:blip r:embed="rId2">
            <a:extLst>
              <a:ext uri="{28A0092B-C50C-407E-A947-70E740481C1C}">
                <a14:useLocalDpi xmlns:a14="http://schemas.microsoft.com/office/drawing/2010/main" val="0"/>
              </a:ext>
            </a:extLst>
          </a:blip>
          <a:srcRect l="18703" r="18473" b="3"/>
          <a:stretch>
            <a:fillRect/>
          </a:stretch>
        </p:blipFill>
        <p:spPr>
          <a:xfrm>
            <a:off x="20" y="-2"/>
            <a:ext cx="3044932" cy="3429000"/>
          </a:xfrm>
          <a:prstGeom prst="rect">
            <a:avLst/>
          </a:prstGeom>
        </p:spPr>
      </p:pic>
      <p:pic>
        <p:nvPicPr>
          <p:cNvPr id="17" name="Picture 16">
            <a:extLst>
              <a:ext uri="{FF2B5EF4-FFF2-40B4-BE49-F238E27FC236}">
                <a16:creationId xmlns:a16="http://schemas.microsoft.com/office/drawing/2014/main" id="{870912A6-320D-971C-311E-302E980503D4}"/>
              </a:ext>
            </a:extLst>
          </p:cNvPr>
          <p:cNvPicPr>
            <a:picLocks noChangeAspect="1"/>
          </p:cNvPicPr>
          <p:nvPr/>
        </p:nvPicPr>
        <p:blipFill>
          <a:blip r:embed="rId3">
            <a:extLst>
              <a:ext uri="{28A0092B-C50C-407E-A947-70E740481C1C}">
                <a14:useLocalDpi xmlns:a14="http://schemas.microsoft.com/office/drawing/2010/main" val="0"/>
              </a:ext>
            </a:extLst>
          </a:blip>
          <a:srcRect l="16352" r="28594" b="3"/>
          <a:stretch>
            <a:fillRect/>
          </a:stretch>
        </p:blipFill>
        <p:spPr>
          <a:xfrm>
            <a:off x="3044952" y="-2"/>
            <a:ext cx="3044952" cy="3428998"/>
          </a:xfrm>
          <a:prstGeom prst="rect">
            <a:avLst/>
          </a:prstGeom>
        </p:spPr>
      </p:pic>
      <p:pic>
        <p:nvPicPr>
          <p:cNvPr id="5" name="Picture 4">
            <a:extLst>
              <a:ext uri="{FF2B5EF4-FFF2-40B4-BE49-F238E27FC236}">
                <a16:creationId xmlns:a16="http://schemas.microsoft.com/office/drawing/2014/main" id="{64A8922D-DB5C-CDA9-68B9-F327B0AF18EA}"/>
              </a:ext>
            </a:extLst>
          </p:cNvPr>
          <p:cNvPicPr>
            <a:picLocks noChangeAspect="1"/>
          </p:cNvPicPr>
          <p:nvPr/>
        </p:nvPicPr>
        <p:blipFill>
          <a:blip r:embed="rId4">
            <a:extLst>
              <a:ext uri="{28A0092B-C50C-407E-A947-70E740481C1C}">
                <a14:useLocalDpi xmlns:a14="http://schemas.microsoft.com/office/drawing/2010/main" val="0"/>
              </a:ext>
            </a:extLst>
          </a:blip>
          <a:srcRect l="21163" r="20415" b="4"/>
          <a:stretch>
            <a:fillRect/>
          </a:stretch>
        </p:blipFill>
        <p:spPr>
          <a:xfrm>
            <a:off x="6089904" y="-2"/>
            <a:ext cx="3044952" cy="3426760"/>
          </a:xfrm>
          <a:prstGeom prst="rect">
            <a:avLst/>
          </a:prstGeom>
        </p:spPr>
      </p:pic>
      <p:pic>
        <p:nvPicPr>
          <p:cNvPr id="4" name="Content Placeholder 3">
            <a:extLst>
              <a:ext uri="{FF2B5EF4-FFF2-40B4-BE49-F238E27FC236}">
                <a16:creationId xmlns:a16="http://schemas.microsoft.com/office/drawing/2014/main" id="{0782E4DB-8F0C-98C1-00DD-D14EA4C2E96F}"/>
              </a:ext>
            </a:extLst>
          </p:cNvPr>
          <p:cNvPicPr>
            <a:picLocks noChangeAspect="1"/>
          </p:cNvPicPr>
          <p:nvPr/>
        </p:nvPicPr>
        <p:blipFill>
          <a:blip r:embed="rId5">
            <a:extLst>
              <a:ext uri="{28A0092B-C50C-407E-A947-70E740481C1C}">
                <a14:useLocalDpi xmlns:a14="http://schemas.microsoft.com/office/drawing/2010/main" val="0"/>
              </a:ext>
            </a:extLst>
          </a:blip>
          <a:srcRect l="11921" r="23621" b="-3"/>
          <a:stretch>
            <a:fillRect/>
          </a:stretch>
        </p:blipFill>
        <p:spPr>
          <a:xfrm>
            <a:off x="9134856" y="-2"/>
            <a:ext cx="3057144" cy="3426760"/>
          </a:xfrm>
          <a:prstGeom prst="rect">
            <a:avLst/>
          </a:prstGeom>
        </p:spPr>
      </p:pic>
      <p:sp>
        <p:nvSpPr>
          <p:cNvPr id="21" name="Content Placeholder 20">
            <a:extLst>
              <a:ext uri="{FF2B5EF4-FFF2-40B4-BE49-F238E27FC236}">
                <a16:creationId xmlns:a16="http://schemas.microsoft.com/office/drawing/2014/main" id="{A4B56A2D-BD7C-7AE5-900A-AA4A0E172EBF}"/>
              </a:ext>
            </a:extLst>
          </p:cNvPr>
          <p:cNvSpPr>
            <a:spLocks noGrp="1"/>
          </p:cNvSpPr>
          <p:nvPr>
            <p:ph idx="1"/>
          </p:nvPr>
        </p:nvSpPr>
        <p:spPr>
          <a:xfrm>
            <a:off x="8300803" y="3672544"/>
            <a:ext cx="3891197" cy="2758652"/>
          </a:xfrm>
        </p:spPr>
        <p:txBody>
          <a:bodyPr>
            <a:normAutofit fontScale="92500" lnSpcReduction="20000"/>
          </a:bodyPr>
          <a:lstStyle/>
          <a:p>
            <a:pPr marL="0" indent="0">
              <a:buNone/>
            </a:pPr>
            <a:r>
              <a:rPr lang="en-GB" b="1" dirty="0">
                <a:solidFill>
                  <a:schemeClr val="bg1"/>
                </a:solidFill>
              </a:rPr>
              <a:t>The Sea by Shirley Fudge</a:t>
            </a:r>
          </a:p>
          <a:p>
            <a:pPr marL="0" indent="0">
              <a:buNone/>
            </a:pPr>
            <a:r>
              <a:rPr lang="en-GB" dirty="0">
                <a:solidFill>
                  <a:schemeClr val="bg1"/>
                </a:solidFill>
              </a:rPr>
              <a:t>Gentle lulling of the sea,</a:t>
            </a:r>
            <a:br>
              <a:rPr lang="en-GB" dirty="0">
                <a:solidFill>
                  <a:schemeClr val="bg1"/>
                </a:solidFill>
              </a:rPr>
            </a:br>
            <a:r>
              <a:rPr lang="en-GB" dirty="0">
                <a:solidFill>
                  <a:schemeClr val="bg1"/>
                </a:solidFill>
              </a:rPr>
              <a:t>Once again you beckon me.</a:t>
            </a:r>
            <a:br>
              <a:rPr lang="en-GB" dirty="0">
                <a:solidFill>
                  <a:schemeClr val="bg1"/>
                </a:solidFill>
              </a:rPr>
            </a:br>
            <a:r>
              <a:rPr lang="en-GB" dirty="0">
                <a:solidFill>
                  <a:schemeClr val="bg1"/>
                </a:solidFill>
              </a:rPr>
              <a:t>Caressing waves upon the shore</a:t>
            </a:r>
            <a:br>
              <a:rPr lang="en-GB" dirty="0">
                <a:solidFill>
                  <a:schemeClr val="bg1"/>
                </a:solidFill>
              </a:rPr>
            </a:br>
            <a:r>
              <a:rPr lang="en-GB" dirty="0">
                <a:solidFill>
                  <a:schemeClr val="bg1"/>
                </a:solidFill>
              </a:rPr>
              <a:t>Transporting me to years of yore.</a:t>
            </a:r>
            <a:br>
              <a:rPr lang="en-GB" dirty="0">
                <a:solidFill>
                  <a:schemeClr val="bg1"/>
                </a:solidFill>
              </a:rPr>
            </a:br>
            <a:r>
              <a:rPr lang="en-GB" dirty="0">
                <a:solidFill>
                  <a:schemeClr val="bg1"/>
                </a:solidFill>
              </a:rPr>
              <a:t>As a child, your charm I sought,</a:t>
            </a:r>
            <a:br>
              <a:rPr lang="en-GB" dirty="0">
                <a:solidFill>
                  <a:schemeClr val="bg1"/>
                </a:solidFill>
              </a:rPr>
            </a:br>
            <a:r>
              <a:rPr lang="en-GB" dirty="0">
                <a:solidFill>
                  <a:schemeClr val="bg1"/>
                </a:solidFill>
              </a:rPr>
              <a:t>Protecting me from battles fought.</a:t>
            </a:r>
            <a:br>
              <a:rPr lang="en-GB" dirty="0">
                <a:solidFill>
                  <a:schemeClr val="bg1"/>
                </a:solidFill>
              </a:rPr>
            </a:br>
            <a:r>
              <a:rPr lang="en-GB" dirty="0">
                <a:solidFill>
                  <a:schemeClr val="bg1"/>
                </a:solidFill>
              </a:rPr>
              <a:t>Upon your craggy cliff I sat</a:t>
            </a:r>
            <a:br>
              <a:rPr lang="en-GB" dirty="0">
                <a:solidFill>
                  <a:schemeClr val="bg1"/>
                </a:solidFill>
              </a:rPr>
            </a:br>
            <a:r>
              <a:rPr lang="en-GB" dirty="0">
                <a:solidFill>
                  <a:schemeClr val="bg1"/>
                </a:solidFill>
              </a:rPr>
              <a:t>To gaze in awe and wonder at</a:t>
            </a:r>
            <a:br>
              <a:rPr lang="en-GB" dirty="0">
                <a:solidFill>
                  <a:schemeClr val="bg1"/>
                </a:solidFill>
              </a:rPr>
            </a:br>
            <a:r>
              <a:rPr lang="en-GB" dirty="0">
                <a:solidFill>
                  <a:schemeClr val="bg1"/>
                </a:solidFill>
              </a:rPr>
              <a:t>The magic of your shimmering tide</a:t>
            </a:r>
            <a:br>
              <a:rPr lang="en-GB" dirty="0">
                <a:solidFill>
                  <a:schemeClr val="bg1"/>
                </a:solidFill>
              </a:rPr>
            </a:br>
            <a:r>
              <a:rPr lang="en-GB" dirty="0">
                <a:solidFill>
                  <a:schemeClr val="bg1"/>
                </a:solidFill>
              </a:rPr>
              <a:t>That restored ease and peace inside. </a:t>
            </a:r>
          </a:p>
        </p:txBody>
      </p:sp>
      <p:sp>
        <p:nvSpPr>
          <p:cNvPr id="3" name="TextBox 2">
            <a:extLst>
              <a:ext uri="{FF2B5EF4-FFF2-40B4-BE49-F238E27FC236}">
                <a16:creationId xmlns:a16="http://schemas.microsoft.com/office/drawing/2014/main" id="{FA51488A-4BA6-B855-3AF3-2EF17C94E8B4}"/>
              </a:ext>
            </a:extLst>
          </p:cNvPr>
          <p:cNvSpPr txBox="1"/>
          <p:nvPr/>
        </p:nvSpPr>
        <p:spPr>
          <a:xfrm>
            <a:off x="247650" y="3790950"/>
            <a:ext cx="3429000" cy="1200329"/>
          </a:xfrm>
          <a:prstGeom prst="rect">
            <a:avLst/>
          </a:prstGeom>
          <a:noFill/>
        </p:spPr>
        <p:txBody>
          <a:bodyPr wrap="square" lIns="91440" tIns="45720" rIns="91440" bIns="45720" rtlCol="0" anchor="t">
            <a:spAutoFit/>
          </a:bodyPr>
          <a:lstStyle/>
          <a:p>
            <a:r>
              <a:rPr lang="en-GB" dirty="0">
                <a:solidFill>
                  <a:schemeClr val="bg1"/>
                </a:solidFill>
              </a:rPr>
              <a:t>I grew up in the garden, woods, and beach, always exploring, climbing, and connecting with nature.</a:t>
            </a:r>
          </a:p>
        </p:txBody>
      </p:sp>
    </p:spTree>
    <p:extLst>
      <p:ext uri="{BB962C8B-B14F-4D97-AF65-F5344CB8AC3E}">
        <p14:creationId xmlns:p14="http://schemas.microsoft.com/office/powerpoint/2010/main" val="2519133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F3731-902F-64B4-7003-9700373FBF43}"/>
              </a:ext>
            </a:extLst>
          </p:cNvPr>
          <p:cNvSpPr>
            <a:spLocks noGrp="1"/>
          </p:cNvSpPr>
          <p:nvPr>
            <p:ph type="title"/>
          </p:nvPr>
        </p:nvSpPr>
        <p:spPr>
          <a:xfrm>
            <a:off x="5020356" y="331351"/>
            <a:ext cx="6202901" cy="1188720"/>
          </a:xfrm>
        </p:spPr>
        <p:txBody>
          <a:bodyPr/>
          <a:lstStyle/>
          <a:p>
            <a:r>
              <a:rPr lang="en-GB"/>
              <a:t>My conservation work</a:t>
            </a:r>
          </a:p>
        </p:txBody>
      </p:sp>
      <p:sp>
        <p:nvSpPr>
          <p:cNvPr id="3" name="Content Placeholder 2">
            <a:extLst>
              <a:ext uri="{FF2B5EF4-FFF2-40B4-BE49-F238E27FC236}">
                <a16:creationId xmlns:a16="http://schemas.microsoft.com/office/drawing/2014/main" id="{3576E3E7-44C0-CF21-246B-AB780E5627A3}"/>
              </a:ext>
            </a:extLst>
          </p:cNvPr>
          <p:cNvSpPr>
            <a:spLocks noGrp="1"/>
          </p:cNvSpPr>
          <p:nvPr>
            <p:ph idx="1"/>
          </p:nvPr>
        </p:nvSpPr>
        <p:spPr>
          <a:xfrm>
            <a:off x="4256942" y="1878008"/>
            <a:ext cx="7729728" cy="3101983"/>
          </a:xfrm>
        </p:spPr>
        <p:txBody>
          <a:bodyPr vert="horz" lIns="91440" tIns="45720" rIns="91440" bIns="45720" rtlCol="0" anchor="t">
            <a:normAutofit lnSpcReduction="10000"/>
          </a:bodyPr>
          <a:lstStyle/>
          <a:p>
            <a:pPr marL="0" indent="0">
              <a:buNone/>
            </a:pPr>
            <a:r>
              <a:rPr lang="en-GB" dirty="0"/>
              <a:t>For my conservation work I decided to follow the principles of Leave No Trace. Instead of creating or cleaning up the environment, I spent days out, chatting with childr4en and families. We explored how much we all enjoy these natural environments and that the best part is that they often seem </a:t>
            </a:r>
            <a:r>
              <a:rPr lang="en-GB" dirty="0" err="1"/>
              <a:t>untouhed</a:t>
            </a:r>
            <a:r>
              <a:rPr lang="en-GB" dirty="0"/>
              <a:t> by humans.</a:t>
            </a:r>
          </a:p>
          <a:p>
            <a:pPr marL="0" indent="0">
              <a:buNone/>
            </a:pPr>
            <a:r>
              <a:rPr lang="en-GB" dirty="0"/>
              <a:t>I used education as my form of conservation and hope that those I spoke to will remember our meeting fondly and remember to enjoy our natural spaces while leaving no trace that they were </a:t>
            </a:r>
            <a:r>
              <a:rPr lang="en-GB"/>
              <a:t>there.</a:t>
            </a:r>
            <a:endParaRPr lang="en-GB" dirty="0"/>
          </a:p>
          <a:p>
            <a:pPr marL="0" indent="0">
              <a:buNone/>
            </a:pPr>
            <a:endParaRPr lang="en-GB" dirty="0"/>
          </a:p>
          <a:p>
            <a:pPr marL="0" indent="0">
              <a:buNone/>
            </a:pPr>
            <a:r>
              <a:rPr lang="en-GB" dirty="0"/>
              <a:t>Play video </a:t>
            </a:r>
          </a:p>
        </p:txBody>
      </p:sp>
      <p:pic>
        <p:nvPicPr>
          <p:cNvPr id="5" name="trim.29D13BC6-530A-439A-92F5-62C4EE7CCF23.MOV">
            <a:hlinkClick r:id="" action="ppaction://media"/>
            <a:extLst>
              <a:ext uri="{FF2B5EF4-FFF2-40B4-BE49-F238E27FC236}">
                <a16:creationId xmlns:a16="http://schemas.microsoft.com/office/drawing/2014/main" id="{6EA6230C-EABA-A0E1-1FA2-292A12D50F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4070195" cy="6858000"/>
          </a:xfrm>
          <a:prstGeom prst="rect">
            <a:avLst/>
          </a:prstGeom>
        </p:spPr>
      </p:pic>
    </p:spTree>
    <p:extLst>
      <p:ext uri="{BB962C8B-B14F-4D97-AF65-F5344CB8AC3E}">
        <p14:creationId xmlns:p14="http://schemas.microsoft.com/office/powerpoint/2010/main" val="2148252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0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478E-1C52-F123-D7D8-A93AE51B21D9}"/>
              </a:ext>
            </a:extLst>
          </p:cNvPr>
          <p:cNvSpPr>
            <a:spLocks noGrp="1"/>
          </p:cNvSpPr>
          <p:nvPr>
            <p:ph type="title"/>
          </p:nvPr>
        </p:nvSpPr>
        <p:spPr>
          <a:xfrm>
            <a:off x="804672" y="978776"/>
            <a:ext cx="5925310" cy="1174991"/>
          </a:xfrm>
        </p:spPr>
        <p:txBody>
          <a:bodyPr>
            <a:normAutofit/>
          </a:bodyPr>
          <a:lstStyle/>
          <a:p>
            <a:r>
              <a:rPr lang="en-GB" sz="2400"/>
              <a:t>My conservation work</a:t>
            </a:r>
            <a:endParaRPr lang="en-US" sz="2400"/>
          </a:p>
        </p:txBody>
      </p:sp>
      <p:sp>
        <p:nvSpPr>
          <p:cNvPr id="3" name="Content Placeholder 2">
            <a:extLst>
              <a:ext uri="{FF2B5EF4-FFF2-40B4-BE49-F238E27FC236}">
                <a16:creationId xmlns:a16="http://schemas.microsoft.com/office/drawing/2014/main" id="{284B7F3C-FBD4-50B4-4995-A53EE0079FE0}"/>
              </a:ext>
            </a:extLst>
          </p:cNvPr>
          <p:cNvSpPr>
            <a:spLocks noGrp="1"/>
          </p:cNvSpPr>
          <p:nvPr>
            <p:ph idx="1"/>
          </p:nvPr>
        </p:nvSpPr>
        <p:spPr>
          <a:xfrm>
            <a:off x="804672" y="2640692"/>
            <a:ext cx="5925310" cy="3255252"/>
          </a:xfrm>
        </p:spPr>
        <p:txBody>
          <a:bodyPr vert="horz" lIns="91440" tIns="45720" rIns="91440" bIns="45720" rtlCol="0">
            <a:normAutofit/>
          </a:bodyPr>
          <a:lstStyle/>
          <a:p>
            <a:pPr>
              <a:lnSpc>
                <a:spcPct val="90000"/>
              </a:lnSpc>
            </a:pPr>
            <a:r>
              <a:rPr lang="en-GB" sz="1400"/>
              <a:t>How did I do it?</a:t>
            </a:r>
          </a:p>
          <a:p>
            <a:pPr lvl="1">
              <a:lnSpc>
                <a:spcPct val="90000"/>
              </a:lnSpc>
              <a:buFont typeface="Courier New" panose="020B0604020202020204" pitchFamily="34" charset="0"/>
              <a:buChar char="o"/>
            </a:pPr>
            <a:r>
              <a:rPr lang="en-GB" sz="1400"/>
              <a:t>Through talking with families, I was able to gain an understanding of how people treat the environment. I shared small stories of how I was raised and how by leaving nothing behind, we preserve the environment, and it will remain as a home of the plants and animals that live there for many years to come.</a:t>
            </a:r>
          </a:p>
          <a:p>
            <a:pPr lvl="1">
              <a:lnSpc>
                <a:spcPct val="90000"/>
              </a:lnSpc>
              <a:buFont typeface="Courier New" panose="020B0604020202020204" pitchFamily="34" charset="0"/>
              <a:buChar char="o"/>
            </a:pPr>
            <a:r>
              <a:rPr lang="en-GB" sz="1400"/>
              <a:t>I created posters that I put on local Facebook Groups and placed on noticeboards with the permission of the National Trust.</a:t>
            </a:r>
          </a:p>
          <a:p>
            <a:pPr>
              <a:lnSpc>
                <a:spcPct val="90000"/>
              </a:lnSpc>
            </a:pPr>
            <a:r>
              <a:rPr lang="en-GB" sz="1400"/>
              <a:t>What impact will it make?</a:t>
            </a:r>
          </a:p>
          <a:p>
            <a:pPr lvl="1">
              <a:lnSpc>
                <a:spcPct val="90000"/>
              </a:lnSpc>
              <a:buFont typeface="Courier New" panose="020B0604020202020204" pitchFamily="34" charset="0"/>
              <a:buChar char="o"/>
            </a:pPr>
            <a:r>
              <a:rPr lang="en-GB" sz="1400"/>
              <a:t>I hope that the conversations that I had were meaningful, and that those I talked to will always remember to leave the natural spaces as they found them.</a:t>
            </a:r>
          </a:p>
          <a:p>
            <a:pPr lvl="1">
              <a:lnSpc>
                <a:spcPct val="90000"/>
              </a:lnSpc>
              <a:buFont typeface="Courier New" panose="020B0604020202020204" pitchFamily="34" charset="0"/>
              <a:buChar char="o"/>
            </a:pPr>
            <a:r>
              <a:rPr lang="en-GB" sz="1400"/>
              <a:t>The posters will hopefully gain people's attention and they will think about it whiole in these natural spaces.</a:t>
            </a:r>
          </a:p>
        </p:txBody>
      </p:sp>
      <p:pic>
        <p:nvPicPr>
          <p:cNvPr id="6" name="Picture 5" descr="Surfing Gower: A Guide to the Best Surf Spots – Love waves">
            <a:extLst>
              <a:ext uri="{FF2B5EF4-FFF2-40B4-BE49-F238E27FC236}">
                <a16:creationId xmlns:a16="http://schemas.microsoft.com/office/drawing/2014/main" id="{6620DC36-F4FA-9D24-491E-094807288082}"/>
              </a:ext>
            </a:extLst>
          </p:cNvPr>
          <p:cNvPicPr>
            <a:picLocks noChangeAspect="1"/>
          </p:cNvPicPr>
          <p:nvPr/>
        </p:nvPicPr>
        <p:blipFill>
          <a:blip r:embed="rId2"/>
          <a:srcRect l="22797" r="31928" b="-1"/>
          <a:stretch>
            <a:fillRect/>
          </a:stretch>
        </p:blipFill>
        <p:spPr>
          <a:xfrm>
            <a:off x="7534654" y="10"/>
            <a:ext cx="4657345" cy="6857990"/>
          </a:xfrm>
          <a:prstGeom prst="rect">
            <a:avLst/>
          </a:prstGeom>
        </p:spPr>
      </p:pic>
    </p:spTree>
    <p:extLst>
      <p:ext uri="{BB962C8B-B14F-4D97-AF65-F5344CB8AC3E}">
        <p14:creationId xmlns:p14="http://schemas.microsoft.com/office/powerpoint/2010/main" val="24380384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F0DD8-FCF3-D214-A016-021537641F23}"/>
              </a:ext>
            </a:extLst>
          </p:cNvPr>
          <p:cNvSpPr>
            <a:spLocks noGrp="1"/>
          </p:cNvSpPr>
          <p:nvPr>
            <p:ph type="title"/>
          </p:nvPr>
        </p:nvSpPr>
        <p:spPr>
          <a:xfrm>
            <a:off x="191665" y="238847"/>
            <a:ext cx="7158228" cy="1188720"/>
          </a:xfrm>
        </p:spPr>
        <p:txBody>
          <a:bodyPr/>
          <a:lstStyle/>
          <a:p>
            <a:r>
              <a:rPr lang="en-GB" dirty="0"/>
              <a:t>My conservation work</a:t>
            </a:r>
            <a:endParaRPr lang="en-US" dirty="0"/>
          </a:p>
        </p:txBody>
      </p:sp>
      <p:sp>
        <p:nvSpPr>
          <p:cNvPr id="3" name="Content Placeholder 2">
            <a:extLst>
              <a:ext uri="{FF2B5EF4-FFF2-40B4-BE49-F238E27FC236}">
                <a16:creationId xmlns:a16="http://schemas.microsoft.com/office/drawing/2014/main" id="{761972E5-E8A5-922A-ADE1-B4408775B092}"/>
              </a:ext>
            </a:extLst>
          </p:cNvPr>
          <p:cNvSpPr>
            <a:spLocks noGrp="1"/>
          </p:cNvSpPr>
          <p:nvPr>
            <p:ph idx="1"/>
          </p:nvPr>
        </p:nvSpPr>
        <p:spPr>
          <a:xfrm>
            <a:off x="191665" y="1876044"/>
            <a:ext cx="6328993" cy="3101983"/>
          </a:xfrm>
        </p:spPr>
        <p:txBody>
          <a:bodyPr vert="horz" lIns="91440" tIns="45720" rIns="91440" bIns="45720" rtlCol="0" anchor="t">
            <a:normAutofit/>
          </a:bodyPr>
          <a:lstStyle/>
          <a:p>
            <a:pPr marL="0" indent="0">
              <a:buNone/>
            </a:pPr>
            <a:r>
              <a:rPr lang="en-GB" dirty="0"/>
              <a:t>How can it be used with young children?</a:t>
            </a:r>
            <a:endParaRPr lang="en-US"/>
          </a:p>
          <a:p>
            <a:pPr lvl="1">
              <a:buFont typeface="Courier New" panose="020B0604020202020204" pitchFamily="34" charset="0"/>
              <a:buChar char="o"/>
            </a:pPr>
            <a:r>
              <a:rPr lang="en-GB" dirty="0"/>
              <a:t>As education is highlighted for all children, it would be easy to include the idea of leaving spaces as we found them, whether it's at the park, in the woods, or the beach. </a:t>
            </a:r>
          </a:p>
          <a:p>
            <a:pPr lvl="1">
              <a:buFont typeface="Courier New" panose="020B0604020202020204" pitchFamily="34" charset="0"/>
              <a:buChar char="o"/>
            </a:pPr>
            <a:r>
              <a:rPr lang="en-GB" dirty="0"/>
              <a:t>With the next generation understanding the importance, hopefully they will grow up looking after our natural spaces and teaching their children to do the same.</a:t>
            </a:r>
          </a:p>
          <a:p>
            <a:pPr lvl="1">
              <a:buFont typeface="Courier New" panose="020B0604020202020204" pitchFamily="34" charset="0"/>
              <a:buChar char="o"/>
            </a:pPr>
            <a:r>
              <a:rPr lang="en-GB" dirty="0"/>
              <a:t>By handing down this understanding and respect for nature, our world will have the chance to heal.</a:t>
            </a:r>
          </a:p>
        </p:txBody>
      </p:sp>
      <p:sp>
        <p:nvSpPr>
          <p:cNvPr id="4" name="TextBox 3">
            <a:extLst>
              <a:ext uri="{FF2B5EF4-FFF2-40B4-BE49-F238E27FC236}">
                <a16:creationId xmlns:a16="http://schemas.microsoft.com/office/drawing/2014/main" id="{BB049E64-2B99-014E-2FF0-345FDF98CB85}"/>
              </a:ext>
            </a:extLst>
          </p:cNvPr>
          <p:cNvSpPr txBox="1"/>
          <p:nvPr/>
        </p:nvSpPr>
        <p:spPr>
          <a:xfrm>
            <a:off x="7493522" y="834690"/>
            <a:ext cx="583602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Segoe UI"/>
              </a:rPr>
              <a:t>Waves of Tomorrow</a:t>
            </a:r>
            <a:r>
              <a:rPr lang="en-US">
                <a:cs typeface="Segoe UI"/>
              </a:rPr>
              <a:t>​</a:t>
            </a:r>
          </a:p>
          <a:p>
            <a:r>
              <a:rPr lang="en-GB">
                <a:cs typeface="Segoe UI"/>
              </a:rPr>
              <a:t>​</a:t>
            </a:r>
          </a:p>
          <a:p>
            <a:r>
              <a:rPr lang="en-GB" i="1">
                <a:cs typeface="Segoe UI"/>
              </a:rPr>
              <a:t>In whispered sighs, the ocean sings its tale, </a:t>
            </a:r>
            <a:r>
              <a:rPr lang="en-US">
                <a:cs typeface="Segoe UI"/>
              </a:rPr>
              <a:t>​</a:t>
            </a:r>
          </a:p>
          <a:p>
            <a:r>
              <a:rPr lang="en-GB" i="1">
                <a:cs typeface="Segoe UI"/>
              </a:rPr>
              <a:t>Each wave that rises bears a dream anew. </a:t>
            </a:r>
            <a:r>
              <a:rPr lang="en-US">
                <a:cs typeface="Segoe UI"/>
              </a:rPr>
              <a:t>​</a:t>
            </a:r>
          </a:p>
          <a:p>
            <a:r>
              <a:rPr lang="en-GB" i="1">
                <a:cs typeface="Segoe UI"/>
              </a:rPr>
              <a:t>With frothy crests, they dance, they swell, they sail, </a:t>
            </a:r>
            <a:r>
              <a:rPr lang="en-US">
                <a:cs typeface="Segoe UI"/>
              </a:rPr>
              <a:t>​</a:t>
            </a:r>
          </a:p>
          <a:p>
            <a:r>
              <a:rPr lang="en-GB" i="1">
                <a:cs typeface="Segoe UI"/>
              </a:rPr>
              <a:t>Like hopes that shimmer in the morning dew. </a:t>
            </a:r>
            <a:r>
              <a:rPr lang="en-US">
                <a:cs typeface="Segoe UI"/>
              </a:rPr>
              <a:t>​</a:t>
            </a:r>
          </a:p>
          <a:p>
            <a:r>
              <a:rPr lang="en-GB">
                <a:cs typeface="Segoe UI"/>
              </a:rPr>
              <a:t>​</a:t>
            </a:r>
          </a:p>
          <a:p>
            <a:r>
              <a:rPr lang="en-GB" i="1">
                <a:cs typeface="Segoe UI"/>
              </a:rPr>
              <a:t>They crash upon the shore with mighty grace, </a:t>
            </a:r>
            <a:r>
              <a:rPr lang="en-US">
                <a:cs typeface="Segoe UI"/>
              </a:rPr>
              <a:t>​</a:t>
            </a:r>
          </a:p>
          <a:p>
            <a:r>
              <a:rPr lang="en-GB" i="1">
                <a:cs typeface="Segoe UI"/>
              </a:rPr>
              <a:t>A rhythm beating heartbeats in the sand, </a:t>
            </a:r>
            <a:r>
              <a:rPr lang="en-US">
                <a:cs typeface="Segoe UI"/>
              </a:rPr>
              <a:t>​</a:t>
            </a:r>
          </a:p>
          <a:p>
            <a:r>
              <a:rPr lang="en-GB" i="1">
                <a:cs typeface="Segoe UI"/>
              </a:rPr>
              <a:t>Each ebb a heartbeat of time's swift embrace, </a:t>
            </a:r>
            <a:r>
              <a:rPr lang="en-US">
                <a:cs typeface="Segoe UI"/>
              </a:rPr>
              <a:t>​</a:t>
            </a:r>
          </a:p>
          <a:p>
            <a:r>
              <a:rPr lang="en-GB" i="1">
                <a:cs typeface="Segoe UI"/>
              </a:rPr>
              <a:t>A promise kept, by nature's guiding hand. </a:t>
            </a:r>
            <a:r>
              <a:rPr lang="en-US">
                <a:cs typeface="Segoe UI"/>
              </a:rPr>
              <a:t>​</a:t>
            </a:r>
          </a:p>
          <a:p>
            <a:r>
              <a:rPr lang="en-GB">
                <a:cs typeface="Segoe UI"/>
              </a:rPr>
              <a:t>​</a:t>
            </a:r>
          </a:p>
          <a:p>
            <a:r>
              <a:rPr lang="en-GB" i="1">
                <a:cs typeface="Segoe UI"/>
              </a:rPr>
              <a:t>Hope rises high, like tides beneath the moon, </a:t>
            </a:r>
            <a:r>
              <a:rPr lang="en-US">
                <a:cs typeface="Segoe UI"/>
              </a:rPr>
              <a:t>​</a:t>
            </a:r>
          </a:p>
          <a:p>
            <a:r>
              <a:rPr lang="en-GB" i="1">
                <a:cs typeface="Segoe UI"/>
              </a:rPr>
              <a:t>In restless motions, futures come alive. </a:t>
            </a:r>
            <a:r>
              <a:rPr lang="en-US">
                <a:cs typeface="Segoe UI"/>
              </a:rPr>
              <a:t>​</a:t>
            </a:r>
          </a:p>
          <a:p>
            <a:r>
              <a:rPr lang="en-GB" i="1">
                <a:cs typeface="Segoe UI"/>
              </a:rPr>
              <a:t>Waves whisper secrets, old as time, yet soon, </a:t>
            </a:r>
            <a:r>
              <a:rPr lang="en-US">
                <a:cs typeface="Segoe UI"/>
              </a:rPr>
              <a:t>​</a:t>
            </a:r>
          </a:p>
          <a:p>
            <a:r>
              <a:rPr lang="en-GB" i="1">
                <a:cs typeface="Segoe UI"/>
              </a:rPr>
              <a:t>They sculpt our dreams, and in their craft we thrive. </a:t>
            </a:r>
            <a:r>
              <a:rPr lang="en-US">
                <a:cs typeface="Segoe UI"/>
              </a:rPr>
              <a:t>​</a:t>
            </a:r>
          </a:p>
          <a:p>
            <a:r>
              <a:rPr lang="en-GB">
                <a:cs typeface="Segoe UI"/>
              </a:rPr>
              <a:t>​</a:t>
            </a:r>
          </a:p>
          <a:p>
            <a:r>
              <a:rPr lang="en-GB" i="1">
                <a:cs typeface="Segoe UI"/>
              </a:rPr>
              <a:t>So let us ride the waves, both fierce and kind, </a:t>
            </a:r>
            <a:r>
              <a:rPr lang="en-US">
                <a:cs typeface="Segoe UI"/>
              </a:rPr>
              <a:t>​</a:t>
            </a:r>
          </a:p>
          <a:p>
            <a:r>
              <a:rPr lang="en-GB" i="1">
                <a:cs typeface="Segoe UI"/>
              </a:rPr>
              <a:t>For every surf's return, a chance to find.</a:t>
            </a:r>
            <a:r>
              <a:rPr lang="en-US">
                <a:cs typeface="Segoe UI"/>
              </a:rPr>
              <a:t>​</a:t>
            </a:r>
          </a:p>
          <a:p>
            <a:r>
              <a:rPr lang="en-GB">
                <a:cs typeface="Segoe UI"/>
              </a:rPr>
              <a:t>​</a:t>
            </a:r>
          </a:p>
        </p:txBody>
      </p:sp>
    </p:spTree>
    <p:extLst>
      <p:ext uri="{BB962C8B-B14F-4D97-AF65-F5344CB8AC3E}">
        <p14:creationId xmlns:p14="http://schemas.microsoft.com/office/powerpoint/2010/main" val="3897587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B6318-2EC9-EFBA-E414-E208FA783981}"/>
              </a:ext>
            </a:extLst>
          </p:cNvPr>
          <p:cNvSpPr>
            <a:spLocks noGrp="1"/>
          </p:cNvSpPr>
          <p:nvPr>
            <p:ph type="title"/>
          </p:nvPr>
        </p:nvSpPr>
        <p:spPr>
          <a:xfrm>
            <a:off x="2231136" y="3781241"/>
            <a:ext cx="7729729" cy="855406"/>
          </a:xfrm>
          <a:noFill/>
          <a:ln>
            <a:solidFill>
              <a:schemeClr val="bg1"/>
            </a:solidFill>
          </a:ln>
        </p:spPr>
        <p:txBody>
          <a:bodyPr>
            <a:normAutofit/>
          </a:bodyPr>
          <a:lstStyle/>
          <a:p>
            <a:r>
              <a:rPr lang="en-GB" sz="1700">
                <a:solidFill>
                  <a:schemeClr val="bg1"/>
                </a:solidFill>
              </a:rPr>
              <a:t>Sion Brackenbury</a:t>
            </a:r>
            <a:br>
              <a:rPr lang="en-GB" sz="1700">
                <a:solidFill>
                  <a:schemeClr val="bg1"/>
                </a:solidFill>
              </a:rPr>
            </a:br>
            <a:r>
              <a:rPr lang="en-GB" sz="1700">
                <a:solidFill>
                  <a:schemeClr val="bg1"/>
                </a:solidFill>
              </a:rPr>
              <a:t>(yes he’s my dad)</a:t>
            </a:r>
          </a:p>
        </p:txBody>
      </p:sp>
      <p:pic>
        <p:nvPicPr>
          <p:cNvPr id="4" name="Content Placeholder 3">
            <a:extLst>
              <a:ext uri="{FF2B5EF4-FFF2-40B4-BE49-F238E27FC236}">
                <a16:creationId xmlns:a16="http://schemas.microsoft.com/office/drawing/2014/main" id="{B46F6FD6-79C8-7FDD-6A3F-A8A8FB8B5700}"/>
              </a:ext>
            </a:extLst>
          </p:cNvPr>
          <p:cNvPicPr>
            <a:picLocks noChangeAspect="1"/>
          </p:cNvPicPr>
          <p:nvPr/>
        </p:nvPicPr>
        <p:blipFill>
          <a:blip r:embed="rId2">
            <a:extLst>
              <a:ext uri="{28A0092B-C50C-407E-A947-70E740481C1C}">
                <a14:useLocalDpi xmlns:a14="http://schemas.microsoft.com/office/drawing/2010/main" val="0"/>
              </a:ext>
            </a:extLst>
          </a:blip>
          <a:srcRect t="16515" r="-1" b="7818"/>
          <a:stretch>
            <a:fillRect/>
          </a:stretch>
        </p:blipFill>
        <p:spPr>
          <a:xfrm>
            <a:off x="20" y="10"/>
            <a:ext cx="6062452" cy="3428989"/>
          </a:xfrm>
          <a:prstGeom prst="rect">
            <a:avLst/>
          </a:prstGeom>
        </p:spPr>
      </p:pic>
      <p:pic>
        <p:nvPicPr>
          <p:cNvPr id="5" name="Picture 4">
            <a:extLst>
              <a:ext uri="{FF2B5EF4-FFF2-40B4-BE49-F238E27FC236}">
                <a16:creationId xmlns:a16="http://schemas.microsoft.com/office/drawing/2014/main" id="{D91542CC-E5A7-CD9E-79FF-F4C4EF0AC0C6}"/>
              </a:ext>
            </a:extLst>
          </p:cNvPr>
          <p:cNvPicPr>
            <a:picLocks noChangeAspect="1"/>
          </p:cNvPicPr>
          <p:nvPr/>
        </p:nvPicPr>
        <p:blipFill>
          <a:blip r:embed="rId3">
            <a:extLst>
              <a:ext uri="{28A0092B-C50C-407E-A947-70E740481C1C}">
                <a14:useLocalDpi xmlns:a14="http://schemas.microsoft.com/office/drawing/2010/main" val="0"/>
              </a:ext>
            </a:extLst>
          </a:blip>
          <a:srcRect l="550"/>
          <a:stretch>
            <a:fillRect/>
          </a:stretch>
        </p:blipFill>
        <p:spPr>
          <a:xfrm>
            <a:off x="6129528" y="-1"/>
            <a:ext cx="6062472" cy="3428999"/>
          </a:xfrm>
          <a:prstGeom prst="rect">
            <a:avLst/>
          </a:prstGeom>
        </p:spPr>
      </p:pic>
      <p:sp>
        <p:nvSpPr>
          <p:cNvPr id="9" name="Content Placeholder 8">
            <a:extLst>
              <a:ext uri="{FF2B5EF4-FFF2-40B4-BE49-F238E27FC236}">
                <a16:creationId xmlns:a16="http://schemas.microsoft.com/office/drawing/2014/main" id="{F28F527B-CB07-75CE-B9FA-81EFCAB34992}"/>
              </a:ext>
            </a:extLst>
          </p:cNvPr>
          <p:cNvSpPr>
            <a:spLocks noGrp="1"/>
          </p:cNvSpPr>
          <p:nvPr>
            <p:ph idx="1"/>
          </p:nvPr>
        </p:nvSpPr>
        <p:spPr>
          <a:xfrm>
            <a:off x="2238412" y="4846076"/>
            <a:ext cx="7715177" cy="1271556"/>
          </a:xfrm>
        </p:spPr>
        <p:txBody>
          <a:bodyPr vert="horz" lIns="91440" tIns="45720" rIns="91440" bIns="45720" rtlCol="0" anchor="t">
            <a:normAutofit/>
          </a:bodyPr>
          <a:lstStyle/>
          <a:p>
            <a:pPr marL="0" indent="0">
              <a:buNone/>
            </a:pPr>
            <a:r>
              <a:rPr lang="en-US" dirty="0">
                <a:solidFill>
                  <a:schemeClr val="bg1"/>
                </a:solidFill>
              </a:rPr>
              <a:t>I know there are many well-known conservationists and </a:t>
            </a:r>
            <a:r>
              <a:rPr lang="en-US" dirty="0" err="1">
                <a:solidFill>
                  <a:schemeClr val="bg1"/>
                </a:solidFill>
              </a:rPr>
              <a:t>environmentalised</a:t>
            </a:r>
            <a:r>
              <a:rPr lang="en-US" dirty="0">
                <a:solidFill>
                  <a:schemeClr val="bg1"/>
                </a:solidFill>
              </a:rPr>
              <a:t> that </a:t>
            </a:r>
            <a:r>
              <a:rPr lang="en-US" dirty="0" err="1">
                <a:solidFill>
                  <a:schemeClr val="bg1"/>
                </a:solidFill>
              </a:rPr>
              <a:t>recognised</a:t>
            </a:r>
            <a:r>
              <a:rPr lang="en-US" dirty="0">
                <a:solidFill>
                  <a:schemeClr val="bg1"/>
                </a:solidFill>
              </a:rPr>
              <a:t> both nationally and internationally, but today I wanted to talk about my dad: Sion Brackenbury.</a:t>
            </a:r>
          </a:p>
        </p:txBody>
      </p:sp>
    </p:spTree>
    <p:extLst>
      <p:ext uri="{BB962C8B-B14F-4D97-AF65-F5344CB8AC3E}">
        <p14:creationId xmlns:p14="http://schemas.microsoft.com/office/powerpoint/2010/main" val="21494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915BF-B15D-057D-487F-5484A5F7BA39}"/>
              </a:ext>
            </a:extLst>
          </p:cNvPr>
          <p:cNvSpPr>
            <a:spLocks noGrp="1"/>
          </p:cNvSpPr>
          <p:nvPr>
            <p:ph type="title"/>
          </p:nvPr>
        </p:nvSpPr>
        <p:spPr>
          <a:xfrm>
            <a:off x="804671" y="964692"/>
            <a:ext cx="5928637" cy="1188720"/>
          </a:xfrm>
        </p:spPr>
        <p:txBody>
          <a:bodyPr>
            <a:normAutofit/>
          </a:bodyPr>
          <a:lstStyle/>
          <a:p>
            <a:r>
              <a:rPr lang="en-GB" dirty="0"/>
              <a:t>background</a:t>
            </a:r>
          </a:p>
        </p:txBody>
      </p:sp>
      <p:sp>
        <p:nvSpPr>
          <p:cNvPr id="3" name="Content Placeholder 2">
            <a:extLst>
              <a:ext uri="{FF2B5EF4-FFF2-40B4-BE49-F238E27FC236}">
                <a16:creationId xmlns:a16="http://schemas.microsoft.com/office/drawing/2014/main" id="{CF367C87-EB47-33C4-DAE9-84062A257A32}"/>
              </a:ext>
            </a:extLst>
          </p:cNvPr>
          <p:cNvSpPr>
            <a:spLocks noGrp="1"/>
          </p:cNvSpPr>
          <p:nvPr>
            <p:ph idx="1"/>
          </p:nvPr>
        </p:nvSpPr>
        <p:spPr>
          <a:xfrm>
            <a:off x="804672" y="2638044"/>
            <a:ext cx="5925312" cy="3101983"/>
          </a:xfrm>
        </p:spPr>
        <p:txBody>
          <a:bodyPr vert="horz" lIns="91440" tIns="45720" rIns="91440" bIns="45720" rtlCol="0" anchor="t">
            <a:normAutofit/>
          </a:bodyPr>
          <a:lstStyle/>
          <a:p>
            <a:pPr marL="0" indent="0">
              <a:buNone/>
            </a:pPr>
            <a:r>
              <a:rPr lang="en-GB" dirty="0"/>
              <a:t>He graduated with an undergraduate degree in environmental science from UWTSD and went on to obtain a Masters in Rural Resource Management.</a:t>
            </a:r>
            <a:endParaRPr lang="en-US"/>
          </a:p>
          <a:p>
            <a:pPr marL="0" indent="0">
              <a:buNone/>
            </a:pPr>
            <a:r>
              <a:rPr lang="en-GB" dirty="0"/>
              <a:t>He spent many years working on the Gower Commons, carrying out conservation work, studies, and supporting the rewilding and protecting of any endangered plants and animals. He has been key in several BBC documentaries about Gower and the importance of bio-diversity and sustainability.</a:t>
            </a:r>
          </a:p>
          <a:p>
            <a:pPr marL="0" indent="0">
              <a:buNone/>
            </a:pPr>
            <a:endParaRPr lang="en-GB" dirty="0"/>
          </a:p>
          <a:p>
            <a:endParaRPr lang="en-GB"/>
          </a:p>
        </p:txBody>
      </p:sp>
      <p:sp>
        <p:nvSpPr>
          <p:cNvPr id="18" name="Rectangle 17">
            <a:extLst>
              <a:ext uri="{FF2B5EF4-FFF2-40B4-BE49-F238E27FC236}">
                <a16:creationId xmlns:a16="http://schemas.microsoft.com/office/drawing/2014/main" id="{E3BC0364-4B58-4841-A227-00A6A59E0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029A1F4-D02D-48E4-9331-6870B23B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0813" y="479893"/>
            <a:ext cx="3685031" cy="5458969"/>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06A8CF3-711E-4C63-9DD5-53A2696C0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6411" y="644485"/>
            <a:ext cx="3353835" cy="51297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3535CCC-D9B2-943E-A1D1-30BAD6DFC97B}"/>
              </a:ext>
            </a:extLst>
          </p:cNvPr>
          <p:cNvPicPr>
            <a:picLocks noChangeAspect="1"/>
          </p:cNvPicPr>
          <p:nvPr/>
        </p:nvPicPr>
        <p:blipFill>
          <a:blip r:embed="rId2">
            <a:extLst>
              <a:ext uri="{28A0092B-C50C-407E-A947-70E740481C1C}">
                <a14:useLocalDpi xmlns:a14="http://schemas.microsoft.com/office/drawing/2010/main" val="0"/>
              </a:ext>
            </a:extLst>
          </a:blip>
          <a:srcRect t="21305" r="1" b="35056"/>
          <a:stretch>
            <a:fillRect/>
          </a:stretch>
        </p:blipFill>
        <p:spPr>
          <a:xfrm>
            <a:off x="8340435" y="822036"/>
            <a:ext cx="3026664" cy="2348100"/>
          </a:xfrm>
          <a:prstGeom prst="rect">
            <a:avLst/>
          </a:prstGeom>
        </p:spPr>
      </p:pic>
      <p:pic>
        <p:nvPicPr>
          <p:cNvPr id="5" name="Picture 4" descr="A group of people in rain gear&#10;&#10;AI-generated content may be incorrect.">
            <a:extLst>
              <a:ext uri="{FF2B5EF4-FFF2-40B4-BE49-F238E27FC236}">
                <a16:creationId xmlns:a16="http://schemas.microsoft.com/office/drawing/2014/main" id="{58F456D3-4D07-0B65-B7DD-CAB59ECEC241}"/>
              </a:ext>
            </a:extLst>
          </p:cNvPr>
          <p:cNvPicPr>
            <a:picLocks noChangeAspect="1"/>
          </p:cNvPicPr>
          <p:nvPr/>
        </p:nvPicPr>
        <p:blipFill>
          <a:blip r:embed="rId3"/>
          <a:srcRect r="3326"/>
          <a:stretch>
            <a:fillRect/>
          </a:stretch>
        </p:blipFill>
        <p:spPr>
          <a:xfrm>
            <a:off x="8340435" y="3255097"/>
            <a:ext cx="3026664" cy="2348100"/>
          </a:xfrm>
          <a:prstGeom prst="rect">
            <a:avLst/>
          </a:prstGeom>
        </p:spPr>
      </p:pic>
    </p:spTree>
    <p:extLst>
      <p:ext uri="{BB962C8B-B14F-4D97-AF65-F5344CB8AC3E}">
        <p14:creationId xmlns:p14="http://schemas.microsoft.com/office/powerpoint/2010/main" val="9947897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3BE75-F52C-0700-3C40-480E022A81E9}"/>
              </a:ext>
            </a:extLst>
          </p:cNvPr>
          <p:cNvSpPr>
            <a:spLocks noGrp="1"/>
          </p:cNvSpPr>
          <p:nvPr>
            <p:ph type="title"/>
          </p:nvPr>
        </p:nvSpPr>
        <p:spPr>
          <a:xfrm>
            <a:off x="5138928" y="964692"/>
            <a:ext cx="6092952" cy="1188720"/>
          </a:xfrm>
        </p:spPr>
        <p:txBody>
          <a:bodyPr>
            <a:normAutofit/>
          </a:bodyPr>
          <a:lstStyle/>
          <a:p>
            <a:r>
              <a:rPr lang="en-GB" dirty="0"/>
              <a:t>Current work with Mine Restoration</a:t>
            </a:r>
          </a:p>
        </p:txBody>
      </p:sp>
      <p:sp>
        <p:nvSpPr>
          <p:cNvPr id="9" name="Content Placeholder 8">
            <a:extLst>
              <a:ext uri="{FF2B5EF4-FFF2-40B4-BE49-F238E27FC236}">
                <a16:creationId xmlns:a16="http://schemas.microsoft.com/office/drawing/2014/main" id="{229C7376-C500-3459-FBCC-6BBC3D3C1A10}"/>
              </a:ext>
            </a:extLst>
          </p:cNvPr>
          <p:cNvSpPr>
            <a:spLocks noGrp="1"/>
          </p:cNvSpPr>
          <p:nvPr>
            <p:ph idx="1"/>
          </p:nvPr>
        </p:nvSpPr>
        <p:spPr>
          <a:xfrm>
            <a:off x="960121" y="964692"/>
            <a:ext cx="3707652" cy="4775335"/>
          </a:xfrm>
        </p:spPr>
        <p:txBody>
          <a:bodyPr vert="horz" lIns="91440" tIns="45720" rIns="91440" bIns="45720" rtlCol="0" anchor="t">
            <a:normAutofit lnSpcReduction="10000"/>
          </a:bodyPr>
          <a:lstStyle/>
          <a:p>
            <a:pPr marL="0" indent="0">
              <a:buNone/>
            </a:pPr>
            <a:r>
              <a:rPr lang="en-GB" dirty="0"/>
              <a:t>He has worked on many projects across the UK, rewilding run-down areas, and ensuring that bio-diversity is supported across many sites, such as power stations, large factories, and abandoned residential areas.</a:t>
            </a:r>
          </a:p>
          <a:p>
            <a:pPr marL="0" indent="0">
              <a:buNone/>
            </a:pPr>
            <a:r>
              <a:rPr lang="en-GB" dirty="0"/>
              <a:t>He won an award earlier this year, for his work in removing microplastics from water (picture with certificate).</a:t>
            </a:r>
          </a:p>
          <a:p>
            <a:pPr marL="0" indent="0">
              <a:buNone/>
            </a:pPr>
            <a:r>
              <a:rPr lang="en-US" dirty="0"/>
              <a:t>He now works closely with RSK, in supporting and overseeing the restoration, to a natural space, of condemned mines across the UK. He is part of a pioneering team, as this work has never been attempted before, and hopes that many other countries will follow their lead.</a:t>
            </a:r>
          </a:p>
        </p:txBody>
      </p:sp>
      <p:pic>
        <p:nvPicPr>
          <p:cNvPr id="5" name="Picture 4">
            <a:extLst>
              <a:ext uri="{FF2B5EF4-FFF2-40B4-BE49-F238E27FC236}">
                <a16:creationId xmlns:a16="http://schemas.microsoft.com/office/drawing/2014/main" id="{16394F9C-E488-B4A8-C12B-732715D78144}"/>
              </a:ext>
            </a:extLst>
          </p:cNvPr>
          <p:cNvPicPr>
            <a:picLocks noChangeAspect="1"/>
          </p:cNvPicPr>
          <p:nvPr/>
        </p:nvPicPr>
        <p:blipFill>
          <a:blip r:embed="rId2">
            <a:extLst>
              <a:ext uri="{28A0092B-C50C-407E-A947-70E740481C1C}">
                <a14:useLocalDpi xmlns:a14="http://schemas.microsoft.com/office/drawing/2010/main" val="0"/>
              </a:ext>
            </a:extLst>
          </a:blip>
          <a:srcRect r="-3" b="15601"/>
          <a:stretch>
            <a:fillRect/>
          </a:stretch>
        </p:blipFill>
        <p:spPr>
          <a:xfrm>
            <a:off x="5203583" y="2475145"/>
            <a:ext cx="2901385" cy="3264882"/>
          </a:xfrm>
          <a:prstGeom prst="rect">
            <a:avLst/>
          </a:prstGeom>
          <a:ln w="31750" cap="sq">
            <a:solidFill>
              <a:srgbClr val="FFFFFF"/>
            </a:solidFill>
            <a:miter lim="800000"/>
          </a:ln>
        </p:spPr>
      </p:pic>
      <p:pic>
        <p:nvPicPr>
          <p:cNvPr id="4" name="Content Placeholder 3">
            <a:extLst>
              <a:ext uri="{FF2B5EF4-FFF2-40B4-BE49-F238E27FC236}">
                <a16:creationId xmlns:a16="http://schemas.microsoft.com/office/drawing/2014/main" id="{F5555FA4-FFE5-0B2B-7DC5-45B75FDFBB56}"/>
              </a:ext>
            </a:extLst>
          </p:cNvPr>
          <p:cNvPicPr>
            <a:picLocks noChangeAspect="1"/>
          </p:cNvPicPr>
          <p:nvPr/>
        </p:nvPicPr>
        <p:blipFill>
          <a:blip r:embed="rId3">
            <a:extLst>
              <a:ext uri="{28A0092B-C50C-407E-A947-70E740481C1C}">
                <a14:useLocalDpi xmlns:a14="http://schemas.microsoft.com/office/drawing/2010/main" val="0"/>
              </a:ext>
            </a:extLst>
          </a:blip>
          <a:srcRect l="26004" r="5861" b="1"/>
          <a:stretch>
            <a:fillRect/>
          </a:stretch>
        </p:blipFill>
        <p:spPr>
          <a:xfrm>
            <a:off x="8265837" y="2475145"/>
            <a:ext cx="2966044" cy="3264882"/>
          </a:xfrm>
          <a:prstGeom prst="rect">
            <a:avLst/>
          </a:prstGeom>
          <a:ln w="31750" cap="sq">
            <a:solidFill>
              <a:srgbClr val="FFFFFF"/>
            </a:solidFill>
            <a:miter lim="800000"/>
          </a:ln>
        </p:spPr>
      </p:pic>
    </p:spTree>
    <p:extLst>
      <p:ext uri="{BB962C8B-B14F-4D97-AF65-F5344CB8AC3E}">
        <p14:creationId xmlns:p14="http://schemas.microsoft.com/office/powerpoint/2010/main" val="2815720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9118CF-6476-4DA8-3100-ABC87277FEAD}"/>
              </a:ext>
            </a:extLst>
          </p:cNvPr>
          <p:cNvPicPr>
            <a:picLocks noChangeAspect="1"/>
          </p:cNvPicPr>
          <p:nvPr/>
        </p:nvPicPr>
        <p:blipFill>
          <a:blip r:embed="rId2">
            <a:extLst>
              <a:ext uri="{28A0092B-C50C-407E-A947-70E740481C1C}">
                <a14:useLocalDpi xmlns:a14="http://schemas.microsoft.com/office/drawing/2010/main" val="0"/>
              </a:ext>
            </a:extLst>
          </a:blip>
          <a:srcRect r="3" b="42655"/>
          <a:stretch>
            <a:fillRect/>
          </a:stretch>
        </p:blipFill>
        <p:spPr>
          <a:xfrm>
            <a:off x="20" y="4571996"/>
            <a:ext cx="5315041" cy="2286002"/>
          </a:xfrm>
          <a:prstGeom prst="rect">
            <a:avLst/>
          </a:prstGeom>
        </p:spPr>
      </p:pic>
      <p:sp>
        <p:nvSpPr>
          <p:cNvPr id="19" name="Rectangle 18">
            <a:extLst>
              <a:ext uri="{FF2B5EF4-FFF2-40B4-BE49-F238E27FC236}">
                <a16:creationId xmlns:a16="http://schemas.microsoft.com/office/drawing/2014/main" id="{98D49316-27CF-4C3D-BE8C-042F06B89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3DF85-46BA-6B69-DFA4-D1984CB04D11}"/>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GB" sz="2600"/>
              <a:t>Inspiration</a:t>
            </a:r>
          </a:p>
        </p:txBody>
      </p:sp>
      <p:pic>
        <p:nvPicPr>
          <p:cNvPr id="4" name="Content Placeholder 3">
            <a:extLst>
              <a:ext uri="{FF2B5EF4-FFF2-40B4-BE49-F238E27FC236}">
                <a16:creationId xmlns:a16="http://schemas.microsoft.com/office/drawing/2014/main" id="{02AC9DDE-B40E-3D09-5DD3-1BCAB849A7DF}"/>
              </a:ext>
            </a:extLst>
          </p:cNvPr>
          <p:cNvPicPr>
            <a:picLocks noChangeAspect="1"/>
          </p:cNvPicPr>
          <p:nvPr/>
        </p:nvPicPr>
        <p:blipFill>
          <a:blip r:embed="rId3">
            <a:extLst>
              <a:ext uri="{28A0092B-C50C-407E-A947-70E740481C1C}">
                <a14:useLocalDpi xmlns:a14="http://schemas.microsoft.com/office/drawing/2010/main" val="0"/>
              </a:ext>
            </a:extLst>
          </a:blip>
          <a:srcRect t="14326" r="3" b="28329"/>
          <a:stretch>
            <a:fillRect/>
          </a:stretch>
        </p:blipFill>
        <p:spPr>
          <a:xfrm>
            <a:off x="20" y="-2"/>
            <a:ext cx="5315041" cy="2286000"/>
          </a:xfrm>
          <a:prstGeom prst="rect">
            <a:avLst/>
          </a:prstGeom>
        </p:spPr>
      </p:pic>
      <p:pic>
        <p:nvPicPr>
          <p:cNvPr id="6" name="Picture 5">
            <a:extLst>
              <a:ext uri="{FF2B5EF4-FFF2-40B4-BE49-F238E27FC236}">
                <a16:creationId xmlns:a16="http://schemas.microsoft.com/office/drawing/2014/main" id="{C88FC4F4-46B2-9D72-7329-C23FA4AFF308}"/>
              </a:ext>
            </a:extLst>
          </p:cNvPr>
          <p:cNvPicPr>
            <a:picLocks noChangeAspect="1"/>
          </p:cNvPicPr>
          <p:nvPr/>
        </p:nvPicPr>
        <p:blipFill>
          <a:blip r:embed="rId4">
            <a:extLst>
              <a:ext uri="{28A0092B-C50C-407E-A947-70E740481C1C}">
                <a14:useLocalDpi xmlns:a14="http://schemas.microsoft.com/office/drawing/2010/main" val="0"/>
              </a:ext>
            </a:extLst>
          </a:blip>
          <a:srcRect t="20430" r="3" b="22226"/>
          <a:stretch>
            <a:fillRect/>
          </a:stretch>
        </p:blipFill>
        <p:spPr>
          <a:xfrm>
            <a:off x="20" y="2285999"/>
            <a:ext cx="5315041" cy="2285999"/>
          </a:xfrm>
          <a:prstGeom prst="rect">
            <a:avLst/>
          </a:prstGeom>
        </p:spPr>
      </p:pic>
      <p:sp>
        <p:nvSpPr>
          <p:cNvPr id="20" name="Content Placeholder 9">
            <a:extLst>
              <a:ext uri="{FF2B5EF4-FFF2-40B4-BE49-F238E27FC236}">
                <a16:creationId xmlns:a16="http://schemas.microsoft.com/office/drawing/2014/main" id="{9587F52C-4467-5AF0-E647-CD9E00E1E545}"/>
              </a:ext>
            </a:extLst>
          </p:cNvPr>
          <p:cNvSpPr>
            <a:spLocks noGrp="1"/>
          </p:cNvSpPr>
          <p:nvPr>
            <p:ph idx="1"/>
          </p:nvPr>
        </p:nvSpPr>
        <p:spPr>
          <a:xfrm>
            <a:off x="6119732" y="2858703"/>
            <a:ext cx="5285791" cy="3042547"/>
          </a:xfrm>
        </p:spPr>
        <p:txBody>
          <a:bodyPr vert="horz" lIns="91440" tIns="45720" rIns="91440" bIns="45720" rtlCol="0" anchor="t">
            <a:normAutofit/>
          </a:bodyPr>
          <a:lstStyle/>
          <a:p>
            <a:pPr marL="0" indent="0">
              <a:buNone/>
            </a:pPr>
            <a:r>
              <a:rPr lang="en-US" dirty="0">
                <a:solidFill>
                  <a:srgbClr val="FFFFFF"/>
                </a:solidFill>
              </a:rPr>
              <a:t>I have always grown up knowing what plants are good for you, what plants support different animals and insets, and exploring the outdoors. This is all down to my dad, he has inspired myself and my sisters to play our part in supporting and caring for nature, whether its on our doorstep or the other side of the world, and I am grateful for this opportunity to share a little bit of his story and how he has impacted my life.</a:t>
            </a:r>
          </a:p>
        </p:txBody>
      </p:sp>
    </p:spTree>
    <p:extLst>
      <p:ext uri="{BB962C8B-B14F-4D97-AF65-F5344CB8AC3E}">
        <p14:creationId xmlns:p14="http://schemas.microsoft.com/office/powerpoint/2010/main" val="148053978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13" ma:contentTypeDescription="Create a new document." ma:contentTypeScope="" ma:versionID="ec7ee1e9bf4aa4b8591488cf9e6bd142">
  <xsd:schema xmlns:xsd="http://www.w3.org/2001/XMLSchema" xmlns:xs="http://www.w3.org/2001/XMLSchema" xmlns:p="http://schemas.microsoft.com/office/2006/metadata/properties" xmlns:ns2="7b371449-43eb-435e-a0a2-287b0bfa5005" xmlns:ns3="c608ca5d-542f-47b8-b6cb-a5985d253332" targetNamespace="http://schemas.microsoft.com/office/2006/metadata/properties" ma:root="true" ma:fieldsID="f017a10c97babfc49d29df32d4de3d6e" ns2:_="" ns3:_="">
    <xsd:import namespace="7b371449-43eb-435e-a0a2-287b0bfa5005"/>
    <xsd:import namespace="c608ca5d-542f-47b8-b6cb-a5985d25333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08ca5d-542f-47b8-b6cb-a5985d25333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c289a26-218d-4c88-9531-6a2e4b41d312}" ma:internalName="TaxCatchAll" ma:showField="CatchAllData" ma:web="c608ca5d-542f-47b8-b6cb-a5985d25333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c608ca5d-542f-47b8-b6cb-a5985d253332" xsi:nil="true"/>
    <lcf76f155ced4ddcb4097134ff3c332f xmlns="7b371449-43eb-435e-a0a2-287b0bfa500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159CBC3-E4BA-40BD-BA1C-65D19B4A3AF4}">
  <ds:schemaRefs>
    <ds:schemaRef ds:uri="http://schemas.microsoft.com/sharepoint/v3/contenttype/forms"/>
  </ds:schemaRefs>
</ds:datastoreItem>
</file>

<file path=customXml/itemProps2.xml><?xml version="1.0" encoding="utf-8"?>
<ds:datastoreItem xmlns:ds="http://schemas.openxmlformats.org/officeDocument/2006/customXml" ds:itemID="{67A56FEB-842B-4502-AAA8-D0BB1E6B716D}">
  <ds:schemaRefs>
    <ds:schemaRef ds:uri="7b371449-43eb-435e-a0a2-287b0bfa5005"/>
    <ds:schemaRef ds:uri="c608ca5d-542f-47b8-b6cb-a5985d253332"/>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D9FE5E-31C6-48CF-A502-15BBA9A89C35}">
  <ds:schemaRefs>
    <ds:schemaRef ds:uri="http://purl.org/dc/terms/"/>
    <ds:schemaRef ds:uri="7b371449-43eb-435e-a0a2-287b0bfa5005"/>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schemas.microsoft.com/office/2006/metadata/properties"/>
    <ds:schemaRef ds:uri="http://www.w3.org/XML/1998/namespace"/>
    <ds:schemaRef ds:uri="http://purl.org/dc/elements/1.1/"/>
    <ds:schemaRef ds:uri="c608ca5d-542f-47b8-b6cb-a5985d253332"/>
  </ds:schemaRefs>
</ds:datastoreItem>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TM10001115[[fn=Parcel]]</Template>
  <TotalTime>2276</TotalTime>
  <Words>1351</Words>
  <Application>Microsoft Office PowerPoint</Application>
  <PresentationFormat>Widescreen</PresentationFormat>
  <Paragraphs>108</Paragraphs>
  <Slides>28</Slides>
  <Notes>1</Notes>
  <HiddenSlides>0</HiddenSlides>
  <MMClips>2</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Parcel</vt:lpstr>
      <vt:lpstr>Exploring Rhossili</vt:lpstr>
      <vt:lpstr>Choosing Rhossili</vt:lpstr>
      <vt:lpstr>Rhossili and the Gower </vt:lpstr>
      <vt:lpstr>Connecting through sensory exploration</vt:lpstr>
      <vt:lpstr>Species of sea animals I found</vt:lpstr>
      <vt:lpstr>Holistic environment </vt:lpstr>
      <vt:lpstr>Types of Seaweed along the Coast</vt:lpstr>
      <vt:lpstr>PowerPoint Presentation</vt:lpstr>
      <vt:lpstr>Holistic natural Surroundings</vt:lpstr>
      <vt:lpstr>The Shipwreck</vt:lpstr>
      <vt:lpstr>Whispers of Gower Commons</vt:lpstr>
      <vt:lpstr>Plants that I found and importance of them </vt:lpstr>
      <vt:lpstr>PowerPoint Presentation</vt:lpstr>
      <vt:lpstr>Gorse and Thistle</vt:lpstr>
      <vt:lpstr>Species of animals that I found</vt:lpstr>
      <vt:lpstr>Endangered animals</vt:lpstr>
      <vt:lpstr>What is Conservation</vt:lpstr>
      <vt:lpstr>Current methods of conservation on the common</vt:lpstr>
      <vt:lpstr>PowerPoint Presentation</vt:lpstr>
      <vt:lpstr>Current methods of conservation on the common</vt:lpstr>
      <vt:lpstr>My Relationship with the Outdoors </vt:lpstr>
      <vt:lpstr>My conservation work</vt:lpstr>
      <vt:lpstr>My conservation work</vt:lpstr>
      <vt:lpstr>My conservation work</vt:lpstr>
      <vt:lpstr>Sion Brackenbury (yes he’s my dad)</vt:lpstr>
      <vt:lpstr>background</vt:lpstr>
      <vt:lpstr>Current work with Mine Restoration</vt:lpstr>
      <vt:lpstr>Inspiration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Rhossili</dc:title>
  <dc:creator/>
  <cp:lastModifiedBy>Tirion Brackenbury (2106662)</cp:lastModifiedBy>
  <cp:revision>562</cp:revision>
  <dcterms:created xsi:type="dcterms:W3CDTF">2025-06-23T18:23:16Z</dcterms:created>
  <dcterms:modified xsi:type="dcterms:W3CDTF">2025-07-21T14:32:11Z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y fmtid="{D5CDD505-2E9C-101B-9397-08002B2CF9AE}" pid="3" name="MediaServiceImageTags">
    <vt:lpwstr/>
  </property>
</Properties>
</file>