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9" r:id="rId1"/>
  </p:sldMasterIdLst>
  <p:notesMasterIdLst>
    <p:notesMasterId r:id="rId13"/>
  </p:notesMasterIdLst>
  <p:sldIdLst>
    <p:sldId id="256" r:id="rId2"/>
    <p:sldId id="258" r:id="rId3"/>
    <p:sldId id="257" r:id="rId4"/>
    <p:sldId id="261" r:id="rId5"/>
    <p:sldId id="259" r:id="rId6"/>
    <p:sldId id="260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9" autoAdjust="0"/>
    <p:restoredTop sz="94660"/>
  </p:normalViewPr>
  <p:slideViewPr>
    <p:cSldViewPr snapToGrid="0">
      <p:cViewPr>
        <p:scale>
          <a:sx n="60" d="100"/>
          <a:sy n="60" d="100"/>
        </p:scale>
        <p:origin x="677" y="52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8B98EF-BA4E-4EC4-B47C-D0BBB5C8E800}" type="datetimeFigureOut">
              <a:rPr lang="en-US" smtClean="0"/>
              <a:t>10/18/2020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F037C-41C2-46DC-A2EC-755AEE047A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494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Slide: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F037C-41C2-46DC-A2EC-755AEE047AA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976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F037C-41C2-46DC-A2EC-755AEE047AA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2983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2163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141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5881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098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2267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0168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0038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922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442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697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961671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9912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178352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9756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4863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993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10/18/2020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061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  <p:sldLayoutId id="2147483791" r:id="rId12"/>
    <p:sldLayoutId id="2147483792" r:id="rId13"/>
    <p:sldLayoutId id="2147483793" r:id="rId14"/>
    <p:sldLayoutId id="2147483794" r:id="rId15"/>
    <p:sldLayoutId id="214748379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reenwichsteinerschool.org.uk/educational-principles" TargetMode="External"/><Relationship Id="rId3" Type="http://schemas.openxmlformats.org/officeDocument/2006/relationships/hyperlink" Target="https://dera.ioe.ac.uk/20062/1/140506-evaluating-foundation-phase-pedagogy-understanding-en.pdf" TargetMode="External"/><Relationship Id="rId7" Type="http://schemas.openxmlformats.org/officeDocument/2006/relationships/hyperlink" Target="https://senedd.wales/laid%20documents/gen-ld11387/gen-ld11387-e.pdf" TargetMode="External"/><Relationship Id="rId2" Type="http://schemas.openxmlformats.org/officeDocument/2006/relationships/hyperlink" Target="https://www.bbc.com/news/uk-wales-politics-1489808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styn.gov.wales/effective-practice/childrens-interests-lead-learning-activities" TargetMode="External"/><Relationship Id="rId11" Type="http://schemas.openxmlformats.org/officeDocument/2006/relationships/hyperlink" Target="https://www.theguardian.com/education/2020/jun/23/steiner-chief-what-my-time-in-prisons-taught-me-about-the-uks-education-mistakes" TargetMode="External"/><Relationship Id="rId5" Type="http://schemas.openxmlformats.org/officeDocument/2006/relationships/hyperlink" Target="https://www.bevanfoundation.org/wp-content/uploads/2017/01/After-PISA-Report.pdf" TargetMode="External"/><Relationship Id="rId10" Type="http://schemas.openxmlformats.org/officeDocument/2006/relationships/hyperlink" Target="https://www.edglossary.org/curriculum/" TargetMode="External"/><Relationship Id="rId4" Type="http://schemas.openxmlformats.org/officeDocument/2006/relationships/hyperlink" Target="https://www.earlyyears.wales/en/foundation-phase" TargetMode="External"/><Relationship Id="rId9" Type="http://schemas.openxmlformats.org/officeDocument/2006/relationships/hyperlink" Target="https://www.ndna.org.uk/NDNA/Cymru/Knowledge_Hub/The_Foundation_Phase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3">
            <a:extLst>
              <a:ext uri="{FF2B5EF4-FFF2-40B4-BE49-F238E27FC236}">
                <a16:creationId xmlns:a16="http://schemas.microsoft.com/office/drawing/2014/main" id="{AD1BEAC9-E43A-434E-A1FA-44EB874AA4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394" b="19606"/>
          <a:stretch/>
        </p:blipFill>
        <p:spPr>
          <a:xfrm>
            <a:off x="20" y="-2586"/>
            <a:ext cx="12191977" cy="685802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8686E8-5B23-42BE-AD4B-431AF0379D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643467"/>
            <a:ext cx="5452529" cy="3569242"/>
          </a:xfrm>
        </p:spPr>
        <p:txBody>
          <a:bodyPr anchor="t">
            <a:normAutofit fontScale="90000"/>
          </a:bodyPr>
          <a:lstStyle/>
          <a:p>
            <a:r>
              <a:rPr lang="en-US" sz="6000" dirty="0">
                <a:solidFill>
                  <a:schemeClr val="bg1"/>
                </a:solidFill>
              </a:rPr>
              <a:t>Curriculum Studies: Principles and Innovation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1A97CC-E9FC-45B1-AAD1-E921BC8188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4551036"/>
            <a:ext cx="5449479" cy="1663495"/>
          </a:xfrm>
        </p:spPr>
        <p:txBody>
          <a:bodyPr anchor="b"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Saffron James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F6DBAB-8C0F-4993-B847-2E9AC7E9D865}"/>
              </a:ext>
            </a:extLst>
          </p:cNvPr>
          <p:cNvSpPr txBox="1"/>
          <p:nvPr/>
        </p:nvSpPr>
        <p:spPr>
          <a:xfrm>
            <a:off x="400304" y="6214531"/>
            <a:ext cx="385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Module ECES6013</a:t>
            </a:r>
          </a:p>
        </p:txBody>
      </p:sp>
    </p:spTree>
    <p:extLst>
      <p:ext uri="{BB962C8B-B14F-4D97-AF65-F5344CB8AC3E}">
        <p14:creationId xmlns:p14="http://schemas.microsoft.com/office/powerpoint/2010/main" val="15985932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CEB46-493A-4460-9642-B72E16BD2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Welcome…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FCC70-9864-455B-849C-52B8650853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Discussed today…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The benefits and drawbacks of a UK Curriculum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How it compares to a chosen Global Curriculum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The definition of terms used throughout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Policy, theory and practice </a:t>
            </a:r>
          </a:p>
          <a:p>
            <a:pPr marL="0" indent="0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2050" name="Picture 2" descr="Boy Scouts, Target Practice, Archery">
            <a:extLst>
              <a:ext uri="{FF2B5EF4-FFF2-40B4-BE49-F238E27FC236}">
                <a16:creationId xmlns:a16="http://schemas.microsoft.com/office/drawing/2014/main" id="{FE396758-FDB5-4B17-AA0D-8E442923CC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7539" y="1650852"/>
            <a:ext cx="4352925" cy="323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71322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35310-D1C3-4806-B3C0-D98B79274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/>
              <a:t>Terms and content…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9856F-CA09-4FE6-8AED-AF90A905AC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Curriculum</a:t>
            </a:r>
          </a:p>
          <a:p>
            <a:r>
              <a:rPr lang="en-US" dirty="0"/>
              <a:t>Global curriculum</a:t>
            </a:r>
          </a:p>
          <a:p>
            <a:r>
              <a:rPr lang="en-US" dirty="0"/>
              <a:t>Foundation Phase Wales</a:t>
            </a:r>
          </a:p>
          <a:p>
            <a:r>
              <a:rPr lang="en-US" dirty="0"/>
              <a:t>Steiner-Waldorf Education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30" name="Picture 6" descr="Wales, England, Dragon, Kingdom, Queen">
            <a:extLst>
              <a:ext uri="{FF2B5EF4-FFF2-40B4-BE49-F238E27FC236}">
                <a16:creationId xmlns:a16="http://schemas.microsoft.com/office/drawing/2014/main" id="{227D62AF-A426-4307-BB03-3C310C2500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861" y="3891280"/>
            <a:ext cx="2657139" cy="2016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Different Nationalities, Children, Human">
            <a:extLst>
              <a:ext uri="{FF2B5EF4-FFF2-40B4-BE49-F238E27FC236}">
                <a16:creationId xmlns:a16="http://schemas.microsoft.com/office/drawing/2014/main" id="{46D70F92-B84D-472A-95EF-6F632CF48D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9275" y="541339"/>
            <a:ext cx="4895850" cy="323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58002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D1B33-046F-4189-9354-63EBE242D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 – Foundation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79166-5607-4152-A17F-FB79FE63E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880773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After devolution in 1999 Wales wanted to reform Education System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Statutory curriculum for 3-7 year old’s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Play based learning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Experiential learning</a:t>
            </a: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2001 – The Learning Country</a:t>
            </a:r>
          </a:p>
          <a:p>
            <a:pPr lvl="1"/>
            <a:r>
              <a:rPr lang="en-US" dirty="0"/>
              <a:t>A vision for a new education system</a:t>
            </a:r>
          </a:p>
          <a:p>
            <a:pPr lvl="1"/>
            <a:r>
              <a:rPr lang="en-US" dirty="0"/>
              <a:t>School Effectiveness Framework (SEF)</a:t>
            </a:r>
          </a:p>
          <a:p>
            <a:pPr lvl="1"/>
            <a:r>
              <a:rPr lang="en-US" dirty="0"/>
              <a:t>Consensus on improving well-being</a:t>
            </a:r>
          </a:p>
          <a:p>
            <a:pPr lvl="1"/>
            <a:r>
              <a:rPr lang="en-US" dirty="0"/>
              <a:t>Reaching potential</a:t>
            </a:r>
          </a:p>
          <a:p>
            <a:pPr lvl="1"/>
            <a:r>
              <a:rPr lang="en-US" dirty="0"/>
              <a:t>Involving communities and families (Bevan Foundation, 2017)</a:t>
            </a:r>
          </a:p>
          <a:p>
            <a:endParaRPr lang="en-US" dirty="0"/>
          </a:p>
        </p:txBody>
      </p:sp>
      <p:pic>
        <p:nvPicPr>
          <p:cNvPr id="2050" name="Picture 2" descr="Playing with his Astronaut Little boy playing with his homemade planetarium as he holds an astronaut. A rocket hangs above. Arms raised as he plays. Child Stock Photo">
            <a:extLst>
              <a:ext uri="{FF2B5EF4-FFF2-40B4-BE49-F238E27FC236}">
                <a16:creationId xmlns:a16="http://schemas.microsoft.com/office/drawing/2014/main" id="{6793F03E-2761-4DA3-8C49-C9EFAFE7D9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1360" y="1930401"/>
            <a:ext cx="4641042" cy="3091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77247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4DA3A-6687-407C-911B-269C1EAC1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Foundation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EB593-19D9-4F1D-82EF-89B1DBC170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681" y="1270000"/>
            <a:ext cx="8596668" cy="5156200"/>
          </a:xfrm>
        </p:spPr>
        <p:txBody>
          <a:bodyPr>
            <a:normAutofit fontScale="55000" lnSpcReduction="20000"/>
          </a:bodyPr>
          <a:lstStyle/>
          <a:p>
            <a:r>
              <a:rPr lang="en-US" sz="2900" dirty="0"/>
              <a:t>Described as ‘A framework for children’s learning’.</a:t>
            </a:r>
          </a:p>
          <a:p>
            <a:r>
              <a:rPr lang="en-US" sz="2900" dirty="0"/>
              <a:t>The aim is to develop independent, motivated, active learners</a:t>
            </a:r>
          </a:p>
          <a:p>
            <a:r>
              <a:rPr lang="en-US" sz="2900" dirty="0"/>
              <a:t>Aims during inception</a:t>
            </a:r>
          </a:p>
          <a:p>
            <a:pPr lvl="1"/>
            <a:r>
              <a:rPr lang="en-US" sz="2900" dirty="0"/>
              <a:t>Raise children’s standards of achievement</a:t>
            </a:r>
          </a:p>
          <a:p>
            <a:pPr lvl="1"/>
            <a:r>
              <a:rPr lang="en-US" sz="2900" dirty="0"/>
              <a:t>Enhance their positive attitudes to learning</a:t>
            </a:r>
          </a:p>
          <a:p>
            <a:pPr lvl="1"/>
            <a:r>
              <a:rPr lang="en-US" sz="2900" dirty="0"/>
              <a:t>Address their developing needs</a:t>
            </a:r>
          </a:p>
          <a:p>
            <a:pPr lvl="1"/>
            <a:r>
              <a:rPr lang="en-US" sz="2900" dirty="0"/>
              <a:t>Enable them to benefit from educational opportunities later in their lives</a:t>
            </a:r>
          </a:p>
          <a:p>
            <a:pPr lvl="1"/>
            <a:r>
              <a:rPr lang="en-US" sz="2900" dirty="0"/>
              <a:t>Help them become active citizens within their communities (</a:t>
            </a:r>
            <a:r>
              <a:rPr lang="en-US" sz="2900" dirty="0" err="1"/>
              <a:t>Senedd,Cymru</a:t>
            </a:r>
            <a:r>
              <a:rPr lang="en-US" sz="2900" dirty="0"/>
              <a:t>, 2003)</a:t>
            </a:r>
          </a:p>
          <a:p>
            <a:r>
              <a:rPr lang="en-US" sz="3100" b="1"/>
              <a:t>Area’s </a:t>
            </a:r>
            <a:r>
              <a:rPr lang="en-US" sz="3100" b="1" dirty="0"/>
              <a:t>of learning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7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Personal and social development, well-being and cultural diversity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7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Language, literacy and communication skills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7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Mathematical development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7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Welsh language development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7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Knowledge and understanding of the world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7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Physical development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7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Creative development (NDNA, 2020; EYW, 2020).</a:t>
            </a:r>
          </a:p>
          <a:p>
            <a:pPr lvl="2"/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2CA800CD-D1E2-4710-A648-BCC2D9175E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6079" y="4824475"/>
            <a:ext cx="5039361" cy="1868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95358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84024-8BB7-4441-907B-E4D5D728B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Outcomes</a:t>
            </a:r>
            <a:br>
              <a:rPr lang="en-US" dirty="0"/>
            </a:br>
            <a:r>
              <a:rPr lang="en-US" dirty="0"/>
              <a:t>Have they been reached?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9428F3-35D9-4561-A2DE-924B5847FE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Estyn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reports good practice in Primary Schools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Child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centred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activities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Taught to testing still – Numeracy, Literacy and ICT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Careful pedagogy needed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Trained staff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Needs met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More support to develop independent learning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More continuous provision needed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2" descr="See the source image">
            <a:extLst>
              <a:ext uri="{FF2B5EF4-FFF2-40B4-BE49-F238E27FC236}">
                <a16:creationId xmlns:a16="http://schemas.microsoft.com/office/drawing/2014/main" id="{25D069E7-DA84-4BB8-B3A1-ECED865C74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2376" y="816638"/>
            <a:ext cx="4694824" cy="4635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30137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B2945-9880-413A-8424-DE0726FB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Steiner Waldorf Educational system – Rudolph Steiner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BD82FA-4343-49D0-8C50-7EA117A4C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sz="2200" dirty="0"/>
              <a:t>Originated after Steiner was invited to the Waldorf Cigarette Factory</a:t>
            </a:r>
          </a:p>
          <a:p>
            <a:endParaRPr lang="en-US" sz="2200" dirty="0"/>
          </a:p>
          <a:p>
            <a:r>
              <a:rPr lang="en-US" sz="2200" dirty="0"/>
              <a:t>Gifted with Clairvoyance as a child leading him to search for ways to understand it</a:t>
            </a:r>
          </a:p>
          <a:p>
            <a:endParaRPr lang="en-US" sz="2200" dirty="0"/>
          </a:p>
          <a:p>
            <a:r>
              <a:rPr lang="en-US" sz="2200" dirty="0"/>
              <a:t>Based on Steiner’s system of ‘Anthroposophy’ – modern natural science combined with our inner world – ‘seeking to use mainly natural means to optimize physical and mental health and well-being’ (Oxford Dictionary, 2020)</a:t>
            </a:r>
          </a:p>
          <a:p>
            <a:pPr marL="0" indent="0">
              <a:buNone/>
            </a:pPr>
            <a:endParaRPr lang="en-US" sz="2200" dirty="0"/>
          </a:p>
          <a:p>
            <a:r>
              <a:rPr lang="en-US" sz="2200" dirty="0"/>
              <a:t>Natural world 		</a:t>
            </a:r>
          </a:p>
          <a:p>
            <a:pPr marL="0" indent="0">
              <a:buNone/>
            </a:pPr>
            <a:endParaRPr lang="en-US" sz="2200" dirty="0"/>
          </a:p>
          <a:p>
            <a:r>
              <a:rPr lang="en-US" sz="2200" dirty="0"/>
              <a:t>Believes age 6 to be the age that children are ready for school	</a:t>
            </a:r>
            <a:r>
              <a:rPr lang="en-US" dirty="0"/>
              <a:t>					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												(Nicol and </a:t>
            </a:r>
            <a:r>
              <a:rPr lang="en-US" dirty="0" err="1"/>
              <a:t>Tamplin</a:t>
            </a:r>
            <a:r>
              <a:rPr lang="en-US" dirty="0"/>
              <a:t>, 2017).</a:t>
            </a:r>
          </a:p>
          <a:p>
            <a:endParaRPr lang="en-US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EB7C12A5-F6FD-4EB4-B9FF-F5FC5C485F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1840" y="4306812"/>
            <a:ext cx="3440113" cy="2291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77485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EA11D-E400-4195-86CC-12FC1E1D99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CC8FD-3F54-4316-9490-55EF64F727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334" y="1488613"/>
            <a:ext cx="8977668" cy="4531187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Care for the environment and nourishment of the senses</a:t>
            </a:r>
          </a:p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Creative, artistic experiences through domestic and artistic activities</a:t>
            </a:r>
          </a:p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Child-initiated free play </a:t>
            </a:r>
          </a:p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The development of healthy will activity</a:t>
            </a:r>
          </a:p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Protection for the forces of childhood: gratitude, reverence and wonder</a:t>
            </a:r>
          </a:p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Working with rhythm, repetition and routine</a:t>
            </a:r>
          </a:p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Imitation </a:t>
            </a:r>
          </a:p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The child at the </a:t>
            </a:r>
            <a:r>
              <a:rPr lang="en-US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centre</a:t>
            </a: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1400" dirty="0"/>
              <a:t>						</a:t>
            </a:r>
            <a:r>
              <a:rPr lang="en-US" sz="1100" dirty="0"/>
              <a:t>								(Nicol and </a:t>
            </a:r>
            <a:r>
              <a:rPr lang="en-US" sz="1100" dirty="0" err="1"/>
              <a:t>Tamplin</a:t>
            </a:r>
            <a:r>
              <a:rPr lang="en-US" sz="1100" dirty="0"/>
              <a:t>, 2017)</a:t>
            </a:r>
          </a:p>
          <a:p>
            <a:pPr marL="0" indent="0">
              <a:buNone/>
            </a:pPr>
            <a:endParaRPr lang="en-US" sz="1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These principles act as a foundation for learning </a:t>
            </a:r>
          </a:p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The development of the physical self is important from birth to seven because of children’s innate ability to learn through doing not understanding</a:t>
            </a:r>
          </a:p>
        </p:txBody>
      </p:sp>
      <p:pic>
        <p:nvPicPr>
          <p:cNvPr id="5124" name="Picture 4" descr="Fall, Leaf, Children, Autumn Leaf">
            <a:extLst>
              <a:ext uri="{FF2B5EF4-FFF2-40B4-BE49-F238E27FC236}">
                <a16:creationId xmlns:a16="http://schemas.microsoft.com/office/drawing/2014/main" id="{6E73ACB7-EDBA-405C-AF09-F21C9054DD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2061" y="838200"/>
            <a:ext cx="3105882" cy="2070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17572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F0008-B526-44CF-93EA-6BAE87F44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Theory and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9E64F-19CE-4900-B466-5CCBA3F7BF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Educator is to shape child’s development - (Zone of Proximal Development)</a:t>
            </a:r>
          </a:p>
          <a:p>
            <a:pPr marL="0" indent="0">
              <a:buNone/>
            </a:pPr>
            <a:endParaRPr 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Imitation of a worthy role model</a:t>
            </a:r>
          </a:p>
          <a:p>
            <a:pPr marL="0" indent="0">
              <a:buNone/>
            </a:pPr>
            <a:endParaRPr 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‘Emphatically promotes age 6 for school readiness’ (O’Connor and Angus, 2012)</a:t>
            </a:r>
          </a:p>
          <a:p>
            <a:pPr marL="0" indent="0">
              <a:buNone/>
            </a:pPr>
            <a:endParaRPr 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Learning through play </a:t>
            </a:r>
          </a:p>
          <a:p>
            <a:pPr marL="0" indent="0">
              <a:buNone/>
            </a:pPr>
            <a:endParaRPr 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Attainment isn’t necessarily higher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146" name="Picture 2" descr="Coconut, Nut, Site, Funny, Delicious, Eat, Scaffold">
            <a:extLst>
              <a:ext uri="{FF2B5EF4-FFF2-40B4-BE49-F238E27FC236}">
                <a16:creationId xmlns:a16="http://schemas.microsoft.com/office/drawing/2014/main" id="{FC7537A7-E09B-45DD-B4C2-024B6410C6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7900" y="1041400"/>
            <a:ext cx="2794000" cy="419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25782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74DAA-C4FB-4CE8-B54A-865A8F42E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A5090-7373-4C0C-8885-53C9A36136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Foundation Phase needs to return to its inception and focus on continuous and enhanced provision instead of teaching to the test.</a:t>
            </a:r>
          </a:p>
          <a:p>
            <a:r>
              <a:rPr lang="en-US" dirty="0"/>
              <a:t>Foundation Phase and Steiner Schools view play as an important tool for development </a:t>
            </a:r>
          </a:p>
          <a:p>
            <a:r>
              <a:rPr lang="en-US" dirty="0"/>
              <a:t>Steiner Schools have a positive ethos embracing play and creativity in a child initiated education</a:t>
            </a:r>
          </a:p>
          <a:p>
            <a:r>
              <a:rPr lang="en-US" dirty="0"/>
              <a:t>Steiner schools need to focus on relationships regarding safeguarding and leadership</a:t>
            </a:r>
          </a:p>
          <a:p>
            <a:r>
              <a:rPr lang="en-US" dirty="0"/>
              <a:t>Both curriculums have a positive aim in the development of the child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0913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D2A7C-B26E-4627-A9A6-1A30AEA7CB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5EF75-9B78-4688-89CE-58CC9EF31C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BBC. (2020)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‘Some Welsh Foundation Phase Pupils Don’t Learn Enough’,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https://www.bbc.com/news/uk-wales-politics-14898083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15/10/20).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Education Research Archive. (2020) ‘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Evaluating Foundation Phase Pedagogy’,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https://dera.ioe.ac.uk/20062/1/140506-evaluating-foundation-phase-pedagogy-understanding-en.pdf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12/10/20)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Early Years Wales. (2020)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‘Foundation Phase’,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https://www.earlyyears.wales/en/foundation-phase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12/10/20).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Egan, D. (2017)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‘After PISA: A Way Forward for Education in Wales’,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https://www.bevanfoundation.org/wp-content/uploads/2017/01/After-PISA-Report.pdf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17/10/20)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Estyn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(2019)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Children’s Interests Lead Learning Activities’,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 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https://www.estyn.gov.wales/effective-practice/childrens-interests-lead-learning-activities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13/10/20).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Estyn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(2017)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‘The Annual Report of Her Majesty’s Chief Inspector of Education and Training in Wales 2016-2017’,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https://senedd.wales/laid%20documents/gen-ld11387/gen-ld11387-e.pdf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 15/10/20).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Greenwich Steiner School. (2020)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Educational Principles’, 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8"/>
              </a:rPr>
              <a:t>https://www.greenwichsteinerschool.org.uk/educational-principles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 on 17/10/20).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Day Nurseries Association. (2020)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Foundation Phase’,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https://www.ndna.org.uk/NDNA/Cymru/Knowledge_Hub/The_Foundation_Phase.aspx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13/10/20).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Nicol, J. And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Tamplin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J.T. (2017)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‘Understanding the Steiner Waldorf Approach, Early years Education in Practice’,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Abingdon: Routledge.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O'Connor, D. and Angus, J. (2014) 'Give Them Time – an analysis of school readiness in Ireland's early education system: a Steiner Waldorf Perspective', 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null, 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42(5), pp. 488-497.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10.1080/03004279.2012.723726.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Taylor, C., Rhys, M. and Waldron, S. (2016) 'Implementing curriculum reform in Wales: the case of the Foundation Phase', </a:t>
            </a:r>
            <a:r>
              <a:rPr lang="en-US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null, </a:t>
            </a: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42(3), pp. 299-315. </a:t>
            </a:r>
            <a:r>
              <a:rPr lang="en-US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10.1080/03054985.2016.1184872.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Glossary of Education Reform, (2015) Available at: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https://www.edglossary.org/curriculum/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10/10/20)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Guardian. (2020)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Steiner Chief; What My Time in Prison Taught Me about the UK’s Education Mistakes’,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US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1"/>
              </a:rPr>
              <a:t>https://www.theguardian.com/education/2020/jun/23/steiner-chief-what-my-time-in-prisons-taught-me-about-the-uks-education-mistakes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Accessed 18/10/20.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Wainwright, N., Goodway, J., Whitehead, M., Williams, A. and Kirk, D. (2018) 'Laying the foundations for physical literacy in Wales: the contribution of the Foundation Phase to the development of physical literacy', 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null, 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23(4), pp. 431-444.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10.1080/17408989.2018.1455819.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561906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2598</TotalTime>
  <Words>1141</Words>
  <Application>Microsoft Office PowerPoint</Application>
  <PresentationFormat>Widescreen</PresentationFormat>
  <Paragraphs>124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Trebuchet MS</vt:lpstr>
      <vt:lpstr>Wingdings 3</vt:lpstr>
      <vt:lpstr>Facet</vt:lpstr>
      <vt:lpstr>Curriculum Studies: Principles and Innovation</vt:lpstr>
      <vt:lpstr>Welcome…</vt:lpstr>
      <vt:lpstr> Terms and content… </vt:lpstr>
      <vt:lpstr>Background – Foundation Phase</vt:lpstr>
      <vt:lpstr>Foundation Phase</vt:lpstr>
      <vt:lpstr>Outcomes Have they been reached?</vt:lpstr>
      <vt:lpstr>Steiner Waldorf Educational system – Rudolph Steiner </vt:lpstr>
      <vt:lpstr>Principles</vt:lpstr>
      <vt:lpstr>Theory and Practice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Curriculum Studies: Principles and Innovation</dc:title>
  <dc:creator>Saffron James</dc:creator>
  <cp:lastModifiedBy>Saffron James</cp:lastModifiedBy>
  <cp:revision>74</cp:revision>
  <dcterms:created xsi:type="dcterms:W3CDTF">2020-10-02T10:14:27Z</dcterms:created>
  <dcterms:modified xsi:type="dcterms:W3CDTF">2020-10-19T19:53:33Z</dcterms:modified>
</cp:coreProperties>
</file>