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4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B14AB5-FC6B-4F21-BD9D-A49D705832C5}" v="39" dt="2023-05-10T09:19:42.5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20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2990DF-CA1A-4714-A822-D4D6086C776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9028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178D3-6EF9-4D31-B47E-4458957C8D0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9718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0BCC3-A63C-400F-8862-69A20DE2897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082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998449-3AD1-454F-867A-F4AA4B4F68D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8695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39166-2510-4783-99FB-B3BE40B4F4F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312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EC8C4-F0D9-4893-B759-165251CBFF5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88070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656F9-1587-4376-8F82-A253A824D9F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0256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66F56-531E-4CED-909C-762693AA064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5159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0D1035-B641-4FD5-A2A6-42D535A2C7B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135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5B600-CF59-4BEF-933C-45C3012341E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72222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5B600-CF59-4BEF-933C-45C3012341E3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21299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5B600-CF59-4BEF-933C-45C3012341E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4767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5B600-CF59-4BEF-933C-45C3012341E3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340503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5B600-CF59-4BEF-933C-45C3012341E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96731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55807-9FB6-42BA-8200-F7AD9A13270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761889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B703-71E9-4F17-A6E9-8FED8D0580C5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6284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F5B600-CF59-4BEF-933C-45C3012341E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7869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microsoftstream.com/video/c6a7d49b-b50f-436c-867b-86e1e647df82?list=user&amp;userId=1eccf775-b2dc-44fd-98d6-aeddab3b10c0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oilassociation.org/organic-living/sustainable-food/" TargetMode="External"/><Relationship Id="rId13" Type="http://schemas.openxmlformats.org/officeDocument/2006/relationships/hyperlink" Target="http://serve360.marriott.com/wp-content/uploads/2021/09/2021_Serve_360_Report.pdf" TargetMode="External"/><Relationship Id="rId3" Type="http://schemas.openxmlformats.org/officeDocument/2006/relationships/hyperlink" Target="https://www.greenhotelier.org/our-themes/sustainability/top-10-sustainable-measures-for-hotels/" TargetMode="External"/><Relationship Id="rId7" Type="http://schemas.openxmlformats.org/officeDocument/2006/relationships/hyperlink" Target="https://www.wrap.org.uk/content/hospitality-and-food-service" TargetMode="External"/><Relationship Id="rId12" Type="http://schemas.openxmlformats.org/officeDocument/2006/relationships/hyperlink" Target="https://www.green-key.org/program/guests" TargetMode="External"/><Relationship Id="rId2" Type="http://schemas.openxmlformats.org/officeDocument/2006/relationships/hyperlink" Target="https://www.globalnature.org/bausteine.net/f/6379/iucn_future_of_sustanability.pdf?fd=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rbontrust.com/client-services/programmes/hospitality/" TargetMode="External"/><Relationship Id="rId11" Type="http://schemas.openxmlformats.org/officeDocument/2006/relationships/hyperlink" Target="https://www.carbontrust.com/client-services/programmes/carbon-offsetting-and-renewable-energy/" TargetMode="External"/><Relationship Id="rId5" Type="http://schemas.openxmlformats.org/officeDocument/2006/relationships/hyperlink" Target="https://www.green-key.org/program/hotel/" TargetMode="External"/><Relationship Id="rId10" Type="http://schemas.openxmlformats.org/officeDocument/2006/relationships/hyperlink" Target="https://www.green-tourism.com/certification/" TargetMode="External"/><Relationship Id="rId4" Type="http://schemas.openxmlformats.org/officeDocument/2006/relationships/hyperlink" Target="https://www.greenhotelnews.com/7-sustainable-initiatives-every-hotel-should-consider/" TargetMode="External"/><Relationship Id="rId9" Type="http://schemas.openxmlformats.org/officeDocument/2006/relationships/hyperlink" Target="https://ec.europa.eu/environment/ecolabel/index_en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6CCF3C0-7341-AC22-3643-963F3BDFD21E}"/>
              </a:ext>
            </a:extLst>
          </p:cNvPr>
          <p:cNvSpPr txBox="1"/>
          <p:nvPr/>
        </p:nvSpPr>
        <p:spPr>
          <a:xfrm>
            <a:off x="683568" y="2969847"/>
            <a:ext cx="698477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Stream link : </a:t>
            </a:r>
          </a:p>
          <a:p>
            <a:r>
              <a:rPr lang="en-US" sz="2800" dirty="0">
                <a:hlinkClick r:id="rId2"/>
              </a:rPr>
              <a:t>Watch 'Contemporary Theme' | Microsoft Stream (Classic)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25766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69FF7471-DCC8-8C22-8ADF-9BB7F69FE4C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r>
              <a:rPr lang="en-US" altLang="en-US" sz="4400"/>
              <a:t>Contemporary Themes in the Hotel and Hospitality Sector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72B4DBB1-11C5-43FE-FEC0-21E4235CB48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en-US" altLang="en-US" sz="2000"/>
              <a:t>Student name: Paraschiva Botez</a:t>
            </a:r>
          </a:p>
          <a:p>
            <a:pPr algn="l">
              <a:lnSpc>
                <a:spcPct val="80000"/>
              </a:lnSpc>
            </a:pPr>
            <a:r>
              <a:rPr lang="en-US" altLang="en-US" sz="2000"/>
              <a:t>Student ID: 1920318</a:t>
            </a:r>
          </a:p>
          <a:p>
            <a:pPr algn="l">
              <a:lnSpc>
                <a:spcPct val="80000"/>
              </a:lnSpc>
            </a:pPr>
            <a:r>
              <a:rPr lang="en-US" altLang="en-US" sz="2000"/>
              <a:t>Lecturer: Laurence Blake</a:t>
            </a:r>
          </a:p>
          <a:p>
            <a:pPr algn="l">
              <a:lnSpc>
                <a:spcPct val="80000"/>
              </a:lnSpc>
            </a:pPr>
            <a:r>
              <a:rPr lang="en-US" altLang="en-US" sz="2000"/>
              <a:t>Module: Contemporary Themes in the Hotel and Hospitality Sector, BMIH 6001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CBC62D6F-94AE-797D-ECB2-F9C6F470B8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199" y="274637"/>
            <a:ext cx="8291265" cy="5818187"/>
          </a:xfrm>
        </p:spPr>
        <p:txBody>
          <a:bodyPr/>
          <a:lstStyle/>
          <a:p>
            <a:pPr marL="0" indent="0" algn="l">
              <a:spcAft>
                <a:spcPts val="0"/>
              </a:spcAft>
              <a:buNone/>
            </a:pPr>
            <a:r>
              <a:rPr lang="en-US" altLang="en-US" sz="2800" dirty="0"/>
              <a:t>Hospitality industry in a competitive world</a:t>
            </a:r>
            <a:br>
              <a:rPr lang="en-US" altLang="en-US" sz="2400" dirty="0"/>
            </a:b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Key words:</a:t>
            </a:r>
            <a:b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 Service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Branding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Quality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Reputation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Personalization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Innovation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Efficiency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Flexibility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Adaptability</a:t>
            </a:r>
            <a:b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altLang="en-US" sz="2400" dirty="0"/>
            </a:br>
            <a:endParaRPr lang="en-US" altLang="en-US" sz="2400" dirty="0"/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A92F1DBF-23F4-4B55-1E59-3BBF94640A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372200" y="1628800"/>
            <a:ext cx="2314599" cy="3168352"/>
          </a:xfrm>
        </p:spPr>
        <p:txBody>
          <a:bodyPr>
            <a:normAutofit fontScale="92500" lnSpcReduction="10000"/>
          </a:bodyPr>
          <a:lstStyle/>
          <a:p>
            <a:pPr marL="0" indent="0">
              <a:spcAft>
                <a:spcPts val="0"/>
              </a:spcAft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Creativity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Talent Management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Collaboration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Diversity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Localization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Safety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 and Wellness</a:t>
            </a:r>
          </a:p>
          <a:p>
            <a:pPr marL="0" indent="0">
              <a:buNone/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Cost Management</a:t>
            </a:r>
            <a:endParaRPr lang="en-US" altLang="en-US" sz="2000" dirty="0"/>
          </a:p>
        </p:txBody>
      </p:sp>
      <p:pic>
        <p:nvPicPr>
          <p:cNvPr id="3077" name="Picture 5" descr="Career In Hospitality Industry | Stoodnt">
            <a:extLst>
              <a:ext uri="{FF2B5EF4-FFF2-40B4-BE49-F238E27FC236}">
                <a16:creationId xmlns:a16="http://schemas.microsoft.com/office/drawing/2014/main" id="{F5E8F2A7-E8AB-4F94-C16C-1A87B71B2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850" y="3919066"/>
            <a:ext cx="3716334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How To Deal With Common Problems In The Hotel Industry">
            <a:extLst>
              <a:ext uri="{FF2B5EF4-FFF2-40B4-BE49-F238E27FC236}">
                <a16:creationId xmlns:a16="http://schemas.microsoft.com/office/drawing/2014/main" id="{D365A65C-436F-95E9-DE44-7A8148AB0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850" y="1628800"/>
            <a:ext cx="3716334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C6E06AA4-B573-49F1-8A5E-3EAE1A8010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US" altLang="en-US" sz="2400" dirty="0"/>
              <a:t>Contemporary themes in hospitality</a:t>
            </a:r>
            <a:br>
              <a:rPr lang="en-US" altLang="en-US" sz="2400" dirty="0"/>
            </a:br>
            <a:endParaRPr lang="en-US" altLang="en-US" sz="2400" dirty="0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9C04F9B5-2ED8-7BAC-BC61-D32002EA6D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4101" name="AutoShape 5" descr="Managementul reputatiei in turism • E-Laborat - Laboratorul de reputatie">
            <a:extLst>
              <a:ext uri="{FF2B5EF4-FFF2-40B4-BE49-F238E27FC236}">
                <a16:creationId xmlns:a16="http://schemas.microsoft.com/office/drawing/2014/main" id="{61FF4489-27B7-7716-5A1F-A52C385E1C4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3" name="AutoShape 7" descr="Managementul reputatiei in turism • E-Laborat - Laboratorul de reputatie">
            <a:extLst>
              <a:ext uri="{FF2B5EF4-FFF2-40B4-BE49-F238E27FC236}">
                <a16:creationId xmlns:a16="http://schemas.microsoft.com/office/drawing/2014/main" id="{CFBC4F69-8257-2BAE-BF58-E4D12F782AD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5" name="AutoShape 9" descr="Managementul reputatiei in turism • E-Laborat - Laboratorul de reputatie">
            <a:extLst>
              <a:ext uri="{FF2B5EF4-FFF2-40B4-BE49-F238E27FC236}">
                <a16:creationId xmlns:a16="http://schemas.microsoft.com/office/drawing/2014/main" id="{045C3D73-C7CF-8A01-F937-D0E00D3C7A4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7" name="AutoShape 11" descr="5 Reasons to Study Hospitality and Travel">
            <a:extLst>
              <a:ext uri="{FF2B5EF4-FFF2-40B4-BE49-F238E27FC236}">
                <a16:creationId xmlns:a16="http://schemas.microsoft.com/office/drawing/2014/main" id="{AFF1C0C5-11FA-5052-4391-30706E9C447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4114" name="Picture 18" descr="What is the role of sales and marketing in the hospitality industry?">
            <a:extLst>
              <a:ext uri="{FF2B5EF4-FFF2-40B4-BE49-F238E27FC236}">
                <a16:creationId xmlns:a16="http://schemas.microsoft.com/office/drawing/2014/main" id="{78F3664A-5C03-4FBB-067B-0EA8DC5B1B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38538"/>
            <a:ext cx="4103687" cy="185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6" name="AutoShape 20" descr="25 Astonishing Facts about the Hospitality Industry | SOEG Hospitality">
            <a:extLst>
              <a:ext uri="{FF2B5EF4-FFF2-40B4-BE49-F238E27FC236}">
                <a16:creationId xmlns:a16="http://schemas.microsoft.com/office/drawing/2014/main" id="{C4C77EDA-CD67-839F-8E80-02EAF86D8B0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8" name="AutoShape 22" descr="25 Astonishing Facts about the Hospitality Industry | SOEG Hospitality">
            <a:extLst>
              <a:ext uri="{FF2B5EF4-FFF2-40B4-BE49-F238E27FC236}">
                <a16:creationId xmlns:a16="http://schemas.microsoft.com/office/drawing/2014/main" id="{44020202-EAE7-AC8F-AE7F-E0AC7896FE8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0" name="AutoShape 24" descr="25 Astonishing Facts about the Hospitality Industry | SOEG Hospitality">
            <a:extLst>
              <a:ext uri="{FF2B5EF4-FFF2-40B4-BE49-F238E27FC236}">
                <a16:creationId xmlns:a16="http://schemas.microsoft.com/office/drawing/2014/main" id="{19A43AFF-1F22-F493-09CF-DBE65F9E2A9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4124" name="Picture 28" descr="Green Supply Chain Management in Hotel Industry: A Systematic Review">
            <a:extLst>
              <a:ext uri="{FF2B5EF4-FFF2-40B4-BE49-F238E27FC236}">
                <a16:creationId xmlns:a16="http://schemas.microsoft.com/office/drawing/2014/main" id="{6431A241-8ADD-745B-C198-D1A7F4A6A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725144"/>
            <a:ext cx="3736033" cy="1950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25" name="Rectangle 29">
            <a:extLst>
              <a:ext uri="{FF2B5EF4-FFF2-40B4-BE49-F238E27FC236}">
                <a16:creationId xmlns:a16="http://schemas.microsoft.com/office/drawing/2014/main" id="{6826D85C-D4B3-DC9D-428F-C081797B27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3567" y="1399277"/>
            <a:ext cx="3745186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Technology Integration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Personalization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 and Wellness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Experience-driven Travel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Diversity and Inclusion</a:t>
            </a:r>
          </a:p>
          <a:p>
            <a:pPr>
              <a:spcAft>
                <a:spcPts val="0"/>
              </a:spcAft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Staff Shortages and Retention</a:t>
            </a:r>
          </a:p>
          <a:p>
            <a:pPr>
              <a:spcAft>
                <a:spcPts val="0"/>
              </a:spcAft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Cost of Living Crisis</a:t>
            </a:r>
          </a:p>
          <a:p>
            <a:pPr>
              <a:spcAft>
                <a:spcPts val="0"/>
              </a:spcAft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Increase in Hospitality Tech</a:t>
            </a:r>
          </a:p>
          <a:p>
            <a:pPr>
              <a:spcAft>
                <a:spcPts val="0"/>
              </a:spcAft>
            </a:pPr>
            <a:r>
              <a:rPr lang="en-US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Environmental considerations</a:t>
            </a:r>
            <a:endParaRPr lang="en-US" altLang="en-US" sz="2000" dirty="0"/>
          </a:p>
        </p:txBody>
      </p:sp>
      <p:pic>
        <p:nvPicPr>
          <p:cNvPr id="4127" name="Picture 31" descr="AI in Hospitality: Balancing Potential Benefits and Dangers for a Better  Guest Experience">
            <a:extLst>
              <a:ext uri="{FF2B5EF4-FFF2-40B4-BE49-F238E27FC236}">
                <a16:creationId xmlns:a16="http://schemas.microsoft.com/office/drawing/2014/main" id="{C41BA94E-9A20-D7A6-185A-AD54B17BD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40768"/>
            <a:ext cx="4320480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BA81069C-3671-8CEB-67FE-F90092BFE5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51920" y="274638"/>
            <a:ext cx="4834880" cy="1143000"/>
          </a:xfrm>
        </p:spPr>
        <p:txBody>
          <a:bodyPr/>
          <a:lstStyle/>
          <a:p>
            <a:r>
              <a:rPr lang="en-US" altLang="en-US" sz="4400" dirty="0"/>
              <a:t>Sustainability-</a:t>
            </a:r>
            <a:br>
              <a:rPr lang="en-US" altLang="en-US" sz="4400" dirty="0"/>
            </a:br>
            <a:r>
              <a:rPr lang="en-US" altLang="en-US" sz="1800" dirty="0">
                <a:solidFill>
                  <a:srgbClr val="374151"/>
                </a:solidFill>
                <a:latin typeface="Segoe UI" panose="020B0502040204020203" pitchFamily="34" charset="0"/>
              </a:rPr>
              <a:t>A </a:t>
            </a:r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crucial issue in the hospitality industry</a:t>
            </a: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1080FCF-8FCA-938D-7421-9A554D093C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139952" y="1600200"/>
            <a:ext cx="4546848" cy="4708525"/>
          </a:xfrm>
        </p:spPr>
        <p:txBody>
          <a:bodyPr/>
          <a:lstStyle/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Reduce energy and water consumption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Minimize waste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Source locally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Use environmentally friendly products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Engage employees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Offset carbon emissions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Educate guests</a:t>
            </a:r>
          </a:p>
          <a:p>
            <a:endParaRPr lang="en-US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F54DF8-0AF7-C793-2AA8-1B649BA955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632"/>
            <a:ext cx="4139952" cy="646673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9A62C60-6298-1DD4-E789-62391264DC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3" y="3933056"/>
            <a:ext cx="3944491" cy="237566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4913916-33AA-B647-0B81-B7409EE272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1600" y="274638"/>
            <a:ext cx="7715200" cy="1143000"/>
          </a:xfrm>
        </p:spPr>
        <p:txBody>
          <a:bodyPr/>
          <a:lstStyle/>
          <a:p>
            <a:r>
              <a:rPr lang="en-US" sz="2400" dirty="0">
                <a:solidFill>
                  <a:srgbClr val="37415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  <a:r>
              <a:rPr lang="en-US" sz="24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ustainable programs and measures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A27E7D80-780D-612D-801F-15CC0C5EA0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5576" y="1556792"/>
            <a:ext cx="3816424" cy="2520280"/>
          </a:xfrm>
        </p:spPr>
        <p:txBody>
          <a:bodyPr>
            <a:normAutofit fontScale="92500" lnSpcReduction="10000"/>
          </a:bodyPr>
          <a:lstStyle/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Marriott International's "Serve 360“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Hilton's "Travel with Purpose“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Accor's "Planet 21“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InterContinental Hotels Group's "Green Engage“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Four Seasons' "Sustainability in Action“</a:t>
            </a:r>
          </a:p>
          <a:p>
            <a:endParaRPr lang="en-US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FB1747A-7E09-FC25-90D0-9DE0FFCCA7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032" y="1417638"/>
            <a:ext cx="4104456" cy="53193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79FA7E2-4985-A691-C8E0-3C240A14D8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4077072"/>
            <a:ext cx="4320480" cy="258789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05C79BD-732C-FCC6-ADB4-150D2342CF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Sustainability Trends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6A64CCBB-5216-E93F-D02A-52B00C976F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204864"/>
            <a:ext cx="3682752" cy="3921299"/>
          </a:xfrm>
        </p:spPr>
        <p:txBody>
          <a:bodyPr/>
          <a:lstStyle/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Green building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Sustainable food and beverage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Sustainable transportation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Water conservation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Renewable energy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Green certifications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Community engagement</a:t>
            </a: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Sustainable events</a:t>
            </a:r>
            <a:endParaRPr lang="en-US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4272E6-BB64-AB75-B0D1-1FB1AD7F37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7680" y="1340768"/>
            <a:ext cx="4389120" cy="524259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0D79D14-206D-607C-311E-452F19B353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Conclusions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83EADEB2-D55D-4860-C6EE-87BF3C1856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139952" y="1268760"/>
            <a:ext cx="4546848" cy="4857403"/>
          </a:xfrm>
        </p:spPr>
        <p:txBody>
          <a:bodyPr/>
          <a:lstStyle/>
          <a:p>
            <a:pPr>
              <a:spcAft>
                <a:spcPts val="1500"/>
              </a:spcAft>
            </a:pPr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Hotels and resorts are adopting sustainable practices and implementing measures to reduce their environmental impact and promote responsible tourism practices.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374151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</a:rPr>
              <a:t>From green building and renewable energy to sustainable food and beverage and community engagement, there are many ways that hotels can embrace sustainability and contribute to a more sustainable future. </a:t>
            </a:r>
            <a:endParaRPr lang="en-US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3E9971-7367-76B4-E501-B27D47FB1F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268760"/>
            <a:ext cx="3744416" cy="468052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C1E95B4-12FC-D418-A5B0-611F59382A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Refences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5DD53ABA-DEFC-4DC9-31B1-1918184601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spcAft>
                <a:spcPts val="0"/>
              </a:spcAft>
              <a:buSzPts val="1000"/>
              <a:buNone/>
              <a:tabLst>
                <a:tab pos="457200" algn="l"/>
              </a:tabLst>
            </a:pPr>
            <a:r>
              <a:rPr lang="en-GB" alt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Archer, B., Cooper, C., Ruhanen, L.,(2005) </a:t>
            </a:r>
            <a:r>
              <a:rPr lang="en-GB" altLang="en-US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positive and negative impacts of tourism</a:t>
            </a:r>
            <a:r>
              <a:rPr lang="en-GB" alt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3</a:t>
            </a:r>
            <a:r>
              <a:rPr lang="en-GB" altLang="en-US" sz="12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rd</a:t>
            </a:r>
            <a:r>
              <a:rPr lang="en-GB" alt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ed., London: Elsevier</a:t>
            </a:r>
            <a:endParaRPr lang="en-GB" altLang="en-US" sz="1800" dirty="0">
              <a:latin typeface="Arial" panose="020B0604020202020204" pitchFamily="34" charset="0"/>
            </a:endParaRPr>
          </a:p>
          <a:p>
            <a:pPr marL="0" lvl="0" indent="0">
              <a:spcAft>
                <a:spcPts val="0"/>
              </a:spcAft>
              <a:buSzPts val="1000"/>
              <a:buNone/>
              <a:tabLst>
                <a:tab pos="457200" algn="l"/>
              </a:tabLst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Adams, W.,(2006)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future of sustainability: re-thinking environment and development in the twenty first century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available at: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https://www.globalnature.org/bausteine.net/f/6379/iucn_future_of_sustanability.pdf?fd=2</a:t>
            </a:r>
            <a:endParaRPr lang="en-US" sz="1200" dirty="0">
              <a:solidFill>
                <a:srgbClr val="37415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spcAft>
                <a:spcPts val="0"/>
              </a:spcAft>
              <a:buSzPts val="1000"/>
              <a:buNone/>
              <a:tabLst>
                <a:tab pos="457200" algn="l"/>
              </a:tabLst>
            </a:pPr>
            <a:r>
              <a:rPr lang="en-US" sz="12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Green Hotelier. Green Hotelier, (2021), </a:t>
            </a:r>
            <a:r>
              <a:rPr lang="en-US" sz="1200" u="sng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https://www.greenhotelier.org/our-themes/sustainability/top-10-sustainable-measures-for-hotels/</a:t>
            </a:r>
            <a:r>
              <a:rPr lang="en-US" sz="12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spcAft>
                <a:spcPts val="0"/>
              </a:spcAft>
              <a:buSzPts val="1000"/>
              <a:buNone/>
              <a:tabLst>
                <a:tab pos="457200" algn="l"/>
              </a:tabLst>
            </a:pPr>
            <a:r>
              <a:rPr lang="en-US" sz="12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Green Hotel News. Green Hotel News, (2021), </a:t>
            </a:r>
            <a:r>
              <a:rPr lang="en-US" sz="1200" u="sng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https://www.greenhotelnews.com/7-sustainable-initiatives-every-hotel-should-consider/</a:t>
            </a:r>
            <a:r>
              <a:rPr lang="en-US" sz="12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US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Green Key International. (2021), Green Key International, </a:t>
            </a:r>
            <a:r>
              <a:rPr lang="en-US" sz="1200" u="sng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https://www.green-key.</a:t>
            </a:r>
          </a:p>
          <a:p>
            <a:pPr marL="0" indent="0">
              <a:buNone/>
            </a:pPr>
            <a:r>
              <a:rPr lang="en-US" sz="1200" u="sng" dirty="0">
                <a:solidFill>
                  <a:srgbClr val="37415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org/program/hotel/</a:t>
            </a:r>
            <a:endParaRPr lang="en-US" sz="1200" u="sng" dirty="0">
              <a:solidFill>
                <a:srgbClr val="37415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Carbon Trust. (n.d.). Hospitality. Retrieved from </a:t>
            </a: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https://www.carbontrust.com/client-services/programmes/hospitality/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WRAP UK. (n.d.). Hospitality and Food Service. Retrieved from </a:t>
            </a: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https://www.wrap.org.uk/content/hospitality-and-food-service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Soil Association. (n.d.). Sustainable Food. Retrieved from </a:t>
            </a: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https://www.soilassociation.org/organic-living/sustainable-food/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EU Ecolabel. (n.d.). Welcome to the EU Ecolabel. Retrieved from </a:t>
            </a: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https://ec.europa.eu/environment/ecolabel/index_en.htm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Green Tourism Business Scheme. (n.d.). Certification. Retrieved from </a:t>
            </a: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/>
              </a:rPr>
              <a:t>https://www.green-tourism.com/certification/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Carbon Trust. (n.d.). Carbon offsetting and renewable energy. Retrieved from </a:t>
            </a: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/>
              </a:rPr>
              <a:t>https://www.carbontrust.com/client-services/programmes/carbon-offsetting-and-renewable-energy/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Green Key. (n.d.). For Guests. Retrieved from </a:t>
            </a:r>
            <a:r>
              <a:rPr lang="en-US" altLang="en-US" sz="1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2"/>
              </a:rPr>
              <a:t>https://www.green-key.org/program/guests</a:t>
            </a:r>
            <a:endParaRPr lang="en-US" altLang="en-US" sz="1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Marriott, (2020)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Serve 360: doing good in every directions-2021 report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available at: </a:t>
            </a:r>
            <a:r>
              <a:rPr lang="en-US" sz="12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hlinkClick r:id="rId13"/>
              </a:rPr>
              <a:t>http://serve360.marriott.com/wp-content/uploads/2021/09/2021_Serve_360_Report.pdf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,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1" ma:contentTypeDescription="Create a new document." ma:contentTypeScope="" ma:versionID="8bc170ab1aa1cccf64dcd45959bd0bdc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3bb12fa652f87478b983a73383ab356b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17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DF2D2AE9-F589-46B3-9360-62ECFC764DB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5D6B9A-75E8-46B0-9338-BE846A096A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E061444-2EBB-40EF-A691-E6DCEF4549A1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purl.org/dc/elements/1.1/"/>
    <ds:schemaRef ds:uri="http://purl.org/dc/terms/"/>
    <ds:schemaRef ds:uri="http://schemas.microsoft.com/office/2006/documentManagement/types"/>
    <ds:schemaRef ds:uri="7b23fa32-4003-4364-bee1-595462966394"/>
    <ds:schemaRef ds:uri="http://purl.org/dc/dcmitype/"/>
    <ds:schemaRef ds:uri="http://schemas.openxmlformats.org/package/2006/metadata/core-properties"/>
    <ds:schemaRef ds:uri="f54e4810-f1f5-4bce-aa8e-e4722dc561b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306</TotalTime>
  <Words>641</Words>
  <Application>Microsoft Office PowerPoint</Application>
  <PresentationFormat>On-screen Show (4:3)</PresentationFormat>
  <Paragraphs>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Segoe UI</vt:lpstr>
      <vt:lpstr>Times New Roman</vt:lpstr>
      <vt:lpstr>Trebuchet MS</vt:lpstr>
      <vt:lpstr>Wingdings 3</vt:lpstr>
      <vt:lpstr>Facet</vt:lpstr>
      <vt:lpstr>PowerPoint Presentation</vt:lpstr>
      <vt:lpstr>Contemporary Themes in the Hotel and Hospitality Sector</vt:lpstr>
      <vt:lpstr>Hospitality industry in a competitive world Key words: Customer Service Branding Sustainability Quality Reputation Personalization Innovation Efficiency Flexibility Adaptability  </vt:lpstr>
      <vt:lpstr>Contemporary themes in hospitality </vt:lpstr>
      <vt:lpstr>Sustainability- A crucial issue in the hospitality industry</vt:lpstr>
      <vt:lpstr>Sustainable programs and measures</vt:lpstr>
      <vt:lpstr>Sustainability Trends</vt:lpstr>
      <vt:lpstr>Conclusions</vt:lpstr>
      <vt:lpstr>Refences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the Hotel and Hospitality Sector</dc:title>
  <dc:creator>cocapauca2021@outlook.com</dc:creator>
  <cp:lastModifiedBy>Paraschiva Botez (1920318)</cp:lastModifiedBy>
  <cp:revision>17</cp:revision>
  <dcterms:created xsi:type="dcterms:W3CDTF">2023-05-03T09:58:21Z</dcterms:created>
  <dcterms:modified xsi:type="dcterms:W3CDTF">2023-06-05T12:25:16Z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