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34"/>
  </p:notesMasterIdLst>
  <p:sldIdLst>
    <p:sldId id="404" r:id="rId2"/>
    <p:sldId id="406" r:id="rId3"/>
    <p:sldId id="423" r:id="rId4"/>
    <p:sldId id="425" r:id="rId5"/>
    <p:sldId id="427" r:id="rId6"/>
    <p:sldId id="431" r:id="rId7"/>
    <p:sldId id="437" r:id="rId8"/>
    <p:sldId id="407" r:id="rId9"/>
    <p:sldId id="405" r:id="rId10"/>
    <p:sldId id="409" r:id="rId11"/>
    <p:sldId id="408" r:id="rId12"/>
    <p:sldId id="411" r:id="rId13"/>
    <p:sldId id="412" r:id="rId14"/>
    <p:sldId id="414" r:id="rId15"/>
    <p:sldId id="413" r:id="rId16"/>
    <p:sldId id="415" r:id="rId17"/>
    <p:sldId id="416" r:id="rId18"/>
    <p:sldId id="417" r:id="rId19"/>
    <p:sldId id="418" r:id="rId20"/>
    <p:sldId id="421" r:id="rId21"/>
    <p:sldId id="424" r:id="rId22"/>
    <p:sldId id="410" r:id="rId23"/>
    <p:sldId id="430" r:id="rId24"/>
    <p:sldId id="422" r:id="rId25"/>
    <p:sldId id="419" r:id="rId26"/>
    <p:sldId id="420" r:id="rId27"/>
    <p:sldId id="428" r:id="rId28"/>
    <p:sldId id="432" r:id="rId29"/>
    <p:sldId id="433" r:id="rId30"/>
    <p:sldId id="429" r:id="rId31"/>
    <p:sldId id="434" r:id="rId32"/>
    <p:sldId id="436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EDF915D-A7CA-4082-85A8-608FA7DEC0E6}" v="235" dt="2022-09-22T15:40:37.67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8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4" y="1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microsoft.com/office/2015/10/relationships/revisionInfo" Target="revisionInfo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45E552A-0B9D-47EA-A499-A72292E69DF3}" type="doc">
      <dgm:prSet loTypeId="urn:microsoft.com/office/officeart/2011/layout/HexagonRadial" loCatId="cycle" qsTypeId="urn:microsoft.com/office/officeart/2005/8/quickstyle/simple1" qsCatId="simple" csTypeId="urn:microsoft.com/office/officeart/2005/8/colors/accent5_3" csCatId="accent5" phldr="1"/>
      <dgm:spPr/>
      <dgm:t>
        <a:bodyPr/>
        <a:lstStyle/>
        <a:p>
          <a:endParaRPr lang="en-GB"/>
        </a:p>
      </dgm:t>
    </dgm:pt>
    <dgm:pt modelId="{2453EC10-3E1D-4803-8C46-8FBD1C61D42F}">
      <dgm:prSet phldrT="[Text]"/>
      <dgm:spPr/>
      <dgm:t>
        <a:bodyPr/>
        <a:lstStyle/>
        <a:p>
          <a:r>
            <a:rPr lang="en-GB" dirty="0"/>
            <a:t> Why?</a:t>
          </a:r>
        </a:p>
      </dgm:t>
    </dgm:pt>
    <dgm:pt modelId="{4C14BF80-6014-4A2C-A1D2-E52C4E3068B3}" type="parTrans" cxnId="{AFA1DDFD-0C58-4C83-9E24-C184F47E8ED9}">
      <dgm:prSet/>
      <dgm:spPr/>
      <dgm:t>
        <a:bodyPr/>
        <a:lstStyle/>
        <a:p>
          <a:endParaRPr lang="en-GB"/>
        </a:p>
      </dgm:t>
    </dgm:pt>
    <dgm:pt modelId="{37947FB7-FA0A-4BD4-9C3A-377278B23A38}" type="sibTrans" cxnId="{AFA1DDFD-0C58-4C83-9E24-C184F47E8ED9}">
      <dgm:prSet/>
      <dgm:spPr/>
      <dgm:t>
        <a:bodyPr/>
        <a:lstStyle/>
        <a:p>
          <a:endParaRPr lang="en-GB"/>
        </a:p>
      </dgm:t>
    </dgm:pt>
    <dgm:pt modelId="{6ECE6793-3E99-403F-ADA0-49A857541BF4}">
      <dgm:prSet phldrT="[Text]"/>
      <dgm:spPr/>
      <dgm:t>
        <a:bodyPr/>
        <a:lstStyle/>
        <a:p>
          <a:r>
            <a:rPr lang="en-GB" dirty="0"/>
            <a:t>Share </a:t>
          </a:r>
        </a:p>
      </dgm:t>
    </dgm:pt>
    <dgm:pt modelId="{9F6C15D7-429B-46B9-A6E1-3E88311B48A1}" type="parTrans" cxnId="{14C26DAE-2585-42E0-9D0A-04F6C125B4DC}">
      <dgm:prSet/>
      <dgm:spPr/>
      <dgm:t>
        <a:bodyPr/>
        <a:lstStyle/>
        <a:p>
          <a:endParaRPr lang="en-GB"/>
        </a:p>
      </dgm:t>
    </dgm:pt>
    <dgm:pt modelId="{B8C42F1D-1601-4C26-AA6A-39A7BFA2EE08}" type="sibTrans" cxnId="{14C26DAE-2585-42E0-9D0A-04F6C125B4DC}">
      <dgm:prSet/>
      <dgm:spPr/>
      <dgm:t>
        <a:bodyPr/>
        <a:lstStyle/>
        <a:p>
          <a:endParaRPr lang="en-GB"/>
        </a:p>
      </dgm:t>
    </dgm:pt>
    <dgm:pt modelId="{A6A43435-B9D2-40FE-8454-4651E9C4FCD7}">
      <dgm:prSet phldrT="[Text]"/>
      <dgm:spPr/>
      <dgm:t>
        <a:bodyPr/>
        <a:lstStyle/>
        <a:p>
          <a:r>
            <a:rPr lang="en-GB" dirty="0"/>
            <a:t>Direct</a:t>
          </a:r>
        </a:p>
      </dgm:t>
    </dgm:pt>
    <dgm:pt modelId="{B87A4DC0-D5C7-4380-A660-8A29C579317D}" type="parTrans" cxnId="{69FBDC84-FD6C-4EDE-AB00-25A47414831B}">
      <dgm:prSet/>
      <dgm:spPr/>
      <dgm:t>
        <a:bodyPr/>
        <a:lstStyle/>
        <a:p>
          <a:endParaRPr lang="en-GB"/>
        </a:p>
      </dgm:t>
    </dgm:pt>
    <dgm:pt modelId="{30B50724-2AD4-4DDD-B62F-46AFAB65D0A3}" type="sibTrans" cxnId="{69FBDC84-FD6C-4EDE-AB00-25A47414831B}">
      <dgm:prSet/>
      <dgm:spPr/>
      <dgm:t>
        <a:bodyPr/>
        <a:lstStyle/>
        <a:p>
          <a:endParaRPr lang="en-GB"/>
        </a:p>
      </dgm:t>
    </dgm:pt>
    <dgm:pt modelId="{ADF71D57-FF30-4238-B6EA-C8A73BF2CF6D}">
      <dgm:prSet phldrT="[Text]"/>
      <dgm:spPr/>
      <dgm:t>
        <a:bodyPr/>
        <a:lstStyle/>
        <a:p>
          <a:r>
            <a:rPr lang="en-GB" dirty="0"/>
            <a:t>Learn</a:t>
          </a:r>
        </a:p>
      </dgm:t>
    </dgm:pt>
    <dgm:pt modelId="{A240523F-4820-4F5D-8984-AF32BD89B726}" type="parTrans" cxnId="{D70AB399-25AB-4FAE-A1C8-8DB37E703260}">
      <dgm:prSet/>
      <dgm:spPr/>
      <dgm:t>
        <a:bodyPr/>
        <a:lstStyle/>
        <a:p>
          <a:endParaRPr lang="en-GB"/>
        </a:p>
      </dgm:t>
    </dgm:pt>
    <dgm:pt modelId="{EB852D85-09C0-4553-8699-3A9FE7CB2220}" type="sibTrans" cxnId="{D70AB399-25AB-4FAE-A1C8-8DB37E703260}">
      <dgm:prSet/>
      <dgm:spPr/>
      <dgm:t>
        <a:bodyPr/>
        <a:lstStyle/>
        <a:p>
          <a:endParaRPr lang="en-GB"/>
        </a:p>
      </dgm:t>
    </dgm:pt>
    <dgm:pt modelId="{6901CF4B-EEB5-4C12-B992-20DA12F9B0B7}">
      <dgm:prSet phldrT="[Text]"/>
      <dgm:spPr/>
      <dgm:t>
        <a:bodyPr/>
        <a:lstStyle/>
        <a:p>
          <a:r>
            <a:rPr lang="en-GB" dirty="0"/>
            <a:t>Socialise</a:t>
          </a:r>
        </a:p>
      </dgm:t>
    </dgm:pt>
    <dgm:pt modelId="{E5DCE1BF-1473-4108-827C-693865E54052}" type="parTrans" cxnId="{5D1EAF7D-CD02-4E3A-B947-BAB6F3B57CAE}">
      <dgm:prSet/>
      <dgm:spPr/>
      <dgm:t>
        <a:bodyPr/>
        <a:lstStyle/>
        <a:p>
          <a:endParaRPr lang="en-GB"/>
        </a:p>
      </dgm:t>
    </dgm:pt>
    <dgm:pt modelId="{8AC7C4C7-D7B0-4AB0-911C-58A110A3FE1E}" type="sibTrans" cxnId="{5D1EAF7D-CD02-4E3A-B947-BAB6F3B57CAE}">
      <dgm:prSet/>
      <dgm:spPr/>
      <dgm:t>
        <a:bodyPr/>
        <a:lstStyle/>
        <a:p>
          <a:endParaRPr lang="en-GB"/>
        </a:p>
      </dgm:t>
    </dgm:pt>
    <dgm:pt modelId="{461248D1-09A4-4E49-8153-9CADE047D81B}">
      <dgm:prSet phldrT="[Text]"/>
      <dgm:spPr/>
      <dgm:t>
        <a:bodyPr/>
        <a:lstStyle/>
        <a:p>
          <a:r>
            <a:rPr lang="en-GB" dirty="0"/>
            <a:t>Help</a:t>
          </a:r>
          <a:r>
            <a:rPr lang="en-GB" baseline="0" dirty="0"/>
            <a:t> others</a:t>
          </a:r>
          <a:endParaRPr lang="en-GB" dirty="0"/>
        </a:p>
      </dgm:t>
    </dgm:pt>
    <dgm:pt modelId="{F53B776F-DF26-43C6-9B22-0389A5CB667C}" type="parTrans" cxnId="{E4EBE372-F7EF-4D8A-83B9-754295458F1D}">
      <dgm:prSet/>
      <dgm:spPr/>
      <dgm:t>
        <a:bodyPr/>
        <a:lstStyle/>
        <a:p>
          <a:endParaRPr lang="en-GB"/>
        </a:p>
      </dgm:t>
    </dgm:pt>
    <dgm:pt modelId="{4252FF16-2A2E-4660-B6FE-471CA965485D}" type="sibTrans" cxnId="{E4EBE372-F7EF-4D8A-83B9-754295458F1D}">
      <dgm:prSet/>
      <dgm:spPr/>
      <dgm:t>
        <a:bodyPr/>
        <a:lstStyle/>
        <a:p>
          <a:endParaRPr lang="en-GB"/>
        </a:p>
      </dgm:t>
    </dgm:pt>
    <dgm:pt modelId="{AF01F313-9197-4B8F-8B10-C4474A87E0B0}">
      <dgm:prSet phldrT="[Text]"/>
      <dgm:spPr/>
      <dgm:t>
        <a:bodyPr/>
        <a:lstStyle/>
        <a:p>
          <a:r>
            <a:rPr lang="en-GB" dirty="0"/>
            <a:t>Enquire</a:t>
          </a:r>
        </a:p>
      </dgm:t>
    </dgm:pt>
    <dgm:pt modelId="{CE0CCDF0-24CC-4A1A-BE7A-B44CE91AE191}" type="parTrans" cxnId="{50C7C4C2-3F25-4CFA-B822-471E5C34069A}">
      <dgm:prSet/>
      <dgm:spPr/>
      <dgm:t>
        <a:bodyPr/>
        <a:lstStyle/>
        <a:p>
          <a:endParaRPr lang="en-GB"/>
        </a:p>
      </dgm:t>
    </dgm:pt>
    <dgm:pt modelId="{4C77116B-F4F3-421E-8B73-6D16E1E6FD0F}" type="sibTrans" cxnId="{50C7C4C2-3F25-4CFA-B822-471E5C34069A}">
      <dgm:prSet/>
      <dgm:spPr/>
      <dgm:t>
        <a:bodyPr/>
        <a:lstStyle/>
        <a:p>
          <a:endParaRPr lang="en-GB"/>
        </a:p>
      </dgm:t>
    </dgm:pt>
    <dgm:pt modelId="{180EE15F-A947-47AC-842D-E472E27EA0EC}" type="pres">
      <dgm:prSet presAssocID="{A45E552A-0B9D-47EA-A499-A72292E69DF3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579582CA-FAAA-4BE7-A77C-A322AC032FD1}" type="pres">
      <dgm:prSet presAssocID="{2453EC10-3E1D-4803-8C46-8FBD1C61D42F}" presName="Parent" presStyleLbl="node0" presStyleIdx="0" presStyleCnt="1">
        <dgm:presLayoutVars>
          <dgm:chMax val="6"/>
          <dgm:chPref val="6"/>
        </dgm:presLayoutVars>
      </dgm:prSet>
      <dgm:spPr/>
    </dgm:pt>
    <dgm:pt modelId="{BB2EEFA8-C916-4816-8AA9-8874F9BF8435}" type="pres">
      <dgm:prSet presAssocID="{6ECE6793-3E99-403F-ADA0-49A857541BF4}" presName="Accent1" presStyleCnt="0"/>
      <dgm:spPr/>
    </dgm:pt>
    <dgm:pt modelId="{BDA3C447-84A2-4440-91A7-25B2D4FDD0FD}" type="pres">
      <dgm:prSet presAssocID="{6ECE6793-3E99-403F-ADA0-49A857541BF4}" presName="Accent" presStyleLbl="bgShp" presStyleIdx="0" presStyleCnt="6"/>
      <dgm:spPr/>
    </dgm:pt>
    <dgm:pt modelId="{D527219C-990F-41FE-A6D3-E13A8DB7A636}" type="pres">
      <dgm:prSet presAssocID="{6ECE6793-3E99-403F-ADA0-49A857541BF4}" presName="Child1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F429804C-B716-4F04-9EF2-E213C2252030}" type="pres">
      <dgm:prSet presAssocID="{A6A43435-B9D2-40FE-8454-4651E9C4FCD7}" presName="Accent2" presStyleCnt="0"/>
      <dgm:spPr/>
    </dgm:pt>
    <dgm:pt modelId="{382093C1-FBBA-4328-BF18-96FBC761BCE4}" type="pres">
      <dgm:prSet presAssocID="{A6A43435-B9D2-40FE-8454-4651E9C4FCD7}" presName="Accent" presStyleLbl="bgShp" presStyleIdx="1" presStyleCnt="6" custLinFactNeighborX="-59293" custLinFactNeighborY="-35903"/>
      <dgm:spPr/>
    </dgm:pt>
    <dgm:pt modelId="{0203C751-134C-4A55-8EDD-DEEDF6339D7A}" type="pres">
      <dgm:prSet presAssocID="{A6A43435-B9D2-40FE-8454-4651E9C4FCD7}" presName="Child2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F1042221-2693-4B63-924C-610AC325E819}" type="pres">
      <dgm:prSet presAssocID="{ADF71D57-FF30-4238-B6EA-C8A73BF2CF6D}" presName="Accent3" presStyleCnt="0"/>
      <dgm:spPr/>
    </dgm:pt>
    <dgm:pt modelId="{2902DC3F-1E45-42A8-B4BA-A9448BF144F7}" type="pres">
      <dgm:prSet presAssocID="{ADF71D57-FF30-4238-B6EA-C8A73BF2CF6D}" presName="Accent" presStyleLbl="bgShp" presStyleIdx="2" presStyleCnt="6" custLinFactNeighborX="3437" custLinFactNeighborY="-86766"/>
      <dgm:spPr/>
    </dgm:pt>
    <dgm:pt modelId="{8221845D-FF59-42A1-8C02-A39C76A2FD06}" type="pres">
      <dgm:prSet presAssocID="{ADF71D57-FF30-4238-B6EA-C8A73BF2CF6D}" presName="Child3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89E39C5E-DD24-42BA-8216-0544420B4F7D}" type="pres">
      <dgm:prSet presAssocID="{6901CF4B-EEB5-4C12-B992-20DA12F9B0B7}" presName="Accent4" presStyleCnt="0"/>
      <dgm:spPr/>
    </dgm:pt>
    <dgm:pt modelId="{61D5ACCF-EB96-486C-B7EF-CC5AC0CF5CCB}" type="pres">
      <dgm:prSet presAssocID="{6901CF4B-EEB5-4C12-B992-20DA12F9B0B7}" presName="Accent" presStyleLbl="bgShp" presStyleIdx="3" presStyleCnt="6" custLinFactNeighborX="63589" custLinFactNeighborY="-38895"/>
      <dgm:spPr/>
    </dgm:pt>
    <dgm:pt modelId="{3BD4DF01-5BC4-4DED-B55D-F49FE2849EC4}" type="pres">
      <dgm:prSet presAssocID="{6901CF4B-EEB5-4C12-B992-20DA12F9B0B7}" presName="Child4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E1328833-D433-4E1B-BF9E-4C9EACF02A82}" type="pres">
      <dgm:prSet presAssocID="{461248D1-09A4-4E49-8153-9CADE047D81B}" presName="Accent5" presStyleCnt="0"/>
      <dgm:spPr/>
    </dgm:pt>
    <dgm:pt modelId="{EFE79F9C-5583-4E3B-B820-87C3FE1BA007}" type="pres">
      <dgm:prSet presAssocID="{461248D1-09A4-4E49-8153-9CADE047D81B}" presName="Accent" presStyleLbl="bgShp" presStyleIdx="4" presStyleCnt="6" custLinFactX="-3118" custLinFactNeighborX="-100000" custLinFactNeighborY="-49865"/>
      <dgm:spPr/>
    </dgm:pt>
    <dgm:pt modelId="{CC23E68C-DE90-403E-94F1-891DE6E77481}" type="pres">
      <dgm:prSet presAssocID="{461248D1-09A4-4E49-8153-9CADE047D81B}" presName="Child5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B00C0840-21E3-4999-9BE0-208959A73835}" type="pres">
      <dgm:prSet presAssocID="{AF01F313-9197-4B8F-8B10-C4474A87E0B0}" presName="Accent6" presStyleCnt="0"/>
      <dgm:spPr/>
    </dgm:pt>
    <dgm:pt modelId="{7A88A155-0562-4FED-A22F-40A4CAECF433}" type="pres">
      <dgm:prSet presAssocID="{AF01F313-9197-4B8F-8B10-C4474A87E0B0}" presName="Accent" presStyleLbl="bgShp" presStyleIdx="5" presStyleCnt="6" custLinFactY="-36631" custLinFactNeighborX="3437" custLinFactNeighborY="-100000"/>
      <dgm:spPr/>
    </dgm:pt>
    <dgm:pt modelId="{BD44EB7E-24CA-4095-B9B7-7CE3B247F611}" type="pres">
      <dgm:prSet presAssocID="{AF01F313-9197-4B8F-8B10-C4474A87E0B0}" presName="Child6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B5FE940D-DFEE-47D7-B9EA-961A2D2DB05F}" type="presOf" srcId="{2453EC10-3E1D-4803-8C46-8FBD1C61D42F}" destId="{579582CA-FAAA-4BE7-A77C-A322AC032FD1}" srcOrd="0" destOrd="0" presId="urn:microsoft.com/office/officeart/2011/layout/HexagonRadial"/>
    <dgm:cxn modelId="{452CCF3B-9C3E-498A-8BDD-9C6B4B6B57B3}" type="presOf" srcId="{461248D1-09A4-4E49-8153-9CADE047D81B}" destId="{CC23E68C-DE90-403E-94F1-891DE6E77481}" srcOrd="0" destOrd="0" presId="urn:microsoft.com/office/officeart/2011/layout/HexagonRadial"/>
    <dgm:cxn modelId="{36375B60-F0CA-4333-9D1B-0855EB03FA66}" type="presOf" srcId="{A6A43435-B9D2-40FE-8454-4651E9C4FCD7}" destId="{0203C751-134C-4A55-8EDD-DEEDF6339D7A}" srcOrd="0" destOrd="0" presId="urn:microsoft.com/office/officeart/2011/layout/HexagonRadial"/>
    <dgm:cxn modelId="{96403751-F5CE-47BE-A207-C9763035E8D8}" type="presOf" srcId="{A45E552A-0B9D-47EA-A499-A72292E69DF3}" destId="{180EE15F-A947-47AC-842D-E472E27EA0EC}" srcOrd="0" destOrd="0" presId="urn:microsoft.com/office/officeart/2011/layout/HexagonRadial"/>
    <dgm:cxn modelId="{E4EBE372-F7EF-4D8A-83B9-754295458F1D}" srcId="{2453EC10-3E1D-4803-8C46-8FBD1C61D42F}" destId="{461248D1-09A4-4E49-8153-9CADE047D81B}" srcOrd="4" destOrd="0" parTransId="{F53B776F-DF26-43C6-9B22-0389A5CB667C}" sibTransId="{4252FF16-2A2E-4660-B6FE-471CA965485D}"/>
    <dgm:cxn modelId="{5D1EAF7D-CD02-4E3A-B947-BAB6F3B57CAE}" srcId="{2453EC10-3E1D-4803-8C46-8FBD1C61D42F}" destId="{6901CF4B-EEB5-4C12-B992-20DA12F9B0B7}" srcOrd="3" destOrd="0" parTransId="{E5DCE1BF-1473-4108-827C-693865E54052}" sibTransId="{8AC7C4C7-D7B0-4AB0-911C-58A110A3FE1E}"/>
    <dgm:cxn modelId="{69FBDC84-FD6C-4EDE-AB00-25A47414831B}" srcId="{2453EC10-3E1D-4803-8C46-8FBD1C61D42F}" destId="{A6A43435-B9D2-40FE-8454-4651E9C4FCD7}" srcOrd="1" destOrd="0" parTransId="{B87A4DC0-D5C7-4380-A660-8A29C579317D}" sibTransId="{30B50724-2AD4-4DDD-B62F-46AFAB65D0A3}"/>
    <dgm:cxn modelId="{EB86F68B-FA34-4AF2-AAF6-7779C9C2FF5C}" type="presOf" srcId="{6901CF4B-EEB5-4C12-B992-20DA12F9B0B7}" destId="{3BD4DF01-5BC4-4DED-B55D-F49FE2849EC4}" srcOrd="0" destOrd="0" presId="urn:microsoft.com/office/officeart/2011/layout/HexagonRadial"/>
    <dgm:cxn modelId="{D70AB399-25AB-4FAE-A1C8-8DB37E703260}" srcId="{2453EC10-3E1D-4803-8C46-8FBD1C61D42F}" destId="{ADF71D57-FF30-4238-B6EA-C8A73BF2CF6D}" srcOrd="2" destOrd="0" parTransId="{A240523F-4820-4F5D-8984-AF32BD89B726}" sibTransId="{EB852D85-09C0-4553-8699-3A9FE7CB2220}"/>
    <dgm:cxn modelId="{B2B2A2A4-A6F4-4C67-8D75-400EE4048291}" type="presOf" srcId="{6ECE6793-3E99-403F-ADA0-49A857541BF4}" destId="{D527219C-990F-41FE-A6D3-E13A8DB7A636}" srcOrd="0" destOrd="0" presId="urn:microsoft.com/office/officeart/2011/layout/HexagonRadial"/>
    <dgm:cxn modelId="{14C26DAE-2585-42E0-9D0A-04F6C125B4DC}" srcId="{2453EC10-3E1D-4803-8C46-8FBD1C61D42F}" destId="{6ECE6793-3E99-403F-ADA0-49A857541BF4}" srcOrd="0" destOrd="0" parTransId="{9F6C15D7-429B-46B9-A6E1-3E88311B48A1}" sibTransId="{B8C42F1D-1601-4C26-AA6A-39A7BFA2EE08}"/>
    <dgm:cxn modelId="{C69137B7-3E2A-4563-AC3F-201F2F10BD71}" type="presOf" srcId="{AF01F313-9197-4B8F-8B10-C4474A87E0B0}" destId="{BD44EB7E-24CA-4095-B9B7-7CE3B247F611}" srcOrd="0" destOrd="0" presId="urn:microsoft.com/office/officeart/2011/layout/HexagonRadial"/>
    <dgm:cxn modelId="{50C7C4C2-3F25-4CFA-B822-471E5C34069A}" srcId="{2453EC10-3E1D-4803-8C46-8FBD1C61D42F}" destId="{AF01F313-9197-4B8F-8B10-C4474A87E0B0}" srcOrd="5" destOrd="0" parTransId="{CE0CCDF0-24CC-4A1A-BE7A-B44CE91AE191}" sibTransId="{4C77116B-F4F3-421E-8B73-6D16E1E6FD0F}"/>
    <dgm:cxn modelId="{4F18C7EE-F78B-4F57-BF64-F573F72F48EE}" type="presOf" srcId="{ADF71D57-FF30-4238-B6EA-C8A73BF2CF6D}" destId="{8221845D-FF59-42A1-8C02-A39C76A2FD06}" srcOrd="0" destOrd="0" presId="urn:microsoft.com/office/officeart/2011/layout/HexagonRadial"/>
    <dgm:cxn modelId="{AFA1DDFD-0C58-4C83-9E24-C184F47E8ED9}" srcId="{A45E552A-0B9D-47EA-A499-A72292E69DF3}" destId="{2453EC10-3E1D-4803-8C46-8FBD1C61D42F}" srcOrd="0" destOrd="0" parTransId="{4C14BF80-6014-4A2C-A1D2-E52C4E3068B3}" sibTransId="{37947FB7-FA0A-4BD4-9C3A-377278B23A38}"/>
    <dgm:cxn modelId="{24728830-9141-4703-BC91-18995FE8311C}" type="presParOf" srcId="{180EE15F-A947-47AC-842D-E472E27EA0EC}" destId="{579582CA-FAAA-4BE7-A77C-A322AC032FD1}" srcOrd="0" destOrd="0" presId="urn:microsoft.com/office/officeart/2011/layout/HexagonRadial"/>
    <dgm:cxn modelId="{4B379BC7-0D35-49D0-AA59-603D9C330EBA}" type="presParOf" srcId="{180EE15F-A947-47AC-842D-E472E27EA0EC}" destId="{BB2EEFA8-C916-4816-8AA9-8874F9BF8435}" srcOrd="1" destOrd="0" presId="urn:microsoft.com/office/officeart/2011/layout/HexagonRadial"/>
    <dgm:cxn modelId="{5FB80FAB-9D65-495C-B7AE-92D5466C5931}" type="presParOf" srcId="{BB2EEFA8-C916-4816-8AA9-8874F9BF8435}" destId="{BDA3C447-84A2-4440-91A7-25B2D4FDD0FD}" srcOrd="0" destOrd="0" presId="urn:microsoft.com/office/officeart/2011/layout/HexagonRadial"/>
    <dgm:cxn modelId="{9344010E-91D1-44BF-A427-1E6C87BF7FB1}" type="presParOf" srcId="{180EE15F-A947-47AC-842D-E472E27EA0EC}" destId="{D527219C-990F-41FE-A6D3-E13A8DB7A636}" srcOrd="2" destOrd="0" presId="urn:microsoft.com/office/officeart/2011/layout/HexagonRadial"/>
    <dgm:cxn modelId="{D3B60692-B8CD-45E8-95DF-54A2D872EB22}" type="presParOf" srcId="{180EE15F-A947-47AC-842D-E472E27EA0EC}" destId="{F429804C-B716-4F04-9EF2-E213C2252030}" srcOrd="3" destOrd="0" presId="urn:microsoft.com/office/officeart/2011/layout/HexagonRadial"/>
    <dgm:cxn modelId="{8C18F974-7F65-4F57-ABA3-082AD251F1D6}" type="presParOf" srcId="{F429804C-B716-4F04-9EF2-E213C2252030}" destId="{382093C1-FBBA-4328-BF18-96FBC761BCE4}" srcOrd="0" destOrd="0" presId="urn:microsoft.com/office/officeart/2011/layout/HexagonRadial"/>
    <dgm:cxn modelId="{43E49FD4-E592-4BF5-A88A-3C1D511A3AC6}" type="presParOf" srcId="{180EE15F-A947-47AC-842D-E472E27EA0EC}" destId="{0203C751-134C-4A55-8EDD-DEEDF6339D7A}" srcOrd="4" destOrd="0" presId="urn:microsoft.com/office/officeart/2011/layout/HexagonRadial"/>
    <dgm:cxn modelId="{5C0AA048-4F28-453E-B911-1F714DD8FE4E}" type="presParOf" srcId="{180EE15F-A947-47AC-842D-E472E27EA0EC}" destId="{F1042221-2693-4B63-924C-610AC325E819}" srcOrd="5" destOrd="0" presId="urn:microsoft.com/office/officeart/2011/layout/HexagonRadial"/>
    <dgm:cxn modelId="{985ACAA3-40C5-4EA7-A564-86069C15D567}" type="presParOf" srcId="{F1042221-2693-4B63-924C-610AC325E819}" destId="{2902DC3F-1E45-42A8-B4BA-A9448BF144F7}" srcOrd="0" destOrd="0" presId="urn:microsoft.com/office/officeart/2011/layout/HexagonRadial"/>
    <dgm:cxn modelId="{953DD4ED-F82F-4171-8335-4A56A7B3FC58}" type="presParOf" srcId="{180EE15F-A947-47AC-842D-E472E27EA0EC}" destId="{8221845D-FF59-42A1-8C02-A39C76A2FD06}" srcOrd="6" destOrd="0" presId="urn:microsoft.com/office/officeart/2011/layout/HexagonRadial"/>
    <dgm:cxn modelId="{BC2BCB5F-9F41-499C-8CFC-D89EE1E3B0EC}" type="presParOf" srcId="{180EE15F-A947-47AC-842D-E472E27EA0EC}" destId="{89E39C5E-DD24-42BA-8216-0544420B4F7D}" srcOrd="7" destOrd="0" presId="urn:microsoft.com/office/officeart/2011/layout/HexagonRadial"/>
    <dgm:cxn modelId="{2446F6AA-E207-443E-9D77-F0D829D40FF9}" type="presParOf" srcId="{89E39C5E-DD24-42BA-8216-0544420B4F7D}" destId="{61D5ACCF-EB96-486C-B7EF-CC5AC0CF5CCB}" srcOrd="0" destOrd="0" presId="urn:microsoft.com/office/officeart/2011/layout/HexagonRadial"/>
    <dgm:cxn modelId="{E800065F-D253-420C-91CD-4D1842A04FFA}" type="presParOf" srcId="{180EE15F-A947-47AC-842D-E472E27EA0EC}" destId="{3BD4DF01-5BC4-4DED-B55D-F49FE2849EC4}" srcOrd="8" destOrd="0" presId="urn:microsoft.com/office/officeart/2011/layout/HexagonRadial"/>
    <dgm:cxn modelId="{E6CFCFA8-1B58-4F8D-9F6C-9DF7F8BBE60E}" type="presParOf" srcId="{180EE15F-A947-47AC-842D-E472E27EA0EC}" destId="{E1328833-D433-4E1B-BF9E-4C9EACF02A82}" srcOrd="9" destOrd="0" presId="urn:microsoft.com/office/officeart/2011/layout/HexagonRadial"/>
    <dgm:cxn modelId="{31C74BDE-8B9C-45C3-B863-99BC8526FB73}" type="presParOf" srcId="{E1328833-D433-4E1B-BF9E-4C9EACF02A82}" destId="{EFE79F9C-5583-4E3B-B820-87C3FE1BA007}" srcOrd="0" destOrd="0" presId="urn:microsoft.com/office/officeart/2011/layout/HexagonRadial"/>
    <dgm:cxn modelId="{A04836AB-792E-4D3C-8C5D-68386AAB793E}" type="presParOf" srcId="{180EE15F-A947-47AC-842D-E472E27EA0EC}" destId="{CC23E68C-DE90-403E-94F1-891DE6E77481}" srcOrd="10" destOrd="0" presId="urn:microsoft.com/office/officeart/2011/layout/HexagonRadial"/>
    <dgm:cxn modelId="{B157355F-EE6F-4B12-824D-388077A93123}" type="presParOf" srcId="{180EE15F-A947-47AC-842D-E472E27EA0EC}" destId="{B00C0840-21E3-4999-9BE0-208959A73835}" srcOrd="11" destOrd="0" presId="urn:microsoft.com/office/officeart/2011/layout/HexagonRadial"/>
    <dgm:cxn modelId="{2BA0002F-CA75-49EC-BF82-7CF36F137141}" type="presParOf" srcId="{B00C0840-21E3-4999-9BE0-208959A73835}" destId="{7A88A155-0562-4FED-A22F-40A4CAECF433}" srcOrd="0" destOrd="0" presId="urn:microsoft.com/office/officeart/2011/layout/HexagonRadial"/>
    <dgm:cxn modelId="{247B47EE-07DE-437E-A3FC-FF23736EBAF0}" type="presParOf" srcId="{180EE15F-A947-47AC-842D-E472E27EA0EC}" destId="{BD44EB7E-24CA-4095-B9B7-7CE3B247F611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9582CA-FAAA-4BE7-A77C-A322AC032FD1}">
      <dsp:nvSpPr>
        <dsp:cNvPr id="0" name=""/>
        <dsp:cNvSpPr/>
      </dsp:nvSpPr>
      <dsp:spPr>
        <a:xfrm>
          <a:off x="2657004" y="1361299"/>
          <a:ext cx="1730271" cy="1496754"/>
        </a:xfrm>
        <a:prstGeom prst="hexagon">
          <a:avLst>
            <a:gd name="adj" fmla="val 28570"/>
            <a:gd name="vf" fmla="val 115470"/>
          </a:avLst>
        </a:prstGeom>
        <a:solidFill>
          <a:schemeClr val="accent5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 Why?</a:t>
          </a:r>
        </a:p>
      </dsp:txBody>
      <dsp:txXfrm>
        <a:off x="2943734" y="1609332"/>
        <a:ext cx="1156811" cy="1000688"/>
      </dsp:txXfrm>
    </dsp:sp>
    <dsp:sp modelId="{382093C1-FBBA-4328-BF18-96FBC761BCE4}">
      <dsp:nvSpPr>
        <dsp:cNvPr id="0" name=""/>
        <dsp:cNvSpPr/>
      </dsp:nvSpPr>
      <dsp:spPr>
        <a:xfrm>
          <a:off x="3353406" y="443250"/>
          <a:ext cx="652826" cy="562496"/>
        </a:xfrm>
        <a:prstGeom prst="hexagon">
          <a:avLst>
            <a:gd name="adj" fmla="val 28900"/>
            <a:gd name="vf" fmla="val 11547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27219C-990F-41FE-A6D3-E13A8DB7A636}">
      <dsp:nvSpPr>
        <dsp:cNvPr id="0" name=""/>
        <dsp:cNvSpPr/>
      </dsp:nvSpPr>
      <dsp:spPr>
        <a:xfrm>
          <a:off x="2816387" y="0"/>
          <a:ext cx="1417944" cy="1226688"/>
        </a:xfrm>
        <a:prstGeom prst="hexagon">
          <a:avLst>
            <a:gd name="adj" fmla="val 28570"/>
            <a:gd name="vf" fmla="val 115470"/>
          </a:avLst>
        </a:prstGeom>
        <a:solidFill>
          <a:schemeClr val="accent5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Share </a:t>
          </a:r>
        </a:p>
      </dsp:txBody>
      <dsp:txXfrm>
        <a:off x="3051371" y="203288"/>
        <a:ext cx="947976" cy="820112"/>
      </dsp:txXfrm>
    </dsp:sp>
    <dsp:sp modelId="{2902DC3F-1E45-42A8-B4BA-A9448BF144F7}">
      <dsp:nvSpPr>
        <dsp:cNvPr id="0" name=""/>
        <dsp:cNvSpPr/>
      </dsp:nvSpPr>
      <dsp:spPr>
        <a:xfrm>
          <a:off x="4524822" y="1208716"/>
          <a:ext cx="652826" cy="562496"/>
        </a:xfrm>
        <a:prstGeom prst="hexagon">
          <a:avLst>
            <a:gd name="adj" fmla="val 28900"/>
            <a:gd name="vf" fmla="val 11547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03C751-134C-4A55-8EDD-DEEDF6339D7A}">
      <dsp:nvSpPr>
        <dsp:cNvPr id="0" name=""/>
        <dsp:cNvSpPr/>
      </dsp:nvSpPr>
      <dsp:spPr>
        <a:xfrm>
          <a:off x="4116807" y="754495"/>
          <a:ext cx="1417944" cy="1226688"/>
        </a:xfrm>
        <a:prstGeom prst="hexagon">
          <a:avLst>
            <a:gd name="adj" fmla="val 28570"/>
            <a:gd name="vf" fmla="val 115470"/>
          </a:avLst>
        </a:prstGeom>
        <a:solidFill>
          <a:schemeClr val="accent5">
            <a:shade val="80000"/>
            <a:hueOff val="-22139"/>
            <a:satOff val="614"/>
            <a:lumOff val="396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Direct</a:t>
          </a:r>
        </a:p>
      </dsp:txBody>
      <dsp:txXfrm>
        <a:off x="4351791" y="957783"/>
        <a:ext cx="947976" cy="820112"/>
      </dsp:txXfrm>
    </dsp:sp>
    <dsp:sp modelId="{61D5ACCF-EB96-486C-B7EF-CC5AC0CF5CCB}">
      <dsp:nvSpPr>
        <dsp:cNvPr id="0" name=""/>
        <dsp:cNvSpPr/>
      </dsp:nvSpPr>
      <dsp:spPr>
        <a:xfrm>
          <a:off x="4388246" y="2665012"/>
          <a:ext cx="652826" cy="562496"/>
        </a:xfrm>
        <a:prstGeom prst="hexagon">
          <a:avLst>
            <a:gd name="adj" fmla="val 28900"/>
            <a:gd name="vf" fmla="val 11547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21845D-FF59-42A1-8C02-A39C76A2FD06}">
      <dsp:nvSpPr>
        <dsp:cNvPr id="0" name=""/>
        <dsp:cNvSpPr/>
      </dsp:nvSpPr>
      <dsp:spPr>
        <a:xfrm>
          <a:off x="4116807" y="2237747"/>
          <a:ext cx="1417944" cy="1226688"/>
        </a:xfrm>
        <a:prstGeom prst="hexagon">
          <a:avLst>
            <a:gd name="adj" fmla="val 28570"/>
            <a:gd name="vf" fmla="val 115470"/>
          </a:avLst>
        </a:prstGeom>
        <a:solidFill>
          <a:schemeClr val="accent5">
            <a:shade val="80000"/>
            <a:hueOff val="-44278"/>
            <a:satOff val="1227"/>
            <a:lumOff val="793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Learn</a:t>
          </a:r>
        </a:p>
      </dsp:txBody>
      <dsp:txXfrm>
        <a:off x="4351791" y="2441035"/>
        <a:ext cx="947976" cy="820112"/>
      </dsp:txXfrm>
    </dsp:sp>
    <dsp:sp modelId="{EFE79F9C-5583-4E3B-B820-87C3FE1BA007}">
      <dsp:nvSpPr>
        <dsp:cNvPr id="0" name=""/>
        <dsp:cNvSpPr/>
      </dsp:nvSpPr>
      <dsp:spPr>
        <a:xfrm>
          <a:off x="1987042" y="2726523"/>
          <a:ext cx="652826" cy="562496"/>
        </a:xfrm>
        <a:prstGeom prst="hexagon">
          <a:avLst>
            <a:gd name="adj" fmla="val 28900"/>
            <a:gd name="vf" fmla="val 11547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D4DF01-5BC4-4DED-B55D-F49FE2849EC4}">
      <dsp:nvSpPr>
        <dsp:cNvPr id="0" name=""/>
        <dsp:cNvSpPr/>
      </dsp:nvSpPr>
      <dsp:spPr>
        <a:xfrm>
          <a:off x="2816387" y="2993087"/>
          <a:ext cx="1417944" cy="1226688"/>
        </a:xfrm>
        <a:prstGeom prst="hexagon">
          <a:avLst>
            <a:gd name="adj" fmla="val 28570"/>
            <a:gd name="vf" fmla="val 115470"/>
          </a:avLst>
        </a:prstGeom>
        <a:solidFill>
          <a:schemeClr val="accent5">
            <a:shade val="80000"/>
            <a:hueOff val="-66417"/>
            <a:satOff val="1841"/>
            <a:lumOff val="119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Socialise</a:t>
          </a:r>
        </a:p>
      </dsp:txBody>
      <dsp:txXfrm>
        <a:off x="3051371" y="3196375"/>
        <a:ext cx="947976" cy="820112"/>
      </dsp:txXfrm>
    </dsp:sp>
    <dsp:sp modelId="{7A88A155-0562-4FED-A22F-40A4CAECF433}">
      <dsp:nvSpPr>
        <dsp:cNvPr id="0" name=""/>
        <dsp:cNvSpPr/>
      </dsp:nvSpPr>
      <dsp:spPr>
        <a:xfrm>
          <a:off x="1908285" y="1187322"/>
          <a:ext cx="652826" cy="562496"/>
        </a:xfrm>
        <a:prstGeom prst="hexagon">
          <a:avLst>
            <a:gd name="adj" fmla="val 28900"/>
            <a:gd name="vf" fmla="val 11547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23E68C-DE90-403E-94F1-891DE6E77481}">
      <dsp:nvSpPr>
        <dsp:cNvPr id="0" name=""/>
        <dsp:cNvSpPr/>
      </dsp:nvSpPr>
      <dsp:spPr>
        <a:xfrm>
          <a:off x="1509929" y="2238591"/>
          <a:ext cx="1417944" cy="1226688"/>
        </a:xfrm>
        <a:prstGeom prst="hexagon">
          <a:avLst>
            <a:gd name="adj" fmla="val 28570"/>
            <a:gd name="vf" fmla="val 115470"/>
          </a:avLst>
        </a:prstGeom>
        <a:solidFill>
          <a:schemeClr val="accent5">
            <a:shade val="80000"/>
            <a:hueOff val="-88556"/>
            <a:satOff val="2454"/>
            <a:lumOff val="1587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Help</a:t>
          </a:r>
          <a:r>
            <a:rPr lang="en-GB" sz="1700" kern="1200" baseline="0" dirty="0"/>
            <a:t> others</a:t>
          </a:r>
          <a:endParaRPr lang="en-GB" sz="1700" kern="1200" dirty="0"/>
        </a:p>
      </dsp:txBody>
      <dsp:txXfrm>
        <a:off x="1744913" y="2441879"/>
        <a:ext cx="947976" cy="820112"/>
      </dsp:txXfrm>
    </dsp:sp>
    <dsp:sp modelId="{BD44EB7E-24CA-4095-B9B7-7CE3B247F611}">
      <dsp:nvSpPr>
        <dsp:cNvPr id="0" name=""/>
        <dsp:cNvSpPr/>
      </dsp:nvSpPr>
      <dsp:spPr>
        <a:xfrm>
          <a:off x="1509929" y="752808"/>
          <a:ext cx="1417944" cy="1226688"/>
        </a:xfrm>
        <a:prstGeom prst="hexagon">
          <a:avLst>
            <a:gd name="adj" fmla="val 28570"/>
            <a:gd name="vf" fmla="val 115470"/>
          </a:avLst>
        </a:prstGeom>
        <a:solidFill>
          <a:schemeClr val="accent5">
            <a:shade val="80000"/>
            <a:hueOff val="-110695"/>
            <a:satOff val="3068"/>
            <a:lumOff val="1984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Enquire</a:t>
          </a:r>
        </a:p>
      </dsp:txBody>
      <dsp:txXfrm>
        <a:off x="1744913" y="956096"/>
        <a:ext cx="947976" cy="8201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F5F00C-34E6-42D5-9E23-6BFAE3ED80F5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A5AB88-81D5-4A03-A114-075D8B455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398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5AB88-81D5-4A03-A114-075D8B45528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3541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5AB88-81D5-4A03-A114-075D8B45528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475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5AB88-81D5-4A03-A114-075D8B45528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26459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5AB88-81D5-4A03-A114-075D8B45528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7103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5AB88-81D5-4A03-A114-075D8B45528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28400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5AB88-81D5-4A03-A114-075D8B45528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3105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5AB88-81D5-4A03-A114-075D8B45528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7056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5AB88-81D5-4A03-A114-075D8B45528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2293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5AB88-81D5-4A03-A114-075D8B45528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6467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5AB88-81D5-4A03-A114-075D8B45528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5608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5AB88-81D5-4A03-A114-075D8B45528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02504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5AB88-81D5-4A03-A114-075D8B45528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7582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5AB88-81D5-4A03-A114-075D8B45528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5351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5AB88-81D5-4A03-A114-075D8B45528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20110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Scenarios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5AB88-81D5-4A03-A114-075D8B45528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9633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5AB88-81D5-4A03-A114-075D8B45528B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101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94838E-6E10-1719-EC05-EF30183F7E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0D2C32-8C89-575C-A536-E8F7C97D00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BC094B-B791-269B-7C7E-98267CF1E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CA3C4-D7A6-4915-AF21-C5CCE2D200ED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BE3457-6CF6-2E44-867B-776F37E6F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939E1A-FECC-0A59-4EF0-D76D0B774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7506-97C6-483A-B031-1B005364BB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510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9BA526-4704-11FC-D243-53754FC73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ADC08A-95D5-1E62-B5B3-ECE6AE44EF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4915D-7391-2A6E-B874-056826CEC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CA3C4-D7A6-4915-AF21-C5CCE2D200ED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AE5F9D-27BC-AF43-9829-4357E2162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6149F3-C8F5-5B40-4385-3B873ED6F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7506-97C6-483A-B031-1B005364BB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2946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2E8CB-BB3C-0555-62DA-392DA18E1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581A0E-B524-3FB4-DFE0-101D3B555C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97F60C-4DF2-7892-801F-1EFA7D04C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CA3C4-D7A6-4915-AF21-C5CCE2D200ED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DDDC0D-C069-D900-9C2A-E0432BEF5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AC86BF-4EC2-8269-2C36-BE95A801E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7506-97C6-483A-B031-1B005364BB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5601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E3192-90E1-27FC-C25C-C89A87F6B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7E5DBF-A778-577B-1BD2-1AA3DBF0BA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4pPr>
              <a:defRPr>
                <a:solidFill>
                  <a:srgbClr val="0B148B"/>
                </a:solidFill>
              </a:defRPr>
            </a:lvl4pPr>
            <a:lvl5pPr>
              <a:defRPr>
                <a:solidFill>
                  <a:srgbClr val="0B148B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5641AD-105D-9F34-37D8-9A10CDC21E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4E0AE3-F4E2-ED81-A463-E606F79BB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CA3C4-D7A6-4915-AF21-C5CCE2D200ED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2B5224-9C61-911F-0A5E-3367004FB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6B68F9-14C5-5057-0C53-8D2888D6C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7506-97C6-483A-B031-1B005364BB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2197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373C0-40CF-2FC9-94C3-7213AD87A7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62FEBA-4439-3719-5772-FBD1D3F414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968AFC-731D-1424-00C3-2B73CD34B5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7DC241-E3F6-80DA-8CC3-C16B552030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43FBDA-C41A-F520-F63D-D095AED9FE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D75BDA3-F855-28ED-3643-0A9DEEC85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CA3C4-D7A6-4915-AF21-C5CCE2D200ED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FB818B-D670-7C6C-3F24-777531E2B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AE22EEB-E88B-F4E8-05C4-36167E8DF9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7506-97C6-483A-B031-1B005364BB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5561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745EB-EFE0-30D7-0E67-6C76905F9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D2B245-0227-51D7-1EBB-846299BB0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CA3C4-D7A6-4915-AF21-C5CCE2D200ED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83351B-CEA3-677C-4B19-EFDE61CE6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9C6770-6E5B-0453-9F84-3259461F9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7506-97C6-483A-B031-1B005364BB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8458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0E3B291-0FEC-6E8F-2F15-8B00AAABB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CA3C4-D7A6-4915-AF21-C5CCE2D200ED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332CAF-12B5-9892-7095-451BFDD93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94893C-EE42-2B04-4621-A1308C6FA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7506-97C6-483A-B031-1B005364BB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0481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105429-5ED5-C3BE-6F81-3CCFC4281A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E20B3F-69E4-2E87-3D2A-A211D96930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B0081D-D046-9AA5-B55C-F1476899EA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DCC585-60AE-1B13-426D-5D63F16EE6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CA3C4-D7A6-4915-AF21-C5CCE2D200ED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CEED50-9BCF-5ACB-45AC-98A93736B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175145-BA89-CABD-010A-9A07B1CBC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7506-97C6-483A-B031-1B005364BB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2432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D44A72-BFF5-07D3-EB95-6561DCD077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5523C4-94D3-8BD7-C57A-526984C6503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D0C316-DADC-B88B-64F0-88B6029802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681A5E-2120-D45E-E2E9-E0D2C1FD6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CA3C4-D7A6-4915-AF21-C5CCE2D200ED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0C6E2B-B33C-DE23-7809-9F0E7BFDC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1FE30C-6546-978E-A52B-0949E86B6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7506-97C6-483A-B031-1B005364BB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4365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08AA09-3787-C63D-5C8C-BD19BE196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CD17DA-301A-C4F5-B776-9A19953030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815888-0BCF-5E36-BEEB-D2F3D1843D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CA3C4-D7A6-4915-AF21-C5CCE2D200ED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16C6E8-9525-0C3D-5753-D62FE7165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7171B1-BE30-34EF-6BAC-F8D7EA5D8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7506-97C6-483A-B031-1B005364BB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6859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1046126-E97E-74B3-429A-CEA866415A6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AEEE51-B56D-E925-A7AC-08B3FD7C0F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5B83C2-6FA2-0625-E056-AE2C79D7D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CA3C4-D7A6-4915-AF21-C5CCE2D200ED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754DC7-4280-32DE-7370-9970B414A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C7442D-AAA0-4E99-15BE-8E332A160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7506-97C6-483A-B031-1B005364BB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38186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12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055C6EF-49F6-8994-48F8-E659E21765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E9CE76-A229-9699-2046-9D6435E302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22E84F-5C00-20B4-F119-87DAFEA66D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9CA3C4-D7A6-4915-AF21-C5CCE2D200ED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05191A-7B2A-9A47-A78C-5972B11EB1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306A2D-CA63-EA9F-7978-5C88B809CF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367506-97C6-483A-B031-1B005364BB8D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2D32F01-7B3F-85CC-91DC-1D400D7FF80D}"/>
              </a:ext>
            </a:extLst>
          </p:cNvPr>
          <p:cNvSpPr txBox="1"/>
          <p:nvPr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11064875" y="0"/>
            <a:ext cx="1155700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r"/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PUBLIC / CYHOEDDUS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388DD9F-BFF4-F62B-40E5-57846D9DCAC5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8575" y="5713836"/>
            <a:ext cx="12192000" cy="1196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904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researchgate.net/publication/344295651_The_Models_of_Communication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s://worldofwork.io/2019/07/the-7-cs-of-communication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0269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7481A-2C77-303E-6497-2BD8386FC8F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ECEY4001/C</a:t>
            </a:r>
            <a:br>
              <a:rPr lang="en-GB" dirty="0"/>
            </a:br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Human Development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796711-A094-8609-B582-1B82E8409B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9769" y="3602038"/>
            <a:ext cx="9428231" cy="1655762"/>
          </a:xfrm>
        </p:spPr>
        <p:txBody>
          <a:bodyPr>
            <a:normAutofit/>
          </a:bodyPr>
          <a:lstStyle/>
          <a:p>
            <a:r>
              <a:rPr lang="en-GB" sz="4800" dirty="0">
                <a:solidFill>
                  <a:schemeClr val="accent6">
                    <a:lumMod val="75000"/>
                  </a:schemeClr>
                </a:solidFill>
              </a:rPr>
              <a:t>Lecture 7 – Effective Communication</a:t>
            </a:r>
          </a:p>
        </p:txBody>
      </p:sp>
    </p:spTree>
    <p:extLst>
      <p:ext uri="{BB962C8B-B14F-4D97-AF65-F5344CB8AC3E}">
        <p14:creationId xmlns:p14="http://schemas.microsoft.com/office/powerpoint/2010/main" val="16525028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F425F8-D0B6-47CD-6C60-24248A82CB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75000"/>
                  </a:schemeClr>
                </a:solidFill>
              </a:rPr>
              <a:t>Task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14D53E-5FBE-D6BE-3E91-9F922BE4B56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endParaRPr lang="en-GB" dirty="0"/>
          </a:p>
          <a:p>
            <a:endParaRPr lang="en-GB" dirty="0"/>
          </a:p>
        </p:txBody>
      </p:sp>
      <p:pic>
        <p:nvPicPr>
          <p:cNvPr id="1026" name="Picture 2" descr="draw a rose step by step for kids video - Clip Art Library">
            <a:extLst>
              <a:ext uri="{FF2B5EF4-FFF2-40B4-BE49-F238E27FC236}">
                <a16:creationId xmlns:a16="http://schemas.microsoft.com/office/drawing/2014/main" id="{3FC06856-DCF3-8152-5905-8C9748B65A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6143" y="1891613"/>
            <a:ext cx="5326857" cy="3544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18436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91DF4C-1594-C9E3-803B-76316D9CF1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75000"/>
                  </a:schemeClr>
                </a:solidFill>
              </a:rPr>
              <a:t>Why?</a:t>
            </a:r>
          </a:p>
        </p:txBody>
      </p:sp>
      <p:pic>
        <p:nvPicPr>
          <p:cNvPr id="5" name="Picture 2" descr="question mark - Wiktionary">
            <a:extLst>
              <a:ext uri="{FF2B5EF4-FFF2-40B4-BE49-F238E27FC236}">
                <a16:creationId xmlns:a16="http://schemas.microsoft.com/office/drawing/2014/main" id="{3361C398-218D-7C17-7AF9-A4B0807FDA3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0" y="1690688"/>
            <a:ext cx="3302000" cy="330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97366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91DF4C-1594-C9E3-803B-76316D9CF1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75000"/>
                  </a:schemeClr>
                </a:solidFill>
              </a:rPr>
              <a:t>Why?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AB78E597-3DB2-D3D6-C46E-7EBBFC52808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03755350"/>
              </p:ext>
            </p:extLst>
          </p:nvPr>
        </p:nvGraphicFramePr>
        <p:xfrm>
          <a:off x="2573659" y="1408064"/>
          <a:ext cx="7044682" cy="42197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86917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9DDFDA-E813-1A15-F8F2-56EB111867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-128539"/>
            <a:ext cx="11887200" cy="1325563"/>
          </a:xfrm>
        </p:spPr>
        <p:txBody>
          <a:bodyPr>
            <a:noAutofit/>
          </a:bodyPr>
          <a:lstStyle/>
          <a:p>
            <a:br>
              <a:rPr lang="en-GB" sz="4800" dirty="0"/>
            </a:br>
            <a:r>
              <a:rPr lang="en-GB" sz="4800" dirty="0">
                <a:solidFill>
                  <a:schemeClr val="accent6">
                    <a:lumMod val="75000"/>
                  </a:schemeClr>
                </a:solidFill>
              </a:rPr>
              <a:t>Key factors of effective communication?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0CC866-0739-87AA-A2AE-8E63A72B55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7213" y="1825625"/>
            <a:ext cx="10796587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>
                <a:solidFill>
                  <a:schemeClr val="accent6">
                    <a:lumMod val="75000"/>
                  </a:schemeClr>
                </a:solidFill>
              </a:rPr>
              <a:t>Using </a:t>
            </a: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</a:rPr>
              <a:t>Mentimeter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</a:rPr>
              <a:t>, what do you think are key factors in effective communication?</a:t>
            </a:r>
          </a:p>
          <a:p>
            <a:pPr marL="0" indent="0">
              <a:buNone/>
            </a:pP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40458061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EFEC2C-6425-2537-7DD8-C3B0FC653D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0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75000"/>
                  </a:schemeClr>
                </a:solidFill>
              </a:rPr>
              <a:t>Checklist</a:t>
            </a:r>
          </a:p>
        </p:txBody>
      </p:sp>
      <p:pic>
        <p:nvPicPr>
          <p:cNvPr id="4098" name="Picture 2" descr="The 7'c of Communication are all helpful">
            <a:extLst>
              <a:ext uri="{FF2B5EF4-FFF2-40B4-BE49-F238E27FC236}">
                <a16:creationId xmlns:a16="http://schemas.microsoft.com/office/drawing/2014/main" id="{281CB584-E58F-8490-8F0E-3E2B522AAAE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3752" y="1300890"/>
            <a:ext cx="6044496" cy="4301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C336AF8-F351-F72E-7235-071351602A93}"/>
              </a:ext>
            </a:extLst>
          </p:cNvPr>
          <p:cNvSpPr txBox="1"/>
          <p:nvPr/>
        </p:nvSpPr>
        <p:spPr>
          <a:xfrm>
            <a:off x="7872414" y="4957762"/>
            <a:ext cx="40790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(Sourced: </a:t>
            </a:r>
            <a:r>
              <a:rPr lang="en-GB" sz="2000" dirty="0" err="1"/>
              <a:t>WorldofWork</a:t>
            </a:r>
            <a:r>
              <a:rPr lang="en-GB" sz="2000" dirty="0"/>
              <a:t>, 2021)</a:t>
            </a:r>
          </a:p>
        </p:txBody>
      </p:sp>
    </p:spTree>
    <p:extLst>
      <p:ext uri="{BB962C8B-B14F-4D97-AF65-F5344CB8AC3E}">
        <p14:creationId xmlns:p14="http://schemas.microsoft.com/office/powerpoint/2010/main" val="41543277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8DEB1A-70E6-E8F2-0A36-6D7990298D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dirty="0">
                <a:solidFill>
                  <a:schemeClr val="accent6">
                    <a:lumMod val="75000"/>
                  </a:schemeClr>
                </a:solidFill>
              </a:rPr>
              <a:t>Types of Communication</a:t>
            </a:r>
            <a:endParaRPr lang="en-GB" dirty="0"/>
          </a:p>
        </p:txBody>
      </p:sp>
      <p:pic>
        <p:nvPicPr>
          <p:cNvPr id="1026" name="Picture 2" descr="question mark - Wiktionary">
            <a:extLst>
              <a:ext uri="{FF2B5EF4-FFF2-40B4-BE49-F238E27FC236}">
                <a16:creationId xmlns:a16="http://schemas.microsoft.com/office/drawing/2014/main" id="{CC216ED2-54E9-4CAA-9C23-E39AA9BF32A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0" y="1690688"/>
            <a:ext cx="3302000" cy="330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33095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4288D-45D3-8F62-21D2-766F5D1CC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75000"/>
                  </a:schemeClr>
                </a:solidFill>
              </a:rPr>
              <a:t>Types of Communication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5765DE-3C6A-A8C9-4F6D-7D6187F511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628746" y="1825625"/>
            <a:ext cx="5181600" cy="4351338"/>
          </a:xfrm>
        </p:spPr>
        <p:txBody>
          <a:bodyPr/>
          <a:lstStyle/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Verbal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Non-verbal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Written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Listening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Visual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Formal/Informal</a:t>
            </a:r>
          </a:p>
        </p:txBody>
      </p:sp>
    </p:spTree>
    <p:extLst>
      <p:ext uri="{BB962C8B-B14F-4D97-AF65-F5344CB8AC3E}">
        <p14:creationId xmlns:p14="http://schemas.microsoft.com/office/powerpoint/2010/main" val="27978225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8DEB1A-70E6-E8F2-0A36-6D7990298D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75000"/>
                  </a:schemeClr>
                </a:solidFill>
              </a:rPr>
              <a:t>Communicating with who?</a:t>
            </a:r>
            <a:endParaRPr lang="en-GB" sz="4800" dirty="0"/>
          </a:p>
        </p:txBody>
      </p:sp>
      <p:pic>
        <p:nvPicPr>
          <p:cNvPr id="1026" name="Picture 2" descr="question mark - Wiktionary">
            <a:extLst>
              <a:ext uri="{FF2B5EF4-FFF2-40B4-BE49-F238E27FC236}">
                <a16:creationId xmlns:a16="http://schemas.microsoft.com/office/drawing/2014/main" id="{CC216ED2-54E9-4CAA-9C23-E39AA9BF32A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0" y="1690688"/>
            <a:ext cx="3302000" cy="330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70066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DE82AE-B4E8-912D-95E7-CCD3586939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75000"/>
                  </a:schemeClr>
                </a:solidFill>
              </a:rPr>
              <a:t>Communicating with who?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CD5F8F-0F3A-5EA6-F00B-4567535717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28680" y="1709952"/>
            <a:ext cx="5181600" cy="435133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Children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Parents and families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Staff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Communities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Wider School/ Setting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Other professionals?</a:t>
            </a:r>
          </a:p>
          <a:p>
            <a:r>
              <a:rPr lang="en-GB" dirty="0" err="1">
                <a:solidFill>
                  <a:schemeClr val="accent6">
                    <a:lumMod val="75000"/>
                  </a:schemeClr>
                </a:solidFill>
              </a:rPr>
              <a:t>Multiagencies</a:t>
            </a:r>
            <a:endParaRPr lang="en-GB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69282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A8491-D9EC-0C44-EE35-68BAF09A8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75000"/>
                  </a:schemeClr>
                </a:solidFill>
              </a:rPr>
              <a:t>Children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CAEAAD-8E33-9DDB-E79E-16DEE5298F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Early and on a regular basis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Start conversations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Provide time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Attention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Commentate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Be positive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95715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A8491-D9EC-0C44-EE35-68BAF09A8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75000"/>
                  </a:schemeClr>
                </a:solidFill>
              </a:rPr>
              <a:t>Children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CAEAAD-8E33-9DDB-E79E-16DEE5298F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28700" y="1825625"/>
            <a:ext cx="10325100" cy="4351338"/>
          </a:xfrm>
        </p:spPr>
        <p:txBody>
          <a:bodyPr/>
          <a:lstStyle/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Schedule time to talk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Be honest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No interruptions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Use it everywhere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Praise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Slowly and clearly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Role model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46308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753FA6-6029-0C5C-B0E0-3426A2581B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75000"/>
                  </a:schemeClr>
                </a:solidFill>
              </a:rPr>
              <a:t>Strategies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20DC92-2B16-3ED9-9149-9454EE29F5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14432" y="1825625"/>
            <a:ext cx="5181600" cy="4351338"/>
          </a:xfrm>
        </p:spPr>
        <p:txBody>
          <a:bodyPr/>
          <a:lstStyle/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Circle time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Questionnaires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Mind maps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Visual timetables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Story time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Song time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62247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A8491-D9EC-0C44-EE35-68BAF09A8A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123902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75000"/>
                  </a:schemeClr>
                </a:solidFill>
              </a:rPr>
              <a:t>Parents and families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CAEAAD-8E33-9DDB-E79E-16DEE5298F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42994" y="1825625"/>
            <a:ext cx="5181600" cy="435133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Open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Honest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Inclusive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Available and accessible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Responsive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Break down boundaries or misconceptions</a:t>
            </a:r>
          </a:p>
        </p:txBody>
      </p:sp>
    </p:spTree>
    <p:extLst>
      <p:ext uri="{BB962C8B-B14F-4D97-AF65-F5344CB8AC3E}">
        <p14:creationId xmlns:p14="http://schemas.microsoft.com/office/powerpoint/2010/main" val="25408341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753FA6-6029-0C5C-B0E0-3426A2581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0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75000"/>
                  </a:schemeClr>
                </a:solidFill>
              </a:rPr>
              <a:t>Strategies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20DC92-2B16-3ED9-9149-9454EE29F5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200" y="1504903"/>
            <a:ext cx="11299209" cy="4351338"/>
          </a:xfrm>
        </p:spPr>
        <p:txBody>
          <a:bodyPr>
            <a:normAutofit lnSpcReduction="10000"/>
          </a:bodyPr>
          <a:lstStyle/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Diaries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Noticeboards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Newsletters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Digital updates (WhatsApp, Facebook, etc)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Learning Journals (Seesaw)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Parent forums/committees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Drop off and collection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Parent consultations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Events, stay and plays etc</a:t>
            </a:r>
          </a:p>
        </p:txBody>
      </p:sp>
    </p:spTree>
    <p:extLst>
      <p:ext uri="{BB962C8B-B14F-4D97-AF65-F5344CB8AC3E}">
        <p14:creationId xmlns:p14="http://schemas.microsoft.com/office/powerpoint/2010/main" val="4784348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A8491-D9EC-0C44-EE35-68BAF09A8A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75000"/>
                  </a:schemeClr>
                </a:solidFill>
              </a:rPr>
              <a:t>Staff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CAEAAD-8E33-9DDB-E79E-16DEE5298F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08884" y="1463960"/>
            <a:ext cx="5181600" cy="4351338"/>
          </a:xfrm>
        </p:spPr>
        <p:txBody>
          <a:bodyPr>
            <a:normAutofit lnSpcReduction="10000"/>
          </a:bodyPr>
          <a:lstStyle/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Open and honest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Regular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Formal and informal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Recorded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Inclusive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Listening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Empowered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Engaging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Informed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12905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753FA6-6029-0C5C-B0E0-3426A2581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0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75000"/>
                  </a:schemeClr>
                </a:solidFill>
              </a:rPr>
              <a:t>Strategies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20DC92-2B16-3ED9-9149-9454EE29F5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02661" y="1504903"/>
            <a:ext cx="5181600" cy="435133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Staff meetings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Appraisals and supervisions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Noticeboard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Surveys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Social events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Social Media</a:t>
            </a:r>
          </a:p>
          <a:p>
            <a:endParaRPr lang="en-GB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59175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A8491-D9EC-0C44-EE35-68BAF09A8A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893" y="429904"/>
            <a:ext cx="11155907" cy="1325563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solidFill>
                  <a:schemeClr val="accent6">
                    <a:lumMod val="75000"/>
                  </a:schemeClr>
                </a:solidFill>
              </a:rPr>
              <a:t>Community, wider school/ setting, other professionals, multiagency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CAEAAD-8E33-9DDB-E79E-16DEE5298F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2134" y="2289650"/>
            <a:ext cx="5181600" cy="435133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Open and welcoming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Sharing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Professional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Inclusive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Positive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Connections </a:t>
            </a:r>
          </a:p>
        </p:txBody>
      </p:sp>
    </p:spTree>
    <p:extLst>
      <p:ext uri="{BB962C8B-B14F-4D97-AF65-F5344CB8AC3E}">
        <p14:creationId xmlns:p14="http://schemas.microsoft.com/office/powerpoint/2010/main" val="41434275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753FA6-6029-0C5C-B0E0-3426A2581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0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75000"/>
                  </a:schemeClr>
                </a:solidFill>
              </a:rPr>
              <a:t>Strategies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20DC92-2B16-3ED9-9149-9454EE29F5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888479" y="1504903"/>
            <a:ext cx="5181600" cy="435133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Stakeholder meetings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Newsletters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Social events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Social Media</a:t>
            </a:r>
          </a:p>
          <a:p>
            <a:endParaRPr lang="en-GB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03428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60605-10A2-DDA3-D68D-66D97041D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75000"/>
                  </a:schemeClr>
                </a:solidFill>
              </a:rPr>
              <a:t>Game</a:t>
            </a:r>
          </a:p>
        </p:txBody>
      </p:sp>
      <p:pic>
        <p:nvPicPr>
          <p:cNvPr id="2050" name="Picture 2" descr="Friends Celebrations Chocolate Tub 650 g - Chocsmart">
            <a:extLst>
              <a:ext uri="{FF2B5EF4-FFF2-40B4-BE49-F238E27FC236}">
                <a16:creationId xmlns:a16="http://schemas.microsoft.com/office/drawing/2014/main" id="{9A5D1AEC-BE03-824E-35DD-A1D891D0AB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0015" y="1690688"/>
            <a:ext cx="3951969" cy="3738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7047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1A92BE-E342-708D-CFBD-6877DAE466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75000"/>
                  </a:schemeClr>
                </a:solidFill>
              </a:rPr>
              <a:t>Barriers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4B3547-92F8-381A-B979-1D7EE46B18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914498" y="1825625"/>
            <a:ext cx="5181600" cy="4351338"/>
          </a:xfrm>
        </p:spPr>
        <p:txBody>
          <a:bodyPr/>
          <a:lstStyle/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EAL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Hearing impairment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Visual impairment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Additional Learning Needs (ALN)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42776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AC6DD4-6539-953A-E1C6-C1E05756C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75000"/>
                  </a:schemeClr>
                </a:solidFill>
              </a:rPr>
              <a:t>Task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CF8042-5926-6B01-C300-2BFC811E04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57242" y="1825625"/>
            <a:ext cx="10296558" cy="4351338"/>
          </a:xfrm>
        </p:spPr>
        <p:txBody>
          <a:bodyPr/>
          <a:lstStyle/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You will look at different Scenarios in the next slide and discuss how you will respond, who to communicate and how.</a:t>
            </a:r>
          </a:p>
        </p:txBody>
      </p:sp>
    </p:spTree>
    <p:extLst>
      <p:ext uri="{BB962C8B-B14F-4D97-AF65-F5344CB8AC3E}">
        <p14:creationId xmlns:p14="http://schemas.microsoft.com/office/powerpoint/2010/main" val="8577505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8455BE-328E-C069-EE60-CE93E37E41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72441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75000"/>
                  </a:schemeClr>
                </a:solidFill>
              </a:rPr>
              <a:t>Task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D0967E-F4BE-FD50-31CE-BFB7F15EB6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71491" y="1376840"/>
            <a:ext cx="9558371" cy="4351338"/>
          </a:xfrm>
        </p:spPr>
        <p:txBody>
          <a:bodyPr/>
          <a:lstStyle/>
          <a:p>
            <a:pPr marL="514350" indent="-514350">
              <a:buAutoNum type="alphaLcParenR"/>
            </a:pPr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A child has been bitten on the face</a:t>
            </a:r>
          </a:p>
          <a:p>
            <a:pPr marL="514350" indent="-514350">
              <a:buAutoNum type="alphaLcParenR"/>
            </a:pPr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A child has fallen off a bike and injured her arm</a:t>
            </a:r>
          </a:p>
          <a:p>
            <a:pPr marL="514350" indent="-514350">
              <a:buAutoNum type="alphaLcParenR"/>
            </a:pPr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A child has successfully navigated the transition from the outside to inside without getting upset for the first time since starting</a:t>
            </a:r>
          </a:p>
          <a:p>
            <a:pPr marL="514350" indent="-514350">
              <a:buAutoNum type="alphaLcParenR"/>
            </a:pPr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A child has headlice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76263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8D5A2B-96E6-72F1-787D-720D1FF07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75000"/>
                  </a:schemeClr>
                </a:solidFill>
              </a:rPr>
              <a:t>Transitions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C98B4C-F2A4-8B55-4DCE-6317ED0324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671610" y="1825625"/>
            <a:ext cx="6150798" cy="4351338"/>
          </a:xfrm>
        </p:spPr>
        <p:txBody>
          <a:bodyPr/>
          <a:lstStyle/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Build relationships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Trust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Kindness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Respect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Parents know their children best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Two way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Meet needs</a:t>
            </a:r>
          </a:p>
        </p:txBody>
      </p:sp>
    </p:spTree>
    <p:extLst>
      <p:ext uri="{BB962C8B-B14F-4D97-AF65-F5344CB8AC3E}">
        <p14:creationId xmlns:p14="http://schemas.microsoft.com/office/powerpoint/2010/main" val="7099465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753FA6-6029-0C5C-B0E0-3426A2581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0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75000"/>
                  </a:schemeClr>
                </a:solidFill>
              </a:rPr>
              <a:t>Strategies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20DC92-2B16-3ED9-9149-9454EE29F5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02661" y="1504903"/>
            <a:ext cx="5181600" cy="435133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Settling in sessions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Stay and play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All about me 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Home visits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Digital tours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Transition books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Transitional object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Show and tell</a:t>
            </a:r>
          </a:p>
          <a:p>
            <a:endParaRPr lang="en-GB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2973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4F9913-3459-D61D-AE1C-FBE327F3D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75000"/>
                  </a:schemeClr>
                </a:solidFill>
              </a:rPr>
              <a:t>Reflect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48BB67-B883-9DAA-B4A8-215F2C37CC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557307" y="1825625"/>
            <a:ext cx="7836723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In pairs or small groups, think about and discuss your own communication skills</a:t>
            </a:r>
          </a:p>
          <a:p>
            <a:pPr marL="0" indent="0">
              <a:buNone/>
            </a:pPr>
            <a:endParaRPr lang="en-GB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GB" dirty="0"/>
              <a:t>Consider how your setting ensures effective communication among stakeholders</a:t>
            </a:r>
          </a:p>
        </p:txBody>
      </p:sp>
    </p:spTree>
    <p:extLst>
      <p:ext uri="{BB962C8B-B14F-4D97-AF65-F5344CB8AC3E}">
        <p14:creationId xmlns:p14="http://schemas.microsoft.com/office/powerpoint/2010/main" val="163692950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8DC5B8-5E6F-A454-0AF7-B732D1F56D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3414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75000"/>
                  </a:schemeClr>
                </a:solidFill>
              </a:rPr>
              <a:t>Models of communication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908F20-3961-471D-2D5C-1C31832EEC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21519" y="1528304"/>
            <a:ext cx="10632281" cy="4351338"/>
          </a:xfrm>
        </p:spPr>
        <p:txBody>
          <a:bodyPr>
            <a:normAutofit/>
          </a:bodyPr>
          <a:lstStyle/>
          <a:p>
            <a:r>
              <a:rPr lang="en-GB" sz="2600" dirty="0">
                <a:solidFill>
                  <a:schemeClr val="accent6">
                    <a:lumMod val="75000"/>
                  </a:schemeClr>
                </a:solidFill>
              </a:rPr>
              <a:t>3 types</a:t>
            </a:r>
          </a:p>
          <a:p>
            <a:r>
              <a:rPr lang="en-GB" sz="2600" dirty="0">
                <a:solidFill>
                  <a:schemeClr val="accent6">
                    <a:lumMod val="75000"/>
                  </a:schemeClr>
                </a:solidFill>
              </a:rPr>
              <a:t>Linear – one way, feedback is not included, often used to communicate to large numbers of people</a:t>
            </a:r>
          </a:p>
          <a:p>
            <a:r>
              <a:rPr lang="en-GB" sz="2600" dirty="0">
                <a:solidFill>
                  <a:schemeClr val="accent6">
                    <a:lumMod val="75000"/>
                  </a:schemeClr>
                </a:solidFill>
              </a:rPr>
              <a:t>Transactional –two way, feedback is included, the feedback continues the communication</a:t>
            </a:r>
          </a:p>
          <a:p>
            <a:r>
              <a:rPr lang="en-GB" sz="2600" dirty="0">
                <a:solidFill>
                  <a:schemeClr val="accent6">
                    <a:lumMod val="75000"/>
                  </a:schemeClr>
                </a:solidFill>
              </a:rPr>
              <a:t>Interactional models – newer modes of communication, such as social media and AI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754202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02DB8-2F9B-96CE-215B-952CD456F9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75000"/>
                  </a:schemeClr>
                </a:solidFill>
              </a:rPr>
              <a:t>Models of communication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E4CC94-41C7-7725-7639-3E687C72D1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78620" y="1449767"/>
            <a:ext cx="4686300" cy="2593596"/>
          </a:xfrm>
        </p:spPr>
        <p:txBody>
          <a:bodyPr>
            <a:normAutofit/>
          </a:bodyPr>
          <a:lstStyle/>
          <a:p>
            <a:r>
              <a:rPr lang="en-GB" sz="2400" b="1" dirty="0">
                <a:solidFill>
                  <a:schemeClr val="accent6">
                    <a:lumMod val="75000"/>
                  </a:schemeClr>
                </a:solidFill>
              </a:rPr>
              <a:t>Linear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b="0" i="0" dirty="0">
                <a:solidFill>
                  <a:schemeClr val="accent6">
                    <a:lumMod val="75000"/>
                  </a:schemeClr>
                </a:solidFill>
                <a:effectLst/>
              </a:rPr>
              <a:t>Aristotle’s Model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b="0" i="0" dirty="0" err="1">
                <a:solidFill>
                  <a:schemeClr val="accent6">
                    <a:lumMod val="75000"/>
                  </a:schemeClr>
                </a:solidFill>
                <a:effectLst/>
              </a:rPr>
              <a:t>Lasswell’s</a:t>
            </a:r>
            <a:r>
              <a:rPr lang="en-GB" sz="2400" b="0" i="0" dirty="0">
                <a:solidFill>
                  <a:schemeClr val="accent6">
                    <a:lumMod val="75000"/>
                  </a:schemeClr>
                </a:solidFill>
                <a:effectLst/>
              </a:rPr>
              <a:t> Model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b="0" i="0" dirty="0">
                <a:solidFill>
                  <a:schemeClr val="accent6">
                    <a:lumMod val="75000"/>
                  </a:schemeClr>
                </a:solidFill>
                <a:effectLst/>
              </a:rPr>
              <a:t>Shannon-Weaver Model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GB" sz="2400" b="0" i="0" dirty="0" err="1">
                <a:solidFill>
                  <a:schemeClr val="accent6">
                    <a:lumMod val="75000"/>
                  </a:schemeClr>
                </a:solidFill>
                <a:effectLst/>
              </a:rPr>
              <a:t>Berlo’s</a:t>
            </a:r>
            <a:r>
              <a:rPr lang="en-GB" sz="2400" b="0" i="0" dirty="0">
                <a:solidFill>
                  <a:schemeClr val="accent6">
                    <a:lumMod val="75000"/>
                  </a:schemeClr>
                </a:solidFill>
                <a:effectLst/>
              </a:rPr>
              <a:t> S-M-C-R Model</a:t>
            </a:r>
          </a:p>
          <a:p>
            <a:pPr marL="0" indent="0">
              <a:buNone/>
            </a:pPr>
            <a:endParaRPr lang="es-ES" sz="2400" b="0" i="0" dirty="0">
              <a:solidFill>
                <a:srgbClr val="000000"/>
              </a:solidFill>
              <a:effectLst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2400" b="0" i="0" dirty="0">
              <a:solidFill>
                <a:srgbClr val="000000"/>
              </a:solidFill>
              <a:effectLst/>
              <a:latin typeface="Source Sans Pro" panose="020B0503030403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6569C19F-343C-47CD-2BE8-6F888CDB0965}"/>
              </a:ext>
            </a:extLst>
          </p:cNvPr>
          <p:cNvSpPr txBox="1">
            <a:spLocks/>
          </p:cNvSpPr>
          <p:nvPr/>
        </p:nvSpPr>
        <p:spPr>
          <a:xfrm>
            <a:off x="7315200" y="1449767"/>
            <a:ext cx="403860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solidFill>
                  <a:schemeClr val="accent6">
                    <a:lumMod val="75000"/>
                  </a:schemeClr>
                </a:solidFill>
              </a:rPr>
              <a:t>Transactional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s-ES" sz="2400" dirty="0" err="1">
                <a:solidFill>
                  <a:schemeClr val="accent6">
                    <a:lumMod val="75000"/>
                  </a:schemeClr>
                </a:solidFill>
              </a:rPr>
              <a:t>Barnlund’s</a:t>
            </a:r>
            <a:r>
              <a:rPr lang="es-ES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s-ES" sz="2400" dirty="0" err="1">
                <a:solidFill>
                  <a:schemeClr val="accent6">
                    <a:lumMod val="75000"/>
                  </a:schemeClr>
                </a:solidFill>
              </a:rPr>
              <a:t>Transactional</a:t>
            </a:r>
            <a:r>
              <a:rPr lang="es-ES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s-ES" sz="2400" dirty="0" err="1">
                <a:solidFill>
                  <a:schemeClr val="accent6">
                    <a:lumMod val="75000"/>
                  </a:schemeClr>
                </a:solidFill>
              </a:rPr>
              <a:t>Model</a:t>
            </a:r>
            <a:endParaRPr lang="es-ES" sz="2400" dirty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s-ES" sz="2400" dirty="0" err="1">
                <a:solidFill>
                  <a:schemeClr val="accent6">
                    <a:lumMod val="75000"/>
                  </a:schemeClr>
                </a:solidFill>
              </a:rPr>
              <a:t>Dance’s</a:t>
            </a:r>
            <a:r>
              <a:rPr lang="es-ES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s-ES" sz="2400" dirty="0" err="1">
                <a:solidFill>
                  <a:schemeClr val="accent6">
                    <a:lumMod val="75000"/>
                  </a:schemeClr>
                </a:solidFill>
              </a:rPr>
              <a:t>Helical</a:t>
            </a:r>
            <a:r>
              <a:rPr lang="es-ES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s-ES" sz="2400" dirty="0" err="1">
                <a:solidFill>
                  <a:schemeClr val="accent6">
                    <a:lumMod val="75000"/>
                  </a:schemeClr>
                </a:solidFill>
              </a:rPr>
              <a:t>Model</a:t>
            </a:r>
            <a:endParaRPr lang="es-ES" sz="2400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s-ES" sz="2400" dirty="0">
              <a:solidFill>
                <a:srgbClr val="0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2400" dirty="0">
              <a:solidFill>
                <a:srgbClr val="000000"/>
              </a:solidFill>
              <a:latin typeface="Source Sans Pro" panose="020B0503030403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dirty="0"/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2F7DD1E2-915C-0065-67AA-1A5A1F118F09}"/>
              </a:ext>
            </a:extLst>
          </p:cNvPr>
          <p:cNvSpPr txBox="1">
            <a:spLocks/>
          </p:cNvSpPr>
          <p:nvPr/>
        </p:nvSpPr>
        <p:spPr>
          <a:xfrm>
            <a:off x="4431488" y="3831029"/>
            <a:ext cx="403860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2400" b="1" dirty="0" err="1">
                <a:solidFill>
                  <a:schemeClr val="accent6">
                    <a:lumMod val="75000"/>
                  </a:schemeClr>
                </a:solidFill>
              </a:rPr>
              <a:t>Interactional</a:t>
            </a:r>
            <a:endParaRPr lang="es-ES" sz="2400" b="1" dirty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accent6">
                    <a:lumMod val="75000"/>
                  </a:schemeClr>
                </a:solidFill>
              </a:rPr>
              <a:t>Osgood-Schramm Model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accent6">
                    <a:lumMod val="75000"/>
                  </a:schemeClr>
                </a:solidFill>
              </a:rPr>
              <a:t>Westley and Maclean Model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s-ES" sz="2400" dirty="0">
              <a:solidFill>
                <a:srgbClr val="0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2400" dirty="0">
              <a:solidFill>
                <a:srgbClr val="000000"/>
              </a:solidFill>
              <a:latin typeface="Source Sans Pro" panose="020B0503030403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2767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3964A9-9F72-35C5-ADF5-F4E488037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75000"/>
                  </a:schemeClr>
                </a:solidFill>
              </a:rPr>
              <a:t>Remember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EEA203-9949-2186-FB37-4953B97068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85870" y="1825625"/>
            <a:ext cx="5181600" cy="4351338"/>
          </a:xfrm>
        </p:spPr>
        <p:txBody>
          <a:bodyPr/>
          <a:lstStyle/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Open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Two way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Adaptive/ Flexible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Ongoing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Available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Builds relationships and trust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440483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B0C958-502F-AE15-7338-90162FF51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br>
              <a:rPr lang="en-GB" sz="4800" dirty="0"/>
            </a:br>
            <a:r>
              <a:rPr lang="en-GB" sz="4800" dirty="0">
                <a:solidFill>
                  <a:schemeClr val="accent6">
                    <a:lumMod val="75000"/>
                  </a:schemeClr>
                </a:solidFill>
              </a:rPr>
              <a:t>Further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C6CB17-6C22-CADB-EA21-1F019874A7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err="1"/>
              <a:t>Kapur</a:t>
            </a:r>
            <a:r>
              <a:rPr lang="en-GB" dirty="0"/>
              <a:t>, R. (2020) The Models of Communication. Available at </a:t>
            </a:r>
            <a:r>
              <a:rPr lang="en-GB" dirty="0">
                <a:hlinkClick r:id="rId2"/>
              </a:rPr>
              <a:t>https://www.researchgate.net/publication/344295651_The_Models_of_Communication</a:t>
            </a:r>
            <a:r>
              <a:rPr lang="en-GB" dirty="0"/>
              <a:t> (Accessed: 22</a:t>
            </a:r>
            <a:r>
              <a:rPr lang="en-GB" baseline="30000" dirty="0"/>
              <a:t>nd</a:t>
            </a:r>
            <a:r>
              <a:rPr lang="en-GB" dirty="0"/>
              <a:t> September 2022).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62689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38CD5-CD3D-6390-620E-096961BFE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br>
              <a:rPr lang="en-GB" sz="4800" dirty="0"/>
            </a:br>
            <a:r>
              <a:rPr lang="en-GB" sz="4800" dirty="0">
                <a:solidFill>
                  <a:schemeClr val="accent6">
                    <a:lumMod val="75000"/>
                  </a:schemeClr>
                </a:solidFill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78305F-77CB-984A-D12F-4EFF468312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err="1"/>
              <a:t>Cobley</a:t>
            </a:r>
            <a:r>
              <a:rPr lang="en-GB" dirty="0"/>
              <a:t>, P. and Schulz, P. (2013) </a:t>
            </a:r>
            <a:r>
              <a:rPr lang="en-GB" i="1" dirty="0"/>
              <a:t>Theories and models of communication</a:t>
            </a:r>
            <a:r>
              <a:rPr lang="en-GB" dirty="0"/>
              <a:t>. Berlin: Walter De Gruyter.</a:t>
            </a:r>
          </a:p>
          <a:p>
            <a:pPr marL="0" indent="0">
              <a:buNone/>
            </a:pPr>
            <a:r>
              <a:rPr lang="en-GB" dirty="0"/>
              <a:t>World of Work (2021) </a:t>
            </a:r>
            <a:r>
              <a:rPr lang="en-GB" i="1" dirty="0"/>
              <a:t>The seven 7’s of communication</a:t>
            </a:r>
            <a:r>
              <a:rPr lang="en-GB" dirty="0"/>
              <a:t>. Available at: </a:t>
            </a:r>
            <a:r>
              <a:rPr lang="en-GB" dirty="0">
                <a:hlinkClick r:id="rId2"/>
              </a:rPr>
              <a:t>https://worldofwork.io/2019/07/the-7-cs-of-communication/</a:t>
            </a:r>
            <a:r>
              <a:rPr lang="en-GB" dirty="0"/>
              <a:t> (Accessed: 22</a:t>
            </a:r>
            <a:r>
              <a:rPr lang="en-GB" baseline="30000" dirty="0"/>
              <a:t>nd</a:t>
            </a:r>
            <a:r>
              <a:rPr lang="en-GB" dirty="0"/>
              <a:t> September 2022)</a:t>
            </a:r>
          </a:p>
        </p:txBody>
      </p:sp>
    </p:spTree>
    <p:extLst>
      <p:ext uri="{BB962C8B-B14F-4D97-AF65-F5344CB8AC3E}">
        <p14:creationId xmlns:p14="http://schemas.microsoft.com/office/powerpoint/2010/main" val="2519760741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PP Template (Cream background)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 PP Template (Cream background)" id="{BB6076B2-FF1D-4709-92A1-792264D08139}" vid="{8F806C6F-5FC8-492D-A124-9E21A69900A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PP Template (Cream background)</Template>
  <TotalTime>35</TotalTime>
  <Words>590</Words>
  <Application>Microsoft Office PowerPoint</Application>
  <PresentationFormat>Widescreen</PresentationFormat>
  <Paragraphs>184</Paragraphs>
  <Slides>32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7" baseType="lpstr">
      <vt:lpstr>Arial</vt:lpstr>
      <vt:lpstr>Calibri</vt:lpstr>
      <vt:lpstr>Source Sans Pro</vt:lpstr>
      <vt:lpstr>Wingdings</vt:lpstr>
      <vt:lpstr>UWTSD PP Template (Cream background)</vt:lpstr>
      <vt:lpstr>PowerPoint Presentation</vt:lpstr>
      <vt:lpstr>ECEY4001/C Human Development</vt:lpstr>
      <vt:lpstr>Task</vt:lpstr>
      <vt:lpstr>Why?</vt:lpstr>
      <vt:lpstr>Why?</vt:lpstr>
      <vt:lpstr> Key factors of effective communication?</vt:lpstr>
      <vt:lpstr>Checklist</vt:lpstr>
      <vt:lpstr>Types of Communication</vt:lpstr>
      <vt:lpstr>Types of Communication</vt:lpstr>
      <vt:lpstr>Communicating with who?</vt:lpstr>
      <vt:lpstr>Communicating with who?</vt:lpstr>
      <vt:lpstr>Children</vt:lpstr>
      <vt:lpstr>Children</vt:lpstr>
      <vt:lpstr>Strategies</vt:lpstr>
      <vt:lpstr>Parents and families</vt:lpstr>
      <vt:lpstr>Strategies</vt:lpstr>
      <vt:lpstr>Staff</vt:lpstr>
      <vt:lpstr>Strategies</vt:lpstr>
      <vt:lpstr>Community, wider school/ setting, other professionals, multiagency</vt:lpstr>
      <vt:lpstr>Strategies</vt:lpstr>
      <vt:lpstr>Game</vt:lpstr>
      <vt:lpstr>Barriers</vt:lpstr>
      <vt:lpstr>Task</vt:lpstr>
      <vt:lpstr>Task</vt:lpstr>
      <vt:lpstr>Transitions</vt:lpstr>
      <vt:lpstr>Strategies</vt:lpstr>
      <vt:lpstr>Reflect</vt:lpstr>
      <vt:lpstr>Models of communication</vt:lpstr>
      <vt:lpstr>Models of communication</vt:lpstr>
      <vt:lpstr>Remember</vt:lpstr>
      <vt:lpstr> Further Reading</vt:lpstr>
      <vt:lpstr> References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Natasha Young</dc:creator>
  <cp:lastModifiedBy>Debra Odeh</cp:lastModifiedBy>
  <cp:revision>4</cp:revision>
  <dcterms:created xsi:type="dcterms:W3CDTF">2022-09-14T15:51:52Z</dcterms:created>
  <dcterms:modified xsi:type="dcterms:W3CDTF">2023-10-10T16:28:42Z</dcterms:modified>
</cp:coreProperties>
</file>