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7" r:id="rId6"/>
    <p:sldId id="261" r:id="rId7"/>
    <p:sldId id="259" r:id="rId8"/>
    <p:sldId id="265" r:id="rId9"/>
    <p:sldId id="260" r:id="rId10"/>
    <p:sldId id="266" r:id="rId11"/>
    <p:sldId id="268" r:id="rId12"/>
    <p:sldId id="263" r:id="rId13"/>
    <p:sldId id="269" r:id="rId14"/>
    <p:sldId id="264"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786D"/>
    <a:srgbClr val="D25D4A"/>
    <a:srgbClr val="D07472"/>
    <a:srgbClr val="E26442"/>
    <a:srgbClr val="EE6354"/>
    <a:srgbClr val="CE4C3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06" autoAdjust="0"/>
    <p:restoredTop sz="94660"/>
  </p:normalViewPr>
  <p:slideViewPr>
    <p:cSldViewPr snapToGrid="0">
      <p:cViewPr varScale="1">
        <p:scale>
          <a:sx n="72" d="100"/>
          <a:sy n="72" d="100"/>
        </p:scale>
        <p:origin x="6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105750-27AB-4C01-8FA1-688D610376F7}" type="datetimeFigureOut">
              <a:rPr lang="en-GB" smtClean="0"/>
              <a:t>22/11/2020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3727E-88BF-46FD-B5E0-E2B6312A279D}" type="slidenum">
              <a:rPr lang="en-GB" smtClean="0"/>
              <a:t>‹#›</a:t>
            </a:fld>
            <a:endParaRPr lang="en-GB"/>
          </a:p>
        </p:txBody>
      </p:sp>
    </p:spTree>
    <p:extLst>
      <p:ext uri="{BB962C8B-B14F-4D97-AF65-F5344CB8AC3E}">
        <p14:creationId xmlns:p14="http://schemas.microsoft.com/office/powerpoint/2010/main" val="3891984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59645-7105-4C4F-9943-ECFCCE72DF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19874D3-E480-4DD7-AF7D-833E284C3B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E07E7C-65AA-4FD9-A239-B08A2F619890}"/>
              </a:ext>
            </a:extLst>
          </p:cNvPr>
          <p:cNvSpPr>
            <a:spLocks noGrp="1"/>
          </p:cNvSpPr>
          <p:nvPr>
            <p:ph type="dt" sz="half" idx="10"/>
          </p:nvPr>
        </p:nvSpPr>
        <p:spPr/>
        <p:txBody>
          <a:bodyPr/>
          <a:lstStyle/>
          <a:p>
            <a:fld id="{9AE33C76-1DFC-4CAA-87E3-33DE3F4AD1D6}" type="datetimeFigureOut">
              <a:rPr lang="en-GB" smtClean="0"/>
              <a:t>22/11/2020</a:t>
            </a:fld>
            <a:endParaRPr lang="en-GB"/>
          </a:p>
        </p:txBody>
      </p:sp>
      <p:sp>
        <p:nvSpPr>
          <p:cNvPr id="5" name="Footer Placeholder 4">
            <a:extLst>
              <a:ext uri="{FF2B5EF4-FFF2-40B4-BE49-F238E27FC236}">
                <a16:creationId xmlns:a16="http://schemas.microsoft.com/office/drawing/2014/main" id="{C040BCE5-2AD7-4800-9EC0-AE56D937FD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D0C2F4-DBEF-489A-98A7-1C82CB211559}"/>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376955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A23D3-0D15-45A9-962E-D37AF2F90F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28C73C-68C3-4D85-A5F5-C399018B93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DA647D-5087-416E-8F61-FD2CEC55207B}"/>
              </a:ext>
            </a:extLst>
          </p:cNvPr>
          <p:cNvSpPr>
            <a:spLocks noGrp="1"/>
          </p:cNvSpPr>
          <p:nvPr>
            <p:ph type="dt" sz="half" idx="10"/>
          </p:nvPr>
        </p:nvSpPr>
        <p:spPr/>
        <p:txBody>
          <a:bodyPr/>
          <a:lstStyle/>
          <a:p>
            <a:fld id="{9AE33C76-1DFC-4CAA-87E3-33DE3F4AD1D6}" type="datetimeFigureOut">
              <a:rPr lang="en-GB" smtClean="0"/>
              <a:t>22/11/2020</a:t>
            </a:fld>
            <a:endParaRPr lang="en-GB"/>
          </a:p>
        </p:txBody>
      </p:sp>
      <p:sp>
        <p:nvSpPr>
          <p:cNvPr id="5" name="Footer Placeholder 4">
            <a:extLst>
              <a:ext uri="{FF2B5EF4-FFF2-40B4-BE49-F238E27FC236}">
                <a16:creationId xmlns:a16="http://schemas.microsoft.com/office/drawing/2014/main" id="{0D192325-6592-4F9D-8FC6-DD8655B392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7847F0-FD01-45DB-87CF-13B62E979AB9}"/>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2799504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951AE-1FF5-47F8-9E11-42E1A29223B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6B68B1-186A-4155-93DE-B1AD24D26C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89C105-A27A-4212-BFD4-ADFCAA863A0D}"/>
              </a:ext>
            </a:extLst>
          </p:cNvPr>
          <p:cNvSpPr>
            <a:spLocks noGrp="1"/>
          </p:cNvSpPr>
          <p:nvPr>
            <p:ph type="dt" sz="half" idx="10"/>
          </p:nvPr>
        </p:nvSpPr>
        <p:spPr/>
        <p:txBody>
          <a:bodyPr/>
          <a:lstStyle/>
          <a:p>
            <a:fld id="{9AE33C76-1DFC-4CAA-87E3-33DE3F4AD1D6}" type="datetimeFigureOut">
              <a:rPr lang="en-GB" smtClean="0"/>
              <a:t>22/11/2020</a:t>
            </a:fld>
            <a:endParaRPr lang="en-GB"/>
          </a:p>
        </p:txBody>
      </p:sp>
      <p:sp>
        <p:nvSpPr>
          <p:cNvPr id="5" name="Footer Placeholder 4">
            <a:extLst>
              <a:ext uri="{FF2B5EF4-FFF2-40B4-BE49-F238E27FC236}">
                <a16:creationId xmlns:a16="http://schemas.microsoft.com/office/drawing/2014/main" id="{807CF755-A6E4-46D8-8F00-A9A1970AA9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4C48D-6D4C-4185-A822-68D80C6911C4}"/>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3847273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5BBC-079C-4E5D-ACE7-2C3D16F9A4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85770D-8F0E-4F31-B528-A9A386B64B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27D31F-D3D6-475B-933C-BA827689F6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F2A97D-A99C-47B4-8106-F7C85C93EEBA}"/>
              </a:ext>
            </a:extLst>
          </p:cNvPr>
          <p:cNvSpPr>
            <a:spLocks noGrp="1"/>
          </p:cNvSpPr>
          <p:nvPr>
            <p:ph type="dt" sz="half" idx="10"/>
          </p:nvPr>
        </p:nvSpPr>
        <p:spPr/>
        <p:txBody>
          <a:bodyPr/>
          <a:lstStyle/>
          <a:p>
            <a:fld id="{9AE33C76-1DFC-4CAA-87E3-33DE3F4AD1D6}" type="datetimeFigureOut">
              <a:rPr lang="en-GB" smtClean="0"/>
              <a:t>22/11/2020</a:t>
            </a:fld>
            <a:endParaRPr lang="en-GB"/>
          </a:p>
        </p:txBody>
      </p:sp>
      <p:sp>
        <p:nvSpPr>
          <p:cNvPr id="6" name="Footer Placeholder 5">
            <a:extLst>
              <a:ext uri="{FF2B5EF4-FFF2-40B4-BE49-F238E27FC236}">
                <a16:creationId xmlns:a16="http://schemas.microsoft.com/office/drawing/2014/main" id="{46265655-5026-4CFC-BA5A-CC6E4B01AA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E3B652-3F10-4E3A-8E60-E68F96E20822}"/>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1623606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887F3-90C6-44CE-92D8-CB151857E9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F17BCF-895C-44EF-838F-39C1A5BD22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5289D6-1857-47E0-AD06-7DCC11EF5F6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60201F-8DAA-45AC-8786-ED014841BC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921881-CC2D-49A5-9970-6687E6D91A8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D449A1-B257-4120-9006-E6638435113C}"/>
              </a:ext>
            </a:extLst>
          </p:cNvPr>
          <p:cNvSpPr>
            <a:spLocks noGrp="1"/>
          </p:cNvSpPr>
          <p:nvPr>
            <p:ph type="dt" sz="half" idx="10"/>
          </p:nvPr>
        </p:nvSpPr>
        <p:spPr/>
        <p:txBody>
          <a:bodyPr/>
          <a:lstStyle/>
          <a:p>
            <a:fld id="{9AE33C76-1DFC-4CAA-87E3-33DE3F4AD1D6}" type="datetimeFigureOut">
              <a:rPr lang="en-GB" smtClean="0"/>
              <a:t>22/11/2020</a:t>
            </a:fld>
            <a:endParaRPr lang="en-GB"/>
          </a:p>
        </p:txBody>
      </p:sp>
      <p:sp>
        <p:nvSpPr>
          <p:cNvPr id="8" name="Footer Placeholder 7">
            <a:extLst>
              <a:ext uri="{FF2B5EF4-FFF2-40B4-BE49-F238E27FC236}">
                <a16:creationId xmlns:a16="http://schemas.microsoft.com/office/drawing/2014/main" id="{D3584AF0-DDA4-4C5C-B50A-0B284E855E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B6E2E0-72D2-489A-B192-79AC0655C4A1}"/>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294896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BFFC-F162-480F-BA75-3FB19F0667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BE89BF-AF47-4AFF-83FA-F943D8BFFCB0}"/>
              </a:ext>
            </a:extLst>
          </p:cNvPr>
          <p:cNvSpPr>
            <a:spLocks noGrp="1"/>
          </p:cNvSpPr>
          <p:nvPr>
            <p:ph type="dt" sz="half" idx="10"/>
          </p:nvPr>
        </p:nvSpPr>
        <p:spPr/>
        <p:txBody>
          <a:bodyPr/>
          <a:lstStyle/>
          <a:p>
            <a:fld id="{9AE33C76-1DFC-4CAA-87E3-33DE3F4AD1D6}" type="datetimeFigureOut">
              <a:rPr lang="en-GB" smtClean="0"/>
              <a:t>22/11/2020</a:t>
            </a:fld>
            <a:endParaRPr lang="en-GB"/>
          </a:p>
        </p:txBody>
      </p:sp>
      <p:sp>
        <p:nvSpPr>
          <p:cNvPr id="4" name="Footer Placeholder 3">
            <a:extLst>
              <a:ext uri="{FF2B5EF4-FFF2-40B4-BE49-F238E27FC236}">
                <a16:creationId xmlns:a16="http://schemas.microsoft.com/office/drawing/2014/main" id="{56047EED-1899-445E-9B29-DA9F159CE6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6F69AC-599A-490E-AC27-9221F822C143}"/>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3127900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6C700E-669F-4889-B882-B6D7006398EA}"/>
              </a:ext>
            </a:extLst>
          </p:cNvPr>
          <p:cNvSpPr>
            <a:spLocks noGrp="1"/>
          </p:cNvSpPr>
          <p:nvPr>
            <p:ph type="dt" sz="half" idx="10"/>
          </p:nvPr>
        </p:nvSpPr>
        <p:spPr/>
        <p:txBody>
          <a:bodyPr/>
          <a:lstStyle/>
          <a:p>
            <a:fld id="{9AE33C76-1DFC-4CAA-87E3-33DE3F4AD1D6}" type="datetimeFigureOut">
              <a:rPr lang="en-GB" smtClean="0"/>
              <a:t>22/11/2020</a:t>
            </a:fld>
            <a:endParaRPr lang="en-GB"/>
          </a:p>
        </p:txBody>
      </p:sp>
      <p:sp>
        <p:nvSpPr>
          <p:cNvPr id="3" name="Footer Placeholder 2">
            <a:extLst>
              <a:ext uri="{FF2B5EF4-FFF2-40B4-BE49-F238E27FC236}">
                <a16:creationId xmlns:a16="http://schemas.microsoft.com/office/drawing/2014/main" id="{BFDC52B9-9604-4CEA-818C-2C34CC57E3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061858-A036-4A9C-8851-F4AD2F2FA5E9}"/>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1323037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DDE6D-52BA-4599-AE14-5B22159914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EC58D2-DF22-4472-80D5-FF92EC25C4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EBB533-65F9-4F6B-8748-6F4CAC8225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35346F-904A-41C6-91D9-B29F7EC1781A}"/>
              </a:ext>
            </a:extLst>
          </p:cNvPr>
          <p:cNvSpPr>
            <a:spLocks noGrp="1"/>
          </p:cNvSpPr>
          <p:nvPr>
            <p:ph type="dt" sz="half" idx="10"/>
          </p:nvPr>
        </p:nvSpPr>
        <p:spPr/>
        <p:txBody>
          <a:bodyPr/>
          <a:lstStyle/>
          <a:p>
            <a:fld id="{9AE33C76-1DFC-4CAA-87E3-33DE3F4AD1D6}" type="datetimeFigureOut">
              <a:rPr lang="en-GB" smtClean="0"/>
              <a:t>22/11/2020</a:t>
            </a:fld>
            <a:endParaRPr lang="en-GB"/>
          </a:p>
        </p:txBody>
      </p:sp>
      <p:sp>
        <p:nvSpPr>
          <p:cNvPr id="6" name="Footer Placeholder 5">
            <a:extLst>
              <a:ext uri="{FF2B5EF4-FFF2-40B4-BE49-F238E27FC236}">
                <a16:creationId xmlns:a16="http://schemas.microsoft.com/office/drawing/2014/main" id="{485774AF-07CC-4D12-B151-D48B835518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EC4C54-E47A-48DD-841F-A18A96F639BC}"/>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173435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AC28A-2E88-43AD-BB8A-671DC8FE46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4AC975-4272-4AE4-9EE6-9E200622CA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0E7C4F-28A8-4F66-8FA4-C3DC6343F7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5F473C-C67C-4A48-99B0-EED1C168AA53}"/>
              </a:ext>
            </a:extLst>
          </p:cNvPr>
          <p:cNvSpPr>
            <a:spLocks noGrp="1"/>
          </p:cNvSpPr>
          <p:nvPr>
            <p:ph type="dt" sz="half" idx="10"/>
          </p:nvPr>
        </p:nvSpPr>
        <p:spPr/>
        <p:txBody>
          <a:bodyPr/>
          <a:lstStyle/>
          <a:p>
            <a:fld id="{9AE33C76-1DFC-4CAA-87E3-33DE3F4AD1D6}" type="datetimeFigureOut">
              <a:rPr lang="en-GB" smtClean="0"/>
              <a:t>22/11/2020</a:t>
            </a:fld>
            <a:endParaRPr lang="en-GB"/>
          </a:p>
        </p:txBody>
      </p:sp>
      <p:sp>
        <p:nvSpPr>
          <p:cNvPr id="6" name="Footer Placeholder 5">
            <a:extLst>
              <a:ext uri="{FF2B5EF4-FFF2-40B4-BE49-F238E27FC236}">
                <a16:creationId xmlns:a16="http://schemas.microsoft.com/office/drawing/2014/main" id="{53FF7574-9C12-451F-9BF6-8CF7900B7F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DB1A48-6992-46EF-9411-124F844232F5}"/>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2512453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0A06E-C48B-4E42-B0B7-5CCB136B43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8DEBBC-6916-494B-BE33-569637A588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60E4DF-7131-47BE-9513-496D5CF58F9C}"/>
              </a:ext>
            </a:extLst>
          </p:cNvPr>
          <p:cNvSpPr>
            <a:spLocks noGrp="1"/>
          </p:cNvSpPr>
          <p:nvPr>
            <p:ph type="dt" sz="half" idx="10"/>
          </p:nvPr>
        </p:nvSpPr>
        <p:spPr/>
        <p:txBody>
          <a:bodyPr/>
          <a:lstStyle/>
          <a:p>
            <a:fld id="{9AE33C76-1DFC-4CAA-87E3-33DE3F4AD1D6}" type="datetimeFigureOut">
              <a:rPr lang="en-GB" smtClean="0"/>
              <a:t>22/11/2020</a:t>
            </a:fld>
            <a:endParaRPr lang="en-GB"/>
          </a:p>
        </p:txBody>
      </p:sp>
      <p:sp>
        <p:nvSpPr>
          <p:cNvPr id="5" name="Footer Placeholder 4">
            <a:extLst>
              <a:ext uri="{FF2B5EF4-FFF2-40B4-BE49-F238E27FC236}">
                <a16:creationId xmlns:a16="http://schemas.microsoft.com/office/drawing/2014/main" id="{E84F7C9A-F804-4201-9C62-0060DE3FF5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D90003-CCA3-490C-9C65-6376DBAB49C3}"/>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1049427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1C1E2C-7E79-404B-9B50-16A4935BAD1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6B71CB-D39B-4303-928F-B48BF2BAE8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10248-0D6A-4B8F-A544-B30AFA02B945}"/>
              </a:ext>
            </a:extLst>
          </p:cNvPr>
          <p:cNvSpPr>
            <a:spLocks noGrp="1"/>
          </p:cNvSpPr>
          <p:nvPr>
            <p:ph type="dt" sz="half" idx="10"/>
          </p:nvPr>
        </p:nvSpPr>
        <p:spPr/>
        <p:txBody>
          <a:bodyPr/>
          <a:lstStyle/>
          <a:p>
            <a:fld id="{9AE33C76-1DFC-4CAA-87E3-33DE3F4AD1D6}" type="datetimeFigureOut">
              <a:rPr lang="en-GB" smtClean="0"/>
              <a:t>22/11/2020</a:t>
            </a:fld>
            <a:endParaRPr lang="en-GB"/>
          </a:p>
        </p:txBody>
      </p:sp>
      <p:sp>
        <p:nvSpPr>
          <p:cNvPr id="5" name="Footer Placeholder 4">
            <a:extLst>
              <a:ext uri="{FF2B5EF4-FFF2-40B4-BE49-F238E27FC236}">
                <a16:creationId xmlns:a16="http://schemas.microsoft.com/office/drawing/2014/main" id="{C398FCB7-9568-4702-8364-7AEC148727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C2CE0B-9AFD-46B8-95F9-E0759E74DB44}"/>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3975326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70FD50-3D9F-4D18-9166-30991A2296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FAE8A1-A20F-42C6-AFED-893EEED269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C4ED44-0055-4DB1-9BE9-CB9206C848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E33C76-1DFC-4CAA-87E3-33DE3F4AD1D6}" type="datetimeFigureOut">
              <a:rPr lang="en-GB" smtClean="0"/>
              <a:t>22/11/2020</a:t>
            </a:fld>
            <a:endParaRPr lang="en-GB"/>
          </a:p>
        </p:txBody>
      </p:sp>
      <p:sp>
        <p:nvSpPr>
          <p:cNvPr id="5" name="Footer Placeholder 4">
            <a:extLst>
              <a:ext uri="{FF2B5EF4-FFF2-40B4-BE49-F238E27FC236}">
                <a16:creationId xmlns:a16="http://schemas.microsoft.com/office/drawing/2014/main" id="{7267C456-EB50-4A4F-B931-AEEDB3BD49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391EC50-2B4A-47D2-B5C6-152761ADB0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C4E9BC-4551-4526-870A-EFC81B1D02F6}" type="slidenum">
              <a:rPr lang="en-GB" smtClean="0"/>
              <a:t>‹#›</a:t>
            </a:fld>
            <a:endParaRPr lang="en-GB"/>
          </a:p>
        </p:txBody>
      </p:sp>
    </p:spTree>
    <p:extLst>
      <p:ext uri="{BB962C8B-B14F-4D97-AF65-F5344CB8AC3E}">
        <p14:creationId xmlns:p14="http://schemas.microsoft.com/office/powerpoint/2010/main" val="20750632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cswgroup.co.uk/business/a-year-of-work-experienc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learningindusrty.com/5-computer-skills-everyone-master" TargetMode="External"/><Relationship Id="rId2" Type="http://schemas.openxmlformats.org/officeDocument/2006/relationships/hyperlink" Target="https://www.mindtools.com/pages/main/newMn_155.htm" TargetMode="External"/><Relationship Id="rId1" Type="http://schemas.openxmlformats.org/officeDocument/2006/relationships/slideLayout" Target="../slideLayouts/slideLayout2.xml"/><Relationship Id="rId4" Type="http://schemas.openxmlformats.org/officeDocument/2006/relationships/hyperlink" Target="https://enableeast.org.uk/2020/02/12/new-skill-pods-offer-accessible-employability-skills-trainin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msdelta.edu/programs/university-transfer-college-prep-and-education/life-skills.phs" TargetMode="External"/><Relationship Id="rId7" Type="http://schemas.openxmlformats.org/officeDocument/2006/relationships/hyperlink" Target="https://www.bradford.ac.uk/careers/develop-skills/" TargetMode="External"/><Relationship Id="rId2" Type="http://schemas.openxmlformats.org/officeDocument/2006/relationships/hyperlink" Target="https://www.learningpartnerships.edu.au/what-eomployers-are-looking-for/" TargetMode="External"/><Relationship Id="rId1" Type="http://schemas.openxmlformats.org/officeDocument/2006/relationships/slideLayout" Target="../slideLayouts/slideLayout2.xml"/><Relationship Id="rId6" Type="http://schemas.openxmlformats.org/officeDocument/2006/relationships/hyperlink" Target="https://theconversation.com/how-to-encourage-young-people-to-make-a-habit-of-helping-others-87799" TargetMode="External"/><Relationship Id="rId5" Type="http://schemas.openxmlformats.org/officeDocument/2006/relationships/hyperlink" Target="https://www.thoughtco.com/critical-thinking-definition-with-examples-2063745" TargetMode="External"/><Relationship Id="rId4" Type="http://schemas.openxmlformats.org/officeDocument/2006/relationships/hyperlink" Target="https://wwwlearningtoleap.co.uk/developing-employabilit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socialcare.blog.gov.uk/2015/09/16/digital-skills-boost-the-power-of-community/" TargetMode="External"/><Relationship Id="rId2" Type="http://schemas.openxmlformats.org/officeDocument/2006/relationships/hyperlink" Target="https://elearninfo247.com/2019/01/14/state-of-the-e-learning-industry-2019" TargetMode="External"/><Relationship Id="rId1" Type="http://schemas.openxmlformats.org/officeDocument/2006/relationships/slideLayout" Target="../slideLayouts/slideLayout2.xml"/><Relationship Id="rId5" Type="http://schemas.openxmlformats.org/officeDocument/2006/relationships/hyperlink" Target="https://www.youthemployment.org.uk/youth-employment-experts/advice-for-employers/" TargetMode="External"/><Relationship Id="rId4" Type="http://schemas.openxmlformats.org/officeDocument/2006/relationships/hyperlink" Target="https://www.wellnessthatworks.com.au/personal-growth/top-best-personal-growth-influenc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CE4C3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2FF6527-E3E9-4055-B2B0-E050D0433A04}"/>
              </a:ext>
            </a:extLst>
          </p:cNvPr>
          <p:cNvSpPr txBox="1"/>
          <p:nvPr/>
        </p:nvSpPr>
        <p:spPr>
          <a:xfrm>
            <a:off x="3046828" y="2598003"/>
            <a:ext cx="6098344"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w="13462">
                  <a:solidFill>
                    <a:srgbClr val="FFFFFF"/>
                  </a:solidFill>
                  <a:prstDash val="solid"/>
                </a:ln>
                <a:effectLst>
                  <a:outerShdw dist="38100" dir="2700000" algn="bl" rotWithShape="0">
                    <a:srgbClr val="7AB16B"/>
                  </a:outerShdw>
                </a:effectLst>
                <a:uLnTx/>
                <a:uFillTx/>
                <a:latin typeface="Arial" panose="020B0604020202020204" pitchFamily="34" charset="0"/>
                <a:ea typeface="+mn-ea"/>
                <a:cs typeface="Arial" panose="020B0604020202020204" pitchFamily="34" charset="0"/>
              </a:rPr>
              <a:t>Study Skills that are important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w="13462">
                  <a:solidFill>
                    <a:srgbClr val="FFFFFF"/>
                  </a:solidFill>
                  <a:prstDash val="solid"/>
                </a:ln>
                <a:effectLst>
                  <a:outerShdw dist="38100" dir="2700000" algn="bl" rotWithShape="0">
                    <a:srgbClr val="7AB16B"/>
                  </a:outerShdw>
                </a:effectLst>
                <a:uLnTx/>
                <a:uFillTx/>
                <a:latin typeface="Arial" panose="020B0604020202020204" pitchFamily="34" charset="0"/>
                <a:ea typeface="+mn-ea"/>
                <a:cs typeface="Arial" panose="020B0604020202020204" pitchFamily="34" charset="0"/>
              </a:rPr>
              <a:t> for future employability</a:t>
            </a:r>
          </a:p>
        </p:txBody>
      </p:sp>
      <p:pic>
        <p:nvPicPr>
          <p:cNvPr id="6" name="Picture 5">
            <a:extLst>
              <a:ext uri="{FF2B5EF4-FFF2-40B4-BE49-F238E27FC236}">
                <a16:creationId xmlns:a16="http://schemas.microsoft.com/office/drawing/2014/main" id="{3BD31245-CFE1-4091-914C-0A3FF6CDAAB7}"/>
              </a:ext>
            </a:extLst>
          </p:cNvPr>
          <p:cNvPicPr>
            <a:picLocks noChangeAspect="1"/>
          </p:cNvPicPr>
          <p:nvPr/>
        </p:nvPicPr>
        <p:blipFill>
          <a:blip r:embed="rId2"/>
          <a:stretch>
            <a:fillRect/>
          </a:stretch>
        </p:blipFill>
        <p:spPr>
          <a:xfrm>
            <a:off x="295422" y="259250"/>
            <a:ext cx="3235570" cy="1617785"/>
          </a:xfrm>
          <a:prstGeom prst="rect">
            <a:avLst/>
          </a:prstGeom>
        </p:spPr>
      </p:pic>
      <p:pic>
        <p:nvPicPr>
          <p:cNvPr id="8" name="Picture 7">
            <a:extLst>
              <a:ext uri="{FF2B5EF4-FFF2-40B4-BE49-F238E27FC236}">
                <a16:creationId xmlns:a16="http://schemas.microsoft.com/office/drawing/2014/main" id="{C1A0D5F8-87C8-43BD-A985-8D3AFE5C64B3}"/>
              </a:ext>
            </a:extLst>
          </p:cNvPr>
          <p:cNvPicPr>
            <a:picLocks noChangeAspect="1"/>
          </p:cNvPicPr>
          <p:nvPr/>
        </p:nvPicPr>
        <p:blipFill>
          <a:blip r:embed="rId3"/>
          <a:stretch>
            <a:fillRect/>
          </a:stretch>
        </p:blipFill>
        <p:spPr>
          <a:xfrm>
            <a:off x="295295" y="4266859"/>
            <a:ext cx="3108602" cy="1863970"/>
          </a:xfrm>
          <a:prstGeom prst="rect">
            <a:avLst/>
          </a:prstGeom>
        </p:spPr>
      </p:pic>
      <p:sp>
        <p:nvSpPr>
          <p:cNvPr id="2" name="TextBox 1">
            <a:extLst>
              <a:ext uri="{FF2B5EF4-FFF2-40B4-BE49-F238E27FC236}">
                <a16:creationId xmlns:a16="http://schemas.microsoft.com/office/drawing/2014/main" id="{DF2A141C-3D86-4562-963B-C83FF59AB728}"/>
              </a:ext>
            </a:extLst>
          </p:cNvPr>
          <p:cNvSpPr txBox="1"/>
          <p:nvPr/>
        </p:nvSpPr>
        <p:spPr>
          <a:xfrm>
            <a:off x="4419600" y="5802210"/>
            <a:ext cx="3352800" cy="923330"/>
          </a:xfrm>
          <a:prstGeom prst="rect">
            <a:avLst/>
          </a:prstGeom>
          <a:noFill/>
        </p:spPr>
        <p:txBody>
          <a:bodyPr wrap="square" rtlCol="0">
            <a:spAutoFit/>
          </a:bodyPr>
          <a:lstStyle/>
          <a:p>
            <a:r>
              <a:rPr lang="en-GB" dirty="0"/>
              <a:t>ECGE4003Q</a:t>
            </a:r>
          </a:p>
          <a:p>
            <a:r>
              <a:rPr lang="en-GB" dirty="0"/>
              <a:t>Franchesca Alice Carter</a:t>
            </a:r>
          </a:p>
          <a:p>
            <a:r>
              <a:rPr lang="en-GB" dirty="0"/>
              <a:t>Student number: 2007217</a:t>
            </a:r>
          </a:p>
        </p:txBody>
      </p:sp>
      <p:sp>
        <p:nvSpPr>
          <p:cNvPr id="3" name="TextBox 2">
            <a:extLst>
              <a:ext uri="{FF2B5EF4-FFF2-40B4-BE49-F238E27FC236}">
                <a16:creationId xmlns:a16="http://schemas.microsoft.com/office/drawing/2014/main" id="{5B8F2A91-7396-4883-BAAD-548A6767DBBE}"/>
              </a:ext>
            </a:extLst>
          </p:cNvPr>
          <p:cNvSpPr txBox="1"/>
          <p:nvPr/>
        </p:nvSpPr>
        <p:spPr>
          <a:xfrm>
            <a:off x="728870" y="2080591"/>
            <a:ext cx="2241452" cy="646331"/>
          </a:xfrm>
          <a:prstGeom prst="rect">
            <a:avLst/>
          </a:prstGeom>
          <a:noFill/>
        </p:spPr>
        <p:txBody>
          <a:bodyPr wrap="square" rtlCol="0">
            <a:spAutoFit/>
          </a:bodyPr>
          <a:lstStyle/>
          <a:p>
            <a:r>
              <a:rPr lang="en-GB" dirty="0"/>
              <a:t>(Source: CSW people developers 2020)</a:t>
            </a:r>
          </a:p>
        </p:txBody>
      </p:sp>
      <p:sp>
        <p:nvSpPr>
          <p:cNvPr id="4" name="TextBox 3">
            <a:extLst>
              <a:ext uri="{FF2B5EF4-FFF2-40B4-BE49-F238E27FC236}">
                <a16:creationId xmlns:a16="http://schemas.microsoft.com/office/drawing/2014/main" id="{2867CF10-86F7-4DE6-8D83-E400F80CA0BB}"/>
              </a:ext>
            </a:extLst>
          </p:cNvPr>
          <p:cNvSpPr txBox="1"/>
          <p:nvPr/>
        </p:nvSpPr>
        <p:spPr>
          <a:xfrm>
            <a:off x="318869" y="6133580"/>
            <a:ext cx="3235570" cy="646331"/>
          </a:xfrm>
          <a:prstGeom prst="rect">
            <a:avLst/>
          </a:prstGeom>
          <a:noFill/>
        </p:spPr>
        <p:txBody>
          <a:bodyPr wrap="square" rtlCol="0">
            <a:spAutoFit/>
          </a:bodyPr>
          <a:lstStyle/>
          <a:p>
            <a:r>
              <a:rPr lang="en-GB" b="0" i="0" dirty="0">
                <a:solidFill>
                  <a:srgbClr val="111111"/>
                </a:solidFill>
                <a:effectLst/>
                <a:latin typeface="Arial" panose="020B0604020202020204" pitchFamily="34" charset="0"/>
                <a:cs typeface="Arial" panose="020B0604020202020204" pitchFamily="34" charset="0"/>
              </a:rPr>
              <a:t>(Source: Wellness that works 2020)</a:t>
            </a:r>
            <a:endParaRPr lang="en-GB"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060F0C05-8195-423C-89B7-F916313EF5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36843" y="3724121"/>
            <a:ext cx="2938048" cy="211433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3E50F58-0C97-465C-9DBF-32A4C91F9976}"/>
              </a:ext>
            </a:extLst>
          </p:cNvPr>
          <p:cNvSpPr txBox="1"/>
          <p:nvPr/>
        </p:nvSpPr>
        <p:spPr>
          <a:xfrm>
            <a:off x="9106972" y="5889615"/>
            <a:ext cx="3085028" cy="369332"/>
          </a:xfrm>
          <a:prstGeom prst="rect">
            <a:avLst/>
          </a:prstGeom>
          <a:noFill/>
        </p:spPr>
        <p:txBody>
          <a:bodyPr wrap="square" rtlCol="0">
            <a:spAutoFit/>
          </a:bodyPr>
          <a:lstStyle/>
          <a:p>
            <a:r>
              <a:rPr lang="en-GB" dirty="0"/>
              <a:t>(Source: Enable East 2020)</a:t>
            </a:r>
          </a:p>
        </p:txBody>
      </p:sp>
      <p:pic>
        <p:nvPicPr>
          <p:cNvPr id="2052" name="Picture 4" descr="See the source image">
            <a:extLst>
              <a:ext uri="{FF2B5EF4-FFF2-40B4-BE49-F238E27FC236}">
                <a16:creationId xmlns:a16="http://schemas.microsoft.com/office/drawing/2014/main" id="{BE014C77-A70B-4662-8BB2-8C871B85FEA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02774" y="259250"/>
            <a:ext cx="2406186" cy="180464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1F1A92C-5ACB-45EA-8476-D0C6B1703B31}"/>
              </a:ext>
            </a:extLst>
          </p:cNvPr>
          <p:cNvSpPr txBox="1"/>
          <p:nvPr/>
        </p:nvSpPr>
        <p:spPr>
          <a:xfrm>
            <a:off x="9145172" y="2403756"/>
            <a:ext cx="2729719" cy="369332"/>
          </a:xfrm>
          <a:prstGeom prst="rect">
            <a:avLst/>
          </a:prstGeom>
          <a:noFill/>
        </p:spPr>
        <p:txBody>
          <a:bodyPr wrap="square" rtlCol="0">
            <a:spAutoFit/>
          </a:bodyPr>
          <a:lstStyle/>
          <a:p>
            <a:r>
              <a:rPr lang="en-GB" dirty="0"/>
              <a:t>(Source: HuffPost 2020)</a:t>
            </a:r>
          </a:p>
        </p:txBody>
      </p:sp>
    </p:spTree>
    <p:extLst>
      <p:ext uri="{BB962C8B-B14F-4D97-AF65-F5344CB8AC3E}">
        <p14:creationId xmlns:p14="http://schemas.microsoft.com/office/powerpoint/2010/main" val="1916896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CE4C3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9A05F54-A007-4792-BFC0-62CF4D9491AF}"/>
              </a:ext>
            </a:extLst>
          </p:cNvPr>
          <p:cNvSpPr txBox="1"/>
          <p:nvPr/>
        </p:nvSpPr>
        <p:spPr>
          <a:xfrm>
            <a:off x="185530" y="251791"/>
            <a:ext cx="11834192" cy="618630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Study skills are important for all work related purposes. However, I believe the following 3 would be required more when applying for future jobs. </a:t>
            </a:r>
          </a:p>
          <a:p>
            <a:r>
              <a:rPr lang="en-GB" b="1" u="sng" dirty="0">
                <a:latin typeface="Arial" panose="020B0604020202020204" pitchFamily="34" charset="0"/>
                <a:cs typeface="Arial" panose="020B0604020202020204" pitchFamily="34" charset="0"/>
              </a:rPr>
              <a:t>3 study skills</a:t>
            </a:r>
          </a:p>
          <a:p>
            <a:r>
              <a:rPr lang="en-GB" dirty="0">
                <a:latin typeface="Arial" panose="020B0604020202020204" pitchFamily="34" charset="0"/>
                <a:cs typeface="Arial" panose="020B0604020202020204" pitchFamily="34" charset="0"/>
              </a:rPr>
              <a:t>. Communication</a:t>
            </a:r>
          </a:p>
          <a:p>
            <a:r>
              <a:rPr lang="en-GB" dirty="0">
                <a:latin typeface="Arial" panose="020B0604020202020204" pitchFamily="34" charset="0"/>
                <a:cs typeface="Arial" panose="020B0604020202020204" pitchFamily="34" charset="0"/>
              </a:rPr>
              <a:t>. Computer skills</a:t>
            </a:r>
          </a:p>
          <a:p>
            <a:r>
              <a:rPr lang="en-GB" dirty="0">
                <a:latin typeface="Arial" panose="020B0604020202020204" pitchFamily="34" charset="0"/>
                <a:cs typeface="Arial" panose="020B0604020202020204" pitchFamily="34" charset="0"/>
              </a:rPr>
              <a:t>. Critical thinking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survey by the (Association  of Graduate Recruiters 2009,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Pg</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230) found that the three skills most in demand were leadership, team work and communication skills.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Bright and Earl (2007) recommended that when applying for jobs, candidates should always keep in mind ‘an employer’s WIIFT’ which stands for ‘what’s in it for them’ The more you know about your employer, the more you can identify how your own skills and experience will bring benefits to that company. </a:t>
            </a:r>
          </a:p>
          <a:p>
            <a:endParaRPr lang="en-GB"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Communication skill’s</a:t>
            </a:r>
          </a:p>
          <a:p>
            <a:r>
              <a:rPr lang="en-GB" dirty="0">
                <a:latin typeface="Arial" panose="020B0604020202020204" pitchFamily="34" charset="0"/>
                <a:cs typeface="Arial" panose="020B0604020202020204" pitchFamily="34" charset="0"/>
              </a:rPr>
              <a:t>This skill is important no matter what job you apply for in the future, and it is also important in everyday life. This skill is extremely important as it requires you to receive and deliver messages across to people correctly and accurately. </a:t>
            </a:r>
          </a:p>
          <a:p>
            <a:r>
              <a:rPr lang="en-GB" dirty="0">
                <a:latin typeface="Arial" panose="020B0604020202020204" pitchFamily="34" charset="0"/>
                <a:cs typeface="Arial" panose="020B0604020202020204" pitchFamily="34" charset="0"/>
              </a:rPr>
              <a:t>There are 3 key points to communication, They are:- </a:t>
            </a:r>
          </a:p>
          <a:p>
            <a:endParaRPr lang="en-GB" u="sng" dirty="0"/>
          </a:p>
          <a:p>
            <a:endParaRPr lang="en-GB" u="sng" dirty="0"/>
          </a:p>
          <a:p>
            <a:endParaRPr lang="en-GB" dirty="0"/>
          </a:p>
        </p:txBody>
      </p:sp>
      <p:sp>
        <p:nvSpPr>
          <p:cNvPr id="6" name="Oval 5">
            <a:extLst>
              <a:ext uri="{FF2B5EF4-FFF2-40B4-BE49-F238E27FC236}">
                <a16:creationId xmlns:a16="http://schemas.microsoft.com/office/drawing/2014/main" id="{22DA16A2-C91F-4F46-AF09-5FB66EC41D4E}"/>
              </a:ext>
            </a:extLst>
          </p:cNvPr>
          <p:cNvSpPr/>
          <p:nvPr/>
        </p:nvSpPr>
        <p:spPr>
          <a:xfrm>
            <a:off x="5778759" y="5196684"/>
            <a:ext cx="2802635" cy="16875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5012291A-AF55-40B1-8B5F-128C8338C042}"/>
              </a:ext>
            </a:extLst>
          </p:cNvPr>
          <p:cNvSpPr txBox="1"/>
          <p:nvPr/>
        </p:nvSpPr>
        <p:spPr>
          <a:xfrm>
            <a:off x="6378548" y="5680567"/>
            <a:ext cx="2194560"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 Key points for communication </a:t>
            </a:r>
          </a:p>
        </p:txBody>
      </p:sp>
      <p:cxnSp>
        <p:nvCxnSpPr>
          <p:cNvPr id="9" name="Straight Arrow Connector 8">
            <a:extLst>
              <a:ext uri="{FF2B5EF4-FFF2-40B4-BE49-F238E27FC236}">
                <a16:creationId xmlns:a16="http://schemas.microsoft.com/office/drawing/2014/main" id="{9D133B67-7594-4917-99D6-3DDEC656124B}"/>
              </a:ext>
            </a:extLst>
          </p:cNvPr>
          <p:cNvCxnSpPr>
            <a:cxnSpLocks/>
            <a:endCxn id="16" idx="1"/>
          </p:cNvCxnSpPr>
          <p:nvPr/>
        </p:nvCxnSpPr>
        <p:spPr>
          <a:xfrm flipV="1">
            <a:off x="8179639" y="5324787"/>
            <a:ext cx="311427" cy="406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BCE10BB-9E8D-478C-8C09-98533CE9F579}"/>
              </a:ext>
            </a:extLst>
          </p:cNvPr>
          <p:cNvCxnSpPr/>
          <p:nvPr/>
        </p:nvCxnSpPr>
        <p:spPr>
          <a:xfrm flipH="1">
            <a:off x="5019104" y="6080246"/>
            <a:ext cx="75965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30C87998-0EAF-4F2A-88F5-5611DB753075}"/>
              </a:ext>
            </a:extLst>
          </p:cNvPr>
          <p:cNvCxnSpPr>
            <a:cxnSpLocks/>
          </p:cNvCxnSpPr>
          <p:nvPr/>
        </p:nvCxnSpPr>
        <p:spPr>
          <a:xfrm flipV="1">
            <a:off x="8425570" y="6580017"/>
            <a:ext cx="297149" cy="103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FC954F6E-0E80-4459-AE07-989B6D01D3F5}"/>
              </a:ext>
            </a:extLst>
          </p:cNvPr>
          <p:cNvSpPr txBox="1"/>
          <p:nvPr/>
        </p:nvSpPr>
        <p:spPr>
          <a:xfrm>
            <a:off x="8759326" y="6249523"/>
            <a:ext cx="1941341"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Non-verbal communication</a:t>
            </a:r>
          </a:p>
        </p:txBody>
      </p:sp>
      <p:sp>
        <p:nvSpPr>
          <p:cNvPr id="15" name="TextBox 14">
            <a:extLst>
              <a:ext uri="{FF2B5EF4-FFF2-40B4-BE49-F238E27FC236}">
                <a16:creationId xmlns:a16="http://schemas.microsoft.com/office/drawing/2014/main" id="{FCEA5283-6A89-4EE0-9B57-3118FE30A498}"/>
              </a:ext>
            </a:extLst>
          </p:cNvPr>
          <p:cNvSpPr txBox="1"/>
          <p:nvPr/>
        </p:nvSpPr>
        <p:spPr>
          <a:xfrm>
            <a:off x="3989308" y="5915994"/>
            <a:ext cx="1223889" cy="369332"/>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Listening</a:t>
            </a:r>
            <a:r>
              <a:rPr lang="en-GB" dirty="0"/>
              <a:t> </a:t>
            </a:r>
          </a:p>
        </p:txBody>
      </p:sp>
      <p:sp>
        <p:nvSpPr>
          <p:cNvPr id="16" name="TextBox 15">
            <a:extLst>
              <a:ext uri="{FF2B5EF4-FFF2-40B4-BE49-F238E27FC236}">
                <a16:creationId xmlns:a16="http://schemas.microsoft.com/office/drawing/2014/main" id="{37233B8F-1E6B-454C-A31C-25AD86DBD631}"/>
              </a:ext>
            </a:extLst>
          </p:cNvPr>
          <p:cNvSpPr txBox="1"/>
          <p:nvPr/>
        </p:nvSpPr>
        <p:spPr>
          <a:xfrm>
            <a:off x="8491066" y="5155510"/>
            <a:ext cx="2180493"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Verbal communication </a:t>
            </a:r>
          </a:p>
        </p:txBody>
      </p:sp>
      <p:sp>
        <p:nvSpPr>
          <p:cNvPr id="2" name="TextBox 1">
            <a:extLst>
              <a:ext uri="{FF2B5EF4-FFF2-40B4-BE49-F238E27FC236}">
                <a16:creationId xmlns:a16="http://schemas.microsoft.com/office/drawing/2014/main" id="{3594CCEA-0EDD-4CF4-902B-8E71092E32BE}"/>
              </a:ext>
            </a:extLst>
          </p:cNvPr>
          <p:cNvSpPr txBox="1"/>
          <p:nvPr/>
        </p:nvSpPr>
        <p:spPr>
          <a:xfrm>
            <a:off x="10581449" y="5618581"/>
            <a:ext cx="1345508"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(Source: Carter 2020 own image)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9504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EE635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171DE77-4AF2-4E86-9BEE-E599168AD3E9}"/>
              </a:ext>
            </a:extLst>
          </p:cNvPr>
          <p:cNvSpPr txBox="1"/>
          <p:nvPr/>
        </p:nvSpPr>
        <p:spPr>
          <a:xfrm>
            <a:off x="225083" y="295422"/>
            <a:ext cx="11859065" cy="2062103"/>
          </a:xfrm>
          <a:prstGeom prst="rect">
            <a:avLst/>
          </a:prstGeom>
          <a:noFill/>
        </p:spPr>
        <p:txBody>
          <a:bodyPr wrap="square" rtlCol="0">
            <a:spAutoFit/>
          </a:bodyPr>
          <a:lstStyle/>
          <a:p>
            <a:r>
              <a:rPr lang="en-GB" sz="1600" b="1" u="sng" dirty="0">
                <a:latin typeface="Arial" panose="020B0604020202020204" pitchFamily="34" charset="0"/>
                <a:cs typeface="Arial" panose="020B0604020202020204" pitchFamily="34" charset="0"/>
              </a:rPr>
              <a:t>Computer Skill’s </a:t>
            </a:r>
          </a:p>
          <a:p>
            <a:r>
              <a:rPr lang="en-GB" sz="1600" dirty="0">
                <a:latin typeface="Arial" panose="020B0604020202020204" pitchFamily="34" charset="0"/>
                <a:cs typeface="Arial" panose="020B0604020202020204" pitchFamily="34" charset="0"/>
              </a:rPr>
              <a:t>This skill is important for the workplace as technology is required a lot more now to what it was like year’s ago. There are a certain few job’s left that do not require any technology and computer use.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Computer skills are required throughout majority of your life as you will need to research online to help you with homework or coursework, you will be required to search for information online, and all forms are usually completed online. Most meetings will take place via zoom. Teams etc too.  If you have some understanding how to use outlook, excel and all the other Microsoft office programmes you are already prepared for the working world.  (eLearning Industry 2011-2020)</a:t>
            </a:r>
          </a:p>
        </p:txBody>
      </p:sp>
      <p:pic>
        <p:nvPicPr>
          <p:cNvPr id="1026" name="Picture 2" descr="See the source image">
            <a:extLst>
              <a:ext uri="{FF2B5EF4-FFF2-40B4-BE49-F238E27FC236}">
                <a16:creationId xmlns:a16="http://schemas.microsoft.com/office/drawing/2014/main" id="{2C243CC0-A46B-46B7-8DE0-1115AF34BE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858" y="3071726"/>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81A5F48-AC66-4621-BD56-793E33BE39BA}"/>
              </a:ext>
            </a:extLst>
          </p:cNvPr>
          <p:cNvSpPr txBox="1"/>
          <p:nvPr/>
        </p:nvSpPr>
        <p:spPr>
          <a:xfrm>
            <a:off x="757858" y="6039395"/>
            <a:ext cx="2337034" cy="646331"/>
          </a:xfrm>
          <a:prstGeom prst="rect">
            <a:avLst/>
          </a:prstGeom>
          <a:noFill/>
        </p:spPr>
        <p:txBody>
          <a:bodyPr wrap="square" rtlCol="0">
            <a:spAutoFit/>
          </a:bodyPr>
          <a:lstStyle/>
          <a:p>
            <a:r>
              <a:rPr lang="en-GB" dirty="0"/>
              <a:t>(Source: Welsh Government no date)</a:t>
            </a:r>
          </a:p>
        </p:txBody>
      </p:sp>
      <p:pic>
        <p:nvPicPr>
          <p:cNvPr id="1028" name="Picture 4" descr="See the source image">
            <a:extLst>
              <a:ext uri="{FF2B5EF4-FFF2-40B4-BE49-F238E27FC236}">
                <a16:creationId xmlns:a16="http://schemas.microsoft.com/office/drawing/2014/main" id="{963FB981-BE9C-40AB-BCE6-2B2D841C72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9240" y="3071726"/>
            <a:ext cx="5104902"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AD231E7-1D48-4D40-847A-68448318C61F}"/>
              </a:ext>
            </a:extLst>
          </p:cNvPr>
          <p:cNvSpPr txBox="1"/>
          <p:nvPr/>
        </p:nvSpPr>
        <p:spPr>
          <a:xfrm>
            <a:off x="8328074" y="6039395"/>
            <a:ext cx="2337034" cy="646331"/>
          </a:xfrm>
          <a:prstGeom prst="rect">
            <a:avLst/>
          </a:prstGeom>
          <a:noFill/>
        </p:spPr>
        <p:txBody>
          <a:bodyPr wrap="square" rtlCol="0">
            <a:spAutoFit/>
          </a:bodyPr>
          <a:lstStyle/>
          <a:p>
            <a:r>
              <a:rPr lang="en-GB" dirty="0"/>
              <a:t>(Source: eLearning, 2011-2020)</a:t>
            </a:r>
          </a:p>
        </p:txBody>
      </p:sp>
    </p:spTree>
    <p:extLst>
      <p:ext uri="{BB962C8B-B14F-4D97-AF65-F5344CB8AC3E}">
        <p14:creationId xmlns:p14="http://schemas.microsoft.com/office/powerpoint/2010/main" val="2324109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CE4C3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589DE2-B5F4-4DB3-B389-DC6F98FC0FFB}"/>
              </a:ext>
            </a:extLst>
          </p:cNvPr>
          <p:cNvSpPr txBox="1"/>
          <p:nvPr/>
        </p:nvSpPr>
        <p:spPr>
          <a:xfrm>
            <a:off x="140677" y="281354"/>
            <a:ext cx="11915335" cy="1077218"/>
          </a:xfrm>
          <a:prstGeom prst="rect">
            <a:avLst/>
          </a:prstGeom>
          <a:noFill/>
        </p:spPr>
        <p:txBody>
          <a:bodyPr wrap="square" rtlCol="0">
            <a:spAutoFit/>
          </a:bodyPr>
          <a:lstStyle/>
          <a:p>
            <a:r>
              <a:rPr lang="en-GB" sz="1600" b="1" u="sng" dirty="0">
                <a:latin typeface="Arial" panose="020B0604020202020204" pitchFamily="34" charset="0"/>
                <a:cs typeface="Arial" panose="020B0604020202020204" pitchFamily="34" charset="0"/>
              </a:rPr>
              <a:t>Critical thinking</a:t>
            </a:r>
          </a:p>
          <a:p>
            <a:r>
              <a:rPr lang="en-GB" sz="1600" dirty="0">
                <a:latin typeface="Arial" panose="020B0604020202020204" pitchFamily="34" charset="0"/>
                <a:cs typeface="Arial" panose="020B0604020202020204" pitchFamily="34" charset="0"/>
              </a:rPr>
              <a:t>Critical thinking is important to employers as it shows and demonstrates you can independently make rational decision’s. It is all about making scene of information , making sure you fully understand what was given to you and what was said. It can also be a good way to show you have done you’re research to prove the evidence to support your ideas. (ThoughtCo)</a:t>
            </a:r>
            <a:endParaRPr lang="en-GB" sz="1600" b="1" u="sng"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C1315E41-69BA-4DC9-8074-D81A1889F6AE}"/>
              </a:ext>
            </a:extLst>
          </p:cNvPr>
          <p:cNvSpPr txBox="1"/>
          <p:nvPr/>
        </p:nvSpPr>
        <p:spPr>
          <a:xfrm>
            <a:off x="223958" y="1716048"/>
            <a:ext cx="5764696" cy="1200329"/>
          </a:xfrm>
          <a:prstGeom prst="rect">
            <a:avLst/>
          </a:prstGeom>
          <a:noFill/>
        </p:spPr>
        <p:txBody>
          <a:bodyPr wrap="square" rtlCol="0">
            <a:spAutoFit/>
          </a:bodyPr>
          <a:lstStyle/>
          <a:p>
            <a:r>
              <a:rPr lang="en-GB" dirty="0"/>
              <a:t>Ennis (1987) Identified a range of dispositions and abilities associated with critical thinking these focused on:</a:t>
            </a:r>
          </a:p>
          <a:p>
            <a:r>
              <a:rPr lang="en-GB" dirty="0"/>
              <a:t>. The ability to reflect sceptically</a:t>
            </a:r>
          </a:p>
          <a:p>
            <a:r>
              <a:rPr lang="en-GB" dirty="0"/>
              <a:t>. The ability to think in a reasoned way. </a:t>
            </a:r>
          </a:p>
        </p:txBody>
      </p:sp>
      <p:sp>
        <p:nvSpPr>
          <p:cNvPr id="4" name="TextBox 3">
            <a:extLst>
              <a:ext uri="{FF2B5EF4-FFF2-40B4-BE49-F238E27FC236}">
                <a16:creationId xmlns:a16="http://schemas.microsoft.com/office/drawing/2014/main" id="{A26CA50A-4857-4576-BFAA-5A4F217A4106}"/>
              </a:ext>
            </a:extLst>
          </p:cNvPr>
          <p:cNvSpPr txBox="1"/>
          <p:nvPr/>
        </p:nvSpPr>
        <p:spPr>
          <a:xfrm>
            <a:off x="9206795" y="5435128"/>
            <a:ext cx="2849217" cy="646331"/>
          </a:xfrm>
          <a:prstGeom prst="rect">
            <a:avLst/>
          </a:prstGeom>
          <a:noFill/>
        </p:spPr>
        <p:txBody>
          <a:bodyPr wrap="square" rtlCol="0">
            <a:spAutoFit/>
          </a:bodyPr>
          <a:lstStyle/>
          <a:p>
            <a:r>
              <a:rPr lang="en-GB" dirty="0"/>
              <a:t>(Source: ThoughtCo  no date)</a:t>
            </a:r>
          </a:p>
        </p:txBody>
      </p:sp>
      <p:pic>
        <p:nvPicPr>
          <p:cNvPr id="19" name="Picture 18">
            <a:extLst>
              <a:ext uri="{FF2B5EF4-FFF2-40B4-BE49-F238E27FC236}">
                <a16:creationId xmlns:a16="http://schemas.microsoft.com/office/drawing/2014/main" id="{BC686A11-52C3-4F45-B428-048B6A8B8795}"/>
              </a:ext>
            </a:extLst>
          </p:cNvPr>
          <p:cNvPicPr>
            <a:picLocks noChangeAspect="1"/>
          </p:cNvPicPr>
          <p:nvPr/>
        </p:nvPicPr>
        <p:blipFill>
          <a:blip r:embed="rId2"/>
          <a:stretch>
            <a:fillRect/>
          </a:stretch>
        </p:blipFill>
        <p:spPr>
          <a:xfrm>
            <a:off x="3816298" y="3101009"/>
            <a:ext cx="5036154" cy="3357436"/>
          </a:xfrm>
          <a:prstGeom prst="rect">
            <a:avLst/>
          </a:prstGeom>
        </p:spPr>
      </p:pic>
    </p:spTree>
    <p:extLst>
      <p:ext uri="{BB962C8B-B14F-4D97-AF65-F5344CB8AC3E}">
        <p14:creationId xmlns:p14="http://schemas.microsoft.com/office/powerpoint/2010/main" val="585500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D0747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D935CBF-6B79-424C-8117-FCBB5769BBA0}"/>
              </a:ext>
            </a:extLst>
          </p:cNvPr>
          <p:cNvSpPr/>
          <p:nvPr/>
        </p:nvSpPr>
        <p:spPr>
          <a:xfrm>
            <a:off x="3453290" y="0"/>
            <a:ext cx="5285421" cy="707886"/>
          </a:xfrm>
          <a:prstGeom prst="rect">
            <a:avLst/>
          </a:prstGeom>
          <a:noFill/>
        </p:spPr>
        <p:txBody>
          <a:bodyPr wrap="none" lIns="91440" tIns="45720" rIns="91440" bIns="45720">
            <a:spAutoFit/>
          </a:bodyPr>
          <a:lstStyle/>
          <a:p>
            <a:pPr algn="ctr"/>
            <a:r>
              <a:rPr lang="en-US" sz="4000" b="1" u="sng"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Future Development </a:t>
            </a:r>
          </a:p>
        </p:txBody>
      </p:sp>
      <p:sp>
        <p:nvSpPr>
          <p:cNvPr id="6" name="TextBox 5">
            <a:extLst>
              <a:ext uri="{FF2B5EF4-FFF2-40B4-BE49-F238E27FC236}">
                <a16:creationId xmlns:a16="http://schemas.microsoft.com/office/drawing/2014/main" id="{870583C3-92E3-4ECA-8874-CABF0C9EA707}"/>
              </a:ext>
            </a:extLst>
          </p:cNvPr>
          <p:cNvSpPr txBox="1"/>
          <p:nvPr/>
        </p:nvSpPr>
        <p:spPr>
          <a:xfrm>
            <a:off x="344557" y="1152939"/>
            <a:ext cx="11622156" cy="2031325"/>
          </a:xfrm>
          <a:prstGeom prst="rect">
            <a:avLst/>
          </a:prstGeom>
          <a:noFill/>
        </p:spPr>
        <p:txBody>
          <a:bodyPr wrap="square" rtlCol="0">
            <a:spAutoFit/>
          </a:bodyPr>
          <a:lstStyle/>
          <a:p>
            <a:r>
              <a:rPr lang="en-GB"/>
              <a:t>There are many ways you could help improve your employability skills by simply doing the following </a:t>
            </a:r>
          </a:p>
          <a:p>
            <a:endParaRPr lang="en-GB"/>
          </a:p>
          <a:p>
            <a:r>
              <a:rPr lang="en-GB"/>
              <a:t>. Doing some volunteering </a:t>
            </a:r>
          </a:p>
          <a:p>
            <a:endParaRPr lang="en-GB"/>
          </a:p>
          <a:p>
            <a:r>
              <a:rPr lang="en-GB"/>
              <a:t>. Joining a club</a:t>
            </a:r>
          </a:p>
          <a:p>
            <a:endParaRPr lang="en-GB"/>
          </a:p>
          <a:p>
            <a:r>
              <a:rPr lang="en-GB"/>
              <a:t>. Working part time </a:t>
            </a:r>
            <a:endParaRPr lang="en-GB" dirty="0"/>
          </a:p>
        </p:txBody>
      </p:sp>
      <p:pic>
        <p:nvPicPr>
          <p:cNvPr id="1026" name="Picture 2" descr="State of the E-Learning Industry 2019 – By Craig Weiss">
            <a:extLst>
              <a:ext uri="{FF2B5EF4-FFF2-40B4-BE49-F238E27FC236}">
                <a16:creationId xmlns:a16="http://schemas.microsoft.com/office/drawing/2014/main" id="{F683B922-62D6-45E4-A879-09FDE8DFF4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1900" y="2760195"/>
            <a:ext cx="4308199" cy="30848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90D7AF8-A8AB-412D-9DC5-C779140196B6}"/>
              </a:ext>
            </a:extLst>
          </p:cNvPr>
          <p:cNvSpPr txBox="1"/>
          <p:nvPr/>
        </p:nvSpPr>
        <p:spPr>
          <a:xfrm>
            <a:off x="5088834" y="6082748"/>
            <a:ext cx="2570922" cy="646331"/>
          </a:xfrm>
          <a:prstGeom prst="rect">
            <a:avLst/>
          </a:prstGeom>
          <a:noFill/>
        </p:spPr>
        <p:txBody>
          <a:bodyPr wrap="square" rtlCol="0">
            <a:spAutoFit/>
          </a:bodyPr>
          <a:lstStyle/>
          <a:p>
            <a:r>
              <a:rPr lang="en-GB" dirty="0"/>
              <a:t>(source: The Craig Weiss Group2019 )</a:t>
            </a:r>
          </a:p>
        </p:txBody>
      </p:sp>
      <p:sp>
        <p:nvSpPr>
          <p:cNvPr id="2" name="TextBox 1">
            <a:extLst>
              <a:ext uri="{FF2B5EF4-FFF2-40B4-BE49-F238E27FC236}">
                <a16:creationId xmlns:a16="http://schemas.microsoft.com/office/drawing/2014/main" id="{FF3074AC-4EEA-40BD-BD8B-70DC09E5AB05}"/>
              </a:ext>
            </a:extLst>
          </p:cNvPr>
          <p:cNvSpPr txBox="1"/>
          <p:nvPr/>
        </p:nvSpPr>
        <p:spPr>
          <a:xfrm>
            <a:off x="225286" y="3184264"/>
            <a:ext cx="2517913" cy="646331"/>
          </a:xfrm>
          <a:prstGeom prst="rect">
            <a:avLst/>
          </a:prstGeom>
          <a:noFill/>
        </p:spPr>
        <p:txBody>
          <a:bodyPr wrap="square" rtlCol="0">
            <a:spAutoFit/>
          </a:bodyPr>
          <a:lstStyle/>
          <a:p>
            <a:r>
              <a:rPr lang="en-GB" dirty="0"/>
              <a:t>(Source: University Of Bradford  2020)</a:t>
            </a:r>
          </a:p>
        </p:txBody>
      </p:sp>
    </p:spTree>
    <p:extLst>
      <p:ext uri="{BB962C8B-B14F-4D97-AF65-F5344CB8AC3E}">
        <p14:creationId xmlns:p14="http://schemas.microsoft.com/office/powerpoint/2010/main" val="2850032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CE4C3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9C3CA3B0-FBA4-4E9E-AB29-2565E087F5C3}"/>
              </a:ext>
            </a:extLst>
          </p:cNvPr>
          <p:cNvSpPr/>
          <p:nvPr/>
        </p:nvSpPr>
        <p:spPr>
          <a:xfrm>
            <a:off x="3909390" y="2058264"/>
            <a:ext cx="3988904" cy="23721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49BC4455-D8FD-4C78-AF13-8DA306237ECB}"/>
              </a:ext>
            </a:extLst>
          </p:cNvPr>
          <p:cNvSpPr txBox="1"/>
          <p:nvPr/>
        </p:nvSpPr>
        <p:spPr>
          <a:xfrm>
            <a:off x="4843669" y="3059668"/>
            <a:ext cx="3286539" cy="369332"/>
          </a:xfrm>
          <a:prstGeom prst="rect">
            <a:avLst/>
          </a:prstGeom>
          <a:noFill/>
        </p:spPr>
        <p:txBody>
          <a:bodyPr wrap="square" rtlCol="0">
            <a:spAutoFit/>
          </a:bodyPr>
          <a:lstStyle/>
          <a:p>
            <a:r>
              <a:rPr lang="en-GB" dirty="0"/>
              <a:t>Future Development</a:t>
            </a:r>
          </a:p>
        </p:txBody>
      </p:sp>
      <p:cxnSp>
        <p:nvCxnSpPr>
          <p:cNvPr id="6" name="Straight Arrow Connector 5">
            <a:extLst>
              <a:ext uri="{FF2B5EF4-FFF2-40B4-BE49-F238E27FC236}">
                <a16:creationId xmlns:a16="http://schemas.microsoft.com/office/drawing/2014/main" id="{757045D3-36BD-4517-A379-E77BB8195690}"/>
              </a:ext>
            </a:extLst>
          </p:cNvPr>
          <p:cNvCxnSpPr/>
          <p:nvPr/>
        </p:nvCxnSpPr>
        <p:spPr>
          <a:xfrm flipV="1">
            <a:off x="5850835" y="1395007"/>
            <a:ext cx="0" cy="6361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B99671D4-0169-41C7-A0C5-22FDC7B6C110}"/>
              </a:ext>
            </a:extLst>
          </p:cNvPr>
          <p:cNvCxnSpPr>
            <a:cxnSpLocks/>
          </p:cNvCxnSpPr>
          <p:nvPr/>
        </p:nvCxnSpPr>
        <p:spPr>
          <a:xfrm flipV="1">
            <a:off x="7898294" y="2058264"/>
            <a:ext cx="768628" cy="6029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A1BEFFCF-5477-49B8-B58E-F2964DED9CDC}"/>
              </a:ext>
            </a:extLst>
          </p:cNvPr>
          <p:cNvCxnSpPr>
            <a:cxnSpLocks/>
          </p:cNvCxnSpPr>
          <p:nvPr/>
        </p:nvCxnSpPr>
        <p:spPr>
          <a:xfrm>
            <a:off x="5966789" y="4574545"/>
            <a:ext cx="0" cy="7156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83490D6-464E-4AC4-8AAB-956A63631584}"/>
              </a:ext>
            </a:extLst>
          </p:cNvPr>
          <p:cNvCxnSpPr>
            <a:cxnSpLocks/>
          </p:cNvCxnSpPr>
          <p:nvPr/>
        </p:nvCxnSpPr>
        <p:spPr>
          <a:xfrm flipH="1">
            <a:off x="3405809" y="4029526"/>
            <a:ext cx="675862" cy="6749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81A1FB0-AFC8-475D-8FFC-0F320C26A224}"/>
              </a:ext>
            </a:extLst>
          </p:cNvPr>
          <p:cNvCxnSpPr>
            <a:cxnSpLocks/>
          </p:cNvCxnSpPr>
          <p:nvPr/>
        </p:nvCxnSpPr>
        <p:spPr>
          <a:xfrm flipH="1" flipV="1">
            <a:off x="3551583" y="1974574"/>
            <a:ext cx="530088" cy="5028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040EB92-8CBB-48A4-9DCA-E4A3ECFA2862}"/>
              </a:ext>
            </a:extLst>
          </p:cNvPr>
          <p:cNvCxnSpPr/>
          <p:nvPr/>
        </p:nvCxnSpPr>
        <p:spPr>
          <a:xfrm>
            <a:off x="7858538" y="3827430"/>
            <a:ext cx="543339" cy="4041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6B17FE1B-D0F0-4A95-BFFF-5712CF36C7AF}"/>
              </a:ext>
            </a:extLst>
          </p:cNvPr>
          <p:cNvSpPr txBox="1"/>
          <p:nvPr/>
        </p:nvSpPr>
        <p:spPr>
          <a:xfrm>
            <a:off x="5188224" y="721162"/>
            <a:ext cx="1570382" cy="83099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Who can help you along the way</a:t>
            </a:r>
          </a:p>
        </p:txBody>
      </p:sp>
      <p:sp>
        <p:nvSpPr>
          <p:cNvPr id="24" name="TextBox 23">
            <a:extLst>
              <a:ext uri="{FF2B5EF4-FFF2-40B4-BE49-F238E27FC236}">
                <a16:creationId xmlns:a16="http://schemas.microsoft.com/office/drawing/2014/main" id="{7520F9A7-9387-4518-8827-A0677A791627}"/>
              </a:ext>
            </a:extLst>
          </p:cNvPr>
          <p:cNvSpPr txBox="1"/>
          <p:nvPr/>
        </p:nvSpPr>
        <p:spPr>
          <a:xfrm>
            <a:off x="8772939" y="1395007"/>
            <a:ext cx="1523986" cy="1323439"/>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List the tasks that you need to carry out to achieve your set target</a:t>
            </a:r>
          </a:p>
        </p:txBody>
      </p:sp>
      <p:sp>
        <p:nvSpPr>
          <p:cNvPr id="25" name="TextBox 24">
            <a:extLst>
              <a:ext uri="{FF2B5EF4-FFF2-40B4-BE49-F238E27FC236}">
                <a16:creationId xmlns:a16="http://schemas.microsoft.com/office/drawing/2014/main" id="{6630AEF3-80A6-4BF2-8DC3-F3375A5A43AA}"/>
              </a:ext>
            </a:extLst>
          </p:cNvPr>
          <p:cNvSpPr txBox="1"/>
          <p:nvPr/>
        </p:nvSpPr>
        <p:spPr>
          <a:xfrm>
            <a:off x="8547652" y="4029526"/>
            <a:ext cx="1868553"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Research online and read books</a:t>
            </a:r>
          </a:p>
        </p:txBody>
      </p:sp>
      <p:sp>
        <p:nvSpPr>
          <p:cNvPr id="26" name="TextBox 25">
            <a:extLst>
              <a:ext uri="{FF2B5EF4-FFF2-40B4-BE49-F238E27FC236}">
                <a16:creationId xmlns:a16="http://schemas.microsoft.com/office/drawing/2014/main" id="{8CED49BD-BAFF-4949-A2A5-237F344B8769}"/>
              </a:ext>
            </a:extLst>
          </p:cNvPr>
          <p:cNvSpPr txBox="1"/>
          <p:nvPr/>
        </p:nvSpPr>
        <p:spPr>
          <a:xfrm>
            <a:off x="5188224" y="5290162"/>
            <a:ext cx="1848672" cy="107721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Talk to colleagues. Family’s and friends</a:t>
            </a:r>
          </a:p>
        </p:txBody>
      </p:sp>
      <p:sp>
        <p:nvSpPr>
          <p:cNvPr id="27" name="TextBox 26">
            <a:extLst>
              <a:ext uri="{FF2B5EF4-FFF2-40B4-BE49-F238E27FC236}">
                <a16:creationId xmlns:a16="http://schemas.microsoft.com/office/drawing/2014/main" id="{42BF40F1-EE83-4788-8D5D-07116C3E4F30}"/>
              </a:ext>
            </a:extLst>
          </p:cNvPr>
          <p:cNvSpPr txBox="1"/>
          <p:nvPr/>
        </p:nvSpPr>
        <p:spPr>
          <a:xfrm>
            <a:off x="1941468" y="4731149"/>
            <a:ext cx="1875159" cy="83099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Brainstorming ideas to finish  task’s</a:t>
            </a:r>
          </a:p>
        </p:txBody>
      </p:sp>
      <p:sp>
        <p:nvSpPr>
          <p:cNvPr id="28" name="TextBox 27">
            <a:extLst>
              <a:ext uri="{FF2B5EF4-FFF2-40B4-BE49-F238E27FC236}">
                <a16:creationId xmlns:a16="http://schemas.microsoft.com/office/drawing/2014/main" id="{D3AA3150-638F-4460-9E4D-156917A2ACAD}"/>
              </a:ext>
            </a:extLst>
          </p:cNvPr>
          <p:cNvSpPr txBox="1"/>
          <p:nvPr/>
        </p:nvSpPr>
        <p:spPr>
          <a:xfrm>
            <a:off x="2219741" y="1518117"/>
            <a:ext cx="1789039"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Make sure your timing is right </a:t>
            </a:r>
          </a:p>
        </p:txBody>
      </p:sp>
    </p:spTree>
    <p:extLst>
      <p:ext uri="{BB962C8B-B14F-4D97-AF65-F5344CB8AC3E}">
        <p14:creationId xmlns:p14="http://schemas.microsoft.com/office/powerpoint/2010/main" val="954380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CE4C3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12065D1-B309-4925-8805-793EB8755A65}"/>
              </a:ext>
            </a:extLst>
          </p:cNvPr>
          <p:cNvSpPr/>
          <p:nvPr/>
        </p:nvSpPr>
        <p:spPr>
          <a:xfrm>
            <a:off x="846619" y="622550"/>
            <a:ext cx="10762339" cy="1077218"/>
          </a:xfrm>
          <a:prstGeom prst="rect">
            <a:avLst/>
          </a:prstGeom>
          <a:noFill/>
        </p:spPr>
        <p:txBody>
          <a:bodyPr wrap="square" lIns="91440" tIns="45720" rIns="91440" bIns="45720">
            <a:spAutoFit/>
          </a:bodyPr>
          <a:lstStyle/>
          <a:p>
            <a:pPr algn="ctr"/>
            <a:r>
              <a:rPr lang="en-GB" sz="32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Ways these study skills can be transferred to a youth work setting </a:t>
            </a:r>
          </a:p>
        </p:txBody>
      </p:sp>
      <p:sp>
        <p:nvSpPr>
          <p:cNvPr id="6" name="TextBox 5">
            <a:extLst>
              <a:ext uri="{FF2B5EF4-FFF2-40B4-BE49-F238E27FC236}">
                <a16:creationId xmlns:a16="http://schemas.microsoft.com/office/drawing/2014/main" id="{F0F99C21-B789-451D-9F76-AC6078BC8BB9}"/>
              </a:ext>
            </a:extLst>
          </p:cNvPr>
          <p:cNvSpPr txBox="1"/>
          <p:nvPr/>
        </p:nvSpPr>
        <p:spPr>
          <a:xfrm>
            <a:off x="753001" y="1699768"/>
            <a:ext cx="4863353" cy="3139321"/>
          </a:xfrm>
          <a:prstGeom prst="rect">
            <a:avLst/>
          </a:prstGeom>
          <a:noFill/>
        </p:spPr>
        <p:txBody>
          <a:bodyPr wrap="square" rtlCol="0">
            <a:spAutoFit/>
          </a:bodyPr>
          <a:lstStyle/>
          <a:p>
            <a:endParaRPr lang="en-GB" dirty="0"/>
          </a:p>
          <a:p>
            <a:r>
              <a:rPr lang="en-GB" dirty="0"/>
              <a:t>. </a:t>
            </a:r>
            <a:r>
              <a:rPr lang="en-GB" dirty="0">
                <a:latin typeface="Arial" panose="020B0604020202020204" pitchFamily="34" charset="0"/>
                <a:cs typeface="Arial" panose="020B0604020202020204" pitchFamily="34" charset="0"/>
              </a:rPr>
              <a:t>Group work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Mock interviews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Talk about own experience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Advising what courses to take </a:t>
            </a:r>
          </a:p>
          <a:p>
            <a:endParaRPr lang="en-GB" dirty="0"/>
          </a:p>
          <a:p>
            <a:endParaRPr lang="en-GB" dirty="0"/>
          </a:p>
          <a:p>
            <a:endParaRPr lang="en-GB" dirty="0"/>
          </a:p>
        </p:txBody>
      </p:sp>
      <p:pic>
        <p:nvPicPr>
          <p:cNvPr id="1026" name="Picture 2">
            <a:extLst>
              <a:ext uri="{FF2B5EF4-FFF2-40B4-BE49-F238E27FC236}">
                <a16:creationId xmlns:a16="http://schemas.microsoft.com/office/drawing/2014/main" id="{6BD3BCDB-CEEA-45B5-99EF-B91E719477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81110" y="2109129"/>
            <a:ext cx="3482777" cy="232059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8522E78-E335-468E-9A30-38B0FFAFAAB7}"/>
              </a:ext>
            </a:extLst>
          </p:cNvPr>
          <p:cNvSpPr txBox="1"/>
          <p:nvPr/>
        </p:nvSpPr>
        <p:spPr>
          <a:xfrm>
            <a:off x="6824870" y="4611757"/>
            <a:ext cx="2822713" cy="646331"/>
          </a:xfrm>
          <a:prstGeom prst="rect">
            <a:avLst/>
          </a:prstGeom>
          <a:noFill/>
        </p:spPr>
        <p:txBody>
          <a:bodyPr wrap="square" rtlCol="0">
            <a:spAutoFit/>
          </a:bodyPr>
          <a:lstStyle/>
          <a:p>
            <a:r>
              <a:rPr lang="en-GB" dirty="0"/>
              <a:t>(Source: The Convention 2010-2020)</a:t>
            </a:r>
          </a:p>
        </p:txBody>
      </p:sp>
      <p:pic>
        <p:nvPicPr>
          <p:cNvPr id="1028" name="Picture 4">
            <a:extLst>
              <a:ext uri="{FF2B5EF4-FFF2-40B4-BE49-F238E27FC236}">
                <a16:creationId xmlns:a16="http://schemas.microsoft.com/office/drawing/2014/main" id="{E251EAE4-5B38-4197-B7EE-7B0A6CC7DB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654" y="4429727"/>
            <a:ext cx="3094132" cy="232059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A1B2139-5DF3-49FD-873C-A40424220DAE}"/>
              </a:ext>
            </a:extLst>
          </p:cNvPr>
          <p:cNvSpPr txBox="1"/>
          <p:nvPr/>
        </p:nvSpPr>
        <p:spPr>
          <a:xfrm>
            <a:off x="4051495" y="5627077"/>
            <a:ext cx="2773375" cy="646331"/>
          </a:xfrm>
          <a:prstGeom prst="rect">
            <a:avLst/>
          </a:prstGeom>
          <a:noFill/>
        </p:spPr>
        <p:txBody>
          <a:bodyPr wrap="square" rtlCol="0">
            <a:spAutoFit/>
          </a:bodyPr>
          <a:lstStyle/>
          <a:p>
            <a:r>
              <a:rPr lang="en-GB" dirty="0"/>
              <a:t>(Source: Learning to leap 2012)</a:t>
            </a:r>
          </a:p>
        </p:txBody>
      </p:sp>
    </p:spTree>
    <p:extLst>
      <p:ext uri="{BB962C8B-B14F-4D97-AF65-F5344CB8AC3E}">
        <p14:creationId xmlns:p14="http://schemas.microsoft.com/office/powerpoint/2010/main" val="3416491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D25D4A"/>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A6334A3-ED5C-4A2F-9437-695C80A292E1}"/>
              </a:ext>
            </a:extLst>
          </p:cNvPr>
          <p:cNvSpPr txBox="1"/>
          <p:nvPr/>
        </p:nvSpPr>
        <p:spPr>
          <a:xfrm>
            <a:off x="185530" y="238539"/>
            <a:ext cx="11794435" cy="2031325"/>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Conclusion</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conclude my presentation, I believe study skills is a valuable life skill for all, and is used in day to day life. Students and young people that are currently studying or who are not studying would benefit from the use of these skills that I have previously mentioned. It will help them have a better understanding what they need to do, to prepare for the working world. I would also highly recommend reading ‘skills for success, personal development and employability’ by Stella Cottrell. </a:t>
            </a:r>
          </a:p>
        </p:txBody>
      </p:sp>
      <p:pic>
        <p:nvPicPr>
          <p:cNvPr id="1026" name="Picture 2" descr="See the source image">
            <a:extLst>
              <a:ext uri="{FF2B5EF4-FFF2-40B4-BE49-F238E27FC236}">
                <a16:creationId xmlns:a16="http://schemas.microsoft.com/office/drawing/2014/main" id="{C038D6D0-0AE6-4DBF-A624-7034403107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5972" y="3324847"/>
            <a:ext cx="2095500" cy="27527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59B239A-8DF8-481A-9C5B-906E86EF75A1}"/>
              </a:ext>
            </a:extLst>
          </p:cNvPr>
          <p:cNvSpPr txBox="1"/>
          <p:nvPr/>
        </p:nvSpPr>
        <p:spPr>
          <a:xfrm>
            <a:off x="7248939" y="4701209"/>
            <a:ext cx="2623931" cy="646331"/>
          </a:xfrm>
          <a:prstGeom prst="rect">
            <a:avLst/>
          </a:prstGeom>
          <a:noFill/>
        </p:spPr>
        <p:txBody>
          <a:bodyPr wrap="square" rtlCol="0">
            <a:spAutoFit/>
          </a:bodyPr>
          <a:lstStyle/>
          <a:p>
            <a:r>
              <a:rPr lang="en-GB" dirty="0"/>
              <a:t>(Source: Amazon 1996-2020) </a:t>
            </a:r>
          </a:p>
        </p:txBody>
      </p:sp>
    </p:spTree>
    <p:extLst>
      <p:ext uri="{BB962C8B-B14F-4D97-AF65-F5344CB8AC3E}">
        <p14:creationId xmlns:p14="http://schemas.microsoft.com/office/powerpoint/2010/main" val="2494009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CE4C3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F87001-185F-4067-908D-588DD41794FC}"/>
              </a:ext>
            </a:extLst>
          </p:cNvPr>
          <p:cNvSpPr txBox="1"/>
          <p:nvPr/>
        </p:nvSpPr>
        <p:spPr>
          <a:xfrm>
            <a:off x="172278" y="0"/>
            <a:ext cx="11847444" cy="6247864"/>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Reference list:</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Amazon. (1996 , 2020)</a:t>
            </a:r>
          </a:p>
          <a:p>
            <a:r>
              <a:rPr lang="en-GB" sz="1600" dirty="0">
                <a:latin typeface="Arial" panose="020B0604020202020204" pitchFamily="34" charset="0"/>
                <a:cs typeface="Arial" panose="020B0604020202020204" pitchFamily="34" charset="0"/>
              </a:rPr>
              <a:t>https://www.amazon.com/Skills-Success-Personal-Development-Planning/dp/0230250181</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Button, M. (2020) </a:t>
            </a:r>
            <a:r>
              <a:rPr lang="en-GB" sz="1600" i="1" dirty="0">
                <a:latin typeface="Arial" panose="020B0604020202020204" pitchFamily="34" charset="0"/>
                <a:cs typeface="Arial" panose="020B0604020202020204" pitchFamily="34" charset="0"/>
              </a:rPr>
              <a:t>CSW People Developers. [image]</a:t>
            </a:r>
          </a:p>
          <a:p>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2"/>
              </a:rPr>
              <a:t>https://cswgroup.co.uk/business/a-year-of-work-experience/</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(Accessed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Cottrell, S. (2003,2010) </a:t>
            </a:r>
            <a:r>
              <a:rPr lang="en-GB" sz="1600" i="1" dirty="0">
                <a:latin typeface="Arial" panose="020B0604020202020204" pitchFamily="34" charset="0"/>
                <a:cs typeface="Arial" panose="020B0604020202020204" pitchFamily="34" charset="0"/>
              </a:rPr>
              <a:t>Skills for success. 2</a:t>
            </a:r>
            <a:r>
              <a:rPr lang="en-GB" sz="1600" i="1" baseline="30000" dirty="0">
                <a:latin typeface="Arial" panose="020B0604020202020204" pitchFamily="34" charset="0"/>
                <a:cs typeface="Arial" panose="020B0604020202020204" pitchFamily="34" charset="0"/>
              </a:rPr>
              <a:t>nd</a:t>
            </a:r>
            <a:r>
              <a:rPr lang="en-GB" sz="1600" i="1" dirty="0">
                <a:latin typeface="Arial" panose="020B0604020202020204" pitchFamily="34" charset="0"/>
                <a:cs typeface="Arial" panose="020B0604020202020204" pitchFamily="34" charset="0"/>
              </a:rPr>
              <a:t> Ed </a:t>
            </a:r>
          </a:p>
          <a:p>
            <a:r>
              <a:rPr lang="en-GB" sz="1600" dirty="0">
                <a:latin typeface="Arial" panose="020B0604020202020204" pitchFamily="34" charset="0"/>
                <a:cs typeface="Arial" panose="020B0604020202020204" pitchFamily="34" charset="0"/>
              </a:rPr>
              <a:t>(Association of Graduate Recruiters 2009), </a:t>
            </a:r>
            <a:r>
              <a:rPr lang="en-GB" sz="1600" dirty="0" err="1">
                <a:latin typeface="Arial" panose="020B0604020202020204" pitchFamily="34" charset="0"/>
                <a:cs typeface="Arial" panose="020B0604020202020204" pitchFamily="34" charset="0"/>
              </a:rPr>
              <a:t>Pg</a:t>
            </a:r>
            <a:r>
              <a:rPr lang="en-GB" sz="1600" dirty="0">
                <a:latin typeface="Arial" panose="020B0604020202020204" pitchFamily="34" charset="0"/>
                <a:cs typeface="Arial" panose="020B0604020202020204" pitchFamily="34" charset="0"/>
              </a:rPr>
              <a:t> 230</a:t>
            </a:r>
          </a:p>
          <a:p>
            <a:r>
              <a:rPr lang="en-GB" sz="1600" dirty="0">
                <a:latin typeface="Arial" panose="020B0604020202020204" pitchFamily="34" charset="0"/>
                <a:cs typeface="Arial" panose="020B0604020202020204" pitchFamily="34" charset="0"/>
              </a:rPr>
              <a:t>(Accessed 12</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Cottrell, S. (2005) </a:t>
            </a:r>
            <a:r>
              <a:rPr lang="en-GB" sz="1600" i="1" dirty="0">
                <a:latin typeface="Arial" panose="020B0604020202020204" pitchFamily="34" charset="0"/>
                <a:cs typeface="Arial" panose="020B0604020202020204" pitchFamily="34" charset="0"/>
              </a:rPr>
              <a:t>Critical thinking skills.</a:t>
            </a:r>
          </a:p>
          <a:p>
            <a:r>
              <a:rPr lang="en-GB" sz="1600" dirty="0">
                <a:latin typeface="Arial" panose="020B0604020202020204" pitchFamily="34" charset="0"/>
                <a:cs typeface="Arial" panose="020B0604020202020204" pitchFamily="34" charset="0"/>
              </a:rPr>
              <a:t>(Ennis, 1987), </a:t>
            </a:r>
            <a:r>
              <a:rPr lang="en-GB" sz="1600" i="1" dirty="0" err="1">
                <a:latin typeface="Arial" panose="020B0604020202020204" pitchFamily="34" charset="0"/>
                <a:cs typeface="Arial" panose="020B0604020202020204" pitchFamily="34" charset="0"/>
              </a:rPr>
              <a:t>Pg</a:t>
            </a:r>
            <a:r>
              <a:rPr lang="en-GB" sz="1600" i="1" dirty="0">
                <a:latin typeface="Arial" panose="020B0604020202020204" pitchFamily="34" charset="0"/>
                <a:cs typeface="Arial" panose="020B0604020202020204" pitchFamily="34" charset="0"/>
              </a:rPr>
              <a:t> 2</a:t>
            </a:r>
          </a:p>
          <a:p>
            <a:r>
              <a:rPr lang="en-GB" sz="1600" dirty="0">
                <a:latin typeface="Arial" panose="020B0604020202020204" pitchFamily="34" charset="0"/>
                <a:cs typeface="Arial" panose="020B0604020202020204" pitchFamily="34" charset="0"/>
              </a:rPr>
              <a:t>(Accessed on 12</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Cottrell, S. (2003, 2010) </a:t>
            </a:r>
            <a:r>
              <a:rPr lang="en-GB" sz="1600" i="1" dirty="0">
                <a:latin typeface="Arial" panose="020B0604020202020204" pitchFamily="34" charset="0"/>
                <a:cs typeface="Arial" panose="020B0604020202020204" pitchFamily="34" charset="0"/>
              </a:rPr>
              <a:t>Skills for success 2</a:t>
            </a:r>
            <a:r>
              <a:rPr lang="en-GB" sz="1600" i="1" baseline="30000" dirty="0">
                <a:latin typeface="Arial" panose="020B0604020202020204" pitchFamily="34" charset="0"/>
                <a:cs typeface="Arial" panose="020B0604020202020204" pitchFamily="34" charset="0"/>
              </a:rPr>
              <a:t>nd</a:t>
            </a:r>
            <a:r>
              <a:rPr lang="en-GB" sz="1600" i="1" dirty="0">
                <a:latin typeface="Arial" panose="020B0604020202020204" pitchFamily="34" charset="0"/>
                <a:cs typeface="Arial" panose="020B0604020202020204" pitchFamily="34" charset="0"/>
              </a:rPr>
              <a:t> Ed</a:t>
            </a:r>
          </a:p>
          <a:p>
            <a:r>
              <a:rPr lang="en-GB" sz="1600" dirty="0">
                <a:latin typeface="Arial" panose="020B0604020202020204" pitchFamily="34" charset="0"/>
                <a:cs typeface="Arial" panose="020B0604020202020204" pitchFamily="34" charset="0"/>
              </a:rPr>
              <a:t>(Bright and Earl (2007), </a:t>
            </a:r>
            <a:r>
              <a:rPr lang="en-GB" sz="1600" dirty="0" err="1">
                <a:latin typeface="Arial" panose="020B0604020202020204" pitchFamily="34" charset="0"/>
                <a:cs typeface="Arial" panose="020B0604020202020204" pitchFamily="34" charset="0"/>
              </a:rPr>
              <a:t>Pg</a:t>
            </a:r>
            <a:r>
              <a:rPr lang="en-GB" sz="1600" dirty="0">
                <a:latin typeface="Arial" panose="020B0604020202020204" pitchFamily="34" charset="0"/>
                <a:cs typeface="Arial" panose="020B0604020202020204" pitchFamily="34" charset="0"/>
              </a:rPr>
              <a:t> 230</a:t>
            </a:r>
          </a:p>
          <a:p>
            <a:r>
              <a:rPr lang="en-GB" sz="1600" dirty="0">
                <a:latin typeface="Arial" panose="020B0604020202020204" pitchFamily="34" charset="0"/>
                <a:cs typeface="Arial" panose="020B0604020202020204" pitchFamily="34" charset="0"/>
              </a:rPr>
              <a:t>(Accessed on the 19</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5366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E1786D"/>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D75276-C1A2-40AF-9E62-ABCB36749C7A}"/>
              </a:ext>
            </a:extLst>
          </p:cNvPr>
          <p:cNvSpPr txBox="1"/>
          <p:nvPr/>
        </p:nvSpPr>
        <p:spPr>
          <a:xfrm>
            <a:off x="198783" y="238539"/>
            <a:ext cx="11820939" cy="526297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Carter, F. (2020)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Own image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Emerald works (2020)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Mind tools.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https://www.mindtools.com/pages/main/newMn_155.htm</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8</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eLearning industry</a:t>
            </a:r>
            <a:r>
              <a:rPr lang="en-GB" sz="1600" dirty="0">
                <a:solidFill>
                  <a:prstClr val="black"/>
                </a:solidFill>
                <a:latin typeface="Arial" panose="020B0604020202020204" pitchFamily="34" charset="0"/>
                <a:cs typeface="Arial" panose="020B0604020202020204" pitchFamily="34" charset="0"/>
              </a:rPr>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(2011-2020)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Computer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https://elearningindusrty.com/5-computer-skills-everyone-master</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on 12</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Enable East. (2020)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New Skill Pods offer accessible employability skills training. [image]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https://enableeast.org.uk/2020/02/12/new-skill-pods-offer-accessible-employability-skills-training/</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on 15</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HuffPost. (2020) </a:t>
            </a:r>
            <a:r>
              <a:rPr kumimoji="0" lang="en-GB" sz="16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Most Important Leadership Skill There Is. [image]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https://www.huffpost.com/entry/the-most-important-leadership-skill_b_6879148?guccounter=1&amp;guce_referrer=aHR0cHM6Ly93d3cuYmluZy5jb20v&amp;guce_referrer_sig=AQAAAHBgs6sJtcMdNJWDMFYQ_eXW9jV0tbTOOod31wR6mwun2R6OuzQ3Qbr1syRPuDe83p1AHm2wf_LZDZJK51Sinsop1XMQaYQzBhFUGkMyWj0y07wldVV5gTFzaMivf6FYcqchZ3wbdCmv9o-Us0v6H6np_azaD5gkFqlN92ct6gf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on 15</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17054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23014">
              <a:srgbClr val="E26442"/>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BD29C96-7EAB-49D0-8BB0-B93F11A750AA}"/>
              </a:ext>
            </a:extLst>
          </p:cNvPr>
          <p:cNvSpPr txBox="1"/>
          <p:nvPr/>
        </p:nvSpPr>
        <p:spPr>
          <a:xfrm>
            <a:off x="119270" y="251791"/>
            <a:ext cx="11900452" cy="6740307"/>
          </a:xfrm>
          <a:prstGeom prst="rect">
            <a:avLst/>
          </a:prstGeom>
          <a:noFill/>
        </p:spPr>
        <p:txBody>
          <a:bodyPr wrap="square" rtlCol="0">
            <a:spAutoFit/>
          </a:bodyPr>
          <a:lstStyle/>
          <a:p>
            <a:endParaRPr lang="en-GB" sz="16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Learning Partnership. (2019)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employers are looking for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https://www.learningpartnerships.edu.au/what-eomployers-are-looking-for/</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7</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Mississippi Delta Community College. (2020) </a:t>
            </a:r>
            <a:r>
              <a:rPr lang="en-GB" sz="1600" i="1" dirty="0">
                <a:latin typeface="Arial" panose="020B0604020202020204" pitchFamily="34" charset="0"/>
                <a:cs typeface="Arial" panose="020B0604020202020204" pitchFamily="34" charset="0"/>
              </a:rPr>
              <a:t>Life skills</a:t>
            </a:r>
          </a:p>
          <a:p>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rPr>
              <a:t>https://www.msdelta.edu/programs/university-transfer-college-prep-and-education/life-skills.phs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(Accessed on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Shinder, D. (2012) </a:t>
            </a:r>
            <a:r>
              <a:rPr lang="en-GB" sz="1600" i="1" dirty="0">
                <a:latin typeface="Arial" panose="020B0604020202020204" pitchFamily="34" charset="0"/>
                <a:cs typeface="Arial" panose="020B0604020202020204" pitchFamily="34" charset="0"/>
              </a:rPr>
              <a:t>Learning to leap. [image]</a:t>
            </a:r>
          </a:p>
          <a:p>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4"/>
              </a:rPr>
              <a:t>https://wwwlearningtoleap.co.uk/developing-employability/</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(Accessed on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ThoughtCo. (no date). </a:t>
            </a:r>
            <a:r>
              <a:rPr lang="en-GB" sz="1600" i="1" dirty="0">
                <a:latin typeface="Arial" panose="020B0604020202020204" pitchFamily="34" charset="0"/>
                <a:cs typeface="Arial" panose="020B0604020202020204" pitchFamily="34" charset="0"/>
              </a:rPr>
              <a:t>Critical thinking, definition, skills and examples. [image]</a:t>
            </a:r>
          </a:p>
          <a:p>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5"/>
              </a:rPr>
              <a:t>https://www.thoughtco.com/critical-thinking-definition-with-examples-2063745</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(Accessed on 8</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pPr algn="l" fontAlgn="base"/>
            <a:r>
              <a:rPr lang="en-GB" sz="1600" dirty="0">
                <a:latin typeface="Arial" panose="020B0604020202020204" pitchFamily="34" charset="0"/>
                <a:cs typeface="Arial" panose="020B0604020202020204" pitchFamily="34" charset="0"/>
              </a:rPr>
              <a:t>The Convention Trust. (2010-2020) </a:t>
            </a:r>
            <a:r>
              <a:rPr lang="en-GB" sz="1600" i="1" dirty="0">
                <a:effectLst/>
                <a:latin typeface="Arial" panose="020B0604020202020204" pitchFamily="34" charset="0"/>
                <a:cs typeface="Arial" panose="020B0604020202020204" pitchFamily="34" charset="0"/>
              </a:rPr>
              <a:t>How to encourage young people to make a habit of helping others.</a:t>
            </a:r>
          </a:p>
          <a:p>
            <a:pPr algn="l" fontAlgn="base"/>
            <a:r>
              <a:rPr lang="en-GB" sz="1600" dirty="0">
                <a:effectLst/>
                <a:latin typeface="Arial" panose="020B0604020202020204" pitchFamily="34" charset="0"/>
                <a:cs typeface="Arial" panose="020B0604020202020204" pitchFamily="34" charset="0"/>
              </a:rPr>
              <a:t> Available at : </a:t>
            </a:r>
            <a:r>
              <a:rPr lang="en-GB" sz="1600" dirty="0">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https://theconversation.com/how-to-encourage-young-people-to-make-a-habit-of-helping-others-87799</a:t>
            </a:r>
            <a:endParaRPr lang="en-GB" sz="1600" dirty="0">
              <a:effectLst/>
              <a:latin typeface="Arial" panose="020B0604020202020204" pitchFamily="34" charset="0"/>
              <a:cs typeface="Arial" panose="020B0604020202020204" pitchFamily="34" charset="0"/>
            </a:endParaRPr>
          </a:p>
          <a:p>
            <a:pPr algn="l" fontAlgn="base"/>
            <a:r>
              <a:rPr lang="en-GB" sz="1600" dirty="0">
                <a:latin typeface="Arial" panose="020B0604020202020204" pitchFamily="34" charset="0"/>
                <a:cs typeface="Arial" panose="020B0604020202020204" pitchFamily="34" charset="0"/>
              </a:rPr>
              <a:t>(Accessed on 15</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endParaRPr lang="en-GB" sz="1600" dirty="0">
              <a:effectLst/>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University of Bradford. (2020) </a:t>
            </a:r>
            <a:r>
              <a:rPr lang="en-GB" sz="1600" i="1" dirty="0">
                <a:latin typeface="Arial" panose="020B0604020202020204" pitchFamily="34" charset="0"/>
                <a:cs typeface="Arial" panose="020B0604020202020204" pitchFamily="34" charset="0"/>
              </a:rPr>
              <a:t>Developing your skills.</a:t>
            </a:r>
          </a:p>
          <a:p>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7"/>
              </a:rPr>
              <a:t>https://www.Bradford.ac.uk/careers/develop-skills/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(Accessed on 13</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6550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23014">
              <a:srgbClr val="E26442"/>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30D14D0-5D05-493E-8A91-EE1CA4D00B7B}"/>
              </a:ext>
            </a:extLst>
          </p:cNvPr>
          <p:cNvSpPr txBox="1"/>
          <p:nvPr/>
        </p:nvSpPr>
        <p:spPr>
          <a:xfrm>
            <a:off x="140677" y="239151"/>
            <a:ext cx="11929403" cy="427809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Weiss, C. (2019)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truth and realities of E-learning. [image]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https://elearninfo247.com/2019/01/14/state-of-the-e-learning-industry-2019</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on 13</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Welsh Government. (no date)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Digital skills boost the power. [image]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https://socialcare.blog.gov.uk/2015/09/16/digital-skills-boost-the-power-of-community/</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on 12</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Wellness that works. (2020) </a:t>
            </a:r>
            <a:r>
              <a:rPr kumimoji="0" lang="en-GB" sz="1600" b="0" i="1" u="none" strike="noStrike" kern="1200" cap="none" spc="0" normalizeH="0" baseline="0" noProof="0" dirty="0">
                <a:ln>
                  <a:noFill/>
                </a:ln>
                <a:solidFill>
                  <a:srgbClr val="111111"/>
                </a:solidFill>
                <a:effectLst/>
                <a:uLnTx/>
                <a:uFillTx/>
                <a:latin typeface="Proxima Nova Bold"/>
                <a:ea typeface="+mn-ea"/>
                <a:cs typeface="+mn-cs"/>
              </a:rPr>
              <a:t>Personal Growth Influencers.[image]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https://www.wellnessthatworks.com.au/personal-growth/top-best-personal-growth-influencers/</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on 15</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Youth Employment UK. (2020)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Employment.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https://www.youthemployment.org.uk/youth-employment-experts/advice-for-employers/</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on 12</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33419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4" ma:contentTypeDescription="Create a new document." ma:contentTypeScope="" ma:versionID="6893e67edf0aecc9d56cbae15a71e3b4">
  <xsd:schema xmlns:xsd="http://www.w3.org/2001/XMLSchema" xmlns:xs="http://www.w3.org/2001/XMLSchema" xmlns:p="http://schemas.microsoft.com/office/2006/metadata/properties" xmlns:ns3="7b23fa32-4003-4364-bee1-595462966394" targetNamespace="http://schemas.microsoft.com/office/2006/metadata/properties" ma:root="true" ma:fieldsID="2b530e866435262d0c401c94dcf3a313"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651F854-C970-4A86-A03F-C55372946D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E0019F-6128-4080-9CC9-553FCD7E6403}">
  <ds:schemaRefs>
    <ds:schemaRef ds:uri="http://schemas.microsoft.com/sharepoint/v3/contenttype/forms"/>
  </ds:schemaRefs>
</ds:datastoreItem>
</file>

<file path=customXml/itemProps3.xml><?xml version="1.0" encoding="utf-8"?>
<ds:datastoreItem xmlns:ds="http://schemas.openxmlformats.org/officeDocument/2006/customXml" ds:itemID="{9F988F70-BD69-41EF-BEC4-773449C10824}">
  <ds:schemaRefs>
    <ds:schemaRef ds:uri="http://schemas.microsoft.com/office/2006/documentManagement/types"/>
    <ds:schemaRef ds:uri="http://purl.org/dc/dcmitype/"/>
    <ds:schemaRef ds:uri="http://purl.org/dc/terms/"/>
    <ds:schemaRef ds:uri="http://purl.org/dc/elements/1.1/"/>
    <ds:schemaRef ds:uri="http://schemas.microsoft.com/office/infopath/2007/PartnerControls"/>
    <ds:schemaRef ds:uri="http://schemas.openxmlformats.org/package/2006/metadata/core-properties"/>
    <ds:schemaRef ds:uri="7b23fa32-4003-4364-bee1-595462966394"/>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817</TotalTime>
  <Words>1412</Words>
  <Application>Microsoft Office PowerPoint</Application>
  <PresentationFormat>Widescreen</PresentationFormat>
  <Paragraphs>153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Proxima Nova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Franchesca Alice</dc:creator>
  <cp:lastModifiedBy>Franchesca Alice</cp:lastModifiedBy>
  <cp:revision>51</cp:revision>
  <dcterms:created xsi:type="dcterms:W3CDTF">2020-11-07T08:34:16Z</dcterms:created>
  <dcterms:modified xsi:type="dcterms:W3CDTF">2020-11-22T08:34:48Z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