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3" r:id="rId3"/>
    <p:sldId id="261" r:id="rId4"/>
    <p:sldId id="259" r:id="rId5"/>
    <p:sldId id="260" r:id="rId6"/>
    <p:sldId id="262" r:id="rId7"/>
    <p:sldId id="264"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11/14/2019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11/14/2019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5732702" cy="3359015"/>
          </a:xfrm>
          <a:prstGeom prst="rect">
            <a:avLst/>
          </a:prstGeom>
        </p:spPr>
      </p:pic>
      <p:sp>
        <p:nvSpPr>
          <p:cNvPr id="2" name="Title 1"/>
          <p:cNvSpPr>
            <a:spLocks noGrp="1"/>
          </p:cNvSpPr>
          <p:nvPr>
            <p:ph type="ctrTitle"/>
          </p:nvPr>
        </p:nvSpPr>
        <p:spPr/>
        <p:txBody>
          <a:bodyPr/>
          <a:lstStyle/>
          <a:p>
            <a:r>
              <a:rPr lang="en-GB" dirty="0" smtClean="0"/>
              <a:t>        </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539624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PROFITABILITY</a:t>
            </a:r>
            <a:endParaRPr lang="en-GB" dirty="0"/>
          </a:p>
        </p:txBody>
      </p:sp>
      <p:sp>
        <p:nvSpPr>
          <p:cNvPr id="3" name="Content Placeholder 2"/>
          <p:cNvSpPr>
            <a:spLocks noGrp="1"/>
          </p:cNvSpPr>
          <p:nvPr>
            <p:ph idx="1"/>
          </p:nvPr>
        </p:nvSpPr>
        <p:spPr/>
        <p:txBody>
          <a:bodyPr>
            <a:normAutofit fontScale="85000" lnSpcReduction="20000"/>
          </a:bodyPr>
          <a:lstStyle/>
          <a:p>
            <a:r>
              <a:rPr lang="en-GB" dirty="0">
                <a:latin typeface="Calibri" panose="020F0502020204030204" pitchFamily="34" charset="0"/>
                <a:ea typeface="Calibri" panose="020F0502020204030204" pitchFamily="34" charset="0"/>
                <a:cs typeface="Times New Roman" panose="02020603050405020304" pitchFamily="18" charset="0"/>
              </a:rPr>
              <a:t>The all out resource turnover proportion can be utilized to decide how </a:t>
            </a:r>
            <a:r>
              <a:rPr lang="en-GB" dirty="0" err="1">
                <a:latin typeface="Calibri" panose="020F0502020204030204" pitchFamily="34" charset="0"/>
                <a:ea typeface="Calibri" panose="020F0502020204030204" pitchFamily="34" charset="0"/>
                <a:cs typeface="Times New Roman" panose="02020603050405020304" pitchFamily="18" charset="0"/>
              </a:rPr>
              <a:t>efficentily</a:t>
            </a:r>
            <a:r>
              <a:rPr lang="en-GB" dirty="0">
                <a:latin typeface="Calibri" panose="020F0502020204030204" pitchFamily="34" charset="0"/>
                <a:ea typeface="Calibri" panose="020F0502020204030204" pitchFamily="34" charset="0"/>
                <a:cs typeface="Times New Roman" panose="02020603050405020304" pitchFamily="18" charset="0"/>
              </a:rPr>
              <a:t> Ffion Limited are utilizing their advantages for make income (Investopedia,2019d).Ffion Limited as observes a slight lessening in all out resource </a:t>
            </a:r>
            <a:r>
              <a:rPr lang="en-GB" dirty="0" err="1">
                <a:latin typeface="Calibri" panose="020F0502020204030204" pitchFamily="34" charset="0"/>
                <a:ea typeface="Calibri" panose="020F0502020204030204" pitchFamily="34" charset="0"/>
                <a:cs typeface="Times New Roman" panose="02020603050405020304" pitchFamily="18" charset="0"/>
              </a:rPr>
              <a:t>turnover,this</a:t>
            </a:r>
            <a:r>
              <a:rPr lang="en-GB" dirty="0">
                <a:latin typeface="Calibri" panose="020F0502020204030204" pitchFamily="34" charset="0"/>
                <a:ea typeface="Calibri" panose="020F0502020204030204" pitchFamily="34" charset="0"/>
                <a:cs typeface="Times New Roman" panose="02020603050405020304" pitchFamily="18" charset="0"/>
              </a:rPr>
              <a:t> could be because of constrained capacity to utilize its </a:t>
            </a:r>
            <a:r>
              <a:rPr lang="en-GB" dirty="0" err="1">
                <a:latin typeface="Calibri" panose="020F0502020204030204" pitchFamily="34" charset="0"/>
                <a:ea typeface="Calibri" panose="020F0502020204030204" pitchFamily="34" charset="0"/>
                <a:cs typeface="Times New Roman" panose="02020603050405020304" pitchFamily="18" charset="0"/>
              </a:rPr>
              <a:t>assets,this</a:t>
            </a:r>
            <a:r>
              <a:rPr lang="en-GB" dirty="0">
                <a:latin typeface="Calibri" panose="020F0502020204030204" pitchFamily="34" charset="0"/>
                <a:ea typeface="Calibri" panose="020F0502020204030204" pitchFamily="34" charset="0"/>
                <a:cs typeface="Times New Roman" panose="02020603050405020304" pitchFamily="18" charset="0"/>
              </a:rPr>
              <a:t> could incorporate rooms creatures out o f the administration because of support issues including defective </a:t>
            </a:r>
            <a:r>
              <a:rPr lang="en-GB" dirty="0" err="1">
                <a:latin typeface="Calibri" panose="020F0502020204030204" pitchFamily="34" charset="0"/>
                <a:ea typeface="Calibri" panose="020F0502020204030204" pitchFamily="34" charset="0"/>
                <a:cs typeface="Times New Roman" panose="02020603050405020304" pitchFamily="18" charset="0"/>
              </a:rPr>
              <a:t>electrics,lighting</a:t>
            </a:r>
            <a:r>
              <a:rPr lang="en-GB" dirty="0">
                <a:latin typeface="Calibri" panose="020F0502020204030204" pitchFamily="34" charset="0"/>
                <a:ea typeface="Calibri" panose="020F0502020204030204" pitchFamily="34" charset="0"/>
                <a:cs typeface="Times New Roman" panose="02020603050405020304" pitchFamily="18" charset="0"/>
              </a:rPr>
              <a:t> issues or refurbishment(Connors,2018).To improve this score Ffion restricted could diminish the occasions are out of the administrations by utilizing a gainful building group or point of confinement any superfluous acquisition of additional inventory(Investopedia,2018).Ffion Limited has seen a decrease in Working Capital </a:t>
            </a:r>
            <a:r>
              <a:rPr lang="en-GB" dirty="0" err="1">
                <a:latin typeface="Calibri" panose="020F0502020204030204" pitchFamily="34" charset="0"/>
                <a:ea typeface="Calibri" panose="020F0502020204030204" pitchFamily="34" charset="0"/>
                <a:cs typeface="Times New Roman" panose="02020603050405020304" pitchFamily="18" charset="0"/>
              </a:rPr>
              <a:t>Turnover,this</a:t>
            </a:r>
            <a:r>
              <a:rPr lang="en-GB" dirty="0">
                <a:latin typeface="Calibri" panose="020F0502020204030204" pitchFamily="34" charset="0"/>
                <a:ea typeface="Calibri" panose="020F0502020204030204" pitchFamily="34" charset="0"/>
                <a:cs typeface="Times New Roman" panose="02020603050405020304" pitchFamily="18" charset="0"/>
              </a:rPr>
              <a:t> could recommend that </a:t>
            </a:r>
            <a:r>
              <a:rPr lang="en-GB" dirty="0" err="1">
                <a:latin typeface="Calibri" panose="020F0502020204030204" pitchFamily="34" charset="0"/>
                <a:ea typeface="Calibri" panose="020F0502020204030204" pitchFamily="34" charset="0"/>
                <a:cs typeface="Times New Roman" panose="02020603050405020304" pitchFamily="18" charset="0"/>
              </a:rPr>
              <a:t>efficency</a:t>
            </a:r>
            <a:r>
              <a:rPr lang="en-GB" dirty="0">
                <a:latin typeface="Calibri" panose="020F0502020204030204" pitchFamily="34" charset="0"/>
                <a:ea typeface="Calibri" panose="020F0502020204030204" pitchFamily="34" charset="0"/>
                <a:cs typeface="Times New Roman" panose="02020603050405020304" pitchFamily="18" charset="0"/>
              </a:rPr>
              <a:t> has diminished when considering the utilization of working </a:t>
            </a:r>
            <a:r>
              <a:rPr lang="en-GB" dirty="0" err="1">
                <a:latin typeface="Calibri" panose="020F0502020204030204" pitchFamily="34" charset="0"/>
                <a:ea typeface="Calibri" panose="020F0502020204030204" pitchFamily="34" charset="0"/>
                <a:cs typeface="Times New Roman" panose="02020603050405020304" pitchFamily="18" charset="0"/>
              </a:rPr>
              <a:t>capital,resulting</a:t>
            </a:r>
            <a:r>
              <a:rPr lang="en-GB" dirty="0">
                <a:latin typeface="Calibri" panose="020F0502020204030204" pitchFamily="34" charset="0"/>
                <a:ea typeface="Calibri" panose="020F0502020204030204" pitchFamily="34" charset="0"/>
                <a:cs typeface="Times New Roman" panose="02020603050405020304" pitchFamily="18" charset="0"/>
              </a:rPr>
              <a:t> in income delivered by working capital has decreasing(Accounting for </a:t>
            </a:r>
            <a:r>
              <a:rPr lang="en-GB" dirty="0" err="1" smtClean="0">
                <a:latin typeface="Calibri" panose="020F0502020204030204" pitchFamily="34" charset="0"/>
                <a:ea typeface="Calibri" panose="020F0502020204030204" pitchFamily="34" charset="0"/>
                <a:cs typeface="Times New Roman" panose="02020603050405020304" pitchFamily="18" charset="0"/>
              </a:rPr>
              <a:t>Mnagement</a:t>
            </a:r>
            <a:r>
              <a:rPr lang="en-GB" dirty="0" smtClean="0">
                <a:latin typeface="Calibri" panose="020F0502020204030204" pitchFamily="34" charset="0"/>
                <a:ea typeface="Calibri" panose="020F0502020204030204" pitchFamily="34" charset="0"/>
                <a:cs typeface="Times New Roman" panose="02020603050405020304" pitchFamily="18" charset="0"/>
              </a:rPr>
              <a:t> 2019)</a:t>
            </a:r>
            <a:endParaRPr lang="en-GB" dirty="0"/>
          </a:p>
        </p:txBody>
      </p:sp>
    </p:spTree>
    <p:extLst>
      <p:ext uri="{BB962C8B-B14F-4D97-AF65-F5344CB8AC3E}">
        <p14:creationId xmlns:p14="http://schemas.microsoft.com/office/powerpoint/2010/main" val="3539896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a:t>
            </a:r>
            <a:endParaRPr lang="en-GB" dirty="0"/>
          </a:p>
        </p:txBody>
      </p:sp>
      <p:sp>
        <p:nvSpPr>
          <p:cNvPr id="3" name="Content Placeholder 2"/>
          <p:cNvSpPr>
            <a:spLocks noGrp="1"/>
          </p:cNvSpPr>
          <p:nvPr>
            <p:ph idx="1"/>
          </p:nvPr>
        </p:nvSpPr>
        <p:spPr/>
        <p:txBody>
          <a:bodyPr/>
          <a:lstStyle/>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They contend that more elevated levels of costs on work as higher wages, compensations and rewards can altogether improve the effectiveness and profitability of works, the came about decrease in the expense caused by the banks will surpass the pay rates and rewards paid to them, and in the long run, this will go before an improvement in the benefit of money related foundations.</a:t>
            </a:r>
            <a:r>
              <a:rPr lang="en-GB" sz="1800"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The obligation proportion for Ffion Limited is gradually falling </a:t>
            </a:r>
            <a:r>
              <a:rPr lang="en-GB" dirty="0" err="1">
                <a:latin typeface="Calibri" panose="020F0502020204030204" pitchFamily="34" charset="0"/>
                <a:ea typeface="Calibri" panose="020F0502020204030204" pitchFamily="34" charset="0"/>
                <a:cs typeface="Times New Roman" panose="02020603050405020304" pitchFamily="18" charset="0"/>
              </a:rPr>
              <a:t>wich</a:t>
            </a:r>
            <a:r>
              <a:rPr lang="en-GB" dirty="0">
                <a:latin typeface="Calibri" panose="020F0502020204030204" pitchFamily="34" charset="0"/>
                <a:ea typeface="Calibri" panose="020F0502020204030204" pitchFamily="34" charset="0"/>
                <a:cs typeface="Times New Roman" panose="02020603050405020304" pitchFamily="18" charset="0"/>
              </a:rPr>
              <a:t> proposes the money related danger of the organization is reducing(Investopedia,2019e).</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67060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pPr>
              <a:lnSpc>
                <a:spcPct val="107000"/>
              </a:lnSpc>
              <a:spcAft>
                <a:spcPts val="800"/>
              </a:spcAft>
              <a:tabLst>
                <a:tab pos="1962150" algn="l"/>
              </a:tabLst>
            </a:pPr>
            <a:r>
              <a:rPr lang="en-GB" sz="2800" b="1" dirty="0">
                <a:latin typeface="Calibri" panose="020F0502020204030204" pitchFamily="34" charset="0"/>
                <a:ea typeface="Calibri" panose="020F0502020204030204" pitchFamily="34" charset="0"/>
                <a:cs typeface="Times New Roman" panose="02020603050405020304" pitchFamily="18" charset="0"/>
              </a:rPr>
              <a:t>FINANCIAL ANALYSIS TRENDS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62150" algn="l"/>
              </a:tabLst>
            </a:pPr>
            <a:r>
              <a:rPr lang="en-GB" sz="2800" b="1" dirty="0">
                <a:latin typeface="Calibri" panose="020F0502020204030204" pitchFamily="34" charset="0"/>
                <a:ea typeface="Calibri" panose="020F0502020204030204" pitchFamily="34" charset="0"/>
                <a:cs typeface="Times New Roman" panose="02020603050405020304" pitchFamily="18" charset="0"/>
              </a:rPr>
              <a:t>PROFITABILITY</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Calibri" panose="020F0502020204030204" pitchFamily="34" charset="0"/>
                <a:ea typeface="Calibri" panose="020F0502020204030204" pitchFamily="34" charset="0"/>
                <a:cs typeface="Times New Roman" panose="02020603050405020304" pitchFamily="18" charset="0"/>
              </a:rPr>
              <a:t>In budgetary undertakings of organizations, working capital administration is a important factor, which has an immediate constructive outcome on benefit </a:t>
            </a:r>
            <a:r>
              <a:rPr lang="en-GB" dirty="0" err="1">
                <a:latin typeface="Calibri" panose="020F0502020204030204" pitchFamily="34" charset="0"/>
                <a:ea typeface="Calibri" panose="020F0502020204030204" pitchFamily="34" charset="0"/>
                <a:cs typeface="Times New Roman" panose="02020603050405020304" pitchFamily="18" charset="0"/>
              </a:rPr>
              <a:t>aswell</a:t>
            </a:r>
            <a:r>
              <a:rPr lang="en-GB" dirty="0">
                <a:latin typeface="Calibri" panose="020F0502020204030204" pitchFamily="34" charset="0"/>
                <a:ea typeface="Calibri" panose="020F0502020204030204" pitchFamily="34" charset="0"/>
                <a:cs typeface="Times New Roman" panose="02020603050405020304" pitchFamily="18" charset="0"/>
              </a:rPr>
              <a:t> as liquidity of the organization. Liquidity and benefit are both the two various sides of same coin. Ideal level of liquidity ensures a firm to meet their momentary obligations and the correct administration of stream can be guaranteed by a beneficial business. Liquidity shows the capacity of organization in reacting to transient commitments. A firm should advance its liquidity what's more, gainfulness while leading its day by day business activities. Working Capital Management contains extent equalization of working capital European Scientific Journal January 2014 release vol.10, No 1 ISSN: 1857 – 7881 (Print) e - ISSN 1857-7431 375 </a:t>
            </a:r>
            <a:endParaRPr lang="en-GB" dirty="0"/>
          </a:p>
        </p:txBody>
      </p:sp>
    </p:spTree>
    <p:extLst>
      <p:ext uri="{BB962C8B-B14F-4D97-AF65-F5344CB8AC3E}">
        <p14:creationId xmlns:p14="http://schemas.microsoft.com/office/powerpoint/2010/main" val="1234893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a:t>
            </a:r>
            <a:endParaRPr lang="en-GB" dirty="0"/>
          </a:p>
        </p:txBody>
      </p:sp>
      <p:sp>
        <p:nvSpPr>
          <p:cNvPr id="3" name="Content Placeholder 2"/>
          <p:cNvSpPr>
            <a:spLocks noGrp="1"/>
          </p:cNvSpPr>
          <p:nvPr>
            <p:ph idx="1"/>
          </p:nvPr>
        </p:nvSpPr>
        <p:spPr/>
        <p:txBody>
          <a:bodyPr>
            <a:normAutofit fontScale="92500" lnSpcReduction="10000"/>
          </a:bodyPr>
          <a:lstStyle/>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Ffion Limited s fluid resources spread the </a:t>
            </a:r>
            <a:r>
              <a:rPr lang="en-GB" dirty="0" err="1">
                <a:latin typeface="Calibri" panose="020F0502020204030204" pitchFamily="34" charset="0"/>
                <a:ea typeface="Calibri" panose="020F0502020204030204" pitchFamily="34" charset="0"/>
                <a:cs typeface="Times New Roman" panose="02020603050405020304" pitchFamily="18" charset="0"/>
              </a:rPr>
              <a:t>curent</a:t>
            </a:r>
            <a:r>
              <a:rPr lang="en-GB" dirty="0">
                <a:latin typeface="Calibri" panose="020F0502020204030204" pitchFamily="34" charset="0"/>
                <a:ea typeface="Calibri" panose="020F0502020204030204" pitchFamily="34" charset="0"/>
                <a:cs typeface="Times New Roman" panose="02020603050405020304" pitchFamily="18" charset="0"/>
              </a:rPr>
              <a:t> liabilities. Indebted person days shows to what extent it takes an organization s borrowers to </a:t>
            </a:r>
            <a:r>
              <a:rPr lang="en-GB" dirty="0" err="1">
                <a:latin typeface="Calibri" panose="020F0502020204030204" pitchFamily="34" charset="0"/>
                <a:ea typeface="Calibri" panose="020F0502020204030204" pitchFamily="34" charset="0"/>
                <a:cs typeface="Times New Roman" panose="02020603050405020304" pitchFamily="18" charset="0"/>
              </a:rPr>
              <a:t>pay.According</a:t>
            </a:r>
            <a:r>
              <a:rPr lang="en-GB" dirty="0">
                <a:latin typeface="Calibri" panose="020F0502020204030204" pitchFamily="34" charset="0"/>
                <a:ea typeface="Calibri" panose="020F0502020204030204" pitchFamily="34" charset="0"/>
                <a:cs typeface="Times New Roman" panose="02020603050405020304" pitchFamily="18" charset="0"/>
              </a:rPr>
              <a:t> to Bowman(1976) </a:t>
            </a:r>
            <a:r>
              <a:rPr lang="en-GB" dirty="0" err="1">
                <a:latin typeface="Calibri" panose="020F0502020204030204" pitchFamily="34" charset="0"/>
                <a:ea typeface="Calibri" panose="020F0502020204030204" pitchFamily="34" charset="0"/>
                <a:cs typeface="Times New Roman" panose="02020603050405020304" pitchFamily="18" charset="0"/>
              </a:rPr>
              <a:t>refered</a:t>
            </a:r>
            <a:r>
              <a:rPr lang="en-GB" dirty="0">
                <a:latin typeface="Calibri" panose="020F0502020204030204" pitchFamily="34" charset="0"/>
                <a:ea typeface="Calibri" panose="020F0502020204030204" pitchFamily="34" charset="0"/>
                <a:cs typeface="Times New Roman" panose="02020603050405020304" pitchFamily="18" charset="0"/>
              </a:rPr>
              <a:t> to by </a:t>
            </a:r>
            <a:r>
              <a:rPr lang="en-GB" dirty="0" err="1">
                <a:latin typeface="Calibri" panose="020F0502020204030204" pitchFamily="34" charset="0"/>
                <a:ea typeface="Calibri" panose="020F0502020204030204" pitchFamily="34" charset="0"/>
                <a:cs typeface="Times New Roman" panose="02020603050405020304" pitchFamily="18" charset="0"/>
              </a:rPr>
              <a:t>Gu</a:t>
            </a:r>
            <a:r>
              <a:rPr lang="en-GB" dirty="0">
                <a:latin typeface="Calibri" panose="020F0502020204030204" pitchFamily="34" charset="0"/>
                <a:ea typeface="Calibri" panose="020F0502020204030204" pitchFamily="34" charset="0"/>
                <a:cs typeface="Times New Roman" panose="02020603050405020304" pitchFamily="18" charset="0"/>
              </a:rPr>
              <a:t>(2006) higher obligation influence opens investors to more prominent budgetary chance every lodging makes its own credit </a:t>
            </a:r>
            <a:r>
              <a:rPr lang="en-GB" dirty="0" err="1">
                <a:latin typeface="Calibri" panose="020F0502020204030204" pitchFamily="34" charset="0"/>
                <a:ea typeface="Calibri" panose="020F0502020204030204" pitchFamily="34" charset="0"/>
                <a:cs typeface="Times New Roman" panose="02020603050405020304" pitchFamily="18" charset="0"/>
              </a:rPr>
              <a:t>period.Ffion</a:t>
            </a:r>
            <a:r>
              <a:rPr lang="en-GB" dirty="0">
                <a:latin typeface="Calibri" panose="020F0502020204030204" pitchFamily="34" charset="0"/>
                <a:ea typeface="Calibri" panose="020F0502020204030204" pitchFamily="34" charset="0"/>
                <a:cs typeface="Times New Roman" panose="02020603050405020304" pitchFamily="18" charset="0"/>
              </a:rPr>
              <a:t> Limited account holder days have expanded over the period being investigated.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Monetary Managers utilize the bank days proportion to perceive how rapidly the organization is satisfying the momentary </a:t>
            </a:r>
            <a:r>
              <a:rPr lang="en-GB" dirty="0" err="1">
                <a:latin typeface="Calibri" panose="020F0502020204030204" pitchFamily="34" charset="0"/>
                <a:ea typeface="Calibri" panose="020F0502020204030204" pitchFamily="34" charset="0"/>
                <a:cs typeface="Times New Roman" panose="02020603050405020304" pitchFamily="18" charset="0"/>
              </a:rPr>
              <a:t>fianance</a:t>
            </a:r>
            <a:r>
              <a:rPr lang="en-GB" dirty="0">
                <a:latin typeface="Calibri" panose="020F0502020204030204" pitchFamily="34" charset="0"/>
                <a:ea typeface="Calibri" panose="020F0502020204030204" pitchFamily="34" charset="0"/>
                <a:cs typeface="Times New Roman" panose="02020603050405020304" pitchFamily="18" charset="0"/>
              </a:rPr>
              <a:t> debts(Chadwick,2011).Ffion Limited has decreased the </a:t>
            </a:r>
            <a:r>
              <a:rPr lang="en-GB" dirty="0" err="1">
                <a:latin typeface="Calibri" panose="020F0502020204030204" pitchFamily="34" charset="0"/>
                <a:ea typeface="Calibri" panose="020F0502020204030204" pitchFamily="34" charset="0"/>
                <a:cs typeface="Times New Roman" panose="02020603050405020304" pitchFamily="18" charset="0"/>
              </a:rPr>
              <a:t>lenght</a:t>
            </a:r>
            <a:r>
              <a:rPr lang="en-GB" dirty="0">
                <a:latin typeface="Calibri" panose="020F0502020204030204" pitchFamily="34" charset="0"/>
                <a:ea typeface="Calibri" panose="020F0502020204030204" pitchFamily="34" charset="0"/>
                <a:cs typeface="Times New Roman" panose="02020603050405020304" pitchFamily="18" charset="0"/>
              </a:rPr>
              <a:t> of time it takes to pay</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91391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pPr>
              <a:lnSpc>
                <a:spcPct val="107000"/>
              </a:lnSpc>
              <a:spcAft>
                <a:spcPts val="800"/>
              </a:spcAft>
              <a:tabLst>
                <a:tab pos="1962150" algn="l"/>
              </a:tabLst>
            </a:pPr>
            <a:r>
              <a:rPr lang="en-GB" sz="2800" b="1" dirty="0">
                <a:latin typeface="Calibri" panose="020F0502020204030204" pitchFamily="34" charset="0"/>
                <a:ea typeface="Calibri" panose="020F0502020204030204" pitchFamily="34" charset="0"/>
                <a:cs typeface="Times New Roman" panose="02020603050405020304" pitchFamily="18" charset="0"/>
              </a:rPr>
              <a:t>Benefits and limitations of ratio analysis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62150" algn="l"/>
              </a:tabLst>
            </a:pPr>
            <a:r>
              <a:rPr lang="en-GB" sz="18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Helpful when the values are compared against previous years or other companies. These comparisons help analyst to identify company’s strengths and weaknesses and evaluate its financial position and also foresee the risks that may emerge in the future.</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Implement plans to improve profitability, liquidity, gearing problems and market value of the business. Although ratios report on past performances, they can be used for predictive purposes to catch potential problems.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Calibri" panose="020F0502020204030204" pitchFamily="34" charset="0"/>
                <a:ea typeface="Calibri" panose="020F0502020204030204" pitchFamily="34" charset="0"/>
                <a:cs typeface="Times New Roman" panose="02020603050405020304" pitchFamily="18" charset="0"/>
              </a:rPr>
              <a:t>It is possible to verdict if the company has enough liquidity to pay its future debts or even tell whether its shareholders will be </a:t>
            </a:r>
            <a:r>
              <a:rPr lang="en-GB" dirty="0" smtClean="0">
                <a:latin typeface="Calibri" panose="020F0502020204030204" pitchFamily="34" charset="0"/>
                <a:ea typeface="Calibri" panose="020F0502020204030204" pitchFamily="34" charset="0"/>
                <a:cs typeface="Times New Roman" panose="02020603050405020304" pitchFamily="18" charset="0"/>
              </a:rPr>
              <a:t>happy.</a:t>
            </a:r>
            <a:endParaRPr lang="en-GB" dirty="0"/>
          </a:p>
        </p:txBody>
      </p:sp>
    </p:spTree>
    <p:extLst>
      <p:ext uri="{BB962C8B-B14F-4D97-AF65-F5344CB8AC3E}">
        <p14:creationId xmlns:p14="http://schemas.microsoft.com/office/powerpoint/2010/main" val="3200458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fontScale="70000" lnSpcReduction="20000"/>
          </a:bodyPr>
          <a:lstStyle/>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.Ffion Limited could utilize non - money related KPI s to unravel why a decrease in deals has happened or a more </a:t>
            </a:r>
            <a:r>
              <a:rPr lang="en-GB" dirty="0" err="1">
                <a:latin typeface="Calibri" panose="020F0502020204030204" pitchFamily="34" charset="0"/>
                <a:ea typeface="Calibri" panose="020F0502020204030204" pitchFamily="34" charset="0"/>
                <a:cs typeface="Times New Roman" panose="02020603050405020304" pitchFamily="18" charset="0"/>
              </a:rPr>
              <a:t>throrough</a:t>
            </a:r>
            <a:r>
              <a:rPr lang="en-GB" dirty="0">
                <a:latin typeface="Calibri" panose="020F0502020204030204" pitchFamily="34" charset="0"/>
                <a:ea typeface="Calibri" panose="020F0502020204030204" pitchFamily="34" charset="0"/>
                <a:cs typeface="Times New Roman" panose="02020603050405020304" pitchFamily="18" charset="0"/>
              </a:rPr>
              <a:t> assessment of the benefit and misfortune accounts and departmental spending plans if costs are at </a:t>
            </a:r>
            <a:r>
              <a:rPr lang="en-GB" dirty="0" err="1">
                <a:latin typeface="Calibri" panose="020F0502020204030204" pitchFamily="34" charset="0"/>
                <a:ea typeface="Calibri" panose="020F0502020204030204" pitchFamily="34" charset="0"/>
                <a:cs typeface="Times New Roman" panose="02020603050405020304" pitchFamily="18" charset="0"/>
              </a:rPr>
              <a:t>fault.The</a:t>
            </a:r>
            <a:r>
              <a:rPr lang="en-GB" dirty="0">
                <a:latin typeface="Calibri" panose="020F0502020204030204" pitchFamily="34" charset="0"/>
                <a:ea typeface="Calibri" panose="020F0502020204030204" pitchFamily="34" charset="0"/>
                <a:cs typeface="Times New Roman" panose="02020603050405020304" pitchFamily="18" charset="0"/>
              </a:rPr>
              <a:t> liquidity proportions propose that notwithstanding a decrease in benefits the organization has expanded its capacity to take care of the expenses of its </a:t>
            </a:r>
            <a:r>
              <a:rPr lang="en-GB" dirty="0" err="1">
                <a:latin typeface="Calibri" panose="020F0502020204030204" pitchFamily="34" charset="0"/>
                <a:ea typeface="Calibri" panose="020F0502020204030204" pitchFamily="34" charset="0"/>
                <a:cs typeface="Times New Roman" panose="02020603050405020304" pitchFamily="18" charset="0"/>
              </a:rPr>
              <a:t>debts.This</a:t>
            </a:r>
            <a:r>
              <a:rPr lang="en-GB" dirty="0">
                <a:latin typeface="Calibri" panose="020F0502020204030204" pitchFamily="34" charset="0"/>
                <a:ea typeface="Calibri" panose="020F0502020204030204" pitchFamily="34" charset="0"/>
                <a:cs typeface="Times New Roman" panose="02020603050405020304" pitchFamily="18" charset="0"/>
              </a:rPr>
              <a:t> could be because of an expansion in its advantages fiscal estimation of Ffion Limited may wish to survey its stocks levels to guarantee every single fluid resource are being utilized </a:t>
            </a:r>
            <a:r>
              <a:rPr lang="en-GB" dirty="0" err="1">
                <a:latin typeface="Calibri" panose="020F0502020204030204" pitchFamily="34" charset="0"/>
                <a:ea typeface="Calibri" panose="020F0502020204030204" pitchFamily="34" charset="0"/>
                <a:cs typeface="Times New Roman" panose="02020603050405020304" pitchFamily="18" charset="0"/>
              </a:rPr>
              <a:t>productively.The</a:t>
            </a:r>
            <a:r>
              <a:rPr lang="en-GB" dirty="0">
                <a:latin typeface="Calibri" panose="020F0502020204030204" pitchFamily="34" charset="0"/>
                <a:ea typeface="Calibri" panose="020F0502020204030204" pitchFamily="34" charset="0"/>
                <a:cs typeface="Times New Roman" panose="02020603050405020304" pitchFamily="18" charset="0"/>
              </a:rPr>
              <a:t> intending proportions assessed for Ffion Limited are opposing and would therefor require further examination a recommends expanding security though the second recommends that in the event that it a was nonstop pattern they may run into budgetary </a:t>
            </a:r>
            <a:r>
              <a:rPr lang="en-GB" dirty="0" err="1">
                <a:latin typeface="Calibri" panose="020F0502020204030204" pitchFamily="34" charset="0"/>
                <a:ea typeface="Calibri" panose="020F0502020204030204" pitchFamily="34" charset="0"/>
                <a:cs typeface="Times New Roman" panose="02020603050405020304" pitchFamily="18" charset="0"/>
              </a:rPr>
              <a:t>problems.An</a:t>
            </a:r>
            <a:r>
              <a:rPr lang="en-GB" dirty="0">
                <a:latin typeface="Calibri" panose="020F0502020204030204" pitchFamily="34" charset="0"/>
                <a:ea typeface="Calibri" panose="020F0502020204030204" pitchFamily="34" charset="0"/>
                <a:cs typeface="Times New Roman" panose="02020603050405020304" pitchFamily="18" charset="0"/>
              </a:rPr>
              <a:t> comprehension of apportion investigation is fundamental for lodging supervisors as it enables them to get ready for a differing number of </a:t>
            </a:r>
            <a:r>
              <a:rPr lang="en-GB" dirty="0" err="1">
                <a:latin typeface="Calibri" panose="020F0502020204030204" pitchFamily="34" charset="0"/>
                <a:ea typeface="Calibri" panose="020F0502020204030204" pitchFamily="34" charset="0"/>
                <a:cs typeface="Times New Roman" panose="02020603050405020304" pitchFamily="18" charset="0"/>
              </a:rPr>
              <a:t>situations.The</a:t>
            </a:r>
            <a:r>
              <a:rPr lang="en-GB" dirty="0">
                <a:latin typeface="Calibri" panose="020F0502020204030204" pitchFamily="34" charset="0"/>
                <a:ea typeface="Calibri" panose="020F0502020204030204" pitchFamily="34" charset="0"/>
                <a:cs typeface="Times New Roman" panose="02020603050405020304" pitchFamily="18" charset="0"/>
              </a:rPr>
              <a:t> utilization of the Profit and Loss and Balance Sheets has an assortment of advantages and </a:t>
            </a:r>
            <a:r>
              <a:rPr lang="en-GB" dirty="0" err="1">
                <a:latin typeface="Calibri" panose="020F0502020204030204" pitchFamily="34" charset="0"/>
                <a:ea typeface="Calibri" panose="020F0502020204030204" pitchFamily="34" charset="0"/>
                <a:cs typeface="Times New Roman" panose="02020603050405020304" pitchFamily="18" charset="0"/>
              </a:rPr>
              <a:t>limitations.However</a:t>
            </a:r>
            <a:r>
              <a:rPr lang="en-GB" dirty="0">
                <a:latin typeface="Calibri" panose="020F0502020204030204" pitchFamily="34" charset="0"/>
                <a:ea typeface="Calibri" panose="020F0502020204030204" pitchFamily="34" charset="0"/>
                <a:cs typeface="Times New Roman" panose="02020603050405020304" pitchFamily="18" charset="0"/>
              </a:rPr>
              <a:t> ,if </a:t>
            </a:r>
            <a:r>
              <a:rPr lang="en-GB" dirty="0" err="1">
                <a:latin typeface="Calibri" panose="020F0502020204030204" pitchFamily="34" charset="0"/>
                <a:ea typeface="Calibri" panose="020F0502020204030204" pitchFamily="34" charset="0"/>
                <a:cs typeface="Times New Roman" panose="02020603050405020304" pitchFamily="18" charset="0"/>
              </a:rPr>
              <a:t>managemenet</a:t>
            </a:r>
            <a:r>
              <a:rPr lang="en-GB" dirty="0">
                <a:latin typeface="Calibri" panose="020F0502020204030204" pitchFamily="34" charset="0"/>
                <a:ea typeface="Calibri" panose="020F0502020204030204" pitchFamily="34" charset="0"/>
                <a:cs typeface="Times New Roman" panose="02020603050405020304" pitchFamily="18" charset="0"/>
              </a:rPr>
              <a:t> can recognize </a:t>
            </a:r>
            <a:r>
              <a:rPr lang="en-GB" dirty="0" err="1">
                <a:latin typeface="Calibri" panose="020F0502020204030204" pitchFamily="34" charset="0"/>
                <a:ea typeface="Calibri" panose="020F0502020204030204" pitchFamily="34" charset="0"/>
                <a:cs typeface="Times New Roman" panose="02020603050405020304" pitchFamily="18" charset="0"/>
              </a:rPr>
              <a:t>these,ratio</a:t>
            </a:r>
            <a:r>
              <a:rPr lang="en-GB" dirty="0">
                <a:latin typeface="Calibri" panose="020F0502020204030204" pitchFamily="34" charset="0"/>
                <a:ea typeface="Calibri" panose="020F0502020204030204" pitchFamily="34" charset="0"/>
                <a:cs typeface="Times New Roman" panose="02020603050405020304" pitchFamily="18" charset="0"/>
              </a:rPr>
              <a:t> investigation can be very gainful for the organization.</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14833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32500" lnSpcReduction="20000"/>
          </a:bodyPr>
          <a:lstStyle/>
          <a:p>
            <a:pPr>
              <a:lnSpc>
                <a:spcPct val="107000"/>
              </a:lnSpc>
              <a:spcAft>
                <a:spcPts val="800"/>
              </a:spcAft>
              <a:tabLst>
                <a:tab pos="1962150" algn="l"/>
              </a:tabLst>
            </a:pPr>
            <a:r>
              <a:rPr lang="en-GB" sz="2800" dirty="0">
                <a:latin typeface="Calibri" panose="020F0502020204030204" pitchFamily="34" charset="0"/>
                <a:ea typeface="Calibri" panose="020F0502020204030204" pitchFamily="34" charset="0"/>
                <a:cs typeface="Times New Roman" panose="02020603050405020304" pitchFamily="18" charset="0"/>
              </a:rPr>
              <a:t>References: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1.Atrill, P., and </a:t>
            </a:r>
            <a:r>
              <a:rPr lang="en-GB" dirty="0" err="1">
                <a:latin typeface="Calibri" panose="020F0502020204030204" pitchFamily="34" charset="0"/>
                <a:ea typeface="Calibri" panose="020F0502020204030204" pitchFamily="34" charset="0"/>
                <a:cs typeface="Times New Roman" panose="02020603050405020304" pitchFamily="18" charset="0"/>
              </a:rPr>
              <a:t>McLaney</a:t>
            </a:r>
            <a:r>
              <a:rPr lang="en-GB" dirty="0">
                <a:latin typeface="Calibri" panose="020F0502020204030204" pitchFamily="34" charset="0"/>
                <a:ea typeface="Calibri" panose="020F0502020204030204" pitchFamily="34" charset="0"/>
                <a:cs typeface="Times New Roman" panose="02020603050405020304" pitchFamily="18" charset="0"/>
              </a:rPr>
              <a:t>, E. (2008). Financial Accounting for Decision Makers, 5th Edition. 5.</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tabLst>
                <a:tab pos="1962150" algn="l"/>
              </a:tabLst>
            </a:pPr>
            <a:r>
              <a:rPr lang="en-GB"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2.Beaver, W. H., and S. G. Ryan. (2000). “Biases and Lags in Book Value and their Effects on the Ability of the Book-to-Market Ratio to Predict Book Return on Equity.” </a:t>
            </a:r>
            <a:r>
              <a:rPr lang="en-GB" i="1"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Journal of Accounting Research</a:t>
            </a:r>
            <a:r>
              <a:rPr lang="en-GB"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 38, 127-148.</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tabLst>
                <a:tab pos="1962150" algn="l"/>
              </a:tabLst>
            </a:pPr>
            <a:r>
              <a:rPr lang="en-GB"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3.Penman, S. H. (1991). “An Evaluation of Accounting Rate-of-Return.” </a:t>
            </a:r>
            <a:r>
              <a:rPr lang="en-GB" i="1"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Journal of Accounting, Auditing, and Finance</a:t>
            </a:r>
            <a:r>
              <a:rPr lang="en-GB"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 6, 233-255.</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3.2008 International Academy of Business and Economics ISSN: 1544-8037 </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4. European Journal of Economics, Finance and Administrative Sciences ISSN 1450-2275 Issue 11 (2008) </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5. Working Paper/Document de travail 2010-38 (The Impact of Liquidity on Bank Profitability</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6215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6.Investopedia 2019</a:t>
            </a:r>
          </a:p>
          <a:p>
            <a:pPr>
              <a:lnSpc>
                <a:spcPct val="107000"/>
              </a:lnSpc>
              <a:spcAft>
                <a:spcPts val="800"/>
              </a:spcAft>
              <a:tabLst>
                <a:tab pos="196215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7.Accounting for Management 2019</a:t>
            </a:r>
          </a:p>
          <a:p>
            <a:pPr>
              <a:lnSpc>
                <a:spcPct val="107000"/>
              </a:lnSpc>
              <a:spcAft>
                <a:spcPts val="800"/>
              </a:spcAft>
              <a:tabLst>
                <a:tab pos="196215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8.The ECONOMISC OF EDWIN CHADWICK-INCETIVES MATTER(2012)</a:t>
            </a:r>
          </a:p>
          <a:p>
            <a:endParaRPr lang="en-GB" sz="4300" dirty="0"/>
          </a:p>
        </p:txBody>
      </p:sp>
    </p:spTree>
    <p:extLst>
      <p:ext uri="{BB962C8B-B14F-4D97-AF65-F5344CB8AC3E}">
        <p14:creationId xmlns:p14="http://schemas.microsoft.com/office/powerpoint/2010/main" val="38754570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93</TotalTime>
  <Words>716</Words>
  <Application>Microsoft Office PowerPoint</Application>
  <PresentationFormat>Widescreen</PresentationFormat>
  <Paragraphs>29</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Georgia</vt:lpstr>
      <vt:lpstr>Times New Roman</vt:lpstr>
      <vt:lpstr>Trebuchet MS</vt:lpstr>
      <vt:lpstr>Tw Cen MT</vt:lpstr>
      <vt:lpstr>Circuit</vt:lpstr>
      <vt:lpstr>        </vt:lpstr>
      <vt:lpstr>PROFITABILITY</vt:lpstr>
      <vt:lpstr>GEARING</vt:lpstr>
      <vt:lpstr>PowerPoint Presentation</vt:lpstr>
      <vt:lpstr>LIQUIDITY</vt:lpstr>
      <vt:lpstr>PowerPoint Presentation</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UWTSD</dc:creator>
  <cp:lastModifiedBy>UWTSD</cp:lastModifiedBy>
  <cp:revision>2</cp:revision>
  <dcterms:created xsi:type="dcterms:W3CDTF">2019-11-14T11:35:24Z</dcterms:created>
  <dcterms:modified xsi:type="dcterms:W3CDTF">2019-11-14T13:09:21Z</dcterms:modified>
</cp:coreProperties>
</file>