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6.xml" ContentType="application/vnd.openxmlformats-officedocument.theme+xml"/>
  <Override PartName="/ppt/slideLayouts/slideLayout66.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5" r:id="rId3"/>
    <p:sldMasterId id="2147483667" r:id="rId4"/>
    <p:sldMasterId id="2147483669" r:id="rId5"/>
    <p:sldMasterId id="2147483671" r:id="rId6"/>
    <p:sldMasterId id="2147483674" r:id="rId7"/>
    <p:sldMasterId id="2147483676" r:id="rId8"/>
    <p:sldMasterId id="2147483678" r:id="rId9"/>
    <p:sldMasterId id="2147483680" r:id="rId10"/>
    <p:sldMasterId id="2147483692" r:id="rId11"/>
    <p:sldMasterId id="2147483697" r:id="rId12"/>
    <p:sldMasterId id="2147483701" r:id="rId13"/>
    <p:sldMasterId id="2147483705" r:id="rId14"/>
    <p:sldMasterId id="2147483717" r:id="rId15"/>
    <p:sldMasterId id="2147483729" r:id="rId16"/>
    <p:sldMasterId id="2147483738" r:id="rId17"/>
  </p:sldMasterIdLst>
  <p:notesMasterIdLst>
    <p:notesMasterId r:id="rId69"/>
  </p:notesMasterIdLst>
  <p:sldIdLst>
    <p:sldId id="681" r:id="rId18"/>
    <p:sldId id="619" r:id="rId19"/>
    <p:sldId id="315" r:id="rId20"/>
    <p:sldId id="314" r:id="rId21"/>
    <p:sldId id="307" r:id="rId22"/>
    <p:sldId id="313" r:id="rId23"/>
    <p:sldId id="687" r:id="rId24"/>
    <p:sldId id="276" r:id="rId25"/>
    <p:sldId id="277" r:id="rId26"/>
    <p:sldId id="278" r:id="rId27"/>
    <p:sldId id="684" r:id="rId28"/>
    <p:sldId id="683" r:id="rId29"/>
    <p:sldId id="679" r:id="rId30"/>
    <p:sldId id="280" r:id="rId31"/>
    <p:sldId id="283" r:id="rId32"/>
    <p:sldId id="691" r:id="rId33"/>
    <p:sldId id="688" r:id="rId34"/>
    <p:sldId id="309" r:id="rId35"/>
    <p:sldId id="266" r:id="rId36"/>
    <p:sldId id="308" r:id="rId37"/>
    <p:sldId id="686" r:id="rId38"/>
    <p:sldId id="317" r:id="rId39"/>
    <p:sldId id="300" r:id="rId40"/>
    <p:sldId id="326" r:id="rId41"/>
    <p:sldId id="689" r:id="rId42"/>
    <p:sldId id="318" r:id="rId43"/>
    <p:sldId id="267" r:id="rId44"/>
    <p:sldId id="268" r:id="rId45"/>
    <p:sldId id="269" r:id="rId46"/>
    <p:sldId id="319" r:id="rId47"/>
    <p:sldId id="270" r:id="rId48"/>
    <p:sldId id="272" r:id="rId49"/>
    <p:sldId id="273" r:id="rId50"/>
    <p:sldId id="322" r:id="rId51"/>
    <p:sldId id="311" r:id="rId52"/>
    <p:sldId id="690" r:id="rId53"/>
    <p:sldId id="274" r:id="rId54"/>
    <p:sldId id="275" r:id="rId55"/>
    <p:sldId id="327" r:id="rId56"/>
    <p:sldId id="328" r:id="rId57"/>
    <p:sldId id="329" r:id="rId58"/>
    <p:sldId id="279" r:id="rId59"/>
    <p:sldId id="330" r:id="rId60"/>
    <p:sldId id="692" r:id="rId61"/>
    <p:sldId id="324" r:id="rId62"/>
    <p:sldId id="628" r:id="rId63"/>
    <p:sldId id="304" r:id="rId64"/>
    <p:sldId id="616" r:id="rId65"/>
    <p:sldId id="287" r:id="rId66"/>
    <p:sldId id="320" r:id="rId67"/>
    <p:sldId id="321" r:id="rId6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2662" autoAdjust="0"/>
  </p:normalViewPr>
  <p:slideViewPr>
    <p:cSldViewPr snapToGrid="0">
      <p:cViewPr varScale="1">
        <p:scale>
          <a:sx n="53" d="100"/>
          <a:sy n="53" d="100"/>
        </p:scale>
        <p:origin x="13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1.xml"/><Relationship Id="rId26" Type="http://schemas.openxmlformats.org/officeDocument/2006/relationships/slide" Target="slides/slide9.xml"/><Relationship Id="rId39" Type="http://schemas.openxmlformats.org/officeDocument/2006/relationships/slide" Target="slides/slide22.xml"/><Relationship Id="rId21" Type="http://schemas.openxmlformats.org/officeDocument/2006/relationships/slide" Target="slides/slide4.xml"/><Relationship Id="rId34" Type="http://schemas.openxmlformats.org/officeDocument/2006/relationships/slide" Target="slides/slide17.xml"/><Relationship Id="rId42" Type="http://schemas.openxmlformats.org/officeDocument/2006/relationships/slide" Target="slides/slide25.xml"/><Relationship Id="rId47" Type="http://schemas.openxmlformats.org/officeDocument/2006/relationships/slide" Target="slides/slide30.xml"/><Relationship Id="rId50" Type="http://schemas.openxmlformats.org/officeDocument/2006/relationships/slide" Target="slides/slide33.xml"/><Relationship Id="rId55" Type="http://schemas.openxmlformats.org/officeDocument/2006/relationships/slide" Target="slides/slide38.xml"/><Relationship Id="rId63" Type="http://schemas.openxmlformats.org/officeDocument/2006/relationships/slide" Target="slides/slide46.xml"/><Relationship Id="rId68" Type="http://schemas.openxmlformats.org/officeDocument/2006/relationships/slide" Target="slides/slide51.xml"/><Relationship Id="rId7" Type="http://schemas.openxmlformats.org/officeDocument/2006/relationships/slideMaster" Target="slideMasters/slideMaster7.xml"/><Relationship Id="rId71"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2.xml"/><Relationship Id="rId11" Type="http://schemas.openxmlformats.org/officeDocument/2006/relationships/slideMaster" Target="slideMasters/slideMaster11.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slide" Target="slides/slide20.xml"/><Relationship Id="rId40" Type="http://schemas.openxmlformats.org/officeDocument/2006/relationships/slide" Target="slides/slide23.xml"/><Relationship Id="rId45" Type="http://schemas.openxmlformats.org/officeDocument/2006/relationships/slide" Target="slides/slide28.xml"/><Relationship Id="rId53" Type="http://schemas.openxmlformats.org/officeDocument/2006/relationships/slide" Target="slides/slide36.xml"/><Relationship Id="rId58" Type="http://schemas.openxmlformats.org/officeDocument/2006/relationships/slide" Target="slides/slide41.xml"/><Relationship Id="rId66" Type="http://schemas.openxmlformats.org/officeDocument/2006/relationships/slide" Target="slides/slide49.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slide" Target="slides/slide19.xml"/><Relationship Id="rId49" Type="http://schemas.openxmlformats.org/officeDocument/2006/relationships/slide" Target="slides/slide32.xml"/><Relationship Id="rId57" Type="http://schemas.openxmlformats.org/officeDocument/2006/relationships/slide" Target="slides/slide40.xml"/><Relationship Id="rId61" Type="http://schemas.openxmlformats.org/officeDocument/2006/relationships/slide" Target="slides/slide44.xml"/><Relationship Id="rId10" Type="http://schemas.openxmlformats.org/officeDocument/2006/relationships/slideMaster" Target="slideMasters/slideMaster10.xml"/><Relationship Id="rId19" Type="http://schemas.openxmlformats.org/officeDocument/2006/relationships/slide" Target="slides/slide2.xml"/><Relationship Id="rId31" Type="http://schemas.openxmlformats.org/officeDocument/2006/relationships/slide" Target="slides/slide14.xml"/><Relationship Id="rId44" Type="http://schemas.openxmlformats.org/officeDocument/2006/relationships/slide" Target="slides/slide27.xml"/><Relationship Id="rId52" Type="http://schemas.openxmlformats.org/officeDocument/2006/relationships/slide" Target="slides/slide35.xml"/><Relationship Id="rId60" Type="http://schemas.openxmlformats.org/officeDocument/2006/relationships/slide" Target="slides/slide43.xml"/><Relationship Id="rId65" Type="http://schemas.openxmlformats.org/officeDocument/2006/relationships/slide" Target="slides/slide48.xml"/><Relationship Id="rId73"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43" Type="http://schemas.openxmlformats.org/officeDocument/2006/relationships/slide" Target="slides/slide26.xml"/><Relationship Id="rId48" Type="http://schemas.openxmlformats.org/officeDocument/2006/relationships/slide" Target="slides/slide31.xml"/><Relationship Id="rId56" Type="http://schemas.openxmlformats.org/officeDocument/2006/relationships/slide" Target="slides/slide39.xml"/><Relationship Id="rId64" Type="http://schemas.openxmlformats.org/officeDocument/2006/relationships/slide" Target="slides/slide47.xml"/><Relationship Id="rId69"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slide" Target="slides/slide34.xml"/><Relationship Id="rId72"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slide" Target="slides/slide21.xml"/><Relationship Id="rId46" Type="http://schemas.openxmlformats.org/officeDocument/2006/relationships/slide" Target="slides/slide29.xml"/><Relationship Id="rId59" Type="http://schemas.openxmlformats.org/officeDocument/2006/relationships/slide" Target="slides/slide42.xml"/><Relationship Id="rId67" Type="http://schemas.openxmlformats.org/officeDocument/2006/relationships/slide" Target="slides/slide50.xml"/><Relationship Id="rId20" Type="http://schemas.openxmlformats.org/officeDocument/2006/relationships/slide" Target="slides/slide3.xml"/><Relationship Id="rId41" Type="http://schemas.openxmlformats.org/officeDocument/2006/relationships/slide" Target="slides/slide24.xml"/><Relationship Id="rId54" Type="http://schemas.openxmlformats.org/officeDocument/2006/relationships/slide" Target="slides/slide37.xml"/><Relationship Id="rId62" Type="http://schemas.openxmlformats.org/officeDocument/2006/relationships/slide" Target="slides/slide45.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2150B4-9341-4EB0-A43A-D97F83B2322D}" type="doc">
      <dgm:prSet loTypeId="urn:microsoft.com/office/officeart/2005/8/layout/venn3" loCatId="relationship" qsTypeId="urn:microsoft.com/office/officeart/2005/8/quickstyle/simple1" qsCatId="simple" csTypeId="urn:microsoft.com/office/officeart/2005/8/colors/accent5_2" csCatId="accent5" phldr="1"/>
      <dgm:spPr/>
    </dgm:pt>
    <dgm:pt modelId="{74F255CB-5F81-4C4C-99AD-40E45029FB40}">
      <dgm:prSet phldrT="[Text]"/>
      <dgm:spPr/>
      <dgm:t>
        <a:bodyPr/>
        <a:lstStyle/>
        <a:p>
          <a:r>
            <a:rPr lang="en-GB" dirty="0"/>
            <a:t>Mission Statement</a:t>
          </a:r>
        </a:p>
      </dgm:t>
    </dgm:pt>
    <dgm:pt modelId="{AFAC6B5B-6078-4BE9-85CD-3637F691236D}" type="parTrans" cxnId="{94436191-AE59-425E-98C7-C1694CCA934D}">
      <dgm:prSet/>
      <dgm:spPr/>
      <dgm:t>
        <a:bodyPr/>
        <a:lstStyle/>
        <a:p>
          <a:endParaRPr lang="en-GB"/>
        </a:p>
      </dgm:t>
    </dgm:pt>
    <dgm:pt modelId="{3FFAB2B7-16DA-483C-917F-090FA3F9F716}" type="sibTrans" cxnId="{94436191-AE59-425E-98C7-C1694CCA934D}">
      <dgm:prSet/>
      <dgm:spPr/>
      <dgm:t>
        <a:bodyPr/>
        <a:lstStyle/>
        <a:p>
          <a:endParaRPr lang="en-GB"/>
        </a:p>
      </dgm:t>
    </dgm:pt>
    <dgm:pt modelId="{29FEBF67-FC23-4251-9407-AC05773FE425}">
      <dgm:prSet phldrT="[Text]"/>
      <dgm:spPr/>
      <dgm:t>
        <a:bodyPr/>
        <a:lstStyle/>
        <a:p>
          <a:r>
            <a:rPr lang="en-GB" dirty="0"/>
            <a:t>Vison</a:t>
          </a:r>
        </a:p>
      </dgm:t>
    </dgm:pt>
    <dgm:pt modelId="{7F65F5C1-8316-4F5B-8530-85A519E7740C}" type="parTrans" cxnId="{B2F7A1E3-2E84-42CB-A212-CF38669242F6}">
      <dgm:prSet/>
      <dgm:spPr/>
      <dgm:t>
        <a:bodyPr/>
        <a:lstStyle/>
        <a:p>
          <a:endParaRPr lang="en-GB"/>
        </a:p>
      </dgm:t>
    </dgm:pt>
    <dgm:pt modelId="{6736C3E7-0AD0-417E-9EDE-12064895B063}" type="sibTrans" cxnId="{B2F7A1E3-2E84-42CB-A212-CF38669242F6}">
      <dgm:prSet/>
      <dgm:spPr/>
      <dgm:t>
        <a:bodyPr/>
        <a:lstStyle/>
        <a:p>
          <a:endParaRPr lang="en-GB"/>
        </a:p>
      </dgm:t>
    </dgm:pt>
    <dgm:pt modelId="{ED6CB135-3F1D-41FA-B423-C5F5C9C336CE}">
      <dgm:prSet phldrT="[Text]"/>
      <dgm:spPr/>
      <dgm:t>
        <a:bodyPr/>
        <a:lstStyle/>
        <a:p>
          <a:r>
            <a:rPr lang="en-GB" dirty="0"/>
            <a:t>Employee Goals</a:t>
          </a:r>
        </a:p>
      </dgm:t>
    </dgm:pt>
    <dgm:pt modelId="{7277401A-5619-4680-B8FB-039070E3DF99}" type="parTrans" cxnId="{594223D3-A3E9-4DC4-BE06-E26AF38E84BC}">
      <dgm:prSet/>
      <dgm:spPr/>
      <dgm:t>
        <a:bodyPr/>
        <a:lstStyle/>
        <a:p>
          <a:endParaRPr lang="en-GB"/>
        </a:p>
      </dgm:t>
    </dgm:pt>
    <dgm:pt modelId="{343E8815-EE93-40E0-8983-B8ABAF697E81}" type="sibTrans" cxnId="{594223D3-A3E9-4DC4-BE06-E26AF38E84BC}">
      <dgm:prSet/>
      <dgm:spPr/>
      <dgm:t>
        <a:bodyPr/>
        <a:lstStyle/>
        <a:p>
          <a:endParaRPr lang="en-GB"/>
        </a:p>
      </dgm:t>
    </dgm:pt>
    <dgm:pt modelId="{895B5B5A-ED68-4F95-9C26-D188D4DBB6FF}" type="pres">
      <dgm:prSet presAssocID="{A52150B4-9341-4EB0-A43A-D97F83B2322D}" presName="Name0" presStyleCnt="0">
        <dgm:presLayoutVars>
          <dgm:dir/>
          <dgm:resizeHandles val="exact"/>
        </dgm:presLayoutVars>
      </dgm:prSet>
      <dgm:spPr/>
    </dgm:pt>
    <dgm:pt modelId="{8D7FB4AF-A288-4E0C-A9F1-127F8392267D}" type="pres">
      <dgm:prSet presAssocID="{74F255CB-5F81-4C4C-99AD-40E45029FB40}" presName="Name5" presStyleLbl="vennNode1" presStyleIdx="0" presStyleCnt="3">
        <dgm:presLayoutVars>
          <dgm:bulletEnabled val="1"/>
        </dgm:presLayoutVars>
      </dgm:prSet>
      <dgm:spPr/>
    </dgm:pt>
    <dgm:pt modelId="{CF5C8591-7169-42F4-A292-7550AE2EE5E4}" type="pres">
      <dgm:prSet presAssocID="{3FFAB2B7-16DA-483C-917F-090FA3F9F716}" presName="space" presStyleCnt="0"/>
      <dgm:spPr/>
    </dgm:pt>
    <dgm:pt modelId="{37517171-7414-4359-895B-00034818CBEF}" type="pres">
      <dgm:prSet presAssocID="{29FEBF67-FC23-4251-9407-AC05773FE425}" presName="Name5" presStyleLbl="vennNode1" presStyleIdx="1" presStyleCnt="3" custLinFactX="58867" custLinFactNeighborX="100000" custLinFactNeighborY="-1331">
        <dgm:presLayoutVars>
          <dgm:bulletEnabled val="1"/>
        </dgm:presLayoutVars>
      </dgm:prSet>
      <dgm:spPr/>
    </dgm:pt>
    <dgm:pt modelId="{087EA752-8F7D-4390-9E8F-A89C812BDF37}" type="pres">
      <dgm:prSet presAssocID="{6736C3E7-0AD0-417E-9EDE-12064895B063}" presName="space" presStyleCnt="0"/>
      <dgm:spPr/>
    </dgm:pt>
    <dgm:pt modelId="{14FC3DBD-6BFE-41B8-8730-8ADB68915D9F}" type="pres">
      <dgm:prSet presAssocID="{ED6CB135-3F1D-41FA-B423-C5F5C9C336CE}" presName="Name5" presStyleLbl="vennNode1" presStyleIdx="2" presStyleCnt="3" custLinFactX="-54433" custLinFactNeighborX="-100000" custLinFactNeighborY="-129">
        <dgm:presLayoutVars>
          <dgm:bulletEnabled val="1"/>
        </dgm:presLayoutVars>
      </dgm:prSet>
      <dgm:spPr/>
    </dgm:pt>
  </dgm:ptLst>
  <dgm:cxnLst>
    <dgm:cxn modelId="{28A82F1A-A795-4118-876D-856C46E0AFCB}" type="presOf" srcId="{A52150B4-9341-4EB0-A43A-D97F83B2322D}" destId="{895B5B5A-ED68-4F95-9C26-D188D4DBB6FF}" srcOrd="0" destOrd="0" presId="urn:microsoft.com/office/officeart/2005/8/layout/venn3"/>
    <dgm:cxn modelId="{F040B38B-2CF5-47D8-A7B5-A8663D63C7CE}" type="presOf" srcId="{74F255CB-5F81-4C4C-99AD-40E45029FB40}" destId="{8D7FB4AF-A288-4E0C-A9F1-127F8392267D}" srcOrd="0" destOrd="0" presId="urn:microsoft.com/office/officeart/2005/8/layout/venn3"/>
    <dgm:cxn modelId="{94436191-AE59-425E-98C7-C1694CCA934D}" srcId="{A52150B4-9341-4EB0-A43A-D97F83B2322D}" destId="{74F255CB-5F81-4C4C-99AD-40E45029FB40}" srcOrd="0" destOrd="0" parTransId="{AFAC6B5B-6078-4BE9-85CD-3637F691236D}" sibTransId="{3FFAB2B7-16DA-483C-917F-090FA3F9F716}"/>
    <dgm:cxn modelId="{594223D3-A3E9-4DC4-BE06-E26AF38E84BC}" srcId="{A52150B4-9341-4EB0-A43A-D97F83B2322D}" destId="{ED6CB135-3F1D-41FA-B423-C5F5C9C336CE}" srcOrd="2" destOrd="0" parTransId="{7277401A-5619-4680-B8FB-039070E3DF99}" sibTransId="{343E8815-EE93-40E0-8983-B8ABAF697E81}"/>
    <dgm:cxn modelId="{0A4CC3E1-6C52-4F54-B3C3-F898A6541664}" type="presOf" srcId="{29FEBF67-FC23-4251-9407-AC05773FE425}" destId="{37517171-7414-4359-895B-00034818CBEF}" srcOrd="0" destOrd="0" presId="urn:microsoft.com/office/officeart/2005/8/layout/venn3"/>
    <dgm:cxn modelId="{B2F7A1E3-2E84-42CB-A212-CF38669242F6}" srcId="{A52150B4-9341-4EB0-A43A-D97F83B2322D}" destId="{29FEBF67-FC23-4251-9407-AC05773FE425}" srcOrd="1" destOrd="0" parTransId="{7F65F5C1-8316-4F5B-8530-85A519E7740C}" sibTransId="{6736C3E7-0AD0-417E-9EDE-12064895B063}"/>
    <dgm:cxn modelId="{8D7F12FC-7FF1-4A75-8092-36F4D58EEFC3}" type="presOf" srcId="{ED6CB135-3F1D-41FA-B423-C5F5C9C336CE}" destId="{14FC3DBD-6BFE-41B8-8730-8ADB68915D9F}" srcOrd="0" destOrd="0" presId="urn:microsoft.com/office/officeart/2005/8/layout/venn3"/>
    <dgm:cxn modelId="{77E1D16B-3FD8-471B-9AF6-27ACC134D194}" type="presParOf" srcId="{895B5B5A-ED68-4F95-9C26-D188D4DBB6FF}" destId="{8D7FB4AF-A288-4E0C-A9F1-127F8392267D}" srcOrd="0" destOrd="0" presId="urn:microsoft.com/office/officeart/2005/8/layout/venn3"/>
    <dgm:cxn modelId="{605C936B-ED03-4E02-A35B-EC1F076C3C34}" type="presParOf" srcId="{895B5B5A-ED68-4F95-9C26-D188D4DBB6FF}" destId="{CF5C8591-7169-42F4-A292-7550AE2EE5E4}" srcOrd="1" destOrd="0" presId="urn:microsoft.com/office/officeart/2005/8/layout/venn3"/>
    <dgm:cxn modelId="{BC45C928-3C82-4C29-AF3D-E81063A7FDD1}" type="presParOf" srcId="{895B5B5A-ED68-4F95-9C26-D188D4DBB6FF}" destId="{37517171-7414-4359-895B-00034818CBEF}" srcOrd="2" destOrd="0" presId="urn:microsoft.com/office/officeart/2005/8/layout/venn3"/>
    <dgm:cxn modelId="{A06E523A-F6F9-4059-8A5E-14DC320A8E86}" type="presParOf" srcId="{895B5B5A-ED68-4F95-9C26-D188D4DBB6FF}" destId="{087EA752-8F7D-4390-9E8F-A89C812BDF37}" srcOrd="3" destOrd="0" presId="urn:microsoft.com/office/officeart/2005/8/layout/venn3"/>
    <dgm:cxn modelId="{DEA1E3A5-656F-4202-AA53-7F263606A8BC}" type="presParOf" srcId="{895B5B5A-ED68-4F95-9C26-D188D4DBB6FF}" destId="{14FC3DBD-6BFE-41B8-8730-8ADB68915D9F}"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FB4AF-A288-4E0C-A9F1-127F8392267D}">
      <dsp:nvSpPr>
        <dsp:cNvPr id="0" name=""/>
        <dsp:cNvSpPr/>
      </dsp:nvSpPr>
      <dsp:spPr>
        <a:xfrm>
          <a:off x="4621" y="155216"/>
          <a:ext cx="4040906" cy="4040906"/>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2385" tIns="57150" rIns="22238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Mission Statement</a:t>
          </a:r>
        </a:p>
      </dsp:txBody>
      <dsp:txXfrm>
        <a:off x="596398" y="746993"/>
        <a:ext cx="2857352" cy="2857352"/>
      </dsp:txXfrm>
    </dsp:sp>
    <dsp:sp modelId="{37517171-7414-4359-895B-00034818CBEF}">
      <dsp:nvSpPr>
        <dsp:cNvPr id="0" name=""/>
        <dsp:cNvSpPr/>
      </dsp:nvSpPr>
      <dsp:spPr>
        <a:xfrm>
          <a:off x="6424288" y="101431"/>
          <a:ext cx="4040906" cy="4040906"/>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2385" tIns="57150" rIns="22238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Vison</a:t>
          </a:r>
        </a:p>
      </dsp:txBody>
      <dsp:txXfrm>
        <a:off x="7016065" y="693208"/>
        <a:ext cx="2857352" cy="2857352"/>
      </dsp:txXfrm>
    </dsp:sp>
    <dsp:sp modelId="{14FC3DBD-6BFE-41B8-8730-8ADB68915D9F}">
      <dsp:nvSpPr>
        <dsp:cNvPr id="0" name=""/>
        <dsp:cNvSpPr/>
      </dsp:nvSpPr>
      <dsp:spPr>
        <a:xfrm>
          <a:off x="3462303" y="150003"/>
          <a:ext cx="4040906" cy="4040906"/>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2385" tIns="57150" rIns="22238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Employee Goals</a:t>
          </a:r>
        </a:p>
      </dsp:txBody>
      <dsp:txXfrm>
        <a:off x="4054080" y="741780"/>
        <a:ext cx="2857352" cy="2857352"/>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11.377"/>
    </inkml:context>
    <inkml:brush xml:id="br0">
      <inkml:brushProperty name="width" value="0.3" units="cm"/>
      <inkml:brushProperty name="height" value="0.6" units="cm"/>
      <inkml:brushProperty name="color" value="#E5B8E5"/>
      <inkml:brushProperty name="tip" value="rectangle"/>
      <inkml:brushProperty name="rasterOp" value="maskPen"/>
    </inkml:brush>
  </inkml:definitions>
  <inkml:trace contextRef="#ctx0" brushRef="#br0">528 816 16383,'25'-25'0,"-7"3"0,-10 13 0,15-18 0,-14 14 0,21-14 0,-28 18 0,10 3 0,-6-2 0,3 7 0,4-7 0,-3 7 0,4-7 0,-6 6 0,2-2 0,2-4 0,-2 6 0,-1-10 0,0 7 0,-5 0 0,6-3 0,0 2 0,-5-3 0,4-1 0,-5 1 0,6-6 0,6 4 0,-6-4 0,10 0 0,-4 4 0,5-4 0,0-1 0,1 5 0,-2-9 0,2 8 0,4-9 0,-3 9 0,4-4 0,-6 1 0,0 4 0,-5 0 0,4 2 0,-9 3 0,4 0 0,-6 2 0,0 4 0,5 0 0,-4 0 0,2 0 0,-2-4 0,-1 3 0,6-8 0,1 8 0,4-8 0,2 3 0,-6 0 0,3-4 0,-8 9 0,9-8 0,-10 8 0,5-4 0,0 5 0,-5-4 0,10 3 0,-9-4 0,4 1 0,-1 3 0,-3-3 0,4 4 0,-6 0 0,0 0 0,11-4 0,-4-2 0,16-5 0,3 0 0,2 0 0,4-1 0,-6 5 0,-7-3 0,0 9 0,-8-3 0,-4 4 0,-1 0 0,-6 0 0,1 0 0,4 0 0,2 0 0,4 0 0,2 0 0,-2 0 0,2 0 0,4 0 0,-8 0 0,8 0 0,-16 0 0,5 0 0,-5 4 0,-1-4 0,1 9 0,-41-8 0,17 3 0,-40 1 0,25 2 0,-5 4 0,0 0 0,-8 7 0,6-5 0,-13 11 0,13-11 0,-13 5 0,13-2 0,-12-2 0,11 8 0,-12-8 0,13 8 0,-12-8 0,12 2 0,-6-4 0,7 5 0,6-5 0,3 5 0,4-7 0,6-4 0,2-2 0,4 0 0,1-2 0,-4 6 0,2-7 0,-2 3 0,3 0 0,1-3 0,-6 8 0,-1-3 0,-4 5 0,-2-1 0,-4 1 0,3 0 0,-4-1 0,6 1 0,0 0 0,-6-1 0,4 1 0,-9 0 0,9 0 0,-10 0 0,10 0 0,-4 0 0,11-1 0,-4 0 0,10 0 0,-4-4 0,4-2 0,2-4 0,20-21 0,-12 12 0,21-13 0,-20 14 0,7 7 0,-50-2 0,6 22 0,4-12 0,-2 3 0,-10 13 0,2 4 0,8-8 0,0-1 0,-7 5 0,-2 0 0,5-2 0,2-2 0,-24 9 0,30-12 0,0 0 0,-21 9 0,10-6 0,12-3 0,7-5 0,7-5 0,10-6 0,22-22 0,-7 8 0,16-17 0,-11 20 0,2-5 0,-1 1 0,4 4 0,-4-5 0,5 1 0,0 4 0,-5-9 0,4 8 0,-4-3 0,1 0 0,-2 7 0,-5-5 0,-1 8 0,0-5 0,1 1 0,0-1 0,-1 1 0,6-6 0,1-1 0,5-5 0,0-6 0,1 4 0,0 1 0,-1 2 0,0 8 0,-5-7 0,-1 8 0,-5-4 0,5 5 0,1 0 0,4-5 0,8-3 0,0-4 0,1 5 0,4-5 0,-11 10 0,6-4 0,-12 6 0,-2 4 0,-4 2 0,-1 0 0,0 3 0,5-3 0,-4 4 0,4 0 0,-6 0 0,2 0 0,4-5 0,8-2 0,13-9 0,2-3 0,11-6 0,3 0 0,2 6 0,5-6 0,-8 6 0,0-1 0,-7-3 0,6 9 0,-6-3 0,0 0 0,5 3 0,-11-3 0,4 0 0,-12 5 0,-2 1 0,-6 1 0,-5 9 0,-1-8 0,-6 8 0,1-3 0,3 4 0,-3 0 0,4 0 0,-6 0 0,2 0 0,4 0 0,2 0 0,-2 0 0,1 0 0,0 0 0,-5 0 0,5 0 0,-6 0 0,1 0 0,3 0 0,-3 0 0,3 0 0,-3 0 0,-1 0 0,0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39.710"/>
    </inkml:context>
    <inkml:brush xml:id="br0">
      <inkml:brushProperty name="width" value="0.35" units="cm"/>
      <inkml:brushProperty name="height" value="0.35" units="cm"/>
      <inkml:brushProperty name="color" value="#E5B8E5"/>
    </inkml:brush>
  </inkml:definitions>
  <inkml:trace contextRef="#ctx0" brushRef="#br0">455 2058 24575,'0'23'0,"0"13"0,-5 11 0,4 6 0,-9-1 0,9-16 0,-14-3 0,12-6 0,-17 1 0,18-8 0,-7 0 0,9-10 0,-5 5 0,4-6 0,-7 1 0,7 0 0,-4-1 0,5 0 0,0 1 0,-4-5 0,3 4 0,-3-35 0,4 14 0,0-27 0,5 18 0,-4 0 0,4 0 0,-1-6 0,-2 4 0,3-9 0,0 9 0,-4-4 0,8 0 0,-7 4 0,3-10 0,0 10 0,-4-3 0,8 4 0,-7 2 0,7-2 0,-8 6 0,8-3 0,-8 8 0,9-4 0,-10 0 0,4 5 0,-4-10 0,0 9 0,0-8 0,0 8 0,0-9 0,0 4 0,0-5 0,0 5 0,5-4 0,-4 4 0,4-4 0,0-2 0,-4 6 0,4-3 0,-1 8 0,-3-9 0,3 10 0,1-5 0,0 5 0,0 1 0,-1-1 0,0 1 0,2 0 0,-1-1 0,3 6 0,-3 0 0,0 0 0,3 2 0,-3-2 0,1 0 0,2 4 0,-4-5 0,2 1 0,-2-1 0,0-5 0,-4 2 0,4-1 0,-4 0 0,0 1 0,0-1 0,0 0 0,0 0 0,5 4 0,-4-3 0,3-1 0,0-1 0,2-9 0,4 9 0,0-10 0,-4 4 0,2 0 0,-2-4 0,4 10 0,0-5 0,-5 0 0,4 9 0,-9-8 0,9 9 0,-4-4 0,4 3 0,-4-2 0,3 7 0,-8-7 0,8 3 0,-2-5 0,3-4 0,0 4 0,1-5 0,0 0 0,0 5 0,0-10 0,5 4 0,-4 0 0,9-4 0,-9 4 0,4 0 0,0-3 0,-4 8 0,3-3 0,1-1 0,-4-1 0,9-5 0,-8 5 0,7-4 0,-8 10 0,3-5 0,-4 10 0,0-4 0,-1 8 0,0-3 0,-3 0 0,2 2 0,-4-2 0,5 4 0,0-4 0,0-1 0,0-4 0,1-1 0,-1 1 0,0 4 0,1-4 0,0 8 0,-1-7 0,0 6 0,1-2 0,-1 0 0,0 3 0,1-12 0,4 6 0,3-13 0,10 3 0,-5-4 0,12 3 0,-6-3 0,7 3 0,-6-4 0,3-1 0,-3 1 0,6-1 0,7-1 0,-6 0 0,5 0 0,1 1 0,-6 0 0,5-1 0,-12 6 0,-2-3 0,1 9 0,-6-3 0,5 4 0,-6 0 0,0 1 0,0 4 0,6-4 0,-10 4 0,9 0 0,-10-2 0,6 2 0,-2 0 0,2-4 0,-6 9 0,3-4 0,-8 1 0,3 3 0,-4-3 0,0 4 0,-1 0 0,0 0 0,1 0 0,-1 0 0,0 0 0,6 0 0,1 0 0,5 0 0,-5 0 0,4 0 0,-4 0 0,5 0 0,-5 0 0,3 0 0,-8 0 0,4 0 0,-1 0 0,-3 0 0,4 0 0,-5 0 0,-1 0 0,0 0 0,1 0 0,0 0 0,-5 4 0,-1 1 0,-8 3 0,-1-2 0,-10 2 0,4-6 0,-8 7 0,8-8 0,-9 9 0,4-10 0,-5 5 0,0 0 0,0-4 0,-6 4 0,-1 0 0,-7 1 0,0 1 0,-6 3 0,-2-2 0,-8 4 0,-7 1 0,6-6 0,1 4 0,2-4 0,13-1 0,-6 5 0,13-10 0,-3 5 0,9-2 0,-10 3 0,11 3 0,-12 2 0,6-1 0,-7 5 0,0 2 0,1 6 0,6-2 0,-6-5 0,12 3 0,-5-3 0,0 5 0,5-1 0,-12 2 0,4 5 0,-4-3 0,-4 12 0,3-13 0,-9 14 0,7-14 0,-15 16 0,20-15 0,-4 2 0,20-13 0,2-4 0,4 0 0,0 0 0,1-1 0,0 0 0,-1 0 0,2-4 0,3 3 0,18-20 0,-5 4 0,20-13 0,-16 1 0,8 3 0,-4-3 0,11-2 0,-4-5 0,5 4 0,-7-4 0,0 6 0,6-1 0,-4 0 0,5-6 0,-7 6 0,1-5 0,6-2 0,2-1 0,8-7 0,-1-1 0,0 7 0,0-5 0,5 10 0,-3-10 0,3 10 0,3-11 0,0 4 0,1 1 0,6-8 0,-15 20 0,6-9 0,-14 12 0,-2-1 0,-11 8 0,-1 1 0,-6 8 0,0-3 0,1 0 0,0 2 0,-2-2 0,2 4 0,-1 0 0,0 0 0,0 0 0,0 0 0,6 0 0,1 0 0,11 0 0,-5 0 0,18-5 0,-10-2 0,12-5 0,-14 2 0,6-2 0,-17 6 0,9-4 0,-15 9 0,3-8 0,-4 8 0,-1-3 0,-29 4 0,9 0 0,-21 0 0,12 0 0,9 0 0,-8 5 0,8-4 0,-9 8 0,9-8 0,-9 8 0,4-7 0,-4 7 0,-2-3 0,2 0 0,-2 3 0,2-3 0,-2 0 0,1 3 0,0-3 0,5 0 0,-4-1 0,10-5 0,-5 4 0,0-3 0,5 7 0,-10-7 0,4 3 0,0 1 0,2-4 0,-1 8 0,4-8 0,-9 3 0,10 1 0,-10 0 0,9 1 0,-9 3 0,9-4 0,-8 6 0,8-2 0,-9 2 0,4-1 0,0 0 0,-4 1 0,5-1 0,-6 0 0,-1 6 0,-4 0 0,3 1 0,-10 5 0,4-5 0,-6 7 0,7-2 0,-5 0 0,4 0 0,1-4 0,-5-1 0,10-2 0,-4-3 0,11 3 0,-3-5 0,8 0 0,-9 0 0,4 1 0,-5-1 0,5 0 0,-4 0 0,4 0 0,-4 1 0,3 4 0,-3-3 0,4 8 0,0-9 0,-4 4 0,9-5 0,-3 0 0,4-1 0,1 0 0,4 1 0,-4 0 0,4-1 0,0 0 0,-3 0 0,7 0 0,-13 1 0,8 0 0,-9 4 0,0 2 0,3 6 0,-8-2 0,9 2 0,-9-2 0,8 2 0,-3-6 0,5 3 0,0-8 0,0 3 0,5-4 0,-3 0 0,3-1 0,-5 6 0,0-5 0,0 10 0,0-9 0,0 9 0,0-9 0,0 3 0,5-4 0,-4-1 0,8 1 0,-7-1 0,7 1 0,-8-1 0,8 1 0,-7-1 0,7 1 0,-8-1 0,3 6 0,-4 1 0,0 0 0,0 4 0,0-10 0,0 5 0,1-6 0,0 1 0,3-1 0,2 1 0,0-1 0,2 1 0,-6-5 0,8 3 0,-4-3 0,-1 5 0,0-1 0,-10 6 0,4 1 0,-4 5 0,0-5 0,3 10 0,-4-8 0,6 4 0,-5-3 0,4-3 0,-5 6 0,6-2 0,-1 2 0,-4-2 0,3 8 0,-8-6 0,8 5 0,-4 0 0,1-4 0,3 4 0,-3-6 0,5-5 0,4 3 0,-2-7 0,2 2 0,1 0 0,-4-2 0,9 2 0,-9-4 0,8-1 0,-8 6 0,8-5 0,-4 5 0,1-6 0,3 1 0,-3 0 0,4-1 0,-4 0 0,2 1 0,-2-2 0,4 1 0,0 0 0,0-1 0,0 1 0,0 0 0,0-1 0,0 2 0,0-2 0,0 1 0,0 0 0,-4 0 0,3 0 0,-8 6 0,8-4 0,-8 9 0,8-10 0,-8 5 0,8-6 0,-4 1 0,1 0 0,3-2 0,-3-26 0,4 11 0,0-22 0,0 19 0,0 1 0,0 0 0,0 0 0,0 0 0,0-1 0,0 2 0,0-1 0,0 0 0,0 0 0,0 0 0,0 0 0,0 0 0,0 0 0,0 0 0,0-1 0,0 1 0,0-6 0,0 4 0,0-3 0,0 4 0,0 1 0,0-1 0,0 1 0,0-1 0,0 1 0,0-1 0,0-4 0,0 3 0,0-4 0,0 6 0,0-6 0,0 5 0,0-5 0,0 5 0,0 1 0,0-1 0,0 1 0,0 0 0,0-1 0,0 1 0,0 0 0,0-1 0,0 1 0,0 0 0,0 0 0,0 0 0,4 4 0,-3-4 0,3 5 0,0-2 0,-3-2 0,3 2 0,0-3 0,-3 0 0,3-1 0,0 6 0,-2-5 0,2 4 0,0-1 0,-3-2 0,8 3 0,-9-4 0,4-1 0,-4 0 0,5 2 0,-4-2 0,3 0 0,0 6 0,-2-5 0,2 4 0,0-5 0,-3 2 0,7-2 0,-7 1 0,7 0 0,-6-1 0,2 1 0,0 0 0,-4-1 0,9 6 0,-8-5 0,3 4 0,-4-5 0,4 6 0,-2-5 0,2 4 0,0 0 0,-3-4 0,3 5 0,1-2 0,-5-2 0,8 2 0,-2 2 0,-2-5 0,4 4 0,-7-4 0,7 4 0,-7-3 0,8 3 0,-8-4 0,7-1 0,-2 0 0,-1-4 0,3 3 0,-7-4 0,8 6 0,-8 0 0,7 3 0,-7-2 0,4 3 0,-1 0 0,1 1 0,4 0 0,0 2 0,-4-6 0,3 3 0,-3-4 0,4 4 0,1-9 0,0 8 0,0-9 0,0 1 0,0 3 0,-1-4 0,6 5 0,-4 0 0,4 0 0,-6 1 0,0 4 0,-3-3 0,2 6 0,-3-2 0,0 0 0,3 4 0,-8-8 0,8 2 0,-2-2 0,4-7 0,0-1 0,5-5 0,-4 5 0,9-4 0,-9 4 0,9-4 0,-9 4 0,3 1 0,-4 6 0,0-1 0,-1 5 0,-4-4 0,3 8 0,-2-3 0,2 4 0,-3-4 0,3 3 0,-3-7 0,4-2 0,1-6 0,5-4 0,2-7 0,4 5 0,1-5 0,-1 5 0,-5 7 0,-1 0 0,-6 5 0,0 6 0,1-1 0,-1 5 0,0 0 0,0 0 0,0 0 0,0 0 0,5 0 0,2-5 0,20-14 0,-5 0 0,13-19 0,0 6 0,-6 0 0,6 1 0,-10 13 0,-5-3 0,-8 10 0,-6-4 0,-5 10 0,-1 0 0,1 5 0,-1 0 0,0 0 0,1 0 0,-2 0 0,2-4 0,-1 3 0,0-7 0,6 2 0,1-4 0,5-1 0,-5 6 0,4-4 0,-10 7 0,5-7 0,-5 8 0,-1-3 0,1 4 0,-1 0 0,0-4 0,1-2 0,-1-3 0,6-1 0,1 0 0,0 0 0,4-1 0,-10 2 0,5 3 0,-6-2 0,6 7 0,1-8 0,5 3 0,6-10 0,1 3 0,7-3 0,-1 0 0,1 2 0,0-2 0,-7 5 0,6 0 0,-12 0 0,5 4 0,-11-1 0,3 6 0,-7-2 0,2 4 0,-4 0 0,-1 0 0,0 0 0,1 4 0,4-3 0,2 3 0,4-4 0,8 0 0,-6 0 0,6 0 0,-8 0 0,2 0 0,-6 0 0,-2 0 0,0 0 0,-2 0 0,2 4 0,-4-3 0,-1 3 0,0-4 0,1 0 0,-5 4 0,3-2 0,-28 2 0,15-8 0,-21 3 0,21-8 0,-4 4 0,8-4 0,-3-1 0,0 6 0,3-5 0,-3 4 0,4-5 0,-4 5 0,-2 1 0,-2 4 0,-2 0 0,0 0 0,1 0 0,0 0 0,-1 0 0,2 0 0,2-4 0,-2 3 0,3-3 0,0 0 0,1-1 0,4-4 0,0 0 0,0 0 0,0-1 0,0 2 0,0-2 0,0 2 0,4 3 0,-3-4 0,7 9 0,-7-9 0,7 8 0,-2-7 0,3 7 0,-4-8 0,-21 9 0,6-5 0,-15 5 0,16 0 0,-1 0 0,1 0 0,0 0 0,-1 0 0,1 0 0,0 5 0,-1-5 0,0 5 0,1-1 0,0-3 0,-1 3 0,-4-4 0,4 4 0,-4-3 0,5 3 0,0-4 0,0 0 0,0 0 0,0 4 0,0-3 0,0 7 0,0-7 0,4 7 0,-3-3 0,3 5 0,0-2 0,-3-3 0,7 3 0,-7-7 0,6 7 0,-6-7 0,3 3 0,0 0 0,-3-3 0,2 3 0,-3-4 0,4 4 0,-3-2 0,4 2 0,-6 0 0,2-3 0,-2 3 0,6 0 0,-5-3 0,4 3 0,-4-4 0,0 0 0,0 0 0,4 4 0,-3-2 0,3 2 0,0 0 0,-3-3 0,7 7 0,-7-7 0,3 3 0,-1 0 0,-2-3 0,4 3 0,-2 0 0,-2-3 0,3 3 0,-4 0 0,0-3 0,0 7 0,1-7 0,-2 7 0,2-7 0,-1 7 0,0-7 0,0 3 0,0-4 0,0 0 0,0 0 0,1 0 0,-2 0 0,2 0 0,-2 0 0,1 0 0,0 0 0,-1 4 0,1-3 0,0 8 0,-1-9 0,0 4 0,1 1 0,0-4 0,-1 3 0,0 0 0,1-2 0,0 2 0,-1-4 0,2 4 0,-2-4 0,1 4 0,0-4 0,-1 5 0,0-4 0,1 7 0,0-6 0,-1 6 0,0-7 0,1 7 0,0-7 0,4 7 0,-3-7 0,3 7 0,-5-3 0,2 4 0,-2-4 0,6 3 0,-4-6 0,6 6 0,-6-7 0,2 8 0,-2-5 0,-2 2 0,0 2 0,2-3 0,-2 0 0,5 3 0,-4-6 0,4 6 0,-4-3 0,-1 0 0,1 4 0,-6-4 0,4 5 0,-8 0 0,8 0 0,-4 0 0,5 0 0,-4 0 0,3-1 0,-4 1 0,6 0 0,-6-1 0,-1 7 0,-4-5 0,-2 9 0,2-4 0,-2 5 0,2 0 0,-2 0 0,2 0 0,4-5 0,1-1 0,6-6 0,-1 1 0,0-1 0,5 1 0,-3-1 0,3 0 0,-1 1 0,3-2 0,-1 1 0,3 0 0,-7-4 0,6 3 0,-2-3 0,0 4 0,-1 0 0,0 1 0,-3-1 0,3 0 0,0 1 0,-4-1 0,4 1 0,-5-1 0,1 1 0,-6 4 0,4 2 0,-9 5 0,3-4 0,1 3 0,-4-4 0,4 5 0,-5 0 0,-1 6 0,-5-4 0,3 5 0,-3-6 0,6-2 0,5 2 0,-4-6 0,8 4 0,-8-8 0,9 8 0,-4-10 0,5 5 0,1-5 0,-1 5 0,0-5 0,0 10 0,-1-4 0,-3 5 0,2-5 0,-3 3 0,6-7 0,-2 7 0,6-8 0,-4 3 0,8-4 0,-3 0 0,4-1 0,-4 0 0,2 1 0,-2-2 0,4 2 0,0 0 0,0-1 0,-4 0 0,4 1 0,-10 4 0,9 2 0,-8 6 0,8-2 0,-9 8 0,9-6 0,-9 5 0,9-6 0,-9 6 0,9-4 0,-5 4 0,2-6 0,2 0 0,-2 0 0,4 0 0,0 0 0,0 0 0,0 0 0,-5 0 0,4 0 0,-3-5 0,4 4 0,0-4 0,0-1 0,0 9 0,0-7 0,0 8 0,0-9 0,0 4 0,0-4 0,0-1 0,0 0 0,0 0 0,0 1 0,0 0 0,0-2 0,0 1 0,0-4 0,0 9 0,0-10 0,0 10 0,4-9 0,-3 8 0,7-7 0,-7 2 0,8 0 0,-8-3 0,8 4 0,-8-5 0,3-1 0,0 0 0,-2 1 0,2 0 0,0-1 0,-3 0 0,8-3 0,-5-2 0,5-4 0,0 0 0,0 0 0,0 0 0,0 0 0,0 0 0,0 0 0,0 0 0,-4-5 0,4 0 0,-4-1 0,4-2 0,1 3 0,0-10 0,0 5 0,0-10 0,0 9 0,0-9 0,5 4 0,-4-5 0,10-6 0,-10 10 0,5-9 0,-1 10 0,-4 0 0,5-4 0,-7 10 0,1-5 0,-1 6 0,1-1 0,0 0 0,-5 1 0,4 4 0,-9-4 0,9 8 0,-8-7 0,7 3 0,-7-4 0,7-1 0,-7 2 0,7 3 0,-7-4 0,4 5 0,-1-6 0,-4 2 0,4-1 0,-4 0 0,4 0 0,-3 0 0,3 0 0,-4 0 0,0 1 0,0-2 0,0 2 0,5 2 0,-5-2 0,5 4 0,-5-6 0,4 6 0,-3-4 0,3 2 0,0 2 0,-2-4 0,2 2 0,0 1 0,-3-4 0,8 4 0,-9-4 0,9 3 0,-8-2 0,3 4 0,-4-6 0,4 1 0,-3 0 0,3 0 0,1 4 0,-5-3 0,5 3 0,-1-4 0,-3 0 0,7 4 0,-7-3 0,3 3 0,1 0 0,-5-3 0,9 2 0,-3-8 0,4-2 0,5-5 0,-3 0 0,8 0 0,-9 0 0,4 5 0,-5-4 0,0 9 0,0-4 0,0 10 0,-5-3 0,-1 3 0,-4-4 0,0 0 0,0 1 0,0-1 0,0 0 0,0 1 0,4 3 0,1-2 0,0 1 0,4-14 0,3-4 0,6-10 0,13-10 0,-6 8 0,13-16-423,-4 6 423,-2 0 0,0 3 0,-10 14 0,-6 7 0,0 2 0,-7 14 0,1-8 0,-1 13 423,0-3-423,0 4 0,-4-4 0,2 3 0,-2-3 0,0 0 0,3 3 0,-3-8 0,4-1 0,13-2 0,-5-8 0,16 3 0,-4-5 0,0-1 0,3 1 0,-9 5 0,0-4 0,-3 15 0,-10-8 0,5 13 0,-10-8 0,3 8 0,-2-3 0,3 4 0,0 0 0,6-9 0,1 2 0,5-8 0,6-1 0,1-2 0,1 0 0,-2-2 0,-6 8 0,-5-3 0,-2 10 0,-4-4 0,0 8 0,-1-3 0,0 4 0,0 0 0,0 0 0,1-4 0,4-2 0,2-4 0,0 4 0,4-4 0,-10 5 0,10 0 0,-9-4 0,4 8 0,-6-7 0,0 6 0,1-2 0,0 4 0,-1 0 0,0 0 0,1 0 0,-2-4 0,2-1 0,4-4 0,8-7 0,6 4 0,7-10 0,0 9 0,-1-9 0,-5 10 0,-2-5 0,-6 12 0,-5 0 0,-1 1 0,-6 3 0,0-4 0,0 5 0,0 0 0,0 0 0,0 0 0,1 0 0,0 0 0,-1 0 0,6 0 0,1-4 0,0 3 0,3-8 0,-8 7 0,3-6 0,1 6 0,-4-2 0,9 0 0,-10 2 0,10-7 0,-9 8 0,4-4 0,-6 5 0,0 0 0,1 0 0,0 0 0,-1 0 0,-30 0 0,9 0 0,-22 0 0,20 0 0,-1 0 0,4 0 0,-9 5 0,10-4 0,-10 4 0,9-1 0,-4-3 0,1 3 0,3 0 0,-9-3 0,9 3 0,-3 1 0,4-4 0,1 3 0,-1 0 0,-5 2 0,0 0 0,-1 2 0,-4-6 0,9 2 0,-9 0 0,10-2 0,-5 2 0,0-4 0,5 0 0,-5 0 0,6 0 0,-1 0 0,-4 0 0,3 0 0,-4 0 0,1 0 0,3 0 0,-4 0 0,5 0 0,1 0 0,-6 0 0,5 0 0,-10 0 0,9 0 0,-8 0 0,3 0 0,-6 0 0,-5 0 0,5 0 0,-5 0 0,-1 0 0,6 0 0,-5 0 0,0 0 0,9 0 0,-7 0 0,9 0 0,0-4 0,1 3 0,6-4 0,-1 5 0,1 0 0,-1 0 0,1 0 0,0 0 0,-6 0 0,4 0 0,-3-4 0,4 3 0,1-3 0,0 0 0,-1 3 0,2-7 0,-2 4 0,6-6 0,0 6 0,4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53.758"/>
    </inkml:context>
    <inkml:brush xml:id="br0">
      <inkml:brushProperty name="width" value="0.35" units="cm"/>
      <inkml:brushProperty name="height" value="0.35" units="cm"/>
      <inkml:brushProperty name="color" value="#E5B8E5"/>
    </inkml:brush>
  </inkml:definitions>
  <inkml:trace contextRef="#ctx0" brushRef="#br0">191 2337 24575,'0'-20'0,"0"4"0,0 6 0,0 2 0,0-1 0,0 0 0,0 1 0,-5-2 0,5 2 0,-9 2 0,4-2 0,-5 7 0,5-8 0,-4 9 0,9-9 0,-5 4 0,1 0 0,3-7 0,-3 7 0,4-8 0,-9 8 0,7-3 0,-10 6 0,7-2 0,-4 4 0,0 0 0,0 0 0,0 0 0,0 0 0,0 0 0,-1 0 0,1 0 0,0 0 0,0 0 0,0 0 0,4-4 0,5-5 0,5 3 0,1-7 0,2 8 0,-3-4 0,0-1 0,3 6 0,-6-5 0,2 4 0,0-1 0,-3-2 0,4 3 0,-1 0 0,-3-3 0,3 2 0,-4-2 0,4 2 0,-3-2 0,3 3 0,-4-4 0,0 0 0,4 4 0,-3-3 0,4 3 0,-5-4 0,0-1 0,0 1 0,0 0 0,0-1 0,0 2 0,0-2 0,0 2 0,0-2 0,0 1 0,0 0 0,0-1 0,0 1 0,0 0 0,0-1 0,0 2 0,0-2 0,0 1 0,0 0 0,0-1 0,0 1 0,0 0 0,0 0 0,0 0 0,3 0 0,-2 0 0,7 5 0,-6-4 0,6 3 0,-8-4 0,8 0 0,-6 0 0,6-1 0,-7-4 0,8 3 0,-4-9 0,5 9 0,-5-9 0,8-3 0,-6 6 0,2-5 0,-5 8 0,1-1 0,0 1 0,1-5 0,3 3 0,-3-6 0,4 2 0,-4 4 0,4-4 0,-10 9 0,10-4 0,-10 6 0,5 0 0,-1 4 0,-3-3 0,7 7 0,-6-7 0,6 3 0,-7-4 0,7 0 0,-2-6 0,3 5 0,2-10 0,-6 4 0,5-5 0,-5 0 0,6-1 0,-1 2 0,1-2 0,0 2 0,3-2 0,-2 2 0,8-2 0,-8 1 0,8 0 0,-8 0 0,2 6 0,-4 0 0,0 5 0,-1 1 0,0-1 0,1 5 0,0-3 0,-2 7 0,2-7 0,-2 7 0,-3-7 0,3 7 0,-3-3 0,4 4 0,-4-4 0,3-2 0,-3-2 0,4-2 0,6-5 0,-4 4 0,9-8 0,-10 8 0,5-4 0,-6 10 0,1-3 0,-1 6 0,-4-6 0,3 8 0,-2-4 0,3 0 0,0-6 0,0 0 0,6-9 0,1 8 0,0-9 0,4 4 0,-4-6 0,5 2 0,0 3 0,-5-3 0,-1 9 0,-5 1 0,0 1 0,-1 8 0,1-7 0,-1 6 0,0-2 0,0 4 0,0-4 0,0-1 0,6-5 0,-4 1 0,8-2 0,-8 2 0,9-2 0,-9 6 0,3-5 0,-4 10 0,0-9 0,-2 8 0,2-3 0,-2 0 0,2-1 0,-1-10 0,1-1 0,5-4 0,2 3 0,-1 2 0,-1 1 0,-5 2 0,0 2 0,-1 2 0,0 7 0,1-4 0,-2 5 0,1 0 0,-4-4 0,3-1 0,-2-4 0,8-1 0,2 0 0,5-5 0,0 3 0,0-3 0,-5 5 0,4 0 0,-9 0 0,3 4 0,-4 2 0,-1 4 0,-4-4 0,3 3 0,-2-12 0,8 5 0,3-7 0,-1 5 0,3 0 0,-7 0 0,2 0 0,-4 5 0,-1 1 0,0 4 0,1 0 0,-1 0 0,0 0 0,0 0 0,0 0 0,1 0 0,0 0 0,-1 0 0,6 0 0,-5 0 0,5 0 0,-6 0 0,1 0 0,-1 0 0,-4-4 0,3 2 0,-2-2 0,3 0 0,0 3 0,1-3 0,0-1 0,-1 5 0,0-9 0,1 8 0,0-3 0,-1 4 0,0 0 0,1-4 0,-1-2 0,6 1 0,0-4 0,1 4 0,4-6 0,-4 6 0,0-4 0,-1 8 0,-6-8 0,0 9 0,1-5 0,0 5 0,-32 9 0,10-2 0,-32 9 0,22-1 0,-12-3 0,12 4 0,-11-4 0,10-2 0,-3 1 0,4 0 0,6-1 0,-4-5 0,5 4 0,-1-8 0,1 8 0,6-8 0,-1 4 0,1-5 0,-1 4 0,1-3 0,-1 3 0,1-4 0,-1 4 0,1-3 0,0 3 0,-1 1 0,1-4 0,0 3 0,3 0 0,-2-3 0,3 8 0,-5-8 0,1 3 0,-1-4 0,0 4 0,1-3 0,0 3 0,-1-4 0,0 5 0,1-4 0,0 3 0,-1-4 0,-4 5 0,-2-4 0,0 8 0,-4-8 0,4 8 0,-5-8 0,5 8 0,-4-8 0,5 8 0,-1-4 0,-4 1 0,9 2 0,-4-6 0,6 6 0,0-3 0,-1 4 0,1 1 0,-1-1 0,1-4 0,-1 4 0,1-4 0,-1 5 0,1-1 0,-1 0 0,1 1 0,-6 0 0,5 0 0,-10 5 0,8 0 0,-8 2 0,3 9 0,-4-13 0,-1 13 0,1-10 0,5 0 0,-4 4 0,9-9 0,-8 4 0,8-5 0,-3 0 0,4-1 0,0 6 0,4-5 0,-8 6 0,8-2 0,-9-2 0,4 7 0,2-8 0,-1 4 0,-5-1 0,4-3 0,-3 4 0,4 0 0,0-5 0,0 5 0,1-6 0,-6 1 0,8 0 0,-6 0 0,2 4 0,1-3 0,-5 4 0,6-5 0,-1-1 0,0 0 0,1 1 0,0 0 0,-1-1 0,0-4 0,1 3 0,0-2 0,-1-1 0,2-1 0,2-8 0,2-6 0,4-1 0,5-9 0,1 5 0,5-6 0,-5-1 0,2 7 0,-2-5 0,0 4 0,-2 0 0,0 1 0,-2 6 0,2 0 0,-4-1 0,0 0 0,0 1 0,0 0 0,0-1 0,4 0 0,-3 1 0,8 0 0,-4-6 0,0 4 0,5-3 0,-5 4 0,4-5 0,-3 4 0,3-3 0,-4 4 0,5 1 0,-5 0 0,-1-1 0,1 0 0,-1 1 0,6 0 0,-1 0 0,0 4 0,0 1 0,1 0 0,-1-2 0,1 2 0,-1-5 0,0 8 0,1-7 0,-1 2 0,0-2 0,0 2 0,0-2 0,0 8 0,-4-9 0,3 8 0,-2-3 0,3 0 0,0-2 0,1 1 0,0-3 0,-1 3 0,0-1 0,1-2 0,-1 7 0,0-7 0,1 7 0,0-7 0,-1 6 0,0-2 0,1 0 0,-2 4 0,2-4 0,-2 0 0,2 2 0,-6-6 0,4 8 0,-6-8 0,6 6 0,-7-6 0,8 2 0,-4 2 0,4-5 0,1 4 0,-1-1 0,-4-2 0,3 8 0,-7-9 0,7 8 0,-7-7 0,7 2 0,-2-4 0,3 1 0,6-1 0,1-5 0,5 4 0,0-9 0,0 8 0,-5-8 0,4 13 0,-9-6 0,4 8 0,-6-1 0,1 2 0,0 0 0,-1 3 0,0-4 0,1 1 0,-1 3 0,0-3 0,1 0 0,0-1 0,4-1 0,-3-2 0,8 2 0,-8 0 0,9-3 0,-9 8 0,3-3 0,-4 4 0,-1 0 0,0 0 0,1-4 0,-2 2 0,2-6 0,-1 7 0,1-3 0,-1 4 0,1-4 0,-1 3 0,0-3 0,0 4 0,0 0 0,0-5 0,0 4 0,1-7 0,0 6 0,-1-2 0,0 0 0,1 3 0,0-3 0,-1 4 0,0 0 0,1 0 0,-2 0 0,2 0 0,-1-4 0,0 3 0,1-3 0,0 4 0,-1 0 0,0 0 0,1 0 0,0 0 0,-1 0 0,0 0 0,1 0 0,0 0 0,4 0 0,-3 0 0,8 0 0,-7 0 0,2 0 0,-4 0 0,-1 0 0,0 0 0,1 0 0,0 0 0,-1 0 0,0 0 0,0 0 0,0 0 0,0 0 0,1 0 0,-1 0 0,1 0 0,-1 0 0,1 0 0,-1 0 0,1 0 0,-1 0 0,0 0 0,0 0 0,0 0 0,1 0 0,0 0 0,-1 0 0,0 0 0,1 0 0,0 0 0,-1 0 0,0 0 0,-1 0 0,1 0 0,0 0 0,0 0 0,0 0 0,1 0 0,-1 0 0,1 0 0,-1 4 0,1-4 0,-2 4 0,2-4 0,-1 0 0,-4 4 0,-21-3 0,7 3 0,-22-4 0,21 0 0,-5 0 0,0 0 0,-1 0 0,-5 0 0,5 0 0,-3 0 0,3 0 0,0 0 0,1 0 0,0 0 0,5 0 0,-5 0 0,0 0 0,5 0 0,-4 0 0,-1 5 0,4 0 0,-9 6 0,4-1 0,0 0 0,-3 0 0,8-4 0,-9 3 0,10-8 0,-5 8 0,5-8 0,-4 8 0,3-8 0,-4 8 0,0-8 0,5 7 0,-5-6 0,6 2 0,-6 0 0,4-2 0,-3 6 0,-1-6 0,4 6 0,-3-7 0,4 3 0,-4 1 0,3-4 0,-9 8 0,4-7 0,0 6 0,-3-2 0,3 0 0,-12 4 0,6-10 0,0 10 0,2-9 0,4 3 0,-5 1 0,5-4 0,1 4 0,6-5 0,0 0 0,0 0 0,0 0 0,-1 0 0,1 0 0,0 0 0,-1 0 0,0 0 0,1 0 0,0 0 0,-1 0 0,-4 0 0,-2 0 0,-6 0 0,2 4 0,-2-2 0,2 2 0,-2-4 0,2 5 0,-2-4 0,6 4 0,2-5 0,-1 0 0,4 0 0,-3 0 0,4 0 0,1 0 0,0 0 0,-1 0 0,1 0 0,0 0 0,-1 0 0,1 0 0,0 0 0,-1 0 0,1 0 0,-1 0 0,1 0 0,-1 0 0,1 0 0,-1 0 0,-5 0 0,5 0 0,-5 0 0,6 0 0,-1 0 0,1 0 0,4 3 0,1 3 0,4 2 0,0 2 0,0-2 0,4-2 0,1-2 0,4-4 0,0 0 0,0 0 0,1 0 0,-1 0 0,1 0 0,-1 0 0,1 0 0,-1 0 0,1 0 0,-1-5 0,6 4 0,-4-3 0,3 4 0,-4 0 0,-1 0 0,-4 4 0,-1 0 0,0 1 0,1 3 0,4-7 0,1 3 0,-1-4 0,0 4 0,1-3 0,0 8 0,-1-8 0,0 7 0,6-2 0,-4 3 0,9-3 0,-10 2 0,10-6 0,-9 2 0,9-4 0,-9 0 0,3 0 0,1 0 0,-4 0 0,8 0 0,-8 0 0,9 0 0,-10 0 0,5 0 0,0 0 0,-4 0 0,3 0 0,1 0 0,-4 0 0,4-4 0,-6-2 0,0 1 0,1-3 0,0 3 0,-1-1 0,0-2 0,1 6 0,-5-6 0,4 3 0,-4-4 0,4 3 0,-3-2 0,2 6 0,-7-6 0,8 3 0,-4-4 0,4-1 0,-3 1 0,2 4 0,-3-4 0,4 4 0,-3-5 0,2 1 0,-2 0 0,8-1 0,-3 0 0,4 0 0,-6 0 0,0 1 0,1 4 0,4-4 0,-3 8 0,4-8 0,-1 8 0,-3-3 0,4-1 0,-5 4 0,-1-3 0,0 4 0,1 0 0,0 0 0,-1 0 0,0 0 0,1 0 0,0-4 0,-1 2 0,0-2 0,1 0 0,0 3 0,4-3 0,-3 4 0,4 0 0,-6 0 0,6 0 0,-5-4 0,5 3 0,-6-3 0,6 4 0,-4 0 0,3 0 0,-4 0 0,4 0 0,-3 0 0,4 0 0,-5 0 0,-1 0 0,0 0 0,1 0 0,0 0 0,-1 0 0,0 4 0,1 1 0,0 4 0,-1 1 0,0 0 0,1-1 0,0-4 0,-5 3 0,-1-2 0,0-1 0,-3 4 0,3-5 0,0 1 0,2-1 0,2-4 0,-33 11 0,22-8 0,-27 8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58.388"/>
    </inkml:context>
    <inkml:brush xml:id="br0">
      <inkml:brushProperty name="width" value="0.35" units="cm"/>
      <inkml:brushProperty name="height" value="0.35" units="cm"/>
      <inkml:brushProperty name="color" value="#E5B8E5"/>
    </inkml:brush>
  </inkml:definitions>
  <inkml:trace contextRef="#ctx0" brushRef="#br0">0 847 24575,'11'-25'0,"1"4"0,-6 12 0,-1-1 0,0 0 0,-1 1 0,5-4 0,6-7 0,1-2 0,-2 2 0,-4 0 0,0 4 0,0 0 0,1-3 0,-6 3 0,4 0 0,-4 1 0,5 6 0,-5 0 0,4-1 0,-3-5 0,3 4 0,-3-3 0,2 4 0,-3 1 0,5-6 0,0-1 0,-4 0 0,4-3 0,-5 8 0,6-9 0,-1 4 0,0-5 0,0 0 0,0 5 0,1-4 0,-1 10 0,0-10 0,-5 9 0,5-4 0,-5 1 0,5 3 0,-5-8 0,4 7 0,-8-7 0,8 3 0,-8-5 0,9 0 0,-10 5 0,10-4 0,-9 9 0,4-8 0,-5 8 0,0-3 0,0 4 0,0 9 0,-9 20 0,2-6 0,-7 20 0,4-17 0,0-1 0,-6 5 0,6-4 0,-6 5 0,6 0 0,-1 0 0,0 0 0,-3 0 0,2 0 0,-4 0 0,2-5 0,2 4 0,-3-8 0,4 8 0,6-10 0,-4 5 0,3 0 0,-3-5 0,-1 5 0,5-6 0,-4 1 0,4 4 0,-5-3 0,0 4 0,0-5 0,0 4 0,5-3 0,-4 4 0,4-6 0,0 0 0,-4-3 0,8 2 0,-7-7 0,6 8 0,-6-9 0,12-12 0,-3 4 0,9-19 0,-1 16 0,1-3 0,0 4 0,0-5 0,-5 4 0,4-3 0,-3 8 0,-1-2 0,3 3 0,-7-5 0,7 5 0,-2-3 0,-1 2 0,4-3 0,-4-1 0,0 1 0,4-1 0,-4 1 0,0-1 0,4 1 0,-8-1 0,7 1 0,-7 0 0,7 4 0,-7-4 0,3 29 0,-8-15 0,3 20 0,-3-15 0,0-1 0,3 0 0,-3 1 0,4 0 0,-5-6 0,5 5 0,-5-4 0,5 5 0,-4-5 0,3 4 0,-3-5 0,0 2 0,2 2 0,-6-7 0,8 6 0,-8-5 0,6-14 0,3 8 0,0-8 0,3 16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C9905A-EB01-47DF-8CF4-441E543C1B14}" type="datetimeFigureOut">
              <a:rPr lang="en-GB" smtClean="0"/>
              <a:t>21/11/2022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CF43B6-10DC-4B47-B5D3-F6C7D866ED8F}" type="slidenum">
              <a:rPr lang="en-GB" smtClean="0"/>
              <a:t>‹#›</a:t>
            </a:fld>
            <a:endParaRPr lang="en-GB"/>
          </a:p>
        </p:txBody>
      </p:sp>
    </p:spTree>
    <p:extLst>
      <p:ext uri="{BB962C8B-B14F-4D97-AF65-F5344CB8AC3E}">
        <p14:creationId xmlns:p14="http://schemas.microsoft.com/office/powerpoint/2010/main" val="368761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independent.co.uk/topic/dan-price" TargetMode="External"/><Relationship Id="rId7" Type="http://schemas.openxmlformats.org/officeDocument/2006/relationships/hyperlink" Target="https://www.bbc.co.uk/news/stories-51332811"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www.independent.co.uk/topic/fox-news" TargetMode="External"/><Relationship Id="rId5" Type="http://schemas.openxmlformats.org/officeDocument/2006/relationships/hyperlink" Target="https://www.independent.co.uk/topic/employees" TargetMode="External"/><Relationship Id="rId4" Type="http://schemas.openxmlformats.org/officeDocument/2006/relationships/hyperlink" Target="https://www.independent.co.uk/topic/salary"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toolbox.com/hr/engagement-retention/articles/employee-engagement-vs-job-satisfaction-difference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USE the Marriott, Hilton, SAVOY HOTEL AS EXAMPLES</a:t>
            </a:r>
          </a:p>
        </p:txBody>
      </p:sp>
      <p:sp>
        <p:nvSpPr>
          <p:cNvPr id="4" name="Slide Number Placeholder 3"/>
          <p:cNvSpPr>
            <a:spLocks noGrp="1"/>
          </p:cNvSpPr>
          <p:nvPr>
            <p:ph type="sldNum" sz="quarter" idx="5"/>
          </p:nvPr>
        </p:nvSpPr>
        <p:spPr/>
        <p:txBody>
          <a:bodyPr/>
          <a:lstStyle/>
          <a:p>
            <a:fld id="{C0CF43B6-10DC-4B47-B5D3-F6C7D866ED8F}" type="slidenum">
              <a:rPr lang="en-GB" smtClean="0"/>
              <a:t>1</a:t>
            </a:fld>
            <a:endParaRPr lang="en-GB" dirty="0"/>
          </a:p>
        </p:txBody>
      </p:sp>
    </p:spTree>
    <p:extLst>
      <p:ext uri="{BB962C8B-B14F-4D97-AF65-F5344CB8AC3E}">
        <p14:creationId xmlns:p14="http://schemas.microsoft.com/office/powerpoint/2010/main" val="3663588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a:t>
            </a:fld>
            <a:endParaRPr lang="en-GB" dirty="0"/>
          </a:p>
        </p:txBody>
      </p:sp>
    </p:spTree>
    <p:extLst>
      <p:ext uri="{BB962C8B-B14F-4D97-AF65-F5344CB8AC3E}">
        <p14:creationId xmlns:p14="http://schemas.microsoft.com/office/powerpoint/2010/main" val="3725322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4</a:t>
            </a:fld>
            <a:endParaRPr lang="en-GB" dirty="0"/>
          </a:p>
        </p:txBody>
      </p:sp>
    </p:spTree>
    <p:extLst>
      <p:ext uri="{BB962C8B-B14F-4D97-AF65-F5344CB8AC3E}">
        <p14:creationId xmlns:p14="http://schemas.microsoft.com/office/powerpoint/2010/main" val="3520584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6.34</a:t>
            </a:r>
          </a:p>
        </p:txBody>
      </p:sp>
      <p:sp>
        <p:nvSpPr>
          <p:cNvPr id="4" name="Slide Number Placeholder 3"/>
          <p:cNvSpPr>
            <a:spLocks noGrp="1"/>
          </p:cNvSpPr>
          <p:nvPr>
            <p:ph type="sldNum" sz="quarter" idx="5"/>
          </p:nvPr>
        </p:nvSpPr>
        <p:spPr/>
        <p:txBody>
          <a:bodyPr/>
          <a:lstStyle/>
          <a:p>
            <a:fld id="{C0CF43B6-10DC-4B47-B5D3-F6C7D866ED8F}" type="slidenum">
              <a:rPr lang="en-GB" smtClean="0"/>
              <a:t>5</a:t>
            </a:fld>
            <a:endParaRPr lang="en-GB" dirty="0"/>
          </a:p>
        </p:txBody>
      </p:sp>
    </p:spTree>
    <p:extLst>
      <p:ext uri="{BB962C8B-B14F-4D97-AF65-F5344CB8AC3E}">
        <p14:creationId xmlns:p14="http://schemas.microsoft.com/office/powerpoint/2010/main" val="2025101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b="0" i="0" dirty="0">
                <a:solidFill>
                  <a:srgbClr val="222222"/>
                </a:solidFill>
                <a:effectLst/>
                <a:latin typeface="Indy Serif"/>
              </a:rPr>
              <a:t>CEO </a:t>
            </a:r>
            <a:r>
              <a:rPr lang="en-GB" b="0" i="0" u="none" strike="noStrike" dirty="0">
                <a:solidFill>
                  <a:srgbClr val="EC1A2E"/>
                </a:solidFill>
                <a:effectLst/>
                <a:latin typeface="Indy Serif"/>
                <a:hlinkClick r:id="rId3"/>
              </a:rPr>
              <a:t>Dan Price</a:t>
            </a:r>
            <a:r>
              <a:rPr lang="en-GB" b="0" i="0" dirty="0">
                <a:solidFill>
                  <a:srgbClr val="222222"/>
                </a:solidFill>
                <a:effectLst/>
                <a:latin typeface="Indy Serif"/>
              </a:rPr>
              <a:t> announced six years that he planned to raise the minimum annual </a:t>
            </a:r>
            <a:r>
              <a:rPr lang="en-GB" b="0" i="0" u="none" strike="noStrike" dirty="0">
                <a:solidFill>
                  <a:srgbClr val="EC1A2E"/>
                </a:solidFill>
                <a:effectLst/>
                <a:latin typeface="Indy Serif"/>
                <a:hlinkClick r:id="rId4"/>
              </a:rPr>
              <a:t>salary</a:t>
            </a:r>
            <a:r>
              <a:rPr lang="en-GB" b="0" i="0" dirty="0">
                <a:solidFill>
                  <a:srgbClr val="222222"/>
                </a:solidFill>
                <a:effectLst/>
                <a:latin typeface="Indy Serif"/>
              </a:rPr>
              <a:t> of </a:t>
            </a:r>
            <a:r>
              <a:rPr lang="en-GB" b="0" i="0" u="none" strike="noStrike" dirty="0">
                <a:solidFill>
                  <a:srgbClr val="EC1A2E"/>
                </a:solidFill>
                <a:effectLst/>
                <a:latin typeface="Indy Serif"/>
                <a:hlinkClick r:id="rId5"/>
              </a:rPr>
              <a:t>employees</a:t>
            </a:r>
            <a:r>
              <a:rPr lang="en-GB" b="0" i="0" dirty="0">
                <a:solidFill>
                  <a:srgbClr val="222222"/>
                </a:solidFill>
                <a:effectLst/>
                <a:latin typeface="Indy Serif"/>
              </a:rPr>
              <a:t> at his company to $70,000.</a:t>
            </a:r>
          </a:p>
          <a:p>
            <a:pPr algn="l"/>
            <a:r>
              <a:rPr lang="en-GB" b="0" i="0" dirty="0">
                <a:solidFill>
                  <a:srgbClr val="222222"/>
                </a:solidFill>
                <a:effectLst/>
                <a:latin typeface="Indy Serif"/>
              </a:rPr>
              <a:t>In order to do that, he had to cut into his own $1.1m pay package.</a:t>
            </a:r>
          </a:p>
          <a:p>
            <a:pPr algn="l"/>
            <a:r>
              <a:rPr lang="en-GB" b="0" i="0" dirty="0">
                <a:solidFill>
                  <a:srgbClr val="222222"/>
                </a:solidFill>
                <a:effectLst/>
                <a:latin typeface="Indy Serif"/>
              </a:rPr>
              <a:t>Mr Price said in interviews that he chose to raise the salaries of his workers after discovering one of his employees had been secretly working a second job at McDonald's to live.</a:t>
            </a:r>
          </a:p>
          <a:p>
            <a:pPr algn="l"/>
            <a:endParaRPr lang="en-GB" b="0" i="0" dirty="0">
              <a:solidFill>
                <a:srgbClr val="222222"/>
              </a:solidFill>
              <a:effectLst/>
              <a:latin typeface="Indy Serif"/>
            </a:endParaRPr>
          </a:p>
          <a:p>
            <a:pPr algn="l"/>
            <a:r>
              <a:rPr lang="en-GB" b="0" i="0" dirty="0">
                <a:solidFill>
                  <a:srgbClr val="222222"/>
                </a:solidFill>
                <a:effectLst/>
                <a:latin typeface="Indy Serif"/>
              </a:rPr>
              <a:t>"It was clear I was an awful CEO who was failing his employees. I gave her a raise to quit that job. No one should have to work two jobs to make ends meet," Mr Price said.</a:t>
            </a:r>
          </a:p>
          <a:p>
            <a:pPr algn="l"/>
            <a:r>
              <a:rPr lang="en-GB" b="0" i="0" dirty="0">
                <a:solidFill>
                  <a:srgbClr val="222222"/>
                </a:solidFill>
                <a:effectLst/>
                <a:latin typeface="Indy Serif"/>
              </a:rPr>
              <a:t>The unprecedented move drew mockery and scorn from "pro-business" conservative voices like </a:t>
            </a:r>
            <a:r>
              <a:rPr lang="en-GB" b="0" i="0" u="none" strike="noStrike" dirty="0">
                <a:solidFill>
                  <a:srgbClr val="EC1A2E"/>
                </a:solidFill>
                <a:effectLst/>
                <a:latin typeface="Indy Serif"/>
                <a:hlinkClick r:id="rId6"/>
              </a:rPr>
              <a:t>Fox News</a:t>
            </a:r>
            <a:r>
              <a:rPr lang="en-GB" b="0" i="0" dirty="0">
                <a:solidFill>
                  <a:srgbClr val="222222"/>
                </a:solidFill>
                <a:effectLst/>
                <a:latin typeface="Indy Serif"/>
              </a:rPr>
              <a:t> pundits and "Dirty Jobs" actor Mike Rowe, who tried to smear the decision as an act of "socialism.“</a:t>
            </a:r>
          </a:p>
          <a:p>
            <a:pPr algn="l"/>
            <a:r>
              <a:rPr lang="en-GB" b="0" i="0" dirty="0">
                <a:solidFill>
                  <a:srgbClr val="222222"/>
                </a:solidFill>
                <a:effectLst/>
                <a:latin typeface="Indy Serif"/>
              </a:rPr>
              <a:t>On Fox Business, presenter Stuart Varney called Mr Price the "lunatic of all lunatics."</a:t>
            </a:r>
          </a:p>
          <a:p>
            <a:pPr algn="l"/>
            <a:r>
              <a:rPr lang="en-GB" b="0" i="0" dirty="0">
                <a:solidFill>
                  <a:srgbClr val="222222"/>
                </a:solidFill>
                <a:effectLst/>
                <a:latin typeface="Indy Serif"/>
              </a:rPr>
              <a:t>Rush Limbaugh, who ran the most popular conservative radio show in the country, called it "pure, unadulterated socialism" and said he hoped "this company is a case study in MBA programs on how socialism does not work, because it's going to fail."</a:t>
            </a:r>
          </a:p>
          <a:p>
            <a:pPr algn="l"/>
            <a:r>
              <a:rPr lang="en-GB" b="0" i="0" dirty="0">
                <a:solidFill>
                  <a:srgbClr val="222222"/>
                </a:solidFill>
                <a:effectLst/>
                <a:latin typeface="Indy Serif"/>
              </a:rPr>
              <a:t>It is unclear why Mr Price choosing to run his business how he wishes constitutes socialism. Under a socialist management of the business, Mr Price's workers would have some control over what their company produces, how they price and distribute it, and have a say in setting their pays.</a:t>
            </a:r>
          </a:p>
          <a:p>
            <a:pPr algn="l"/>
            <a:r>
              <a:rPr lang="en-GB" b="0" i="0" dirty="0">
                <a:solidFill>
                  <a:srgbClr val="222222"/>
                </a:solidFill>
                <a:effectLst/>
                <a:latin typeface="Indy Serif"/>
              </a:rPr>
              <a:t>Mr Price said he does not think those who criticised him cared about his company or his workers, but rather were threatened by the disruption his move caused to the narratives that are used to justify exorbitant CEO pay.</a:t>
            </a:r>
          </a:p>
          <a:p>
            <a:pPr algn="l"/>
            <a:r>
              <a:rPr lang="en-GB" b="0" i="0" dirty="0">
                <a:solidFill>
                  <a:srgbClr val="222222"/>
                </a:solidFill>
                <a:effectLst/>
                <a:latin typeface="Indy Serif"/>
              </a:rPr>
              <a:t>"I did this as a private business owner. It affected no one but myself (I cut my salary from $1.1M to $70k) - the definition of private enterprise. But what I did was very threatening to them because it disrupts the narrative of 'CEOs must be paid 1,000x more than their employees,'" he wrote.</a:t>
            </a:r>
          </a:p>
          <a:p>
            <a:pPr algn="l"/>
            <a:r>
              <a:rPr lang="en-GB" b="0" i="0" dirty="0">
                <a:solidFill>
                  <a:srgbClr val="222222"/>
                </a:solidFill>
                <a:effectLst/>
                <a:latin typeface="Indy Serif"/>
              </a:rPr>
              <a:t>Despite the bad-faith predictions from conservatives that his company would fail and his employees would be out of work thanks to his reckless flirting with socialism, Mr Price appears to have proven that the most "pro-business" move a company can make is treating its employees well paying them fairly.</a:t>
            </a:r>
          </a:p>
          <a:p>
            <a:pPr algn="l"/>
            <a:r>
              <a:rPr lang="en-GB" b="0" i="0" dirty="0">
                <a:solidFill>
                  <a:srgbClr val="222222"/>
                </a:solidFill>
                <a:effectLst/>
                <a:latin typeface="Indy Serif"/>
              </a:rPr>
              <a:t>In the wake of his decision to raise his employees' minimum salaries, his company - which processes credit card payments - appears to have flourished. When he started his initiative, his company was processing payments worth $3bn. Today, it is processing $10bn worth of payments. The company has expanded from a 130-person location in Seattle to a second location in Boise, Idaho. According to Mr Price, 76 per cent of his employees are engaged while they're at work, which is twice the national average, and the number of people he was able to hire grew by 70 per cent.</a:t>
            </a:r>
          </a:p>
          <a:p>
            <a:pPr algn="l"/>
            <a:r>
              <a:rPr lang="en-GB" b="0" i="0" dirty="0">
                <a:solidFill>
                  <a:srgbClr val="222222"/>
                </a:solidFill>
                <a:effectLst/>
                <a:latin typeface="Indy Serif"/>
              </a:rPr>
              <a:t>Ten times more employees are having children and buying homes than before he adjusted their pay, and 70 per cent of his employees reported they were able to pay down on their debts. A report by Inc. found that the company's number of employees doubled.</a:t>
            </a:r>
          </a:p>
          <a:p>
            <a:pPr algn="l"/>
            <a:r>
              <a:rPr lang="en-GB" b="0" i="0" dirty="0">
                <a:solidFill>
                  <a:srgbClr val="222222"/>
                </a:solidFill>
                <a:effectLst/>
                <a:latin typeface="Indy Serif"/>
              </a:rPr>
              <a:t>Ultimately, Mr Limbaugh got his wish, though perhaps not how he envisioned it; today, the company is used as a case study by Harvard Business School.</a:t>
            </a:r>
          </a:p>
          <a:p>
            <a:pPr algn="l"/>
            <a:endParaRPr lang="en-GB" b="0" i="0" dirty="0">
              <a:solidFill>
                <a:srgbClr val="222222"/>
              </a:solidFill>
              <a:effectLst/>
              <a:latin typeface="Indy Serif"/>
            </a:endParaRPr>
          </a:p>
          <a:p>
            <a:pPr algn="l"/>
            <a:r>
              <a:rPr lang="en-GB" b="0" i="0" dirty="0">
                <a:solidFill>
                  <a:srgbClr val="222222"/>
                </a:solidFill>
                <a:effectLst/>
                <a:latin typeface="Indy Serif"/>
              </a:rPr>
              <a:t>Break out session – how do you think it has turned out, is this something that you think you would do? How else can you engage employees by thinking out of the box?</a:t>
            </a:r>
          </a:p>
          <a:p>
            <a:pPr algn="l"/>
            <a:endParaRPr lang="en-GB" b="0" i="0" dirty="0">
              <a:solidFill>
                <a:srgbClr val="222222"/>
              </a:solidFill>
              <a:effectLst/>
              <a:latin typeface="Indy Serif"/>
            </a:endParaRPr>
          </a:p>
          <a:p>
            <a:pPr algn="l"/>
            <a:r>
              <a:rPr lang="en-GB" b="0" i="0" dirty="0">
                <a:solidFill>
                  <a:srgbClr val="222222"/>
                </a:solidFill>
                <a:effectLst/>
                <a:latin typeface="Indy Serif"/>
              </a:rPr>
              <a:t>Review how it has gone and discuss with the group.</a:t>
            </a:r>
          </a:p>
          <a:p>
            <a:pPr algn="l"/>
            <a:endParaRPr lang="en-GB" b="0" i="0" dirty="0">
              <a:solidFill>
                <a:srgbClr val="222222"/>
              </a:solidFill>
              <a:effectLst/>
              <a:latin typeface="Indy Serif"/>
            </a:endParaRPr>
          </a:p>
          <a:p>
            <a:pPr algn="l"/>
            <a:r>
              <a:rPr lang="en-GB" dirty="0">
                <a:hlinkClick r:id="rId7"/>
              </a:rPr>
              <a:t>The boss who put everyone on 70K - BBC News</a:t>
            </a:r>
            <a:endParaRPr lang="en-GB" b="0" i="0" dirty="0">
              <a:solidFill>
                <a:srgbClr val="222222"/>
              </a:solidFill>
              <a:effectLst/>
              <a:latin typeface="Indy Serif"/>
            </a:endParaRPr>
          </a:p>
          <a:p>
            <a:pPr algn="l"/>
            <a:endParaRPr lang="en-GB" b="0" i="0" dirty="0">
              <a:solidFill>
                <a:srgbClr val="222222"/>
              </a:solidFill>
              <a:effectLst/>
              <a:latin typeface="Indy Serif"/>
            </a:endParaRPr>
          </a:p>
          <a:p>
            <a:r>
              <a:rPr lang="en-GB" dirty="0"/>
              <a:t>https://www.cbsnews.com/news/dan-price-gravity-payments-ceo-70000-employee-minimum-wage/ Video available on this link if you would like to share</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6</a:t>
            </a:fld>
            <a:endParaRPr lang="en-GB" dirty="0"/>
          </a:p>
        </p:txBody>
      </p:sp>
    </p:spTree>
    <p:extLst>
      <p:ext uri="{BB962C8B-B14F-4D97-AF65-F5344CB8AC3E}">
        <p14:creationId xmlns:p14="http://schemas.microsoft.com/office/powerpoint/2010/main" val="1422170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8</a:t>
            </a:fld>
            <a:endParaRPr lang="cs-CZ"/>
          </a:p>
        </p:txBody>
      </p:sp>
    </p:spTree>
    <p:extLst>
      <p:ext uri="{BB962C8B-B14F-4D97-AF65-F5344CB8AC3E}">
        <p14:creationId xmlns:p14="http://schemas.microsoft.com/office/powerpoint/2010/main" val="2826995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a:p>
            <a:pPr lvl="0"/>
            <a:endParaRPr lang="en-US" dirty="0"/>
          </a:p>
          <a:p>
            <a:pPr lvl="0"/>
            <a:endParaRPr lang="en-US" dirty="0"/>
          </a:p>
          <a:p>
            <a:pPr lvl="0"/>
            <a:endParaRPr lang="en-US"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9</a:t>
            </a:fld>
            <a:endParaRPr lang="cs-CZ"/>
          </a:p>
        </p:txBody>
      </p:sp>
    </p:spTree>
    <p:extLst>
      <p:ext uri="{BB962C8B-B14F-4D97-AF65-F5344CB8AC3E}">
        <p14:creationId xmlns:p14="http://schemas.microsoft.com/office/powerpoint/2010/main" val="812815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10</a:t>
            </a:fld>
            <a:endParaRPr lang="cs-CZ"/>
          </a:p>
        </p:txBody>
      </p:sp>
    </p:spTree>
    <p:extLst>
      <p:ext uri="{BB962C8B-B14F-4D97-AF65-F5344CB8AC3E}">
        <p14:creationId xmlns:p14="http://schemas.microsoft.com/office/powerpoint/2010/main" val="1631598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11</a:t>
            </a:fld>
            <a:endParaRPr lang="en-GB" dirty="0"/>
          </a:p>
        </p:txBody>
      </p:sp>
    </p:spTree>
    <p:extLst>
      <p:ext uri="{BB962C8B-B14F-4D97-AF65-F5344CB8AC3E}">
        <p14:creationId xmlns:p14="http://schemas.microsoft.com/office/powerpoint/2010/main" val="979317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12</a:t>
            </a:fld>
            <a:endParaRPr lang="en-GB" dirty="0"/>
          </a:p>
        </p:txBody>
      </p:sp>
    </p:spTree>
    <p:extLst>
      <p:ext uri="{BB962C8B-B14F-4D97-AF65-F5344CB8AC3E}">
        <p14:creationId xmlns:p14="http://schemas.microsoft.com/office/powerpoint/2010/main" val="19750879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One spokes person from a group to present findings</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13</a:t>
            </a:fld>
            <a:endParaRPr lang="en-GB" dirty="0"/>
          </a:p>
        </p:txBody>
      </p:sp>
    </p:spTree>
    <p:extLst>
      <p:ext uri="{BB962C8B-B14F-4D97-AF65-F5344CB8AC3E}">
        <p14:creationId xmlns:p14="http://schemas.microsoft.com/office/powerpoint/2010/main" val="2750083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14</a:t>
            </a:fld>
            <a:endParaRPr lang="cs-CZ"/>
          </a:p>
        </p:txBody>
      </p:sp>
    </p:spTree>
    <p:extLst>
      <p:ext uri="{BB962C8B-B14F-4D97-AF65-F5344CB8AC3E}">
        <p14:creationId xmlns:p14="http://schemas.microsoft.com/office/powerpoint/2010/main" val="19381106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15</a:t>
            </a:fld>
            <a:endParaRPr lang="cs-CZ"/>
          </a:p>
        </p:txBody>
      </p:sp>
    </p:spTree>
    <p:extLst>
      <p:ext uri="{BB962C8B-B14F-4D97-AF65-F5344CB8AC3E}">
        <p14:creationId xmlns:p14="http://schemas.microsoft.com/office/powerpoint/2010/main" val="8589320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16</a:t>
            </a:fld>
            <a:endParaRPr lang="en-GB"/>
          </a:p>
        </p:txBody>
      </p:sp>
    </p:spTree>
    <p:extLst>
      <p:ext uri="{BB962C8B-B14F-4D97-AF65-F5344CB8AC3E}">
        <p14:creationId xmlns:p14="http://schemas.microsoft.com/office/powerpoint/2010/main" val="15195268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solidFill>
                <a:srgbClr val="0563C1"/>
              </a:solidFill>
              <a:hlinkClick r:id="rId3">
                <a:extLst>
                  <a:ext uri="{A12FA001-AC4F-418D-AE19-62706E023703}">
                    <ahyp:hlinkClr xmlns:ahyp="http://schemas.microsoft.com/office/drawing/2018/hyperlinkcolor" val="tx"/>
                  </a:ext>
                </a:extLst>
              </a:hlinkClick>
            </a:endParaRPr>
          </a:p>
        </p:txBody>
      </p:sp>
      <p:sp>
        <p:nvSpPr>
          <p:cNvPr id="4" name="Slide Number Placeholder 3"/>
          <p:cNvSpPr>
            <a:spLocks noGrp="1"/>
          </p:cNvSpPr>
          <p:nvPr>
            <p:ph type="sldNum" sz="quarter" idx="5"/>
          </p:nvPr>
        </p:nvSpPr>
        <p:spPr/>
        <p:txBody>
          <a:bodyPr/>
          <a:lstStyle/>
          <a:p>
            <a:fld id="{C0CF43B6-10DC-4B47-B5D3-F6C7D866ED8F}" type="slidenum">
              <a:rPr lang="en-GB" smtClean="0"/>
              <a:t>18</a:t>
            </a:fld>
            <a:endParaRPr lang="en-GB"/>
          </a:p>
        </p:txBody>
      </p:sp>
    </p:spTree>
    <p:extLst>
      <p:ext uri="{BB962C8B-B14F-4D97-AF65-F5344CB8AC3E}">
        <p14:creationId xmlns:p14="http://schemas.microsoft.com/office/powerpoint/2010/main" val="34165007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19</a:t>
            </a:fld>
            <a:endParaRPr lang="cs-CZ"/>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20</a:t>
            </a:fld>
            <a:endParaRPr lang="en-GB"/>
          </a:p>
        </p:txBody>
      </p:sp>
    </p:spTree>
    <p:extLst>
      <p:ext uri="{BB962C8B-B14F-4D97-AF65-F5344CB8AC3E}">
        <p14:creationId xmlns:p14="http://schemas.microsoft.com/office/powerpoint/2010/main" val="12928162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One spokes person from a group to present findings</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21</a:t>
            </a:fld>
            <a:endParaRPr lang="en-GB"/>
          </a:p>
        </p:txBody>
      </p:sp>
    </p:spTree>
    <p:extLst>
      <p:ext uri="{BB962C8B-B14F-4D97-AF65-F5344CB8AC3E}">
        <p14:creationId xmlns:p14="http://schemas.microsoft.com/office/powerpoint/2010/main" val="25637010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22</a:t>
            </a:fld>
            <a:endParaRPr lang="en-GB"/>
          </a:p>
        </p:txBody>
      </p:sp>
    </p:spTree>
    <p:extLst>
      <p:ext uri="{BB962C8B-B14F-4D97-AF65-F5344CB8AC3E}">
        <p14:creationId xmlns:p14="http://schemas.microsoft.com/office/powerpoint/2010/main" val="13515360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Hear from associates how Marriott’s culture of putting people first has transformed into a global movement called TakeCare, and how that has empowered them on their career journey.</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23</a:t>
            </a:fld>
            <a:endParaRPr lang="cs-CZ"/>
          </a:p>
        </p:txBody>
      </p:sp>
    </p:spTree>
    <p:extLst>
      <p:ext uri="{BB962C8B-B14F-4D97-AF65-F5344CB8AC3E}">
        <p14:creationId xmlns:p14="http://schemas.microsoft.com/office/powerpoint/2010/main" val="15503356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24</a:t>
            </a:fld>
            <a:endParaRPr lang="en-GB" dirty="0"/>
          </a:p>
        </p:txBody>
      </p:sp>
    </p:spTree>
    <p:extLst>
      <p:ext uri="{BB962C8B-B14F-4D97-AF65-F5344CB8AC3E}">
        <p14:creationId xmlns:p14="http://schemas.microsoft.com/office/powerpoint/2010/main" val="5302035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endParaRPr lang="en-GB" b="0" i="0" dirty="0">
              <a:solidFill>
                <a:srgbClr val="58595B"/>
              </a:solidFill>
              <a:effectLst/>
              <a:latin typeface="Roboto" panose="02000000000000000000" pitchFamily="2" charset="0"/>
            </a:endParaRPr>
          </a:p>
          <a:p>
            <a:pPr algn="l"/>
            <a:endParaRPr lang="en-GB" b="0" i="0" dirty="0">
              <a:solidFill>
                <a:srgbClr val="58595B"/>
              </a:solidFill>
              <a:effectLst/>
              <a:latin typeface="Roboto" panose="02000000000000000000" pitchFamily="2" charset="0"/>
            </a:endParaRPr>
          </a:p>
          <a:p>
            <a:pPr algn="l"/>
            <a:endParaRPr lang="en-GB" b="0" i="0" dirty="0">
              <a:solidFill>
                <a:srgbClr val="58595B"/>
              </a:solidFill>
              <a:effectLst/>
              <a:latin typeface="Roboto" panose="02000000000000000000" pitchFamily="2" charset="0"/>
            </a:endParaRPr>
          </a:p>
          <a:p>
            <a:pPr algn="l"/>
            <a:endParaRPr lang="en-GB" b="0" i="0" dirty="0">
              <a:solidFill>
                <a:srgbClr val="58595B"/>
              </a:solidFill>
              <a:effectLst/>
              <a:latin typeface="Roboto" panose="02000000000000000000" pitchFamily="2" charset="0"/>
            </a:endParaRPr>
          </a:p>
          <a:p>
            <a:pPr algn="l"/>
            <a:r>
              <a:rPr lang="en-GB" b="0" i="0" dirty="0">
                <a:solidFill>
                  <a:srgbClr val="58595B"/>
                </a:solidFill>
                <a:effectLst/>
                <a:latin typeface="Roboto" panose="02000000000000000000" pitchFamily="2" charset="0"/>
              </a:rPr>
              <a:t> </a:t>
            </a:r>
          </a:p>
        </p:txBody>
      </p:sp>
      <p:sp>
        <p:nvSpPr>
          <p:cNvPr id="4" name="Slide Number Placeholder 3"/>
          <p:cNvSpPr>
            <a:spLocks noGrp="1"/>
          </p:cNvSpPr>
          <p:nvPr>
            <p:ph type="sldNum" sz="quarter" idx="5"/>
          </p:nvPr>
        </p:nvSpPr>
        <p:spPr/>
        <p:txBody>
          <a:bodyPr/>
          <a:lstStyle/>
          <a:p>
            <a:fld id="{C0CF43B6-10DC-4B47-B5D3-F6C7D866ED8F}" type="slidenum">
              <a:rPr lang="en-GB" smtClean="0"/>
              <a:t>26</a:t>
            </a:fld>
            <a:endParaRPr lang="en-GB"/>
          </a:p>
        </p:txBody>
      </p:sp>
    </p:spTree>
    <p:extLst>
      <p:ext uri="{BB962C8B-B14F-4D97-AF65-F5344CB8AC3E}">
        <p14:creationId xmlns:p14="http://schemas.microsoft.com/office/powerpoint/2010/main" val="12932237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27</a:t>
            </a:fld>
            <a:endParaRPr lang="cs-CZ"/>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21.11.2022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28</a:t>
            </a:fld>
            <a:endParaRPr lang="cs-CZ"/>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29</a:t>
            </a:fld>
            <a:endParaRPr lang="cs-CZ"/>
          </a:p>
        </p:txBody>
      </p:sp>
    </p:spTree>
    <p:extLst>
      <p:ext uri="{BB962C8B-B14F-4D97-AF65-F5344CB8AC3E}">
        <p14:creationId xmlns:p14="http://schemas.microsoft.com/office/powerpoint/2010/main" val="7559070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30</a:t>
            </a:fld>
            <a:endParaRPr lang="cs-CZ"/>
          </a:p>
        </p:txBody>
      </p:sp>
    </p:spTree>
    <p:extLst>
      <p:ext uri="{BB962C8B-B14F-4D97-AF65-F5344CB8AC3E}">
        <p14:creationId xmlns:p14="http://schemas.microsoft.com/office/powerpoint/2010/main" val="3539044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lnSpc>
                <a:spcPts val="3864"/>
              </a:lnSpc>
            </a:pPr>
            <a:r>
              <a:rPr lang="en-US" sz="1200" dirty="0">
                <a:solidFill>
                  <a:srgbClr val="000000"/>
                </a:solidFill>
                <a:latin typeface="Arial Rounded MT Bold" panose="020F0704030504030204" pitchFamily="34" charset="77"/>
              </a:rPr>
              <a:t>Pair new employees with more experienced staff members to serve as mentors throughout their employment. Tell employees to think of their mentors as someone between a manager and a friend - someone they can go to for advice on how to adjust to the venue's idiosyncrasies, and someone they can celebrate victories with.</a:t>
            </a:r>
          </a:p>
          <a:p>
            <a:pPr algn="ctr">
              <a:lnSpc>
                <a:spcPts val="3864"/>
              </a:lnSpc>
            </a:pPr>
            <a:endParaRPr lang="en-US" sz="1200" dirty="0">
              <a:solidFill>
                <a:srgbClr val="000000"/>
              </a:solidFill>
              <a:latin typeface="Arial Rounded MT Bold" panose="020F0704030504030204" pitchFamily="34" charset="77"/>
            </a:endParaRPr>
          </a:p>
          <a:p>
            <a:pPr algn="l">
              <a:lnSpc>
                <a:spcPts val="3864"/>
              </a:lnSpc>
            </a:pPr>
            <a:r>
              <a:rPr lang="en-US" sz="1200" dirty="0">
                <a:solidFill>
                  <a:srgbClr val="000000"/>
                </a:solidFill>
                <a:latin typeface="Arial Rounded MT Bold" panose="020F0704030504030204" pitchFamily="34" charset="77"/>
              </a:rPr>
              <a:t>Providing new team members with mentors shows them that you and the venue's management team care about their professional development and wellbeing, which will ultimately increase engagement and reduce turnover</a:t>
            </a:r>
            <a:endParaRPr lang="en-US"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31</a:t>
            </a:fld>
            <a:endParaRPr lang="cs-CZ"/>
          </a:p>
        </p:txBody>
      </p:sp>
    </p:spTree>
    <p:extLst>
      <p:ext uri="{BB962C8B-B14F-4D97-AF65-F5344CB8AC3E}">
        <p14:creationId xmlns:p14="http://schemas.microsoft.com/office/powerpoint/2010/main" val="33929437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32</a:t>
            </a:fld>
            <a:endParaRPr lang="en-GB"/>
          </a:p>
        </p:txBody>
      </p:sp>
    </p:spTree>
    <p:extLst>
      <p:ext uri="{BB962C8B-B14F-4D97-AF65-F5344CB8AC3E}">
        <p14:creationId xmlns:p14="http://schemas.microsoft.com/office/powerpoint/2010/main" val="26836121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33</a:t>
            </a:fld>
            <a:endParaRPr lang="cs-CZ"/>
          </a:p>
        </p:txBody>
      </p:sp>
    </p:spTree>
    <p:extLst>
      <p:ext uri="{BB962C8B-B14F-4D97-AF65-F5344CB8AC3E}">
        <p14:creationId xmlns:p14="http://schemas.microsoft.com/office/powerpoint/2010/main" val="36636800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34</a:t>
            </a:fld>
            <a:endParaRPr lang="cs-CZ"/>
          </a:p>
        </p:txBody>
      </p:sp>
    </p:spTree>
    <p:extLst>
      <p:ext uri="{BB962C8B-B14F-4D97-AF65-F5344CB8AC3E}">
        <p14:creationId xmlns:p14="http://schemas.microsoft.com/office/powerpoint/2010/main" val="24321295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Recap </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35</a:t>
            </a:fld>
            <a:endParaRPr lang="en-GB"/>
          </a:p>
        </p:txBody>
      </p:sp>
    </p:spTree>
    <p:extLst>
      <p:ext uri="{BB962C8B-B14F-4D97-AF65-F5344CB8AC3E}">
        <p14:creationId xmlns:p14="http://schemas.microsoft.com/office/powerpoint/2010/main" val="8723008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effective presentation begins with focused thinking. Figure out the primary aim of the presentation and consider the audience.</a:t>
            </a:r>
          </a:p>
          <a:p>
            <a:endParaRPr lang="en-GB" dirty="0"/>
          </a:p>
          <a:p>
            <a:r>
              <a:rPr lang="en-GB" dirty="0"/>
              <a:t>Craft you message and guide people through logic, facts and examples.  Chart together a clear pathway. </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37</a:t>
            </a:fld>
            <a:endParaRPr lang="en-GB"/>
          </a:p>
        </p:txBody>
      </p:sp>
    </p:spTree>
    <p:extLst>
      <p:ext uri="{BB962C8B-B14F-4D97-AF65-F5344CB8AC3E}">
        <p14:creationId xmlns:p14="http://schemas.microsoft.com/office/powerpoint/2010/main" val="5277044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38</a:t>
            </a:fld>
            <a:endParaRPr lang="en-GB"/>
          </a:p>
        </p:txBody>
      </p:sp>
    </p:spTree>
    <p:extLst>
      <p:ext uri="{BB962C8B-B14F-4D97-AF65-F5344CB8AC3E}">
        <p14:creationId xmlns:p14="http://schemas.microsoft.com/office/powerpoint/2010/main" val="19057114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39</a:t>
            </a:fld>
            <a:endParaRPr lang="cs-CZ"/>
          </a:p>
        </p:txBody>
      </p:sp>
    </p:spTree>
    <p:extLst>
      <p:ext uri="{BB962C8B-B14F-4D97-AF65-F5344CB8AC3E}">
        <p14:creationId xmlns:p14="http://schemas.microsoft.com/office/powerpoint/2010/main" val="33893991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Using a combination of words and pictures are six time more effective than words alone</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40</a:t>
            </a:fld>
            <a:endParaRPr lang="en-GB"/>
          </a:p>
        </p:txBody>
      </p:sp>
    </p:spTree>
    <p:extLst>
      <p:ext uri="{BB962C8B-B14F-4D97-AF65-F5344CB8AC3E}">
        <p14:creationId xmlns:p14="http://schemas.microsoft.com/office/powerpoint/2010/main" val="9884277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Metimetre</a:t>
            </a:r>
            <a:r>
              <a:rPr lang="en-GB"/>
              <a:t> quiz</a:t>
            </a:r>
          </a:p>
        </p:txBody>
      </p:sp>
      <p:sp>
        <p:nvSpPr>
          <p:cNvPr id="4" name="Slide Number Placeholder 3"/>
          <p:cNvSpPr>
            <a:spLocks noGrp="1"/>
          </p:cNvSpPr>
          <p:nvPr>
            <p:ph type="sldNum" sz="quarter" idx="5"/>
          </p:nvPr>
        </p:nvSpPr>
        <p:spPr/>
        <p:txBody>
          <a:bodyPr/>
          <a:lstStyle/>
          <a:p>
            <a:fld id="{C0CF43B6-10DC-4B47-B5D3-F6C7D866ED8F}" type="slidenum">
              <a:rPr lang="en-GB" smtClean="0"/>
              <a:t>45</a:t>
            </a:fld>
            <a:endParaRPr lang="en-GB"/>
          </a:p>
        </p:txBody>
      </p:sp>
    </p:spTree>
    <p:extLst>
      <p:ext uri="{BB962C8B-B14F-4D97-AF65-F5344CB8AC3E}">
        <p14:creationId xmlns:p14="http://schemas.microsoft.com/office/powerpoint/2010/main" val="40389922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46</a:t>
            </a:fld>
            <a:endParaRPr lang="en-GB"/>
          </a:p>
        </p:txBody>
      </p:sp>
    </p:spTree>
    <p:extLst>
      <p:ext uri="{BB962C8B-B14F-4D97-AF65-F5344CB8AC3E}">
        <p14:creationId xmlns:p14="http://schemas.microsoft.com/office/powerpoint/2010/main" val="37867058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question to consider as you think about whether to put effort and investment into employee engagement: “Is engagement worth the effort and investment we put into it?” The short answer to this question is “yes,” but depending on the type of organization you are, engagement may be more critical or less critical to your success. During this webinar we’ll share the best methods for preparing, administering, and rolling out the results from your employee engagement survey based on over 20 years of experience conducting surveys around the world. We’ll also identify the most common mistakes organizations make when conducting an employee engagement survey and how to avoid them. Presented by David Long, VP of Assessment, </a:t>
            </a:r>
            <a:r>
              <a:rPr lang="en-GB" sz="1200" b="0" i="0" kern="1200" dirty="0" err="1">
                <a:solidFill>
                  <a:schemeClr val="tx1"/>
                </a:solidFill>
                <a:effectLst/>
                <a:latin typeface="+mn-lt"/>
                <a:ea typeface="+mn-ea"/>
                <a:cs typeface="+mn-cs"/>
              </a:rPr>
              <a:t>DecisionWise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webinar to explore in your own time (just under an hour).</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47</a:t>
            </a:fld>
            <a:endParaRPr lang="cs-CZ"/>
          </a:p>
        </p:txBody>
      </p:sp>
    </p:spTree>
    <p:extLst>
      <p:ext uri="{BB962C8B-B14F-4D97-AF65-F5344CB8AC3E}">
        <p14:creationId xmlns:p14="http://schemas.microsoft.com/office/powerpoint/2010/main" val="25706955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48</a:t>
            </a:fld>
            <a:endParaRPr lang="en-US"/>
          </a:p>
        </p:txBody>
      </p:sp>
    </p:spTree>
    <p:extLst>
      <p:ext uri="{BB962C8B-B14F-4D97-AF65-F5344CB8AC3E}">
        <p14:creationId xmlns:p14="http://schemas.microsoft.com/office/powerpoint/2010/main" val="2276441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10728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6386F-EB6C-4418-A930-4E5CA1EEF7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74A04C-FA91-4CA5-9A09-B3F3572B9EAF}"/>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C7C3BE-5B48-4573-84AA-5A02401B0FA7}"/>
              </a:ext>
            </a:extLst>
          </p:cNvPr>
          <p:cNvSpPr>
            <a:spLocks noGrp="1"/>
          </p:cNvSpPr>
          <p:nvPr>
            <p:ph type="dt" sz="half" idx="10"/>
          </p:nvPr>
        </p:nvSpPr>
        <p:spPr/>
        <p:txBody>
          <a:bodyPr/>
          <a:lstStyle/>
          <a:p>
            <a:fld id="{118CED3A-03B5-4F5B-835F-EE10D5849D06}" type="datetimeFigureOut">
              <a:rPr lang="en-GB" smtClean="0"/>
              <a:t>21/11/2022</a:t>
            </a:fld>
            <a:endParaRPr lang="en-GB"/>
          </a:p>
        </p:txBody>
      </p:sp>
      <p:sp>
        <p:nvSpPr>
          <p:cNvPr id="5" name="Footer Placeholder 4">
            <a:extLst>
              <a:ext uri="{FF2B5EF4-FFF2-40B4-BE49-F238E27FC236}">
                <a16:creationId xmlns:a16="http://schemas.microsoft.com/office/drawing/2014/main" id="{56090023-3C06-4295-B645-AAE7D83F0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E67F9A-FF83-4C14-8486-D3BB1E036FE0}"/>
              </a:ext>
            </a:extLst>
          </p:cNvPr>
          <p:cNvSpPr>
            <a:spLocks noGrp="1"/>
          </p:cNvSpPr>
          <p:nvPr>
            <p:ph type="sldNum" sz="quarter" idx="12"/>
          </p:nvPr>
        </p:nvSpPr>
        <p:spPr/>
        <p:txBody>
          <a:bodyPr/>
          <a:lstStyle/>
          <a:p>
            <a:fld id="{426289A4-CEE0-48F2-AC0C-45DB2D70BA29}" type="slidenum">
              <a:rPr lang="en-GB" smtClean="0"/>
              <a:t>‹#›</a:t>
            </a:fld>
            <a:endParaRPr lang="en-GB"/>
          </a:p>
        </p:txBody>
      </p:sp>
    </p:spTree>
    <p:extLst>
      <p:ext uri="{BB962C8B-B14F-4D97-AF65-F5344CB8AC3E}">
        <p14:creationId xmlns:p14="http://schemas.microsoft.com/office/powerpoint/2010/main" val="3315540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03348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9066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4000065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87138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00757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3"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485175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47665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1"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16944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1"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22889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8268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26230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41"/>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46028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80515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4831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191538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42248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8"/>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23481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8"/>
            <a:ext cx="6172200" cy="4873625"/>
          </a:xfrm>
          <a:prstGeom prst="rect">
            <a:avLst/>
          </a:prstGeo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59156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09799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2"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2"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66516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9" y="365128"/>
            <a:ext cx="795622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9" y="1825626"/>
            <a:ext cx="7956223"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9411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8"/>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5220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9" y="365128"/>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8"/>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9" y="1825628"/>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459648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61958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Tree>
    <p:extLst>
      <p:ext uri="{BB962C8B-B14F-4D97-AF65-F5344CB8AC3E}">
        <p14:creationId xmlns:p14="http://schemas.microsoft.com/office/powerpoint/2010/main" val="13475672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11" indent="0" algn="ctr">
              <a:buNone/>
              <a:defRPr sz="2000"/>
            </a:lvl2pPr>
            <a:lvl3pPr marL="914424" indent="0" algn="ctr">
              <a:buNone/>
              <a:defRPr sz="1800"/>
            </a:lvl3pPr>
            <a:lvl4pPr marL="1371635" indent="0" algn="ctr">
              <a:buNone/>
              <a:defRPr sz="1600"/>
            </a:lvl4pPr>
            <a:lvl5pPr marL="1828845" indent="0" algn="ctr">
              <a:buNone/>
              <a:defRPr sz="1600"/>
            </a:lvl5pPr>
            <a:lvl6pPr marL="2286058" indent="0" algn="ctr">
              <a:buNone/>
              <a:defRPr sz="1600"/>
            </a:lvl6pPr>
            <a:lvl7pPr marL="2743269" indent="0" algn="ctr">
              <a:buNone/>
              <a:defRPr sz="1600"/>
            </a:lvl7pPr>
            <a:lvl8pPr marL="3200480" indent="0" algn="ctr">
              <a:buNone/>
              <a:defRPr sz="1600"/>
            </a:lvl8pPr>
            <a:lvl9pPr marL="3657691"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113596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1"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38605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1"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1"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88330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92389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1"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7680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1"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1"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53060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95675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6049553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11/21/2022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184174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11/21/2022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49978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41"/>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11/21/2022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638561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11/21/2022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778491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8"/>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9"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11/21/2022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0955956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11/21/2022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531619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11/21/2022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810937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8"/>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11/21/2022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257540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8"/>
            <a:ext cx="6172200" cy="4873625"/>
          </a:xfrm>
          <a:prstGeom prst="rect">
            <a:avLst/>
          </a:prstGeo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11/21/2022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0468998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11/21/2022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935136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2"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2"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11/21/2022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8310396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737140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526535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456132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5287741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1896167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96921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8674330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8707414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0119827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885584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609240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6438776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7752763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679693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4099483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1360366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0244125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3312410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5044027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263246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1.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10.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11.pn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11.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image" Target="../media/image13.png"/><Relationship Id="rId5" Type="http://schemas.openxmlformats.org/officeDocument/2006/relationships/theme" Target="../theme/theme13.xml"/><Relationship Id="rId4" Type="http://schemas.openxmlformats.org/officeDocument/2006/relationships/slideLayout" Target="../slideLayouts/slideLayout35.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4.pn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1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5.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5" Type="http://schemas.openxmlformats.org/officeDocument/2006/relationships/slideLayout" Target="../slideLayouts/slideLayout62.xml"/><Relationship Id="rId4" Type="http://schemas.openxmlformats.org/officeDocument/2006/relationships/slideLayout" Target="../slideLayouts/slideLayout61.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7.xml"/><Relationship Id="rId1" Type="http://schemas.openxmlformats.org/officeDocument/2006/relationships/slideLayout" Target="../slideLayouts/slideLayout6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41642828"/>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96892451"/>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07178948"/>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781907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93852129"/>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34068872"/>
      </p:ext>
    </p:extLst>
  </p:cSld>
  <p:clrMap bg1="lt1" tx1="dk1" bg2="lt2" tx2="dk2" accent1="accent1" accent2="accent2" accent3="accent3" accent4="accent4" accent5="accent5" accent6="accent6" hlink="hlink" folHlink="folHlink"/>
  <p:sldLayoutIdLst>
    <p:sldLayoutId id="2147483672" r:id="rId1"/>
    <p:sldLayoutId id="2147483673" r:id="rId2"/>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7361569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63624111"/>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396460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2533120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41" r:id="rId12"/>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699194879"/>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742" r:id="rId5"/>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619185902"/>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041433145"/>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43" r:id="rId4"/>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580517055"/>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622966765"/>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4290188"/>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52470189"/>
      </p:ext>
    </p:extLst>
  </p:cSld>
  <p:clrMap bg1="lt1" tx1="dk1" bg2="lt2" tx2="dk2" accent1="accent1" accent2="accent2" accent3="accent3" accent4="accent4" accent5="accent5" accent6="accent6" hlink="hlink" folHlink="folHlink"/>
  <p:sldLayoutIdLst>
    <p:sldLayoutId id="2147483739"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3.xml"/><Relationship Id="rId1" Type="http://schemas.openxmlformats.org/officeDocument/2006/relationships/video" Target="https://www.youtube.com/embed/Uu7EG6EZeAM?feature=oembed" TargetMode="External"/><Relationship Id="rId4" Type="http://schemas.openxmlformats.org/officeDocument/2006/relationships/image" Target="../media/image26.jpeg"/></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6.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6.png"/><Relationship Id="rId4"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8.xml"/><Relationship Id="rId1" Type="http://schemas.openxmlformats.org/officeDocument/2006/relationships/video" Target="https://www.youtube.com/embed/Vtx7hPWIbjc?feature=oembed" TargetMode="External"/><Relationship Id="rId6" Type="http://schemas.openxmlformats.org/officeDocument/2006/relationships/hyperlink" Target="https://en.wikipedia.org/wiki/Marriott_Hotels_%26_Resorts" TargetMode="External"/><Relationship Id="rId5" Type="http://schemas.openxmlformats.org/officeDocument/2006/relationships/image" Target="../media/image42.png"/><Relationship Id="rId4" Type="http://schemas.openxmlformats.org/officeDocument/2006/relationships/image" Target="../media/image41.jpeg"/></Relationships>
</file>

<file path=ppt/slides/_rels/slide2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34.xml"/><Relationship Id="rId1" Type="http://schemas.openxmlformats.org/officeDocument/2006/relationships/video" Target="https://www.youtube.com/embed/nRmjj2dT4Ts?feature=oembed" TargetMode="External"/><Relationship Id="rId4" Type="http://schemas.openxmlformats.org/officeDocument/2006/relationships/image" Target="../media/image52.jpe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9.png"/></Relationships>
</file>

<file path=ppt/slides/_rels/slide3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2.xml"/><Relationship Id="rId1" Type="http://schemas.openxmlformats.org/officeDocument/2006/relationships/slideLayout" Target="../slideLayouts/slideLayout26.xml"/></Relationships>
</file>

<file path=ppt/slides/_rels/slide38.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54.png"/><Relationship Id="rId7" Type="http://schemas.openxmlformats.org/officeDocument/2006/relationships/image" Target="../media/image56.png"/><Relationship Id="rId2" Type="http://schemas.openxmlformats.org/officeDocument/2006/relationships/notesSlide" Target="../notesSlides/notesSlide33.xml"/><Relationship Id="rId1" Type="http://schemas.openxmlformats.org/officeDocument/2006/relationships/slideLayout" Target="../slideLayouts/slideLayout18.xml"/><Relationship Id="rId6" Type="http://schemas.openxmlformats.org/officeDocument/2006/relationships/customXml" Target="../ink/ink2.xml"/><Relationship Id="rId11" Type="http://schemas.openxmlformats.org/officeDocument/2006/relationships/image" Target="../media/image58.png"/><Relationship Id="rId5" Type="http://schemas.openxmlformats.org/officeDocument/2006/relationships/image" Target="../media/image55.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57.png"/></Relationships>
</file>

<file path=ppt/slides/_rels/slide3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5.xml"/><Relationship Id="rId1" Type="http://schemas.openxmlformats.org/officeDocument/2006/relationships/slideLayout" Target="../slideLayouts/slideLayout26.xml"/><Relationship Id="rId4" Type="http://schemas.openxmlformats.org/officeDocument/2006/relationships/image" Target="../media/image60.png"/></Relationships>
</file>

<file path=ppt/slides/_rels/slide4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8.xml"/><Relationship Id="rId1" Type="http://schemas.openxmlformats.org/officeDocument/2006/relationships/video" Target="https://www.youtube.com/embed/uF7dh9rOdGc?feature=oembed" TargetMode="External"/><Relationship Id="rId4" Type="http://schemas.openxmlformats.org/officeDocument/2006/relationships/image" Target="../media/image65.jpeg"/></Relationships>
</file>

<file path=ppt/slides/_rels/slide4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7.xml"/><Relationship Id="rId1" Type="http://schemas.openxmlformats.org/officeDocument/2006/relationships/slideLayout" Target="../slideLayouts/slideLayout47.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hyperlink" Target="http://insights.nursekillam.com/bsn4416/deadlines/" TargetMode="Externa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8.xml"/><Relationship Id="rId1" Type="http://schemas.openxmlformats.org/officeDocument/2006/relationships/video" Target="https://www.youtube.com/embed/eV5oXesaJ9M?feature=oembed" TargetMode="External"/><Relationship Id="rId5" Type="http://schemas.openxmlformats.org/officeDocument/2006/relationships/image" Target="../media/image70.png"/><Relationship Id="rId4" Type="http://schemas.openxmlformats.org/officeDocument/2006/relationships/image" Target="../media/image69.jpeg"/></Relationships>
</file>

<file path=ppt/slides/_rels/slide48.xml.rels><?xml version="1.0" encoding="UTF-8" standalone="yes"?>
<Relationships xmlns="http://schemas.openxmlformats.org/package/2006/relationships"><Relationship Id="rId3" Type="http://schemas.openxmlformats.org/officeDocument/2006/relationships/hyperlink" Target="mailto:l.blake@uwtsd.ac.uk" TargetMode="External"/><Relationship Id="rId2" Type="http://schemas.openxmlformats.org/officeDocument/2006/relationships/notesSlide" Target="../notesSlides/notesSlide39.xml"/><Relationship Id="rId1" Type="http://schemas.openxmlformats.org/officeDocument/2006/relationships/slideLayout" Target="../slideLayouts/slideLayout12.xml"/><Relationship Id="rId4" Type="http://schemas.openxmlformats.org/officeDocument/2006/relationships/image" Target="../media/image71.png"/></Relationships>
</file>

<file path=ppt/slides/_rels/slide49.xml.rels><?xml version="1.0" encoding="UTF-8" standalone="yes"?>
<Relationships xmlns="http://schemas.openxmlformats.org/package/2006/relationships"><Relationship Id="rId8" Type="http://schemas.openxmlformats.org/officeDocument/2006/relationships/hyperlink" Target="https://youtu.be/Ks-_Mh1QhMc" TargetMode="External"/><Relationship Id="rId13" Type="http://schemas.openxmlformats.org/officeDocument/2006/relationships/hyperlink" Target="https://youtu.be/Mtjatz9r-Vc" TargetMode="External"/><Relationship Id="rId18" Type="http://schemas.openxmlformats.org/officeDocument/2006/relationships/image" Target="../media/image72.png"/><Relationship Id="rId3" Type="http://schemas.openxmlformats.org/officeDocument/2006/relationships/hyperlink" Target="https://youtu.be/cFdCzN7RYb" TargetMode="External"/><Relationship Id="rId7" Type="http://schemas.openxmlformats.org/officeDocument/2006/relationships/hyperlink" Target="https://youtu.be/eIho2S0ZahI" TargetMode="External"/><Relationship Id="rId12" Type="http://schemas.openxmlformats.org/officeDocument/2006/relationships/hyperlink" Target="https://youtu.be/o3K_HbpWNpg" TargetMode="External"/><Relationship Id="rId17" Type="http://schemas.openxmlformats.org/officeDocument/2006/relationships/hyperlink" Target="https://youtu.be/IKeaAbM2kJg" TargetMode="External"/><Relationship Id="rId2" Type="http://schemas.openxmlformats.org/officeDocument/2006/relationships/hyperlink" Target="https://youtu.be/Njh3rKoGKBo" TargetMode="External"/><Relationship Id="rId16" Type="http://schemas.openxmlformats.org/officeDocument/2006/relationships/hyperlink" Target="https://youtu.be/Nj-hdQMa3uA" TargetMode="External"/><Relationship Id="rId1" Type="http://schemas.openxmlformats.org/officeDocument/2006/relationships/slideLayout" Target="../slideLayouts/slideLayout28.xml"/><Relationship Id="rId6" Type="http://schemas.openxmlformats.org/officeDocument/2006/relationships/hyperlink" Target="https://youtu.be/u4ZoJKF_VuA" TargetMode="External"/><Relationship Id="rId11" Type="http://schemas.openxmlformats.org/officeDocument/2006/relationships/hyperlink" Target="https://youtu.be/9hUIxyE2Ns8" TargetMode="External"/><Relationship Id="rId5" Type="http://schemas.openxmlformats.org/officeDocument/2006/relationships/hyperlink" Target="https://youtu.be/2i0E12PbGCg" TargetMode="External"/><Relationship Id="rId15" Type="http://schemas.openxmlformats.org/officeDocument/2006/relationships/hyperlink" Target="https://youtu.be/1nYFpuc2Umk" TargetMode="External"/><Relationship Id="rId10" Type="http://schemas.openxmlformats.org/officeDocument/2006/relationships/hyperlink" Target="https://youtu.be/UF8uR6Z6KLc" TargetMode="External"/><Relationship Id="rId4" Type="http://schemas.openxmlformats.org/officeDocument/2006/relationships/hyperlink" Target="https://youtu.be/uLDz7emCnZI" TargetMode="External"/><Relationship Id="rId9" Type="http://schemas.openxmlformats.org/officeDocument/2006/relationships/hyperlink" Target="https://youtu.be/IP0cUBWTgpY" TargetMode="External"/><Relationship Id="rId14" Type="http://schemas.openxmlformats.org/officeDocument/2006/relationships/hyperlink" Target="https://youtu.be/K0pxo-dS9Hc"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youtube.com/watch?v=cCdu67s_C5E" TargetMode="External"/><Relationship Id="rId2" Type="http://schemas.openxmlformats.org/officeDocument/2006/relationships/hyperlink" Target="https://www.youtube.com/watch?v=wmdRysE-vLw" TargetMode="External"/><Relationship Id="rId1" Type="http://schemas.openxmlformats.org/officeDocument/2006/relationships/slideLayout" Target="../slideLayouts/slideLayout24.xml"/><Relationship Id="rId4" Type="http://schemas.openxmlformats.org/officeDocument/2006/relationships/hyperlink" Target="https://www.youtube.com/watch?v=2y8SA6cLUys"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85599-77CF-C992-28FB-BB60799D886B}"/>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dirty="0">
                <a:solidFill>
                  <a:schemeClr val="bg1"/>
                </a:solidFill>
              </a:rPr>
              <a:t>Operating Hotel Facilities</a:t>
            </a:r>
            <a:br>
              <a:rPr lang="en-GB" sz="2800" b="1" dirty="0"/>
            </a:br>
            <a:br>
              <a:rPr lang="en-GB" sz="2800" b="1" dirty="0"/>
            </a:br>
            <a:r>
              <a:rPr lang="en-GB" sz="2800" dirty="0"/>
              <a:t>BMIH4006</a:t>
            </a:r>
            <a:br>
              <a:rPr lang="en-GB" i="1" dirty="0">
                <a:solidFill>
                  <a:schemeClr val="bg1"/>
                </a:solidFill>
              </a:rPr>
            </a:br>
            <a:br>
              <a:rPr lang="en-GB" i="1" dirty="0">
                <a:solidFill>
                  <a:schemeClr val="bg1"/>
                </a:solidFill>
              </a:rPr>
            </a:br>
            <a:r>
              <a:rPr lang="en-GB" i="1" dirty="0">
                <a:solidFill>
                  <a:schemeClr val="bg1"/>
                </a:solidFill>
              </a:rPr>
              <a:t>Week Nine</a:t>
            </a:r>
            <a:endParaRPr lang="en-GB" dirty="0"/>
          </a:p>
        </p:txBody>
      </p:sp>
    </p:spTree>
    <p:extLst>
      <p:ext uri="{BB962C8B-B14F-4D97-AF65-F5344CB8AC3E}">
        <p14:creationId xmlns:p14="http://schemas.microsoft.com/office/powerpoint/2010/main" val="3016908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2031767" y="243589"/>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031766" y="1608102"/>
            <a:ext cx="5550607"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7643690" y="1599077"/>
            <a:ext cx="4060630" cy="3741019"/>
          </a:xfrm>
        </p:spPr>
        <p:txBody>
          <a:bodyPr anchor="t">
            <a:noAutofit/>
          </a:bodyPr>
          <a:lstStyle/>
          <a:p>
            <a:pPr>
              <a:buFontTx/>
              <a:buChar char="-"/>
            </a:pPr>
            <a:r>
              <a:rPr lang="en-GB" sz="2000" dirty="0"/>
              <a:t>Describe and apply employee engagement models and examples</a:t>
            </a:r>
          </a:p>
          <a:p>
            <a:pPr marL="0" indent="0">
              <a:buNone/>
            </a:pPr>
            <a:endParaRPr lang="en-GB" sz="2000" dirty="0"/>
          </a:p>
          <a:p>
            <a:pPr>
              <a:buFontTx/>
              <a:buChar char="-"/>
            </a:pPr>
            <a:r>
              <a:rPr lang="en-GB" sz="2000" dirty="0"/>
              <a:t>Align mission and vision statements with businesses and organisations</a:t>
            </a:r>
          </a:p>
          <a:p>
            <a:pPr marL="0" indent="0">
              <a:buNone/>
            </a:pPr>
            <a:endParaRPr lang="en-GB" sz="2000" dirty="0"/>
          </a:p>
          <a:p>
            <a:pPr>
              <a:buFontTx/>
              <a:buChar char="-"/>
            </a:pPr>
            <a:r>
              <a:rPr lang="en-GB" sz="2000" dirty="0"/>
              <a:t>Presentations skills</a:t>
            </a:r>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2" repeatCount="indefinite" fill="hold" display="0">
                  <p:stCondLst>
                    <p:cond delay="indefinite"/>
                  </p:stCondLst>
                </p:cTn>
                <p:tgtEl>
                  <p:spTgt spid="9"/>
                </p:tgtEl>
              </p:cMediaNode>
            </p:video>
            <p:seq concurrent="1" nextAc="seek">
              <p:cTn id="23" restart="whenNotActive" fill="hold" evtFilter="cancelBubble" nodeType="interactiveSeq">
                <p:stCondLst>
                  <p:cond evt="onClick" delay="0">
                    <p:tgtEl>
                      <p:spTgt spid="9"/>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740586-C372-4AD0-BA9B-D63E4766A3DA}"/>
              </a:ext>
            </a:extLst>
          </p:cNvPr>
          <p:cNvSpPr>
            <a:spLocks noGrp="1"/>
          </p:cNvSpPr>
          <p:nvPr>
            <p:ph type="title"/>
          </p:nvPr>
        </p:nvSpPr>
        <p:spPr>
          <a:xfrm>
            <a:off x="838200" y="317065"/>
            <a:ext cx="10515600" cy="1325563"/>
          </a:xfrm>
        </p:spPr>
        <p:txBody>
          <a:bodyPr/>
          <a:lstStyle/>
          <a:p>
            <a:r>
              <a:rPr lang="en-GB" b="1" dirty="0"/>
              <a:t>Module Learning Outcomes</a:t>
            </a:r>
          </a:p>
        </p:txBody>
      </p:sp>
      <p:sp>
        <p:nvSpPr>
          <p:cNvPr id="5" name="Content Placeholder 4">
            <a:extLst>
              <a:ext uri="{FF2B5EF4-FFF2-40B4-BE49-F238E27FC236}">
                <a16:creationId xmlns:a16="http://schemas.microsoft.com/office/drawing/2014/main" id="{34C19431-50AA-4769-B4A0-2E1AC89D82DD}"/>
              </a:ext>
            </a:extLst>
          </p:cNvPr>
          <p:cNvSpPr>
            <a:spLocks noGrp="1"/>
          </p:cNvSpPr>
          <p:nvPr>
            <p:ph idx="1"/>
          </p:nvPr>
        </p:nvSpPr>
        <p:spPr>
          <a:xfrm>
            <a:off x="838200" y="1108117"/>
            <a:ext cx="10515600" cy="4351339"/>
          </a:xfrm>
        </p:spPr>
        <p:txBody>
          <a:bodyPr/>
          <a:lstStyle/>
          <a:p>
            <a:pPr marL="0" indent="0">
              <a:buNone/>
            </a:pPr>
            <a:r>
              <a:rPr lang="en-GB" dirty="0"/>
              <a:t>Upon the successful completion of this module, the student should be able to demonstrate the ability to:</a:t>
            </a:r>
          </a:p>
          <a:p>
            <a:r>
              <a:rPr lang="en-GB" sz="2600" dirty="0"/>
              <a:t>Understand the variety of different positions within facilities management and appreciate the importance of the work based key skills within this area of hotel operation</a:t>
            </a:r>
          </a:p>
          <a:p>
            <a:r>
              <a:rPr lang="en-GB" sz="2600" dirty="0"/>
              <a:t>Develop knowledge of guest service skills and competencies appropriate to each departmental areas of operation – and which meet organisation standards and requirements.</a:t>
            </a:r>
          </a:p>
          <a:p>
            <a:r>
              <a:rPr lang="en-GB" sz="2600" dirty="0"/>
              <a:t>Understand issues relating to Facilities service delivery such as resource allocation, need for technical knowledge, industry standards, programme management, planning organisation, management styles , health and safety.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8C01F29D-37A3-4E29-AB7E-95ABDB9842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9338" y="320331"/>
            <a:ext cx="7893327" cy="5512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6513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0B27A-5455-4929-8F15-1D37C7950FD3}"/>
              </a:ext>
            </a:extLst>
          </p:cNvPr>
          <p:cNvSpPr>
            <a:spLocks noGrp="1"/>
          </p:cNvSpPr>
          <p:nvPr>
            <p:ph type="title"/>
          </p:nvPr>
        </p:nvSpPr>
        <p:spPr>
          <a:xfrm>
            <a:off x="112610" y="-98703"/>
            <a:ext cx="7956223" cy="1325563"/>
          </a:xfrm>
        </p:spPr>
        <p:txBody>
          <a:bodyPr/>
          <a:lstStyle/>
          <a:p>
            <a:r>
              <a:rPr lang="en-GB" dirty="0"/>
              <a:t>Let’s recap last week:</a:t>
            </a:r>
          </a:p>
        </p:txBody>
      </p:sp>
      <p:sp>
        <p:nvSpPr>
          <p:cNvPr id="3" name="Content Placeholder 2">
            <a:extLst>
              <a:ext uri="{FF2B5EF4-FFF2-40B4-BE49-F238E27FC236}">
                <a16:creationId xmlns:a16="http://schemas.microsoft.com/office/drawing/2014/main" id="{E44D0502-E5CE-4838-AB1D-C217FBAF1E09}"/>
              </a:ext>
            </a:extLst>
          </p:cNvPr>
          <p:cNvSpPr>
            <a:spLocks noGrp="1"/>
          </p:cNvSpPr>
          <p:nvPr>
            <p:ph idx="1"/>
          </p:nvPr>
        </p:nvSpPr>
        <p:spPr>
          <a:xfrm>
            <a:off x="1066766" y="980801"/>
            <a:ext cx="7956223" cy="4667251"/>
          </a:xfrm>
        </p:spPr>
        <p:txBody>
          <a:bodyPr/>
          <a:lstStyle/>
          <a:p>
            <a:r>
              <a:rPr lang="en-GB" dirty="0"/>
              <a:t>Who remembers what employee engagement is?</a:t>
            </a:r>
          </a:p>
        </p:txBody>
      </p:sp>
      <p:pic>
        <p:nvPicPr>
          <p:cNvPr id="4" name="Online Media 3" title="What Is The Definition of Employee Engagement?">
            <a:hlinkClick r:id="" action="ppaction://media"/>
            <a:extLst>
              <a:ext uri="{FF2B5EF4-FFF2-40B4-BE49-F238E27FC236}">
                <a16:creationId xmlns:a16="http://schemas.microsoft.com/office/drawing/2014/main" id="{7757FD22-D7F7-47FC-98D2-787EC0608353}"/>
              </a:ext>
            </a:extLst>
          </p:cNvPr>
          <p:cNvPicPr>
            <a:picLocks noRot="1" noChangeAspect="1"/>
          </p:cNvPicPr>
          <p:nvPr>
            <a:videoFile r:link="rId1"/>
          </p:nvPr>
        </p:nvPicPr>
        <p:blipFill>
          <a:blip r:embed="rId4"/>
          <a:stretch>
            <a:fillRect/>
          </a:stretch>
        </p:blipFill>
        <p:spPr>
          <a:xfrm>
            <a:off x="2138037" y="1663007"/>
            <a:ext cx="7458747" cy="4214192"/>
          </a:xfrm>
          <a:prstGeom prst="rect">
            <a:avLst/>
          </a:prstGeom>
        </p:spPr>
      </p:pic>
    </p:spTree>
    <p:extLst>
      <p:ext uri="{BB962C8B-B14F-4D97-AF65-F5344CB8AC3E}">
        <p14:creationId xmlns:p14="http://schemas.microsoft.com/office/powerpoint/2010/main" val="1114686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1B5929B0-903A-4296-8384-CFDF6EB53F67}"/>
              </a:ext>
            </a:extLst>
          </p:cNvPr>
          <p:cNvPicPr>
            <a:picLocks noGrp="1" noChangeAspect="1"/>
          </p:cNvPicPr>
          <p:nvPr>
            <p:ph idx="1"/>
          </p:nvPr>
        </p:nvPicPr>
        <p:blipFill rotWithShape="1">
          <a:blip r:embed="rId3"/>
          <a:srcRect l="68305" t="13258" r="17198" b="56412"/>
          <a:stretch/>
        </p:blipFill>
        <p:spPr>
          <a:xfrm>
            <a:off x="322729" y="1031666"/>
            <a:ext cx="5325035" cy="4364364"/>
          </a:xfrm>
        </p:spPr>
      </p:pic>
      <p:pic>
        <p:nvPicPr>
          <p:cNvPr id="12" name="Picture 11">
            <a:extLst>
              <a:ext uri="{FF2B5EF4-FFF2-40B4-BE49-F238E27FC236}">
                <a16:creationId xmlns:a16="http://schemas.microsoft.com/office/drawing/2014/main" id="{797CA7BC-1A51-42A4-9B48-88AA5A3922E8}"/>
              </a:ext>
            </a:extLst>
          </p:cNvPr>
          <p:cNvPicPr>
            <a:picLocks noChangeAspect="1"/>
          </p:cNvPicPr>
          <p:nvPr/>
        </p:nvPicPr>
        <p:blipFill rotWithShape="1">
          <a:blip r:embed="rId4"/>
          <a:srcRect l="64649" t="29972" r="30149" b="61825"/>
          <a:stretch/>
        </p:blipFill>
        <p:spPr>
          <a:xfrm>
            <a:off x="5647765" y="1461971"/>
            <a:ext cx="6051177" cy="3738283"/>
          </a:xfrm>
          <a:prstGeom prst="rect">
            <a:avLst/>
          </a:prstGeom>
        </p:spPr>
      </p:pic>
    </p:spTree>
    <p:extLst>
      <p:ext uri="{BB962C8B-B14F-4D97-AF65-F5344CB8AC3E}">
        <p14:creationId xmlns:p14="http://schemas.microsoft.com/office/powerpoint/2010/main" val="602595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2152651" y="127355"/>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857251"/>
            <a:ext cx="9144000" cy="5143500"/>
          </a:xfrm>
          <a:prstGeom prst="rect">
            <a:avLst/>
          </a:prstGeom>
        </p:spPr>
      </p:pic>
    </p:spTree>
    <p:extLst>
      <p:ext uri="{BB962C8B-B14F-4D97-AF65-F5344CB8AC3E}">
        <p14:creationId xmlns:p14="http://schemas.microsoft.com/office/powerpoint/2010/main" val="213840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4440629" y="1323251"/>
            <a:ext cx="7527255" cy="4234544"/>
          </a:xfrm>
          <a:prstGeom prst="rect">
            <a:avLst/>
          </a:prstGeom>
        </p:spPr>
      </p:pic>
      <p:sp>
        <p:nvSpPr>
          <p:cNvPr id="4" name="TextBox 4"/>
          <p:cNvSpPr txBox="1"/>
          <p:nvPr/>
        </p:nvSpPr>
        <p:spPr>
          <a:xfrm>
            <a:off x="-618079" y="1323250"/>
            <a:ext cx="4539560" cy="2897781"/>
          </a:xfrm>
          <a:prstGeom prst="rect">
            <a:avLst/>
          </a:prstGeom>
        </p:spPr>
        <p:txBody>
          <a:bodyPr wrap="square" lIns="0" tIns="0" rIns="0" bIns="0" rtlCol="0" anchor="t">
            <a:spAutoFit/>
          </a:bodyPr>
          <a:lstStyle/>
          <a:p>
            <a:pPr algn="r">
              <a:lnSpc>
                <a:spcPts val="7688"/>
              </a:lnSpc>
            </a:pPr>
            <a:r>
              <a:rPr lang="en-US" sz="5492" dirty="0">
                <a:solidFill>
                  <a:srgbClr val="000000"/>
                </a:solidFill>
                <a:latin typeface="Abril Fatface"/>
              </a:rPr>
              <a:t>Employee</a:t>
            </a:r>
          </a:p>
          <a:p>
            <a:pPr algn="r">
              <a:lnSpc>
                <a:spcPts val="7688"/>
              </a:lnSpc>
            </a:pPr>
            <a:r>
              <a:rPr lang="en-US" sz="5492" dirty="0">
                <a:solidFill>
                  <a:srgbClr val="000000"/>
                </a:solidFill>
                <a:latin typeface="Abril Fatface"/>
              </a:rPr>
              <a:t>Engagement</a:t>
            </a:r>
          </a:p>
          <a:p>
            <a:pPr algn="r">
              <a:lnSpc>
                <a:spcPts val="7688"/>
              </a:lnSpc>
            </a:pPr>
            <a:r>
              <a:rPr lang="en-US" sz="5492" dirty="0">
                <a:solidFill>
                  <a:srgbClr val="000000"/>
                </a:solidFill>
                <a:latin typeface="Abril Fatface"/>
              </a:rPr>
              <a:t>Models</a:t>
            </a:r>
          </a:p>
        </p:txBody>
      </p:sp>
      <p:sp>
        <p:nvSpPr>
          <p:cNvPr id="5" name="TextBox 4">
            <a:extLst>
              <a:ext uri="{FF2B5EF4-FFF2-40B4-BE49-F238E27FC236}">
                <a16:creationId xmlns:a16="http://schemas.microsoft.com/office/drawing/2014/main" id="{44D75927-B250-4BC5-94F3-577552FC7675}"/>
              </a:ext>
            </a:extLst>
          </p:cNvPr>
          <p:cNvSpPr txBox="1"/>
          <p:nvPr/>
        </p:nvSpPr>
        <p:spPr>
          <a:xfrm>
            <a:off x="4800600" y="551330"/>
            <a:ext cx="4908176" cy="492443"/>
          </a:xfrm>
          <a:prstGeom prst="rect">
            <a:avLst/>
          </a:prstGeom>
          <a:noFill/>
        </p:spPr>
        <p:txBody>
          <a:bodyPr wrap="square" rtlCol="0">
            <a:spAutoFit/>
          </a:bodyPr>
          <a:lstStyle/>
          <a:p>
            <a:pPr algn="ctr"/>
            <a:r>
              <a:rPr lang="en-GB" sz="2600" dirty="0"/>
              <a:t>IES model of Engagement</a:t>
            </a:r>
          </a:p>
        </p:txBody>
      </p:sp>
    </p:spTree>
    <p:extLst>
      <p:ext uri="{BB962C8B-B14F-4D97-AF65-F5344CB8AC3E}">
        <p14:creationId xmlns:p14="http://schemas.microsoft.com/office/powerpoint/2010/main" val="1328604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611837" y="1758116"/>
            <a:ext cx="4722164" cy="3341768"/>
          </a:xfrm>
          <a:prstGeom prst="rect">
            <a:avLst/>
          </a:prstGeom>
        </p:spPr>
      </p:pic>
      <p:pic>
        <p:nvPicPr>
          <p:cNvPr id="4" name="Picture 4"/>
          <p:cNvPicPr>
            <a:picLocks noChangeAspect="1"/>
          </p:cNvPicPr>
          <p:nvPr/>
        </p:nvPicPr>
        <p:blipFill>
          <a:blip r:embed="rId4"/>
          <a:srcRect/>
          <a:stretch>
            <a:fillRect/>
          </a:stretch>
        </p:blipFill>
        <p:spPr>
          <a:xfrm>
            <a:off x="6096000" y="2075847"/>
            <a:ext cx="5713949" cy="2706308"/>
          </a:xfrm>
          <a:prstGeom prst="rect">
            <a:avLst/>
          </a:prstGeom>
        </p:spPr>
      </p:pic>
      <p:sp>
        <p:nvSpPr>
          <p:cNvPr id="5" name="TextBox 4">
            <a:extLst>
              <a:ext uri="{FF2B5EF4-FFF2-40B4-BE49-F238E27FC236}">
                <a16:creationId xmlns:a16="http://schemas.microsoft.com/office/drawing/2014/main" id="{1225CFC8-8F3E-4745-993B-940E115B81AF}"/>
              </a:ext>
            </a:extLst>
          </p:cNvPr>
          <p:cNvSpPr txBox="1"/>
          <p:nvPr/>
        </p:nvSpPr>
        <p:spPr>
          <a:xfrm>
            <a:off x="868453" y="582350"/>
            <a:ext cx="4208931" cy="369332"/>
          </a:xfrm>
          <a:prstGeom prst="rect">
            <a:avLst/>
          </a:prstGeom>
          <a:noFill/>
        </p:spPr>
        <p:txBody>
          <a:bodyPr wrap="square" rtlCol="0">
            <a:spAutoFit/>
          </a:bodyPr>
          <a:lstStyle/>
          <a:p>
            <a:r>
              <a:rPr lang="en-GB" dirty="0"/>
              <a:t>Schmidt  model of employee engagement</a:t>
            </a:r>
          </a:p>
        </p:txBody>
      </p:sp>
      <p:sp>
        <p:nvSpPr>
          <p:cNvPr id="6" name="TextBox 5">
            <a:extLst>
              <a:ext uri="{FF2B5EF4-FFF2-40B4-BE49-F238E27FC236}">
                <a16:creationId xmlns:a16="http://schemas.microsoft.com/office/drawing/2014/main" id="{A3AB0972-457D-4C3F-868D-7606A4BFCC20}"/>
              </a:ext>
            </a:extLst>
          </p:cNvPr>
          <p:cNvSpPr txBox="1"/>
          <p:nvPr/>
        </p:nvSpPr>
        <p:spPr>
          <a:xfrm>
            <a:off x="6494929" y="623226"/>
            <a:ext cx="4828619" cy="369332"/>
          </a:xfrm>
          <a:prstGeom prst="rect">
            <a:avLst/>
          </a:prstGeom>
          <a:noFill/>
        </p:spPr>
        <p:txBody>
          <a:bodyPr wrap="square" rtlCol="0">
            <a:spAutoFit/>
          </a:bodyPr>
          <a:lstStyle/>
          <a:p>
            <a:r>
              <a:rPr lang="en-GB" dirty="0"/>
              <a:t>Penna’s model of employee engagement </a:t>
            </a:r>
          </a:p>
        </p:txBody>
      </p:sp>
    </p:spTree>
    <p:extLst>
      <p:ext uri="{BB962C8B-B14F-4D97-AF65-F5344CB8AC3E}">
        <p14:creationId xmlns:p14="http://schemas.microsoft.com/office/powerpoint/2010/main" val="4104160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302004" y="1404472"/>
            <a:ext cx="5439891" cy="4536825"/>
          </a:xfrm>
          <a:prstGeom prst="rect">
            <a:avLst/>
          </a:prstGeom>
        </p:spPr>
      </p:pic>
      <p:sp>
        <p:nvSpPr>
          <p:cNvPr id="5" name="Title 4">
            <a:extLst>
              <a:ext uri="{FF2B5EF4-FFF2-40B4-BE49-F238E27FC236}">
                <a16:creationId xmlns:a16="http://schemas.microsoft.com/office/drawing/2014/main" id="{14698BC3-AA7A-409D-B027-3DD7E7C5CD67}"/>
              </a:ext>
            </a:extLst>
          </p:cNvPr>
          <p:cNvSpPr>
            <a:spLocks noGrp="1"/>
          </p:cNvSpPr>
          <p:nvPr>
            <p:ph type="title"/>
          </p:nvPr>
        </p:nvSpPr>
        <p:spPr/>
        <p:txBody>
          <a:bodyPr/>
          <a:lstStyle/>
          <a:p>
            <a:r>
              <a:rPr lang="en-GB" dirty="0"/>
              <a:t>Zinger model of employee engagement</a:t>
            </a:r>
          </a:p>
        </p:txBody>
      </p:sp>
      <p:sp>
        <p:nvSpPr>
          <p:cNvPr id="7" name="Content Placeholder 6">
            <a:extLst>
              <a:ext uri="{FF2B5EF4-FFF2-40B4-BE49-F238E27FC236}">
                <a16:creationId xmlns:a16="http://schemas.microsoft.com/office/drawing/2014/main" id="{B418FB71-213C-445E-A8BB-59E1425FA399}"/>
              </a:ext>
            </a:extLst>
          </p:cNvPr>
          <p:cNvSpPr>
            <a:spLocks noGrp="1"/>
          </p:cNvSpPr>
          <p:nvPr>
            <p:ph sz="half" idx="2"/>
          </p:nvPr>
        </p:nvSpPr>
        <p:spPr>
          <a:xfrm>
            <a:off x="6450108" y="2506661"/>
            <a:ext cx="5156200" cy="4351339"/>
          </a:xfrm>
        </p:spPr>
        <p:txBody>
          <a:bodyPr/>
          <a:lstStyle/>
          <a:p>
            <a:pPr marL="514338" indent="-514338">
              <a:buFont typeface="+mj-lt"/>
              <a:buAutoNum type="arabicPeriod"/>
            </a:pPr>
            <a:r>
              <a:rPr lang="en-GB" dirty="0"/>
              <a:t>Organisational</a:t>
            </a:r>
          </a:p>
          <a:p>
            <a:pPr marL="514338" indent="-514338">
              <a:buFont typeface="+mj-lt"/>
              <a:buAutoNum type="arabicPeriod"/>
            </a:pPr>
            <a:r>
              <a:rPr lang="en-GB" dirty="0"/>
              <a:t>Individual</a:t>
            </a:r>
          </a:p>
          <a:p>
            <a:pPr marL="514338" indent="-514338">
              <a:buFont typeface="+mj-lt"/>
              <a:buAutoNum type="arabicPeriod"/>
            </a:pPr>
            <a:r>
              <a:rPr lang="en-GB" dirty="0"/>
              <a:t>Leadership</a:t>
            </a:r>
          </a:p>
        </p:txBody>
      </p:sp>
    </p:spTree>
    <p:extLst>
      <p:ext uri="{BB962C8B-B14F-4D97-AF65-F5344CB8AC3E}">
        <p14:creationId xmlns:p14="http://schemas.microsoft.com/office/powerpoint/2010/main" val="1255857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1D81B0-3D40-05F1-1EAF-C871F975893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defTabSz="914400"/>
            <a:r>
              <a:rPr lang="en-US" sz="3600" kern="1200" dirty="0">
                <a:solidFill>
                  <a:srgbClr val="FFFFFF"/>
                </a:solidFill>
                <a:latin typeface="+mj-lt"/>
                <a:ea typeface="+mj-ea"/>
                <a:cs typeface="+mj-cs"/>
              </a:rPr>
              <a:t>Maslow’s Hierarchy of Needs</a:t>
            </a:r>
          </a:p>
        </p:txBody>
      </p:sp>
      <p:pic>
        <p:nvPicPr>
          <p:cNvPr id="6" name="Content Placeholder 5">
            <a:extLst>
              <a:ext uri="{FF2B5EF4-FFF2-40B4-BE49-F238E27FC236}">
                <a16:creationId xmlns:a16="http://schemas.microsoft.com/office/drawing/2014/main" id="{DC0BFEE7-7A69-816D-8E22-278D6DDEB99E}"/>
              </a:ext>
            </a:extLst>
          </p:cNvPr>
          <p:cNvPicPr>
            <a:picLocks noGrp="1" noChangeAspect="1"/>
          </p:cNvPicPr>
          <p:nvPr>
            <p:ph sz="half" idx="2"/>
          </p:nvPr>
        </p:nvPicPr>
        <p:blipFill>
          <a:blip r:embed="rId3"/>
          <a:stretch>
            <a:fillRect/>
          </a:stretch>
        </p:blipFill>
        <p:spPr>
          <a:xfrm>
            <a:off x="4208650" y="1078992"/>
            <a:ext cx="7984832" cy="4311808"/>
          </a:xfrm>
          <a:prstGeom prst="rect">
            <a:avLst/>
          </a:prstGeom>
        </p:spPr>
      </p:pic>
    </p:spTree>
    <p:extLst>
      <p:ext uri="{BB962C8B-B14F-4D97-AF65-F5344CB8AC3E}">
        <p14:creationId xmlns:p14="http://schemas.microsoft.com/office/powerpoint/2010/main" val="2570942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2354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F651DF-21C9-51D4-93BA-1CDC4A9CC9C8}"/>
              </a:ext>
            </a:extLst>
          </p:cNvPr>
          <p:cNvSpPr>
            <a:spLocks noGrp="1"/>
          </p:cNvSpPr>
          <p:nvPr>
            <p:ph type="title"/>
          </p:nvPr>
        </p:nvSpPr>
        <p:spPr>
          <a:xfrm>
            <a:off x="838200" y="171162"/>
            <a:ext cx="2840182" cy="2371148"/>
          </a:xfrm>
        </p:spPr>
        <p:txBody>
          <a:bodyPr vert="horz" lIns="91440" tIns="45720" rIns="91440" bIns="45720" rtlCol="0" anchor="ctr">
            <a:normAutofit/>
          </a:bodyPr>
          <a:lstStyle/>
          <a:p>
            <a:pPr defTabSz="914400"/>
            <a:r>
              <a:rPr lang="en-US" sz="3200" kern="1200" dirty="0">
                <a:solidFill>
                  <a:srgbClr val="FFFFFF"/>
                </a:solidFill>
                <a:latin typeface="+mj-lt"/>
                <a:ea typeface="+mj-ea"/>
                <a:cs typeface="+mj-cs"/>
              </a:rPr>
              <a:t>The Kahn Model</a:t>
            </a:r>
          </a:p>
        </p:txBody>
      </p:sp>
      <p:pic>
        <p:nvPicPr>
          <p:cNvPr id="6" name="Picture 5">
            <a:extLst>
              <a:ext uri="{FF2B5EF4-FFF2-40B4-BE49-F238E27FC236}">
                <a16:creationId xmlns:a16="http://schemas.microsoft.com/office/drawing/2014/main" id="{ADE5B6DE-1066-D2F1-EBEC-B3D15C0F5FBF}"/>
              </a:ext>
            </a:extLst>
          </p:cNvPr>
          <p:cNvPicPr>
            <a:picLocks noChangeAspect="1"/>
          </p:cNvPicPr>
          <p:nvPr/>
        </p:nvPicPr>
        <p:blipFill>
          <a:blip r:embed="rId3"/>
          <a:stretch>
            <a:fillRect/>
          </a:stretch>
        </p:blipFill>
        <p:spPr>
          <a:xfrm>
            <a:off x="4275357" y="1"/>
            <a:ext cx="7916643" cy="5998464"/>
          </a:xfrm>
          <a:prstGeom prst="rect">
            <a:avLst/>
          </a:prstGeom>
        </p:spPr>
      </p:pic>
    </p:spTree>
    <p:extLst>
      <p:ext uri="{BB962C8B-B14F-4D97-AF65-F5344CB8AC3E}">
        <p14:creationId xmlns:p14="http://schemas.microsoft.com/office/powerpoint/2010/main" val="990215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2286001" y="358109"/>
            <a:ext cx="8094616" cy="1090539"/>
          </a:xfrm>
        </p:spPr>
        <p:txBody>
          <a:bodyPr vert="horz" lIns="68580" tIns="34291" rIns="68580" bIns="34291" rtlCol="0" anchor="ctr">
            <a:noAutofit/>
          </a:bodyPr>
          <a:lstStyle/>
          <a:p>
            <a:pPr algn="ctr">
              <a:lnSpc>
                <a:spcPct val="90000"/>
              </a:lnSpc>
            </a:pPr>
            <a:r>
              <a:rPr lang="en-US" sz="5400" b="1" dirty="0">
                <a:solidFill>
                  <a:srgbClr val="000000"/>
                </a:solidFill>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8001000" y="1637417"/>
            <a:ext cx="3995928" cy="3435495"/>
          </a:xfrm>
        </p:spPr>
        <p:txBody>
          <a:bodyPr vert="horz" lIns="68580" tIns="34291" rIns="68580" bIns="34291" rtlCol="0" anchor="ctr">
            <a:normAutofit/>
          </a:bodyPr>
          <a:lstStyle/>
          <a:p>
            <a:r>
              <a:rPr lang="en-GB" sz="3200" dirty="0"/>
              <a:t>What is the purpose of employee engagement models?</a:t>
            </a:r>
          </a:p>
          <a:p>
            <a:r>
              <a:rPr lang="en-GB" sz="3200" dirty="0"/>
              <a:t>Why are employee engagement models important?</a:t>
            </a:r>
          </a:p>
          <a:p>
            <a:pPr marL="0" indent="0">
              <a:buNone/>
            </a:pPr>
            <a:r>
              <a:rPr lang="en-GB" sz="3200" dirty="0"/>
              <a:t> </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1448649"/>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121897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
                                        </p:tgtEl>
                                      </p:cBhvr>
                                    </p:cmd>
                                  </p:childTnLst>
                                </p:cTn>
                              </p:par>
                            </p:childTnLst>
                          </p:cTn>
                        </p:par>
                      </p:childTnLst>
                    </p:cTn>
                  </p:par>
                </p:childTnLst>
              </p:cTn>
              <p:nextCondLst>
                <p:cond evt="onClick" delay="0">
                  <p:tgtEl>
                    <p:spTgt spid="4"/>
                  </p:tgtEl>
                </p:cond>
              </p:nextCondLst>
            </p:seq>
            <p:video>
              <p:cMediaNode vol="80000" mute="1">
                <p:cTn id="22" repeatCount="indefinite"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rotWithShape="1">
          <a:blip r:embed="rId3"/>
          <a:srcRect l="39315" t="4147" r="34038" b="73440"/>
          <a:stretch/>
        </p:blipFill>
        <p:spPr>
          <a:xfrm>
            <a:off x="385381" y="134472"/>
            <a:ext cx="2617023" cy="1835817"/>
          </a:xfrm>
          <a:prstGeom prst="rect">
            <a:avLst/>
          </a:prstGeom>
        </p:spPr>
      </p:pic>
      <p:pic>
        <p:nvPicPr>
          <p:cNvPr id="6" name="Picture 5" descr="Text, logo, company name&#10;&#10;Description automatically generated">
            <a:extLst>
              <a:ext uri="{FF2B5EF4-FFF2-40B4-BE49-F238E27FC236}">
                <a16:creationId xmlns:a16="http://schemas.microsoft.com/office/drawing/2014/main" id="{D51CF97E-55D0-45A6-8E0A-7534B8860735}"/>
              </a:ext>
            </a:extLst>
          </p:cNvPr>
          <p:cNvPicPr>
            <a:picLocks noChangeAspect="1"/>
          </p:cNvPicPr>
          <p:nvPr/>
        </p:nvPicPr>
        <p:blipFill rotWithShape="1">
          <a:blip r:embed="rId3"/>
          <a:srcRect l="27668" t="26583" r="48104" b="50000"/>
          <a:stretch/>
        </p:blipFill>
        <p:spPr>
          <a:xfrm>
            <a:off x="508695" y="2084293"/>
            <a:ext cx="2277343" cy="1835817"/>
          </a:xfrm>
          <a:prstGeom prst="rect">
            <a:avLst/>
          </a:prstGeom>
        </p:spPr>
      </p:pic>
      <p:pic>
        <p:nvPicPr>
          <p:cNvPr id="7" name="Picture 6" descr="Text, logo, company name&#10;&#10;Description automatically generated">
            <a:extLst>
              <a:ext uri="{FF2B5EF4-FFF2-40B4-BE49-F238E27FC236}">
                <a16:creationId xmlns:a16="http://schemas.microsoft.com/office/drawing/2014/main" id="{902FC3DD-5419-494C-A45B-9EC42F663562}"/>
              </a:ext>
            </a:extLst>
          </p:cNvPr>
          <p:cNvPicPr>
            <a:picLocks noChangeAspect="1"/>
          </p:cNvPicPr>
          <p:nvPr/>
        </p:nvPicPr>
        <p:blipFill rotWithShape="1">
          <a:blip r:embed="rId3"/>
          <a:srcRect l="52390" t="26286" r="24866" b="50000"/>
          <a:stretch/>
        </p:blipFill>
        <p:spPr>
          <a:xfrm>
            <a:off x="508695" y="3993777"/>
            <a:ext cx="2111191" cy="1835817"/>
          </a:xfrm>
          <a:prstGeom prst="rect">
            <a:avLst/>
          </a:prstGeom>
        </p:spPr>
      </p:pic>
      <p:sp>
        <p:nvSpPr>
          <p:cNvPr id="8" name="TextBox 7">
            <a:extLst>
              <a:ext uri="{FF2B5EF4-FFF2-40B4-BE49-F238E27FC236}">
                <a16:creationId xmlns:a16="http://schemas.microsoft.com/office/drawing/2014/main" id="{62B09C13-C56D-46BC-A5EA-7EBB30E2116A}"/>
              </a:ext>
            </a:extLst>
          </p:cNvPr>
          <p:cNvSpPr txBox="1"/>
          <p:nvPr/>
        </p:nvSpPr>
        <p:spPr>
          <a:xfrm>
            <a:off x="3106271" y="867712"/>
            <a:ext cx="2286000" cy="369332"/>
          </a:xfrm>
          <a:prstGeom prst="rect">
            <a:avLst/>
          </a:prstGeom>
          <a:noFill/>
        </p:spPr>
        <p:txBody>
          <a:bodyPr wrap="square" rtlCol="0">
            <a:spAutoFit/>
          </a:bodyPr>
          <a:lstStyle/>
          <a:p>
            <a:r>
              <a:rPr lang="en-GB" dirty="0"/>
              <a:t>Achieve Results</a:t>
            </a:r>
          </a:p>
        </p:txBody>
      </p:sp>
      <p:sp>
        <p:nvSpPr>
          <p:cNvPr id="9" name="TextBox 8">
            <a:extLst>
              <a:ext uri="{FF2B5EF4-FFF2-40B4-BE49-F238E27FC236}">
                <a16:creationId xmlns:a16="http://schemas.microsoft.com/office/drawing/2014/main" id="{3B005940-9C94-4CC4-87E9-DD3F4A223BE1}"/>
              </a:ext>
            </a:extLst>
          </p:cNvPr>
          <p:cNvSpPr txBox="1"/>
          <p:nvPr/>
        </p:nvSpPr>
        <p:spPr>
          <a:xfrm>
            <a:off x="3002403" y="2726161"/>
            <a:ext cx="2164976" cy="369332"/>
          </a:xfrm>
          <a:prstGeom prst="rect">
            <a:avLst/>
          </a:prstGeom>
          <a:noFill/>
        </p:spPr>
        <p:txBody>
          <a:bodyPr wrap="square" rtlCol="0">
            <a:spAutoFit/>
          </a:bodyPr>
          <a:lstStyle/>
          <a:p>
            <a:r>
              <a:rPr lang="en-GB" dirty="0"/>
              <a:t>Excel at performance</a:t>
            </a:r>
          </a:p>
        </p:txBody>
      </p:sp>
      <p:sp>
        <p:nvSpPr>
          <p:cNvPr id="10" name="TextBox 9">
            <a:extLst>
              <a:ext uri="{FF2B5EF4-FFF2-40B4-BE49-F238E27FC236}">
                <a16:creationId xmlns:a16="http://schemas.microsoft.com/office/drawing/2014/main" id="{793BF5BC-D7B4-4FB6-A5A8-4F817156CB2D}"/>
              </a:ext>
            </a:extLst>
          </p:cNvPr>
          <p:cNvSpPr txBox="1"/>
          <p:nvPr/>
        </p:nvSpPr>
        <p:spPr>
          <a:xfrm>
            <a:off x="3106272" y="4588518"/>
            <a:ext cx="2111189" cy="646331"/>
          </a:xfrm>
          <a:prstGeom prst="rect">
            <a:avLst/>
          </a:prstGeom>
          <a:noFill/>
        </p:spPr>
        <p:txBody>
          <a:bodyPr wrap="square" rtlCol="0">
            <a:spAutoFit/>
          </a:bodyPr>
          <a:lstStyle/>
          <a:p>
            <a:r>
              <a:rPr lang="en-GB" dirty="0"/>
              <a:t>Path progress</a:t>
            </a:r>
          </a:p>
          <a:p>
            <a:endParaRPr lang="en-GB" dirty="0"/>
          </a:p>
        </p:txBody>
      </p:sp>
      <p:pic>
        <p:nvPicPr>
          <p:cNvPr id="11" name="Picture 10" descr="Text, logo, company name&#10;&#10;Description automatically generated">
            <a:extLst>
              <a:ext uri="{FF2B5EF4-FFF2-40B4-BE49-F238E27FC236}">
                <a16:creationId xmlns:a16="http://schemas.microsoft.com/office/drawing/2014/main" id="{AE33FA08-79CE-4617-BC20-BE5249E4D054}"/>
              </a:ext>
            </a:extLst>
          </p:cNvPr>
          <p:cNvPicPr>
            <a:picLocks noChangeAspect="1"/>
          </p:cNvPicPr>
          <p:nvPr/>
        </p:nvPicPr>
        <p:blipFill rotWithShape="1">
          <a:blip r:embed="rId3"/>
          <a:srcRect l="16543" t="50000" r="59477" b="26879"/>
          <a:stretch/>
        </p:blipFill>
        <p:spPr>
          <a:xfrm>
            <a:off x="6096000" y="188173"/>
            <a:ext cx="2216216" cy="1782115"/>
          </a:xfrm>
          <a:prstGeom prst="rect">
            <a:avLst/>
          </a:prstGeom>
        </p:spPr>
      </p:pic>
      <p:pic>
        <p:nvPicPr>
          <p:cNvPr id="12" name="Picture 11" descr="Text, logo, company name&#10;&#10;Description automatically generated">
            <a:extLst>
              <a:ext uri="{FF2B5EF4-FFF2-40B4-BE49-F238E27FC236}">
                <a16:creationId xmlns:a16="http://schemas.microsoft.com/office/drawing/2014/main" id="{124EC23B-6AFD-4DAB-992E-CBE4BF9E20AF}"/>
              </a:ext>
            </a:extLst>
          </p:cNvPr>
          <p:cNvPicPr>
            <a:picLocks noChangeAspect="1"/>
          </p:cNvPicPr>
          <p:nvPr/>
        </p:nvPicPr>
        <p:blipFill rotWithShape="1">
          <a:blip r:embed="rId3"/>
          <a:srcRect l="40524" t="50000" r="35974" b="27175"/>
          <a:stretch/>
        </p:blipFill>
        <p:spPr>
          <a:xfrm>
            <a:off x="6129002" y="2179889"/>
            <a:ext cx="2164977" cy="1753555"/>
          </a:xfrm>
          <a:prstGeom prst="rect">
            <a:avLst/>
          </a:prstGeom>
        </p:spPr>
      </p:pic>
      <p:pic>
        <p:nvPicPr>
          <p:cNvPr id="13" name="Picture 12" descr="Text, logo, company name&#10;&#10;Description automatically generated">
            <a:extLst>
              <a:ext uri="{FF2B5EF4-FFF2-40B4-BE49-F238E27FC236}">
                <a16:creationId xmlns:a16="http://schemas.microsoft.com/office/drawing/2014/main" id="{CA20D1CD-B3BD-41BF-9206-0FD3B0106233}"/>
              </a:ext>
            </a:extLst>
          </p:cNvPr>
          <p:cNvPicPr>
            <a:picLocks noChangeAspect="1"/>
          </p:cNvPicPr>
          <p:nvPr/>
        </p:nvPicPr>
        <p:blipFill rotWithShape="1">
          <a:blip r:embed="rId3"/>
          <a:srcRect l="65492" t="50000" r="13000" b="26879"/>
          <a:stretch/>
        </p:blipFill>
        <p:spPr>
          <a:xfrm>
            <a:off x="6252882" y="4064082"/>
            <a:ext cx="2041097" cy="1829948"/>
          </a:xfrm>
          <a:prstGeom prst="rect">
            <a:avLst/>
          </a:prstGeom>
        </p:spPr>
      </p:pic>
      <p:sp>
        <p:nvSpPr>
          <p:cNvPr id="14" name="TextBox 13">
            <a:extLst>
              <a:ext uri="{FF2B5EF4-FFF2-40B4-BE49-F238E27FC236}">
                <a16:creationId xmlns:a16="http://schemas.microsoft.com/office/drawing/2014/main" id="{DFF6FBFD-5DD2-4003-BFD6-129D9E9C6010}"/>
              </a:ext>
            </a:extLst>
          </p:cNvPr>
          <p:cNvSpPr txBox="1"/>
          <p:nvPr/>
        </p:nvSpPr>
        <p:spPr>
          <a:xfrm>
            <a:off x="8901954" y="753035"/>
            <a:ext cx="2503861" cy="369332"/>
          </a:xfrm>
          <a:prstGeom prst="rect">
            <a:avLst/>
          </a:prstGeom>
          <a:noFill/>
        </p:spPr>
        <p:txBody>
          <a:bodyPr wrap="square" rtlCol="0">
            <a:spAutoFit/>
          </a:bodyPr>
          <a:lstStyle/>
          <a:p>
            <a:r>
              <a:rPr lang="en-GB" dirty="0"/>
              <a:t>Recognition</a:t>
            </a:r>
          </a:p>
        </p:txBody>
      </p:sp>
      <p:sp>
        <p:nvSpPr>
          <p:cNvPr id="15" name="TextBox 14">
            <a:extLst>
              <a:ext uri="{FF2B5EF4-FFF2-40B4-BE49-F238E27FC236}">
                <a16:creationId xmlns:a16="http://schemas.microsoft.com/office/drawing/2014/main" id="{40464177-754C-492C-A0BF-4D3463EF6839}"/>
              </a:ext>
            </a:extLst>
          </p:cNvPr>
          <p:cNvSpPr txBox="1"/>
          <p:nvPr/>
        </p:nvSpPr>
        <p:spPr>
          <a:xfrm>
            <a:off x="8853730" y="2817534"/>
            <a:ext cx="2396285" cy="369332"/>
          </a:xfrm>
          <a:prstGeom prst="rect">
            <a:avLst/>
          </a:prstGeom>
          <a:noFill/>
        </p:spPr>
        <p:txBody>
          <a:bodyPr wrap="square" rtlCol="0">
            <a:spAutoFit/>
          </a:bodyPr>
          <a:lstStyle/>
          <a:p>
            <a:r>
              <a:rPr lang="en-GB" dirty="0"/>
              <a:t>Foster community</a:t>
            </a:r>
          </a:p>
        </p:txBody>
      </p:sp>
      <p:sp>
        <p:nvSpPr>
          <p:cNvPr id="17" name="TextBox 16">
            <a:extLst>
              <a:ext uri="{FF2B5EF4-FFF2-40B4-BE49-F238E27FC236}">
                <a16:creationId xmlns:a16="http://schemas.microsoft.com/office/drawing/2014/main" id="{332B8266-F6A8-40E7-8A78-2AEE7BA61FC1}"/>
              </a:ext>
            </a:extLst>
          </p:cNvPr>
          <p:cNvSpPr txBox="1"/>
          <p:nvPr/>
        </p:nvSpPr>
        <p:spPr>
          <a:xfrm>
            <a:off x="8901954" y="4609723"/>
            <a:ext cx="2041097" cy="369332"/>
          </a:xfrm>
          <a:prstGeom prst="rect">
            <a:avLst/>
          </a:prstGeom>
          <a:noFill/>
        </p:spPr>
        <p:txBody>
          <a:bodyPr wrap="square" rtlCol="0">
            <a:spAutoFit/>
          </a:bodyPr>
          <a:lstStyle/>
          <a:p>
            <a:r>
              <a:rPr lang="en-GB" dirty="0"/>
              <a:t>Master moments</a:t>
            </a:r>
          </a:p>
        </p:txBody>
      </p:sp>
    </p:spTree>
    <p:extLst>
      <p:ext uri="{BB962C8B-B14F-4D97-AF65-F5344CB8AC3E}">
        <p14:creationId xmlns:p14="http://schemas.microsoft.com/office/powerpoint/2010/main" val="3846332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rotWithShape="1">
          <a:blip r:embed="rId3"/>
          <a:srcRect l="5234" t="73896" r="72189" b="2041"/>
          <a:stretch/>
        </p:blipFill>
        <p:spPr>
          <a:xfrm>
            <a:off x="403413" y="295836"/>
            <a:ext cx="2420471" cy="2151533"/>
          </a:xfrm>
          <a:prstGeom prst="rect">
            <a:avLst/>
          </a:prstGeom>
        </p:spPr>
      </p:pic>
      <p:pic>
        <p:nvPicPr>
          <p:cNvPr id="5" name="Picture 3">
            <a:extLst>
              <a:ext uri="{FF2B5EF4-FFF2-40B4-BE49-F238E27FC236}">
                <a16:creationId xmlns:a16="http://schemas.microsoft.com/office/drawing/2014/main" id="{7959BE0D-2E0E-4AF5-9820-16CF0B68D764}"/>
              </a:ext>
            </a:extLst>
          </p:cNvPr>
          <p:cNvPicPr>
            <a:picLocks noChangeAspect="1"/>
          </p:cNvPicPr>
          <p:nvPr/>
        </p:nvPicPr>
        <p:blipFill rotWithShape="1">
          <a:blip r:embed="rId3"/>
          <a:srcRect l="27572" t="74560" r="48945" b="2617"/>
          <a:stretch/>
        </p:blipFill>
        <p:spPr>
          <a:xfrm>
            <a:off x="403413" y="2805191"/>
            <a:ext cx="2420471" cy="1961856"/>
          </a:xfrm>
          <a:prstGeom prst="rect">
            <a:avLst/>
          </a:prstGeom>
        </p:spPr>
      </p:pic>
      <p:pic>
        <p:nvPicPr>
          <p:cNvPr id="6" name="Picture 3">
            <a:extLst>
              <a:ext uri="{FF2B5EF4-FFF2-40B4-BE49-F238E27FC236}">
                <a16:creationId xmlns:a16="http://schemas.microsoft.com/office/drawing/2014/main" id="{79B1C313-0FC5-496E-AFF5-A8FAC651F2A2}"/>
              </a:ext>
            </a:extLst>
          </p:cNvPr>
          <p:cNvPicPr>
            <a:picLocks noChangeAspect="1"/>
          </p:cNvPicPr>
          <p:nvPr/>
        </p:nvPicPr>
        <p:blipFill rotWithShape="1">
          <a:blip r:embed="rId3"/>
          <a:srcRect l="50314" t="73375" r="26203" b="2320"/>
          <a:stretch/>
        </p:blipFill>
        <p:spPr>
          <a:xfrm>
            <a:off x="5755340" y="295836"/>
            <a:ext cx="2492632" cy="2151533"/>
          </a:xfrm>
          <a:prstGeom prst="rect">
            <a:avLst/>
          </a:prstGeom>
        </p:spPr>
      </p:pic>
      <p:pic>
        <p:nvPicPr>
          <p:cNvPr id="7" name="Picture 3">
            <a:extLst>
              <a:ext uri="{FF2B5EF4-FFF2-40B4-BE49-F238E27FC236}">
                <a16:creationId xmlns:a16="http://schemas.microsoft.com/office/drawing/2014/main" id="{D27562D9-D4E7-4910-BAD8-5FF724AA171D}"/>
              </a:ext>
            </a:extLst>
          </p:cNvPr>
          <p:cNvPicPr>
            <a:picLocks noChangeAspect="1"/>
          </p:cNvPicPr>
          <p:nvPr/>
        </p:nvPicPr>
        <p:blipFill rotWithShape="1">
          <a:blip r:embed="rId3"/>
          <a:srcRect l="73550" t="74560" r="2720" b="3210"/>
          <a:stretch/>
        </p:blipFill>
        <p:spPr>
          <a:xfrm>
            <a:off x="5889812" y="2924737"/>
            <a:ext cx="2358160" cy="1842311"/>
          </a:xfrm>
          <a:prstGeom prst="rect">
            <a:avLst/>
          </a:prstGeom>
        </p:spPr>
      </p:pic>
      <p:sp>
        <p:nvSpPr>
          <p:cNvPr id="8" name="TextBox 7">
            <a:extLst>
              <a:ext uri="{FF2B5EF4-FFF2-40B4-BE49-F238E27FC236}">
                <a16:creationId xmlns:a16="http://schemas.microsoft.com/office/drawing/2014/main" id="{04C09D0B-7194-45F0-A040-D5E2EC60C787}"/>
              </a:ext>
            </a:extLst>
          </p:cNvPr>
          <p:cNvSpPr txBox="1"/>
          <p:nvPr/>
        </p:nvSpPr>
        <p:spPr>
          <a:xfrm>
            <a:off x="3429000" y="820271"/>
            <a:ext cx="1909483" cy="369332"/>
          </a:xfrm>
          <a:prstGeom prst="rect">
            <a:avLst/>
          </a:prstGeom>
          <a:noFill/>
        </p:spPr>
        <p:txBody>
          <a:bodyPr wrap="square" rtlCol="0">
            <a:spAutoFit/>
          </a:bodyPr>
          <a:lstStyle/>
          <a:p>
            <a:r>
              <a:rPr lang="en-GB" dirty="0"/>
              <a:t>Leverage </a:t>
            </a:r>
            <a:r>
              <a:rPr lang="en-GB" dirty="0" err="1"/>
              <a:t>Strenght</a:t>
            </a:r>
            <a:endParaRPr lang="en-GB" dirty="0"/>
          </a:p>
        </p:txBody>
      </p:sp>
      <p:sp>
        <p:nvSpPr>
          <p:cNvPr id="9" name="TextBox 8">
            <a:extLst>
              <a:ext uri="{FF2B5EF4-FFF2-40B4-BE49-F238E27FC236}">
                <a16:creationId xmlns:a16="http://schemas.microsoft.com/office/drawing/2014/main" id="{035F9195-5583-41E3-9F74-046D5B82FED8}"/>
              </a:ext>
            </a:extLst>
          </p:cNvPr>
          <p:cNvSpPr txBox="1"/>
          <p:nvPr/>
        </p:nvSpPr>
        <p:spPr>
          <a:xfrm>
            <a:off x="3160059" y="3227293"/>
            <a:ext cx="2358160" cy="369332"/>
          </a:xfrm>
          <a:prstGeom prst="rect">
            <a:avLst/>
          </a:prstGeom>
          <a:noFill/>
        </p:spPr>
        <p:txBody>
          <a:bodyPr wrap="square" rtlCol="0">
            <a:spAutoFit/>
          </a:bodyPr>
          <a:lstStyle/>
          <a:p>
            <a:r>
              <a:rPr lang="en-GB" dirty="0"/>
              <a:t>Make meeting</a:t>
            </a:r>
          </a:p>
        </p:txBody>
      </p:sp>
      <p:sp>
        <p:nvSpPr>
          <p:cNvPr id="10" name="TextBox 9">
            <a:extLst>
              <a:ext uri="{FF2B5EF4-FFF2-40B4-BE49-F238E27FC236}">
                <a16:creationId xmlns:a16="http://schemas.microsoft.com/office/drawing/2014/main" id="{FD00ED44-6773-4A45-8727-EC94E2990871}"/>
              </a:ext>
            </a:extLst>
          </p:cNvPr>
          <p:cNvSpPr txBox="1"/>
          <p:nvPr/>
        </p:nvSpPr>
        <p:spPr>
          <a:xfrm>
            <a:off x="8807824" y="820271"/>
            <a:ext cx="2492632" cy="369332"/>
          </a:xfrm>
          <a:prstGeom prst="rect">
            <a:avLst/>
          </a:prstGeom>
          <a:noFill/>
        </p:spPr>
        <p:txBody>
          <a:bodyPr wrap="square" rtlCol="0">
            <a:spAutoFit/>
          </a:bodyPr>
          <a:lstStyle/>
          <a:p>
            <a:r>
              <a:rPr lang="en-GB" dirty="0"/>
              <a:t>Leverage energies</a:t>
            </a:r>
          </a:p>
        </p:txBody>
      </p:sp>
      <p:sp>
        <p:nvSpPr>
          <p:cNvPr id="12" name="TextBox 11">
            <a:extLst>
              <a:ext uri="{FF2B5EF4-FFF2-40B4-BE49-F238E27FC236}">
                <a16:creationId xmlns:a16="http://schemas.microsoft.com/office/drawing/2014/main" id="{852A827E-6D7A-4483-AA7C-F1711A895F9C}"/>
              </a:ext>
            </a:extLst>
          </p:cNvPr>
          <p:cNvSpPr txBox="1"/>
          <p:nvPr/>
        </p:nvSpPr>
        <p:spPr>
          <a:xfrm>
            <a:off x="8659907" y="3227294"/>
            <a:ext cx="2810435" cy="369332"/>
          </a:xfrm>
          <a:prstGeom prst="rect">
            <a:avLst/>
          </a:prstGeom>
          <a:noFill/>
        </p:spPr>
        <p:txBody>
          <a:bodyPr wrap="square" rtlCol="0">
            <a:spAutoFit/>
          </a:bodyPr>
          <a:lstStyle/>
          <a:p>
            <a:r>
              <a:rPr lang="en-GB" dirty="0"/>
              <a:t>Experience well being</a:t>
            </a:r>
          </a:p>
        </p:txBody>
      </p:sp>
    </p:spTree>
    <p:extLst>
      <p:ext uri="{BB962C8B-B14F-4D97-AF65-F5344CB8AC3E}">
        <p14:creationId xmlns:p14="http://schemas.microsoft.com/office/powerpoint/2010/main" val="1263988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2E9593-1DF6-3FF5-0091-B216416F2D48}"/>
              </a:ext>
            </a:extLst>
          </p:cNvPr>
          <p:cNvPicPr>
            <a:picLocks noChangeAspect="1"/>
          </p:cNvPicPr>
          <p:nvPr/>
        </p:nvPicPr>
        <p:blipFill>
          <a:blip r:embed="rId3"/>
          <a:stretch>
            <a:fillRect/>
          </a:stretch>
        </p:blipFill>
        <p:spPr>
          <a:xfrm>
            <a:off x="776903" y="1962312"/>
            <a:ext cx="5319097" cy="1622136"/>
          </a:xfrm>
          <a:prstGeom prst="rect">
            <a:avLst/>
          </a:prstGeom>
        </p:spPr>
      </p:pic>
      <p:sp>
        <p:nvSpPr>
          <p:cNvPr id="5" name="TextBox 4">
            <a:extLst>
              <a:ext uri="{FF2B5EF4-FFF2-40B4-BE49-F238E27FC236}">
                <a16:creationId xmlns:a16="http://schemas.microsoft.com/office/drawing/2014/main" id="{D1AF76D8-C1CE-6606-F283-0A9F4819C170}"/>
              </a:ext>
            </a:extLst>
          </p:cNvPr>
          <p:cNvSpPr txBox="1"/>
          <p:nvPr/>
        </p:nvSpPr>
        <p:spPr>
          <a:xfrm>
            <a:off x="6096000" y="1536174"/>
            <a:ext cx="6099048" cy="3785652"/>
          </a:xfrm>
          <a:prstGeom prst="rect">
            <a:avLst/>
          </a:prstGeom>
          <a:noFill/>
        </p:spPr>
        <p:txBody>
          <a:bodyPr wrap="square">
            <a:spAutoFit/>
          </a:bodyPr>
          <a:lstStyle/>
          <a:p>
            <a:pPr marL="285750" indent="-285750">
              <a:buFontTx/>
              <a:buChar char="-"/>
            </a:pPr>
            <a:r>
              <a:rPr lang="en-US" sz="2400" dirty="0"/>
              <a:t>A healthy and safe working environment </a:t>
            </a:r>
          </a:p>
          <a:p>
            <a:pPr marL="285750" indent="-285750">
              <a:buFontTx/>
              <a:buChar char="-"/>
            </a:pPr>
            <a:r>
              <a:rPr lang="en-US" sz="2400" dirty="0"/>
              <a:t>Industry-leading training and development </a:t>
            </a:r>
            <a:r>
              <a:rPr lang="en-US" sz="2400" dirty="0" err="1"/>
              <a:t>programmes</a:t>
            </a:r>
            <a:endParaRPr lang="en-US" sz="2400" dirty="0"/>
          </a:p>
          <a:p>
            <a:pPr marL="285750" indent="-285750">
              <a:buFontTx/>
              <a:buChar char="-"/>
            </a:pPr>
            <a:r>
              <a:rPr lang="en-US" sz="2400" dirty="0"/>
              <a:t>Market-leading reward and retention structures </a:t>
            </a:r>
          </a:p>
          <a:p>
            <a:pPr marL="285750" indent="-285750">
              <a:buFontTx/>
              <a:buChar char="-"/>
            </a:pPr>
            <a:r>
              <a:rPr lang="en-US" sz="2400" dirty="0"/>
              <a:t>A business that considers team member wellbeing (physical, mental and financial) </a:t>
            </a:r>
          </a:p>
          <a:p>
            <a:pPr marL="285750" indent="-285750">
              <a:buFontTx/>
              <a:buChar char="-"/>
            </a:pPr>
            <a:r>
              <a:rPr lang="en-US" sz="2400" dirty="0"/>
              <a:t>Career development opportunities › Open, honest and transparent management processes (Whitbread, 2021)</a:t>
            </a:r>
          </a:p>
        </p:txBody>
      </p:sp>
      <p:sp>
        <p:nvSpPr>
          <p:cNvPr id="6" name="TextBox 5">
            <a:extLst>
              <a:ext uri="{FF2B5EF4-FFF2-40B4-BE49-F238E27FC236}">
                <a16:creationId xmlns:a16="http://schemas.microsoft.com/office/drawing/2014/main" id="{192D1B65-C6A9-409D-E478-6C9AC2FEEC41}"/>
              </a:ext>
            </a:extLst>
          </p:cNvPr>
          <p:cNvSpPr txBox="1"/>
          <p:nvPr/>
        </p:nvSpPr>
        <p:spPr>
          <a:xfrm>
            <a:off x="776903" y="420624"/>
            <a:ext cx="11415097" cy="830997"/>
          </a:xfrm>
          <a:prstGeom prst="rect">
            <a:avLst/>
          </a:prstGeom>
          <a:noFill/>
        </p:spPr>
        <p:txBody>
          <a:bodyPr wrap="square" rtlCol="0">
            <a:spAutoFit/>
          </a:bodyPr>
          <a:lstStyle/>
          <a:p>
            <a:r>
              <a:rPr lang="en-GB" sz="4800" dirty="0"/>
              <a:t>Premier Inn employee engagement  </a:t>
            </a:r>
            <a:endParaRPr lang="en-GB" sz="1100" dirty="0"/>
          </a:p>
        </p:txBody>
      </p:sp>
    </p:spTree>
    <p:extLst>
      <p:ext uri="{BB962C8B-B14F-4D97-AF65-F5344CB8AC3E}">
        <p14:creationId xmlns:p14="http://schemas.microsoft.com/office/powerpoint/2010/main" val="3836287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2152651" y="127355"/>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857251"/>
            <a:ext cx="9144000" cy="5143500"/>
          </a:xfrm>
          <a:prstGeom prst="rect">
            <a:avLst/>
          </a:prstGeom>
        </p:spPr>
      </p:pic>
    </p:spTree>
    <p:extLst>
      <p:ext uri="{BB962C8B-B14F-4D97-AF65-F5344CB8AC3E}">
        <p14:creationId xmlns:p14="http://schemas.microsoft.com/office/powerpoint/2010/main" val="2337903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8569D09-694D-43B9-B797-7BDDA50DAB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2192000" cy="5997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2761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32389" y="612488"/>
            <a:ext cx="8067363" cy="3282780"/>
            <a:chOff x="0" y="1860838"/>
            <a:chExt cx="16134725" cy="6565560"/>
          </a:xfrm>
        </p:grpSpPr>
        <p:sp>
          <p:nvSpPr>
            <p:cNvPr id="3" name="TextBox 3"/>
            <p:cNvSpPr txBox="1"/>
            <p:nvPr/>
          </p:nvSpPr>
          <p:spPr>
            <a:xfrm>
              <a:off x="355070" y="1860838"/>
              <a:ext cx="15779655" cy="1480148"/>
            </a:xfrm>
            <a:prstGeom prst="rect">
              <a:avLst/>
            </a:prstGeom>
          </p:spPr>
          <p:txBody>
            <a:bodyPr wrap="square" lIns="0" tIns="0" rIns="0" bIns="0" rtlCol="0" anchor="t">
              <a:spAutoFit/>
            </a:bodyPr>
            <a:lstStyle/>
            <a:p>
              <a:pPr>
                <a:lnSpc>
                  <a:spcPts val="5667"/>
                </a:lnSpc>
              </a:pPr>
              <a:r>
                <a:rPr lang="en-US" sz="5667" dirty="0">
                  <a:solidFill>
                    <a:srgbClr val="000000"/>
                  </a:solidFill>
                  <a:latin typeface="Archivo Black"/>
                </a:rPr>
                <a:t>HOW TO ENGAGE?</a:t>
              </a:r>
            </a:p>
          </p:txBody>
        </p:sp>
        <p:sp>
          <p:nvSpPr>
            <p:cNvPr id="4" name="TextBox 4"/>
            <p:cNvSpPr txBox="1"/>
            <p:nvPr/>
          </p:nvSpPr>
          <p:spPr>
            <a:xfrm>
              <a:off x="0" y="3912342"/>
              <a:ext cx="9767439" cy="4514056"/>
            </a:xfrm>
            <a:prstGeom prst="rect">
              <a:avLst/>
            </a:prstGeom>
          </p:spPr>
          <p:txBody>
            <a:bodyPr lIns="0" tIns="0" rIns="0" bIns="0" rtlCol="0" anchor="t">
              <a:spAutoFit/>
            </a:bodyPr>
            <a:lstStyle/>
            <a:p>
              <a:pPr marL="431811" lvl="1" indent="-215905">
                <a:lnSpc>
                  <a:spcPts val="2199"/>
                </a:lnSpc>
                <a:buFont typeface="Arial"/>
                <a:buChar char="•"/>
              </a:pPr>
              <a:r>
                <a:rPr lang="en-US" sz="2000" dirty="0">
                  <a:solidFill>
                    <a:srgbClr val="000000"/>
                  </a:solidFill>
                  <a:latin typeface="+mj-lt"/>
                </a:rPr>
                <a:t>Mission / Values</a:t>
              </a:r>
            </a:p>
            <a:p>
              <a:pPr marL="431811" lvl="1" indent="-215905">
                <a:lnSpc>
                  <a:spcPts val="2199"/>
                </a:lnSpc>
                <a:buFont typeface="Arial"/>
                <a:buChar char="•"/>
              </a:pPr>
              <a:r>
                <a:rPr lang="en-US" sz="1999" dirty="0">
                  <a:solidFill>
                    <a:srgbClr val="000000"/>
                  </a:solidFill>
                  <a:latin typeface="+mj-lt"/>
                </a:rPr>
                <a:t>Team bonding</a:t>
              </a:r>
            </a:p>
            <a:p>
              <a:pPr marL="431812" lvl="1" indent="-215905">
                <a:lnSpc>
                  <a:spcPts val="2200"/>
                </a:lnSpc>
                <a:buFont typeface="Arial"/>
                <a:buChar char="•"/>
              </a:pPr>
              <a:r>
                <a:rPr lang="en-US" sz="1999" dirty="0">
                  <a:solidFill>
                    <a:srgbClr val="000000"/>
                  </a:solidFill>
                  <a:latin typeface="+mj-lt"/>
                </a:rPr>
                <a:t>Employee milestones</a:t>
              </a:r>
            </a:p>
            <a:p>
              <a:pPr marL="431811" lvl="1" indent="-215905">
                <a:lnSpc>
                  <a:spcPts val="2199"/>
                </a:lnSpc>
                <a:buFont typeface="Arial"/>
                <a:buChar char="•"/>
              </a:pPr>
              <a:r>
                <a:rPr lang="en-US" sz="2000" dirty="0">
                  <a:solidFill>
                    <a:srgbClr val="000000"/>
                  </a:solidFill>
                  <a:latin typeface="+mj-lt"/>
                </a:rPr>
                <a:t>Gamify performance</a:t>
              </a:r>
            </a:p>
            <a:p>
              <a:pPr marL="431811" lvl="1" indent="-215905">
                <a:lnSpc>
                  <a:spcPts val="2199"/>
                </a:lnSpc>
                <a:buFont typeface="Arial"/>
                <a:buChar char="•"/>
              </a:pPr>
              <a:r>
                <a:rPr lang="en-US" sz="1999" dirty="0">
                  <a:solidFill>
                    <a:srgbClr val="000000"/>
                  </a:solidFill>
                  <a:latin typeface="+mj-lt"/>
                </a:rPr>
                <a:t>Mentorship</a:t>
              </a:r>
            </a:p>
            <a:p>
              <a:pPr marL="431811" lvl="1" indent="-215905">
                <a:lnSpc>
                  <a:spcPts val="2199"/>
                </a:lnSpc>
                <a:buFont typeface="Arial"/>
                <a:buChar char="•"/>
              </a:pPr>
              <a:r>
                <a:rPr lang="en-US" sz="1999" dirty="0">
                  <a:solidFill>
                    <a:srgbClr val="000000"/>
                  </a:solidFill>
                  <a:latin typeface="+mj-lt"/>
                </a:rPr>
                <a:t>Professional development</a:t>
              </a:r>
            </a:p>
            <a:p>
              <a:pPr marL="431812" lvl="1" indent="-215905">
                <a:lnSpc>
                  <a:spcPts val="2200"/>
                </a:lnSpc>
                <a:buFont typeface="Arial"/>
                <a:buChar char="•"/>
              </a:pPr>
              <a:r>
                <a:rPr lang="en-US" sz="1999" dirty="0">
                  <a:solidFill>
                    <a:srgbClr val="000000"/>
                  </a:solidFill>
                  <a:latin typeface="+mj-lt"/>
                </a:rPr>
                <a:t>Communication</a:t>
              </a:r>
            </a:p>
            <a:p>
              <a:pPr marL="431812" lvl="1" indent="-215905">
                <a:lnSpc>
                  <a:spcPts val="2200"/>
                </a:lnSpc>
                <a:buFont typeface="Arial"/>
                <a:buChar char="•"/>
              </a:pPr>
              <a:r>
                <a:rPr lang="en-US" sz="1999" dirty="0">
                  <a:solidFill>
                    <a:srgbClr val="000000"/>
                  </a:solidFill>
                  <a:latin typeface="+mj-lt"/>
                </a:rPr>
                <a:t>Recognition</a:t>
              </a:r>
            </a:p>
          </p:txBody>
        </p:sp>
      </p:grpSp>
      <p:sp>
        <p:nvSpPr>
          <p:cNvPr id="5" name="TextBox 5"/>
          <p:cNvSpPr txBox="1"/>
          <p:nvPr/>
        </p:nvSpPr>
        <p:spPr>
          <a:xfrm>
            <a:off x="858361" y="4064959"/>
            <a:ext cx="9801931" cy="1162498"/>
          </a:xfrm>
          <a:prstGeom prst="rect">
            <a:avLst/>
          </a:prstGeom>
        </p:spPr>
        <p:txBody>
          <a:bodyPr lIns="0" tIns="0" rIns="0" bIns="0" rtlCol="0" anchor="t">
            <a:spAutoFit/>
          </a:bodyPr>
          <a:lstStyle/>
          <a:p>
            <a:pPr algn="just">
              <a:lnSpc>
                <a:spcPts val="2333"/>
              </a:lnSpc>
            </a:pPr>
            <a:r>
              <a:rPr lang="en-US" sz="1667" spc="33" dirty="0">
                <a:solidFill>
                  <a:srgbClr val="000000"/>
                </a:solidFill>
                <a:latin typeface="Muli Regular"/>
              </a:rPr>
              <a:t>Employee engagement is the passion that employees have for their work that compels them to put discretionary effort into what they do. Engagement increases productivity, grows your revenue, and reduces turnover. When you go the extra mile and invest in your employees by making them feel connected and acknowledged, they’ll invest in your venue through their work ethic and loyalty.</a:t>
            </a:r>
          </a:p>
        </p:txBody>
      </p:sp>
      <p:sp>
        <p:nvSpPr>
          <p:cNvPr id="17" name="AutoShape 17"/>
          <p:cNvSpPr/>
          <p:nvPr/>
        </p:nvSpPr>
        <p:spPr>
          <a:xfrm>
            <a:off x="530091" y="5864762"/>
            <a:ext cx="656543" cy="59647"/>
          </a:xfrm>
          <a:prstGeom prst="rect">
            <a:avLst/>
          </a:prstGeom>
          <a:solidFill>
            <a:srgbClr val="000000"/>
          </a:solidFill>
        </p:spPr>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9A187-6691-43AC-AB1C-2350040F868A}"/>
              </a:ext>
            </a:extLst>
          </p:cNvPr>
          <p:cNvSpPr>
            <a:spLocks noGrp="1"/>
          </p:cNvSpPr>
          <p:nvPr>
            <p:ph type="title"/>
          </p:nvPr>
        </p:nvSpPr>
        <p:spPr/>
        <p:txBody>
          <a:bodyPr/>
          <a:lstStyle/>
          <a:p>
            <a:r>
              <a:rPr lang="en-GB" dirty="0"/>
              <a:t>Mission and vision statements</a:t>
            </a:r>
          </a:p>
        </p:txBody>
      </p:sp>
      <p:pic>
        <p:nvPicPr>
          <p:cNvPr id="1026" name="Picture 2" descr="mission and vision">
            <a:extLst>
              <a:ext uri="{FF2B5EF4-FFF2-40B4-BE49-F238E27FC236}">
                <a16:creationId xmlns:a16="http://schemas.microsoft.com/office/drawing/2014/main" id="{AD634D7C-E374-4CD0-A74C-2469B9AEAA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226" y="1382575"/>
            <a:ext cx="10207487" cy="387884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7D32CD2-E9EB-4BD7-BEF1-B829E9C1A0D9}"/>
              </a:ext>
            </a:extLst>
          </p:cNvPr>
          <p:cNvSpPr txBox="1"/>
          <p:nvPr/>
        </p:nvSpPr>
        <p:spPr>
          <a:xfrm>
            <a:off x="9660837" y="5516218"/>
            <a:ext cx="2206487" cy="369332"/>
          </a:xfrm>
          <a:prstGeom prst="rect">
            <a:avLst/>
          </a:prstGeom>
          <a:noFill/>
        </p:spPr>
        <p:txBody>
          <a:bodyPr wrap="square" rtlCol="0">
            <a:spAutoFit/>
          </a:bodyPr>
          <a:lstStyle/>
          <a:p>
            <a:r>
              <a:rPr lang="en-GB" dirty="0"/>
              <a:t>(</a:t>
            </a:r>
            <a:r>
              <a:rPr lang="en-GB" dirty="0" err="1"/>
              <a:t>OpenGrowth</a:t>
            </a:r>
            <a:r>
              <a:rPr lang="en-GB" dirty="0"/>
              <a:t>, 2022)</a:t>
            </a:r>
          </a:p>
        </p:txBody>
      </p:sp>
    </p:spTree>
    <p:extLst>
      <p:ext uri="{BB962C8B-B14F-4D97-AF65-F5344CB8AC3E}">
        <p14:creationId xmlns:p14="http://schemas.microsoft.com/office/powerpoint/2010/main" val="3576838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2286001" y="358109"/>
            <a:ext cx="8094616" cy="1090539"/>
          </a:xfrm>
        </p:spPr>
        <p:txBody>
          <a:bodyPr vert="horz" lIns="68580" tIns="34291" rIns="68580" bIns="34291" rtlCol="0" anchor="ctr">
            <a:noAutofit/>
          </a:bodyPr>
          <a:lstStyle/>
          <a:p>
            <a:pPr algn="ctr">
              <a:lnSpc>
                <a:spcPct val="90000"/>
              </a:lnSpc>
            </a:pPr>
            <a:r>
              <a:rPr lang="en-US" sz="5400" b="1" dirty="0">
                <a:solidFill>
                  <a:srgbClr val="000000"/>
                </a:solidFill>
              </a:rPr>
              <a:t>Breakout Room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8001000" y="1637417"/>
            <a:ext cx="3977640" cy="3435495"/>
          </a:xfrm>
        </p:spPr>
        <p:txBody>
          <a:bodyPr vert="horz" lIns="68580" tIns="34291" rIns="68580" bIns="34291" rtlCol="0" anchor="ctr">
            <a:normAutofit fontScale="92500" lnSpcReduction="10000"/>
          </a:bodyPr>
          <a:lstStyle/>
          <a:p>
            <a:r>
              <a:rPr lang="en-GB" sz="3600" dirty="0"/>
              <a:t>Research vision and mission statements from a selected hotel brand:</a:t>
            </a:r>
          </a:p>
          <a:p>
            <a:r>
              <a:rPr lang="en-GB" sz="3600" dirty="0"/>
              <a:t>Marriott</a:t>
            </a:r>
          </a:p>
          <a:p>
            <a:r>
              <a:rPr lang="en-GB" sz="3600" dirty="0"/>
              <a:t>Hilton</a:t>
            </a:r>
          </a:p>
          <a:p>
            <a:r>
              <a:rPr lang="en-GB" sz="3600" dirty="0"/>
              <a:t>Premier Inn</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1448649"/>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3494599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158AE57-DE4F-4815-A778-D9839FB085EB}"/>
              </a:ext>
            </a:extLst>
          </p:cNvPr>
          <p:cNvSpPr>
            <a:spLocks noGrp="1"/>
          </p:cNvSpPr>
          <p:nvPr>
            <p:ph sz="half" idx="2"/>
          </p:nvPr>
        </p:nvSpPr>
        <p:spPr>
          <a:xfrm>
            <a:off x="5580530" y="1083226"/>
            <a:ext cx="6140823" cy="4691551"/>
          </a:xfrm>
        </p:spPr>
        <p:txBody>
          <a:bodyPr/>
          <a:lstStyle/>
          <a:p>
            <a:r>
              <a:rPr lang="en-GB" sz="4400" dirty="0"/>
              <a:t>We put people first</a:t>
            </a:r>
          </a:p>
          <a:p>
            <a:r>
              <a:rPr lang="en-GB" sz="4400" dirty="0"/>
              <a:t>We pursue excellence</a:t>
            </a:r>
          </a:p>
          <a:p>
            <a:r>
              <a:rPr lang="en-GB" sz="4400" dirty="0"/>
              <a:t>We embrace change</a:t>
            </a:r>
          </a:p>
          <a:p>
            <a:r>
              <a:rPr lang="en-GB" sz="4600" dirty="0"/>
              <a:t>We</a:t>
            </a:r>
            <a:r>
              <a:rPr lang="en-GB" sz="4400" dirty="0"/>
              <a:t> act with integrity</a:t>
            </a:r>
          </a:p>
          <a:p>
            <a:r>
              <a:rPr lang="en-GB" sz="4400" dirty="0"/>
              <a:t>We serve our world</a:t>
            </a:r>
          </a:p>
        </p:txBody>
      </p:sp>
      <p:pic>
        <p:nvPicPr>
          <p:cNvPr id="8" name="Picture 7">
            <a:extLst>
              <a:ext uri="{FF2B5EF4-FFF2-40B4-BE49-F238E27FC236}">
                <a16:creationId xmlns:a16="http://schemas.microsoft.com/office/drawing/2014/main" id="{E1B44A07-9956-4A3C-9125-7AE573186716}"/>
              </a:ext>
            </a:extLst>
          </p:cNvPr>
          <p:cNvPicPr>
            <a:picLocks noChangeAspect="1"/>
          </p:cNvPicPr>
          <p:nvPr/>
        </p:nvPicPr>
        <p:blipFill rotWithShape="1">
          <a:blip r:embed="rId3"/>
          <a:srcRect l="79914" t="8944" r="16962" b="83319"/>
          <a:stretch/>
        </p:blipFill>
        <p:spPr>
          <a:xfrm>
            <a:off x="309283" y="700719"/>
            <a:ext cx="4679576" cy="4539468"/>
          </a:xfrm>
          <a:prstGeom prst="rect">
            <a:avLst/>
          </a:prstGeom>
        </p:spPr>
      </p:pic>
    </p:spTree>
    <p:extLst>
      <p:ext uri="{BB962C8B-B14F-4D97-AF65-F5344CB8AC3E}">
        <p14:creationId xmlns:p14="http://schemas.microsoft.com/office/powerpoint/2010/main" val="809767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Marriott's TakeCare Culture | Living Our Core Values">
            <a:hlinkClick r:id="" action="ppaction://media"/>
            <a:extLst>
              <a:ext uri="{FF2B5EF4-FFF2-40B4-BE49-F238E27FC236}">
                <a16:creationId xmlns:a16="http://schemas.microsoft.com/office/drawing/2014/main" id="{92063409-D023-F84D-9DAB-4B3F834653BF}"/>
              </a:ext>
            </a:extLst>
          </p:cNvPr>
          <p:cNvPicPr>
            <a:picLocks noRot="1" noChangeAspect="1"/>
          </p:cNvPicPr>
          <p:nvPr>
            <a:videoFile r:link="rId1"/>
          </p:nvPr>
        </p:nvPicPr>
        <p:blipFill>
          <a:blip r:embed="rId4"/>
          <a:stretch>
            <a:fillRect/>
          </a:stretch>
        </p:blipFill>
        <p:spPr>
          <a:xfrm>
            <a:off x="2873189" y="0"/>
            <a:ext cx="9153341" cy="5966460"/>
          </a:xfrm>
          <a:prstGeom prst="rect">
            <a:avLst/>
          </a:prstGeom>
        </p:spPr>
      </p:pic>
      <p:pic>
        <p:nvPicPr>
          <p:cNvPr id="4" name="Picture 3">
            <a:extLst>
              <a:ext uri="{FF2B5EF4-FFF2-40B4-BE49-F238E27FC236}">
                <a16:creationId xmlns:a16="http://schemas.microsoft.com/office/drawing/2014/main" id="{80483DAF-622D-8449-BA26-4DEBC17C829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0101" y="272239"/>
            <a:ext cx="2166679" cy="1700843"/>
          </a:xfrm>
          <a:prstGeom prst="rect">
            <a:avLst/>
          </a:prstGeom>
        </p:spPr>
      </p:pic>
      <p:sp>
        <p:nvSpPr>
          <p:cNvPr id="6" name="TextBox 5">
            <a:extLst>
              <a:ext uri="{FF2B5EF4-FFF2-40B4-BE49-F238E27FC236}">
                <a16:creationId xmlns:a16="http://schemas.microsoft.com/office/drawing/2014/main" id="{B6F9CD89-3E3E-C640-983F-5D5A5C64EF7D}"/>
              </a:ext>
            </a:extLst>
          </p:cNvPr>
          <p:cNvSpPr txBox="1"/>
          <p:nvPr/>
        </p:nvSpPr>
        <p:spPr>
          <a:xfrm>
            <a:off x="293205" y="2823872"/>
            <a:ext cx="2286780" cy="2555315"/>
          </a:xfrm>
          <a:prstGeom prst="rect">
            <a:avLst/>
          </a:prstGeom>
          <a:noFill/>
        </p:spPr>
        <p:txBody>
          <a:bodyPr wrap="square" rtlCol="0">
            <a:spAutoFit/>
          </a:bodyPr>
          <a:lstStyle/>
          <a:p>
            <a:r>
              <a:rPr lang="en-GB" sz="5335" dirty="0">
                <a:latin typeface="Freestyle Script" panose="030804020302050B0404" pitchFamily="66" charset="77"/>
              </a:rPr>
              <a:t>Marriott’s TakeCare Culture</a:t>
            </a:r>
          </a:p>
        </p:txBody>
      </p:sp>
    </p:spTree>
    <p:extLst>
      <p:ext uri="{BB962C8B-B14F-4D97-AF65-F5344CB8AC3E}">
        <p14:creationId xmlns:p14="http://schemas.microsoft.com/office/powerpoint/2010/main" val="274398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D9F60D-7D71-4DB5-AA3E-809492D95231}"/>
              </a:ext>
            </a:extLst>
          </p:cNvPr>
          <p:cNvSpPr/>
          <p:nvPr/>
        </p:nvSpPr>
        <p:spPr>
          <a:xfrm>
            <a:off x="2409782" y="282389"/>
            <a:ext cx="7372439" cy="1754326"/>
          </a:xfrm>
          <a:prstGeom prst="rect">
            <a:avLst/>
          </a:prstGeom>
          <a:noFill/>
        </p:spPr>
        <p:txBody>
          <a:bodyPr wrap="square" lIns="91440" tIns="45720" rIns="91440" bIns="45720">
            <a:spAutoFit/>
          </a:bodyPr>
          <a:lstStyle/>
          <a:p>
            <a:pPr algn="ctr"/>
            <a:r>
              <a:rPr lang="en-US" sz="5400" b="1" dirty="0">
                <a:ln w="12700">
                  <a:solidFill>
                    <a:schemeClr val="accent5"/>
                  </a:solidFill>
                  <a:prstDash val="solid"/>
                </a:ln>
                <a:pattFill prst="ltDnDiag">
                  <a:fgClr>
                    <a:schemeClr val="accent5">
                      <a:lumMod val="60000"/>
                      <a:lumOff val="40000"/>
                    </a:schemeClr>
                  </a:fgClr>
                  <a:bgClr>
                    <a:schemeClr val="bg1"/>
                  </a:bgClr>
                </a:pattFill>
              </a:rPr>
              <a:t>Trinity Resort and Hotel</a:t>
            </a:r>
          </a:p>
          <a:p>
            <a:pPr algn="ctr"/>
            <a:endParaRPr lang="en-US" sz="5400" b="1" dirty="0">
              <a:ln w="12700">
                <a:solidFill>
                  <a:schemeClr val="accent5"/>
                </a:solidFill>
                <a:prstDash val="solid"/>
              </a:ln>
              <a:pattFill prst="ltDnDiag">
                <a:fgClr>
                  <a:schemeClr val="accent5">
                    <a:lumMod val="60000"/>
                    <a:lumOff val="40000"/>
                  </a:schemeClr>
                </a:fgClr>
                <a:bgClr>
                  <a:schemeClr val="bg1"/>
                </a:bgClr>
              </a:pattFill>
            </a:endParaRPr>
          </a:p>
        </p:txBody>
      </p:sp>
      <p:pic>
        <p:nvPicPr>
          <p:cNvPr id="2050" name="Picture 2" descr="Image result for Department Meeting Clip Art">
            <a:extLst>
              <a:ext uri="{FF2B5EF4-FFF2-40B4-BE49-F238E27FC236}">
                <a16:creationId xmlns:a16="http://schemas.microsoft.com/office/drawing/2014/main" id="{67429DBF-35D2-4BDB-9ABA-7CA6624A0F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9613" y="1388103"/>
            <a:ext cx="6802251" cy="383974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DC51FDC-9BFA-431A-A509-EA3E84F85FB5}"/>
              </a:ext>
            </a:extLst>
          </p:cNvPr>
          <p:cNvSpPr txBox="1"/>
          <p:nvPr/>
        </p:nvSpPr>
        <p:spPr>
          <a:xfrm>
            <a:off x="739588" y="1869142"/>
            <a:ext cx="3200400" cy="4401205"/>
          </a:xfrm>
          <a:prstGeom prst="rect">
            <a:avLst/>
          </a:prstGeom>
          <a:noFill/>
        </p:spPr>
        <p:txBody>
          <a:bodyPr wrap="square" rtlCol="0">
            <a:spAutoFit/>
          </a:bodyPr>
          <a:lstStyle/>
          <a:p>
            <a:r>
              <a:rPr lang="en-GB" sz="4000" dirty="0"/>
              <a:t>Create a new mission and vision statement for </a:t>
            </a:r>
            <a:r>
              <a:rPr lang="en-US" sz="4000" dirty="0">
                <a:ln w="12700">
                  <a:solidFill>
                    <a:schemeClr val="accent5"/>
                  </a:solidFill>
                  <a:prstDash val="solid"/>
                </a:ln>
              </a:rPr>
              <a:t>Trinity Resort and Hotel</a:t>
            </a:r>
          </a:p>
          <a:p>
            <a:r>
              <a:rPr lang="en-GB" sz="4000" dirty="0"/>
              <a:t>.</a:t>
            </a:r>
          </a:p>
        </p:txBody>
      </p:sp>
    </p:spTree>
    <p:extLst>
      <p:ext uri="{BB962C8B-B14F-4D97-AF65-F5344CB8AC3E}">
        <p14:creationId xmlns:p14="http://schemas.microsoft.com/office/powerpoint/2010/main" val="33580034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2152651" y="127355"/>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857251"/>
            <a:ext cx="9144000" cy="5143500"/>
          </a:xfrm>
          <a:prstGeom prst="rect">
            <a:avLst/>
          </a:prstGeom>
        </p:spPr>
      </p:pic>
    </p:spTree>
    <p:extLst>
      <p:ext uri="{BB962C8B-B14F-4D97-AF65-F5344CB8AC3E}">
        <p14:creationId xmlns:p14="http://schemas.microsoft.com/office/powerpoint/2010/main" val="3893622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6AF9C-B028-4C4F-B913-B3D73AFDA688}"/>
              </a:ext>
            </a:extLst>
          </p:cNvPr>
          <p:cNvSpPr>
            <a:spLocks noGrp="1"/>
          </p:cNvSpPr>
          <p:nvPr>
            <p:ph type="title"/>
          </p:nvPr>
        </p:nvSpPr>
        <p:spPr>
          <a:xfrm>
            <a:off x="2142069" y="18256"/>
            <a:ext cx="9440332" cy="1325563"/>
          </a:xfrm>
        </p:spPr>
        <p:txBody>
          <a:bodyPr vert="horz" lIns="91440" tIns="45720" rIns="91440" bIns="45720" rtlCol="0" anchor="ctr">
            <a:normAutofit/>
          </a:bodyPr>
          <a:lstStyle/>
          <a:p>
            <a:r>
              <a:rPr lang="en-US" sz="5400" dirty="0"/>
              <a:t>Align your employees</a:t>
            </a:r>
          </a:p>
        </p:txBody>
      </p:sp>
      <p:graphicFrame>
        <p:nvGraphicFramePr>
          <p:cNvPr id="7" name="Diagram 6">
            <a:extLst>
              <a:ext uri="{FF2B5EF4-FFF2-40B4-BE49-F238E27FC236}">
                <a16:creationId xmlns:a16="http://schemas.microsoft.com/office/drawing/2014/main" id="{AD2EFB22-2210-41B7-A7CD-7E8555958DAE}"/>
              </a:ext>
            </a:extLst>
          </p:cNvPr>
          <p:cNvGraphicFramePr/>
          <p:nvPr>
            <p:extLst>
              <p:ext uri="{D42A27DB-BD31-4B8C-83A1-F6EECF244321}">
                <p14:modId xmlns:p14="http://schemas.microsoft.com/office/powerpoint/2010/main" val="3513650951"/>
              </p:ext>
            </p:extLst>
          </p:nvPr>
        </p:nvGraphicFramePr>
        <p:xfrm>
          <a:off x="838200" y="1462553"/>
          <a:ext cx="10515600" cy="4351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73981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2800" dirty="0">
                <a:solidFill>
                  <a:srgbClr val="FFFFFF"/>
                </a:solidFill>
                <a:latin typeface="+mj-lt"/>
                <a:ea typeface="+mj-ea"/>
                <a:cs typeface="+mj-cs"/>
              </a:rPr>
              <a:t> REINFORCE YOUR HOTEL'S MISSION, VISION, AND VALUES</a:t>
            </a:r>
          </a:p>
          <a:p>
            <a:pPr algn="ctr" defTabSz="914377">
              <a:lnSpc>
                <a:spcPct val="90000"/>
              </a:lnSpc>
              <a:spcBef>
                <a:spcPct val="0"/>
              </a:spcBef>
              <a:spcAft>
                <a:spcPts val="600"/>
              </a:spcAft>
            </a:pPr>
            <a:r>
              <a:rPr lang="en-US" sz="2800" dirty="0">
                <a:solidFill>
                  <a:srgbClr val="FFFFFF"/>
                </a:solidFill>
                <a:latin typeface="+mj-lt"/>
                <a:ea typeface="+mj-ea"/>
                <a:cs typeface="+mj-cs"/>
              </a:rPr>
              <a:t> </a:t>
            </a:r>
          </a:p>
        </p:txBody>
      </p:sp>
      <p:pic>
        <p:nvPicPr>
          <p:cNvPr id="2050" name="Picture 2" descr="See the source image">
            <a:extLst>
              <a:ext uri="{FF2B5EF4-FFF2-40B4-BE49-F238E27FC236}">
                <a16:creationId xmlns:a16="http://schemas.microsoft.com/office/drawing/2014/main" id="{06F988D0-CFA8-4D52-8FD5-12CABC30971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tretch/>
        </p:blipFill>
        <p:spPr bwMode="auto">
          <a:xfrm>
            <a:off x="4777317" y="1529239"/>
            <a:ext cx="6780700" cy="37971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945263" y="1756013"/>
            <a:ext cx="2303748" cy="2330215"/>
          </a:xfrm>
          <a:prstGeom prst="rect">
            <a:avLst/>
          </a:prstGeom>
          <a:noFill/>
        </p:spPr>
        <p:txBody>
          <a:bodyPr vert="horz" lIns="91440" tIns="45720" rIns="91440" bIns="45720" rtlCol="0" anchor="ctr">
            <a:normAutofit lnSpcReduction="10000"/>
          </a:bodyPr>
          <a:lstStyle/>
          <a:p>
            <a:pPr algn="ctr" defTabSz="914377">
              <a:lnSpc>
                <a:spcPct val="90000"/>
              </a:lnSpc>
              <a:spcBef>
                <a:spcPct val="0"/>
              </a:spcBef>
              <a:spcAft>
                <a:spcPts val="600"/>
              </a:spcAft>
            </a:pPr>
            <a:r>
              <a:rPr lang="en-US" sz="3300" dirty="0">
                <a:solidFill>
                  <a:srgbClr val="FFFFFF"/>
                </a:solidFill>
                <a:latin typeface="+mj-lt"/>
                <a:ea typeface="+mj-ea"/>
                <a:cs typeface="+mj-cs"/>
              </a:rPr>
              <a:t> CREATE TEAM BONDING ACTIVITIES</a:t>
            </a:r>
          </a:p>
          <a:p>
            <a:pPr algn="ctr" defTabSz="914377">
              <a:lnSpc>
                <a:spcPct val="90000"/>
              </a:lnSpc>
              <a:spcBef>
                <a:spcPct val="0"/>
              </a:spcBef>
              <a:spcAft>
                <a:spcPts val="600"/>
              </a:spcAft>
            </a:pPr>
            <a:r>
              <a:rPr lang="en-US" sz="3300" dirty="0">
                <a:solidFill>
                  <a:srgbClr val="FFFFFF"/>
                </a:solidFill>
                <a:latin typeface="+mj-lt"/>
                <a:ea typeface="+mj-ea"/>
                <a:cs typeface="+mj-cs"/>
              </a:rPr>
              <a:t> </a:t>
            </a:r>
          </a:p>
        </p:txBody>
      </p:sp>
      <p:pic>
        <p:nvPicPr>
          <p:cNvPr id="3074" name="Picture 2" descr="See the source image">
            <a:extLst>
              <a:ext uri="{FF2B5EF4-FFF2-40B4-BE49-F238E27FC236}">
                <a16:creationId xmlns:a16="http://schemas.microsoft.com/office/drawing/2014/main" id="{07E9EC39-EFA4-47AD-A766-F73EB97FCB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3879" y="673819"/>
            <a:ext cx="6202940" cy="465220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4"/>
          <p:cNvSpPr txBox="1"/>
          <p:nvPr/>
        </p:nvSpPr>
        <p:spPr>
          <a:xfrm rot="653834">
            <a:off x="10830861" y="5408031"/>
            <a:ext cx="893271" cy="269304"/>
          </a:xfrm>
          <a:prstGeom prst="rect">
            <a:avLst/>
          </a:prstGeom>
        </p:spPr>
        <p:txBody>
          <a:bodyPr lIns="0" tIns="0" rIns="0" bIns="0" rtlCol="0" anchor="t">
            <a:spAutoFit/>
          </a:bodyPr>
          <a:lstStyle/>
          <a:p>
            <a:pPr algn="ctr">
              <a:lnSpc>
                <a:spcPts val="2107"/>
              </a:lnSpc>
            </a:pPr>
            <a:endParaRPr lang="en-US" sz="1864" spc="363" dirty="0">
              <a:solidFill>
                <a:srgbClr val="000000"/>
              </a:solidFill>
              <a:latin typeface="Archivo Black Bold"/>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2800" dirty="0">
                <a:solidFill>
                  <a:srgbClr val="FFFFFF"/>
                </a:solidFill>
                <a:latin typeface="+mj-lt"/>
                <a:ea typeface="+mj-ea"/>
                <a:cs typeface="+mj-cs"/>
              </a:rPr>
              <a:t> CELEBRATE EMPLOYEE MILESTONES AND PERSONAL DATES</a:t>
            </a:r>
          </a:p>
          <a:p>
            <a:pPr algn="ctr" defTabSz="914377">
              <a:lnSpc>
                <a:spcPct val="90000"/>
              </a:lnSpc>
              <a:spcBef>
                <a:spcPct val="0"/>
              </a:spcBef>
              <a:spcAft>
                <a:spcPts val="600"/>
              </a:spcAft>
            </a:pPr>
            <a:endParaRPr lang="en-US" sz="2800" dirty="0">
              <a:solidFill>
                <a:srgbClr val="FFFFFF"/>
              </a:solidFill>
              <a:latin typeface="+mj-lt"/>
              <a:ea typeface="+mj-ea"/>
              <a:cs typeface="+mj-cs"/>
            </a:endParaRPr>
          </a:p>
        </p:txBody>
      </p:sp>
      <p:pic>
        <p:nvPicPr>
          <p:cNvPr id="4098" name="Picture 2" descr="See the source image">
            <a:extLst>
              <a:ext uri="{FF2B5EF4-FFF2-40B4-BE49-F238E27FC236}">
                <a16:creationId xmlns:a16="http://schemas.microsoft.com/office/drawing/2014/main" id="{275B68C1-CF52-4969-87E1-F856E047A25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77317" y="1317345"/>
            <a:ext cx="6780700" cy="422098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3600" dirty="0">
                <a:solidFill>
                  <a:srgbClr val="FFFFFF"/>
                </a:solidFill>
                <a:latin typeface="+mj-lt"/>
                <a:ea typeface="+mj-ea"/>
                <a:cs typeface="+mj-cs"/>
              </a:rPr>
              <a:t>Gamify Performance</a:t>
            </a:r>
          </a:p>
        </p:txBody>
      </p:sp>
      <p:pic>
        <p:nvPicPr>
          <p:cNvPr id="5122" name="Picture 2" descr="See the source image">
            <a:extLst>
              <a:ext uri="{FF2B5EF4-FFF2-40B4-BE49-F238E27FC236}">
                <a16:creationId xmlns:a16="http://schemas.microsoft.com/office/drawing/2014/main" id="{A26DECBA-2AAA-413C-AE0B-2822BBBB886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77317" y="2173407"/>
            <a:ext cx="6780700" cy="250885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CD82EB3-9438-4672-8402-A8644ED6D6E3}"/>
              </a:ext>
            </a:extLst>
          </p:cNvPr>
          <p:cNvSpPr txBox="1"/>
          <p:nvPr/>
        </p:nvSpPr>
        <p:spPr>
          <a:xfrm>
            <a:off x="9304421" y="5117432"/>
            <a:ext cx="2253595" cy="369332"/>
          </a:xfrm>
          <a:prstGeom prst="rect">
            <a:avLst/>
          </a:prstGeom>
          <a:noFill/>
        </p:spPr>
        <p:txBody>
          <a:bodyPr wrap="square" rtlCol="0">
            <a:spAutoFit/>
          </a:bodyPr>
          <a:lstStyle/>
          <a:p>
            <a:r>
              <a:rPr lang="en-GB" dirty="0"/>
              <a:t>(Bing, 2022)</a:t>
            </a:r>
          </a:p>
        </p:txBody>
      </p:sp>
    </p:spTree>
    <p:extLst>
      <p:ext uri="{BB962C8B-B14F-4D97-AF65-F5344CB8AC3E}">
        <p14:creationId xmlns:p14="http://schemas.microsoft.com/office/powerpoint/2010/main" val="14042522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3600" dirty="0">
                <a:solidFill>
                  <a:srgbClr val="FFFFFF"/>
                </a:solidFill>
                <a:latin typeface="+mj-lt"/>
                <a:ea typeface="+mj-ea"/>
                <a:cs typeface="+mj-cs"/>
              </a:rPr>
              <a:t>Create mentorship</a:t>
            </a:r>
          </a:p>
          <a:p>
            <a:pPr algn="ctr" defTabSz="914377">
              <a:lnSpc>
                <a:spcPct val="90000"/>
              </a:lnSpc>
              <a:spcBef>
                <a:spcPct val="0"/>
              </a:spcBef>
              <a:spcAft>
                <a:spcPts val="600"/>
              </a:spcAft>
            </a:pPr>
            <a:r>
              <a:rPr lang="en-US" sz="3600" dirty="0">
                <a:solidFill>
                  <a:srgbClr val="FFFFFF"/>
                </a:solidFill>
                <a:latin typeface="+mj-lt"/>
                <a:ea typeface="+mj-ea"/>
                <a:cs typeface="+mj-cs"/>
              </a:rPr>
              <a:t>program</a:t>
            </a:r>
          </a:p>
          <a:p>
            <a:pPr algn="ctr" defTabSz="914377">
              <a:lnSpc>
                <a:spcPct val="90000"/>
              </a:lnSpc>
              <a:spcBef>
                <a:spcPct val="0"/>
              </a:spcBef>
              <a:spcAft>
                <a:spcPts val="600"/>
              </a:spcAft>
            </a:pPr>
            <a:r>
              <a:rPr lang="en-US" sz="3600" dirty="0">
                <a:solidFill>
                  <a:srgbClr val="FFFFFF"/>
                </a:solidFill>
                <a:latin typeface="+mj-lt"/>
                <a:ea typeface="+mj-ea"/>
                <a:cs typeface="+mj-cs"/>
              </a:rPr>
              <a:t> </a:t>
            </a:r>
          </a:p>
        </p:txBody>
      </p:sp>
      <p:pic>
        <p:nvPicPr>
          <p:cNvPr id="18" name="Picture 2" descr="See the source image">
            <a:extLst>
              <a:ext uri="{FF2B5EF4-FFF2-40B4-BE49-F238E27FC236}">
                <a16:creationId xmlns:a16="http://schemas.microsoft.com/office/drawing/2014/main" id="{94DE5B53-61F9-4E60-9926-74916E1783D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5443" y="583002"/>
            <a:ext cx="6780700" cy="498381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61AAADA8-EBB0-443E-8E81-43A5571C86B4}"/>
              </a:ext>
            </a:extLst>
          </p:cNvPr>
          <p:cNvSpPr txBox="1"/>
          <p:nvPr/>
        </p:nvSpPr>
        <p:spPr>
          <a:xfrm>
            <a:off x="9272338" y="5101389"/>
            <a:ext cx="2486527" cy="369332"/>
          </a:xfrm>
          <a:prstGeom prst="rect">
            <a:avLst/>
          </a:prstGeom>
          <a:noFill/>
        </p:spPr>
        <p:txBody>
          <a:bodyPr wrap="square" rtlCol="0">
            <a:spAutoFit/>
          </a:bodyPr>
          <a:lstStyle/>
          <a:p>
            <a:r>
              <a:rPr lang="en-GB" dirty="0"/>
              <a:t>(</a:t>
            </a:r>
            <a:r>
              <a:rPr lang="en-GB" dirty="0" err="1"/>
              <a:t>Eleventa</a:t>
            </a:r>
            <a:r>
              <a:rPr lang="en-GB" dirty="0"/>
              <a:t>, 2018)</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2800" dirty="0">
                <a:solidFill>
                  <a:srgbClr val="FFFFFF"/>
                </a:solidFill>
                <a:latin typeface="+mj-lt"/>
                <a:ea typeface="+mj-ea"/>
                <a:cs typeface="+mj-cs"/>
              </a:rPr>
              <a:t>PROVIDE PROFESSIONAL DEVELOPMENT OPPORTUNITIES</a:t>
            </a:r>
          </a:p>
          <a:p>
            <a:pPr algn="ctr" defTabSz="914377">
              <a:lnSpc>
                <a:spcPct val="90000"/>
              </a:lnSpc>
              <a:spcBef>
                <a:spcPct val="0"/>
              </a:spcBef>
              <a:spcAft>
                <a:spcPts val="600"/>
              </a:spcAft>
            </a:pPr>
            <a:r>
              <a:rPr lang="en-US" sz="2800" dirty="0">
                <a:solidFill>
                  <a:srgbClr val="FFFFFF"/>
                </a:solidFill>
                <a:latin typeface="+mj-lt"/>
                <a:ea typeface="+mj-ea"/>
                <a:cs typeface="+mj-cs"/>
              </a:rPr>
              <a:t> </a:t>
            </a:r>
          </a:p>
        </p:txBody>
      </p:sp>
      <p:pic>
        <p:nvPicPr>
          <p:cNvPr id="7170" name="Picture 2" descr="See the source image">
            <a:extLst>
              <a:ext uri="{FF2B5EF4-FFF2-40B4-BE49-F238E27FC236}">
                <a16:creationId xmlns:a16="http://schemas.microsoft.com/office/drawing/2014/main" id="{7D9A40AD-0D92-4FF3-B059-B48D2DDCCC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73569" y="789606"/>
            <a:ext cx="6780700" cy="445831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C38A8630-2D5C-4385-9117-6E0FE77FFD16}"/>
              </a:ext>
            </a:extLst>
          </p:cNvPr>
          <p:cNvSpPr txBox="1"/>
          <p:nvPr/>
        </p:nvSpPr>
        <p:spPr>
          <a:xfrm>
            <a:off x="8831179" y="5462338"/>
            <a:ext cx="2863516" cy="369332"/>
          </a:xfrm>
          <a:prstGeom prst="rect">
            <a:avLst/>
          </a:prstGeom>
          <a:noFill/>
        </p:spPr>
        <p:txBody>
          <a:bodyPr wrap="square" rtlCol="0">
            <a:spAutoFit/>
          </a:bodyPr>
          <a:lstStyle/>
          <a:p>
            <a:r>
              <a:rPr lang="en-GB" dirty="0"/>
              <a:t>(</a:t>
            </a:r>
            <a:r>
              <a:rPr lang="en-GB" dirty="0" err="1"/>
              <a:t>Diocesofbrentwood</a:t>
            </a:r>
            <a:r>
              <a:rPr lang="en-GB" dirty="0"/>
              <a:t>, 2020)</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2800" dirty="0">
                <a:solidFill>
                  <a:srgbClr val="FFFFFF"/>
                </a:solidFill>
                <a:latin typeface="+mj-lt"/>
                <a:ea typeface="+mj-ea"/>
                <a:cs typeface="+mj-cs"/>
              </a:rPr>
              <a:t>MAKE IT EASY FOR TEAM MEMBERS TO STAY IN TOUCH</a:t>
            </a:r>
          </a:p>
          <a:p>
            <a:pPr algn="ctr" defTabSz="914377">
              <a:lnSpc>
                <a:spcPct val="90000"/>
              </a:lnSpc>
              <a:spcBef>
                <a:spcPct val="0"/>
              </a:spcBef>
              <a:spcAft>
                <a:spcPts val="600"/>
              </a:spcAft>
            </a:pPr>
            <a:r>
              <a:rPr lang="en-US" sz="2800" dirty="0">
                <a:solidFill>
                  <a:srgbClr val="FFFFFF"/>
                </a:solidFill>
                <a:latin typeface="+mj-lt"/>
                <a:ea typeface="+mj-ea"/>
                <a:cs typeface="+mj-cs"/>
              </a:rPr>
              <a:t> </a:t>
            </a:r>
          </a:p>
        </p:txBody>
      </p:sp>
      <p:pic>
        <p:nvPicPr>
          <p:cNvPr id="8194" name="Picture 2" descr="Image result for keep in touch">
            <a:extLst>
              <a:ext uri="{FF2B5EF4-FFF2-40B4-BE49-F238E27FC236}">
                <a16:creationId xmlns:a16="http://schemas.microsoft.com/office/drawing/2014/main" id="{408BE164-EDCC-4B6E-8C86-15562C4647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3879" y="663090"/>
            <a:ext cx="6780700" cy="4727389"/>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0688BAB3-B5DF-41F2-8106-250E6E9D9742}"/>
              </a:ext>
            </a:extLst>
          </p:cNvPr>
          <p:cNvSpPr txBox="1"/>
          <p:nvPr/>
        </p:nvSpPr>
        <p:spPr>
          <a:xfrm>
            <a:off x="8823159" y="5550568"/>
            <a:ext cx="2983831" cy="369332"/>
          </a:xfrm>
          <a:prstGeom prst="rect">
            <a:avLst/>
          </a:prstGeom>
          <a:noFill/>
        </p:spPr>
        <p:txBody>
          <a:bodyPr wrap="square" rtlCol="0">
            <a:spAutoFit/>
          </a:bodyPr>
          <a:lstStyle/>
          <a:p>
            <a:r>
              <a:rPr lang="en-GB" dirty="0"/>
              <a:t>(</a:t>
            </a:r>
            <a:r>
              <a:rPr lang="en-GB" dirty="0" err="1"/>
              <a:t>Teachertoolkit</a:t>
            </a:r>
            <a:r>
              <a:rPr lang="en-GB" dirty="0"/>
              <a:t>, 2019)</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2800" dirty="0">
                <a:solidFill>
                  <a:srgbClr val="FFFFFF"/>
                </a:solidFill>
                <a:latin typeface="+mj-lt"/>
                <a:ea typeface="+mj-ea"/>
                <a:cs typeface="+mj-cs"/>
              </a:rPr>
              <a:t>Recognition </a:t>
            </a:r>
          </a:p>
        </p:txBody>
      </p:sp>
      <p:sp>
        <p:nvSpPr>
          <p:cNvPr id="14" name="TextBox 13">
            <a:extLst>
              <a:ext uri="{FF2B5EF4-FFF2-40B4-BE49-F238E27FC236}">
                <a16:creationId xmlns:a16="http://schemas.microsoft.com/office/drawing/2014/main" id="{0688BAB3-B5DF-41F2-8106-250E6E9D9742}"/>
              </a:ext>
            </a:extLst>
          </p:cNvPr>
          <p:cNvSpPr txBox="1"/>
          <p:nvPr/>
        </p:nvSpPr>
        <p:spPr>
          <a:xfrm>
            <a:off x="8823159" y="5550568"/>
            <a:ext cx="2983831" cy="369332"/>
          </a:xfrm>
          <a:prstGeom prst="rect">
            <a:avLst/>
          </a:prstGeom>
          <a:noFill/>
        </p:spPr>
        <p:txBody>
          <a:bodyPr wrap="square" rtlCol="0">
            <a:spAutoFit/>
          </a:bodyPr>
          <a:lstStyle/>
          <a:p>
            <a:r>
              <a:rPr lang="en-GB" dirty="0"/>
              <a:t>(</a:t>
            </a:r>
            <a:r>
              <a:rPr lang="en-GB" dirty="0" err="1"/>
              <a:t>Terryberry</a:t>
            </a:r>
            <a:r>
              <a:rPr lang="en-GB" dirty="0"/>
              <a:t>, 2019)</a:t>
            </a:r>
          </a:p>
        </p:txBody>
      </p:sp>
      <p:pic>
        <p:nvPicPr>
          <p:cNvPr id="1026" name="Picture 2">
            <a:extLst>
              <a:ext uri="{FF2B5EF4-FFF2-40B4-BE49-F238E27FC236}">
                <a16:creationId xmlns:a16="http://schemas.microsoft.com/office/drawing/2014/main" id="{08387111-2135-4156-AF1C-155DD33122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5134" y="1574019"/>
            <a:ext cx="6037847" cy="3172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1085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10 Data-Driven Ways to Improve Employee Engagement">
            <a:hlinkClick r:id="" action="ppaction://media"/>
            <a:extLst>
              <a:ext uri="{FF2B5EF4-FFF2-40B4-BE49-F238E27FC236}">
                <a16:creationId xmlns:a16="http://schemas.microsoft.com/office/drawing/2014/main" id="{FC731DE1-E37F-4165-9BF3-B1AF9D418B5B}"/>
              </a:ext>
            </a:extLst>
          </p:cNvPr>
          <p:cNvPicPr>
            <a:picLocks noRot="1" noChangeAspect="1"/>
          </p:cNvPicPr>
          <p:nvPr>
            <a:videoFile r:link="rId1"/>
          </p:nvPr>
        </p:nvPicPr>
        <p:blipFill>
          <a:blip r:embed="rId4"/>
          <a:stretch>
            <a:fillRect/>
          </a:stretch>
        </p:blipFill>
        <p:spPr>
          <a:xfrm>
            <a:off x="2360317" y="1044097"/>
            <a:ext cx="7471369" cy="5603527"/>
          </a:xfrm>
          <a:prstGeom prst="rect">
            <a:avLst/>
          </a:prstGeom>
        </p:spPr>
      </p:pic>
    </p:spTree>
    <p:extLst>
      <p:ext uri="{BB962C8B-B14F-4D97-AF65-F5344CB8AC3E}">
        <p14:creationId xmlns:p14="http://schemas.microsoft.com/office/powerpoint/2010/main" val="3513782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defTabSz="914400"/>
            <a:r>
              <a:rPr lang="en-US" sz="3600" b="1" kern="1200">
                <a:solidFill>
                  <a:srgbClr val="FFFFFF"/>
                </a:solidFill>
                <a:latin typeface="+mj-lt"/>
                <a:ea typeface="+mj-ea"/>
                <a:cs typeface="+mj-cs"/>
              </a:rPr>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777316" y="1520764"/>
            <a:ext cx="6780700" cy="3814143"/>
          </a:xfrm>
          <a:prstGeom prst="rect">
            <a:avLst/>
          </a:prstGeom>
        </p:spPr>
      </p:pic>
    </p:spTree>
    <p:extLst>
      <p:ext uri="{BB962C8B-B14F-4D97-AF65-F5344CB8AC3E}">
        <p14:creationId xmlns:p14="http://schemas.microsoft.com/office/powerpoint/2010/main" val="1609995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A picture containing text, pink&#10;&#10;Description automatically generated">
            <a:extLst>
              <a:ext uri="{FF2B5EF4-FFF2-40B4-BE49-F238E27FC236}">
                <a16:creationId xmlns:a16="http://schemas.microsoft.com/office/drawing/2014/main" id="{02BB34B8-639C-C648-9A3C-1ACFCC8F71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495" y="159567"/>
            <a:ext cx="11555012" cy="5588000"/>
          </a:xfrm>
          <a:prstGeom prst="rect">
            <a:avLst/>
          </a:prstGeom>
        </p:spPr>
      </p:pic>
    </p:spTree>
    <p:extLst>
      <p:ext uri="{BB962C8B-B14F-4D97-AF65-F5344CB8AC3E}">
        <p14:creationId xmlns:p14="http://schemas.microsoft.com/office/powerpoint/2010/main" val="28592458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9" name="Picture 8" descr="A screenshot of a computer&#10;&#10;Description automatically generated with low confidence">
            <a:extLst>
              <a:ext uri="{FF2B5EF4-FFF2-40B4-BE49-F238E27FC236}">
                <a16:creationId xmlns:a16="http://schemas.microsoft.com/office/drawing/2014/main" id="{DA9AAB90-7E33-9543-B0A3-BE7784BCA4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7236" y="635000"/>
            <a:ext cx="10434081" cy="4557816"/>
          </a:xfrm>
          <a:prstGeom prst="rect">
            <a:avLst/>
          </a:prstGeom>
        </p:spPr>
      </p:pic>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55DB6035-2DBD-A24E-A2AD-54CAE35EF5F4}"/>
                  </a:ext>
                </a:extLst>
              </p14:cNvPr>
              <p14:cNvContentPartPr/>
              <p14:nvPr/>
            </p14:nvContentPartPr>
            <p14:xfrm>
              <a:off x="5524195" y="1516988"/>
              <a:ext cx="760080" cy="362880"/>
            </p14:xfrm>
          </p:contentPart>
        </mc:Choice>
        <mc:Fallback xmlns="">
          <p:pic>
            <p:nvPicPr>
              <p:cNvPr id="11" name="Ink 10">
                <a:extLst>
                  <a:ext uri="{FF2B5EF4-FFF2-40B4-BE49-F238E27FC236}">
                    <a16:creationId xmlns:a16="http://schemas.microsoft.com/office/drawing/2014/main" id="{55DB6035-2DBD-A24E-A2AD-54CAE35EF5F4}"/>
                  </a:ext>
                </a:extLst>
              </p:cNvPr>
              <p:cNvPicPr/>
              <p:nvPr/>
            </p:nvPicPr>
            <p:blipFill>
              <a:blip r:embed="rId5"/>
              <a:stretch>
                <a:fillRect/>
              </a:stretch>
            </p:blipFill>
            <p:spPr>
              <a:xfrm>
                <a:off x="5470212" y="1408988"/>
                <a:ext cx="867686" cy="5785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2CF2DD1E-61AE-004A-87AF-A65F6B4B946B}"/>
                  </a:ext>
                </a:extLst>
              </p14:cNvPr>
              <p14:cNvContentPartPr/>
              <p14:nvPr/>
            </p14:nvContentPartPr>
            <p14:xfrm>
              <a:off x="5409715" y="1473788"/>
              <a:ext cx="918240" cy="914640"/>
            </p14:xfrm>
          </p:contentPart>
        </mc:Choice>
        <mc:Fallback xmlns="">
          <p:pic>
            <p:nvPicPr>
              <p:cNvPr id="12" name="Ink 11">
                <a:extLst>
                  <a:ext uri="{FF2B5EF4-FFF2-40B4-BE49-F238E27FC236}">
                    <a16:creationId xmlns:a16="http://schemas.microsoft.com/office/drawing/2014/main" id="{2CF2DD1E-61AE-004A-87AF-A65F6B4B946B}"/>
                  </a:ext>
                </a:extLst>
              </p:cNvPr>
              <p:cNvPicPr/>
              <p:nvPr/>
            </p:nvPicPr>
            <p:blipFill>
              <a:blip r:embed="rId7"/>
              <a:stretch>
                <a:fillRect/>
              </a:stretch>
            </p:blipFill>
            <p:spPr>
              <a:xfrm>
                <a:off x="5346723" y="1410821"/>
                <a:ext cx="1043864" cy="1040214"/>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3" name="Ink 12">
                <a:extLst>
                  <a:ext uri="{FF2B5EF4-FFF2-40B4-BE49-F238E27FC236}">
                    <a16:creationId xmlns:a16="http://schemas.microsoft.com/office/drawing/2014/main" id="{900E1701-FCD2-AA4D-A0CA-9D931245BF65}"/>
                  </a:ext>
                </a:extLst>
              </p14:cNvPr>
              <p14:cNvContentPartPr/>
              <p14:nvPr/>
            </p14:nvContentPartPr>
            <p14:xfrm>
              <a:off x="5372995" y="1465628"/>
              <a:ext cx="836640" cy="841440"/>
            </p14:xfrm>
          </p:contentPart>
        </mc:Choice>
        <mc:Fallback xmlns="">
          <p:pic>
            <p:nvPicPr>
              <p:cNvPr id="13" name="Ink 12">
                <a:extLst>
                  <a:ext uri="{FF2B5EF4-FFF2-40B4-BE49-F238E27FC236}">
                    <a16:creationId xmlns:a16="http://schemas.microsoft.com/office/drawing/2014/main" id="{900E1701-FCD2-AA4D-A0CA-9D931245BF65}"/>
                  </a:ext>
                </a:extLst>
              </p:cNvPr>
              <p:cNvPicPr/>
              <p:nvPr/>
            </p:nvPicPr>
            <p:blipFill>
              <a:blip r:embed="rId9"/>
              <a:stretch>
                <a:fillRect/>
              </a:stretch>
            </p:blipFill>
            <p:spPr>
              <a:xfrm>
                <a:off x="5309995" y="1402646"/>
                <a:ext cx="962280" cy="967044"/>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k 13">
                <a:extLst>
                  <a:ext uri="{FF2B5EF4-FFF2-40B4-BE49-F238E27FC236}">
                    <a16:creationId xmlns:a16="http://schemas.microsoft.com/office/drawing/2014/main" id="{5860B0CE-D166-3D48-9592-0CFEC0A8C498}"/>
                  </a:ext>
                </a:extLst>
              </p14:cNvPr>
              <p14:cNvContentPartPr/>
              <p14:nvPr/>
            </p14:nvContentPartPr>
            <p14:xfrm>
              <a:off x="6664915" y="2312588"/>
              <a:ext cx="150960" cy="304800"/>
            </p14:xfrm>
          </p:contentPart>
        </mc:Choice>
        <mc:Fallback xmlns="">
          <p:pic>
            <p:nvPicPr>
              <p:cNvPr id="14" name="Ink 13">
                <a:extLst>
                  <a:ext uri="{FF2B5EF4-FFF2-40B4-BE49-F238E27FC236}">
                    <a16:creationId xmlns:a16="http://schemas.microsoft.com/office/drawing/2014/main" id="{5860B0CE-D166-3D48-9592-0CFEC0A8C498}"/>
                  </a:ext>
                </a:extLst>
              </p:cNvPr>
              <p:cNvPicPr/>
              <p:nvPr/>
            </p:nvPicPr>
            <p:blipFill>
              <a:blip r:embed="rId11"/>
              <a:stretch>
                <a:fillRect/>
              </a:stretch>
            </p:blipFill>
            <p:spPr>
              <a:xfrm>
                <a:off x="6602015" y="2249613"/>
                <a:ext cx="276401" cy="430391"/>
              </a:xfrm>
              <a:prstGeom prst="rect">
                <a:avLst/>
              </a:prstGeom>
            </p:spPr>
          </p:pic>
        </mc:Fallback>
      </mc:AlternateContent>
      <p:sp>
        <p:nvSpPr>
          <p:cNvPr id="15" name="Oval 14">
            <a:extLst>
              <a:ext uri="{FF2B5EF4-FFF2-40B4-BE49-F238E27FC236}">
                <a16:creationId xmlns:a16="http://schemas.microsoft.com/office/drawing/2014/main" id="{78D21294-6419-1249-A644-9FC80EA85152}"/>
              </a:ext>
            </a:extLst>
          </p:cNvPr>
          <p:cNvSpPr/>
          <p:nvPr/>
        </p:nvSpPr>
        <p:spPr>
          <a:xfrm>
            <a:off x="5225719" y="893537"/>
            <a:ext cx="1895972" cy="1911457"/>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6" name="Oval 15">
            <a:extLst>
              <a:ext uri="{FF2B5EF4-FFF2-40B4-BE49-F238E27FC236}">
                <a16:creationId xmlns:a16="http://schemas.microsoft.com/office/drawing/2014/main" id="{02A48487-1764-7E4A-A124-CAFA3F893CF4}"/>
              </a:ext>
            </a:extLst>
          </p:cNvPr>
          <p:cNvSpPr/>
          <p:nvPr/>
        </p:nvSpPr>
        <p:spPr>
          <a:xfrm>
            <a:off x="9112515" y="859053"/>
            <a:ext cx="1895972" cy="1911457"/>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7" name="TextBox 16">
            <a:extLst>
              <a:ext uri="{FF2B5EF4-FFF2-40B4-BE49-F238E27FC236}">
                <a16:creationId xmlns:a16="http://schemas.microsoft.com/office/drawing/2014/main" id="{9B30FA44-00E1-1740-A59B-4FD82FAE3FEC}"/>
              </a:ext>
            </a:extLst>
          </p:cNvPr>
          <p:cNvSpPr txBox="1"/>
          <p:nvPr/>
        </p:nvSpPr>
        <p:spPr>
          <a:xfrm>
            <a:off x="5669188" y="1617099"/>
            <a:ext cx="1071127" cy="707886"/>
          </a:xfrm>
          <a:prstGeom prst="rect">
            <a:avLst/>
          </a:prstGeom>
          <a:noFill/>
        </p:spPr>
        <p:txBody>
          <a:bodyPr wrap="none" rtlCol="0">
            <a:spAutoFit/>
          </a:bodyPr>
          <a:lstStyle/>
          <a:p>
            <a:r>
              <a:rPr lang="en-GB" sz="4000" dirty="0"/>
              <a:t>75%</a:t>
            </a:r>
          </a:p>
        </p:txBody>
      </p:sp>
      <p:sp>
        <p:nvSpPr>
          <p:cNvPr id="18" name="TextBox 17">
            <a:extLst>
              <a:ext uri="{FF2B5EF4-FFF2-40B4-BE49-F238E27FC236}">
                <a16:creationId xmlns:a16="http://schemas.microsoft.com/office/drawing/2014/main" id="{4DB5D501-74D1-F143-9841-66BCD3EE4629}"/>
              </a:ext>
            </a:extLst>
          </p:cNvPr>
          <p:cNvSpPr txBox="1"/>
          <p:nvPr/>
        </p:nvSpPr>
        <p:spPr>
          <a:xfrm>
            <a:off x="9577070" y="1510709"/>
            <a:ext cx="1071127" cy="707886"/>
          </a:xfrm>
          <a:prstGeom prst="rect">
            <a:avLst/>
          </a:prstGeom>
          <a:noFill/>
        </p:spPr>
        <p:txBody>
          <a:bodyPr wrap="none" rtlCol="0">
            <a:spAutoFit/>
          </a:bodyPr>
          <a:lstStyle/>
          <a:p>
            <a:r>
              <a:rPr lang="en-GB" sz="4000" dirty="0"/>
              <a:t>90%</a:t>
            </a:r>
          </a:p>
        </p:txBody>
      </p:sp>
    </p:spTree>
    <p:extLst>
      <p:ext uri="{BB962C8B-B14F-4D97-AF65-F5344CB8AC3E}">
        <p14:creationId xmlns:p14="http://schemas.microsoft.com/office/powerpoint/2010/main" val="24805180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A screenshot of a computer&#10;&#10;Description automatically generated with low confidence">
            <a:extLst>
              <a:ext uri="{FF2B5EF4-FFF2-40B4-BE49-F238E27FC236}">
                <a16:creationId xmlns:a16="http://schemas.microsoft.com/office/drawing/2014/main" id="{98FE84E8-9A28-8449-924F-DD9BE917B8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602" y="411988"/>
            <a:ext cx="10456855" cy="5082553"/>
          </a:xfrm>
          <a:prstGeom prst="rect">
            <a:avLst/>
          </a:prstGeom>
        </p:spPr>
      </p:pic>
    </p:spTree>
    <p:extLst>
      <p:ext uri="{BB962C8B-B14F-4D97-AF65-F5344CB8AC3E}">
        <p14:creationId xmlns:p14="http://schemas.microsoft.com/office/powerpoint/2010/main" val="33243295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A screenshot of a computer&#10;&#10;Description automatically generated with low confidence">
            <a:extLst>
              <a:ext uri="{FF2B5EF4-FFF2-40B4-BE49-F238E27FC236}">
                <a16:creationId xmlns:a16="http://schemas.microsoft.com/office/drawing/2014/main" id="{98FE84E8-9A28-8449-924F-DD9BE917B8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3786" y="199497"/>
            <a:ext cx="10050957" cy="4885267"/>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026C3C10-51D0-3841-A09F-5396F1F0D7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2300" y="1948225"/>
            <a:ext cx="10947400" cy="3843867"/>
          </a:xfrm>
          <a:prstGeom prst="rect">
            <a:avLst/>
          </a:prstGeom>
        </p:spPr>
      </p:pic>
    </p:spTree>
    <p:extLst>
      <p:ext uri="{BB962C8B-B14F-4D97-AF65-F5344CB8AC3E}">
        <p14:creationId xmlns:p14="http://schemas.microsoft.com/office/powerpoint/2010/main" val="156648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1" name="Picture 10" descr="Graphical user interface, application&#10;&#10;Description automatically generated">
            <a:extLst>
              <a:ext uri="{FF2B5EF4-FFF2-40B4-BE49-F238E27FC236}">
                <a16:creationId xmlns:a16="http://schemas.microsoft.com/office/drawing/2014/main" id="{37F27744-2826-B94D-9681-2FFB5158D5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455" y="0"/>
            <a:ext cx="10943091" cy="5867400"/>
          </a:xfrm>
          <a:prstGeom prst="rect">
            <a:avLst/>
          </a:prstGeom>
        </p:spPr>
      </p:pic>
      <p:sp>
        <p:nvSpPr>
          <p:cNvPr id="12" name="Rectangle 11">
            <a:extLst>
              <a:ext uri="{FF2B5EF4-FFF2-40B4-BE49-F238E27FC236}">
                <a16:creationId xmlns:a16="http://schemas.microsoft.com/office/drawing/2014/main" id="{949FA7C2-9A2C-4C4A-A21E-384B610C97D3}"/>
              </a:ext>
            </a:extLst>
          </p:cNvPr>
          <p:cNvSpPr/>
          <p:nvPr/>
        </p:nvSpPr>
        <p:spPr>
          <a:xfrm>
            <a:off x="823013" y="177800"/>
            <a:ext cx="5730188" cy="863600"/>
          </a:xfrm>
          <a:prstGeom prst="rect">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3" name="TextBox 12">
            <a:extLst>
              <a:ext uri="{FF2B5EF4-FFF2-40B4-BE49-F238E27FC236}">
                <a16:creationId xmlns:a16="http://schemas.microsoft.com/office/drawing/2014/main" id="{BB9E3357-ACDE-754A-AAEA-763F4472088B}"/>
              </a:ext>
            </a:extLst>
          </p:cNvPr>
          <p:cNvSpPr txBox="1"/>
          <p:nvPr/>
        </p:nvSpPr>
        <p:spPr>
          <a:xfrm>
            <a:off x="823011" y="271045"/>
            <a:ext cx="5850576" cy="707886"/>
          </a:xfrm>
          <a:prstGeom prst="rect">
            <a:avLst/>
          </a:prstGeom>
          <a:noFill/>
        </p:spPr>
        <p:txBody>
          <a:bodyPr wrap="none" rtlCol="0">
            <a:spAutoFit/>
          </a:bodyPr>
          <a:lstStyle/>
          <a:p>
            <a:r>
              <a:rPr lang="en-GB" sz="4000" dirty="0"/>
              <a:t>Effective presentations are:</a:t>
            </a:r>
          </a:p>
        </p:txBody>
      </p:sp>
      <p:sp>
        <p:nvSpPr>
          <p:cNvPr id="17" name="Oval 16">
            <a:extLst>
              <a:ext uri="{FF2B5EF4-FFF2-40B4-BE49-F238E27FC236}">
                <a16:creationId xmlns:a16="http://schemas.microsoft.com/office/drawing/2014/main" id="{122C4610-B0F2-DB46-BE6D-35D6CC6BD6F7}"/>
              </a:ext>
            </a:extLst>
          </p:cNvPr>
          <p:cNvSpPr/>
          <p:nvPr/>
        </p:nvSpPr>
        <p:spPr>
          <a:xfrm>
            <a:off x="856272" y="990602"/>
            <a:ext cx="1487173" cy="1560423"/>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8" name="Oval 17">
            <a:extLst>
              <a:ext uri="{FF2B5EF4-FFF2-40B4-BE49-F238E27FC236}">
                <a16:creationId xmlns:a16="http://schemas.microsoft.com/office/drawing/2014/main" id="{71D25BB5-DB7C-A84D-BEC8-B35080085949}"/>
              </a:ext>
            </a:extLst>
          </p:cNvPr>
          <p:cNvSpPr/>
          <p:nvPr/>
        </p:nvSpPr>
        <p:spPr>
          <a:xfrm>
            <a:off x="2742236" y="1032674"/>
            <a:ext cx="1564589" cy="1518351"/>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9" name="Oval 18">
            <a:extLst>
              <a:ext uri="{FF2B5EF4-FFF2-40B4-BE49-F238E27FC236}">
                <a16:creationId xmlns:a16="http://schemas.microsoft.com/office/drawing/2014/main" id="{EB96D294-CABF-AA44-AACD-986091D681BD}"/>
              </a:ext>
            </a:extLst>
          </p:cNvPr>
          <p:cNvSpPr/>
          <p:nvPr/>
        </p:nvSpPr>
        <p:spPr>
          <a:xfrm>
            <a:off x="4648783" y="950825"/>
            <a:ext cx="1564589" cy="1600201"/>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4" name="TextBox 13">
            <a:extLst>
              <a:ext uri="{FF2B5EF4-FFF2-40B4-BE49-F238E27FC236}">
                <a16:creationId xmlns:a16="http://schemas.microsoft.com/office/drawing/2014/main" id="{7A4006DE-7BC6-F147-B295-EA30925D7C8C}"/>
              </a:ext>
            </a:extLst>
          </p:cNvPr>
          <p:cNvSpPr txBox="1"/>
          <p:nvPr/>
        </p:nvSpPr>
        <p:spPr>
          <a:xfrm>
            <a:off x="1116610" y="1394740"/>
            <a:ext cx="1071127" cy="707886"/>
          </a:xfrm>
          <a:prstGeom prst="rect">
            <a:avLst/>
          </a:prstGeom>
          <a:noFill/>
        </p:spPr>
        <p:txBody>
          <a:bodyPr wrap="none" rtlCol="0">
            <a:spAutoFit/>
          </a:bodyPr>
          <a:lstStyle/>
          <a:p>
            <a:r>
              <a:rPr lang="en-GB" sz="4000" dirty="0"/>
              <a:t>38%</a:t>
            </a:r>
          </a:p>
        </p:txBody>
      </p:sp>
      <p:sp>
        <p:nvSpPr>
          <p:cNvPr id="16" name="TextBox 15">
            <a:extLst>
              <a:ext uri="{FF2B5EF4-FFF2-40B4-BE49-F238E27FC236}">
                <a16:creationId xmlns:a16="http://schemas.microsoft.com/office/drawing/2014/main" id="{076B29E8-F65E-A643-80B7-DB7707C74987}"/>
              </a:ext>
            </a:extLst>
          </p:cNvPr>
          <p:cNvSpPr txBox="1"/>
          <p:nvPr/>
        </p:nvSpPr>
        <p:spPr>
          <a:xfrm>
            <a:off x="3024948" y="1445207"/>
            <a:ext cx="1071127" cy="707886"/>
          </a:xfrm>
          <a:prstGeom prst="rect">
            <a:avLst/>
          </a:prstGeom>
          <a:noFill/>
        </p:spPr>
        <p:txBody>
          <a:bodyPr wrap="none" rtlCol="0">
            <a:spAutoFit/>
          </a:bodyPr>
          <a:lstStyle/>
          <a:p>
            <a:r>
              <a:rPr lang="en-GB" sz="4000" dirty="0"/>
              <a:t>55%</a:t>
            </a:r>
          </a:p>
        </p:txBody>
      </p:sp>
      <p:sp>
        <p:nvSpPr>
          <p:cNvPr id="15" name="TextBox 14">
            <a:extLst>
              <a:ext uri="{FF2B5EF4-FFF2-40B4-BE49-F238E27FC236}">
                <a16:creationId xmlns:a16="http://schemas.microsoft.com/office/drawing/2014/main" id="{BE0F7753-4BE8-2B48-ADA8-BCBDA74CEEB9}"/>
              </a:ext>
            </a:extLst>
          </p:cNvPr>
          <p:cNvSpPr txBox="1"/>
          <p:nvPr/>
        </p:nvSpPr>
        <p:spPr>
          <a:xfrm>
            <a:off x="5122065" y="1445207"/>
            <a:ext cx="811441" cy="707886"/>
          </a:xfrm>
          <a:prstGeom prst="rect">
            <a:avLst/>
          </a:prstGeom>
          <a:noFill/>
        </p:spPr>
        <p:txBody>
          <a:bodyPr wrap="none" rtlCol="0">
            <a:spAutoFit/>
          </a:bodyPr>
          <a:lstStyle/>
          <a:p>
            <a:r>
              <a:rPr lang="en-GB" sz="4000" dirty="0"/>
              <a:t>7%</a:t>
            </a:r>
          </a:p>
        </p:txBody>
      </p:sp>
    </p:spTree>
    <p:extLst>
      <p:ext uri="{BB962C8B-B14F-4D97-AF65-F5344CB8AC3E}">
        <p14:creationId xmlns:p14="http://schemas.microsoft.com/office/powerpoint/2010/main" val="8961550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9" name="Picture 8" descr="Graphical user interface, application&#10;&#10;Description automatically generated">
            <a:extLst>
              <a:ext uri="{FF2B5EF4-FFF2-40B4-BE49-F238E27FC236}">
                <a16:creationId xmlns:a16="http://schemas.microsoft.com/office/drawing/2014/main" id="{7B342CE0-4272-BE4A-87EC-07DB760100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3700" y="56740"/>
            <a:ext cx="8864600" cy="5650281"/>
          </a:xfrm>
          <a:prstGeom prst="rect">
            <a:avLst/>
          </a:prstGeom>
        </p:spPr>
      </p:pic>
      <p:sp>
        <p:nvSpPr>
          <p:cNvPr id="12" name="Rectangle 11">
            <a:extLst>
              <a:ext uri="{FF2B5EF4-FFF2-40B4-BE49-F238E27FC236}">
                <a16:creationId xmlns:a16="http://schemas.microsoft.com/office/drawing/2014/main" id="{AB52FE84-DF09-9C43-A607-F8FE826B4DE4}"/>
              </a:ext>
            </a:extLst>
          </p:cNvPr>
          <p:cNvSpPr/>
          <p:nvPr/>
        </p:nvSpPr>
        <p:spPr>
          <a:xfrm>
            <a:off x="3800525" y="303947"/>
            <a:ext cx="4479875" cy="863600"/>
          </a:xfrm>
          <a:prstGeom prst="rect">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3" name="TextBox 12">
            <a:extLst>
              <a:ext uri="{FF2B5EF4-FFF2-40B4-BE49-F238E27FC236}">
                <a16:creationId xmlns:a16="http://schemas.microsoft.com/office/drawing/2014/main" id="{84B8AF70-BF3A-9A40-BB00-A8441C2FC644}"/>
              </a:ext>
            </a:extLst>
          </p:cNvPr>
          <p:cNvSpPr txBox="1"/>
          <p:nvPr/>
        </p:nvSpPr>
        <p:spPr>
          <a:xfrm>
            <a:off x="3950209" y="397192"/>
            <a:ext cx="3810044" cy="707886"/>
          </a:xfrm>
          <a:prstGeom prst="rect">
            <a:avLst/>
          </a:prstGeom>
          <a:noFill/>
        </p:spPr>
        <p:txBody>
          <a:bodyPr wrap="square" rtlCol="0">
            <a:spAutoFit/>
          </a:bodyPr>
          <a:lstStyle/>
          <a:p>
            <a:r>
              <a:rPr lang="en-GB" sz="4000" dirty="0"/>
              <a:t>Body Language</a:t>
            </a:r>
          </a:p>
        </p:txBody>
      </p:sp>
    </p:spTree>
    <p:extLst>
      <p:ext uri="{BB962C8B-B14F-4D97-AF65-F5344CB8AC3E}">
        <p14:creationId xmlns:p14="http://schemas.microsoft.com/office/powerpoint/2010/main" val="12249771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Graphical user interface, application, Teams&#10;&#10;Description automatically generated">
            <a:extLst>
              <a:ext uri="{FF2B5EF4-FFF2-40B4-BE49-F238E27FC236}">
                <a16:creationId xmlns:a16="http://schemas.microsoft.com/office/drawing/2014/main" id="{5096305E-F77C-2745-A7CE-A326A12BB0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768" y="1185335"/>
            <a:ext cx="10422467" cy="4487333"/>
          </a:xfrm>
          <a:prstGeom prst="rect">
            <a:avLst/>
          </a:prstGeom>
        </p:spPr>
      </p:pic>
      <p:sp>
        <p:nvSpPr>
          <p:cNvPr id="11" name="Oval 10">
            <a:extLst>
              <a:ext uri="{FF2B5EF4-FFF2-40B4-BE49-F238E27FC236}">
                <a16:creationId xmlns:a16="http://schemas.microsoft.com/office/drawing/2014/main" id="{556A8759-CC41-6445-9446-686DB60E4257}"/>
              </a:ext>
            </a:extLst>
          </p:cNvPr>
          <p:cNvSpPr/>
          <p:nvPr/>
        </p:nvSpPr>
        <p:spPr>
          <a:xfrm>
            <a:off x="9207634" y="1295402"/>
            <a:ext cx="1663567" cy="1725804"/>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2" name="TextBox 11">
            <a:extLst>
              <a:ext uri="{FF2B5EF4-FFF2-40B4-BE49-F238E27FC236}">
                <a16:creationId xmlns:a16="http://schemas.microsoft.com/office/drawing/2014/main" id="{626175D3-CF8E-AF48-87E5-864EBF4AB709}"/>
              </a:ext>
            </a:extLst>
          </p:cNvPr>
          <p:cNvSpPr txBox="1"/>
          <p:nvPr/>
        </p:nvSpPr>
        <p:spPr>
          <a:xfrm>
            <a:off x="9530644" y="1840313"/>
            <a:ext cx="1071127" cy="707886"/>
          </a:xfrm>
          <a:prstGeom prst="rect">
            <a:avLst/>
          </a:prstGeom>
          <a:noFill/>
        </p:spPr>
        <p:txBody>
          <a:bodyPr wrap="none" rtlCol="0">
            <a:spAutoFit/>
          </a:bodyPr>
          <a:lstStyle/>
          <a:p>
            <a:r>
              <a:rPr lang="en-GB" sz="4000" dirty="0"/>
              <a:t>89%</a:t>
            </a:r>
          </a:p>
        </p:txBody>
      </p:sp>
      <p:sp>
        <p:nvSpPr>
          <p:cNvPr id="13" name="Oval 12">
            <a:extLst>
              <a:ext uri="{FF2B5EF4-FFF2-40B4-BE49-F238E27FC236}">
                <a16:creationId xmlns:a16="http://schemas.microsoft.com/office/drawing/2014/main" id="{0B170852-B924-E24B-8810-D6C2C9CD69CD}"/>
              </a:ext>
            </a:extLst>
          </p:cNvPr>
          <p:cNvSpPr/>
          <p:nvPr/>
        </p:nvSpPr>
        <p:spPr>
          <a:xfrm>
            <a:off x="5457035" y="1357533"/>
            <a:ext cx="1824159" cy="1725804"/>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4" name="TextBox 13">
            <a:extLst>
              <a:ext uri="{FF2B5EF4-FFF2-40B4-BE49-F238E27FC236}">
                <a16:creationId xmlns:a16="http://schemas.microsoft.com/office/drawing/2014/main" id="{BFA73C4E-F975-3E4D-B1A0-F3E1E6B8AA07}"/>
              </a:ext>
            </a:extLst>
          </p:cNvPr>
          <p:cNvSpPr txBox="1"/>
          <p:nvPr/>
        </p:nvSpPr>
        <p:spPr>
          <a:xfrm>
            <a:off x="5843222" y="1881879"/>
            <a:ext cx="1114408" cy="707886"/>
          </a:xfrm>
          <a:prstGeom prst="rect">
            <a:avLst/>
          </a:prstGeom>
          <a:noFill/>
        </p:spPr>
        <p:txBody>
          <a:bodyPr wrap="none" rtlCol="0">
            <a:spAutoFit/>
          </a:bodyPr>
          <a:lstStyle/>
          <a:p>
            <a:r>
              <a:rPr lang="en-GB" sz="4000" dirty="0"/>
              <a:t>10m</a:t>
            </a:r>
          </a:p>
        </p:txBody>
      </p:sp>
    </p:spTree>
    <p:extLst>
      <p:ext uri="{BB962C8B-B14F-4D97-AF65-F5344CB8AC3E}">
        <p14:creationId xmlns:p14="http://schemas.microsoft.com/office/powerpoint/2010/main" val="9209126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Doodle notebook paper">
            <a:extLst>
              <a:ext uri="{FF2B5EF4-FFF2-40B4-BE49-F238E27FC236}">
                <a16:creationId xmlns:a16="http://schemas.microsoft.com/office/drawing/2014/main" id="{36EEB439-2EFF-B5F5-1693-369DE9FEFF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5980176"/>
          </a:xfrm>
          <a:prstGeom prst="rect">
            <a:avLst/>
          </a:prstGeom>
        </p:spPr>
      </p:pic>
      <p:sp>
        <p:nvSpPr>
          <p:cNvPr id="2" name="TextBox 1">
            <a:extLst>
              <a:ext uri="{FF2B5EF4-FFF2-40B4-BE49-F238E27FC236}">
                <a16:creationId xmlns:a16="http://schemas.microsoft.com/office/drawing/2014/main" id="{895A55DE-51D4-EC14-9584-403EC1D43D52}"/>
              </a:ext>
            </a:extLst>
          </p:cNvPr>
          <p:cNvSpPr txBox="1"/>
          <p:nvPr/>
        </p:nvSpPr>
        <p:spPr>
          <a:xfrm>
            <a:off x="1170432" y="2505456"/>
            <a:ext cx="4315968" cy="224676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Tx/>
              <a:buChar char="-"/>
            </a:pPr>
            <a:r>
              <a:rPr lang="en-GB" sz="2800" dirty="0"/>
              <a:t>Having too many slides</a:t>
            </a:r>
          </a:p>
          <a:p>
            <a:pPr marL="285750" indent="-285750">
              <a:buFontTx/>
              <a:buChar char="-"/>
            </a:pPr>
            <a:r>
              <a:rPr lang="en-GB" sz="2800" dirty="0"/>
              <a:t>Use of complex visuals</a:t>
            </a:r>
          </a:p>
          <a:p>
            <a:pPr marL="285750" indent="-285750">
              <a:buFontTx/>
              <a:buChar char="-"/>
            </a:pPr>
            <a:r>
              <a:rPr lang="en-GB" sz="2800" dirty="0"/>
              <a:t>Overloading slides with too many visuals</a:t>
            </a:r>
          </a:p>
          <a:p>
            <a:pPr marL="285750" indent="-285750">
              <a:buFontTx/>
              <a:buChar char="-"/>
            </a:pPr>
            <a:r>
              <a:rPr lang="en-GB" sz="2800" dirty="0"/>
              <a:t>Only reading slides aloud </a:t>
            </a:r>
          </a:p>
        </p:txBody>
      </p:sp>
      <p:sp>
        <p:nvSpPr>
          <p:cNvPr id="3" name="TextBox 2">
            <a:extLst>
              <a:ext uri="{FF2B5EF4-FFF2-40B4-BE49-F238E27FC236}">
                <a16:creationId xmlns:a16="http://schemas.microsoft.com/office/drawing/2014/main" id="{EB467D8D-2FB4-806B-AF93-C4A56809ED36}"/>
              </a:ext>
            </a:extLst>
          </p:cNvPr>
          <p:cNvSpPr txBox="1"/>
          <p:nvPr/>
        </p:nvSpPr>
        <p:spPr>
          <a:xfrm>
            <a:off x="2249424" y="1694985"/>
            <a:ext cx="1609344" cy="707886"/>
          </a:xfrm>
          <a:prstGeom prst="rect">
            <a:avLst/>
          </a:prstGeom>
          <a:noFill/>
        </p:spPr>
        <p:txBody>
          <a:bodyPr wrap="square" rtlCol="0">
            <a:spAutoFit/>
          </a:bodyPr>
          <a:lstStyle/>
          <a:p>
            <a:r>
              <a:rPr lang="en-GB" sz="4000" b="1" dirty="0"/>
              <a:t>Avoid:</a:t>
            </a:r>
          </a:p>
        </p:txBody>
      </p:sp>
      <p:sp>
        <p:nvSpPr>
          <p:cNvPr id="4" name="TextBox 3">
            <a:extLst>
              <a:ext uri="{FF2B5EF4-FFF2-40B4-BE49-F238E27FC236}">
                <a16:creationId xmlns:a16="http://schemas.microsoft.com/office/drawing/2014/main" id="{7EB44690-5B26-2369-02AF-0EC1ED408B5E}"/>
              </a:ext>
            </a:extLst>
          </p:cNvPr>
          <p:cNvSpPr txBox="1"/>
          <p:nvPr/>
        </p:nvSpPr>
        <p:spPr>
          <a:xfrm>
            <a:off x="6989064" y="2505456"/>
            <a:ext cx="4767072" cy="267765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Tx/>
              <a:buChar char="-"/>
            </a:pPr>
            <a:r>
              <a:rPr lang="en-GB" sz="2800" dirty="0"/>
              <a:t>Graphics that reenforce concepts</a:t>
            </a:r>
          </a:p>
          <a:p>
            <a:pPr marL="285750" indent="-285750">
              <a:buFontTx/>
              <a:buChar char="-"/>
            </a:pPr>
            <a:r>
              <a:rPr lang="en-GB" sz="2800" dirty="0"/>
              <a:t>Key words</a:t>
            </a:r>
          </a:p>
          <a:p>
            <a:pPr marL="285750" indent="-285750">
              <a:buFontTx/>
              <a:buChar char="-"/>
            </a:pPr>
            <a:r>
              <a:rPr lang="en-GB" sz="2800" dirty="0"/>
              <a:t>No more than six lines a slide</a:t>
            </a:r>
          </a:p>
          <a:p>
            <a:pPr marL="285750" indent="-285750">
              <a:buFontTx/>
              <a:buChar char="-"/>
            </a:pPr>
            <a:r>
              <a:rPr lang="en-GB" sz="2800" dirty="0"/>
              <a:t>Bullet points, not numbers</a:t>
            </a:r>
          </a:p>
          <a:p>
            <a:pPr marL="285750" indent="-285750">
              <a:buFontTx/>
              <a:buChar char="-"/>
            </a:pPr>
            <a:r>
              <a:rPr lang="en-GB" sz="2800" dirty="0"/>
              <a:t>Rehearse your content</a:t>
            </a:r>
          </a:p>
        </p:txBody>
      </p:sp>
      <p:sp>
        <p:nvSpPr>
          <p:cNvPr id="5" name="TextBox 4">
            <a:extLst>
              <a:ext uri="{FF2B5EF4-FFF2-40B4-BE49-F238E27FC236}">
                <a16:creationId xmlns:a16="http://schemas.microsoft.com/office/drawing/2014/main" id="{D741DC1E-2FD7-BF5F-920F-C6987C976DEE}"/>
              </a:ext>
            </a:extLst>
          </p:cNvPr>
          <p:cNvSpPr txBox="1"/>
          <p:nvPr/>
        </p:nvSpPr>
        <p:spPr>
          <a:xfrm>
            <a:off x="8412480" y="1694985"/>
            <a:ext cx="1920240" cy="707886"/>
          </a:xfrm>
          <a:prstGeom prst="rect">
            <a:avLst/>
          </a:prstGeom>
          <a:noFill/>
        </p:spPr>
        <p:txBody>
          <a:bodyPr wrap="square" rtlCol="0">
            <a:spAutoFit/>
          </a:bodyPr>
          <a:lstStyle/>
          <a:p>
            <a:r>
              <a:rPr lang="en-GB" sz="4000" b="1" dirty="0"/>
              <a:t>Always:</a:t>
            </a:r>
            <a:endParaRPr lang="en-GB" b="1" dirty="0"/>
          </a:p>
        </p:txBody>
      </p:sp>
      <p:sp>
        <p:nvSpPr>
          <p:cNvPr id="6" name="TextBox 5">
            <a:extLst>
              <a:ext uri="{FF2B5EF4-FFF2-40B4-BE49-F238E27FC236}">
                <a16:creationId xmlns:a16="http://schemas.microsoft.com/office/drawing/2014/main" id="{A0A2F22F-0C01-024C-246C-5CCC09E62E58}"/>
              </a:ext>
            </a:extLst>
          </p:cNvPr>
          <p:cNvSpPr txBox="1"/>
          <p:nvPr/>
        </p:nvSpPr>
        <p:spPr>
          <a:xfrm>
            <a:off x="4035552" y="833211"/>
            <a:ext cx="5907024" cy="1569660"/>
          </a:xfrm>
          <a:prstGeom prst="rect">
            <a:avLst/>
          </a:prstGeom>
          <a:noFill/>
        </p:spPr>
        <p:txBody>
          <a:bodyPr wrap="square" rtlCol="0">
            <a:spAutoFit/>
          </a:bodyPr>
          <a:lstStyle/>
          <a:p>
            <a:r>
              <a:rPr lang="en-GB" sz="4800" b="1" dirty="0"/>
              <a:t>Presentation skills (HBR, 2022)</a:t>
            </a:r>
          </a:p>
        </p:txBody>
      </p:sp>
    </p:spTree>
    <p:extLst>
      <p:ext uri="{BB962C8B-B14F-4D97-AF65-F5344CB8AC3E}">
        <p14:creationId xmlns:p14="http://schemas.microsoft.com/office/powerpoint/2010/main" val="19277639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5 Winning Ways to Present with Confidence | Murphy Research">
            <a:hlinkClick r:id="" action="ppaction://media"/>
            <a:extLst>
              <a:ext uri="{FF2B5EF4-FFF2-40B4-BE49-F238E27FC236}">
                <a16:creationId xmlns:a16="http://schemas.microsoft.com/office/drawing/2014/main" id="{21DB506F-D104-4D8F-A862-AC11DB0A01BC}"/>
              </a:ext>
            </a:extLst>
          </p:cNvPr>
          <p:cNvPicPr>
            <a:picLocks noGrp="1" noRot="1" noChangeAspect="1"/>
          </p:cNvPicPr>
          <p:nvPr>
            <p:ph sz="half" idx="4294967295"/>
            <a:videoFile r:link="rId1"/>
          </p:nvPr>
        </p:nvPicPr>
        <p:blipFill>
          <a:blip r:embed="rId4"/>
          <a:stretch>
            <a:fillRect/>
          </a:stretch>
        </p:blipFill>
        <p:spPr>
          <a:xfrm>
            <a:off x="1479177" y="217208"/>
            <a:ext cx="9683751" cy="5470525"/>
          </a:xfrm>
          <a:prstGeom prst="rect">
            <a:avLst/>
          </a:prstGeom>
        </p:spPr>
      </p:pic>
    </p:spTree>
    <p:extLst>
      <p:ext uri="{BB962C8B-B14F-4D97-AF65-F5344CB8AC3E}">
        <p14:creationId xmlns:p14="http://schemas.microsoft.com/office/powerpoint/2010/main" val="544811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91F27-5BC7-0B43-A111-CC7BAA8D7581}"/>
              </a:ext>
            </a:extLst>
          </p:cNvPr>
          <p:cNvSpPr txBox="1"/>
          <p:nvPr/>
        </p:nvSpPr>
        <p:spPr>
          <a:xfrm>
            <a:off x="415533" y="4309311"/>
            <a:ext cx="2030003" cy="1200329"/>
          </a:xfrm>
          <a:prstGeom prst="rect">
            <a:avLst/>
          </a:prstGeom>
          <a:noFill/>
        </p:spPr>
        <p:txBody>
          <a:bodyPr wrap="square" rtlCol="0">
            <a:spAutoFit/>
          </a:bodyPr>
          <a:lstStyle/>
          <a:p>
            <a:r>
              <a:rPr lang="en-GB" sz="2400" b="1" dirty="0">
                <a:solidFill>
                  <a:schemeClr val="bg1"/>
                </a:solidFill>
              </a:rPr>
              <a:t>18</a:t>
            </a:r>
            <a:r>
              <a:rPr lang="en-GB" sz="2400" b="1" baseline="30000" dirty="0">
                <a:solidFill>
                  <a:schemeClr val="bg1"/>
                </a:solidFill>
              </a:rPr>
              <a:t>th</a:t>
            </a:r>
            <a:r>
              <a:rPr lang="en-GB" sz="2400" b="1" dirty="0">
                <a:solidFill>
                  <a:schemeClr val="bg1"/>
                </a:solidFill>
              </a:rPr>
              <a:t> November</a:t>
            </a:r>
          </a:p>
          <a:p>
            <a:r>
              <a:rPr lang="en-GB" sz="2400" b="1" dirty="0">
                <a:solidFill>
                  <a:schemeClr val="bg1"/>
                </a:solidFill>
              </a:rPr>
              <a:t>23H55</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40437" y="3333692"/>
            <a:ext cx="1887698" cy="800219"/>
          </a:xfrm>
          <a:prstGeom prst="rect">
            <a:avLst/>
          </a:prstGeom>
        </p:spPr>
      </p:pic>
      <p:pic>
        <p:nvPicPr>
          <p:cNvPr id="9" name="Picture 8">
            <a:extLst>
              <a:ext uri="{FF2B5EF4-FFF2-40B4-BE49-F238E27FC236}">
                <a16:creationId xmlns:a16="http://schemas.microsoft.com/office/drawing/2014/main" id="{A9DC292C-DE38-1F85-BF36-61450D4AA7D8}"/>
              </a:ext>
            </a:extLst>
          </p:cNvPr>
          <p:cNvPicPr>
            <a:picLocks noChangeAspect="1"/>
          </p:cNvPicPr>
          <p:nvPr/>
        </p:nvPicPr>
        <p:blipFill>
          <a:blip r:embed="rId5"/>
          <a:stretch>
            <a:fillRect/>
          </a:stretch>
        </p:blipFill>
        <p:spPr>
          <a:xfrm>
            <a:off x="9686274" y="1387288"/>
            <a:ext cx="2396025" cy="1736911"/>
          </a:xfrm>
          <a:prstGeom prst="rect">
            <a:avLst/>
          </a:prstGeom>
        </p:spPr>
      </p:pic>
      <p:sp>
        <p:nvSpPr>
          <p:cNvPr id="11" name="TextBox 10">
            <a:extLst>
              <a:ext uri="{FF2B5EF4-FFF2-40B4-BE49-F238E27FC236}">
                <a16:creationId xmlns:a16="http://schemas.microsoft.com/office/drawing/2014/main" id="{C96C577A-3885-466C-85AC-3C995D880100}"/>
              </a:ext>
            </a:extLst>
          </p:cNvPr>
          <p:cNvSpPr txBox="1"/>
          <p:nvPr/>
        </p:nvSpPr>
        <p:spPr>
          <a:xfrm>
            <a:off x="9224638" y="4309311"/>
            <a:ext cx="2857661" cy="1734064"/>
          </a:xfrm>
          <a:prstGeom prst="rect">
            <a:avLst/>
          </a:prstGeom>
          <a:noFill/>
        </p:spPr>
        <p:txBody>
          <a:bodyPr wrap="square" rtlCol="0">
            <a:spAutoFit/>
          </a:bodyPr>
          <a:lstStyle/>
          <a:p>
            <a:r>
              <a:rPr lang="en-GB" sz="2667" b="1" dirty="0">
                <a:solidFill>
                  <a:schemeClr val="bg1"/>
                </a:solidFill>
              </a:rPr>
              <a:t>28</a:t>
            </a:r>
            <a:r>
              <a:rPr lang="en-GB" sz="2667" b="1" baseline="30000" dirty="0">
                <a:solidFill>
                  <a:schemeClr val="bg1"/>
                </a:solidFill>
              </a:rPr>
              <a:t>th</a:t>
            </a:r>
            <a:r>
              <a:rPr lang="en-GB" sz="2667" b="1" dirty="0">
                <a:solidFill>
                  <a:schemeClr val="bg1"/>
                </a:solidFill>
              </a:rPr>
              <a:t> November, 2022. Invites have been sent via email</a:t>
            </a:r>
            <a:endParaRPr lang="en-GB" sz="1200" dirty="0"/>
          </a:p>
        </p:txBody>
      </p:sp>
      <p:pic>
        <p:nvPicPr>
          <p:cNvPr id="14" name="Picture 13">
            <a:extLst>
              <a:ext uri="{FF2B5EF4-FFF2-40B4-BE49-F238E27FC236}">
                <a16:creationId xmlns:a16="http://schemas.microsoft.com/office/drawing/2014/main" id="{9181ACF0-15E6-F776-931A-DDC48C9AD38B}"/>
              </a:ext>
            </a:extLst>
          </p:cNvPr>
          <p:cNvPicPr>
            <a:picLocks noChangeAspect="1"/>
          </p:cNvPicPr>
          <p:nvPr/>
        </p:nvPicPr>
        <p:blipFill>
          <a:blip r:embed="rId6"/>
          <a:stretch>
            <a:fillRect/>
          </a:stretch>
        </p:blipFill>
        <p:spPr>
          <a:xfrm>
            <a:off x="344813" y="1221295"/>
            <a:ext cx="7605646" cy="5534931"/>
          </a:xfrm>
          <a:prstGeom prst="rect">
            <a:avLst/>
          </a:prstGeom>
        </p:spPr>
      </p:pic>
      <p:sp>
        <p:nvSpPr>
          <p:cNvPr id="7" name="Title 4">
            <a:extLst>
              <a:ext uri="{FF2B5EF4-FFF2-40B4-BE49-F238E27FC236}">
                <a16:creationId xmlns:a16="http://schemas.microsoft.com/office/drawing/2014/main" id="{72B75598-F1EE-8720-9781-884F1A4769C3}"/>
              </a:ext>
            </a:extLst>
          </p:cNvPr>
          <p:cNvSpPr txBox="1">
            <a:spLocks/>
          </p:cNvSpPr>
          <p:nvPr/>
        </p:nvSpPr>
        <p:spPr>
          <a:xfrm>
            <a:off x="517219" y="219484"/>
            <a:ext cx="4934931" cy="1001811"/>
          </a:xfrm>
          <a:prstGeom prst="rect">
            <a:avLst/>
          </a:prstGeom>
        </p:spPr>
        <p:txBody>
          <a:bodyPr anchor="b"/>
          <a:lstStyle>
            <a:lvl1pPr algn="ctr" defTabSz="914377" rtl="0" eaLnBrk="1" latinLnBrk="0" hangingPunct="1">
              <a:lnSpc>
                <a:spcPct val="90000"/>
              </a:lnSpc>
              <a:spcBef>
                <a:spcPct val="0"/>
              </a:spcBef>
              <a:buNone/>
              <a:defRPr sz="6000" kern="1200">
                <a:solidFill>
                  <a:schemeClr val="tx1"/>
                </a:solidFill>
                <a:latin typeface="+mj-lt"/>
                <a:ea typeface="+mj-ea"/>
                <a:cs typeface="+mj-cs"/>
              </a:defRPr>
            </a:lvl1pPr>
          </a:lstStyle>
          <a:p>
            <a:r>
              <a:rPr lang="en-GB" b="1"/>
              <a:t>Assignment 3</a:t>
            </a:r>
            <a:endParaRPr lang="en-GB" b="1" dirty="0"/>
          </a:p>
        </p:txBody>
      </p:sp>
    </p:spTree>
    <p:extLst>
      <p:ext uri="{BB962C8B-B14F-4D97-AF65-F5344CB8AC3E}">
        <p14:creationId xmlns:p14="http://schemas.microsoft.com/office/powerpoint/2010/main" val="31278852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8D17469D-F458-064F-926C-F4CB051E4CDE}"/>
              </a:ext>
            </a:extLst>
          </p:cNvPr>
          <p:cNvSpPr txBox="1"/>
          <p:nvPr/>
        </p:nvSpPr>
        <p:spPr>
          <a:xfrm>
            <a:off x="388365" y="998487"/>
            <a:ext cx="7803861" cy="551433"/>
          </a:xfrm>
          <a:prstGeom prst="rect">
            <a:avLst/>
          </a:prstGeom>
        </p:spPr>
        <p:txBody>
          <a:bodyPr wrap="square" lIns="0" tIns="0" rIns="0" bIns="0" rtlCol="0" anchor="t">
            <a:spAutoFit/>
          </a:bodyPr>
          <a:lstStyle/>
          <a:p>
            <a:pPr>
              <a:lnSpc>
                <a:spcPts val="4267"/>
              </a:lnSpc>
            </a:pPr>
            <a:r>
              <a:rPr lang="en-US" sz="4267" dirty="0">
                <a:solidFill>
                  <a:srgbClr val="000000"/>
                </a:solidFill>
                <a:latin typeface="Archivo Black"/>
              </a:rPr>
              <a:t>IN YOUR OWN TIME…</a:t>
            </a:r>
          </a:p>
        </p:txBody>
      </p:sp>
      <p:pic>
        <p:nvPicPr>
          <p:cNvPr id="3" name="Online Media 2" descr="Employee Engagement Best Practices for 2021">
            <a:hlinkClick r:id="" action="ppaction://media"/>
            <a:extLst>
              <a:ext uri="{FF2B5EF4-FFF2-40B4-BE49-F238E27FC236}">
                <a16:creationId xmlns:a16="http://schemas.microsoft.com/office/drawing/2014/main" id="{390B1370-4BCB-A544-92BC-E0E6326DCB89}"/>
              </a:ext>
            </a:extLst>
          </p:cNvPr>
          <p:cNvPicPr>
            <a:picLocks noRot="1" noChangeAspect="1"/>
          </p:cNvPicPr>
          <p:nvPr>
            <a:videoFile r:link="rId1"/>
          </p:nvPr>
        </p:nvPicPr>
        <p:blipFill>
          <a:blip r:embed="rId4"/>
          <a:stretch>
            <a:fillRect/>
          </a:stretch>
        </p:blipFill>
        <p:spPr>
          <a:xfrm>
            <a:off x="388365" y="2034177"/>
            <a:ext cx="6525820" cy="3687089"/>
          </a:xfrm>
          <a:prstGeom prst="rect">
            <a:avLst/>
          </a:prstGeom>
        </p:spPr>
      </p:pic>
      <p:pic>
        <p:nvPicPr>
          <p:cNvPr id="5" name="Picture 4">
            <a:extLst>
              <a:ext uri="{FF2B5EF4-FFF2-40B4-BE49-F238E27FC236}">
                <a16:creationId xmlns:a16="http://schemas.microsoft.com/office/drawing/2014/main" id="{881EC168-BDCD-3C43-BE42-B4421522F9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72402" y="2362187"/>
            <a:ext cx="4731233" cy="3031067"/>
          </a:xfrm>
          <a:prstGeom prst="rect">
            <a:avLst/>
          </a:prstGeom>
        </p:spPr>
      </p:pic>
    </p:spTree>
    <p:extLst>
      <p:ext uri="{BB962C8B-B14F-4D97-AF65-F5344CB8AC3E}">
        <p14:creationId xmlns:p14="http://schemas.microsoft.com/office/powerpoint/2010/main" val="391259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ctrTitle"/>
          </p:nvPr>
        </p:nvSpPr>
        <p:spPr>
          <a:xfrm>
            <a:off x="2218106" y="4495800"/>
            <a:ext cx="7755789" cy="1946384"/>
          </a:xfrm>
          <a:noFill/>
        </p:spPr>
        <p:txBody>
          <a:bodyPr vert="horz" lIns="91440" tIns="45720" rIns="91440" bIns="45720" rtlCol="0" anchor="b">
            <a:normAutofit/>
          </a:bodyPr>
          <a:lstStyle/>
          <a:p>
            <a:pPr>
              <a:defRPr/>
            </a:pPr>
            <a:r>
              <a:rPr lang="en-US" sz="2700" b="1" i="1" dirty="0"/>
              <a:t>I look forward to seeing you next week. If you have any questions in the meantime, please send an email</a:t>
            </a:r>
            <a:r>
              <a:rPr lang="en-US" sz="2800" b="1" dirty="0">
                <a:hlinkClick r:id="rId3"/>
              </a:rPr>
              <a:t> </a:t>
            </a:r>
            <a:r>
              <a:rPr lang="en-US" sz="2800" b="1" i="1" dirty="0">
                <a:hlinkClick r:id="rId3"/>
              </a:rPr>
              <a:t>l.blake@uwtsd.ac.uk</a:t>
            </a:r>
            <a:r>
              <a:rPr lang="en-US" sz="2700" b="1" i="1" dirty="0"/>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4294967295"/>
          </p:nvPr>
        </p:nvPicPr>
        <p:blipFill>
          <a:blip r:embed="rId4"/>
          <a:stretch>
            <a:fillRect/>
          </a:stretch>
        </p:blipFill>
        <p:spPr>
          <a:xfrm>
            <a:off x="4384676" y="898901"/>
            <a:ext cx="3422649" cy="342264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4040707" y="1090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4372317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2B703F-3BF6-A849-B743-1864E28074A8}"/>
              </a:ext>
            </a:extLst>
          </p:cNvPr>
          <p:cNvSpPr txBox="1"/>
          <p:nvPr/>
        </p:nvSpPr>
        <p:spPr>
          <a:xfrm>
            <a:off x="203200" y="1295400"/>
            <a:ext cx="11430000" cy="4154022"/>
          </a:xfrm>
          <a:prstGeom prst="rect">
            <a:avLst/>
          </a:prstGeom>
          <a:noFill/>
        </p:spPr>
        <p:txBody>
          <a:bodyPr wrap="square" rtlCol="0">
            <a:spAutoFit/>
          </a:bodyPr>
          <a:lstStyle/>
          <a:p>
            <a:r>
              <a:rPr lang="en-GB" sz="2667" b="1" dirty="0"/>
              <a:t>LIST OF INSPIRATIONAL VIDEOS TO WATCH :</a:t>
            </a:r>
          </a:p>
          <a:p>
            <a:endParaRPr lang="en-GB" sz="1200" dirty="0"/>
          </a:p>
          <a:p>
            <a:pPr marL="304807" indent="-304807">
              <a:buFont typeface="Arial" panose="020B0604020202020204" pitchFamily="34" charset="0"/>
              <a:buChar char="•"/>
            </a:pPr>
            <a:r>
              <a:rPr lang="en-GB" sz="1333" dirty="0"/>
              <a:t>How to give the perfect pitch - with </a:t>
            </a:r>
            <a:r>
              <a:rPr lang="en-GB" sz="1333" dirty="0" err="1"/>
              <a:t>TedX</a:t>
            </a:r>
            <a:r>
              <a:rPr lang="en-GB" sz="1333" dirty="0"/>
              <a:t> speech coach David Beckett </a:t>
            </a:r>
            <a:r>
              <a:rPr lang="en-GB" sz="1333" dirty="0">
                <a:hlinkClick r:id="rId2"/>
              </a:rPr>
              <a:t>https://</a:t>
            </a:r>
            <a:r>
              <a:rPr lang="en-GB" sz="1333" dirty="0" err="1">
                <a:hlinkClick r:id="rId2"/>
              </a:rPr>
              <a:t>youtu.be</a:t>
            </a:r>
            <a:r>
              <a:rPr lang="en-GB" sz="1333" dirty="0">
                <a:hlinkClick r:id="rId2"/>
              </a:rPr>
              <a:t>/Njh3rKoGKBo </a:t>
            </a:r>
            <a:endParaRPr lang="en-GB" sz="1333" dirty="0"/>
          </a:p>
          <a:p>
            <a:pPr marL="304807" indent="-304807">
              <a:buFont typeface="Arial" panose="020B0604020202020204" pitchFamily="34" charset="0"/>
              <a:buChar char="•"/>
            </a:pPr>
            <a:r>
              <a:rPr lang="en-GB" sz="1333" dirty="0"/>
              <a:t>Science Of Persuasion </a:t>
            </a:r>
            <a:r>
              <a:rPr lang="en-GB" sz="1333" dirty="0">
                <a:hlinkClick r:id="rId3"/>
              </a:rPr>
              <a:t>https://</a:t>
            </a:r>
            <a:r>
              <a:rPr lang="en-GB" sz="1333" dirty="0" err="1">
                <a:hlinkClick r:id="rId3"/>
              </a:rPr>
              <a:t>youtu.be</a:t>
            </a:r>
            <a:r>
              <a:rPr lang="en-GB" sz="1333" dirty="0">
                <a:hlinkClick r:id="rId3"/>
              </a:rPr>
              <a:t>/cFdCzN7RYb </a:t>
            </a:r>
            <a:endParaRPr lang="en-GB" sz="1333" dirty="0"/>
          </a:p>
          <a:p>
            <a:pPr marL="304807" indent="-304807">
              <a:buFont typeface="Arial" panose="020B0604020202020204" pitchFamily="34" charset="0"/>
              <a:buChar char="•"/>
            </a:pPr>
            <a:r>
              <a:rPr lang="en-GB" sz="1333" dirty="0"/>
              <a:t>How To Eliminate Stress And Anxiety FOREVER - </a:t>
            </a:r>
            <a:r>
              <a:rPr lang="en-GB" sz="1333" dirty="0" err="1"/>
              <a:t>Srikumar</a:t>
            </a:r>
            <a:r>
              <a:rPr lang="en-GB" sz="1333" dirty="0"/>
              <a:t> Rao </a:t>
            </a:r>
            <a:r>
              <a:rPr lang="en-GB" sz="1333" dirty="0">
                <a:hlinkClick r:id="rId4"/>
              </a:rPr>
              <a:t>https://</a:t>
            </a:r>
            <a:r>
              <a:rPr lang="en-GB" sz="1333" dirty="0" err="1">
                <a:hlinkClick r:id="rId4"/>
              </a:rPr>
              <a:t>youtu.be</a:t>
            </a:r>
            <a:r>
              <a:rPr lang="en-GB" sz="1333" dirty="0">
                <a:hlinkClick r:id="rId4"/>
              </a:rPr>
              <a:t>/uLDz7emCnZI </a:t>
            </a:r>
            <a:endParaRPr lang="en-GB" sz="1333" dirty="0"/>
          </a:p>
          <a:p>
            <a:pPr marL="304807" indent="-304807">
              <a:buFont typeface="Arial" panose="020B0604020202020204" pitchFamily="34" charset="0"/>
              <a:buChar char="•"/>
            </a:pPr>
            <a:r>
              <a:rPr lang="en-GB" sz="1333" dirty="0"/>
              <a:t>How To Improve Self Esteem - Marisa Peer Motivational Video </a:t>
            </a:r>
            <a:r>
              <a:rPr lang="en-GB" sz="1333" dirty="0">
                <a:hlinkClick r:id="rId5"/>
              </a:rPr>
              <a:t>https://</a:t>
            </a:r>
            <a:r>
              <a:rPr lang="en-GB" sz="1333" dirty="0" err="1">
                <a:hlinkClick r:id="rId5"/>
              </a:rPr>
              <a:t>youtu.be</a:t>
            </a:r>
            <a:r>
              <a:rPr lang="en-GB" sz="1333" dirty="0">
                <a:hlinkClick r:id="rId5"/>
              </a:rPr>
              <a:t>/2i0E12PbGCg </a:t>
            </a:r>
            <a:endParaRPr lang="en-GB" sz="1333" dirty="0"/>
          </a:p>
          <a:p>
            <a:pPr marL="304807" indent="-304807">
              <a:buFont typeface="Arial" panose="020B0604020202020204" pitchFamily="34" charset="0"/>
              <a:buChar char="•"/>
            </a:pPr>
            <a:r>
              <a:rPr lang="en-GB" sz="1333" dirty="0"/>
              <a:t>Start with why - how great leaders inspire action - Simon Sinek | </a:t>
            </a:r>
            <a:r>
              <a:rPr lang="en-GB" sz="1333" dirty="0" err="1"/>
              <a:t>TEDxPugetSound</a:t>
            </a:r>
            <a:r>
              <a:rPr lang="en-GB" sz="1333" dirty="0"/>
              <a:t> </a:t>
            </a:r>
            <a:r>
              <a:rPr lang="en-GB" sz="1333" dirty="0">
                <a:hlinkClick r:id="rId6"/>
              </a:rPr>
              <a:t>https://</a:t>
            </a:r>
            <a:r>
              <a:rPr lang="en-GB" sz="1333" dirty="0" err="1">
                <a:hlinkClick r:id="rId6"/>
              </a:rPr>
              <a:t>youtu.be</a:t>
            </a:r>
            <a:r>
              <a:rPr lang="en-GB" sz="1333" dirty="0">
                <a:hlinkClick r:id="rId6"/>
              </a:rPr>
              <a:t>/u4ZoJKF_VuA </a:t>
            </a:r>
            <a:endParaRPr lang="en-GB" sz="1333" dirty="0"/>
          </a:p>
          <a:p>
            <a:pPr marL="304807" indent="-304807">
              <a:buFont typeface="Arial" panose="020B0604020202020204" pitchFamily="34" charset="0"/>
              <a:buChar char="•"/>
            </a:pPr>
            <a:r>
              <a:rPr lang="en-GB" sz="1333" dirty="0"/>
              <a:t>How to speak so that people want to listen - Julian Treasure </a:t>
            </a:r>
            <a:r>
              <a:rPr lang="en-GB" sz="1333" dirty="0">
                <a:hlinkClick r:id="rId7"/>
              </a:rPr>
              <a:t>https://</a:t>
            </a:r>
            <a:r>
              <a:rPr lang="en-GB" sz="1333" dirty="0" err="1">
                <a:hlinkClick r:id="rId7"/>
              </a:rPr>
              <a:t>youtu.be</a:t>
            </a:r>
            <a:r>
              <a:rPr lang="en-GB" sz="1333" dirty="0">
                <a:hlinkClick r:id="rId7"/>
              </a:rPr>
              <a:t>/eIho2S0ZahI </a:t>
            </a:r>
            <a:endParaRPr lang="en-GB" sz="1333" dirty="0"/>
          </a:p>
          <a:p>
            <a:pPr marL="304807" indent="-304807">
              <a:buFont typeface="Arial" panose="020B0604020202020204" pitchFamily="34" charset="0"/>
              <a:buChar char="•"/>
            </a:pPr>
            <a:r>
              <a:rPr lang="en-GB" sz="1333" dirty="0"/>
              <a:t>Your Body Language May Shape Who You Are - Amy Cuddy </a:t>
            </a:r>
            <a:r>
              <a:rPr lang="en-GB" sz="1333" dirty="0">
                <a:hlinkClick r:id="rId8"/>
              </a:rPr>
              <a:t>https://</a:t>
            </a:r>
            <a:r>
              <a:rPr lang="en-GB" sz="1333" dirty="0" err="1">
                <a:hlinkClick r:id="rId8"/>
              </a:rPr>
              <a:t>youtu.be</a:t>
            </a:r>
            <a:r>
              <a:rPr lang="en-GB" sz="1333" dirty="0">
                <a:hlinkClick r:id="rId8"/>
              </a:rPr>
              <a:t>/Ks-_Mh1QhMc </a:t>
            </a:r>
            <a:endParaRPr lang="en-GB" sz="1333" dirty="0"/>
          </a:p>
          <a:p>
            <a:pPr marL="304807" indent="-304807">
              <a:buFont typeface="Arial" panose="020B0604020202020204" pitchFamily="34" charset="0"/>
              <a:buChar char="•"/>
            </a:pPr>
            <a:r>
              <a:rPr lang="en-GB" sz="1333" dirty="0"/>
              <a:t>The Business Model Canvas - 9 Steps to Creating a Successful Business Model </a:t>
            </a:r>
            <a:r>
              <a:rPr lang="en-GB" sz="1333" dirty="0">
                <a:hlinkClick r:id="rId9"/>
              </a:rPr>
              <a:t>https://</a:t>
            </a:r>
            <a:r>
              <a:rPr lang="en-GB" sz="1333" dirty="0" err="1">
                <a:hlinkClick r:id="rId9"/>
              </a:rPr>
              <a:t>youtu.be</a:t>
            </a:r>
            <a:r>
              <a:rPr lang="en-GB" sz="1333" dirty="0">
                <a:hlinkClick r:id="rId9"/>
              </a:rPr>
              <a:t>/IP0cUBWTgpY </a:t>
            </a:r>
            <a:endParaRPr lang="en-GB" sz="1333" dirty="0"/>
          </a:p>
          <a:p>
            <a:pPr marL="304807" indent="-304807">
              <a:buFont typeface="Arial" panose="020B0604020202020204" pitchFamily="34" charset="0"/>
              <a:buChar char="•"/>
            </a:pPr>
            <a:r>
              <a:rPr lang="en-GB" sz="1333" dirty="0"/>
              <a:t>Steve Jobs' 2005 Stanford Commencement Address </a:t>
            </a:r>
            <a:r>
              <a:rPr lang="en-GB" sz="1333" dirty="0">
                <a:hlinkClick r:id="rId10"/>
              </a:rPr>
              <a:t>https://</a:t>
            </a:r>
            <a:r>
              <a:rPr lang="en-GB" sz="1333" dirty="0" err="1">
                <a:hlinkClick r:id="rId10"/>
              </a:rPr>
              <a:t>youtu.be</a:t>
            </a:r>
            <a:r>
              <a:rPr lang="en-GB" sz="1333" dirty="0">
                <a:hlinkClick r:id="rId10"/>
              </a:rPr>
              <a:t>/UF8uR6Z6KLc </a:t>
            </a:r>
            <a:endParaRPr lang="en-GB" sz="1333" dirty="0"/>
          </a:p>
          <a:p>
            <a:pPr marL="304807" indent="-304807">
              <a:buFont typeface="Arial" panose="020B0604020202020204" pitchFamily="34" charset="0"/>
              <a:buChar char="•"/>
            </a:pPr>
            <a:r>
              <a:rPr lang="en-GB" sz="1333" dirty="0"/>
              <a:t>Steve Jobs - iPhone Introduction in 2007 </a:t>
            </a:r>
            <a:r>
              <a:rPr lang="en-GB" sz="1333" dirty="0">
                <a:hlinkClick r:id="rId11"/>
              </a:rPr>
              <a:t>https://</a:t>
            </a:r>
            <a:r>
              <a:rPr lang="en-GB" sz="1333" dirty="0" err="1">
                <a:hlinkClick r:id="rId11"/>
              </a:rPr>
              <a:t>youtu.be</a:t>
            </a:r>
            <a:r>
              <a:rPr lang="en-GB" sz="1333" dirty="0">
                <a:hlinkClick r:id="rId11"/>
              </a:rPr>
              <a:t>/9hUIxyE2Ns8 </a:t>
            </a:r>
            <a:endParaRPr lang="en-GB" sz="1333" dirty="0"/>
          </a:p>
          <a:p>
            <a:pPr marL="304807" indent="-304807">
              <a:buFont typeface="Arial" panose="020B0604020202020204" pitchFamily="34" charset="0"/>
              <a:buChar char="•"/>
            </a:pPr>
            <a:r>
              <a:rPr lang="en-GB" sz="1333" dirty="0"/>
              <a:t>Think Fast. Talk Smart - Matt Abrahams - </a:t>
            </a:r>
            <a:r>
              <a:rPr lang="en-GB" sz="1333" dirty="0" err="1"/>
              <a:t>TEDxMontaVistaHighSchool</a:t>
            </a:r>
            <a:r>
              <a:rPr lang="en-GB" sz="1333" dirty="0"/>
              <a:t> </a:t>
            </a:r>
            <a:r>
              <a:rPr lang="en-GB" sz="1333" dirty="0">
                <a:hlinkClick r:id="rId12"/>
              </a:rPr>
              <a:t>https://</a:t>
            </a:r>
            <a:r>
              <a:rPr lang="en-GB" sz="1333" dirty="0" err="1">
                <a:hlinkClick r:id="rId12"/>
              </a:rPr>
              <a:t>youtu.be</a:t>
            </a:r>
            <a:r>
              <a:rPr lang="en-GB" sz="1333" dirty="0">
                <a:hlinkClick r:id="rId12"/>
              </a:rPr>
              <a:t>/o3K_HbpWNpg </a:t>
            </a:r>
            <a:endParaRPr lang="en-GB" sz="1333" dirty="0"/>
          </a:p>
          <a:p>
            <a:pPr marL="304807" indent="-304807">
              <a:buFont typeface="Arial" panose="020B0604020202020204" pitchFamily="34" charset="0"/>
              <a:buChar char="•"/>
            </a:pPr>
            <a:r>
              <a:rPr lang="en-GB" sz="1333" dirty="0"/>
              <a:t>The art of innovation - Guy Kawasaki - </a:t>
            </a:r>
            <a:r>
              <a:rPr lang="en-GB" sz="1333" dirty="0" err="1"/>
              <a:t>TEDxBerkeley</a:t>
            </a:r>
            <a:r>
              <a:rPr lang="en-GB" sz="1333" dirty="0"/>
              <a:t> </a:t>
            </a:r>
            <a:r>
              <a:rPr lang="en-GB" sz="1333" dirty="0">
                <a:hlinkClick r:id="rId13"/>
              </a:rPr>
              <a:t>https://</a:t>
            </a:r>
            <a:r>
              <a:rPr lang="en-GB" sz="1333" dirty="0" err="1">
                <a:hlinkClick r:id="rId13"/>
              </a:rPr>
              <a:t>youtu.be</a:t>
            </a:r>
            <a:r>
              <a:rPr lang="en-GB" sz="1333" dirty="0">
                <a:hlinkClick r:id="rId13"/>
              </a:rPr>
              <a:t>/Mtjatz9r-Vc </a:t>
            </a:r>
            <a:endParaRPr lang="en-GB" sz="1333" dirty="0"/>
          </a:p>
          <a:p>
            <a:pPr marL="304807" indent="-304807">
              <a:buFont typeface="Arial" panose="020B0604020202020204" pitchFamily="34" charset="0"/>
              <a:buChar char="•"/>
            </a:pPr>
            <a:r>
              <a:rPr lang="en-GB" sz="1333" dirty="0"/>
              <a:t>The 110 techniques of communication and public speaking - David JP Phillips </a:t>
            </a:r>
            <a:r>
              <a:rPr lang="en-GB" sz="1333" dirty="0">
                <a:hlinkClick r:id="rId14"/>
              </a:rPr>
              <a:t>https://</a:t>
            </a:r>
            <a:r>
              <a:rPr lang="en-GB" sz="1333" dirty="0" err="1">
                <a:hlinkClick r:id="rId14"/>
              </a:rPr>
              <a:t>youtu.be</a:t>
            </a:r>
            <a:r>
              <a:rPr lang="en-GB" sz="1333" dirty="0">
                <a:hlinkClick r:id="rId14"/>
              </a:rPr>
              <a:t>/K0pxo-dS9Hc </a:t>
            </a:r>
            <a:endParaRPr lang="en-GB" sz="1333" dirty="0"/>
          </a:p>
          <a:p>
            <a:pPr marL="304807" indent="-304807">
              <a:buFont typeface="Arial" panose="020B0604020202020204" pitchFamily="34" charset="0"/>
              <a:buChar char="•"/>
            </a:pPr>
            <a:r>
              <a:rPr lang="en-GB" sz="1333" dirty="0"/>
              <a:t>Nancy Duarte uncovers common structure of greatest communicators </a:t>
            </a:r>
            <a:r>
              <a:rPr lang="en-GB" sz="1333" dirty="0">
                <a:hlinkClick r:id="rId15"/>
              </a:rPr>
              <a:t>https://</a:t>
            </a:r>
            <a:r>
              <a:rPr lang="en-GB" sz="1333" dirty="0" err="1">
                <a:hlinkClick r:id="rId15"/>
              </a:rPr>
              <a:t>youtu.be</a:t>
            </a:r>
            <a:r>
              <a:rPr lang="en-GB" sz="1333" dirty="0">
                <a:hlinkClick r:id="rId15"/>
              </a:rPr>
              <a:t>/1nYFpuc2Umk </a:t>
            </a:r>
            <a:endParaRPr lang="en-GB" sz="1333" dirty="0"/>
          </a:p>
          <a:p>
            <a:pPr marL="304807" indent="-304807">
              <a:buFont typeface="Arial" panose="020B0604020202020204" pitchFamily="34" charset="0"/>
              <a:buChar char="•"/>
            </a:pPr>
            <a:r>
              <a:rPr lang="en-GB" sz="1333" dirty="0"/>
              <a:t>The magical science of storytelling - David JP Phillips - </a:t>
            </a:r>
            <a:r>
              <a:rPr lang="en-GB" sz="1333" dirty="0" err="1"/>
              <a:t>TEDxStockholm</a:t>
            </a:r>
            <a:r>
              <a:rPr lang="en-GB" sz="1333" dirty="0"/>
              <a:t> </a:t>
            </a:r>
            <a:r>
              <a:rPr lang="en-GB" sz="1333" dirty="0">
                <a:hlinkClick r:id="rId16"/>
              </a:rPr>
              <a:t>https://</a:t>
            </a:r>
            <a:r>
              <a:rPr lang="en-GB" sz="1333" dirty="0" err="1">
                <a:hlinkClick r:id="rId16"/>
              </a:rPr>
              <a:t>youtu.be</a:t>
            </a:r>
            <a:r>
              <a:rPr lang="en-GB" sz="1333" dirty="0">
                <a:hlinkClick r:id="rId16"/>
              </a:rPr>
              <a:t>/Nj-hdQMa3uA</a:t>
            </a:r>
            <a:r>
              <a:rPr lang="en-GB" sz="1333" dirty="0"/>
              <a:t> </a:t>
            </a:r>
          </a:p>
          <a:p>
            <a:pPr marL="304807" indent="-304807">
              <a:buFont typeface="Arial" panose="020B0604020202020204" pitchFamily="34" charset="0"/>
              <a:buChar char="•"/>
            </a:pPr>
            <a:r>
              <a:rPr lang="en-GB" sz="1333" dirty="0"/>
              <a:t>Know You Can Have It All - Marisa Peer </a:t>
            </a:r>
            <a:r>
              <a:rPr lang="en-GB" sz="1333" dirty="0">
                <a:hlinkClick r:id="rId17"/>
              </a:rPr>
              <a:t>https://</a:t>
            </a:r>
            <a:r>
              <a:rPr lang="en-GB" sz="1333" dirty="0" err="1">
                <a:hlinkClick r:id="rId17"/>
              </a:rPr>
              <a:t>youtu.be</a:t>
            </a:r>
            <a:r>
              <a:rPr lang="en-GB" sz="1333" dirty="0">
                <a:hlinkClick r:id="rId17"/>
              </a:rPr>
              <a:t>/IKeaAbM2kJg </a:t>
            </a:r>
            <a:endParaRPr lang="en-GB" sz="1333" dirty="0"/>
          </a:p>
          <a:p>
            <a:endParaRPr lang="en-GB" sz="1200" dirty="0"/>
          </a:p>
        </p:txBody>
      </p:sp>
      <p:pic>
        <p:nvPicPr>
          <p:cNvPr id="3" name="Picture 11">
            <a:extLst>
              <a:ext uri="{FF2B5EF4-FFF2-40B4-BE49-F238E27FC236}">
                <a16:creationId xmlns:a16="http://schemas.microsoft.com/office/drawing/2014/main" id="{39C25FF2-1D18-2E47-A013-FD6441EDCA68}"/>
              </a:ext>
            </a:extLst>
          </p:cNvPr>
          <p:cNvPicPr>
            <a:picLocks noChangeAspect="1"/>
          </p:cNvPicPr>
          <p:nvPr/>
        </p:nvPicPr>
        <p:blipFill>
          <a:blip r:embed="rId18"/>
          <a:srcRect/>
          <a:stretch>
            <a:fillRect/>
          </a:stretch>
        </p:blipFill>
        <p:spPr>
          <a:xfrm>
            <a:off x="167478" y="144140"/>
            <a:ext cx="2189407" cy="727353"/>
          </a:xfrm>
          <a:prstGeom prst="rect">
            <a:avLst/>
          </a:prstGeom>
        </p:spPr>
      </p:pic>
    </p:spTree>
    <p:extLst>
      <p:ext uri="{BB962C8B-B14F-4D97-AF65-F5344CB8AC3E}">
        <p14:creationId xmlns:p14="http://schemas.microsoft.com/office/powerpoint/2010/main" val="16381731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9B591-1296-400E-B17F-1A503F449774}"/>
              </a:ext>
            </a:extLst>
          </p:cNvPr>
          <p:cNvSpPr>
            <a:spLocks noGrp="1"/>
          </p:cNvSpPr>
          <p:nvPr>
            <p:ph type="title"/>
          </p:nvPr>
        </p:nvSpPr>
        <p:spPr/>
        <p:txBody>
          <a:bodyPr/>
          <a:lstStyle/>
          <a:p>
            <a:r>
              <a:rPr lang="en-GB" dirty="0"/>
              <a:t>For further study</a:t>
            </a:r>
          </a:p>
        </p:txBody>
      </p:sp>
      <p:sp>
        <p:nvSpPr>
          <p:cNvPr id="4" name="Content Placeholder 3">
            <a:extLst>
              <a:ext uri="{FF2B5EF4-FFF2-40B4-BE49-F238E27FC236}">
                <a16:creationId xmlns:a16="http://schemas.microsoft.com/office/drawing/2014/main" id="{5A384D19-89C5-4C57-B6C2-5C414AF718E9}"/>
              </a:ext>
            </a:extLst>
          </p:cNvPr>
          <p:cNvSpPr txBox="1">
            <a:spLocks noGrp="1"/>
          </p:cNvSpPr>
          <p:nvPr>
            <p:ph idx="1"/>
          </p:nvPr>
        </p:nvSpPr>
        <p:spPr>
          <a:xfrm>
            <a:off x="475129" y="1690689"/>
            <a:ext cx="10515600" cy="2335683"/>
          </a:xfrm>
          <a:prstGeom prst="rect">
            <a:avLst/>
          </a:prstGeom>
          <a:noFill/>
        </p:spPr>
        <p:txBody>
          <a:bodyPr wrap="square">
            <a:spAutoFit/>
          </a:bodyPr>
          <a:lstStyle/>
          <a:p>
            <a:r>
              <a:rPr lang="en-GB" dirty="0">
                <a:hlinkClick r:id="rId2"/>
              </a:rPr>
              <a:t>Employee Engagement Best Practices for 2022 – YouTube</a:t>
            </a:r>
            <a:endParaRPr lang="en-GB" dirty="0"/>
          </a:p>
          <a:p>
            <a:r>
              <a:rPr lang="en-GB" dirty="0">
                <a:hlinkClick r:id="rId3"/>
              </a:rPr>
              <a:t>Employees first, customers second | Vineet </a:t>
            </a:r>
            <a:r>
              <a:rPr lang="en-GB" dirty="0" err="1">
                <a:hlinkClick r:id="rId3"/>
              </a:rPr>
              <a:t>Nayar</a:t>
            </a:r>
            <a:r>
              <a:rPr lang="en-GB" dirty="0">
                <a:hlinkClick r:id="rId3"/>
              </a:rPr>
              <a:t> | </a:t>
            </a:r>
            <a:r>
              <a:rPr lang="en-GB" dirty="0" err="1">
                <a:hlinkClick r:id="rId3"/>
              </a:rPr>
              <a:t>TEDxAix</a:t>
            </a:r>
            <a:r>
              <a:rPr lang="en-GB" dirty="0">
                <a:hlinkClick r:id="rId3"/>
              </a:rPr>
              <a:t> – YouTube</a:t>
            </a:r>
            <a:endParaRPr lang="en-GB" dirty="0"/>
          </a:p>
          <a:p>
            <a:r>
              <a:rPr lang="en-GB" dirty="0">
                <a:hlinkClick r:id="rId4"/>
              </a:rPr>
              <a:t>3 ways to create a work culture that brings out the best in employees | Chris White | </a:t>
            </a:r>
            <a:r>
              <a:rPr lang="en-GB" dirty="0" err="1">
                <a:hlinkClick r:id="rId4"/>
              </a:rPr>
              <a:t>TEDxAtlanta</a:t>
            </a:r>
            <a:r>
              <a:rPr lang="en-GB" dirty="0">
                <a:hlinkClick r:id="rId4"/>
              </a:rPr>
              <a:t> - YouTube</a:t>
            </a:r>
            <a:endParaRPr lang="en-GB" dirty="0"/>
          </a:p>
        </p:txBody>
      </p:sp>
    </p:spTree>
    <p:extLst>
      <p:ext uri="{BB962C8B-B14F-4D97-AF65-F5344CB8AC3E}">
        <p14:creationId xmlns:p14="http://schemas.microsoft.com/office/powerpoint/2010/main" val="18289228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7CDA857-27D4-4EDE-9B72-6367D28B2D56}"/>
              </a:ext>
            </a:extLst>
          </p:cNvPr>
          <p:cNvSpPr>
            <a:spLocks noGrp="1"/>
          </p:cNvSpPr>
          <p:nvPr>
            <p:ph type="title"/>
          </p:nvPr>
        </p:nvSpPr>
        <p:spPr/>
        <p:txBody>
          <a:bodyPr/>
          <a:lstStyle/>
          <a:p>
            <a:r>
              <a:rPr lang="en-GB" dirty="0"/>
              <a:t>References</a:t>
            </a:r>
          </a:p>
        </p:txBody>
      </p:sp>
      <p:sp>
        <p:nvSpPr>
          <p:cNvPr id="6" name="Content Placeholder 5">
            <a:extLst>
              <a:ext uri="{FF2B5EF4-FFF2-40B4-BE49-F238E27FC236}">
                <a16:creationId xmlns:a16="http://schemas.microsoft.com/office/drawing/2014/main" id="{1EAC556A-F49D-43DA-B795-D7A72F03D02B}"/>
              </a:ext>
            </a:extLst>
          </p:cNvPr>
          <p:cNvSpPr>
            <a:spLocks noGrp="1"/>
          </p:cNvSpPr>
          <p:nvPr>
            <p:ph idx="1"/>
          </p:nvPr>
        </p:nvSpPr>
        <p:spPr>
          <a:xfrm>
            <a:off x="542366" y="1220509"/>
            <a:ext cx="11170023" cy="3741457"/>
          </a:xfrm>
        </p:spPr>
        <p:txBody>
          <a:bodyPr/>
          <a:lstStyle/>
          <a:p>
            <a:r>
              <a:rPr lang="en-GB" sz="1800" dirty="0">
                <a:solidFill>
                  <a:srgbClr val="000000"/>
                </a:solidFill>
                <a:latin typeface="+mj-lt"/>
                <a:ea typeface="Times New Roman" panose="02020603050405020304" pitchFamily="18" charset="0"/>
                <a:cs typeface="Arial" panose="020B0604020202020204" pitchFamily="34" charset="0"/>
              </a:rPr>
              <a:t>Bridger, E. (2018) </a:t>
            </a:r>
            <a:r>
              <a:rPr lang="en-GB" sz="1800" i="1" dirty="0">
                <a:solidFill>
                  <a:srgbClr val="000000"/>
                </a:solidFill>
                <a:latin typeface="+mj-lt"/>
                <a:ea typeface="Times New Roman" panose="02020603050405020304" pitchFamily="18" charset="0"/>
                <a:cs typeface="Arial" panose="020B0604020202020204" pitchFamily="34" charset="0"/>
              </a:rPr>
              <a:t>Employee engagement: a practical introduction</a:t>
            </a:r>
            <a:r>
              <a:rPr lang="en-GB" sz="1800" dirty="0">
                <a:solidFill>
                  <a:srgbClr val="000000"/>
                </a:solidFill>
                <a:latin typeface="+mj-lt"/>
                <a:ea typeface="Times New Roman" panose="02020603050405020304" pitchFamily="18" charset="0"/>
                <a:cs typeface="Arial" panose="020B0604020202020204" pitchFamily="34" charset="0"/>
              </a:rPr>
              <a:t>. 2nd ed. HR Fundamentals. London: CIPD and Kogan Page.</a:t>
            </a:r>
            <a:endParaRPr lang="en-GB" sz="1800" dirty="0">
              <a:latin typeface="+mj-lt"/>
              <a:ea typeface="Times New Roman" panose="02020603050405020304" pitchFamily="18" charset="0"/>
            </a:endParaRPr>
          </a:p>
          <a:p>
            <a:r>
              <a:rPr lang="en-GB" sz="1800" dirty="0">
                <a:solidFill>
                  <a:srgbClr val="000000"/>
                </a:solidFill>
                <a:latin typeface="+mj-lt"/>
                <a:ea typeface="Times New Roman" panose="02020603050405020304" pitchFamily="18" charset="0"/>
                <a:cs typeface="Arial" panose="020B0604020202020204" pitchFamily="34" charset="0"/>
              </a:rPr>
              <a:t>Leiter, M. P. and Bakker, A. B. (2010) </a:t>
            </a:r>
            <a:r>
              <a:rPr lang="en-GB" sz="1800" i="1" dirty="0">
                <a:solidFill>
                  <a:srgbClr val="000000"/>
                </a:solidFill>
                <a:latin typeface="+mj-lt"/>
                <a:ea typeface="Times New Roman" panose="02020603050405020304" pitchFamily="18" charset="0"/>
                <a:cs typeface="Arial" panose="020B0604020202020204" pitchFamily="34" charset="0"/>
              </a:rPr>
              <a:t>Work Engagement : A Handbook of Essential Theory and Research</a:t>
            </a:r>
            <a:r>
              <a:rPr lang="en-GB" sz="1800" dirty="0">
                <a:solidFill>
                  <a:srgbClr val="000000"/>
                </a:solidFill>
                <a:latin typeface="+mj-lt"/>
                <a:ea typeface="Times New Roman" panose="02020603050405020304" pitchFamily="18" charset="0"/>
                <a:cs typeface="Arial" panose="020B0604020202020204" pitchFamily="34" charset="0"/>
              </a:rPr>
              <a:t>. Hove [England]: Psychology Press.</a:t>
            </a:r>
          </a:p>
          <a:p>
            <a:r>
              <a:rPr lang="en-GB" sz="1800" dirty="0">
                <a:solidFill>
                  <a:srgbClr val="000000"/>
                </a:solidFill>
                <a:latin typeface="+mj-lt"/>
                <a:ea typeface="Times New Roman" panose="02020603050405020304" pitchFamily="18" charset="0"/>
                <a:cs typeface="Arial" panose="020B0604020202020204" pitchFamily="34" charset="0"/>
              </a:rPr>
              <a:t>TED (2015 )</a:t>
            </a:r>
            <a:r>
              <a:rPr lang="en-GB" sz="1800" i="1" dirty="0">
                <a:solidFill>
                  <a:srgbClr val="000000"/>
                </a:solidFill>
                <a:latin typeface="+mj-lt"/>
                <a:ea typeface="Times New Roman" panose="02020603050405020304" pitchFamily="18" charset="0"/>
                <a:cs typeface="Arial" panose="020B0604020202020204" pitchFamily="34" charset="0"/>
              </a:rPr>
              <a:t>Missing the obvious in employee recognition. </a:t>
            </a:r>
            <a:r>
              <a:rPr lang="en-GB" sz="1800" dirty="0">
                <a:solidFill>
                  <a:srgbClr val="000000"/>
                </a:solidFill>
                <a:latin typeface="+mj-lt"/>
                <a:ea typeface="Times New Roman" panose="02020603050405020304" pitchFamily="18" charset="0"/>
                <a:cs typeface="Arial" panose="020B0604020202020204" pitchFamily="34" charset="0"/>
              </a:rPr>
              <a:t>Available at: </a:t>
            </a:r>
            <a:r>
              <a:rPr lang="en-GB" sz="1800" dirty="0">
                <a:latin typeface="+mj-lt"/>
                <a:ea typeface="Times New Roman" panose="02020603050405020304" pitchFamily="18" charset="0"/>
              </a:rPr>
              <a:t>https://youtu.be/JWlzc6x5u10 (Accessed: 25 January 2022).</a:t>
            </a:r>
          </a:p>
          <a:p>
            <a:r>
              <a:rPr lang="en-GB" sz="1800" dirty="0">
                <a:latin typeface="+mj-lt"/>
                <a:ea typeface="Times New Roman" panose="02020603050405020304" pitchFamily="18" charset="0"/>
              </a:rPr>
              <a:t>Marriott (2018) </a:t>
            </a:r>
            <a:r>
              <a:rPr lang="en-GB" sz="1800" i="1" dirty="0">
                <a:latin typeface="+mj-lt"/>
                <a:ea typeface="Times New Roman" panose="02020603050405020304" pitchFamily="18" charset="0"/>
              </a:rPr>
              <a:t>Marriott’s </a:t>
            </a:r>
            <a:r>
              <a:rPr lang="en-GB" sz="1800" i="1" dirty="0" err="1">
                <a:latin typeface="+mj-lt"/>
                <a:ea typeface="Times New Roman" panose="02020603050405020304" pitchFamily="18" charset="0"/>
              </a:rPr>
              <a:t>TakeCare</a:t>
            </a:r>
            <a:r>
              <a:rPr lang="en-GB" sz="1800" i="1" dirty="0">
                <a:latin typeface="+mj-lt"/>
                <a:ea typeface="Times New Roman" panose="02020603050405020304" pitchFamily="18" charset="0"/>
              </a:rPr>
              <a:t> Culture / Living Our Core Values. </a:t>
            </a:r>
            <a:r>
              <a:rPr lang="en-GB" sz="1800" dirty="0">
                <a:latin typeface="+mj-lt"/>
                <a:ea typeface="Times New Roman" panose="02020603050405020304" pitchFamily="18" charset="0"/>
              </a:rPr>
              <a:t>Available at: https://youtu.be/Vtx7hPWIbjc    ( Accessed: 15 February 2022)</a:t>
            </a:r>
          </a:p>
          <a:p>
            <a:r>
              <a:rPr lang="en-GB" sz="1800" dirty="0">
                <a:latin typeface="+mj-lt"/>
                <a:ea typeface="Times New Roman" panose="02020603050405020304" pitchFamily="18" charset="0"/>
              </a:rPr>
              <a:t>Kruse, K (2015) </a:t>
            </a:r>
            <a:r>
              <a:rPr lang="en-GB" sz="1800" i="1" dirty="0">
                <a:latin typeface="+mj-lt"/>
                <a:ea typeface="Times New Roman" panose="02020603050405020304" pitchFamily="18" charset="0"/>
              </a:rPr>
              <a:t>What Is The Definition of Employee Engagement? </a:t>
            </a:r>
            <a:r>
              <a:rPr lang="en-GB" sz="1800" dirty="0">
                <a:latin typeface="+mj-lt"/>
                <a:ea typeface="Times New Roman" panose="02020603050405020304" pitchFamily="18" charset="0"/>
              </a:rPr>
              <a:t>Available at: https://youtu.be/Uu7EG6EZeAM (Accessed: 18 January 2022).</a:t>
            </a:r>
          </a:p>
          <a:p>
            <a:r>
              <a:rPr lang="en-GB" sz="1800" dirty="0">
                <a:latin typeface="+mj-lt"/>
                <a:ea typeface="Times New Roman" panose="02020603050405020304" pitchFamily="18" charset="0"/>
              </a:rPr>
              <a:t>Harvard Business Review (2022) </a:t>
            </a:r>
            <a:r>
              <a:rPr lang="en-GB" sz="1800" i="1" dirty="0">
                <a:latin typeface="+mj-lt"/>
                <a:ea typeface="Times New Roman" panose="02020603050405020304" pitchFamily="18" charset="0"/>
              </a:rPr>
              <a:t>Presentations.</a:t>
            </a:r>
            <a:r>
              <a:rPr lang="en-GB" sz="1800" dirty="0">
                <a:latin typeface="+mj-lt"/>
                <a:ea typeface="Times New Roman" panose="02020603050405020304" pitchFamily="18" charset="0"/>
              </a:rPr>
              <a:t> Harvard Business review. Boston: Harvard.</a:t>
            </a:r>
          </a:p>
          <a:p>
            <a:endParaRPr lang="en-GB" sz="1800" dirty="0">
              <a:latin typeface="+mj-lt"/>
              <a:ea typeface="Times New Roman" panose="02020603050405020304" pitchFamily="18" charset="0"/>
            </a:endParaRPr>
          </a:p>
          <a:p>
            <a:endParaRPr lang="en-GB" dirty="0"/>
          </a:p>
        </p:txBody>
      </p:sp>
    </p:spTree>
    <p:extLst>
      <p:ext uri="{BB962C8B-B14F-4D97-AF65-F5344CB8AC3E}">
        <p14:creationId xmlns:p14="http://schemas.microsoft.com/office/powerpoint/2010/main" val="90847269"/>
      </p:ext>
    </p:extLst>
  </p:cSld>
  <p:clrMapOvr>
    <a:masterClrMapping/>
  </p:clrMapOvr>
</p:sld>
</file>

<file path=ppt/theme/theme1.xml><?xml version="1.0" encoding="utf-8"?>
<a:theme xmlns:a="http://schemas.openxmlformats.org/drawingml/2006/main" name="Bi- Centennial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 Centennial Template" id="{CB870C05-208B-42C6-8C1D-D69973CDFECC}" vid="{6FF17A3E-4626-47CC-AEB4-5B88FA7B849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Bi- Centennial Template</Template>
  <TotalTime>132</TotalTime>
  <Words>2246</Words>
  <Application>Microsoft Office PowerPoint</Application>
  <PresentationFormat>Widescreen</PresentationFormat>
  <Paragraphs>256</Paragraphs>
  <Slides>51</Slides>
  <Notes>39</Notes>
  <HiddenSlides>0</HiddenSlides>
  <MMClips>12</MMClips>
  <ScaleCrop>false</ScaleCrop>
  <HeadingPairs>
    <vt:vector size="6" baseType="variant">
      <vt:variant>
        <vt:lpstr>Fonts Used</vt:lpstr>
      </vt:variant>
      <vt:variant>
        <vt:i4>14</vt:i4>
      </vt:variant>
      <vt:variant>
        <vt:lpstr>Theme</vt:lpstr>
      </vt:variant>
      <vt:variant>
        <vt:i4>17</vt:i4>
      </vt:variant>
      <vt:variant>
        <vt:lpstr>Slide Titles</vt:lpstr>
      </vt:variant>
      <vt:variant>
        <vt:i4>51</vt:i4>
      </vt:variant>
    </vt:vector>
  </HeadingPairs>
  <TitlesOfParts>
    <vt:vector size="82" baseType="lpstr">
      <vt:lpstr>Abril Fatface</vt:lpstr>
      <vt:lpstr>Archivo Black</vt:lpstr>
      <vt:lpstr>Archivo Black Bold</vt:lpstr>
      <vt:lpstr>Arial</vt:lpstr>
      <vt:lpstr>Arial Rounded MT Bold</vt:lpstr>
      <vt:lpstr>Calibri</vt:lpstr>
      <vt:lpstr>Calibri Light</vt:lpstr>
      <vt:lpstr>Caveat Brush Bold Italics</vt:lpstr>
      <vt:lpstr>Freestyle Script</vt:lpstr>
      <vt:lpstr>Glacial Indifference</vt:lpstr>
      <vt:lpstr>Indy Serif</vt:lpstr>
      <vt:lpstr>Muli Regular</vt:lpstr>
      <vt:lpstr>Open Sans</vt:lpstr>
      <vt:lpstr>Roboto</vt:lpstr>
      <vt:lpstr>Bi- Centennial Template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Theme1</vt:lpstr>
      <vt:lpstr>BA International Hotel Management  Operating Hotel Facilities  BMIH4006  Week Nine</vt:lpstr>
      <vt:lpstr>Outcomes of the session</vt:lpstr>
      <vt:lpstr>Module Learning Outcomes</vt:lpstr>
      <vt:lpstr>PowerPoint Presentation</vt:lpstr>
      <vt:lpstr>Let’s recap last week:</vt:lpstr>
      <vt:lpstr>PowerPoint Presentation</vt:lpstr>
      <vt:lpstr>Any Questions?</vt:lpstr>
      <vt:lpstr>PowerPoint Presentation</vt:lpstr>
      <vt:lpstr>PowerPoint Presentation</vt:lpstr>
      <vt:lpstr>Zinger model of employee engagement</vt:lpstr>
      <vt:lpstr>Maslow’s Hierarchy of Needs</vt:lpstr>
      <vt:lpstr>The Kahn Model</vt:lpstr>
      <vt:lpstr>Group Discussion:</vt:lpstr>
      <vt:lpstr>PowerPoint Presentation</vt:lpstr>
      <vt:lpstr>PowerPoint Presentation</vt:lpstr>
      <vt:lpstr>PowerPoint Presentation</vt:lpstr>
      <vt:lpstr>Any Questions?</vt:lpstr>
      <vt:lpstr>PowerPoint Presentation</vt:lpstr>
      <vt:lpstr>PowerPoint Presentation</vt:lpstr>
      <vt:lpstr>Mission and vision statements</vt:lpstr>
      <vt:lpstr>Breakout Room Activity:</vt:lpstr>
      <vt:lpstr>PowerPoint Presentation</vt:lpstr>
      <vt:lpstr>PowerPoint Presentation</vt:lpstr>
      <vt:lpstr>PowerPoint Presentation</vt:lpstr>
      <vt:lpstr>Any Questions?</vt:lpstr>
      <vt:lpstr>Align your employees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 look forward to seeing you next week. If you have any questions in the meantime, please send an email l.blake@uwtsd.ac.uk. </vt:lpstr>
      <vt:lpstr>PowerPoint Presentation</vt:lpstr>
      <vt:lpstr>For further study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Kathryn Roberts</dc:creator>
  <cp:lastModifiedBy>Laurence Blake</cp:lastModifiedBy>
  <cp:revision>18</cp:revision>
  <dcterms:created xsi:type="dcterms:W3CDTF">2022-01-24T18:31:56Z</dcterms:created>
  <dcterms:modified xsi:type="dcterms:W3CDTF">2022-11-21T07:07:53Z</dcterms:modified>
</cp:coreProperties>
</file>