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Default Extension="jpeg" ContentType="image/jpeg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16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sldIdLst>
    <p:sldId id="256" r:id="rId2"/>
    <p:sldId id="257" r:id="rId3"/>
    <p:sldId id="267" r:id="rId4"/>
    <p:sldId id="278" r:id="rId5"/>
    <p:sldId id="279" r:id="rId6"/>
    <p:sldId id="281" r:id="rId7"/>
    <p:sldId id="280" r:id="rId8"/>
    <p:sldId id="282" r:id="rId9"/>
    <p:sldId id="300" r:id="rId10"/>
    <p:sldId id="283" r:id="rId11"/>
    <p:sldId id="284" r:id="rId12"/>
    <p:sldId id="285" r:id="rId13"/>
    <p:sldId id="286" r:id="rId14"/>
    <p:sldId id="287" r:id="rId15"/>
    <p:sldId id="299" r:id="rId16"/>
    <p:sldId id="269" r:id="rId17"/>
    <p:sldId id="277" r:id="rId18"/>
    <p:sldId id="271" r:id="rId19"/>
    <p:sldId id="298" r:id="rId20"/>
    <p:sldId id="297" r:id="rId21"/>
    <p:sldId id="268" r:id="rId22"/>
    <p:sldId id="275" r:id="rId23"/>
    <p:sldId id="276" r:id="rId24"/>
    <p:sldId id="289" r:id="rId25"/>
    <p:sldId id="290" r:id="rId26"/>
    <p:sldId id="292" r:id="rId27"/>
    <p:sldId id="291" r:id="rId28"/>
    <p:sldId id="293" r:id="rId29"/>
    <p:sldId id="294" r:id="rId30"/>
    <p:sldId id="295" r:id="rId31"/>
    <p:sldId id="288" r:id="rId32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68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0222F44-53F6-C34F-80DF-AE274AD3BF39}" type="datetimeFigureOut">
              <a:rPr lang="en-GB" smtClean="0"/>
              <a:pPr/>
              <a:t>10/28/13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A9BC290-A393-5943-82F7-F8B673F75FC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00401"/>
            <a:ext cx="8915400" cy="980575"/>
          </a:xfrm>
        </p:spPr>
        <p:txBody>
          <a:bodyPr>
            <a:normAutofit/>
          </a:bodyPr>
          <a:lstStyle/>
          <a:p>
            <a:r>
              <a:rPr lang="en-GB" dirty="0" smtClean="0"/>
              <a:t>Marx, Money </a:t>
            </a:r>
            <a:r>
              <a:rPr lang="en-GB" dirty="0" smtClean="0"/>
              <a:t>and Markets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780977"/>
            <a:ext cx="8001000" cy="407702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1345" y="2780977"/>
            <a:ext cx="3911600" cy="36099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780976"/>
            <a:ext cx="3683000" cy="2209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245" y="5202285"/>
            <a:ext cx="3594100" cy="1655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Themes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670767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Money and markets</a:t>
            </a:r>
          </a:p>
          <a:p>
            <a:pPr lvl="1"/>
            <a:r>
              <a:rPr lang="en-GB" dirty="0" err="1" smtClean="0"/>
              <a:t>Fetishisation</a:t>
            </a:r>
            <a:r>
              <a:rPr lang="en-GB" dirty="0" smtClean="0"/>
              <a:t>, and the ways they obscure social relations </a:t>
            </a:r>
          </a:p>
          <a:p>
            <a:r>
              <a:rPr lang="en-GB" dirty="0" smtClean="0"/>
              <a:t>Money </a:t>
            </a:r>
          </a:p>
          <a:p>
            <a:pPr lvl="1"/>
            <a:r>
              <a:rPr lang="en-GB" dirty="0" smtClean="0"/>
              <a:t>What does money do?</a:t>
            </a:r>
          </a:p>
          <a:p>
            <a:pPr lvl="1"/>
            <a:r>
              <a:rPr lang="en-GB" dirty="0" smtClean="0"/>
              <a:t>How do different societies treat money?</a:t>
            </a:r>
          </a:p>
          <a:p>
            <a:r>
              <a:rPr lang="en-GB" dirty="0" smtClean="0"/>
              <a:t>Is money transformative, or incorporated? </a:t>
            </a:r>
          </a:p>
          <a:p>
            <a:pPr lvl="1"/>
            <a:r>
              <a:rPr lang="en-GB" dirty="0" err="1" smtClean="0"/>
              <a:t>Disembedded</a:t>
            </a:r>
            <a:r>
              <a:rPr lang="en-GB" dirty="0" smtClean="0"/>
              <a:t> and Embedded economic activities</a:t>
            </a:r>
          </a:p>
          <a:p>
            <a:r>
              <a:rPr lang="en-GB" dirty="0" smtClean="0"/>
              <a:t>Moralities of money</a:t>
            </a:r>
          </a:p>
          <a:p>
            <a:r>
              <a:rPr lang="en-GB" dirty="0" smtClean="0"/>
              <a:t>Formalist – </a:t>
            </a:r>
            <a:r>
              <a:rPr lang="en-GB" dirty="0" err="1" smtClean="0"/>
              <a:t>Substantivist</a:t>
            </a:r>
            <a:r>
              <a:rPr lang="en-GB" dirty="0" smtClean="0"/>
              <a:t> Debate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Money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670767"/>
          </a:xfrm>
        </p:spPr>
        <p:txBody>
          <a:bodyPr>
            <a:normAutofit/>
          </a:bodyPr>
          <a:lstStyle/>
          <a:p>
            <a:r>
              <a:rPr lang="en-GB" dirty="0" smtClean="0"/>
              <a:t>What is Money? </a:t>
            </a:r>
          </a:p>
          <a:p>
            <a:pPr lvl="1"/>
            <a:r>
              <a:rPr lang="en-GB" dirty="0" smtClean="0"/>
              <a:t>Durable</a:t>
            </a:r>
          </a:p>
          <a:p>
            <a:pPr lvl="1"/>
            <a:r>
              <a:rPr lang="en-GB" dirty="0" smtClean="0"/>
              <a:t>Portable</a:t>
            </a:r>
          </a:p>
          <a:p>
            <a:pPr lvl="1"/>
            <a:r>
              <a:rPr lang="en-GB" dirty="0" smtClean="0"/>
              <a:t>Common medium of exchange</a:t>
            </a:r>
          </a:p>
          <a:p>
            <a:pPr lvl="1"/>
            <a:r>
              <a:rPr lang="en-GB" dirty="0" smtClean="0"/>
              <a:t>Standardised</a:t>
            </a:r>
          </a:p>
          <a:p>
            <a:pPr lvl="1"/>
            <a:r>
              <a:rPr lang="en-GB" b="1" dirty="0" smtClean="0"/>
              <a:t>Abstraction</a:t>
            </a:r>
            <a:r>
              <a:rPr lang="en-GB" dirty="0" smtClean="0"/>
              <a:t> – reflects value, labour, raw materials</a:t>
            </a:r>
          </a:p>
          <a:p>
            <a:pPr lvl="1"/>
            <a:r>
              <a:rPr lang="en-GB" dirty="0" smtClean="0"/>
              <a:t>Measurement</a:t>
            </a:r>
          </a:p>
          <a:p>
            <a:pPr lvl="1"/>
            <a:r>
              <a:rPr lang="en-GB" b="1" dirty="0" smtClean="0"/>
              <a:t>Alienable</a:t>
            </a:r>
          </a:p>
          <a:p>
            <a:pPr lvl="1"/>
            <a:r>
              <a:rPr lang="en-GB" b="1" dirty="0" smtClean="0"/>
              <a:t>Symbolic</a:t>
            </a:r>
            <a:r>
              <a:rPr lang="en-GB" dirty="0" smtClean="0"/>
              <a:t> – no intrinsic value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8229600" cy="1143000"/>
          </a:xfrm>
        </p:spPr>
        <p:txBody>
          <a:bodyPr/>
          <a:lstStyle/>
          <a:p>
            <a:pPr eaLnBrk="1" hangingPunct="1"/>
            <a:r>
              <a:rPr lang="en-GB"/>
              <a:t>Defining Commodities: Marx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sz="half" idx="1"/>
          </p:nvPr>
        </p:nvSpPr>
        <p:spPr>
          <a:xfrm>
            <a:off x="546630" y="2133600"/>
            <a:ext cx="4711170" cy="4143375"/>
          </a:xfrm>
        </p:spPr>
        <p:txBody>
          <a:bodyPr>
            <a:normAutofit/>
          </a:bodyPr>
          <a:lstStyle/>
          <a:p>
            <a:pPr eaLnBrk="1" hangingPunct="1">
              <a:spcBef>
                <a:spcPts val="800"/>
              </a:spcBef>
            </a:pPr>
            <a:r>
              <a:rPr lang="en-GB" dirty="0" smtClean="0"/>
              <a:t>A commodity is a product of ‘congealed’ human labour time which has monetary value or </a:t>
            </a:r>
            <a:r>
              <a:rPr lang="en-GB" b="1" dirty="0" smtClean="0"/>
              <a:t>exchange value</a:t>
            </a:r>
          </a:p>
          <a:p>
            <a:pPr eaLnBrk="1" hangingPunct="1">
              <a:spcBef>
                <a:spcPts val="800"/>
              </a:spcBef>
            </a:pPr>
            <a:r>
              <a:rPr lang="en-GB" dirty="0" smtClean="0"/>
              <a:t>This is based on market transactions.</a:t>
            </a:r>
          </a:p>
          <a:p>
            <a:pPr eaLnBrk="1" hangingPunct="1">
              <a:spcBef>
                <a:spcPts val="800"/>
              </a:spcBef>
            </a:pPr>
            <a:r>
              <a:rPr lang="en-GB" dirty="0" smtClean="0"/>
              <a:t>Commodities are also things that have </a:t>
            </a:r>
            <a:r>
              <a:rPr lang="en-GB" b="1" dirty="0" smtClean="0"/>
              <a:t>use value </a:t>
            </a:r>
            <a:r>
              <a:rPr lang="en-GB" dirty="0" smtClean="0"/>
              <a:t>in that they are desirable and/or because they have a particular function. </a:t>
            </a:r>
          </a:p>
          <a:p>
            <a:pPr eaLnBrk="1" hangingPunct="1">
              <a:spcBef>
                <a:spcPts val="800"/>
              </a:spcBef>
            </a:pPr>
            <a:r>
              <a:rPr lang="en-GB" dirty="0" smtClean="0"/>
              <a:t>Money and commodities come to be valued in terms of their exchange value rather than their use value </a:t>
            </a:r>
          </a:p>
        </p:txBody>
      </p:sp>
      <p:pic>
        <p:nvPicPr>
          <p:cNvPr id="32772" name="Content Placeholder 4" descr="karl_marx.gif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-18170" r="-18170"/>
          <a:stretch>
            <a:fillRect/>
          </a:stretch>
        </p:blipFill>
        <p:spPr>
          <a:xfrm>
            <a:off x="5105400" y="2057400"/>
            <a:ext cx="3608388" cy="421957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Fetishisation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670767"/>
          </a:xfrm>
        </p:spPr>
        <p:txBody>
          <a:bodyPr>
            <a:normAutofit lnSpcReduction="10000"/>
          </a:bodyPr>
          <a:lstStyle/>
          <a:p>
            <a:pPr eaLnBrk="1" hangingPunct="1">
              <a:spcBef>
                <a:spcPts val="800"/>
              </a:spcBef>
            </a:pPr>
            <a:r>
              <a:rPr lang="en-GB" dirty="0" smtClean="0"/>
              <a:t>Marx </a:t>
            </a:r>
            <a:r>
              <a:rPr lang="en-GB" dirty="0"/>
              <a:t>sees commodities as becoming </a:t>
            </a:r>
            <a:r>
              <a:rPr lang="en-GB" dirty="0" err="1"/>
              <a:t>fetishised</a:t>
            </a:r>
            <a:r>
              <a:rPr lang="en-GB" dirty="0"/>
              <a:t> within a capitalist system</a:t>
            </a:r>
            <a:endParaRPr lang="en-GB" dirty="0" smtClean="0"/>
          </a:p>
          <a:p>
            <a:pPr lvl="1">
              <a:spcBef>
                <a:spcPts val="800"/>
              </a:spcBef>
            </a:pPr>
            <a:r>
              <a:rPr lang="en-GB" dirty="0" smtClean="0"/>
              <a:t> </a:t>
            </a:r>
            <a:r>
              <a:rPr lang="en-GB" dirty="0"/>
              <a:t>commodities themselves come to oppress the people who create them</a:t>
            </a:r>
            <a:endParaRPr lang="en-GB" dirty="0" smtClean="0"/>
          </a:p>
          <a:p>
            <a:pPr eaLnBrk="1" hangingPunct="1">
              <a:spcBef>
                <a:spcPts val="800"/>
              </a:spcBef>
            </a:pPr>
            <a:r>
              <a:rPr lang="en-GB" dirty="0" smtClean="0"/>
              <a:t>Commodities </a:t>
            </a:r>
            <a:r>
              <a:rPr lang="en-GB" dirty="0"/>
              <a:t>and money come to be treated as organic, living things and are imbued with magical </a:t>
            </a:r>
            <a:r>
              <a:rPr lang="en-GB" dirty="0" smtClean="0"/>
              <a:t>power and agency</a:t>
            </a:r>
          </a:p>
          <a:p>
            <a:pPr eaLnBrk="1" hangingPunct="1">
              <a:spcBef>
                <a:spcPts val="800"/>
              </a:spcBef>
            </a:pPr>
            <a:r>
              <a:rPr lang="en-GB" dirty="0" smtClean="0"/>
              <a:t> This </a:t>
            </a:r>
            <a:r>
              <a:rPr lang="en-GB" dirty="0"/>
              <a:t>mystifies the way the accumulation of capital is dependent on exploitative social relations</a:t>
            </a:r>
            <a:r>
              <a:rPr lang="en-GB" dirty="0" smtClean="0"/>
              <a:t> </a:t>
            </a:r>
          </a:p>
          <a:p>
            <a:pPr eaLnBrk="1" hangingPunct="1">
              <a:spcBef>
                <a:spcPts val="800"/>
              </a:spcBef>
            </a:pPr>
            <a:r>
              <a:rPr lang="en-GB" dirty="0" smtClean="0"/>
              <a:t> The </a:t>
            </a:r>
            <a:r>
              <a:rPr lang="en-GB" dirty="0"/>
              <a:t>belief that money has its own natural power to reproduce </a:t>
            </a:r>
            <a:r>
              <a:rPr lang="en-GB" dirty="0" smtClean="0"/>
              <a:t>itself. </a:t>
            </a:r>
            <a:endParaRPr lang="en-GB" dirty="0"/>
          </a:p>
          <a:p>
            <a:pPr eaLnBrk="1" hangingPunct="1">
              <a:spcBef>
                <a:spcPts val="800"/>
              </a:spcBef>
              <a:buFontTx/>
              <a:buChar char="-"/>
            </a:pPr>
            <a:endParaRPr lang="en-GB" dirty="0"/>
          </a:p>
          <a:p>
            <a:pPr eaLnBrk="1" hangingPunct="1"/>
            <a:endParaRPr lang="en-GB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652" y="594121"/>
            <a:ext cx="5920170" cy="596169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Intrinsic Value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800"/>
              </a:spcBef>
            </a:pPr>
            <a:r>
              <a:rPr lang="en-GB" dirty="0" smtClean="0"/>
              <a:t>Allows us to believe that a £50 note is intrinsically worth £50, </a:t>
            </a:r>
          </a:p>
          <a:p>
            <a:pPr lvl="1">
              <a:spcBef>
                <a:spcPts val="800"/>
              </a:spcBef>
            </a:pPr>
            <a:r>
              <a:rPr lang="en-GB" dirty="0" smtClean="0"/>
              <a:t>rather than seeing this value as the product of the human labour invested into the production of the commodity. </a:t>
            </a:r>
          </a:p>
          <a:p>
            <a:pPr>
              <a:spcBef>
                <a:spcPts val="800"/>
              </a:spcBef>
            </a:pPr>
            <a:r>
              <a:rPr lang="en-GB" dirty="0" smtClean="0"/>
              <a:t>What becomes important in a capitalist economy is that the seller can trade a £50 note for £50 worth of goods from the buyer, </a:t>
            </a:r>
          </a:p>
          <a:p>
            <a:pPr lvl="1">
              <a:spcBef>
                <a:spcPts val="800"/>
              </a:spcBef>
            </a:pPr>
            <a:r>
              <a:rPr lang="en-GB" dirty="0" smtClean="0"/>
              <a:t>the exchange can occur in an abstract manner </a:t>
            </a:r>
          </a:p>
          <a:p>
            <a:pPr>
              <a:spcBef>
                <a:spcPts val="800"/>
              </a:spcBef>
            </a:pPr>
            <a:r>
              <a:rPr lang="en-GB" dirty="0" smtClean="0"/>
              <a:t>Under capitalism, social relations and co-existence between people become largely transactions in terms of money and commodities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808" y="632177"/>
            <a:ext cx="5080284" cy="2481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9150" y="3451586"/>
            <a:ext cx="3898900" cy="25101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66" y="3451586"/>
            <a:ext cx="3789728" cy="251010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77494"/>
            <a:ext cx="8915400" cy="1884797"/>
          </a:xfrm>
        </p:spPr>
        <p:txBody>
          <a:bodyPr/>
          <a:lstStyle/>
          <a:p>
            <a:r>
              <a:rPr lang="en-GB" dirty="0" err="1" smtClean="0"/>
              <a:t>Fetisihization</a:t>
            </a:r>
            <a:r>
              <a:rPr lang="en-GB" dirty="0" smtClean="0"/>
              <a:t>: We don’t see all the labour relations that produce a product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462292"/>
            <a:ext cx="8001000" cy="2799556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i.e. we don’t see all the people in commodity chains and networks (or the working conditions and according to Marx, their exploitation). </a:t>
            </a:r>
          </a:p>
          <a:p>
            <a:r>
              <a:rPr lang="en-GB" sz="2000" dirty="0" smtClean="0">
                <a:solidFill>
                  <a:schemeClr val="bg1"/>
                </a:solidFill>
              </a:rPr>
              <a:t>All we see is a price and a product. </a:t>
            </a:r>
          </a:p>
          <a:p>
            <a:r>
              <a:rPr lang="en-GB" sz="2000" dirty="0" smtClean="0">
                <a:solidFill>
                  <a:schemeClr val="bg1"/>
                </a:solidFill>
              </a:rPr>
              <a:t>The relations of production are </a:t>
            </a:r>
            <a:r>
              <a:rPr lang="en-GB" sz="2000" dirty="0" err="1" smtClean="0">
                <a:solidFill>
                  <a:schemeClr val="bg1"/>
                </a:solidFill>
              </a:rPr>
              <a:t>hiddeb</a:t>
            </a:r>
            <a:r>
              <a:rPr lang="en-GB" sz="2000" dirty="0" smtClean="0">
                <a:solidFill>
                  <a:schemeClr val="bg1"/>
                </a:solidFill>
              </a:rPr>
              <a:t> and obscured by the market.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552" y="652665"/>
            <a:ext cx="3766267" cy="23413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294" y="1216874"/>
            <a:ext cx="3182780" cy="42121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796" y="3566120"/>
            <a:ext cx="4642497" cy="276434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386" y="507312"/>
            <a:ext cx="2130002" cy="32008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388" y="380734"/>
            <a:ext cx="2451100" cy="3327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1740" y="507312"/>
            <a:ext cx="3492500" cy="2324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655" y="3339370"/>
            <a:ext cx="3223585" cy="27813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86" y="3985367"/>
            <a:ext cx="4033601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038" y="3705450"/>
            <a:ext cx="3724074" cy="2463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427" y="765993"/>
            <a:ext cx="3175000" cy="2565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8112" y="1007293"/>
            <a:ext cx="3492500" cy="2324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5771" y="3535807"/>
            <a:ext cx="3517900" cy="2311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Market Obscures……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521" y="2595561"/>
            <a:ext cx="4056034" cy="36707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436" y="2595561"/>
            <a:ext cx="3650464" cy="334564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Abstract Models not People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4" y="2595562"/>
            <a:ext cx="6854248" cy="348089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1334576"/>
          </a:xfrm>
        </p:spPr>
        <p:txBody>
          <a:bodyPr>
            <a:normAutofit/>
          </a:bodyPr>
          <a:lstStyle/>
          <a:p>
            <a:r>
              <a:rPr lang="en-GB" dirty="0" smtClean="0"/>
              <a:t>‘The Market’ is bestowed with agency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45" y="2745249"/>
            <a:ext cx="8565568" cy="354423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Marxism, Capitalism &amp; Money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155" y="2595563"/>
            <a:ext cx="4212605" cy="3681412"/>
          </a:xfrm>
        </p:spPr>
        <p:txBody>
          <a:bodyPr>
            <a:normAutofit/>
          </a:bodyPr>
          <a:lstStyle/>
          <a:p>
            <a:r>
              <a:rPr lang="en-GB" dirty="0" smtClean="0"/>
              <a:t>Concerned with historical change and material conditions</a:t>
            </a:r>
          </a:p>
          <a:p>
            <a:r>
              <a:rPr lang="en-GB" dirty="0" smtClean="0"/>
              <a:t>The acquisition of capital as a means to an end</a:t>
            </a:r>
          </a:p>
          <a:p>
            <a:r>
              <a:rPr lang="en-GB" dirty="0" smtClean="0"/>
              <a:t>With wage labour, producers become alienated from the goods they produce</a:t>
            </a:r>
          </a:p>
          <a:p>
            <a:r>
              <a:rPr lang="en-GB" b="1" dirty="0" smtClean="0"/>
              <a:t>Price = congealed labour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34" y="2294536"/>
            <a:ext cx="3230838" cy="39824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217" y="778503"/>
            <a:ext cx="3383610" cy="5367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32" y="1413598"/>
            <a:ext cx="4089938" cy="376959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Marxist Theory Applied: </a:t>
            </a:r>
            <a:r>
              <a:rPr lang="en-GB" dirty="0" err="1" smtClean="0"/>
              <a:t>Taussig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45766"/>
            <a:ext cx="7610476" cy="3920564"/>
          </a:xfrm>
        </p:spPr>
        <p:txBody>
          <a:bodyPr>
            <a:normAutofit/>
          </a:bodyPr>
          <a:lstStyle/>
          <a:p>
            <a:r>
              <a:rPr lang="en-GB" dirty="0" smtClean="0"/>
              <a:t>Impact of capitalism among Colombian peasantry</a:t>
            </a:r>
          </a:p>
          <a:p>
            <a:r>
              <a:rPr lang="en-GB" dirty="0" smtClean="0"/>
              <a:t>Wage labour is seen as unnatural and is associated with the devil </a:t>
            </a:r>
          </a:p>
          <a:p>
            <a:r>
              <a:rPr lang="en-GB" dirty="0" smtClean="0"/>
              <a:t>The Baptism of Money and the belief that the bill will return</a:t>
            </a:r>
          </a:p>
          <a:p>
            <a:r>
              <a:rPr lang="en-GB" dirty="0" smtClean="0"/>
              <a:t>Commodity Fetishism : imbuing inanimate objects with  agency</a:t>
            </a:r>
          </a:p>
          <a:p>
            <a:r>
              <a:rPr lang="en-GB" dirty="0" smtClean="0"/>
              <a:t>Hides the relations of production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Polanyi ‘</a:t>
            </a:r>
            <a:r>
              <a:rPr lang="en-GB" i="1" dirty="0" smtClean="0"/>
              <a:t>The Great Transformation</a:t>
            </a:r>
            <a:r>
              <a:rPr lang="en-GB" dirty="0" smtClean="0"/>
              <a:t>’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361" y="2595562"/>
            <a:ext cx="2841821" cy="36707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7665" y="2171700"/>
            <a:ext cx="3251200" cy="46863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Formalist-</a:t>
            </a:r>
            <a:r>
              <a:rPr lang="en-GB" dirty="0" err="1" smtClean="0"/>
              <a:t>Substantivist</a:t>
            </a:r>
            <a:r>
              <a:rPr lang="en-GB" dirty="0" smtClean="0"/>
              <a:t> Debate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9401" y="2595563"/>
            <a:ext cx="3864359" cy="3681412"/>
          </a:xfrm>
        </p:spPr>
        <p:txBody>
          <a:bodyPr>
            <a:normAutofit fontScale="92500" lnSpcReduction="10000"/>
          </a:bodyPr>
          <a:lstStyle/>
          <a:p>
            <a:r>
              <a:rPr lang="en-GB" sz="1946" b="1" dirty="0" smtClean="0"/>
              <a:t>Formalist </a:t>
            </a:r>
          </a:p>
          <a:p>
            <a:r>
              <a:rPr lang="en-GB" dirty="0" smtClean="0"/>
              <a:t>Economic / Market Transactions </a:t>
            </a:r>
            <a:r>
              <a:rPr lang="en-GB" dirty="0" err="1" smtClean="0"/>
              <a:t>disembedded</a:t>
            </a:r>
            <a:r>
              <a:rPr lang="en-GB" dirty="0" smtClean="0"/>
              <a:t> from social relations</a:t>
            </a:r>
          </a:p>
          <a:p>
            <a:r>
              <a:rPr lang="en-GB" dirty="0" smtClean="0"/>
              <a:t>Applied to Western, industrial, capitalist societies </a:t>
            </a:r>
          </a:p>
          <a:p>
            <a:r>
              <a:rPr lang="en-GB" dirty="0" smtClean="0"/>
              <a:t>‘Formal’ economic theory</a:t>
            </a:r>
          </a:p>
          <a:p>
            <a:r>
              <a:rPr lang="en-GB" dirty="0" smtClean="0"/>
              <a:t>Rational, calculating maximisation of resources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1946" b="1" dirty="0" err="1" smtClean="0"/>
              <a:t>Substantivist</a:t>
            </a:r>
            <a:endParaRPr lang="en-GB" sz="1946" b="1" dirty="0" smtClean="0"/>
          </a:p>
          <a:p>
            <a:r>
              <a:rPr lang="en-GB" dirty="0" smtClean="0"/>
              <a:t>Economic activity embedded in social relations</a:t>
            </a:r>
          </a:p>
          <a:p>
            <a:pPr lvl="1"/>
            <a:r>
              <a:rPr lang="en-GB" dirty="0" smtClean="0"/>
              <a:t>And non-market institutions</a:t>
            </a:r>
          </a:p>
          <a:p>
            <a:pPr lvl="1"/>
            <a:r>
              <a:rPr lang="en-GB" dirty="0" smtClean="0"/>
              <a:t>E.g. kinship and religion</a:t>
            </a:r>
          </a:p>
          <a:p>
            <a:r>
              <a:rPr lang="en-GB" dirty="0" smtClean="0"/>
              <a:t>Livelihoods, managing resources</a:t>
            </a:r>
          </a:p>
          <a:p>
            <a:r>
              <a:rPr lang="en-GB" dirty="0" smtClean="0"/>
              <a:t>Couldn’t apply Western economic models to ‘the Rest’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Money’s Transformative Power?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670767"/>
          </a:xfrm>
        </p:spPr>
        <p:txBody>
          <a:bodyPr>
            <a:normAutofit/>
          </a:bodyPr>
          <a:lstStyle/>
          <a:p>
            <a:r>
              <a:rPr lang="en-GB" dirty="0" smtClean="0"/>
              <a:t>Making money is against nature and socially self-destructive (Aristotle)</a:t>
            </a:r>
          </a:p>
          <a:p>
            <a:r>
              <a:rPr lang="en-GB" dirty="0" smtClean="0"/>
              <a:t>Money as ‘Great Transformation’ (Polanyi)</a:t>
            </a:r>
          </a:p>
          <a:p>
            <a:r>
              <a:rPr lang="en-GB" dirty="0" smtClean="0"/>
              <a:t>Simmel is slightly more ambiguous </a:t>
            </a:r>
          </a:p>
          <a:p>
            <a:pPr lvl="1"/>
            <a:r>
              <a:rPr lang="en-GB" dirty="0" smtClean="0"/>
              <a:t>Creates an expanded circle of trust</a:t>
            </a:r>
          </a:p>
          <a:p>
            <a:pPr lvl="1"/>
            <a:r>
              <a:rPr lang="en-GB" dirty="0" smtClean="0"/>
              <a:t>Source of moral danger</a:t>
            </a:r>
          </a:p>
          <a:p>
            <a:pPr lvl="1"/>
            <a:r>
              <a:rPr lang="en-GB" dirty="0" smtClean="0"/>
              <a:t>Promotes individualism</a:t>
            </a:r>
          </a:p>
          <a:p>
            <a:pPr lvl="1"/>
            <a:r>
              <a:rPr lang="en-GB" dirty="0" smtClean="0"/>
              <a:t>Undermines community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Bohannan</a:t>
            </a:r>
            <a:r>
              <a:rPr lang="en-GB" dirty="0" smtClean="0"/>
              <a:t> &amp; </a:t>
            </a:r>
            <a:r>
              <a:rPr lang="en-GB" dirty="0" err="1" smtClean="0"/>
              <a:t>Bohannan</a:t>
            </a:r>
            <a:r>
              <a:rPr lang="en-GB" dirty="0" smtClean="0"/>
              <a:t>; </a:t>
            </a:r>
            <a:br>
              <a:rPr lang="en-GB" dirty="0" smtClean="0"/>
            </a:br>
            <a:r>
              <a:rPr lang="en-GB" i="1" dirty="0" err="1" smtClean="0"/>
              <a:t>Tiv</a:t>
            </a:r>
            <a:r>
              <a:rPr lang="en-GB" i="1" dirty="0" smtClean="0"/>
              <a:t> Economy </a:t>
            </a:r>
            <a:r>
              <a:rPr lang="en-GB" dirty="0" smtClean="0"/>
              <a:t>(1968)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dirty="0" err="1" smtClean="0"/>
              <a:t>Tiv</a:t>
            </a:r>
            <a:r>
              <a:rPr lang="en-GB" dirty="0" smtClean="0"/>
              <a:t> (Nigeria)</a:t>
            </a:r>
          </a:p>
          <a:p>
            <a:r>
              <a:rPr lang="en-GB" dirty="0" smtClean="0"/>
              <a:t>‘Spheres of Exchange’</a:t>
            </a:r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Sphere: Subsistence</a:t>
            </a:r>
          </a:p>
          <a:p>
            <a:pPr lvl="1"/>
            <a:r>
              <a:rPr lang="en-GB" dirty="0" smtClean="0"/>
              <a:t>Yams, grains, vegetables, household items, utensils</a:t>
            </a:r>
          </a:p>
          <a:p>
            <a:r>
              <a:rPr lang="en-GB" dirty="0" smtClean="0"/>
              <a:t>2</a:t>
            </a:r>
            <a:r>
              <a:rPr lang="en-GB" baseline="30000" dirty="0" smtClean="0"/>
              <a:t>nd</a:t>
            </a:r>
            <a:r>
              <a:rPr lang="en-GB" dirty="0" smtClean="0"/>
              <a:t> Sphere: Wealth</a:t>
            </a:r>
          </a:p>
          <a:p>
            <a:pPr lvl="1"/>
            <a:r>
              <a:rPr lang="en-GB" dirty="0" smtClean="0"/>
              <a:t>Brass Rods, Cattle, White Cloth &amp; Slaves</a:t>
            </a:r>
          </a:p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Sphere: Marriageable Female Kin</a:t>
            </a:r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Distinct Spheres of Exchange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35510"/>
            <a:ext cx="7610476" cy="3930819"/>
          </a:xfrm>
        </p:spPr>
        <p:txBody>
          <a:bodyPr/>
          <a:lstStyle/>
          <a:p>
            <a:r>
              <a:rPr lang="en-GB" dirty="0" smtClean="0"/>
              <a:t>The spheres are kept distinct</a:t>
            </a:r>
          </a:p>
          <a:p>
            <a:r>
              <a:rPr lang="en-GB" dirty="0" smtClean="0"/>
              <a:t>No equivalence between the spheres; non-exchangeable</a:t>
            </a:r>
          </a:p>
          <a:p>
            <a:r>
              <a:rPr lang="en-GB" dirty="0" smtClean="0"/>
              <a:t>“Each sphere is a different universe of objects” (1968:227)</a:t>
            </a:r>
          </a:p>
          <a:p>
            <a:r>
              <a:rPr lang="en-GB" dirty="0" smtClean="0"/>
              <a:t>Defines &amp; maintains relations, but also facilitates the accumulation of wealth by a small group </a:t>
            </a:r>
          </a:p>
          <a:p>
            <a:r>
              <a:rPr lang="en-GB" dirty="0" smtClean="0"/>
              <a:t>However, money breaks these boundaries; objects between the spheres become interchangeable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Moral Money?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6491" y="2595563"/>
            <a:ext cx="3987269" cy="3681412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/>
              <a:t>Money is embedded and incorporated into local systems of meaning</a:t>
            </a:r>
          </a:p>
          <a:p>
            <a:r>
              <a:rPr lang="en-GB" sz="2000" dirty="0" smtClean="0"/>
              <a:t>Potentially not as transformative and destructive </a:t>
            </a:r>
          </a:p>
          <a:p>
            <a:r>
              <a:rPr lang="en-GB" sz="2000" dirty="0" smtClean="0"/>
              <a:t>Challenges the notion that money alienates</a:t>
            </a:r>
          </a:p>
          <a:p>
            <a:r>
              <a:rPr lang="en-GB" sz="2000" dirty="0" smtClean="0"/>
              <a:t>Have anthropologists </a:t>
            </a:r>
            <a:r>
              <a:rPr lang="en-GB" sz="2000" dirty="0" err="1" smtClean="0"/>
              <a:t>fetishised</a:t>
            </a:r>
            <a:r>
              <a:rPr lang="en-GB" sz="2000" dirty="0" smtClean="0"/>
              <a:t> money?</a:t>
            </a:r>
            <a:endParaRPr lang="en-GB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345" y="2315023"/>
            <a:ext cx="3298088" cy="422030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J. Carsten ‘Cooking Money’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9779" y="2326244"/>
            <a:ext cx="4565971" cy="3950731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Malay Fisherman and their wives</a:t>
            </a:r>
          </a:p>
          <a:p>
            <a:r>
              <a:rPr lang="en-GB" dirty="0" smtClean="0"/>
              <a:t>Money is transformed by women at home</a:t>
            </a:r>
          </a:p>
          <a:p>
            <a:r>
              <a:rPr lang="en-GB" dirty="0" err="1" smtClean="0"/>
              <a:t>Depolluted</a:t>
            </a:r>
            <a:r>
              <a:rPr lang="en-GB" dirty="0" smtClean="0"/>
              <a:t> and de-individualised:</a:t>
            </a:r>
          </a:p>
          <a:p>
            <a:pPr lvl="1"/>
            <a:r>
              <a:rPr lang="en-GB" dirty="0" smtClean="0"/>
              <a:t>embedded with kinship and incorporated into social relations</a:t>
            </a:r>
          </a:p>
          <a:p>
            <a:pPr lvl="1"/>
            <a:r>
              <a:rPr lang="en-GB" dirty="0" smtClean="0"/>
              <a:t>Invested with morality</a:t>
            </a:r>
          </a:p>
          <a:p>
            <a:r>
              <a:rPr lang="en-GB" dirty="0" smtClean="0"/>
              <a:t>Production into reproduction </a:t>
            </a:r>
          </a:p>
          <a:p>
            <a:r>
              <a:rPr lang="en-GB" dirty="0" smtClean="0"/>
              <a:t>Gender roles; men produce money, women handle it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34" y="2326244"/>
            <a:ext cx="2679966" cy="30413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096" y="3585212"/>
            <a:ext cx="1899598" cy="296548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Zaloom</a:t>
            </a:r>
            <a:r>
              <a:rPr lang="en-GB" dirty="0" smtClean="0"/>
              <a:t>, </a:t>
            </a:r>
            <a:r>
              <a:rPr lang="en-GB" i="1" dirty="0" smtClean="0"/>
              <a:t>Ambiguous Numbers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730" y="2595563"/>
            <a:ext cx="3824056" cy="3681412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Chicago Stock Exchange</a:t>
            </a:r>
          </a:p>
          <a:p>
            <a:r>
              <a:rPr lang="en-GB" dirty="0" smtClean="0"/>
              <a:t>Shift from open-outcry pit to trading screen </a:t>
            </a:r>
          </a:p>
          <a:p>
            <a:r>
              <a:rPr lang="en-GB" dirty="0" smtClean="0"/>
              <a:t>The technology influences  knowledge and traders’ practices</a:t>
            </a:r>
          </a:p>
          <a:p>
            <a:r>
              <a:rPr lang="en-GB" dirty="0" smtClean="0"/>
              <a:t>Personal transactions and kinship relations</a:t>
            </a:r>
          </a:p>
          <a:p>
            <a:r>
              <a:rPr lang="en-GB" dirty="0" smtClean="0"/>
              <a:t>Decisions are not abstracted, calculating and rational</a:t>
            </a:r>
          </a:p>
          <a:p>
            <a:pPr lvl="1"/>
            <a:r>
              <a:rPr lang="en-GB" dirty="0" smtClean="0"/>
              <a:t>The role of emotion, sociality and physicality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786" y="3540644"/>
            <a:ext cx="3505200" cy="30793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386" y="2038256"/>
            <a:ext cx="2768308" cy="2073559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Hart, </a:t>
            </a:r>
            <a:r>
              <a:rPr lang="en-GB" i="1" dirty="0" smtClean="0"/>
              <a:t>Heads and Tails </a:t>
            </a:r>
            <a:endParaRPr lang="en-GB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3009" y="2724762"/>
            <a:ext cx="3748759" cy="33907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10" y="2724762"/>
            <a:ext cx="3564393" cy="31345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838" y="2038256"/>
            <a:ext cx="6601200" cy="4527611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Forms of Money</a:t>
            </a:r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101" y="1044833"/>
            <a:ext cx="6841995" cy="501929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Forms of Money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type of relations do these new forms create?</a:t>
            </a:r>
          </a:p>
          <a:p>
            <a:r>
              <a:rPr lang="en-GB" dirty="0" smtClean="0"/>
              <a:t>With who? </a:t>
            </a:r>
          </a:p>
          <a:p>
            <a:r>
              <a:rPr lang="en-GB" dirty="0" smtClean="0"/>
              <a:t>Is the role of the state being diminished? </a:t>
            </a:r>
          </a:p>
          <a:p>
            <a:r>
              <a:rPr lang="en-GB" dirty="0" smtClean="0"/>
              <a:t>Which nation-state </a:t>
            </a:r>
            <a:r>
              <a:rPr lang="en-GB" dirty="0" smtClean="0"/>
              <a:t>is </a:t>
            </a:r>
            <a:r>
              <a:rPr lang="en-GB" dirty="0" smtClean="0"/>
              <a:t>present </a:t>
            </a:r>
            <a:r>
              <a:rPr lang="en-GB" dirty="0" smtClean="0"/>
              <a:t>when we consider the Euro or dollar, for example</a:t>
            </a:r>
            <a:r>
              <a:rPr lang="en-GB" dirty="0" smtClean="0"/>
              <a:t>? </a:t>
            </a:r>
          </a:p>
          <a:p>
            <a:r>
              <a:rPr lang="en-GB" dirty="0" smtClean="0"/>
              <a:t>Is </a:t>
            </a:r>
            <a:r>
              <a:rPr lang="en-GB" dirty="0" smtClean="0"/>
              <a:t>money becoming, or seeming to become, even more abstract and  </a:t>
            </a:r>
            <a:r>
              <a:rPr lang="en-GB" dirty="0" err="1" smtClean="0"/>
              <a:t>disembedded</a:t>
            </a:r>
            <a:r>
              <a:rPr lang="en-GB" dirty="0" smtClean="0"/>
              <a:t> from social relations.</a:t>
            </a:r>
          </a:p>
          <a:p>
            <a:pPr lvl="1"/>
            <a:r>
              <a:rPr lang="en-GB" dirty="0" smtClean="0"/>
              <a:t>How are new forms of money embedded?</a:t>
            </a:r>
            <a:endParaRPr lang="en-GB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To think about….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778431" y="2595562"/>
            <a:ext cx="7946469" cy="3670767"/>
          </a:xfrm>
        </p:spPr>
        <p:txBody>
          <a:bodyPr/>
          <a:lstStyle/>
          <a:p>
            <a:pPr eaLnBrk="1" hangingPunct="1"/>
            <a:r>
              <a:rPr lang="en-GB" dirty="0" smtClean="0"/>
              <a:t>The argument to counter the notion that money transforms social relations</a:t>
            </a:r>
          </a:p>
          <a:p>
            <a:pPr lvl="1" eaLnBrk="1" hangingPunct="1"/>
            <a:r>
              <a:rPr lang="en-GB" dirty="0" smtClean="0"/>
              <a:t>Consider the ethnography</a:t>
            </a:r>
            <a:endParaRPr lang="en-GB" dirty="0" smtClean="0"/>
          </a:p>
          <a:p>
            <a:pPr lvl="2" eaLnBrk="1" hangingPunct="1"/>
            <a:r>
              <a:rPr lang="en-GB" dirty="0" err="1" smtClean="0"/>
              <a:t>Bohannan</a:t>
            </a:r>
            <a:r>
              <a:rPr lang="en-GB" dirty="0" smtClean="0"/>
              <a:t> and </a:t>
            </a:r>
            <a:r>
              <a:rPr lang="en-GB" dirty="0" err="1" smtClean="0"/>
              <a:t>Bohannan</a:t>
            </a:r>
            <a:r>
              <a:rPr lang="en-GB" dirty="0" smtClean="0"/>
              <a:t> Carsten,</a:t>
            </a:r>
            <a:r>
              <a:rPr lang="en-GB" dirty="0" smtClean="0"/>
              <a:t> </a:t>
            </a:r>
            <a:r>
              <a:rPr lang="en-GB" dirty="0" smtClean="0"/>
              <a:t>Hart</a:t>
            </a:r>
            <a:endParaRPr lang="en-GB" dirty="0" smtClean="0"/>
          </a:p>
          <a:p>
            <a:pPr lvl="2" eaLnBrk="1" hangingPunct="1"/>
            <a:r>
              <a:rPr lang="en-GB" dirty="0" smtClean="0"/>
              <a:t>Sociality, embedded economic transactions</a:t>
            </a:r>
          </a:p>
          <a:p>
            <a:pPr lvl="1" eaLnBrk="1" hangingPunct="1"/>
            <a:r>
              <a:rPr lang="en-GB" dirty="0" smtClean="0"/>
              <a:t>Consider theories of money and the way money and markets have been conceptualised</a:t>
            </a:r>
          </a:p>
          <a:p>
            <a:pPr lvl="2" eaLnBrk="1" hangingPunct="1"/>
            <a:r>
              <a:rPr lang="en-GB" dirty="0" smtClean="0"/>
              <a:t>Marx,</a:t>
            </a:r>
            <a:r>
              <a:rPr lang="en-GB" dirty="0" smtClean="0"/>
              <a:t> Polanyi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460</TotalTime>
  <Words>955</Words>
  <Application>Microsoft Macintosh PowerPoint</Application>
  <PresentationFormat>On-screen Show (4:3)</PresentationFormat>
  <Paragraphs>127</Paragraphs>
  <Slides>31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Perspective</vt:lpstr>
      <vt:lpstr>Marx, Money and Markets</vt:lpstr>
      <vt:lpstr>Key Themes</vt:lpstr>
      <vt:lpstr>Money </vt:lpstr>
      <vt:lpstr>Defining Commodities: Marx</vt:lpstr>
      <vt:lpstr>Fetishisation </vt:lpstr>
      <vt:lpstr>Slide 6</vt:lpstr>
      <vt:lpstr>Intrinsic Value</vt:lpstr>
      <vt:lpstr>Slide 8</vt:lpstr>
      <vt:lpstr>Fetisihization: We don’t see all the labour relations that produce a product</vt:lpstr>
      <vt:lpstr>Slide 10</vt:lpstr>
      <vt:lpstr>Slide 11</vt:lpstr>
      <vt:lpstr>Slide 12</vt:lpstr>
      <vt:lpstr>The Market Obscures…… </vt:lpstr>
      <vt:lpstr>Abstract Models not People</vt:lpstr>
      <vt:lpstr>‘The Market’ is bestowed with agency</vt:lpstr>
      <vt:lpstr>Marxism, Capitalism &amp; Money </vt:lpstr>
      <vt:lpstr>Slide 17</vt:lpstr>
      <vt:lpstr>Marxist Theory Applied: Taussig</vt:lpstr>
      <vt:lpstr>Polanyi ‘The Great Transformation’</vt:lpstr>
      <vt:lpstr>Formalist-Substantivist Debate</vt:lpstr>
      <vt:lpstr>Money’s Transformative Power?</vt:lpstr>
      <vt:lpstr>Bohannan &amp; Bohannan;  Tiv Economy (1968)</vt:lpstr>
      <vt:lpstr>Distinct Spheres of Exchange</vt:lpstr>
      <vt:lpstr>Moral Money?</vt:lpstr>
      <vt:lpstr>J. Carsten ‘Cooking Money’</vt:lpstr>
      <vt:lpstr>Zaloom, Ambiguous Numbers</vt:lpstr>
      <vt:lpstr>Hart, Heads and Tails </vt:lpstr>
      <vt:lpstr>New Forms of Money</vt:lpstr>
      <vt:lpstr>Slide 29</vt:lpstr>
      <vt:lpstr>New Forms of Money </vt:lpstr>
      <vt:lpstr>To think about….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Economics &amp; Patterns of Exchange</dc:title>
  <dc:creator>Emma-Jayne Abbots</dc:creator>
  <cp:lastModifiedBy>Emma-Jayne Abbots</cp:lastModifiedBy>
  <cp:revision>26</cp:revision>
  <dcterms:created xsi:type="dcterms:W3CDTF">2013-10-28T11:26:38Z</dcterms:created>
  <dcterms:modified xsi:type="dcterms:W3CDTF">2013-10-28T11:33:35Z</dcterms:modified>
</cp:coreProperties>
</file>