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83" r:id="rId2"/>
    <p:sldId id="257" r:id="rId3"/>
    <p:sldId id="269" r:id="rId4"/>
    <p:sldId id="265" r:id="rId5"/>
    <p:sldId id="279" r:id="rId6"/>
    <p:sldId id="286" r:id="rId7"/>
    <p:sldId id="285" r:id="rId8"/>
    <p:sldId id="287" r:id="rId9"/>
    <p:sldId id="284" r:id="rId10"/>
    <p:sldId id="266" r:id="rId11"/>
    <p:sldId id="290" r:id="rId12"/>
    <p:sldId id="291" r:id="rId13"/>
    <p:sldId id="280" r:id="rId14"/>
    <p:sldId id="292" r:id="rId15"/>
    <p:sldId id="267" r:id="rId16"/>
    <p:sldId id="288" r:id="rId17"/>
    <p:sldId id="28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940"/>
  </p:normalViewPr>
  <p:slideViewPr>
    <p:cSldViewPr snapToGrid="0" snapToObjects="1">
      <p:cViewPr varScale="1">
        <p:scale>
          <a:sx n="114" d="100"/>
          <a:sy n="114" d="100"/>
        </p:scale>
        <p:origin x="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25171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4276220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398486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F82BDD3-C602-F644-8718-8CB1C090811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1022399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F82BDD3-C602-F644-8718-8CB1C0908116}" type="datetimeFigureOut">
              <a:rPr lang="en-US" smtClean="0"/>
              <a:t>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1031371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F82BDD3-C602-F644-8718-8CB1C0908116}" type="datetimeFigureOut">
              <a:rPr lang="en-US" smtClean="0"/>
              <a:t>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74172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82BDD3-C602-F644-8718-8CB1C0908116}" type="datetimeFigureOut">
              <a:rPr lang="en-US" smtClean="0"/>
              <a:t>2/2/21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792995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F82BDD3-C602-F644-8718-8CB1C090811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426860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F82BDD3-C602-F644-8718-8CB1C090811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8554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F82BDD3-C602-F644-8718-8CB1C090811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245817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056511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752453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188232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82BDD3-C602-F644-8718-8CB1C0908116}" type="datetimeFigureOut">
              <a:rPr lang="en-US" smtClean="0"/>
              <a:t>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354154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82BDD3-C602-F644-8718-8CB1C0908116}" type="datetimeFigureOut">
              <a:rPr lang="en-US" smtClean="0"/>
              <a:t>2/2/21</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390003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368287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F82BDD3-C602-F644-8718-8CB1C090811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10B3C2E-2AA3-1E4F-9B0E-553F629F9B30}" type="slidenum">
              <a:rPr lang="en-US" smtClean="0"/>
              <a:t>‹#›</a:t>
            </a:fld>
            <a:endParaRPr lang="en-US"/>
          </a:p>
        </p:txBody>
      </p:sp>
    </p:spTree>
    <p:extLst>
      <p:ext uri="{BB962C8B-B14F-4D97-AF65-F5344CB8AC3E}">
        <p14:creationId xmlns:p14="http://schemas.microsoft.com/office/powerpoint/2010/main" val="2922452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F82BDD3-C602-F644-8718-8CB1C0908116}" type="datetimeFigureOut">
              <a:rPr lang="en-US" smtClean="0"/>
              <a:t>2/2/21</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10B3C2E-2AA3-1E4F-9B0E-553F629F9B30}" type="slidenum">
              <a:rPr lang="en-US" smtClean="0"/>
              <a:t>‹#›</a:t>
            </a:fld>
            <a:endParaRPr lang="en-US"/>
          </a:p>
        </p:txBody>
      </p:sp>
    </p:spTree>
    <p:extLst>
      <p:ext uri="{BB962C8B-B14F-4D97-AF65-F5344CB8AC3E}">
        <p14:creationId xmlns:p14="http://schemas.microsoft.com/office/powerpoint/2010/main" val="22020018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52B47-F7B2-B541-9C95-9804016219FF}"/>
              </a:ext>
            </a:extLst>
          </p:cNvPr>
          <p:cNvSpPr>
            <a:spLocks noGrp="1"/>
          </p:cNvSpPr>
          <p:nvPr>
            <p:ph type="ctrTitle"/>
          </p:nvPr>
        </p:nvSpPr>
        <p:spPr/>
        <p:txBody>
          <a:bodyPr/>
          <a:lstStyle/>
          <a:p>
            <a:r>
              <a:rPr lang="en-US" dirty="0"/>
              <a:t>Feminist Reception of Augustine</a:t>
            </a:r>
          </a:p>
        </p:txBody>
      </p:sp>
      <p:sp>
        <p:nvSpPr>
          <p:cNvPr id="3" name="Subtitle 2">
            <a:extLst>
              <a:ext uri="{FF2B5EF4-FFF2-40B4-BE49-F238E27FC236}">
                <a16:creationId xmlns:a16="http://schemas.microsoft.com/office/drawing/2014/main" id="{10BD2747-690D-C045-8C2E-7B5A79323C67}"/>
              </a:ext>
            </a:extLst>
          </p:cNvPr>
          <p:cNvSpPr>
            <a:spLocks noGrp="1"/>
          </p:cNvSpPr>
          <p:nvPr>
            <p:ph type="subTitle" idx="1"/>
          </p:nvPr>
        </p:nvSpPr>
        <p:spPr/>
        <p:txBody>
          <a:bodyPr>
            <a:normAutofit fontScale="77500" lnSpcReduction="20000"/>
          </a:bodyPr>
          <a:lstStyle/>
          <a:p>
            <a:r>
              <a:rPr lang="en-US" dirty="0"/>
              <a:t>Dr </a:t>
            </a:r>
            <a:r>
              <a:rPr lang="en-US" dirty="0" err="1"/>
              <a:t>megan</a:t>
            </a:r>
            <a:r>
              <a:rPr lang="en-US" dirty="0"/>
              <a:t> Loumagne </a:t>
            </a:r>
            <a:r>
              <a:rPr lang="en-US"/>
              <a:t>ULishney</a:t>
            </a:r>
            <a:endParaRPr lang="en-US" dirty="0"/>
          </a:p>
          <a:p>
            <a:r>
              <a:rPr lang="en-US" dirty="0"/>
              <a:t>University of Nottingham </a:t>
            </a:r>
          </a:p>
          <a:p>
            <a:r>
              <a:rPr lang="en-US" dirty="0"/>
              <a:t>February 2021</a:t>
            </a:r>
          </a:p>
        </p:txBody>
      </p:sp>
    </p:spTree>
    <p:extLst>
      <p:ext uri="{BB962C8B-B14F-4D97-AF65-F5344CB8AC3E}">
        <p14:creationId xmlns:p14="http://schemas.microsoft.com/office/powerpoint/2010/main" val="3292922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ABFEEBE-CC8F-3443-959D-F45EEAA8EBDB}"/>
              </a:ext>
            </a:extLst>
          </p:cNvPr>
          <p:cNvSpPr>
            <a:spLocks noGrp="1"/>
          </p:cNvSpPr>
          <p:nvPr>
            <p:ph type="title"/>
          </p:nvPr>
        </p:nvSpPr>
        <p:spPr>
          <a:xfrm>
            <a:off x="1154954" y="1358901"/>
            <a:ext cx="3865135" cy="711199"/>
          </a:xfrm>
        </p:spPr>
        <p:txBody>
          <a:bodyPr/>
          <a:lstStyle/>
          <a:p>
            <a:r>
              <a:rPr lang="en-US" dirty="0"/>
              <a:t>Augustine </a:t>
            </a:r>
          </a:p>
        </p:txBody>
      </p:sp>
      <p:pic>
        <p:nvPicPr>
          <p:cNvPr id="9" name="Picture Placeholder 8">
            <a:extLst>
              <a:ext uri="{FF2B5EF4-FFF2-40B4-BE49-F238E27FC236}">
                <a16:creationId xmlns:a16="http://schemas.microsoft.com/office/drawing/2014/main" id="{3FF58055-C39F-EA43-8E20-644C364E4ACB}"/>
              </a:ext>
            </a:extLst>
          </p:cNvPr>
          <p:cNvPicPr>
            <a:picLocks noGrp="1" noChangeAspect="1"/>
          </p:cNvPicPr>
          <p:nvPr>
            <p:ph type="pic" idx="1"/>
          </p:nvPr>
        </p:nvPicPr>
        <p:blipFill>
          <a:blip r:embed="rId2"/>
          <a:srcRect t="4255" b="4255"/>
          <a:stretch>
            <a:fillRect/>
          </a:stretch>
        </p:blipFill>
        <p:spPr>
          <a:xfrm>
            <a:off x="6547870" y="508000"/>
            <a:ext cx="4094730" cy="5791200"/>
          </a:xfrm>
        </p:spPr>
      </p:pic>
      <p:sp>
        <p:nvSpPr>
          <p:cNvPr id="6" name="Text Placeholder 5">
            <a:extLst>
              <a:ext uri="{FF2B5EF4-FFF2-40B4-BE49-F238E27FC236}">
                <a16:creationId xmlns:a16="http://schemas.microsoft.com/office/drawing/2014/main" id="{E1802389-CD2C-7D4F-9D9E-67CF8266405B}"/>
              </a:ext>
            </a:extLst>
          </p:cNvPr>
          <p:cNvSpPr>
            <a:spLocks noGrp="1"/>
          </p:cNvSpPr>
          <p:nvPr>
            <p:ph type="body" sz="half" idx="2"/>
          </p:nvPr>
        </p:nvSpPr>
        <p:spPr>
          <a:xfrm>
            <a:off x="1154954" y="2070100"/>
            <a:ext cx="4318746" cy="4114800"/>
          </a:xfrm>
        </p:spPr>
        <p:txBody>
          <a:bodyPr>
            <a:normAutofit/>
          </a:bodyPr>
          <a:lstStyle/>
          <a:p>
            <a:r>
              <a:rPr lang="en-US" sz="2800" dirty="0"/>
              <a:t>354-430 AD</a:t>
            </a:r>
          </a:p>
          <a:p>
            <a:r>
              <a:rPr lang="en-US" sz="2800" dirty="0"/>
              <a:t>Roman-African Theologian </a:t>
            </a:r>
          </a:p>
          <a:p>
            <a:r>
              <a:rPr lang="en-US" sz="2800" dirty="0"/>
              <a:t>Key works: </a:t>
            </a:r>
            <a:r>
              <a:rPr lang="en-US" sz="2800" i="1" dirty="0"/>
              <a:t>City of God</a:t>
            </a:r>
            <a:r>
              <a:rPr lang="en-US" sz="2800" dirty="0"/>
              <a:t>, </a:t>
            </a:r>
            <a:r>
              <a:rPr lang="en-US" sz="2800" i="1" dirty="0"/>
              <a:t>Confessions</a:t>
            </a:r>
            <a:r>
              <a:rPr lang="en-US" sz="2800" dirty="0"/>
              <a:t>, </a:t>
            </a:r>
            <a:r>
              <a:rPr lang="en-US" sz="2800" i="1" dirty="0"/>
              <a:t>On the Trinity</a:t>
            </a:r>
            <a:r>
              <a:rPr lang="en-US" sz="2800" dirty="0"/>
              <a:t>, and many more </a:t>
            </a:r>
          </a:p>
        </p:txBody>
      </p:sp>
    </p:spTree>
    <p:extLst>
      <p:ext uri="{BB962C8B-B14F-4D97-AF65-F5344CB8AC3E}">
        <p14:creationId xmlns:p14="http://schemas.microsoft.com/office/powerpoint/2010/main" val="4185530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E6894-5B49-7040-899E-CEB4B9932728}"/>
              </a:ext>
            </a:extLst>
          </p:cNvPr>
          <p:cNvSpPr>
            <a:spLocks noGrp="1"/>
          </p:cNvSpPr>
          <p:nvPr>
            <p:ph type="title"/>
          </p:nvPr>
        </p:nvSpPr>
        <p:spPr/>
        <p:txBody>
          <a:bodyPr/>
          <a:lstStyle/>
          <a:p>
            <a:r>
              <a:rPr lang="en-US" dirty="0"/>
              <a:t>Augustine’s theological legacy</a:t>
            </a:r>
          </a:p>
        </p:txBody>
      </p:sp>
      <p:sp>
        <p:nvSpPr>
          <p:cNvPr id="3" name="Content Placeholder 2">
            <a:extLst>
              <a:ext uri="{FF2B5EF4-FFF2-40B4-BE49-F238E27FC236}">
                <a16:creationId xmlns:a16="http://schemas.microsoft.com/office/drawing/2014/main" id="{AB2F7F57-05AD-6E46-8E28-2039A8C9DDB4}"/>
              </a:ext>
            </a:extLst>
          </p:cNvPr>
          <p:cNvSpPr>
            <a:spLocks noGrp="1"/>
          </p:cNvSpPr>
          <p:nvPr>
            <p:ph idx="1"/>
          </p:nvPr>
        </p:nvSpPr>
        <p:spPr/>
        <p:txBody>
          <a:bodyPr/>
          <a:lstStyle/>
          <a:p>
            <a:r>
              <a:rPr lang="en-US" sz="2800" dirty="0">
                <a:latin typeface="Georgia" panose="02040502050405020303" pitchFamily="18" charset="0"/>
              </a:rPr>
              <a:t>Shaped Christian thinking on almost every major doctrine (the doctrine of the Trinity, original sin, salvation, theological understandings of sexual difference, </a:t>
            </a:r>
            <a:r>
              <a:rPr lang="en-US" sz="2800" dirty="0" err="1">
                <a:latin typeface="Georgia" panose="02040502050405020303" pitchFamily="18" charset="0"/>
              </a:rPr>
              <a:t>etc</a:t>
            </a:r>
            <a:r>
              <a:rPr lang="en-US" sz="2800" dirty="0">
                <a:latin typeface="Georgia" panose="02040502050405020303" pitchFamily="18" charset="0"/>
              </a:rPr>
              <a:t>)</a:t>
            </a:r>
          </a:p>
          <a:p>
            <a:r>
              <a:rPr lang="en-US" sz="2800" dirty="0">
                <a:latin typeface="Georgia" panose="02040502050405020303" pitchFamily="18" charset="0"/>
              </a:rPr>
              <a:t>One of the most read and researched theologians in Christian history </a:t>
            </a:r>
          </a:p>
          <a:p>
            <a:r>
              <a:rPr lang="en-US" sz="2800" dirty="0">
                <a:latin typeface="Georgia" panose="02040502050405020303" pitchFamily="18" charset="0"/>
              </a:rPr>
              <a:t>Named a “Doctor of the Church”</a:t>
            </a:r>
          </a:p>
          <a:p>
            <a:endParaRPr lang="en-US" sz="2800" dirty="0">
              <a:latin typeface="Georgia" panose="02040502050405020303" pitchFamily="18" charset="0"/>
            </a:endParaRPr>
          </a:p>
          <a:p>
            <a:endParaRPr lang="en-US" sz="2600" dirty="0">
              <a:latin typeface="Georgia" panose="02040502050405020303" pitchFamily="18" charset="0"/>
            </a:endParaRPr>
          </a:p>
          <a:p>
            <a:endParaRPr lang="en-US" dirty="0"/>
          </a:p>
        </p:txBody>
      </p:sp>
    </p:spTree>
    <p:extLst>
      <p:ext uri="{BB962C8B-B14F-4D97-AF65-F5344CB8AC3E}">
        <p14:creationId xmlns:p14="http://schemas.microsoft.com/office/powerpoint/2010/main" val="2025987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7CFD-C9D2-C14A-8B33-A94A1FB82ED8}"/>
              </a:ext>
            </a:extLst>
          </p:cNvPr>
          <p:cNvSpPr>
            <a:spLocks noGrp="1"/>
          </p:cNvSpPr>
          <p:nvPr>
            <p:ph type="title"/>
          </p:nvPr>
        </p:nvSpPr>
        <p:spPr/>
        <p:txBody>
          <a:bodyPr/>
          <a:lstStyle/>
          <a:p>
            <a:r>
              <a:rPr lang="en-US" dirty="0"/>
              <a:t>Feminist Critiques of Augustine</a:t>
            </a:r>
          </a:p>
        </p:txBody>
      </p:sp>
      <p:sp>
        <p:nvSpPr>
          <p:cNvPr id="3" name="Content Placeholder 2">
            <a:extLst>
              <a:ext uri="{FF2B5EF4-FFF2-40B4-BE49-F238E27FC236}">
                <a16:creationId xmlns:a16="http://schemas.microsoft.com/office/drawing/2014/main" id="{ED40DE5D-44C8-D740-BF09-E921E8046599}"/>
              </a:ext>
            </a:extLst>
          </p:cNvPr>
          <p:cNvSpPr>
            <a:spLocks noGrp="1"/>
          </p:cNvSpPr>
          <p:nvPr>
            <p:ph idx="1"/>
          </p:nvPr>
        </p:nvSpPr>
        <p:spPr>
          <a:xfrm>
            <a:off x="1154954" y="2273300"/>
            <a:ext cx="10351246" cy="4356100"/>
          </a:xfrm>
        </p:spPr>
        <p:txBody>
          <a:bodyPr>
            <a:normAutofit/>
          </a:bodyPr>
          <a:lstStyle/>
          <a:p>
            <a:pPr>
              <a:defRPr>
                <a:latin typeface="Georgia"/>
                <a:ea typeface="Georgia"/>
                <a:cs typeface="Georgia"/>
                <a:sym typeface="Georgia"/>
              </a:defRPr>
            </a:pPr>
            <a:r>
              <a:rPr lang="en-GB" sz="2800" dirty="0"/>
              <a:t>Hierarchical view of the universe (influenced by Greek philosophy) </a:t>
            </a:r>
          </a:p>
          <a:p>
            <a:pPr lvl="1">
              <a:defRPr>
                <a:latin typeface="Georgia"/>
                <a:ea typeface="Georgia"/>
                <a:cs typeface="Georgia"/>
                <a:sym typeface="Georgia"/>
              </a:defRPr>
            </a:pPr>
            <a:r>
              <a:rPr lang="en-GB" sz="2400" dirty="0"/>
              <a:t>In the Garden of Eden, he argues that the woman’s nature was such that it was proper for her to be “ruled by her husband and to be submissive and subject to him” </a:t>
            </a:r>
            <a:r>
              <a:rPr lang="en-GB" dirty="0"/>
              <a:t>(</a:t>
            </a:r>
            <a:r>
              <a:rPr lang="en-GB" i="1" dirty="0"/>
              <a:t>On the Literal Interpretation of Genesis</a:t>
            </a:r>
            <a:r>
              <a:rPr lang="en-GB" dirty="0"/>
              <a:t>, XI.37) </a:t>
            </a:r>
          </a:p>
          <a:p>
            <a:pPr lvl="1">
              <a:defRPr>
                <a:latin typeface="Georgia"/>
                <a:ea typeface="Georgia"/>
                <a:cs typeface="Georgia"/>
                <a:sym typeface="Georgia"/>
              </a:defRPr>
            </a:pPr>
            <a:r>
              <a:rPr lang="en-GB" sz="2800" dirty="0"/>
              <a:t>Expresses predominant view of his time that women were naturally inferior to men (although at times suggests women are superior in affection and love)</a:t>
            </a:r>
          </a:p>
        </p:txBody>
      </p:sp>
      <p:pic>
        <p:nvPicPr>
          <p:cNvPr id="5" name="Audio 4">
            <a:hlinkClick r:id="" action="ppaction://media"/>
            <a:extLst>
              <a:ext uri="{FF2B5EF4-FFF2-40B4-BE49-F238E27FC236}">
                <a16:creationId xmlns:a16="http://schemas.microsoft.com/office/drawing/2014/main" id="{149AEA8A-C318-634F-9DB0-8DC374A531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02378111"/>
      </p:ext>
    </p:extLst>
  </p:cSld>
  <p:clrMapOvr>
    <a:masterClrMapping/>
  </p:clrMapOvr>
  <mc:AlternateContent xmlns:mc="http://schemas.openxmlformats.org/markup-compatibility/2006" xmlns:p14="http://schemas.microsoft.com/office/powerpoint/2010/main">
    <mc:Choice Requires="p14">
      <p:transition spd="slow" p14:dur="2000" advTm="2213"/>
    </mc:Choice>
    <mc:Fallback xmlns="">
      <p:transition spd="slow" advTm="2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5D97-C75A-4C43-830B-15F47B66F626}"/>
              </a:ext>
            </a:extLst>
          </p:cNvPr>
          <p:cNvSpPr>
            <a:spLocks noGrp="1"/>
          </p:cNvSpPr>
          <p:nvPr>
            <p:ph type="title"/>
          </p:nvPr>
        </p:nvSpPr>
        <p:spPr/>
        <p:txBody>
          <a:bodyPr/>
          <a:lstStyle/>
          <a:p>
            <a:r>
              <a:rPr lang="en-US" dirty="0"/>
              <a:t>Feminist Critiques of Augustine</a:t>
            </a:r>
          </a:p>
        </p:txBody>
      </p:sp>
      <p:sp>
        <p:nvSpPr>
          <p:cNvPr id="3" name="Content Placeholder 2">
            <a:extLst>
              <a:ext uri="{FF2B5EF4-FFF2-40B4-BE49-F238E27FC236}">
                <a16:creationId xmlns:a16="http://schemas.microsoft.com/office/drawing/2014/main" id="{47AED30E-7AA7-0C48-93DC-56F562BCC9D1}"/>
              </a:ext>
            </a:extLst>
          </p:cNvPr>
          <p:cNvSpPr>
            <a:spLocks noGrp="1"/>
          </p:cNvSpPr>
          <p:nvPr>
            <p:ph idx="1"/>
          </p:nvPr>
        </p:nvSpPr>
        <p:spPr/>
        <p:txBody>
          <a:bodyPr>
            <a:normAutofit fontScale="92500"/>
          </a:bodyPr>
          <a:lstStyle/>
          <a:p>
            <a:pPr>
              <a:defRPr>
                <a:latin typeface="Georgia"/>
                <a:ea typeface="Georgia"/>
                <a:cs typeface="Georgia"/>
                <a:sym typeface="Georgia"/>
              </a:defRPr>
            </a:pPr>
            <a:r>
              <a:rPr lang="en-GB" sz="2800" dirty="0"/>
              <a:t>Association of women with materiality/desire/sexuality (sin), and men with rationality/spirituality </a:t>
            </a:r>
          </a:p>
          <a:p>
            <a:pPr>
              <a:defRPr>
                <a:latin typeface="Georgia"/>
                <a:ea typeface="Georgia"/>
                <a:cs typeface="Georgia"/>
                <a:sym typeface="Georgia"/>
              </a:defRPr>
            </a:pPr>
            <a:r>
              <a:rPr lang="en-GB" sz="2800" dirty="0"/>
              <a:t>Anxiety and negativity at times about desire/</a:t>
            </a:r>
            <a:r>
              <a:rPr lang="en-GB" sz="2800" dirty="0" err="1"/>
              <a:t>bodiliness</a:t>
            </a:r>
            <a:r>
              <a:rPr lang="en-GB" sz="2800" dirty="0"/>
              <a:t>/sexuality </a:t>
            </a:r>
          </a:p>
          <a:p>
            <a:pPr>
              <a:defRPr>
                <a:latin typeface="Georgia"/>
                <a:ea typeface="Georgia"/>
                <a:cs typeface="Georgia"/>
                <a:sym typeface="Georgia"/>
              </a:defRPr>
            </a:pPr>
            <a:r>
              <a:rPr lang="en-GB" sz="2800" dirty="0"/>
              <a:t>Sometimes claims that sin entered the world “per feminam” (through the woman) (</a:t>
            </a:r>
            <a:r>
              <a:rPr lang="en-GB" sz="2800" i="1" dirty="0"/>
              <a:t>City of God</a:t>
            </a:r>
            <a:r>
              <a:rPr lang="en-GB" sz="2800" dirty="0"/>
              <a:t>, XIII.14)</a:t>
            </a:r>
          </a:p>
          <a:p>
            <a:pPr marL="0" indent="0">
              <a:buNone/>
            </a:pPr>
            <a:endParaRPr lang="en-US" dirty="0"/>
          </a:p>
        </p:txBody>
      </p:sp>
    </p:spTree>
    <p:extLst>
      <p:ext uri="{BB962C8B-B14F-4D97-AF65-F5344CB8AC3E}">
        <p14:creationId xmlns:p14="http://schemas.microsoft.com/office/powerpoint/2010/main" val="2798701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AF429-09E2-944A-8E77-8BF14CFE3755}"/>
              </a:ext>
            </a:extLst>
          </p:cNvPr>
          <p:cNvSpPr>
            <a:spLocks noGrp="1"/>
          </p:cNvSpPr>
          <p:nvPr>
            <p:ph type="title"/>
          </p:nvPr>
        </p:nvSpPr>
        <p:spPr>
          <a:xfrm>
            <a:off x="1040655" y="1023937"/>
            <a:ext cx="2793158" cy="847725"/>
          </a:xfrm>
        </p:spPr>
        <p:txBody>
          <a:bodyPr/>
          <a:lstStyle/>
          <a:p>
            <a:r>
              <a:rPr lang="en-US" sz="2800" dirty="0"/>
              <a:t>Mary Daly (1928-2010)</a:t>
            </a:r>
          </a:p>
        </p:txBody>
      </p:sp>
      <p:pic>
        <p:nvPicPr>
          <p:cNvPr id="5" name="mar-2.jpg" descr="mar-2.jpg">
            <a:extLst>
              <a:ext uri="{FF2B5EF4-FFF2-40B4-BE49-F238E27FC236}">
                <a16:creationId xmlns:a16="http://schemas.microsoft.com/office/drawing/2014/main" id="{0C8A6A15-F4DF-E546-BA04-0D1F97BE9645}"/>
              </a:ext>
            </a:extLst>
          </p:cNvPr>
          <p:cNvPicPr>
            <a:picLocks noGrp="1" noChangeAspect="1"/>
          </p:cNvPicPr>
          <p:nvPr>
            <p:ph idx="1"/>
          </p:nvPr>
        </p:nvPicPr>
        <p:blipFill>
          <a:blip r:embed="rId2"/>
          <a:stretch>
            <a:fillRect/>
          </a:stretch>
        </p:blipFill>
        <p:spPr>
          <a:xfrm>
            <a:off x="4857750" y="1295400"/>
            <a:ext cx="6113463" cy="4330419"/>
          </a:xfrm>
          <a:prstGeom prst="rect">
            <a:avLst/>
          </a:prstGeom>
          <a:ln w="12700">
            <a:miter lim="400000"/>
          </a:ln>
        </p:spPr>
      </p:pic>
      <p:pic>
        <p:nvPicPr>
          <p:cNvPr id="6" name="9780807015032.jpeg" descr="9780807015032.jpeg">
            <a:extLst>
              <a:ext uri="{FF2B5EF4-FFF2-40B4-BE49-F238E27FC236}">
                <a16:creationId xmlns:a16="http://schemas.microsoft.com/office/drawing/2014/main" id="{0FE67635-108F-4742-80D5-E02A1A35CC46}"/>
              </a:ext>
            </a:extLst>
          </p:cNvPr>
          <p:cNvPicPr>
            <a:picLocks noChangeAspect="1"/>
          </p:cNvPicPr>
          <p:nvPr/>
        </p:nvPicPr>
        <p:blipFill>
          <a:blip r:embed="rId3"/>
          <a:stretch>
            <a:fillRect/>
          </a:stretch>
        </p:blipFill>
        <p:spPr>
          <a:xfrm>
            <a:off x="1154955" y="2257743"/>
            <a:ext cx="2793158" cy="3958978"/>
          </a:xfrm>
          <a:prstGeom prst="rect">
            <a:avLst/>
          </a:prstGeom>
          <a:ln w="12700">
            <a:miter lim="400000"/>
          </a:ln>
        </p:spPr>
      </p:pic>
    </p:spTree>
    <p:extLst>
      <p:ext uri="{BB962C8B-B14F-4D97-AF65-F5344CB8AC3E}">
        <p14:creationId xmlns:p14="http://schemas.microsoft.com/office/powerpoint/2010/main" val="328064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BB5EB-1D73-E14E-93DB-DD8F087C846D}"/>
              </a:ext>
            </a:extLst>
          </p:cNvPr>
          <p:cNvSpPr>
            <a:spLocks noGrp="1"/>
          </p:cNvSpPr>
          <p:nvPr>
            <p:ph type="title"/>
          </p:nvPr>
        </p:nvSpPr>
        <p:spPr/>
        <p:txBody>
          <a:bodyPr/>
          <a:lstStyle/>
          <a:p>
            <a:r>
              <a:rPr lang="en-US" dirty="0"/>
              <a:t>Mary Daly’s critique (</a:t>
            </a:r>
            <a:r>
              <a:rPr lang="en-US" i="1" dirty="0"/>
              <a:t>Beyond God the Father</a:t>
            </a:r>
            <a:r>
              <a:rPr lang="en-US" dirty="0"/>
              <a:t>)</a:t>
            </a:r>
          </a:p>
        </p:txBody>
      </p:sp>
      <p:sp>
        <p:nvSpPr>
          <p:cNvPr id="3" name="Text Placeholder 2">
            <a:extLst>
              <a:ext uri="{FF2B5EF4-FFF2-40B4-BE49-F238E27FC236}">
                <a16:creationId xmlns:a16="http://schemas.microsoft.com/office/drawing/2014/main" id="{E24E0CD8-0768-8A4B-BC51-D604B34E6EB6}"/>
              </a:ext>
            </a:extLst>
          </p:cNvPr>
          <p:cNvSpPr>
            <a:spLocks noGrp="1"/>
          </p:cNvSpPr>
          <p:nvPr>
            <p:ph type="body" sz="half" idx="2"/>
          </p:nvPr>
        </p:nvSpPr>
        <p:spPr>
          <a:xfrm>
            <a:off x="1154954" y="3543300"/>
            <a:ext cx="8825659" cy="2745988"/>
          </a:xfrm>
        </p:spPr>
        <p:txBody>
          <a:bodyPr>
            <a:noAutofit/>
          </a:bodyPr>
          <a:lstStyle/>
          <a:p>
            <a:r>
              <a:rPr lang="en-GB" sz="2400" dirty="0"/>
              <a:t>“The history of antifeminism in the Judeo-Christian heritage already has been exposed.</a:t>
            </a:r>
            <a:r>
              <a:rPr lang="en-GB" sz="2400" baseline="30000" dirty="0"/>
              <a:t> </a:t>
            </a:r>
            <a:r>
              <a:rPr lang="en-GB" sz="2400" dirty="0"/>
              <a:t>The infamous passages of the Old and New Testaments are well known. I need not allude to the misogynism of the church Fathers—for example, Tertullian, who informed women in general: "You are the devil's gateway," or Augustine, who opined that women are not made to the image of God.”</a:t>
            </a:r>
            <a:endParaRPr lang="en-US" sz="2400" dirty="0"/>
          </a:p>
        </p:txBody>
      </p:sp>
    </p:spTree>
    <p:extLst>
      <p:ext uri="{BB962C8B-B14F-4D97-AF65-F5344CB8AC3E}">
        <p14:creationId xmlns:p14="http://schemas.microsoft.com/office/powerpoint/2010/main" val="379526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D9188-E5CD-A44D-BF4A-06EA5D852FEC}"/>
              </a:ext>
            </a:extLst>
          </p:cNvPr>
          <p:cNvSpPr>
            <a:spLocks noGrp="1"/>
          </p:cNvSpPr>
          <p:nvPr>
            <p:ph type="title"/>
          </p:nvPr>
        </p:nvSpPr>
        <p:spPr>
          <a:xfrm>
            <a:off x="754904" y="1071123"/>
            <a:ext cx="4351025" cy="1151405"/>
          </a:xfrm>
        </p:spPr>
        <p:txBody>
          <a:bodyPr/>
          <a:lstStyle/>
          <a:p>
            <a:r>
              <a:rPr lang="en-US" sz="2800" dirty="0"/>
              <a:t>Rosemary Radford </a:t>
            </a:r>
            <a:r>
              <a:rPr lang="en-US" sz="2800" dirty="0" err="1"/>
              <a:t>Ruether</a:t>
            </a:r>
            <a:r>
              <a:rPr lang="en-US" sz="2800" dirty="0"/>
              <a:t> (1936-present)</a:t>
            </a:r>
          </a:p>
        </p:txBody>
      </p:sp>
      <p:pic>
        <p:nvPicPr>
          <p:cNvPr id="4" name="Picture 3">
            <a:extLst>
              <a:ext uri="{FF2B5EF4-FFF2-40B4-BE49-F238E27FC236}">
                <a16:creationId xmlns:a16="http://schemas.microsoft.com/office/drawing/2014/main" id="{3F89941C-1BCA-024E-A9A5-23945410ACD3}"/>
              </a:ext>
            </a:extLst>
          </p:cNvPr>
          <p:cNvPicPr>
            <a:picLocks noChangeAspect="1"/>
          </p:cNvPicPr>
          <p:nvPr/>
        </p:nvPicPr>
        <p:blipFill>
          <a:blip r:embed="rId2"/>
          <a:stretch>
            <a:fillRect/>
          </a:stretch>
        </p:blipFill>
        <p:spPr>
          <a:xfrm>
            <a:off x="6668429" y="1646826"/>
            <a:ext cx="5084956" cy="4318000"/>
          </a:xfrm>
          <a:prstGeom prst="rect">
            <a:avLst/>
          </a:prstGeom>
        </p:spPr>
      </p:pic>
      <p:pic>
        <p:nvPicPr>
          <p:cNvPr id="5" name="Picture 4">
            <a:extLst>
              <a:ext uri="{FF2B5EF4-FFF2-40B4-BE49-F238E27FC236}">
                <a16:creationId xmlns:a16="http://schemas.microsoft.com/office/drawing/2014/main" id="{B25E0EF6-2420-CE44-8D7D-CDD43D274456}"/>
              </a:ext>
            </a:extLst>
          </p:cNvPr>
          <p:cNvPicPr>
            <a:picLocks noChangeAspect="1"/>
          </p:cNvPicPr>
          <p:nvPr/>
        </p:nvPicPr>
        <p:blipFill>
          <a:blip r:embed="rId3"/>
          <a:stretch>
            <a:fillRect/>
          </a:stretch>
        </p:blipFill>
        <p:spPr>
          <a:xfrm>
            <a:off x="1785419" y="2575932"/>
            <a:ext cx="2758005" cy="4082043"/>
          </a:xfrm>
          <a:prstGeom prst="rect">
            <a:avLst/>
          </a:prstGeom>
        </p:spPr>
      </p:pic>
    </p:spTree>
    <p:extLst>
      <p:ext uri="{BB962C8B-B14F-4D97-AF65-F5344CB8AC3E}">
        <p14:creationId xmlns:p14="http://schemas.microsoft.com/office/powerpoint/2010/main" val="1191157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B86B-B756-4845-9E62-FC2835AF885C}"/>
              </a:ext>
            </a:extLst>
          </p:cNvPr>
          <p:cNvSpPr>
            <a:spLocks noGrp="1"/>
          </p:cNvSpPr>
          <p:nvPr>
            <p:ph type="title"/>
          </p:nvPr>
        </p:nvSpPr>
        <p:spPr/>
        <p:txBody>
          <a:bodyPr/>
          <a:lstStyle/>
          <a:p>
            <a:r>
              <a:rPr lang="en-US" dirty="0" err="1"/>
              <a:t>Ruether’s</a:t>
            </a:r>
            <a:r>
              <a:rPr lang="en-US" dirty="0"/>
              <a:t> critique (Sexism and God-Talk)</a:t>
            </a:r>
          </a:p>
        </p:txBody>
      </p:sp>
      <p:sp>
        <p:nvSpPr>
          <p:cNvPr id="3" name="Text Placeholder 2">
            <a:extLst>
              <a:ext uri="{FF2B5EF4-FFF2-40B4-BE49-F238E27FC236}">
                <a16:creationId xmlns:a16="http://schemas.microsoft.com/office/drawing/2014/main" id="{9798214F-D5C5-7641-B9BE-8AD542DF185E}"/>
              </a:ext>
            </a:extLst>
          </p:cNvPr>
          <p:cNvSpPr>
            <a:spLocks noGrp="1"/>
          </p:cNvSpPr>
          <p:nvPr>
            <p:ph type="body" sz="half" idx="2"/>
          </p:nvPr>
        </p:nvSpPr>
        <p:spPr>
          <a:xfrm>
            <a:off x="1154954" y="3088888"/>
            <a:ext cx="8825659" cy="3534936"/>
          </a:xfrm>
        </p:spPr>
        <p:txBody>
          <a:bodyPr>
            <a:normAutofit/>
          </a:bodyPr>
          <a:lstStyle/>
          <a:p>
            <a:r>
              <a:rPr lang="en-GB" sz="2000" dirty="0"/>
              <a:t>“Augustine is the classical source of this type of patriarchal anthropology. Although elements of it are present in the New Testament and in earlier patristic theologians, Augustine expresses all aspects of it explicitly. He is, in turn, the source of this type of anthropology for the later Western Christian tradition, both Catholic and Protestant, which looks to Augustine as the font of orthodoxy. Although Augustine concedes woman's redeemability and hence her participation in the image of God, it is so overbalanced by her bodily representation of inferior, sin-prone self that he regards her as possessing the image of God only secondarily. The male alone possesses the image of God normatively.” </a:t>
            </a:r>
            <a:endParaRPr lang="en-US" sz="2000" dirty="0"/>
          </a:p>
        </p:txBody>
      </p:sp>
    </p:spTree>
    <p:extLst>
      <p:ext uri="{BB962C8B-B14F-4D97-AF65-F5344CB8AC3E}">
        <p14:creationId xmlns:p14="http://schemas.microsoft.com/office/powerpoint/2010/main" val="2083415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E6894-5B49-7040-899E-CEB4B9932728}"/>
              </a:ext>
            </a:extLst>
          </p:cNvPr>
          <p:cNvSpPr>
            <a:spLocks noGrp="1"/>
          </p:cNvSpPr>
          <p:nvPr>
            <p:ph type="title"/>
          </p:nvPr>
        </p:nvSpPr>
        <p:spPr/>
        <p:txBody>
          <a:bodyPr/>
          <a:lstStyle/>
          <a:p>
            <a:r>
              <a:rPr lang="en-US" dirty="0"/>
              <a:t>Was Augustine “anti-woman”?</a:t>
            </a:r>
          </a:p>
        </p:txBody>
      </p:sp>
      <p:sp>
        <p:nvSpPr>
          <p:cNvPr id="3" name="Content Placeholder 2">
            <a:extLst>
              <a:ext uri="{FF2B5EF4-FFF2-40B4-BE49-F238E27FC236}">
                <a16:creationId xmlns:a16="http://schemas.microsoft.com/office/drawing/2014/main" id="{AB2F7F57-05AD-6E46-8E28-2039A8C9DDB4}"/>
              </a:ext>
            </a:extLst>
          </p:cNvPr>
          <p:cNvSpPr>
            <a:spLocks noGrp="1"/>
          </p:cNvSpPr>
          <p:nvPr>
            <p:ph idx="1"/>
          </p:nvPr>
        </p:nvSpPr>
        <p:spPr>
          <a:xfrm>
            <a:off x="1154954" y="2413000"/>
            <a:ext cx="10033746" cy="4178300"/>
          </a:xfrm>
        </p:spPr>
        <p:txBody>
          <a:bodyPr>
            <a:normAutofit fontScale="92500"/>
          </a:bodyPr>
          <a:lstStyle/>
          <a:p>
            <a:r>
              <a:rPr lang="en-US" sz="2800" dirty="0">
                <a:latin typeface="Georgia" panose="02040502050405020303" pitchFamily="18" charset="0"/>
              </a:rPr>
              <a:t>Philosophical/historical/scientific context </a:t>
            </a:r>
          </a:p>
          <a:p>
            <a:r>
              <a:rPr lang="en-US" sz="2800" dirty="0">
                <a:latin typeface="Georgia" panose="02040502050405020303" pitchFamily="18" charset="0"/>
              </a:rPr>
              <a:t>Under the influence of Greek and Roman philosophy (Augustine read Cicero, Philo, Plotinus, and others) that emphasized hierarchical nature of the universe</a:t>
            </a:r>
          </a:p>
          <a:p>
            <a:pPr lvl="1"/>
            <a:r>
              <a:rPr lang="en-US" sz="2600" dirty="0">
                <a:latin typeface="Georgia" panose="02040502050405020303" pitchFamily="18" charset="0"/>
              </a:rPr>
              <a:t>Body should be subjected to the mind, the physical to the spiritual, women to men, animals to humans, etc. </a:t>
            </a:r>
          </a:p>
          <a:p>
            <a:r>
              <a:rPr lang="en-US" sz="2800" dirty="0">
                <a:latin typeface="Georgia" panose="02040502050405020303" pitchFamily="18" charset="0"/>
              </a:rPr>
              <a:t>In comparison with some of his peers, Augustine was at pains to emphasize the goodness of materiality, of marriage, and of women (e.g. he believed women would remain women in heaven)</a:t>
            </a:r>
          </a:p>
          <a:p>
            <a:pPr marL="0" indent="0">
              <a:buNone/>
            </a:pPr>
            <a:endParaRPr lang="en-US" dirty="0"/>
          </a:p>
        </p:txBody>
      </p:sp>
    </p:spTree>
    <p:extLst>
      <p:ext uri="{BB962C8B-B14F-4D97-AF65-F5344CB8AC3E}">
        <p14:creationId xmlns:p14="http://schemas.microsoft.com/office/powerpoint/2010/main" val="3494273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2B0B-D69A-C549-ACBE-E4DC03AB81A0}"/>
              </a:ext>
            </a:extLst>
          </p:cNvPr>
          <p:cNvSpPr>
            <a:spLocks noGrp="1"/>
          </p:cNvSpPr>
          <p:nvPr>
            <p:ph type="title"/>
          </p:nvPr>
        </p:nvSpPr>
        <p:spPr/>
        <p:txBody>
          <a:bodyPr/>
          <a:lstStyle/>
          <a:p>
            <a:r>
              <a:rPr lang="en-US" dirty="0"/>
              <a:t>Monica</a:t>
            </a:r>
          </a:p>
        </p:txBody>
      </p:sp>
      <p:sp>
        <p:nvSpPr>
          <p:cNvPr id="3" name="Text Placeholder 2">
            <a:extLst>
              <a:ext uri="{FF2B5EF4-FFF2-40B4-BE49-F238E27FC236}">
                <a16:creationId xmlns:a16="http://schemas.microsoft.com/office/drawing/2014/main" id="{5469747F-94A6-F040-98F3-6FF69D766A18}"/>
              </a:ext>
            </a:extLst>
          </p:cNvPr>
          <p:cNvSpPr>
            <a:spLocks noGrp="1"/>
          </p:cNvSpPr>
          <p:nvPr>
            <p:ph type="body" sz="half" idx="2"/>
          </p:nvPr>
        </p:nvSpPr>
        <p:spPr/>
        <p:txBody>
          <a:bodyPr>
            <a:noAutofit/>
          </a:bodyPr>
          <a:lstStyle/>
          <a:p>
            <a:pPr marL="285750" indent="-285750">
              <a:buFont typeface="Arial" panose="020B0604020202020204" pitchFamily="34" charset="0"/>
              <a:buChar char="•"/>
            </a:pPr>
            <a:r>
              <a:rPr lang="en-US" sz="2800" dirty="0"/>
              <a:t>The most significant female relationship in Augustine’s life </a:t>
            </a:r>
          </a:p>
          <a:p>
            <a:pPr marL="285750" indent="-285750">
              <a:buFont typeface="Arial" panose="020B0604020202020204" pitchFamily="34" charset="0"/>
              <a:buChar char="•"/>
            </a:pPr>
            <a:r>
              <a:rPr lang="en-US" sz="2800" dirty="0"/>
              <a:t>At times depicted by Augustine as an overbearing nag</a:t>
            </a:r>
          </a:p>
          <a:p>
            <a:pPr marL="285750" indent="-285750">
              <a:buFont typeface="Arial" panose="020B0604020202020204" pitchFamily="34" charset="0"/>
              <a:buChar char="•"/>
            </a:pPr>
            <a:r>
              <a:rPr lang="en-US" sz="2800" dirty="0"/>
              <a:t>Yet, she also shares intense spiritual experience </a:t>
            </a:r>
          </a:p>
          <a:p>
            <a:pPr marL="285750" indent="-285750">
              <a:buFont typeface="Arial" panose="020B0604020202020204" pitchFamily="34" charset="0"/>
              <a:buChar char="•"/>
            </a:pPr>
            <a:r>
              <a:rPr lang="en-US" sz="2800" dirty="0"/>
              <a:t>He compares her to Mary, the church </a:t>
            </a:r>
          </a:p>
        </p:txBody>
      </p:sp>
    </p:spTree>
    <p:extLst>
      <p:ext uri="{BB962C8B-B14F-4D97-AF65-F5344CB8AC3E}">
        <p14:creationId xmlns:p14="http://schemas.microsoft.com/office/powerpoint/2010/main" val="2453621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4BBC-6CE6-7C47-A462-29A059189C36}"/>
              </a:ext>
            </a:extLst>
          </p:cNvPr>
          <p:cNvSpPr>
            <a:spLocks noGrp="1"/>
          </p:cNvSpPr>
          <p:nvPr>
            <p:ph type="title"/>
          </p:nvPr>
        </p:nvSpPr>
        <p:spPr/>
        <p:txBody>
          <a:bodyPr/>
          <a:lstStyle/>
          <a:p>
            <a:r>
              <a:rPr lang="en-US" dirty="0"/>
              <a:t>Women and sin</a:t>
            </a:r>
          </a:p>
        </p:txBody>
      </p:sp>
      <p:sp>
        <p:nvSpPr>
          <p:cNvPr id="3" name="Text Placeholder 2">
            <a:extLst>
              <a:ext uri="{FF2B5EF4-FFF2-40B4-BE49-F238E27FC236}">
                <a16:creationId xmlns:a16="http://schemas.microsoft.com/office/drawing/2014/main" id="{1A84D479-F20F-3A40-9C24-C42E31F2D5D3}"/>
              </a:ext>
            </a:extLst>
          </p:cNvPr>
          <p:cNvSpPr>
            <a:spLocks noGrp="1"/>
          </p:cNvSpPr>
          <p:nvPr>
            <p:ph type="body" sz="half" idx="2"/>
          </p:nvPr>
        </p:nvSpPr>
        <p:spPr>
          <a:xfrm>
            <a:off x="1154955" y="3646448"/>
            <a:ext cx="8825659" cy="3098181"/>
          </a:xfrm>
        </p:spPr>
        <p:txBody>
          <a:bodyPr>
            <a:normAutofit fontScale="85000" lnSpcReduction="20000"/>
          </a:bodyPr>
          <a:lstStyle/>
          <a:p>
            <a:pPr marL="285750" indent="-285750">
              <a:buFont typeface="Arial" panose="020B0604020202020204" pitchFamily="34" charset="0"/>
              <a:buChar char="•"/>
            </a:pPr>
            <a:r>
              <a:rPr lang="en-US" sz="2400" dirty="0"/>
              <a:t>Eve fell through “love of her own power”, naïve gullibility </a:t>
            </a:r>
          </a:p>
          <a:p>
            <a:pPr marL="285750" indent="-285750">
              <a:buFont typeface="Arial" panose="020B0604020202020204" pitchFamily="34" charset="0"/>
              <a:buChar char="•"/>
            </a:pPr>
            <a:r>
              <a:rPr lang="en-US" sz="2400" dirty="0"/>
              <a:t>Woman is properly ruled by the man, even before the fall, but especially after </a:t>
            </a:r>
          </a:p>
          <a:p>
            <a:pPr marL="285750" indent="-285750">
              <a:buFont typeface="Arial" panose="020B0604020202020204" pitchFamily="34" charset="0"/>
              <a:buChar char="•"/>
            </a:pPr>
            <a:r>
              <a:rPr lang="en-US" sz="2400" dirty="0"/>
              <a:t>However, women are also depicted as stronger in affection/love (no small thing for Augustine)</a:t>
            </a:r>
          </a:p>
          <a:p>
            <a:pPr marL="285750" indent="-285750">
              <a:buFont typeface="Arial" panose="020B0604020202020204" pitchFamily="34" charset="0"/>
              <a:buChar char="•"/>
            </a:pPr>
            <a:r>
              <a:rPr lang="en-US" sz="2400" dirty="0"/>
              <a:t>Women associated with affectivity/desire, men with reason</a:t>
            </a:r>
          </a:p>
          <a:p>
            <a:pPr marL="285750" indent="-285750">
              <a:buFont typeface="Arial" panose="020B0604020202020204" pitchFamily="34" charset="0"/>
              <a:buChar char="•"/>
            </a:pPr>
            <a:r>
              <a:rPr lang="en-US" sz="2400" dirty="0"/>
              <a:t>Sometimes Augustine blames women for sin, but this is counter-balanced by also blaming men and the devil</a:t>
            </a:r>
          </a:p>
          <a:p>
            <a:pPr marL="285750" indent="-285750">
              <a:buFont typeface="Arial" panose="020B0604020202020204" pitchFamily="34" charset="0"/>
              <a:buChar char="•"/>
            </a:pPr>
            <a:r>
              <a:rPr lang="en-US" sz="2400" dirty="0"/>
              <a:t>Women also associated with salvation </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4242377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AF7F3-7D57-6F4F-90A5-FB6E8EB14D92}"/>
              </a:ext>
            </a:extLst>
          </p:cNvPr>
          <p:cNvSpPr>
            <a:spLocks noGrp="1"/>
          </p:cNvSpPr>
          <p:nvPr>
            <p:ph type="title"/>
          </p:nvPr>
        </p:nvSpPr>
        <p:spPr/>
        <p:txBody>
          <a:bodyPr/>
          <a:lstStyle/>
          <a:p>
            <a:r>
              <a:rPr lang="en-US" dirty="0"/>
              <a:t>Can women image God?</a:t>
            </a:r>
          </a:p>
        </p:txBody>
      </p:sp>
      <p:sp>
        <p:nvSpPr>
          <p:cNvPr id="3" name="Content Placeholder 2">
            <a:extLst>
              <a:ext uri="{FF2B5EF4-FFF2-40B4-BE49-F238E27FC236}">
                <a16:creationId xmlns:a16="http://schemas.microsoft.com/office/drawing/2014/main" id="{CE591B34-12B7-CF4B-80C0-537EC63BA629}"/>
              </a:ext>
            </a:extLst>
          </p:cNvPr>
          <p:cNvSpPr>
            <a:spLocks noGrp="1"/>
          </p:cNvSpPr>
          <p:nvPr>
            <p:ph idx="1"/>
          </p:nvPr>
        </p:nvSpPr>
        <p:spPr/>
        <p:txBody>
          <a:bodyPr/>
          <a:lstStyle/>
          <a:p>
            <a:r>
              <a:rPr lang="en-US" sz="2800" dirty="0">
                <a:latin typeface="Georgia" panose="02040502050405020303" pitchFamily="18" charset="0"/>
              </a:rPr>
              <a:t>Augustine argued that women could image God, that all humans (including women) possess </a:t>
            </a:r>
            <a:r>
              <a:rPr lang="en-US" sz="2800" i="1" dirty="0" err="1">
                <a:latin typeface="Georgia" panose="02040502050405020303" pitchFamily="18" charset="0"/>
              </a:rPr>
              <a:t>sapientia</a:t>
            </a:r>
            <a:endParaRPr lang="en-US" sz="2800" i="1" dirty="0">
              <a:latin typeface="Georgia" panose="02040502050405020303" pitchFamily="18" charset="0"/>
            </a:endParaRPr>
          </a:p>
          <a:p>
            <a:r>
              <a:rPr lang="en-US" sz="2800" dirty="0">
                <a:latin typeface="Georgia" panose="02040502050405020303" pitchFamily="18" charset="0"/>
              </a:rPr>
              <a:t>However, he uses masculine/female language to describe the ruling of </a:t>
            </a:r>
            <a:r>
              <a:rPr lang="en-US" sz="2800" i="1" dirty="0" err="1">
                <a:latin typeface="Georgia" panose="02040502050405020303" pitchFamily="18" charset="0"/>
              </a:rPr>
              <a:t>sapientia</a:t>
            </a:r>
            <a:r>
              <a:rPr lang="en-US" sz="2800" dirty="0">
                <a:latin typeface="Georgia" panose="02040502050405020303" pitchFamily="18" charset="0"/>
              </a:rPr>
              <a:t> over </a:t>
            </a:r>
            <a:r>
              <a:rPr lang="en-US" sz="2800" i="1" dirty="0" err="1">
                <a:latin typeface="Georgia" panose="02040502050405020303" pitchFamily="18" charset="0"/>
              </a:rPr>
              <a:t>scientia</a:t>
            </a:r>
            <a:r>
              <a:rPr lang="en-US" sz="2800" dirty="0">
                <a:latin typeface="Georgia" panose="02040502050405020303" pitchFamily="18" charset="0"/>
              </a:rPr>
              <a:t> </a:t>
            </a:r>
          </a:p>
          <a:p>
            <a:r>
              <a:rPr lang="en-US" sz="2800" dirty="0">
                <a:latin typeface="Georgia" panose="02040502050405020303" pitchFamily="18" charset="0"/>
              </a:rPr>
              <a:t>For Augustine, the mind has no sex. Sex is only in the body. </a:t>
            </a:r>
          </a:p>
          <a:p>
            <a:endParaRPr lang="en-US" dirty="0"/>
          </a:p>
        </p:txBody>
      </p:sp>
    </p:spTree>
    <p:extLst>
      <p:ext uri="{BB962C8B-B14F-4D97-AF65-F5344CB8AC3E}">
        <p14:creationId xmlns:p14="http://schemas.microsoft.com/office/powerpoint/2010/main" val="794507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1699-5C3B-764B-9815-5A6290D66972}"/>
              </a:ext>
            </a:extLst>
          </p:cNvPr>
          <p:cNvSpPr>
            <a:spLocks noGrp="1"/>
          </p:cNvSpPr>
          <p:nvPr>
            <p:ph type="title"/>
          </p:nvPr>
        </p:nvSpPr>
        <p:spPr/>
        <p:txBody>
          <a:bodyPr/>
          <a:lstStyle/>
          <a:p>
            <a:r>
              <a:rPr lang="en-US" dirty="0"/>
              <a:t>Women and concupiscence </a:t>
            </a:r>
          </a:p>
        </p:txBody>
      </p:sp>
      <p:sp>
        <p:nvSpPr>
          <p:cNvPr id="3" name="Text Placeholder 2">
            <a:extLst>
              <a:ext uri="{FF2B5EF4-FFF2-40B4-BE49-F238E27FC236}">
                <a16:creationId xmlns:a16="http://schemas.microsoft.com/office/drawing/2014/main" id="{CB16A102-31A0-3C46-97F3-4676F74B3F10}"/>
              </a:ext>
            </a:extLst>
          </p:cNvPr>
          <p:cNvSpPr>
            <a:spLocks noGrp="1"/>
          </p:cNvSpPr>
          <p:nvPr>
            <p:ph type="body" sz="half" idx="2"/>
          </p:nvPr>
        </p:nvSpPr>
        <p:spPr>
          <a:xfrm>
            <a:off x="1154955" y="3844383"/>
            <a:ext cx="8825659" cy="2476500"/>
          </a:xfrm>
        </p:spPr>
        <p:txBody>
          <a:bodyPr>
            <a:noAutofit/>
          </a:bodyPr>
          <a:lstStyle/>
          <a:p>
            <a:pPr marL="285750" indent="-285750">
              <a:buFont typeface="Arial" panose="020B0604020202020204" pitchFamily="34" charset="0"/>
              <a:buChar char="•"/>
            </a:pPr>
            <a:r>
              <a:rPr lang="en-US" sz="2800" dirty="0"/>
              <a:t>Concupiscence described in feminine terms </a:t>
            </a:r>
          </a:p>
          <a:p>
            <a:pPr marL="285750" indent="-285750">
              <a:buFont typeface="Arial" panose="020B0604020202020204" pitchFamily="34" charset="0"/>
              <a:buChar char="•"/>
            </a:pPr>
            <a:r>
              <a:rPr lang="en-GB" sz="2800" dirty="0"/>
              <a:t>“What therefore, in one person are mind and concupiscence (for the one rules, the other is ruled, the one dominates and the other is subdued), that in two human beings, man and woman is represented according to the sex of the body.” (</a:t>
            </a:r>
            <a:r>
              <a:rPr lang="en-GB" sz="2800" i="1" dirty="0"/>
              <a:t>De </a:t>
            </a:r>
            <a:r>
              <a:rPr lang="en-GB" sz="2800" i="1" dirty="0" err="1"/>
              <a:t>opere</a:t>
            </a:r>
            <a:r>
              <a:rPr lang="en-GB" sz="2800" i="1" dirty="0"/>
              <a:t> </a:t>
            </a:r>
            <a:r>
              <a:rPr lang="en-GB" sz="2800" i="1" dirty="0" err="1"/>
              <a:t>monachorum</a:t>
            </a:r>
            <a:r>
              <a:rPr lang="en-GB" sz="2800" i="1" dirty="0"/>
              <a:t>)</a:t>
            </a:r>
            <a:endParaRPr lang="en-US" sz="2800" dirty="0"/>
          </a:p>
        </p:txBody>
      </p:sp>
    </p:spTree>
    <p:extLst>
      <p:ext uri="{BB962C8B-B14F-4D97-AF65-F5344CB8AC3E}">
        <p14:creationId xmlns:p14="http://schemas.microsoft.com/office/powerpoint/2010/main" val="2970301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FF35-828C-2F46-B13B-5F1D434DBB27}"/>
              </a:ext>
            </a:extLst>
          </p:cNvPr>
          <p:cNvSpPr>
            <a:spLocks noGrp="1"/>
          </p:cNvSpPr>
          <p:nvPr>
            <p:ph type="title"/>
          </p:nvPr>
        </p:nvSpPr>
        <p:spPr>
          <a:xfrm>
            <a:off x="1154954" y="533400"/>
            <a:ext cx="8761413" cy="1638300"/>
          </a:xfrm>
        </p:spPr>
        <p:txBody>
          <a:bodyPr/>
          <a:lstStyle/>
          <a:p>
            <a:r>
              <a:rPr lang="en-US" dirty="0"/>
              <a:t>Can Augustine provide resources for feminist theology?</a:t>
            </a:r>
          </a:p>
        </p:txBody>
      </p:sp>
      <p:sp>
        <p:nvSpPr>
          <p:cNvPr id="3" name="Content Placeholder 2">
            <a:extLst>
              <a:ext uri="{FF2B5EF4-FFF2-40B4-BE49-F238E27FC236}">
                <a16:creationId xmlns:a16="http://schemas.microsoft.com/office/drawing/2014/main" id="{508C29A3-5819-1D45-BEBB-971AEB846D5F}"/>
              </a:ext>
            </a:extLst>
          </p:cNvPr>
          <p:cNvSpPr>
            <a:spLocks noGrp="1"/>
          </p:cNvSpPr>
          <p:nvPr>
            <p:ph idx="1"/>
          </p:nvPr>
        </p:nvSpPr>
        <p:spPr>
          <a:xfrm>
            <a:off x="1154954" y="2603500"/>
            <a:ext cx="8825659" cy="3721100"/>
          </a:xfrm>
        </p:spPr>
        <p:txBody>
          <a:bodyPr>
            <a:normAutofit fontScale="92500" lnSpcReduction="10000"/>
          </a:bodyPr>
          <a:lstStyle/>
          <a:p>
            <a:r>
              <a:rPr lang="en-US" sz="2800" dirty="0">
                <a:latin typeface="Georgia" panose="02040502050405020303" pitchFamily="18" charset="0"/>
              </a:rPr>
              <a:t>Centrality of desire and our embodied nature (shared emphases with feminist theologians, although Augustine is more suspicious of these realities)</a:t>
            </a:r>
          </a:p>
          <a:p>
            <a:r>
              <a:rPr lang="en-US" sz="2800" dirty="0">
                <a:latin typeface="Georgia" panose="02040502050405020303" pitchFamily="18" charset="0"/>
              </a:rPr>
              <a:t>Major emphasis on unity (of human race, but could be creatively extended)--we are all interconnected</a:t>
            </a:r>
          </a:p>
          <a:p>
            <a:pPr lvl="1"/>
            <a:r>
              <a:rPr lang="en-US" sz="2600" dirty="0">
                <a:latin typeface="Georgia" panose="02040502050405020303" pitchFamily="18" charset="0"/>
              </a:rPr>
              <a:t>We are bound together, not just by “similarity of nature,” but by “the affection of kinship” (</a:t>
            </a:r>
            <a:r>
              <a:rPr lang="en-US" sz="2600" i="1" dirty="0">
                <a:latin typeface="Georgia" panose="02040502050405020303" pitchFamily="18" charset="0"/>
              </a:rPr>
              <a:t>City of God</a:t>
            </a:r>
            <a:r>
              <a:rPr lang="en-US" sz="2600" dirty="0">
                <a:latin typeface="Georgia" panose="02040502050405020303" pitchFamily="18" charset="0"/>
              </a:rPr>
              <a:t>, XII. 23)</a:t>
            </a:r>
          </a:p>
          <a:p>
            <a:r>
              <a:rPr lang="en-US" sz="2800" dirty="0">
                <a:latin typeface="Georgia" panose="02040502050405020303" pitchFamily="18" charset="0"/>
              </a:rPr>
              <a:t>Universality of affliction of sin and the need for redemption </a:t>
            </a:r>
          </a:p>
          <a:p>
            <a:endParaRPr lang="en-US" dirty="0"/>
          </a:p>
        </p:txBody>
      </p:sp>
    </p:spTree>
    <p:extLst>
      <p:ext uri="{BB962C8B-B14F-4D97-AF65-F5344CB8AC3E}">
        <p14:creationId xmlns:p14="http://schemas.microsoft.com/office/powerpoint/2010/main" val="3767929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1" name="Rectangle 30">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A9F5EF-7541-4E4C-9A98-2BB6D231C49F}"/>
              </a:ext>
            </a:extLst>
          </p:cNvPr>
          <p:cNvSpPr>
            <a:spLocks noGrp="1"/>
          </p:cNvSpPr>
          <p:nvPr>
            <p:ph type="title"/>
          </p:nvPr>
        </p:nvSpPr>
        <p:spPr>
          <a:xfrm>
            <a:off x="8382055" y="1241266"/>
            <a:ext cx="3161016" cy="3153753"/>
          </a:xfrm>
        </p:spPr>
        <p:txBody>
          <a:bodyPr vert="horz" lIns="91440" tIns="45720" rIns="91440" bIns="45720" rtlCol="0" anchor="b">
            <a:normAutofit fontScale="90000"/>
          </a:bodyPr>
          <a:lstStyle/>
          <a:p>
            <a:r>
              <a:rPr lang="en-US" sz="5400" b="0" i="0" kern="1200" dirty="0">
                <a:solidFill>
                  <a:schemeClr val="bg2"/>
                </a:solidFill>
                <a:latin typeface="+mj-lt"/>
                <a:ea typeface="+mj-ea"/>
                <a:cs typeface="+mj-cs"/>
              </a:rPr>
              <a:t>Natalie Carnes,</a:t>
            </a:r>
            <a:br>
              <a:rPr lang="en-US" sz="5400" b="0" i="0" kern="1200" dirty="0">
                <a:solidFill>
                  <a:schemeClr val="bg2"/>
                </a:solidFill>
                <a:latin typeface="+mj-lt"/>
                <a:ea typeface="+mj-ea"/>
                <a:cs typeface="+mj-cs"/>
              </a:rPr>
            </a:br>
            <a:r>
              <a:rPr lang="en-US" sz="5400" b="0" i="0" kern="1200" dirty="0">
                <a:solidFill>
                  <a:schemeClr val="bg2"/>
                </a:solidFill>
                <a:latin typeface="+mj-lt"/>
                <a:ea typeface="+mj-ea"/>
                <a:cs typeface="+mj-cs"/>
              </a:rPr>
              <a:t>Baylor University</a:t>
            </a:r>
          </a:p>
        </p:txBody>
      </p:sp>
      <p:grpSp>
        <p:nvGrpSpPr>
          <p:cNvPr id="33" name="Group 32">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34" name="Rectangle 33">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6"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ABAB468B-DA94-694A-935C-15C2A336B281}"/>
              </a:ext>
            </a:extLst>
          </p:cNvPr>
          <p:cNvPicPr>
            <a:picLocks noChangeAspect="1"/>
          </p:cNvPicPr>
          <p:nvPr/>
        </p:nvPicPr>
        <p:blipFill>
          <a:blip r:embed="rId3"/>
          <a:stretch>
            <a:fillRect/>
          </a:stretch>
        </p:blipFill>
        <p:spPr>
          <a:xfrm>
            <a:off x="461101" y="672329"/>
            <a:ext cx="3565968" cy="5399039"/>
          </a:xfrm>
          <a:prstGeom prst="rect">
            <a:avLst/>
          </a:prstGeom>
        </p:spPr>
      </p:pic>
      <p:pic>
        <p:nvPicPr>
          <p:cNvPr id="4" name="Picture 3">
            <a:extLst>
              <a:ext uri="{FF2B5EF4-FFF2-40B4-BE49-F238E27FC236}">
                <a16:creationId xmlns:a16="http://schemas.microsoft.com/office/drawing/2014/main" id="{E33DD580-91EA-0E40-BE99-B80EBB85CC3F}"/>
              </a:ext>
            </a:extLst>
          </p:cNvPr>
          <p:cNvPicPr>
            <a:picLocks noChangeAspect="1"/>
          </p:cNvPicPr>
          <p:nvPr/>
        </p:nvPicPr>
        <p:blipFill>
          <a:blip r:embed="rId4"/>
          <a:stretch>
            <a:fillRect/>
          </a:stretch>
        </p:blipFill>
        <p:spPr>
          <a:xfrm>
            <a:off x="4331352" y="1428750"/>
            <a:ext cx="3565967" cy="3886199"/>
          </a:xfrm>
          <a:prstGeom prst="rect">
            <a:avLst/>
          </a:prstGeom>
        </p:spPr>
      </p:pic>
    </p:spTree>
    <p:extLst>
      <p:ext uri="{BB962C8B-B14F-4D97-AF65-F5344CB8AC3E}">
        <p14:creationId xmlns:p14="http://schemas.microsoft.com/office/powerpoint/2010/main" val="1925553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AE45316-21D1-BF4B-BBB2-AF7967FBCBEA}"/>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3200" b="0" i="1" kern="1200" dirty="0">
                <a:solidFill>
                  <a:srgbClr val="EBEBEB"/>
                </a:solidFill>
                <a:latin typeface="+mj-lt"/>
                <a:ea typeface="+mj-ea"/>
                <a:cs typeface="+mj-cs"/>
              </a:rPr>
              <a:t>Feminist Interpretations of Augustine </a:t>
            </a:r>
            <a:r>
              <a:rPr lang="en-US" sz="3200" b="0" i="0" kern="1200" dirty="0">
                <a:solidFill>
                  <a:srgbClr val="EBEBEB"/>
                </a:solidFill>
                <a:latin typeface="+mj-lt"/>
                <a:ea typeface="+mj-ea"/>
                <a:cs typeface="+mj-cs"/>
              </a:rPr>
              <a:t>(Ed. Judith Stark), 2007</a:t>
            </a:r>
          </a:p>
        </p:txBody>
      </p:sp>
      <p:grpSp>
        <p:nvGrpSpPr>
          <p:cNvPr id="15"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4" name="Picture 3">
            <a:extLst>
              <a:ext uri="{FF2B5EF4-FFF2-40B4-BE49-F238E27FC236}">
                <a16:creationId xmlns:a16="http://schemas.microsoft.com/office/drawing/2014/main" id="{DF67BBED-EECE-FD41-ABA1-25273F8B86A7}"/>
              </a:ext>
            </a:extLst>
          </p:cNvPr>
          <p:cNvPicPr>
            <a:picLocks noChangeAspect="1"/>
          </p:cNvPicPr>
          <p:nvPr/>
        </p:nvPicPr>
        <p:blipFill>
          <a:blip r:embed="rId3"/>
          <a:stretch>
            <a:fillRect/>
          </a:stretch>
        </p:blipFill>
        <p:spPr>
          <a:xfrm>
            <a:off x="1714501" y="384432"/>
            <a:ext cx="4652802" cy="6071403"/>
          </a:xfrm>
          <a:prstGeom prst="rect">
            <a:avLst/>
          </a:prstGeom>
        </p:spPr>
      </p:pic>
    </p:spTree>
    <p:extLst>
      <p:ext uri="{BB962C8B-B14F-4D97-AF65-F5344CB8AC3E}">
        <p14:creationId xmlns:p14="http://schemas.microsoft.com/office/powerpoint/2010/main" val="675119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{B2293DAC-72B4-5F46-9F74-7F5BBA70266D}tf10001076</Template>
  <TotalTime>1806</TotalTime>
  <Words>896</Words>
  <Application>Microsoft Macintosh PowerPoint</Application>
  <PresentationFormat>Widescreen</PresentationFormat>
  <Paragraphs>58</Paragraphs>
  <Slides>17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Century Gothic</vt:lpstr>
      <vt:lpstr>Georgia</vt:lpstr>
      <vt:lpstr>Wingdings 3</vt:lpstr>
      <vt:lpstr>Ion Boardroom</vt:lpstr>
      <vt:lpstr>Feminist Reception of Augustine</vt:lpstr>
      <vt:lpstr>Augustine </vt:lpstr>
      <vt:lpstr>Augustine’s theological legacy</vt:lpstr>
      <vt:lpstr>Feminist Critiques of Augustine</vt:lpstr>
      <vt:lpstr>Feminist Critiques of Augustine</vt:lpstr>
      <vt:lpstr>Mary Daly (1928-2010)</vt:lpstr>
      <vt:lpstr>Mary Daly’s critique (Beyond God the Father)</vt:lpstr>
      <vt:lpstr>Rosemary Radford Ruether (1936-present)</vt:lpstr>
      <vt:lpstr>Ruether’s critique (Sexism and God-Talk)</vt:lpstr>
      <vt:lpstr>Was Augustine “anti-woman”?</vt:lpstr>
      <vt:lpstr>Monica</vt:lpstr>
      <vt:lpstr>Women and sin</vt:lpstr>
      <vt:lpstr>Can women image God?</vt:lpstr>
      <vt:lpstr>Women and concupiscence </vt:lpstr>
      <vt:lpstr>Can Augustine provide resources for feminist theology?</vt:lpstr>
      <vt:lpstr>Natalie Carnes, Baylor University</vt:lpstr>
      <vt:lpstr>Feminist Interpretations of Augustine (Ed. Judith Stark), 2007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Augustine </dc:title>
  <dc:creator>Megan Loumagne</dc:creator>
  <cp:lastModifiedBy>Megan Loumagne</cp:lastModifiedBy>
  <cp:revision>16</cp:revision>
  <dcterms:created xsi:type="dcterms:W3CDTF">2021-01-31T19:23:01Z</dcterms:created>
  <dcterms:modified xsi:type="dcterms:W3CDTF">2021-02-02T11:45:42Z</dcterms:modified>
</cp:coreProperties>
</file>