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71" r:id="rId3"/>
    <p:sldId id="257" r:id="rId4"/>
    <p:sldId id="258" r:id="rId5"/>
    <p:sldId id="259" r:id="rId6"/>
    <p:sldId id="260" r:id="rId7"/>
    <p:sldId id="261" r:id="rId8"/>
    <p:sldId id="263" r:id="rId9"/>
    <p:sldId id="264" r:id="rId10"/>
    <p:sldId id="265" r:id="rId11"/>
    <p:sldId id="266" r:id="rId12"/>
    <p:sldId id="267" r:id="rId13"/>
    <p:sldId id="273" r:id="rId14"/>
    <p:sldId id="274" r:id="rId15"/>
    <p:sldId id="275" r:id="rId16"/>
    <p:sldId id="276" r:id="rId17"/>
    <p:sldId id="277" r:id="rId18"/>
    <p:sldId id="278" r:id="rId19"/>
    <p:sldId id="279" r:id="rId20"/>
    <p:sldId id="280" r:id="rId21"/>
    <p:sldId id="282" r:id="rId22"/>
    <p:sldId id="272" r:id="rId23"/>
    <p:sldId id="270" r:id="rId24"/>
    <p:sldId id="281" r:id="rId25"/>
    <p:sldId id="268" r:id="rId26"/>
    <p:sldId id="262"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72239" autoAdjust="0"/>
  </p:normalViewPr>
  <p:slideViewPr>
    <p:cSldViewPr snapToGrid="0">
      <p:cViewPr varScale="1">
        <p:scale>
          <a:sx n="41" d="100"/>
          <a:sy n="41" d="100"/>
        </p:scale>
        <p:origin x="109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503716-E380-482D-A51D-3E3D7905981A}" type="datetimeFigureOut">
              <a:rPr lang="en-GB" smtClean="0"/>
              <a:t>27/03/2023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E64327-FE1C-4BAE-9349-D9EDD6288627}" type="slidenum">
              <a:rPr lang="en-GB" smtClean="0"/>
              <a:t>‹#›</a:t>
            </a:fld>
            <a:endParaRPr lang="en-GB"/>
          </a:p>
        </p:txBody>
      </p:sp>
    </p:spTree>
    <p:extLst>
      <p:ext uri="{BB962C8B-B14F-4D97-AF65-F5344CB8AC3E}">
        <p14:creationId xmlns:p14="http://schemas.microsoft.com/office/powerpoint/2010/main" val="4032128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E64327-FE1C-4BAE-9349-D9EDD6288627}" type="slidenum">
              <a:rPr lang="en-GB" smtClean="0"/>
              <a:t>1</a:t>
            </a:fld>
            <a:endParaRPr lang="en-GB"/>
          </a:p>
        </p:txBody>
      </p:sp>
    </p:spTree>
    <p:extLst>
      <p:ext uri="{BB962C8B-B14F-4D97-AF65-F5344CB8AC3E}">
        <p14:creationId xmlns:p14="http://schemas.microsoft.com/office/powerpoint/2010/main" val="31164352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E64327-FE1C-4BAE-9349-D9EDD6288627}" type="slidenum">
              <a:rPr lang="en-GB" smtClean="0"/>
              <a:t>3</a:t>
            </a:fld>
            <a:endParaRPr lang="en-GB"/>
          </a:p>
        </p:txBody>
      </p:sp>
    </p:spTree>
    <p:extLst>
      <p:ext uri="{BB962C8B-B14F-4D97-AF65-F5344CB8AC3E}">
        <p14:creationId xmlns:p14="http://schemas.microsoft.com/office/powerpoint/2010/main" val="2605849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E64327-FE1C-4BAE-9349-D9EDD6288627}" type="slidenum">
              <a:rPr lang="en-GB" smtClean="0"/>
              <a:t>4</a:t>
            </a:fld>
            <a:endParaRPr lang="en-GB"/>
          </a:p>
        </p:txBody>
      </p:sp>
    </p:spTree>
    <p:extLst>
      <p:ext uri="{BB962C8B-B14F-4D97-AF65-F5344CB8AC3E}">
        <p14:creationId xmlns:p14="http://schemas.microsoft.com/office/powerpoint/2010/main" val="3956606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E64327-FE1C-4BAE-9349-D9EDD6288627}" type="slidenum">
              <a:rPr lang="en-GB" smtClean="0"/>
              <a:t>5</a:t>
            </a:fld>
            <a:endParaRPr lang="en-GB"/>
          </a:p>
        </p:txBody>
      </p:sp>
    </p:spTree>
    <p:extLst>
      <p:ext uri="{BB962C8B-B14F-4D97-AF65-F5344CB8AC3E}">
        <p14:creationId xmlns:p14="http://schemas.microsoft.com/office/powerpoint/2010/main" val="41103993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E64327-FE1C-4BAE-9349-D9EDD6288627}" type="slidenum">
              <a:rPr lang="en-GB" smtClean="0"/>
              <a:t>6</a:t>
            </a:fld>
            <a:endParaRPr lang="en-GB"/>
          </a:p>
        </p:txBody>
      </p:sp>
    </p:spTree>
    <p:extLst>
      <p:ext uri="{BB962C8B-B14F-4D97-AF65-F5344CB8AC3E}">
        <p14:creationId xmlns:p14="http://schemas.microsoft.com/office/powerpoint/2010/main" val="333734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E64327-FE1C-4BAE-9349-D9EDD6288627}" type="slidenum">
              <a:rPr lang="en-GB" smtClean="0"/>
              <a:t>7</a:t>
            </a:fld>
            <a:endParaRPr lang="en-GB"/>
          </a:p>
        </p:txBody>
      </p:sp>
    </p:spTree>
    <p:extLst>
      <p:ext uri="{BB962C8B-B14F-4D97-AF65-F5344CB8AC3E}">
        <p14:creationId xmlns:p14="http://schemas.microsoft.com/office/powerpoint/2010/main" val="15575437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E64327-FE1C-4BAE-9349-D9EDD6288627}" type="slidenum">
              <a:rPr lang="en-GB" smtClean="0"/>
              <a:t>22</a:t>
            </a:fld>
            <a:endParaRPr lang="en-GB"/>
          </a:p>
        </p:txBody>
      </p:sp>
    </p:spTree>
    <p:extLst>
      <p:ext uri="{BB962C8B-B14F-4D97-AF65-F5344CB8AC3E}">
        <p14:creationId xmlns:p14="http://schemas.microsoft.com/office/powerpoint/2010/main" val="2315215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E64327-FE1C-4BAE-9349-D9EDD6288627}" type="slidenum">
              <a:rPr lang="en-GB" smtClean="0"/>
              <a:t>24</a:t>
            </a:fld>
            <a:endParaRPr lang="en-GB"/>
          </a:p>
        </p:txBody>
      </p:sp>
    </p:spTree>
    <p:extLst>
      <p:ext uri="{BB962C8B-B14F-4D97-AF65-F5344CB8AC3E}">
        <p14:creationId xmlns:p14="http://schemas.microsoft.com/office/powerpoint/2010/main" val="6017696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E64327-FE1C-4BAE-9349-D9EDD6288627}" type="slidenum">
              <a:rPr lang="en-GB" smtClean="0"/>
              <a:t>26</a:t>
            </a:fld>
            <a:endParaRPr lang="en-GB"/>
          </a:p>
        </p:txBody>
      </p:sp>
    </p:spTree>
    <p:extLst>
      <p:ext uri="{BB962C8B-B14F-4D97-AF65-F5344CB8AC3E}">
        <p14:creationId xmlns:p14="http://schemas.microsoft.com/office/powerpoint/2010/main" val="1875817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125EB54-A9B4-4C54-9DF1-06DCD17E6965}" type="datetimeFigureOut">
              <a:rPr lang="en-GB" smtClean="0"/>
              <a:t>27/03/2023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E22742-B64F-4A4E-B5A3-A38A38961353}" type="slidenum">
              <a:rPr lang="en-GB" smtClean="0"/>
              <a:t>‹#›</a:t>
            </a:fld>
            <a:endParaRPr lang="en-GB"/>
          </a:p>
        </p:txBody>
      </p:sp>
    </p:spTree>
    <p:extLst>
      <p:ext uri="{BB962C8B-B14F-4D97-AF65-F5344CB8AC3E}">
        <p14:creationId xmlns:p14="http://schemas.microsoft.com/office/powerpoint/2010/main" val="2999552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25EB54-A9B4-4C54-9DF1-06DCD17E6965}" type="datetimeFigureOut">
              <a:rPr lang="en-GB" smtClean="0"/>
              <a:t>27/03/2023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E22742-B64F-4A4E-B5A3-A38A38961353}" type="slidenum">
              <a:rPr lang="en-GB" smtClean="0"/>
              <a:t>‹#›</a:t>
            </a:fld>
            <a:endParaRPr lang="en-GB"/>
          </a:p>
        </p:txBody>
      </p:sp>
    </p:spTree>
    <p:extLst>
      <p:ext uri="{BB962C8B-B14F-4D97-AF65-F5344CB8AC3E}">
        <p14:creationId xmlns:p14="http://schemas.microsoft.com/office/powerpoint/2010/main" val="2855693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125EB54-A9B4-4C54-9DF1-06DCD17E6965}" type="datetimeFigureOut">
              <a:rPr lang="en-GB" smtClean="0"/>
              <a:t>27/03/2023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E22742-B64F-4A4E-B5A3-A38A38961353}" type="slidenum">
              <a:rPr lang="en-GB" smtClean="0"/>
              <a:t>‹#›</a:t>
            </a:fld>
            <a:endParaRPr lang="en-GB"/>
          </a:p>
        </p:txBody>
      </p:sp>
    </p:spTree>
    <p:extLst>
      <p:ext uri="{BB962C8B-B14F-4D97-AF65-F5344CB8AC3E}">
        <p14:creationId xmlns:p14="http://schemas.microsoft.com/office/powerpoint/2010/main" val="3882235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125EB54-A9B4-4C54-9DF1-06DCD17E6965}" type="datetimeFigureOut">
              <a:rPr lang="en-GB" smtClean="0"/>
              <a:t>27/03/2023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E22742-B64F-4A4E-B5A3-A38A38961353}" type="slidenum">
              <a:rPr lang="en-GB" smtClean="0"/>
              <a:t>‹#›</a:t>
            </a:fld>
            <a:endParaRPr lang="en-GB"/>
          </a:p>
        </p:txBody>
      </p:sp>
    </p:spTree>
    <p:extLst>
      <p:ext uri="{BB962C8B-B14F-4D97-AF65-F5344CB8AC3E}">
        <p14:creationId xmlns:p14="http://schemas.microsoft.com/office/powerpoint/2010/main" val="4029395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125EB54-A9B4-4C54-9DF1-06DCD17E6965}" type="datetimeFigureOut">
              <a:rPr lang="en-GB" smtClean="0"/>
              <a:t>27/03/2023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AE22742-B64F-4A4E-B5A3-A38A38961353}" type="slidenum">
              <a:rPr lang="en-GB" smtClean="0"/>
              <a:t>‹#›</a:t>
            </a:fld>
            <a:endParaRPr lang="en-GB"/>
          </a:p>
        </p:txBody>
      </p:sp>
    </p:spTree>
    <p:extLst>
      <p:ext uri="{BB962C8B-B14F-4D97-AF65-F5344CB8AC3E}">
        <p14:creationId xmlns:p14="http://schemas.microsoft.com/office/powerpoint/2010/main" val="24471518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25EB54-A9B4-4C54-9DF1-06DCD17E6965}" type="datetimeFigureOut">
              <a:rPr lang="en-GB" smtClean="0"/>
              <a:t>27/03/2023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AE22742-B64F-4A4E-B5A3-A38A38961353}" type="slidenum">
              <a:rPr lang="en-GB" smtClean="0"/>
              <a:t>‹#›</a:t>
            </a:fld>
            <a:endParaRPr lang="en-GB"/>
          </a:p>
        </p:txBody>
      </p:sp>
    </p:spTree>
    <p:extLst>
      <p:ext uri="{BB962C8B-B14F-4D97-AF65-F5344CB8AC3E}">
        <p14:creationId xmlns:p14="http://schemas.microsoft.com/office/powerpoint/2010/main" val="726940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25EB54-A9B4-4C54-9DF1-06DCD17E6965}" type="datetimeFigureOut">
              <a:rPr lang="en-GB" smtClean="0"/>
              <a:t>27/03/2023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AE22742-B64F-4A4E-B5A3-A38A38961353}" type="slidenum">
              <a:rPr lang="en-GB" smtClean="0"/>
              <a:t>‹#›</a:t>
            </a:fld>
            <a:endParaRPr lang="en-GB"/>
          </a:p>
        </p:txBody>
      </p:sp>
    </p:spTree>
    <p:extLst>
      <p:ext uri="{BB962C8B-B14F-4D97-AF65-F5344CB8AC3E}">
        <p14:creationId xmlns:p14="http://schemas.microsoft.com/office/powerpoint/2010/main" val="1787462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125EB54-A9B4-4C54-9DF1-06DCD17E6965}" type="datetimeFigureOut">
              <a:rPr lang="en-GB" smtClean="0"/>
              <a:t>27/03/2023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E22742-B64F-4A4E-B5A3-A38A38961353}" type="slidenum">
              <a:rPr lang="en-GB" smtClean="0"/>
              <a:t>‹#›</a:t>
            </a:fld>
            <a:endParaRPr lang="en-GB"/>
          </a:p>
        </p:txBody>
      </p:sp>
    </p:spTree>
    <p:extLst>
      <p:ext uri="{BB962C8B-B14F-4D97-AF65-F5344CB8AC3E}">
        <p14:creationId xmlns:p14="http://schemas.microsoft.com/office/powerpoint/2010/main" val="2693624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125EB54-A9B4-4C54-9DF1-06DCD17E6965}" type="datetimeFigureOut">
              <a:rPr lang="en-GB" smtClean="0"/>
              <a:t>27/03/2023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E22742-B64F-4A4E-B5A3-A38A38961353}" type="slidenum">
              <a:rPr lang="en-GB" smtClean="0"/>
              <a:t>‹#›</a:t>
            </a:fld>
            <a:endParaRPr lang="en-GB"/>
          </a:p>
        </p:txBody>
      </p:sp>
    </p:spTree>
    <p:extLst>
      <p:ext uri="{BB962C8B-B14F-4D97-AF65-F5344CB8AC3E}">
        <p14:creationId xmlns:p14="http://schemas.microsoft.com/office/powerpoint/2010/main" val="150292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25EB54-A9B4-4C54-9DF1-06DCD17E6965}" type="datetimeFigureOut">
              <a:rPr lang="en-GB" smtClean="0"/>
              <a:t>27/03/2023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E22742-B64F-4A4E-B5A3-A38A38961353}" type="slidenum">
              <a:rPr lang="en-GB" smtClean="0"/>
              <a:t>‹#›</a:t>
            </a:fld>
            <a:endParaRPr lang="en-GB"/>
          </a:p>
        </p:txBody>
      </p:sp>
    </p:spTree>
    <p:extLst>
      <p:ext uri="{BB962C8B-B14F-4D97-AF65-F5344CB8AC3E}">
        <p14:creationId xmlns:p14="http://schemas.microsoft.com/office/powerpoint/2010/main" val="1737604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25EB54-A9B4-4C54-9DF1-06DCD17E6965}" type="datetimeFigureOut">
              <a:rPr lang="en-GB" smtClean="0"/>
              <a:t>27/03/2023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E22742-B64F-4A4E-B5A3-A38A38961353}" type="slidenum">
              <a:rPr lang="en-GB" smtClean="0"/>
              <a:t>‹#›</a:t>
            </a:fld>
            <a:endParaRPr lang="en-GB"/>
          </a:p>
        </p:txBody>
      </p:sp>
    </p:spTree>
    <p:extLst>
      <p:ext uri="{BB962C8B-B14F-4D97-AF65-F5344CB8AC3E}">
        <p14:creationId xmlns:p14="http://schemas.microsoft.com/office/powerpoint/2010/main" val="21111033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25EB54-A9B4-4C54-9DF1-06DCD17E6965}" type="datetimeFigureOut">
              <a:rPr lang="en-GB" smtClean="0"/>
              <a:t>27/03/2023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E22742-B64F-4A4E-B5A3-A38A38961353}" type="slidenum">
              <a:rPr lang="en-GB" smtClean="0"/>
              <a:t>‹#›</a:t>
            </a:fld>
            <a:endParaRPr lang="en-GB"/>
          </a:p>
        </p:txBody>
      </p:sp>
    </p:spTree>
    <p:extLst>
      <p:ext uri="{BB962C8B-B14F-4D97-AF65-F5344CB8AC3E}">
        <p14:creationId xmlns:p14="http://schemas.microsoft.com/office/powerpoint/2010/main" val="38779127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statista.com/" TargetMode="External"/><Relationship Id="rId2" Type="http://schemas.openxmlformats.org/officeDocument/2006/relationships/hyperlink" Target="https://edubirdie.com/examples/analysis-of-the-concept-of-the-professional-manager-case-study-of-tesco/" TargetMode="External"/><Relationship Id="rId1" Type="http://schemas.openxmlformats.org/officeDocument/2006/relationships/slideLayout" Target="../slideLayouts/slideLayout1.xml"/><Relationship Id="rId6" Type="http://schemas.openxmlformats.org/officeDocument/2006/relationships/hyperlink" Target="https://govleaders.org/pdfs/tactical-management3.pd" TargetMode="External"/><Relationship Id="rId5" Type="http://schemas.openxmlformats.org/officeDocument/2006/relationships/hyperlink" Target="https://www.tutorialspoint.com/individual_and_group_behavior/group_behavior.htm" TargetMode="External"/><Relationship Id="rId4" Type="http://schemas.openxmlformats.org/officeDocument/2006/relationships/hyperlink" Target="https://www.statista.com/topics/3807/tesco-plc/"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startuptalky.com/business-model-competitors-tesco/" TargetMode="External"/><Relationship Id="rId7" Type="http://schemas.openxmlformats.org/officeDocument/2006/relationships/hyperlink" Target="https://uodamba.wordpress.com/2014/07/13/factors-affecting-group-behavior/"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www.tescoplc.com/news/2022/interims-announcement-202223/" TargetMode="External"/><Relationship Id="rId5" Type="http://schemas.openxmlformats.org/officeDocument/2006/relationships/hyperlink" Target="https://tesco-bst.com/tescohistory/" TargetMode="External"/><Relationship Id="rId4" Type="http://schemas.openxmlformats.org/officeDocument/2006/relationships/hyperlink" Target="https://www.sciencedirect.com/topics/medicine-and-dentistry/teamwork#:~:text=Teamwork%20can%20be%20defined%20a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019B0-9416-A5C9-1A27-887616576F2D}"/>
              </a:ext>
            </a:extLst>
          </p:cNvPr>
          <p:cNvSpPr>
            <a:spLocks noGrp="1"/>
          </p:cNvSpPr>
          <p:nvPr>
            <p:ph type="ctrTitle"/>
          </p:nvPr>
        </p:nvSpPr>
        <p:spPr>
          <a:xfrm>
            <a:off x="1524000" y="466367"/>
            <a:ext cx="9144000" cy="3037523"/>
          </a:xfrm>
        </p:spPr>
        <p:txBody>
          <a:bodyPr>
            <a:normAutofit fontScale="90000"/>
          </a:bodyPr>
          <a:lstStyle/>
          <a:p>
            <a:br>
              <a:rPr lang="en-US" dirty="0"/>
            </a:br>
            <a:br>
              <a:rPr lang="en-US" sz="4000" dirty="0"/>
            </a:br>
            <a:br>
              <a:rPr lang="en-US" dirty="0"/>
            </a:br>
            <a:br>
              <a:rPr lang="en-US" dirty="0"/>
            </a:br>
            <a:endParaRPr lang="en-GB" dirty="0"/>
          </a:p>
        </p:txBody>
      </p:sp>
      <p:sp>
        <p:nvSpPr>
          <p:cNvPr id="3" name="Subtitle 2">
            <a:extLst>
              <a:ext uri="{FF2B5EF4-FFF2-40B4-BE49-F238E27FC236}">
                <a16:creationId xmlns:a16="http://schemas.microsoft.com/office/drawing/2014/main" id="{32E01FC4-FB76-95A1-FEC4-6FE42C7B153A}"/>
              </a:ext>
            </a:extLst>
          </p:cNvPr>
          <p:cNvSpPr>
            <a:spLocks noGrp="1"/>
          </p:cNvSpPr>
          <p:nvPr>
            <p:ph type="subTitle" idx="1"/>
          </p:nvPr>
        </p:nvSpPr>
        <p:spPr>
          <a:xfrm flipV="1">
            <a:off x="-487680" y="-298728"/>
            <a:ext cx="9144000" cy="45719"/>
          </a:xfrm>
        </p:spPr>
        <p:txBody>
          <a:bodyPr>
            <a:normAutofit fontScale="25000" lnSpcReduction="20000"/>
          </a:bodyPr>
          <a:lstStyle/>
          <a:p>
            <a:endParaRPr lang="en-GB" dirty="0"/>
          </a:p>
        </p:txBody>
      </p:sp>
      <p:sp>
        <p:nvSpPr>
          <p:cNvPr id="5" name="TextBox 4">
            <a:extLst>
              <a:ext uri="{FF2B5EF4-FFF2-40B4-BE49-F238E27FC236}">
                <a16:creationId xmlns:a16="http://schemas.microsoft.com/office/drawing/2014/main" id="{DB89975A-71F6-9ECE-9E5B-EFFA24DDA106}"/>
              </a:ext>
            </a:extLst>
          </p:cNvPr>
          <p:cNvSpPr txBox="1"/>
          <p:nvPr/>
        </p:nvSpPr>
        <p:spPr>
          <a:xfrm>
            <a:off x="2225040" y="1118621"/>
            <a:ext cx="8442960" cy="4770537"/>
          </a:xfrm>
          <a:prstGeom prst="rect">
            <a:avLst/>
          </a:prstGeom>
          <a:noFill/>
        </p:spPr>
        <p:txBody>
          <a:bodyPr wrap="square">
            <a:spAutoFit/>
          </a:bodyPr>
          <a:lstStyle/>
          <a:p>
            <a:pPr algn="ctr"/>
            <a:r>
              <a:rPr lang="en-GB" sz="4000" i="0" u="none" strike="noStrike" dirty="0">
                <a:solidFill>
                  <a:srgbClr val="000000"/>
                </a:solidFill>
                <a:effectLst/>
                <a:cs typeface="Calibri" panose="020F0502020204030204" pitchFamily="34" charset="0"/>
              </a:rPr>
              <a:t>BA BUSINESS MANAGEMENT</a:t>
            </a:r>
            <a:r>
              <a:rPr lang="en-GB" sz="4000" i="0" dirty="0">
                <a:solidFill>
                  <a:srgbClr val="000000"/>
                </a:solidFill>
                <a:effectLst/>
                <a:cs typeface="Calibri" panose="020F0502020204030204" pitchFamily="34" charset="0"/>
              </a:rPr>
              <a:t>​</a:t>
            </a:r>
            <a:br>
              <a:rPr lang="en-GB" sz="4000" i="0" dirty="0">
                <a:solidFill>
                  <a:srgbClr val="000000"/>
                </a:solidFill>
                <a:effectLst/>
                <a:cs typeface="Calibri" panose="020F0502020204030204" pitchFamily="34" charset="0"/>
              </a:rPr>
            </a:br>
            <a:r>
              <a:rPr lang="en-GB" sz="4000" i="0" u="none" strike="noStrike" dirty="0">
                <a:solidFill>
                  <a:srgbClr val="000000"/>
                </a:solidFill>
                <a:effectLst/>
                <a:cs typeface="Calibri" panose="020F0502020204030204" pitchFamily="34" charset="0"/>
              </a:rPr>
              <a:t>GROUP PRESENTATION</a:t>
            </a:r>
            <a:r>
              <a:rPr lang="en-GB" sz="4000" b="0" i="0" dirty="0">
                <a:solidFill>
                  <a:srgbClr val="000000"/>
                </a:solidFill>
                <a:effectLst/>
                <a:cs typeface="Calibri" panose="020F0502020204030204" pitchFamily="34" charset="0"/>
              </a:rPr>
              <a:t>​</a:t>
            </a:r>
            <a:br>
              <a:rPr lang="en-GB" sz="4000" b="0" i="0" dirty="0">
                <a:solidFill>
                  <a:srgbClr val="000000"/>
                </a:solidFill>
                <a:effectLst/>
                <a:cs typeface="Calibri" panose="020F0502020204030204" pitchFamily="34" charset="0"/>
              </a:rPr>
            </a:br>
            <a:r>
              <a:rPr lang="en-GB" sz="2800" b="0" i="0" u="none" strike="noStrike" dirty="0">
                <a:solidFill>
                  <a:srgbClr val="000000"/>
                </a:solidFill>
                <a:effectLst/>
                <a:cs typeface="Calibri" panose="020F0502020204030204" pitchFamily="34" charset="0"/>
              </a:rPr>
              <a:t>Module- Introducing the modern workplace</a:t>
            </a:r>
            <a:r>
              <a:rPr lang="en-GB" sz="2800" b="0" i="0" dirty="0">
                <a:solidFill>
                  <a:srgbClr val="000000"/>
                </a:solidFill>
                <a:effectLst/>
                <a:cs typeface="Calibri" panose="020F0502020204030204" pitchFamily="34" charset="0"/>
              </a:rPr>
              <a:t>​</a:t>
            </a:r>
            <a:br>
              <a:rPr lang="en-GB" sz="2800" b="0" i="0" dirty="0">
                <a:solidFill>
                  <a:srgbClr val="000000"/>
                </a:solidFill>
                <a:effectLst/>
                <a:cs typeface="Calibri" panose="020F0502020204030204" pitchFamily="34" charset="0"/>
              </a:rPr>
            </a:br>
            <a:r>
              <a:rPr lang="en-GB" sz="2800" dirty="0">
                <a:solidFill>
                  <a:srgbClr val="000000"/>
                </a:solidFill>
                <a:cs typeface="Calibri" panose="020F0502020204030204" pitchFamily="34" charset="0"/>
              </a:rPr>
              <a:t>Name-Ramanpreet </a:t>
            </a:r>
            <a:r>
              <a:rPr lang="en-GB" sz="2800" b="0" i="0" u="none" strike="noStrike" dirty="0">
                <a:solidFill>
                  <a:srgbClr val="000000"/>
                </a:solidFill>
                <a:effectLst/>
                <a:cs typeface="Calibri" panose="020F0502020204030204" pitchFamily="34" charset="0"/>
              </a:rPr>
              <a:t>Kaur (2216790)</a:t>
            </a:r>
            <a:r>
              <a:rPr lang="en-GB" sz="2800" b="0" i="0" dirty="0">
                <a:solidFill>
                  <a:srgbClr val="000000"/>
                </a:solidFill>
                <a:effectLst/>
                <a:cs typeface="Calibri" panose="020F0502020204030204" pitchFamily="34" charset="0"/>
              </a:rPr>
              <a:t>​</a:t>
            </a:r>
            <a:br>
              <a:rPr lang="en-GB" sz="2800" b="0" i="0" dirty="0">
                <a:solidFill>
                  <a:srgbClr val="000000"/>
                </a:solidFill>
                <a:effectLst/>
                <a:cs typeface="Calibri" panose="020F0502020204030204" pitchFamily="34" charset="0"/>
              </a:rPr>
            </a:br>
            <a:r>
              <a:rPr lang="en-GB" sz="2800" b="0" i="0" u="none" strike="noStrike" dirty="0">
                <a:solidFill>
                  <a:srgbClr val="000000"/>
                </a:solidFill>
                <a:effectLst/>
                <a:cs typeface="Calibri" panose="020F0502020204030204" pitchFamily="34" charset="0"/>
              </a:rPr>
              <a:t>Navjot Kaur(2214338)</a:t>
            </a:r>
            <a:r>
              <a:rPr lang="en-GB" sz="2800" b="0" i="0" dirty="0">
                <a:solidFill>
                  <a:srgbClr val="000000"/>
                </a:solidFill>
                <a:effectLst/>
                <a:cs typeface="Calibri" panose="020F0502020204030204" pitchFamily="34" charset="0"/>
              </a:rPr>
              <a:t>​</a:t>
            </a:r>
            <a:br>
              <a:rPr lang="en-GB" sz="2800" b="0" i="0" dirty="0">
                <a:solidFill>
                  <a:srgbClr val="000000"/>
                </a:solidFill>
                <a:effectLst/>
                <a:cs typeface="Calibri" panose="020F0502020204030204" pitchFamily="34" charset="0"/>
              </a:rPr>
            </a:br>
            <a:r>
              <a:rPr lang="en-GB" sz="2800" b="0" i="0" u="none" strike="noStrike" dirty="0">
                <a:solidFill>
                  <a:srgbClr val="000000"/>
                </a:solidFill>
                <a:effectLst/>
                <a:cs typeface="Calibri" panose="020F0502020204030204" pitchFamily="34" charset="0"/>
              </a:rPr>
              <a:t>Amrita (2214339) </a:t>
            </a:r>
            <a:r>
              <a:rPr lang="en-GB" sz="2800" b="0" i="0" dirty="0">
                <a:solidFill>
                  <a:srgbClr val="000000"/>
                </a:solidFill>
                <a:effectLst/>
                <a:cs typeface="Calibri" panose="020F0502020204030204" pitchFamily="34" charset="0"/>
              </a:rPr>
              <a:t>​</a:t>
            </a:r>
            <a:br>
              <a:rPr lang="en-GB" sz="2800" b="0" i="0" dirty="0">
                <a:solidFill>
                  <a:srgbClr val="000000"/>
                </a:solidFill>
                <a:effectLst/>
                <a:cs typeface="Calibri" panose="020F0502020204030204" pitchFamily="34" charset="0"/>
              </a:rPr>
            </a:br>
            <a:r>
              <a:rPr lang="en-GB" sz="2800" dirty="0">
                <a:solidFill>
                  <a:srgbClr val="000000"/>
                </a:solidFill>
                <a:cs typeface="Calibri" panose="020F0502020204030204" pitchFamily="34" charset="0"/>
              </a:rPr>
              <a:t>Vasile Viorel Bozga(2219837)</a:t>
            </a:r>
            <a:br>
              <a:rPr lang="en-GB" sz="2800" b="0" i="0" dirty="0">
                <a:solidFill>
                  <a:srgbClr val="000000"/>
                </a:solidFill>
                <a:effectLst/>
                <a:cs typeface="Calibri" panose="020F0502020204030204" pitchFamily="34" charset="0"/>
              </a:rPr>
            </a:br>
            <a:r>
              <a:rPr lang="en-GB" sz="2800" b="0" i="0" u="none" strike="noStrike" dirty="0">
                <a:solidFill>
                  <a:srgbClr val="000000"/>
                </a:solidFill>
                <a:effectLst/>
                <a:cs typeface="Calibri" panose="020F0502020204030204" pitchFamily="34" charset="0"/>
              </a:rPr>
              <a:t>Module code-LCBB4003</a:t>
            </a:r>
            <a:r>
              <a:rPr lang="en-GB" sz="2800" b="0" i="0" dirty="0">
                <a:solidFill>
                  <a:srgbClr val="000000"/>
                </a:solidFill>
                <a:effectLst/>
                <a:cs typeface="Calibri" panose="020F0502020204030204" pitchFamily="34" charset="0"/>
              </a:rPr>
              <a:t>​</a:t>
            </a:r>
            <a:br>
              <a:rPr lang="en-GB" sz="2800" b="0" i="0" dirty="0">
                <a:solidFill>
                  <a:srgbClr val="000000"/>
                </a:solidFill>
                <a:effectLst/>
                <a:cs typeface="Calibri" panose="020F0502020204030204" pitchFamily="34" charset="0"/>
              </a:rPr>
            </a:br>
            <a:r>
              <a:rPr lang="en-GB" sz="2800" b="0" i="0" u="none" strike="noStrike" dirty="0">
                <a:solidFill>
                  <a:srgbClr val="000000"/>
                </a:solidFill>
                <a:effectLst/>
                <a:cs typeface="Calibri" panose="020F0502020204030204" pitchFamily="34" charset="0"/>
              </a:rPr>
              <a:t>Module Lecturer- Dr Hoang Dang Nguyen</a:t>
            </a:r>
          </a:p>
          <a:p>
            <a:pPr algn="ctr"/>
            <a:r>
              <a:rPr lang="en-GB" sz="2800" dirty="0">
                <a:solidFill>
                  <a:srgbClr val="000000"/>
                </a:solidFill>
                <a:cs typeface="Calibri" panose="020F0502020204030204" pitchFamily="34" charset="0"/>
              </a:rPr>
              <a:t>Submission date:29-03-2023</a:t>
            </a:r>
            <a:r>
              <a:rPr lang="en-GB" sz="2800" b="0" i="0" u="none" strike="noStrike" dirty="0">
                <a:solidFill>
                  <a:srgbClr val="000000"/>
                </a:solidFill>
                <a:effectLst/>
                <a:cs typeface="Calibri" panose="020F0502020204030204" pitchFamily="34" charset="0"/>
              </a:rPr>
              <a:t> </a:t>
            </a:r>
            <a:r>
              <a:rPr lang="en-GB" sz="2800" b="0" i="0" dirty="0">
                <a:solidFill>
                  <a:srgbClr val="000000"/>
                </a:solidFill>
                <a:effectLst/>
              </a:rPr>
              <a:t>​</a:t>
            </a:r>
            <a:endParaRPr lang="en-GB" sz="2800" dirty="0"/>
          </a:p>
        </p:txBody>
      </p:sp>
    </p:spTree>
    <p:extLst>
      <p:ext uri="{BB962C8B-B14F-4D97-AF65-F5344CB8AC3E}">
        <p14:creationId xmlns:p14="http://schemas.microsoft.com/office/powerpoint/2010/main" val="10068923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C65DE-00FA-B374-F427-A3A094FAE0DD}"/>
              </a:ext>
            </a:extLst>
          </p:cNvPr>
          <p:cNvSpPr>
            <a:spLocks noGrp="1"/>
          </p:cNvSpPr>
          <p:nvPr>
            <p:ph type="ctrTitle"/>
          </p:nvPr>
        </p:nvSpPr>
        <p:spPr>
          <a:xfrm>
            <a:off x="0" y="1"/>
            <a:ext cx="12192000" cy="5710334"/>
          </a:xfrm>
        </p:spPr>
        <p:txBody>
          <a:bodyPr>
            <a:normAutofit fontScale="90000"/>
          </a:bodyPr>
          <a:lstStyle/>
          <a:p>
            <a:pPr algn="l">
              <a:lnSpc>
                <a:spcPct val="100000"/>
              </a:lnSpc>
            </a:pPr>
            <a:r>
              <a:rPr lang="en-GB" sz="3200" b="1" dirty="0">
                <a:latin typeface="+mn-lt"/>
              </a:rPr>
              <a:t>Introduction</a:t>
            </a:r>
            <a:br>
              <a:rPr lang="en-GB" sz="2400" b="1" dirty="0">
                <a:latin typeface="+mn-lt"/>
              </a:rPr>
            </a:br>
            <a:r>
              <a:rPr lang="en-GB" sz="2800" dirty="0">
                <a:latin typeface="+mn-lt"/>
              </a:rPr>
              <a:t>Ramanpreet Kaur: I am a team leader. I worked on the Tesco’s profile. I also did introduction and conclusion. It was my responsibility to set the slides and submit the presentation on Moodle. </a:t>
            </a:r>
            <a:br>
              <a:rPr lang="en-GB" sz="2800" dirty="0">
                <a:latin typeface="+mn-lt"/>
              </a:rPr>
            </a:br>
            <a:br>
              <a:rPr lang="en-GB" sz="2800" dirty="0">
                <a:latin typeface="+mn-lt"/>
              </a:rPr>
            </a:br>
            <a:r>
              <a:rPr lang="en-GB" sz="2800" dirty="0">
                <a:latin typeface="+mn-lt"/>
              </a:rPr>
              <a:t>Navjot Kaur: She worked on the skills and responsibilities of the managers in the Tesco. She also checked the content and references.</a:t>
            </a:r>
            <a:br>
              <a:rPr lang="en-GB" sz="2800" dirty="0">
                <a:latin typeface="+mn-lt"/>
              </a:rPr>
            </a:br>
            <a:br>
              <a:rPr lang="en-GB" sz="2800" dirty="0">
                <a:latin typeface="+mn-lt"/>
              </a:rPr>
            </a:br>
            <a:r>
              <a:rPr lang="en-GB" sz="2800" dirty="0">
                <a:latin typeface="+mn-lt"/>
              </a:rPr>
              <a:t>Amrita: she covered the factors which influences group and team behaviours. She also checked that everybody send the work on time and help the others team member to find the information about the Tesco organisation.</a:t>
            </a:r>
            <a:br>
              <a:rPr lang="en-GB" sz="2800" dirty="0">
                <a:latin typeface="+mn-lt"/>
              </a:rPr>
            </a:br>
            <a:br>
              <a:rPr lang="en-GB" sz="2800" dirty="0">
                <a:latin typeface="+mn-lt"/>
              </a:rPr>
            </a:br>
            <a:r>
              <a:rPr lang="en-GB" sz="2800" dirty="0">
                <a:latin typeface="+mn-lt"/>
              </a:rPr>
              <a:t>Vasile: He worked on the leadership theories  applied on Tesco. It was his duty that he search thoroughly on the leadership theories and provide information about it.</a:t>
            </a:r>
            <a:br>
              <a:rPr lang="en-GB" sz="2800" dirty="0">
                <a:latin typeface="+mn-lt"/>
              </a:rPr>
            </a:br>
            <a:endParaRPr lang="en-GB" sz="2800" dirty="0">
              <a:latin typeface="+mn-lt"/>
            </a:endParaRPr>
          </a:p>
        </p:txBody>
      </p:sp>
      <p:sp>
        <p:nvSpPr>
          <p:cNvPr id="3" name="Subtitle 2">
            <a:extLst>
              <a:ext uri="{FF2B5EF4-FFF2-40B4-BE49-F238E27FC236}">
                <a16:creationId xmlns:a16="http://schemas.microsoft.com/office/drawing/2014/main" id="{0C506528-1ED7-72C7-4950-8EDB86D376CF}"/>
              </a:ext>
            </a:extLst>
          </p:cNvPr>
          <p:cNvSpPr>
            <a:spLocks noGrp="1"/>
          </p:cNvSpPr>
          <p:nvPr>
            <p:ph type="subTitle" idx="1"/>
          </p:nvPr>
        </p:nvSpPr>
        <p:spPr>
          <a:xfrm flipV="1">
            <a:off x="1524000" y="6857999"/>
            <a:ext cx="9144000" cy="2024743"/>
          </a:xfrm>
        </p:spPr>
        <p:txBody>
          <a:bodyPr/>
          <a:lstStyle/>
          <a:p>
            <a:r>
              <a:rPr lang="en-GB" dirty="0"/>
              <a:t>  </a:t>
            </a:r>
          </a:p>
        </p:txBody>
      </p:sp>
    </p:spTree>
    <p:extLst>
      <p:ext uri="{BB962C8B-B14F-4D97-AF65-F5344CB8AC3E}">
        <p14:creationId xmlns:p14="http://schemas.microsoft.com/office/powerpoint/2010/main" val="3901335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D78F3-6EB0-B42A-84A0-4B6B354A73C7}"/>
              </a:ext>
            </a:extLst>
          </p:cNvPr>
          <p:cNvSpPr>
            <a:spLocks noGrp="1"/>
          </p:cNvSpPr>
          <p:nvPr>
            <p:ph type="ctrTitle"/>
          </p:nvPr>
        </p:nvSpPr>
        <p:spPr>
          <a:xfrm>
            <a:off x="836676" y="2133600"/>
            <a:ext cx="4899039" cy="1770490"/>
          </a:xfrm>
          <a:noFill/>
        </p:spPr>
        <p:txBody>
          <a:bodyPr>
            <a:normAutofit fontScale="90000"/>
          </a:bodyPr>
          <a:lstStyle/>
          <a:p>
            <a:br>
              <a:rPr lang="en-US" sz="4000" dirty="0"/>
            </a:br>
            <a:br>
              <a:rPr lang="en-US" sz="4000" dirty="0"/>
            </a:br>
            <a:br>
              <a:rPr lang="en-US" sz="4000" dirty="0"/>
            </a:br>
            <a:br>
              <a:rPr lang="en-US" sz="4000" dirty="0"/>
            </a:br>
            <a:r>
              <a:rPr lang="en-US" sz="4000" dirty="0"/>
              <a:t> </a:t>
            </a:r>
            <a:br>
              <a:rPr lang="en-US" sz="4000" dirty="0"/>
            </a:br>
            <a:br>
              <a:rPr lang="en-US" sz="4000" dirty="0"/>
            </a:br>
            <a:br>
              <a:rPr lang="en-US" sz="4000" dirty="0"/>
            </a:br>
            <a:br>
              <a:rPr lang="en-US" sz="4000" dirty="0"/>
            </a:br>
            <a:br>
              <a:rPr lang="en-US" sz="4000" dirty="0"/>
            </a:br>
            <a:br>
              <a:rPr lang="en-US" sz="4000" dirty="0"/>
            </a:br>
            <a:br>
              <a:rPr lang="en-US" sz="4000" dirty="0"/>
            </a:br>
            <a:br>
              <a:rPr lang="en-US" sz="4000" dirty="0"/>
            </a:br>
            <a:br>
              <a:rPr lang="en-US" sz="4000" dirty="0"/>
            </a:br>
            <a:br>
              <a:rPr lang="en-US" sz="3300" dirty="0"/>
            </a:br>
            <a:br>
              <a:rPr lang="en-US" sz="3300" dirty="0"/>
            </a:br>
            <a:br>
              <a:rPr lang="en-US" sz="3300" dirty="0"/>
            </a:br>
            <a:br>
              <a:rPr lang="en-US" sz="3300" dirty="0"/>
            </a:br>
            <a:br>
              <a:rPr lang="en-US" sz="3300" dirty="0"/>
            </a:br>
            <a:br>
              <a:rPr lang="en-US" sz="3300" dirty="0"/>
            </a:br>
            <a:endParaRPr lang="en-GB" sz="3300" dirty="0"/>
          </a:p>
        </p:txBody>
      </p:sp>
      <p:sp>
        <p:nvSpPr>
          <p:cNvPr id="3" name="Subtitle 2">
            <a:extLst>
              <a:ext uri="{FF2B5EF4-FFF2-40B4-BE49-F238E27FC236}">
                <a16:creationId xmlns:a16="http://schemas.microsoft.com/office/drawing/2014/main" id="{1F2ECF18-2AC4-40DD-4AEB-780EC8EC6F10}"/>
              </a:ext>
            </a:extLst>
          </p:cNvPr>
          <p:cNvSpPr>
            <a:spLocks noGrp="1"/>
          </p:cNvSpPr>
          <p:nvPr>
            <p:ph type="subTitle" idx="1"/>
          </p:nvPr>
        </p:nvSpPr>
        <p:spPr>
          <a:xfrm>
            <a:off x="228600" y="472440"/>
            <a:ext cx="6305334" cy="6385560"/>
          </a:xfrm>
          <a:noFill/>
        </p:spPr>
        <p:txBody>
          <a:bodyPr>
            <a:normAutofit/>
          </a:bodyPr>
          <a:lstStyle/>
          <a:p>
            <a:pPr algn="l"/>
            <a:r>
              <a:rPr lang="en-GB" sz="4000" dirty="0"/>
              <a:t>The History of TESCO PLC</a:t>
            </a:r>
          </a:p>
          <a:p>
            <a:pPr algn="l"/>
            <a:endParaRPr lang="en-GB" sz="4000" dirty="0"/>
          </a:p>
          <a:p>
            <a:pPr marL="571500" indent="-571500" algn="l">
              <a:lnSpc>
                <a:spcPct val="100000"/>
              </a:lnSpc>
              <a:buFont typeface="Wingdings" panose="05000000000000000000" pitchFamily="2" charset="2"/>
              <a:buChar char="§"/>
            </a:pPr>
            <a:r>
              <a:rPr lang="en-GB" sz="2800" dirty="0"/>
              <a:t>Founded by Jack Cohen in 1919.</a:t>
            </a:r>
          </a:p>
          <a:p>
            <a:pPr marL="571500" indent="-571500" algn="l">
              <a:lnSpc>
                <a:spcPct val="100000"/>
              </a:lnSpc>
              <a:buFont typeface="Wingdings" panose="05000000000000000000" pitchFamily="2" charset="2"/>
              <a:buChar char="§"/>
            </a:pPr>
            <a:r>
              <a:rPr lang="en-GB" sz="2800" dirty="0"/>
              <a:t>Tesco’s first store opened in north London in 1929.</a:t>
            </a:r>
          </a:p>
          <a:p>
            <a:pPr marL="571500" indent="-571500" algn="l">
              <a:lnSpc>
                <a:spcPct val="100000"/>
              </a:lnSpc>
              <a:buFont typeface="Wingdings" panose="05000000000000000000" pitchFamily="2" charset="2"/>
              <a:buChar char="§"/>
            </a:pPr>
            <a:r>
              <a:rPr lang="en-GB" sz="2800" dirty="0"/>
              <a:t>Initial major retailer in the UK in 1985.</a:t>
            </a:r>
          </a:p>
          <a:p>
            <a:pPr marL="571500" indent="-571500" algn="l">
              <a:lnSpc>
                <a:spcPct val="100000"/>
              </a:lnSpc>
              <a:buFont typeface="Wingdings" panose="05000000000000000000" pitchFamily="2" charset="2"/>
              <a:buChar char="§"/>
            </a:pPr>
            <a:r>
              <a:rPr lang="en-GB" sz="2800" dirty="0"/>
              <a:t> Biggest market of UK and affordable price</a:t>
            </a:r>
          </a:p>
          <a:p>
            <a:pPr algn="l">
              <a:lnSpc>
                <a:spcPct val="100000"/>
              </a:lnSpc>
            </a:pPr>
            <a:r>
              <a:rPr lang="en-GB" sz="3200" dirty="0"/>
              <a:t>                 </a:t>
            </a:r>
          </a:p>
          <a:p>
            <a:pPr algn="l"/>
            <a:r>
              <a:rPr lang="en-GB" sz="3200" dirty="0"/>
              <a:t>                        </a:t>
            </a:r>
          </a:p>
          <a:p>
            <a:pPr algn="l"/>
            <a:r>
              <a:rPr lang="en-GB" sz="3200" dirty="0"/>
              <a:t>                            (</a:t>
            </a:r>
            <a:r>
              <a:rPr lang="en-GB" sz="2800" dirty="0"/>
              <a:t>tesco-bst.com.(n.d.)</a:t>
            </a:r>
          </a:p>
        </p:txBody>
      </p:sp>
      <p:pic>
        <p:nvPicPr>
          <p:cNvPr id="1026" name="Picture 2">
            <a:extLst>
              <a:ext uri="{FF2B5EF4-FFF2-40B4-BE49-F238E27FC236}">
                <a16:creationId xmlns:a16="http://schemas.microsoft.com/office/drawing/2014/main" id="{D28FC542-3584-AC3E-AB69-1A79AFB45E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263" r="18965"/>
          <a:stretch/>
        </p:blipFill>
        <p:spPr bwMode="auto">
          <a:xfrm>
            <a:off x="6533934" y="746760"/>
            <a:ext cx="4899039" cy="4282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869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01D6B-9BC2-F971-F9B9-B3D51A43B2A3}"/>
              </a:ext>
            </a:extLst>
          </p:cNvPr>
          <p:cNvSpPr>
            <a:spLocks noGrp="1"/>
          </p:cNvSpPr>
          <p:nvPr>
            <p:ph type="ctrTitle"/>
          </p:nvPr>
        </p:nvSpPr>
        <p:spPr>
          <a:xfrm>
            <a:off x="0" y="0"/>
            <a:ext cx="12192000" cy="9509760"/>
          </a:xfrm>
        </p:spPr>
        <p:txBody>
          <a:bodyPr>
            <a:normAutofit/>
          </a:bodyPr>
          <a:lstStyle/>
          <a:p>
            <a:pPr algn="l"/>
            <a:br>
              <a:rPr lang="en-GB"/>
            </a:br>
            <a:br>
              <a:rPr lang="en-GB"/>
            </a:br>
            <a:br>
              <a:rPr lang="en-GB"/>
            </a:br>
            <a:br>
              <a:rPr lang="en-GB"/>
            </a:br>
            <a:br>
              <a:rPr lang="en-GB" sz="4000"/>
            </a:br>
            <a:br>
              <a:rPr lang="en-GB" sz="4000"/>
            </a:br>
            <a:br>
              <a:rPr lang="en-GB"/>
            </a:br>
            <a:br>
              <a:rPr lang="en-GB"/>
            </a:br>
            <a:br>
              <a:rPr lang="en-GB" sz="4400"/>
            </a:br>
            <a:endParaRPr lang="en-GB" dirty="0"/>
          </a:p>
        </p:txBody>
      </p:sp>
      <p:sp>
        <p:nvSpPr>
          <p:cNvPr id="5" name="Subtitle 4">
            <a:extLst>
              <a:ext uri="{FF2B5EF4-FFF2-40B4-BE49-F238E27FC236}">
                <a16:creationId xmlns:a16="http://schemas.microsoft.com/office/drawing/2014/main" id="{4262184A-21B4-CA6B-8092-B4E984E01876}"/>
              </a:ext>
            </a:extLst>
          </p:cNvPr>
          <p:cNvSpPr>
            <a:spLocks noGrp="1"/>
          </p:cNvSpPr>
          <p:nvPr>
            <p:ph type="subTitle" idx="1"/>
          </p:nvPr>
        </p:nvSpPr>
        <p:spPr>
          <a:xfrm>
            <a:off x="1524000" y="441960"/>
            <a:ext cx="9144000" cy="5913120"/>
          </a:xfrm>
        </p:spPr>
        <p:txBody>
          <a:bodyPr>
            <a:normAutofit fontScale="47500" lnSpcReduction="20000"/>
          </a:bodyPr>
          <a:lstStyle/>
          <a:p>
            <a:r>
              <a:rPr lang="en-GB" sz="8400" dirty="0"/>
              <a:t>Background information of Tesco</a:t>
            </a:r>
          </a:p>
          <a:p>
            <a:endParaRPr lang="en-GB" sz="7300" dirty="0"/>
          </a:p>
          <a:p>
            <a:pPr marL="342900" indent="-342900" algn="l">
              <a:lnSpc>
                <a:spcPct val="120000"/>
              </a:lnSpc>
              <a:buFont typeface="Wingdings" panose="05000000000000000000" pitchFamily="2" charset="2"/>
              <a:buChar char="§"/>
            </a:pPr>
            <a:r>
              <a:rPr lang="en-GB" sz="5900" dirty="0"/>
              <a:t>It was first listed on the stock exchange in 1947 .</a:t>
            </a:r>
          </a:p>
          <a:p>
            <a:pPr marL="342900" indent="-342900" algn="l">
              <a:lnSpc>
                <a:spcPct val="120000"/>
              </a:lnSpc>
              <a:buFont typeface="Wingdings" panose="05000000000000000000" pitchFamily="2" charset="2"/>
              <a:buChar char="§"/>
            </a:pPr>
            <a:r>
              <a:rPr lang="en-GB" sz="5900" dirty="0"/>
              <a:t>In 1973, Tesco introduce the petrol station on major sites.</a:t>
            </a:r>
          </a:p>
          <a:p>
            <a:pPr marL="342900" indent="-342900" algn="l">
              <a:lnSpc>
                <a:spcPct val="120000"/>
              </a:lnSpc>
              <a:buFont typeface="Wingdings" panose="05000000000000000000" pitchFamily="2" charset="2"/>
              <a:buChar char="§"/>
            </a:pPr>
            <a:r>
              <a:rPr lang="en-GB" sz="5900" dirty="0"/>
              <a:t> In 1993, Tesco provide wider range of products in the market.</a:t>
            </a:r>
          </a:p>
          <a:p>
            <a:pPr marL="342900" indent="-342900" algn="l">
              <a:lnSpc>
                <a:spcPct val="120000"/>
              </a:lnSpc>
              <a:buFont typeface="Wingdings" panose="05000000000000000000" pitchFamily="2" charset="2"/>
              <a:buChar char="§"/>
            </a:pPr>
            <a:r>
              <a:rPr lang="en-GB" sz="5900" dirty="0"/>
              <a:t>Online  service and Clubcard was launched.</a:t>
            </a:r>
          </a:p>
          <a:p>
            <a:pPr marL="342900" indent="-342900" algn="l">
              <a:lnSpc>
                <a:spcPct val="120000"/>
              </a:lnSpc>
              <a:buFont typeface="Wingdings" panose="05000000000000000000" pitchFamily="2" charset="2"/>
              <a:buChar char="§"/>
            </a:pPr>
            <a:r>
              <a:rPr lang="en-GB" sz="5900" dirty="0"/>
              <a:t> More stores were opened in 1999.</a:t>
            </a:r>
          </a:p>
          <a:p>
            <a:pPr marL="342900" indent="-342900" algn="l">
              <a:lnSpc>
                <a:spcPct val="120000"/>
              </a:lnSpc>
              <a:buFont typeface="Wingdings" panose="05000000000000000000" pitchFamily="2" charset="2"/>
              <a:buChar char="§"/>
            </a:pPr>
            <a:r>
              <a:rPr lang="en-GB" sz="5900" dirty="0"/>
              <a:t>Awarded green retailer of the year in June in 2012.</a:t>
            </a:r>
          </a:p>
          <a:p>
            <a:pPr algn="l">
              <a:lnSpc>
                <a:spcPct val="120000"/>
              </a:lnSpc>
            </a:pPr>
            <a:r>
              <a:rPr lang="en-GB" sz="5900" dirty="0"/>
              <a:t>                                                                     (tesco-bst.com.(n.d.).</a:t>
            </a:r>
          </a:p>
        </p:txBody>
      </p:sp>
    </p:spTree>
    <p:extLst>
      <p:ext uri="{BB962C8B-B14F-4D97-AF65-F5344CB8AC3E}">
        <p14:creationId xmlns:p14="http://schemas.microsoft.com/office/powerpoint/2010/main" val="2496281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B5B02-68A2-634E-DCFA-AE8469655EE5}"/>
              </a:ext>
            </a:extLst>
          </p:cNvPr>
          <p:cNvSpPr>
            <a:spLocks noGrp="1"/>
          </p:cNvSpPr>
          <p:nvPr>
            <p:ph type="ctrTitle"/>
          </p:nvPr>
        </p:nvSpPr>
        <p:spPr>
          <a:xfrm>
            <a:off x="1524000" y="198120"/>
            <a:ext cx="9144000" cy="4770120"/>
          </a:xfrm>
        </p:spPr>
        <p:txBody>
          <a:bodyPr>
            <a:normAutofit fontScale="90000"/>
          </a:bodyPr>
          <a:lstStyle/>
          <a:p>
            <a:pPr algn="l">
              <a:lnSpc>
                <a:spcPct val="100000"/>
              </a:lnSpc>
            </a:pPr>
            <a:r>
              <a:rPr lang="en-GB" sz="4400" dirty="0">
                <a:latin typeface="+mn-lt"/>
              </a:rPr>
              <a:t>PERFORMANCE OF TESCO IN MARKET</a:t>
            </a:r>
            <a:br>
              <a:rPr lang="en-GB" sz="4400" dirty="0"/>
            </a:br>
            <a:br>
              <a:rPr lang="en-GB" dirty="0"/>
            </a:br>
            <a:br>
              <a:rPr lang="en-GB" sz="2800" dirty="0">
                <a:latin typeface="+mn-lt"/>
              </a:rPr>
            </a:br>
            <a:br>
              <a:rPr lang="en-GB" sz="2800" dirty="0">
                <a:latin typeface="+mn-lt"/>
              </a:rPr>
            </a:br>
            <a:br>
              <a:rPr lang="en-GB" sz="2800" dirty="0">
                <a:latin typeface="+mn-lt"/>
              </a:rPr>
            </a:br>
            <a:br>
              <a:rPr lang="en-GB" dirty="0"/>
            </a:br>
            <a:endParaRPr lang="en-GB" dirty="0"/>
          </a:p>
        </p:txBody>
      </p:sp>
      <p:sp>
        <p:nvSpPr>
          <p:cNvPr id="3" name="Subtitle 2">
            <a:extLst>
              <a:ext uri="{FF2B5EF4-FFF2-40B4-BE49-F238E27FC236}">
                <a16:creationId xmlns:a16="http://schemas.microsoft.com/office/drawing/2014/main" id="{97EEAEB3-02B2-724A-1379-67F8B12A62A5}"/>
              </a:ext>
            </a:extLst>
          </p:cNvPr>
          <p:cNvSpPr>
            <a:spLocks noGrp="1"/>
          </p:cNvSpPr>
          <p:nvPr>
            <p:ph type="subTitle" idx="1"/>
          </p:nvPr>
        </p:nvSpPr>
        <p:spPr>
          <a:xfrm>
            <a:off x="1524000" y="1645920"/>
            <a:ext cx="9144000" cy="4312920"/>
          </a:xfrm>
        </p:spPr>
        <p:txBody>
          <a:bodyPr>
            <a:normAutofit/>
          </a:bodyPr>
          <a:lstStyle/>
          <a:p>
            <a:pPr marL="342900" indent="-342900" algn="l">
              <a:lnSpc>
                <a:spcPct val="100000"/>
              </a:lnSpc>
              <a:buFont typeface="Wingdings" panose="05000000000000000000" pitchFamily="2" charset="2"/>
              <a:buChar char="§"/>
            </a:pPr>
            <a:r>
              <a:rPr lang="en-GB" sz="2800" dirty="0"/>
              <a:t>Strong trading performance(3.2% sales up).(Tesco Plc,2022)</a:t>
            </a:r>
          </a:p>
          <a:p>
            <a:pPr marL="342900" indent="-342900" algn="l">
              <a:lnSpc>
                <a:spcPct val="100000"/>
              </a:lnSpc>
              <a:buFont typeface="Wingdings" panose="05000000000000000000" pitchFamily="2" charset="2"/>
              <a:buChar char="§"/>
            </a:pPr>
            <a:r>
              <a:rPr lang="en-GB" sz="2800" dirty="0"/>
              <a:t>Supporting customer.    (Tesco Plc,2022)</a:t>
            </a:r>
          </a:p>
          <a:p>
            <a:pPr marL="342900" indent="-342900" algn="l">
              <a:lnSpc>
                <a:spcPct val="100000"/>
              </a:lnSpc>
              <a:buFont typeface="Wingdings" panose="05000000000000000000" pitchFamily="2" charset="2"/>
              <a:buChar char="§"/>
            </a:pPr>
            <a:r>
              <a:rPr lang="en-GB" sz="2800" dirty="0"/>
              <a:t>Good reputation in market.   (Tesco Plc,2022)</a:t>
            </a:r>
          </a:p>
          <a:p>
            <a:pPr marL="342900" indent="-342900" algn="l">
              <a:lnSpc>
                <a:spcPct val="100000"/>
              </a:lnSpc>
              <a:buFont typeface="Wingdings" panose="05000000000000000000" pitchFamily="2" charset="2"/>
              <a:buChar char="§"/>
            </a:pPr>
            <a:r>
              <a:rPr lang="en-GB" sz="2800" dirty="0"/>
              <a:t>Significant increase in the online sales in 2022(over 10.8 million dollars).  (Sabanoglu,2020)</a:t>
            </a:r>
          </a:p>
          <a:p>
            <a:pPr marL="342900" indent="-342900" algn="l">
              <a:lnSpc>
                <a:spcPct val="100000"/>
              </a:lnSpc>
              <a:buFont typeface="Wingdings" panose="05000000000000000000" pitchFamily="2" charset="2"/>
              <a:buChar char="§"/>
            </a:pPr>
            <a:r>
              <a:rPr lang="en-GB" sz="2800" dirty="0"/>
              <a:t>27% development in the  grocery market. (Sabanoglu,2020)</a:t>
            </a:r>
          </a:p>
          <a:p>
            <a:pPr algn="l"/>
            <a:r>
              <a:rPr lang="en-GB" sz="2800" dirty="0"/>
              <a:t>                                                                            </a:t>
            </a:r>
          </a:p>
          <a:p>
            <a:pPr algn="l"/>
            <a:r>
              <a:rPr lang="en-GB" sz="2800" dirty="0"/>
              <a:t>                                                                              </a:t>
            </a:r>
          </a:p>
        </p:txBody>
      </p:sp>
    </p:spTree>
    <p:extLst>
      <p:ext uri="{BB962C8B-B14F-4D97-AF65-F5344CB8AC3E}">
        <p14:creationId xmlns:p14="http://schemas.microsoft.com/office/powerpoint/2010/main" val="18630508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7F2F4-5BE2-71DD-1AC2-46E74C226D75}"/>
              </a:ext>
            </a:extLst>
          </p:cNvPr>
          <p:cNvSpPr>
            <a:spLocks noGrp="1"/>
          </p:cNvSpPr>
          <p:nvPr>
            <p:ph type="ctrTitle"/>
          </p:nvPr>
        </p:nvSpPr>
        <p:spPr>
          <a:xfrm>
            <a:off x="213360" y="152400"/>
            <a:ext cx="10454640" cy="3931920"/>
          </a:xfrm>
        </p:spPr>
        <p:txBody>
          <a:bodyPr>
            <a:normAutofit/>
          </a:bodyPr>
          <a:lstStyle/>
          <a:p>
            <a:pPr>
              <a:lnSpc>
                <a:spcPct val="100000"/>
              </a:lnSpc>
            </a:pPr>
            <a:r>
              <a:rPr lang="en-GB" sz="4400" dirty="0">
                <a:latin typeface="+mn-lt"/>
              </a:rPr>
              <a:t>Business model of Tesco</a:t>
            </a:r>
            <a:br>
              <a:rPr lang="en-GB" sz="4000" dirty="0">
                <a:latin typeface="+mn-lt"/>
              </a:rPr>
            </a:br>
            <a:br>
              <a:rPr lang="en-GB" dirty="0"/>
            </a:br>
            <a:br>
              <a:rPr lang="en-GB" sz="3100" dirty="0">
                <a:latin typeface="+mn-lt"/>
              </a:rPr>
            </a:br>
            <a:r>
              <a:rPr lang="en-GB" sz="3100" dirty="0">
                <a:latin typeface="+mn-lt"/>
              </a:rPr>
              <a:t> </a:t>
            </a:r>
            <a:br>
              <a:rPr lang="en-GB" dirty="0">
                <a:latin typeface="+mn-lt"/>
              </a:rPr>
            </a:br>
            <a:endParaRPr lang="en-GB" dirty="0">
              <a:latin typeface="+mn-lt"/>
            </a:endParaRPr>
          </a:p>
        </p:txBody>
      </p:sp>
      <p:sp>
        <p:nvSpPr>
          <p:cNvPr id="3" name="Subtitle 2">
            <a:extLst>
              <a:ext uri="{FF2B5EF4-FFF2-40B4-BE49-F238E27FC236}">
                <a16:creationId xmlns:a16="http://schemas.microsoft.com/office/drawing/2014/main" id="{F2582F95-B3A6-E854-4F42-B3A9F52B9D58}"/>
              </a:ext>
            </a:extLst>
          </p:cNvPr>
          <p:cNvSpPr>
            <a:spLocks noGrp="1"/>
          </p:cNvSpPr>
          <p:nvPr>
            <p:ph type="subTitle" idx="1"/>
          </p:nvPr>
        </p:nvSpPr>
        <p:spPr>
          <a:xfrm>
            <a:off x="213360" y="2286000"/>
            <a:ext cx="6355080" cy="4110990"/>
          </a:xfrm>
        </p:spPr>
        <p:txBody>
          <a:bodyPr>
            <a:normAutofit fontScale="25000" lnSpcReduction="20000"/>
          </a:bodyPr>
          <a:lstStyle/>
          <a:p>
            <a:pPr marL="457200" indent="-457200" algn="l">
              <a:lnSpc>
                <a:spcPct val="120000"/>
              </a:lnSpc>
              <a:buFont typeface="Wingdings" panose="05000000000000000000" pitchFamily="2" charset="2"/>
              <a:buChar char="Ø"/>
            </a:pPr>
            <a:r>
              <a:rPr lang="en-GB" sz="11200" dirty="0"/>
              <a:t>The four components of the Tesco business model are:</a:t>
            </a:r>
          </a:p>
          <a:p>
            <a:pPr marL="342900" indent="-342900" algn="l">
              <a:lnSpc>
                <a:spcPct val="120000"/>
              </a:lnSpc>
              <a:buFont typeface="Wingdings" panose="05000000000000000000" pitchFamily="2" charset="2"/>
              <a:buChar char="§"/>
            </a:pPr>
            <a:r>
              <a:rPr lang="en-GB" sz="11200" dirty="0"/>
              <a:t>Quality of the products </a:t>
            </a:r>
          </a:p>
          <a:p>
            <a:pPr marL="342900" indent="-342900" algn="l">
              <a:lnSpc>
                <a:spcPct val="120000"/>
              </a:lnSpc>
              <a:buFont typeface="Wingdings" panose="05000000000000000000" pitchFamily="2" charset="2"/>
              <a:buChar char="§"/>
            </a:pPr>
            <a:r>
              <a:rPr lang="en-GB" sz="11200" dirty="0"/>
              <a:t>Customers</a:t>
            </a:r>
          </a:p>
          <a:p>
            <a:pPr marL="342900" indent="-342900" algn="l">
              <a:lnSpc>
                <a:spcPct val="120000"/>
              </a:lnSpc>
              <a:buFont typeface="Wingdings" panose="05000000000000000000" pitchFamily="2" charset="2"/>
              <a:buChar char="§"/>
            </a:pPr>
            <a:r>
              <a:rPr lang="en-GB" sz="11200" dirty="0"/>
              <a:t>Channels</a:t>
            </a:r>
          </a:p>
          <a:p>
            <a:pPr marL="342900" indent="-342900" algn="l">
              <a:lnSpc>
                <a:spcPct val="120000"/>
              </a:lnSpc>
              <a:buFont typeface="Wingdings" panose="05000000000000000000" pitchFamily="2" charset="2"/>
              <a:buChar char="§"/>
            </a:pPr>
            <a:r>
              <a:rPr lang="en-GB" sz="11200" dirty="0"/>
              <a:t>Reinvest</a:t>
            </a:r>
          </a:p>
          <a:p>
            <a:pPr marL="342900" indent="-342900" algn="l">
              <a:lnSpc>
                <a:spcPct val="170000"/>
              </a:lnSpc>
              <a:buFont typeface="Wingdings" panose="05000000000000000000" pitchFamily="2" charset="2"/>
              <a:buChar char="§"/>
            </a:pPr>
            <a:endParaRPr lang="en-GB" sz="9600" dirty="0"/>
          </a:p>
          <a:p>
            <a:pPr algn="l">
              <a:lnSpc>
                <a:spcPct val="170000"/>
              </a:lnSpc>
            </a:pPr>
            <a:r>
              <a:rPr lang="en-GB" sz="9600" dirty="0"/>
              <a:t>                                                     (Vyshnavi,2020)</a:t>
            </a:r>
          </a:p>
          <a:p>
            <a:pPr algn="l">
              <a:lnSpc>
                <a:spcPct val="100000"/>
              </a:lnSpc>
            </a:pPr>
            <a:r>
              <a:rPr lang="en-GB" sz="11200" dirty="0"/>
              <a:t>                                                                                         </a:t>
            </a:r>
            <a:r>
              <a:rPr lang="en-GB" sz="5900" dirty="0"/>
              <a:t>                                                                                    </a:t>
            </a:r>
          </a:p>
          <a:p>
            <a:pPr algn="l">
              <a:lnSpc>
                <a:spcPct val="100000"/>
              </a:lnSpc>
            </a:pPr>
            <a:endParaRPr lang="en-GB" sz="5900" dirty="0"/>
          </a:p>
          <a:p>
            <a:pPr algn="l">
              <a:lnSpc>
                <a:spcPct val="100000"/>
              </a:lnSpc>
            </a:pPr>
            <a:r>
              <a:rPr lang="en-GB" sz="5900" dirty="0"/>
              <a:t>  </a:t>
            </a:r>
          </a:p>
          <a:p>
            <a:pPr>
              <a:lnSpc>
                <a:spcPct val="100000"/>
              </a:lnSpc>
            </a:pPr>
            <a:endParaRPr lang="en-GB" sz="2800" dirty="0"/>
          </a:p>
        </p:txBody>
      </p:sp>
      <p:pic>
        <p:nvPicPr>
          <p:cNvPr id="2050" name="Picture 2">
            <a:extLst>
              <a:ext uri="{FF2B5EF4-FFF2-40B4-BE49-F238E27FC236}">
                <a16:creationId xmlns:a16="http://schemas.microsoft.com/office/drawing/2014/main" id="{84070EBE-C6D3-F110-0318-12DF5CE6DD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8480" y="2114550"/>
            <a:ext cx="4221479" cy="3489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4571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7DC09-37EE-1BE7-5CBF-0E75B2DC6858}"/>
              </a:ext>
            </a:extLst>
          </p:cNvPr>
          <p:cNvSpPr>
            <a:spLocks noGrp="1"/>
          </p:cNvSpPr>
          <p:nvPr>
            <p:ph type="ctrTitle"/>
          </p:nvPr>
        </p:nvSpPr>
        <p:spPr>
          <a:xfrm>
            <a:off x="1524000" y="624840"/>
            <a:ext cx="9144000" cy="2804160"/>
          </a:xfrm>
        </p:spPr>
        <p:txBody>
          <a:bodyPr>
            <a:normAutofit fontScale="90000"/>
          </a:bodyPr>
          <a:lstStyle/>
          <a:p>
            <a:r>
              <a:rPr lang="en-GB" sz="4400" dirty="0">
                <a:latin typeface="+mn-lt"/>
              </a:rPr>
              <a:t>Competitors of Tesco</a:t>
            </a:r>
            <a:br>
              <a:rPr lang="en-GB" sz="4000" dirty="0">
                <a:latin typeface="+mn-lt"/>
              </a:rPr>
            </a:br>
            <a:br>
              <a:rPr lang="en-GB" sz="4000" dirty="0">
                <a:latin typeface="+mn-lt"/>
              </a:rPr>
            </a:br>
            <a:br>
              <a:rPr lang="en-GB" sz="4000" dirty="0">
                <a:latin typeface="+mn-lt"/>
              </a:rPr>
            </a:br>
            <a:br>
              <a:rPr lang="en-GB" sz="4000" dirty="0">
                <a:latin typeface="+mn-lt"/>
              </a:rPr>
            </a:br>
            <a:endParaRPr lang="en-GB" sz="4000" dirty="0">
              <a:latin typeface="+mn-lt"/>
            </a:endParaRPr>
          </a:p>
        </p:txBody>
      </p:sp>
      <p:sp>
        <p:nvSpPr>
          <p:cNvPr id="3" name="Subtitle 2">
            <a:extLst>
              <a:ext uri="{FF2B5EF4-FFF2-40B4-BE49-F238E27FC236}">
                <a16:creationId xmlns:a16="http://schemas.microsoft.com/office/drawing/2014/main" id="{AB61997D-4D55-425B-301B-59A75FC4A5DD}"/>
              </a:ext>
            </a:extLst>
          </p:cNvPr>
          <p:cNvSpPr>
            <a:spLocks noGrp="1"/>
          </p:cNvSpPr>
          <p:nvPr>
            <p:ph type="subTitle" idx="1"/>
          </p:nvPr>
        </p:nvSpPr>
        <p:spPr>
          <a:xfrm>
            <a:off x="929640" y="2042160"/>
            <a:ext cx="10530840" cy="2804160"/>
          </a:xfrm>
        </p:spPr>
        <p:txBody>
          <a:bodyPr>
            <a:normAutofit/>
          </a:bodyPr>
          <a:lstStyle/>
          <a:p>
            <a:pPr marL="457200" indent="-457200" algn="l">
              <a:lnSpc>
                <a:spcPct val="100000"/>
              </a:lnSpc>
              <a:buFont typeface="Wingdings" panose="05000000000000000000" pitchFamily="2" charset="2"/>
              <a:buChar char="v"/>
            </a:pPr>
            <a:r>
              <a:rPr lang="en-US" sz="2800" dirty="0"/>
              <a:t>Tesco’s competitors are Sainsbury, ASDA and Aldi. These companies are growing very fast from the last few years . So, these are strong competitors of Tesco. Moreover, Tesco  also have a competitors in India such as Big bazaar, Dmart, reliance and star bazaar. (Vyshnavi,2020)</a:t>
            </a:r>
            <a:endParaRPr kumimoji="0" lang="en-US" sz="2800" b="0" i="0" u="none" strike="noStrike" kern="1200" cap="none" spc="0" normalizeH="0" baseline="0" noProof="0" dirty="0">
              <a:ln>
                <a:noFill/>
              </a:ln>
              <a:solidFill>
                <a:prstClr val="black"/>
              </a:solidFill>
              <a:effectLst/>
              <a:uLnTx/>
              <a:uFillTx/>
              <a:ea typeface="+mn-ea"/>
              <a:cs typeface="+mn-cs"/>
            </a:endParaRPr>
          </a:p>
          <a:p>
            <a:pPr algn="l">
              <a:lnSpc>
                <a:spcPct val="100000"/>
              </a:lnSpc>
            </a:pPr>
            <a:endParaRPr lang="en-GB" dirty="0"/>
          </a:p>
        </p:txBody>
      </p:sp>
    </p:spTree>
    <p:extLst>
      <p:ext uri="{BB962C8B-B14F-4D97-AF65-F5344CB8AC3E}">
        <p14:creationId xmlns:p14="http://schemas.microsoft.com/office/powerpoint/2010/main" val="26606171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B4240-2B7E-91D0-F80B-60743715BF44}"/>
              </a:ext>
            </a:extLst>
          </p:cNvPr>
          <p:cNvSpPr>
            <a:spLocks noGrp="1"/>
          </p:cNvSpPr>
          <p:nvPr>
            <p:ph type="ctrTitle"/>
          </p:nvPr>
        </p:nvSpPr>
        <p:spPr>
          <a:xfrm>
            <a:off x="1524000" y="1"/>
            <a:ext cx="9144000" cy="1981200"/>
          </a:xfrm>
        </p:spPr>
        <p:txBody>
          <a:bodyPr>
            <a:normAutofit fontScale="90000"/>
          </a:bodyPr>
          <a:lstStyle/>
          <a:p>
            <a:r>
              <a:rPr lang="en-US" sz="4400" dirty="0">
                <a:latin typeface="+mn-lt"/>
              </a:rPr>
              <a:t>The Responsibilities and skills a manager employees to govern Tesco plc in the UK</a:t>
            </a:r>
            <a:br>
              <a:rPr lang="en-US" sz="5400" dirty="0"/>
            </a:br>
            <a:endParaRPr lang="en-GB" dirty="0"/>
          </a:p>
        </p:txBody>
      </p:sp>
      <p:sp>
        <p:nvSpPr>
          <p:cNvPr id="3" name="Subtitle 2">
            <a:extLst>
              <a:ext uri="{FF2B5EF4-FFF2-40B4-BE49-F238E27FC236}">
                <a16:creationId xmlns:a16="http://schemas.microsoft.com/office/drawing/2014/main" id="{8118B29E-D722-8484-0E67-3EF66B789E6C}"/>
              </a:ext>
            </a:extLst>
          </p:cNvPr>
          <p:cNvSpPr>
            <a:spLocks noGrp="1"/>
          </p:cNvSpPr>
          <p:nvPr>
            <p:ph type="subTitle" idx="1"/>
          </p:nvPr>
        </p:nvSpPr>
        <p:spPr>
          <a:xfrm>
            <a:off x="1524000" y="1188721"/>
            <a:ext cx="9144000" cy="5669278"/>
          </a:xfrm>
        </p:spPr>
        <p:txBody>
          <a:bodyPr>
            <a:normAutofit fontScale="25000" lnSpcReduction="20000"/>
          </a:bodyPr>
          <a:lstStyle/>
          <a:p>
            <a:pPr marL="742950" lvl="1" indent="-285750" algn="just">
              <a:lnSpc>
                <a:spcPct val="170000"/>
              </a:lnSpc>
              <a:buFont typeface="Wingdings" panose="05000000000000000000" pitchFamily="2" charset="2"/>
              <a:buChar char="Ø"/>
            </a:pPr>
            <a:r>
              <a:rPr lang="en-US" sz="9600" dirty="0"/>
              <a:t> The abilities of general manager:</a:t>
            </a:r>
          </a:p>
          <a:p>
            <a:pPr lvl="1" algn="just">
              <a:lnSpc>
                <a:spcPct val="120000"/>
              </a:lnSpc>
              <a:buFont typeface="Wingdings" panose="05000000000000000000" pitchFamily="2" charset="2"/>
              <a:buChar char="§"/>
            </a:pPr>
            <a:r>
              <a:rPr lang="en-US" sz="9600" dirty="0"/>
              <a:t>Making the most beneficial decisions that produces the Positive results .</a:t>
            </a:r>
          </a:p>
          <a:p>
            <a:pPr lvl="1" algn="just">
              <a:lnSpc>
                <a:spcPct val="120000"/>
              </a:lnSpc>
              <a:buFont typeface="Wingdings" panose="05000000000000000000" pitchFamily="2" charset="2"/>
              <a:buChar char="§"/>
            </a:pPr>
            <a:r>
              <a:rPr lang="en-US" sz="9600" dirty="0"/>
              <a:t>Management of time. </a:t>
            </a:r>
          </a:p>
          <a:p>
            <a:pPr lvl="1" algn="just">
              <a:lnSpc>
                <a:spcPct val="120000"/>
              </a:lnSpc>
              <a:buFont typeface="Wingdings" panose="05000000000000000000" pitchFamily="2" charset="2"/>
              <a:buChar char="§"/>
            </a:pPr>
            <a:r>
              <a:rPr lang="en-US" sz="9600" dirty="0"/>
              <a:t>Flexibility skill that is utilize to successfully address a variety of difficulties.</a:t>
            </a:r>
          </a:p>
          <a:p>
            <a:pPr lvl="1" algn="just">
              <a:lnSpc>
                <a:spcPct val="120000"/>
              </a:lnSpc>
            </a:pPr>
            <a:r>
              <a:rPr lang="en-US" sz="9600" dirty="0"/>
              <a:t> (Edubiride, n.d)</a:t>
            </a:r>
          </a:p>
          <a:p>
            <a:pPr lvl="1" algn="just">
              <a:lnSpc>
                <a:spcPct val="120000"/>
              </a:lnSpc>
              <a:buFont typeface="Wingdings" panose="05000000000000000000" pitchFamily="2" charset="2"/>
              <a:buChar char="§"/>
            </a:pPr>
            <a:endParaRPr lang="en-US" sz="9600" dirty="0"/>
          </a:p>
          <a:p>
            <a:pPr marL="742950" lvl="1" indent="-285750" algn="just">
              <a:lnSpc>
                <a:spcPct val="120000"/>
              </a:lnSpc>
              <a:buFont typeface="Wingdings" panose="05000000000000000000" pitchFamily="2" charset="2"/>
              <a:buChar char="Ø"/>
            </a:pPr>
            <a:r>
              <a:rPr lang="en-US" sz="9600" dirty="0"/>
              <a:t>The tasks of general manager are:</a:t>
            </a:r>
          </a:p>
          <a:p>
            <a:pPr marL="742950" lvl="1" indent="-285750" algn="just">
              <a:lnSpc>
                <a:spcPct val="120000"/>
              </a:lnSpc>
              <a:buFont typeface="Arial" panose="020B0604020202020204" pitchFamily="34" charset="0"/>
              <a:buChar char="•"/>
            </a:pPr>
            <a:r>
              <a:rPr lang="en-US" sz="9600" dirty="0"/>
              <a:t>To examine Tesco data, including sales, buyer, rivalry, and outperformance.</a:t>
            </a:r>
          </a:p>
          <a:p>
            <a:pPr marL="742950" lvl="1" indent="-285750" algn="just">
              <a:lnSpc>
                <a:spcPct val="120000"/>
              </a:lnSpc>
              <a:buFont typeface="Arial" panose="020B0604020202020204" pitchFamily="34" charset="0"/>
              <a:buChar char="•"/>
            </a:pPr>
            <a:r>
              <a:rPr lang="en-US" sz="9600" dirty="0"/>
              <a:t>Making wise Suggestions through projects. </a:t>
            </a:r>
            <a:r>
              <a:rPr lang="en-IN" sz="9600" b="0" i="0" dirty="0">
                <a:effectLst/>
              </a:rPr>
              <a:t>(Edubirdie, n.d.)</a:t>
            </a:r>
          </a:p>
          <a:p>
            <a:pPr marL="457200" lvl="1" indent="0" algn="ctr">
              <a:lnSpc>
                <a:spcPct val="120000"/>
              </a:lnSpc>
              <a:buNone/>
            </a:pPr>
            <a:endParaRPr lang="en-IN" sz="9600" dirty="0"/>
          </a:p>
          <a:p>
            <a:pPr marL="457200" lvl="1" indent="0" algn="ctr">
              <a:lnSpc>
                <a:spcPct val="120000"/>
              </a:lnSpc>
              <a:buNone/>
            </a:pPr>
            <a:endParaRPr lang="en-US" sz="7400" dirty="0"/>
          </a:p>
          <a:p>
            <a:endParaRPr lang="en-GB" dirty="0"/>
          </a:p>
        </p:txBody>
      </p:sp>
    </p:spTree>
    <p:extLst>
      <p:ext uri="{BB962C8B-B14F-4D97-AF65-F5344CB8AC3E}">
        <p14:creationId xmlns:p14="http://schemas.microsoft.com/office/powerpoint/2010/main" val="2636772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43028-D4A1-66C0-62DE-7BF883DC6D4A}"/>
              </a:ext>
            </a:extLst>
          </p:cNvPr>
          <p:cNvSpPr>
            <a:spLocks noGrp="1"/>
          </p:cNvSpPr>
          <p:nvPr>
            <p:ph type="title"/>
          </p:nvPr>
        </p:nvSpPr>
        <p:spPr>
          <a:xfrm>
            <a:off x="2880360" y="365125"/>
            <a:ext cx="10515600" cy="1325563"/>
          </a:xfrm>
        </p:spPr>
        <p:txBody>
          <a:bodyPr>
            <a:normAutofit/>
          </a:bodyPr>
          <a:lstStyle/>
          <a:p>
            <a:r>
              <a:rPr lang="en-US" sz="4000" dirty="0">
                <a:latin typeface="+mn-lt"/>
              </a:rPr>
              <a:t>The skills of tactical manager</a:t>
            </a:r>
            <a:endParaRPr lang="en-GB" sz="4000" dirty="0">
              <a:latin typeface="+mn-lt"/>
            </a:endParaRPr>
          </a:p>
        </p:txBody>
      </p:sp>
      <p:sp>
        <p:nvSpPr>
          <p:cNvPr id="3" name="Content Placeholder 2">
            <a:extLst>
              <a:ext uri="{FF2B5EF4-FFF2-40B4-BE49-F238E27FC236}">
                <a16:creationId xmlns:a16="http://schemas.microsoft.com/office/drawing/2014/main" id="{307E1F75-0BAF-947F-DF92-E8F3A41718FD}"/>
              </a:ext>
            </a:extLst>
          </p:cNvPr>
          <p:cNvSpPr>
            <a:spLocks noGrp="1"/>
          </p:cNvSpPr>
          <p:nvPr>
            <p:ph idx="1"/>
          </p:nvPr>
        </p:nvSpPr>
        <p:spPr/>
        <p:txBody>
          <a:bodyPr/>
          <a:lstStyle/>
          <a:p>
            <a:pPr>
              <a:lnSpc>
                <a:spcPct val="100000"/>
              </a:lnSpc>
              <a:buFont typeface="Wingdings" panose="05000000000000000000" pitchFamily="2" charset="2"/>
              <a:buChar char="Ø"/>
            </a:pPr>
            <a:r>
              <a:rPr lang="en-US" dirty="0"/>
              <a:t> THE ABILITIES OF GENERAL MANAGER ARE:</a:t>
            </a:r>
          </a:p>
          <a:p>
            <a:pPr>
              <a:lnSpc>
                <a:spcPct val="100000"/>
              </a:lnSpc>
              <a:buFont typeface="Wingdings" panose="05000000000000000000" pitchFamily="2" charset="2"/>
              <a:buChar char="§"/>
            </a:pPr>
            <a:r>
              <a:rPr lang="en-US" dirty="0"/>
              <a:t>Knowledge transfer.</a:t>
            </a:r>
          </a:p>
          <a:p>
            <a:pPr>
              <a:lnSpc>
                <a:spcPct val="100000"/>
              </a:lnSpc>
              <a:buFont typeface="Wingdings" panose="05000000000000000000" pitchFamily="2" charset="2"/>
              <a:buChar char="§"/>
            </a:pPr>
            <a:r>
              <a:rPr lang="en-US" dirty="0"/>
              <a:t> Being dependable, loyal.</a:t>
            </a:r>
          </a:p>
          <a:p>
            <a:pPr>
              <a:lnSpc>
                <a:spcPct val="100000"/>
              </a:lnSpc>
              <a:buFont typeface="Wingdings" panose="05000000000000000000" pitchFamily="2" charset="2"/>
              <a:buChar char="§"/>
            </a:pPr>
            <a:r>
              <a:rPr lang="en-US" dirty="0"/>
              <a:t>Ability to plan.</a:t>
            </a:r>
          </a:p>
          <a:p>
            <a:pPr>
              <a:lnSpc>
                <a:spcPct val="100000"/>
              </a:lnSpc>
              <a:buFont typeface="Wingdings" panose="05000000000000000000" pitchFamily="2" charset="2"/>
              <a:buChar char="§"/>
            </a:pPr>
            <a:r>
              <a:rPr lang="en-US" dirty="0"/>
              <a:t>Abilities in innovation.</a:t>
            </a:r>
          </a:p>
          <a:p>
            <a:pPr marL="0" indent="0" algn="r">
              <a:lnSpc>
                <a:spcPct val="100000"/>
              </a:lnSpc>
              <a:buNone/>
            </a:pPr>
            <a:r>
              <a:rPr lang="en-IN" b="0" i="0" dirty="0">
                <a:effectLst/>
              </a:rPr>
              <a:t>(Reda and Lenderking, n.d.)</a:t>
            </a:r>
            <a:endParaRPr lang="en-US" dirty="0"/>
          </a:p>
          <a:p>
            <a:pPr algn="r">
              <a:lnSpc>
                <a:spcPct val="100000"/>
              </a:lnSpc>
              <a:buFont typeface="Wingdings" panose="05000000000000000000" pitchFamily="2" charset="2"/>
              <a:buChar char="§"/>
            </a:pPr>
            <a:endParaRPr lang="en-US" sz="2800" dirty="0"/>
          </a:p>
          <a:p>
            <a:endParaRPr lang="en-GB" dirty="0"/>
          </a:p>
        </p:txBody>
      </p:sp>
    </p:spTree>
    <p:extLst>
      <p:ext uri="{BB962C8B-B14F-4D97-AF65-F5344CB8AC3E}">
        <p14:creationId xmlns:p14="http://schemas.microsoft.com/office/powerpoint/2010/main" val="2471150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91F80-9294-343A-8BE2-8B8A4B36F519}"/>
              </a:ext>
            </a:extLst>
          </p:cNvPr>
          <p:cNvSpPr>
            <a:spLocks noGrp="1"/>
          </p:cNvSpPr>
          <p:nvPr>
            <p:ph type="ctrTitle"/>
          </p:nvPr>
        </p:nvSpPr>
        <p:spPr>
          <a:xfrm>
            <a:off x="1524000" y="-60959"/>
            <a:ext cx="9144000" cy="2042159"/>
          </a:xfrm>
        </p:spPr>
        <p:txBody>
          <a:bodyPr>
            <a:normAutofit/>
          </a:bodyPr>
          <a:lstStyle/>
          <a:p>
            <a:r>
              <a:rPr lang="en-US" sz="4000" dirty="0">
                <a:latin typeface="+mn-lt"/>
              </a:rPr>
              <a:t>TASKS(RESPONSIBILITIES) OF TACTICAL MANAGER ARE:</a:t>
            </a:r>
            <a:br>
              <a:rPr lang="en-US" sz="4000" dirty="0">
                <a:latin typeface="+mn-lt"/>
              </a:rPr>
            </a:br>
            <a:endParaRPr lang="en-GB" sz="4000" dirty="0">
              <a:latin typeface="+mn-lt"/>
            </a:endParaRPr>
          </a:p>
        </p:txBody>
      </p:sp>
      <p:sp>
        <p:nvSpPr>
          <p:cNvPr id="3" name="Subtitle 2">
            <a:extLst>
              <a:ext uri="{FF2B5EF4-FFF2-40B4-BE49-F238E27FC236}">
                <a16:creationId xmlns:a16="http://schemas.microsoft.com/office/drawing/2014/main" id="{9B449502-D4E5-7917-A113-DF1BCF191170}"/>
              </a:ext>
            </a:extLst>
          </p:cNvPr>
          <p:cNvSpPr>
            <a:spLocks noGrp="1"/>
          </p:cNvSpPr>
          <p:nvPr>
            <p:ph type="subTitle" idx="1"/>
          </p:nvPr>
        </p:nvSpPr>
        <p:spPr>
          <a:xfrm>
            <a:off x="1584960" y="1981200"/>
            <a:ext cx="8488680" cy="4572000"/>
          </a:xfrm>
        </p:spPr>
        <p:txBody>
          <a:bodyPr>
            <a:normAutofit/>
          </a:bodyPr>
          <a:lstStyle/>
          <a:p>
            <a:pPr algn="l">
              <a:lnSpc>
                <a:spcPct val="100000"/>
              </a:lnSpc>
              <a:buFont typeface="Wingdings" panose="05000000000000000000" pitchFamily="2" charset="2"/>
              <a:buChar char="§"/>
            </a:pPr>
            <a:r>
              <a:rPr lang="en-US" sz="2800" dirty="0"/>
              <a:t>Accountable for the official process.</a:t>
            </a:r>
          </a:p>
          <a:p>
            <a:pPr algn="l">
              <a:lnSpc>
                <a:spcPct val="100000"/>
              </a:lnSpc>
              <a:buFont typeface="Wingdings" panose="05000000000000000000" pitchFamily="2" charset="2"/>
              <a:buChar char="§"/>
            </a:pPr>
            <a:r>
              <a:rPr lang="en-US" sz="2800" dirty="0"/>
              <a:t>In charge of an organization's operational, economic, and management tasks.</a:t>
            </a:r>
          </a:p>
          <a:p>
            <a:pPr algn="l">
              <a:lnSpc>
                <a:spcPct val="100000"/>
              </a:lnSpc>
              <a:buFont typeface="Wingdings" panose="05000000000000000000" pitchFamily="2" charset="2"/>
              <a:buChar char="§"/>
            </a:pPr>
            <a:r>
              <a:rPr lang="en-US" sz="2800" dirty="0"/>
              <a:t>Responsibility for  bookkeeping, human capital, production, study and development, and promotion.</a:t>
            </a:r>
          </a:p>
          <a:p>
            <a:pPr algn="l">
              <a:lnSpc>
                <a:spcPct val="100000"/>
              </a:lnSpc>
              <a:buFont typeface="Wingdings" panose="05000000000000000000" pitchFamily="2" charset="2"/>
              <a:buChar char="§"/>
            </a:pPr>
            <a:endParaRPr lang="en-US" sz="2800" dirty="0"/>
          </a:p>
          <a:p>
            <a:pPr marL="0" indent="0" algn="l">
              <a:lnSpc>
                <a:spcPct val="100000"/>
              </a:lnSpc>
              <a:buNone/>
            </a:pPr>
            <a:r>
              <a:rPr lang="en-US" sz="2800" dirty="0"/>
              <a:t>                                                         (Edubiride, n.d.)</a:t>
            </a:r>
          </a:p>
          <a:p>
            <a:endParaRPr lang="en-GB" dirty="0"/>
          </a:p>
        </p:txBody>
      </p:sp>
    </p:spTree>
    <p:extLst>
      <p:ext uri="{BB962C8B-B14F-4D97-AF65-F5344CB8AC3E}">
        <p14:creationId xmlns:p14="http://schemas.microsoft.com/office/powerpoint/2010/main" val="23111368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3EF2E-F058-A9B6-3334-0FB8E2252A40}"/>
              </a:ext>
            </a:extLst>
          </p:cNvPr>
          <p:cNvSpPr>
            <a:spLocks noGrp="1"/>
          </p:cNvSpPr>
          <p:nvPr>
            <p:ph type="ctrTitle"/>
          </p:nvPr>
        </p:nvSpPr>
        <p:spPr>
          <a:xfrm>
            <a:off x="1524000" y="1"/>
            <a:ext cx="9144000" cy="1655762"/>
          </a:xfrm>
        </p:spPr>
        <p:txBody>
          <a:bodyPr>
            <a:normAutofit/>
          </a:bodyPr>
          <a:lstStyle/>
          <a:p>
            <a:pPr>
              <a:lnSpc>
                <a:spcPct val="100000"/>
              </a:lnSpc>
            </a:pPr>
            <a:r>
              <a:rPr lang="en-US" sz="4000" dirty="0">
                <a:latin typeface="+mn-lt"/>
              </a:rPr>
              <a:t>The skills of operational manager of Tesco plc</a:t>
            </a:r>
            <a:endParaRPr lang="en-GB" sz="4000" dirty="0">
              <a:latin typeface="+mn-lt"/>
            </a:endParaRPr>
          </a:p>
        </p:txBody>
      </p:sp>
      <p:sp>
        <p:nvSpPr>
          <p:cNvPr id="3" name="Subtitle 2">
            <a:extLst>
              <a:ext uri="{FF2B5EF4-FFF2-40B4-BE49-F238E27FC236}">
                <a16:creationId xmlns:a16="http://schemas.microsoft.com/office/drawing/2014/main" id="{5BC10A54-E9BF-354D-8983-F00893F30F71}"/>
              </a:ext>
            </a:extLst>
          </p:cNvPr>
          <p:cNvSpPr>
            <a:spLocks noGrp="1"/>
          </p:cNvSpPr>
          <p:nvPr>
            <p:ph type="subTitle" idx="1"/>
          </p:nvPr>
        </p:nvSpPr>
        <p:spPr>
          <a:xfrm>
            <a:off x="1524000" y="1655763"/>
            <a:ext cx="9144000" cy="5202236"/>
          </a:xfrm>
        </p:spPr>
        <p:txBody>
          <a:bodyPr>
            <a:normAutofit fontScale="92500" lnSpcReduction="20000"/>
          </a:bodyPr>
          <a:lstStyle/>
          <a:p>
            <a:pPr algn="l">
              <a:lnSpc>
                <a:spcPct val="120000"/>
              </a:lnSpc>
              <a:buFont typeface="Wingdings" panose="05000000000000000000" pitchFamily="2" charset="2"/>
              <a:buChar char="§"/>
            </a:pPr>
            <a:r>
              <a:rPr lang="en-IN" sz="3000" dirty="0"/>
              <a:t>Abilities in analysis.</a:t>
            </a:r>
          </a:p>
          <a:p>
            <a:pPr algn="l">
              <a:lnSpc>
                <a:spcPct val="120000"/>
              </a:lnSpc>
              <a:buFont typeface="Wingdings" panose="05000000000000000000" pitchFamily="2" charset="2"/>
              <a:buChar char="§"/>
            </a:pPr>
            <a:r>
              <a:rPr lang="en-IN" sz="3000" dirty="0"/>
              <a:t>Connectivity capabilities.</a:t>
            </a:r>
          </a:p>
          <a:p>
            <a:pPr algn="l">
              <a:lnSpc>
                <a:spcPct val="120000"/>
              </a:lnSpc>
              <a:buFont typeface="Wingdings" panose="05000000000000000000" pitchFamily="2" charset="2"/>
              <a:buChar char="§"/>
            </a:pPr>
            <a:r>
              <a:rPr lang="en-IN" sz="3000" dirty="0"/>
              <a:t>Capabilities in delegating.</a:t>
            </a:r>
          </a:p>
          <a:p>
            <a:pPr algn="l">
              <a:lnSpc>
                <a:spcPct val="120000"/>
              </a:lnSpc>
              <a:buFont typeface="Wingdings" panose="05000000000000000000" pitchFamily="2" charset="2"/>
              <a:buChar char="§"/>
            </a:pPr>
            <a:r>
              <a:rPr lang="en-IN" sz="3000" dirty="0"/>
              <a:t>Excellent interpersonal abilities.</a:t>
            </a:r>
          </a:p>
          <a:p>
            <a:pPr algn="l">
              <a:lnSpc>
                <a:spcPct val="120000"/>
              </a:lnSpc>
              <a:buFont typeface="Wingdings" panose="05000000000000000000" pitchFamily="2" charset="2"/>
              <a:buChar char="§"/>
            </a:pPr>
            <a:r>
              <a:rPr lang="en-IN" sz="3000" dirty="0"/>
              <a:t>Capabilities in strategy development.</a:t>
            </a:r>
          </a:p>
          <a:p>
            <a:pPr algn="l">
              <a:lnSpc>
                <a:spcPct val="120000"/>
              </a:lnSpc>
              <a:buFont typeface="Wingdings" panose="05000000000000000000" pitchFamily="2" charset="2"/>
              <a:buChar char="§"/>
            </a:pPr>
            <a:r>
              <a:rPr lang="en-IN" sz="3000" dirty="0"/>
              <a:t>Excellent interpersonal abilities.</a:t>
            </a:r>
          </a:p>
          <a:p>
            <a:pPr algn="l">
              <a:lnSpc>
                <a:spcPct val="120000"/>
              </a:lnSpc>
              <a:buFont typeface="Wingdings" panose="05000000000000000000" pitchFamily="2" charset="2"/>
              <a:buChar char="§"/>
            </a:pPr>
            <a:r>
              <a:rPr lang="en-IN" sz="3000" dirty="0"/>
              <a:t>Handling quotas for both individuals and groups.</a:t>
            </a:r>
          </a:p>
          <a:p>
            <a:pPr algn="l">
              <a:lnSpc>
                <a:spcPct val="120000"/>
              </a:lnSpc>
              <a:buFont typeface="Wingdings" panose="05000000000000000000" pitchFamily="2" charset="2"/>
              <a:buChar char="§"/>
            </a:pPr>
            <a:endParaRPr lang="en-IN" sz="3000" dirty="0"/>
          </a:p>
          <a:p>
            <a:pPr marL="0" indent="0" algn="l">
              <a:lnSpc>
                <a:spcPct val="120000"/>
              </a:lnSpc>
              <a:buNone/>
            </a:pPr>
            <a:r>
              <a:rPr lang="en-US" sz="3000" dirty="0"/>
              <a:t>(Edubiride, n.d.)</a:t>
            </a:r>
          </a:p>
          <a:p>
            <a:endParaRPr lang="en-GB" dirty="0"/>
          </a:p>
        </p:txBody>
      </p:sp>
    </p:spTree>
    <p:extLst>
      <p:ext uri="{BB962C8B-B14F-4D97-AF65-F5344CB8AC3E}">
        <p14:creationId xmlns:p14="http://schemas.microsoft.com/office/powerpoint/2010/main" val="1192824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ADA46-D532-7D49-E365-1E4AAC198F7B}"/>
              </a:ext>
            </a:extLst>
          </p:cNvPr>
          <p:cNvSpPr>
            <a:spLocks noGrp="1"/>
          </p:cNvSpPr>
          <p:nvPr>
            <p:ph type="ctrTitle"/>
          </p:nvPr>
        </p:nvSpPr>
        <p:spPr>
          <a:xfrm>
            <a:off x="1722120" y="167641"/>
            <a:ext cx="9144000" cy="1295399"/>
          </a:xfrm>
        </p:spPr>
        <p:txBody>
          <a:bodyPr>
            <a:normAutofit fontScale="90000"/>
          </a:bodyPr>
          <a:lstStyle/>
          <a:p>
            <a:pPr>
              <a:lnSpc>
                <a:spcPct val="100000"/>
              </a:lnSpc>
            </a:pPr>
            <a:r>
              <a:rPr lang="en-US" sz="4000" dirty="0">
                <a:latin typeface="+mn-lt"/>
              </a:rPr>
              <a:t>Responsibilities of operational manager of Tesco plc</a:t>
            </a:r>
            <a:endParaRPr lang="en-GB" sz="4000" dirty="0">
              <a:latin typeface="+mn-lt"/>
            </a:endParaRPr>
          </a:p>
        </p:txBody>
      </p:sp>
      <p:sp>
        <p:nvSpPr>
          <p:cNvPr id="3" name="Subtitle 2">
            <a:extLst>
              <a:ext uri="{FF2B5EF4-FFF2-40B4-BE49-F238E27FC236}">
                <a16:creationId xmlns:a16="http://schemas.microsoft.com/office/drawing/2014/main" id="{B4B1CFBD-8FDE-3CF1-9069-6F2889A0FAC0}"/>
              </a:ext>
            </a:extLst>
          </p:cNvPr>
          <p:cNvSpPr>
            <a:spLocks noGrp="1"/>
          </p:cNvSpPr>
          <p:nvPr>
            <p:ph type="subTitle" idx="1"/>
          </p:nvPr>
        </p:nvSpPr>
        <p:spPr>
          <a:xfrm>
            <a:off x="1524000" y="1737360"/>
            <a:ext cx="9144000" cy="4501198"/>
          </a:xfrm>
        </p:spPr>
        <p:txBody>
          <a:bodyPr>
            <a:normAutofit/>
          </a:bodyPr>
          <a:lstStyle/>
          <a:p>
            <a:pPr algn="l">
              <a:lnSpc>
                <a:spcPct val="100000"/>
              </a:lnSpc>
              <a:buFont typeface="Wingdings" panose="05000000000000000000" pitchFamily="2" charset="2"/>
              <a:buChar char="§"/>
            </a:pPr>
            <a:r>
              <a:rPr lang="en-IN" sz="2800" dirty="0"/>
              <a:t>Attributing work</a:t>
            </a:r>
          </a:p>
          <a:p>
            <a:pPr algn="l">
              <a:lnSpc>
                <a:spcPct val="100000"/>
              </a:lnSpc>
              <a:buFont typeface="Wingdings" panose="05000000000000000000" pitchFamily="2" charset="2"/>
              <a:buChar char="§"/>
            </a:pPr>
            <a:r>
              <a:rPr lang="en-IN" sz="2800" dirty="0"/>
              <a:t>Budget responsibility.</a:t>
            </a:r>
          </a:p>
          <a:p>
            <a:pPr algn="l">
              <a:lnSpc>
                <a:spcPct val="100000"/>
              </a:lnSpc>
              <a:buFont typeface="Wingdings" panose="05000000000000000000" pitchFamily="2" charset="2"/>
              <a:buChar char="§"/>
            </a:pPr>
            <a:r>
              <a:rPr lang="en-IN" sz="2800" dirty="0"/>
              <a:t> Be a competent leader. </a:t>
            </a:r>
            <a:r>
              <a:rPr lang="en-US" sz="2800" dirty="0"/>
              <a:t>(Edubiride, n.d.)</a:t>
            </a:r>
          </a:p>
          <a:p>
            <a:pPr algn="l">
              <a:lnSpc>
                <a:spcPct val="100000"/>
              </a:lnSpc>
              <a:buFont typeface="Wingdings" panose="05000000000000000000" pitchFamily="2" charset="2"/>
              <a:buChar char="§"/>
            </a:pPr>
            <a:r>
              <a:rPr lang="en-US" sz="2800" dirty="0"/>
              <a:t>The sales manager is responsible for selectively choosing and appointing dealers.</a:t>
            </a:r>
            <a:r>
              <a:rPr lang="en-IN" sz="2800" b="0" i="0" dirty="0">
                <a:solidFill>
                  <a:srgbClr val="2C3E50"/>
                </a:solidFill>
                <a:effectLst/>
              </a:rPr>
              <a:t> </a:t>
            </a:r>
            <a:r>
              <a:rPr lang="en-US" sz="2800" dirty="0"/>
              <a:t>(Edubiride, n.d.)</a:t>
            </a:r>
          </a:p>
          <a:p>
            <a:pPr marL="0" indent="0" algn="l">
              <a:lnSpc>
                <a:spcPct val="100000"/>
              </a:lnSpc>
              <a:buNone/>
            </a:pPr>
            <a:endParaRPr lang="en-US" sz="2800" dirty="0"/>
          </a:p>
          <a:p>
            <a:pPr marL="0" indent="0" algn="l">
              <a:lnSpc>
                <a:spcPct val="100000"/>
              </a:lnSpc>
              <a:buNone/>
            </a:pPr>
            <a:r>
              <a:rPr lang="en-US" sz="2800" dirty="0"/>
              <a:t>                                                                                 (Edubiride, n.d.)</a:t>
            </a:r>
          </a:p>
          <a:p>
            <a:endParaRPr lang="en-GB" dirty="0"/>
          </a:p>
        </p:txBody>
      </p:sp>
    </p:spTree>
    <p:extLst>
      <p:ext uri="{BB962C8B-B14F-4D97-AF65-F5344CB8AC3E}">
        <p14:creationId xmlns:p14="http://schemas.microsoft.com/office/powerpoint/2010/main" val="100643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A3C50-E3A4-5725-348A-5F45455911AD}"/>
              </a:ext>
            </a:extLst>
          </p:cNvPr>
          <p:cNvSpPr>
            <a:spLocks noGrp="1"/>
          </p:cNvSpPr>
          <p:nvPr>
            <p:ph type="ctrTitle"/>
          </p:nvPr>
        </p:nvSpPr>
        <p:spPr>
          <a:xfrm>
            <a:off x="1524000" y="-261257"/>
            <a:ext cx="9144000" cy="2705877"/>
          </a:xfrm>
        </p:spPr>
        <p:txBody>
          <a:bodyPr>
            <a:normAutofit/>
          </a:bodyPr>
          <a:lstStyle/>
          <a:p>
            <a:r>
              <a:rPr lang="en-IN" sz="4400" b="1" dirty="0">
                <a:latin typeface="Arial" panose="020B0604020202020204" pitchFamily="34" charset="0"/>
                <a:cs typeface="Arial" panose="020B0604020202020204" pitchFamily="34" charset="0"/>
              </a:rPr>
              <a:t>FACTORS WHICH INFLUNCES TESCO GROUP BEHAVIOURS</a:t>
            </a:r>
            <a:br>
              <a:rPr lang="en-IN" dirty="0"/>
            </a:br>
            <a:endParaRPr lang="en-GB" dirty="0"/>
          </a:p>
        </p:txBody>
      </p:sp>
      <p:sp>
        <p:nvSpPr>
          <p:cNvPr id="3" name="Subtitle 2">
            <a:extLst>
              <a:ext uri="{FF2B5EF4-FFF2-40B4-BE49-F238E27FC236}">
                <a16:creationId xmlns:a16="http://schemas.microsoft.com/office/drawing/2014/main" id="{B90E017B-2EEA-DD80-A8BB-519CEED5CD61}"/>
              </a:ext>
            </a:extLst>
          </p:cNvPr>
          <p:cNvSpPr>
            <a:spLocks noGrp="1"/>
          </p:cNvSpPr>
          <p:nvPr>
            <p:ph type="subTitle" idx="1"/>
          </p:nvPr>
        </p:nvSpPr>
        <p:spPr>
          <a:xfrm>
            <a:off x="354563" y="1884784"/>
            <a:ext cx="10313437" cy="3373016"/>
          </a:xfrm>
        </p:spPr>
        <p:txBody>
          <a:bodyPr>
            <a:normAutofit/>
          </a:bodyPr>
          <a:lstStyle/>
          <a:p>
            <a:pPr marL="0" indent="0">
              <a:lnSpc>
                <a:spcPct val="120000"/>
              </a:lnSpc>
              <a:buNone/>
            </a:pPr>
            <a:r>
              <a:rPr lang="en-IN" sz="3200" b="1" dirty="0">
                <a:latin typeface="Arial" panose="020B0604020202020204" pitchFamily="34" charset="0"/>
                <a:cs typeface="Arial" panose="020B0604020202020204" pitchFamily="34" charset="0"/>
              </a:rPr>
              <a:t>INTRODUCTION OF GROUP BEHAVIOUR</a:t>
            </a:r>
          </a:p>
          <a:p>
            <a:pPr marL="0" indent="0" algn="l">
              <a:lnSpc>
                <a:spcPct val="150000"/>
              </a:lnSpc>
              <a:buNone/>
            </a:pPr>
            <a:r>
              <a:rPr lang="en-IN" sz="2800" dirty="0">
                <a:cs typeface="Arial" panose="020B0604020202020204" pitchFamily="34" charset="0"/>
              </a:rPr>
              <a:t>The Term group can be defines as two or more interacted and interdependent individuals who come together to achieve particular objective.</a:t>
            </a:r>
            <a:endParaRPr lang="en-IN" sz="2800" dirty="0"/>
          </a:p>
          <a:p>
            <a:pPr marL="0" indent="0" algn="ctr">
              <a:buNone/>
            </a:pPr>
            <a:endParaRPr lang="en-IN" sz="3100" dirty="0">
              <a:latin typeface="Arial" panose="020B0604020202020204" pitchFamily="34" charset="0"/>
              <a:cs typeface="Arial" panose="020B0604020202020204" pitchFamily="34" charset="0"/>
            </a:endParaRPr>
          </a:p>
          <a:p>
            <a:pPr marL="914400" lvl="1" indent="-457200">
              <a:buFont typeface="+mj-lt"/>
              <a:buAutoNum type="alphaLcParenR"/>
            </a:pPr>
            <a:endParaRPr lang="en-IN" dirty="0"/>
          </a:p>
          <a:p>
            <a:endParaRPr lang="en-GB" dirty="0"/>
          </a:p>
        </p:txBody>
      </p:sp>
    </p:spTree>
    <p:extLst>
      <p:ext uri="{BB962C8B-B14F-4D97-AF65-F5344CB8AC3E}">
        <p14:creationId xmlns:p14="http://schemas.microsoft.com/office/powerpoint/2010/main" val="3618486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B04EC-09D3-2879-4DF9-D55C7FB6DA9E}"/>
              </a:ext>
            </a:extLst>
          </p:cNvPr>
          <p:cNvSpPr>
            <a:spLocks noGrp="1"/>
          </p:cNvSpPr>
          <p:nvPr>
            <p:ph type="ctrTitle"/>
          </p:nvPr>
        </p:nvSpPr>
        <p:spPr>
          <a:xfrm>
            <a:off x="0" y="-653144"/>
            <a:ext cx="10668000" cy="7240555"/>
          </a:xfrm>
        </p:spPr>
        <p:txBody>
          <a:bodyPr>
            <a:normAutofit fontScale="90000"/>
          </a:bodyPr>
          <a:lstStyle/>
          <a:p>
            <a:pPr marL="342900" indent="-342900" algn="l">
              <a:lnSpc>
                <a:spcPct val="250000"/>
              </a:lnSpc>
              <a:buFont typeface="Wingdings" panose="05000000000000000000" pitchFamily="2" charset="2"/>
              <a:buChar char="§"/>
            </a:pP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400" dirty="0">
                <a:latin typeface="Arial" panose="020B0604020202020204" pitchFamily="34" charset="0"/>
                <a:cs typeface="Arial" panose="020B0604020202020204" pitchFamily="34" charset="0"/>
              </a:rPr>
            </a:br>
            <a:br>
              <a:rPr lang="en-IN" sz="2600" dirty="0">
                <a:latin typeface="Arial" panose="020B0604020202020204" pitchFamily="34" charset="0"/>
                <a:cs typeface="Arial" panose="020B0604020202020204" pitchFamily="34" charset="0"/>
              </a:rPr>
            </a:br>
            <a:br>
              <a:rPr lang="en-IN" sz="2600" dirty="0">
                <a:latin typeface="Arial" panose="020B0604020202020204" pitchFamily="34" charset="0"/>
                <a:cs typeface="Arial" panose="020B0604020202020204" pitchFamily="34" charset="0"/>
              </a:rPr>
            </a:br>
            <a:r>
              <a:rPr lang="en-IN" sz="4400" b="1" dirty="0">
                <a:latin typeface="+mn-lt"/>
                <a:cs typeface="Arial" panose="020B0604020202020204" pitchFamily="34" charset="0"/>
              </a:rPr>
              <a:t>                   A) </a:t>
            </a:r>
            <a:r>
              <a:rPr lang="en-IN" sz="2600" dirty="0">
                <a:latin typeface="Arial" panose="020B0604020202020204" pitchFamily="34" charset="0"/>
                <a:cs typeface="Arial" panose="020B0604020202020204" pitchFamily="34" charset="0"/>
              </a:rPr>
              <a:t>  </a:t>
            </a:r>
            <a:r>
              <a:rPr lang="en-IN" sz="4400" b="1" dirty="0">
                <a:latin typeface="+mn-lt"/>
                <a:cs typeface="Arial" panose="020B0604020202020204" pitchFamily="34" charset="0"/>
              </a:rPr>
              <a:t>FORMAL LEADERSHIP </a:t>
            </a:r>
            <a:br>
              <a:rPr lang="en-IN" sz="2600" dirty="0">
                <a:latin typeface="Arial" panose="020B0604020202020204" pitchFamily="34" charset="0"/>
                <a:cs typeface="Arial" panose="020B0604020202020204" pitchFamily="34" charset="0"/>
              </a:rPr>
            </a:br>
            <a:r>
              <a:rPr lang="en-IN" sz="3100" dirty="0">
                <a:latin typeface="+mn-lt"/>
                <a:cs typeface="Arial" panose="020B0604020202020204" pitchFamily="34" charset="0"/>
              </a:rPr>
              <a:t>     a)  ROLE IDENTITY</a:t>
            </a:r>
            <a:br>
              <a:rPr lang="en-IN" sz="3100" dirty="0">
                <a:latin typeface="+mn-lt"/>
                <a:cs typeface="Arial" panose="020B0604020202020204" pitchFamily="34" charset="0"/>
              </a:rPr>
            </a:br>
            <a:r>
              <a:rPr lang="en-IN" sz="3100" dirty="0">
                <a:latin typeface="+mn-lt"/>
                <a:cs typeface="Arial" panose="020B0604020202020204" pitchFamily="34" charset="0"/>
              </a:rPr>
              <a:t>    b) ROLE PRECEPTIPN</a:t>
            </a:r>
            <a:br>
              <a:rPr lang="en-IN" sz="3100" dirty="0">
                <a:latin typeface="+mn-lt"/>
                <a:cs typeface="Arial" panose="020B0604020202020204" pitchFamily="34" charset="0"/>
              </a:rPr>
            </a:br>
            <a:r>
              <a:rPr lang="en-IN" sz="3100" dirty="0">
                <a:latin typeface="+mn-lt"/>
                <a:cs typeface="Arial" panose="020B0604020202020204" pitchFamily="34" charset="0"/>
              </a:rPr>
              <a:t>     c) ROLE EXPECTIONS</a:t>
            </a:r>
            <a:br>
              <a:rPr lang="en-IN" sz="3100" dirty="0">
                <a:latin typeface="+mn-lt"/>
                <a:cs typeface="Arial" panose="020B0604020202020204" pitchFamily="34" charset="0"/>
              </a:rPr>
            </a:br>
            <a:r>
              <a:rPr lang="en-IN" sz="3100" dirty="0">
                <a:latin typeface="+mn-lt"/>
                <a:cs typeface="Arial" panose="020B0604020202020204" pitchFamily="34" charset="0"/>
              </a:rPr>
              <a:t>   d)  ROLE CONFLICT</a:t>
            </a:r>
            <a:br>
              <a:rPr lang="en-IN" sz="3100" dirty="0">
                <a:latin typeface="+mn-lt"/>
                <a:cs typeface="Arial" panose="020B0604020202020204" pitchFamily="34" charset="0"/>
              </a:rPr>
            </a:br>
            <a:endParaRPr lang="en-GB" sz="3100" dirty="0">
              <a:latin typeface="+mn-lt"/>
            </a:endParaRPr>
          </a:p>
        </p:txBody>
      </p:sp>
      <p:sp>
        <p:nvSpPr>
          <p:cNvPr id="3" name="Subtitle 2">
            <a:extLst>
              <a:ext uri="{FF2B5EF4-FFF2-40B4-BE49-F238E27FC236}">
                <a16:creationId xmlns:a16="http://schemas.microsoft.com/office/drawing/2014/main" id="{02CEAD0A-669D-03D5-9754-F40FFB92F6EC}"/>
              </a:ext>
            </a:extLst>
          </p:cNvPr>
          <p:cNvSpPr>
            <a:spLocks noGrp="1"/>
          </p:cNvSpPr>
          <p:nvPr>
            <p:ph type="subTitle" idx="1"/>
          </p:nvPr>
        </p:nvSpPr>
        <p:spPr>
          <a:xfrm flipV="1">
            <a:off x="1524000" y="6541691"/>
            <a:ext cx="9144000" cy="45719"/>
          </a:xfrm>
        </p:spPr>
        <p:txBody>
          <a:bodyPr>
            <a:noAutofit/>
          </a:bodyPr>
          <a:lstStyle/>
          <a:p>
            <a:endParaRPr lang="en-GB" dirty="0"/>
          </a:p>
        </p:txBody>
      </p:sp>
    </p:spTree>
    <p:extLst>
      <p:ext uri="{BB962C8B-B14F-4D97-AF65-F5344CB8AC3E}">
        <p14:creationId xmlns:p14="http://schemas.microsoft.com/office/powerpoint/2010/main" val="2421062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05F7C-6A64-11A6-170F-EAC96D1C002E}"/>
              </a:ext>
            </a:extLst>
          </p:cNvPr>
          <p:cNvSpPr>
            <a:spLocks noGrp="1"/>
          </p:cNvSpPr>
          <p:nvPr>
            <p:ph type="title"/>
          </p:nvPr>
        </p:nvSpPr>
        <p:spPr>
          <a:xfrm>
            <a:off x="838200" y="309141"/>
            <a:ext cx="10515600" cy="1325563"/>
          </a:xfrm>
        </p:spPr>
        <p:txBody>
          <a:bodyPr>
            <a:normAutofit/>
          </a:bodyPr>
          <a:lstStyle/>
          <a:p>
            <a:pPr algn="ctr"/>
            <a:r>
              <a:rPr lang="en-GB" sz="4000" b="1" dirty="0">
                <a:latin typeface="+mn-lt"/>
              </a:rPr>
              <a:t>B)ROLES</a:t>
            </a:r>
          </a:p>
        </p:txBody>
      </p:sp>
      <p:sp>
        <p:nvSpPr>
          <p:cNvPr id="3" name="Content Placeholder 2">
            <a:extLst>
              <a:ext uri="{FF2B5EF4-FFF2-40B4-BE49-F238E27FC236}">
                <a16:creationId xmlns:a16="http://schemas.microsoft.com/office/drawing/2014/main" id="{48796F6B-9A87-7311-46BB-F7D5842795F9}"/>
              </a:ext>
            </a:extLst>
          </p:cNvPr>
          <p:cNvSpPr>
            <a:spLocks noGrp="1"/>
          </p:cNvSpPr>
          <p:nvPr>
            <p:ph idx="1"/>
          </p:nvPr>
        </p:nvSpPr>
        <p:spPr/>
        <p:txBody>
          <a:bodyPr>
            <a:normAutofit fontScale="92500" lnSpcReduction="20000"/>
          </a:bodyPr>
          <a:lstStyle/>
          <a:p>
            <a:pPr lvl="1">
              <a:lnSpc>
                <a:spcPct val="250000"/>
              </a:lnSpc>
              <a:buFont typeface="Wingdings" panose="05000000000000000000" pitchFamily="2" charset="2"/>
              <a:buChar char="§"/>
            </a:pPr>
            <a:r>
              <a:rPr lang="en-IN" sz="3000" dirty="0">
                <a:cs typeface="Arial" panose="020B0604020202020204" pitchFamily="34" charset="0"/>
              </a:rPr>
              <a:t>NORMS </a:t>
            </a:r>
          </a:p>
          <a:p>
            <a:pPr lvl="1">
              <a:lnSpc>
                <a:spcPct val="250000"/>
              </a:lnSpc>
              <a:buFont typeface="Wingdings" panose="05000000000000000000" pitchFamily="2" charset="2"/>
              <a:buChar char="§"/>
            </a:pPr>
            <a:r>
              <a:rPr lang="en-IN" sz="3000" dirty="0">
                <a:cs typeface="Arial" panose="020B0604020202020204" pitchFamily="34" charset="0"/>
              </a:rPr>
              <a:t>GROUP SIZE           </a:t>
            </a:r>
          </a:p>
          <a:p>
            <a:pPr lvl="1">
              <a:lnSpc>
                <a:spcPct val="250000"/>
              </a:lnSpc>
              <a:buFont typeface="Wingdings" panose="05000000000000000000" pitchFamily="2" charset="2"/>
              <a:buChar char="§"/>
            </a:pPr>
            <a:r>
              <a:rPr lang="en-IN" sz="3000" dirty="0">
                <a:cs typeface="Arial" panose="020B0604020202020204" pitchFamily="34" charset="0"/>
              </a:rPr>
              <a:t>COMPOSITION OF THE GROUP</a:t>
            </a:r>
          </a:p>
          <a:p>
            <a:pPr lvl="1">
              <a:lnSpc>
                <a:spcPct val="250000"/>
              </a:lnSpc>
              <a:buFont typeface="Wingdings" panose="05000000000000000000" pitchFamily="2" charset="2"/>
              <a:buChar char="§"/>
            </a:pPr>
            <a:r>
              <a:rPr lang="en-IN" sz="3000" dirty="0">
                <a:cs typeface="Arial" panose="020B0604020202020204" pitchFamily="34" charset="0"/>
              </a:rPr>
              <a:t>GROUP COHESIVENESS</a:t>
            </a:r>
          </a:p>
          <a:p>
            <a:endParaRPr lang="en-GB" dirty="0"/>
          </a:p>
        </p:txBody>
      </p:sp>
    </p:spTree>
    <p:extLst>
      <p:ext uri="{BB962C8B-B14F-4D97-AF65-F5344CB8AC3E}">
        <p14:creationId xmlns:p14="http://schemas.microsoft.com/office/powerpoint/2010/main" val="13666006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37AAD-376A-58DC-F2E7-A061AB78D567}"/>
              </a:ext>
            </a:extLst>
          </p:cNvPr>
          <p:cNvSpPr>
            <a:spLocks noGrp="1"/>
          </p:cNvSpPr>
          <p:nvPr>
            <p:ph type="title"/>
          </p:nvPr>
        </p:nvSpPr>
        <p:spPr>
          <a:xfrm>
            <a:off x="838200" y="158621"/>
            <a:ext cx="10515600" cy="1476083"/>
          </a:xfrm>
        </p:spPr>
        <p:txBody>
          <a:bodyPr>
            <a:normAutofit fontScale="90000"/>
          </a:bodyPr>
          <a:lstStyle/>
          <a:p>
            <a:r>
              <a:rPr lang="en-IN" b="1" dirty="0">
                <a:latin typeface="+mn-lt"/>
                <a:cs typeface="Arial" panose="020B0604020202020204" pitchFamily="34" charset="0"/>
              </a:rPr>
              <a:t>FACTORS WHICH INFLUENCE TEAM BEHAVIOURS</a:t>
            </a:r>
            <a:br>
              <a:rPr lang="en-IN" dirty="0">
                <a:latin typeface="Arial" panose="020B060402020202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2B0D9910-E241-3F62-CF62-3C8F090AA21B}"/>
              </a:ext>
            </a:extLst>
          </p:cNvPr>
          <p:cNvSpPr>
            <a:spLocks noGrp="1"/>
          </p:cNvSpPr>
          <p:nvPr>
            <p:ph idx="1"/>
          </p:nvPr>
        </p:nvSpPr>
        <p:spPr>
          <a:xfrm>
            <a:off x="0" y="1175657"/>
            <a:ext cx="11353800" cy="5523722"/>
          </a:xfrm>
        </p:spPr>
        <p:txBody>
          <a:bodyPr/>
          <a:lstStyle/>
          <a:p>
            <a:pPr marL="0" indent="0">
              <a:buNone/>
            </a:pPr>
            <a:r>
              <a:rPr lang="en-IN" sz="3200" b="1" dirty="0">
                <a:cs typeface="Arial" panose="020B0604020202020204" pitchFamily="34" charset="0"/>
              </a:rPr>
              <a:t>INTRODUCTION OF TEAM WORK</a:t>
            </a:r>
          </a:p>
          <a:p>
            <a:pPr marL="0" indent="0">
              <a:buNone/>
            </a:pPr>
            <a:r>
              <a:rPr lang="en-IN" dirty="0"/>
              <a:t>Team behaviours  refers to the way each member of a team acts and take parts in team activity.</a:t>
            </a:r>
          </a:p>
          <a:p>
            <a:pPr marL="0" indent="0">
              <a:buNone/>
            </a:pPr>
            <a:endParaRPr lang="en-IN" dirty="0"/>
          </a:p>
          <a:p>
            <a:r>
              <a:rPr lang="en-IN" dirty="0"/>
              <a:t>LEADERSHIP STYLE</a:t>
            </a:r>
          </a:p>
          <a:p>
            <a:r>
              <a:rPr lang="en-IN" dirty="0"/>
              <a:t>SUPPORTIVE TEAM BEHAVIOUR</a:t>
            </a:r>
          </a:p>
          <a:p>
            <a:r>
              <a:rPr lang="en-IN" dirty="0"/>
              <a:t>COMMUNICATION</a:t>
            </a:r>
          </a:p>
          <a:p>
            <a:r>
              <a:rPr lang="en-IN" dirty="0"/>
              <a:t>PERFORMANCE FEEFBACK</a:t>
            </a:r>
          </a:p>
          <a:p>
            <a:endParaRPr lang="en-GB" dirty="0"/>
          </a:p>
        </p:txBody>
      </p:sp>
    </p:spTree>
    <p:extLst>
      <p:ext uri="{BB962C8B-B14F-4D97-AF65-F5344CB8AC3E}">
        <p14:creationId xmlns:p14="http://schemas.microsoft.com/office/powerpoint/2010/main" val="34586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5BB33-312F-EDCE-02FB-515343667B43}"/>
              </a:ext>
            </a:extLst>
          </p:cNvPr>
          <p:cNvSpPr>
            <a:spLocks noGrp="1"/>
          </p:cNvSpPr>
          <p:nvPr>
            <p:ph type="title"/>
          </p:nvPr>
        </p:nvSpPr>
        <p:spPr>
          <a:xfrm>
            <a:off x="838200" y="365125"/>
            <a:ext cx="10515600" cy="829193"/>
          </a:xfrm>
        </p:spPr>
        <p:txBody>
          <a:bodyPr/>
          <a:lstStyle/>
          <a:p>
            <a:r>
              <a:rPr lang="en-US" b="1" dirty="0">
                <a:latin typeface="+mn-lt"/>
              </a:rPr>
              <a:t> </a:t>
            </a:r>
            <a:endParaRPr lang="en-GB" b="1" dirty="0">
              <a:latin typeface="+mn-lt"/>
            </a:endParaRPr>
          </a:p>
        </p:txBody>
      </p:sp>
      <p:sp>
        <p:nvSpPr>
          <p:cNvPr id="3" name="Content Placeholder 2">
            <a:extLst>
              <a:ext uri="{FF2B5EF4-FFF2-40B4-BE49-F238E27FC236}">
                <a16:creationId xmlns:a16="http://schemas.microsoft.com/office/drawing/2014/main" id="{8AE88BB1-18B0-6270-F553-5F70B6AD61A4}"/>
              </a:ext>
            </a:extLst>
          </p:cNvPr>
          <p:cNvSpPr>
            <a:spLocks noGrp="1"/>
          </p:cNvSpPr>
          <p:nvPr>
            <p:ph sz="half" idx="1"/>
          </p:nvPr>
        </p:nvSpPr>
        <p:spPr>
          <a:xfrm>
            <a:off x="838200" y="1825627"/>
            <a:ext cx="10713098" cy="3660774"/>
          </a:xfrm>
        </p:spPr>
        <p:txBody>
          <a:bodyPr>
            <a:normAutofit/>
          </a:bodyPr>
          <a:lstStyle/>
          <a:p>
            <a:pPr marL="0" indent="0">
              <a:buNone/>
            </a:pPr>
            <a:r>
              <a:rPr lang="en-US" dirty="0"/>
              <a:t> The aim of this study is to present the management and leadership styles in Tesco in making strategic decisions for the growth of the organization.</a:t>
            </a:r>
          </a:p>
          <a:p>
            <a:pPr marL="0" indent="0">
              <a:buNone/>
            </a:pPr>
            <a:r>
              <a:rPr lang="en-US" dirty="0"/>
              <a:t> • LEADERSHIP</a:t>
            </a:r>
          </a:p>
          <a:p>
            <a:pPr marL="0" indent="0">
              <a:buNone/>
            </a:pPr>
            <a:r>
              <a:rPr lang="en-US" dirty="0"/>
              <a:t> Leadership is the group of people must be brought together  and guiding them towards a common objectives. According to James B. Rieley (2006), leadership is all about creating environments in which your company employees  to reach  their people and group potential.  </a:t>
            </a:r>
            <a:endParaRPr lang="en-GB" dirty="0"/>
          </a:p>
        </p:txBody>
      </p:sp>
      <p:sp>
        <p:nvSpPr>
          <p:cNvPr id="8" name="Content Placeholder 7">
            <a:extLst>
              <a:ext uri="{FF2B5EF4-FFF2-40B4-BE49-F238E27FC236}">
                <a16:creationId xmlns:a16="http://schemas.microsoft.com/office/drawing/2014/main" id="{C6F03100-B3E9-0F2C-E9C5-7D1C10FE13AF}"/>
              </a:ext>
            </a:extLst>
          </p:cNvPr>
          <p:cNvSpPr>
            <a:spLocks noGrp="1"/>
          </p:cNvSpPr>
          <p:nvPr>
            <p:ph sz="half" idx="2"/>
          </p:nvPr>
        </p:nvSpPr>
        <p:spPr>
          <a:xfrm rot="10800000" flipV="1">
            <a:off x="503852" y="0"/>
            <a:ext cx="10849947" cy="1530220"/>
          </a:xfrm>
        </p:spPr>
        <p:txBody>
          <a:bodyPr>
            <a:normAutofit/>
          </a:bodyPr>
          <a:lstStyle/>
          <a:p>
            <a:pPr marL="0" indent="0">
              <a:buNone/>
            </a:pPr>
            <a:endParaRPr lang="en-US" dirty="0"/>
          </a:p>
          <a:p>
            <a:pPr marL="0" indent="0">
              <a:buNone/>
            </a:pPr>
            <a:r>
              <a:rPr lang="en-US" dirty="0"/>
              <a:t>             </a:t>
            </a:r>
            <a:r>
              <a:rPr lang="en-US" sz="3600" b="1" dirty="0"/>
              <a:t>MANAGEMENT AND LEADERSHIP STYLES IN TESCO</a:t>
            </a:r>
            <a:endParaRPr lang="en-GB" sz="3600" b="1" dirty="0"/>
          </a:p>
        </p:txBody>
      </p:sp>
    </p:spTree>
    <p:extLst>
      <p:ext uri="{BB962C8B-B14F-4D97-AF65-F5344CB8AC3E}">
        <p14:creationId xmlns:p14="http://schemas.microsoft.com/office/powerpoint/2010/main" val="37269576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A1CE6-B5C3-09AD-6BAE-6070F2FFAC74}"/>
              </a:ext>
            </a:extLst>
          </p:cNvPr>
          <p:cNvSpPr>
            <a:spLocks noGrp="1"/>
          </p:cNvSpPr>
          <p:nvPr>
            <p:ph type="title"/>
          </p:nvPr>
        </p:nvSpPr>
        <p:spPr/>
        <p:txBody>
          <a:bodyPr/>
          <a:lstStyle/>
          <a:p>
            <a:r>
              <a:rPr lang="en-US" dirty="0">
                <a:latin typeface="+mn-lt"/>
              </a:rPr>
              <a:t>TOP 6 LEADERSHIP THEORIES</a:t>
            </a:r>
            <a:endParaRPr lang="en-GB" dirty="0">
              <a:latin typeface="+mn-lt"/>
            </a:endParaRPr>
          </a:p>
        </p:txBody>
      </p:sp>
      <p:sp>
        <p:nvSpPr>
          <p:cNvPr id="3" name="Content Placeholder 2">
            <a:extLst>
              <a:ext uri="{FF2B5EF4-FFF2-40B4-BE49-F238E27FC236}">
                <a16:creationId xmlns:a16="http://schemas.microsoft.com/office/drawing/2014/main" id="{59CF98A2-6ABF-5D56-2061-137889F948DB}"/>
              </a:ext>
            </a:extLst>
          </p:cNvPr>
          <p:cNvSpPr>
            <a:spLocks noGrp="1"/>
          </p:cNvSpPr>
          <p:nvPr>
            <p:ph idx="1"/>
          </p:nvPr>
        </p:nvSpPr>
        <p:spPr>
          <a:xfrm>
            <a:off x="838200" y="1690688"/>
            <a:ext cx="10515600" cy="4486275"/>
          </a:xfrm>
        </p:spPr>
        <p:txBody>
          <a:bodyPr/>
          <a:lstStyle/>
          <a:p>
            <a:pPr marL="0" indent="0">
              <a:buNone/>
            </a:pPr>
            <a:endParaRPr lang="en-US" dirty="0"/>
          </a:p>
          <a:p>
            <a:r>
              <a:rPr lang="en-US" dirty="0"/>
              <a:t>1. Trait approach</a:t>
            </a:r>
          </a:p>
          <a:p>
            <a:r>
              <a:rPr lang="en-US" dirty="0"/>
              <a:t>2. Leadership Styles (Autocratic, Democratic, Laissez-faire)</a:t>
            </a:r>
          </a:p>
          <a:p>
            <a:r>
              <a:rPr lang="en-US" dirty="0"/>
              <a:t>3. Leadership Skills: Task &amp; Relationship</a:t>
            </a:r>
          </a:p>
          <a:p>
            <a:r>
              <a:rPr lang="en-US" dirty="0"/>
              <a:t>4. Situational; directing, coaching, supporting, delegating.</a:t>
            </a:r>
          </a:p>
          <a:p>
            <a:r>
              <a:rPr lang="en-US" dirty="0"/>
              <a:t>5. Transactional; very well mind.</a:t>
            </a:r>
          </a:p>
          <a:p>
            <a:r>
              <a:rPr lang="en-US" dirty="0"/>
              <a:t>6. Transformational; a leadership style that can inspire positive changes in those who follow.</a:t>
            </a:r>
            <a:endParaRPr lang="en-GB" dirty="0"/>
          </a:p>
        </p:txBody>
      </p:sp>
    </p:spTree>
    <p:extLst>
      <p:ext uri="{BB962C8B-B14F-4D97-AF65-F5344CB8AC3E}">
        <p14:creationId xmlns:p14="http://schemas.microsoft.com/office/powerpoint/2010/main" val="3216463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61727-5FF0-6A55-4A00-AA32E109FD14}"/>
              </a:ext>
            </a:extLst>
          </p:cNvPr>
          <p:cNvSpPr>
            <a:spLocks noGrp="1"/>
          </p:cNvSpPr>
          <p:nvPr>
            <p:ph type="title"/>
          </p:nvPr>
        </p:nvSpPr>
        <p:spPr>
          <a:xfrm>
            <a:off x="838200" y="-858415"/>
            <a:ext cx="10515600" cy="2351313"/>
          </a:xfrm>
        </p:spPr>
        <p:txBody>
          <a:bodyPr/>
          <a:lstStyle/>
          <a:p>
            <a:r>
              <a:rPr lang="en-GB" b="1" dirty="0">
                <a:latin typeface="+mn-lt"/>
              </a:rPr>
              <a:t>1.a Leadership trait</a:t>
            </a:r>
          </a:p>
        </p:txBody>
      </p:sp>
      <p:sp>
        <p:nvSpPr>
          <p:cNvPr id="3" name="Content Placeholder 2">
            <a:extLst>
              <a:ext uri="{FF2B5EF4-FFF2-40B4-BE49-F238E27FC236}">
                <a16:creationId xmlns:a16="http://schemas.microsoft.com/office/drawing/2014/main" id="{9513B113-79AA-B31B-7814-AF92345B7EA0}"/>
              </a:ext>
            </a:extLst>
          </p:cNvPr>
          <p:cNvSpPr>
            <a:spLocks noGrp="1"/>
          </p:cNvSpPr>
          <p:nvPr>
            <p:ph idx="1"/>
          </p:nvPr>
        </p:nvSpPr>
        <p:spPr>
          <a:xfrm>
            <a:off x="838200" y="690466"/>
            <a:ext cx="10515600" cy="6167534"/>
          </a:xfrm>
        </p:spPr>
        <p:txBody>
          <a:bodyPr>
            <a:normAutofit/>
          </a:bodyPr>
          <a:lstStyle/>
          <a:p>
            <a:r>
              <a:rPr lang="en-US" dirty="0"/>
              <a:t>Approach is a defining characteristic, quality, or enduring tendency of a person. Those traits leadership are born natural leaders.</a:t>
            </a:r>
          </a:p>
          <a:p>
            <a:pPr marL="0" indent="0">
              <a:buNone/>
            </a:pPr>
            <a:r>
              <a:rPr lang="en-US" dirty="0"/>
              <a:t>• Traits intelligence; it is about being smarter than the average person.</a:t>
            </a:r>
          </a:p>
          <a:p>
            <a:pPr marL="0" indent="0">
              <a:buNone/>
            </a:pPr>
            <a:r>
              <a:rPr lang="en-US" dirty="0"/>
              <a:t>• Self Confidence; a strong sense of self worth and self- assurance, as well as confidence in our abilities.</a:t>
            </a:r>
          </a:p>
          <a:p>
            <a:pPr marL="0" indent="0">
              <a:buNone/>
            </a:pPr>
            <a:r>
              <a:rPr lang="en-US" dirty="0"/>
              <a:t>• Determination; this shows a powerful desire to proceed: , it demonstrates initiative, persistence, perseverance to carry out the plan   despite the many challenges.</a:t>
            </a:r>
          </a:p>
          <a:p>
            <a:pPr marL="0" indent="0">
              <a:buNone/>
            </a:pPr>
            <a:r>
              <a:rPr lang="en-US" dirty="0"/>
              <a:t>• Integrity; this mean being honest, trustworthy, living by clear set of principles and taking responsibility for our actions.</a:t>
            </a:r>
          </a:p>
          <a:p>
            <a:pPr marL="0" indent="0">
              <a:buNone/>
            </a:pPr>
            <a:r>
              <a:rPr lang="en-US" dirty="0"/>
              <a:t>• Sociability: this is the tendency to engage in friendly, courteous, and pleasant, social relationship.</a:t>
            </a:r>
            <a:endParaRPr lang="en-GB" dirty="0"/>
          </a:p>
        </p:txBody>
      </p:sp>
    </p:spTree>
    <p:extLst>
      <p:ext uri="{BB962C8B-B14F-4D97-AF65-F5344CB8AC3E}">
        <p14:creationId xmlns:p14="http://schemas.microsoft.com/office/powerpoint/2010/main" val="6102904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CCD41-4F25-7D05-1C82-57A0644FDE77}"/>
              </a:ext>
            </a:extLst>
          </p:cNvPr>
          <p:cNvSpPr>
            <a:spLocks noGrp="1"/>
          </p:cNvSpPr>
          <p:nvPr>
            <p:ph type="title"/>
          </p:nvPr>
        </p:nvSpPr>
        <p:spPr>
          <a:xfrm>
            <a:off x="186612" y="365126"/>
            <a:ext cx="11167188" cy="1127774"/>
          </a:xfrm>
        </p:spPr>
        <p:txBody>
          <a:bodyPr/>
          <a:lstStyle/>
          <a:p>
            <a:r>
              <a:rPr lang="en-US" b="1" dirty="0">
                <a:latin typeface="+mn-lt"/>
              </a:rPr>
              <a:t>2.b Leadership styles Autocratic</a:t>
            </a:r>
            <a:endParaRPr lang="en-GB" b="1" dirty="0">
              <a:latin typeface="+mn-lt"/>
            </a:endParaRPr>
          </a:p>
        </p:txBody>
      </p:sp>
      <p:sp>
        <p:nvSpPr>
          <p:cNvPr id="3" name="Content Placeholder 2">
            <a:extLst>
              <a:ext uri="{FF2B5EF4-FFF2-40B4-BE49-F238E27FC236}">
                <a16:creationId xmlns:a16="http://schemas.microsoft.com/office/drawing/2014/main" id="{CF5FFDD8-8586-BA76-D9A5-0648F89D8B27}"/>
              </a:ext>
            </a:extLst>
          </p:cNvPr>
          <p:cNvSpPr>
            <a:spLocks noGrp="1"/>
          </p:cNvSpPr>
          <p:nvPr>
            <p:ph idx="1"/>
          </p:nvPr>
        </p:nvSpPr>
        <p:spPr>
          <a:xfrm>
            <a:off x="186612" y="1306287"/>
            <a:ext cx="11316478" cy="5551714"/>
          </a:xfrm>
        </p:spPr>
        <p:txBody>
          <a:bodyPr>
            <a:normAutofit/>
          </a:bodyPr>
          <a:lstStyle/>
          <a:p>
            <a:r>
              <a:rPr lang="en-US" dirty="0"/>
              <a:t>Authoritarian, boss- centered approach</a:t>
            </a:r>
          </a:p>
          <a:p>
            <a:r>
              <a:rPr lang="en-US" dirty="0"/>
              <a:t>Assume full control of the group, goals, and decision.</a:t>
            </a:r>
          </a:p>
          <a:p>
            <a:r>
              <a:rPr lang="en-US" dirty="0"/>
              <a:t> Centralization power </a:t>
            </a:r>
          </a:p>
          <a:p>
            <a:r>
              <a:rPr lang="en-US" dirty="0"/>
              <a:t>Seek little or no impute.</a:t>
            </a:r>
          </a:p>
          <a:p>
            <a:r>
              <a:rPr lang="en-US" dirty="0"/>
              <a:t> High power distance</a:t>
            </a:r>
          </a:p>
          <a:p>
            <a:r>
              <a:rPr lang="en-US" sz="4400" b="1" dirty="0"/>
              <a:t>2.c Leadership styles Democratic</a:t>
            </a:r>
          </a:p>
          <a:p>
            <a:r>
              <a:rPr lang="en-US" dirty="0"/>
              <a:t>Take a collaborative approach.</a:t>
            </a:r>
          </a:p>
          <a:p>
            <a:r>
              <a:rPr lang="en-US" dirty="0"/>
              <a:t>Solicit feedback and input to make decisions.</a:t>
            </a:r>
          </a:p>
          <a:p>
            <a:r>
              <a:rPr lang="en-US" dirty="0"/>
              <a:t>Listen to a range of opinions.</a:t>
            </a:r>
          </a:p>
          <a:p>
            <a:r>
              <a:rPr lang="en-US" dirty="0"/>
              <a:t>Low power distance.</a:t>
            </a:r>
            <a:endParaRPr lang="en-GB" dirty="0"/>
          </a:p>
        </p:txBody>
      </p:sp>
    </p:spTree>
    <p:extLst>
      <p:ext uri="{BB962C8B-B14F-4D97-AF65-F5344CB8AC3E}">
        <p14:creationId xmlns:p14="http://schemas.microsoft.com/office/powerpoint/2010/main" val="4562961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F401B-29CA-2D19-4780-0AAB9739FE79}"/>
              </a:ext>
            </a:extLst>
          </p:cNvPr>
          <p:cNvSpPr>
            <a:spLocks noGrp="1"/>
          </p:cNvSpPr>
          <p:nvPr>
            <p:ph type="title"/>
          </p:nvPr>
        </p:nvSpPr>
        <p:spPr>
          <a:xfrm>
            <a:off x="838200" y="309142"/>
            <a:ext cx="10515600" cy="1325563"/>
          </a:xfrm>
        </p:spPr>
        <p:txBody>
          <a:bodyPr/>
          <a:lstStyle/>
          <a:p>
            <a:r>
              <a:rPr lang="en-US" b="1" dirty="0">
                <a:latin typeface="+mn-lt"/>
              </a:rPr>
              <a:t>2.d) Leadership Laissez-Faire</a:t>
            </a:r>
            <a:endParaRPr lang="en-GB" b="1" dirty="0">
              <a:latin typeface="+mn-lt"/>
            </a:endParaRPr>
          </a:p>
        </p:txBody>
      </p:sp>
      <p:sp>
        <p:nvSpPr>
          <p:cNvPr id="3" name="Content Placeholder 2">
            <a:extLst>
              <a:ext uri="{FF2B5EF4-FFF2-40B4-BE49-F238E27FC236}">
                <a16:creationId xmlns:a16="http://schemas.microsoft.com/office/drawing/2014/main" id="{323488FD-DCC5-39CD-56C4-D2266F3D32E5}"/>
              </a:ext>
            </a:extLst>
          </p:cNvPr>
          <p:cNvSpPr>
            <a:spLocks noGrp="1"/>
          </p:cNvSpPr>
          <p:nvPr>
            <p:ph idx="1"/>
          </p:nvPr>
        </p:nvSpPr>
        <p:spPr>
          <a:xfrm>
            <a:off x="838200" y="1436914"/>
            <a:ext cx="10515600" cy="4740049"/>
          </a:xfrm>
        </p:spPr>
        <p:txBody>
          <a:bodyPr/>
          <a:lstStyle/>
          <a:p>
            <a:pPr marL="0" indent="0">
              <a:buNone/>
            </a:pPr>
            <a:endParaRPr lang="en-US" dirty="0"/>
          </a:p>
          <a:p>
            <a:pPr marL="0" indent="0">
              <a:buNone/>
            </a:pPr>
            <a:r>
              <a:rPr lang="en-US" dirty="0"/>
              <a:t>• Give all direction, deadlines, goals, and resources.</a:t>
            </a:r>
          </a:p>
          <a:p>
            <a:pPr marL="0" indent="0">
              <a:buNone/>
            </a:pPr>
            <a:r>
              <a:rPr lang="en-US" dirty="0"/>
              <a:t>• Motivate employees  to do  work on their own.</a:t>
            </a:r>
          </a:p>
          <a:p>
            <a:pPr marL="0" indent="0">
              <a:buNone/>
            </a:pPr>
            <a:r>
              <a:rPr lang="en-US" dirty="0"/>
              <a:t>• Hold meetings and  likely to check in.</a:t>
            </a:r>
          </a:p>
          <a:p>
            <a:r>
              <a:rPr lang="en-US" dirty="0"/>
              <a:t>Listen to the followers and then give advice.</a:t>
            </a:r>
          </a:p>
          <a:p>
            <a:pPr marL="0" indent="0">
              <a:buNone/>
            </a:pPr>
            <a:r>
              <a:rPr lang="en-US" dirty="0"/>
              <a:t>• Guidance is general.</a:t>
            </a:r>
          </a:p>
          <a:p>
            <a:pPr marL="0" indent="0">
              <a:buNone/>
            </a:pPr>
            <a:r>
              <a:rPr lang="en-US" dirty="0"/>
              <a:t>• Do not micro-manage.</a:t>
            </a:r>
          </a:p>
          <a:p>
            <a:pPr marL="0" indent="0">
              <a:buNone/>
            </a:pPr>
            <a:r>
              <a:rPr lang="en-US" dirty="0"/>
              <a:t>• Trust their followers.</a:t>
            </a:r>
            <a:endParaRPr lang="en-GB" dirty="0"/>
          </a:p>
        </p:txBody>
      </p:sp>
    </p:spTree>
    <p:extLst>
      <p:ext uri="{BB962C8B-B14F-4D97-AF65-F5344CB8AC3E}">
        <p14:creationId xmlns:p14="http://schemas.microsoft.com/office/powerpoint/2010/main" val="12811370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99D8A-FB11-8E74-0ED4-70FDB6CB937E}"/>
              </a:ext>
            </a:extLst>
          </p:cNvPr>
          <p:cNvSpPr>
            <a:spLocks noGrp="1"/>
          </p:cNvSpPr>
          <p:nvPr>
            <p:ph type="ctrTitle"/>
          </p:nvPr>
        </p:nvSpPr>
        <p:spPr>
          <a:xfrm rot="10800000" flipV="1">
            <a:off x="0" y="-279920"/>
            <a:ext cx="12192000" cy="10580915"/>
          </a:xfrm>
        </p:spPr>
        <p:txBody>
          <a:bodyPr>
            <a:normAutofit/>
          </a:bodyPr>
          <a:lstStyle/>
          <a:p>
            <a:endParaRPr lang="en-GB" dirty="0"/>
          </a:p>
        </p:txBody>
      </p:sp>
      <p:sp>
        <p:nvSpPr>
          <p:cNvPr id="3" name="Subtitle 2">
            <a:extLst>
              <a:ext uri="{FF2B5EF4-FFF2-40B4-BE49-F238E27FC236}">
                <a16:creationId xmlns:a16="http://schemas.microsoft.com/office/drawing/2014/main" id="{25E2282F-55BF-22F5-E1C8-BDF2A23C0B80}"/>
              </a:ext>
            </a:extLst>
          </p:cNvPr>
          <p:cNvSpPr>
            <a:spLocks noGrp="1"/>
          </p:cNvSpPr>
          <p:nvPr>
            <p:ph type="subTitle" idx="1"/>
          </p:nvPr>
        </p:nvSpPr>
        <p:spPr>
          <a:xfrm>
            <a:off x="1524000" y="746448"/>
            <a:ext cx="9144000" cy="4534679"/>
          </a:xfrm>
        </p:spPr>
        <p:txBody>
          <a:bodyPr>
            <a:normAutofit/>
          </a:bodyPr>
          <a:lstStyle/>
          <a:p>
            <a:r>
              <a:rPr lang="en-GB" sz="4000" b="1" dirty="0"/>
              <a:t>CONCLUSION</a:t>
            </a:r>
          </a:p>
          <a:p>
            <a:pPr algn="l">
              <a:lnSpc>
                <a:spcPct val="100000"/>
              </a:lnSpc>
            </a:pPr>
            <a:r>
              <a:rPr lang="en-GB" sz="2800" dirty="0"/>
              <a:t>Tesco is a multinational retailer company. In this presentation we mentioned organisational structure of the Tesco plc. We discussed about the profile of the Tesco , skills and responsibilities use by the managers in Tesco, the factors which influence group and team behaviours and the leadership theories applied in the Tesco. So, Tesco has a good reputation because of good marketing structure.</a:t>
            </a:r>
          </a:p>
        </p:txBody>
      </p:sp>
    </p:spTree>
    <p:extLst>
      <p:ext uri="{BB962C8B-B14F-4D97-AF65-F5344CB8AC3E}">
        <p14:creationId xmlns:p14="http://schemas.microsoft.com/office/powerpoint/2010/main" val="2485361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52243-01F5-7E05-0933-317535EC7F5E}"/>
              </a:ext>
            </a:extLst>
          </p:cNvPr>
          <p:cNvSpPr>
            <a:spLocks noGrp="1"/>
          </p:cNvSpPr>
          <p:nvPr>
            <p:ph type="ctrTitle"/>
          </p:nvPr>
        </p:nvSpPr>
        <p:spPr/>
        <p:txBody>
          <a:bodyPr/>
          <a:lstStyle/>
          <a:p>
            <a:r>
              <a:rPr lang="en-US" i="1" dirty="0">
                <a:latin typeface="+mn-lt"/>
              </a:rPr>
              <a:t>Any Question?</a:t>
            </a:r>
            <a:endParaRPr lang="en-GB" i="1" dirty="0">
              <a:latin typeface="+mn-lt"/>
            </a:endParaRPr>
          </a:p>
        </p:txBody>
      </p:sp>
      <p:sp>
        <p:nvSpPr>
          <p:cNvPr id="5" name="Subtitle 4">
            <a:extLst>
              <a:ext uri="{FF2B5EF4-FFF2-40B4-BE49-F238E27FC236}">
                <a16:creationId xmlns:a16="http://schemas.microsoft.com/office/drawing/2014/main" id="{EABDE078-E926-BE96-B2D7-078CC0C6C20A}"/>
              </a:ext>
            </a:extLst>
          </p:cNvPr>
          <p:cNvSpPr>
            <a:spLocks noGrp="1"/>
          </p:cNvSpPr>
          <p:nvPr>
            <p:ph type="subTitle" idx="1"/>
          </p:nvPr>
        </p:nvSpPr>
        <p:spPr>
          <a:xfrm flipV="1">
            <a:off x="1524000" y="7875036"/>
            <a:ext cx="9144000" cy="55984"/>
          </a:xfrm>
        </p:spPr>
        <p:txBody>
          <a:bodyPr>
            <a:normAutofit fontScale="25000" lnSpcReduction="20000"/>
          </a:bodyPr>
          <a:lstStyle/>
          <a:p>
            <a:endParaRPr lang="en-GB" dirty="0"/>
          </a:p>
        </p:txBody>
      </p:sp>
    </p:spTree>
    <p:extLst>
      <p:ext uri="{BB962C8B-B14F-4D97-AF65-F5344CB8AC3E}">
        <p14:creationId xmlns:p14="http://schemas.microsoft.com/office/powerpoint/2010/main" val="17916956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58E3A-1E2D-49DF-8A14-DF22F14ABEB0}"/>
              </a:ext>
            </a:extLst>
          </p:cNvPr>
          <p:cNvSpPr>
            <a:spLocks noGrp="1"/>
          </p:cNvSpPr>
          <p:nvPr>
            <p:ph type="title"/>
          </p:nvPr>
        </p:nvSpPr>
        <p:spPr>
          <a:xfrm>
            <a:off x="838200" y="309142"/>
            <a:ext cx="10515600" cy="1325563"/>
          </a:xfrm>
        </p:spPr>
        <p:txBody>
          <a:bodyPr/>
          <a:lstStyle/>
          <a:p>
            <a:pPr algn="ctr"/>
            <a:r>
              <a:rPr lang="en-US" b="1" dirty="0">
                <a:latin typeface="+mn-lt"/>
              </a:rPr>
              <a:t>REFERENCES</a:t>
            </a:r>
            <a:endParaRPr lang="en-GB" b="1" dirty="0">
              <a:latin typeface="+mn-lt"/>
            </a:endParaRPr>
          </a:p>
        </p:txBody>
      </p:sp>
      <p:sp>
        <p:nvSpPr>
          <p:cNvPr id="3" name="Content Placeholder 2">
            <a:extLst>
              <a:ext uri="{FF2B5EF4-FFF2-40B4-BE49-F238E27FC236}">
                <a16:creationId xmlns:a16="http://schemas.microsoft.com/office/drawing/2014/main" id="{9FE2B1CA-D45B-0391-CD5A-A2B8C5861903}"/>
              </a:ext>
            </a:extLst>
          </p:cNvPr>
          <p:cNvSpPr>
            <a:spLocks noGrp="1"/>
          </p:cNvSpPr>
          <p:nvPr>
            <p:ph idx="1"/>
          </p:nvPr>
        </p:nvSpPr>
        <p:spPr>
          <a:xfrm>
            <a:off x="0" y="1268963"/>
            <a:ext cx="11353800" cy="4908000"/>
          </a:xfrm>
        </p:spPr>
        <p:txBody>
          <a:bodyPr/>
          <a:lstStyle/>
          <a:p>
            <a:pPr marL="0" indent="0">
              <a:buNone/>
            </a:pPr>
            <a:r>
              <a:rPr lang="en-US" sz="2400" dirty="0"/>
              <a:t>Burns, J. M. (1978</a:t>
            </a:r>
            <a:r>
              <a:rPr lang="en-US" sz="2400" i="1" dirty="0"/>
              <a:t>). Transforming Leadership</a:t>
            </a:r>
            <a:r>
              <a:rPr lang="en-US" sz="2400" dirty="0"/>
              <a:t>. Grove Press</a:t>
            </a:r>
            <a:r>
              <a:rPr lang="en-US" dirty="0"/>
              <a:t>.</a:t>
            </a:r>
            <a:endParaRPr lang="en-GB" dirty="0"/>
          </a:p>
        </p:txBody>
      </p:sp>
      <p:sp>
        <p:nvSpPr>
          <p:cNvPr id="5" name="TextBox 4">
            <a:extLst>
              <a:ext uri="{FF2B5EF4-FFF2-40B4-BE49-F238E27FC236}">
                <a16:creationId xmlns:a16="http://schemas.microsoft.com/office/drawing/2014/main" id="{6933771E-80F8-EE7D-F9CE-04675FA71007}"/>
              </a:ext>
            </a:extLst>
          </p:cNvPr>
          <p:cNvSpPr txBox="1"/>
          <p:nvPr/>
        </p:nvSpPr>
        <p:spPr>
          <a:xfrm>
            <a:off x="217715" y="1690688"/>
            <a:ext cx="11756570" cy="4524315"/>
          </a:xfrm>
          <a:prstGeom prst="rect">
            <a:avLst/>
          </a:prstGeom>
          <a:noFill/>
        </p:spPr>
        <p:txBody>
          <a:bodyPr wrap="square">
            <a:spAutoFit/>
          </a:bodyPr>
          <a:lstStyle/>
          <a:p>
            <a:r>
              <a:rPr lang="en-US" sz="2400" dirty="0"/>
              <a:t>F. Puji, Astuti, Aunurrahman, Wahyudi. (2019). </a:t>
            </a:r>
            <a:r>
              <a:rPr lang="en-US" sz="2400" i="1" dirty="0"/>
              <a:t>The effects of democratic, autocratic, and laissez-faire (free) leadership style of kindergarten headmaster toward teacher discipline performance at kindergartens in Southeast Pontianak District</a:t>
            </a:r>
            <a:r>
              <a:rPr lang="en-US" sz="2400" dirty="0"/>
              <a:t>. Journal of Education, Teaching, and Learning, 4, 130-138.</a:t>
            </a:r>
          </a:p>
          <a:p>
            <a:r>
              <a:rPr lang="en-US" sz="2400" dirty="0"/>
              <a:t>Lewin, K., Lippitt, R., &amp; White, R. K. (1939). </a:t>
            </a:r>
            <a:r>
              <a:rPr lang="en-US" sz="2400" i="1" dirty="0"/>
              <a:t>Patterns of aggressive behavior in experimentally created "social climate</a:t>
            </a:r>
            <a:r>
              <a:rPr lang="en-US" sz="2400" dirty="0"/>
              <a:t>s." Journal of Social Psychology, 10, 271-299.</a:t>
            </a:r>
          </a:p>
          <a:p>
            <a:r>
              <a:rPr lang="en-US" sz="2400" dirty="0"/>
              <a:t>Linden, R. C., &amp; Maslyn, J. M. (1998). </a:t>
            </a:r>
            <a:r>
              <a:rPr lang="en-US" sz="2400" i="1" dirty="0"/>
              <a:t>Multidimensionality of leader-member exchange</a:t>
            </a:r>
            <a:r>
              <a:rPr lang="en-US" sz="2400" dirty="0"/>
              <a:t>. Journal of Management, 24, 43-72.</a:t>
            </a:r>
          </a:p>
          <a:p>
            <a:r>
              <a:rPr lang="en-US" sz="2400" dirty="0"/>
              <a:t>Hersey, P. and Blanchard, K. H. (1977). </a:t>
            </a:r>
            <a:r>
              <a:rPr lang="en-US" sz="2400" i="1" dirty="0"/>
              <a:t>Management of Organizational Behaviour 3</a:t>
            </a:r>
            <a:r>
              <a:rPr lang="en-US" sz="2400" i="1" baseline="30000" dirty="0"/>
              <a:t>rd</a:t>
            </a:r>
            <a:r>
              <a:rPr lang="en-US" sz="2400" i="1" dirty="0"/>
              <a:t> Edition</a:t>
            </a:r>
            <a:r>
              <a:rPr lang="en-US" sz="2400" dirty="0"/>
              <a:t>– </a:t>
            </a:r>
            <a:r>
              <a:rPr lang="en-US" sz="2400" i="1" dirty="0"/>
              <a:t>Utilizing Human Resources</a:t>
            </a:r>
            <a:r>
              <a:rPr lang="en-US" sz="2400" dirty="0"/>
              <a:t>. New Jersey/Prentice Hall.</a:t>
            </a:r>
          </a:p>
          <a:p>
            <a:r>
              <a:rPr lang="en-US" sz="2400" dirty="0"/>
              <a:t>House, R. J. (1977). </a:t>
            </a:r>
            <a:r>
              <a:rPr lang="en-US" sz="2400" i="1" dirty="0"/>
              <a:t>A 1976 theory of charismatic leadership</a:t>
            </a:r>
            <a:r>
              <a:rPr lang="en-US" sz="2400" dirty="0"/>
              <a:t>. In J. G. Hunt &amp; L. L.Larson (Eds.), Leadership: The cutting edge (pp. 189-207). Carbondale: Southern Illinois University Press.</a:t>
            </a:r>
            <a:endParaRPr lang="en-GB" sz="2400" dirty="0"/>
          </a:p>
        </p:txBody>
      </p:sp>
    </p:spTree>
    <p:extLst>
      <p:ext uri="{BB962C8B-B14F-4D97-AF65-F5344CB8AC3E}">
        <p14:creationId xmlns:p14="http://schemas.microsoft.com/office/powerpoint/2010/main" val="7719315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69957-5C2E-0FE4-F3EB-6B7A5E544D73}"/>
              </a:ext>
            </a:extLst>
          </p:cNvPr>
          <p:cNvSpPr>
            <a:spLocks noGrp="1"/>
          </p:cNvSpPr>
          <p:nvPr>
            <p:ph type="ctrTitle"/>
          </p:nvPr>
        </p:nvSpPr>
        <p:spPr>
          <a:xfrm>
            <a:off x="1524000" y="1158240"/>
            <a:ext cx="9144000" cy="1478280"/>
          </a:xfrm>
        </p:spPr>
        <p:txBody>
          <a:bodyPr>
            <a:normAutofit fontScale="90000"/>
          </a:bodyPr>
          <a:lstStyle/>
          <a:p>
            <a:r>
              <a:rPr lang="en-US" sz="4000" dirty="0">
                <a:latin typeface="+mn-lt"/>
              </a:rPr>
              <a:t>REFERENCES</a:t>
            </a:r>
            <a:br>
              <a:rPr lang="en-US" sz="4000" dirty="0">
                <a:latin typeface="+mn-lt"/>
              </a:rPr>
            </a:br>
            <a:br>
              <a:rPr lang="en-US" sz="4000" dirty="0">
                <a:latin typeface="+mn-lt"/>
              </a:rPr>
            </a:br>
            <a:br>
              <a:rPr lang="en-US" sz="4000" dirty="0">
                <a:latin typeface="+mn-lt"/>
              </a:rPr>
            </a:br>
            <a:br>
              <a:rPr lang="en-US" sz="4000" dirty="0">
                <a:latin typeface="+mn-lt"/>
              </a:rPr>
            </a:br>
            <a:endParaRPr lang="en-GB" sz="4000" dirty="0">
              <a:latin typeface="+mn-lt"/>
            </a:endParaRPr>
          </a:p>
        </p:txBody>
      </p:sp>
      <p:sp>
        <p:nvSpPr>
          <p:cNvPr id="3" name="Subtitle 2">
            <a:extLst>
              <a:ext uri="{FF2B5EF4-FFF2-40B4-BE49-F238E27FC236}">
                <a16:creationId xmlns:a16="http://schemas.microsoft.com/office/drawing/2014/main" id="{BF61EE63-444B-0891-510C-38332E62E449}"/>
              </a:ext>
            </a:extLst>
          </p:cNvPr>
          <p:cNvSpPr>
            <a:spLocks noGrp="1"/>
          </p:cNvSpPr>
          <p:nvPr>
            <p:ph type="subTitle" idx="1"/>
          </p:nvPr>
        </p:nvSpPr>
        <p:spPr>
          <a:xfrm>
            <a:off x="0" y="-1474237"/>
            <a:ext cx="12154678" cy="8332237"/>
          </a:xfrm>
        </p:spPr>
        <p:txBody>
          <a:bodyPr>
            <a:normAutofit/>
          </a:bodyPr>
          <a:lstStyle/>
          <a:p>
            <a:endParaRPr lang="en-US" dirty="0"/>
          </a:p>
          <a:p>
            <a:endParaRPr lang="en-GB" dirty="0"/>
          </a:p>
          <a:p>
            <a:endParaRPr lang="en-GB" dirty="0"/>
          </a:p>
          <a:p>
            <a:endParaRPr lang="en-GB" dirty="0"/>
          </a:p>
          <a:p>
            <a:endParaRPr lang="en-GB" b="0" i="0" dirty="0">
              <a:effectLst/>
              <a:latin typeface="Calibri" panose="020F0502020204030204" pitchFamily="34" charset="0"/>
            </a:endParaRPr>
          </a:p>
          <a:p>
            <a:endParaRPr lang="en-GB" dirty="0">
              <a:latin typeface="Calibri" panose="020F0502020204030204" pitchFamily="34" charset="0"/>
            </a:endParaRPr>
          </a:p>
          <a:p>
            <a:pPr algn="l"/>
            <a:endParaRPr lang="en-GB" dirty="0">
              <a:latin typeface="Calibri" panose="020F0502020204030204" pitchFamily="34" charset="0"/>
            </a:endParaRPr>
          </a:p>
          <a:p>
            <a:pPr algn="l"/>
            <a:endParaRPr lang="en-GB" b="0" i="0" dirty="0">
              <a:effectLst/>
              <a:latin typeface="Calibri" panose="020F0502020204030204" pitchFamily="34" charset="0"/>
            </a:endParaRPr>
          </a:p>
          <a:p>
            <a:pPr algn="l"/>
            <a:endParaRPr lang="en-GB" dirty="0">
              <a:latin typeface="Calibri" panose="020F0502020204030204" pitchFamily="34" charset="0"/>
            </a:endParaRPr>
          </a:p>
          <a:p>
            <a:pPr algn="l"/>
            <a:r>
              <a:rPr lang="en-US" b="0" i="0" dirty="0">
                <a:effectLst/>
              </a:rPr>
              <a:t>Edubirdie. (n.d.). </a:t>
            </a:r>
            <a:r>
              <a:rPr lang="en-US" b="0" i="1" dirty="0">
                <a:effectLst/>
              </a:rPr>
              <a:t>Analysis of the Concept of the Professional Manager: Case Study of Tesco - Free Essay Example</a:t>
            </a:r>
            <a:r>
              <a:rPr lang="en-US" b="0" i="0" dirty="0">
                <a:effectLst/>
              </a:rPr>
              <a:t>. [online] Available at: </a:t>
            </a:r>
            <a:r>
              <a:rPr lang="en-US" b="0" i="0" dirty="0">
                <a:effectLst/>
                <a:hlinkClick r:id="rId2"/>
              </a:rPr>
              <a:t>https://edubirdie.com/examples/analysis-of-the-concept-of-the-professional-manager-case-study-of-tesco</a:t>
            </a:r>
            <a:r>
              <a:rPr lang="en-US" b="0" i="0" dirty="0">
                <a:solidFill>
                  <a:srgbClr val="2C3E50"/>
                </a:solidFill>
                <a:effectLst/>
                <a:hlinkClick r:id="rId2"/>
              </a:rPr>
              <a:t>/</a:t>
            </a:r>
            <a:r>
              <a:rPr lang="en-US" b="0" i="0" dirty="0">
                <a:solidFill>
                  <a:srgbClr val="2C3E50"/>
                </a:solidFill>
                <a:effectLst/>
              </a:rPr>
              <a:t>. </a:t>
            </a:r>
            <a:r>
              <a:rPr lang="en-US" b="0" i="0" dirty="0">
                <a:effectLst/>
              </a:rPr>
              <a:t> [Accessed 6 Mar. 2023].</a:t>
            </a:r>
          </a:p>
          <a:p>
            <a:pPr algn="l"/>
            <a:r>
              <a:rPr lang="en-US" b="0" i="0" dirty="0">
                <a:solidFill>
                  <a:srgbClr val="000000"/>
                </a:solidFill>
                <a:effectLst/>
                <a:cs typeface="Arial" panose="020B0604020202020204" pitchFamily="34" charset="0"/>
              </a:rPr>
              <a:t>Salcinovic, B., Drew, M., Dijkstra, P., Waddington, G. and Serpell, B.G. (2022). </a:t>
            </a:r>
            <a:r>
              <a:rPr lang="en-US" i="1" dirty="0">
                <a:solidFill>
                  <a:srgbClr val="000000"/>
                </a:solidFill>
                <a:cs typeface="Arial" panose="020B0604020202020204" pitchFamily="34" charset="0"/>
              </a:rPr>
              <a:t>Factors</a:t>
            </a:r>
            <a:r>
              <a:rPr lang="en-US" b="0" i="1" dirty="0">
                <a:solidFill>
                  <a:srgbClr val="000000"/>
                </a:solidFill>
                <a:effectLst/>
                <a:cs typeface="Arial" panose="020B0604020202020204" pitchFamily="34" charset="0"/>
              </a:rPr>
              <a:t> Influencing Team Performance: What Can Support Teams in High-Performance Sport Learn from Other</a:t>
            </a:r>
            <a:r>
              <a:rPr lang="en-US" b="0" i="0" dirty="0">
                <a:solidFill>
                  <a:srgbClr val="000000"/>
                </a:solidFill>
                <a:effectLst/>
                <a:cs typeface="Arial" panose="020B0604020202020204" pitchFamily="34" charset="0"/>
              </a:rPr>
              <a:t> </a:t>
            </a:r>
            <a:r>
              <a:rPr lang="en-US" b="0" i="1" dirty="0">
                <a:solidFill>
                  <a:srgbClr val="000000"/>
                </a:solidFill>
                <a:effectLst/>
                <a:cs typeface="Arial" panose="020B0604020202020204" pitchFamily="34" charset="0"/>
              </a:rPr>
              <a:t>Industries?</a:t>
            </a:r>
            <a:r>
              <a:rPr lang="en-US" b="0" i="0" dirty="0">
                <a:solidFill>
                  <a:srgbClr val="000000"/>
                </a:solidFill>
                <a:effectLst/>
                <a:cs typeface="Arial" panose="020B0604020202020204" pitchFamily="34" charset="0"/>
              </a:rPr>
              <a:t> A Systematic Scoping Review. </a:t>
            </a:r>
            <a:r>
              <a:rPr lang="en-US" b="0" i="1" dirty="0">
                <a:solidFill>
                  <a:srgbClr val="000000"/>
                </a:solidFill>
                <a:effectLst/>
                <a:cs typeface="Arial" panose="020B0604020202020204" pitchFamily="34" charset="0"/>
              </a:rPr>
              <a:t>Sports Medicine - Open</a:t>
            </a:r>
            <a:r>
              <a:rPr lang="en-US" b="0" i="0" dirty="0">
                <a:solidFill>
                  <a:srgbClr val="000000"/>
                </a:solidFill>
                <a:effectLst/>
                <a:cs typeface="Arial" panose="020B0604020202020204" pitchFamily="34" charset="0"/>
              </a:rPr>
              <a:t>, 8(1).</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dirty="0">
                <a:latin typeface="+mn-lt"/>
              </a:rPr>
              <a:t>Sabanoglu,T.(2020). </a:t>
            </a:r>
            <a:r>
              <a:rPr lang="en-US" sz="2400" i="1" dirty="0">
                <a:latin typeface="+mn-lt"/>
              </a:rPr>
              <a:t>Topic: Tesco PLC.</a:t>
            </a:r>
            <a:r>
              <a:rPr lang="en-US" sz="2400" dirty="0">
                <a:latin typeface="+mn-lt"/>
              </a:rPr>
              <a:t> [online] </a:t>
            </a:r>
            <a:r>
              <a:rPr lang="en-US" sz="2400" dirty="0">
                <a:latin typeface="+mn-lt"/>
                <a:hlinkClick r:id="rId3"/>
              </a:rPr>
              <a:t>www.statista.com</a:t>
            </a:r>
            <a:r>
              <a:rPr lang="en-US" sz="2400" dirty="0">
                <a:latin typeface="+mn-lt"/>
              </a:rPr>
              <a:t>. Available at: </a:t>
            </a:r>
            <a:r>
              <a:rPr lang="en-US" sz="2400" dirty="0">
                <a:latin typeface="+mn-lt"/>
                <a:hlinkClick r:id="rId4"/>
              </a:rPr>
              <a:t>https://www.statista.com/topics/3807/tesco-plc/</a:t>
            </a:r>
            <a:r>
              <a:rPr lang="en-US" sz="2400" dirty="0">
                <a:latin typeface="+mn-lt"/>
              </a:rPr>
              <a:t>.</a:t>
            </a:r>
            <a:br>
              <a:rPr lang="en-US" sz="2400" dirty="0">
                <a:latin typeface="+mn-lt"/>
              </a:rPr>
            </a:br>
            <a:r>
              <a:rPr lang="en-US" sz="2400" dirty="0">
                <a:latin typeface="+mn-lt"/>
              </a:rPr>
              <a:t>(Accessed- 5 March 2023)</a:t>
            </a:r>
            <a:br>
              <a:rPr lang="en-US" sz="2400" dirty="0">
                <a:latin typeface="+mn-lt"/>
              </a:rPr>
            </a:br>
            <a:r>
              <a:rPr lang="en-US" sz="2400" dirty="0">
                <a:solidFill>
                  <a:srgbClr val="2C3E50"/>
                </a:solidFill>
                <a:latin typeface="+mn-lt"/>
                <a:cs typeface="Arial" panose="020B0604020202020204" pitchFamily="34" charset="0"/>
              </a:rPr>
              <a:t>Tut</a:t>
            </a:r>
            <a:r>
              <a:rPr kumimoji="0" lang="en-US" b="0" i="0" u="none" strike="noStrike" kern="1200" cap="none" spc="0" normalizeH="0" baseline="0" noProof="0" dirty="0">
                <a:ln>
                  <a:noFill/>
                </a:ln>
                <a:solidFill>
                  <a:srgbClr val="2C3E50"/>
                </a:solidFill>
                <a:effectLst/>
                <a:uLnTx/>
                <a:uFillTx/>
                <a:ea typeface="+mn-ea"/>
                <a:cs typeface="Arial" panose="020B0604020202020204" pitchFamily="34" charset="0"/>
              </a:rPr>
              <a:t>orialspoint.com (2019). </a:t>
            </a:r>
            <a:r>
              <a:rPr kumimoji="0" lang="en-US" b="0" i="1" u="none" strike="noStrike" kern="1200" cap="none" spc="0" normalizeH="0" baseline="0" noProof="0" dirty="0">
                <a:ln>
                  <a:noFill/>
                </a:ln>
                <a:solidFill>
                  <a:srgbClr val="2C3E50"/>
                </a:solidFill>
                <a:effectLst/>
                <a:uLnTx/>
                <a:uFillTx/>
                <a:ea typeface="+mn-ea"/>
                <a:cs typeface="Arial" panose="020B0604020202020204" pitchFamily="34" charset="0"/>
              </a:rPr>
              <a:t>Group Behavior</a:t>
            </a:r>
            <a:r>
              <a:rPr kumimoji="0" lang="en-US" b="0" i="0" u="none" strike="noStrike" kern="1200" cap="none" spc="0" normalizeH="0" baseline="0" noProof="0" dirty="0">
                <a:ln>
                  <a:noFill/>
                </a:ln>
                <a:solidFill>
                  <a:srgbClr val="2C3E50"/>
                </a:solidFill>
                <a:effectLst/>
                <a:uLnTx/>
                <a:uFillTx/>
                <a:ea typeface="+mn-ea"/>
                <a:cs typeface="Arial" panose="020B0604020202020204" pitchFamily="34" charset="0"/>
              </a:rPr>
              <a:t>. [online] www.tutorialspoint.com. Available at: </a:t>
            </a:r>
            <a:r>
              <a:rPr kumimoji="0" lang="en-US" b="0" i="0" u="none" strike="noStrike" kern="1200" cap="none" spc="0" normalizeH="0" baseline="0" noProof="0" dirty="0">
                <a:ln>
                  <a:noFill/>
                </a:ln>
                <a:solidFill>
                  <a:srgbClr val="2C3E50"/>
                </a:solidFill>
                <a:effectLst/>
                <a:uLnTx/>
                <a:uFillTx/>
                <a:ea typeface="+mn-ea"/>
                <a:cs typeface="Arial" panose="020B0604020202020204" pitchFamily="34" charset="0"/>
                <a:hlinkClick r:id="rId5"/>
              </a:rPr>
              <a:t>https://www.tutorialspoint.com/individual_and_group_behavior/group_behavior.htm</a:t>
            </a:r>
            <a:r>
              <a:rPr kumimoji="0" lang="en-US" b="0" i="0" u="none" strike="noStrike" kern="1200" cap="none" spc="0" normalizeH="0" baseline="0" noProof="0" dirty="0">
                <a:ln>
                  <a:noFill/>
                </a:ln>
                <a:solidFill>
                  <a:srgbClr val="2C3E50"/>
                </a:solidFill>
                <a:effectLst/>
                <a:uLnTx/>
                <a:uFillTx/>
                <a:ea typeface="+mn-ea"/>
                <a:cs typeface="Arial" panose="020B0604020202020204" pitchFamily="34" charset="0"/>
              </a:rPr>
              <a:t>.</a:t>
            </a:r>
          </a:p>
          <a:p>
            <a:pPr algn="l"/>
            <a:endParaRPr lang="en-GB" dirty="0"/>
          </a:p>
        </p:txBody>
      </p:sp>
      <p:sp>
        <p:nvSpPr>
          <p:cNvPr id="9" name="TextBox 8">
            <a:extLst>
              <a:ext uri="{FF2B5EF4-FFF2-40B4-BE49-F238E27FC236}">
                <a16:creationId xmlns:a16="http://schemas.microsoft.com/office/drawing/2014/main" id="{47015B71-322D-F1E9-C40A-146DA94C7345}"/>
              </a:ext>
            </a:extLst>
          </p:cNvPr>
          <p:cNvSpPr txBox="1"/>
          <p:nvPr/>
        </p:nvSpPr>
        <p:spPr>
          <a:xfrm>
            <a:off x="18661" y="503853"/>
            <a:ext cx="12136017" cy="1938992"/>
          </a:xfrm>
          <a:prstGeom prst="rect">
            <a:avLst/>
          </a:prstGeom>
          <a:noFill/>
        </p:spPr>
        <p:txBody>
          <a:bodyPr wrap="square">
            <a:spAutoFit/>
          </a:bodyPr>
          <a:lstStyle/>
          <a:p>
            <a:endParaRPr lang="en-US" sz="2400" dirty="0">
              <a:cs typeface="Calibri" panose="020F0502020204030204" pitchFamily="34" charset="0"/>
            </a:endParaRPr>
          </a:p>
          <a:p>
            <a:r>
              <a:rPr lang="en-US" sz="2400" dirty="0"/>
              <a:t>Northouse, P. (2019</a:t>
            </a:r>
            <a:r>
              <a:rPr lang="en-US" sz="2400" i="1" dirty="0"/>
              <a:t>) Leadership: Theory and practice</a:t>
            </a:r>
            <a:r>
              <a:rPr lang="en-US" sz="2400" dirty="0"/>
              <a:t>. Los Angeles: SAGE Publications, 2019.</a:t>
            </a:r>
          </a:p>
          <a:p>
            <a:r>
              <a:rPr lang="en-US" sz="2400" dirty="0"/>
              <a:t> </a:t>
            </a:r>
            <a:r>
              <a:rPr lang="en-US" sz="2400" b="0" i="0" dirty="0">
                <a:effectLst/>
                <a:cs typeface="Calibri" panose="020F0502020204030204" pitchFamily="34" charset="0"/>
              </a:rPr>
              <a:t>Reda, R. and Lenderking, J. (n.d.). </a:t>
            </a:r>
            <a:r>
              <a:rPr lang="en-US" sz="2400" b="0" i="1" dirty="0">
                <a:effectLst/>
                <a:cs typeface="Calibri" panose="020F0502020204030204" pitchFamily="34" charset="0"/>
              </a:rPr>
              <a:t>Tactical Management : Getting Where You Want to Go</a:t>
            </a:r>
            <a:r>
              <a:rPr lang="en-US" sz="2400" b="0" i="0" dirty="0">
                <a:effectLst/>
                <a:cs typeface="Calibri" panose="020F0502020204030204" pitchFamily="34" charset="0"/>
              </a:rPr>
              <a:t>. [online] Available at: </a:t>
            </a:r>
            <a:r>
              <a:rPr lang="en-US" sz="2400" b="0" i="0" dirty="0">
                <a:effectLst/>
                <a:cs typeface="Calibri" panose="020F0502020204030204" pitchFamily="34" charset="0"/>
                <a:hlinkClick r:id="rId6"/>
              </a:rPr>
              <a:t>https://govleaders.org/pdfs/tactical-management3.pd</a:t>
            </a:r>
            <a:r>
              <a:rPr lang="en-US" sz="2400" b="0" i="0" dirty="0">
                <a:effectLst/>
                <a:cs typeface="Calibri" panose="020F0502020204030204" pitchFamily="34" charset="0"/>
              </a:rPr>
              <a:t> f [Accessed 6 Mar. 2023].</a:t>
            </a:r>
          </a:p>
        </p:txBody>
      </p:sp>
    </p:spTree>
    <p:extLst>
      <p:ext uri="{BB962C8B-B14F-4D97-AF65-F5344CB8AC3E}">
        <p14:creationId xmlns:p14="http://schemas.microsoft.com/office/powerpoint/2010/main" val="9557292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D1DAD-F57D-EB97-CF6E-8571CF5FE88D}"/>
              </a:ext>
            </a:extLst>
          </p:cNvPr>
          <p:cNvSpPr>
            <a:spLocks noGrp="1"/>
          </p:cNvSpPr>
          <p:nvPr>
            <p:ph type="ctrTitle"/>
          </p:nvPr>
        </p:nvSpPr>
        <p:spPr>
          <a:xfrm>
            <a:off x="-74645" y="278659"/>
            <a:ext cx="12192000" cy="6858000"/>
          </a:xfrm>
        </p:spPr>
        <p:txBody>
          <a:bodyPr>
            <a:normAutofit/>
          </a:bodyPr>
          <a:lstStyle/>
          <a:p>
            <a:pPr algn="l">
              <a:lnSpc>
                <a:spcPct val="100000"/>
              </a:lnSpc>
            </a:pPr>
            <a:br>
              <a:rPr lang="en-US" sz="2400" dirty="0">
                <a:latin typeface="+mn-lt"/>
              </a:rPr>
            </a:br>
            <a:br>
              <a:rPr lang="en-US" sz="2400" dirty="0">
                <a:latin typeface="+mn-lt"/>
              </a:rPr>
            </a:br>
            <a:r>
              <a:rPr lang="en-US" sz="2800" dirty="0">
                <a:latin typeface="+mn-lt"/>
              </a:rPr>
              <a:t>  </a:t>
            </a:r>
            <a:endParaRPr lang="en-GB" sz="2800" dirty="0">
              <a:latin typeface="+mn-lt"/>
            </a:endParaRPr>
          </a:p>
        </p:txBody>
      </p:sp>
      <p:sp>
        <p:nvSpPr>
          <p:cNvPr id="3" name="Subtitle 2">
            <a:extLst>
              <a:ext uri="{FF2B5EF4-FFF2-40B4-BE49-F238E27FC236}">
                <a16:creationId xmlns:a16="http://schemas.microsoft.com/office/drawing/2014/main" id="{1CDC23B0-DB67-F27B-7127-404DFBFF1350}"/>
              </a:ext>
            </a:extLst>
          </p:cNvPr>
          <p:cNvSpPr>
            <a:spLocks noGrp="1"/>
          </p:cNvSpPr>
          <p:nvPr>
            <p:ph type="subTitle" idx="1"/>
          </p:nvPr>
        </p:nvSpPr>
        <p:spPr>
          <a:xfrm>
            <a:off x="0" y="5459389"/>
            <a:ext cx="10698480" cy="1398611"/>
          </a:xfrm>
        </p:spPr>
        <p:txBody>
          <a:bodyPr>
            <a:normAutofit/>
          </a:bodyPr>
          <a:lstStyle/>
          <a:p>
            <a:pPr algn="l">
              <a:lnSpc>
                <a:spcPct val="100000"/>
              </a:lnSpc>
            </a:pPr>
            <a:r>
              <a:rPr lang="en-US" dirty="0"/>
              <a:t>Vyshnavi,P.(2020). </a:t>
            </a:r>
            <a:r>
              <a:rPr lang="en-US" i="1" dirty="0"/>
              <a:t>The Business Model And Competitors Of Tesco.</a:t>
            </a:r>
            <a:r>
              <a:rPr lang="en-US" dirty="0"/>
              <a:t>[Online] Startup Talky. Available at: </a:t>
            </a:r>
            <a:r>
              <a:rPr lang="en-US" dirty="0">
                <a:hlinkClick r:id="rId3"/>
              </a:rPr>
              <a:t>https://startuptalky.com/business-model-competitors-tesco/</a:t>
            </a:r>
            <a:r>
              <a:rPr lang="en-US" dirty="0"/>
              <a:t>.(Accessed-6 March 2023).</a:t>
            </a:r>
            <a:endParaRPr lang="en-GB" dirty="0"/>
          </a:p>
        </p:txBody>
      </p:sp>
      <p:sp>
        <p:nvSpPr>
          <p:cNvPr id="7" name="TextBox 6">
            <a:extLst>
              <a:ext uri="{FF2B5EF4-FFF2-40B4-BE49-F238E27FC236}">
                <a16:creationId xmlns:a16="http://schemas.microsoft.com/office/drawing/2014/main" id="{216402D4-A58C-41BA-76F8-9761304ED37C}"/>
              </a:ext>
            </a:extLst>
          </p:cNvPr>
          <p:cNvSpPr txBox="1"/>
          <p:nvPr/>
        </p:nvSpPr>
        <p:spPr>
          <a:xfrm>
            <a:off x="14089223" y="2876662"/>
            <a:ext cx="671805" cy="830997"/>
          </a:xfrm>
          <a:prstGeom prst="rect">
            <a:avLst/>
          </a:prstGeom>
          <a:noFill/>
        </p:spPr>
        <p:txBody>
          <a:bodyPr wrap="square">
            <a:spAutoFit/>
          </a:bodyPr>
          <a:lstStyle/>
          <a:p>
            <a:br>
              <a:rPr lang="en-US" sz="2400" dirty="0">
                <a:latin typeface="+mn-lt"/>
              </a:rPr>
            </a:br>
            <a:endParaRPr lang="en-GB" sz="2400" dirty="0"/>
          </a:p>
        </p:txBody>
      </p:sp>
      <p:sp>
        <p:nvSpPr>
          <p:cNvPr id="9" name="TextBox 8">
            <a:extLst>
              <a:ext uri="{FF2B5EF4-FFF2-40B4-BE49-F238E27FC236}">
                <a16:creationId xmlns:a16="http://schemas.microsoft.com/office/drawing/2014/main" id="{0AE79FB3-74B5-30F9-8C50-FBAED94B5C12}"/>
              </a:ext>
            </a:extLst>
          </p:cNvPr>
          <p:cNvSpPr txBox="1"/>
          <p:nvPr/>
        </p:nvSpPr>
        <p:spPr>
          <a:xfrm>
            <a:off x="-74645" y="1972478"/>
            <a:ext cx="12266645" cy="1200329"/>
          </a:xfrm>
          <a:prstGeom prst="rect">
            <a:avLst/>
          </a:prstGeom>
          <a:noFill/>
        </p:spPr>
        <p:txBody>
          <a:bodyPr wrap="square">
            <a:spAutoFit/>
          </a:bodyPr>
          <a:lstStyle/>
          <a:p>
            <a:pPr marL="0" indent="0">
              <a:buNone/>
            </a:pPr>
            <a:r>
              <a:rPr lang="en-US" sz="2400" b="0" i="0" dirty="0">
                <a:solidFill>
                  <a:srgbClr val="2C3E50"/>
                </a:solidFill>
                <a:effectLst/>
                <a:cs typeface="Arial" panose="020B0604020202020204" pitchFamily="34" charset="0"/>
              </a:rPr>
              <a:t>www.sciencedirect.com. (n.d.). </a:t>
            </a:r>
            <a:r>
              <a:rPr lang="en-US" sz="2400" b="0" i="1" dirty="0">
                <a:solidFill>
                  <a:srgbClr val="2C3E50"/>
                </a:solidFill>
                <a:effectLst/>
                <a:cs typeface="Arial" panose="020B0604020202020204" pitchFamily="34" charset="0"/>
              </a:rPr>
              <a:t>Teamwork - an overview | ScienceDirect Topics</a:t>
            </a:r>
            <a:r>
              <a:rPr lang="en-US" sz="2400" b="0" i="0" dirty="0">
                <a:solidFill>
                  <a:srgbClr val="2C3E50"/>
                </a:solidFill>
                <a:effectLst/>
                <a:cs typeface="Arial" panose="020B0604020202020204" pitchFamily="34" charset="0"/>
              </a:rPr>
              <a:t>. [online] Available at: </a:t>
            </a:r>
            <a:r>
              <a:rPr lang="en-US" sz="2400" dirty="0">
                <a:solidFill>
                  <a:srgbClr val="2C3E50"/>
                </a:solidFill>
                <a:cs typeface="Arial" panose="020B0604020202020204" pitchFamily="34" charset="0"/>
                <a:hlinkClick r:id="rId4"/>
              </a:rPr>
              <a:t>https://www.sciencedirect.com/topics/medicine-and-dentistry/teamwork#:~:text=Teamwork%20can%20be%20defined%20as</a:t>
            </a:r>
            <a:r>
              <a:rPr lang="en-US" sz="2400" dirty="0">
                <a:solidFill>
                  <a:srgbClr val="2C3E50"/>
                </a:solidFill>
                <a:cs typeface="Arial" panose="020B0604020202020204" pitchFamily="34" charset="0"/>
              </a:rPr>
              <a:t> </a:t>
            </a:r>
          </a:p>
        </p:txBody>
      </p:sp>
      <p:sp>
        <p:nvSpPr>
          <p:cNvPr id="11" name="TextBox 10">
            <a:extLst>
              <a:ext uri="{FF2B5EF4-FFF2-40B4-BE49-F238E27FC236}">
                <a16:creationId xmlns:a16="http://schemas.microsoft.com/office/drawing/2014/main" id="{5ACAD1E4-0E5C-D600-7077-58446EBE1F2B}"/>
              </a:ext>
            </a:extLst>
          </p:cNvPr>
          <p:cNvSpPr txBox="1"/>
          <p:nvPr/>
        </p:nvSpPr>
        <p:spPr>
          <a:xfrm>
            <a:off x="-1" y="33486"/>
            <a:ext cx="12192001" cy="1938992"/>
          </a:xfrm>
          <a:prstGeom prst="rect">
            <a:avLst/>
          </a:prstGeom>
          <a:noFill/>
        </p:spPr>
        <p:txBody>
          <a:bodyPr wrap="square">
            <a:spAutoFit/>
          </a:bodyPr>
          <a:lstStyle/>
          <a:p>
            <a:r>
              <a:rPr lang="en-US" sz="2400" dirty="0">
                <a:latin typeface="+mn-lt"/>
              </a:rPr>
              <a:t>Tesco-bst.com.(n.d.).</a:t>
            </a:r>
            <a:r>
              <a:rPr lang="en-US" sz="2400" i="1" dirty="0">
                <a:latin typeface="+mn-lt"/>
              </a:rPr>
              <a:t>Tesco Business Services. </a:t>
            </a:r>
            <a:r>
              <a:rPr lang="en-US" sz="2400" dirty="0">
                <a:latin typeface="+mn-lt"/>
              </a:rPr>
              <a:t>[Online] Available at: </a:t>
            </a:r>
            <a:r>
              <a:rPr lang="en-US" sz="2400" dirty="0">
                <a:latin typeface="+mn-lt"/>
                <a:hlinkClick r:id="rId5"/>
              </a:rPr>
              <a:t>https://tesco-bst.com/tescohistory/</a:t>
            </a:r>
            <a:r>
              <a:rPr lang="en-US" sz="2400" dirty="0">
                <a:latin typeface="+mn-lt"/>
              </a:rPr>
              <a:t>. (Accessed -5 March 2023).</a:t>
            </a:r>
            <a:br>
              <a:rPr lang="en-US" sz="2400" dirty="0">
                <a:latin typeface="+mn-lt"/>
              </a:rPr>
            </a:br>
            <a:r>
              <a:rPr lang="en-US" sz="2400" dirty="0">
                <a:latin typeface="+mn-lt"/>
              </a:rPr>
              <a:t>Tesco Plc(2022).</a:t>
            </a:r>
            <a:r>
              <a:rPr lang="en-US" sz="2400" i="1" dirty="0">
                <a:latin typeface="+mn-lt"/>
              </a:rPr>
              <a:t>Interims announcement 2022/23</a:t>
            </a:r>
            <a:r>
              <a:rPr lang="en-US" sz="2400" dirty="0">
                <a:latin typeface="+mn-lt"/>
              </a:rPr>
              <a:t>.[Online] Tesco Plc. Available at: </a:t>
            </a:r>
            <a:r>
              <a:rPr lang="en-US" sz="2400" dirty="0">
                <a:latin typeface="+mn-lt"/>
                <a:hlinkClick r:id="rId6"/>
              </a:rPr>
              <a:t>https://www.tescoplc.com/news/2022/interims-announcement-202223/</a:t>
            </a:r>
            <a:r>
              <a:rPr lang="en-US" sz="2400" dirty="0">
                <a:latin typeface="+mn-lt"/>
              </a:rPr>
              <a:t>.(Accessed: 5 March 2023).</a:t>
            </a:r>
            <a:endParaRPr lang="en-GB" sz="2400" dirty="0"/>
          </a:p>
        </p:txBody>
      </p:sp>
      <p:sp>
        <p:nvSpPr>
          <p:cNvPr id="15" name="TextBox 14">
            <a:extLst>
              <a:ext uri="{FF2B5EF4-FFF2-40B4-BE49-F238E27FC236}">
                <a16:creationId xmlns:a16="http://schemas.microsoft.com/office/drawing/2014/main" id="{73C8230A-08FD-BFBB-AF4D-BD15122369AA}"/>
              </a:ext>
            </a:extLst>
          </p:cNvPr>
          <p:cNvSpPr txBox="1"/>
          <p:nvPr/>
        </p:nvSpPr>
        <p:spPr>
          <a:xfrm>
            <a:off x="0" y="1492899"/>
            <a:ext cx="12117355" cy="2985433"/>
          </a:xfrm>
          <a:prstGeom prst="rect">
            <a:avLst/>
          </a:prstGeom>
          <a:noFill/>
        </p:spPr>
        <p:txBody>
          <a:bodyPr wrap="square">
            <a:spAutoFit/>
          </a:bodyPr>
          <a:lstStyle/>
          <a:p>
            <a:endParaRPr lang="en-US" sz="2800" noProof="0" dirty="0">
              <a:solidFill>
                <a:srgbClr val="000000"/>
              </a:solidFill>
              <a:latin typeface="Arial" panose="020B0604020202020204" pitchFamily="34" charset="0"/>
              <a:cs typeface="Arial" panose="020B0604020202020204" pitchFamily="34" charset="0"/>
            </a:endParaRPr>
          </a:p>
          <a:p>
            <a:endParaRPr kumimoji="0" lang="en-US" sz="2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endParaRPr lang="en-US" sz="2800" dirty="0">
              <a:solidFill>
                <a:srgbClr val="000000"/>
              </a:solidFill>
              <a:latin typeface="Arial" panose="020B0604020202020204" pitchFamily="34" charset="0"/>
              <a:cs typeface="Arial" panose="020B0604020202020204" pitchFamily="34" charset="0"/>
            </a:endParaRPr>
          </a:p>
          <a:p>
            <a:endParaRPr kumimoji="0" lang="en-US" sz="2400" b="0" i="0" u="none" strike="noStrike" kern="1200" cap="none" spc="0" normalizeH="0" baseline="0" noProof="0" dirty="0">
              <a:ln>
                <a:noFill/>
              </a:ln>
              <a:solidFill>
                <a:srgbClr val="000000"/>
              </a:solidFill>
              <a:effectLst/>
              <a:uLnTx/>
              <a:uFillTx/>
              <a:ea typeface="+mn-ea"/>
              <a:cs typeface="Arial" panose="020B0604020202020204" pitchFamily="34" charset="0"/>
            </a:endParaRPr>
          </a:p>
          <a:p>
            <a:r>
              <a:rPr kumimoji="0" lang="en-US" sz="2400" b="0" i="0" u="none" strike="noStrike" kern="1200" cap="none" spc="0" normalizeH="0" baseline="0" noProof="0" dirty="0">
                <a:ln>
                  <a:noFill/>
                </a:ln>
                <a:solidFill>
                  <a:srgbClr val="000000"/>
                </a:solidFill>
                <a:effectLst/>
                <a:uLnTx/>
                <a:uFillTx/>
                <a:ea typeface="+mn-ea"/>
                <a:cs typeface="Arial" panose="020B0604020202020204" pitchFamily="34" charset="0"/>
              </a:rPr>
              <a:t>Uoda </a:t>
            </a:r>
            <a:r>
              <a:rPr lang="en-US" sz="2400" dirty="0">
                <a:solidFill>
                  <a:srgbClr val="000000"/>
                </a:solidFill>
                <a:cs typeface="Arial" panose="020B0604020202020204" pitchFamily="34" charset="0"/>
              </a:rPr>
              <a:t>-mba</a:t>
            </a:r>
            <a:r>
              <a:rPr kumimoji="0" lang="en-US" sz="2400" b="0" i="0" u="none" strike="noStrike" kern="1200" cap="none" spc="0" normalizeH="0" baseline="0" noProof="0" dirty="0">
                <a:ln>
                  <a:noFill/>
                </a:ln>
                <a:solidFill>
                  <a:srgbClr val="000000"/>
                </a:solidFill>
                <a:effectLst/>
                <a:uLnTx/>
                <a:uFillTx/>
                <a:ea typeface="+mn-ea"/>
                <a:cs typeface="Arial" panose="020B0604020202020204" pitchFamily="34" charset="0"/>
              </a:rPr>
              <a:t>. (2014). </a:t>
            </a:r>
            <a:r>
              <a:rPr kumimoji="0" lang="en-US" sz="2400" b="0" i="1" u="none" strike="noStrike" kern="1200" cap="none" spc="0" normalizeH="0" baseline="0" noProof="0" dirty="0">
                <a:ln>
                  <a:noFill/>
                </a:ln>
                <a:solidFill>
                  <a:srgbClr val="000000"/>
                </a:solidFill>
                <a:effectLst/>
                <a:uLnTx/>
                <a:uFillTx/>
                <a:ea typeface="+mn-ea"/>
                <a:cs typeface="Arial" panose="020B0604020202020204" pitchFamily="34" charset="0"/>
              </a:rPr>
              <a:t>Factors affecting group behavior</a:t>
            </a:r>
            <a:r>
              <a:rPr kumimoji="0" lang="en-US" sz="2400" b="0" i="0" u="none" strike="noStrike" kern="1200" cap="none" spc="0" normalizeH="0" baseline="0" noProof="0" dirty="0">
                <a:ln>
                  <a:noFill/>
                </a:ln>
                <a:solidFill>
                  <a:srgbClr val="000000"/>
                </a:solidFill>
                <a:effectLst/>
                <a:uLnTx/>
                <a:uFillTx/>
                <a:ea typeface="+mn-ea"/>
                <a:cs typeface="Arial" panose="020B0604020202020204" pitchFamily="34" charset="0"/>
              </a:rPr>
              <a:t>. [online] Available at: </a:t>
            </a:r>
            <a:r>
              <a:rPr kumimoji="0" lang="en-US" sz="2400" b="0" i="0" u="none" strike="noStrike" kern="1200" cap="none" spc="0" normalizeH="0" baseline="0" noProof="0" dirty="0">
                <a:ln>
                  <a:noFill/>
                </a:ln>
                <a:solidFill>
                  <a:srgbClr val="000000"/>
                </a:solidFill>
                <a:effectLst/>
                <a:uLnTx/>
                <a:uFillTx/>
                <a:ea typeface="+mn-ea"/>
                <a:cs typeface="Arial" panose="020B0604020202020204" pitchFamily="34" charset="0"/>
                <a:hlinkClick r:id="rId7"/>
              </a:rPr>
              <a:t>https://uodamba.wordpress.com/2014/07/13/factors-affecting-group-behavior</a:t>
            </a:r>
            <a:r>
              <a:rPr kumimoji="0" lang="en-US" sz="2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hlinkClick r:id="rId7"/>
              </a:rPr>
              <a:t>/</a:t>
            </a:r>
            <a:r>
              <a:rPr kumimoji="0" lang="en-US" sz="2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2400" b="0" i="0" u="none" strike="noStrike" kern="1200" cap="none" spc="0" normalizeH="0" baseline="0" noProof="0" dirty="0">
                <a:ln>
                  <a:noFill/>
                </a:ln>
                <a:solidFill>
                  <a:srgbClr val="000000"/>
                </a:solidFill>
                <a:effectLst/>
                <a:uLnTx/>
                <a:uFillTx/>
                <a:ea typeface="+mn-ea"/>
                <a:cs typeface="Arial" panose="020B0604020202020204" pitchFamily="34" charset="0"/>
              </a:rPr>
              <a:t>accessed 25 March 2023)</a:t>
            </a:r>
            <a:endParaRPr lang="en-GB" sz="2400" dirty="0"/>
          </a:p>
        </p:txBody>
      </p:sp>
      <p:sp>
        <p:nvSpPr>
          <p:cNvPr id="5" name="TextBox 4">
            <a:extLst>
              <a:ext uri="{FF2B5EF4-FFF2-40B4-BE49-F238E27FC236}">
                <a16:creationId xmlns:a16="http://schemas.microsoft.com/office/drawing/2014/main" id="{ACEA7DCF-800B-C60C-8DF3-615D4A0F9AEB}"/>
              </a:ext>
            </a:extLst>
          </p:cNvPr>
          <p:cNvSpPr txBox="1"/>
          <p:nvPr/>
        </p:nvSpPr>
        <p:spPr>
          <a:xfrm rot="10800000" flipV="1">
            <a:off x="74644" y="4278769"/>
            <a:ext cx="10949472" cy="1200329"/>
          </a:xfrm>
          <a:prstGeom prst="rect">
            <a:avLst/>
          </a:prstGeom>
          <a:noFill/>
        </p:spPr>
        <p:txBody>
          <a:bodyPr wrap="square">
            <a:spAutoFit/>
          </a:bodyPr>
          <a:lstStyle/>
          <a:p>
            <a:r>
              <a:rPr lang="en-US" sz="2400" dirty="0"/>
              <a:t>Van Vugt, M., Jepson, S. F., Hart, C. M., &amp; De Cremer, D. (2004). </a:t>
            </a:r>
            <a:r>
              <a:rPr lang="en-US" sz="2400" i="1" dirty="0"/>
              <a:t>Autocratic leadership in social dilemmas: A threat to group stability.</a:t>
            </a:r>
            <a:r>
              <a:rPr lang="en-US" sz="2400" dirty="0"/>
              <a:t> Journal of Experimental Social Psychology, 40, 1-13.</a:t>
            </a:r>
            <a:endParaRPr lang="en-GB" sz="2400" dirty="0"/>
          </a:p>
        </p:txBody>
      </p:sp>
    </p:spTree>
    <p:extLst>
      <p:ext uri="{BB962C8B-B14F-4D97-AF65-F5344CB8AC3E}">
        <p14:creationId xmlns:p14="http://schemas.microsoft.com/office/powerpoint/2010/main" val="35514342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TM03457452[[fn=Celestial]]</Template>
  <TotalTime>1265</TotalTime>
  <Words>2174</Words>
  <Application>Microsoft Office PowerPoint</Application>
  <PresentationFormat>Widescreen</PresentationFormat>
  <Paragraphs>192</Paragraphs>
  <Slides>26</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Wingdings</vt:lpstr>
      <vt:lpstr>Office Theme</vt:lpstr>
      <vt:lpstr>    </vt:lpstr>
      <vt:lpstr>Introduction Ramanpreet Kaur: I am a team leader. I worked on the Tesco’s profile. I also did introduction and conclusion. It was my responsibility to set the slides and submit the presentation on Moodle.   Navjot Kaur: She worked on the skills and responsibilities of the managers in the Tesco. She also checked the content and references.  Amrita: she covered the factors which influences group and team behaviours. She also checked that everybody send the work on time and help the others team member to find the information about the Tesco organisation.  Vasile: He worked on the leadership theories  applied on Tesco. It was his duty that he search thoroughly on the leadership theories and provide information about it. </vt:lpstr>
      <vt:lpstr>                    </vt:lpstr>
      <vt:lpstr>         </vt:lpstr>
      <vt:lpstr>PERFORMANCE OF TESCO IN MARKET      </vt:lpstr>
      <vt:lpstr>Business model of Tesco     </vt:lpstr>
      <vt:lpstr>Competitors of Tesco    </vt:lpstr>
      <vt:lpstr>The Responsibilities and skills a manager employees to govern Tesco plc in the UK </vt:lpstr>
      <vt:lpstr>The skills of tactical manager</vt:lpstr>
      <vt:lpstr>TASKS(RESPONSIBILITIES) OF TACTICAL MANAGER ARE: </vt:lpstr>
      <vt:lpstr>The skills of operational manager of Tesco plc</vt:lpstr>
      <vt:lpstr>Responsibilities of operational manager of Tesco plc</vt:lpstr>
      <vt:lpstr>FACTORS WHICH INFLUNCES TESCO GROUP BEHAVIOURS </vt:lpstr>
      <vt:lpstr>                                          A)   FORMAL LEADERSHIP       a)  ROLE IDENTITY     b) ROLE PRECEPTIPN      c) ROLE EXPECTIONS    d)  ROLE CONFLICT </vt:lpstr>
      <vt:lpstr>B)ROLES</vt:lpstr>
      <vt:lpstr>FACTORS WHICH INFLUENCE TEAM BEHAVIOURS </vt:lpstr>
      <vt:lpstr> </vt:lpstr>
      <vt:lpstr>TOP 6 LEADERSHIP THEORIES</vt:lpstr>
      <vt:lpstr>1.a Leadership trait</vt:lpstr>
      <vt:lpstr>2.b Leadership styles Autocratic</vt:lpstr>
      <vt:lpstr>2.d) Leadership Laissez-Faire</vt:lpstr>
      <vt:lpstr>PowerPoint Presentation</vt:lpstr>
      <vt:lpstr>Any Question?</vt:lpstr>
      <vt:lpstr>REFERENCES</vt:lpstr>
      <vt:lpstr>REFERENCES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Ramanpreet Kaur (2216790)</dc:creator>
  <cp:lastModifiedBy>Ramanpreet Kaur</cp:lastModifiedBy>
  <cp:revision>18</cp:revision>
  <dcterms:created xsi:type="dcterms:W3CDTF">2023-03-05T11:52:34Z</dcterms:created>
  <dcterms:modified xsi:type="dcterms:W3CDTF">2023-03-27T15:36:34Z</dcterms:modified>
</cp:coreProperties>
</file>