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9" r:id="rId4"/>
    <p:sldId id="270" r:id="rId5"/>
    <p:sldId id="268" r:id="rId6"/>
    <p:sldId id="269" r:id="rId7"/>
    <p:sldId id="260" r:id="rId8"/>
    <p:sldId id="262" r:id="rId9"/>
    <p:sldId id="263" r:id="rId10"/>
    <p:sldId id="266" r:id="rId11"/>
    <p:sldId id="261" r:id="rId12"/>
    <p:sldId id="264" r:id="rId13"/>
    <p:sldId id="265" r:id="rId14"/>
    <p:sldId id="267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8003" autoAdjust="0"/>
    <p:restoredTop sz="94660"/>
  </p:normalViewPr>
  <p:slideViewPr>
    <p:cSldViewPr snapToGrid="0">
      <p:cViewPr varScale="1">
        <p:scale>
          <a:sx n="93" d="100"/>
          <a:sy n="93" d="100"/>
        </p:scale>
        <p:origin x="72" y="5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reeform 7"/>
          <p:cNvSpPr>
            <a:spLocks noChangeArrowheads="1"/>
          </p:cNvSpPr>
          <p:nvPr/>
        </p:nvSpPr>
        <p:spPr bwMode="auto">
          <a:xfrm>
            <a:off x="812800" y="1219200"/>
            <a:ext cx="10566400" cy="914400"/>
          </a:xfrm>
          <a:custGeom>
            <a:avLst/>
            <a:gdLst>
              <a:gd name="T0" fmla="*/ 0 w 1000"/>
              <a:gd name="T1" fmla="*/ 836127360 h 1000"/>
              <a:gd name="T2" fmla="*/ 0 w 1000"/>
              <a:gd name="T3" fmla="*/ 0 h 1000"/>
              <a:gd name="T4" fmla="*/ 2147483647 w 1000"/>
              <a:gd name="T5" fmla="*/ 0 h 1000"/>
              <a:gd name="T6" fmla="*/ 0 60000 65536"/>
              <a:gd name="T7" fmla="*/ 0 60000 65536"/>
              <a:gd name="T8" fmla="*/ 0 60000 65536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0" t="0" r="r" b="b"/>
            <a:pathLst>
              <a:path w="1000" h="1000">
                <a:moveTo>
                  <a:pt x="0" y="1000"/>
                </a:moveTo>
                <a:lnTo>
                  <a:pt x="0" y="0"/>
                </a:lnTo>
                <a:lnTo>
                  <a:pt x="1000" y="0"/>
                </a:lnTo>
              </a:path>
            </a:pathLst>
          </a:custGeom>
          <a:noFill/>
          <a:ln w="25400" cap="flat" cmpd="sng">
            <a:solidFill>
              <a:schemeClr val="accent1"/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pPr marL="0" marR="0" lvl="0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sz="135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  <p:sp>
        <p:nvSpPr>
          <p:cNvPr id="5" name="Line 8"/>
          <p:cNvSpPr>
            <a:spLocks noChangeShapeType="1"/>
          </p:cNvSpPr>
          <p:nvPr/>
        </p:nvSpPr>
        <p:spPr bwMode="auto">
          <a:xfrm>
            <a:off x="2641602" y="3962400"/>
            <a:ext cx="8682567" cy="0"/>
          </a:xfrm>
          <a:prstGeom prst="line">
            <a:avLst/>
          </a:prstGeom>
          <a:noFill/>
          <a:ln w="19050">
            <a:solidFill>
              <a:schemeClr val="accent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marL="0" marR="0" lvl="0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sz="135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  <p:sp>
        <p:nvSpPr>
          <p:cNvPr id="35842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219202" y="1524000"/>
            <a:ext cx="10164233" cy="1752600"/>
          </a:xfrm>
        </p:spPr>
        <p:txBody>
          <a:bodyPr/>
          <a:lstStyle>
            <a:lvl1pPr>
              <a:defRPr sz="3750"/>
            </a:lvl1pPr>
          </a:lstStyle>
          <a:p>
            <a:pPr lvl="0"/>
            <a:r>
              <a:rPr lang="en-GB" altLang="en-US" noProof="0" smtClean="0"/>
              <a:t>Click to edit Master title style</a:t>
            </a:r>
          </a:p>
        </p:txBody>
      </p:sp>
      <p:sp>
        <p:nvSpPr>
          <p:cNvPr id="35843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2641600" y="3962400"/>
            <a:ext cx="8737600" cy="1752600"/>
          </a:xfrm>
        </p:spPr>
        <p:txBody>
          <a:bodyPr/>
          <a:lstStyle>
            <a:lvl1pPr marL="0" indent="0">
              <a:buFont typeface="Wingdings" pitchFamily="2" charset="2"/>
              <a:buNone/>
              <a:defRPr sz="2100"/>
            </a:lvl1pPr>
          </a:lstStyle>
          <a:p>
            <a:pPr lvl="0"/>
            <a:r>
              <a:rPr lang="en-GB" altLang="en-US" noProof="0" smtClean="0"/>
              <a:t>Click to edit Master subtitle style</a:t>
            </a:r>
          </a:p>
        </p:txBody>
      </p:sp>
      <p:sp>
        <p:nvSpPr>
          <p:cNvPr id="6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 marL="0" marR="0" lvl="0" indent="0" algn="l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altLang="en-US" sz="9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sp>
        <p:nvSpPr>
          <p:cNvPr id="7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3638"/>
            <a:ext cx="3860800" cy="457200"/>
          </a:xfrm>
        </p:spPr>
        <p:txBody>
          <a:bodyPr/>
          <a:lstStyle>
            <a:lvl1pPr>
              <a:defRPr/>
            </a:lvl1pPr>
          </a:lstStyle>
          <a:p>
            <a:pPr marL="0" marR="0" lvl="0" indent="0" algn="ct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9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t>DSP &amp; Communications</a:t>
            </a:r>
            <a:endParaRPr kumimoji="0" lang="en-GB" altLang="en-US" sz="9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sp>
        <p:nvSpPr>
          <p:cNvPr id="8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 marL="0" marR="0" lvl="0" indent="0" algn="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5081BF33-9844-4AC1-844F-4A29F5CAC784}" type="slidenum">
              <a:rPr kumimoji="0" lang="en-GB" altLang="en-US" sz="9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pPr marL="0" marR="0" lvl="0" indent="0" algn="r" defTabSz="6858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altLang="en-US" sz="9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67324405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l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altLang="en-US" sz="9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defTabSz="685800">
              <a:defRPr/>
            </a:pPr>
            <a:r>
              <a:rPr lang="en-GB" altLang="en-US" dirty="0" smtClean="0">
                <a:solidFill>
                  <a:srgbClr val="000000"/>
                </a:solidFill>
              </a:rPr>
              <a:t>Research Methods and Professional Development</a:t>
            </a:r>
            <a:endParaRPr lang="en-GB" altLang="en-US" dirty="0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C06D56F-5B9F-4C34-B81D-C1EFBC428BFC}" type="slidenum">
              <a:rPr kumimoji="0" lang="en-GB" altLang="en-US" sz="9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pPr marL="0" marR="0" lvl="0" indent="0" algn="r" defTabSz="6858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altLang="en-US" sz="9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87875150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3084" y="4406903"/>
            <a:ext cx="10363200" cy="1362075"/>
          </a:xfrm>
        </p:spPr>
        <p:txBody>
          <a:bodyPr/>
          <a:lstStyle>
            <a:lvl1pPr algn="l">
              <a:defRPr sz="3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63084" y="2906713"/>
            <a:ext cx="10363200" cy="1500187"/>
          </a:xfrm>
        </p:spPr>
        <p:txBody>
          <a:bodyPr anchor="b"/>
          <a:lstStyle>
            <a:lvl1pPr marL="0" indent="0">
              <a:buNone/>
              <a:defRPr sz="1500"/>
            </a:lvl1pPr>
            <a:lvl2pPr marL="342900" indent="0">
              <a:buNone/>
              <a:defRPr sz="1350"/>
            </a:lvl2pPr>
            <a:lvl3pPr marL="685800" indent="0">
              <a:buNone/>
              <a:defRPr sz="1200"/>
            </a:lvl3pPr>
            <a:lvl4pPr marL="1028700" indent="0">
              <a:buNone/>
              <a:defRPr sz="1050"/>
            </a:lvl4pPr>
            <a:lvl5pPr marL="1371600" indent="0">
              <a:buNone/>
              <a:defRPr sz="1050"/>
            </a:lvl5pPr>
            <a:lvl6pPr marL="1714500" indent="0">
              <a:buNone/>
              <a:defRPr sz="1050"/>
            </a:lvl6pPr>
            <a:lvl7pPr marL="2057400" indent="0">
              <a:buNone/>
              <a:defRPr sz="1050"/>
            </a:lvl7pPr>
            <a:lvl8pPr marL="2400300" indent="0">
              <a:buNone/>
              <a:defRPr sz="1050"/>
            </a:lvl8pPr>
            <a:lvl9pPr marL="2743200" indent="0">
              <a:buNone/>
              <a:defRPr sz="105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l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altLang="en-US" sz="9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ct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9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t>DSP &amp; Communications</a:t>
            </a:r>
            <a:endParaRPr kumimoji="0" lang="en-GB" altLang="en-US" sz="9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C042856-9974-46FE-B5C5-C6AEE1EDCC20}" type="slidenum">
              <a:rPr kumimoji="0" lang="en-GB" altLang="en-US" sz="9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pPr marL="0" marR="0" lvl="0" indent="0" algn="r" defTabSz="6858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altLang="en-US" sz="9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72966956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3"/>
            <a:ext cx="5384800" cy="4530725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3"/>
            <a:ext cx="5384800" cy="4530725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l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altLang="en-US" sz="9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ct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9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t>DSP &amp; Communications</a:t>
            </a:r>
            <a:endParaRPr kumimoji="0" lang="en-GB" altLang="en-US" sz="9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C432C87-43AB-4530-B8F3-3570D8E5845D}" type="slidenum">
              <a:rPr kumimoji="0" lang="en-GB" altLang="en-US" sz="9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pPr marL="0" marR="0" lvl="0" indent="0" algn="r" defTabSz="6858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altLang="en-US" sz="9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87191744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9" y="1535113"/>
            <a:ext cx="5389033" cy="63976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9" y="2174875"/>
            <a:ext cx="5389033" cy="3951288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l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altLang="en-US" sz="9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ct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9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t>DSP &amp; Communications</a:t>
            </a:r>
            <a:endParaRPr kumimoji="0" lang="en-GB" altLang="en-US" sz="9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4C85A51-7439-4F9E-A21C-06BDA6460889}" type="slidenum">
              <a:rPr kumimoji="0" lang="en-GB" altLang="en-US" sz="9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pPr marL="0" marR="0" lvl="0" indent="0" algn="r" defTabSz="6858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altLang="en-US" sz="9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29188012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l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altLang="en-US" sz="9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ct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9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t>DSP &amp; Communications</a:t>
            </a:r>
            <a:endParaRPr kumimoji="0" lang="en-GB" altLang="en-US" sz="9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F2B420C-3C3B-4F7D-A77F-502E3456AEC0}" type="slidenum">
              <a:rPr kumimoji="0" lang="en-GB" altLang="en-US" sz="9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pPr marL="0" marR="0" lvl="0" indent="0" algn="r" defTabSz="6858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altLang="en-US" sz="9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6042294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l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altLang="en-US" sz="9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ct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9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t>DSP &amp; Communications</a:t>
            </a:r>
            <a:endParaRPr kumimoji="0" lang="en-GB" altLang="en-US" sz="9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64C49878-E10A-461C-9F14-AB0D26130CA4}" type="slidenum">
              <a:rPr kumimoji="0" lang="en-GB" altLang="en-US" sz="9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pPr marL="0" marR="0" lvl="0" indent="0" algn="r" defTabSz="6858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altLang="en-US" sz="9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11825645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2" y="273050"/>
            <a:ext cx="4011084" cy="1162050"/>
          </a:xfrm>
        </p:spPr>
        <p:txBody>
          <a:bodyPr anchor="b"/>
          <a:lstStyle>
            <a:lvl1pPr algn="l">
              <a:defRPr sz="15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3"/>
            <a:ext cx="6815667" cy="5853113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2" y="1435103"/>
            <a:ext cx="4011084" cy="4691063"/>
          </a:xfrm>
        </p:spPr>
        <p:txBody>
          <a:bodyPr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l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altLang="en-US" sz="9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ct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9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t>DSP &amp; Communications</a:t>
            </a:r>
            <a:endParaRPr kumimoji="0" lang="en-GB" altLang="en-US" sz="9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6FAE705-8F74-4E3A-9470-48C0368602EC}" type="slidenum">
              <a:rPr kumimoji="0" lang="en-GB" altLang="en-US" sz="9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pPr marL="0" marR="0" lvl="0" indent="0" algn="r" defTabSz="6858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altLang="en-US" sz="9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85626691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800600"/>
            <a:ext cx="7315200" cy="566738"/>
          </a:xfrm>
        </p:spPr>
        <p:txBody>
          <a:bodyPr anchor="b"/>
          <a:lstStyle>
            <a:lvl1pPr algn="l">
              <a:defRPr sz="15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5"/>
            <a:ext cx="7315200" cy="4114800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pPr lvl="0"/>
            <a:endParaRPr lang="en-GB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367338"/>
            <a:ext cx="7315200" cy="804862"/>
          </a:xfrm>
        </p:spPr>
        <p:txBody>
          <a:bodyPr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l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altLang="en-US" sz="9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ct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9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t>DSP &amp; Communications</a:t>
            </a:r>
            <a:endParaRPr kumimoji="0" lang="en-GB" altLang="en-US" sz="9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047F8A7-FE05-4837-83E9-F7496172C87B}" type="slidenum">
              <a:rPr kumimoji="0" lang="en-GB" altLang="en-US" sz="9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pPr marL="0" marR="0" lvl="0" indent="0" algn="r" defTabSz="6858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altLang="en-US" sz="9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82510569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l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altLang="en-US" sz="9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ct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9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t>DSP &amp; Communications</a:t>
            </a:r>
            <a:endParaRPr kumimoji="0" lang="en-GB" altLang="en-US" sz="9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8569A0A-C161-46EB-8BEB-5E9A451C748E}" type="slidenum">
              <a:rPr kumimoji="0" lang="en-GB" altLang="en-US" sz="9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pPr marL="0" marR="0" lvl="0" indent="0" algn="r" defTabSz="6858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altLang="en-US" sz="9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1095613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7813"/>
            <a:ext cx="2743200" cy="5853112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7813"/>
            <a:ext cx="8026400" cy="5853112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l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altLang="en-US" sz="9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ct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9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t>DSP &amp; Communications</a:t>
            </a:r>
            <a:endParaRPr kumimoji="0" lang="en-GB" altLang="en-US" sz="9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4C491F9A-02AE-47CC-AC6C-53143EB8CB42}" type="slidenum">
              <a:rPr kumimoji="0" lang="en-GB" altLang="en-US" sz="9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pPr marL="0" marR="0" lvl="0" indent="0" algn="r" defTabSz="6858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altLang="en-US" sz="9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63666407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09600" y="277816"/>
            <a:ext cx="10972800" cy="1139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09600" y="1600203"/>
            <a:ext cx="10972800" cy="4530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smtClean="0"/>
              <a:t>Click to edit Master text styles</a:t>
            </a:r>
          </a:p>
          <a:p>
            <a:pPr lvl="1"/>
            <a:r>
              <a:rPr lang="en-GB" altLang="en-US" smtClean="0"/>
              <a:t>Second level</a:t>
            </a:r>
          </a:p>
          <a:p>
            <a:pPr lvl="2"/>
            <a:r>
              <a:rPr lang="en-GB" altLang="en-US" smtClean="0"/>
              <a:t>Third level</a:t>
            </a:r>
          </a:p>
          <a:p>
            <a:pPr lvl="3"/>
            <a:r>
              <a:rPr lang="en-GB" altLang="en-US" smtClean="0"/>
              <a:t>Fourth level</a:t>
            </a:r>
          </a:p>
          <a:p>
            <a:pPr lvl="4"/>
            <a:r>
              <a:rPr lang="en-GB" altLang="en-US" smtClean="0"/>
              <a:t>Fifth level</a:t>
            </a:r>
          </a:p>
        </p:txBody>
      </p:sp>
      <p:sp>
        <p:nvSpPr>
          <p:cNvPr id="34820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09600" y="6243638"/>
            <a:ext cx="2844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900">
                <a:latin typeface="+mj-lt"/>
              </a:defRPr>
            </a:lvl1pPr>
          </a:lstStyle>
          <a:p>
            <a:pPr marL="0" marR="0" lvl="0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altLang="en-US" sz="9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sp>
        <p:nvSpPr>
          <p:cNvPr id="34821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4165600" y="6248400"/>
            <a:ext cx="3860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900">
                <a:latin typeface="+mj-lt"/>
              </a:defRPr>
            </a:lvl1pPr>
          </a:lstStyle>
          <a:p>
            <a:pPr marL="0" marR="0" lvl="0" indent="0" algn="ctr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9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t>DSP &amp; Communications</a:t>
            </a:r>
            <a:endParaRPr kumimoji="0" lang="en-GB" altLang="en-US" sz="9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sp>
        <p:nvSpPr>
          <p:cNvPr id="34822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8737600" y="6243638"/>
            <a:ext cx="2844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900">
                <a:latin typeface="+mj-lt"/>
              </a:defRPr>
            </a:lvl1pPr>
          </a:lstStyle>
          <a:p>
            <a:pPr marL="0" marR="0" lvl="0" indent="0" algn="r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B53B3F08-1B0E-4051-AEA3-6387EF1EEE22}" type="slidenum">
              <a:rPr kumimoji="0" lang="en-GB" altLang="en-US" sz="9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pPr marL="0" marR="0" lvl="0" indent="0" algn="r" defTabSz="6858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altLang="en-US" sz="9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sp>
        <p:nvSpPr>
          <p:cNvPr id="1031" name="Freeform 7"/>
          <p:cNvSpPr>
            <a:spLocks noChangeArrowheads="1"/>
          </p:cNvSpPr>
          <p:nvPr/>
        </p:nvSpPr>
        <p:spPr bwMode="auto">
          <a:xfrm>
            <a:off x="508000" y="228600"/>
            <a:ext cx="10972800" cy="609600"/>
          </a:xfrm>
          <a:custGeom>
            <a:avLst/>
            <a:gdLst>
              <a:gd name="T0" fmla="*/ 0 w 1000"/>
              <a:gd name="T1" fmla="*/ 371612160 h 1000"/>
              <a:gd name="T2" fmla="*/ 0 w 1000"/>
              <a:gd name="T3" fmla="*/ 0 h 1000"/>
              <a:gd name="T4" fmla="*/ 2147483647 w 1000"/>
              <a:gd name="T5" fmla="*/ 0 h 1000"/>
              <a:gd name="T6" fmla="*/ 0 60000 65536"/>
              <a:gd name="T7" fmla="*/ 0 60000 65536"/>
              <a:gd name="T8" fmla="*/ 0 60000 65536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0" t="0" r="r" b="b"/>
            <a:pathLst>
              <a:path w="1000" h="1000">
                <a:moveTo>
                  <a:pt x="0" y="1000"/>
                </a:moveTo>
                <a:lnTo>
                  <a:pt x="0" y="0"/>
                </a:lnTo>
                <a:lnTo>
                  <a:pt x="1000" y="0"/>
                </a:lnTo>
              </a:path>
            </a:pathLst>
          </a:custGeom>
          <a:noFill/>
          <a:ln w="19050" cap="flat" cmpd="sng">
            <a:solidFill>
              <a:schemeClr val="accent1"/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pPr marL="0" marR="0" lvl="0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sz="135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  <p:sp>
        <p:nvSpPr>
          <p:cNvPr id="1032" name="Line 8"/>
          <p:cNvSpPr>
            <a:spLocks noChangeShapeType="1"/>
          </p:cNvSpPr>
          <p:nvPr/>
        </p:nvSpPr>
        <p:spPr bwMode="auto">
          <a:xfrm>
            <a:off x="609600" y="6172200"/>
            <a:ext cx="10972800" cy="0"/>
          </a:xfrm>
          <a:prstGeom prst="line">
            <a:avLst/>
          </a:prstGeom>
          <a:noFill/>
          <a:ln w="19050">
            <a:solidFill>
              <a:schemeClr val="accent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marL="0" marR="0" lvl="0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sz="135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8616716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hf hdr="0" dt="0"/>
  <p:txStyles>
    <p:titleStyle>
      <a:lvl1pPr algn="l" rtl="0" eaLnBrk="0" fontAlgn="base" hangingPunct="0">
        <a:spcBef>
          <a:spcPct val="0"/>
        </a:spcBef>
        <a:spcAft>
          <a:spcPct val="0"/>
        </a:spcAft>
        <a:defRPr sz="315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150">
          <a:solidFill>
            <a:schemeClr val="tx2"/>
          </a:solidFill>
          <a:latin typeface="Garamond" pitchFamily="18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150">
          <a:solidFill>
            <a:schemeClr val="tx2"/>
          </a:solidFill>
          <a:latin typeface="Garamond" pitchFamily="18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150">
          <a:solidFill>
            <a:schemeClr val="tx2"/>
          </a:solidFill>
          <a:latin typeface="Garamond" pitchFamily="18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150">
          <a:solidFill>
            <a:schemeClr val="tx2"/>
          </a:solidFill>
          <a:latin typeface="Garamond" pitchFamily="18" charset="0"/>
        </a:defRPr>
      </a:lvl5pPr>
      <a:lvl6pPr marL="342900" algn="l" rtl="0" fontAlgn="base">
        <a:spcBef>
          <a:spcPct val="0"/>
        </a:spcBef>
        <a:spcAft>
          <a:spcPct val="0"/>
        </a:spcAft>
        <a:defRPr sz="3150">
          <a:solidFill>
            <a:schemeClr val="tx2"/>
          </a:solidFill>
          <a:latin typeface="Garamond" pitchFamily="18" charset="0"/>
        </a:defRPr>
      </a:lvl6pPr>
      <a:lvl7pPr marL="685800" algn="l" rtl="0" fontAlgn="base">
        <a:spcBef>
          <a:spcPct val="0"/>
        </a:spcBef>
        <a:spcAft>
          <a:spcPct val="0"/>
        </a:spcAft>
        <a:defRPr sz="3150">
          <a:solidFill>
            <a:schemeClr val="tx2"/>
          </a:solidFill>
          <a:latin typeface="Garamond" pitchFamily="18" charset="0"/>
        </a:defRPr>
      </a:lvl7pPr>
      <a:lvl8pPr marL="1028700" algn="l" rtl="0" fontAlgn="base">
        <a:spcBef>
          <a:spcPct val="0"/>
        </a:spcBef>
        <a:spcAft>
          <a:spcPct val="0"/>
        </a:spcAft>
        <a:defRPr sz="3150">
          <a:solidFill>
            <a:schemeClr val="tx2"/>
          </a:solidFill>
          <a:latin typeface="Garamond" pitchFamily="18" charset="0"/>
        </a:defRPr>
      </a:lvl8pPr>
      <a:lvl9pPr marL="1371600" algn="l" rtl="0" fontAlgn="base">
        <a:spcBef>
          <a:spcPct val="0"/>
        </a:spcBef>
        <a:spcAft>
          <a:spcPct val="0"/>
        </a:spcAft>
        <a:defRPr sz="3150">
          <a:solidFill>
            <a:schemeClr val="tx2"/>
          </a:solidFill>
          <a:latin typeface="Garamond" pitchFamily="18" charset="0"/>
        </a:defRPr>
      </a:lvl9pPr>
    </p:titleStyle>
    <p:bodyStyle>
      <a:lvl1pPr marL="257175" indent="-257175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65000"/>
        <a:buFont typeface="Wingdings" pitchFamily="2" charset="2"/>
        <a:buChar char="n"/>
        <a:defRPr sz="2250">
          <a:solidFill>
            <a:schemeClr val="tx1"/>
          </a:solidFill>
          <a:latin typeface="+mn-lt"/>
          <a:ea typeface="+mn-ea"/>
          <a:cs typeface="+mn-cs"/>
        </a:defRPr>
      </a:lvl1pPr>
      <a:lvl2pPr marL="502444" indent="-244079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60000"/>
        <a:buFont typeface="Wingdings" pitchFamily="2" charset="2"/>
        <a:buChar char="q"/>
        <a:defRPr sz="1950">
          <a:solidFill>
            <a:schemeClr val="tx1"/>
          </a:solidFill>
          <a:latin typeface="+mn-lt"/>
        </a:defRPr>
      </a:lvl2pPr>
      <a:lvl3pPr marL="766763" indent="-263129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65000"/>
        <a:buFont typeface="Wingdings" pitchFamily="2" charset="2"/>
        <a:buChar char="n"/>
        <a:defRPr sz="1650">
          <a:solidFill>
            <a:schemeClr val="tx1"/>
          </a:solidFill>
          <a:latin typeface="+mn-lt"/>
        </a:defRPr>
      </a:lvl3pPr>
      <a:lvl4pPr marL="1004888" indent="-236935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" pitchFamily="2" charset="2"/>
        <a:buChar char="q"/>
        <a:defRPr sz="1500">
          <a:solidFill>
            <a:schemeClr val="tx1"/>
          </a:solidFill>
          <a:latin typeface="+mn-lt"/>
        </a:defRPr>
      </a:lvl4pPr>
      <a:lvl5pPr marL="1260872" indent="-254794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5000"/>
        <a:buFont typeface="Wingdings" pitchFamily="2" charset="2"/>
        <a:buChar char="§"/>
        <a:defRPr sz="1500">
          <a:solidFill>
            <a:schemeClr val="tx1"/>
          </a:solidFill>
          <a:latin typeface="+mn-lt"/>
        </a:defRPr>
      </a:lvl5pPr>
      <a:lvl6pPr marL="1603772" indent="-254794" algn="l" rtl="0" fontAlgn="base">
        <a:spcBef>
          <a:spcPct val="20000"/>
        </a:spcBef>
        <a:spcAft>
          <a:spcPct val="0"/>
        </a:spcAft>
        <a:buClr>
          <a:schemeClr val="accent1"/>
        </a:buClr>
        <a:buSzPct val="75000"/>
        <a:buFont typeface="Wingdings" pitchFamily="2" charset="2"/>
        <a:buChar char="§"/>
        <a:defRPr sz="1500">
          <a:solidFill>
            <a:schemeClr val="tx1"/>
          </a:solidFill>
          <a:latin typeface="+mn-lt"/>
        </a:defRPr>
      </a:lvl6pPr>
      <a:lvl7pPr marL="1946672" indent="-254794" algn="l" rtl="0" fontAlgn="base">
        <a:spcBef>
          <a:spcPct val="20000"/>
        </a:spcBef>
        <a:spcAft>
          <a:spcPct val="0"/>
        </a:spcAft>
        <a:buClr>
          <a:schemeClr val="accent1"/>
        </a:buClr>
        <a:buSzPct val="75000"/>
        <a:buFont typeface="Wingdings" pitchFamily="2" charset="2"/>
        <a:buChar char="§"/>
        <a:defRPr sz="1500">
          <a:solidFill>
            <a:schemeClr val="tx1"/>
          </a:solidFill>
          <a:latin typeface="+mn-lt"/>
        </a:defRPr>
      </a:lvl7pPr>
      <a:lvl8pPr marL="2289572" indent="-254794" algn="l" rtl="0" fontAlgn="base">
        <a:spcBef>
          <a:spcPct val="20000"/>
        </a:spcBef>
        <a:spcAft>
          <a:spcPct val="0"/>
        </a:spcAft>
        <a:buClr>
          <a:schemeClr val="accent1"/>
        </a:buClr>
        <a:buSzPct val="75000"/>
        <a:buFont typeface="Wingdings" pitchFamily="2" charset="2"/>
        <a:buChar char="§"/>
        <a:defRPr sz="1500">
          <a:solidFill>
            <a:schemeClr val="tx1"/>
          </a:solidFill>
          <a:latin typeface="+mn-lt"/>
        </a:defRPr>
      </a:lvl8pPr>
      <a:lvl9pPr marL="2632472" indent="-254794" algn="l" rtl="0" fontAlgn="base">
        <a:spcBef>
          <a:spcPct val="20000"/>
        </a:spcBef>
        <a:spcAft>
          <a:spcPct val="0"/>
        </a:spcAft>
        <a:buClr>
          <a:schemeClr val="accent1"/>
        </a:buClr>
        <a:buSzPct val="75000"/>
        <a:buFont typeface="Wingdings" pitchFamily="2" charset="2"/>
        <a:buChar char="§"/>
        <a:defRPr sz="15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hyperlink" Target="https://www.mathsisfun.com/data/standard-deviation.html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219202" y="1524000"/>
            <a:ext cx="10349499" cy="1752600"/>
          </a:xfrm>
        </p:spPr>
        <p:txBody>
          <a:bodyPr anchor="ctr"/>
          <a:lstStyle/>
          <a:p>
            <a:r>
              <a:rPr lang="en-GB" altLang="en-US" sz="4400" dirty="0" smtClean="0"/>
              <a:t>Statistical Inferencing and Significance Testing</a:t>
            </a:r>
            <a:endParaRPr lang="en-GB" altLang="en-US" sz="4400" dirty="0"/>
          </a:p>
        </p:txBody>
      </p:sp>
      <p:sp>
        <p:nvSpPr>
          <p:cNvPr id="2" name="Subtitle 1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altLang="en-US" dirty="0" smtClean="0"/>
              <a:t>Professor </a:t>
            </a:r>
            <a:r>
              <a:rPr lang="en-GB" altLang="en-US" dirty="0"/>
              <a:t>John Rees, </a:t>
            </a:r>
            <a:r>
              <a:rPr lang="en-GB" altLang="en-US" dirty="0" smtClean="0"/>
              <a:t>UWTSD</a:t>
            </a:r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54089338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Statistical Inferences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We collect data to </a:t>
            </a:r>
            <a:r>
              <a:rPr lang="en-GB" dirty="0"/>
              <a:t>answer a </a:t>
            </a:r>
            <a:r>
              <a:rPr lang="en-GB" dirty="0" smtClean="0"/>
              <a:t>research question</a:t>
            </a:r>
          </a:p>
          <a:p>
            <a:r>
              <a:rPr lang="en-GB" dirty="0" smtClean="0"/>
              <a:t>We choose the data accordingly</a:t>
            </a:r>
          </a:p>
          <a:p>
            <a:pPr lvl="1"/>
            <a:r>
              <a:rPr lang="en-GB" dirty="0" smtClean="0"/>
              <a:t>Often this is a (hopefully) representative sample, to analyse generally a larger population</a:t>
            </a:r>
          </a:p>
          <a:p>
            <a:pPr lvl="1"/>
            <a:r>
              <a:rPr lang="en-GB" dirty="0" smtClean="0"/>
              <a:t>Usually chosen at random</a:t>
            </a:r>
            <a:endParaRPr lang="en-GB" dirty="0"/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9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t>Research</a:t>
            </a:r>
            <a:r>
              <a:rPr kumimoji="0" lang="en-GB" altLang="en-US" sz="900" b="0" i="0" u="none" strike="noStrike" kern="1200" cap="none" spc="0" normalizeH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t> Methods and Professional Development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C06D56F-5B9F-4C34-B81D-C1EFBC428BFC}" type="slidenum">
              <a:rPr kumimoji="0" lang="en-GB" altLang="en-US" sz="9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pPr marL="0" marR="0" lvl="0" indent="0" algn="r" defTabSz="6858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</a:t>
            </a:fld>
            <a:endParaRPr kumimoji="0" lang="en-GB" altLang="en-US" sz="9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38393967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Normal (Gaussian Distributed) Data</a:t>
            </a:r>
            <a:endParaRPr lang="en-GB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r>
                  <a:rPr lang="en-GB" dirty="0" smtClean="0"/>
                  <a:t>“Normal” in the sense that variations about the mean are essentially random</a:t>
                </a:r>
              </a:p>
              <a:p>
                <a:r>
                  <a:rPr lang="en-GB" dirty="0" smtClean="0"/>
                  <a:t>Easy to characterise by the mean, </a:t>
                </a:r>
                <a14:m>
                  <m:oMath xmlns:m="http://schemas.openxmlformats.org/officeDocument/2006/math">
                    <m:acc>
                      <m:accPr>
                        <m:chr m:val="̅"/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𝑥</m:t>
                        </m:r>
                      </m:e>
                    </m:acc>
                  </m:oMath>
                </a14:m>
                <a:r>
                  <a:rPr lang="en-GB" dirty="0" smtClean="0"/>
                  <a:t>, and standard deviation, </a:t>
                </a:r>
                <a:r>
                  <a:rPr lang="el-GR" dirty="0" smtClean="0">
                    <a:latin typeface="Arial" panose="020B0604020202020204" pitchFamily="34" charset="0"/>
                    <a:cs typeface="Arial" panose="020B0604020202020204" pitchFamily="34" charset="0"/>
                  </a:rPr>
                  <a:t>σ</a:t>
                </a:r>
                <a:r>
                  <a:rPr lang="en-GB" dirty="0">
                    <a:latin typeface="Arial" panose="020B0604020202020204" pitchFamily="34" charset="0"/>
                    <a:cs typeface="Arial" panose="020B0604020202020204" pitchFamily="34" charset="0"/>
                  </a:rPr>
                  <a:t>.</a:t>
                </a:r>
                <a:r>
                  <a:rPr lang="en-GB" dirty="0" smtClean="0">
                    <a:latin typeface="Arial" panose="020B0604020202020204" pitchFamily="34" charset="0"/>
                    <a:cs typeface="Arial" panose="020B0604020202020204" pitchFamily="34" charset="0"/>
                  </a:rPr>
                  <a:t> </a:t>
                </a:r>
              </a:p>
              <a:p>
                <a:r>
                  <a:rPr lang="en-GB" dirty="0" smtClean="0">
                    <a:latin typeface="Arial" panose="020B0604020202020204" pitchFamily="34" charset="0"/>
                    <a:cs typeface="Arial" panose="020B0604020202020204" pitchFamily="34" charset="0"/>
                  </a:rPr>
                  <a:t>(Note that the symbol </a:t>
                </a:r>
                <a:r>
                  <a:rPr lang="el-GR" dirty="0" smtClean="0">
                    <a:latin typeface="Arial" panose="020B0604020202020204" pitchFamily="34" charset="0"/>
                    <a:cs typeface="Arial" panose="020B0604020202020204" pitchFamily="34" charset="0"/>
                  </a:rPr>
                  <a:t>μ</a:t>
                </a:r>
                <a:r>
                  <a:rPr lang="en-GB" dirty="0" smtClean="0">
                    <a:latin typeface="Arial" panose="020B0604020202020204" pitchFamily="34" charset="0"/>
                    <a:cs typeface="Arial" panose="020B0604020202020204" pitchFamily="34" charset="0"/>
                  </a:rPr>
                  <a:t> is also used for the mean in some texts)</a:t>
                </a:r>
              </a:p>
              <a:p>
                <a:r>
                  <a:rPr lang="en-GB" dirty="0" smtClean="0">
                    <a:latin typeface="Arial" panose="020B0604020202020204" pitchFamily="34" charset="0"/>
                    <a:cs typeface="Arial" panose="020B0604020202020204" pitchFamily="34" charset="0"/>
                  </a:rPr>
                  <a:t>Sampling gives sub-samples of the whole data set, with their standard deviation given by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GB" i="1" smtClean="0">
                            <a:latin typeface="Cambria Math" panose="02040503050406030204" pitchFamily="18" charset="0"/>
                            <a:cs typeface="Arial" panose="020B0604020202020204" pitchFamily="34" charset="0"/>
                          </a:rPr>
                        </m:ctrlPr>
                      </m:fPr>
                      <m:num>
                        <m:r>
                          <m:rPr>
                            <m:sty m:val="p"/>
                          </m:rPr>
                          <a:rPr lang="el-GR" i="1" smtClean="0">
                            <a:latin typeface="Cambria Math" panose="02040503050406030204" pitchFamily="18" charset="0"/>
                            <a:cs typeface="Arial" panose="020B0604020202020204" pitchFamily="34" charset="0"/>
                          </a:rPr>
                          <m:t>σ</m:t>
                        </m:r>
                      </m:num>
                      <m:den>
                        <m:rad>
                          <m:radPr>
                            <m:degHide m:val="on"/>
                            <m:ctrlPr>
                              <a:rPr lang="en-GB" i="1" smtClean="0">
                                <a:latin typeface="Cambria Math" panose="02040503050406030204" pitchFamily="18" charset="0"/>
                                <a:cs typeface="Arial" panose="020B0604020202020204" pitchFamily="34" charset="0"/>
                              </a:rPr>
                            </m:ctrlPr>
                          </m:radPr>
                          <m:deg/>
                          <m:e>
                            <m:r>
                              <a:rPr lang="en-GB" b="0" i="1" smtClean="0">
                                <a:latin typeface="Cambria Math" panose="02040503050406030204" pitchFamily="18" charset="0"/>
                                <a:cs typeface="Arial" panose="020B0604020202020204" pitchFamily="34" charset="0"/>
                              </a:rPr>
                              <m:t>𝑛</m:t>
                            </m:r>
                          </m:e>
                        </m:rad>
                      </m:den>
                    </m:f>
                  </m:oMath>
                </a14:m>
                <a:r>
                  <a:rPr lang="en-GB" dirty="0" smtClean="0">
                    <a:latin typeface="Arial" panose="020B0604020202020204" pitchFamily="34" charset="0"/>
                    <a:cs typeface="Arial" panose="020B0604020202020204" pitchFamily="34" charset="0"/>
                  </a:rPr>
                  <a:t> where n is the no. of elements in the sample</a:t>
                </a:r>
              </a:p>
              <a:p>
                <a:r>
                  <a:rPr lang="en-GB" dirty="0" smtClean="0">
                    <a:latin typeface="Arial" panose="020B0604020202020204" pitchFamily="34" charset="0"/>
                    <a:cs typeface="Arial" panose="020B0604020202020204" pitchFamily="34" charset="0"/>
                  </a:rPr>
                  <a:t>The </a:t>
                </a:r>
                <a:r>
                  <a:rPr lang="en-GB" b="1" dirty="0" smtClean="0">
                    <a:latin typeface="Arial" panose="020B0604020202020204" pitchFamily="34" charset="0"/>
                    <a:cs typeface="Arial" panose="020B0604020202020204" pitchFamily="34" charset="0"/>
                  </a:rPr>
                  <a:t>standard error</a:t>
                </a:r>
                <a:r>
                  <a:rPr lang="en-GB" dirty="0" smtClean="0">
                    <a:latin typeface="Arial" panose="020B0604020202020204" pitchFamily="34" charset="0"/>
                    <a:cs typeface="Arial" panose="020B0604020202020204" pitchFamily="34" charset="0"/>
                  </a:rPr>
                  <a:t> gives an indication of how well the sub-samples represent the whole data set</a:t>
                </a:r>
              </a:p>
              <a:p>
                <a:r>
                  <a:rPr lang="en-GB" dirty="0" smtClean="0">
                    <a:latin typeface="Arial" panose="020B0604020202020204" pitchFamily="34" charset="0"/>
                    <a:cs typeface="Arial" panose="020B0604020202020204" pitchFamily="34" charset="0"/>
                  </a:rPr>
                  <a:t>The standard error is the standard deviation of the means of the sub-samples</a:t>
                </a:r>
              </a:p>
              <a:p>
                <a:r>
                  <a:rPr lang="en-GB" dirty="0" smtClean="0">
                    <a:latin typeface="Arial" panose="020B0604020202020204" pitchFamily="34" charset="0"/>
                    <a:cs typeface="Arial" panose="020B0604020202020204" pitchFamily="34" charset="0"/>
                  </a:rPr>
                  <a:t>As a rule of thumb, chances are a sub-sample will be a decent representation if the data set is normal and at least 20 samples are in the sub-sample</a:t>
                </a:r>
              </a:p>
              <a:p>
                <a:endParaRPr lang="en-GB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>
                <a:blip r:embed="rId2"/>
                <a:stretch>
                  <a:fillRect l="-111" t="-808" r="-944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C06D56F-5B9F-4C34-B81D-C1EFBC428BFC}" type="slidenum">
              <a:rPr kumimoji="0" lang="en-GB" altLang="en-US" sz="9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pPr marL="0" marR="0" lvl="0" indent="0" algn="r" defTabSz="6858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</a:t>
            </a:fld>
            <a:endParaRPr kumimoji="0" lang="en-GB" altLang="en-US" sz="9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sp>
        <p:nvSpPr>
          <p:cNvPr id="8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4165600" y="6248400"/>
            <a:ext cx="3860800" cy="457200"/>
          </a:xfrm>
        </p:spPr>
        <p:txBody>
          <a:bodyPr/>
          <a:lstStyle/>
          <a:p>
            <a:pPr marL="0" marR="0" lvl="0" indent="0" algn="ct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9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t>Research</a:t>
            </a:r>
            <a:r>
              <a:rPr kumimoji="0" lang="en-GB" altLang="en-US" sz="900" b="0" i="0" u="none" strike="noStrike" kern="1200" cap="none" spc="0" normalizeH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t> Methods and Professional Development</a:t>
            </a:r>
          </a:p>
        </p:txBody>
      </p:sp>
    </p:spTree>
    <p:extLst>
      <p:ext uri="{BB962C8B-B14F-4D97-AF65-F5344CB8AC3E}">
        <p14:creationId xmlns:p14="http://schemas.microsoft.com/office/powerpoint/2010/main" val="277199519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Normal (Gaussian) Distribution Curve</a:t>
            </a:r>
            <a:br>
              <a:rPr lang="en-GB" dirty="0" smtClean="0"/>
            </a:br>
            <a:r>
              <a:rPr lang="en-GB" dirty="0" smtClean="0"/>
              <a:t>(taken from Wikipedia)</a:t>
            </a:r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C06D56F-5B9F-4C34-B81D-C1EFBC428BFC}" type="slidenum">
              <a:rPr kumimoji="0" lang="en-GB" altLang="en-US" sz="9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pPr marL="0" marR="0" lvl="0" indent="0" algn="r" defTabSz="6858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</a:t>
            </a:fld>
            <a:endParaRPr kumimoji="0" lang="en-GB" altLang="en-US" sz="9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62250" y="1564788"/>
            <a:ext cx="6237912" cy="4526942"/>
          </a:xfrm>
          <a:prstGeom prst="rect">
            <a:avLst/>
          </a:prstGeom>
        </p:spPr>
      </p:pic>
      <p:sp>
        <p:nvSpPr>
          <p:cNvPr id="8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4165600" y="6248400"/>
            <a:ext cx="3860800" cy="457200"/>
          </a:xfrm>
        </p:spPr>
        <p:txBody>
          <a:bodyPr/>
          <a:lstStyle/>
          <a:p>
            <a:pPr marL="0" marR="0" lvl="0" indent="0" algn="ct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9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t>Research</a:t>
            </a:r>
            <a:r>
              <a:rPr kumimoji="0" lang="en-GB" altLang="en-US" sz="900" b="0" i="0" u="none" strike="noStrike" kern="1200" cap="none" spc="0" normalizeH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t> Methods and Professional Development</a:t>
            </a:r>
          </a:p>
        </p:txBody>
      </p:sp>
    </p:spTree>
    <p:extLst>
      <p:ext uri="{BB962C8B-B14F-4D97-AF65-F5344CB8AC3E}">
        <p14:creationId xmlns:p14="http://schemas.microsoft.com/office/powerpoint/2010/main" val="349338871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Normal Distribution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Prominent because it’s useful</a:t>
            </a:r>
          </a:p>
          <a:p>
            <a:r>
              <a:rPr lang="en-GB" dirty="0" smtClean="0"/>
              <a:t>The x-axis is the value of an individual measurement or datum</a:t>
            </a:r>
          </a:p>
          <a:p>
            <a:r>
              <a:rPr lang="en-GB" dirty="0" smtClean="0"/>
              <a:t>The y-axis is the likelihood of that value occurring</a:t>
            </a:r>
          </a:p>
          <a:p>
            <a:r>
              <a:rPr lang="en-GB" dirty="0" smtClean="0"/>
              <a:t>If variations are random, they will be distributed around their average (or mean) value</a:t>
            </a:r>
          </a:p>
          <a:p>
            <a:r>
              <a:rPr lang="en-GB" dirty="0" smtClean="0"/>
              <a:t>Variation is the measure of how far from the mean each datum lies</a:t>
            </a:r>
          </a:p>
          <a:p>
            <a:pPr lvl="1"/>
            <a:r>
              <a:rPr lang="en-GB" dirty="0" smtClean="0"/>
              <a:t>Accordingly, it can be positive or negative for each datum</a:t>
            </a:r>
          </a:p>
          <a:p>
            <a:r>
              <a:rPr lang="en-GB" dirty="0" smtClean="0"/>
              <a:t>Variance is the expected (mean) value of the variation squared</a:t>
            </a:r>
          </a:p>
          <a:p>
            <a:pPr lvl="1"/>
            <a:r>
              <a:rPr lang="en-GB" dirty="0" smtClean="0"/>
              <a:t>Because the variation is squared, there is no cancellation around the mean of the distribution</a:t>
            </a:r>
          </a:p>
          <a:p>
            <a:r>
              <a:rPr lang="en-GB" dirty="0" smtClean="0"/>
              <a:t>The standard deviation is the square root of the variance</a:t>
            </a:r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C06D56F-5B9F-4C34-B81D-C1EFBC428BFC}" type="slidenum">
              <a:rPr kumimoji="0" lang="en-GB" altLang="en-US" sz="9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pPr marL="0" marR="0" lvl="0" indent="0" algn="r" defTabSz="6858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</a:t>
            </a:fld>
            <a:endParaRPr kumimoji="0" lang="en-GB" altLang="en-US" sz="9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sp>
        <p:nvSpPr>
          <p:cNvPr id="6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4165600" y="6248400"/>
            <a:ext cx="3860800" cy="457200"/>
          </a:xfrm>
        </p:spPr>
        <p:txBody>
          <a:bodyPr/>
          <a:lstStyle/>
          <a:p>
            <a:pPr marL="0" marR="0" lvl="0" indent="0" algn="ct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9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t>Research</a:t>
            </a:r>
            <a:r>
              <a:rPr kumimoji="0" lang="en-GB" altLang="en-US" sz="900" b="0" i="0" u="none" strike="noStrike" kern="1200" cap="none" spc="0" normalizeH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t> Methods and Professional Development</a:t>
            </a:r>
          </a:p>
        </p:txBody>
      </p:sp>
    </p:spTree>
    <p:extLst>
      <p:ext uri="{BB962C8B-B14F-4D97-AF65-F5344CB8AC3E}">
        <p14:creationId xmlns:p14="http://schemas.microsoft.com/office/powerpoint/2010/main" val="130475152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Variance in Equation Form</a:t>
            </a:r>
            <a:endParaRPr lang="en-GB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en-GB" b="0" i="0" smtClean="0">
                        <a:latin typeface="Cambria Math" panose="02040503050406030204" pitchFamily="18" charset="0"/>
                      </a:rPr>
                      <m:t>Variance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nary>
                      <m:naryPr>
                        <m:chr m:val="∑"/>
                        <m:subHide m:val="on"/>
                        <m:supHide m:val="on"/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naryPr>
                      <m:sub/>
                      <m:sup/>
                      <m:e>
                        <m:f>
                          <m:f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fPr>
                          <m:num>
                            <m:sSup>
                              <m:sSupPr>
                                <m:ctrlPr>
                                  <a:rPr lang="en-GB" i="1">
                                    <a:latin typeface="Cambria Math" panose="02040503050406030204" pitchFamily="18" charset="0"/>
                                  </a:rPr>
                                </m:ctrlPr>
                              </m:sSupPr>
                              <m:e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(</m:t>
                                </m:r>
                                <m:sSub>
                                  <m:sSubPr>
                                    <m:ctrlP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𝑥</m:t>
                                    </m:r>
                                  </m:e>
                                  <m:sub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𝑛</m:t>
                                    </m:r>
                                  </m:sub>
                                </m:sSub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−</m:t>
                                </m:r>
                                <m:r>
                                  <m:rPr>
                                    <m:sty m:val="p"/>
                                  </m:rPr>
                                  <a:rPr lang="el-GR" i="1">
                                    <a:latin typeface="Cambria Math" panose="02040503050406030204" pitchFamily="18" charset="0"/>
                                  </a:rPr>
                                  <m:t>μ</m:t>
                                </m:r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)</m:t>
                                </m:r>
                              </m:e>
                              <m:sup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2</m:t>
                                </m:r>
                              </m:sup>
                            </m:sSup>
                          </m:num>
                          <m:den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𝑁</m:t>
                            </m:r>
                          </m:den>
                        </m:f>
                      </m:e>
                    </m:nary>
                    <m:r>
                      <a:rPr lang="en-GB" b="0" i="1" smtClean="0">
                        <a:latin typeface="Cambria Math" panose="02040503050406030204" pitchFamily="18" charset="0"/>
                      </a:rPr>
                      <m:t> 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𝑓𝑜𝑟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 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𝑛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=1 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𝑡𝑜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 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𝑁</m:t>
                    </m:r>
                  </m:oMath>
                </a14:m>
                <a:r>
                  <a:rPr lang="en-GB" dirty="0" smtClean="0"/>
                  <a:t> </a:t>
                </a:r>
                <a:endParaRPr lang="en-GB" dirty="0"/>
              </a:p>
              <a:p>
                <a:r>
                  <a:rPr lang="en-GB" dirty="0" smtClean="0"/>
                  <a:t>N = no. of data items, </a:t>
                </a:r>
                <a:r>
                  <a:rPr lang="en-GB" dirty="0" err="1" smtClean="0"/>
                  <a:t>x</a:t>
                </a:r>
                <a:r>
                  <a:rPr lang="en-GB" sz="1400" dirty="0" err="1" smtClean="0"/>
                  <a:t>n</a:t>
                </a:r>
                <a:r>
                  <a:rPr lang="en-GB" sz="1400" dirty="0" smtClean="0"/>
                  <a:t> </a:t>
                </a:r>
                <a:r>
                  <a:rPr lang="en-GB" sz="2400" dirty="0" smtClean="0"/>
                  <a:t>= n</a:t>
                </a:r>
                <a:r>
                  <a:rPr lang="en-GB" sz="2400" baseline="30000" dirty="0" smtClean="0"/>
                  <a:t>th </a:t>
                </a:r>
                <a:r>
                  <a:rPr lang="en-GB" sz="2400" dirty="0" smtClean="0"/>
                  <a:t>data item, </a:t>
                </a:r>
                <a:r>
                  <a:rPr lang="el-GR" sz="2400" dirty="0" smtClean="0">
                    <a:latin typeface="Arial" panose="020B0604020202020204" pitchFamily="34" charset="0"/>
                    <a:cs typeface="Arial" panose="020B0604020202020204" pitchFamily="34" charset="0"/>
                  </a:rPr>
                  <a:t>μ</a:t>
                </a:r>
                <a:r>
                  <a:rPr lang="en-GB" sz="2400" dirty="0" smtClean="0">
                    <a:latin typeface="Arial" panose="020B0604020202020204" pitchFamily="34" charset="0"/>
                    <a:cs typeface="Arial" panose="020B0604020202020204" pitchFamily="34" charset="0"/>
                  </a:rPr>
                  <a:t> = mean (average) of the data set</a:t>
                </a:r>
                <a:endParaRPr lang="en-GB" sz="2400" dirty="0">
                  <a:latin typeface="Arial" panose="020B0604020202020204" pitchFamily="34" charset="0"/>
                  <a:cs typeface="Arial" panose="020B0604020202020204" pitchFamily="34" charset="0"/>
                </a:endParaRPr>
              </a:p>
              <a:p>
                <a:r>
                  <a:rPr lang="en-GB" sz="2400" dirty="0" smtClean="0">
                    <a:latin typeface="Arial" panose="020B0604020202020204" pitchFamily="34" charset="0"/>
                    <a:cs typeface="Arial" panose="020B0604020202020204" pitchFamily="34" charset="0"/>
                  </a:rPr>
                  <a:t>Note it’s the same as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1</m:t>
                        </m:r>
                      </m:num>
                      <m:den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𝑁</m:t>
                        </m:r>
                      </m:den>
                    </m:f>
                    <m:r>
                      <a:rPr lang="en-GB" b="0" i="0" smtClean="0">
                        <a:latin typeface="Cambria Math" panose="02040503050406030204" pitchFamily="18" charset="0"/>
                      </a:rPr>
                      <m:t> </m:t>
                    </m:r>
                    <m:nary>
                      <m:naryPr>
                        <m:chr m:val="∑"/>
                        <m:subHide m:val="on"/>
                        <m:supHide m:val="on"/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naryPr>
                      <m:sub/>
                      <m:sup/>
                      <m:e>
                        <m:sSup>
                          <m:sSupPr>
                            <m:ctrlPr>
                              <a:rPr lang="en-GB" sz="2000" i="1">
                                <a:latin typeface="Cambria Math" panose="02040503050406030204" pitchFamily="18" charset="0"/>
                              </a:rPr>
                            </m:ctrlPr>
                          </m:sSupPr>
                          <m:e>
                            <m:r>
                              <a:rPr lang="en-GB" sz="2000" i="1">
                                <a:latin typeface="Cambria Math" panose="02040503050406030204" pitchFamily="18" charset="0"/>
                              </a:rPr>
                              <m:t> (</m:t>
                            </m:r>
                            <m:sSub>
                              <m:sSubPr>
                                <m:ctrlPr>
                                  <a:rPr lang="en-GB" sz="2000" i="1">
                                    <a:latin typeface="Cambria Math" panose="02040503050406030204" pitchFamily="18" charset="0"/>
                                  </a:rPr>
                                </m:ctrlPr>
                              </m:sSubPr>
                              <m:e>
                                <m:r>
                                  <a:rPr lang="en-GB" sz="2000" i="1">
                                    <a:latin typeface="Cambria Math" panose="02040503050406030204" pitchFamily="18" charset="0"/>
                                  </a:rPr>
                                  <m:t>𝑥</m:t>
                                </m:r>
                              </m:e>
                              <m:sub>
                                <m:r>
                                  <a:rPr lang="en-GB" sz="2000" i="1">
                                    <a:latin typeface="Cambria Math" panose="02040503050406030204" pitchFamily="18" charset="0"/>
                                  </a:rPr>
                                  <m:t>𝑛</m:t>
                                </m:r>
                              </m:sub>
                            </m:sSub>
                            <m:r>
                              <a:rPr lang="en-GB" sz="2000" i="1">
                                <a:latin typeface="Cambria Math" panose="02040503050406030204" pitchFamily="18" charset="0"/>
                              </a:rPr>
                              <m:t>−</m:t>
                            </m:r>
                            <m:r>
                              <m:rPr>
                                <m:sty m:val="p"/>
                              </m:rPr>
                              <a:rPr lang="el-GR" sz="2000" i="1">
                                <a:latin typeface="Cambria Math" panose="02040503050406030204" pitchFamily="18" charset="0"/>
                              </a:rPr>
                              <m:t>μ</m:t>
                            </m:r>
                            <m:r>
                              <a:rPr lang="en-GB" sz="2000" i="1">
                                <a:latin typeface="Cambria Math" panose="02040503050406030204" pitchFamily="18" charset="0"/>
                              </a:rPr>
                              <m:t>)</m:t>
                            </m:r>
                          </m:e>
                          <m:sup>
                            <m:r>
                              <a:rPr lang="en-GB" sz="2000" i="1">
                                <a:latin typeface="Cambria Math" panose="02040503050406030204" pitchFamily="18" charset="0"/>
                              </a:rPr>
                              <m:t>2</m:t>
                            </m:r>
                          </m:sup>
                        </m:sSup>
                      </m:e>
                    </m:nary>
                  </m:oMath>
                </a14:m>
                <a:endParaRPr lang="en-GB" dirty="0" smtClean="0"/>
              </a:p>
              <a:p>
                <a:endParaRPr lang="en-GB" dirty="0" smtClean="0"/>
              </a:p>
              <a:p>
                <a:r>
                  <a:rPr lang="en-GB" dirty="0" smtClean="0"/>
                  <a:t>Standard deviation, </a:t>
                </a:r>
                <a14:m>
                  <m:oMath xmlns:m="http://schemas.openxmlformats.org/officeDocument/2006/math">
                    <m:r>
                      <a:rPr lang="el-GR" i="1" dirty="0" smtClean="0">
                        <a:latin typeface="Cambria Math" panose="02040503050406030204" pitchFamily="18" charset="0"/>
                        <a:cs typeface="Arial" panose="020B0604020202020204" pitchFamily="34" charset="0"/>
                      </a:rPr>
                      <m:t>𝜎</m:t>
                    </m:r>
                    <m:r>
                      <a:rPr lang="en-GB" i="1" dirty="0" smtClean="0">
                        <a:latin typeface="Cambria Math" panose="02040503050406030204" pitchFamily="18" charset="0"/>
                        <a:cs typeface="Arial" panose="020B0604020202020204" pitchFamily="34" charset="0"/>
                      </a:rPr>
                      <m:t> =</m:t>
                    </m:r>
                    <m:rad>
                      <m:radPr>
                        <m:degHide m:val="on"/>
                        <m:ctrlPr>
                          <a:rPr lang="en-GB" i="1" dirty="0" smtClean="0">
                            <a:latin typeface="Cambria Math" panose="02040503050406030204" pitchFamily="18" charset="0"/>
                            <a:cs typeface="Arial" panose="020B0604020202020204" pitchFamily="34" charset="0"/>
                          </a:rPr>
                        </m:ctrlPr>
                      </m:radPr>
                      <m:deg/>
                      <m:e>
                        <m:r>
                          <a:rPr lang="en-GB" b="0" i="1" dirty="0" smtClean="0">
                            <a:latin typeface="Cambria Math" panose="02040503050406030204" pitchFamily="18" charset="0"/>
                            <a:cs typeface="Arial" panose="020B0604020202020204" pitchFamily="34" charset="0"/>
                          </a:rPr>
                          <m:t>𝑣𝑎𝑟𝑖𝑎𝑛𝑐𝑒</m:t>
                        </m:r>
                      </m:e>
                    </m:rad>
                  </m:oMath>
                </a14:m>
                <a:endParaRPr lang="en-GB" dirty="0" smtClean="0">
                  <a:latin typeface="Arial" panose="020B0604020202020204" pitchFamily="34" charset="0"/>
                  <a:cs typeface="Arial" panose="020B0604020202020204" pitchFamily="34" charset="0"/>
                </a:endParaRPr>
              </a:p>
              <a:p>
                <a:pPr marL="0" indent="0">
                  <a:buNone/>
                </a:pPr>
                <a:endParaRPr lang="en-GB" dirty="0">
                  <a:latin typeface="Arial" panose="020B0604020202020204" pitchFamily="34" charset="0"/>
                  <a:cs typeface="Arial" panose="020B0604020202020204" pitchFamily="34" charset="0"/>
                </a:endParaRPr>
              </a:p>
              <a:p>
                <a:r>
                  <a:rPr lang="en-GB" dirty="0" smtClean="0"/>
                  <a:t>Nice, simple examples at:  </a:t>
                </a:r>
              </a:p>
              <a:p>
                <a:pPr marL="0" indent="0" algn="ctr">
                  <a:buNone/>
                </a:pPr>
                <a:r>
                  <a:rPr lang="en-GB" dirty="0" smtClean="0">
                    <a:hlinkClick r:id="rId2"/>
                  </a:rPr>
                  <a:t>https</a:t>
                </a:r>
                <a:r>
                  <a:rPr lang="en-GB" dirty="0">
                    <a:hlinkClick r:id="rId2"/>
                  </a:rPr>
                  <a:t>://www.mathsisfun.com/data/standard-deviation.html</a:t>
                </a:r>
                <a:endParaRPr lang="en-GB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>
                <a:blip r:embed="rId3"/>
                <a:stretch>
                  <a:fillRect l="-222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C06D56F-5B9F-4C34-B81D-C1EFBC428BFC}" type="slidenum">
              <a:rPr kumimoji="0" lang="en-GB" altLang="en-US" sz="9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pPr marL="0" marR="0" lvl="0" indent="0" algn="r" defTabSz="6858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6</a:t>
            </a:fld>
            <a:endParaRPr kumimoji="0" lang="en-GB" altLang="en-US" sz="9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sp>
        <p:nvSpPr>
          <p:cNvPr id="6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4165600" y="6248400"/>
            <a:ext cx="3860800" cy="457200"/>
          </a:xfrm>
        </p:spPr>
        <p:txBody>
          <a:bodyPr/>
          <a:lstStyle/>
          <a:p>
            <a:pPr marL="0" marR="0" lvl="0" indent="0" algn="ct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9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t>Research</a:t>
            </a:r>
            <a:r>
              <a:rPr kumimoji="0" lang="en-GB" altLang="en-US" sz="900" b="0" i="0" u="none" strike="noStrike" kern="1200" cap="none" spc="0" normalizeH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t> Methods and Professional Development</a:t>
            </a:r>
          </a:p>
        </p:txBody>
      </p:sp>
    </p:spTree>
    <p:extLst>
      <p:ext uri="{BB962C8B-B14F-4D97-AF65-F5344CB8AC3E}">
        <p14:creationId xmlns:p14="http://schemas.microsoft.com/office/powerpoint/2010/main" val="94702111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Confidence Limits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With normal data, we can use the standard deviation to estimate how likely an event is within the distribution</a:t>
            </a:r>
          </a:p>
          <a:p>
            <a:r>
              <a:rPr lang="en-GB" dirty="0" smtClean="0"/>
              <a:t>68% of the samples will fall within +/- 1</a:t>
            </a:r>
            <a:r>
              <a:rPr lang="el-GR" dirty="0" smtClean="0">
                <a:latin typeface="Arial" panose="020B0604020202020204" pitchFamily="34" charset="0"/>
                <a:cs typeface="Arial" panose="020B0604020202020204" pitchFamily="34" charset="0"/>
              </a:rPr>
              <a:t>σ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of the mean</a:t>
            </a:r>
          </a:p>
          <a:p>
            <a:r>
              <a:rPr lang="en-GB" dirty="0" smtClean="0"/>
              <a:t>95% of the samples will fall within </a:t>
            </a:r>
            <a:r>
              <a:rPr lang="en-GB" dirty="0"/>
              <a:t>+/- </a:t>
            </a:r>
            <a:r>
              <a:rPr lang="en-GB" dirty="0" smtClean="0"/>
              <a:t>2</a:t>
            </a:r>
            <a:r>
              <a:rPr lang="el-GR" dirty="0" smtClean="0">
                <a:latin typeface="Arial" panose="020B0604020202020204" pitchFamily="34" charset="0"/>
                <a:cs typeface="Arial" panose="020B0604020202020204" pitchFamily="34" charset="0"/>
              </a:rPr>
              <a:t>σ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of the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mean</a:t>
            </a:r>
          </a:p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99.7% of the samples will fall within </a:t>
            </a:r>
            <a:r>
              <a:rPr lang="en-GB" dirty="0"/>
              <a:t>+/- </a:t>
            </a:r>
            <a:r>
              <a:rPr lang="en-GB" dirty="0" smtClean="0"/>
              <a:t>3</a:t>
            </a:r>
            <a:r>
              <a:rPr lang="el-GR" dirty="0" smtClean="0">
                <a:latin typeface="Arial" panose="020B0604020202020204" pitchFamily="34" charset="0"/>
                <a:cs typeface="Arial" panose="020B0604020202020204" pitchFamily="34" charset="0"/>
              </a:rPr>
              <a:t>σ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of the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mean</a:t>
            </a:r>
          </a:p>
          <a:p>
            <a:r>
              <a:rPr lang="en-GB" dirty="0"/>
              <a:t>99.99966</a:t>
            </a:r>
            <a:r>
              <a:rPr lang="en-GB" dirty="0" smtClean="0"/>
              <a:t>% of samples will fall within </a:t>
            </a:r>
            <a:r>
              <a:rPr lang="en-GB" dirty="0"/>
              <a:t>+/- </a:t>
            </a:r>
            <a:r>
              <a:rPr lang="en-GB" dirty="0" smtClean="0"/>
              <a:t>6</a:t>
            </a:r>
            <a:r>
              <a:rPr lang="el-GR" dirty="0" smtClean="0">
                <a:latin typeface="Arial" panose="020B0604020202020204" pitchFamily="34" charset="0"/>
                <a:cs typeface="Arial" panose="020B0604020202020204" pitchFamily="34" charset="0"/>
              </a:rPr>
              <a:t>σ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of the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mean</a:t>
            </a:r>
          </a:p>
          <a:p>
            <a:pPr lvl="1"/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Hence the idea of </a:t>
            </a:r>
            <a:r>
              <a:rPr lang="el-GR" dirty="0" smtClean="0">
                <a:latin typeface="Arial" panose="020B0604020202020204" pitchFamily="34" charset="0"/>
                <a:cs typeface="Arial" panose="020B0604020202020204" pitchFamily="34" charset="0"/>
              </a:rPr>
              <a:t>6σ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quality representing “part per million” (ppm) failure rates</a:t>
            </a:r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C06D56F-5B9F-4C34-B81D-C1EFBC428BFC}" type="slidenum">
              <a:rPr kumimoji="0" lang="en-GB" altLang="en-US" sz="9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pPr marL="0" marR="0" lvl="0" indent="0" algn="r" defTabSz="6858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7</a:t>
            </a:fld>
            <a:endParaRPr kumimoji="0" lang="en-GB" altLang="en-US" sz="9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sp>
        <p:nvSpPr>
          <p:cNvPr id="6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4165600" y="6248400"/>
            <a:ext cx="3860800" cy="457200"/>
          </a:xfrm>
        </p:spPr>
        <p:txBody>
          <a:bodyPr/>
          <a:lstStyle/>
          <a:p>
            <a:pPr marL="0" marR="0" lvl="0" indent="0" algn="ct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9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t>Research</a:t>
            </a:r>
            <a:r>
              <a:rPr kumimoji="0" lang="en-GB" altLang="en-US" sz="900" b="0" i="0" u="none" strike="noStrike" kern="1200" cap="none" spc="0" normalizeH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t> Methods and Professional Development</a:t>
            </a:r>
          </a:p>
        </p:txBody>
      </p:sp>
    </p:spTree>
    <p:extLst>
      <p:ext uri="{BB962C8B-B14F-4D97-AF65-F5344CB8AC3E}">
        <p14:creationId xmlns:p14="http://schemas.microsoft.com/office/powerpoint/2010/main" val="163912871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Confidence Limits</a:t>
            </a:r>
            <a:endParaRPr lang="en-GB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r>
                  <a:rPr lang="en-GB" dirty="0" smtClean="0"/>
                  <a:t>How likely is it that the data will lie within a given range around a mean?</a:t>
                </a:r>
              </a:p>
              <a:p>
                <a:r>
                  <a:rPr lang="en-GB" dirty="0" smtClean="0"/>
                  <a:t>Calculate the mean </a:t>
                </a:r>
                <a14:m>
                  <m:oMath xmlns:m="http://schemas.openxmlformats.org/officeDocument/2006/math">
                    <m:acc>
                      <m:accPr>
                        <m:chr m:val="̅"/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𝑥</m:t>
                        </m:r>
                      </m:e>
                    </m:acc>
                  </m:oMath>
                </a14:m>
                <a:r>
                  <a:rPr lang="en-GB" dirty="0" smtClean="0"/>
                  <a:t> and the standard deviation </a:t>
                </a:r>
                <a:r>
                  <a:rPr lang="el-GR" dirty="0" smtClean="0">
                    <a:latin typeface="Arial" panose="020B0604020202020204" pitchFamily="34" charset="0"/>
                    <a:cs typeface="Arial" panose="020B0604020202020204" pitchFamily="34" charset="0"/>
                  </a:rPr>
                  <a:t>σ</a:t>
                </a:r>
                <a:r>
                  <a:rPr lang="en-GB" dirty="0" smtClean="0">
                    <a:latin typeface="Arial" panose="020B0604020202020204" pitchFamily="34" charset="0"/>
                    <a:cs typeface="Arial" panose="020B0604020202020204" pitchFamily="34" charset="0"/>
                  </a:rPr>
                  <a:t> for your number of samples n</a:t>
                </a:r>
              </a:p>
              <a:p>
                <a:r>
                  <a:rPr lang="en-GB" dirty="0" smtClean="0">
                    <a:latin typeface="Arial" panose="020B0604020202020204" pitchFamily="34" charset="0"/>
                    <a:cs typeface="Arial" panose="020B0604020202020204" pitchFamily="34" charset="0"/>
                  </a:rPr>
                  <a:t>Decide what confidence interval you want (60%? 80%? 99%?).  The associated number of standard deviations you can look up in a Z Table</a:t>
                </a:r>
              </a:p>
              <a:p>
                <a:r>
                  <a:rPr lang="en-GB" dirty="0" smtClean="0">
                    <a:latin typeface="Arial" panose="020B0604020202020204" pitchFamily="34" charset="0"/>
                    <a:cs typeface="Arial" panose="020B0604020202020204" pitchFamily="34" charset="0"/>
                  </a:rPr>
                  <a:t>Then the range we would expect is: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acc>
                        <m:accPr>
                          <m:chr m:val="̅"/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𝑥</m:t>
                          </m:r>
                        </m:e>
                      </m:acc>
                      <m:r>
                        <a:rPr lang="en-GB" i="1">
                          <a:latin typeface="Cambria Math" panose="02040503050406030204" pitchFamily="18" charset="0"/>
                        </a:rPr>
                        <m:t>±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𝑍</m:t>
                      </m:r>
                      <m:f>
                        <m:fPr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m:rPr>
                              <m:sty m:val="p"/>
                            </m:rPr>
                            <a:rPr lang="el-GR" b="0" i="1" smtClean="0">
                              <a:latin typeface="Cambria Math" panose="02040503050406030204" pitchFamily="18" charset="0"/>
                            </a:rPr>
                            <m:t>σ</m:t>
                          </m:r>
                        </m:num>
                        <m:den>
                          <m:rad>
                            <m:radPr>
                              <m:degHide m:val="on"/>
                              <m:ctrlP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</m:ctrlPr>
                            </m:radPr>
                            <m:deg/>
                            <m:e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𝑛</m:t>
                              </m:r>
                            </m:e>
                          </m:rad>
                        </m:den>
                      </m:f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>
                <a:blip r:embed="rId2"/>
                <a:stretch>
                  <a:fillRect l="-111" t="-808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C06D56F-5B9F-4C34-B81D-C1EFBC428BFC}" type="slidenum">
              <a:rPr kumimoji="0" lang="en-GB" altLang="en-US" sz="9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pPr marL="0" marR="0" lvl="0" indent="0" algn="r" defTabSz="6858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8</a:t>
            </a:fld>
            <a:endParaRPr kumimoji="0" lang="en-GB" altLang="en-US" sz="9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sp>
        <p:nvSpPr>
          <p:cNvPr id="6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4165600" y="6248400"/>
            <a:ext cx="3860800" cy="457200"/>
          </a:xfrm>
        </p:spPr>
        <p:txBody>
          <a:bodyPr/>
          <a:lstStyle/>
          <a:p>
            <a:pPr marL="0" marR="0" lvl="0" indent="0" algn="ct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9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t>Research</a:t>
            </a:r>
            <a:r>
              <a:rPr kumimoji="0" lang="en-GB" altLang="en-US" sz="900" b="0" i="0" u="none" strike="noStrike" kern="1200" cap="none" spc="0" normalizeH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t> Methods and Professional Development</a:t>
            </a:r>
          </a:p>
        </p:txBody>
      </p:sp>
    </p:spTree>
    <p:extLst>
      <p:ext uri="{BB962C8B-B14F-4D97-AF65-F5344CB8AC3E}">
        <p14:creationId xmlns:p14="http://schemas.microsoft.com/office/powerpoint/2010/main" val="332060880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(Pearson’s) Chi-Squared Testing</a:t>
            </a:r>
            <a:endParaRPr lang="en-GB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el-GR" i="1" smtClean="0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m:rPr>
                              <m:sty m:val="p"/>
                            </m:rPr>
                            <a:rPr lang="el-GR" i="1">
                              <a:latin typeface="Cambria Math" panose="02040503050406030204" pitchFamily="18" charset="0"/>
                            </a:rPr>
                            <m:t>χ</m:t>
                          </m:r>
                        </m:e>
                        <m:sup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2</m:t>
                          </m:r>
                        </m:sup>
                      </m:sSup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</m:t>
                      </m:r>
                      <m:nary>
                        <m:naryPr>
                          <m:chr m:val="∑"/>
                          <m:subHide m:val="on"/>
                          <m:supHide m:val="on"/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naryPr>
                        <m:sub/>
                        <m:sup/>
                        <m:e>
                          <m:f>
                            <m:fPr>
                              <m:ctrlP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sSup>
                                <m:sSupPr>
                                  <m:ctrlPr>
                                    <a:rPr lang="en-GB" b="0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sSupPr>
                                <m:e>
                                  <m:r>
                                    <a:rPr lang="en-GB" i="1">
                                      <a:latin typeface="Cambria Math" panose="02040503050406030204" pitchFamily="18" charset="0"/>
                                    </a:rPr>
                                    <m:t>(</m:t>
                                  </m:r>
                                  <m:r>
                                    <a:rPr lang="en-GB" i="1">
                                      <a:latin typeface="Cambria Math" panose="02040503050406030204" pitchFamily="18" charset="0"/>
                                    </a:rPr>
                                    <m:t>𝑂</m:t>
                                  </m:r>
                                  <m:r>
                                    <a:rPr lang="en-GB" i="1">
                                      <a:latin typeface="Cambria Math" panose="02040503050406030204" pitchFamily="18" charset="0"/>
                                    </a:rPr>
                                    <m:t>−</m:t>
                                  </m:r>
                                  <m:r>
                                    <a:rPr lang="en-GB" i="1">
                                      <a:latin typeface="Cambria Math" panose="02040503050406030204" pitchFamily="18" charset="0"/>
                                    </a:rPr>
                                    <m:t>𝐸</m:t>
                                  </m:r>
                                  <m:r>
                                    <a:rPr lang="en-GB" i="1">
                                      <a:latin typeface="Cambria Math" panose="02040503050406030204" pitchFamily="18" charset="0"/>
                                    </a:rPr>
                                    <m:t>)</m:t>
                                  </m:r>
                                </m:e>
                                <m:sup>
                                  <m:r>
                                    <a:rPr lang="en-GB" b="0" i="1" smtClean="0">
                                      <a:latin typeface="Cambria Math" panose="02040503050406030204" pitchFamily="18" charset="0"/>
                                    </a:rPr>
                                    <m:t>2</m:t>
                                  </m:r>
                                </m:sup>
                              </m:sSup>
                            </m:num>
                            <m:den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𝐸</m:t>
                              </m:r>
                            </m:den>
                          </m:f>
                        </m:e>
                      </m:nary>
                    </m:oMath>
                  </m:oMathPara>
                </a14:m>
                <a:endParaRPr lang="en-GB" dirty="0" smtClean="0"/>
              </a:p>
              <a:p>
                <a:pPr marL="0" indent="0">
                  <a:buNone/>
                </a:pPr>
                <a:r>
                  <a:rPr lang="en-GB" sz="1800" dirty="0" smtClean="0"/>
                  <a:t>Where:</a:t>
                </a:r>
              </a:p>
              <a:p>
                <a:pPr marL="0" indent="0">
                  <a:buNone/>
                </a:pPr>
                <a:r>
                  <a:rPr lang="el-GR" sz="1800" dirty="0" smtClean="0"/>
                  <a:t>Χ</a:t>
                </a:r>
                <a:r>
                  <a:rPr lang="en-GB" sz="1800" baseline="50000" dirty="0" smtClean="0"/>
                  <a:t>2</a:t>
                </a:r>
                <a:r>
                  <a:rPr lang="en-GB" sz="1800" dirty="0" smtClean="0"/>
                  <a:t> = Chi Squared</a:t>
                </a:r>
              </a:p>
              <a:p>
                <a:pPr marL="0" indent="0">
                  <a:buNone/>
                </a:pPr>
                <a:r>
                  <a:rPr lang="en-GB" sz="1800" dirty="0" smtClean="0"/>
                  <a:t>O = Observed value</a:t>
                </a:r>
              </a:p>
              <a:p>
                <a:pPr marL="0" indent="0">
                  <a:buNone/>
                </a:pPr>
                <a:r>
                  <a:rPr lang="en-GB" sz="1800" dirty="0" smtClean="0"/>
                  <a:t>E = Expected value</a:t>
                </a:r>
              </a:p>
              <a:p>
                <a:pPr marL="0" indent="0">
                  <a:buNone/>
                </a:pPr>
                <a:endParaRPr lang="en-GB" sz="1800" dirty="0" smtClean="0"/>
              </a:p>
              <a:p>
                <a:r>
                  <a:rPr lang="en-GB" sz="1800" dirty="0" smtClean="0"/>
                  <a:t>We use </a:t>
                </a:r>
                <a:r>
                  <a:rPr lang="el-GR" sz="1800" dirty="0"/>
                  <a:t>Χ</a:t>
                </a:r>
                <a:r>
                  <a:rPr lang="en-GB" sz="1800" baseline="50000" dirty="0" smtClean="0"/>
                  <a:t>2</a:t>
                </a:r>
                <a:r>
                  <a:rPr lang="en-GB" sz="1800" dirty="0" smtClean="0"/>
                  <a:t> to obtain the probability that the variables we are considering are independent</a:t>
                </a:r>
              </a:p>
              <a:p>
                <a:r>
                  <a:rPr lang="en-GB" sz="1800" dirty="0" smtClean="0"/>
                  <a:t>We need one further item, a calculation of the “degrees of freedom” in our survey</a:t>
                </a:r>
              </a:p>
              <a:p>
                <a:r>
                  <a:rPr lang="en-GB" sz="1800" dirty="0" smtClean="0"/>
                  <a:t>Arrange the data in rows and columns.  Degrees of freedom = (no of rows – 1) x (no of columns – 1)</a:t>
                </a:r>
              </a:p>
              <a:p>
                <a:r>
                  <a:rPr lang="en-GB" sz="1800" dirty="0" smtClean="0"/>
                  <a:t>Then look up the p value in a Chi Squared Table (or use a Chi-squared calculator)</a:t>
                </a:r>
              </a:p>
              <a:p>
                <a:r>
                  <a:rPr lang="en-GB" sz="1800" dirty="0" smtClean="0"/>
                  <a:t>The smaller the p value, the less likely that the hypothesis (usually the null hypothesis) explains the data point we have found</a:t>
                </a:r>
              </a:p>
              <a:p>
                <a:endParaRPr lang="en-GB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>
                <a:blip r:embed="rId2"/>
                <a:stretch>
                  <a:fillRect l="-444" r="-833" b="-175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C06D56F-5B9F-4C34-B81D-C1EFBC428BFC}" type="slidenum">
              <a:rPr kumimoji="0" lang="en-GB" altLang="en-US" sz="9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pPr marL="0" marR="0" lvl="0" indent="0" algn="r" defTabSz="6858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9</a:t>
            </a:fld>
            <a:endParaRPr kumimoji="0" lang="en-GB" altLang="en-US" sz="9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sp>
        <p:nvSpPr>
          <p:cNvPr id="6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4165600" y="6248400"/>
            <a:ext cx="3860800" cy="457200"/>
          </a:xfrm>
        </p:spPr>
        <p:txBody>
          <a:bodyPr/>
          <a:lstStyle/>
          <a:p>
            <a:pPr marL="0" marR="0" lvl="0" indent="0" algn="ct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9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t>Research</a:t>
            </a:r>
            <a:r>
              <a:rPr kumimoji="0" lang="en-GB" altLang="en-US" sz="900" b="0" i="0" u="none" strike="noStrike" kern="1200" cap="none" spc="0" normalizeH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t> Methods and Professional Development</a:t>
            </a:r>
          </a:p>
        </p:txBody>
      </p:sp>
    </p:spTree>
    <p:extLst>
      <p:ext uri="{BB962C8B-B14F-4D97-AF65-F5344CB8AC3E}">
        <p14:creationId xmlns:p14="http://schemas.microsoft.com/office/powerpoint/2010/main" val="99693474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Degrees of Freedom?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Simple one, this:</a:t>
            </a:r>
          </a:p>
          <a:p>
            <a:r>
              <a:rPr lang="en-GB" dirty="0" smtClean="0"/>
              <a:t>How many independently and randomly selected estimates is our calculation based upon?</a:t>
            </a:r>
          </a:p>
          <a:p>
            <a:r>
              <a:rPr lang="en-GB" dirty="0" smtClean="0"/>
              <a:t>Independent – one is not calculated or predicated on the outcome of the other</a:t>
            </a:r>
          </a:p>
          <a:p>
            <a:r>
              <a:rPr lang="en-GB" dirty="0" smtClean="0"/>
              <a:t>Dependent?</a:t>
            </a:r>
          </a:p>
          <a:p>
            <a:pPr lvl="1"/>
            <a:r>
              <a:rPr lang="en-GB" dirty="0" smtClean="0"/>
              <a:t>What if we have a pair of estimates, for which we know one value and the mean</a:t>
            </a:r>
          </a:p>
          <a:p>
            <a:pPr lvl="1"/>
            <a:r>
              <a:rPr lang="en-GB" dirty="0" smtClean="0"/>
              <a:t>By implication we could calculate the second value</a:t>
            </a:r>
          </a:p>
          <a:p>
            <a:pPr lvl="1"/>
            <a:r>
              <a:rPr lang="en-GB" dirty="0" smtClean="0"/>
              <a:t>i.e. </a:t>
            </a:r>
            <a:r>
              <a:rPr lang="en-GB" dirty="0" err="1"/>
              <a:t>u</a:t>
            </a:r>
            <a:r>
              <a:rPr lang="en-GB" dirty="0" err="1" smtClean="0"/>
              <a:t>nknown_value</a:t>
            </a:r>
            <a:r>
              <a:rPr lang="en-GB" dirty="0" smtClean="0"/>
              <a:t> = 2*</a:t>
            </a:r>
            <a:r>
              <a:rPr lang="en-GB" dirty="0" err="1" smtClean="0"/>
              <a:t>mean_value</a:t>
            </a:r>
            <a:r>
              <a:rPr lang="en-GB" dirty="0" smtClean="0"/>
              <a:t> – </a:t>
            </a:r>
            <a:r>
              <a:rPr lang="en-GB" dirty="0" err="1" smtClean="0"/>
              <a:t>known_value</a:t>
            </a:r>
            <a:endParaRPr lang="en-GB" dirty="0" smtClean="0"/>
          </a:p>
          <a:p>
            <a:r>
              <a:rPr lang="en-GB" dirty="0" smtClean="0"/>
              <a:t>So degrees of freedom for an estimate is the number of values minus the number of estimated parameters in arriving at our overall estimate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C06D56F-5B9F-4C34-B81D-C1EFBC428BFC}" type="slidenum">
              <a:rPr kumimoji="0" lang="en-GB" altLang="en-US" sz="9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pPr marL="0" marR="0" lvl="0" indent="0" algn="r" defTabSz="6858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10</a:t>
            </a:fld>
            <a:endParaRPr kumimoji="0" lang="en-GB" altLang="en-US" sz="9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sp>
        <p:nvSpPr>
          <p:cNvPr id="6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4165600" y="6248400"/>
            <a:ext cx="3860800" cy="457200"/>
          </a:xfrm>
        </p:spPr>
        <p:txBody>
          <a:bodyPr/>
          <a:lstStyle/>
          <a:p>
            <a:pPr marL="0" marR="0" lvl="0" indent="0" algn="ct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9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t>Research</a:t>
            </a:r>
            <a:r>
              <a:rPr kumimoji="0" lang="en-GB" altLang="en-US" sz="900" b="0" i="0" u="none" strike="noStrike" kern="1200" cap="none" spc="0" normalizeH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t> Methods and Professional Development</a:t>
            </a:r>
          </a:p>
        </p:txBody>
      </p:sp>
    </p:spTree>
    <p:extLst>
      <p:ext uri="{BB962C8B-B14F-4D97-AF65-F5344CB8AC3E}">
        <p14:creationId xmlns:p14="http://schemas.microsoft.com/office/powerpoint/2010/main" val="410055317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 Values Considered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smaller the p value, the further away from the mean of our proposed distribution the datum lies and the less likely it is to come from it</a:t>
            </a:r>
          </a:p>
          <a:p>
            <a:r>
              <a:rPr lang="en-GB" dirty="0" smtClean="0"/>
              <a:t>If p is small, we may conclude that there is significant difference between the observation and what we would expect if the hypothesis was true</a:t>
            </a:r>
          </a:p>
          <a:p>
            <a:pPr lvl="1"/>
            <a:r>
              <a:rPr lang="en-GB" dirty="0" smtClean="0"/>
              <a:t>Note this doesn’t “disprove” the hypothesis as such</a:t>
            </a:r>
          </a:p>
          <a:p>
            <a:pPr lvl="1"/>
            <a:r>
              <a:rPr lang="en-GB" dirty="0" smtClean="0"/>
              <a:t>Outliers do occur</a:t>
            </a:r>
          </a:p>
          <a:p>
            <a:pPr lvl="1"/>
            <a:r>
              <a:rPr lang="en-GB" dirty="0" smtClean="0"/>
              <a:t>What it does say is how unlikely the hypothesis is to be true</a:t>
            </a:r>
          </a:p>
          <a:p>
            <a:endParaRPr lang="en-GB" dirty="0"/>
          </a:p>
          <a:p>
            <a:r>
              <a:rPr lang="en-GB" dirty="0" smtClean="0"/>
              <a:t>The use of 0.05 is arbitrary and a “rule of thumb”.  Understand your data if you intend to understand your p values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C06D56F-5B9F-4C34-B81D-C1EFBC428BFC}" type="slidenum">
              <a:rPr kumimoji="0" lang="en-GB" altLang="en-US" sz="9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pPr marL="0" marR="0" lvl="0" indent="0" algn="r" defTabSz="6858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11</a:t>
            </a:fld>
            <a:endParaRPr kumimoji="0" lang="en-GB" altLang="en-US" sz="9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sp>
        <p:nvSpPr>
          <p:cNvPr id="6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4165600" y="6248400"/>
            <a:ext cx="3860800" cy="457200"/>
          </a:xfrm>
        </p:spPr>
        <p:txBody>
          <a:bodyPr/>
          <a:lstStyle/>
          <a:p>
            <a:pPr marL="0" marR="0" lvl="0" indent="0" algn="ct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9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t>Research</a:t>
            </a:r>
            <a:r>
              <a:rPr kumimoji="0" lang="en-GB" altLang="en-US" sz="900" b="0" i="0" u="none" strike="noStrike" kern="1200" cap="none" spc="0" normalizeH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t> Methods and Professional Development</a:t>
            </a:r>
          </a:p>
        </p:txBody>
      </p:sp>
    </p:spTree>
    <p:extLst>
      <p:ext uri="{BB962C8B-B14F-4D97-AF65-F5344CB8AC3E}">
        <p14:creationId xmlns:p14="http://schemas.microsoft.com/office/powerpoint/2010/main" val="174826316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 Values in Relation to Normal Distribution “Tails” (Outliers)</a:t>
            </a:r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C06D56F-5B9F-4C34-B81D-C1EFBC428BFC}" type="slidenum">
              <a:rPr kumimoji="0" lang="en-GB" altLang="en-US" sz="9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pPr marL="0" marR="0" lvl="0" indent="0" algn="r" defTabSz="6858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12</a:t>
            </a:fld>
            <a:endParaRPr kumimoji="0" lang="en-GB" altLang="en-US" sz="9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89881" y="1541123"/>
            <a:ext cx="5872350" cy="4477385"/>
          </a:xfrm>
          <a:prstGeom prst="rect">
            <a:avLst/>
          </a:prstGeom>
        </p:spPr>
      </p:pic>
      <p:sp>
        <p:nvSpPr>
          <p:cNvPr id="8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4165600" y="6248400"/>
            <a:ext cx="3860800" cy="457200"/>
          </a:xfrm>
        </p:spPr>
        <p:txBody>
          <a:bodyPr/>
          <a:lstStyle/>
          <a:p>
            <a:pPr marL="0" marR="0" lvl="0" indent="0" algn="ct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9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t>Research</a:t>
            </a:r>
            <a:r>
              <a:rPr kumimoji="0" lang="en-GB" altLang="en-US" sz="900" b="0" i="0" u="none" strike="noStrike" kern="1200" cap="none" spc="0" normalizeH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t> Methods and Professional Development</a:t>
            </a:r>
          </a:p>
        </p:txBody>
      </p:sp>
    </p:spTree>
    <p:extLst>
      <p:ext uri="{BB962C8B-B14F-4D97-AF65-F5344CB8AC3E}">
        <p14:creationId xmlns:p14="http://schemas.microsoft.com/office/powerpoint/2010/main" val="264765439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One Sided, Two Sided T-Tests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If variation in the other direction is not possible (e.g. no negative values) then the one sided t-test is the right choice</a:t>
            </a:r>
          </a:p>
          <a:p>
            <a:r>
              <a:rPr lang="en-GB" dirty="0" smtClean="0"/>
              <a:t>If variation either side of the given mean is possible, the two sided t-test is the option</a:t>
            </a:r>
          </a:p>
          <a:p>
            <a:r>
              <a:rPr lang="en-GB" dirty="0" smtClean="0"/>
              <a:t>Either way, remember that the underlying distribution needs to be basically normal (Gaussian) for these to work</a:t>
            </a:r>
          </a:p>
          <a:p>
            <a:pPr lvl="1"/>
            <a:r>
              <a:rPr lang="en-GB" dirty="0" smtClean="0"/>
              <a:t>If not normal, other methods are available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F2B420C-3C3B-4F7D-A77F-502E3456AEC0}" type="slidenum">
              <a:rPr kumimoji="0" lang="en-GB" altLang="en-US" sz="9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pPr marL="0" marR="0" lvl="0" indent="0" algn="r" defTabSz="6858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13</a:t>
            </a:fld>
            <a:endParaRPr kumimoji="0" lang="en-GB" altLang="en-US" sz="9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sp>
        <p:nvSpPr>
          <p:cNvPr id="7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4165600" y="6248400"/>
            <a:ext cx="3860800" cy="457200"/>
          </a:xfrm>
        </p:spPr>
        <p:txBody>
          <a:bodyPr/>
          <a:lstStyle/>
          <a:p>
            <a:pPr marL="0" marR="0" lvl="0" indent="0" algn="ct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9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t>Research</a:t>
            </a:r>
            <a:r>
              <a:rPr kumimoji="0" lang="en-GB" altLang="en-US" sz="900" b="0" i="0" u="none" strike="noStrike" kern="1200" cap="none" spc="0" normalizeH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t> Methods and Professional Development</a:t>
            </a:r>
          </a:p>
        </p:txBody>
      </p:sp>
    </p:spTree>
    <p:extLst>
      <p:ext uri="{BB962C8B-B14F-4D97-AF65-F5344CB8AC3E}">
        <p14:creationId xmlns:p14="http://schemas.microsoft.com/office/powerpoint/2010/main" val="412219841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t-testing (aka Student’s t-testing)</a:t>
            </a:r>
            <a:endParaRPr lang="en-GB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609600" y="1600203"/>
                <a:ext cx="11200544" cy="4530725"/>
              </a:xfrm>
            </p:spPr>
            <p:txBody>
              <a:bodyPr/>
              <a:lstStyle/>
              <a:p>
                <a:r>
                  <a:rPr lang="en-GB" dirty="0" smtClean="0"/>
                  <a:t>Hypothesis: a random sample </a:t>
                </a:r>
                <a:r>
                  <a:rPr lang="en-GB" dirty="0"/>
                  <a:t>of size </a:t>
                </a:r>
                <a:r>
                  <a:rPr lang="en-GB" i="1" dirty="0"/>
                  <a:t>n</a:t>
                </a:r>
                <a:r>
                  <a:rPr lang="en-GB" dirty="0"/>
                  <a:t> = 25 with </a:t>
                </a:r>
                <a:r>
                  <a:rPr lang="en-GB" dirty="0" smtClean="0"/>
                  <a:t>mean </a:t>
                </a:r>
                <a14:m>
                  <m:oMath xmlns:m="http://schemas.openxmlformats.org/officeDocument/2006/math">
                    <m:bar>
                      <m:barPr>
                        <m:pos m:val="top"/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bar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𝑥</m:t>
                        </m:r>
                      </m:e>
                    </m:bar>
                  </m:oMath>
                </a14:m>
                <a:r>
                  <a:rPr lang="en-GB" dirty="0"/>
                  <a:t> </a:t>
                </a:r>
                <a:r>
                  <a:rPr lang="en-GB" dirty="0" smtClean="0"/>
                  <a:t>= </a:t>
                </a:r>
                <a:r>
                  <a:rPr lang="en-GB" dirty="0"/>
                  <a:t>79 and standard deviation </a:t>
                </a:r>
                <a:r>
                  <a:rPr lang="en-GB" i="1" dirty="0">
                    <a:latin typeface="Arial" panose="020B0604020202020204" pitchFamily="34" charset="0"/>
                    <a:cs typeface="Arial" panose="020B0604020202020204" pitchFamily="34" charset="0"/>
                  </a:rPr>
                  <a:t>s</a:t>
                </a:r>
                <a:r>
                  <a:rPr lang="en-GB" dirty="0"/>
                  <a:t> = 10 was drawn </a:t>
                </a:r>
                <a:r>
                  <a:rPr lang="en-GB" dirty="0" smtClean="0"/>
                  <a:t>a </a:t>
                </a:r>
                <a:r>
                  <a:rPr lang="en-GB" dirty="0"/>
                  <a:t>population with mean μ = 75 and unknown standard </a:t>
                </a:r>
                <a:r>
                  <a:rPr lang="en-GB" dirty="0" smtClean="0"/>
                  <a:t>deviation</a:t>
                </a:r>
                <a:endParaRPr lang="en-GB" dirty="0"/>
              </a:p>
              <a:p>
                <a:r>
                  <a:rPr lang="en-GB" dirty="0" smtClean="0"/>
                  <a:t>Calculation formula for t: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𝑡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bar>
                            <m:barPr>
                              <m:pos m:val="top"/>
                              <m:ctrlP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</m:ctrlPr>
                            </m:barPr>
                            <m:e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𝑥</m:t>
                              </m:r>
                            </m:e>
                          </m:bar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−</m:t>
                          </m:r>
                          <m:r>
                            <m:rPr>
                              <m:sty m:val="p"/>
                            </m:rPr>
                            <a:rPr lang="el-GR" b="0" i="1" smtClean="0">
                              <a:latin typeface="Cambria Math" panose="02040503050406030204" pitchFamily="18" charset="0"/>
                            </a:rPr>
                            <m:t>μ</m:t>
                          </m:r>
                        </m:num>
                        <m:den>
                          <m:f>
                            <m:fPr>
                              <m:type m:val="skw"/>
                              <m:ctrlP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𝑠</m:t>
                              </m:r>
                            </m:num>
                            <m:den>
                              <m:rad>
                                <m:radPr>
                                  <m:degHide m:val="on"/>
                                  <m:ctrlPr>
                                    <a:rPr lang="en-GB" b="0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radPr>
                                <m:deg/>
                                <m:e>
                                  <m:r>
                                    <a:rPr lang="en-GB" b="0" i="1" smtClean="0">
                                      <a:latin typeface="Cambria Math" panose="02040503050406030204" pitchFamily="18" charset="0"/>
                                    </a:rPr>
                                    <m:t>𝑛</m:t>
                                  </m:r>
                                </m:e>
                              </m:rad>
                            </m:den>
                          </m:f>
                        </m:den>
                      </m:f>
                    </m:oMath>
                  </m:oMathPara>
                </a14:m>
                <a:endParaRPr lang="en-GB" dirty="0" smtClean="0"/>
              </a:p>
              <a:p>
                <a:r>
                  <a:rPr lang="en-GB" dirty="0" smtClean="0"/>
                  <a:t>This gives us from our calculation      t = 2</a:t>
                </a:r>
              </a:p>
              <a:p>
                <a:r>
                  <a:rPr lang="en-GB" dirty="0" smtClean="0"/>
                  <a:t>Assuming the samples are independent, degrees of freedom = (25-1) = 24</a:t>
                </a:r>
              </a:p>
              <a:p>
                <a:r>
                  <a:rPr lang="en-GB" dirty="0" smtClean="0"/>
                  <a:t>Let’s say we go for a limit p&lt;0.05</a:t>
                </a:r>
                <a:r>
                  <a:rPr lang="en-GB" smtClean="0"/>
                  <a:t>, then, </a:t>
                </a:r>
                <a:r>
                  <a:rPr lang="en-GB" dirty="0" smtClean="0"/>
                  <a:t>looking up in </a:t>
                </a:r>
                <a:r>
                  <a:rPr lang="en-GB" smtClean="0"/>
                  <a:t>a t-table the </a:t>
                </a:r>
                <a:r>
                  <a:rPr lang="en-GB" dirty="0" smtClean="0"/>
                  <a:t>t-value </a:t>
                </a:r>
                <a:r>
                  <a:rPr lang="en-GB" smtClean="0"/>
                  <a:t>for this, </a:t>
                </a:r>
                <a:r>
                  <a:rPr lang="en-GB" dirty="0" smtClean="0"/>
                  <a:t>the critical values would be (two-tailed) 2.064 and -2.064</a:t>
                </a:r>
              </a:p>
              <a:p>
                <a:r>
                  <a:rPr lang="en-GB" dirty="0" smtClean="0"/>
                  <a:t>We would say that the likelihood of the hypothesis being true it (1-p) = 0.95 (or 95%)</a:t>
                </a:r>
                <a:endParaRPr lang="en-GB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609600" y="1600203"/>
                <a:ext cx="11200544" cy="4530725"/>
              </a:xfrm>
              <a:blipFill>
                <a:blip r:embed="rId2"/>
                <a:stretch>
                  <a:fillRect l="-109" t="-808" r="-544" b="-135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C06D56F-5B9F-4C34-B81D-C1EFBC428BFC}" type="slidenum">
              <a:rPr kumimoji="0" lang="en-GB" altLang="en-US" sz="9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pPr marL="0" marR="0" lvl="0" indent="0" algn="r" defTabSz="6858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14</a:t>
            </a:fld>
            <a:endParaRPr kumimoji="0" lang="en-GB" altLang="en-US" sz="9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sp>
        <p:nvSpPr>
          <p:cNvPr id="6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4165600" y="6248400"/>
            <a:ext cx="3860800" cy="457200"/>
          </a:xfrm>
        </p:spPr>
        <p:txBody>
          <a:bodyPr/>
          <a:lstStyle/>
          <a:p>
            <a:pPr marL="0" marR="0" lvl="0" indent="0" algn="ct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9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t>Research</a:t>
            </a:r>
            <a:r>
              <a:rPr kumimoji="0" lang="en-GB" altLang="en-US" sz="900" b="0" i="0" u="none" strike="noStrike" kern="1200" cap="none" spc="0" normalizeH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t> Methods and Professional Development</a:t>
            </a:r>
          </a:p>
        </p:txBody>
      </p:sp>
    </p:spTree>
    <p:extLst>
      <p:ext uri="{BB962C8B-B14F-4D97-AF65-F5344CB8AC3E}">
        <p14:creationId xmlns:p14="http://schemas.microsoft.com/office/powerpoint/2010/main" val="3472249359"/>
      </p:ext>
    </p:extLst>
  </p:cSld>
  <p:clrMapOvr>
    <a:masterClrMapping/>
  </p:clrMapOvr>
</p:sld>
</file>

<file path=ppt/theme/theme1.xml><?xml version="1.0" encoding="utf-8"?>
<a:theme xmlns:a="http://schemas.openxmlformats.org/drawingml/2006/main" name="Edge">
  <a:themeElements>
    <a:clrScheme name="Edge 7">
      <a:dk1>
        <a:srgbClr val="000000"/>
      </a:dk1>
      <a:lt1>
        <a:srgbClr val="FFFFFF"/>
      </a:lt1>
      <a:dk2>
        <a:srgbClr val="006633"/>
      </a:dk2>
      <a:lt2>
        <a:srgbClr val="5F5F5F"/>
      </a:lt2>
      <a:accent1>
        <a:srgbClr val="CC9900"/>
      </a:accent1>
      <a:accent2>
        <a:srgbClr val="3B812F"/>
      </a:accent2>
      <a:accent3>
        <a:srgbClr val="FFFFFF"/>
      </a:accent3>
      <a:accent4>
        <a:srgbClr val="000000"/>
      </a:accent4>
      <a:accent5>
        <a:srgbClr val="E2CAAA"/>
      </a:accent5>
      <a:accent6>
        <a:srgbClr val="35742A"/>
      </a:accent6>
      <a:hlink>
        <a:srgbClr val="996600"/>
      </a:hlink>
      <a:folHlink>
        <a:srgbClr val="AFBF39"/>
      </a:folHlink>
    </a:clrScheme>
    <a:fontScheme name="Edge">
      <a:majorFont>
        <a:latin typeface="Garamond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non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GB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non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GB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Edge 1">
        <a:dk1>
          <a:srgbClr val="333333"/>
        </a:dk1>
        <a:lt1>
          <a:srgbClr val="FFFFFF"/>
        </a:lt1>
        <a:dk2>
          <a:srgbClr val="820000"/>
        </a:dk2>
        <a:lt2>
          <a:srgbClr val="FFFFFF"/>
        </a:lt2>
        <a:accent1>
          <a:srgbClr val="FF9900"/>
        </a:accent1>
        <a:accent2>
          <a:srgbClr val="CC3300"/>
        </a:accent2>
        <a:accent3>
          <a:srgbClr val="C1AAAA"/>
        </a:accent3>
        <a:accent4>
          <a:srgbClr val="DADADA"/>
        </a:accent4>
        <a:accent5>
          <a:srgbClr val="FFCAAA"/>
        </a:accent5>
        <a:accent6>
          <a:srgbClr val="B92D00"/>
        </a:accent6>
        <a:hlink>
          <a:srgbClr val="808080"/>
        </a:hlink>
        <a:folHlink>
          <a:srgbClr val="66663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Edge 2">
        <a:dk1>
          <a:srgbClr val="333333"/>
        </a:dk1>
        <a:lt1>
          <a:srgbClr val="CCCCFF"/>
        </a:lt1>
        <a:dk2>
          <a:srgbClr val="0B0506"/>
        </a:dk2>
        <a:lt2>
          <a:srgbClr val="FFFFFF"/>
        </a:lt2>
        <a:accent1>
          <a:srgbClr val="3366CC"/>
        </a:accent1>
        <a:accent2>
          <a:srgbClr val="3333CC"/>
        </a:accent2>
        <a:accent3>
          <a:srgbClr val="AAAAAA"/>
        </a:accent3>
        <a:accent4>
          <a:srgbClr val="AEAEDA"/>
        </a:accent4>
        <a:accent5>
          <a:srgbClr val="ADB8E2"/>
        </a:accent5>
        <a:accent6>
          <a:srgbClr val="2D2DB9"/>
        </a:accent6>
        <a:hlink>
          <a:srgbClr val="808080"/>
        </a:hlink>
        <a:folHlink>
          <a:srgbClr val="66663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Edge 3">
        <a:dk1>
          <a:srgbClr val="333333"/>
        </a:dk1>
        <a:lt1>
          <a:srgbClr val="FFFFFF"/>
        </a:lt1>
        <a:dk2>
          <a:srgbClr val="221013"/>
        </a:dk2>
        <a:lt2>
          <a:srgbClr val="FFFFFF"/>
        </a:lt2>
        <a:accent1>
          <a:srgbClr val="CC3300"/>
        </a:accent1>
        <a:accent2>
          <a:srgbClr val="CC9900"/>
        </a:accent2>
        <a:accent3>
          <a:srgbClr val="ABAAAA"/>
        </a:accent3>
        <a:accent4>
          <a:srgbClr val="DADADA"/>
        </a:accent4>
        <a:accent5>
          <a:srgbClr val="E2ADAA"/>
        </a:accent5>
        <a:accent6>
          <a:srgbClr val="B98A00"/>
        </a:accent6>
        <a:hlink>
          <a:srgbClr val="808080"/>
        </a:hlink>
        <a:folHlink>
          <a:srgbClr val="66663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Edge 4">
        <a:dk1>
          <a:srgbClr val="11054B"/>
        </a:dk1>
        <a:lt1>
          <a:srgbClr val="FFFFFF"/>
        </a:lt1>
        <a:dk2>
          <a:srgbClr val="0000CC"/>
        </a:dk2>
        <a:lt2>
          <a:srgbClr val="FFFFFF"/>
        </a:lt2>
        <a:accent1>
          <a:srgbClr val="FF6600"/>
        </a:accent1>
        <a:accent2>
          <a:srgbClr val="FF3300"/>
        </a:accent2>
        <a:accent3>
          <a:srgbClr val="AAAAE2"/>
        </a:accent3>
        <a:accent4>
          <a:srgbClr val="DADADA"/>
        </a:accent4>
        <a:accent5>
          <a:srgbClr val="FFB8AA"/>
        </a:accent5>
        <a:accent6>
          <a:srgbClr val="E72D00"/>
        </a:accent6>
        <a:hlink>
          <a:srgbClr val="CC9900"/>
        </a:hlink>
        <a:folHlink>
          <a:srgbClr val="B2B2B2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Edge 5">
        <a:dk1>
          <a:srgbClr val="9B8D65"/>
        </a:dk1>
        <a:lt1>
          <a:srgbClr val="F8F8F8"/>
        </a:lt1>
        <a:dk2>
          <a:srgbClr val="002600"/>
        </a:dk2>
        <a:lt2>
          <a:srgbClr val="FAFACC"/>
        </a:lt2>
        <a:accent1>
          <a:srgbClr val="CC9933"/>
        </a:accent1>
        <a:accent2>
          <a:srgbClr val="8F9967"/>
        </a:accent2>
        <a:accent3>
          <a:srgbClr val="AAACAA"/>
        </a:accent3>
        <a:accent4>
          <a:srgbClr val="D4D4D4"/>
        </a:accent4>
        <a:accent5>
          <a:srgbClr val="E2CAAD"/>
        </a:accent5>
        <a:accent6>
          <a:srgbClr val="818A5D"/>
        </a:accent6>
        <a:hlink>
          <a:srgbClr val="336600"/>
        </a:hlink>
        <a:folHlink>
          <a:srgbClr val="8080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Edge 6">
        <a:dk1>
          <a:srgbClr val="333333"/>
        </a:dk1>
        <a:lt1>
          <a:srgbClr val="FFFFFF"/>
        </a:lt1>
        <a:dk2>
          <a:srgbClr val="006699"/>
        </a:dk2>
        <a:lt2>
          <a:srgbClr val="FFFFFF"/>
        </a:lt2>
        <a:accent1>
          <a:srgbClr val="CC9900"/>
        </a:accent1>
        <a:accent2>
          <a:srgbClr val="FF9900"/>
        </a:accent2>
        <a:accent3>
          <a:srgbClr val="AAB8CA"/>
        </a:accent3>
        <a:accent4>
          <a:srgbClr val="DADADA"/>
        </a:accent4>
        <a:accent5>
          <a:srgbClr val="E2CAAA"/>
        </a:accent5>
        <a:accent6>
          <a:srgbClr val="E78A00"/>
        </a:accent6>
        <a:hlink>
          <a:srgbClr val="FFCC00"/>
        </a:hlink>
        <a:folHlink>
          <a:srgbClr val="706F37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Edge 7">
        <a:dk1>
          <a:srgbClr val="000000"/>
        </a:dk1>
        <a:lt1>
          <a:srgbClr val="FFFFFF"/>
        </a:lt1>
        <a:dk2>
          <a:srgbClr val="006633"/>
        </a:dk2>
        <a:lt2>
          <a:srgbClr val="5F5F5F"/>
        </a:lt2>
        <a:accent1>
          <a:srgbClr val="CC9900"/>
        </a:accent1>
        <a:accent2>
          <a:srgbClr val="3B812F"/>
        </a:accent2>
        <a:accent3>
          <a:srgbClr val="FFFFFF"/>
        </a:accent3>
        <a:accent4>
          <a:srgbClr val="000000"/>
        </a:accent4>
        <a:accent5>
          <a:srgbClr val="E2CAAA"/>
        </a:accent5>
        <a:accent6>
          <a:srgbClr val="35742A"/>
        </a:accent6>
        <a:hlink>
          <a:srgbClr val="996600"/>
        </a:hlink>
        <a:folHlink>
          <a:srgbClr val="AFBF3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Edge 8">
        <a:dk1>
          <a:srgbClr val="000000"/>
        </a:dk1>
        <a:lt1>
          <a:srgbClr val="FFFFFF"/>
        </a:lt1>
        <a:dk2>
          <a:srgbClr val="CC0000"/>
        </a:dk2>
        <a:lt2>
          <a:srgbClr val="666699"/>
        </a:lt2>
        <a:accent1>
          <a:srgbClr val="808080"/>
        </a:accent1>
        <a:accent2>
          <a:srgbClr val="999933"/>
        </a:accent2>
        <a:accent3>
          <a:srgbClr val="FFFFFF"/>
        </a:accent3>
        <a:accent4>
          <a:srgbClr val="000000"/>
        </a:accent4>
        <a:accent5>
          <a:srgbClr val="C0C0C0"/>
        </a:accent5>
        <a:accent6>
          <a:srgbClr val="8A8A2D"/>
        </a:accent6>
        <a:hlink>
          <a:srgbClr val="4C6D80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Edge 9">
        <a:dk1>
          <a:srgbClr val="000000"/>
        </a:dk1>
        <a:lt1>
          <a:srgbClr val="FFFFFF"/>
        </a:lt1>
        <a:dk2>
          <a:srgbClr val="003399"/>
        </a:dk2>
        <a:lt2>
          <a:srgbClr val="666699"/>
        </a:lt2>
        <a:accent1>
          <a:srgbClr val="009999"/>
        </a:accent1>
        <a:accent2>
          <a:srgbClr val="4C6D4E"/>
        </a:accent2>
        <a:accent3>
          <a:srgbClr val="FFFFFF"/>
        </a:accent3>
        <a:accent4>
          <a:srgbClr val="000000"/>
        </a:accent4>
        <a:accent5>
          <a:srgbClr val="AACACA"/>
        </a:accent5>
        <a:accent6>
          <a:srgbClr val="446246"/>
        </a:accent6>
        <a:hlink>
          <a:srgbClr val="4C6D80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209</TotalTime>
  <Words>695</Words>
  <Application>Microsoft Office PowerPoint</Application>
  <PresentationFormat>Widescreen</PresentationFormat>
  <Paragraphs>117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9" baseType="lpstr">
      <vt:lpstr>Arial</vt:lpstr>
      <vt:lpstr>Cambria Math</vt:lpstr>
      <vt:lpstr>Garamond</vt:lpstr>
      <vt:lpstr>Wingdings</vt:lpstr>
      <vt:lpstr>Edge</vt:lpstr>
      <vt:lpstr>Statistical Inferencing and Significance Testing</vt:lpstr>
      <vt:lpstr>Statistical Inferences</vt:lpstr>
      <vt:lpstr>Normal (Gaussian Distributed) Data</vt:lpstr>
      <vt:lpstr>Normal (Gaussian) Distribution Curve (taken from Wikipedia)</vt:lpstr>
      <vt:lpstr>Normal Distribution</vt:lpstr>
      <vt:lpstr>Variance in Equation Form</vt:lpstr>
      <vt:lpstr>Confidence Limits</vt:lpstr>
      <vt:lpstr>Confidence Limits</vt:lpstr>
      <vt:lpstr>(Pearson’s) Chi-Squared Testing</vt:lpstr>
      <vt:lpstr>Degrees of Freedom?</vt:lpstr>
      <vt:lpstr>P Values Considered</vt:lpstr>
      <vt:lpstr>P Values in Relation to Normal Distribution “Tails” (Outliers)</vt:lpstr>
      <vt:lpstr>One Sided, Two Sided T-Tests</vt:lpstr>
      <vt:lpstr>t-testing (aka Student’s t-testing)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Statistical Inferencing and Significance Testing</dc:title>
  <dc:creator>John Rees</dc:creator>
  <cp:lastModifiedBy>John Rees</cp:lastModifiedBy>
  <cp:revision>24</cp:revision>
  <dcterms:created xsi:type="dcterms:W3CDTF">2019-11-26T11:08:40Z</dcterms:created>
  <dcterms:modified xsi:type="dcterms:W3CDTF">2020-01-10T11:46:07Z</dcterms:modified>
</cp:coreProperties>
</file>