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9" r:id="rId3"/>
    <p:sldId id="261" r:id="rId4"/>
    <p:sldId id="264" r:id="rId5"/>
    <p:sldId id="265" r:id="rId6"/>
    <p:sldId id="266" r:id="rId7"/>
    <p:sldId id="262" r:id="rId8"/>
    <p:sldId id="263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66" autoAdjust="0"/>
    <p:restoredTop sz="94660"/>
  </p:normalViewPr>
  <p:slideViewPr>
    <p:cSldViewPr snapToGrid="0">
      <p:cViewPr varScale="1">
        <p:scale>
          <a:sx n="88" d="100"/>
          <a:sy n="88" d="100"/>
        </p:scale>
        <p:origin x="46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7298-1D18-4A94-8221-0F3C81D60C96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8A5C55-982E-4FAD-AEA4-1AC617378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893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8CD2B3-AA96-482B-A0AE-19716A1F0313}" type="slidenum">
              <a:rPr lang="en-GB" altLang="en-US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46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070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874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476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5167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6845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115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414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1"/>
            <a:ext cx="12192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invGray">
          <a:xfrm>
            <a:off x="0" y="5127625"/>
            <a:ext cx="12192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71DF3-FD17-4116-B039-3B76E74E450C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C36C9-8DF1-4827-AEED-9F366E1FB6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76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755C7-DDA6-4116-A5A4-8D28C00B11D7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48A93-CBBA-4C68-93E0-4F27E1B20F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31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1"/>
            <a:ext cx="12192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invGray">
          <a:xfrm>
            <a:off x="0" y="2601914"/>
            <a:ext cx="12192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F08BF-3078-4F89-B026-E2578C7F02D7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BB50E-D75E-447D-8FBD-7B772FB889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38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E6B92-B16F-47C1-9A5B-07A3242056F6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B5F30-AE8A-459A-A193-B89EA73A4C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395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5F158-7174-4E43-80BE-9C62473BC76B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E5295-0F49-45DA-9A35-5FF94EC0CD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6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6BEA0-6781-4D5C-B463-BFC53DDD4582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9460E-F0D0-4865-9B18-D64DE2E894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3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E1A3F-9C0B-4D85-B177-06C5301AEDA6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5960D-6BB6-4ED3-BE9B-DEE635A055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34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invGray">
          <a:xfrm>
            <a:off x="3807885" y="0"/>
            <a:ext cx="61383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 bwMode="invGray">
          <a:xfrm>
            <a:off x="3807885" y="0"/>
            <a:ext cx="61383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BE3B8-359E-4815-92FC-106DB01FE254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43226-A22A-49D0-B147-10D38D663C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47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8078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 bwMode="invGray">
          <a:xfrm>
            <a:off x="38078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220133" y="1169988"/>
            <a:ext cx="3363384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BA9BA1-B1CD-41E9-B0EE-554D40F1155D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067" y="1169988"/>
            <a:ext cx="6925733" cy="201612"/>
          </a:xfrm>
        </p:spPr>
        <p:txBody>
          <a:bodyPr/>
          <a:lstStyle>
            <a:lvl1pPr>
              <a:defRPr>
                <a:solidFill>
                  <a:prstClr val="black">
                    <a:shade val="50000"/>
                  </a:prst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8851" y="1169988"/>
            <a:ext cx="977900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17732-338E-4E58-B95A-EDA22FC1C8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92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6825B-A4FC-4681-B6C3-5E42520783EA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A581D-987D-4D3C-9A03-AAA9854244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87989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ltGray">
          <a:xfrm>
            <a:off x="8864600" y="0"/>
            <a:ext cx="33528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DC0B2-6EBB-4E1E-AE1E-2E049998EEFE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018" y="6376989"/>
            <a:ext cx="511598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B53AD-63A7-4A8A-B743-9E8F3D3FC1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49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12192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0" y="1"/>
            <a:ext cx="12192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774825"/>
            <a:ext cx="109728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7000"/>
            <a:ext cx="28448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4E2F031-0227-4D72-AE35-6F3FD824FDA5}" type="datetimeFigureOut">
              <a:rPr lang="en-GB"/>
              <a:pPr>
                <a:defRPr/>
              </a:pPr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018" y="6477000"/>
            <a:ext cx="7344833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8934" y="6477000"/>
            <a:ext cx="977900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5D5616D-D029-4EE7-9454-BDBF24B332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94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Subtitle 3"/>
          <p:cNvSpPr>
            <a:spLocks noGrp="1"/>
          </p:cNvSpPr>
          <p:nvPr>
            <p:ph type="subTitle" idx="1"/>
          </p:nvPr>
        </p:nvSpPr>
        <p:spPr>
          <a:xfrm>
            <a:off x="1847850" y="1828800"/>
            <a:ext cx="8439150" cy="1500188"/>
          </a:xfrm>
        </p:spPr>
        <p:txBody>
          <a:bodyPr/>
          <a:lstStyle/>
          <a:p>
            <a:r>
              <a:rPr lang="en-GB" altLang="en-US" sz="2800" dirty="0" smtClean="0"/>
              <a:t>Introduction to Fieldwork</a:t>
            </a:r>
            <a:endParaRPr lang="en-GB" altLang="en-US" sz="2800" dirty="0"/>
          </a:p>
        </p:txBody>
      </p:sp>
      <p:sp>
        <p:nvSpPr>
          <p:cNvPr id="8196" name="TextBox 4"/>
          <p:cNvSpPr txBox="1">
            <a:spLocks noChangeArrowheads="1"/>
          </p:cNvSpPr>
          <p:nvPr/>
        </p:nvSpPr>
        <p:spPr bwMode="auto">
          <a:xfrm>
            <a:off x="1775520" y="5650402"/>
            <a:ext cx="660110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prstClr val="white"/>
                </a:solidFill>
                <a:cs typeface="Arial" charset="0"/>
              </a:rPr>
              <a:t>Introduction to Fieldwork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prstClr val="white"/>
                </a:solidFill>
                <a:cs typeface="Arial" charset="0"/>
              </a:rPr>
              <a:t>Martin Bates, Ros Coard, Geraint Coles, Quentin Drew, Nigel Nayling </a:t>
            </a:r>
            <a:endParaRPr lang="en-GB" altLang="en-US" dirty="0">
              <a:solidFill>
                <a:prstClr val="white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520" y="3355848"/>
            <a:ext cx="8511480" cy="167335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400" dirty="0">
                <a:solidFill>
                  <a:schemeClr val="accent1">
                    <a:satMod val="150000"/>
                  </a:schemeClr>
                </a:solidFill>
              </a:rPr>
              <a:t>Archaeologies in the ’field’</a:t>
            </a:r>
            <a:endParaRPr lang="en-GB" sz="2800" dirty="0">
              <a:solidFill>
                <a:schemeClr val="accent1">
                  <a:satMod val="1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05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1774825"/>
            <a:ext cx="11234057" cy="4625975"/>
          </a:xfrm>
        </p:spPr>
        <p:txBody>
          <a:bodyPr/>
          <a:lstStyle/>
          <a:p>
            <a:r>
              <a:rPr lang="en-GB" dirty="0"/>
              <a:t>To introduce you to methodological questions at the heart of the </a:t>
            </a:r>
            <a:r>
              <a:rPr lang="en-GB" dirty="0" smtClean="0"/>
              <a:t>disciplines</a:t>
            </a:r>
          </a:p>
          <a:p>
            <a:pPr lvl="1"/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techniques</a:t>
            </a:r>
          </a:p>
          <a:p>
            <a:r>
              <a:rPr lang="en-GB" dirty="0" smtClean="0"/>
              <a:t>How </a:t>
            </a:r>
            <a:r>
              <a:rPr lang="en-GB" dirty="0"/>
              <a:t>to we ‘do’ </a:t>
            </a:r>
            <a:r>
              <a:rPr lang="en-GB" dirty="0" smtClean="0"/>
              <a:t>archaeology</a:t>
            </a:r>
            <a:r>
              <a:rPr lang="en-GB" dirty="0" smtClean="0"/>
              <a:t>? </a:t>
            </a:r>
            <a:endParaRPr lang="en-GB" dirty="0"/>
          </a:p>
          <a:p>
            <a:r>
              <a:rPr lang="en-GB" dirty="0" smtClean="0"/>
              <a:t>How </a:t>
            </a:r>
            <a:r>
              <a:rPr lang="en-GB" dirty="0"/>
              <a:t>do we arrive at a </a:t>
            </a:r>
            <a:r>
              <a:rPr lang="en-GB" dirty="0" smtClean="0"/>
              <a:t>site, or landscape, or artefact or….</a:t>
            </a:r>
            <a:endParaRPr lang="en-GB" dirty="0"/>
          </a:p>
          <a:p>
            <a:r>
              <a:rPr lang="en-GB" dirty="0"/>
              <a:t>The process of </a:t>
            </a:r>
            <a:r>
              <a:rPr lang="en-GB" dirty="0" smtClean="0"/>
              <a:t>recording the archaeological record</a:t>
            </a:r>
            <a:endParaRPr lang="en-GB" dirty="0"/>
          </a:p>
          <a:p>
            <a:r>
              <a:rPr lang="en-GB" dirty="0" smtClean="0"/>
              <a:t>Introduction to primary data, from a landscape to a single picture or map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431971" y="6108412"/>
            <a:ext cx="5943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Today – how we write archaeology</a:t>
            </a:r>
          </a:p>
        </p:txBody>
      </p:sp>
    </p:spTree>
    <p:extLst>
      <p:ext uri="{BB962C8B-B14F-4D97-AF65-F5344CB8AC3E}">
        <p14:creationId xmlns:p14="http://schemas.microsoft.com/office/powerpoint/2010/main" val="1672558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Writing: a key skill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50278"/>
            <a:ext cx="6248399" cy="4625975"/>
          </a:xfrm>
        </p:spPr>
        <p:txBody>
          <a:bodyPr/>
          <a:lstStyle/>
          <a:p>
            <a:r>
              <a:rPr lang="en-GB" sz="2800" dirty="0" smtClean="0"/>
              <a:t>Essential to disseminate knowledge</a:t>
            </a:r>
          </a:p>
          <a:p>
            <a:pPr lvl="1"/>
            <a:r>
              <a:rPr lang="en-GB" sz="2400" dirty="0" smtClean="0"/>
              <a:t>This is not for own indulgence!</a:t>
            </a:r>
            <a:endParaRPr lang="en-GB" sz="2400" dirty="0"/>
          </a:p>
          <a:p>
            <a:endParaRPr lang="en-GB" sz="2800" dirty="0" smtClean="0"/>
          </a:p>
          <a:p>
            <a:r>
              <a:rPr lang="en-GB" sz="2800" dirty="0" smtClean="0"/>
              <a:t>Key study skill and a transferable skill</a:t>
            </a:r>
          </a:p>
          <a:p>
            <a:r>
              <a:rPr lang="en-GB" sz="2800" dirty="0" smtClean="0"/>
              <a:t>Saves time = more effective study</a:t>
            </a:r>
          </a:p>
          <a:p>
            <a:r>
              <a:rPr lang="en-GB" sz="2800" dirty="0" smtClean="0"/>
              <a:t>Shows you have understood</a:t>
            </a:r>
          </a:p>
          <a:p>
            <a:r>
              <a:rPr lang="en-GB" sz="2800" dirty="0" smtClean="0"/>
              <a:t>(and is used for assessment…)</a:t>
            </a:r>
            <a:endParaRPr lang="en-GB" sz="2800" dirty="0" smtClean="0"/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359978" y="5886386"/>
            <a:ext cx="4321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Academia - we don’t live in one of these….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978" y="1628711"/>
            <a:ext cx="4762500" cy="42576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248399" y="6261785"/>
            <a:ext cx="432163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00B0F0"/>
                </a:solidFill>
              </a:rPr>
              <a:t>https://www.google.com/search?q=ivory+tower&amp;client=firefox-</a:t>
            </a:r>
            <a:endParaRPr lang="en-GB" sz="11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4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Summary – what is it?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</a:t>
            </a:r>
            <a:r>
              <a:rPr lang="en-GB" dirty="0"/>
              <a:t>statement of important </a:t>
            </a:r>
            <a:r>
              <a:rPr lang="en-GB" dirty="0" smtClean="0"/>
              <a:t>points</a:t>
            </a:r>
          </a:p>
          <a:p>
            <a:endParaRPr lang="en-GB" dirty="0"/>
          </a:p>
          <a:p>
            <a:r>
              <a:rPr lang="en-GB" dirty="0"/>
              <a:t>Restate key information, short, succinct and in order.</a:t>
            </a: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Basically you have to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reproduce-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the narrative is about – who are the key figures in the text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it is about – what happens….to whom…where…. </a:t>
            </a: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in specified number of words…….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84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Okay – but how to do it?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identify the source, the title, etc. = citation. </a:t>
            </a:r>
            <a:endParaRPr lang="en-GB" dirty="0" smtClean="0"/>
          </a:p>
          <a:p>
            <a:pPr lvl="1"/>
            <a:r>
              <a:rPr lang="en-GB" dirty="0" smtClean="0"/>
              <a:t>Put </a:t>
            </a:r>
            <a:r>
              <a:rPr lang="en-GB" dirty="0"/>
              <a:t>in our reference list</a:t>
            </a:r>
          </a:p>
          <a:p>
            <a:r>
              <a:rPr lang="en-GB" dirty="0"/>
              <a:t>Needs to be clear to an audience who </a:t>
            </a:r>
            <a:r>
              <a:rPr lang="en-GB" dirty="0">
                <a:solidFill>
                  <a:srgbClr val="00B0F0"/>
                </a:solidFill>
              </a:rPr>
              <a:t>has not had contact </a:t>
            </a:r>
            <a:r>
              <a:rPr lang="en-GB" dirty="0"/>
              <a:t>with the original source</a:t>
            </a:r>
          </a:p>
          <a:p>
            <a:r>
              <a:rPr lang="en-GB" dirty="0"/>
              <a:t>Do not go beyond the main points – no major details, unless it is essential </a:t>
            </a:r>
            <a:endParaRPr lang="en-GB" dirty="0" smtClean="0"/>
          </a:p>
          <a:p>
            <a:r>
              <a:rPr lang="en-GB" dirty="0" smtClean="0"/>
              <a:t>Should </a:t>
            </a:r>
            <a:r>
              <a:rPr lang="en-GB" dirty="0">
                <a:solidFill>
                  <a:srgbClr val="00B0F0"/>
                </a:solidFill>
              </a:rPr>
              <a:t>paraphrase</a:t>
            </a:r>
            <a:r>
              <a:rPr lang="en-GB" dirty="0"/>
              <a:t>, use own words not theirs</a:t>
            </a:r>
          </a:p>
          <a:p>
            <a:r>
              <a:rPr lang="en-GB" dirty="0"/>
              <a:t>Objective </a:t>
            </a:r>
            <a:r>
              <a:rPr lang="en-GB" dirty="0" smtClean="0"/>
              <a:t>condense (not </a:t>
            </a:r>
            <a:r>
              <a:rPr lang="en-GB" dirty="0"/>
              <a:t>a critique, discussion, evaluation of the work</a:t>
            </a:r>
            <a:r>
              <a:rPr lang="en-GB" dirty="0" smtClean="0"/>
              <a:t>)</a:t>
            </a:r>
          </a:p>
          <a:p>
            <a:r>
              <a:rPr lang="en-GB" dirty="0" smtClean="0"/>
              <a:t>Present tense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509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…as a skill…</a:t>
            </a:r>
            <a:r>
              <a:rPr lang="en-GB" dirty="0"/>
              <a:t>How to do it – quick method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 </a:t>
            </a:r>
            <a:r>
              <a:rPr lang="en-GB" dirty="0"/>
              <a:t>this detail down to </a:t>
            </a:r>
            <a:r>
              <a:rPr lang="en-GB" dirty="0" smtClean="0"/>
              <a:t>five-10 </a:t>
            </a:r>
            <a:r>
              <a:rPr lang="en-GB" dirty="0"/>
              <a:t>words in the first </a:t>
            </a:r>
            <a:r>
              <a:rPr lang="en-GB" dirty="0" smtClean="0"/>
              <a:t>place</a:t>
            </a:r>
          </a:p>
          <a:p>
            <a:pPr lvl="1"/>
            <a:r>
              <a:rPr lang="en-GB" dirty="0" smtClean="0"/>
              <a:t>Who it is about</a:t>
            </a:r>
          </a:p>
          <a:p>
            <a:pPr lvl="1"/>
            <a:r>
              <a:rPr lang="en-GB" dirty="0" smtClean="0"/>
              <a:t>What is it about</a:t>
            </a:r>
          </a:p>
          <a:p>
            <a:pPr lvl="1"/>
            <a:r>
              <a:rPr lang="en-GB" dirty="0" smtClean="0"/>
              <a:t>Where does it happen etc.</a:t>
            </a:r>
          </a:p>
          <a:p>
            <a:endParaRPr lang="en-GB" dirty="0"/>
          </a:p>
          <a:p>
            <a:r>
              <a:rPr lang="en-GB" dirty="0"/>
              <a:t>Once you have distilled it down to the absolute basics then you can expand these into sentences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Do not go above word limit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045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similar reduction/reciting assessments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19062" indent="0">
              <a:buNone/>
            </a:pPr>
            <a:r>
              <a:rPr lang="en-GB" dirty="0" smtClean="0"/>
              <a:t>Summarise </a:t>
            </a:r>
          </a:p>
          <a:p>
            <a:pPr marL="119062" indent="0">
              <a:buNone/>
            </a:pPr>
            <a:r>
              <a:rPr lang="en-GB" dirty="0" smtClean="0"/>
              <a:t>Paraphrase</a:t>
            </a:r>
          </a:p>
          <a:p>
            <a:pPr marL="119062" indent="0">
              <a:buNone/>
            </a:pPr>
            <a:r>
              <a:rPr lang="en-GB" dirty="0" smtClean="0"/>
              <a:t>Precis</a:t>
            </a:r>
          </a:p>
          <a:p>
            <a:pPr marL="119062" indent="0">
              <a:buNone/>
            </a:pPr>
            <a:r>
              <a:rPr lang="en-GB" dirty="0" smtClean="0"/>
              <a:t>Synopsis</a:t>
            </a:r>
          </a:p>
          <a:p>
            <a:pPr marL="119062" indent="0">
              <a:buNone/>
            </a:pPr>
            <a:r>
              <a:rPr lang="en-GB" dirty="0" smtClean="0"/>
              <a:t>Résumé</a:t>
            </a:r>
          </a:p>
          <a:p>
            <a:pPr marL="119062" indent="0">
              <a:buNone/>
            </a:pPr>
            <a:r>
              <a:rPr lang="en-GB" dirty="0" smtClean="0"/>
              <a:t>Critique</a:t>
            </a:r>
          </a:p>
          <a:p>
            <a:pPr marL="119062" indent="0">
              <a:buNone/>
            </a:pPr>
            <a:endParaRPr lang="en-GB" dirty="0"/>
          </a:p>
          <a:p>
            <a:pPr marL="119062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Abstract</a:t>
            </a:r>
          </a:p>
          <a:p>
            <a:pPr marL="119062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Executive Summary</a:t>
            </a:r>
          </a:p>
          <a:p>
            <a:pPr marL="119062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19062" indent="0">
              <a:buNone/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MAY use a brief summary as starting point</a:t>
            </a:r>
          </a:p>
          <a:p>
            <a:pPr marL="119062" indent="0">
              <a:buNone/>
            </a:pP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119062" indent="0">
              <a:buNone/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Each ‘mean’ something slightly different</a:t>
            </a:r>
          </a:p>
          <a:p>
            <a:pPr marL="119062" indent="0">
              <a:buNone/>
            </a:pP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119062" indent="0">
              <a:buNone/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May be used in specific contexts</a:t>
            </a:r>
          </a:p>
          <a:p>
            <a:pPr marL="119062" indent="0">
              <a:buNone/>
            </a:pP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119062" indent="0">
              <a:buNone/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Each reveal slightly different levels of information</a:t>
            </a:r>
          </a:p>
          <a:p>
            <a:pPr marL="119062" indent="0">
              <a:buNone/>
            </a:pP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119062" indent="0">
              <a:buNone/>
            </a:pP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Portfolio 1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09600" y="1774825"/>
            <a:ext cx="10363200" cy="4625975"/>
          </a:xfrm>
        </p:spPr>
        <p:txBody>
          <a:bodyPr/>
          <a:lstStyle/>
          <a:p>
            <a:r>
              <a:rPr lang="en-GB" dirty="0" smtClean="0"/>
              <a:t>Summary of an article – you will have one to consider from three</a:t>
            </a:r>
          </a:p>
          <a:p>
            <a:r>
              <a:rPr lang="en-GB" dirty="0" smtClean="0"/>
              <a:t>Different staff will post articles reflecting their interests or points they want to make. We will discuss these in </a:t>
            </a:r>
            <a:r>
              <a:rPr lang="en-GB" dirty="0" smtClean="0"/>
              <a:t>class</a:t>
            </a:r>
          </a:p>
          <a:p>
            <a:r>
              <a:rPr lang="en-GB" dirty="0" smtClean="0"/>
              <a:t>You need to read them all</a:t>
            </a:r>
          </a:p>
          <a:p>
            <a:endParaRPr lang="en-GB" dirty="0"/>
          </a:p>
          <a:p>
            <a:pPr marL="119062" indent="0">
              <a:buNone/>
            </a:pPr>
            <a:endParaRPr lang="en-GB" dirty="0" smtClean="0"/>
          </a:p>
          <a:p>
            <a:r>
              <a:rPr lang="en-GB" dirty="0" smtClean="0"/>
              <a:t>Submission link is already up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4696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419</Words>
  <Application>Microsoft Office PowerPoint</Application>
  <PresentationFormat>Widescreen</PresentationFormat>
  <Paragraphs>81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Wingdings 2</vt:lpstr>
      <vt:lpstr>Wingdings 3</vt:lpstr>
      <vt:lpstr>Module</vt:lpstr>
      <vt:lpstr>Archaeologies in the ’field’</vt:lpstr>
      <vt:lpstr>Aims of the module</vt:lpstr>
      <vt:lpstr>Writing: a key skill</vt:lpstr>
      <vt:lpstr> Summary – what is it? </vt:lpstr>
      <vt:lpstr> Okay – but how to do it? </vt:lpstr>
      <vt:lpstr> …as a skill…How to do it – quick method </vt:lpstr>
      <vt:lpstr>Other similar reduction/reciting assessments</vt:lpstr>
      <vt:lpstr>Portfolio 1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Archaeologies in the ’field’</dc:title>
  <dc:creator>Ros Coard</dc:creator>
  <cp:lastModifiedBy>Ros Coard</cp:lastModifiedBy>
  <cp:revision>11</cp:revision>
  <cp:lastPrinted>2018-09-20T11:31:41Z</cp:lastPrinted>
  <dcterms:created xsi:type="dcterms:W3CDTF">2017-02-01T16:01:53Z</dcterms:created>
  <dcterms:modified xsi:type="dcterms:W3CDTF">2018-09-20T12:01:26Z</dcterms:modified>
</cp:coreProperties>
</file>