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jpg!d" ContentType="image/jpe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3" r:id="rId1"/>
  </p:sldMasterIdLst>
  <p:sldIdLst>
    <p:sldId id="256" r:id="rId2"/>
    <p:sldId id="257" r:id="rId3"/>
    <p:sldId id="258" r:id="rId4"/>
    <p:sldId id="271" r:id="rId5"/>
    <p:sldId id="260" r:id="rId6"/>
    <p:sldId id="259" r:id="rId7"/>
    <p:sldId id="272" r:id="rId8"/>
    <p:sldId id="280" r:id="rId9"/>
    <p:sldId id="273" r:id="rId10"/>
    <p:sldId id="274" r:id="rId11"/>
    <p:sldId id="275" r:id="rId12"/>
    <p:sldId id="276" r:id="rId13"/>
    <p:sldId id="278" r:id="rId14"/>
    <p:sldId id="279" r:id="rId15"/>
    <p:sldId id="261" r:id="rId16"/>
    <p:sldId id="262" r:id="rId17"/>
    <p:sldId id="263" r:id="rId18"/>
    <p:sldId id="264" r:id="rId19"/>
    <p:sldId id="265" r:id="rId20"/>
    <p:sldId id="266" r:id="rId21"/>
    <p:sldId id="267" r:id="rId22"/>
    <p:sldId id="268" r:id="rId23"/>
    <p:sldId id="269" r:id="rId24"/>
    <p:sldId id="27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921"/>
  </p:normalViewPr>
  <p:slideViewPr>
    <p:cSldViewPr snapToGrid="0" snapToObjects="1" showGuides="1">
      <p:cViewPr varScale="1">
        <p:scale>
          <a:sx n="74" d="100"/>
          <a:sy n="74" d="100"/>
        </p:scale>
        <p:origin x="552" y="5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D5AF14-1700-4871-9591-F86FDF11E168}"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FB46B152-3132-411F-8F30-6F5CFBBD012D}">
      <dgm:prSet custT="1"/>
      <dgm:spPr/>
      <dgm:t>
        <a:bodyPr/>
        <a:lstStyle/>
        <a:p>
          <a:r>
            <a:rPr lang="en-GB" sz="1600" b="0" i="0" dirty="0">
              <a:solidFill>
                <a:schemeClr val="bg1"/>
              </a:solidFill>
              <a:latin typeface="+mj-lt"/>
            </a:rPr>
            <a:t>Life Course Approach</a:t>
          </a:r>
          <a:endParaRPr lang="en-US" sz="1600" dirty="0">
            <a:solidFill>
              <a:schemeClr val="bg1"/>
            </a:solidFill>
            <a:latin typeface="+mj-lt"/>
          </a:endParaRPr>
        </a:p>
      </dgm:t>
    </dgm:pt>
    <dgm:pt modelId="{05CD20E3-2C11-4E1E-9DEB-295103FB4515}" type="parTrans" cxnId="{EB07A3E4-DC6A-4272-A69A-21F5810BD3B1}">
      <dgm:prSet/>
      <dgm:spPr/>
      <dgm:t>
        <a:bodyPr/>
        <a:lstStyle/>
        <a:p>
          <a:endParaRPr lang="en-US"/>
        </a:p>
      </dgm:t>
    </dgm:pt>
    <dgm:pt modelId="{51FB868D-4AEC-4191-B1E2-860C18B81559}" type="sibTrans" cxnId="{EB07A3E4-DC6A-4272-A69A-21F5810BD3B1}">
      <dgm:prSet/>
      <dgm:spPr/>
      <dgm:t>
        <a:bodyPr/>
        <a:lstStyle/>
        <a:p>
          <a:endParaRPr lang="en-US"/>
        </a:p>
      </dgm:t>
    </dgm:pt>
    <dgm:pt modelId="{50691967-2AC9-4EE5-B4F7-BF251FB84FB7}">
      <dgm:prSet custT="1"/>
      <dgm:spPr/>
      <dgm:t>
        <a:bodyPr/>
        <a:lstStyle/>
        <a:p>
          <a:r>
            <a:rPr lang="en-GB" sz="1600" b="0" i="0" dirty="0">
              <a:latin typeface="+mj-lt"/>
            </a:rPr>
            <a:t>The Life Course Approach views ageing as a continuous process shaped by early experiences, environment, and opportunity. It encourages prevention and resilience across all stages of life, helping individuals maintain health and independence in older age (Public Health England, 2021). In practice, it supports proactive care planning, promoting lifestyle changes and social inclusion long before decline occurs.</a:t>
          </a:r>
          <a:r>
            <a:rPr lang="en-GB" sz="1000" b="0" i="0" dirty="0"/>
            <a:t/>
          </a:r>
          <a:br>
            <a:rPr lang="en-GB" sz="1000" b="0" i="0" dirty="0"/>
          </a:br>
          <a:r>
            <a:rPr lang="en-GB" sz="1000" b="0" i="0" dirty="0"/>
            <a:t/>
          </a:r>
          <a:br>
            <a:rPr lang="en-GB" sz="1000" b="0" i="0" dirty="0"/>
          </a:br>
          <a:endParaRPr lang="en-US" sz="1000" dirty="0"/>
        </a:p>
      </dgm:t>
    </dgm:pt>
    <dgm:pt modelId="{3B51AD06-FDD6-4E5A-950D-AEE687613948}" type="parTrans" cxnId="{3004A9E4-DE55-4A0F-88B5-2589538945FF}">
      <dgm:prSet/>
      <dgm:spPr/>
      <dgm:t>
        <a:bodyPr/>
        <a:lstStyle/>
        <a:p>
          <a:endParaRPr lang="en-US"/>
        </a:p>
      </dgm:t>
    </dgm:pt>
    <dgm:pt modelId="{F010B85C-3A26-49C8-8B46-695FE067813C}" type="sibTrans" cxnId="{3004A9E4-DE55-4A0F-88B5-2589538945FF}">
      <dgm:prSet/>
      <dgm:spPr/>
      <dgm:t>
        <a:bodyPr/>
        <a:lstStyle/>
        <a:p>
          <a:endParaRPr lang="en-US"/>
        </a:p>
      </dgm:t>
    </dgm:pt>
    <dgm:pt modelId="{24EAE44E-BFC5-904D-B9F3-530D303B9FB9}" type="pres">
      <dgm:prSet presAssocID="{6FD5AF14-1700-4871-9591-F86FDF11E168}" presName="Name0" presStyleCnt="0">
        <dgm:presLayoutVars>
          <dgm:dir/>
          <dgm:animLvl val="lvl"/>
          <dgm:resizeHandles val="exact"/>
        </dgm:presLayoutVars>
      </dgm:prSet>
      <dgm:spPr/>
      <dgm:t>
        <a:bodyPr/>
        <a:lstStyle/>
        <a:p>
          <a:endParaRPr lang="en-US"/>
        </a:p>
      </dgm:t>
    </dgm:pt>
    <dgm:pt modelId="{F21166A7-0806-2C45-BA05-ADCD1F996DA4}" type="pres">
      <dgm:prSet presAssocID="{50691967-2AC9-4EE5-B4F7-BF251FB84FB7}" presName="boxAndChildren" presStyleCnt="0"/>
      <dgm:spPr/>
    </dgm:pt>
    <dgm:pt modelId="{40A3631C-6E68-EF4C-852F-0ADB7C7332AA}" type="pres">
      <dgm:prSet presAssocID="{50691967-2AC9-4EE5-B4F7-BF251FB84FB7}" presName="parentTextBox" presStyleLbl="node1" presStyleIdx="0" presStyleCnt="2" custScaleY="468256" custLinFactNeighborY="3097"/>
      <dgm:spPr/>
      <dgm:t>
        <a:bodyPr/>
        <a:lstStyle/>
        <a:p>
          <a:endParaRPr lang="en-US"/>
        </a:p>
      </dgm:t>
    </dgm:pt>
    <dgm:pt modelId="{18384E44-0891-FB40-BF2C-B5D9CC4EDCD2}" type="pres">
      <dgm:prSet presAssocID="{51FB868D-4AEC-4191-B1E2-860C18B81559}" presName="sp" presStyleCnt="0"/>
      <dgm:spPr/>
    </dgm:pt>
    <dgm:pt modelId="{DC9BA12F-BE0F-DC49-A8BA-3EC742FDECA6}" type="pres">
      <dgm:prSet presAssocID="{FB46B152-3132-411F-8F30-6F5CFBBD012D}" presName="arrowAndChildren" presStyleCnt="0"/>
      <dgm:spPr/>
    </dgm:pt>
    <dgm:pt modelId="{BF439FE9-5D11-284B-AC1B-296C6688CC5E}" type="pres">
      <dgm:prSet presAssocID="{FB46B152-3132-411F-8F30-6F5CFBBD012D}" presName="parentTextArrow" presStyleLbl="node1" presStyleIdx="1" presStyleCnt="2" custLinFactNeighborY="-61198"/>
      <dgm:spPr/>
      <dgm:t>
        <a:bodyPr/>
        <a:lstStyle/>
        <a:p>
          <a:endParaRPr lang="en-US"/>
        </a:p>
      </dgm:t>
    </dgm:pt>
  </dgm:ptLst>
  <dgm:cxnLst>
    <dgm:cxn modelId="{3004A9E4-DE55-4A0F-88B5-2589538945FF}" srcId="{6FD5AF14-1700-4871-9591-F86FDF11E168}" destId="{50691967-2AC9-4EE5-B4F7-BF251FB84FB7}" srcOrd="1" destOrd="0" parTransId="{3B51AD06-FDD6-4E5A-950D-AEE687613948}" sibTransId="{F010B85C-3A26-49C8-8B46-695FE067813C}"/>
    <dgm:cxn modelId="{EB07A3E4-DC6A-4272-A69A-21F5810BD3B1}" srcId="{6FD5AF14-1700-4871-9591-F86FDF11E168}" destId="{FB46B152-3132-411F-8F30-6F5CFBBD012D}" srcOrd="0" destOrd="0" parTransId="{05CD20E3-2C11-4E1E-9DEB-295103FB4515}" sibTransId="{51FB868D-4AEC-4191-B1E2-860C18B81559}"/>
    <dgm:cxn modelId="{6A13A441-B3DC-1F4C-BB2F-5693E60A2D59}" type="presOf" srcId="{FB46B152-3132-411F-8F30-6F5CFBBD012D}" destId="{BF439FE9-5D11-284B-AC1B-296C6688CC5E}" srcOrd="0" destOrd="0" presId="urn:microsoft.com/office/officeart/2005/8/layout/process4"/>
    <dgm:cxn modelId="{9FA73A09-69BD-DC4D-969B-394A717128E4}" type="presOf" srcId="{50691967-2AC9-4EE5-B4F7-BF251FB84FB7}" destId="{40A3631C-6E68-EF4C-852F-0ADB7C7332AA}" srcOrd="0" destOrd="0" presId="urn:microsoft.com/office/officeart/2005/8/layout/process4"/>
    <dgm:cxn modelId="{B54AF5FB-7C49-0147-8E50-8B4CD94B3BB0}" type="presOf" srcId="{6FD5AF14-1700-4871-9591-F86FDF11E168}" destId="{24EAE44E-BFC5-904D-B9F3-530D303B9FB9}" srcOrd="0" destOrd="0" presId="urn:microsoft.com/office/officeart/2005/8/layout/process4"/>
    <dgm:cxn modelId="{2C820F07-3715-CA46-8214-07F780AC6AEE}" type="presParOf" srcId="{24EAE44E-BFC5-904D-B9F3-530D303B9FB9}" destId="{F21166A7-0806-2C45-BA05-ADCD1F996DA4}" srcOrd="0" destOrd="0" presId="urn:microsoft.com/office/officeart/2005/8/layout/process4"/>
    <dgm:cxn modelId="{B5ABE60E-EB64-7449-AA6C-2B1601CC0454}" type="presParOf" srcId="{F21166A7-0806-2C45-BA05-ADCD1F996DA4}" destId="{40A3631C-6E68-EF4C-852F-0ADB7C7332AA}" srcOrd="0" destOrd="0" presId="urn:microsoft.com/office/officeart/2005/8/layout/process4"/>
    <dgm:cxn modelId="{E96D8BA2-5632-AF40-AB5F-55B6DEDBEC06}" type="presParOf" srcId="{24EAE44E-BFC5-904D-B9F3-530D303B9FB9}" destId="{18384E44-0891-FB40-BF2C-B5D9CC4EDCD2}" srcOrd="1" destOrd="0" presId="urn:microsoft.com/office/officeart/2005/8/layout/process4"/>
    <dgm:cxn modelId="{D128A46F-A5F1-3B45-9EB4-0A449FFD3C87}" type="presParOf" srcId="{24EAE44E-BFC5-904D-B9F3-530D303B9FB9}" destId="{DC9BA12F-BE0F-DC49-A8BA-3EC742FDECA6}" srcOrd="2" destOrd="0" presId="urn:microsoft.com/office/officeart/2005/8/layout/process4"/>
    <dgm:cxn modelId="{12C35646-E290-8D46-8D56-9FE13EB7363D}" type="presParOf" srcId="{DC9BA12F-BE0F-DC49-A8BA-3EC742FDECA6}" destId="{BF439FE9-5D11-284B-AC1B-296C6688CC5E}"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D5AF14-1700-4871-9591-F86FDF11E168}"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50691967-2AC9-4EE5-B4F7-BF251FB84FB7}">
      <dgm:prSet custT="1"/>
      <dgm:spPr/>
      <dgm:t>
        <a:bodyPr/>
        <a:lstStyle/>
        <a:p>
          <a:r>
            <a:rPr lang="en-GB" sz="1000" b="0" i="0" dirty="0"/>
            <a:t/>
          </a:r>
          <a:br>
            <a:rPr lang="en-GB" sz="1000" b="0" i="0" dirty="0"/>
          </a:br>
          <a:r>
            <a:rPr lang="en-GB" sz="1000" b="0" i="0" dirty="0"/>
            <a:t/>
          </a:r>
          <a:br>
            <a:rPr lang="en-GB" sz="1000" b="0" i="0" dirty="0"/>
          </a:br>
          <a:endParaRPr lang="en-US" sz="1000" dirty="0"/>
        </a:p>
      </dgm:t>
    </dgm:pt>
    <dgm:pt modelId="{3B51AD06-FDD6-4E5A-950D-AEE687613948}" type="parTrans" cxnId="{3004A9E4-DE55-4A0F-88B5-2589538945FF}">
      <dgm:prSet/>
      <dgm:spPr/>
      <dgm:t>
        <a:bodyPr/>
        <a:lstStyle/>
        <a:p>
          <a:endParaRPr lang="en-US"/>
        </a:p>
      </dgm:t>
    </dgm:pt>
    <dgm:pt modelId="{F010B85C-3A26-49C8-8B46-695FE067813C}" type="sibTrans" cxnId="{3004A9E4-DE55-4A0F-88B5-2589538945FF}">
      <dgm:prSet/>
      <dgm:spPr/>
      <dgm:t>
        <a:bodyPr/>
        <a:lstStyle/>
        <a:p>
          <a:endParaRPr lang="en-US"/>
        </a:p>
      </dgm:t>
    </dgm:pt>
    <dgm:pt modelId="{0E97EB77-85BB-A24C-82F8-8B3854813E35}">
      <dgm:prSet custT="1"/>
      <dgm:spPr/>
      <dgm:t>
        <a:bodyPr/>
        <a:lstStyle/>
        <a:p>
          <a:r>
            <a:rPr lang="en-GB" sz="1600" b="0" i="0" u="none" strike="noStrike" dirty="0">
              <a:solidFill>
                <a:schemeClr val="bg1"/>
              </a:solidFill>
              <a:effectLst/>
              <a:latin typeface="+mj-lt"/>
            </a:rPr>
            <a:t>Continuity Theory focuses on maintaining familiar routines, relationships, and roles to preserve identity and emotional wellbeing (ScienceDirect, n.d.). It guides professionals to value older adults’ life histories and preferences — ensuring care is adapted, not imposed. Maintaining familiar patterns supports mental health and confidence, particularly during transitions such as moving into supported living or homecare.</a:t>
          </a:r>
        </a:p>
      </dgm:t>
    </dgm:pt>
    <dgm:pt modelId="{36397ECA-002A-1C4A-96C7-5056EFA5C706}" type="parTrans" cxnId="{7D90EEFB-8FB3-4542-9F7C-A6346A6D741A}">
      <dgm:prSet/>
      <dgm:spPr/>
      <dgm:t>
        <a:bodyPr/>
        <a:lstStyle/>
        <a:p>
          <a:endParaRPr lang="en-GB"/>
        </a:p>
      </dgm:t>
    </dgm:pt>
    <dgm:pt modelId="{5BC6428F-5324-5E47-A42D-4494427AC1CB}" type="sibTrans" cxnId="{7D90EEFB-8FB3-4542-9F7C-A6346A6D741A}">
      <dgm:prSet/>
      <dgm:spPr/>
      <dgm:t>
        <a:bodyPr/>
        <a:lstStyle/>
        <a:p>
          <a:endParaRPr lang="en-GB"/>
        </a:p>
      </dgm:t>
    </dgm:pt>
    <dgm:pt modelId="{24EAE44E-BFC5-904D-B9F3-530D303B9FB9}" type="pres">
      <dgm:prSet presAssocID="{6FD5AF14-1700-4871-9591-F86FDF11E168}" presName="Name0" presStyleCnt="0">
        <dgm:presLayoutVars>
          <dgm:dir/>
          <dgm:animLvl val="lvl"/>
          <dgm:resizeHandles val="exact"/>
        </dgm:presLayoutVars>
      </dgm:prSet>
      <dgm:spPr/>
      <dgm:t>
        <a:bodyPr/>
        <a:lstStyle/>
        <a:p>
          <a:endParaRPr lang="en-US"/>
        </a:p>
      </dgm:t>
    </dgm:pt>
    <dgm:pt modelId="{053529AD-8732-6949-9F83-234AD3AC3F68}" type="pres">
      <dgm:prSet presAssocID="{0E97EB77-85BB-A24C-82F8-8B3854813E35}" presName="boxAndChildren" presStyleCnt="0"/>
      <dgm:spPr/>
    </dgm:pt>
    <dgm:pt modelId="{389C54DC-B462-AC42-8C11-E2AB0DF193F7}" type="pres">
      <dgm:prSet presAssocID="{0E97EB77-85BB-A24C-82F8-8B3854813E35}" presName="parentTextBox" presStyleLbl="node1" presStyleIdx="0" presStyleCnt="2" custScaleY="159124"/>
      <dgm:spPr/>
      <dgm:t>
        <a:bodyPr/>
        <a:lstStyle/>
        <a:p>
          <a:endParaRPr lang="en-US"/>
        </a:p>
      </dgm:t>
    </dgm:pt>
    <dgm:pt modelId="{9C90886E-A333-BD4D-A2DB-159D5B8C013D}" type="pres">
      <dgm:prSet presAssocID="{F010B85C-3A26-49C8-8B46-695FE067813C}" presName="sp" presStyleCnt="0"/>
      <dgm:spPr/>
    </dgm:pt>
    <dgm:pt modelId="{EEF6E988-FA6E-F043-BC82-489A4CEF6035}" type="pres">
      <dgm:prSet presAssocID="{50691967-2AC9-4EE5-B4F7-BF251FB84FB7}" presName="arrowAndChildren" presStyleCnt="0"/>
      <dgm:spPr/>
    </dgm:pt>
    <dgm:pt modelId="{0B4402A9-5B09-624C-8742-DB209D76D17D}" type="pres">
      <dgm:prSet presAssocID="{50691967-2AC9-4EE5-B4F7-BF251FB84FB7}" presName="parentTextArrow" presStyleLbl="node1" presStyleIdx="1" presStyleCnt="2" custScaleY="21266" custLinFactNeighborX="8190" custLinFactNeighborY="391"/>
      <dgm:spPr/>
      <dgm:t>
        <a:bodyPr/>
        <a:lstStyle/>
        <a:p>
          <a:endParaRPr lang="en-US"/>
        </a:p>
      </dgm:t>
    </dgm:pt>
  </dgm:ptLst>
  <dgm:cxnLst>
    <dgm:cxn modelId="{3004A9E4-DE55-4A0F-88B5-2589538945FF}" srcId="{6FD5AF14-1700-4871-9591-F86FDF11E168}" destId="{50691967-2AC9-4EE5-B4F7-BF251FB84FB7}" srcOrd="0" destOrd="0" parTransId="{3B51AD06-FDD6-4E5A-950D-AEE687613948}" sibTransId="{F010B85C-3A26-49C8-8B46-695FE067813C}"/>
    <dgm:cxn modelId="{B71272D9-4352-BD44-B72F-A2E8EA2A882B}" type="presOf" srcId="{0E97EB77-85BB-A24C-82F8-8B3854813E35}" destId="{389C54DC-B462-AC42-8C11-E2AB0DF193F7}" srcOrd="0" destOrd="0" presId="urn:microsoft.com/office/officeart/2005/8/layout/process4"/>
    <dgm:cxn modelId="{651DE2DE-B2EC-D44C-94BC-92B791FFD7BA}" type="presOf" srcId="{50691967-2AC9-4EE5-B4F7-BF251FB84FB7}" destId="{0B4402A9-5B09-624C-8742-DB209D76D17D}" srcOrd="0" destOrd="0" presId="urn:microsoft.com/office/officeart/2005/8/layout/process4"/>
    <dgm:cxn modelId="{7D90EEFB-8FB3-4542-9F7C-A6346A6D741A}" srcId="{6FD5AF14-1700-4871-9591-F86FDF11E168}" destId="{0E97EB77-85BB-A24C-82F8-8B3854813E35}" srcOrd="1" destOrd="0" parTransId="{36397ECA-002A-1C4A-96C7-5056EFA5C706}" sibTransId="{5BC6428F-5324-5E47-A42D-4494427AC1CB}"/>
    <dgm:cxn modelId="{B54AF5FB-7C49-0147-8E50-8B4CD94B3BB0}" type="presOf" srcId="{6FD5AF14-1700-4871-9591-F86FDF11E168}" destId="{24EAE44E-BFC5-904D-B9F3-530D303B9FB9}" srcOrd="0" destOrd="0" presId="urn:microsoft.com/office/officeart/2005/8/layout/process4"/>
    <dgm:cxn modelId="{C6A9C28D-645F-794F-B931-B27BCCBC8BE1}" type="presParOf" srcId="{24EAE44E-BFC5-904D-B9F3-530D303B9FB9}" destId="{053529AD-8732-6949-9F83-234AD3AC3F68}" srcOrd="0" destOrd="0" presId="urn:microsoft.com/office/officeart/2005/8/layout/process4"/>
    <dgm:cxn modelId="{D3E74591-342C-2340-94C5-479071E8E8F5}" type="presParOf" srcId="{053529AD-8732-6949-9F83-234AD3AC3F68}" destId="{389C54DC-B462-AC42-8C11-E2AB0DF193F7}" srcOrd="0" destOrd="0" presId="urn:microsoft.com/office/officeart/2005/8/layout/process4"/>
    <dgm:cxn modelId="{1499B3D6-2FC6-034F-B252-181A7B4A7178}" type="presParOf" srcId="{24EAE44E-BFC5-904D-B9F3-530D303B9FB9}" destId="{9C90886E-A333-BD4D-A2DB-159D5B8C013D}" srcOrd="1" destOrd="0" presId="urn:microsoft.com/office/officeart/2005/8/layout/process4"/>
    <dgm:cxn modelId="{9D9E0794-4392-D942-92E0-27FB3A158148}" type="presParOf" srcId="{24EAE44E-BFC5-904D-B9F3-530D303B9FB9}" destId="{EEF6E988-FA6E-F043-BC82-489A4CEF6035}" srcOrd="2" destOrd="0" presId="urn:microsoft.com/office/officeart/2005/8/layout/process4"/>
    <dgm:cxn modelId="{C092D07E-534F-2D4C-9B63-ADE97A0A767B}" type="presParOf" srcId="{EEF6E988-FA6E-F043-BC82-489A4CEF6035}" destId="{0B4402A9-5B09-624C-8742-DB209D76D17D}" srcOrd="0" destOrd="0" presId="urn:microsoft.com/office/officeart/2005/8/layout/process4"/>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A3631C-6E68-EF4C-852F-0ADB7C7332AA}">
      <dsp:nvSpPr>
        <dsp:cNvPr id="0" name=""/>
        <dsp:cNvSpPr/>
      </dsp:nvSpPr>
      <dsp:spPr>
        <a:xfrm>
          <a:off x="0" y="820726"/>
          <a:ext cx="4057104" cy="25225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b="0" i="0" kern="1200" dirty="0">
              <a:latin typeface="+mj-lt"/>
            </a:rPr>
            <a:t>The Life Course Approach views ageing as a continuous process shaped by early experiences, environment, and opportunity. It encourages prevention and resilience across all stages of life, helping individuals maintain health and independence in older age (Public Health England, 2021). In practice, it supports proactive care planning, promoting lifestyle changes and social inclusion long before decline occurs.</a:t>
          </a:r>
          <a:r>
            <a:rPr lang="en-GB" sz="1000" b="0" i="0" kern="1200" dirty="0"/>
            <a:t/>
          </a:r>
          <a:br>
            <a:rPr lang="en-GB" sz="1000" b="0" i="0" kern="1200" dirty="0"/>
          </a:br>
          <a:r>
            <a:rPr lang="en-GB" sz="1000" b="0" i="0" kern="1200" dirty="0"/>
            <a:t/>
          </a:r>
          <a:br>
            <a:rPr lang="en-GB" sz="1000" b="0" i="0" kern="1200" dirty="0"/>
          </a:br>
          <a:endParaRPr lang="en-US" sz="1000" kern="1200" dirty="0"/>
        </a:p>
      </dsp:txBody>
      <dsp:txXfrm>
        <a:off x="0" y="820726"/>
        <a:ext cx="4057104" cy="2522545"/>
      </dsp:txXfrm>
    </dsp:sp>
    <dsp:sp modelId="{BF439FE9-5D11-284B-AC1B-296C6688CC5E}">
      <dsp:nvSpPr>
        <dsp:cNvPr id="0" name=""/>
        <dsp:cNvSpPr/>
      </dsp:nvSpPr>
      <dsp:spPr>
        <a:xfrm rot="10800000">
          <a:off x="0" y="0"/>
          <a:ext cx="4057104" cy="82853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b="0" i="0" kern="1200" dirty="0">
              <a:solidFill>
                <a:schemeClr val="bg1"/>
              </a:solidFill>
              <a:latin typeface="+mj-lt"/>
            </a:rPr>
            <a:t>Life Course Approach</a:t>
          </a:r>
          <a:endParaRPr lang="en-US" sz="1600" kern="1200" dirty="0">
            <a:solidFill>
              <a:schemeClr val="bg1"/>
            </a:solidFill>
            <a:latin typeface="+mj-lt"/>
          </a:endParaRPr>
        </a:p>
      </dsp:txBody>
      <dsp:txXfrm rot="10800000">
        <a:off x="0" y="0"/>
        <a:ext cx="4057104" cy="5383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9C54DC-B462-AC42-8C11-E2AB0DF193F7}">
      <dsp:nvSpPr>
        <dsp:cNvPr id="0" name=""/>
        <dsp:cNvSpPr/>
      </dsp:nvSpPr>
      <dsp:spPr>
        <a:xfrm>
          <a:off x="0" y="550533"/>
          <a:ext cx="4100512" cy="28069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b="0" i="0" u="none" strike="noStrike" kern="1200" dirty="0">
              <a:solidFill>
                <a:schemeClr val="bg1"/>
              </a:solidFill>
              <a:effectLst/>
              <a:latin typeface="+mj-lt"/>
            </a:rPr>
            <a:t>Continuity Theory focuses on maintaining familiar routines, relationships, and roles to preserve identity and emotional wellbeing (ScienceDirect, n.d.). It guides professionals to value older adults’ life histories and preferences — ensuring care is adapted, not imposed. Maintaining familiar patterns supports mental health and confidence, particularly during transitions such as moving into supported living or homecare.</a:t>
          </a:r>
        </a:p>
      </dsp:txBody>
      <dsp:txXfrm>
        <a:off x="0" y="550533"/>
        <a:ext cx="4100512" cy="2806998"/>
      </dsp:txXfrm>
    </dsp:sp>
    <dsp:sp modelId="{0B4402A9-5B09-624C-8742-DB209D76D17D}">
      <dsp:nvSpPr>
        <dsp:cNvPr id="0" name=""/>
        <dsp:cNvSpPr/>
      </dsp:nvSpPr>
      <dsp:spPr>
        <a:xfrm rot="10800000">
          <a:off x="0" y="10638"/>
          <a:ext cx="4100512" cy="576963"/>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lvl="0" algn="ctr" defTabSz="444500">
            <a:lnSpc>
              <a:spcPct val="90000"/>
            </a:lnSpc>
            <a:spcBef>
              <a:spcPct val="0"/>
            </a:spcBef>
            <a:spcAft>
              <a:spcPct val="35000"/>
            </a:spcAft>
          </a:pPr>
          <a:r>
            <a:rPr lang="en-GB" sz="1000" b="0" i="0" kern="1200" dirty="0"/>
            <a:t/>
          </a:r>
          <a:br>
            <a:rPr lang="en-GB" sz="1000" b="0" i="0" kern="1200" dirty="0"/>
          </a:br>
          <a:r>
            <a:rPr lang="en-GB" sz="1000" b="0" i="0" kern="1200" dirty="0"/>
            <a:t/>
          </a:r>
          <a:br>
            <a:rPr lang="en-GB" sz="1000" b="0" i="0" kern="1200" dirty="0"/>
          </a:br>
          <a:endParaRPr lang="en-US" sz="1000" kern="1200" dirty="0"/>
        </a:p>
      </dsp:txBody>
      <dsp:txXfrm rot="10800000">
        <a:off x="0" y="10638"/>
        <a:ext cx="4100512" cy="37489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10/26/2025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45725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10/26/2025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19658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10/26/2025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07038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10/26/2025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3479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10/26/2025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4058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10/26/2025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2105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10/26/2025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87458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10/26/2025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506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10/26/2025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03699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10/26/2025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72295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10/26/2025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68813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10/26/2025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3743467"/>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hyperlink" Target="https://pxhere.com/ko/photo/773437" TargetMode="External"/><Relationship Id="rId4" Type="http://schemas.openxmlformats.org/officeDocument/2006/relationships/image" Target="../media/image3.jpg!d"/></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hyperlink" Target="https://www.rawpixel.com/search/gene" TargetMode="Externa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hyperlink" Target="https://www.rawpixel.com/search/statistic?sort=curated&amp;page=1" TargetMode="External"/><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hyperlink" Target="https://www.freepik.com/premium-ai-image/person-presenting-evaluating-data-chart_129546236.htm" TargetMode="External"/><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hyperlink" Target="https://sunbirdcare.co.uk/services" TargetMode="Externa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1.xml"/><Relationship Id="rId13"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1.xml"/><Relationship Id="rId12" Type="http://schemas.openxmlformats.org/officeDocument/2006/relationships/diagramLayout" Target="../diagrams/layout2.xml"/><Relationship Id="rId2" Type="http://schemas.openxmlformats.org/officeDocument/2006/relationships/audio" Target="../media/media8.m4a"/><Relationship Id="rId16" Type="http://schemas.openxmlformats.org/officeDocument/2006/relationships/image" Target="../media/image2.png"/><Relationship Id="rId1" Type="http://schemas.microsoft.com/office/2007/relationships/media" Target="../media/media8.m4a"/><Relationship Id="rId6" Type="http://schemas.openxmlformats.org/officeDocument/2006/relationships/diagramData" Target="../diagrams/data1.xml"/><Relationship Id="rId11" Type="http://schemas.openxmlformats.org/officeDocument/2006/relationships/diagramData" Target="../diagrams/data2.xml"/><Relationship Id="rId5" Type="http://schemas.openxmlformats.org/officeDocument/2006/relationships/hyperlink" Target="https://www.reddit.com/r/CurcuminSupplements/comments/1ac3w6b/genus_curcuma_chemical_and_ethnopharmacological/" TargetMode="External"/><Relationship Id="rId15" Type="http://schemas.microsoft.com/office/2007/relationships/diagramDrawing" Target="../diagrams/drawing2.xml"/><Relationship Id="rId10" Type="http://schemas.microsoft.com/office/2007/relationships/diagramDrawing" Target="../diagrams/drawing1.xml"/><Relationship Id="rId4" Type="http://schemas.openxmlformats.org/officeDocument/2006/relationships/image" Target="../media/image8.jpg"/><Relationship Id="rId9" Type="http://schemas.openxmlformats.org/officeDocument/2006/relationships/diagramColors" Target="../diagrams/colors1.xml"/><Relationship Id="rId14" Type="http://schemas.openxmlformats.org/officeDocument/2006/relationships/diagramColors" Target="../diagrams/colors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hyperlink" Target="https://www.linkedin.com/pulse/policy-what-william-chadwick" TargetMode="Externa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hyperlink" Target="https://www.chieflearningofficer.com/2023/08/07/innovation-as-a-skill-set-how-you-can-help-your-people-learn-to-become-more-innovative/" TargetMode="Externa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ageuk.org.uk/discover/2024/september/state-of-health-and-care-of-older-people-in-england-2024/" TargetMode="External"/><Relationship Id="rId2" Type="http://schemas.openxmlformats.org/officeDocument/2006/relationships/hyperlink" Target="https://www.ageuk.org.uk/siteassets/documents/reports-and-publications/reports-and-briefings/care--support/rb_apr14_services-what_works_spreads.pdf" TargetMode="External"/><Relationship Id="rId1" Type="http://schemas.openxmlformats.org/officeDocument/2006/relationships/slideLayout" Target="../slideLayouts/slideLayout2.xml"/><Relationship Id="rId4" Type="http://schemas.openxmlformats.org/officeDocument/2006/relationships/hyperlink" Target="https://www.ageuk.org.uk/siteassets/documents/reports-and-publications/consultation-responses-and-submissions/health--wellbeing/continuing-to-care---nhs-continuing-healthcare-report.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02/nop2.2084" TargetMode="External"/><Relationship Id="rId2" Type="http://schemas.openxmlformats.org/officeDocument/2006/relationships/hyperlink" Target="https://www.ageuk.org.uk/siteassets/documents/reports-and-publications/reports-and-briefings/health--wellbeing/state-of-health-and-care/state-of-health-care-of-older-people-in-england-2025.pdf" TargetMode="External"/><Relationship Id="rId1" Type="http://schemas.openxmlformats.org/officeDocument/2006/relationships/slideLayout" Target="../slideLayouts/slideLayout2.xml"/><Relationship Id="rId4" Type="http://schemas.openxmlformats.org/officeDocument/2006/relationships/hyperlink" Target="https://www.kingsfund.org.uk/insight-and-analysis/long-reads/whats-your-problem-social-care"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kingsfund.org.uk/insight-and-analysis/long-reads/social-prescribing" TargetMode="External"/><Relationship Id="rId2" Type="http://schemas.openxmlformats.org/officeDocument/2006/relationships/hyperlink" Target="https://doi.org/10.1016/S2468-2667(25)00217-8" TargetMode="External"/><Relationship Id="rId1" Type="http://schemas.openxmlformats.org/officeDocument/2006/relationships/slideLayout" Target="../slideLayouts/slideLayout2.xml"/><Relationship Id="rId4" Type="http://schemas.openxmlformats.org/officeDocument/2006/relationships/hyperlink" Target="https://www.bvsc.org/social-prescribing-voluntary-sector-pathway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legislation.gov.uk/ukpga/2014/23/contents" TargetMode="External"/><Relationship Id="rId7" Type="http://schemas.openxmlformats.org/officeDocument/2006/relationships/hyperlink" Target="https://www.england.nhs.uk/blog/empowering-people-in-their-care/" TargetMode="External"/><Relationship Id="rId2" Type="http://schemas.openxmlformats.org/officeDocument/2006/relationships/hyperlink" Target="http://legislation.gov.uk/"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the-nhs-constitution-for-england/the-nhs-constitution-for-england" TargetMode="External"/><Relationship Id="rId5" Type="http://schemas.openxmlformats.org/officeDocument/2006/relationships/hyperlink" Target="http://gov.uk/" TargetMode="External"/><Relationship Id="rId4" Type="http://schemas.openxmlformats.org/officeDocument/2006/relationships/hyperlink" Target="https://doi.org/10.1371/journal.pone.0229783"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legislation.gov.uk/ukpga/2010/15/contents" TargetMode="External"/><Relationship Id="rId2" Type="http://schemas.openxmlformats.org/officeDocument/2006/relationships/hyperlink" Target="http://legislation.gov.uk/" TargetMode="External"/><Relationship Id="rId1" Type="http://schemas.openxmlformats.org/officeDocument/2006/relationships/slideLayout" Target="../slideLayouts/slideLayout2.xml"/><Relationship Id="rId6" Type="http://schemas.openxmlformats.org/officeDocument/2006/relationships/hyperlink" Target="https://www.legislation.gov.uk/ukpga/2022/31/contents" TargetMode="External"/><Relationship Id="rId5" Type="http://schemas.openxmlformats.org/officeDocument/2006/relationships/hyperlink" Target="https://doi.org/10.3399/BJGP.2024.0179" TargetMode="External"/><Relationship Id="rId4" Type="http://schemas.openxmlformats.org/officeDocument/2006/relationships/hyperlink" Target="https://assets.publishing.service.gov.uk/media/5d273adce5274a5862768ff9/future-of-an-ageing-population.pdf"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legislation.gov.uk/ukpga/1998/42/contents" TargetMode="External"/><Relationship Id="rId2" Type="http://schemas.openxmlformats.org/officeDocument/2006/relationships/hyperlink" Target="http://legislation.gov.uk/" TargetMode="External"/><Relationship Id="rId1" Type="http://schemas.openxmlformats.org/officeDocument/2006/relationships/slideLayout" Target="../slideLayouts/slideLayout2.xml"/><Relationship Id="rId6" Type="http://schemas.openxmlformats.org/officeDocument/2006/relationships/hyperlink" Target="https://www.nhs.uk/social-care-and-support/introduction-to-care-and-support/" TargetMode="External"/><Relationship Id="rId5" Type="http://schemas.openxmlformats.org/officeDocument/2006/relationships/hyperlink" Target="https://socialprescribingacademy.org.uk/resources/new-report-shows-impact-of-social-prescribing-on-health-service-use-and-costs/" TargetMode="External"/><Relationship Id="rId4" Type="http://schemas.openxmlformats.org/officeDocument/2006/relationships/hyperlink" Target="https://doi.org/10.1136/rmdopen-2022-00229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england.nhs.uk/wp-content/uploads/2019/02/comprehensive-model-of-personalised-care.pdf" TargetMode="External"/><Relationship Id="rId2" Type="http://schemas.openxmlformats.org/officeDocument/2006/relationships/hyperlink" Target="https://www.england.nhs.uk/ourwork/clinical-policy/older-people/frailty/" TargetMode="External"/><Relationship Id="rId1" Type="http://schemas.openxmlformats.org/officeDocument/2006/relationships/slideLayout" Target="../slideLayouts/slideLayout2.xml"/><Relationship Id="rId5" Type="http://schemas.openxmlformats.org/officeDocument/2006/relationships/hyperlink" Target="https://www.hee.nhs.uk/our-work/person-centred-care" TargetMode="External"/><Relationship Id="rId4" Type="http://schemas.openxmlformats.org/officeDocument/2006/relationships/hyperlink" Target="https://transform.england.nhs.uk/key-tools-and-info/digital-technology-assessment-criteria-dtac/"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nhsprofessionals.nhs.uk/nhs-staffing-pool-hub/working-in-healthcare/the-6-cs-of-care" TargetMode="External"/><Relationship Id="rId2" Type="http://schemas.openxmlformats.org/officeDocument/2006/relationships/hyperlink" Target="https://www.england.nhs.uk/ourwork/clinical-policy/older-people/improving-care-for-older-people/" TargetMode="External"/><Relationship Id="rId1" Type="http://schemas.openxmlformats.org/officeDocument/2006/relationships/slideLayout" Target="../slideLayouts/slideLayout2.xml"/><Relationship Id="rId5" Type="http://schemas.openxmlformats.org/officeDocument/2006/relationships/hyperlink" Target="https://doi.org/10.1038/s41556-025-01698-7" TargetMode="External"/><Relationship Id="rId4" Type="http://schemas.openxmlformats.org/officeDocument/2006/relationships/hyperlink" Target="https://www.leadershipacademy.nhs.uk/wp-content/uploads/2012/11/NHSLeadership-Framework-LeadershipFramework.pdf"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publications/health-matters-life-course-approach-to-prevention/health-matters-prevention-a-life-course-approach#a-life-course-approach" TargetMode="External"/><Relationship Id="rId2" Type="http://schemas.openxmlformats.org/officeDocument/2006/relationships/hyperlink" Target="http://gov.uk/" TargetMode="External"/><Relationship Id="rId1" Type="http://schemas.openxmlformats.org/officeDocument/2006/relationships/slideLayout" Target="../slideLayouts/slideLayout2.xml"/><Relationship Id="rId6" Type="http://schemas.openxmlformats.org/officeDocument/2006/relationships/hyperlink" Target="https://post.parliament.uk/healthy-ageing-and-care-for-older-populations/" TargetMode="External"/><Relationship Id="rId5" Type="http://schemas.openxmlformats.org/officeDocument/2006/relationships/hyperlink" Target="https://doi.org/10.1177/20552076221125957" TargetMode="External"/><Relationship Id="rId4" Type="http://schemas.openxmlformats.org/officeDocument/2006/relationships/hyperlink" Target="https://www.england.nhs.uk/wp-content/uploads/2016/05/cip-yr-3.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health.org.uk/reports-and-analysis/briefings/social-care-funding-reform-in-england" TargetMode="External"/><Relationship Id="rId2" Type="http://schemas.openxmlformats.org/officeDocument/2006/relationships/hyperlink" Target="https://ageing-better.org.uk/sites/default/files/2020-03/Exploring-representations-of-old-age.pdf" TargetMode="External"/><Relationship Id="rId1" Type="http://schemas.openxmlformats.org/officeDocument/2006/relationships/slideLayout" Target="../slideLayouts/slideLayout2.xml"/><Relationship Id="rId6" Type="http://schemas.openxmlformats.org/officeDocument/2006/relationships/hyperlink" Target="https://www.who.int/news-room/fact-sheets/detail/ageing-and-health" TargetMode="External"/><Relationship Id="rId5" Type="http://schemas.openxmlformats.org/officeDocument/2006/relationships/hyperlink" Target="https://doi.org/10.3399/BJGP.2023.0602" TargetMode="External"/><Relationship Id="rId4" Type="http://schemas.openxmlformats.org/officeDocument/2006/relationships/hyperlink" Target="https://www.policybee.co.uk/blog/domiciliary-care-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33E93247-6229-44AB-A550-739E971E69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Rectangle 44">
            <a:extLst>
              <a:ext uri="{FF2B5EF4-FFF2-40B4-BE49-F238E27FC236}">
                <a16:creationId xmlns:a16="http://schemas.microsoft.com/office/drawing/2014/main" id="{A5D67320-FCFD-4931-AAF7-C6C853329C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F71A63-7D6A-F34B-B48D-0D408AE7D048}"/>
              </a:ext>
            </a:extLst>
          </p:cNvPr>
          <p:cNvSpPr>
            <a:spLocks noGrp="1"/>
          </p:cNvSpPr>
          <p:nvPr>
            <p:ph type="ctrTitle"/>
          </p:nvPr>
        </p:nvSpPr>
        <p:spPr>
          <a:xfrm>
            <a:off x="703400" y="908651"/>
            <a:ext cx="3620882" cy="3640345"/>
          </a:xfrm>
        </p:spPr>
        <p:txBody>
          <a:bodyPr anchor="t">
            <a:normAutofit/>
          </a:bodyPr>
          <a:lstStyle/>
          <a:p>
            <a:pPr>
              <a:lnSpc>
                <a:spcPct val="90000"/>
              </a:lnSpc>
            </a:pPr>
            <a:r>
              <a:rPr lang="en-GB" sz="1300" b="1" dirty="0">
                <a:effectLst/>
                <a:ea typeface="Times New Roman" panose="02020603050405020304" pitchFamily="18" charset="0"/>
              </a:rPr>
              <a:t>Programme: BSc (Hons) Health and Social Care</a:t>
            </a:r>
            <a:r>
              <a:rPr lang="en-GB" sz="1300" dirty="0">
                <a:effectLst/>
                <a:ea typeface="Times New Roman" panose="02020603050405020304" pitchFamily="18" charset="0"/>
              </a:rPr>
              <a:t/>
            </a:r>
            <a:br>
              <a:rPr lang="en-GB" sz="1300" dirty="0">
                <a:effectLst/>
                <a:ea typeface="Times New Roman" panose="02020603050405020304" pitchFamily="18" charset="0"/>
              </a:rPr>
            </a:br>
            <a:r>
              <a:rPr lang="en-GB" sz="1300" b="1" dirty="0">
                <a:effectLst/>
                <a:ea typeface="Times New Roman" panose="02020603050405020304" pitchFamily="18" charset="0"/>
              </a:rPr>
              <a:t> </a:t>
            </a:r>
            <a:r>
              <a:rPr lang="en-GB" sz="1300" dirty="0">
                <a:effectLst/>
                <a:ea typeface="Times New Roman" panose="02020603050405020304" pitchFamily="18" charset="0"/>
              </a:rPr>
              <a:t/>
            </a:r>
            <a:br>
              <a:rPr lang="en-GB" sz="1300" dirty="0">
                <a:effectLst/>
                <a:ea typeface="Times New Roman" panose="02020603050405020304" pitchFamily="18" charset="0"/>
              </a:rPr>
            </a:br>
            <a:r>
              <a:rPr lang="en-GB" sz="1300" b="1" dirty="0">
                <a:effectLst/>
                <a:ea typeface="Times New Roman" panose="02020603050405020304" pitchFamily="18" charset="0"/>
              </a:rPr>
              <a:t>Module: Empowering the Older Person</a:t>
            </a:r>
            <a:r>
              <a:rPr lang="en-GB" sz="1300" dirty="0">
                <a:effectLst/>
                <a:ea typeface="Times New Roman" panose="02020603050405020304" pitchFamily="18" charset="0"/>
              </a:rPr>
              <a:t/>
            </a:r>
            <a:br>
              <a:rPr lang="en-GB" sz="1300" dirty="0">
                <a:effectLst/>
                <a:ea typeface="Times New Roman" panose="02020603050405020304" pitchFamily="18" charset="0"/>
              </a:rPr>
            </a:br>
            <a:r>
              <a:rPr lang="en-GB" sz="1300" b="1" dirty="0">
                <a:effectLst/>
                <a:ea typeface="Times New Roman" panose="02020603050405020304" pitchFamily="18" charset="0"/>
              </a:rPr>
              <a:t> </a:t>
            </a:r>
            <a:r>
              <a:rPr lang="en-GB" sz="1300" dirty="0">
                <a:effectLst/>
                <a:ea typeface="Times New Roman" panose="02020603050405020304" pitchFamily="18" charset="0"/>
              </a:rPr>
              <a:t/>
            </a:r>
            <a:br>
              <a:rPr lang="en-GB" sz="1300" dirty="0">
                <a:effectLst/>
                <a:ea typeface="Times New Roman" panose="02020603050405020304" pitchFamily="18" charset="0"/>
              </a:rPr>
            </a:br>
            <a:r>
              <a:rPr lang="en-GB" sz="1300" b="1" dirty="0">
                <a:effectLst/>
                <a:ea typeface="Times New Roman" panose="02020603050405020304" pitchFamily="18" charset="0"/>
              </a:rPr>
              <a:t>Module code: BMHP6027</a:t>
            </a:r>
            <a:r>
              <a:rPr lang="en-GB" sz="1300" dirty="0">
                <a:effectLst/>
                <a:ea typeface="Times New Roman" panose="02020603050405020304" pitchFamily="18" charset="0"/>
              </a:rPr>
              <a:t/>
            </a:r>
            <a:br>
              <a:rPr lang="en-GB" sz="1300" dirty="0">
                <a:effectLst/>
                <a:ea typeface="Times New Roman" panose="02020603050405020304" pitchFamily="18" charset="0"/>
              </a:rPr>
            </a:br>
            <a:r>
              <a:rPr lang="en-GB" sz="1300" b="1" dirty="0">
                <a:effectLst/>
                <a:ea typeface="Times New Roman" panose="02020603050405020304" pitchFamily="18" charset="0"/>
              </a:rPr>
              <a:t> </a:t>
            </a:r>
            <a:r>
              <a:rPr lang="en-GB" sz="1300" dirty="0">
                <a:effectLst/>
                <a:ea typeface="Times New Roman" panose="02020603050405020304" pitchFamily="18" charset="0"/>
              </a:rPr>
              <a:t/>
            </a:r>
            <a:br>
              <a:rPr lang="en-GB" sz="1300" dirty="0">
                <a:effectLst/>
                <a:ea typeface="Times New Roman" panose="02020603050405020304" pitchFamily="18" charset="0"/>
              </a:rPr>
            </a:br>
            <a:r>
              <a:rPr lang="en-GB" sz="1300" b="1" dirty="0">
                <a:effectLst/>
                <a:ea typeface="Times New Roman" panose="02020603050405020304" pitchFamily="18" charset="0"/>
              </a:rPr>
              <a:t>Lecturer: Joanne Davies</a:t>
            </a:r>
            <a:r>
              <a:rPr lang="en-GB" sz="1300" dirty="0">
                <a:effectLst/>
                <a:ea typeface="Times New Roman" panose="02020603050405020304" pitchFamily="18" charset="0"/>
              </a:rPr>
              <a:t/>
            </a:r>
            <a:br>
              <a:rPr lang="en-GB" sz="1300" dirty="0">
                <a:effectLst/>
                <a:ea typeface="Times New Roman" panose="02020603050405020304" pitchFamily="18" charset="0"/>
              </a:rPr>
            </a:br>
            <a:r>
              <a:rPr lang="en-GB" sz="1300" b="1" dirty="0">
                <a:effectLst/>
                <a:ea typeface="Times New Roman" panose="02020603050405020304" pitchFamily="18" charset="0"/>
              </a:rPr>
              <a:t> </a:t>
            </a:r>
            <a:r>
              <a:rPr lang="en-GB" sz="1300" dirty="0">
                <a:effectLst/>
                <a:ea typeface="Times New Roman" panose="02020603050405020304" pitchFamily="18" charset="0"/>
              </a:rPr>
              <a:t/>
            </a:r>
            <a:br>
              <a:rPr lang="en-GB" sz="1300" dirty="0">
                <a:effectLst/>
                <a:ea typeface="Times New Roman" panose="02020603050405020304" pitchFamily="18" charset="0"/>
              </a:rPr>
            </a:br>
            <a:r>
              <a:rPr lang="en-GB" sz="1300" b="1" dirty="0">
                <a:effectLst/>
                <a:ea typeface="Times New Roman" panose="02020603050405020304" pitchFamily="18" charset="0"/>
              </a:rPr>
              <a:t>Assignment Title: Component 1: Individual Presentation (PowerPoint with Voice Over)</a:t>
            </a:r>
            <a:r>
              <a:rPr lang="en-GB" sz="1300" dirty="0">
                <a:effectLst/>
                <a:ea typeface="Times New Roman" panose="02020603050405020304" pitchFamily="18" charset="0"/>
              </a:rPr>
              <a:t/>
            </a:r>
            <a:br>
              <a:rPr lang="en-GB" sz="1300" dirty="0">
                <a:effectLst/>
                <a:ea typeface="Times New Roman" panose="02020603050405020304" pitchFamily="18" charset="0"/>
              </a:rPr>
            </a:br>
            <a:r>
              <a:rPr lang="en-GB" sz="1300" b="1" dirty="0">
                <a:effectLst/>
                <a:ea typeface="Times New Roman" panose="02020603050405020304" pitchFamily="18" charset="0"/>
              </a:rPr>
              <a:t> </a:t>
            </a:r>
            <a:r>
              <a:rPr lang="en-GB" sz="1300" dirty="0">
                <a:effectLst/>
                <a:ea typeface="Times New Roman" panose="02020603050405020304" pitchFamily="18" charset="0"/>
              </a:rPr>
              <a:t/>
            </a:r>
            <a:br>
              <a:rPr lang="en-GB" sz="1300" dirty="0">
                <a:effectLst/>
                <a:ea typeface="Times New Roman" panose="02020603050405020304" pitchFamily="18" charset="0"/>
              </a:rPr>
            </a:br>
            <a:r>
              <a:rPr lang="en-GB" sz="1300" b="1" dirty="0">
                <a:effectLst/>
                <a:ea typeface="Times New Roman" panose="02020603050405020304" pitchFamily="18" charset="0"/>
              </a:rPr>
              <a:t>Student Name: Rumeena Miah (2236702)</a:t>
            </a:r>
            <a:r>
              <a:rPr lang="en-GB" sz="1300" dirty="0">
                <a:effectLst/>
                <a:latin typeface="Times New Roman" panose="02020603050405020304" pitchFamily="18" charset="0"/>
                <a:ea typeface="Times New Roman" panose="02020603050405020304" pitchFamily="18" charset="0"/>
              </a:rPr>
              <a:t/>
            </a:r>
            <a:br>
              <a:rPr lang="en-GB" sz="1300" dirty="0">
                <a:effectLst/>
                <a:latin typeface="Times New Roman" panose="02020603050405020304" pitchFamily="18" charset="0"/>
                <a:ea typeface="Times New Roman" panose="02020603050405020304" pitchFamily="18" charset="0"/>
              </a:rPr>
            </a:br>
            <a:endParaRPr lang="en-GB" sz="1300" dirty="0">
              <a:latin typeface="Arial" panose="020B0604020202020204" pitchFamily="34" charset="0"/>
              <a:cs typeface="Arial" panose="020B0604020202020204" pitchFamily="34" charset="0"/>
            </a:endParaRPr>
          </a:p>
        </p:txBody>
      </p:sp>
      <p:cxnSp>
        <p:nvCxnSpPr>
          <p:cNvPr id="47" name="Straight Connector 46">
            <a:extLst>
              <a:ext uri="{FF2B5EF4-FFF2-40B4-BE49-F238E27FC236}">
                <a16:creationId xmlns:a16="http://schemas.microsoft.com/office/drawing/2014/main" id="{EE2E603F-4A95-4FE8-BB06-211DFD75DBE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Colourful drops of water">
            <a:extLst>
              <a:ext uri="{FF2B5EF4-FFF2-40B4-BE49-F238E27FC236}">
                <a16:creationId xmlns:a16="http://schemas.microsoft.com/office/drawing/2014/main" id="{F8BE441F-2A53-0925-711B-F66E84ED3AFF}"/>
              </a:ext>
            </a:extLst>
          </p:cNvPr>
          <p:cNvPicPr>
            <a:picLocks noChangeAspect="1"/>
          </p:cNvPicPr>
          <p:nvPr/>
        </p:nvPicPr>
        <p:blipFill>
          <a:blip r:embed="rId4"/>
          <a:srcRect l="9672" r="19120" b="-1"/>
          <a:stretch>
            <a:fillRect/>
          </a:stretch>
        </p:blipFill>
        <p:spPr>
          <a:xfrm>
            <a:off x="4876158" y="10"/>
            <a:ext cx="7315841" cy="6857990"/>
          </a:xfrm>
          <a:prstGeom prst="rect">
            <a:avLst/>
          </a:prstGeom>
        </p:spPr>
      </p:pic>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8799368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20381" fill="hold"/>
                                        <p:tgtEl>
                                          <p:spTgt spid="5"/>
                                        </p:tgtEl>
                                      </p:cBhvr>
                                    </p:cmd>
                                  </p:childTnLst>
                                </p:cTn>
                              </p:par>
                            </p:childTnLst>
                          </p:cTn>
                        </p:par>
                      </p:childTnLst>
                    </p:cTn>
                  </p:par>
                </p:childTnLst>
              </p:cTn>
              <p:nextCondLst>
                <p:cond evt="onClick" delay="0">
                  <p:tgtEl>
                    <p:spTgt spid="5"/>
                  </p:tgtEl>
                </p:cond>
              </p:nextCondLst>
            </p:seq>
            <p:audio>
              <p:cMediaNode vol="80000">
                <p:cTn id="13"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BFA87-7A73-1643-9653-8D04736119CB}"/>
              </a:ext>
            </a:extLst>
          </p:cNvPr>
          <p:cNvSpPr>
            <a:spLocks noGrp="1"/>
          </p:cNvSpPr>
          <p:nvPr>
            <p:ph type="title"/>
          </p:nvPr>
        </p:nvSpPr>
        <p:spPr/>
        <p:txBody>
          <a:bodyPr>
            <a:normAutofit/>
          </a:bodyPr>
          <a:lstStyle/>
          <a:p>
            <a:pPr algn="ctr"/>
            <a:r>
              <a:rPr lang="en-GB" dirty="0">
                <a:cs typeface="Arial" panose="020B0604020202020204" pitchFamily="34" charset="0"/>
              </a:rPr>
              <a:t>Contents</a:t>
            </a:r>
          </a:p>
        </p:txBody>
      </p:sp>
      <p:sp>
        <p:nvSpPr>
          <p:cNvPr id="3" name="Content Placeholder 2">
            <a:extLst>
              <a:ext uri="{FF2B5EF4-FFF2-40B4-BE49-F238E27FC236}">
                <a16:creationId xmlns:a16="http://schemas.microsoft.com/office/drawing/2014/main" id="{E1A0F07C-2558-5C4C-84D2-E5F55109275A}"/>
              </a:ext>
            </a:extLst>
          </p:cNvPr>
          <p:cNvSpPr>
            <a:spLocks noGrp="1"/>
          </p:cNvSpPr>
          <p:nvPr>
            <p:ph idx="1"/>
          </p:nvPr>
        </p:nvSpPr>
        <p:spPr>
          <a:xfrm>
            <a:off x="750367" y="1575624"/>
            <a:ext cx="10691265" cy="4782314"/>
          </a:xfrm>
        </p:spPr>
        <p:txBody>
          <a:bodyPr>
            <a:normAutofit fontScale="92500" lnSpcReduction="10000"/>
          </a:bodyPr>
          <a:lstStyle/>
          <a:p>
            <a:r>
              <a:rPr lang="en-GB" sz="1900" b="1" dirty="0">
                <a:effectLst/>
                <a:latin typeface="+mj-lt"/>
                <a:ea typeface="Calibri" panose="020F0502020204030204" pitchFamily="34" charset="0"/>
                <a:cs typeface="Arial" panose="020B0604020202020204" pitchFamily="34" charset="0"/>
              </a:rPr>
              <a:t>Introduction</a:t>
            </a:r>
            <a:r>
              <a:rPr lang="en-GB" sz="1900" dirty="0">
                <a:effectLst/>
                <a:latin typeface="+mj-lt"/>
                <a:cs typeface="Arial" panose="020B0604020202020204" pitchFamily="34" charset="0"/>
              </a:rPr>
              <a:t> </a:t>
            </a:r>
          </a:p>
          <a:p>
            <a:r>
              <a:rPr lang="en-GB" sz="1900" b="1" dirty="0">
                <a:effectLst/>
                <a:latin typeface="+mj-lt"/>
                <a:ea typeface="Calibri" panose="020F0502020204030204" pitchFamily="34" charset="0"/>
                <a:cs typeface="Arial" panose="020B0604020202020204" pitchFamily="34" charset="0"/>
              </a:rPr>
              <a:t>Evaluation of Current Care and Support</a:t>
            </a:r>
            <a:r>
              <a:rPr lang="en-GB" sz="1900" dirty="0">
                <a:effectLst/>
                <a:latin typeface="+mj-lt"/>
                <a:cs typeface="Arial" panose="020B0604020202020204" pitchFamily="34" charset="0"/>
              </a:rPr>
              <a:t> </a:t>
            </a:r>
          </a:p>
          <a:p>
            <a:pPr lvl="1"/>
            <a:r>
              <a:rPr lang="en-GB" sz="1900" dirty="0">
                <a:latin typeface="+mj-lt"/>
                <a:cs typeface="Arial" panose="020B0604020202020204" pitchFamily="34" charset="0"/>
              </a:rPr>
              <a:t>Overview</a:t>
            </a:r>
          </a:p>
          <a:p>
            <a:pPr lvl="1"/>
            <a:r>
              <a:rPr lang="en-GB" sz="1900" dirty="0">
                <a:latin typeface="+mj-lt"/>
                <a:cs typeface="Arial" panose="020B0604020202020204" pitchFamily="34" charset="0"/>
              </a:rPr>
              <a:t>Domiciliary care</a:t>
            </a:r>
          </a:p>
          <a:p>
            <a:pPr lvl="1"/>
            <a:r>
              <a:rPr lang="en-GB" sz="1900" dirty="0">
                <a:latin typeface="+mj-lt"/>
                <a:cs typeface="Arial" panose="020B0604020202020204" pitchFamily="34" charset="0"/>
              </a:rPr>
              <a:t>Assisted living</a:t>
            </a:r>
          </a:p>
          <a:p>
            <a:r>
              <a:rPr lang="en-GB" sz="1900" b="1" dirty="0">
                <a:effectLst/>
                <a:latin typeface="+mj-lt"/>
                <a:ea typeface="DengXian Light" panose="02010600030101010101" pitchFamily="2" charset="-122"/>
                <a:cs typeface="Arial" panose="020B0604020202020204" pitchFamily="34" charset="0"/>
              </a:rPr>
              <a:t>Theories of Ageing</a:t>
            </a:r>
            <a:endParaRPr lang="en-GB" sz="1900" b="1" dirty="0">
              <a:latin typeface="+mj-lt"/>
              <a:ea typeface="DengXian Light" panose="02010600030101010101" pitchFamily="2" charset="-122"/>
              <a:cs typeface="Arial" panose="020B0604020202020204" pitchFamily="34" charset="0"/>
            </a:endParaRPr>
          </a:p>
          <a:p>
            <a:r>
              <a:rPr lang="en-GB" sz="1900" dirty="0">
                <a:effectLst/>
                <a:latin typeface="+mj-lt"/>
                <a:ea typeface="Times New Roman" panose="02020603050405020304" pitchFamily="18" charset="0"/>
                <a:cs typeface="Arial" panose="020B0604020202020204" pitchFamily="34" charset="0"/>
              </a:rPr>
              <a:t>Policy and Legislation </a:t>
            </a:r>
            <a:endParaRPr lang="en-GB" sz="1900" b="1" dirty="0">
              <a:effectLst/>
              <a:latin typeface="+mj-lt"/>
              <a:ea typeface="DengXian Light" panose="02010600030101010101" pitchFamily="2" charset="-122"/>
              <a:cs typeface="Arial" panose="020B0604020202020204" pitchFamily="34" charset="0"/>
            </a:endParaRPr>
          </a:p>
          <a:p>
            <a:r>
              <a:rPr lang="en-GB" sz="1900" b="1" dirty="0">
                <a:effectLst/>
                <a:latin typeface="+mj-lt"/>
                <a:ea typeface="Calibri" panose="020F0502020204030204" pitchFamily="34" charset="0"/>
                <a:cs typeface="Arial" panose="020B0604020202020204" pitchFamily="34" charset="0"/>
              </a:rPr>
              <a:t>Technological Innovations</a:t>
            </a:r>
            <a:r>
              <a:rPr lang="en-GB" sz="1900" dirty="0">
                <a:effectLst/>
                <a:latin typeface="+mj-lt"/>
                <a:cs typeface="Arial" panose="020B0604020202020204" pitchFamily="34" charset="0"/>
              </a:rPr>
              <a:t> </a:t>
            </a:r>
          </a:p>
          <a:p>
            <a:r>
              <a:rPr lang="en-GB" sz="1900" b="1" dirty="0">
                <a:effectLst/>
                <a:latin typeface="+mj-lt"/>
                <a:ea typeface="Calibri" panose="020F0502020204030204" pitchFamily="34" charset="0"/>
              </a:rPr>
              <a:t>Case Studies and Real-World Application</a:t>
            </a:r>
            <a:r>
              <a:rPr lang="en-GB" sz="1900" dirty="0">
                <a:effectLst/>
                <a:latin typeface="+mj-lt"/>
              </a:rPr>
              <a:t> </a:t>
            </a:r>
            <a:endParaRPr lang="en-GB" sz="1900" dirty="0">
              <a:latin typeface="+mj-lt"/>
              <a:cs typeface="Arial" panose="020B0604020202020204" pitchFamily="34" charset="0"/>
            </a:endParaRPr>
          </a:p>
          <a:p>
            <a:r>
              <a:rPr lang="en-GB" sz="1900" dirty="0">
                <a:latin typeface="+mj-lt"/>
                <a:cs typeface="Arial" panose="020B0604020202020204" pitchFamily="34" charset="0"/>
              </a:rPr>
              <a:t>Recommendations</a:t>
            </a:r>
          </a:p>
          <a:p>
            <a:r>
              <a:rPr lang="en-GB" sz="1900" dirty="0">
                <a:latin typeface="+mj-lt"/>
                <a:cs typeface="Arial" panose="020B0604020202020204" pitchFamily="34" charset="0"/>
              </a:rPr>
              <a:t>Conclusion </a:t>
            </a:r>
          </a:p>
          <a:p>
            <a:r>
              <a:rPr lang="en-GB" sz="1900" dirty="0">
                <a:latin typeface="+mj-lt"/>
                <a:cs typeface="Arial" panose="020B0604020202020204" pitchFamily="34" charset="0"/>
              </a:rPr>
              <a:t>References </a:t>
            </a:r>
          </a:p>
          <a:p>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endParaRPr lang="en-GB" dirty="0"/>
          </a:p>
          <a:p>
            <a:endParaRPr lang="en-GB" dirty="0"/>
          </a:p>
          <a:p>
            <a:pPr marL="457200" lvl="1" indent="0">
              <a:buNone/>
            </a:pPr>
            <a:endParaRPr lang="en-GB" dirty="0"/>
          </a:p>
          <a:p>
            <a:pPr lvl="1"/>
            <a:endParaRPr lang="en-GB" dirty="0"/>
          </a:p>
        </p:txBody>
      </p:sp>
    </p:spTree>
    <p:extLst>
      <p:ext uri="{BB962C8B-B14F-4D97-AF65-F5344CB8AC3E}">
        <p14:creationId xmlns:p14="http://schemas.microsoft.com/office/powerpoint/2010/main" val="1475465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49D7415-2F11-44C2-B6AA-13A25B6814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FB8B20-48F6-684C-BCBC-3679798CE033}"/>
              </a:ext>
            </a:extLst>
          </p:cNvPr>
          <p:cNvSpPr>
            <a:spLocks noGrp="1"/>
          </p:cNvSpPr>
          <p:nvPr>
            <p:ph type="title"/>
          </p:nvPr>
        </p:nvSpPr>
        <p:spPr>
          <a:xfrm>
            <a:off x="4248517" y="671504"/>
            <a:ext cx="6236208" cy="1307592"/>
          </a:xfrm>
        </p:spPr>
        <p:txBody>
          <a:bodyPr>
            <a:normAutofit/>
          </a:bodyPr>
          <a:lstStyle/>
          <a:p>
            <a:r>
              <a:rPr lang="en-GB" sz="3600" dirty="0"/>
              <a:t>Introduction </a:t>
            </a:r>
          </a:p>
        </p:txBody>
      </p:sp>
      <p:pic>
        <p:nvPicPr>
          <p:cNvPr id="6" name="Picture 5" descr="A collage of photos of people&#10;&#10;Description automatically generated">
            <a:extLst>
              <a:ext uri="{FF2B5EF4-FFF2-40B4-BE49-F238E27FC236}">
                <a16:creationId xmlns:a16="http://schemas.microsoft.com/office/drawing/2014/main" id="{38855812-6ABB-1143-9869-F788982C20A5}"/>
              </a:ext>
            </a:extLst>
          </p:cNvPr>
          <p:cNvPicPr>
            <a:picLocks noChangeAspect="1"/>
          </p:cNvPicPr>
          <p:nvPr/>
        </p:nvPicPr>
        <p:blipFill>
          <a:blip r:embed="rId4">
            <a:extLst>
              <a:ext uri="{837473B0-CC2E-450A-ABE3-18F120FF3D39}">
                <a1611:picAttrSrcUrl xmlns:a1611="http://schemas.microsoft.com/office/drawing/2016/11/main" xmlns="" r:id="rId5"/>
              </a:ext>
            </a:extLst>
          </a:blip>
          <a:srcRect l="41127" r="10763" b="-1"/>
          <a:stretch>
            <a:fillRect/>
          </a:stretch>
        </p:blipFill>
        <p:spPr>
          <a:xfrm>
            <a:off x="20" y="-1"/>
            <a:ext cx="2243118" cy="6858001"/>
          </a:xfrm>
          <a:prstGeom prst="rect">
            <a:avLst/>
          </a:prstGeom>
        </p:spPr>
      </p:pic>
      <p:cxnSp>
        <p:nvCxnSpPr>
          <p:cNvPr id="27" name="Straight Connector 26">
            <a:extLst>
              <a:ext uri="{FF2B5EF4-FFF2-40B4-BE49-F238E27FC236}">
                <a16:creationId xmlns:a16="http://schemas.microsoft.com/office/drawing/2014/main" id="{D2E57F3D-33BE-4306-87E6-24576371951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43EDFC-5924-104D-A39D-11BD6FC5A463}"/>
              </a:ext>
            </a:extLst>
          </p:cNvPr>
          <p:cNvSpPr>
            <a:spLocks noGrp="1"/>
          </p:cNvSpPr>
          <p:nvPr>
            <p:ph idx="1"/>
          </p:nvPr>
        </p:nvSpPr>
        <p:spPr>
          <a:xfrm>
            <a:off x="2243138" y="1244721"/>
            <a:ext cx="9829800" cy="4998910"/>
          </a:xfrm>
        </p:spPr>
        <p:txBody>
          <a:bodyPr>
            <a:noAutofit/>
          </a:bodyPr>
          <a:lstStyle/>
          <a:p>
            <a:pPr marL="0" indent="0">
              <a:lnSpc>
                <a:spcPct val="100000"/>
              </a:lnSpc>
              <a:buNone/>
            </a:pPr>
            <a:r>
              <a:rPr lang="en-GB" sz="1600" dirty="0">
                <a:effectLst/>
                <a:latin typeface="+mj-lt"/>
                <a:ea typeface="Times New Roman" panose="02020603050405020304" pitchFamily="18" charset="0"/>
                <a:cs typeface="Al Bayan Plain" pitchFamily="2" charset="-78"/>
              </a:rPr>
              <a:t>Ageing and Empowerment</a:t>
            </a:r>
          </a:p>
          <a:p>
            <a:pPr marL="0" indent="0">
              <a:lnSpc>
                <a:spcPct val="100000"/>
              </a:lnSpc>
              <a:buNone/>
            </a:pPr>
            <a:r>
              <a:rPr lang="en-GB" sz="1600" dirty="0">
                <a:latin typeface="+mj-lt"/>
              </a:rPr>
              <a:t>In the UK, person-centred care will help put older people at the centre of decision-making, having dignity, independence and control (NHS England 2024; NHS England 2019). The Care Act (2014) and the Equality Act (2010) support these values. Empowerment involves ensuring that people are enabled to live well, have choice and are enabled to voice their opinions. Yet issues relating to ageism and digital exclusion affect inclusion (Swift and Steeden, 2020; NHS England 2025).</a:t>
            </a:r>
          </a:p>
          <a:p>
            <a:pPr marL="0" indent="0">
              <a:lnSpc>
                <a:spcPct val="100000"/>
              </a:lnSpc>
              <a:buNone/>
            </a:pPr>
            <a:endParaRPr lang="en-GB" sz="1600" dirty="0">
              <a:latin typeface="+mj-lt"/>
              <a:cs typeface="Al Bayan Plain" pitchFamily="2" charset="-78"/>
            </a:endParaRPr>
          </a:p>
          <a:p>
            <a:pPr marL="0" indent="0">
              <a:lnSpc>
                <a:spcPct val="100000"/>
              </a:lnSpc>
              <a:buNone/>
            </a:pPr>
            <a:r>
              <a:rPr lang="en-GB" sz="1600" dirty="0">
                <a:solidFill>
                  <a:srgbClr val="222222"/>
                </a:solidFill>
                <a:effectLst/>
                <a:latin typeface="+mj-lt"/>
                <a:ea typeface="Times New Roman" panose="02020603050405020304" pitchFamily="18" charset="0"/>
              </a:rPr>
              <a:t>Empowerment and dignity sit at the centre of effective support for older adults. Person-centred care ensures that people remain in control of their decisions and are treated as experts in their own lives (Health Education England, 2024; NHS England, 2019). This approach shifts practice from doing for to working with, recognising that autonomy and choice strengthen emotional wellbeing and trust in services. In ethical terms, it reflects the principles of autonomy, beneficence, and respect, reminding professionals that care must enhance rather than restrict an individual’s independence (National Library of Medicine, 2020).</a:t>
            </a:r>
            <a:endParaRPr lang="en-GB" sz="1600" dirty="0">
              <a:effectLst/>
              <a:latin typeface="+mj-lt"/>
              <a:ea typeface="Times New Roman" panose="02020603050405020304" pitchFamily="18" charset="0"/>
            </a:endParaRPr>
          </a:p>
          <a:p>
            <a:pPr marL="0" indent="0">
              <a:lnSpc>
                <a:spcPct val="100000"/>
              </a:lnSpc>
              <a:buNone/>
            </a:pPr>
            <a:endParaRPr lang="en-GB" sz="1600" dirty="0">
              <a:latin typeface="+mj-lt"/>
              <a:cs typeface="Al Bayan Plain" pitchFamily="2" charset="-78"/>
            </a:endParaRP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0030988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8547"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49D7415-2F11-44C2-B6AA-13A25B6814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155729-2738-F24F-AC79-F4EE83624C2E}"/>
              </a:ext>
            </a:extLst>
          </p:cNvPr>
          <p:cNvSpPr>
            <a:spLocks noGrp="1"/>
          </p:cNvSpPr>
          <p:nvPr>
            <p:ph type="title"/>
          </p:nvPr>
        </p:nvSpPr>
        <p:spPr>
          <a:xfrm>
            <a:off x="704088" y="914400"/>
            <a:ext cx="3799763" cy="1473200"/>
          </a:xfrm>
        </p:spPr>
        <p:txBody>
          <a:bodyPr>
            <a:normAutofit/>
          </a:bodyPr>
          <a:lstStyle/>
          <a:p>
            <a:r>
              <a:rPr lang="en-GB" sz="3600" dirty="0"/>
              <a:t>Ageing </a:t>
            </a:r>
          </a:p>
        </p:txBody>
      </p:sp>
      <p:cxnSp>
        <p:nvCxnSpPr>
          <p:cNvPr id="25" name="Straight Connector 24">
            <a:extLst>
              <a:ext uri="{FF2B5EF4-FFF2-40B4-BE49-F238E27FC236}">
                <a16:creationId xmlns:a16="http://schemas.microsoft.com/office/drawing/2014/main" id="{D2E57F3D-33BE-4306-87E6-24576371951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10">
            <a:extLst>
              <a:ext uri="{FF2B5EF4-FFF2-40B4-BE49-F238E27FC236}">
                <a16:creationId xmlns:a16="http://schemas.microsoft.com/office/drawing/2014/main" id="{F7BD942D-9486-B30D-0D86-10026E24BF75}"/>
              </a:ext>
            </a:extLst>
          </p:cNvPr>
          <p:cNvSpPr>
            <a:spLocks noGrp="1"/>
          </p:cNvSpPr>
          <p:nvPr>
            <p:ph idx="1"/>
          </p:nvPr>
        </p:nvSpPr>
        <p:spPr>
          <a:xfrm>
            <a:off x="704088" y="1636777"/>
            <a:ext cx="3799763" cy="4518151"/>
          </a:xfrm>
        </p:spPr>
        <p:txBody>
          <a:bodyPr>
            <a:normAutofit fontScale="85000" lnSpcReduction="10000"/>
          </a:bodyPr>
          <a:lstStyle/>
          <a:p>
            <a:pPr marL="0" indent="0">
              <a:lnSpc>
                <a:spcPct val="100000"/>
              </a:lnSpc>
              <a:buNone/>
            </a:pPr>
            <a:r>
              <a:rPr lang="en-GB" sz="1800" b="0" i="0" u="none" strike="noStrike" dirty="0">
                <a:effectLst/>
                <a:latin typeface="+mj-lt"/>
              </a:rPr>
              <a:t>The aging process is a journey through the course of a person’s entire life with all three areas – Biological, Psychological, Social – as contributing elements. Aging does have associated declines in both a physical and cognitive nature but provides new avenues for growth and development as well as a new sense of direction or purpose in one’s life and a means to be positive contributors to society (World Health Organization, 2024; Pedro, 2025). The Life Course Perspective views aging as a continuous experience in which many of the influences that impact how we age begin at birth and continue until the end of life. This view encourages an emphasis on prevention and resilience in the face of aging rather than just viewing the decline of aging (Public Health England).</a:t>
            </a:r>
          </a:p>
          <a:p>
            <a:pPr marL="0" indent="0">
              <a:lnSpc>
                <a:spcPct val="100000"/>
              </a:lnSpc>
              <a:buNone/>
            </a:pPr>
            <a:endParaRPr lang="en-US" sz="1300" dirty="0"/>
          </a:p>
        </p:txBody>
      </p:sp>
      <p:pic>
        <p:nvPicPr>
          <p:cNvPr id="7" name="Content Placeholder 6" descr="A dna strand with dots&#10;&#10;Description automatically generated">
            <a:extLst>
              <a:ext uri="{FF2B5EF4-FFF2-40B4-BE49-F238E27FC236}">
                <a16:creationId xmlns:a16="http://schemas.microsoft.com/office/drawing/2014/main" id="{11BECC26-659D-7B4C-90DF-5F3F99729A0A}"/>
              </a:ext>
            </a:extLst>
          </p:cNvPr>
          <p:cNvPicPr>
            <a:picLocks noChangeAspect="1"/>
          </p:cNvPicPr>
          <p:nvPr/>
        </p:nvPicPr>
        <p:blipFill>
          <a:blip r:embed="rId4">
            <a:extLst>
              <a:ext uri="{837473B0-CC2E-450A-ABE3-18F120FF3D39}">
                <a1611:picAttrSrcUrl xmlns:a1611="http://schemas.microsoft.com/office/drawing/2016/11/main" xmlns="" r:id="rId5"/>
              </a:ext>
            </a:extLst>
          </a:blip>
          <a:srcRect l="14102" r="5902" b="-1"/>
          <a:stretch>
            <a:fillRect/>
          </a:stretch>
        </p:blipFill>
        <p:spPr>
          <a:xfrm>
            <a:off x="4981575" y="735286"/>
            <a:ext cx="6495042" cy="5419642"/>
          </a:xfrm>
          <a:prstGeom prst="rect">
            <a:avLst/>
          </a:prstGeom>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76797035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0296"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49D7415-2F11-44C2-B6AA-13A25B6814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colorful graph with a line and a graph&#10;&#10;Description automatically generated with medium confidence">
            <a:extLst>
              <a:ext uri="{FF2B5EF4-FFF2-40B4-BE49-F238E27FC236}">
                <a16:creationId xmlns:a16="http://schemas.microsoft.com/office/drawing/2014/main" id="{4B9D880B-F19B-454E-9DBC-513E293AF2B8}"/>
              </a:ext>
            </a:extLst>
          </p:cNvPr>
          <p:cNvPicPr>
            <a:picLocks noChangeAspect="1"/>
          </p:cNvPicPr>
          <p:nvPr/>
        </p:nvPicPr>
        <p:blipFill>
          <a:blip r:embed="rId4">
            <a:extLst>
              <a:ext uri="{837473B0-CC2E-450A-ABE3-18F120FF3D39}">
                <a1611:picAttrSrcUrl xmlns:a1611="http://schemas.microsoft.com/office/drawing/2016/11/main" xmlns="" r:id="rId5"/>
              </a:ext>
            </a:extLst>
          </a:blip>
          <a:srcRect l="29728" r="25052"/>
          <a:stretch>
            <a:fillRect/>
          </a:stretch>
        </p:blipFill>
        <p:spPr>
          <a:xfrm>
            <a:off x="159458" y="85725"/>
            <a:ext cx="2513977" cy="6657976"/>
          </a:xfrm>
          <a:prstGeom prst="rect">
            <a:avLst/>
          </a:prstGeom>
        </p:spPr>
      </p:pic>
      <p:cxnSp>
        <p:nvCxnSpPr>
          <p:cNvPr id="24" name="Straight Connector 23">
            <a:extLst>
              <a:ext uri="{FF2B5EF4-FFF2-40B4-BE49-F238E27FC236}">
                <a16:creationId xmlns:a16="http://schemas.microsoft.com/office/drawing/2014/main" id="{D2E57F3D-33BE-4306-87E6-24576371951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25D38A69-018E-9348-B203-16A97219680F}"/>
              </a:ext>
            </a:extLst>
          </p:cNvPr>
          <p:cNvSpPr txBox="1"/>
          <p:nvPr/>
        </p:nvSpPr>
        <p:spPr>
          <a:xfrm>
            <a:off x="2673435" y="808103"/>
            <a:ext cx="8811429" cy="5706992"/>
          </a:xfrm>
          <a:prstGeom prst="rect">
            <a:avLst/>
          </a:prstGeom>
        </p:spPr>
        <p:txBody>
          <a:bodyPr vert="horz" lIns="91440" tIns="45720" rIns="91440" bIns="45720" rtlCol="0">
            <a:normAutofit fontScale="92500" lnSpcReduction="20000"/>
          </a:bodyPr>
          <a:lstStyle/>
          <a:p>
            <a:pPr algn="ctr">
              <a:spcAft>
                <a:spcPts val="600"/>
              </a:spcAft>
            </a:pPr>
            <a:r>
              <a:rPr lang="en-US" sz="3900" dirty="0">
                <a:effectLst/>
                <a:latin typeface="+mj-lt"/>
              </a:rPr>
              <a:t> Statistics </a:t>
            </a:r>
          </a:p>
          <a:p>
            <a:pPr marL="285750" indent="-228600">
              <a:spcAft>
                <a:spcPts val="600"/>
              </a:spcAft>
              <a:buFont typeface="Arial" panose="020B0604020202020204" pitchFamily="34" charset="0"/>
              <a:buChar char="•"/>
            </a:pPr>
            <a:r>
              <a:rPr lang="en-US" dirty="0">
                <a:effectLst/>
                <a:latin typeface="+mj-lt"/>
              </a:rPr>
              <a:t>Over 11 million people in the UK are aged 65 or above, and this number is projected to rise sharply within the next two decades (ONS, 2024).</a:t>
            </a:r>
          </a:p>
          <a:p>
            <a:pPr indent="-228600">
              <a:spcAft>
                <a:spcPts val="600"/>
              </a:spcAft>
              <a:buFont typeface="Arial" panose="020B0604020202020204" pitchFamily="34" charset="0"/>
              <a:buChar char="•"/>
            </a:pPr>
            <a:endParaRPr lang="en-US" dirty="0">
              <a:effectLst/>
              <a:latin typeface="+mj-lt"/>
            </a:endParaRPr>
          </a:p>
          <a:p>
            <a:pPr marL="285750" indent="-228600">
              <a:spcAft>
                <a:spcPts val="600"/>
              </a:spcAft>
              <a:buFont typeface="Arial" panose="020B0604020202020204" pitchFamily="34" charset="0"/>
              <a:buChar char="•"/>
            </a:pPr>
            <a:r>
              <a:rPr lang="en-US" dirty="0">
                <a:effectLst/>
                <a:latin typeface="+mj-lt"/>
              </a:rPr>
              <a:t>As life expectancy increases, UK health policy places greater emphasis on maintaining independence, dignity, and wellbeing in later life. The World Health Organization (2024) defines healthy ageing as sustaining functional ability across the life course, while NHS England’s Comprehensive Model of </a:t>
            </a:r>
            <a:r>
              <a:rPr lang="en-US" dirty="0" err="1">
                <a:effectLst/>
                <a:latin typeface="+mj-lt"/>
              </a:rPr>
              <a:t>Personalised</a:t>
            </a:r>
            <a:r>
              <a:rPr lang="en-US" dirty="0">
                <a:effectLst/>
                <a:latin typeface="+mj-lt"/>
              </a:rPr>
              <a:t> Care (2019) and Health Education England (n.d.) both advocate person-</a:t>
            </a:r>
            <a:r>
              <a:rPr lang="en-US" dirty="0" err="1">
                <a:effectLst/>
                <a:latin typeface="+mj-lt"/>
              </a:rPr>
              <a:t>centred</a:t>
            </a:r>
            <a:r>
              <a:rPr lang="en-US" dirty="0">
                <a:effectLst/>
                <a:latin typeface="+mj-lt"/>
              </a:rPr>
              <a:t>, empowering approaches that promote autonomy and inclusion.</a:t>
            </a:r>
          </a:p>
          <a:p>
            <a:pPr indent="-228600">
              <a:spcAft>
                <a:spcPts val="600"/>
              </a:spcAft>
              <a:buFont typeface="Arial" panose="020B0604020202020204" pitchFamily="34" charset="0"/>
              <a:buChar char="•"/>
            </a:pPr>
            <a:endParaRPr lang="en-US" dirty="0">
              <a:effectLst/>
              <a:latin typeface="+mj-lt"/>
            </a:endParaRPr>
          </a:p>
          <a:p>
            <a:pPr marL="285750" indent="-228600">
              <a:spcAft>
                <a:spcPts val="600"/>
              </a:spcAft>
              <a:buFont typeface="Arial" panose="020B0604020202020204" pitchFamily="34" charset="0"/>
              <a:buChar char="•"/>
            </a:pPr>
            <a:r>
              <a:rPr lang="en-US" dirty="0">
                <a:effectLst/>
                <a:latin typeface="+mj-lt"/>
              </a:rPr>
              <a:t>Around 10% of adults over 65, and almost half of those aged 85 and over, experience frailty, a condition that reduces resilience to illness or stress but can be managed through early, person-</a:t>
            </a:r>
            <a:r>
              <a:rPr lang="en-US" dirty="0" err="1">
                <a:effectLst/>
                <a:latin typeface="+mj-lt"/>
              </a:rPr>
              <a:t>centred</a:t>
            </a:r>
            <a:r>
              <a:rPr lang="en-US" dirty="0">
                <a:effectLst/>
                <a:latin typeface="+mj-lt"/>
              </a:rPr>
              <a:t> intervention (NHS England, 2025).</a:t>
            </a:r>
          </a:p>
          <a:p>
            <a:pPr indent="-228600">
              <a:spcAft>
                <a:spcPts val="600"/>
              </a:spcAft>
              <a:buFont typeface="Arial" panose="020B0604020202020204" pitchFamily="34" charset="0"/>
              <a:buChar char="•"/>
            </a:pPr>
            <a:endParaRPr lang="en-US" dirty="0">
              <a:effectLst/>
              <a:latin typeface="+mj-lt"/>
            </a:endParaRPr>
          </a:p>
          <a:p>
            <a:pPr marL="285750" indent="-228600">
              <a:spcAft>
                <a:spcPts val="600"/>
              </a:spcAft>
              <a:buFont typeface="Arial" panose="020B0604020202020204" pitchFamily="34" charset="0"/>
              <a:buChar char="•"/>
            </a:pPr>
            <a:r>
              <a:rPr lang="en-US" dirty="0">
                <a:effectLst/>
                <a:latin typeface="+mj-lt"/>
              </a:rPr>
              <a:t>One in six older adults report experiencing age-related discrimination, reflecting ongoing challenges to equality and inclusion (UK Parliament, 2025).</a:t>
            </a:r>
          </a:p>
          <a:p>
            <a:pPr indent="-228600">
              <a:spcAft>
                <a:spcPts val="600"/>
              </a:spcAft>
              <a:buFont typeface="Arial" panose="020B0604020202020204" pitchFamily="34" charset="0"/>
              <a:buChar char="•"/>
            </a:pPr>
            <a:endParaRPr lang="en-US" dirty="0">
              <a:effectLst/>
              <a:latin typeface="+mj-lt"/>
            </a:endParaRPr>
          </a:p>
          <a:p>
            <a:pPr marL="285750" indent="-228600">
              <a:spcAft>
                <a:spcPts val="600"/>
              </a:spcAft>
              <a:buFont typeface="Arial" panose="020B0604020202020204" pitchFamily="34" charset="0"/>
              <a:buChar char="•"/>
            </a:pPr>
            <a:r>
              <a:rPr lang="en-US" dirty="0">
                <a:effectLst/>
                <a:latin typeface="+mj-lt"/>
              </a:rPr>
              <a:t>The World Health Organization (2024) estimates that by 2030, one in six people globally will be aged 60 or over, highlighting the global need for accessible, empowering systems of care </a:t>
            </a:r>
            <a:endParaRPr lang="en-US" dirty="0">
              <a:latin typeface="+mj-lt"/>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22747954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7014"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FB4649DD-9032-0A42-8764-8D6807FAEEAE}"/>
              </a:ext>
              <a:ext uri="{C183D7F6-B498-43B3-948B-1728B52AA6E4}">
                <adec:decorative xmlns:adec="http://schemas.microsoft.com/office/drawing/2017/decorative" xmlns="" val="1"/>
              </a:ext>
            </a:extLst>
          </p:cNvPr>
          <p:cNvPicPr>
            <a:picLocks noChangeAspect="1"/>
          </p:cNvPicPr>
          <p:nvPr/>
        </p:nvPicPr>
        <p:blipFill>
          <a:blip r:embed="rId4">
            <a:alphaModFix amt="31000"/>
            <a:extLst>
              <a:ext uri="{837473B0-CC2E-450A-ABE3-18F120FF3D39}">
                <a1611:picAttrSrcUrl xmlns:a1611="http://schemas.microsoft.com/office/drawing/2016/11/main" xmlns="" r:id="rId5"/>
              </a:ext>
            </a:extLst>
          </a:blip>
          <a:stretch>
            <a:fillRect/>
          </a:stretch>
        </p:blipFill>
        <p:spPr>
          <a:xfrm>
            <a:off x="621771" y="808648"/>
            <a:ext cx="10819861" cy="5835048"/>
          </a:xfrm>
          <a:prstGeom prst="rect">
            <a:avLst/>
          </a:prstGeom>
        </p:spPr>
      </p:pic>
      <p:sp>
        <p:nvSpPr>
          <p:cNvPr id="5" name="Title 4">
            <a:extLst>
              <a:ext uri="{FF2B5EF4-FFF2-40B4-BE49-F238E27FC236}">
                <a16:creationId xmlns:a16="http://schemas.microsoft.com/office/drawing/2014/main" id="{74849A60-A139-9A43-9DF2-31B47E2829BE}"/>
              </a:ext>
            </a:extLst>
          </p:cNvPr>
          <p:cNvSpPr>
            <a:spLocks noGrp="1"/>
          </p:cNvSpPr>
          <p:nvPr>
            <p:ph type="title"/>
          </p:nvPr>
        </p:nvSpPr>
        <p:spPr>
          <a:xfrm>
            <a:off x="750367" y="214304"/>
            <a:ext cx="10691265" cy="1307592"/>
          </a:xfrm>
        </p:spPr>
        <p:txBody>
          <a:bodyPr>
            <a:normAutofit/>
          </a:bodyPr>
          <a:lstStyle/>
          <a:p>
            <a:pPr algn="ctr"/>
            <a:r>
              <a:rPr lang="en-GB" sz="3600" dirty="0">
                <a:solidFill>
                  <a:srgbClr val="222222"/>
                </a:solidFill>
                <a:effectLst/>
                <a:ea typeface="Times New Roman" panose="02020603050405020304" pitchFamily="18" charset="0"/>
              </a:rPr>
              <a:t>Evaluation of Current Care and Support: Overview of Services</a:t>
            </a:r>
            <a:r>
              <a:rPr lang="en-GB" sz="3600" dirty="0">
                <a:effectLst/>
              </a:rPr>
              <a:t> </a:t>
            </a:r>
            <a:endParaRPr lang="en-GB" sz="3600" dirty="0"/>
          </a:p>
        </p:txBody>
      </p:sp>
      <p:sp>
        <p:nvSpPr>
          <p:cNvPr id="12" name="TextBox 11">
            <a:extLst>
              <a:ext uri="{FF2B5EF4-FFF2-40B4-BE49-F238E27FC236}">
                <a16:creationId xmlns:a16="http://schemas.microsoft.com/office/drawing/2014/main" id="{484A5149-5B73-6245-A94B-CF1621ACD767}"/>
              </a:ext>
            </a:extLst>
          </p:cNvPr>
          <p:cNvSpPr txBox="1"/>
          <p:nvPr/>
        </p:nvSpPr>
        <p:spPr>
          <a:xfrm>
            <a:off x="750367" y="1328716"/>
            <a:ext cx="10691265" cy="923330"/>
          </a:xfrm>
          <a:prstGeom prst="rect">
            <a:avLst/>
          </a:prstGeom>
          <a:noFill/>
        </p:spPr>
        <p:txBody>
          <a:bodyPr wrap="square" rtlCol="0">
            <a:spAutoFit/>
          </a:bodyPr>
          <a:lstStyle/>
          <a:p>
            <a:pPr algn="ctr"/>
            <a:r>
              <a:rPr lang="en-GB" sz="1800" dirty="0">
                <a:solidFill>
                  <a:srgbClr val="222222"/>
                </a:solidFill>
                <a:effectLst/>
                <a:latin typeface="Arial" panose="020B0604020202020204" pitchFamily="34" charset="0"/>
                <a:ea typeface="Times New Roman" panose="02020603050405020304" pitchFamily="18" charset="0"/>
              </a:rPr>
              <a:t>The UK care system provides a continuum of support delivered by the NHS, local authorities, and regulated care providers, ensuring older adults can live independently and with dignity (Care Act, 2014; NHS, 2023).</a:t>
            </a:r>
            <a:endParaRPr lang="en-GB" sz="1800" dirty="0">
              <a:effectLst/>
              <a:latin typeface="Times New Roman" panose="02020603050405020304" pitchFamily="18" charset="0"/>
              <a:ea typeface="Times New Roman" panose="02020603050405020304" pitchFamily="18" charset="0"/>
            </a:endParaRPr>
          </a:p>
        </p:txBody>
      </p:sp>
      <p:sp>
        <p:nvSpPr>
          <p:cNvPr id="13" name="TextBox 12">
            <a:extLst>
              <a:ext uri="{FF2B5EF4-FFF2-40B4-BE49-F238E27FC236}">
                <a16:creationId xmlns:a16="http://schemas.microsoft.com/office/drawing/2014/main" id="{090C0434-A101-BB46-8A2A-4481BB853D9A}"/>
              </a:ext>
            </a:extLst>
          </p:cNvPr>
          <p:cNvSpPr txBox="1"/>
          <p:nvPr/>
        </p:nvSpPr>
        <p:spPr>
          <a:xfrm>
            <a:off x="621771" y="2252046"/>
            <a:ext cx="7793567" cy="5078313"/>
          </a:xfrm>
          <a:prstGeom prst="rect">
            <a:avLst/>
          </a:prstGeom>
          <a:noFill/>
        </p:spPr>
        <p:txBody>
          <a:bodyPr wrap="square" rtlCol="0">
            <a:spAutoFit/>
          </a:bodyPr>
          <a:lstStyle/>
          <a:p>
            <a:pPr marL="285750" indent="-285750">
              <a:buFont typeface="Arial" panose="020B0604020202020204" pitchFamily="34" charset="0"/>
              <a:buChar char="•"/>
            </a:pPr>
            <a:r>
              <a:rPr lang="en-GB" sz="1800" dirty="0">
                <a:solidFill>
                  <a:srgbClr val="222222"/>
                </a:solidFill>
                <a:effectLst/>
                <a:latin typeface="Arial" panose="020B0604020202020204" pitchFamily="34" charset="0"/>
                <a:ea typeface="Times New Roman" panose="02020603050405020304" pitchFamily="18" charset="0"/>
              </a:rPr>
              <a:t>Core services include community nursing, reablement, day centres, homecare, extra-care housing, residential care, and equipment or home adaptations (NHS website, 2023).</a:t>
            </a:r>
            <a:endParaRPr lang="en-GB" sz="1800" dirty="0">
              <a:effectLst/>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r>
              <a:rPr lang="en-GB" sz="1800" dirty="0">
                <a:solidFill>
                  <a:srgbClr val="222222"/>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r>
              <a:rPr lang="en-GB" sz="1800" dirty="0">
                <a:solidFill>
                  <a:srgbClr val="222222"/>
                </a:solidFill>
                <a:effectLst/>
                <a:latin typeface="Arial" panose="020B0604020202020204" pitchFamily="34" charset="0"/>
                <a:ea typeface="Times New Roman" panose="02020603050405020304" pitchFamily="18" charset="0"/>
              </a:rPr>
              <a:t>These services aim to maintain wellbeing, functional ability, and social participation  reflecting Public Health England’s (2021) Life Course Approach, which promotes prevention and early support.</a:t>
            </a:r>
            <a:endParaRPr lang="en-GB" sz="1800" dirty="0">
              <a:effectLst/>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r>
              <a:rPr lang="en-GB" sz="1800" dirty="0">
                <a:solidFill>
                  <a:srgbClr val="222222"/>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r>
              <a:rPr lang="en-GB" sz="1800" dirty="0">
                <a:solidFill>
                  <a:srgbClr val="222222"/>
                </a:solidFill>
                <a:effectLst/>
                <a:latin typeface="Arial" panose="020B0604020202020204" pitchFamily="34" charset="0"/>
                <a:ea typeface="Times New Roman" panose="02020603050405020304" pitchFamily="18" charset="0"/>
              </a:rPr>
              <a:t>The NHS England (2025) Older People’s Care Plan highlights the need for integrated care pathways linking health, housing, and social support to deliver consistent, person-centred </a:t>
            </a:r>
            <a:r>
              <a:rPr lang="en-GB" dirty="0">
                <a:solidFill>
                  <a:srgbClr val="222222"/>
                </a:solidFill>
                <a:latin typeface="Arial" panose="020B0604020202020204" pitchFamily="34" charset="0"/>
                <a:ea typeface="Times New Roman" panose="02020603050405020304" pitchFamily="18" charset="0"/>
              </a:rPr>
              <a:t>care. </a:t>
            </a:r>
          </a:p>
          <a:p>
            <a:pPr marL="285750" indent="-285750">
              <a:buFont typeface="Arial" panose="020B0604020202020204" pitchFamily="34" charset="0"/>
              <a:buChar char="•"/>
            </a:pPr>
            <a:endParaRPr lang="en-GB" dirty="0">
              <a:solidFill>
                <a:srgbClr val="222222"/>
              </a:solidFill>
              <a:latin typeface="Arial" panose="020B0604020202020204" pitchFamily="34" charset="0"/>
              <a:ea typeface="Times New Roman" panose="02020603050405020304" pitchFamily="18" charset="0"/>
            </a:endParaRPr>
          </a:p>
          <a:p>
            <a:pPr marL="285750" indent="-285750">
              <a:buFont typeface="Arial" panose="020B0604020202020204" pitchFamily="34" charset="0"/>
              <a:buChar char="•"/>
            </a:pPr>
            <a:r>
              <a:rPr lang="en-GB" dirty="0">
                <a:solidFill>
                  <a:srgbClr val="222222"/>
                </a:solidFill>
                <a:latin typeface="Arial" panose="020B0604020202020204" pitchFamily="34" charset="0"/>
                <a:ea typeface="Times New Roman" panose="02020603050405020304" pitchFamily="18" charset="0"/>
              </a:rPr>
              <a:t>Age UK (2024) reports that workforce shortages, rising demand, and inconsistent local funding have created a “postcode lottery”, leaving older adults in deprived or rural areas with limited access.</a:t>
            </a:r>
            <a:endParaRPr lang="en-GB" dirty="0">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r>
              <a:rPr lang="en-GB" sz="1800" dirty="0">
                <a:solidFill>
                  <a:srgbClr val="222222"/>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14" name="TextBox 13">
            <a:extLst>
              <a:ext uri="{FF2B5EF4-FFF2-40B4-BE49-F238E27FC236}">
                <a16:creationId xmlns:a16="http://schemas.microsoft.com/office/drawing/2014/main" id="{B916527E-6C70-964B-A906-151BA56FB8FC}"/>
              </a:ext>
            </a:extLst>
          </p:cNvPr>
          <p:cNvSpPr txBox="1"/>
          <p:nvPr/>
        </p:nvSpPr>
        <p:spPr>
          <a:xfrm>
            <a:off x="8729672" y="2943961"/>
            <a:ext cx="2840557" cy="2585323"/>
          </a:xfrm>
          <a:prstGeom prst="rect">
            <a:avLst/>
          </a:prstGeom>
          <a:noFill/>
        </p:spPr>
        <p:txBody>
          <a:bodyPr wrap="square" rtlCol="0">
            <a:spAutoFit/>
          </a:bodyPr>
          <a:lstStyle/>
          <a:p>
            <a:r>
              <a:rPr lang="en-GB" sz="1800" dirty="0">
                <a:solidFill>
                  <a:srgbClr val="222222"/>
                </a:solidFill>
                <a:effectLst/>
                <a:latin typeface="Arial" panose="020B0604020202020204" pitchFamily="34" charset="0"/>
                <a:ea typeface="Times New Roman" panose="02020603050405020304" pitchFamily="18" charset="0"/>
              </a:rPr>
              <a:t>Ethical principles of autonomy, dignity, beneficence, and justice underpin all service delivery (National Library of Medicine, 2020), ensuring older adults are treated as partners in their own care.</a:t>
            </a:r>
            <a:endParaRPr lang="en-GB" sz="1800" dirty="0">
              <a:effectLst/>
              <a:latin typeface="Times New Roman" panose="02020603050405020304" pitchFamily="18" charset="0"/>
              <a:ea typeface="Times New Roman" panose="02020603050405020304" pitchFamily="18" charset="0"/>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3368198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9638"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B1384B5-677C-394E-BC30-0787C4B93D15}"/>
              </a:ext>
            </a:extLst>
          </p:cNvPr>
          <p:cNvPicPr>
            <a:picLocks noChangeAspect="1"/>
          </p:cNvPicPr>
          <p:nvPr/>
        </p:nvPicPr>
        <p:blipFill rotWithShape="1">
          <a:blip r:embed="rId4">
            <a:alphaModFix amt="29000"/>
            <a:extLst>
              <a:ext uri="{837473B0-CC2E-450A-ABE3-18F120FF3D39}">
                <a1611:picAttrSrcUrl xmlns:a1611="http://schemas.microsoft.com/office/drawing/2016/11/main" xmlns="" r:id="rId5"/>
              </a:ext>
            </a:extLst>
          </a:blip>
          <a:srcRect b="27392"/>
          <a:stretch/>
        </p:blipFill>
        <p:spPr>
          <a:xfrm>
            <a:off x="2224087" y="1207009"/>
            <a:ext cx="6858000" cy="4979479"/>
          </a:xfrm>
          <a:prstGeom prst="rect">
            <a:avLst/>
          </a:prstGeom>
        </p:spPr>
      </p:pic>
      <p:sp>
        <p:nvSpPr>
          <p:cNvPr id="2" name="Title 1">
            <a:extLst>
              <a:ext uri="{FF2B5EF4-FFF2-40B4-BE49-F238E27FC236}">
                <a16:creationId xmlns:a16="http://schemas.microsoft.com/office/drawing/2014/main" id="{A771FD34-6749-B34B-8D2C-C90489821C15}"/>
              </a:ext>
            </a:extLst>
          </p:cNvPr>
          <p:cNvSpPr>
            <a:spLocks noGrp="1"/>
          </p:cNvSpPr>
          <p:nvPr>
            <p:ph type="title"/>
          </p:nvPr>
        </p:nvSpPr>
        <p:spPr/>
        <p:txBody>
          <a:bodyPr>
            <a:normAutofit/>
          </a:bodyPr>
          <a:lstStyle/>
          <a:p>
            <a:pPr algn="ctr"/>
            <a:r>
              <a:rPr lang="en-GB" sz="3600" dirty="0"/>
              <a:t>CARE SERVICES </a:t>
            </a:r>
          </a:p>
        </p:txBody>
      </p:sp>
      <p:sp>
        <p:nvSpPr>
          <p:cNvPr id="3" name="Content Placeholder 2">
            <a:extLst>
              <a:ext uri="{FF2B5EF4-FFF2-40B4-BE49-F238E27FC236}">
                <a16:creationId xmlns:a16="http://schemas.microsoft.com/office/drawing/2014/main" id="{996E943F-B541-3A48-A1F8-B72C1543441B}"/>
              </a:ext>
            </a:extLst>
          </p:cNvPr>
          <p:cNvSpPr>
            <a:spLocks noGrp="1"/>
          </p:cNvSpPr>
          <p:nvPr>
            <p:ph idx="1"/>
          </p:nvPr>
        </p:nvSpPr>
        <p:spPr>
          <a:xfrm>
            <a:off x="700635" y="1557334"/>
            <a:ext cx="5242965" cy="4457700"/>
          </a:xfrm>
        </p:spPr>
        <p:txBody>
          <a:bodyPr>
            <a:normAutofit fontScale="77500" lnSpcReduction="20000"/>
          </a:bodyPr>
          <a:lstStyle/>
          <a:p>
            <a:pPr marL="0" indent="0" algn="ctr">
              <a:buNone/>
            </a:pPr>
            <a:r>
              <a:rPr lang="en-GB" sz="1600" b="0" i="0" u="none" strike="noStrike" dirty="0">
                <a:solidFill>
                  <a:srgbClr val="000000"/>
                </a:solidFill>
                <a:effectLst/>
                <a:latin typeface="+mj-lt"/>
              </a:rPr>
              <a:t>Domiciliary care </a:t>
            </a:r>
          </a:p>
          <a:p>
            <a:pPr algn="l"/>
            <a:r>
              <a:rPr lang="en-GB" sz="1600" b="0" i="0" u="none" strike="noStrike" dirty="0">
                <a:solidFill>
                  <a:srgbClr val="000000"/>
                </a:solidFill>
                <a:effectLst/>
                <a:latin typeface="+mj-lt"/>
              </a:rPr>
              <a:t>Home based care enables older people to live at home as they continue to receive personal care and some medical support (Williams, 2024 &amp; NHS, 2023).</a:t>
            </a:r>
          </a:p>
          <a:p>
            <a:pPr algn="l"/>
            <a:r>
              <a:rPr lang="en-GB" sz="1600" b="0" i="0" u="none" strike="noStrike" dirty="0">
                <a:solidFill>
                  <a:srgbClr val="000000"/>
                </a:solidFill>
                <a:effectLst/>
                <a:latin typeface="+mj-lt"/>
              </a:rPr>
              <a:t>Examples of services provided are assistance with day-to-day tasks, assistance with taking medications, and rehabilitation to assist recovery after a spell in hospital or an episode of illness.</a:t>
            </a:r>
          </a:p>
          <a:p>
            <a:pPr algn="l"/>
            <a:r>
              <a:rPr lang="en-GB" sz="1600" b="0" i="0" u="none" strike="noStrike" dirty="0">
                <a:solidFill>
                  <a:srgbClr val="000000"/>
                </a:solidFill>
                <a:effectLst/>
                <a:latin typeface="+mj-lt"/>
              </a:rPr>
              <a:t>The provision of domiciliary care is also supportive of the NHS' model of personalised care, by enabling service users to have control over their lives, making informed decisions about how they want to be supported, and having emotional security (NHS England, 2019).</a:t>
            </a:r>
          </a:p>
          <a:p>
            <a:pPr algn="l"/>
            <a:r>
              <a:rPr lang="en-GB" sz="1600" b="0" i="0" u="none" strike="noStrike" dirty="0">
                <a:solidFill>
                  <a:srgbClr val="000000"/>
                </a:solidFill>
                <a:effectLst/>
                <a:latin typeface="+mj-lt"/>
              </a:rPr>
              <a:t>Domiciliary care reflects Continuity theory and supports wellbeing through maintaining routine and familiarity of the environment (ScienceDirect, n.d.).</a:t>
            </a:r>
          </a:p>
          <a:p>
            <a:pPr algn="l"/>
            <a:r>
              <a:rPr lang="en-GB" sz="1600" b="0" i="0" u="none" strike="noStrike" dirty="0">
                <a:solidFill>
                  <a:srgbClr val="000000"/>
                </a:solidFill>
                <a:effectLst/>
                <a:latin typeface="+mj-lt"/>
              </a:rPr>
              <a:t>However, there are limitations to the delivery of domiciliary care in that it has been subject to chronic under funding, high staff turnover and time constraints on visits which can all impact upon quality and consistency (</a:t>
            </a:r>
            <a:r>
              <a:rPr lang="en-GB" sz="1600" b="0" i="0" u="none" strike="noStrike" dirty="0" err="1">
                <a:solidFill>
                  <a:srgbClr val="000000"/>
                </a:solidFill>
                <a:effectLst/>
                <a:latin typeface="+mj-lt"/>
              </a:rPr>
              <a:t>Bottery</a:t>
            </a:r>
            <a:r>
              <a:rPr lang="en-GB" sz="1600" b="0" i="0" u="none" strike="noStrike" dirty="0">
                <a:solidFill>
                  <a:srgbClr val="000000"/>
                </a:solidFill>
                <a:effectLst/>
                <a:latin typeface="+mj-lt"/>
              </a:rPr>
              <a:t>, 2019).</a:t>
            </a:r>
          </a:p>
          <a:p>
            <a:pPr marL="0" indent="0">
              <a:buNone/>
            </a:pPr>
            <a:endParaRPr lang="en-GB" sz="1600" dirty="0">
              <a:latin typeface="+mj-lt"/>
            </a:endParaRPr>
          </a:p>
        </p:txBody>
      </p:sp>
      <p:sp>
        <p:nvSpPr>
          <p:cNvPr id="4" name="Content Placeholder 2">
            <a:extLst>
              <a:ext uri="{FF2B5EF4-FFF2-40B4-BE49-F238E27FC236}">
                <a16:creationId xmlns:a16="http://schemas.microsoft.com/office/drawing/2014/main" id="{A644F0E2-5B6C-314F-83CE-BA0DD7A12710}"/>
              </a:ext>
            </a:extLst>
          </p:cNvPr>
          <p:cNvSpPr txBox="1">
            <a:spLocks/>
          </p:cNvSpPr>
          <p:nvPr/>
        </p:nvSpPr>
        <p:spPr>
          <a:xfrm>
            <a:off x="6153713" y="1523990"/>
            <a:ext cx="5242965" cy="4457700"/>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1400" dirty="0">
                <a:latin typeface="+mj-lt"/>
              </a:rPr>
              <a:t>Assisted Living</a:t>
            </a:r>
          </a:p>
          <a:p>
            <a:pPr algn="l"/>
            <a:r>
              <a:rPr lang="en-GB" sz="1400" b="0" i="0" u="none" strike="noStrike" dirty="0">
                <a:solidFill>
                  <a:srgbClr val="222222"/>
                </a:solidFill>
                <a:effectLst/>
                <a:latin typeface="+mj-lt"/>
              </a:rPr>
              <a:t>Combines independent housing with 24-hour on-site support, bridging the gap between homecare and residential care (Age UK, 2024).</a:t>
            </a:r>
          </a:p>
          <a:p>
            <a:pPr algn="l"/>
            <a:r>
              <a:rPr lang="en-GB" sz="1400" b="0" i="0" u="none" strike="noStrike" dirty="0">
                <a:solidFill>
                  <a:srgbClr val="222222"/>
                </a:solidFill>
                <a:effectLst/>
                <a:latin typeface="+mj-lt"/>
              </a:rPr>
              <a:t>Encourages safety, social engagement, and empowerment—core features of Person-Centred Care (HEE, 2024).</a:t>
            </a:r>
          </a:p>
          <a:p>
            <a:pPr algn="l"/>
            <a:r>
              <a:rPr lang="en-GB" sz="1400" b="0" i="0" u="none" strike="noStrike" dirty="0">
                <a:solidFill>
                  <a:srgbClr val="222222"/>
                </a:solidFill>
                <a:effectLst/>
                <a:latin typeface="+mj-lt"/>
              </a:rPr>
              <a:t>Research shows improved wellbeing, reduced loneliness, and greater sense of control (</a:t>
            </a:r>
            <a:r>
              <a:rPr lang="en-GB" sz="1400" b="0" i="0" u="none" strike="noStrike" dirty="0" err="1">
                <a:solidFill>
                  <a:srgbClr val="222222"/>
                </a:solidFill>
                <a:effectLst/>
                <a:latin typeface="+mj-lt"/>
              </a:rPr>
              <a:t>Alomari</a:t>
            </a:r>
            <a:r>
              <a:rPr lang="en-GB" sz="1400" b="0" i="0" u="none" strike="noStrike" dirty="0">
                <a:solidFill>
                  <a:srgbClr val="222222"/>
                </a:solidFill>
                <a:effectLst/>
                <a:latin typeface="+mj-lt"/>
              </a:rPr>
              <a:t> &amp; Steinke, 2024).</a:t>
            </a:r>
          </a:p>
          <a:p>
            <a:pPr algn="l"/>
            <a:r>
              <a:rPr lang="en-GB" sz="1400" b="0" i="0" u="none" strike="noStrike" dirty="0">
                <a:solidFill>
                  <a:srgbClr val="222222"/>
                </a:solidFill>
                <a:effectLst/>
                <a:latin typeface="+mj-lt"/>
              </a:rPr>
              <a:t>Ethically aligns with beneficence and respect by balancing independence and protection (National Library of Medicine, 2020).</a:t>
            </a:r>
          </a:p>
          <a:p>
            <a:pPr algn="l"/>
            <a:r>
              <a:rPr lang="en-GB" sz="1400" b="0" i="0" u="none" strike="noStrike" dirty="0">
                <a:solidFill>
                  <a:srgbClr val="222222"/>
                </a:solidFill>
                <a:effectLst/>
                <a:latin typeface="+mj-lt"/>
              </a:rPr>
              <a:t>Barriers: limited affordability, uneven national availability, and inconsistent local authority funding (</a:t>
            </a:r>
            <a:r>
              <a:rPr lang="en-GB" sz="1400" b="0" i="0" u="none" strike="noStrike" dirty="0" err="1">
                <a:solidFill>
                  <a:srgbClr val="222222"/>
                </a:solidFill>
                <a:effectLst/>
                <a:latin typeface="+mj-lt"/>
              </a:rPr>
              <a:t>Bottery</a:t>
            </a:r>
            <a:r>
              <a:rPr lang="en-GB" sz="1400" b="0" i="0" u="none" strike="noStrike" dirty="0">
                <a:solidFill>
                  <a:srgbClr val="222222"/>
                </a:solidFill>
                <a:effectLst/>
                <a:latin typeface="+mj-lt"/>
              </a:rPr>
              <a:t>, 2019).</a:t>
            </a:r>
          </a:p>
          <a:p>
            <a:pPr algn="l"/>
            <a:r>
              <a:rPr lang="en-GB" sz="1400" b="0" i="0" u="none" strike="noStrike" dirty="0">
                <a:solidFill>
                  <a:srgbClr val="222222"/>
                </a:solidFill>
                <a:effectLst/>
                <a:latin typeface="+mj-lt"/>
              </a:rPr>
              <a:t>Policy gap: need for clearer national strategy integrating housing, health, and social care for ageing populations (Government Office for Science, 2025).</a:t>
            </a:r>
          </a:p>
          <a:p>
            <a:pPr algn="l"/>
            <a:r>
              <a:rPr lang="en-GB" sz="1400" b="0" i="0" u="none" strike="noStrike" dirty="0">
                <a:solidFill>
                  <a:srgbClr val="222222"/>
                </a:solidFill>
                <a:effectLst/>
                <a:latin typeface="+mj-lt"/>
              </a:rPr>
              <a:t>Leadership and culture are critical—NHS Leadership Framework (2012) highlights compassionate leadership to ensure fairness and equality.</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53689086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6348"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8D1A1-524E-1940-B9E8-39F84A484C76}"/>
              </a:ext>
            </a:extLst>
          </p:cNvPr>
          <p:cNvSpPr>
            <a:spLocks noGrp="1"/>
          </p:cNvSpPr>
          <p:nvPr>
            <p:ph type="title"/>
          </p:nvPr>
        </p:nvSpPr>
        <p:spPr>
          <a:xfrm>
            <a:off x="700635" y="914400"/>
            <a:ext cx="10691265" cy="657225"/>
          </a:xfrm>
        </p:spPr>
        <p:txBody>
          <a:bodyPr>
            <a:noAutofit/>
          </a:bodyPr>
          <a:lstStyle/>
          <a:p>
            <a:pPr algn="ctr"/>
            <a:r>
              <a:rPr lang="en-GB" sz="3600" dirty="0">
                <a:solidFill>
                  <a:srgbClr val="222222"/>
                </a:solidFill>
                <a:effectLst/>
                <a:latin typeface="Arial" panose="020B0604020202020204" pitchFamily="34" charset="0"/>
                <a:ea typeface="Times New Roman" panose="02020603050405020304" pitchFamily="18" charset="0"/>
              </a:rPr>
              <a:t>Challenges to Independence and Functionality</a:t>
            </a:r>
            <a:r>
              <a:rPr lang="en-GB" sz="3600" dirty="0">
                <a:effectLst/>
              </a:rPr>
              <a:t> </a:t>
            </a:r>
            <a:endParaRPr lang="en-GB" sz="3600" dirty="0"/>
          </a:p>
        </p:txBody>
      </p:sp>
      <p:sp>
        <p:nvSpPr>
          <p:cNvPr id="3" name="Content Placeholder 2">
            <a:extLst>
              <a:ext uri="{FF2B5EF4-FFF2-40B4-BE49-F238E27FC236}">
                <a16:creationId xmlns:a16="http://schemas.microsoft.com/office/drawing/2014/main" id="{A5B2B8F6-5607-C84B-A399-28F07CB84235}"/>
              </a:ext>
            </a:extLst>
          </p:cNvPr>
          <p:cNvSpPr>
            <a:spLocks noGrp="1"/>
          </p:cNvSpPr>
          <p:nvPr>
            <p:ph idx="1"/>
          </p:nvPr>
        </p:nvSpPr>
        <p:spPr>
          <a:xfrm>
            <a:off x="700635" y="2221992"/>
            <a:ext cx="10691265" cy="4193096"/>
          </a:xfrm>
        </p:spPr>
        <p:txBody>
          <a:bodyPr>
            <a:normAutofit fontScale="77500" lnSpcReduction="20000"/>
          </a:bodyPr>
          <a:lstStyle/>
          <a:p>
            <a:r>
              <a:rPr lang="en-GB" sz="2600" dirty="0">
                <a:solidFill>
                  <a:srgbClr val="222222"/>
                </a:solidFill>
                <a:effectLst/>
                <a:latin typeface="+mj-lt"/>
                <a:ea typeface="Times New Roman" panose="02020603050405020304" pitchFamily="18" charset="0"/>
              </a:rPr>
              <a:t>About 1 in 5 older adults struggle with daily activities due to mobility limits or long-term conditions (Age UK, 2024).</a:t>
            </a:r>
            <a:endParaRPr lang="en-GB" sz="2600" dirty="0">
              <a:effectLst/>
              <a:latin typeface="+mj-lt"/>
              <a:ea typeface="Times New Roman" panose="02020603050405020304" pitchFamily="18" charset="0"/>
            </a:endParaRPr>
          </a:p>
          <a:p>
            <a:r>
              <a:rPr lang="en-GB" sz="2600" dirty="0">
                <a:solidFill>
                  <a:srgbClr val="222222"/>
                </a:solidFill>
                <a:effectLst/>
                <a:latin typeface="+mj-lt"/>
                <a:ea typeface="Times New Roman" panose="02020603050405020304" pitchFamily="18" charset="0"/>
              </a:rPr>
              <a:t>Frailty affects roughly 10 % of those 65+ and nearly 50 % of those 85+ (NHS England, 2025).</a:t>
            </a:r>
            <a:endParaRPr lang="en-GB" sz="2600" dirty="0">
              <a:effectLst/>
              <a:latin typeface="+mj-lt"/>
              <a:ea typeface="Times New Roman" panose="02020603050405020304" pitchFamily="18" charset="0"/>
            </a:endParaRPr>
          </a:p>
          <a:p>
            <a:r>
              <a:rPr lang="en-GB" sz="2600" dirty="0">
                <a:solidFill>
                  <a:srgbClr val="222222"/>
                </a:solidFill>
                <a:effectLst/>
                <a:latin typeface="+mj-lt"/>
                <a:ea typeface="Times New Roman" panose="02020603050405020304" pitchFamily="18" charset="0"/>
              </a:rPr>
              <a:t>Delays in home adaptations, limited rehabilitation funding, and workforce shortages hinder independence (Gov Office for Science, 2025).</a:t>
            </a:r>
            <a:endParaRPr lang="en-GB" sz="2600" dirty="0">
              <a:effectLst/>
              <a:latin typeface="+mj-lt"/>
              <a:ea typeface="Times New Roman" panose="02020603050405020304" pitchFamily="18" charset="0"/>
            </a:endParaRPr>
          </a:p>
          <a:p>
            <a:r>
              <a:rPr lang="en-GB" sz="2600" dirty="0">
                <a:solidFill>
                  <a:srgbClr val="222222"/>
                </a:solidFill>
                <a:effectLst/>
                <a:latin typeface="+mj-lt"/>
                <a:ea typeface="Times New Roman" panose="02020603050405020304" pitchFamily="18" charset="0"/>
              </a:rPr>
              <a:t>Inequalities are stark: older adults in deprived regions experience higher disability and lower life expectancy.</a:t>
            </a:r>
            <a:endParaRPr lang="en-GB" sz="2600" dirty="0">
              <a:effectLst/>
              <a:latin typeface="+mj-lt"/>
              <a:ea typeface="Times New Roman" panose="02020603050405020304" pitchFamily="18" charset="0"/>
            </a:endParaRPr>
          </a:p>
          <a:p>
            <a:r>
              <a:rPr lang="en-GB" sz="2600" dirty="0">
                <a:solidFill>
                  <a:srgbClr val="222222"/>
                </a:solidFill>
                <a:effectLst/>
                <a:latin typeface="+mj-lt"/>
                <a:ea typeface="Times New Roman" panose="02020603050405020304" pitchFamily="18" charset="0"/>
              </a:rPr>
              <a:t>Life Course Approach emphasises prevention and resilience, while Disengagement Theory helps explain social withdrawal in later life (PHE, 2021; </a:t>
            </a:r>
            <a:r>
              <a:rPr lang="en-GB" sz="2600" dirty="0" err="1">
                <a:solidFill>
                  <a:srgbClr val="222222"/>
                </a:solidFill>
                <a:effectLst/>
                <a:latin typeface="+mj-lt"/>
                <a:ea typeface="Times New Roman" panose="02020603050405020304" pitchFamily="18" charset="0"/>
              </a:rPr>
              <a:t>SimplyPsychology</a:t>
            </a:r>
            <a:r>
              <a:rPr lang="en-GB" sz="2600" dirty="0">
                <a:solidFill>
                  <a:srgbClr val="222222"/>
                </a:solidFill>
                <a:effectLst/>
                <a:latin typeface="+mj-lt"/>
                <a:ea typeface="Times New Roman" panose="02020603050405020304" pitchFamily="18" charset="0"/>
              </a:rPr>
              <a:t>, 2024).</a:t>
            </a:r>
            <a:endParaRPr lang="en-GB" sz="2600" dirty="0">
              <a:effectLst/>
              <a:latin typeface="+mj-lt"/>
              <a:ea typeface="Times New Roman" panose="02020603050405020304" pitchFamily="18" charset="0"/>
            </a:endParaRPr>
          </a:p>
          <a:p>
            <a:r>
              <a:rPr lang="en-GB" sz="2600" dirty="0">
                <a:solidFill>
                  <a:srgbClr val="222222"/>
                </a:solidFill>
                <a:effectLst/>
                <a:latin typeface="+mj-lt"/>
                <a:ea typeface="Times New Roman" panose="02020603050405020304" pitchFamily="18" charset="0"/>
              </a:rPr>
              <a:t>Ethical care requires upholding autonomy, dignity, and justice, ensuring older adults remain active participants in decisions about their care</a:t>
            </a:r>
            <a:r>
              <a:rPr lang="en-GB" sz="2600" dirty="0">
                <a:solidFill>
                  <a:srgbClr val="222222"/>
                </a:solidFill>
                <a:effectLst/>
                <a:latin typeface="Arial" panose="020B0604020202020204" pitchFamily="34" charset="0"/>
                <a:ea typeface="Times New Roman" panose="02020603050405020304" pitchFamily="18" charset="0"/>
              </a:rPr>
              <a:t>.</a:t>
            </a:r>
            <a:endParaRPr lang="en-GB" sz="2600" dirty="0">
              <a:effectLst/>
              <a:latin typeface="Times New Roman" panose="02020603050405020304" pitchFamily="18" charset="0"/>
              <a:ea typeface="Times New Roman" panose="02020603050405020304" pitchFamily="18" charset="0"/>
            </a:endParaRPr>
          </a:p>
          <a:p>
            <a:pPr marL="0" indent="0">
              <a:buNone/>
            </a:pPr>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6497624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997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523F6-0FD0-2C46-8861-08FE82688766}"/>
              </a:ext>
            </a:extLst>
          </p:cNvPr>
          <p:cNvSpPr>
            <a:spLocks noGrp="1"/>
          </p:cNvSpPr>
          <p:nvPr>
            <p:ph type="title"/>
          </p:nvPr>
        </p:nvSpPr>
        <p:spPr>
          <a:xfrm>
            <a:off x="700635" y="914400"/>
            <a:ext cx="10691265" cy="442913"/>
          </a:xfrm>
        </p:spPr>
        <p:txBody>
          <a:bodyPr>
            <a:normAutofit/>
          </a:bodyPr>
          <a:lstStyle/>
          <a:p>
            <a:r>
              <a:rPr lang="en-GB" sz="1600" b="1" dirty="0">
                <a:solidFill>
                  <a:srgbClr val="002060"/>
                </a:solidFill>
                <a:effectLst/>
                <a:ea typeface="DengXian Light" panose="02010600030101010101" pitchFamily="2" charset="-122"/>
              </a:rPr>
              <a:t>Theories of Ageing</a:t>
            </a:r>
            <a:endParaRPr lang="en-GB" sz="1600" dirty="0"/>
          </a:p>
        </p:txBody>
      </p:sp>
      <p:pic>
        <p:nvPicPr>
          <p:cNvPr id="5" name="Content Placeholder 4" descr="An old person with a cane&#10;&#10;Description automatically generated">
            <a:extLst>
              <a:ext uri="{FF2B5EF4-FFF2-40B4-BE49-F238E27FC236}">
                <a16:creationId xmlns:a16="http://schemas.microsoft.com/office/drawing/2014/main" id="{7F57F895-004F-6940-9067-ED869D60B7C0}"/>
              </a:ext>
            </a:extLst>
          </p:cNvPr>
          <p:cNvPicPr>
            <a:picLocks noGrp="1" noChangeAspect="1"/>
          </p:cNvPicPr>
          <p:nvPr>
            <p:ph idx="1"/>
          </p:nvPr>
        </p:nvPicPr>
        <p:blipFill>
          <a:blip r:embed="rId4">
            <a:extLst>
              <a:ext uri="{837473B0-CC2E-450A-ABE3-18F120FF3D39}">
                <a1611:picAttrSrcUrl xmlns:a1611="http://schemas.microsoft.com/office/drawing/2016/11/main" xmlns="" r:id="rId5"/>
              </a:ext>
            </a:extLst>
          </a:blip>
          <a:stretch>
            <a:fillRect/>
          </a:stretch>
        </p:blipFill>
        <p:spPr>
          <a:xfrm>
            <a:off x="4823587" y="922884"/>
            <a:ext cx="2905948" cy="4092030"/>
          </a:xfrm>
        </p:spPr>
      </p:pic>
      <p:graphicFrame>
        <p:nvGraphicFramePr>
          <p:cNvPr id="10" name="TextBox 5">
            <a:extLst>
              <a:ext uri="{FF2B5EF4-FFF2-40B4-BE49-F238E27FC236}">
                <a16:creationId xmlns:a16="http://schemas.microsoft.com/office/drawing/2014/main" id="{3D929548-EAEE-9E09-D9B5-4CE8B4F9C1BA}"/>
              </a:ext>
            </a:extLst>
          </p:cNvPr>
          <p:cNvGraphicFramePr/>
          <p:nvPr>
            <p:extLst>
              <p:ext uri="{D42A27DB-BD31-4B8C-83A1-F6EECF244321}">
                <p14:modId xmlns:p14="http://schemas.microsoft.com/office/powerpoint/2010/main" val="3446611033"/>
              </p:ext>
            </p:extLst>
          </p:nvPr>
        </p:nvGraphicFramePr>
        <p:xfrm>
          <a:off x="733559" y="1553915"/>
          <a:ext cx="4057104" cy="334327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11" name="TextBox 5">
            <a:extLst>
              <a:ext uri="{FF2B5EF4-FFF2-40B4-BE49-F238E27FC236}">
                <a16:creationId xmlns:a16="http://schemas.microsoft.com/office/drawing/2014/main" id="{2727518B-2C7C-DA4B-B6D7-E3FF8917E942}"/>
              </a:ext>
            </a:extLst>
          </p:cNvPr>
          <p:cNvGraphicFramePr/>
          <p:nvPr>
            <p:extLst>
              <p:ext uri="{D42A27DB-BD31-4B8C-83A1-F6EECF244321}">
                <p14:modId xmlns:p14="http://schemas.microsoft.com/office/powerpoint/2010/main" val="2591455454"/>
              </p:ext>
            </p:extLst>
          </p:nvPr>
        </p:nvGraphicFramePr>
        <p:xfrm>
          <a:off x="7762459" y="1553915"/>
          <a:ext cx="4100512" cy="3357563"/>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12" name="TextBox 11">
            <a:extLst>
              <a:ext uri="{FF2B5EF4-FFF2-40B4-BE49-F238E27FC236}">
                <a16:creationId xmlns:a16="http://schemas.microsoft.com/office/drawing/2014/main" id="{E26B4A46-DFE7-7E44-8F58-CF8FC256AE8E}"/>
              </a:ext>
            </a:extLst>
          </p:cNvPr>
          <p:cNvSpPr txBox="1"/>
          <p:nvPr/>
        </p:nvSpPr>
        <p:spPr>
          <a:xfrm>
            <a:off x="8913615" y="1553915"/>
            <a:ext cx="1620957" cy="338554"/>
          </a:xfrm>
          <a:prstGeom prst="rect">
            <a:avLst/>
          </a:prstGeom>
          <a:noFill/>
        </p:spPr>
        <p:txBody>
          <a:bodyPr wrap="none" rtlCol="0">
            <a:spAutoFit/>
          </a:bodyPr>
          <a:lstStyle/>
          <a:p>
            <a:pPr algn="ctr"/>
            <a:r>
              <a:rPr lang="en-GB" sz="1600" dirty="0">
                <a:solidFill>
                  <a:schemeClr val="bg1"/>
                </a:solidFill>
                <a:latin typeface="+mj-lt"/>
              </a:rPr>
              <a:t>Continuity Theory</a:t>
            </a:r>
          </a:p>
        </p:txBody>
      </p:sp>
      <p:sp>
        <p:nvSpPr>
          <p:cNvPr id="13" name="Left-right Arrow 12">
            <a:extLst>
              <a:ext uri="{FF2B5EF4-FFF2-40B4-BE49-F238E27FC236}">
                <a16:creationId xmlns:a16="http://schemas.microsoft.com/office/drawing/2014/main" id="{28488314-C52A-0145-B300-C65F3FFACFBA}"/>
              </a:ext>
            </a:extLst>
          </p:cNvPr>
          <p:cNvSpPr/>
          <p:nvPr/>
        </p:nvSpPr>
        <p:spPr>
          <a:xfrm>
            <a:off x="1257300" y="4911478"/>
            <a:ext cx="9715500" cy="1497807"/>
          </a:xfrm>
          <a:prstGeom prst="leftRightArrow">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600" b="0" i="0" u="none" strike="noStrike" dirty="0">
                <a:solidFill>
                  <a:schemeClr val="bg1"/>
                </a:solidFill>
                <a:effectLst/>
                <a:latin typeface="+mj-lt"/>
              </a:rPr>
              <a:t>These theories remind professionals that ageing is not a period of loss but one of adaptation and continued value. When applied effectively, they turn ethical principles — autonomy, dignity, and empowerment  into everyday reality for older adults across health and social care</a:t>
            </a: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2796947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7022"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AEE62A-91A1-594F-8EB8-1086C2841A64}"/>
              </a:ext>
            </a:extLst>
          </p:cNvPr>
          <p:cNvSpPr>
            <a:spLocks noGrp="1"/>
          </p:cNvSpPr>
          <p:nvPr>
            <p:ph type="title"/>
          </p:nvPr>
        </p:nvSpPr>
        <p:spPr>
          <a:xfrm>
            <a:off x="704088" y="914399"/>
            <a:ext cx="5239272" cy="1621147"/>
          </a:xfrm>
        </p:spPr>
        <p:txBody>
          <a:bodyPr>
            <a:normAutofit/>
          </a:bodyPr>
          <a:lstStyle/>
          <a:p>
            <a:pPr>
              <a:lnSpc>
                <a:spcPct val="90000"/>
              </a:lnSpc>
            </a:pPr>
            <a:r>
              <a:rPr lang="en-GB" sz="3700" b="1" dirty="0">
                <a:effectLst/>
                <a:latin typeface="Arial" panose="020B0604020202020204" pitchFamily="34" charset="0"/>
                <a:ea typeface="DengXian Light" panose="02010600030101010101" pitchFamily="2" charset="-122"/>
              </a:rPr>
              <a:t>Policy and Legislation</a:t>
            </a:r>
            <a:r>
              <a:rPr lang="en-GB" sz="3700" dirty="0">
                <a:effectLst/>
                <a:latin typeface="Times New Roman" panose="02020603050405020304" pitchFamily="18" charset="0"/>
                <a:ea typeface="Times New Roman" panose="02020603050405020304" pitchFamily="18" charset="0"/>
              </a:rPr>
              <a:t/>
            </a:r>
            <a:br>
              <a:rPr lang="en-GB" sz="3700" dirty="0">
                <a:effectLst/>
                <a:latin typeface="Times New Roman" panose="02020603050405020304" pitchFamily="18" charset="0"/>
                <a:ea typeface="Times New Roman" panose="02020603050405020304" pitchFamily="18" charset="0"/>
              </a:rPr>
            </a:br>
            <a:endParaRPr lang="en-GB" sz="3700" dirty="0"/>
          </a:p>
        </p:txBody>
      </p:sp>
      <p:cxnSp>
        <p:nvCxnSpPr>
          <p:cNvPr id="12"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person and person holding a pencil and a clipboard&#10;&#10;Description automatically generated">
            <a:extLst>
              <a:ext uri="{FF2B5EF4-FFF2-40B4-BE49-F238E27FC236}">
                <a16:creationId xmlns:a16="http://schemas.microsoft.com/office/drawing/2014/main" id="{C3C0272F-8A30-664C-84D3-9FF71FE0F70B}"/>
              </a:ext>
            </a:extLst>
          </p:cNvPr>
          <p:cNvPicPr>
            <a:picLocks noChangeAspect="1"/>
          </p:cNvPicPr>
          <p:nvPr/>
        </p:nvPicPr>
        <p:blipFill>
          <a:blip r:embed="rId4">
            <a:extLst>
              <a:ext uri="{837473B0-CC2E-450A-ABE3-18F120FF3D39}">
                <a1611:picAttrSrcUrl xmlns:a1611="http://schemas.microsoft.com/office/drawing/2016/11/main" xmlns="" r:id="rId5"/>
              </a:ext>
            </a:extLst>
          </a:blip>
          <a:stretch>
            <a:fillRect/>
          </a:stretch>
        </p:blipFill>
        <p:spPr>
          <a:xfrm>
            <a:off x="804672" y="2357438"/>
            <a:ext cx="4338828" cy="3805615"/>
          </a:xfrm>
          <a:prstGeom prst="rect">
            <a:avLst/>
          </a:prstGeom>
        </p:spPr>
      </p:pic>
      <p:sp>
        <p:nvSpPr>
          <p:cNvPr id="3" name="Content Placeholder 2">
            <a:extLst>
              <a:ext uri="{FF2B5EF4-FFF2-40B4-BE49-F238E27FC236}">
                <a16:creationId xmlns:a16="http://schemas.microsoft.com/office/drawing/2014/main" id="{A58789FC-5963-A04A-8CC8-BFA83F0EC468}"/>
              </a:ext>
            </a:extLst>
          </p:cNvPr>
          <p:cNvSpPr>
            <a:spLocks noGrp="1"/>
          </p:cNvSpPr>
          <p:nvPr>
            <p:ph idx="1"/>
          </p:nvPr>
        </p:nvSpPr>
        <p:spPr>
          <a:xfrm>
            <a:off x="5286375" y="914399"/>
            <a:ext cx="6198489" cy="5248657"/>
          </a:xfrm>
        </p:spPr>
        <p:txBody>
          <a:bodyPr>
            <a:normAutofit fontScale="70000" lnSpcReduction="20000"/>
          </a:bodyPr>
          <a:lstStyle/>
          <a:p>
            <a:pPr marL="0" indent="0">
              <a:lnSpc>
                <a:spcPct val="100000"/>
              </a:lnSpc>
              <a:buNone/>
            </a:pPr>
            <a:endParaRPr lang="en-GB" sz="800" b="0" i="0" u="none" strike="noStrike" dirty="0">
              <a:effectLst/>
              <a:latin typeface="var(--font-inter)"/>
            </a:endParaRPr>
          </a:p>
          <a:p>
            <a:pPr>
              <a:lnSpc>
                <a:spcPct val="100000"/>
              </a:lnSpc>
            </a:pPr>
            <a:r>
              <a:rPr lang="en-GB" sz="1600" b="0" i="0" u="none" strike="noStrike" dirty="0">
                <a:effectLst/>
                <a:latin typeface="+mj-lt"/>
              </a:rPr>
              <a:t>In the UK, care for older people is governed by laws that ensure dignity, empowerment, and equity in care provision. The Care Act (2014) forms the basis of the law for adult social care, making it a statutory requirement for local authorities to promote well-being, independence, and prevention. To achieve this in practice, the care needs and circumstances of individuals are assessed in totality, ensuring that they can remain at home through services such as domiciliary care.</a:t>
            </a:r>
          </a:p>
          <a:p>
            <a:pPr>
              <a:lnSpc>
                <a:spcPct val="100000"/>
              </a:lnSpc>
            </a:pPr>
            <a:r>
              <a:rPr lang="en-GB" sz="1600" b="0" i="0" u="none" strike="noStrike" dirty="0">
                <a:effectLst/>
                <a:latin typeface="+mj-lt"/>
              </a:rPr>
              <a:t>The Equality Act (2010) guarantees equal access to services by making it unlawful to discriminate against anyone by virtue of their age or handicap. This ensures that everybody receives fair treatment in care settings. As an example, providers are required to make reasonable adjustments for anyone with mobility, sensory, or cognitive needs, thus safeguarding older people’s rights to full involvement in society.</a:t>
            </a:r>
          </a:p>
          <a:p>
            <a:pPr>
              <a:lnSpc>
                <a:spcPct val="100000"/>
              </a:lnSpc>
            </a:pPr>
            <a:r>
              <a:rPr lang="en-GB" sz="1600" b="0" i="0" u="none" strike="noStrike" dirty="0">
                <a:effectLst/>
                <a:latin typeface="+mj-lt"/>
              </a:rPr>
              <a:t>The Health and Care Act (2022) provides for Integrated Care Systems (ICSs), which strengthen interworking of the NHS, social services, and community organisations. This promotes a better blend of co-operative person-centred care, reducing delays in the hospital discharge process and ensuring continuity of care for people receiving home or residential care.</a:t>
            </a:r>
          </a:p>
          <a:p>
            <a:pPr>
              <a:lnSpc>
                <a:spcPct val="100000"/>
              </a:lnSpc>
            </a:pPr>
            <a:r>
              <a:rPr lang="en-GB" sz="1600" b="0" i="0" u="none" strike="noStrike" dirty="0">
                <a:effectLst/>
                <a:latin typeface="+mj-lt"/>
              </a:rPr>
              <a:t>Policy frameworks such as the NHS Long Term Plan (2019) and Comprehensive Model of Personalised Care translate these laws into real-time working procedures. They stress shared decision making and personalisation of support — empowering older people to have a real voice in their care plans.</a:t>
            </a:r>
          </a:p>
          <a:p>
            <a:pPr>
              <a:lnSpc>
                <a:spcPct val="100000"/>
              </a:lnSpc>
            </a:pPr>
            <a:r>
              <a:rPr lang="en-GB" sz="1600" b="0" i="0" u="none" strike="noStrike" dirty="0">
                <a:effectLst/>
                <a:latin typeface="+mj-lt"/>
              </a:rPr>
              <a:t>Ethical and human rights legislation, such as the Human Rights Act (1998) and European Convention on Human Rights, also provide guidance to professionals by protecting dignity, privacy and autonomy. The UN Principles for Older Persons (1991) highlight the universalistic values of independence, participation, care, self-fulfilment, and dignity that closely fit the person-centred and empowerment models of care getting established in the UK.</a:t>
            </a:r>
          </a:p>
          <a:p>
            <a:pPr>
              <a:lnSpc>
                <a:spcPct val="100000"/>
              </a:lnSpc>
            </a:pPr>
            <a:r>
              <a:rPr lang="en-GB" sz="1600" b="0" i="0" u="none" strike="noStrike" dirty="0">
                <a:effectLst/>
                <a:latin typeface="+mj-lt"/>
              </a:rPr>
              <a:t>The NHS Constitution for England (2023) brings these principles together by committing all employees and organisations to act with warmth and compassion, and show respect for all with whom they deal, encouraging their active involvement in decision making. Collectively, these frameworks indicate that empowerment is not just an ethically correct aim, but that it is a professional and legal requirement to be carried through in the care of older people.</a:t>
            </a:r>
          </a:p>
          <a:p>
            <a:pPr marL="0" indent="0">
              <a:lnSpc>
                <a:spcPct val="100000"/>
              </a:lnSpc>
              <a:buNone/>
            </a:pPr>
            <a:endParaRPr lang="en-GB" sz="800" dirty="0">
              <a:latin typeface="+mj-lt"/>
            </a:endParaRP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89017403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4406"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people working on a light bulb&#10;&#10;Description automatically generated">
            <a:extLst>
              <a:ext uri="{FF2B5EF4-FFF2-40B4-BE49-F238E27FC236}">
                <a16:creationId xmlns:a16="http://schemas.microsoft.com/office/drawing/2014/main" id="{FBFD5420-5039-2D45-9EF3-6F08C4E7DDBB}"/>
              </a:ext>
            </a:extLst>
          </p:cNvPr>
          <p:cNvPicPr>
            <a:picLocks noChangeAspect="1"/>
          </p:cNvPicPr>
          <p:nvPr/>
        </p:nvPicPr>
        <p:blipFill>
          <a:blip r:embed="rId4">
            <a:alphaModFix amt="50000"/>
            <a:extLst>
              <a:ext uri="{837473B0-CC2E-450A-ABE3-18F120FF3D39}">
                <a1611:picAttrSrcUrl xmlns:a1611="http://schemas.microsoft.com/office/drawing/2016/11/main" xmlns="" r:id="rId5"/>
              </a:ext>
            </a:extLst>
          </a:blip>
          <a:stretch>
            <a:fillRect/>
          </a:stretch>
        </p:blipFill>
        <p:spPr>
          <a:xfrm>
            <a:off x="1800225" y="1302832"/>
            <a:ext cx="8015288" cy="4997952"/>
          </a:xfrm>
          <a:prstGeom prst="rect">
            <a:avLst/>
          </a:prstGeom>
        </p:spPr>
      </p:pic>
      <p:sp>
        <p:nvSpPr>
          <p:cNvPr id="2" name="Title 1">
            <a:extLst>
              <a:ext uri="{FF2B5EF4-FFF2-40B4-BE49-F238E27FC236}">
                <a16:creationId xmlns:a16="http://schemas.microsoft.com/office/drawing/2014/main" id="{4CE340A6-AC45-1340-B25D-0C2E83E6BF7E}"/>
              </a:ext>
            </a:extLst>
          </p:cNvPr>
          <p:cNvSpPr>
            <a:spLocks noGrp="1"/>
          </p:cNvSpPr>
          <p:nvPr>
            <p:ph type="title"/>
          </p:nvPr>
        </p:nvSpPr>
        <p:spPr/>
        <p:txBody>
          <a:bodyPr/>
          <a:lstStyle/>
          <a:p>
            <a:pPr algn="ctr"/>
            <a:r>
              <a:rPr lang="en-GB" sz="1800" b="1" dirty="0">
                <a:solidFill>
                  <a:srgbClr val="002060"/>
                </a:solidFill>
                <a:effectLst/>
                <a:latin typeface="Arial" panose="020B0604020202020204" pitchFamily="34" charset="0"/>
                <a:ea typeface="Calibri" panose="020F0502020204030204" pitchFamily="34" charset="0"/>
                <a:cs typeface="Arial" panose="020B0604020202020204" pitchFamily="34" charset="0"/>
              </a:rPr>
              <a:t>Technological Innovations</a:t>
            </a:r>
            <a:r>
              <a:rPr lang="en-GB" sz="1800" dirty="0">
                <a:effectLst/>
                <a:latin typeface="Calibri" panose="020F0502020204030204" pitchFamily="34" charset="0"/>
                <a:ea typeface="Calibri" panose="020F0502020204030204" pitchFamily="34" charset="0"/>
                <a:cs typeface="Arial" panose="020B0604020202020204" pitchFamily="34" charset="0"/>
              </a:rPr>
              <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7CE3B52-45CB-8B49-986D-2124C86B685C}"/>
              </a:ext>
            </a:extLst>
          </p:cNvPr>
          <p:cNvSpPr>
            <a:spLocks noGrp="1"/>
          </p:cNvSpPr>
          <p:nvPr>
            <p:ph idx="1"/>
          </p:nvPr>
        </p:nvSpPr>
        <p:spPr>
          <a:xfrm>
            <a:off x="800100" y="1236150"/>
            <a:ext cx="4985790" cy="5064634"/>
          </a:xfrm>
        </p:spPr>
        <p:txBody>
          <a:bodyPr>
            <a:normAutofit fontScale="70000" lnSpcReduction="20000"/>
          </a:bodyPr>
          <a:lstStyle/>
          <a:p>
            <a:pPr marL="0" indent="0" algn="ctr">
              <a:buNone/>
            </a:pPr>
            <a:r>
              <a:rPr lang="en-GB" sz="1900" dirty="0">
                <a:effectLst/>
                <a:latin typeface="+mj-lt"/>
                <a:ea typeface="Times New Roman" panose="02020603050405020304" pitchFamily="18" charset="0"/>
                <a:cs typeface="Times New Roman" panose="02020603050405020304" pitchFamily="18" charset="0"/>
              </a:rPr>
              <a:t>VIRTUAL WARDS REMOTE MONITORING</a:t>
            </a:r>
            <a:endParaRPr lang="en-GB" sz="1900" dirty="0">
              <a:effectLst/>
              <a:latin typeface="+mj-lt"/>
              <a:ea typeface="Calibri" panose="020F0502020204030204" pitchFamily="34" charset="0"/>
              <a:cs typeface="Times New Roman" panose="02020603050405020304" pitchFamily="18" charset="0"/>
            </a:endParaRPr>
          </a:p>
          <a:p>
            <a:r>
              <a:rPr lang="en-GB" sz="1900" dirty="0">
                <a:solidFill>
                  <a:srgbClr val="222222"/>
                </a:solidFill>
                <a:effectLst/>
                <a:latin typeface="+mj-lt"/>
                <a:ea typeface="Times New Roman" panose="02020603050405020304" pitchFamily="18" charset="0"/>
                <a:cs typeface="Times New Roman" panose="02020603050405020304" pitchFamily="18" charset="0"/>
              </a:rPr>
              <a:t>Virtual wards deliver hospital-level care at home using remote monitoring, daily virtual rounds, and rapid response systems (NHS England, 2024)</a:t>
            </a:r>
            <a:endParaRPr lang="en-GB" sz="1900" dirty="0">
              <a:effectLst/>
              <a:latin typeface="+mj-lt"/>
              <a:ea typeface="Calibri" panose="020F0502020204030204" pitchFamily="34" charset="0"/>
              <a:cs typeface="Times New Roman" panose="02020603050405020304" pitchFamily="18" charset="0"/>
            </a:endParaRPr>
          </a:p>
          <a:p>
            <a:r>
              <a:rPr lang="en-GB" sz="1900" dirty="0">
                <a:solidFill>
                  <a:srgbClr val="222222"/>
                </a:solidFill>
                <a:effectLst/>
                <a:latin typeface="+mj-lt"/>
                <a:ea typeface="Times New Roman" panose="02020603050405020304" pitchFamily="18" charset="0"/>
                <a:cs typeface="Times New Roman" panose="02020603050405020304" pitchFamily="18" charset="0"/>
              </a:rPr>
              <a:t>Primarily supports older adults with frailty, COPD, and heart failure, helping to prevent hospital admissions and enable earlier discharge (Health Foundation, 2024)</a:t>
            </a:r>
            <a:endParaRPr lang="en-GB" sz="1900" dirty="0">
              <a:effectLst/>
              <a:latin typeface="+mj-lt"/>
              <a:ea typeface="Calibri" panose="020F0502020204030204" pitchFamily="34" charset="0"/>
              <a:cs typeface="Times New Roman" panose="02020603050405020304" pitchFamily="18" charset="0"/>
            </a:endParaRPr>
          </a:p>
          <a:p>
            <a:r>
              <a:rPr lang="en-GB" sz="1900" dirty="0">
                <a:solidFill>
                  <a:srgbClr val="222222"/>
                </a:solidFill>
                <a:effectLst/>
                <a:latin typeface="+mj-lt"/>
                <a:ea typeface="Times New Roman" panose="02020603050405020304" pitchFamily="18" charset="0"/>
                <a:cs typeface="Times New Roman" panose="02020603050405020304" pitchFamily="18" charset="0"/>
              </a:rPr>
              <a:t>Evidence shows similar safety and readmission outcomes to inpatient care, though cost-effectiveness depends on workforce design (Shi et al., 2024; Sunny et al., 2025).</a:t>
            </a:r>
            <a:endParaRPr lang="en-GB" sz="1900" dirty="0">
              <a:effectLst/>
              <a:latin typeface="+mj-lt"/>
              <a:ea typeface="Calibri" panose="020F0502020204030204" pitchFamily="34" charset="0"/>
              <a:cs typeface="Times New Roman" panose="02020603050405020304" pitchFamily="18" charset="0"/>
            </a:endParaRPr>
          </a:p>
          <a:p>
            <a:r>
              <a:rPr lang="en-GB" sz="1900" dirty="0">
                <a:solidFill>
                  <a:srgbClr val="222222"/>
                </a:solidFill>
                <a:effectLst/>
                <a:latin typeface="+mj-lt"/>
                <a:ea typeface="Times New Roman" panose="02020603050405020304" pitchFamily="18" charset="0"/>
                <a:cs typeface="Times New Roman" panose="02020603050405020304" pitchFamily="18" charset="0"/>
              </a:rPr>
              <a:t>Governance requires DTAC compliance for clinical safety, data protection, and interoperability, alongside GDPR (NHS England, 2023).</a:t>
            </a:r>
            <a:endParaRPr lang="en-GB" sz="1900" dirty="0">
              <a:effectLst/>
              <a:latin typeface="+mj-lt"/>
              <a:ea typeface="Calibri" panose="020F0502020204030204" pitchFamily="34" charset="0"/>
              <a:cs typeface="Times New Roman" panose="02020603050405020304" pitchFamily="18" charset="0"/>
            </a:endParaRPr>
          </a:p>
          <a:p>
            <a:r>
              <a:rPr lang="en-GB" sz="1900" dirty="0">
                <a:solidFill>
                  <a:srgbClr val="222222"/>
                </a:solidFill>
                <a:effectLst/>
                <a:latin typeface="+mj-lt"/>
                <a:ea typeface="Times New Roman" panose="02020603050405020304" pitchFamily="18" charset="0"/>
                <a:cs typeface="Times New Roman" panose="02020603050405020304" pitchFamily="18" charset="0"/>
              </a:rPr>
              <a:t>Supports Health and Care Act (2022) and NHS Long Term Plan (2019) by promoting coordinated, person-centred and home-based care.</a:t>
            </a:r>
            <a:endParaRPr lang="en-GB" sz="1900" dirty="0">
              <a:effectLst/>
              <a:latin typeface="+mj-lt"/>
              <a:ea typeface="Calibri" panose="020F0502020204030204" pitchFamily="34" charset="0"/>
              <a:cs typeface="Times New Roman" panose="02020603050405020304" pitchFamily="18" charset="0"/>
            </a:endParaRPr>
          </a:p>
          <a:p>
            <a:r>
              <a:rPr lang="en-GB" sz="1900" dirty="0">
                <a:solidFill>
                  <a:srgbClr val="222222"/>
                </a:solidFill>
                <a:effectLst/>
                <a:latin typeface="+mj-lt"/>
                <a:ea typeface="Times New Roman" panose="02020603050405020304" pitchFamily="18" charset="0"/>
                <a:cs typeface="Times New Roman" panose="02020603050405020304" pitchFamily="18" charset="0"/>
              </a:rPr>
              <a:t>Reflects Life Course Approach and Continuity Theory, encouraging recovery within familiar environments and preserving independence (PHE, 2021; ScienceDirect Topics</a:t>
            </a:r>
            <a:r>
              <a:rPr lang="en-GB" sz="1800" dirty="0">
                <a:solidFill>
                  <a:srgbClr val="222222"/>
                </a:solidFill>
                <a:effectLst/>
                <a:latin typeface="+mj-lt"/>
                <a:ea typeface="Times New Roman" panose="02020603050405020304" pitchFamily="18" charset="0"/>
                <a:cs typeface="Times New Roman" panose="02020603050405020304" pitchFamily="18" charset="0"/>
              </a:rPr>
              <a:t>, n.d.)</a:t>
            </a:r>
            <a:endParaRPr lang="en-GB" sz="1800" dirty="0">
              <a:effectLst/>
              <a:latin typeface="+mj-lt"/>
              <a:ea typeface="Calibri" panose="020F0502020204030204" pitchFamily="34"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0AFA7BC0-CA8E-064E-9688-A780F232740B}"/>
              </a:ext>
            </a:extLst>
          </p:cNvPr>
          <p:cNvSpPr txBox="1">
            <a:spLocks/>
          </p:cNvSpPr>
          <p:nvPr/>
        </p:nvSpPr>
        <p:spPr>
          <a:xfrm>
            <a:off x="6224588" y="1302832"/>
            <a:ext cx="4985790" cy="5064634"/>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effectLst/>
                <a:latin typeface="+mj-lt"/>
                <a:ea typeface="Times New Roman" panose="02020603050405020304" pitchFamily="18" charset="0"/>
                <a:cs typeface="Times New Roman" panose="02020603050405020304" pitchFamily="18" charset="0"/>
              </a:rPr>
              <a:t>PATHWAY THROUGH ARTHRITIS</a:t>
            </a:r>
            <a:endParaRPr lang="en-GB" sz="1600" dirty="0">
              <a:effectLst/>
              <a:latin typeface="+mj-lt"/>
              <a:ea typeface="Calibri" panose="020F0502020204030204" pitchFamily="34" charset="0"/>
              <a:cs typeface="Times New Roman" panose="02020603050405020304" pitchFamily="18" charset="0"/>
            </a:endParaRPr>
          </a:p>
          <a:p>
            <a:r>
              <a:rPr lang="en-GB" sz="1600" dirty="0">
                <a:solidFill>
                  <a:srgbClr val="222222"/>
                </a:solidFill>
                <a:effectLst/>
                <a:latin typeface="+mj-lt"/>
                <a:ea typeface="Times New Roman" panose="02020603050405020304" pitchFamily="18" charset="0"/>
                <a:cs typeface="Times New Roman" panose="02020603050405020304" pitchFamily="18" charset="0"/>
              </a:rPr>
              <a:t>Pathway Through Arthritis (</a:t>
            </a:r>
            <a:r>
              <a:rPr lang="en-GB" sz="1600" dirty="0" err="1">
                <a:solidFill>
                  <a:srgbClr val="222222"/>
                </a:solidFill>
                <a:effectLst/>
                <a:latin typeface="+mj-lt"/>
                <a:ea typeface="Times New Roman" panose="02020603050405020304" pitchFamily="18" charset="0"/>
                <a:cs typeface="Times New Roman" panose="02020603050405020304" pitchFamily="18" charset="0"/>
              </a:rPr>
              <a:t>Wellmind</a:t>
            </a:r>
            <a:r>
              <a:rPr lang="en-GB" sz="1600" dirty="0">
                <a:solidFill>
                  <a:srgbClr val="222222"/>
                </a:solidFill>
                <a:effectLst/>
                <a:latin typeface="+mj-lt"/>
                <a:ea typeface="Times New Roman" panose="02020603050405020304" pitchFamily="18" charset="0"/>
                <a:cs typeface="Times New Roman" panose="02020603050405020304" pitchFamily="18" charset="0"/>
              </a:rPr>
              <a:t> Health, 2024) supports older adults through physiotherapy, CBT-style pain education, and guided daily exercise to maintain mobility and independence.</a:t>
            </a:r>
            <a:endParaRPr lang="en-GB" sz="1600" dirty="0">
              <a:effectLst/>
              <a:latin typeface="+mj-lt"/>
              <a:ea typeface="Calibri" panose="020F0502020204030204" pitchFamily="34" charset="0"/>
              <a:cs typeface="Times New Roman" panose="02020603050405020304" pitchFamily="18" charset="0"/>
            </a:endParaRPr>
          </a:p>
          <a:p>
            <a:r>
              <a:rPr lang="en-GB" sz="1600" dirty="0">
                <a:solidFill>
                  <a:srgbClr val="222222"/>
                </a:solidFill>
                <a:effectLst/>
                <a:latin typeface="+mj-lt"/>
                <a:ea typeface="Times New Roman" panose="02020603050405020304" pitchFamily="18" charset="0"/>
                <a:cs typeface="Times New Roman" panose="02020603050405020304" pitchFamily="18" charset="0"/>
              </a:rPr>
              <a:t>Around 10–11 million people in the UK live with arthritis, highlighting the need for prevention and supported self-care (Versus Arthritis, 2024).</a:t>
            </a:r>
            <a:endParaRPr lang="en-GB" sz="1600" dirty="0">
              <a:effectLst/>
              <a:latin typeface="+mj-lt"/>
              <a:ea typeface="Calibri" panose="020F0502020204030204" pitchFamily="34" charset="0"/>
              <a:cs typeface="Times New Roman" panose="02020603050405020304" pitchFamily="18" charset="0"/>
            </a:endParaRPr>
          </a:p>
          <a:p>
            <a:r>
              <a:rPr lang="en-GB" sz="1600" dirty="0">
                <a:solidFill>
                  <a:srgbClr val="222222"/>
                </a:solidFill>
                <a:effectLst/>
                <a:latin typeface="+mj-lt"/>
                <a:ea typeface="Times New Roman" panose="02020603050405020304" pitchFamily="18" charset="0"/>
                <a:cs typeface="Times New Roman" panose="02020603050405020304" pitchFamily="18" charset="0"/>
              </a:rPr>
              <a:t>Evidence shows improved pain control and function through digital self-management (Dahlberg et al., 2020; Sheng et al., 2022; Marques et al., 2022).</a:t>
            </a:r>
            <a:endParaRPr lang="en-GB" sz="1600" dirty="0">
              <a:effectLst/>
              <a:latin typeface="+mj-lt"/>
              <a:ea typeface="Calibri" panose="020F0502020204030204" pitchFamily="34" charset="0"/>
              <a:cs typeface="Times New Roman" panose="02020603050405020304" pitchFamily="18" charset="0"/>
            </a:endParaRPr>
          </a:p>
          <a:p>
            <a:r>
              <a:rPr lang="en-GB" sz="1600" dirty="0">
                <a:solidFill>
                  <a:srgbClr val="222222"/>
                </a:solidFill>
                <a:effectLst/>
                <a:latin typeface="+mj-lt"/>
                <a:ea typeface="Times New Roman" panose="02020603050405020304" pitchFamily="18" charset="0"/>
                <a:cs typeface="Times New Roman" panose="02020603050405020304" pitchFamily="18" charset="0"/>
              </a:rPr>
              <a:t>Aligned with DTAC and GDPR, ensuring safety, privacy, and data protection in digital delivery (NHS England, 2023).</a:t>
            </a:r>
            <a:endParaRPr lang="en-GB" sz="1600" dirty="0">
              <a:effectLst/>
              <a:latin typeface="+mj-lt"/>
              <a:ea typeface="Calibri" panose="020F0502020204030204" pitchFamily="34" charset="0"/>
              <a:cs typeface="Times New Roman" panose="02020603050405020304" pitchFamily="18" charset="0"/>
            </a:endParaRPr>
          </a:p>
          <a:p>
            <a:r>
              <a:rPr lang="en-GB" sz="1600" dirty="0">
                <a:solidFill>
                  <a:srgbClr val="222222"/>
                </a:solidFill>
                <a:effectLst/>
                <a:latin typeface="+mj-lt"/>
                <a:ea typeface="Times New Roman" panose="02020603050405020304" pitchFamily="18" charset="0"/>
                <a:cs typeface="Times New Roman" panose="02020603050405020304" pitchFamily="18" charset="0"/>
              </a:rPr>
              <a:t>Reflects Life Course Approach and Continuity Theory by promoting prevention, empowerment, and familiar routines (PHE, 2021).</a:t>
            </a:r>
            <a:endParaRPr lang="en-GB" sz="1600" dirty="0">
              <a:effectLst/>
              <a:latin typeface="+mj-lt"/>
              <a:ea typeface="Calibri" panose="020F0502020204030204" pitchFamily="34" charset="0"/>
              <a:cs typeface="Times New Roman" panose="02020603050405020304" pitchFamily="18" charset="0"/>
            </a:endParaRPr>
          </a:p>
          <a:p>
            <a:pPr marL="0" indent="0" algn="ctr">
              <a:buFont typeface="Arial" panose="020B0604020202020204" pitchFamily="34" charset="0"/>
              <a:buNone/>
            </a:pPr>
            <a:endParaRPr lang="en-GB" sz="1800" dirty="0">
              <a:latin typeface="+mj-lt"/>
              <a:ea typeface="Calibri" panose="020F0502020204030204" pitchFamily="34" charset="0"/>
              <a:cs typeface="Times New Roman" panose="02020603050405020304" pitchFamily="18" charset="0"/>
            </a:endParaRP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97362750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92198"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3C370-BA26-9E40-8B96-1B0CD8277729}"/>
              </a:ext>
            </a:extLst>
          </p:cNvPr>
          <p:cNvSpPr>
            <a:spLocks noGrp="1"/>
          </p:cNvSpPr>
          <p:nvPr>
            <p:ph type="title"/>
          </p:nvPr>
        </p:nvSpPr>
        <p:spPr/>
        <p:txBody>
          <a:bodyPr>
            <a:normAutofit fontScale="90000"/>
          </a:bodyPr>
          <a:lstStyle/>
          <a:p>
            <a:pPr algn="ctr"/>
            <a:r>
              <a:rPr lang="en-GB" b="1" dirty="0">
                <a:effectLst/>
                <a:ea typeface="Calibri" panose="020F0502020204030204" pitchFamily="34" charset="0"/>
              </a:rPr>
              <a:t>Case Studies </a:t>
            </a:r>
            <a:r>
              <a:rPr lang="en-GB" b="1" dirty="0">
                <a:ea typeface="Calibri" panose="020F0502020204030204" pitchFamily="34" charset="0"/>
              </a:rPr>
              <a:t>- </a:t>
            </a:r>
            <a:r>
              <a:rPr lang="en-GB" dirty="0">
                <a:effectLst/>
              </a:rPr>
              <a:t>Social Prescribing </a:t>
            </a:r>
            <a:br>
              <a:rPr lang="en-GB" dirty="0">
                <a:effectLst/>
              </a:rPr>
            </a:br>
            <a:endParaRPr lang="en-GB" dirty="0"/>
          </a:p>
        </p:txBody>
      </p:sp>
      <p:sp>
        <p:nvSpPr>
          <p:cNvPr id="3" name="Content Placeholder 2">
            <a:extLst>
              <a:ext uri="{FF2B5EF4-FFF2-40B4-BE49-F238E27FC236}">
                <a16:creationId xmlns:a16="http://schemas.microsoft.com/office/drawing/2014/main" id="{28C8B7DD-D626-6C45-B6D6-7465234082AC}"/>
              </a:ext>
            </a:extLst>
          </p:cNvPr>
          <p:cNvSpPr>
            <a:spLocks noGrp="1"/>
          </p:cNvSpPr>
          <p:nvPr>
            <p:ph idx="1"/>
          </p:nvPr>
        </p:nvSpPr>
        <p:spPr>
          <a:xfrm>
            <a:off x="700635" y="1571625"/>
            <a:ext cx="10691265" cy="4390263"/>
          </a:xfrm>
        </p:spPr>
        <p:txBody>
          <a:bodyPr>
            <a:noAutofit/>
          </a:bodyPr>
          <a:lstStyle/>
          <a:p>
            <a:pPr algn="l"/>
            <a:r>
              <a:rPr lang="en-GB" sz="1600" b="0" i="0" u="none" strike="noStrike" dirty="0">
                <a:solidFill>
                  <a:srgbClr val="222222"/>
                </a:solidFill>
                <a:effectLst/>
                <a:latin typeface="+mj-lt"/>
              </a:rPr>
              <a:t>Social prescribing enables health professionals to refer individuals to non-clinical community services that address loneliness, inactivity, and emotional wellbeing (Buck and </a:t>
            </a:r>
            <a:r>
              <a:rPr lang="en-GB" sz="1600" b="0" i="0" u="none" strike="noStrike" dirty="0" err="1">
                <a:solidFill>
                  <a:srgbClr val="222222"/>
                </a:solidFill>
                <a:effectLst/>
                <a:latin typeface="+mj-lt"/>
              </a:rPr>
              <a:t>Ewbank</a:t>
            </a:r>
            <a:r>
              <a:rPr lang="en-GB" sz="1600" b="0" i="0" u="none" strike="noStrike" dirty="0">
                <a:solidFill>
                  <a:srgbClr val="222222"/>
                </a:solidFill>
                <a:effectLst/>
                <a:latin typeface="+mj-lt"/>
              </a:rPr>
              <a:t>, 2020).</a:t>
            </a:r>
          </a:p>
          <a:p>
            <a:pPr algn="l"/>
            <a:r>
              <a:rPr lang="en-GB" sz="1600" b="0" i="0" u="none" strike="noStrike" dirty="0">
                <a:solidFill>
                  <a:srgbClr val="222222"/>
                </a:solidFill>
                <a:effectLst/>
                <a:latin typeface="+mj-lt"/>
              </a:rPr>
              <a:t>It is a key feature of the NHS Long Term Plan (2019) and the Comprehensive Model of Personalised Care (NHS England, 2019), promoting preventative, person-centred care and supporting independence in older adults.</a:t>
            </a:r>
          </a:p>
          <a:p>
            <a:pPr algn="l"/>
            <a:r>
              <a:rPr lang="en-GB" sz="1600" b="0" i="0" u="none" strike="noStrike" dirty="0">
                <a:solidFill>
                  <a:srgbClr val="222222"/>
                </a:solidFill>
                <a:effectLst/>
                <a:latin typeface="+mj-lt"/>
              </a:rPr>
              <a:t>Evidence shows it helps reduce GP appointments and hospital use, while improving wellbeing and social connectedness (Bu et al., 2025; NASP, 2024).</a:t>
            </a:r>
          </a:p>
          <a:p>
            <a:pPr algn="l"/>
            <a:r>
              <a:rPr lang="en-GB" sz="1600" b="0" i="0" u="none" strike="noStrike" dirty="0">
                <a:solidFill>
                  <a:srgbClr val="222222"/>
                </a:solidFill>
                <a:effectLst/>
                <a:latin typeface="+mj-lt"/>
              </a:rPr>
              <a:t>However, inequalities persist: access varies by region due to limited link-worker availability and inconsistent funding (Wilding et al., 2024; BVSC, 2023).</a:t>
            </a:r>
          </a:p>
          <a:p>
            <a:pPr algn="l"/>
            <a:r>
              <a:rPr lang="en-GB" sz="1600" b="0" i="0" u="none" strike="noStrike" dirty="0">
                <a:solidFill>
                  <a:srgbClr val="222222"/>
                </a:solidFill>
                <a:effectLst/>
                <a:latin typeface="+mj-lt"/>
              </a:rPr>
              <a:t>Older adults from deprived or minority backgrounds may face barriers such as digital exclusion, transport issues, or limited awareness of services (Age UK, 2025).</a:t>
            </a:r>
          </a:p>
          <a:p>
            <a:pPr algn="l"/>
            <a:r>
              <a:rPr lang="en-GB" sz="1600" b="0" i="0" u="none" strike="noStrike" dirty="0">
                <a:solidFill>
                  <a:srgbClr val="222222"/>
                </a:solidFill>
                <a:effectLst/>
                <a:latin typeface="+mj-lt"/>
              </a:rPr>
              <a:t>The approach aligns with the Life Course Approach (Public Health England, 2019) and the Person-Centred Care Model (NHS England, 2019), both of which emphasise prevention, autonomy, and individualised support.</a:t>
            </a:r>
          </a:p>
          <a:p>
            <a:pPr algn="l"/>
            <a:r>
              <a:rPr lang="en-GB" sz="1600" b="0" i="0" u="none" strike="noStrike" dirty="0">
                <a:solidFill>
                  <a:srgbClr val="222222"/>
                </a:solidFill>
                <a:effectLst/>
                <a:latin typeface="+mj-lt"/>
              </a:rPr>
              <a:t>Social prescribing bridges healthcare and community sectors, helping to empower older adults, strengthen independence, and enhance quality of life.</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24892092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9011"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B7AE2-07AE-6548-A889-7149ED476E44}"/>
              </a:ext>
            </a:extLst>
          </p:cNvPr>
          <p:cNvSpPr>
            <a:spLocks noGrp="1"/>
          </p:cNvSpPr>
          <p:nvPr>
            <p:ph type="title"/>
          </p:nvPr>
        </p:nvSpPr>
        <p:spPr>
          <a:xfrm>
            <a:off x="700635" y="657216"/>
            <a:ext cx="10691265" cy="1307592"/>
          </a:xfrm>
        </p:spPr>
        <p:txBody>
          <a:bodyPr/>
          <a:lstStyle/>
          <a:p>
            <a:pPr algn="ctr"/>
            <a:r>
              <a:rPr lang="en-GB" sz="3600" b="1" dirty="0">
                <a:solidFill>
                  <a:srgbClr val="002060"/>
                </a:solidFill>
                <a:effectLst/>
                <a:ea typeface="Calibri" panose="020F0502020204030204" pitchFamily="34" charset="0"/>
              </a:rPr>
              <a:t>Recommendations</a:t>
            </a:r>
            <a:r>
              <a:rPr lang="en-GB" dirty="0">
                <a:effectLst/>
              </a:rPr>
              <a:t> </a:t>
            </a:r>
            <a:endParaRPr lang="en-GB" dirty="0"/>
          </a:p>
        </p:txBody>
      </p:sp>
      <p:sp>
        <p:nvSpPr>
          <p:cNvPr id="3" name="Content Placeholder 2">
            <a:extLst>
              <a:ext uri="{FF2B5EF4-FFF2-40B4-BE49-F238E27FC236}">
                <a16:creationId xmlns:a16="http://schemas.microsoft.com/office/drawing/2014/main" id="{50B5EDBF-9C9F-1047-A684-CFED66625DFE}"/>
              </a:ext>
            </a:extLst>
          </p:cNvPr>
          <p:cNvSpPr>
            <a:spLocks noGrp="1"/>
          </p:cNvSpPr>
          <p:nvPr>
            <p:ph idx="1"/>
          </p:nvPr>
        </p:nvSpPr>
        <p:spPr>
          <a:xfrm>
            <a:off x="700635" y="1200137"/>
            <a:ext cx="10691265" cy="4347400"/>
          </a:xfrm>
        </p:spPr>
        <p:txBody>
          <a:bodyPr>
            <a:normAutofit fontScale="25000" lnSpcReduction="20000"/>
          </a:bodyPr>
          <a:lstStyle/>
          <a:p>
            <a:pPr marL="0" indent="0" algn="l">
              <a:buNone/>
            </a:pPr>
            <a:r>
              <a:rPr lang="en-GB" sz="6400" b="0" i="0" u="none" strike="noStrike" dirty="0">
                <a:solidFill>
                  <a:srgbClr val="111827"/>
                </a:solidFill>
                <a:effectLst/>
                <a:latin typeface="+mj-lt"/>
              </a:rPr>
              <a:t>Enhancing care for older people relies on having good policy intentions translated into consistent and practical delivery. Although the Care Act 2014, the Equality Act 2010 and the Health and Care Act 2022 profess fairness and inclusivity, they are not consistently evidenced in practice (NHS England, 2024). The use of theories such as the Life Course Approach and the Empowerment Model can help the workforce to realise that ageing is influenced by lifelong social and environmental influences thus enabling empowerment and autonomy to be at the heart of sustainable wellbeing (Public Health England, 2021; BMC Geriatrics, 2023).</a:t>
            </a:r>
          </a:p>
          <a:p>
            <a:pPr algn="l"/>
            <a:r>
              <a:rPr lang="en-GB" sz="6400" b="0" i="0" u="none" strike="noStrike" dirty="0">
                <a:solidFill>
                  <a:srgbClr val="111827"/>
                </a:solidFill>
                <a:effectLst/>
                <a:latin typeface="+mj-lt"/>
              </a:rPr>
              <a:t>Recommended improvements</a:t>
            </a:r>
          </a:p>
          <a:p>
            <a:pPr algn="l"/>
            <a:r>
              <a:rPr lang="en-GB" sz="6400" b="0" i="0" u="none" strike="noStrike" dirty="0">
                <a:solidFill>
                  <a:srgbClr val="111827"/>
                </a:solidFill>
                <a:effectLst/>
                <a:latin typeface="+mj-lt"/>
              </a:rPr>
              <a:t>Embed person-centred principles at every stage of assessment and review processes ensuring that older people are kept in control of decision-making processes.</a:t>
            </a:r>
          </a:p>
          <a:p>
            <a:pPr algn="l"/>
            <a:r>
              <a:rPr lang="en-GB" sz="6400" b="0" i="0" u="none" strike="noStrike" dirty="0">
                <a:solidFill>
                  <a:srgbClr val="111827"/>
                </a:solidFill>
                <a:effectLst/>
                <a:latin typeface="+mj-lt"/>
              </a:rPr>
              <a:t>Widen the social prescribing programmes which links health services to community and voluntary networks in order to alleviate isolation and support holistic wellbeing (NHS Long-Term Plan, 2019).</a:t>
            </a:r>
          </a:p>
          <a:p>
            <a:pPr algn="l"/>
            <a:r>
              <a:rPr lang="en-GB" sz="6400" b="0" i="0" u="none" strike="noStrike" dirty="0">
                <a:solidFill>
                  <a:srgbClr val="111827"/>
                </a:solidFill>
                <a:effectLst/>
                <a:latin typeface="+mj-lt"/>
              </a:rPr>
              <a:t>Invest in strategies geared towards digital inclusion so that older people are not excluded from online consultations or information, due to lack of accessibility or confidence (Age UK, 2014; Bu et al., 2025).</a:t>
            </a:r>
          </a:p>
          <a:p>
            <a:pPr algn="l"/>
            <a:r>
              <a:rPr lang="en-GB" sz="6400" b="0" i="0" u="none" strike="noStrike" dirty="0">
                <a:solidFill>
                  <a:srgbClr val="111827"/>
                </a:solidFill>
                <a:effectLst/>
                <a:latin typeface="+mj-lt"/>
              </a:rPr>
              <a:t>Embed co-production by ensuring that older people’s lived experiences inform the design of services directly, so that the empowerment process is more than a policy intention (HEE, n.d.; NHS England, 2019).</a:t>
            </a:r>
          </a:p>
          <a:p>
            <a:pPr algn="l"/>
            <a:r>
              <a:rPr lang="en-GB" sz="6400" b="0" i="0" u="none" strike="noStrike" dirty="0">
                <a:solidFill>
                  <a:srgbClr val="111827"/>
                </a:solidFill>
                <a:effectLst/>
                <a:latin typeface="+mj-lt"/>
              </a:rPr>
              <a:t>Improve workforce training in communication, cultural awareness and anti-ageism thus ensuring dignified and inclusive care (NHS England, 2025).</a:t>
            </a:r>
          </a:p>
          <a:p>
            <a:pPr marL="0" indent="0" algn="l">
              <a:buNone/>
            </a:pPr>
            <a:r>
              <a:rPr lang="en-GB" sz="6400" b="0" i="0" u="none" strike="noStrike" dirty="0">
                <a:solidFill>
                  <a:srgbClr val="111827"/>
                </a:solidFill>
                <a:effectLst/>
                <a:latin typeface="+mj-lt"/>
              </a:rPr>
              <a:t>Although these actions are feasible, uncertainties remain. Social prescribing requires a level of sustainable community funding and cross-sector collaboration which can be limited by funding resources. Digital inclusion can also increase inequalities if training and technology is not matched to individual capacities or linguistic needs. By establishing greater local partnerships, more accessible community hubs and ongoing evaluation (to ensure equity and adaptability) these challenge can be diminished.</a:t>
            </a:r>
          </a:p>
          <a:p>
            <a:pPr marL="0" indent="0" algn="l">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26507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4D9C8-E8E5-EF45-B46F-05E2429E24EE}"/>
              </a:ext>
            </a:extLst>
          </p:cNvPr>
          <p:cNvSpPr>
            <a:spLocks noGrp="1"/>
          </p:cNvSpPr>
          <p:nvPr>
            <p:ph type="title"/>
          </p:nvPr>
        </p:nvSpPr>
        <p:spPr>
          <a:xfrm>
            <a:off x="700635" y="914400"/>
            <a:ext cx="10691265" cy="700088"/>
          </a:xfrm>
        </p:spPr>
        <p:txBody>
          <a:bodyPr>
            <a:normAutofit fontScale="90000"/>
          </a:bodyPr>
          <a:lstStyle/>
          <a:p>
            <a:pPr algn="ctr"/>
            <a:r>
              <a:rPr lang="en-GB" dirty="0">
                <a:solidFill>
                  <a:srgbClr val="002060"/>
                </a:solidFill>
                <a:effectLst/>
                <a:ea typeface="Calibri" panose="020F0502020204030204" pitchFamily="34" charset="0"/>
              </a:rPr>
              <a:t>Conclusion</a:t>
            </a:r>
            <a:r>
              <a:rPr lang="en-GB" dirty="0">
                <a:effectLst/>
              </a:rPr>
              <a:t> </a:t>
            </a:r>
            <a:endParaRPr lang="en-GB" dirty="0"/>
          </a:p>
        </p:txBody>
      </p:sp>
      <p:sp>
        <p:nvSpPr>
          <p:cNvPr id="3" name="Content Placeholder 2">
            <a:extLst>
              <a:ext uri="{FF2B5EF4-FFF2-40B4-BE49-F238E27FC236}">
                <a16:creationId xmlns:a16="http://schemas.microsoft.com/office/drawing/2014/main" id="{740159DF-7154-C544-B372-DAC092E77272}"/>
              </a:ext>
            </a:extLst>
          </p:cNvPr>
          <p:cNvSpPr>
            <a:spLocks noGrp="1"/>
          </p:cNvSpPr>
          <p:nvPr>
            <p:ph idx="1"/>
          </p:nvPr>
        </p:nvSpPr>
        <p:spPr>
          <a:xfrm>
            <a:off x="700635" y="1614488"/>
            <a:ext cx="10691265" cy="4347400"/>
          </a:xfrm>
        </p:spPr>
        <p:txBody>
          <a:bodyPr>
            <a:normAutofit fontScale="70000" lnSpcReduction="20000"/>
          </a:bodyPr>
          <a:lstStyle/>
          <a:p>
            <a:pPr algn="l"/>
            <a:r>
              <a:rPr lang="en-GB" b="0" i="0" u="none" strike="noStrike" dirty="0">
                <a:solidFill>
                  <a:srgbClr val="000000"/>
                </a:solidFill>
                <a:effectLst/>
                <a:latin typeface="+mj-lt"/>
              </a:rPr>
              <a:t>Empowering Older Adults: A Key Factor in Health and Social Care Practice</a:t>
            </a:r>
          </a:p>
          <a:p>
            <a:pPr marL="0" indent="0" algn="l">
              <a:buNone/>
            </a:pPr>
            <a:r>
              <a:rPr lang="en-GB" b="0" i="0" u="none" strike="noStrike" dirty="0">
                <a:solidFill>
                  <a:srgbClr val="000000"/>
                </a:solidFill>
                <a:effectLst/>
                <a:latin typeface="+mj-lt"/>
              </a:rPr>
              <a:t>Effective Health and Social Care practice is built upon the foundation of empowering older adults. Regardless of whether support is offered in the community, through domiciliary services or through integrated health pathways, practitioners are instrumental in supporting older adults to live with dignity, independence and wellbeing.</a:t>
            </a:r>
          </a:p>
          <a:p>
            <a:pPr marL="0" indent="0" algn="l">
              <a:buNone/>
            </a:pPr>
            <a:r>
              <a:rPr lang="en-GB" b="0" i="0" u="none" strike="noStrike" dirty="0">
                <a:solidFill>
                  <a:srgbClr val="000000"/>
                </a:solidFill>
                <a:effectLst/>
                <a:latin typeface="+mj-lt"/>
              </a:rPr>
              <a:t>To achieve this, Practitioners will need to apply the principles set out by the Care Act 2014, Equality Act 2010 and Health and Care Act 2022 to ensure that each older adult receives fair treatment and is shown respect and compassion.</a:t>
            </a:r>
          </a:p>
          <a:p>
            <a:pPr marL="0" indent="0" algn="l">
              <a:buNone/>
            </a:pPr>
            <a:r>
              <a:rPr lang="en-GB" b="0" i="0" u="none" strike="noStrike" dirty="0">
                <a:solidFill>
                  <a:srgbClr val="000000"/>
                </a:solidFill>
                <a:effectLst/>
                <a:latin typeface="+mj-lt"/>
              </a:rPr>
              <a:t>Practitioners can use theoretical frameworks (e.g., The Life Course Approach) and models (e.g., Person Centred and Empowerment Models) to offer holistic care which supports the physical, emotional and social needs of an older adult.</a:t>
            </a:r>
          </a:p>
          <a:p>
            <a:pPr marL="0" indent="0" algn="l">
              <a:buNone/>
            </a:pPr>
            <a:r>
              <a:rPr lang="en-GB" b="0" i="0" u="none" strike="noStrike" dirty="0">
                <a:solidFill>
                  <a:srgbClr val="000000"/>
                </a:solidFill>
                <a:effectLst/>
                <a:latin typeface="+mj-lt"/>
              </a:rPr>
              <a:t>Approaches (such as social prescribing) have demonstrated that connecting health, community and voluntary support can help to address issues related to social isolation, promote wellbeing and encourage older adults to participate in their communities in later life.</a:t>
            </a:r>
          </a:p>
          <a:p>
            <a:pPr marL="0" indent="0" algn="l">
              <a:buNone/>
            </a:pPr>
            <a:r>
              <a:rPr lang="en-GB" b="0" i="0" u="none" strike="noStrike" dirty="0">
                <a:solidFill>
                  <a:srgbClr val="000000"/>
                </a:solidFill>
                <a:effectLst/>
                <a:latin typeface="+mj-lt"/>
              </a:rPr>
              <a:t>Therefore, it is crucial that there continues to be a clear emphasis on empowerment as a shared value across practice; embedding co-production, digital inclusion and prevention into the core outcomes from practice, as opposed to them being seen as optional goals. Ultimately, empowerment should be viewed as a lived experience, not merely a policy target, where the dignity and equality of all older adults is upheld.</a:t>
            </a:r>
          </a:p>
          <a:p>
            <a:pPr marL="0" indent="0">
              <a:buNone/>
            </a:pPr>
            <a:endParaRPr lang="en-GB" dirty="0"/>
          </a:p>
        </p:txBody>
      </p:sp>
    </p:spTree>
    <p:extLst>
      <p:ext uri="{BB962C8B-B14F-4D97-AF65-F5344CB8AC3E}">
        <p14:creationId xmlns:p14="http://schemas.microsoft.com/office/powerpoint/2010/main" val="4175252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CE25A-DA46-9A46-A688-4EC88FB1A15F}"/>
              </a:ext>
            </a:extLst>
          </p:cNvPr>
          <p:cNvSpPr>
            <a:spLocks noGrp="1"/>
          </p:cNvSpPr>
          <p:nvPr>
            <p:ph type="title"/>
          </p:nvPr>
        </p:nvSpPr>
        <p:spPr/>
        <p:txBody>
          <a:bodyPr/>
          <a:lstStyle/>
          <a:p>
            <a:pPr algn="ctr"/>
            <a:r>
              <a:rPr lang="en-GB" dirty="0"/>
              <a:t>Reference list</a:t>
            </a:r>
          </a:p>
        </p:txBody>
      </p:sp>
      <p:sp>
        <p:nvSpPr>
          <p:cNvPr id="3" name="Content Placeholder 2">
            <a:extLst>
              <a:ext uri="{FF2B5EF4-FFF2-40B4-BE49-F238E27FC236}">
                <a16:creationId xmlns:a16="http://schemas.microsoft.com/office/drawing/2014/main" id="{983CDA65-3384-3241-8D2F-D82F18092778}"/>
              </a:ext>
            </a:extLst>
          </p:cNvPr>
          <p:cNvSpPr>
            <a:spLocks noGrp="1"/>
          </p:cNvSpPr>
          <p:nvPr>
            <p:ph idx="1"/>
          </p:nvPr>
        </p:nvSpPr>
        <p:spPr>
          <a:xfrm>
            <a:off x="700635" y="1657350"/>
            <a:ext cx="10691265" cy="4304538"/>
          </a:xfrm>
        </p:spPr>
        <p:txBody>
          <a:bodyPr>
            <a:normAutofit fontScale="25000" lnSpcReduction="20000"/>
          </a:bodyPr>
          <a:lstStyle/>
          <a:p>
            <a:pPr marL="0" indent="0" algn="l">
              <a:buNone/>
            </a:pPr>
            <a:r>
              <a:rPr lang="en-GB" sz="7200" b="0" i="0" u="none" strike="noStrike" dirty="0">
                <a:solidFill>
                  <a:srgbClr val="222222"/>
                </a:solidFill>
                <a:effectLst/>
                <a:latin typeface="+mj-lt"/>
              </a:rPr>
              <a:t>Age UK (2014) Improving later life: Services for older people – what works. Available at: </a:t>
            </a:r>
            <a:r>
              <a:rPr lang="en-GB" sz="7200" b="0" i="0" u="none" strike="noStrike" dirty="0">
                <a:solidFill>
                  <a:srgbClr val="1155CC"/>
                </a:solidFill>
                <a:effectLst/>
                <a:latin typeface="+mj-lt"/>
                <a:hlinkClick r:id="rId2"/>
              </a:rPr>
              <a:t>https://www.ageuk.org.uk/siteassets/documents/reports-and-publications/reports-and-briefings/care--support/rb_apr14_services-what_works_spreads.pdf</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Age UK (2024) State of Health and Care of Older People in England 2024. Age UK. Available at: </a:t>
            </a:r>
            <a:r>
              <a:rPr lang="en-GB" sz="7200" b="0" i="0" u="none" strike="noStrike" dirty="0">
                <a:solidFill>
                  <a:srgbClr val="1155CC"/>
                </a:solidFill>
                <a:effectLst/>
                <a:latin typeface="+mj-lt"/>
                <a:hlinkClick r:id="rId3"/>
              </a:rPr>
              <a:t>https://www.ageuk.org.uk/discover/2024/september/state-of-health-and-care-of-older-people-in-england-2024/</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Age UK (2024) Continuing to care? Older people let down by NHS Continuing Healthcare. Available at: </a:t>
            </a:r>
            <a:r>
              <a:rPr lang="en-GB" sz="7200" b="0" i="0" u="none" strike="noStrike" dirty="0">
                <a:solidFill>
                  <a:srgbClr val="1155CC"/>
                </a:solidFill>
                <a:effectLst/>
                <a:latin typeface="+mj-lt"/>
                <a:hlinkClick r:id="rId4"/>
              </a:rPr>
              <a:t>https://www.ageuk.org.uk/siteassets/documents/reports-and-publications/consultation-responses-and-submissions/health--wellbeing/continuing-to-care---nhs-continuing-healthcare-report.pdf</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p:txBody>
      </p:sp>
    </p:spTree>
    <p:extLst>
      <p:ext uri="{BB962C8B-B14F-4D97-AF65-F5344CB8AC3E}">
        <p14:creationId xmlns:p14="http://schemas.microsoft.com/office/powerpoint/2010/main" val="40408088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20F2C9-998B-3043-9C87-3D0B15964549}"/>
              </a:ext>
            </a:extLst>
          </p:cNvPr>
          <p:cNvSpPr>
            <a:spLocks noGrp="1"/>
          </p:cNvSpPr>
          <p:nvPr>
            <p:ph idx="1"/>
          </p:nvPr>
        </p:nvSpPr>
        <p:spPr>
          <a:xfrm>
            <a:off x="700635" y="914400"/>
            <a:ext cx="10691265" cy="5047488"/>
          </a:xfrm>
        </p:spPr>
        <p:txBody>
          <a:bodyPr>
            <a:normAutofit fontScale="25000" lnSpcReduction="20000"/>
          </a:bodyPr>
          <a:lstStyle/>
          <a:p>
            <a:pPr marL="0" indent="0" algn="l">
              <a:buNone/>
            </a:pPr>
            <a:r>
              <a:rPr lang="en-GB" sz="7200" b="0" i="0" u="none" strike="noStrike" dirty="0">
                <a:solidFill>
                  <a:srgbClr val="222222"/>
                </a:solidFill>
                <a:effectLst/>
                <a:latin typeface="+mj-lt"/>
              </a:rPr>
              <a:t>Age UK (2025) The State of Health and Care of Older People in England 2025. Available at: </a:t>
            </a:r>
            <a:r>
              <a:rPr lang="en-GB" sz="7200" b="0" i="0" u="none" strike="noStrike" dirty="0">
                <a:solidFill>
                  <a:srgbClr val="1155CC"/>
                </a:solidFill>
                <a:effectLst/>
                <a:latin typeface="+mj-lt"/>
                <a:hlinkClick r:id="rId2"/>
              </a:rPr>
              <a:t>https://www.ageuk.org.uk/siteassets/documents/reports-and-publications/reports-and-briefings/health--wellbeing/state-of-health-and-care/state-of-health-care-of-older-people-in-england-2025.pdf</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err="1">
                <a:solidFill>
                  <a:srgbClr val="222222"/>
                </a:solidFill>
                <a:effectLst/>
                <a:latin typeface="+mj-lt"/>
              </a:rPr>
              <a:t>Alomari</a:t>
            </a:r>
            <a:r>
              <a:rPr lang="en-GB" sz="7200" b="0" i="0" u="none" strike="noStrike" dirty="0">
                <a:solidFill>
                  <a:srgbClr val="222222"/>
                </a:solidFill>
                <a:effectLst/>
                <a:latin typeface="+mj-lt"/>
              </a:rPr>
              <a:t>, E. and Steinke, C. (2024) ‘Quality of life in assisted living facilities for seniors: A descriptive exploratory study’, Nursing Open, 11(3). Available at: </a:t>
            </a:r>
            <a:r>
              <a:rPr lang="en-GB" sz="7200" b="0" i="0" u="none" strike="noStrike" dirty="0">
                <a:solidFill>
                  <a:srgbClr val="1155CC"/>
                </a:solidFill>
                <a:effectLst/>
                <a:latin typeface="+mj-lt"/>
                <a:hlinkClick r:id="rId3"/>
              </a:rPr>
              <a:t>https://doi.org/10.1002/nop2.2084</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err="1">
                <a:solidFill>
                  <a:srgbClr val="222222"/>
                </a:solidFill>
                <a:effectLst/>
                <a:latin typeface="+mj-lt"/>
              </a:rPr>
              <a:t>Bottery</a:t>
            </a:r>
            <a:r>
              <a:rPr lang="en-GB" sz="7200" b="0" i="0" u="none" strike="noStrike" dirty="0">
                <a:solidFill>
                  <a:srgbClr val="222222"/>
                </a:solidFill>
                <a:effectLst/>
                <a:latin typeface="+mj-lt"/>
              </a:rPr>
              <a:t>, S. (2019) What’s Your Problem, Social Care? The Eight Key Areas for Reform. The King’s Fund. Available at: </a:t>
            </a:r>
            <a:r>
              <a:rPr lang="en-GB" sz="7200" b="0" i="0" u="none" strike="noStrike" dirty="0">
                <a:solidFill>
                  <a:srgbClr val="1155CC"/>
                </a:solidFill>
                <a:effectLst/>
                <a:latin typeface="+mj-lt"/>
                <a:hlinkClick r:id="rId4"/>
              </a:rPr>
              <a:t>https://www.kingsfund.org.uk/insight-and-analysis/long-reads/whats-your-problem-social-care</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buNone/>
            </a:pPr>
            <a:endParaRPr lang="en-GB" sz="1800" dirty="0">
              <a:latin typeface="+mj-lt"/>
            </a:endParaRPr>
          </a:p>
        </p:txBody>
      </p:sp>
      <p:sp>
        <p:nvSpPr>
          <p:cNvPr id="4" name="TextBox 3">
            <a:extLst>
              <a:ext uri="{FF2B5EF4-FFF2-40B4-BE49-F238E27FC236}">
                <a16:creationId xmlns:a16="http://schemas.microsoft.com/office/drawing/2014/main" id="{BAA4F5F0-6196-8749-9760-B13B8783A922}"/>
              </a:ext>
            </a:extLst>
          </p:cNvPr>
          <p:cNvSpPr txBox="1"/>
          <p:nvPr/>
        </p:nvSpPr>
        <p:spPr>
          <a:xfrm>
            <a:off x="857250" y="171450"/>
            <a:ext cx="3786188" cy="369332"/>
          </a:xfrm>
          <a:prstGeom prst="rect">
            <a:avLst/>
          </a:prstGeom>
          <a:noFill/>
        </p:spPr>
        <p:txBody>
          <a:bodyPr wrap="square" rtlCol="0">
            <a:spAutoFit/>
          </a:bodyPr>
          <a:lstStyle/>
          <a:p>
            <a:r>
              <a:rPr lang="en-GB" dirty="0">
                <a:latin typeface="+mj-lt"/>
              </a:rPr>
              <a:t>Reference list Continued..</a:t>
            </a:r>
          </a:p>
        </p:txBody>
      </p:sp>
    </p:spTree>
    <p:extLst>
      <p:ext uri="{BB962C8B-B14F-4D97-AF65-F5344CB8AC3E}">
        <p14:creationId xmlns:p14="http://schemas.microsoft.com/office/powerpoint/2010/main" val="5259678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972924-514B-0A41-9FC2-D5FD75C4C50F}"/>
              </a:ext>
            </a:extLst>
          </p:cNvPr>
          <p:cNvSpPr>
            <a:spLocks noGrp="1"/>
          </p:cNvSpPr>
          <p:nvPr>
            <p:ph idx="1"/>
          </p:nvPr>
        </p:nvSpPr>
        <p:spPr>
          <a:xfrm>
            <a:off x="750367" y="878967"/>
            <a:ext cx="10691265" cy="5093208"/>
          </a:xfrm>
        </p:spPr>
        <p:txBody>
          <a:bodyPr>
            <a:normAutofit fontScale="25000" lnSpcReduction="20000"/>
          </a:bodyPr>
          <a:lstStyle/>
          <a:p>
            <a:pPr marL="0" indent="0" algn="l">
              <a:buNone/>
            </a:pPr>
            <a:r>
              <a:rPr lang="en-GB" sz="7200" b="0" i="0" u="none" strike="noStrike" dirty="0">
                <a:solidFill>
                  <a:srgbClr val="222222"/>
                </a:solidFill>
                <a:effectLst/>
                <a:latin typeface="+mj-lt"/>
              </a:rPr>
              <a:t>Bu, F. et al. (2025) ‘National roll-out of social prescribing in England’s primary care system: A longitudinal observational study using Clinical Practice Research Datalink data’, The Lancet Public Health. Available at: </a:t>
            </a:r>
            <a:r>
              <a:rPr lang="en-GB" sz="7200" b="0" i="0" u="none" strike="noStrike" dirty="0">
                <a:solidFill>
                  <a:srgbClr val="1155CC"/>
                </a:solidFill>
                <a:effectLst/>
                <a:latin typeface="+mj-lt"/>
                <a:hlinkClick r:id="rId2"/>
              </a:rPr>
              <a:t>https://doi.org/10.1016/S2468-2667(25)00217-8</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Buck, D. and </a:t>
            </a:r>
            <a:r>
              <a:rPr lang="en-GB" sz="7200" b="0" i="0" u="none" strike="noStrike" dirty="0" err="1">
                <a:solidFill>
                  <a:srgbClr val="222222"/>
                </a:solidFill>
                <a:effectLst/>
                <a:latin typeface="+mj-lt"/>
              </a:rPr>
              <a:t>Ewbank</a:t>
            </a:r>
            <a:r>
              <a:rPr lang="en-GB" sz="7200" b="0" i="0" u="none" strike="noStrike" dirty="0">
                <a:solidFill>
                  <a:srgbClr val="222222"/>
                </a:solidFill>
                <a:effectLst/>
                <a:latin typeface="+mj-lt"/>
              </a:rPr>
              <a:t>, L. (2020) What Is Social Prescribing? The King’s Fund. Available at: </a:t>
            </a:r>
            <a:r>
              <a:rPr lang="en-GB" sz="7200" b="0" i="0" u="none" strike="noStrike" dirty="0">
                <a:solidFill>
                  <a:srgbClr val="1155CC"/>
                </a:solidFill>
                <a:effectLst/>
                <a:latin typeface="+mj-lt"/>
                <a:hlinkClick r:id="rId3"/>
              </a:rPr>
              <a:t>https://www.kingsfund.org.uk/insight-and-analysis/long-reads/social-prescribing</a:t>
            </a:r>
            <a:r>
              <a:rPr lang="en-GB" sz="7200" b="0" i="0" u="none" strike="noStrike" dirty="0">
                <a:solidFill>
                  <a:srgbClr val="222222"/>
                </a:solidFill>
                <a:effectLst/>
                <a:latin typeface="+mj-lt"/>
              </a:rPr>
              <a:t>(Accessed: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BVSC (2023) Social Prescribing &amp; Voluntary Sector Pathways. Birmingham Voluntary Service Council. Available at: </a:t>
            </a:r>
            <a:r>
              <a:rPr lang="en-GB" sz="7200" b="0" i="0" u="none" strike="noStrike" dirty="0">
                <a:solidFill>
                  <a:srgbClr val="1155CC"/>
                </a:solidFill>
                <a:effectLst/>
                <a:latin typeface="+mj-lt"/>
                <a:hlinkClick r:id="rId4"/>
              </a:rPr>
              <a:t>https://www.bvsc.org/social-prescribing-voluntary-sector-pathways</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buNone/>
            </a:pPr>
            <a:endParaRPr lang="en-GB" sz="1800" dirty="0">
              <a:latin typeface="+mj-lt"/>
            </a:endParaRPr>
          </a:p>
        </p:txBody>
      </p:sp>
      <p:sp>
        <p:nvSpPr>
          <p:cNvPr id="4" name="TextBox 3">
            <a:extLst>
              <a:ext uri="{FF2B5EF4-FFF2-40B4-BE49-F238E27FC236}">
                <a16:creationId xmlns:a16="http://schemas.microsoft.com/office/drawing/2014/main" id="{E236099D-46D8-EC41-A3FE-5ACE6D981BC9}"/>
              </a:ext>
            </a:extLst>
          </p:cNvPr>
          <p:cNvSpPr txBox="1"/>
          <p:nvPr/>
        </p:nvSpPr>
        <p:spPr>
          <a:xfrm>
            <a:off x="857250" y="171450"/>
            <a:ext cx="3786188" cy="369332"/>
          </a:xfrm>
          <a:prstGeom prst="rect">
            <a:avLst/>
          </a:prstGeom>
          <a:noFill/>
        </p:spPr>
        <p:txBody>
          <a:bodyPr wrap="square" rtlCol="0">
            <a:spAutoFit/>
          </a:bodyPr>
          <a:lstStyle/>
          <a:p>
            <a:r>
              <a:rPr lang="en-GB" dirty="0">
                <a:latin typeface="+mj-lt"/>
              </a:rPr>
              <a:t>Reference list Continued..</a:t>
            </a:r>
          </a:p>
        </p:txBody>
      </p:sp>
    </p:spTree>
    <p:extLst>
      <p:ext uri="{BB962C8B-B14F-4D97-AF65-F5344CB8AC3E}">
        <p14:creationId xmlns:p14="http://schemas.microsoft.com/office/powerpoint/2010/main" val="306693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559A1B-7B40-2D41-8F88-13FF0BE8A4EC}"/>
              </a:ext>
            </a:extLst>
          </p:cNvPr>
          <p:cNvSpPr>
            <a:spLocks noGrp="1"/>
          </p:cNvSpPr>
          <p:nvPr>
            <p:ph idx="1"/>
          </p:nvPr>
        </p:nvSpPr>
        <p:spPr>
          <a:xfrm>
            <a:off x="700635" y="785813"/>
            <a:ext cx="10691265" cy="5176075"/>
          </a:xfrm>
        </p:spPr>
        <p:txBody>
          <a:bodyPr>
            <a:normAutofit fontScale="25000" lnSpcReduction="20000"/>
          </a:bodyPr>
          <a:lstStyle/>
          <a:p>
            <a:pPr marL="0" indent="0" algn="l">
              <a:buNone/>
            </a:pPr>
            <a:r>
              <a:rPr lang="en-GB" sz="7200" b="0" i="0" u="none" strike="noStrike" dirty="0">
                <a:solidFill>
                  <a:srgbClr val="222222"/>
                </a:solidFill>
                <a:effectLst/>
                <a:latin typeface="+mj-lt"/>
              </a:rPr>
              <a:t>Care Act (2014) Care Act 2014. </a:t>
            </a:r>
            <a:r>
              <a:rPr lang="en-GB" sz="7200" b="0" i="0" u="none" strike="noStrike" dirty="0">
                <a:solidFill>
                  <a:srgbClr val="1155CC"/>
                </a:solidFill>
                <a:effectLst/>
                <a:latin typeface="+mj-lt"/>
                <a:hlinkClick r:id="rId2"/>
              </a:rPr>
              <a:t>Legislation.gov.uk</a:t>
            </a:r>
            <a:r>
              <a:rPr lang="en-GB" sz="7200" b="0" i="0" u="none" strike="noStrike" dirty="0">
                <a:solidFill>
                  <a:srgbClr val="222222"/>
                </a:solidFill>
                <a:effectLst/>
                <a:latin typeface="+mj-lt"/>
              </a:rPr>
              <a:t>. Available at: </a:t>
            </a:r>
            <a:r>
              <a:rPr lang="en-GB" sz="7200" b="0" i="0" u="none" strike="noStrike" dirty="0">
                <a:solidFill>
                  <a:srgbClr val="1155CC"/>
                </a:solidFill>
                <a:effectLst/>
                <a:latin typeface="+mj-lt"/>
                <a:hlinkClick r:id="rId3"/>
              </a:rPr>
              <a:t>https://www.legislation.gov.uk/ukpga/2014/23/contents</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Dahlberg, L.E. et al. (2020) ‘Improving osteoarthritis care by digital means – Effects of a digital self-management programme after 24 or 48 weeks of treatment’, PLOS ONE, 15(3), p.e0229783. Available at: </a:t>
            </a:r>
            <a:r>
              <a:rPr lang="en-GB" sz="7200" b="0" i="0" u="none" strike="noStrike" dirty="0">
                <a:solidFill>
                  <a:srgbClr val="1155CC"/>
                </a:solidFill>
                <a:effectLst/>
                <a:latin typeface="+mj-lt"/>
                <a:hlinkClick r:id="rId4"/>
              </a:rPr>
              <a:t>https://doi.org/10.1371/journal.pone.0229783</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Department of Health and Social Care (2023) The NHS Constitution for England. </a:t>
            </a:r>
            <a:r>
              <a:rPr lang="en-GB" sz="7200" b="0" i="0" u="none" strike="noStrike" dirty="0">
                <a:solidFill>
                  <a:srgbClr val="1155CC"/>
                </a:solidFill>
                <a:effectLst/>
                <a:latin typeface="+mj-lt"/>
                <a:hlinkClick r:id="rId5"/>
              </a:rPr>
              <a:t>GOV.UK</a:t>
            </a:r>
            <a:r>
              <a:rPr lang="en-GB" sz="7200" b="0" i="0" u="none" strike="noStrike" dirty="0">
                <a:solidFill>
                  <a:srgbClr val="222222"/>
                </a:solidFill>
                <a:effectLst/>
                <a:latin typeface="+mj-lt"/>
              </a:rPr>
              <a:t>. Available at: </a:t>
            </a:r>
            <a:r>
              <a:rPr lang="en-GB" sz="7200" b="0" i="0" u="none" strike="noStrike" dirty="0">
                <a:solidFill>
                  <a:srgbClr val="1155CC"/>
                </a:solidFill>
                <a:effectLst/>
                <a:latin typeface="+mj-lt"/>
                <a:hlinkClick r:id="rId6"/>
              </a:rPr>
              <a:t>https://www.gov.uk/government/publications/the-nhs-constitution-for-england/the-nhs-constitution-for-england</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Donnelly, T. (2019) NHS England – Empowering People in Their Care. NHS England. Available at: </a:t>
            </a:r>
            <a:r>
              <a:rPr lang="en-GB" sz="7200" b="0" i="0" u="none" strike="noStrike" dirty="0">
                <a:solidFill>
                  <a:srgbClr val="1155CC"/>
                </a:solidFill>
                <a:effectLst/>
                <a:latin typeface="+mj-lt"/>
                <a:hlinkClick r:id="rId7"/>
              </a:rPr>
              <a:t>https://www.england.nhs.uk/blog/empowering-people-in-their-care/</a:t>
            </a:r>
            <a:r>
              <a:rPr lang="en-GB" sz="7200" b="0" i="0" u="none" strike="noStrike" dirty="0">
                <a:solidFill>
                  <a:srgbClr val="222222"/>
                </a:solidFill>
                <a:effectLst/>
                <a:latin typeface="+mj-lt"/>
              </a:rPr>
              <a:t>(Accessed: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r>
              <a:rPr lang="en-GB" sz="100" dirty="0"/>
              <a:t/>
            </a:r>
            <a:br>
              <a:rPr lang="en-GB" sz="100" dirty="0"/>
            </a:br>
            <a:endParaRPr lang="en-GB" sz="100" dirty="0">
              <a:latin typeface="+mj-lt"/>
            </a:endParaRPr>
          </a:p>
          <a:p>
            <a:pPr marL="0" indent="0">
              <a:buNone/>
            </a:pPr>
            <a:endParaRPr lang="en-GB" sz="1800" dirty="0">
              <a:latin typeface="+mj-lt"/>
            </a:endParaRPr>
          </a:p>
        </p:txBody>
      </p:sp>
      <p:sp>
        <p:nvSpPr>
          <p:cNvPr id="4" name="TextBox 3">
            <a:extLst>
              <a:ext uri="{FF2B5EF4-FFF2-40B4-BE49-F238E27FC236}">
                <a16:creationId xmlns:a16="http://schemas.microsoft.com/office/drawing/2014/main" id="{E893B659-51DD-CC42-B311-B9C5FA2C47BC}"/>
              </a:ext>
            </a:extLst>
          </p:cNvPr>
          <p:cNvSpPr txBox="1"/>
          <p:nvPr/>
        </p:nvSpPr>
        <p:spPr>
          <a:xfrm>
            <a:off x="857250" y="171450"/>
            <a:ext cx="3786188" cy="369332"/>
          </a:xfrm>
          <a:prstGeom prst="rect">
            <a:avLst/>
          </a:prstGeom>
          <a:noFill/>
        </p:spPr>
        <p:txBody>
          <a:bodyPr wrap="square" rtlCol="0">
            <a:spAutoFit/>
          </a:bodyPr>
          <a:lstStyle/>
          <a:p>
            <a:r>
              <a:rPr lang="en-GB" dirty="0">
                <a:latin typeface="+mj-lt"/>
              </a:rPr>
              <a:t>Reference list Continued..</a:t>
            </a:r>
          </a:p>
        </p:txBody>
      </p:sp>
    </p:spTree>
    <p:extLst>
      <p:ext uri="{BB962C8B-B14F-4D97-AF65-F5344CB8AC3E}">
        <p14:creationId xmlns:p14="http://schemas.microsoft.com/office/powerpoint/2010/main" val="870219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D09429-B160-A945-A9D6-85F7E1DC3E9E}"/>
              </a:ext>
            </a:extLst>
          </p:cNvPr>
          <p:cNvSpPr>
            <a:spLocks noGrp="1"/>
          </p:cNvSpPr>
          <p:nvPr>
            <p:ph idx="1"/>
          </p:nvPr>
        </p:nvSpPr>
        <p:spPr>
          <a:xfrm>
            <a:off x="700635" y="771525"/>
            <a:ext cx="10691265" cy="5190363"/>
          </a:xfrm>
        </p:spPr>
        <p:txBody>
          <a:bodyPr>
            <a:normAutofit fontScale="25000" lnSpcReduction="20000"/>
          </a:bodyPr>
          <a:lstStyle/>
          <a:p>
            <a:pPr marL="0" indent="0" algn="l">
              <a:buNone/>
            </a:pPr>
            <a:r>
              <a:rPr lang="en-GB" sz="7200" b="0" i="0" u="none" strike="noStrike" dirty="0">
                <a:solidFill>
                  <a:srgbClr val="222222"/>
                </a:solidFill>
                <a:effectLst/>
                <a:latin typeface="+mj-lt"/>
              </a:rPr>
              <a:t>Equality Act (2010) Equality Act 2010. </a:t>
            </a:r>
            <a:r>
              <a:rPr lang="en-GB" sz="7200" b="0" i="0" u="none" strike="noStrike" dirty="0">
                <a:solidFill>
                  <a:srgbClr val="1155CC"/>
                </a:solidFill>
                <a:effectLst/>
                <a:latin typeface="+mj-lt"/>
                <a:hlinkClick r:id="rId2"/>
              </a:rPr>
              <a:t>Legislation.gov.uk</a:t>
            </a:r>
            <a:r>
              <a:rPr lang="en-GB" sz="7200" b="0" i="0" u="none" strike="noStrike" dirty="0">
                <a:solidFill>
                  <a:srgbClr val="222222"/>
                </a:solidFill>
                <a:effectLst/>
                <a:latin typeface="+mj-lt"/>
              </a:rPr>
              <a:t>. Available at: </a:t>
            </a:r>
            <a:r>
              <a:rPr lang="en-GB" sz="7200" b="0" i="0" u="none" strike="noStrike" dirty="0">
                <a:solidFill>
                  <a:srgbClr val="1155CC"/>
                </a:solidFill>
                <a:effectLst/>
                <a:latin typeface="+mj-lt"/>
                <a:hlinkClick r:id="rId3"/>
              </a:rPr>
              <a:t>https://www.legislation.gov.uk/ukpga/2010/15/contents</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Government Office for Science (2025) Future of an Ageing Population. Government Office for Science. Available at: </a:t>
            </a:r>
            <a:r>
              <a:rPr lang="en-GB" sz="7200" b="0" i="0" u="none" strike="noStrike" dirty="0">
                <a:solidFill>
                  <a:srgbClr val="1155CC"/>
                </a:solidFill>
                <a:effectLst/>
                <a:latin typeface="+mj-lt"/>
                <a:hlinkClick r:id="rId4"/>
              </a:rPr>
              <a:t>https://assets.publishing.service.gov.uk/media/5d273adce5274a5862768ff9/future-of-an-ageing-population.pdf</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err="1">
                <a:solidFill>
                  <a:srgbClr val="222222"/>
                </a:solidFill>
                <a:effectLst/>
                <a:latin typeface="+mj-lt"/>
              </a:rPr>
              <a:t>Handayani</a:t>
            </a:r>
            <a:r>
              <a:rPr lang="en-GB" sz="7200" b="0" i="0" u="none" strike="noStrike" dirty="0">
                <a:solidFill>
                  <a:srgbClr val="222222"/>
                </a:solidFill>
                <a:effectLst/>
                <a:latin typeface="+mj-lt"/>
              </a:rPr>
              <a:t>, N.H., </a:t>
            </a:r>
            <a:r>
              <a:rPr lang="en-GB" sz="7200" b="0" i="0" u="none" strike="noStrike" dirty="0" err="1">
                <a:solidFill>
                  <a:srgbClr val="222222"/>
                </a:solidFill>
                <a:effectLst/>
                <a:latin typeface="+mj-lt"/>
              </a:rPr>
              <a:t>Wanat</a:t>
            </a:r>
            <a:r>
              <a:rPr lang="en-GB" sz="7200" b="0" i="0" u="none" strike="noStrike" dirty="0">
                <a:solidFill>
                  <a:srgbClr val="222222"/>
                </a:solidFill>
                <a:effectLst/>
                <a:latin typeface="+mj-lt"/>
              </a:rPr>
              <a:t>, M. and Tierney, S. (2024) ‘A thematic synthesis of the experiences of social prescribing among patients in the UK’, The British Journal of General Practice, BJGP.2024.0179. Available at: </a:t>
            </a:r>
            <a:r>
              <a:rPr lang="en-GB" sz="7200" b="0" i="0" u="none" strike="noStrike" dirty="0">
                <a:solidFill>
                  <a:srgbClr val="1155CC"/>
                </a:solidFill>
                <a:effectLst/>
                <a:latin typeface="+mj-lt"/>
                <a:hlinkClick r:id="rId5"/>
              </a:rPr>
              <a:t>https://doi.org/10.3399/BJGP.2024.0179</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Health and Care Act (2022) Health and Care Act 2022. </a:t>
            </a:r>
            <a:r>
              <a:rPr lang="en-GB" sz="7200" b="0" i="0" u="none" strike="noStrike" dirty="0">
                <a:solidFill>
                  <a:srgbClr val="1155CC"/>
                </a:solidFill>
                <a:effectLst/>
                <a:latin typeface="+mj-lt"/>
                <a:hlinkClick r:id="rId2"/>
              </a:rPr>
              <a:t>Legislation.gov.uk</a:t>
            </a:r>
            <a:r>
              <a:rPr lang="en-GB" sz="7200" b="0" i="0" u="none" strike="noStrike" dirty="0">
                <a:solidFill>
                  <a:srgbClr val="222222"/>
                </a:solidFill>
                <a:effectLst/>
                <a:latin typeface="+mj-lt"/>
              </a:rPr>
              <a:t>. Available at: </a:t>
            </a:r>
            <a:r>
              <a:rPr lang="en-GB" sz="7200" b="0" i="0" u="none" strike="noStrike" dirty="0">
                <a:solidFill>
                  <a:srgbClr val="1155CC"/>
                </a:solidFill>
                <a:effectLst/>
                <a:latin typeface="+mj-lt"/>
                <a:hlinkClick r:id="rId6"/>
              </a:rPr>
              <a:t>https://www.legislation.gov.uk/ukpga/2022/31/contents</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buNone/>
            </a:pPr>
            <a:endParaRPr lang="en-GB" sz="1800" dirty="0">
              <a:latin typeface="+mj-lt"/>
            </a:endParaRPr>
          </a:p>
        </p:txBody>
      </p:sp>
      <p:sp>
        <p:nvSpPr>
          <p:cNvPr id="4" name="TextBox 3">
            <a:extLst>
              <a:ext uri="{FF2B5EF4-FFF2-40B4-BE49-F238E27FC236}">
                <a16:creationId xmlns:a16="http://schemas.microsoft.com/office/drawing/2014/main" id="{1CB5EE4B-520E-3E41-9035-BE462BD02D14}"/>
              </a:ext>
            </a:extLst>
          </p:cNvPr>
          <p:cNvSpPr txBox="1"/>
          <p:nvPr/>
        </p:nvSpPr>
        <p:spPr>
          <a:xfrm>
            <a:off x="857250" y="171450"/>
            <a:ext cx="3786188" cy="369332"/>
          </a:xfrm>
          <a:prstGeom prst="rect">
            <a:avLst/>
          </a:prstGeom>
          <a:noFill/>
        </p:spPr>
        <p:txBody>
          <a:bodyPr wrap="square" rtlCol="0">
            <a:spAutoFit/>
          </a:bodyPr>
          <a:lstStyle/>
          <a:p>
            <a:r>
              <a:rPr lang="en-GB" dirty="0">
                <a:latin typeface="+mj-lt"/>
              </a:rPr>
              <a:t>Reference list Continued..</a:t>
            </a:r>
          </a:p>
        </p:txBody>
      </p:sp>
    </p:spTree>
    <p:extLst>
      <p:ext uri="{BB962C8B-B14F-4D97-AF65-F5344CB8AC3E}">
        <p14:creationId xmlns:p14="http://schemas.microsoft.com/office/powerpoint/2010/main" val="14955082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D655D5-98E8-0048-BB2A-706AD4E7C988}"/>
              </a:ext>
            </a:extLst>
          </p:cNvPr>
          <p:cNvSpPr>
            <a:spLocks noGrp="1"/>
          </p:cNvSpPr>
          <p:nvPr>
            <p:ph idx="1"/>
          </p:nvPr>
        </p:nvSpPr>
        <p:spPr>
          <a:xfrm>
            <a:off x="700635" y="900113"/>
            <a:ext cx="10691265" cy="5061775"/>
          </a:xfrm>
        </p:spPr>
        <p:txBody>
          <a:bodyPr>
            <a:normAutofit fontScale="25000" lnSpcReduction="20000"/>
          </a:bodyPr>
          <a:lstStyle/>
          <a:p>
            <a:pPr marL="0" indent="0" algn="l">
              <a:buNone/>
            </a:pPr>
            <a:r>
              <a:rPr lang="en-GB" sz="7200" b="0" i="0" u="none" strike="noStrike" dirty="0">
                <a:solidFill>
                  <a:srgbClr val="222222"/>
                </a:solidFill>
                <a:effectLst/>
                <a:latin typeface="+mj-lt"/>
              </a:rPr>
              <a:t>Human Rights Act (1998) Human Rights Act 1998. </a:t>
            </a:r>
            <a:r>
              <a:rPr lang="en-GB" sz="7200" b="0" i="0" u="none" strike="noStrike" dirty="0">
                <a:solidFill>
                  <a:srgbClr val="1155CC"/>
                </a:solidFill>
                <a:effectLst/>
                <a:latin typeface="+mj-lt"/>
                <a:hlinkClick r:id="rId2"/>
              </a:rPr>
              <a:t>Legislation.gov.uk</a:t>
            </a:r>
            <a:r>
              <a:rPr lang="en-GB" sz="7200" b="0" i="0" u="none" strike="noStrike" dirty="0">
                <a:solidFill>
                  <a:srgbClr val="222222"/>
                </a:solidFill>
                <a:effectLst/>
                <a:latin typeface="+mj-lt"/>
              </a:rPr>
              <a:t>. Available at: </a:t>
            </a:r>
            <a:r>
              <a:rPr lang="en-GB" sz="7200" b="0" i="0" u="none" strike="noStrike" dirty="0">
                <a:solidFill>
                  <a:srgbClr val="1155CC"/>
                </a:solidFill>
                <a:effectLst/>
                <a:latin typeface="+mj-lt"/>
                <a:hlinkClick r:id="rId3"/>
              </a:rPr>
              <a:t>https://www.legislation.gov.uk/ukpga/1998/42/contents</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Marques, A. et al. (2022) ‘Effectiveness of remote care interventions: A systematic review informing the 2022 EULAR Points to Consider for remote care in rheumatic and musculoskeletal diseases’, RMD Open, 8(1), p.e002290. Available at: </a:t>
            </a:r>
            <a:r>
              <a:rPr lang="en-GB" sz="7200" b="0" i="0" u="none" strike="noStrike" dirty="0">
                <a:solidFill>
                  <a:srgbClr val="1155CC"/>
                </a:solidFill>
                <a:effectLst/>
                <a:latin typeface="+mj-lt"/>
                <a:hlinkClick r:id="rId4"/>
              </a:rPr>
              <a:t>https://doi.org/10.1136/rmdopen-2022-002290</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NASP (2024) New report shows impact of social prescribing on health service use and costs. National Academy for Social Prescribing. Available at: </a:t>
            </a:r>
            <a:r>
              <a:rPr lang="en-GB" sz="7200" b="0" i="0" u="none" strike="noStrike" dirty="0">
                <a:solidFill>
                  <a:srgbClr val="1155CC"/>
                </a:solidFill>
                <a:effectLst/>
                <a:latin typeface="+mj-lt"/>
                <a:hlinkClick r:id="rId5"/>
              </a:rPr>
              <a:t>https://socialprescribingacademy.org.uk/resources/new-report-shows-impact-of-social-prescribing-on-health-service-use-and-costs/</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NHS (2023) Introduction to Care and Support – Social Care and Support Guide. NHS. Available at: </a:t>
            </a:r>
            <a:r>
              <a:rPr lang="en-GB" sz="7200" b="0" i="0" u="none" strike="noStrike" dirty="0">
                <a:solidFill>
                  <a:srgbClr val="1155CC"/>
                </a:solidFill>
                <a:effectLst/>
                <a:latin typeface="+mj-lt"/>
                <a:hlinkClick r:id="rId6"/>
              </a:rPr>
              <a:t>https://www.nhs.uk/social-care-and-support/introduction-to-care-and-support/</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buNone/>
            </a:pPr>
            <a:endParaRPr lang="en-GB" sz="1800" dirty="0">
              <a:latin typeface="+mj-lt"/>
            </a:endParaRPr>
          </a:p>
        </p:txBody>
      </p:sp>
      <p:sp>
        <p:nvSpPr>
          <p:cNvPr id="4" name="TextBox 3">
            <a:extLst>
              <a:ext uri="{FF2B5EF4-FFF2-40B4-BE49-F238E27FC236}">
                <a16:creationId xmlns:a16="http://schemas.microsoft.com/office/drawing/2014/main" id="{A4E686F3-DB12-EB4A-817E-DD4CE44BBACA}"/>
              </a:ext>
            </a:extLst>
          </p:cNvPr>
          <p:cNvSpPr txBox="1"/>
          <p:nvPr/>
        </p:nvSpPr>
        <p:spPr>
          <a:xfrm>
            <a:off x="857250" y="214314"/>
            <a:ext cx="3786188" cy="369332"/>
          </a:xfrm>
          <a:prstGeom prst="rect">
            <a:avLst/>
          </a:prstGeom>
          <a:noFill/>
        </p:spPr>
        <p:txBody>
          <a:bodyPr wrap="square" rtlCol="0">
            <a:spAutoFit/>
          </a:bodyPr>
          <a:lstStyle/>
          <a:p>
            <a:r>
              <a:rPr lang="en-GB" dirty="0">
                <a:latin typeface="+mj-lt"/>
              </a:rPr>
              <a:t>Reference list Continued..</a:t>
            </a:r>
          </a:p>
        </p:txBody>
      </p:sp>
    </p:spTree>
    <p:extLst>
      <p:ext uri="{BB962C8B-B14F-4D97-AF65-F5344CB8AC3E}">
        <p14:creationId xmlns:p14="http://schemas.microsoft.com/office/powerpoint/2010/main" val="20099333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F5F143-F5B2-8F4D-B69B-866B3D469C7B}"/>
              </a:ext>
            </a:extLst>
          </p:cNvPr>
          <p:cNvSpPr>
            <a:spLocks noGrp="1"/>
          </p:cNvSpPr>
          <p:nvPr>
            <p:ph idx="1"/>
          </p:nvPr>
        </p:nvSpPr>
        <p:spPr>
          <a:xfrm>
            <a:off x="700635" y="814388"/>
            <a:ext cx="10691265" cy="5147500"/>
          </a:xfrm>
        </p:spPr>
        <p:txBody>
          <a:bodyPr>
            <a:normAutofit fontScale="25000" lnSpcReduction="20000"/>
          </a:bodyPr>
          <a:lstStyle/>
          <a:p>
            <a:pPr marL="0" indent="0" algn="l">
              <a:buNone/>
            </a:pPr>
            <a:r>
              <a:rPr lang="en-GB" sz="7200" b="0" i="0" u="none" strike="noStrike" dirty="0">
                <a:solidFill>
                  <a:srgbClr val="222222"/>
                </a:solidFill>
                <a:effectLst/>
                <a:latin typeface="+mj-lt"/>
              </a:rPr>
              <a:t>NHS (n.d.) NHS England – Ageing Well and Supporting People Living with Frailty. NHS England. Available at: </a:t>
            </a:r>
            <a:r>
              <a:rPr lang="en-GB" sz="7200" b="0" i="0" u="none" strike="noStrike" dirty="0">
                <a:solidFill>
                  <a:srgbClr val="1155CC"/>
                </a:solidFill>
                <a:effectLst/>
                <a:latin typeface="+mj-lt"/>
                <a:hlinkClick r:id="rId2"/>
              </a:rPr>
              <a:t>https://www.england.nhs.uk/ourwork/clinical-policy/older-people/frailty/</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NHS England (2019) Comprehensive Personalised Care Model. Available at: </a:t>
            </a:r>
            <a:r>
              <a:rPr lang="en-GB" sz="7200" b="0" i="0" u="none" strike="noStrike" dirty="0">
                <a:solidFill>
                  <a:srgbClr val="1155CC"/>
                </a:solidFill>
                <a:effectLst/>
                <a:latin typeface="+mj-lt"/>
                <a:hlinkClick r:id="rId3"/>
              </a:rPr>
              <a:t>https://www.england.nhs.uk/wp-content/uploads/2019/02/comprehensive-model-of-personalised-care.pdf</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NHS England (2021) Digital Technology Assessment Criteria (DTAC). NHS Transformation Directorate. Available at: </a:t>
            </a:r>
            <a:r>
              <a:rPr lang="en-GB" sz="7200" b="0" i="0" u="none" strike="noStrike" dirty="0">
                <a:solidFill>
                  <a:srgbClr val="1155CC"/>
                </a:solidFill>
                <a:effectLst/>
                <a:latin typeface="+mj-lt"/>
                <a:hlinkClick r:id="rId4"/>
              </a:rPr>
              <a:t>https://transform.england.nhs.uk/key-tools-and-info/digital-technology-assessment-criteria-dtac/</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NHS England (2024) Person-centred Care. NHS England. Available at: </a:t>
            </a:r>
            <a:r>
              <a:rPr lang="en-GB" sz="7200" b="0" i="0" u="none" strike="noStrike" dirty="0">
                <a:solidFill>
                  <a:srgbClr val="1155CC"/>
                </a:solidFill>
                <a:effectLst/>
                <a:latin typeface="+mj-lt"/>
                <a:hlinkClick r:id="rId5"/>
              </a:rPr>
              <a:t>https://www.hee.nhs.uk/our-work/person-centred-care</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9627875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5557A3-59E8-D04D-9B54-71F22A1ACA2D}"/>
              </a:ext>
            </a:extLst>
          </p:cNvPr>
          <p:cNvSpPr>
            <a:spLocks noGrp="1"/>
          </p:cNvSpPr>
          <p:nvPr>
            <p:ph idx="1"/>
          </p:nvPr>
        </p:nvSpPr>
        <p:spPr>
          <a:xfrm>
            <a:off x="700635" y="814388"/>
            <a:ext cx="10691265" cy="5147500"/>
          </a:xfrm>
        </p:spPr>
        <p:txBody>
          <a:bodyPr>
            <a:normAutofit fontScale="25000" lnSpcReduction="20000"/>
          </a:bodyPr>
          <a:lstStyle/>
          <a:p>
            <a:pPr marL="0" indent="0" algn="l">
              <a:buNone/>
            </a:pPr>
            <a:r>
              <a:rPr lang="en-GB" sz="7200" b="0" i="0" u="none" strike="noStrike" dirty="0">
                <a:solidFill>
                  <a:srgbClr val="222222"/>
                </a:solidFill>
                <a:effectLst/>
                <a:latin typeface="+mj-lt"/>
              </a:rPr>
              <a:t>NHS England (2025) Improving Care for Older People. NHS England. Available at: </a:t>
            </a:r>
            <a:r>
              <a:rPr lang="en-GB" sz="7200" b="0" i="0" u="none" strike="noStrike" dirty="0">
                <a:solidFill>
                  <a:srgbClr val="1155CC"/>
                </a:solidFill>
                <a:effectLst/>
                <a:latin typeface="+mj-lt"/>
                <a:hlinkClick r:id="rId2"/>
              </a:rPr>
              <a:t>https://www.england.nhs.uk/ourwork/clinical-policy/older-people/improving-care-for-older-people/</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NHS England (2025) The 6 Cs of Care. NHS Professionals. Available at: </a:t>
            </a:r>
            <a:r>
              <a:rPr lang="en-GB" sz="7200" b="0" i="0" u="none" strike="noStrike" dirty="0">
                <a:solidFill>
                  <a:srgbClr val="1155CC"/>
                </a:solidFill>
                <a:effectLst/>
                <a:latin typeface="+mj-lt"/>
                <a:hlinkClick r:id="rId3"/>
              </a:rPr>
              <a:t>https://www.nhsprofessionals.nhs.uk/nhs-staffing-pool-hub/working-in-healthcare/the-6-cs-of-care</a:t>
            </a:r>
            <a:r>
              <a:rPr lang="en-GB" sz="7200" b="0" i="0" u="none" strike="noStrike" dirty="0">
                <a:solidFill>
                  <a:srgbClr val="222222"/>
                </a:solidFill>
                <a:effectLst/>
                <a:latin typeface="+mj-lt"/>
              </a:rPr>
              <a:t>(Accessed: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NHS Leadership Academy (2011) Leadership Framework. Coventry: NHS Institute for Innovation and Improvement. Available at: </a:t>
            </a:r>
            <a:r>
              <a:rPr lang="en-GB" sz="7200" b="0" i="0" u="none" strike="noStrike" dirty="0">
                <a:solidFill>
                  <a:srgbClr val="1155CC"/>
                </a:solidFill>
                <a:effectLst/>
                <a:latin typeface="+mj-lt"/>
                <a:hlinkClick r:id="rId4"/>
              </a:rPr>
              <a:t>https://www.leadershipacademy.nhs.uk/wp-content/uploads/2012/11/NHSLeadership-Framework-LeadershipFramework.pdf</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Pedro, J. (2025) ‘An overview of contemporary theories of ageing’, Nature Cell Biology. Available at: </a:t>
            </a:r>
            <a:r>
              <a:rPr lang="en-GB" sz="7200" b="0" i="0" u="none" strike="noStrike" dirty="0">
                <a:solidFill>
                  <a:srgbClr val="1155CC"/>
                </a:solidFill>
                <a:effectLst/>
                <a:latin typeface="+mj-lt"/>
                <a:hlinkClick r:id="rId5"/>
              </a:rPr>
              <a:t>https://doi.org/10.1038/s41556-025-01698-7</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buNone/>
            </a:pPr>
            <a:endParaRPr lang="en-GB" dirty="0"/>
          </a:p>
        </p:txBody>
      </p:sp>
    </p:spTree>
    <p:extLst>
      <p:ext uri="{BB962C8B-B14F-4D97-AF65-F5344CB8AC3E}">
        <p14:creationId xmlns:p14="http://schemas.microsoft.com/office/powerpoint/2010/main" val="29632715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67700F-7907-DB4D-89C2-83D6AF1D4433}"/>
              </a:ext>
            </a:extLst>
          </p:cNvPr>
          <p:cNvSpPr>
            <a:spLocks noGrp="1"/>
          </p:cNvSpPr>
          <p:nvPr>
            <p:ph idx="1"/>
          </p:nvPr>
        </p:nvSpPr>
        <p:spPr>
          <a:xfrm>
            <a:off x="700635" y="785813"/>
            <a:ext cx="10691265" cy="5176075"/>
          </a:xfrm>
        </p:spPr>
        <p:txBody>
          <a:bodyPr>
            <a:normAutofit fontScale="25000" lnSpcReduction="20000"/>
          </a:bodyPr>
          <a:lstStyle/>
          <a:p>
            <a:pPr marL="0" indent="0" algn="l">
              <a:buNone/>
            </a:pPr>
            <a:r>
              <a:rPr lang="en-GB" sz="7200" b="0" i="0" u="none" strike="noStrike" dirty="0">
                <a:solidFill>
                  <a:srgbClr val="222222"/>
                </a:solidFill>
                <a:effectLst/>
                <a:latin typeface="+mj-lt"/>
              </a:rPr>
              <a:t>Public Health England (2019) Health Matters: Prevention – A Life Course Approach. </a:t>
            </a:r>
            <a:r>
              <a:rPr lang="en-GB" sz="7200" b="0" i="0" u="none" strike="noStrike" dirty="0">
                <a:solidFill>
                  <a:srgbClr val="1155CC"/>
                </a:solidFill>
                <a:effectLst/>
                <a:latin typeface="+mj-lt"/>
                <a:hlinkClick r:id="rId2"/>
              </a:rPr>
              <a:t>GOV.UK</a:t>
            </a:r>
            <a:r>
              <a:rPr lang="en-GB" sz="7200" b="0" i="0" u="none" strike="noStrike" dirty="0">
                <a:solidFill>
                  <a:srgbClr val="222222"/>
                </a:solidFill>
                <a:effectLst/>
                <a:latin typeface="+mj-lt"/>
              </a:rPr>
              <a:t>. Available at: </a:t>
            </a:r>
            <a:r>
              <a:rPr lang="en-GB" sz="7200" b="0" i="0" u="none" strike="noStrike" dirty="0">
                <a:solidFill>
                  <a:srgbClr val="1155CC"/>
                </a:solidFill>
                <a:effectLst/>
                <a:latin typeface="+mj-lt"/>
                <a:hlinkClick r:id="rId3"/>
              </a:rPr>
              <a:t>https://www.gov.uk/government/publications/health-matters-life-course-approach-to-prevention/health-matters-prevention-a-life-course-approach#a-life-course-approach</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err="1">
                <a:solidFill>
                  <a:srgbClr val="222222"/>
                </a:solidFill>
                <a:effectLst/>
                <a:latin typeface="+mj-lt"/>
              </a:rPr>
              <a:t>Serrant</a:t>
            </a:r>
            <a:r>
              <a:rPr lang="en-GB" sz="7200" b="0" i="0" u="none" strike="noStrike" dirty="0">
                <a:solidFill>
                  <a:srgbClr val="222222"/>
                </a:solidFill>
                <a:effectLst/>
                <a:latin typeface="+mj-lt"/>
              </a:rPr>
              <a:t>, L. (2016) Compassion in Practice. NHS England. Available at: </a:t>
            </a:r>
            <a:r>
              <a:rPr lang="en-GB" sz="7200" b="0" i="0" u="none" strike="noStrike" dirty="0">
                <a:solidFill>
                  <a:srgbClr val="1155CC"/>
                </a:solidFill>
                <a:effectLst/>
                <a:latin typeface="+mj-lt"/>
                <a:hlinkClick r:id="rId4"/>
              </a:rPr>
              <a:t>https://www.england.nhs.uk/wp-content/uploads/2016/05/cip-yr-3.pdf</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Sheng, Y. et al. (2022) ‘Home-based digital health technologies for older adults to self-manage multiple chronic conditions: A data-informed analysis of user engagement from a longitudinal trial’, Digital Health, 8, p.205520762211259. Available at: </a:t>
            </a:r>
            <a:r>
              <a:rPr lang="en-GB" sz="7200" b="0" i="0" u="none" strike="noStrike" dirty="0">
                <a:solidFill>
                  <a:srgbClr val="1155CC"/>
                </a:solidFill>
                <a:effectLst/>
                <a:latin typeface="+mj-lt"/>
                <a:hlinkClick r:id="rId5"/>
              </a:rPr>
              <a:t>https://doi.org/10.1177/20552076221125957</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lgn="l">
              <a:buNone/>
            </a:pPr>
            <a:r>
              <a:rPr lang="en-GB" sz="7200" b="0" i="0" u="none" strike="noStrike" dirty="0">
                <a:solidFill>
                  <a:srgbClr val="222222"/>
                </a:solidFill>
                <a:effectLst/>
                <a:latin typeface="+mj-lt"/>
              </a:rPr>
              <a:t>Stevenson, E. and Mutebi, N. (2024) Healthy Ageing and Care for Older Populations. UK Parliament. Available at: </a:t>
            </a:r>
            <a:r>
              <a:rPr lang="en-GB" sz="7200" b="0" i="0" u="none" strike="noStrike" dirty="0">
                <a:solidFill>
                  <a:srgbClr val="1155CC"/>
                </a:solidFill>
                <a:effectLst/>
                <a:latin typeface="+mj-lt"/>
                <a:hlinkClick r:id="rId6"/>
              </a:rPr>
              <a:t>https://post.parliament.uk/healthy-ageing-and-care-for-older-populations/</a:t>
            </a:r>
            <a:r>
              <a:rPr lang="en-GB" sz="7200" b="0" i="0" u="none" strike="noStrike" dirty="0">
                <a:solidFill>
                  <a:srgbClr val="222222"/>
                </a:solidFill>
                <a:effectLst/>
                <a:latin typeface="+mj-lt"/>
              </a:rPr>
              <a:t> (Accessed: 25 October 2025).</a:t>
            </a:r>
          </a:p>
          <a:p>
            <a:pPr marL="0" indent="0" algn="l">
              <a:buNone/>
            </a:pPr>
            <a:r>
              <a:rPr lang="en-GB" sz="7200" b="0" i="0" u="none" strike="noStrike" dirty="0">
                <a:solidFill>
                  <a:srgbClr val="222222"/>
                </a:solidFill>
                <a:effectLst/>
                <a:latin typeface="+mj-lt"/>
              </a:rPr>
              <a:t/>
            </a:r>
            <a:br>
              <a:rPr lang="en-GB" sz="7200" b="0" i="0" u="none" strike="noStrike" dirty="0">
                <a:solidFill>
                  <a:srgbClr val="222222"/>
                </a:solidFill>
                <a:effectLst/>
                <a:latin typeface="+mj-lt"/>
              </a:rPr>
            </a:br>
            <a:endParaRPr lang="en-GB" sz="7200" b="0" i="0" u="none" strike="noStrike" dirty="0">
              <a:solidFill>
                <a:srgbClr val="222222"/>
              </a:solidFill>
              <a:effectLst/>
              <a:latin typeface="+mj-lt"/>
            </a:endParaRPr>
          </a:p>
          <a:p>
            <a:pPr marL="0" indent="0">
              <a:buNone/>
            </a:pPr>
            <a:endParaRPr lang="en-GB" sz="1800" dirty="0">
              <a:latin typeface="+mj-lt"/>
            </a:endParaRPr>
          </a:p>
        </p:txBody>
      </p:sp>
    </p:spTree>
    <p:extLst>
      <p:ext uri="{BB962C8B-B14F-4D97-AF65-F5344CB8AC3E}">
        <p14:creationId xmlns:p14="http://schemas.microsoft.com/office/powerpoint/2010/main" val="36175505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659B6A-F375-9947-9203-02529374554B}"/>
              </a:ext>
            </a:extLst>
          </p:cNvPr>
          <p:cNvSpPr>
            <a:spLocks noGrp="1"/>
          </p:cNvSpPr>
          <p:nvPr>
            <p:ph idx="1"/>
          </p:nvPr>
        </p:nvSpPr>
        <p:spPr>
          <a:xfrm>
            <a:off x="700635" y="857250"/>
            <a:ext cx="10691265" cy="5104638"/>
          </a:xfrm>
        </p:spPr>
        <p:txBody>
          <a:bodyPr>
            <a:normAutofit fontScale="62500" lnSpcReduction="20000"/>
          </a:bodyPr>
          <a:lstStyle/>
          <a:p>
            <a:pPr marL="0" indent="0" algn="l">
              <a:buNone/>
            </a:pPr>
            <a:r>
              <a:rPr lang="en-GB" sz="2100" b="0" i="0" u="none" strike="noStrike" dirty="0">
                <a:solidFill>
                  <a:srgbClr val="222222"/>
                </a:solidFill>
                <a:effectLst/>
                <a:latin typeface="+mj-lt"/>
              </a:rPr>
              <a:t>Swift, H. and Steeden, B. (2020) Exploring Representations of Old Age and Ageing. Centre for Ageing Better. Available at: </a:t>
            </a:r>
            <a:r>
              <a:rPr lang="en-GB" sz="2100" b="0" i="0" u="none" strike="noStrike" dirty="0">
                <a:solidFill>
                  <a:srgbClr val="1155CC"/>
                </a:solidFill>
                <a:effectLst/>
                <a:latin typeface="+mj-lt"/>
                <a:hlinkClick r:id="rId2"/>
              </a:rPr>
              <a:t>https://ageing-better.org.uk/sites/default/files/2020-03/Exploring-representations-of-old-age.pdf</a:t>
            </a:r>
            <a:r>
              <a:rPr lang="en-GB" sz="2100" b="0" i="0" u="none" strike="noStrike" dirty="0">
                <a:solidFill>
                  <a:srgbClr val="222222"/>
                </a:solidFill>
                <a:effectLst/>
                <a:latin typeface="+mj-lt"/>
              </a:rPr>
              <a:t> (Accessed: 25 October 2025).</a:t>
            </a:r>
          </a:p>
          <a:p>
            <a:pPr marL="0" indent="0" algn="l">
              <a:buNone/>
            </a:pPr>
            <a:r>
              <a:rPr lang="en-GB" sz="2100" b="0" i="0" u="none" strike="noStrike" dirty="0">
                <a:solidFill>
                  <a:srgbClr val="222222"/>
                </a:solidFill>
                <a:effectLst/>
                <a:latin typeface="+mj-lt"/>
              </a:rPr>
              <a:t/>
            </a:r>
            <a:br>
              <a:rPr lang="en-GB" sz="2100" b="0" i="0" u="none" strike="noStrike" dirty="0">
                <a:solidFill>
                  <a:srgbClr val="222222"/>
                </a:solidFill>
                <a:effectLst/>
                <a:latin typeface="+mj-lt"/>
              </a:rPr>
            </a:br>
            <a:endParaRPr lang="en-GB" sz="2100" b="0" i="0" u="none" strike="noStrike" dirty="0">
              <a:solidFill>
                <a:srgbClr val="222222"/>
              </a:solidFill>
              <a:effectLst/>
              <a:latin typeface="+mj-lt"/>
            </a:endParaRPr>
          </a:p>
          <a:p>
            <a:pPr marL="0" indent="0" algn="l">
              <a:buNone/>
            </a:pPr>
            <a:r>
              <a:rPr lang="en-GB" sz="2100" b="0" i="0" u="none" strike="noStrike" dirty="0">
                <a:solidFill>
                  <a:srgbClr val="222222"/>
                </a:solidFill>
                <a:effectLst/>
                <a:latin typeface="+mj-lt"/>
              </a:rPr>
              <a:t>The Health Foundation (2024) Social Care Funding Reform in England. The Health Foundation. Available at: </a:t>
            </a:r>
            <a:r>
              <a:rPr lang="en-GB" sz="2100" b="0" i="0" u="none" strike="noStrike" dirty="0">
                <a:solidFill>
                  <a:srgbClr val="1155CC"/>
                </a:solidFill>
                <a:effectLst/>
                <a:latin typeface="+mj-lt"/>
                <a:hlinkClick r:id="rId3"/>
              </a:rPr>
              <a:t>https://www.health.org.uk/reports-and-analysis/briefings/social-care-funding-reform-in-england</a:t>
            </a:r>
            <a:r>
              <a:rPr lang="en-GB" sz="2100" b="0" i="0" u="none" strike="noStrike" dirty="0">
                <a:solidFill>
                  <a:srgbClr val="222222"/>
                </a:solidFill>
                <a:effectLst/>
                <a:latin typeface="+mj-lt"/>
              </a:rPr>
              <a:t> (Accessed: 25 October 2025).</a:t>
            </a:r>
          </a:p>
          <a:p>
            <a:pPr marL="0" indent="0" algn="l">
              <a:buNone/>
            </a:pPr>
            <a:r>
              <a:rPr lang="en-GB" sz="2100" b="0" i="0" u="none" strike="noStrike" dirty="0">
                <a:solidFill>
                  <a:srgbClr val="222222"/>
                </a:solidFill>
                <a:effectLst/>
                <a:latin typeface="+mj-lt"/>
              </a:rPr>
              <a:t/>
            </a:r>
            <a:br>
              <a:rPr lang="en-GB" sz="2100" b="0" i="0" u="none" strike="noStrike" dirty="0">
                <a:solidFill>
                  <a:srgbClr val="222222"/>
                </a:solidFill>
                <a:effectLst/>
                <a:latin typeface="+mj-lt"/>
              </a:rPr>
            </a:br>
            <a:endParaRPr lang="en-GB" sz="2100" b="0" i="0" u="none" strike="noStrike" dirty="0">
              <a:solidFill>
                <a:srgbClr val="222222"/>
              </a:solidFill>
              <a:effectLst/>
              <a:latin typeface="+mj-lt"/>
            </a:endParaRPr>
          </a:p>
          <a:p>
            <a:pPr marL="0" indent="0" algn="l">
              <a:buNone/>
            </a:pPr>
            <a:r>
              <a:rPr lang="en-GB" sz="2100" b="0" i="0" u="none" strike="noStrike" dirty="0">
                <a:solidFill>
                  <a:srgbClr val="222222"/>
                </a:solidFill>
                <a:effectLst/>
                <a:latin typeface="+mj-lt"/>
              </a:rPr>
              <a:t>Williams, A. (2024) UK Domiciliary Care Statistics 2024. </a:t>
            </a:r>
            <a:r>
              <a:rPr lang="en-GB" sz="2100" b="0" i="0" u="none" strike="noStrike" dirty="0" err="1">
                <a:solidFill>
                  <a:srgbClr val="222222"/>
                </a:solidFill>
                <a:effectLst/>
                <a:latin typeface="+mj-lt"/>
              </a:rPr>
              <a:t>PolicyBee</a:t>
            </a:r>
            <a:r>
              <a:rPr lang="en-GB" sz="2100" b="0" i="0" u="none" strike="noStrike" dirty="0">
                <a:solidFill>
                  <a:srgbClr val="222222"/>
                </a:solidFill>
                <a:effectLst/>
                <a:latin typeface="+mj-lt"/>
              </a:rPr>
              <a:t>. Available at: </a:t>
            </a:r>
            <a:r>
              <a:rPr lang="en-GB" sz="2100" b="0" i="0" u="none" strike="noStrike" dirty="0">
                <a:solidFill>
                  <a:srgbClr val="1155CC"/>
                </a:solidFill>
                <a:effectLst/>
                <a:latin typeface="+mj-lt"/>
                <a:hlinkClick r:id="rId4"/>
              </a:rPr>
              <a:t>https://www.policybee.co.uk/blog/domiciliary-care-statistics</a:t>
            </a:r>
            <a:r>
              <a:rPr lang="en-GB" sz="2100" b="0" i="0" u="none" strike="noStrike" dirty="0">
                <a:solidFill>
                  <a:srgbClr val="222222"/>
                </a:solidFill>
                <a:effectLst/>
                <a:latin typeface="+mj-lt"/>
              </a:rPr>
              <a:t> (Accessed: 25 October 2025).</a:t>
            </a:r>
          </a:p>
          <a:p>
            <a:pPr marL="0" indent="0" algn="l">
              <a:buNone/>
            </a:pPr>
            <a:r>
              <a:rPr lang="en-GB" sz="2100" b="0" i="0" u="none" strike="noStrike" dirty="0">
                <a:solidFill>
                  <a:srgbClr val="222222"/>
                </a:solidFill>
                <a:effectLst/>
                <a:latin typeface="+mj-lt"/>
              </a:rPr>
              <a:t/>
            </a:r>
            <a:br>
              <a:rPr lang="en-GB" sz="2100" b="0" i="0" u="none" strike="noStrike" dirty="0">
                <a:solidFill>
                  <a:srgbClr val="222222"/>
                </a:solidFill>
                <a:effectLst/>
                <a:latin typeface="+mj-lt"/>
              </a:rPr>
            </a:br>
            <a:endParaRPr lang="en-GB" sz="2100" b="0" i="0" u="none" strike="noStrike" dirty="0">
              <a:solidFill>
                <a:srgbClr val="222222"/>
              </a:solidFill>
              <a:effectLst/>
              <a:latin typeface="+mj-lt"/>
            </a:endParaRPr>
          </a:p>
          <a:p>
            <a:pPr marL="0" indent="0" algn="l">
              <a:buNone/>
            </a:pPr>
            <a:r>
              <a:rPr lang="en-GB" sz="2100" b="0" i="0" u="none" strike="noStrike" dirty="0">
                <a:solidFill>
                  <a:srgbClr val="222222"/>
                </a:solidFill>
                <a:effectLst/>
                <a:latin typeface="+mj-lt"/>
              </a:rPr>
              <a:t>Wilding, A. et al. (2024) ‘Geographic inequalities in need and provision of social prescribing link workers’, The British Journal of General Practice, 74(748), BJGP.2023.0602. Available at: </a:t>
            </a:r>
            <a:r>
              <a:rPr lang="en-GB" sz="2100" b="0" i="0" u="none" strike="noStrike" dirty="0">
                <a:solidFill>
                  <a:srgbClr val="1155CC"/>
                </a:solidFill>
                <a:effectLst/>
                <a:latin typeface="+mj-lt"/>
                <a:hlinkClick r:id="rId5"/>
              </a:rPr>
              <a:t>https://doi.org/10.3399/BJGP.2023.0602</a:t>
            </a:r>
            <a:r>
              <a:rPr lang="en-GB" sz="2100" b="0" i="0" u="none" strike="noStrike" dirty="0">
                <a:solidFill>
                  <a:srgbClr val="222222"/>
                </a:solidFill>
                <a:effectLst/>
                <a:latin typeface="+mj-lt"/>
              </a:rPr>
              <a:t> (Accessed: 25 October 2025).</a:t>
            </a:r>
          </a:p>
          <a:p>
            <a:pPr marL="0" indent="0" algn="l">
              <a:buNone/>
            </a:pPr>
            <a:r>
              <a:rPr lang="en-GB" sz="2100" b="0" i="0" u="none" strike="noStrike" dirty="0">
                <a:solidFill>
                  <a:srgbClr val="222222"/>
                </a:solidFill>
                <a:effectLst/>
                <a:latin typeface="+mj-lt"/>
              </a:rPr>
              <a:t/>
            </a:r>
            <a:br>
              <a:rPr lang="en-GB" sz="2100" b="0" i="0" u="none" strike="noStrike" dirty="0">
                <a:solidFill>
                  <a:srgbClr val="222222"/>
                </a:solidFill>
                <a:effectLst/>
                <a:latin typeface="+mj-lt"/>
              </a:rPr>
            </a:br>
            <a:endParaRPr lang="en-GB" sz="2100" b="0" i="0" u="none" strike="noStrike" dirty="0">
              <a:solidFill>
                <a:srgbClr val="222222"/>
              </a:solidFill>
              <a:effectLst/>
              <a:latin typeface="+mj-lt"/>
            </a:endParaRPr>
          </a:p>
          <a:p>
            <a:pPr marL="0" indent="0" algn="l">
              <a:buNone/>
            </a:pPr>
            <a:r>
              <a:rPr lang="en-GB" sz="2100" b="0" i="0" u="none" strike="noStrike" dirty="0">
                <a:solidFill>
                  <a:srgbClr val="222222"/>
                </a:solidFill>
                <a:effectLst/>
                <a:latin typeface="+mj-lt"/>
              </a:rPr>
              <a:t>World Health Organization (2024) Ageing and Health. World Health Organization. Available at: </a:t>
            </a:r>
            <a:r>
              <a:rPr lang="en-GB" sz="2100" b="0" i="0" u="none" strike="noStrike" dirty="0">
                <a:solidFill>
                  <a:srgbClr val="1155CC"/>
                </a:solidFill>
                <a:effectLst/>
                <a:latin typeface="+mj-lt"/>
                <a:hlinkClick r:id="rId6"/>
              </a:rPr>
              <a:t>https://www.who.int/news-room/fact-sheets/detail/ageing-and-health</a:t>
            </a:r>
            <a:r>
              <a:rPr lang="en-GB" sz="2100" b="0" i="0" u="none" strike="noStrike" dirty="0">
                <a:solidFill>
                  <a:srgbClr val="222222"/>
                </a:solidFill>
                <a:effectLst/>
                <a:latin typeface="+mj-lt"/>
              </a:rPr>
              <a:t>(Accessed: 25 October 2025).</a:t>
            </a:r>
          </a:p>
          <a:p>
            <a:pPr marL="0" indent="0">
              <a:buNone/>
            </a:pPr>
            <a:endParaRPr lang="en-GB" sz="1800" dirty="0">
              <a:latin typeface="+mj-lt"/>
            </a:endParaRPr>
          </a:p>
        </p:txBody>
      </p:sp>
    </p:spTree>
    <p:extLst>
      <p:ext uri="{BB962C8B-B14F-4D97-AF65-F5344CB8AC3E}">
        <p14:creationId xmlns:p14="http://schemas.microsoft.com/office/powerpoint/2010/main" val="621509876"/>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770</TotalTime>
  <Words>2795</Words>
  <Application>Microsoft Office PowerPoint</Application>
  <PresentationFormat>Widescreen</PresentationFormat>
  <Paragraphs>207</Paragraphs>
  <Slides>24</Slides>
  <Notes>0</Notes>
  <HiddenSlides>0</HiddenSlides>
  <MMClips>11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Al Bayan Plain</vt:lpstr>
      <vt:lpstr>Arial</vt:lpstr>
      <vt:lpstr>Calibri</vt:lpstr>
      <vt:lpstr>Calisto MT</vt:lpstr>
      <vt:lpstr>DengXian Light</vt:lpstr>
      <vt:lpstr>Times New Roman</vt:lpstr>
      <vt:lpstr>Univers Condensed</vt:lpstr>
      <vt:lpstr>var(--font-inter)</vt:lpstr>
      <vt:lpstr>ChronicleVTI</vt:lpstr>
      <vt:lpstr>Programme: BSc (Hons) Health and Social Care   Module: Empowering the Older Person   Module code: BMHP6027   Lecturer: Joanne Davies   Assignment Title: Component 1: Individual Presentation (PowerPoint with Voice Over)   Student Name: Rumeena Miah (2236702) </vt:lpstr>
      <vt:lpstr>Contents</vt:lpstr>
      <vt:lpstr>Introduction </vt:lpstr>
      <vt:lpstr>Ageing </vt:lpstr>
      <vt:lpstr>PowerPoint Presentation</vt:lpstr>
      <vt:lpstr>Evaluation of Current Care and Support: Overview of Services </vt:lpstr>
      <vt:lpstr>CARE SERVICES </vt:lpstr>
      <vt:lpstr>Challenges to Independence and Functionality </vt:lpstr>
      <vt:lpstr>Theories of Ageing</vt:lpstr>
      <vt:lpstr>Policy and Legislation </vt:lpstr>
      <vt:lpstr>Technological Innovations </vt:lpstr>
      <vt:lpstr>Case Studies - Social Prescribing  </vt:lpstr>
      <vt:lpstr>Recommendations </vt:lpstr>
      <vt:lpstr>Conclusion </vt:lpstr>
      <vt:lpstr>Reference list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BSc (Hons) Health and Social Care   Module: Empowering the Older Person   Module code: BMHP6027   Lecturer: Joanne Davies   Assignment Title: Component 1: Individual Presentation (PowerPoint with Voice Over)   Student Name: Rumeena Miah (2236702) </dc:title>
  <dc:creator>Rumeena Miah (2236702)</dc:creator>
  <cp:lastModifiedBy>Rumeena</cp:lastModifiedBy>
  <cp:revision>15</cp:revision>
  <dcterms:created xsi:type="dcterms:W3CDTF">2025-10-26T04:08:41Z</dcterms:created>
  <dcterms:modified xsi:type="dcterms:W3CDTF">2025-10-26T17:00:15Z</dcterms:modified>
</cp:coreProperties>
</file>