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handoutMasterIdLst>
    <p:handoutMasterId r:id="rId26"/>
  </p:handoutMasterIdLst>
  <p:sldIdLst>
    <p:sldId id="272" r:id="rId2"/>
    <p:sldId id="346" r:id="rId3"/>
    <p:sldId id="347" r:id="rId4"/>
    <p:sldId id="348" r:id="rId5"/>
    <p:sldId id="349" r:id="rId6"/>
    <p:sldId id="350" r:id="rId7"/>
    <p:sldId id="351" r:id="rId8"/>
    <p:sldId id="352" r:id="rId9"/>
    <p:sldId id="359" r:id="rId10"/>
    <p:sldId id="353" r:id="rId11"/>
    <p:sldId id="354" r:id="rId12"/>
    <p:sldId id="355" r:id="rId13"/>
    <p:sldId id="356" r:id="rId14"/>
    <p:sldId id="357" r:id="rId15"/>
    <p:sldId id="368" r:id="rId16"/>
    <p:sldId id="365" r:id="rId17"/>
    <p:sldId id="366" r:id="rId18"/>
    <p:sldId id="360" r:id="rId19"/>
    <p:sldId id="367" r:id="rId20"/>
    <p:sldId id="364" r:id="rId21"/>
    <p:sldId id="361" r:id="rId22"/>
    <p:sldId id="363" r:id="rId23"/>
    <p:sldId id="362" r:id="rId24"/>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240"/>
    <p:restoredTop sz="76056" autoAdjust="0"/>
  </p:normalViewPr>
  <p:slideViewPr>
    <p:cSldViewPr snapToGrid="0" snapToObjects="1">
      <p:cViewPr varScale="1">
        <p:scale>
          <a:sx n="86" d="100"/>
          <a:sy n="86" d="100"/>
        </p:scale>
        <p:origin x="1954" y="5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10/28/2019</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10/28/2019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773831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2207386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to UNCRC and Rights and</a:t>
            </a:r>
            <a:r>
              <a:rPr lang="en-GB" baseline="0" dirty="0" smtClean="0"/>
              <a:t> using existing expertise – not substituting it for teaching</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3665522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2102070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038126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2673194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6439445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4279714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18 000 year old cave painting</a:t>
            </a:r>
            <a:r>
              <a:rPr lang="en-GB" baseline="0" dirty="0" smtClean="0"/>
              <a:t> – Lascaux - France</a:t>
            </a:r>
            <a:endParaRPr lang="en-GB" dirty="0" smtClean="0"/>
          </a:p>
          <a:p>
            <a:r>
              <a:rPr lang="en-GB" dirty="0" smtClean="0"/>
              <a:t>Stone age</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230098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Edward</a:t>
            </a:r>
            <a:r>
              <a:rPr lang="en-GB" baseline="0" dirty="0" smtClean="0"/>
              <a:t> hopper Sunday 1926</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2109638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Kevin</a:t>
            </a:r>
            <a:r>
              <a:rPr lang="en-GB" baseline="0" dirty="0" smtClean="0"/>
              <a:t> </a:t>
            </a:r>
            <a:r>
              <a:rPr lang="en-GB" baseline="0" dirty="0" err="1" smtClean="0"/>
              <a:t>Sinnott</a:t>
            </a:r>
            <a:r>
              <a:rPr lang="en-GB" baseline="0" dirty="0" smtClean="0"/>
              <a:t> – Running away with the hairdresser</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2309970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Banksy Season’s Greetings</a:t>
            </a:r>
            <a:r>
              <a:rPr lang="en-GB" baseline="0" dirty="0" smtClean="0"/>
              <a:t> – Port Talbot (Tai Bach)</a:t>
            </a:r>
          </a:p>
          <a:p>
            <a:endParaRPr lang="en-GB" baseline="0"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3615109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Carnival of the Animals </a:t>
            </a:r>
            <a:r>
              <a:rPr lang="en-GB" baseline="0" dirty="0" smtClean="0"/>
              <a:t> - Camille Saint </a:t>
            </a:r>
            <a:r>
              <a:rPr lang="en-GB" baseline="0" dirty="0" err="1" smtClean="0"/>
              <a:t>Saens</a:t>
            </a:r>
            <a:r>
              <a:rPr lang="en-GB" baseline="0" dirty="0" smtClean="0"/>
              <a:t> – Aquarium</a:t>
            </a:r>
          </a:p>
          <a:p>
            <a:r>
              <a:rPr lang="en-GB" baseline="0" dirty="0" smtClean="0"/>
              <a:t>2 The typewriter – Leroy Anderson</a:t>
            </a:r>
          </a:p>
          <a:p>
            <a:r>
              <a:rPr lang="en-GB" baseline="0" dirty="0" smtClean="0"/>
              <a:t>3 </a:t>
            </a:r>
            <a:r>
              <a:rPr lang="en-GB" baseline="0" dirty="0" err="1" smtClean="0"/>
              <a:t>Carmina</a:t>
            </a:r>
            <a:r>
              <a:rPr lang="en-GB" baseline="0" dirty="0" smtClean="0"/>
              <a:t> </a:t>
            </a:r>
            <a:r>
              <a:rPr lang="en-GB" baseline="0" dirty="0" err="1" smtClean="0"/>
              <a:t>Burana</a:t>
            </a:r>
            <a:r>
              <a:rPr lang="en-GB" baseline="0" dirty="0" smtClean="0"/>
              <a:t> – Karl Orff</a:t>
            </a:r>
          </a:p>
          <a:p>
            <a:r>
              <a:rPr lang="en-GB" baseline="0" dirty="0" smtClean="0"/>
              <a:t>4 Le Freak – Chic (Niall Rogers)</a:t>
            </a:r>
          </a:p>
          <a:p>
            <a:r>
              <a:rPr lang="en-GB" baseline="0" dirty="0" smtClean="0"/>
              <a:t>5 </a:t>
            </a:r>
            <a:r>
              <a:rPr lang="en-GB" baseline="0" dirty="0" err="1" smtClean="0"/>
              <a:t>Adiemus</a:t>
            </a:r>
            <a:r>
              <a:rPr lang="en-GB" baseline="0" dirty="0" smtClean="0"/>
              <a:t> Karl Jenkins</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494547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2628487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41678804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408389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3994334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28/10/2019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CerddHydrefTAR19/11%20Carnival%20Of%20The%20Animals.%207_%20Aquar.mp3" TargetMode="External"/><Relationship Id="rId7" Type="http://schemas.openxmlformats.org/officeDocument/2006/relationships/hyperlink" Target="CerddHydrefTAR19/01%20Adiemus%20(1999%20New%20Version).mp3"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hyperlink" Target="CerddHydrefTAR19/05%20Le%20Freak.mp3" TargetMode="External"/><Relationship Id="rId5" Type="http://schemas.openxmlformats.org/officeDocument/2006/relationships/hyperlink" Target="CerddHydrefTAR19/08%20Carmina%20Burana_%20O%20Fortuna.mp3" TargetMode="External"/><Relationship Id="rId4" Type="http://schemas.openxmlformats.org/officeDocument/2006/relationships/hyperlink" Target="CerddHydrefTAR19/1-02%20The%20Typewriter.mp3"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324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572000" y="4238544"/>
            <a:ext cx="1433311" cy="369332"/>
          </a:xfrm>
          <a:prstGeom prst="rect">
            <a:avLst/>
          </a:prstGeom>
          <a:noFill/>
        </p:spPr>
        <p:txBody>
          <a:bodyPr wrap="square" rtlCol="0">
            <a:spAutoFit/>
          </a:bodyPr>
          <a:lstStyle/>
          <a:p>
            <a:r>
              <a:rPr lang="en-US" dirty="0" err="1" smtClean="0">
                <a:solidFill>
                  <a:srgbClr val="000000"/>
                </a:solidFill>
              </a:rPr>
              <a:t>l</a:t>
            </a:r>
            <a:endParaRPr lang="en-US" dirty="0">
              <a:solidFill>
                <a:srgbClr val="000000"/>
              </a:solidFill>
            </a:endParaRPr>
          </a:p>
        </p:txBody>
      </p:sp>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2" name="Title 1"/>
          <p:cNvSpPr>
            <a:spLocks noGrp="1"/>
          </p:cNvSpPr>
          <p:nvPr>
            <p:ph type="ctrTitle"/>
          </p:nvPr>
        </p:nvSpPr>
        <p:spPr/>
        <p:txBody>
          <a:bodyPr/>
          <a:lstStyle/>
          <a:p>
            <a:r>
              <a:rPr lang="en-GB" dirty="0" err="1" smtClean="0"/>
              <a:t>Celfyddydau</a:t>
            </a:r>
            <a:r>
              <a:rPr lang="en-GB" dirty="0" smtClean="0"/>
              <a:t> </a:t>
            </a:r>
            <a:r>
              <a:rPr lang="en-GB" dirty="0" err="1" smtClean="0"/>
              <a:t>mynegiannol</a:t>
            </a:r>
            <a:r>
              <a:rPr lang="en-GB" dirty="0" smtClean="0"/>
              <a:t> CA2 / Expressive Arts KS2</a:t>
            </a:r>
            <a:endParaRPr lang="en-GB" dirty="0"/>
          </a:p>
        </p:txBody>
      </p:sp>
      <p:sp>
        <p:nvSpPr>
          <p:cNvPr id="3" name="Subtitle 2"/>
          <p:cNvSpPr>
            <a:spLocks noGrp="1"/>
          </p:cNvSpPr>
          <p:nvPr>
            <p:ph type="subTitle" idx="1"/>
          </p:nvPr>
        </p:nvSpPr>
        <p:spPr/>
        <p:txBody>
          <a:bodyPr/>
          <a:lstStyle/>
          <a:p>
            <a:r>
              <a:rPr lang="en-GB" dirty="0" smtClean="0"/>
              <a:t>Iwan Ellis-Williams</a:t>
            </a:r>
          </a:p>
          <a:p>
            <a:r>
              <a:rPr lang="en-GB" dirty="0" err="1" smtClean="0"/>
              <a:t>Hydref</a:t>
            </a:r>
            <a:r>
              <a:rPr lang="en-GB" dirty="0" smtClean="0"/>
              <a:t>/October 2019</a:t>
            </a:r>
            <a:endParaRPr lang="en-GB" dirty="0"/>
          </a:p>
        </p:txBody>
      </p:sp>
    </p:spTree>
    <p:extLst>
      <p:ext uri="{BB962C8B-B14F-4D97-AF65-F5344CB8AC3E}">
        <p14:creationId xmlns:p14="http://schemas.microsoft.com/office/powerpoint/2010/main" val="18683275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smtClean="0"/>
              <a:t>Beth </a:t>
            </a:r>
            <a:r>
              <a:rPr lang="en-GB" sz="3200" dirty="0" err="1" smtClean="0"/>
              <a:t>mae’r</a:t>
            </a:r>
            <a:r>
              <a:rPr lang="en-GB" sz="3200" dirty="0" smtClean="0"/>
              <a:t> </a:t>
            </a:r>
            <a:r>
              <a:rPr lang="en-GB" sz="3200" dirty="0" err="1" smtClean="0"/>
              <a:t>celfyddydau’n</a:t>
            </a:r>
            <a:r>
              <a:rPr lang="en-GB" sz="3200" dirty="0" smtClean="0"/>
              <a:t> </a:t>
            </a:r>
            <a:r>
              <a:rPr lang="en-GB" sz="3200" dirty="0" err="1" smtClean="0"/>
              <a:t>cwmpasu</a:t>
            </a:r>
            <a:r>
              <a:rPr lang="en-GB" sz="3200" dirty="0" smtClean="0"/>
              <a:t> /What do the arts encompass?</a:t>
            </a:r>
            <a:endParaRPr lang="en-GB" sz="3200" dirty="0"/>
          </a:p>
        </p:txBody>
      </p:sp>
      <p:sp>
        <p:nvSpPr>
          <p:cNvPr id="5" name="Content Placeholder 4"/>
          <p:cNvSpPr>
            <a:spLocks noGrp="1"/>
          </p:cNvSpPr>
          <p:nvPr>
            <p:ph sz="half" idx="1"/>
          </p:nvPr>
        </p:nvSpPr>
        <p:spPr/>
        <p:txBody>
          <a:bodyPr/>
          <a:lstStyle/>
          <a:p>
            <a:r>
              <a:rPr lang="en-GB" dirty="0" err="1" smtClean="0"/>
              <a:t>Cerdd</a:t>
            </a:r>
            <a:endParaRPr lang="en-GB" dirty="0" smtClean="0"/>
          </a:p>
          <a:p>
            <a:r>
              <a:rPr lang="en-GB" dirty="0" err="1" smtClean="0"/>
              <a:t>Celf</a:t>
            </a:r>
            <a:endParaRPr lang="en-GB" dirty="0" smtClean="0"/>
          </a:p>
          <a:p>
            <a:r>
              <a:rPr lang="en-GB" dirty="0" smtClean="0"/>
              <a:t>Dawns</a:t>
            </a:r>
          </a:p>
          <a:p>
            <a:r>
              <a:rPr lang="en-GB" dirty="0" smtClean="0"/>
              <a:t>Drama</a:t>
            </a:r>
          </a:p>
          <a:p>
            <a:r>
              <a:rPr lang="en-GB" dirty="0" err="1" smtClean="0"/>
              <a:t>Ffilm</a:t>
            </a:r>
            <a:r>
              <a:rPr lang="en-GB" dirty="0" smtClean="0"/>
              <a:t> a </a:t>
            </a:r>
            <a:r>
              <a:rPr lang="en-GB" dirty="0" err="1" smtClean="0"/>
              <a:t>chyfryngau</a:t>
            </a:r>
            <a:r>
              <a:rPr lang="en-GB" dirty="0" smtClean="0"/>
              <a:t> </a:t>
            </a:r>
            <a:r>
              <a:rPr lang="en-GB" dirty="0" err="1" smtClean="0"/>
              <a:t>digidol</a:t>
            </a:r>
            <a:endParaRPr lang="en-GB" dirty="0"/>
          </a:p>
          <a:p>
            <a:endParaRPr lang="en-GB" dirty="0" smtClean="0"/>
          </a:p>
          <a:p>
            <a:r>
              <a:rPr lang="en-GB" dirty="0" smtClean="0"/>
              <a:t>Y </a:t>
            </a:r>
            <a:r>
              <a:rPr lang="en-GB" dirty="0" err="1" smtClean="0"/>
              <a:t>pedwar</a:t>
            </a:r>
            <a:r>
              <a:rPr lang="en-GB" dirty="0" smtClean="0"/>
              <a:t> </a:t>
            </a:r>
            <a:r>
              <a:rPr lang="en-GB" dirty="0" err="1" smtClean="0"/>
              <a:t>diben</a:t>
            </a:r>
            <a:endParaRPr lang="en-GB" dirty="0"/>
          </a:p>
        </p:txBody>
      </p:sp>
      <p:sp>
        <p:nvSpPr>
          <p:cNvPr id="6" name="Content Placeholder 5"/>
          <p:cNvSpPr>
            <a:spLocks noGrp="1"/>
          </p:cNvSpPr>
          <p:nvPr>
            <p:ph sz="half" idx="2"/>
          </p:nvPr>
        </p:nvSpPr>
        <p:spPr/>
        <p:txBody>
          <a:bodyPr/>
          <a:lstStyle/>
          <a:p>
            <a:r>
              <a:rPr lang="en-GB" dirty="0" smtClean="0"/>
              <a:t>Music</a:t>
            </a:r>
          </a:p>
          <a:p>
            <a:r>
              <a:rPr lang="en-GB" dirty="0" smtClean="0"/>
              <a:t>Art</a:t>
            </a:r>
          </a:p>
          <a:p>
            <a:r>
              <a:rPr lang="en-GB" dirty="0" smtClean="0"/>
              <a:t>Dance</a:t>
            </a:r>
          </a:p>
          <a:p>
            <a:r>
              <a:rPr lang="en-GB" dirty="0" smtClean="0"/>
              <a:t>Drama</a:t>
            </a:r>
          </a:p>
          <a:p>
            <a:r>
              <a:rPr lang="en-GB" dirty="0" smtClean="0"/>
              <a:t>Film and digital media</a:t>
            </a:r>
          </a:p>
          <a:p>
            <a:endParaRPr lang="en-GB" dirty="0" smtClean="0"/>
          </a:p>
          <a:p>
            <a:endParaRPr lang="en-GB" dirty="0"/>
          </a:p>
          <a:p>
            <a:r>
              <a:rPr lang="en-GB" dirty="0" smtClean="0"/>
              <a:t>Four purposes</a:t>
            </a:r>
            <a:endParaRPr lang="en-GB" dirty="0"/>
          </a:p>
        </p:txBody>
      </p:sp>
    </p:spTree>
    <p:extLst>
      <p:ext uri="{BB962C8B-B14F-4D97-AF65-F5344CB8AC3E}">
        <p14:creationId xmlns:p14="http://schemas.microsoft.com/office/powerpoint/2010/main" val="2724771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sy’n</a:t>
            </a:r>
            <a:r>
              <a:rPr lang="en-GB" dirty="0" smtClean="0"/>
              <a:t> </a:t>
            </a:r>
            <a:r>
              <a:rPr lang="en-GB" dirty="0" err="1" smtClean="0"/>
              <a:t>bwysig</a:t>
            </a:r>
            <a:r>
              <a:rPr lang="en-GB" dirty="0" smtClean="0"/>
              <a:t> / What’s important?</a:t>
            </a:r>
            <a:endParaRPr lang="en-GB" dirty="0"/>
          </a:p>
        </p:txBody>
      </p:sp>
      <p:sp>
        <p:nvSpPr>
          <p:cNvPr id="3" name="Content Placeholder 2"/>
          <p:cNvSpPr>
            <a:spLocks noGrp="1"/>
          </p:cNvSpPr>
          <p:nvPr>
            <p:ph sz="half" idx="1"/>
          </p:nvPr>
        </p:nvSpPr>
        <p:spPr/>
        <p:txBody>
          <a:bodyPr>
            <a:normAutofit fontScale="92500"/>
          </a:bodyPr>
          <a:lstStyle/>
          <a:p>
            <a:pPr>
              <a:buFont typeface="Symbol" panose="05050102010706020507" pitchFamily="18" charset="2"/>
              <a:buChar char="·"/>
            </a:pPr>
            <a:r>
              <a:rPr lang="fr-FR" dirty="0" err="1">
                <a:solidFill>
                  <a:srgbClr val="000000"/>
                </a:solidFill>
                <a:latin typeface="Calibri" panose="020F0502020204030204" pitchFamily="34" charset="0"/>
              </a:rPr>
              <a:t>Cysylltiadau</a:t>
            </a:r>
            <a:r>
              <a:rPr lang="fr-FR" dirty="0">
                <a:solidFill>
                  <a:srgbClr val="000000"/>
                </a:solidFill>
                <a:latin typeface="Calibri" panose="020F0502020204030204" pitchFamily="34" charset="0"/>
              </a:rPr>
              <a:t> </a:t>
            </a:r>
            <a:r>
              <a:rPr lang="fr-FR" dirty="0" err="1">
                <a:solidFill>
                  <a:srgbClr val="000000"/>
                </a:solidFill>
                <a:latin typeface="Calibri" panose="020F0502020204030204" pitchFamily="34" charset="0"/>
              </a:rPr>
              <a:t>cryf</a:t>
            </a:r>
            <a:r>
              <a:rPr lang="fr-FR" dirty="0">
                <a:solidFill>
                  <a:srgbClr val="000000"/>
                </a:solidFill>
                <a:latin typeface="Calibri" panose="020F0502020204030204" pitchFamily="34" charset="0"/>
              </a:rPr>
              <a:t> </a:t>
            </a:r>
            <a:r>
              <a:rPr lang="fr-FR" dirty="0" err="1">
                <a:solidFill>
                  <a:srgbClr val="000000"/>
                </a:solidFill>
                <a:latin typeface="Calibri" panose="020F0502020204030204" pitchFamily="34" charset="0"/>
              </a:rPr>
              <a:t>ac</a:t>
            </a:r>
            <a:r>
              <a:rPr lang="fr-FR" dirty="0">
                <a:solidFill>
                  <a:srgbClr val="000000"/>
                </a:solidFill>
                <a:latin typeface="Calibri" panose="020F0502020204030204" pitchFamily="34" charset="0"/>
              </a:rPr>
              <a:t> </a:t>
            </a:r>
            <a:r>
              <a:rPr lang="fr-FR" dirty="0" err="1">
                <a:solidFill>
                  <a:srgbClr val="000000"/>
                </a:solidFill>
                <a:latin typeface="Calibri" panose="020F0502020204030204" pitchFamily="34" charset="0"/>
              </a:rPr>
              <a:t>Iechyd</a:t>
            </a:r>
            <a:r>
              <a:rPr lang="fr-FR" dirty="0">
                <a:solidFill>
                  <a:srgbClr val="000000"/>
                </a:solidFill>
                <a:latin typeface="Calibri" panose="020F0502020204030204" pitchFamily="34" charset="0"/>
              </a:rPr>
              <a:t> a </a:t>
            </a:r>
            <a:r>
              <a:rPr lang="fr-FR" dirty="0" err="1" smtClean="0">
                <a:solidFill>
                  <a:srgbClr val="000000"/>
                </a:solidFill>
                <a:latin typeface="Calibri" panose="020F0502020204030204" pitchFamily="34" charset="0"/>
              </a:rPr>
              <a:t>Lles</a:t>
            </a:r>
            <a:endParaRPr lang="fr-FR" dirty="0" smtClean="0">
              <a:solidFill>
                <a:srgbClr val="000000"/>
              </a:solidFill>
              <a:latin typeface="Calibri" panose="020F0502020204030204" pitchFamily="34" charset="0"/>
            </a:endParaRPr>
          </a:p>
          <a:p>
            <a:pPr>
              <a:buFont typeface="Symbol" panose="05050102010706020507" pitchFamily="18" charset="2"/>
              <a:buChar char="·"/>
            </a:pPr>
            <a:r>
              <a:rPr lang="en-GB" dirty="0" err="1" smtClean="0">
                <a:solidFill>
                  <a:srgbClr val="000000"/>
                </a:solidFill>
                <a:latin typeface="Calibri" panose="020F0502020204030204" pitchFamily="34" charset="0"/>
              </a:rPr>
              <a:t>Dimensiwn</a:t>
            </a:r>
            <a:r>
              <a:rPr lang="en-GB" dirty="0" smtClean="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Cymreig</a:t>
            </a:r>
            <a:endParaRPr lang="en-GB" dirty="0">
              <a:solidFill>
                <a:srgbClr val="000000"/>
              </a:solidFill>
              <a:latin typeface="Calibri" panose="020F0502020204030204" pitchFamily="34" charset="0"/>
            </a:endParaRPr>
          </a:p>
          <a:p>
            <a:pPr>
              <a:buFont typeface="Symbol" panose="05050102010706020507" pitchFamily="18" charset="2"/>
              <a:buChar char="·"/>
            </a:pPr>
            <a:r>
              <a:rPr lang="en-GB" dirty="0" err="1">
                <a:solidFill>
                  <a:srgbClr val="000000"/>
                </a:solidFill>
                <a:latin typeface="Calibri" panose="020F0502020204030204" pitchFamily="34" charset="0"/>
              </a:rPr>
              <a:t>Perthnasau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positif</a:t>
            </a:r>
            <a:endParaRPr lang="en-GB" dirty="0">
              <a:solidFill>
                <a:srgbClr val="000000"/>
              </a:solidFill>
              <a:latin typeface="Calibri" panose="020F0502020204030204" pitchFamily="34" charset="0"/>
            </a:endParaRPr>
          </a:p>
          <a:p>
            <a:pPr>
              <a:buFont typeface="Symbol" panose="05050102010706020507" pitchFamily="18" charset="2"/>
              <a:buChar char="·"/>
            </a:pPr>
            <a:r>
              <a:rPr lang="en-GB" dirty="0" err="1">
                <a:solidFill>
                  <a:srgbClr val="000000"/>
                </a:solidFill>
                <a:latin typeface="Calibri" panose="020F0502020204030204" pitchFamily="34" charset="0"/>
              </a:rPr>
              <a:t>Ymgysylltu</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emosiwn</a:t>
            </a:r>
            <a:r>
              <a:rPr lang="en-GB" dirty="0">
                <a:solidFill>
                  <a:srgbClr val="000000"/>
                </a:solidFill>
                <a:latin typeface="Calibri" panose="020F0502020204030204" pitchFamily="34" charset="0"/>
              </a:rPr>
              <a:t> a deal</a:t>
            </a:r>
          </a:p>
          <a:p>
            <a:pPr>
              <a:buFont typeface="Symbol" panose="05050102010706020507" pitchFamily="18" charset="2"/>
              <a:buChar char="·"/>
            </a:pPr>
            <a:r>
              <a:rPr lang="en-GB" dirty="0" err="1">
                <a:solidFill>
                  <a:srgbClr val="000000"/>
                </a:solidFill>
                <a:latin typeface="Calibri" panose="020F0502020204030204" pitchFamily="34" charset="0"/>
              </a:rPr>
              <a:t>Adfyfyrio</a:t>
            </a:r>
            <a:r>
              <a:rPr lang="en-GB" dirty="0">
                <a:solidFill>
                  <a:srgbClr val="000000"/>
                </a:solidFill>
                <a:latin typeface="Calibri" panose="020F0502020204030204" pitchFamily="34" charset="0"/>
              </a:rPr>
              <a:t> ag </a:t>
            </a:r>
            <a:r>
              <a:rPr lang="en-GB" dirty="0" err="1">
                <a:solidFill>
                  <a:srgbClr val="000000"/>
                </a:solidFill>
                <a:latin typeface="Calibri" panose="020F0502020204030204" pitchFamily="34" charset="0"/>
              </a:rPr>
              <a:t>ymateb</a:t>
            </a:r>
            <a:endParaRPr lang="en-GB" dirty="0">
              <a:solidFill>
                <a:srgbClr val="000000"/>
              </a:solidFill>
              <a:latin typeface="Calibri" panose="020F0502020204030204" pitchFamily="34" charset="0"/>
            </a:endParaRPr>
          </a:p>
          <a:p>
            <a:pPr>
              <a:buFont typeface="Symbol" panose="05050102010706020507" pitchFamily="18" charset="2"/>
              <a:buChar char="·"/>
            </a:pPr>
            <a:r>
              <a:rPr lang="en-GB" dirty="0" err="1">
                <a:solidFill>
                  <a:srgbClr val="000000"/>
                </a:solidFill>
                <a:latin typeface="Calibri" panose="020F0502020204030204" pitchFamily="34" charset="0"/>
              </a:rPr>
              <a:t>Adfyfyrio</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ar</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waith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personol</a:t>
            </a:r>
            <a:r>
              <a:rPr lang="en-GB" dirty="0">
                <a:solidFill>
                  <a:srgbClr val="000000"/>
                </a:solidFill>
                <a:latin typeface="Calibri" panose="020F0502020204030204" pitchFamily="34" charset="0"/>
              </a:rPr>
              <a:t> a </a:t>
            </a:r>
            <a:r>
              <a:rPr lang="en-GB" dirty="0" err="1">
                <a:solidFill>
                  <a:srgbClr val="000000"/>
                </a:solidFill>
                <a:latin typeface="Calibri" panose="020F0502020204030204" pitchFamily="34" charset="0"/>
              </a:rPr>
              <a:t>gwaith</a:t>
            </a:r>
            <a:r>
              <a:rPr lang="en-GB" dirty="0">
                <a:solidFill>
                  <a:srgbClr val="000000"/>
                </a:solidFill>
                <a:latin typeface="Calibri" panose="020F0502020204030204" pitchFamily="34" charset="0"/>
              </a:rPr>
              <a:t> </a:t>
            </a:r>
            <a:r>
              <a:rPr lang="en-GB" dirty="0" err="1">
                <a:solidFill>
                  <a:srgbClr val="000000"/>
                </a:solidFill>
                <a:latin typeface="Calibri" panose="020F0502020204030204" pitchFamily="34" charset="0"/>
              </a:rPr>
              <a:t>eraill</a:t>
            </a:r>
            <a:endParaRPr lang="en-GB" dirty="0"/>
          </a:p>
        </p:txBody>
      </p:sp>
      <p:sp>
        <p:nvSpPr>
          <p:cNvPr id="4" name="Content Placeholder 3"/>
          <p:cNvSpPr>
            <a:spLocks noGrp="1"/>
          </p:cNvSpPr>
          <p:nvPr>
            <p:ph sz="half" idx="2"/>
          </p:nvPr>
        </p:nvSpPr>
        <p:spPr/>
        <p:txBody>
          <a:bodyPr>
            <a:normAutofit fontScale="92500"/>
          </a:bodyPr>
          <a:lstStyle/>
          <a:p>
            <a:r>
              <a:rPr lang="en-GB" dirty="0" smtClean="0"/>
              <a:t>Strong links to </a:t>
            </a:r>
            <a:r>
              <a:rPr lang="en-GB" dirty="0"/>
              <a:t>W</a:t>
            </a:r>
            <a:r>
              <a:rPr lang="en-GB" dirty="0" smtClean="0"/>
              <a:t>ell Being</a:t>
            </a:r>
          </a:p>
          <a:p>
            <a:r>
              <a:rPr lang="en-GB" dirty="0" smtClean="0"/>
              <a:t>A Welsh dimension</a:t>
            </a:r>
          </a:p>
          <a:p>
            <a:r>
              <a:rPr lang="en-GB" dirty="0" smtClean="0"/>
              <a:t>Positive relationships</a:t>
            </a:r>
          </a:p>
          <a:p>
            <a:r>
              <a:rPr lang="en-GB" dirty="0" smtClean="0"/>
              <a:t>Engaging emotion and intellect</a:t>
            </a:r>
          </a:p>
          <a:p>
            <a:r>
              <a:rPr lang="en-GB" dirty="0" smtClean="0"/>
              <a:t>Reflecting and responding</a:t>
            </a:r>
          </a:p>
          <a:p>
            <a:endParaRPr lang="en-GB" dirty="0"/>
          </a:p>
          <a:p>
            <a:r>
              <a:rPr lang="en-GB" dirty="0" smtClean="0"/>
              <a:t>Reflecting on own work and that of others</a:t>
            </a:r>
          </a:p>
          <a:p>
            <a:endParaRPr lang="en-GB" dirty="0"/>
          </a:p>
          <a:p>
            <a:pPr marL="0" indent="0">
              <a:buNone/>
            </a:pPr>
            <a:endParaRPr lang="en-GB" dirty="0"/>
          </a:p>
        </p:txBody>
      </p:sp>
    </p:spTree>
    <p:extLst>
      <p:ext uri="{BB962C8B-B14F-4D97-AF65-F5344CB8AC3E}">
        <p14:creationId xmlns:p14="http://schemas.microsoft.com/office/powerpoint/2010/main" val="19631200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endParaRPr lang="en-GB" dirty="0"/>
          </a:p>
        </p:txBody>
      </p:sp>
      <p:sp>
        <p:nvSpPr>
          <p:cNvPr id="3" name="Content Placeholder 2"/>
          <p:cNvSpPr>
            <a:spLocks noGrp="1"/>
          </p:cNvSpPr>
          <p:nvPr>
            <p:ph sz="half" idx="1"/>
          </p:nvPr>
        </p:nvSpPr>
        <p:spPr/>
        <p:txBody>
          <a:bodyPr/>
          <a:lstStyle/>
          <a:p>
            <a:r>
              <a:rPr lang="en-GB" dirty="0" err="1" smtClean="0"/>
              <a:t>Pwyslais</a:t>
            </a:r>
            <a:r>
              <a:rPr lang="en-GB" dirty="0" smtClean="0"/>
              <a:t> </a:t>
            </a:r>
            <a:r>
              <a:rPr lang="en-GB" dirty="0" err="1" smtClean="0"/>
              <a:t>ar</a:t>
            </a:r>
            <a:r>
              <a:rPr lang="en-GB" dirty="0" smtClean="0"/>
              <a:t> </a:t>
            </a:r>
            <a:r>
              <a:rPr lang="en-GB" dirty="0" err="1" smtClean="0"/>
              <a:t>hunaniaeth</a:t>
            </a:r>
            <a:r>
              <a:rPr lang="en-GB" dirty="0" smtClean="0"/>
              <a:t> </a:t>
            </a:r>
            <a:r>
              <a:rPr lang="en-GB" dirty="0" err="1" smtClean="0"/>
              <a:t>diwylliannol</a:t>
            </a:r>
            <a:r>
              <a:rPr lang="en-GB" dirty="0" smtClean="0"/>
              <a:t> </a:t>
            </a:r>
            <a:r>
              <a:rPr lang="en-GB" dirty="0" err="1" smtClean="0"/>
              <a:t>personol</a:t>
            </a:r>
            <a:r>
              <a:rPr lang="en-GB" dirty="0" smtClean="0"/>
              <a:t> </a:t>
            </a:r>
            <a:r>
              <a:rPr lang="en-GB" dirty="0" err="1" smtClean="0"/>
              <a:t>mewn</a:t>
            </a:r>
            <a:r>
              <a:rPr lang="en-GB" dirty="0" smtClean="0"/>
              <a:t> </a:t>
            </a:r>
            <a:r>
              <a:rPr lang="en-GB" dirty="0" err="1" smtClean="0"/>
              <a:t>byd</a:t>
            </a:r>
            <a:r>
              <a:rPr lang="en-GB" dirty="0" smtClean="0"/>
              <a:t> </a:t>
            </a:r>
            <a:r>
              <a:rPr lang="en-GB" dirty="0" err="1" smtClean="0"/>
              <a:t>eang</a:t>
            </a:r>
            <a:r>
              <a:rPr lang="en-GB" dirty="0" smtClean="0"/>
              <a:t>.</a:t>
            </a:r>
          </a:p>
          <a:p>
            <a:endParaRPr lang="en-GB" dirty="0"/>
          </a:p>
          <a:p>
            <a:r>
              <a:rPr lang="en-GB" dirty="0" err="1" smtClean="0"/>
              <a:t>Ymweld</a:t>
            </a:r>
            <a:r>
              <a:rPr lang="en-GB" dirty="0" smtClean="0"/>
              <a:t> â </a:t>
            </a:r>
            <a:r>
              <a:rPr lang="en-GB" dirty="0" err="1" smtClean="0"/>
              <a:t>lleoliadau</a:t>
            </a:r>
            <a:r>
              <a:rPr lang="en-GB" dirty="0" smtClean="0"/>
              <a:t> </a:t>
            </a:r>
            <a:r>
              <a:rPr lang="en-GB" dirty="0" err="1" smtClean="0"/>
              <a:t>celfyddydol</a:t>
            </a:r>
            <a:r>
              <a:rPr lang="en-GB" dirty="0" smtClean="0"/>
              <a:t> a </a:t>
            </a:r>
            <a:r>
              <a:rPr lang="en-GB" dirty="0" err="1" smtClean="0"/>
              <a:t>defnyddio</a:t>
            </a:r>
            <a:r>
              <a:rPr lang="en-GB" dirty="0" smtClean="0"/>
              <a:t> </a:t>
            </a:r>
            <a:r>
              <a:rPr lang="en-GB" dirty="0" err="1" smtClean="0"/>
              <a:t>artistiaid</a:t>
            </a:r>
            <a:r>
              <a:rPr lang="en-GB" dirty="0" smtClean="0"/>
              <a:t> </a:t>
            </a:r>
            <a:r>
              <a:rPr lang="en-GB" dirty="0" err="1" smtClean="0"/>
              <a:t>arbennig</a:t>
            </a:r>
            <a:r>
              <a:rPr lang="en-GB" dirty="0" smtClean="0"/>
              <a:t> </a:t>
            </a:r>
            <a:r>
              <a:rPr lang="en-GB" dirty="0" err="1" smtClean="0"/>
              <a:t>fel</a:t>
            </a:r>
            <a:r>
              <a:rPr lang="en-GB" dirty="0" smtClean="0"/>
              <a:t> </a:t>
            </a:r>
            <a:r>
              <a:rPr lang="en-GB" dirty="0" err="1" smtClean="0"/>
              <a:t>ymwelwyr</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An emphasis on personal cultural identity in a global world.</a:t>
            </a:r>
          </a:p>
          <a:p>
            <a:r>
              <a:rPr lang="en-GB" dirty="0" smtClean="0"/>
              <a:t>Visits to arts locations and using specialist visiting artists.</a:t>
            </a:r>
          </a:p>
          <a:p>
            <a:endParaRPr lang="en-GB" dirty="0"/>
          </a:p>
        </p:txBody>
      </p:sp>
    </p:spTree>
    <p:extLst>
      <p:ext uri="{BB962C8B-B14F-4D97-AF65-F5344CB8AC3E}">
        <p14:creationId xmlns:p14="http://schemas.microsoft.com/office/powerpoint/2010/main" val="18465824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endParaRPr lang="en-GB" dirty="0"/>
          </a:p>
        </p:txBody>
      </p:sp>
      <p:sp>
        <p:nvSpPr>
          <p:cNvPr id="3" name="Content Placeholder 2"/>
          <p:cNvSpPr>
            <a:spLocks noGrp="1"/>
          </p:cNvSpPr>
          <p:nvPr>
            <p:ph sz="half" idx="1"/>
          </p:nvPr>
        </p:nvSpPr>
        <p:spPr/>
        <p:txBody>
          <a:bodyPr/>
          <a:lstStyle/>
          <a:p>
            <a:r>
              <a:rPr lang="en-GB" dirty="0" err="1" smtClean="0"/>
              <a:t>Cyd-destunnau</a:t>
            </a:r>
            <a:r>
              <a:rPr lang="en-GB" dirty="0" smtClean="0"/>
              <a:t> go </a:t>
            </a:r>
            <a:r>
              <a:rPr lang="en-GB" dirty="0" err="1" smtClean="0"/>
              <a:t>iawn</a:t>
            </a:r>
            <a:r>
              <a:rPr lang="en-GB" dirty="0" smtClean="0"/>
              <a:t>.</a:t>
            </a:r>
          </a:p>
          <a:p>
            <a:endParaRPr lang="en-GB" dirty="0"/>
          </a:p>
          <a:p>
            <a:r>
              <a:rPr lang="en-GB" dirty="0" err="1" smtClean="0"/>
              <a:t>Potensial</a:t>
            </a:r>
            <a:r>
              <a:rPr lang="en-GB" dirty="0" smtClean="0"/>
              <a:t> </a:t>
            </a:r>
            <a:r>
              <a:rPr lang="en-GB" dirty="0" err="1" smtClean="0"/>
              <a:t>economaidd</a:t>
            </a:r>
            <a:r>
              <a:rPr lang="en-GB" dirty="0" smtClean="0"/>
              <a:t>, </a:t>
            </a:r>
            <a:r>
              <a:rPr lang="en-GB" dirty="0" err="1" smtClean="0"/>
              <a:t>cyflogaeth</a:t>
            </a:r>
            <a:r>
              <a:rPr lang="en-GB" dirty="0" smtClean="0"/>
              <a:t> </a:t>
            </a:r>
            <a:r>
              <a:rPr lang="en-GB" dirty="0" err="1" smtClean="0"/>
              <a:t>yn</a:t>
            </a:r>
            <a:r>
              <a:rPr lang="en-GB" dirty="0" smtClean="0"/>
              <a:t> y </a:t>
            </a:r>
            <a:r>
              <a:rPr lang="en-GB" dirty="0" err="1" smtClean="0"/>
              <a:t>dyfodol</a:t>
            </a:r>
            <a:r>
              <a:rPr lang="en-GB" dirty="0" smtClean="0"/>
              <a:t> a </a:t>
            </a:r>
            <a:r>
              <a:rPr lang="en-GB" dirty="0" err="1" smtClean="0"/>
              <a:t>menter</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Authentic contexts.</a:t>
            </a:r>
          </a:p>
          <a:p>
            <a:endParaRPr lang="en-GB" dirty="0"/>
          </a:p>
          <a:p>
            <a:r>
              <a:rPr lang="en-GB" dirty="0" smtClean="0"/>
              <a:t>Economic potential, future employment and enterprise.</a:t>
            </a:r>
            <a:endParaRPr lang="en-GB" dirty="0"/>
          </a:p>
          <a:p>
            <a:endParaRPr lang="en-GB" dirty="0" smtClean="0"/>
          </a:p>
          <a:p>
            <a:endParaRPr lang="en-GB" dirty="0" smtClean="0"/>
          </a:p>
        </p:txBody>
      </p:sp>
    </p:spTree>
    <p:extLst>
      <p:ext uri="{BB962C8B-B14F-4D97-AF65-F5344CB8AC3E}">
        <p14:creationId xmlns:p14="http://schemas.microsoft.com/office/powerpoint/2010/main" val="37823462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Pedagogeg</a:t>
            </a:r>
            <a:r>
              <a:rPr lang="en-GB" dirty="0" smtClean="0"/>
              <a:t> / Pedagogy</a:t>
            </a:r>
            <a:endParaRPr lang="en-GB" dirty="0"/>
          </a:p>
        </p:txBody>
      </p:sp>
      <p:sp>
        <p:nvSpPr>
          <p:cNvPr id="3" name="Content Placeholder 2"/>
          <p:cNvSpPr>
            <a:spLocks noGrp="1"/>
          </p:cNvSpPr>
          <p:nvPr>
            <p:ph sz="half" idx="1"/>
          </p:nvPr>
        </p:nvSpPr>
        <p:spPr/>
        <p:txBody>
          <a:bodyPr/>
          <a:lstStyle/>
          <a:p>
            <a:r>
              <a:rPr lang="en-GB" dirty="0" err="1" smtClean="0"/>
              <a:t>Cyfrifoldebau</a:t>
            </a:r>
            <a:r>
              <a:rPr lang="en-GB" dirty="0" smtClean="0"/>
              <a:t> </a:t>
            </a:r>
            <a:r>
              <a:rPr lang="en-GB" dirty="0" err="1" smtClean="0"/>
              <a:t>traws</a:t>
            </a:r>
            <a:r>
              <a:rPr lang="en-GB" dirty="0" smtClean="0"/>
              <a:t> </a:t>
            </a:r>
            <a:r>
              <a:rPr lang="en-GB" dirty="0" err="1" smtClean="0"/>
              <a:t>gwricwlaidd</a:t>
            </a:r>
            <a:endParaRPr lang="en-GB" dirty="0" smtClean="0"/>
          </a:p>
          <a:p>
            <a:endParaRPr lang="en-GB" dirty="0"/>
          </a:p>
          <a:p>
            <a:r>
              <a:rPr lang="en-GB" dirty="0" smtClean="0"/>
              <a:t>Dull </a:t>
            </a:r>
            <a:r>
              <a:rPr lang="en-GB" dirty="0" err="1" smtClean="0"/>
              <a:t>rhyngddisgyblaethol</a:t>
            </a:r>
            <a:endParaRPr lang="en-GB" dirty="0" smtClean="0"/>
          </a:p>
          <a:p>
            <a:endParaRPr lang="en-GB" dirty="0"/>
          </a:p>
          <a:p>
            <a:r>
              <a:rPr lang="en-GB" dirty="0" smtClean="0"/>
              <a:t>Dull</a:t>
            </a:r>
            <a:r>
              <a:rPr lang="en-GB" dirty="0"/>
              <a:t> </a:t>
            </a:r>
            <a:r>
              <a:rPr lang="en-GB" dirty="0" err="1" smtClean="0"/>
              <a:t>integredig</a:t>
            </a:r>
            <a:endParaRPr lang="en-GB" dirty="0" smtClean="0"/>
          </a:p>
        </p:txBody>
      </p:sp>
      <p:sp>
        <p:nvSpPr>
          <p:cNvPr id="4" name="Content Placeholder 3"/>
          <p:cNvSpPr>
            <a:spLocks noGrp="1"/>
          </p:cNvSpPr>
          <p:nvPr>
            <p:ph sz="half" idx="2"/>
          </p:nvPr>
        </p:nvSpPr>
        <p:spPr/>
        <p:txBody>
          <a:bodyPr/>
          <a:lstStyle/>
          <a:p>
            <a:r>
              <a:rPr lang="en-GB" dirty="0" smtClean="0"/>
              <a:t>Cross curricular responsibilities</a:t>
            </a:r>
          </a:p>
          <a:p>
            <a:endParaRPr lang="en-GB" dirty="0"/>
          </a:p>
          <a:p>
            <a:r>
              <a:rPr lang="en-GB" dirty="0" smtClean="0"/>
              <a:t>Interdisciplinary approach</a:t>
            </a:r>
          </a:p>
          <a:p>
            <a:endParaRPr lang="en-GB" dirty="0"/>
          </a:p>
          <a:p>
            <a:r>
              <a:rPr lang="en-GB" dirty="0" smtClean="0"/>
              <a:t>Integrated approach</a:t>
            </a:r>
            <a:endParaRPr lang="en-GB" dirty="0"/>
          </a:p>
        </p:txBody>
      </p:sp>
    </p:spTree>
    <p:extLst>
      <p:ext uri="{BB962C8B-B14F-4D97-AF65-F5344CB8AC3E}">
        <p14:creationId xmlns:p14="http://schemas.microsoft.com/office/powerpoint/2010/main" val="682208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Progression and assessment</a:t>
            </a:r>
            <a:endParaRPr lang="en-GB" dirty="0"/>
          </a:p>
        </p:txBody>
      </p:sp>
      <p:sp>
        <p:nvSpPr>
          <p:cNvPr id="3" name="Content Placeholder 2"/>
          <p:cNvSpPr>
            <a:spLocks noGrp="1"/>
          </p:cNvSpPr>
          <p:nvPr>
            <p:ph sz="half" idx="1"/>
          </p:nvPr>
        </p:nvSpPr>
        <p:spPr/>
        <p:txBody>
          <a:bodyPr/>
          <a:lstStyle/>
          <a:p>
            <a:r>
              <a:rPr lang="en-GB" dirty="0" err="1" smtClean="0"/>
              <a:t>Cymlethdod</a:t>
            </a:r>
            <a:endParaRPr lang="en-GB" dirty="0" smtClean="0"/>
          </a:p>
          <a:p>
            <a:endParaRPr lang="en-GB" dirty="0"/>
          </a:p>
          <a:p>
            <a:r>
              <a:rPr lang="en-GB" dirty="0" err="1" smtClean="0"/>
              <a:t>Rheolaeth</a:t>
            </a:r>
            <a:endParaRPr lang="en-GB" dirty="0" smtClean="0"/>
          </a:p>
          <a:p>
            <a:endParaRPr lang="en-GB" dirty="0"/>
          </a:p>
          <a:p>
            <a:r>
              <a:rPr lang="en-GB" dirty="0" err="1" smtClean="0"/>
              <a:t>Dyfnder</a:t>
            </a:r>
            <a:endParaRPr lang="en-GB" dirty="0" smtClean="0"/>
          </a:p>
          <a:p>
            <a:endParaRPr lang="en-GB" dirty="0"/>
          </a:p>
          <a:p>
            <a:r>
              <a:rPr lang="en-GB" dirty="0" err="1" smtClean="0"/>
              <a:t>Annibyniaeth</a:t>
            </a:r>
            <a:endParaRPr lang="en-GB" dirty="0"/>
          </a:p>
        </p:txBody>
      </p:sp>
      <p:sp>
        <p:nvSpPr>
          <p:cNvPr id="4" name="Content Placeholder 3"/>
          <p:cNvSpPr>
            <a:spLocks noGrp="1"/>
          </p:cNvSpPr>
          <p:nvPr>
            <p:ph sz="half" idx="2"/>
          </p:nvPr>
        </p:nvSpPr>
        <p:spPr/>
        <p:txBody>
          <a:bodyPr/>
          <a:lstStyle/>
          <a:p>
            <a:r>
              <a:rPr lang="en-GB" dirty="0" smtClean="0"/>
              <a:t>Complexity</a:t>
            </a:r>
          </a:p>
          <a:p>
            <a:endParaRPr lang="en-GB" dirty="0" smtClean="0"/>
          </a:p>
          <a:p>
            <a:r>
              <a:rPr lang="en-GB" dirty="0" smtClean="0"/>
              <a:t>Control</a:t>
            </a:r>
          </a:p>
          <a:p>
            <a:endParaRPr lang="en-GB" dirty="0" smtClean="0"/>
          </a:p>
          <a:p>
            <a:r>
              <a:rPr lang="en-GB" dirty="0" smtClean="0"/>
              <a:t>Depth</a:t>
            </a:r>
          </a:p>
          <a:p>
            <a:endParaRPr lang="en-GB" dirty="0" smtClean="0"/>
          </a:p>
          <a:p>
            <a:r>
              <a:rPr lang="en-GB" dirty="0" smtClean="0"/>
              <a:t>Independence</a:t>
            </a:r>
            <a:endParaRPr lang="en-GB" dirty="0"/>
          </a:p>
        </p:txBody>
      </p:sp>
    </p:spTree>
    <p:extLst>
      <p:ext uri="{BB962C8B-B14F-4D97-AF65-F5344CB8AC3E}">
        <p14:creationId xmlns:p14="http://schemas.microsoft.com/office/powerpoint/2010/main" val="11640580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culture of mistakes necessary for successful feedback….</a:t>
            </a:r>
            <a:endParaRPr lang="en-GB" dirty="0"/>
          </a:p>
        </p:txBody>
      </p:sp>
      <p:sp>
        <p:nvSpPr>
          <p:cNvPr id="3" name="Content Placeholder 2"/>
          <p:cNvSpPr>
            <a:spLocks noGrp="1"/>
          </p:cNvSpPr>
          <p:nvPr>
            <p:ph sz="half" idx="1"/>
          </p:nvPr>
        </p:nvSpPr>
        <p:spPr/>
        <p:txBody>
          <a:bodyPr>
            <a:normAutofit/>
          </a:bodyPr>
          <a:lstStyle/>
          <a:p>
            <a:endParaRPr lang="en-GB" dirty="0"/>
          </a:p>
        </p:txBody>
      </p:sp>
      <p:sp>
        <p:nvSpPr>
          <p:cNvPr id="4" name="Content Placeholder 3"/>
          <p:cNvSpPr>
            <a:spLocks noGrp="1"/>
          </p:cNvSpPr>
          <p:nvPr>
            <p:ph sz="half" idx="2"/>
          </p:nvPr>
        </p:nvSpPr>
        <p:spPr>
          <a:xfrm>
            <a:off x="850900" y="2332037"/>
            <a:ext cx="7835900" cy="4525963"/>
          </a:xfrm>
        </p:spPr>
        <p:txBody>
          <a:bodyPr>
            <a:normAutofit/>
          </a:bodyPr>
          <a:lstStyle/>
          <a:p>
            <a:pPr marL="0" indent="0">
              <a:buNone/>
            </a:pPr>
            <a:r>
              <a:rPr lang="en-GB" dirty="0" smtClean="0"/>
              <a:t>	Should I see mistakes as something to avoid, or 	should I see them as something that is important 	in the learning process? Learning means making 	mistakes-and so does teaching.</a:t>
            </a:r>
          </a:p>
          <a:p>
            <a:pPr marL="0" indent="0">
              <a:buNone/>
            </a:pPr>
            <a:r>
              <a:rPr lang="en-GB" dirty="0"/>
              <a:t>	</a:t>
            </a:r>
            <a:r>
              <a:rPr lang="en-GB" dirty="0" smtClean="0"/>
              <a:t>								</a:t>
            </a:r>
          </a:p>
          <a:p>
            <a:pPr marL="0" indent="0">
              <a:buNone/>
            </a:pPr>
            <a:r>
              <a:rPr lang="en-GB" dirty="0"/>
              <a:t>	</a:t>
            </a:r>
            <a:r>
              <a:rPr lang="en-GB" dirty="0" smtClean="0"/>
              <a:t>						Hattie and </a:t>
            </a:r>
            <a:r>
              <a:rPr lang="en-GB" dirty="0" err="1" smtClean="0"/>
              <a:t>Zierer</a:t>
            </a:r>
            <a:r>
              <a:rPr lang="en-GB" dirty="0" smtClean="0"/>
              <a:t> (2018:92)</a:t>
            </a:r>
            <a:endParaRPr lang="en-GB" dirty="0"/>
          </a:p>
        </p:txBody>
      </p:sp>
    </p:spTree>
    <p:extLst>
      <p:ext uri="{BB962C8B-B14F-4D97-AF65-F5344CB8AC3E}">
        <p14:creationId xmlns:p14="http://schemas.microsoft.com/office/powerpoint/2010/main" val="28617891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Profiad</a:t>
            </a:r>
            <a:r>
              <a:rPr lang="en-GB" dirty="0" smtClean="0"/>
              <a:t> </a:t>
            </a:r>
            <a:r>
              <a:rPr lang="en-GB" dirty="0" err="1" smtClean="0"/>
              <a:t>celfyddydol</a:t>
            </a:r>
            <a:r>
              <a:rPr lang="en-GB" dirty="0" smtClean="0"/>
              <a:t> ‘</a:t>
            </a:r>
            <a:r>
              <a:rPr lang="en-GB" dirty="0" err="1" smtClean="0"/>
              <a:t>Fy</a:t>
            </a:r>
            <a:r>
              <a:rPr lang="en-GB" dirty="0" smtClean="0"/>
              <a:t> </a:t>
            </a:r>
            <a:r>
              <a:rPr lang="en-GB" dirty="0" err="1" smtClean="0"/>
              <a:t>myd</a:t>
            </a:r>
            <a:r>
              <a:rPr lang="en-GB" dirty="0" smtClean="0"/>
              <a:t>’  /  Arts experience ‘My world’</a:t>
            </a:r>
            <a:endParaRPr lang="en-GB" dirty="0"/>
          </a:p>
        </p:txBody>
      </p:sp>
      <p:sp>
        <p:nvSpPr>
          <p:cNvPr id="3" name="Content Placeholder 2"/>
          <p:cNvSpPr>
            <a:spLocks noGrp="1"/>
          </p:cNvSpPr>
          <p:nvPr>
            <p:ph sz="half" idx="1"/>
          </p:nvPr>
        </p:nvSpPr>
        <p:spPr/>
        <p:txBody>
          <a:bodyPr/>
          <a:lstStyle/>
          <a:p>
            <a:r>
              <a:rPr lang="en-GB" dirty="0" err="1" smtClean="0"/>
              <a:t>Trafod</a:t>
            </a:r>
            <a:r>
              <a:rPr lang="en-GB" dirty="0" smtClean="0"/>
              <a:t> </a:t>
            </a:r>
            <a:r>
              <a:rPr lang="en-GB" dirty="0" err="1" smtClean="0"/>
              <a:t>syniadau</a:t>
            </a:r>
            <a:r>
              <a:rPr lang="en-GB" dirty="0" smtClean="0"/>
              <a:t> </a:t>
            </a:r>
            <a:r>
              <a:rPr lang="en-GB" dirty="0" err="1" smtClean="0"/>
              <a:t>mewn</a:t>
            </a:r>
            <a:r>
              <a:rPr lang="en-GB" dirty="0" smtClean="0"/>
              <a:t> </a:t>
            </a:r>
            <a:r>
              <a:rPr lang="en-GB" dirty="0" err="1" smtClean="0"/>
              <a:t>perthynas</a:t>
            </a:r>
            <a:r>
              <a:rPr lang="en-GB" dirty="0" smtClean="0"/>
              <a:t> â </a:t>
            </a:r>
            <a:r>
              <a:rPr lang="en-GB" dirty="0" err="1" smtClean="0"/>
              <a:t>gwaith</a:t>
            </a:r>
            <a:r>
              <a:rPr lang="en-GB" dirty="0" smtClean="0"/>
              <a:t> </a:t>
            </a:r>
            <a:r>
              <a:rPr lang="en-GB" dirty="0" err="1" smtClean="0"/>
              <a:t>celf</a:t>
            </a:r>
            <a:r>
              <a:rPr lang="en-GB" dirty="0" smtClean="0"/>
              <a:t>.</a:t>
            </a:r>
          </a:p>
          <a:p>
            <a:endParaRPr lang="en-GB" dirty="0"/>
          </a:p>
          <a:p>
            <a:r>
              <a:rPr lang="en-GB" dirty="0" err="1" smtClean="0"/>
              <a:t>Llinell</a:t>
            </a:r>
            <a:r>
              <a:rPr lang="en-GB" dirty="0" smtClean="0"/>
              <a:t> / </a:t>
            </a:r>
            <a:r>
              <a:rPr lang="en-GB" dirty="0" err="1" smtClean="0"/>
              <a:t>lliw</a:t>
            </a:r>
            <a:r>
              <a:rPr lang="en-GB" dirty="0" smtClean="0"/>
              <a:t> / </a:t>
            </a:r>
            <a:r>
              <a:rPr lang="en-GB" dirty="0" err="1" smtClean="0"/>
              <a:t>tôn</a:t>
            </a:r>
            <a:r>
              <a:rPr lang="en-GB" dirty="0" smtClean="0"/>
              <a:t> / </a:t>
            </a:r>
            <a:r>
              <a:rPr lang="en-GB" dirty="0" err="1" smtClean="0"/>
              <a:t>patrwm</a:t>
            </a:r>
            <a:r>
              <a:rPr lang="en-GB" dirty="0" smtClean="0"/>
              <a:t> / </a:t>
            </a:r>
            <a:r>
              <a:rPr lang="en-GB" dirty="0" err="1" smtClean="0"/>
              <a:t>gwead</a:t>
            </a:r>
            <a:r>
              <a:rPr lang="en-GB" dirty="0" smtClean="0"/>
              <a:t> / </a:t>
            </a:r>
            <a:r>
              <a:rPr lang="en-GB" dirty="0" err="1" smtClean="0"/>
              <a:t>siâp</a:t>
            </a:r>
            <a:endParaRPr lang="en-GB" dirty="0" smtClean="0"/>
          </a:p>
          <a:p>
            <a:endParaRPr lang="en-GB" dirty="0"/>
          </a:p>
          <a:p>
            <a:r>
              <a:rPr lang="en-GB" dirty="0" err="1" smtClean="0"/>
              <a:t>Syniadau</a:t>
            </a:r>
            <a:r>
              <a:rPr lang="en-GB" dirty="0" smtClean="0"/>
              <a:t> – </a:t>
            </a:r>
            <a:r>
              <a:rPr lang="en-GB" dirty="0" err="1" smtClean="0"/>
              <a:t>emosiynau</a:t>
            </a:r>
            <a:r>
              <a:rPr lang="en-GB" dirty="0" smtClean="0"/>
              <a:t> - </a:t>
            </a:r>
            <a:r>
              <a:rPr lang="en-GB" dirty="0" err="1" smtClean="0"/>
              <a:t>meddyliau</a:t>
            </a:r>
            <a:endParaRPr lang="en-GB" dirty="0"/>
          </a:p>
        </p:txBody>
      </p:sp>
      <p:sp>
        <p:nvSpPr>
          <p:cNvPr id="4" name="Content Placeholder 3"/>
          <p:cNvSpPr>
            <a:spLocks noGrp="1"/>
          </p:cNvSpPr>
          <p:nvPr>
            <p:ph sz="half" idx="2"/>
          </p:nvPr>
        </p:nvSpPr>
        <p:spPr/>
        <p:txBody>
          <a:bodyPr/>
          <a:lstStyle/>
          <a:p>
            <a:r>
              <a:rPr lang="en-GB" dirty="0" smtClean="0"/>
              <a:t>Discuss ideas relating to some art works.</a:t>
            </a:r>
          </a:p>
          <a:p>
            <a:endParaRPr lang="en-GB" dirty="0" smtClean="0"/>
          </a:p>
          <a:p>
            <a:r>
              <a:rPr lang="en-GB" dirty="0" smtClean="0"/>
              <a:t>Line / colour / tone / pattern / texture / shape</a:t>
            </a:r>
          </a:p>
          <a:p>
            <a:endParaRPr lang="en-GB" dirty="0"/>
          </a:p>
          <a:p>
            <a:r>
              <a:rPr lang="en-GB" dirty="0" smtClean="0"/>
              <a:t>Ideas – emotions -thoughts</a:t>
            </a:r>
          </a:p>
          <a:p>
            <a:endParaRPr lang="en-GB" dirty="0"/>
          </a:p>
          <a:p>
            <a:endParaRPr lang="en-GB" dirty="0"/>
          </a:p>
        </p:txBody>
      </p:sp>
    </p:spTree>
    <p:extLst>
      <p:ext uri="{BB962C8B-B14F-4D97-AF65-F5344CB8AC3E}">
        <p14:creationId xmlns:p14="http://schemas.microsoft.com/office/powerpoint/2010/main" val="11452490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076325" y="-88900"/>
            <a:ext cx="6991350" cy="7454743"/>
          </a:xfrm>
        </p:spPr>
      </p:pic>
    </p:spTree>
    <p:extLst>
      <p:ext uri="{BB962C8B-B14F-4D97-AF65-F5344CB8AC3E}">
        <p14:creationId xmlns:p14="http://schemas.microsoft.com/office/powerpoint/2010/main" val="30738402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9144000" cy="7131913"/>
          </a:xfrm>
        </p:spPr>
      </p:pic>
    </p:spTree>
    <p:extLst>
      <p:ext uri="{BB962C8B-B14F-4D97-AF65-F5344CB8AC3E}">
        <p14:creationId xmlns:p14="http://schemas.microsoft.com/office/powerpoint/2010/main" val="19552925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0442" y="-179793"/>
            <a:ext cx="9113558" cy="7037793"/>
          </a:xfrm>
        </p:spPr>
      </p:pic>
    </p:spTree>
    <p:extLst>
      <p:ext uri="{BB962C8B-B14F-4D97-AF65-F5344CB8AC3E}">
        <p14:creationId xmlns:p14="http://schemas.microsoft.com/office/powerpoint/2010/main" val="27459266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9144000" cy="6900333"/>
          </a:xfrm>
        </p:spPr>
      </p:pic>
    </p:spTree>
    <p:extLst>
      <p:ext uri="{BB962C8B-B14F-4D97-AF65-F5344CB8AC3E}">
        <p14:creationId xmlns:p14="http://schemas.microsoft.com/office/powerpoint/2010/main" val="15688306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Cerddoriaeth</a:t>
            </a:r>
            <a:r>
              <a:rPr lang="en-GB" dirty="0" smtClean="0"/>
              <a:t> / Music</a:t>
            </a:r>
            <a:endParaRPr lang="en-GB" dirty="0"/>
          </a:p>
        </p:txBody>
      </p:sp>
      <p:sp>
        <p:nvSpPr>
          <p:cNvPr id="3" name="Content Placeholder 2"/>
          <p:cNvSpPr>
            <a:spLocks noGrp="1"/>
          </p:cNvSpPr>
          <p:nvPr>
            <p:ph sz="half" idx="1"/>
          </p:nvPr>
        </p:nvSpPr>
        <p:spPr/>
        <p:txBody>
          <a:bodyPr/>
          <a:lstStyle/>
          <a:p>
            <a:pPr marL="0" indent="0">
              <a:buNone/>
            </a:pPr>
            <a:r>
              <a:rPr lang="en-GB" b="1" dirty="0" err="1" smtClean="0"/>
              <a:t>Elfennau</a:t>
            </a:r>
            <a:r>
              <a:rPr lang="en-GB" dirty="0" smtClean="0"/>
              <a:t> </a:t>
            </a:r>
            <a:r>
              <a:rPr lang="en-GB" dirty="0"/>
              <a:t>–</a:t>
            </a:r>
          </a:p>
          <a:p>
            <a:pPr marL="0" indent="0">
              <a:buNone/>
            </a:pPr>
            <a:r>
              <a:rPr lang="en-GB" dirty="0" err="1"/>
              <a:t>Traw</a:t>
            </a:r>
            <a:r>
              <a:rPr lang="en-GB" dirty="0"/>
              <a:t> / </a:t>
            </a:r>
            <a:r>
              <a:rPr lang="en-GB" dirty="0" err="1"/>
              <a:t>Cyflymdra</a:t>
            </a:r>
            <a:r>
              <a:rPr lang="en-GB" dirty="0"/>
              <a:t> / </a:t>
            </a:r>
            <a:r>
              <a:rPr lang="en-GB" dirty="0" err="1"/>
              <a:t>Dynameg</a:t>
            </a:r>
            <a:r>
              <a:rPr lang="en-GB" dirty="0"/>
              <a:t> / </a:t>
            </a:r>
            <a:r>
              <a:rPr lang="en-GB" dirty="0" err="1"/>
              <a:t>Parhad</a:t>
            </a:r>
            <a:r>
              <a:rPr lang="en-GB" dirty="0"/>
              <a:t> / </a:t>
            </a:r>
            <a:r>
              <a:rPr lang="en-GB" dirty="0" err="1"/>
              <a:t>Ansawdd</a:t>
            </a:r>
            <a:r>
              <a:rPr lang="en-GB" dirty="0"/>
              <a:t> / </a:t>
            </a:r>
            <a:r>
              <a:rPr lang="en-GB" dirty="0" err="1"/>
              <a:t>Gwead</a:t>
            </a:r>
            <a:r>
              <a:rPr lang="en-GB" dirty="0"/>
              <a:t> / </a:t>
            </a:r>
            <a:r>
              <a:rPr lang="en-GB" dirty="0" err="1"/>
              <a:t>Strwythyr</a:t>
            </a:r>
            <a:r>
              <a:rPr lang="en-GB" dirty="0"/>
              <a:t> / </a:t>
            </a:r>
            <a:r>
              <a:rPr lang="en-GB" dirty="0" err="1"/>
              <a:t>Tawelwch</a:t>
            </a:r>
            <a:endParaRPr lang="en-GB" dirty="0"/>
          </a:p>
          <a:p>
            <a:endParaRPr lang="en-GB" dirty="0"/>
          </a:p>
        </p:txBody>
      </p:sp>
      <p:sp>
        <p:nvSpPr>
          <p:cNvPr id="4" name="Content Placeholder 3"/>
          <p:cNvSpPr>
            <a:spLocks noGrp="1"/>
          </p:cNvSpPr>
          <p:nvPr>
            <p:ph sz="half" idx="2"/>
          </p:nvPr>
        </p:nvSpPr>
        <p:spPr/>
        <p:txBody>
          <a:bodyPr/>
          <a:lstStyle/>
          <a:p>
            <a:endParaRPr lang="en-GB" dirty="0"/>
          </a:p>
        </p:txBody>
      </p:sp>
      <p:sp>
        <p:nvSpPr>
          <p:cNvPr id="6" name="Rectangle 5"/>
          <p:cNvSpPr/>
          <p:nvPr/>
        </p:nvSpPr>
        <p:spPr>
          <a:xfrm>
            <a:off x="4572000" y="2680385"/>
            <a:ext cx="3968750" cy="2246769"/>
          </a:xfrm>
          <a:prstGeom prst="rect">
            <a:avLst/>
          </a:prstGeom>
        </p:spPr>
        <p:txBody>
          <a:bodyPr wrap="square">
            <a:spAutoFit/>
          </a:bodyPr>
          <a:lstStyle/>
          <a:p>
            <a:r>
              <a:rPr lang="en-GB" sz="2800" b="1" dirty="0"/>
              <a:t>Elemen</a:t>
            </a:r>
            <a:r>
              <a:rPr lang="en-GB" sz="2800" dirty="0"/>
              <a:t>ts – </a:t>
            </a:r>
            <a:r>
              <a:rPr lang="en-GB" sz="2800" dirty="0" smtClean="0"/>
              <a:t>Pitch/Pace/Dynamic</a:t>
            </a:r>
          </a:p>
          <a:p>
            <a:r>
              <a:rPr lang="en-GB" sz="2800" dirty="0" smtClean="0"/>
              <a:t>/Duration/Timbre/Texture/Structure</a:t>
            </a:r>
          </a:p>
          <a:p>
            <a:r>
              <a:rPr lang="en-GB" sz="2800" dirty="0" smtClean="0"/>
              <a:t>/</a:t>
            </a:r>
            <a:r>
              <a:rPr lang="en-GB" sz="2800" dirty="0"/>
              <a:t>Silence</a:t>
            </a:r>
          </a:p>
        </p:txBody>
      </p:sp>
    </p:spTree>
    <p:extLst>
      <p:ext uri="{BB962C8B-B14F-4D97-AF65-F5344CB8AC3E}">
        <p14:creationId xmlns:p14="http://schemas.microsoft.com/office/powerpoint/2010/main" val="2553123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Appraising / </a:t>
            </a:r>
            <a:r>
              <a:rPr lang="en-GB" dirty="0" err="1" smtClean="0"/>
              <a:t>Gwerthuso</a:t>
            </a:r>
            <a:endParaRPr lang="en-GB" dirty="0"/>
          </a:p>
        </p:txBody>
      </p:sp>
      <p:sp>
        <p:nvSpPr>
          <p:cNvPr id="3" name="Content Placeholder 2"/>
          <p:cNvSpPr>
            <a:spLocks noGrp="1"/>
          </p:cNvSpPr>
          <p:nvPr>
            <p:ph sz="half" idx="1"/>
          </p:nvPr>
        </p:nvSpPr>
        <p:spPr/>
        <p:txBody>
          <a:bodyPr>
            <a:normAutofit lnSpcReduction="10000"/>
          </a:bodyPr>
          <a:lstStyle/>
          <a:p>
            <a:r>
              <a:rPr lang="en-GB" dirty="0" smtClean="0">
                <a:hlinkClick r:id="rId3" action="ppaction://hlinkfile"/>
              </a:rPr>
              <a:t>1</a:t>
            </a:r>
            <a:endParaRPr lang="en-GB" dirty="0" smtClean="0"/>
          </a:p>
          <a:p>
            <a:endParaRPr lang="en-GB" dirty="0"/>
          </a:p>
          <a:p>
            <a:r>
              <a:rPr lang="en-GB" dirty="0" smtClean="0">
                <a:hlinkClick r:id="rId4" action="ppaction://hlinkfile"/>
              </a:rPr>
              <a:t>2</a:t>
            </a:r>
            <a:endParaRPr lang="en-GB" dirty="0" smtClean="0"/>
          </a:p>
          <a:p>
            <a:endParaRPr lang="en-GB" dirty="0"/>
          </a:p>
          <a:p>
            <a:r>
              <a:rPr lang="en-GB" dirty="0" smtClean="0">
                <a:hlinkClick r:id="rId5" action="ppaction://hlinkfile"/>
              </a:rPr>
              <a:t>3</a:t>
            </a:r>
            <a:endParaRPr lang="en-GB" dirty="0" smtClean="0"/>
          </a:p>
          <a:p>
            <a:endParaRPr lang="en-GB" dirty="0"/>
          </a:p>
          <a:p>
            <a:r>
              <a:rPr lang="en-GB" dirty="0" smtClean="0">
                <a:hlinkClick r:id="rId6" action="ppaction://hlinkfile"/>
              </a:rPr>
              <a:t>4</a:t>
            </a:r>
            <a:endParaRPr lang="en-GB" dirty="0" smtClean="0"/>
          </a:p>
          <a:p>
            <a:endParaRPr lang="en-GB" dirty="0"/>
          </a:p>
          <a:p>
            <a:r>
              <a:rPr lang="en-GB" dirty="0" smtClean="0">
                <a:hlinkClick r:id="rId7" action="ppaction://hlinkfile"/>
              </a:rPr>
              <a:t>5</a:t>
            </a:r>
            <a:endParaRPr lang="en-GB" dirty="0"/>
          </a:p>
        </p:txBody>
      </p:sp>
      <p:sp>
        <p:nvSpPr>
          <p:cNvPr id="4" name="Content Placeholder 3"/>
          <p:cNvSpPr>
            <a:spLocks noGrp="1"/>
          </p:cNvSpPr>
          <p:nvPr>
            <p:ph sz="half" idx="2"/>
          </p:nvPr>
        </p:nvSpPr>
        <p:spPr>
          <a:xfrm>
            <a:off x="2711450" y="1419225"/>
            <a:ext cx="4038600" cy="4525963"/>
          </a:xfrm>
        </p:spPr>
        <p:txBody>
          <a:bodyPr>
            <a:normAutofit lnSpcReduction="10000"/>
          </a:bodyPr>
          <a:lstStyle/>
          <a:p>
            <a:endParaRPr lang="en-GB" dirty="0" smtClean="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503349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376106" cy="6908800"/>
          </a:xfrm>
          <a:prstGeom prst="rect">
            <a:avLst/>
          </a:prstGeom>
        </p:spPr>
      </p:pic>
    </p:spTree>
    <p:extLst>
      <p:ext uri="{BB962C8B-B14F-4D97-AF65-F5344CB8AC3E}">
        <p14:creationId xmlns:p14="http://schemas.microsoft.com/office/powerpoint/2010/main" val="4185746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11262"/>
          </a:xfrm>
        </p:spPr>
        <p:txBody>
          <a:bodyPr>
            <a:normAutofit/>
          </a:bodyPr>
          <a:lstStyle/>
          <a:p>
            <a:r>
              <a:rPr lang="en-GB" sz="3200" dirty="0" err="1" smtClean="0"/>
              <a:t>Opsiwn</a:t>
            </a:r>
            <a:r>
              <a:rPr lang="en-GB" sz="3200" dirty="0" smtClean="0"/>
              <a:t> A </a:t>
            </a:r>
            <a:r>
              <a:rPr lang="en-GB" sz="3200" dirty="0" err="1" smtClean="0"/>
              <a:t>Celf</a:t>
            </a:r>
            <a:r>
              <a:rPr lang="en-GB" sz="3200" dirty="0" smtClean="0"/>
              <a:t> 1 (1 </a:t>
            </a:r>
            <a:r>
              <a:rPr lang="en-GB" sz="3200" dirty="0" err="1" smtClean="0"/>
              <a:t>awr</a:t>
            </a:r>
            <a:r>
              <a:rPr lang="en-GB" sz="3200" dirty="0" smtClean="0"/>
              <a:t>) /Option A Art 1 (1hr)</a:t>
            </a:r>
            <a:endParaRPr lang="en-GB" sz="3200" dirty="0"/>
          </a:p>
        </p:txBody>
      </p:sp>
      <p:sp>
        <p:nvSpPr>
          <p:cNvPr id="3" name="Content Placeholder 2"/>
          <p:cNvSpPr>
            <a:spLocks noGrp="1"/>
          </p:cNvSpPr>
          <p:nvPr>
            <p:ph sz="half" idx="1"/>
          </p:nvPr>
        </p:nvSpPr>
        <p:spPr/>
        <p:txBody>
          <a:bodyPr>
            <a:normAutofit lnSpcReduction="10000"/>
          </a:bodyPr>
          <a:lstStyle/>
          <a:p>
            <a:r>
              <a:rPr lang="en-GB" dirty="0" smtClean="0"/>
              <a:t>Rhiannon </a:t>
            </a:r>
            <a:r>
              <a:rPr lang="en-GB" dirty="0"/>
              <a:t>Roberts</a:t>
            </a:r>
          </a:p>
          <a:p>
            <a:pPr marL="0" indent="0">
              <a:buNone/>
            </a:pPr>
            <a:r>
              <a:rPr lang="en-GB" sz="2400" dirty="0" err="1" smtClean="0"/>
              <a:t>Gwerthuswch</a:t>
            </a:r>
            <a:r>
              <a:rPr lang="en-GB" sz="2400" dirty="0" smtClean="0"/>
              <a:t> </a:t>
            </a:r>
            <a:r>
              <a:rPr lang="en-GB" sz="2400" dirty="0" err="1" smtClean="0"/>
              <a:t>nodweddion</a:t>
            </a:r>
            <a:r>
              <a:rPr lang="en-GB" sz="2400" dirty="0" smtClean="0"/>
              <a:t> </a:t>
            </a:r>
            <a:r>
              <a:rPr lang="en-GB" sz="2400" dirty="0" err="1" smtClean="0"/>
              <a:t>ei</a:t>
            </a:r>
            <a:r>
              <a:rPr lang="en-GB" sz="2400" dirty="0" smtClean="0"/>
              <a:t> </a:t>
            </a:r>
            <a:r>
              <a:rPr lang="en-GB" sz="2400" dirty="0" err="1" smtClean="0"/>
              <a:t>gwaith</a:t>
            </a:r>
            <a:r>
              <a:rPr lang="en-GB" sz="2400" dirty="0" smtClean="0"/>
              <a:t>.  </a:t>
            </a:r>
            <a:r>
              <a:rPr lang="en-GB" sz="2400" dirty="0" err="1" smtClean="0"/>
              <a:t>Technegau</a:t>
            </a:r>
            <a:r>
              <a:rPr lang="en-GB" sz="2400" dirty="0" smtClean="0"/>
              <a:t>? </a:t>
            </a:r>
            <a:r>
              <a:rPr lang="en-GB" sz="2400" dirty="0" err="1" smtClean="0"/>
              <a:t>Defnydd</a:t>
            </a:r>
            <a:r>
              <a:rPr lang="en-GB" sz="2400" dirty="0" smtClean="0"/>
              <a:t> o </a:t>
            </a:r>
            <a:r>
              <a:rPr lang="en-GB" sz="2400" dirty="0" err="1" smtClean="0"/>
              <a:t>linell</a:t>
            </a:r>
            <a:r>
              <a:rPr lang="en-GB" sz="2400" dirty="0" smtClean="0"/>
              <a:t>? </a:t>
            </a:r>
            <a:r>
              <a:rPr lang="en-GB" sz="2400" dirty="0" err="1" smtClean="0"/>
              <a:t>Lliw</a:t>
            </a:r>
            <a:r>
              <a:rPr lang="en-GB" sz="2400" dirty="0" smtClean="0"/>
              <a:t>? </a:t>
            </a:r>
            <a:r>
              <a:rPr lang="en-GB" sz="2400" dirty="0" err="1" smtClean="0"/>
              <a:t>Ysbrydoliaeth</a:t>
            </a:r>
            <a:r>
              <a:rPr lang="en-GB" sz="2400" dirty="0" smtClean="0"/>
              <a:t>?</a:t>
            </a:r>
            <a:endParaRPr lang="en-GB" sz="2400" dirty="0"/>
          </a:p>
          <a:p>
            <a:pPr marL="0" indent="0">
              <a:buNone/>
            </a:pPr>
            <a:r>
              <a:rPr lang="en-GB" sz="2400" dirty="0" err="1" smtClean="0"/>
              <a:t>Ewch</a:t>
            </a:r>
            <a:r>
              <a:rPr lang="en-GB" sz="2400" dirty="0" smtClean="0"/>
              <a:t> am </a:t>
            </a:r>
            <a:r>
              <a:rPr lang="en-GB" sz="2400" dirty="0" err="1" smtClean="0"/>
              <a:t>ymweliad</a:t>
            </a:r>
            <a:r>
              <a:rPr lang="en-GB" sz="2400" dirty="0" smtClean="0"/>
              <a:t> </a:t>
            </a:r>
            <a:r>
              <a:rPr lang="en-GB" sz="2400" dirty="0" err="1" smtClean="0"/>
              <a:t>tu</a:t>
            </a:r>
            <a:r>
              <a:rPr lang="en-GB" sz="2400" dirty="0" smtClean="0"/>
              <a:t> </a:t>
            </a:r>
            <a:r>
              <a:rPr lang="en-GB" sz="2400" dirty="0" err="1" smtClean="0"/>
              <a:t>fas</a:t>
            </a:r>
            <a:r>
              <a:rPr lang="en-GB" sz="2400" dirty="0" smtClean="0"/>
              <a:t> IQ </a:t>
            </a:r>
            <a:r>
              <a:rPr lang="en-GB" sz="2400" dirty="0" err="1" smtClean="0"/>
              <a:t>i</a:t>
            </a:r>
            <a:r>
              <a:rPr lang="en-GB" sz="2400" dirty="0" smtClean="0"/>
              <a:t> </a:t>
            </a:r>
            <a:r>
              <a:rPr lang="en-GB" sz="2400" dirty="0" err="1" smtClean="0"/>
              <a:t>edrych</a:t>
            </a:r>
            <a:r>
              <a:rPr lang="en-GB" sz="2400" dirty="0" smtClean="0"/>
              <a:t> am a </a:t>
            </a:r>
            <a:r>
              <a:rPr lang="en-GB" sz="2400" dirty="0" err="1" smtClean="0"/>
              <a:t>darluniollinellau</a:t>
            </a:r>
            <a:r>
              <a:rPr lang="en-GB" sz="2400" dirty="0" smtClean="0"/>
              <a:t>/ </a:t>
            </a:r>
            <a:r>
              <a:rPr lang="en-GB" sz="2400" dirty="0" err="1" smtClean="0"/>
              <a:t>patrymau</a:t>
            </a:r>
            <a:r>
              <a:rPr lang="en-GB" sz="2400" dirty="0" smtClean="0"/>
              <a:t> a </a:t>
            </a:r>
            <a:r>
              <a:rPr lang="en-GB" sz="2400" dirty="0" err="1" smtClean="0"/>
              <a:t>nenlinellau</a:t>
            </a:r>
            <a:r>
              <a:rPr lang="en-GB" sz="2400" dirty="0" smtClean="0"/>
              <a:t>. Beth </a:t>
            </a:r>
            <a:r>
              <a:rPr lang="en-GB" sz="2400" dirty="0" err="1" smtClean="0"/>
              <a:t>sy’n</a:t>
            </a:r>
            <a:r>
              <a:rPr lang="en-GB" sz="2400" dirty="0" smtClean="0"/>
              <a:t> </a:t>
            </a:r>
            <a:r>
              <a:rPr lang="en-GB" sz="2400" dirty="0" err="1" smtClean="0"/>
              <a:t>eich</a:t>
            </a:r>
            <a:r>
              <a:rPr lang="en-GB" sz="2400" dirty="0" smtClean="0"/>
              <a:t> </a:t>
            </a:r>
            <a:r>
              <a:rPr lang="en-GB" sz="2400" dirty="0" err="1" smtClean="0"/>
              <a:t>ysbrydoli</a:t>
            </a:r>
            <a:r>
              <a:rPr lang="en-GB" sz="2400" dirty="0" smtClean="0"/>
              <a:t>?</a:t>
            </a:r>
          </a:p>
          <a:p>
            <a:pPr marL="0" indent="0">
              <a:buNone/>
            </a:pPr>
            <a:endParaRPr lang="en-GB" sz="2400" dirty="0" smtClean="0"/>
          </a:p>
          <a:p>
            <a:pPr marL="0" indent="0">
              <a:buNone/>
            </a:pPr>
            <a:r>
              <a:rPr lang="en-GB" sz="2400" dirty="0" err="1" smtClean="0"/>
              <a:t>Lluniwch</a:t>
            </a:r>
            <a:r>
              <a:rPr lang="en-GB" sz="2400" dirty="0" smtClean="0"/>
              <a:t> </a:t>
            </a:r>
            <a:r>
              <a:rPr lang="en-GB" sz="2400" dirty="0" err="1" smtClean="0"/>
              <a:t>ymateb</a:t>
            </a:r>
            <a:r>
              <a:rPr lang="en-GB" sz="2400" dirty="0" smtClean="0"/>
              <a:t> ‘</a:t>
            </a:r>
            <a:r>
              <a:rPr lang="en-GB" sz="2400" dirty="0" err="1" smtClean="0"/>
              <a:t>Fy</a:t>
            </a:r>
            <a:r>
              <a:rPr lang="en-GB" sz="2400" dirty="0" smtClean="0"/>
              <a:t> </a:t>
            </a:r>
            <a:r>
              <a:rPr lang="en-GB" sz="2400" dirty="0" err="1" smtClean="0"/>
              <a:t>myd</a:t>
            </a:r>
            <a:r>
              <a:rPr lang="en-GB" sz="2400" dirty="0" smtClean="0"/>
              <a:t>’ </a:t>
            </a:r>
            <a:r>
              <a:rPr lang="en-GB" sz="2400" dirty="0" err="1" smtClean="0"/>
              <a:t>gan</a:t>
            </a:r>
            <a:r>
              <a:rPr lang="en-GB" sz="2400" dirty="0" smtClean="0"/>
              <a:t> </a:t>
            </a:r>
            <a:r>
              <a:rPr lang="en-GB" sz="2400" dirty="0" err="1" smtClean="0"/>
              <a:t>ddefnyddio</a:t>
            </a:r>
            <a:r>
              <a:rPr lang="en-GB" sz="2400" dirty="0" smtClean="0"/>
              <a:t> </a:t>
            </a:r>
            <a:r>
              <a:rPr lang="en-GB" sz="2400" dirty="0" err="1" smtClean="0"/>
              <a:t>rhai</a:t>
            </a:r>
            <a:r>
              <a:rPr lang="en-GB" sz="2400" dirty="0" smtClean="0"/>
              <a:t> </a:t>
            </a:r>
            <a:r>
              <a:rPr lang="en-GB" sz="2400" dirty="0" err="1" smtClean="0"/>
              <a:t>o’r</a:t>
            </a:r>
            <a:r>
              <a:rPr lang="en-GB" sz="2400" dirty="0" smtClean="0"/>
              <a:t> </a:t>
            </a:r>
            <a:r>
              <a:rPr lang="en-GB" sz="2400" dirty="0" err="1" smtClean="0"/>
              <a:t>technegau</a:t>
            </a:r>
            <a:r>
              <a:rPr lang="en-GB" sz="2400" dirty="0" smtClean="0"/>
              <a:t> </a:t>
            </a:r>
            <a:r>
              <a:rPr lang="en-GB" sz="2400" dirty="0" err="1" smtClean="0"/>
              <a:t>rydych</a:t>
            </a:r>
            <a:r>
              <a:rPr lang="en-GB" sz="2400" dirty="0" smtClean="0"/>
              <a:t> </a:t>
            </a:r>
            <a:r>
              <a:rPr lang="en-GB" sz="2400" dirty="0" err="1" smtClean="0"/>
              <a:t>wedi</a:t>
            </a:r>
            <a:r>
              <a:rPr lang="en-GB" sz="2400" dirty="0" smtClean="0"/>
              <a:t> </a:t>
            </a:r>
            <a:r>
              <a:rPr lang="en-GB" sz="2400" dirty="0" err="1" smtClean="0"/>
              <a:t>eu</a:t>
            </a:r>
            <a:r>
              <a:rPr lang="en-GB" sz="2400" dirty="0" smtClean="0"/>
              <a:t> </a:t>
            </a:r>
            <a:r>
              <a:rPr lang="en-GB" sz="2400" dirty="0" err="1" smtClean="0"/>
              <a:t>hadnabod</a:t>
            </a:r>
            <a:r>
              <a:rPr lang="en-GB" sz="2400" dirty="0" smtClean="0"/>
              <a:t>.</a:t>
            </a:r>
            <a:endParaRPr lang="en-GB" sz="2400" dirty="0"/>
          </a:p>
        </p:txBody>
      </p:sp>
      <p:sp>
        <p:nvSpPr>
          <p:cNvPr id="4" name="Content Placeholder 3"/>
          <p:cNvSpPr>
            <a:spLocks noGrp="1"/>
          </p:cNvSpPr>
          <p:nvPr>
            <p:ph sz="half" idx="2"/>
          </p:nvPr>
        </p:nvSpPr>
        <p:spPr/>
        <p:txBody>
          <a:bodyPr>
            <a:normAutofit lnSpcReduction="10000"/>
          </a:bodyPr>
          <a:lstStyle/>
          <a:p>
            <a:r>
              <a:rPr lang="en-GB" dirty="0" smtClean="0"/>
              <a:t>Rhiannon Roberts</a:t>
            </a:r>
            <a:endParaRPr lang="en-GB" dirty="0"/>
          </a:p>
          <a:p>
            <a:pPr marL="0" indent="0">
              <a:buNone/>
            </a:pPr>
            <a:r>
              <a:rPr lang="en-GB" sz="2400" dirty="0" smtClean="0"/>
              <a:t>Evaluate features of her work.  Techniques? Use of line? Colour? Inspirations?</a:t>
            </a:r>
          </a:p>
          <a:p>
            <a:pPr marL="0" indent="0">
              <a:buNone/>
            </a:pPr>
            <a:r>
              <a:rPr lang="en-GB" sz="2400" dirty="0" smtClean="0"/>
              <a:t>Take a visit outside IQ to look for/draw lines, patterns and skylines.  What inspires you?</a:t>
            </a:r>
          </a:p>
          <a:p>
            <a:pPr marL="0" indent="0">
              <a:buNone/>
            </a:pPr>
            <a:endParaRPr lang="en-GB" sz="2400" dirty="0" smtClean="0"/>
          </a:p>
          <a:p>
            <a:pPr marL="0" indent="0">
              <a:buNone/>
            </a:pPr>
            <a:r>
              <a:rPr lang="en-GB" sz="2400" dirty="0" smtClean="0"/>
              <a:t>Make a postcard size ‘My World’ response of your own using some of the techniques you have recognized.</a:t>
            </a:r>
          </a:p>
          <a:p>
            <a:pPr marL="0" indent="0">
              <a:buNone/>
            </a:pPr>
            <a:endParaRPr lang="en-GB" sz="2400" dirty="0" smtClean="0"/>
          </a:p>
          <a:p>
            <a:pPr marL="0" indent="0">
              <a:buNone/>
            </a:pPr>
            <a:endParaRPr lang="en-GB" dirty="0"/>
          </a:p>
        </p:txBody>
      </p:sp>
    </p:spTree>
    <p:extLst>
      <p:ext uri="{BB962C8B-B14F-4D97-AF65-F5344CB8AC3E}">
        <p14:creationId xmlns:p14="http://schemas.microsoft.com/office/powerpoint/2010/main" val="27384342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00" y="82550"/>
            <a:ext cx="9161007" cy="6838950"/>
          </a:xfrm>
          <a:prstGeom prst="rect">
            <a:avLst/>
          </a:prstGeom>
        </p:spPr>
      </p:pic>
    </p:spTree>
    <p:extLst>
      <p:ext uri="{BB962C8B-B14F-4D97-AF65-F5344CB8AC3E}">
        <p14:creationId xmlns:p14="http://schemas.microsoft.com/office/powerpoint/2010/main" val="3961726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2550"/>
            <a:ext cx="8229600" cy="1335088"/>
          </a:xfrm>
        </p:spPr>
        <p:txBody>
          <a:bodyPr>
            <a:normAutofit/>
          </a:bodyPr>
          <a:lstStyle/>
          <a:p>
            <a:r>
              <a:rPr lang="en-GB" sz="3200" dirty="0" err="1" smtClean="0"/>
              <a:t>Opsiwn</a:t>
            </a:r>
            <a:r>
              <a:rPr lang="en-GB" sz="3200" dirty="0" smtClean="0"/>
              <a:t> B </a:t>
            </a:r>
            <a:r>
              <a:rPr lang="en-GB" sz="3200" dirty="0" err="1" smtClean="0"/>
              <a:t>Celf</a:t>
            </a:r>
            <a:r>
              <a:rPr lang="en-GB" sz="3200" dirty="0" smtClean="0"/>
              <a:t> / Option B Art</a:t>
            </a:r>
            <a:endParaRPr lang="en-GB" sz="3200" dirty="0"/>
          </a:p>
        </p:txBody>
      </p:sp>
      <p:sp>
        <p:nvSpPr>
          <p:cNvPr id="3" name="Content Placeholder 2"/>
          <p:cNvSpPr>
            <a:spLocks noGrp="1"/>
          </p:cNvSpPr>
          <p:nvPr>
            <p:ph sz="half" idx="1"/>
          </p:nvPr>
        </p:nvSpPr>
        <p:spPr>
          <a:xfrm>
            <a:off x="457200" y="1092200"/>
            <a:ext cx="4038600" cy="5137150"/>
          </a:xfrm>
        </p:spPr>
        <p:txBody>
          <a:bodyPr>
            <a:normAutofit fontScale="85000" lnSpcReduction="20000"/>
          </a:bodyPr>
          <a:lstStyle/>
          <a:p>
            <a:r>
              <a:rPr lang="en-GB" dirty="0" smtClean="0"/>
              <a:t>Julia Griffiths Jones</a:t>
            </a:r>
          </a:p>
          <a:p>
            <a:endParaRPr lang="en-GB" dirty="0"/>
          </a:p>
          <a:p>
            <a:pPr marL="0" indent="0">
              <a:buNone/>
            </a:pPr>
            <a:r>
              <a:rPr lang="en-GB" dirty="0" err="1" smtClean="0"/>
              <a:t>Gwerthuswch</a:t>
            </a:r>
            <a:r>
              <a:rPr lang="en-GB" dirty="0" smtClean="0"/>
              <a:t> </a:t>
            </a:r>
            <a:r>
              <a:rPr lang="en-GB" dirty="0" err="1" smtClean="0"/>
              <a:t>nodweddion</a:t>
            </a:r>
            <a:r>
              <a:rPr lang="en-GB" dirty="0" smtClean="0"/>
              <a:t> </a:t>
            </a:r>
            <a:r>
              <a:rPr lang="en-GB" dirty="0" err="1" smtClean="0"/>
              <a:t>ei</a:t>
            </a:r>
            <a:r>
              <a:rPr lang="en-GB" dirty="0" smtClean="0"/>
              <a:t> </a:t>
            </a:r>
            <a:r>
              <a:rPr lang="en-GB" dirty="0" err="1" smtClean="0"/>
              <a:t>gwaith</a:t>
            </a:r>
            <a:r>
              <a:rPr lang="en-GB" dirty="0" smtClean="0"/>
              <a:t>.  </a:t>
            </a:r>
            <a:r>
              <a:rPr lang="en-GB" dirty="0" err="1" smtClean="0"/>
              <a:t>Technegau</a:t>
            </a:r>
            <a:r>
              <a:rPr lang="en-GB" dirty="0" smtClean="0"/>
              <a:t>? </a:t>
            </a:r>
            <a:r>
              <a:rPr lang="en-GB" dirty="0" err="1" smtClean="0"/>
              <a:t>Defnydd</a:t>
            </a:r>
            <a:r>
              <a:rPr lang="en-GB" dirty="0" smtClean="0"/>
              <a:t> </a:t>
            </a:r>
            <a:r>
              <a:rPr lang="en-GB" dirty="0" err="1" smtClean="0"/>
              <a:t>llinell</a:t>
            </a:r>
            <a:r>
              <a:rPr lang="en-GB" dirty="0" smtClean="0"/>
              <a:t>? </a:t>
            </a:r>
            <a:r>
              <a:rPr lang="en-GB" dirty="0" err="1" smtClean="0"/>
              <a:t>Lliw</a:t>
            </a:r>
            <a:r>
              <a:rPr lang="en-GB" dirty="0" smtClean="0"/>
              <a:t>? </a:t>
            </a:r>
            <a:r>
              <a:rPr lang="en-GB" dirty="0" err="1" smtClean="0"/>
              <a:t>Patrwm</a:t>
            </a:r>
            <a:r>
              <a:rPr lang="en-GB" dirty="0" smtClean="0"/>
              <a:t>? </a:t>
            </a:r>
            <a:r>
              <a:rPr lang="en-GB" dirty="0" err="1" smtClean="0"/>
              <a:t>Dimensiwn</a:t>
            </a:r>
            <a:r>
              <a:rPr lang="en-GB" dirty="0" smtClean="0"/>
              <a:t>? </a:t>
            </a:r>
            <a:r>
              <a:rPr lang="en-GB" dirty="0" err="1" smtClean="0"/>
              <a:t>Cysgod</a:t>
            </a:r>
            <a:r>
              <a:rPr lang="en-GB" dirty="0" smtClean="0"/>
              <a:t>?</a:t>
            </a:r>
          </a:p>
          <a:p>
            <a:pPr marL="0" indent="0">
              <a:buNone/>
            </a:pPr>
            <a:r>
              <a:rPr lang="en-GB" dirty="0" err="1" smtClean="0"/>
              <a:t>Trefnwch</a:t>
            </a:r>
            <a:r>
              <a:rPr lang="en-GB" dirty="0" smtClean="0"/>
              <a:t> </a:t>
            </a:r>
            <a:r>
              <a:rPr lang="en-GB" dirty="0" err="1" smtClean="0"/>
              <a:t>blygiadau</a:t>
            </a:r>
            <a:r>
              <a:rPr lang="en-GB" dirty="0" smtClean="0"/>
              <a:t> </a:t>
            </a:r>
            <a:r>
              <a:rPr lang="en-GB" dirty="0" err="1" smtClean="0"/>
              <a:t>mewn</a:t>
            </a:r>
            <a:r>
              <a:rPr lang="en-GB" dirty="0" smtClean="0"/>
              <a:t> </a:t>
            </a:r>
            <a:r>
              <a:rPr lang="en-GB" dirty="0" err="1" smtClean="0"/>
              <a:t>dillad</a:t>
            </a:r>
            <a:r>
              <a:rPr lang="en-GB" dirty="0" smtClean="0"/>
              <a:t> a </a:t>
            </a:r>
            <a:r>
              <a:rPr lang="en-GB" dirty="0" err="1" smtClean="0"/>
              <a:t>darluniwch</a:t>
            </a:r>
            <a:r>
              <a:rPr lang="en-GB" dirty="0" smtClean="0"/>
              <a:t> </a:t>
            </a:r>
            <a:r>
              <a:rPr lang="en-GB" dirty="0" err="1" smtClean="0"/>
              <a:t>heb</a:t>
            </a:r>
            <a:r>
              <a:rPr lang="en-GB" dirty="0" smtClean="0"/>
              <a:t> </a:t>
            </a:r>
            <a:r>
              <a:rPr lang="en-GB" dirty="0" err="1" smtClean="0"/>
              <a:t>godi’r</a:t>
            </a:r>
            <a:r>
              <a:rPr lang="en-GB" dirty="0" smtClean="0"/>
              <a:t> pin </a:t>
            </a:r>
            <a:r>
              <a:rPr lang="en-GB" dirty="0" err="1" smtClean="0"/>
              <a:t>o’r</a:t>
            </a:r>
            <a:r>
              <a:rPr lang="en-GB" dirty="0" smtClean="0"/>
              <a:t> </a:t>
            </a:r>
            <a:r>
              <a:rPr lang="en-GB" dirty="0" err="1" smtClean="0"/>
              <a:t>papur</a:t>
            </a:r>
            <a:r>
              <a:rPr lang="en-GB" dirty="0" smtClean="0"/>
              <a:t> o </a:t>
            </a:r>
            <a:r>
              <a:rPr lang="en-GB" dirty="0" err="1" smtClean="0"/>
              <a:t>gwbl</a:t>
            </a:r>
            <a:r>
              <a:rPr lang="en-GB" dirty="0" smtClean="0"/>
              <a:t>! </a:t>
            </a:r>
            <a:r>
              <a:rPr lang="en-GB" dirty="0" err="1" smtClean="0"/>
              <a:t>Defnyddwich</a:t>
            </a:r>
            <a:r>
              <a:rPr lang="en-GB" dirty="0" smtClean="0"/>
              <a:t> </a:t>
            </a:r>
            <a:r>
              <a:rPr lang="en-GB" dirty="0" err="1" smtClean="0"/>
              <a:t>ddau</a:t>
            </a:r>
            <a:r>
              <a:rPr lang="en-GB" dirty="0" smtClean="0"/>
              <a:t> pin </a:t>
            </a:r>
            <a:r>
              <a:rPr lang="en-GB" dirty="0" err="1" smtClean="0"/>
              <a:t>gyda’u</a:t>
            </a:r>
            <a:r>
              <a:rPr lang="en-GB" dirty="0" smtClean="0"/>
              <a:t> </a:t>
            </a:r>
            <a:r>
              <a:rPr lang="en-GB" dirty="0" err="1" smtClean="0"/>
              <a:t>gilydd</a:t>
            </a:r>
            <a:r>
              <a:rPr lang="en-GB" dirty="0" smtClean="0"/>
              <a:t>! </a:t>
            </a:r>
            <a:r>
              <a:rPr lang="en-GB" dirty="0" err="1" smtClean="0"/>
              <a:t>Torrwch</a:t>
            </a:r>
            <a:r>
              <a:rPr lang="en-GB" dirty="0" smtClean="0"/>
              <a:t> a </a:t>
            </a:r>
            <a:r>
              <a:rPr lang="en-GB" dirty="0" err="1" smtClean="0"/>
              <a:t>gludwch</a:t>
            </a:r>
            <a:r>
              <a:rPr lang="en-GB" dirty="0" smtClean="0"/>
              <a:t> </a:t>
            </a:r>
            <a:r>
              <a:rPr lang="en-GB" dirty="0" err="1" smtClean="0"/>
              <a:t>ddarluniau</a:t>
            </a:r>
            <a:r>
              <a:rPr lang="en-GB" dirty="0" smtClean="0"/>
              <a:t> </a:t>
            </a:r>
            <a:r>
              <a:rPr lang="en-GB" dirty="0" err="1" smtClean="0"/>
              <a:t>arwahan</a:t>
            </a:r>
            <a:r>
              <a:rPr lang="en-GB" dirty="0" smtClean="0"/>
              <a:t> </a:t>
            </a:r>
            <a:r>
              <a:rPr lang="en-GB" dirty="0" err="1"/>
              <a:t>i</a:t>
            </a:r>
            <a:r>
              <a:rPr lang="en-GB" dirty="0" err="1" smtClean="0"/>
              <a:t>’w</a:t>
            </a:r>
            <a:r>
              <a:rPr lang="en-GB" dirty="0" smtClean="0"/>
              <a:t> </a:t>
            </a:r>
            <a:r>
              <a:rPr lang="en-GB" dirty="0" err="1" smtClean="0"/>
              <a:t>codi</a:t>
            </a:r>
            <a:r>
              <a:rPr lang="en-GB" dirty="0" smtClean="0"/>
              <a:t> </a:t>
            </a:r>
            <a:r>
              <a:rPr lang="en-GB" dirty="0" err="1" smtClean="0"/>
              <a:t>i</a:t>
            </a:r>
            <a:r>
              <a:rPr lang="en-GB" dirty="0" smtClean="0"/>
              <a:t> </a:t>
            </a:r>
            <a:r>
              <a:rPr lang="en-GB" dirty="0" err="1" smtClean="0"/>
              <a:t>ffwrdd</a:t>
            </a:r>
            <a:r>
              <a:rPr lang="en-GB" dirty="0" smtClean="0"/>
              <a:t> </a:t>
            </a:r>
            <a:r>
              <a:rPr lang="en-GB" dirty="0" err="1" smtClean="0"/>
              <a:t>o’r</a:t>
            </a:r>
            <a:r>
              <a:rPr lang="en-GB" dirty="0" smtClean="0"/>
              <a:t> </a:t>
            </a:r>
            <a:r>
              <a:rPr lang="en-GB" dirty="0" err="1" smtClean="0"/>
              <a:t>prif</a:t>
            </a:r>
            <a:r>
              <a:rPr lang="en-GB" dirty="0" smtClean="0"/>
              <a:t> </a:t>
            </a:r>
            <a:r>
              <a:rPr lang="en-GB" dirty="0" err="1" smtClean="0"/>
              <a:t>lun</a:t>
            </a:r>
            <a:r>
              <a:rPr lang="en-GB" dirty="0" smtClean="0"/>
              <a:t> </a:t>
            </a:r>
            <a:r>
              <a:rPr lang="en-GB" dirty="0" err="1" smtClean="0"/>
              <a:t>i</a:t>
            </a:r>
            <a:r>
              <a:rPr lang="en-GB" dirty="0" smtClean="0"/>
              <a:t> </a:t>
            </a:r>
            <a:r>
              <a:rPr lang="en-GB" dirty="0" err="1" smtClean="0"/>
              <a:t>greu</a:t>
            </a:r>
            <a:r>
              <a:rPr lang="en-GB" dirty="0" smtClean="0"/>
              <a:t> </a:t>
            </a:r>
            <a:r>
              <a:rPr lang="en-GB" dirty="0" err="1" smtClean="0"/>
              <a:t>effaith</a:t>
            </a:r>
            <a:r>
              <a:rPr lang="en-GB" dirty="0" smtClean="0"/>
              <a:t> 3D?</a:t>
            </a:r>
            <a:r>
              <a:rPr lang="en-GB" dirty="0"/>
              <a:t> </a:t>
            </a:r>
            <a:endParaRPr lang="en-GB" dirty="0" smtClean="0"/>
          </a:p>
          <a:p>
            <a:pPr marL="0" indent="0">
              <a:buNone/>
            </a:pPr>
            <a:r>
              <a:rPr lang="en-GB" dirty="0" err="1" smtClean="0"/>
              <a:t>Defnyddiwch</a:t>
            </a:r>
            <a:r>
              <a:rPr lang="en-GB" dirty="0" smtClean="0"/>
              <a:t> </a:t>
            </a:r>
            <a:r>
              <a:rPr lang="en-GB" dirty="0" err="1"/>
              <a:t>lein</a:t>
            </a:r>
            <a:r>
              <a:rPr lang="en-GB" dirty="0"/>
              <a:t> </a:t>
            </a:r>
            <a:r>
              <a:rPr lang="en-GB" dirty="0" err="1"/>
              <a:t>ddillad</a:t>
            </a:r>
            <a:r>
              <a:rPr lang="en-GB" dirty="0"/>
              <a:t>?</a:t>
            </a:r>
          </a:p>
          <a:p>
            <a:pPr marL="0" indent="0">
              <a:buNone/>
            </a:pPr>
            <a:endParaRPr lang="en-GB" dirty="0"/>
          </a:p>
        </p:txBody>
      </p:sp>
      <p:sp>
        <p:nvSpPr>
          <p:cNvPr id="4" name="Content Placeholder 3"/>
          <p:cNvSpPr>
            <a:spLocks noGrp="1"/>
          </p:cNvSpPr>
          <p:nvPr>
            <p:ph sz="half" idx="2"/>
          </p:nvPr>
        </p:nvSpPr>
        <p:spPr>
          <a:xfrm>
            <a:off x="4648200" y="1092200"/>
            <a:ext cx="4038600" cy="5092700"/>
          </a:xfrm>
        </p:spPr>
        <p:txBody>
          <a:bodyPr>
            <a:normAutofit fontScale="85000" lnSpcReduction="20000"/>
          </a:bodyPr>
          <a:lstStyle/>
          <a:p>
            <a:r>
              <a:rPr lang="en-GB" dirty="0" smtClean="0"/>
              <a:t>Julia Griffiths Jones</a:t>
            </a:r>
          </a:p>
          <a:p>
            <a:pPr marL="0" indent="0">
              <a:buNone/>
            </a:pPr>
            <a:endParaRPr lang="en-GB" dirty="0"/>
          </a:p>
          <a:p>
            <a:pPr marL="0" indent="0">
              <a:buNone/>
            </a:pPr>
            <a:r>
              <a:rPr lang="en-GB" dirty="0"/>
              <a:t>Evaluate features of her work.  Techniques? Use of line? Colour</a:t>
            </a:r>
            <a:r>
              <a:rPr lang="en-GB" dirty="0" smtClean="0"/>
              <a:t>? Pattern? Dimension? Shade?</a:t>
            </a:r>
          </a:p>
          <a:p>
            <a:pPr marL="0" indent="0">
              <a:buNone/>
            </a:pPr>
            <a:r>
              <a:rPr lang="en-GB" dirty="0" smtClean="0"/>
              <a:t>Arrange folds in some clothing and draw without lifting pen off paper at all! Use two pens!  Cut out and glue on separate drawings, lifting them away from the main drawing to create 3D effect?</a:t>
            </a:r>
          </a:p>
          <a:p>
            <a:pPr marL="0" indent="0">
              <a:buNone/>
            </a:pPr>
            <a:endParaRPr lang="en-GB" dirty="0" smtClean="0"/>
          </a:p>
          <a:p>
            <a:pPr marL="0" indent="0">
              <a:buNone/>
            </a:pPr>
            <a:r>
              <a:rPr lang="en-GB" dirty="0" smtClean="0"/>
              <a:t>Use a washing line?</a:t>
            </a:r>
          </a:p>
          <a:p>
            <a:pPr marL="0" indent="0">
              <a:buNone/>
            </a:pPr>
            <a:endParaRPr lang="en-GB" dirty="0"/>
          </a:p>
        </p:txBody>
      </p:sp>
    </p:spTree>
    <p:extLst>
      <p:ext uri="{BB962C8B-B14F-4D97-AF65-F5344CB8AC3E}">
        <p14:creationId xmlns:p14="http://schemas.microsoft.com/office/powerpoint/2010/main" val="26545828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t>Cerddoriaeth</a:t>
            </a:r>
            <a:r>
              <a:rPr lang="en-GB" sz="3200" dirty="0" smtClean="0"/>
              <a:t> (1 </a:t>
            </a:r>
            <a:r>
              <a:rPr lang="en-GB" sz="3200" dirty="0" err="1" smtClean="0"/>
              <a:t>awr</a:t>
            </a:r>
            <a:r>
              <a:rPr lang="en-GB" sz="3200" dirty="0" smtClean="0"/>
              <a:t>) /  Music (1 hr)</a:t>
            </a:r>
            <a:endParaRPr lang="en-GB" sz="3200" dirty="0"/>
          </a:p>
        </p:txBody>
      </p:sp>
      <p:sp>
        <p:nvSpPr>
          <p:cNvPr id="3" name="Content Placeholder 2"/>
          <p:cNvSpPr>
            <a:spLocks noGrp="1"/>
          </p:cNvSpPr>
          <p:nvPr>
            <p:ph sz="half" idx="1"/>
          </p:nvPr>
        </p:nvSpPr>
        <p:spPr>
          <a:xfrm>
            <a:off x="400050" y="1320800"/>
            <a:ext cx="4038600" cy="5207000"/>
          </a:xfrm>
        </p:spPr>
        <p:txBody>
          <a:bodyPr>
            <a:normAutofit fontScale="92500" lnSpcReduction="20000"/>
          </a:bodyPr>
          <a:lstStyle/>
          <a:p>
            <a:r>
              <a:rPr lang="en-GB" sz="2400" dirty="0" err="1" smtClean="0"/>
              <a:t>Dewisiwch</a:t>
            </a:r>
            <a:r>
              <a:rPr lang="en-GB" sz="2400" dirty="0" smtClean="0"/>
              <a:t> </a:t>
            </a:r>
            <a:r>
              <a:rPr lang="en-GB" sz="2400" dirty="0" err="1" smtClean="0"/>
              <a:t>baentiad</a:t>
            </a:r>
            <a:r>
              <a:rPr lang="en-GB" sz="2400" dirty="0" smtClean="0"/>
              <a:t> </a:t>
            </a:r>
            <a:r>
              <a:rPr lang="en-GB" sz="2400" dirty="0" err="1" smtClean="0"/>
              <a:t>gan</a:t>
            </a:r>
            <a:r>
              <a:rPr lang="en-GB" sz="2400" dirty="0" smtClean="0"/>
              <a:t> Rhiannon Roberts a </a:t>
            </a:r>
            <a:r>
              <a:rPr lang="en-GB" sz="2400" dirty="0" err="1" smtClean="0"/>
              <a:t>dywedwcch</a:t>
            </a:r>
            <a:r>
              <a:rPr lang="en-GB" sz="2400" dirty="0" smtClean="0"/>
              <a:t> </a:t>
            </a:r>
            <a:r>
              <a:rPr lang="en-GB" sz="2400" dirty="0" err="1" smtClean="0"/>
              <a:t>stori</a:t>
            </a:r>
            <a:r>
              <a:rPr lang="en-GB" sz="2400" dirty="0" smtClean="0"/>
              <a:t> </a:t>
            </a:r>
            <a:r>
              <a:rPr lang="en-GB" sz="2400" dirty="0" err="1" smtClean="0"/>
              <a:t>yn</a:t>
            </a:r>
            <a:r>
              <a:rPr lang="en-GB" sz="2400" dirty="0" smtClean="0"/>
              <a:t> </a:t>
            </a:r>
            <a:r>
              <a:rPr lang="en-GB" sz="2400" dirty="0" err="1" smtClean="0"/>
              <a:t>deillio</a:t>
            </a:r>
            <a:r>
              <a:rPr lang="en-GB" sz="2400" dirty="0" smtClean="0"/>
              <a:t> </a:t>
            </a:r>
            <a:r>
              <a:rPr lang="en-GB" sz="2400" dirty="0" err="1" smtClean="0"/>
              <a:t>ohono</a:t>
            </a:r>
            <a:r>
              <a:rPr lang="en-GB" sz="2400" dirty="0" smtClean="0"/>
              <a:t>.</a:t>
            </a:r>
            <a:r>
              <a:rPr lang="en-GB" sz="2400" dirty="0"/>
              <a:t> </a:t>
            </a:r>
            <a:r>
              <a:rPr lang="en-GB" sz="2400" dirty="0" smtClean="0"/>
              <a:t> </a:t>
            </a:r>
            <a:r>
              <a:rPr lang="en-GB" sz="2400" dirty="0" err="1" smtClean="0"/>
              <a:t>Cyfansoddwch</a:t>
            </a:r>
            <a:r>
              <a:rPr lang="en-GB" sz="2400" dirty="0" smtClean="0"/>
              <a:t>, </a:t>
            </a:r>
            <a:r>
              <a:rPr lang="en-GB" sz="2400" dirty="0" err="1" smtClean="0"/>
              <a:t>ymarferwch</a:t>
            </a:r>
            <a:r>
              <a:rPr lang="en-GB" sz="2400" dirty="0" smtClean="0"/>
              <a:t>, </a:t>
            </a:r>
            <a:r>
              <a:rPr lang="en-GB" sz="2400" dirty="0" err="1" smtClean="0"/>
              <a:t>mireiniwch</a:t>
            </a:r>
            <a:r>
              <a:rPr lang="en-GB" sz="2400" dirty="0" smtClean="0"/>
              <a:t>, </a:t>
            </a:r>
            <a:r>
              <a:rPr lang="en-GB" sz="2400" dirty="0" err="1" smtClean="0"/>
              <a:t>perfformiwch</a:t>
            </a:r>
            <a:r>
              <a:rPr lang="en-GB" sz="2400" dirty="0" smtClean="0"/>
              <a:t> (a </a:t>
            </a:r>
            <a:r>
              <a:rPr lang="en-GB" sz="2400" dirty="0" err="1" smtClean="0"/>
              <a:t>recordiwch</a:t>
            </a:r>
            <a:r>
              <a:rPr lang="en-GB" sz="2400" dirty="0" smtClean="0"/>
              <a:t>) </a:t>
            </a:r>
            <a:r>
              <a:rPr lang="en-GB" sz="2400" dirty="0" err="1" smtClean="0"/>
              <a:t>sŵnlun</a:t>
            </a:r>
            <a:r>
              <a:rPr lang="en-GB" sz="2400" dirty="0" smtClean="0"/>
              <a:t> </a:t>
            </a:r>
            <a:r>
              <a:rPr lang="en-GB" sz="2400" dirty="0" err="1" smtClean="0"/>
              <a:t>i</a:t>
            </a:r>
            <a:r>
              <a:rPr lang="en-GB" sz="2400" dirty="0" smtClean="0"/>
              <a:t> </a:t>
            </a:r>
            <a:r>
              <a:rPr lang="en-GB" sz="2400" dirty="0" err="1" smtClean="0"/>
              <a:t>adrodd</a:t>
            </a:r>
            <a:r>
              <a:rPr lang="en-GB" sz="2400" dirty="0" smtClean="0"/>
              <a:t> y </a:t>
            </a:r>
            <a:r>
              <a:rPr lang="en-GB" sz="2400" dirty="0" err="1" smtClean="0"/>
              <a:t>stori</a:t>
            </a:r>
            <a:r>
              <a:rPr lang="en-GB" sz="2400" dirty="0" smtClean="0"/>
              <a:t>. </a:t>
            </a:r>
            <a:r>
              <a:rPr lang="en-GB" sz="2400" dirty="0" err="1" smtClean="0"/>
              <a:t>Defnyddwich</a:t>
            </a:r>
            <a:r>
              <a:rPr lang="en-GB" sz="2400" dirty="0" smtClean="0"/>
              <a:t> </a:t>
            </a:r>
            <a:r>
              <a:rPr lang="en-GB" sz="2400" dirty="0" err="1" smtClean="0"/>
              <a:t>ystod</a:t>
            </a:r>
            <a:r>
              <a:rPr lang="en-GB" sz="2400" dirty="0" smtClean="0"/>
              <a:t> o </a:t>
            </a:r>
            <a:r>
              <a:rPr lang="en-GB" sz="2400" dirty="0" err="1" smtClean="0"/>
              <a:t>elfennau</a:t>
            </a:r>
            <a:r>
              <a:rPr lang="en-GB" sz="2400" dirty="0" smtClean="0"/>
              <a:t> a </a:t>
            </a:r>
            <a:r>
              <a:rPr lang="en-GB" sz="2400" dirty="0" err="1" smtClean="0"/>
              <a:t>dynameg</a:t>
            </a:r>
            <a:r>
              <a:rPr lang="en-GB" sz="2400" dirty="0" smtClean="0"/>
              <a:t> </a:t>
            </a:r>
            <a:r>
              <a:rPr lang="en-GB" sz="2400" dirty="0" err="1" smtClean="0"/>
              <a:t>i</a:t>
            </a:r>
            <a:r>
              <a:rPr lang="en-GB" sz="2400" dirty="0" smtClean="0"/>
              <a:t> </a:t>
            </a:r>
            <a:r>
              <a:rPr lang="en-GB" sz="2400" dirty="0" err="1" smtClean="0"/>
              <a:t>fynegi</a:t>
            </a:r>
            <a:r>
              <a:rPr lang="en-GB" sz="2400" dirty="0" smtClean="0"/>
              <a:t> </a:t>
            </a:r>
            <a:r>
              <a:rPr lang="en-GB" sz="2400" dirty="0" err="1" smtClean="0"/>
              <a:t>syniadau</a:t>
            </a:r>
            <a:r>
              <a:rPr lang="en-GB" sz="2400" dirty="0" smtClean="0"/>
              <a:t>.</a:t>
            </a:r>
            <a:endParaRPr lang="en-GB" sz="2400" dirty="0"/>
          </a:p>
          <a:p>
            <a:pPr marL="0" indent="0">
              <a:buNone/>
            </a:pPr>
            <a:r>
              <a:rPr lang="en-GB" sz="2400" b="1" dirty="0" err="1" smtClean="0"/>
              <a:t>Elfennau</a:t>
            </a:r>
            <a:r>
              <a:rPr lang="en-GB" sz="2400" dirty="0" smtClean="0"/>
              <a:t> –</a:t>
            </a:r>
          </a:p>
          <a:p>
            <a:pPr marL="0" indent="0">
              <a:buNone/>
            </a:pPr>
            <a:r>
              <a:rPr lang="en-GB" sz="2400" dirty="0" err="1" smtClean="0"/>
              <a:t>Traw</a:t>
            </a:r>
            <a:r>
              <a:rPr lang="en-GB" sz="2400" dirty="0" smtClean="0"/>
              <a:t> / </a:t>
            </a:r>
            <a:r>
              <a:rPr lang="en-GB" sz="2400" dirty="0" err="1" smtClean="0"/>
              <a:t>Cyflymdra</a:t>
            </a:r>
            <a:r>
              <a:rPr lang="en-GB" sz="2400" dirty="0" smtClean="0"/>
              <a:t> / </a:t>
            </a:r>
            <a:r>
              <a:rPr lang="en-GB" sz="2400" dirty="0" err="1" smtClean="0"/>
              <a:t>Dynameg</a:t>
            </a:r>
            <a:r>
              <a:rPr lang="en-GB" sz="2400" dirty="0" smtClean="0"/>
              <a:t> / </a:t>
            </a:r>
            <a:r>
              <a:rPr lang="en-GB" sz="2400" dirty="0" err="1" smtClean="0"/>
              <a:t>Parhad</a:t>
            </a:r>
            <a:r>
              <a:rPr lang="en-GB" sz="2400" dirty="0" smtClean="0"/>
              <a:t> / </a:t>
            </a:r>
            <a:r>
              <a:rPr lang="en-GB" sz="2400" dirty="0" err="1" smtClean="0"/>
              <a:t>Ansawdd</a:t>
            </a:r>
            <a:r>
              <a:rPr lang="en-GB" sz="2400" dirty="0" smtClean="0"/>
              <a:t> / </a:t>
            </a:r>
            <a:r>
              <a:rPr lang="en-GB" sz="2400" dirty="0" err="1" smtClean="0"/>
              <a:t>Gwead</a:t>
            </a:r>
            <a:r>
              <a:rPr lang="en-GB" sz="2400" dirty="0" smtClean="0"/>
              <a:t> / </a:t>
            </a:r>
            <a:r>
              <a:rPr lang="en-GB" sz="2400" dirty="0" err="1" smtClean="0"/>
              <a:t>Strwythyr</a:t>
            </a:r>
            <a:r>
              <a:rPr lang="en-GB" sz="2400" dirty="0" smtClean="0"/>
              <a:t> / </a:t>
            </a:r>
            <a:r>
              <a:rPr lang="en-GB" sz="2400" dirty="0" err="1" smtClean="0"/>
              <a:t>Tawelwch</a:t>
            </a:r>
            <a:endParaRPr lang="en-GB" sz="2400" dirty="0" smtClean="0"/>
          </a:p>
          <a:p>
            <a:pPr marL="0" indent="0">
              <a:buNone/>
            </a:pPr>
            <a:r>
              <a:rPr lang="en-GB" sz="2400" b="1" dirty="0" err="1" smtClean="0"/>
              <a:t>Dynameg</a:t>
            </a:r>
            <a:endParaRPr lang="en-GB" sz="2400" b="1" dirty="0" smtClean="0"/>
          </a:p>
          <a:p>
            <a:pPr marL="0" indent="0">
              <a:buNone/>
            </a:pPr>
            <a:endParaRPr lang="en-GB" sz="2400" dirty="0" smtClean="0"/>
          </a:p>
          <a:p>
            <a:pPr marL="0" indent="0">
              <a:buNone/>
            </a:pPr>
            <a:endParaRPr lang="en-GB" sz="2400" dirty="0" smtClean="0"/>
          </a:p>
        </p:txBody>
      </p:sp>
      <p:sp>
        <p:nvSpPr>
          <p:cNvPr id="4" name="Content Placeholder 3"/>
          <p:cNvSpPr>
            <a:spLocks noGrp="1"/>
          </p:cNvSpPr>
          <p:nvPr>
            <p:ph sz="half" idx="2"/>
          </p:nvPr>
        </p:nvSpPr>
        <p:spPr>
          <a:xfrm>
            <a:off x="4572000" y="1412876"/>
            <a:ext cx="4038600" cy="4057650"/>
          </a:xfrm>
        </p:spPr>
        <p:txBody>
          <a:bodyPr>
            <a:normAutofit fontScale="92500" lnSpcReduction="20000"/>
          </a:bodyPr>
          <a:lstStyle/>
          <a:p>
            <a:r>
              <a:rPr lang="en-GB" sz="2400" dirty="0" smtClean="0"/>
              <a:t>Choose a Rhiannon Roberts painting and tell a story from it.  Compose practise refine, perform (and record) a soundscape to illustrate your story. </a:t>
            </a:r>
            <a:r>
              <a:rPr lang="en-GB" sz="2400" dirty="0"/>
              <a:t> </a:t>
            </a:r>
            <a:r>
              <a:rPr lang="en-GB" sz="2400" dirty="0" smtClean="0"/>
              <a:t>Use a range of elements and dynamics to express your ideas.</a:t>
            </a:r>
          </a:p>
          <a:p>
            <a:pPr marL="0" indent="0">
              <a:buNone/>
            </a:pPr>
            <a:r>
              <a:rPr lang="en-GB" sz="2400" b="1" dirty="0" smtClean="0"/>
              <a:t>Elemen</a:t>
            </a:r>
            <a:r>
              <a:rPr lang="en-GB" sz="2400" dirty="0" smtClean="0"/>
              <a:t>ts – Pitch/Pace/Dynamic/Duration/ Timbre/Texture/Structure/Silence</a:t>
            </a:r>
          </a:p>
          <a:p>
            <a:endParaRPr lang="en-GB" sz="2400" dirty="0"/>
          </a:p>
          <a:p>
            <a:pPr marL="0" indent="0">
              <a:buNone/>
            </a:pPr>
            <a:r>
              <a:rPr lang="en-GB" sz="2400" b="1" dirty="0" smtClean="0"/>
              <a:t>Dynamics</a:t>
            </a:r>
            <a:r>
              <a:rPr lang="en-GB" sz="2400" dirty="0" smtClean="0"/>
              <a:t>  </a:t>
            </a:r>
          </a:p>
        </p:txBody>
      </p:sp>
      <p:sp>
        <p:nvSpPr>
          <p:cNvPr id="6" name="Rectangle 5"/>
          <p:cNvSpPr/>
          <p:nvPr/>
        </p:nvSpPr>
        <p:spPr>
          <a:xfrm>
            <a:off x="514504" y="4815185"/>
            <a:ext cx="8550418" cy="1354217"/>
          </a:xfrm>
          <a:prstGeom prst="rect">
            <a:avLst/>
          </a:prstGeom>
          <a:noFill/>
        </p:spPr>
        <p:txBody>
          <a:bodyPr wrap="square" lIns="91440" tIns="45720" rIns="91440" bIns="45720">
            <a:spAutoFit/>
          </a:bodyPr>
          <a:lstStyle/>
          <a:p>
            <a:endParaRPr lang="en-GB" sz="5400" b="1" dirty="0"/>
          </a:p>
          <a:p>
            <a:r>
              <a:rPr lang="en-GB" sz="2800" b="1" dirty="0" err="1"/>
              <a:t>Fff</a:t>
            </a:r>
            <a:r>
              <a:rPr lang="en-GB" sz="2800" b="1" dirty="0"/>
              <a:t>/</a:t>
            </a:r>
            <a:r>
              <a:rPr lang="en-GB" sz="2800" b="1" dirty="0" err="1"/>
              <a:t>ff</a:t>
            </a:r>
            <a:r>
              <a:rPr lang="en-GB" sz="2800" b="1" dirty="0"/>
              <a:t>/f/</a:t>
            </a:r>
            <a:r>
              <a:rPr lang="en-GB" sz="2800" b="1" dirty="0" err="1"/>
              <a:t>mezzoforte</a:t>
            </a:r>
            <a:r>
              <a:rPr lang="en-GB" sz="2800" b="1" dirty="0"/>
              <a:t>/mezzo </a:t>
            </a:r>
            <a:r>
              <a:rPr lang="en-GB" sz="2800" b="1" dirty="0" smtClean="0"/>
              <a:t>piano/piano/pianissimo/</a:t>
            </a:r>
            <a:r>
              <a:rPr lang="en-GB" sz="2800" b="1" dirty="0" err="1" smtClean="0"/>
              <a:t>ppp</a:t>
            </a:r>
            <a:endParaRPr lang="en-GB" sz="2800" b="1" dirty="0"/>
          </a:p>
        </p:txBody>
      </p:sp>
      <p:cxnSp>
        <p:nvCxnSpPr>
          <p:cNvPr id="8" name="Straight Arrow Connector 7"/>
          <p:cNvCxnSpPr/>
          <p:nvPr/>
        </p:nvCxnSpPr>
        <p:spPr>
          <a:xfrm flipV="1">
            <a:off x="628650" y="6407150"/>
            <a:ext cx="8216900" cy="1270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52795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smtClean="0"/>
              <a:t>Ffilm</a:t>
            </a:r>
            <a:r>
              <a:rPr lang="en-GB" sz="3600" dirty="0" smtClean="0"/>
              <a:t> a </a:t>
            </a:r>
            <a:r>
              <a:rPr lang="en-GB" sz="3600" dirty="0" err="1" smtClean="0"/>
              <a:t>Theledu</a:t>
            </a:r>
            <a:r>
              <a:rPr lang="en-GB" sz="3600" dirty="0" smtClean="0"/>
              <a:t> (1 </a:t>
            </a:r>
            <a:r>
              <a:rPr lang="en-GB" sz="3600" dirty="0" err="1" smtClean="0"/>
              <a:t>awr</a:t>
            </a:r>
            <a:r>
              <a:rPr lang="en-GB" sz="3600" dirty="0" smtClean="0"/>
              <a:t>) / Film and TV (1 hour) </a:t>
            </a:r>
            <a:endParaRPr lang="en-GB" sz="3600" dirty="0"/>
          </a:p>
        </p:txBody>
      </p:sp>
      <p:sp>
        <p:nvSpPr>
          <p:cNvPr id="3" name="Content Placeholder 2"/>
          <p:cNvSpPr>
            <a:spLocks noGrp="1"/>
          </p:cNvSpPr>
          <p:nvPr>
            <p:ph sz="half" idx="1"/>
          </p:nvPr>
        </p:nvSpPr>
        <p:spPr/>
        <p:txBody>
          <a:bodyPr>
            <a:normAutofit lnSpcReduction="10000"/>
          </a:bodyPr>
          <a:lstStyle/>
          <a:p>
            <a:r>
              <a:rPr lang="en-GB" dirty="0" err="1" smtClean="0"/>
              <a:t>Defnyddiwch</a:t>
            </a:r>
            <a:r>
              <a:rPr lang="en-GB" dirty="0" smtClean="0"/>
              <a:t> </a:t>
            </a:r>
            <a:r>
              <a:rPr lang="en-GB" dirty="0" err="1" smtClean="0"/>
              <a:t>i</a:t>
            </a:r>
            <a:r>
              <a:rPr lang="en-GB" dirty="0" smtClean="0"/>
              <a:t>-movie/movie maker </a:t>
            </a:r>
            <a:r>
              <a:rPr lang="en-GB" dirty="0" err="1" smtClean="0"/>
              <a:t>i</a:t>
            </a:r>
            <a:r>
              <a:rPr lang="en-GB" dirty="0" smtClean="0"/>
              <a:t> </a:t>
            </a:r>
            <a:r>
              <a:rPr lang="en-GB" dirty="0" err="1" smtClean="0"/>
              <a:t>ddathlu’r</a:t>
            </a:r>
            <a:r>
              <a:rPr lang="en-GB" dirty="0" smtClean="0"/>
              <a:t> </a:t>
            </a:r>
            <a:r>
              <a:rPr lang="en-GB" dirty="0" err="1" smtClean="0"/>
              <a:t>prosesau</a:t>
            </a:r>
            <a:r>
              <a:rPr lang="en-GB" dirty="0" smtClean="0"/>
              <a:t> </a:t>
            </a:r>
            <a:r>
              <a:rPr lang="en-GB" dirty="0" err="1" smtClean="0"/>
              <a:t>gwaith</a:t>
            </a:r>
            <a:r>
              <a:rPr lang="en-GB" dirty="0" smtClean="0"/>
              <a:t> </a:t>
            </a:r>
            <a:r>
              <a:rPr lang="en-GB" dirty="0" err="1" smtClean="0"/>
              <a:t>celf</a:t>
            </a:r>
            <a:r>
              <a:rPr lang="en-GB" dirty="0" smtClean="0"/>
              <a:t>/</a:t>
            </a:r>
            <a:r>
              <a:rPr lang="en-GB" dirty="0" err="1" smtClean="0"/>
              <a:t>cerdd</a:t>
            </a:r>
            <a:r>
              <a:rPr lang="en-GB" dirty="0" smtClean="0"/>
              <a:t> </a:t>
            </a:r>
            <a:r>
              <a:rPr lang="en-GB" dirty="0" err="1" smtClean="0"/>
              <a:t>sy’n</a:t>
            </a:r>
            <a:r>
              <a:rPr lang="en-GB" dirty="0" smtClean="0"/>
              <a:t> </a:t>
            </a:r>
            <a:r>
              <a:rPr lang="en-GB" dirty="0" err="1" smtClean="0"/>
              <a:t>mynd</a:t>
            </a:r>
            <a:r>
              <a:rPr lang="en-GB" dirty="0" smtClean="0"/>
              <a:t> </a:t>
            </a:r>
            <a:r>
              <a:rPr lang="en-GB" dirty="0" err="1" smtClean="0"/>
              <a:t>ymlaen</a:t>
            </a:r>
            <a:r>
              <a:rPr lang="en-GB" dirty="0" smtClean="0"/>
              <a:t> </a:t>
            </a:r>
            <a:r>
              <a:rPr lang="en-GB" dirty="0" err="1" smtClean="0"/>
              <a:t>heddiw</a:t>
            </a:r>
            <a:r>
              <a:rPr lang="en-GB" dirty="0" smtClean="0"/>
              <a:t> </a:t>
            </a:r>
            <a:r>
              <a:rPr lang="en-GB" dirty="0" err="1" smtClean="0"/>
              <a:t>ar</a:t>
            </a:r>
            <a:r>
              <a:rPr lang="en-GB" dirty="0" smtClean="0"/>
              <a:t> y </a:t>
            </a:r>
            <a:r>
              <a:rPr lang="en-GB" dirty="0" err="1" smtClean="0"/>
              <a:t>thema</a:t>
            </a:r>
            <a:r>
              <a:rPr lang="en-GB" dirty="0" smtClean="0"/>
              <a:t> ‘</a:t>
            </a:r>
            <a:r>
              <a:rPr lang="en-GB" dirty="0" err="1" smtClean="0"/>
              <a:t>Fy</a:t>
            </a:r>
            <a:r>
              <a:rPr lang="en-GB" dirty="0" smtClean="0"/>
              <a:t> </a:t>
            </a:r>
            <a:r>
              <a:rPr lang="en-GB" dirty="0" err="1" smtClean="0"/>
              <a:t>myd</a:t>
            </a:r>
            <a:r>
              <a:rPr lang="en-GB" dirty="0" smtClean="0"/>
              <a:t>.’</a:t>
            </a:r>
          </a:p>
          <a:p>
            <a:endParaRPr lang="en-GB" dirty="0"/>
          </a:p>
          <a:p>
            <a:r>
              <a:rPr lang="en-GB" dirty="0" err="1" smtClean="0"/>
              <a:t>Golwgwch</a:t>
            </a:r>
            <a:r>
              <a:rPr lang="en-GB" dirty="0" smtClean="0"/>
              <a:t> a </a:t>
            </a:r>
            <a:r>
              <a:rPr lang="en-GB" dirty="0" err="1" smtClean="0"/>
              <a:t>pharatowch</a:t>
            </a:r>
            <a:r>
              <a:rPr lang="en-GB" dirty="0" smtClean="0"/>
              <a:t> </a:t>
            </a:r>
            <a:r>
              <a:rPr lang="en-GB" dirty="0" err="1" smtClean="0"/>
              <a:t>fideo</a:t>
            </a:r>
            <a:r>
              <a:rPr lang="en-GB" dirty="0" smtClean="0"/>
              <a:t> </a:t>
            </a:r>
            <a:r>
              <a:rPr lang="en-GB" dirty="0" err="1" smtClean="0"/>
              <a:t>i</a:t>
            </a:r>
            <a:r>
              <a:rPr lang="en-GB" dirty="0" smtClean="0"/>
              <a:t> </a:t>
            </a:r>
            <a:r>
              <a:rPr lang="en-GB" dirty="0" err="1" smtClean="0"/>
              <a:t>chwarae</a:t>
            </a:r>
            <a:r>
              <a:rPr lang="en-GB" dirty="0" smtClean="0"/>
              <a:t> </a:t>
            </a:r>
            <a:r>
              <a:rPr lang="en-GB" dirty="0" err="1" smtClean="0"/>
              <a:t>yn</a:t>
            </a:r>
            <a:r>
              <a:rPr lang="en-GB" dirty="0" smtClean="0"/>
              <a:t> y </a:t>
            </a:r>
            <a:r>
              <a:rPr lang="en-GB" dirty="0" err="1" smtClean="0"/>
              <a:t>galeri</a:t>
            </a:r>
            <a:r>
              <a:rPr lang="en-GB" dirty="0" smtClean="0"/>
              <a:t>.</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Use </a:t>
            </a:r>
            <a:r>
              <a:rPr lang="en-GB" dirty="0" err="1" smtClean="0"/>
              <a:t>i</a:t>
            </a:r>
            <a:r>
              <a:rPr lang="en-GB" dirty="0" smtClean="0"/>
              <a:t>-movie/movie maker to celebrate the art/music work processes going on today on the ‘My world’ theme.</a:t>
            </a:r>
          </a:p>
          <a:p>
            <a:endParaRPr lang="en-GB" dirty="0"/>
          </a:p>
          <a:p>
            <a:r>
              <a:rPr lang="en-GB" dirty="0" smtClean="0"/>
              <a:t>Edit and prepare a video to play in the gallery.</a:t>
            </a:r>
            <a:endParaRPr lang="en-GB" dirty="0"/>
          </a:p>
        </p:txBody>
      </p:sp>
    </p:spTree>
    <p:extLst>
      <p:ext uri="{BB962C8B-B14F-4D97-AF65-F5344CB8AC3E}">
        <p14:creationId xmlns:p14="http://schemas.microsoft.com/office/powerpoint/2010/main" val="1914201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Galeri</a:t>
            </a:r>
            <a:r>
              <a:rPr lang="en-GB" dirty="0" smtClean="0"/>
              <a:t> /Gallery</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3874674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3235</TotalTime>
  <Words>864</Words>
  <Application>Microsoft Office PowerPoint</Application>
  <PresentationFormat>On-screen Show (4:3)</PresentationFormat>
  <Paragraphs>179</Paragraphs>
  <Slides>23</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Symbol</vt:lpstr>
      <vt:lpstr>Office Theme</vt:lpstr>
      <vt:lpstr>PowerPoint Presentation</vt:lpstr>
      <vt:lpstr>Celfyddydau mynegiannol CA2 / Expressive Arts KS2</vt:lpstr>
      <vt:lpstr>Beth mae’r celfyddydau’n cwmpasu /What do the arts encompass?</vt:lpstr>
      <vt:lpstr>Beth sy’n bwysig / What’s important?</vt:lpstr>
      <vt:lpstr>……….</vt:lpstr>
      <vt:lpstr>…….</vt:lpstr>
      <vt:lpstr>Pedagogeg / Pedagogy</vt:lpstr>
      <vt:lpstr>Progression and assessment</vt:lpstr>
      <vt:lpstr>A culture of mistakes necessary for successful feedback….</vt:lpstr>
      <vt:lpstr>Profiad celfyddydol ‘Fy myd’  /  Arts experience ‘My world’</vt:lpstr>
      <vt:lpstr>PowerPoint Presentation</vt:lpstr>
      <vt:lpstr>PowerPoint Presentation</vt:lpstr>
      <vt:lpstr>PowerPoint Presentation</vt:lpstr>
      <vt:lpstr>PowerPoint Presentation</vt:lpstr>
      <vt:lpstr>Cerddoriaeth / Music</vt:lpstr>
      <vt:lpstr>Appraising / Gwerthuso</vt:lpstr>
      <vt:lpstr>PowerPoint Presentation</vt:lpstr>
      <vt:lpstr>Opsiwn A Celf 1 (1 awr) /Option A Art 1 (1hr)</vt:lpstr>
      <vt:lpstr>PowerPoint Presentation</vt:lpstr>
      <vt:lpstr>Opsiwn B Celf / Option B Art</vt:lpstr>
      <vt:lpstr>Cerddoriaeth (1 awr) /  Music (1 hr)</vt:lpstr>
      <vt:lpstr>Ffilm a Theledu (1 awr) / Film and TV (1 hour) </vt:lpstr>
      <vt:lpstr>Galeri /Gallery</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Iwan Ellis-Williams</cp:lastModifiedBy>
  <cp:revision>231</cp:revision>
  <cp:lastPrinted>2017-08-03T13:56:24Z</cp:lastPrinted>
  <dcterms:created xsi:type="dcterms:W3CDTF">2018-05-24T13:58:06Z</dcterms:created>
  <dcterms:modified xsi:type="dcterms:W3CDTF">2019-10-28T15:01:57Z</dcterms:modified>
</cp:coreProperties>
</file>