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 /><Relationship Id="rId2" Type="http://schemas.openxmlformats.org/package/2006/relationships/metadata/thumbnail" Target="docProps/thumbnail.jpeg" /><Relationship Id="rId1" Type="http://schemas.openxmlformats.org/officeDocument/2006/relationships/officeDocument" Target="ppt/presentation.xml" /><Relationship Id="rId4" Type="http://schemas.openxmlformats.org/officeDocument/2006/relationships/extended-properties" Target="docProps/app.xml" /></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Lst>
  <p:notesMasterIdLst>
    <p:notesMasterId r:id="rId15"/>
  </p:notesMasterIdLst>
  <p:sldIdLst>
    <p:sldId id="256" r:id="rId2"/>
    <p:sldId id="257" r:id="rId3"/>
    <p:sldId id="258" r:id="rId4"/>
    <p:sldId id="259" r:id="rId5"/>
    <p:sldId id="260" r:id="rId6"/>
    <p:sldId id="261" r:id="rId7"/>
    <p:sldId id="262" r:id="rId8"/>
    <p:sldId id="263" r:id="rId9"/>
    <p:sldId id="264" r:id="rId10"/>
    <p:sldId id="265" r:id="rId11"/>
    <p:sldId id="269" r:id="rId12"/>
    <p:sldId id="266" r:id="rId13"/>
    <p:sldId id="267" r:id="rId14"/>
  </p:sldIdLst>
  <p:sldSz cx="18288000" cy="10287000"/>
  <p:notesSz cx="6858000" cy="9144000"/>
  <p:embeddedFontLst>
    <p:embeddedFont>
      <p:font typeface="Canva Sans" panose="020B0503030501040103" pitchFamily="34" charset="0"/>
      <p:regular r:id="rId16"/>
    </p:embeddedFont>
    <p:embeddedFont>
      <p:font typeface="Canva Sans Bold" panose="020B0803030501040103" pitchFamily="34" charset="0"/>
      <p:regular r:id="rId17"/>
      <p:bold r:id="rId18"/>
    </p:embeddedFont>
    <p:embeddedFont>
      <p:font typeface="Glacial Indifference Bold" pitchFamily="2" charset="0"/>
      <p:regular r:id="rId19"/>
      <p:bold r:id="rId20"/>
    </p:embeddedFont>
    <p:embeddedFont>
      <p:font typeface="Mali Bold"/>
      <p:regular r:id="rId21"/>
      <p:bold r:id="rId22"/>
    </p:embeddedFont>
    <p:embeddedFont>
      <p:font typeface="Public Sans" pitchFamily="2" charset="0"/>
      <p:regular r:id="rId23"/>
    </p:embeddedFont>
    <p:embeddedFont>
      <p:font typeface="Public Sans Bold" pitchFamily="2" charset="0"/>
      <p:regular r:id="rId24"/>
    </p:embeddedFont>
    <p:embeddedFont>
      <p:font typeface="Public Sans Medium"/>
      <p:regular r:id="rId25"/>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6593" autoAdjust="0"/>
    <p:restoredTop sz="93774" autoAdjust="0"/>
  </p:normalViewPr>
  <p:slideViewPr>
    <p:cSldViewPr>
      <p:cViewPr varScale="1">
        <p:scale>
          <a:sx n="43" d="100"/>
          <a:sy n="43" d="100"/>
        </p:scale>
        <p:origin x="894" y="96"/>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 /><Relationship Id="rId13" Type="http://schemas.openxmlformats.org/officeDocument/2006/relationships/slide" Target="slides/slide12.xml" /><Relationship Id="rId18" Type="http://schemas.openxmlformats.org/officeDocument/2006/relationships/font" Target="fonts/font3.fntdata" /><Relationship Id="rId26" Type="http://schemas.openxmlformats.org/officeDocument/2006/relationships/presProps" Target="presProps.xml" /><Relationship Id="rId3" Type="http://schemas.openxmlformats.org/officeDocument/2006/relationships/slide" Target="slides/slide2.xml" /><Relationship Id="rId21" Type="http://schemas.openxmlformats.org/officeDocument/2006/relationships/font" Target="fonts/font6.fntdata" /><Relationship Id="rId7" Type="http://schemas.openxmlformats.org/officeDocument/2006/relationships/slide" Target="slides/slide6.xml" /><Relationship Id="rId12" Type="http://schemas.openxmlformats.org/officeDocument/2006/relationships/slide" Target="slides/slide11.xml" /><Relationship Id="rId17" Type="http://schemas.openxmlformats.org/officeDocument/2006/relationships/font" Target="fonts/font2.fntdata" /><Relationship Id="rId25" Type="http://schemas.openxmlformats.org/officeDocument/2006/relationships/font" Target="fonts/font10.fntdata" /><Relationship Id="rId2" Type="http://schemas.openxmlformats.org/officeDocument/2006/relationships/slide" Target="slides/slide1.xml" /><Relationship Id="rId16" Type="http://schemas.openxmlformats.org/officeDocument/2006/relationships/font" Target="fonts/font1.fntdata" /><Relationship Id="rId20" Type="http://schemas.openxmlformats.org/officeDocument/2006/relationships/font" Target="fonts/font5.fntdata" /><Relationship Id="rId29" Type="http://schemas.openxmlformats.org/officeDocument/2006/relationships/tableStyles" Target="tableStyles.xml" /><Relationship Id="rId1" Type="http://schemas.openxmlformats.org/officeDocument/2006/relationships/slideMaster" Target="slideMasters/slideMaster1.xml" /><Relationship Id="rId6" Type="http://schemas.openxmlformats.org/officeDocument/2006/relationships/slide" Target="slides/slide5.xml" /><Relationship Id="rId11" Type="http://schemas.openxmlformats.org/officeDocument/2006/relationships/slide" Target="slides/slide10.xml" /><Relationship Id="rId24" Type="http://schemas.openxmlformats.org/officeDocument/2006/relationships/font" Target="fonts/font9.fntdata" /><Relationship Id="rId5" Type="http://schemas.openxmlformats.org/officeDocument/2006/relationships/slide" Target="slides/slide4.xml" /><Relationship Id="rId15" Type="http://schemas.openxmlformats.org/officeDocument/2006/relationships/notesMaster" Target="notesMasters/notesMaster1.xml" /><Relationship Id="rId23" Type="http://schemas.openxmlformats.org/officeDocument/2006/relationships/font" Target="fonts/font8.fntdata" /><Relationship Id="rId28" Type="http://schemas.openxmlformats.org/officeDocument/2006/relationships/theme" Target="theme/theme1.xml" /><Relationship Id="rId10" Type="http://schemas.openxmlformats.org/officeDocument/2006/relationships/slide" Target="slides/slide9.xml" /><Relationship Id="rId19" Type="http://schemas.openxmlformats.org/officeDocument/2006/relationships/font" Target="fonts/font4.fntdata" /><Relationship Id="rId4" Type="http://schemas.openxmlformats.org/officeDocument/2006/relationships/slide" Target="slides/slide3.xml" /><Relationship Id="rId9" Type="http://schemas.openxmlformats.org/officeDocument/2006/relationships/slide" Target="slides/slide8.xml" /><Relationship Id="rId14" Type="http://schemas.openxmlformats.org/officeDocument/2006/relationships/slide" Target="slides/slide13.xml" /><Relationship Id="rId22" Type="http://schemas.openxmlformats.org/officeDocument/2006/relationships/font" Target="fonts/font7.fntdata" /><Relationship Id="rId27" Type="http://schemas.openxmlformats.org/officeDocument/2006/relationships/viewProps" Target="viewProps.xml" /></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 /></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lang="cs-CZ"/>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fld id="{B7268E1E-0E44-426D-905E-8AD9B19D2182}" type="datetimeFigureOut">
              <a:rPr lang="cs-CZ" smtClean="0"/>
              <a:t>13.03.2026</a:t>
            </a:fld>
            <a:endParaRPr lang="cs-CZ"/>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a:endParaRPr lang="cs-CZ"/>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cs-CZ"/>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lang="cs-CZ"/>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fld id="{871B2431-D351-4C6E-A3CF-9DFAC0E3E050}" type="slidenum">
              <a:rPr lang="cs-CZ" smtClean="0"/>
              <a:t>‹#›</a:t>
            </a:fld>
            <a:endParaRPr lang="cs-CZ"/>
          </a:p>
        </p:txBody>
      </p:sp>
    </p:spTree>
    <p:extLst>
      <p:ext uri="{BB962C8B-B14F-4D97-AF65-F5344CB8AC3E}">
        <p14:creationId xmlns:p14="http://schemas.microsoft.com/office/powerpoint/2010/main" val="179888911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 /><Relationship Id="rId1" Type="http://schemas.openxmlformats.org/officeDocument/2006/relationships/notesMaster" Target="../notesMasters/notesMaster1.xml" /></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 /><Relationship Id="rId1" Type="http://schemas.openxmlformats.org/officeDocument/2006/relationships/notesMaster" Target="../notesMasters/notesMaster1.xml" /></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 /><Relationship Id="rId1" Type="http://schemas.openxmlformats.org/officeDocument/2006/relationships/notesMaster" Target="../notesMasters/notesMaster1.xml" /></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 /><Relationship Id="rId1" Type="http://schemas.openxmlformats.org/officeDocument/2006/relationships/notesMaster" Target="../notesMasters/notesMaster1.xml" /></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 /><Relationship Id="rId1" Type="http://schemas.openxmlformats.org/officeDocument/2006/relationships/notesMaster" Target="../notesMasters/notesMaster1.xml" /></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 /><Relationship Id="rId1" Type="http://schemas.openxmlformats.org/officeDocument/2006/relationships/notesMaster" Target="../notesMasters/notesMaster1.xml" /></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 /><Relationship Id="rId1" Type="http://schemas.openxmlformats.org/officeDocument/2006/relationships/notesMaster" Target="../notesMasters/notesMaster1.xml" /></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 /><Relationship Id="rId1" Type="http://schemas.openxmlformats.org/officeDocument/2006/relationships/notesMaster" Target="../notesMasters/notesMaster1.xml" /></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 /><Relationship Id="rId1" Type="http://schemas.openxmlformats.org/officeDocument/2006/relationships/notesMaster" Target="../notesMasters/notesMaster1.xml" /></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 /><Relationship Id="rId1" Type="http://schemas.openxmlformats.org/officeDocument/2006/relationships/notesMaster" Target="../notesMasters/notesMaster1.xml" /></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 /><Relationship Id="rId1" Type="http://schemas.openxmlformats.org/officeDocument/2006/relationships/notesMaster" Target="../notesMasters/notesMaster1.xml" /></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 /><Relationship Id="rId1" Type="http://schemas.openxmlformats.org/officeDocument/2006/relationships/notesMaster" Target="../notesMasters/notesMaster1.xml" /></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290763" y="512763"/>
            <a:ext cx="4562475"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dirty="0"/>
              <a:t>Good morning/afternoon everyone. My name is _________, and today I will present my business idea called FreshFuel, which is a healthy and sustainable takeaway food business. This presentation is part of the Enterprise and Entrepreneurship module, LCLM4006. The aim of this business is to provide healthy, affordable, and convenient meals for students and young professionals who want better alternatives to traditional fast food. In this presentation, I will explain the business idea, the products offered, the target market, key external factors affecting the business, the marketing strategies we will use to attract customers, and finally the funding required to start the business.</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290763" y="512763"/>
            <a:ext cx="4562475"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dirty="0"/>
              <a:t>FreshFuel is a healthy takeaway business that focuses on providing fresh and nutritious meals. Today, many people have busy lifestyles and do not always have time to cook healthy food at home. Because of this, they often rely on fast food, which is usually unhealthy. FreshFuel aims to solve this problem by offering quick, affordable, and healthy meals that customers can easily buy and take away. The business will operate from a commercial kitchen in Stratford, East London, which is a busy area with many students and office workers. Customers will be able to either pick up their meals directly or order online through food delivery platforms such as Uber Eats and Deliveroo. The main goal of FreshFuel is to make healthy eating easy, convenient, and accessible for everyone.</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290763" y="512763"/>
            <a:ext cx="4562475"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dirty="0"/>
              <a:t>FreshFuel will offer a range of healthy and delicious food options. The menu will include fresh salads, which are made with vegetables, grains, and protein sources such as chicken or eggs. Another option will be grain bowls, which are nutritious meals that combine healthy grains, vegetables, and proteins to provide energy and balanced nutrition. FreshFuel will also offer healthy wraps, which are convenient meals that customers can easily eat on the go. In addition, there will be low-calorie hot meals that are prepared daily to provide warm and satisfying food options. The menu will also include fresh smoothies, made with fruits and natural ingredients. The price of meals will range from £6 to £9, which makes the food affordable for students and young professionals.</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290763" y="512763"/>
            <a:ext cx="4562475"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dirty="0"/>
              <a:t>The main target customers for FreshFuel are students and young professionals. Many students have busy academic schedules and limited budgets, so they often look for affordable and convenient meals. Young professionals who work in offices nearby also need quick and healthy meal options during lunch breaks or after work. The main age group targeted by FreshFuel is between 18 and 30 years old, because research shows that younger consumers are increasingly interested in healthy lifestyles. Stratford is a good location for the business because it has many universities, offices, and residential areas, which means there is a large number of potential customers. By focusing on this target market, FreshFuel can meet the needs of people who want healthy food but also need convenience and affordability.</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290763" y="512763"/>
            <a:ext cx="4562475"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dirty="0"/>
              <a:t>FreshFuel has several features that make it different from traditional fast-food businesses. First, the business focuses on healthy and nutritious meals, which helps customers maintain a balanced diet. Second, FreshFuel uses fresh ingredients that are prepared daily, which ensures better quality and taste. Another important feature is the use of eco-friendly packaging. Many customers today are concerned about environmental issues, so using sustainable packaging helps reduce waste and support sustainability. FreshFuel also offers affordable pricing, which makes healthy food more accessible for students. By combining health, sustainability, convenience, and affordability, FreshFuel creates a strong competitive advantage.</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290763" y="512763"/>
            <a:ext cx="4562475"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dirty="0"/>
              <a:t>One important external factor that supports this business is social change. Today, many people are becoming more aware of the importance of healthy eating and maintaining a balanced lifestyle. Health problems such as obesity and lifestyle diseases have encouraged people to choose healthier food options. At the same time, many people live busy lives and do not have time to cook healthy meals. Because of this, there is increasing demand for quick, healthy takeaway food. FreshFuel responds directly to this social trend by providing nutritious meals that are easy and convenient to buy.</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290763" y="512763"/>
            <a:ext cx="4562475"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dirty="0"/>
              <a:t>Technology also plays an important role in supporting this business. Many customers today prefer ordering food online instead of visiting restaurants. FreshFuel will use online delivery platforms such as Uber Eats and Deliveroo, which allow customers to easily order meals from their smartphones. Social media platforms such as Instagram will also be used to promote the business. Through Instagram, FreshFuel can share photos of meals, promotions, and customer feedback. Using technology helps the business reach more customers and makes it easier for people to discover and order FreshFuel meals.</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290763" y="512763"/>
            <a:ext cx="4562475"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dirty="0"/>
              <a:t>Another important factor is environmental awareness. Many consumers today prefer businesses that follow sustainable and environmentally friendly practices. Plastic waste and environmental pollution are major concerns worldwide. FreshFuel will address this issue by using biodegradable and recyclable packaging materials. This helps reduce environmental impact and also improves the brand image of the business. Customers who care about sustainability will be more likely to support businesses that take environmental responsibility seriously.</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290763" y="512763"/>
            <a:ext cx="4562475"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dirty="0"/>
              <a:t>FreshFuel will use two main marketing strategies to reach customers. The first strategy is social media marketing. Instagram will be used to share photos and videos of meals, daily menu updates, and promotional offers. Because many students and young people use Instagram, this platform is effective for reaching the target audience. The second strategy is local marketing. Flyers and posters will be placed in universities, gyms, and coworking spaces to attract nearby customers. FreshFuel will also offer student discounts and meal deals, which encourage people to try the food and become regular customers. These marketing strategies will help build awareness and attract customers to the business.</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290763" y="512763"/>
            <a:ext cx="4562475"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dirty="0"/>
              <a:t>The funding will be obtained through a UK Government Start-Up Loan, which provides financial support for new small businesses.  A large portion of the investment will be allocated to kitchen equipment required to prepare meals safely and efficiently. Initial ingredients and food inventory will also require funding to ensure the business can operate immediately after launch. Marketing expenses will support promotional campaigns that introduce the brand to potential customers. Licensing, insurance, and regulatory compliance costs are necessary to ensure the business meets food safety and legal requirements.</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2A3C410-ADD0-6CEF-F5C6-3EC19707F2A0}"/>
            </a:ext>
          </a:extLst>
        </p:cNvPr>
        <p:cNvGrpSpPr/>
        <p:nvPr/>
      </p:nvGrpSpPr>
      <p:grpSpPr>
        <a:xfrm>
          <a:off x="0" y="0"/>
          <a:ext cx="0" cy="0"/>
          <a:chOff x="0" y="0"/>
          <a:chExt cx="0" cy="0"/>
        </a:xfrm>
      </p:grpSpPr>
      <p:sp>
        <p:nvSpPr>
          <p:cNvPr id="2" name="Header Placeholder 1">
            <a:extLst>
              <a:ext uri="{FF2B5EF4-FFF2-40B4-BE49-F238E27FC236}">
                <a16:creationId xmlns:a16="http://schemas.microsoft.com/office/drawing/2014/main" id="{B434150D-FF50-E53B-D403-111E63017735}"/>
              </a:ext>
            </a:extLst>
          </p:cNvPr>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a:extLst>
              <a:ext uri="{FF2B5EF4-FFF2-40B4-BE49-F238E27FC236}">
                <a16:creationId xmlns:a16="http://schemas.microsoft.com/office/drawing/2014/main" id="{5D6FCBEE-82EA-BBE9-DCAC-392ACB26F664}"/>
              </a:ext>
            </a:extLst>
          </p:cNvPr>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a:extLst>
              <a:ext uri="{FF2B5EF4-FFF2-40B4-BE49-F238E27FC236}">
                <a16:creationId xmlns:a16="http://schemas.microsoft.com/office/drawing/2014/main" id="{84DF9ADE-8CF1-B761-B893-EE08F912E9F4}"/>
              </a:ext>
            </a:extLst>
          </p:cNvPr>
          <p:cNvSpPr>
            <a:spLocks noGrp="1" noRot="1" noChangeAspect="1"/>
          </p:cNvSpPr>
          <p:nvPr>
            <p:ph type="sldImg" idx="2"/>
          </p:nvPr>
        </p:nvSpPr>
        <p:spPr>
          <a:xfrm>
            <a:off x="2290763" y="512763"/>
            <a:ext cx="4562475"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a:extLst>
              <a:ext uri="{FF2B5EF4-FFF2-40B4-BE49-F238E27FC236}">
                <a16:creationId xmlns:a16="http://schemas.microsoft.com/office/drawing/2014/main" id="{DEA20793-68B6-AA58-C067-4E0FDCC8711B}"/>
              </a:ext>
            </a:extLst>
          </p:cNvPr>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GB" dirty="0" err="1"/>
              <a:t>FreshFuel</a:t>
            </a:r>
            <a:r>
              <a:rPr lang="en-GB" dirty="0"/>
              <a:t> will operate as a sole trader business. This means that the business is owned and managed by one individual who is responsible for all business decisions. The sole trader structure is suitable for small start-up businesses because it is easy to establish and requires less administrative work compared with a limited company. It also allows the owner to keep all profits and maintain full control over operations. Initially, the owner will manage daily activities, and part-time staff may be hired later as the business expands.</a:t>
            </a:r>
          </a:p>
        </p:txBody>
      </p:sp>
      <p:sp>
        <p:nvSpPr>
          <p:cNvPr id="6" name="Footer Placeholder 5">
            <a:extLst>
              <a:ext uri="{FF2B5EF4-FFF2-40B4-BE49-F238E27FC236}">
                <a16:creationId xmlns:a16="http://schemas.microsoft.com/office/drawing/2014/main" id="{70651C6B-8C0B-E25F-222C-2EA8FD8B0F87}"/>
              </a:ext>
            </a:extLst>
          </p:cNvPr>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a:extLst>
              <a:ext uri="{FF2B5EF4-FFF2-40B4-BE49-F238E27FC236}">
                <a16:creationId xmlns:a16="http://schemas.microsoft.com/office/drawing/2014/main" id="{C718F6C0-CB66-6EAE-4116-B9375BBD358C}"/>
              </a:ext>
            </a:extLst>
          </p:cNvPr>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extLst>
      <p:ext uri="{BB962C8B-B14F-4D97-AF65-F5344CB8AC3E}">
        <p14:creationId xmlns:p14="http://schemas.microsoft.com/office/powerpoint/2010/main" val="263757529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290763" y="512763"/>
            <a:ext cx="4562475"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dirty="0"/>
              <a:t>To conclude, FreshFuel is a healthy takeaway business designed to meet the needs of modern consumers. The business offers nutritious meals that are affordable, convenient, and environmentally friendly. There is growing demand for healthier food options, especially among students and young professionals. FreshFuel will use social media promotion and local marketing strategies to reach its target customers. With a clear concept, strong market demand, and a reasonable start-up cost of £15,000, the business has strong potential for success. FreshFuel aims to make healthy eating easier and more accessible while also supporting sustainability. Thank you for listening.</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pPr/>
              <a:t>3/13/2026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3/13/2026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3/13/2026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pPr/>
              <a:t>3/13/2026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pPr/>
              <a:t>3/13/2026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3/13/2026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3/13/2026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3/13/2026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3/13/2026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3/13/2026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3/13/2026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 /><Relationship Id="rId3" Type="http://schemas.openxmlformats.org/officeDocument/2006/relationships/slideLayout" Target="../slideLayouts/slideLayout3.xml" /><Relationship Id="rId7" Type="http://schemas.openxmlformats.org/officeDocument/2006/relationships/slideLayout" Target="../slideLayouts/slideLayout7.xml" /><Relationship Id="rId12" Type="http://schemas.openxmlformats.org/officeDocument/2006/relationships/theme" Target="../theme/theme1.xml" /><Relationship Id="rId2" Type="http://schemas.openxmlformats.org/officeDocument/2006/relationships/slideLayout" Target="../slideLayouts/slideLayout2.xml" /><Relationship Id="rId1" Type="http://schemas.openxmlformats.org/officeDocument/2006/relationships/slideLayout" Target="../slideLayouts/slideLayout1.xml" /><Relationship Id="rId6" Type="http://schemas.openxmlformats.org/officeDocument/2006/relationships/slideLayout" Target="../slideLayouts/slideLayout6.xml" /><Relationship Id="rId11" Type="http://schemas.openxmlformats.org/officeDocument/2006/relationships/slideLayout" Target="../slideLayouts/slideLayout11.xml" /><Relationship Id="rId5" Type="http://schemas.openxmlformats.org/officeDocument/2006/relationships/slideLayout" Target="../slideLayouts/slideLayout5.xml" /><Relationship Id="rId10" Type="http://schemas.openxmlformats.org/officeDocument/2006/relationships/slideLayout" Target="../slideLayouts/slideLayout10.xml" /><Relationship Id="rId4" Type="http://schemas.openxmlformats.org/officeDocument/2006/relationships/slideLayout" Target="../slideLayouts/slideLayout4.xml" /><Relationship Id="rId9" Type="http://schemas.openxmlformats.org/officeDocument/2006/relationships/slideLayout" Target="../slideLayouts/slideLayout9.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3/13/2026</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 /><Relationship Id="rId3" Type="http://schemas.openxmlformats.org/officeDocument/2006/relationships/image" Target="../media/image1.png" /><Relationship Id="rId7" Type="http://schemas.openxmlformats.org/officeDocument/2006/relationships/image" Target="../media/image5.jpeg" /><Relationship Id="rId2" Type="http://schemas.openxmlformats.org/officeDocument/2006/relationships/notesSlide" Target="../notesSlides/notesSlide1.xml" /><Relationship Id="rId1" Type="http://schemas.openxmlformats.org/officeDocument/2006/relationships/slideLayout" Target="../slideLayouts/slideLayout7.xml" /><Relationship Id="rId6" Type="http://schemas.openxmlformats.org/officeDocument/2006/relationships/image" Target="../media/image4.jpeg" /><Relationship Id="rId5" Type="http://schemas.openxmlformats.org/officeDocument/2006/relationships/image" Target="../media/image3.png" /><Relationship Id="rId4" Type="http://schemas.openxmlformats.org/officeDocument/2006/relationships/image" Target="../media/image2.png" /></Relationships>
</file>

<file path=ppt/slides/_rels/slide2.xml.rels><?xml version="1.0" encoding="UTF-8" standalone="yes"?>
<Relationships xmlns="http://schemas.openxmlformats.org/package/2006/relationships"><Relationship Id="rId3" Type="http://schemas.openxmlformats.org/officeDocument/2006/relationships/image" Target="../media/image7.svg" /><Relationship Id="rId2" Type="http://schemas.openxmlformats.org/officeDocument/2006/relationships/notesSlide" Target="../notesSlides/notesSlide2.xml" /><Relationship Id="rId1" Type="http://schemas.openxmlformats.org/officeDocument/2006/relationships/slideLayout" Target="../slideLayouts/slideLayout7.xml" /><Relationship Id="rId6" Type="http://schemas.openxmlformats.org/officeDocument/2006/relationships/image" Target="../media/image1.png" /><Relationship Id="rId5" Type="http://schemas.openxmlformats.org/officeDocument/2006/relationships/image" Target="../media/image8.png" /><Relationship Id="rId4" Type="http://schemas.openxmlformats.org/officeDocument/2006/relationships/image" Target="../media/image5.jpeg" /></Relationships>
</file>

<file path=ppt/slides/_rels/slide3.xml.rels><?xml version="1.0" encoding="UTF-8" standalone="yes"?>
<Relationships xmlns="http://schemas.openxmlformats.org/package/2006/relationships"><Relationship Id="rId3" Type="http://schemas.openxmlformats.org/officeDocument/2006/relationships/image" Target="../media/image7.svg" /><Relationship Id="rId7" Type="http://schemas.openxmlformats.org/officeDocument/2006/relationships/image" Target="../media/image10.png" /><Relationship Id="rId2" Type="http://schemas.openxmlformats.org/officeDocument/2006/relationships/notesSlide" Target="../notesSlides/notesSlide3.xml" /><Relationship Id="rId1" Type="http://schemas.openxmlformats.org/officeDocument/2006/relationships/slideLayout" Target="../slideLayouts/slideLayout7.xml" /><Relationship Id="rId6" Type="http://schemas.openxmlformats.org/officeDocument/2006/relationships/image" Target="../media/image9.png" /><Relationship Id="rId5" Type="http://schemas.openxmlformats.org/officeDocument/2006/relationships/image" Target="../media/image3.png" /><Relationship Id="rId4" Type="http://schemas.openxmlformats.org/officeDocument/2006/relationships/image" Target="../media/image1.png" /></Relationships>
</file>

<file path=ppt/slides/_rels/slide4.xml.rels><?xml version="1.0" encoding="UTF-8" standalone="yes"?>
<Relationships xmlns="http://schemas.openxmlformats.org/package/2006/relationships"><Relationship Id="rId3" Type="http://schemas.openxmlformats.org/officeDocument/2006/relationships/image" Target="../media/image7.svg" /><Relationship Id="rId2" Type="http://schemas.openxmlformats.org/officeDocument/2006/relationships/notesSlide" Target="../notesSlides/notesSlide4.xml" /><Relationship Id="rId1" Type="http://schemas.openxmlformats.org/officeDocument/2006/relationships/slideLayout" Target="../slideLayouts/slideLayout7.xml" /><Relationship Id="rId6" Type="http://schemas.openxmlformats.org/officeDocument/2006/relationships/image" Target="../media/image11.png" /><Relationship Id="rId5" Type="http://schemas.openxmlformats.org/officeDocument/2006/relationships/image" Target="../media/image1.png" /><Relationship Id="rId4" Type="http://schemas.openxmlformats.org/officeDocument/2006/relationships/image" Target="../media/image3.png" /></Relationships>
</file>

<file path=ppt/slides/_rels/slide5.xml.rels><?xml version="1.0" encoding="UTF-8" standalone="yes"?>
<Relationships xmlns="http://schemas.openxmlformats.org/package/2006/relationships"><Relationship Id="rId3" Type="http://schemas.openxmlformats.org/officeDocument/2006/relationships/image" Target="../media/image7.svg" /><Relationship Id="rId2" Type="http://schemas.openxmlformats.org/officeDocument/2006/relationships/notesSlide" Target="../notesSlides/notesSlide5.xml" /><Relationship Id="rId1" Type="http://schemas.openxmlformats.org/officeDocument/2006/relationships/slideLayout" Target="../slideLayouts/slideLayout7.xml" /><Relationship Id="rId6" Type="http://schemas.openxmlformats.org/officeDocument/2006/relationships/image" Target="../media/image12.png" /><Relationship Id="rId5" Type="http://schemas.openxmlformats.org/officeDocument/2006/relationships/image" Target="../media/image6.png" /><Relationship Id="rId4" Type="http://schemas.openxmlformats.org/officeDocument/2006/relationships/image" Target="../media/image1.png" /></Relationships>
</file>

<file path=ppt/slides/_rels/slide6.xml.rels><?xml version="1.0" encoding="UTF-8" standalone="yes"?>
<Relationships xmlns="http://schemas.openxmlformats.org/package/2006/relationships"><Relationship Id="rId8" Type="http://schemas.openxmlformats.org/officeDocument/2006/relationships/image" Target="../media/image14.png" /><Relationship Id="rId3" Type="http://schemas.openxmlformats.org/officeDocument/2006/relationships/image" Target="../media/image7.svg" /><Relationship Id="rId7" Type="http://schemas.openxmlformats.org/officeDocument/2006/relationships/image" Target="../media/image13.jpeg" /><Relationship Id="rId2" Type="http://schemas.openxmlformats.org/officeDocument/2006/relationships/notesSlide" Target="../notesSlides/notesSlide6.xml" /><Relationship Id="rId1" Type="http://schemas.openxmlformats.org/officeDocument/2006/relationships/slideLayout" Target="../slideLayouts/slideLayout7.xml" /><Relationship Id="rId6" Type="http://schemas.openxmlformats.org/officeDocument/2006/relationships/image" Target="../media/image1.png" /><Relationship Id="rId5" Type="http://schemas.openxmlformats.org/officeDocument/2006/relationships/image" Target="../media/image8.png" /><Relationship Id="rId4" Type="http://schemas.openxmlformats.org/officeDocument/2006/relationships/image" Target="../media/image4.jpeg" /></Relationships>
</file>

<file path=ppt/slides/_rels/slide7.xml.rels><?xml version="1.0" encoding="UTF-8" standalone="yes"?>
<Relationships xmlns="http://schemas.openxmlformats.org/package/2006/relationships"><Relationship Id="rId3" Type="http://schemas.openxmlformats.org/officeDocument/2006/relationships/image" Target="../media/image7.svg" /><Relationship Id="rId7" Type="http://schemas.openxmlformats.org/officeDocument/2006/relationships/image" Target="../media/image16.png" /><Relationship Id="rId2" Type="http://schemas.openxmlformats.org/officeDocument/2006/relationships/notesSlide" Target="../notesSlides/notesSlide7.xml" /><Relationship Id="rId1" Type="http://schemas.openxmlformats.org/officeDocument/2006/relationships/slideLayout" Target="../slideLayouts/slideLayout7.xml" /><Relationship Id="rId6" Type="http://schemas.openxmlformats.org/officeDocument/2006/relationships/image" Target="../media/image15.png" /><Relationship Id="rId5" Type="http://schemas.openxmlformats.org/officeDocument/2006/relationships/image" Target="../media/image3.png" /><Relationship Id="rId4" Type="http://schemas.openxmlformats.org/officeDocument/2006/relationships/image" Target="../media/image1.png" /></Relationships>
</file>

<file path=ppt/slides/_rels/slide8.xml.rels><?xml version="1.0" encoding="UTF-8" standalone="yes"?>
<Relationships xmlns="http://schemas.openxmlformats.org/package/2006/relationships"><Relationship Id="rId8" Type="http://schemas.openxmlformats.org/officeDocument/2006/relationships/image" Target="../media/image18.jpeg" /><Relationship Id="rId3" Type="http://schemas.openxmlformats.org/officeDocument/2006/relationships/image" Target="../media/image7.svg" /><Relationship Id="rId7" Type="http://schemas.openxmlformats.org/officeDocument/2006/relationships/image" Target="../media/image17.jpeg" /><Relationship Id="rId2" Type="http://schemas.openxmlformats.org/officeDocument/2006/relationships/notesSlide" Target="../notesSlides/notesSlide8.xml" /><Relationship Id="rId1" Type="http://schemas.openxmlformats.org/officeDocument/2006/relationships/slideLayout" Target="../slideLayouts/slideLayout7.xml" /><Relationship Id="rId6" Type="http://schemas.openxmlformats.org/officeDocument/2006/relationships/image" Target="../media/image1.png" /><Relationship Id="rId5" Type="http://schemas.openxmlformats.org/officeDocument/2006/relationships/image" Target="../media/image3.png" /><Relationship Id="rId4" Type="http://schemas.openxmlformats.org/officeDocument/2006/relationships/image" Target="../media/image8.png" /></Relationships>
</file>

<file path=ppt/slides/_rels/slide9.xml.rels><?xml version="1.0" encoding="UTF-8" standalone="yes"?>
<Relationships xmlns="http://schemas.openxmlformats.org/package/2006/relationships"><Relationship Id="rId3" Type="http://schemas.openxmlformats.org/officeDocument/2006/relationships/image" Target="../media/image7.svg" /><Relationship Id="rId2" Type="http://schemas.openxmlformats.org/officeDocument/2006/relationships/notesSlide" Target="../notesSlides/notesSlide9.xml" /><Relationship Id="rId1" Type="http://schemas.openxmlformats.org/officeDocument/2006/relationships/slideLayout" Target="../slideLayouts/slideLayout7.xml" /><Relationship Id="rId4" Type="http://schemas.openxmlformats.org/officeDocument/2006/relationships/image" Target="../media/image19.png" /></Relationships>
</file>

<file path=ppt/slides/_rels/slide10.xml.rels><?xml version="1.0" encoding="UTF-8" standalone="yes"?>
<Relationships xmlns="http://schemas.openxmlformats.org/package/2006/relationships"><Relationship Id="rId8" Type="http://schemas.openxmlformats.org/officeDocument/2006/relationships/image" Target="../media/image20.png" /><Relationship Id="rId3" Type="http://schemas.openxmlformats.org/officeDocument/2006/relationships/image" Target="../media/image8.png" /><Relationship Id="rId7" Type="http://schemas.openxmlformats.org/officeDocument/2006/relationships/image" Target="../media/image6.png" /><Relationship Id="rId2" Type="http://schemas.openxmlformats.org/officeDocument/2006/relationships/notesSlide" Target="../notesSlides/notesSlide10.xml" /><Relationship Id="rId1" Type="http://schemas.openxmlformats.org/officeDocument/2006/relationships/slideLayout" Target="../slideLayouts/slideLayout7.xml" /><Relationship Id="rId6" Type="http://schemas.openxmlformats.org/officeDocument/2006/relationships/image" Target="../media/image3.png" /><Relationship Id="rId5" Type="http://schemas.openxmlformats.org/officeDocument/2006/relationships/image" Target="../media/image1.png" /><Relationship Id="rId4" Type="http://schemas.openxmlformats.org/officeDocument/2006/relationships/image" Target="../media/image7.svg" /></Relationships>
</file>

<file path=ppt/slides/_rels/slide11.xml.rels><?xml version="1.0" encoding="UTF-8" standalone="yes"?>
<Relationships xmlns="http://schemas.openxmlformats.org/package/2006/relationships"><Relationship Id="rId3" Type="http://schemas.openxmlformats.org/officeDocument/2006/relationships/image" Target="../media/image8.png" /><Relationship Id="rId7" Type="http://schemas.openxmlformats.org/officeDocument/2006/relationships/image" Target="../media/image21.jpeg" /><Relationship Id="rId2" Type="http://schemas.openxmlformats.org/officeDocument/2006/relationships/notesSlide" Target="../notesSlides/notesSlide11.xml" /><Relationship Id="rId1" Type="http://schemas.openxmlformats.org/officeDocument/2006/relationships/slideLayout" Target="../slideLayouts/slideLayout7.xml" /><Relationship Id="rId6" Type="http://schemas.openxmlformats.org/officeDocument/2006/relationships/image" Target="../media/image1.png" /><Relationship Id="rId5" Type="http://schemas.openxmlformats.org/officeDocument/2006/relationships/image" Target="../media/image3.png" /><Relationship Id="rId4" Type="http://schemas.openxmlformats.org/officeDocument/2006/relationships/image" Target="../media/image7.svg" /></Relationships>
</file>

<file path=ppt/slides/_rels/slide12.xml.rels><?xml version="1.0" encoding="UTF-8" standalone="yes"?>
<Relationships xmlns="http://schemas.openxmlformats.org/package/2006/relationships"><Relationship Id="rId3" Type="http://schemas.openxmlformats.org/officeDocument/2006/relationships/image" Target="../media/image7.svg" /><Relationship Id="rId2" Type="http://schemas.openxmlformats.org/officeDocument/2006/relationships/notesSlide" Target="../notesSlides/notesSlide12.xml" /><Relationship Id="rId1" Type="http://schemas.openxmlformats.org/officeDocument/2006/relationships/slideLayout" Target="../slideLayouts/slideLayout7.xml" /><Relationship Id="rId6" Type="http://schemas.openxmlformats.org/officeDocument/2006/relationships/image" Target="../media/image5.jpeg" /><Relationship Id="rId5" Type="http://schemas.openxmlformats.org/officeDocument/2006/relationships/image" Target="../media/image4.jpeg" /><Relationship Id="rId4" Type="http://schemas.openxmlformats.org/officeDocument/2006/relationships/image" Target="../media/image2.png" /></Relationships>
</file>

<file path=ppt/slides/_rels/slide13.xml.rels><?xml version="1.0" encoding="UTF-8" standalone="yes"?>
<Relationships xmlns="http://schemas.openxmlformats.org/package/2006/relationships"><Relationship Id="rId2" Type="http://schemas.openxmlformats.org/officeDocument/2006/relationships/image" Target="../media/image2.png" /><Relationship Id="rId1" Type="http://schemas.openxmlformats.org/officeDocument/2006/relationships/slideLayout" Target="../slideLayouts/slideLayout7.xml" /></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E7FFD9"/>
        </a:solidFill>
        <a:effectLst/>
      </p:bgPr>
    </p:bg>
    <p:spTree>
      <p:nvGrpSpPr>
        <p:cNvPr id="1" name=""/>
        <p:cNvGrpSpPr/>
        <p:nvPr/>
      </p:nvGrpSpPr>
      <p:grpSpPr>
        <a:xfrm>
          <a:off x="0" y="0"/>
          <a:ext cx="0" cy="0"/>
          <a:chOff x="0" y="0"/>
          <a:chExt cx="0" cy="0"/>
        </a:xfrm>
      </p:grpSpPr>
      <p:sp>
        <p:nvSpPr>
          <p:cNvPr id="2" name="Freeform 2"/>
          <p:cNvSpPr/>
          <p:nvPr/>
        </p:nvSpPr>
        <p:spPr>
          <a:xfrm rot="-1651304">
            <a:off x="15423423" y="5649337"/>
            <a:ext cx="2473983" cy="4457626"/>
          </a:xfrm>
          <a:custGeom>
            <a:avLst/>
            <a:gdLst/>
            <a:ahLst/>
            <a:cxnLst/>
            <a:rect l="l" t="t" r="r" b="b"/>
            <a:pathLst>
              <a:path w="2473983" h="4457626">
                <a:moveTo>
                  <a:pt x="0" y="0"/>
                </a:moveTo>
                <a:lnTo>
                  <a:pt x="2473983" y="0"/>
                </a:lnTo>
                <a:lnTo>
                  <a:pt x="2473983" y="4457626"/>
                </a:lnTo>
                <a:lnTo>
                  <a:pt x="0" y="4457626"/>
                </a:lnTo>
                <a:lnTo>
                  <a:pt x="0" y="0"/>
                </a:lnTo>
                <a:close/>
              </a:path>
            </a:pathLst>
          </a:custGeom>
          <a:blipFill>
            <a:blip r:embed="rId3"/>
            <a:stretch>
              <a:fillRect/>
            </a:stretch>
          </a:blipFill>
        </p:spPr>
        <p:txBody>
          <a:bodyPr/>
          <a:lstStyle/>
          <a:p>
            <a:endParaRPr lang="en-GB"/>
          </a:p>
        </p:txBody>
      </p:sp>
      <p:sp>
        <p:nvSpPr>
          <p:cNvPr id="3" name="Freeform 3"/>
          <p:cNvSpPr/>
          <p:nvPr/>
        </p:nvSpPr>
        <p:spPr>
          <a:xfrm flipH="1">
            <a:off x="-382473" y="-316472"/>
            <a:ext cx="4625174" cy="11255954"/>
          </a:xfrm>
          <a:custGeom>
            <a:avLst/>
            <a:gdLst/>
            <a:ahLst/>
            <a:cxnLst/>
            <a:rect l="l" t="t" r="r" b="b"/>
            <a:pathLst>
              <a:path w="4625174" h="11255954">
                <a:moveTo>
                  <a:pt x="4625174" y="0"/>
                </a:moveTo>
                <a:lnTo>
                  <a:pt x="0" y="0"/>
                </a:lnTo>
                <a:lnTo>
                  <a:pt x="0" y="11255955"/>
                </a:lnTo>
                <a:lnTo>
                  <a:pt x="4625174" y="11255955"/>
                </a:lnTo>
                <a:lnTo>
                  <a:pt x="4625174" y="0"/>
                </a:lnTo>
                <a:close/>
              </a:path>
            </a:pathLst>
          </a:custGeom>
          <a:blipFill>
            <a:blip r:embed="rId4">
              <a:alphaModFix amt="60000"/>
            </a:blip>
            <a:stretch>
              <a:fillRect/>
            </a:stretch>
          </a:blipFill>
        </p:spPr>
        <p:txBody>
          <a:bodyPr/>
          <a:lstStyle/>
          <a:p>
            <a:endParaRPr lang="en-GB"/>
          </a:p>
        </p:txBody>
      </p:sp>
      <p:sp>
        <p:nvSpPr>
          <p:cNvPr id="4" name="Freeform 4"/>
          <p:cNvSpPr/>
          <p:nvPr/>
        </p:nvSpPr>
        <p:spPr>
          <a:xfrm>
            <a:off x="0" y="58146"/>
            <a:ext cx="1587999" cy="2374578"/>
          </a:xfrm>
          <a:custGeom>
            <a:avLst/>
            <a:gdLst/>
            <a:ahLst/>
            <a:cxnLst/>
            <a:rect l="l" t="t" r="r" b="b"/>
            <a:pathLst>
              <a:path w="1587999" h="2374578">
                <a:moveTo>
                  <a:pt x="0" y="0"/>
                </a:moveTo>
                <a:lnTo>
                  <a:pt x="1587999" y="0"/>
                </a:lnTo>
                <a:lnTo>
                  <a:pt x="1587999" y="2374577"/>
                </a:lnTo>
                <a:lnTo>
                  <a:pt x="0" y="2374577"/>
                </a:lnTo>
                <a:lnTo>
                  <a:pt x="0" y="0"/>
                </a:lnTo>
                <a:close/>
              </a:path>
            </a:pathLst>
          </a:custGeom>
          <a:blipFill>
            <a:blip r:embed="rId5"/>
            <a:stretch>
              <a:fillRect/>
            </a:stretch>
          </a:blipFill>
        </p:spPr>
        <p:txBody>
          <a:bodyPr/>
          <a:lstStyle/>
          <a:p>
            <a:endParaRPr lang="en-GB"/>
          </a:p>
        </p:txBody>
      </p:sp>
      <p:grpSp>
        <p:nvGrpSpPr>
          <p:cNvPr id="5" name="Group 5"/>
          <p:cNvGrpSpPr/>
          <p:nvPr/>
        </p:nvGrpSpPr>
        <p:grpSpPr>
          <a:xfrm>
            <a:off x="913310" y="3286254"/>
            <a:ext cx="4894127" cy="4894127"/>
            <a:chOff x="0" y="0"/>
            <a:chExt cx="812800" cy="812800"/>
          </a:xfrm>
        </p:grpSpPr>
        <p:sp>
          <p:nvSpPr>
            <p:cNvPr id="6" name="Freeform 6"/>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blipFill>
              <a:blip r:embed="rId6"/>
              <a:stretch>
                <a:fillRect l="-1140" t="-2850" r="-4845" b="-3135"/>
              </a:stretch>
            </a:blipFill>
            <a:ln w="76200" cap="sq">
              <a:solidFill>
                <a:srgbClr val="39AD17"/>
              </a:solidFill>
              <a:prstDash val="solid"/>
              <a:miter/>
            </a:ln>
          </p:spPr>
          <p:txBody>
            <a:bodyPr/>
            <a:lstStyle/>
            <a:p>
              <a:endParaRPr lang="en-GB"/>
            </a:p>
          </p:txBody>
        </p:sp>
      </p:grpSp>
      <p:grpSp>
        <p:nvGrpSpPr>
          <p:cNvPr id="7" name="Group 7"/>
          <p:cNvGrpSpPr/>
          <p:nvPr/>
        </p:nvGrpSpPr>
        <p:grpSpPr>
          <a:xfrm>
            <a:off x="4242701" y="6003952"/>
            <a:ext cx="2958286" cy="2958286"/>
            <a:chOff x="0" y="0"/>
            <a:chExt cx="812800" cy="812800"/>
          </a:xfrm>
        </p:grpSpPr>
        <p:sp>
          <p:nvSpPr>
            <p:cNvPr id="8" name="Freeform 8"/>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blipFill>
              <a:blip r:embed="rId7"/>
              <a:stretch>
                <a:fillRect l="-73118" t="-19866" r="-25789" b="-12859"/>
              </a:stretch>
            </a:blipFill>
            <a:ln w="76200" cap="sq">
              <a:solidFill>
                <a:srgbClr val="39AD17"/>
              </a:solidFill>
              <a:prstDash val="solid"/>
              <a:miter/>
            </a:ln>
          </p:spPr>
          <p:txBody>
            <a:bodyPr/>
            <a:lstStyle/>
            <a:p>
              <a:endParaRPr lang="en-GB"/>
            </a:p>
          </p:txBody>
        </p:sp>
      </p:grpSp>
      <p:grpSp>
        <p:nvGrpSpPr>
          <p:cNvPr id="9" name="Group 9"/>
          <p:cNvGrpSpPr/>
          <p:nvPr/>
        </p:nvGrpSpPr>
        <p:grpSpPr>
          <a:xfrm>
            <a:off x="4242701" y="3107179"/>
            <a:ext cx="1382298" cy="1382298"/>
            <a:chOff x="0" y="0"/>
            <a:chExt cx="812800" cy="812800"/>
          </a:xfrm>
        </p:grpSpPr>
        <p:sp>
          <p:nvSpPr>
            <p:cNvPr id="10" name="Freeform 10"/>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39AD17"/>
            </a:solidFill>
          </p:spPr>
          <p:txBody>
            <a:bodyPr/>
            <a:lstStyle/>
            <a:p>
              <a:endParaRPr lang="en-GB"/>
            </a:p>
          </p:txBody>
        </p:sp>
        <p:sp>
          <p:nvSpPr>
            <p:cNvPr id="11" name="TextBox 11"/>
            <p:cNvSpPr txBox="1"/>
            <p:nvPr/>
          </p:nvSpPr>
          <p:spPr>
            <a:xfrm>
              <a:off x="76200" y="38100"/>
              <a:ext cx="660400" cy="698500"/>
            </a:xfrm>
            <a:prstGeom prst="rect">
              <a:avLst/>
            </a:prstGeom>
          </p:spPr>
          <p:txBody>
            <a:bodyPr lIns="50800" tIns="50800" rIns="50800" bIns="50800" rtlCol="0" anchor="ctr"/>
            <a:lstStyle/>
            <a:p>
              <a:pPr algn="ctr">
                <a:lnSpc>
                  <a:spcPts val="2659"/>
                </a:lnSpc>
                <a:spcBef>
                  <a:spcPct val="0"/>
                </a:spcBef>
              </a:pPr>
              <a:endParaRPr/>
            </a:p>
          </p:txBody>
        </p:sp>
      </p:grpSp>
      <p:grpSp>
        <p:nvGrpSpPr>
          <p:cNvPr id="12" name="Group 12"/>
          <p:cNvGrpSpPr/>
          <p:nvPr/>
        </p:nvGrpSpPr>
        <p:grpSpPr>
          <a:xfrm>
            <a:off x="3523019" y="2072883"/>
            <a:ext cx="719682" cy="719682"/>
            <a:chOff x="0" y="0"/>
            <a:chExt cx="812800" cy="812800"/>
          </a:xfrm>
        </p:grpSpPr>
        <p:sp>
          <p:nvSpPr>
            <p:cNvPr id="13" name="Freeform 13"/>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39AD17"/>
            </a:solidFill>
          </p:spPr>
          <p:txBody>
            <a:bodyPr/>
            <a:lstStyle/>
            <a:p>
              <a:endParaRPr lang="en-GB"/>
            </a:p>
          </p:txBody>
        </p:sp>
        <p:sp>
          <p:nvSpPr>
            <p:cNvPr id="14" name="TextBox 14"/>
            <p:cNvSpPr txBox="1"/>
            <p:nvPr/>
          </p:nvSpPr>
          <p:spPr>
            <a:xfrm>
              <a:off x="76200" y="38100"/>
              <a:ext cx="660400" cy="698500"/>
            </a:xfrm>
            <a:prstGeom prst="rect">
              <a:avLst/>
            </a:prstGeom>
          </p:spPr>
          <p:txBody>
            <a:bodyPr lIns="50800" tIns="50800" rIns="50800" bIns="50800" rtlCol="0" anchor="ctr"/>
            <a:lstStyle/>
            <a:p>
              <a:pPr algn="ctr">
                <a:lnSpc>
                  <a:spcPts val="2659"/>
                </a:lnSpc>
                <a:spcBef>
                  <a:spcPct val="0"/>
                </a:spcBef>
              </a:pPr>
              <a:endParaRPr/>
            </a:p>
          </p:txBody>
        </p:sp>
      </p:grpSp>
      <p:grpSp>
        <p:nvGrpSpPr>
          <p:cNvPr id="15" name="Group 15"/>
          <p:cNvGrpSpPr/>
          <p:nvPr/>
        </p:nvGrpSpPr>
        <p:grpSpPr>
          <a:xfrm>
            <a:off x="6973628" y="5212164"/>
            <a:ext cx="8953176" cy="4894127"/>
            <a:chOff x="0" y="0"/>
            <a:chExt cx="1681953" cy="192410"/>
          </a:xfrm>
        </p:grpSpPr>
        <p:sp>
          <p:nvSpPr>
            <p:cNvPr id="16" name="Freeform 16"/>
            <p:cNvSpPr/>
            <p:nvPr/>
          </p:nvSpPr>
          <p:spPr>
            <a:xfrm>
              <a:off x="0" y="0"/>
              <a:ext cx="1681953" cy="192410"/>
            </a:xfrm>
            <a:custGeom>
              <a:avLst/>
              <a:gdLst/>
              <a:ahLst/>
              <a:cxnLst/>
              <a:rect l="l" t="t" r="r" b="b"/>
              <a:pathLst>
                <a:path w="1681953" h="192410">
                  <a:moveTo>
                    <a:pt x="31521" y="0"/>
                  </a:moveTo>
                  <a:lnTo>
                    <a:pt x="1650432" y="0"/>
                  </a:lnTo>
                  <a:cubicBezTo>
                    <a:pt x="1667841" y="0"/>
                    <a:pt x="1681953" y="14112"/>
                    <a:pt x="1681953" y="31521"/>
                  </a:cubicBezTo>
                  <a:lnTo>
                    <a:pt x="1681953" y="160890"/>
                  </a:lnTo>
                  <a:cubicBezTo>
                    <a:pt x="1681953" y="178298"/>
                    <a:pt x="1667841" y="192410"/>
                    <a:pt x="1650432" y="192410"/>
                  </a:cubicBezTo>
                  <a:lnTo>
                    <a:pt x="31521" y="192410"/>
                  </a:lnTo>
                  <a:cubicBezTo>
                    <a:pt x="14112" y="192410"/>
                    <a:pt x="0" y="178298"/>
                    <a:pt x="0" y="160890"/>
                  </a:cubicBezTo>
                  <a:lnTo>
                    <a:pt x="0" y="31521"/>
                  </a:lnTo>
                  <a:cubicBezTo>
                    <a:pt x="0" y="14112"/>
                    <a:pt x="14112" y="0"/>
                    <a:pt x="31521" y="0"/>
                  </a:cubicBezTo>
                  <a:close/>
                </a:path>
              </a:pathLst>
            </a:custGeom>
            <a:solidFill>
              <a:srgbClr val="FFF792"/>
            </a:solidFill>
            <a:ln w="57150" cap="rnd">
              <a:solidFill>
                <a:srgbClr val="278F09"/>
              </a:solidFill>
              <a:prstDash val="solid"/>
              <a:round/>
            </a:ln>
          </p:spPr>
          <p:txBody>
            <a:bodyPr/>
            <a:lstStyle/>
            <a:p>
              <a:endParaRPr lang="en-GB"/>
            </a:p>
          </p:txBody>
        </p:sp>
        <p:sp>
          <p:nvSpPr>
            <p:cNvPr id="17" name="TextBox 17"/>
            <p:cNvSpPr txBox="1"/>
            <p:nvPr/>
          </p:nvSpPr>
          <p:spPr>
            <a:xfrm>
              <a:off x="0" y="-38100"/>
              <a:ext cx="1681953" cy="230510"/>
            </a:xfrm>
            <a:prstGeom prst="rect">
              <a:avLst/>
            </a:prstGeom>
          </p:spPr>
          <p:txBody>
            <a:bodyPr lIns="50800" tIns="50800" rIns="50800" bIns="50800" rtlCol="0" anchor="ctr"/>
            <a:lstStyle/>
            <a:p>
              <a:pPr algn="ctr">
                <a:lnSpc>
                  <a:spcPts val="2659"/>
                </a:lnSpc>
              </a:pPr>
              <a:endParaRPr/>
            </a:p>
          </p:txBody>
        </p:sp>
      </p:grpSp>
      <p:sp>
        <p:nvSpPr>
          <p:cNvPr id="18" name="Freeform 18"/>
          <p:cNvSpPr/>
          <p:nvPr/>
        </p:nvSpPr>
        <p:spPr>
          <a:xfrm rot="-6298775">
            <a:off x="15500909" y="-580924"/>
            <a:ext cx="2027258" cy="3652717"/>
          </a:xfrm>
          <a:custGeom>
            <a:avLst/>
            <a:gdLst/>
            <a:ahLst/>
            <a:cxnLst/>
            <a:rect l="l" t="t" r="r" b="b"/>
            <a:pathLst>
              <a:path w="2027258" h="3652717">
                <a:moveTo>
                  <a:pt x="0" y="0"/>
                </a:moveTo>
                <a:lnTo>
                  <a:pt x="2027258" y="0"/>
                </a:lnTo>
                <a:lnTo>
                  <a:pt x="2027258" y="3652717"/>
                </a:lnTo>
                <a:lnTo>
                  <a:pt x="0" y="3652717"/>
                </a:lnTo>
                <a:lnTo>
                  <a:pt x="0" y="0"/>
                </a:lnTo>
                <a:close/>
              </a:path>
            </a:pathLst>
          </a:custGeom>
          <a:blipFill>
            <a:blip r:embed="rId3"/>
            <a:stretch>
              <a:fillRect/>
            </a:stretch>
          </a:blipFill>
        </p:spPr>
        <p:txBody>
          <a:bodyPr/>
          <a:lstStyle/>
          <a:p>
            <a:endParaRPr lang="en-GB"/>
          </a:p>
        </p:txBody>
      </p:sp>
      <p:sp>
        <p:nvSpPr>
          <p:cNvPr id="19" name="Freeform 19"/>
          <p:cNvSpPr/>
          <p:nvPr/>
        </p:nvSpPr>
        <p:spPr>
          <a:xfrm>
            <a:off x="0" y="7827204"/>
            <a:ext cx="2876954" cy="2459796"/>
          </a:xfrm>
          <a:custGeom>
            <a:avLst/>
            <a:gdLst/>
            <a:ahLst/>
            <a:cxnLst/>
            <a:rect l="l" t="t" r="r" b="b"/>
            <a:pathLst>
              <a:path w="2876954" h="2459796">
                <a:moveTo>
                  <a:pt x="0" y="0"/>
                </a:moveTo>
                <a:lnTo>
                  <a:pt x="2876954" y="0"/>
                </a:lnTo>
                <a:lnTo>
                  <a:pt x="2876954" y="2459796"/>
                </a:lnTo>
                <a:lnTo>
                  <a:pt x="0" y="2459796"/>
                </a:lnTo>
                <a:lnTo>
                  <a:pt x="0" y="0"/>
                </a:lnTo>
                <a:close/>
              </a:path>
            </a:pathLst>
          </a:custGeom>
          <a:blipFill>
            <a:blip r:embed="rId8"/>
            <a:stretch>
              <a:fillRect/>
            </a:stretch>
          </a:blipFill>
        </p:spPr>
        <p:txBody>
          <a:bodyPr/>
          <a:lstStyle/>
          <a:p>
            <a:endParaRPr lang="en-GB"/>
          </a:p>
        </p:txBody>
      </p:sp>
      <p:sp>
        <p:nvSpPr>
          <p:cNvPr id="20" name="TextBox 20"/>
          <p:cNvSpPr txBox="1"/>
          <p:nvPr/>
        </p:nvSpPr>
        <p:spPr>
          <a:xfrm>
            <a:off x="7103220" y="2201610"/>
            <a:ext cx="8856835" cy="3505200"/>
          </a:xfrm>
          <a:prstGeom prst="rect">
            <a:avLst/>
          </a:prstGeom>
        </p:spPr>
        <p:txBody>
          <a:bodyPr lIns="0" tIns="0" rIns="0" bIns="0" rtlCol="0" anchor="t">
            <a:spAutoFit/>
          </a:bodyPr>
          <a:lstStyle/>
          <a:p>
            <a:pPr algn="ctr">
              <a:lnSpc>
                <a:spcPts val="6960"/>
              </a:lnSpc>
            </a:pPr>
            <a:r>
              <a:rPr lang="en-US" sz="4000" b="1" dirty="0">
                <a:solidFill>
                  <a:srgbClr val="278F09"/>
                </a:solidFill>
                <a:latin typeface="Mali Bold"/>
                <a:ea typeface="Mali Bold"/>
                <a:cs typeface="Mali Bold"/>
                <a:sym typeface="Mali Bold"/>
              </a:rPr>
              <a:t>FreshFuel: Healthy and Sustainable Takeaway Business Plan</a:t>
            </a:r>
          </a:p>
          <a:p>
            <a:pPr algn="l">
              <a:lnSpc>
                <a:spcPts val="6960"/>
              </a:lnSpc>
            </a:pPr>
            <a:endParaRPr lang="en-US" sz="5800" b="1" dirty="0">
              <a:solidFill>
                <a:srgbClr val="278F09"/>
              </a:solidFill>
              <a:latin typeface="Mali Bold"/>
              <a:ea typeface="Mali Bold"/>
              <a:cs typeface="Mali Bold"/>
              <a:sym typeface="Mali Bold"/>
            </a:endParaRPr>
          </a:p>
        </p:txBody>
      </p:sp>
      <p:sp>
        <p:nvSpPr>
          <p:cNvPr id="21" name="TextBox 21"/>
          <p:cNvSpPr txBox="1"/>
          <p:nvPr/>
        </p:nvSpPr>
        <p:spPr>
          <a:xfrm>
            <a:off x="4641004" y="1466458"/>
            <a:ext cx="9005993" cy="606425"/>
          </a:xfrm>
          <a:prstGeom prst="rect">
            <a:avLst/>
          </a:prstGeom>
        </p:spPr>
        <p:txBody>
          <a:bodyPr lIns="0" tIns="0" rIns="0" bIns="0" rtlCol="0" anchor="t">
            <a:spAutoFit/>
          </a:bodyPr>
          <a:lstStyle/>
          <a:p>
            <a:pPr algn="ctr">
              <a:lnSpc>
                <a:spcPts val="4900"/>
              </a:lnSpc>
            </a:pPr>
            <a:r>
              <a:rPr lang="en-US" sz="3500" b="1">
                <a:solidFill>
                  <a:srgbClr val="0E3D01"/>
                </a:solidFill>
                <a:latin typeface="Glacial Indifference Bold"/>
                <a:ea typeface="Glacial Indifference Bold"/>
                <a:cs typeface="Glacial Indifference Bold"/>
                <a:sym typeface="Glacial Indifference Bold"/>
              </a:rPr>
              <a:t>BUSINESS PROPOSAL PRESENTATION</a:t>
            </a:r>
          </a:p>
        </p:txBody>
      </p:sp>
      <p:sp>
        <p:nvSpPr>
          <p:cNvPr id="22" name="TextBox 22"/>
          <p:cNvSpPr txBox="1"/>
          <p:nvPr/>
        </p:nvSpPr>
        <p:spPr>
          <a:xfrm>
            <a:off x="7704999" y="5477738"/>
            <a:ext cx="7866209" cy="4010713"/>
          </a:xfrm>
          <a:prstGeom prst="rect">
            <a:avLst/>
          </a:prstGeom>
        </p:spPr>
        <p:txBody>
          <a:bodyPr wrap="square" lIns="0" tIns="0" rIns="0" bIns="0" rtlCol="0" anchor="t">
            <a:spAutoFit/>
          </a:bodyPr>
          <a:lstStyle/>
          <a:p>
            <a:pPr algn="l">
              <a:lnSpc>
                <a:spcPts val="5276"/>
              </a:lnSpc>
            </a:pPr>
            <a:r>
              <a:rPr lang="en-US" sz="3200" b="1" dirty="0">
                <a:solidFill>
                  <a:srgbClr val="0E3D01"/>
                </a:solidFill>
                <a:latin typeface="Glacial Indifference Bold"/>
                <a:ea typeface="Glacial Indifference Bold"/>
                <a:cs typeface="Glacial Indifference Bold"/>
                <a:sym typeface="Glacial Indifference Bold"/>
              </a:rPr>
              <a:t>Presented by:</a:t>
            </a:r>
          </a:p>
          <a:p>
            <a:pPr algn="l">
              <a:lnSpc>
                <a:spcPts val="5276"/>
              </a:lnSpc>
            </a:pPr>
            <a:r>
              <a:rPr lang="en-US" sz="3200" b="1" dirty="0">
                <a:solidFill>
                  <a:srgbClr val="0E3D01"/>
                </a:solidFill>
                <a:latin typeface="Glacial Indifference Bold"/>
                <a:ea typeface="Glacial Indifference Bold"/>
                <a:cs typeface="Glacial Indifference Bold"/>
                <a:sym typeface="Glacial Indifference Bold"/>
              </a:rPr>
              <a:t>Zaffar Hussain</a:t>
            </a:r>
          </a:p>
          <a:p>
            <a:pPr algn="l">
              <a:lnSpc>
                <a:spcPts val="5276"/>
              </a:lnSpc>
            </a:pPr>
            <a:r>
              <a:rPr lang="en-US" sz="3200" b="1" dirty="0">
                <a:solidFill>
                  <a:srgbClr val="0E3D01"/>
                </a:solidFill>
                <a:latin typeface="Glacial Indifference Bold"/>
                <a:ea typeface="Glacial Indifference Bold"/>
                <a:cs typeface="Glacial Indifference Bold"/>
                <a:sym typeface="Glacial Indifference Bold"/>
              </a:rPr>
              <a:t>Student ID number: 2436275</a:t>
            </a:r>
          </a:p>
          <a:p>
            <a:pPr algn="l">
              <a:lnSpc>
                <a:spcPts val="5276"/>
              </a:lnSpc>
            </a:pPr>
            <a:r>
              <a:rPr lang="en-US" sz="3200" b="1" dirty="0">
                <a:solidFill>
                  <a:srgbClr val="0E3D01"/>
                </a:solidFill>
                <a:latin typeface="Glacial Indifference Bold"/>
                <a:ea typeface="Glacial Indifference Bold"/>
                <a:cs typeface="Glacial Indifference Bold"/>
                <a:sym typeface="Glacial Indifference Bold"/>
              </a:rPr>
              <a:t>Module : Enterprise and Entrepreneurship</a:t>
            </a:r>
          </a:p>
          <a:p>
            <a:pPr algn="l">
              <a:lnSpc>
                <a:spcPts val="5276"/>
              </a:lnSpc>
            </a:pPr>
            <a:r>
              <a:rPr lang="en-US" sz="3200" b="1" dirty="0">
                <a:solidFill>
                  <a:srgbClr val="0E3D01"/>
                </a:solidFill>
                <a:latin typeface="Glacial Indifference Bold"/>
                <a:ea typeface="Glacial Indifference Bold"/>
                <a:cs typeface="Glacial Indifference Bold"/>
                <a:sym typeface="Glacial Indifference Bold"/>
              </a:rPr>
              <a:t>Module code: LCLM4006</a:t>
            </a:r>
          </a:p>
          <a:p>
            <a:pPr algn="l">
              <a:lnSpc>
                <a:spcPts val="5276"/>
              </a:lnSpc>
            </a:pPr>
            <a:r>
              <a:rPr lang="en-US" sz="3200" b="1" dirty="0">
                <a:solidFill>
                  <a:srgbClr val="0E3D01"/>
                </a:solidFill>
                <a:latin typeface="Glacial Indifference Bold"/>
                <a:ea typeface="Glacial Indifference Bold"/>
                <a:cs typeface="Glacial Indifference Bold"/>
                <a:sym typeface="Glacial Indifference Bold"/>
              </a:rPr>
              <a:t> Lecture: Dr Chung Lai Johnny Wan </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E7FFD9"/>
        </a:solidFill>
        <a:effectLst/>
      </p:bgPr>
    </p:bg>
    <p:spTree>
      <p:nvGrpSpPr>
        <p:cNvPr id="1" name=""/>
        <p:cNvGrpSpPr/>
        <p:nvPr/>
      </p:nvGrpSpPr>
      <p:grpSpPr>
        <a:xfrm>
          <a:off x="0" y="0"/>
          <a:ext cx="0" cy="0"/>
          <a:chOff x="0" y="0"/>
          <a:chExt cx="0" cy="0"/>
        </a:xfrm>
      </p:grpSpPr>
      <p:sp>
        <p:nvSpPr>
          <p:cNvPr id="2" name="Freeform 2"/>
          <p:cNvSpPr/>
          <p:nvPr/>
        </p:nvSpPr>
        <p:spPr>
          <a:xfrm>
            <a:off x="-296865" y="-253978"/>
            <a:ext cx="9440865" cy="5759402"/>
          </a:xfrm>
          <a:custGeom>
            <a:avLst/>
            <a:gdLst/>
            <a:ahLst/>
            <a:cxnLst/>
            <a:rect l="l" t="t" r="r" b="b"/>
            <a:pathLst>
              <a:path w="9440865" h="5759402">
                <a:moveTo>
                  <a:pt x="0" y="0"/>
                </a:moveTo>
                <a:lnTo>
                  <a:pt x="9440865" y="0"/>
                </a:lnTo>
                <a:lnTo>
                  <a:pt x="9440865" y="5759402"/>
                </a:lnTo>
                <a:lnTo>
                  <a:pt x="0" y="5759402"/>
                </a:lnTo>
                <a:lnTo>
                  <a:pt x="0" y="0"/>
                </a:lnTo>
                <a:close/>
              </a:path>
            </a:pathLst>
          </a:custGeom>
          <a:blipFill>
            <a:blip>
              <a:alphaModFix amt="40000"/>
              <a:extLst>
                <a:ext uri="{96DAC541-7B7A-43D3-8B79-37D633B846F1}">
                  <asvg:svgBlip xmlns:asvg="http://schemas.microsoft.com/office/drawing/2016/SVG/main" r:embed="rId3"/>
                </a:ext>
              </a:extLst>
            </a:blip>
            <a:stretch>
              <a:fillRect/>
            </a:stretch>
          </a:blipFill>
        </p:spPr>
        <p:txBody>
          <a:bodyPr/>
          <a:lstStyle/>
          <a:p>
            <a:endParaRPr lang="en-GB"/>
          </a:p>
        </p:txBody>
      </p:sp>
      <p:grpSp>
        <p:nvGrpSpPr>
          <p:cNvPr id="3" name="Group 3"/>
          <p:cNvGrpSpPr/>
          <p:nvPr/>
        </p:nvGrpSpPr>
        <p:grpSpPr>
          <a:xfrm>
            <a:off x="48844" y="2927196"/>
            <a:ext cx="6586496" cy="6586496"/>
            <a:chOff x="0" y="0"/>
            <a:chExt cx="812800" cy="812800"/>
          </a:xfrm>
        </p:grpSpPr>
        <p:sp>
          <p:nvSpPr>
            <p:cNvPr id="4" name="Freeform 4"/>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blipFill>
              <a:blip r:embed="rId4"/>
              <a:stretch>
                <a:fillRect l="-24931" r="-24931"/>
              </a:stretch>
            </a:blipFill>
          </p:spPr>
          <p:txBody>
            <a:bodyPr/>
            <a:lstStyle/>
            <a:p>
              <a:endParaRPr lang="en-GB"/>
            </a:p>
          </p:txBody>
        </p:sp>
      </p:grpSp>
      <p:sp>
        <p:nvSpPr>
          <p:cNvPr id="5" name="Freeform 5"/>
          <p:cNvSpPr/>
          <p:nvPr/>
        </p:nvSpPr>
        <p:spPr>
          <a:xfrm rot="9223400" flipH="1">
            <a:off x="15156214" y="640194"/>
            <a:ext cx="2823874" cy="2841634"/>
          </a:xfrm>
          <a:custGeom>
            <a:avLst/>
            <a:gdLst/>
            <a:ahLst/>
            <a:cxnLst/>
            <a:rect l="l" t="t" r="r" b="b"/>
            <a:pathLst>
              <a:path w="2823874" h="2841634">
                <a:moveTo>
                  <a:pt x="2823874" y="0"/>
                </a:moveTo>
                <a:lnTo>
                  <a:pt x="0" y="0"/>
                </a:lnTo>
                <a:lnTo>
                  <a:pt x="0" y="2841634"/>
                </a:lnTo>
                <a:lnTo>
                  <a:pt x="2823874" y="2841634"/>
                </a:lnTo>
                <a:lnTo>
                  <a:pt x="2823874" y="0"/>
                </a:lnTo>
                <a:close/>
              </a:path>
            </a:pathLst>
          </a:custGeom>
          <a:blipFill>
            <a:blip r:embed="rId5"/>
            <a:stretch>
              <a:fillRect/>
            </a:stretch>
          </a:blipFill>
        </p:spPr>
        <p:txBody>
          <a:bodyPr/>
          <a:lstStyle/>
          <a:p>
            <a:endParaRPr lang="en-GB"/>
          </a:p>
        </p:txBody>
      </p:sp>
      <p:sp>
        <p:nvSpPr>
          <p:cNvPr id="6" name="Freeform 6"/>
          <p:cNvSpPr/>
          <p:nvPr/>
        </p:nvSpPr>
        <p:spPr>
          <a:xfrm rot="-6298775">
            <a:off x="15437755" y="-222990"/>
            <a:ext cx="1793502" cy="3231534"/>
          </a:xfrm>
          <a:custGeom>
            <a:avLst/>
            <a:gdLst/>
            <a:ahLst/>
            <a:cxnLst/>
            <a:rect l="l" t="t" r="r" b="b"/>
            <a:pathLst>
              <a:path w="1793502" h="3231534">
                <a:moveTo>
                  <a:pt x="0" y="0"/>
                </a:moveTo>
                <a:lnTo>
                  <a:pt x="1793502" y="0"/>
                </a:lnTo>
                <a:lnTo>
                  <a:pt x="1793502" y="3231535"/>
                </a:lnTo>
                <a:lnTo>
                  <a:pt x="0" y="3231535"/>
                </a:lnTo>
                <a:lnTo>
                  <a:pt x="0" y="0"/>
                </a:lnTo>
                <a:close/>
              </a:path>
            </a:pathLst>
          </a:custGeom>
          <a:blipFill>
            <a:blip r:embed="rId6"/>
            <a:stretch>
              <a:fillRect/>
            </a:stretch>
          </a:blipFill>
        </p:spPr>
        <p:txBody>
          <a:bodyPr/>
          <a:lstStyle/>
          <a:p>
            <a:endParaRPr lang="en-GB"/>
          </a:p>
        </p:txBody>
      </p:sp>
      <p:sp>
        <p:nvSpPr>
          <p:cNvPr id="7" name="Freeform 7"/>
          <p:cNvSpPr/>
          <p:nvPr/>
        </p:nvSpPr>
        <p:spPr>
          <a:xfrm flipH="1" flipV="1">
            <a:off x="8998366" y="4194533"/>
            <a:ext cx="9440865" cy="5759402"/>
          </a:xfrm>
          <a:custGeom>
            <a:avLst/>
            <a:gdLst/>
            <a:ahLst/>
            <a:cxnLst/>
            <a:rect l="l" t="t" r="r" b="b"/>
            <a:pathLst>
              <a:path w="9440865" h="5759402">
                <a:moveTo>
                  <a:pt x="9440865" y="5759402"/>
                </a:moveTo>
                <a:lnTo>
                  <a:pt x="0" y="5759402"/>
                </a:lnTo>
                <a:lnTo>
                  <a:pt x="0" y="0"/>
                </a:lnTo>
                <a:lnTo>
                  <a:pt x="9440865" y="0"/>
                </a:lnTo>
                <a:lnTo>
                  <a:pt x="9440865" y="5759402"/>
                </a:lnTo>
                <a:close/>
              </a:path>
            </a:pathLst>
          </a:custGeom>
          <a:blipFill>
            <a:blip>
              <a:alphaModFix amt="40000"/>
              <a:extLst>
                <a:ext uri="{96DAC541-7B7A-43D3-8B79-37D633B846F1}">
                  <asvg:svgBlip xmlns:asvg="http://schemas.microsoft.com/office/drawing/2016/SVG/main" r:embed="rId3"/>
                </a:ext>
              </a:extLst>
            </a:blip>
            <a:stretch>
              <a:fillRect/>
            </a:stretch>
          </a:blipFill>
        </p:spPr>
        <p:txBody>
          <a:bodyPr/>
          <a:lstStyle/>
          <a:p>
            <a:endParaRPr lang="en-GB"/>
          </a:p>
        </p:txBody>
      </p:sp>
      <p:sp>
        <p:nvSpPr>
          <p:cNvPr id="8" name="TextBox 8"/>
          <p:cNvSpPr txBox="1"/>
          <p:nvPr/>
        </p:nvSpPr>
        <p:spPr>
          <a:xfrm>
            <a:off x="3342092" y="1622715"/>
            <a:ext cx="11603815" cy="1047750"/>
          </a:xfrm>
          <a:prstGeom prst="rect">
            <a:avLst/>
          </a:prstGeom>
        </p:spPr>
        <p:txBody>
          <a:bodyPr lIns="0" tIns="0" rIns="0" bIns="0" rtlCol="0" anchor="t">
            <a:spAutoFit/>
          </a:bodyPr>
          <a:lstStyle/>
          <a:p>
            <a:pPr algn="ctr">
              <a:lnSpc>
                <a:spcPts val="8399"/>
              </a:lnSpc>
            </a:pPr>
            <a:r>
              <a:rPr lang="en-US" sz="6999" b="1">
                <a:solidFill>
                  <a:srgbClr val="278F09"/>
                </a:solidFill>
                <a:latin typeface="Mali Bold"/>
                <a:ea typeface="Mali Bold"/>
                <a:cs typeface="Mali Bold"/>
                <a:sym typeface="Mali Bold"/>
              </a:rPr>
              <a:t>Business Idea Overview</a:t>
            </a:r>
          </a:p>
        </p:txBody>
      </p:sp>
      <p:sp>
        <p:nvSpPr>
          <p:cNvPr id="9" name="TextBox 9"/>
          <p:cNvSpPr txBox="1"/>
          <p:nvPr/>
        </p:nvSpPr>
        <p:spPr>
          <a:xfrm>
            <a:off x="7556289" y="3173531"/>
            <a:ext cx="7830349" cy="6181629"/>
          </a:xfrm>
          <a:prstGeom prst="rect">
            <a:avLst/>
          </a:prstGeom>
        </p:spPr>
        <p:txBody>
          <a:bodyPr lIns="0" tIns="0" rIns="0" bIns="0" rtlCol="0" anchor="t">
            <a:spAutoFit/>
          </a:bodyPr>
          <a:lstStyle/>
          <a:p>
            <a:pPr marL="345439" lvl="1" indent="-172720" algn="l">
              <a:lnSpc>
                <a:spcPct val="150000"/>
              </a:lnSpc>
              <a:buFont typeface="Arial"/>
              <a:buChar char="•"/>
            </a:pPr>
            <a:r>
              <a:rPr lang="en-US" dirty="0">
                <a:solidFill>
                  <a:srgbClr val="000000"/>
                </a:solidFill>
                <a:latin typeface="Public Sans Medium"/>
                <a:ea typeface="Public Sans Medium"/>
                <a:cs typeface="Public Sans Medium"/>
                <a:sym typeface="Public Sans Medium"/>
              </a:rPr>
              <a:t>FreshFuel is a healthy takeaway business designed to provide nutritious and convenient meals for busy urban consumers who want healthier alternatives to traditional fast food.</a:t>
            </a:r>
          </a:p>
          <a:p>
            <a:pPr marL="345439" lvl="1" indent="-172720" algn="l">
              <a:lnSpc>
                <a:spcPct val="150000"/>
              </a:lnSpc>
              <a:buFont typeface="Arial"/>
              <a:buChar char="•"/>
            </a:pPr>
            <a:r>
              <a:rPr lang="en-US" dirty="0">
                <a:solidFill>
                  <a:srgbClr val="000000"/>
                </a:solidFill>
                <a:latin typeface="Public Sans Medium"/>
                <a:ea typeface="Public Sans Medium"/>
                <a:cs typeface="Public Sans Medium"/>
                <a:sym typeface="Public Sans Medium"/>
              </a:rPr>
              <a:t>The business focuses on offering freshly prepared meals made from high-quality ingredients, ensuring both taste and nutritional value for customers seeking balanced diets.</a:t>
            </a:r>
          </a:p>
          <a:p>
            <a:pPr marL="345439" lvl="1" indent="-172720" algn="l">
              <a:lnSpc>
                <a:spcPct val="150000"/>
              </a:lnSpc>
              <a:buFont typeface="Arial"/>
              <a:buChar char="•"/>
            </a:pPr>
            <a:r>
              <a:rPr lang="en-US" dirty="0">
                <a:solidFill>
                  <a:srgbClr val="000000"/>
                </a:solidFill>
                <a:latin typeface="Public Sans Medium"/>
                <a:ea typeface="Public Sans Medium"/>
                <a:cs typeface="Public Sans Medium"/>
                <a:sym typeface="Public Sans Medium"/>
              </a:rPr>
              <a:t>The takeaway operates from a commercial kitchen located in Stratford, East London, an area with a high concentration of university students and office workers.</a:t>
            </a:r>
          </a:p>
          <a:p>
            <a:pPr marL="345439" lvl="1" indent="-172720" algn="l">
              <a:lnSpc>
                <a:spcPct val="150000"/>
              </a:lnSpc>
              <a:buFont typeface="Arial"/>
              <a:buChar char="•"/>
            </a:pPr>
            <a:r>
              <a:rPr lang="en-US" dirty="0">
                <a:solidFill>
                  <a:srgbClr val="000000"/>
                </a:solidFill>
                <a:latin typeface="Public Sans Medium"/>
                <a:ea typeface="Public Sans Medium"/>
                <a:cs typeface="Public Sans Medium"/>
                <a:sym typeface="Public Sans Medium"/>
              </a:rPr>
              <a:t>FreshFuel operates primarily as a takeaway and delivery service, allowing customers to collect meals or order through online food delivery platforms such as Deliveroo and Uber Eats.</a:t>
            </a:r>
          </a:p>
          <a:p>
            <a:pPr marL="345439" lvl="1" indent="-172720" algn="l">
              <a:lnSpc>
                <a:spcPct val="150000"/>
              </a:lnSpc>
              <a:buFont typeface="Arial"/>
              <a:buChar char="•"/>
            </a:pPr>
            <a:r>
              <a:rPr lang="en-US" dirty="0">
                <a:solidFill>
                  <a:srgbClr val="000000"/>
                </a:solidFill>
                <a:latin typeface="Public Sans Medium"/>
                <a:ea typeface="Public Sans Medium"/>
                <a:cs typeface="Public Sans Medium"/>
                <a:sym typeface="Public Sans Medium"/>
              </a:rPr>
              <a:t>The business aims to combine affordability, convenience, and sustainability to create a competitive advantage within the growing health-focused food market</a:t>
            </a:r>
          </a:p>
        </p:txBody>
      </p:sp>
      <p:grpSp>
        <p:nvGrpSpPr>
          <p:cNvPr id="10" name="Group 10"/>
          <p:cNvGrpSpPr/>
          <p:nvPr/>
        </p:nvGrpSpPr>
        <p:grpSpPr>
          <a:xfrm>
            <a:off x="16077221" y="8822543"/>
            <a:ext cx="1382298" cy="1382298"/>
            <a:chOff x="0" y="0"/>
            <a:chExt cx="812800" cy="812800"/>
          </a:xfrm>
        </p:grpSpPr>
        <p:sp>
          <p:nvSpPr>
            <p:cNvPr id="11" name="Freeform 11"/>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39AD17"/>
            </a:solidFill>
          </p:spPr>
          <p:txBody>
            <a:bodyPr/>
            <a:lstStyle/>
            <a:p>
              <a:endParaRPr lang="en-GB"/>
            </a:p>
          </p:txBody>
        </p:sp>
        <p:sp>
          <p:nvSpPr>
            <p:cNvPr id="12" name="TextBox 12"/>
            <p:cNvSpPr txBox="1"/>
            <p:nvPr/>
          </p:nvSpPr>
          <p:spPr>
            <a:xfrm>
              <a:off x="76200" y="38100"/>
              <a:ext cx="660400" cy="698500"/>
            </a:xfrm>
            <a:prstGeom prst="rect">
              <a:avLst/>
            </a:prstGeom>
          </p:spPr>
          <p:txBody>
            <a:bodyPr lIns="50800" tIns="50800" rIns="50800" bIns="50800" rtlCol="0" anchor="ctr"/>
            <a:lstStyle/>
            <a:p>
              <a:pPr algn="ctr">
                <a:lnSpc>
                  <a:spcPts val="2659"/>
                </a:lnSpc>
                <a:spcBef>
                  <a:spcPct val="0"/>
                </a:spcBef>
              </a:pPr>
              <a:endParaRPr/>
            </a:p>
          </p:txBody>
        </p:sp>
      </p:grpSp>
      <p:grpSp>
        <p:nvGrpSpPr>
          <p:cNvPr id="13" name="Group 13"/>
          <p:cNvGrpSpPr/>
          <p:nvPr/>
        </p:nvGrpSpPr>
        <p:grpSpPr>
          <a:xfrm>
            <a:off x="16568151" y="8077817"/>
            <a:ext cx="891368" cy="891368"/>
            <a:chOff x="0" y="0"/>
            <a:chExt cx="812800" cy="812800"/>
          </a:xfrm>
        </p:grpSpPr>
        <p:sp>
          <p:nvSpPr>
            <p:cNvPr id="14" name="Freeform 14"/>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39AD17"/>
            </a:solidFill>
          </p:spPr>
          <p:txBody>
            <a:bodyPr/>
            <a:lstStyle/>
            <a:p>
              <a:endParaRPr lang="en-GB"/>
            </a:p>
          </p:txBody>
        </p:sp>
        <p:sp>
          <p:nvSpPr>
            <p:cNvPr id="15" name="TextBox 15"/>
            <p:cNvSpPr txBox="1"/>
            <p:nvPr/>
          </p:nvSpPr>
          <p:spPr>
            <a:xfrm>
              <a:off x="76200" y="38100"/>
              <a:ext cx="660400" cy="698500"/>
            </a:xfrm>
            <a:prstGeom prst="rect">
              <a:avLst/>
            </a:prstGeom>
          </p:spPr>
          <p:txBody>
            <a:bodyPr lIns="50800" tIns="50800" rIns="50800" bIns="50800" rtlCol="0" anchor="ctr"/>
            <a:lstStyle/>
            <a:p>
              <a:pPr algn="ctr">
                <a:lnSpc>
                  <a:spcPts val="2659"/>
                </a:lnSpc>
                <a:spcBef>
                  <a:spcPct val="0"/>
                </a:spcBef>
              </a:pPr>
              <a:endParaRPr/>
            </a:p>
          </p:txBody>
        </p:sp>
      </p:grpSp>
      <p:grpSp>
        <p:nvGrpSpPr>
          <p:cNvPr id="16" name="Group 16"/>
          <p:cNvGrpSpPr/>
          <p:nvPr/>
        </p:nvGrpSpPr>
        <p:grpSpPr>
          <a:xfrm>
            <a:off x="17259300" y="8670143"/>
            <a:ext cx="598084" cy="598084"/>
            <a:chOff x="0" y="0"/>
            <a:chExt cx="812800" cy="812800"/>
          </a:xfrm>
        </p:grpSpPr>
        <p:sp>
          <p:nvSpPr>
            <p:cNvPr id="17" name="Freeform 17"/>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39AD17"/>
            </a:solidFill>
          </p:spPr>
          <p:txBody>
            <a:bodyPr/>
            <a:lstStyle/>
            <a:p>
              <a:endParaRPr lang="en-GB"/>
            </a:p>
          </p:txBody>
        </p:sp>
        <p:sp>
          <p:nvSpPr>
            <p:cNvPr id="18" name="TextBox 18"/>
            <p:cNvSpPr txBox="1"/>
            <p:nvPr/>
          </p:nvSpPr>
          <p:spPr>
            <a:xfrm>
              <a:off x="76200" y="38100"/>
              <a:ext cx="660400" cy="698500"/>
            </a:xfrm>
            <a:prstGeom prst="rect">
              <a:avLst/>
            </a:prstGeom>
          </p:spPr>
          <p:txBody>
            <a:bodyPr lIns="50800" tIns="50800" rIns="50800" bIns="50800" rtlCol="0" anchor="ctr"/>
            <a:lstStyle/>
            <a:p>
              <a:pPr algn="ctr">
                <a:lnSpc>
                  <a:spcPts val="2659"/>
                </a:lnSpc>
                <a:spcBef>
                  <a:spcPct val="0"/>
                </a:spcBef>
              </a:pPr>
              <a:endParaRPr/>
            </a:p>
          </p:txBody>
        </p:sp>
      </p:gr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E7FFD9"/>
        </a:solidFill>
        <a:effectLst/>
      </p:bgPr>
    </p:bg>
    <p:spTree>
      <p:nvGrpSpPr>
        <p:cNvPr id="1" name=""/>
        <p:cNvGrpSpPr/>
        <p:nvPr/>
      </p:nvGrpSpPr>
      <p:grpSpPr>
        <a:xfrm>
          <a:off x="0" y="0"/>
          <a:ext cx="0" cy="0"/>
          <a:chOff x="0" y="0"/>
          <a:chExt cx="0" cy="0"/>
        </a:xfrm>
      </p:grpSpPr>
      <p:sp>
        <p:nvSpPr>
          <p:cNvPr id="2" name="Freeform 2"/>
          <p:cNvSpPr/>
          <p:nvPr/>
        </p:nvSpPr>
        <p:spPr>
          <a:xfrm flipV="1">
            <a:off x="149995" y="2816848"/>
            <a:ext cx="9440865" cy="5759402"/>
          </a:xfrm>
          <a:custGeom>
            <a:avLst/>
            <a:gdLst/>
            <a:ahLst/>
            <a:cxnLst/>
            <a:rect l="l" t="t" r="r" b="b"/>
            <a:pathLst>
              <a:path w="9440865" h="5759402">
                <a:moveTo>
                  <a:pt x="0" y="5759402"/>
                </a:moveTo>
                <a:lnTo>
                  <a:pt x="9440865" y="5759402"/>
                </a:lnTo>
                <a:lnTo>
                  <a:pt x="9440865" y="0"/>
                </a:lnTo>
                <a:lnTo>
                  <a:pt x="0" y="0"/>
                </a:lnTo>
                <a:lnTo>
                  <a:pt x="0" y="5759402"/>
                </a:lnTo>
                <a:close/>
              </a:path>
            </a:pathLst>
          </a:custGeom>
          <a:blipFill>
            <a:blip>
              <a:alphaModFix amt="40000"/>
              <a:extLst>
                <a:ext uri="{96DAC541-7B7A-43D3-8B79-37D633B846F1}">
                  <asvg:svgBlip xmlns:asvg="http://schemas.microsoft.com/office/drawing/2016/SVG/main" r:embed="rId3"/>
                </a:ext>
              </a:extLst>
            </a:blip>
            <a:stretch>
              <a:fillRect/>
            </a:stretch>
          </a:blipFill>
        </p:spPr>
        <p:txBody>
          <a:bodyPr/>
          <a:lstStyle/>
          <a:p>
            <a:endParaRPr lang="en-GB"/>
          </a:p>
        </p:txBody>
      </p:sp>
      <p:sp>
        <p:nvSpPr>
          <p:cNvPr id="3" name="Freeform 3"/>
          <p:cNvSpPr/>
          <p:nvPr/>
        </p:nvSpPr>
        <p:spPr>
          <a:xfrm flipH="1">
            <a:off x="9144000" y="-253978"/>
            <a:ext cx="9440865" cy="5759402"/>
          </a:xfrm>
          <a:custGeom>
            <a:avLst/>
            <a:gdLst/>
            <a:ahLst/>
            <a:cxnLst/>
            <a:rect l="l" t="t" r="r" b="b"/>
            <a:pathLst>
              <a:path w="9440865" h="5759402">
                <a:moveTo>
                  <a:pt x="9440865" y="0"/>
                </a:moveTo>
                <a:lnTo>
                  <a:pt x="0" y="0"/>
                </a:lnTo>
                <a:lnTo>
                  <a:pt x="0" y="5759402"/>
                </a:lnTo>
                <a:lnTo>
                  <a:pt x="9440865" y="5759402"/>
                </a:lnTo>
                <a:lnTo>
                  <a:pt x="9440865" y="0"/>
                </a:lnTo>
                <a:close/>
              </a:path>
            </a:pathLst>
          </a:custGeom>
          <a:blipFill>
            <a:blip>
              <a:alphaModFix amt="40000"/>
              <a:extLst>
                <a:ext uri="{96DAC541-7B7A-43D3-8B79-37D633B846F1}">
                  <asvg:svgBlip xmlns:asvg="http://schemas.microsoft.com/office/drawing/2016/SVG/main" r:embed="rId3"/>
                </a:ext>
              </a:extLst>
            </a:blip>
            <a:stretch>
              <a:fillRect/>
            </a:stretch>
          </a:blipFill>
        </p:spPr>
        <p:txBody>
          <a:bodyPr/>
          <a:lstStyle/>
          <a:p>
            <a:endParaRPr lang="en-GB"/>
          </a:p>
        </p:txBody>
      </p:sp>
      <p:sp>
        <p:nvSpPr>
          <p:cNvPr id="4" name="Freeform 4"/>
          <p:cNvSpPr/>
          <p:nvPr/>
        </p:nvSpPr>
        <p:spPr>
          <a:xfrm rot="-1102099">
            <a:off x="16038641" y="6866789"/>
            <a:ext cx="1787445" cy="3220622"/>
          </a:xfrm>
          <a:custGeom>
            <a:avLst/>
            <a:gdLst/>
            <a:ahLst/>
            <a:cxnLst/>
            <a:rect l="l" t="t" r="r" b="b"/>
            <a:pathLst>
              <a:path w="1787445" h="3220622">
                <a:moveTo>
                  <a:pt x="0" y="0"/>
                </a:moveTo>
                <a:lnTo>
                  <a:pt x="1787446" y="0"/>
                </a:lnTo>
                <a:lnTo>
                  <a:pt x="1787446" y="3220622"/>
                </a:lnTo>
                <a:lnTo>
                  <a:pt x="0" y="3220622"/>
                </a:lnTo>
                <a:lnTo>
                  <a:pt x="0" y="0"/>
                </a:lnTo>
                <a:close/>
              </a:path>
            </a:pathLst>
          </a:custGeom>
          <a:blipFill>
            <a:blip r:embed="rId4"/>
            <a:stretch>
              <a:fillRect/>
            </a:stretch>
          </a:blipFill>
        </p:spPr>
        <p:txBody>
          <a:bodyPr/>
          <a:lstStyle/>
          <a:p>
            <a:endParaRPr lang="en-GB"/>
          </a:p>
        </p:txBody>
      </p:sp>
      <p:sp>
        <p:nvSpPr>
          <p:cNvPr id="5" name="Freeform 5"/>
          <p:cNvSpPr/>
          <p:nvPr/>
        </p:nvSpPr>
        <p:spPr>
          <a:xfrm>
            <a:off x="287147" y="0"/>
            <a:ext cx="1999363" cy="2989701"/>
          </a:xfrm>
          <a:custGeom>
            <a:avLst/>
            <a:gdLst/>
            <a:ahLst/>
            <a:cxnLst/>
            <a:rect l="l" t="t" r="r" b="b"/>
            <a:pathLst>
              <a:path w="1999363" h="2989701">
                <a:moveTo>
                  <a:pt x="0" y="0"/>
                </a:moveTo>
                <a:lnTo>
                  <a:pt x="1999363" y="0"/>
                </a:lnTo>
                <a:lnTo>
                  <a:pt x="1999363" y="2989701"/>
                </a:lnTo>
                <a:lnTo>
                  <a:pt x="0" y="2989701"/>
                </a:lnTo>
                <a:lnTo>
                  <a:pt x="0" y="0"/>
                </a:lnTo>
                <a:close/>
              </a:path>
            </a:pathLst>
          </a:custGeom>
          <a:blipFill>
            <a:blip r:embed="rId5"/>
            <a:stretch>
              <a:fillRect/>
            </a:stretch>
          </a:blipFill>
        </p:spPr>
        <p:txBody>
          <a:bodyPr/>
          <a:lstStyle/>
          <a:p>
            <a:endParaRPr lang="en-GB"/>
          </a:p>
        </p:txBody>
      </p:sp>
      <p:grpSp>
        <p:nvGrpSpPr>
          <p:cNvPr id="6" name="Group 6"/>
          <p:cNvGrpSpPr/>
          <p:nvPr/>
        </p:nvGrpSpPr>
        <p:grpSpPr>
          <a:xfrm>
            <a:off x="-95470" y="7785951"/>
            <a:ext cx="1382298" cy="1382298"/>
            <a:chOff x="0" y="0"/>
            <a:chExt cx="812800" cy="812800"/>
          </a:xfrm>
        </p:grpSpPr>
        <p:sp>
          <p:nvSpPr>
            <p:cNvPr id="7" name="Freeform 7"/>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39AD17"/>
            </a:solidFill>
          </p:spPr>
          <p:txBody>
            <a:bodyPr/>
            <a:lstStyle/>
            <a:p>
              <a:endParaRPr lang="en-GB"/>
            </a:p>
          </p:txBody>
        </p:sp>
        <p:sp>
          <p:nvSpPr>
            <p:cNvPr id="8" name="TextBox 8"/>
            <p:cNvSpPr txBox="1"/>
            <p:nvPr/>
          </p:nvSpPr>
          <p:spPr>
            <a:xfrm>
              <a:off x="76200" y="38100"/>
              <a:ext cx="660400" cy="698500"/>
            </a:xfrm>
            <a:prstGeom prst="rect">
              <a:avLst/>
            </a:prstGeom>
          </p:spPr>
          <p:txBody>
            <a:bodyPr lIns="50800" tIns="50800" rIns="50800" bIns="50800" rtlCol="0" anchor="ctr"/>
            <a:lstStyle/>
            <a:p>
              <a:pPr algn="ctr">
                <a:lnSpc>
                  <a:spcPts val="2659"/>
                </a:lnSpc>
                <a:spcBef>
                  <a:spcPct val="0"/>
                </a:spcBef>
              </a:pPr>
              <a:endParaRPr/>
            </a:p>
          </p:txBody>
        </p:sp>
      </p:grpSp>
      <p:grpSp>
        <p:nvGrpSpPr>
          <p:cNvPr id="9" name="Group 9"/>
          <p:cNvGrpSpPr/>
          <p:nvPr/>
        </p:nvGrpSpPr>
        <p:grpSpPr>
          <a:xfrm>
            <a:off x="841144" y="9395632"/>
            <a:ext cx="445684" cy="445684"/>
            <a:chOff x="0" y="0"/>
            <a:chExt cx="812800" cy="812800"/>
          </a:xfrm>
        </p:grpSpPr>
        <p:sp>
          <p:nvSpPr>
            <p:cNvPr id="10" name="Freeform 10"/>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39AD17"/>
            </a:solidFill>
          </p:spPr>
          <p:txBody>
            <a:bodyPr/>
            <a:lstStyle/>
            <a:p>
              <a:endParaRPr lang="en-GB"/>
            </a:p>
          </p:txBody>
        </p:sp>
        <p:sp>
          <p:nvSpPr>
            <p:cNvPr id="11" name="TextBox 11"/>
            <p:cNvSpPr txBox="1"/>
            <p:nvPr/>
          </p:nvSpPr>
          <p:spPr>
            <a:xfrm>
              <a:off x="76200" y="38100"/>
              <a:ext cx="660400" cy="698500"/>
            </a:xfrm>
            <a:prstGeom prst="rect">
              <a:avLst/>
            </a:prstGeom>
          </p:spPr>
          <p:txBody>
            <a:bodyPr lIns="50800" tIns="50800" rIns="50800" bIns="50800" rtlCol="0" anchor="ctr"/>
            <a:lstStyle/>
            <a:p>
              <a:pPr algn="ctr">
                <a:lnSpc>
                  <a:spcPts val="2659"/>
                </a:lnSpc>
                <a:spcBef>
                  <a:spcPct val="0"/>
                </a:spcBef>
              </a:pPr>
              <a:endParaRPr/>
            </a:p>
          </p:txBody>
        </p:sp>
      </p:grpSp>
      <p:grpSp>
        <p:nvGrpSpPr>
          <p:cNvPr id="12" name="Group 12"/>
          <p:cNvGrpSpPr/>
          <p:nvPr/>
        </p:nvGrpSpPr>
        <p:grpSpPr>
          <a:xfrm>
            <a:off x="1277392" y="7978167"/>
            <a:ext cx="754162" cy="754162"/>
            <a:chOff x="0" y="0"/>
            <a:chExt cx="812800" cy="812800"/>
          </a:xfrm>
        </p:grpSpPr>
        <p:sp>
          <p:nvSpPr>
            <p:cNvPr id="13" name="Freeform 13"/>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39AD17"/>
            </a:solidFill>
          </p:spPr>
          <p:txBody>
            <a:bodyPr/>
            <a:lstStyle/>
            <a:p>
              <a:endParaRPr lang="en-GB"/>
            </a:p>
          </p:txBody>
        </p:sp>
        <p:sp>
          <p:nvSpPr>
            <p:cNvPr id="14" name="TextBox 14"/>
            <p:cNvSpPr txBox="1"/>
            <p:nvPr/>
          </p:nvSpPr>
          <p:spPr>
            <a:xfrm>
              <a:off x="76200" y="38100"/>
              <a:ext cx="660400" cy="698500"/>
            </a:xfrm>
            <a:prstGeom prst="rect">
              <a:avLst/>
            </a:prstGeom>
          </p:spPr>
          <p:txBody>
            <a:bodyPr lIns="50800" tIns="50800" rIns="50800" bIns="50800" rtlCol="0" anchor="ctr"/>
            <a:lstStyle/>
            <a:p>
              <a:pPr algn="ctr">
                <a:lnSpc>
                  <a:spcPts val="2659"/>
                </a:lnSpc>
                <a:spcBef>
                  <a:spcPct val="0"/>
                </a:spcBef>
              </a:pPr>
              <a:endParaRPr/>
            </a:p>
          </p:txBody>
        </p:sp>
      </p:grpSp>
      <p:sp>
        <p:nvSpPr>
          <p:cNvPr id="15" name="Freeform 15"/>
          <p:cNvSpPr/>
          <p:nvPr/>
        </p:nvSpPr>
        <p:spPr>
          <a:xfrm>
            <a:off x="2286510" y="5505424"/>
            <a:ext cx="5736474" cy="2233369"/>
          </a:xfrm>
          <a:custGeom>
            <a:avLst/>
            <a:gdLst/>
            <a:ahLst/>
            <a:cxnLst/>
            <a:rect l="l" t="t" r="r" b="b"/>
            <a:pathLst>
              <a:path w="5736474" h="2233369">
                <a:moveTo>
                  <a:pt x="0" y="0"/>
                </a:moveTo>
                <a:lnTo>
                  <a:pt x="5736474" y="0"/>
                </a:lnTo>
                <a:lnTo>
                  <a:pt x="5736474" y="2233369"/>
                </a:lnTo>
                <a:lnTo>
                  <a:pt x="0" y="2233369"/>
                </a:lnTo>
                <a:lnTo>
                  <a:pt x="0" y="0"/>
                </a:lnTo>
                <a:close/>
              </a:path>
            </a:pathLst>
          </a:custGeom>
          <a:blipFill>
            <a:blip r:embed="rId6"/>
            <a:stretch>
              <a:fillRect t="-3939" b="-3939"/>
            </a:stretch>
          </a:blipFill>
        </p:spPr>
        <p:txBody>
          <a:bodyPr/>
          <a:lstStyle/>
          <a:p>
            <a:endParaRPr lang="en-GB"/>
          </a:p>
        </p:txBody>
      </p:sp>
      <p:sp>
        <p:nvSpPr>
          <p:cNvPr id="16" name="Freeform 16"/>
          <p:cNvSpPr/>
          <p:nvPr/>
        </p:nvSpPr>
        <p:spPr>
          <a:xfrm>
            <a:off x="8941601" y="5505424"/>
            <a:ext cx="6492302" cy="2233369"/>
          </a:xfrm>
          <a:custGeom>
            <a:avLst/>
            <a:gdLst/>
            <a:ahLst/>
            <a:cxnLst/>
            <a:rect l="l" t="t" r="r" b="b"/>
            <a:pathLst>
              <a:path w="6492302" h="2233369">
                <a:moveTo>
                  <a:pt x="0" y="0"/>
                </a:moveTo>
                <a:lnTo>
                  <a:pt x="6492303" y="0"/>
                </a:lnTo>
                <a:lnTo>
                  <a:pt x="6492303" y="2233369"/>
                </a:lnTo>
                <a:lnTo>
                  <a:pt x="0" y="2233369"/>
                </a:lnTo>
                <a:lnTo>
                  <a:pt x="0" y="0"/>
                </a:lnTo>
                <a:close/>
              </a:path>
            </a:pathLst>
          </a:custGeom>
          <a:blipFill>
            <a:blip r:embed="rId7"/>
            <a:stretch>
              <a:fillRect b="-63879"/>
            </a:stretch>
          </a:blipFill>
        </p:spPr>
        <p:txBody>
          <a:bodyPr/>
          <a:lstStyle/>
          <a:p>
            <a:endParaRPr lang="en-GB"/>
          </a:p>
        </p:txBody>
      </p:sp>
      <p:sp>
        <p:nvSpPr>
          <p:cNvPr id="17" name="TextBox 17"/>
          <p:cNvSpPr txBox="1"/>
          <p:nvPr/>
        </p:nvSpPr>
        <p:spPr>
          <a:xfrm>
            <a:off x="3342092" y="1622715"/>
            <a:ext cx="11603815" cy="1047750"/>
          </a:xfrm>
          <a:prstGeom prst="rect">
            <a:avLst/>
          </a:prstGeom>
        </p:spPr>
        <p:txBody>
          <a:bodyPr lIns="0" tIns="0" rIns="0" bIns="0" rtlCol="0" anchor="t">
            <a:spAutoFit/>
          </a:bodyPr>
          <a:lstStyle/>
          <a:p>
            <a:pPr algn="ctr">
              <a:lnSpc>
                <a:spcPts val="8399"/>
              </a:lnSpc>
            </a:pPr>
            <a:r>
              <a:rPr lang="en-US" sz="6999" b="1">
                <a:solidFill>
                  <a:srgbClr val="278F09"/>
                </a:solidFill>
                <a:latin typeface="Mali Bold"/>
                <a:ea typeface="Mali Bold"/>
                <a:cs typeface="Mali Bold"/>
                <a:sym typeface="Mali Bold"/>
              </a:rPr>
              <a:t>Products and Services</a:t>
            </a:r>
          </a:p>
        </p:txBody>
      </p:sp>
      <p:sp>
        <p:nvSpPr>
          <p:cNvPr id="18" name="TextBox 18"/>
          <p:cNvSpPr txBox="1"/>
          <p:nvPr/>
        </p:nvSpPr>
        <p:spPr>
          <a:xfrm>
            <a:off x="3217485" y="3323503"/>
            <a:ext cx="11853029" cy="1675267"/>
          </a:xfrm>
          <a:prstGeom prst="rect">
            <a:avLst/>
          </a:prstGeom>
        </p:spPr>
        <p:txBody>
          <a:bodyPr lIns="0" tIns="0" rIns="0" bIns="0" rtlCol="0" anchor="t">
            <a:spAutoFit/>
          </a:bodyPr>
          <a:lstStyle/>
          <a:p>
            <a:pPr marL="345439" lvl="1" indent="-172720" algn="just">
              <a:lnSpc>
                <a:spcPts val="2239"/>
              </a:lnSpc>
              <a:buFont typeface="Arial"/>
              <a:buChar char="•"/>
            </a:pPr>
            <a:r>
              <a:rPr lang="en-US" dirty="0">
                <a:solidFill>
                  <a:srgbClr val="000000"/>
                </a:solidFill>
                <a:latin typeface="Public Sans Medium"/>
                <a:ea typeface="Public Sans Medium"/>
                <a:cs typeface="Public Sans Medium"/>
                <a:sym typeface="Public Sans Medium"/>
              </a:rPr>
              <a:t>FreshFuel offers a menu focused on nutritious meals designed for customers who want healthy food options that are quick and convenient.</a:t>
            </a:r>
          </a:p>
          <a:p>
            <a:pPr marL="345439" lvl="1" indent="-172720" algn="just">
              <a:lnSpc>
                <a:spcPts val="2239"/>
              </a:lnSpc>
              <a:buFont typeface="Arial"/>
              <a:buChar char="•"/>
            </a:pPr>
            <a:r>
              <a:rPr lang="en-US" dirty="0">
                <a:solidFill>
                  <a:srgbClr val="000000"/>
                </a:solidFill>
                <a:latin typeface="Public Sans Medium"/>
                <a:ea typeface="Public Sans Medium"/>
                <a:cs typeface="Public Sans Medium"/>
                <a:sym typeface="Public Sans Medium"/>
              </a:rPr>
              <a:t>The core menu includes fresh salads prepared with seasonal vegetables, providing balanced meals that are rich in vitamins and nutrients.</a:t>
            </a:r>
          </a:p>
          <a:p>
            <a:pPr marL="345439" lvl="1" indent="-172720" algn="just">
              <a:lnSpc>
                <a:spcPts val="2239"/>
              </a:lnSpc>
              <a:buFont typeface="Arial"/>
              <a:buChar char="•"/>
            </a:pPr>
            <a:r>
              <a:rPr lang="en-US" dirty="0">
                <a:solidFill>
                  <a:srgbClr val="000000"/>
                </a:solidFill>
                <a:latin typeface="Public Sans Medium"/>
                <a:ea typeface="Public Sans Medium"/>
                <a:cs typeface="Public Sans Medium"/>
                <a:sym typeface="Public Sans Medium"/>
              </a:rPr>
              <a:t>• Grain bowls are also offered, combining whole grains, proteins, and vegetables to create filling and healthy meal options for customers seeking energy and nutrition.</a:t>
            </a:r>
          </a:p>
        </p:txBody>
      </p:sp>
      <p:sp>
        <p:nvSpPr>
          <p:cNvPr id="19" name="TextBox 19"/>
          <p:cNvSpPr txBox="1"/>
          <p:nvPr/>
        </p:nvSpPr>
        <p:spPr>
          <a:xfrm>
            <a:off x="3217485" y="8023986"/>
            <a:ext cx="11853029" cy="1675267"/>
          </a:xfrm>
          <a:prstGeom prst="rect">
            <a:avLst/>
          </a:prstGeom>
        </p:spPr>
        <p:txBody>
          <a:bodyPr lIns="0" tIns="0" rIns="0" bIns="0" rtlCol="0" anchor="t">
            <a:spAutoFit/>
          </a:bodyPr>
          <a:lstStyle/>
          <a:p>
            <a:pPr marL="345439" lvl="1" indent="-172720" algn="just">
              <a:lnSpc>
                <a:spcPts val="2239"/>
              </a:lnSpc>
              <a:buFont typeface="Arial"/>
              <a:buChar char="•"/>
            </a:pPr>
            <a:r>
              <a:rPr lang="en-US" dirty="0">
                <a:solidFill>
                  <a:srgbClr val="000000"/>
                </a:solidFill>
                <a:latin typeface="Public Sans Medium"/>
                <a:ea typeface="Public Sans Medium"/>
                <a:cs typeface="Public Sans Medium"/>
                <a:sym typeface="Public Sans Medium"/>
              </a:rPr>
              <a:t>Low-calorie hot meals will be prepared daily to provide warm meal options while maintaining healthy nutritional standards.</a:t>
            </a:r>
          </a:p>
          <a:p>
            <a:pPr marL="345439" lvl="1" indent="-172720" algn="just">
              <a:lnSpc>
                <a:spcPts val="2239"/>
              </a:lnSpc>
              <a:buFont typeface="Arial"/>
              <a:buChar char="•"/>
            </a:pPr>
            <a:r>
              <a:rPr lang="en-US" dirty="0">
                <a:solidFill>
                  <a:srgbClr val="000000"/>
                </a:solidFill>
                <a:latin typeface="Public Sans Medium"/>
                <a:ea typeface="Public Sans Medium"/>
                <a:cs typeface="Public Sans Medium"/>
                <a:sym typeface="Public Sans Medium"/>
              </a:rPr>
              <a:t>Fresh smoothies made with fruits and natural ingredients will complement the meal options and provide refreshing and nutritious beverages.</a:t>
            </a:r>
          </a:p>
          <a:p>
            <a:pPr marL="345439" lvl="1" indent="-172720" algn="just">
              <a:lnSpc>
                <a:spcPts val="2239"/>
              </a:lnSpc>
              <a:buFont typeface="Arial"/>
              <a:buChar char="•"/>
            </a:pPr>
            <a:r>
              <a:rPr lang="en-US" dirty="0">
                <a:solidFill>
                  <a:srgbClr val="000000"/>
                </a:solidFill>
                <a:latin typeface="Public Sans Medium"/>
                <a:ea typeface="Public Sans Medium"/>
                <a:cs typeface="Public Sans Medium"/>
                <a:sym typeface="Public Sans Medium"/>
              </a:rPr>
              <a:t>Meals will be priced between £6 and £9 to ensure affordability, particularly for students and young professionals.</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E7FFD9"/>
        </a:solidFill>
        <a:effectLst/>
      </p:bgPr>
    </p:bg>
    <p:spTree>
      <p:nvGrpSpPr>
        <p:cNvPr id="1" name=""/>
        <p:cNvGrpSpPr/>
        <p:nvPr/>
      </p:nvGrpSpPr>
      <p:grpSpPr>
        <a:xfrm>
          <a:off x="0" y="0"/>
          <a:ext cx="0" cy="0"/>
          <a:chOff x="0" y="0"/>
          <a:chExt cx="0" cy="0"/>
        </a:xfrm>
      </p:grpSpPr>
      <p:sp>
        <p:nvSpPr>
          <p:cNvPr id="2" name="Freeform 2"/>
          <p:cNvSpPr/>
          <p:nvPr/>
        </p:nvSpPr>
        <p:spPr>
          <a:xfrm flipH="1" flipV="1">
            <a:off x="8641501" y="2670465"/>
            <a:ext cx="9440865" cy="5759402"/>
          </a:xfrm>
          <a:custGeom>
            <a:avLst/>
            <a:gdLst/>
            <a:ahLst/>
            <a:cxnLst/>
            <a:rect l="l" t="t" r="r" b="b"/>
            <a:pathLst>
              <a:path w="9440865" h="5759402">
                <a:moveTo>
                  <a:pt x="9440865" y="5759402"/>
                </a:moveTo>
                <a:lnTo>
                  <a:pt x="0" y="5759402"/>
                </a:lnTo>
                <a:lnTo>
                  <a:pt x="0" y="0"/>
                </a:lnTo>
                <a:lnTo>
                  <a:pt x="9440865" y="0"/>
                </a:lnTo>
                <a:lnTo>
                  <a:pt x="9440865" y="5759402"/>
                </a:lnTo>
                <a:close/>
              </a:path>
            </a:pathLst>
          </a:custGeom>
          <a:blipFill>
            <a:blip>
              <a:alphaModFix amt="40000"/>
              <a:extLst>
                <a:ext uri="{96DAC541-7B7A-43D3-8B79-37D633B846F1}">
                  <asvg:svgBlip xmlns:asvg="http://schemas.microsoft.com/office/drawing/2016/SVG/main" r:embed="rId3"/>
                </a:ext>
              </a:extLst>
            </a:blip>
            <a:stretch>
              <a:fillRect/>
            </a:stretch>
          </a:blipFill>
        </p:spPr>
        <p:txBody>
          <a:bodyPr/>
          <a:lstStyle/>
          <a:p>
            <a:endParaRPr lang="en-GB"/>
          </a:p>
        </p:txBody>
      </p:sp>
      <p:sp>
        <p:nvSpPr>
          <p:cNvPr id="3" name="Freeform 3"/>
          <p:cNvSpPr/>
          <p:nvPr/>
        </p:nvSpPr>
        <p:spPr>
          <a:xfrm flipV="1">
            <a:off x="0" y="4287628"/>
            <a:ext cx="9440865" cy="5759402"/>
          </a:xfrm>
          <a:custGeom>
            <a:avLst/>
            <a:gdLst/>
            <a:ahLst/>
            <a:cxnLst/>
            <a:rect l="l" t="t" r="r" b="b"/>
            <a:pathLst>
              <a:path w="9440865" h="5759402">
                <a:moveTo>
                  <a:pt x="0" y="5759402"/>
                </a:moveTo>
                <a:lnTo>
                  <a:pt x="9440865" y="5759402"/>
                </a:lnTo>
                <a:lnTo>
                  <a:pt x="9440865" y="0"/>
                </a:lnTo>
                <a:lnTo>
                  <a:pt x="0" y="0"/>
                </a:lnTo>
                <a:lnTo>
                  <a:pt x="0" y="5759402"/>
                </a:lnTo>
                <a:close/>
              </a:path>
            </a:pathLst>
          </a:custGeom>
          <a:blipFill>
            <a:blip>
              <a:alphaModFix amt="40000"/>
              <a:extLst>
                <a:ext uri="{96DAC541-7B7A-43D3-8B79-37D633B846F1}">
                  <asvg:svgBlip xmlns:asvg="http://schemas.microsoft.com/office/drawing/2016/SVG/main" r:embed="rId3"/>
                </a:ext>
              </a:extLst>
            </a:blip>
            <a:stretch>
              <a:fillRect/>
            </a:stretch>
          </a:blipFill>
        </p:spPr>
        <p:txBody>
          <a:bodyPr/>
          <a:lstStyle/>
          <a:p>
            <a:endParaRPr lang="en-GB"/>
          </a:p>
        </p:txBody>
      </p:sp>
      <p:grpSp>
        <p:nvGrpSpPr>
          <p:cNvPr id="4" name="Group 4"/>
          <p:cNvGrpSpPr/>
          <p:nvPr/>
        </p:nvGrpSpPr>
        <p:grpSpPr>
          <a:xfrm>
            <a:off x="15877002" y="8822543"/>
            <a:ext cx="1382298" cy="1382298"/>
            <a:chOff x="0" y="0"/>
            <a:chExt cx="812800" cy="812800"/>
          </a:xfrm>
        </p:grpSpPr>
        <p:sp>
          <p:nvSpPr>
            <p:cNvPr id="5" name="Freeform 5"/>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39AD17"/>
            </a:solidFill>
          </p:spPr>
          <p:txBody>
            <a:bodyPr/>
            <a:lstStyle/>
            <a:p>
              <a:endParaRPr lang="en-GB"/>
            </a:p>
          </p:txBody>
        </p:sp>
        <p:sp>
          <p:nvSpPr>
            <p:cNvPr id="6" name="TextBox 6"/>
            <p:cNvSpPr txBox="1"/>
            <p:nvPr/>
          </p:nvSpPr>
          <p:spPr>
            <a:xfrm>
              <a:off x="76200" y="38100"/>
              <a:ext cx="660400" cy="698500"/>
            </a:xfrm>
            <a:prstGeom prst="rect">
              <a:avLst/>
            </a:prstGeom>
          </p:spPr>
          <p:txBody>
            <a:bodyPr lIns="50800" tIns="50800" rIns="50800" bIns="50800" rtlCol="0" anchor="ctr"/>
            <a:lstStyle/>
            <a:p>
              <a:pPr algn="ctr">
                <a:lnSpc>
                  <a:spcPts val="2659"/>
                </a:lnSpc>
                <a:spcBef>
                  <a:spcPct val="0"/>
                </a:spcBef>
              </a:pPr>
              <a:endParaRPr/>
            </a:p>
          </p:txBody>
        </p:sp>
      </p:grpSp>
      <p:grpSp>
        <p:nvGrpSpPr>
          <p:cNvPr id="7" name="Group 7"/>
          <p:cNvGrpSpPr/>
          <p:nvPr/>
        </p:nvGrpSpPr>
        <p:grpSpPr>
          <a:xfrm>
            <a:off x="16568151" y="8077817"/>
            <a:ext cx="891368" cy="891368"/>
            <a:chOff x="0" y="0"/>
            <a:chExt cx="812800" cy="812800"/>
          </a:xfrm>
        </p:grpSpPr>
        <p:sp>
          <p:nvSpPr>
            <p:cNvPr id="8" name="Freeform 8"/>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39AD17"/>
            </a:solidFill>
          </p:spPr>
          <p:txBody>
            <a:bodyPr/>
            <a:lstStyle/>
            <a:p>
              <a:endParaRPr lang="en-GB"/>
            </a:p>
          </p:txBody>
        </p:sp>
        <p:sp>
          <p:nvSpPr>
            <p:cNvPr id="9" name="TextBox 9"/>
            <p:cNvSpPr txBox="1"/>
            <p:nvPr/>
          </p:nvSpPr>
          <p:spPr>
            <a:xfrm>
              <a:off x="76200" y="38100"/>
              <a:ext cx="660400" cy="698500"/>
            </a:xfrm>
            <a:prstGeom prst="rect">
              <a:avLst/>
            </a:prstGeom>
          </p:spPr>
          <p:txBody>
            <a:bodyPr lIns="50800" tIns="50800" rIns="50800" bIns="50800" rtlCol="0" anchor="ctr"/>
            <a:lstStyle/>
            <a:p>
              <a:pPr algn="ctr">
                <a:lnSpc>
                  <a:spcPts val="2659"/>
                </a:lnSpc>
                <a:spcBef>
                  <a:spcPct val="0"/>
                </a:spcBef>
              </a:pPr>
              <a:endParaRPr/>
            </a:p>
          </p:txBody>
        </p:sp>
      </p:grpSp>
      <p:grpSp>
        <p:nvGrpSpPr>
          <p:cNvPr id="10" name="Group 10"/>
          <p:cNvGrpSpPr/>
          <p:nvPr/>
        </p:nvGrpSpPr>
        <p:grpSpPr>
          <a:xfrm>
            <a:off x="17988958" y="8523501"/>
            <a:ext cx="598084" cy="598084"/>
            <a:chOff x="0" y="0"/>
            <a:chExt cx="812800" cy="812800"/>
          </a:xfrm>
        </p:grpSpPr>
        <p:sp>
          <p:nvSpPr>
            <p:cNvPr id="11" name="Freeform 11"/>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39AD17"/>
            </a:solidFill>
          </p:spPr>
          <p:txBody>
            <a:bodyPr/>
            <a:lstStyle/>
            <a:p>
              <a:endParaRPr lang="en-GB"/>
            </a:p>
          </p:txBody>
        </p:sp>
        <p:sp>
          <p:nvSpPr>
            <p:cNvPr id="12" name="TextBox 12"/>
            <p:cNvSpPr txBox="1"/>
            <p:nvPr/>
          </p:nvSpPr>
          <p:spPr>
            <a:xfrm>
              <a:off x="76200" y="38100"/>
              <a:ext cx="660400" cy="698500"/>
            </a:xfrm>
            <a:prstGeom prst="rect">
              <a:avLst/>
            </a:prstGeom>
          </p:spPr>
          <p:txBody>
            <a:bodyPr lIns="50800" tIns="50800" rIns="50800" bIns="50800" rtlCol="0" anchor="ctr"/>
            <a:lstStyle/>
            <a:p>
              <a:pPr algn="ctr">
                <a:lnSpc>
                  <a:spcPts val="2659"/>
                </a:lnSpc>
                <a:spcBef>
                  <a:spcPct val="0"/>
                </a:spcBef>
              </a:pPr>
              <a:endParaRPr/>
            </a:p>
          </p:txBody>
        </p:sp>
      </p:grpSp>
      <p:grpSp>
        <p:nvGrpSpPr>
          <p:cNvPr id="13" name="Group 13"/>
          <p:cNvGrpSpPr/>
          <p:nvPr/>
        </p:nvGrpSpPr>
        <p:grpSpPr>
          <a:xfrm>
            <a:off x="-296865" y="7885101"/>
            <a:ext cx="1382298" cy="1382298"/>
            <a:chOff x="0" y="0"/>
            <a:chExt cx="812800" cy="812800"/>
          </a:xfrm>
        </p:grpSpPr>
        <p:sp>
          <p:nvSpPr>
            <p:cNvPr id="14" name="Freeform 14"/>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39AD17"/>
            </a:solidFill>
          </p:spPr>
          <p:txBody>
            <a:bodyPr/>
            <a:lstStyle/>
            <a:p>
              <a:endParaRPr lang="en-GB"/>
            </a:p>
          </p:txBody>
        </p:sp>
        <p:sp>
          <p:nvSpPr>
            <p:cNvPr id="15" name="TextBox 15"/>
            <p:cNvSpPr txBox="1"/>
            <p:nvPr/>
          </p:nvSpPr>
          <p:spPr>
            <a:xfrm>
              <a:off x="76200" y="38100"/>
              <a:ext cx="660400" cy="698500"/>
            </a:xfrm>
            <a:prstGeom prst="rect">
              <a:avLst/>
            </a:prstGeom>
          </p:spPr>
          <p:txBody>
            <a:bodyPr lIns="50800" tIns="50800" rIns="50800" bIns="50800" rtlCol="0" anchor="ctr"/>
            <a:lstStyle/>
            <a:p>
              <a:pPr algn="ctr">
                <a:lnSpc>
                  <a:spcPts val="2659"/>
                </a:lnSpc>
                <a:spcBef>
                  <a:spcPct val="0"/>
                </a:spcBef>
              </a:pPr>
              <a:endParaRPr/>
            </a:p>
          </p:txBody>
        </p:sp>
      </p:grpSp>
      <p:grpSp>
        <p:nvGrpSpPr>
          <p:cNvPr id="16" name="Group 16"/>
          <p:cNvGrpSpPr/>
          <p:nvPr/>
        </p:nvGrpSpPr>
        <p:grpSpPr>
          <a:xfrm>
            <a:off x="841144" y="9395632"/>
            <a:ext cx="445684" cy="445684"/>
            <a:chOff x="0" y="0"/>
            <a:chExt cx="812800" cy="812800"/>
          </a:xfrm>
        </p:grpSpPr>
        <p:sp>
          <p:nvSpPr>
            <p:cNvPr id="17" name="Freeform 17"/>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39AD17"/>
            </a:solidFill>
          </p:spPr>
          <p:txBody>
            <a:bodyPr/>
            <a:lstStyle/>
            <a:p>
              <a:endParaRPr lang="en-GB"/>
            </a:p>
          </p:txBody>
        </p:sp>
        <p:sp>
          <p:nvSpPr>
            <p:cNvPr id="18" name="TextBox 18"/>
            <p:cNvSpPr txBox="1"/>
            <p:nvPr/>
          </p:nvSpPr>
          <p:spPr>
            <a:xfrm>
              <a:off x="76200" y="38100"/>
              <a:ext cx="660400" cy="698500"/>
            </a:xfrm>
            <a:prstGeom prst="rect">
              <a:avLst/>
            </a:prstGeom>
          </p:spPr>
          <p:txBody>
            <a:bodyPr lIns="50800" tIns="50800" rIns="50800" bIns="50800" rtlCol="0" anchor="ctr"/>
            <a:lstStyle/>
            <a:p>
              <a:pPr algn="ctr">
                <a:lnSpc>
                  <a:spcPts val="2659"/>
                </a:lnSpc>
                <a:spcBef>
                  <a:spcPct val="0"/>
                </a:spcBef>
              </a:pPr>
              <a:endParaRPr/>
            </a:p>
          </p:txBody>
        </p:sp>
      </p:grpSp>
      <p:grpSp>
        <p:nvGrpSpPr>
          <p:cNvPr id="19" name="Group 19"/>
          <p:cNvGrpSpPr/>
          <p:nvPr/>
        </p:nvGrpSpPr>
        <p:grpSpPr>
          <a:xfrm>
            <a:off x="1277392" y="7978167"/>
            <a:ext cx="754162" cy="754162"/>
            <a:chOff x="0" y="0"/>
            <a:chExt cx="812800" cy="812800"/>
          </a:xfrm>
        </p:grpSpPr>
        <p:sp>
          <p:nvSpPr>
            <p:cNvPr id="20" name="Freeform 20"/>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39AD17"/>
            </a:solidFill>
          </p:spPr>
          <p:txBody>
            <a:bodyPr/>
            <a:lstStyle/>
            <a:p>
              <a:endParaRPr lang="en-GB"/>
            </a:p>
          </p:txBody>
        </p:sp>
        <p:sp>
          <p:nvSpPr>
            <p:cNvPr id="21" name="TextBox 21"/>
            <p:cNvSpPr txBox="1"/>
            <p:nvPr/>
          </p:nvSpPr>
          <p:spPr>
            <a:xfrm>
              <a:off x="76200" y="38100"/>
              <a:ext cx="660400" cy="698500"/>
            </a:xfrm>
            <a:prstGeom prst="rect">
              <a:avLst/>
            </a:prstGeom>
          </p:spPr>
          <p:txBody>
            <a:bodyPr lIns="50800" tIns="50800" rIns="50800" bIns="50800" rtlCol="0" anchor="ctr"/>
            <a:lstStyle/>
            <a:p>
              <a:pPr algn="ctr">
                <a:lnSpc>
                  <a:spcPts val="2659"/>
                </a:lnSpc>
                <a:spcBef>
                  <a:spcPct val="0"/>
                </a:spcBef>
              </a:pPr>
              <a:endParaRPr/>
            </a:p>
          </p:txBody>
        </p:sp>
      </p:grpSp>
      <p:sp>
        <p:nvSpPr>
          <p:cNvPr id="22" name="Freeform 22"/>
          <p:cNvSpPr/>
          <p:nvPr/>
        </p:nvSpPr>
        <p:spPr>
          <a:xfrm>
            <a:off x="287147" y="0"/>
            <a:ext cx="1999363" cy="2989701"/>
          </a:xfrm>
          <a:custGeom>
            <a:avLst/>
            <a:gdLst/>
            <a:ahLst/>
            <a:cxnLst/>
            <a:rect l="l" t="t" r="r" b="b"/>
            <a:pathLst>
              <a:path w="1999363" h="2989701">
                <a:moveTo>
                  <a:pt x="0" y="0"/>
                </a:moveTo>
                <a:lnTo>
                  <a:pt x="1999363" y="0"/>
                </a:lnTo>
                <a:lnTo>
                  <a:pt x="1999363" y="2989701"/>
                </a:lnTo>
                <a:lnTo>
                  <a:pt x="0" y="2989701"/>
                </a:lnTo>
                <a:lnTo>
                  <a:pt x="0" y="0"/>
                </a:lnTo>
                <a:close/>
              </a:path>
            </a:pathLst>
          </a:custGeom>
          <a:blipFill>
            <a:blip r:embed="rId4"/>
            <a:stretch>
              <a:fillRect/>
            </a:stretch>
          </a:blipFill>
        </p:spPr>
        <p:txBody>
          <a:bodyPr/>
          <a:lstStyle/>
          <a:p>
            <a:endParaRPr lang="en-GB"/>
          </a:p>
        </p:txBody>
      </p:sp>
      <p:sp>
        <p:nvSpPr>
          <p:cNvPr id="23" name="Freeform 23"/>
          <p:cNvSpPr/>
          <p:nvPr/>
        </p:nvSpPr>
        <p:spPr>
          <a:xfrm rot="-1102099">
            <a:off x="16038641" y="6866789"/>
            <a:ext cx="1787445" cy="3220622"/>
          </a:xfrm>
          <a:custGeom>
            <a:avLst/>
            <a:gdLst/>
            <a:ahLst/>
            <a:cxnLst/>
            <a:rect l="l" t="t" r="r" b="b"/>
            <a:pathLst>
              <a:path w="1787445" h="3220622">
                <a:moveTo>
                  <a:pt x="0" y="0"/>
                </a:moveTo>
                <a:lnTo>
                  <a:pt x="1787446" y="0"/>
                </a:lnTo>
                <a:lnTo>
                  <a:pt x="1787446" y="3220622"/>
                </a:lnTo>
                <a:lnTo>
                  <a:pt x="0" y="3220622"/>
                </a:lnTo>
                <a:lnTo>
                  <a:pt x="0" y="0"/>
                </a:lnTo>
                <a:close/>
              </a:path>
            </a:pathLst>
          </a:custGeom>
          <a:blipFill>
            <a:blip r:embed="rId5"/>
            <a:stretch>
              <a:fillRect/>
            </a:stretch>
          </a:blipFill>
        </p:spPr>
        <p:txBody>
          <a:bodyPr/>
          <a:lstStyle/>
          <a:p>
            <a:endParaRPr lang="en-GB"/>
          </a:p>
        </p:txBody>
      </p:sp>
      <p:sp>
        <p:nvSpPr>
          <p:cNvPr id="24" name="Freeform 24"/>
          <p:cNvSpPr/>
          <p:nvPr/>
        </p:nvSpPr>
        <p:spPr>
          <a:xfrm>
            <a:off x="10707576" y="303601"/>
            <a:ext cx="5308716" cy="7968054"/>
          </a:xfrm>
          <a:custGeom>
            <a:avLst/>
            <a:gdLst/>
            <a:ahLst/>
            <a:cxnLst/>
            <a:rect l="l" t="t" r="r" b="b"/>
            <a:pathLst>
              <a:path w="5308716" h="7968054">
                <a:moveTo>
                  <a:pt x="0" y="0"/>
                </a:moveTo>
                <a:lnTo>
                  <a:pt x="5308716" y="0"/>
                </a:lnTo>
                <a:lnTo>
                  <a:pt x="5308716" y="7968054"/>
                </a:lnTo>
                <a:lnTo>
                  <a:pt x="0" y="7968054"/>
                </a:lnTo>
                <a:lnTo>
                  <a:pt x="0" y="0"/>
                </a:lnTo>
                <a:close/>
              </a:path>
            </a:pathLst>
          </a:custGeom>
          <a:blipFill>
            <a:blip r:embed="rId6"/>
            <a:stretch>
              <a:fillRect/>
            </a:stretch>
          </a:blipFill>
        </p:spPr>
        <p:txBody>
          <a:bodyPr/>
          <a:lstStyle/>
          <a:p>
            <a:endParaRPr lang="en-GB"/>
          </a:p>
        </p:txBody>
      </p:sp>
      <p:sp>
        <p:nvSpPr>
          <p:cNvPr id="25" name="TextBox 25"/>
          <p:cNvSpPr txBox="1"/>
          <p:nvPr/>
        </p:nvSpPr>
        <p:spPr>
          <a:xfrm>
            <a:off x="3342092" y="1622715"/>
            <a:ext cx="11603815" cy="1047750"/>
          </a:xfrm>
          <a:prstGeom prst="rect">
            <a:avLst/>
          </a:prstGeom>
        </p:spPr>
        <p:txBody>
          <a:bodyPr lIns="0" tIns="0" rIns="0" bIns="0" rtlCol="0" anchor="t">
            <a:spAutoFit/>
          </a:bodyPr>
          <a:lstStyle/>
          <a:p>
            <a:pPr algn="l">
              <a:lnSpc>
                <a:spcPts val="8399"/>
              </a:lnSpc>
            </a:pPr>
            <a:r>
              <a:rPr lang="en-US" sz="6999" b="1">
                <a:solidFill>
                  <a:srgbClr val="278F09"/>
                </a:solidFill>
                <a:latin typeface="Mali Bold"/>
                <a:ea typeface="Mali Bold"/>
                <a:cs typeface="Mali Bold"/>
                <a:sym typeface="Mali Bold"/>
              </a:rPr>
              <a:t>Target Market</a:t>
            </a:r>
          </a:p>
        </p:txBody>
      </p:sp>
      <p:sp>
        <p:nvSpPr>
          <p:cNvPr id="26" name="TextBox 26"/>
          <p:cNvSpPr txBox="1"/>
          <p:nvPr/>
        </p:nvSpPr>
        <p:spPr>
          <a:xfrm>
            <a:off x="2889373" y="3190030"/>
            <a:ext cx="7138876" cy="1611147"/>
          </a:xfrm>
          <a:prstGeom prst="rect">
            <a:avLst/>
          </a:prstGeom>
        </p:spPr>
        <p:txBody>
          <a:bodyPr lIns="0" tIns="0" rIns="0" bIns="0" rtlCol="0" anchor="t">
            <a:spAutoFit/>
          </a:bodyPr>
          <a:lstStyle/>
          <a:p>
            <a:pPr marL="345439" lvl="1" indent="-172720" algn="l">
              <a:lnSpc>
                <a:spcPct val="150000"/>
              </a:lnSpc>
              <a:buFont typeface="Arial"/>
              <a:buChar char="•"/>
            </a:pPr>
            <a:r>
              <a:rPr lang="en-US" dirty="0">
                <a:solidFill>
                  <a:srgbClr val="000000"/>
                </a:solidFill>
                <a:latin typeface="Public Sans Medium"/>
                <a:ea typeface="Public Sans Medium"/>
                <a:cs typeface="Public Sans Medium"/>
                <a:sym typeface="Public Sans Medium"/>
              </a:rPr>
              <a:t>Young professionals working in offices around Stratford also represent an important customer segment because they frequently require convenient takeaway meals during working hours.</a:t>
            </a:r>
          </a:p>
        </p:txBody>
      </p:sp>
      <p:sp>
        <p:nvSpPr>
          <p:cNvPr id="27" name="TextBox 27"/>
          <p:cNvSpPr txBox="1"/>
          <p:nvPr/>
        </p:nvSpPr>
        <p:spPr>
          <a:xfrm>
            <a:off x="2776905" y="4797229"/>
            <a:ext cx="7251344" cy="1195648"/>
          </a:xfrm>
          <a:prstGeom prst="rect">
            <a:avLst/>
          </a:prstGeom>
        </p:spPr>
        <p:txBody>
          <a:bodyPr lIns="0" tIns="0" rIns="0" bIns="0" rtlCol="0" anchor="t">
            <a:spAutoFit/>
          </a:bodyPr>
          <a:lstStyle/>
          <a:p>
            <a:pPr marL="345439" lvl="1" indent="-172720" algn="l">
              <a:lnSpc>
                <a:spcPct val="150000"/>
              </a:lnSpc>
              <a:buFont typeface="Arial"/>
              <a:buChar char="•"/>
            </a:pPr>
            <a:r>
              <a:rPr lang="en-US" dirty="0">
                <a:solidFill>
                  <a:srgbClr val="000000"/>
                </a:solidFill>
                <a:latin typeface="Public Sans Medium"/>
                <a:ea typeface="Public Sans Medium"/>
                <a:cs typeface="Public Sans Medium"/>
                <a:sym typeface="Public Sans Medium"/>
              </a:rPr>
              <a:t>The target age group for the business is between 18 and 30 years old, as research indicates that this demographic shows strong interest in healthier eating habits.</a:t>
            </a:r>
          </a:p>
        </p:txBody>
      </p:sp>
      <p:sp>
        <p:nvSpPr>
          <p:cNvPr id="28" name="TextBox 28"/>
          <p:cNvSpPr txBox="1"/>
          <p:nvPr/>
        </p:nvSpPr>
        <p:spPr>
          <a:xfrm>
            <a:off x="2837714" y="6146676"/>
            <a:ext cx="7190535" cy="780150"/>
          </a:xfrm>
          <a:prstGeom prst="rect">
            <a:avLst/>
          </a:prstGeom>
        </p:spPr>
        <p:txBody>
          <a:bodyPr lIns="0" tIns="0" rIns="0" bIns="0" rtlCol="0" anchor="t">
            <a:spAutoFit/>
          </a:bodyPr>
          <a:lstStyle/>
          <a:p>
            <a:pPr marL="345439" lvl="1" indent="-172720" algn="l">
              <a:lnSpc>
                <a:spcPct val="150000"/>
              </a:lnSpc>
              <a:buFont typeface="Arial"/>
              <a:buChar char="•"/>
            </a:pPr>
            <a:r>
              <a:rPr lang="en-US" dirty="0">
                <a:solidFill>
                  <a:srgbClr val="000000"/>
                </a:solidFill>
                <a:latin typeface="Public Sans Medium"/>
                <a:ea typeface="Public Sans Medium"/>
                <a:cs typeface="Public Sans Medium"/>
                <a:sym typeface="Public Sans Medium"/>
              </a:rPr>
              <a:t>Health-conscious individuals who actively seek nutritious food options will also form part of the target customer base.</a:t>
            </a:r>
          </a:p>
        </p:txBody>
      </p:sp>
      <p:sp>
        <p:nvSpPr>
          <p:cNvPr id="29" name="TextBox 29"/>
          <p:cNvSpPr txBox="1"/>
          <p:nvPr/>
        </p:nvSpPr>
        <p:spPr>
          <a:xfrm>
            <a:off x="2837714" y="7198993"/>
            <a:ext cx="7462106" cy="1195648"/>
          </a:xfrm>
          <a:prstGeom prst="rect">
            <a:avLst/>
          </a:prstGeom>
        </p:spPr>
        <p:txBody>
          <a:bodyPr lIns="0" tIns="0" rIns="0" bIns="0" rtlCol="0" anchor="t">
            <a:spAutoFit/>
          </a:bodyPr>
          <a:lstStyle/>
          <a:p>
            <a:pPr marL="345439" lvl="1" indent="-172720" algn="l">
              <a:lnSpc>
                <a:spcPct val="150000"/>
              </a:lnSpc>
              <a:buFont typeface="Arial"/>
              <a:buChar char="•"/>
            </a:pPr>
            <a:r>
              <a:rPr lang="en-US" dirty="0">
                <a:solidFill>
                  <a:srgbClr val="000000"/>
                </a:solidFill>
                <a:latin typeface="Public Sans Medium"/>
                <a:ea typeface="Public Sans Medium"/>
                <a:cs typeface="Public Sans Medium"/>
                <a:sym typeface="Public Sans Medium"/>
              </a:rPr>
              <a:t>Stratford is considered a strategic location because the area includes universities, residential buildings, offices, and retail </a:t>
            </a:r>
            <a:r>
              <a:rPr lang="en-US" dirty="0" err="1">
                <a:solidFill>
                  <a:srgbClr val="000000"/>
                </a:solidFill>
                <a:latin typeface="Public Sans Medium"/>
                <a:ea typeface="Public Sans Medium"/>
                <a:cs typeface="Public Sans Medium"/>
                <a:sym typeface="Public Sans Medium"/>
              </a:rPr>
              <a:t>centres</a:t>
            </a:r>
            <a:r>
              <a:rPr lang="en-US" dirty="0">
                <a:solidFill>
                  <a:srgbClr val="000000"/>
                </a:solidFill>
                <a:latin typeface="Public Sans Medium"/>
                <a:ea typeface="Public Sans Medium"/>
                <a:cs typeface="Public Sans Medium"/>
                <a:sym typeface="Public Sans Medium"/>
              </a:rPr>
              <a:t> that create strong potential demand.</a:t>
            </a:r>
          </a:p>
        </p:txBody>
      </p:sp>
      <p:sp>
        <p:nvSpPr>
          <p:cNvPr id="30" name="TextBox 30"/>
          <p:cNvSpPr txBox="1"/>
          <p:nvPr/>
        </p:nvSpPr>
        <p:spPr>
          <a:xfrm>
            <a:off x="8641501" y="8391767"/>
            <a:ext cx="9440865" cy="323215"/>
          </a:xfrm>
          <a:prstGeom prst="rect">
            <a:avLst/>
          </a:prstGeom>
        </p:spPr>
        <p:txBody>
          <a:bodyPr lIns="0" tIns="0" rIns="0" bIns="0" rtlCol="0" anchor="t">
            <a:spAutoFit/>
          </a:bodyPr>
          <a:lstStyle/>
          <a:p>
            <a:pPr algn="ctr">
              <a:lnSpc>
                <a:spcPts val="2659"/>
              </a:lnSpc>
              <a:spcBef>
                <a:spcPct val="0"/>
              </a:spcBef>
            </a:pPr>
            <a:r>
              <a:rPr lang="en-US" sz="1899">
                <a:solidFill>
                  <a:srgbClr val="000000"/>
                </a:solidFill>
                <a:latin typeface="Canva Sans"/>
                <a:ea typeface="Canva Sans"/>
                <a:cs typeface="Canva Sans"/>
                <a:sym typeface="Canva Sans"/>
              </a:rPr>
              <a:t>Fig: Customer persona: Emily Cooper</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E7FFD9"/>
        </a:solidFill>
        <a:effectLst/>
      </p:bgPr>
    </p:bg>
    <p:spTree>
      <p:nvGrpSpPr>
        <p:cNvPr id="1" name=""/>
        <p:cNvGrpSpPr/>
        <p:nvPr/>
      </p:nvGrpSpPr>
      <p:grpSpPr>
        <a:xfrm>
          <a:off x="0" y="0"/>
          <a:ext cx="0" cy="0"/>
          <a:chOff x="0" y="0"/>
          <a:chExt cx="0" cy="0"/>
        </a:xfrm>
      </p:grpSpPr>
      <p:sp>
        <p:nvSpPr>
          <p:cNvPr id="2" name="Freeform 2"/>
          <p:cNvSpPr/>
          <p:nvPr/>
        </p:nvSpPr>
        <p:spPr>
          <a:xfrm flipH="1">
            <a:off x="8657017" y="2465966"/>
            <a:ext cx="9440865" cy="5759402"/>
          </a:xfrm>
          <a:custGeom>
            <a:avLst/>
            <a:gdLst/>
            <a:ahLst/>
            <a:cxnLst/>
            <a:rect l="l" t="t" r="r" b="b"/>
            <a:pathLst>
              <a:path w="9440865" h="5759402">
                <a:moveTo>
                  <a:pt x="9440865" y="0"/>
                </a:moveTo>
                <a:lnTo>
                  <a:pt x="0" y="0"/>
                </a:lnTo>
                <a:lnTo>
                  <a:pt x="0" y="5759402"/>
                </a:lnTo>
                <a:lnTo>
                  <a:pt x="9440865" y="5759402"/>
                </a:lnTo>
                <a:lnTo>
                  <a:pt x="9440865" y="0"/>
                </a:lnTo>
                <a:close/>
              </a:path>
            </a:pathLst>
          </a:custGeom>
          <a:blipFill>
            <a:blip>
              <a:alphaModFix amt="40000"/>
              <a:extLst>
                <a:ext uri="{96DAC541-7B7A-43D3-8B79-37D633B846F1}">
                  <asvg:svgBlip xmlns:asvg="http://schemas.microsoft.com/office/drawing/2016/SVG/main" r:embed="rId3"/>
                </a:ext>
              </a:extLst>
            </a:blip>
            <a:stretch>
              <a:fillRect/>
            </a:stretch>
          </a:blipFill>
        </p:spPr>
        <p:txBody>
          <a:bodyPr/>
          <a:lstStyle/>
          <a:p>
            <a:endParaRPr lang="en-GB"/>
          </a:p>
        </p:txBody>
      </p:sp>
      <p:sp>
        <p:nvSpPr>
          <p:cNvPr id="3" name="Freeform 3"/>
          <p:cNvSpPr/>
          <p:nvPr/>
        </p:nvSpPr>
        <p:spPr>
          <a:xfrm>
            <a:off x="-296865" y="-413735"/>
            <a:ext cx="9440865" cy="5759402"/>
          </a:xfrm>
          <a:custGeom>
            <a:avLst/>
            <a:gdLst/>
            <a:ahLst/>
            <a:cxnLst/>
            <a:rect l="l" t="t" r="r" b="b"/>
            <a:pathLst>
              <a:path w="9440865" h="5759402">
                <a:moveTo>
                  <a:pt x="0" y="0"/>
                </a:moveTo>
                <a:lnTo>
                  <a:pt x="9440865" y="0"/>
                </a:lnTo>
                <a:lnTo>
                  <a:pt x="9440865" y="5759402"/>
                </a:lnTo>
                <a:lnTo>
                  <a:pt x="0" y="5759402"/>
                </a:lnTo>
                <a:lnTo>
                  <a:pt x="0" y="0"/>
                </a:lnTo>
                <a:close/>
              </a:path>
            </a:pathLst>
          </a:custGeom>
          <a:blipFill>
            <a:blip>
              <a:alphaModFix amt="40000"/>
              <a:extLst>
                <a:ext uri="{96DAC541-7B7A-43D3-8B79-37D633B846F1}">
                  <asvg:svgBlip xmlns:asvg="http://schemas.microsoft.com/office/drawing/2016/SVG/main" r:embed="rId3"/>
                </a:ext>
              </a:extLst>
            </a:blip>
            <a:stretch>
              <a:fillRect/>
            </a:stretch>
          </a:blipFill>
        </p:spPr>
        <p:txBody>
          <a:bodyPr/>
          <a:lstStyle/>
          <a:p>
            <a:endParaRPr lang="en-GB"/>
          </a:p>
        </p:txBody>
      </p:sp>
      <p:sp>
        <p:nvSpPr>
          <p:cNvPr id="4" name="Freeform 4"/>
          <p:cNvSpPr/>
          <p:nvPr/>
        </p:nvSpPr>
        <p:spPr>
          <a:xfrm rot="-1651304">
            <a:off x="15480148" y="7287050"/>
            <a:ext cx="2517381" cy="2393972"/>
          </a:xfrm>
          <a:custGeom>
            <a:avLst/>
            <a:gdLst/>
            <a:ahLst/>
            <a:cxnLst/>
            <a:rect l="l" t="t" r="r" b="b"/>
            <a:pathLst>
              <a:path w="2517381" h="2393972">
                <a:moveTo>
                  <a:pt x="0" y="0"/>
                </a:moveTo>
                <a:lnTo>
                  <a:pt x="2517381" y="0"/>
                </a:lnTo>
                <a:lnTo>
                  <a:pt x="2517381" y="2393973"/>
                </a:lnTo>
                <a:lnTo>
                  <a:pt x="0" y="2393973"/>
                </a:lnTo>
                <a:lnTo>
                  <a:pt x="0" y="0"/>
                </a:lnTo>
                <a:close/>
              </a:path>
            </a:pathLst>
          </a:custGeom>
          <a:blipFill>
            <a:blip r:embed="rId4"/>
            <a:stretch>
              <a:fillRect t="-44734" b="-44734"/>
            </a:stretch>
          </a:blipFill>
        </p:spPr>
        <p:txBody>
          <a:bodyPr/>
          <a:lstStyle/>
          <a:p>
            <a:endParaRPr lang="en-GB"/>
          </a:p>
        </p:txBody>
      </p:sp>
      <p:sp>
        <p:nvSpPr>
          <p:cNvPr id="5" name="Freeform 5"/>
          <p:cNvSpPr/>
          <p:nvPr/>
        </p:nvSpPr>
        <p:spPr>
          <a:xfrm>
            <a:off x="19532" y="7214128"/>
            <a:ext cx="3407088" cy="2913060"/>
          </a:xfrm>
          <a:custGeom>
            <a:avLst/>
            <a:gdLst/>
            <a:ahLst/>
            <a:cxnLst/>
            <a:rect l="l" t="t" r="r" b="b"/>
            <a:pathLst>
              <a:path w="3407088" h="2913060">
                <a:moveTo>
                  <a:pt x="0" y="0"/>
                </a:moveTo>
                <a:lnTo>
                  <a:pt x="3407088" y="0"/>
                </a:lnTo>
                <a:lnTo>
                  <a:pt x="3407088" y="2913061"/>
                </a:lnTo>
                <a:lnTo>
                  <a:pt x="0" y="2913061"/>
                </a:lnTo>
                <a:lnTo>
                  <a:pt x="0" y="0"/>
                </a:lnTo>
                <a:close/>
              </a:path>
            </a:pathLst>
          </a:custGeom>
          <a:blipFill>
            <a:blip r:embed="rId5"/>
            <a:stretch>
              <a:fillRect/>
            </a:stretch>
          </a:blipFill>
        </p:spPr>
        <p:txBody>
          <a:bodyPr/>
          <a:lstStyle/>
          <a:p>
            <a:endParaRPr lang="en-GB"/>
          </a:p>
        </p:txBody>
      </p:sp>
      <p:grpSp>
        <p:nvGrpSpPr>
          <p:cNvPr id="6" name="Group 6"/>
          <p:cNvGrpSpPr/>
          <p:nvPr/>
        </p:nvGrpSpPr>
        <p:grpSpPr>
          <a:xfrm>
            <a:off x="15877002" y="1083668"/>
            <a:ext cx="1382298" cy="1382298"/>
            <a:chOff x="0" y="0"/>
            <a:chExt cx="812800" cy="812800"/>
          </a:xfrm>
        </p:grpSpPr>
        <p:sp>
          <p:nvSpPr>
            <p:cNvPr id="7" name="Freeform 7"/>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39AD17"/>
            </a:solidFill>
          </p:spPr>
          <p:txBody>
            <a:bodyPr/>
            <a:lstStyle/>
            <a:p>
              <a:endParaRPr lang="en-GB"/>
            </a:p>
          </p:txBody>
        </p:sp>
        <p:sp>
          <p:nvSpPr>
            <p:cNvPr id="8" name="TextBox 8"/>
            <p:cNvSpPr txBox="1"/>
            <p:nvPr/>
          </p:nvSpPr>
          <p:spPr>
            <a:xfrm>
              <a:off x="76200" y="38100"/>
              <a:ext cx="660400" cy="698500"/>
            </a:xfrm>
            <a:prstGeom prst="rect">
              <a:avLst/>
            </a:prstGeom>
          </p:spPr>
          <p:txBody>
            <a:bodyPr lIns="50800" tIns="50800" rIns="50800" bIns="50800" rtlCol="0" anchor="ctr"/>
            <a:lstStyle/>
            <a:p>
              <a:pPr algn="ctr">
                <a:lnSpc>
                  <a:spcPts val="2659"/>
                </a:lnSpc>
                <a:spcBef>
                  <a:spcPct val="0"/>
                </a:spcBef>
              </a:pPr>
              <a:endParaRPr/>
            </a:p>
          </p:txBody>
        </p:sp>
      </p:grpSp>
      <p:grpSp>
        <p:nvGrpSpPr>
          <p:cNvPr id="9" name="Group 9"/>
          <p:cNvGrpSpPr/>
          <p:nvPr/>
        </p:nvGrpSpPr>
        <p:grpSpPr>
          <a:xfrm>
            <a:off x="16568151" y="46951"/>
            <a:ext cx="891368" cy="891368"/>
            <a:chOff x="0" y="0"/>
            <a:chExt cx="812800" cy="812800"/>
          </a:xfrm>
        </p:grpSpPr>
        <p:sp>
          <p:nvSpPr>
            <p:cNvPr id="10" name="Freeform 10"/>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39AD17"/>
            </a:solidFill>
          </p:spPr>
          <p:txBody>
            <a:bodyPr/>
            <a:lstStyle/>
            <a:p>
              <a:endParaRPr lang="en-GB"/>
            </a:p>
          </p:txBody>
        </p:sp>
        <p:sp>
          <p:nvSpPr>
            <p:cNvPr id="11" name="TextBox 11"/>
            <p:cNvSpPr txBox="1"/>
            <p:nvPr/>
          </p:nvSpPr>
          <p:spPr>
            <a:xfrm>
              <a:off x="76200" y="38100"/>
              <a:ext cx="660400" cy="698500"/>
            </a:xfrm>
            <a:prstGeom prst="rect">
              <a:avLst/>
            </a:prstGeom>
          </p:spPr>
          <p:txBody>
            <a:bodyPr lIns="50800" tIns="50800" rIns="50800" bIns="50800" rtlCol="0" anchor="ctr"/>
            <a:lstStyle/>
            <a:p>
              <a:pPr algn="ctr">
                <a:lnSpc>
                  <a:spcPts val="2659"/>
                </a:lnSpc>
                <a:spcBef>
                  <a:spcPct val="0"/>
                </a:spcBef>
              </a:pPr>
              <a:endParaRPr/>
            </a:p>
          </p:txBody>
        </p:sp>
      </p:grpSp>
      <p:grpSp>
        <p:nvGrpSpPr>
          <p:cNvPr id="12" name="Group 12"/>
          <p:cNvGrpSpPr/>
          <p:nvPr/>
        </p:nvGrpSpPr>
        <p:grpSpPr>
          <a:xfrm>
            <a:off x="17988958" y="170969"/>
            <a:ext cx="598084" cy="598084"/>
            <a:chOff x="0" y="0"/>
            <a:chExt cx="812800" cy="812800"/>
          </a:xfrm>
        </p:grpSpPr>
        <p:sp>
          <p:nvSpPr>
            <p:cNvPr id="13" name="Freeform 13"/>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39AD17"/>
            </a:solidFill>
          </p:spPr>
          <p:txBody>
            <a:bodyPr/>
            <a:lstStyle/>
            <a:p>
              <a:endParaRPr lang="en-GB"/>
            </a:p>
          </p:txBody>
        </p:sp>
        <p:sp>
          <p:nvSpPr>
            <p:cNvPr id="14" name="TextBox 14"/>
            <p:cNvSpPr txBox="1"/>
            <p:nvPr/>
          </p:nvSpPr>
          <p:spPr>
            <a:xfrm>
              <a:off x="76200" y="38100"/>
              <a:ext cx="660400" cy="698500"/>
            </a:xfrm>
            <a:prstGeom prst="rect">
              <a:avLst/>
            </a:prstGeom>
          </p:spPr>
          <p:txBody>
            <a:bodyPr lIns="50800" tIns="50800" rIns="50800" bIns="50800" rtlCol="0" anchor="ctr"/>
            <a:lstStyle/>
            <a:p>
              <a:pPr algn="ctr">
                <a:lnSpc>
                  <a:spcPts val="2659"/>
                </a:lnSpc>
                <a:spcBef>
                  <a:spcPct val="0"/>
                </a:spcBef>
              </a:pPr>
              <a:endParaRPr/>
            </a:p>
          </p:txBody>
        </p:sp>
      </p:grpSp>
      <p:grpSp>
        <p:nvGrpSpPr>
          <p:cNvPr id="15" name="Group 15"/>
          <p:cNvGrpSpPr/>
          <p:nvPr/>
        </p:nvGrpSpPr>
        <p:grpSpPr>
          <a:xfrm>
            <a:off x="-541154" y="470011"/>
            <a:ext cx="1382298" cy="1382298"/>
            <a:chOff x="0" y="0"/>
            <a:chExt cx="812800" cy="812800"/>
          </a:xfrm>
        </p:grpSpPr>
        <p:sp>
          <p:nvSpPr>
            <p:cNvPr id="16" name="Freeform 16"/>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39AD17"/>
            </a:solidFill>
          </p:spPr>
          <p:txBody>
            <a:bodyPr/>
            <a:lstStyle/>
            <a:p>
              <a:endParaRPr lang="en-GB"/>
            </a:p>
          </p:txBody>
        </p:sp>
        <p:sp>
          <p:nvSpPr>
            <p:cNvPr id="17" name="TextBox 17"/>
            <p:cNvSpPr txBox="1"/>
            <p:nvPr/>
          </p:nvSpPr>
          <p:spPr>
            <a:xfrm>
              <a:off x="76200" y="38100"/>
              <a:ext cx="660400" cy="698500"/>
            </a:xfrm>
            <a:prstGeom prst="rect">
              <a:avLst/>
            </a:prstGeom>
          </p:spPr>
          <p:txBody>
            <a:bodyPr lIns="50800" tIns="50800" rIns="50800" bIns="50800" rtlCol="0" anchor="ctr"/>
            <a:lstStyle/>
            <a:p>
              <a:pPr algn="ctr">
                <a:lnSpc>
                  <a:spcPts val="2659"/>
                </a:lnSpc>
                <a:spcBef>
                  <a:spcPct val="0"/>
                </a:spcBef>
              </a:pPr>
              <a:endParaRPr/>
            </a:p>
          </p:txBody>
        </p:sp>
      </p:grpSp>
      <p:grpSp>
        <p:nvGrpSpPr>
          <p:cNvPr id="18" name="Group 18"/>
          <p:cNvGrpSpPr/>
          <p:nvPr/>
        </p:nvGrpSpPr>
        <p:grpSpPr>
          <a:xfrm>
            <a:off x="1277392" y="938318"/>
            <a:ext cx="445684" cy="445684"/>
            <a:chOff x="0" y="0"/>
            <a:chExt cx="812800" cy="812800"/>
          </a:xfrm>
        </p:grpSpPr>
        <p:sp>
          <p:nvSpPr>
            <p:cNvPr id="19" name="Freeform 19"/>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39AD17"/>
            </a:solidFill>
          </p:spPr>
          <p:txBody>
            <a:bodyPr/>
            <a:lstStyle/>
            <a:p>
              <a:endParaRPr lang="en-GB"/>
            </a:p>
          </p:txBody>
        </p:sp>
        <p:sp>
          <p:nvSpPr>
            <p:cNvPr id="20" name="TextBox 20"/>
            <p:cNvSpPr txBox="1"/>
            <p:nvPr/>
          </p:nvSpPr>
          <p:spPr>
            <a:xfrm>
              <a:off x="76200" y="38100"/>
              <a:ext cx="660400" cy="698500"/>
            </a:xfrm>
            <a:prstGeom prst="rect">
              <a:avLst/>
            </a:prstGeom>
          </p:spPr>
          <p:txBody>
            <a:bodyPr lIns="50800" tIns="50800" rIns="50800" bIns="50800" rtlCol="0" anchor="ctr"/>
            <a:lstStyle/>
            <a:p>
              <a:pPr algn="ctr">
                <a:lnSpc>
                  <a:spcPts val="2659"/>
                </a:lnSpc>
                <a:spcBef>
                  <a:spcPct val="0"/>
                </a:spcBef>
              </a:pPr>
              <a:endParaRPr/>
            </a:p>
          </p:txBody>
        </p:sp>
      </p:grpSp>
      <p:grpSp>
        <p:nvGrpSpPr>
          <p:cNvPr id="21" name="Group 21"/>
          <p:cNvGrpSpPr/>
          <p:nvPr/>
        </p:nvGrpSpPr>
        <p:grpSpPr>
          <a:xfrm>
            <a:off x="1277392" y="-374365"/>
            <a:ext cx="754162" cy="754162"/>
            <a:chOff x="0" y="0"/>
            <a:chExt cx="812800" cy="812800"/>
          </a:xfrm>
        </p:grpSpPr>
        <p:sp>
          <p:nvSpPr>
            <p:cNvPr id="22" name="Freeform 22"/>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39AD17"/>
            </a:solidFill>
          </p:spPr>
          <p:txBody>
            <a:bodyPr/>
            <a:lstStyle/>
            <a:p>
              <a:endParaRPr lang="en-GB"/>
            </a:p>
          </p:txBody>
        </p:sp>
        <p:sp>
          <p:nvSpPr>
            <p:cNvPr id="23" name="TextBox 23"/>
            <p:cNvSpPr txBox="1"/>
            <p:nvPr/>
          </p:nvSpPr>
          <p:spPr>
            <a:xfrm>
              <a:off x="76200" y="38100"/>
              <a:ext cx="660400" cy="698500"/>
            </a:xfrm>
            <a:prstGeom prst="rect">
              <a:avLst/>
            </a:prstGeom>
          </p:spPr>
          <p:txBody>
            <a:bodyPr lIns="50800" tIns="50800" rIns="50800" bIns="50800" rtlCol="0" anchor="ctr"/>
            <a:lstStyle/>
            <a:p>
              <a:pPr algn="ctr">
                <a:lnSpc>
                  <a:spcPts val="2659"/>
                </a:lnSpc>
                <a:spcBef>
                  <a:spcPct val="0"/>
                </a:spcBef>
              </a:pPr>
              <a:endParaRPr/>
            </a:p>
          </p:txBody>
        </p:sp>
      </p:grpSp>
      <p:sp>
        <p:nvSpPr>
          <p:cNvPr id="24" name="Freeform 24"/>
          <p:cNvSpPr/>
          <p:nvPr/>
        </p:nvSpPr>
        <p:spPr>
          <a:xfrm>
            <a:off x="9932553" y="2900692"/>
            <a:ext cx="7326747" cy="5987449"/>
          </a:xfrm>
          <a:custGeom>
            <a:avLst/>
            <a:gdLst/>
            <a:ahLst/>
            <a:cxnLst/>
            <a:rect l="l" t="t" r="r" b="b"/>
            <a:pathLst>
              <a:path w="7326747" h="5987449">
                <a:moveTo>
                  <a:pt x="0" y="0"/>
                </a:moveTo>
                <a:lnTo>
                  <a:pt x="7326747" y="0"/>
                </a:lnTo>
                <a:lnTo>
                  <a:pt x="7326747" y="5987449"/>
                </a:lnTo>
                <a:lnTo>
                  <a:pt x="0" y="5987449"/>
                </a:lnTo>
                <a:lnTo>
                  <a:pt x="0" y="0"/>
                </a:lnTo>
                <a:close/>
              </a:path>
            </a:pathLst>
          </a:custGeom>
          <a:blipFill>
            <a:blip r:embed="rId6"/>
            <a:stretch>
              <a:fillRect/>
            </a:stretch>
          </a:blipFill>
        </p:spPr>
        <p:txBody>
          <a:bodyPr/>
          <a:lstStyle/>
          <a:p>
            <a:endParaRPr lang="en-GB"/>
          </a:p>
        </p:txBody>
      </p:sp>
      <p:sp>
        <p:nvSpPr>
          <p:cNvPr id="25" name="TextBox 25"/>
          <p:cNvSpPr txBox="1"/>
          <p:nvPr/>
        </p:nvSpPr>
        <p:spPr>
          <a:xfrm>
            <a:off x="3342092" y="502159"/>
            <a:ext cx="11603815" cy="2105025"/>
          </a:xfrm>
          <a:prstGeom prst="rect">
            <a:avLst/>
          </a:prstGeom>
        </p:spPr>
        <p:txBody>
          <a:bodyPr lIns="0" tIns="0" rIns="0" bIns="0" rtlCol="0" anchor="t">
            <a:spAutoFit/>
          </a:bodyPr>
          <a:lstStyle/>
          <a:p>
            <a:pPr algn="ctr">
              <a:lnSpc>
                <a:spcPts val="8399"/>
              </a:lnSpc>
            </a:pPr>
            <a:r>
              <a:rPr lang="en-US" sz="6999" b="1">
                <a:solidFill>
                  <a:srgbClr val="278F09"/>
                </a:solidFill>
                <a:latin typeface="Mali Bold"/>
                <a:ea typeface="Mali Bold"/>
                <a:cs typeface="Mali Bold"/>
                <a:sym typeface="Mali Bold"/>
              </a:rPr>
              <a:t> Unique Selling Proposition</a:t>
            </a:r>
          </a:p>
        </p:txBody>
      </p:sp>
      <p:sp>
        <p:nvSpPr>
          <p:cNvPr id="26" name="TextBox 26"/>
          <p:cNvSpPr txBox="1"/>
          <p:nvPr/>
        </p:nvSpPr>
        <p:spPr>
          <a:xfrm>
            <a:off x="3008616" y="3117834"/>
            <a:ext cx="6366212" cy="3273140"/>
          </a:xfrm>
          <a:prstGeom prst="rect">
            <a:avLst/>
          </a:prstGeom>
        </p:spPr>
        <p:txBody>
          <a:bodyPr lIns="0" tIns="0" rIns="0" bIns="0" rtlCol="0" anchor="t">
            <a:spAutoFit/>
          </a:bodyPr>
          <a:lstStyle/>
          <a:p>
            <a:pPr marL="345439" lvl="1" indent="-172720" algn="l">
              <a:lnSpc>
                <a:spcPct val="150000"/>
              </a:lnSpc>
              <a:buFont typeface="Arial"/>
              <a:buChar char="•"/>
            </a:pPr>
            <a:r>
              <a:rPr lang="en-US" dirty="0">
                <a:solidFill>
                  <a:srgbClr val="000000"/>
                </a:solidFill>
                <a:latin typeface="Public Sans Medium"/>
                <a:ea typeface="Public Sans Medium"/>
                <a:cs typeface="Public Sans Medium"/>
                <a:sym typeface="Public Sans Medium"/>
              </a:rPr>
              <a:t>FreshFuel differentiates itself from traditional fast-food outlets by focusing on nutritious meals that support healthier lifestyles.</a:t>
            </a:r>
          </a:p>
          <a:p>
            <a:pPr marL="345439" lvl="1" indent="-172720" algn="l">
              <a:lnSpc>
                <a:spcPct val="150000"/>
              </a:lnSpc>
              <a:buFont typeface="Arial"/>
              <a:buChar char="•"/>
            </a:pPr>
            <a:r>
              <a:rPr lang="en-US" dirty="0">
                <a:solidFill>
                  <a:srgbClr val="000000"/>
                </a:solidFill>
                <a:latin typeface="Public Sans Medium"/>
                <a:ea typeface="Public Sans Medium"/>
                <a:cs typeface="Public Sans Medium"/>
                <a:sym typeface="Public Sans Medium"/>
              </a:rPr>
              <a:t>The business offers freshly prepared meals each day, ensuring food quality and freshness for customers.</a:t>
            </a:r>
          </a:p>
          <a:p>
            <a:pPr marL="345439" lvl="1" indent="-172720" algn="l">
              <a:lnSpc>
                <a:spcPct val="150000"/>
              </a:lnSpc>
              <a:buFont typeface="Arial"/>
              <a:buChar char="•"/>
            </a:pPr>
            <a:r>
              <a:rPr lang="en-US" dirty="0">
                <a:solidFill>
                  <a:srgbClr val="000000"/>
                </a:solidFill>
                <a:latin typeface="Public Sans Medium"/>
                <a:ea typeface="Public Sans Medium"/>
                <a:cs typeface="Public Sans Medium"/>
                <a:sym typeface="Public Sans Medium"/>
              </a:rPr>
              <a:t>Affordable pricing allows customers, particularly students, to access healthy meals without paying premium prices.</a:t>
            </a:r>
          </a:p>
        </p:txBody>
      </p:sp>
      <p:sp>
        <p:nvSpPr>
          <p:cNvPr id="27" name="TextBox 27"/>
          <p:cNvSpPr txBox="1"/>
          <p:nvPr/>
        </p:nvSpPr>
        <p:spPr>
          <a:xfrm>
            <a:off x="3008616" y="6374832"/>
            <a:ext cx="6366212" cy="2857642"/>
          </a:xfrm>
          <a:prstGeom prst="rect">
            <a:avLst/>
          </a:prstGeom>
        </p:spPr>
        <p:txBody>
          <a:bodyPr lIns="0" tIns="0" rIns="0" bIns="0" rtlCol="0" anchor="t">
            <a:spAutoFit/>
          </a:bodyPr>
          <a:lstStyle/>
          <a:p>
            <a:pPr marL="345439" lvl="1" indent="-172720" algn="l">
              <a:lnSpc>
                <a:spcPct val="150000"/>
              </a:lnSpc>
              <a:buFont typeface="Arial"/>
              <a:buChar char="•"/>
            </a:pPr>
            <a:r>
              <a:rPr lang="en-US" dirty="0">
                <a:solidFill>
                  <a:srgbClr val="000000"/>
                </a:solidFill>
                <a:latin typeface="Public Sans Medium"/>
                <a:ea typeface="Public Sans Medium"/>
                <a:cs typeface="Public Sans Medium"/>
                <a:sym typeface="Public Sans Medium"/>
              </a:rPr>
              <a:t>Sustainable packaging is used for all meals and beverages, reducing environmental impact and supporting environmentally responsible consumption (Kumar et al., 2025).</a:t>
            </a:r>
          </a:p>
          <a:p>
            <a:pPr marL="345439" lvl="1" indent="-172720" algn="l">
              <a:lnSpc>
                <a:spcPct val="150000"/>
              </a:lnSpc>
              <a:buFont typeface="Arial"/>
              <a:buChar char="•"/>
            </a:pPr>
            <a:r>
              <a:rPr lang="en-US" dirty="0" err="1">
                <a:solidFill>
                  <a:srgbClr val="000000"/>
                </a:solidFill>
                <a:latin typeface="Public Sans Medium"/>
                <a:ea typeface="Public Sans Medium"/>
                <a:cs typeface="Public Sans Medium"/>
                <a:sym typeface="Public Sans Medium"/>
              </a:rPr>
              <a:t>FreshFuel’s</a:t>
            </a:r>
            <a:r>
              <a:rPr lang="en-US" dirty="0">
                <a:solidFill>
                  <a:srgbClr val="000000"/>
                </a:solidFill>
                <a:latin typeface="Public Sans Medium"/>
                <a:ea typeface="Public Sans Medium"/>
                <a:cs typeface="Public Sans Medium"/>
                <a:sym typeface="Public Sans Medium"/>
              </a:rPr>
              <a:t> menu design balances taste, nutrition, and convenience, allowing customers to enjoy healthy food while maintaining busy lifestyles.</a:t>
            </a:r>
          </a:p>
        </p:txBody>
      </p:sp>
      <p:sp>
        <p:nvSpPr>
          <p:cNvPr id="28" name="TextBox 28"/>
          <p:cNvSpPr txBox="1"/>
          <p:nvPr/>
        </p:nvSpPr>
        <p:spPr>
          <a:xfrm>
            <a:off x="8657017" y="8850041"/>
            <a:ext cx="9440865" cy="323215"/>
          </a:xfrm>
          <a:prstGeom prst="rect">
            <a:avLst/>
          </a:prstGeom>
        </p:spPr>
        <p:txBody>
          <a:bodyPr lIns="0" tIns="0" rIns="0" bIns="0" rtlCol="0" anchor="t">
            <a:spAutoFit/>
          </a:bodyPr>
          <a:lstStyle/>
          <a:p>
            <a:pPr algn="ctr">
              <a:lnSpc>
                <a:spcPts val="2659"/>
              </a:lnSpc>
              <a:spcBef>
                <a:spcPct val="0"/>
              </a:spcBef>
            </a:pPr>
            <a:r>
              <a:rPr lang="en-US" sz="1899">
                <a:solidFill>
                  <a:srgbClr val="000000"/>
                </a:solidFill>
                <a:latin typeface="Canva Sans"/>
                <a:ea typeface="Canva Sans"/>
                <a:cs typeface="Canva Sans"/>
                <a:sym typeface="Canva Sans"/>
              </a:rPr>
              <a:t>Fig: Competitor positioning map for healthy food</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E7FFD9"/>
        </a:solidFill>
        <a:effectLst/>
      </p:bgPr>
    </p:bg>
    <p:spTree>
      <p:nvGrpSpPr>
        <p:cNvPr id="1" name=""/>
        <p:cNvGrpSpPr/>
        <p:nvPr/>
      </p:nvGrpSpPr>
      <p:grpSpPr>
        <a:xfrm>
          <a:off x="0" y="0"/>
          <a:ext cx="0" cy="0"/>
          <a:chOff x="0" y="0"/>
          <a:chExt cx="0" cy="0"/>
        </a:xfrm>
      </p:grpSpPr>
      <p:sp>
        <p:nvSpPr>
          <p:cNvPr id="2" name="Freeform 2"/>
          <p:cNvSpPr/>
          <p:nvPr/>
        </p:nvSpPr>
        <p:spPr>
          <a:xfrm>
            <a:off x="-296865" y="-253978"/>
            <a:ext cx="9440865" cy="5759402"/>
          </a:xfrm>
          <a:custGeom>
            <a:avLst/>
            <a:gdLst/>
            <a:ahLst/>
            <a:cxnLst/>
            <a:rect l="l" t="t" r="r" b="b"/>
            <a:pathLst>
              <a:path w="9440865" h="5759402">
                <a:moveTo>
                  <a:pt x="0" y="0"/>
                </a:moveTo>
                <a:lnTo>
                  <a:pt x="9440865" y="0"/>
                </a:lnTo>
                <a:lnTo>
                  <a:pt x="9440865" y="5759402"/>
                </a:lnTo>
                <a:lnTo>
                  <a:pt x="0" y="5759402"/>
                </a:lnTo>
                <a:lnTo>
                  <a:pt x="0" y="0"/>
                </a:lnTo>
                <a:close/>
              </a:path>
            </a:pathLst>
          </a:custGeom>
          <a:blipFill>
            <a:blip>
              <a:alphaModFix amt="40000"/>
              <a:extLst>
                <a:ext uri="{96DAC541-7B7A-43D3-8B79-37D633B846F1}">
                  <asvg:svgBlip xmlns:asvg="http://schemas.microsoft.com/office/drawing/2016/SVG/main" r:embed="rId3"/>
                </a:ext>
              </a:extLst>
            </a:blip>
            <a:stretch>
              <a:fillRect/>
            </a:stretch>
          </a:blipFill>
        </p:spPr>
        <p:txBody>
          <a:bodyPr/>
          <a:lstStyle/>
          <a:p>
            <a:endParaRPr lang="en-GB"/>
          </a:p>
        </p:txBody>
      </p:sp>
      <p:grpSp>
        <p:nvGrpSpPr>
          <p:cNvPr id="3" name="Group 3"/>
          <p:cNvGrpSpPr/>
          <p:nvPr/>
        </p:nvGrpSpPr>
        <p:grpSpPr>
          <a:xfrm>
            <a:off x="0" y="4247006"/>
            <a:ext cx="6039994" cy="6039994"/>
            <a:chOff x="0" y="0"/>
            <a:chExt cx="812800" cy="812800"/>
          </a:xfrm>
        </p:grpSpPr>
        <p:sp>
          <p:nvSpPr>
            <p:cNvPr id="4" name="Freeform 4"/>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blipFill>
              <a:blip r:embed="rId4"/>
              <a:stretch>
                <a:fillRect/>
              </a:stretch>
            </a:blipFill>
            <a:ln w="76200" cap="sq">
              <a:solidFill>
                <a:srgbClr val="278F09"/>
              </a:solidFill>
              <a:prstDash val="solid"/>
              <a:miter/>
            </a:ln>
          </p:spPr>
          <p:txBody>
            <a:bodyPr/>
            <a:lstStyle/>
            <a:p>
              <a:endParaRPr lang="en-GB"/>
            </a:p>
          </p:txBody>
        </p:sp>
      </p:grpSp>
      <p:sp>
        <p:nvSpPr>
          <p:cNvPr id="5" name="Freeform 5"/>
          <p:cNvSpPr/>
          <p:nvPr/>
        </p:nvSpPr>
        <p:spPr>
          <a:xfrm rot="9223400" flipH="1">
            <a:off x="15380562" y="521361"/>
            <a:ext cx="2484992" cy="2500621"/>
          </a:xfrm>
          <a:custGeom>
            <a:avLst/>
            <a:gdLst/>
            <a:ahLst/>
            <a:cxnLst/>
            <a:rect l="l" t="t" r="r" b="b"/>
            <a:pathLst>
              <a:path w="2484992" h="2500621">
                <a:moveTo>
                  <a:pt x="2484992" y="0"/>
                </a:moveTo>
                <a:lnTo>
                  <a:pt x="0" y="0"/>
                </a:lnTo>
                <a:lnTo>
                  <a:pt x="0" y="2500622"/>
                </a:lnTo>
                <a:lnTo>
                  <a:pt x="2484992" y="2500622"/>
                </a:lnTo>
                <a:lnTo>
                  <a:pt x="2484992" y="0"/>
                </a:lnTo>
                <a:close/>
              </a:path>
            </a:pathLst>
          </a:custGeom>
          <a:blipFill>
            <a:blip r:embed="rId5"/>
            <a:stretch>
              <a:fillRect/>
            </a:stretch>
          </a:blipFill>
        </p:spPr>
        <p:txBody>
          <a:bodyPr/>
          <a:lstStyle/>
          <a:p>
            <a:endParaRPr lang="en-GB"/>
          </a:p>
        </p:txBody>
      </p:sp>
      <p:sp>
        <p:nvSpPr>
          <p:cNvPr id="6" name="Freeform 6"/>
          <p:cNvSpPr/>
          <p:nvPr/>
        </p:nvSpPr>
        <p:spPr>
          <a:xfrm rot="-6298775">
            <a:off x="15547121" y="-301490"/>
            <a:ext cx="2027258" cy="3652717"/>
          </a:xfrm>
          <a:custGeom>
            <a:avLst/>
            <a:gdLst/>
            <a:ahLst/>
            <a:cxnLst/>
            <a:rect l="l" t="t" r="r" b="b"/>
            <a:pathLst>
              <a:path w="2027258" h="3652717">
                <a:moveTo>
                  <a:pt x="0" y="0"/>
                </a:moveTo>
                <a:lnTo>
                  <a:pt x="2027257" y="0"/>
                </a:lnTo>
                <a:lnTo>
                  <a:pt x="2027257" y="3652716"/>
                </a:lnTo>
                <a:lnTo>
                  <a:pt x="0" y="3652716"/>
                </a:lnTo>
                <a:lnTo>
                  <a:pt x="0" y="0"/>
                </a:lnTo>
                <a:close/>
              </a:path>
            </a:pathLst>
          </a:custGeom>
          <a:blipFill>
            <a:blip r:embed="rId6"/>
            <a:stretch>
              <a:fillRect/>
            </a:stretch>
          </a:blipFill>
        </p:spPr>
        <p:txBody>
          <a:bodyPr/>
          <a:lstStyle/>
          <a:p>
            <a:endParaRPr lang="en-GB"/>
          </a:p>
        </p:txBody>
      </p:sp>
      <p:sp>
        <p:nvSpPr>
          <p:cNvPr id="7" name="Freeform 7"/>
          <p:cNvSpPr/>
          <p:nvPr/>
        </p:nvSpPr>
        <p:spPr>
          <a:xfrm flipH="1" flipV="1">
            <a:off x="8691976" y="3498898"/>
            <a:ext cx="9440865" cy="5759402"/>
          </a:xfrm>
          <a:custGeom>
            <a:avLst/>
            <a:gdLst/>
            <a:ahLst/>
            <a:cxnLst/>
            <a:rect l="l" t="t" r="r" b="b"/>
            <a:pathLst>
              <a:path w="9440865" h="5759402">
                <a:moveTo>
                  <a:pt x="9440865" y="5759402"/>
                </a:moveTo>
                <a:lnTo>
                  <a:pt x="0" y="5759402"/>
                </a:lnTo>
                <a:lnTo>
                  <a:pt x="0" y="0"/>
                </a:lnTo>
                <a:lnTo>
                  <a:pt x="9440865" y="0"/>
                </a:lnTo>
                <a:lnTo>
                  <a:pt x="9440865" y="5759402"/>
                </a:lnTo>
                <a:close/>
              </a:path>
            </a:pathLst>
          </a:custGeom>
          <a:blipFill>
            <a:blip>
              <a:alphaModFix amt="40000"/>
              <a:extLst>
                <a:ext uri="{96DAC541-7B7A-43D3-8B79-37D633B846F1}">
                  <asvg:svgBlip xmlns:asvg="http://schemas.microsoft.com/office/drawing/2016/SVG/main" r:embed="rId3"/>
                </a:ext>
              </a:extLst>
            </a:blip>
            <a:stretch>
              <a:fillRect/>
            </a:stretch>
          </a:blipFill>
        </p:spPr>
        <p:txBody>
          <a:bodyPr/>
          <a:lstStyle/>
          <a:p>
            <a:endParaRPr lang="en-GB"/>
          </a:p>
        </p:txBody>
      </p:sp>
      <p:grpSp>
        <p:nvGrpSpPr>
          <p:cNvPr id="8" name="Group 8"/>
          <p:cNvGrpSpPr/>
          <p:nvPr/>
        </p:nvGrpSpPr>
        <p:grpSpPr>
          <a:xfrm>
            <a:off x="16077221" y="8822543"/>
            <a:ext cx="1382298" cy="1382298"/>
            <a:chOff x="0" y="0"/>
            <a:chExt cx="812800" cy="812800"/>
          </a:xfrm>
        </p:grpSpPr>
        <p:sp>
          <p:nvSpPr>
            <p:cNvPr id="9" name="Freeform 9"/>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39AD17"/>
            </a:solidFill>
          </p:spPr>
          <p:txBody>
            <a:bodyPr/>
            <a:lstStyle/>
            <a:p>
              <a:endParaRPr lang="en-GB"/>
            </a:p>
          </p:txBody>
        </p:sp>
        <p:sp>
          <p:nvSpPr>
            <p:cNvPr id="10" name="TextBox 10"/>
            <p:cNvSpPr txBox="1"/>
            <p:nvPr/>
          </p:nvSpPr>
          <p:spPr>
            <a:xfrm>
              <a:off x="76200" y="38100"/>
              <a:ext cx="660400" cy="698500"/>
            </a:xfrm>
            <a:prstGeom prst="rect">
              <a:avLst/>
            </a:prstGeom>
          </p:spPr>
          <p:txBody>
            <a:bodyPr lIns="50800" tIns="50800" rIns="50800" bIns="50800" rtlCol="0" anchor="ctr"/>
            <a:lstStyle/>
            <a:p>
              <a:pPr algn="ctr">
                <a:lnSpc>
                  <a:spcPts val="2659"/>
                </a:lnSpc>
                <a:spcBef>
                  <a:spcPct val="0"/>
                </a:spcBef>
              </a:pPr>
              <a:endParaRPr/>
            </a:p>
          </p:txBody>
        </p:sp>
      </p:grpSp>
      <p:grpSp>
        <p:nvGrpSpPr>
          <p:cNvPr id="11" name="Group 11"/>
          <p:cNvGrpSpPr/>
          <p:nvPr/>
        </p:nvGrpSpPr>
        <p:grpSpPr>
          <a:xfrm>
            <a:off x="16568151" y="8077817"/>
            <a:ext cx="891368" cy="891368"/>
            <a:chOff x="0" y="0"/>
            <a:chExt cx="812800" cy="812800"/>
          </a:xfrm>
        </p:grpSpPr>
        <p:sp>
          <p:nvSpPr>
            <p:cNvPr id="12" name="Freeform 12"/>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39AD17"/>
            </a:solidFill>
          </p:spPr>
          <p:txBody>
            <a:bodyPr/>
            <a:lstStyle/>
            <a:p>
              <a:endParaRPr lang="en-GB"/>
            </a:p>
          </p:txBody>
        </p:sp>
        <p:sp>
          <p:nvSpPr>
            <p:cNvPr id="13" name="TextBox 13"/>
            <p:cNvSpPr txBox="1"/>
            <p:nvPr/>
          </p:nvSpPr>
          <p:spPr>
            <a:xfrm>
              <a:off x="76200" y="38100"/>
              <a:ext cx="660400" cy="698500"/>
            </a:xfrm>
            <a:prstGeom prst="rect">
              <a:avLst/>
            </a:prstGeom>
          </p:spPr>
          <p:txBody>
            <a:bodyPr lIns="50800" tIns="50800" rIns="50800" bIns="50800" rtlCol="0" anchor="ctr"/>
            <a:lstStyle/>
            <a:p>
              <a:pPr algn="ctr">
                <a:lnSpc>
                  <a:spcPts val="2659"/>
                </a:lnSpc>
                <a:spcBef>
                  <a:spcPct val="0"/>
                </a:spcBef>
              </a:pPr>
              <a:endParaRPr/>
            </a:p>
          </p:txBody>
        </p:sp>
      </p:grpSp>
      <p:grpSp>
        <p:nvGrpSpPr>
          <p:cNvPr id="14" name="Group 14"/>
          <p:cNvGrpSpPr/>
          <p:nvPr/>
        </p:nvGrpSpPr>
        <p:grpSpPr>
          <a:xfrm>
            <a:off x="17988958" y="8523501"/>
            <a:ext cx="598084" cy="598084"/>
            <a:chOff x="0" y="0"/>
            <a:chExt cx="812800" cy="812800"/>
          </a:xfrm>
        </p:grpSpPr>
        <p:sp>
          <p:nvSpPr>
            <p:cNvPr id="15" name="Freeform 15"/>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39AD17"/>
            </a:solidFill>
          </p:spPr>
          <p:txBody>
            <a:bodyPr/>
            <a:lstStyle/>
            <a:p>
              <a:endParaRPr lang="en-GB"/>
            </a:p>
          </p:txBody>
        </p:sp>
        <p:sp>
          <p:nvSpPr>
            <p:cNvPr id="16" name="TextBox 16"/>
            <p:cNvSpPr txBox="1"/>
            <p:nvPr/>
          </p:nvSpPr>
          <p:spPr>
            <a:xfrm>
              <a:off x="76200" y="38100"/>
              <a:ext cx="660400" cy="698500"/>
            </a:xfrm>
            <a:prstGeom prst="rect">
              <a:avLst/>
            </a:prstGeom>
          </p:spPr>
          <p:txBody>
            <a:bodyPr lIns="50800" tIns="50800" rIns="50800" bIns="50800" rtlCol="0" anchor="ctr"/>
            <a:lstStyle/>
            <a:p>
              <a:pPr algn="ctr">
                <a:lnSpc>
                  <a:spcPts val="2659"/>
                </a:lnSpc>
                <a:spcBef>
                  <a:spcPct val="0"/>
                </a:spcBef>
              </a:pPr>
              <a:endParaRPr/>
            </a:p>
          </p:txBody>
        </p:sp>
      </p:grpSp>
      <p:grpSp>
        <p:nvGrpSpPr>
          <p:cNvPr id="17" name="Group 17"/>
          <p:cNvGrpSpPr/>
          <p:nvPr/>
        </p:nvGrpSpPr>
        <p:grpSpPr>
          <a:xfrm>
            <a:off x="258122" y="2383242"/>
            <a:ext cx="3654370" cy="3654370"/>
            <a:chOff x="0" y="0"/>
            <a:chExt cx="812800" cy="812800"/>
          </a:xfrm>
        </p:grpSpPr>
        <p:sp>
          <p:nvSpPr>
            <p:cNvPr id="18" name="Freeform 18"/>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blipFill>
              <a:blip r:embed="rId7"/>
              <a:stretch>
                <a:fillRect l="-114197" t="-40762" r="-9556" b="-8542"/>
              </a:stretch>
            </a:blipFill>
            <a:ln w="76200" cap="sq">
              <a:solidFill>
                <a:srgbClr val="278F09"/>
              </a:solidFill>
              <a:prstDash val="solid"/>
              <a:miter/>
            </a:ln>
          </p:spPr>
          <p:txBody>
            <a:bodyPr/>
            <a:lstStyle/>
            <a:p>
              <a:endParaRPr lang="en-GB"/>
            </a:p>
          </p:txBody>
        </p:sp>
      </p:grpSp>
      <p:sp>
        <p:nvSpPr>
          <p:cNvPr id="19" name="Freeform 19"/>
          <p:cNvSpPr/>
          <p:nvPr/>
        </p:nvSpPr>
        <p:spPr>
          <a:xfrm>
            <a:off x="8441429" y="5785699"/>
            <a:ext cx="7146095" cy="3876087"/>
          </a:xfrm>
          <a:custGeom>
            <a:avLst/>
            <a:gdLst/>
            <a:ahLst/>
            <a:cxnLst/>
            <a:rect l="l" t="t" r="r" b="b"/>
            <a:pathLst>
              <a:path w="7146095" h="3876087">
                <a:moveTo>
                  <a:pt x="0" y="0"/>
                </a:moveTo>
                <a:lnTo>
                  <a:pt x="7146095" y="0"/>
                </a:lnTo>
                <a:lnTo>
                  <a:pt x="7146095" y="3876087"/>
                </a:lnTo>
                <a:lnTo>
                  <a:pt x="0" y="3876087"/>
                </a:lnTo>
                <a:lnTo>
                  <a:pt x="0" y="0"/>
                </a:lnTo>
                <a:close/>
              </a:path>
            </a:pathLst>
          </a:custGeom>
          <a:blipFill>
            <a:blip r:embed="rId8"/>
            <a:stretch>
              <a:fillRect/>
            </a:stretch>
          </a:blipFill>
        </p:spPr>
        <p:txBody>
          <a:bodyPr/>
          <a:lstStyle/>
          <a:p>
            <a:endParaRPr lang="en-GB"/>
          </a:p>
        </p:txBody>
      </p:sp>
      <p:sp>
        <p:nvSpPr>
          <p:cNvPr id="20" name="TextBox 20"/>
          <p:cNvSpPr txBox="1"/>
          <p:nvPr/>
        </p:nvSpPr>
        <p:spPr>
          <a:xfrm>
            <a:off x="3165427" y="901048"/>
            <a:ext cx="11603815" cy="1047750"/>
          </a:xfrm>
          <a:prstGeom prst="rect">
            <a:avLst/>
          </a:prstGeom>
        </p:spPr>
        <p:txBody>
          <a:bodyPr lIns="0" tIns="0" rIns="0" bIns="0" rtlCol="0" anchor="t">
            <a:spAutoFit/>
          </a:bodyPr>
          <a:lstStyle/>
          <a:p>
            <a:pPr algn="ctr">
              <a:lnSpc>
                <a:spcPts val="8399"/>
              </a:lnSpc>
            </a:pPr>
            <a:r>
              <a:rPr lang="en-US" sz="6999" b="1">
                <a:solidFill>
                  <a:srgbClr val="278F09"/>
                </a:solidFill>
                <a:latin typeface="Mali Bold"/>
                <a:ea typeface="Mali Bold"/>
                <a:cs typeface="Mali Bold"/>
                <a:sym typeface="Mali Bold"/>
              </a:rPr>
              <a:t>PESTEL Factor: Social</a:t>
            </a:r>
          </a:p>
        </p:txBody>
      </p:sp>
      <p:sp>
        <p:nvSpPr>
          <p:cNvPr id="21" name="TextBox 21"/>
          <p:cNvSpPr txBox="1"/>
          <p:nvPr/>
        </p:nvSpPr>
        <p:spPr>
          <a:xfrm>
            <a:off x="5533956" y="2811522"/>
            <a:ext cx="10027226" cy="2797882"/>
          </a:xfrm>
          <a:prstGeom prst="rect">
            <a:avLst/>
          </a:prstGeom>
        </p:spPr>
        <p:txBody>
          <a:bodyPr lIns="0" tIns="0" rIns="0" bIns="0" rtlCol="0" anchor="t">
            <a:spAutoFit/>
          </a:bodyPr>
          <a:lstStyle/>
          <a:p>
            <a:pPr marL="345439" lvl="1" indent="-172720" algn="l">
              <a:lnSpc>
                <a:spcPts val="2239"/>
              </a:lnSpc>
              <a:buFont typeface="Arial"/>
              <a:buChar char="•"/>
            </a:pPr>
            <a:r>
              <a:rPr lang="en-US" dirty="0">
                <a:solidFill>
                  <a:srgbClr val="000000"/>
                </a:solidFill>
                <a:latin typeface="Public Sans Medium"/>
                <a:ea typeface="Public Sans Medium"/>
                <a:cs typeface="Public Sans Medium"/>
                <a:sym typeface="Public Sans Medium"/>
              </a:rPr>
              <a:t>Social trends increasingly support healthier eating habits as consumers become more aware of the importance of balanced diets.</a:t>
            </a:r>
          </a:p>
          <a:p>
            <a:pPr marL="345439" lvl="1" indent="-172720" algn="l">
              <a:lnSpc>
                <a:spcPts val="2239"/>
              </a:lnSpc>
              <a:buFont typeface="Arial"/>
              <a:buChar char="•"/>
            </a:pPr>
            <a:r>
              <a:rPr lang="en-US" dirty="0">
                <a:solidFill>
                  <a:srgbClr val="000000"/>
                </a:solidFill>
                <a:latin typeface="Public Sans Medium"/>
                <a:ea typeface="Public Sans Medium"/>
                <a:cs typeface="Public Sans Medium"/>
                <a:sym typeface="Public Sans Medium"/>
              </a:rPr>
              <a:t>Many people are now actively seeking healthier alternatives to traditional fast food due to concerns about obesity and lifestyle diseases (Adamson, 2025).</a:t>
            </a:r>
          </a:p>
          <a:p>
            <a:pPr marL="345439" lvl="1" indent="-172720" algn="l">
              <a:lnSpc>
                <a:spcPts val="2239"/>
              </a:lnSpc>
              <a:buFont typeface="Arial"/>
              <a:buChar char="•"/>
            </a:pPr>
            <a:r>
              <a:rPr lang="en-US" dirty="0">
                <a:solidFill>
                  <a:srgbClr val="000000"/>
                </a:solidFill>
                <a:latin typeface="Public Sans Medium"/>
                <a:ea typeface="Public Sans Medium"/>
                <a:cs typeface="Public Sans Medium"/>
                <a:sym typeface="Public Sans Medium"/>
              </a:rPr>
              <a:t>Younger consumers in particular are interested in food that supports both physical health and overall wellbeing.</a:t>
            </a:r>
          </a:p>
          <a:p>
            <a:pPr marL="345439" lvl="1" indent="-172720" algn="l">
              <a:lnSpc>
                <a:spcPts val="2239"/>
              </a:lnSpc>
              <a:buFont typeface="Arial"/>
              <a:buChar char="•"/>
            </a:pPr>
            <a:r>
              <a:rPr lang="en-US" dirty="0">
                <a:solidFill>
                  <a:srgbClr val="000000"/>
                </a:solidFill>
                <a:latin typeface="Public Sans Medium"/>
                <a:ea typeface="Public Sans Medium"/>
                <a:cs typeface="Public Sans Medium"/>
                <a:sym typeface="Public Sans Medium"/>
              </a:rPr>
              <a:t>Urban lifestyles often involve limited time for cooking, increasing demand for convenient takeaway options that remain healthy.</a:t>
            </a:r>
          </a:p>
          <a:p>
            <a:pPr marL="345439" lvl="1" indent="-172720" algn="l">
              <a:lnSpc>
                <a:spcPts val="2239"/>
              </a:lnSpc>
              <a:buFont typeface="Arial"/>
              <a:buChar char="•"/>
            </a:pPr>
            <a:r>
              <a:rPr lang="en-US" dirty="0">
                <a:solidFill>
                  <a:srgbClr val="000000"/>
                </a:solidFill>
                <a:latin typeface="Public Sans Medium"/>
                <a:ea typeface="Public Sans Medium"/>
                <a:cs typeface="Public Sans Medium"/>
                <a:sym typeface="Public Sans Medium"/>
              </a:rPr>
              <a:t>FreshFuel responds to these social trends by offering nutritious meals that meet the expectations of health-conscious consumers.</a:t>
            </a:r>
          </a:p>
        </p:txBody>
      </p:sp>
      <p:sp>
        <p:nvSpPr>
          <p:cNvPr id="22" name="TextBox 22"/>
          <p:cNvSpPr txBox="1"/>
          <p:nvPr/>
        </p:nvSpPr>
        <p:spPr>
          <a:xfrm>
            <a:off x="7572970" y="9680836"/>
            <a:ext cx="9440865" cy="323215"/>
          </a:xfrm>
          <a:prstGeom prst="rect">
            <a:avLst/>
          </a:prstGeom>
        </p:spPr>
        <p:txBody>
          <a:bodyPr lIns="0" tIns="0" rIns="0" bIns="0" rtlCol="0" anchor="t">
            <a:spAutoFit/>
          </a:bodyPr>
          <a:lstStyle/>
          <a:p>
            <a:pPr algn="ctr">
              <a:lnSpc>
                <a:spcPts val="2659"/>
              </a:lnSpc>
              <a:spcBef>
                <a:spcPct val="0"/>
              </a:spcBef>
            </a:pPr>
            <a:r>
              <a:rPr lang="en-US" sz="1899">
                <a:solidFill>
                  <a:srgbClr val="000000"/>
                </a:solidFill>
                <a:latin typeface="Canva Sans"/>
                <a:ea typeface="Canva Sans"/>
                <a:cs typeface="Canva Sans"/>
                <a:sym typeface="Canva Sans"/>
              </a:rPr>
              <a:t>Fig: Consumer attitudes on diet and fitness; Source: (Adamson, 2025)</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E7FFD9"/>
        </a:solidFill>
        <a:effectLst/>
      </p:bgPr>
    </p:bg>
    <p:spTree>
      <p:nvGrpSpPr>
        <p:cNvPr id="1" name=""/>
        <p:cNvGrpSpPr/>
        <p:nvPr/>
      </p:nvGrpSpPr>
      <p:grpSpPr>
        <a:xfrm>
          <a:off x="0" y="0"/>
          <a:ext cx="0" cy="0"/>
          <a:chOff x="0" y="0"/>
          <a:chExt cx="0" cy="0"/>
        </a:xfrm>
      </p:grpSpPr>
      <p:sp>
        <p:nvSpPr>
          <p:cNvPr id="2" name="Freeform 2"/>
          <p:cNvSpPr/>
          <p:nvPr/>
        </p:nvSpPr>
        <p:spPr>
          <a:xfrm flipV="1">
            <a:off x="-1005" y="3442844"/>
            <a:ext cx="9440865" cy="5759402"/>
          </a:xfrm>
          <a:custGeom>
            <a:avLst/>
            <a:gdLst/>
            <a:ahLst/>
            <a:cxnLst/>
            <a:rect l="l" t="t" r="r" b="b"/>
            <a:pathLst>
              <a:path w="9440865" h="5759402">
                <a:moveTo>
                  <a:pt x="0" y="5759403"/>
                </a:moveTo>
                <a:lnTo>
                  <a:pt x="9440865" y="5759403"/>
                </a:lnTo>
                <a:lnTo>
                  <a:pt x="9440865" y="0"/>
                </a:lnTo>
                <a:lnTo>
                  <a:pt x="0" y="0"/>
                </a:lnTo>
                <a:lnTo>
                  <a:pt x="0" y="5759403"/>
                </a:lnTo>
                <a:close/>
              </a:path>
            </a:pathLst>
          </a:custGeom>
          <a:blipFill>
            <a:blip>
              <a:alphaModFix amt="40000"/>
              <a:extLst>
                <a:ext uri="{96DAC541-7B7A-43D3-8B79-37D633B846F1}">
                  <asvg:svgBlip xmlns:asvg="http://schemas.microsoft.com/office/drawing/2016/SVG/main" r:embed="rId3"/>
                </a:ext>
              </a:extLst>
            </a:blip>
            <a:stretch>
              <a:fillRect/>
            </a:stretch>
          </a:blipFill>
        </p:spPr>
        <p:txBody>
          <a:bodyPr/>
          <a:lstStyle/>
          <a:p>
            <a:endParaRPr lang="en-GB"/>
          </a:p>
        </p:txBody>
      </p:sp>
      <p:sp>
        <p:nvSpPr>
          <p:cNvPr id="3" name="Freeform 3"/>
          <p:cNvSpPr/>
          <p:nvPr/>
        </p:nvSpPr>
        <p:spPr>
          <a:xfrm flipH="1">
            <a:off x="8719958" y="242530"/>
            <a:ext cx="9440865" cy="5759402"/>
          </a:xfrm>
          <a:custGeom>
            <a:avLst/>
            <a:gdLst/>
            <a:ahLst/>
            <a:cxnLst/>
            <a:rect l="l" t="t" r="r" b="b"/>
            <a:pathLst>
              <a:path w="9440865" h="5759402">
                <a:moveTo>
                  <a:pt x="9440865" y="0"/>
                </a:moveTo>
                <a:lnTo>
                  <a:pt x="0" y="0"/>
                </a:lnTo>
                <a:lnTo>
                  <a:pt x="0" y="5759402"/>
                </a:lnTo>
                <a:lnTo>
                  <a:pt x="9440865" y="5759402"/>
                </a:lnTo>
                <a:lnTo>
                  <a:pt x="9440865" y="0"/>
                </a:lnTo>
                <a:close/>
              </a:path>
            </a:pathLst>
          </a:custGeom>
          <a:blipFill>
            <a:blip>
              <a:alphaModFix amt="40000"/>
              <a:extLst>
                <a:ext uri="{96DAC541-7B7A-43D3-8B79-37D633B846F1}">
                  <asvg:svgBlip xmlns:asvg="http://schemas.microsoft.com/office/drawing/2016/SVG/main" r:embed="rId3"/>
                </a:ext>
              </a:extLst>
            </a:blip>
            <a:stretch>
              <a:fillRect/>
            </a:stretch>
          </a:blipFill>
        </p:spPr>
        <p:txBody>
          <a:bodyPr/>
          <a:lstStyle/>
          <a:p>
            <a:endParaRPr lang="en-GB"/>
          </a:p>
        </p:txBody>
      </p:sp>
      <p:sp>
        <p:nvSpPr>
          <p:cNvPr id="4" name="Freeform 4"/>
          <p:cNvSpPr/>
          <p:nvPr/>
        </p:nvSpPr>
        <p:spPr>
          <a:xfrm rot="-1102099">
            <a:off x="15963438" y="7433009"/>
            <a:ext cx="1829143" cy="2632859"/>
          </a:xfrm>
          <a:custGeom>
            <a:avLst/>
            <a:gdLst/>
            <a:ahLst/>
            <a:cxnLst/>
            <a:rect l="l" t="t" r="r" b="b"/>
            <a:pathLst>
              <a:path w="1829143" h="2632859">
                <a:moveTo>
                  <a:pt x="0" y="0"/>
                </a:moveTo>
                <a:lnTo>
                  <a:pt x="1829143" y="0"/>
                </a:lnTo>
                <a:lnTo>
                  <a:pt x="1829143" y="2632859"/>
                </a:lnTo>
                <a:lnTo>
                  <a:pt x="0" y="2632859"/>
                </a:lnTo>
                <a:lnTo>
                  <a:pt x="0" y="0"/>
                </a:lnTo>
                <a:close/>
              </a:path>
            </a:pathLst>
          </a:custGeom>
          <a:blipFill>
            <a:blip r:embed="rId4"/>
            <a:stretch>
              <a:fillRect b="-25177"/>
            </a:stretch>
          </a:blipFill>
        </p:spPr>
        <p:txBody>
          <a:bodyPr/>
          <a:lstStyle/>
          <a:p>
            <a:endParaRPr lang="en-GB"/>
          </a:p>
        </p:txBody>
      </p:sp>
      <p:sp>
        <p:nvSpPr>
          <p:cNvPr id="5" name="Freeform 5"/>
          <p:cNvSpPr/>
          <p:nvPr/>
        </p:nvSpPr>
        <p:spPr>
          <a:xfrm>
            <a:off x="-1005" y="-100608"/>
            <a:ext cx="1853155" cy="2771073"/>
          </a:xfrm>
          <a:custGeom>
            <a:avLst/>
            <a:gdLst/>
            <a:ahLst/>
            <a:cxnLst/>
            <a:rect l="l" t="t" r="r" b="b"/>
            <a:pathLst>
              <a:path w="1853155" h="2771073">
                <a:moveTo>
                  <a:pt x="0" y="0"/>
                </a:moveTo>
                <a:lnTo>
                  <a:pt x="1853155" y="0"/>
                </a:lnTo>
                <a:lnTo>
                  <a:pt x="1853155" y="2771073"/>
                </a:lnTo>
                <a:lnTo>
                  <a:pt x="0" y="2771073"/>
                </a:lnTo>
                <a:lnTo>
                  <a:pt x="0" y="0"/>
                </a:lnTo>
                <a:close/>
              </a:path>
            </a:pathLst>
          </a:custGeom>
          <a:blipFill>
            <a:blip r:embed="rId5"/>
            <a:stretch>
              <a:fillRect/>
            </a:stretch>
          </a:blipFill>
        </p:spPr>
        <p:txBody>
          <a:bodyPr/>
          <a:lstStyle/>
          <a:p>
            <a:endParaRPr lang="en-GB"/>
          </a:p>
        </p:txBody>
      </p:sp>
      <p:grpSp>
        <p:nvGrpSpPr>
          <p:cNvPr id="6" name="Group 6"/>
          <p:cNvGrpSpPr/>
          <p:nvPr/>
        </p:nvGrpSpPr>
        <p:grpSpPr>
          <a:xfrm>
            <a:off x="-353598" y="7876002"/>
            <a:ext cx="1382298" cy="1382298"/>
            <a:chOff x="0" y="0"/>
            <a:chExt cx="812800" cy="812800"/>
          </a:xfrm>
        </p:grpSpPr>
        <p:sp>
          <p:nvSpPr>
            <p:cNvPr id="7" name="Freeform 7"/>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39AD17"/>
            </a:solidFill>
          </p:spPr>
          <p:txBody>
            <a:bodyPr/>
            <a:lstStyle/>
            <a:p>
              <a:endParaRPr lang="en-GB"/>
            </a:p>
          </p:txBody>
        </p:sp>
        <p:sp>
          <p:nvSpPr>
            <p:cNvPr id="8" name="TextBox 8"/>
            <p:cNvSpPr txBox="1"/>
            <p:nvPr/>
          </p:nvSpPr>
          <p:spPr>
            <a:xfrm>
              <a:off x="76200" y="38100"/>
              <a:ext cx="660400" cy="698500"/>
            </a:xfrm>
            <a:prstGeom prst="rect">
              <a:avLst/>
            </a:prstGeom>
          </p:spPr>
          <p:txBody>
            <a:bodyPr lIns="50800" tIns="50800" rIns="50800" bIns="50800" rtlCol="0" anchor="ctr"/>
            <a:lstStyle/>
            <a:p>
              <a:pPr algn="ctr">
                <a:lnSpc>
                  <a:spcPts val="2659"/>
                </a:lnSpc>
                <a:spcBef>
                  <a:spcPct val="0"/>
                </a:spcBef>
              </a:pPr>
              <a:endParaRPr/>
            </a:p>
          </p:txBody>
        </p:sp>
      </p:grpSp>
      <p:grpSp>
        <p:nvGrpSpPr>
          <p:cNvPr id="9" name="Group 9"/>
          <p:cNvGrpSpPr/>
          <p:nvPr/>
        </p:nvGrpSpPr>
        <p:grpSpPr>
          <a:xfrm>
            <a:off x="841144" y="9395632"/>
            <a:ext cx="445684" cy="445684"/>
            <a:chOff x="0" y="0"/>
            <a:chExt cx="812800" cy="812800"/>
          </a:xfrm>
        </p:grpSpPr>
        <p:sp>
          <p:nvSpPr>
            <p:cNvPr id="10" name="Freeform 10"/>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39AD17"/>
            </a:solidFill>
          </p:spPr>
          <p:txBody>
            <a:bodyPr/>
            <a:lstStyle/>
            <a:p>
              <a:endParaRPr lang="en-GB"/>
            </a:p>
          </p:txBody>
        </p:sp>
        <p:sp>
          <p:nvSpPr>
            <p:cNvPr id="11" name="TextBox 11"/>
            <p:cNvSpPr txBox="1"/>
            <p:nvPr/>
          </p:nvSpPr>
          <p:spPr>
            <a:xfrm>
              <a:off x="76200" y="38100"/>
              <a:ext cx="660400" cy="698500"/>
            </a:xfrm>
            <a:prstGeom prst="rect">
              <a:avLst/>
            </a:prstGeom>
          </p:spPr>
          <p:txBody>
            <a:bodyPr lIns="50800" tIns="50800" rIns="50800" bIns="50800" rtlCol="0" anchor="ctr"/>
            <a:lstStyle/>
            <a:p>
              <a:pPr algn="ctr">
                <a:lnSpc>
                  <a:spcPts val="2659"/>
                </a:lnSpc>
                <a:spcBef>
                  <a:spcPct val="0"/>
                </a:spcBef>
              </a:pPr>
              <a:endParaRPr/>
            </a:p>
          </p:txBody>
        </p:sp>
      </p:grpSp>
      <p:grpSp>
        <p:nvGrpSpPr>
          <p:cNvPr id="12" name="Group 12"/>
          <p:cNvGrpSpPr/>
          <p:nvPr/>
        </p:nvGrpSpPr>
        <p:grpSpPr>
          <a:xfrm>
            <a:off x="1277392" y="7978167"/>
            <a:ext cx="754162" cy="754162"/>
            <a:chOff x="0" y="0"/>
            <a:chExt cx="812800" cy="812800"/>
          </a:xfrm>
        </p:grpSpPr>
        <p:sp>
          <p:nvSpPr>
            <p:cNvPr id="13" name="Freeform 13"/>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39AD17"/>
            </a:solidFill>
          </p:spPr>
          <p:txBody>
            <a:bodyPr/>
            <a:lstStyle/>
            <a:p>
              <a:endParaRPr lang="en-GB"/>
            </a:p>
          </p:txBody>
        </p:sp>
        <p:sp>
          <p:nvSpPr>
            <p:cNvPr id="14" name="TextBox 14"/>
            <p:cNvSpPr txBox="1"/>
            <p:nvPr/>
          </p:nvSpPr>
          <p:spPr>
            <a:xfrm>
              <a:off x="76200" y="38100"/>
              <a:ext cx="660400" cy="698500"/>
            </a:xfrm>
            <a:prstGeom prst="rect">
              <a:avLst/>
            </a:prstGeom>
          </p:spPr>
          <p:txBody>
            <a:bodyPr lIns="50800" tIns="50800" rIns="50800" bIns="50800" rtlCol="0" anchor="ctr"/>
            <a:lstStyle/>
            <a:p>
              <a:pPr algn="ctr">
                <a:lnSpc>
                  <a:spcPts val="2659"/>
                </a:lnSpc>
                <a:spcBef>
                  <a:spcPct val="0"/>
                </a:spcBef>
              </a:pPr>
              <a:endParaRPr/>
            </a:p>
          </p:txBody>
        </p:sp>
      </p:grpSp>
      <p:sp>
        <p:nvSpPr>
          <p:cNvPr id="15" name="Freeform 15"/>
          <p:cNvSpPr/>
          <p:nvPr/>
        </p:nvSpPr>
        <p:spPr>
          <a:xfrm>
            <a:off x="2667779" y="6322546"/>
            <a:ext cx="7474591" cy="3111299"/>
          </a:xfrm>
          <a:custGeom>
            <a:avLst/>
            <a:gdLst/>
            <a:ahLst/>
            <a:cxnLst/>
            <a:rect l="l" t="t" r="r" b="b"/>
            <a:pathLst>
              <a:path w="7474591" h="3111299">
                <a:moveTo>
                  <a:pt x="0" y="0"/>
                </a:moveTo>
                <a:lnTo>
                  <a:pt x="7474591" y="0"/>
                </a:lnTo>
                <a:lnTo>
                  <a:pt x="7474591" y="3111298"/>
                </a:lnTo>
                <a:lnTo>
                  <a:pt x="0" y="3111298"/>
                </a:lnTo>
                <a:lnTo>
                  <a:pt x="0" y="0"/>
                </a:lnTo>
                <a:close/>
              </a:path>
            </a:pathLst>
          </a:custGeom>
          <a:blipFill>
            <a:blip r:embed="rId6"/>
            <a:stretch>
              <a:fillRect/>
            </a:stretch>
          </a:blipFill>
        </p:spPr>
        <p:txBody>
          <a:bodyPr/>
          <a:lstStyle/>
          <a:p>
            <a:endParaRPr lang="en-GB"/>
          </a:p>
        </p:txBody>
      </p:sp>
      <p:sp>
        <p:nvSpPr>
          <p:cNvPr id="16" name="Freeform 16"/>
          <p:cNvSpPr/>
          <p:nvPr/>
        </p:nvSpPr>
        <p:spPr>
          <a:xfrm>
            <a:off x="10830679" y="2927526"/>
            <a:ext cx="6952074" cy="4431947"/>
          </a:xfrm>
          <a:custGeom>
            <a:avLst/>
            <a:gdLst/>
            <a:ahLst/>
            <a:cxnLst/>
            <a:rect l="l" t="t" r="r" b="b"/>
            <a:pathLst>
              <a:path w="6952074" h="4431947">
                <a:moveTo>
                  <a:pt x="0" y="0"/>
                </a:moveTo>
                <a:lnTo>
                  <a:pt x="6952073" y="0"/>
                </a:lnTo>
                <a:lnTo>
                  <a:pt x="6952073" y="4431948"/>
                </a:lnTo>
                <a:lnTo>
                  <a:pt x="0" y="4431948"/>
                </a:lnTo>
                <a:lnTo>
                  <a:pt x="0" y="0"/>
                </a:lnTo>
                <a:close/>
              </a:path>
            </a:pathLst>
          </a:custGeom>
          <a:blipFill>
            <a:blip r:embed="rId7"/>
            <a:stretch>
              <a:fillRect/>
            </a:stretch>
          </a:blipFill>
        </p:spPr>
        <p:txBody>
          <a:bodyPr/>
          <a:lstStyle/>
          <a:p>
            <a:endParaRPr lang="en-GB"/>
          </a:p>
        </p:txBody>
      </p:sp>
      <p:sp>
        <p:nvSpPr>
          <p:cNvPr id="17" name="TextBox 17"/>
          <p:cNvSpPr txBox="1"/>
          <p:nvPr/>
        </p:nvSpPr>
        <p:spPr>
          <a:xfrm>
            <a:off x="2873857" y="565440"/>
            <a:ext cx="12540286" cy="2105025"/>
          </a:xfrm>
          <a:prstGeom prst="rect">
            <a:avLst/>
          </a:prstGeom>
        </p:spPr>
        <p:txBody>
          <a:bodyPr lIns="0" tIns="0" rIns="0" bIns="0" rtlCol="0" anchor="t">
            <a:spAutoFit/>
          </a:bodyPr>
          <a:lstStyle/>
          <a:p>
            <a:pPr algn="ctr">
              <a:lnSpc>
                <a:spcPts val="8399"/>
              </a:lnSpc>
            </a:pPr>
            <a:r>
              <a:rPr lang="en-US" sz="6999" b="1">
                <a:solidFill>
                  <a:srgbClr val="278F09"/>
                </a:solidFill>
                <a:latin typeface="Mali Bold"/>
                <a:ea typeface="Mali Bold"/>
                <a:cs typeface="Mali Bold"/>
                <a:sym typeface="Mali Bold"/>
              </a:rPr>
              <a:t>PESTEL Factor: Technological</a:t>
            </a:r>
          </a:p>
        </p:txBody>
      </p:sp>
      <p:sp>
        <p:nvSpPr>
          <p:cNvPr id="18" name="TextBox 18"/>
          <p:cNvSpPr txBox="1"/>
          <p:nvPr/>
        </p:nvSpPr>
        <p:spPr>
          <a:xfrm>
            <a:off x="2258757" y="3122231"/>
            <a:ext cx="8571922" cy="2746073"/>
          </a:xfrm>
          <a:prstGeom prst="rect">
            <a:avLst/>
          </a:prstGeom>
        </p:spPr>
        <p:txBody>
          <a:bodyPr lIns="0" tIns="0" rIns="0" bIns="0" rtlCol="0" anchor="t">
            <a:spAutoFit/>
          </a:bodyPr>
          <a:lstStyle/>
          <a:p>
            <a:pPr marL="345439" lvl="1" indent="-172720" algn="l">
              <a:lnSpc>
                <a:spcPts val="2399"/>
              </a:lnSpc>
              <a:buFont typeface="Arial"/>
              <a:buChar char="•"/>
            </a:pPr>
            <a:r>
              <a:rPr lang="en-US" dirty="0">
                <a:solidFill>
                  <a:srgbClr val="000000"/>
                </a:solidFill>
                <a:latin typeface="Public Sans Medium"/>
                <a:ea typeface="Public Sans Medium"/>
                <a:cs typeface="Public Sans Medium"/>
                <a:sym typeface="Public Sans Medium"/>
              </a:rPr>
              <a:t>Technology plays an important role in helping small businesses reach customers and promote their products effectively.</a:t>
            </a:r>
          </a:p>
          <a:p>
            <a:pPr marL="345439" lvl="1" indent="-172720" algn="l">
              <a:lnSpc>
                <a:spcPts val="2399"/>
              </a:lnSpc>
              <a:buFont typeface="Arial"/>
              <a:buChar char="•"/>
            </a:pPr>
            <a:r>
              <a:rPr lang="en-US" dirty="0">
                <a:solidFill>
                  <a:srgbClr val="000000"/>
                </a:solidFill>
                <a:latin typeface="Public Sans Medium"/>
                <a:ea typeface="Public Sans Medium"/>
                <a:cs typeface="Public Sans Medium"/>
                <a:sym typeface="Public Sans Medium"/>
              </a:rPr>
              <a:t>FreshFuel will </a:t>
            </a:r>
            <a:r>
              <a:rPr lang="en-US" dirty="0" err="1">
                <a:solidFill>
                  <a:srgbClr val="000000"/>
                </a:solidFill>
                <a:latin typeface="Public Sans Medium"/>
                <a:ea typeface="Public Sans Medium"/>
                <a:cs typeface="Public Sans Medium"/>
                <a:sym typeface="Public Sans Medium"/>
              </a:rPr>
              <a:t>utilise</a:t>
            </a:r>
            <a:r>
              <a:rPr lang="en-US" dirty="0">
                <a:solidFill>
                  <a:srgbClr val="000000"/>
                </a:solidFill>
                <a:latin typeface="Public Sans Medium"/>
                <a:ea typeface="Public Sans Medium"/>
                <a:cs typeface="Public Sans Medium"/>
                <a:sym typeface="Public Sans Medium"/>
              </a:rPr>
              <a:t> social media platforms such as Instagram to promote its meals and communicate with potential customers.</a:t>
            </a:r>
          </a:p>
          <a:p>
            <a:pPr marL="345439" lvl="1" indent="-172720" algn="l">
              <a:lnSpc>
                <a:spcPts val="2399"/>
              </a:lnSpc>
              <a:buFont typeface="Arial"/>
              <a:buChar char="•"/>
            </a:pPr>
            <a:r>
              <a:rPr lang="en-US" dirty="0">
                <a:solidFill>
                  <a:srgbClr val="000000"/>
                </a:solidFill>
                <a:latin typeface="Public Sans Medium"/>
                <a:ea typeface="Public Sans Medium"/>
                <a:cs typeface="Public Sans Medium"/>
                <a:sym typeface="Public Sans Medium"/>
              </a:rPr>
              <a:t>Online delivery platforms such as Deliveroo and Uber Eats will allow the business to reach a wider customer base beyond walk-in customers (Lord et al., 2022).</a:t>
            </a:r>
          </a:p>
          <a:p>
            <a:pPr marL="345439" lvl="1" indent="-172720" algn="l">
              <a:lnSpc>
                <a:spcPts val="2399"/>
              </a:lnSpc>
              <a:buFont typeface="Arial"/>
              <a:buChar char="•"/>
            </a:pPr>
            <a:r>
              <a:rPr lang="en-US" dirty="0">
                <a:solidFill>
                  <a:srgbClr val="000000"/>
                </a:solidFill>
                <a:latin typeface="Public Sans Medium"/>
                <a:ea typeface="Public Sans Medium"/>
                <a:cs typeface="Public Sans Medium"/>
                <a:sym typeface="Public Sans Medium"/>
              </a:rPr>
              <a:t>Digital marketing enables the business to target specific customer groups, particularly younger consumers who frequently use social media platforms</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E7FFD9"/>
        </a:solidFill>
        <a:effectLst/>
      </p:bgPr>
    </p:bg>
    <p:spTree>
      <p:nvGrpSpPr>
        <p:cNvPr id="1" name=""/>
        <p:cNvGrpSpPr/>
        <p:nvPr/>
      </p:nvGrpSpPr>
      <p:grpSpPr>
        <a:xfrm>
          <a:off x="0" y="0"/>
          <a:ext cx="0" cy="0"/>
          <a:chOff x="0" y="0"/>
          <a:chExt cx="0" cy="0"/>
        </a:xfrm>
      </p:grpSpPr>
      <p:sp>
        <p:nvSpPr>
          <p:cNvPr id="2" name="TextBox 2"/>
          <p:cNvSpPr txBox="1"/>
          <p:nvPr/>
        </p:nvSpPr>
        <p:spPr>
          <a:xfrm>
            <a:off x="3342092" y="869678"/>
            <a:ext cx="11603815" cy="2105025"/>
          </a:xfrm>
          <a:prstGeom prst="rect">
            <a:avLst/>
          </a:prstGeom>
        </p:spPr>
        <p:txBody>
          <a:bodyPr lIns="0" tIns="0" rIns="0" bIns="0" rtlCol="0" anchor="t">
            <a:spAutoFit/>
          </a:bodyPr>
          <a:lstStyle/>
          <a:p>
            <a:pPr algn="ctr">
              <a:lnSpc>
                <a:spcPts val="8399"/>
              </a:lnSpc>
            </a:pPr>
            <a:r>
              <a:rPr lang="en-US" sz="6999" b="1">
                <a:solidFill>
                  <a:srgbClr val="278F09"/>
                </a:solidFill>
                <a:latin typeface="Mali Bold"/>
                <a:ea typeface="Mali Bold"/>
                <a:cs typeface="Mali Bold"/>
                <a:sym typeface="Mali Bold"/>
              </a:rPr>
              <a:t>PESTEL Factor: Environmental</a:t>
            </a:r>
          </a:p>
        </p:txBody>
      </p:sp>
      <p:sp>
        <p:nvSpPr>
          <p:cNvPr id="3" name="Freeform 3"/>
          <p:cNvSpPr/>
          <p:nvPr/>
        </p:nvSpPr>
        <p:spPr>
          <a:xfrm flipH="1" flipV="1">
            <a:off x="8453787" y="3498898"/>
            <a:ext cx="9440865" cy="5759402"/>
          </a:xfrm>
          <a:custGeom>
            <a:avLst/>
            <a:gdLst/>
            <a:ahLst/>
            <a:cxnLst/>
            <a:rect l="l" t="t" r="r" b="b"/>
            <a:pathLst>
              <a:path w="9440865" h="5759402">
                <a:moveTo>
                  <a:pt x="9440865" y="5759402"/>
                </a:moveTo>
                <a:lnTo>
                  <a:pt x="0" y="5759402"/>
                </a:lnTo>
                <a:lnTo>
                  <a:pt x="0" y="0"/>
                </a:lnTo>
                <a:lnTo>
                  <a:pt x="9440865" y="0"/>
                </a:lnTo>
                <a:lnTo>
                  <a:pt x="9440865" y="5759402"/>
                </a:lnTo>
                <a:close/>
              </a:path>
            </a:pathLst>
          </a:custGeom>
          <a:blipFill>
            <a:blip>
              <a:alphaModFix amt="40000"/>
              <a:extLst>
                <a:ext uri="{96DAC541-7B7A-43D3-8B79-37D633B846F1}">
                  <asvg:svgBlip xmlns:asvg="http://schemas.microsoft.com/office/drawing/2016/SVG/main" r:embed="rId3"/>
                </a:ext>
              </a:extLst>
            </a:blip>
            <a:stretch>
              <a:fillRect/>
            </a:stretch>
          </a:blipFill>
        </p:spPr>
        <p:txBody>
          <a:bodyPr/>
          <a:lstStyle/>
          <a:p>
            <a:endParaRPr lang="en-GB"/>
          </a:p>
        </p:txBody>
      </p:sp>
      <p:sp>
        <p:nvSpPr>
          <p:cNvPr id="4" name="Freeform 4"/>
          <p:cNvSpPr/>
          <p:nvPr/>
        </p:nvSpPr>
        <p:spPr>
          <a:xfrm flipV="1">
            <a:off x="0" y="3694754"/>
            <a:ext cx="9440865" cy="5759402"/>
          </a:xfrm>
          <a:custGeom>
            <a:avLst/>
            <a:gdLst/>
            <a:ahLst/>
            <a:cxnLst/>
            <a:rect l="l" t="t" r="r" b="b"/>
            <a:pathLst>
              <a:path w="9440865" h="5759402">
                <a:moveTo>
                  <a:pt x="0" y="5759402"/>
                </a:moveTo>
                <a:lnTo>
                  <a:pt x="9440865" y="5759402"/>
                </a:lnTo>
                <a:lnTo>
                  <a:pt x="9440865" y="0"/>
                </a:lnTo>
                <a:lnTo>
                  <a:pt x="0" y="0"/>
                </a:lnTo>
                <a:lnTo>
                  <a:pt x="0" y="5759402"/>
                </a:lnTo>
                <a:close/>
              </a:path>
            </a:pathLst>
          </a:custGeom>
          <a:blipFill>
            <a:blip>
              <a:alphaModFix amt="40000"/>
              <a:extLst>
                <a:ext uri="{96DAC541-7B7A-43D3-8B79-37D633B846F1}">
                  <asvg:svgBlip xmlns:asvg="http://schemas.microsoft.com/office/drawing/2016/SVG/main" r:embed="rId3"/>
                </a:ext>
              </a:extLst>
            </a:blip>
            <a:stretch>
              <a:fillRect/>
            </a:stretch>
          </a:blipFill>
        </p:spPr>
        <p:txBody>
          <a:bodyPr/>
          <a:lstStyle/>
          <a:p>
            <a:endParaRPr lang="en-GB"/>
          </a:p>
        </p:txBody>
      </p:sp>
      <p:sp>
        <p:nvSpPr>
          <p:cNvPr id="5" name="Freeform 5"/>
          <p:cNvSpPr/>
          <p:nvPr/>
        </p:nvSpPr>
        <p:spPr>
          <a:xfrm rot="9223400" flipH="1">
            <a:off x="15102772" y="394641"/>
            <a:ext cx="2930759" cy="2949191"/>
          </a:xfrm>
          <a:custGeom>
            <a:avLst/>
            <a:gdLst/>
            <a:ahLst/>
            <a:cxnLst/>
            <a:rect l="l" t="t" r="r" b="b"/>
            <a:pathLst>
              <a:path w="2930759" h="2949191">
                <a:moveTo>
                  <a:pt x="2930758" y="0"/>
                </a:moveTo>
                <a:lnTo>
                  <a:pt x="0" y="0"/>
                </a:lnTo>
                <a:lnTo>
                  <a:pt x="0" y="2949191"/>
                </a:lnTo>
                <a:lnTo>
                  <a:pt x="2930758" y="2949191"/>
                </a:lnTo>
                <a:lnTo>
                  <a:pt x="2930758" y="0"/>
                </a:lnTo>
                <a:close/>
              </a:path>
            </a:pathLst>
          </a:custGeom>
          <a:blipFill>
            <a:blip r:embed="rId4"/>
            <a:stretch>
              <a:fillRect/>
            </a:stretch>
          </a:blipFill>
        </p:spPr>
        <p:txBody>
          <a:bodyPr/>
          <a:lstStyle/>
          <a:p>
            <a:endParaRPr lang="en-GB"/>
          </a:p>
        </p:txBody>
      </p:sp>
      <p:sp>
        <p:nvSpPr>
          <p:cNvPr id="6" name="Freeform 6"/>
          <p:cNvSpPr/>
          <p:nvPr/>
        </p:nvSpPr>
        <p:spPr>
          <a:xfrm>
            <a:off x="0" y="71001"/>
            <a:ext cx="2054566" cy="3072249"/>
          </a:xfrm>
          <a:custGeom>
            <a:avLst/>
            <a:gdLst/>
            <a:ahLst/>
            <a:cxnLst/>
            <a:rect l="l" t="t" r="r" b="b"/>
            <a:pathLst>
              <a:path w="2054566" h="3072249">
                <a:moveTo>
                  <a:pt x="0" y="0"/>
                </a:moveTo>
                <a:lnTo>
                  <a:pt x="2054566" y="0"/>
                </a:lnTo>
                <a:lnTo>
                  <a:pt x="2054566" y="3072249"/>
                </a:lnTo>
                <a:lnTo>
                  <a:pt x="0" y="3072249"/>
                </a:lnTo>
                <a:lnTo>
                  <a:pt x="0" y="0"/>
                </a:lnTo>
                <a:close/>
              </a:path>
            </a:pathLst>
          </a:custGeom>
          <a:blipFill>
            <a:blip r:embed="rId5"/>
            <a:stretch>
              <a:fillRect/>
            </a:stretch>
          </a:blipFill>
        </p:spPr>
        <p:txBody>
          <a:bodyPr/>
          <a:lstStyle/>
          <a:p>
            <a:endParaRPr lang="en-GB"/>
          </a:p>
        </p:txBody>
      </p:sp>
      <p:sp>
        <p:nvSpPr>
          <p:cNvPr id="7" name="Freeform 7"/>
          <p:cNvSpPr/>
          <p:nvPr/>
        </p:nvSpPr>
        <p:spPr>
          <a:xfrm rot="-6298775">
            <a:off x="15144044" y="-966205"/>
            <a:ext cx="2027258" cy="3652717"/>
          </a:xfrm>
          <a:custGeom>
            <a:avLst/>
            <a:gdLst/>
            <a:ahLst/>
            <a:cxnLst/>
            <a:rect l="l" t="t" r="r" b="b"/>
            <a:pathLst>
              <a:path w="2027258" h="3652717">
                <a:moveTo>
                  <a:pt x="0" y="0"/>
                </a:moveTo>
                <a:lnTo>
                  <a:pt x="2027258" y="0"/>
                </a:lnTo>
                <a:lnTo>
                  <a:pt x="2027258" y="3652716"/>
                </a:lnTo>
                <a:lnTo>
                  <a:pt x="0" y="3652716"/>
                </a:lnTo>
                <a:lnTo>
                  <a:pt x="0" y="0"/>
                </a:lnTo>
                <a:close/>
              </a:path>
            </a:pathLst>
          </a:custGeom>
          <a:blipFill>
            <a:blip r:embed="rId6"/>
            <a:stretch>
              <a:fillRect/>
            </a:stretch>
          </a:blipFill>
        </p:spPr>
        <p:txBody>
          <a:bodyPr/>
          <a:lstStyle/>
          <a:p>
            <a:endParaRPr lang="en-GB"/>
          </a:p>
        </p:txBody>
      </p:sp>
      <p:grpSp>
        <p:nvGrpSpPr>
          <p:cNvPr id="8" name="Group 8"/>
          <p:cNvGrpSpPr/>
          <p:nvPr/>
        </p:nvGrpSpPr>
        <p:grpSpPr>
          <a:xfrm>
            <a:off x="15877002" y="9121585"/>
            <a:ext cx="1382298" cy="1382298"/>
            <a:chOff x="0" y="0"/>
            <a:chExt cx="812800" cy="812800"/>
          </a:xfrm>
        </p:grpSpPr>
        <p:sp>
          <p:nvSpPr>
            <p:cNvPr id="9" name="Freeform 9"/>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39AD17"/>
            </a:solidFill>
          </p:spPr>
          <p:txBody>
            <a:bodyPr/>
            <a:lstStyle/>
            <a:p>
              <a:endParaRPr lang="en-GB"/>
            </a:p>
          </p:txBody>
        </p:sp>
        <p:sp>
          <p:nvSpPr>
            <p:cNvPr id="10" name="TextBox 10"/>
            <p:cNvSpPr txBox="1"/>
            <p:nvPr/>
          </p:nvSpPr>
          <p:spPr>
            <a:xfrm>
              <a:off x="76200" y="38100"/>
              <a:ext cx="660400" cy="698500"/>
            </a:xfrm>
            <a:prstGeom prst="rect">
              <a:avLst/>
            </a:prstGeom>
          </p:spPr>
          <p:txBody>
            <a:bodyPr lIns="50800" tIns="50800" rIns="50800" bIns="50800" rtlCol="0" anchor="ctr"/>
            <a:lstStyle/>
            <a:p>
              <a:pPr algn="ctr">
                <a:lnSpc>
                  <a:spcPts val="2659"/>
                </a:lnSpc>
                <a:spcBef>
                  <a:spcPct val="0"/>
                </a:spcBef>
              </a:pPr>
              <a:endParaRPr/>
            </a:p>
          </p:txBody>
        </p:sp>
      </p:grpSp>
      <p:grpSp>
        <p:nvGrpSpPr>
          <p:cNvPr id="11" name="Group 11"/>
          <p:cNvGrpSpPr/>
          <p:nvPr/>
        </p:nvGrpSpPr>
        <p:grpSpPr>
          <a:xfrm>
            <a:off x="16568151" y="8077817"/>
            <a:ext cx="891368" cy="891368"/>
            <a:chOff x="0" y="0"/>
            <a:chExt cx="812800" cy="812800"/>
          </a:xfrm>
        </p:grpSpPr>
        <p:sp>
          <p:nvSpPr>
            <p:cNvPr id="12" name="Freeform 12"/>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39AD17"/>
            </a:solidFill>
          </p:spPr>
          <p:txBody>
            <a:bodyPr/>
            <a:lstStyle/>
            <a:p>
              <a:endParaRPr lang="en-GB"/>
            </a:p>
          </p:txBody>
        </p:sp>
        <p:sp>
          <p:nvSpPr>
            <p:cNvPr id="13" name="TextBox 13"/>
            <p:cNvSpPr txBox="1"/>
            <p:nvPr/>
          </p:nvSpPr>
          <p:spPr>
            <a:xfrm>
              <a:off x="76200" y="38100"/>
              <a:ext cx="660400" cy="698500"/>
            </a:xfrm>
            <a:prstGeom prst="rect">
              <a:avLst/>
            </a:prstGeom>
          </p:spPr>
          <p:txBody>
            <a:bodyPr lIns="50800" tIns="50800" rIns="50800" bIns="50800" rtlCol="0" anchor="ctr"/>
            <a:lstStyle/>
            <a:p>
              <a:pPr algn="ctr">
                <a:lnSpc>
                  <a:spcPts val="2659"/>
                </a:lnSpc>
                <a:spcBef>
                  <a:spcPct val="0"/>
                </a:spcBef>
              </a:pPr>
              <a:endParaRPr/>
            </a:p>
          </p:txBody>
        </p:sp>
      </p:grpSp>
      <p:grpSp>
        <p:nvGrpSpPr>
          <p:cNvPr id="14" name="Group 14"/>
          <p:cNvGrpSpPr/>
          <p:nvPr/>
        </p:nvGrpSpPr>
        <p:grpSpPr>
          <a:xfrm>
            <a:off x="17988958" y="8523501"/>
            <a:ext cx="598084" cy="598084"/>
            <a:chOff x="0" y="0"/>
            <a:chExt cx="812800" cy="812800"/>
          </a:xfrm>
        </p:grpSpPr>
        <p:sp>
          <p:nvSpPr>
            <p:cNvPr id="15" name="Freeform 15"/>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39AD17"/>
            </a:solidFill>
          </p:spPr>
          <p:txBody>
            <a:bodyPr/>
            <a:lstStyle/>
            <a:p>
              <a:endParaRPr lang="en-GB"/>
            </a:p>
          </p:txBody>
        </p:sp>
        <p:sp>
          <p:nvSpPr>
            <p:cNvPr id="16" name="TextBox 16"/>
            <p:cNvSpPr txBox="1"/>
            <p:nvPr/>
          </p:nvSpPr>
          <p:spPr>
            <a:xfrm>
              <a:off x="76200" y="38100"/>
              <a:ext cx="660400" cy="698500"/>
            </a:xfrm>
            <a:prstGeom prst="rect">
              <a:avLst/>
            </a:prstGeom>
          </p:spPr>
          <p:txBody>
            <a:bodyPr lIns="50800" tIns="50800" rIns="50800" bIns="50800" rtlCol="0" anchor="ctr"/>
            <a:lstStyle/>
            <a:p>
              <a:pPr algn="ctr">
                <a:lnSpc>
                  <a:spcPts val="2659"/>
                </a:lnSpc>
                <a:spcBef>
                  <a:spcPct val="0"/>
                </a:spcBef>
              </a:pPr>
              <a:endParaRPr/>
            </a:p>
          </p:txBody>
        </p:sp>
      </p:grpSp>
      <p:grpSp>
        <p:nvGrpSpPr>
          <p:cNvPr id="17" name="Group 17"/>
          <p:cNvGrpSpPr/>
          <p:nvPr/>
        </p:nvGrpSpPr>
        <p:grpSpPr>
          <a:xfrm>
            <a:off x="149995" y="7876002"/>
            <a:ext cx="1382298" cy="1382298"/>
            <a:chOff x="0" y="0"/>
            <a:chExt cx="812800" cy="812800"/>
          </a:xfrm>
        </p:grpSpPr>
        <p:sp>
          <p:nvSpPr>
            <p:cNvPr id="18" name="Freeform 18"/>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39AD17"/>
            </a:solidFill>
          </p:spPr>
          <p:txBody>
            <a:bodyPr/>
            <a:lstStyle/>
            <a:p>
              <a:endParaRPr lang="en-GB"/>
            </a:p>
          </p:txBody>
        </p:sp>
        <p:sp>
          <p:nvSpPr>
            <p:cNvPr id="19" name="TextBox 19"/>
            <p:cNvSpPr txBox="1"/>
            <p:nvPr/>
          </p:nvSpPr>
          <p:spPr>
            <a:xfrm>
              <a:off x="76200" y="38100"/>
              <a:ext cx="660400" cy="698500"/>
            </a:xfrm>
            <a:prstGeom prst="rect">
              <a:avLst/>
            </a:prstGeom>
          </p:spPr>
          <p:txBody>
            <a:bodyPr lIns="50800" tIns="50800" rIns="50800" bIns="50800" rtlCol="0" anchor="ctr"/>
            <a:lstStyle/>
            <a:p>
              <a:pPr algn="ctr">
                <a:lnSpc>
                  <a:spcPts val="2659"/>
                </a:lnSpc>
                <a:spcBef>
                  <a:spcPct val="0"/>
                </a:spcBef>
              </a:pPr>
              <a:endParaRPr/>
            </a:p>
          </p:txBody>
        </p:sp>
      </p:grpSp>
      <p:grpSp>
        <p:nvGrpSpPr>
          <p:cNvPr id="20" name="Group 20"/>
          <p:cNvGrpSpPr/>
          <p:nvPr/>
        </p:nvGrpSpPr>
        <p:grpSpPr>
          <a:xfrm>
            <a:off x="841144" y="9395632"/>
            <a:ext cx="445684" cy="445684"/>
            <a:chOff x="0" y="0"/>
            <a:chExt cx="812800" cy="812800"/>
          </a:xfrm>
        </p:grpSpPr>
        <p:sp>
          <p:nvSpPr>
            <p:cNvPr id="21" name="Freeform 21"/>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39AD17"/>
            </a:solidFill>
          </p:spPr>
          <p:txBody>
            <a:bodyPr/>
            <a:lstStyle/>
            <a:p>
              <a:endParaRPr lang="en-GB"/>
            </a:p>
          </p:txBody>
        </p:sp>
        <p:sp>
          <p:nvSpPr>
            <p:cNvPr id="22" name="TextBox 22"/>
            <p:cNvSpPr txBox="1"/>
            <p:nvPr/>
          </p:nvSpPr>
          <p:spPr>
            <a:xfrm>
              <a:off x="76200" y="38100"/>
              <a:ext cx="660400" cy="698500"/>
            </a:xfrm>
            <a:prstGeom prst="rect">
              <a:avLst/>
            </a:prstGeom>
          </p:spPr>
          <p:txBody>
            <a:bodyPr lIns="50800" tIns="50800" rIns="50800" bIns="50800" rtlCol="0" anchor="ctr"/>
            <a:lstStyle/>
            <a:p>
              <a:pPr algn="ctr">
                <a:lnSpc>
                  <a:spcPts val="2659"/>
                </a:lnSpc>
                <a:spcBef>
                  <a:spcPct val="0"/>
                </a:spcBef>
              </a:pPr>
              <a:endParaRPr/>
            </a:p>
          </p:txBody>
        </p:sp>
      </p:grpSp>
      <p:grpSp>
        <p:nvGrpSpPr>
          <p:cNvPr id="23" name="Group 23"/>
          <p:cNvGrpSpPr/>
          <p:nvPr/>
        </p:nvGrpSpPr>
        <p:grpSpPr>
          <a:xfrm>
            <a:off x="1532293" y="8744504"/>
            <a:ext cx="754162" cy="754162"/>
            <a:chOff x="0" y="0"/>
            <a:chExt cx="812800" cy="812800"/>
          </a:xfrm>
        </p:grpSpPr>
        <p:sp>
          <p:nvSpPr>
            <p:cNvPr id="24" name="Freeform 24"/>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39AD17"/>
            </a:solidFill>
          </p:spPr>
          <p:txBody>
            <a:bodyPr/>
            <a:lstStyle/>
            <a:p>
              <a:endParaRPr lang="en-GB"/>
            </a:p>
          </p:txBody>
        </p:sp>
        <p:sp>
          <p:nvSpPr>
            <p:cNvPr id="25" name="TextBox 25"/>
            <p:cNvSpPr txBox="1"/>
            <p:nvPr/>
          </p:nvSpPr>
          <p:spPr>
            <a:xfrm>
              <a:off x="76200" y="38100"/>
              <a:ext cx="660400" cy="698500"/>
            </a:xfrm>
            <a:prstGeom prst="rect">
              <a:avLst/>
            </a:prstGeom>
          </p:spPr>
          <p:txBody>
            <a:bodyPr lIns="50800" tIns="50800" rIns="50800" bIns="50800" rtlCol="0" anchor="ctr"/>
            <a:lstStyle/>
            <a:p>
              <a:pPr algn="ctr">
                <a:lnSpc>
                  <a:spcPts val="2659"/>
                </a:lnSpc>
                <a:spcBef>
                  <a:spcPct val="0"/>
                </a:spcBef>
              </a:pPr>
              <a:endParaRPr/>
            </a:p>
          </p:txBody>
        </p:sp>
      </p:grpSp>
      <p:grpSp>
        <p:nvGrpSpPr>
          <p:cNvPr id="26" name="Group 26"/>
          <p:cNvGrpSpPr/>
          <p:nvPr/>
        </p:nvGrpSpPr>
        <p:grpSpPr>
          <a:xfrm>
            <a:off x="12339288" y="3471269"/>
            <a:ext cx="2606620" cy="2606620"/>
            <a:chOff x="0" y="0"/>
            <a:chExt cx="812800" cy="812800"/>
          </a:xfrm>
        </p:grpSpPr>
        <p:sp>
          <p:nvSpPr>
            <p:cNvPr id="27" name="Freeform 27"/>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blipFill>
              <a:blip r:embed="rId7"/>
              <a:stretch>
                <a:fillRect l="-24931" r="-24931"/>
              </a:stretch>
            </a:blipFill>
            <a:ln w="76200" cap="sq">
              <a:solidFill>
                <a:srgbClr val="278F09"/>
              </a:solidFill>
              <a:prstDash val="solid"/>
              <a:miter/>
            </a:ln>
          </p:spPr>
          <p:txBody>
            <a:bodyPr/>
            <a:lstStyle/>
            <a:p>
              <a:endParaRPr lang="en-GB"/>
            </a:p>
          </p:txBody>
        </p:sp>
      </p:grpSp>
      <p:grpSp>
        <p:nvGrpSpPr>
          <p:cNvPr id="28" name="Group 28"/>
          <p:cNvGrpSpPr/>
          <p:nvPr/>
        </p:nvGrpSpPr>
        <p:grpSpPr>
          <a:xfrm>
            <a:off x="3342092" y="6774507"/>
            <a:ext cx="2606620" cy="2606620"/>
            <a:chOff x="0" y="0"/>
            <a:chExt cx="812800" cy="812800"/>
          </a:xfrm>
        </p:grpSpPr>
        <p:sp>
          <p:nvSpPr>
            <p:cNvPr id="29" name="Freeform 29"/>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blipFill>
              <a:blip r:embed="rId8"/>
              <a:stretch>
                <a:fillRect l="-38757" r="-38757"/>
              </a:stretch>
            </a:blipFill>
            <a:ln w="76200" cap="sq">
              <a:solidFill>
                <a:srgbClr val="278F09"/>
              </a:solidFill>
              <a:prstDash val="solid"/>
              <a:miter/>
            </a:ln>
          </p:spPr>
          <p:txBody>
            <a:bodyPr/>
            <a:lstStyle/>
            <a:p>
              <a:endParaRPr lang="en-GB"/>
            </a:p>
          </p:txBody>
        </p:sp>
      </p:grpSp>
      <p:sp>
        <p:nvSpPr>
          <p:cNvPr id="30" name="TextBox 30"/>
          <p:cNvSpPr txBox="1"/>
          <p:nvPr/>
        </p:nvSpPr>
        <p:spPr>
          <a:xfrm>
            <a:off x="2686823" y="4165022"/>
            <a:ext cx="9039927" cy="1675267"/>
          </a:xfrm>
          <a:prstGeom prst="rect">
            <a:avLst/>
          </a:prstGeom>
        </p:spPr>
        <p:txBody>
          <a:bodyPr lIns="0" tIns="0" rIns="0" bIns="0" rtlCol="0" anchor="t">
            <a:spAutoFit/>
          </a:bodyPr>
          <a:lstStyle/>
          <a:p>
            <a:pPr marL="345439" lvl="1" indent="-172720" algn="l">
              <a:lnSpc>
                <a:spcPts val="2239"/>
              </a:lnSpc>
              <a:buFont typeface="Arial"/>
              <a:buChar char="•"/>
            </a:pPr>
            <a:r>
              <a:rPr lang="en-US" dirty="0">
                <a:solidFill>
                  <a:srgbClr val="000000"/>
                </a:solidFill>
                <a:latin typeface="Public Sans Medium"/>
                <a:ea typeface="Public Sans Medium"/>
                <a:cs typeface="Public Sans Medium"/>
                <a:sym typeface="Public Sans Medium"/>
              </a:rPr>
              <a:t>Environmental sustainability is becoming an increasingly important consideration for consumers when choosing food businesses.</a:t>
            </a:r>
          </a:p>
          <a:p>
            <a:pPr marL="345439" lvl="1" indent="-172720" algn="l">
              <a:lnSpc>
                <a:spcPts val="2239"/>
              </a:lnSpc>
              <a:buFont typeface="Arial"/>
              <a:buChar char="•"/>
            </a:pPr>
            <a:r>
              <a:rPr lang="en-US" dirty="0">
                <a:solidFill>
                  <a:srgbClr val="000000"/>
                </a:solidFill>
                <a:latin typeface="Public Sans Medium"/>
                <a:ea typeface="Public Sans Medium"/>
                <a:cs typeface="Public Sans Medium"/>
                <a:sym typeface="Public Sans Medium"/>
              </a:rPr>
              <a:t>Many customers prefer companies that adopt environmentally responsible practices such as reducing plastic waste.</a:t>
            </a:r>
          </a:p>
          <a:p>
            <a:pPr marL="345439" lvl="1" indent="-172720" algn="l">
              <a:lnSpc>
                <a:spcPts val="2239"/>
              </a:lnSpc>
              <a:buFont typeface="Arial"/>
              <a:buChar char="•"/>
            </a:pPr>
            <a:r>
              <a:rPr lang="en-US" dirty="0">
                <a:solidFill>
                  <a:srgbClr val="000000"/>
                </a:solidFill>
                <a:latin typeface="Public Sans Medium"/>
                <a:ea typeface="Public Sans Medium"/>
                <a:cs typeface="Public Sans Medium"/>
                <a:sym typeface="Public Sans Medium"/>
              </a:rPr>
              <a:t>FreshFuel addresses this issue by using biodegradable and recyclable packaging materials for all takeaway meals.</a:t>
            </a:r>
          </a:p>
        </p:txBody>
      </p:sp>
      <p:sp>
        <p:nvSpPr>
          <p:cNvPr id="31" name="TextBox 31"/>
          <p:cNvSpPr txBox="1"/>
          <p:nvPr/>
        </p:nvSpPr>
        <p:spPr>
          <a:xfrm>
            <a:off x="6297480" y="7421141"/>
            <a:ext cx="9039927" cy="1102360"/>
          </a:xfrm>
          <a:prstGeom prst="rect">
            <a:avLst/>
          </a:prstGeom>
        </p:spPr>
        <p:txBody>
          <a:bodyPr lIns="0" tIns="0" rIns="0" bIns="0" rtlCol="0" anchor="t">
            <a:spAutoFit/>
          </a:bodyPr>
          <a:lstStyle/>
          <a:p>
            <a:pPr marL="345439" lvl="1" indent="-172720" algn="l">
              <a:lnSpc>
                <a:spcPts val="2239"/>
              </a:lnSpc>
              <a:buFont typeface="Arial"/>
              <a:buChar char="•"/>
            </a:pPr>
            <a:r>
              <a:rPr lang="en-US" dirty="0">
                <a:solidFill>
                  <a:srgbClr val="000000"/>
                </a:solidFill>
                <a:latin typeface="Public Sans Medium"/>
                <a:ea typeface="Public Sans Medium"/>
                <a:cs typeface="Public Sans Medium"/>
                <a:sym typeface="Public Sans Medium"/>
              </a:rPr>
              <a:t>Sustainable packaging helps reduce environmental impact while also strengthening the brand’s ethical image.</a:t>
            </a:r>
          </a:p>
          <a:p>
            <a:pPr marL="345439" lvl="1" indent="-172720" algn="l">
              <a:lnSpc>
                <a:spcPts val="2239"/>
              </a:lnSpc>
              <a:buFont typeface="Arial"/>
              <a:buChar char="•"/>
            </a:pPr>
            <a:r>
              <a:rPr lang="en-US" dirty="0">
                <a:solidFill>
                  <a:srgbClr val="000000"/>
                </a:solidFill>
                <a:latin typeface="Public Sans Medium"/>
                <a:ea typeface="Public Sans Medium"/>
                <a:cs typeface="Public Sans Medium"/>
                <a:sym typeface="Public Sans Medium"/>
              </a:rPr>
              <a:t>By integrating sustainability into its operations, FreshFuel aligns with growing consumer demand for environmentally friendly businesses.</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E7FFD9"/>
        </a:solidFill>
        <a:effectLst/>
      </p:bgPr>
    </p:bg>
    <p:spTree>
      <p:nvGrpSpPr>
        <p:cNvPr id="1" name=""/>
        <p:cNvGrpSpPr/>
        <p:nvPr/>
      </p:nvGrpSpPr>
      <p:grpSpPr>
        <a:xfrm>
          <a:off x="0" y="0"/>
          <a:ext cx="0" cy="0"/>
          <a:chOff x="0" y="0"/>
          <a:chExt cx="0" cy="0"/>
        </a:xfrm>
      </p:grpSpPr>
      <p:sp>
        <p:nvSpPr>
          <p:cNvPr id="2" name="Freeform 2"/>
          <p:cNvSpPr/>
          <p:nvPr/>
        </p:nvSpPr>
        <p:spPr>
          <a:xfrm flipH="1">
            <a:off x="9153525" y="-413735"/>
            <a:ext cx="9440865" cy="5759402"/>
          </a:xfrm>
          <a:custGeom>
            <a:avLst/>
            <a:gdLst/>
            <a:ahLst/>
            <a:cxnLst/>
            <a:rect l="l" t="t" r="r" b="b"/>
            <a:pathLst>
              <a:path w="9440865" h="5759402">
                <a:moveTo>
                  <a:pt x="9440865" y="0"/>
                </a:moveTo>
                <a:lnTo>
                  <a:pt x="0" y="0"/>
                </a:lnTo>
                <a:lnTo>
                  <a:pt x="0" y="5759402"/>
                </a:lnTo>
                <a:lnTo>
                  <a:pt x="9440865" y="5759402"/>
                </a:lnTo>
                <a:lnTo>
                  <a:pt x="9440865" y="0"/>
                </a:lnTo>
                <a:close/>
              </a:path>
            </a:pathLst>
          </a:custGeom>
          <a:blipFill>
            <a:blip>
              <a:alphaModFix amt="40000"/>
              <a:extLst>
                <a:ext uri="{96DAC541-7B7A-43D3-8B79-37D633B846F1}">
                  <asvg:svgBlip xmlns:asvg="http://schemas.microsoft.com/office/drawing/2016/SVG/main" r:embed="rId3"/>
                </a:ext>
              </a:extLst>
            </a:blip>
            <a:stretch>
              <a:fillRect/>
            </a:stretch>
          </a:blipFill>
        </p:spPr>
        <p:txBody>
          <a:bodyPr/>
          <a:lstStyle/>
          <a:p>
            <a:endParaRPr lang="en-GB"/>
          </a:p>
        </p:txBody>
      </p:sp>
      <p:sp>
        <p:nvSpPr>
          <p:cNvPr id="3" name="Freeform 3"/>
          <p:cNvSpPr/>
          <p:nvPr/>
        </p:nvSpPr>
        <p:spPr>
          <a:xfrm>
            <a:off x="232935" y="170969"/>
            <a:ext cx="9440865" cy="5759402"/>
          </a:xfrm>
          <a:custGeom>
            <a:avLst/>
            <a:gdLst/>
            <a:ahLst/>
            <a:cxnLst/>
            <a:rect l="l" t="t" r="r" b="b"/>
            <a:pathLst>
              <a:path w="9440865" h="5759402">
                <a:moveTo>
                  <a:pt x="0" y="0"/>
                </a:moveTo>
                <a:lnTo>
                  <a:pt x="9440865" y="0"/>
                </a:lnTo>
                <a:lnTo>
                  <a:pt x="9440865" y="5759402"/>
                </a:lnTo>
                <a:lnTo>
                  <a:pt x="0" y="5759402"/>
                </a:lnTo>
                <a:lnTo>
                  <a:pt x="0" y="0"/>
                </a:lnTo>
                <a:close/>
              </a:path>
            </a:pathLst>
          </a:custGeom>
          <a:blipFill>
            <a:blip>
              <a:alphaModFix amt="40000"/>
              <a:extLst>
                <a:ext uri="{96DAC541-7B7A-43D3-8B79-37D633B846F1}">
                  <asvg:svgBlip xmlns:asvg="http://schemas.microsoft.com/office/drawing/2016/SVG/main" r:embed="rId3"/>
                </a:ext>
              </a:extLst>
            </a:blip>
            <a:stretch>
              <a:fillRect/>
            </a:stretch>
          </a:blipFill>
        </p:spPr>
        <p:txBody>
          <a:bodyPr/>
          <a:lstStyle/>
          <a:p>
            <a:endParaRPr lang="en-GB"/>
          </a:p>
        </p:txBody>
      </p:sp>
      <p:grpSp>
        <p:nvGrpSpPr>
          <p:cNvPr id="4" name="Group 4"/>
          <p:cNvGrpSpPr/>
          <p:nvPr/>
        </p:nvGrpSpPr>
        <p:grpSpPr>
          <a:xfrm>
            <a:off x="15877002" y="1083668"/>
            <a:ext cx="1382298" cy="1382298"/>
            <a:chOff x="0" y="0"/>
            <a:chExt cx="812800" cy="812800"/>
          </a:xfrm>
        </p:grpSpPr>
        <p:sp>
          <p:nvSpPr>
            <p:cNvPr id="5" name="Freeform 5"/>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39AD17"/>
            </a:solidFill>
          </p:spPr>
          <p:txBody>
            <a:bodyPr/>
            <a:lstStyle/>
            <a:p>
              <a:endParaRPr lang="en-GB"/>
            </a:p>
          </p:txBody>
        </p:sp>
        <p:sp>
          <p:nvSpPr>
            <p:cNvPr id="6" name="TextBox 6"/>
            <p:cNvSpPr txBox="1"/>
            <p:nvPr/>
          </p:nvSpPr>
          <p:spPr>
            <a:xfrm>
              <a:off x="76200" y="38100"/>
              <a:ext cx="660400" cy="698500"/>
            </a:xfrm>
            <a:prstGeom prst="rect">
              <a:avLst/>
            </a:prstGeom>
          </p:spPr>
          <p:txBody>
            <a:bodyPr lIns="50800" tIns="50800" rIns="50800" bIns="50800" rtlCol="0" anchor="ctr"/>
            <a:lstStyle/>
            <a:p>
              <a:pPr algn="ctr">
                <a:lnSpc>
                  <a:spcPts val="2659"/>
                </a:lnSpc>
                <a:spcBef>
                  <a:spcPct val="0"/>
                </a:spcBef>
              </a:pPr>
              <a:endParaRPr/>
            </a:p>
          </p:txBody>
        </p:sp>
      </p:grpSp>
      <p:grpSp>
        <p:nvGrpSpPr>
          <p:cNvPr id="7" name="Group 7"/>
          <p:cNvGrpSpPr/>
          <p:nvPr/>
        </p:nvGrpSpPr>
        <p:grpSpPr>
          <a:xfrm>
            <a:off x="16568151" y="-274715"/>
            <a:ext cx="891368" cy="891368"/>
            <a:chOff x="0" y="0"/>
            <a:chExt cx="812800" cy="812800"/>
          </a:xfrm>
        </p:grpSpPr>
        <p:sp>
          <p:nvSpPr>
            <p:cNvPr id="8" name="Freeform 8"/>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39AD17"/>
            </a:solidFill>
          </p:spPr>
          <p:txBody>
            <a:bodyPr/>
            <a:lstStyle/>
            <a:p>
              <a:endParaRPr lang="en-GB"/>
            </a:p>
          </p:txBody>
        </p:sp>
        <p:sp>
          <p:nvSpPr>
            <p:cNvPr id="9" name="TextBox 9"/>
            <p:cNvSpPr txBox="1"/>
            <p:nvPr/>
          </p:nvSpPr>
          <p:spPr>
            <a:xfrm>
              <a:off x="76200" y="38100"/>
              <a:ext cx="660400" cy="698500"/>
            </a:xfrm>
            <a:prstGeom prst="rect">
              <a:avLst/>
            </a:prstGeom>
          </p:spPr>
          <p:txBody>
            <a:bodyPr lIns="50800" tIns="50800" rIns="50800" bIns="50800" rtlCol="0" anchor="ctr"/>
            <a:lstStyle/>
            <a:p>
              <a:pPr algn="ctr">
                <a:lnSpc>
                  <a:spcPts val="2659"/>
                </a:lnSpc>
                <a:spcBef>
                  <a:spcPct val="0"/>
                </a:spcBef>
              </a:pPr>
              <a:endParaRPr/>
            </a:p>
          </p:txBody>
        </p:sp>
      </p:grpSp>
      <p:grpSp>
        <p:nvGrpSpPr>
          <p:cNvPr id="10" name="Group 10"/>
          <p:cNvGrpSpPr/>
          <p:nvPr/>
        </p:nvGrpSpPr>
        <p:grpSpPr>
          <a:xfrm>
            <a:off x="17988958" y="170969"/>
            <a:ext cx="598084" cy="598084"/>
            <a:chOff x="0" y="0"/>
            <a:chExt cx="812800" cy="812800"/>
          </a:xfrm>
        </p:grpSpPr>
        <p:sp>
          <p:nvSpPr>
            <p:cNvPr id="11" name="Freeform 11"/>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39AD17"/>
            </a:solidFill>
          </p:spPr>
          <p:txBody>
            <a:bodyPr/>
            <a:lstStyle/>
            <a:p>
              <a:endParaRPr lang="en-GB"/>
            </a:p>
          </p:txBody>
        </p:sp>
        <p:sp>
          <p:nvSpPr>
            <p:cNvPr id="12" name="TextBox 12"/>
            <p:cNvSpPr txBox="1"/>
            <p:nvPr/>
          </p:nvSpPr>
          <p:spPr>
            <a:xfrm>
              <a:off x="76200" y="38100"/>
              <a:ext cx="660400" cy="698500"/>
            </a:xfrm>
            <a:prstGeom prst="rect">
              <a:avLst/>
            </a:prstGeom>
          </p:spPr>
          <p:txBody>
            <a:bodyPr lIns="50800" tIns="50800" rIns="50800" bIns="50800" rtlCol="0" anchor="ctr"/>
            <a:lstStyle/>
            <a:p>
              <a:pPr algn="ctr">
                <a:lnSpc>
                  <a:spcPts val="2659"/>
                </a:lnSpc>
                <a:spcBef>
                  <a:spcPct val="0"/>
                </a:spcBef>
              </a:pPr>
              <a:endParaRPr/>
            </a:p>
          </p:txBody>
        </p:sp>
      </p:grpSp>
      <p:grpSp>
        <p:nvGrpSpPr>
          <p:cNvPr id="13" name="Group 13"/>
          <p:cNvGrpSpPr/>
          <p:nvPr/>
        </p:nvGrpSpPr>
        <p:grpSpPr>
          <a:xfrm>
            <a:off x="-541154" y="470011"/>
            <a:ext cx="1382298" cy="1382298"/>
            <a:chOff x="0" y="0"/>
            <a:chExt cx="812800" cy="812800"/>
          </a:xfrm>
        </p:grpSpPr>
        <p:sp>
          <p:nvSpPr>
            <p:cNvPr id="14" name="Freeform 14"/>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39AD17"/>
            </a:solidFill>
          </p:spPr>
          <p:txBody>
            <a:bodyPr/>
            <a:lstStyle/>
            <a:p>
              <a:endParaRPr lang="en-GB"/>
            </a:p>
          </p:txBody>
        </p:sp>
        <p:sp>
          <p:nvSpPr>
            <p:cNvPr id="15" name="TextBox 15"/>
            <p:cNvSpPr txBox="1"/>
            <p:nvPr/>
          </p:nvSpPr>
          <p:spPr>
            <a:xfrm>
              <a:off x="76200" y="38100"/>
              <a:ext cx="660400" cy="698500"/>
            </a:xfrm>
            <a:prstGeom prst="rect">
              <a:avLst/>
            </a:prstGeom>
          </p:spPr>
          <p:txBody>
            <a:bodyPr lIns="50800" tIns="50800" rIns="50800" bIns="50800" rtlCol="0" anchor="ctr"/>
            <a:lstStyle/>
            <a:p>
              <a:pPr algn="ctr">
                <a:lnSpc>
                  <a:spcPts val="2659"/>
                </a:lnSpc>
                <a:spcBef>
                  <a:spcPct val="0"/>
                </a:spcBef>
              </a:pPr>
              <a:endParaRPr/>
            </a:p>
          </p:txBody>
        </p:sp>
      </p:grpSp>
      <p:grpSp>
        <p:nvGrpSpPr>
          <p:cNvPr id="16" name="Group 16"/>
          <p:cNvGrpSpPr/>
          <p:nvPr/>
        </p:nvGrpSpPr>
        <p:grpSpPr>
          <a:xfrm>
            <a:off x="1277392" y="938318"/>
            <a:ext cx="445684" cy="445684"/>
            <a:chOff x="0" y="0"/>
            <a:chExt cx="812800" cy="812800"/>
          </a:xfrm>
        </p:grpSpPr>
        <p:sp>
          <p:nvSpPr>
            <p:cNvPr id="17" name="Freeform 17"/>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39AD17"/>
            </a:solidFill>
          </p:spPr>
          <p:txBody>
            <a:bodyPr/>
            <a:lstStyle/>
            <a:p>
              <a:endParaRPr lang="en-GB"/>
            </a:p>
          </p:txBody>
        </p:sp>
        <p:sp>
          <p:nvSpPr>
            <p:cNvPr id="18" name="TextBox 18"/>
            <p:cNvSpPr txBox="1"/>
            <p:nvPr/>
          </p:nvSpPr>
          <p:spPr>
            <a:xfrm>
              <a:off x="76200" y="38100"/>
              <a:ext cx="660400" cy="698500"/>
            </a:xfrm>
            <a:prstGeom prst="rect">
              <a:avLst/>
            </a:prstGeom>
          </p:spPr>
          <p:txBody>
            <a:bodyPr lIns="50800" tIns="50800" rIns="50800" bIns="50800" rtlCol="0" anchor="ctr"/>
            <a:lstStyle/>
            <a:p>
              <a:pPr algn="ctr">
                <a:lnSpc>
                  <a:spcPts val="2659"/>
                </a:lnSpc>
                <a:spcBef>
                  <a:spcPct val="0"/>
                </a:spcBef>
              </a:pPr>
              <a:endParaRPr/>
            </a:p>
          </p:txBody>
        </p:sp>
      </p:grpSp>
      <p:grpSp>
        <p:nvGrpSpPr>
          <p:cNvPr id="19" name="Group 19"/>
          <p:cNvGrpSpPr/>
          <p:nvPr/>
        </p:nvGrpSpPr>
        <p:grpSpPr>
          <a:xfrm>
            <a:off x="1277392" y="-374365"/>
            <a:ext cx="754162" cy="754162"/>
            <a:chOff x="0" y="0"/>
            <a:chExt cx="812800" cy="812800"/>
          </a:xfrm>
        </p:grpSpPr>
        <p:sp>
          <p:nvSpPr>
            <p:cNvPr id="20" name="Freeform 20"/>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39AD17"/>
            </a:solidFill>
          </p:spPr>
          <p:txBody>
            <a:bodyPr/>
            <a:lstStyle/>
            <a:p>
              <a:endParaRPr lang="en-GB"/>
            </a:p>
          </p:txBody>
        </p:sp>
        <p:sp>
          <p:nvSpPr>
            <p:cNvPr id="21" name="TextBox 21"/>
            <p:cNvSpPr txBox="1"/>
            <p:nvPr/>
          </p:nvSpPr>
          <p:spPr>
            <a:xfrm>
              <a:off x="76200" y="38100"/>
              <a:ext cx="660400" cy="698500"/>
            </a:xfrm>
            <a:prstGeom prst="rect">
              <a:avLst/>
            </a:prstGeom>
          </p:spPr>
          <p:txBody>
            <a:bodyPr lIns="50800" tIns="50800" rIns="50800" bIns="50800" rtlCol="0" anchor="ctr"/>
            <a:lstStyle/>
            <a:p>
              <a:pPr algn="ctr">
                <a:lnSpc>
                  <a:spcPts val="2659"/>
                </a:lnSpc>
                <a:spcBef>
                  <a:spcPct val="0"/>
                </a:spcBef>
              </a:pPr>
              <a:endParaRPr/>
            </a:p>
          </p:txBody>
        </p:sp>
      </p:grpSp>
      <p:sp>
        <p:nvSpPr>
          <p:cNvPr id="22" name="Freeform 22"/>
          <p:cNvSpPr/>
          <p:nvPr/>
        </p:nvSpPr>
        <p:spPr>
          <a:xfrm>
            <a:off x="11119419" y="3050670"/>
            <a:ext cx="5509078" cy="7022349"/>
          </a:xfrm>
          <a:custGeom>
            <a:avLst/>
            <a:gdLst/>
            <a:ahLst/>
            <a:cxnLst/>
            <a:rect l="l" t="t" r="r" b="b"/>
            <a:pathLst>
              <a:path w="5509078" h="7022349">
                <a:moveTo>
                  <a:pt x="0" y="0"/>
                </a:moveTo>
                <a:lnTo>
                  <a:pt x="5509077" y="0"/>
                </a:lnTo>
                <a:lnTo>
                  <a:pt x="5509077" y="7022350"/>
                </a:lnTo>
                <a:lnTo>
                  <a:pt x="0" y="7022350"/>
                </a:lnTo>
                <a:lnTo>
                  <a:pt x="0" y="0"/>
                </a:lnTo>
                <a:close/>
              </a:path>
            </a:pathLst>
          </a:custGeom>
          <a:blipFill>
            <a:blip r:embed="rId4"/>
            <a:stretch>
              <a:fillRect t="-811" b="-16938"/>
            </a:stretch>
          </a:blipFill>
        </p:spPr>
        <p:txBody>
          <a:bodyPr/>
          <a:lstStyle/>
          <a:p>
            <a:endParaRPr lang="en-GB"/>
          </a:p>
        </p:txBody>
      </p:sp>
      <p:sp>
        <p:nvSpPr>
          <p:cNvPr id="23" name="TextBox 23"/>
          <p:cNvSpPr txBox="1"/>
          <p:nvPr/>
        </p:nvSpPr>
        <p:spPr>
          <a:xfrm>
            <a:off x="3342092" y="1622715"/>
            <a:ext cx="11603815" cy="1047750"/>
          </a:xfrm>
          <a:prstGeom prst="rect">
            <a:avLst/>
          </a:prstGeom>
        </p:spPr>
        <p:txBody>
          <a:bodyPr lIns="0" tIns="0" rIns="0" bIns="0" rtlCol="0" anchor="t">
            <a:spAutoFit/>
          </a:bodyPr>
          <a:lstStyle/>
          <a:p>
            <a:pPr algn="ctr">
              <a:lnSpc>
                <a:spcPts val="8399"/>
              </a:lnSpc>
            </a:pPr>
            <a:r>
              <a:rPr lang="en-US" sz="6999" b="1">
                <a:solidFill>
                  <a:srgbClr val="278F09"/>
                </a:solidFill>
                <a:latin typeface="Mali Bold"/>
                <a:ea typeface="Mali Bold"/>
                <a:cs typeface="Mali Bold"/>
                <a:sym typeface="Mali Bold"/>
              </a:rPr>
              <a:t>Marketing Strategies</a:t>
            </a:r>
          </a:p>
        </p:txBody>
      </p:sp>
      <p:sp>
        <p:nvSpPr>
          <p:cNvPr id="24" name="TextBox 24"/>
          <p:cNvSpPr txBox="1"/>
          <p:nvPr/>
        </p:nvSpPr>
        <p:spPr>
          <a:xfrm>
            <a:off x="2031554" y="3404744"/>
            <a:ext cx="6698267" cy="2797882"/>
          </a:xfrm>
          <a:prstGeom prst="rect">
            <a:avLst/>
          </a:prstGeom>
        </p:spPr>
        <p:txBody>
          <a:bodyPr lIns="0" tIns="0" rIns="0" bIns="0" rtlCol="0" anchor="t">
            <a:spAutoFit/>
          </a:bodyPr>
          <a:lstStyle/>
          <a:p>
            <a:pPr algn="l">
              <a:lnSpc>
                <a:spcPts val="2239"/>
              </a:lnSpc>
            </a:pPr>
            <a:r>
              <a:rPr lang="en-US" b="1" dirty="0">
                <a:solidFill>
                  <a:srgbClr val="000000"/>
                </a:solidFill>
                <a:latin typeface="Public Sans Bold"/>
                <a:ea typeface="Public Sans Bold"/>
                <a:cs typeface="Public Sans Bold"/>
                <a:sym typeface="Public Sans Bold"/>
              </a:rPr>
              <a:t>Marketing Strategy 1 – Social Media Marketing (Instagram)</a:t>
            </a:r>
          </a:p>
          <a:p>
            <a:pPr algn="l">
              <a:lnSpc>
                <a:spcPts val="2239"/>
              </a:lnSpc>
            </a:pPr>
            <a:endParaRPr lang="en-US" b="1" dirty="0">
              <a:solidFill>
                <a:srgbClr val="000000"/>
              </a:solidFill>
              <a:latin typeface="Public Sans Bold"/>
              <a:ea typeface="Public Sans Bold"/>
              <a:cs typeface="Public Sans Bold"/>
              <a:sym typeface="Public Sans Bold"/>
            </a:endParaRPr>
          </a:p>
          <a:p>
            <a:pPr marL="345439" lvl="1" indent="-172720" algn="l">
              <a:lnSpc>
                <a:spcPts val="2239"/>
              </a:lnSpc>
              <a:buFont typeface="Arial"/>
              <a:buChar char="•"/>
            </a:pPr>
            <a:r>
              <a:rPr lang="en-US" dirty="0">
                <a:solidFill>
                  <a:srgbClr val="000000"/>
                </a:solidFill>
                <a:latin typeface="Public Sans Medium"/>
                <a:ea typeface="Public Sans Medium"/>
                <a:cs typeface="Public Sans Medium"/>
                <a:sym typeface="Public Sans Medium"/>
              </a:rPr>
              <a:t>Use Instagram to promote FreshFuel meals through attractive food photos and short videos.</a:t>
            </a:r>
          </a:p>
          <a:p>
            <a:pPr marL="345439" lvl="1" indent="-172720" algn="l">
              <a:lnSpc>
                <a:spcPts val="2239"/>
              </a:lnSpc>
              <a:buFont typeface="Arial"/>
              <a:buChar char="•"/>
            </a:pPr>
            <a:r>
              <a:rPr lang="en-US" dirty="0">
                <a:solidFill>
                  <a:srgbClr val="000000"/>
                </a:solidFill>
                <a:latin typeface="Public Sans Medium"/>
                <a:ea typeface="Public Sans Medium"/>
                <a:cs typeface="Public Sans Medium"/>
                <a:sym typeface="Public Sans Medium"/>
              </a:rPr>
              <a:t>Run targeted Instagram ads to reach students and young professionals in Stratford.</a:t>
            </a:r>
          </a:p>
          <a:p>
            <a:pPr marL="345439" lvl="1" indent="-172720" algn="l">
              <a:lnSpc>
                <a:spcPts val="2239"/>
              </a:lnSpc>
              <a:buFont typeface="Arial"/>
              <a:buChar char="•"/>
            </a:pPr>
            <a:r>
              <a:rPr lang="en-US" dirty="0">
                <a:solidFill>
                  <a:srgbClr val="000000"/>
                </a:solidFill>
                <a:latin typeface="Public Sans Medium"/>
                <a:ea typeface="Public Sans Medium"/>
                <a:cs typeface="Public Sans Medium"/>
                <a:sym typeface="Public Sans Medium"/>
              </a:rPr>
              <a:t>Share daily menu updates, promotions, and customer reviews to increase engagement.</a:t>
            </a:r>
          </a:p>
          <a:p>
            <a:pPr marL="345439" lvl="1" indent="-172720" algn="l">
              <a:lnSpc>
                <a:spcPts val="2239"/>
              </a:lnSpc>
              <a:buFont typeface="Arial"/>
              <a:buChar char="•"/>
            </a:pPr>
            <a:r>
              <a:rPr lang="en-US" dirty="0">
                <a:solidFill>
                  <a:srgbClr val="000000"/>
                </a:solidFill>
                <a:latin typeface="Public Sans Medium"/>
                <a:ea typeface="Public Sans Medium"/>
                <a:cs typeface="Public Sans Medium"/>
                <a:sym typeface="Public Sans Medium"/>
              </a:rPr>
              <a:t>Encourage user-generated content and feedback to build brand awareness.</a:t>
            </a:r>
          </a:p>
        </p:txBody>
      </p:sp>
      <p:sp>
        <p:nvSpPr>
          <p:cNvPr id="25" name="TextBox 25"/>
          <p:cNvSpPr txBox="1"/>
          <p:nvPr/>
        </p:nvSpPr>
        <p:spPr>
          <a:xfrm>
            <a:off x="2031554" y="6727205"/>
            <a:ext cx="6698267" cy="3085909"/>
          </a:xfrm>
          <a:prstGeom prst="rect">
            <a:avLst/>
          </a:prstGeom>
        </p:spPr>
        <p:txBody>
          <a:bodyPr lIns="0" tIns="0" rIns="0" bIns="0" rtlCol="0" anchor="t">
            <a:spAutoFit/>
          </a:bodyPr>
          <a:lstStyle/>
          <a:p>
            <a:pPr algn="l">
              <a:lnSpc>
                <a:spcPts val="2239"/>
              </a:lnSpc>
            </a:pPr>
            <a:r>
              <a:rPr lang="en-US" b="1" dirty="0">
                <a:solidFill>
                  <a:srgbClr val="000000"/>
                </a:solidFill>
                <a:latin typeface="Public Sans Bold"/>
                <a:ea typeface="Public Sans Bold"/>
                <a:cs typeface="Public Sans Bold"/>
                <a:sym typeface="Public Sans Bold"/>
              </a:rPr>
              <a:t>Marketing Strategy 2 – Local Marketing &amp; Student Promotions</a:t>
            </a:r>
          </a:p>
          <a:p>
            <a:pPr algn="l">
              <a:lnSpc>
                <a:spcPts val="2239"/>
              </a:lnSpc>
            </a:pPr>
            <a:endParaRPr lang="en-US" b="1" dirty="0">
              <a:solidFill>
                <a:srgbClr val="000000"/>
              </a:solidFill>
              <a:latin typeface="Public Sans Bold"/>
              <a:ea typeface="Public Sans Bold"/>
              <a:cs typeface="Public Sans Bold"/>
              <a:sym typeface="Public Sans Bold"/>
            </a:endParaRPr>
          </a:p>
          <a:p>
            <a:pPr marL="345439" lvl="1" indent="-172720" algn="l">
              <a:lnSpc>
                <a:spcPts val="2239"/>
              </a:lnSpc>
              <a:buFont typeface="Arial"/>
              <a:buChar char="•"/>
            </a:pPr>
            <a:r>
              <a:rPr lang="en-US" dirty="0">
                <a:solidFill>
                  <a:srgbClr val="000000"/>
                </a:solidFill>
                <a:latin typeface="Public Sans"/>
                <a:ea typeface="Public Sans"/>
                <a:cs typeface="Public Sans"/>
                <a:sym typeface="Public Sans"/>
              </a:rPr>
              <a:t>Distribute flyers and posters in universities, gyms, and coworking spaces.</a:t>
            </a:r>
          </a:p>
          <a:p>
            <a:pPr marL="345439" lvl="1" indent="-172720" algn="l">
              <a:lnSpc>
                <a:spcPts val="2239"/>
              </a:lnSpc>
              <a:buFont typeface="Arial"/>
              <a:buChar char="•"/>
            </a:pPr>
            <a:r>
              <a:rPr lang="en-US" dirty="0">
                <a:solidFill>
                  <a:srgbClr val="000000"/>
                </a:solidFill>
                <a:latin typeface="Public Sans"/>
                <a:ea typeface="Public Sans"/>
                <a:cs typeface="Public Sans"/>
                <a:sym typeface="Public Sans"/>
              </a:rPr>
              <a:t>Offer student discounts and meal deals to attract first-time customers.</a:t>
            </a:r>
          </a:p>
          <a:p>
            <a:pPr marL="345439" lvl="1" indent="-172720" algn="l">
              <a:lnSpc>
                <a:spcPts val="2239"/>
              </a:lnSpc>
              <a:buFont typeface="Arial"/>
              <a:buChar char="•"/>
            </a:pPr>
            <a:r>
              <a:rPr lang="en-US" dirty="0">
                <a:solidFill>
                  <a:srgbClr val="000000"/>
                </a:solidFill>
                <a:latin typeface="Public Sans"/>
                <a:ea typeface="Public Sans"/>
                <a:cs typeface="Public Sans"/>
                <a:sym typeface="Public Sans"/>
              </a:rPr>
              <a:t>Partner with local gyms and university societies to promote healthy eating.</a:t>
            </a:r>
          </a:p>
          <a:p>
            <a:pPr marL="345439" lvl="1" indent="-172720" algn="l">
              <a:lnSpc>
                <a:spcPts val="2239"/>
              </a:lnSpc>
              <a:buFont typeface="Arial"/>
              <a:buChar char="•"/>
            </a:pPr>
            <a:r>
              <a:rPr lang="en-US" dirty="0">
                <a:solidFill>
                  <a:srgbClr val="000000"/>
                </a:solidFill>
                <a:latin typeface="Public Sans"/>
                <a:ea typeface="Public Sans"/>
                <a:cs typeface="Public Sans"/>
                <a:sym typeface="Public Sans"/>
              </a:rPr>
              <a:t>Provide meal bundle offers and referral promotions to encourage repeat purchases.</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E7FFD9"/>
        </a:solidFill>
        <a:effectLst/>
      </p:bgPr>
    </p:bg>
    <p:spTree>
      <p:nvGrpSpPr>
        <p:cNvPr id="1" name=""/>
        <p:cNvGrpSpPr/>
        <p:nvPr/>
      </p:nvGrpSpPr>
      <p:grpSpPr>
        <a:xfrm>
          <a:off x="0" y="0"/>
          <a:ext cx="0" cy="0"/>
          <a:chOff x="0" y="0"/>
          <a:chExt cx="0" cy="0"/>
        </a:xfrm>
      </p:grpSpPr>
      <p:sp>
        <p:nvSpPr>
          <p:cNvPr id="2" name="Freeform 2"/>
          <p:cNvSpPr/>
          <p:nvPr/>
        </p:nvSpPr>
        <p:spPr>
          <a:xfrm rot="9223400" flipH="1">
            <a:off x="15621847" y="217989"/>
            <a:ext cx="2772962" cy="2790402"/>
          </a:xfrm>
          <a:custGeom>
            <a:avLst/>
            <a:gdLst/>
            <a:ahLst/>
            <a:cxnLst/>
            <a:rect l="l" t="t" r="r" b="b"/>
            <a:pathLst>
              <a:path w="2772962" h="2790402">
                <a:moveTo>
                  <a:pt x="2772963" y="0"/>
                </a:moveTo>
                <a:lnTo>
                  <a:pt x="0" y="0"/>
                </a:lnTo>
                <a:lnTo>
                  <a:pt x="0" y="2790402"/>
                </a:lnTo>
                <a:lnTo>
                  <a:pt x="2772963" y="2790402"/>
                </a:lnTo>
                <a:lnTo>
                  <a:pt x="2772963" y="0"/>
                </a:lnTo>
                <a:close/>
              </a:path>
            </a:pathLst>
          </a:custGeom>
          <a:blipFill>
            <a:blip r:embed="rId3"/>
            <a:stretch>
              <a:fillRect/>
            </a:stretch>
          </a:blipFill>
        </p:spPr>
        <p:txBody>
          <a:bodyPr/>
          <a:lstStyle/>
          <a:p>
            <a:endParaRPr lang="en-GB"/>
          </a:p>
        </p:txBody>
      </p:sp>
      <p:sp>
        <p:nvSpPr>
          <p:cNvPr id="3" name="Freeform 3"/>
          <p:cNvSpPr/>
          <p:nvPr/>
        </p:nvSpPr>
        <p:spPr>
          <a:xfrm flipH="1" flipV="1">
            <a:off x="8849612" y="3784138"/>
            <a:ext cx="9440865" cy="5759402"/>
          </a:xfrm>
          <a:custGeom>
            <a:avLst/>
            <a:gdLst/>
            <a:ahLst/>
            <a:cxnLst/>
            <a:rect l="l" t="t" r="r" b="b"/>
            <a:pathLst>
              <a:path w="9440865" h="5759402">
                <a:moveTo>
                  <a:pt x="9440865" y="5759402"/>
                </a:moveTo>
                <a:lnTo>
                  <a:pt x="0" y="5759402"/>
                </a:lnTo>
                <a:lnTo>
                  <a:pt x="0" y="0"/>
                </a:lnTo>
                <a:lnTo>
                  <a:pt x="9440865" y="0"/>
                </a:lnTo>
                <a:lnTo>
                  <a:pt x="9440865" y="5759402"/>
                </a:lnTo>
                <a:close/>
              </a:path>
            </a:pathLst>
          </a:custGeom>
          <a:blipFill>
            <a:blip>
              <a:alphaModFix amt="40000"/>
              <a:extLst>
                <a:ext uri="{96DAC541-7B7A-43D3-8B79-37D633B846F1}">
                  <asvg:svgBlip xmlns:asvg="http://schemas.microsoft.com/office/drawing/2016/SVG/main" r:embed="rId4"/>
                </a:ext>
              </a:extLst>
            </a:blip>
            <a:stretch>
              <a:fillRect/>
            </a:stretch>
          </a:blipFill>
        </p:spPr>
        <p:txBody>
          <a:bodyPr/>
          <a:lstStyle/>
          <a:p>
            <a:endParaRPr lang="en-GB"/>
          </a:p>
        </p:txBody>
      </p:sp>
      <p:sp>
        <p:nvSpPr>
          <p:cNvPr id="4" name="Freeform 4"/>
          <p:cNvSpPr/>
          <p:nvPr/>
        </p:nvSpPr>
        <p:spPr>
          <a:xfrm rot="-1651304">
            <a:off x="16497986" y="7552632"/>
            <a:ext cx="1318289" cy="2375296"/>
          </a:xfrm>
          <a:custGeom>
            <a:avLst/>
            <a:gdLst/>
            <a:ahLst/>
            <a:cxnLst/>
            <a:rect l="l" t="t" r="r" b="b"/>
            <a:pathLst>
              <a:path w="1318289" h="2375296">
                <a:moveTo>
                  <a:pt x="0" y="0"/>
                </a:moveTo>
                <a:lnTo>
                  <a:pt x="1318289" y="0"/>
                </a:lnTo>
                <a:lnTo>
                  <a:pt x="1318289" y="2375296"/>
                </a:lnTo>
                <a:lnTo>
                  <a:pt x="0" y="2375296"/>
                </a:lnTo>
                <a:lnTo>
                  <a:pt x="0" y="0"/>
                </a:lnTo>
                <a:close/>
              </a:path>
            </a:pathLst>
          </a:custGeom>
          <a:blipFill>
            <a:blip r:embed="rId5"/>
            <a:stretch>
              <a:fillRect/>
            </a:stretch>
          </a:blipFill>
        </p:spPr>
        <p:txBody>
          <a:bodyPr/>
          <a:lstStyle/>
          <a:p>
            <a:endParaRPr lang="en-GB"/>
          </a:p>
        </p:txBody>
      </p:sp>
      <p:sp>
        <p:nvSpPr>
          <p:cNvPr id="5" name="Freeform 5"/>
          <p:cNvSpPr/>
          <p:nvPr/>
        </p:nvSpPr>
        <p:spPr>
          <a:xfrm>
            <a:off x="102697" y="71042"/>
            <a:ext cx="9440865" cy="5759402"/>
          </a:xfrm>
          <a:custGeom>
            <a:avLst/>
            <a:gdLst/>
            <a:ahLst/>
            <a:cxnLst/>
            <a:rect l="l" t="t" r="r" b="b"/>
            <a:pathLst>
              <a:path w="9440865" h="5759402">
                <a:moveTo>
                  <a:pt x="0" y="0"/>
                </a:moveTo>
                <a:lnTo>
                  <a:pt x="9440865" y="0"/>
                </a:lnTo>
                <a:lnTo>
                  <a:pt x="9440865" y="5759402"/>
                </a:lnTo>
                <a:lnTo>
                  <a:pt x="0" y="5759402"/>
                </a:lnTo>
                <a:lnTo>
                  <a:pt x="0" y="0"/>
                </a:lnTo>
                <a:close/>
              </a:path>
            </a:pathLst>
          </a:custGeom>
          <a:blipFill>
            <a:blip>
              <a:alphaModFix amt="40000"/>
              <a:extLst>
                <a:ext uri="{96DAC541-7B7A-43D3-8B79-37D633B846F1}">
                  <asvg:svgBlip xmlns:asvg="http://schemas.microsoft.com/office/drawing/2016/SVG/main" r:embed="rId4"/>
                </a:ext>
              </a:extLst>
            </a:blip>
            <a:stretch>
              <a:fillRect/>
            </a:stretch>
          </a:blipFill>
        </p:spPr>
        <p:txBody>
          <a:bodyPr/>
          <a:lstStyle/>
          <a:p>
            <a:endParaRPr lang="en-GB"/>
          </a:p>
        </p:txBody>
      </p:sp>
      <p:sp>
        <p:nvSpPr>
          <p:cNvPr id="6" name="Freeform 6"/>
          <p:cNvSpPr/>
          <p:nvPr/>
        </p:nvSpPr>
        <p:spPr>
          <a:xfrm>
            <a:off x="345680" y="0"/>
            <a:ext cx="1674992" cy="2504660"/>
          </a:xfrm>
          <a:custGeom>
            <a:avLst/>
            <a:gdLst/>
            <a:ahLst/>
            <a:cxnLst/>
            <a:rect l="l" t="t" r="r" b="b"/>
            <a:pathLst>
              <a:path w="1674992" h="2504660">
                <a:moveTo>
                  <a:pt x="0" y="0"/>
                </a:moveTo>
                <a:lnTo>
                  <a:pt x="1674991" y="0"/>
                </a:lnTo>
                <a:lnTo>
                  <a:pt x="1674991" y="2504660"/>
                </a:lnTo>
                <a:lnTo>
                  <a:pt x="0" y="2504660"/>
                </a:lnTo>
                <a:lnTo>
                  <a:pt x="0" y="0"/>
                </a:lnTo>
                <a:close/>
              </a:path>
            </a:pathLst>
          </a:custGeom>
          <a:blipFill>
            <a:blip r:embed="rId6"/>
            <a:stretch>
              <a:fillRect/>
            </a:stretch>
          </a:blipFill>
        </p:spPr>
        <p:txBody>
          <a:bodyPr/>
          <a:lstStyle/>
          <a:p>
            <a:endParaRPr lang="en-GB"/>
          </a:p>
        </p:txBody>
      </p:sp>
      <p:grpSp>
        <p:nvGrpSpPr>
          <p:cNvPr id="7" name="Group 7"/>
          <p:cNvGrpSpPr/>
          <p:nvPr/>
        </p:nvGrpSpPr>
        <p:grpSpPr>
          <a:xfrm>
            <a:off x="102697" y="4135867"/>
            <a:ext cx="1080478" cy="1080478"/>
            <a:chOff x="0" y="0"/>
            <a:chExt cx="812800" cy="812800"/>
          </a:xfrm>
        </p:grpSpPr>
        <p:sp>
          <p:nvSpPr>
            <p:cNvPr id="8" name="Freeform 8"/>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39AD17"/>
            </a:solidFill>
          </p:spPr>
          <p:txBody>
            <a:bodyPr/>
            <a:lstStyle/>
            <a:p>
              <a:endParaRPr lang="en-GB"/>
            </a:p>
          </p:txBody>
        </p:sp>
        <p:sp>
          <p:nvSpPr>
            <p:cNvPr id="9" name="TextBox 9"/>
            <p:cNvSpPr txBox="1"/>
            <p:nvPr/>
          </p:nvSpPr>
          <p:spPr>
            <a:xfrm>
              <a:off x="76200" y="38100"/>
              <a:ext cx="660400" cy="698500"/>
            </a:xfrm>
            <a:prstGeom prst="rect">
              <a:avLst/>
            </a:prstGeom>
          </p:spPr>
          <p:txBody>
            <a:bodyPr lIns="50800" tIns="50800" rIns="50800" bIns="50800" rtlCol="0" anchor="ctr"/>
            <a:lstStyle/>
            <a:p>
              <a:pPr algn="ctr">
                <a:lnSpc>
                  <a:spcPts val="2659"/>
                </a:lnSpc>
                <a:spcBef>
                  <a:spcPct val="0"/>
                </a:spcBef>
              </a:pPr>
              <a:endParaRPr/>
            </a:p>
          </p:txBody>
        </p:sp>
      </p:grpSp>
      <p:grpSp>
        <p:nvGrpSpPr>
          <p:cNvPr id="10" name="Group 10"/>
          <p:cNvGrpSpPr/>
          <p:nvPr/>
        </p:nvGrpSpPr>
        <p:grpSpPr>
          <a:xfrm>
            <a:off x="-406344" y="5657862"/>
            <a:ext cx="719682" cy="719682"/>
            <a:chOff x="0" y="0"/>
            <a:chExt cx="812800" cy="812800"/>
          </a:xfrm>
        </p:grpSpPr>
        <p:sp>
          <p:nvSpPr>
            <p:cNvPr id="11" name="Freeform 11"/>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39AD17"/>
            </a:solidFill>
          </p:spPr>
          <p:txBody>
            <a:bodyPr/>
            <a:lstStyle/>
            <a:p>
              <a:endParaRPr lang="en-GB"/>
            </a:p>
          </p:txBody>
        </p:sp>
        <p:sp>
          <p:nvSpPr>
            <p:cNvPr id="12" name="TextBox 12"/>
            <p:cNvSpPr txBox="1"/>
            <p:nvPr/>
          </p:nvSpPr>
          <p:spPr>
            <a:xfrm>
              <a:off x="76200" y="38100"/>
              <a:ext cx="660400" cy="698500"/>
            </a:xfrm>
            <a:prstGeom prst="rect">
              <a:avLst/>
            </a:prstGeom>
          </p:spPr>
          <p:txBody>
            <a:bodyPr lIns="50800" tIns="50800" rIns="50800" bIns="50800" rtlCol="0" anchor="ctr"/>
            <a:lstStyle/>
            <a:p>
              <a:pPr algn="ctr">
                <a:lnSpc>
                  <a:spcPts val="2659"/>
                </a:lnSpc>
                <a:spcBef>
                  <a:spcPct val="0"/>
                </a:spcBef>
              </a:pPr>
              <a:endParaRPr/>
            </a:p>
          </p:txBody>
        </p:sp>
      </p:grpSp>
      <p:sp>
        <p:nvSpPr>
          <p:cNvPr id="13" name="Freeform 13"/>
          <p:cNvSpPr/>
          <p:nvPr/>
        </p:nvSpPr>
        <p:spPr>
          <a:xfrm rot="-6298775">
            <a:off x="15825485" y="-342201"/>
            <a:ext cx="1760832" cy="3172671"/>
          </a:xfrm>
          <a:custGeom>
            <a:avLst/>
            <a:gdLst/>
            <a:ahLst/>
            <a:cxnLst/>
            <a:rect l="l" t="t" r="r" b="b"/>
            <a:pathLst>
              <a:path w="1760832" h="3172671">
                <a:moveTo>
                  <a:pt x="0" y="0"/>
                </a:moveTo>
                <a:lnTo>
                  <a:pt x="1760833" y="0"/>
                </a:lnTo>
                <a:lnTo>
                  <a:pt x="1760833" y="3172671"/>
                </a:lnTo>
                <a:lnTo>
                  <a:pt x="0" y="3172671"/>
                </a:lnTo>
                <a:lnTo>
                  <a:pt x="0" y="0"/>
                </a:lnTo>
                <a:close/>
              </a:path>
            </a:pathLst>
          </a:custGeom>
          <a:blipFill>
            <a:blip r:embed="rId5"/>
            <a:stretch>
              <a:fillRect/>
            </a:stretch>
          </a:blipFill>
        </p:spPr>
        <p:txBody>
          <a:bodyPr/>
          <a:lstStyle/>
          <a:p>
            <a:endParaRPr lang="en-GB"/>
          </a:p>
        </p:txBody>
      </p:sp>
      <p:sp>
        <p:nvSpPr>
          <p:cNvPr id="14" name="Freeform 14"/>
          <p:cNvSpPr/>
          <p:nvPr/>
        </p:nvSpPr>
        <p:spPr>
          <a:xfrm>
            <a:off x="-104833" y="8220751"/>
            <a:ext cx="2427015" cy="2075098"/>
          </a:xfrm>
          <a:custGeom>
            <a:avLst/>
            <a:gdLst/>
            <a:ahLst/>
            <a:cxnLst/>
            <a:rect l="l" t="t" r="r" b="b"/>
            <a:pathLst>
              <a:path w="2427015" h="2075098">
                <a:moveTo>
                  <a:pt x="0" y="0"/>
                </a:moveTo>
                <a:lnTo>
                  <a:pt x="2427015" y="0"/>
                </a:lnTo>
                <a:lnTo>
                  <a:pt x="2427015" y="2075098"/>
                </a:lnTo>
                <a:lnTo>
                  <a:pt x="0" y="2075098"/>
                </a:lnTo>
                <a:lnTo>
                  <a:pt x="0" y="0"/>
                </a:lnTo>
                <a:close/>
              </a:path>
            </a:pathLst>
          </a:custGeom>
          <a:blipFill>
            <a:blip r:embed="rId7"/>
            <a:stretch>
              <a:fillRect/>
            </a:stretch>
          </a:blipFill>
        </p:spPr>
        <p:txBody>
          <a:bodyPr/>
          <a:lstStyle/>
          <a:p>
            <a:endParaRPr lang="en-GB"/>
          </a:p>
        </p:txBody>
      </p:sp>
      <p:grpSp>
        <p:nvGrpSpPr>
          <p:cNvPr id="15" name="Group 15"/>
          <p:cNvGrpSpPr/>
          <p:nvPr/>
        </p:nvGrpSpPr>
        <p:grpSpPr>
          <a:xfrm>
            <a:off x="642936" y="5657862"/>
            <a:ext cx="465738" cy="465738"/>
            <a:chOff x="0" y="0"/>
            <a:chExt cx="812800" cy="812800"/>
          </a:xfrm>
        </p:grpSpPr>
        <p:sp>
          <p:nvSpPr>
            <p:cNvPr id="16" name="Freeform 16"/>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39AD17"/>
            </a:solidFill>
          </p:spPr>
          <p:txBody>
            <a:bodyPr/>
            <a:lstStyle/>
            <a:p>
              <a:endParaRPr lang="en-GB"/>
            </a:p>
          </p:txBody>
        </p:sp>
        <p:sp>
          <p:nvSpPr>
            <p:cNvPr id="17" name="TextBox 17"/>
            <p:cNvSpPr txBox="1"/>
            <p:nvPr/>
          </p:nvSpPr>
          <p:spPr>
            <a:xfrm>
              <a:off x="76200" y="38100"/>
              <a:ext cx="660400" cy="698500"/>
            </a:xfrm>
            <a:prstGeom prst="rect">
              <a:avLst/>
            </a:prstGeom>
          </p:spPr>
          <p:txBody>
            <a:bodyPr lIns="50800" tIns="50800" rIns="50800" bIns="50800" rtlCol="0" anchor="ctr"/>
            <a:lstStyle/>
            <a:p>
              <a:pPr algn="ctr">
                <a:lnSpc>
                  <a:spcPts val="2659"/>
                </a:lnSpc>
                <a:spcBef>
                  <a:spcPct val="0"/>
                </a:spcBef>
              </a:pPr>
              <a:endParaRPr/>
            </a:p>
          </p:txBody>
        </p:sp>
      </p:grpSp>
      <p:grpSp>
        <p:nvGrpSpPr>
          <p:cNvPr id="18" name="Group 18"/>
          <p:cNvGrpSpPr/>
          <p:nvPr/>
        </p:nvGrpSpPr>
        <p:grpSpPr>
          <a:xfrm>
            <a:off x="17517370" y="6123600"/>
            <a:ext cx="1080478" cy="1080478"/>
            <a:chOff x="0" y="0"/>
            <a:chExt cx="812800" cy="812800"/>
          </a:xfrm>
        </p:grpSpPr>
        <p:sp>
          <p:nvSpPr>
            <p:cNvPr id="19" name="Freeform 19"/>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39AD17"/>
            </a:solidFill>
          </p:spPr>
          <p:txBody>
            <a:bodyPr/>
            <a:lstStyle/>
            <a:p>
              <a:endParaRPr lang="en-GB"/>
            </a:p>
          </p:txBody>
        </p:sp>
        <p:sp>
          <p:nvSpPr>
            <p:cNvPr id="20" name="TextBox 20"/>
            <p:cNvSpPr txBox="1"/>
            <p:nvPr/>
          </p:nvSpPr>
          <p:spPr>
            <a:xfrm>
              <a:off x="76200" y="38100"/>
              <a:ext cx="660400" cy="698500"/>
            </a:xfrm>
            <a:prstGeom prst="rect">
              <a:avLst/>
            </a:prstGeom>
          </p:spPr>
          <p:txBody>
            <a:bodyPr lIns="50800" tIns="50800" rIns="50800" bIns="50800" rtlCol="0" anchor="ctr"/>
            <a:lstStyle/>
            <a:p>
              <a:pPr algn="ctr">
                <a:lnSpc>
                  <a:spcPts val="2659"/>
                </a:lnSpc>
                <a:spcBef>
                  <a:spcPct val="0"/>
                </a:spcBef>
              </a:pPr>
              <a:endParaRPr/>
            </a:p>
          </p:txBody>
        </p:sp>
      </p:grpSp>
      <p:grpSp>
        <p:nvGrpSpPr>
          <p:cNvPr id="21" name="Group 21"/>
          <p:cNvGrpSpPr/>
          <p:nvPr/>
        </p:nvGrpSpPr>
        <p:grpSpPr>
          <a:xfrm>
            <a:off x="17008328" y="7645595"/>
            <a:ext cx="719682" cy="719682"/>
            <a:chOff x="0" y="0"/>
            <a:chExt cx="812800" cy="812800"/>
          </a:xfrm>
        </p:grpSpPr>
        <p:sp>
          <p:nvSpPr>
            <p:cNvPr id="22" name="Freeform 22"/>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39AD17"/>
            </a:solidFill>
          </p:spPr>
          <p:txBody>
            <a:bodyPr/>
            <a:lstStyle/>
            <a:p>
              <a:endParaRPr lang="en-GB"/>
            </a:p>
          </p:txBody>
        </p:sp>
        <p:sp>
          <p:nvSpPr>
            <p:cNvPr id="23" name="TextBox 23"/>
            <p:cNvSpPr txBox="1"/>
            <p:nvPr/>
          </p:nvSpPr>
          <p:spPr>
            <a:xfrm>
              <a:off x="76200" y="38100"/>
              <a:ext cx="660400" cy="698500"/>
            </a:xfrm>
            <a:prstGeom prst="rect">
              <a:avLst/>
            </a:prstGeom>
          </p:spPr>
          <p:txBody>
            <a:bodyPr lIns="50800" tIns="50800" rIns="50800" bIns="50800" rtlCol="0" anchor="ctr"/>
            <a:lstStyle/>
            <a:p>
              <a:pPr algn="ctr">
                <a:lnSpc>
                  <a:spcPts val="2659"/>
                </a:lnSpc>
                <a:spcBef>
                  <a:spcPct val="0"/>
                </a:spcBef>
              </a:pPr>
              <a:endParaRPr/>
            </a:p>
          </p:txBody>
        </p:sp>
      </p:grpSp>
      <p:grpSp>
        <p:nvGrpSpPr>
          <p:cNvPr id="24" name="Group 24"/>
          <p:cNvGrpSpPr/>
          <p:nvPr/>
        </p:nvGrpSpPr>
        <p:grpSpPr>
          <a:xfrm>
            <a:off x="18057609" y="7645595"/>
            <a:ext cx="465738" cy="465738"/>
            <a:chOff x="0" y="0"/>
            <a:chExt cx="812800" cy="812800"/>
          </a:xfrm>
        </p:grpSpPr>
        <p:sp>
          <p:nvSpPr>
            <p:cNvPr id="25" name="Freeform 25"/>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39AD17"/>
            </a:solidFill>
          </p:spPr>
          <p:txBody>
            <a:bodyPr/>
            <a:lstStyle/>
            <a:p>
              <a:endParaRPr lang="en-GB"/>
            </a:p>
          </p:txBody>
        </p:sp>
        <p:sp>
          <p:nvSpPr>
            <p:cNvPr id="26" name="TextBox 26"/>
            <p:cNvSpPr txBox="1"/>
            <p:nvPr/>
          </p:nvSpPr>
          <p:spPr>
            <a:xfrm>
              <a:off x="76200" y="38100"/>
              <a:ext cx="660400" cy="698500"/>
            </a:xfrm>
            <a:prstGeom prst="rect">
              <a:avLst/>
            </a:prstGeom>
          </p:spPr>
          <p:txBody>
            <a:bodyPr lIns="50800" tIns="50800" rIns="50800" bIns="50800" rtlCol="0" anchor="ctr"/>
            <a:lstStyle/>
            <a:p>
              <a:pPr algn="ctr">
                <a:lnSpc>
                  <a:spcPts val="2659"/>
                </a:lnSpc>
                <a:spcBef>
                  <a:spcPct val="0"/>
                </a:spcBef>
              </a:pPr>
              <a:endParaRPr/>
            </a:p>
          </p:txBody>
        </p:sp>
      </p:grpSp>
      <p:sp>
        <p:nvSpPr>
          <p:cNvPr id="27" name="Freeform 27"/>
          <p:cNvSpPr/>
          <p:nvPr/>
        </p:nvSpPr>
        <p:spPr>
          <a:xfrm>
            <a:off x="10573599" y="3538382"/>
            <a:ext cx="6943770" cy="3686511"/>
          </a:xfrm>
          <a:custGeom>
            <a:avLst/>
            <a:gdLst/>
            <a:ahLst/>
            <a:cxnLst/>
            <a:rect l="l" t="t" r="r" b="b"/>
            <a:pathLst>
              <a:path w="6943770" h="3686511">
                <a:moveTo>
                  <a:pt x="0" y="0"/>
                </a:moveTo>
                <a:lnTo>
                  <a:pt x="6943771" y="0"/>
                </a:lnTo>
                <a:lnTo>
                  <a:pt x="6943771" y="3686511"/>
                </a:lnTo>
                <a:lnTo>
                  <a:pt x="0" y="3686511"/>
                </a:lnTo>
                <a:lnTo>
                  <a:pt x="0" y="0"/>
                </a:lnTo>
                <a:close/>
              </a:path>
            </a:pathLst>
          </a:custGeom>
          <a:blipFill>
            <a:blip r:embed="rId8"/>
            <a:stretch>
              <a:fillRect/>
            </a:stretch>
          </a:blipFill>
        </p:spPr>
        <p:txBody>
          <a:bodyPr/>
          <a:lstStyle/>
          <a:p>
            <a:endParaRPr lang="en-GB"/>
          </a:p>
        </p:txBody>
      </p:sp>
      <p:sp>
        <p:nvSpPr>
          <p:cNvPr id="28" name="TextBox 28"/>
          <p:cNvSpPr txBox="1"/>
          <p:nvPr/>
        </p:nvSpPr>
        <p:spPr>
          <a:xfrm>
            <a:off x="3342092" y="1622715"/>
            <a:ext cx="11603815" cy="1047750"/>
          </a:xfrm>
          <a:prstGeom prst="rect">
            <a:avLst/>
          </a:prstGeom>
        </p:spPr>
        <p:txBody>
          <a:bodyPr lIns="0" tIns="0" rIns="0" bIns="0" rtlCol="0" anchor="t">
            <a:spAutoFit/>
          </a:bodyPr>
          <a:lstStyle/>
          <a:p>
            <a:pPr algn="ctr">
              <a:lnSpc>
                <a:spcPts val="8399"/>
              </a:lnSpc>
            </a:pPr>
            <a:r>
              <a:rPr lang="en-US" sz="6999" b="1">
                <a:solidFill>
                  <a:srgbClr val="278F09"/>
                </a:solidFill>
                <a:latin typeface="Mali Bold"/>
                <a:ea typeface="Mali Bold"/>
                <a:cs typeface="Mali Bold"/>
                <a:sym typeface="Mali Bold"/>
              </a:rPr>
              <a:t>Funding Requirements</a:t>
            </a:r>
          </a:p>
        </p:txBody>
      </p:sp>
      <p:sp>
        <p:nvSpPr>
          <p:cNvPr id="29" name="TextBox 29"/>
          <p:cNvSpPr txBox="1"/>
          <p:nvPr/>
        </p:nvSpPr>
        <p:spPr>
          <a:xfrm>
            <a:off x="2755186" y="3450602"/>
            <a:ext cx="7273633" cy="1951496"/>
          </a:xfrm>
          <a:prstGeom prst="rect">
            <a:avLst/>
          </a:prstGeom>
        </p:spPr>
        <p:txBody>
          <a:bodyPr lIns="0" tIns="0" rIns="0" bIns="0" rtlCol="0" anchor="t">
            <a:spAutoFit/>
          </a:bodyPr>
          <a:lstStyle/>
          <a:p>
            <a:pPr marL="345439" lvl="1" indent="-172720" algn="l">
              <a:lnSpc>
                <a:spcPts val="2239"/>
              </a:lnSpc>
              <a:buFont typeface="Arial"/>
              <a:buChar char="•"/>
            </a:pPr>
            <a:r>
              <a:rPr lang="en-US" dirty="0">
                <a:solidFill>
                  <a:srgbClr val="000000"/>
                </a:solidFill>
                <a:latin typeface="Public Sans Medium"/>
                <a:ea typeface="Public Sans Medium"/>
                <a:cs typeface="Public Sans Medium"/>
                <a:sym typeface="Public Sans Medium"/>
              </a:rPr>
              <a:t>FreshFuel requires approximately £15,000 in start-up funding to establish the business and begin operations.</a:t>
            </a:r>
          </a:p>
          <a:p>
            <a:pPr marL="345439" lvl="1" indent="-172720" algn="l">
              <a:lnSpc>
                <a:spcPts val="2239"/>
              </a:lnSpc>
              <a:buFont typeface="Arial"/>
              <a:buChar char="•"/>
            </a:pPr>
            <a:r>
              <a:rPr lang="en-US" dirty="0">
                <a:solidFill>
                  <a:srgbClr val="000000"/>
                </a:solidFill>
                <a:latin typeface="Public Sans Medium"/>
                <a:ea typeface="Public Sans Medium"/>
                <a:cs typeface="Public Sans Medium"/>
                <a:sym typeface="Public Sans Medium"/>
              </a:rPr>
              <a:t>The funding will be obtained through a UK Government Start-Up Loan, which provides financial support for new small businesses.</a:t>
            </a:r>
          </a:p>
          <a:p>
            <a:pPr marL="345439" lvl="1" indent="-172720" algn="l">
              <a:lnSpc>
                <a:spcPts val="2239"/>
              </a:lnSpc>
              <a:buFont typeface="Arial"/>
              <a:buChar char="•"/>
            </a:pPr>
            <a:r>
              <a:rPr lang="en-US" dirty="0">
                <a:solidFill>
                  <a:srgbClr val="000000"/>
                </a:solidFill>
                <a:latin typeface="Public Sans Medium"/>
                <a:ea typeface="Public Sans Medium"/>
                <a:cs typeface="Public Sans Medium"/>
                <a:sym typeface="Public Sans Medium"/>
              </a:rPr>
              <a:t>A large portion of the investment will be allocated to kitchen equipment required to prepare meals safely and efficiently.</a:t>
            </a:r>
          </a:p>
          <a:p>
            <a:pPr algn="l">
              <a:lnSpc>
                <a:spcPts val="2239"/>
              </a:lnSpc>
            </a:pPr>
            <a:endParaRPr lang="en-US" dirty="0">
              <a:solidFill>
                <a:srgbClr val="000000"/>
              </a:solidFill>
              <a:latin typeface="Public Sans Medium"/>
              <a:ea typeface="Public Sans Medium"/>
              <a:cs typeface="Public Sans Medium"/>
              <a:sym typeface="Public Sans Medium"/>
            </a:endParaRPr>
          </a:p>
        </p:txBody>
      </p:sp>
      <p:sp>
        <p:nvSpPr>
          <p:cNvPr id="30" name="TextBox 30"/>
          <p:cNvSpPr txBox="1"/>
          <p:nvPr/>
        </p:nvSpPr>
        <p:spPr>
          <a:xfrm>
            <a:off x="2755186" y="5852631"/>
            <a:ext cx="7032732" cy="2239524"/>
          </a:xfrm>
          <a:prstGeom prst="rect">
            <a:avLst/>
          </a:prstGeom>
        </p:spPr>
        <p:txBody>
          <a:bodyPr lIns="0" tIns="0" rIns="0" bIns="0" rtlCol="0" anchor="t">
            <a:spAutoFit/>
          </a:bodyPr>
          <a:lstStyle/>
          <a:p>
            <a:pPr marL="345439" lvl="1" indent="-172720" algn="l">
              <a:lnSpc>
                <a:spcPts val="2239"/>
              </a:lnSpc>
              <a:buFont typeface="Arial"/>
              <a:buChar char="•"/>
            </a:pPr>
            <a:r>
              <a:rPr lang="en-US" dirty="0">
                <a:solidFill>
                  <a:srgbClr val="000000"/>
                </a:solidFill>
                <a:latin typeface="Public Sans Medium"/>
                <a:ea typeface="Public Sans Medium"/>
                <a:cs typeface="Public Sans Medium"/>
                <a:sym typeface="Public Sans Medium"/>
              </a:rPr>
              <a:t>Initial ingredients and food inventory will also require funding to ensure the business can operate immediately after launch.</a:t>
            </a:r>
          </a:p>
          <a:p>
            <a:pPr marL="345439" lvl="1" indent="-172720" algn="l">
              <a:lnSpc>
                <a:spcPts val="2239"/>
              </a:lnSpc>
              <a:buFont typeface="Arial"/>
              <a:buChar char="•"/>
            </a:pPr>
            <a:r>
              <a:rPr lang="en-US" dirty="0">
                <a:solidFill>
                  <a:srgbClr val="000000"/>
                </a:solidFill>
                <a:latin typeface="Public Sans Medium"/>
                <a:ea typeface="Public Sans Medium"/>
                <a:cs typeface="Public Sans Medium"/>
                <a:sym typeface="Public Sans Medium"/>
              </a:rPr>
              <a:t>Marketing expenses will support promotional campaigns that introduce the brand to potential customers.</a:t>
            </a:r>
          </a:p>
          <a:p>
            <a:pPr marL="345439" lvl="1" indent="-172720" algn="l">
              <a:lnSpc>
                <a:spcPts val="2239"/>
              </a:lnSpc>
              <a:buFont typeface="Arial"/>
              <a:buChar char="•"/>
            </a:pPr>
            <a:r>
              <a:rPr lang="en-US" dirty="0">
                <a:solidFill>
                  <a:srgbClr val="000000"/>
                </a:solidFill>
                <a:latin typeface="Public Sans Medium"/>
                <a:ea typeface="Public Sans Medium"/>
                <a:cs typeface="Public Sans Medium"/>
                <a:sym typeface="Public Sans Medium"/>
              </a:rPr>
              <a:t>Licensing, insurance, and regulatory compliance costs are necessary to ensure the business meets food safety and legal requirements.</a:t>
            </a:r>
          </a:p>
          <a:p>
            <a:pPr algn="l">
              <a:lnSpc>
                <a:spcPts val="2239"/>
              </a:lnSpc>
            </a:pPr>
            <a:endParaRPr lang="en-US" dirty="0">
              <a:solidFill>
                <a:srgbClr val="000000"/>
              </a:solidFill>
              <a:latin typeface="Public Sans Medium"/>
              <a:ea typeface="Public Sans Medium"/>
              <a:cs typeface="Public Sans Medium"/>
              <a:sym typeface="Public Sans Medium"/>
            </a:endParaRPr>
          </a:p>
        </p:txBody>
      </p:sp>
      <p:sp>
        <p:nvSpPr>
          <p:cNvPr id="31" name="TextBox 31"/>
          <p:cNvSpPr txBox="1"/>
          <p:nvPr/>
        </p:nvSpPr>
        <p:spPr>
          <a:xfrm>
            <a:off x="10852428" y="7353876"/>
            <a:ext cx="6047825" cy="540385"/>
          </a:xfrm>
          <a:prstGeom prst="rect">
            <a:avLst/>
          </a:prstGeom>
        </p:spPr>
        <p:txBody>
          <a:bodyPr lIns="0" tIns="0" rIns="0" bIns="0" rtlCol="0" anchor="t">
            <a:spAutoFit/>
          </a:bodyPr>
          <a:lstStyle/>
          <a:p>
            <a:pPr algn="ctr">
              <a:lnSpc>
                <a:spcPts val="2240"/>
              </a:lnSpc>
              <a:spcBef>
                <a:spcPct val="0"/>
              </a:spcBef>
            </a:pPr>
            <a:r>
              <a:rPr lang="en-US" sz="1600" dirty="0">
                <a:solidFill>
                  <a:srgbClr val="000000"/>
                </a:solidFill>
                <a:latin typeface="Canva Sans"/>
                <a:ea typeface="Canva Sans"/>
                <a:cs typeface="Canva Sans"/>
                <a:sym typeface="Canva Sans"/>
              </a:rPr>
              <a:t>Fig: Initial Start-Up Costs; Source: FreshFuel Business Plan (Author, 2026)</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E7FFD9"/>
        </a:solidFill>
        <a:effectLst/>
      </p:bgPr>
    </p:bg>
    <p:spTree>
      <p:nvGrpSpPr>
        <p:cNvPr id="1" name="">
          <a:extLst>
            <a:ext uri="{FF2B5EF4-FFF2-40B4-BE49-F238E27FC236}">
              <a16:creationId xmlns:a16="http://schemas.microsoft.com/office/drawing/2014/main" id="{06AC17D5-8EA0-D94A-BA8E-B7192DF1D9A8}"/>
            </a:ext>
          </a:extLst>
        </p:cNvPr>
        <p:cNvGrpSpPr/>
        <p:nvPr/>
      </p:nvGrpSpPr>
      <p:grpSpPr>
        <a:xfrm>
          <a:off x="0" y="0"/>
          <a:ext cx="0" cy="0"/>
          <a:chOff x="0" y="0"/>
          <a:chExt cx="0" cy="0"/>
        </a:xfrm>
      </p:grpSpPr>
      <p:sp>
        <p:nvSpPr>
          <p:cNvPr id="2" name="Freeform 2">
            <a:extLst>
              <a:ext uri="{FF2B5EF4-FFF2-40B4-BE49-F238E27FC236}">
                <a16:creationId xmlns:a16="http://schemas.microsoft.com/office/drawing/2014/main" id="{3C8A9EC7-1E35-F790-5D41-D1152C97D0EF}"/>
              </a:ext>
            </a:extLst>
          </p:cNvPr>
          <p:cNvSpPr/>
          <p:nvPr/>
        </p:nvSpPr>
        <p:spPr>
          <a:xfrm rot="9223400" flipH="1">
            <a:off x="15621847" y="217989"/>
            <a:ext cx="2772962" cy="2790402"/>
          </a:xfrm>
          <a:custGeom>
            <a:avLst/>
            <a:gdLst/>
            <a:ahLst/>
            <a:cxnLst/>
            <a:rect l="l" t="t" r="r" b="b"/>
            <a:pathLst>
              <a:path w="2772962" h="2790402">
                <a:moveTo>
                  <a:pt x="2772963" y="0"/>
                </a:moveTo>
                <a:lnTo>
                  <a:pt x="0" y="0"/>
                </a:lnTo>
                <a:lnTo>
                  <a:pt x="0" y="2790402"/>
                </a:lnTo>
                <a:lnTo>
                  <a:pt x="2772963" y="2790402"/>
                </a:lnTo>
                <a:lnTo>
                  <a:pt x="2772963" y="0"/>
                </a:lnTo>
                <a:close/>
              </a:path>
            </a:pathLst>
          </a:custGeom>
          <a:blipFill>
            <a:blip r:embed="rId3"/>
            <a:stretch>
              <a:fillRect/>
            </a:stretch>
          </a:blipFill>
        </p:spPr>
        <p:txBody>
          <a:bodyPr/>
          <a:lstStyle/>
          <a:p>
            <a:endParaRPr lang="en-GB"/>
          </a:p>
        </p:txBody>
      </p:sp>
      <p:sp>
        <p:nvSpPr>
          <p:cNvPr id="3" name="Freeform 3">
            <a:extLst>
              <a:ext uri="{FF2B5EF4-FFF2-40B4-BE49-F238E27FC236}">
                <a16:creationId xmlns:a16="http://schemas.microsoft.com/office/drawing/2014/main" id="{D8548430-312F-E8BB-40C4-5CF0846189C0}"/>
              </a:ext>
            </a:extLst>
          </p:cNvPr>
          <p:cNvSpPr/>
          <p:nvPr/>
        </p:nvSpPr>
        <p:spPr>
          <a:xfrm flipH="1" flipV="1">
            <a:off x="8849612" y="3784138"/>
            <a:ext cx="9440865" cy="5759402"/>
          </a:xfrm>
          <a:custGeom>
            <a:avLst/>
            <a:gdLst/>
            <a:ahLst/>
            <a:cxnLst/>
            <a:rect l="l" t="t" r="r" b="b"/>
            <a:pathLst>
              <a:path w="9440865" h="5759402">
                <a:moveTo>
                  <a:pt x="9440865" y="5759402"/>
                </a:moveTo>
                <a:lnTo>
                  <a:pt x="0" y="5759402"/>
                </a:lnTo>
                <a:lnTo>
                  <a:pt x="0" y="0"/>
                </a:lnTo>
                <a:lnTo>
                  <a:pt x="9440865" y="0"/>
                </a:lnTo>
                <a:lnTo>
                  <a:pt x="9440865" y="5759402"/>
                </a:lnTo>
                <a:close/>
              </a:path>
            </a:pathLst>
          </a:custGeom>
          <a:blipFill>
            <a:blip>
              <a:alphaModFix amt="40000"/>
              <a:extLst>
                <a:ext uri="{96DAC541-7B7A-43D3-8B79-37D633B846F1}">
                  <asvg:svgBlip xmlns:asvg="http://schemas.microsoft.com/office/drawing/2016/SVG/main" r:embed="rId4"/>
                </a:ext>
              </a:extLst>
            </a:blip>
            <a:stretch>
              <a:fillRect/>
            </a:stretch>
          </a:blipFill>
        </p:spPr>
        <p:txBody>
          <a:bodyPr/>
          <a:lstStyle/>
          <a:p>
            <a:endParaRPr lang="en-GB"/>
          </a:p>
        </p:txBody>
      </p:sp>
      <p:sp>
        <p:nvSpPr>
          <p:cNvPr id="5" name="Freeform 5">
            <a:extLst>
              <a:ext uri="{FF2B5EF4-FFF2-40B4-BE49-F238E27FC236}">
                <a16:creationId xmlns:a16="http://schemas.microsoft.com/office/drawing/2014/main" id="{344D2839-68CD-E64B-24A7-50AC04783718}"/>
              </a:ext>
            </a:extLst>
          </p:cNvPr>
          <p:cNvSpPr/>
          <p:nvPr/>
        </p:nvSpPr>
        <p:spPr>
          <a:xfrm>
            <a:off x="102697" y="71042"/>
            <a:ext cx="9440865" cy="5759402"/>
          </a:xfrm>
          <a:custGeom>
            <a:avLst/>
            <a:gdLst/>
            <a:ahLst/>
            <a:cxnLst/>
            <a:rect l="l" t="t" r="r" b="b"/>
            <a:pathLst>
              <a:path w="9440865" h="5759402">
                <a:moveTo>
                  <a:pt x="0" y="0"/>
                </a:moveTo>
                <a:lnTo>
                  <a:pt x="9440865" y="0"/>
                </a:lnTo>
                <a:lnTo>
                  <a:pt x="9440865" y="5759402"/>
                </a:lnTo>
                <a:lnTo>
                  <a:pt x="0" y="5759402"/>
                </a:lnTo>
                <a:lnTo>
                  <a:pt x="0" y="0"/>
                </a:lnTo>
                <a:close/>
              </a:path>
            </a:pathLst>
          </a:custGeom>
          <a:blipFill>
            <a:blip>
              <a:alphaModFix amt="40000"/>
              <a:extLst>
                <a:ext uri="{96DAC541-7B7A-43D3-8B79-37D633B846F1}">
                  <asvg:svgBlip xmlns:asvg="http://schemas.microsoft.com/office/drawing/2016/SVG/main" r:embed="rId4"/>
                </a:ext>
              </a:extLst>
            </a:blip>
            <a:stretch>
              <a:fillRect/>
            </a:stretch>
          </a:blipFill>
        </p:spPr>
        <p:txBody>
          <a:bodyPr/>
          <a:lstStyle/>
          <a:p>
            <a:endParaRPr lang="en-GB"/>
          </a:p>
        </p:txBody>
      </p:sp>
      <p:sp>
        <p:nvSpPr>
          <p:cNvPr id="6" name="Freeform 6">
            <a:extLst>
              <a:ext uri="{FF2B5EF4-FFF2-40B4-BE49-F238E27FC236}">
                <a16:creationId xmlns:a16="http://schemas.microsoft.com/office/drawing/2014/main" id="{51DA13A0-3639-D95B-B86C-6D1C74B1CBD7}"/>
              </a:ext>
            </a:extLst>
          </p:cNvPr>
          <p:cNvSpPr/>
          <p:nvPr/>
        </p:nvSpPr>
        <p:spPr>
          <a:xfrm>
            <a:off x="345680" y="0"/>
            <a:ext cx="1674992" cy="2504660"/>
          </a:xfrm>
          <a:custGeom>
            <a:avLst/>
            <a:gdLst/>
            <a:ahLst/>
            <a:cxnLst/>
            <a:rect l="l" t="t" r="r" b="b"/>
            <a:pathLst>
              <a:path w="1674992" h="2504660">
                <a:moveTo>
                  <a:pt x="0" y="0"/>
                </a:moveTo>
                <a:lnTo>
                  <a:pt x="1674991" y="0"/>
                </a:lnTo>
                <a:lnTo>
                  <a:pt x="1674991" y="2504660"/>
                </a:lnTo>
                <a:lnTo>
                  <a:pt x="0" y="2504660"/>
                </a:lnTo>
                <a:lnTo>
                  <a:pt x="0" y="0"/>
                </a:lnTo>
                <a:close/>
              </a:path>
            </a:pathLst>
          </a:custGeom>
          <a:blipFill>
            <a:blip r:embed="rId5"/>
            <a:stretch>
              <a:fillRect/>
            </a:stretch>
          </a:blipFill>
        </p:spPr>
        <p:txBody>
          <a:bodyPr/>
          <a:lstStyle/>
          <a:p>
            <a:endParaRPr lang="en-GB"/>
          </a:p>
        </p:txBody>
      </p:sp>
      <p:sp>
        <p:nvSpPr>
          <p:cNvPr id="13" name="Freeform 13">
            <a:extLst>
              <a:ext uri="{FF2B5EF4-FFF2-40B4-BE49-F238E27FC236}">
                <a16:creationId xmlns:a16="http://schemas.microsoft.com/office/drawing/2014/main" id="{4708AB57-9199-FCFF-FEAD-7DFD4855E481}"/>
              </a:ext>
            </a:extLst>
          </p:cNvPr>
          <p:cNvSpPr/>
          <p:nvPr/>
        </p:nvSpPr>
        <p:spPr>
          <a:xfrm rot="-6298775">
            <a:off x="15825485" y="-342201"/>
            <a:ext cx="1760832" cy="3172671"/>
          </a:xfrm>
          <a:custGeom>
            <a:avLst/>
            <a:gdLst/>
            <a:ahLst/>
            <a:cxnLst/>
            <a:rect l="l" t="t" r="r" b="b"/>
            <a:pathLst>
              <a:path w="1760832" h="3172671">
                <a:moveTo>
                  <a:pt x="0" y="0"/>
                </a:moveTo>
                <a:lnTo>
                  <a:pt x="1760833" y="0"/>
                </a:lnTo>
                <a:lnTo>
                  <a:pt x="1760833" y="3172671"/>
                </a:lnTo>
                <a:lnTo>
                  <a:pt x="0" y="3172671"/>
                </a:lnTo>
                <a:lnTo>
                  <a:pt x="0" y="0"/>
                </a:lnTo>
                <a:close/>
              </a:path>
            </a:pathLst>
          </a:custGeom>
          <a:blipFill>
            <a:blip r:embed="rId6"/>
            <a:stretch>
              <a:fillRect/>
            </a:stretch>
          </a:blipFill>
        </p:spPr>
        <p:txBody>
          <a:bodyPr/>
          <a:lstStyle/>
          <a:p>
            <a:endParaRPr lang="en-GB"/>
          </a:p>
        </p:txBody>
      </p:sp>
      <p:sp>
        <p:nvSpPr>
          <p:cNvPr id="28" name="TextBox 28">
            <a:extLst>
              <a:ext uri="{FF2B5EF4-FFF2-40B4-BE49-F238E27FC236}">
                <a16:creationId xmlns:a16="http://schemas.microsoft.com/office/drawing/2014/main" id="{4984D3F3-EA54-0E9D-173A-1A4B3540D736}"/>
              </a:ext>
            </a:extLst>
          </p:cNvPr>
          <p:cNvSpPr txBox="1"/>
          <p:nvPr/>
        </p:nvSpPr>
        <p:spPr>
          <a:xfrm>
            <a:off x="3241318" y="752439"/>
            <a:ext cx="11603815" cy="2154436"/>
          </a:xfrm>
          <a:prstGeom prst="rect">
            <a:avLst/>
          </a:prstGeom>
        </p:spPr>
        <p:txBody>
          <a:bodyPr lIns="0" tIns="0" rIns="0" bIns="0" rtlCol="0" anchor="t">
            <a:spAutoFit/>
          </a:bodyPr>
          <a:lstStyle/>
          <a:p>
            <a:pPr algn="ctr">
              <a:lnSpc>
                <a:spcPts val="8399"/>
              </a:lnSpc>
            </a:pPr>
            <a:r>
              <a:rPr lang="en-US" sz="6999" b="1" dirty="0">
                <a:solidFill>
                  <a:srgbClr val="278F09"/>
                </a:solidFill>
                <a:latin typeface="Mali Bold"/>
                <a:ea typeface="Mali Bold"/>
                <a:cs typeface="Mali Bold"/>
                <a:sym typeface="Mali Bold"/>
              </a:rPr>
              <a:t>Legal Status and Management Structure</a:t>
            </a:r>
          </a:p>
        </p:txBody>
      </p:sp>
      <p:sp>
        <p:nvSpPr>
          <p:cNvPr id="29" name="TextBox 29">
            <a:extLst>
              <a:ext uri="{FF2B5EF4-FFF2-40B4-BE49-F238E27FC236}">
                <a16:creationId xmlns:a16="http://schemas.microsoft.com/office/drawing/2014/main" id="{606851DB-69F0-0109-BC13-5E3A6E893A0C}"/>
              </a:ext>
            </a:extLst>
          </p:cNvPr>
          <p:cNvSpPr txBox="1"/>
          <p:nvPr/>
        </p:nvSpPr>
        <p:spPr>
          <a:xfrm>
            <a:off x="842212" y="3367078"/>
            <a:ext cx="8405501" cy="1538883"/>
          </a:xfrm>
          <a:prstGeom prst="rect">
            <a:avLst/>
          </a:prstGeom>
        </p:spPr>
        <p:txBody>
          <a:bodyPr wrap="square" lIns="0" tIns="0" rIns="0" bIns="0" rtlCol="0" anchor="t">
            <a:spAutoFit/>
          </a:bodyPr>
          <a:lstStyle/>
          <a:p>
            <a:r>
              <a:rPr lang="en-GB" sz="2000" b="1" dirty="0"/>
              <a:t>Legal Status – Sole Trader</a:t>
            </a:r>
            <a:endParaRPr lang="en-GB" sz="2000" dirty="0"/>
          </a:p>
          <a:p>
            <a:pPr marL="285750" indent="-285750">
              <a:buFont typeface="Arial" panose="020B0604020202020204" pitchFamily="34" charset="0"/>
              <a:buChar char="•"/>
            </a:pPr>
            <a:r>
              <a:rPr lang="en-GB" sz="2000" dirty="0" err="1"/>
              <a:t>FreshFuel</a:t>
            </a:r>
            <a:r>
              <a:rPr lang="en-GB" sz="2000" dirty="0"/>
              <a:t> will operate as a sole trader business, where the business is owned and managed by one individual.</a:t>
            </a:r>
          </a:p>
          <a:p>
            <a:pPr marL="285750" indent="-285750">
              <a:buFont typeface="Arial" panose="020B0604020202020204" pitchFamily="34" charset="0"/>
              <a:buChar char="•"/>
            </a:pPr>
            <a:r>
              <a:rPr lang="en-GB" sz="2000" dirty="0"/>
              <a:t>This structure is common for small start-up businesses because it is simple and flexible to manage.</a:t>
            </a:r>
          </a:p>
        </p:txBody>
      </p:sp>
      <p:sp>
        <p:nvSpPr>
          <p:cNvPr id="30" name="TextBox 30">
            <a:extLst>
              <a:ext uri="{FF2B5EF4-FFF2-40B4-BE49-F238E27FC236}">
                <a16:creationId xmlns:a16="http://schemas.microsoft.com/office/drawing/2014/main" id="{5AC6E7E1-EA5B-B6D9-EDDC-6E9BA69D646C}"/>
              </a:ext>
            </a:extLst>
          </p:cNvPr>
          <p:cNvSpPr txBox="1"/>
          <p:nvPr/>
        </p:nvSpPr>
        <p:spPr>
          <a:xfrm>
            <a:off x="842211" y="5347395"/>
            <a:ext cx="8405502" cy="2154436"/>
          </a:xfrm>
          <a:prstGeom prst="rect">
            <a:avLst/>
          </a:prstGeom>
        </p:spPr>
        <p:txBody>
          <a:bodyPr wrap="square" lIns="0" tIns="0" rIns="0" bIns="0" rtlCol="0" anchor="t">
            <a:spAutoFit/>
          </a:bodyPr>
          <a:lstStyle/>
          <a:p>
            <a:r>
              <a:rPr lang="en-GB" sz="2000" b="1" dirty="0"/>
              <a:t>Benefits</a:t>
            </a:r>
            <a:endParaRPr lang="en-GB" sz="2000" dirty="0"/>
          </a:p>
          <a:p>
            <a:r>
              <a:rPr lang="en-GB" sz="2000" dirty="0"/>
              <a:t>• Easy and inexpensive to set up - minimal legal paperwork and registration requirements.</a:t>
            </a:r>
            <a:br>
              <a:rPr lang="en-GB" sz="2000" dirty="0"/>
            </a:br>
            <a:r>
              <a:rPr lang="en-GB" sz="2000" dirty="0"/>
              <a:t>• Full control of business decisions - the owner can quickly respond to market changes.</a:t>
            </a:r>
            <a:br>
              <a:rPr lang="en-GB" sz="2000" dirty="0"/>
            </a:br>
            <a:r>
              <a:rPr lang="en-GB" sz="2000" dirty="0"/>
              <a:t>• All profits belong to the owner, providing strong financial motivation.</a:t>
            </a:r>
            <a:br>
              <a:rPr lang="en-GB" sz="2000" dirty="0"/>
            </a:br>
            <a:r>
              <a:rPr lang="en-GB" sz="2000" dirty="0"/>
              <a:t>• Simple financial management and taxation compared with limited companies.</a:t>
            </a:r>
          </a:p>
        </p:txBody>
      </p:sp>
      <p:sp>
        <p:nvSpPr>
          <p:cNvPr id="32" name="TextBox 30">
            <a:extLst>
              <a:ext uri="{FF2B5EF4-FFF2-40B4-BE49-F238E27FC236}">
                <a16:creationId xmlns:a16="http://schemas.microsoft.com/office/drawing/2014/main" id="{63FAE162-4B14-5E51-FDD2-6D08C4E8808E}"/>
              </a:ext>
            </a:extLst>
          </p:cNvPr>
          <p:cNvSpPr txBox="1"/>
          <p:nvPr/>
        </p:nvSpPr>
        <p:spPr>
          <a:xfrm>
            <a:off x="842210" y="7950994"/>
            <a:ext cx="8007401" cy="1231106"/>
          </a:xfrm>
          <a:prstGeom prst="rect">
            <a:avLst/>
          </a:prstGeom>
        </p:spPr>
        <p:txBody>
          <a:bodyPr wrap="square" lIns="0" tIns="0" rIns="0" bIns="0" rtlCol="0" anchor="t">
            <a:spAutoFit/>
          </a:bodyPr>
          <a:lstStyle/>
          <a:p>
            <a:r>
              <a:rPr lang="en-GB" sz="2000" b="1" dirty="0"/>
              <a:t>Management Structure</a:t>
            </a:r>
            <a:endParaRPr lang="en-GB" sz="2000" dirty="0"/>
          </a:p>
          <a:p>
            <a:pPr marL="285750" indent="-285750">
              <a:buFont typeface="Arial" panose="020B0604020202020204" pitchFamily="34" charset="0"/>
              <a:buChar char="•"/>
            </a:pPr>
            <a:r>
              <a:rPr lang="en-GB" sz="2000" dirty="0"/>
              <a:t>The business will be owner-managed, meaning the owner will oversee daily operations, purchasing, marketing and customer service while hiring part-time kitchen staff as the business grows.</a:t>
            </a:r>
          </a:p>
        </p:txBody>
      </p:sp>
      <p:pic>
        <p:nvPicPr>
          <p:cNvPr id="1030" name="Picture 6" descr="Sole Proprietorship Vs Partnership - Difference and Comparison -The  Investors Book">
            <a:extLst>
              <a:ext uri="{FF2B5EF4-FFF2-40B4-BE49-F238E27FC236}">
                <a16:creationId xmlns:a16="http://schemas.microsoft.com/office/drawing/2014/main" id="{A619E9C6-0550-D1F7-2082-BA468F8AC53E}"/>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0968432" y="3044894"/>
            <a:ext cx="5974975" cy="65930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1912721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E7FFD9"/>
        </a:solidFill>
        <a:effectLst/>
      </p:bgPr>
    </p:bg>
    <p:spTree>
      <p:nvGrpSpPr>
        <p:cNvPr id="1" name=""/>
        <p:cNvGrpSpPr/>
        <p:nvPr/>
      </p:nvGrpSpPr>
      <p:grpSpPr>
        <a:xfrm>
          <a:off x="0" y="0"/>
          <a:ext cx="0" cy="0"/>
          <a:chOff x="0" y="0"/>
          <a:chExt cx="0" cy="0"/>
        </a:xfrm>
      </p:grpSpPr>
      <p:sp>
        <p:nvSpPr>
          <p:cNvPr id="2" name="Freeform 2"/>
          <p:cNvSpPr/>
          <p:nvPr/>
        </p:nvSpPr>
        <p:spPr>
          <a:xfrm flipH="1" flipV="1">
            <a:off x="8847135" y="3498898"/>
            <a:ext cx="9440865" cy="5759402"/>
          </a:xfrm>
          <a:custGeom>
            <a:avLst/>
            <a:gdLst/>
            <a:ahLst/>
            <a:cxnLst/>
            <a:rect l="l" t="t" r="r" b="b"/>
            <a:pathLst>
              <a:path w="9440865" h="5759402">
                <a:moveTo>
                  <a:pt x="9440865" y="5759402"/>
                </a:moveTo>
                <a:lnTo>
                  <a:pt x="0" y="5759402"/>
                </a:lnTo>
                <a:lnTo>
                  <a:pt x="0" y="0"/>
                </a:lnTo>
                <a:lnTo>
                  <a:pt x="9440865" y="0"/>
                </a:lnTo>
                <a:lnTo>
                  <a:pt x="9440865" y="5759402"/>
                </a:lnTo>
                <a:close/>
              </a:path>
            </a:pathLst>
          </a:custGeom>
          <a:blipFill>
            <a:blip>
              <a:alphaModFix amt="40000"/>
              <a:extLst>
                <a:ext uri="{96DAC541-7B7A-43D3-8B79-37D633B846F1}">
                  <asvg:svgBlip xmlns:asvg="http://schemas.microsoft.com/office/drawing/2016/SVG/main" r:embed="rId3"/>
                </a:ext>
              </a:extLst>
            </a:blip>
            <a:stretch>
              <a:fillRect/>
            </a:stretch>
          </a:blipFill>
        </p:spPr>
        <p:txBody>
          <a:bodyPr/>
          <a:lstStyle/>
          <a:p>
            <a:endParaRPr lang="en-GB"/>
          </a:p>
        </p:txBody>
      </p:sp>
      <p:sp>
        <p:nvSpPr>
          <p:cNvPr id="3" name="Freeform 3"/>
          <p:cNvSpPr/>
          <p:nvPr/>
        </p:nvSpPr>
        <p:spPr>
          <a:xfrm flipH="1">
            <a:off x="0" y="884021"/>
            <a:ext cx="4625174" cy="8819963"/>
          </a:xfrm>
          <a:custGeom>
            <a:avLst/>
            <a:gdLst/>
            <a:ahLst/>
            <a:cxnLst/>
            <a:rect l="l" t="t" r="r" b="b"/>
            <a:pathLst>
              <a:path w="4625174" h="8819963">
                <a:moveTo>
                  <a:pt x="4625174" y="0"/>
                </a:moveTo>
                <a:lnTo>
                  <a:pt x="0" y="0"/>
                </a:lnTo>
                <a:lnTo>
                  <a:pt x="0" y="8819963"/>
                </a:lnTo>
                <a:lnTo>
                  <a:pt x="4625174" y="8819963"/>
                </a:lnTo>
                <a:lnTo>
                  <a:pt x="4625174" y="0"/>
                </a:lnTo>
                <a:close/>
              </a:path>
            </a:pathLst>
          </a:custGeom>
          <a:blipFill>
            <a:blip r:embed="rId4">
              <a:alphaModFix amt="60000"/>
            </a:blip>
            <a:stretch>
              <a:fillRect b="-27619"/>
            </a:stretch>
          </a:blipFill>
        </p:spPr>
        <p:txBody>
          <a:bodyPr/>
          <a:lstStyle/>
          <a:p>
            <a:endParaRPr lang="en-GB"/>
          </a:p>
        </p:txBody>
      </p:sp>
      <p:grpSp>
        <p:nvGrpSpPr>
          <p:cNvPr id="4" name="Group 4"/>
          <p:cNvGrpSpPr/>
          <p:nvPr/>
        </p:nvGrpSpPr>
        <p:grpSpPr>
          <a:xfrm>
            <a:off x="913310" y="3286254"/>
            <a:ext cx="4894127" cy="4894127"/>
            <a:chOff x="0" y="0"/>
            <a:chExt cx="812800" cy="812800"/>
          </a:xfrm>
        </p:grpSpPr>
        <p:sp>
          <p:nvSpPr>
            <p:cNvPr id="5" name="Freeform 5"/>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blipFill>
              <a:blip r:embed="rId5"/>
              <a:stretch>
                <a:fillRect l="-1140" t="-2850" r="-4845" b="-3135"/>
              </a:stretch>
            </a:blipFill>
            <a:ln w="76200" cap="sq">
              <a:solidFill>
                <a:srgbClr val="39AD17"/>
              </a:solidFill>
              <a:prstDash val="solid"/>
              <a:miter/>
            </a:ln>
          </p:spPr>
          <p:txBody>
            <a:bodyPr/>
            <a:lstStyle/>
            <a:p>
              <a:endParaRPr lang="en-GB"/>
            </a:p>
          </p:txBody>
        </p:sp>
      </p:grpSp>
      <p:grpSp>
        <p:nvGrpSpPr>
          <p:cNvPr id="6" name="Group 6"/>
          <p:cNvGrpSpPr/>
          <p:nvPr/>
        </p:nvGrpSpPr>
        <p:grpSpPr>
          <a:xfrm>
            <a:off x="4242701" y="6003952"/>
            <a:ext cx="2958286" cy="2958286"/>
            <a:chOff x="0" y="0"/>
            <a:chExt cx="812800" cy="812800"/>
          </a:xfrm>
        </p:grpSpPr>
        <p:sp>
          <p:nvSpPr>
            <p:cNvPr id="7" name="Freeform 7"/>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blipFill>
              <a:blip r:embed="rId6"/>
              <a:stretch>
                <a:fillRect l="-73118" t="-19866" r="-25789" b="-12859"/>
              </a:stretch>
            </a:blipFill>
            <a:ln w="76200" cap="sq">
              <a:solidFill>
                <a:srgbClr val="39AD17"/>
              </a:solidFill>
              <a:prstDash val="solid"/>
              <a:miter/>
            </a:ln>
          </p:spPr>
          <p:txBody>
            <a:bodyPr/>
            <a:lstStyle/>
            <a:p>
              <a:endParaRPr lang="en-GB"/>
            </a:p>
          </p:txBody>
        </p:sp>
      </p:grpSp>
      <p:grpSp>
        <p:nvGrpSpPr>
          <p:cNvPr id="8" name="Group 8"/>
          <p:cNvGrpSpPr/>
          <p:nvPr/>
        </p:nvGrpSpPr>
        <p:grpSpPr>
          <a:xfrm>
            <a:off x="4242701" y="3107179"/>
            <a:ext cx="1382298" cy="1382298"/>
            <a:chOff x="0" y="0"/>
            <a:chExt cx="812800" cy="812800"/>
          </a:xfrm>
        </p:grpSpPr>
        <p:sp>
          <p:nvSpPr>
            <p:cNvPr id="9" name="Freeform 9"/>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39AD17"/>
            </a:solidFill>
          </p:spPr>
          <p:txBody>
            <a:bodyPr/>
            <a:lstStyle/>
            <a:p>
              <a:endParaRPr lang="en-GB"/>
            </a:p>
          </p:txBody>
        </p:sp>
        <p:sp>
          <p:nvSpPr>
            <p:cNvPr id="10" name="TextBox 10"/>
            <p:cNvSpPr txBox="1"/>
            <p:nvPr/>
          </p:nvSpPr>
          <p:spPr>
            <a:xfrm>
              <a:off x="76200" y="38100"/>
              <a:ext cx="660400" cy="698500"/>
            </a:xfrm>
            <a:prstGeom prst="rect">
              <a:avLst/>
            </a:prstGeom>
          </p:spPr>
          <p:txBody>
            <a:bodyPr lIns="50800" tIns="50800" rIns="50800" bIns="50800" rtlCol="0" anchor="ctr"/>
            <a:lstStyle/>
            <a:p>
              <a:pPr algn="ctr">
                <a:lnSpc>
                  <a:spcPts val="2659"/>
                </a:lnSpc>
                <a:spcBef>
                  <a:spcPct val="0"/>
                </a:spcBef>
              </a:pPr>
              <a:endParaRPr/>
            </a:p>
          </p:txBody>
        </p:sp>
      </p:grpSp>
      <p:grpSp>
        <p:nvGrpSpPr>
          <p:cNvPr id="11" name="Group 11"/>
          <p:cNvGrpSpPr/>
          <p:nvPr/>
        </p:nvGrpSpPr>
        <p:grpSpPr>
          <a:xfrm>
            <a:off x="3523019" y="2072883"/>
            <a:ext cx="719682" cy="719682"/>
            <a:chOff x="0" y="0"/>
            <a:chExt cx="812800" cy="812800"/>
          </a:xfrm>
        </p:grpSpPr>
        <p:sp>
          <p:nvSpPr>
            <p:cNvPr id="12" name="Freeform 12"/>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39AD17"/>
            </a:solidFill>
          </p:spPr>
          <p:txBody>
            <a:bodyPr/>
            <a:lstStyle/>
            <a:p>
              <a:endParaRPr lang="en-GB"/>
            </a:p>
          </p:txBody>
        </p:sp>
        <p:sp>
          <p:nvSpPr>
            <p:cNvPr id="13" name="TextBox 13"/>
            <p:cNvSpPr txBox="1"/>
            <p:nvPr/>
          </p:nvSpPr>
          <p:spPr>
            <a:xfrm>
              <a:off x="76200" y="38100"/>
              <a:ext cx="660400" cy="698500"/>
            </a:xfrm>
            <a:prstGeom prst="rect">
              <a:avLst/>
            </a:prstGeom>
          </p:spPr>
          <p:txBody>
            <a:bodyPr lIns="50800" tIns="50800" rIns="50800" bIns="50800" rtlCol="0" anchor="ctr"/>
            <a:lstStyle/>
            <a:p>
              <a:pPr algn="ctr">
                <a:lnSpc>
                  <a:spcPts val="2659"/>
                </a:lnSpc>
                <a:spcBef>
                  <a:spcPct val="0"/>
                </a:spcBef>
              </a:pPr>
              <a:endParaRPr/>
            </a:p>
          </p:txBody>
        </p:sp>
      </p:grpSp>
      <p:sp>
        <p:nvSpPr>
          <p:cNvPr id="14" name="TextBox 14"/>
          <p:cNvSpPr txBox="1"/>
          <p:nvPr/>
        </p:nvSpPr>
        <p:spPr>
          <a:xfrm>
            <a:off x="5968033" y="1028700"/>
            <a:ext cx="8856835" cy="1630914"/>
          </a:xfrm>
          <a:prstGeom prst="rect">
            <a:avLst/>
          </a:prstGeom>
        </p:spPr>
        <p:txBody>
          <a:bodyPr lIns="0" tIns="0" rIns="0" bIns="0" rtlCol="0" anchor="t">
            <a:spAutoFit/>
          </a:bodyPr>
          <a:lstStyle/>
          <a:p>
            <a:pPr algn="l">
              <a:lnSpc>
                <a:spcPts val="12922"/>
              </a:lnSpc>
            </a:pPr>
            <a:r>
              <a:rPr lang="en-US" sz="10768" b="1">
                <a:solidFill>
                  <a:srgbClr val="278F09"/>
                </a:solidFill>
                <a:latin typeface="Mali Bold"/>
                <a:ea typeface="Mali Bold"/>
                <a:cs typeface="Mali Bold"/>
                <a:sym typeface="Mali Bold"/>
              </a:rPr>
              <a:t>Conclusion</a:t>
            </a:r>
          </a:p>
        </p:txBody>
      </p:sp>
      <p:grpSp>
        <p:nvGrpSpPr>
          <p:cNvPr id="15" name="Group 15"/>
          <p:cNvGrpSpPr/>
          <p:nvPr/>
        </p:nvGrpSpPr>
        <p:grpSpPr>
          <a:xfrm>
            <a:off x="14824868" y="8812616"/>
            <a:ext cx="1382298" cy="1382298"/>
            <a:chOff x="0" y="0"/>
            <a:chExt cx="812800" cy="812800"/>
          </a:xfrm>
        </p:grpSpPr>
        <p:sp>
          <p:nvSpPr>
            <p:cNvPr id="16" name="Freeform 16"/>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39AD17"/>
            </a:solidFill>
          </p:spPr>
          <p:txBody>
            <a:bodyPr/>
            <a:lstStyle/>
            <a:p>
              <a:endParaRPr lang="en-GB"/>
            </a:p>
          </p:txBody>
        </p:sp>
        <p:sp>
          <p:nvSpPr>
            <p:cNvPr id="17" name="TextBox 17"/>
            <p:cNvSpPr txBox="1"/>
            <p:nvPr/>
          </p:nvSpPr>
          <p:spPr>
            <a:xfrm>
              <a:off x="76200" y="38100"/>
              <a:ext cx="660400" cy="698500"/>
            </a:xfrm>
            <a:prstGeom prst="rect">
              <a:avLst/>
            </a:prstGeom>
          </p:spPr>
          <p:txBody>
            <a:bodyPr lIns="50800" tIns="50800" rIns="50800" bIns="50800" rtlCol="0" anchor="ctr"/>
            <a:lstStyle/>
            <a:p>
              <a:pPr algn="ctr">
                <a:lnSpc>
                  <a:spcPts val="2659"/>
                </a:lnSpc>
                <a:spcBef>
                  <a:spcPct val="0"/>
                </a:spcBef>
              </a:pPr>
              <a:endParaRPr/>
            </a:p>
          </p:txBody>
        </p:sp>
      </p:grpSp>
      <p:grpSp>
        <p:nvGrpSpPr>
          <p:cNvPr id="18" name="Group 18"/>
          <p:cNvGrpSpPr/>
          <p:nvPr/>
        </p:nvGrpSpPr>
        <p:grpSpPr>
          <a:xfrm>
            <a:off x="13864432" y="8812616"/>
            <a:ext cx="891368" cy="891368"/>
            <a:chOff x="0" y="0"/>
            <a:chExt cx="812800" cy="812800"/>
          </a:xfrm>
        </p:grpSpPr>
        <p:sp>
          <p:nvSpPr>
            <p:cNvPr id="19" name="Freeform 19"/>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39AD17"/>
            </a:solidFill>
          </p:spPr>
          <p:txBody>
            <a:bodyPr/>
            <a:lstStyle/>
            <a:p>
              <a:endParaRPr lang="en-GB"/>
            </a:p>
          </p:txBody>
        </p:sp>
        <p:sp>
          <p:nvSpPr>
            <p:cNvPr id="20" name="TextBox 20"/>
            <p:cNvSpPr txBox="1"/>
            <p:nvPr/>
          </p:nvSpPr>
          <p:spPr>
            <a:xfrm>
              <a:off x="76200" y="38100"/>
              <a:ext cx="660400" cy="698500"/>
            </a:xfrm>
            <a:prstGeom prst="rect">
              <a:avLst/>
            </a:prstGeom>
          </p:spPr>
          <p:txBody>
            <a:bodyPr lIns="50800" tIns="50800" rIns="50800" bIns="50800" rtlCol="0" anchor="ctr"/>
            <a:lstStyle/>
            <a:p>
              <a:pPr algn="ctr">
                <a:lnSpc>
                  <a:spcPts val="2659"/>
                </a:lnSpc>
                <a:spcBef>
                  <a:spcPct val="0"/>
                </a:spcBef>
              </a:pPr>
              <a:endParaRPr/>
            </a:p>
          </p:txBody>
        </p:sp>
      </p:grpSp>
      <p:grpSp>
        <p:nvGrpSpPr>
          <p:cNvPr id="21" name="Group 21"/>
          <p:cNvGrpSpPr/>
          <p:nvPr/>
        </p:nvGrpSpPr>
        <p:grpSpPr>
          <a:xfrm>
            <a:off x="15204139" y="8374540"/>
            <a:ext cx="598084" cy="598084"/>
            <a:chOff x="0" y="0"/>
            <a:chExt cx="812800" cy="812800"/>
          </a:xfrm>
        </p:grpSpPr>
        <p:sp>
          <p:nvSpPr>
            <p:cNvPr id="22" name="Freeform 22"/>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39AD17"/>
            </a:solidFill>
          </p:spPr>
          <p:txBody>
            <a:bodyPr/>
            <a:lstStyle/>
            <a:p>
              <a:endParaRPr lang="en-GB"/>
            </a:p>
          </p:txBody>
        </p:sp>
        <p:sp>
          <p:nvSpPr>
            <p:cNvPr id="23" name="TextBox 23"/>
            <p:cNvSpPr txBox="1"/>
            <p:nvPr/>
          </p:nvSpPr>
          <p:spPr>
            <a:xfrm>
              <a:off x="76200" y="38100"/>
              <a:ext cx="660400" cy="698500"/>
            </a:xfrm>
            <a:prstGeom prst="rect">
              <a:avLst/>
            </a:prstGeom>
          </p:spPr>
          <p:txBody>
            <a:bodyPr lIns="50800" tIns="50800" rIns="50800" bIns="50800" rtlCol="0" anchor="ctr"/>
            <a:lstStyle/>
            <a:p>
              <a:pPr algn="ctr">
                <a:lnSpc>
                  <a:spcPts val="2659"/>
                </a:lnSpc>
                <a:spcBef>
                  <a:spcPct val="0"/>
                </a:spcBef>
              </a:pPr>
              <a:endParaRPr/>
            </a:p>
          </p:txBody>
        </p:sp>
      </p:grpSp>
      <p:sp>
        <p:nvSpPr>
          <p:cNvPr id="24" name="TextBox 24"/>
          <p:cNvSpPr txBox="1"/>
          <p:nvPr/>
        </p:nvSpPr>
        <p:spPr>
          <a:xfrm>
            <a:off x="8144969" y="3382933"/>
            <a:ext cx="8034488" cy="4526239"/>
          </a:xfrm>
          <a:prstGeom prst="rect">
            <a:avLst/>
          </a:prstGeom>
        </p:spPr>
        <p:txBody>
          <a:bodyPr lIns="0" tIns="0" rIns="0" bIns="0" rtlCol="0" anchor="t">
            <a:spAutoFit/>
          </a:bodyPr>
          <a:lstStyle/>
          <a:p>
            <a:pPr marL="345439" lvl="1" indent="-172720" algn="l">
              <a:lnSpc>
                <a:spcPct val="150000"/>
              </a:lnSpc>
              <a:buFont typeface="Arial"/>
              <a:buChar char="•"/>
            </a:pPr>
            <a:r>
              <a:rPr lang="en-US" dirty="0">
                <a:solidFill>
                  <a:srgbClr val="278F09"/>
                </a:solidFill>
                <a:latin typeface="Canva Sans Bold"/>
                <a:ea typeface="Canva Sans Bold"/>
                <a:cs typeface="Canva Sans Bold"/>
                <a:sym typeface="Canva Sans Bold"/>
              </a:rPr>
              <a:t>FreshFuel provides a healthy and sustainable takeaway solution for students and young professionals in Stratford.</a:t>
            </a:r>
          </a:p>
          <a:p>
            <a:pPr marL="345439" lvl="1" indent="-172720" algn="l">
              <a:lnSpc>
                <a:spcPct val="150000"/>
              </a:lnSpc>
              <a:buFont typeface="Arial"/>
              <a:buChar char="•"/>
            </a:pPr>
            <a:r>
              <a:rPr lang="en-US" dirty="0">
                <a:solidFill>
                  <a:srgbClr val="278F09"/>
                </a:solidFill>
                <a:latin typeface="Canva Sans Bold"/>
                <a:ea typeface="Canva Sans Bold"/>
                <a:cs typeface="Canva Sans Bold"/>
                <a:sym typeface="Canva Sans Bold"/>
              </a:rPr>
              <a:t>The business offers nutritious meals at affordable prices while using eco-friendly packaging to support environmental sustainability.</a:t>
            </a:r>
          </a:p>
          <a:p>
            <a:pPr marL="345439" lvl="1" indent="-172720" algn="l">
              <a:lnSpc>
                <a:spcPct val="150000"/>
              </a:lnSpc>
              <a:buFont typeface="Arial"/>
              <a:buChar char="•"/>
            </a:pPr>
            <a:r>
              <a:rPr lang="en-US" dirty="0">
                <a:solidFill>
                  <a:srgbClr val="278F09"/>
                </a:solidFill>
                <a:latin typeface="Canva Sans Bold"/>
                <a:ea typeface="Canva Sans Bold"/>
                <a:cs typeface="Canva Sans Bold"/>
                <a:sym typeface="Canva Sans Bold"/>
              </a:rPr>
              <a:t>Strong social trends toward healthy eating create a growing market opportunity for the business.</a:t>
            </a:r>
          </a:p>
          <a:p>
            <a:pPr marL="345439" lvl="1" indent="-172720" algn="l">
              <a:lnSpc>
                <a:spcPct val="150000"/>
              </a:lnSpc>
              <a:buFont typeface="Arial"/>
              <a:buChar char="•"/>
            </a:pPr>
            <a:r>
              <a:rPr lang="en-US" dirty="0">
                <a:solidFill>
                  <a:srgbClr val="278F09"/>
                </a:solidFill>
                <a:latin typeface="Canva Sans Bold"/>
                <a:ea typeface="Canva Sans Bold"/>
                <a:cs typeface="Canva Sans Bold"/>
                <a:sym typeface="Canva Sans Bold"/>
              </a:rPr>
              <a:t>Effective marketing through social media and local promotions will help FreshFuel reach its target customers.</a:t>
            </a:r>
          </a:p>
          <a:p>
            <a:pPr marL="345439" lvl="1" indent="-172720" algn="l">
              <a:lnSpc>
                <a:spcPct val="150000"/>
              </a:lnSpc>
              <a:buFont typeface="Arial"/>
              <a:buChar char="•"/>
            </a:pPr>
            <a:r>
              <a:rPr lang="en-US" dirty="0">
                <a:solidFill>
                  <a:srgbClr val="278F09"/>
                </a:solidFill>
                <a:latin typeface="Canva Sans Bold"/>
                <a:ea typeface="Canva Sans Bold"/>
                <a:cs typeface="Canva Sans Bold"/>
                <a:sym typeface="Canva Sans Bold"/>
              </a:rPr>
              <a:t>With a clear business concept, strategic marketing plan, and £15,000 start-up funding, FreshFuel has strong potential for growth and long-term success.</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E7FFD9"/>
        </a:solidFill>
        <a:effectLst/>
      </p:bgPr>
    </p:bg>
    <p:spTree>
      <p:nvGrpSpPr>
        <p:cNvPr id="1" name=""/>
        <p:cNvGrpSpPr/>
        <p:nvPr/>
      </p:nvGrpSpPr>
      <p:grpSpPr>
        <a:xfrm>
          <a:off x="0" y="0"/>
          <a:ext cx="0" cy="0"/>
          <a:chOff x="0" y="0"/>
          <a:chExt cx="0" cy="0"/>
        </a:xfrm>
      </p:grpSpPr>
      <p:sp>
        <p:nvSpPr>
          <p:cNvPr id="2" name="TextBox 2"/>
          <p:cNvSpPr txBox="1"/>
          <p:nvPr/>
        </p:nvSpPr>
        <p:spPr>
          <a:xfrm>
            <a:off x="4715582" y="1028700"/>
            <a:ext cx="8856835" cy="1638300"/>
          </a:xfrm>
          <a:prstGeom prst="rect">
            <a:avLst/>
          </a:prstGeom>
        </p:spPr>
        <p:txBody>
          <a:bodyPr lIns="0" tIns="0" rIns="0" bIns="0" rtlCol="0" anchor="t">
            <a:spAutoFit/>
          </a:bodyPr>
          <a:lstStyle/>
          <a:p>
            <a:pPr algn="ctr">
              <a:lnSpc>
                <a:spcPts val="12922"/>
              </a:lnSpc>
            </a:pPr>
            <a:r>
              <a:rPr lang="en-US" sz="10768" b="1">
                <a:solidFill>
                  <a:srgbClr val="278F09"/>
                </a:solidFill>
                <a:latin typeface="Mali Bold"/>
                <a:ea typeface="Mali Bold"/>
                <a:cs typeface="Mali Bold"/>
                <a:sym typeface="Mali Bold"/>
              </a:rPr>
              <a:t>References</a:t>
            </a:r>
          </a:p>
        </p:txBody>
      </p:sp>
      <p:sp>
        <p:nvSpPr>
          <p:cNvPr id="3" name="Freeform 3"/>
          <p:cNvSpPr/>
          <p:nvPr/>
        </p:nvSpPr>
        <p:spPr>
          <a:xfrm flipH="1">
            <a:off x="0" y="884021"/>
            <a:ext cx="4625174" cy="8819963"/>
          </a:xfrm>
          <a:custGeom>
            <a:avLst/>
            <a:gdLst/>
            <a:ahLst/>
            <a:cxnLst/>
            <a:rect l="l" t="t" r="r" b="b"/>
            <a:pathLst>
              <a:path w="4625174" h="8819963">
                <a:moveTo>
                  <a:pt x="4625174" y="0"/>
                </a:moveTo>
                <a:lnTo>
                  <a:pt x="0" y="0"/>
                </a:lnTo>
                <a:lnTo>
                  <a:pt x="0" y="8819963"/>
                </a:lnTo>
                <a:lnTo>
                  <a:pt x="4625174" y="8819963"/>
                </a:lnTo>
                <a:lnTo>
                  <a:pt x="4625174" y="0"/>
                </a:lnTo>
                <a:close/>
              </a:path>
            </a:pathLst>
          </a:custGeom>
          <a:blipFill>
            <a:blip r:embed="rId2">
              <a:alphaModFix amt="60000"/>
            </a:blip>
            <a:stretch>
              <a:fillRect b="-27619"/>
            </a:stretch>
          </a:blipFill>
        </p:spPr>
        <p:txBody>
          <a:bodyPr/>
          <a:lstStyle/>
          <a:p>
            <a:endParaRPr lang="en-GB"/>
          </a:p>
        </p:txBody>
      </p:sp>
      <p:sp>
        <p:nvSpPr>
          <p:cNvPr id="4" name="Freeform 4"/>
          <p:cNvSpPr/>
          <p:nvPr/>
        </p:nvSpPr>
        <p:spPr>
          <a:xfrm flipH="1">
            <a:off x="13662826" y="884021"/>
            <a:ext cx="4625174" cy="8819963"/>
          </a:xfrm>
          <a:custGeom>
            <a:avLst/>
            <a:gdLst/>
            <a:ahLst/>
            <a:cxnLst/>
            <a:rect l="l" t="t" r="r" b="b"/>
            <a:pathLst>
              <a:path w="4625174" h="8819963">
                <a:moveTo>
                  <a:pt x="4625174" y="0"/>
                </a:moveTo>
                <a:lnTo>
                  <a:pt x="0" y="0"/>
                </a:lnTo>
                <a:lnTo>
                  <a:pt x="0" y="8819963"/>
                </a:lnTo>
                <a:lnTo>
                  <a:pt x="4625174" y="8819963"/>
                </a:lnTo>
                <a:lnTo>
                  <a:pt x="4625174" y="0"/>
                </a:lnTo>
                <a:close/>
              </a:path>
            </a:pathLst>
          </a:custGeom>
          <a:blipFill>
            <a:blip r:embed="rId2">
              <a:alphaModFix amt="60000"/>
            </a:blip>
            <a:stretch>
              <a:fillRect b="-27619"/>
            </a:stretch>
          </a:blipFill>
        </p:spPr>
        <p:txBody>
          <a:bodyPr/>
          <a:lstStyle/>
          <a:p>
            <a:endParaRPr lang="en-GB"/>
          </a:p>
        </p:txBody>
      </p:sp>
      <p:sp>
        <p:nvSpPr>
          <p:cNvPr id="5" name="TextBox 5"/>
          <p:cNvSpPr txBox="1"/>
          <p:nvPr/>
        </p:nvSpPr>
        <p:spPr>
          <a:xfrm>
            <a:off x="3048000" y="3009900"/>
            <a:ext cx="11835877" cy="5134932"/>
          </a:xfrm>
          <a:prstGeom prst="rect">
            <a:avLst/>
          </a:prstGeom>
        </p:spPr>
        <p:txBody>
          <a:bodyPr lIns="0" tIns="0" rIns="0" bIns="0" rtlCol="0" anchor="t">
            <a:spAutoFit/>
          </a:bodyPr>
          <a:lstStyle/>
          <a:p>
            <a:pPr marL="367029" lvl="1" indent="-183514" algn="l">
              <a:lnSpc>
                <a:spcPts val="3059"/>
              </a:lnSpc>
              <a:buFont typeface="Arial"/>
              <a:buChar char="•"/>
            </a:pPr>
            <a:r>
              <a:rPr lang="en-US" sz="2000" dirty="0">
                <a:solidFill>
                  <a:srgbClr val="000000"/>
                </a:solidFill>
                <a:latin typeface="Canva Sans"/>
                <a:ea typeface="Canva Sans"/>
                <a:cs typeface="Canva Sans"/>
                <a:sym typeface="Canva Sans"/>
              </a:rPr>
              <a:t>Adamson, V. (2025). Consumer attitudes show health is all about balance | AHDB. [online] Ahdb.org.uk. Available at: https://ahdb.org.uk/news/consumer-insight-consumer-attitudes-show-health-is-all-about-balance.</a:t>
            </a:r>
          </a:p>
          <a:p>
            <a:pPr algn="l">
              <a:lnSpc>
                <a:spcPts val="3059"/>
              </a:lnSpc>
            </a:pPr>
            <a:endParaRPr lang="en-US" sz="2000" dirty="0">
              <a:solidFill>
                <a:srgbClr val="000000"/>
              </a:solidFill>
              <a:latin typeface="Canva Sans"/>
              <a:ea typeface="Canva Sans"/>
              <a:cs typeface="Canva Sans"/>
              <a:sym typeface="Canva Sans"/>
            </a:endParaRPr>
          </a:p>
          <a:p>
            <a:pPr marL="367029" lvl="1" indent="-183514" algn="l">
              <a:lnSpc>
                <a:spcPts val="3059"/>
              </a:lnSpc>
              <a:buFont typeface="Arial"/>
              <a:buChar char="•"/>
            </a:pPr>
            <a:r>
              <a:rPr lang="en-US" sz="2000" dirty="0">
                <a:solidFill>
                  <a:srgbClr val="000000"/>
                </a:solidFill>
                <a:latin typeface="Canva Sans"/>
                <a:ea typeface="Canva Sans"/>
                <a:cs typeface="Canva Sans"/>
                <a:sym typeface="Canva Sans"/>
              </a:rPr>
              <a:t>Kumar, V., Ram, D.K., Sahu, G., Sahu, N.K. and Verma, S.K. (2025). Sustainable Modifications in Food Packaging: A Comprehensive Review of Biodegradable Material Revolutions. Applied Food Research, [online] p.101385. </a:t>
            </a:r>
            <a:r>
              <a:rPr lang="en-US" sz="2000" dirty="0" err="1">
                <a:solidFill>
                  <a:srgbClr val="000000"/>
                </a:solidFill>
                <a:latin typeface="Canva Sans"/>
                <a:ea typeface="Canva Sans"/>
                <a:cs typeface="Canva Sans"/>
                <a:sym typeface="Canva Sans"/>
              </a:rPr>
              <a:t>doi:https</a:t>
            </a:r>
            <a:r>
              <a:rPr lang="en-US" sz="2000" dirty="0">
                <a:solidFill>
                  <a:srgbClr val="000000"/>
                </a:solidFill>
                <a:latin typeface="Canva Sans"/>
                <a:ea typeface="Canva Sans"/>
                <a:cs typeface="Canva Sans"/>
                <a:sym typeface="Canva Sans"/>
              </a:rPr>
              <a:t>://doi.org/10.1016/j.afres.2025.101385</a:t>
            </a:r>
          </a:p>
          <a:p>
            <a:pPr algn="l">
              <a:lnSpc>
                <a:spcPts val="3059"/>
              </a:lnSpc>
            </a:pPr>
            <a:endParaRPr lang="en-US" sz="2000" dirty="0">
              <a:solidFill>
                <a:srgbClr val="000000"/>
              </a:solidFill>
              <a:latin typeface="Canva Sans"/>
              <a:ea typeface="Canva Sans"/>
              <a:cs typeface="Canva Sans"/>
              <a:sym typeface="Canva Sans"/>
            </a:endParaRPr>
          </a:p>
          <a:p>
            <a:pPr marL="367029" lvl="1" indent="-183514" algn="l">
              <a:lnSpc>
                <a:spcPts val="3059"/>
              </a:lnSpc>
              <a:buFont typeface="Arial"/>
              <a:buChar char="•"/>
            </a:pPr>
            <a:r>
              <a:rPr lang="en-US" sz="2000" dirty="0">
                <a:solidFill>
                  <a:srgbClr val="000000"/>
                </a:solidFill>
                <a:latin typeface="Canva Sans"/>
                <a:ea typeface="Canva Sans"/>
                <a:cs typeface="Canva Sans"/>
                <a:sym typeface="Canva Sans"/>
              </a:rPr>
              <a:t>Lord, C., Bates, O., Friday, A., McLeod, F., </a:t>
            </a:r>
            <a:r>
              <a:rPr lang="en-US" sz="2000" dirty="0" err="1">
                <a:solidFill>
                  <a:srgbClr val="000000"/>
                </a:solidFill>
                <a:latin typeface="Canva Sans"/>
                <a:ea typeface="Canva Sans"/>
                <a:cs typeface="Canva Sans"/>
                <a:sym typeface="Canva Sans"/>
              </a:rPr>
              <a:t>Cherrett</a:t>
            </a:r>
            <a:r>
              <a:rPr lang="en-US" sz="2000" dirty="0">
                <a:solidFill>
                  <a:srgbClr val="000000"/>
                </a:solidFill>
                <a:latin typeface="Canva Sans"/>
                <a:ea typeface="Canva Sans"/>
                <a:cs typeface="Canva Sans"/>
                <a:sym typeface="Canva Sans"/>
              </a:rPr>
              <a:t>, T., Martinez-Sykora, A. and Oakey, A. (2022). The sustainability of the gig economy food delivery system (Deliveroo, UberEATS and Just-Eat): Histories and futures of rebound, lock-in and path dependency. International Journal of Sustainable Transportation, [online] 17(5), pp.1–13. Available at: https://doi.org/10.1080/15568318.2022.2066583.</a:t>
            </a: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11</TotalTime>
  <Words>2864</Words>
  <Application>Microsoft Office PowerPoint</Application>
  <PresentationFormat>Custom</PresentationFormat>
  <Paragraphs>129</Paragraphs>
  <Slides>13</Slides>
  <Notes>12</Notes>
  <HiddenSlides>0</HiddenSlides>
  <MMClips>0</MMClips>
  <ScaleCrop>false</ScaleCrop>
  <HeadingPairs>
    <vt:vector size="4" baseType="variant">
      <vt:variant>
        <vt:lpstr>Theme</vt:lpstr>
      </vt:variant>
      <vt:variant>
        <vt:i4>1</vt:i4>
      </vt:variant>
      <vt:variant>
        <vt:lpstr>Slide Titles</vt:lpstr>
      </vt:variant>
      <vt:variant>
        <vt:i4>13</vt:i4>
      </vt:variant>
    </vt:vector>
  </HeadingPairs>
  <TitlesOfParts>
    <vt:vector size="14"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Presentation</dc:title>
  <dc:creator>My PC</dc:creator>
  <cp:lastModifiedBy>Zaffar Hussain</cp:lastModifiedBy>
  <cp:revision>10</cp:revision>
  <dcterms:created xsi:type="dcterms:W3CDTF">2006-08-16T00:00:00Z</dcterms:created>
  <dcterms:modified xsi:type="dcterms:W3CDTF">2026-03-13T15:09:22Z</dcterms:modified>
  <dc:identifier>DAHDuUCO14g</dc:identifier>
</cp:coreProperties>
</file>