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010" r:id="rId1"/>
  </p:sldMasterIdLst>
  <p:notesMasterIdLst>
    <p:notesMasterId r:id="rId11"/>
  </p:notesMasterIdLst>
  <p:sldIdLst>
    <p:sldId id="256" r:id="rId2"/>
    <p:sldId id="257" r:id="rId3"/>
    <p:sldId id="258" r:id="rId4"/>
    <p:sldId id="259" r:id="rId5"/>
    <p:sldId id="260" r:id="rId6"/>
    <p:sldId id="261" r:id="rId7"/>
    <p:sldId id="262" r:id="rId8"/>
    <p:sldId id="263"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F82B5"/>
    <a:srgbClr val="487DB3"/>
    <a:srgbClr val="052858"/>
    <a:srgbClr val="0A3B7C"/>
    <a:srgbClr val="3169A2"/>
    <a:srgbClr val="0F6FC6"/>
    <a:srgbClr val="155082"/>
    <a:srgbClr val="356EA3"/>
    <a:srgbClr val="2F67A0"/>
    <a:srgbClr val="2C669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63" autoAdjust="0"/>
    <p:restoredTop sz="94660"/>
  </p:normalViewPr>
  <p:slideViewPr>
    <p:cSldViewPr snapToGrid="0">
      <p:cViewPr varScale="1">
        <p:scale>
          <a:sx n="78" d="100"/>
          <a:sy n="78" d="100"/>
        </p:scale>
        <p:origin x="642"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2D61BC-5FB5-46CB-BE11-93E1DB428206}" type="datetimeFigureOut">
              <a:rPr lang="en-US" smtClean="0"/>
              <a:t>6/12/2026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085BC0-97FA-466E-B0EA-A91496DAC7C1}" type="slidenum">
              <a:rPr lang="en-US" smtClean="0"/>
              <a:t>‹#›</a:t>
            </a:fld>
            <a:endParaRPr lang="en-US" dirty="0"/>
          </a:p>
        </p:txBody>
      </p:sp>
    </p:spTree>
    <p:extLst>
      <p:ext uri="{BB962C8B-B14F-4D97-AF65-F5344CB8AC3E}">
        <p14:creationId xmlns:p14="http://schemas.microsoft.com/office/powerpoint/2010/main" val="1042798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C085BC0-97FA-466E-B0EA-A91496DAC7C1}" type="slidenum">
              <a:rPr lang="en-US" smtClean="0"/>
              <a:t>5</a:t>
            </a:fld>
            <a:endParaRPr lang="en-US" dirty="0"/>
          </a:p>
        </p:txBody>
      </p:sp>
    </p:spTree>
    <p:extLst>
      <p:ext uri="{BB962C8B-B14F-4D97-AF65-F5344CB8AC3E}">
        <p14:creationId xmlns:p14="http://schemas.microsoft.com/office/powerpoint/2010/main" val="10584245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6/12/2026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441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6/12/2026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6415428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6/12/2026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6177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86B75A-687E-405C-8A0B-8D00578BA2C3}" type="datetimeFigureOut">
              <a:rPr lang="en-US" smtClean="0"/>
              <a:pPr/>
              <a:t>6/12/2026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25021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6/12/2026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86495804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86B75A-687E-405C-8A0B-8D00578BA2C3}" type="datetimeFigureOut">
              <a:rPr lang="en-US" smtClean="0"/>
              <a:pPr/>
              <a:t>6/12/2026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373095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586B75A-687E-405C-8A0B-8D00578BA2C3}" type="datetimeFigureOut">
              <a:rPr lang="en-US" smtClean="0"/>
              <a:pPr/>
              <a:t>6/12/2026</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890410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586B75A-687E-405C-8A0B-8D00578BA2C3}" type="datetimeFigureOut">
              <a:rPr lang="en-US" smtClean="0"/>
              <a:pPr/>
              <a:t>6/12/2026</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19366396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6/12/2026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402848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6/12/2026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2040504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6/12/2026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47226170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586B75A-687E-405C-8A0B-8D00578BA2C3}" type="datetimeFigureOut">
              <a:rPr lang="en-US" smtClean="0"/>
              <a:pPr/>
              <a:t>6/12/2026</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4242805"/>
      </p:ext>
    </p:extLst>
  </p:cSld>
  <p:clrMap bg1="lt1" tx1="dk1" bg2="lt2" tx2="dk2" accent1="accent1" accent2="accent2" accent3="accent3" accent4="accent4" accent5="accent5" accent6="accent6" hlink="hlink" folHlink="folHlink"/>
  <p:sldLayoutIdLst>
    <p:sldLayoutId id="2147484011" r:id="rId1"/>
    <p:sldLayoutId id="2147484012" r:id="rId2"/>
    <p:sldLayoutId id="2147484013" r:id="rId3"/>
    <p:sldLayoutId id="2147484014" r:id="rId4"/>
    <p:sldLayoutId id="2147484015" r:id="rId5"/>
    <p:sldLayoutId id="2147484016" r:id="rId6"/>
    <p:sldLayoutId id="2147484017" r:id="rId7"/>
    <p:sldLayoutId id="2147484018" r:id="rId8"/>
    <p:sldLayoutId id="2147484019" r:id="rId9"/>
    <p:sldLayoutId id="2147484020" r:id="rId10"/>
    <p:sldLayoutId id="2147484021"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5.xml" /></Relationships>
</file>

<file path=ppt/slides/_rels/slide5.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8.svg" /><Relationship Id="rId1" Type="http://schemas.openxmlformats.org/officeDocument/2006/relationships/slideLayout" Target="../slideLayouts/slideLayout9.xml" /></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b="-4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2A1DA7-0346-CAE3-4423-1F49514360B9}"/>
              </a:ext>
            </a:extLst>
          </p:cNvPr>
          <p:cNvSpPr txBox="1"/>
          <p:nvPr/>
        </p:nvSpPr>
        <p:spPr>
          <a:xfrm>
            <a:off x="742854" y="398571"/>
            <a:ext cx="6363339" cy="1846659"/>
          </a:xfrm>
          <a:prstGeom prst="rect">
            <a:avLst/>
          </a:prstGeom>
          <a:noFill/>
        </p:spPr>
        <p:txBody>
          <a:bodyPr wrap="square" rtlCol="0" anchor="ctr">
            <a:spAutoFit/>
          </a:bodyPr>
          <a:lstStyle/>
          <a:p>
            <a:r>
              <a:rPr lang="en-US" sz="5400" b="1" dirty="0">
                <a:solidFill>
                  <a:srgbClr val="052858"/>
                </a:solidFill>
                <a:latin typeface="Tw Cen MT" panose="020B0602020104020603" pitchFamily="34" charset="0"/>
              </a:rPr>
              <a:t>COMMUNICATION </a:t>
            </a:r>
            <a:r>
              <a:rPr lang="en-US" sz="6000" b="1" dirty="0">
                <a:solidFill>
                  <a:srgbClr val="052858"/>
                </a:solidFill>
                <a:latin typeface="Tw Cen MT" panose="020B0602020104020603" pitchFamily="34" charset="0"/>
              </a:rPr>
              <a:t>SKILLS</a:t>
            </a:r>
            <a:endParaRPr lang="en-US" sz="5400" b="1" dirty="0">
              <a:solidFill>
                <a:srgbClr val="052858"/>
              </a:solidFill>
              <a:latin typeface="Tw Cen MT" panose="020B0602020104020603" pitchFamily="34" charset="0"/>
            </a:endParaRPr>
          </a:p>
        </p:txBody>
      </p:sp>
      <p:sp>
        <p:nvSpPr>
          <p:cNvPr id="3" name="TextBox 2">
            <a:extLst>
              <a:ext uri="{FF2B5EF4-FFF2-40B4-BE49-F238E27FC236}">
                <a16:creationId xmlns:a16="http://schemas.microsoft.com/office/drawing/2014/main" id="{A29757F1-7CA3-28C2-4DCF-82F7E693E9E2}"/>
              </a:ext>
            </a:extLst>
          </p:cNvPr>
          <p:cNvSpPr txBox="1"/>
          <p:nvPr/>
        </p:nvSpPr>
        <p:spPr>
          <a:xfrm>
            <a:off x="758989" y="2075948"/>
            <a:ext cx="3044800" cy="954107"/>
          </a:xfrm>
          <a:prstGeom prst="rect">
            <a:avLst/>
          </a:prstGeom>
          <a:noFill/>
        </p:spPr>
        <p:txBody>
          <a:bodyPr wrap="square" rtlCol="0">
            <a:spAutoFit/>
          </a:bodyPr>
          <a:lstStyle/>
          <a:p>
            <a:r>
              <a:rPr lang="en-US" sz="2800" dirty="0">
                <a:solidFill>
                  <a:srgbClr val="215585"/>
                </a:solidFill>
              </a:rPr>
              <a:t>IN HEALTH AND </a:t>
            </a:r>
          </a:p>
          <a:p>
            <a:r>
              <a:rPr lang="en-US" sz="2800" dirty="0">
                <a:solidFill>
                  <a:srgbClr val="215585"/>
                </a:solidFill>
              </a:rPr>
              <a:t>SOCIAL CARE</a:t>
            </a:r>
          </a:p>
        </p:txBody>
      </p:sp>
      <p:sp>
        <p:nvSpPr>
          <p:cNvPr id="4" name="TextBox 3">
            <a:extLst>
              <a:ext uri="{FF2B5EF4-FFF2-40B4-BE49-F238E27FC236}">
                <a16:creationId xmlns:a16="http://schemas.microsoft.com/office/drawing/2014/main" id="{D8C31817-A0CC-A298-1B93-21B6D59765AA}"/>
              </a:ext>
            </a:extLst>
          </p:cNvPr>
          <p:cNvSpPr txBox="1"/>
          <p:nvPr/>
        </p:nvSpPr>
        <p:spPr>
          <a:xfrm>
            <a:off x="742855" y="3105834"/>
            <a:ext cx="3557130" cy="646331"/>
          </a:xfrm>
          <a:prstGeom prst="rect">
            <a:avLst/>
          </a:prstGeom>
          <a:noFill/>
        </p:spPr>
        <p:txBody>
          <a:bodyPr wrap="square" rtlCol="0">
            <a:spAutoFit/>
          </a:bodyPr>
          <a:lstStyle/>
          <a:p>
            <a:r>
              <a:rPr lang="en-US" dirty="0">
                <a:solidFill>
                  <a:schemeClr val="tx1">
                    <a:lumMod val="75000"/>
                    <a:lumOff val="25000"/>
                  </a:schemeClr>
                </a:solidFill>
                <a:latin typeface="Calibri" panose="020F0502020204030204" pitchFamily="34" charset="0"/>
                <a:cs typeface="Calibri" panose="020F0502020204030204" pitchFamily="34" charset="0"/>
              </a:rPr>
              <a:t>Effective Communication, </a:t>
            </a:r>
          </a:p>
          <a:p>
            <a:r>
              <a:rPr lang="en-US" dirty="0">
                <a:solidFill>
                  <a:schemeClr val="tx1">
                    <a:lumMod val="75000"/>
                    <a:lumOff val="25000"/>
                  </a:schemeClr>
                </a:solidFill>
                <a:latin typeface="Calibri" panose="020F0502020204030204" pitchFamily="34" charset="0"/>
                <a:cs typeface="Calibri" panose="020F0502020204030204" pitchFamily="34" charset="0"/>
              </a:rPr>
              <a:t>Better Care, Stronger Relationships</a:t>
            </a:r>
          </a:p>
        </p:txBody>
      </p:sp>
      <p:cxnSp>
        <p:nvCxnSpPr>
          <p:cNvPr id="5" name="Straight Arrow Connector 4">
            <a:extLst>
              <a:ext uri="{FF2B5EF4-FFF2-40B4-BE49-F238E27FC236}">
                <a16:creationId xmlns:a16="http://schemas.microsoft.com/office/drawing/2014/main" id="{C352857A-5CB0-1FC6-B195-9F7A2D0F2389}"/>
              </a:ext>
            </a:extLst>
          </p:cNvPr>
          <p:cNvCxnSpPr>
            <a:cxnSpLocks/>
          </p:cNvCxnSpPr>
          <p:nvPr/>
        </p:nvCxnSpPr>
        <p:spPr>
          <a:xfrm>
            <a:off x="863299" y="2075948"/>
            <a:ext cx="3436686" cy="0"/>
          </a:xfrm>
          <a:prstGeom prst="straightConnector1">
            <a:avLst/>
          </a:prstGeom>
          <a:ln w="28575">
            <a:solidFill>
              <a:srgbClr val="155082"/>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EF139A40-2B11-4FB3-BCF6-E5AE7E4B8404}"/>
              </a:ext>
            </a:extLst>
          </p:cNvPr>
          <p:cNvSpPr txBox="1"/>
          <p:nvPr/>
        </p:nvSpPr>
        <p:spPr>
          <a:xfrm>
            <a:off x="1576663" y="3921437"/>
            <a:ext cx="2019077" cy="584775"/>
          </a:xfrm>
          <a:prstGeom prst="rect">
            <a:avLst/>
          </a:prstGeom>
          <a:noFill/>
        </p:spPr>
        <p:txBody>
          <a:bodyPr wrap="square" rtlCol="0">
            <a:spAutoFit/>
          </a:bodyPr>
          <a:lstStyle/>
          <a:p>
            <a:r>
              <a:rPr lang="en-US" sz="1400" b="1" dirty="0">
                <a:solidFill>
                  <a:srgbClr val="155082"/>
                </a:solidFill>
                <a:latin typeface="Arial" panose="020B0604020202020204" pitchFamily="34" charset="0"/>
                <a:cs typeface="Arial" panose="020B0604020202020204" pitchFamily="34" charset="0"/>
              </a:rPr>
              <a:t>Presented by:</a:t>
            </a:r>
          </a:p>
          <a:p>
            <a:r>
              <a:rPr lang="en-US" dirty="0">
                <a:latin typeface="Arial" panose="020B0604020202020204" pitchFamily="34" charset="0"/>
                <a:cs typeface="Arial" panose="020B0604020202020204" pitchFamily="34" charset="0"/>
              </a:rPr>
              <a:t>Andleeb Saeed</a:t>
            </a:r>
          </a:p>
        </p:txBody>
      </p:sp>
      <p:sp>
        <p:nvSpPr>
          <p:cNvPr id="11" name="TextBox 10">
            <a:extLst>
              <a:ext uri="{FF2B5EF4-FFF2-40B4-BE49-F238E27FC236}">
                <a16:creationId xmlns:a16="http://schemas.microsoft.com/office/drawing/2014/main" id="{8AFBD1AE-457A-7E01-D681-EB7CBF37B31D}"/>
              </a:ext>
            </a:extLst>
          </p:cNvPr>
          <p:cNvSpPr txBox="1"/>
          <p:nvPr/>
        </p:nvSpPr>
        <p:spPr>
          <a:xfrm>
            <a:off x="1572104" y="4475434"/>
            <a:ext cx="2019076" cy="584775"/>
          </a:xfrm>
          <a:prstGeom prst="rect">
            <a:avLst/>
          </a:prstGeom>
          <a:noFill/>
        </p:spPr>
        <p:txBody>
          <a:bodyPr wrap="square" rtlCol="0">
            <a:spAutoFit/>
          </a:bodyPr>
          <a:lstStyle/>
          <a:p>
            <a:r>
              <a:rPr lang="en-US" sz="1400" b="1" dirty="0">
                <a:solidFill>
                  <a:srgbClr val="155082"/>
                </a:solidFill>
                <a:latin typeface="Arial" panose="020B0604020202020204" pitchFamily="34" charset="0"/>
                <a:cs typeface="Arial" panose="020B0604020202020204" pitchFamily="34" charset="0"/>
              </a:rPr>
              <a:t>Student number: </a:t>
            </a:r>
          </a:p>
          <a:p>
            <a:r>
              <a:rPr lang="en-US" dirty="0">
                <a:latin typeface="Arial" panose="020B0604020202020204" pitchFamily="34" charset="0"/>
                <a:cs typeface="Arial" panose="020B0604020202020204" pitchFamily="34" charset="0"/>
              </a:rPr>
              <a:t>2506509 </a:t>
            </a:r>
          </a:p>
        </p:txBody>
      </p:sp>
      <p:sp>
        <p:nvSpPr>
          <p:cNvPr id="12" name="TextBox 11">
            <a:extLst>
              <a:ext uri="{FF2B5EF4-FFF2-40B4-BE49-F238E27FC236}">
                <a16:creationId xmlns:a16="http://schemas.microsoft.com/office/drawing/2014/main" id="{0B11F683-1F3F-7A6F-BCC2-A919CB893518}"/>
              </a:ext>
            </a:extLst>
          </p:cNvPr>
          <p:cNvSpPr txBox="1"/>
          <p:nvPr/>
        </p:nvSpPr>
        <p:spPr>
          <a:xfrm>
            <a:off x="1572103" y="5060209"/>
            <a:ext cx="2869268" cy="584775"/>
          </a:xfrm>
          <a:prstGeom prst="rect">
            <a:avLst/>
          </a:prstGeom>
          <a:noFill/>
        </p:spPr>
        <p:txBody>
          <a:bodyPr wrap="square" rtlCol="0">
            <a:spAutoFit/>
          </a:bodyPr>
          <a:lstStyle/>
          <a:p>
            <a:r>
              <a:rPr lang="en-US" sz="1400" b="1" dirty="0">
                <a:solidFill>
                  <a:srgbClr val="155082"/>
                </a:solidFill>
                <a:latin typeface="Arial" panose="020B0604020202020204" pitchFamily="34" charset="0"/>
                <a:cs typeface="Arial" panose="020B0604020202020204" pitchFamily="34" charset="0"/>
              </a:rPr>
              <a:t>Module name:</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DE835DEE-5528-382A-FE62-D15E6DE5CE49}"/>
              </a:ext>
            </a:extLst>
          </p:cNvPr>
          <p:cNvSpPr txBox="1"/>
          <p:nvPr/>
        </p:nvSpPr>
        <p:spPr>
          <a:xfrm>
            <a:off x="1572103" y="5583429"/>
            <a:ext cx="2231686" cy="584775"/>
          </a:xfrm>
          <a:prstGeom prst="rect">
            <a:avLst/>
          </a:prstGeom>
          <a:noFill/>
        </p:spPr>
        <p:txBody>
          <a:bodyPr wrap="square" rtlCol="0">
            <a:spAutoFit/>
          </a:bodyPr>
          <a:lstStyle/>
          <a:p>
            <a:r>
              <a:rPr lang="en-US" sz="1400" b="1" dirty="0">
                <a:solidFill>
                  <a:srgbClr val="155082"/>
                </a:solidFill>
                <a:latin typeface="Arial" panose="020B0604020202020204" pitchFamily="34" charset="0"/>
                <a:cs typeface="Arial" panose="020B0604020202020204" pitchFamily="34" charset="0"/>
              </a:rPr>
              <a:t>Submission date:</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597CF40C-B378-01DF-4A5C-EF4FC0B0120F}"/>
              </a:ext>
            </a:extLst>
          </p:cNvPr>
          <p:cNvSpPr txBox="1"/>
          <p:nvPr/>
        </p:nvSpPr>
        <p:spPr>
          <a:xfrm>
            <a:off x="8490857" y="281005"/>
            <a:ext cx="1985554" cy="646331"/>
          </a:xfrm>
          <a:prstGeom prst="rect">
            <a:avLst/>
          </a:prstGeom>
          <a:noFill/>
        </p:spPr>
        <p:txBody>
          <a:bodyPr wrap="square" rtlCol="0">
            <a:spAutoFit/>
          </a:bodyPr>
          <a:lstStyle/>
          <a:p>
            <a:r>
              <a:rPr lang="en-US" b="1" u="sng" dirty="0">
                <a:solidFill>
                  <a:srgbClr val="155082"/>
                </a:solidFill>
                <a:latin typeface="Arial" panose="020B0604020202020204" pitchFamily="34" charset="0"/>
                <a:cs typeface="Arial" panose="020B0604020202020204" pitchFamily="34" charset="0"/>
              </a:rPr>
              <a:t>Tutor name</a:t>
            </a:r>
            <a:r>
              <a:rPr lang="en-US" b="1" dirty="0">
                <a:solidFill>
                  <a:srgbClr val="155082"/>
                </a:solidFill>
                <a:latin typeface="Arial" panose="020B0604020202020204" pitchFamily="34" charset="0"/>
                <a:cs typeface="Arial" panose="020B0604020202020204" pitchFamily="34" charset="0"/>
              </a:rPr>
              <a:t>: </a:t>
            </a:r>
          </a:p>
          <a:p>
            <a:pPr algn="ctr"/>
            <a:r>
              <a:rPr lang="en-US" b="1" u="sng" dirty="0">
                <a:latin typeface="Arial" panose="020B0604020202020204" pitchFamily="34" charset="0"/>
                <a:cs typeface="Arial" panose="020B0604020202020204" pitchFamily="34" charset="0"/>
              </a:rPr>
              <a:t>teacher</a:t>
            </a:r>
            <a:r>
              <a:rPr lang="en-US" b="1" u="sng" dirty="0">
                <a:solidFill>
                  <a:srgbClr val="155082"/>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415049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C52F4-1E9C-FD61-B101-CAFAD8724A65}"/>
              </a:ext>
            </a:extLst>
          </p:cNvPr>
          <p:cNvSpPr>
            <a:spLocks noGrp="1"/>
          </p:cNvSpPr>
          <p:nvPr>
            <p:ph type="title"/>
          </p:nvPr>
        </p:nvSpPr>
        <p:spPr>
          <a:xfrm>
            <a:off x="3869268" y="498275"/>
            <a:ext cx="7315200" cy="1330525"/>
          </a:xfrm>
        </p:spPr>
        <p:txBody>
          <a:bodyPr>
            <a:noAutofit/>
          </a:bodyPr>
          <a:lstStyle/>
          <a:p>
            <a:r>
              <a:rPr lang="en-US" sz="4200" b="1" dirty="0">
                <a:solidFill>
                  <a:srgbClr val="052858"/>
                </a:solidFill>
                <a:latin typeface="Tw Cen MT" panose="020B0602020104020603" pitchFamily="34" charset="0"/>
                <a:ea typeface="+mn-ea"/>
                <a:cs typeface="+mn-cs"/>
              </a:rPr>
              <a:t>Introduction and Definition of Communication:</a:t>
            </a:r>
          </a:p>
        </p:txBody>
      </p:sp>
      <p:sp>
        <p:nvSpPr>
          <p:cNvPr id="3" name="Content Placeholder 2">
            <a:extLst>
              <a:ext uri="{FF2B5EF4-FFF2-40B4-BE49-F238E27FC236}">
                <a16:creationId xmlns:a16="http://schemas.microsoft.com/office/drawing/2014/main" id="{668425F3-9680-1596-0C5F-FAB0908A16DD}"/>
              </a:ext>
            </a:extLst>
          </p:cNvPr>
          <p:cNvSpPr>
            <a:spLocks noGrp="1"/>
          </p:cNvSpPr>
          <p:nvPr>
            <p:ph idx="1"/>
          </p:nvPr>
        </p:nvSpPr>
        <p:spPr>
          <a:xfrm>
            <a:off x="3960708" y="1804633"/>
            <a:ext cx="7315200" cy="3867594"/>
          </a:xfrm>
          <a:solidFill>
            <a:schemeClr val="bg1">
              <a:alpha val="68000"/>
            </a:schemeClr>
          </a:solidFill>
          <a:effectLst>
            <a:softEdge rad="127000"/>
          </a:effectLst>
        </p:spPr>
        <p:txBody>
          <a:bodyPr>
            <a:normAutofit/>
          </a:bodyPr>
          <a:lstStyle/>
          <a:p>
            <a:pPr>
              <a:buFont typeface="Wingdings" panose="05000000000000000000" pitchFamily="2" charset="2"/>
              <a:buChar char="q"/>
            </a:pPr>
            <a:r>
              <a:rPr lang="en-US" dirty="0">
                <a:solidFill>
                  <a:schemeClr val="tx1"/>
                </a:solidFill>
              </a:rPr>
              <a:t>Communication is an essential skill in health and social care. It helps professionals share information, build relationships and understand the needs of service users. Effective communication supports safe, person-centered and high-quality care.
</a:t>
            </a:r>
            <a:r>
              <a:rPr lang="en-US" sz="2400" b="1" u="sng" dirty="0">
                <a:solidFill>
                  <a:srgbClr val="0F6FC6"/>
                </a:solidFill>
              </a:rPr>
              <a:t>Definition: </a:t>
            </a:r>
          </a:p>
          <a:p>
            <a:pPr>
              <a:buFont typeface="Courier New" panose="02070309020205020404" pitchFamily="49" charset="0"/>
              <a:buChar char="o"/>
            </a:pPr>
            <a:r>
              <a:rPr lang="en-US" dirty="0">
                <a:solidFill>
                  <a:schemeClr val="tx1"/>
                </a:solidFill>
              </a:rPr>
              <a:t>Communication is the exchange of information between individuals to create understanding and share meaning (World Health Organization, 2023).
Communication involves sending, receiving and interpreting messages through verbal and non-verbal methods (Skills for Care, 2023).</a:t>
            </a:r>
          </a:p>
        </p:txBody>
      </p:sp>
      <p:pic>
        <p:nvPicPr>
          <p:cNvPr id="6" name="Picture 5">
            <a:extLst>
              <a:ext uri="{FF2B5EF4-FFF2-40B4-BE49-F238E27FC236}">
                <a16:creationId xmlns:a16="http://schemas.microsoft.com/office/drawing/2014/main" id="{BA456DCE-2274-6361-5997-F0EDAABE1BA1}"/>
              </a:ext>
            </a:extLst>
          </p:cNvPr>
          <p:cNvPicPr>
            <a:picLocks noChangeAspect="1"/>
          </p:cNvPicPr>
          <p:nvPr/>
        </p:nvPicPr>
        <p:blipFill>
          <a:blip r:embed="rId3"/>
          <a:stretch>
            <a:fillRect/>
          </a:stretch>
        </p:blipFill>
        <p:spPr>
          <a:xfrm>
            <a:off x="422031" y="797169"/>
            <a:ext cx="3447237" cy="5096138"/>
          </a:xfrm>
          <a:prstGeom prst="rect">
            <a:avLst/>
          </a:prstGeom>
          <a:ln>
            <a:noFill/>
          </a:ln>
          <a:effectLst>
            <a:glow rad="63500">
              <a:srgbClr val="2C669D"/>
            </a:glow>
            <a:outerShdw blurRad="50800" dist="38100" dir="8100000" algn="tr" rotWithShape="0">
              <a:prstClr val="black">
                <a:alpha val="40000"/>
              </a:prstClr>
            </a:outerShdw>
            <a:softEdge rad="127000"/>
          </a:effectLst>
          <a:scene3d>
            <a:camera prst="perspectiveRight"/>
            <a:lightRig rig="threePt" dir="t"/>
          </a:scene3d>
        </p:spPr>
      </p:pic>
    </p:spTree>
    <p:extLst>
      <p:ext uri="{BB962C8B-B14F-4D97-AF65-F5344CB8AC3E}">
        <p14:creationId xmlns:p14="http://schemas.microsoft.com/office/powerpoint/2010/main" val="4121406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E9658-6852-99E6-C3B0-9B212CB342F2}"/>
              </a:ext>
            </a:extLst>
          </p:cNvPr>
          <p:cNvSpPr>
            <a:spLocks noGrp="1"/>
          </p:cNvSpPr>
          <p:nvPr>
            <p:ph type="title"/>
          </p:nvPr>
        </p:nvSpPr>
        <p:spPr>
          <a:xfrm>
            <a:off x="3869266" y="453611"/>
            <a:ext cx="7109643" cy="642355"/>
          </a:xfrm>
        </p:spPr>
        <p:txBody>
          <a:bodyPr>
            <a:noAutofit/>
          </a:bodyPr>
          <a:lstStyle/>
          <a:p>
            <a:r>
              <a:rPr lang="en-US" sz="3600" b="1" dirty="0">
                <a:solidFill>
                  <a:srgbClr val="052858"/>
                </a:solidFill>
                <a:latin typeface="Tw Cen MT" panose="020B0602020104020603" pitchFamily="34" charset="0"/>
                <a:ea typeface="+mn-ea"/>
                <a:cs typeface="+mn-cs"/>
              </a:rPr>
              <a:t>Why is Communication Important?</a:t>
            </a:r>
          </a:p>
        </p:txBody>
      </p:sp>
      <p:sp>
        <p:nvSpPr>
          <p:cNvPr id="3" name="Content Placeholder 2">
            <a:extLst>
              <a:ext uri="{FF2B5EF4-FFF2-40B4-BE49-F238E27FC236}">
                <a16:creationId xmlns:a16="http://schemas.microsoft.com/office/drawing/2014/main" id="{59C6D454-57D5-2351-EC13-190257DE9E53}"/>
              </a:ext>
            </a:extLst>
          </p:cNvPr>
          <p:cNvSpPr>
            <a:spLocks noGrp="1"/>
          </p:cNvSpPr>
          <p:nvPr>
            <p:ph idx="1"/>
          </p:nvPr>
        </p:nvSpPr>
        <p:spPr>
          <a:xfrm>
            <a:off x="3869266" y="1285137"/>
            <a:ext cx="7315200" cy="4100156"/>
          </a:xfrm>
          <a:solidFill>
            <a:schemeClr val="bg1">
              <a:alpha val="68000"/>
            </a:schemeClr>
          </a:solidFill>
        </p:spPr>
        <p:txBody>
          <a:bodyPr>
            <a:normAutofit/>
          </a:bodyPr>
          <a:lstStyle/>
          <a:p>
            <a:pPr>
              <a:buFont typeface="Wingdings" panose="05000000000000000000" pitchFamily="2" charset="2"/>
              <a:buChar char="q"/>
            </a:pPr>
            <a:r>
              <a:rPr lang="en-US" dirty="0">
                <a:solidFill>
                  <a:schemeClr val="tx1"/>
                </a:solidFill>
              </a:rPr>
              <a:t>Communication is important in health and social care because it: </a:t>
            </a:r>
          </a:p>
          <a:p>
            <a:pPr marL="457200" indent="-457200">
              <a:buFont typeface="+mj-lt"/>
              <a:buAutoNum type="arabicPeriod"/>
            </a:pPr>
            <a:r>
              <a:rPr lang="en-US" dirty="0">
                <a:solidFill>
                  <a:schemeClr val="tx1"/>
                </a:solidFill>
              </a:rPr>
              <a:t>Builds trust between professionals and service users.
Supports person-centered care.
Reduces misunderstandings and mistakes.
Improves teamwork and collaboration.
Helps professionals understand individual needs.
Contributes to better care outcomes. </a:t>
            </a:r>
          </a:p>
          <a:p>
            <a:pPr>
              <a:buFont typeface="Wingdings" panose="05000000000000000000" pitchFamily="2" charset="2"/>
              <a:buChar char="q"/>
            </a:pPr>
            <a:r>
              <a:rPr lang="en-US" dirty="0">
                <a:solidFill>
                  <a:schemeClr val="tx1"/>
                </a:solidFill>
              </a:rPr>
              <a:t>Good communication ensures that service users receive appropriate support and high-quality care (NHS England, 2023; Skills for Care, 2023).</a:t>
            </a:r>
          </a:p>
        </p:txBody>
      </p:sp>
      <p:pic>
        <p:nvPicPr>
          <p:cNvPr id="4" name="Picture 3">
            <a:extLst>
              <a:ext uri="{FF2B5EF4-FFF2-40B4-BE49-F238E27FC236}">
                <a16:creationId xmlns:a16="http://schemas.microsoft.com/office/drawing/2014/main" id="{16967A0A-1566-7219-E542-455B6CF284F9}"/>
              </a:ext>
            </a:extLst>
          </p:cNvPr>
          <p:cNvPicPr>
            <a:picLocks noChangeAspect="1"/>
          </p:cNvPicPr>
          <p:nvPr/>
        </p:nvPicPr>
        <p:blipFill>
          <a:blip r:embed="rId2"/>
          <a:stretch>
            <a:fillRect/>
          </a:stretch>
        </p:blipFill>
        <p:spPr>
          <a:xfrm>
            <a:off x="389130" y="774789"/>
            <a:ext cx="3235276" cy="5120853"/>
          </a:xfrm>
          <a:prstGeom prst="rect">
            <a:avLst/>
          </a:prstGeom>
          <a:ln>
            <a:noFill/>
          </a:ln>
          <a:effectLst>
            <a:glow rad="63500">
              <a:srgbClr val="2C669D"/>
            </a:glow>
            <a:outerShdw blurRad="50800" dist="38100" dir="8100000" algn="tr" rotWithShape="0">
              <a:prstClr val="black">
                <a:alpha val="40000"/>
              </a:prstClr>
            </a:outerShdw>
            <a:softEdge rad="127000"/>
          </a:effectLst>
          <a:scene3d>
            <a:camera prst="perspectiveRight"/>
            <a:lightRig rig="threePt" dir="t"/>
          </a:scene3d>
        </p:spPr>
      </p:pic>
    </p:spTree>
    <p:extLst>
      <p:ext uri="{BB962C8B-B14F-4D97-AF65-F5344CB8AC3E}">
        <p14:creationId xmlns:p14="http://schemas.microsoft.com/office/powerpoint/2010/main" val="1584206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E54E8-B243-C461-C8F6-899D98C7A952}"/>
              </a:ext>
            </a:extLst>
          </p:cNvPr>
          <p:cNvSpPr>
            <a:spLocks noGrp="1"/>
          </p:cNvSpPr>
          <p:nvPr>
            <p:ph type="title"/>
          </p:nvPr>
        </p:nvSpPr>
        <p:spPr>
          <a:xfrm>
            <a:off x="3763409" y="391885"/>
            <a:ext cx="6470837" cy="1299605"/>
          </a:xfrm>
        </p:spPr>
        <p:txBody>
          <a:bodyPr>
            <a:normAutofit/>
          </a:bodyPr>
          <a:lstStyle/>
          <a:p>
            <a:r>
              <a:rPr lang="en-US" sz="4200" b="1" dirty="0">
                <a:solidFill>
                  <a:srgbClr val="052858"/>
                </a:solidFill>
                <a:latin typeface="Tw Cen MT" panose="020B0602020104020603" pitchFamily="34" charset="0"/>
                <a:ea typeface="+mn-ea"/>
                <a:cs typeface="+mn-cs"/>
              </a:rPr>
              <a:t>Why I Chose Communication and My Future Role:</a:t>
            </a:r>
          </a:p>
        </p:txBody>
      </p:sp>
      <p:sp>
        <p:nvSpPr>
          <p:cNvPr id="3" name="Content Placeholder 2">
            <a:extLst>
              <a:ext uri="{FF2B5EF4-FFF2-40B4-BE49-F238E27FC236}">
                <a16:creationId xmlns:a16="http://schemas.microsoft.com/office/drawing/2014/main" id="{B9EE2367-2846-FB6E-80B1-E38BEFBD27CD}"/>
              </a:ext>
            </a:extLst>
          </p:cNvPr>
          <p:cNvSpPr>
            <a:spLocks noGrp="1"/>
          </p:cNvSpPr>
          <p:nvPr>
            <p:ph sz="half" idx="2"/>
          </p:nvPr>
        </p:nvSpPr>
        <p:spPr>
          <a:xfrm>
            <a:off x="3763409" y="1873444"/>
            <a:ext cx="3474720" cy="3458599"/>
          </a:xfrm>
        </p:spPr>
        <p:txBody>
          <a:bodyPr>
            <a:noAutofit/>
          </a:bodyPr>
          <a:lstStyle/>
          <a:p>
            <a:pPr>
              <a:buFont typeface="Wingdings" panose="05000000000000000000" pitchFamily="2" charset="2"/>
              <a:buChar char="q"/>
            </a:pPr>
            <a:r>
              <a:rPr lang="en-US" dirty="0">
                <a:solidFill>
                  <a:schemeClr val="tx1"/>
                </a:solidFill>
              </a:rPr>
              <a:t>I chose communication because it is one of the most important skills in health and social care. Effective communication helps professionals build trust, understand people’s needs and provide appropriate support.</a:t>
            </a:r>
          </a:p>
          <a:p>
            <a:pPr>
              <a:buFont typeface="Wingdings" panose="05000000000000000000" pitchFamily="2" charset="2"/>
              <a:buChar char="q"/>
            </a:pPr>
            <a:r>
              <a:rPr lang="en-US" dirty="0">
                <a:solidFill>
                  <a:schemeClr val="tx1"/>
                </a:solidFill>
              </a:rPr>
              <a:t>In the future, I would like to become a Social Worker. </a:t>
            </a:r>
          </a:p>
        </p:txBody>
      </p:sp>
      <p:sp>
        <p:nvSpPr>
          <p:cNvPr id="6" name="Content Placeholder 5">
            <a:extLst>
              <a:ext uri="{FF2B5EF4-FFF2-40B4-BE49-F238E27FC236}">
                <a16:creationId xmlns:a16="http://schemas.microsoft.com/office/drawing/2014/main" id="{A24117EF-0B18-E969-2CC0-369DB4E48DD2}"/>
              </a:ext>
            </a:extLst>
          </p:cNvPr>
          <p:cNvSpPr>
            <a:spLocks noGrp="1"/>
          </p:cNvSpPr>
          <p:nvPr>
            <p:ph sz="quarter" idx="4"/>
          </p:nvPr>
        </p:nvSpPr>
        <p:spPr>
          <a:xfrm>
            <a:off x="7238129" y="1782004"/>
            <a:ext cx="4270248" cy="3293992"/>
          </a:xfrm>
          <a:solidFill>
            <a:schemeClr val="bg1">
              <a:alpha val="68000"/>
            </a:schemeClr>
          </a:solidFill>
          <a:effectLst>
            <a:softEdge rad="63500"/>
          </a:effectLst>
        </p:spPr>
        <p:txBody>
          <a:bodyPr>
            <a:normAutofit/>
          </a:bodyPr>
          <a:lstStyle/>
          <a:p>
            <a:pPr>
              <a:buFont typeface="Wingdings" panose="05000000000000000000" pitchFamily="2" charset="2"/>
              <a:buChar char="q"/>
            </a:pPr>
            <a:r>
              <a:rPr lang="en-US" dirty="0">
                <a:solidFill>
                  <a:schemeClr val="tx1"/>
                </a:solidFill>
              </a:rPr>
              <a:t>Communication is an essential skill for social workers because they need to listen carefully to service users, gather accurate information, explain support plans and work effectively with families and other professionals. Strong communication skills help social workers build positive relationships and ensure that individuals receive the support they need (Skills for Care, 2023).</a:t>
            </a:r>
          </a:p>
        </p:txBody>
      </p:sp>
      <p:pic>
        <p:nvPicPr>
          <p:cNvPr id="4" name="Picture 3">
            <a:extLst>
              <a:ext uri="{FF2B5EF4-FFF2-40B4-BE49-F238E27FC236}">
                <a16:creationId xmlns:a16="http://schemas.microsoft.com/office/drawing/2014/main" id="{A6F9516F-82DA-7C12-F6AB-34567AC08AD6}"/>
              </a:ext>
            </a:extLst>
          </p:cNvPr>
          <p:cNvPicPr>
            <a:picLocks noChangeAspect="1"/>
          </p:cNvPicPr>
          <p:nvPr/>
        </p:nvPicPr>
        <p:blipFill>
          <a:blip r:embed="rId2"/>
          <a:stretch>
            <a:fillRect/>
          </a:stretch>
        </p:blipFill>
        <p:spPr>
          <a:xfrm>
            <a:off x="437280" y="740716"/>
            <a:ext cx="3273877" cy="5154497"/>
          </a:xfrm>
          <a:prstGeom prst="rect">
            <a:avLst/>
          </a:prstGeom>
          <a:ln>
            <a:noFill/>
          </a:ln>
          <a:effectLst>
            <a:glow rad="63500">
              <a:srgbClr val="2C669D"/>
            </a:glow>
            <a:outerShdw blurRad="50800" dist="38100" dir="8100000" algn="tr" rotWithShape="0">
              <a:prstClr val="black">
                <a:alpha val="40000"/>
              </a:prstClr>
            </a:outerShdw>
            <a:softEdge rad="127000"/>
          </a:effectLst>
          <a:scene3d>
            <a:camera prst="perspectiveRight"/>
            <a:lightRig rig="threePt" dir="t"/>
          </a:scene3d>
        </p:spPr>
      </p:pic>
    </p:spTree>
    <p:extLst>
      <p:ext uri="{BB962C8B-B14F-4D97-AF65-F5344CB8AC3E}">
        <p14:creationId xmlns:p14="http://schemas.microsoft.com/office/powerpoint/2010/main" val="1209063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0F5B3-76D4-33F0-D581-B4C25C944F7C}"/>
              </a:ext>
            </a:extLst>
          </p:cNvPr>
          <p:cNvSpPr>
            <a:spLocks noGrp="1"/>
          </p:cNvSpPr>
          <p:nvPr>
            <p:ph type="title"/>
          </p:nvPr>
        </p:nvSpPr>
        <p:spPr>
          <a:xfrm>
            <a:off x="2702714" y="419502"/>
            <a:ext cx="6786572" cy="777317"/>
          </a:xfrm>
        </p:spPr>
        <p:txBody>
          <a:bodyPr>
            <a:normAutofit/>
          </a:bodyPr>
          <a:lstStyle/>
          <a:p>
            <a:pPr algn="ctr"/>
            <a:r>
              <a:rPr lang="en-US" sz="4200" b="1" dirty="0">
                <a:solidFill>
                  <a:srgbClr val="052858"/>
                </a:solidFill>
                <a:latin typeface="Tw Cen MT" panose="020B0602020104020603" pitchFamily="34" charset="0"/>
                <a:ea typeface="+mn-ea"/>
                <a:cs typeface="+mn-cs"/>
              </a:rPr>
              <a:t>Berlo’s Communication Model:</a:t>
            </a:r>
          </a:p>
        </p:txBody>
      </p:sp>
      <p:sp>
        <p:nvSpPr>
          <p:cNvPr id="8" name="Content Placeholder 7">
            <a:extLst>
              <a:ext uri="{FF2B5EF4-FFF2-40B4-BE49-F238E27FC236}">
                <a16:creationId xmlns:a16="http://schemas.microsoft.com/office/drawing/2014/main" id="{B6E45C4B-9FE9-1098-CADF-A81108E20F11}"/>
              </a:ext>
            </a:extLst>
          </p:cNvPr>
          <p:cNvSpPr>
            <a:spLocks noGrp="1"/>
          </p:cNvSpPr>
          <p:nvPr>
            <p:ph idx="1"/>
          </p:nvPr>
        </p:nvSpPr>
        <p:spPr>
          <a:xfrm>
            <a:off x="918420" y="1196820"/>
            <a:ext cx="9780060" cy="4629213"/>
          </a:xfrm>
          <a:solidFill>
            <a:schemeClr val="bg1">
              <a:alpha val="68000"/>
            </a:schemeClr>
          </a:solidFill>
          <a:ln>
            <a:noFill/>
          </a:ln>
          <a:effectLst>
            <a:softEdge rad="76200"/>
          </a:effectLst>
        </p:spPr>
        <p:txBody>
          <a:bodyPr>
            <a:normAutofit/>
          </a:bodyPr>
          <a:lstStyle/>
          <a:p>
            <a:pPr>
              <a:buFont typeface="Wingdings" panose="05000000000000000000" pitchFamily="2" charset="2"/>
              <a:buChar char="q"/>
            </a:pPr>
            <a:r>
              <a:rPr lang="en-US" sz="2400" b="1" u="sng" dirty="0">
                <a:solidFill>
                  <a:srgbClr val="0F6FC6"/>
                </a:solidFill>
              </a:rPr>
              <a:t>Berlo’s Communication Model</a:t>
            </a:r>
          </a:p>
          <a:p>
            <a:pPr marL="0" indent="0">
              <a:buNone/>
            </a:pPr>
            <a:r>
              <a:rPr lang="en-US" sz="2400" b="1" u="sng" dirty="0">
                <a:solidFill>
                  <a:srgbClr val="0F6FC6"/>
                </a:solidFill>
              </a:rPr>
              <a:t>(1960)</a:t>
            </a:r>
          </a:p>
          <a:p>
            <a:pPr lvl="1">
              <a:buFont typeface="Courier New" panose="02070309020205020404" pitchFamily="49" charset="0"/>
              <a:buChar char="o"/>
            </a:pPr>
            <a:r>
              <a:rPr lang="en-US" sz="2000" dirty="0">
                <a:solidFill>
                  <a:schemeClr val="tx1"/>
                </a:solidFill>
              </a:rPr>
              <a:t>Sender
Message
Channel
Receiver </a:t>
            </a:r>
            <a:endParaRPr lang="en-US" dirty="0">
              <a:solidFill>
                <a:schemeClr val="tx1"/>
              </a:solidFill>
            </a:endParaRPr>
          </a:p>
          <a:p>
            <a:pPr>
              <a:buFont typeface="Wingdings" panose="05000000000000000000" pitchFamily="2" charset="2"/>
              <a:buChar char="q"/>
            </a:pPr>
            <a:r>
              <a:rPr lang="en-US" sz="2200" b="1" u="sng" dirty="0">
                <a:solidFill>
                  <a:srgbClr val="0F6FC6"/>
                </a:solidFill>
              </a:rPr>
              <a:t>Example: </a:t>
            </a:r>
          </a:p>
          <a:p>
            <a:pPr>
              <a:buFont typeface="Courier New" panose="02070309020205020404" pitchFamily="49" charset="0"/>
              <a:buChar char="o"/>
            </a:pPr>
            <a:r>
              <a:rPr lang="en-US" dirty="0">
                <a:solidFill>
                  <a:schemeClr val="tx1"/>
                </a:solidFill>
              </a:rPr>
              <a:t>A social worker explains a support plan to a service user. The social worker is the sender, the information is the message, the conversation is the channel and the service user is the receiver.
This model shows how communication helps information to be shared effectively (Berlo, 1960).</a:t>
            </a:r>
          </a:p>
        </p:txBody>
      </p:sp>
      <p:pic>
        <p:nvPicPr>
          <p:cNvPr id="4" name="Picture 3">
            <a:extLst>
              <a:ext uri="{FF2B5EF4-FFF2-40B4-BE49-F238E27FC236}">
                <a16:creationId xmlns:a16="http://schemas.microsoft.com/office/drawing/2014/main" id="{A6D826FB-F660-CE22-B2F6-0387D6F8FA7E}"/>
              </a:ext>
            </a:extLst>
          </p:cNvPr>
          <p:cNvPicPr>
            <a:picLocks noChangeAspect="1"/>
          </p:cNvPicPr>
          <p:nvPr/>
        </p:nvPicPr>
        <p:blipFill>
          <a:blip r:embed="rId3"/>
          <a:stretch>
            <a:fillRect/>
          </a:stretch>
        </p:blipFill>
        <p:spPr>
          <a:xfrm>
            <a:off x="5304880" y="1483135"/>
            <a:ext cx="5776108" cy="2362033"/>
          </a:xfrm>
          <a:prstGeom prst="rect">
            <a:avLst/>
          </a:prstGeom>
          <a:ln>
            <a:noFill/>
          </a:ln>
          <a:effectLst>
            <a:glow rad="228600">
              <a:schemeClr val="accent1">
                <a:satMod val="175000"/>
                <a:alpha val="40000"/>
              </a:schemeClr>
            </a:glow>
            <a:outerShdw blurRad="107950" dist="12700" dir="5400000" algn="ctr">
              <a:srgbClr val="000000"/>
            </a:outerShdw>
            <a:softEdge rad="127000"/>
          </a:effectLst>
          <a:scene3d>
            <a:camera prst="orthographicFront">
              <a:rot lat="0" lon="0" rev="0"/>
            </a:camera>
            <a:lightRig rig="soft" dir="t">
              <a:rot lat="0" lon="0" rev="0"/>
            </a:lightRig>
          </a:scene3d>
          <a:sp3d contourW="44450" prstMaterial="matte">
            <a:bevelT w="63500" h="63500" prst="artDeco"/>
            <a:contourClr>
              <a:srgbClr val="FFFFFF"/>
            </a:contourClr>
          </a:sp3d>
        </p:spPr>
      </p:pic>
    </p:spTree>
    <p:extLst>
      <p:ext uri="{BB962C8B-B14F-4D97-AF65-F5344CB8AC3E}">
        <p14:creationId xmlns:p14="http://schemas.microsoft.com/office/powerpoint/2010/main" val="1583400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CC02E-0C96-D040-A323-47B50AA9EAE3}"/>
              </a:ext>
            </a:extLst>
          </p:cNvPr>
          <p:cNvSpPr>
            <a:spLocks noGrp="1"/>
          </p:cNvSpPr>
          <p:nvPr>
            <p:ph type="title"/>
          </p:nvPr>
        </p:nvSpPr>
        <p:spPr>
          <a:xfrm>
            <a:off x="1324708" y="306833"/>
            <a:ext cx="9073661" cy="1098352"/>
          </a:xfrm>
        </p:spPr>
        <p:txBody>
          <a:bodyPr>
            <a:noAutofit/>
          </a:bodyPr>
          <a:lstStyle/>
          <a:p>
            <a:pPr algn="ctr"/>
            <a:r>
              <a:rPr lang="en-US" sz="4200" b="1" dirty="0">
                <a:solidFill>
                  <a:srgbClr val="052858"/>
                </a:solidFill>
                <a:latin typeface="Tw Cen MT" panose="020B0602020104020603" pitchFamily="34" charset="0"/>
                <a:ea typeface="+mn-ea"/>
                <a:cs typeface="+mn-cs"/>
              </a:rPr>
              <a:t>Advantages, Disadvantages and Practical Example:</a:t>
            </a:r>
          </a:p>
        </p:txBody>
      </p:sp>
      <p:sp>
        <p:nvSpPr>
          <p:cNvPr id="3" name="Content Placeholder 2">
            <a:extLst>
              <a:ext uri="{FF2B5EF4-FFF2-40B4-BE49-F238E27FC236}">
                <a16:creationId xmlns:a16="http://schemas.microsoft.com/office/drawing/2014/main" id="{8F9842DB-E9F9-E02A-646B-A1B0AF3ACC19}"/>
              </a:ext>
            </a:extLst>
          </p:cNvPr>
          <p:cNvSpPr>
            <a:spLocks noGrp="1"/>
          </p:cNvSpPr>
          <p:nvPr>
            <p:ph idx="1"/>
          </p:nvPr>
        </p:nvSpPr>
        <p:spPr>
          <a:xfrm>
            <a:off x="744582" y="3565497"/>
            <a:ext cx="9494690" cy="2420970"/>
          </a:xfrm>
          <a:solidFill>
            <a:schemeClr val="bg1">
              <a:alpha val="68000"/>
            </a:schemeClr>
          </a:solidFill>
          <a:effectLst>
            <a:softEdge rad="12700"/>
          </a:effectLst>
        </p:spPr>
        <p:txBody>
          <a:bodyPr numCol="1">
            <a:noAutofit/>
          </a:bodyPr>
          <a:lstStyle/>
          <a:p>
            <a:pPr>
              <a:buFont typeface="Wingdings" panose="05000000000000000000" pitchFamily="2" charset="2"/>
              <a:buChar char="q"/>
            </a:pPr>
            <a:r>
              <a:rPr lang="en-US" sz="2400" b="1" u="sng" dirty="0">
                <a:solidFill>
                  <a:srgbClr val="0F6FC6"/>
                </a:solidFill>
              </a:rPr>
              <a:t>Practical Example: </a:t>
            </a:r>
          </a:p>
          <a:p>
            <a:pPr>
              <a:buFont typeface="Courier New" panose="02070309020205020404" pitchFamily="49" charset="0"/>
              <a:buChar char="o"/>
            </a:pPr>
            <a:r>
              <a:rPr lang="en-US" dirty="0">
                <a:solidFill>
                  <a:schemeClr val="tx1"/>
                </a:solidFill>
              </a:rPr>
              <a:t>A social worker is supporting an elderly service user who is struggling to live independently. The social worker uses effective communication skills to listen carefully to the individual’s concerns, gather important information and explain the support services available. The social worker also communicates with healthcare professionals to help develop an appropriate care plan. This example demonstrates the importance of communication in promoting positive outcomes within health and social care settings (Skills for Care, 2023).</a:t>
            </a:r>
          </a:p>
        </p:txBody>
      </p:sp>
      <p:sp>
        <p:nvSpPr>
          <p:cNvPr id="7" name="Content Placeholder 2">
            <a:extLst>
              <a:ext uri="{FF2B5EF4-FFF2-40B4-BE49-F238E27FC236}">
                <a16:creationId xmlns:a16="http://schemas.microsoft.com/office/drawing/2014/main" id="{42ADE02C-F53D-B141-AD3F-0F45DEA6FA4A}"/>
              </a:ext>
            </a:extLst>
          </p:cNvPr>
          <p:cNvSpPr txBox="1">
            <a:spLocks/>
          </p:cNvSpPr>
          <p:nvPr/>
        </p:nvSpPr>
        <p:spPr>
          <a:xfrm>
            <a:off x="744582" y="1443496"/>
            <a:ext cx="6947432" cy="2195822"/>
          </a:xfrm>
          <a:prstGeom prst="rect">
            <a:avLst/>
          </a:prstGeom>
        </p:spPr>
        <p:txBody>
          <a:bodyPr vert="horz" lIns="0" tIns="45720" rIns="0" bIns="45720" numCol="2"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Wingdings" panose="05000000000000000000" pitchFamily="2" charset="2"/>
              <a:buChar char="q"/>
            </a:pPr>
            <a:r>
              <a:rPr lang="en-US" sz="2400" b="1" u="sng" dirty="0">
                <a:solidFill>
                  <a:srgbClr val="0F6FC6"/>
                </a:solidFill>
              </a:rPr>
              <a:t>Advantages of Poor Communication : </a:t>
            </a:r>
          </a:p>
          <a:p>
            <a:pPr lvl="1">
              <a:buFont typeface="Courier New" panose="02070309020205020404" pitchFamily="49" charset="0"/>
              <a:buChar char="o"/>
            </a:pPr>
            <a:r>
              <a:rPr lang="en-US" sz="2000" dirty="0">
                <a:solidFill>
                  <a:schemeClr val="tx1"/>
                </a:solidFill>
              </a:rPr>
              <a:t>Improves teamwork.
Builds positive relationships.
Enhances quality of care. </a:t>
            </a:r>
          </a:p>
          <a:p>
            <a:pPr marL="201168" lvl="1" indent="0">
              <a:buNone/>
            </a:pPr>
            <a:endParaRPr lang="en-US" sz="2000" b="1" u="sng" dirty="0">
              <a:solidFill>
                <a:schemeClr val="tx1"/>
              </a:solidFill>
            </a:endParaRPr>
          </a:p>
          <a:p>
            <a:pPr>
              <a:buFont typeface="Wingdings" panose="05000000000000000000" pitchFamily="2" charset="2"/>
              <a:buChar char="q"/>
            </a:pPr>
            <a:r>
              <a:rPr lang="en-US" sz="2400" b="1" u="sng" dirty="0">
                <a:solidFill>
                  <a:srgbClr val="0F6FC6"/>
                </a:solidFill>
              </a:rPr>
              <a:t>Disadvantages of Poor Communication:</a:t>
            </a:r>
            <a:r>
              <a:rPr lang="en-US" sz="2400" b="1" u="sng" dirty="0">
                <a:solidFill>
                  <a:schemeClr val="tx1"/>
                </a:solidFill>
              </a:rPr>
              <a:t> </a:t>
            </a:r>
          </a:p>
          <a:p>
            <a:pPr lvl="1">
              <a:buFont typeface="Courier New" panose="02070309020205020404" pitchFamily="49" charset="0"/>
              <a:buChar char="o"/>
            </a:pPr>
            <a:r>
              <a:rPr lang="en-US" sz="2000" dirty="0">
                <a:solidFill>
                  <a:schemeClr val="tx1"/>
                </a:solidFill>
              </a:rPr>
              <a:t>Misunderstandings may occur.
Mistakes can be made.
Service users may not receive appropriate support.</a:t>
            </a:r>
            <a:r>
              <a:rPr lang="en-US" sz="1600" dirty="0">
                <a:solidFill>
                  <a:schemeClr val="tx1"/>
                </a:solidFill>
              </a:rPr>
              <a:t> </a:t>
            </a:r>
          </a:p>
        </p:txBody>
      </p:sp>
      <p:pic>
        <p:nvPicPr>
          <p:cNvPr id="5" name="Picture 4">
            <a:extLst>
              <a:ext uri="{FF2B5EF4-FFF2-40B4-BE49-F238E27FC236}">
                <a16:creationId xmlns:a16="http://schemas.microsoft.com/office/drawing/2014/main" id="{A0EBCB0E-4AF5-4327-006C-CC6C5F562754}"/>
              </a:ext>
            </a:extLst>
          </p:cNvPr>
          <p:cNvPicPr>
            <a:picLocks noChangeAspect="1"/>
          </p:cNvPicPr>
          <p:nvPr/>
        </p:nvPicPr>
        <p:blipFill>
          <a:blip r:embed="rId2"/>
          <a:stretch>
            <a:fillRect/>
          </a:stretch>
        </p:blipFill>
        <p:spPr>
          <a:xfrm>
            <a:off x="7759337" y="968016"/>
            <a:ext cx="4025707" cy="3146783"/>
          </a:xfrm>
          <a:prstGeom prst="rect">
            <a:avLst/>
          </a:prstGeom>
          <a:solidFill>
            <a:srgbClr val="155082"/>
          </a:solidFill>
          <a:ln w="12700">
            <a:solidFill>
              <a:schemeClr val="tx1"/>
            </a:solidFill>
          </a:ln>
          <a:effectLst>
            <a:glow rad="101600">
              <a:srgbClr val="487DB3"/>
            </a:glow>
            <a:outerShdw blurRad="50800" dist="38100" dir="8100000" algn="tr" rotWithShape="0">
              <a:prstClr val="black">
                <a:alpha val="40000"/>
              </a:prstClr>
            </a:outerShdw>
            <a:softEdge rad="317500"/>
          </a:effectLst>
          <a:scene3d>
            <a:camera prst="perspectiveFront"/>
            <a:lightRig rig="threePt" dir="t"/>
          </a:scene3d>
        </p:spPr>
      </p:pic>
    </p:spTree>
    <p:extLst>
      <p:ext uri="{BB962C8B-B14F-4D97-AF65-F5344CB8AC3E}">
        <p14:creationId xmlns:p14="http://schemas.microsoft.com/office/powerpoint/2010/main" val="4106268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939CD-FF67-2790-C5A1-CA3D676023FD}"/>
              </a:ext>
            </a:extLst>
          </p:cNvPr>
          <p:cNvSpPr>
            <a:spLocks noGrp="1"/>
          </p:cNvSpPr>
          <p:nvPr>
            <p:ph type="title"/>
          </p:nvPr>
        </p:nvSpPr>
        <p:spPr>
          <a:xfrm>
            <a:off x="996962" y="424544"/>
            <a:ext cx="10058400" cy="979714"/>
          </a:xfrm>
        </p:spPr>
        <p:txBody>
          <a:bodyPr>
            <a:normAutofit/>
          </a:bodyPr>
          <a:lstStyle/>
          <a:p>
            <a:pPr algn="ctr"/>
            <a:r>
              <a:rPr lang="en-US" sz="5400" b="1" dirty="0">
                <a:solidFill>
                  <a:srgbClr val="052858"/>
                </a:solidFill>
                <a:latin typeface="Tw Cen MT" panose="020B0602020104020603" pitchFamily="34" charset="0"/>
                <a:ea typeface="+mn-ea"/>
                <a:cs typeface="+mn-cs"/>
              </a:rPr>
              <a:t>Conclusion:</a:t>
            </a:r>
          </a:p>
        </p:txBody>
      </p:sp>
      <p:sp>
        <p:nvSpPr>
          <p:cNvPr id="3" name="Content Placeholder 2">
            <a:extLst>
              <a:ext uri="{FF2B5EF4-FFF2-40B4-BE49-F238E27FC236}">
                <a16:creationId xmlns:a16="http://schemas.microsoft.com/office/drawing/2014/main" id="{3A7B873C-7A57-1CB0-7AF0-D46FBD2C9F29}"/>
              </a:ext>
            </a:extLst>
          </p:cNvPr>
          <p:cNvSpPr>
            <a:spLocks noGrp="1"/>
          </p:cNvSpPr>
          <p:nvPr>
            <p:ph idx="1"/>
          </p:nvPr>
        </p:nvSpPr>
        <p:spPr>
          <a:xfrm>
            <a:off x="1504738" y="1404258"/>
            <a:ext cx="9042847" cy="4345145"/>
          </a:xfrm>
          <a:solidFill>
            <a:schemeClr val="bg1">
              <a:alpha val="68000"/>
            </a:schemeClr>
          </a:solidFill>
          <a:effectLst>
            <a:softEdge rad="152400"/>
          </a:effectLst>
        </p:spPr>
        <p:txBody>
          <a:bodyPr vert="horz" lIns="0" tIns="45720" rIns="0" bIns="45720" numCol="1" rtlCol="0">
            <a:noAutofit/>
          </a:bodyPr>
          <a:lstStyle/>
          <a:p>
            <a:pPr>
              <a:buFont typeface="Courier New" panose="02070309020205020404" pitchFamily="49" charset="0"/>
              <a:buChar char="o"/>
            </a:pPr>
            <a:r>
              <a:rPr lang="en-US" sz="2800" dirty="0"/>
              <a:t>In summary, communication is a fundamental skill in health and social care that supports effective interaction between professionals, service users and families. It plays an important role in building trust, understanding individual needs and ensuring that appropriate support is provided. Effective communication also contributes to successful teamwork and improved care outcomes. As I plan to become a social worker in the future, developing strong communication skills will be essential for supporting individuals, working collaboratively with others and promoting positive outcomes for those receiving care.</a:t>
            </a:r>
          </a:p>
        </p:txBody>
      </p:sp>
    </p:spTree>
    <p:extLst>
      <p:ext uri="{BB962C8B-B14F-4D97-AF65-F5344CB8AC3E}">
        <p14:creationId xmlns:p14="http://schemas.microsoft.com/office/powerpoint/2010/main" val="2419735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E9537-BDFD-A80C-2714-58EB0875A735}"/>
              </a:ext>
            </a:extLst>
          </p:cNvPr>
          <p:cNvSpPr>
            <a:spLocks noGrp="1"/>
          </p:cNvSpPr>
          <p:nvPr>
            <p:ph type="title"/>
          </p:nvPr>
        </p:nvSpPr>
        <p:spPr>
          <a:xfrm>
            <a:off x="1407764" y="820603"/>
            <a:ext cx="9376470" cy="744583"/>
          </a:xfrm>
        </p:spPr>
        <p:txBody>
          <a:bodyPr>
            <a:normAutofit fontScale="90000"/>
          </a:bodyPr>
          <a:lstStyle/>
          <a:p>
            <a:pPr algn="ctr"/>
            <a:r>
              <a:rPr lang="en-US" sz="5400" b="1" dirty="0">
                <a:solidFill>
                  <a:srgbClr val="052858"/>
                </a:solidFill>
                <a:latin typeface="Tw Cen MT" panose="020B0602020104020603" pitchFamily="34" charset="0"/>
                <a:ea typeface="+mn-ea"/>
                <a:cs typeface="+mn-cs"/>
              </a:rPr>
              <a:t>References:</a:t>
            </a:r>
          </a:p>
        </p:txBody>
      </p:sp>
      <p:sp>
        <p:nvSpPr>
          <p:cNvPr id="3" name="Content Placeholder 2">
            <a:extLst>
              <a:ext uri="{FF2B5EF4-FFF2-40B4-BE49-F238E27FC236}">
                <a16:creationId xmlns:a16="http://schemas.microsoft.com/office/drawing/2014/main" id="{CBEEF081-CDFD-0073-E601-8A0FFF61DD20}"/>
              </a:ext>
            </a:extLst>
          </p:cNvPr>
          <p:cNvSpPr>
            <a:spLocks noGrp="1"/>
          </p:cNvSpPr>
          <p:nvPr>
            <p:ph idx="1"/>
          </p:nvPr>
        </p:nvSpPr>
        <p:spPr>
          <a:xfrm>
            <a:off x="1571895" y="1565186"/>
            <a:ext cx="9212339" cy="4339225"/>
          </a:xfrm>
          <a:solidFill>
            <a:schemeClr val="bg1">
              <a:alpha val="68000"/>
            </a:schemeClr>
          </a:solidFill>
          <a:effectLst>
            <a:softEdge rad="63500"/>
          </a:effectLst>
        </p:spPr>
        <p:txBody>
          <a:bodyPr vert="horz" lIns="0" tIns="45720" rIns="0" bIns="45720" numCol="1" rtlCol="0">
            <a:noAutofit/>
          </a:bodyPr>
          <a:lstStyle/>
          <a:p>
            <a:pPr>
              <a:buFont typeface="Courier New" panose="02070309020205020404" pitchFamily="49" charset="0"/>
              <a:buChar char="o"/>
            </a:pPr>
            <a:r>
              <a:rPr lang="en-US" sz="2700" dirty="0"/>
              <a:t>Berlo, D.K. (1960) The Process of Communication: An Introduction to Theory and Practice. New York: Holt, Rinehart and Winston.
NHS England (2023) Communication in Health and Care Settings. Available at: https://www.england.nhs.uk⁠ (Accessed: 3 June 2026).
Skills for Care (2023) Communication Skills. Available at: https://www.skillsforcare.org.uk⁠ (Accessed: 3 June 2026).
World Health Organization (2023) Health Communication. Available at: https://www.who.int⁠ (Accessed: 3 June 2026).</a:t>
            </a:r>
          </a:p>
        </p:txBody>
      </p:sp>
    </p:spTree>
    <p:extLst>
      <p:ext uri="{BB962C8B-B14F-4D97-AF65-F5344CB8AC3E}">
        <p14:creationId xmlns:p14="http://schemas.microsoft.com/office/powerpoint/2010/main" val="3543721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Graphic 3" descr="Group of people">
            <a:extLst>
              <a:ext uri="{FF2B5EF4-FFF2-40B4-BE49-F238E27FC236}">
                <a16:creationId xmlns:a16="http://schemas.microsoft.com/office/drawing/2014/main" id="{1DF00DB4-B58A-1926-7D67-2A1D8B99603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130058" y="617838"/>
            <a:ext cx="7717247" cy="4856204"/>
          </a:xfrm>
          <a:prstGeom prst="rect">
            <a:avLst/>
          </a:prstGeom>
        </p:spPr>
      </p:pic>
      <p:sp>
        <p:nvSpPr>
          <p:cNvPr id="2" name="Title 1">
            <a:extLst>
              <a:ext uri="{FF2B5EF4-FFF2-40B4-BE49-F238E27FC236}">
                <a16:creationId xmlns:a16="http://schemas.microsoft.com/office/drawing/2014/main" id="{765F9F01-B20C-EA1A-E62C-327144CC4402}"/>
              </a:ext>
            </a:extLst>
          </p:cNvPr>
          <p:cNvSpPr>
            <a:spLocks noGrp="1"/>
          </p:cNvSpPr>
          <p:nvPr>
            <p:ph type="title"/>
          </p:nvPr>
        </p:nvSpPr>
        <p:spPr>
          <a:xfrm>
            <a:off x="2344695" y="2057093"/>
            <a:ext cx="7717247" cy="1371907"/>
          </a:xfrm>
          <a:solidFill>
            <a:srgbClr val="4F82B5"/>
          </a:solidFill>
          <a:ln>
            <a:noFill/>
          </a:ln>
          <a:effectLst>
            <a:glow rad="139700">
              <a:srgbClr val="487DB3">
                <a:alpha val="40000"/>
              </a:srgbClr>
            </a:glow>
            <a:outerShdw blurRad="152400" dist="317500" dir="5400000" sx="90000" sy="-19000" rotWithShape="0">
              <a:prstClr val="black">
                <a:alpha val="15000"/>
              </a:prstClr>
            </a:outerShdw>
            <a:reflection blurRad="6350" stA="50000" endA="295" endPos="92000" dist="101600" dir="5400000" sy="-100000" algn="bl" rotWithShape="0"/>
          </a:effectLst>
        </p:spPr>
        <p:txBody>
          <a:bodyPr>
            <a:noAutofit/>
          </a:bodyPr>
          <a:lstStyle/>
          <a:p>
            <a:pPr algn="ctr"/>
            <a:r>
              <a:rPr lang="en-US" sz="9600" b="1" u="sng" dirty="0">
                <a:solidFill>
                  <a:schemeClr val="bg1"/>
                </a:solidFill>
                <a:effectLst>
                  <a:outerShdw blurRad="38100" dist="38100" dir="2700000" algn="tl">
                    <a:srgbClr val="000000">
                      <a:alpha val="43137"/>
                    </a:srgbClr>
                  </a:outerShdw>
                </a:effectLst>
                <a:latin typeface="Edwardian Script ITC" panose="030303020407070D0804" pitchFamily="66" charset="0"/>
                <a:ea typeface="+mn-ea"/>
                <a:cs typeface="+mn-cs"/>
              </a:rPr>
              <a:t>Thank you …..</a:t>
            </a:r>
          </a:p>
        </p:txBody>
      </p:sp>
    </p:spTree>
    <p:extLst>
      <p:ext uri="{BB962C8B-B14F-4D97-AF65-F5344CB8AC3E}">
        <p14:creationId xmlns:p14="http://schemas.microsoft.com/office/powerpoint/2010/main" val="541042956"/>
      </p:ext>
    </p:extLst>
  </p:cSld>
  <p:clrMapOvr>
    <a:masterClrMapping/>
  </p:clrMapOvr>
</p:sld>
</file>

<file path=ppt/theme/theme1.xml><?xml version="1.0" encoding="utf-8"?>
<a:theme xmlns:a="http://schemas.openxmlformats.org/drawingml/2006/main" name="Retrospec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190</TotalTime>
  <Words>745</Words>
  <Application>Microsoft Office PowerPoint</Application>
  <PresentationFormat>Widescreen</PresentationFormat>
  <Paragraphs>44</Paragraphs>
  <Slides>9</Slides>
  <Notes>1</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Retrospect</vt:lpstr>
      <vt:lpstr>PowerPoint Presentation</vt:lpstr>
      <vt:lpstr>Introduction and Definition of Communication:</vt:lpstr>
      <vt:lpstr>Why is Communication Important?</vt:lpstr>
      <vt:lpstr>Why I Chose Communication and My Future Role:</vt:lpstr>
      <vt:lpstr>Berlo’s Communication Model:</vt:lpstr>
      <vt:lpstr>Advantages, Disadvantages and Practical Example:</vt:lpstr>
      <vt:lpstr>Conclusion:</vt:lpstr>
      <vt:lpstr>References: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Misbah</dc:creator>
  <cp:lastModifiedBy>Dr. Misbah</cp:lastModifiedBy>
  <cp:revision>9</cp:revision>
  <dcterms:created xsi:type="dcterms:W3CDTF">2026-06-09T18:04:57Z</dcterms:created>
  <dcterms:modified xsi:type="dcterms:W3CDTF">2026-06-12T14:41:06Z</dcterms:modified>
</cp:coreProperties>
</file>