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9" r:id="rId4"/>
    <p:sldId id="261" r:id="rId5"/>
    <p:sldId id="260" r:id="rId6"/>
    <p:sldId id="258" r:id="rId7"/>
    <p:sldId id="267" r:id="rId8"/>
    <p:sldId id="262" r:id="rId9"/>
    <p:sldId id="265" r:id="rId10"/>
    <p:sldId id="263"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605" autoAdjust="0"/>
    <p:restoredTop sz="94660"/>
  </p:normalViewPr>
  <p:slideViewPr>
    <p:cSldViewPr snapToGrid="0">
      <p:cViewPr>
        <p:scale>
          <a:sx n="100" d="100"/>
          <a:sy n="100" d="100"/>
        </p:scale>
        <p:origin x="25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79B57E-4605-4480-8AE7-943D1CE9C57D}"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3752023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79B57E-4605-4480-8AE7-943D1CE9C57D}"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2977364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79B57E-4605-4480-8AE7-943D1CE9C57D}"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388865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79B57E-4605-4480-8AE7-943D1CE9C57D}" type="datetimeFigureOut">
              <a:rPr lang="en-GB" smtClean="0"/>
              <a:t>17/11/2021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137354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79B57E-4605-4480-8AE7-943D1CE9C57D}" type="datetimeFigureOut">
              <a:rPr lang="en-GB" smtClean="0"/>
              <a:t>17/11/2021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1901297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79B57E-4605-4480-8AE7-943D1CE9C57D}" type="datetimeFigureOut">
              <a:rPr lang="en-GB" smtClean="0"/>
              <a:t>17/11/2021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1813329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79B57E-4605-4480-8AE7-943D1CE9C57D}" type="datetimeFigureOut">
              <a:rPr lang="en-GB" smtClean="0"/>
              <a:t>17/11/2021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739863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79B57E-4605-4480-8AE7-943D1CE9C57D}" type="datetimeFigureOut">
              <a:rPr lang="en-GB" smtClean="0"/>
              <a:t>17/11/2021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2029418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6279B57E-4605-4480-8AE7-943D1CE9C57D}" type="datetimeFigureOut">
              <a:rPr lang="en-GB" smtClean="0"/>
              <a:t>17/11/2021</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4203347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79B57E-4605-4480-8AE7-943D1CE9C57D}" type="datetimeFigureOut">
              <a:rPr lang="en-GB" smtClean="0"/>
              <a:t>17/11/2021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3763255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6279B57E-4605-4480-8AE7-943D1CE9C57D}"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34811127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6279B57E-4605-4480-8AE7-943D1CE9C57D}" type="datetimeFigureOut">
              <a:rPr lang="en-GB" smtClean="0"/>
              <a:t>17/11/2021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175142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79B57E-4605-4480-8AE7-943D1CE9C57D}"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37771083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79B57E-4605-4480-8AE7-943D1CE9C57D}"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F865BA-A600-417B-8708-3F251D16E9AE}" type="slidenum">
              <a:rPr lang="en-GB" smtClean="0"/>
              <a:t>‹#›</a:t>
            </a:fld>
            <a:endParaRPr lang="en-GB"/>
          </a:p>
        </p:txBody>
      </p:sp>
    </p:spTree>
    <p:extLst>
      <p:ext uri="{BB962C8B-B14F-4D97-AF65-F5344CB8AC3E}">
        <p14:creationId xmlns:p14="http://schemas.microsoft.com/office/powerpoint/2010/main" val="3575978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6279B57E-4605-4480-8AE7-943D1CE9C57D}" type="datetimeFigureOut">
              <a:rPr lang="en-GB" smtClean="0"/>
              <a:t>17/11/2021</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8F865BA-A600-417B-8708-3F251D16E9AE}" type="slidenum">
              <a:rPr lang="en-GB" smtClean="0"/>
              <a:t>‹#›</a:t>
            </a:fld>
            <a:endParaRPr lang="en-GB"/>
          </a:p>
        </p:txBody>
      </p:sp>
    </p:spTree>
    <p:extLst>
      <p:ext uri="{BB962C8B-B14F-4D97-AF65-F5344CB8AC3E}">
        <p14:creationId xmlns:p14="http://schemas.microsoft.com/office/powerpoint/2010/main" val="2451624961"/>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CB7CC-B311-4614-8117-A660DA9D709E}"/>
              </a:ext>
            </a:extLst>
          </p:cNvPr>
          <p:cNvSpPr>
            <a:spLocks noGrp="1"/>
          </p:cNvSpPr>
          <p:nvPr>
            <p:ph type="ctrTitle"/>
          </p:nvPr>
        </p:nvSpPr>
        <p:spPr/>
        <p:txBody>
          <a:bodyPr/>
          <a:lstStyle/>
          <a:p>
            <a:r>
              <a:rPr lang="en-GB" dirty="0"/>
              <a:t>The prevalence of knee injuries in footballers </a:t>
            </a:r>
          </a:p>
        </p:txBody>
      </p:sp>
      <p:sp>
        <p:nvSpPr>
          <p:cNvPr id="3" name="Subtitle 2">
            <a:extLst>
              <a:ext uri="{FF2B5EF4-FFF2-40B4-BE49-F238E27FC236}">
                <a16:creationId xmlns:a16="http://schemas.microsoft.com/office/drawing/2014/main" id="{BCFB6CFD-2152-4D90-8CFE-2BA75706AE8D}"/>
              </a:ext>
            </a:extLst>
          </p:cNvPr>
          <p:cNvSpPr>
            <a:spLocks noGrp="1"/>
          </p:cNvSpPr>
          <p:nvPr>
            <p:ph type="subTitle" idx="1"/>
          </p:nvPr>
        </p:nvSpPr>
        <p:spPr/>
        <p:txBody>
          <a:bodyPr/>
          <a:lstStyle/>
          <a:p>
            <a:r>
              <a:rPr lang="en-GB" dirty="0"/>
              <a:t>Yusuf Aslam</a:t>
            </a:r>
          </a:p>
        </p:txBody>
      </p:sp>
    </p:spTree>
    <p:extLst>
      <p:ext uri="{BB962C8B-B14F-4D97-AF65-F5344CB8AC3E}">
        <p14:creationId xmlns:p14="http://schemas.microsoft.com/office/powerpoint/2010/main" val="202438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2D5BB-2064-4150-9674-DA2CD67E6B74}"/>
              </a:ext>
            </a:extLst>
          </p:cNvPr>
          <p:cNvSpPr>
            <a:spLocks noGrp="1"/>
          </p:cNvSpPr>
          <p:nvPr>
            <p:ph type="title"/>
          </p:nvPr>
        </p:nvSpPr>
        <p:spPr/>
        <p:txBody>
          <a:bodyPr/>
          <a:lstStyle/>
          <a:p>
            <a:r>
              <a:rPr lang="en-GB" dirty="0"/>
              <a:t>Why am I proposing this study?</a:t>
            </a:r>
          </a:p>
        </p:txBody>
      </p:sp>
      <p:sp>
        <p:nvSpPr>
          <p:cNvPr id="3" name="Content Placeholder 2">
            <a:extLst>
              <a:ext uri="{FF2B5EF4-FFF2-40B4-BE49-F238E27FC236}">
                <a16:creationId xmlns:a16="http://schemas.microsoft.com/office/drawing/2014/main" id="{0317BBBF-12E6-4EB8-A4FB-2F2752DEA1C4}"/>
              </a:ext>
            </a:extLst>
          </p:cNvPr>
          <p:cNvSpPr>
            <a:spLocks noGrp="1"/>
          </p:cNvSpPr>
          <p:nvPr>
            <p:ph idx="1"/>
          </p:nvPr>
        </p:nvSpPr>
        <p:spPr>
          <a:xfrm>
            <a:off x="981674" y="2095538"/>
            <a:ext cx="8225700" cy="4499911"/>
          </a:xfrm>
        </p:spPr>
        <p:txBody>
          <a:bodyPr/>
          <a:lstStyle/>
          <a:p>
            <a:pPr>
              <a:lnSpc>
                <a:spcPct val="107000"/>
              </a:lnSpc>
              <a:spcAft>
                <a:spcPts val="800"/>
              </a:spcAft>
            </a:pPr>
            <a:r>
              <a:rPr lang="en-GB" sz="2400" dirty="0">
                <a:effectLst/>
                <a:latin typeface="Century Gothic" panose="020B0502020202020204" pitchFamily="34" charset="0"/>
                <a:ea typeface="Calibri" panose="020F0502020204030204" pitchFamily="34" charset="0"/>
                <a:cs typeface="Arial" panose="020B0604020202020204" pitchFamily="34" charset="0"/>
              </a:rPr>
              <a:t>In football, knee injuries are seen as one of the common providers for injuries as a lot of the game involves using them.</a:t>
            </a:r>
          </a:p>
          <a:p>
            <a:pPr>
              <a:lnSpc>
                <a:spcPct val="107000"/>
              </a:lnSpc>
              <a:spcAft>
                <a:spcPts val="800"/>
              </a:spcAft>
            </a:pPr>
            <a:r>
              <a:rPr lang="en-GB" sz="2400" dirty="0">
                <a:effectLst/>
                <a:latin typeface="Century Gothic" panose="020B0502020202020204" pitchFamily="34" charset="0"/>
                <a:ea typeface="Calibri" panose="020F0502020204030204" pitchFamily="34" charset="0"/>
                <a:cs typeface="Arial" panose="020B0604020202020204" pitchFamily="34" charset="0"/>
              </a:rPr>
              <a:t> For this proposal I will be looking at range of footballers from a local team in my area and finding out how common knee injuries are in this group of players. </a:t>
            </a:r>
            <a:endParaRPr lang="en-GB" sz="2000" dirty="0">
              <a:effectLst/>
              <a:latin typeface="Century Gothic" panose="020B0502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925524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6" name="Rectangle 9">
            <a:extLst>
              <a:ext uri="{FF2B5EF4-FFF2-40B4-BE49-F238E27FC236}">
                <a16:creationId xmlns:a16="http://schemas.microsoft.com/office/drawing/2014/main" id="{21DCC7BA-3740-47E1-91B9-62693813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1">
            <a:extLst>
              <a:ext uri="{FF2B5EF4-FFF2-40B4-BE49-F238E27FC236}">
                <a16:creationId xmlns:a16="http://schemas.microsoft.com/office/drawing/2014/main" id="{84CEFA49-6B2F-4FE6-B6AF-31D49E68C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40086" y="40084"/>
            <a:ext cx="6858002" cy="6777832"/>
          </a:xfrm>
          <a:custGeom>
            <a:avLst/>
            <a:gdLst>
              <a:gd name="connsiteX0" fmla="*/ 6858001 w 6858002"/>
              <a:gd name="connsiteY0" fmla="*/ 4666984 h 6777832"/>
              <a:gd name="connsiteX1" fmla="*/ 3829243 w 6858002"/>
              <a:gd name="connsiteY1" fmla="*/ 6654602 h 6777832"/>
              <a:gd name="connsiteX2" fmla="*/ 3827370 w 6858002"/>
              <a:gd name="connsiteY2" fmla="*/ 6656146 h 6777832"/>
              <a:gd name="connsiteX3" fmla="*/ 3824584 w 6858002"/>
              <a:gd name="connsiteY3" fmla="*/ 6657658 h 6777832"/>
              <a:gd name="connsiteX4" fmla="*/ 3798694 w 6858002"/>
              <a:gd name="connsiteY4" fmla="*/ 6674649 h 6777832"/>
              <a:gd name="connsiteX5" fmla="*/ 3785012 w 6858002"/>
              <a:gd name="connsiteY5" fmla="*/ 6679138 h 6777832"/>
              <a:gd name="connsiteX6" fmla="*/ 3706340 w 6858002"/>
              <a:gd name="connsiteY6" fmla="*/ 6721839 h 6777832"/>
              <a:gd name="connsiteX7" fmla="*/ 3428999 w 6858002"/>
              <a:gd name="connsiteY7" fmla="*/ 6777832 h 6777832"/>
              <a:gd name="connsiteX8" fmla="*/ 3151659 w 6858002"/>
              <a:gd name="connsiteY8" fmla="*/ 6721839 h 6777832"/>
              <a:gd name="connsiteX9" fmla="*/ 3072997 w 6858002"/>
              <a:gd name="connsiteY9" fmla="*/ 6679143 h 6777832"/>
              <a:gd name="connsiteX10" fmla="*/ 3059299 w 6858002"/>
              <a:gd name="connsiteY10" fmla="*/ 6674649 h 6777832"/>
              <a:gd name="connsiteX11" fmla="*/ 3033384 w 6858002"/>
              <a:gd name="connsiteY11" fmla="*/ 6657642 h 6777832"/>
              <a:gd name="connsiteX12" fmla="*/ 3030628 w 6858002"/>
              <a:gd name="connsiteY12" fmla="*/ 6656146 h 6777832"/>
              <a:gd name="connsiteX13" fmla="*/ 3028776 w 6858002"/>
              <a:gd name="connsiteY13" fmla="*/ 6654618 h 6777832"/>
              <a:gd name="connsiteX14" fmla="*/ 1 w 6858002"/>
              <a:gd name="connsiteY14" fmla="*/ 4666984 h 6777832"/>
              <a:gd name="connsiteX15" fmla="*/ 6858002 w 6858002"/>
              <a:gd name="connsiteY15" fmla="*/ 0 h 6777832"/>
              <a:gd name="connsiteX16" fmla="*/ 6858002 w 6858002"/>
              <a:gd name="connsiteY16" fmla="*/ 1570616 h 6777832"/>
              <a:gd name="connsiteX17" fmla="*/ 6858001 w 6858002"/>
              <a:gd name="connsiteY17" fmla="*/ 1570616 h 6777832"/>
              <a:gd name="connsiteX18" fmla="*/ 6858001 w 6858002"/>
              <a:gd name="connsiteY18" fmla="*/ 4666983 h 6777832"/>
              <a:gd name="connsiteX19" fmla="*/ 0 w 6858002"/>
              <a:gd name="connsiteY19" fmla="*/ 4666983 h 6777832"/>
              <a:gd name="connsiteX20" fmla="*/ 0 w 6858002"/>
              <a:gd name="connsiteY20" fmla="*/ 595217 h 6777832"/>
              <a:gd name="connsiteX21" fmla="*/ 1 w 6858002"/>
              <a:gd name="connsiteY21" fmla="*/ 595217 h 6777832"/>
              <a:gd name="connsiteX22" fmla="*/ 1 w 6858002"/>
              <a:gd name="connsiteY22" fmla="*/ 0 h 67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2" h="6777832">
                <a:moveTo>
                  <a:pt x="6858001" y="4666984"/>
                </a:moveTo>
                <a:lnTo>
                  <a:pt x="3829243" y="6654602"/>
                </a:lnTo>
                <a:lnTo>
                  <a:pt x="3827370" y="6656146"/>
                </a:lnTo>
                <a:lnTo>
                  <a:pt x="3824584" y="6657658"/>
                </a:lnTo>
                <a:lnTo>
                  <a:pt x="3798694" y="6674649"/>
                </a:lnTo>
                <a:lnTo>
                  <a:pt x="3785012" y="6679138"/>
                </a:lnTo>
                <a:lnTo>
                  <a:pt x="3706340" y="6721839"/>
                </a:lnTo>
                <a:cubicBezTo>
                  <a:pt x="3621097" y="6757894"/>
                  <a:pt x="3527376" y="6777832"/>
                  <a:pt x="3428999" y="6777832"/>
                </a:cubicBezTo>
                <a:cubicBezTo>
                  <a:pt x="3330622" y="6777832"/>
                  <a:pt x="3236902" y="6757894"/>
                  <a:pt x="3151659" y="6721839"/>
                </a:cubicBezTo>
                <a:lnTo>
                  <a:pt x="3072997" y="6679143"/>
                </a:lnTo>
                <a:lnTo>
                  <a:pt x="3059299" y="6674649"/>
                </a:lnTo>
                <a:lnTo>
                  <a:pt x="3033384" y="6657642"/>
                </a:lnTo>
                <a:lnTo>
                  <a:pt x="3030628" y="6656146"/>
                </a:lnTo>
                <a:lnTo>
                  <a:pt x="3028776" y="6654618"/>
                </a:lnTo>
                <a:lnTo>
                  <a:pt x="1" y="4666984"/>
                </a:lnTo>
                <a:close/>
                <a:moveTo>
                  <a:pt x="6858002" y="0"/>
                </a:moveTo>
                <a:lnTo>
                  <a:pt x="6858002" y="1570616"/>
                </a:lnTo>
                <a:lnTo>
                  <a:pt x="6858001" y="1570616"/>
                </a:lnTo>
                <a:lnTo>
                  <a:pt x="6858001" y="4666983"/>
                </a:lnTo>
                <a:lnTo>
                  <a:pt x="0" y="4666983"/>
                </a:lnTo>
                <a:lnTo>
                  <a:pt x="0" y="595217"/>
                </a:lnTo>
                <a:lnTo>
                  <a:pt x="1" y="595217"/>
                </a:lnTo>
                <a:lnTo>
                  <a:pt x="1"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FB41341-93D0-4A0A-BE23-9419D08AE149}"/>
              </a:ext>
            </a:extLst>
          </p:cNvPr>
          <p:cNvSpPr>
            <a:spLocks noGrp="1"/>
          </p:cNvSpPr>
          <p:nvPr>
            <p:ph type="title"/>
          </p:nvPr>
        </p:nvSpPr>
        <p:spPr>
          <a:xfrm>
            <a:off x="451514" y="947607"/>
            <a:ext cx="4389427" cy="4962786"/>
          </a:xfrm>
        </p:spPr>
        <p:txBody>
          <a:bodyPr vert="horz" lIns="91440" tIns="45720" rIns="91440" bIns="45720" rtlCol="0" anchor="ctr">
            <a:normAutofit/>
          </a:bodyPr>
          <a:lstStyle/>
          <a:p>
            <a:r>
              <a:rPr lang="en-US" sz="5400" dirty="0"/>
              <a:t>Research question</a:t>
            </a:r>
          </a:p>
        </p:txBody>
      </p:sp>
      <p:sp>
        <p:nvSpPr>
          <p:cNvPr id="3" name="Content Placeholder 2">
            <a:extLst>
              <a:ext uri="{FF2B5EF4-FFF2-40B4-BE49-F238E27FC236}">
                <a16:creationId xmlns:a16="http://schemas.microsoft.com/office/drawing/2014/main" id="{01A71298-12B2-4F42-8844-FC93D4E215E9}"/>
              </a:ext>
            </a:extLst>
          </p:cNvPr>
          <p:cNvSpPr>
            <a:spLocks noGrp="1"/>
          </p:cNvSpPr>
          <p:nvPr>
            <p:ph idx="1"/>
          </p:nvPr>
        </p:nvSpPr>
        <p:spPr>
          <a:xfrm>
            <a:off x="6903420" y="947606"/>
            <a:ext cx="5288580" cy="4962785"/>
          </a:xfrm>
          <a:effectLst/>
        </p:spPr>
        <p:txBody>
          <a:bodyPr vert="horz" lIns="91440" tIns="45720" rIns="91440" bIns="45720" rtlCol="0" anchor="ctr">
            <a:normAutofit/>
          </a:bodyPr>
          <a:lstStyle/>
          <a:p>
            <a:pPr marL="0" indent="0">
              <a:buNone/>
            </a:pPr>
            <a:r>
              <a:rPr lang="en-US" sz="3200" dirty="0"/>
              <a:t>To evaluate what type of knee injuries are the most prevalent in footballers and how often they occur</a:t>
            </a:r>
          </a:p>
        </p:txBody>
      </p:sp>
    </p:spTree>
    <p:extLst>
      <p:ext uri="{BB962C8B-B14F-4D97-AF65-F5344CB8AC3E}">
        <p14:creationId xmlns:p14="http://schemas.microsoft.com/office/powerpoint/2010/main" val="3805442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6C713-B93E-4D1E-88C7-2D597E81E146}"/>
              </a:ext>
            </a:extLst>
          </p:cNvPr>
          <p:cNvSpPr>
            <a:spLocks noGrp="1"/>
          </p:cNvSpPr>
          <p:nvPr>
            <p:ph type="title"/>
          </p:nvPr>
        </p:nvSpPr>
        <p:spPr/>
        <p:txBody>
          <a:bodyPr/>
          <a:lstStyle/>
          <a:p>
            <a:r>
              <a:rPr lang="en-GB" dirty="0"/>
              <a:t>Similar studies</a:t>
            </a:r>
          </a:p>
        </p:txBody>
      </p:sp>
      <p:sp>
        <p:nvSpPr>
          <p:cNvPr id="3" name="Content Placeholder 2">
            <a:extLst>
              <a:ext uri="{FF2B5EF4-FFF2-40B4-BE49-F238E27FC236}">
                <a16:creationId xmlns:a16="http://schemas.microsoft.com/office/drawing/2014/main" id="{EFBDEA57-31AD-4337-B2EA-262C23048CE5}"/>
              </a:ext>
            </a:extLst>
          </p:cNvPr>
          <p:cNvSpPr>
            <a:spLocks noGrp="1"/>
          </p:cNvSpPr>
          <p:nvPr>
            <p:ph idx="1"/>
          </p:nvPr>
        </p:nvSpPr>
        <p:spPr>
          <a:xfrm>
            <a:off x="140043" y="2264127"/>
            <a:ext cx="12051957" cy="4381117"/>
          </a:xfrm>
        </p:spPr>
        <p:txBody>
          <a:bodyPr>
            <a:normAutofit fontScale="92500" lnSpcReduction="20000"/>
          </a:bodyPr>
          <a:lstStyle/>
          <a:p>
            <a:pPr marL="0" indent="0" algn="l">
              <a:buNone/>
            </a:pPr>
            <a:r>
              <a:rPr lang="en-GB" sz="2200" dirty="0">
                <a:latin typeface="Calibri" panose="020F0502020204030204" pitchFamily="34" charset="0"/>
                <a:ea typeface="Calibri" panose="020F0502020204030204" pitchFamily="34" charset="0"/>
                <a:cs typeface="Arial" panose="020B0604020202020204" pitchFamily="34" charset="0"/>
              </a:rPr>
              <a:t>Type of Injuries - </a:t>
            </a:r>
          </a:p>
          <a:p>
            <a:pPr algn="l"/>
            <a:r>
              <a:rPr lang="en-GB" sz="1700" dirty="0">
                <a:latin typeface="Calibri" panose="020F0502020204030204" pitchFamily="34" charset="0"/>
                <a:ea typeface="Calibri" panose="020F0502020204030204" pitchFamily="34" charset="0"/>
                <a:cs typeface="Arial" panose="020B0604020202020204" pitchFamily="34" charset="0"/>
              </a:rPr>
              <a:t>R</a:t>
            </a:r>
            <a:r>
              <a:rPr lang="en-GB" sz="1700" dirty="0">
                <a:effectLst/>
                <a:latin typeface="Calibri" panose="020F0502020204030204" pitchFamily="34" charset="0"/>
                <a:ea typeface="Calibri" panose="020F0502020204030204" pitchFamily="34" charset="0"/>
                <a:cs typeface="Arial" panose="020B0604020202020204" pitchFamily="34" charset="0"/>
              </a:rPr>
              <a:t>ange of different types of injuries that can occur in the knee - (</a:t>
            </a:r>
            <a:r>
              <a:rPr lang="en-GB" sz="1700" dirty="0" err="1">
                <a:effectLst/>
                <a:latin typeface="Calibri" panose="020F0502020204030204" pitchFamily="34" charset="0"/>
                <a:ea typeface="Calibri" panose="020F0502020204030204" pitchFamily="34" charset="0"/>
                <a:cs typeface="Arial" panose="020B0604020202020204" pitchFamily="34" charset="0"/>
              </a:rPr>
              <a:t>Bollen</a:t>
            </a:r>
            <a:r>
              <a:rPr lang="en-GB" sz="1700" dirty="0">
                <a:effectLst/>
                <a:latin typeface="Calibri" panose="020F0502020204030204" pitchFamily="34" charset="0"/>
                <a:ea typeface="Calibri" panose="020F0502020204030204" pitchFamily="34" charset="0"/>
                <a:cs typeface="Arial" panose="020B0604020202020204" pitchFamily="34" charset="0"/>
              </a:rPr>
              <a:t>, 2000) </a:t>
            </a:r>
            <a:endParaRPr lang="en-GB" sz="1700" dirty="0">
              <a:latin typeface="Calibri" panose="020F0502020204030204" pitchFamily="34" charset="0"/>
              <a:ea typeface="Calibri" panose="020F0502020204030204" pitchFamily="34" charset="0"/>
              <a:cs typeface="Arial" panose="020B0604020202020204" pitchFamily="34" charset="0"/>
            </a:endParaRPr>
          </a:p>
          <a:p>
            <a:pPr lvl="1"/>
            <a:r>
              <a:rPr lang="en-GB" sz="1500" dirty="0">
                <a:effectLst/>
                <a:latin typeface="Calibri" panose="020F0502020204030204" pitchFamily="34" charset="0"/>
                <a:ea typeface="Calibri" panose="020F0502020204030204" pitchFamily="34" charset="0"/>
                <a:cs typeface="Arial" panose="020B0604020202020204" pitchFamily="34" charset="0"/>
              </a:rPr>
              <a:t>ligament injury, </a:t>
            </a:r>
          </a:p>
          <a:p>
            <a:pPr lvl="1"/>
            <a:r>
              <a:rPr lang="en-GB" sz="1500" dirty="0">
                <a:effectLst/>
                <a:latin typeface="Calibri" panose="020F0502020204030204" pitchFamily="34" charset="0"/>
                <a:ea typeface="Calibri" panose="020F0502020204030204" pitchFamily="34" charset="0"/>
                <a:cs typeface="Arial" panose="020B0604020202020204" pitchFamily="34" charset="0"/>
              </a:rPr>
              <a:t>Patella</a:t>
            </a:r>
          </a:p>
          <a:p>
            <a:pPr lvl="1"/>
            <a:r>
              <a:rPr lang="en-GB" sz="1500" dirty="0">
                <a:effectLst/>
                <a:latin typeface="Calibri" panose="020F0502020204030204" pitchFamily="34" charset="0"/>
                <a:ea typeface="Calibri" panose="020F0502020204030204" pitchFamily="34" charset="0"/>
                <a:cs typeface="Arial" panose="020B0604020202020204" pitchFamily="34" charset="0"/>
              </a:rPr>
              <a:t>meniscus injury</a:t>
            </a:r>
          </a:p>
          <a:p>
            <a:r>
              <a:rPr lang="en-GB" sz="1700" dirty="0">
                <a:latin typeface="Calibri" panose="020F0502020204030204" pitchFamily="34" charset="0"/>
                <a:ea typeface="Calibri" panose="020F0502020204030204" pitchFamily="34" charset="0"/>
                <a:cs typeface="Arial" panose="020B0604020202020204" pitchFamily="34" charset="0"/>
              </a:rPr>
              <a:t>L</a:t>
            </a:r>
            <a:r>
              <a:rPr lang="en-GB" sz="1700" dirty="0">
                <a:effectLst/>
                <a:latin typeface="Calibri" panose="020F0502020204030204" pitchFamily="34" charset="0"/>
                <a:ea typeface="Calibri" panose="020F0502020204030204" pitchFamily="34" charset="0"/>
                <a:cs typeface="Arial" panose="020B0604020202020204" pitchFamily="34" charset="0"/>
              </a:rPr>
              <a:t>igament injuries in the knee are most common compared to any </a:t>
            </a:r>
            <a:r>
              <a:rPr lang="en-GB" sz="1700" dirty="0">
                <a:latin typeface="Calibri" panose="020F0502020204030204" pitchFamily="34" charset="0"/>
                <a:ea typeface="Calibri" panose="020F0502020204030204" pitchFamily="34" charset="0"/>
                <a:cs typeface="Arial" panose="020B0604020202020204" pitchFamily="34" charset="0"/>
              </a:rPr>
              <a:t>other pathology (</a:t>
            </a:r>
            <a:r>
              <a:rPr lang="en-GB" sz="1700" dirty="0" err="1">
                <a:latin typeface="Calibri" panose="020F0502020204030204" pitchFamily="34" charset="0"/>
                <a:ea typeface="Calibri" panose="020F0502020204030204" pitchFamily="34" charset="0"/>
                <a:cs typeface="Arial" panose="020B0604020202020204" pitchFamily="34" charset="0"/>
              </a:rPr>
              <a:t>Bollen</a:t>
            </a:r>
            <a:r>
              <a:rPr lang="en-GB" sz="1700" dirty="0">
                <a:latin typeface="Calibri" panose="020F0502020204030204" pitchFamily="34" charset="0"/>
                <a:ea typeface="Calibri" panose="020F0502020204030204" pitchFamily="34" charset="0"/>
                <a:cs typeface="Arial" panose="020B0604020202020204" pitchFamily="34" charset="0"/>
              </a:rPr>
              <a:t>, 2000). The most common ligamentous problems are:</a:t>
            </a:r>
            <a:endParaRPr lang="en-GB" sz="1700" dirty="0">
              <a:effectLst/>
              <a:latin typeface="Calibri" panose="020F0502020204030204" pitchFamily="34" charset="0"/>
              <a:ea typeface="Calibri" panose="020F0502020204030204" pitchFamily="34" charset="0"/>
              <a:cs typeface="Arial" panose="020B0604020202020204" pitchFamily="34" charset="0"/>
            </a:endParaRPr>
          </a:p>
          <a:p>
            <a:pPr lvl="1"/>
            <a:r>
              <a:rPr lang="en-GB" sz="1500" dirty="0">
                <a:effectLst/>
                <a:latin typeface="Calibri" panose="020F0502020204030204" pitchFamily="34" charset="0"/>
                <a:ea typeface="Calibri" panose="020F0502020204030204" pitchFamily="34" charset="0"/>
                <a:cs typeface="Arial" panose="020B0604020202020204" pitchFamily="34" charset="0"/>
              </a:rPr>
              <a:t>ACL with 46% </a:t>
            </a:r>
          </a:p>
          <a:p>
            <a:pPr lvl="1"/>
            <a:r>
              <a:rPr lang="en-GB" sz="1500" dirty="0">
                <a:effectLst/>
                <a:latin typeface="Calibri" panose="020F0502020204030204" pitchFamily="34" charset="0"/>
                <a:ea typeface="Calibri" panose="020F0502020204030204" pitchFamily="34" charset="0"/>
                <a:cs typeface="Arial" panose="020B0604020202020204" pitchFamily="34" charset="0"/>
              </a:rPr>
              <a:t>MCL with 29%</a:t>
            </a:r>
          </a:p>
          <a:p>
            <a:r>
              <a:rPr lang="en-GB" sz="1700" dirty="0">
                <a:effectLst/>
                <a:latin typeface="Calibri" panose="020F0502020204030204" pitchFamily="34" charset="0"/>
                <a:ea typeface="Calibri" panose="020F0502020204030204" pitchFamily="34" charset="0"/>
                <a:cs typeface="Arial" panose="020B0604020202020204" pitchFamily="34" charset="0"/>
              </a:rPr>
              <a:t>In another similar study by </a:t>
            </a:r>
            <a:r>
              <a:rPr kumimoji="0" lang="en-GB" sz="17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rPr>
              <a:t>(</a:t>
            </a:r>
            <a:r>
              <a:rPr kumimoji="0" lang="en-GB" sz="1700" b="0" i="0" u="none" strike="noStrike" kern="1200" cap="none" spc="0" normalizeH="0" baseline="0" noProof="0" dirty="0" err="1">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rPr>
              <a:t>Rahnama</a:t>
            </a:r>
            <a:r>
              <a:rPr kumimoji="0" lang="en-GB" sz="17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rPr>
              <a:t>, </a:t>
            </a:r>
            <a:r>
              <a:rPr kumimoji="0" lang="en-GB" sz="1700" b="0" i="0" u="none" strike="noStrike" kern="1200" cap="none" spc="0" normalizeH="0" baseline="0" noProof="0" dirty="0" err="1">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rPr>
              <a:t>Bambaeichi</a:t>
            </a:r>
            <a:r>
              <a:rPr kumimoji="0" lang="en-GB" sz="17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rPr>
              <a:t> and </a:t>
            </a:r>
            <a:r>
              <a:rPr kumimoji="0" lang="en-GB" sz="1700" b="0" i="0" u="none" strike="noStrike" kern="1200" cap="none" spc="0" normalizeH="0" baseline="0" noProof="0" dirty="0" err="1">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rPr>
              <a:t>Daneshjoo</a:t>
            </a:r>
            <a:r>
              <a:rPr kumimoji="0" lang="en-GB" sz="17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rPr>
              <a:t>, 2009)</a:t>
            </a:r>
            <a:r>
              <a:rPr lang="en-GB" sz="1700" dirty="0">
                <a:effectLst/>
                <a:latin typeface="Calibri" panose="020F0502020204030204" pitchFamily="34" charset="0"/>
                <a:ea typeface="Calibri" panose="020F0502020204030204" pitchFamily="34" charset="0"/>
                <a:cs typeface="Arial" panose="020B0604020202020204" pitchFamily="34" charset="0"/>
              </a:rPr>
              <a:t>, they look at professional footballers in Iran and the knee injuries during this study they were able to give questionnaires to 390 soccer players of 16 clubs during Iran’s 2005–2006 soccer professional league. (</a:t>
            </a:r>
            <a:r>
              <a:rPr lang="en-GB" sz="1700" dirty="0" err="1">
                <a:effectLst/>
                <a:latin typeface="Calibri" panose="020F0502020204030204" pitchFamily="34" charset="0"/>
                <a:ea typeface="Calibri" panose="020F0502020204030204" pitchFamily="34" charset="0"/>
                <a:cs typeface="Arial" panose="020B0604020202020204" pitchFamily="34" charset="0"/>
              </a:rPr>
              <a:t>Rahnama</a:t>
            </a:r>
            <a:r>
              <a:rPr lang="en-GB" sz="1700" dirty="0">
                <a:effectLst/>
                <a:latin typeface="Calibri" panose="020F0502020204030204" pitchFamily="34" charset="0"/>
                <a:ea typeface="Calibri" panose="020F0502020204030204" pitchFamily="34" charset="0"/>
                <a:cs typeface="Arial" panose="020B0604020202020204" pitchFamily="34" charset="0"/>
              </a:rPr>
              <a:t>, </a:t>
            </a:r>
            <a:r>
              <a:rPr lang="en-GB" sz="1700" dirty="0" err="1">
                <a:effectLst/>
                <a:latin typeface="Calibri" panose="020F0502020204030204" pitchFamily="34" charset="0"/>
                <a:ea typeface="Calibri" panose="020F0502020204030204" pitchFamily="34" charset="0"/>
                <a:cs typeface="Arial" panose="020B0604020202020204" pitchFamily="34" charset="0"/>
              </a:rPr>
              <a:t>Bambaeichi</a:t>
            </a:r>
            <a:r>
              <a:rPr lang="en-GB" sz="1700" dirty="0">
                <a:effectLst/>
                <a:latin typeface="Calibri" panose="020F0502020204030204" pitchFamily="34" charset="0"/>
                <a:ea typeface="Calibri" panose="020F0502020204030204" pitchFamily="34" charset="0"/>
                <a:cs typeface="Arial" panose="020B0604020202020204" pitchFamily="34" charset="0"/>
              </a:rPr>
              <a:t> and </a:t>
            </a:r>
            <a:r>
              <a:rPr lang="en-GB" sz="1700" dirty="0" err="1">
                <a:effectLst/>
                <a:latin typeface="Calibri" panose="020F0502020204030204" pitchFamily="34" charset="0"/>
                <a:ea typeface="Calibri" panose="020F0502020204030204" pitchFamily="34" charset="0"/>
                <a:cs typeface="Arial" panose="020B0604020202020204" pitchFamily="34" charset="0"/>
              </a:rPr>
              <a:t>Daneshjoo</a:t>
            </a:r>
            <a:r>
              <a:rPr lang="en-GB" sz="1700" dirty="0">
                <a:effectLst/>
                <a:latin typeface="Calibri" panose="020F0502020204030204" pitchFamily="34" charset="0"/>
                <a:ea typeface="Calibri" panose="020F0502020204030204" pitchFamily="34" charset="0"/>
                <a:cs typeface="Arial" panose="020B0604020202020204" pitchFamily="34" charset="0"/>
              </a:rPr>
              <a:t>, 2009) found:</a:t>
            </a:r>
          </a:p>
          <a:p>
            <a:pPr lvl="1"/>
            <a:r>
              <a:rPr lang="en-GB" sz="1500" dirty="0">
                <a:effectLst/>
                <a:latin typeface="Calibri" panose="020F0502020204030204" pitchFamily="34" charset="0"/>
                <a:ea typeface="Calibri" panose="020F0502020204030204" pitchFamily="34" charset="0"/>
                <a:cs typeface="Arial" panose="020B0604020202020204" pitchFamily="34" charset="0"/>
              </a:rPr>
              <a:t>15.9 injuries per 100 players </a:t>
            </a:r>
          </a:p>
          <a:p>
            <a:pPr lvl="1"/>
            <a:r>
              <a:rPr lang="en-GB" sz="1500" dirty="0">
                <a:effectLst/>
                <a:latin typeface="Calibri" panose="020F0502020204030204" pitchFamily="34" charset="0"/>
                <a:ea typeface="Calibri" panose="020F0502020204030204" pitchFamily="34" charset="0"/>
                <a:cs typeface="Arial" panose="020B0604020202020204" pitchFamily="34" charset="0"/>
              </a:rPr>
              <a:t>ACL was the most commonly injured ligament</a:t>
            </a:r>
          </a:p>
          <a:p>
            <a:pPr lvl="1"/>
            <a:r>
              <a:rPr lang="en-GB" sz="1500" dirty="0">
                <a:latin typeface="Calibri" panose="020F0502020204030204" pitchFamily="34" charset="0"/>
                <a:ea typeface="Calibri" panose="020F0502020204030204" pitchFamily="34" charset="0"/>
                <a:cs typeface="Arial" panose="020B0604020202020204" pitchFamily="34" charset="0"/>
              </a:rPr>
              <a:t>M</a:t>
            </a:r>
            <a:r>
              <a:rPr lang="en-GB" sz="1500" dirty="0">
                <a:effectLst/>
                <a:latin typeface="Calibri" panose="020F0502020204030204" pitchFamily="34" charset="0"/>
                <a:ea typeface="Calibri" panose="020F0502020204030204" pitchFamily="34" charset="0"/>
                <a:cs typeface="Arial" panose="020B0604020202020204" pitchFamily="34" charset="0"/>
              </a:rPr>
              <a:t>ore than 65% of the injuries were non-contact</a:t>
            </a:r>
          </a:p>
          <a:p>
            <a:pPr lvl="1"/>
            <a:endParaRPr lang="en-GB" sz="1200" dirty="0">
              <a:effectLst/>
              <a:latin typeface="Calibri" panose="020F0502020204030204" pitchFamily="34" charset="0"/>
              <a:ea typeface="Calibri" panose="020F050202020403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419785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additive="base">
                                        <p:cTn id="5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3">
                                            <p:txEl>
                                              <p:pRg st="11" end="11"/>
                                            </p:txEl>
                                          </p:spTgt>
                                        </p:tgtEl>
                                        <p:attrNameLst>
                                          <p:attrName>style.visibility</p:attrName>
                                        </p:attrNameLst>
                                      </p:cBhvr>
                                      <p:to>
                                        <p:strVal val="visible"/>
                                      </p:to>
                                    </p:set>
                                    <p:anim calcmode="lin" valueType="num">
                                      <p:cBhvr additive="base">
                                        <p:cTn id="6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36F3F-24E3-46F2-B322-5A02BAB608E7}"/>
              </a:ext>
            </a:extLst>
          </p:cNvPr>
          <p:cNvSpPr>
            <a:spLocks noGrp="1"/>
          </p:cNvSpPr>
          <p:nvPr>
            <p:ph type="title"/>
          </p:nvPr>
        </p:nvSpPr>
        <p:spPr/>
        <p:txBody>
          <a:bodyPr/>
          <a:lstStyle/>
          <a:p>
            <a:r>
              <a:rPr lang="en-GB" dirty="0"/>
              <a:t>Similar studies </a:t>
            </a:r>
          </a:p>
        </p:txBody>
      </p:sp>
      <p:sp>
        <p:nvSpPr>
          <p:cNvPr id="3" name="Content Placeholder 2">
            <a:extLst>
              <a:ext uri="{FF2B5EF4-FFF2-40B4-BE49-F238E27FC236}">
                <a16:creationId xmlns:a16="http://schemas.microsoft.com/office/drawing/2014/main" id="{9B839BA1-779C-48E7-AE06-E0609C824B56}"/>
              </a:ext>
            </a:extLst>
          </p:cNvPr>
          <p:cNvSpPr>
            <a:spLocks noGrp="1"/>
          </p:cNvSpPr>
          <p:nvPr>
            <p:ph idx="1"/>
          </p:nvPr>
        </p:nvSpPr>
        <p:spPr>
          <a:xfrm>
            <a:off x="574269" y="2258501"/>
            <a:ext cx="10554574" cy="3636511"/>
          </a:xfrm>
        </p:spPr>
        <p:txBody>
          <a:bodyPr>
            <a:noAutofit/>
          </a:bodyPr>
          <a:lstStyle/>
          <a:p>
            <a:pPr marL="0" indent="0">
              <a:buNone/>
            </a:pPr>
            <a:r>
              <a:rPr lang="en-GB" sz="2400" dirty="0"/>
              <a:t>Severity of knee injuries </a:t>
            </a:r>
          </a:p>
          <a:p>
            <a:r>
              <a:rPr lang="en-GB" sz="2400" dirty="0"/>
              <a:t>In A study by (</a:t>
            </a:r>
            <a:r>
              <a:rPr lang="en-GB" sz="2400" dirty="0" err="1"/>
              <a:t>Engström</a:t>
            </a:r>
            <a:r>
              <a:rPr lang="en-GB" sz="2400" dirty="0"/>
              <a:t> et al., 1990) they recorded the absences from one or more training/game sessions from three Swedish male football teams.</a:t>
            </a:r>
          </a:p>
          <a:p>
            <a:pPr lvl="1"/>
            <a:r>
              <a:rPr lang="en-GB" sz="2000" dirty="0"/>
              <a:t> Majority of players were picking up moderate injuries which would only set them back 7-30 days with 39%. </a:t>
            </a:r>
          </a:p>
          <a:p>
            <a:pPr lvl="1"/>
            <a:r>
              <a:rPr lang="en-GB" sz="2000" dirty="0"/>
              <a:t>Major injuries weren’t far off with 34%, which meant they were out for more than 30 days</a:t>
            </a:r>
          </a:p>
          <a:p>
            <a:pPr lvl="1"/>
            <a:r>
              <a:rPr lang="en-GB" sz="2000" dirty="0"/>
              <a:t>Acute ACL - quite severe as the days of absence was around 227 days</a:t>
            </a:r>
            <a:endParaRPr lang="en-GB" sz="1800" dirty="0"/>
          </a:p>
        </p:txBody>
      </p:sp>
    </p:spTree>
    <p:extLst>
      <p:ext uri="{BB962C8B-B14F-4D97-AF65-F5344CB8AC3E}">
        <p14:creationId xmlns:p14="http://schemas.microsoft.com/office/powerpoint/2010/main" val="2797240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FABC8-66AC-4FAE-8998-6FDFFE31B96B}"/>
              </a:ext>
            </a:extLst>
          </p:cNvPr>
          <p:cNvSpPr>
            <a:spLocks noGrp="1"/>
          </p:cNvSpPr>
          <p:nvPr>
            <p:ph type="title"/>
          </p:nvPr>
        </p:nvSpPr>
        <p:spPr/>
        <p:txBody>
          <a:bodyPr/>
          <a:lstStyle/>
          <a:p>
            <a:r>
              <a:rPr lang="en-GB" dirty="0"/>
              <a:t>Research design </a:t>
            </a:r>
          </a:p>
        </p:txBody>
      </p:sp>
      <p:sp>
        <p:nvSpPr>
          <p:cNvPr id="3" name="Content Placeholder 2">
            <a:extLst>
              <a:ext uri="{FF2B5EF4-FFF2-40B4-BE49-F238E27FC236}">
                <a16:creationId xmlns:a16="http://schemas.microsoft.com/office/drawing/2014/main" id="{4D4B538E-EDAE-4DCE-A092-064668CE5273}"/>
              </a:ext>
            </a:extLst>
          </p:cNvPr>
          <p:cNvSpPr>
            <a:spLocks noGrp="1"/>
          </p:cNvSpPr>
          <p:nvPr>
            <p:ph idx="1"/>
          </p:nvPr>
        </p:nvSpPr>
        <p:spPr>
          <a:xfrm>
            <a:off x="247211" y="2326197"/>
            <a:ext cx="11629597" cy="4427894"/>
          </a:xfrm>
        </p:spPr>
        <p:txBody>
          <a:bodyPr/>
          <a:lstStyle/>
          <a:p>
            <a:r>
              <a:rPr lang="en-GB" sz="2400" dirty="0"/>
              <a:t>Carry out this study in order to find out about the amount of knee injuries endured by footballers and comparing the types of knee injury. This will allow me to see how prevalent they are and which ones are the most common.</a:t>
            </a:r>
          </a:p>
          <a:p>
            <a:r>
              <a:rPr lang="en-GB" sz="2400" dirty="0"/>
              <a:t>My aim is to get a full squad to participate in this study which could range from many ages. </a:t>
            </a:r>
          </a:p>
          <a:p>
            <a:r>
              <a:rPr lang="en-GB" sz="2400" dirty="0"/>
              <a:t>Online questionnaire – once completed I will be able to access the results and add them to my analysis</a:t>
            </a:r>
          </a:p>
          <a:p>
            <a:pPr marL="0" indent="0">
              <a:buNone/>
            </a:pPr>
            <a:endParaRPr lang="en-GB" dirty="0"/>
          </a:p>
        </p:txBody>
      </p:sp>
    </p:spTree>
    <p:extLst>
      <p:ext uri="{BB962C8B-B14F-4D97-AF65-F5344CB8AC3E}">
        <p14:creationId xmlns:p14="http://schemas.microsoft.com/office/powerpoint/2010/main" val="2237732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99525E7-7C81-40CD-9A73-33E7787C755A}"/>
              </a:ext>
            </a:extLst>
          </p:cNvPr>
          <p:cNvSpPr>
            <a:spLocks noGrp="1"/>
          </p:cNvSpPr>
          <p:nvPr>
            <p:ph type="title"/>
          </p:nvPr>
        </p:nvSpPr>
        <p:spPr>
          <a:xfrm>
            <a:off x="451515" y="1734857"/>
            <a:ext cx="3765483" cy="3388287"/>
          </a:xfrm>
        </p:spPr>
        <p:txBody>
          <a:bodyPr anchor="ctr">
            <a:normAutofit/>
          </a:bodyPr>
          <a:lstStyle/>
          <a:p>
            <a:r>
              <a:rPr lang="en-GB" dirty="0"/>
              <a:t>Hypothesis </a:t>
            </a:r>
          </a:p>
        </p:txBody>
      </p:sp>
      <p:sp>
        <p:nvSpPr>
          <p:cNvPr id="3" name="Content Placeholder 2">
            <a:extLst>
              <a:ext uri="{FF2B5EF4-FFF2-40B4-BE49-F238E27FC236}">
                <a16:creationId xmlns:a16="http://schemas.microsoft.com/office/drawing/2014/main" id="{970D8F5E-5A94-452C-9CE3-E2D1644C775B}"/>
              </a:ext>
            </a:extLst>
          </p:cNvPr>
          <p:cNvSpPr>
            <a:spLocks noGrp="1"/>
          </p:cNvSpPr>
          <p:nvPr>
            <p:ph idx="1"/>
          </p:nvPr>
        </p:nvSpPr>
        <p:spPr>
          <a:xfrm>
            <a:off x="5648325" y="978993"/>
            <a:ext cx="6372225" cy="4900014"/>
          </a:xfrm>
          <a:effectLst/>
        </p:spPr>
        <p:txBody>
          <a:bodyPr>
            <a:normAutofit/>
          </a:bodyPr>
          <a:lstStyle/>
          <a:p>
            <a:pPr marL="0" indent="0">
              <a:buNone/>
            </a:pPr>
            <a:r>
              <a:rPr lang="en-GB" sz="2000" dirty="0"/>
              <a:t>From what I have researched I would expect from my study for there to be a high amount of knee injuries. When diving deeper into the data I have collected I would expect there to be a fair amount of injuries to ligaments in the knee, more specifically the ACL. </a:t>
            </a:r>
          </a:p>
        </p:txBody>
      </p:sp>
    </p:spTree>
    <p:extLst>
      <p:ext uri="{BB962C8B-B14F-4D97-AF65-F5344CB8AC3E}">
        <p14:creationId xmlns:p14="http://schemas.microsoft.com/office/powerpoint/2010/main" val="1737033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9BD20-D9CE-4CAE-9102-B083D2417E90}"/>
              </a:ext>
            </a:extLst>
          </p:cNvPr>
          <p:cNvSpPr>
            <a:spLocks noGrp="1"/>
          </p:cNvSpPr>
          <p:nvPr>
            <p:ph type="title"/>
          </p:nvPr>
        </p:nvSpPr>
        <p:spPr/>
        <p:txBody>
          <a:bodyPr/>
          <a:lstStyle/>
          <a:p>
            <a:r>
              <a:rPr lang="en-GB" dirty="0"/>
              <a:t>Online questionnaire </a:t>
            </a:r>
          </a:p>
        </p:txBody>
      </p:sp>
      <p:sp>
        <p:nvSpPr>
          <p:cNvPr id="3" name="Content Placeholder 2">
            <a:extLst>
              <a:ext uri="{FF2B5EF4-FFF2-40B4-BE49-F238E27FC236}">
                <a16:creationId xmlns:a16="http://schemas.microsoft.com/office/drawing/2014/main" id="{5CF76891-2D73-44D8-A564-92046F9E510A}"/>
              </a:ext>
            </a:extLst>
          </p:cNvPr>
          <p:cNvSpPr>
            <a:spLocks noGrp="1"/>
          </p:cNvSpPr>
          <p:nvPr>
            <p:ph idx="1"/>
          </p:nvPr>
        </p:nvSpPr>
        <p:spPr>
          <a:xfrm>
            <a:off x="516836" y="2087218"/>
            <a:ext cx="9710530" cy="7016124"/>
          </a:xfrm>
        </p:spPr>
        <p:txBody>
          <a:bodyPr/>
          <a:lstStyle/>
          <a:p>
            <a:r>
              <a:rPr lang="en-GB" sz="2400" dirty="0"/>
              <a:t>General characteristics – age</a:t>
            </a:r>
          </a:p>
          <a:p>
            <a:r>
              <a:rPr lang="en-GB" sz="2400" dirty="0"/>
              <a:t>Have you had a knee injury in the past two years playing football?</a:t>
            </a:r>
          </a:p>
          <a:p>
            <a:r>
              <a:rPr lang="en-GB" sz="2400" dirty="0"/>
              <a:t>If yes, what type of injury did you sustain?</a:t>
            </a:r>
          </a:p>
          <a:p>
            <a:r>
              <a:rPr lang="en-GB" sz="2400" dirty="0"/>
              <a:t>How did you sustain that injury?</a:t>
            </a:r>
          </a:p>
          <a:p>
            <a:r>
              <a:rPr lang="en-GB" sz="2400" dirty="0"/>
              <a:t>How severe was the injury?</a:t>
            </a:r>
          </a:p>
          <a:p>
            <a:r>
              <a:rPr lang="en-GB" sz="2400" dirty="0"/>
              <a:t>How long did it take you to return back fully to football?</a:t>
            </a:r>
          </a:p>
          <a:p>
            <a:pPr marL="57150" indent="0">
              <a:buNone/>
            </a:pPr>
            <a:endParaRPr lang="en-GB" sz="1600" dirty="0"/>
          </a:p>
          <a:p>
            <a:endParaRPr lang="en-GB" sz="1600" dirty="0"/>
          </a:p>
          <a:p>
            <a:pPr lvl="1"/>
            <a:endParaRPr lang="en-GB" dirty="0"/>
          </a:p>
          <a:p>
            <a:endParaRPr lang="en-GB" dirty="0"/>
          </a:p>
          <a:p>
            <a:endParaRPr lang="en-GB" dirty="0"/>
          </a:p>
          <a:p>
            <a:endParaRPr lang="en-GB" dirty="0"/>
          </a:p>
        </p:txBody>
      </p:sp>
    </p:spTree>
    <p:extLst>
      <p:ext uri="{BB962C8B-B14F-4D97-AF65-F5344CB8AC3E}">
        <p14:creationId xmlns:p14="http://schemas.microsoft.com/office/powerpoint/2010/main" val="847400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25092-4986-4EE0-B697-2371E253DB16}"/>
              </a:ext>
            </a:extLst>
          </p:cNvPr>
          <p:cNvSpPr>
            <a:spLocks noGrp="1"/>
          </p:cNvSpPr>
          <p:nvPr>
            <p:ph type="title"/>
          </p:nvPr>
        </p:nvSpPr>
        <p:spPr/>
        <p:txBody>
          <a:bodyPr/>
          <a:lstStyle/>
          <a:p>
            <a:r>
              <a:rPr lang="en-GB" dirty="0"/>
              <a:t>Data Analysis </a:t>
            </a:r>
          </a:p>
        </p:txBody>
      </p:sp>
      <p:sp>
        <p:nvSpPr>
          <p:cNvPr id="3" name="Content Placeholder 2">
            <a:extLst>
              <a:ext uri="{FF2B5EF4-FFF2-40B4-BE49-F238E27FC236}">
                <a16:creationId xmlns:a16="http://schemas.microsoft.com/office/drawing/2014/main" id="{C7742C1F-5EF0-4309-97A8-A10C5B8E198C}"/>
              </a:ext>
            </a:extLst>
          </p:cNvPr>
          <p:cNvSpPr>
            <a:spLocks noGrp="1"/>
          </p:cNvSpPr>
          <p:nvPr>
            <p:ph idx="1"/>
          </p:nvPr>
        </p:nvSpPr>
        <p:spPr>
          <a:xfrm>
            <a:off x="356985" y="2362955"/>
            <a:ext cx="10554574" cy="3649752"/>
          </a:xfrm>
        </p:spPr>
        <p:txBody>
          <a:bodyPr>
            <a:normAutofit/>
          </a:bodyPr>
          <a:lstStyle/>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Arial" panose="020B0604020202020204" pitchFamily="34" charset="0"/>
              </a:rPr>
              <a:t>Once I have had a reasonable amount of data submitted through the questionnaire I will get all of the data ready for me to analyse it. </a:t>
            </a:r>
          </a:p>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Arial" panose="020B0604020202020204" pitchFamily="34" charset="0"/>
              </a:rPr>
              <a:t>Main sources of data analysis:</a:t>
            </a:r>
          </a:p>
          <a:p>
            <a:pPr lvl="1">
              <a:lnSpc>
                <a:spcPct val="107000"/>
              </a:lnSpc>
              <a:spcAft>
                <a:spcPts val="800"/>
              </a:spcAft>
            </a:pPr>
            <a:r>
              <a:rPr lang="en-GB" sz="2000" dirty="0">
                <a:effectLst/>
                <a:latin typeface="Calibri" panose="020F0502020204030204" pitchFamily="34" charset="0"/>
                <a:ea typeface="Calibri" panose="020F0502020204030204" pitchFamily="34" charset="0"/>
                <a:cs typeface="Arial" panose="020B0604020202020204" pitchFamily="34" charset="0"/>
              </a:rPr>
              <a:t>Microsoft excel</a:t>
            </a:r>
          </a:p>
          <a:p>
            <a:pPr lvl="1">
              <a:lnSpc>
                <a:spcPct val="107000"/>
              </a:lnSpc>
              <a:spcAft>
                <a:spcPts val="800"/>
              </a:spcAft>
            </a:pPr>
            <a:r>
              <a:rPr lang="en-GB" sz="2000" dirty="0">
                <a:latin typeface="Calibri" panose="020F0502020204030204" pitchFamily="34" charset="0"/>
                <a:ea typeface="Calibri" panose="020F0502020204030204" pitchFamily="34" charset="0"/>
                <a:cs typeface="Arial" panose="020B0604020202020204" pitchFamily="34" charset="0"/>
              </a:rPr>
              <a:t>SPSS</a:t>
            </a:r>
          </a:p>
          <a:p>
            <a:pPr lvl="1">
              <a:lnSpc>
                <a:spcPct val="107000"/>
              </a:lnSpc>
              <a:spcAft>
                <a:spcPts val="800"/>
              </a:spcAft>
            </a:pPr>
            <a:r>
              <a:rPr lang="en-GB" sz="2000" dirty="0">
                <a:effectLst/>
                <a:latin typeface="Calibri" panose="020F0502020204030204" pitchFamily="34" charset="0"/>
                <a:ea typeface="Calibri" panose="020F0502020204030204" pitchFamily="34" charset="0"/>
                <a:cs typeface="Arial" panose="020B0604020202020204" pitchFamily="34" charset="0"/>
              </a:rPr>
              <a:t>Chi squared </a:t>
            </a:r>
          </a:p>
          <a:p>
            <a:pPr>
              <a:lnSpc>
                <a:spcPct val="107000"/>
              </a:lnSpc>
              <a:spcAft>
                <a:spcPts val="800"/>
              </a:spcAft>
            </a:pPr>
            <a:endParaRPr lang="en-GB" dirty="0"/>
          </a:p>
        </p:txBody>
      </p:sp>
    </p:spTree>
    <p:extLst>
      <p:ext uri="{BB962C8B-B14F-4D97-AF65-F5344CB8AC3E}">
        <p14:creationId xmlns:p14="http://schemas.microsoft.com/office/powerpoint/2010/main" val="4157925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7E6F6AD-02F5-4D5A-9912-54E7BF45B832}"/>
              </a:ext>
            </a:extLst>
          </p:cNvPr>
          <p:cNvSpPr>
            <a:spLocks noGrp="1"/>
          </p:cNvSpPr>
          <p:nvPr>
            <p:ph type="title"/>
          </p:nvPr>
        </p:nvSpPr>
        <p:spPr>
          <a:xfrm>
            <a:off x="451515" y="1734857"/>
            <a:ext cx="3765483" cy="3388287"/>
          </a:xfrm>
        </p:spPr>
        <p:txBody>
          <a:bodyPr anchor="ctr">
            <a:normAutofit/>
          </a:bodyPr>
          <a:lstStyle/>
          <a:p>
            <a:r>
              <a:rPr lang="en-GB" sz="3700"/>
              <a:t>Ethical considerations </a:t>
            </a:r>
          </a:p>
        </p:txBody>
      </p:sp>
      <p:sp>
        <p:nvSpPr>
          <p:cNvPr id="3" name="Content Placeholder 2">
            <a:extLst>
              <a:ext uri="{FF2B5EF4-FFF2-40B4-BE49-F238E27FC236}">
                <a16:creationId xmlns:a16="http://schemas.microsoft.com/office/drawing/2014/main" id="{3AA77541-2711-44C0-ADA1-AC288741B8D3}"/>
              </a:ext>
            </a:extLst>
          </p:cNvPr>
          <p:cNvSpPr>
            <a:spLocks noGrp="1"/>
          </p:cNvSpPr>
          <p:nvPr>
            <p:ph idx="1"/>
          </p:nvPr>
        </p:nvSpPr>
        <p:spPr>
          <a:xfrm>
            <a:off x="5923751" y="332509"/>
            <a:ext cx="5816734" cy="6608618"/>
          </a:xfrm>
          <a:effectLst/>
        </p:spPr>
        <p:txBody>
          <a:bodyPr>
            <a:normAutofit/>
          </a:bodyPr>
          <a:lstStyle/>
          <a:p>
            <a:r>
              <a:rPr lang="en-GB" sz="2000" dirty="0"/>
              <a:t>Online questionnaire</a:t>
            </a:r>
          </a:p>
          <a:p>
            <a:r>
              <a:rPr lang="en-GB" sz="2000" dirty="0"/>
              <a:t>Consent statement</a:t>
            </a:r>
          </a:p>
          <a:p>
            <a:r>
              <a:rPr lang="en-GB" sz="2000" dirty="0"/>
              <a:t>Only I can access the data </a:t>
            </a:r>
          </a:p>
          <a:p>
            <a:r>
              <a:rPr lang="en-GB" sz="2000" dirty="0"/>
              <a:t>Excel spreadsheet</a:t>
            </a:r>
          </a:p>
          <a:p>
            <a:r>
              <a:rPr lang="en-GB" sz="2000" dirty="0"/>
              <a:t>Keeping it confidential </a:t>
            </a:r>
          </a:p>
          <a:p>
            <a:r>
              <a:rPr lang="en-GB" sz="2000" dirty="0"/>
              <a:t>Right to withdraw</a:t>
            </a:r>
          </a:p>
          <a:p>
            <a:endParaRPr lang="en-GB" dirty="0"/>
          </a:p>
        </p:txBody>
      </p:sp>
    </p:spTree>
    <p:extLst>
      <p:ext uri="{BB962C8B-B14F-4D97-AF65-F5344CB8AC3E}">
        <p14:creationId xmlns:p14="http://schemas.microsoft.com/office/powerpoint/2010/main" val="1644581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77719-1AD4-4FD3-81C3-6374704ACA2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51B275E-54AF-42C8-9686-67F69872DCA1}"/>
              </a:ext>
            </a:extLst>
          </p:cNvPr>
          <p:cNvSpPr>
            <a:spLocks noGrp="1"/>
          </p:cNvSpPr>
          <p:nvPr>
            <p:ph idx="1"/>
          </p:nvPr>
        </p:nvSpPr>
        <p:spPr>
          <a:xfrm>
            <a:off x="538055" y="2330928"/>
            <a:ext cx="10554574" cy="3636511"/>
          </a:xfrm>
        </p:spPr>
        <p:txBody>
          <a:bodyPr/>
          <a:lstStyle/>
          <a:p>
            <a:pPr marL="0" indent="0" algn="l">
              <a:buNone/>
            </a:pPr>
            <a:r>
              <a:rPr lang="en-GB" b="0" i="0" dirty="0" err="1">
                <a:effectLst/>
                <a:latin typeface="Times New Roman" panose="02020603050405020304" pitchFamily="18" charset="0"/>
              </a:rPr>
              <a:t>Bollen</a:t>
            </a:r>
            <a:r>
              <a:rPr lang="en-GB" b="0" i="0" dirty="0">
                <a:effectLst/>
                <a:latin typeface="Times New Roman" panose="02020603050405020304" pitchFamily="18" charset="0"/>
              </a:rPr>
              <a:t>, S. (2000). Epidemiology of knee injuries: diagnosis and triage. </a:t>
            </a:r>
            <a:r>
              <a:rPr lang="en-GB" b="0" i="1" dirty="0">
                <a:effectLst/>
                <a:latin typeface="Times New Roman" panose="02020603050405020304" pitchFamily="18" charset="0"/>
              </a:rPr>
              <a:t>British Journal of Sports Medicine</a:t>
            </a:r>
            <a:r>
              <a:rPr lang="en-GB" b="0" i="0" dirty="0">
                <a:effectLst/>
                <a:latin typeface="Times New Roman" panose="02020603050405020304" pitchFamily="18" charset="0"/>
              </a:rPr>
              <a:t>, 34(3), pp.227-a-228.</a:t>
            </a:r>
          </a:p>
          <a:p>
            <a:pPr marL="0" indent="0" algn="l">
              <a:buNone/>
            </a:pPr>
            <a:r>
              <a:rPr lang="en-GB" b="0" i="0" dirty="0" err="1">
                <a:effectLst/>
                <a:latin typeface="Times New Roman" panose="02020603050405020304" pitchFamily="18" charset="0"/>
              </a:rPr>
              <a:t>Engström</a:t>
            </a:r>
            <a:r>
              <a:rPr lang="en-GB" b="0" i="0" dirty="0">
                <a:effectLst/>
                <a:latin typeface="Times New Roman" panose="02020603050405020304" pitchFamily="18" charset="0"/>
              </a:rPr>
              <a:t>, B., </a:t>
            </a:r>
            <a:r>
              <a:rPr lang="en-GB" b="0" i="0" dirty="0" err="1">
                <a:effectLst/>
                <a:latin typeface="Times New Roman" panose="02020603050405020304" pitchFamily="18" charset="0"/>
              </a:rPr>
              <a:t>Forssblad</a:t>
            </a:r>
            <a:r>
              <a:rPr lang="en-GB" b="0" i="0" dirty="0">
                <a:effectLst/>
                <a:latin typeface="Times New Roman" panose="02020603050405020304" pitchFamily="18" charset="0"/>
              </a:rPr>
              <a:t>, M., Johansson, C. and </a:t>
            </a:r>
            <a:r>
              <a:rPr lang="en-GB" b="0" i="0" dirty="0" err="1">
                <a:effectLst/>
                <a:latin typeface="Times New Roman" panose="02020603050405020304" pitchFamily="18" charset="0"/>
              </a:rPr>
              <a:t>Tornkvist</a:t>
            </a:r>
            <a:r>
              <a:rPr lang="en-GB" b="0" i="0" dirty="0">
                <a:effectLst/>
                <a:latin typeface="Times New Roman" panose="02020603050405020304" pitchFamily="18" charset="0"/>
              </a:rPr>
              <a:t>, H. (1990). Does a major knee injury definitely </a:t>
            </a:r>
            <a:r>
              <a:rPr lang="en-GB" b="0" i="0" dirty="0" err="1">
                <a:effectLst/>
                <a:latin typeface="Times New Roman" panose="02020603050405020304" pitchFamily="18" charset="0"/>
              </a:rPr>
              <a:t>sideline</a:t>
            </a:r>
            <a:r>
              <a:rPr lang="en-GB" b="0" i="0" dirty="0">
                <a:effectLst/>
                <a:latin typeface="Times New Roman" panose="02020603050405020304" pitchFamily="18" charset="0"/>
              </a:rPr>
              <a:t> an elite soccer player? </a:t>
            </a:r>
            <a:r>
              <a:rPr lang="en-GB" b="0" i="1" dirty="0">
                <a:effectLst/>
                <a:latin typeface="Times New Roman" panose="02020603050405020304" pitchFamily="18" charset="0"/>
              </a:rPr>
              <a:t>The American Journal of Sports Medicine</a:t>
            </a:r>
            <a:r>
              <a:rPr lang="en-GB" b="0" i="0" dirty="0">
                <a:effectLst/>
                <a:latin typeface="Times New Roman" panose="02020603050405020304" pitchFamily="18" charset="0"/>
              </a:rPr>
              <a:t>, 18(1), pp.101–105.</a:t>
            </a:r>
          </a:p>
          <a:p>
            <a:pPr marL="0" indent="0" algn="l">
              <a:buNone/>
            </a:pPr>
            <a:r>
              <a:rPr lang="en-GB" b="0" i="0" dirty="0" err="1">
                <a:effectLst/>
                <a:latin typeface="Times New Roman" panose="02020603050405020304" pitchFamily="18" charset="0"/>
              </a:rPr>
              <a:t>Rahnama</a:t>
            </a:r>
            <a:r>
              <a:rPr lang="en-GB" b="0" i="0" dirty="0">
                <a:effectLst/>
                <a:latin typeface="Times New Roman" panose="02020603050405020304" pitchFamily="18" charset="0"/>
              </a:rPr>
              <a:t>, N., </a:t>
            </a:r>
            <a:r>
              <a:rPr lang="en-GB" b="0" i="0" dirty="0" err="1">
                <a:effectLst/>
                <a:latin typeface="Times New Roman" panose="02020603050405020304" pitchFamily="18" charset="0"/>
              </a:rPr>
              <a:t>Bambaeichi</a:t>
            </a:r>
            <a:r>
              <a:rPr lang="en-GB" b="0" i="0" dirty="0">
                <a:effectLst/>
                <a:latin typeface="Times New Roman" panose="02020603050405020304" pitchFamily="18" charset="0"/>
              </a:rPr>
              <a:t>, E. and </a:t>
            </a:r>
            <a:r>
              <a:rPr lang="en-GB" b="0" i="0" dirty="0" err="1">
                <a:effectLst/>
                <a:latin typeface="Times New Roman" panose="02020603050405020304" pitchFamily="18" charset="0"/>
              </a:rPr>
              <a:t>Daneshjoo</a:t>
            </a:r>
            <a:r>
              <a:rPr lang="en-GB" b="0" i="0" dirty="0">
                <a:effectLst/>
                <a:latin typeface="Times New Roman" panose="02020603050405020304" pitchFamily="18" charset="0"/>
              </a:rPr>
              <a:t>, A. (2009). The epidemiology of knee injuries in Iranian male professional soccer players. </a:t>
            </a:r>
            <a:r>
              <a:rPr lang="en-GB" b="0" i="1" dirty="0">
                <a:effectLst/>
                <a:latin typeface="Times New Roman" panose="02020603050405020304" pitchFamily="18" charset="0"/>
              </a:rPr>
              <a:t>Sport Sciences for Health</a:t>
            </a:r>
            <a:r>
              <a:rPr lang="en-GB" b="0" i="0" dirty="0">
                <a:effectLst/>
                <a:latin typeface="Times New Roman" panose="02020603050405020304" pitchFamily="18" charset="0"/>
              </a:rPr>
              <a:t>, 5(1), pp.9–14.</a:t>
            </a:r>
          </a:p>
          <a:p>
            <a:pPr marL="0" indent="0" algn="l">
              <a:buNone/>
            </a:pPr>
            <a:r>
              <a:rPr lang="en-GB" b="0" i="0" dirty="0" err="1">
                <a:effectLst/>
                <a:latin typeface="Times New Roman" panose="02020603050405020304" pitchFamily="18" charset="0"/>
              </a:rPr>
              <a:t>Stubbe</a:t>
            </a:r>
            <a:r>
              <a:rPr lang="en-GB" b="0" i="0" dirty="0">
                <a:effectLst/>
                <a:latin typeface="Times New Roman" panose="02020603050405020304" pitchFamily="18" charset="0"/>
              </a:rPr>
              <a:t>, J.H., van </a:t>
            </a:r>
            <a:r>
              <a:rPr lang="en-GB" b="0" i="0" dirty="0" err="1">
                <a:effectLst/>
                <a:latin typeface="Times New Roman" panose="02020603050405020304" pitchFamily="18" charset="0"/>
              </a:rPr>
              <a:t>Beijsterveldt</a:t>
            </a:r>
            <a:r>
              <a:rPr lang="en-GB" b="0" i="0" dirty="0">
                <a:effectLst/>
                <a:latin typeface="Times New Roman" panose="02020603050405020304" pitchFamily="18" charset="0"/>
              </a:rPr>
              <a:t>, A.-M.M.C., van der </a:t>
            </a:r>
            <a:r>
              <a:rPr lang="en-GB" b="0" i="0" dirty="0" err="1">
                <a:effectLst/>
                <a:latin typeface="Times New Roman" panose="02020603050405020304" pitchFamily="18" charset="0"/>
              </a:rPr>
              <a:t>Knaap</a:t>
            </a:r>
            <a:r>
              <a:rPr lang="en-GB" b="0" i="0" dirty="0">
                <a:effectLst/>
                <a:latin typeface="Times New Roman" panose="02020603050405020304" pitchFamily="18" charset="0"/>
              </a:rPr>
              <a:t>, S., </a:t>
            </a:r>
            <a:r>
              <a:rPr lang="en-GB" b="0" i="0" dirty="0" err="1">
                <a:effectLst/>
                <a:latin typeface="Times New Roman" panose="02020603050405020304" pitchFamily="18" charset="0"/>
              </a:rPr>
              <a:t>Stege</a:t>
            </a:r>
            <a:r>
              <a:rPr lang="en-GB" b="0" i="0" dirty="0">
                <a:effectLst/>
                <a:latin typeface="Times New Roman" panose="02020603050405020304" pitchFamily="18" charset="0"/>
              </a:rPr>
              <a:t>, J., </a:t>
            </a:r>
            <a:r>
              <a:rPr lang="en-GB" b="0" i="0" dirty="0" err="1">
                <a:effectLst/>
                <a:latin typeface="Times New Roman" panose="02020603050405020304" pitchFamily="18" charset="0"/>
              </a:rPr>
              <a:t>Verhagen</a:t>
            </a:r>
            <a:r>
              <a:rPr lang="en-GB" b="0" i="0" dirty="0">
                <a:effectLst/>
                <a:latin typeface="Times New Roman" panose="02020603050405020304" pitchFamily="18" charset="0"/>
              </a:rPr>
              <a:t>, E.A., van </a:t>
            </a:r>
            <a:r>
              <a:rPr lang="en-GB" b="0" i="0" dirty="0" err="1">
                <a:effectLst/>
                <a:latin typeface="Times New Roman" panose="02020603050405020304" pitchFamily="18" charset="0"/>
              </a:rPr>
              <a:t>Mechelen</a:t>
            </a:r>
            <a:r>
              <a:rPr lang="en-GB" b="0" i="0" dirty="0">
                <a:effectLst/>
                <a:latin typeface="Times New Roman" panose="02020603050405020304" pitchFamily="18" charset="0"/>
              </a:rPr>
              <a:t>, W. and </a:t>
            </a:r>
            <a:r>
              <a:rPr lang="en-GB" b="0" i="0" dirty="0" err="1">
                <a:effectLst/>
                <a:latin typeface="Times New Roman" panose="02020603050405020304" pitchFamily="18" charset="0"/>
              </a:rPr>
              <a:t>Backx</a:t>
            </a:r>
            <a:r>
              <a:rPr lang="en-GB" b="0" i="0" dirty="0">
                <a:effectLst/>
                <a:latin typeface="Times New Roman" panose="02020603050405020304" pitchFamily="18" charset="0"/>
              </a:rPr>
              <a:t>, F.J.G. (2015). Injuries in Professional Male Soccer Players in the Netherlands: A Prospective Cohort Study. </a:t>
            </a:r>
            <a:r>
              <a:rPr lang="en-GB" b="0" i="1" dirty="0">
                <a:effectLst/>
                <a:latin typeface="Times New Roman" panose="02020603050405020304" pitchFamily="18" charset="0"/>
              </a:rPr>
              <a:t>Journal of Athletic Training</a:t>
            </a:r>
            <a:r>
              <a:rPr lang="en-GB" b="0" i="0" dirty="0">
                <a:effectLst/>
                <a:latin typeface="Times New Roman" panose="02020603050405020304" pitchFamily="18" charset="0"/>
              </a:rPr>
              <a:t>, [online] 50(2), pp.211–216. Available at: https://www.ncbi.nlm.nih.gov/pmc/articles/PMC4495432/ [Accessed 28 Oct. 2019].</a:t>
            </a:r>
          </a:p>
          <a:p>
            <a:pPr marL="0" indent="0">
              <a:buNone/>
            </a:pPr>
            <a:endParaRPr lang="en-GB" dirty="0"/>
          </a:p>
        </p:txBody>
      </p:sp>
    </p:spTree>
    <p:extLst>
      <p:ext uri="{BB962C8B-B14F-4D97-AF65-F5344CB8AC3E}">
        <p14:creationId xmlns:p14="http://schemas.microsoft.com/office/powerpoint/2010/main" val="739859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docProps/app.xml><?xml version="1.0" encoding="utf-8"?>
<Properties xmlns="http://schemas.openxmlformats.org/officeDocument/2006/extended-properties" xmlns:vt="http://schemas.openxmlformats.org/officeDocument/2006/docPropsVTypes">
  <Template>TM03457503[[fn=Quotable]]</Template>
  <TotalTime>0</TotalTime>
  <Words>801</Words>
  <Application>Microsoft Office PowerPoint</Application>
  <PresentationFormat>Widescreen</PresentationFormat>
  <Paragraphs>61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Century Gothic</vt:lpstr>
      <vt:lpstr>Times New Roman</vt:lpstr>
      <vt:lpstr>Wingdings 2</vt:lpstr>
      <vt:lpstr>Quotable</vt:lpstr>
      <vt:lpstr>The prevalence of knee injuries in footballers </vt:lpstr>
      <vt:lpstr>Why am I proposing this study?</vt:lpstr>
      <vt:lpstr>Research question</vt:lpstr>
      <vt:lpstr>Similar studies</vt:lpstr>
      <vt:lpstr>Similar studies </vt:lpstr>
      <vt:lpstr>Research design </vt:lpstr>
      <vt:lpstr>Hypothesis </vt:lpstr>
      <vt:lpstr>Online questionnaire </vt:lpstr>
      <vt:lpstr>Data Analysis </vt:lpstr>
      <vt:lpstr>Ethical considerations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prevalence of knee injuries in footballers </dc:title>
  <dc:creator>Red Vict</dc:creator>
  <cp:lastModifiedBy>Red Vict</cp:lastModifiedBy>
  <cp:revision>16</cp:revision>
  <dcterms:created xsi:type="dcterms:W3CDTF">2021-11-08T14:52:43Z</dcterms:created>
  <dcterms:modified xsi:type="dcterms:W3CDTF">2021-11-19T15:06:41Z</dcterms:modified>
</cp:coreProperties>
</file>