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5" r:id="rId12"/>
    <p:sldId id="276" r:id="rId13"/>
    <p:sldId id="286" r:id="rId14"/>
    <p:sldId id="305" r:id="rId15"/>
    <p:sldId id="293" r:id="rId16"/>
    <p:sldId id="294" r:id="rId17"/>
    <p:sldId id="295" r:id="rId18"/>
    <p:sldId id="296" r:id="rId19"/>
    <p:sldId id="297" r:id="rId20"/>
    <p:sldId id="298" r:id="rId21"/>
    <p:sldId id="306" r:id="rId22"/>
    <p:sldId id="271" r:id="rId23"/>
    <p:sldId id="272" r:id="rId24"/>
    <p:sldId id="273" r:id="rId25"/>
    <p:sldId id="274" r:id="rId26"/>
    <p:sldId id="257" r:id="rId27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>
      <p:cViewPr varScale="1">
        <p:scale>
          <a:sx n="72" d="100"/>
          <a:sy n="72" d="100"/>
        </p:scale>
        <p:origin x="114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697BB-B437-4A3E-BE04-65A559372C12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162B8D-4976-4661-9305-E2C6CE7E5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76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A165BFD-530B-40BA-B5F7-4006B24A0709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1238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E403CE8-B19E-478D-817C-266963631D24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85047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CFF75968-4E8A-4E55-96F3-85A2A0A58C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E83B089-6F0F-4FD3-BA99-A2F104D6D7FC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84A689A1-D8FA-48AA-9FEB-72F1158CD7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B91471B6-665A-4EB7-8344-51CE518E6C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/>
              <a:t>Benjamin Bloom, identified three domains of educational activities: </a:t>
            </a:r>
          </a:p>
          <a:p>
            <a:pPr eaLnBrk="1" hangingPunct="1"/>
            <a:r>
              <a:rPr lang="en-GB" altLang="en-US" b="1"/>
              <a:t>Cognitive</a:t>
            </a:r>
            <a:r>
              <a:rPr lang="en-GB" altLang="en-US"/>
              <a:t>: mental skills (</a:t>
            </a:r>
            <a:r>
              <a:rPr lang="en-GB" altLang="en-US" i="1"/>
              <a:t>Knowledge</a:t>
            </a:r>
            <a:r>
              <a:rPr lang="en-GB" altLang="en-US"/>
              <a:t>) </a:t>
            </a:r>
          </a:p>
          <a:p>
            <a:pPr eaLnBrk="1" hangingPunct="1"/>
            <a:r>
              <a:rPr lang="en-GB" altLang="en-US" b="1"/>
              <a:t>Affective</a:t>
            </a:r>
            <a:r>
              <a:rPr lang="en-GB" altLang="en-US"/>
              <a:t>: growth in feelings or emotional areas (</a:t>
            </a:r>
            <a:r>
              <a:rPr lang="en-GB" altLang="en-US" i="1"/>
              <a:t>Attitude</a:t>
            </a:r>
            <a:r>
              <a:rPr lang="en-GB" altLang="en-US"/>
              <a:t>) </a:t>
            </a:r>
          </a:p>
          <a:p>
            <a:pPr eaLnBrk="1" hangingPunct="1"/>
            <a:r>
              <a:rPr lang="en-GB" altLang="en-US" b="1"/>
              <a:t>Psychomotor</a:t>
            </a:r>
            <a:r>
              <a:rPr lang="en-GB" altLang="en-US"/>
              <a:t>: manual or physical skills (</a:t>
            </a:r>
            <a:r>
              <a:rPr lang="en-GB" altLang="en-US" i="1"/>
              <a:t>Skills</a:t>
            </a:r>
            <a:r>
              <a:rPr lang="en-GB" altLang="en-US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1642885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3369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4557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19489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078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92947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9863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4187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626" y="609600"/>
            <a:ext cx="8080375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2625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5025" y="1981200"/>
            <a:ext cx="381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15188" y="6442075"/>
            <a:ext cx="1905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2625" y="6365875"/>
            <a:ext cx="426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199313" y="6148388"/>
            <a:ext cx="1905000" cy="381000"/>
          </a:xfrm>
        </p:spPr>
        <p:txBody>
          <a:bodyPr/>
          <a:lstStyle>
            <a:lvl2pPr lvl="1" eaLnBrk="1" hangingPunct="1">
              <a:defRPr smtClean="0"/>
            </a:lvl2pPr>
          </a:lstStyle>
          <a:p>
            <a:pPr lvl="1">
              <a:defRPr/>
            </a:pPr>
            <a:fld id="{B1759052-BB40-414A-9728-5308AB429A30}" type="slidenum">
              <a:rPr lang="en-US" altLang="en-US"/>
              <a:pPr lvl="1">
                <a:defRPr/>
              </a:pPr>
              <a:t>‹#›</a:t>
            </a:fld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999039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tFqnYqwQlYM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mailto:dsgold01@louisville.edu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riticalthinking.org/aboutCT/definin%20gCT.shtml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671576" y="2946247"/>
            <a:ext cx="1125242" cy="110849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768" y="5445224"/>
            <a:ext cx="6400800" cy="115212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Critical Thinking for Life and Studies</a:t>
            </a:r>
          </a:p>
          <a:p>
            <a:r>
              <a:rPr lang="en-GB" dirty="0">
                <a:solidFill>
                  <a:schemeClr val="tx1"/>
                </a:solidFill>
              </a:rPr>
              <a:t>(Part 2)</a:t>
            </a:r>
          </a:p>
        </p:txBody>
      </p:sp>
      <p:sp>
        <p:nvSpPr>
          <p:cNvPr id="5" name="Rectangle 4"/>
          <p:cNvSpPr/>
          <p:nvPr/>
        </p:nvSpPr>
        <p:spPr>
          <a:xfrm>
            <a:off x="6084168" y="2520645"/>
            <a:ext cx="2232248" cy="1512168"/>
          </a:xfrm>
          <a:prstGeom prst="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71576" y="814378"/>
            <a:ext cx="1872208" cy="14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327" y="2946247"/>
            <a:ext cx="1108491" cy="11084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28184" y="2655285"/>
            <a:ext cx="1967503" cy="130552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419872" y="238314"/>
            <a:ext cx="2016224" cy="13681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04248" y="238314"/>
            <a:ext cx="1512168" cy="158417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2761" y="936060"/>
            <a:ext cx="1761693" cy="117446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3640" y="409714"/>
            <a:ext cx="1268760" cy="126876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1246" y="317925"/>
            <a:ext cx="1753476" cy="1166859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2843808" y="1844824"/>
            <a:ext cx="3168352" cy="220991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2939" y="1986831"/>
            <a:ext cx="2937756" cy="1958504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671576" y="23831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843808" y="814378"/>
            <a:ext cx="4320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71576" y="2326546"/>
            <a:ext cx="187220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907704" y="2946247"/>
            <a:ext cx="648072" cy="110849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5580112" y="238314"/>
            <a:ext cx="1080120" cy="1368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111291" y="1822899"/>
            <a:ext cx="561583" cy="5537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804248" y="1964906"/>
            <a:ext cx="1512168" cy="41172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14645" y="4268170"/>
            <a:ext cx="82469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Continuous Professional Development for Students Study Skills Workshop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ChangeArrowheads="1"/>
          </p:cNvSpPr>
          <p:nvPr/>
        </p:nvSpPr>
        <p:spPr bwMode="auto">
          <a:xfrm>
            <a:off x="228600" y="1126322"/>
            <a:ext cx="880789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i="1" dirty="0">
                <a:latin typeface="Arial" panose="020B0604020202020204" pitchFamily="34" charset="0"/>
              </a:rPr>
              <a:t>"Study without reflection is a waste of time; reflection without study is dangerous."</a:t>
            </a:r>
            <a:endParaRPr lang="en-US" altLang="en-US" i="1" dirty="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5124" name="Rectangle 9"/>
          <p:cNvSpPr>
            <a:spLocks noGrp="1" noChangeArrowheads="1"/>
          </p:cNvSpPr>
          <p:nvPr>
            <p:ph type="title"/>
          </p:nvPr>
        </p:nvSpPr>
        <p:spPr>
          <a:xfrm>
            <a:off x="228600" y="116632"/>
            <a:ext cx="8077200" cy="885826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b="1" dirty="0"/>
            </a:br>
            <a:r>
              <a:rPr lang="en-US" altLang="en-US" b="1" dirty="0"/>
              <a:t>Critical Thinking - What is it? </a:t>
            </a:r>
            <a:br>
              <a:rPr lang="en-US" altLang="en-US" b="1" dirty="0"/>
            </a:br>
            <a:endParaRPr lang="en-US" altLang="en-US" b="1" dirty="0"/>
          </a:p>
        </p:txBody>
      </p:sp>
      <p:sp>
        <p:nvSpPr>
          <p:cNvPr id="2" name="TextBox 1"/>
          <p:cNvSpPr txBox="1"/>
          <p:nvPr/>
        </p:nvSpPr>
        <p:spPr>
          <a:xfrm>
            <a:off x="7524328" y="222626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i="1" dirty="0">
                <a:latin typeface="Arial" panose="020B0604020202020204" pitchFamily="34" charset="0"/>
              </a:rPr>
              <a:t>Confucius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25688" y="4581128"/>
            <a:ext cx="2813720" cy="1874641"/>
          </a:xfrm>
          <a:prstGeom prst="rect">
            <a:avLst/>
          </a:prstGeom>
        </p:spPr>
      </p:pic>
      <p:sp>
        <p:nvSpPr>
          <p:cNvPr id="4" name="Cloud Callout 3"/>
          <p:cNvSpPr/>
          <p:nvPr/>
        </p:nvSpPr>
        <p:spPr>
          <a:xfrm>
            <a:off x="6300192" y="3356993"/>
            <a:ext cx="1584176" cy="1234766"/>
          </a:xfrm>
          <a:prstGeom prst="cloudCallout">
            <a:avLst>
              <a:gd name="adj1" fmla="val -99714"/>
              <a:gd name="adj2" fmla="val 483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thoughts are my own.</a:t>
            </a:r>
          </a:p>
        </p:txBody>
      </p:sp>
      <p:sp>
        <p:nvSpPr>
          <p:cNvPr id="10" name="Cloud Callout 9"/>
          <p:cNvSpPr/>
          <p:nvPr/>
        </p:nvSpPr>
        <p:spPr>
          <a:xfrm>
            <a:off x="4112704" y="2420888"/>
            <a:ext cx="1683432" cy="1404283"/>
          </a:xfrm>
          <a:prstGeom prst="cloudCallout">
            <a:avLst>
              <a:gd name="adj1" fmla="val -1909"/>
              <a:gd name="adj2" fmla="val 120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think the same as her.</a:t>
            </a:r>
          </a:p>
        </p:txBody>
      </p:sp>
      <p:sp>
        <p:nvSpPr>
          <p:cNvPr id="11" name="Cloud Callout 10"/>
          <p:cNvSpPr/>
          <p:nvPr/>
        </p:nvSpPr>
        <p:spPr>
          <a:xfrm>
            <a:off x="2123728" y="2708920"/>
            <a:ext cx="1728192" cy="1420486"/>
          </a:xfrm>
          <a:prstGeom prst="cloudCallout">
            <a:avLst>
              <a:gd name="adj1" fmla="val 78819"/>
              <a:gd name="adj2" fmla="val 10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 all think the same way</a:t>
            </a:r>
          </a:p>
        </p:txBody>
      </p:sp>
      <p:sp>
        <p:nvSpPr>
          <p:cNvPr id="12" name="Cloud Callout 11"/>
          <p:cNvSpPr/>
          <p:nvPr/>
        </p:nvSpPr>
        <p:spPr>
          <a:xfrm>
            <a:off x="395536" y="3501008"/>
            <a:ext cx="1692188" cy="1378782"/>
          </a:xfrm>
          <a:prstGeom prst="cloudCallout">
            <a:avLst>
              <a:gd name="adj1" fmla="val 150091"/>
              <a:gd name="adj2" fmla="val 508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 all agree so we must be right</a:t>
            </a:r>
          </a:p>
        </p:txBody>
      </p:sp>
    </p:spTree>
    <p:extLst>
      <p:ext uri="{BB962C8B-B14F-4D97-AF65-F5344CB8AC3E}">
        <p14:creationId xmlns:p14="http://schemas.microsoft.com/office/powerpoint/2010/main" val="222646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2" grpId="0"/>
      <p:bldP spid="4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458200" cy="1524000"/>
          </a:xfrm>
        </p:spPr>
        <p:txBody>
          <a:bodyPr/>
          <a:lstStyle/>
          <a:p>
            <a:pPr algn="l" eaLnBrk="1" hangingPunct="1"/>
            <a:r>
              <a:rPr lang="en-US" altLang="en-US" sz="3600" dirty="0">
                <a:solidFill>
                  <a:schemeClr val="tx1"/>
                </a:solidFill>
                <a:cs typeface="Times New Roman" panose="02020603050405020304" pitchFamily="18" charset="0"/>
              </a:rPr>
              <a:t>Critical thinking begins when you question </a:t>
            </a:r>
            <a:r>
              <a:rPr lang="en-US" altLang="en-US" sz="3600" dirty="0">
                <a:cs typeface="Times New Roman" panose="02020603050405020304" pitchFamily="18" charset="0"/>
              </a:rPr>
              <a:t>beyond ‘face value’</a:t>
            </a:r>
            <a:r>
              <a:rPr lang="en-US" altLang="en-US" sz="3600" dirty="0">
                <a:solidFill>
                  <a:schemeClr val="tx1"/>
                </a:solidFill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827584" y="2354014"/>
            <a:ext cx="8153400" cy="1692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how something happens,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why it happens, and further;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what will happen if something changes.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03805" y="1676400"/>
            <a:ext cx="7308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critical thinker wants to know…….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8600" y="4509120"/>
            <a:ext cx="8752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Critical thinking therefore requires a conscious level of processing, analysis, the creation and evaluation of possible outcomes, and reflection. </a:t>
            </a:r>
          </a:p>
        </p:txBody>
      </p:sp>
    </p:spTree>
    <p:extLst>
      <p:ext uri="{BB962C8B-B14F-4D97-AF65-F5344CB8AC3E}">
        <p14:creationId xmlns:p14="http://schemas.microsoft.com/office/powerpoint/2010/main" val="394342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5233" y="332656"/>
            <a:ext cx="7719392" cy="7437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 dirty="0">
                <a:solidFill>
                  <a:schemeClr val="tx1"/>
                </a:solidFill>
                <a:cs typeface="Times New Roman" panose="02020603050405020304" pitchFamily="18" charset="0"/>
              </a:rPr>
              <a:t>If you are a critical thinker, you think.</a:t>
            </a:r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847076" y="2642563"/>
            <a:ext cx="8305800" cy="357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willing to examine your beliefs, assumptions, and opinions and weigh them against facts.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willing to evaluate the generalizations and stereotypes you have created,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and are open to change, if necessary.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FontTx/>
              <a:buNone/>
            </a:pPr>
            <a:endParaRPr lang="en-US" altLang="en-US" sz="2800" dirty="0">
              <a:latin typeface="Arial" panose="020B0604020202020204" pitchFamily="34" charset="0"/>
            </a:endParaRP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691821" y="1076400"/>
            <a:ext cx="362310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No surprise Sherlock!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691821" y="1681644"/>
            <a:ext cx="742004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However, the way that you think is important;</a:t>
            </a:r>
          </a:p>
        </p:txBody>
      </p:sp>
    </p:spTree>
    <p:extLst>
      <p:ext uri="{BB962C8B-B14F-4D97-AF65-F5344CB8AC3E}">
        <p14:creationId xmlns:p14="http://schemas.microsoft.com/office/powerpoint/2010/main" val="197922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  <p:bldP spid="46085" grpId="0"/>
      <p:bldP spid="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416824" cy="792088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Critical thinkers listen </a:t>
            </a:r>
            <a:r>
              <a:rPr lang="en-US" altLang="en-US" sz="3200" b="1" u="sng" dirty="0">
                <a:solidFill>
                  <a:schemeClr val="tx1"/>
                </a:solidFill>
                <a:cs typeface="Times New Roman" panose="02020603050405020304" pitchFamily="18" charset="0"/>
              </a:rPr>
              <a:t>carefully</a:t>
            </a:r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539552" y="1484784"/>
            <a:ext cx="7696200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If you are a critical thinker, you listen carefully to what others are saying and are able to give feedback.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able to suspend judgment until all the facts have been gathered and considered.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are listening for what is implied as well as what is said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55776" y="587727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 you understand from this example?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8952" y="5671718"/>
            <a:ext cx="639709" cy="67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28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7630616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Critical thinkers look for evidence….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875035" y="1340768"/>
            <a:ext cx="7223125" cy="4001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If you are a critical thinker, you look for evidence to support your hypotheses.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But you also look for evidence that contradicts your assumptions and beliefs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examine problems closely and are able to reject information that is incorrect or irrelevant.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You look for facts behind the sound bites. </a:t>
            </a:r>
          </a:p>
        </p:txBody>
      </p:sp>
    </p:spTree>
    <p:extLst>
      <p:ext uri="{BB962C8B-B14F-4D97-AF65-F5344CB8AC3E}">
        <p14:creationId xmlns:p14="http://schemas.microsoft.com/office/powerpoint/2010/main" val="462838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52400"/>
            <a:ext cx="8915400" cy="16002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chemeClr val="tx1"/>
                </a:solidFill>
                <a:cs typeface="Times New Roman" panose="02020603050405020304" pitchFamily="18" charset="0"/>
              </a:rPr>
              <a:t>Therefore…t</a:t>
            </a:r>
            <a:r>
              <a:rPr lang="en-US" altLang="en-US" sz="3200" b="1" dirty="0">
                <a:solidFill>
                  <a:srgbClr val="000000"/>
                </a:solidFill>
                <a:cs typeface="Times New Roman" panose="02020603050405020304" pitchFamily="18" charset="0"/>
              </a:rPr>
              <a:t>hrough experience, as a critical thinker, you will: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59171" y="1700808"/>
            <a:ext cx="8231188" cy="3508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identify information that is being put forth as an argument and break it down to its basic components for evaluation.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construct alternative interpretations.be willing to explore diverse perspectives.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be willing to change personal assumptions when presented with valid information.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be willing to ask difficult questions and the ability to receptive to opposing viewpoints.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721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7772400" cy="666751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US" altLang="en-US" sz="3200" b="1" dirty="0">
                <a:solidFill>
                  <a:srgbClr val="000000"/>
                </a:solidFill>
                <a:cs typeface="Times New Roman" panose="02020603050405020304" pitchFamily="18" charset="0"/>
              </a:rPr>
              <a:t>Critical thinkers are curious.</a:t>
            </a:r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827584" y="1484784"/>
            <a:ext cx="7920880" cy="4001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 eaLnBrk="1" hangingPunct="1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cs typeface="Times New Roman" pitchFamily="18" charset="0"/>
              </a:rPr>
              <a:t>They are interested in knowing all there is about a topic. </a:t>
            </a:r>
          </a:p>
          <a:p>
            <a:pPr marL="457200" indent="-457200" eaLnBrk="1" hangingPunct="1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cs typeface="Times New Roman" pitchFamily="18" charset="0"/>
              </a:rPr>
              <a:t>They look for new and better ways to do everything. </a:t>
            </a:r>
          </a:p>
          <a:p>
            <a:pPr marL="457200" indent="-457200" eaLnBrk="1" hangingPunct="1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cs typeface="Times New Roman" pitchFamily="18" charset="0"/>
              </a:rPr>
              <a:t>They are not the person who will settle for  “…because that is the way we have always done it.” 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endParaRPr lang="en-US" sz="2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19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16632"/>
            <a:ext cx="8080375" cy="68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Definitions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052736"/>
            <a:ext cx="8568952" cy="648072"/>
          </a:xfrm>
        </p:spPr>
        <p:txBody>
          <a:bodyPr/>
          <a:lstStyle/>
          <a:p>
            <a:pPr lvl="1" eaLnBrk="1" hangingPunct="1">
              <a:buFontTx/>
              <a:buNone/>
              <a:defRPr/>
            </a:pPr>
            <a:r>
              <a:rPr lang="en-US" b="1" dirty="0">
                <a:latin typeface="+mj-lt"/>
              </a:rPr>
              <a:t>Critical thinking is . . 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115616" y="1844824"/>
            <a:ext cx="73448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Thinking “outside” the box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Divergent thinking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Forming logical inferences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Limitless thinking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Higher level thinking involving. 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825789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600200" y="-1143000"/>
            <a:ext cx="7010400" cy="2133600"/>
          </a:xfrm>
        </p:spPr>
        <p:txBody>
          <a:bodyPr/>
          <a:lstStyle/>
          <a:p>
            <a:pPr eaLnBrk="1" hangingPunct="1"/>
            <a:br>
              <a:rPr lang="en-US" altLang="en-US"/>
            </a:br>
            <a:endParaRPr lang="en-US" alt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131840" y="1412776"/>
            <a:ext cx="4483968" cy="3960440"/>
          </a:xfrm>
        </p:spPr>
        <p:txBody>
          <a:bodyPr>
            <a:noAutofit/>
          </a:bodyPr>
          <a:lstStyle/>
          <a:p>
            <a:r>
              <a:rPr lang="en-GB" sz="2800" dirty="0"/>
              <a:t>Evaluating</a:t>
            </a:r>
          </a:p>
          <a:p>
            <a:r>
              <a:rPr lang="en-GB" sz="2800" dirty="0"/>
              <a:t>Analysing</a:t>
            </a:r>
          </a:p>
          <a:p>
            <a:r>
              <a:rPr lang="en-GB" sz="2800" dirty="0"/>
              <a:t>Synthesizing</a:t>
            </a:r>
          </a:p>
          <a:p>
            <a:r>
              <a:rPr lang="en-GB" sz="2800" dirty="0"/>
              <a:t>Forming opinions</a:t>
            </a:r>
          </a:p>
          <a:p>
            <a:r>
              <a:rPr lang="en-GB" sz="2800" dirty="0"/>
              <a:t>Assessing</a:t>
            </a:r>
          </a:p>
          <a:p>
            <a:r>
              <a:rPr lang="en-GB" sz="2800" dirty="0"/>
              <a:t>Rating</a:t>
            </a:r>
          </a:p>
          <a:p>
            <a:r>
              <a:rPr lang="en-GB" sz="2800" dirty="0"/>
              <a:t>Making inferences</a:t>
            </a:r>
          </a:p>
          <a:p>
            <a:r>
              <a:rPr lang="en-GB" sz="2800" dirty="0"/>
              <a:t>Drawing conclusions</a:t>
            </a:r>
          </a:p>
          <a:p>
            <a:r>
              <a:rPr lang="en-GB" sz="2800" dirty="0"/>
              <a:t>Critiquing	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33265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Higher Level Thinking Involves</a:t>
            </a:r>
          </a:p>
        </p:txBody>
      </p:sp>
    </p:spTree>
    <p:extLst>
      <p:ext uri="{BB962C8B-B14F-4D97-AF65-F5344CB8AC3E}">
        <p14:creationId xmlns:p14="http://schemas.microsoft.com/office/powerpoint/2010/main" val="12434989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b="1" dirty="0"/>
              <a:t>And now for the Theory bit……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9876" y="1988840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Educational psychologist Benjamin Bloom created a ‘taxonomy’ of learning objectives in 1956.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9876" y="3140968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can also be thought of as a hierarchical classification of the levels of thinking 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47664" y="1196752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Bloom’s Taxonomy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9876" y="4365104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Thanks very much Ken, but what does that actually mean?</a:t>
            </a:r>
          </a:p>
        </p:txBody>
      </p:sp>
    </p:spTree>
    <p:extLst>
      <p:ext uri="{BB962C8B-B14F-4D97-AF65-F5344CB8AC3E}">
        <p14:creationId xmlns:p14="http://schemas.microsoft.com/office/powerpoint/2010/main" val="277689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331640" y="60295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Bloom’s Taxonomy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504" y="908720"/>
            <a:ext cx="892899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A hierarchy is a sequential organization, it is much loved by psychologists and social scientists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Can you think of another hierarchy that we have discussed in other Modules?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Bloom’s hierarchy progresses upward from simple learning/thinking to complex learning/thinking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Each level builds upon the preceding level(s) – hence sequential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An appropriate concept map of Bloom’s Taxonomy is pyramidal in shape, beginning at the base with knowledge and progressing upward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At the highest levels there is no 1 “right” answer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We have looked at Bloom’s Taxonomy in SJSI5022 ‘Reflective Practitioner’ will revisit the Cognitive Domain briefly here.</a:t>
            </a:r>
          </a:p>
        </p:txBody>
      </p:sp>
    </p:spTree>
    <p:extLst>
      <p:ext uri="{BB962C8B-B14F-4D97-AF65-F5344CB8AC3E}">
        <p14:creationId xmlns:p14="http://schemas.microsoft.com/office/powerpoint/2010/main" val="1957788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E4B2F363-35B9-4D9C-BCD4-62ADFD2BC1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5030" y="107340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Learning Theories: Domains of Learning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50492318-E505-4FA1-948A-B1B69E77E3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5030" y="1988840"/>
            <a:ext cx="8229600" cy="2520280"/>
          </a:xfrm>
        </p:spPr>
        <p:txBody>
          <a:bodyPr>
            <a:noAutofit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Bloom's Taxonomy: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1.Cognitive Domain – knowledge based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2. Psychomotor domain – skills based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3. Affective domain – attitudes, feelings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FD22EF-463B-404B-AFDB-165CC3B1B9F3}"/>
              </a:ext>
            </a:extLst>
          </p:cNvPr>
          <p:cNvSpPr txBox="1"/>
          <p:nvPr/>
        </p:nvSpPr>
        <p:spPr>
          <a:xfrm>
            <a:off x="7018446" y="61430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(Bloom, 1994)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7EF7CE-BB46-4615-AE21-138BB73426D4}"/>
              </a:ext>
            </a:extLst>
          </p:cNvPr>
          <p:cNvSpPr txBox="1"/>
          <p:nvPr/>
        </p:nvSpPr>
        <p:spPr>
          <a:xfrm>
            <a:off x="445030" y="4917276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Each of these domains has levels of learning which become progressively more sophisticated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D18F39-B158-4F5A-B56E-312C404FF8BB}"/>
              </a:ext>
            </a:extLst>
          </p:cNvPr>
          <p:cNvSpPr txBox="1"/>
          <p:nvPr/>
        </p:nvSpPr>
        <p:spPr>
          <a:xfrm>
            <a:off x="107504" y="836712"/>
            <a:ext cx="8856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 order to be an effective reflective practioner (as well as an effective student) one needs know how one learns, e.g.</a:t>
            </a:r>
          </a:p>
        </p:txBody>
      </p:sp>
    </p:spTree>
    <p:extLst>
      <p:ext uri="{BB962C8B-B14F-4D97-AF65-F5344CB8AC3E}">
        <p14:creationId xmlns:p14="http://schemas.microsoft.com/office/powerpoint/2010/main" val="24959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3528" y="5368284"/>
            <a:ext cx="3456384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Knowledge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1B46A01-FC14-4678-B759-D9C027A18FFA}"/>
              </a:ext>
            </a:extLst>
          </p:cNvPr>
          <p:cNvSpPr/>
          <p:nvPr/>
        </p:nvSpPr>
        <p:spPr>
          <a:xfrm>
            <a:off x="1259632" y="4464585"/>
            <a:ext cx="3600400" cy="70342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Understanding / </a:t>
            </a:r>
          </a:p>
          <a:p>
            <a:pPr algn="ctr"/>
            <a:r>
              <a:rPr lang="en-GB" sz="2400" dirty="0"/>
              <a:t>Comprehension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C012E7F-F39A-43C6-B883-75816F28321C}"/>
              </a:ext>
            </a:extLst>
          </p:cNvPr>
          <p:cNvSpPr/>
          <p:nvPr/>
        </p:nvSpPr>
        <p:spPr>
          <a:xfrm>
            <a:off x="2483768" y="3560886"/>
            <a:ext cx="3456384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Application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CF7B9E3-2B4E-4543-80D5-3B8978322F50}"/>
              </a:ext>
            </a:extLst>
          </p:cNvPr>
          <p:cNvSpPr/>
          <p:nvPr/>
        </p:nvSpPr>
        <p:spPr>
          <a:xfrm>
            <a:off x="3580656" y="2789283"/>
            <a:ext cx="3456384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Analysis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25F60E0-ADC6-42D2-B605-1E2A7562C811}"/>
              </a:ext>
            </a:extLst>
          </p:cNvPr>
          <p:cNvSpPr/>
          <p:nvPr/>
        </p:nvSpPr>
        <p:spPr>
          <a:xfrm>
            <a:off x="4572000" y="1868732"/>
            <a:ext cx="3456384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Evaluation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5D05ED4-F22B-4507-98E7-7C8D54B1FD0B}"/>
              </a:ext>
            </a:extLst>
          </p:cNvPr>
          <p:cNvSpPr/>
          <p:nvPr/>
        </p:nvSpPr>
        <p:spPr>
          <a:xfrm>
            <a:off x="5436096" y="965033"/>
            <a:ext cx="3456384" cy="77809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Creation /</a:t>
            </a:r>
          </a:p>
          <a:p>
            <a:pPr algn="ctr"/>
            <a:r>
              <a:rPr lang="en-GB" sz="2400" dirty="0"/>
              <a:t>Synthesis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23238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</p:spTree>
    <p:extLst>
      <p:ext uri="{BB962C8B-B14F-4D97-AF65-F5344CB8AC3E}">
        <p14:creationId xmlns:p14="http://schemas.microsoft.com/office/powerpoint/2010/main" val="347721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Knowledge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Recognising, learning and remembering facts without necessarily understanding their full meaning.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796851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terminology, names, lists, models, sequences, classifications, methodology, theories, structures  etc.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151620" y="4949836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List the levels in Maslow’s Hierarchy of needs in the correct order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783515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define, duplicate, list, memorize, repeat, reproduce</a:t>
            </a:r>
          </a:p>
        </p:txBody>
      </p:sp>
    </p:spTree>
    <p:extLst>
      <p:ext uri="{BB962C8B-B14F-4D97-AF65-F5344CB8AC3E}">
        <p14:creationId xmlns:p14="http://schemas.microsoft.com/office/powerpoint/2010/main" val="25505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40330" y="1844824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Demonstrating an understanding of ideas and facts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564904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organising data, making comparisons, interpreting information, giving descriptions, and stating the main ideas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686235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Discuss the differences between a Private Sector and a Third Sector organisation?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C9B5F0F-7425-445D-B2EF-5B5BDAEB49C5}"/>
              </a:ext>
            </a:extLst>
          </p:cNvPr>
          <p:cNvSpPr/>
          <p:nvPr/>
        </p:nvSpPr>
        <p:spPr>
          <a:xfrm>
            <a:off x="3308682" y="778099"/>
            <a:ext cx="2448272" cy="91606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Understanding / Comprehension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EFA6CB-F005-4012-8809-81ED7414F742}"/>
              </a:ext>
            </a:extLst>
          </p:cNvPr>
          <p:cNvSpPr txBox="1"/>
          <p:nvPr/>
        </p:nvSpPr>
        <p:spPr>
          <a:xfrm>
            <a:off x="1298915" y="36222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explain, paraphrase, discuss, classify, exemplify</a:t>
            </a:r>
          </a:p>
        </p:txBody>
      </p:sp>
    </p:spTree>
    <p:extLst>
      <p:ext uri="{BB962C8B-B14F-4D97-AF65-F5344CB8AC3E}">
        <p14:creationId xmlns:p14="http://schemas.microsoft.com/office/powerpoint/2010/main" val="337957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5" grpId="0" animBg="1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877923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Using prior knowledge to solve problems; using knowledge in a new way or situation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identifying connections, recognising patterns, using known techniques and rules in new situations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686235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Demonstrate how the Social Services and Wellbeing (Wales) Act 2014 has changed practice in Policing?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39D8170-3301-4B9E-9751-7E53B0973494}"/>
              </a:ext>
            </a:extLst>
          </p:cNvPr>
          <p:cNvSpPr/>
          <p:nvPr/>
        </p:nvSpPr>
        <p:spPr>
          <a:xfrm>
            <a:off x="3308682" y="1052736"/>
            <a:ext cx="2448272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Application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13DA66-C840-4D3B-AC33-418F5506B83E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interpret, solve, demonstrate, discover. illustrate</a:t>
            </a:r>
          </a:p>
        </p:txBody>
      </p:sp>
    </p:spTree>
    <p:extLst>
      <p:ext uri="{BB962C8B-B14F-4D97-AF65-F5344CB8AC3E}">
        <p14:creationId xmlns:p14="http://schemas.microsoft.com/office/powerpoint/2010/main" val="353239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8" grpId="0" animBg="1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77281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Distinguishing between different elements of a topic, how they relate to each other and to the overall structure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making connections between ideas, analysis of elements, analysis of relationships, analysis of organization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What distinguishes the roles of ‘dependent’ and ‘independent’ advocate?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290010D-CB9E-4249-9756-0D4ADED863C8}"/>
              </a:ext>
            </a:extLst>
          </p:cNvPr>
          <p:cNvSpPr/>
          <p:nvPr/>
        </p:nvSpPr>
        <p:spPr>
          <a:xfrm>
            <a:off x="3347864" y="908720"/>
            <a:ext cx="2448272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Analysis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differentiate, contrast, distinguish, examine, relate</a:t>
            </a:r>
          </a:p>
        </p:txBody>
      </p:sp>
    </p:spTree>
    <p:extLst>
      <p:ext uri="{BB962C8B-B14F-4D97-AF65-F5344CB8AC3E}">
        <p14:creationId xmlns:p14="http://schemas.microsoft.com/office/powerpoint/2010/main" val="3661873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9" grpId="0" animBg="1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772816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Justifying a stance, decision or conclusion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evaluating the quality of work based on set criteria, judging the validity if ideas or arguments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Critically evaluate the effectiveness of a housing policy for a Local Authority of your choice.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appraise, argue, defend, select, support, critique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92287F1-ED8B-41EA-BF9C-78B89C11084F}"/>
              </a:ext>
            </a:extLst>
          </p:cNvPr>
          <p:cNvSpPr/>
          <p:nvPr/>
        </p:nvSpPr>
        <p:spPr>
          <a:xfrm>
            <a:off x="3351143" y="968297"/>
            <a:ext cx="2444993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Evaluation</a:t>
            </a:r>
          </a:p>
        </p:txBody>
      </p:sp>
    </p:spTree>
    <p:extLst>
      <p:ext uri="{BB962C8B-B14F-4D97-AF65-F5344CB8AC3E}">
        <p14:creationId xmlns:p14="http://schemas.microsoft.com/office/powerpoint/2010/main" val="265838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0" grpId="0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2103239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Producing new or original work, ideas or research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combining ideas to make a new theory, generating new ideas, undertaking original research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Is there a causal connection between expulsion from school and involvement in the criminal justice system?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design, construct, create, conjecture, develop, formulate, investigate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5381C17-AAAD-46DF-9FA1-C31A029A404F}"/>
              </a:ext>
            </a:extLst>
          </p:cNvPr>
          <p:cNvSpPr/>
          <p:nvPr/>
        </p:nvSpPr>
        <p:spPr>
          <a:xfrm>
            <a:off x="2771801" y="831358"/>
            <a:ext cx="3600398" cy="516487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Creation / Synthesis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183A36-FFBC-4709-9EC2-F3731383B714}"/>
              </a:ext>
            </a:extLst>
          </p:cNvPr>
          <p:cNvSpPr txBox="1"/>
          <p:nvPr/>
        </p:nvSpPr>
        <p:spPr>
          <a:xfrm>
            <a:off x="1298915" y="1484784"/>
            <a:ext cx="644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N.B. This is a more recent adaptation of Bloom’s original</a:t>
            </a:r>
          </a:p>
        </p:txBody>
      </p:sp>
    </p:spTree>
    <p:extLst>
      <p:ext uri="{BB962C8B-B14F-4D97-AF65-F5344CB8AC3E}">
        <p14:creationId xmlns:p14="http://schemas.microsoft.com/office/powerpoint/2010/main" val="130655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0" grpId="0"/>
      <p:bldP spid="9" grpId="0" animBg="1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9030C-DB76-496B-BB82-64D15A053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Bloom’s Taxonomy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F475B-7CF0-48A5-970F-8901DF3E51BE}"/>
              </a:ext>
            </a:extLst>
          </p:cNvPr>
          <p:cNvSpPr txBox="1"/>
          <p:nvPr/>
        </p:nvSpPr>
        <p:spPr>
          <a:xfrm>
            <a:off x="1187624" y="2636912"/>
            <a:ext cx="6624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i="1" dirty="0"/>
              <a:t>Quiz Time!!!!!!</a:t>
            </a:r>
          </a:p>
        </p:txBody>
      </p:sp>
    </p:spTree>
    <p:extLst>
      <p:ext uri="{BB962C8B-B14F-4D97-AF65-F5344CB8AC3E}">
        <p14:creationId xmlns:p14="http://schemas.microsoft.com/office/powerpoint/2010/main" val="1777703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sndAc>
          <p:stSnd>
            <p:snd r:embed="rId2" name="drumroll.wav"/>
          </p:stSnd>
        </p:sndAc>
      </p:transition>
    </mc:Choice>
    <mc:Fallback>
      <p:transition spd="slow"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525463" y="116632"/>
            <a:ext cx="8229600" cy="891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b="1" dirty="0"/>
              <a:t>How Can One Become a Critical Thinker?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54384" y="1143310"/>
            <a:ext cx="367240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asking pertinent questions (of self as well as others);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assessing statements and arguments;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developing a sense of observation and curiosity;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becoming interested in finding new solutions;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examining beliefs, assumptions, and opinions and weighing them against truth.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developing a “thinker’s vocabulary”.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40263" y="1143310"/>
            <a:ext cx="403619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listening carefully to others, thinking about what they say, and giving feedback;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observing with an open mind;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making assertions based on sound logic and solid evidence;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sharing ideas with others;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becoming an open-minded listener and reader;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engaging in active reading and active listening!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2769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080375" cy="762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Final Words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78483" y="1484784"/>
            <a:ext cx="8142039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Critical thinking is “higher level” thinking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often requires us to think “outside the box”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Many occupations/careers require critical thinking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things we enjoy in everyday society are the result of critical thinking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By adopting certain habits and behaviours we can learn to think critically.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515895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b="1" dirty="0"/>
              <a:t>Everyone thinks…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None/>
              <a:defRPr/>
            </a:pPr>
            <a:r>
              <a:rPr lang="en-US" dirty="0"/>
              <a:t>“Everyone thinks.</a:t>
            </a:r>
            <a:r>
              <a:rPr lang="th-TH" dirty="0"/>
              <a:t>  </a:t>
            </a:r>
            <a:r>
              <a:rPr lang="en-US" dirty="0"/>
              <a:t>It is in our nature to do so.</a:t>
            </a:r>
            <a:r>
              <a:rPr lang="th-TH" dirty="0"/>
              <a:t>  </a:t>
            </a:r>
            <a:r>
              <a:rPr lang="en-US" dirty="0"/>
              <a:t>But so much of our thinking, left to itself, is biased, distorted, partial, uninformed, or downright prejudiced.</a:t>
            </a:r>
            <a:r>
              <a:rPr lang="th-TH" dirty="0"/>
              <a:t>  </a:t>
            </a:r>
            <a:r>
              <a:rPr lang="en-US" dirty="0"/>
              <a:t>Yet the quality of our life and that of what we produce depends on the quality of our thought.”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716016" y="451911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Richard Paul </a:t>
            </a:r>
          </a:p>
        </p:txBody>
      </p:sp>
    </p:spTree>
    <p:extLst>
      <p:ext uri="{BB962C8B-B14F-4D97-AF65-F5344CB8AC3E}">
        <p14:creationId xmlns:p14="http://schemas.microsoft.com/office/powerpoint/2010/main" val="40888565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81000"/>
            <a:ext cx="7848600" cy="6096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5400" dirty="0"/>
              <a:t>R E S O U R C E S</a:t>
            </a:r>
            <a:endParaRPr lang="en-US" sz="4000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19200"/>
            <a:ext cx="8229600" cy="5105400"/>
          </a:xfrm>
        </p:spPr>
        <p:txBody>
          <a:bodyPr>
            <a:no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endParaRPr lang="en-US" sz="1400" dirty="0">
              <a:latin typeface="+mj-lt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This </a:t>
            </a:r>
            <a:r>
              <a:rPr lang="en-US" sz="1400" dirty="0" err="1">
                <a:latin typeface="+mj-lt"/>
              </a:rPr>
              <a:t>Powerpoint</a:t>
            </a:r>
            <a:r>
              <a:rPr lang="en-US" sz="1400" dirty="0">
                <a:latin typeface="+mj-lt"/>
              </a:rPr>
              <a:t> has been adapted from: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 Reach resources for academic achievement: contact Dorothy S. Golden, Seminar Coordinator, REACH at </a:t>
            </a:r>
            <a:r>
              <a:rPr lang="en-US" sz="1400" dirty="0">
                <a:latin typeface="+mj-lt"/>
                <a:hlinkClick r:id="rId2"/>
              </a:rPr>
              <a:t>dsgold01@louisville.edu</a:t>
            </a:r>
            <a:endParaRPr lang="en-US" sz="1400" dirty="0">
              <a:latin typeface="+mj-lt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 err="1">
                <a:latin typeface="+mj-lt"/>
              </a:rPr>
              <a:t>Halvorsen</a:t>
            </a:r>
            <a:r>
              <a:rPr lang="en-US" sz="1400" dirty="0">
                <a:latin typeface="+mj-lt"/>
              </a:rPr>
              <a:t> encouraging critical thought in the EFL classroom.ppt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 err="1">
                <a:latin typeface="+mj-lt"/>
              </a:rPr>
              <a:t>Nist</a:t>
            </a:r>
            <a:r>
              <a:rPr lang="en-US" sz="1400" dirty="0">
                <a:latin typeface="+mj-lt"/>
              </a:rPr>
              <a:t>, Sherrie L. and William Diehl.</a:t>
            </a:r>
            <a:r>
              <a:rPr lang="en-US" sz="1400" i="1" dirty="0">
                <a:latin typeface="+mj-lt"/>
              </a:rPr>
              <a:t> Developing Textbook Thinking, 5</a:t>
            </a:r>
            <a:r>
              <a:rPr lang="en-US" sz="1400" i="1" baseline="30000" dirty="0">
                <a:latin typeface="+mj-lt"/>
              </a:rPr>
              <a:t>th</a:t>
            </a:r>
            <a:r>
              <a:rPr lang="en-US" sz="1400" i="1" dirty="0">
                <a:latin typeface="+mj-lt"/>
              </a:rPr>
              <a:t> ed.</a:t>
            </a:r>
            <a:r>
              <a:rPr lang="en-US" sz="1400" dirty="0">
                <a:latin typeface="+mj-lt"/>
              </a:rPr>
              <a:t> Boston: Houghton Mifflin Co., 2002.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Ruggiero, Vincent Ryan.</a:t>
            </a:r>
            <a:r>
              <a:rPr lang="en-US" sz="1400" i="1" dirty="0">
                <a:latin typeface="+mj-lt"/>
              </a:rPr>
              <a:t> Becoming a Critical Thinker, 3</a:t>
            </a:r>
            <a:r>
              <a:rPr lang="en-US" sz="1400" i="1" baseline="30000" dirty="0">
                <a:latin typeface="+mj-lt"/>
              </a:rPr>
              <a:t>rd</a:t>
            </a:r>
            <a:r>
              <a:rPr lang="en-US" sz="1400" i="1" dirty="0">
                <a:latin typeface="+mj-lt"/>
              </a:rPr>
              <a:t> ed. </a:t>
            </a:r>
            <a:r>
              <a:rPr lang="en-US" sz="1400" dirty="0">
                <a:latin typeface="+mj-lt"/>
              </a:rPr>
              <a:t>Boston: Houghton Mifflin Co., 1999.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Spears, Deanne Milan. </a:t>
            </a:r>
            <a:r>
              <a:rPr lang="en-US" sz="1400" i="1" dirty="0">
                <a:latin typeface="+mj-lt"/>
              </a:rPr>
              <a:t>Developing Critical Reading Skills, 5</a:t>
            </a:r>
            <a:r>
              <a:rPr lang="en-US" sz="1400" i="1" baseline="30000" dirty="0">
                <a:latin typeface="+mj-lt"/>
              </a:rPr>
              <a:t>th</a:t>
            </a:r>
            <a:r>
              <a:rPr lang="en-US" sz="1400" i="1" dirty="0">
                <a:latin typeface="+mj-lt"/>
              </a:rPr>
              <a:t> ed. </a:t>
            </a:r>
            <a:r>
              <a:rPr lang="en-US" sz="1400" dirty="0">
                <a:latin typeface="+mj-lt"/>
              </a:rPr>
              <a:t>Boston: McGraw-Hill College, 1999.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www.kcmetro.cc.mo.us/longview/ctac/definitions.htm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www.criticalthinking.org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www.chiron.valdosta.edu/whuitt/col/cogsys/critthnk.html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www.calpress.com/critical.html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www.coping.org/write/percept/intro.htm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www.utexas.edu/student/utlc/handouts/1414.html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www.coun.uvic.ca/learn/crit.html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1400" dirty="0">
                <a:latin typeface="+mj-lt"/>
              </a:rPr>
              <a:t>For additional information about critical thinking development and other topics included in the on-line modules, please contact Dorothy S. Golden, Seminar Coordinator, REACH at dsgold01@louisville.edu, (502) 852-2320, or (502) 852-6706.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00289D0-53FC-4349-A358-836976E2885C}" type="slidenum">
              <a:rPr lang="en-US" altLang="en-US" sz="140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400"/>
          </a:p>
        </p:txBody>
      </p:sp>
    </p:spTree>
    <p:extLst>
      <p:ext uri="{BB962C8B-B14F-4D97-AF65-F5344CB8AC3E}">
        <p14:creationId xmlns:p14="http://schemas.microsoft.com/office/powerpoint/2010/main" val="4194406207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05273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Cottrell, S. (2013) </a:t>
            </a:r>
            <a:r>
              <a:rPr lang="en-GB" i="1" dirty="0"/>
              <a:t>The Study Skills </a:t>
            </a:r>
            <a:r>
              <a:rPr lang="en-GB" i="1" dirty="0" err="1"/>
              <a:t>HandbookI</a:t>
            </a:r>
            <a:r>
              <a:rPr lang="en-GB" i="1" dirty="0"/>
              <a:t> Basingstoke: Palgrave Macmillan</a:t>
            </a:r>
          </a:p>
          <a:p>
            <a:endParaRPr lang="en-GB" dirty="0"/>
          </a:p>
          <a:p>
            <a:r>
              <a:rPr lang="en-GB" dirty="0"/>
              <a:t>Lynch, C.L. &amp; Wolcott, S.K. (2001) </a:t>
            </a:r>
            <a:r>
              <a:rPr lang="en-GB" i="1" dirty="0"/>
              <a:t>Helping Your Students Develop Critical Thinking Skills </a:t>
            </a:r>
            <a:r>
              <a:rPr lang="en-GB" dirty="0"/>
              <a:t>The IDEA </a:t>
            </a:r>
            <a:r>
              <a:rPr lang="en-GB" dirty="0" err="1"/>
              <a:t>Center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Scriven</a:t>
            </a:r>
            <a:r>
              <a:rPr lang="en-GB" dirty="0"/>
              <a:t>, M., &amp; Paul, R. (2004). The Critical Thinking Community. Available at: </a:t>
            </a:r>
            <a:r>
              <a:rPr lang="en-GB" dirty="0">
                <a:hlinkClick r:id="rId2"/>
              </a:rPr>
              <a:t>http://www.criticalthinking.org/aboutCT/definin gCT.shtml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0539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242</TotalTime>
  <Words>1843</Words>
  <Application>Microsoft Office PowerPoint</Application>
  <PresentationFormat>On-screen Show (4:3)</PresentationFormat>
  <Paragraphs>207</Paragraphs>
  <Slides>26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Times New Roman</vt:lpstr>
      <vt:lpstr>Wingdings</vt:lpstr>
      <vt:lpstr>UWTSD blue background</vt:lpstr>
      <vt:lpstr>PowerPoint Presentation</vt:lpstr>
      <vt:lpstr> Critical Thinking - What is it?  </vt:lpstr>
      <vt:lpstr>Critical thinking begins when you question beyond ‘face value’.</vt:lpstr>
      <vt:lpstr>If you are a critical thinker, you think.</vt:lpstr>
      <vt:lpstr>Critical thinkers listen carefully.</vt:lpstr>
      <vt:lpstr>Critical thinkers look for evidence….</vt:lpstr>
      <vt:lpstr>Therefore…through experience, as a critical thinker, you will:</vt:lpstr>
      <vt:lpstr>Critical thinkers are curious.</vt:lpstr>
      <vt:lpstr>Definitions</vt:lpstr>
      <vt:lpstr> </vt:lpstr>
      <vt:lpstr>And now for the Theory bit……</vt:lpstr>
      <vt:lpstr>PowerPoint Presentation</vt:lpstr>
      <vt:lpstr>Learning Theories: Domains of Learning</vt:lpstr>
      <vt:lpstr>Cognitive domain</vt:lpstr>
      <vt:lpstr>Cognitive domain</vt:lpstr>
      <vt:lpstr>Cognitive domain</vt:lpstr>
      <vt:lpstr>Cognitive domain</vt:lpstr>
      <vt:lpstr>Cognitive domain</vt:lpstr>
      <vt:lpstr>Cognitive domain</vt:lpstr>
      <vt:lpstr>Cognitive domain</vt:lpstr>
      <vt:lpstr>Bloom’s Taxonomy</vt:lpstr>
      <vt:lpstr>How Can One Become a Critical Thinker?</vt:lpstr>
      <vt:lpstr>Final Words</vt:lpstr>
      <vt:lpstr>Everyone thinks…</vt:lpstr>
      <vt:lpstr>R E S O U R C E 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Advocacy / BA Social Studies Study Skills</dc:title>
  <dc:creator>Ken Dicks</dc:creator>
  <cp:lastModifiedBy>Ken Dicks</cp:lastModifiedBy>
  <cp:revision>28</cp:revision>
  <cp:lastPrinted>2019-04-03T12:23:54Z</cp:lastPrinted>
  <dcterms:created xsi:type="dcterms:W3CDTF">2019-03-12T09:51:40Z</dcterms:created>
  <dcterms:modified xsi:type="dcterms:W3CDTF">2020-03-22T15:09:07Z</dcterms:modified>
</cp:coreProperties>
</file>