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5"/>
  </p:notesMasterIdLst>
  <p:sldIdLst>
    <p:sldId id="257" r:id="rId2"/>
    <p:sldId id="258" r:id="rId3"/>
    <p:sldId id="260" r:id="rId4"/>
    <p:sldId id="264" r:id="rId5"/>
    <p:sldId id="313" r:id="rId6"/>
    <p:sldId id="319" r:id="rId7"/>
    <p:sldId id="318" r:id="rId8"/>
    <p:sldId id="314" r:id="rId9"/>
    <p:sldId id="320" r:id="rId10"/>
    <p:sldId id="315" r:id="rId11"/>
    <p:sldId id="316" r:id="rId12"/>
    <p:sldId id="317" r:id="rId13"/>
    <p:sldId id="284" r:id="rId1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4070"/>
    <a:srgbClr val="005DA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3585" autoAdjust="0"/>
  </p:normalViewPr>
  <p:slideViewPr>
    <p:cSldViewPr>
      <p:cViewPr varScale="1">
        <p:scale>
          <a:sx n="53" d="100"/>
          <a:sy n="53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75" d="100"/>
        <a:sy n="75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3F0B148-7773-4406-8FF7-60B1F8073A07}" type="datetimeFigureOut">
              <a:rPr lang="en-US"/>
              <a:pPr>
                <a:defRPr/>
              </a:pPr>
              <a:t>6/9/2017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0049475-155D-44ED-B4F7-038A2A4DBF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46267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F51192-0CDA-4FCE-97C2-72BC7F6058EF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98917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86989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6.1.1: Why Use Tests?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Highly popular in the assessment of social and behavioral outcomes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Serve a very specific purpose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Yield a score that reflects performance on some specific variable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fill a variety of the researcher’s needs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What tests do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Help researchers determine the outcome of a study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Provide diagnostic and screening information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Help in the placement process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Assist in selection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Help evaluate outcomes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The table depicts the benefits of using tests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Relevant real-world examples of each benefit are also provided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6.1.2: What Tests Look Like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Factors that affect appearance of tests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 meet the needs of the people being tested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To sample the behavior you are interested in learning more about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Relevant questions while designing a test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the test administered using paper and pencil, or is it administered some other way?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What is the nature of the behavior being assessed (cognitive, social, physical)?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 people report their own behavior (self-report), or is their behavior observed?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the test timed, or is there no time limit?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Are the responses to the items subjective in nature or objective?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6.2.1: Achievement Tests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Used to measure knowledge of a specific area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Most commonly used tests when learning is the outcome that is being measured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Used to measure the effectiveness of the instruction that accompanied the learning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Two types of achievement tests: standardized tests and researcher-generated tests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Two other types of achievement tests: norm-referenced tests and criterion-referenced tests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Standardized tests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Usually produced by commercial publishers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Have broad application across a variety of different settings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Come with a standard set of instructions and scoring procedures</a:t>
            </a:r>
            <a:endParaRPr lang="en-US" alt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Researcher/teacher-made tests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Designed for a much more specific purpose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Limited in their application to a much smaller number of people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 - test designed to determine whether the use of teaching machines versus traditional teaching makes a difference in the learning of a foreign language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4- Norm-referenced tests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Allow you to compare an individual’s test performance to the test performance of other individuals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Standardized tests are usually accompanied by norms, but this is usually not the case for teacher-made tests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5- Criterion-referenced tests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Define a specific criterion or level of performance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Only thing of importance is the individual’s performance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5- Criterion-referenced tests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Define a specific criterion or level of performance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Only thing of importance is the individual’s performance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The table classifies achievement tests as norm- or criterion-referenced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itchFamily="34" charset="0"/>
                <a:ea typeface="+mn-ea"/>
                <a:cs typeface="Arial" pitchFamily="34" charset="0"/>
              </a:rPr>
              <a:t>The table further classifies achievement tests as standardized or researcher designed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6.2.2: Multiple-Choice Achievement Items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Anatomy of a multiple-choice item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Question stem – should be written as clearly as possible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Distracters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Alternatives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Advantages of multiple-choice items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be used to assess almost any content domain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Relatively easy to score and can be easily scored by machine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Test takers do not have to write out elaborate answers but just select one of the test item’s alternatives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Good items are an investment in the future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Difficult to fake getting the answer correct</a:t>
            </a:r>
            <a:endParaRPr lang="en-US" alt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Item analysis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Generates two indices: difficulty level and discrimination level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They are two independent but complementary measures of an individual item’s effectiveness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We can easily assess the value of an item and decide whether it should be kept in the item pool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6.2.3: Attitude Tests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Synopsis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Assess an individual’s feelings about an object, person, event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Sometimes called scales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Used when you are interested in knowing how someone feels about a particular thing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</a:t>
            </a:r>
            <a:r>
              <a:rPr lang="en-US" sz="1200" b="1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Thurstone</a:t>
            </a: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scale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Thurstone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scales come very close to measuring at the interval level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Method of measuring attitudes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Developed by famous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psychometrician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L. L.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Thurstone</a:t>
            </a: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Method of equal-appearing intervals</a:t>
            </a:r>
            <a:endParaRPr lang="en-US" alt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</a:t>
            </a:r>
            <a:r>
              <a:rPr lang="en-US" sz="1200" b="1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Likert</a:t>
            </a: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scale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Most popular type of attitude assessment scale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Simple to develop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Although similar construction to a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Thurstone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scale, its development is less time-consuming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6.2.4: Personality Tests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Assess stable individual behavior patterns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Most common type of test listed in the </a:t>
            </a:r>
            <a:r>
              <a:rPr lang="en-US" sz="1200" i="1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Buros</a:t>
            </a:r>
            <a:r>
              <a:rPr lang="en-US" sz="1200" i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Mental Measurement Yearbook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Extremely time consuming to develop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Training is required for administration, scoring, interpretation of scores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Two types: projective and structured tests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Projective tests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Present the respondent a somewhat ambiguous stimulus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Then, the test asks the person to formulate some type of response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Person being tested will project (or impose) his or her own view of the world on the stimuli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Responses will form a pattern that can be evaluated by the trained person who is administering the test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Unstructured</a:t>
            </a:r>
            <a:endParaRPr lang="en-US" alt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Structured tests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True–false, multiple choice, yes–no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People asked to agree or disagree with an item that describes their feelings toward themselves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Examples- Sixteen Personality Factor Questionnaire, Minnesota Multiphasic Personality Inventory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Objective in its item design and is easy to score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6.2.5: Observational Techniques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Observers want to remove themselves from the action as much as possible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Observers do not want their presence to affect the phenomena under observation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Observational methods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Terms used to describe observational activity- fieldwork or naturalistic observation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Very useful to scientists in various disciplines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Primary goal is to record behavior without interference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6.2.6: Techniques for Recording Behavior 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Duration recording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Researcher records the length of time that a behavior occurs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Example- How much time is spent in verbal interaction between two children?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Frequency recording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Researcher records the number of times a behavior occurs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Example- How often are questions asked?</a:t>
            </a:r>
            <a:endParaRPr lang="en-US" alt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Interval recording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Researcher observes a subject for a fixed amount of time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Example- Within a 60-second period, how many times do members of the group talk to another person?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4- Continuous recording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Researcher records everything that happens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Example- During a 1-hour period, all the behavior of a 6-year-old boy is recorded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6.2.7: Questionnaires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Basic assumptions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Does not make unreasonable demands upon the respondent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Does not have a hidden purpose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Requests information that respondents presumably have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Questions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 be answered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Straightforward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Advantages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Self-administered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By using snail mail or e-mail, you can survey a broad geographical area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Much cheaper than one-on-one interviews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People may be more willing to be truthful because their anonymity is virtually guaranteed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29754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/>
          <p:nvPr/>
        </p:nvSpPr>
        <p:spPr bwMode="white">
          <a:xfrm>
            <a:off x="0" y="0"/>
            <a:ext cx="9144000" cy="38862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2"/>
          <p:cNvGrpSpPr/>
          <p:nvPr userDrawn="1"/>
        </p:nvGrpSpPr>
        <p:grpSpPr>
          <a:xfrm>
            <a:off x="-16647" y="6478588"/>
            <a:ext cx="9081248" cy="379413"/>
            <a:chOff x="-16647" y="6437563"/>
            <a:chExt cx="9081248" cy="379413"/>
          </a:xfrm>
          <a:solidFill>
            <a:srgbClr val="004070"/>
          </a:solidFill>
        </p:grpSpPr>
        <p:pic>
          <p:nvPicPr>
            <p:cNvPr id="7" name="Always Learning Logo" descr="Pearson_Strap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-16647" y="6437563"/>
              <a:ext cx="1464447" cy="3794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9" name="Pearson Logo" descr="Pearson_Bound_White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848600" y="6442076"/>
              <a:ext cx="1216001" cy="374900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2838451"/>
          </a:xfrm>
        </p:spPr>
        <p:txBody>
          <a:bodyPr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687" y="3962400"/>
            <a:ext cx="7794626" cy="17526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FC60C-20D4-436A-9214-95DFDAB5C8BD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C995B-61CA-4345-9F9B-3F38E1AC8D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12897" y="6426200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>
          <a:xfrm>
            <a:off x="152400" y="6527006"/>
            <a:ext cx="8596312" cy="228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D6D38-CC90-414B-80D5-03C44D237291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59BF9-4B65-44F4-BFB2-F97E131DB9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9"/>
          </p:nvPr>
        </p:nvSpPr>
        <p:spPr>
          <a:xfrm>
            <a:off x="533400" y="1676400"/>
            <a:ext cx="4267200" cy="4495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Learning Objectives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Learning Objectives Placeholder 6"/>
          <p:cNvSpPr>
            <a:spLocks noGrp="1"/>
          </p:cNvSpPr>
          <p:nvPr>
            <p:ph type="body" sz="quarter" idx="13"/>
          </p:nvPr>
        </p:nvSpPr>
        <p:spPr>
          <a:xfrm>
            <a:off x="469232" y="1456193"/>
            <a:ext cx="8229600" cy="4027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600" b="1">
                <a:solidFill>
                  <a:srgbClr val="0070C0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457200" y="1998441"/>
            <a:ext cx="8229600" cy="4127722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1ADF7-8E7D-4620-99A4-F5601A2BC3F7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91BA0-BBF1-4CB7-B1EA-E154C43A0F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100000"/>
              <a:defRPr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1E057-2896-4CAA-ADE1-89E0E02F9D78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E2EDE-0E54-43AF-9973-03CB2E12E8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chemeClr val="bg1"/>
              </a:buClr>
              <a:buSzPct val="25000"/>
              <a:defRPr sz="2400"/>
            </a:lvl1pPr>
            <a:lvl2pPr marL="569913" indent="-285750">
              <a:defRPr sz="2000"/>
            </a:lvl2pPr>
            <a:lvl3pPr>
              <a:defRPr sz="2000"/>
            </a:lvl3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385A0-EF11-45DE-9982-3914AD3FD3A0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7FF19-0088-483E-B4E4-D81A8BCE34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gur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/>
          <p:nvPr userDrawn="1"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Pearson Logo" descr="Pearson_Bound_White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black">
          <a:xfrm>
            <a:off x="7591668" y="6442074"/>
            <a:ext cx="1476131" cy="440563"/>
          </a:xfrm>
          <a:prstGeom prst="rect">
            <a:avLst/>
          </a:prstGeom>
          <a:solidFill>
            <a:srgbClr val="004070"/>
          </a:solidFill>
          <a:ln w="9525">
            <a:noFill/>
            <a:miter lim="800000"/>
            <a:headEnd/>
            <a:tailEnd/>
          </a:ln>
          <a:extLst/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066800"/>
          </a:xfrm>
        </p:spPr>
        <p:txBody>
          <a:bodyPr anchor="t"/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5368160"/>
            <a:ext cx="8229600" cy="91685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0"/>
              </a:spcBef>
              <a:buNone/>
              <a:defRPr sz="1600"/>
            </a:lvl2pPr>
            <a:lvl3pPr marL="0" indent="0">
              <a:spcBef>
                <a:spcPts val="0"/>
              </a:spcBef>
              <a:buNone/>
              <a:defRPr sz="1600"/>
            </a:lvl3pPr>
            <a:lvl4pPr marL="0" indent="0">
              <a:spcBef>
                <a:spcPts val="0"/>
              </a:spcBef>
              <a:buNone/>
              <a:defRPr sz="1600"/>
            </a:lvl4pPr>
            <a:lvl5pPr marL="0" indent="0">
              <a:spcBef>
                <a:spcPts val="0"/>
              </a:spcBef>
              <a:buNone/>
              <a:defRPr sz="1600"/>
            </a:lvl5pPr>
            <a:lvl6pPr marL="0" indent="0">
              <a:spcBef>
                <a:spcPts val="0"/>
              </a:spcBef>
              <a:buNone/>
              <a:defRPr sz="1600"/>
            </a:lvl6pPr>
            <a:lvl7pPr marL="0" indent="0">
              <a:spcBef>
                <a:spcPts val="0"/>
              </a:spcBef>
              <a:buNone/>
              <a:defRPr sz="1600"/>
            </a:lvl7pPr>
            <a:lvl8pPr marL="0" indent="0">
              <a:spcBef>
                <a:spcPts val="0"/>
              </a:spcBef>
              <a:buNone/>
              <a:defRPr sz="1600"/>
            </a:lvl8pPr>
            <a:lvl9pPr marL="0" indent="0">
              <a:spcBef>
                <a:spcPts val="0"/>
              </a:spcBef>
              <a:buNone/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Footer Placeholder 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1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B50813B9-E7FA-47D2-8081-87D5603BAE2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28CD4A2-C627-4223-86D4-6332BFF86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DE340-E441-4B68-B978-27E957D6766E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9B47B-6868-44E8-BA04-66AD884BB7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447800"/>
            <a:ext cx="7772400" cy="2152651"/>
          </a:xfrm>
        </p:spPr>
        <p:txBody>
          <a:bodyPr>
            <a:noAutofit/>
          </a:bodyPr>
          <a:lstStyle>
            <a:lvl1pPr algn="l">
              <a:defRPr sz="4000" b="0" cap="none" baseline="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4687" y="3962400"/>
            <a:ext cx="7794627" cy="1752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499FA-281B-490D-949D-A3656B9F8DCB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CC17D-3AC3-4B6A-B885-2CF548A536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E5176-8ABB-48EC-B73C-73A9BB8F8ADF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30BA7-0C60-40B9-81D7-2810B7834C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7"/>
          <p:cNvGrpSpPr/>
          <p:nvPr userDrawn="1"/>
        </p:nvGrpSpPr>
        <p:grpSpPr>
          <a:xfrm>
            <a:off x="93969" y="6442074"/>
            <a:ext cx="9096069" cy="430214"/>
            <a:chOff x="93969" y="6442074"/>
            <a:chExt cx="9096069" cy="430214"/>
          </a:xfrm>
          <a:solidFill>
            <a:srgbClr val="004070"/>
          </a:solidFill>
        </p:grpSpPr>
        <p:sp>
          <p:nvSpPr>
            <p:cNvPr id="4" name="Copyright"/>
            <p:cNvSpPr txBox="1">
              <a:spLocks noChangeArrowheads="1"/>
            </p:cNvSpPr>
            <p:nvPr/>
          </p:nvSpPr>
          <p:spPr bwMode="auto">
            <a:xfrm>
              <a:off x="93969" y="6442074"/>
              <a:ext cx="6230631" cy="423863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  <p:pic>
          <p:nvPicPr>
            <p:cNvPr id="5" name="Pearson Logo" descr="Pearson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7748588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6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7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05E9017D-2D22-4453-AF87-DEAFF8DFF4C6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70C8A4F2-AB9E-49BF-ADEE-C5C6634231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33338" y="6442075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  <p:sp>
          <p:nvSpPr>
            <p:cNvPr id="15" name="Copyright" descr="Copyright 2015, 2012, 2009"/>
            <p:cNvSpPr txBox="1">
              <a:spLocks noChangeArrowheads="1"/>
            </p:cNvSpPr>
            <p:nvPr/>
          </p:nvSpPr>
          <p:spPr bwMode="auto">
            <a:xfrm>
              <a:off x="1693862" y="6442075"/>
              <a:ext cx="6036469" cy="431800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35F0F-8769-4042-9D62-D21458AD4E34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51AE1-5D44-4105-94E1-58EFED196E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15900"/>
            <a:ext cx="8229600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</a:t>
            </a:r>
            <a:br>
              <a:rPr lang="en-US" smtClean="0"/>
            </a:br>
            <a:r>
              <a:rPr lang="en-US" smtClean="0"/>
              <a:t>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" y="6539706"/>
            <a:ext cx="8596312" cy="23495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35713" y="112713"/>
            <a:ext cx="213360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CE2E939-5CB2-4660-B66A-8178C5F06BC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69313" y="112713"/>
            <a:ext cx="55245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1606C9-9EC6-43EB-8B39-49941066BF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4" name="Pearson Logo"/>
          <p:cNvPicPr>
            <a:picLocks noChangeAspect="1" noChangeArrowheads="1"/>
          </p:cNvPicPr>
          <p:nvPr/>
        </p:nvPicPr>
        <p:blipFill>
          <a:blip r:embed="rId13" cstate="print">
            <a:extLst/>
          </a:blip>
          <a:srcRect/>
          <a:stretch>
            <a:fillRect/>
          </a:stretch>
        </p:blipFill>
        <p:spPr bwMode="black">
          <a:xfrm>
            <a:off x="7748588" y="6442075"/>
            <a:ext cx="1441450" cy="430213"/>
          </a:xfrm>
          <a:prstGeom prst="rect">
            <a:avLst/>
          </a:prstGeom>
          <a:solidFill>
            <a:srgbClr val="004070"/>
          </a:solidFill>
          <a:ln>
            <a:noFill/>
          </a:ln>
          <a:ex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3" r:id="rId3"/>
    <p:sldLayoutId id="2147483672" r:id="rId4"/>
    <p:sldLayoutId id="2147483671" r:id="rId5"/>
    <p:sldLayoutId id="2147483676" r:id="rId6"/>
    <p:sldLayoutId id="2147483670" r:id="rId7"/>
    <p:sldLayoutId id="2147483669" r:id="rId8"/>
    <p:sldLayoutId id="2147483668" r:id="rId9"/>
    <p:sldLayoutId id="2147483677" r:id="rId10"/>
    <p:sldLayoutId id="2147483678" r:id="rId11"/>
  </p:sldLayoutIdLst>
  <p:transition spd="slow"/>
  <p:timing>
    <p:tnLst>
      <p:par>
        <p:cTn id="1" dur="indefinite" restart="never" nodeType="tmRoot"/>
      </p:par>
    </p:tnLst>
  </p:timing>
  <p:hf sldNum="0" hdr="0" dt="0"/>
  <p:txStyles>
    <p:titleStyle>
      <a:lvl1pPr algn="l" rtl="0" fontAlgn="base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9pPr>
    </p:titleStyle>
    <p:bodyStyle>
      <a:lvl1pPr marL="255588" indent="-255588" algn="l" rtl="0" fontAlgn="base">
        <a:spcBef>
          <a:spcPts val="1500"/>
        </a:spcBef>
        <a:spcAft>
          <a:spcPct val="0"/>
        </a:spcAft>
        <a:buClr>
          <a:srgbClr val="004070"/>
        </a:buClr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ts val="600"/>
        </a:spcBef>
        <a:spcAft>
          <a:spcPct val="0"/>
        </a:spcAft>
        <a:buClr>
          <a:srgbClr val="0070C0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Relationship Id="rId5" Type="http://schemas.openxmlformats.org/officeDocument/2006/relationships/slide" Target="slide13.xml"/><Relationship Id="rId4" Type="http://schemas.openxmlformats.org/officeDocument/2006/relationships/slide" Target="slide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5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Exploring Research</a:t>
            </a:r>
            <a:endParaRPr lang="en-US" sz="2800" dirty="0"/>
          </a:p>
        </p:txBody>
      </p:sp>
      <p:sp>
        <p:nvSpPr>
          <p:cNvPr id="14338" name="Text Placeholder 2"/>
          <p:cNvSpPr>
            <a:spLocks noGrp="1"/>
          </p:cNvSpPr>
          <p:nvPr>
            <p:ph type="body" sz="quarter" idx="13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Ninth edition, Global Edition</a:t>
            </a:r>
          </a:p>
        </p:txBody>
      </p:sp>
      <p:sp>
        <p:nvSpPr>
          <p:cNvPr id="14339" name="Text Placeholder 3"/>
          <p:cNvSpPr>
            <a:spLocks noGrp="1"/>
          </p:cNvSpPr>
          <p:nvPr>
            <p:ph type="body" sz="quarter" idx="14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Chapter 6</a:t>
            </a:r>
          </a:p>
        </p:txBody>
      </p:sp>
      <p:sp>
        <p:nvSpPr>
          <p:cNvPr id="14340" name="Text Placeholder 4"/>
          <p:cNvSpPr>
            <a:spLocks noGrp="1"/>
          </p:cNvSpPr>
          <p:nvPr>
            <p:ph type="body" sz="quarter" idx="15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/>
              <a:t>Methods of Measuring Behavior</a:t>
            </a:r>
            <a:endParaRPr lang="en-US" sz="2000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6"/>
          </p:nvPr>
        </p:nvSpPr>
        <p:spPr>
          <a:xfrm>
            <a:off x="1752600" y="6553200"/>
            <a:ext cx="5791200" cy="178594"/>
          </a:xfrm>
        </p:spPr>
        <p:txBody>
          <a:bodyPr/>
          <a:lstStyle/>
          <a:p>
            <a:pPr>
              <a:defRPr/>
            </a:pPr>
            <a:r>
              <a:rPr lang="en-US" sz="1200" dirty="0" smtClean="0"/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  <p:pic>
        <p:nvPicPr>
          <p:cNvPr id="8" name="Picture 7" descr="This is the cover image for Exploring Research Ninth edition.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5897" y="1524000"/>
            <a:ext cx="3696405" cy="472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hlinkClick r:id="rId2" action="ppaction://hlinksldjump" tooltip="Link to Introduction: Methods of Measuring Behavior slide"/>
              </a:rPr>
              <a:t>Introduction: Methods of Measuring Behavior</a:t>
            </a:r>
            <a:endParaRPr lang="en-US" sz="2400" dirty="0"/>
          </a:p>
          <a:p>
            <a:r>
              <a:rPr lang="en-US" sz="2400" dirty="0">
                <a:hlinkClick r:id="rId3" action="ppaction://hlinksldjump" tooltip="Link to 6.1: Tests and Their Development slide"/>
              </a:rPr>
              <a:t>6.1: Tests and Their Development</a:t>
            </a:r>
            <a:endParaRPr lang="en-US" sz="2400" dirty="0"/>
          </a:p>
          <a:p>
            <a:r>
              <a:rPr lang="en-US" sz="2400" dirty="0">
                <a:hlinkClick r:id="rId4" action="ppaction://hlinksldjump" tooltip="Link to 6.2: Types of Tests slide"/>
              </a:rPr>
              <a:t>6.2: Types of Tests</a:t>
            </a:r>
            <a:endParaRPr lang="en-US" sz="2400" dirty="0"/>
          </a:p>
          <a:p>
            <a:r>
              <a:rPr lang="en-US" sz="2400" dirty="0">
                <a:hlinkClick r:id="rId5" action="ppaction://hlinksldjump" tooltip="Link to Summary: Methods of Measuring Behavior slide"/>
              </a:rPr>
              <a:t>Summary: Methods of Measuring Behavior</a:t>
            </a:r>
            <a:endParaRPr lang="en-US" sz="2400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</a:t>
            </a:r>
            <a:r>
              <a:rPr lang="en-US" altLang="en-US" dirty="0" smtClean="0"/>
              <a:t>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 action="ppaction://hlinksldjump" tooltip="Link to 6.1: Tests and Their Development slide"/>
              </a:rPr>
              <a:t>6.1: Examine how tests are used as tools or techniques to assess behavior</a:t>
            </a:r>
            <a:endParaRPr lang="en-US" dirty="0"/>
          </a:p>
          <a:p>
            <a:r>
              <a:rPr lang="en-US" dirty="0">
                <a:hlinkClick r:id="rId3" action="ppaction://hlinksldjump" tooltip="Link to 6.2: Types of Tests slide"/>
              </a:rPr>
              <a:t>6.2: Distinguish between the different types of tests as utilized in research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Introduction: Methods of Measuring Behavior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Importance of selecting reliable behavior-measuring tools</a:t>
            </a:r>
          </a:p>
          <a:p>
            <a:r>
              <a:rPr lang="en-US" sz="2400" dirty="0"/>
              <a:t>Way of asking relevant questions</a:t>
            </a:r>
          </a:p>
          <a:p>
            <a:r>
              <a:rPr lang="en-US" sz="2400" dirty="0"/>
              <a:t>Use of appropriate research methods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3852910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6.1: Tests and Their </a:t>
            </a:r>
            <a:r>
              <a:rPr lang="en-US" dirty="0" smtClean="0"/>
              <a:t>Development (1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how tests are used as tools or techniques to assess behavior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6.1.1: Why Use Tests?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What tests do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7633426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Table </a:t>
            </a:r>
            <a:r>
              <a:rPr lang="en-IN" dirty="0" smtClean="0"/>
              <a:t>6.1: </a:t>
            </a:r>
            <a:r>
              <a:rPr lang="en-US" dirty="0"/>
              <a:t>What tests do and how they do it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401017094"/>
              </p:ext>
            </p:extLst>
          </p:nvPr>
        </p:nvGraphicFramePr>
        <p:xfrm>
          <a:off x="205145" y="1524000"/>
          <a:ext cx="8710255" cy="4719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57055"/>
                <a:gridCol w="3276600"/>
                <a:gridCol w="3276600"/>
              </a:tblGrid>
              <a:tr h="381000"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What Tests Do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How Tests Do It</a:t>
                      </a:r>
                      <a:endParaRPr 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 smtClean="0"/>
                        <a:t>Examples</a:t>
                      </a:r>
                      <a:endParaRPr lang="en-US" sz="1600" dirty="0"/>
                    </a:p>
                  </a:txBody>
                  <a:tcPr/>
                </a:tc>
              </a:tr>
              <a:tr h="87513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Help researchers determine the outcome of a study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b="0" dirty="0" smtClean="0"/>
                        <a:t>Tests are used as dependent variables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b="0" dirty="0" smtClean="0"/>
                        <a:t>A researcher wants to know which of two training programs is more effective</a:t>
                      </a:r>
                      <a:endParaRPr lang="en-US" sz="1400" b="0" dirty="0"/>
                    </a:p>
                  </a:txBody>
                  <a:tcPr/>
                </a:tc>
              </a:tr>
              <a:tr h="4964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Provide diagnostic and screening information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dirty="0" smtClean="0"/>
                        <a:t>Tests are usually administered at the beginning of a program to get some idea of the participant’s status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dirty="0" smtClean="0"/>
                        <a:t>A teacher needs to know what type of reading program in which a particular child should be placed</a:t>
                      </a:r>
                      <a:endParaRPr lang="en-US" sz="1400" dirty="0"/>
                    </a:p>
                  </a:txBody>
                  <a:tcPr/>
                </a:tc>
              </a:tr>
              <a:tr h="84945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Help in the placement process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dirty="0" smtClean="0"/>
                        <a:t>Tests are used to place people in different settings based on specified characteristics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dirty="0" smtClean="0"/>
                        <a:t>A mental health worker needs to place a client into a drug rehabilitation program</a:t>
                      </a:r>
                      <a:endParaRPr lang="en-US" sz="1400" dirty="0"/>
                    </a:p>
                  </a:txBody>
                  <a:tcPr/>
                </a:tc>
              </a:tr>
              <a:tr h="93768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Assist in selection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dirty="0" smtClean="0"/>
                        <a:t>Tests are used to distinguish between people who are admitted to certain programs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dirty="0" smtClean="0"/>
                        <a:t>A graduate school committee uses test scores to make decisions about admitting undergraduates</a:t>
                      </a:r>
                      <a:endParaRPr lang="en-US" sz="1400" dirty="0"/>
                    </a:p>
                  </a:txBody>
                  <a:tcPr/>
                </a:tc>
              </a:tr>
              <a:tr h="66981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Help evaluate outcomes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dirty="0" smtClean="0"/>
                        <a:t>Tests are used to determine whether the goals of a program were met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dirty="0" smtClean="0"/>
                        <a:t>A school superintendent uses a survey to measure whether the in-service programs had an impact on teachers’ attitudes</a:t>
                      </a:r>
                      <a:endParaRPr lang="en-US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0480651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6.1: Tests and Their </a:t>
            </a:r>
            <a:r>
              <a:rPr lang="en-US" dirty="0" smtClean="0"/>
              <a:t>Development (2 of 2)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Examine how tests are used as tools or techniques to assess behavior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6.1.2</a:t>
            </a:r>
            <a:r>
              <a:rPr lang="en-US" altLang="en-US" dirty="0"/>
              <a:t>: What Tests Look Like</a:t>
            </a:r>
          </a:p>
          <a:p>
            <a:pPr lvl="1" eaLnBrk="1" hangingPunct="1"/>
            <a:r>
              <a:rPr lang="en-US" dirty="0"/>
              <a:t>Factors that affect appearance of tests</a:t>
            </a:r>
          </a:p>
          <a:p>
            <a:pPr lvl="1" eaLnBrk="1" hangingPunct="1"/>
            <a:r>
              <a:rPr lang="en-US" dirty="0"/>
              <a:t>Relevant questions while designing a test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6982466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6.2: Types of </a:t>
            </a:r>
            <a:r>
              <a:rPr lang="en-US" dirty="0" smtClean="0"/>
              <a:t>Tests (1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Distinguish between the different types of tests as utilized in research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6.2.1: Achievement Tests</a:t>
            </a:r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Standardized tests</a:t>
            </a:r>
          </a:p>
          <a:p>
            <a:pPr lvl="1" eaLnBrk="1" hangingPunct="1"/>
            <a:r>
              <a:rPr lang="en-US" dirty="0"/>
              <a:t>Researcher/teacher-made tests</a:t>
            </a:r>
          </a:p>
          <a:p>
            <a:pPr lvl="1" eaLnBrk="1" hangingPunct="1"/>
            <a:r>
              <a:rPr lang="en-US" dirty="0"/>
              <a:t>Norm-referenced tests</a:t>
            </a:r>
          </a:p>
          <a:p>
            <a:pPr lvl="1" eaLnBrk="1" hangingPunct="1"/>
            <a:r>
              <a:rPr lang="en-US" dirty="0"/>
              <a:t>Criterion-referenced tests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505435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sz="2800" dirty="0"/>
              <a:t>Table </a:t>
            </a:r>
            <a:r>
              <a:rPr lang="en-IN" sz="2800" dirty="0" smtClean="0"/>
              <a:t>6.2: </a:t>
            </a:r>
            <a:r>
              <a:rPr lang="en-US" sz="2800" dirty="0"/>
              <a:t>Classifying achievement tests as norm- or criterion-referenced and as standardized or researcher designed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588944246"/>
              </p:ext>
            </p:extLst>
          </p:nvPr>
        </p:nvGraphicFramePr>
        <p:xfrm>
          <a:off x="257898" y="1682265"/>
          <a:ext cx="8634056" cy="19812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950486"/>
                <a:gridCol w="2411598"/>
                <a:gridCol w="2135986"/>
                <a:gridCol w="2135986"/>
              </a:tblGrid>
              <a:tr h="484467">
                <a:tc rowSpan="2" gridSpan="2">
                  <a:txBody>
                    <a:bodyPr/>
                    <a:lstStyle/>
                    <a:p>
                      <a:pPr algn="ctr"/>
                      <a:endParaRPr lang="en-US" sz="1600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en-US" sz="16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1400" b="1" dirty="0" smtClean="0"/>
                        <a:t>Comparison Group Used in Scoring</a:t>
                      </a:r>
                      <a:endParaRPr lang="en-US" sz="1400" b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US" sz="1600" dirty="0"/>
                    </a:p>
                  </a:txBody>
                  <a:tcPr/>
                </a:tc>
              </a:tr>
              <a:tr h="484467">
                <a:tc gridSpan="2" vMerge="1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b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b="1" dirty="0" smtClean="0"/>
                        <a:t>Norm-referenced</a:t>
                      </a:r>
                      <a:endParaRPr lang="en-US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b="1" dirty="0" smtClean="0"/>
                        <a:t>Criterion-referenced</a:t>
                      </a:r>
                      <a:endParaRPr lang="en-US" sz="1400" b="1" dirty="0"/>
                    </a:p>
                  </a:txBody>
                  <a:tcPr/>
                </a:tc>
              </a:tr>
              <a:tr h="63128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Type of Test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b="1" dirty="0" smtClean="0"/>
                        <a:t>Standardized</a:t>
                      </a:r>
                      <a:endParaRPr lang="en-US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endParaRPr lang="en-US" sz="1400" dirty="0"/>
                    </a:p>
                  </a:txBody>
                  <a:tcPr/>
                </a:tc>
              </a:tr>
              <a:tr h="38097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en-US" sz="1400" b="1" dirty="0" smtClean="0"/>
                        <a:t>Researcher/teacher-made</a:t>
                      </a:r>
                      <a:endParaRPr lang="en-US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endParaRPr lang="en-US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4733940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6.2: Types of </a:t>
            </a:r>
            <a:r>
              <a:rPr lang="en-US" dirty="0" smtClean="0"/>
              <a:t>Tests (2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Distinguish between the different types of tests as utilized in research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6.2.2: Multiple-Choice Achievement Items</a:t>
            </a:r>
          </a:p>
          <a:p>
            <a:pPr lvl="1" eaLnBrk="1" hangingPunct="1"/>
            <a:r>
              <a:rPr lang="en-US" dirty="0"/>
              <a:t>Anatomy of a multiple-choice item</a:t>
            </a:r>
          </a:p>
          <a:p>
            <a:pPr lvl="1" eaLnBrk="1" hangingPunct="1"/>
            <a:r>
              <a:rPr lang="en-US" dirty="0"/>
              <a:t>Advantages of multiple-choice items</a:t>
            </a:r>
          </a:p>
          <a:p>
            <a:pPr lvl="1" eaLnBrk="1" hangingPunct="1"/>
            <a:r>
              <a:rPr lang="en-US" dirty="0"/>
              <a:t>Item </a:t>
            </a:r>
            <a:r>
              <a:rPr lang="en-US" dirty="0" smtClean="0"/>
              <a:t>analysis</a:t>
            </a:r>
          </a:p>
          <a:p>
            <a:pPr eaLnBrk="1" hangingPunct="1"/>
            <a:r>
              <a:rPr lang="en-US" altLang="en-US" dirty="0"/>
              <a:t>6.2.3: Attitude Tests</a:t>
            </a:r>
          </a:p>
          <a:p>
            <a:pPr lvl="1" eaLnBrk="1" hangingPunct="1"/>
            <a:r>
              <a:rPr lang="en-US" dirty="0"/>
              <a:t>Synopsis</a:t>
            </a:r>
          </a:p>
          <a:p>
            <a:pPr lvl="1" eaLnBrk="1" hangingPunct="1"/>
            <a:r>
              <a:rPr lang="en-US" dirty="0" err="1"/>
              <a:t>Thurstone</a:t>
            </a:r>
            <a:r>
              <a:rPr lang="en-US" dirty="0"/>
              <a:t> scale</a:t>
            </a:r>
          </a:p>
          <a:p>
            <a:pPr lvl="1" eaLnBrk="1" hangingPunct="1"/>
            <a:r>
              <a:rPr lang="en-US" dirty="0" err="1"/>
              <a:t>Likert</a:t>
            </a:r>
            <a:r>
              <a:rPr lang="en-US" dirty="0"/>
              <a:t> scale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97910864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6.2: Types of </a:t>
            </a:r>
            <a:r>
              <a:rPr lang="en-US" dirty="0" smtClean="0"/>
              <a:t>Tests (3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Distinguish between the different types of tests as utilized in research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6.2.4: Personality Tests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Projective tests</a:t>
            </a:r>
          </a:p>
          <a:p>
            <a:pPr lvl="1" eaLnBrk="1" hangingPunct="1"/>
            <a:r>
              <a:rPr lang="en-US" dirty="0"/>
              <a:t>Structured tests</a:t>
            </a:r>
            <a:endParaRPr lang="en-US" dirty="0" smtClean="0"/>
          </a:p>
          <a:p>
            <a:pPr eaLnBrk="1" hangingPunct="1"/>
            <a:r>
              <a:rPr lang="en-US" altLang="en-US" dirty="0"/>
              <a:t>6.2.5: Observational Techniques</a:t>
            </a:r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Observational methods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73999637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6.2: Types of </a:t>
            </a:r>
            <a:r>
              <a:rPr lang="en-US" dirty="0" smtClean="0"/>
              <a:t>Tests (4 of 4)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Distinguish between the different types of tests as utilized in research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6.2.6: Techniques for Recording Behavior </a:t>
            </a:r>
          </a:p>
          <a:p>
            <a:pPr lvl="1" eaLnBrk="1" hangingPunct="1"/>
            <a:r>
              <a:rPr lang="en-US" dirty="0"/>
              <a:t>Duration recording</a:t>
            </a:r>
          </a:p>
          <a:p>
            <a:pPr lvl="1" eaLnBrk="1" hangingPunct="1"/>
            <a:r>
              <a:rPr lang="en-US" dirty="0"/>
              <a:t>Frequency recording</a:t>
            </a:r>
          </a:p>
          <a:p>
            <a:pPr lvl="1" eaLnBrk="1" hangingPunct="1"/>
            <a:r>
              <a:rPr lang="en-US" dirty="0"/>
              <a:t>Interval recording</a:t>
            </a:r>
          </a:p>
          <a:p>
            <a:pPr lvl="1" eaLnBrk="1" hangingPunct="1"/>
            <a:r>
              <a:rPr lang="en-US" dirty="0"/>
              <a:t>Continuous recording</a:t>
            </a:r>
            <a:endParaRPr lang="en-US" dirty="0" smtClean="0"/>
          </a:p>
          <a:p>
            <a:pPr eaLnBrk="1" hangingPunct="1"/>
            <a:r>
              <a:rPr lang="en-US" altLang="en-US" dirty="0"/>
              <a:t>6.2.7: Questionnaires</a:t>
            </a:r>
          </a:p>
          <a:p>
            <a:pPr lvl="1" eaLnBrk="1" hangingPunct="1"/>
            <a:r>
              <a:rPr lang="en-US" dirty="0"/>
              <a:t>Basic assumptions</a:t>
            </a:r>
          </a:p>
          <a:p>
            <a:pPr lvl="1" eaLnBrk="1" hangingPunct="1"/>
            <a:r>
              <a:rPr lang="en-US" dirty="0"/>
              <a:t>Questions</a:t>
            </a:r>
          </a:p>
          <a:p>
            <a:pPr lvl="1" eaLnBrk="1" hangingPunct="1"/>
            <a:r>
              <a:rPr lang="en-US" dirty="0"/>
              <a:t>Advantages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648511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Summary: Methods of Measuring Behavior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Use of different kinds of behavior-measuring tools</a:t>
            </a:r>
          </a:p>
          <a:p>
            <a:r>
              <a:rPr lang="en-US" sz="2400" dirty="0"/>
              <a:t>Reliability and validity of such measuring tools</a:t>
            </a:r>
          </a:p>
          <a:p>
            <a:r>
              <a:rPr lang="en-US" sz="2400" dirty="0"/>
              <a:t>Online research tools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4422627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508 Lectur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EEEEEE"/>
      </a:lt2>
      <a:accent1>
        <a:srgbClr val="3C1581"/>
      </a:accent1>
      <a:accent2>
        <a:srgbClr val="1A6C7C"/>
      </a:accent2>
      <a:accent3>
        <a:srgbClr val="CC730D"/>
      </a:accent3>
      <a:accent4>
        <a:srgbClr val="B2AA00"/>
      </a:accent4>
      <a:accent5>
        <a:srgbClr val="1B9332"/>
      </a:accent5>
      <a:accent6>
        <a:srgbClr val="7F7F7F"/>
      </a:accent6>
      <a:hlink>
        <a:srgbClr val="3C1581"/>
      </a:hlink>
      <a:folHlink>
        <a:srgbClr val="7F7F7F"/>
      </a:folHlink>
    </a:clrScheme>
    <a:fontScheme name="Office Classic 2">
      <a:maj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sz="2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1045</TotalTime>
  <Words>1778</Words>
  <Application>Microsoft Office PowerPoint</Application>
  <PresentationFormat>On-screen Show (4:3)</PresentationFormat>
  <Paragraphs>279</Paragraphs>
  <Slides>13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508 Lecture</vt:lpstr>
      <vt:lpstr>Exploring Research</vt:lpstr>
      <vt:lpstr>Modules</vt:lpstr>
      <vt:lpstr>Learning Objectives</vt:lpstr>
      <vt:lpstr>Introduction: Methods of Measuring Behavior</vt:lpstr>
      <vt:lpstr>6.1: Tests and Their Development (1 of 2)</vt:lpstr>
      <vt:lpstr>Table 6.1: What tests do and how they do it</vt:lpstr>
      <vt:lpstr>6.1: Tests and Their Development (2 of 2)</vt:lpstr>
      <vt:lpstr>6.2: Types of Tests (1 of 4)</vt:lpstr>
      <vt:lpstr>Table 6.2: Classifying achievement tests as norm- or criterion-referenced and as standardized or researcher designed</vt:lpstr>
      <vt:lpstr>6.2: Types of Tests (2 of 4)</vt:lpstr>
      <vt:lpstr>6.2: Types of Tests (3 of 4)</vt:lpstr>
      <vt:lpstr>6.2: Types of Tests (4 of 4)</vt:lpstr>
      <vt:lpstr>Summary: Methods of Measuring Behavior</vt:lpstr>
    </vt:vector>
  </TitlesOfParts>
  <Company>Pearson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Research, Ninth edition</dc:title>
  <dc:subject>Exploring Research</dc:subject>
  <dc:creator>Neil J. Salkind</dc:creator>
  <cp:keywords>Salkind</cp:keywords>
  <dc:description>Salkind</dc:description>
  <cp:lastModifiedBy>admin</cp:lastModifiedBy>
  <cp:revision>564</cp:revision>
  <dcterms:created xsi:type="dcterms:W3CDTF">2014-10-10T17:07:42Z</dcterms:created>
  <dcterms:modified xsi:type="dcterms:W3CDTF">2017-06-09T08:34:41Z</dcterms:modified>
  <cp:category>Salkind</cp:category>
  <cp:contentStatus>Salkind</cp:contentStatus>
</cp:coreProperties>
</file>