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p:scale>
          <a:sx n="73" d="100"/>
          <a:sy n="73" d="100"/>
        </p:scale>
        <p:origin x="408" y="1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15/03/2026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dirty="0"/>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dirty="0"/>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1514910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3002372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525884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2607791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2808250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1095914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1729951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4118277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406608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398930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537452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9954325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127601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26775695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15695592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1996111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15/03/2026</a:t>
            </a:fld>
            <a:endParaRPr lang="en-GB"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dirty="0"/>
          </a:p>
        </p:txBody>
      </p:sp>
    </p:spTree>
    <p:extLst>
      <p:ext uri="{BB962C8B-B14F-4D97-AF65-F5344CB8AC3E}">
        <p14:creationId xmlns:p14="http://schemas.microsoft.com/office/powerpoint/2010/main" val="979711155"/>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studocu.com/" TargetMode="External"/><Relationship Id="rId2" Type="http://schemas.openxmlformats.org/officeDocument/2006/relationships/hyperlink" Target="https://metekilic.com/2025/04/08/5w2h-explained-the-framework-for-clear-problem-definition/" TargetMode="External"/><Relationship Id="rId1" Type="http://schemas.openxmlformats.org/officeDocument/2006/relationships/slideLayout" Target="../slideLayouts/slideLayout3.xml"/><Relationship Id="rId6" Type="http://schemas.openxmlformats.org/officeDocument/2006/relationships/hyperlink" Target="https://moodle.uwtsd.ac.uk/course/section.php?id=203635" TargetMode="External"/><Relationship Id="rId5" Type="http://schemas.openxmlformats.org/officeDocument/2006/relationships/hyperlink" Target="https://www.sba.gov/" TargetMode="External"/><Relationship Id="rId4" Type="http://schemas.openxmlformats.org/officeDocument/2006/relationships/hyperlink" Target="https://www.shopify.com/"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578210" y="4655466"/>
            <a:ext cx="8427720" cy="68827"/>
          </a:xfrm>
        </p:spPr>
        <p:txBody>
          <a:bodyPr>
            <a:normAutofit fontScale="90000"/>
          </a:bodyPr>
          <a:lstStyle/>
          <a:p>
            <a:r>
              <a:rPr lang="en-GB" sz="3200" dirty="0">
                <a:latin typeface="A"/>
              </a:rPr>
              <a:t>MODULE NAME : Problem solving and decision making</a:t>
            </a:r>
            <a:br>
              <a:rPr lang="en-GB" sz="3200" dirty="0">
                <a:latin typeface="A"/>
              </a:rPr>
            </a:br>
            <a:r>
              <a:rPr lang="en-GB" sz="3200" dirty="0">
                <a:latin typeface="A"/>
              </a:rPr>
              <a:t>MODULE CODE: LCLM400</a:t>
            </a:r>
            <a:br>
              <a:rPr lang="en-GB" sz="3200" dirty="0">
                <a:latin typeface="A"/>
              </a:rPr>
            </a:br>
            <a:r>
              <a:rPr lang="en-GB" sz="3200" dirty="0">
                <a:latin typeface="A"/>
              </a:rPr>
              <a:t>STUDENT NAME: Samantha Barrett  </a:t>
            </a:r>
            <a:br>
              <a:rPr lang="en-GB" sz="3200" dirty="0">
                <a:latin typeface="A"/>
              </a:rPr>
            </a:br>
            <a:r>
              <a:rPr lang="en-GB" sz="3200" dirty="0">
                <a:latin typeface="A"/>
              </a:rPr>
              <a:t>STUDENT ID: 2517067</a:t>
            </a:r>
            <a:br>
              <a:rPr lang="en-GB" sz="3200" dirty="0">
                <a:latin typeface="A"/>
              </a:rPr>
            </a:br>
            <a:r>
              <a:rPr lang="en-GB" sz="3200" dirty="0">
                <a:latin typeface="A"/>
              </a:rPr>
              <a:t>LECTURER: Nerys </a:t>
            </a:r>
            <a:r>
              <a:rPr lang="en-GB" sz="3200" dirty="0" err="1">
                <a:latin typeface="A"/>
              </a:rPr>
              <a:t>dosseh</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595283" y="1183277"/>
            <a:ext cx="10232571" cy="4491446"/>
          </a:xfrm>
        </p:spPr>
        <p:txBody>
          <a:bodyPr>
            <a:normAutofit/>
          </a:bodyPr>
          <a:lstStyle/>
          <a:p>
            <a:r>
              <a:rPr lang="en-GB" sz="2800" dirty="0"/>
              <a:t>Green Haven Florists is a small bespoke flower shop, owned by Liam and Priya Patel. The business is currently facing a few issues with growing operational and competitive challenges due to customers  now preferring online shopping, less foot traffic visiting the store and limited delivery options all resulting in the business seeing a 30% decline in sales. Additional contributing factors are: rising costs, stronger digital competitors, and an outdated online presence, all showing a noticeable drop in the overall performance of the business.</a:t>
            </a:r>
            <a:endParaRPr lang="en-GB" sz="2800" dirty="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2"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4"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6"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8"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7"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8"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2"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6"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0" name="Rectangle 39">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43"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4"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5"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6"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47"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48"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49"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0"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1"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2"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3"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4"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56"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txBody>
          <a:bodyPr/>
          <a:lstStyle/>
          <a:p>
            <a:endParaRPr lang="en-GB"/>
          </a:p>
        </p:txBody>
      </p:sp>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987215" y="1318590"/>
            <a:ext cx="5102159" cy="4220820"/>
          </a:xfrm>
        </p:spPr>
        <p:txBody>
          <a:bodyPr vert="horz" lIns="91440" tIns="45720" rIns="91440" bIns="45720" rtlCol="0" anchor="ctr">
            <a:normAutofit/>
          </a:bodyPr>
          <a:lstStyle/>
          <a:p>
            <a:r>
              <a:rPr lang="en-US" sz="5400" b="1" dirty="0">
                <a:solidFill>
                  <a:srgbClr val="FFFFFF"/>
                </a:solidFill>
              </a:rPr>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7650196" y="683284"/>
            <a:ext cx="3675634" cy="5249332"/>
          </a:xfrm>
        </p:spPr>
        <p:txBody>
          <a:bodyPr vert="horz" lIns="91440" tIns="45720" rIns="91440" bIns="45720" rtlCol="0" anchor="ctr">
            <a:normAutofit/>
          </a:bodyPr>
          <a:lstStyle/>
          <a:p>
            <a:pPr>
              <a:lnSpc>
                <a:spcPct val="90000"/>
              </a:lnSpc>
            </a:pPr>
            <a:r>
              <a:rPr lang="en-US" sz="1800" b="1" i="1" u="sng" dirty="0">
                <a:solidFill>
                  <a:schemeClr val="tx1"/>
                </a:solidFill>
                <a:effectLst>
                  <a:outerShdw blurRad="38100" dist="38100" dir="2700000" algn="tl">
                    <a:srgbClr val="000000">
                      <a:alpha val="43137"/>
                    </a:srgbClr>
                  </a:outerShdw>
                </a:effectLst>
              </a:rPr>
              <a:t>       Green Haven Florist</a:t>
            </a:r>
          </a:p>
          <a:p>
            <a:pPr>
              <a:lnSpc>
                <a:spcPct val="90000"/>
              </a:lnSpc>
            </a:pPr>
            <a:endParaRPr lang="en-US" sz="1800" b="1" dirty="0">
              <a:solidFill>
                <a:schemeClr val="tx1"/>
              </a:solidFill>
            </a:endParaRPr>
          </a:p>
          <a:p>
            <a:pPr marL="285750" indent="-285750">
              <a:lnSpc>
                <a:spcPct val="90000"/>
              </a:lnSpc>
              <a:buFont typeface="Wingdings" panose="05000000000000000000" pitchFamily="2" charset="2"/>
              <a:buChar char="v"/>
            </a:pPr>
            <a:r>
              <a:rPr lang="en-US" sz="1800" b="1" dirty="0">
                <a:solidFill>
                  <a:schemeClr val="tx1"/>
                </a:solidFill>
              </a:rPr>
              <a:t>Founded in 2016</a:t>
            </a:r>
          </a:p>
          <a:p>
            <a:pPr marL="285750" indent="-285750">
              <a:lnSpc>
                <a:spcPct val="90000"/>
              </a:lnSpc>
              <a:buFont typeface="Wingdings" panose="05000000000000000000" pitchFamily="2" charset="2"/>
              <a:buChar char="v"/>
            </a:pPr>
            <a:r>
              <a:rPr lang="en-US" sz="1800" b="1" dirty="0">
                <a:solidFill>
                  <a:schemeClr val="tx1"/>
                </a:solidFill>
              </a:rPr>
              <a:t>Owners: Liam and Priya Patel</a:t>
            </a:r>
          </a:p>
          <a:p>
            <a:pPr marL="285750" indent="-285750">
              <a:lnSpc>
                <a:spcPct val="90000"/>
              </a:lnSpc>
              <a:buFont typeface="Wingdings" panose="05000000000000000000" pitchFamily="2" charset="2"/>
              <a:buChar char="v"/>
            </a:pPr>
            <a:r>
              <a:rPr lang="en-US" sz="1800" b="1" dirty="0">
                <a:solidFill>
                  <a:schemeClr val="tx1"/>
                </a:solidFill>
              </a:rPr>
              <a:t> Sells flowers</a:t>
            </a:r>
          </a:p>
          <a:p>
            <a:pPr marL="285750" indent="-285750">
              <a:lnSpc>
                <a:spcPct val="90000"/>
              </a:lnSpc>
              <a:buFont typeface="Wingdings" panose="05000000000000000000" pitchFamily="2" charset="2"/>
              <a:buChar char="v"/>
            </a:pPr>
            <a:r>
              <a:rPr lang="en-US" sz="1800" b="1" dirty="0">
                <a:solidFill>
                  <a:schemeClr val="tx1"/>
                </a:solidFill>
              </a:rPr>
              <a:t>strong community ties</a:t>
            </a:r>
          </a:p>
          <a:p>
            <a:pPr marL="285750" indent="-285750">
              <a:lnSpc>
                <a:spcPct val="90000"/>
              </a:lnSpc>
              <a:buFont typeface="Wingdings" panose="05000000000000000000" pitchFamily="2" charset="2"/>
              <a:buChar char="v"/>
            </a:pPr>
            <a:r>
              <a:rPr lang="en-US" sz="1800" b="1" dirty="0">
                <a:solidFill>
                  <a:schemeClr val="tx1"/>
                </a:solidFill>
              </a:rPr>
              <a:t>Built loyal customer base </a:t>
            </a:r>
          </a:p>
          <a:p>
            <a:pPr marL="285750" indent="-285750">
              <a:lnSpc>
                <a:spcPct val="90000"/>
              </a:lnSpc>
              <a:buFont typeface="Wingdings" panose="05000000000000000000" pitchFamily="2" charset="2"/>
              <a:buChar char="v"/>
            </a:pPr>
            <a:r>
              <a:rPr lang="en-US" sz="1800" b="1" dirty="0">
                <a:solidFill>
                  <a:schemeClr val="tx1"/>
                </a:solidFill>
              </a:rPr>
              <a:t>Bespoke Independent Florist – provides high quality craftsmanship</a:t>
            </a:r>
          </a:p>
          <a:p>
            <a:pPr marL="285750" indent="-285750">
              <a:lnSpc>
                <a:spcPct val="90000"/>
              </a:lnSpc>
              <a:buFont typeface="Wingdings" panose="05000000000000000000" pitchFamily="2" charset="2"/>
              <a:buChar char="v"/>
            </a:pPr>
            <a:r>
              <a:rPr lang="en-US" sz="1800" b="1" dirty="0">
                <a:solidFill>
                  <a:schemeClr val="tx1"/>
                </a:solidFill>
              </a:rPr>
              <a:t>Provide ethical eco-friendly products</a:t>
            </a:r>
          </a:p>
          <a:p>
            <a:pPr marL="285750" indent="-285750">
              <a:lnSpc>
                <a:spcPct val="90000"/>
              </a:lnSpc>
              <a:buFont typeface="Wingdings" panose="05000000000000000000" pitchFamily="2" charset="2"/>
              <a:buChar char="v"/>
            </a:pPr>
            <a:r>
              <a:rPr lang="en-US" sz="1800" b="1" dirty="0">
                <a:solidFill>
                  <a:schemeClr val="tx1"/>
                </a:solidFill>
              </a:rPr>
              <a:t>Diverse clientele – corporate, weddings, events and walk ins</a:t>
            </a:r>
          </a:p>
          <a:p>
            <a:pPr>
              <a:lnSpc>
                <a:spcPct val="90000"/>
              </a:lnSpc>
            </a:pPr>
            <a:endParaRPr lang="en-US" sz="1800" b="1" dirty="0">
              <a:solidFill>
                <a:schemeClr val="tx1"/>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164392" y="12049"/>
            <a:ext cx="8915399" cy="679718"/>
          </a:xfrm>
        </p:spPr>
        <p:txBody>
          <a:bodyPr>
            <a:normAutofit fontScale="90000"/>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420056" y="1041990"/>
            <a:ext cx="7823550" cy="5370377"/>
          </a:xfrm>
        </p:spPr>
        <p:txBody>
          <a:bodyPr>
            <a:normAutofit fontScale="92500" lnSpcReduction="20000"/>
          </a:bodyPr>
          <a:lstStyle/>
          <a:p>
            <a:r>
              <a:rPr lang="en-GB" b="1" dirty="0">
                <a:solidFill>
                  <a:srgbClr val="FF0000"/>
                </a:solidFill>
              </a:rPr>
              <a:t>5W2H</a:t>
            </a:r>
          </a:p>
          <a:p>
            <a:r>
              <a:rPr lang="en-GB" sz="1900" dirty="0">
                <a:solidFill>
                  <a:schemeClr val="tx1"/>
                </a:solidFill>
              </a:rPr>
              <a:t>Who: Owners - </a:t>
            </a:r>
            <a:r>
              <a:rPr lang="en-GB" sz="1900" dirty="0">
                <a:solidFill>
                  <a:schemeClr val="tx1"/>
                </a:solidFill>
                <a:ea typeface="+mn-lt"/>
                <a:cs typeface="+mn-lt"/>
              </a:rPr>
              <a:t>Liam and Priya Patel, staff and customers are all affected as the company faces financial pressure.</a:t>
            </a:r>
          </a:p>
          <a:p>
            <a:r>
              <a:rPr lang="en-GB" sz="1900" dirty="0">
                <a:solidFill>
                  <a:schemeClr val="tx1"/>
                </a:solidFill>
              </a:rPr>
              <a:t>What: Experiencing significant decline in sales, reduced walk ins, increasing competition due to outdated website and a lack of online presence/ performance</a:t>
            </a:r>
          </a:p>
          <a:p>
            <a:r>
              <a:rPr lang="en-GB" sz="1900" dirty="0">
                <a:solidFill>
                  <a:schemeClr val="tx1"/>
                </a:solidFill>
              </a:rPr>
              <a:t>Where: Green Haven Florist - Physical store on Norwich high street and online sales.</a:t>
            </a:r>
          </a:p>
          <a:p>
            <a:r>
              <a:rPr lang="en-GB" sz="1900" dirty="0">
                <a:solidFill>
                  <a:schemeClr val="tx1"/>
                </a:solidFill>
              </a:rPr>
              <a:t>When: Problems emerged when online competition grew and the business started experiencing a major decline in foot traffic.</a:t>
            </a:r>
          </a:p>
          <a:p>
            <a:r>
              <a:rPr lang="en-GB" sz="1900" dirty="0">
                <a:solidFill>
                  <a:schemeClr val="tx1"/>
                </a:solidFill>
              </a:rPr>
              <a:t>Why: Clientele begin shifting behaviour moving towards online shopping</a:t>
            </a:r>
          </a:p>
          <a:p>
            <a:r>
              <a:rPr lang="en-GB" sz="1900" dirty="0">
                <a:solidFill>
                  <a:schemeClr val="tx1"/>
                </a:solidFill>
              </a:rPr>
              <a:t>How: The store has seen a 30% decline in store sales and having a limited online presence is affecting company growth </a:t>
            </a:r>
          </a:p>
          <a:p>
            <a:r>
              <a:rPr lang="en-GB" sz="1900" dirty="0">
                <a:solidFill>
                  <a:schemeClr val="tx1"/>
                </a:solidFill>
              </a:rPr>
              <a:t>How: Green Haven florist currently face difficulty maintaining sustainable practices with costs constantly rising and consumers now expecting up to date modern online services, that  provide flexible delivery options.</a:t>
            </a:r>
          </a:p>
          <a:p>
            <a:r>
              <a:rPr lang="en-GB" sz="1900" dirty="0">
                <a:solidFill>
                  <a:schemeClr val="tx1"/>
                </a:solidFill>
              </a:rPr>
              <a:t>(Mind tools 2023)</a:t>
            </a:r>
          </a:p>
          <a:p>
            <a:endParaRPr lang="en-GB" dirty="0">
              <a:solidFill>
                <a:schemeClr val="tx1"/>
              </a:solidFill>
            </a:endParaRPr>
          </a:p>
        </p:txBody>
      </p:sp>
      <p:pic>
        <p:nvPicPr>
          <p:cNvPr id="7" name="Picture 6" descr="A diagram illustrating the 5W2H questioning technique, featuring the words 'when,' 'how,' 'much,' 'where,' 'who,' and 'why,' arranged in a circular pattern.&#10;&#10;AI-generated content may be incorrect.">
            <a:extLst>
              <a:ext uri="{FF2B5EF4-FFF2-40B4-BE49-F238E27FC236}">
                <a16:creationId xmlns:a16="http://schemas.microsoft.com/office/drawing/2014/main" id="{2F4FCE06-3913-83EE-C649-A102DC1EEAE4}"/>
              </a:ext>
            </a:extLst>
          </p:cNvPr>
          <p:cNvPicPr>
            <a:picLocks noChangeAspect="1"/>
          </p:cNvPicPr>
          <p:nvPr/>
        </p:nvPicPr>
        <p:blipFill>
          <a:blip r:embed="rId2"/>
          <a:stretch>
            <a:fillRect/>
          </a:stretch>
        </p:blipFill>
        <p:spPr>
          <a:xfrm>
            <a:off x="9470560" y="1881352"/>
            <a:ext cx="2003493" cy="2511188"/>
          </a:xfrm>
          <a:prstGeom prst="rect">
            <a:avLst/>
          </a:prstGeom>
        </p:spPr>
      </p:pic>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711824" y="963561"/>
            <a:ext cx="9409329" cy="5486399"/>
          </a:xfrm>
        </p:spPr>
        <p:txBody>
          <a:bodyPr/>
          <a:lstStyle/>
          <a:p>
            <a:r>
              <a:rPr lang="en-GB" b="1" u="sng" dirty="0"/>
              <a:t>POLITICAL</a:t>
            </a:r>
          </a:p>
          <a:p>
            <a:pPr marL="342900" indent="-342900">
              <a:buFont typeface="Arial" panose="020B0604020202020204" pitchFamily="34" charset="0"/>
              <a:buChar char="•"/>
            </a:pPr>
            <a:r>
              <a:rPr lang="en-GB" b="1" dirty="0"/>
              <a:t>Policies around sustainability and environmental protection </a:t>
            </a:r>
          </a:p>
          <a:p>
            <a:pPr marL="342900" indent="-342900">
              <a:buFont typeface="Arial" panose="020B0604020202020204" pitchFamily="34" charset="0"/>
              <a:buChar char="•"/>
            </a:pPr>
            <a:r>
              <a:rPr lang="en-GB" b="1" dirty="0"/>
              <a:t>Changes in import regulations</a:t>
            </a:r>
          </a:p>
          <a:p>
            <a:endParaRPr lang="en-GB" b="1" dirty="0"/>
          </a:p>
          <a:p>
            <a:r>
              <a:rPr lang="en-GB" b="1" u="sng" dirty="0"/>
              <a:t>ECONOMIC</a:t>
            </a:r>
          </a:p>
          <a:p>
            <a:pPr marL="342900" indent="-342900">
              <a:buFont typeface="Arial" panose="020B0604020202020204" pitchFamily="34" charset="0"/>
              <a:buChar char="•"/>
            </a:pPr>
            <a:r>
              <a:rPr lang="en-GB" b="1" dirty="0"/>
              <a:t>Rising inflation and cost of living within the UK.</a:t>
            </a:r>
          </a:p>
          <a:p>
            <a:pPr marL="342900" indent="-342900">
              <a:buFont typeface="Arial" panose="020B0604020202020204" pitchFamily="34" charset="0"/>
              <a:buChar char="•"/>
            </a:pPr>
            <a:r>
              <a:rPr lang="en-GB" b="1" dirty="0"/>
              <a:t>Competition for large online delivery services.</a:t>
            </a:r>
          </a:p>
          <a:p>
            <a:r>
              <a:rPr lang="en-GB" b="1" u="sng" dirty="0"/>
              <a:t>SOCIAL</a:t>
            </a:r>
          </a:p>
          <a:p>
            <a:pPr marL="342900" indent="-342900">
              <a:buFont typeface="Arial" panose="020B0604020202020204" pitchFamily="34" charset="0"/>
              <a:buChar char="•"/>
            </a:pPr>
            <a:r>
              <a:rPr lang="en-GB" b="1" dirty="0"/>
              <a:t>Strong community values in local areas</a:t>
            </a:r>
          </a:p>
          <a:p>
            <a:pPr marL="342900" indent="-342900">
              <a:buFont typeface="Arial" panose="020B0604020202020204" pitchFamily="34" charset="0"/>
              <a:buChar char="•"/>
            </a:pPr>
            <a:r>
              <a:rPr lang="en-GB" b="1" dirty="0"/>
              <a:t>Growing interest in eco-friendly products</a:t>
            </a:r>
          </a:p>
          <a:p>
            <a:pPr marL="342900" indent="-342900">
              <a:buFont typeface="Arial" panose="020B0604020202020204" pitchFamily="34" charset="0"/>
              <a:buChar char="•"/>
            </a:pPr>
            <a:endParaRPr lang="en-GB" b="1" dirty="0"/>
          </a:p>
          <a:p>
            <a:r>
              <a:rPr lang="en-GB" b="1" dirty="0"/>
              <a:t>(studocu,2003)</a:t>
            </a:r>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4" name="Group 43">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45"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6"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7"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8"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9"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0"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1"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2"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3"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4"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5"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6"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57" name="Group 56">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58"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59"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0"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1"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2"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3"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4"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5"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6"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7"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8"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69"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4659520" y="624110"/>
            <a:ext cx="6845092" cy="1280890"/>
          </a:xfrm>
        </p:spPr>
        <p:txBody>
          <a:bodyPr>
            <a:normAutofit/>
          </a:bodyPr>
          <a:lstStyle/>
          <a:p>
            <a:pPr>
              <a:lnSpc>
                <a:spcPct val="90000"/>
              </a:lnSpc>
            </a:pPr>
            <a:r>
              <a:rPr lang="en-GB" sz="2800" b="1" dirty="0"/>
              <a:t>PESTLE ANALYSIS: Green Haven Florists</a:t>
            </a:r>
            <a:br>
              <a:rPr lang="en-GB" sz="2800" dirty="0"/>
            </a:br>
            <a:endParaRPr lang="en-GB" sz="2800" dirty="0"/>
          </a:p>
        </p:txBody>
      </p:sp>
      <p:sp>
        <p:nvSpPr>
          <p:cNvPr id="70" name="Rectangle 69">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1"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72" name="Picture 71" descr="Abstract background of green mesh and nodes">
            <a:extLst>
              <a:ext uri="{FF2B5EF4-FFF2-40B4-BE49-F238E27FC236}">
                <a16:creationId xmlns:a16="http://schemas.microsoft.com/office/drawing/2014/main" id="{4ED85A8C-CA7C-E9B0-BAB7-3428023D5206}"/>
              </a:ext>
            </a:extLst>
          </p:cNvPr>
          <p:cNvPicPr>
            <a:picLocks noChangeAspect="1"/>
          </p:cNvPicPr>
          <p:nvPr/>
        </p:nvPicPr>
        <p:blipFill>
          <a:blip r:embed="rId2"/>
          <a:srcRect l="17691" r="55830" b="-2"/>
          <a:stretch>
            <a:fillRect/>
          </a:stretch>
        </p:blipFill>
        <p:spPr>
          <a:xfrm>
            <a:off x="20" y="1730"/>
            <a:ext cx="2720524" cy="6858000"/>
          </a:xfrm>
          <a:prstGeom prst="rect">
            <a:avLst/>
          </a:prstGeom>
        </p:spPr>
      </p:pic>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4332036" y="1221672"/>
            <a:ext cx="7172575" cy="4689550"/>
          </a:xfrm>
        </p:spPr>
        <p:txBody>
          <a:bodyPr>
            <a:normAutofit fontScale="62500" lnSpcReduction="20000"/>
          </a:bodyPr>
          <a:lstStyle/>
          <a:p>
            <a:pPr marL="0" indent="0">
              <a:lnSpc>
                <a:spcPct val="90000"/>
              </a:lnSpc>
              <a:buNone/>
            </a:pPr>
            <a:r>
              <a:rPr lang="en-GB" sz="2300" b="1" u="sng" dirty="0"/>
              <a:t>TECHNOLOGICAL</a:t>
            </a:r>
          </a:p>
          <a:p>
            <a:pPr>
              <a:lnSpc>
                <a:spcPct val="90000"/>
              </a:lnSpc>
              <a:buFont typeface="Arial" panose="020B0604020202020204" pitchFamily="34" charset="0"/>
              <a:buChar char="•"/>
            </a:pPr>
            <a:endParaRPr lang="en-GB" sz="2300" b="1" dirty="0"/>
          </a:p>
          <a:p>
            <a:pPr>
              <a:lnSpc>
                <a:spcPct val="90000"/>
              </a:lnSpc>
              <a:buFont typeface="Arial" panose="020B0604020202020204" pitchFamily="34" charset="0"/>
              <a:buChar char="•"/>
            </a:pPr>
            <a:r>
              <a:rPr lang="en-GB" sz="2300" b="1" dirty="0"/>
              <a:t>Digital Payment systems </a:t>
            </a:r>
          </a:p>
          <a:p>
            <a:pPr>
              <a:lnSpc>
                <a:spcPct val="90000"/>
              </a:lnSpc>
              <a:buFont typeface="Arial" panose="020B0604020202020204" pitchFamily="34" charset="0"/>
              <a:buChar char="•"/>
            </a:pPr>
            <a:r>
              <a:rPr lang="en-GB" sz="2300" b="1" dirty="0"/>
              <a:t>Growth within e-commerce platforms</a:t>
            </a:r>
          </a:p>
          <a:p>
            <a:pPr marL="0" indent="0">
              <a:lnSpc>
                <a:spcPct val="90000"/>
              </a:lnSpc>
              <a:buNone/>
            </a:pPr>
            <a:endParaRPr lang="en-GB" sz="2300" b="1" dirty="0"/>
          </a:p>
          <a:p>
            <a:pPr marL="0" indent="0">
              <a:lnSpc>
                <a:spcPct val="90000"/>
              </a:lnSpc>
              <a:buNone/>
            </a:pPr>
            <a:r>
              <a:rPr lang="en-GB" sz="2300" b="1" u="sng" dirty="0"/>
              <a:t>ENVIRONMENTAL</a:t>
            </a:r>
            <a:r>
              <a:rPr lang="en-GB" sz="2300" b="1" dirty="0"/>
              <a:t> </a:t>
            </a:r>
          </a:p>
          <a:p>
            <a:pPr marL="0" indent="0">
              <a:lnSpc>
                <a:spcPct val="90000"/>
              </a:lnSpc>
              <a:buNone/>
            </a:pPr>
            <a:endParaRPr lang="en-GB" sz="2300" b="1" dirty="0"/>
          </a:p>
          <a:p>
            <a:pPr>
              <a:lnSpc>
                <a:spcPct val="90000"/>
              </a:lnSpc>
              <a:buFont typeface="Arial" panose="020B0604020202020204" pitchFamily="34" charset="0"/>
              <a:buChar char="•"/>
            </a:pPr>
            <a:r>
              <a:rPr lang="en-GB" sz="2300" b="1" dirty="0"/>
              <a:t>Eco-friendly packaging</a:t>
            </a:r>
          </a:p>
          <a:p>
            <a:pPr>
              <a:lnSpc>
                <a:spcPct val="90000"/>
              </a:lnSpc>
              <a:buFont typeface="Arial" panose="020B0604020202020204" pitchFamily="34" charset="0"/>
              <a:buChar char="•"/>
            </a:pPr>
            <a:r>
              <a:rPr lang="en-GB" sz="2300" b="1" dirty="0"/>
              <a:t>Issues with pricing and availability due to climate changes</a:t>
            </a:r>
          </a:p>
          <a:p>
            <a:pPr>
              <a:lnSpc>
                <a:spcPct val="90000"/>
              </a:lnSpc>
              <a:buFont typeface="Arial" panose="020B0604020202020204" pitchFamily="34" charset="0"/>
              <a:buChar char="•"/>
            </a:pPr>
            <a:endParaRPr lang="en-GB" sz="2300" b="1" dirty="0"/>
          </a:p>
          <a:p>
            <a:pPr marL="0" indent="0">
              <a:lnSpc>
                <a:spcPct val="90000"/>
              </a:lnSpc>
              <a:buNone/>
            </a:pPr>
            <a:r>
              <a:rPr lang="en-GB" sz="2300" b="1" u="sng" dirty="0"/>
              <a:t>LEGAL</a:t>
            </a:r>
          </a:p>
          <a:p>
            <a:pPr marL="0" indent="0">
              <a:lnSpc>
                <a:spcPct val="90000"/>
              </a:lnSpc>
              <a:buNone/>
            </a:pPr>
            <a:endParaRPr lang="en-GB" sz="2300" b="1" dirty="0"/>
          </a:p>
          <a:p>
            <a:pPr>
              <a:lnSpc>
                <a:spcPct val="90000"/>
              </a:lnSpc>
              <a:buFont typeface="Arial" panose="020B0604020202020204" pitchFamily="34" charset="0"/>
              <a:buChar char="•"/>
            </a:pPr>
            <a:r>
              <a:rPr lang="en-GB" sz="2300" b="1" dirty="0"/>
              <a:t>Compliance with consumer protection laws within the UK.</a:t>
            </a:r>
          </a:p>
          <a:p>
            <a:pPr>
              <a:lnSpc>
                <a:spcPct val="90000"/>
              </a:lnSpc>
              <a:buFont typeface="Arial" panose="020B0604020202020204" pitchFamily="34" charset="0"/>
              <a:buChar char="•"/>
            </a:pPr>
            <a:r>
              <a:rPr lang="en-GB" sz="2300" b="1" dirty="0"/>
              <a:t>Adherence to health and safety regulations</a:t>
            </a:r>
          </a:p>
          <a:p>
            <a:pPr marL="0" indent="0">
              <a:lnSpc>
                <a:spcPct val="90000"/>
              </a:lnSpc>
              <a:buNone/>
            </a:pPr>
            <a:endParaRPr lang="en-GB" sz="2300" b="1" dirty="0"/>
          </a:p>
          <a:p>
            <a:pPr marL="0" indent="0">
              <a:lnSpc>
                <a:spcPct val="90000"/>
              </a:lnSpc>
              <a:buNone/>
            </a:pPr>
            <a:r>
              <a:rPr lang="en-GB" sz="2400" b="1" dirty="0"/>
              <a:t>(studocu,2003)</a:t>
            </a:r>
          </a:p>
          <a:p>
            <a:pPr marL="0" indent="0">
              <a:lnSpc>
                <a:spcPct val="90000"/>
              </a:lnSpc>
              <a:buNone/>
            </a:pPr>
            <a:endParaRPr lang="en-GB" sz="2300" b="1" dirty="0"/>
          </a:p>
          <a:p>
            <a:pPr marL="0" indent="0">
              <a:lnSpc>
                <a:spcPct val="90000"/>
              </a:lnSpc>
              <a:buNone/>
            </a:pPr>
            <a:endParaRPr lang="en-GB" sz="1000" b="1" dirty="0"/>
          </a:p>
          <a:p>
            <a:pPr>
              <a:lnSpc>
                <a:spcPct val="90000"/>
              </a:lnSpc>
              <a:buFont typeface="Arial" panose="020B0604020202020204" pitchFamily="34" charset="0"/>
              <a:buChar char="•"/>
            </a:pPr>
            <a:endParaRPr lang="en-GB" sz="1000" b="1" dirty="0"/>
          </a:p>
          <a:p>
            <a:pPr marL="0" indent="0">
              <a:lnSpc>
                <a:spcPct val="90000"/>
              </a:lnSpc>
              <a:buNone/>
            </a:pPr>
            <a:endParaRPr lang="en-GB" sz="1000" b="1" dirty="0"/>
          </a:p>
          <a:p>
            <a:pPr marL="0" indent="0">
              <a:lnSpc>
                <a:spcPct val="90000"/>
              </a:lnSpc>
              <a:buNone/>
            </a:pPr>
            <a:endParaRPr lang="en-GB" sz="1000" b="1" dirty="0"/>
          </a:p>
          <a:p>
            <a:pPr marL="0" indent="0">
              <a:lnSpc>
                <a:spcPct val="90000"/>
              </a:lnSpc>
              <a:buNone/>
            </a:pPr>
            <a:endParaRPr lang="en-GB" sz="1000" b="1" dirty="0"/>
          </a:p>
          <a:p>
            <a:pPr>
              <a:lnSpc>
                <a:spcPct val="90000"/>
              </a:lnSpc>
              <a:buFont typeface="Arial" panose="020B0604020202020204" pitchFamily="34" charset="0"/>
              <a:buChar char="•"/>
            </a:pPr>
            <a:endParaRPr lang="en-GB" sz="1000" b="1" dirty="0"/>
          </a:p>
          <a:p>
            <a:pPr>
              <a:lnSpc>
                <a:spcPct val="90000"/>
              </a:lnSpc>
              <a:buFont typeface="Wingdings" panose="05000000000000000000" pitchFamily="2" charset="2"/>
              <a:buChar char="Ø"/>
            </a:pPr>
            <a:endParaRPr lang="en-GB" sz="1000" b="1" dirty="0"/>
          </a:p>
          <a:p>
            <a:pPr>
              <a:lnSpc>
                <a:spcPct val="90000"/>
              </a:lnSpc>
              <a:buFont typeface="Wingdings" panose="05000000000000000000" pitchFamily="2" charset="2"/>
              <a:buChar char="Ø"/>
            </a:pPr>
            <a:endParaRPr lang="en-GB" sz="1000" b="1" dirty="0"/>
          </a:p>
          <a:p>
            <a:pPr>
              <a:lnSpc>
                <a:spcPct val="90000"/>
              </a:lnSpc>
              <a:buFont typeface="Arial" panose="020B0604020202020204" pitchFamily="34" charset="0"/>
              <a:buChar char="•"/>
            </a:pPr>
            <a:endParaRPr lang="en-GB" sz="1000" b="1" dirty="0"/>
          </a:p>
          <a:p>
            <a:pPr>
              <a:lnSpc>
                <a:spcPct val="90000"/>
              </a:lnSpc>
              <a:buFont typeface="Wingdings" panose="05000000000000000000" pitchFamily="2" charset="2"/>
              <a:buChar char="Ø"/>
            </a:pPr>
            <a:endParaRPr lang="en-GB" sz="1000" b="1" dirty="0"/>
          </a:p>
          <a:p>
            <a:pPr>
              <a:lnSpc>
                <a:spcPct val="90000"/>
              </a:lnSpc>
              <a:buFont typeface="Arial" panose="020B0604020202020204" pitchFamily="34" charset="0"/>
              <a:buChar char="•"/>
            </a:pPr>
            <a:endParaRPr lang="en-GB" sz="1000" b="1" dirty="0"/>
          </a:p>
          <a:p>
            <a:pPr>
              <a:lnSpc>
                <a:spcPct val="90000"/>
              </a:lnSpc>
              <a:buFont typeface="Wingdings" panose="05000000000000000000" pitchFamily="2" charset="2"/>
              <a:buChar char="Ø"/>
            </a:pPr>
            <a:endParaRPr lang="en-GB" sz="1000" b="1" dirty="0"/>
          </a:p>
          <a:p>
            <a:pPr>
              <a:lnSpc>
                <a:spcPct val="90000"/>
              </a:lnSpc>
              <a:buFont typeface="Wingdings" panose="05000000000000000000" pitchFamily="2" charset="2"/>
              <a:buChar char="Ø"/>
            </a:pPr>
            <a:endParaRPr lang="en-GB" sz="1000" b="1" dirty="0"/>
          </a:p>
          <a:p>
            <a:pPr marL="0" indent="0">
              <a:lnSpc>
                <a:spcPct val="90000"/>
              </a:lnSpc>
              <a:buNone/>
            </a:pPr>
            <a:endParaRPr lang="en-GB" sz="1000" b="1" dirty="0"/>
          </a:p>
          <a:p>
            <a:pPr>
              <a:lnSpc>
                <a:spcPct val="90000"/>
              </a:lnSpc>
              <a:buFont typeface="Wingdings" panose="05000000000000000000" pitchFamily="2" charset="2"/>
              <a:buChar char="Ø"/>
            </a:pPr>
            <a:endParaRPr lang="en-GB" sz="1000" b="1" dirty="0"/>
          </a:p>
          <a:p>
            <a:pPr>
              <a:lnSpc>
                <a:spcPct val="90000"/>
              </a:lnSpc>
              <a:buFont typeface="Arial" panose="020B0604020202020204" pitchFamily="34" charset="0"/>
              <a:buChar char="•"/>
            </a:pPr>
            <a:endParaRPr lang="en-GB" sz="1000" b="1" dirty="0"/>
          </a:p>
          <a:p>
            <a:pPr>
              <a:lnSpc>
                <a:spcPct val="90000"/>
              </a:lnSpc>
              <a:buFont typeface="Arial" panose="020B0604020202020204" pitchFamily="34" charset="0"/>
              <a:buChar char="•"/>
            </a:pPr>
            <a:endParaRPr lang="en-GB" sz="1000" b="1"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b="1" dirty="0">
                <a:solidFill>
                  <a:srgbClr val="FEFFFF"/>
                </a:solidFill>
              </a:rPr>
              <a:t>Cause and effect analysis: Fishbone diagram</a:t>
            </a:r>
            <a:endParaRPr lang="en-US" dirty="0">
              <a:solidFill>
                <a:srgbClr val="FEFFFF"/>
              </a:solidFill>
            </a:endParaRPr>
          </a:p>
          <a:p>
            <a:endParaRPr lang="en-US" dirty="0">
              <a:solidFill>
                <a:srgbClr val="FEFFFF"/>
              </a:solidFill>
            </a:endParaRPr>
          </a:p>
        </p:txBody>
      </p:sp>
      <p:sp>
        <p:nvSpPr>
          <p:cNvPr id="45"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37680" y="5179656"/>
            <a:ext cx="3778870" cy="544260"/>
          </a:xfrm>
        </p:spPr>
        <p:txBody>
          <a:bodyPr vert="horz" lIns="91440" tIns="45720" rIns="91440" bIns="45720" rtlCol="0" anchor="ctr">
            <a:normAutofit/>
          </a:bodyPr>
          <a:lstStyle/>
          <a:p>
            <a:r>
              <a:rPr lang="en-US" sz="1600" dirty="0">
                <a:solidFill>
                  <a:srgbClr val="FEFFFF"/>
                </a:solidFill>
              </a:rPr>
              <a:t>(Fishbone diagram,2004)</a:t>
            </a:r>
          </a:p>
        </p:txBody>
      </p:sp>
      <p:pic>
        <p:nvPicPr>
          <p:cNvPr id="4" name="Picture 3">
            <a:extLst>
              <a:ext uri="{FF2B5EF4-FFF2-40B4-BE49-F238E27FC236}">
                <a16:creationId xmlns:a16="http://schemas.microsoft.com/office/drawing/2014/main" id="{AA240E02-421C-0FD7-38F0-0E47D81E8DF1}"/>
              </a:ext>
            </a:extLst>
          </p:cNvPr>
          <p:cNvPicPr>
            <a:picLocks noChangeAspect="1"/>
          </p:cNvPicPr>
          <p:nvPr/>
        </p:nvPicPr>
        <p:blipFill>
          <a:blip r:embed="rId2"/>
          <a:stretch>
            <a:fillRect/>
          </a:stretch>
        </p:blipFill>
        <p:spPr>
          <a:xfrm>
            <a:off x="4740384" y="138194"/>
            <a:ext cx="7323008" cy="4799986"/>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1638300" y="-256570"/>
            <a:ext cx="8915399" cy="932688"/>
          </a:xfrm>
        </p:spPr>
        <p:txBody>
          <a:bodyPr/>
          <a:lstStyle/>
          <a:p>
            <a:r>
              <a:rPr lang="en-GB" b="1" u="sng"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638300" y="792361"/>
            <a:ext cx="10144461" cy="5808135"/>
          </a:xfrm>
        </p:spPr>
        <p:txBody>
          <a:bodyPr>
            <a:normAutofit lnSpcReduction="10000"/>
          </a:bodyPr>
          <a:lstStyle/>
          <a:p>
            <a:r>
              <a:rPr lang="en-GB" sz="1800" dirty="0"/>
              <a:t>For Green Haven Florists to  survive and avoid the risk of closure, they should modernise operations to strengthen their competitive position. Improving the outdated website, expanding delivery options, and investing in digital marketing would help the business reach customers who now increasingly prefer to shop online. At the same time, enhancing in‑store appeal, managing costs more efficiently, and promoting its sustainability values can help rebuild local footfall and customer loyalty. Tackling  these issues proactively will stabilise company  sales and improve profitability. Helping the business to regain a standardized workflow and secure a more resilient future in a fast changing plus challenging retail environment.</a:t>
            </a:r>
          </a:p>
          <a:p>
            <a:r>
              <a:rPr lang="en-GB" sz="1800" dirty="0"/>
              <a:t>(SBA,2003)</a:t>
            </a:r>
          </a:p>
          <a:p>
            <a:r>
              <a:rPr lang="en-GB" sz="1800" b="1" u="sng" dirty="0"/>
              <a:t>Action Plan</a:t>
            </a:r>
          </a:p>
          <a:p>
            <a:pPr marL="285750" indent="-285750">
              <a:buFont typeface="Wingdings" panose="05000000000000000000" pitchFamily="2" charset="2"/>
              <a:buChar char="v"/>
            </a:pPr>
            <a:endParaRPr lang="en-GB" sz="1800" dirty="0"/>
          </a:p>
          <a:p>
            <a:pPr marL="285750" indent="-285750">
              <a:buFont typeface="Wingdings" panose="05000000000000000000" pitchFamily="2" charset="2"/>
              <a:buChar char="v"/>
            </a:pPr>
            <a:r>
              <a:rPr lang="en-GB" sz="1800" dirty="0"/>
              <a:t>Upgrade website to strengthen customer engagement – Redesign, subscriptions, loyalty schemes </a:t>
            </a:r>
          </a:p>
          <a:p>
            <a:pPr marL="285750" indent="-285750">
              <a:buFont typeface="Wingdings" panose="05000000000000000000" pitchFamily="2" charset="2"/>
              <a:buChar char="v"/>
            </a:pPr>
            <a:r>
              <a:rPr lang="en-GB" sz="1800" dirty="0"/>
              <a:t>Expand Delivery options – provide same day/next day delivery</a:t>
            </a:r>
          </a:p>
          <a:p>
            <a:pPr marL="285750" indent="-285750">
              <a:buFont typeface="Wingdings" panose="05000000000000000000" pitchFamily="2" charset="2"/>
              <a:buChar char="v"/>
            </a:pPr>
            <a:r>
              <a:rPr lang="en-GB" sz="1800" dirty="0"/>
              <a:t>Manage costs more efficiently – optimise stock orders, minimise waste </a:t>
            </a:r>
          </a:p>
          <a:p>
            <a:pPr marL="285750" indent="-285750">
              <a:buFont typeface="Wingdings" panose="05000000000000000000" pitchFamily="2" charset="2"/>
              <a:buChar char="v"/>
            </a:pPr>
            <a:r>
              <a:rPr lang="en-GB" sz="1800" dirty="0"/>
              <a:t>Increase digital marketing – targeted ads, social media platforms to reach a wider audience.</a:t>
            </a:r>
          </a:p>
          <a:p>
            <a:r>
              <a:rPr lang="en-GB" sz="1800" dirty="0"/>
              <a:t>(shopify,2004)</a:t>
            </a:r>
          </a:p>
          <a:p>
            <a:endParaRPr lang="en-GB" sz="1800" dirty="0"/>
          </a:p>
          <a:p>
            <a:endParaRPr lang="en-GB" sz="1800" dirty="0"/>
          </a:p>
          <a:p>
            <a:endParaRPr lang="en-GB" sz="1800" dirty="0"/>
          </a:p>
          <a:p>
            <a:pPr marL="285750" indent="-285750">
              <a:buFont typeface="Wingdings" panose="05000000000000000000" pitchFamily="2" charset="2"/>
              <a:buChar char="v"/>
            </a:pPr>
            <a:endParaRPr lang="en-GB" sz="1800" dirty="0"/>
          </a:p>
          <a:p>
            <a:endParaRPr lang="en-GB" sz="1800" dirty="0"/>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fontScale="85000" lnSpcReduction="20000"/>
          </a:bodyPr>
          <a:lstStyle/>
          <a:p>
            <a:pPr marL="342900" indent="-342900">
              <a:buFont typeface="Arial" panose="020B0604020202020204" pitchFamily="34" charset="0"/>
              <a:buChar char="•"/>
            </a:pPr>
            <a:br>
              <a:rPr lang="en-GB" b="1" dirty="0">
                <a:latin typeface="Arial"/>
                <a:ea typeface="Roboto"/>
                <a:cs typeface="Roboto"/>
              </a:rPr>
            </a:br>
            <a:r>
              <a:rPr lang="en-GB" i="1" dirty="0">
                <a:effectLst>
                  <a:outerShdw blurRad="38100" dist="38100" dir="2700000" algn="tl">
                    <a:srgbClr val="000000">
                      <a:alpha val="43137"/>
                    </a:srgbClr>
                  </a:outerShdw>
                </a:effectLst>
                <a:latin typeface="Arial"/>
                <a:ea typeface="Roboto"/>
                <a:cs typeface="Roboto"/>
              </a:rPr>
              <a:t>Mindtools,2003 5W2H Problem- solving method: A Simple Tool for understanding issues. Available at:</a:t>
            </a:r>
            <a:r>
              <a:rPr lang="en-GB" dirty="0">
                <a:hlinkClick r:id="rId2"/>
              </a:rPr>
              <a:t>5W2H Explained: The Framework for Clear Problem Definition – Mete Kilic</a:t>
            </a:r>
            <a:r>
              <a:rPr lang="en-GB" i="1" u="sng" dirty="0">
                <a:effectLst>
                  <a:outerShdw blurRad="38100" dist="38100" dir="2700000" algn="tl">
                    <a:srgbClr val="000000">
                      <a:alpha val="43137"/>
                    </a:srgbClr>
                  </a:outerShdw>
                </a:effectLst>
                <a:latin typeface="Arial"/>
                <a:ea typeface="Roboto"/>
                <a:cs typeface="Roboto"/>
              </a:rPr>
              <a:t> </a:t>
            </a:r>
            <a:r>
              <a:rPr lang="en-GB" i="1" dirty="0">
                <a:effectLst>
                  <a:outerShdw blurRad="38100" dist="38100" dir="2700000" algn="tl">
                    <a:srgbClr val="000000">
                      <a:alpha val="43137"/>
                    </a:srgbClr>
                  </a:outerShdw>
                </a:effectLst>
                <a:latin typeface="Arial"/>
                <a:ea typeface="Roboto"/>
                <a:cs typeface="Roboto"/>
              </a:rPr>
              <a:t>(Accessed 11 march 2026)</a:t>
            </a:r>
          </a:p>
          <a:p>
            <a:pPr marL="342900" indent="-342900">
              <a:buFont typeface="Arial" panose="020B0604020202020204" pitchFamily="34" charset="0"/>
              <a:buChar char="•"/>
            </a:pPr>
            <a:r>
              <a:rPr lang="en-GB"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Studocu</a:t>
            </a: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2023. </a:t>
            </a:r>
            <a:r>
              <a:rPr lang="en-GB"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Green Haven Florists – PESTLE Analysis</a:t>
            </a: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Available at: </a:t>
            </a: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https://www.studocu.com</a:t>
            </a: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(Accessed 11 March 2026).</a:t>
            </a:r>
          </a:p>
          <a:p>
            <a:r>
              <a:rPr lang="en-GB" u="sng" dirty="0">
                <a:effectLst>
                  <a:outerShdw blurRad="38100" dist="38100" dir="2700000" algn="tl">
                    <a:srgbClr val="000000">
                      <a:alpha val="43137"/>
                    </a:srgbClr>
                  </a:outerShdw>
                </a:effectLst>
                <a:latin typeface="Arial"/>
                <a:ea typeface="Roboto"/>
                <a:cs typeface="Roboto"/>
              </a:rPr>
              <a:t>                     </a:t>
            </a:r>
          </a:p>
          <a:p>
            <a:pPr marL="342900" indent="-342900">
              <a:buFont typeface="Arial" panose="020B0604020202020204" pitchFamily="34" charset="0"/>
              <a:buChar char="•"/>
            </a:pP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Shopify, 2024. </a:t>
            </a:r>
            <a:r>
              <a:rPr lang="en-GB"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to Improve Your Small Business: Strategies for Growth</a:t>
            </a: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Available at: </a:t>
            </a: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https://www.shopify.com</a:t>
            </a: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(Accessed 16 March 2026)</a:t>
            </a:r>
          </a:p>
          <a:p>
            <a:pPr marL="342900" indent="-342900">
              <a:buFont typeface="Arial" panose="020B0604020202020204" pitchFamily="34" charset="0"/>
              <a:buChar char="•"/>
            </a:pPr>
            <a:r>
              <a:rPr lang="en-GB" dirty="0">
                <a:effectLst>
                  <a:outerShdw blurRad="38100" dist="38100" dir="2700000" algn="tl">
                    <a:srgbClr val="000000">
                      <a:alpha val="43137"/>
                    </a:srgbClr>
                  </a:outerShdw>
                </a:effectLst>
              </a:rPr>
              <a:t>Small Business Administration (SBA), 2023. </a:t>
            </a:r>
            <a:r>
              <a:rPr lang="en-GB" i="1" dirty="0">
                <a:effectLst>
                  <a:outerShdw blurRad="38100" dist="38100" dir="2700000" algn="tl">
                    <a:srgbClr val="000000">
                      <a:alpha val="43137"/>
                    </a:srgbClr>
                  </a:outerShdw>
                </a:effectLst>
              </a:rPr>
              <a:t>Strategies to Help Small Businesses Stay Competitive</a:t>
            </a:r>
            <a:r>
              <a:rPr lang="en-GB" dirty="0">
                <a:effectLst>
                  <a:outerShdw blurRad="38100" dist="38100" dir="2700000" algn="tl">
                    <a:srgbClr val="000000">
                      <a:alpha val="43137"/>
                    </a:srgbClr>
                  </a:outerShdw>
                </a:effectLst>
              </a:rPr>
              <a:t>. Available at: </a:t>
            </a:r>
            <a:r>
              <a:rPr lang="en-GB" dirty="0">
                <a:effectLst>
                  <a:outerShdw blurRad="38100" dist="38100" dir="2700000" algn="tl">
                    <a:srgbClr val="000000">
                      <a:alpha val="43137"/>
                    </a:srgbClr>
                  </a:outerShdw>
                </a:effectLst>
                <a:hlinkClick r:id="rId5">
                  <a:extLst>
                    <a:ext uri="{A12FA001-AC4F-418D-AE19-62706E023703}">
                      <ahyp:hlinkClr xmlns:ahyp="http://schemas.microsoft.com/office/drawing/2018/hyperlinkcolor" val="tx"/>
                    </a:ext>
                  </a:extLst>
                </a:hlinkClick>
              </a:rPr>
              <a:t>https://www.sba.gov</a:t>
            </a:r>
            <a:r>
              <a:rPr lang="en-GB" dirty="0">
                <a:effectLst>
                  <a:outerShdw blurRad="38100" dist="38100" dir="2700000" algn="tl">
                    <a:srgbClr val="000000">
                      <a:alpha val="43137"/>
                    </a:srgbClr>
                  </a:outerShdw>
                </a:effectLst>
              </a:rPr>
              <a:t> (Accessed 10 March 2026)</a:t>
            </a:r>
          </a:p>
          <a:p>
            <a:pPr marL="342900" indent="-342900">
              <a:buFont typeface="Arial" panose="020B0604020202020204" pitchFamily="34" charset="0"/>
              <a:buChar char="•"/>
            </a:pPr>
            <a:r>
              <a:rPr lang="en-GB" dirty="0">
                <a:effectLst>
                  <a:outerShdw blurRad="38100" dist="38100" dir="2700000" algn="tl">
                    <a:srgbClr val="000000">
                      <a:alpha val="43137"/>
                    </a:srgbClr>
                  </a:outerShdw>
                </a:effectLst>
              </a:rPr>
              <a:t>Green Haven florist: Case study [online]Available </a:t>
            </a:r>
            <a:r>
              <a:rPr lang="en-GB" dirty="0" err="1">
                <a:effectLst>
                  <a:outerShdw blurRad="38100" dist="38100" dir="2700000" algn="tl">
                    <a:srgbClr val="000000">
                      <a:alpha val="43137"/>
                    </a:srgbClr>
                  </a:outerShdw>
                </a:effectLst>
              </a:rPr>
              <a:t>at:</a:t>
            </a:r>
            <a:r>
              <a:rPr lang="en-GB" dirty="0" err="1">
                <a:hlinkClick r:id="rId6"/>
              </a:rPr>
              <a:t>Tile</a:t>
            </a:r>
            <a:r>
              <a:rPr lang="en-GB" dirty="0">
                <a:hlinkClick r:id="rId6"/>
              </a:rPr>
              <a:t>: ASSESSMENT BRIEFS AND SUBMISSION LINKS FEBRUARY 2026 | Problem Solving and Decision Making (LCLM4004_LON) | Home</a:t>
            </a:r>
            <a:endParaRPr lang="en-GB" dirty="0"/>
          </a:p>
          <a:p>
            <a:pPr marL="342900" indent="-342900">
              <a:buFont typeface="Arial" panose="020B0604020202020204" pitchFamily="34" charset="0"/>
              <a:buChar char="•"/>
            </a:pPr>
            <a:r>
              <a:rPr lang="en-GB" b="1" dirty="0"/>
              <a:t>American Society for Quality (ASQ).</a:t>
            </a:r>
            <a:r>
              <a:rPr lang="en-GB" dirty="0"/>
              <a:t> (2024) </a:t>
            </a:r>
            <a:r>
              <a:rPr lang="en-GB" i="1" dirty="0"/>
              <a:t>What is a Fishbone Diagram? Ishikawa Cause &amp; Effect Diagram.</a:t>
            </a:r>
            <a:r>
              <a:rPr lang="en-GB" dirty="0"/>
              <a:t> Available </a:t>
            </a:r>
            <a:r>
              <a:rPr lang="en-GB" dirty="0" err="1"/>
              <a:t>at:</a:t>
            </a:r>
            <a:r>
              <a:rPr lang="en-GB" u="sng" dirty="0" err="1"/>
              <a:t>https</a:t>
            </a:r>
            <a:r>
              <a:rPr lang="en-GB" u="sng" dirty="0"/>
              <a:t>://asq.org/quality-resources/fishbone </a:t>
            </a:r>
            <a:endParaRPr lang="en-GB" u="sng" dirty="0">
              <a:effectLst>
                <a:outerShdw blurRad="38100" dist="38100" dir="2700000" algn="tl">
                  <a:srgbClr val="000000">
                    <a:alpha val="43137"/>
                  </a:srgbClr>
                </a:outerShdw>
              </a:effectLst>
              <a:latin typeface="Arial"/>
              <a:ea typeface="Roboto"/>
              <a:cs typeface="Roboto"/>
            </a:endParaRPr>
          </a:p>
          <a:p>
            <a:endParaRPr lang="en-GB" sz="1800" b="1" dirty="0">
              <a:solidFill>
                <a:srgbClr val="1D4ED8"/>
              </a:solidFill>
              <a:effectLst>
                <a:outerShdw blurRad="38100" dist="38100" dir="2700000" algn="tl">
                  <a:srgbClr val="000000">
                    <a:alpha val="43137"/>
                  </a:srgbClr>
                </a:outerShdw>
              </a:effectLst>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1128</TotalTime>
  <Words>857</Words>
  <Application>Microsoft Office PowerPoint</Application>
  <PresentationFormat>Widescreen</PresentationFormat>
  <Paragraphs>103</Paragraphs>
  <Slides>11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vt:lpstr>
      <vt:lpstr>Aptos</vt:lpstr>
      <vt:lpstr>Arial</vt:lpstr>
      <vt:lpstr>Century Gothic</vt:lpstr>
      <vt:lpstr>Roboto</vt:lpstr>
      <vt:lpstr>Wingdings</vt:lpstr>
      <vt:lpstr>Wingdings 3</vt:lpstr>
      <vt:lpstr>Wisp</vt:lpstr>
      <vt:lpstr>MODULE NAME : Problem solving and decision making MODULE CODE: LCLM400 STUDENT NAME: Samantha Barrett   STUDENT ID: 2517067 LECTURER: Nerys dosseh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Samantha Channel Barrett (2517067)</cp:lastModifiedBy>
  <cp:revision>95</cp:revision>
  <dcterms:created xsi:type="dcterms:W3CDTF">2024-10-08T15:58:04Z</dcterms:created>
  <dcterms:modified xsi:type="dcterms:W3CDTF">2026-03-16T03:29:38Z</dcterms:modified>
</cp:coreProperties>
</file>