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916" r:id="rId1"/>
  </p:sldMasterIdLst>
  <p:notesMasterIdLst>
    <p:notesMasterId r:id="rId45"/>
  </p:notesMasterIdLst>
  <p:handoutMasterIdLst>
    <p:handoutMasterId r:id="rId46"/>
  </p:handoutMasterIdLst>
  <p:sldIdLst>
    <p:sldId id="398" r:id="rId2"/>
    <p:sldId id="430" r:id="rId3"/>
    <p:sldId id="438" r:id="rId4"/>
    <p:sldId id="431" r:id="rId5"/>
    <p:sldId id="432" r:id="rId6"/>
    <p:sldId id="401" r:id="rId7"/>
    <p:sldId id="402" r:id="rId8"/>
    <p:sldId id="412" r:id="rId9"/>
    <p:sldId id="443" r:id="rId10"/>
    <p:sldId id="440" r:id="rId11"/>
    <p:sldId id="442" r:id="rId12"/>
    <p:sldId id="441" r:id="rId13"/>
    <p:sldId id="439" r:id="rId14"/>
    <p:sldId id="405" r:id="rId15"/>
    <p:sldId id="406" r:id="rId16"/>
    <p:sldId id="407" r:id="rId17"/>
    <p:sldId id="408" r:id="rId18"/>
    <p:sldId id="423" r:id="rId19"/>
    <p:sldId id="409" r:id="rId20"/>
    <p:sldId id="410" r:id="rId21"/>
    <p:sldId id="411" r:id="rId22"/>
    <p:sldId id="413" r:id="rId23"/>
    <p:sldId id="414" r:id="rId24"/>
    <p:sldId id="415" r:id="rId25"/>
    <p:sldId id="416" r:id="rId26"/>
    <p:sldId id="424" r:id="rId27"/>
    <p:sldId id="425" r:id="rId28"/>
    <p:sldId id="426" r:id="rId29"/>
    <p:sldId id="428" r:id="rId30"/>
    <p:sldId id="444" r:id="rId31"/>
    <p:sldId id="427" r:id="rId32"/>
    <p:sldId id="446" r:id="rId33"/>
    <p:sldId id="429" r:id="rId34"/>
    <p:sldId id="417" r:id="rId35"/>
    <p:sldId id="435" r:id="rId36"/>
    <p:sldId id="434" r:id="rId37"/>
    <p:sldId id="436" r:id="rId38"/>
    <p:sldId id="437" r:id="rId39"/>
    <p:sldId id="419" r:id="rId40"/>
    <p:sldId id="445" r:id="rId41"/>
    <p:sldId id="422" r:id="rId42"/>
    <p:sldId id="420" r:id="rId43"/>
    <p:sldId id="421" r:id="rId4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EEF"/>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2" autoAdjust="0"/>
    <p:restoredTop sz="55831" autoAdjust="0"/>
  </p:normalViewPr>
  <p:slideViewPr>
    <p:cSldViewPr>
      <p:cViewPr varScale="1">
        <p:scale>
          <a:sx n="63" d="100"/>
          <a:sy n="63" d="100"/>
        </p:scale>
        <p:origin x="2742"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76" d="100"/>
          <a:sy n="76" d="100"/>
        </p:scale>
        <p:origin x="4104" y="11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5363" name="Rectangle 3"/>
          <p:cNvSpPr>
            <a:spLocks noGrp="1" noChangeArrowheads="1"/>
          </p:cNvSpPr>
          <p:nvPr>
            <p:ph type="dt" sz="quarter"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endParaRPr lang="cy-GB"/>
          </a:p>
        </p:txBody>
      </p:sp>
      <p:sp>
        <p:nvSpPr>
          <p:cNvPr id="15364" name="Rectangle 4"/>
          <p:cNvSpPr>
            <a:spLocks noGrp="1" noChangeArrowheads="1"/>
          </p:cNvSpPr>
          <p:nvPr>
            <p:ph type="ftr" sz="quarter" idx="2"/>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5365" name="Rectangle 5"/>
          <p:cNvSpPr>
            <a:spLocks noGrp="1" noChangeArrowheads="1"/>
          </p:cNvSpPr>
          <p:nvPr>
            <p:ph type="sldNum" sz="quarter" idx="3"/>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eaLnBrk="0" hangingPunct="0">
              <a:defRPr sz="1200"/>
            </a:lvl1pPr>
          </a:lstStyle>
          <a:p>
            <a:pPr>
              <a:defRPr/>
            </a:pPr>
            <a:fld id="{3A4CD148-2CFD-42A4-B79E-4DE962AC99FF}" type="slidenum">
              <a:rPr lang="cy-GB" altLang="en-US"/>
              <a:pPr>
                <a:defRPr/>
              </a:pPr>
              <a:t>‹#›</a:t>
            </a:fld>
            <a:endParaRPr lang="cy-GB" altLang="en-US"/>
          </a:p>
        </p:txBody>
      </p:sp>
    </p:spTree>
    <p:extLst>
      <p:ext uri="{BB962C8B-B14F-4D97-AF65-F5344CB8AC3E}">
        <p14:creationId xmlns:p14="http://schemas.microsoft.com/office/powerpoint/2010/main" val="33404216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7411" name="Rectangle 3"/>
          <p:cNvSpPr>
            <a:spLocks noGrp="1" noChangeArrowheads="1"/>
          </p:cNvSpPr>
          <p:nvPr>
            <p:ph type="dt"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endParaRPr lang="cy-GB"/>
          </a:p>
        </p:txBody>
      </p:sp>
      <p:sp>
        <p:nvSpPr>
          <p:cNvPr id="14340"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66598" y="4632687"/>
            <a:ext cx="5335893" cy="4389354"/>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7415" name="Rectangle 7"/>
          <p:cNvSpPr>
            <a:spLocks noGrp="1" noChangeArrowheads="1"/>
          </p:cNvSpPr>
          <p:nvPr>
            <p:ph type="sldNum" sz="quarter" idx="5"/>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eaLnBrk="0" hangingPunct="0">
              <a:defRPr sz="1200"/>
            </a:lvl1pPr>
          </a:lstStyle>
          <a:p>
            <a:pPr>
              <a:defRPr/>
            </a:pPr>
            <a:fld id="{02D1B66F-14E2-4F68-A85F-A86846CB4A05}" type="slidenum">
              <a:rPr lang="cy-GB" altLang="en-US"/>
              <a:pPr>
                <a:defRPr/>
              </a:pPr>
              <a:t>‹#›</a:t>
            </a:fld>
            <a:endParaRPr lang="cy-GB" altLang="en-US"/>
          </a:p>
        </p:txBody>
      </p:sp>
    </p:spTree>
    <p:extLst>
      <p:ext uri="{BB962C8B-B14F-4D97-AF65-F5344CB8AC3E}">
        <p14:creationId xmlns:p14="http://schemas.microsoft.com/office/powerpoint/2010/main" val="15285817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641350" y="779463"/>
            <a:ext cx="5202238" cy="3903662"/>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403114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DC49D3CB-AA7D-460D-AF6F-897FF616722A}" type="slidenum">
              <a:rPr lang="en-GB" altLang="en-US" smtClean="0"/>
              <a:pPr>
                <a:spcBef>
                  <a:spcPct val="0"/>
                </a:spcBef>
                <a:defRPr/>
              </a:pPr>
              <a:t>2</a:t>
            </a:fld>
            <a:endParaRPr lang="en-GB" altLang="en-US"/>
          </a:p>
        </p:txBody>
      </p:sp>
      <p:sp>
        <p:nvSpPr>
          <p:cNvPr id="27651" name="Rectangle 2"/>
          <p:cNvSpPr>
            <a:spLocks noGrp="1" noRot="1" noChangeAspect="1" noChangeArrowheads="1" noTextEdit="1"/>
          </p:cNvSpPr>
          <p:nvPr>
            <p:ph type="sldImg"/>
          </p:nvPr>
        </p:nvSpPr>
        <p:spPr>
          <a:xfrm>
            <a:off x="896938" y="731838"/>
            <a:ext cx="4875212" cy="3657600"/>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a:p>
            <a:endParaRPr lang="en-US" altLang="en-US" dirty="0">
              <a:ea typeface="ＭＳ Ｐゴシック" pitchFamily="34" charset="-128"/>
            </a:endParaRPr>
          </a:p>
        </p:txBody>
      </p:sp>
    </p:spTree>
    <p:extLst>
      <p:ext uri="{BB962C8B-B14F-4D97-AF65-F5344CB8AC3E}">
        <p14:creationId xmlns:p14="http://schemas.microsoft.com/office/powerpoint/2010/main" val="3993012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DC49D3CB-AA7D-460D-AF6F-897FF616722A}" type="slidenum">
              <a:rPr lang="en-GB" altLang="en-US" smtClean="0"/>
              <a:pPr>
                <a:spcBef>
                  <a:spcPct val="0"/>
                </a:spcBef>
                <a:defRPr/>
              </a:pPr>
              <a:t>3</a:t>
            </a:fld>
            <a:endParaRPr lang="en-GB" altLang="en-US"/>
          </a:p>
        </p:txBody>
      </p:sp>
      <p:sp>
        <p:nvSpPr>
          <p:cNvPr id="27651" name="Rectangle 2"/>
          <p:cNvSpPr>
            <a:spLocks noGrp="1" noRot="1" noChangeAspect="1" noChangeArrowheads="1" noTextEdit="1"/>
          </p:cNvSpPr>
          <p:nvPr>
            <p:ph type="sldImg"/>
          </p:nvPr>
        </p:nvSpPr>
        <p:spPr>
          <a:xfrm>
            <a:off x="896938" y="731838"/>
            <a:ext cx="4875212" cy="3657600"/>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a:p>
            <a:endParaRPr lang="en-US" altLang="en-US" dirty="0">
              <a:ea typeface="ＭＳ Ｐゴシック" pitchFamily="34" charset="-128"/>
            </a:endParaRPr>
          </a:p>
        </p:txBody>
      </p:sp>
    </p:spTree>
    <p:extLst>
      <p:ext uri="{BB962C8B-B14F-4D97-AF65-F5344CB8AC3E}">
        <p14:creationId xmlns:p14="http://schemas.microsoft.com/office/powerpoint/2010/main" val="1556597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2199213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DC49D3CB-AA7D-460D-AF6F-897FF616722A}" type="slidenum">
              <a:rPr lang="en-GB" altLang="en-US" smtClean="0"/>
              <a:pPr>
                <a:spcBef>
                  <a:spcPct val="0"/>
                </a:spcBef>
                <a:defRPr/>
              </a:pPr>
              <a:t>5</a:t>
            </a:fld>
            <a:endParaRPr lang="en-GB" altLang="en-US"/>
          </a:p>
        </p:txBody>
      </p:sp>
      <p:sp>
        <p:nvSpPr>
          <p:cNvPr id="27651" name="Rectangle 2"/>
          <p:cNvSpPr>
            <a:spLocks noGrp="1" noRot="1" noChangeAspect="1" noChangeArrowheads="1" noTextEdit="1"/>
          </p:cNvSpPr>
          <p:nvPr>
            <p:ph type="sldImg"/>
          </p:nvPr>
        </p:nvSpPr>
        <p:spPr>
          <a:xfrm>
            <a:off x="896938" y="731838"/>
            <a:ext cx="4875212" cy="3657600"/>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a:p>
            <a:endParaRPr lang="en-US" altLang="en-US" dirty="0">
              <a:ea typeface="ＭＳ Ｐゴシック" pitchFamily="34" charset="-128"/>
            </a:endParaRPr>
          </a:p>
        </p:txBody>
      </p:sp>
    </p:spTree>
    <p:extLst>
      <p:ext uri="{BB962C8B-B14F-4D97-AF65-F5344CB8AC3E}">
        <p14:creationId xmlns:p14="http://schemas.microsoft.com/office/powerpoint/2010/main" val="4678490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6</a:t>
            </a:fld>
            <a:endParaRPr lang="cy-GB" altLang="en-US"/>
          </a:p>
        </p:txBody>
      </p:sp>
    </p:spTree>
    <p:extLst>
      <p:ext uri="{BB962C8B-B14F-4D97-AF65-F5344CB8AC3E}">
        <p14:creationId xmlns:p14="http://schemas.microsoft.com/office/powerpoint/2010/main" val="1783280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a:xfrm>
            <a:off x="896938" y="731838"/>
            <a:ext cx="4875212" cy="3657600"/>
          </a:xfrm>
          <a:ln/>
        </p:spPr>
      </p:sp>
      <p:sp>
        <p:nvSpPr>
          <p:cNvPr id="235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 </a:t>
            </a:r>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8694838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896938" y="731838"/>
            <a:ext cx="4875212" cy="3657600"/>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4F24981-6E3E-4F1E-B170-B24EBAC5D4CD}" type="slidenum">
              <a:rPr lang="cy-GB" altLang="en-US" smtClean="0"/>
              <a:pPr/>
              <a:t>8</a:t>
            </a:fld>
            <a:endParaRPr lang="cy-GB" altLang="en-US"/>
          </a:p>
        </p:txBody>
      </p:sp>
    </p:spTree>
    <p:extLst>
      <p:ext uri="{BB962C8B-B14F-4D97-AF65-F5344CB8AC3E}">
        <p14:creationId xmlns:p14="http://schemas.microsoft.com/office/powerpoint/2010/main" val="1795266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9</a:t>
            </a:fld>
            <a:endParaRPr lang="cy-GB" altLang="en-US"/>
          </a:p>
        </p:txBody>
      </p:sp>
    </p:spTree>
    <p:extLst>
      <p:ext uri="{BB962C8B-B14F-4D97-AF65-F5344CB8AC3E}">
        <p14:creationId xmlns:p14="http://schemas.microsoft.com/office/powerpoint/2010/main" val="17688820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10</a:t>
            </a:fld>
            <a:endParaRPr lang="cy-GB" altLang="en-US"/>
          </a:p>
        </p:txBody>
      </p:sp>
    </p:spTree>
    <p:extLst>
      <p:ext uri="{BB962C8B-B14F-4D97-AF65-F5344CB8AC3E}">
        <p14:creationId xmlns:p14="http://schemas.microsoft.com/office/powerpoint/2010/main" val="36220719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11</a:t>
            </a:fld>
            <a:endParaRPr lang="cy-GB" altLang="en-US"/>
          </a:p>
        </p:txBody>
      </p:sp>
    </p:spTree>
    <p:extLst>
      <p:ext uri="{BB962C8B-B14F-4D97-AF65-F5344CB8AC3E}">
        <p14:creationId xmlns:p14="http://schemas.microsoft.com/office/powerpoint/2010/main" val="39740403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12</a:t>
            </a:fld>
            <a:endParaRPr lang="cy-GB" altLang="en-US"/>
          </a:p>
        </p:txBody>
      </p:sp>
    </p:spTree>
    <p:extLst>
      <p:ext uri="{BB962C8B-B14F-4D97-AF65-F5344CB8AC3E}">
        <p14:creationId xmlns:p14="http://schemas.microsoft.com/office/powerpoint/2010/main" val="21949065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228600" indent="-228600">
              <a:buAutoNum type="arabicPeriod"/>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13</a:t>
            </a:fld>
            <a:endParaRPr lang="cy-GB" altLang="en-US"/>
          </a:p>
        </p:txBody>
      </p:sp>
    </p:spTree>
    <p:extLst>
      <p:ext uri="{BB962C8B-B14F-4D97-AF65-F5344CB8AC3E}">
        <p14:creationId xmlns:p14="http://schemas.microsoft.com/office/powerpoint/2010/main" val="13229882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a typeface="ＭＳ Ｐゴシック" panose="020B0600070205080204" pitchFamily="34" charset="-128"/>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3D69ABB7-7512-4331-B373-4E7A7578651E}" type="slidenum">
              <a:rPr lang="cy-GB" altLang="en-US" smtClean="0">
                <a:cs typeface="Arial" panose="020B0604020202020204" pitchFamily="34" charset="0"/>
              </a:rPr>
              <a:pPr>
                <a:spcBef>
                  <a:spcPct val="0"/>
                </a:spcBef>
              </a:pPr>
              <a:t>14</a:t>
            </a:fld>
            <a:endParaRPr lang="cy-GB" altLang="en-US">
              <a:cs typeface="Arial" panose="020B0604020202020204" pitchFamily="34" charset="0"/>
            </a:endParaRPr>
          </a:p>
        </p:txBody>
      </p:sp>
    </p:spTree>
    <p:extLst>
      <p:ext uri="{BB962C8B-B14F-4D97-AF65-F5344CB8AC3E}">
        <p14:creationId xmlns:p14="http://schemas.microsoft.com/office/powerpoint/2010/main" val="9013837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896938" y="731838"/>
            <a:ext cx="4875212" cy="3657600"/>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0" dirty="0">
              <a:latin typeface="Arial" panose="020B0604020202020204" pitchFamily="34" charset="0"/>
              <a:ea typeface="ＭＳ Ｐゴシック" panose="020B0600070205080204" pitchFamily="34" charset="-128"/>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DD4353C-F79B-4F59-89DA-82ACAB0A7066}" type="slidenum">
              <a:rPr lang="cy-GB" altLang="en-US" smtClean="0">
                <a:cs typeface="Arial" panose="020B0604020202020204" pitchFamily="34" charset="0"/>
              </a:rPr>
              <a:pPr>
                <a:spcBef>
                  <a:spcPct val="0"/>
                </a:spcBef>
              </a:pPr>
              <a:t>15</a:t>
            </a:fld>
            <a:endParaRPr lang="cy-GB" altLang="en-US">
              <a:cs typeface="Arial" panose="020B0604020202020204" pitchFamily="34" charset="0"/>
            </a:endParaRPr>
          </a:p>
        </p:txBody>
      </p:sp>
    </p:spTree>
    <p:extLst>
      <p:ext uri="{BB962C8B-B14F-4D97-AF65-F5344CB8AC3E}">
        <p14:creationId xmlns:p14="http://schemas.microsoft.com/office/powerpoint/2010/main" val="39576813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896938" y="731838"/>
            <a:ext cx="4875212" cy="3657600"/>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a typeface="ＭＳ Ｐゴシック" panose="020B0600070205080204" pitchFamily="34" charset="-128"/>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10D3F022-DBC2-4C7C-A613-068F8A725931}" type="slidenum">
              <a:rPr lang="cy-GB" altLang="en-US" smtClean="0">
                <a:cs typeface="Arial" panose="020B0604020202020204" pitchFamily="34" charset="0"/>
              </a:rPr>
              <a:pPr>
                <a:spcBef>
                  <a:spcPct val="0"/>
                </a:spcBef>
              </a:pPr>
              <a:t>16</a:t>
            </a:fld>
            <a:endParaRPr lang="cy-GB" altLang="en-US">
              <a:cs typeface="Arial" panose="020B0604020202020204" pitchFamily="34" charset="0"/>
            </a:endParaRPr>
          </a:p>
        </p:txBody>
      </p:sp>
    </p:spTree>
    <p:extLst>
      <p:ext uri="{BB962C8B-B14F-4D97-AF65-F5344CB8AC3E}">
        <p14:creationId xmlns:p14="http://schemas.microsoft.com/office/powerpoint/2010/main" val="34478583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896938" y="731838"/>
            <a:ext cx="4875212" cy="3657600"/>
          </a:xfrm>
          <a:ln/>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7833658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896938" y="731838"/>
            <a:ext cx="4875212" cy="3657600"/>
          </a:xfrm>
          <a:ln/>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2182861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896938" y="731838"/>
            <a:ext cx="4875212" cy="3657600"/>
          </a:xfrm>
          <a:ln/>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solidFill>
                <a:srgbClr val="0070C0"/>
              </a:solidFill>
              <a:latin typeface="PrintLucida Sans"/>
            </a:endParaRPr>
          </a:p>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1871465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xfrm>
            <a:off x="896938" y="731838"/>
            <a:ext cx="4875212" cy="3657600"/>
          </a:xfrm>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4EAC34C-295B-448D-ADAC-F4DD7BD66680}" type="slidenum">
              <a:rPr lang="en-GB" altLang="en-US" smtClean="0"/>
              <a:pPr/>
              <a:t>20</a:t>
            </a:fld>
            <a:endParaRPr lang="en-GB" altLang="en-US"/>
          </a:p>
        </p:txBody>
      </p:sp>
    </p:spTree>
    <p:extLst>
      <p:ext uri="{BB962C8B-B14F-4D97-AF65-F5344CB8AC3E}">
        <p14:creationId xmlns:p14="http://schemas.microsoft.com/office/powerpoint/2010/main" val="30815763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xfrm>
            <a:off x="896938" y="731838"/>
            <a:ext cx="4875212" cy="3657600"/>
          </a:xfrm>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4EAC34C-295B-448D-ADAC-F4DD7BD66680}" type="slidenum">
              <a:rPr lang="en-GB" altLang="en-US" smtClean="0"/>
              <a:pPr/>
              <a:t>21</a:t>
            </a:fld>
            <a:endParaRPr lang="en-GB" altLang="en-US"/>
          </a:p>
        </p:txBody>
      </p:sp>
    </p:spTree>
    <p:extLst>
      <p:ext uri="{BB962C8B-B14F-4D97-AF65-F5344CB8AC3E}">
        <p14:creationId xmlns:p14="http://schemas.microsoft.com/office/powerpoint/2010/main" val="4068551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Rot="1" noChangeAspect="1" noChangeArrowheads="1" noTextEdit="1"/>
          </p:cNvSpPr>
          <p:nvPr>
            <p:ph type="sldImg"/>
          </p:nvPr>
        </p:nvSpPr>
        <p:spPr>
          <a:xfrm>
            <a:off x="896938" y="731838"/>
            <a:ext cx="4875212" cy="3657600"/>
          </a:xfrm>
          <a:ln/>
        </p:spPr>
      </p:sp>
      <p:sp>
        <p:nvSpPr>
          <p:cNvPr id="399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3661406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xfrm>
            <a:off x="896938" y="731838"/>
            <a:ext cx="4875212" cy="3657600"/>
          </a:xfrm>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9344097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xfrm>
            <a:off x="896938" y="731838"/>
            <a:ext cx="4875212" cy="3657600"/>
          </a:xfrm>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4D7FE84-B451-4262-890B-404B152112F8}" type="slidenum">
              <a:rPr lang="en-GB" altLang="en-US" smtClean="0"/>
              <a:pPr/>
              <a:t>24</a:t>
            </a:fld>
            <a:endParaRPr lang="en-GB" altLang="en-US"/>
          </a:p>
        </p:txBody>
      </p:sp>
    </p:spTree>
    <p:extLst>
      <p:ext uri="{BB962C8B-B14F-4D97-AF65-F5344CB8AC3E}">
        <p14:creationId xmlns:p14="http://schemas.microsoft.com/office/powerpoint/2010/main" val="34164970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896938" y="731838"/>
            <a:ext cx="4875212" cy="3657600"/>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383C101-DEFB-4056-BF99-F964EA413927}" type="slidenum">
              <a:rPr lang="en-GB" altLang="en-US" smtClean="0"/>
              <a:pPr/>
              <a:t>25</a:t>
            </a:fld>
            <a:endParaRPr lang="en-GB" altLang="en-US"/>
          </a:p>
        </p:txBody>
      </p:sp>
    </p:spTree>
    <p:extLst>
      <p:ext uri="{BB962C8B-B14F-4D97-AF65-F5344CB8AC3E}">
        <p14:creationId xmlns:p14="http://schemas.microsoft.com/office/powerpoint/2010/main" val="21113498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896938" y="731838"/>
            <a:ext cx="4875212" cy="3657600"/>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383C101-DEFB-4056-BF99-F964EA413927}" type="slidenum">
              <a:rPr lang="en-GB" altLang="en-US" smtClean="0"/>
              <a:pPr/>
              <a:t>26</a:t>
            </a:fld>
            <a:endParaRPr lang="en-GB" altLang="en-US"/>
          </a:p>
        </p:txBody>
      </p:sp>
    </p:spTree>
    <p:extLst>
      <p:ext uri="{BB962C8B-B14F-4D97-AF65-F5344CB8AC3E}">
        <p14:creationId xmlns:p14="http://schemas.microsoft.com/office/powerpoint/2010/main" val="9629150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896938" y="731838"/>
            <a:ext cx="4875212" cy="3657600"/>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383C101-DEFB-4056-BF99-F964EA413927}" type="slidenum">
              <a:rPr lang="en-GB" altLang="en-US" smtClean="0"/>
              <a:pPr/>
              <a:t>27</a:t>
            </a:fld>
            <a:endParaRPr lang="en-GB" altLang="en-US"/>
          </a:p>
        </p:txBody>
      </p:sp>
    </p:spTree>
    <p:extLst>
      <p:ext uri="{BB962C8B-B14F-4D97-AF65-F5344CB8AC3E}">
        <p14:creationId xmlns:p14="http://schemas.microsoft.com/office/powerpoint/2010/main" val="21248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28</a:t>
            </a:fld>
            <a:endParaRPr lang="cy-GB" altLang="en-US"/>
          </a:p>
        </p:txBody>
      </p:sp>
    </p:spTree>
    <p:extLst>
      <p:ext uri="{BB962C8B-B14F-4D97-AF65-F5344CB8AC3E}">
        <p14:creationId xmlns:p14="http://schemas.microsoft.com/office/powerpoint/2010/main" val="36870813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i="1" dirty="0">
                <a:latin typeface="Arial" panose="020B0604020202020204" pitchFamily="34" charset="0"/>
              </a:rPr>
              <a:t> </a:t>
            </a:r>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29</a:t>
            </a:fld>
            <a:endParaRPr lang="cy-GB" altLang="en-US"/>
          </a:p>
        </p:txBody>
      </p:sp>
    </p:spTree>
    <p:extLst>
      <p:ext uri="{BB962C8B-B14F-4D97-AF65-F5344CB8AC3E}">
        <p14:creationId xmlns:p14="http://schemas.microsoft.com/office/powerpoint/2010/main" val="36887657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30</a:t>
            </a:fld>
            <a:endParaRPr lang="cy-GB" altLang="en-US"/>
          </a:p>
        </p:txBody>
      </p:sp>
    </p:spTree>
    <p:extLst>
      <p:ext uri="{BB962C8B-B14F-4D97-AF65-F5344CB8AC3E}">
        <p14:creationId xmlns:p14="http://schemas.microsoft.com/office/powerpoint/2010/main" val="25717382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31</a:t>
            </a:fld>
            <a:endParaRPr lang="cy-GB" altLang="en-US"/>
          </a:p>
        </p:txBody>
      </p:sp>
    </p:spTree>
    <p:extLst>
      <p:ext uri="{BB962C8B-B14F-4D97-AF65-F5344CB8AC3E}">
        <p14:creationId xmlns:p14="http://schemas.microsoft.com/office/powerpoint/2010/main" val="26747368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32</a:t>
            </a:fld>
            <a:endParaRPr lang="cy-GB" altLang="en-US"/>
          </a:p>
        </p:txBody>
      </p:sp>
    </p:spTree>
    <p:extLst>
      <p:ext uri="{BB962C8B-B14F-4D97-AF65-F5344CB8AC3E}">
        <p14:creationId xmlns:p14="http://schemas.microsoft.com/office/powerpoint/2010/main" val="428869641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33</a:t>
            </a:fld>
            <a:endParaRPr lang="cy-GB" altLang="en-US"/>
          </a:p>
        </p:txBody>
      </p:sp>
    </p:spTree>
    <p:extLst>
      <p:ext uri="{BB962C8B-B14F-4D97-AF65-F5344CB8AC3E}">
        <p14:creationId xmlns:p14="http://schemas.microsoft.com/office/powerpoint/2010/main" val="244819573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17600" y="673100"/>
            <a:ext cx="4492625" cy="3370263"/>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34</a:t>
            </a:fld>
            <a:endParaRPr lang="cy-GB" altLang="en-US"/>
          </a:p>
        </p:txBody>
      </p:sp>
    </p:spTree>
    <p:extLst>
      <p:ext uri="{BB962C8B-B14F-4D97-AF65-F5344CB8AC3E}">
        <p14:creationId xmlns:p14="http://schemas.microsoft.com/office/powerpoint/2010/main" val="366993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38</a:t>
            </a:fld>
            <a:endParaRPr lang="cy-GB" altLang="en-US"/>
          </a:p>
        </p:txBody>
      </p:sp>
    </p:spTree>
    <p:extLst>
      <p:ext uri="{BB962C8B-B14F-4D97-AF65-F5344CB8AC3E}">
        <p14:creationId xmlns:p14="http://schemas.microsoft.com/office/powerpoint/2010/main" val="333445187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17600" y="673100"/>
            <a:ext cx="4492625" cy="3370263"/>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897849">
              <a:defRPr/>
            </a:pPr>
            <a:endParaRPr lang="en-GB" altLang="en-US" dirty="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39</a:t>
            </a:fld>
            <a:endParaRPr lang="cy-GB" altLang="en-US"/>
          </a:p>
        </p:txBody>
      </p:sp>
    </p:spTree>
    <p:extLst>
      <p:ext uri="{BB962C8B-B14F-4D97-AF65-F5344CB8AC3E}">
        <p14:creationId xmlns:p14="http://schemas.microsoft.com/office/powerpoint/2010/main" val="38236631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17600" y="673100"/>
            <a:ext cx="4492625" cy="3370263"/>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897849">
              <a:defRPr/>
            </a:pPr>
            <a:endParaRPr lang="en-GB" altLang="en-US" dirty="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40</a:t>
            </a:fld>
            <a:endParaRPr lang="cy-GB" altLang="en-US"/>
          </a:p>
        </p:txBody>
      </p:sp>
    </p:spTree>
    <p:extLst>
      <p:ext uri="{BB962C8B-B14F-4D97-AF65-F5344CB8AC3E}">
        <p14:creationId xmlns:p14="http://schemas.microsoft.com/office/powerpoint/2010/main" val="116659952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17600" y="673100"/>
            <a:ext cx="4492625" cy="3370263"/>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897849">
              <a:defRPr/>
            </a:pPr>
            <a:endParaRPr lang="en-GB" altLang="en-US" dirty="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41</a:t>
            </a:fld>
            <a:endParaRPr lang="cy-GB" altLang="en-US"/>
          </a:p>
        </p:txBody>
      </p:sp>
    </p:spTree>
    <p:extLst>
      <p:ext uri="{BB962C8B-B14F-4D97-AF65-F5344CB8AC3E}">
        <p14:creationId xmlns:p14="http://schemas.microsoft.com/office/powerpoint/2010/main" val="15962278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17600" y="673100"/>
            <a:ext cx="4492625" cy="3370263"/>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42</a:t>
            </a:fld>
            <a:endParaRPr lang="cy-GB" altLang="en-US"/>
          </a:p>
        </p:txBody>
      </p:sp>
    </p:spTree>
    <p:extLst>
      <p:ext uri="{BB962C8B-B14F-4D97-AF65-F5344CB8AC3E}">
        <p14:creationId xmlns:p14="http://schemas.microsoft.com/office/powerpoint/2010/main" val="414012626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17600" y="673100"/>
            <a:ext cx="4492625" cy="3370263"/>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43</a:t>
            </a:fld>
            <a:endParaRPr lang="cy-GB" altLang="en-US"/>
          </a:p>
        </p:txBody>
      </p:sp>
    </p:spTree>
    <p:extLst>
      <p:ext uri="{BB962C8B-B14F-4D97-AF65-F5344CB8AC3E}">
        <p14:creationId xmlns:p14="http://schemas.microsoft.com/office/powerpoint/2010/main" val="42441638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60045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36690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06915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54364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84573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58372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08504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145694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75572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83351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365473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05/09/2022</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3974336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9/5/2022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81485015"/>
      </p:ext>
    </p:extLst>
  </p:cSld>
  <p:clrMap bg1="lt1" tx1="dk1" bg2="lt2" tx2="dk2" accent1="accent1" accent2="accent2" accent3="accent3" accent4="accent4" accent5="accent5" accent6="accent6" hlink="hlink" folHlink="folHlink"/>
  <p:sldLayoutIdLst>
    <p:sldLayoutId id="2147483917"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2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shorts/VBaCQJzvjwM" TargetMode="External"/><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hyperlink" Target="https://www.youtube.com/watch?v=VBaCQJzvjwM"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video" Target="https://www.youtube.com/embed/olV5Cla-j_g?feature=oembed" TargetMode="External"/><Relationship Id="rId5" Type="http://schemas.openxmlformats.org/officeDocument/2006/relationships/image" Target="../media/image12.jpeg"/><Relationship Id="rId4" Type="http://schemas.openxmlformats.org/officeDocument/2006/relationships/hyperlink" Target="https://www.youtube.com/watch?v=olV5Cla-j_g" TargetMode="Externa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video" Target="https://www.youtube.com/embed/455EALd0htM?feature=oembed" TargetMode="External"/><Relationship Id="rId5" Type="http://schemas.openxmlformats.org/officeDocument/2006/relationships/image" Target="../media/image13.jpeg"/><Relationship Id="rId4" Type="http://schemas.openxmlformats.org/officeDocument/2006/relationships/hyperlink" Target="https://www.youtube.com/watch?v=455EALd0htM"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35.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hyperlink" Target="https://www.theseus.fi/bitstream/handle/10024/753216/Bai_Li_Liu.pdf?sequence=2" TargetMode="External"/><Relationship Id="rId2" Type="http://schemas.openxmlformats.org/officeDocument/2006/relationships/notesSlide" Target="../notesSlides/notesSlide39.xml"/><Relationship Id="rId1" Type="http://schemas.openxmlformats.org/officeDocument/2006/relationships/slideLayout" Target="../slideLayouts/slideLayout12.xml"/><Relationship Id="rId4" Type="http://schemas.openxmlformats.org/officeDocument/2006/relationships/hyperlink" Target="https://gov.wales/docs/dcells/publications/150225-successful-futures-en.pdf"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hwb.gov.wales/storage/4373f5ea-f77e-4b10-a20f-4b06eb02f6a0/draft-statutory-guidance-languages-literacy-and-communication.pdf" TargetMode="External"/><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E1A5FD-A514-1893-E259-142ED8973D08}"/>
              </a:ext>
            </a:extLst>
          </p:cNvPr>
          <p:cNvSpPr/>
          <p:nvPr/>
        </p:nvSpPr>
        <p:spPr>
          <a:xfrm>
            <a:off x="0" y="0"/>
            <a:ext cx="9144000" cy="5661248"/>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99" name="Rectangle 4"/>
          <p:cNvSpPr>
            <a:spLocks noGrp="1" noChangeArrowheads="1"/>
          </p:cNvSpPr>
          <p:nvPr>
            <p:ph sz="half" idx="1"/>
          </p:nvPr>
        </p:nvSpPr>
        <p:spPr>
          <a:xfrm>
            <a:off x="628650" y="764705"/>
            <a:ext cx="3886200" cy="4176464"/>
          </a:xfrm>
        </p:spPr>
        <p:txBody>
          <a:bodyPr>
            <a:normAutofit/>
          </a:bodyPr>
          <a:lstStyle/>
          <a:p>
            <a:pPr marL="0" lvl="0" indent="0" eaLnBrk="0" fontAlgn="base" hangingPunct="0">
              <a:spcAft>
                <a:spcPct val="0"/>
              </a:spcAft>
              <a:buNone/>
              <a:defRPr/>
            </a:pPr>
            <a:r>
              <a:rPr lang="en-GB" sz="3600" b="1" kern="0" dirty="0">
                <a:solidFill>
                  <a:srgbClr val="000000"/>
                </a:solidFill>
                <a:latin typeface="Arial" panose="020B0604020202020204" pitchFamily="34" charset="0"/>
                <a:ea typeface="ＭＳ Ｐゴシック" charset="-128"/>
              </a:rPr>
              <a:t>ECEY5004C </a:t>
            </a:r>
          </a:p>
          <a:p>
            <a:pPr marL="0" lvl="0" indent="0" eaLnBrk="0" fontAlgn="base" hangingPunct="0">
              <a:spcAft>
                <a:spcPct val="0"/>
              </a:spcAft>
              <a:buNone/>
              <a:defRPr/>
            </a:pPr>
            <a:r>
              <a:rPr lang="cy-GB" sz="3600" kern="0" dirty="0">
                <a:solidFill>
                  <a:srgbClr val="000000"/>
                </a:solidFill>
                <a:latin typeface="Arial" panose="020B0604020202020204" pitchFamily="34" charset="0"/>
                <a:ea typeface="ＭＳ Ｐゴシック" charset="-128"/>
              </a:rPr>
              <a:t>Iaith a Llythrennedd yn yr Oes Digidol</a:t>
            </a:r>
          </a:p>
          <a:p>
            <a:pPr marL="0" lv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marL="0" lvl="0" indent="0" eaLnBrk="0" fontAlgn="base" hangingPunct="0">
              <a:spcAft>
                <a:spcPct val="0"/>
              </a:spcAft>
              <a:buNone/>
              <a:defRPr/>
            </a:pPr>
            <a:endParaRPr lang="cy-GB" sz="3600" b="1" kern="0" dirty="0">
              <a:solidFill>
                <a:srgbClr val="000000"/>
              </a:solidFill>
              <a:latin typeface="Arial" panose="020B0604020202020204" pitchFamily="34" charset="0"/>
              <a:ea typeface="ＭＳ Ｐゴシック" charset="-128"/>
            </a:endParaRPr>
          </a:p>
          <a:p>
            <a:pPr marL="0" lvl="0" indent="0" eaLnBrk="0" fontAlgn="base" hangingPunct="0">
              <a:spcAft>
                <a:spcPct val="0"/>
              </a:spcAft>
              <a:buNone/>
              <a:defRPr/>
            </a:pPr>
            <a:r>
              <a:rPr lang="cy-GB" sz="3600" b="1" kern="0" dirty="0">
                <a:solidFill>
                  <a:srgbClr val="000000"/>
                </a:solidFill>
                <a:latin typeface="Arial" panose="020B0604020202020204" pitchFamily="34" charset="0"/>
                <a:ea typeface="ＭＳ Ｐゴシック" charset="-128"/>
              </a:rPr>
              <a:t>Ysgrifennu</a:t>
            </a: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4100" name="Rectangle 5"/>
          <p:cNvSpPr>
            <a:spLocks noGrp="1" noChangeArrowheads="1"/>
          </p:cNvSpPr>
          <p:nvPr>
            <p:ph sz="half" idx="2"/>
          </p:nvPr>
        </p:nvSpPr>
        <p:spPr>
          <a:xfrm>
            <a:off x="4629150" y="764705"/>
            <a:ext cx="3886200" cy="4176464"/>
          </a:xfrm>
        </p:spPr>
        <p:txBody>
          <a:bodyPr>
            <a:normAutofit/>
          </a:bodyPr>
          <a:lstStyle/>
          <a:p>
            <a:pPr marL="0" lvl="0" indent="0" eaLnBrk="0" fontAlgn="base" hangingPunct="0">
              <a:spcAft>
                <a:spcPct val="0"/>
              </a:spcAft>
              <a:buNone/>
              <a:defRPr/>
            </a:pPr>
            <a:r>
              <a:rPr lang="en-GB" sz="3600" b="1" kern="0" dirty="0">
                <a:solidFill>
                  <a:srgbClr val="0070C0"/>
                </a:solidFill>
                <a:latin typeface="Arial" panose="020B0604020202020204" pitchFamily="34" charset="0"/>
                <a:ea typeface="ＭＳ Ｐゴシック" charset="-128"/>
              </a:rPr>
              <a:t>ECEY5004</a:t>
            </a:r>
          </a:p>
          <a:p>
            <a:pPr marL="0" lvl="0" indent="0" eaLnBrk="0" fontAlgn="base" hangingPunct="0">
              <a:spcAft>
                <a:spcPct val="0"/>
              </a:spcAft>
              <a:buNone/>
              <a:defRPr/>
            </a:pPr>
            <a:r>
              <a:rPr lang="en-GB" sz="3600" kern="0" dirty="0">
                <a:solidFill>
                  <a:srgbClr val="0070C0"/>
                </a:solidFill>
                <a:latin typeface="Arial" panose="020B0604020202020204" pitchFamily="34" charset="0"/>
                <a:ea typeface="ＭＳ Ｐゴシック" charset="-128"/>
              </a:rPr>
              <a:t>Language and Literacy in the Digital Age</a:t>
            </a:r>
          </a:p>
          <a:p>
            <a:pPr marL="0" lvl="0" indent="0" eaLnBrk="0" fontAlgn="base" hangingPunct="0">
              <a:spcAft>
                <a:spcPct val="0"/>
              </a:spcAft>
              <a:buNone/>
              <a:defRPr/>
            </a:pPr>
            <a:endParaRPr lang="en-GB" sz="3600" kern="0" dirty="0">
              <a:solidFill>
                <a:srgbClr val="0000FF"/>
              </a:solidFill>
              <a:latin typeface="Arial" panose="020B0604020202020204" pitchFamily="34" charset="0"/>
              <a:ea typeface="ＭＳ Ｐゴシック" charset="-128"/>
            </a:endParaRPr>
          </a:p>
          <a:p>
            <a:pPr marL="0" lvl="0" indent="0" eaLnBrk="0" fontAlgn="base" hangingPunct="0">
              <a:spcAft>
                <a:spcPct val="0"/>
              </a:spcAft>
              <a:buNone/>
              <a:defRPr/>
            </a:pPr>
            <a:endParaRPr lang="en-GB" sz="3600" b="1" kern="0" dirty="0">
              <a:solidFill>
                <a:srgbClr val="0000FF"/>
              </a:solidFill>
              <a:latin typeface="Arial" panose="020B0604020202020204" pitchFamily="34" charset="0"/>
              <a:ea typeface="ＭＳ Ｐゴシック" charset="-128"/>
            </a:endParaRPr>
          </a:p>
          <a:p>
            <a:pPr marL="0" lvl="0" indent="0" eaLnBrk="0" fontAlgn="base" hangingPunct="0">
              <a:spcAft>
                <a:spcPct val="0"/>
              </a:spcAft>
              <a:buNone/>
              <a:defRPr/>
            </a:pPr>
            <a:r>
              <a:rPr lang="en-GB" sz="3600" b="1" kern="0" dirty="0">
                <a:solidFill>
                  <a:srgbClr val="0070C0"/>
                </a:solidFill>
                <a:latin typeface="Arial" panose="020B0604020202020204" pitchFamily="34" charset="0"/>
                <a:ea typeface="ＭＳ Ｐゴシック" charset="-128"/>
              </a:rPr>
              <a:t>Writing</a:t>
            </a:r>
            <a:endParaRPr lang="cy-GB" b="1" kern="0" dirty="0">
              <a:solidFill>
                <a:srgbClr val="0070C0"/>
              </a:solidFill>
              <a:latin typeface="Arial"/>
              <a:ea typeface="ＭＳ Ｐゴシック" charset="-128"/>
            </a:endParaRPr>
          </a:p>
          <a:p>
            <a:pPr>
              <a:buFontTx/>
              <a:buNone/>
            </a:pPr>
            <a:endParaRPr lang="cy-GB" altLang="cy-GB" dirty="0">
              <a:latin typeface="Arial" panose="020B0604020202020204" pitchFamily="34" charset="0"/>
            </a:endParaRPr>
          </a:p>
        </p:txBody>
      </p:sp>
    </p:spTree>
    <p:extLst>
      <p:ext uri="{BB962C8B-B14F-4D97-AF65-F5344CB8AC3E}">
        <p14:creationId xmlns:p14="http://schemas.microsoft.com/office/powerpoint/2010/main" val="157663493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3578625-7F39-D68D-8BE4-26582AAD4CC3}"/>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Rectangle 2"/>
          <p:cNvSpPr>
            <a:spLocks noGrp="1" noChangeArrowheads="1"/>
          </p:cNvSpPr>
          <p:nvPr>
            <p:ph type="title"/>
          </p:nvPr>
        </p:nvSpPr>
        <p:spPr>
          <a:xfrm>
            <a:off x="628650" y="365127"/>
            <a:ext cx="7886700" cy="615601"/>
          </a:xfrm>
        </p:spPr>
        <p:txBody>
          <a:bodyPr>
            <a:noAutofit/>
          </a:bodyPr>
          <a:lstStyle/>
          <a:p>
            <a:pPr eaLnBrk="1" hangingPunct="1"/>
            <a:r>
              <a:rPr lang="en-GB" altLang="en-US" sz="4000" dirty="0" err="1">
                <a:latin typeface="Arial" panose="020B0604020202020204" pitchFamily="34" charset="0"/>
              </a:rPr>
              <a:t>Cynnwys</a:t>
            </a:r>
            <a:r>
              <a:rPr lang="en-GB" altLang="en-US" sz="4000" dirty="0">
                <a:latin typeface="Arial" panose="020B0604020202020204" pitchFamily="34" charset="0"/>
              </a:rPr>
              <a:t> 			</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Content</a:t>
            </a:r>
          </a:p>
        </p:txBody>
      </p:sp>
      <p:sp>
        <p:nvSpPr>
          <p:cNvPr id="11267" name="Rectangle 3"/>
          <p:cNvSpPr>
            <a:spLocks noGrp="1" noChangeArrowheads="1"/>
          </p:cNvSpPr>
          <p:nvPr>
            <p:ph sz="half" idx="1"/>
          </p:nvPr>
        </p:nvSpPr>
        <p:spPr>
          <a:xfrm>
            <a:off x="35496" y="1916831"/>
            <a:ext cx="4479354" cy="3528393"/>
          </a:xfrm>
        </p:spPr>
        <p:txBody>
          <a:bodyPr>
            <a:normAutofit/>
          </a:bodyPr>
          <a:lstStyle/>
          <a:p>
            <a:r>
              <a:rPr lang="en-GB" altLang="en-US" dirty="0" err="1">
                <a:latin typeface="Arial" panose="020B0604020202020204" pitchFamily="34" charset="0"/>
              </a:rPr>
              <a:t>Marciau</a:t>
            </a:r>
            <a:r>
              <a:rPr lang="en-GB" altLang="en-US" dirty="0">
                <a:latin typeface="Arial" panose="020B0604020202020204" pitchFamily="34" charset="0"/>
              </a:rPr>
              <a:t> </a:t>
            </a:r>
            <a:r>
              <a:rPr lang="en-GB" altLang="en-US" dirty="0" err="1">
                <a:latin typeface="Arial" panose="020B0604020202020204" pitchFamily="34" charset="0"/>
              </a:rPr>
              <a:t>cynnar</a:t>
            </a:r>
            <a:r>
              <a:rPr lang="en-GB" altLang="en-US" dirty="0">
                <a:latin typeface="Arial" panose="020B0604020202020204" pitchFamily="34" charset="0"/>
              </a:rPr>
              <a:t>;</a:t>
            </a:r>
          </a:p>
          <a:p>
            <a:r>
              <a:rPr lang="en-GB" altLang="en-US" dirty="0">
                <a:latin typeface="Arial" panose="020B0604020202020204" pitchFamily="34" charset="0"/>
              </a:rPr>
              <a:t>‘</a:t>
            </a:r>
            <a:r>
              <a:rPr lang="en-GB" altLang="en-US" dirty="0" err="1">
                <a:latin typeface="Arial" panose="020B0604020202020204" pitchFamily="34" charset="0"/>
              </a:rPr>
              <a:t>Camau</a:t>
            </a:r>
            <a:r>
              <a:rPr lang="en-GB" altLang="en-US" dirty="0">
                <a:latin typeface="Arial" panose="020B0604020202020204" pitchFamily="34" charset="0"/>
              </a:rPr>
              <a:t>’ </a:t>
            </a:r>
            <a:r>
              <a:rPr lang="en-GB" altLang="en-US" dirty="0" err="1">
                <a:latin typeface="Arial" panose="020B0604020202020204" pitchFamily="34" charset="0"/>
              </a:rPr>
              <a:t>ysgrifennu</a:t>
            </a:r>
            <a:r>
              <a:rPr lang="en-GB" altLang="en-US" dirty="0">
                <a:latin typeface="Arial" panose="020B0604020202020204" pitchFamily="34" charset="0"/>
              </a:rPr>
              <a:t>;</a:t>
            </a:r>
          </a:p>
          <a:p>
            <a:r>
              <a:rPr lang="en-GB" altLang="en-US" dirty="0">
                <a:latin typeface="Arial" panose="020B0604020202020204" pitchFamily="34" charset="0"/>
              </a:rPr>
              <a:t>Gwaith Viktor </a:t>
            </a:r>
            <a:r>
              <a:rPr lang="en-GB" altLang="en-US" dirty="0" err="1">
                <a:latin typeface="Arial" panose="020B0604020202020204" pitchFamily="34" charset="0"/>
              </a:rPr>
              <a:t>Lowenfeld</a:t>
            </a:r>
            <a:r>
              <a:rPr lang="en-GB" altLang="en-US" dirty="0">
                <a:latin typeface="Arial" panose="020B0604020202020204" pitchFamily="34" charset="0"/>
              </a:rPr>
              <a:t>;</a:t>
            </a:r>
          </a:p>
          <a:p>
            <a:r>
              <a:rPr lang="en-GB" altLang="en-US" dirty="0" err="1">
                <a:latin typeface="Arial" panose="020B0604020202020204" pitchFamily="34" charset="0"/>
              </a:rPr>
              <a:t>Cwricwla</a:t>
            </a:r>
            <a:r>
              <a:rPr lang="en-GB" altLang="en-US" dirty="0">
                <a:latin typeface="Arial" panose="020B0604020202020204" pitchFamily="34" charset="0"/>
              </a:rPr>
              <a:t>;</a:t>
            </a:r>
          </a:p>
          <a:p>
            <a:pPr marL="0" indent="0">
              <a:buNone/>
            </a:pPr>
            <a:endParaRPr lang="en-GB" altLang="en-US" sz="3200" dirty="0">
              <a:latin typeface="Arial" panose="020B0604020202020204" pitchFamily="34" charset="0"/>
            </a:endParaRPr>
          </a:p>
        </p:txBody>
      </p:sp>
      <p:sp>
        <p:nvSpPr>
          <p:cNvPr id="11268" name="Content Placeholder 1"/>
          <p:cNvSpPr>
            <a:spLocks noGrp="1"/>
          </p:cNvSpPr>
          <p:nvPr>
            <p:ph sz="half" idx="2"/>
          </p:nvPr>
        </p:nvSpPr>
        <p:spPr>
          <a:xfrm>
            <a:off x="4629150" y="1916831"/>
            <a:ext cx="3886200" cy="3672408"/>
          </a:xfrm>
        </p:spPr>
        <p:txBody>
          <a:bodyPr>
            <a:normAutofit/>
          </a:bodyPr>
          <a:lstStyle/>
          <a:p>
            <a:r>
              <a:rPr lang="en-GB" altLang="en-US" dirty="0">
                <a:solidFill>
                  <a:srgbClr val="0070C0"/>
                </a:solidFill>
                <a:latin typeface="Arial" panose="020B0604020202020204" pitchFamily="34" charset="0"/>
              </a:rPr>
              <a:t>Early mark making;</a:t>
            </a:r>
          </a:p>
          <a:p>
            <a:r>
              <a:rPr lang="en-GB" altLang="en-US" dirty="0">
                <a:solidFill>
                  <a:srgbClr val="0070C0"/>
                </a:solidFill>
                <a:latin typeface="Arial" panose="020B0604020202020204" pitchFamily="34" charset="0"/>
              </a:rPr>
              <a:t>‘Stages’ of writing;</a:t>
            </a:r>
          </a:p>
          <a:p>
            <a:r>
              <a:rPr lang="en-GB" altLang="en-US" dirty="0">
                <a:solidFill>
                  <a:srgbClr val="0070C0"/>
                </a:solidFill>
                <a:latin typeface="Arial" panose="020B0604020202020204" pitchFamily="34" charset="0"/>
              </a:rPr>
              <a:t>Work of Viktor </a:t>
            </a:r>
            <a:r>
              <a:rPr lang="en-GB" altLang="en-US" dirty="0" err="1">
                <a:solidFill>
                  <a:srgbClr val="0070C0"/>
                </a:solidFill>
                <a:latin typeface="Arial" panose="020B0604020202020204" pitchFamily="34" charset="0"/>
              </a:rPr>
              <a:t>Lowenfeld</a:t>
            </a:r>
            <a:r>
              <a:rPr lang="en-GB" altLang="en-US" dirty="0">
                <a:solidFill>
                  <a:srgbClr val="0070C0"/>
                </a:solidFill>
                <a:latin typeface="Arial" panose="020B0604020202020204" pitchFamily="34" charset="0"/>
              </a:rPr>
              <a:t>;</a:t>
            </a:r>
          </a:p>
          <a:p>
            <a:r>
              <a:rPr lang="en-GB" altLang="en-US" dirty="0">
                <a:solidFill>
                  <a:srgbClr val="0070C0"/>
                </a:solidFill>
                <a:latin typeface="Arial" panose="020B0604020202020204" pitchFamily="34" charset="0"/>
              </a:rPr>
              <a:t>Curricula;</a:t>
            </a:r>
          </a:p>
          <a:p>
            <a:pPr marL="0" indent="0">
              <a:buNone/>
            </a:pPr>
            <a:endParaRPr lang="en-GB" altLang="en-US" sz="2600" dirty="0">
              <a:solidFill>
                <a:srgbClr val="0000FF"/>
              </a:solidFill>
              <a:latin typeface="Arial" panose="020B0604020202020204" pitchFamily="34" charset="0"/>
            </a:endParaRPr>
          </a:p>
        </p:txBody>
      </p:sp>
      <p:sp>
        <p:nvSpPr>
          <p:cNvPr id="11269"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89BD40D4-E81F-4BB3-B1EA-3BECAB7DAC72}" type="slidenum">
              <a:rPr lang="en-GB" altLang="en-US" sz="1400" smtClean="0">
                <a:ea typeface="ＭＳ Ｐゴシック" pitchFamily="34" charset="-128"/>
              </a:rPr>
              <a:pPr eaLnBrk="1" hangingPunct="1">
                <a:spcBef>
                  <a:spcPct val="0"/>
                </a:spcBef>
                <a:buFontTx/>
                <a:buNone/>
                <a:defRPr/>
              </a:pPr>
              <a:t>2</a:t>
            </a:fld>
            <a:endParaRPr lang="en-GB" altLang="en-US" sz="1400">
              <a:ea typeface="ＭＳ Ｐゴシック" pitchFamily="34" charset="-128"/>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Clr>
                <a:schemeClr val="accent1"/>
              </a:buClr>
              <a:buFont typeface="Wingdings" pitchFamily="2" charset="2"/>
              <a:buChar char="l"/>
            </a:pPr>
            <a:endParaRPr lang="en-GB" altLang="en-US">
              <a:cs typeface="Arial" charset="0"/>
            </a:endParaRPr>
          </a:p>
        </p:txBody>
      </p:sp>
    </p:spTree>
    <p:extLst>
      <p:ext uri="{BB962C8B-B14F-4D97-AF65-F5344CB8AC3E}">
        <p14:creationId xmlns:p14="http://schemas.microsoft.com/office/powerpoint/2010/main" val="3662504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E8B50D0-18BC-7C1A-97FA-A9429DDEB872}"/>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Rectangle 2"/>
          <p:cNvSpPr>
            <a:spLocks noGrp="1" noChangeArrowheads="1"/>
          </p:cNvSpPr>
          <p:nvPr>
            <p:ph type="title"/>
          </p:nvPr>
        </p:nvSpPr>
        <p:spPr>
          <a:xfrm>
            <a:off x="628650" y="365127"/>
            <a:ext cx="7886700" cy="615601"/>
          </a:xfrm>
        </p:spPr>
        <p:txBody>
          <a:bodyPr>
            <a:noAutofit/>
          </a:bodyPr>
          <a:lstStyle/>
          <a:p>
            <a:pPr eaLnBrk="1" hangingPunct="1"/>
            <a:r>
              <a:rPr lang="en-GB" altLang="en-US" sz="4000" dirty="0" err="1">
                <a:latin typeface="Arial" panose="020B0604020202020204" pitchFamily="34" charset="0"/>
              </a:rPr>
              <a:t>Cynnwys</a:t>
            </a:r>
            <a:r>
              <a:rPr lang="en-GB" altLang="en-US" sz="4000" dirty="0">
                <a:latin typeface="Arial" panose="020B0604020202020204" pitchFamily="34" charset="0"/>
              </a:rPr>
              <a:t> 			</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Content</a:t>
            </a:r>
          </a:p>
        </p:txBody>
      </p:sp>
      <p:sp>
        <p:nvSpPr>
          <p:cNvPr id="11267" name="Rectangle 3"/>
          <p:cNvSpPr>
            <a:spLocks noGrp="1" noChangeArrowheads="1"/>
          </p:cNvSpPr>
          <p:nvPr>
            <p:ph sz="half" idx="1"/>
          </p:nvPr>
        </p:nvSpPr>
        <p:spPr>
          <a:xfrm>
            <a:off x="35496" y="1844823"/>
            <a:ext cx="4479354" cy="3600401"/>
          </a:xfrm>
        </p:spPr>
        <p:txBody>
          <a:bodyPr>
            <a:normAutofit/>
          </a:bodyPr>
          <a:lstStyle/>
          <a:p>
            <a:r>
              <a:rPr lang="en-GB" altLang="en-US" dirty="0" err="1">
                <a:latin typeface="Arial" panose="020B0604020202020204" pitchFamily="34" charset="0"/>
              </a:rPr>
              <a:t>Rôl</a:t>
            </a:r>
            <a:r>
              <a:rPr lang="en-GB" altLang="en-US" dirty="0">
                <a:latin typeface="Arial" panose="020B0604020202020204" pitchFamily="34" charset="0"/>
              </a:rPr>
              <a:t> yr </a:t>
            </a:r>
            <a:r>
              <a:rPr lang="en-GB" altLang="en-US" dirty="0" err="1">
                <a:latin typeface="Arial" panose="020B0604020202020204" pitchFamily="34" charset="0"/>
              </a:rPr>
              <a:t>oedolyn</a:t>
            </a:r>
            <a:r>
              <a:rPr lang="en-GB" altLang="en-US" dirty="0">
                <a:latin typeface="Arial" panose="020B0604020202020204" pitchFamily="34" charset="0"/>
              </a:rPr>
              <a:t>;</a:t>
            </a:r>
          </a:p>
          <a:p>
            <a:r>
              <a:rPr lang="en-GB" altLang="en-US" dirty="0" err="1">
                <a:latin typeface="Arial" panose="020B0604020202020204" pitchFamily="34" charset="0"/>
              </a:rPr>
              <a:t>Llawchwith</a:t>
            </a:r>
            <a:r>
              <a:rPr lang="en-GB" altLang="en-US" dirty="0">
                <a:latin typeface="Arial" panose="020B0604020202020204" pitchFamily="34" charset="0"/>
              </a:rPr>
              <a:t>;</a:t>
            </a:r>
          </a:p>
          <a:p>
            <a:r>
              <a:rPr lang="en-GB" altLang="en-US" dirty="0" err="1">
                <a:latin typeface="Arial" panose="020B0604020202020204" pitchFamily="34" charset="0"/>
              </a:rPr>
              <a:t>Ysgrifennu</a:t>
            </a:r>
            <a:r>
              <a:rPr lang="en-GB" altLang="en-US" dirty="0">
                <a:latin typeface="Arial" panose="020B0604020202020204" pitchFamily="34" charset="0"/>
              </a:rPr>
              <a:t> </a:t>
            </a:r>
            <a:r>
              <a:rPr lang="en-GB" altLang="en-US" dirty="0" err="1">
                <a:latin typeface="Arial" panose="020B0604020202020204" pitchFamily="34" charset="0"/>
              </a:rPr>
              <a:t>amlddiwylliannol</a:t>
            </a:r>
            <a:r>
              <a:rPr lang="en-GB" altLang="en-US" dirty="0">
                <a:latin typeface="Arial" panose="020B0604020202020204" pitchFamily="34" charset="0"/>
              </a:rPr>
              <a:t>;</a:t>
            </a:r>
          </a:p>
          <a:p>
            <a:r>
              <a:rPr lang="en-GB" altLang="en-US" dirty="0" err="1">
                <a:latin typeface="Arial" panose="020B0604020202020204" pitchFamily="34" charset="0"/>
              </a:rPr>
              <a:t>Llythrennedd</a:t>
            </a:r>
            <a:r>
              <a:rPr lang="en-GB" altLang="en-US" dirty="0">
                <a:latin typeface="Arial" panose="020B0604020202020204" pitchFamily="34" charset="0"/>
              </a:rPr>
              <a:t> </a:t>
            </a:r>
            <a:r>
              <a:rPr lang="en-GB" altLang="en-US" dirty="0" err="1">
                <a:latin typeface="Arial" panose="020B0604020202020204" pitchFamily="34" charset="0"/>
              </a:rPr>
              <a:t>digidol</a:t>
            </a:r>
            <a:r>
              <a:rPr lang="en-GB" altLang="en-US" dirty="0">
                <a:latin typeface="Arial" panose="020B0604020202020204" pitchFamily="34" charset="0"/>
              </a:rPr>
              <a:t>.</a:t>
            </a:r>
          </a:p>
          <a:p>
            <a:pPr marL="0" indent="0">
              <a:buNone/>
            </a:pPr>
            <a:endParaRPr lang="en-GB" altLang="en-US" sz="3200" dirty="0">
              <a:latin typeface="Arial" panose="020B0604020202020204" pitchFamily="34" charset="0"/>
            </a:endParaRPr>
          </a:p>
        </p:txBody>
      </p:sp>
      <p:sp>
        <p:nvSpPr>
          <p:cNvPr id="11268" name="Content Placeholder 1"/>
          <p:cNvSpPr>
            <a:spLocks noGrp="1"/>
          </p:cNvSpPr>
          <p:nvPr>
            <p:ph sz="half" idx="2"/>
          </p:nvPr>
        </p:nvSpPr>
        <p:spPr>
          <a:xfrm>
            <a:off x="4629150" y="1844823"/>
            <a:ext cx="3886200" cy="3744416"/>
          </a:xfrm>
        </p:spPr>
        <p:txBody>
          <a:bodyPr>
            <a:normAutofit/>
          </a:bodyPr>
          <a:lstStyle/>
          <a:p>
            <a:r>
              <a:rPr lang="en-GB" altLang="en-US" dirty="0">
                <a:solidFill>
                  <a:srgbClr val="0070C0"/>
                </a:solidFill>
                <a:latin typeface="Arial" panose="020B0604020202020204" pitchFamily="34" charset="0"/>
              </a:rPr>
              <a:t>Role of the adult;</a:t>
            </a:r>
          </a:p>
          <a:p>
            <a:r>
              <a:rPr lang="en-GB" altLang="en-US" dirty="0">
                <a:solidFill>
                  <a:srgbClr val="0070C0"/>
                </a:solidFill>
                <a:latin typeface="Arial" panose="020B0604020202020204" pitchFamily="34" charset="0"/>
              </a:rPr>
              <a:t>Left-handedness;</a:t>
            </a:r>
          </a:p>
          <a:p>
            <a:r>
              <a:rPr lang="en-GB" altLang="en-US" dirty="0">
                <a:solidFill>
                  <a:srgbClr val="0070C0"/>
                </a:solidFill>
                <a:latin typeface="Arial" panose="020B0604020202020204" pitchFamily="34" charset="0"/>
              </a:rPr>
              <a:t>Multicultural writing;</a:t>
            </a:r>
          </a:p>
          <a:p>
            <a:r>
              <a:rPr lang="en-GB" altLang="en-US" dirty="0">
                <a:solidFill>
                  <a:srgbClr val="0070C0"/>
                </a:solidFill>
                <a:latin typeface="Arial" panose="020B0604020202020204" pitchFamily="34" charset="0"/>
              </a:rPr>
              <a:t>Digital literacy.</a:t>
            </a:r>
          </a:p>
          <a:p>
            <a:pPr marL="0" indent="0">
              <a:buNone/>
            </a:pPr>
            <a:endParaRPr lang="en-GB" altLang="en-US" sz="2600" dirty="0">
              <a:solidFill>
                <a:srgbClr val="0000FF"/>
              </a:solidFill>
              <a:latin typeface="Arial" panose="020B0604020202020204" pitchFamily="34" charset="0"/>
            </a:endParaRPr>
          </a:p>
        </p:txBody>
      </p:sp>
      <p:sp>
        <p:nvSpPr>
          <p:cNvPr id="11269"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89BD40D4-E81F-4BB3-B1EA-3BECAB7DAC72}" type="slidenum">
              <a:rPr lang="en-GB" altLang="en-US" sz="1400" smtClean="0">
                <a:ea typeface="ＭＳ Ｐゴシック" pitchFamily="34" charset="-128"/>
              </a:rPr>
              <a:pPr eaLnBrk="1" hangingPunct="1">
                <a:spcBef>
                  <a:spcPct val="0"/>
                </a:spcBef>
                <a:buFontTx/>
                <a:buNone/>
                <a:defRPr/>
              </a:pPr>
              <a:t>3</a:t>
            </a:fld>
            <a:endParaRPr lang="en-GB" altLang="en-US" sz="1400">
              <a:ea typeface="ＭＳ Ｐゴシック" pitchFamily="34" charset="-128"/>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Clr>
                <a:schemeClr val="accent1"/>
              </a:buClr>
              <a:buFont typeface="Wingdings" pitchFamily="2" charset="2"/>
              <a:buChar char="l"/>
            </a:pPr>
            <a:endParaRPr lang="en-GB" altLang="en-US">
              <a:cs typeface="Arial" charset="0"/>
            </a:endParaRPr>
          </a:p>
        </p:txBody>
      </p:sp>
    </p:spTree>
    <p:extLst>
      <p:ext uri="{BB962C8B-B14F-4D97-AF65-F5344CB8AC3E}">
        <p14:creationId xmlns:p14="http://schemas.microsoft.com/office/powerpoint/2010/main" val="815660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DEFD8FE-7520-93E8-1E3A-413A388232C6}"/>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9512" y="365126"/>
            <a:ext cx="8712968" cy="1325563"/>
          </a:xfrm>
        </p:spPr>
        <p:txBody>
          <a:bodyPr>
            <a:noAutofit/>
          </a:bodyPr>
          <a:lstStyle/>
          <a:p>
            <a:r>
              <a:rPr lang="en-GB" sz="4000" dirty="0">
                <a:latin typeface="Arial" panose="020B0604020202020204" pitchFamily="34" charset="0"/>
              </a:rPr>
              <a:t>Sgiliau </a:t>
            </a:r>
            <a:r>
              <a:rPr lang="en-GB" sz="4000" dirty="0" err="1">
                <a:latin typeface="Arial" panose="020B0604020202020204" pitchFamily="34" charset="0"/>
              </a:rPr>
              <a:t>Cyflogadwyedd</a:t>
            </a:r>
            <a:r>
              <a:rPr lang="en-GB" sz="4000" dirty="0">
                <a:latin typeface="Arial" panose="020B0604020202020204" pitchFamily="34" charset="0"/>
              </a:rPr>
              <a:t>/</a:t>
            </a:r>
            <a:r>
              <a:rPr lang="en-GB" sz="4000" dirty="0" err="1">
                <a:latin typeface="Arial" panose="020B0604020202020204" pitchFamily="34" charset="0"/>
              </a:rPr>
              <a:t>Trosglwyddadwy</a:t>
            </a:r>
            <a:br>
              <a:rPr lang="en-GB" sz="4000" dirty="0">
                <a:latin typeface="Arial" panose="020B0604020202020204" pitchFamily="34" charset="0"/>
              </a:rPr>
            </a:br>
            <a:r>
              <a:rPr lang="en-GB" sz="4000" dirty="0">
                <a:solidFill>
                  <a:srgbClr val="0070C0"/>
                </a:solidFill>
                <a:latin typeface="Arial" panose="020B0604020202020204" pitchFamily="34" charset="0"/>
              </a:rPr>
              <a:t>Employability/Transferable Skills</a:t>
            </a:r>
            <a:endParaRPr lang="en-US"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2276871"/>
            <a:ext cx="4038600" cy="3312369"/>
          </a:xfrm>
        </p:spPr>
        <p:txBody>
          <a:bodyPr/>
          <a:lstStyle/>
          <a:p>
            <a:r>
              <a:rPr lang="en-GB" dirty="0" err="1">
                <a:latin typeface="Arial" panose="020B0604020202020204" pitchFamily="34" charset="0"/>
              </a:rPr>
              <a:t>Trefnu</a:t>
            </a:r>
            <a:r>
              <a:rPr lang="en-GB" dirty="0">
                <a:latin typeface="Arial" panose="020B0604020202020204" pitchFamily="34" charset="0"/>
              </a:rPr>
              <a:t> a </a:t>
            </a:r>
            <a:r>
              <a:rPr lang="en-GB" dirty="0" err="1">
                <a:latin typeface="Arial" panose="020B0604020202020204" pitchFamily="34" charset="0"/>
              </a:rPr>
              <a:t>Chynllunio</a:t>
            </a:r>
            <a:r>
              <a:rPr lang="en-GB" dirty="0">
                <a:latin typeface="Arial" panose="020B0604020202020204" pitchFamily="34" charset="0"/>
              </a:rPr>
              <a:t>;</a:t>
            </a:r>
          </a:p>
          <a:p>
            <a:r>
              <a:rPr lang="en-GB" dirty="0" err="1">
                <a:latin typeface="Arial" panose="020B0604020202020204" pitchFamily="34" charset="0"/>
              </a:rPr>
              <a:t>Ymchwilio</a:t>
            </a:r>
            <a:r>
              <a:rPr lang="en-GB" dirty="0">
                <a:latin typeface="Arial" panose="020B0604020202020204" pitchFamily="34" charset="0"/>
              </a:rPr>
              <a:t> a </a:t>
            </a:r>
            <a:r>
              <a:rPr lang="en-GB" dirty="0" err="1">
                <a:latin typeface="Arial" panose="020B0604020202020204" pitchFamily="34" charset="0"/>
              </a:rPr>
              <a:t>Chymryd</a:t>
            </a:r>
            <a:r>
              <a:rPr lang="en-GB" dirty="0">
                <a:latin typeface="Arial" panose="020B0604020202020204" pitchFamily="34" charset="0"/>
              </a:rPr>
              <a:t> </a:t>
            </a:r>
            <a:r>
              <a:rPr lang="en-GB" dirty="0" err="1">
                <a:latin typeface="Arial" panose="020B0604020202020204" pitchFamily="34" charset="0"/>
              </a:rPr>
              <a:t>nodiadau</a:t>
            </a:r>
            <a:r>
              <a:rPr lang="en-GB" dirty="0">
                <a:latin typeface="Arial" panose="020B0604020202020204" pitchFamily="34" charset="0"/>
              </a:rPr>
              <a:t>;</a:t>
            </a:r>
          </a:p>
          <a:p>
            <a:r>
              <a:rPr lang="en-GB" dirty="0" err="1">
                <a:latin typeface="Arial" panose="020B0604020202020204" pitchFamily="34" charset="0"/>
              </a:rPr>
              <a:t>Trafod</a:t>
            </a:r>
            <a:r>
              <a:rPr lang="en-GB" dirty="0">
                <a:latin typeface="Arial" panose="020B0604020202020204" pitchFamily="34" charset="0"/>
              </a:rPr>
              <a:t>;</a:t>
            </a:r>
          </a:p>
          <a:p>
            <a:r>
              <a:rPr lang="en-GB" dirty="0" err="1">
                <a:latin typeface="Arial" panose="020B0604020202020204" pitchFamily="34" charset="0"/>
              </a:rPr>
              <a:t>Cysylltu</a:t>
            </a:r>
            <a:r>
              <a:rPr lang="en-GB" dirty="0">
                <a:latin typeface="Arial" panose="020B0604020202020204" pitchFamily="34" charset="0"/>
              </a:rPr>
              <a:t> </a:t>
            </a:r>
            <a:r>
              <a:rPr lang="en-GB" dirty="0" err="1">
                <a:latin typeface="Arial" panose="020B0604020202020204" pitchFamily="34" charset="0"/>
              </a:rPr>
              <a:t>damcaniaeth</a:t>
            </a:r>
            <a:r>
              <a:rPr lang="en-GB" dirty="0">
                <a:latin typeface="Arial" panose="020B0604020202020204" pitchFamily="34" charset="0"/>
              </a:rPr>
              <a:t> ag </a:t>
            </a:r>
            <a:r>
              <a:rPr lang="en-GB" dirty="0" err="1">
                <a:latin typeface="Arial" panose="020B0604020202020204" pitchFamily="34" charset="0"/>
              </a:rPr>
              <a:t>arfer</a:t>
            </a:r>
            <a:r>
              <a:rPr lang="en-GB" dirty="0">
                <a:latin typeface="Arial" panose="020B0604020202020204" pitchFamily="34" charset="0"/>
              </a:rPr>
              <a:t>.</a:t>
            </a:r>
            <a:endParaRPr lang="en-US" dirty="0">
              <a:latin typeface="Arial" panose="020B0604020202020204" pitchFamily="34" charset="0"/>
            </a:endParaRPr>
          </a:p>
        </p:txBody>
      </p:sp>
      <p:sp>
        <p:nvSpPr>
          <p:cNvPr id="4" name="Content Placeholder 3"/>
          <p:cNvSpPr>
            <a:spLocks noGrp="1"/>
          </p:cNvSpPr>
          <p:nvPr>
            <p:ph sz="half" idx="2"/>
          </p:nvPr>
        </p:nvSpPr>
        <p:spPr>
          <a:xfrm>
            <a:off x="4629150" y="2276871"/>
            <a:ext cx="3886200" cy="3900092"/>
          </a:xfrm>
        </p:spPr>
        <p:txBody>
          <a:bodyPr/>
          <a:lstStyle/>
          <a:p>
            <a:r>
              <a:rPr lang="en-GB" dirty="0">
                <a:solidFill>
                  <a:srgbClr val="0070C0"/>
                </a:solidFill>
                <a:latin typeface="Arial" panose="020B0604020202020204" pitchFamily="34" charset="0"/>
              </a:rPr>
              <a:t>Organisation and Planning;</a:t>
            </a:r>
          </a:p>
          <a:p>
            <a:r>
              <a:rPr lang="en-GB" dirty="0">
                <a:solidFill>
                  <a:srgbClr val="0070C0"/>
                </a:solidFill>
                <a:latin typeface="Arial" panose="020B0604020202020204" pitchFamily="34" charset="0"/>
              </a:rPr>
              <a:t>Researching and Note taking;</a:t>
            </a:r>
          </a:p>
          <a:p>
            <a:r>
              <a:rPr lang="en-GB" dirty="0">
                <a:solidFill>
                  <a:srgbClr val="0070C0"/>
                </a:solidFill>
                <a:latin typeface="Arial" panose="020B0604020202020204" pitchFamily="34" charset="0"/>
              </a:rPr>
              <a:t>Discussing;</a:t>
            </a:r>
          </a:p>
          <a:p>
            <a:r>
              <a:rPr lang="en-GB" dirty="0">
                <a:solidFill>
                  <a:srgbClr val="0070C0"/>
                </a:solidFill>
                <a:latin typeface="Arial" panose="020B0604020202020204" pitchFamily="34" charset="0"/>
              </a:rPr>
              <a:t>Linking theory to practice.</a:t>
            </a:r>
          </a:p>
        </p:txBody>
      </p:sp>
    </p:spTree>
    <p:extLst>
      <p:ext uri="{BB962C8B-B14F-4D97-AF65-F5344CB8AC3E}">
        <p14:creationId xmlns:p14="http://schemas.microsoft.com/office/powerpoint/2010/main" val="1215189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97E5C3C-91EB-A8D4-CE03-31C0F6D52242}"/>
              </a:ext>
            </a:extLst>
          </p:cNvPr>
          <p:cNvSpPr/>
          <p:nvPr/>
        </p:nvSpPr>
        <p:spPr>
          <a:xfrm>
            <a:off x="0" y="0"/>
            <a:ext cx="9144000" cy="5661248"/>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Rectangle 2"/>
          <p:cNvSpPr>
            <a:spLocks noGrp="1" noChangeArrowheads="1"/>
          </p:cNvSpPr>
          <p:nvPr>
            <p:ph type="title"/>
          </p:nvPr>
        </p:nvSpPr>
        <p:spPr>
          <a:xfrm>
            <a:off x="628650" y="365127"/>
            <a:ext cx="7886700" cy="975641"/>
          </a:xfrm>
        </p:spPr>
        <p:txBody>
          <a:bodyPr>
            <a:noAutofit/>
          </a:bodyPr>
          <a:lstStyle/>
          <a:p>
            <a:pPr eaLnBrk="1" hangingPunct="1"/>
            <a:r>
              <a:rPr lang="en-GB" altLang="en-US" sz="4000" dirty="0" err="1">
                <a:latin typeface="Arial" panose="020B0604020202020204" pitchFamily="34" charset="0"/>
              </a:rPr>
              <a:t>Adnoddau</a:t>
            </a:r>
            <a:r>
              <a:rPr lang="en-GB" altLang="en-US" sz="4000" dirty="0">
                <a:latin typeface="Arial" panose="020B0604020202020204" pitchFamily="34" charset="0"/>
              </a:rPr>
              <a:t>		</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Resources</a:t>
            </a:r>
          </a:p>
        </p:txBody>
      </p:sp>
      <p:sp>
        <p:nvSpPr>
          <p:cNvPr id="11267" name="Rectangle 3"/>
          <p:cNvSpPr>
            <a:spLocks noGrp="1" noChangeArrowheads="1"/>
          </p:cNvSpPr>
          <p:nvPr>
            <p:ph sz="half" idx="1"/>
          </p:nvPr>
        </p:nvSpPr>
        <p:spPr>
          <a:xfrm>
            <a:off x="755576" y="1700808"/>
            <a:ext cx="3759274" cy="4476155"/>
          </a:xfrm>
        </p:spPr>
        <p:txBody>
          <a:bodyPr>
            <a:normAutofit/>
          </a:bodyPr>
          <a:lstStyle/>
          <a:p>
            <a:r>
              <a:rPr lang="en-GB" dirty="0">
                <a:latin typeface="Arial" panose="020B0604020202020204" pitchFamily="34" charset="0"/>
              </a:rPr>
              <a:t>PP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a:t>
            </a:r>
          </a:p>
          <a:p>
            <a:r>
              <a:rPr lang="en-GB" dirty="0" err="1">
                <a:latin typeface="Arial" panose="020B0604020202020204" pitchFamily="34" charset="0"/>
              </a:rPr>
              <a:t>Ymchwil</a:t>
            </a:r>
            <a:r>
              <a:rPr lang="en-GB" dirty="0">
                <a:latin typeface="Arial" panose="020B0604020202020204" pitchFamily="34" charset="0"/>
              </a:rPr>
              <a:t>;</a:t>
            </a:r>
          </a:p>
          <a:p>
            <a:r>
              <a:rPr lang="en-GB" dirty="0" err="1">
                <a:latin typeface="Arial" panose="020B0604020202020204" pitchFamily="34" charset="0"/>
              </a:rPr>
              <a:t>Clipiau</a:t>
            </a:r>
            <a:r>
              <a:rPr lang="en-GB" dirty="0">
                <a:latin typeface="Arial" panose="020B0604020202020204" pitchFamily="34" charset="0"/>
              </a:rPr>
              <a:t> </a:t>
            </a:r>
            <a:r>
              <a:rPr lang="en-GB" dirty="0" err="1">
                <a:latin typeface="Arial" panose="020B0604020202020204" pitchFamily="34" charset="0"/>
              </a:rPr>
              <a:t>fideo</a:t>
            </a:r>
            <a:r>
              <a:rPr lang="en-GB" dirty="0">
                <a:latin typeface="Arial" panose="020B0604020202020204" pitchFamily="34" charset="0"/>
              </a:rPr>
              <a:t>;</a:t>
            </a:r>
          </a:p>
          <a:p>
            <a:r>
              <a:rPr lang="en-GB" dirty="0" err="1">
                <a:latin typeface="Arial" panose="020B0604020202020204" pitchFamily="34" charset="0"/>
              </a:rPr>
              <a:t>Gwefannau</a:t>
            </a:r>
            <a:r>
              <a:rPr lang="en-GB" dirty="0">
                <a:latin typeface="Arial" panose="020B0604020202020204" pitchFamily="34" charset="0"/>
              </a:rPr>
              <a:t> a </a:t>
            </a:r>
            <a:r>
              <a:rPr lang="en-GB" dirty="0" err="1">
                <a:latin typeface="Arial" panose="020B0604020202020204" pitchFamily="34" charset="0"/>
              </a:rPr>
              <a:t>Blogiau</a:t>
            </a:r>
            <a:r>
              <a:rPr lang="en-GB" dirty="0">
                <a:latin typeface="Arial" panose="020B0604020202020204" pitchFamily="34" charset="0"/>
              </a:rPr>
              <a:t>.</a:t>
            </a:r>
          </a:p>
          <a:p>
            <a:pPr marL="0" indent="0" eaLnBrk="1" hangingPunct="1">
              <a:buNone/>
            </a:pPr>
            <a:endParaRPr lang="en-GB" altLang="en-US" sz="3200" dirty="0">
              <a:latin typeface="Arial" panose="020B0604020202020204" pitchFamily="34" charset="0"/>
            </a:endParaRPr>
          </a:p>
        </p:txBody>
      </p:sp>
      <p:sp>
        <p:nvSpPr>
          <p:cNvPr id="11268" name="Content Placeholder 1"/>
          <p:cNvSpPr>
            <a:spLocks noGrp="1"/>
          </p:cNvSpPr>
          <p:nvPr>
            <p:ph sz="half" idx="2"/>
          </p:nvPr>
        </p:nvSpPr>
        <p:spPr>
          <a:xfrm>
            <a:off x="4629150" y="1700808"/>
            <a:ext cx="3886200" cy="4476155"/>
          </a:xfrm>
        </p:spPr>
        <p:txBody>
          <a:bodyPr>
            <a:normAutofit/>
          </a:bodyPr>
          <a:lstStyle/>
          <a:p>
            <a:r>
              <a:rPr lang="en-GB" dirty="0">
                <a:solidFill>
                  <a:srgbClr val="0070C0"/>
                </a:solidFill>
                <a:latin typeface="Arial" panose="020B0604020202020204" pitchFamily="34" charset="0"/>
              </a:rPr>
              <a:t>PP for the lecture;</a:t>
            </a:r>
          </a:p>
          <a:p>
            <a:r>
              <a:rPr lang="en-GB" dirty="0">
                <a:solidFill>
                  <a:srgbClr val="0070C0"/>
                </a:solidFill>
                <a:latin typeface="Arial" panose="020B0604020202020204" pitchFamily="34" charset="0"/>
              </a:rPr>
              <a:t>Research;</a:t>
            </a:r>
          </a:p>
          <a:p>
            <a:r>
              <a:rPr lang="en-GB" dirty="0">
                <a:solidFill>
                  <a:srgbClr val="0070C0"/>
                </a:solidFill>
                <a:latin typeface="Arial" panose="020B0604020202020204" pitchFamily="34" charset="0"/>
              </a:rPr>
              <a:t>Video clips;</a:t>
            </a:r>
          </a:p>
          <a:p>
            <a:r>
              <a:rPr lang="en-GB" dirty="0">
                <a:solidFill>
                  <a:srgbClr val="0070C0"/>
                </a:solidFill>
                <a:latin typeface="Arial" panose="020B0604020202020204" pitchFamily="34" charset="0"/>
              </a:rPr>
              <a:t>Websites and Blogs.</a:t>
            </a:r>
          </a:p>
          <a:p>
            <a:endParaRPr lang="en-GB" altLang="en-US" dirty="0">
              <a:solidFill>
                <a:srgbClr val="0000FF"/>
              </a:solidFill>
              <a:latin typeface="Arial" panose="020B0604020202020204" pitchFamily="34" charset="0"/>
            </a:endParaRPr>
          </a:p>
        </p:txBody>
      </p:sp>
      <p:sp>
        <p:nvSpPr>
          <p:cNvPr id="11269"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89BD40D4-E81F-4BB3-B1EA-3BECAB7DAC72}" type="slidenum">
              <a:rPr lang="en-GB" altLang="en-US" sz="1400" smtClean="0">
                <a:ea typeface="ＭＳ Ｐゴシック" pitchFamily="34" charset="-128"/>
              </a:rPr>
              <a:pPr eaLnBrk="1" hangingPunct="1">
                <a:spcBef>
                  <a:spcPct val="0"/>
                </a:spcBef>
                <a:buFontTx/>
                <a:buNone/>
                <a:defRPr/>
              </a:pPr>
              <a:t>5</a:t>
            </a:fld>
            <a:endParaRPr lang="en-GB" altLang="en-US" sz="1400">
              <a:ea typeface="ＭＳ Ｐゴシック" pitchFamily="34" charset="-128"/>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Clr>
                <a:schemeClr val="accent1"/>
              </a:buClr>
              <a:buFont typeface="Wingdings" pitchFamily="2" charset="2"/>
              <a:buChar char="l"/>
            </a:pPr>
            <a:endParaRPr lang="en-GB" altLang="en-US">
              <a:cs typeface="Arial" charset="0"/>
            </a:endParaRPr>
          </a:p>
        </p:txBody>
      </p:sp>
    </p:spTree>
    <p:extLst>
      <p:ext uri="{BB962C8B-B14F-4D97-AF65-F5344CB8AC3E}">
        <p14:creationId xmlns:p14="http://schemas.microsoft.com/office/powerpoint/2010/main" val="1422830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7B204C8-A954-7B7B-B06F-A7484E0268C1}"/>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altLang="en-US" sz="4000" dirty="0">
                <a:latin typeface="Arial" panose="020B0604020202020204" pitchFamily="34" charset="0"/>
              </a:rPr>
              <a:t>Gwneud Marciau </a:t>
            </a:r>
            <a:r>
              <a:rPr lang="en-GB" altLang="en-US" sz="4000" dirty="0" err="1">
                <a:latin typeface="Arial" panose="020B0604020202020204" pitchFamily="34" charset="0"/>
              </a:rPr>
              <a:t>Cynnar</a:t>
            </a:r>
            <a:br>
              <a:rPr lang="en-GB" altLang="en-US" sz="4000" dirty="0">
                <a:solidFill>
                  <a:schemeClr val="accent2"/>
                </a:solidFill>
                <a:latin typeface="Arial" panose="020B0604020202020204" pitchFamily="34" charset="0"/>
              </a:rPr>
            </a:br>
            <a:r>
              <a:rPr lang="en-GB" altLang="en-US" sz="4000" dirty="0">
                <a:solidFill>
                  <a:srgbClr val="0070C0"/>
                </a:solidFill>
                <a:latin typeface="Arial" panose="020B0604020202020204" pitchFamily="34" charset="0"/>
              </a:rPr>
              <a:t>Early Mark Making</a:t>
            </a:r>
            <a:endParaRPr lang="en-GB" sz="4000" dirty="0">
              <a:solidFill>
                <a:srgbClr val="0070C0"/>
              </a:solidFill>
            </a:endParaRPr>
          </a:p>
        </p:txBody>
      </p:sp>
      <p:sp>
        <p:nvSpPr>
          <p:cNvPr id="3" name="Content Placeholder 2"/>
          <p:cNvSpPr>
            <a:spLocks noGrp="1"/>
          </p:cNvSpPr>
          <p:nvPr>
            <p:ph sz="half" idx="1"/>
          </p:nvPr>
        </p:nvSpPr>
        <p:spPr>
          <a:xfrm>
            <a:off x="179512" y="2132855"/>
            <a:ext cx="4316288" cy="3456385"/>
          </a:xfrm>
        </p:spPr>
        <p:txBody>
          <a:bodyPr/>
          <a:lstStyle/>
          <a:p>
            <a:pPr lvl="0" eaLnBrk="1" hangingPunct="1"/>
            <a:r>
              <a:rPr lang="en-GB" altLang="en-US" dirty="0">
                <a:solidFill>
                  <a:prstClr val="black"/>
                </a:solidFill>
                <a:latin typeface="Arial" panose="020B0604020202020204" pitchFamily="34" charset="0"/>
              </a:rPr>
              <a:t>Marciau </a:t>
            </a:r>
            <a:r>
              <a:rPr lang="en-GB" altLang="en-US" dirty="0" err="1">
                <a:solidFill>
                  <a:prstClr val="black"/>
                </a:solidFill>
                <a:latin typeface="Arial" panose="020B0604020202020204" pitchFamily="34" charset="0"/>
              </a:rPr>
              <a:t>cyntaf</a:t>
            </a:r>
            <a:r>
              <a:rPr lang="en-GB" altLang="en-US" dirty="0">
                <a:solidFill>
                  <a:prstClr val="black"/>
                </a:solidFill>
                <a:latin typeface="Arial" panose="020B0604020202020204" pitchFamily="34" charset="0"/>
              </a:rPr>
              <a:t>/</a:t>
            </a:r>
            <a:r>
              <a:rPr lang="en-GB" altLang="en-US" dirty="0" err="1">
                <a:solidFill>
                  <a:prstClr val="black"/>
                </a:solidFill>
                <a:latin typeface="Arial" panose="020B0604020202020204" pitchFamily="34" charset="0"/>
              </a:rPr>
              <a:t>cynrychiolaeth</a:t>
            </a:r>
            <a:r>
              <a:rPr lang="en-GB" altLang="en-US" dirty="0">
                <a:solidFill>
                  <a:prstClr val="black"/>
                </a:solidFill>
                <a:latin typeface="Arial" panose="020B0604020202020204" pitchFamily="34" charset="0"/>
              </a:rPr>
              <a:t> </a:t>
            </a:r>
            <a:r>
              <a:rPr lang="en-GB" altLang="en-US" dirty="0" err="1">
                <a:solidFill>
                  <a:prstClr val="black"/>
                </a:solidFill>
                <a:latin typeface="Arial" panose="020B0604020202020204" pitchFamily="34" charset="0"/>
              </a:rPr>
              <a:t>gynnar</a:t>
            </a:r>
            <a:r>
              <a:rPr lang="en-GB" altLang="en-US" dirty="0">
                <a:solidFill>
                  <a:prstClr val="black"/>
                </a:solidFill>
                <a:latin typeface="Arial" panose="020B0604020202020204" pitchFamily="34" charset="0"/>
              </a:rPr>
              <a:t>;</a:t>
            </a:r>
          </a:p>
          <a:p>
            <a:pPr lvl="0" eaLnBrk="1" hangingPunct="1"/>
            <a:r>
              <a:rPr lang="en-GB" altLang="en-US" dirty="0" err="1">
                <a:solidFill>
                  <a:prstClr val="black"/>
                </a:solidFill>
                <a:latin typeface="Arial" panose="020B0604020202020204" pitchFamily="34" charset="0"/>
              </a:rPr>
              <a:t>Cyfnod</a:t>
            </a:r>
            <a:r>
              <a:rPr lang="en-GB" altLang="en-US" dirty="0">
                <a:solidFill>
                  <a:prstClr val="black"/>
                </a:solidFill>
                <a:latin typeface="Arial" panose="020B0604020202020204" pitchFamily="34" charset="0"/>
              </a:rPr>
              <a:t> Sensorimotor;</a:t>
            </a:r>
          </a:p>
          <a:p>
            <a:pPr lvl="0" eaLnBrk="1" hangingPunct="1"/>
            <a:r>
              <a:rPr lang="en-GB" altLang="en-US" dirty="0" err="1">
                <a:solidFill>
                  <a:prstClr val="black"/>
                </a:solidFill>
                <a:latin typeface="Arial" panose="020B0604020202020204" pitchFamily="34" charset="0"/>
              </a:rPr>
              <a:t>Cynrychiolaeth</a:t>
            </a:r>
            <a:r>
              <a:rPr lang="en-GB" altLang="en-US" dirty="0">
                <a:solidFill>
                  <a:prstClr val="black"/>
                </a:solidFill>
                <a:latin typeface="Arial" panose="020B0604020202020204" pitchFamily="34" charset="0"/>
              </a:rPr>
              <a:t> </a:t>
            </a:r>
            <a:r>
              <a:rPr lang="en-GB" altLang="en-US" dirty="0" err="1">
                <a:solidFill>
                  <a:prstClr val="black"/>
                </a:solidFill>
                <a:latin typeface="Arial" panose="020B0604020202020204" pitchFamily="34" charset="0"/>
              </a:rPr>
              <a:t>eiconig</a:t>
            </a:r>
            <a:r>
              <a:rPr lang="en-GB" altLang="en-US" dirty="0">
                <a:solidFill>
                  <a:prstClr val="black"/>
                </a:solidFill>
                <a:latin typeface="Arial" panose="020B0604020202020204" pitchFamily="34" charset="0"/>
              </a:rPr>
              <a:t>;</a:t>
            </a:r>
          </a:p>
          <a:p>
            <a:pPr lvl="0" eaLnBrk="1" hangingPunct="1"/>
            <a:r>
              <a:rPr lang="en-GB" altLang="en-US" dirty="0">
                <a:solidFill>
                  <a:prstClr val="black"/>
                </a:solidFill>
                <a:latin typeface="Arial" panose="020B0604020202020204" pitchFamily="34" charset="0"/>
              </a:rPr>
              <a:t>Print </a:t>
            </a:r>
            <a:r>
              <a:rPr lang="en-GB" altLang="en-US" dirty="0" err="1">
                <a:solidFill>
                  <a:prstClr val="black"/>
                </a:solidFill>
                <a:latin typeface="Arial" panose="020B0604020202020204" pitchFamily="34" charset="0"/>
              </a:rPr>
              <a:t>amgylcheddol</a:t>
            </a:r>
            <a:r>
              <a:rPr lang="en-GB" altLang="en-US" dirty="0">
                <a:solidFill>
                  <a:prstClr val="black"/>
                </a:solidFill>
                <a:latin typeface="Arial" panose="020B0604020202020204" pitchFamily="34" charset="0"/>
              </a:rPr>
              <a:t>.</a:t>
            </a:r>
            <a:endParaRPr lang="en-GB" dirty="0"/>
          </a:p>
        </p:txBody>
      </p:sp>
      <p:sp>
        <p:nvSpPr>
          <p:cNvPr id="4" name="Content Placeholder 3"/>
          <p:cNvSpPr>
            <a:spLocks noGrp="1"/>
          </p:cNvSpPr>
          <p:nvPr>
            <p:ph sz="half" idx="2"/>
          </p:nvPr>
        </p:nvSpPr>
        <p:spPr>
          <a:xfrm>
            <a:off x="4629150" y="2132855"/>
            <a:ext cx="3886200" cy="4044108"/>
          </a:xfrm>
        </p:spPr>
        <p:txBody>
          <a:bodyPr/>
          <a:lstStyle/>
          <a:p>
            <a:pPr lvl="0" eaLnBrk="1" hangingPunct="1">
              <a:buFontTx/>
              <a:buChar char="•"/>
            </a:pPr>
            <a:r>
              <a:rPr lang="en-GB" altLang="en-US" dirty="0">
                <a:solidFill>
                  <a:srgbClr val="0070C0"/>
                </a:solidFill>
                <a:latin typeface="Arial" panose="020B0604020202020204" pitchFamily="34" charset="0"/>
                <a:cs typeface="Arial" panose="020B0604020202020204" pitchFamily="34" charset="0"/>
              </a:rPr>
              <a:t>First marks/Early representation;</a:t>
            </a:r>
          </a:p>
          <a:p>
            <a:pPr lvl="0" eaLnBrk="1" hangingPunct="1">
              <a:buFontTx/>
              <a:buChar char="•"/>
            </a:pPr>
            <a:r>
              <a:rPr lang="en-GB" altLang="en-US" dirty="0">
                <a:solidFill>
                  <a:srgbClr val="0070C0"/>
                </a:solidFill>
                <a:latin typeface="Arial" panose="020B0604020202020204" pitchFamily="34" charset="0"/>
                <a:cs typeface="Arial" panose="020B0604020202020204" pitchFamily="34" charset="0"/>
              </a:rPr>
              <a:t>Sensorimotor stage;</a:t>
            </a:r>
          </a:p>
          <a:p>
            <a:pPr lvl="0" eaLnBrk="1" hangingPunct="1">
              <a:buFontTx/>
              <a:buChar char="•"/>
            </a:pPr>
            <a:r>
              <a:rPr lang="en-GB" altLang="en-US" dirty="0">
                <a:solidFill>
                  <a:srgbClr val="0070C0"/>
                </a:solidFill>
                <a:latin typeface="Arial" panose="020B0604020202020204" pitchFamily="34" charset="0"/>
                <a:cs typeface="Arial" panose="020B0604020202020204" pitchFamily="34" charset="0"/>
              </a:rPr>
              <a:t>Iconic representation;</a:t>
            </a:r>
          </a:p>
          <a:p>
            <a:pPr lvl="0" eaLnBrk="1" hangingPunct="1">
              <a:buFontTx/>
              <a:buChar char="•"/>
            </a:pPr>
            <a:r>
              <a:rPr lang="en-GB" altLang="en-US" dirty="0">
                <a:solidFill>
                  <a:srgbClr val="0070C0"/>
                </a:solidFill>
                <a:latin typeface="Arial" panose="020B0604020202020204" pitchFamily="34" charset="0"/>
                <a:cs typeface="Arial" panose="020B0604020202020204" pitchFamily="34" charset="0"/>
              </a:rPr>
              <a:t>Environmental print.</a:t>
            </a:r>
          </a:p>
          <a:p>
            <a:pPr marL="0" lvl="0" indent="0" algn="r" eaLnBrk="1" hangingPunct="1">
              <a:buNone/>
            </a:pPr>
            <a:r>
              <a:rPr lang="en-GB" altLang="en-US" sz="2000" dirty="0">
                <a:solidFill>
                  <a:srgbClr val="0070C0"/>
                </a:solidFill>
                <a:latin typeface="Arial" panose="020B0604020202020204" pitchFamily="34" charset="0"/>
                <a:cs typeface="Arial" panose="020B0604020202020204" pitchFamily="34" charset="0"/>
              </a:rPr>
              <a:t>(</a:t>
            </a:r>
            <a:r>
              <a:rPr lang="en-GB" altLang="en-US" sz="2000" dirty="0" err="1">
                <a:solidFill>
                  <a:srgbClr val="0070C0"/>
                </a:solidFill>
                <a:latin typeface="Arial" panose="020B0604020202020204" pitchFamily="34" charset="0"/>
                <a:cs typeface="Arial" panose="020B0604020202020204" pitchFamily="34" charset="0"/>
              </a:rPr>
              <a:t>Neaum</a:t>
            </a:r>
            <a:r>
              <a:rPr lang="en-GB" altLang="en-US" sz="2000" dirty="0">
                <a:solidFill>
                  <a:srgbClr val="0070C0"/>
                </a:solidFill>
                <a:latin typeface="Arial" panose="020B0604020202020204" pitchFamily="34" charset="0"/>
                <a:cs typeface="Arial" panose="020B0604020202020204" pitchFamily="34" charset="0"/>
              </a:rPr>
              <a:t>, 2012; Whitehead, 2004)</a:t>
            </a:r>
          </a:p>
          <a:p>
            <a:pPr lvl="0" eaLnBrk="1" hangingPunct="1">
              <a:buFontTx/>
              <a:buChar char="•"/>
            </a:pPr>
            <a:endParaRPr lang="en-GB" altLang="en-US"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28256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3E7C2F8-1F4F-DE09-A076-2350F675B08F}"/>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530" name="Rectangle 2"/>
          <p:cNvSpPr>
            <a:spLocks noGrp="1" noChangeArrowheads="1"/>
          </p:cNvSpPr>
          <p:nvPr>
            <p:ph type="title"/>
          </p:nvPr>
        </p:nvSpPr>
        <p:spPr/>
        <p:txBody>
          <a:bodyPr>
            <a:normAutofit/>
          </a:bodyPr>
          <a:lstStyle/>
          <a:p>
            <a:pPr eaLnBrk="1" hangingPunct="1"/>
            <a:r>
              <a:rPr lang="en-GB" altLang="en-US" sz="4000" dirty="0">
                <a:latin typeface="Arial" panose="020B0604020202020204" pitchFamily="34" charset="0"/>
              </a:rPr>
              <a:t>Gwneud Marciau </a:t>
            </a:r>
            <a:r>
              <a:rPr lang="en-GB" altLang="en-US" sz="4000" dirty="0" err="1">
                <a:latin typeface="Arial" panose="020B0604020202020204" pitchFamily="34" charset="0"/>
              </a:rPr>
              <a:t>Cynnar</a:t>
            </a:r>
            <a:br>
              <a:rPr lang="en-GB" altLang="en-US" sz="4000" dirty="0">
                <a:solidFill>
                  <a:schemeClr val="accent2"/>
                </a:solidFill>
                <a:latin typeface="Arial" panose="020B0604020202020204" pitchFamily="34" charset="0"/>
              </a:rPr>
            </a:br>
            <a:r>
              <a:rPr lang="en-GB" altLang="en-US" sz="4000" dirty="0">
                <a:solidFill>
                  <a:srgbClr val="0070C0"/>
                </a:solidFill>
                <a:latin typeface="Arial" panose="020B0604020202020204" pitchFamily="34" charset="0"/>
              </a:rPr>
              <a:t>Early Mark Making</a:t>
            </a:r>
          </a:p>
        </p:txBody>
      </p:sp>
      <p:sp>
        <p:nvSpPr>
          <p:cNvPr id="2" name="Content Placeholder 1"/>
          <p:cNvSpPr>
            <a:spLocks noGrp="1"/>
          </p:cNvSpPr>
          <p:nvPr>
            <p:ph idx="1"/>
          </p:nvPr>
        </p:nvSpPr>
        <p:spPr>
          <a:xfrm>
            <a:off x="457200" y="2204863"/>
            <a:ext cx="8229600" cy="3312369"/>
          </a:xfrm>
        </p:spPr>
        <p:txBody>
          <a:bodyPr/>
          <a:lstStyle/>
          <a:p>
            <a:pPr marL="0" indent="0">
              <a:buNone/>
            </a:pPr>
            <a:r>
              <a:rPr lang="en-GB" dirty="0">
                <a:latin typeface="Arial" panose="020B0604020202020204" pitchFamily="34" charset="0"/>
              </a:rPr>
              <a:t>Sandhu, J. (2018) </a:t>
            </a:r>
            <a:r>
              <a:rPr lang="en-GB" i="1" dirty="0">
                <a:latin typeface="Arial" panose="020B0604020202020204" pitchFamily="34" charset="0"/>
              </a:rPr>
              <a:t>Baby drawing with yogurt. </a:t>
            </a:r>
            <a:r>
              <a:rPr lang="en-GB" dirty="0">
                <a:latin typeface="Arial" panose="020B0604020202020204" pitchFamily="34" charset="0"/>
              </a:rPr>
              <a:t>Available </a:t>
            </a:r>
            <a:r>
              <a:rPr lang="en-GB" dirty="0" err="1">
                <a:latin typeface="Arial" panose="020B0604020202020204" pitchFamily="34" charset="0"/>
              </a:rPr>
              <a:t>at:</a:t>
            </a:r>
            <a:r>
              <a:rPr lang="en-GB" dirty="0" err="1">
                <a:hlinkClick r:id="rId3"/>
              </a:rPr>
              <a:t>Baby</a:t>
            </a:r>
            <a:r>
              <a:rPr lang="en-GB" dirty="0">
                <a:hlinkClick r:id="rId3"/>
              </a:rPr>
              <a:t> drawing with yogurt </a:t>
            </a:r>
            <a:r>
              <a:rPr lang="en-GB" dirty="0">
                <a:hlinkClick r:id="rId4"/>
              </a:rPr>
              <a:t>–</a:t>
            </a:r>
            <a:r>
              <a:rPr lang="en-GB" dirty="0">
                <a:hlinkClick r:id="rId3"/>
              </a:rPr>
              <a:t> YouTube</a:t>
            </a:r>
            <a:r>
              <a:rPr lang="en-GB" dirty="0"/>
              <a:t> </a:t>
            </a:r>
            <a:r>
              <a:rPr lang="en-GB" dirty="0">
                <a:latin typeface="Arial" panose="020B0604020202020204" pitchFamily="34" charset="0"/>
              </a:rPr>
              <a:t>[Accessed: August 10 2022].</a:t>
            </a:r>
          </a:p>
        </p:txBody>
      </p:sp>
      <p:sp>
        <p:nvSpPr>
          <p:cNvPr id="22532" name="Rectangle 4"/>
          <p:cNvSpPr>
            <a:spLocks noChangeArrowheads="1"/>
          </p:cNvSpPr>
          <p:nvPr/>
        </p:nvSpPr>
        <p:spPr bwMode="auto">
          <a:xfrm>
            <a:off x="5508625" y="2327275"/>
            <a:ext cx="3394075" cy="453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Tx/>
              <a:buNone/>
            </a:pP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7268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5A8CA84-C182-2360-3D00-35FB670FCA67}"/>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866" name="Title 1"/>
          <p:cNvSpPr>
            <a:spLocks noGrp="1"/>
          </p:cNvSpPr>
          <p:nvPr>
            <p:ph type="title"/>
          </p:nvPr>
        </p:nvSpPr>
        <p:spPr/>
        <p:txBody>
          <a:bodyPr>
            <a:normAutofit/>
          </a:bodyPr>
          <a:lstStyle/>
          <a:p>
            <a:r>
              <a:rPr lang="en-GB" altLang="en-US" sz="4000" dirty="0" err="1">
                <a:latin typeface="Arial" panose="020B0604020202020204" pitchFamily="34" charset="0"/>
              </a:rPr>
              <a:t>Cyfnodau</a:t>
            </a:r>
            <a:r>
              <a:rPr lang="en-GB" altLang="en-US" sz="4000" dirty="0">
                <a:latin typeface="Arial" panose="020B0604020202020204" pitchFamily="34" charset="0"/>
              </a:rPr>
              <a:t> </a:t>
            </a:r>
            <a:r>
              <a:rPr lang="en-GB" altLang="en-US" sz="4000" dirty="0" err="1">
                <a:latin typeface="Arial" panose="020B0604020202020204" pitchFamily="34" charset="0"/>
              </a:rPr>
              <a:t>ysgrifennu</a:t>
            </a:r>
            <a:r>
              <a:rPr lang="en-GB" altLang="en-US" sz="4000" dirty="0">
                <a:latin typeface="Arial" panose="020B0604020202020204" pitchFamily="34" charset="0"/>
              </a:rPr>
              <a:t> </a:t>
            </a:r>
            <a:r>
              <a:rPr lang="en-GB" altLang="en-US" sz="4000" dirty="0" err="1">
                <a:latin typeface="Arial" panose="020B0604020202020204" pitchFamily="34" charset="0"/>
              </a:rPr>
              <a:t>datblygol</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Stages of emergent writing</a:t>
            </a:r>
          </a:p>
        </p:txBody>
      </p:sp>
      <p:sp>
        <p:nvSpPr>
          <p:cNvPr id="2" name="Content Placeholder 1">
            <a:extLst>
              <a:ext uri="{FF2B5EF4-FFF2-40B4-BE49-F238E27FC236}">
                <a16:creationId xmlns:a16="http://schemas.microsoft.com/office/drawing/2014/main" id="{0BDED09C-B0DA-0FFE-2ACB-6FDE605EE294}"/>
              </a:ext>
            </a:extLst>
          </p:cNvPr>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Gafael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dwrn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Gafael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cledr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llaw</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Gafael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trybedd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statig</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Gafael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trybedd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dynamig</a:t>
            </a:r>
            <a:r>
              <a:rPr lang="en-GB"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7F7C189B-3540-7141-CBC1-29ADC29EBED7}"/>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Fisted grasp;</a:t>
            </a:r>
          </a:p>
          <a:p>
            <a:r>
              <a:rPr lang="en-GB" dirty="0">
                <a:solidFill>
                  <a:srgbClr val="0070C0"/>
                </a:solidFill>
                <a:latin typeface="Arial" panose="020B0604020202020204" pitchFamily="34" charset="0"/>
                <a:cs typeface="Arial" panose="020B0604020202020204" pitchFamily="34" charset="0"/>
              </a:rPr>
              <a:t>Palmar grasp;</a:t>
            </a:r>
          </a:p>
          <a:p>
            <a:r>
              <a:rPr lang="en-GB" dirty="0">
                <a:solidFill>
                  <a:srgbClr val="0070C0"/>
                </a:solidFill>
                <a:latin typeface="Arial" panose="020B0604020202020204" pitchFamily="34" charset="0"/>
                <a:cs typeface="Arial" panose="020B0604020202020204" pitchFamily="34" charset="0"/>
              </a:rPr>
              <a:t>Static tripod grasp;</a:t>
            </a:r>
          </a:p>
          <a:p>
            <a:r>
              <a:rPr lang="en-GB" dirty="0">
                <a:solidFill>
                  <a:srgbClr val="0070C0"/>
                </a:solidFill>
                <a:latin typeface="Arial" panose="020B0604020202020204" pitchFamily="34" charset="0"/>
                <a:cs typeface="Arial" panose="020B0604020202020204" pitchFamily="34" charset="0"/>
              </a:rPr>
              <a:t>Dynamic tripod grasp.</a:t>
            </a:r>
          </a:p>
        </p:txBody>
      </p:sp>
    </p:spTree>
    <p:extLst>
      <p:ext uri="{BB962C8B-B14F-4D97-AF65-F5344CB8AC3E}">
        <p14:creationId xmlns:p14="http://schemas.microsoft.com/office/powerpoint/2010/main" val="1470101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13A4CA6-2D04-9AB9-DEFC-9FD1BD1377EC}"/>
              </a:ext>
            </a:extLst>
          </p:cNvPr>
          <p:cNvSpPr/>
          <p:nvPr/>
        </p:nvSpPr>
        <p:spPr>
          <a:xfrm>
            <a:off x="0" y="0"/>
            <a:ext cx="9144000" cy="5661248"/>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E5C84D0-2141-18F3-95F2-5A16D4BC30C3}"/>
              </a:ext>
            </a:extLst>
          </p:cNvPr>
          <p:cNvSpPr>
            <a:spLocks noGrp="1"/>
          </p:cNvSpPr>
          <p:nvPr>
            <p:ph type="title"/>
          </p:nvPr>
        </p:nvSpPr>
        <p:spPr>
          <a:xfrm>
            <a:off x="628650" y="1196752"/>
            <a:ext cx="2503190" cy="3888431"/>
          </a:xfrm>
        </p:spPr>
        <p:txBody>
          <a:bodyPr>
            <a:normAutofit/>
          </a:bodyPr>
          <a:lstStyle/>
          <a:p>
            <a:r>
              <a:rPr lang="en-GB" sz="3600" dirty="0" err="1">
                <a:latin typeface="Arial" panose="020B0604020202020204" pitchFamily="34" charset="0"/>
                <a:cs typeface="Arial" panose="020B0604020202020204" pitchFamily="34" charset="0"/>
              </a:rPr>
              <a:t>Gafael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dwrn</a:t>
            </a:r>
            <a:br>
              <a:rPr lang="en-GB" sz="3600"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Fisted grasp</a:t>
            </a:r>
          </a:p>
        </p:txBody>
      </p:sp>
      <p:pic>
        <p:nvPicPr>
          <p:cNvPr id="6" name="Content Placeholder 5">
            <a:extLst>
              <a:ext uri="{FF2B5EF4-FFF2-40B4-BE49-F238E27FC236}">
                <a16:creationId xmlns:a16="http://schemas.microsoft.com/office/drawing/2014/main" id="{F6FCD269-84A7-EB64-9CC5-DAB73E89DB61}"/>
              </a:ext>
            </a:extLst>
          </p:cNvPr>
          <p:cNvPicPr>
            <a:picLocks noGrp="1" noChangeAspect="1"/>
          </p:cNvPicPr>
          <p:nvPr>
            <p:ph sz="half" idx="1"/>
          </p:nvPr>
        </p:nvPicPr>
        <p:blipFill>
          <a:blip r:embed="rId3"/>
          <a:stretch>
            <a:fillRect/>
          </a:stretch>
        </p:blipFill>
        <p:spPr>
          <a:xfrm>
            <a:off x="3923928" y="692696"/>
            <a:ext cx="4752528" cy="4680520"/>
          </a:xfrm>
          <a:prstGeom prst="rect">
            <a:avLst/>
          </a:prstGeom>
        </p:spPr>
      </p:pic>
    </p:spTree>
    <p:extLst>
      <p:ext uri="{BB962C8B-B14F-4D97-AF65-F5344CB8AC3E}">
        <p14:creationId xmlns:p14="http://schemas.microsoft.com/office/powerpoint/2010/main" val="3767116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EED2E3D-00B0-A2D1-F0D8-41B2388A954A}"/>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4">
            <a:extLst>
              <a:ext uri="{FF2B5EF4-FFF2-40B4-BE49-F238E27FC236}">
                <a16:creationId xmlns:a16="http://schemas.microsoft.com/office/drawing/2014/main" id="{B988D283-FFFB-57F6-4C1D-439E2FB0E84F}"/>
              </a:ext>
            </a:extLst>
          </p:cNvPr>
          <p:cNvPicPr>
            <a:picLocks noGrp="1" noChangeAspect="1"/>
          </p:cNvPicPr>
          <p:nvPr>
            <p:ph sz="half" idx="1"/>
          </p:nvPr>
        </p:nvPicPr>
        <p:blipFill>
          <a:blip r:embed="rId3"/>
          <a:stretch>
            <a:fillRect/>
          </a:stretch>
        </p:blipFill>
        <p:spPr>
          <a:xfrm>
            <a:off x="251520" y="620688"/>
            <a:ext cx="4377630" cy="4824536"/>
          </a:xfrm>
          <a:prstGeom prst="rect">
            <a:avLst/>
          </a:prstGeom>
        </p:spPr>
      </p:pic>
      <p:sp>
        <p:nvSpPr>
          <p:cNvPr id="4" name="Content Placeholder 3">
            <a:extLst>
              <a:ext uri="{FF2B5EF4-FFF2-40B4-BE49-F238E27FC236}">
                <a16:creationId xmlns:a16="http://schemas.microsoft.com/office/drawing/2014/main" id="{CC127145-7192-90FE-4551-7E036B20BF76}"/>
              </a:ext>
            </a:extLst>
          </p:cNvPr>
          <p:cNvSpPr>
            <a:spLocks noGrp="1"/>
          </p:cNvSpPr>
          <p:nvPr>
            <p:ph sz="half" idx="2"/>
          </p:nvPr>
        </p:nvSpPr>
        <p:spPr>
          <a:xfrm>
            <a:off x="5148064" y="1825625"/>
            <a:ext cx="3367286" cy="4351338"/>
          </a:xfrm>
        </p:spPr>
        <p:txBody>
          <a:bodyPr>
            <a:normAutofit/>
          </a:bodyPr>
          <a:lstStyle/>
          <a:p>
            <a:pPr marL="0" indent="0">
              <a:buNone/>
            </a:pPr>
            <a:r>
              <a:rPr lang="en-GB" sz="3600" dirty="0" err="1">
                <a:latin typeface="Arial" panose="020B0604020202020204" pitchFamily="34" charset="0"/>
                <a:cs typeface="Arial" panose="020B0604020202020204" pitchFamily="34" charset="0"/>
              </a:rPr>
              <a:t>Gafael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cledr</a:t>
            </a:r>
            <a:r>
              <a:rPr lang="en-GB" sz="3600" dirty="0">
                <a:latin typeface="Arial" panose="020B0604020202020204" pitchFamily="34" charset="0"/>
                <a:cs typeface="Arial" panose="020B0604020202020204" pitchFamily="34" charset="0"/>
              </a:rPr>
              <a:t> y </a:t>
            </a:r>
            <a:r>
              <a:rPr lang="en-GB" sz="3600" dirty="0" err="1">
                <a:latin typeface="Arial" panose="020B0604020202020204" pitchFamily="34" charset="0"/>
                <a:cs typeface="Arial" panose="020B0604020202020204" pitchFamily="34" charset="0"/>
              </a:rPr>
              <a:t>llaw</a:t>
            </a:r>
            <a:br>
              <a:rPr lang="en-GB" sz="3600" dirty="0">
                <a:latin typeface="Arial" panose="020B0604020202020204" pitchFamily="34" charset="0"/>
                <a:cs typeface="Arial" panose="020B0604020202020204" pitchFamily="34" charset="0"/>
              </a:rPr>
            </a:br>
            <a:endParaRPr lang="en-GB" sz="3600" dirty="0">
              <a:latin typeface="Arial" panose="020B0604020202020204" pitchFamily="34" charset="0"/>
              <a:cs typeface="Arial" panose="020B0604020202020204" pitchFamily="34" charset="0"/>
            </a:endParaRPr>
          </a:p>
          <a:p>
            <a:pPr marL="0" indent="0">
              <a:buNone/>
            </a:pPr>
            <a:r>
              <a:rPr lang="en-GB" sz="3600" dirty="0">
                <a:solidFill>
                  <a:srgbClr val="0070C0"/>
                </a:solidFill>
                <a:latin typeface="Arial" panose="020B0604020202020204" pitchFamily="34" charset="0"/>
                <a:cs typeface="Arial" panose="020B0604020202020204" pitchFamily="34" charset="0"/>
              </a:rPr>
              <a:t>Palmar grasp</a:t>
            </a:r>
            <a:endParaRPr lang="en-GB" sz="3600" dirty="0"/>
          </a:p>
        </p:txBody>
      </p:sp>
    </p:spTree>
    <p:extLst>
      <p:ext uri="{BB962C8B-B14F-4D97-AF65-F5344CB8AC3E}">
        <p14:creationId xmlns:p14="http://schemas.microsoft.com/office/powerpoint/2010/main" val="3840391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2ACE237-4F6A-E13E-356C-9BE92C7AFF47}"/>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EB63E85-F788-23BF-23E1-8EAF83BC14B0}"/>
              </a:ext>
            </a:extLst>
          </p:cNvPr>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Gafael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trybedd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statig</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Static tripod grasp</a:t>
            </a:r>
          </a:p>
        </p:txBody>
      </p:sp>
      <p:pic>
        <p:nvPicPr>
          <p:cNvPr id="5" name="Content Placeholder 4">
            <a:extLst>
              <a:ext uri="{FF2B5EF4-FFF2-40B4-BE49-F238E27FC236}">
                <a16:creationId xmlns:a16="http://schemas.microsoft.com/office/drawing/2014/main" id="{A7509F82-4319-C49E-DFC8-F5422075B3AA}"/>
              </a:ext>
            </a:extLst>
          </p:cNvPr>
          <p:cNvPicPr>
            <a:picLocks noGrp="1" noChangeAspect="1"/>
          </p:cNvPicPr>
          <p:nvPr>
            <p:ph sz="half" idx="1"/>
          </p:nvPr>
        </p:nvPicPr>
        <p:blipFill>
          <a:blip r:embed="rId3"/>
          <a:stretch>
            <a:fillRect/>
          </a:stretch>
        </p:blipFill>
        <p:spPr>
          <a:xfrm>
            <a:off x="1414462" y="1916832"/>
            <a:ext cx="7189986" cy="4464496"/>
          </a:xfrm>
          <a:prstGeom prst="rect">
            <a:avLst/>
          </a:prstGeom>
        </p:spPr>
      </p:pic>
    </p:spTree>
    <p:extLst>
      <p:ext uri="{BB962C8B-B14F-4D97-AF65-F5344CB8AC3E}">
        <p14:creationId xmlns:p14="http://schemas.microsoft.com/office/powerpoint/2010/main" val="3431838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CF2AF6-A47F-F21B-4996-AF62132030FB}"/>
              </a:ext>
            </a:extLst>
          </p:cNvPr>
          <p:cNvSpPr/>
          <p:nvPr/>
        </p:nvSpPr>
        <p:spPr>
          <a:xfrm>
            <a:off x="0" y="0"/>
            <a:ext cx="9144000" cy="5661248"/>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6E0CD867-924C-369B-EFC5-043ECCB6375C}"/>
              </a:ext>
            </a:extLst>
          </p:cNvPr>
          <p:cNvSpPr>
            <a:spLocks noGrp="1"/>
          </p:cNvSpPr>
          <p:nvPr>
            <p:ph sz="half" idx="1"/>
          </p:nvPr>
        </p:nvSpPr>
        <p:spPr/>
        <p:txBody>
          <a:bodyPr>
            <a:normAutofit/>
          </a:bodyPr>
          <a:lstStyle/>
          <a:p>
            <a:pPr marL="0" indent="0">
              <a:buNone/>
            </a:pPr>
            <a:r>
              <a:rPr lang="en-GB" sz="3600" dirty="0" err="1">
                <a:latin typeface="Arial" panose="020B0604020202020204" pitchFamily="34" charset="0"/>
                <a:cs typeface="Arial" panose="020B0604020202020204" pitchFamily="34" charset="0"/>
              </a:rPr>
              <a:t>Gafael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trybedd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dynamig</a:t>
            </a:r>
            <a:endParaRPr lang="en-GB" sz="3600" dirty="0">
              <a:latin typeface="Arial" panose="020B0604020202020204" pitchFamily="34" charset="0"/>
              <a:cs typeface="Arial" panose="020B0604020202020204" pitchFamily="34" charset="0"/>
            </a:endParaRPr>
          </a:p>
          <a:p>
            <a:pPr marL="0" indent="0">
              <a:buNone/>
            </a:pPr>
            <a:endParaRPr lang="en-GB" sz="3600" dirty="0">
              <a:latin typeface="Arial" panose="020B0604020202020204" pitchFamily="34" charset="0"/>
              <a:cs typeface="Arial" panose="020B0604020202020204" pitchFamily="34" charset="0"/>
            </a:endParaRPr>
          </a:p>
          <a:p>
            <a:pPr marL="0" indent="0">
              <a:buNone/>
            </a:pPr>
            <a:r>
              <a:rPr lang="en-GB" sz="3600" dirty="0">
                <a:solidFill>
                  <a:srgbClr val="0070C0"/>
                </a:solidFill>
                <a:latin typeface="Arial" panose="020B0604020202020204" pitchFamily="34" charset="0"/>
                <a:cs typeface="Arial" panose="020B0604020202020204" pitchFamily="34" charset="0"/>
              </a:rPr>
              <a:t>Dynamic tripod grasp</a:t>
            </a:r>
          </a:p>
        </p:txBody>
      </p:sp>
      <p:pic>
        <p:nvPicPr>
          <p:cNvPr id="5" name="Content Placeholder 4">
            <a:extLst>
              <a:ext uri="{FF2B5EF4-FFF2-40B4-BE49-F238E27FC236}">
                <a16:creationId xmlns:a16="http://schemas.microsoft.com/office/drawing/2014/main" id="{CE86F252-D8AC-C9F7-BB11-24D9621BBEB7}"/>
              </a:ext>
            </a:extLst>
          </p:cNvPr>
          <p:cNvPicPr>
            <a:picLocks noGrp="1" noChangeAspect="1"/>
          </p:cNvPicPr>
          <p:nvPr>
            <p:ph sz="half" idx="2"/>
          </p:nvPr>
        </p:nvPicPr>
        <p:blipFill>
          <a:blip r:embed="rId3"/>
          <a:stretch>
            <a:fillRect/>
          </a:stretch>
        </p:blipFill>
        <p:spPr>
          <a:xfrm>
            <a:off x="4502224" y="476672"/>
            <a:ext cx="4318248" cy="4896544"/>
          </a:xfrm>
          <a:prstGeom prst="rect">
            <a:avLst/>
          </a:prstGeom>
        </p:spPr>
      </p:pic>
    </p:spTree>
    <p:extLst>
      <p:ext uri="{BB962C8B-B14F-4D97-AF65-F5344CB8AC3E}">
        <p14:creationId xmlns:p14="http://schemas.microsoft.com/office/powerpoint/2010/main" val="4262802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AC3C357-71BB-7278-DA88-7E275752723B}"/>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p:cNvSpPr>
            <a:spLocks noGrp="1"/>
          </p:cNvSpPr>
          <p:nvPr>
            <p:ph type="title"/>
          </p:nvPr>
        </p:nvSpPr>
        <p:spPr/>
        <p:txBody>
          <a:bodyPr>
            <a:normAutofit/>
          </a:bodyPr>
          <a:lstStyle/>
          <a:p>
            <a:r>
              <a:rPr lang="en-GB" altLang="en-US" sz="4000" dirty="0">
                <a:solidFill>
                  <a:prstClr val="black"/>
                </a:solidFill>
                <a:latin typeface="Arial" panose="020B0604020202020204" pitchFamily="34" charset="0"/>
                <a:cs typeface="Arial" panose="020B0604020202020204" pitchFamily="34" charset="0"/>
              </a:rPr>
              <a:t>Viktor </a:t>
            </a:r>
            <a:r>
              <a:rPr lang="en-GB" altLang="en-US" sz="4000" dirty="0" err="1">
                <a:solidFill>
                  <a:prstClr val="black"/>
                </a:solidFill>
                <a:latin typeface="Arial" panose="020B0604020202020204" pitchFamily="34" charset="0"/>
                <a:cs typeface="Arial" panose="020B0604020202020204" pitchFamily="34" charset="0"/>
              </a:rPr>
              <a:t>Lowenfeld</a:t>
            </a:r>
            <a:r>
              <a:rPr lang="en-GB" altLang="en-US" sz="4000" dirty="0">
                <a:solidFill>
                  <a:prstClr val="black"/>
                </a:solidFill>
                <a:latin typeface="Arial" panose="020B0604020202020204" pitchFamily="34" charset="0"/>
                <a:cs typeface="Arial" panose="020B0604020202020204" pitchFamily="34" charset="0"/>
              </a:rPr>
              <a:t> 1903 - 1960                            </a:t>
            </a:r>
            <a:br>
              <a:rPr lang="en-GB" altLang="en-US" sz="3200" dirty="0">
                <a:solidFill>
                  <a:srgbClr val="000000"/>
                </a:solidFill>
                <a:latin typeface="Arial" panose="020B0604020202020204" pitchFamily="34" charset="0"/>
              </a:rPr>
            </a:br>
            <a:endParaRPr lang="en-GB" sz="3200" dirty="0">
              <a:solidFill>
                <a:srgbClr val="0000FF"/>
              </a:solidFill>
            </a:endParaRPr>
          </a:p>
        </p:txBody>
      </p:sp>
      <p:sp>
        <p:nvSpPr>
          <p:cNvPr id="6" name="Content Placeholder 5"/>
          <p:cNvSpPr>
            <a:spLocks noGrp="1"/>
          </p:cNvSpPr>
          <p:nvPr>
            <p:ph sz="half" idx="1"/>
          </p:nvPr>
        </p:nvSpPr>
        <p:spPr/>
        <p:txBody>
          <a:bodyPr>
            <a:normAutofit/>
          </a:bodyPr>
          <a:lstStyle/>
          <a:p>
            <a:pPr marL="0" lvl="0" indent="0">
              <a:buNone/>
            </a:pPr>
            <a:r>
              <a:rPr lang="en-GB" altLang="en-US" dirty="0" err="1">
                <a:solidFill>
                  <a:prstClr val="black"/>
                </a:solidFill>
                <a:latin typeface="Arial" panose="020B0604020202020204" pitchFamily="34" charset="0"/>
              </a:rPr>
              <a:t>Damcaniaeth</a:t>
            </a:r>
            <a:r>
              <a:rPr lang="en-GB" altLang="en-US" dirty="0">
                <a:solidFill>
                  <a:prstClr val="black"/>
                </a:solidFill>
                <a:latin typeface="Arial" panose="020B0604020202020204" pitchFamily="34" charset="0"/>
              </a:rPr>
              <a:t> </a:t>
            </a:r>
            <a:r>
              <a:rPr lang="en-GB" altLang="en-US" dirty="0" err="1">
                <a:solidFill>
                  <a:prstClr val="black"/>
                </a:solidFill>
                <a:latin typeface="Arial" panose="020B0604020202020204" pitchFamily="34" charset="0"/>
              </a:rPr>
              <a:t>datblygiad</a:t>
            </a:r>
            <a:r>
              <a:rPr lang="en-GB" altLang="en-US" dirty="0">
                <a:solidFill>
                  <a:prstClr val="black"/>
                </a:solidFill>
                <a:latin typeface="Arial" panose="020B0604020202020204" pitchFamily="34" charset="0"/>
              </a:rPr>
              <a:t> </a:t>
            </a:r>
            <a:r>
              <a:rPr lang="en-GB" altLang="en-US" dirty="0" err="1">
                <a:solidFill>
                  <a:prstClr val="black"/>
                </a:solidFill>
                <a:latin typeface="Arial" panose="020B0604020202020204" pitchFamily="34" charset="0"/>
              </a:rPr>
              <a:t>artistig</a:t>
            </a:r>
            <a:r>
              <a:rPr lang="en-GB" altLang="en-US" dirty="0">
                <a:solidFill>
                  <a:prstClr val="black"/>
                </a:solidFill>
                <a:latin typeface="Arial" panose="020B0604020202020204" pitchFamily="34" charset="0"/>
              </a:rPr>
              <a:t> plant</a:t>
            </a:r>
          </a:p>
          <a:p>
            <a:pPr marL="0" lvl="0" indent="0">
              <a:buNone/>
            </a:pPr>
            <a:endParaRPr lang="en-GB" altLang="en-US" dirty="0">
              <a:solidFill>
                <a:prstClr val="black"/>
              </a:solidFill>
              <a:latin typeface="Arial" panose="020B0604020202020204" pitchFamily="34" charset="0"/>
            </a:endParaRPr>
          </a:p>
          <a:p>
            <a:pPr marL="0" lvl="0" indent="0">
              <a:buNone/>
            </a:pPr>
            <a:endParaRPr lang="en-GB" altLang="en-US" dirty="0">
              <a:solidFill>
                <a:prstClr val="black"/>
              </a:solidFill>
              <a:latin typeface="Arial" panose="020B0604020202020204" pitchFamily="34" charset="0"/>
            </a:endParaRPr>
          </a:p>
          <a:p>
            <a:pPr marL="0" lvl="0" indent="0">
              <a:buNone/>
            </a:pPr>
            <a:r>
              <a:rPr lang="en-GB" altLang="en-US" dirty="0">
                <a:solidFill>
                  <a:srgbClr val="0070C0"/>
                </a:solidFill>
                <a:latin typeface="Arial" panose="020B0604020202020204" pitchFamily="34" charset="0"/>
              </a:rPr>
              <a:t>Theory of children’s artistic development</a:t>
            </a:r>
          </a:p>
          <a:p>
            <a:pPr marL="0" lvl="0" indent="0">
              <a:buNone/>
            </a:pPr>
            <a:r>
              <a:rPr lang="en-GB" altLang="en-US" sz="3200" dirty="0">
                <a:solidFill>
                  <a:prstClr val="black"/>
                </a:solidFill>
                <a:latin typeface="Arial" panose="020B0604020202020204" pitchFamily="34" charset="0"/>
              </a:rPr>
              <a:t> </a:t>
            </a:r>
            <a:endParaRPr lang="en-GB" sz="3200" dirty="0">
              <a:solidFill>
                <a:prstClr val="black"/>
              </a:solidFill>
            </a:endParaRPr>
          </a:p>
          <a:p>
            <a:pPr marL="0" indent="0">
              <a:buNone/>
            </a:pPr>
            <a:endParaRPr lang="en-GB" dirty="0"/>
          </a:p>
        </p:txBody>
      </p:sp>
      <p:pic>
        <p:nvPicPr>
          <p:cNvPr id="2" name="Content Placeholder 1">
            <a:extLst>
              <a:ext uri="{FF2B5EF4-FFF2-40B4-BE49-F238E27FC236}">
                <a16:creationId xmlns:a16="http://schemas.microsoft.com/office/drawing/2014/main" id="{46EC4423-E0F8-4892-5C2D-79121E68A06A}"/>
              </a:ext>
            </a:extLst>
          </p:cNvPr>
          <p:cNvPicPr>
            <a:picLocks noGrp="1" noChangeAspect="1"/>
          </p:cNvPicPr>
          <p:nvPr>
            <p:ph sz="half" idx="2"/>
          </p:nvPr>
        </p:nvPicPr>
        <p:blipFill>
          <a:blip r:embed="rId3"/>
          <a:stretch>
            <a:fillRect/>
          </a:stretch>
        </p:blipFill>
        <p:spPr>
          <a:xfrm>
            <a:off x="5400675" y="1340769"/>
            <a:ext cx="3096544" cy="4279776"/>
          </a:xfrm>
          <a:prstGeom prst="rect">
            <a:avLst/>
          </a:prstGeom>
        </p:spPr>
      </p:pic>
    </p:spTree>
    <p:extLst>
      <p:ext uri="{BB962C8B-B14F-4D97-AF65-F5344CB8AC3E}">
        <p14:creationId xmlns:p14="http://schemas.microsoft.com/office/powerpoint/2010/main" val="40590590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3EA1876-838D-2048-A4ED-AD397AA4CC3D}"/>
              </a:ext>
            </a:extLst>
          </p:cNvPr>
          <p:cNvSpPr/>
          <p:nvPr/>
        </p:nvSpPr>
        <p:spPr>
          <a:xfrm>
            <a:off x="0" y="0"/>
            <a:ext cx="9144000" cy="5805264"/>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674" name="Rectangle 2"/>
          <p:cNvSpPr>
            <a:spLocks noGrp="1" noChangeArrowheads="1"/>
          </p:cNvSpPr>
          <p:nvPr>
            <p:ph type="body" sz="half" idx="1"/>
          </p:nvPr>
        </p:nvSpPr>
        <p:spPr>
          <a:xfrm>
            <a:off x="457200" y="1600200"/>
            <a:ext cx="4038600" cy="3989388"/>
          </a:xfrm>
        </p:spPr>
        <p:txBody>
          <a:bodyPr/>
          <a:lstStyle/>
          <a:p>
            <a:pPr eaLnBrk="1" hangingPunct="1"/>
            <a:r>
              <a:rPr lang="en-GB" altLang="en-US" dirty="0">
                <a:latin typeface="Arial" panose="020B0604020202020204" pitchFamily="34" charset="0"/>
              </a:rPr>
              <a:t>O </a:t>
            </a:r>
            <a:r>
              <a:rPr lang="en-GB" altLang="en-US" dirty="0" err="1">
                <a:latin typeface="Arial" panose="020B0604020202020204" pitchFamily="34" charset="0"/>
              </a:rPr>
              <a:t>sgribl</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luniau</a:t>
            </a:r>
            <a:r>
              <a:rPr lang="en-GB" altLang="en-US" dirty="0">
                <a:latin typeface="Arial" panose="020B0604020202020204" pitchFamily="34" charset="0"/>
              </a:rPr>
              <a:t> </a:t>
            </a:r>
            <a:r>
              <a:rPr lang="en-GB" altLang="en-US" dirty="0" err="1">
                <a:latin typeface="Arial" panose="020B0604020202020204" pitchFamily="34" charset="0"/>
              </a:rPr>
              <a:t>cynrychiadol</a:t>
            </a:r>
            <a:endParaRPr lang="en-GB" altLang="en-US" dirty="0">
              <a:latin typeface="Arial" panose="020B0604020202020204" pitchFamily="34" charset="0"/>
            </a:endParaRPr>
          </a:p>
          <a:p>
            <a:pPr marL="0" indent="0" eaLnBrk="1" hangingPunct="1">
              <a:buNone/>
            </a:pPr>
            <a:endParaRPr lang="en-GB" altLang="en-US" dirty="0">
              <a:latin typeface="Arial" panose="020B0604020202020204" pitchFamily="34" charset="0"/>
            </a:endParaRPr>
          </a:p>
          <a:p>
            <a:pPr eaLnBrk="1" hangingPunct="1"/>
            <a:r>
              <a:rPr lang="en-GB" altLang="en-US" dirty="0">
                <a:solidFill>
                  <a:srgbClr val="0070C0"/>
                </a:solidFill>
                <a:latin typeface="Arial" panose="020B0604020202020204" pitchFamily="34" charset="0"/>
              </a:rPr>
              <a:t>From scribbles to representational drawings</a:t>
            </a:r>
          </a:p>
        </p:txBody>
      </p:sp>
      <p:graphicFrame>
        <p:nvGraphicFramePr>
          <p:cNvPr id="28675" name="Object 3"/>
          <p:cNvGraphicFramePr>
            <a:graphicFrameLocks noGrp="1" noChangeAspect="1"/>
          </p:cNvGraphicFramePr>
          <p:nvPr>
            <p:ph idx="4294967295"/>
          </p:nvPr>
        </p:nvGraphicFramePr>
        <p:xfrm>
          <a:off x="4448175" y="333375"/>
          <a:ext cx="4695825" cy="6040438"/>
        </p:xfrm>
        <a:graphic>
          <a:graphicData uri="http://schemas.openxmlformats.org/presentationml/2006/ole">
            <mc:AlternateContent xmlns:mc="http://schemas.openxmlformats.org/markup-compatibility/2006">
              <mc:Choice xmlns:v="urn:schemas-microsoft-com:vml" Requires="v">
                <p:oleObj name="Photo Editor Photo" r:id="rId3" imgW="19828571" imgH="25514286" progId="MSPhotoEd.3">
                  <p:embed/>
                </p:oleObj>
              </mc:Choice>
              <mc:Fallback>
                <p:oleObj name="Photo Editor Photo" r:id="rId3" imgW="19828571" imgH="25514286" progId="MSPhotoEd.3">
                  <p:embed/>
                  <p:pic>
                    <p:nvPicPr>
                      <p:cNvPr id="28675" name="Object 3"/>
                      <p:cNvPicPr>
                        <a:picLocks noChangeAspect="1" noChangeArrowheads="1"/>
                      </p:cNvPicPr>
                      <p:nvPr/>
                    </p:nvPicPr>
                    <p:blipFill>
                      <a:blip r:embed="rId4">
                        <a:lum contrast="24000"/>
                        <a:extLst>
                          <a:ext uri="{28A0092B-C50C-407E-A947-70E740481C1C}">
                            <a14:useLocalDpi xmlns:a14="http://schemas.microsoft.com/office/drawing/2010/main" val="0"/>
                          </a:ext>
                        </a:extLst>
                      </a:blip>
                      <a:srcRect/>
                      <a:stretch>
                        <a:fillRect/>
                      </a:stretch>
                    </p:blipFill>
                    <p:spPr bwMode="auto">
                      <a:xfrm>
                        <a:off x="4448175" y="333375"/>
                        <a:ext cx="4695825" cy="604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445136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DF0BD09-AF3E-BCC3-E027-A815CA810395}"/>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722" name="Rectangle 2"/>
          <p:cNvSpPr>
            <a:spLocks noGrp="1" noChangeArrowheads="1"/>
          </p:cNvSpPr>
          <p:nvPr>
            <p:ph type="title"/>
          </p:nvPr>
        </p:nvSpPr>
        <p:spPr/>
        <p:txBody>
          <a:bodyPr/>
          <a:lstStyle/>
          <a:p>
            <a:pPr eaLnBrk="1" hangingPunct="1"/>
            <a:r>
              <a:rPr lang="en-GB" altLang="en-US" sz="2800" dirty="0">
                <a:latin typeface="Arial" panose="020B0604020202020204" pitchFamily="34" charset="0"/>
              </a:rPr>
              <a:t>O </a:t>
            </a:r>
            <a:r>
              <a:rPr lang="en-GB" altLang="en-US" sz="2800" dirty="0" err="1">
                <a:latin typeface="Arial" panose="020B0604020202020204" pitchFamily="34" charset="0"/>
              </a:rPr>
              <a:t>sgribl</a:t>
            </a:r>
            <a:r>
              <a:rPr lang="en-GB" altLang="en-US" sz="2800" dirty="0">
                <a:latin typeface="Arial" panose="020B0604020202020204" pitchFamily="34" charset="0"/>
              </a:rPr>
              <a:t> </a:t>
            </a:r>
            <a:r>
              <a:rPr lang="en-GB" altLang="en-US" sz="2800" dirty="0" err="1">
                <a:latin typeface="Arial" panose="020B0604020202020204" pitchFamily="34" charset="0"/>
              </a:rPr>
              <a:t>i</a:t>
            </a:r>
            <a:r>
              <a:rPr lang="en-GB" altLang="en-US" sz="2800" dirty="0">
                <a:latin typeface="Arial" panose="020B0604020202020204" pitchFamily="34" charset="0"/>
              </a:rPr>
              <a:t> </a:t>
            </a:r>
            <a:r>
              <a:rPr lang="en-GB" altLang="en-US" sz="2800" dirty="0" err="1">
                <a:latin typeface="Arial" panose="020B0604020202020204" pitchFamily="34" charset="0"/>
              </a:rPr>
              <a:t>luniau</a:t>
            </a:r>
            <a:r>
              <a:rPr lang="en-GB" altLang="en-US" sz="2800" dirty="0">
                <a:latin typeface="Arial" panose="020B0604020202020204" pitchFamily="34" charset="0"/>
              </a:rPr>
              <a:t> </a:t>
            </a:r>
            <a:r>
              <a:rPr lang="en-GB" altLang="en-US" sz="2800" dirty="0" err="1">
                <a:latin typeface="Arial" panose="020B0604020202020204" pitchFamily="34" charset="0"/>
              </a:rPr>
              <a:t>cynrychiadol</a:t>
            </a:r>
            <a:br>
              <a:rPr lang="en-GB" altLang="en-US" sz="2800" dirty="0">
                <a:latin typeface="Arial" panose="020B0604020202020204" pitchFamily="34" charset="0"/>
              </a:rPr>
            </a:br>
            <a:r>
              <a:rPr lang="en-GB" altLang="en-US" sz="2800" dirty="0">
                <a:latin typeface="Arial" panose="020B0604020202020204" pitchFamily="34" charset="0"/>
              </a:rPr>
              <a:t> </a:t>
            </a:r>
            <a:r>
              <a:rPr lang="en-GB" altLang="en-US" sz="2800" dirty="0">
                <a:solidFill>
                  <a:srgbClr val="0070C0"/>
                </a:solidFill>
                <a:latin typeface="Arial" panose="020B0604020202020204" pitchFamily="34" charset="0"/>
              </a:rPr>
              <a:t>From scribbles to representational drawings</a:t>
            </a:r>
            <a:br>
              <a:rPr lang="en-GB" altLang="en-US" sz="2700" dirty="0"/>
            </a:br>
            <a:endParaRPr lang="en-GB" altLang="en-US" sz="2700" dirty="0"/>
          </a:p>
        </p:txBody>
      </p:sp>
      <p:graphicFrame>
        <p:nvGraphicFramePr>
          <p:cNvPr id="30723" name="Object 3"/>
          <p:cNvGraphicFramePr>
            <a:graphicFrameLocks noGrp="1" noChangeAspect="1"/>
          </p:cNvGraphicFramePr>
          <p:nvPr>
            <p:ph idx="1"/>
          </p:nvPr>
        </p:nvGraphicFramePr>
        <p:xfrm>
          <a:off x="1958975" y="1600200"/>
          <a:ext cx="5226050" cy="4525963"/>
        </p:xfrm>
        <a:graphic>
          <a:graphicData uri="http://schemas.openxmlformats.org/presentationml/2006/ole">
            <mc:AlternateContent xmlns:mc="http://schemas.openxmlformats.org/markup-compatibility/2006">
              <mc:Choice xmlns:v="urn:schemas-microsoft-com:vml" Requires="v">
                <p:oleObj name="Photo Editor Photo" r:id="rId3" imgW="24466667" imgH="21209524" progId="MSPhotoEd.3">
                  <p:embed/>
                </p:oleObj>
              </mc:Choice>
              <mc:Fallback>
                <p:oleObj name="Photo Editor Photo" r:id="rId3" imgW="24466667" imgH="21209524" progId="MSPhotoEd.3">
                  <p:embed/>
                  <p:pic>
                    <p:nvPicPr>
                      <p:cNvPr id="30723"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8975" y="1600200"/>
                        <a:ext cx="522605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3876511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5C3534-EDA2-C64B-591A-6C31DF38F3FA}"/>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770" name="Rectangle 2"/>
          <p:cNvSpPr>
            <a:spLocks noGrp="1" noChangeArrowheads="1"/>
          </p:cNvSpPr>
          <p:nvPr>
            <p:ph type="title"/>
          </p:nvPr>
        </p:nvSpPr>
        <p:spPr/>
        <p:txBody>
          <a:bodyPr/>
          <a:lstStyle/>
          <a:p>
            <a:pPr eaLnBrk="1" hangingPunct="1"/>
            <a:r>
              <a:rPr lang="en-GB" altLang="en-US" sz="2800" dirty="0">
                <a:latin typeface="Arial" panose="020B0604020202020204" pitchFamily="34" charset="0"/>
              </a:rPr>
              <a:t>O </a:t>
            </a:r>
            <a:r>
              <a:rPr lang="en-GB" altLang="en-US" sz="2800" dirty="0" err="1">
                <a:latin typeface="Arial" panose="020B0604020202020204" pitchFamily="34" charset="0"/>
              </a:rPr>
              <a:t>sgribl</a:t>
            </a:r>
            <a:r>
              <a:rPr lang="en-GB" altLang="en-US" sz="2800" dirty="0">
                <a:latin typeface="Arial" panose="020B0604020202020204" pitchFamily="34" charset="0"/>
              </a:rPr>
              <a:t> </a:t>
            </a:r>
            <a:r>
              <a:rPr lang="en-GB" altLang="en-US" sz="2800" dirty="0" err="1">
                <a:latin typeface="Arial" panose="020B0604020202020204" pitchFamily="34" charset="0"/>
              </a:rPr>
              <a:t>i</a:t>
            </a:r>
            <a:r>
              <a:rPr lang="en-GB" altLang="en-US" sz="2800" dirty="0">
                <a:latin typeface="Arial" panose="020B0604020202020204" pitchFamily="34" charset="0"/>
              </a:rPr>
              <a:t> </a:t>
            </a:r>
            <a:r>
              <a:rPr lang="en-GB" altLang="en-US" sz="2800" dirty="0" err="1">
                <a:latin typeface="Arial" panose="020B0604020202020204" pitchFamily="34" charset="0"/>
              </a:rPr>
              <a:t>luniau</a:t>
            </a:r>
            <a:r>
              <a:rPr lang="en-GB" altLang="en-US" sz="2800" dirty="0">
                <a:latin typeface="Arial" panose="020B0604020202020204" pitchFamily="34" charset="0"/>
              </a:rPr>
              <a:t> </a:t>
            </a:r>
            <a:r>
              <a:rPr lang="en-GB" altLang="en-US" sz="2800" dirty="0" err="1">
                <a:latin typeface="Arial" panose="020B0604020202020204" pitchFamily="34" charset="0"/>
              </a:rPr>
              <a:t>cynrychiadol</a:t>
            </a:r>
            <a:br>
              <a:rPr lang="en-GB" altLang="en-US" sz="2800" dirty="0">
                <a:latin typeface="Arial" panose="020B0604020202020204" pitchFamily="34" charset="0"/>
              </a:rPr>
            </a:br>
            <a:r>
              <a:rPr lang="en-GB" altLang="en-US" sz="2800" dirty="0">
                <a:latin typeface="Arial" panose="020B0604020202020204" pitchFamily="34" charset="0"/>
              </a:rPr>
              <a:t> </a:t>
            </a:r>
            <a:r>
              <a:rPr lang="en-GB" altLang="en-US" sz="2800" dirty="0">
                <a:solidFill>
                  <a:srgbClr val="0070C0"/>
                </a:solidFill>
                <a:latin typeface="Arial" panose="020B0604020202020204" pitchFamily="34" charset="0"/>
              </a:rPr>
              <a:t>From scribbles to representational drawings</a:t>
            </a:r>
            <a:br>
              <a:rPr lang="en-GB" altLang="en-US" sz="2300" dirty="0"/>
            </a:br>
            <a:endParaRPr lang="en-GB" altLang="en-US" sz="2300" dirty="0"/>
          </a:p>
        </p:txBody>
      </p:sp>
      <p:graphicFrame>
        <p:nvGraphicFramePr>
          <p:cNvPr id="32771" name="Object 3"/>
          <p:cNvGraphicFramePr>
            <a:graphicFrameLocks noGrp="1" noChangeAspect="1"/>
          </p:cNvGraphicFramePr>
          <p:nvPr>
            <p:ph idx="1"/>
          </p:nvPr>
        </p:nvGraphicFramePr>
        <p:xfrm>
          <a:off x="1716088" y="1600200"/>
          <a:ext cx="5710237" cy="4525963"/>
        </p:xfrm>
        <a:graphic>
          <a:graphicData uri="http://schemas.openxmlformats.org/presentationml/2006/ole">
            <mc:AlternateContent xmlns:mc="http://schemas.openxmlformats.org/markup-compatibility/2006">
              <mc:Choice xmlns:v="urn:schemas-microsoft-com:vml" Requires="v">
                <p:oleObj name="Photo Editor Photo" r:id="rId3" imgW="25580952" imgH="20295238" progId="MSPhotoEd.3">
                  <p:embed/>
                </p:oleObj>
              </mc:Choice>
              <mc:Fallback>
                <p:oleObj name="Photo Editor Photo" r:id="rId3" imgW="25580952" imgH="20295238" progId="MSPhotoEd.3">
                  <p:embed/>
                  <p:pic>
                    <p:nvPicPr>
                      <p:cNvPr id="32771"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16088" y="1600200"/>
                        <a:ext cx="5710237"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950004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AEDE3C3-6BA9-D4EE-9DD7-A5B62837BF08}"/>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818" name="Rectangle 2"/>
          <p:cNvSpPr>
            <a:spLocks noGrp="1" noChangeArrowheads="1"/>
          </p:cNvSpPr>
          <p:nvPr>
            <p:ph type="title"/>
          </p:nvPr>
        </p:nvSpPr>
        <p:spPr/>
        <p:txBody>
          <a:bodyPr>
            <a:normAutofit/>
          </a:bodyPr>
          <a:lstStyle/>
          <a:p>
            <a:pPr eaLnBrk="1" hangingPunct="1"/>
            <a:r>
              <a:rPr lang="en-GB" altLang="en-US" sz="4000" dirty="0" err="1">
                <a:latin typeface="Arial" panose="020B0604020202020204" pitchFamily="34" charset="0"/>
              </a:rPr>
              <a:t>Tasg</a:t>
            </a:r>
            <a:r>
              <a:rPr lang="en-GB" altLang="en-US" sz="4000" dirty="0">
                <a:latin typeface="Arial" panose="020B0604020202020204" pitchFamily="34" charset="0"/>
              </a:rPr>
              <a:t> </a:t>
            </a:r>
            <a:r>
              <a:rPr lang="en-GB" altLang="en-US" sz="4000" dirty="0" err="1">
                <a:latin typeface="Arial" panose="020B0604020202020204" pitchFamily="34" charset="0"/>
              </a:rPr>
              <a:t>gr</a:t>
            </a:r>
            <a:r>
              <a:rPr lang="en-GB" altLang="en-US" sz="4000" dirty="0" err="1">
                <a:latin typeface="Arial" panose="020B0604020202020204" pitchFamily="34" charset="0"/>
                <a:cs typeface="Arial" panose="020B0604020202020204" pitchFamily="34" charset="0"/>
              </a:rPr>
              <a:t>ŵ</a:t>
            </a:r>
            <a:r>
              <a:rPr lang="en-GB" altLang="en-US" sz="4000" dirty="0" err="1">
                <a:latin typeface="Arial" panose="020B0604020202020204" pitchFamily="34" charset="0"/>
              </a:rPr>
              <a:t>p</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Group task</a:t>
            </a:r>
          </a:p>
        </p:txBody>
      </p:sp>
      <p:sp>
        <p:nvSpPr>
          <p:cNvPr id="2" name="Content Placeholder 1"/>
          <p:cNvSpPr>
            <a:spLocks noGrp="1"/>
          </p:cNvSpPr>
          <p:nvPr>
            <p:ph sz="half" idx="1"/>
          </p:nvPr>
        </p:nvSpPr>
        <p:spPr>
          <a:xfrm>
            <a:off x="179512" y="2132855"/>
            <a:ext cx="4316288" cy="3456385"/>
          </a:xfrm>
        </p:spPr>
        <p:txBody>
          <a:bodyPr>
            <a:normAutofit/>
          </a:bodyPr>
          <a:lstStyle/>
          <a:p>
            <a:pPr marL="0" indent="0">
              <a:buNone/>
            </a:pPr>
            <a:r>
              <a:rPr lang="cy-GB" dirty="0">
                <a:latin typeface="Arial" panose="020B0604020202020204" pitchFamily="34" charset="0"/>
              </a:rPr>
              <a:t>Wrth y daflen ar y sgrîn nesaf, allwch chi drefnu'r delweddau gan ddefnyddio "camau datblygiad artistig </a:t>
            </a:r>
            <a:r>
              <a:rPr lang="cy-GB" dirty="0" err="1">
                <a:latin typeface="Arial" panose="020B0604020202020204" pitchFamily="34" charset="0"/>
              </a:rPr>
              <a:t>Lowenfeld</a:t>
            </a:r>
            <a:r>
              <a:rPr lang="cy-GB" dirty="0">
                <a:latin typeface="Arial" panose="020B0604020202020204" pitchFamily="34" charset="0"/>
              </a:rPr>
              <a:t>?"</a:t>
            </a:r>
          </a:p>
        </p:txBody>
      </p:sp>
      <p:sp>
        <p:nvSpPr>
          <p:cNvPr id="3" name="Content Placeholder 2"/>
          <p:cNvSpPr>
            <a:spLocks noGrp="1"/>
          </p:cNvSpPr>
          <p:nvPr>
            <p:ph sz="half" idx="2"/>
          </p:nvPr>
        </p:nvSpPr>
        <p:spPr>
          <a:xfrm>
            <a:off x="4629150" y="2132855"/>
            <a:ext cx="3886200" cy="4044108"/>
          </a:xfrm>
        </p:spPr>
        <p:txBody>
          <a:bodyPr/>
          <a:lstStyle/>
          <a:p>
            <a:pPr marL="0" indent="0">
              <a:buNone/>
            </a:pPr>
            <a:r>
              <a:rPr lang="en-GB" dirty="0">
                <a:solidFill>
                  <a:srgbClr val="0070C0"/>
                </a:solidFill>
                <a:latin typeface="Arial" panose="020B0604020202020204" pitchFamily="34" charset="0"/>
              </a:rPr>
              <a:t>From the handout shared on the next screen, can you arrange the images using </a:t>
            </a:r>
            <a:r>
              <a:rPr lang="en-GB" dirty="0" err="1">
                <a:solidFill>
                  <a:srgbClr val="0070C0"/>
                </a:solidFill>
                <a:latin typeface="Arial" panose="020B0604020202020204" pitchFamily="34" charset="0"/>
              </a:rPr>
              <a:t>Lowenfeld’s</a:t>
            </a:r>
            <a:r>
              <a:rPr lang="en-GB" dirty="0">
                <a:solidFill>
                  <a:srgbClr val="0070C0"/>
                </a:solidFill>
                <a:latin typeface="Arial" panose="020B0604020202020204" pitchFamily="34" charset="0"/>
              </a:rPr>
              <a:t> “stages of artistic development?”</a:t>
            </a:r>
          </a:p>
          <a:p>
            <a:endParaRPr lang="en-GB" sz="2400" dirty="0">
              <a:solidFill>
                <a:srgbClr val="0070C0"/>
              </a:solidFill>
              <a:latin typeface="PrintLucida Sans"/>
            </a:endParaRPr>
          </a:p>
        </p:txBody>
      </p:sp>
      <p:sp>
        <p:nvSpPr>
          <p:cNvPr id="34820" name="Rectangle 4"/>
          <p:cNvSpPr>
            <a:spLocks noChangeArrowheads="1"/>
          </p:cNvSpPr>
          <p:nvPr/>
        </p:nvSpPr>
        <p:spPr bwMode="auto">
          <a:xfrm>
            <a:off x="5148263" y="1484785"/>
            <a:ext cx="3609975" cy="3888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Tx/>
              <a:buChar char="•"/>
            </a:pPr>
            <a:endParaRPr lang="en-GB" altLang="en-US"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4924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74B327-4C0B-BAB9-2806-96574A02827E}"/>
              </a:ext>
            </a:extLst>
          </p:cNvPr>
          <p:cNvSpPr/>
          <p:nvPr/>
        </p:nvSpPr>
        <p:spPr>
          <a:xfrm>
            <a:off x="0" y="0"/>
            <a:ext cx="9144000" cy="6192688"/>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820" name="Rectangle 4"/>
          <p:cNvSpPr>
            <a:spLocks noChangeArrowheads="1"/>
          </p:cNvSpPr>
          <p:nvPr/>
        </p:nvSpPr>
        <p:spPr bwMode="auto">
          <a:xfrm>
            <a:off x="5148263" y="1484785"/>
            <a:ext cx="3609975" cy="3888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Tx/>
              <a:buChar char="•"/>
            </a:pPr>
            <a:endParaRPr lang="en-GB" altLang="en-US" i="1" dirty="0">
              <a:latin typeface="Arial" panose="020B0604020202020204" pitchFamily="34" charset="0"/>
              <a:cs typeface="Arial" panose="020B0604020202020204" pitchFamily="34" charset="0"/>
            </a:endParaRPr>
          </a:p>
        </p:txBody>
      </p:sp>
      <p:pic>
        <p:nvPicPr>
          <p:cNvPr id="7" name="Picture 6"/>
          <p:cNvPicPr/>
          <p:nvPr/>
        </p:nvPicPr>
        <p:blipFill rotWithShape="1">
          <a:blip r:embed="rId3"/>
          <a:srcRect l="4220" t="14834" r="20553" b="5943"/>
          <a:stretch/>
        </p:blipFill>
        <p:spPr bwMode="auto">
          <a:xfrm>
            <a:off x="323528" y="548680"/>
            <a:ext cx="8568952" cy="61926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7114349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6DEF2E5-7727-3E5A-45E3-082040B970DF}"/>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818" name="Rectangle 2"/>
          <p:cNvSpPr>
            <a:spLocks noGrp="1" noChangeArrowheads="1"/>
          </p:cNvSpPr>
          <p:nvPr>
            <p:ph type="title"/>
          </p:nvPr>
        </p:nvSpPr>
        <p:spPr/>
        <p:txBody>
          <a:bodyPr>
            <a:normAutofit/>
          </a:bodyPr>
          <a:lstStyle/>
          <a:p>
            <a:pPr eaLnBrk="1" hangingPunct="1"/>
            <a:r>
              <a:rPr lang="en-GB" altLang="en-US" sz="3600" dirty="0" err="1">
                <a:latin typeface="Arial" panose="020B0604020202020204" pitchFamily="34" charset="0"/>
              </a:rPr>
              <a:t>Ysgrifennu</a:t>
            </a:r>
            <a:r>
              <a:rPr lang="en-GB" altLang="en-US" sz="3600" dirty="0">
                <a:latin typeface="Arial" panose="020B0604020202020204" pitchFamily="34" charset="0"/>
              </a:rPr>
              <a:t> </a:t>
            </a:r>
            <a:r>
              <a:rPr lang="en-GB" altLang="en-US" sz="3600" dirty="0" err="1">
                <a:latin typeface="Arial" panose="020B0604020202020204" pitchFamily="34" charset="0"/>
              </a:rPr>
              <a:t>Datblygol</a:t>
            </a:r>
            <a:r>
              <a:rPr lang="en-GB" altLang="en-US" sz="3600" dirty="0">
                <a:latin typeface="Arial" panose="020B0604020202020204" pitchFamily="34" charset="0"/>
              </a:rPr>
              <a:t>     </a:t>
            </a:r>
            <a:br>
              <a:rPr lang="en-GB" altLang="en-US" sz="3600" dirty="0">
                <a:latin typeface="Arial" panose="020B0604020202020204" pitchFamily="34" charset="0"/>
              </a:rPr>
            </a:br>
            <a:r>
              <a:rPr lang="en-GB" altLang="en-US" sz="3600" dirty="0">
                <a:solidFill>
                  <a:srgbClr val="0070C0"/>
                </a:solidFill>
                <a:latin typeface="Arial" panose="020B0604020202020204" pitchFamily="34" charset="0"/>
              </a:rPr>
              <a:t>Emergent Writing</a:t>
            </a:r>
          </a:p>
        </p:txBody>
      </p:sp>
      <p:sp>
        <p:nvSpPr>
          <p:cNvPr id="2" name="Content Placeholder 1"/>
          <p:cNvSpPr>
            <a:spLocks noGrp="1"/>
          </p:cNvSpPr>
          <p:nvPr>
            <p:ph sz="half" idx="1"/>
          </p:nvPr>
        </p:nvSpPr>
        <p:spPr>
          <a:xfrm>
            <a:off x="179512" y="2132855"/>
            <a:ext cx="4316288" cy="3456385"/>
          </a:xfrm>
        </p:spPr>
        <p:txBody>
          <a:bodyPr>
            <a:normAutofit lnSpcReduction="10000"/>
          </a:bodyPr>
          <a:lstStyle/>
          <a:p>
            <a:r>
              <a:rPr lang="cy-GB" dirty="0">
                <a:latin typeface="Arial" panose="020B0604020202020204" pitchFamily="34" charset="0"/>
              </a:rPr>
              <a:t>Ymwybyddiaeth am brint;</a:t>
            </a:r>
          </a:p>
          <a:p>
            <a:r>
              <a:rPr lang="cy-GB" dirty="0">
                <a:latin typeface="Arial" panose="020B0604020202020204" pitchFamily="34" charset="0"/>
              </a:rPr>
              <a:t>Deall bod gan ysgrifennu swyddogaeth;</a:t>
            </a:r>
          </a:p>
          <a:p>
            <a:r>
              <a:rPr lang="cy-GB" dirty="0">
                <a:latin typeface="Arial" panose="020B0604020202020204" pitchFamily="34" charset="0"/>
              </a:rPr>
              <a:t>Siarad am ysgrifennu;</a:t>
            </a:r>
          </a:p>
          <a:p>
            <a:r>
              <a:rPr lang="cy-GB" dirty="0">
                <a:latin typeface="Arial" panose="020B0604020202020204" pitchFamily="34" charset="0"/>
              </a:rPr>
              <a:t>Ymwybyddiaeth o </a:t>
            </a:r>
            <a:r>
              <a:rPr lang="cy-GB" dirty="0" err="1">
                <a:latin typeface="Arial" panose="020B0604020202020204" pitchFamily="34" charset="0"/>
              </a:rPr>
              <a:t>fetaieithyddiaeth</a:t>
            </a:r>
            <a:r>
              <a:rPr lang="cy-GB" dirty="0">
                <a:latin typeface="Arial" panose="020B0604020202020204" pitchFamily="34" charset="0"/>
              </a:rPr>
              <a:t>.</a:t>
            </a:r>
          </a:p>
        </p:txBody>
      </p:sp>
      <p:sp>
        <p:nvSpPr>
          <p:cNvPr id="3" name="Content Placeholder 2"/>
          <p:cNvSpPr>
            <a:spLocks noGrp="1"/>
          </p:cNvSpPr>
          <p:nvPr>
            <p:ph sz="half" idx="2"/>
          </p:nvPr>
        </p:nvSpPr>
        <p:spPr>
          <a:xfrm>
            <a:off x="4629150" y="2132855"/>
            <a:ext cx="3886200" cy="4044108"/>
          </a:xfrm>
        </p:spPr>
        <p:txBody>
          <a:bodyPr>
            <a:normAutofit lnSpcReduction="10000"/>
          </a:bodyPr>
          <a:lstStyle/>
          <a:p>
            <a:r>
              <a:rPr lang="en-GB" dirty="0">
                <a:solidFill>
                  <a:srgbClr val="0070C0"/>
                </a:solidFill>
                <a:latin typeface="Arial" panose="020B0604020202020204" pitchFamily="34" charset="0"/>
              </a:rPr>
              <a:t>Print awareness;</a:t>
            </a:r>
          </a:p>
          <a:p>
            <a:r>
              <a:rPr lang="en-GB" dirty="0">
                <a:solidFill>
                  <a:srgbClr val="0070C0"/>
                </a:solidFill>
                <a:latin typeface="Arial" panose="020B0604020202020204" pitchFamily="34" charset="0"/>
              </a:rPr>
              <a:t>Understand writing has a function;</a:t>
            </a:r>
          </a:p>
          <a:p>
            <a:r>
              <a:rPr lang="en-GB" dirty="0">
                <a:solidFill>
                  <a:srgbClr val="0070C0"/>
                </a:solidFill>
                <a:latin typeface="Arial" panose="020B0604020202020204" pitchFamily="34" charset="0"/>
              </a:rPr>
              <a:t>Talk about writing;</a:t>
            </a:r>
          </a:p>
          <a:p>
            <a:r>
              <a:rPr lang="en-GB" dirty="0">
                <a:solidFill>
                  <a:srgbClr val="0070C0"/>
                </a:solidFill>
                <a:latin typeface="Arial" panose="020B0604020202020204" pitchFamily="34" charset="0"/>
              </a:rPr>
              <a:t>Metalinguistic awareness.</a:t>
            </a:r>
          </a:p>
          <a:p>
            <a:pPr marL="0" indent="0" algn="r">
              <a:buNone/>
            </a:pPr>
            <a:r>
              <a:rPr lang="en-GB" sz="2400" dirty="0">
                <a:solidFill>
                  <a:srgbClr val="0070C0"/>
                </a:solidFill>
                <a:latin typeface="Arial" panose="020B0604020202020204" pitchFamily="34" charset="0"/>
              </a:rPr>
              <a:t>(</a:t>
            </a:r>
            <a:r>
              <a:rPr lang="en-GB" sz="2400" dirty="0" err="1">
                <a:solidFill>
                  <a:srgbClr val="0070C0"/>
                </a:solidFill>
                <a:latin typeface="Arial" panose="020B0604020202020204" pitchFamily="34" charset="0"/>
              </a:rPr>
              <a:t>Neaum</a:t>
            </a:r>
            <a:r>
              <a:rPr lang="en-GB" sz="2400" dirty="0">
                <a:solidFill>
                  <a:srgbClr val="0070C0"/>
                </a:solidFill>
                <a:latin typeface="Arial" panose="020B0604020202020204" pitchFamily="34" charset="0"/>
              </a:rPr>
              <a:t>, 2012)</a:t>
            </a:r>
          </a:p>
        </p:txBody>
      </p:sp>
      <p:sp>
        <p:nvSpPr>
          <p:cNvPr id="34820" name="Rectangle 4"/>
          <p:cNvSpPr>
            <a:spLocks noChangeArrowheads="1"/>
          </p:cNvSpPr>
          <p:nvPr/>
        </p:nvSpPr>
        <p:spPr bwMode="auto">
          <a:xfrm>
            <a:off x="5148263" y="1484785"/>
            <a:ext cx="3609975" cy="3888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Tx/>
              <a:buChar char="•"/>
            </a:pPr>
            <a:endParaRPr lang="en-GB" altLang="en-US"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59671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377C43C-47BB-9FB8-7654-67C542BD0AA3}"/>
              </a:ext>
            </a:extLst>
          </p:cNvPr>
          <p:cNvSpPr/>
          <p:nvPr/>
        </p:nvSpPr>
        <p:spPr>
          <a:xfrm>
            <a:off x="0" y="0"/>
            <a:ext cx="9144000" cy="5661248"/>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p:cNvSpPr>
            <a:spLocks noGrp="1"/>
          </p:cNvSpPr>
          <p:nvPr>
            <p:ph type="title"/>
          </p:nvPr>
        </p:nvSpPr>
        <p:spPr/>
        <p:txBody>
          <a:bodyPr>
            <a:noAutofit/>
          </a:bodyPr>
          <a:lstStyle/>
          <a:p>
            <a:pPr>
              <a:defRPr/>
            </a:pPr>
            <a:r>
              <a:rPr lang="en-GB" sz="4000" dirty="0" err="1">
                <a:latin typeface="Arial" panose="020B0604020202020204" pitchFamily="34" charset="0"/>
              </a:rPr>
              <a:t>Cyfleoedd</a:t>
            </a:r>
            <a:r>
              <a:rPr lang="en-GB" sz="4000" dirty="0">
                <a:latin typeface="Arial" panose="020B0604020202020204" pitchFamily="34" charset="0"/>
              </a:rPr>
              <a:t>        </a:t>
            </a:r>
            <a:br>
              <a:rPr lang="en-GB" sz="4000" dirty="0">
                <a:latin typeface="Arial" panose="020B0604020202020204" pitchFamily="34" charset="0"/>
              </a:rPr>
            </a:br>
            <a:r>
              <a:rPr lang="en-GB" sz="4000" dirty="0">
                <a:solidFill>
                  <a:srgbClr val="0070C0"/>
                </a:solidFill>
                <a:latin typeface="Arial" panose="020B0604020202020204" pitchFamily="34" charset="0"/>
              </a:rPr>
              <a:t>Opportunities </a:t>
            </a:r>
          </a:p>
        </p:txBody>
      </p:sp>
      <p:sp>
        <p:nvSpPr>
          <p:cNvPr id="6" name="Content Placeholder 5"/>
          <p:cNvSpPr>
            <a:spLocks noGrp="1"/>
          </p:cNvSpPr>
          <p:nvPr>
            <p:ph sz="half" idx="1"/>
          </p:nvPr>
        </p:nvSpPr>
        <p:spPr>
          <a:xfrm>
            <a:off x="107504" y="2348879"/>
            <a:ext cx="4407346" cy="3828083"/>
          </a:xfrm>
        </p:spPr>
        <p:txBody>
          <a:bodyPr>
            <a:normAutofit/>
          </a:bodyPr>
          <a:lstStyle/>
          <a:p>
            <a:pPr marL="0" indent="0">
              <a:buNone/>
              <a:defRPr/>
            </a:pPr>
            <a:r>
              <a:rPr lang="en-GB" dirty="0">
                <a:latin typeface="Arial" panose="020B0604020202020204" pitchFamily="34" charset="0"/>
              </a:rPr>
              <a:t>Purdue Extensions (2013)</a:t>
            </a:r>
            <a:r>
              <a:rPr lang="en-GB" i="1" dirty="0">
                <a:latin typeface="Arial" panose="020B0604020202020204" pitchFamily="34" charset="0"/>
              </a:rPr>
              <a:t> Block Party: The Importance of Play. </a:t>
            </a:r>
            <a:r>
              <a:rPr lang="en-GB" dirty="0">
                <a:latin typeface="Arial" panose="020B0604020202020204" pitchFamily="34" charset="0"/>
              </a:rPr>
              <a:t>Available at: </a:t>
            </a:r>
            <a:r>
              <a:rPr lang="en-GB" dirty="0">
                <a:latin typeface="Arial" panose="020B0604020202020204" pitchFamily="34" charset="0"/>
                <a:hlinkClick r:id="rId4"/>
              </a:rPr>
              <a:t>https://www.youtube.com/watch?v=olV5Cla-j_g</a:t>
            </a:r>
            <a:r>
              <a:rPr lang="en-GB" dirty="0">
                <a:latin typeface="Arial" panose="020B0604020202020204" pitchFamily="34" charset="0"/>
              </a:rPr>
              <a:t> [Accessed: August 10 2022].</a:t>
            </a:r>
          </a:p>
        </p:txBody>
      </p:sp>
      <p:pic>
        <p:nvPicPr>
          <p:cNvPr id="3" name="Online Media 2" title="Block Party: The Importance of Play">
            <a:hlinkClick r:id="" action="ppaction://media"/>
            <a:extLst>
              <a:ext uri="{FF2B5EF4-FFF2-40B4-BE49-F238E27FC236}">
                <a16:creationId xmlns:a16="http://schemas.microsoft.com/office/drawing/2014/main" id="{0D79EADA-014B-6685-0C6A-06C9DD1C2164}"/>
              </a:ext>
            </a:extLst>
          </p:cNvPr>
          <p:cNvPicPr>
            <a:picLocks noGrp="1" noRot="1" noChangeAspect="1"/>
          </p:cNvPicPr>
          <p:nvPr>
            <p:ph sz="half" idx="2"/>
            <a:videoFile r:link="rId1"/>
          </p:nvPr>
        </p:nvPicPr>
        <p:blipFill>
          <a:blip r:embed="rId5"/>
          <a:stretch>
            <a:fillRect/>
          </a:stretch>
        </p:blipFill>
        <p:spPr>
          <a:xfrm>
            <a:off x="4629150" y="1556792"/>
            <a:ext cx="4358145" cy="3828083"/>
          </a:xfrm>
          <a:prstGeom prst="rect">
            <a:avLst/>
          </a:prstGeom>
        </p:spPr>
      </p:pic>
    </p:spTree>
    <p:extLst>
      <p:ext uri="{BB962C8B-B14F-4D97-AF65-F5344CB8AC3E}">
        <p14:creationId xmlns:p14="http://schemas.microsoft.com/office/powerpoint/2010/main" val="25648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078CBBB-561E-7B47-DB70-C9C7C03EA057}"/>
              </a:ext>
            </a:extLst>
          </p:cNvPr>
          <p:cNvSpPr/>
          <p:nvPr/>
        </p:nvSpPr>
        <p:spPr>
          <a:xfrm>
            <a:off x="0" y="0"/>
            <a:ext cx="9144000" cy="5805264"/>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p:cNvSpPr>
            <a:spLocks noGrp="1"/>
          </p:cNvSpPr>
          <p:nvPr>
            <p:ph type="title"/>
          </p:nvPr>
        </p:nvSpPr>
        <p:spPr/>
        <p:txBody>
          <a:bodyPr>
            <a:noAutofit/>
          </a:bodyPr>
          <a:lstStyle/>
          <a:p>
            <a:pPr>
              <a:defRPr/>
            </a:pPr>
            <a:r>
              <a:rPr lang="en-GB" sz="4000" dirty="0" err="1">
                <a:latin typeface="Arial" panose="020B0604020202020204" pitchFamily="34" charset="0"/>
              </a:rPr>
              <a:t>Cyfleoedd</a:t>
            </a:r>
            <a:r>
              <a:rPr lang="en-GB" sz="4000" dirty="0">
                <a:latin typeface="Arial" panose="020B0604020202020204" pitchFamily="34" charset="0"/>
              </a:rPr>
              <a:t>        </a:t>
            </a:r>
            <a:br>
              <a:rPr lang="en-GB" sz="4000" dirty="0">
                <a:latin typeface="Arial" panose="020B0604020202020204" pitchFamily="34" charset="0"/>
              </a:rPr>
            </a:br>
            <a:r>
              <a:rPr lang="en-GB" sz="4000" dirty="0">
                <a:solidFill>
                  <a:srgbClr val="0070C0"/>
                </a:solidFill>
                <a:latin typeface="Arial" panose="020B0604020202020204" pitchFamily="34" charset="0"/>
              </a:rPr>
              <a:t>Opportunities </a:t>
            </a:r>
          </a:p>
        </p:txBody>
      </p:sp>
      <p:sp>
        <p:nvSpPr>
          <p:cNvPr id="6" name="Content Placeholder 5"/>
          <p:cNvSpPr>
            <a:spLocks noGrp="1"/>
          </p:cNvSpPr>
          <p:nvPr>
            <p:ph sz="half" idx="1"/>
          </p:nvPr>
        </p:nvSpPr>
        <p:spPr>
          <a:xfrm>
            <a:off x="179512" y="2276871"/>
            <a:ext cx="4335338" cy="3900091"/>
          </a:xfrm>
        </p:spPr>
        <p:txBody>
          <a:bodyPr>
            <a:normAutofit/>
          </a:bodyPr>
          <a:lstStyle/>
          <a:p>
            <a:pPr marL="0" indent="0">
              <a:buNone/>
              <a:defRPr/>
            </a:pPr>
            <a:r>
              <a:rPr lang="en-GB" dirty="0">
                <a:latin typeface="Arial" panose="020B0604020202020204" pitchFamily="34" charset="0"/>
              </a:rPr>
              <a:t>That’s Oxfordshire (2017) </a:t>
            </a:r>
            <a:r>
              <a:rPr lang="en-GB" i="1" dirty="0">
                <a:latin typeface="Arial" panose="020B0604020202020204" pitchFamily="34" charset="0"/>
              </a:rPr>
              <a:t>Messy Play That Helps Children's Development. </a:t>
            </a:r>
            <a:r>
              <a:rPr lang="en-GB" dirty="0">
                <a:latin typeface="Arial" panose="020B0604020202020204" pitchFamily="34" charset="0"/>
              </a:rPr>
              <a:t>Available at: </a:t>
            </a:r>
            <a:r>
              <a:rPr lang="en-GB" dirty="0">
                <a:latin typeface="Arial" panose="020B0604020202020204" pitchFamily="34" charset="0"/>
                <a:hlinkClick r:id="rId4"/>
              </a:rPr>
              <a:t>https://www.youtube.com/watch?v=455EALd0htM</a:t>
            </a:r>
            <a:r>
              <a:rPr lang="en-GB" dirty="0">
                <a:latin typeface="Arial" panose="020B0604020202020204" pitchFamily="34" charset="0"/>
              </a:rPr>
              <a:t> [Accessed: August 10 2022].</a:t>
            </a:r>
          </a:p>
        </p:txBody>
      </p:sp>
      <p:pic>
        <p:nvPicPr>
          <p:cNvPr id="3" name="Online Media 2" title="Messy Play That Helps Children's Development">
            <a:hlinkClick r:id="" action="ppaction://media"/>
            <a:extLst>
              <a:ext uri="{FF2B5EF4-FFF2-40B4-BE49-F238E27FC236}">
                <a16:creationId xmlns:a16="http://schemas.microsoft.com/office/drawing/2014/main" id="{36DF51BB-DEB1-526F-2319-E39F3B43C70E}"/>
              </a:ext>
            </a:extLst>
          </p:cNvPr>
          <p:cNvPicPr>
            <a:picLocks noGrp="1" noRot="1" noChangeAspect="1"/>
          </p:cNvPicPr>
          <p:nvPr>
            <p:ph sz="half" idx="2"/>
            <a:videoFile r:link="rId1"/>
          </p:nvPr>
        </p:nvPicPr>
        <p:blipFill>
          <a:blip r:embed="rId5"/>
          <a:stretch>
            <a:fillRect/>
          </a:stretch>
        </p:blipFill>
        <p:spPr>
          <a:xfrm>
            <a:off x="4629150" y="1052736"/>
            <a:ext cx="4119314" cy="4046314"/>
          </a:xfrm>
          <a:prstGeom prst="rect">
            <a:avLst/>
          </a:prstGeom>
        </p:spPr>
      </p:pic>
    </p:spTree>
    <p:extLst>
      <p:ext uri="{BB962C8B-B14F-4D97-AF65-F5344CB8AC3E}">
        <p14:creationId xmlns:p14="http://schemas.microsoft.com/office/powerpoint/2010/main" val="1490026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75A4D87-FCB4-84CD-D7DE-F76BBD9A1FD1}"/>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914" name="Rectangle 2"/>
          <p:cNvSpPr>
            <a:spLocks noGrp="1" noChangeArrowheads="1"/>
          </p:cNvSpPr>
          <p:nvPr>
            <p:ph type="title"/>
          </p:nvPr>
        </p:nvSpPr>
        <p:spPr/>
        <p:txBody>
          <a:bodyPr>
            <a:normAutofit/>
          </a:bodyPr>
          <a:lstStyle/>
          <a:p>
            <a:pPr eaLnBrk="1" hangingPunct="1"/>
            <a:r>
              <a:rPr lang="en-GB" altLang="en-US" sz="4000" dirty="0">
                <a:latin typeface="Arial" panose="020B0604020202020204" pitchFamily="34" charset="0"/>
              </a:rPr>
              <a:t>Y </a:t>
            </a:r>
            <a:r>
              <a:rPr lang="en-GB" altLang="en-US" sz="4000" dirty="0" err="1">
                <a:latin typeface="Arial" panose="020B0604020202020204" pitchFamily="34" charset="0"/>
              </a:rPr>
              <a:t>gwaith</a:t>
            </a:r>
            <a:r>
              <a:rPr lang="en-GB" altLang="en-US" sz="4000" dirty="0">
                <a:latin typeface="Arial" panose="020B0604020202020204" pitchFamily="34" charset="0"/>
              </a:rPr>
              <a:t> o </a:t>
            </a:r>
            <a:r>
              <a:rPr lang="en-GB" altLang="en-US" sz="4000" dirty="0" err="1">
                <a:latin typeface="Arial" panose="020B0604020202020204" pitchFamily="34" charset="0"/>
              </a:rPr>
              <a:t>ysgrifennu</a:t>
            </a:r>
            <a:br>
              <a:rPr lang="en-GB" altLang="en-US" sz="4000" dirty="0">
                <a:solidFill>
                  <a:schemeClr val="accent2"/>
                </a:solidFill>
                <a:latin typeface="Arial" panose="020B0604020202020204" pitchFamily="34" charset="0"/>
              </a:rPr>
            </a:br>
            <a:r>
              <a:rPr lang="en-GB" altLang="en-US" sz="4000" dirty="0">
                <a:latin typeface="Arial" panose="020B0604020202020204" pitchFamily="34" charset="0"/>
              </a:rPr>
              <a:t> </a:t>
            </a:r>
            <a:r>
              <a:rPr lang="en-GB" altLang="en-US" sz="4000" dirty="0">
                <a:solidFill>
                  <a:srgbClr val="0070C0"/>
                </a:solidFill>
                <a:latin typeface="Arial" panose="020B0604020202020204" pitchFamily="34" charset="0"/>
              </a:rPr>
              <a:t>The business of writing</a:t>
            </a:r>
          </a:p>
        </p:txBody>
      </p:sp>
      <p:sp>
        <p:nvSpPr>
          <p:cNvPr id="38915" name="Rectangle 3"/>
          <p:cNvSpPr>
            <a:spLocks noGrp="1" noChangeArrowheads="1"/>
          </p:cNvSpPr>
          <p:nvPr>
            <p:ph type="body" idx="1"/>
          </p:nvPr>
        </p:nvSpPr>
        <p:spPr>
          <a:xfrm>
            <a:off x="457200" y="1628775"/>
            <a:ext cx="4402138" cy="4497388"/>
          </a:xfrm>
        </p:spPr>
        <p:txBody>
          <a:bodyPr/>
          <a:lstStyle/>
          <a:p>
            <a:pPr marL="0" indent="0" eaLnBrk="1" hangingPunct="1">
              <a:buNone/>
            </a:pPr>
            <a:endParaRPr lang="en-GB" altLang="en-US" sz="2400" dirty="0">
              <a:latin typeface="Arial" panose="020B0604020202020204" pitchFamily="34" charset="0"/>
            </a:endParaRPr>
          </a:p>
          <a:p>
            <a:pPr lvl="1" eaLnBrk="1" hangingPunct="1"/>
            <a:r>
              <a:rPr lang="en-GB" altLang="en-US" sz="2800" dirty="0" err="1">
                <a:latin typeface="Arial" panose="020B0604020202020204" pitchFamily="34" charset="0"/>
              </a:rPr>
              <a:t>Pwrpas</a:t>
            </a:r>
            <a:r>
              <a:rPr lang="en-GB" altLang="en-US" sz="2800" dirty="0">
                <a:latin typeface="Arial" panose="020B0604020202020204" pitchFamily="34" charset="0"/>
              </a:rPr>
              <a:t>;</a:t>
            </a:r>
          </a:p>
          <a:p>
            <a:pPr lvl="1" eaLnBrk="1" hangingPunct="1"/>
            <a:r>
              <a:rPr lang="en-GB" altLang="en-US" sz="2800" dirty="0" err="1">
                <a:latin typeface="Arial" panose="020B0604020202020204" pitchFamily="34" charset="0"/>
              </a:rPr>
              <a:t>Cynulleidfa</a:t>
            </a:r>
            <a:r>
              <a:rPr lang="en-GB" altLang="en-US" sz="2800" dirty="0">
                <a:latin typeface="Arial" panose="020B0604020202020204" pitchFamily="34" charset="0"/>
              </a:rPr>
              <a:t>;</a:t>
            </a:r>
          </a:p>
          <a:p>
            <a:pPr lvl="1" eaLnBrk="1" hangingPunct="1"/>
            <a:r>
              <a:rPr lang="en-GB" altLang="en-US" sz="2800" dirty="0" err="1">
                <a:latin typeface="Arial" panose="020B0604020202020204" pitchFamily="34" charset="0"/>
              </a:rPr>
              <a:t>Atalnodi</a:t>
            </a:r>
            <a:r>
              <a:rPr lang="en-GB" altLang="en-US" sz="2800" dirty="0">
                <a:latin typeface="Arial" panose="020B0604020202020204" pitchFamily="34" charset="0"/>
              </a:rPr>
              <a:t>;</a:t>
            </a:r>
          </a:p>
          <a:p>
            <a:pPr lvl="1" eaLnBrk="1" hangingPunct="1"/>
            <a:r>
              <a:rPr lang="en-GB" altLang="en-US" sz="2800" dirty="0" err="1">
                <a:latin typeface="Arial" panose="020B0604020202020204" pitchFamily="34" charset="0"/>
              </a:rPr>
              <a:t>Sillafu</a:t>
            </a:r>
            <a:r>
              <a:rPr lang="en-GB" altLang="en-US" sz="2800" dirty="0">
                <a:latin typeface="Arial" panose="020B0604020202020204" pitchFamily="34" charset="0"/>
              </a:rPr>
              <a:t> a </a:t>
            </a:r>
            <a:r>
              <a:rPr lang="en-GB" altLang="en-US" sz="2800" dirty="0" err="1">
                <a:latin typeface="Arial" panose="020B0604020202020204" pitchFamily="34" charset="0"/>
              </a:rPr>
              <a:t>Gramadeg</a:t>
            </a:r>
            <a:r>
              <a:rPr lang="en-GB" altLang="en-US" sz="2800" dirty="0">
                <a:latin typeface="Arial" panose="020B0604020202020204" pitchFamily="34" charset="0"/>
              </a:rPr>
              <a:t>;</a:t>
            </a:r>
          </a:p>
          <a:p>
            <a:pPr lvl="1" eaLnBrk="1" hangingPunct="1"/>
            <a:r>
              <a:rPr lang="en-GB" altLang="en-US" sz="2800" dirty="0" err="1">
                <a:latin typeface="Arial" panose="020B0604020202020204" pitchFamily="34" charset="0"/>
              </a:rPr>
              <a:t>Trefn</a:t>
            </a:r>
            <a:r>
              <a:rPr lang="en-GB" altLang="en-US" sz="2800" dirty="0">
                <a:latin typeface="Arial" panose="020B0604020202020204" pitchFamily="34" charset="0"/>
              </a:rPr>
              <a:t> er </a:t>
            </a:r>
            <a:r>
              <a:rPr lang="en-GB" altLang="en-US" sz="2800" dirty="0" err="1">
                <a:latin typeface="Arial" panose="020B0604020202020204" pitchFamily="34" charset="0"/>
              </a:rPr>
              <a:t>mwyn</a:t>
            </a:r>
            <a:r>
              <a:rPr lang="en-GB" altLang="en-US" sz="2800" dirty="0">
                <a:latin typeface="Arial" panose="020B0604020202020204" pitchFamily="34" charset="0"/>
              </a:rPr>
              <a:t> </a:t>
            </a:r>
            <a:r>
              <a:rPr lang="en-GB" altLang="en-US" sz="2800" dirty="0" err="1">
                <a:latin typeface="Arial" panose="020B0604020202020204" pitchFamily="34" charset="0"/>
              </a:rPr>
              <a:t>rhoi</a:t>
            </a:r>
            <a:r>
              <a:rPr lang="en-GB" altLang="en-US" sz="2800" dirty="0">
                <a:latin typeface="Arial" panose="020B0604020202020204" pitchFamily="34" charset="0"/>
              </a:rPr>
              <a:t> </a:t>
            </a:r>
            <a:r>
              <a:rPr lang="en-GB" altLang="en-US" sz="2800" dirty="0" err="1">
                <a:latin typeface="Arial" panose="020B0604020202020204" pitchFamily="34" charset="0"/>
              </a:rPr>
              <a:t>ystyr</a:t>
            </a:r>
            <a:r>
              <a:rPr lang="en-GB" altLang="en-US" sz="2800" dirty="0">
                <a:latin typeface="Arial" panose="020B0604020202020204" pitchFamily="34" charset="0"/>
              </a:rPr>
              <a:t>.</a:t>
            </a:r>
          </a:p>
        </p:txBody>
      </p:sp>
      <p:sp>
        <p:nvSpPr>
          <p:cNvPr id="38916" name="Rectangle 4"/>
          <p:cNvSpPr>
            <a:spLocks noChangeArrowheads="1"/>
          </p:cNvSpPr>
          <p:nvPr/>
        </p:nvSpPr>
        <p:spPr bwMode="auto">
          <a:xfrm>
            <a:off x="5003800" y="2060848"/>
            <a:ext cx="3960688" cy="4098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lvl="1" eaLnBrk="1" hangingPunct="1">
              <a:lnSpc>
                <a:spcPct val="90000"/>
              </a:lnSpc>
              <a:buFont typeface="Arial" panose="020B0604020202020204" pitchFamily="34" charset="0"/>
              <a:buChar char="•"/>
            </a:pPr>
            <a:r>
              <a:rPr lang="en-GB" altLang="en-US" dirty="0">
                <a:solidFill>
                  <a:srgbClr val="0070C0"/>
                </a:solidFill>
                <a:latin typeface="Arial" panose="020B0604020202020204" pitchFamily="34" charset="0"/>
                <a:cs typeface="Arial" panose="020B0604020202020204" pitchFamily="34" charset="0"/>
              </a:rPr>
              <a:t>Purpose;</a:t>
            </a:r>
          </a:p>
          <a:p>
            <a:pPr lvl="1" eaLnBrk="1" hangingPunct="1">
              <a:lnSpc>
                <a:spcPct val="90000"/>
              </a:lnSpc>
              <a:buFont typeface="Arial" panose="020B0604020202020204" pitchFamily="34" charset="0"/>
              <a:buChar char="•"/>
            </a:pPr>
            <a:r>
              <a:rPr lang="en-GB" altLang="en-US" dirty="0">
                <a:solidFill>
                  <a:srgbClr val="0070C0"/>
                </a:solidFill>
                <a:latin typeface="Arial" panose="020B0604020202020204" pitchFamily="34" charset="0"/>
                <a:cs typeface="Arial" panose="020B0604020202020204" pitchFamily="34" charset="0"/>
              </a:rPr>
              <a:t>Audience;</a:t>
            </a:r>
          </a:p>
          <a:p>
            <a:pPr lvl="1" eaLnBrk="1" hangingPunct="1">
              <a:lnSpc>
                <a:spcPct val="90000"/>
              </a:lnSpc>
              <a:buFont typeface="Arial" panose="020B0604020202020204" pitchFamily="34" charset="0"/>
              <a:buChar char="•"/>
            </a:pPr>
            <a:r>
              <a:rPr lang="en-GB" altLang="en-US" dirty="0">
                <a:solidFill>
                  <a:srgbClr val="0070C0"/>
                </a:solidFill>
                <a:latin typeface="Arial" panose="020B0604020202020204" pitchFamily="34" charset="0"/>
                <a:cs typeface="Arial" panose="020B0604020202020204" pitchFamily="34" charset="0"/>
              </a:rPr>
              <a:t>Punctuation;</a:t>
            </a:r>
          </a:p>
          <a:p>
            <a:pPr lvl="1" eaLnBrk="1" hangingPunct="1">
              <a:lnSpc>
                <a:spcPct val="90000"/>
              </a:lnSpc>
              <a:buFont typeface="Arial" panose="020B0604020202020204" pitchFamily="34" charset="0"/>
              <a:buChar char="•"/>
            </a:pPr>
            <a:r>
              <a:rPr lang="en-GB" altLang="en-US" dirty="0">
                <a:solidFill>
                  <a:srgbClr val="0070C0"/>
                </a:solidFill>
                <a:latin typeface="Arial" panose="020B0604020202020204" pitchFamily="34" charset="0"/>
                <a:cs typeface="Arial" panose="020B0604020202020204" pitchFamily="34" charset="0"/>
              </a:rPr>
              <a:t>Spelling and Grammar;</a:t>
            </a:r>
          </a:p>
          <a:p>
            <a:pPr lvl="1" eaLnBrk="1" hangingPunct="1">
              <a:lnSpc>
                <a:spcPct val="90000"/>
              </a:lnSpc>
              <a:buFont typeface="Arial" panose="020B0604020202020204" pitchFamily="34" charset="0"/>
              <a:buChar char="•"/>
            </a:pPr>
            <a:r>
              <a:rPr lang="en-GB" altLang="en-US" dirty="0">
                <a:solidFill>
                  <a:srgbClr val="0070C0"/>
                </a:solidFill>
                <a:latin typeface="Arial" panose="020B0604020202020204" pitchFamily="34" charset="0"/>
                <a:cs typeface="Arial" panose="020B0604020202020204" pitchFamily="34" charset="0"/>
              </a:rPr>
              <a:t>Organisation to give meaning.</a:t>
            </a:r>
          </a:p>
        </p:txBody>
      </p:sp>
    </p:spTree>
    <p:extLst>
      <p:ext uri="{BB962C8B-B14F-4D97-AF65-F5344CB8AC3E}">
        <p14:creationId xmlns:p14="http://schemas.microsoft.com/office/powerpoint/2010/main" val="39897510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8CB64AF-1EB5-4139-09D4-EAFE8F64B14B}"/>
              </a:ext>
            </a:extLst>
          </p:cNvPr>
          <p:cNvSpPr/>
          <p:nvPr/>
        </p:nvSpPr>
        <p:spPr>
          <a:xfrm>
            <a:off x="0" y="0"/>
            <a:ext cx="9144000" cy="5805264"/>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962" name="Rectangle 2"/>
          <p:cNvSpPr>
            <a:spLocks noGrp="1" noChangeArrowheads="1"/>
          </p:cNvSpPr>
          <p:nvPr>
            <p:ph type="title"/>
          </p:nvPr>
        </p:nvSpPr>
        <p:spPr>
          <a:xfrm>
            <a:off x="457200" y="274638"/>
            <a:ext cx="8229600" cy="706437"/>
          </a:xfrm>
        </p:spPr>
        <p:txBody>
          <a:bodyPr/>
          <a:lstStyle/>
          <a:p>
            <a:pPr eaLnBrk="1" hangingPunct="1"/>
            <a:r>
              <a:rPr lang="en-GB" altLang="en-US" sz="3600" dirty="0">
                <a:latin typeface="Arial" panose="020B0604020202020204" pitchFamily="34" charset="0"/>
              </a:rPr>
              <a:t>Montessori</a:t>
            </a:r>
          </a:p>
        </p:txBody>
      </p:sp>
      <p:pic>
        <p:nvPicPr>
          <p:cNvPr id="40963"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35150" y="908050"/>
            <a:ext cx="5400675" cy="5218113"/>
          </a:xfrm>
          <a:noFill/>
        </p:spPr>
      </p:pic>
    </p:spTree>
    <p:extLst>
      <p:ext uri="{BB962C8B-B14F-4D97-AF65-F5344CB8AC3E}">
        <p14:creationId xmlns:p14="http://schemas.microsoft.com/office/powerpoint/2010/main" val="40650487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FEDBDAB-9C91-2409-EC4B-EB0694164B87}"/>
              </a:ext>
            </a:extLst>
          </p:cNvPr>
          <p:cNvSpPr/>
          <p:nvPr/>
        </p:nvSpPr>
        <p:spPr>
          <a:xfrm>
            <a:off x="0" y="0"/>
            <a:ext cx="9144000" cy="5743722"/>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154" name="Title 1"/>
          <p:cNvSpPr>
            <a:spLocks noGrp="1"/>
          </p:cNvSpPr>
          <p:nvPr>
            <p:ph type="title"/>
          </p:nvPr>
        </p:nvSpPr>
        <p:spPr/>
        <p:txBody>
          <a:bodyPr>
            <a:normAutofit/>
          </a:bodyPr>
          <a:lstStyle/>
          <a:p>
            <a:r>
              <a:rPr lang="en-GB" altLang="en-US" sz="4000" dirty="0" err="1">
                <a:latin typeface="Arial" panose="020B0604020202020204" pitchFamily="34" charset="0"/>
              </a:rPr>
              <a:t>Adroddiad</a:t>
            </a:r>
            <a:r>
              <a:rPr lang="en-GB" altLang="en-US" sz="4000" dirty="0">
                <a:latin typeface="Arial" panose="020B0604020202020204" pitchFamily="34" charset="0"/>
              </a:rPr>
              <a:t> Donaldson (2015)</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Donaldson Report (2015)</a:t>
            </a:r>
          </a:p>
        </p:txBody>
      </p:sp>
      <p:sp>
        <p:nvSpPr>
          <p:cNvPr id="49155" name="Content Placeholder 2"/>
          <p:cNvSpPr>
            <a:spLocks noGrp="1"/>
          </p:cNvSpPr>
          <p:nvPr>
            <p:ph sz="half" idx="1"/>
          </p:nvPr>
        </p:nvSpPr>
        <p:spPr>
          <a:xfrm>
            <a:off x="457200" y="1844824"/>
            <a:ext cx="4038600" cy="3744764"/>
          </a:xfrm>
        </p:spPr>
        <p:txBody>
          <a:bodyPr>
            <a:normAutofit/>
          </a:bodyPr>
          <a:lstStyle/>
          <a:p>
            <a:r>
              <a:rPr lang="en-GB" altLang="en-US" dirty="0" err="1">
                <a:latin typeface="Arial" panose="020B0604020202020204" pitchFamily="34" charset="0"/>
              </a:rPr>
              <a:t>Newidiadau</a:t>
            </a:r>
            <a:r>
              <a:rPr lang="en-GB" altLang="en-US" dirty="0">
                <a:latin typeface="Arial" panose="020B0604020202020204" pitchFamily="34" charset="0"/>
              </a:rPr>
              <a:t> </a:t>
            </a:r>
            <a:r>
              <a:rPr lang="en-GB" altLang="en-US" dirty="0" err="1">
                <a:latin typeface="Arial" panose="020B0604020202020204" pitchFamily="34" charset="0"/>
              </a:rPr>
              <a:t>i’r</a:t>
            </a:r>
            <a:r>
              <a:rPr lang="en-GB" altLang="en-US" dirty="0">
                <a:latin typeface="Arial" panose="020B0604020202020204" pitchFamily="34" charset="0"/>
              </a:rPr>
              <a:t> </a:t>
            </a:r>
            <a:r>
              <a:rPr lang="en-GB" altLang="en-US" dirty="0" err="1">
                <a:latin typeface="Arial" panose="020B0604020202020204" pitchFamily="34" charset="0"/>
              </a:rPr>
              <a:t>Cyfnod</a:t>
            </a:r>
            <a:r>
              <a:rPr lang="en-GB" altLang="en-US" dirty="0">
                <a:latin typeface="Arial" panose="020B0604020202020204" pitchFamily="34" charset="0"/>
              </a:rPr>
              <a:t> Sylfaen;</a:t>
            </a:r>
          </a:p>
          <a:p>
            <a:r>
              <a:rPr lang="en-GB" altLang="en-US" dirty="0">
                <a:latin typeface="Arial" panose="020B0604020202020204" pitchFamily="34" charset="0"/>
              </a:rPr>
              <a:t>Meysydd </a:t>
            </a:r>
            <a:r>
              <a:rPr lang="en-GB" altLang="en-US" dirty="0" err="1">
                <a:latin typeface="Arial" panose="020B0604020202020204" pitchFamily="34" charset="0"/>
              </a:rPr>
              <a:t>Dysgu</a:t>
            </a:r>
            <a:r>
              <a:rPr lang="en-GB" altLang="en-US" dirty="0">
                <a:latin typeface="Arial" panose="020B0604020202020204" pitchFamily="34" charset="0"/>
              </a:rPr>
              <a:t> a </a:t>
            </a:r>
            <a:r>
              <a:rPr lang="en-GB" altLang="en-US" dirty="0" err="1">
                <a:latin typeface="Arial" panose="020B0604020202020204" pitchFamily="34" charset="0"/>
              </a:rPr>
              <a:t>Phrofiad</a:t>
            </a:r>
            <a:r>
              <a:rPr lang="en-GB" altLang="en-US" dirty="0">
                <a:latin typeface="Arial" panose="020B0604020202020204" pitchFamily="34" charset="0"/>
              </a:rPr>
              <a:t>; </a:t>
            </a:r>
          </a:p>
          <a:p>
            <a:r>
              <a:rPr lang="en-GB" altLang="en-US" dirty="0" err="1">
                <a:latin typeface="Arial" panose="020B0604020202020204" pitchFamily="34" charset="0"/>
              </a:rPr>
              <a:t>Fframwaith</a:t>
            </a:r>
            <a:r>
              <a:rPr lang="en-GB" altLang="en-US" dirty="0">
                <a:latin typeface="Arial" panose="020B0604020202020204" pitchFamily="34" charset="0"/>
              </a:rPr>
              <a:t> </a:t>
            </a:r>
            <a:r>
              <a:rPr lang="en-GB" altLang="en-US" dirty="0" err="1">
                <a:latin typeface="Arial" panose="020B0604020202020204" pitchFamily="34" charset="0"/>
              </a:rPr>
              <a:t>Cymwyseddau</a:t>
            </a:r>
            <a:r>
              <a:rPr lang="en-GB" altLang="en-US" dirty="0">
                <a:latin typeface="Arial" panose="020B0604020202020204" pitchFamily="34" charset="0"/>
              </a:rPr>
              <a:t> </a:t>
            </a:r>
            <a:r>
              <a:rPr lang="en-GB" altLang="en-US" dirty="0" err="1">
                <a:latin typeface="Arial" panose="020B0604020202020204" pitchFamily="34" charset="0"/>
              </a:rPr>
              <a:t>Digidol</a:t>
            </a:r>
            <a:r>
              <a:rPr lang="en-GB" altLang="en-US" dirty="0">
                <a:latin typeface="Arial" panose="020B0604020202020204" pitchFamily="34" charset="0"/>
              </a:rPr>
              <a:t>.</a:t>
            </a:r>
          </a:p>
          <a:p>
            <a:pPr marL="0" indent="0">
              <a:buNone/>
            </a:pPr>
            <a:endParaRPr lang="en-GB" altLang="en-US" dirty="0">
              <a:latin typeface="Arial" panose="020B0604020202020204" pitchFamily="34" charset="0"/>
            </a:endParaRPr>
          </a:p>
          <a:p>
            <a:pPr marL="0" indent="0">
              <a:buNone/>
            </a:pPr>
            <a:endParaRPr lang="en-GB" altLang="en-US" dirty="0"/>
          </a:p>
        </p:txBody>
      </p:sp>
      <p:sp>
        <p:nvSpPr>
          <p:cNvPr id="49156" name="Content Placeholder 3"/>
          <p:cNvSpPr>
            <a:spLocks noGrp="1"/>
          </p:cNvSpPr>
          <p:nvPr>
            <p:ph sz="half" idx="2"/>
          </p:nvPr>
        </p:nvSpPr>
        <p:spPr>
          <a:xfrm>
            <a:off x="4648200" y="1844822"/>
            <a:ext cx="4038600" cy="3744765"/>
          </a:xfrm>
        </p:spPr>
        <p:txBody>
          <a:bodyPr>
            <a:normAutofit/>
          </a:bodyPr>
          <a:lstStyle/>
          <a:p>
            <a:r>
              <a:rPr lang="en-GB" altLang="en-US" dirty="0">
                <a:solidFill>
                  <a:srgbClr val="0070C0"/>
                </a:solidFill>
                <a:latin typeface="Arial" panose="020B0604020202020204" pitchFamily="34" charset="0"/>
              </a:rPr>
              <a:t>Changes to the Foundation Phase;</a:t>
            </a:r>
          </a:p>
          <a:p>
            <a:r>
              <a:rPr lang="en-GB" altLang="en-US" dirty="0">
                <a:solidFill>
                  <a:srgbClr val="0070C0"/>
                </a:solidFill>
                <a:latin typeface="Arial" panose="020B0604020202020204" pitchFamily="34" charset="0"/>
              </a:rPr>
              <a:t>Areas of Learning and Experience;	</a:t>
            </a:r>
          </a:p>
          <a:p>
            <a:r>
              <a:rPr lang="en-GB" altLang="en-US" dirty="0">
                <a:solidFill>
                  <a:srgbClr val="0070C0"/>
                </a:solidFill>
                <a:latin typeface="Arial" panose="020B0604020202020204" pitchFamily="34" charset="0"/>
              </a:rPr>
              <a:t>Digital Competence Framework.</a:t>
            </a:r>
          </a:p>
          <a:p>
            <a:pPr marL="0" indent="0">
              <a:buNone/>
            </a:pPr>
            <a:endParaRPr lang="en-GB" alt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18683109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5FC5154-C87A-F046-658C-66E39E3D157D}"/>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274638"/>
            <a:ext cx="8229600" cy="994122"/>
          </a:xfrm>
        </p:spPr>
        <p:txBody>
          <a:bodyPr>
            <a:noAutofit/>
          </a:bodyPr>
          <a:lstStyle/>
          <a:p>
            <a:pPr>
              <a:defRPr/>
            </a:pPr>
            <a:r>
              <a:rPr lang="en-GB" sz="4000" dirty="0" err="1">
                <a:latin typeface="Arial" panose="020B0604020202020204" pitchFamily="34" charset="0"/>
              </a:rPr>
              <a:t>Gwybodaeth</a:t>
            </a:r>
            <a:r>
              <a:rPr lang="en-GB" sz="4000" dirty="0">
                <a:latin typeface="Arial" panose="020B0604020202020204" pitchFamily="34" charset="0"/>
              </a:rPr>
              <a:t> </a:t>
            </a:r>
            <a:r>
              <a:rPr lang="en-GB" sz="4000" dirty="0" err="1">
                <a:latin typeface="Arial" panose="020B0604020202020204" pitchFamily="34" charset="0"/>
              </a:rPr>
              <a:t>bellach</a:t>
            </a:r>
            <a:r>
              <a:rPr lang="en-GB" sz="4000" dirty="0">
                <a:latin typeface="Arial" panose="020B0604020202020204" pitchFamily="34" charset="0"/>
              </a:rPr>
              <a:t>…</a:t>
            </a:r>
            <a:br>
              <a:rPr lang="en-GB" sz="4000" dirty="0">
                <a:latin typeface="Arial" panose="020B0604020202020204" pitchFamily="34" charset="0"/>
              </a:rPr>
            </a:br>
            <a:r>
              <a:rPr lang="en-GB" sz="4000" dirty="0">
                <a:solidFill>
                  <a:srgbClr val="0070C0"/>
                </a:solidFill>
                <a:latin typeface="Arial" panose="020B0604020202020204" pitchFamily="34" charset="0"/>
              </a:rPr>
              <a:t>Curriculum for Wales 2022</a:t>
            </a:r>
          </a:p>
        </p:txBody>
      </p:sp>
      <p:sp>
        <p:nvSpPr>
          <p:cNvPr id="47107" name="Content Placeholder 2"/>
          <p:cNvSpPr>
            <a:spLocks noGrp="1"/>
          </p:cNvSpPr>
          <p:nvPr>
            <p:ph sz="half" idx="1"/>
          </p:nvPr>
        </p:nvSpPr>
        <p:spPr>
          <a:xfrm>
            <a:off x="251520" y="1556792"/>
            <a:ext cx="4244280" cy="4032796"/>
          </a:xfrm>
        </p:spPr>
        <p:txBody>
          <a:bodyPr>
            <a:normAutofit/>
          </a:bodyPr>
          <a:lstStyle/>
          <a:p>
            <a:pPr marL="0" indent="0">
              <a:buNone/>
            </a:pPr>
            <a:r>
              <a:rPr lang="en-GB" sz="2400" dirty="0">
                <a:latin typeface="Arial" panose="020B0604020202020204" pitchFamily="34" charset="0"/>
              </a:rPr>
              <a:t>“Mae </a:t>
            </a:r>
            <a:r>
              <a:rPr lang="en-GB" sz="2400" dirty="0" err="1">
                <a:latin typeface="Arial" panose="020B0604020202020204" pitchFamily="34" charset="0"/>
              </a:rPr>
              <a:t>dysgwyr</a:t>
            </a:r>
            <a:r>
              <a:rPr lang="en-GB" sz="2400" dirty="0">
                <a:latin typeface="Arial" panose="020B0604020202020204" pitchFamily="34" charset="0"/>
              </a:rPr>
              <a:t> </a:t>
            </a:r>
            <a:r>
              <a:rPr lang="en-GB" sz="2400" dirty="0" err="1">
                <a:latin typeface="Arial" panose="020B0604020202020204" pitchFamily="34" charset="0"/>
              </a:rPr>
              <a:t>sy’n</a:t>
            </a:r>
            <a:r>
              <a:rPr lang="en-GB" sz="2400" dirty="0">
                <a:latin typeface="Arial" panose="020B0604020202020204" pitchFamily="34" charset="0"/>
              </a:rPr>
              <a:t> </a:t>
            </a:r>
            <a:r>
              <a:rPr lang="en-GB" sz="2400" dirty="0" err="1">
                <a:latin typeface="Arial" panose="020B0604020202020204" pitchFamily="34" charset="0"/>
              </a:rPr>
              <a:t>siarad</a:t>
            </a:r>
            <a:r>
              <a:rPr lang="en-GB" sz="2400" dirty="0">
                <a:latin typeface="Arial" panose="020B0604020202020204" pitchFamily="34" charset="0"/>
              </a:rPr>
              <a:t> ac </a:t>
            </a:r>
            <a:r>
              <a:rPr lang="en-GB" sz="2400" dirty="0" err="1">
                <a:latin typeface="Arial" panose="020B0604020202020204" pitchFamily="34" charset="0"/>
              </a:rPr>
              <a:t>yn</a:t>
            </a:r>
            <a:r>
              <a:rPr lang="en-GB" sz="2400" dirty="0">
                <a:latin typeface="Arial" panose="020B0604020202020204" pitchFamily="34" charset="0"/>
              </a:rPr>
              <a:t> </a:t>
            </a:r>
            <a:r>
              <a:rPr lang="en-GB" sz="2400" dirty="0" err="1">
                <a:latin typeface="Arial" panose="020B0604020202020204" pitchFamily="34" charset="0"/>
              </a:rPr>
              <a:t>ysgrifennu’n</a:t>
            </a:r>
            <a:r>
              <a:rPr lang="en-GB" sz="2400" dirty="0">
                <a:latin typeface="Arial" panose="020B0604020202020204" pitchFamily="34" charset="0"/>
              </a:rPr>
              <a:t> </a:t>
            </a:r>
            <a:r>
              <a:rPr lang="en-GB" sz="2400" dirty="0" err="1">
                <a:latin typeface="Arial" panose="020B0604020202020204" pitchFamily="34" charset="0"/>
              </a:rPr>
              <a:t>effeithiol</a:t>
            </a:r>
            <a:r>
              <a:rPr lang="en-GB" sz="2400" dirty="0">
                <a:latin typeface="Arial" panose="020B0604020202020204" pitchFamily="34" charset="0"/>
              </a:rPr>
              <a:t> </a:t>
            </a:r>
            <a:r>
              <a:rPr lang="en-GB" sz="2400" dirty="0" err="1">
                <a:latin typeface="Arial" panose="020B0604020202020204" pitchFamily="34" charset="0"/>
              </a:rPr>
              <a:t>yn</a:t>
            </a:r>
            <a:r>
              <a:rPr lang="en-GB" sz="2400" dirty="0">
                <a:latin typeface="Arial" panose="020B0604020202020204" pitchFamily="34" charset="0"/>
              </a:rPr>
              <a:t> </a:t>
            </a:r>
            <a:r>
              <a:rPr lang="en-GB" sz="2400" dirty="0" err="1">
                <a:latin typeface="Arial" panose="020B0604020202020204" pitchFamily="34" charset="0"/>
              </a:rPr>
              <a:t>barod</a:t>
            </a:r>
            <a:r>
              <a:rPr lang="en-GB" sz="2400" dirty="0">
                <a:latin typeface="Arial" panose="020B0604020202020204" pitchFamily="34" charset="0"/>
              </a:rPr>
              <a:t> </a:t>
            </a:r>
            <a:r>
              <a:rPr lang="en-GB" sz="2400" dirty="0" err="1">
                <a:latin typeface="Arial" panose="020B0604020202020204" pitchFamily="34" charset="0"/>
              </a:rPr>
              <a:t>i</a:t>
            </a:r>
            <a:r>
              <a:rPr lang="en-GB" sz="2400" dirty="0">
                <a:latin typeface="Arial" panose="020B0604020202020204" pitchFamily="34" charset="0"/>
              </a:rPr>
              <a:t> </a:t>
            </a:r>
            <a:r>
              <a:rPr lang="en-GB" sz="2400" dirty="0" err="1">
                <a:latin typeface="Arial" panose="020B0604020202020204" pitchFamily="34" charset="0"/>
              </a:rPr>
              <a:t>chwarae</a:t>
            </a:r>
            <a:r>
              <a:rPr lang="en-GB" sz="2400" dirty="0">
                <a:latin typeface="Arial" panose="020B0604020202020204" pitchFamily="34" charset="0"/>
              </a:rPr>
              <a:t> </a:t>
            </a:r>
            <a:r>
              <a:rPr lang="en-GB" sz="2400" dirty="0" err="1">
                <a:latin typeface="Arial" panose="020B0604020202020204" pitchFamily="34" charset="0"/>
              </a:rPr>
              <a:t>rhan</a:t>
            </a:r>
            <a:r>
              <a:rPr lang="en-GB" sz="2400" dirty="0">
                <a:latin typeface="Arial" panose="020B0604020202020204" pitchFamily="34" charset="0"/>
              </a:rPr>
              <a:t> lawn </a:t>
            </a:r>
            <a:r>
              <a:rPr lang="en-GB" sz="2400" dirty="0" err="1">
                <a:latin typeface="Arial" panose="020B0604020202020204" pitchFamily="34" charset="0"/>
              </a:rPr>
              <a:t>mewn</a:t>
            </a:r>
            <a:r>
              <a:rPr lang="en-GB" sz="2400" dirty="0">
                <a:latin typeface="Arial" panose="020B0604020202020204" pitchFamily="34" charset="0"/>
              </a:rPr>
              <a:t> </a:t>
            </a:r>
            <a:r>
              <a:rPr lang="en-GB" sz="2400" dirty="0" err="1">
                <a:latin typeface="Arial" panose="020B0604020202020204" pitchFamily="34" charset="0"/>
              </a:rPr>
              <a:t>bywyd</a:t>
            </a:r>
            <a:r>
              <a:rPr lang="en-GB" sz="2400" dirty="0">
                <a:latin typeface="Arial" panose="020B0604020202020204" pitchFamily="34" charset="0"/>
              </a:rPr>
              <a:t> a </a:t>
            </a:r>
            <a:r>
              <a:rPr lang="en-GB" sz="2400" dirty="0" err="1">
                <a:latin typeface="Arial" panose="020B0604020202020204" pitchFamily="34" charset="0"/>
              </a:rPr>
              <a:t>gwaith</a:t>
            </a:r>
            <a:r>
              <a:rPr lang="en-GB" sz="2400" dirty="0">
                <a:latin typeface="Arial" panose="020B0604020202020204" pitchFamily="34" charset="0"/>
              </a:rPr>
              <a:t>”</a:t>
            </a:r>
          </a:p>
          <a:p>
            <a:pPr marL="0" indent="0">
              <a:buNone/>
            </a:pPr>
            <a:endParaRPr lang="en-GB" altLang="en-US" sz="2400" dirty="0">
              <a:latin typeface="Arial" panose="020B0604020202020204" pitchFamily="34" charset="0"/>
            </a:endParaRPr>
          </a:p>
          <a:p>
            <a:pPr marL="0" indent="0">
              <a:buNone/>
            </a:pPr>
            <a:r>
              <a:rPr lang="en-GB" sz="2400" dirty="0">
                <a:latin typeface="Arial" panose="020B0604020202020204" pitchFamily="34" charset="0"/>
              </a:rPr>
              <a:t>“Mae </a:t>
            </a:r>
            <a:r>
              <a:rPr lang="en-GB" sz="2400" dirty="0" err="1">
                <a:latin typeface="Arial" panose="020B0604020202020204" pitchFamily="34" charset="0"/>
              </a:rPr>
              <a:t>llenyddiaeth</a:t>
            </a:r>
            <a:r>
              <a:rPr lang="en-GB" sz="2400" dirty="0">
                <a:latin typeface="Arial" panose="020B0604020202020204" pitchFamily="34" charset="0"/>
              </a:rPr>
              <a:t> </a:t>
            </a:r>
            <a:r>
              <a:rPr lang="en-GB" sz="2400" dirty="0" err="1">
                <a:latin typeface="Arial" panose="020B0604020202020204" pitchFamily="34" charset="0"/>
              </a:rPr>
              <a:t>yn</a:t>
            </a:r>
            <a:r>
              <a:rPr lang="en-GB" sz="2400" dirty="0">
                <a:latin typeface="Arial" panose="020B0604020202020204" pitchFamily="34" charset="0"/>
              </a:rPr>
              <a:t> </a:t>
            </a:r>
            <a:r>
              <a:rPr lang="en-GB" sz="2400" dirty="0" err="1">
                <a:latin typeface="Arial" panose="020B0604020202020204" pitchFamily="34" charset="0"/>
              </a:rPr>
              <a:t>tanio’r</a:t>
            </a:r>
            <a:r>
              <a:rPr lang="en-GB" sz="2400" dirty="0">
                <a:latin typeface="Arial" panose="020B0604020202020204" pitchFamily="34" charset="0"/>
              </a:rPr>
              <a:t> </a:t>
            </a:r>
            <a:r>
              <a:rPr lang="en-GB" sz="2400" dirty="0" err="1">
                <a:latin typeface="Arial" panose="020B0604020202020204" pitchFamily="34" charset="0"/>
              </a:rPr>
              <a:t>dychymyg</a:t>
            </a:r>
            <a:r>
              <a:rPr lang="en-GB" sz="2400" dirty="0">
                <a:latin typeface="Arial" panose="020B0604020202020204" pitchFamily="34" charset="0"/>
              </a:rPr>
              <a:t> ac </a:t>
            </a:r>
            <a:r>
              <a:rPr lang="en-GB" sz="2400" dirty="0" err="1">
                <a:latin typeface="Arial" panose="020B0604020202020204" pitchFamily="34" charset="0"/>
              </a:rPr>
              <a:t>yn</a:t>
            </a:r>
            <a:r>
              <a:rPr lang="en-GB" sz="2400" dirty="0">
                <a:latin typeface="Arial" panose="020B0604020202020204" pitchFamily="34" charset="0"/>
              </a:rPr>
              <a:t> </a:t>
            </a:r>
            <a:r>
              <a:rPr lang="en-GB" sz="2400" dirty="0" err="1">
                <a:latin typeface="Arial" panose="020B0604020202020204" pitchFamily="34" charset="0"/>
              </a:rPr>
              <a:t>ysbrydoli</a:t>
            </a:r>
            <a:r>
              <a:rPr lang="en-GB" sz="2400" dirty="0">
                <a:latin typeface="Arial" panose="020B0604020202020204" pitchFamily="34" charset="0"/>
              </a:rPr>
              <a:t> </a:t>
            </a:r>
            <a:r>
              <a:rPr lang="en-GB" sz="2400" dirty="0" err="1">
                <a:latin typeface="Arial" panose="020B0604020202020204" pitchFamily="34" charset="0"/>
              </a:rPr>
              <a:t>creadigrwydd</a:t>
            </a:r>
            <a:r>
              <a:rPr lang="en-GB" sz="2400" dirty="0">
                <a:latin typeface="Arial" panose="020B0604020202020204" pitchFamily="34" charset="0"/>
              </a:rPr>
              <a:t>”</a:t>
            </a:r>
          </a:p>
          <a:p>
            <a:pPr marL="0" indent="0">
              <a:buNone/>
            </a:pPr>
            <a:endParaRPr lang="en-GB" sz="2400" dirty="0">
              <a:latin typeface="Arial" panose="020B0604020202020204" pitchFamily="34" charset="0"/>
            </a:endParaRPr>
          </a:p>
          <a:p>
            <a:pPr marL="0" indent="0" algn="r">
              <a:buNone/>
            </a:pPr>
            <a:r>
              <a:rPr lang="en-GB" altLang="en-US" sz="1800" dirty="0">
                <a:latin typeface="Arial" panose="020B0604020202020204" pitchFamily="34" charset="0"/>
              </a:rPr>
              <a:t>(</a:t>
            </a:r>
            <a:r>
              <a:rPr lang="en-GB" altLang="en-US" sz="1800" dirty="0" err="1">
                <a:latin typeface="Arial" panose="020B0604020202020204" pitchFamily="34" charset="0"/>
              </a:rPr>
              <a:t>Llywodraeth</a:t>
            </a:r>
            <a:r>
              <a:rPr lang="en-GB" altLang="en-US" sz="1800" dirty="0">
                <a:latin typeface="Arial" panose="020B0604020202020204" pitchFamily="34" charset="0"/>
              </a:rPr>
              <a:t> </a:t>
            </a:r>
            <a:r>
              <a:rPr lang="en-GB" altLang="en-US" sz="1800" dirty="0" err="1">
                <a:latin typeface="Arial" panose="020B0604020202020204" pitchFamily="34" charset="0"/>
              </a:rPr>
              <a:t>Cymru</a:t>
            </a:r>
            <a:r>
              <a:rPr lang="en-GB" altLang="en-US" sz="1800" dirty="0">
                <a:latin typeface="Arial" panose="020B0604020202020204" pitchFamily="34" charset="0"/>
              </a:rPr>
              <a:t>, 2019, p.9)</a:t>
            </a:r>
            <a:endParaRPr lang="en-GB" altLang="en-US" sz="1600" dirty="0">
              <a:latin typeface="Arial" panose="020B0604020202020204" pitchFamily="34" charset="0"/>
            </a:endParaRPr>
          </a:p>
        </p:txBody>
      </p:sp>
      <p:sp>
        <p:nvSpPr>
          <p:cNvPr id="47108" name="Content Placeholder 3"/>
          <p:cNvSpPr>
            <a:spLocks noGrp="1"/>
          </p:cNvSpPr>
          <p:nvPr>
            <p:ph sz="half" idx="2"/>
          </p:nvPr>
        </p:nvSpPr>
        <p:spPr>
          <a:xfrm>
            <a:off x="4648200" y="1556792"/>
            <a:ext cx="4244280" cy="4032796"/>
          </a:xfrm>
        </p:spPr>
        <p:txBody>
          <a:bodyPr>
            <a:normAutofit/>
          </a:bodyPr>
          <a:lstStyle/>
          <a:p>
            <a:pPr marL="0" indent="0">
              <a:buNone/>
            </a:pPr>
            <a:r>
              <a:rPr lang="en-GB" altLang="en-US" sz="2200" dirty="0">
                <a:solidFill>
                  <a:srgbClr val="0070C0"/>
                </a:solidFill>
                <a:latin typeface="Arial" panose="020B0604020202020204" pitchFamily="34" charset="0"/>
              </a:rPr>
              <a:t>“</a:t>
            </a:r>
            <a:r>
              <a:rPr lang="en-GB" sz="2400" dirty="0">
                <a:solidFill>
                  <a:srgbClr val="0070C0"/>
                </a:solidFill>
                <a:latin typeface="Arial" panose="020B0604020202020204" pitchFamily="34" charset="0"/>
              </a:rPr>
              <a:t>Learners who speak and write effectively are prepared to play a full part in life and work”</a:t>
            </a:r>
          </a:p>
          <a:p>
            <a:pPr marL="0" indent="0">
              <a:buNone/>
            </a:pPr>
            <a:endParaRPr lang="en-GB" altLang="en-US" sz="2400" dirty="0">
              <a:solidFill>
                <a:srgbClr val="0070C0"/>
              </a:solidFill>
              <a:latin typeface="Arial" panose="020B0604020202020204" pitchFamily="34" charset="0"/>
            </a:endParaRPr>
          </a:p>
          <a:p>
            <a:pPr marL="0" indent="0">
              <a:buNone/>
            </a:pPr>
            <a:r>
              <a:rPr lang="en-GB" sz="2400" dirty="0">
                <a:solidFill>
                  <a:srgbClr val="0070C0"/>
                </a:solidFill>
                <a:latin typeface="Arial" panose="020B0604020202020204" pitchFamily="34" charset="0"/>
              </a:rPr>
              <a:t>“Literature fires imagination and inspires creativity”</a:t>
            </a:r>
          </a:p>
          <a:p>
            <a:pPr marL="0" indent="0">
              <a:buNone/>
            </a:pPr>
            <a:endParaRPr lang="en-GB" sz="2400" dirty="0">
              <a:solidFill>
                <a:srgbClr val="0070C0"/>
              </a:solidFill>
              <a:latin typeface="Arial" panose="020B0604020202020204" pitchFamily="34" charset="0"/>
            </a:endParaRPr>
          </a:p>
          <a:p>
            <a:pPr marL="0" indent="0" algn="r">
              <a:buNone/>
            </a:pPr>
            <a:r>
              <a:rPr lang="en-GB" sz="1800" dirty="0">
                <a:solidFill>
                  <a:srgbClr val="0070C0"/>
                </a:solidFill>
                <a:latin typeface="Arial" panose="020B0604020202020204" pitchFamily="34" charset="0"/>
              </a:rPr>
              <a:t>(Welsh Government, 2019, p. 8)</a:t>
            </a:r>
          </a:p>
          <a:p>
            <a:pPr marL="0" indent="0">
              <a:buNone/>
            </a:pPr>
            <a:endParaRPr lang="en-GB" altLang="en-US" sz="2400" dirty="0">
              <a:latin typeface="Arial" panose="020B0604020202020204" pitchFamily="34" charset="0"/>
            </a:endParaRPr>
          </a:p>
          <a:p>
            <a:pPr marL="0" indent="0">
              <a:buNone/>
            </a:pPr>
            <a:endParaRPr lang="en-GB" altLang="en-US" sz="2200" dirty="0">
              <a:latin typeface="Arial" panose="020B0604020202020204" pitchFamily="34" charset="0"/>
            </a:endParaRPr>
          </a:p>
        </p:txBody>
      </p:sp>
    </p:spTree>
    <p:extLst>
      <p:ext uri="{BB962C8B-B14F-4D97-AF65-F5344CB8AC3E}">
        <p14:creationId xmlns:p14="http://schemas.microsoft.com/office/powerpoint/2010/main" val="30423082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DABDDFB-B02C-E424-DB57-16C00176A1A7}"/>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274638"/>
            <a:ext cx="8229600" cy="562074"/>
          </a:xfrm>
        </p:spPr>
        <p:txBody>
          <a:bodyPr>
            <a:noAutofit/>
          </a:bodyPr>
          <a:lstStyle/>
          <a:p>
            <a:pPr>
              <a:defRPr/>
            </a:pPr>
            <a:br>
              <a:rPr lang="en-GB" sz="3600" dirty="0">
                <a:latin typeface="Arial" panose="020B0604020202020204" pitchFamily="34" charset="0"/>
              </a:rPr>
            </a:br>
            <a:r>
              <a:rPr lang="en-GB" sz="4000" dirty="0">
                <a:latin typeface="Arial" panose="020B0604020202020204" pitchFamily="34" charset="0"/>
              </a:rPr>
              <a:t>Plant ag ADY</a:t>
            </a:r>
            <a:endParaRPr lang="en-GB" sz="3600" dirty="0">
              <a:latin typeface="Arial" panose="020B0604020202020204" pitchFamily="34" charset="0"/>
            </a:endParaRPr>
          </a:p>
        </p:txBody>
      </p:sp>
      <p:sp>
        <p:nvSpPr>
          <p:cNvPr id="47107" name="Content Placeholder 2"/>
          <p:cNvSpPr>
            <a:spLocks noGrp="1"/>
          </p:cNvSpPr>
          <p:nvPr>
            <p:ph sz="half" idx="1"/>
          </p:nvPr>
        </p:nvSpPr>
        <p:spPr>
          <a:xfrm>
            <a:off x="251520" y="1412776"/>
            <a:ext cx="8712968" cy="4176812"/>
          </a:xfrm>
        </p:spPr>
        <p:txBody>
          <a:bodyPr>
            <a:normAutofit/>
          </a:bodyPr>
          <a:lstStyle/>
          <a:p>
            <a:pPr marL="0" indent="0">
              <a:buNone/>
            </a:pPr>
            <a:r>
              <a:rPr lang="en-GB" sz="2400" i="1" dirty="0">
                <a:latin typeface="Arial" panose="020B0604020202020204" pitchFamily="34" charset="0"/>
              </a:rPr>
              <a:t>“</a:t>
            </a:r>
            <a:r>
              <a:rPr lang="en-GB" sz="2400" i="1" dirty="0" err="1">
                <a:latin typeface="Arial" panose="020B0604020202020204" pitchFamily="34" charset="0"/>
              </a:rPr>
              <a:t>Cydnabyddir</a:t>
            </a:r>
            <a:r>
              <a:rPr lang="en-GB" sz="2400" i="1" dirty="0">
                <a:latin typeface="Arial" panose="020B0604020202020204" pitchFamily="34" charset="0"/>
              </a:rPr>
              <a:t> bod </a:t>
            </a:r>
            <a:r>
              <a:rPr lang="en-GB" sz="2400" i="1" dirty="0" err="1">
                <a:latin typeface="Arial" panose="020B0604020202020204" pitchFamily="34" charset="0"/>
              </a:rPr>
              <a:t>rhai</a:t>
            </a:r>
            <a:r>
              <a:rPr lang="en-GB" sz="2400" i="1" dirty="0">
                <a:latin typeface="Arial" panose="020B0604020202020204" pitchFamily="34" charset="0"/>
              </a:rPr>
              <a:t> </a:t>
            </a:r>
            <a:r>
              <a:rPr lang="en-GB" sz="2400" i="1" dirty="0" err="1">
                <a:latin typeface="Arial" panose="020B0604020202020204" pitchFamily="34" charset="0"/>
              </a:rPr>
              <a:t>o’n</a:t>
            </a:r>
            <a:r>
              <a:rPr lang="en-GB" sz="2400" i="1" dirty="0">
                <a:latin typeface="Arial" panose="020B0604020202020204" pitchFamily="34" charset="0"/>
              </a:rPr>
              <a:t> </a:t>
            </a:r>
            <a:r>
              <a:rPr lang="en-GB" sz="2400" i="1" dirty="0" err="1">
                <a:latin typeface="Arial" panose="020B0604020202020204" pitchFamily="34" charset="0"/>
              </a:rPr>
              <a:t>dysgwyr</a:t>
            </a:r>
            <a:r>
              <a:rPr lang="en-GB" sz="2400" i="1" dirty="0">
                <a:latin typeface="Arial" panose="020B0604020202020204" pitchFamily="34" charset="0"/>
              </a:rPr>
              <a:t> </a:t>
            </a:r>
            <a:r>
              <a:rPr lang="en-GB" sz="2400" i="1" dirty="0" err="1">
                <a:latin typeface="Arial" panose="020B0604020202020204" pitchFamily="34" charset="0"/>
              </a:rPr>
              <a:t>ieuengaf</a:t>
            </a:r>
            <a:r>
              <a:rPr lang="en-GB" sz="2400" i="1" dirty="0">
                <a:latin typeface="Arial" panose="020B0604020202020204" pitchFamily="34" charset="0"/>
              </a:rPr>
              <a:t> </a:t>
            </a:r>
            <a:r>
              <a:rPr lang="en-GB" sz="2400" i="1" dirty="0" err="1">
                <a:latin typeface="Arial" panose="020B0604020202020204" pitchFamily="34" charset="0"/>
              </a:rPr>
              <a:t>yn</a:t>
            </a:r>
            <a:r>
              <a:rPr lang="en-GB" sz="2400" i="1" dirty="0">
                <a:latin typeface="Arial" panose="020B0604020202020204" pitchFamily="34" charset="0"/>
              </a:rPr>
              <a:t> </a:t>
            </a:r>
            <a:r>
              <a:rPr lang="en-GB" sz="2400" i="1" dirty="0" err="1">
                <a:latin typeface="Arial" panose="020B0604020202020204" pitchFamily="34" charset="0"/>
              </a:rPr>
              <a:t>dod</a:t>
            </a:r>
            <a:r>
              <a:rPr lang="en-GB" sz="2400" i="1" dirty="0">
                <a:latin typeface="Arial" panose="020B0604020202020204" pitchFamily="34" charset="0"/>
              </a:rPr>
              <a:t> </a:t>
            </a:r>
            <a:r>
              <a:rPr lang="en-GB" sz="2400" i="1" dirty="0" err="1">
                <a:latin typeface="Arial" panose="020B0604020202020204" pitchFamily="34" charset="0"/>
              </a:rPr>
              <a:t>i’r</a:t>
            </a:r>
            <a:r>
              <a:rPr lang="en-GB" sz="2400" i="1" dirty="0">
                <a:latin typeface="Arial" panose="020B0604020202020204" pitchFamily="34" charset="0"/>
              </a:rPr>
              <a:t> </a:t>
            </a:r>
            <a:r>
              <a:rPr lang="en-GB" sz="2400" i="1" dirty="0" err="1">
                <a:latin typeface="Arial" panose="020B0604020202020204" pitchFamily="34" charset="0"/>
              </a:rPr>
              <a:t>ysgol</a:t>
            </a:r>
            <a:r>
              <a:rPr lang="en-GB" sz="2400" i="1" dirty="0">
                <a:latin typeface="Arial" panose="020B0604020202020204" pitchFamily="34" charset="0"/>
              </a:rPr>
              <a:t> </a:t>
            </a:r>
            <a:r>
              <a:rPr lang="en-GB" sz="2400" i="1" dirty="0" err="1">
                <a:latin typeface="Arial" panose="020B0604020202020204" pitchFamily="34" charset="0"/>
              </a:rPr>
              <a:t>gydag</a:t>
            </a:r>
            <a:r>
              <a:rPr lang="en-GB" sz="2400" i="1" dirty="0">
                <a:latin typeface="Arial" panose="020B0604020202020204" pitchFamily="34" charset="0"/>
              </a:rPr>
              <a:t> </a:t>
            </a:r>
            <a:r>
              <a:rPr lang="en-GB" sz="2400" i="1" dirty="0" err="1">
                <a:latin typeface="Arial" panose="020B0604020202020204" pitchFamily="34" charset="0"/>
              </a:rPr>
              <a:t>oedi</a:t>
            </a:r>
            <a:r>
              <a:rPr lang="en-GB" sz="2400" i="1" dirty="0">
                <a:latin typeface="Arial" panose="020B0604020202020204" pitchFamily="34" charset="0"/>
              </a:rPr>
              <a:t> </a:t>
            </a:r>
            <a:r>
              <a:rPr lang="en-GB" sz="2400" i="1" dirty="0" err="1">
                <a:latin typeface="Arial" panose="020B0604020202020204" pitchFamily="34" charset="0"/>
              </a:rPr>
              <a:t>mewn</a:t>
            </a:r>
            <a:r>
              <a:rPr lang="en-GB" sz="2400" i="1" dirty="0">
                <a:latin typeface="Arial" panose="020B0604020202020204" pitchFamily="34" charset="0"/>
              </a:rPr>
              <a:t> </a:t>
            </a:r>
            <a:r>
              <a:rPr lang="en-GB" sz="2400" i="1" dirty="0" err="1">
                <a:latin typeface="Arial" panose="020B0604020202020204" pitchFamily="34" charset="0"/>
              </a:rPr>
              <a:t>datblygu</a:t>
            </a:r>
            <a:r>
              <a:rPr lang="en-GB" sz="2400" i="1" dirty="0">
                <a:latin typeface="Arial" panose="020B0604020202020204" pitchFamily="34" charset="0"/>
              </a:rPr>
              <a:t> </a:t>
            </a:r>
            <a:r>
              <a:rPr lang="en-GB" sz="2400" i="1" dirty="0" err="1">
                <a:latin typeface="Arial" panose="020B0604020202020204" pitchFamily="34" charset="0"/>
              </a:rPr>
              <a:t>iaith</a:t>
            </a:r>
            <a:r>
              <a:rPr lang="en-GB" sz="2400" i="1" dirty="0">
                <a:latin typeface="Arial" panose="020B0604020202020204" pitchFamily="34" charset="0"/>
              </a:rPr>
              <a:t>. </a:t>
            </a:r>
            <a:r>
              <a:rPr lang="en-GB" sz="2400" i="1" dirty="0" err="1">
                <a:latin typeface="Arial" panose="020B0604020202020204" pitchFamily="34" charset="0"/>
              </a:rPr>
              <a:t>Dylid</a:t>
            </a:r>
            <a:r>
              <a:rPr lang="en-GB" sz="2400" i="1" dirty="0">
                <a:latin typeface="Arial" panose="020B0604020202020204" pitchFamily="34" charset="0"/>
              </a:rPr>
              <a:t> </a:t>
            </a:r>
            <a:r>
              <a:rPr lang="en-GB" sz="2400" i="1" dirty="0" err="1">
                <a:latin typeface="Arial" panose="020B0604020202020204" pitchFamily="34" charset="0"/>
              </a:rPr>
              <a:t>cynllunio</a:t>
            </a:r>
            <a:r>
              <a:rPr lang="en-GB" sz="2400" i="1" dirty="0">
                <a:latin typeface="Arial" panose="020B0604020202020204" pitchFamily="34" charset="0"/>
              </a:rPr>
              <a:t> </a:t>
            </a:r>
            <a:r>
              <a:rPr lang="en-GB" sz="2400" i="1" dirty="0" err="1">
                <a:latin typeface="Arial" panose="020B0604020202020204" pitchFamily="34" charset="0"/>
              </a:rPr>
              <a:t>ar</a:t>
            </a:r>
            <a:r>
              <a:rPr lang="en-GB" sz="2400" i="1" dirty="0">
                <a:latin typeface="Arial" panose="020B0604020202020204" pitchFamily="34" charset="0"/>
              </a:rPr>
              <a:t> </a:t>
            </a:r>
            <a:r>
              <a:rPr lang="en-GB" sz="2400" i="1" dirty="0" err="1">
                <a:latin typeface="Arial" panose="020B0604020202020204" pitchFamily="34" charset="0"/>
              </a:rPr>
              <a:t>gyfer</a:t>
            </a:r>
            <a:r>
              <a:rPr lang="en-GB" sz="2400" i="1" dirty="0">
                <a:latin typeface="Arial" panose="020B0604020202020204" pitchFamily="34" charset="0"/>
              </a:rPr>
              <a:t> </a:t>
            </a:r>
            <a:r>
              <a:rPr lang="en-GB" sz="2400" i="1" dirty="0" err="1">
                <a:latin typeface="Arial" panose="020B0604020202020204" pitchFamily="34" charset="0"/>
              </a:rPr>
              <a:t>unrhyw</a:t>
            </a:r>
            <a:r>
              <a:rPr lang="en-GB" sz="2400" i="1" dirty="0">
                <a:latin typeface="Arial" panose="020B0604020202020204" pitchFamily="34" charset="0"/>
              </a:rPr>
              <a:t> </a:t>
            </a:r>
            <a:r>
              <a:rPr lang="en-GB" sz="2400" i="1" dirty="0" err="1">
                <a:latin typeface="Arial" panose="020B0604020202020204" pitchFamily="34" charset="0"/>
              </a:rPr>
              <a:t>gymorth</a:t>
            </a:r>
            <a:r>
              <a:rPr lang="en-GB" sz="2400" i="1" dirty="0">
                <a:latin typeface="Arial" panose="020B0604020202020204" pitchFamily="34" charset="0"/>
              </a:rPr>
              <a:t> </a:t>
            </a:r>
            <a:r>
              <a:rPr lang="en-GB" sz="2400" i="1" dirty="0" err="1">
                <a:latin typeface="Arial" panose="020B0604020202020204" pitchFamily="34" charset="0"/>
              </a:rPr>
              <a:t>ychwanegol</a:t>
            </a:r>
            <a:r>
              <a:rPr lang="en-GB" sz="2400" i="1" dirty="0">
                <a:latin typeface="Arial" panose="020B0604020202020204" pitchFamily="34" charset="0"/>
              </a:rPr>
              <a:t> </a:t>
            </a:r>
            <a:r>
              <a:rPr lang="en-GB" sz="2400" i="1" dirty="0" err="1">
                <a:latin typeface="Arial" panose="020B0604020202020204" pitchFamily="34" charset="0"/>
              </a:rPr>
              <a:t>gyda’r</a:t>
            </a:r>
            <a:r>
              <a:rPr lang="en-GB" sz="2400" i="1" dirty="0">
                <a:latin typeface="Arial" panose="020B0604020202020204" pitchFamily="34" charset="0"/>
              </a:rPr>
              <a:t> </a:t>
            </a:r>
            <a:r>
              <a:rPr lang="en-GB" sz="2400" i="1" dirty="0" err="1">
                <a:latin typeface="Arial" panose="020B0604020202020204" pitchFamily="34" charset="0"/>
              </a:rPr>
              <a:t>agweddau</a:t>
            </a:r>
            <a:r>
              <a:rPr lang="en-GB" sz="2400" i="1" dirty="0">
                <a:latin typeface="Arial" panose="020B0604020202020204" pitchFamily="34" charset="0"/>
              </a:rPr>
              <a:t> </a:t>
            </a:r>
            <a:r>
              <a:rPr lang="en-GB" sz="2400" i="1" dirty="0" err="1">
                <a:latin typeface="Arial" panose="020B0604020202020204" pitchFamily="34" charset="0"/>
              </a:rPr>
              <a:t>corfforol</a:t>
            </a:r>
            <a:r>
              <a:rPr lang="en-GB" sz="2400" i="1" dirty="0">
                <a:latin typeface="Arial" panose="020B0604020202020204" pitchFamily="34" charset="0"/>
              </a:rPr>
              <a:t> </a:t>
            </a:r>
            <a:r>
              <a:rPr lang="en-GB" sz="2400" i="1" dirty="0" err="1">
                <a:latin typeface="Arial" panose="020B0604020202020204" pitchFamily="34" charset="0"/>
              </a:rPr>
              <a:t>ar</a:t>
            </a:r>
            <a:r>
              <a:rPr lang="en-GB" sz="2400" i="1" dirty="0">
                <a:latin typeface="Arial" panose="020B0604020202020204" pitchFamily="34" charset="0"/>
              </a:rPr>
              <a:t> </a:t>
            </a:r>
            <a:r>
              <a:rPr lang="en-GB" sz="2400" i="1" dirty="0" err="1">
                <a:latin typeface="Arial" panose="020B0604020202020204" pitchFamily="34" charset="0"/>
              </a:rPr>
              <a:t>ysgrifennu</a:t>
            </a:r>
            <a:r>
              <a:rPr lang="en-GB" sz="2400" i="1" dirty="0">
                <a:latin typeface="Arial" panose="020B0604020202020204" pitchFamily="34" charset="0"/>
              </a:rPr>
              <a:t>, </a:t>
            </a:r>
            <a:r>
              <a:rPr lang="en-GB" sz="2400" i="1" dirty="0" err="1">
                <a:latin typeface="Arial" panose="020B0604020202020204" pitchFamily="34" charset="0"/>
              </a:rPr>
              <a:t>e.e</a:t>
            </a:r>
            <a:r>
              <a:rPr lang="en-GB" sz="2400" i="1" dirty="0">
                <a:latin typeface="Arial" panose="020B0604020202020204" pitchFamily="34" charset="0"/>
              </a:rPr>
              <a:t>. </a:t>
            </a:r>
            <a:r>
              <a:rPr lang="en-GB" sz="2400" i="1" dirty="0" err="1">
                <a:latin typeface="Arial" panose="020B0604020202020204" pitchFamily="34" charset="0"/>
              </a:rPr>
              <a:t>gofynion</a:t>
            </a:r>
            <a:r>
              <a:rPr lang="en-GB" sz="2400" i="1" dirty="0">
                <a:latin typeface="Arial" panose="020B0604020202020204" pitchFamily="34" charset="0"/>
              </a:rPr>
              <a:t> </a:t>
            </a:r>
            <a:r>
              <a:rPr lang="en-GB" sz="2400" i="1" dirty="0" err="1">
                <a:latin typeface="Arial" panose="020B0604020202020204" pitchFamily="34" charset="0"/>
              </a:rPr>
              <a:t>penodol</a:t>
            </a:r>
            <a:r>
              <a:rPr lang="en-GB" sz="2400" i="1" dirty="0">
                <a:latin typeface="Arial" panose="020B0604020202020204" pitchFamily="34" charset="0"/>
              </a:rPr>
              <a:t> </a:t>
            </a:r>
            <a:r>
              <a:rPr lang="en-GB" sz="2400" i="1" dirty="0" err="1">
                <a:latin typeface="Arial" panose="020B0604020202020204" pitchFamily="34" charset="0"/>
              </a:rPr>
              <a:t>dysgwyr</a:t>
            </a:r>
            <a:r>
              <a:rPr lang="en-GB" sz="2400" i="1" dirty="0">
                <a:latin typeface="Arial" panose="020B0604020202020204" pitchFamily="34" charset="0"/>
              </a:rPr>
              <a:t> </a:t>
            </a:r>
            <a:r>
              <a:rPr lang="en-GB" sz="2400" i="1" dirty="0" err="1">
                <a:latin typeface="Arial" panose="020B0604020202020204" pitchFamily="34" charset="0"/>
              </a:rPr>
              <a:t>llaw</a:t>
            </a:r>
            <a:r>
              <a:rPr lang="en-GB" sz="2400" i="1" dirty="0">
                <a:latin typeface="Arial" panose="020B0604020202020204" pitchFamily="34" charset="0"/>
              </a:rPr>
              <a:t> </a:t>
            </a:r>
            <a:r>
              <a:rPr lang="en-GB" sz="2400" i="1" dirty="0" err="1">
                <a:latin typeface="Arial" panose="020B0604020202020204" pitchFamily="34" charset="0"/>
              </a:rPr>
              <a:t>chwith</a:t>
            </a:r>
            <a:r>
              <a:rPr lang="en-GB" sz="2400" i="1" dirty="0">
                <a:latin typeface="Arial" panose="020B0604020202020204" pitchFamily="34" charset="0"/>
              </a:rPr>
              <a:t>. </a:t>
            </a:r>
            <a:r>
              <a:rPr lang="en-GB" sz="2400" i="1" dirty="0" err="1">
                <a:latin typeface="Arial" panose="020B0604020202020204" pitchFamily="34" charset="0"/>
              </a:rPr>
              <a:t>Ym</a:t>
            </a:r>
            <a:r>
              <a:rPr lang="en-GB" sz="2400" i="1" dirty="0">
                <a:latin typeface="Arial" panose="020B0604020202020204" pitchFamily="34" charset="0"/>
              </a:rPr>
              <a:t> </a:t>
            </a:r>
            <a:r>
              <a:rPr lang="en-GB" sz="2400" i="1" dirty="0" err="1">
                <a:latin typeface="Arial" panose="020B0604020202020204" pitchFamily="34" charset="0"/>
              </a:rPr>
              <a:t>mhob</a:t>
            </a:r>
            <a:r>
              <a:rPr lang="en-GB" sz="2400" i="1" dirty="0">
                <a:latin typeface="Arial" panose="020B0604020202020204" pitchFamily="34" charset="0"/>
              </a:rPr>
              <a:t> </a:t>
            </a:r>
            <a:r>
              <a:rPr lang="en-GB" sz="2400" i="1" dirty="0" err="1">
                <a:latin typeface="Arial" panose="020B0604020202020204" pitchFamily="34" charset="0"/>
              </a:rPr>
              <a:t>achos</a:t>
            </a:r>
            <a:r>
              <a:rPr lang="en-GB" sz="2400" i="1" dirty="0">
                <a:latin typeface="Arial" panose="020B0604020202020204" pitchFamily="34" charset="0"/>
              </a:rPr>
              <a:t>, </a:t>
            </a:r>
            <a:r>
              <a:rPr lang="en-GB" sz="2400" i="1" dirty="0" err="1">
                <a:latin typeface="Arial" panose="020B0604020202020204" pitchFamily="34" charset="0"/>
              </a:rPr>
              <a:t>dylid</a:t>
            </a:r>
            <a:r>
              <a:rPr lang="en-GB" sz="2400" i="1" dirty="0">
                <a:latin typeface="Arial" panose="020B0604020202020204" pitchFamily="34" charset="0"/>
              </a:rPr>
              <a:t> </a:t>
            </a:r>
            <a:r>
              <a:rPr lang="en-GB" sz="2400" i="1" dirty="0" err="1">
                <a:latin typeface="Arial" panose="020B0604020202020204" pitchFamily="34" charset="0"/>
              </a:rPr>
              <a:t>annog</a:t>
            </a:r>
            <a:r>
              <a:rPr lang="en-GB" sz="2400" i="1" dirty="0">
                <a:latin typeface="Arial" panose="020B0604020202020204" pitchFamily="34" charset="0"/>
              </a:rPr>
              <a:t> </a:t>
            </a:r>
            <a:r>
              <a:rPr lang="en-GB" sz="2400" i="1" dirty="0" err="1">
                <a:latin typeface="Arial" panose="020B0604020202020204" pitchFamily="34" charset="0"/>
              </a:rPr>
              <a:t>gweithwyr</a:t>
            </a:r>
            <a:r>
              <a:rPr lang="en-GB" sz="2400" i="1" dirty="0">
                <a:latin typeface="Arial" panose="020B0604020202020204" pitchFamily="34" charset="0"/>
              </a:rPr>
              <a:t> </a:t>
            </a:r>
            <a:r>
              <a:rPr lang="en-GB" sz="2400" i="1" dirty="0" err="1">
                <a:latin typeface="Arial" panose="020B0604020202020204" pitchFamily="34" charset="0"/>
              </a:rPr>
              <a:t>proffesiynol</a:t>
            </a:r>
            <a:r>
              <a:rPr lang="en-GB" sz="2400" i="1" dirty="0">
                <a:latin typeface="Arial" panose="020B0604020202020204" pitchFamily="34" charset="0"/>
              </a:rPr>
              <a:t> </a:t>
            </a:r>
            <a:r>
              <a:rPr lang="en-GB" sz="2400" i="1" dirty="0" err="1">
                <a:latin typeface="Arial" panose="020B0604020202020204" pitchFamily="34" charset="0"/>
              </a:rPr>
              <a:t>i</a:t>
            </a:r>
            <a:r>
              <a:rPr lang="en-GB" sz="2400" i="1" dirty="0">
                <a:latin typeface="Arial" panose="020B0604020202020204" pitchFamily="34" charset="0"/>
              </a:rPr>
              <a:t> </a:t>
            </a:r>
            <a:r>
              <a:rPr lang="en-GB" sz="2400" i="1" dirty="0" err="1">
                <a:latin typeface="Arial" panose="020B0604020202020204" pitchFamily="34" charset="0"/>
              </a:rPr>
              <a:t>gynllunio</a:t>
            </a:r>
            <a:r>
              <a:rPr lang="en-GB" sz="2400" i="1" dirty="0">
                <a:latin typeface="Arial" panose="020B0604020202020204" pitchFamily="34" charset="0"/>
              </a:rPr>
              <a:t> </a:t>
            </a:r>
            <a:r>
              <a:rPr lang="en-GB" sz="2400" i="1" dirty="0" err="1">
                <a:latin typeface="Arial" panose="020B0604020202020204" pitchFamily="34" charset="0"/>
              </a:rPr>
              <a:t>ar</a:t>
            </a:r>
            <a:r>
              <a:rPr lang="en-GB" sz="2400" i="1" dirty="0">
                <a:latin typeface="Arial" panose="020B0604020202020204" pitchFamily="34" charset="0"/>
              </a:rPr>
              <a:t> </a:t>
            </a:r>
            <a:r>
              <a:rPr lang="en-GB" sz="2400" i="1" dirty="0" err="1">
                <a:latin typeface="Arial" panose="020B0604020202020204" pitchFamily="34" charset="0"/>
              </a:rPr>
              <a:t>gyfer</a:t>
            </a:r>
            <a:r>
              <a:rPr lang="en-GB" sz="2400" i="1" dirty="0">
                <a:latin typeface="Arial" panose="020B0604020202020204" pitchFamily="34" charset="0"/>
              </a:rPr>
              <a:t> </a:t>
            </a:r>
            <a:r>
              <a:rPr lang="en-GB" sz="2400" i="1" dirty="0" err="1">
                <a:latin typeface="Arial" panose="020B0604020202020204" pitchFamily="34" charset="0"/>
              </a:rPr>
              <a:t>datblygiad</a:t>
            </a:r>
            <a:r>
              <a:rPr lang="en-GB" sz="2400" i="1" dirty="0">
                <a:latin typeface="Arial" panose="020B0604020202020204" pitchFamily="34" charset="0"/>
              </a:rPr>
              <a:t> </a:t>
            </a:r>
            <a:r>
              <a:rPr lang="en-GB" sz="2400" i="1" dirty="0" err="1">
                <a:latin typeface="Arial" panose="020B0604020202020204" pitchFamily="34" charset="0"/>
              </a:rPr>
              <a:t>ieithyddol</a:t>
            </a:r>
            <a:r>
              <a:rPr lang="en-GB" sz="2400" i="1" dirty="0">
                <a:latin typeface="Arial" panose="020B0604020202020204" pitchFamily="34" charset="0"/>
              </a:rPr>
              <a:t> plant </a:t>
            </a:r>
            <a:r>
              <a:rPr lang="en-GB" sz="2400" i="1" dirty="0" err="1">
                <a:latin typeface="Arial" panose="020B0604020202020204" pitchFamily="34" charset="0"/>
              </a:rPr>
              <a:t>ifanc</a:t>
            </a:r>
            <a:r>
              <a:rPr lang="en-GB" sz="2400" i="1" dirty="0">
                <a:latin typeface="Arial" panose="020B0604020202020204" pitchFamily="34" charset="0"/>
              </a:rPr>
              <a:t> </a:t>
            </a:r>
            <a:r>
              <a:rPr lang="en-GB" sz="2400" i="1" dirty="0" err="1">
                <a:latin typeface="Arial" panose="020B0604020202020204" pitchFamily="34" charset="0"/>
              </a:rPr>
              <a:t>a’i</a:t>
            </a:r>
            <a:r>
              <a:rPr lang="en-GB" sz="2400" i="1" dirty="0">
                <a:latin typeface="Arial" panose="020B0604020202020204" pitchFamily="34" charset="0"/>
              </a:rPr>
              <a:t> </a:t>
            </a:r>
            <a:r>
              <a:rPr lang="en-GB" sz="2400" i="1" dirty="0" err="1">
                <a:latin typeface="Arial" panose="020B0604020202020204" pitchFamily="34" charset="0"/>
              </a:rPr>
              <a:t>gefnogi</a:t>
            </a:r>
            <a:r>
              <a:rPr lang="en-GB" sz="2400" i="1" dirty="0">
                <a:latin typeface="Arial" panose="020B0604020202020204" pitchFamily="34" charset="0"/>
              </a:rPr>
              <a:t> </a:t>
            </a:r>
            <a:r>
              <a:rPr lang="en-GB" sz="2400" i="1" dirty="0" err="1">
                <a:latin typeface="Arial" panose="020B0604020202020204" pitchFamily="34" charset="0"/>
              </a:rPr>
              <a:t>yn</a:t>
            </a:r>
            <a:r>
              <a:rPr lang="en-GB" sz="2400" i="1" dirty="0">
                <a:latin typeface="Arial" panose="020B0604020202020204" pitchFamily="34" charset="0"/>
              </a:rPr>
              <a:t> </a:t>
            </a:r>
            <a:r>
              <a:rPr lang="en-GB" sz="2400" i="1" dirty="0" err="1">
                <a:latin typeface="Arial" panose="020B0604020202020204" pitchFamily="34" charset="0"/>
              </a:rPr>
              <a:t>unol</a:t>
            </a:r>
            <a:r>
              <a:rPr lang="en-GB" sz="2400" i="1" dirty="0">
                <a:latin typeface="Arial" panose="020B0604020202020204" pitchFamily="34" charset="0"/>
              </a:rPr>
              <a:t> â </a:t>
            </a:r>
            <a:r>
              <a:rPr lang="en-GB" sz="2400" i="1" dirty="0" err="1">
                <a:latin typeface="Arial" panose="020B0604020202020204" pitchFamily="34" charset="0"/>
              </a:rPr>
              <a:t>datblygiad</a:t>
            </a:r>
            <a:r>
              <a:rPr lang="en-GB" sz="2400" i="1" dirty="0">
                <a:latin typeface="Arial" panose="020B0604020202020204" pitchFamily="34" charset="0"/>
              </a:rPr>
              <a:t> </a:t>
            </a:r>
            <a:r>
              <a:rPr lang="en-GB" sz="2400" i="1" dirty="0" err="1">
                <a:latin typeface="Arial" panose="020B0604020202020204" pitchFamily="34" charset="0"/>
              </a:rPr>
              <a:t>plentyn</a:t>
            </a:r>
            <a:r>
              <a:rPr lang="en-GB" sz="2400" i="1" dirty="0">
                <a:latin typeface="Arial" panose="020B0604020202020204" pitchFamily="34" charset="0"/>
              </a:rPr>
              <a:t>, </a:t>
            </a:r>
            <a:r>
              <a:rPr lang="en-GB" sz="2400" i="1" dirty="0" err="1">
                <a:latin typeface="Arial" panose="020B0604020202020204" pitchFamily="34" charset="0"/>
              </a:rPr>
              <a:t>gan</a:t>
            </a:r>
            <a:r>
              <a:rPr lang="en-GB" sz="2400" i="1" dirty="0">
                <a:latin typeface="Arial" panose="020B0604020202020204" pitchFamily="34" charset="0"/>
              </a:rPr>
              <a:t> </a:t>
            </a:r>
            <a:r>
              <a:rPr lang="en-GB" sz="2400" i="1" dirty="0" err="1">
                <a:latin typeface="Arial" panose="020B0604020202020204" pitchFamily="34" charset="0"/>
              </a:rPr>
              <a:t>gydnabod</a:t>
            </a:r>
            <a:r>
              <a:rPr lang="en-GB" sz="2400" i="1" dirty="0">
                <a:latin typeface="Arial" panose="020B0604020202020204" pitchFamily="34" charset="0"/>
              </a:rPr>
              <a:t>, </a:t>
            </a:r>
            <a:r>
              <a:rPr lang="en-GB" sz="2400" i="1" dirty="0" err="1">
                <a:latin typeface="Arial" panose="020B0604020202020204" pitchFamily="34" charset="0"/>
              </a:rPr>
              <a:t>er</a:t>
            </a:r>
            <a:r>
              <a:rPr lang="en-GB" sz="2400" i="1" dirty="0">
                <a:latin typeface="Arial" panose="020B0604020202020204" pitchFamily="34" charset="0"/>
              </a:rPr>
              <a:t> </a:t>
            </a:r>
            <a:r>
              <a:rPr lang="en-GB" sz="2400" i="1" dirty="0" err="1">
                <a:latin typeface="Arial" panose="020B0604020202020204" pitchFamily="34" charset="0"/>
              </a:rPr>
              <a:t>enghraifft</a:t>
            </a:r>
            <a:r>
              <a:rPr lang="en-GB" sz="2400" i="1" dirty="0">
                <a:latin typeface="Arial" panose="020B0604020202020204" pitchFamily="34" charset="0"/>
              </a:rPr>
              <a:t>, </a:t>
            </a:r>
            <a:r>
              <a:rPr lang="en-GB" sz="2400" i="1" dirty="0" err="1">
                <a:latin typeface="Arial" panose="020B0604020202020204" pitchFamily="34" charset="0"/>
              </a:rPr>
              <a:t>bwysigrwydd</a:t>
            </a:r>
            <a:r>
              <a:rPr lang="en-GB" sz="2400" i="1" dirty="0">
                <a:latin typeface="Arial" panose="020B0604020202020204" pitchFamily="34" charset="0"/>
              </a:rPr>
              <a:t> </a:t>
            </a:r>
            <a:r>
              <a:rPr lang="en-GB" sz="2400" i="1" dirty="0" err="1">
                <a:latin typeface="Arial" panose="020B0604020202020204" pitchFamily="34" charset="0"/>
              </a:rPr>
              <a:t>datblygu</a:t>
            </a:r>
            <a:r>
              <a:rPr lang="en-GB" sz="2400" i="1" dirty="0">
                <a:latin typeface="Arial" panose="020B0604020202020204" pitchFamily="34" charset="0"/>
              </a:rPr>
              <a:t> </a:t>
            </a:r>
            <a:r>
              <a:rPr lang="en-GB" sz="2400" i="1" dirty="0" err="1">
                <a:latin typeface="Arial" panose="020B0604020202020204" pitchFamily="34" charset="0"/>
              </a:rPr>
              <a:t>sgiliau</a:t>
            </a:r>
            <a:r>
              <a:rPr lang="en-GB" sz="2400" i="1" dirty="0">
                <a:latin typeface="Arial" panose="020B0604020202020204" pitchFamily="34" charset="0"/>
              </a:rPr>
              <a:t> </a:t>
            </a:r>
            <a:r>
              <a:rPr lang="en-GB" sz="2400" i="1" dirty="0" err="1">
                <a:latin typeface="Arial" panose="020B0604020202020204" pitchFamily="34" charset="0"/>
              </a:rPr>
              <a:t>siarad</a:t>
            </a:r>
            <a:r>
              <a:rPr lang="en-GB" sz="2400" i="1" dirty="0">
                <a:latin typeface="Arial" panose="020B0604020202020204" pitchFamily="34" charset="0"/>
              </a:rPr>
              <a:t> </a:t>
            </a:r>
            <a:r>
              <a:rPr lang="en-GB" sz="2400" i="1" dirty="0" err="1">
                <a:latin typeface="Arial" panose="020B0604020202020204" pitchFamily="34" charset="0"/>
              </a:rPr>
              <a:t>yn</a:t>
            </a:r>
            <a:r>
              <a:rPr lang="en-GB" sz="2400" i="1" dirty="0">
                <a:latin typeface="Arial" panose="020B0604020202020204" pitchFamily="34" charset="0"/>
              </a:rPr>
              <a:t> </a:t>
            </a:r>
            <a:r>
              <a:rPr lang="en-GB" sz="2400" i="1" dirty="0" err="1">
                <a:latin typeface="Arial" panose="020B0604020202020204" pitchFamily="34" charset="0"/>
              </a:rPr>
              <a:t>ddigon</a:t>
            </a:r>
            <a:r>
              <a:rPr lang="en-GB" sz="2400" i="1" dirty="0">
                <a:latin typeface="Arial" panose="020B0604020202020204" pitchFamily="34" charset="0"/>
              </a:rPr>
              <a:t> da </a:t>
            </a:r>
            <a:r>
              <a:rPr lang="en-GB" sz="2400" i="1" dirty="0" err="1">
                <a:latin typeface="Arial" panose="020B0604020202020204" pitchFamily="34" charset="0"/>
              </a:rPr>
              <a:t>cyn</a:t>
            </a:r>
            <a:r>
              <a:rPr lang="en-GB" sz="2400" i="1" dirty="0">
                <a:latin typeface="Arial" panose="020B0604020202020204" pitchFamily="34" charset="0"/>
              </a:rPr>
              <a:t> </a:t>
            </a:r>
            <a:r>
              <a:rPr lang="en-GB" sz="2400" i="1" dirty="0" err="1">
                <a:latin typeface="Arial" panose="020B0604020202020204" pitchFamily="34" charset="0"/>
              </a:rPr>
              <a:t>canolbwyntio</a:t>
            </a:r>
            <a:r>
              <a:rPr lang="en-GB" sz="2400" i="1" dirty="0">
                <a:latin typeface="Arial" panose="020B0604020202020204" pitchFamily="34" charset="0"/>
              </a:rPr>
              <a:t> </a:t>
            </a:r>
            <a:r>
              <a:rPr lang="en-GB" sz="2400" i="1" dirty="0" err="1">
                <a:latin typeface="Arial" panose="020B0604020202020204" pitchFamily="34" charset="0"/>
              </a:rPr>
              <a:t>ar</a:t>
            </a:r>
            <a:r>
              <a:rPr lang="en-GB" sz="2400" i="1" dirty="0">
                <a:latin typeface="Arial" panose="020B0604020202020204" pitchFamily="34" charset="0"/>
              </a:rPr>
              <a:t> </a:t>
            </a:r>
            <a:r>
              <a:rPr lang="en-GB" sz="2400" i="1" dirty="0" err="1">
                <a:latin typeface="Arial" panose="020B0604020202020204" pitchFamily="34" charset="0"/>
              </a:rPr>
              <a:t>ysgrifennu</a:t>
            </a:r>
            <a:r>
              <a:rPr lang="en-GB" sz="2400" i="1" dirty="0">
                <a:latin typeface="Arial" panose="020B0604020202020204" pitchFamily="34" charset="0"/>
              </a:rPr>
              <a:t>”</a:t>
            </a:r>
          </a:p>
          <a:p>
            <a:pPr marL="0" indent="0">
              <a:buNone/>
            </a:pPr>
            <a:endParaRPr lang="en-GB" sz="2400" i="1" dirty="0">
              <a:latin typeface="Arial" panose="020B0604020202020204" pitchFamily="34" charset="0"/>
            </a:endParaRPr>
          </a:p>
          <a:p>
            <a:pPr marL="0" indent="0" algn="r">
              <a:buNone/>
            </a:pPr>
            <a:r>
              <a:rPr lang="en-GB" altLang="en-US" sz="2400" dirty="0">
                <a:latin typeface="Arial" panose="020B0604020202020204" pitchFamily="34" charset="0"/>
              </a:rPr>
              <a:t>(</a:t>
            </a:r>
            <a:r>
              <a:rPr lang="en-GB" altLang="en-US" sz="2400" dirty="0" err="1">
                <a:latin typeface="Arial" panose="020B0604020202020204" pitchFamily="34" charset="0"/>
              </a:rPr>
              <a:t>Llywodraeth</a:t>
            </a:r>
            <a:r>
              <a:rPr lang="en-GB" altLang="en-US" sz="2400" dirty="0">
                <a:latin typeface="Arial" panose="020B0604020202020204" pitchFamily="34" charset="0"/>
              </a:rPr>
              <a:t> </a:t>
            </a:r>
            <a:r>
              <a:rPr lang="en-GB" altLang="en-US" sz="2400" dirty="0" err="1">
                <a:latin typeface="Arial" panose="020B0604020202020204" pitchFamily="34" charset="0"/>
              </a:rPr>
              <a:t>Cymru</a:t>
            </a:r>
            <a:r>
              <a:rPr lang="en-GB" altLang="en-US" sz="2400" dirty="0">
                <a:latin typeface="Arial" panose="020B0604020202020204" pitchFamily="34" charset="0"/>
              </a:rPr>
              <a:t>, 2019, p. 11).</a:t>
            </a:r>
            <a:endParaRPr lang="en-GB" altLang="en-US" sz="2200" dirty="0">
              <a:latin typeface="Arial" panose="020B0604020202020204" pitchFamily="34" charset="0"/>
            </a:endParaRPr>
          </a:p>
        </p:txBody>
      </p:sp>
    </p:spTree>
    <p:extLst>
      <p:ext uri="{BB962C8B-B14F-4D97-AF65-F5344CB8AC3E}">
        <p14:creationId xmlns:p14="http://schemas.microsoft.com/office/powerpoint/2010/main" val="31088467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071FFFF-13A9-36E4-496D-525F9DB3A779}"/>
              </a:ext>
            </a:extLst>
          </p:cNvPr>
          <p:cNvSpPr/>
          <p:nvPr/>
        </p:nvSpPr>
        <p:spPr>
          <a:xfrm>
            <a:off x="0" y="0"/>
            <a:ext cx="9144000" cy="5805264"/>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274638"/>
            <a:ext cx="8229600" cy="562074"/>
          </a:xfrm>
        </p:spPr>
        <p:txBody>
          <a:bodyPr>
            <a:noAutofit/>
          </a:bodyPr>
          <a:lstStyle/>
          <a:p>
            <a:pPr>
              <a:defRPr/>
            </a:pPr>
            <a:br>
              <a:rPr lang="en-GB" sz="4000" dirty="0">
                <a:solidFill>
                  <a:srgbClr val="0070C0"/>
                </a:solidFill>
                <a:latin typeface="Arial" panose="020B0604020202020204" pitchFamily="34" charset="0"/>
              </a:rPr>
            </a:br>
            <a:r>
              <a:rPr lang="en-GB" sz="4000" dirty="0">
                <a:solidFill>
                  <a:srgbClr val="0070C0"/>
                </a:solidFill>
                <a:latin typeface="Arial" panose="020B0604020202020204" pitchFamily="34" charset="0"/>
              </a:rPr>
              <a:t>Children with ALN</a:t>
            </a:r>
          </a:p>
        </p:txBody>
      </p:sp>
      <p:sp>
        <p:nvSpPr>
          <p:cNvPr id="47107" name="Content Placeholder 2"/>
          <p:cNvSpPr>
            <a:spLocks noGrp="1"/>
          </p:cNvSpPr>
          <p:nvPr>
            <p:ph sz="half" idx="1"/>
          </p:nvPr>
        </p:nvSpPr>
        <p:spPr>
          <a:xfrm>
            <a:off x="251520" y="1412776"/>
            <a:ext cx="8712968" cy="4176812"/>
          </a:xfrm>
        </p:spPr>
        <p:txBody>
          <a:bodyPr>
            <a:normAutofit/>
          </a:bodyPr>
          <a:lstStyle/>
          <a:p>
            <a:pPr marL="0" indent="0">
              <a:buNone/>
            </a:pPr>
            <a:r>
              <a:rPr lang="en-GB" sz="2400" dirty="0">
                <a:latin typeface="Arial" panose="020B0604020202020204" pitchFamily="34" charset="0"/>
              </a:rPr>
              <a:t>“</a:t>
            </a:r>
            <a:r>
              <a:rPr lang="en-GB" sz="2400" i="1" dirty="0">
                <a:latin typeface="Arial" panose="020B0604020202020204" pitchFamily="34" charset="0"/>
              </a:rPr>
              <a:t>It is recognised that some of our youngest learners may come to school with a language delay. Any additional support with the physical aspects of writing, e.g. the specific requirements of left-handed learners, should be planned for. In all circumstances professionals should be encouraged to plan for and support young children’s linguistic development in line with child development, recognising, for example, the importance of young learners developing their speaking skills well enough before focusing on writing”</a:t>
            </a:r>
          </a:p>
          <a:p>
            <a:pPr marL="0" indent="0" algn="r">
              <a:buNone/>
            </a:pPr>
            <a:r>
              <a:rPr lang="en-GB" altLang="en-US" sz="2400" dirty="0">
                <a:latin typeface="Arial" panose="020B0604020202020204" pitchFamily="34" charset="0"/>
              </a:rPr>
              <a:t>(Welsh Government, 2019, p. 10).</a:t>
            </a:r>
            <a:endParaRPr lang="en-GB" altLang="en-US" sz="2200" dirty="0">
              <a:latin typeface="Arial" panose="020B0604020202020204" pitchFamily="34" charset="0"/>
            </a:endParaRPr>
          </a:p>
        </p:txBody>
      </p:sp>
    </p:spTree>
    <p:extLst>
      <p:ext uri="{BB962C8B-B14F-4D97-AF65-F5344CB8AC3E}">
        <p14:creationId xmlns:p14="http://schemas.microsoft.com/office/powerpoint/2010/main" val="24837105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D85F701-4B26-5075-48B1-3731344C3EE3}"/>
              </a:ext>
            </a:extLst>
          </p:cNvPr>
          <p:cNvSpPr/>
          <p:nvPr/>
        </p:nvSpPr>
        <p:spPr>
          <a:xfrm>
            <a:off x="0" y="0"/>
            <a:ext cx="9144000" cy="5661248"/>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759618"/>
          </a:xfrm>
        </p:spPr>
        <p:txBody>
          <a:bodyPr>
            <a:noAutofit/>
          </a:bodyPr>
          <a:lstStyle/>
          <a:p>
            <a:r>
              <a:rPr lang="en-GB" sz="4000" dirty="0" err="1">
                <a:latin typeface="Arial" panose="020B0604020202020204" pitchFamily="34" charset="0"/>
              </a:rPr>
              <a:t>Llawdueddiad</a:t>
            </a:r>
            <a:r>
              <a:rPr lang="en-GB" sz="4000" dirty="0">
                <a:latin typeface="Arial" panose="020B0604020202020204" pitchFamily="34" charset="0"/>
              </a:rPr>
              <a:t> </a:t>
            </a:r>
            <a:r>
              <a:rPr lang="en-GB" sz="4000" dirty="0" err="1">
                <a:latin typeface="Arial" panose="020B0604020202020204" pitchFamily="34" charset="0"/>
              </a:rPr>
              <a:t>chwith</a:t>
            </a:r>
            <a:br>
              <a:rPr lang="en-GB" sz="4000" dirty="0">
                <a:latin typeface="Arial" panose="020B0604020202020204" pitchFamily="34" charset="0"/>
              </a:rPr>
            </a:br>
            <a:r>
              <a:rPr lang="en-GB" sz="4000" dirty="0">
                <a:solidFill>
                  <a:srgbClr val="0070C0"/>
                </a:solidFill>
                <a:latin typeface="Arial" panose="020B0604020202020204" pitchFamily="34" charset="0"/>
              </a:rPr>
              <a:t>Left handedness </a:t>
            </a:r>
          </a:p>
        </p:txBody>
      </p:sp>
      <p:sp>
        <p:nvSpPr>
          <p:cNvPr id="3" name="Content Placeholder 2"/>
          <p:cNvSpPr>
            <a:spLocks noGrp="1"/>
          </p:cNvSpPr>
          <p:nvPr>
            <p:ph sz="half" idx="1"/>
          </p:nvPr>
        </p:nvSpPr>
        <p:spPr>
          <a:xfrm>
            <a:off x="323528" y="1340768"/>
            <a:ext cx="4191322" cy="4836195"/>
          </a:xfrm>
        </p:spPr>
        <p:txBody>
          <a:bodyPr>
            <a:normAutofit/>
          </a:bodyPr>
          <a:lstStyle/>
          <a:p>
            <a:r>
              <a:rPr lang="en-GB" sz="2200" dirty="0">
                <a:latin typeface="Arial" panose="020B0604020202020204" pitchFamily="34" charset="0"/>
              </a:rPr>
              <a:t>Mae 10% </a:t>
            </a:r>
            <a:r>
              <a:rPr lang="en-GB" sz="2200" dirty="0" err="1">
                <a:latin typeface="Arial" panose="020B0604020202020204" pitchFamily="34" charset="0"/>
              </a:rPr>
              <a:t>o'r</a:t>
            </a:r>
            <a:r>
              <a:rPr lang="en-GB" sz="2200" dirty="0">
                <a:latin typeface="Arial" panose="020B0604020202020204" pitchFamily="34" charset="0"/>
              </a:rPr>
              <a:t> </a:t>
            </a:r>
            <a:r>
              <a:rPr lang="en-GB" sz="2200" dirty="0" err="1">
                <a:latin typeface="Arial" panose="020B0604020202020204" pitchFamily="34" charset="0"/>
              </a:rPr>
              <a:t>boblogaeth</a:t>
            </a:r>
            <a:r>
              <a:rPr lang="en-GB" sz="2200" dirty="0">
                <a:latin typeface="Arial" panose="020B0604020202020204" pitchFamily="34" charset="0"/>
              </a:rPr>
              <a:t> </a:t>
            </a:r>
            <a:r>
              <a:rPr lang="en-GB" sz="2200" dirty="0" err="1">
                <a:latin typeface="Arial" panose="020B0604020202020204" pitchFamily="34" charset="0"/>
              </a:rPr>
              <a:t>yn</a:t>
            </a:r>
            <a:r>
              <a:rPr lang="en-GB" sz="2200" dirty="0">
                <a:latin typeface="Arial" panose="020B0604020202020204" pitchFamily="34" charset="0"/>
              </a:rPr>
              <a:t> </a:t>
            </a:r>
            <a:r>
              <a:rPr lang="en-GB" sz="2200" dirty="0" err="1">
                <a:latin typeface="Arial" panose="020B0604020202020204" pitchFamily="34" charset="0"/>
              </a:rPr>
              <a:t>llaw</a:t>
            </a:r>
            <a:r>
              <a:rPr lang="en-GB" sz="2200" dirty="0">
                <a:latin typeface="Arial" panose="020B0604020202020204" pitchFamily="34" charset="0"/>
              </a:rPr>
              <a:t> </a:t>
            </a:r>
            <a:r>
              <a:rPr lang="en-GB" sz="2200" dirty="0" err="1">
                <a:latin typeface="Arial" panose="020B0604020202020204" pitchFamily="34" charset="0"/>
              </a:rPr>
              <a:t>chwith</a:t>
            </a:r>
            <a:endParaRPr lang="en-GB" sz="2200" dirty="0">
              <a:latin typeface="Arial" panose="020B0604020202020204" pitchFamily="34" charset="0"/>
            </a:endParaRPr>
          </a:p>
          <a:p>
            <a:r>
              <a:rPr lang="en-GB" sz="2200" dirty="0" err="1">
                <a:latin typeface="Arial" panose="020B0604020202020204" pitchFamily="34" charset="0"/>
              </a:rPr>
              <a:t>Nodwedd</a:t>
            </a:r>
            <a:r>
              <a:rPr lang="en-GB" sz="2200" dirty="0">
                <a:latin typeface="Arial" panose="020B0604020202020204" pitchFamily="34" charset="0"/>
              </a:rPr>
              <a:t> </a:t>
            </a:r>
            <a:r>
              <a:rPr lang="en-GB" sz="2200" dirty="0" err="1">
                <a:latin typeface="Arial" panose="020B0604020202020204" pitchFamily="34" charset="0"/>
              </a:rPr>
              <a:t>sydd</a:t>
            </a:r>
            <a:r>
              <a:rPr lang="en-GB" sz="2200" dirty="0">
                <a:latin typeface="Arial" panose="020B0604020202020204" pitchFamily="34" charset="0"/>
              </a:rPr>
              <a:t> </a:t>
            </a:r>
            <a:r>
              <a:rPr lang="en-GB" sz="2200" dirty="0" err="1">
                <a:latin typeface="Arial" panose="020B0604020202020204" pitchFamily="34" charset="0"/>
              </a:rPr>
              <a:t>yn</a:t>
            </a:r>
            <a:r>
              <a:rPr lang="en-GB" sz="2200" dirty="0">
                <a:latin typeface="Arial" panose="020B0604020202020204" pitchFamily="34" charset="0"/>
              </a:rPr>
              <a:t> </a:t>
            </a:r>
            <a:r>
              <a:rPr lang="en-GB" sz="2200" dirty="0" err="1">
                <a:latin typeface="Arial" panose="020B0604020202020204" pitchFamily="34" charset="0"/>
              </a:rPr>
              <a:t>bresennol</a:t>
            </a:r>
            <a:r>
              <a:rPr lang="en-GB" sz="2200" dirty="0">
                <a:latin typeface="Arial" panose="020B0604020202020204" pitchFamily="34" charset="0"/>
              </a:rPr>
              <a:t> </a:t>
            </a:r>
            <a:r>
              <a:rPr lang="en-GB" sz="2200" dirty="0" err="1">
                <a:latin typeface="Arial" panose="020B0604020202020204" pitchFamily="34" charset="0"/>
              </a:rPr>
              <a:t>yn</a:t>
            </a:r>
            <a:r>
              <a:rPr lang="en-GB" sz="2200" dirty="0">
                <a:latin typeface="Arial" panose="020B0604020202020204" pitchFamily="34" charset="0"/>
              </a:rPr>
              <a:t> 18 </a:t>
            </a:r>
            <a:r>
              <a:rPr lang="en-GB" sz="2200" dirty="0" err="1">
                <a:latin typeface="Arial" panose="020B0604020202020204" pitchFamily="34" charset="0"/>
              </a:rPr>
              <a:t>mis</a:t>
            </a:r>
            <a:endParaRPr lang="en-GB" sz="2200" dirty="0">
              <a:latin typeface="Arial" panose="020B0604020202020204" pitchFamily="34" charset="0"/>
            </a:endParaRPr>
          </a:p>
          <a:p>
            <a:pPr marL="0" indent="0" algn="r">
              <a:buNone/>
            </a:pPr>
            <a:r>
              <a:rPr lang="en-GB" sz="1800" dirty="0">
                <a:latin typeface="Arial" panose="020B0604020202020204" pitchFamily="34" charset="0"/>
              </a:rPr>
              <a:t>(</a:t>
            </a:r>
            <a:r>
              <a:rPr lang="en-GB" sz="1800" dirty="0" err="1">
                <a:latin typeface="Arial" panose="020B0604020202020204" pitchFamily="34" charset="0"/>
              </a:rPr>
              <a:t>Szaflavski</a:t>
            </a:r>
            <a:r>
              <a:rPr lang="en-GB" sz="1800" dirty="0">
                <a:latin typeface="Arial" panose="020B0604020202020204" pitchFamily="34" charset="0"/>
              </a:rPr>
              <a:t>, 2012)</a:t>
            </a:r>
          </a:p>
          <a:p>
            <a:r>
              <a:rPr lang="en-GB" sz="2200" dirty="0">
                <a:latin typeface="Arial" panose="020B0604020202020204" pitchFamily="34" charset="0"/>
              </a:rPr>
              <a:t>Gall </a:t>
            </a:r>
            <a:r>
              <a:rPr lang="en-GB" sz="2200" dirty="0" err="1">
                <a:latin typeface="Arial" panose="020B0604020202020204" pitchFamily="34" charset="0"/>
              </a:rPr>
              <a:t>dysgu</a:t>
            </a:r>
            <a:r>
              <a:rPr lang="en-GB" sz="2200" dirty="0">
                <a:latin typeface="Arial" panose="020B0604020202020204" pitchFamily="34" charset="0"/>
              </a:rPr>
              <a:t> </a:t>
            </a:r>
            <a:r>
              <a:rPr lang="en-GB" sz="2200" dirty="0" err="1">
                <a:latin typeface="Arial" panose="020B0604020202020204" pitchFamily="34" charset="0"/>
              </a:rPr>
              <a:t>ysgrifennu</a:t>
            </a:r>
            <a:r>
              <a:rPr lang="en-GB" sz="2200" dirty="0">
                <a:latin typeface="Arial" panose="020B0604020202020204" pitchFamily="34" charset="0"/>
              </a:rPr>
              <a:t> </a:t>
            </a:r>
            <a:r>
              <a:rPr lang="en-GB" sz="2200" dirty="0" err="1">
                <a:latin typeface="Arial" panose="020B0604020202020204" pitchFamily="34" charset="0"/>
              </a:rPr>
              <a:t>fod</a:t>
            </a:r>
            <a:r>
              <a:rPr lang="en-GB" sz="2200" dirty="0">
                <a:latin typeface="Arial" panose="020B0604020202020204" pitchFamily="34" charset="0"/>
              </a:rPr>
              <a:t> </a:t>
            </a:r>
            <a:r>
              <a:rPr lang="en-GB" sz="2200" dirty="0" err="1">
                <a:latin typeface="Arial" panose="020B0604020202020204" pitchFamily="34" charset="0"/>
              </a:rPr>
              <a:t>yn</a:t>
            </a:r>
            <a:r>
              <a:rPr lang="en-GB" sz="2200" dirty="0">
                <a:latin typeface="Arial" panose="020B0604020202020204" pitchFamily="34" charset="0"/>
              </a:rPr>
              <a:t> broses </a:t>
            </a:r>
            <a:r>
              <a:rPr lang="en-GB" sz="2200" dirty="0" err="1">
                <a:latin typeface="Arial" panose="020B0604020202020204" pitchFamily="34" charset="0"/>
              </a:rPr>
              <a:t>anoddach</a:t>
            </a:r>
            <a:r>
              <a:rPr lang="en-GB" sz="2200" dirty="0">
                <a:latin typeface="Arial" panose="020B0604020202020204" pitchFamily="34" charset="0"/>
              </a:rPr>
              <a:t> - </a:t>
            </a:r>
            <a:r>
              <a:rPr lang="en-GB" sz="2200" b="1" dirty="0">
                <a:latin typeface="Arial" panose="020B0604020202020204" pitchFamily="34" charset="0"/>
              </a:rPr>
              <a:t>pam </a:t>
            </a:r>
            <a:r>
              <a:rPr lang="en-GB" sz="2200" b="1" dirty="0" err="1">
                <a:latin typeface="Arial" panose="020B0604020202020204" pitchFamily="34" charset="0"/>
              </a:rPr>
              <a:t>allai</a:t>
            </a:r>
            <a:r>
              <a:rPr lang="en-GB" sz="2200" b="1" dirty="0">
                <a:latin typeface="Arial" panose="020B0604020202020204" pitchFamily="34" charset="0"/>
              </a:rPr>
              <a:t> </a:t>
            </a:r>
            <a:r>
              <a:rPr lang="en-GB" sz="2200" b="1" dirty="0" err="1">
                <a:latin typeface="Arial" panose="020B0604020202020204" pitchFamily="34" charset="0"/>
              </a:rPr>
              <a:t>hyn</a:t>
            </a:r>
            <a:r>
              <a:rPr lang="en-GB" sz="2200" b="1" dirty="0">
                <a:latin typeface="Arial" panose="020B0604020202020204" pitchFamily="34" charset="0"/>
              </a:rPr>
              <a:t> </a:t>
            </a:r>
            <a:r>
              <a:rPr lang="en-GB" sz="2200" b="1" dirty="0" err="1">
                <a:latin typeface="Arial" panose="020B0604020202020204" pitchFamily="34" charset="0"/>
              </a:rPr>
              <a:t>fod</a:t>
            </a:r>
            <a:r>
              <a:rPr lang="en-GB" sz="2200" b="1" dirty="0">
                <a:latin typeface="Arial" panose="020B0604020202020204" pitchFamily="34" charset="0"/>
              </a:rPr>
              <a:t>?</a:t>
            </a:r>
          </a:p>
          <a:p>
            <a:r>
              <a:rPr lang="en-GB" sz="2200" dirty="0">
                <a:latin typeface="Arial" panose="020B0604020202020204" pitchFamily="34" charset="0"/>
              </a:rPr>
              <a:t>Mae </a:t>
            </a:r>
            <a:r>
              <a:rPr lang="en-GB" sz="2200" dirty="0" err="1">
                <a:latin typeface="Arial" panose="020B0604020202020204" pitchFamily="34" charset="0"/>
              </a:rPr>
              <a:t>ysgrifennu</a:t>
            </a:r>
            <a:r>
              <a:rPr lang="en-GB" sz="2200" dirty="0">
                <a:latin typeface="Arial" panose="020B0604020202020204" pitchFamily="34" charset="0"/>
              </a:rPr>
              <a:t> </a:t>
            </a:r>
            <a:r>
              <a:rPr lang="en-GB" sz="2200" dirty="0" err="1">
                <a:latin typeface="Arial" panose="020B0604020202020204" pitchFamily="34" charset="0"/>
              </a:rPr>
              <a:t>o'r</a:t>
            </a:r>
            <a:r>
              <a:rPr lang="en-GB" sz="2200" dirty="0">
                <a:latin typeface="Arial" panose="020B0604020202020204" pitchFamily="34" charset="0"/>
              </a:rPr>
              <a:t> </a:t>
            </a:r>
            <a:r>
              <a:rPr lang="en-GB" sz="2200" dirty="0" err="1">
                <a:latin typeface="Arial" panose="020B0604020202020204" pitchFamily="34" charset="0"/>
              </a:rPr>
              <a:t>chwith</a:t>
            </a:r>
            <a:r>
              <a:rPr lang="en-GB" sz="2200" dirty="0">
                <a:latin typeface="Arial" panose="020B0604020202020204" pitchFamily="34" charset="0"/>
              </a:rPr>
              <a:t> </a:t>
            </a:r>
            <a:r>
              <a:rPr lang="en-GB" sz="2200" dirty="0" err="1">
                <a:latin typeface="Arial" panose="020B0604020202020204" pitchFamily="34" charset="0"/>
              </a:rPr>
              <a:t>i'r</a:t>
            </a:r>
            <a:r>
              <a:rPr lang="en-GB" sz="2200" dirty="0">
                <a:latin typeface="Arial" panose="020B0604020202020204" pitchFamily="34" charset="0"/>
              </a:rPr>
              <a:t> </a:t>
            </a:r>
            <a:r>
              <a:rPr lang="en-GB" sz="2200" dirty="0" err="1">
                <a:latin typeface="Arial" panose="020B0604020202020204" pitchFamily="34" charset="0"/>
              </a:rPr>
              <a:t>dde</a:t>
            </a:r>
            <a:r>
              <a:rPr lang="en-GB" sz="2200" dirty="0">
                <a:latin typeface="Arial" panose="020B0604020202020204" pitchFamily="34" charset="0"/>
              </a:rPr>
              <a:t> </a:t>
            </a:r>
            <a:r>
              <a:rPr lang="en-GB" sz="2200" dirty="0" err="1">
                <a:latin typeface="Arial" panose="020B0604020202020204" pitchFamily="34" charset="0"/>
              </a:rPr>
              <a:t>yn</a:t>
            </a:r>
            <a:r>
              <a:rPr lang="en-GB" sz="2200" dirty="0">
                <a:latin typeface="Arial" panose="020B0604020202020204" pitchFamily="34" charset="0"/>
              </a:rPr>
              <a:t> </a:t>
            </a:r>
            <a:r>
              <a:rPr lang="en-GB" sz="2200" dirty="0" err="1">
                <a:latin typeface="Arial" panose="020B0604020202020204" pitchFamily="34" charset="0"/>
              </a:rPr>
              <a:t>fwy</a:t>
            </a:r>
            <a:r>
              <a:rPr lang="en-GB" sz="2200" dirty="0">
                <a:latin typeface="Arial" panose="020B0604020202020204" pitchFamily="34" charset="0"/>
              </a:rPr>
              <a:t> </a:t>
            </a:r>
            <a:r>
              <a:rPr lang="en-GB" sz="2200" dirty="0" err="1">
                <a:latin typeface="Arial" panose="020B0604020202020204" pitchFamily="34" charset="0"/>
              </a:rPr>
              <a:t>heriol</a:t>
            </a:r>
            <a:r>
              <a:rPr lang="en-GB" sz="2200" dirty="0">
                <a:latin typeface="Arial" panose="020B0604020202020204" pitchFamily="34" charset="0"/>
              </a:rPr>
              <a:t> - </a:t>
            </a:r>
            <a:r>
              <a:rPr lang="en-GB" sz="2200" b="1" dirty="0">
                <a:latin typeface="Arial" panose="020B0604020202020204" pitchFamily="34" charset="0"/>
              </a:rPr>
              <a:t>pam </a:t>
            </a:r>
            <a:r>
              <a:rPr lang="en-GB" sz="2200" b="1" dirty="0" err="1">
                <a:latin typeface="Arial" panose="020B0604020202020204" pitchFamily="34" charset="0"/>
              </a:rPr>
              <a:t>allai</a:t>
            </a:r>
            <a:r>
              <a:rPr lang="en-GB" sz="2200" b="1" dirty="0">
                <a:latin typeface="Arial" panose="020B0604020202020204" pitchFamily="34" charset="0"/>
              </a:rPr>
              <a:t> </a:t>
            </a:r>
            <a:r>
              <a:rPr lang="en-GB" sz="2200" b="1" dirty="0" err="1">
                <a:latin typeface="Arial" panose="020B0604020202020204" pitchFamily="34" charset="0"/>
              </a:rPr>
              <a:t>hyn</a:t>
            </a:r>
            <a:r>
              <a:rPr lang="en-GB" sz="2200" b="1" dirty="0">
                <a:latin typeface="Arial" panose="020B0604020202020204" pitchFamily="34" charset="0"/>
              </a:rPr>
              <a:t> </a:t>
            </a:r>
            <a:r>
              <a:rPr lang="en-GB" sz="2200" b="1" dirty="0" err="1">
                <a:latin typeface="Arial" panose="020B0604020202020204" pitchFamily="34" charset="0"/>
              </a:rPr>
              <a:t>fod</a:t>
            </a:r>
            <a:r>
              <a:rPr lang="en-GB" sz="2200" b="1" dirty="0">
                <a:latin typeface="Arial" panose="020B0604020202020204" pitchFamily="34" charset="0"/>
              </a:rPr>
              <a:t>?</a:t>
            </a:r>
          </a:p>
        </p:txBody>
      </p:sp>
      <p:sp>
        <p:nvSpPr>
          <p:cNvPr id="4" name="Content Placeholder 3"/>
          <p:cNvSpPr>
            <a:spLocks noGrp="1"/>
          </p:cNvSpPr>
          <p:nvPr>
            <p:ph sz="half" idx="2"/>
          </p:nvPr>
        </p:nvSpPr>
        <p:spPr>
          <a:xfrm>
            <a:off x="4629150" y="1340768"/>
            <a:ext cx="4263330" cy="4836195"/>
          </a:xfrm>
        </p:spPr>
        <p:txBody>
          <a:bodyPr>
            <a:normAutofit/>
          </a:bodyPr>
          <a:lstStyle/>
          <a:p>
            <a:r>
              <a:rPr lang="en-GB" sz="2200" dirty="0">
                <a:solidFill>
                  <a:srgbClr val="0070C0"/>
                </a:solidFill>
                <a:latin typeface="Arial" panose="020B0604020202020204" pitchFamily="34" charset="0"/>
              </a:rPr>
              <a:t>10% of population is left-handed</a:t>
            </a:r>
          </a:p>
          <a:p>
            <a:r>
              <a:rPr lang="en-GB" sz="2200" dirty="0">
                <a:solidFill>
                  <a:srgbClr val="0070C0"/>
                </a:solidFill>
                <a:latin typeface="Arial" panose="020B0604020202020204" pitchFamily="34" charset="0"/>
              </a:rPr>
              <a:t>Trait already present at 18 months</a:t>
            </a:r>
          </a:p>
          <a:p>
            <a:pPr marL="0" indent="0" algn="r">
              <a:buNone/>
            </a:pPr>
            <a:r>
              <a:rPr lang="en-GB" sz="1600" dirty="0">
                <a:solidFill>
                  <a:srgbClr val="0070C0"/>
                </a:solidFill>
                <a:latin typeface="Arial" panose="020B0604020202020204" pitchFamily="34" charset="0"/>
              </a:rPr>
              <a:t>(</a:t>
            </a:r>
            <a:r>
              <a:rPr lang="en-GB" sz="1600" dirty="0" err="1">
                <a:solidFill>
                  <a:srgbClr val="0070C0"/>
                </a:solidFill>
                <a:latin typeface="Arial" panose="020B0604020202020204" pitchFamily="34" charset="0"/>
              </a:rPr>
              <a:t>Szaflavski</a:t>
            </a:r>
            <a:r>
              <a:rPr lang="en-GB" sz="1600" dirty="0">
                <a:solidFill>
                  <a:srgbClr val="0070C0"/>
                </a:solidFill>
                <a:latin typeface="Arial" panose="020B0604020202020204" pitchFamily="34" charset="0"/>
              </a:rPr>
              <a:t>, 2012)</a:t>
            </a:r>
          </a:p>
          <a:p>
            <a:r>
              <a:rPr lang="en-GB" sz="2200" dirty="0">
                <a:solidFill>
                  <a:srgbClr val="0070C0"/>
                </a:solidFill>
                <a:latin typeface="Arial" panose="020B0604020202020204" pitchFamily="34" charset="0"/>
              </a:rPr>
              <a:t>Learning to write can be a more difficult process - </a:t>
            </a:r>
            <a:r>
              <a:rPr lang="en-GB" sz="2200" b="1" dirty="0">
                <a:solidFill>
                  <a:srgbClr val="0070C0"/>
                </a:solidFill>
                <a:latin typeface="Arial" panose="020B0604020202020204" pitchFamily="34" charset="0"/>
              </a:rPr>
              <a:t>why could this be</a:t>
            </a:r>
            <a:r>
              <a:rPr lang="en-GB" sz="2200" dirty="0">
                <a:solidFill>
                  <a:srgbClr val="0070C0"/>
                </a:solidFill>
                <a:latin typeface="Arial" panose="020B0604020202020204" pitchFamily="34" charset="0"/>
              </a:rPr>
              <a:t>?</a:t>
            </a:r>
          </a:p>
          <a:p>
            <a:r>
              <a:rPr lang="en-GB" sz="2200" dirty="0">
                <a:solidFill>
                  <a:srgbClr val="0070C0"/>
                </a:solidFill>
                <a:latin typeface="Arial" panose="020B0604020202020204" pitchFamily="34" charset="0"/>
              </a:rPr>
              <a:t>Writing from left to right is more challenging – </a:t>
            </a:r>
            <a:r>
              <a:rPr lang="en-GB" sz="2200" b="1" dirty="0">
                <a:solidFill>
                  <a:srgbClr val="0070C0"/>
                </a:solidFill>
                <a:latin typeface="Arial" panose="020B0604020202020204" pitchFamily="34" charset="0"/>
              </a:rPr>
              <a:t>why could this be?</a:t>
            </a:r>
          </a:p>
        </p:txBody>
      </p:sp>
    </p:spTree>
    <p:extLst>
      <p:ext uri="{BB962C8B-B14F-4D97-AF65-F5344CB8AC3E}">
        <p14:creationId xmlns:p14="http://schemas.microsoft.com/office/powerpoint/2010/main" val="25779614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D04C2DC-518E-F2A7-F9A1-F3FE1DC19A06}"/>
              </a:ext>
            </a:extLst>
          </p:cNvPr>
          <p:cNvSpPr/>
          <p:nvPr/>
        </p:nvSpPr>
        <p:spPr>
          <a:xfrm>
            <a:off x="0" y="0"/>
            <a:ext cx="9144000" cy="5661248"/>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1520" y="332656"/>
            <a:ext cx="8784976" cy="1368152"/>
          </a:xfrm>
        </p:spPr>
        <p:txBody>
          <a:bodyPr>
            <a:normAutofit fontScale="90000"/>
          </a:bodyPr>
          <a:lstStyle/>
          <a:p>
            <a:r>
              <a:rPr lang="en-GB" dirty="0" err="1">
                <a:latin typeface="Arial" panose="020B0604020202020204" pitchFamily="34" charset="0"/>
              </a:rPr>
              <a:t>Llawdueddiad</a:t>
            </a:r>
            <a:r>
              <a:rPr lang="en-GB" dirty="0">
                <a:latin typeface="Arial" panose="020B0604020202020204" pitchFamily="34" charset="0"/>
              </a:rPr>
              <a:t> </a:t>
            </a:r>
            <a:r>
              <a:rPr lang="en-GB" dirty="0" err="1">
                <a:latin typeface="Arial" panose="020B0604020202020204" pitchFamily="34" charset="0"/>
              </a:rPr>
              <a:t>chwith</a:t>
            </a:r>
            <a:r>
              <a:rPr lang="en-GB" dirty="0">
                <a:latin typeface="Arial" panose="020B0604020202020204" pitchFamily="34" charset="0"/>
              </a:rPr>
              <a:t> – </a:t>
            </a:r>
            <a:r>
              <a:rPr lang="en-GB" dirty="0" err="1">
                <a:latin typeface="Arial" panose="020B0604020202020204" pitchFamily="34" charset="0"/>
              </a:rPr>
              <a:t>agwedd</a:t>
            </a:r>
            <a:r>
              <a:rPr lang="en-GB" dirty="0">
                <a:latin typeface="Arial" panose="020B0604020202020204" pitchFamily="34" charset="0"/>
              </a:rPr>
              <a:t> </a:t>
            </a:r>
            <a:r>
              <a:rPr lang="en-GB" dirty="0" err="1">
                <a:latin typeface="Arial" panose="020B0604020202020204" pitchFamily="34" charset="0"/>
              </a:rPr>
              <a:t>hanesyddol</a:t>
            </a:r>
            <a:br>
              <a:rPr lang="en-GB" sz="3600" dirty="0">
                <a:latin typeface="Arial" panose="020B0604020202020204" pitchFamily="34" charset="0"/>
              </a:rPr>
            </a:br>
            <a:endParaRPr lang="en-GB" sz="3100" dirty="0">
              <a:solidFill>
                <a:srgbClr val="0070C0"/>
              </a:solidFill>
              <a:latin typeface="Arial" panose="020B0604020202020204" pitchFamily="34" charset="0"/>
            </a:endParaRPr>
          </a:p>
        </p:txBody>
      </p:sp>
      <p:sp>
        <p:nvSpPr>
          <p:cNvPr id="4" name="Content Placeholder 3"/>
          <p:cNvSpPr>
            <a:spLocks noGrp="1"/>
          </p:cNvSpPr>
          <p:nvPr>
            <p:ph sz="half" idx="2"/>
          </p:nvPr>
        </p:nvSpPr>
        <p:spPr>
          <a:xfrm>
            <a:off x="251520" y="1700808"/>
            <a:ext cx="8640960" cy="4476155"/>
          </a:xfrm>
        </p:spPr>
        <p:txBody>
          <a:bodyPr>
            <a:noAutofit/>
          </a:bodyPr>
          <a:lstStyle/>
          <a:p>
            <a:pPr marL="0" indent="0">
              <a:buNone/>
            </a:pPr>
            <a:r>
              <a:rPr lang="en-GB" sz="2300" i="1" dirty="0">
                <a:latin typeface="Arial" panose="020B0604020202020204" pitchFamily="34" charset="0"/>
              </a:rPr>
              <a:t>“…. </a:t>
            </a:r>
            <a:r>
              <a:rPr lang="en-GB" sz="2300" i="1" dirty="0" err="1">
                <a:latin typeface="Arial" panose="020B0604020202020204" pitchFamily="34" charset="0"/>
              </a:rPr>
              <a:t>roedd</a:t>
            </a:r>
            <a:r>
              <a:rPr lang="en-GB" sz="2300" i="1" dirty="0">
                <a:latin typeface="Arial" panose="020B0604020202020204" pitchFamily="34" charset="0"/>
              </a:rPr>
              <a:t> </a:t>
            </a:r>
            <a:r>
              <a:rPr lang="en-GB" sz="2300" i="1" dirty="0" err="1">
                <a:latin typeface="Arial" panose="020B0604020202020204" pitchFamily="34" charset="0"/>
              </a:rPr>
              <a:t>llawer</a:t>
            </a:r>
            <a:r>
              <a:rPr lang="en-GB" sz="2300" i="1" dirty="0">
                <a:latin typeface="Arial" panose="020B0604020202020204" pitchFamily="34" charset="0"/>
              </a:rPr>
              <a:t> o </a:t>
            </a:r>
            <a:r>
              <a:rPr lang="en-GB" sz="2300" i="1" dirty="0" err="1">
                <a:latin typeface="Arial" panose="020B0604020202020204" pitchFamily="34" charset="0"/>
              </a:rPr>
              <a:t>addysgwyr</a:t>
            </a:r>
            <a:r>
              <a:rPr lang="en-GB" sz="2300" i="1" dirty="0">
                <a:latin typeface="Arial" panose="020B0604020202020204" pitchFamily="34" charset="0"/>
              </a:rPr>
              <a:t> a </a:t>
            </a:r>
            <a:r>
              <a:rPr lang="en-GB" sz="2300" i="1" dirty="0" err="1">
                <a:latin typeface="Arial" panose="020B0604020202020204" pitchFamily="34" charset="0"/>
              </a:rPr>
              <a:t>meddygon</a:t>
            </a:r>
            <a:r>
              <a:rPr lang="en-GB" sz="2300" i="1" dirty="0">
                <a:latin typeface="Arial" panose="020B0604020202020204" pitchFamily="34" charset="0"/>
              </a:rPr>
              <a:t>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credu</a:t>
            </a:r>
            <a:r>
              <a:rPr lang="en-GB" sz="2300" i="1" dirty="0">
                <a:latin typeface="Arial" panose="020B0604020202020204" pitchFamily="34" charset="0"/>
              </a:rPr>
              <a:t> bod </a:t>
            </a:r>
            <a:r>
              <a:rPr lang="en-GB" sz="2300" i="1" dirty="0" err="1">
                <a:latin typeface="Arial" panose="020B0604020202020204" pitchFamily="34" charset="0"/>
              </a:rPr>
              <a:t>llaw</a:t>
            </a:r>
            <a:r>
              <a:rPr lang="en-GB" sz="2300" i="1" dirty="0">
                <a:latin typeface="Arial" panose="020B0604020202020204" pitchFamily="34" charset="0"/>
              </a:rPr>
              <a:t> </a:t>
            </a:r>
            <a:r>
              <a:rPr lang="en-GB" sz="2300" i="1" dirty="0" err="1">
                <a:latin typeface="Arial" panose="020B0604020202020204" pitchFamily="34" charset="0"/>
              </a:rPr>
              <a:t>chwith</a:t>
            </a:r>
            <a:r>
              <a:rPr lang="en-GB" sz="2300" i="1" dirty="0">
                <a:latin typeface="Arial" panose="020B0604020202020204" pitchFamily="34" charset="0"/>
              </a:rPr>
              <a:t>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awgrymu</a:t>
            </a:r>
            <a:r>
              <a:rPr lang="en-GB" sz="2300" i="1" dirty="0">
                <a:latin typeface="Arial" panose="020B0604020202020204" pitchFamily="34" charset="0"/>
              </a:rPr>
              <a:t> bod </a:t>
            </a:r>
            <a:r>
              <a:rPr lang="en-GB" sz="2300" i="1" dirty="0" err="1">
                <a:latin typeface="Arial" panose="020B0604020202020204" pitchFamily="34" charset="0"/>
              </a:rPr>
              <a:t>gan</a:t>
            </a:r>
            <a:r>
              <a:rPr lang="en-GB" sz="2300" i="1" dirty="0">
                <a:latin typeface="Arial" panose="020B0604020202020204" pitchFamily="34" charset="0"/>
              </a:rPr>
              <a:t> </a:t>
            </a:r>
            <a:r>
              <a:rPr lang="en-GB" sz="2300" i="1" dirty="0" err="1">
                <a:latin typeface="Arial" panose="020B0604020202020204" pitchFamily="34" charset="0"/>
              </a:rPr>
              <a:t>blant</a:t>
            </a:r>
            <a:r>
              <a:rPr lang="en-GB" sz="2300" i="1" dirty="0">
                <a:latin typeface="Arial" panose="020B0604020202020204" pitchFamily="34" charset="0"/>
              </a:rPr>
              <a:t> </a:t>
            </a:r>
            <a:r>
              <a:rPr lang="en-GB" sz="2300" i="1" dirty="0" err="1">
                <a:latin typeface="Arial" panose="020B0604020202020204" pitchFamily="34" charset="0"/>
              </a:rPr>
              <a:t>anableddau</a:t>
            </a:r>
            <a:r>
              <a:rPr lang="en-GB" sz="2300" i="1" dirty="0">
                <a:latin typeface="Arial" panose="020B0604020202020204" pitchFamily="34" charset="0"/>
              </a:rPr>
              <a:t> </a:t>
            </a:r>
            <a:r>
              <a:rPr lang="en-GB" sz="2300" i="1" dirty="0" err="1">
                <a:latin typeface="Arial" panose="020B0604020202020204" pitchFamily="34" charset="0"/>
              </a:rPr>
              <a:t>meddyliol</a:t>
            </a:r>
            <a:r>
              <a:rPr lang="en-GB" sz="2300" i="1" dirty="0">
                <a:latin typeface="Arial" panose="020B0604020202020204" pitchFamily="34" charset="0"/>
              </a:rPr>
              <a:t> a </a:t>
            </a:r>
            <a:r>
              <a:rPr lang="en-GB" sz="2300" i="1" dirty="0" err="1">
                <a:latin typeface="Arial" panose="020B0604020202020204" pitchFamily="34" charset="0"/>
              </a:rPr>
              <a:t>gwybyddol</a:t>
            </a:r>
            <a:r>
              <a:rPr lang="en-GB" sz="2300" i="1" dirty="0">
                <a:latin typeface="Arial" panose="020B0604020202020204" pitchFamily="34" charset="0"/>
              </a:rPr>
              <a:t>. Er </a:t>
            </a:r>
            <a:r>
              <a:rPr lang="en-GB" sz="2300" i="1" dirty="0" err="1">
                <a:latin typeface="Arial" panose="020B0604020202020204" pitchFamily="34" charset="0"/>
              </a:rPr>
              <a:t>mwyn</a:t>
            </a:r>
            <a:r>
              <a:rPr lang="en-GB" sz="2300" i="1" dirty="0">
                <a:latin typeface="Arial" panose="020B0604020202020204" pitchFamily="34" charset="0"/>
              </a:rPr>
              <a:t> </a:t>
            </a:r>
            <a:r>
              <a:rPr lang="en-GB" sz="2300" i="1" dirty="0" err="1">
                <a:latin typeface="Arial" panose="020B0604020202020204" pitchFamily="34" charset="0"/>
              </a:rPr>
              <a:t>lleihau'r</a:t>
            </a:r>
            <a:r>
              <a:rPr lang="en-GB" sz="2300" i="1" dirty="0">
                <a:latin typeface="Arial" panose="020B0604020202020204" pitchFamily="34" charset="0"/>
              </a:rPr>
              <a:t> </a:t>
            </a:r>
            <a:r>
              <a:rPr lang="en-GB" sz="2300" i="1" dirty="0" err="1">
                <a:latin typeface="Arial" panose="020B0604020202020204" pitchFamily="34" charset="0"/>
              </a:rPr>
              <a:t>risg</a:t>
            </a:r>
            <a:r>
              <a:rPr lang="en-GB" sz="2300" i="1" dirty="0">
                <a:latin typeface="Arial" panose="020B0604020202020204" pitchFamily="34" charset="0"/>
              </a:rPr>
              <a:t> hon, </a:t>
            </a:r>
            <a:r>
              <a:rPr lang="en-GB" sz="2300" i="1" dirty="0" err="1">
                <a:latin typeface="Arial" panose="020B0604020202020204" pitchFamily="34" charset="0"/>
              </a:rPr>
              <a:t>roedden</a:t>
            </a:r>
            <a:r>
              <a:rPr lang="en-GB" sz="2300" i="1" dirty="0">
                <a:latin typeface="Arial" panose="020B0604020202020204" pitchFamily="34" charset="0"/>
              </a:rPr>
              <a:t> </a:t>
            </a:r>
            <a:r>
              <a:rPr lang="en-GB" sz="2300" i="1" dirty="0" err="1">
                <a:latin typeface="Arial" panose="020B0604020202020204" pitchFamily="34" charset="0"/>
              </a:rPr>
              <a:t>nhw'n</a:t>
            </a:r>
            <a:r>
              <a:rPr lang="en-GB" sz="2300" i="1" dirty="0">
                <a:latin typeface="Arial" panose="020B0604020202020204" pitchFamily="34" charset="0"/>
              </a:rPr>
              <a:t> </a:t>
            </a:r>
            <a:r>
              <a:rPr lang="en-GB" sz="2300" i="1" dirty="0" err="1">
                <a:latin typeface="Arial" panose="020B0604020202020204" pitchFamily="34" charset="0"/>
              </a:rPr>
              <a:t>argymell</a:t>
            </a:r>
            <a:r>
              <a:rPr lang="en-GB" sz="2300" i="1" dirty="0">
                <a:latin typeface="Arial" panose="020B0604020202020204" pitchFamily="34" charset="0"/>
              </a:rPr>
              <a:t> "</a:t>
            </a:r>
            <a:r>
              <a:rPr lang="en-GB" sz="2300" i="1" dirty="0" err="1">
                <a:latin typeface="Arial" panose="020B0604020202020204" pitchFamily="34" charset="0"/>
              </a:rPr>
              <a:t>ailhyfforddi</a:t>
            </a:r>
            <a:r>
              <a:rPr lang="en-GB" sz="2300" i="1" dirty="0">
                <a:latin typeface="Arial" panose="020B0604020202020204" pitchFamily="34" charset="0"/>
              </a:rPr>
              <a:t>" plant </a:t>
            </a:r>
            <a:r>
              <a:rPr lang="en-GB" sz="2300" i="1" dirty="0" err="1">
                <a:latin typeface="Arial" panose="020B0604020202020204" pitchFamily="34" charset="0"/>
              </a:rPr>
              <a:t>oedd</a:t>
            </a:r>
            <a:r>
              <a:rPr lang="en-GB" sz="2300" i="1" dirty="0">
                <a:latin typeface="Arial" panose="020B0604020202020204" pitchFamily="34" charset="0"/>
              </a:rPr>
              <a:t>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ffafrio’u</a:t>
            </a:r>
            <a:r>
              <a:rPr lang="en-GB" sz="2300" i="1" dirty="0">
                <a:latin typeface="Arial" panose="020B0604020202020204" pitchFamily="34" charset="0"/>
              </a:rPr>
              <a:t> </a:t>
            </a:r>
            <a:r>
              <a:rPr lang="en-GB" sz="2300" i="1" dirty="0" err="1">
                <a:latin typeface="Arial" panose="020B0604020202020204" pitchFamily="34" charset="0"/>
              </a:rPr>
              <a:t>llaw</a:t>
            </a:r>
            <a:r>
              <a:rPr lang="en-GB" sz="2300" i="1" dirty="0">
                <a:latin typeface="Arial" panose="020B0604020202020204" pitchFamily="34" charset="0"/>
              </a:rPr>
              <a:t> </a:t>
            </a:r>
            <a:r>
              <a:rPr lang="en-GB" sz="2300" i="1" dirty="0" err="1">
                <a:latin typeface="Arial" panose="020B0604020202020204" pitchFamily="34" charset="0"/>
              </a:rPr>
              <a:t>chwith</a:t>
            </a:r>
            <a:r>
              <a:rPr lang="en-GB" sz="2300" i="1" dirty="0">
                <a:latin typeface="Arial" panose="020B0604020202020204" pitchFamily="34" charset="0"/>
              </a:rPr>
              <a:t> </a:t>
            </a:r>
            <a:r>
              <a:rPr lang="en-GB" sz="2300" i="1" dirty="0" err="1">
                <a:latin typeface="Arial" panose="020B0604020202020204" pitchFamily="34" charset="0"/>
              </a:rPr>
              <a:t>i</a:t>
            </a:r>
            <a:r>
              <a:rPr lang="en-GB" sz="2300" i="1" dirty="0">
                <a:latin typeface="Arial" panose="020B0604020202020204" pitchFamily="34" charset="0"/>
              </a:rPr>
              <a:t> </a:t>
            </a:r>
            <a:r>
              <a:rPr lang="en-GB" sz="2300" i="1" dirty="0" err="1">
                <a:latin typeface="Arial" panose="020B0604020202020204" pitchFamily="34" charset="0"/>
              </a:rPr>
              <a:t>ddefnyddio’u</a:t>
            </a:r>
            <a:r>
              <a:rPr lang="en-GB" sz="2300" i="1" dirty="0">
                <a:latin typeface="Arial" panose="020B0604020202020204" pitchFamily="34" charset="0"/>
              </a:rPr>
              <a:t> </a:t>
            </a:r>
            <a:r>
              <a:rPr lang="en-GB" sz="2300" i="1" dirty="0" err="1">
                <a:latin typeface="Arial" panose="020B0604020202020204" pitchFamily="34" charset="0"/>
              </a:rPr>
              <a:t>llaw</a:t>
            </a:r>
            <a:r>
              <a:rPr lang="en-GB" sz="2300" i="1" dirty="0">
                <a:latin typeface="Arial" panose="020B0604020202020204" pitchFamily="34" charset="0"/>
              </a:rPr>
              <a:t> </a:t>
            </a:r>
            <a:r>
              <a:rPr lang="en-GB" sz="2300" i="1" dirty="0" err="1">
                <a:latin typeface="Arial" panose="020B0604020202020204" pitchFamily="34" charset="0"/>
              </a:rPr>
              <a:t>dde</a:t>
            </a:r>
            <a:r>
              <a:rPr lang="en-GB" sz="2300" i="1" dirty="0">
                <a:latin typeface="Arial" panose="020B0604020202020204" pitchFamily="34" charset="0"/>
              </a:rPr>
              <a:t>. </a:t>
            </a:r>
            <a:r>
              <a:rPr lang="en-GB" sz="2300" i="1" dirty="0" err="1">
                <a:latin typeface="Arial" panose="020B0604020202020204" pitchFamily="34" charset="0"/>
              </a:rPr>
              <a:t>Roedd</a:t>
            </a:r>
            <a:r>
              <a:rPr lang="en-GB" sz="2300" i="1" dirty="0">
                <a:latin typeface="Arial" panose="020B0604020202020204" pitchFamily="34" charset="0"/>
              </a:rPr>
              <a:t> y </a:t>
            </a:r>
            <a:r>
              <a:rPr lang="en-GB" sz="2300" i="1" dirty="0" err="1">
                <a:latin typeface="Arial" panose="020B0604020202020204" pitchFamily="34" charset="0"/>
              </a:rPr>
              <a:t>dulliau</a:t>
            </a:r>
            <a:r>
              <a:rPr lang="en-GB" sz="2300" i="1" dirty="0">
                <a:latin typeface="Arial" panose="020B0604020202020204" pitchFamily="34" charset="0"/>
              </a:rPr>
              <a:t> a </a:t>
            </a:r>
            <a:r>
              <a:rPr lang="en-GB" sz="2300" i="1" dirty="0" err="1">
                <a:latin typeface="Arial" panose="020B0604020202020204" pitchFamily="34" charset="0"/>
              </a:rPr>
              <a:t>ddefnyddiwyd</a:t>
            </a:r>
            <a:r>
              <a:rPr lang="en-GB" sz="2300" i="1" dirty="0">
                <a:latin typeface="Arial" panose="020B0604020202020204" pitchFamily="34" charset="0"/>
              </a:rPr>
              <a:t>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aml</a:t>
            </a:r>
            <a:r>
              <a:rPr lang="en-GB" sz="2300" i="1" dirty="0">
                <a:latin typeface="Arial" panose="020B0604020202020204" pitchFamily="34" charset="0"/>
              </a:rPr>
              <a:t>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droellog</a:t>
            </a:r>
            <a:r>
              <a:rPr lang="en-GB" sz="2300" i="1" dirty="0">
                <a:latin typeface="Arial" panose="020B0604020202020204" pitchFamily="34" charset="0"/>
              </a:rPr>
              <a:t>, </a:t>
            </a:r>
            <a:r>
              <a:rPr lang="en-GB" sz="2300" i="1" dirty="0" err="1">
                <a:latin typeface="Arial" panose="020B0604020202020204" pitchFamily="34" charset="0"/>
              </a:rPr>
              <a:t>gan</a:t>
            </a:r>
            <a:r>
              <a:rPr lang="en-GB" sz="2300" i="1" dirty="0">
                <a:latin typeface="Arial" panose="020B0604020202020204" pitchFamily="34" charset="0"/>
              </a:rPr>
              <a:t> </a:t>
            </a:r>
            <a:r>
              <a:rPr lang="en-GB" sz="2300" i="1" dirty="0" err="1">
                <a:latin typeface="Arial" panose="020B0604020202020204" pitchFamily="34" charset="0"/>
              </a:rPr>
              <a:t>gynnwys</a:t>
            </a:r>
            <a:r>
              <a:rPr lang="en-GB" sz="2300" i="1" dirty="0">
                <a:latin typeface="Arial" panose="020B0604020202020204" pitchFamily="34" charset="0"/>
              </a:rPr>
              <a:t> </a:t>
            </a:r>
            <a:r>
              <a:rPr lang="en-GB" sz="2300" i="1" dirty="0" err="1">
                <a:latin typeface="Arial" panose="020B0604020202020204" pitchFamily="34" charset="0"/>
              </a:rPr>
              <a:t>cosb</a:t>
            </a:r>
            <a:r>
              <a:rPr lang="en-GB" sz="2300" i="1" dirty="0">
                <a:latin typeface="Arial" panose="020B0604020202020204" pitchFamily="34" charset="0"/>
              </a:rPr>
              <a:t> </a:t>
            </a:r>
            <a:r>
              <a:rPr lang="en-GB" sz="2300" i="1" dirty="0" err="1">
                <a:latin typeface="Arial" panose="020B0604020202020204" pitchFamily="34" charset="0"/>
              </a:rPr>
              <a:t>gorfforol</a:t>
            </a:r>
            <a:r>
              <a:rPr lang="en-GB" sz="2300" i="1" dirty="0">
                <a:latin typeface="Arial" panose="020B0604020202020204" pitchFamily="34" charset="0"/>
              </a:rPr>
              <a:t>, </a:t>
            </a:r>
            <a:r>
              <a:rPr lang="en-GB" sz="2300" i="1" dirty="0" err="1">
                <a:latin typeface="Arial" panose="020B0604020202020204" pitchFamily="34" charset="0"/>
              </a:rPr>
              <a:t>clymu</a:t>
            </a:r>
            <a:r>
              <a:rPr lang="en-GB" sz="2300" i="1" dirty="0">
                <a:latin typeface="Arial" panose="020B0604020202020204" pitchFamily="34" charset="0"/>
              </a:rPr>
              <a:t> </a:t>
            </a:r>
            <a:r>
              <a:rPr lang="en-GB" sz="2300" i="1" dirty="0" err="1">
                <a:latin typeface="Arial" panose="020B0604020202020204" pitchFamily="34" charset="0"/>
              </a:rPr>
              <a:t>llaw</a:t>
            </a:r>
            <a:r>
              <a:rPr lang="en-GB" sz="2300" i="1" dirty="0">
                <a:latin typeface="Arial" panose="020B0604020202020204" pitchFamily="34" charset="0"/>
              </a:rPr>
              <a:t> </a:t>
            </a:r>
            <a:r>
              <a:rPr lang="en-GB" sz="2300" i="1" dirty="0" err="1">
                <a:latin typeface="Arial" panose="020B0604020202020204" pitchFamily="34" charset="0"/>
              </a:rPr>
              <a:t>chwith</a:t>
            </a:r>
            <a:r>
              <a:rPr lang="en-GB" sz="2300" i="1" dirty="0">
                <a:latin typeface="Arial" panose="020B0604020202020204" pitchFamily="34" charset="0"/>
              </a:rPr>
              <a:t> </a:t>
            </a:r>
            <a:r>
              <a:rPr lang="en-GB" sz="2300" i="1" dirty="0" err="1">
                <a:latin typeface="Arial" panose="020B0604020202020204" pitchFamily="34" charset="0"/>
              </a:rPr>
              <a:t>plentyn</a:t>
            </a:r>
            <a:r>
              <a:rPr lang="en-GB" sz="2300" i="1" dirty="0">
                <a:latin typeface="Arial" panose="020B0604020202020204" pitchFamily="34" charset="0"/>
              </a:rPr>
              <a:t> </a:t>
            </a:r>
            <a:r>
              <a:rPr lang="en-GB" sz="2300" i="1" dirty="0" err="1">
                <a:latin typeface="Arial" panose="020B0604020202020204" pitchFamily="34" charset="0"/>
              </a:rPr>
              <a:t>i'w</a:t>
            </a:r>
            <a:r>
              <a:rPr lang="en-GB" sz="2300" i="1" dirty="0">
                <a:latin typeface="Arial" panose="020B0604020202020204" pitchFamily="34" charset="0"/>
              </a:rPr>
              <a:t> </a:t>
            </a:r>
            <a:r>
              <a:rPr lang="en-GB" sz="2300" i="1" dirty="0" err="1">
                <a:latin typeface="Arial" panose="020B0604020202020204" pitchFamily="34" charset="0"/>
              </a:rPr>
              <a:t>atal</a:t>
            </a:r>
            <a:r>
              <a:rPr lang="en-GB" sz="2300" i="1" dirty="0">
                <a:latin typeface="Arial" panose="020B0604020202020204" pitchFamily="34" charset="0"/>
              </a:rPr>
              <a:t>, a </a:t>
            </a:r>
            <a:r>
              <a:rPr lang="en-GB" sz="2300" i="1" dirty="0" err="1">
                <a:latin typeface="Arial" panose="020B0604020202020204" pitchFamily="34" charset="0"/>
              </a:rPr>
              <a:t>bychanu</a:t>
            </a:r>
            <a:r>
              <a:rPr lang="en-GB" sz="2300" i="1" dirty="0">
                <a:latin typeface="Arial" panose="020B0604020202020204" pitchFamily="34" charset="0"/>
              </a:rPr>
              <a:t> plant </a:t>
            </a:r>
            <a:r>
              <a:rPr lang="en-GB" sz="2300" i="1" dirty="0" err="1">
                <a:latin typeface="Arial" panose="020B0604020202020204" pitchFamily="34" charset="0"/>
              </a:rPr>
              <a:t>oedd</a:t>
            </a:r>
            <a:r>
              <a:rPr lang="en-GB" sz="2300" i="1" dirty="0">
                <a:latin typeface="Arial" panose="020B0604020202020204" pitchFamily="34" charset="0"/>
              </a:rPr>
              <a:t>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gwrthsefyll</a:t>
            </a:r>
            <a:r>
              <a:rPr lang="en-GB" sz="2300" i="1" dirty="0">
                <a:latin typeface="Arial" panose="020B0604020202020204" pitchFamily="34" charset="0"/>
              </a:rPr>
              <a:t>. </a:t>
            </a:r>
            <a:r>
              <a:rPr lang="en-GB" sz="2300" i="1" dirty="0" err="1">
                <a:latin typeface="Arial" panose="020B0604020202020204" pitchFamily="34" charset="0"/>
              </a:rPr>
              <a:t>Crynhodd</a:t>
            </a:r>
            <a:r>
              <a:rPr lang="en-GB" sz="2300" i="1" dirty="0">
                <a:latin typeface="Arial" panose="020B0604020202020204" pitchFamily="34" charset="0"/>
              </a:rPr>
              <a:t> y </a:t>
            </a:r>
            <a:r>
              <a:rPr lang="en-GB" sz="2300" i="1" dirty="0" err="1">
                <a:latin typeface="Arial" panose="020B0604020202020204" pitchFamily="34" charset="0"/>
              </a:rPr>
              <a:t>seicdreiddiwr</a:t>
            </a:r>
            <a:r>
              <a:rPr lang="en-GB" sz="2300" i="1" dirty="0">
                <a:latin typeface="Arial" panose="020B0604020202020204" pitchFamily="34" charset="0"/>
              </a:rPr>
              <a:t> Abram </a:t>
            </a:r>
            <a:r>
              <a:rPr lang="en-GB" sz="2300" i="1" dirty="0" err="1">
                <a:latin typeface="Arial" panose="020B0604020202020204" pitchFamily="34" charset="0"/>
              </a:rPr>
              <a:t>Blau</a:t>
            </a:r>
            <a:r>
              <a:rPr lang="en-GB" sz="2300" i="1" dirty="0">
                <a:latin typeface="Arial" panose="020B0604020202020204" pitchFamily="34" charset="0"/>
              </a:rPr>
              <a:t>, </a:t>
            </a:r>
            <a:r>
              <a:rPr lang="en-GB" sz="2300" i="1" dirty="0" err="1">
                <a:latin typeface="Arial" panose="020B0604020202020204" pitchFamily="34" charset="0"/>
              </a:rPr>
              <a:t>farn</a:t>
            </a:r>
            <a:r>
              <a:rPr lang="en-GB" sz="2300" i="1" dirty="0">
                <a:latin typeface="Arial" panose="020B0604020202020204" pitchFamily="34" charset="0"/>
              </a:rPr>
              <a:t> </a:t>
            </a:r>
            <a:r>
              <a:rPr lang="en-GB" sz="2300" i="1" dirty="0" err="1">
                <a:latin typeface="Arial" panose="020B0604020202020204" pitchFamily="34" charset="0"/>
              </a:rPr>
              <a:t>eiriolwyr</a:t>
            </a:r>
            <a:r>
              <a:rPr lang="en-GB" sz="2300" i="1" dirty="0">
                <a:latin typeface="Arial" panose="020B0604020202020204" pitchFamily="34" charset="0"/>
              </a:rPr>
              <a:t> am </a:t>
            </a:r>
            <a:r>
              <a:rPr lang="en-GB" sz="2300" i="1" dirty="0" err="1">
                <a:latin typeface="Arial" panose="020B0604020202020204" pitchFamily="34" charset="0"/>
              </a:rPr>
              <a:t>ailhyfforddi</a:t>
            </a:r>
            <a:r>
              <a:rPr lang="en-GB" sz="2300" i="1" dirty="0">
                <a:latin typeface="Arial" panose="020B0604020202020204" pitchFamily="34" charset="0"/>
              </a:rPr>
              <a:t>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llyfr</a:t>
            </a:r>
            <a:r>
              <a:rPr lang="en-GB" sz="2300" i="1" dirty="0">
                <a:latin typeface="Arial" panose="020B0604020202020204" pitchFamily="34" charset="0"/>
              </a:rPr>
              <a:t> 1946, </a:t>
            </a:r>
            <a:r>
              <a:rPr lang="en-GB" sz="2300" i="1" dirty="0" err="1">
                <a:latin typeface="Arial" panose="020B0604020202020204" pitchFamily="34" charset="0"/>
              </a:rPr>
              <a:t>gan</a:t>
            </a:r>
            <a:r>
              <a:rPr lang="en-GB" sz="2300" i="1" dirty="0">
                <a:latin typeface="Arial" panose="020B0604020202020204" pitchFamily="34" charset="0"/>
              </a:rPr>
              <a:t> </a:t>
            </a:r>
            <a:r>
              <a:rPr lang="en-GB" sz="2300" i="1" dirty="0" err="1">
                <a:latin typeface="Arial" panose="020B0604020202020204" pitchFamily="34" charset="0"/>
              </a:rPr>
              <a:t>rybuddio</a:t>
            </a:r>
            <a:r>
              <a:rPr lang="en-GB" sz="2300" i="1" dirty="0">
                <a:latin typeface="Arial" panose="020B0604020202020204" pitchFamily="34" charset="0"/>
              </a:rPr>
              <a:t>, </a:t>
            </a:r>
            <a:r>
              <a:rPr lang="en-GB" sz="2300" i="1" dirty="0" err="1">
                <a:latin typeface="Arial" panose="020B0604020202020204" pitchFamily="34" charset="0"/>
              </a:rPr>
              <a:t>oni</a:t>
            </a:r>
            <a:r>
              <a:rPr lang="en-GB" sz="2300" i="1" dirty="0">
                <a:latin typeface="Arial" panose="020B0604020202020204" pitchFamily="34" charset="0"/>
              </a:rPr>
              <a:t> bai </a:t>
            </a:r>
            <a:r>
              <a:rPr lang="en-GB" sz="2300" i="1" dirty="0" err="1">
                <a:latin typeface="Arial" panose="020B0604020202020204" pitchFamily="34" charset="0"/>
              </a:rPr>
              <a:t>eu</a:t>
            </a:r>
            <a:r>
              <a:rPr lang="en-GB" sz="2300" i="1" dirty="0">
                <a:latin typeface="Arial" panose="020B0604020202020204" pitchFamily="34" charset="0"/>
              </a:rPr>
              <a:t> bod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ailhyfforddi</a:t>
            </a:r>
            <a:r>
              <a:rPr lang="en-GB" sz="2300" i="1" dirty="0">
                <a:latin typeface="Arial" panose="020B0604020202020204" pitchFamily="34" charset="0"/>
              </a:rPr>
              <a:t>, bod plant </a:t>
            </a:r>
            <a:r>
              <a:rPr lang="en-GB" sz="2300" i="1" dirty="0" err="1">
                <a:latin typeface="Arial" panose="020B0604020202020204" pitchFamily="34" charset="0"/>
              </a:rPr>
              <a:t>llaw</a:t>
            </a:r>
            <a:r>
              <a:rPr lang="en-GB" sz="2300" i="1" dirty="0">
                <a:latin typeface="Arial" panose="020B0604020202020204" pitchFamily="34" charset="0"/>
              </a:rPr>
              <a:t> </a:t>
            </a:r>
            <a:r>
              <a:rPr lang="en-GB" sz="2300" i="1" dirty="0" err="1">
                <a:latin typeface="Arial" panose="020B0604020202020204" pitchFamily="34" charset="0"/>
              </a:rPr>
              <a:t>chwith</a:t>
            </a:r>
            <a:r>
              <a:rPr lang="en-GB" sz="2300" i="1" dirty="0">
                <a:latin typeface="Arial" panose="020B0604020202020204" pitchFamily="34" charset="0"/>
              </a:rPr>
              <a:t> </a:t>
            </a:r>
            <a:r>
              <a:rPr lang="en-GB" sz="2300" i="1" dirty="0" err="1">
                <a:latin typeface="Arial" panose="020B0604020202020204" pitchFamily="34" charset="0"/>
              </a:rPr>
              <a:t>mewn</a:t>
            </a:r>
            <a:r>
              <a:rPr lang="en-GB" sz="2300" i="1" dirty="0">
                <a:latin typeface="Arial" panose="020B0604020202020204" pitchFamily="34" charset="0"/>
              </a:rPr>
              <a:t> </a:t>
            </a:r>
            <a:r>
              <a:rPr lang="en-GB" sz="2300" i="1" dirty="0" err="1">
                <a:latin typeface="Arial" panose="020B0604020202020204" pitchFamily="34" charset="0"/>
              </a:rPr>
              <a:t>peryg</a:t>
            </a:r>
            <a:r>
              <a:rPr lang="en-GB" sz="2300" i="1" dirty="0">
                <a:latin typeface="Arial" panose="020B0604020202020204" pitchFamily="34" charset="0"/>
              </a:rPr>
              <a:t> o </a:t>
            </a:r>
            <a:r>
              <a:rPr lang="en-GB" sz="2300" i="1" dirty="0" err="1">
                <a:latin typeface="Arial" panose="020B0604020202020204" pitchFamily="34" charset="0"/>
              </a:rPr>
              <a:t>ddiffygion</a:t>
            </a:r>
            <a:r>
              <a:rPr lang="en-GB" sz="2300" i="1" dirty="0">
                <a:latin typeface="Arial" panose="020B0604020202020204" pitchFamily="34" charset="0"/>
              </a:rPr>
              <a:t> </a:t>
            </a:r>
            <a:r>
              <a:rPr lang="en-GB" sz="2300" i="1" dirty="0" err="1">
                <a:latin typeface="Arial" panose="020B0604020202020204" pitchFamily="34" charset="0"/>
              </a:rPr>
              <a:t>meddyliol</a:t>
            </a:r>
            <a:r>
              <a:rPr lang="en-GB" sz="2300" i="1" dirty="0">
                <a:latin typeface="Arial" panose="020B0604020202020204" pitchFamily="34" charset="0"/>
              </a:rPr>
              <a:t> a </a:t>
            </a:r>
            <a:r>
              <a:rPr lang="en-GB" sz="2300" i="1" dirty="0" err="1">
                <a:latin typeface="Arial" panose="020B0604020202020204" pitchFamily="34" charset="0"/>
              </a:rPr>
              <a:t>gwybyddol</a:t>
            </a:r>
            <a:r>
              <a:rPr lang="en-GB" sz="2300" i="1" dirty="0">
                <a:latin typeface="Arial" panose="020B0604020202020204" pitchFamily="34" charset="0"/>
              </a:rPr>
              <a:t> </a:t>
            </a:r>
            <a:r>
              <a:rPr lang="en-GB" sz="2300" i="1" dirty="0" err="1">
                <a:latin typeface="Arial" panose="020B0604020202020204" pitchFamily="34" charset="0"/>
              </a:rPr>
              <a:t>difrifol</a:t>
            </a:r>
            <a:r>
              <a:rPr lang="en-GB" sz="2300" i="1" dirty="0">
                <a:latin typeface="Arial" panose="020B0604020202020204" pitchFamily="34" charset="0"/>
              </a:rPr>
              <a:t> </a:t>
            </a:r>
            <a:r>
              <a:rPr lang="en-GB" sz="2300" i="1" dirty="0" err="1">
                <a:latin typeface="Arial" panose="020B0604020202020204" pitchFamily="34" charset="0"/>
              </a:rPr>
              <a:t>oes</a:t>
            </a:r>
            <a:r>
              <a:rPr lang="en-GB" sz="2300" i="1" dirty="0">
                <a:latin typeface="Arial" panose="020B0604020202020204" pitchFamily="34" charset="0"/>
              </a:rPr>
              <a:t>-hir"</a:t>
            </a:r>
            <a:endParaRPr lang="en-GB" sz="2200" b="1" dirty="0">
              <a:solidFill>
                <a:srgbClr val="0000FF"/>
              </a:solidFill>
              <a:latin typeface="Arial" panose="020B0604020202020204" pitchFamily="34" charset="0"/>
            </a:endParaRPr>
          </a:p>
          <a:p>
            <a:pPr marL="0" indent="0" algn="r">
              <a:buNone/>
            </a:pPr>
            <a:r>
              <a:rPr lang="en-GB" sz="1800" dirty="0">
                <a:latin typeface="Arial" panose="020B0604020202020204" pitchFamily="34" charset="0"/>
              </a:rPr>
              <a:t>(John Hopkins University Press, 2017, no page).</a:t>
            </a:r>
          </a:p>
        </p:txBody>
      </p:sp>
    </p:spTree>
    <p:extLst>
      <p:ext uri="{BB962C8B-B14F-4D97-AF65-F5344CB8AC3E}">
        <p14:creationId xmlns:p14="http://schemas.microsoft.com/office/powerpoint/2010/main" val="1173835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2F58110-3243-E4C2-DA53-420B774F1FC3}"/>
              </a:ext>
            </a:extLst>
          </p:cNvPr>
          <p:cNvSpPr/>
          <p:nvPr/>
        </p:nvSpPr>
        <p:spPr>
          <a:xfrm>
            <a:off x="0" y="0"/>
            <a:ext cx="9144000" cy="5661248"/>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1520" y="301228"/>
            <a:ext cx="8496944" cy="759618"/>
          </a:xfrm>
        </p:spPr>
        <p:txBody>
          <a:bodyPr>
            <a:normAutofit fontScale="90000"/>
          </a:bodyPr>
          <a:lstStyle/>
          <a:p>
            <a:br>
              <a:rPr lang="en-GB" sz="3600" dirty="0">
                <a:latin typeface="Arial" panose="020B0604020202020204" pitchFamily="34" charset="0"/>
              </a:rPr>
            </a:br>
            <a:r>
              <a:rPr lang="en-GB" dirty="0">
                <a:solidFill>
                  <a:srgbClr val="0070C0"/>
                </a:solidFill>
                <a:latin typeface="Arial" panose="020B0604020202020204" pitchFamily="34" charset="0"/>
              </a:rPr>
              <a:t>Left handedness – historical attitude</a:t>
            </a:r>
          </a:p>
        </p:txBody>
      </p:sp>
      <p:sp>
        <p:nvSpPr>
          <p:cNvPr id="4" name="Content Placeholder 3"/>
          <p:cNvSpPr>
            <a:spLocks noGrp="1"/>
          </p:cNvSpPr>
          <p:nvPr>
            <p:ph sz="half" idx="2"/>
          </p:nvPr>
        </p:nvSpPr>
        <p:spPr>
          <a:xfrm>
            <a:off x="251520" y="1340768"/>
            <a:ext cx="8640960" cy="4836195"/>
          </a:xfrm>
        </p:spPr>
        <p:txBody>
          <a:bodyPr>
            <a:noAutofit/>
          </a:bodyPr>
          <a:lstStyle/>
          <a:p>
            <a:pPr marL="0" indent="0">
              <a:buNone/>
            </a:pPr>
            <a:r>
              <a:rPr lang="en-GB" sz="2300" i="1" dirty="0">
                <a:latin typeface="Arial" panose="020B0604020202020204" pitchFamily="34" charset="0"/>
              </a:rPr>
              <a:t>“….many educators and physicians believed that left-handers more often exhibited mental and cognitive disabilities. To reduce this risk they advocated “retraining” left-handers to become right-handed. The methods employed were often tortuous, including corporal punishment, tying a child’s left hand to immobilize it, and humiliation of children resisters. Psychoanalyst Abram </a:t>
            </a:r>
            <a:r>
              <a:rPr lang="en-GB" sz="2300" i="1" dirty="0" err="1">
                <a:latin typeface="Arial" panose="020B0604020202020204" pitchFamily="34" charset="0"/>
              </a:rPr>
              <a:t>Blau</a:t>
            </a:r>
            <a:r>
              <a:rPr lang="en-GB" sz="2300" i="1" dirty="0">
                <a:latin typeface="Arial" panose="020B0604020202020204" pitchFamily="34" charset="0"/>
              </a:rPr>
              <a:t>, summed up the views of advocates of retraining in 1946 book, warning that, unless retrained, left-handed children risked severe and life-long mental and cognitive deficits”</a:t>
            </a:r>
            <a:endParaRPr lang="en-GB" sz="2200" b="1" dirty="0">
              <a:solidFill>
                <a:srgbClr val="0000FF"/>
              </a:solidFill>
              <a:latin typeface="Arial" panose="020B0604020202020204" pitchFamily="34" charset="0"/>
            </a:endParaRPr>
          </a:p>
          <a:p>
            <a:pPr marL="0" indent="0" algn="r">
              <a:buNone/>
            </a:pPr>
            <a:r>
              <a:rPr lang="en-GB" sz="1800" dirty="0">
                <a:latin typeface="Arial" panose="020B0604020202020204" pitchFamily="34" charset="0"/>
              </a:rPr>
              <a:t>(John Hopkins University Press, 2017, no page).</a:t>
            </a:r>
          </a:p>
        </p:txBody>
      </p:sp>
    </p:spTree>
    <p:extLst>
      <p:ext uri="{BB962C8B-B14F-4D97-AF65-F5344CB8AC3E}">
        <p14:creationId xmlns:p14="http://schemas.microsoft.com/office/powerpoint/2010/main" val="18315319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17A91D4-DA92-1292-10B3-A90AF4337188}"/>
              </a:ext>
            </a:extLst>
          </p:cNvPr>
          <p:cNvSpPr/>
          <p:nvPr/>
        </p:nvSpPr>
        <p:spPr>
          <a:xfrm>
            <a:off x="0" y="0"/>
            <a:ext cx="9144000" cy="5661248"/>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543593"/>
          </a:xfrm>
        </p:spPr>
        <p:txBody>
          <a:bodyPr>
            <a:noAutofit/>
          </a:bodyPr>
          <a:lstStyle/>
          <a:p>
            <a:r>
              <a:rPr lang="en-GB" sz="4000" dirty="0" err="1">
                <a:latin typeface="Arial" panose="020B0604020202020204" pitchFamily="34" charset="0"/>
              </a:rPr>
              <a:t>Cefnogi</a:t>
            </a:r>
            <a:r>
              <a:rPr lang="en-GB" sz="4000" dirty="0">
                <a:latin typeface="Arial" panose="020B0604020202020204" pitchFamily="34" charset="0"/>
              </a:rPr>
              <a:t> plant </a:t>
            </a:r>
            <a:r>
              <a:rPr lang="en-GB" sz="4000" dirty="0" err="1">
                <a:latin typeface="Arial" panose="020B0604020202020204" pitchFamily="34" charset="0"/>
              </a:rPr>
              <a:t>llawchwith</a:t>
            </a:r>
            <a:br>
              <a:rPr lang="en-GB" sz="4000" dirty="0">
                <a:latin typeface="Arial" panose="020B0604020202020204" pitchFamily="34" charset="0"/>
              </a:rPr>
            </a:br>
            <a:r>
              <a:rPr lang="en-GB" sz="4000" dirty="0">
                <a:solidFill>
                  <a:srgbClr val="0070C0"/>
                </a:solidFill>
                <a:latin typeface="Arial" panose="020B0604020202020204" pitchFamily="34" charset="0"/>
              </a:rPr>
              <a:t>Supporting left-handed children </a:t>
            </a:r>
          </a:p>
        </p:txBody>
      </p:sp>
      <p:sp>
        <p:nvSpPr>
          <p:cNvPr id="3" name="Content Placeholder 2"/>
          <p:cNvSpPr>
            <a:spLocks noGrp="1"/>
          </p:cNvSpPr>
          <p:nvPr>
            <p:ph sz="half" idx="1"/>
          </p:nvPr>
        </p:nvSpPr>
        <p:spPr>
          <a:xfrm>
            <a:off x="107504" y="1556792"/>
            <a:ext cx="8856984" cy="4620171"/>
          </a:xfrm>
        </p:spPr>
        <p:txBody>
          <a:bodyPr>
            <a:noAutofit/>
          </a:bodyPr>
          <a:lstStyle/>
          <a:p>
            <a:r>
              <a:rPr lang="en-GB" sz="2400" dirty="0" err="1">
                <a:latin typeface="Arial" panose="020B0604020202020204" pitchFamily="34" charset="0"/>
              </a:rPr>
              <a:t>Dylid</a:t>
            </a:r>
            <a:r>
              <a:rPr lang="en-GB" sz="2400" dirty="0">
                <a:latin typeface="Arial" panose="020B0604020202020204" pitchFamily="34" charset="0"/>
              </a:rPr>
              <a:t> </a:t>
            </a:r>
            <a:r>
              <a:rPr lang="en-GB" sz="2400" dirty="0" err="1">
                <a:latin typeface="Arial" panose="020B0604020202020204" pitchFamily="34" charset="0"/>
              </a:rPr>
              <a:t>gosod</a:t>
            </a:r>
            <a:r>
              <a:rPr lang="en-GB" sz="2400" dirty="0">
                <a:latin typeface="Arial" panose="020B0604020202020204" pitchFamily="34" charset="0"/>
              </a:rPr>
              <a:t> </a:t>
            </a:r>
            <a:r>
              <a:rPr lang="en-GB" sz="2400" dirty="0" err="1">
                <a:latin typeface="Arial" panose="020B0604020202020204" pitchFamily="34" charset="0"/>
              </a:rPr>
              <a:t>papur</a:t>
            </a:r>
            <a:r>
              <a:rPr lang="en-GB" sz="2400" dirty="0">
                <a:latin typeface="Arial" panose="020B0604020202020204" pitchFamily="34" charset="0"/>
              </a:rPr>
              <a:t> </a:t>
            </a:r>
            <a:r>
              <a:rPr lang="en-GB" sz="2400" dirty="0" err="1">
                <a:latin typeface="Arial" panose="020B0604020202020204" pitchFamily="34" charset="0"/>
              </a:rPr>
              <a:t>ychydig</a:t>
            </a:r>
            <a:r>
              <a:rPr lang="en-GB" sz="2400" dirty="0">
                <a:latin typeface="Arial" panose="020B0604020202020204" pitchFamily="34" charset="0"/>
              </a:rPr>
              <a:t> </a:t>
            </a:r>
            <a:r>
              <a:rPr lang="en-GB" sz="2400" dirty="0" err="1">
                <a:latin typeface="Arial" panose="020B0604020202020204" pitchFamily="34" charset="0"/>
              </a:rPr>
              <a:t>i'r</a:t>
            </a:r>
            <a:r>
              <a:rPr lang="en-GB" sz="2400" dirty="0">
                <a:latin typeface="Arial" panose="020B0604020202020204" pitchFamily="34" charset="0"/>
              </a:rPr>
              <a:t> </a:t>
            </a:r>
            <a:r>
              <a:rPr lang="en-GB" sz="2400" dirty="0" err="1">
                <a:latin typeface="Arial" panose="020B0604020202020204" pitchFamily="34" charset="0"/>
              </a:rPr>
              <a:t>chwith</a:t>
            </a:r>
            <a:r>
              <a:rPr lang="en-GB" sz="2400" dirty="0">
                <a:latin typeface="Arial" panose="020B0604020202020204" pitchFamily="34" charset="0"/>
              </a:rPr>
              <a:t> </a:t>
            </a:r>
            <a:r>
              <a:rPr lang="en-GB" sz="2400" dirty="0" err="1">
                <a:latin typeface="Arial" panose="020B0604020202020204" pitchFamily="34" charset="0"/>
              </a:rPr>
              <a:t>o'r</a:t>
            </a:r>
            <a:r>
              <a:rPr lang="en-GB" sz="2400" dirty="0">
                <a:latin typeface="Arial" panose="020B0604020202020204" pitchFamily="34" charset="0"/>
              </a:rPr>
              <a:t> </a:t>
            </a:r>
            <a:r>
              <a:rPr lang="en-GB" sz="2400" dirty="0" err="1">
                <a:latin typeface="Arial" panose="020B0604020202020204" pitchFamily="34" charset="0"/>
              </a:rPr>
              <a:t>canol</a:t>
            </a:r>
            <a:r>
              <a:rPr lang="en-GB" sz="2400" dirty="0">
                <a:latin typeface="Arial" panose="020B0604020202020204" pitchFamily="34" charset="0"/>
              </a:rPr>
              <a:t>, </a:t>
            </a:r>
            <a:r>
              <a:rPr lang="en-GB" sz="2400" dirty="0" err="1">
                <a:latin typeface="Arial" panose="020B0604020202020204" pitchFamily="34" charset="0"/>
              </a:rPr>
              <a:t>a'i</a:t>
            </a:r>
            <a:r>
              <a:rPr lang="en-GB" sz="2400" dirty="0">
                <a:latin typeface="Arial" panose="020B0604020202020204" pitchFamily="34" charset="0"/>
              </a:rPr>
              <a:t> </a:t>
            </a:r>
            <a:r>
              <a:rPr lang="en-GB" sz="2400" dirty="0" err="1">
                <a:latin typeface="Arial" panose="020B0604020202020204" pitchFamily="34" charset="0"/>
              </a:rPr>
              <a:t>ongl</a:t>
            </a:r>
            <a:r>
              <a:rPr lang="en-GB" sz="2400" dirty="0">
                <a:latin typeface="Arial" panose="020B0604020202020204" pitchFamily="34" charset="0"/>
              </a:rPr>
              <a:t> </a:t>
            </a:r>
            <a:r>
              <a:rPr lang="en-GB" sz="2400" dirty="0" err="1">
                <a:latin typeface="Arial" panose="020B0604020202020204" pitchFamily="34" charset="0"/>
              </a:rPr>
              <a:t>i</a:t>
            </a:r>
            <a:r>
              <a:rPr lang="en-GB" sz="2400" dirty="0">
                <a:latin typeface="Arial" panose="020B0604020202020204" pitchFamily="34" charset="0"/>
              </a:rPr>
              <a:t> </a:t>
            </a:r>
            <a:r>
              <a:rPr lang="en-GB" sz="2400" dirty="0" err="1">
                <a:latin typeface="Arial" panose="020B0604020202020204" pitchFamily="34" charset="0"/>
              </a:rPr>
              <a:t>lawr</a:t>
            </a:r>
            <a:r>
              <a:rPr lang="en-GB" sz="2400" dirty="0">
                <a:latin typeface="Arial" panose="020B0604020202020204" pitchFamily="34" charset="0"/>
              </a:rPr>
              <a:t>. Mae </a:t>
            </a:r>
            <a:r>
              <a:rPr lang="en-GB" sz="2400" dirty="0" err="1">
                <a:latin typeface="Arial" panose="020B0604020202020204" pitchFamily="34" charset="0"/>
              </a:rPr>
              <a:t>hyn</a:t>
            </a:r>
            <a:r>
              <a:rPr lang="en-GB" sz="2400" dirty="0">
                <a:latin typeface="Arial" panose="020B0604020202020204" pitchFamily="34" charset="0"/>
              </a:rPr>
              <a:t> </a:t>
            </a:r>
            <a:r>
              <a:rPr lang="en-GB" sz="2400" dirty="0" err="1">
                <a:latin typeface="Arial" panose="020B0604020202020204" pitchFamily="34" charset="0"/>
              </a:rPr>
              <a:t>yn</a:t>
            </a:r>
            <a:r>
              <a:rPr lang="en-GB" sz="2400" dirty="0">
                <a:latin typeface="Arial" panose="020B0604020202020204" pitchFamily="34" charset="0"/>
              </a:rPr>
              <a:t> </a:t>
            </a:r>
            <a:r>
              <a:rPr lang="en-GB" sz="2400" dirty="0" err="1">
                <a:latin typeface="Arial" panose="020B0604020202020204" pitchFamily="34" charset="0"/>
              </a:rPr>
              <a:t>ei</a:t>
            </a:r>
            <a:r>
              <a:rPr lang="en-GB" sz="2400" dirty="0">
                <a:latin typeface="Arial" panose="020B0604020202020204" pitchFamily="34" charset="0"/>
              </a:rPr>
              <a:t> </a:t>
            </a:r>
            <a:r>
              <a:rPr lang="en-GB" sz="2400" dirty="0" err="1">
                <a:latin typeface="Arial" panose="020B0604020202020204" pitchFamily="34" charset="0"/>
              </a:rPr>
              <a:t>gwneud</a:t>
            </a:r>
            <a:r>
              <a:rPr lang="en-GB" sz="2400" dirty="0">
                <a:latin typeface="Arial" panose="020B0604020202020204" pitchFamily="34" charset="0"/>
              </a:rPr>
              <a:t> </a:t>
            </a:r>
            <a:r>
              <a:rPr lang="en-GB" sz="2400" dirty="0" err="1">
                <a:latin typeface="Arial" panose="020B0604020202020204" pitchFamily="34" charset="0"/>
              </a:rPr>
              <a:t>hi'n</a:t>
            </a:r>
            <a:r>
              <a:rPr lang="en-GB" sz="2400" dirty="0">
                <a:latin typeface="Arial" panose="020B0604020202020204" pitchFamily="34" charset="0"/>
              </a:rPr>
              <a:t> haws </a:t>
            </a:r>
            <a:r>
              <a:rPr lang="en-GB" sz="2400" dirty="0" err="1">
                <a:latin typeface="Arial" panose="020B0604020202020204" pitchFamily="34" charset="0"/>
              </a:rPr>
              <a:t>i</a:t>
            </a:r>
            <a:r>
              <a:rPr lang="en-GB" sz="2400" dirty="0">
                <a:latin typeface="Arial" panose="020B0604020202020204" pitchFamily="34" charset="0"/>
              </a:rPr>
              <a:t> </a:t>
            </a:r>
            <a:r>
              <a:rPr lang="en-GB" sz="2400" dirty="0" err="1">
                <a:latin typeface="Arial" panose="020B0604020202020204" pitchFamily="34" charset="0"/>
              </a:rPr>
              <a:t>blant</a:t>
            </a:r>
            <a:r>
              <a:rPr lang="en-GB" sz="2400" dirty="0">
                <a:latin typeface="Arial" panose="020B0604020202020204" pitchFamily="34" charset="0"/>
              </a:rPr>
              <a:t> weld y nib </a:t>
            </a:r>
            <a:r>
              <a:rPr lang="en-GB" sz="2400" dirty="0" err="1">
                <a:latin typeface="Arial" panose="020B0604020202020204" pitchFamily="34" charset="0"/>
              </a:rPr>
              <a:t>wrth</a:t>
            </a:r>
            <a:r>
              <a:rPr lang="en-GB" sz="2400" dirty="0">
                <a:latin typeface="Arial" panose="020B0604020202020204" pitchFamily="34" charset="0"/>
              </a:rPr>
              <a:t> </a:t>
            </a:r>
            <a:r>
              <a:rPr lang="en-GB" sz="2400" dirty="0" err="1">
                <a:latin typeface="Arial" panose="020B0604020202020204" pitchFamily="34" charset="0"/>
              </a:rPr>
              <a:t>iddynt</a:t>
            </a:r>
            <a:r>
              <a:rPr lang="en-GB" sz="2400" dirty="0">
                <a:latin typeface="Arial" panose="020B0604020202020204" pitchFamily="34" charset="0"/>
              </a:rPr>
              <a:t> </a:t>
            </a:r>
            <a:r>
              <a:rPr lang="en-GB" sz="2400" dirty="0" err="1">
                <a:latin typeface="Arial" panose="020B0604020202020204" pitchFamily="34" charset="0"/>
              </a:rPr>
              <a:t>ysgrifennu</a:t>
            </a:r>
            <a:r>
              <a:rPr lang="en-GB" sz="2400" dirty="0">
                <a:latin typeface="Arial" panose="020B0604020202020204" pitchFamily="34" charset="0"/>
              </a:rPr>
              <a:t>;</a:t>
            </a:r>
          </a:p>
          <a:p>
            <a:r>
              <a:rPr lang="en-GB" sz="2400" dirty="0" err="1">
                <a:latin typeface="Arial" panose="020B0604020202020204" pitchFamily="34" charset="0"/>
              </a:rPr>
              <a:t>Dylai</a:t>
            </a:r>
            <a:r>
              <a:rPr lang="en-GB" sz="2400" dirty="0">
                <a:latin typeface="Arial" panose="020B0604020202020204" pitchFamily="34" charset="0"/>
              </a:rPr>
              <a:t> plant </a:t>
            </a:r>
            <a:r>
              <a:rPr lang="en-GB" sz="2400" dirty="0" err="1">
                <a:latin typeface="Arial" panose="020B0604020202020204" pitchFamily="34" charset="0"/>
              </a:rPr>
              <a:t>binsio</a:t>
            </a:r>
            <a:r>
              <a:rPr lang="en-GB" sz="2400" dirty="0">
                <a:latin typeface="Arial" panose="020B0604020202020204" pitchFamily="34" charset="0"/>
              </a:rPr>
              <a:t> </a:t>
            </a:r>
            <a:r>
              <a:rPr lang="en-GB" sz="2400" dirty="0" err="1">
                <a:latin typeface="Arial" panose="020B0604020202020204" pitchFamily="34" charset="0"/>
              </a:rPr>
              <a:t>siafft</a:t>
            </a:r>
            <a:r>
              <a:rPr lang="en-GB" sz="2400" dirty="0">
                <a:latin typeface="Arial" panose="020B0604020202020204" pitchFamily="34" charset="0"/>
              </a:rPr>
              <a:t> y </a:t>
            </a:r>
            <a:r>
              <a:rPr lang="en-GB" sz="2400" dirty="0" err="1">
                <a:latin typeface="Arial" panose="020B0604020202020204" pitchFamily="34" charset="0"/>
              </a:rPr>
              <a:t>pensil</a:t>
            </a:r>
            <a:r>
              <a:rPr lang="en-GB" sz="2400" dirty="0">
                <a:latin typeface="Arial" panose="020B0604020202020204" pitchFamily="34" charset="0"/>
              </a:rPr>
              <a:t>, </a:t>
            </a:r>
            <a:r>
              <a:rPr lang="en-GB" sz="2400" dirty="0" err="1">
                <a:latin typeface="Arial" panose="020B0604020202020204" pitchFamily="34" charset="0"/>
              </a:rPr>
              <a:t>nid</a:t>
            </a:r>
            <a:r>
              <a:rPr lang="en-GB" sz="2400" dirty="0">
                <a:latin typeface="Arial" panose="020B0604020202020204" pitchFamily="34" charset="0"/>
              </a:rPr>
              <a:t> y nib </a:t>
            </a:r>
            <a:r>
              <a:rPr lang="en-GB" sz="2400" dirty="0" err="1">
                <a:latin typeface="Arial" panose="020B0604020202020204" pitchFamily="34" charset="0"/>
              </a:rPr>
              <a:t>miniog</a:t>
            </a:r>
            <a:r>
              <a:rPr lang="en-GB" sz="2400" dirty="0">
                <a:latin typeface="Arial" panose="020B0604020202020204" pitchFamily="34" charset="0"/>
              </a:rPr>
              <a:t>. Mae </a:t>
            </a:r>
            <a:r>
              <a:rPr lang="en-GB" sz="2400" dirty="0" err="1">
                <a:latin typeface="Arial" panose="020B0604020202020204" pitchFamily="34" charset="0"/>
              </a:rPr>
              <a:t>hyn</a:t>
            </a:r>
            <a:r>
              <a:rPr lang="en-GB" sz="2400" dirty="0">
                <a:latin typeface="Arial" panose="020B0604020202020204" pitchFamily="34" charset="0"/>
              </a:rPr>
              <a:t> </a:t>
            </a:r>
            <a:r>
              <a:rPr lang="en-GB" sz="2400" dirty="0" err="1">
                <a:latin typeface="Arial" panose="020B0604020202020204" pitchFamily="34" charset="0"/>
              </a:rPr>
              <a:t>yn</a:t>
            </a:r>
            <a:r>
              <a:rPr lang="en-GB" sz="2400" dirty="0">
                <a:latin typeface="Arial" panose="020B0604020202020204" pitchFamily="34" charset="0"/>
              </a:rPr>
              <a:t> </a:t>
            </a:r>
            <a:r>
              <a:rPr lang="en-GB" sz="2400" dirty="0" err="1">
                <a:latin typeface="Arial" panose="020B0604020202020204" pitchFamily="34" charset="0"/>
              </a:rPr>
              <a:t>helpu</a:t>
            </a:r>
            <a:r>
              <a:rPr lang="en-GB" sz="2400" dirty="0">
                <a:latin typeface="Arial" panose="020B0604020202020204" pitchFamily="34" charset="0"/>
              </a:rPr>
              <a:t> </a:t>
            </a:r>
            <a:r>
              <a:rPr lang="en-GB" sz="2400" dirty="0" err="1">
                <a:latin typeface="Arial" panose="020B0604020202020204" pitchFamily="34" charset="0"/>
              </a:rPr>
              <a:t>i</a:t>
            </a:r>
            <a:r>
              <a:rPr lang="en-GB" sz="2400" dirty="0">
                <a:latin typeface="Arial" panose="020B0604020202020204" pitchFamily="34" charset="0"/>
              </a:rPr>
              <a:t> </a:t>
            </a:r>
            <a:r>
              <a:rPr lang="en-GB" sz="2400" dirty="0" err="1">
                <a:latin typeface="Arial" panose="020B0604020202020204" pitchFamily="34" charset="0"/>
              </a:rPr>
              <a:t>atal</a:t>
            </a:r>
            <a:r>
              <a:rPr lang="en-GB" sz="2400" dirty="0">
                <a:latin typeface="Arial" panose="020B0604020202020204" pitchFamily="34" charset="0"/>
              </a:rPr>
              <a:t> y </a:t>
            </a:r>
            <a:r>
              <a:rPr lang="en-GB" sz="2400" dirty="0" err="1">
                <a:latin typeface="Arial" panose="020B0604020202020204" pitchFamily="34" charset="0"/>
              </a:rPr>
              <a:t>llaw</a:t>
            </a:r>
            <a:r>
              <a:rPr lang="en-GB" sz="2400" dirty="0">
                <a:latin typeface="Arial" panose="020B0604020202020204" pitchFamily="34" charset="0"/>
              </a:rPr>
              <a:t> </a:t>
            </a:r>
            <a:r>
              <a:rPr lang="en-GB" sz="2400" dirty="0" err="1">
                <a:latin typeface="Arial" panose="020B0604020202020204" pitchFamily="34" charset="0"/>
              </a:rPr>
              <a:t>rhag</a:t>
            </a:r>
            <a:r>
              <a:rPr lang="en-GB" sz="2400" dirty="0">
                <a:latin typeface="Arial" panose="020B0604020202020204" pitchFamily="34" charset="0"/>
              </a:rPr>
              <a:t> </a:t>
            </a:r>
            <a:r>
              <a:rPr lang="en-GB" sz="2400" dirty="0" err="1">
                <a:latin typeface="Arial" panose="020B0604020202020204" pitchFamily="34" charset="0"/>
              </a:rPr>
              <a:t>cuddio'r</a:t>
            </a:r>
            <a:r>
              <a:rPr lang="en-GB" sz="2400" dirty="0">
                <a:latin typeface="Arial" panose="020B0604020202020204" pitchFamily="34" charset="0"/>
              </a:rPr>
              <a:t> </a:t>
            </a:r>
            <a:r>
              <a:rPr lang="en-GB" sz="2400" dirty="0" err="1">
                <a:latin typeface="Arial" panose="020B0604020202020204" pitchFamily="34" charset="0"/>
              </a:rPr>
              <a:t>hyn</a:t>
            </a:r>
            <a:r>
              <a:rPr lang="en-GB" sz="2400" dirty="0">
                <a:latin typeface="Arial" panose="020B0604020202020204" pitchFamily="34" charset="0"/>
              </a:rPr>
              <a:t> y </a:t>
            </a:r>
            <a:r>
              <a:rPr lang="en-GB" sz="2400" dirty="0" err="1">
                <a:latin typeface="Arial" panose="020B0604020202020204" pitchFamily="34" charset="0"/>
              </a:rPr>
              <a:t>mae'r</a:t>
            </a:r>
            <a:r>
              <a:rPr lang="en-GB" sz="2400" dirty="0">
                <a:latin typeface="Arial" panose="020B0604020202020204" pitchFamily="34" charset="0"/>
              </a:rPr>
              <a:t> </a:t>
            </a:r>
            <a:r>
              <a:rPr lang="en-GB" sz="2400" dirty="0" err="1">
                <a:latin typeface="Arial" panose="020B0604020202020204" pitchFamily="34" charset="0"/>
              </a:rPr>
              <a:t>plentyn</a:t>
            </a:r>
            <a:r>
              <a:rPr lang="en-GB" sz="2400" dirty="0">
                <a:latin typeface="Arial" panose="020B0604020202020204" pitchFamily="34" charset="0"/>
              </a:rPr>
              <a:t> </a:t>
            </a:r>
            <a:r>
              <a:rPr lang="en-GB" sz="2400" dirty="0" err="1">
                <a:latin typeface="Arial" panose="020B0604020202020204" pitchFamily="34" charset="0"/>
              </a:rPr>
              <a:t>yn</a:t>
            </a:r>
            <a:r>
              <a:rPr lang="en-GB" sz="2400" dirty="0">
                <a:latin typeface="Arial" panose="020B0604020202020204" pitchFamily="34" charset="0"/>
              </a:rPr>
              <a:t> </a:t>
            </a:r>
            <a:r>
              <a:rPr lang="en-GB" sz="2400" dirty="0" err="1">
                <a:latin typeface="Arial" panose="020B0604020202020204" pitchFamily="34" charset="0"/>
              </a:rPr>
              <a:t>ei</a:t>
            </a:r>
            <a:r>
              <a:rPr lang="en-GB" sz="2400" dirty="0">
                <a:latin typeface="Arial" panose="020B0604020202020204" pitchFamily="34" charset="0"/>
              </a:rPr>
              <a:t> </a:t>
            </a:r>
            <a:r>
              <a:rPr lang="en-GB" sz="2400" dirty="0" err="1">
                <a:latin typeface="Arial" panose="020B0604020202020204" pitchFamily="34" charset="0"/>
              </a:rPr>
              <a:t>ysgrifennu</a:t>
            </a:r>
            <a:r>
              <a:rPr lang="en-GB" sz="2400" dirty="0">
                <a:latin typeface="Arial" panose="020B0604020202020204" pitchFamily="34" charset="0"/>
              </a:rPr>
              <a:t>;</a:t>
            </a:r>
          </a:p>
          <a:p>
            <a:r>
              <a:rPr lang="en-GB" sz="2400" dirty="0" err="1">
                <a:latin typeface="Arial" panose="020B0604020202020204" pitchFamily="34" charset="0"/>
              </a:rPr>
              <a:t>Trwy</a:t>
            </a:r>
            <a:r>
              <a:rPr lang="en-GB" sz="2400" dirty="0">
                <a:latin typeface="Arial" panose="020B0604020202020204" pitchFamily="34" charset="0"/>
              </a:rPr>
              <a:t> </a:t>
            </a:r>
            <a:r>
              <a:rPr lang="en-GB" sz="2400" dirty="0" err="1">
                <a:latin typeface="Arial" panose="020B0604020202020204" pitchFamily="34" charset="0"/>
              </a:rPr>
              <a:t>osod</a:t>
            </a:r>
            <a:r>
              <a:rPr lang="en-GB" sz="2400" dirty="0">
                <a:latin typeface="Arial" panose="020B0604020202020204" pitchFamily="34" charset="0"/>
              </a:rPr>
              <a:t> </a:t>
            </a:r>
            <a:r>
              <a:rPr lang="en-GB" sz="2400" dirty="0" err="1">
                <a:latin typeface="Arial" panose="020B0604020202020204" pitchFamily="34" charset="0"/>
              </a:rPr>
              <a:t>eu</a:t>
            </a:r>
            <a:r>
              <a:rPr lang="en-GB" sz="2400" dirty="0">
                <a:latin typeface="Arial" panose="020B0604020202020204" pitchFamily="34" charset="0"/>
              </a:rPr>
              <a:t> </a:t>
            </a:r>
            <a:r>
              <a:rPr lang="en-GB" sz="2400" dirty="0" err="1">
                <a:latin typeface="Arial" panose="020B0604020202020204" pitchFamily="34" charset="0"/>
              </a:rPr>
              <a:t>llaw</a:t>
            </a:r>
            <a:r>
              <a:rPr lang="en-GB" sz="2400" dirty="0">
                <a:latin typeface="Arial" panose="020B0604020202020204" pitchFamily="34" charset="0"/>
              </a:rPr>
              <a:t> </a:t>
            </a:r>
            <a:r>
              <a:rPr lang="en-GB" sz="2400" dirty="0" err="1">
                <a:latin typeface="Arial" panose="020B0604020202020204" pitchFamily="34" charset="0"/>
              </a:rPr>
              <a:t>dde</a:t>
            </a:r>
            <a:r>
              <a:rPr lang="en-GB" sz="2400" dirty="0">
                <a:latin typeface="Arial" panose="020B0604020202020204" pitchFamily="34" charset="0"/>
              </a:rPr>
              <a:t> </a:t>
            </a:r>
            <a:r>
              <a:rPr lang="en-GB" sz="2400" dirty="0" err="1">
                <a:latin typeface="Arial" panose="020B0604020202020204" pitchFamily="34" charset="0"/>
              </a:rPr>
              <a:t>yn</a:t>
            </a:r>
            <a:r>
              <a:rPr lang="en-GB" sz="2400" dirty="0">
                <a:latin typeface="Arial" panose="020B0604020202020204" pitchFamily="34" charset="0"/>
              </a:rPr>
              <a:t> </a:t>
            </a:r>
            <a:r>
              <a:rPr lang="en-GB" sz="2400" dirty="0" err="1">
                <a:latin typeface="Arial" panose="020B0604020202020204" pitchFamily="34" charset="0"/>
              </a:rPr>
              <a:t>fflat</a:t>
            </a:r>
            <a:r>
              <a:rPr lang="en-GB" sz="2400" dirty="0">
                <a:latin typeface="Arial" panose="020B0604020202020204" pitchFamily="34" charset="0"/>
              </a:rPr>
              <a:t> </a:t>
            </a:r>
            <a:r>
              <a:rPr lang="en-GB" sz="2400" dirty="0" err="1">
                <a:latin typeface="Arial" panose="020B0604020202020204" pitchFamily="34" charset="0"/>
              </a:rPr>
              <a:t>ar</a:t>
            </a:r>
            <a:r>
              <a:rPr lang="en-GB" sz="2400" dirty="0">
                <a:latin typeface="Arial" panose="020B0604020202020204" pitchFamily="34" charset="0"/>
              </a:rPr>
              <a:t> </a:t>
            </a:r>
            <a:r>
              <a:rPr lang="en-GB" sz="2400" dirty="0" err="1">
                <a:latin typeface="Arial" panose="020B0604020202020204" pitchFamily="34" charset="0"/>
              </a:rPr>
              <a:t>ochr</a:t>
            </a:r>
            <a:r>
              <a:rPr lang="en-GB" sz="2400" dirty="0">
                <a:latin typeface="Arial" panose="020B0604020202020204" pitchFamily="34" charset="0"/>
              </a:rPr>
              <a:t> </a:t>
            </a:r>
            <a:r>
              <a:rPr lang="en-GB" sz="2400" dirty="0" err="1">
                <a:latin typeface="Arial" panose="020B0604020202020204" pitchFamily="34" charset="0"/>
              </a:rPr>
              <a:t>dde'r</a:t>
            </a:r>
            <a:r>
              <a:rPr lang="en-GB" sz="2400" dirty="0">
                <a:latin typeface="Arial" panose="020B0604020202020204" pitchFamily="34" charset="0"/>
              </a:rPr>
              <a:t> </a:t>
            </a:r>
            <a:r>
              <a:rPr lang="en-GB" sz="2400" dirty="0" err="1">
                <a:latin typeface="Arial" panose="020B0604020202020204" pitchFamily="34" charset="0"/>
              </a:rPr>
              <a:t>papur</a:t>
            </a:r>
            <a:r>
              <a:rPr lang="en-GB" sz="2400" dirty="0">
                <a:latin typeface="Arial" panose="020B0604020202020204" pitchFamily="34" charset="0"/>
              </a:rPr>
              <a:t>, gall plant </a:t>
            </a:r>
            <a:r>
              <a:rPr lang="en-GB" sz="2400" dirty="0" err="1">
                <a:latin typeface="Arial" panose="020B0604020202020204" pitchFamily="34" charset="0"/>
              </a:rPr>
              <a:t>atal</a:t>
            </a:r>
            <a:r>
              <a:rPr lang="en-GB" sz="2400" dirty="0">
                <a:latin typeface="Arial" panose="020B0604020202020204" pitchFamily="34" charset="0"/>
              </a:rPr>
              <a:t> y </a:t>
            </a:r>
            <a:r>
              <a:rPr lang="en-GB" sz="2400" dirty="0" err="1">
                <a:latin typeface="Arial" panose="020B0604020202020204" pitchFamily="34" charset="0"/>
              </a:rPr>
              <a:t>dudalen</a:t>
            </a:r>
            <a:r>
              <a:rPr lang="en-GB" sz="2400" dirty="0">
                <a:latin typeface="Arial" panose="020B0604020202020204" pitchFamily="34" charset="0"/>
              </a:rPr>
              <a:t> </a:t>
            </a:r>
            <a:r>
              <a:rPr lang="en-GB" sz="2400" dirty="0" err="1">
                <a:latin typeface="Arial" panose="020B0604020202020204" pitchFamily="34" charset="0"/>
              </a:rPr>
              <a:t>rhag</a:t>
            </a:r>
            <a:r>
              <a:rPr lang="en-GB" sz="2400" dirty="0">
                <a:latin typeface="Arial" panose="020B0604020202020204" pitchFamily="34" charset="0"/>
              </a:rPr>
              <a:t> </a:t>
            </a:r>
            <a:r>
              <a:rPr lang="en-GB" sz="2400" dirty="0" err="1">
                <a:latin typeface="Arial" panose="020B0604020202020204" pitchFamily="34" charset="0"/>
              </a:rPr>
              <a:t>symud</a:t>
            </a:r>
            <a:r>
              <a:rPr lang="en-GB" sz="2400" dirty="0">
                <a:latin typeface="Arial" panose="020B0604020202020204" pitchFamily="34" charset="0"/>
              </a:rPr>
              <a:t> o </a:t>
            </a:r>
            <a:r>
              <a:rPr lang="en-GB" sz="2400" dirty="0" err="1">
                <a:latin typeface="Arial" panose="020B0604020202020204" pitchFamily="34" charset="0"/>
              </a:rPr>
              <a:t>gwmpas</a:t>
            </a:r>
            <a:r>
              <a:rPr lang="en-GB" sz="2400" dirty="0">
                <a:latin typeface="Arial" panose="020B0604020202020204" pitchFamily="34" charset="0"/>
              </a:rPr>
              <a:t> </a:t>
            </a:r>
            <a:r>
              <a:rPr lang="en-GB" sz="2400" dirty="0" err="1">
                <a:latin typeface="Arial" panose="020B0604020202020204" pitchFamily="34" charset="0"/>
              </a:rPr>
              <a:t>wrth</a:t>
            </a:r>
            <a:r>
              <a:rPr lang="en-GB" sz="2400" dirty="0">
                <a:latin typeface="Arial" panose="020B0604020202020204" pitchFamily="34" charset="0"/>
              </a:rPr>
              <a:t> </a:t>
            </a:r>
            <a:r>
              <a:rPr lang="en-GB" sz="2400" dirty="0" err="1">
                <a:latin typeface="Arial" panose="020B0604020202020204" pitchFamily="34" charset="0"/>
              </a:rPr>
              <a:t>iddynt</a:t>
            </a:r>
            <a:r>
              <a:rPr lang="en-GB" sz="2400" dirty="0">
                <a:latin typeface="Arial" panose="020B0604020202020204" pitchFamily="34" charset="0"/>
              </a:rPr>
              <a:t> </a:t>
            </a:r>
            <a:r>
              <a:rPr lang="en-GB" sz="2400" dirty="0" err="1">
                <a:latin typeface="Arial" panose="020B0604020202020204" pitchFamily="34" charset="0"/>
              </a:rPr>
              <a:t>ysgrifennu</a:t>
            </a:r>
            <a:r>
              <a:rPr lang="en-GB" sz="2400" dirty="0">
                <a:latin typeface="Arial" panose="020B0604020202020204" pitchFamily="34" charset="0"/>
              </a:rPr>
              <a:t>;</a:t>
            </a:r>
          </a:p>
          <a:p>
            <a:r>
              <a:rPr lang="en-GB" sz="2400" dirty="0" err="1">
                <a:latin typeface="Arial" panose="020B0604020202020204" pitchFamily="34" charset="0"/>
              </a:rPr>
              <a:t>Eisteddwch</a:t>
            </a:r>
            <a:r>
              <a:rPr lang="en-GB" sz="2400" dirty="0">
                <a:latin typeface="Arial" panose="020B0604020202020204" pitchFamily="34" charset="0"/>
              </a:rPr>
              <a:t> </a:t>
            </a:r>
            <a:r>
              <a:rPr lang="en-GB" sz="2400" dirty="0" err="1">
                <a:latin typeface="Arial" panose="020B0604020202020204" pitchFamily="34" charset="0"/>
              </a:rPr>
              <a:t>blant</a:t>
            </a:r>
            <a:r>
              <a:rPr lang="en-GB" sz="2400" dirty="0">
                <a:latin typeface="Arial" panose="020B0604020202020204" pitchFamily="34" charset="0"/>
              </a:rPr>
              <a:t> </a:t>
            </a:r>
            <a:r>
              <a:rPr lang="en-GB" sz="2400" dirty="0" err="1">
                <a:latin typeface="Arial" panose="020B0604020202020204" pitchFamily="34" charset="0"/>
              </a:rPr>
              <a:t>llaw</a:t>
            </a:r>
            <a:r>
              <a:rPr lang="en-GB" sz="2400" dirty="0">
                <a:latin typeface="Arial" panose="020B0604020202020204" pitchFamily="34" charset="0"/>
              </a:rPr>
              <a:t> </a:t>
            </a:r>
            <a:r>
              <a:rPr lang="en-GB" sz="2400" dirty="0" err="1">
                <a:latin typeface="Arial" panose="020B0604020202020204" pitchFamily="34" charset="0"/>
              </a:rPr>
              <a:t>chwith</a:t>
            </a:r>
            <a:r>
              <a:rPr lang="en-GB" sz="2400" dirty="0">
                <a:latin typeface="Arial" panose="020B0604020202020204" pitchFamily="34" charset="0"/>
              </a:rPr>
              <a:t> </a:t>
            </a:r>
            <a:r>
              <a:rPr lang="en-GB" sz="2400" dirty="0" err="1">
                <a:latin typeface="Arial" panose="020B0604020202020204" pitchFamily="34" charset="0"/>
              </a:rPr>
              <a:t>ar</a:t>
            </a:r>
            <a:r>
              <a:rPr lang="en-GB" sz="2400" dirty="0">
                <a:latin typeface="Arial" panose="020B0604020202020204" pitchFamily="34" charset="0"/>
              </a:rPr>
              <a:t> y </a:t>
            </a:r>
            <a:r>
              <a:rPr lang="en-GB" sz="2400" dirty="0" err="1">
                <a:latin typeface="Arial" panose="020B0604020202020204" pitchFamily="34" charset="0"/>
              </a:rPr>
              <a:t>chwith</a:t>
            </a:r>
            <a:r>
              <a:rPr lang="en-GB" sz="2400" dirty="0">
                <a:latin typeface="Arial" panose="020B0604020202020204" pitchFamily="34" charset="0"/>
              </a:rPr>
              <a:t>. </a:t>
            </a:r>
            <a:r>
              <a:rPr lang="en-GB" sz="2400" dirty="0" err="1">
                <a:latin typeface="Arial" panose="020B0604020202020204" pitchFamily="34" charset="0"/>
              </a:rPr>
              <a:t>Os</a:t>
            </a:r>
            <a:r>
              <a:rPr lang="en-GB" sz="2400" dirty="0">
                <a:latin typeface="Arial" panose="020B0604020202020204" pitchFamily="34" charset="0"/>
              </a:rPr>
              <a:t> </a:t>
            </a:r>
            <a:r>
              <a:rPr lang="en-GB" sz="2400" dirty="0" err="1">
                <a:latin typeface="Arial" panose="020B0604020202020204" pitchFamily="34" charset="0"/>
              </a:rPr>
              <a:t>yw’r</a:t>
            </a:r>
            <a:r>
              <a:rPr lang="en-GB" sz="2400" dirty="0">
                <a:latin typeface="Arial" panose="020B0604020202020204" pitchFamily="34" charset="0"/>
              </a:rPr>
              <a:t> </a:t>
            </a:r>
            <a:r>
              <a:rPr lang="en-GB" sz="2400" dirty="0" err="1">
                <a:latin typeface="Arial" panose="020B0604020202020204" pitchFamily="34" charset="0"/>
              </a:rPr>
              <a:t>plentyn</a:t>
            </a:r>
            <a:r>
              <a:rPr lang="en-GB" sz="2400" dirty="0">
                <a:latin typeface="Arial" panose="020B0604020202020204" pitchFamily="34" charset="0"/>
              </a:rPr>
              <a:t> </a:t>
            </a:r>
            <a:r>
              <a:rPr lang="en-GB" sz="2400" dirty="0" err="1">
                <a:latin typeface="Arial" panose="020B0604020202020204" pitchFamily="34" charset="0"/>
              </a:rPr>
              <a:t>llaw</a:t>
            </a:r>
            <a:r>
              <a:rPr lang="en-GB" sz="2400" dirty="0">
                <a:latin typeface="Arial" panose="020B0604020202020204" pitchFamily="34" charset="0"/>
              </a:rPr>
              <a:t> </a:t>
            </a:r>
            <a:r>
              <a:rPr lang="en-GB" sz="2400" dirty="0" err="1">
                <a:latin typeface="Arial" panose="020B0604020202020204" pitchFamily="34" charset="0"/>
              </a:rPr>
              <a:t>chwith</a:t>
            </a:r>
            <a:r>
              <a:rPr lang="en-GB" sz="2400" dirty="0">
                <a:latin typeface="Arial" panose="020B0604020202020204" pitchFamily="34" charset="0"/>
              </a:rPr>
              <a:t> </a:t>
            </a:r>
            <a:r>
              <a:rPr lang="en-GB" sz="2400" dirty="0" err="1">
                <a:latin typeface="Arial" panose="020B0604020202020204" pitchFamily="34" charset="0"/>
              </a:rPr>
              <a:t>yn</a:t>
            </a:r>
            <a:r>
              <a:rPr lang="en-GB" sz="2400" dirty="0">
                <a:latin typeface="Arial" panose="020B0604020202020204" pitchFamily="34" charset="0"/>
              </a:rPr>
              <a:t> </a:t>
            </a:r>
            <a:r>
              <a:rPr lang="en-GB" sz="2400" dirty="0" err="1">
                <a:latin typeface="Arial" panose="020B0604020202020204" pitchFamily="34" charset="0"/>
              </a:rPr>
              <a:t>eistedd</a:t>
            </a:r>
            <a:r>
              <a:rPr lang="en-GB" sz="2400" dirty="0">
                <a:latin typeface="Arial" panose="020B0604020202020204" pitchFamily="34" charset="0"/>
              </a:rPr>
              <a:t> </a:t>
            </a:r>
            <a:r>
              <a:rPr lang="en-GB" sz="2400" dirty="0" err="1">
                <a:latin typeface="Arial" panose="020B0604020202020204" pitchFamily="34" charset="0"/>
              </a:rPr>
              <a:t>i'r</a:t>
            </a:r>
            <a:r>
              <a:rPr lang="en-GB" sz="2400" dirty="0">
                <a:latin typeface="Arial" panose="020B0604020202020204" pitchFamily="34" charset="0"/>
              </a:rPr>
              <a:t> </a:t>
            </a:r>
            <a:r>
              <a:rPr lang="en-GB" sz="2400" dirty="0" err="1">
                <a:latin typeface="Arial" panose="020B0604020202020204" pitchFamily="34" charset="0"/>
              </a:rPr>
              <a:t>dde</a:t>
            </a:r>
            <a:r>
              <a:rPr lang="en-GB" sz="2400" dirty="0">
                <a:latin typeface="Arial" panose="020B0604020202020204" pitchFamily="34" charset="0"/>
              </a:rPr>
              <a:t> o </a:t>
            </a:r>
            <a:r>
              <a:rPr lang="en-GB" sz="2400" dirty="0" err="1">
                <a:latin typeface="Arial" panose="020B0604020202020204" pitchFamily="34" charset="0"/>
              </a:rPr>
              <a:t>blentyn</a:t>
            </a:r>
            <a:r>
              <a:rPr lang="en-GB" sz="2400" dirty="0">
                <a:latin typeface="Arial" panose="020B0604020202020204" pitchFamily="34" charset="0"/>
              </a:rPr>
              <a:t> </a:t>
            </a:r>
            <a:r>
              <a:rPr lang="en-GB" sz="2400" dirty="0" err="1">
                <a:latin typeface="Arial" panose="020B0604020202020204" pitchFamily="34" charset="0"/>
              </a:rPr>
              <a:t>ar</a:t>
            </a:r>
            <a:r>
              <a:rPr lang="en-GB" sz="2400" dirty="0">
                <a:latin typeface="Arial" panose="020B0604020202020204" pitchFamily="34" charset="0"/>
              </a:rPr>
              <a:t> y </a:t>
            </a:r>
            <a:r>
              <a:rPr lang="en-GB" sz="2400" dirty="0" err="1">
                <a:latin typeface="Arial" panose="020B0604020202020204" pitchFamily="34" charset="0"/>
              </a:rPr>
              <a:t>dde</a:t>
            </a:r>
            <a:r>
              <a:rPr lang="en-GB" sz="2400" dirty="0">
                <a:latin typeface="Arial" panose="020B0604020202020204" pitchFamily="34" charset="0"/>
              </a:rPr>
              <a:t>, </a:t>
            </a:r>
            <a:r>
              <a:rPr lang="en-GB" sz="2400" dirty="0" err="1">
                <a:latin typeface="Arial" panose="020B0604020202020204" pitchFamily="34" charset="0"/>
              </a:rPr>
              <a:t>bydd</a:t>
            </a:r>
            <a:r>
              <a:rPr lang="en-GB" sz="2400" dirty="0">
                <a:latin typeface="Arial" panose="020B0604020202020204" pitchFamily="34" charset="0"/>
              </a:rPr>
              <a:t> </a:t>
            </a:r>
            <a:r>
              <a:rPr lang="en-GB" sz="2400" dirty="0" err="1">
                <a:latin typeface="Arial" panose="020B0604020202020204" pitchFamily="34" charset="0"/>
              </a:rPr>
              <a:t>ei</a:t>
            </a:r>
            <a:r>
              <a:rPr lang="en-GB" sz="2400" dirty="0">
                <a:latin typeface="Arial" panose="020B0604020202020204" pitchFamily="34" charset="0"/>
              </a:rPr>
              <a:t> </a:t>
            </a:r>
            <a:r>
              <a:rPr lang="en-GB" sz="2400" dirty="0" err="1">
                <a:latin typeface="Arial" panose="020B0604020202020204" pitchFamily="34" charset="0"/>
              </a:rPr>
              <a:t>benelinoedd</a:t>
            </a:r>
            <a:r>
              <a:rPr lang="en-GB" sz="2400" dirty="0">
                <a:latin typeface="Arial" panose="020B0604020202020204" pitchFamily="34" charset="0"/>
              </a:rPr>
              <a:t> </a:t>
            </a:r>
            <a:r>
              <a:rPr lang="en-GB" sz="2400" dirty="0" err="1">
                <a:latin typeface="Arial" panose="020B0604020202020204" pitchFamily="34" charset="0"/>
              </a:rPr>
              <a:t>yn</a:t>
            </a:r>
            <a:r>
              <a:rPr lang="en-GB" sz="2400" dirty="0">
                <a:latin typeface="Arial" panose="020B0604020202020204" pitchFamily="34" charset="0"/>
              </a:rPr>
              <a:t> </a:t>
            </a:r>
            <a:r>
              <a:rPr lang="en-GB" sz="2400" dirty="0" err="1">
                <a:latin typeface="Arial" panose="020B0604020202020204" pitchFamily="34" charset="0"/>
              </a:rPr>
              <a:t>gwrthdaro</a:t>
            </a:r>
            <a:r>
              <a:rPr lang="en-GB" sz="2400" dirty="0">
                <a:latin typeface="Arial" panose="020B0604020202020204" pitchFamily="34" charset="0"/>
              </a:rPr>
              <a:t> </a:t>
            </a:r>
            <a:r>
              <a:rPr lang="en-GB" sz="2400" dirty="0" err="1">
                <a:latin typeface="Arial" panose="020B0604020202020204" pitchFamily="34" charset="0"/>
              </a:rPr>
              <a:t>wrth</a:t>
            </a:r>
            <a:r>
              <a:rPr lang="en-GB" sz="2400" dirty="0">
                <a:latin typeface="Arial" panose="020B0604020202020204" pitchFamily="34" charset="0"/>
              </a:rPr>
              <a:t> </a:t>
            </a:r>
            <a:r>
              <a:rPr lang="en-GB" sz="2400" dirty="0" err="1">
                <a:latin typeface="Arial" panose="020B0604020202020204" pitchFamily="34" charset="0"/>
              </a:rPr>
              <a:t>iddynt</a:t>
            </a:r>
            <a:r>
              <a:rPr lang="en-GB" sz="2400" dirty="0">
                <a:latin typeface="Arial" panose="020B0604020202020204" pitchFamily="34" charset="0"/>
              </a:rPr>
              <a:t> </a:t>
            </a:r>
            <a:r>
              <a:rPr lang="en-GB" sz="2400" dirty="0" err="1">
                <a:latin typeface="Arial" panose="020B0604020202020204" pitchFamily="34" charset="0"/>
              </a:rPr>
              <a:t>ysgrifennu</a:t>
            </a:r>
            <a:r>
              <a:rPr lang="en-GB" sz="2400" dirty="0">
                <a:latin typeface="Arial" panose="020B0604020202020204" pitchFamily="34" charset="0"/>
              </a:rPr>
              <a:t>.</a:t>
            </a:r>
          </a:p>
        </p:txBody>
      </p:sp>
    </p:spTree>
    <p:extLst>
      <p:ext uri="{BB962C8B-B14F-4D97-AF65-F5344CB8AC3E}">
        <p14:creationId xmlns:p14="http://schemas.microsoft.com/office/powerpoint/2010/main" val="31249428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964D2C4-5616-5E60-4E6E-1366C163F7B2}"/>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543593"/>
          </a:xfrm>
        </p:spPr>
        <p:txBody>
          <a:bodyPr>
            <a:noAutofit/>
          </a:bodyPr>
          <a:lstStyle/>
          <a:p>
            <a:r>
              <a:rPr lang="en-GB" sz="4000" dirty="0" err="1">
                <a:latin typeface="Arial" panose="020B0604020202020204" pitchFamily="34" charset="0"/>
              </a:rPr>
              <a:t>Cefnogi</a:t>
            </a:r>
            <a:r>
              <a:rPr lang="en-GB" sz="4000" dirty="0">
                <a:latin typeface="Arial" panose="020B0604020202020204" pitchFamily="34" charset="0"/>
              </a:rPr>
              <a:t> plant </a:t>
            </a:r>
            <a:r>
              <a:rPr lang="en-GB" sz="4000" dirty="0" err="1">
                <a:latin typeface="Arial" panose="020B0604020202020204" pitchFamily="34" charset="0"/>
              </a:rPr>
              <a:t>llawchwith</a:t>
            </a:r>
            <a:br>
              <a:rPr lang="en-GB" sz="4000" dirty="0">
                <a:latin typeface="Arial" panose="020B0604020202020204" pitchFamily="34" charset="0"/>
              </a:rPr>
            </a:br>
            <a:r>
              <a:rPr lang="en-GB" sz="4000" dirty="0">
                <a:solidFill>
                  <a:srgbClr val="0070C0"/>
                </a:solidFill>
                <a:latin typeface="Arial" panose="020B0604020202020204" pitchFamily="34" charset="0"/>
              </a:rPr>
              <a:t>Supporting left-handed children </a:t>
            </a:r>
          </a:p>
        </p:txBody>
      </p:sp>
      <p:sp>
        <p:nvSpPr>
          <p:cNvPr id="4" name="Content Placeholder 3"/>
          <p:cNvSpPr>
            <a:spLocks noGrp="1"/>
          </p:cNvSpPr>
          <p:nvPr>
            <p:ph sz="half" idx="2"/>
          </p:nvPr>
        </p:nvSpPr>
        <p:spPr>
          <a:xfrm>
            <a:off x="107504" y="1268760"/>
            <a:ext cx="9036496" cy="5040560"/>
          </a:xfrm>
        </p:spPr>
        <p:txBody>
          <a:bodyPr>
            <a:noAutofit/>
          </a:bodyPr>
          <a:lstStyle/>
          <a:p>
            <a:r>
              <a:rPr lang="en-GB" sz="2400" dirty="0">
                <a:solidFill>
                  <a:srgbClr val="0070C0"/>
                </a:solidFill>
                <a:latin typeface="Arial" panose="020B0604020202020204" pitchFamily="34" charset="0"/>
              </a:rPr>
              <a:t>Paper should be placed slightly to the left of centre, and angled downwards. This makes it easier for children to see the nib as they're writing;</a:t>
            </a:r>
          </a:p>
          <a:p>
            <a:r>
              <a:rPr lang="en-GB" sz="2400" dirty="0">
                <a:solidFill>
                  <a:srgbClr val="0070C0"/>
                </a:solidFill>
                <a:latin typeface="Arial" panose="020B0604020202020204" pitchFamily="34" charset="0"/>
              </a:rPr>
              <a:t>Children should pinch the shaft of the pencil, not the sharpened nib. This helps to prevent the hand from obscuring what the child is writing;</a:t>
            </a:r>
          </a:p>
          <a:p>
            <a:r>
              <a:rPr lang="en-GB" sz="2400" dirty="0">
                <a:solidFill>
                  <a:srgbClr val="0070C0"/>
                </a:solidFill>
                <a:latin typeface="Arial" panose="020B0604020202020204" pitchFamily="34" charset="0"/>
              </a:rPr>
              <a:t>By placing their right hand flat on the right-hand side of the paper, children can prevent the page from moving about as they write;</a:t>
            </a:r>
          </a:p>
          <a:p>
            <a:r>
              <a:rPr lang="en-GB" sz="2400" dirty="0">
                <a:solidFill>
                  <a:srgbClr val="0070C0"/>
                </a:solidFill>
                <a:latin typeface="Arial" panose="020B0604020202020204" pitchFamily="34" charset="0"/>
              </a:rPr>
              <a:t>Sit left-handed children on the left. If your left-handed child sits to the right of a right-handed child, their elbows will clash as they write</a:t>
            </a:r>
            <a:r>
              <a:rPr lang="en-GB" sz="1600" dirty="0">
                <a:solidFill>
                  <a:srgbClr val="0070C0"/>
                </a:solidFill>
                <a:latin typeface="Arial" panose="020B0604020202020204" pitchFamily="34" charset="0"/>
              </a:rPr>
              <a:t>. </a:t>
            </a:r>
          </a:p>
        </p:txBody>
      </p:sp>
    </p:spTree>
    <p:extLst>
      <p:ext uri="{BB962C8B-B14F-4D97-AF65-F5344CB8AC3E}">
        <p14:creationId xmlns:p14="http://schemas.microsoft.com/office/powerpoint/2010/main" val="28713521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2A44C3C-788D-F77F-1884-E4A4BB5323FD}"/>
              </a:ext>
            </a:extLst>
          </p:cNvPr>
          <p:cNvSpPr/>
          <p:nvPr/>
        </p:nvSpPr>
        <p:spPr>
          <a:xfrm>
            <a:off x="0" y="0"/>
            <a:ext cx="9144000" cy="564502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9512" y="457200"/>
            <a:ext cx="8424936" cy="883568"/>
          </a:xfrm>
        </p:spPr>
        <p:txBody>
          <a:bodyPr>
            <a:noAutofit/>
          </a:bodyPr>
          <a:lstStyle/>
          <a:p>
            <a:r>
              <a:rPr lang="en-GB" sz="4000" dirty="0">
                <a:latin typeface="Arial" panose="020B0604020202020204" pitchFamily="34" charset="0"/>
              </a:rPr>
              <a:t>Beth am </a:t>
            </a:r>
            <a:r>
              <a:rPr lang="en-GB" sz="4000" dirty="0" err="1">
                <a:latin typeface="Arial" panose="020B0604020202020204" pitchFamily="34" charset="0"/>
              </a:rPr>
              <a:t>ddiwylliannau</a:t>
            </a:r>
            <a:r>
              <a:rPr lang="en-GB" sz="4000" dirty="0">
                <a:latin typeface="Arial" panose="020B0604020202020204" pitchFamily="34" charset="0"/>
              </a:rPr>
              <a:t> </a:t>
            </a:r>
            <a:r>
              <a:rPr lang="en-GB" sz="4000" dirty="0" err="1">
                <a:latin typeface="Arial" panose="020B0604020202020204" pitchFamily="34" charset="0"/>
              </a:rPr>
              <a:t>eraill</a:t>
            </a:r>
            <a:r>
              <a:rPr lang="en-GB" sz="4000" dirty="0">
                <a:latin typeface="Arial" panose="020B0604020202020204" pitchFamily="34" charset="0"/>
              </a:rPr>
              <a:t>?</a:t>
            </a:r>
            <a:br>
              <a:rPr lang="en-GB" sz="4000" dirty="0">
                <a:latin typeface="Arial" panose="020B0604020202020204" pitchFamily="34" charset="0"/>
              </a:rPr>
            </a:br>
            <a:r>
              <a:rPr lang="en-GB" sz="4000" dirty="0">
                <a:solidFill>
                  <a:srgbClr val="0070C0"/>
                </a:solidFill>
                <a:latin typeface="Arial" panose="020B0604020202020204" pitchFamily="34" charset="0"/>
              </a:rPr>
              <a:t>What about other cultures? </a:t>
            </a:r>
          </a:p>
        </p:txBody>
      </p:sp>
      <p:sp>
        <p:nvSpPr>
          <p:cNvPr id="5" name="Content Placeholder 4"/>
          <p:cNvSpPr>
            <a:spLocks noGrp="1"/>
          </p:cNvSpPr>
          <p:nvPr>
            <p:ph idx="1"/>
          </p:nvPr>
        </p:nvSpPr>
        <p:spPr>
          <a:xfrm>
            <a:off x="3887390" y="1412776"/>
            <a:ext cx="5149106" cy="4448275"/>
          </a:xfrm>
        </p:spPr>
        <p:txBody>
          <a:bodyPr>
            <a:normAutofit fontScale="85000" lnSpcReduction="20000"/>
          </a:bodyPr>
          <a:lstStyle/>
          <a:p>
            <a:r>
              <a:rPr lang="en-GB" dirty="0" err="1">
                <a:latin typeface="Arial" panose="020B0604020202020204" pitchFamily="34" charset="0"/>
              </a:rPr>
              <a:t>Nid</a:t>
            </a:r>
            <a:r>
              <a:rPr lang="en-GB" dirty="0">
                <a:latin typeface="Arial" panose="020B0604020202020204" pitchFamily="34" charset="0"/>
              </a:rPr>
              <a:t> </a:t>
            </a:r>
            <a:r>
              <a:rPr lang="en-GB" dirty="0" err="1">
                <a:latin typeface="Arial" panose="020B0604020202020204" pitchFamily="34" charset="0"/>
              </a:rPr>
              <a:t>yw</a:t>
            </a:r>
            <a:r>
              <a:rPr lang="en-GB" dirty="0">
                <a:latin typeface="Arial" panose="020B0604020202020204" pitchFamily="34" charset="0"/>
              </a:rPr>
              <a:t> </a:t>
            </a:r>
            <a:r>
              <a:rPr lang="en-GB" dirty="0" err="1">
                <a:latin typeface="Arial" panose="020B0604020202020204" pitchFamily="34" charset="0"/>
              </a:rPr>
              <a:t>pob</a:t>
            </a:r>
            <a:r>
              <a:rPr lang="en-GB" dirty="0">
                <a:latin typeface="Arial" panose="020B0604020202020204" pitchFamily="34" charset="0"/>
              </a:rPr>
              <a:t> </a:t>
            </a:r>
            <a:r>
              <a:rPr lang="en-GB" dirty="0" err="1">
                <a:latin typeface="Arial" panose="020B0604020202020204" pitchFamily="34" charset="0"/>
              </a:rPr>
              <a:t>diwylliant</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darllen</a:t>
            </a:r>
            <a:r>
              <a:rPr lang="en-GB" dirty="0">
                <a:latin typeface="Arial" panose="020B0604020202020204" pitchFamily="34" charset="0"/>
              </a:rPr>
              <a:t> ac </a:t>
            </a:r>
            <a:r>
              <a:rPr lang="en-GB" dirty="0" err="1">
                <a:latin typeface="Arial" panose="020B0604020202020204" pitchFamily="34" charset="0"/>
              </a:rPr>
              <a:t>ysgrifennu</a:t>
            </a:r>
            <a:r>
              <a:rPr lang="en-GB" dirty="0">
                <a:latin typeface="Arial" panose="020B0604020202020204" pitchFamily="34" charset="0"/>
              </a:rPr>
              <a:t> </a:t>
            </a:r>
            <a:r>
              <a:rPr lang="en-GB" dirty="0" err="1">
                <a:latin typeface="Arial" panose="020B0604020202020204" pitchFamily="34" charset="0"/>
              </a:rPr>
              <a:t>o'r</a:t>
            </a:r>
            <a:r>
              <a:rPr lang="en-GB" dirty="0">
                <a:latin typeface="Arial" panose="020B0604020202020204" pitchFamily="34" charset="0"/>
              </a:rPr>
              <a:t> </a:t>
            </a:r>
            <a:r>
              <a:rPr lang="en-GB" dirty="0" err="1">
                <a:latin typeface="Arial" panose="020B0604020202020204" pitchFamily="34" charset="0"/>
              </a:rPr>
              <a:t>chwith</a:t>
            </a:r>
            <a:r>
              <a:rPr lang="en-GB" dirty="0">
                <a:latin typeface="Arial" panose="020B0604020202020204" pitchFamily="34" charset="0"/>
              </a:rPr>
              <a:t> </a:t>
            </a:r>
            <a:r>
              <a:rPr lang="en-GB" dirty="0" err="1">
                <a:latin typeface="Arial" panose="020B0604020202020204" pitchFamily="34" charset="0"/>
              </a:rPr>
              <a:t>i'r</a:t>
            </a:r>
            <a:r>
              <a:rPr lang="en-GB" dirty="0">
                <a:latin typeface="Arial" panose="020B0604020202020204" pitchFamily="34" charset="0"/>
              </a:rPr>
              <a:t> </a:t>
            </a:r>
            <a:r>
              <a:rPr lang="en-GB" dirty="0" err="1">
                <a:latin typeface="Arial" panose="020B0604020202020204" pitchFamily="34" charset="0"/>
              </a:rPr>
              <a:t>dde</a:t>
            </a:r>
            <a:r>
              <a:rPr lang="en-GB" dirty="0">
                <a:latin typeface="Arial" panose="020B0604020202020204" pitchFamily="34" charset="0"/>
              </a:rPr>
              <a:t>;</a:t>
            </a:r>
          </a:p>
          <a:p>
            <a:r>
              <a:rPr lang="en-GB" dirty="0" err="1">
                <a:latin typeface="Arial" panose="020B0604020202020204" pitchFamily="34" charset="0"/>
              </a:rPr>
              <a:t>Ystyriwch</a:t>
            </a:r>
            <a:r>
              <a:rPr lang="en-GB" dirty="0">
                <a:latin typeface="Arial" panose="020B0604020202020204" pitchFamily="34" charset="0"/>
              </a:rPr>
              <a:t> </a:t>
            </a:r>
            <a:r>
              <a:rPr lang="en-GB" dirty="0" err="1">
                <a:latin typeface="Arial" panose="020B0604020202020204" pitchFamily="34" charset="0"/>
              </a:rPr>
              <a:t>sut</a:t>
            </a:r>
            <a:r>
              <a:rPr lang="en-GB" dirty="0">
                <a:latin typeface="Arial" panose="020B0604020202020204" pitchFamily="34" charset="0"/>
              </a:rPr>
              <a:t> y </a:t>
            </a:r>
            <a:r>
              <a:rPr lang="en-GB" dirty="0" err="1">
                <a:latin typeface="Arial" panose="020B0604020202020204" pitchFamily="34" charset="0"/>
              </a:rPr>
              <a:t>gallech</a:t>
            </a:r>
            <a:r>
              <a:rPr lang="en-GB" dirty="0">
                <a:latin typeface="Arial" panose="020B0604020202020204" pitchFamily="34" charset="0"/>
              </a:rPr>
              <a:t> </a:t>
            </a:r>
            <a:r>
              <a:rPr lang="en-GB" dirty="0" err="1">
                <a:latin typeface="Arial" panose="020B0604020202020204" pitchFamily="34" charset="0"/>
              </a:rPr>
              <a:t>gefnogi</a:t>
            </a:r>
            <a:r>
              <a:rPr lang="en-GB" dirty="0">
                <a:latin typeface="Arial" panose="020B0604020202020204" pitchFamily="34" charset="0"/>
              </a:rPr>
              <a:t> </a:t>
            </a:r>
            <a:r>
              <a:rPr lang="en-GB" dirty="0" err="1">
                <a:latin typeface="Arial" panose="020B0604020202020204" pitchFamily="34" charset="0"/>
              </a:rPr>
              <a:t>ysgrifennu</a:t>
            </a:r>
            <a:r>
              <a:rPr lang="en-GB" dirty="0">
                <a:latin typeface="Arial" panose="020B0604020202020204" pitchFamily="34" charset="0"/>
              </a:rPr>
              <a:t> </a:t>
            </a:r>
            <a:r>
              <a:rPr lang="en-GB" dirty="0" err="1">
                <a:latin typeface="Arial" panose="020B0604020202020204" pitchFamily="34" charset="0"/>
              </a:rPr>
              <a:t>amlddiwylliannol</a:t>
            </a:r>
            <a:r>
              <a:rPr lang="en-GB" dirty="0">
                <a:latin typeface="Arial" panose="020B0604020202020204" pitchFamily="34" charset="0"/>
              </a:rPr>
              <a:t> </a:t>
            </a:r>
            <a:r>
              <a:rPr lang="en-GB" dirty="0" err="1">
                <a:latin typeface="Arial" panose="020B0604020202020204" pitchFamily="34" charset="0"/>
              </a:rPr>
              <a:t>mewn</a:t>
            </a:r>
            <a:r>
              <a:rPr lang="en-GB" dirty="0">
                <a:latin typeface="Arial" panose="020B0604020202020204" pitchFamily="34" charset="0"/>
              </a:rPr>
              <a:t> </a:t>
            </a:r>
            <a:r>
              <a:rPr lang="en-GB" dirty="0" err="1">
                <a:latin typeface="Arial" panose="020B0604020202020204" pitchFamily="34" charset="0"/>
              </a:rPr>
              <a:t>lleoliadau</a:t>
            </a:r>
            <a:r>
              <a:rPr lang="en-GB" dirty="0">
                <a:latin typeface="Arial" panose="020B0604020202020204" pitchFamily="34" charset="0"/>
              </a:rPr>
              <a:t> </a:t>
            </a:r>
            <a:r>
              <a:rPr lang="en-GB" dirty="0" err="1">
                <a:latin typeface="Arial" panose="020B0604020202020204" pitchFamily="34" charset="0"/>
              </a:rPr>
              <a:t>blynyddoedd</a:t>
            </a:r>
            <a:r>
              <a:rPr lang="en-GB" dirty="0">
                <a:latin typeface="Arial" panose="020B0604020202020204" pitchFamily="34" charset="0"/>
              </a:rPr>
              <a:t> </a:t>
            </a:r>
            <a:r>
              <a:rPr lang="en-GB" dirty="0" err="1">
                <a:latin typeface="Arial" panose="020B0604020202020204" pitchFamily="34" charset="0"/>
              </a:rPr>
              <a:t>cynnar</a:t>
            </a:r>
            <a:r>
              <a:rPr lang="en-GB" dirty="0">
                <a:latin typeface="Arial" panose="020B0604020202020204" pitchFamily="34" charset="0"/>
              </a:rPr>
              <a:t>.</a:t>
            </a:r>
            <a:endParaRPr lang="en-GB" dirty="0">
              <a:solidFill>
                <a:srgbClr val="0000FF"/>
              </a:solidFill>
              <a:latin typeface="Arial" panose="020B0604020202020204" pitchFamily="34" charset="0"/>
            </a:endParaRPr>
          </a:p>
          <a:p>
            <a:endParaRPr lang="en-GB" dirty="0">
              <a:solidFill>
                <a:srgbClr val="0000FF"/>
              </a:solidFill>
              <a:latin typeface="Arial" panose="020B0604020202020204" pitchFamily="34" charset="0"/>
            </a:endParaRPr>
          </a:p>
          <a:p>
            <a:r>
              <a:rPr lang="en-GB" dirty="0">
                <a:solidFill>
                  <a:srgbClr val="0070C0"/>
                </a:solidFill>
                <a:latin typeface="Arial" panose="020B0604020202020204" pitchFamily="34" charset="0"/>
              </a:rPr>
              <a:t>Not all cultures read and write from left to right;</a:t>
            </a:r>
          </a:p>
          <a:p>
            <a:r>
              <a:rPr lang="en-GB" dirty="0">
                <a:solidFill>
                  <a:srgbClr val="0070C0"/>
                </a:solidFill>
                <a:latin typeface="Arial" panose="020B0604020202020204" pitchFamily="34" charset="0"/>
              </a:rPr>
              <a:t>Consider how you could support multicultural writing in early years’ settings.</a:t>
            </a:r>
          </a:p>
          <a:p>
            <a:endParaRPr lang="en-GB" dirty="0"/>
          </a:p>
        </p:txBody>
      </p:sp>
      <p:pic>
        <p:nvPicPr>
          <p:cNvPr id="7" name="Picture 6"/>
          <p:cNvPicPr>
            <a:picLocks noChangeAspect="1"/>
          </p:cNvPicPr>
          <p:nvPr/>
        </p:nvPicPr>
        <p:blipFill>
          <a:blip r:embed="rId3"/>
          <a:stretch>
            <a:fillRect/>
          </a:stretch>
        </p:blipFill>
        <p:spPr>
          <a:xfrm>
            <a:off x="107503" y="1628799"/>
            <a:ext cx="3779887" cy="4016227"/>
          </a:xfrm>
          <a:prstGeom prst="rect">
            <a:avLst/>
          </a:prstGeom>
        </p:spPr>
      </p:pic>
    </p:spTree>
    <p:extLst>
      <p:ext uri="{BB962C8B-B14F-4D97-AF65-F5344CB8AC3E}">
        <p14:creationId xmlns:p14="http://schemas.microsoft.com/office/powerpoint/2010/main" val="31433461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15CC90-7682-AE1D-C06E-FDBD2F7B3409}"/>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250" name="Title 1"/>
          <p:cNvSpPr>
            <a:spLocks noGrp="1"/>
          </p:cNvSpPr>
          <p:nvPr>
            <p:ph type="title"/>
          </p:nvPr>
        </p:nvSpPr>
        <p:spPr>
          <a:xfrm>
            <a:off x="628650" y="365127"/>
            <a:ext cx="7886700" cy="471586"/>
          </a:xfrm>
        </p:spPr>
        <p:txBody>
          <a:bodyPr>
            <a:noAutofit/>
          </a:bodyPr>
          <a:lstStyle/>
          <a:p>
            <a:r>
              <a:rPr lang="en-GB" altLang="en-US" sz="4000" dirty="0" err="1">
                <a:latin typeface="Arial" panose="020B0604020202020204" pitchFamily="34" charset="0"/>
              </a:rPr>
              <a:t>Rôl</a:t>
            </a:r>
            <a:r>
              <a:rPr lang="en-GB" altLang="en-US" sz="4000" dirty="0">
                <a:latin typeface="Arial" panose="020B0604020202020204" pitchFamily="34" charset="0"/>
              </a:rPr>
              <a:t> </a:t>
            </a:r>
            <a:r>
              <a:rPr lang="en-GB" altLang="en-US" sz="4000" dirty="0" err="1">
                <a:latin typeface="Arial" panose="020B0604020202020204" pitchFamily="34" charset="0"/>
              </a:rPr>
              <a:t>yr</a:t>
            </a:r>
            <a:r>
              <a:rPr lang="en-GB" altLang="en-US" sz="4000" dirty="0">
                <a:latin typeface="Arial" panose="020B0604020202020204" pitchFamily="34" charset="0"/>
              </a:rPr>
              <a:t> </a:t>
            </a:r>
            <a:r>
              <a:rPr lang="en-GB" altLang="en-US" sz="4000" dirty="0" err="1">
                <a:latin typeface="Arial" panose="020B0604020202020204" pitchFamily="34" charset="0"/>
              </a:rPr>
              <a:t>oedolyn</a:t>
            </a:r>
            <a:r>
              <a:rPr lang="en-GB" altLang="en-US" sz="4000" dirty="0">
                <a:latin typeface="Arial" panose="020B0604020202020204" pitchFamily="34" charset="0"/>
              </a:rPr>
              <a:t>            </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Role of the adult</a:t>
            </a:r>
          </a:p>
        </p:txBody>
      </p:sp>
      <p:sp>
        <p:nvSpPr>
          <p:cNvPr id="53251" name="Content Placeholder 2"/>
          <p:cNvSpPr>
            <a:spLocks noGrp="1"/>
          </p:cNvSpPr>
          <p:nvPr>
            <p:ph sz="half" idx="1"/>
          </p:nvPr>
        </p:nvSpPr>
        <p:spPr>
          <a:xfrm>
            <a:off x="251520" y="1268760"/>
            <a:ext cx="4244280" cy="4320828"/>
          </a:xfrm>
        </p:spPr>
        <p:txBody>
          <a:bodyPr>
            <a:normAutofit fontScale="85000" lnSpcReduction="20000"/>
          </a:bodyPr>
          <a:lstStyle/>
          <a:p>
            <a:r>
              <a:rPr lang="en-GB" altLang="en-US" dirty="0">
                <a:latin typeface="Arial" panose="020B0604020202020204" pitchFamily="34" charset="0"/>
              </a:rPr>
              <a:t>I </a:t>
            </a:r>
            <a:r>
              <a:rPr lang="en-GB" altLang="en-US" dirty="0" err="1">
                <a:latin typeface="Arial" panose="020B0604020202020204" pitchFamily="34" charset="0"/>
              </a:rPr>
              <a:t>ddarparu</a:t>
            </a:r>
            <a:r>
              <a:rPr lang="en-GB" altLang="en-US" dirty="0">
                <a:latin typeface="Arial" panose="020B0604020202020204" pitchFamily="34" charset="0"/>
              </a:rPr>
              <a:t> </a:t>
            </a:r>
            <a:r>
              <a:rPr lang="en-GB" altLang="en-US" dirty="0" err="1">
                <a:latin typeface="Arial" panose="020B0604020202020204" pitchFamily="34" charset="0"/>
              </a:rPr>
              <a:t>cyfleoedd</a:t>
            </a:r>
            <a:r>
              <a:rPr lang="en-GB" altLang="en-US" dirty="0">
                <a:latin typeface="Arial" panose="020B0604020202020204" pitchFamily="34" charset="0"/>
              </a:rPr>
              <a:t> </a:t>
            </a:r>
            <a:r>
              <a:rPr lang="en-GB" altLang="en-US" dirty="0" err="1">
                <a:latin typeface="Arial" panose="020B0604020202020204" pitchFamily="34" charset="0"/>
              </a:rPr>
              <a:t>ysgrifennu</a:t>
            </a:r>
            <a:r>
              <a:rPr lang="en-GB" altLang="en-US" dirty="0">
                <a:latin typeface="Arial" panose="020B0604020202020204" pitchFamily="34" charset="0"/>
              </a:rPr>
              <a:t>;</a:t>
            </a:r>
          </a:p>
          <a:p>
            <a:pPr>
              <a:buFontTx/>
              <a:buChar char="-"/>
            </a:pPr>
            <a:r>
              <a:rPr lang="en-GB" altLang="en-US" dirty="0">
                <a:latin typeface="Arial" panose="020B0604020202020204" pitchFamily="34" charset="0"/>
              </a:rPr>
              <a:t>print </a:t>
            </a:r>
            <a:r>
              <a:rPr lang="en-GB" altLang="en-US" dirty="0" err="1">
                <a:latin typeface="Arial" panose="020B0604020202020204" pitchFamily="34" charset="0"/>
              </a:rPr>
              <a:t>amgylcheddol</a:t>
            </a:r>
            <a:r>
              <a:rPr lang="en-GB" altLang="en-US" dirty="0">
                <a:latin typeface="Arial" panose="020B0604020202020204" pitchFamily="34" charset="0"/>
              </a:rPr>
              <a:t>;</a:t>
            </a:r>
          </a:p>
          <a:p>
            <a:pPr>
              <a:buFontTx/>
              <a:buChar char="-"/>
            </a:pPr>
            <a:r>
              <a:rPr lang="en-GB" altLang="en-US" dirty="0" err="1">
                <a:latin typeface="Arial" panose="020B0604020202020204" pitchFamily="34" charset="0"/>
              </a:rPr>
              <a:t>chwarae</a:t>
            </a:r>
            <a:r>
              <a:rPr lang="en-GB" altLang="en-US" dirty="0">
                <a:latin typeface="Arial" panose="020B0604020202020204" pitchFamily="34" charset="0"/>
              </a:rPr>
              <a:t>;</a:t>
            </a:r>
          </a:p>
          <a:p>
            <a:r>
              <a:rPr lang="en-GB" altLang="en-US" dirty="0" err="1">
                <a:latin typeface="Arial" panose="020B0604020202020204" pitchFamily="34" charset="0"/>
              </a:rPr>
              <a:t>Modelu</a:t>
            </a:r>
            <a:r>
              <a:rPr lang="en-GB" altLang="en-US" dirty="0">
                <a:latin typeface="Arial" panose="020B0604020202020204" pitchFamily="34" charset="0"/>
              </a:rPr>
              <a:t> </a:t>
            </a:r>
            <a:r>
              <a:rPr lang="en-GB" altLang="en-US" dirty="0" err="1">
                <a:latin typeface="Arial" panose="020B0604020202020204" pitchFamily="34" charset="0"/>
              </a:rPr>
              <a:t>ysgrifennu</a:t>
            </a:r>
            <a:r>
              <a:rPr lang="en-GB" altLang="en-US" dirty="0">
                <a:latin typeface="Arial" panose="020B0604020202020204" pitchFamily="34" charset="0"/>
              </a:rPr>
              <a:t>;</a:t>
            </a:r>
          </a:p>
          <a:p>
            <a:r>
              <a:rPr lang="en-GB" altLang="en-US" dirty="0" err="1">
                <a:latin typeface="Arial" panose="020B0604020202020204" pitchFamily="34" charset="0"/>
              </a:rPr>
              <a:t>Annog</a:t>
            </a:r>
            <a:r>
              <a:rPr lang="en-GB" altLang="en-US" dirty="0">
                <a:latin typeface="Arial" panose="020B0604020202020204" pitchFamily="34" charset="0"/>
              </a:rPr>
              <a:t> </a:t>
            </a:r>
            <a:r>
              <a:rPr lang="en-GB" altLang="en-US" dirty="0" err="1">
                <a:latin typeface="Arial" panose="020B0604020202020204" pitchFamily="34" charset="0"/>
              </a:rPr>
              <a:t>ysgrifennu</a:t>
            </a:r>
            <a:r>
              <a:rPr lang="en-GB" altLang="en-US" dirty="0">
                <a:latin typeface="Arial" panose="020B0604020202020204" pitchFamily="34" charset="0"/>
              </a:rPr>
              <a:t>.</a:t>
            </a:r>
          </a:p>
          <a:p>
            <a:pPr marL="0" indent="0" algn="r">
              <a:buNone/>
            </a:pPr>
            <a:r>
              <a:rPr lang="en-GB" altLang="en-US" sz="1700" dirty="0">
                <a:latin typeface="Arial" panose="020B0604020202020204" pitchFamily="34" charset="0"/>
              </a:rPr>
              <a:t>(</a:t>
            </a:r>
            <a:r>
              <a:rPr lang="en-GB" altLang="en-US" sz="1700" dirty="0" err="1">
                <a:latin typeface="Arial" panose="020B0604020202020204" pitchFamily="34" charset="0"/>
              </a:rPr>
              <a:t>Neaum</a:t>
            </a:r>
            <a:r>
              <a:rPr lang="en-GB" altLang="en-US" sz="1700" dirty="0">
                <a:latin typeface="Arial" panose="020B0604020202020204" pitchFamily="34" charset="0"/>
              </a:rPr>
              <a:t>, 2012)</a:t>
            </a:r>
          </a:p>
          <a:p>
            <a:pPr marL="0" indent="0">
              <a:buNone/>
            </a:pPr>
            <a:endParaRPr lang="en-GB" altLang="en-US" dirty="0">
              <a:latin typeface="Arial" panose="020B0604020202020204" pitchFamily="34" charset="0"/>
            </a:endParaRPr>
          </a:p>
          <a:p>
            <a:r>
              <a:rPr lang="en-GB" altLang="en-US" dirty="0" err="1">
                <a:latin typeface="Arial" panose="020B0604020202020204" pitchFamily="34" charset="0"/>
              </a:rPr>
              <a:t>Rhannu’r</a:t>
            </a:r>
            <a:r>
              <a:rPr lang="en-GB" altLang="en-US" dirty="0">
                <a:latin typeface="Arial" panose="020B0604020202020204" pitchFamily="34" charset="0"/>
              </a:rPr>
              <a:t> </a:t>
            </a:r>
            <a:r>
              <a:rPr lang="en-GB" altLang="en-US" dirty="0" err="1">
                <a:latin typeface="Arial" panose="020B0604020202020204" pitchFamily="34" charset="0"/>
              </a:rPr>
              <a:t>mwynhad</a:t>
            </a:r>
            <a:r>
              <a:rPr lang="en-GB" altLang="en-US" dirty="0">
                <a:latin typeface="Arial" panose="020B0604020202020204" pitchFamily="34" charset="0"/>
              </a:rPr>
              <a:t> a </a:t>
            </a:r>
            <a:r>
              <a:rPr lang="en-GB" altLang="en-US" dirty="0" err="1">
                <a:latin typeface="Arial" panose="020B0604020202020204" pitchFamily="34" charset="0"/>
              </a:rPr>
              <a:t>chyflawniad</a:t>
            </a:r>
            <a:r>
              <a:rPr lang="en-GB" altLang="en-US" dirty="0">
                <a:latin typeface="Arial" panose="020B0604020202020204" pitchFamily="34" charset="0"/>
              </a:rPr>
              <a:t> </a:t>
            </a:r>
            <a:r>
              <a:rPr lang="en-GB" altLang="en-US" dirty="0" err="1">
                <a:latin typeface="Arial" panose="020B0604020202020204" pitchFamily="34" charset="0"/>
              </a:rPr>
              <a:t>ysgrifennu</a:t>
            </a:r>
            <a:r>
              <a:rPr lang="en-GB" altLang="en-US" dirty="0">
                <a:latin typeface="Arial" panose="020B0604020202020204" pitchFamily="34" charset="0"/>
              </a:rPr>
              <a:t>;</a:t>
            </a:r>
          </a:p>
          <a:p>
            <a:r>
              <a:rPr lang="en-GB" altLang="en-US" dirty="0" err="1">
                <a:latin typeface="Arial" panose="020B0604020202020204" pitchFamily="34" charset="0"/>
              </a:rPr>
              <a:t>Sgaffaldio</a:t>
            </a:r>
            <a:r>
              <a:rPr lang="en-GB" altLang="en-US" dirty="0">
                <a:latin typeface="Arial" panose="020B0604020202020204" pitchFamily="34" charset="0"/>
              </a:rPr>
              <a:t>.</a:t>
            </a:r>
          </a:p>
          <a:p>
            <a:pPr marL="0" indent="0" algn="r">
              <a:buNone/>
            </a:pPr>
            <a:r>
              <a:rPr lang="en-GB" altLang="en-US" sz="1900" dirty="0">
                <a:latin typeface="Arial" panose="020B0604020202020204" pitchFamily="34" charset="0"/>
              </a:rPr>
              <a:t>(Victoria State Government, 2019)</a:t>
            </a:r>
          </a:p>
          <a:p>
            <a:endParaRPr lang="en-GB" altLang="en-US" sz="1900" dirty="0">
              <a:latin typeface="Arial" panose="020B0604020202020204" pitchFamily="34" charset="0"/>
            </a:endParaRPr>
          </a:p>
        </p:txBody>
      </p:sp>
      <p:sp>
        <p:nvSpPr>
          <p:cNvPr id="53252" name="Content Placeholder 3"/>
          <p:cNvSpPr>
            <a:spLocks noGrp="1"/>
          </p:cNvSpPr>
          <p:nvPr>
            <p:ph sz="half" idx="2"/>
          </p:nvPr>
        </p:nvSpPr>
        <p:spPr>
          <a:xfrm>
            <a:off x="4648200" y="1412776"/>
            <a:ext cx="4038600" cy="4176812"/>
          </a:xfrm>
        </p:spPr>
        <p:txBody>
          <a:bodyPr>
            <a:normAutofit fontScale="85000" lnSpcReduction="20000"/>
          </a:bodyPr>
          <a:lstStyle/>
          <a:p>
            <a:r>
              <a:rPr lang="en-GB" altLang="en-US" sz="2600" dirty="0">
                <a:solidFill>
                  <a:srgbClr val="0070C0"/>
                </a:solidFill>
                <a:latin typeface="Arial" panose="020B0604020202020204" pitchFamily="34" charset="0"/>
              </a:rPr>
              <a:t>To provide writing opportunities;</a:t>
            </a:r>
          </a:p>
          <a:p>
            <a:pPr>
              <a:buFontTx/>
              <a:buChar char="-"/>
            </a:pPr>
            <a:r>
              <a:rPr lang="en-GB" altLang="en-US" sz="2600" dirty="0">
                <a:solidFill>
                  <a:srgbClr val="0070C0"/>
                </a:solidFill>
                <a:latin typeface="Arial" panose="020B0604020202020204" pitchFamily="34" charset="0"/>
              </a:rPr>
              <a:t>environmental print;</a:t>
            </a:r>
          </a:p>
          <a:p>
            <a:pPr>
              <a:buFontTx/>
              <a:buChar char="-"/>
            </a:pPr>
            <a:r>
              <a:rPr lang="en-GB" altLang="en-US" sz="2600" dirty="0">
                <a:solidFill>
                  <a:srgbClr val="0070C0"/>
                </a:solidFill>
                <a:latin typeface="Arial" panose="020B0604020202020204" pitchFamily="34" charset="0"/>
              </a:rPr>
              <a:t>play;</a:t>
            </a:r>
          </a:p>
          <a:p>
            <a:r>
              <a:rPr lang="en-GB" altLang="en-US" sz="2600" dirty="0">
                <a:solidFill>
                  <a:srgbClr val="0070C0"/>
                </a:solidFill>
                <a:latin typeface="Arial" panose="020B0604020202020204" pitchFamily="34" charset="0"/>
              </a:rPr>
              <a:t>Model writing;</a:t>
            </a:r>
          </a:p>
          <a:p>
            <a:r>
              <a:rPr lang="en-GB" altLang="en-US" sz="2600" dirty="0">
                <a:solidFill>
                  <a:srgbClr val="0070C0"/>
                </a:solidFill>
                <a:latin typeface="Arial" panose="020B0604020202020204" pitchFamily="34" charset="0"/>
              </a:rPr>
              <a:t>Encourage writing.</a:t>
            </a:r>
          </a:p>
          <a:p>
            <a:pPr marL="0" indent="0" algn="r">
              <a:buNone/>
            </a:pPr>
            <a:r>
              <a:rPr lang="en-GB" altLang="en-US" sz="1900" dirty="0">
                <a:solidFill>
                  <a:srgbClr val="0070C0"/>
                </a:solidFill>
                <a:latin typeface="Arial" panose="020B0604020202020204" pitchFamily="34" charset="0"/>
              </a:rPr>
              <a:t>(</a:t>
            </a:r>
            <a:r>
              <a:rPr lang="en-GB" altLang="en-US" sz="1900" dirty="0" err="1">
                <a:solidFill>
                  <a:srgbClr val="0070C0"/>
                </a:solidFill>
                <a:latin typeface="Arial" panose="020B0604020202020204" pitchFamily="34" charset="0"/>
              </a:rPr>
              <a:t>Neaum</a:t>
            </a:r>
            <a:r>
              <a:rPr lang="en-GB" altLang="en-US" sz="1900" dirty="0">
                <a:solidFill>
                  <a:srgbClr val="0070C0"/>
                </a:solidFill>
                <a:latin typeface="Arial" panose="020B0604020202020204" pitchFamily="34" charset="0"/>
              </a:rPr>
              <a:t>, 2012</a:t>
            </a:r>
            <a:r>
              <a:rPr lang="en-GB" altLang="en-US" sz="1700" dirty="0">
                <a:solidFill>
                  <a:srgbClr val="0070C0"/>
                </a:solidFill>
                <a:latin typeface="Arial" panose="020B0604020202020204" pitchFamily="34" charset="0"/>
              </a:rPr>
              <a:t>)</a:t>
            </a:r>
          </a:p>
          <a:p>
            <a:pPr marL="0" indent="0" algn="r">
              <a:buNone/>
            </a:pPr>
            <a:endParaRPr lang="en-GB" altLang="en-US" sz="1600" dirty="0">
              <a:solidFill>
                <a:srgbClr val="0070C0"/>
              </a:solidFill>
              <a:latin typeface="Arial" panose="020B0604020202020204" pitchFamily="34" charset="0"/>
            </a:endParaRPr>
          </a:p>
          <a:p>
            <a:r>
              <a:rPr lang="en-GB" altLang="en-US" sz="2600" dirty="0">
                <a:solidFill>
                  <a:srgbClr val="0070C0"/>
                </a:solidFill>
                <a:latin typeface="Arial" panose="020B0604020202020204" pitchFamily="34" charset="0"/>
              </a:rPr>
              <a:t>Share in enjoyment and fulfilment of writing;</a:t>
            </a:r>
          </a:p>
          <a:p>
            <a:r>
              <a:rPr lang="en-GB" altLang="en-US" sz="2600" dirty="0">
                <a:solidFill>
                  <a:srgbClr val="0070C0"/>
                </a:solidFill>
                <a:latin typeface="Arial" panose="020B0604020202020204" pitchFamily="34" charset="0"/>
              </a:rPr>
              <a:t>Scaffold.</a:t>
            </a:r>
          </a:p>
          <a:p>
            <a:pPr marL="0" indent="0" algn="r">
              <a:buNone/>
            </a:pPr>
            <a:r>
              <a:rPr lang="en-GB" altLang="en-US" sz="1700" dirty="0">
                <a:solidFill>
                  <a:srgbClr val="0070C0"/>
                </a:solidFill>
                <a:latin typeface="Arial" panose="020B0604020202020204" pitchFamily="34" charset="0"/>
              </a:rPr>
              <a:t>(Victoria State Government, 2019)</a:t>
            </a:r>
          </a:p>
        </p:txBody>
      </p:sp>
    </p:spTree>
    <p:extLst>
      <p:ext uri="{BB962C8B-B14F-4D97-AF65-F5344CB8AC3E}">
        <p14:creationId xmlns:p14="http://schemas.microsoft.com/office/powerpoint/2010/main" val="30930100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3850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7A4B80-009B-4753-A204-96890F56CBEF}"/>
              </a:ext>
            </a:extLst>
          </p:cNvPr>
          <p:cNvSpPr>
            <a:spLocks noGrp="1"/>
          </p:cNvSpPr>
          <p:nvPr>
            <p:ph type="title"/>
          </p:nvPr>
        </p:nvSpPr>
        <p:spPr>
          <a:xfrm>
            <a:off x="6660232" y="618681"/>
            <a:ext cx="2120294" cy="4794567"/>
          </a:xfrm>
        </p:spPr>
        <p:txBody>
          <a:bodyPr vert="horz" lIns="91440" tIns="45720" rIns="91440" bIns="45720" rtlCol="0" anchor="ctr">
            <a:normAutofit/>
          </a:bodyPr>
          <a:lstStyle/>
          <a:p>
            <a:r>
              <a:rPr lang="en-US" sz="3100" dirty="0">
                <a:solidFill>
                  <a:srgbClr val="FFFFFF"/>
                </a:solidFill>
                <a:latin typeface="Arial" panose="020B0604020202020204" pitchFamily="34" charset="0"/>
              </a:rPr>
              <a:t>Dal </a:t>
            </a:r>
            <a:r>
              <a:rPr lang="en-US" sz="3100" dirty="0" err="1">
                <a:solidFill>
                  <a:srgbClr val="FFFFFF"/>
                </a:solidFill>
                <a:latin typeface="Arial" panose="020B0604020202020204" pitchFamily="34" charset="0"/>
              </a:rPr>
              <a:t>yn</a:t>
            </a:r>
            <a:r>
              <a:rPr lang="en-US" sz="3100" dirty="0">
                <a:solidFill>
                  <a:srgbClr val="FFFFFF"/>
                </a:solidFill>
                <a:latin typeface="Arial" panose="020B0604020202020204" pitchFamily="34" charset="0"/>
              </a:rPr>
              <a:t> </a:t>
            </a:r>
            <a:r>
              <a:rPr lang="en-US" sz="3100" dirty="0" err="1">
                <a:solidFill>
                  <a:srgbClr val="FFFFFF"/>
                </a:solidFill>
                <a:latin typeface="Arial" panose="020B0604020202020204" pitchFamily="34" charset="0"/>
              </a:rPr>
              <a:t>sgil</a:t>
            </a:r>
            <a:r>
              <a:rPr lang="en-US" sz="3100" dirty="0">
                <a:solidFill>
                  <a:srgbClr val="FFFFFF"/>
                </a:solidFill>
                <a:latin typeface="Arial" panose="020B0604020202020204" pitchFamily="34" charset="0"/>
              </a:rPr>
              <a:t> </a:t>
            </a:r>
            <a:r>
              <a:rPr lang="en-US" sz="3100" dirty="0" err="1">
                <a:solidFill>
                  <a:srgbClr val="FFFFFF"/>
                </a:solidFill>
                <a:latin typeface="Arial" panose="020B0604020202020204" pitchFamily="34" charset="0"/>
              </a:rPr>
              <a:t>bwysig</a:t>
            </a:r>
            <a:r>
              <a:rPr lang="en-US" sz="3100" dirty="0">
                <a:solidFill>
                  <a:srgbClr val="FFFFFF"/>
                </a:solidFill>
                <a:latin typeface="Arial" panose="020B0604020202020204" pitchFamily="34" charset="0"/>
              </a:rPr>
              <a:t>?</a:t>
            </a:r>
            <a:br>
              <a:rPr lang="en-US" sz="3100" dirty="0">
                <a:solidFill>
                  <a:srgbClr val="FFFFFF"/>
                </a:solidFill>
                <a:latin typeface="Arial" panose="020B0604020202020204" pitchFamily="34" charset="0"/>
              </a:rPr>
            </a:br>
            <a:br>
              <a:rPr lang="en-US" sz="3100" dirty="0">
                <a:solidFill>
                  <a:srgbClr val="FFFFFF"/>
                </a:solidFill>
                <a:latin typeface="Arial" panose="020B0604020202020204" pitchFamily="34" charset="0"/>
              </a:rPr>
            </a:br>
            <a:r>
              <a:rPr lang="en-US" sz="3100" dirty="0">
                <a:solidFill>
                  <a:srgbClr val="92D050"/>
                </a:solidFill>
                <a:latin typeface="Arial" panose="020B0604020202020204" pitchFamily="34" charset="0"/>
              </a:rPr>
              <a:t>Still an important skill?</a:t>
            </a:r>
          </a:p>
        </p:txBody>
      </p:sp>
      <p:sp>
        <p:nvSpPr>
          <p:cNvPr id="9"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015" y="484632"/>
            <a:ext cx="6096762"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E5B1C4C5-9595-4D86-A597-3F527BD4EC85}"/>
              </a:ext>
            </a:extLst>
          </p:cNvPr>
          <p:cNvPicPr>
            <a:picLocks noGrp="1" noChangeAspect="1"/>
          </p:cNvPicPr>
          <p:nvPr>
            <p:ph idx="1"/>
          </p:nvPr>
        </p:nvPicPr>
        <p:blipFill rotWithShape="1">
          <a:blip r:embed="rId2"/>
          <a:srcRect l="31688" r="12446"/>
          <a:stretch/>
        </p:blipFill>
        <p:spPr>
          <a:xfrm>
            <a:off x="732188" y="942538"/>
            <a:ext cx="5372416" cy="4808332"/>
          </a:xfrm>
          <a:prstGeom prst="rect">
            <a:avLst/>
          </a:prstGeom>
          <a:effectLst/>
        </p:spPr>
      </p:pic>
    </p:spTree>
    <p:extLst>
      <p:ext uri="{BB962C8B-B14F-4D97-AF65-F5344CB8AC3E}">
        <p14:creationId xmlns:p14="http://schemas.microsoft.com/office/powerpoint/2010/main" val="12022913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F8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5EC7D-55AA-40DC-9BDF-379CD6BA07BB}"/>
              </a:ext>
            </a:extLst>
          </p:cNvPr>
          <p:cNvSpPr>
            <a:spLocks noGrp="1"/>
          </p:cNvSpPr>
          <p:nvPr>
            <p:ph type="title"/>
          </p:nvPr>
        </p:nvSpPr>
        <p:spPr>
          <a:xfrm>
            <a:off x="6660232" y="618681"/>
            <a:ext cx="2120294" cy="4794567"/>
          </a:xfrm>
        </p:spPr>
        <p:txBody>
          <a:bodyPr vert="horz" lIns="91440" tIns="45720" rIns="91440" bIns="45720" rtlCol="0" anchor="ctr">
            <a:normAutofit/>
          </a:bodyPr>
          <a:lstStyle/>
          <a:p>
            <a:r>
              <a:rPr lang="en-US" sz="3100" dirty="0">
                <a:solidFill>
                  <a:srgbClr val="FFFFFF"/>
                </a:solidFill>
                <a:latin typeface="Arial" panose="020B0604020202020204" pitchFamily="34" charset="0"/>
              </a:rPr>
              <a:t>Neu, ai </a:t>
            </a:r>
            <a:r>
              <a:rPr lang="en-US" sz="3100" dirty="0" err="1">
                <a:solidFill>
                  <a:srgbClr val="FFFFFF"/>
                </a:solidFill>
                <a:latin typeface="Arial" panose="020B0604020202020204" pitchFamily="34" charset="0"/>
              </a:rPr>
              <a:t>dyma’r</a:t>
            </a:r>
            <a:r>
              <a:rPr lang="en-US" sz="3100" dirty="0">
                <a:solidFill>
                  <a:srgbClr val="FFFFFF"/>
                </a:solidFill>
                <a:latin typeface="Arial" panose="020B0604020202020204" pitchFamily="34" charset="0"/>
              </a:rPr>
              <a:t> </a:t>
            </a:r>
            <a:r>
              <a:rPr lang="en-US" sz="3100" dirty="0" err="1">
                <a:solidFill>
                  <a:srgbClr val="FFFFFF"/>
                </a:solidFill>
                <a:latin typeface="Arial" panose="020B0604020202020204" pitchFamily="34" charset="0"/>
              </a:rPr>
              <a:t>unig</a:t>
            </a:r>
            <a:r>
              <a:rPr lang="en-US" sz="3100" dirty="0">
                <a:solidFill>
                  <a:srgbClr val="FFFFFF"/>
                </a:solidFill>
                <a:latin typeface="Arial" panose="020B0604020202020204" pitchFamily="34" charset="0"/>
              </a:rPr>
              <a:t> </a:t>
            </a:r>
            <a:r>
              <a:rPr lang="en-US" sz="3100" dirty="0" err="1">
                <a:solidFill>
                  <a:srgbClr val="FFFFFF"/>
                </a:solidFill>
                <a:latin typeface="Arial" panose="020B0604020202020204" pitchFamily="34" charset="0"/>
              </a:rPr>
              <a:t>sgil</a:t>
            </a:r>
            <a:r>
              <a:rPr lang="en-US" sz="3100" dirty="0">
                <a:solidFill>
                  <a:srgbClr val="FFFFFF"/>
                </a:solidFill>
                <a:latin typeface="Arial" panose="020B0604020202020204" pitchFamily="34" charset="0"/>
              </a:rPr>
              <a:t> </a:t>
            </a:r>
            <a:r>
              <a:rPr lang="en-US" sz="3100" dirty="0" err="1">
                <a:solidFill>
                  <a:srgbClr val="FFFFFF"/>
                </a:solidFill>
                <a:latin typeface="Arial" panose="020B0604020202020204" pitchFamily="34" charset="0"/>
              </a:rPr>
              <a:t>sydd</a:t>
            </a:r>
            <a:r>
              <a:rPr lang="en-US" sz="3100" dirty="0">
                <a:solidFill>
                  <a:srgbClr val="FFFFFF"/>
                </a:solidFill>
                <a:latin typeface="Arial" panose="020B0604020202020204" pitchFamily="34" charset="0"/>
              </a:rPr>
              <a:t> </a:t>
            </a:r>
            <a:r>
              <a:rPr lang="en-US" sz="3100" dirty="0" err="1">
                <a:solidFill>
                  <a:srgbClr val="FFFFFF"/>
                </a:solidFill>
                <a:latin typeface="Arial" panose="020B0604020202020204" pitchFamily="34" charset="0"/>
              </a:rPr>
              <a:t>angen</a:t>
            </a:r>
            <a:r>
              <a:rPr lang="en-US" sz="3100" dirty="0">
                <a:solidFill>
                  <a:srgbClr val="FFFFFF"/>
                </a:solidFill>
                <a:latin typeface="Arial" panose="020B0604020202020204" pitchFamily="34" charset="0"/>
              </a:rPr>
              <a:t>?</a:t>
            </a:r>
            <a:br>
              <a:rPr lang="en-US" sz="3100" dirty="0">
                <a:solidFill>
                  <a:srgbClr val="FFFFFF"/>
                </a:solidFill>
              </a:rPr>
            </a:br>
            <a:br>
              <a:rPr lang="en-US" sz="3100" dirty="0">
                <a:solidFill>
                  <a:srgbClr val="FFFFFF"/>
                </a:solidFill>
              </a:rPr>
            </a:br>
            <a:r>
              <a:rPr lang="en-US" sz="3100" dirty="0">
                <a:solidFill>
                  <a:srgbClr val="92D050"/>
                </a:solidFill>
                <a:latin typeface="Arial" panose="020B0604020202020204" pitchFamily="34" charset="0"/>
              </a:rPr>
              <a:t>Or, is this the only skill required?</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015" y="484632"/>
            <a:ext cx="6096762"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1DE7C2C-9E72-EBB1-9AAA-621BBF993A14}"/>
              </a:ext>
            </a:extLst>
          </p:cNvPr>
          <p:cNvPicPr>
            <a:picLocks noChangeAspect="1"/>
          </p:cNvPicPr>
          <p:nvPr/>
        </p:nvPicPr>
        <p:blipFill>
          <a:blip r:embed="rId2"/>
          <a:stretch>
            <a:fillRect/>
          </a:stretch>
        </p:blipFill>
        <p:spPr>
          <a:xfrm>
            <a:off x="683569" y="836712"/>
            <a:ext cx="5410060" cy="5112568"/>
          </a:xfrm>
          <a:prstGeom prst="rect">
            <a:avLst/>
          </a:prstGeom>
        </p:spPr>
      </p:pic>
    </p:spTree>
    <p:extLst>
      <p:ext uri="{BB962C8B-B14F-4D97-AF65-F5344CB8AC3E}">
        <p14:creationId xmlns:p14="http://schemas.microsoft.com/office/powerpoint/2010/main" val="4577189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E592BF1-8477-084E-6691-3FD5793E64C0}"/>
              </a:ext>
            </a:extLst>
          </p:cNvPr>
          <p:cNvSpPr/>
          <p:nvPr/>
        </p:nvSpPr>
        <p:spPr>
          <a:xfrm>
            <a:off x="0" y="0"/>
            <a:ext cx="9144000" cy="5733256"/>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90B80E9-9475-4991-9718-0B96990F2268}"/>
              </a:ext>
            </a:extLst>
          </p:cNvPr>
          <p:cNvSpPr>
            <a:spLocks noGrp="1"/>
          </p:cNvSpPr>
          <p:nvPr>
            <p:ph type="title"/>
          </p:nvPr>
        </p:nvSpPr>
        <p:spPr>
          <a:xfrm>
            <a:off x="107504" y="365126"/>
            <a:ext cx="8407846" cy="1325563"/>
          </a:xfrm>
        </p:spPr>
        <p:txBody>
          <a:bodyPr>
            <a:noAutofit/>
          </a:bodyPr>
          <a:lstStyle/>
          <a:p>
            <a:r>
              <a:rPr lang="en-GB" sz="4000" dirty="0" err="1">
                <a:latin typeface="Arial" panose="020B0604020202020204" pitchFamily="34" charset="0"/>
              </a:rPr>
              <a:t>Arferion</a:t>
            </a:r>
            <a:r>
              <a:rPr lang="en-GB" sz="4000" dirty="0">
                <a:latin typeface="Arial" panose="020B0604020202020204" pitchFamily="34" charset="0"/>
              </a:rPr>
              <a:t> techno-</a:t>
            </a:r>
            <a:r>
              <a:rPr lang="en-GB" sz="4000" dirty="0" err="1">
                <a:latin typeface="Arial" panose="020B0604020202020204" pitchFamily="34" charset="0"/>
              </a:rPr>
              <a:t>lythrennedd</a:t>
            </a:r>
            <a:r>
              <a:rPr lang="en-GB" sz="4000" dirty="0">
                <a:latin typeface="Arial" panose="020B0604020202020204" pitchFamily="34" charset="0"/>
              </a:rPr>
              <a:t> </a:t>
            </a:r>
            <a:r>
              <a:rPr lang="en-GB" sz="4000" dirty="0" err="1">
                <a:latin typeface="Arial" panose="020B0604020202020204" pitchFamily="34" charset="0"/>
              </a:rPr>
              <a:t>newydd</a:t>
            </a:r>
            <a:br>
              <a:rPr lang="en-GB" sz="4000" dirty="0">
                <a:latin typeface="Arial" panose="020B0604020202020204" pitchFamily="34" charset="0"/>
              </a:rPr>
            </a:br>
            <a:r>
              <a:rPr lang="en-GB" sz="4000" dirty="0">
                <a:solidFill>
                  <a:srgbClr val="0070C0"/>
                </a:solidFill>
                <a:latin typeface="Arial" panose="020B0604020202020204" pitchFamily="34" charset="0"/>
              </a:rPr>
              <a:t>New techno-literacy practices</a:t>
            </a:r>
          </a:p>
        </p:txBody>
      </p:sp>
      <p:sp>
        <p:nvSpPr>
          <p:cNvPr id="3" name="Content Placeholder 2">
            <a:extLst>
              <a:ext uri="{FF2B5EF4-FFF2-40B4-BE49-F238E27FC236}">
                <a16:creationId xmlns:a16="http://schemas.microsoft.com/office/drawing/2014/main" id="{2CC2D4CB-D78E-4960-943D-0E20BC4AB1CE}"/>
              </a:ext>
            </a:extLst>
          </p:cNvPr>
          <p:cNvSpPr>
            <a:spLocks noGrp="1"/>
          </p:cNvSpPr>
          <p:nvPr>
            <p:ph sz="half" idx="1"/>
          </p:nvPr>
        </p:nvSpPr>
        <p:spPr>
          <a:xfrm>
            <a:off x="628650" y="1825625"/>
            <a:ext cx="3886200" cy="3907631"/>
          </a:xfrm>
        </p:spPr>
        <p:txBody>
          <a:bodyPr>
            <a:normAutofit/>
          </a:bodyPr>
          <a:lstStyle/>
          <a:p>
            <a:r>
              <a:rPr lang="cy-GB" dirty="0">
                <a:latin typeface="Arial" panose="020B0604020202020204" pitchFamily="34" charset="0"/>
              </a:rPr>
              <a:t>Cyfarfyddiadau  sgrîn gyda llythrennau;</a:t>
            </a:r>
          </a:p>
          <a:p>
            <a:r>
              <a:rPr lang="cy-GB" dirty="0">
                <a:latin typeface="Arial" panose="020B0604020202020204" pitchFamily="34" charset="0"/>
              </a:rPr>
              <a:t>Ysgrifennu-gyda-thechnoleg newydd;</a:t>
            </a:r>
          </a:p>
          <a:p>
            <a:r>
              <a:rPr lang="cy-GB" dirty="0">
                <a:latin typeface="Arial" panose="020B0604020202020204" pitchFamily="34" charset="0"/>
              </a:rPr>
              <a:t>Ysgrifennu ar y sgrîn;</a:t>
            </a:r>
          </a:p>
          <a:p>
            <a:r>
              <a:rPr lang="cy-GB" dirty="0">
                <a:latin typeface="Arial" panose="020B0604020202020204" pitchFamily="34" charset="0"/>
              </a:rPr>
              <a:t>Cyfathrebu trwy’r sgrîn.</a:t>
            </a:r>
          </a:p>
        </p:txBody>
      </p:sp>
      <p:sp>
        <p:nvSpPr>
          <p:cNvPr id="4" name="Content Placeholder 3">
            <a:extLst>
              <a:ext uri="{FF2B5EF4-FFF2-40B4-BE49-F238E27FC236}">
                <a16:creationId xmlns:a16="http://schemas.microsoft.com/office/drawing/2014/main" id="{A93AA56F-EFF9-483D-9251-F0FA09F477A9}"/>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rPr>
              <a:t>On-screen encounters with letters;</a:t>
            </a:r>
          </a:p>
          <a:p>
            <a:r>
              <a:rPr lang="en-GB" dirty="0">
                <a:solidFill>
                  <a:srgbClr val="0070C0"/>
                </a:solidFill>
                <a:latin typeface="Arial" panose="020B0604020202020204" pitchFamily="34" charset="0"/>
              </a:rPr>
              <a:t>Writing-with-new-technology;</a:t>
            </a:r>
          </a:p>
          <a:p>
            <a:r>
              <a:rPr lang="en-GB" dirty="0">
                <a:solidFill>
                  <a:srgbClr val="0070C0"/>
                </a:solidFill>
                <a:latin typeface="Arial" panose="020B0604020202020204" pitchFamily="34" charset="0"/>
              </a:rPr>
              <a:t>On-screen writing;</a:t>
            </a:r>
          </a:p>
          <a:p>
            <a:r>
              <a:rPr lang="en-GB" dirty="0">
                <a:solidFill>
                  <a:srgbClr val="0070C0"/>
                </a:solidFill>
                <a:latin typeface="Arial" panose="020B0604020202020204" pitchFamily="34" charset="0"/>
              </a:rPr>
              <a:t>Screen-based communication.</a:t>
            </a:r>
          </a:p>
        </p:txBody>
      </p:sp>
    </p:spTree>
    <p:extLst>
      <p:ext uri="{BB962C8B-B14F-4D97-AF65-F5344CB8AC3E}">
        <p14:creationId xmlns:p14="http://schemas.microsoft.com/office/powerpoint/2010/main" val="21077098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25E60FC-8CFD-B4A0-8858-4215F31D4AEA}"/>
              </a:ext>
            </a:extLst>
          </p:cNvPr>
          <p:cNvSpPr/>
          <p:nvPr/>
        </p:nvSpPr>
        <p:spPr>
          <a:xfrm>
            <a:off x="0" y="0"/>
            <a:ext cx="9141246" cy="5623129"/>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5794115-7E02-4D3B-8546-3184D52CC4AB}"/>
              </a:ext>
            </a:extLst>
          </p:cNvPr>
          <p:cNvSpPr>
            <a:spLocks noGrp="1"/>
          </p:cNvSpPr>
          <p:nvPr>
            <p:ph type="title"/>
          </p:nvPr>
        </p:nvSpPr>
        <p:spPr>
          <a:xfrm>
            <a:off x="528156" y="635069"/>
            <a:ext cx="3381927" cy="1139139"/>
          </a:xfrm>
        </p:spPr>
        <p:txBody>
          <a:bodyPr vert="horz" lIns="91440" tIns="45720" rIns="91440" bIns="45720" rtlCol="0" anchor="ctr">
            <a:normAutofit/>
          </a:bodyPr>
          <a:lstStyle/>
          <a:p>
            <a:r>
              <a:rPr lang="en-US" sz="3600" kern="1200" dirty="0" err="1">
                <a:solidFill>
                  <a:schemeClr val="tx1"/>
                </a:solidFill>
                <a:latin typeface="Arial" panose="020B0604020202020204" pitchFamily="34" charset="0"/>
              </a:rPr>
              <a:t>Ysgrifennu</a:t>
            </a:r>
            <a:r>
              <a:rPr lang="en-US" sz="3600" kern="1200" dirty="0">
                <a:solidFill>
                  <a:schemeClr val="tx1"/>
                </a:solidFill>
                <a:latin typeface="Arial" panose="020B0604020202020204" pitchFamily="34" charset="0"/>
              </a:rPr>
              <a:t> </a:t>
            </a:r>
            <a:r>
              <a:rPr lang="en-US" sz="3600" kern="1200" dirty="0" err="1">
                <a:solidFill>
                  <a:schemeClr val="tx1"/>
                </a:solidFill>
                <a:latin typeface="Arial" panose="020B0604020202020204" pitchFamily="34" charset="0"/>
              </a:rPr>
              <a:t>digidol</a:t>
            </a:r>
            <a:endParaRPr lang="en-US" sz="3600" kern="1200" dirty="0">
              <a:solidFill>
                <a:schemeClr val="tx1"/>
              </a:solidFill>
              <a:latin typeface="Arial" panose="020B0604020202020204" pitchFamily="34" charset="0"/>
            </a:endParaRPr>
          </a:p>
        </p:txBody>
      </p:sp>
      <p:sp>
        <p:nvSpPr>
          <p:cNvPr id="13" name="Content Placeholder 12">
            <a:extLst>
              <a:ext uri="{FF2B5EF4-FFF2-40B4-BE49-F238E27FC236}">
                <a16:creationId xmlns:a16="http://schemas.microsoft.com/office/drawing/2014/main" id="{327F2F78-9BFE-43A6-99AB-E67542E91D77}"/>
              </a:ext>
            </a:extLst>
          </p:cNvPr>
          <p:cNvSpPr>
            <a:spLocks noGrp="1"/>
          </p:cNvSpPr>
          <p:nvPr>
            <p:ph sz="half" idx="1"/>
          </p:nvPr>
        </p:nvSpPr>
        <p:spPr>
          <a:xfrm>
            <a:off x="540744" y="1941362"/>
            <a:ext cx="3369340" cy="2419097"/>
          </a:xfrm>
        </p:spPr>
        <p:txBody>
          <a:bodyPr vert="horz" lIns="91440" tIns="45720" rIns="91440" bIns="45720" rtlCol="0" anchor="t">
            <a:normAutofit/>
          </a:bodyPr>
          <a:lstStyle/>
          <a:p>
            <a:pPr marL="0" indent="0">
              <a:buNone/>
            </a:pPr>
            <a:r>
              <a:rPr lang="en-US" sz="4000" dirty="0">
                <a:solidFill>
                  <a:srgbClr val="0070C0"/>
                </a:solidFill>
                <a:latin typeface="Arial" panose="020B0604020202020204" pitchFamily="34" charset="0"/>
              </a:rPr>
              <a:t>Digital writing</a:t>
            </a:r>
          </a:p>
        </p:txBody>
      </p:sp>
      <p:sp>
        <p:nvSpPr>
          <p:cNvPr id="58" name="Oval 57">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2211" y="197110"/>
            <a:ext cx="1515618" cy="202082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BB1A42A0-9F8F-4551-A90C-3299788DCD20}"/>
              </a:ext>
            </a:extLst>
          </p:cNvPr>
          <p:cNvPicPr>
            <a:picLocks noChangeAspect="1"/>
          </p:cNvPicPr>
          <p:nvPr/>
        </p:nvPicPr>
        <p:blipFill rotWithShape="1">
          <a:blip r:embed="rId3"/>
          <a:srcRect l="9300" r="14010" b="-2"/>
          <a:stretch/>
        </p:blipFill>
        <p:spPr>
          <a:xfrm>
            <a:off x="4285655" y="361702"/>
            <a:ext cx="126873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60" name="Freeform: Shape 59">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6199" y="-16261"/>
            <a:ext cx="3057801"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 name="Oval 61">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1071" y="2550745"/>
            <a:ext cx="2304288" cy="307238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8">
            <a:extLst>
              <a:ext uri="{FF2B5EF4-FFF2-40B4-BE49-F238E27FC236}">
                <a16:creationId xmlns:a16="http://schemas.microsoft.com/office/drawing/2014/main" id="{43C30FA9-4FBE-45FD-A4B7-D7ACA1866C19}"/>
              </a:ext>
            </a:extLst>
          </p:cNvPr>
          <p:cNvPicPr>
            <a:picLocks noGrp="1" noChangeAspect="1"/>
          </p:cNvPicPr>
          <p:nvPr>
            <p:ph sz="half" idx="2"/>
          </p:nvPr>
        </p:nvPicPr>
        <p:blipFill rotWithShape="1">
          <a:blip r:embed="rId4"/>
          <a:srcRect l="47999" r="10003" b="3"/>
          <a:stretch/>
        </p:blipFill>
        <p:spPr>
          <a:xfrm>
            <a:off x="4414515" y="2715337"/>
            <a:ext cx="20574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5" name="Content Placeholder 4">
            <a:extLst>
              <a:ext uri="{FF2B5EF4-FFF2-40B4-BE49-F238E27FC236}">
                <a16:creationId xmlns:a16="http://schemas.microsoft.com/office/drawing/2014/main" id="{0F7064A5-9710-435C-A0D1-520EF226E86B}"/>
              </a:ext>
            </a:extLst>
          </p:cNvPr>
          <p:cNvPicPr>
            <a:picLocks noChangeAspect="1"/>
          </p:cNvPicPr>
          <p:nvPr/>
        </p:nvPicPr>
        <p:blipFill rotWithShape="1">
          <a:blip r:embed="rId5"/>
          <a:srcRect l="25538" r="24208" b="-1"/>
          <a:stretch/>
        </p:blipFill>
        <p:spPr>
          <a:xfrm>
            <a:off x="6208968" y="2"/>
            <a:ext cx="2935032"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64" name="Freeform: Shape 63">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39871" y="4604085"/>
            <a:ext cx="3210834"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13">
            <a:extLst>
              <a:ext uri="{FF2B5EF4-FFF2-40B4-BE49-F238E27FC236}">
                <a16:creationId xmlns:a16="http://schemas.microsoft.com/office/drawing/2014/main" id="{68C439C8-675C-49D2-91F2-89586BC161E5}"/>
              </a:ext>
            </a:extLst>
          </p:cNvPr>
          <p:cNvPicPr>
            <a:picLocks noChangeAspect="1"/>
          </p:cNvPicPr>
          <p:nvPr/>
        </p:nvPicPr>
        <p:blipFill rotWithShape="1">
          <a:blip r:embed="rId6"/>
          <a:srcRect t="5888" r="2" b="2"/>
          <a:stretch/>
        </p:blipFill>
        <p:spPr>
          <a:xfrm>
            <a:off x="1363960" y="4769536"/>
            <a:ext cx="2962656"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66" name="Freeform: Shape 65">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6277" y="3966828"/>
            <a:ext cx="2504969"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Content Placeholder 5">
            <a:extLst>
              <a:ext uri="{FF2B5EF4-FFF2-40B4-BE49-F238E27FC236}">
                <a16:creationId xmlns:a16="http://schemas.microsoft.com/office/drawing/2014/main" id="{88702430-ABDF-4BBC-A55B-0ECFA699B128}"/>
              </a:ext>
            </a:extLst>
          </p:cNvPr>
          <p:cNvPicPr>
            <a:picLocks noChangeAspect="1"/>
          </p:cNvPicPr>
          <p:nvPr/>
        </p:nvPicPr>
        <p:blipFill rotWithShape="1">
          <a:blip r:embed="rId7"/>
          <a:srcRect l="5462" r="50816" b="3"/>
          <a:stretch/>
        </p:blipFill>
        <p:spPr>
          <a:xfrm>
            <a:off x="6757062" y="4131546"/>
            <a:ext cx="2384184"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38825917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D24B440-3AE4-59D7-DE6B-5AB82080B3FD}"/>
              </a:ext>
            </a:extLst>
          </p:cNvPr>
          <p:cNvSpPr/>
          <p:nvPr/>
        </p:nvSpPr>
        <p:spPr>
          <a:xfrm>
            <a:off x="0" y="0"/>
            <a:ext cx="9144000" cy="5661248"/>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250" name="Title 1"/>
          <p:cNvSpPr>
            <a:spLocks noGrp="1"/>
          </p:cNvSpPr>
          <p:nvPr>
            <p:ph type="title"/>
          </p:nvPr>
        </p:nvSpPr>
        <p:spPr>
          <a:xfrm>
            <a:off x="552450" y="188640"/>
            <a:ext cx="7886700" cy="903634"/>
          </a:xfrm>
        </p:spPr>
        <p:txBody>
          <a:bodyPr>
            <a:noAutofit/>
          </a:bodyPr>
          <a:lstStyle/>
          <a:p>
            <a:r>
              <a:rPr lang="en-GB" altLang="en-US" sz="3600" dirty="0" err="1">
                <a:latin typeface="Arial" panose="020B0604020202020204" pitchFamily="34" charset="0"/>
              </a:rPr>
              <a:t>Tasg</a:t>
            </a:r>
            <a:br>
              <a:rPr lang="en-GB" altLang="en-US" sz="3600" dirty="0">
                <a:latin typeface="Arial" panose="020B0604020202020204" pitchFamily="34" charset="0"/>
              </a:rPr>
            </a:br>
            <a:r>
              <a:rPr lang="en-GB" altLang="en-US" sz="3600" dirty="0">
                <a:solidFill>
                  <a:srgbClr val="0070C0"/>
                </a:solidFill>
                <a:latin typeface="Arial" panose="020B0604020202020204" pitchFamily="34" charset="0"/>
              </a:rPr>
              <a:t>Task</a:t>
            </a:r>
          </a:p>
        </p:txBody>
      </p:sp>
      <p:sp>
        <p:nvSpPr>
          <p:cNvPr id="53251" name="Content Placeholder 2"/>
          <p:cNvSpPr>
            <a:spLocks noGrp="1"/>
          </p:cNvSpPr>
          <p:nvPr>
            <p:ph sz="half" idx="1"/>
          </p:nvPr>
        </p:nvSpPr>
        <p:spPr>
          <a:xfrm>
            <a:off x="251520" y="1196752"/>
            <a:ext cx="4244280" cy="4392836"/>
          </a:xfrm>
        </p:spPr>
        <p:txBody>
          <a:bodyPr>
            <a:normAutofit lnSpcReduction="10000"/>
          </a:bodyPr>
          <a:lstStyle/>
          <a:p>
            <a:pPr marL="0" indent="0">
              <a:buNone/>
            </a:pPr>
            <a:r>
              <a:rPr lang="cy-GB" b="1" dirty="0">
                <a:latin typeface="Arial" panose="020B0604020202020204" pitchFamily="34" charset="0"/>
              </a:rPr>
              <a:t>Dyma’r elfennau allweddol o ‘Ysgrifennu’</a:t>
            </a:r>
          </a:p>
          <a:p>
            <a:r>
              <a:rPr lang="cy-GB" dirty="0">
                <a:latin typeface="Arial" panose="020B0604020202020204" pitchFamily="34" charset="0"/>
              </a:rPr>
              <a:t>Chwith i dde;</a:t>
            </a:r>
          </a:p>
          <a:p>
            <a:r>
              <a:rPr lang="cy-GB" dirty="0">
                <a:latin typeface="Arial" panose="020B0604020202020204" pitchFamily="34" charset="0"/>
              </a:rPr>
              <a:t>Yr wyddor – Ymwybyddiaeth ffonolegol</a:t>
            </a:r>
            <a:r>
              <a:rPr lang="en-GB" dirty="0">
                <a:latin typeface="Arial" panose="020B0604020202020204" pitchFamily="34" charset="0"/>
              </a:rPr>
              <a:t>;</a:t>
            </a:r>
          </a:p>
          <a:p>
            <a:r>
              <a:rPr lang="cy-GB" dirty="0">
                <a:latin typeface="Arial" panose="020B0604020202020204" pitchFamily="34" charset="0"/>
              </a:rPr>
              <a:t>Brawddegau – odl;</a:t>
            </a:r>
            <a:endParaRPr lang="en-GB" dirty="0">
              <a:latin typeface="Arial" panose="020B0604020202020204" pitchFamily="34" charset="0"/>
            </a:endParaRPr>
          </a:p>
          <a:p>
            <a:r>
              <a:rPr lang="cy-GB" dirty="0">
                <a:latin typeface="Arial" panose="020B0604020202020204" pitchFamily="34" charset="0"/>
              </a:rPr>
              <a:t>Iaith ar lafar – chwarae â synau – darnau o eiriau;</a:t>
            </a:r>
            <a:endParaRPr lang="en-GB" dirty="0">
              <a:latin typeface="Arial" panose="020B0604020202020204" pitchFamily="34" charset="0"/>
            </a:endParaRPr>
          </a:p>
        </p:txBody>
      </p:sp>
      <p:sp>
        <p:nvSpPr>
          <p:cNvPr id="53252" name="Content Placeholder 3"/>
          <p:cNvSpPr>
            <a:spLocks noGrp="1"/>
          </p:cNvSpPr>
          <p:nvPr>
            <p:ph sz="half" idx="2"/>
          </p:nvPr>
        </p:nvSpPr>
        <p:spPr>
          <a:xfrm>
            <a:off x="4648200" y="1196752"/>
            <a:ext cx="4388296" cy="4392836"/>
          </a:xfrm>
        </p:spPr>
        <p:txBody>
          <a:bodyPr>
            <a:normAutofit lnSpcReduction="10000"/>
          </a:bodyPr>
          <a:lstStyle/>
          <a:p>
            <a:pPr marL="0" indent="0">
              <a:buNone/>
            </a:pPr>
            <a:r>
              <a:rPr lang="en-GB" altLang="en-US" b="1" dirty="0">
                <a:solidFill>
                  <a:srgbClr val="0070C0"/>
                </a:solidFill>
                <a:latin typeface="Arial" panose="020B0604020202020204" pitchFamily="34" charset="0"/>
              </a:rPr>
              <a:t>These are the key elements of ‘Writing’</a:t>
            </a:r>
          </a:p>
          <a:p>
            <a:r>
              <a:rPr lang="en-GB" dirty="0">
                <a:solidFill>
                  <a:srgbClr val="0070C0"/>
                </a:solidFill>
                <a:latin typeface="Arial" panose="020B0604020202020204" pitchFamily="34" charset="0"/>
              </a:rPr>
              <a:t>Left to right;</a:t>
            </a:r>
          </a:p>
          <a:p>
            <a:r>
              <a:rPr lang="en-GB" dirty="0">
                <a:solidFill>
                  <a:srgbClr val="0070C0"/>
                </a:solidFill>
                <a:latin typeface="Arial" panose="020B0604020202020204" pitchFamily="34" charset="0"/>
              </a:rPr>
              <a:t>Alphabet – Phonological awareness;</a:t>
            </a:r>
          </a:p>
          <a:p>
            <a:r>
              <a:rPr lang="en-GB" dirty="0">
                <a:solidFill>
                  <a:srgbClr val="0070C0"/>
                </a:solidFill>
                <a:latin typeface="Arial" panose="020B0604020202020204" pitchFamily="34" charset="0"/>
              </a:rPr>
              <a:t>Sentences –rhyme;</a:t>
            </a:r>
          </a:p>
          <a:p>
            <a:r>
              <a:rPr lang="en-GB" dirty="0">
                <a:solidFill>
                  <a:srgbClr val="0070C0"/>
                </a:solidFill>
                <a:latin typeface="Arial" panose="020B0604020202020204" pitchFamily="34" charset="0"/>
              </a:rPr>
              <a:t>Spoken language – sound play – segment words;</a:t>
            </a:r>
          </a:p>
          <a:p>
            <a:pPr marL="0" indent="0">
              <a:buNone/>
            </a:pPr>
            <a:endParaRPr lang="en-GB" altLang="en-US" sz="2400" dirty="0">
              <a:solidFill>
                <a:srgbClr val="0070C0"/>
              </a:solidFill>
              <a:latin typeface="Arial" panose="020B0604020202020204" pitchFamily="34" charset="0"/>
            </a:endParaRPr>
          </a:p>
        </p:txBody>
      </p:sp>
    </p:spTree>
    <p:extLst>
      <p:ext uri="{BB962C8B-B14F-4D97-AF65-F5344CB8AC3E}">
        <p14:creationId xmlns:p14="http://schemas.microsoft.com/office/powerpoint/2010/main" val="28879174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D24B440-3AE4-59D7-DE6B-5AB82080B3FD}"/>
              </a:ext>
            </a:extLst>
          </p:cNvPr>
          <p:cNvSpPr/>
          <p:nvPr/>
        </p:nvSpPr>
        <p:spPr>
          <a:xfrm>
            <a:off x="0" y="0"/>
            <a:ext cx="9144000" cy="5661248"/>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250" name="Title 1"/>
          <p:cNvSpPr>
            <a:spLocks noGrp="1"/>
          </p:cNvSpPr>
          <p:nvPr>
            <p:ph type="title"/>
          </p:nvPr>
        </p:nvSpPr>
        <p:spPr>
          <a:xfrm>
            <a:off x="552450" y="188640"/>
            <a:ext cx="7886700" cy="903634"/>
          </a:xfrm>
        </p:spPr>
        <p:txBody>
          <a:bodyPr>
            <a:noAutofit/>
          </a:bodyPr>
          <a:lstStyle/>
          <a:p>
            <a:r>
              <a:rPr lang="en-GB" altLang="en-US" sz="3600" dirty="0" err="1">
                <a:latin typeface="Arial" panose="020B0604020202020204" pitchFamily="34" charset="0"/>
              </a:rPr>
              <a:t>Tasg</a:t>
            </a:r>
            <a:br>
              <a:rPr lang="en-GB" altLang="en-US" sz="3600" dirty="0">
                <a:latin typeface="Arial" panose="020B0604020202020204" pitchFamily="34" charset="0"/>
              </a:rPr>
            </a:br>
            <a:r>
              <a:rPr lang="en-GB" altLang="en-US" sz="3600" dirty="0">
                <a:solidFill>
                  <a:srgbClr val="0070C0"/>
                </a:solidFill>
                <a:latin typeface="Arial" panose="020B0604020202020204" pitchFamily="34" charset="0"/>
              </a:rPr>
              <a:t>Task</a:t>
            </a:r>
          </a:p>
        </p:txBody>
      </p:sp>
      <p:sp>
        <p:nvSpPr>
          <p:cNvPr id="53251" name="Content Placeholder 2"/>
          <p:cNvSpPr>
            <a:spLocks noGrp="1"/>
          </p:cNvSpPr>
          <p:nvPr>
            <p:ph sz="half" idx="1"/>
          </p:nvPr>
        </p:nvSpPr>
        <p:spPr>
          <a:xfrm>
            <a:off x="251520" y="1196752"/>
            <a:ext cx="4244280" cy="4392836"/>
          </a:xfrm>
        </p:spPr>
        <p:txBody>
          <a:bodyPr>
            <a:normAutofit lnSpcReduction="10000"/>
          </a:bodyPr>
          <a:lstStyle/>
          <a:p>
            <a:pPr marL="0" indent="0">
              <a:buNone/>
            </a:pPr>
            <a:r>
              <a:rPr lang="cy-GB" b="1" dirty="0">
                <a:latin typeface="Arial" panose="020B0604020202020204" pitchFamily="34" charset="0"/>
              </a:rPr>
              <a:t>Dyma’r elfennau allweddol o ‘Ysgrifennu’</a:t>
            </a:r>
          </a:p>
          <a:p>
            <a:r>
              <a:rPr lang="cy-GB" dirty="0">
                <a:latin typeface="Arial" panose="020B0604020202020204" pitchFamily="34" charset="0"/>
              </a:rPr>
              <a:t>Creu marciau corfforol;</a:t>
            </a:r>
            <a:endParaRPr lang="en-GB" dirty="0">
              <a:latin typeface="Arial" panose="020B0604020202020204" pitchFamily="34" charset="0"/>
            </a:endParaRPr>
          </a:p>
          <a:p>
            <a:r>
              <a:rPr lang="cy-GB" dirty="0">
                <a:latin typeface="Arial" panose="020B0604020202020204" pitchFamily="34" charset="0"/>
              </a:rPr>
              <a:t>Adnabod llythrennau/synau (Ymwybyddiaeth ffonolegol – c/a/</a:t>
            </a:r>
            <a:r>
              <a:rPr lang="cy-GB" dirty="0" err="1">
                <a:latin typeface="Arial" panose="020B0604020202020204" pitchFamily="34" charset="0"/>
              </a:rPr>
              <a:t>th</a:t>
            </a:r>
            <a:r>
              <a:rPr lang="cy-GB" dirty="0">
                <a:latin typeface="Arial" panose="020B0604020202020204" pitchFamily="34" charset="0"/>
              </a:rPr>
              <a:t>);</a:t>
            </a:r>
            <a:endParaRPr lang="en-GB" dirty="0">
              <a:latin typeface="Arial" panose="020B0604020202020204" pitchFamily="34" charset="0"/>
            </a:endParaRPr>
          </a:p>
          <a:p>
            <a:r>
              <a:rPr lang="cy-GB" dirty="0">
                <a:latin typeface="Arial" panose="020B0604020202020204" pitchFamily="34" charset="0"/>
              </a:rPr>
              <a:t>Ymwybyddiaeth am brint – print amgylcheddol.</a:t>
            </a:r>
            <a:endParaRPr lang="en-GB" dirty="0">
              <a:latin typeface="Arial" panose="020B0604020202020204" pitchFamily="34" charset="0"/>
            </a:endParaRPr>
          </a:p>
        </p:txBody>
      </p:sp>
      <p:sp>
        <p:nvSpPr>
          <p:cNvPr id="53252" name="Content Placeholder 3"/>
          <p:cNvSpPr>
            <a:spLocks noGrp="1"/>
          </p:cNvSpPr>
          <p:nvPr>
            <p:ph sz="half" idx="2"/>
          </p:nvPr>
        </p:nvSpPr>
        <p:spPr>
          <a:xfrm>
            <a:off x="4648200" y="1196752"/>
            <a:ext cx="4388296" cy="4392836"/>
          </a:xfrm>
        </p:spPr>
        <p:txBody>
          <a:bodyPr>
            <a:normAutofit lnSpcReduction="10000"/>
          </a:bodyPr>
          <a:lstStyle/>
          <a:p>
            <a:pPr marL="0" indent="0">
              <a:buNone/>
            </a:pPr>
            <a:r>
              <a:rPr lang="en-GB" altLang="en-US" b="1" dirty="0">
                <a:solidFill>
                  <a:srgbClr val="0070C0"/>
                </a:solidFill>
                <a:latin typeface="Arial" panose="020B0604020202020204" pitchFamily="34" charset="0"/>
              </a:rPr>
              <a:t>These are the key elements of ‘Writing’</a:t>
            </a:r>
          </a:p>
          <a:p>
            <a:r>
              <a:rPr lang="en-GB" dirty="0">
                <a:solidFill>
                  <a:srgbClr val="0070C0"/>
                </a:solidFill>
                <a:latin typeface="Arial" panose="020B0604020202020204" pitchFamily="34" charset="0"/>
              </a:rPr>
              <a:t>Producing physical marks;</a:t>
            </a:r>
          </a:p>
          <a:p>
            <a:r>
              <a:rPr lang="en-GB" dirty="0">
                <a:solidFill>
                  <a:srgbClr val="0070C0"/>
                </a:solidFill>
                <a:latin typeface="Arial" panose="020B0604020202020204" pitchFamily="34" charset="0"/>
              </a:rPr>
              <a:t>Recognising letters/sounds. (Phonemic awareness c/a/t;</a:t>
            </a:r>
          </a:p>
          <a:p>
            <a:r>
              <a:rPr lang="en-GB" dirty="0">
                <a:solidFill>
                  <a:srgbClr val="0070C0"/>
                </a:solidFill>
                <a:latin typeface="Arial" panose="020B0604020202020204" pitchFamily="34" charset="0"/>
              </a:rPr>
              <a:t>Awareness of print – environmental print.</a:t>
            </a:r>
          </a:p>
          <a:p>
            <a:pPr marL="0" indent="0">
              <a:buNone/>
            </a:pPr>
            <a:endParaRPr lang="en-GB" altLang="en-US" sz="2400" dirty="0">
              <a:solidFill>
                <a:srgbClr val="0070C0"/>
              </a:solidFill>
              <a:latin typeface="Arial" panose="020B0604020202020204" pitchFamily="34" charset="0"/>
            </a:endParaRPr>
          </a:p>
        </p:txBody>
      </p:sp>
    </p:spTree>
    <p:extLst>
      <p:ext uri="{BB962C8B-B14F-4D97-AF65-F5344CB8AC3E}">
        <p14:creationId xmlns:p14="http://schemas.microsoft.com/office/powerpoint/2010/main" val="5418856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38C2C8-235D-FF64-DDDF-63358AA96437}"/>
              </a:ext>
            </a:extLst>
          </p:cNvPr>
          <p:cNvSpPr/>
          <p:nvPr/>
        </p:nvSpPr>
        <p:spPr>
          <a:xfrm>
            <a:off x="0" y="0"/>
            <a:ext cx="9144000" cy="5805264"/>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250" name="Title 1"/>
          <p:cNvSpPr>
            <a:spLocks noGrp="1"/>
          </p:cNvSpPr>
          <p:nvPr>
            <p:ph type="title"/>
          </p:nvPr>
        </p:nvSpPr>
        <p:spPr>
          <a:xfrm>
            <a:off x="552450" y="188640"/>
            <a:ext cx="7886700" cy="903634"/>
          </a:xfrm>
        </p:spPr>
        <p:txBody>
          <a:bodyPr>
            <a:normAutofit fontScale="90000"/>
          </a:bodyPr>
          <a:lstStyle/>
          <a:p>
            <a:r>
              <a:rPr lang="en-GB" altLang="en-US" sz="3600" dirty="0" err="1">
                <a:latin typeface="Arial" panose="020B0604020202020204" pitchFamily="34" charset="0"/>
              </a:rPr>
              <a:t>Tasg</a:t>
            </a:r>
            <a:br>
              <a:rPr lang="en-GB" altLang="en-US" sz="3600" dirty="0">
                <a:latin typeface="Arial" panose="020B0604020202020204" pitchFamily="34" charset="0"/>
              </a:rPr>
            </a:br>
            <a:r>
              <a:rPr lang="en-GB" altLang="en-US" sz="3600" dirty="0">
                <a:solidFill>
                  <a:srgbClr val="0070C0"/>
                </a:solidFill>
                <a:latin typeface="Arial" panose="020B0604020202020204" pitchFamily="34" charset="0"/>
              </a:rPr>
              <a:t>Task</a:t>
            </a:r>
          </a:p>
        </p:txBody>
      </p:sp>
      <p:sp>
        <p:nvSpPr>
          <p:cNvPr id="53251" name="Content Placeholder 2"/>
          <p:cNvSpPr>
            <a:spLocks noGrp="1"/>
          </p:cNvSpPr>
          <p:nvPr>
            <p:ph sz="half" idx="1"/>
          </p:nvPr>
        </p:nvSpPr>
        <p:spPr>
          <a:xfrm>
            <a:off x="251520" y="1196752"/>
            <a:ext cx="4244280" cy="4392836"/>
          </a:xfrm>
        </p:spPr>
        <p:txBody>
          <a:bodyPr>
            <a:normAutofit/>
          </a:bodyPr>
          <a:lstStyle/>
          <a:p>
            <a:pPr marL="0" indent="0">
              <a:buNone/>
            </a:pPr>
            <a:r>
              <a:rPr lang="en-GB" altLang="en-US" sz="2600" b="1" dirty="0" err="1">
                <a:latin typeface="Arial" panose="020B0604020202020204" pitchFamily="34" charset="0"/>
              </a:rPr>
              <a:t>Ystyriwch</a:t>
            </a:r>
            <a:r>
              <a:rPr lang="en-GB" altLang="en-US" sz="2600" b="1" dirty="0">
                <a:latin typeface="Arial" panose="020B0604020202020204" pitchFamily="34" charset="0"/>
              </a:rPr>
              <a:t> </a:t>
            </a:r>
            <a:r>
              <a:rPr lang="en-GB" altLang="en-US" sz="2600" b="1" dirty="0" err="1">
                <a:latin typeface="Arial" panose="020B0604020202020204" pitchFamily="34" charset="0"/>
              </a:rPr>
              <a:t>eich</a:t>
            </a:r>
            <a:r>
              <a:rPr lang="en-GB" altLang="en-US" sz="2600" b="1" dirty="0">
                <a:latin typeface="Arial" panose="020B0604020202020204" pitchFamily="34" charset="0"/>
              </a:rPr>
              <a:t> </a:t>
            </a:r>
            <a:r>
              <a:rPr lang="en-GB" altLang="en-US" sz="2600" b="1" dirty="0" err="1">
                <a:latin typeface="Arial" panose="020B0604020202020204" pitchFamily="34" charset="0"/>
              </a:rPr>
              <a:t>gweithgaredd</a:t>
            </a:r>
            <a:r>
              <a:rPr lang="en-GB" altLang="en-US" sz="2600" b="1" dirty="0">
                <a:latin typeface="Arial" panose="020B0604020202020204" pitchFamily="34" charset="0"/>
              </a:rPr>
              <a:t> </a:t>
            </a:r>
            <a:r>
              <a:rPr lang="en-GB" altLang="en-US" sz="2600" b="1" dirty="0" err="1">
                <a:latin typeface="Arial" panose="020B0604020202020204" pitchFamily="34" charset="0"/>
              </a:rPr>
              <a:t>adrodd</a:t>
            </a:r>
            <a:r>
              <a:rPr lang="en-GB" altLang="en-US" sz="2600" b="1" dirty="0">
                <a:latin typeface="Arial" panose="020B0604020202020204" pitchFamily="34" charset="0"/>
              </a:rPr>
              <a:t> </a:t>
            </a:r>
            <a:r>
              <a:rPr lang="en-GB" altLang="en-US" sz="2600" b="1" dirty="0" err="1">
                <a:latin typeface="Arial" panose="020B0604020202020204" pitchFamily="34" charset="0"/>
              </a:rPr>
              <a:t>stori</a:t>
            </a:r>
            <a:r>
              <a:rPr lang="en-GB" altLang="en-US" sz="2600" b="1" dirty="0">
                <a:latin typeface="Arial" panose="020B0604020202020204" pitchFamily="34" charset="0"/>
              </a:rPr>
              <a:t>:</a:t>
            </a:r>
          </a:p>
          <a:p>
            <a:pPr lvl="0"/>
            <a:r>
              <a:rPr lang="cy-GB" sz="2600" dirty="0">
                <a:latin typeface="Arial" panose="020B0604020202020204" pitchFamily="34" charset="0"/>
              </a:rPr>
              <a:t>Pa agweddau o’ch adrodd stori chi fyddai’n eich galluogi i wneud cysylltiadau gyda’r pwyntiau blaenorol?</a:t>
            </a:r>
            <a:endParaRPr lang="en-GB" sz="2600" dirty="0">
              <a:latin typeface="Arial" panose="020B0604020202020204" pitchFamily="34" charset="0"/>
            </a:endParaRPr>
          </a:p>
          <a:p>
            <a:pPr lvl="0"/>
            <a:r>
              <a:rPr lang="cy-GB" sz="2600" dirty="0">
                <a:latin typeface="Arial" panose="020B0604020202020204" pitchFamily="34" charset="0"/>
              </a:rPr>
              <a:t>Sut fyddech yn cefnogi’r elfennau allweddol gyda theori?</a:t>
            </a:r>
            <a:endParaRPr lang="en-GB" sz="2600" dirty="0">
              <a:latin typeface="Arial" panose="020B0604020202020204" pitchFamily="34" charset="0"/>
            </a:endParaRPr>
          </a:p>
          <a:p>
            <a:endParaRPr lang="en-GB" altLang="en-US" dirty="0">
              <a:latin typeface="Arial" panose="020B0604020202020204" pitchFamily="34" charset="0"/>
            </a:endParaRPr>
          </a:p>
        </p:txBody>
      </p:sp>
      <p:sp>
        <p:nvSpPr>
          <p:cNvPr id="53252" name="Content Placeholder 3"/>
          <p:cNvSpPr>
            <a:spLocks noGrp="1"/>
          </p:cNvSpPr>
          <p:nvPr>
            <p:ph sz="half" idx="2"/>
          </p:nvPr>
        </p:nvSpPr>
        <p:spPr>
          <a:xfrm>
            <a:off x="4648200" y="1196752"/>
            <a:ext cx="4388296" cy="4392836"/>
          </a:xfrm>
        </p:spPr>
        <p:txBody>
          <a:bodyPr>
            <a:normAutofit/>
          </a:bodyPr>
          <a:lstStyle/>
          <a:p>
            <a:pPr marL="0" indent="0">
              <a:buNone/>
            </a:pPr>
            <a:r>
              <a:rPr lang="en-GB" altLang="en-US" sz="2600" b="1" dirty="0">
                <a:solidFill>
                  <a:srgbClr val="0070C0"/>
                </a:solidFill>
                <a:latin typeface="Arial" panose="020B0604020202020204" pitchFamily="34" charset="0"/>
              </a:rPr>
              <a:t>Consider your storytelling activity:</a:t>
            </a:r>
          </a:p>
          <a:p>
            <a:r>
              <a:rPr lang="en-GB" dirty="0">
                <a:solidFill>
                  <a:srgbClr val="0070C0"/>
                </a:solidFill>
                <a:latin typeface="Arial" panose="020B0604020202020204" pitchFamily="34" charset="0"/>
              </a:rPr>
              <a:t>What aspects of your storytelling would allow you to make links to the previous points?</a:t>
            </a:r>
          </a:p>
          <a:p>
            <a:r>
              <a:rPr lang="en-GB" dirty="0">
                <a:solidFill>
                  <a:srgbClr val="0070C0"/>
                </a:solidFill>
                <a:latin typeface="Arial" panose="020B0604020202020204" pitchFamily="34" charset="0"/>
              </a:rPr>
              <a:t>How could you support the key elements with theory?</a:t>
            </a:r>
          </a:p>
          <a:p>
            <a:endParaRPr lang="en-GB" altLang="en-US" sz="2400" dirty="0">
              <a:solidFill>
                <a:srgbClr val="0070C0"/>
              </a:solidFill>
              <a:latin typeface="Arial" panose="020B0604020202020204" pitchFamily="34" charset="0"/>
            </a:endParaRPr>
          </a:p>
        </p:txBody>
      </p:sp>
    </p:spTree>
    <p:extLst>
      <p:ext uri="{BB962C8B-B14F-4D97-AF65-F5344CB8AC3E}">
        <p14:creationId xmlns:p14="http://schemas.microsoft.com/office/powerpoint/2010/main" val="2955007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5B3EE9B-9011-7BE2-390A-D0184D1D2E8E}"/>
              </a:ext>
            </a:extLst>
          </p:cNvPr>
          <p:cNvSpPr/>
          <p:nvPr/>
        </p:nvSpPr>
        <p:spPr>
          <a:xfrm>
            <a:off x="0" y="0"/>
            <a:ext cx="9144000" cy="5805264"/>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250" name="Title 1"/>
          <p:cNvSpPr>
            <a:spLocks noGrp="1"/>
          </p:cNvSpPr>
          <p:nvPr>
            <p:ph type="title"/>
          </p:nvPr>
        </p:nvSpPr>
        <p:spPr>
          <a:xfrm>
            <a:off x="251520" y="274638"/>
            <a:ext cx="8435280" cy="850106"/>
          </a:xfrm>
        </p:spPr>
        <p:txBody>
          <a:bodyPr/>
          <a:lstStyle/>
          <a:p>
            <a:pPr algn="l"/>
            <a:r>
              <a:rPr lang="en-GB" altLang="en-US" sz="2400" dirty="0" err="1">
                <a:latin typeface="Arial" panose="020B0604020202020204" pitchFamily="34" charset="0"/>
              </a:rPr>
              <a:t>Rhestr</a:t>
            </a:r>
            <a:r>
              <a:rPr lang="en-GB" altLang="en-US" sz="2400" dirty="0">
                <a:latin typeface="Arial" panose="020B0604020202020204" pitchFamily="34" charset="0"/>
              </a:rPr>
              <a:t> o </a:t>
            </a:r>
            <a:r>
              <a:rPr lang="en-GB" altLang="en-US" sz="2400" dirty="0" err="1">
                <a:latin typeface="Arial" panose="020B0604020202020204" pitchFamily="34" charset="0"/>
              </a:rPr>
              <a:t>gyfeiriadau</a:t>
            </a:r>
            <a:br>
              <a:rPr lang="en-GB" altLang="en-US" sz="2400" dirty="0">
                <a:latin typeface="Arial" panose="020B0604020202020204" pitchFamily="34" charset="0"/>
              </a:rPr>
            </a:br>
            <a:r>
              <a:rPr lang="en-GB" altLang="en-US" sz="2400" dirty="0">
                <a:solidFill>
                  <a:srgbClr val="0070C0"/>
                </a:solidFill>
                <a:latin typeface="Arial" panose="020B0604020202020204" pitchFamily="34" charset="0"/>
              </a:rPr>
              <a:t>Reference list</a:t>
            </a:r>
          </a:p>
        </p:txBody>
      </p:sp>
      <p:sp>
        <p:nvSpPr>
          <p:cNvPr id="2" name="Content Placeholder 1"/>
          <p:cNvSpPr>
            <a:spLocks noGrp="1"/>
          </p:cNvSpPr>
          <p:nvPr>
            <p:ph idx="1"/>
          </p:nvPr>
        </p:nvSpPr>
        <p:spPr>
          <a:xfrm>
            <a:off x="107504" y="1052736"/>
            <a:ext cx="8784976" cy="4464497"/>
          </a:xfrm>
        </p:spPr>
        <p:txBody>
          <a:bodyPr>
            <a:normAutofit/>
          </a:bodyPr>
          <a:lstStyle/>
          <a:p>
            <a:pPr marL="0" indent="0">
              <a:buNone/>
            </a:pPr>
            <a:r>
              <a:rPr lang="en-GB" sz="2000" b="0" i="0" dirty="0">
                <a:solidFill>
                  <a:srgbClr val="222222"/>
                </a:solidFill>
                <a:effectLst/>
                <a:latin typeface="Arial" panose="020B0604020202020204" pitchFamily="34" charset="0"/>
                <a:cs typeface="Arial" panose="020B0604020202020204" pitchFamily="34" charset="0"/>
              </a:rPr>
              <a:t>Bai, L. </a:t>
            </a:r>
            <a:r>
              <a:rPr lang="en-GB" sz="2000" b="0" i="1" dirty="0">
                <a:solidFill>
                  <a:srgbClr val="222222"/>
                </a:solidFill>
                <a:effectLst/>
                <a:latin typeface="Arial" panose="020B0604020202020204" pitchFamily="34" charset="0"/>
                <a:cs typeface="Arial" panose="020B0604020202020204" pitchFamily="34" charset="0"/>
              </a:rPr>
              <a:t>et al</a:t>
            </a:r>
            <a:r>
              <a:rPr lang="en-GB" sz="2000" b="0" i="0" dirty="0">
                <a:solidFill>
                  <a:srgbClr val="222222"/>
                </a:solidFill>
                <a:effectLst/>
                <a:latin typeface="Arial" panose="020B0604020202020204" pitchFamily="34" charset="0"/>
                <a:cs typeface="Arial" panose="020B0604020202020204" pitchFamily="34" charset="0"/>
              </a:rPr>
              <a:t>. (2022) </a:t>
            </a:r>
            <a:r>
              <a:rPr lang="en-GB" sz="2000" b="0" i="1" dirty="0">
                <a:solidFill>
                  <a:srgbClr val="222222"/>
                </a:solidFill>
                <a:effectLst/>
                <a:latin typeface="Arial" panose="020B0604020202020204" pitchFamily="34" charset="0"/>
                <a:cs typeface="Arial" panose="020B0604020202020204" pitchFamily="34" charset="0"/>
              </a:rPr>
              <a:t>Developing Visual Art Education in Early Childhood Education. </a:t>
            </a:r>
            <a:r>
              <a:rPr lang="en-GB" sz="2000" b="0" i="0" dirty="0">
                <a:solidFill>
                  <a:srgbClr val="222222"/>
                </a:solidFill>
                <a:effectLst/>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3"/>
              </a:rPr>
              <a:t>Bai_Li_Liu.pdf (theseus.fi)</a:t>
            </a:r>
            <a:r>
              <a:rPr lang="en-GB" sz="2000" dirty="0">
                <a:latin typeface="Arial" panose="020B0604020202020204" pitchFamily="34" charset="0"/>
                <a:cs typeface="Arial" panose="020B0604020202020204" pitchFamily="34" charset="0"/>
              </a:rPr>
              <a:t> [Accessed: August 10 2022].</a:t>
            </a:r>
          </a:p>
          <a:p>
            <a:pPr marL="0" indent="0">
              <a:buNone/>
            </a:pPr>
            <a:r>
              <a:rPr lang="en-GB" sz="2000" dirty="0">
                <a:latin typeface="Arial" panose="020B0604020202020204" pitchFamily="34" charset="0"/>
                <a:cs typeface="Arial" panose="020B0604020202020204" pitchFamily="34" charset="0"/>
              </a:rPr>
              <a:t>Brownhill, S. (2013) </a:t>
            </a:r>
            <a:r>
              <a:rPr lang="en-GB" sz="2000" i="1" dirty="0">
                <a:latin typeface="Arial" panose="020B0604020202020204" pitchFamily="34" charset="0"/>
                <a:cs typeface="Arial" panose="020B0604020202020204" pitchFamily="34" charset="0"/>
              </a:rPr>
              <a:t>Getting Children Writing. </a:t>
            </a:r>
            <a:r>
              <a:rPr lang="en-GB" sz="2000" dirty="0">
                <a:latin typeface="Arial" panose="020B0604020202020204" pitchFamily="34" charset="0"/>
                <a:cs typeface="Arial" panose="020B0604020202020204" pitchFamily="34" charset="0"/>
              </a:rPr>
              <a:t>London: Sage Publications Ltd.</a:t>
            </a:r>
          </a:p>
          <a:p>
            <a:pPr marL="0" indent="0">
              <a:buNone/>
            </a:pPr>
            <a:r>
              <a:rPr lang="en-GB" sz="2000" dirty="0">
                <a:latin typeface="Arial" panose="020B0604020202020204" pitchFamily="34" charset="0"/>
                <a:cs typeface="Arial" panose="020B0604020202020204" pitchFamily="34" charset="0"/>
              </a:rPr>
              <a:t>Donaldson, G. (2015) </a:t>
            </a:r>
            <a:r>
              <a:rPr lang="en-GB" sz="2000" i="1" dirty="0">
                <a:latin typeface="Arial" panose="020B0604020202020204" pitchFamily="34" charset="0"/>
                <a:cs typeface="Arial" panose="020B0604020202020204" pitchFamily="34" charset="0"/>
              </a:rPr>
              <a:t>Successful Futures Independent Review of Curriculum  and Assessment Arrangements in Wales, </a:t>
            </a:r>
            <a:r>
              <a:rPr lang="en-GB" sz="2000" dirty="0">
                <a:latin typeface="Arial" panose="020B0604020202020204" pitchFamily="34" charset="0"/>
                <a:cs typeface="Arial" panose="020B0604020202020204" pitchFamily="34" charset="0"/>
                <a:hlinkClick r:id="rId4"/>
              </a:rPr>
              <a:t>https://gov.wales/docs/dcells/publications/150225-successful-futures-en.pdf</a:t>
            </a:r>
            <a:r>
              <a:rPr lang="en-GB" sz="2000" dirty="0">
                <a:latin typeface="Arial" panose="020B0604020202020204" pitchFamily="34" charset="0"/>
                <a:cs typeface="Arial" panose="020B0604020202020204" pitchFamily="34" charset="0"/>
              </a:rPr>
              <a:t> [Accessed: November 2 2018].</a:t>
            </a:r>
          </a:p>
          <a:p>
            <a:pPr marL="0" indent="0">
              <a:buNone/>
            </a:pPr>
            <a:r>
              <a:rPr lang="en-GB" sz="2000" dirty="0" err="1">
                <a:latin typeface="Arial" panose="020B0604020202020204" pitchFamily="34" charset="0"/>
                <a:cs typeface="Arial" panose="020B0604020202020204" pitchFamily="34" charset="0"/>
              </a:rPr>
              <a:t>Neaum</a:t>
            </a:r>
            <a:r>
              <a:rPr lang="en-GB" sz="2000" dirty="0">
                <a:latin typeface="Arial" panose="020B0604020202020204" pitchFamily="34" charset="0"/>
                <a:cs typeface="Arial" panose="020B0604020202020204" pitchFamily="34" charset="0"/>
              </a:rPr>
              <a:t>, S. (2012) </a:t>
            </a:r>
            <a:r>
              <a:rPr lang="en-GB" sz="2000" i="1" dirty="0">
                <a:latin typeface="Arial" panose="020B0604020202020204" pitchFamily="34" charset="0"/>
                <a:cs typeface="Arial" panose="020B0604020202020204" pitchFamily="34" charset="0"/>
              </a:rPr>
              <a:t>Language and Literacy for the Early Years. </a:t>
            </a:r>
            <a:r>
              <a:rPr lang="en-GB" sz="2000" dirty="0">
                <a:latin typeface="Arial" panose="020B0604020202020204" pitchFamily="34" charset="0"/>
                <a:cs typeface="Arial" panose="020B0604020202020204" pitchFamily="34" charset="0"/>
              </a:rPr>
              <a:t>London: Sage Publications Ltd.</a:t>
            </a:r>
          </a:p>
          <a:p>
            <a:pPr marL="0" indent="0">
              <a:buNone/>
            </a:pPr>
            <a:r>
              <a:rPr lang="en-GB" sz="2000" dirty="0">
                <a:latin typeface="Arial" panose="020B0604020202020204" pitchFamily="34" charset="0"/>
                <a:cs typeface="Arial" panose="020B0604020202020204" pitchFamily="34" charset="0"/>
              </a:rPr>
              <a:t>Rose, E. (2016) </a:t>
            </a:r>
            <a:r>
              <a:rPr lang="en-GB" sz="2000" i="1" dirty="0" err="1">
                <a:latin typeface="Arial" panose="020B0604020202020204" pitchFamily="34" charset="0"/>
                <a:cs typeface="Arial" panose="020B0604020202020204" pitchFamily="34" charset="0"/>
              </a:rPr>
              <a:t>Lowenfeld’s</a:t>
            </a:r>
            <a:r>
              <a:rPr lang="en-GB" sz="2000" i="1" dirty="0">
                <a:latin typeface="Arial" panose="020B0604020202020204" pitchFamily="34" charset="0"/>
                <a:cs typeface="Arial" panose="020B0604020202020204" pitchFamily="34" charset="0"/>
              </a:rPr>
              <a:t> 5 stages, </a:t>
            </a:r>
            <a:r>
              <a:rPr lang="en-GB" sz="2000" dirty="0">
                <a:latin typeface="Arial" panose="020B0604020202020204" pitchFamily="34" charset="0"/>
                <a:cs typeface="Arial" panose="020B0604020202020204" pitchFamily="34" charset="0"/>
              </a:rPr>
              <a:t>https://www.youtube.com/watch?v=DcLcUjRVY24 [Accessed: November 1 2018].</a:t>
            </a:r>
          </a:p>
          <a:p>
            <a:pPr marL="0" indent="0">
              <a:buNone/>
            </a:pPr>
            <a:endParaRPr lang="en-GB" sz="1800" dirty="0">
              <a:latin typeface="Arial" panose="020B0604020202020204" pitchFamily="34" charset="0"/>
            </a:endParaRPr>
          </a:p>
          <a:p>
            <a:pPr marL="0" indent="0">
              <a:buNone/>
            </a:pPr>
            <a:endParaRPr lang="en-GB" sz="1800" dirty="0">
              <a:latin typeface="Arial" panose="020B0604020202020204" pitchFamily="34" charset="0"/>
            </a:endParaRPr>
          </a:p>
        </p:txBody>
      </p:sp>
    </p:spTree>
    <p:extLst>
      <p:ext uri="{BB962C8B-B14F-4D97-AF65-F5344CB8AC3E}">
        <p14:creationId xmlns:p14="http://schemas.microsoft.com/office/powerpoint/2010/main" val="3879452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A5E6866-8E57-EEFF-28D3-EAFA17B04A49}"/>
              </a:ext>
            </a:extLst>
          </p:cNvPr>
          <p:cNvSpPr/>
          <p:nvPr/>
        </p:nvSpPr>
        <p:spPr>
          <a:xfrm>
            <a:off x="0" y="0"/>
            <a:ext cx="9144000" cy="5805264"/>
          </a:xfrm>
          <a:prstGeom prst="rect">
            <a:avLst/>
          </a:prstGeom>
          <a:solidFill>
            <a:srgbClr val="FFFEE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250" name="Title 1"/>
          <p:cNvSpPr>
            <a:spLocks noGrp="1"/>
          </p:cNvSpPr>
          <p:nvPr>
            <p:ph type="title"/>
          </p:nvPr>
        </p:nvSpPr>
        <p:spPr>
          <a:xfrm>
            <a:off x="251520" y="274638"/>
            <a:ext cx="8435280" cy="850106"/>
          </a:xfrm>
        </p:spPr>
        <p:txBody>
          <a:bodyPr/>
          <a:lstStyle/>
          <a:p>
            <a:pPr algn="l"/>
            <a:r>
              <a:rPr lang="en-GB" altLang="en-US" sz="2400" dirty="0" err="1">
                <a:latin typeface="Arial" panose="020B0604020202020204" pitchFamily="34" charset="0"/>
              </a:rPr>
              <a:t>Rhestr</a:t>
            </a:r>
            <a:r>
              <a:rPr lang="en-GB" altLang="en-US" sz="2400" dirty="0">
                <a:latin typeface="Arial" panose="020B0604020202020204" pitchFamily="34" charset="0"/>
              </a:rPr>
              <a:t> o </a:t>
            </a:r>
            <a:r>
              <a:rPr lang="en-GB" altLang="en-US" sz="2400" dirty="0" err="1">
                <a:latin typeface="Arial" panose="020B0604020202020204" pitchFamily="34" charset="0"/>
              </a:rPr>
              <a:t>gyfeiriadau</a:t>
            </a:r>
            <a:br>
              <a:rPr lang="en-GB" altLang="en-US" sz="2400" dirty="0">
                <a:latin typeface="Arial" panose="020B0604020202020204" pitchFamily="34" charset="0"/>
              </a:rPr>
            </a:br>
            <a:r>
              <a:rPr lang="en-GB" altLang="en-US" sz="2400" dirty="0">
                <a:solidFill>
                  <a:srgbClr val="0070C0"/>
                </a:solidFill>
                <a:latin typeface="Arial" panose="020B0604020202020204" pitchFamily="34" charset="0"/>
              </a:rPr>
              <a:t>Reference list</a:t>
            </a:r>
          </a:p>
        </p:txBody>
      </p:sp>
      <p:sp>
        <p:nvSpPr>
          <p:cNvPr id="2" name="Content Placeholder 1"/>
          <p:cNvSpPr>
            <a:spLocks noGrp="1"/>
          </p:cNvSpPr>
          <p:nvPr>
            <p:ph idx="1"/>
          </p:nvPr>
        </p:nvSpPr>
        <p:spPr>
          <a:xfrm>
            <a:off x="107504" y="1052736"/>
            <a:ext cx="8784976" cy="4464497"/>
          </a:xfrm>
        </p:spPr>
        <p:txBody>
          <a:bodyPr>
            <a:normAutofit fontScale="92500" lnSpcReduction="10000"/>
          </a:bodyPr>
          <a:lstStyle/>
          <a:p>
            <a:pPr marL="0" indent="0">
              <a:buNone/>
            </a:pPr>
            <a:r>
              <a:rPr lang="en-GB" sz="2100" dirty="0">
                <a:latin typeface="Arial" panose="020B0604020202020204" pitchFamily="34" charset="0"/>
              </a:rPr>
              <a:t>Sandhu, J. (2018) </a:t>
            </a:r>
            <a:r>
              <a:rPr lang="en-GB" sz="2100" i="1" dirty="0">
                <a:latin typeface="Arial" panose="020B0604020202020204" pitchFamily="34" charset="0"/>
              </a:rPr>
              <a:t>Baby drawing with yogurt, </a:t>
            </a:r>
            <a:r>
              <a:rPr lang="en-GB" sz="2100" dirty="0">
                <a:latin typeface="Arial" panose="020B0604020202020204" pitchFamily="34" charset="0"/>
              </a:rPr>
              <a:t>https://www.youtube.com/watch?v=VBaCQJzvjwM [Accessed: November 1 2018].</a:t>
            </a:r>
          </a:p>
          <a:p>
            <a:pPr marL="0" indent="0">
              <a:buNone/>
            </a:pPr>
            <a:r>
              <a:rPr lang="en-GB" sz="2100" dirty="0">
                <a:latin typeface="Arial" panose="020B0604020202020204" pitchFamily="34" charset="0"/>
              </a:rPr>
              <a:t>Sherman, D. (2014) </a:t>
            </a:r>
            <a:r>
              <a:rPr lang="en-GB" sz="2100" i="1" dirty="0">
                <a:latin typeface="Arial" panose="020B0604020202020204" pitchFamily="34" charset="0"/>
              </a:rPr>
              <a:t>Developmental Writing Stages - Whiteboard Animation</a:t>
            </a:r>
            <a:r>
              <a:rPr lang="en-GB" sz="2100" dirty="0">
                <a:latin typeface="Arial" panose="020B0604020202020204" pitchFamily="34" charset="0"/>
              </a:rPr>
              <a:t>, https://www.youtube.com/watch?v=TQdNGnc54QM [Accessed: November 1 2018].</a:t>
            </a:r>
          </a:p>
          <a:p>
            <a:pPr marL="0" indent="0">
              <a:buNone/>
            </a:pPr>
            <a:r>
              <a:rPr lang="en-GB" sz="2100" dirty="0" err="1">
                <a:latin typeface="Arial" panose="020B0604020202020204" pitchFamily="34" charset="0"/>
              </a:rPr>
              <a:t>Szaflarski</a:t>
            </a:r>
            <a:r>
              <a:rPr lang="en-GB" sz="2100" dirty="0">
                <a:latin typeface="Arial" panose="020B0604020202020204" pitchFamily="34" charset="0"/>
              </a:rPr>
              <a:t>, J.P. </a:t>
            </a:r>
            <a:r>
              <a:rPr lang="en-GB" sz="2100" i="1" dirty="0">
                <a:latin typeface="Arial" panose="020B0604020202020204" pitchFamily="34" charset="0"/>
              </a:rPr>
              <a:t>et al. </a:t>
            </a:r>
            <a:r>
              <a:rPr lang="en-GB" sz="2100" dirty="0">
                <a:latin typeface="Arial" panose="020B0604020202020204" pitchFamily="34" charset="0"/>
              </a:rPr>
              <a:t>(2012) ‘Left-handedness and language lateralization in children’, </a:t>
            </a:r>
            <a:r>
              <a:rPr lang="en-GB" sz="2100" i="1" dirty="0">
                <a:latin typeface="Arial" panose="020B0604020202020204" pitchFamily="34" charset="0"/>
              </a:rPr>
              <a:t>Brain research</a:t>
            </a:r>
            <a:r>
              <a:rPr lang="en-GB" sz="2100" dirty="0">
                <a:latin typeface="Arial" panose="020B0604020202020204" pitchFamily="34" charset="0"/>
              </a:rPr>
              <a:t>, </a:t>
            </a:r>
            <a:r>
              <a:rPr lang="en-GB" sz="2100" i="1" dirty="0">
                <a:latin typeface="Arial" panose="020B0604020202020204" pitchFamily="34" charset="0"/>
              </a:rPr>
              <a:t>1433</a:t>
            </a:r>
            <a:r>
              <a:rPr lang="en-GB" sz="2100" dirty="0">
                <a:latin typeface="Arial" panose="020B0604020202020204" pitchFamily="34" charset="0"/>
              </a:rPr>
              <a:t>, pp.85-97.</a:t>
            </a:r>
          </a:p>
          <a:p>
            <a:pPr marL="0" indent="0">
              <a:buNone/>
            </a:pPr>
            <a:r>
              <a:rPr lang="en-GB" sz="2100" dirty="0">
                <a:latin typeface="Arial" panose="020B0604020202020204" pitchFamily="34" charset="0"/>
              </a:rPr>
              <a:t>Welsh Government (2019) Draft Statutory Area of Learning and Experience: Languages, Literacy and Communication, </a:t>
            </a:r>
            <a:r>
              <a:rPr lang="en-GB" sz="2100" dirty="0">
                <a:latin typeface="Arial" panose="020B0604020202020204" pitchFamily="34" charset="0"/>
                <a:hlinkClick r:id="rId3"/>
              </a:rPr>
              <a:t>https://hwb.gov.wales/storage/4373f5ea-f77e-4b10-a20f-4b06eb02f6a0/draft-statutory-guidance-languages-literacy-and-communication.pdf</a:t>
            </a:r>
            <a:r>
              <a:rPr lang="en-GB" sz="2100" dirty="0">
                <a:latin typeface="Arial" panose="020B0604020202020204" pitchFamily="34" charset="0"/>
              </a:rPr>
              <a:t> [Accessed: November 9 2020].</a:t>
            </a:r>
          </a:p>
          <a:p>
            <a:pPr marL="0" indent="0">
              <a:buNone/>
            </a:pPr>
            <a:r>
              <a:rPr lang="en-GB" sz="2100" dirty="0">
                <a:latin typeface="Arial" panose="020B0604020202020204" pitchFamily="34" charset="0"/>
              </a:rPr>
              <a:t>Whitehead, M. (2004) </a:t>
            </a:r>
            <a:r>
              <a:rPr lang="en-GB" sz="2100" i="1" dirty="0">
                <a:latin typeface="Arial" panose="020B0604020202020204" pitchFamily="34" charset="0"/>
              </a:rPr>
              <a:t>Language and Literacy in the Early Years. </a:t>
            </a:r>
            <a:r>
              <a:rPr lang="en-GB" sz="2100" dirty="0">
                <a:latin typeface="Arial" panose="020B0604020202020204" pitchFamily="34" charset="0"/>
              </a:rPr>
              <a:t>(3</a:t>
            </a:r>
            <a:r>
              <a:rPr lang="en-GB" sz="2100" baseline="30000" dirty="0">
                <a:latin typeface="Arial" panose="020B0604020202020204" pitchFamily="34" charset="0"/>
              </a:rPr>
              <a:t>rd</a:t>
            </a:r>
            <a:r>
              <a:rPr lang="en-GB" sz="2100" dirty="0">
                <a:latin typeface="Arial" panose="020B0604020202020204" pitchFamily="34" charset="0"/>
              </a:rPr>
              <a:t> ed.). London: Sage Publications Ltd.</a:t>
            </a:r>
          </a:p>
          <a:p>
            <a:pPr marL="0" indent="0">
              <a:buNone/>
            </a:pPr>
            <a:endParaRPr lang="en-GB" sz="1800" dirty="0">
              <a:latin typeface="Arial" panose="020B0604020202020204" pitchFamily="34" charset="0"/>
            </a:endParaRPr>
          </a:p>
          <a:p>
            <a:pPr marL="0" indent="0">
              <a:buNone/>
            </a:pPr>
            <a:endParaRPr lang="en-GB" sz="1800" dirty="0">
              <a:latin typeface="Arial" panose="020B0604020202020204" pitchFamily="34" charset="0"/>
            </a:endParaRPr>
          </a:p>
        </p:txBody>
      </p:sp>
    </p:spTree>
    <p:extLst>
      <p:ext uri="{BB962C8B-B14F-4D97-AF65-F5344CB8AC3E}">
        <p14:creationId xmlns:p14="http://schemas.microsoft.com/office/powerpoint/2010/main" val="24537492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2250</Words>
  <Application>Microsoft Office PowerPoint</Application>
  <PresentationFormat>On-screen Show (4:3)</PresentationFormat>
  <Paragraphs>288</Paragraphs>
  <Slides>43</Slides>
  <Notes>40</Notes>
  <HiddenSlides>0</HiddenSlides>
  <MMClips>2</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43</vt:i4>
      </vt:variant>
    </vt:vector>
  </HeadingPairs>
  <TitlesOfParts>
    <vt:vector size="52" baseType="lpstr">
      <vt:lpstr>Myriad Pro</vt:lpstr>
      <vt:lpstr>PrintLucida Sans</vt:lpstr>
      <vt:lpstr>Arial</vt:lpstr>
      <vt:lpstr>Calibri</vt:lpstr>
      <vt:lpstr>Calibri Light</vt:lpstr>
      <vt:lpstr>Times</vt:lpstr>
      <vt:lpstr>Wingdings</vt:lpstr>
      <vt:lpstr>Office Theme</vt:lpstr>
      <vt:lpstr>Photo Editor Photo</vt:lpstr>
      <vt:lpstr>PowerPoint Presentation</vt:lpstr>
      <vt:lpstr>Cynnwys     Content</vt:lpstr>
      <vt:lpstr>Cynnwys     Content</vt:lpstr>
      <vt:lpstr>Sgiliau Cyflogadwyedd/Trosglwyddadwy Employability/Transferable Skills</vt:lpstr>
      <vt:lpstr>Adnoddau   Resources</vt:lpstr>
      <vt:lpstr>Gwneud Marciau Cynnar Early Mark Making</vt:lpstr>
      <vt:lpstr>Gwneud Marciau Cynnar Early Mark Making</vt:lpstr>
      <vt:lpstr>Cyfnodau ysgrifennu datblygol Stages of emergent writing</vt:lpstr>
      <vt:lpstr>Gafael dwrn  Fisted grasp</vt:lpstr>
      <vt:lpstr>PowerPoint Presentation</vt:lpstr>
      <vt:lpstr>Gafael trybedd statig Static tripod grasp</vt:lpstr>
      <vt:lpstr>PowerPoint Presentation</vt:lpstr>
      <vt:lpstr>Viktor Lowenfeld 1903 - 1960                             </vt:lpstr>
      <vt:lpstr>PowerPoint Presentation</vt:lpstr>
      <vt:lpstr>O sgribl i luniau cynrychiadol  From scribbles to representational drawings </vt:lpstr>
      <vt:lpstr>O sgribl i luniau cynrychiadol  From scribbles to representational drawings </vt:lpstr>
      <vt:lpstr>Tasg grŵp Group task</vt:lpstr>
      <vt:lpstr>PowerPoint Presentation</vt:lpstr>
      <vt:lpstr>Ysgrifennu Datblygol      Emergent Writing</vt:lpstr>
      <vt:lpstr>Cyfleoedd         Opportunities </vt:lpstr>
      <vt:lpstr>Cyfleoedd         Opportunities </vt:lpstr>
      <vt:lpstr>Y gwaith o ysgrifennu  The business of writing</vt:lpstr>
      <vt:lpstr>Montessori</vt:lpstr>
      <vt:lpstr>Adroddiad Donaldson (2015) Donaldson Report (2015)</vt:lpstr>
      <vt:lpstr>Gwybodaeth bellach… Curriculum for Wales 2022</vt:lpstr>
      <vt:lpstr> Plant ag ADY</vt:lpstr>
      <vt:lpstr> Children with ALN</vt:lpstr>
      <vt:lpstr>Llawdueddiad chwith Left handedness </vt:lpstr>
      <vt:lpstr>Llawdueddiad chwith – agwedd hanesyddol </vt:lpstr>
      <vt:lpstr> Left handedness – historical attitude</vt:lpstr>
      <vt:lpstr>Cefnogi plant llawchwith Supporting left-handed children </vt:lpstr>
      <vt:lpstr>Cefnogi plant llawchwith Supporting left-handed children </vt:lpstr>
      <vt:lpstr>Beth am ddiwylliannau eraill? What about other cultures? </vt:lpstr>
      <vt:lpstr>Rôl yr oedolyn             Role of the adult</vt:lpstr>
      <vt:lpstr>Dal yn sgil bwysig?  Still an important skill?</vt:lpstr>
      <vt:lpstr>Neu, ai dyma’r unig sgil sydd angen?  Or, is this the only skill required?</vt:lpstr>
      <vt:lpstr>Arferion techno-lythrennedd newydd New techno-literacy practices</vt:lpstr>
      <vt:lpstr>Ysgrifennu digidol</vt:lpstr>
      <vt:lpstr>Tasg Task</vt:lpstr>
      <vt:lpstr>Tasg Task</vt:lpstr>
      <vt:lpstr>Tasg Task</vt:lpstr>
      <vt:lpstr>Rhestr o gyfeiriadau Reference list</vt:lpstr>
      <vt:lpstr>Rhestr o gyfeiriadau Reference list</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Alison Rees-Edwards</cp:lastModifiedBy>
  <cp:revision>158</cp:revision>
  <cp:lastPrinted>2019-11-25T15:55:21Z</cp:lastPrinted>
  <dcterms:created xsi:type="dcterms:W3CDTF">2010-09-01T10:27:19Z</dcterms:created>
  <dcterms:modified xsi:type="dcterms:W3CDTF">2022-09-05T15:11:45Z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