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handoutMasterIdLst>
    <p:handoutMasterId r:id="rId31"/>
  </p:handoutMasterIdLst>
  <p:sldIdLst>
    <p:sldId id="257" r:id="rId2"/>
    <p:sldId id="333" r:id="rId3"/>
    <p:sldId id="334" r:id="rId4"/>
    <p:sldId id="264" r:id="rId5"/>
    <p:sldId id="280" r:id="rId6"/>
    <p:sldId id="268" r:id="rId7"/>
    <p:sldId id="269" r:id="rId8"/>
    <p:sldId id="272" r:id="rId9"/>
    <p:sldId id="262" r:id="rId10"/>
    <p:sldId id="296" r:id="rId11"/>
    <p:sldId id="293" r:id="rId12"/>
    <p:sldId id="302" r:id="rId13"/>
    <p:sldId id="312" r:id="rId14"/>
    <p:sldId id="317" r:id="rId15"/>
    <p:sldId id="288" r:id="rId16"/>
    <p:sldId id="295" r:id="rId17"/>
    <p:sldId id="301" r:id="rId18"/>
    <p:sldId id="316" r:id="rId19"/>
    <p:sldId id="294" r:id="rId20"/>
    <p:sldId id="277" r:id="rId21"/>
    <p:sldId id="325" r:id="rId22"/>
    <p:sldId id="326" r:id="rId23"/>
    <p:sldId id="327" r:id="rId24"/>
    <p:sldId id="332" r:id="rId25"/>
    <p:sldId id="320" r:id="rId26"/>
    <p:sldId id="321" r:id="rId27"/>
    <p:sldId id="328" r:id="rId28"/>
    <p:sldId id="329" r:id="rId2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zyheqY4g4aSNTnwxxO5Tg==" hashData="L3lPoOUKzbx6HUmNzovUoMAKa3Xy25ulcnQWU6OPrZZk5ZE7k9da1VDFwC981aWDxDNXWxwenWOs122ICVw0x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810" autoAdjust="0"/>
  </p:normalViewPr>
  <p:slideViewPr>
    <p:cSldViewPr snapToGrid="0">
      <p:cViewPr varScale="1">
        <p:scale>
          <a:sx n="42" d="100"/>
          <a:sy n="42" d="100"/>
        </p:scale>
        <p:origin x="1604" y="44"/>
      </p:cViewPr>
      <p:guideLst/>
    </p:cSldViewPr>
  </p:slideViewPr>
  <p:notesTextViewPr>
    <p:cViewPr>
      <p:scale>
        <a:sx n="3" d="2"/>
        <a:sy n="3" d="2"/>
      </p:scale>
      <p:origin x="0" y="0"/>
    </p:cViewPr>
  </p:notesTextViewPr>
  <p:sorterViewPr>
    <p:cViewPr>
      <p:scale>
        <a:sx n="100" d="100"/>
        <a:sy n="100" d="100"/>
      </p:scale>
      <p:origin x="0" y="-699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C4EA63C-1856-443A-B3D7-70C25FF28961}" type="datetimeFigureOut">
              <a:rPr lang="en-GB" smtClean="0"/>
              <a:t>21/02/2019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BF5FAC4-D137-421B-B300-640990C458EA}" type="slidenum">
              <a:rPr lang="en-GB" smtClean="0"/>
              <a:t>‹#›</a:t>
            </a:fld>
            <a:endParaRPr lang="en-GB"/>
          </a:p>
        </p:txBody>
      </p:sp>
    </p:spTree>
    <p:extLst>
      <p:ext uri="{BB962C8B-B14F-4D97-AF65-F5344CB8AC3E}">
        <p14:creationId xmlns:p14="http://schemas.microsoft.com/office/powerpoint/2010/main" val="2167791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089D25D-DACD-4123-B979-E6BD1904D5E4}" type="datetimeFigureOut">
              <a:rPr lang="en-GB" smtClean="0"/>
              <a:t>21/02/2019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437B498-6E9C-4BEE-BAB5-B143177F1A3A}" type="slidenum">
              <a:rPr lang="en-GB" smtClean="0"/>
              <a:t>‹#›</a:t>
            </a:fld>
            <a:endParaRPr lang="en-GB"/>
          </a:p>
        </p:txBody>
      </p:sp>
    </p:spTree>
    <p:extLst>
      <p:ext uri="{BB962C8B-B14F-4D97-AF65-F5344CB8AC3E}">
        <p14:creationId xmlns:p14="http://schemas.microsoft.com/office/powerpoint/2010/main" val="22678399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homeoffice.gov.uk/about-us/corporate-publications-strategy/home-office-circulars/circulars-2012/018-2012/"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By the end of this lesson,</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you will be able to:</a:t>
            </a:r>
          </a:p>
          <a:p>
            <a:pPr marL="0" lvl="0" indent="0">
              <a:lnSpc>
                <a:spcPct val="100000"/>
              </a:lnSpc>
              <a:buFont typeface="+mj-lt"/>
              <a:buNone/>
            </a:pP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harassment as stipulated by S1 of the Protection from harassment Act 1997.</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harassment as stipulated by S2 and S4 of the Protection from Harassment Act 1997 and defences applicable in the Act.</a:t>
            </a:r>
            <a:endParaRPr lang="en-GB" sz="1100" b="1" kern="1200" baseline="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stalking as stipulated by S2A and S4A of the protection from Harassment Act 1997 and defences applicable in the Act.</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behaviours that constitute stalking and harassment.</a:t>
            </a:r>
          </a:p>
          <a:p>
            <a:pPr marL="22860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racially and religiously aggravated harassment as stipulated by the Crime and Disorder Act 1998.</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information to be recorded by an officer when dealing with a victim of stalking/harassment. </a:t>
            </a:r>
          </a:p>
          <a:p>
            <a:pPr marL="22860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actions that can be taken by the police when safeguarding a victim of stalking/harassment.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1</a:t>
            </a:fld>
            <a:endParaRPr lang="en-GB"/>
          </a:p>
        </p:txBody>
      </p:sp>
    </p:spTree>
    <p:extLst>
      <p:ext uri="{BB962C8B-B14F-4D97-AF65-F5344CB8AC3E}">
        <p14:creationId xmlns:p14="http://schemas.microsoft.com/office/powerpoint/2010/main" val="3225151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a:t>
            </a:fld>
            <a:endParaRPr lang="en-GB"/>
          </a:p>
        </p:txBody>
      </p:sp>
    </p:spTree>
    <p:extLst>
      <p:ext uri="{BB962C8B-B14F-4D97-AF65-F5344CB8AC3E}">
        <p14:creationId xmlns:p14="http://schemas.microsoft.com/office/powerpoint/2010/main" val="94588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3</a:t>
            </a:fld>
            <a:endParaRPr lang="en-GB"/>
          </a:p>
        </p:txBody>
      </p:sp>
    </p:spTree>
    <p:extLst>
      <p:ext uri="{BB962C8B-B14F-4D97-AF65-F5344CB8AC3E}">
        <p14:creationId xmlns:p14="http://schemas.microsoft.com/office/powerpoint/2010/main" val="364396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Section 2 merely states that – a person who pursues a course of conduct in breach of section 1 or 1A commits an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Summary Offence – 6 months imprisonment and/or fine  -  not exceeding £5000</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Court can also impose a Restraining Order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0" dirty="0" smtClean="0">
                <a:latin typeface="Arial" panose="020B0604020202020204" pitchFamily="34" charset="0"/>
                <a:cs typeface="Arial" panose="020B0604020202020204" pitchFamily="34" charset="0"/>
              </a:rPr>
              <a:t>Three defences are available to the section 2 offence:</a:t>
            </a:r>
          </a:p>
          <a:p>
            <a:pPr>
              <a:lnSpc>
                <a:spcPct val="100000"/>
              </a:lnSpc>
            </a:pPr>
            <a:r>
              <a:rPr lang="en-GB" sz="1100" b="0" dirty="0" smtClean="0">
                <a:latin typeface="Arial" panose="020B0604020202020204" pitchFamily="34" charset="0"/>
                <a:cs typeface="Arial" panose="020B0604020202020204" pitchFamily="34" charset="0"/>
              </a:rPr>
              <a:t>that the course of conduct was pursued for the purpose of preventing or detecting crime; </a:t>
            </a:r>
          </a:p>
          <a:p>
            <a:pPr>
              <a:lnSpc>
                <a:spcPct val="100000"/>
              </a:lnSpc>
            </a:pPr>
            <a:r>
              <a:rPr lang="en-GB" sz="1100" b="0" dirty="0" smtClean="0">
                <a:latin typeface="Arial" panose="020B0604020202020204" pitchFamily="34" charset="0"/>
                <a:cs typeface="Arial" panose="020B0604020202020204" pitchFamily="34" charset="0"/>
              </a:rPr>
              <a:t>that it was pursued under any enactment or rule of law or to comply with any condition or requirement imposed by any person under any enactment; or </a:t>
            </a:r>
          </a:p>
          <a:p>
            <a:pPr>
              <a:lnSpc>
                <a:spcPct val="100000"/>
              </a:lnSpc>
            </a:pPr>
            <a:r>
              <a:rPr lang="en-GB" sz="1100" b="0" dirty="0" smtClean="0">
                <a:latin typeface="Arial" panose="020B0604020202020204" pitchFamily="34" charset="0"/>
                <a:cs typeface="Arial" panose="020B0604020202020204" pitchFamily="34" charset="0"/>
              </a:rPr>
              <a:t>that in the particular circumstances the pursuit of the course of conduct was reasonable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4</a:t>
            </a:fld>
            <a:endParaRPr lang="en-GB"/>
          </a:p>
        </p:txBody>
      </p:sp>
    </p:spTree>
    <p:extLst>
      <p:ext uri="{BB962C8B-B14F-4D97-AF65-F5344CB8AC3E}">
        <p14:creationId xmlns:p14="http://schemas.microsoft.com/office/powerpoint/2010/main" val="1480730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0" fontAlgn="base" hangingPunct="0">
              <a:spcBef>
                <a:spcPct val="50000"/>
              </a:spcBef>
              <a:spcAft>
                <a:spcPct val="0"/>
              </a:spcAft>
              <a:buFontTx/>
              <a:buNone/>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Summary Offence,</a:t>
            </a:r>
            <a:r>
              <a:rPr lang="en-GB" altLang="en-US" sz="1100" baseline="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6 months imprisonment</a:t>
            </a:r>
            <a:r>
              <a:rPr lang="en-GB" altLang="en-US" sz="1100" baseline="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and/or Fine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S1(1A)</a:t>
            </a:r>
            <a:r>
              <a:rPr lang="en-GB" sz="1100" baseline="0" dirty="0" smtClean="0">
                <a:latin typeface="Arial" panose="020B0604020202020204" pitchFamily="34" charset="0"/>
                <a:cs typeface="Arial" panose="020B0604020202020204" pitchFamily="34" charset="0"/>
              </a:rPr>
              <a:t> was inserted in 2005 by the Serious organised Crime act 2005</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sz="1100" dirty="0" err="1" smtClean="0">
                <a:latin typeface="Arial" panose="020B0604020202020204" pitchFamily="34" charset="0"/>
                <a:cs typeface="Arial" panose="020B0604020202020204" pitchFamily="34" charset="0"/>
              </a:rPr>
              <a:t>i.e</a:t>
            </a:r>
            <a:r>
              <a:rPr lang="en-GB" sz="1100" dirty="0" smtClean="0">
                <a:latin typeface="Arial" panose="020B0604020202020204" pitchFamily="34" charset="0"/>
                <a:cs typeface="Arial" panose="020B0604020202020204" pitchFamily="34" charset="0"/>
              </a:rPr>
              <a:t> that </a:t>
            </a:r>
            <a:r>
              <a:rPr lang="en-GB" sz="1100" dirty="0" err="1" smtClean="0">
                <a:latin typeface="Arial" panose="020B0604020202020204" pitchFamily="34" charset="0"/>
                <a:cs typeface="Arial" panose="020B0604020202020204" pitchFamily="34" charset="0"/>
              </a:rPr>
              <a:t>Mens</a:t>
            </a:r>
            <a:r>
              <a:rPr lang="en-GB" sz="1100" dirty="0" smtClean="0">
                <a:latin typeface="Arial" panose="020B0604020202020204" pitchFamily="34" charset="0"/>
                <a:cs typeface="Arial" panose="020B0604020202020204" pitchFamily="34" charset="0"/>
              </a:rPr>
              <a:t> Rea that intent)any person (not necessarily one of the persons being harassed) not to do something that he is entitled to do or to do something he is not under any obligation to do.</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a:t>
            </a:r>
          </a:p>
          <a:p>
            <a:r>
              <a:rPr lang="en-GB" sz="1100" dirty="0" smtClean="0">
                <a:latin typeface="Arial" panose="020B0604020202020204" pitchFamily="34" charset="0"/>
                <a:cs typeface="Arial" panose="020B0604020202020204" pitchFamily="34" charset="0"/>
              </a:rPr>
              <a:t>However, a course of conduct must involve conduct on at least two occasions, and in relation to the harassment of two or more persons, it means conduct on at least one occasion in relation to each person. It is clearly a matter for the courts, on a case by case basis to determine whether two or more incidents amount to a course of conduct which consequently leads to persons being alarmed or distressed.</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5</a:t>
            </a:fld>
            <a:endParaRPr lang="en-GB"/>
          </a:p>
        </p:txBody>
      </p:sp>
    </p:spTree>
    <p:extLst>
      <p:ext uri="{BB962C8B-B14F-4D97-AF65-F5344CB8AC3E}">
        <p14:creationId xmlns:p14="http://schemas.microsoft.com/office/powerpoint/2010/main" val="3035430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At least 2 occasions, </a:t>
            </a:r>
            <a:r>
              <a:rPr kumimoji="0" lang="en-GB" altLang="en-US"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ea typeface="+mn-ea"/>
                <a:cs typeface="Arial" panose="020B0604020202020204" pitchFamily="34" charset="0"/>
              </a:rPr>
              <a:t>h</a:t>
            </a: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owever the fewer and wider spread the incidents, the less likely that harassment will be proven.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Incidents a year apart could be a course of conduct –e.g. a threat to do something bad on an anniversary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In relation to two or more persons, conduct on at least one occasion in relation to each of those persons.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In the case of </a:t>
            </a:r>
            <a:r>
              <a:rPr kumimoji="0" lang="en-GB" sz="1100" b="0"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R v Kelly 2003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several calls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made to a mobile phone over a very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short period of time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were found to be a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harassing course of action.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phone calls were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not even answered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with the victim later listening to the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messages left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by the defendant – replaying each message one after another.</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victim was found to be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harassed by the conduct as</a:t>
            </a:r>
            <a:r>
              <a:rPr kumimoji="0" lang="en-GB" sz="1100" b="0"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 whole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rather than each individual call or message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000" b="1" i="0" u="none" strike="noStrike" kern="0" cap="none" spc="0" normalizeH="0" baseline="0" noProof="0" dirty="0" smtClean="0">
              <a:ln>
                <a:noFill/>
              </a:ln>
              <a:solidFill>
                <a:srgbClr val="FFE701"/>
              </a:solidFill>
              <a:effectLst/>
              <a:uLnTx/>
              <a:uFillTx/>
              <a:latin typeface="Arial Black"/>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6</a:t>
            </a:fld>
            <a:endParaRPr lang="en-GB"/>
          </a:p>
        </p:txBody>
      </p:sp>
    </p:spTree>
    <p:extLst>
      <p:ext uri="{BB962C8B-B14F-4D97-AF65-F5344CB8AC3E}">
        <p14:creationId xmlns:p14="http://schemas.microsoft.com/office/powerpoint/2010/main" val="33260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‘Likely to cause’ alarm or distress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It can be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either/or</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alarm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or</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distress –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it does not have to be both together (</a:t>
            </a:r>
            <a:r>
              <a:rPr kumimoji="0" lang="en-GB"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DPP v </a:t>
            </a:r>
            <a:r>
              <a:rPr kumimoji="0" lang="en-GB" sz="1100" b="1" i="0" u="none" strike="noStrike" kern="0" cap="none" spc="0" normalizeH="0" baseline="0" noProof="0" dirty="0" err="1" smtClean="0">
                <a:ln>
                  <a:noFill/>
                </a:ln>
                <a:solidFill>
                  <a:schemeClr val="accent6">
                    <a:lumMod val="50000"/>
                  </a:schemeClr>
                </a:solidFill>
                <a:effectLst/>
                <a:uLnTx/>
                <a:uFillTx/>
                <a:latin typeface="Arial" panose="020B0604020202020204" pitchFamily="34" charset="0"/>
                <a:cs typeface="Arial" panose="020B0604020202020204" pitchFamily="34" charset="0"/>
              </a:rPr>
              <a:t>Ramsdale</a:t>
            </a:r>
            <a:r>
              <a:rPr kumimoji="0" lang="en-GB"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2000)</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behaviour</a:t>
            </a:r>
            <a:r>
              <a:rPr lang="en-GB" sz="1100" baseline="0" dirty="0" smtClean="0">
                <a:latin typeface="Arial" panose="020B0604020202020204" pitchFamily="34" charset="0"/>
                <a:cs typeface="Arial" panose="020B0604020202020204" pitchFamily="34" charset="0"/>
              </a:rPr>
              <a:t> is repeated and unwanted by the victim which causes the victim alarm or distress.</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Prosecution under 2 or 4 requires proof of harassment. In addition, there must be proof the conduct was targeted at an individual, was calculated to cause alarm/distress and was oppressive and unreasonable.</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Closely connected groups may also be subjected to ‘collective’ harassment. This is not generally directed at an individual but rather at members of a group. </a:t>
            </a:r>
            <a:r>
              <a:rPr lang="en-GB" sz="1100" baseline="0" dirty="0" err="1" smtClean="0">
                <a:latin typeface="Arial" panose="020B0604020202020204" pitchFamily="34" charset="0"/>
                <a:cs typeface="Arial" panose="020B0604020202020204" pitchFamily="34" charset="0"/>
              </a:rPr>
              <a:t>Eg</a:t>
            </a:r>
            <a:r>
              <a:rPr lang="en-GB" sz="1100" baseline="0" dirty="0" smtClean="0">
                <a:latin typeface="Arial" panose="020B0604020202020204" pitchFamily="34" charset="0"/>
                <a:cs typeface="Arial" panose="020B0604020202020204" pitchFamily="34" charset="0"/>
              </a:rPr>
              <a:t>, those engaged in a specific trade or profession.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7</a:t>
            </a:fld>
            <a:endParaRPr lang="en-GB"/>
          </a:p>
        </p:txBody>
      </p:sp>
    </p:spTree>
    <p:extLst>
      <p:ext uri="{BB962C8B-B14F-4D97-AF65-F5344CB8AC3E}">
        <p14:creationId xmlns:p14="http://schemas.microsoft.com/office/powerpoint/2010/main" val="3377221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was convicted of pursuing a course of conduct which amounted to harassment contrary to Sections 1 &amp; 2 PHA 1997. The offence was complete when the victim was told of the calls by the 3</a:t>
            </a:r>
            <a:r>
              <a:rPr kumimoji="0" lang="en-GB" sz="1100" b="0" i="0" u="none" strike="noStrike" kern="0" cap="none" spc="0" normalizeH="0" baseline="3000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rd</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party employer – so long as </a:t>
            </a: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knew or ought to have known the calls he made to the employer amounted to harassment. That was so even if </a:t>
            </a: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asked that the victim not be told about the allegations</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8</a:t>
            </a:fld>
            <a:endParaRPr lang="en-GB"/>
          </a:p>
        </p:txBody>
      </p:sp>
    </p:spTree>
    <p:extLst>
      <p:ext uri="{BB962C8B-B14F-4D97-AF65-F5344CB8AC3E}">
        <p14:creationId xmlns:p14="http://schemas.microsoft.com/office/powerpoint/2010/main" val="4112931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OUGHT TO KNOW - Objective test - It is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irrelevant</a:t>
            </a:r>
            <a:r>
              <a:rPr kumimoji="0" lang="en-GB" altLang="en-US" sz="1100" b="0" i="0" u="none" strike="noStrike" kern="0" cap="none" spc="0" normalizeH="0" baseline="0" noProof="0" dirty="0" smtClean="0">
                <a:ln>
                  <a:noFill/>
                </a:ln>
                <a:solidFill>
                  <a:srgbClr val="70AD47">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whether the accused was actually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subjectively aware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that their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conduct amounted to harassment.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Even if they are oblivious to the fact their conduct amounted to harassment – they would still be guilty</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 if a reasonable person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in possession of the same information would</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think</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the</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conduct would amount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KNOW -Straightforward concept. Subjective awareness in the mind of the defendant that what they were doing amounted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smtClean="0">
              <a:ln>
                <a:noFill/>
              </a:ln>
              <a:solidFill>
                <a:srgbClr val="FF0000"/>
              </a:solidFill>
              <a:effectLst/>
              <a:uLnTx/>
              <a:uFillTx/>
              <a:latin typeface="Comic Sans MS" panose="030F0702030302020204" pitchFamily="66"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9</a:t>
            </a:fld>
            <a:endParaRPr lang="en-GB"/>
          </a:p>
        </p:txBody>
      </p:sp>
    </p:spTree>
    <p:extLst>
      <p:ext uri="{BB962C8B-B14F-4D97-AF65-F5344CB8AC3E}">
        <p14:creationId xmlns:p14="http://schemas.microsoft.com/office/powerpoint/2010/main" val="2142352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Defence - Putting People in Fear of Violence - s.4</a:t>
            </a:r>
          </a:p>
          <a:p>
            <a:r>
              <a:rPr lang="en-GB" sz="1100" dirty="0" smtClean="0">
                <a:latin typeface="Arial" panose="020B0604020202020204" pitchFamily="34" charset="0"/>
                <a:cs typeface="Arial" panose="020B0604020202020204" pitchFamily="34" charset="0"/>
              </a:rPr>
              <a:t>Section 4 also includes the following statutory defences. It is for the defendant to show that:</a:t>
            </a:r>
          </a:p>
          <a:p>
            <a:r>
              <a:rPr lang="en-GB" sz="1100" dirty="0" smtClean="0">
                <a:latin typeface="Arial" panose="020B0604020202020204" pitchFamily="34" charset="0"/>
                <a:cs typeface="Arial" panose="020B0604020202020204" pitchFamily="34" charset="0"/>
              </a:rPr>
              <a:t>the course of conduct was pursued for the purpose of preventing or detecting crime;</a:t>
            </a:r>
          </a:p>
          <a:p>
            <a:r>
              <a:rPr lang="en-GB" sz="1100" dirty="0" smtClean="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r>
              <a:rPr lang="en-GB" sz="1100" b="1" dirty="0" smtClean="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endParaRPr lang="en-GB" b="1" dirty="0"/>
          </a:p>
        </p:txBody>
      </p:sp>
      <p:sp>
        <p:nvSpPr>
          <p:cNvPr id="4" name="Slide Number Placeholder 3"/>
          <p:cNvSpPr>
            <a:spLocks noGrp="1"/>
          </p:cNvSpPr>
          <p:nvPr>
            <p:ph type="sldNum" sz="quarter" idx="10"/>
          </p:nvPr>
        </p:nvSpPr>
        <p:spPr/>
        <p:txBody>
          <a:bodyPr/>
          <a:lstStyle/>
          <a:p>
            <a:fld id="{F437B498-6E9C-4BEE-BAB5-B143177F1A3A}" type="slidenum">
              <a:rPr lang="en-GB" smtClean="0"/>
              <a:t>10</a:t>
            </a:fld>
            <a:endParaRPr lang="en-GB"/>
          </a:p>
        </p:txBody>
      </p:sp>
    </p:spTree>
    <p:extLst>
      <p:ext uri="{BB962C8B-B14F-4D97-AF65-F5344CB8AC3E}">
        <p14:creationId xmlns:p14="http://schemas.microsoft.com/office/powerpoint/2010/main" val="244580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Either way offence</a:t>
            </a:r>
          </a:p>
          <a:p>
            <a:pPr>
              <a:lnSpc>
                <a:spcPct val="100000"/>
              </a:lnSpc>
            </a:pPr>
            <a:r>
              <a:rPr lang="en-GB" sz="1100" dirty="0" smtClean="0">
                <a:latin typeface="Arial" panose="020B0604020202020204" pitchFamily="34" charset="0"/>
                <a:cs typeface="Arial" panose="020B0604020202020204" pitchFamily="34" charset="0"/>
              </a:rPr>
              <a:t>5</a:t>
            </a:r>
            <a:r>
              <a:rPr lang="en-GB" sz="1100" baseline="0" dirty="0" smtClean="0">
                <a:latin typeface="Arial" panose="020B0604020202020204" pitchFamily="34" charset="0"/>
                <a:cs typeface="Arial" panose="020B0604020202020204" pitchFamily="34" charset="0"/>
              </a:rPr>
              <a:t> years imprisonment on indictment</a:t>
            </a:r>
          </a:p>
          <a:p>
            <a:pPr>
              <a:lnSpc>
                <a:spcPct val="100000"/>
              </a:lnSpc>
            </a:pPr>
            <a:r>
              <a:rPr lang="en-GB" sz="1100" baseline="0" dirty="0" smtClean="0">
                <a:latin typeface="Arial" panose="020B0604020202020204" pitchFamily="34" charset="0"/>
                <a:cs typeface="Arial" panose="020B0604020202020204" pitchFamily="34" charset="0"/>
              </a:rPr>
              <a:t>6 months and/or Fine summarily</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elements of the section 4 offence are:</a:t>
            </a:r>
          </a:p>
          <a:p>
            <a:pPr>
              <a:lnSpc>
                <a:spcPct val="100000"/>
              </a:lnSpc>
            </a:pPr>
            <a:r>
              <a:rPr lang="en-GB" sz="1100" dirty="0" smtClean="0">
                <a:latin typeface="Arial" panose="020B0604020202020204" pitchFamily="34" charset="0"/>
                <a:cs typeface="Arial" panose="020B0604020202020204" pitchFamily="34" charset="0"/>
              </a:rPr>
              <a:t>a course of conduct;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which causes another to fear that violence will be used against him Personally and not a 3</a:t>
            </a:r>
            <a:r>
              <a:rPr lang="en-GB" sz="1100" baseline="30000" dirty="0" smtClean="0">
                <a:latin typeface="Arial" panose="020B0604020202020204" pitchFamily="34" charset="0"/>
                <a:cs typeface="Arial" panose="020B0604020202020204" pitchFamily="34" charset="0"/>
              </a:rPr>
              <a:t>rd</a:t>
            </a:r>
            <a:r>
              <a:rPr lang="en-GB" sz="1100" baseline="0" dirty="0" smtClean="0">
                <a:latin typeface="Arial" panose="020B0604020202020204" pitchFamily="34" charset="0"/>
                <a:cs typeface="Arial" panose="020B0604020202020204" pitchFamily="34" charset="0"/>
              </a:rPr>
              <a:t> party (</a:t>
            </a:r>
            <a:r>
              <a:rPr kumimoji="0" lang="en-GB" altLang="en-US"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Mohammed Ali </a:t>
            </a:r>
            <a:r>
              <a:rPr kumimoji="0" lang="en-GB" altLang="en-US" sz="1100" b="1" i="0" u="none" strike="noStrike" kern="0" cap="none" spc="0" normalizeH="0" baseline="0" noProof="0" dirty="0" err="1" smtClean="0">
                <a:ln>
                  <a:noFill/>
                </a:ln>
                <a:solidFill>
                  <a:schemeClr val="accent6">
                    <a:lumMod val="50000"/>
                  </a:schemeClr>
                </a:solidFill>
                <a:effectLst/>
                <a:uLnTx/>
                <a:uFillTx/>
                <a:latin typeface="Arial" panose="020B0604020202020204" pitchFamily="34" charset="0"/>
                <a:cs typeface="Arial" panose="020B0604020202020204" pitchFamily="34" charset="0"/>
              </a:rPr>
              <a:t>Caurti</a:t>
            </a:r>
            <a:r>
              <a:rPr kumimoji="0" lang="en-GB" altLang="en-US"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v DPP 2001)</a:t>
            </a:r>
            <a:r>
              <a:rPr lang="en-GB" sz="1100" dirty="0" smtClean="0">
                <a:latin typeface="Arial" panose="020B0604020202020204" pitchFamily="34" charset="0"/>
                <a:cs typeface="Arial" panose="020B0604020202020204" pitchFamily="34" charset="0"/>
              </a:rPr>
              <a:t>; and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which the defendant knows or ought to know will cause another to fear that violence will be used against him; and</a:t>
            </a:r>
          </a:p>
          <a:p>
            <a:pPr>
              <a:lnSpc>
                <a:spcPct val="100000"/>
              </a:lnSpc>
            </a:pPr>
            <a:r>
              <a:rPr lang="en-GB" sz="1100" dirty="0" smtClean="0">
                <a:latin typeface="Arial" panose="020B0604020202020204" pitchFamily="34" charset="0"/>
                <a:cs typeface="Arial" panose="020B0604020202020204" pitchFamily="34" charset="0"/>
              </a:rPr>
              <a:t>the defendant ought to know that his course of conduct will cause another to fear that violence will be used against them if a reasonable person in possession of the same information would think that the course of conduct would cause the other so to fear on that occasion.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course of conduct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must cause the victim to fear the violence</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WILL</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rather than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MIGHT</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be used. Classic exam trip up involves circumstances causing the victim to be in fear of what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might happen in the future – this is not enough (R v Henley 2002)</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Defence - Putting People in Fear of Violence - s.4</a:t>
            </a:r>
          </a:p>
          <a:p>
            <a:pPr>
              <a:lnSpc>
                <a:spcPct val="100000"/>
              </a:lnSpc>
            </a:pPr>
            <a:r>
              <a:rPr lang="en-GB" sz="1100" dirty="0" smtClean="0">
                <a:latin typeface="Arial" panose="020B0604020202020204" pitchFamily="34" charset="0"/>
                <a:cs typeface="Arial" panose="020B0604020202020204" pitchFamily="34" charset="0"/>
              </a:rPr>
              <a:t>Section 4 also includes the following statutory defences. It is for the defendant to show that:</a:t>
            </a:r>
          </a:p>
          <a:p>
            <a:pPr>
              <a:lnSpc>
                <a:spcPct val="100000"/>
              </a:lnSpc>
            </a:pPr>
            <a:r>
              <a:rPr lang="en-GB" sz="1100" dirty="0" smtClean="0">
                <a:latin typeface="Arial" panose="020B0604020202020204" pitchFamily="34" charset="0"/>
                <a:cs typeface="Arial" panose="020B0604020202020204" pitchFamily="34" charset="0"/>
              </a:rPr>
              <a:t>the course of conduct was pursued for the purpose of preventing or detecting crime;</a:t>
            </a:r>
          </a:p>
          <a:p>
            <a:pPr>
              <a:lnSpc>
                <a:spcPct val="100000"/>
              </a:lnSpc>
            </a:pPr>
            <a:r>
              <a:rPr lang="en-GB" sz="1100" dirty="0" smtClean="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pPr>
              <a:lnSpc>
                <a:spcPct val="100000"/>
              </a:lnSpc>
            </a:pPr>
            <a:r>
              <a:rPr lang="en-GB" sz="1100" dirty="0" smtClean="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11</a:t>
            </a:fld>
            <a:endParaRPr lang="en-GB"/>
          </a:p>
        </p:txBody>
      </p:sp>
    </p:spTree>
    <p:extLst>
      <p:ext uri="{BB962C8B-B14F-4D97-AF65-F5344CB8AC3E}">
        <p14:creationId xmlns:p14="http://schemas.microsoft.com/office/powerpoint/2010/main" val="1802172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12</a:t>
            </a:fld>
            <a:endParaRPr lang="en-GB"/>
          </a:p>
        </p:txBody>
      </p:sp>
    </p:spTree>
    <p:extLst>
      <p:ext uri="{BB962C8B-B14F-4D97-AF65-F5344CB8AC3E}">
        <p14:creationId xmlns:p14="http://schemas.microsoft.com/office/powerpoint/2010/main" val="491844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S2 and 2A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Indictment maximum 2 years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S4 and 4A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Crown court 14 years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Crime &amp; Disorder Act takes existing offences and sets out circumstances in which those existing offences become racially or religiously aggravated.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Offences that can become racially or religiously aggravated can be grouped into </a:t>
            </a: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4 categories</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Assaults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s20 wounding or GBH – s47 ABH – common assault/battery s.39 CJA 1988 – note that s18 GBH with intent is not covered as already carries a maximum sentence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Criminal Damage –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simple’ criminal damage (basic offence) s1 Criminal Damage Act 1971</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Public Order –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s4 – s4a – s5 POA 1986</a:t>
            </a: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Harassment – s2 – s2a – s4 – s4a  PHA 1997</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13</a:t>
            </a:fld>
            <a:endParaRPr lang="en-GB"/>
          </a:p>
        </p:txBody>
      </p:sp>
    </p:spTree>
    <p:extLst>
      <p:ext uri="{BB962C8B-B14F-4D97-AF65-F5344CB8AC3E}">
        <p14:creationId xmlns:p14="http://schemas.microsoft.com/office/powerpoint/2010/main" val="1508005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effectLst/>
                <a:latin typeface="Arial" panose="020B0604020202020204" pitchFamily="34" charset="0"/>
                <a:cs typeface="Arial" panose="020B0604020202020204" pitchFamily="34" charset="0"/>
              </a:rPr>
              <a:t>Membership,</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in relation to a racial or religious group, includes association with members of that group;</a:t>
            </a:r>
          </a:p>
          <a:p>
            <a:r>
              <a:rPr lang="en-GB" sz="1100" b="1" dirty="0" smtClean="0">
                <a:effectLst/>
                <a:latin typeface="Arial" panose="020B0604020202020204" pitchFamily="34" charset="0"/>
                <a:cs typeface="Arial" panose="020B0604020202020204" pitchFamily="34" charset="0"/>
              </a:rPr>
              <a:t>Presumed</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means presumed by the offender.</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In this section </a:t>
            </a:r>
            <a:r>
              <a:rPr lang="en-GB" sz="1100" b="1" dirty="0" smtClean="0">
                <a:effectLst/>
                <a:latin typeface="Arial" panose="020B0604020202020204" pitchFamily="34" charset="0"/>
                <a:cs typeface="Arial" panose="020B0604020202020204" pitchFamily="34" charset="0"/>
              </a:rPr>
              <a:t>racial group</a:t>
            </a:r>
            <a:r>
              <a:rPr lang="en-GB" sz="1100" dirty="0" smtClean="0">
                <a:effectLst/>
                <a:latin typeface="Arial" panose="020B0604020202020204" pitchFamily="34" charset="0"/>
                <a:cs typeface="Arial" panose="020B0604020202020204" pitchFamily="34" charset="0"/>
              </a:rPr>
              <a:t> means a group of persons defined by reference to race, colour, nationality (including citizenship) or ethnic or national origins.</a:t>
            </a:r>
          </a:p>
          <a:p>
            <a:r>
              <a:rPr lang="en-GB" sz="1100" dirty="0" smtClean="0">
                <a:effectLst/>
                <a:latin typeface="Arial" panose="020B0604020202020204" pitchFamily="34" charset="0"/>
                <a:cs typeface="Arial" panose="020B0604020202020204" pitchFamily="34" charset="0"/>
              </a:rPr>
              <a:t>In this section </a:t>
            </a:r>
            <a:r>
              <a:rPr lang="en-GB" sz="1100" b="1" dirty="0" smtClean="0">
                <a:effectLst/>
                <a:latin typeface="Arial" panose="020B0604020202020204" pitchFamily="34" charset="0"/>
                <a:cs typeface="Arial" panose="020B0604020202020204" pitchFamily="34" charset="0"/>
              </a:rPr>
              <a:t>religious group</a:t>
            </a:r>
            <a:r>
              <a:rPr lang="en-GB" sz="1100" dirty="0" smtClean="0">
                <a:effectLst/>
                <a:latin typeface="Arial" panose="020B0604020202020204" pitchFamily="34" charset="0"/>
                <a:cs typeface="Arial" panose="020B0604020202020204" pitchFamily="34" charset="0"/>
              </a:rPr>
              <a:t> means a group of persons defined by reference to religious belief or lack of religious belief.</a:t>
            </a:r>
          </a:p>
          <a:p>
            <a:endParaRPr lang="en-GB" sz="1100" dirty="0" smtClean="0">
              <a:effectLst/>
              <a:latin typeface="Arial" panose="020B0604020202020204" pitchFamily="34" charset="0"/>
              <a:cs typeface="Arial" panose="020B0604020202020204" pitchFamily="34" charset="0"/>
            </a:endParaRPr>
          </a:p>
          <a:p>
            <a:r>
              <a:rPr lang="en-GB" sz="1100" i="0" dirty="0" smtClean="0">
                <a:effectLst/>
                <a:latin typeface="Arial" panose="020B0604020202020204" pitchFamily="34" charset="0"/>
                <a:cs typeface="Arial" panose="020B0604020202020204" pitchFamily="34" charset="0"/>
              </a:rPr>
              <a:t>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a:t>
            </a:r>
            <a:br>
              <a:rPr lang="en-GB" sz="1100" i="0" dirty="0" smtClean="0">
                <a:effectLst/>
                <a:latin typeface="Arial" panose="020B0604020202020204" pitchFamily="34" charset="0"/>
                <a:cs typeface="Arial" panose="020B0604020202020204" pitchFamily="34" charset="0"/>
              </a:rPr>
            </a:br>
            <a:r>
              <a:rPr lang="en-GB" sz="1100" i="0" dirty="0" smtClean="0">
                <a:effectLst/>
                <a:latin typeface="Arial" panose="020B0604020202020204" pitchFamily="34" charset="0"/>
                <a:cs typeface="Arial" panose="020B0604020202020204" pitchFamily="34" charset="0"/>
              </a:rPr>
              <a:t>(ii)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sz="1100" i="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Hostility is not defined in the legislation. Consideration should be given to ordinary dictionary definitions, which include ill-will, ill-feeling, spite, prejudice, unfriendliness, antagonism, resentment, and dislike.</a:t>
            </a:r>
            <a:endParaRPr lang="en-GB" sz="1100" i="0" dirty="0" smtClean="0">
              <a:effectLst/>
              <a:latin typeface="Arial" panose="020B0604020202020204" pitchFamily="34" charset="0"/>
              <a:cs typeface="Arial" panose="020B0604020202020204" pitchFamily="34" charset="0"/>
            </a:endParaRPr>
          </a:p>
          <a:p>
            <a:endParaRPr lang="en-GB" sz="1100" i="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a:t>
            </a:r>
          </a:p>
          <a:p>
            <a:endParaRPr lang="en-GB" sz="1100" kern="0" dirty="0" smtClean="0">
              <a:solidFill>
                <a:schemeClr val="accent5">
                  <a:lumMod val="50000"/>
                </a:schemeClr>
              </a:solidFill>
              <a:latin typeface="Arial" panose="020B0604020202020204" pitchFamily="34" charset="0"/>
              <a:cs typeface="Arial" panose="020B0604020202020204" pitchFamily="34" charset="0"/>
            </a:endParaRPr>
          </a:p>
          <a:p>
            <a:r>
              <a:rPr lang="en-GB" sz="1100" kern="0" dirty="0" smtClean="0">
                <a:solidFill>
                  <a:schemeClr val="accent5">
                    <a:lumMod val="50000"/>
                  </a:schemeClr>
                </a:solidFill>
                <a:latin typeface="Arial" panose="020B0604020202020204" pitchFamily="34" charset="0"/>
                <a:cs typeface="Arial" panose="020B0604020202020204" pitchFamily="34" charset="0"/>
              </a:rPr>
              <a:t>All of the ‘acts’ within the course of conduct </a:t>
            </a:r>
            <a:r>
              <a:rPr lang="en-GB" sz="1100" kern="0" dirty="0" smtClean="0">
                <a:solidFill>
                  <a:srgbClr val="FF0000"/>
                </a:solidFill>
                <a:latin typeface="Arial" panose="020B0604020202020204" pitchFamily="34" charset="0"/>
                <a:cs typeface="Arial" panose="020B0604020202020204" pitchFamily="34" charset="0"/>
              </a:rPr>
              <a:t>MUST</a:t>
            </a:r>
            <a:r>
              <a:rPr lang="en-GB" sz="1100" kern="0" dirty="0" smtClean="0">
                <a:solidFill>
                  <a:schemeClr val="accent5">
                    <a:lumMod val="50000"/>
                  </a:schemeClr>
                </a:solidFill>
                <a:latin typeface="Arial" panose="020B0604020202020204" pitchFamily="34" charset="0"/>
                <a:cs typeface="Arial" panose="020B0604020202020204" pitchFamily="34" charset="0"/>
              </a:rPr>
              <a:t> be racially or religiously aggravated</a:t>
            </a:r>
            <a:r>
              <a:rPr lang="en-GB" sz="1100" kern="0" baseline="0" dirty="0" smtClean="0">
                <a:solidFill>
                  <a:schemeClr val="accent5">
                    <a:lumMod val="50000"/>
                  </a:schemeClr>
                </a:solidFill>
                <a:latin typeface="Arial" panose="020B0604020202020204" pitchFamily="34" charset="0"/>
                <a:cs typeface="Arial" panose="020B0604020202020204" pitchFamily="34" charset="0"/>
              </a:rPr>
              <a:t> </a:t>
            </a:r>
            <a:r>
              <a:rPr lang="en-US" sz="1100" kern="0" dirty="0" smtClean="0">
                <a:solidFill>
                  <a:schemeClr val="accent5">
                    <a:lumMod val="50000"/>
                  </a:schemeClr>
                </a:solidFill>
                <a:latin typeface="Arial" panose="020B0604020202020204" pitchFamily="34" charset="0"/>
                <a:cs typeface="Arial" panose="020B0604020202020204" pitchFamily="34" charset="0"/>
              </a:rPr>
              <a:t>not just one of the acts</a:t>
            </a:r>
            <a:endParaRPr lang="en-GB" sz="1100" kern="0" dirty="0" smtClean="0">
              <a:solidFill>
                <a:schemeClr val="accent5">
                  <a:lumMod val="50000"/>
                </a:schemeClr>
              </a:solidFill>
              <a:latin typeface="Arial" panose="020B0604020202020204" pitchFamily="34" charset="0"/>
              <a:cs typeface="Arial" panose="020B0604020202020204" pitchFamily="34" charset="0"/>
            </a:endParaRPr>
          </a:p>
          <a:p>
            <a:endParaRPr lang="en-GB" i="0" dirty="0" smtClean="0">
              <a:effectLst/>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14</a:t>
            </a:fld>
            <a:endParaRPr lang="en-GB"/>
          </a:p>
        </p:txBody>
      </p:sp>
    </p:spTree>
    <p:extLst>
      <p:ext uri="{BB962C8B-B14F-4D97-AF65-F5344CB8AC3E}">
        <p14:creationId xmlns:p14="http://schemas.microsoft.com/office/powerpoint/2010/main" val="254916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Summary offence</a:t>
            </a:r>
          </a:p>
          <a:p>
            <a:r>
              <a:rPr lang="en-GB" sz="1100" dirty="0" smtClean="0">
                <a:latin typeface="Arial" panose="020B0604020202020204" pitchFamily="34" charset="0"/>
                <a:cs typeface="Arial" panose="020B0604020202020204" pitchFamily="34" charset="0"/>
              </a:rPr>
              <a:t>6</a:t>
            </a:r>
            <a:r>
              <a:rPr lang="en-GB" sz="1100" baseline="0" dirty="0" smtClean="0">
                <a:latin typeface="Arial" panose="020B0604020202020204" pitchFamily="34" charset="0"/>
                <a:cs typeface="Arial" panose="020B0604020202020204" pitchFamily="34" charset="0"/>
              </a:rPr>
              <a:t> months imprisonment and/or fine</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Protection from Harassment Act 1997 was </a:t>
            </a:r>
            <a:r>
              <a:rPr lang="en-GB" sz="1100" dirty="0" err="1" smtClean="0">
                <a:latin typeface="Arial" panose="020B0604020202020204" pitchFamily="34" charset="0"/>
                <a:cs typeface="Arial" panose="020B0604020202020204" pitchFamily="34" charset="0"/>
              </a:rPr>
              <a:t>intially</a:t>
            </a:r>
            <a:r>
              <a:rPr lang="en-GB" sz="1100" dirty="0" smtClean="0">
                <a:latin typeface="Arial" panose="020B0604020202020204" pitchFamily="34" charset="0"/>
                <a:cs typeface="Arial" panose="020B0604020202020204" pitchFamily="34" charset="0"/>
              </a:rPr>
              <a:t> introduced as a Stalking Bill and was always intended to tackle all forms of harassment including stalking. Although stalking offences were prosecuted under the PHA 1997,many victims of stalking felt that they were not taken seriously by the criminal justice system and that stalking should be a specific offence. The Protection of Freedoms Act 2012, s.111 created 2 new offences (inserted in PHA 1997):</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elements of the section 2A offence are:</a:t>
            </a:r>
          </a:p>
          <a:p>
            <a:r>
              <a:rPr lang="en-GB" sz="1100" dirty="0" smtClean="0">
                <a:latin typeface="Arial" panose="020B0604020202020204" pitchFamily="34" charset="0"/>
                <a:cs typeface="Arial" panose="020B0604020202020204" pitchFamily="34" charset="0"/>
              </a:rPr>
              <a:t>a course of conduct</a:t>
            </a:r>
          </a:p>
          <a:p>
            <a:r>
              <a:rPr lang="en-GB" sz="1100" dirty="0" smtClean="0">
                <a:latin typeface="Arial" panose="020B0604020202020204" pitchFamily="34" charset="0"/>
                <a:cs typeface="Arial" panose="020B0604020202020204" pitchFamily="34" charset="0"/>
              </a:rPr>
              <a:t>which is in breach of section 1(1) of the Protection from Harassment Act 1997 (i.e. a course of conduct which amounts to harassment) and</a:t>
            </a:r>
          </a:p>
          <a:p>
            <a:r>
              <a:rPr lang="en-GB" sz="1100" dirty="0" smtClean="0">
                <a:latin typeface="Arial" panose="020B0604020202020204" pitchFamily="34" charset="0"/>
                <a:cs typeface="Arial" panose="020B0604020202020204" pitchFamily="34" charset="0"/>
              </a:rPr>
              <a:t>the course of conduct amounts to stalking.</a:t>
            </a:r>
          </a:p>
          <a:p>
            <a:r>
              <a:rPr lang="en-GB" sz="1100" dirty="0" smtClean="0">
                <a:latin typeface="Arial" panose="020B0604020202020204" pitchFamily="34" charset="0"/>
                <a:cs typeface="Arial" panose="020B0604020202020204" pitchFamily="34" charset="0"/>
              </a:rPr>
              <a:t>This means that there has to be a course of conduct which amounts to harassment and that particular harassment can be described as stalking behaviour.</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new stalking offences highlighted:</a:t>
            </a:r>
          </a:p>
          <a:p>
            <a:r>
              <a:rPr lang="en-GB" sz="1100" b="1" dirty="0" smtClean="0">
                <a:latin typeface="Arial" panose="020B0604020202020204" pitchFamily="34" charset="0"/>
                <a:cs typeface="Arial" panose="020B0604020202020204" pitchFamily="34" charset="0"/>
              </a:rPr>
              <a:t>Stalking as a specific behaviour as opposed to harassment more generally.</a:t>
            </a:r>
          </a:p>
          <a:p>
            <a:r>
              <a:rPr lang="en-GB" sz="1100" b="1" dirty="0" smtClean="0">
                <a:latin typeface="Arial" panose="020B0604020202020204" pitchFamily="34" charset="0"/>
                <a:cs typeface="Arial" panose="020B0604020202020204" pitchFamily="34" charset="0"/>
              </a:rPr>
              <a:t>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sz="1100" b="1" dirty="0" smtClean="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r>
              <a:rPr lang="en-GB" sz="1100" b="1" dirty="0" smtClean="0">
                <a:latin typeface="Arial" panose="020B0604020202020204" pitchFamily="34" charset="0"/>
                <a:cs typeface="Arial" panose="020B0604020202020204" pitchFamily="34" charset="0"/>
              </a:rPr>
              <a:t>Affords more protection to victims of stalking.</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Defence - Stalking - section 2A</a:t>
            </a:r>
          </a:p>
          <a:p>
            <a:r>
              <a:rPr lang="en-GB" sz="1100" dirty="0" smtClean="0">
                <a:latin typeface="Arial" panose="020B0604020202020204" pitchFamily="34" charset="0"/>
                <a:cs typeface="Arial" panose="020B0604020202020204" pitchFamily="34" charset="0"/>
              </a:rPr>
              <a:t>If the suspect is able to show that any of the defences to harassment under section 1(3) of the PHA are made out, he or she can not be guilty of stalking as without harassment there can be no conviction for stalking.</a:t>
            </a:r>
          </a:p>
          <a:p>
            <a:endParaRPr lang="en-GB" b="1" dirty="0" smtClean="0"/>
          </a:p>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F437B498-6E9C-4BEE-BAB5-B143177F1A3A}" type="slidenum">
              <a:rPr lang="en-GB" smtClean="0"/>
              <a:t>15</a:t>
            </a:fld>
            <a:endParaRPr lang="en-GB"/>
          </a:p>
        </p:txBody>
      </p:sp>
    </p:spTree>
    <p:extLst>
      <p:ext uri="{BB962C8B-B14F-4D97-AF65-F5344CB8AC3E}">
        <p14:creationId xmlns:p14="http://schemas.microsoft.com/office/powerpoint/2010/main" val="3976457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Not an exhaustive list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16</a:t>
            </a:fld>
            <a:endParaRPr lang="en-GB"/>
          </a:p>
        </p:txBody>
      </p:sp>
    </p:spTree>
    <p:extLst>
      <p:ext uri="{BB962C8B-B14F-4D97-AF65-F5344CB8AC3E}">
        <p14:creationId xmlns:p14="http://schemas.microsoft.com/office/powerpoint/2010/main" val="3014404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Either Way offence</a:t>
            </a:r>
          </a:p>
          <a:p>
            <a:pPr>
              <a:lnSpc>
                <a:spcPct val="100000"/>
              </a:lnSpc>
            </a:pPr>
            <a:r>
              <a:rPr lang="en-GB" sz="1100" dirty="0" smtClean="0">
                <a:latin typeface="Arial" panose="020B0604020202020204" pitchFamily="34" charset="0"/>
                <a:cs typeface="Arial" panose="020B0604020202020204" pitchFamily="34" charset="0"/>
              </a:rPr>
              <a:t>5 years imprisonment</a:t>
            </a:r>
            <a:r>
              <a:rPr lang="en-GB" sz="1100" baseline="0" dirty="0" smtClean="0">
                <a:latin typeface="Arial" panose="020B0604020202020204" pitchFamily="34" charset="0"/>
                <a:cs typeface="Arial" panose="020B0604020202020204" pitchFamily="34" charset="0"/>
              </a:rPr>
              <a:t> on indictment</a:t>
            </a:r>
          </a:p>
          <a:p>
            <a:pPr>
              <a:lnSpc>
                <a:spcPct val="100000"/>
              </a:lnSpc>
            </a:pPr>
            <a:r>
              <a:rPr lang="en-GB" sz="1100" baseline="0" dirty="0" smtClean="0">
                <a:latin typeface="Arial" panose="020B0604020202020204" pitchFamily="34" charset="0"/>
                <a:cs typeface="Arial" panose="020B0604020202020204" pitchFamily="34" charset="0"/>
              </a:rPr>
              <a:t>6 months and/or fine summarily</a:t>
            </a:r>
          </a:p>
          <a:p>
            <a:pPr>
              <a:lnSpc>
                <a:spcPct val="100000"/>
              </a:lnSpc>
            </a:pPr>
            <a:endParaRPr lang="en-GB" sz="1100" baseline="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Elements of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stalking as per the Section 2A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offence.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4A offence includes extra elements of the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the victim to</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fear violence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(on at least 2 occasions) and </a:t>
            </a:r>
            <a:r>
              <a:rPr kumimoji="0" lang="en-US"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also</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 the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the victim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serious alarm or distress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which has a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substantial adverse effect on their day to day life.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This is designed to </a:t>
            </a:r>
            <a:r>
              <a:rPr kumimoji="0" lang="en-US" sz="1100" b="1" i="0" u="none" strike="noStrike" kern="0" cap="none" spc="0" normalizeH="0" baseline="0" noProof="0" dirty="0" err="1" smtClean="0">
                <a:ln>
                  <a:noFill/>
                </a:ln>
                <a:solidFill>
                  <a:srgbClr val="FF0000"/>
                </a:solidFill>
                <a:effectLst/>
                <a:uLnTx/>
                <a:uFillTx/>
                <a:latin typeface="Arial" panose="020B0604020202020204" pitchFamily="34" charset="0"/>
                <a:cs typeface="Arial" panose="020B0604020202020204" pitchFamily="34" charset="0"/>
              </a:rPr>
              <a:t>recognise</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the huge impact that stalking can have on a victim of it – even where no fear of violence is present on each occasion</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This</a:t>
            </a:r>
            <a:r>
              <a:rPr lang="en-GB" sz="1100" b="1" baseline="0" dirty="0" smtClean="0">
                <a:latin typeface="Arial" panose="020B0604020202020204" pitchFamily="34" charset="0"/>
                <a:cs typeface="Arial" panose="020B0604020202020204" pitchFamily="34" charset="0"/>
              </a:rPr>
              <a:t> offence closed the gap</a:t>
            </a:r>
            <a:r>
              <a:rPr lang="en-GB" sz="1100" b="1" dirty="0" smtClean="0">
                <a:latin typeface="Arial" panose="020B0604020202020204" pitchFamily="34" charset="0"/>
                <a:cs typeface="Arial" panose="020B0604020202020204" pitchFamily="34" charset="0"/>
              </a:rPr>
              <a:t> when a course of conduct fell short of causing a victim to feel fear of violence but nevertheless caused a victim serious alarm or distress. (In this circumstance the police and prosecutors could only consider a section 2 summary offence).</a:t>
            </a:r>
          </a:p>
          <a:p>
            <a:pPr>
              <a:lnSpc>
                <a:spcPct val="100000"/>
              </a:lnSpc>
            </a:pPr>
            <a:r>
              <a:rPr lang="en-GB" sz="1100" b="1" dirty="0" smtClean="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pPr>
              <a:lnSpc>
                <a:spcPct val="100000"/>
              </a:lnSpc>
            </a:pPr>
            <a:r>
              <a:rPr lang="en-GB" sz="1100" b="1" dirty="0" smtClean="0">
                <a:latin typeface="Arial" panose="020B0604020202020204" pitchFamily="34" charset="0"/>
                <a:cs typeface="Arial" panose="020B0604020202020204" pitchFamily="34" charset="0"/>
              </a:rPr>
              <a:t>Affords more protection to victims of stalking.</a:t>
            </a: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crucial difference between the offence under section 4 Harassment and the new offence under section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Unlike the existing s.4 and the new s.4A(1)(b)(</a:t>
            </a:r>
            <a:r>
              <a:rPr lang="en-GB" sz="1100" dirty="0" err="1" smtClean="0">
                <a:latin typeface="Arial" panose="020B0604020202020204" pitchFamily="34" charset="0"/>
                <a:cs typeface="Arial" panose="020B0604020202020204" pitchFamily="34" charset="0"/>
              </a:rPr>
              <a:t>i</a:t>
            </a:r>
            <a:r>
              <a:rPr lang="en-GB" sz="1100" dirty="0" smtClean="0">
                <a:latin typeface="Arial" panose="020B0604020202020204" pitchFamily="34" charset="0"/>
                <a:cs typeface="Arial" panose="020B0604020202020204" pitchFamily="34" charset="0"/>
              </a:rPr>
              <a:t>), however, it is the cumulative effect of the stalking which is important and it does not require any particular incident in the stalking to be especially alarming or serious.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Defence - Section 4A</a:t>
            </a:r>
          </a:p>
          <a:p>
            <a:pPr>
              <a:lnSpc>
                <a:spcPct val="100000"/>
              </a:lnSpc>
            </a:pPr>
            <a:r>
              <a:rPr lang="en-GB" sz="1100" dirty="0" smtClean="0">
                <a:latin typeface="Arial" panose="020B0604020202020204" pitchFamily="34" charset="0"/>
                <a:cs typeface="Arial" panose="020B0604020202020204" pitchFamily="34" charset="0"/>
              </a:rPr>
              <a:t>In contrast to section 2A, the defences at section 1(3) are specifically included in section 4A.</a:t>
            </a:r>
          </a:p>
          <a:p>
            <a:pPr>
              <a:lnSpc>
                <a:spcPct val="100000"/>
              </a:lnSpc>
            </a:pPr>
            <a:r>
              <a:rPr lang="en-GB" sz="1100" dirty="0" smtClean="0">
                <a:latin typeface="Arial" panose="020B0604020202020204" pitchFamily="34" charset="0"/>
                <a:cs typeface="Arial" panose="020B0604020202020204" pitchFamily="34" charset="0"/>
              </a:rPr>
              <a:t>There is a defence to stalking involving fear of violence or serious alarm or distress, as set out in section 4 A (3), where it can be shown that the course of conduct was:</a:t>
            </a:r>
          </a:p>
          <a:p>
            <a:pPr>
              <a:lnSpc>
                <a:spcPct val="100000"/>
              </a:lnSpc>
            </a:pPr>
            <a:r>
              <a:rPr lang="en-GB" sz="1100" dirty="0" smtClean="0">
                <a:latin typeface="Arial" panose="020B0604020202020204" pitchFamily="34" charset="0"/>
                <a:cs typeface="Arial" panose="020B0604020202020204" pitchFamily="34" charset="0"/>
              </a:rPr>
              <a:t>(a) pursued for the purpose of preventing or detecting crime;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(b) the conduct was pursued under any enactment or rule of law; or</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(c) </a:t>
            </a:r>
            <a:r>
              <a:rPr lang="en-GB" sz="1100" b="1" dirty="0" smtClean="0">
                <a:latin typeface="Arial" panose="020B0604020202020204" pitchFamily="34" charset="0"/>
                <a:cs typeface="Arial" panose="020B0604020202020204" pitchFamily="34" charset="0"/>
              </a:rPr>
              <a:t>the pursuit of A's course of conduct was reasonable for the protection of A or another or for the protection of A's or another's property.</a:t>
            </a:r>
          </a:p>
          <a:p>
            <a:endParaRPr lang="en-GB" sz="1400" b="1" dirty="0" smtClean="0"/>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17</a:t>
            </a:fld>
            <a:endParaRPr lang="en-GB"/>
          </a:p>
        </p:txBody>
      </p:sp>
    </p:spTree>
    <p:extLst>
      <p:ext uri="{BB962C8B-B14F-4D97-AF65-F5344CB8AC3E}">
        <p14:creationId xmlns:p14="http://schemas.microsoft.com/office/powerpoint/2010/main" val="42458293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The phrase "substantial adverse effect on ... usual day-to-day activities" is not defined in section 4A and thus its construction will be a matter for the courts. However, the guidelines (</a:t>
            </a:r>
            <a:r>
              <a:rPr lang="en-GB" sz="1100" dirty="0" smtClean="0">
                <a:latin typeface="Arial" panose="020B0604020202020204" pitchFamily="34" charset="0"/>
                <a:cs typeface="Arial" panose="020B0604020202020204" pitchFamily="34" charset="0"/>
                <a:hlinkClick r:id="rId3"/>
              </a:rPr>
              <a:t>http://www.homeoffice.gov.uk/about-us/corporate-publications-strategy/home-office-circulars/circulars-2012/018-2012/</a:t>
            </a:r>
            <a:r>
              <a:rPr lang="en-GB" sz="1100" dirty="0" smtClean="0">
                <a:latin typeface="Arial" panose="020B0604020202020204" pitchFamily="34" charset="0"/>
                <a:cs typeface="Arial" panose="020B0604020202020204" pitchFamily="34" charset="0"/>
              </a:rPr>
              <a:t>) issued by the Home Office suggest that evidence of a substantial adverse effect may include the following:</a:t>
            </a:r>
          </a:p>
          <a:p>
            <a:pPr>
              <a:lnSpc>
                <a:spcPct val="100000"/>
              </a:lnSpc>
            </a:pPr>
            <a:r>
              <a:rPr lang="en-GB" sz="1100" dirty="0" smtClean="0">
                <a:latin typeface="Arial" panose="020B0604020202020204" pitchFamily="34" charset="0"/>
                <a:cs typeface="Arial" panose="020B0604020202020204" pitchFamily="34" charset="0"/>
              </a:rPr>
              <a:t>(a) the victim changing their routes to work, work patterns, or employment;</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(b) the victim arranging for friends or family to pick up children from school (to avoid contact with the stalker);</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(c) the victim putting in place additional security measures in their home;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(d) the victim moving home;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(e) physical or mental ill-health;</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(f) the deterioration in the victim's performance at work due to stress;</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(g) the victim stopping /or changing the way they socialise.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above list is not exhaustive and that there may be some victims who will try to continue their lives as usual in defiance of a stalker. So the absence of factors such as those listed above does not necessarily mean that stalking is not taking place.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18</a:t>
            </a:fld>
            <a:endParaRPr lang="en-GB"/>
          </a:p>
        </p:txBody>
      </p:sp>
    </p:spTree>
    <p:extLst>
      <p:ext uri="{BB962C8B-B14F-4D97-AF65-F5344CB8AC3E}">
        <p14:creationId xmlns:p14="http://schemas.microsoft.com/office/powerpoint/2010/main" val="924271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2B(1) A justice of the peace may, on an application by a constable, issue a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warrant </a:t>
            </a:r>
            <a:r>
              <a:rPr kumimoji="0" lang="en-US" sz="1100" b="0" i="0" u="none" strike="noStrike" kern="1200" cap="none" spc="0" normalizeH="0" baseline="0" noProof="0" dirty="0" err="1" smtClean="0">
                <a:ln>
                  <a:noFill/>
                </a:ln>
                <a:solidFill>
                  <a:srgbClr val="000000"/>
                </a:solidFill>
                <a:effectLst/>
                <a:uLnTx/>
                <a:uFillTx/>
                <a:latin typeface="Arial" charset="0"/>
                <a:ea typeface="ＭＳ Ｐゴシック" pitchFamily="1" charset="-128"/>
                <a:cs typeface="+mn-cs"/>
              </a:rPr>
              <a:t>authorising</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 constable to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enter and search premises</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if the justice of the peace is satisfied that there are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reasonable grounds for believing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that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an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offence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under Sec 2A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has been</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 or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is being, committed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(b) there is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material</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on the premises which is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likely to be of substantial value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(whether by itself or together with other material) to the investigation of the offence</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(c) the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material is</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likely to be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admissible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in evidence at a trial for the offence, and does not consist of, or include, items subject to legal privilege, excluded material or special procedure material </a:t>
            </a: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rPr>
              <a:t>and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(d) either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entry</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to the premises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will not be granted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unless a warrant is produced,</a:t>
            </a: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t>
            </a:r>
            <a:r>
              <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rPr>
              <a:t>or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(ii) the purpose of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 search may be frustrated or seriously prejudiced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unless a const</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able arriving at the premises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can secure immediate entry</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to them</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constable may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seize and retain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anything for which a search has been </a:t>
            </a:r>
            <a:r>
              <a:rPr kumimoji="0" lang="en-US" sz="1100" b="0" i="0" u="none" strike="noStrike" kern="1200" cap="none" spc="0" normalizeH="0" baseline="0" noProof="0" dirty="0" err="1" smtClean="0">
                <a:ln>
                  <a:noFill/>
                </a:ln>
                <a:solidFill>
                  <a:srgbClr val="000000"/>
                </a:solidFill>
                <a:effectLst/>
                <a:uLnTx/>
                <a:uFillTx/>
                <a:latin typeface="Arial" charset="0"/>
                <a:ea typeface="ＭＳ Ｐゴシック" pitchFamily="1" charset="-128"/>
                <a:cs typeface="+mn-cs"/>
              </a:rPr>
              <a:t>authorised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under subsection (1).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constable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may use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reasonable force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if necessary, in the exercise of any power conferred by virtue of this section.</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19</a:t>
            </a:fld>
            <a:endParaRPr lang="en-GB"/>
          </a:p>
        </p:txBody>
      </p:sp>
    </p:spTree>
    <p:extLst>
      <p:ext uri="{BB962C8B-B14F-4D97-AF65-F5344CB8AC3E}">
        <p14:creationId xmlns:p14="http://schemas.microsoft.com/office/powerpoint/2010/main" val="2270662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latin typeface="Arial" panose="020B0604020202020204" pitchFamily="34" charset="0"/>
                <a:cs typeface="Arial" panose="020B0604020202020204" pitchFamily="34" charset="0"/>
              </a:rPr>
              <a:t>Defences generally</a:t>
            </a:r>
          </a:p>
          <a:p>
            <a:pPr>
              <a:lnSpc>
                <a:spcPct val="100000"/>
              </a:lnSpc>
            </a:pPr>
            <a:r>
              <a:rPr lang="en-GB" sz="1100" dirty="0" smtClean="0">
                <a:latin typeface="Arial" panose="020B0604020202020204" pitchFamily="34" charset="0"/>
                <a:cs typeface="Arial" panose="020B0604020202020204" pitchFamily="34" charset="0"/>
              </a:rPr>
              <a:t>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Who</a:t>
            </a:r>
            <a:r>
              <a:rPr lang="en-GB" sz="1100" baseline="0" dirty="0" smtClean="0">
                <a:latin typeface="Arial" panose="020B0604020202020204" pitchFamily="34" charset="0"/>
                <a:cs typeface="Arial" panose="020B0604020202020204" pitchFamily="34" charset="0"/>
              </a:rPr>
              <a:t> might rely on the 1</a:t>
            </a:r>
            <a:r>
              <a:rPr lang="en-GB" sz="1100" baseline="30000" dirty="0" smtClean="0">
                <a:latin typeface="Arial" panose="020B0604020202020204" pitchFamily="34" charset="0"/>
                <a:cs typeface="Arial" panose="020B0604020202020204" pitchFamily="34" charset="0"/>
              </a:rPr>
              <a:t>st</a:t>
            </a:r>
            <a:r>
              <a:rPr lang="en-GB" sz="1100" baseline="0" dirty="0" smtClean="0">
                <a:latin typeface="Arial" panose="020B0604020202020204" pitchFamily="34" charset="0"/>
                <a:cs typeface="Arial" panose="020B0604020202020204" pitchFamily="34" charset="0"/>
              </a:rPr>
              <a:t> defence - </a:t>
            </a:r>
            <a:r>
              <a:rPr lang="en-GB" altLang="en-US" sz="1100" dirty="0" smtClean="0">
                <a:latin typeface="Arial" panose="020B0604020202020204" pitchFamily="34" charset="0"/>
                <a:cs typeface="Arial" panose="020B0604020202020204" pitchFamily="34" charset="0"/>
              </a:rPr>
              <a:t>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pPr>
              <a:lnSpc>
                <a:spcPct val="100000"/>
              </a:lnSpc>
            </a:pPr>
            <a:r>
              <a:rPr lang="en-GB" altLang="en-US" sz="1100" dirty="0" smtClean="0">
                <a:latin typeface="Arial" panose="020B0604020202020204" pitchFamily="34" charset="0"/>
                <a:cs typeface="Arial" panose="020B0604020202020204" pitchFamily="34" charset="0"/>
              </a:rPr>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2</a:t>
            </a:r>
            <a:r>
              <a:rPr lang="en-GB" altLang="en-US" sz="1100" baseline="30000" dirty="0" smtClean="0">
                <a:latin typeface="Arial" panose="020B0604020202020204" pitchFamily="34" charset="0"/>
                <a:cs typeface="Arial" panose="020B0604020202020204" pitchFamily="34" charset="0"/>
              </a:rPr>
              <a:t>nd</a:t>
            </a:r>
            <a:r>
              <a:rPr lang="en-GB" altLang="en-US" sz="1100" dirty="0" smtClean="0">
                <a:latin typeface="Arial" panose="020B0604020202020204" pitchFamily="34" charset="0"/>
                <a:cs typeface="Arial" panose="020B0604020202020204" pitchFamily="34" charset="0"/>
              </a:rPr>
              <a:t> defence - The second defence is available to those people who are exercising legal powers for a purpose other than preventing or detecting crime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Persons acting on behalf of utilities (such as gas and water companies) who enter premises to collect supplies</a:t>
            </a:r>
          </a:p>
          <a:p>
            <a:pPr>
              <a:lnSpc>
                <a:spcPct val="100000"/>
              </a:lnSpc>
            </a:pPr>
            <a:r>
              <a:rPr lang="en-GB" altLang="en-US" sz="1100" dirty="0" smtClean="0">
                <a:latin typeface="Arial" panose="020B0604020202020204" pitchFamily="34" charset="0"/>
                <a:cs typeface="Arial" panose="020B0604020202020204" pitchFamily="34" charset="0"/>
              </a:rPr>
              <a:t>Bailiffs and other officers executing court warrants or orders</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pPr>
            <a:r>
              <a:rPr lang="en-GB" altLang="en-US" sz="1100" dirty="0" smtClean="0">
                <a:latin typeface="Arial" panose="020B0604020202020204" pitchFamily="34" charset="0"/>
                <a:cs typeface="Arial" panose="020B0604020202020204" pitchFamily="34" charset="0"/>
              </a:rPr>
              <a:t>3</a:t>
            </a:r>
            <a:r>
              <a:rPr lang="en-GB" altLang="en-US" sz="1100" baseline="30000" dirty="0" smtClean="0">
                <a:latin typeface="Arial" panose="020B0604020202020204" pitchFamily="34" charset="0"/>
                <a:cs typeface="Arial" panose="020B0604020202020204" pitchFamily="34" charset="0"/>
              </a:rPr>
              <a:t>rd</a:t>
            </a:r>
            <a:r>
              <a:rPr lang="en-GB" altLang="en-US" sz="1100" dirty="0" smtClean="0">
                <a:latin typeface="Arial" panose="020B0604020202020204" pitchFamily="34" charset="0"/>
                <a:cs typeface="Arial" panose="020B0604020202020204" pitchFamily="34" charset="0"/>
              </a:rPr>
              <a:t> defence</a:t>
            </a:r>
            <a:r>
              <a:rPr lang="en-GB" altLang="en-US" sz="1100" baseline="0" dirty="0" smtClean="0">
                <a:latin typeface="Arial" panose="020B0604020202020204" pitchFamily="34" charset="0"/>
                <a:cs typeface="Arial" panose="020B0604020202020204" pitchFamily="34" charset="0"/>
              </a:rPr>
              <a:t> - </a:t>
            </a:r>
            <a:r>
              <a:rPr lang="en-GB" altLang="en-US" sz="1100" dirty="0" smtClean="0">
                <a:solidFill>
                  <a:schemeClr val="tx1"/>
                </a:solidFill>
                <a:latin typeface="Arial" panose="020B0604020202020204" pitchFamily="34" charset="0"/>
                <a:cs typeface="Arial" panose="020B0604020202020204" pitchFamily="34" charset="0"/>
              </a:rPr>
              <a:t>Someone’s actions at an early hour in the morning instead of a more respectable hour of </a:t>
            </a:r>
          </a:p>
          <a:p>
            <a:pPr>
              <a:lnSpc>
                <a:spcPct val="100000"/>
              </a:lnSpc>
              <a:spcBef>
                <a:spcPct val="0"/>
              </a:spcBef>
              <a:buFontTx/>
              <a:buNone/>
            </a:pPr>
            <a:r>
              <a:rPr lang="en-GB" altLang="en-US" sz="1100" dirty="0" smtClean="0">
                <a:solidFill>
                  <a:schemeClr val="tx1"/>
                </a:solidFill>
                <a:latin typeface="Arial" panose="020B0604020202020204" pitchFamily="34" charset="0"/>
                <a:cs typeface="Arial" panose="020B0604020202020204" pitchFamily="34" charset="0"/>
              </a:rPr>
              <a:t>   the day. Collecting signatures outside a fur shop would be</a:t>
            </a:r>
            <a:r>
              <a:rPr lang="en-GB" altLang="en-US" sz="1100" baseline="0" dirty="0" smtClean="0">
                <a:solidFill>
                  <a:schemeClr val="tx1"/>
                </a:solidFill>
                <a:latin typeface="Arial" panose="020B0604020202020204" pitchFamily="34" charset="0"/>
                <a:cs typeface="Arial" panose="020B0604020202020204" pitchFamily="34" charset="0"/>
              </a:rPr>
              <a:t> </a:t>
            </a:r>
            <a:r>
              <a:rPr lang="en-GB" altLang="en-US" sz="1100" dirty="0" smtClean="0">
                <a:solidFill>
                  <a:schemeClr val="tx1"/>
                </a:solidFill>
                <a:latin typeface="Arial" panose="020B0604020202020204" pitchFamily="34" charset="0"/>
                <a:cs typeface="Arial" panose="020B0604020202020204" pitchFamily="34" charset="0"/>
              </a:rPr>
              <a:t>reasonable but if they were covered in theatrical blood that wouldn’t be.</a:t>
            </a:r>
          </a:p>
          <a:p>
            <a:pPr>
              <a:lnSpc>
                <a:spcPct val="100000"/>
              </a:lnSpc>
              <a:spcBef>
                <a:spcPct val="0"/>
              </a:spcBef>
              <a:buFontTx/>
              <a:buNone/>
            </a:pPr>
            <a:endParaRPr lang="en-GB" altLang="en-US" sz="1100" dirty="0" smtClean="0">
              <a:solidFill>
                <a:schemeClr val="tx1"/>
              </a:solidFill>
              <a:latin typeface="Arial" panose="020B0604020202020204" pitchFamily="34" charset="0"/>
              <a:cs typeface="Arial" panose="020B0604020202020204" pitchFamily="34" charset="0"/>
            </a:endParaRPr>
          </a:p>
          <a:p>
            <a:pPr>
              <a:lnSpc>
                <a:spcPct val="100000"/>
              </a:lnSpc>
              <a:spcBef>
                <a:spcPct val="0"/>
              </a:spcBef>
              <a:buFontTx/>
              <a:buNone/>
            </a:pP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burden of proof </a:t>
            </a: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for these defences lies with the</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defence </a:t>
            </a: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on the </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balance of probabilities.</a:t>
            </a:r>
          </a:p>
          <a:p>
            <a:pPr>
              <a:lnSpc>
                <a:spcPct val="90000"/>
              </a:lnSpc>
              <a:spcBef>
                <a:spcPct val="0"/>
              </a:spcBef>
              <a:buFontTx/>
              <a:buNone/>
            </a:pPr>
            <a:endParaRPr kumimoji="0" lang="en-GB" alt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kumimoji="0" lang="en-GB" alt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lang="en-GB" altLang="en-US" dirty="0" smtClean="0">
              <a:solidFill>
                <a:schemeClr val="tx1"/>
              </a:solidFill>
            </a:endParaRPr>
          </a:p>
          <a:p>
            <a:endParaRPr lang="en-GB" altLang="en-US" dirty="0" smtClean="0">
              <a:latin typeface="BBEHIZ+TimesNewRoman"/>
            </a:endParaRPr>
          </a:p>
          <a:p>
            <a:endParaRPr lang="en-GB" altLang="en-US" dirty="0" smtClean="0">
              <a:latin typeface="BBEHIZ+TimesNewRoman"/>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20</a:t>
            </a:fld>
            <a:endParaRPr lang="en-GB"/>
          </a:p>
        </p:txBody>
      </p:sp>
    </p:spTree>
    <p:extLst>
      <p:ext uri="{BB962C8B-B14F-4D97-AF65-F5344CB8AC3E}">
        <p14:creationId xmlns:p14="http://schemas.microsoft.com/office/powerpoint/2010/main" val="2007666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See Handout – information gathering to assist de-brief</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21</a:t>
            </a:fld>
            <a:endParaRPr lang="en-GB"/>
          </a:p>
        </p:txBody>
      </p:sp>
    </p:spTree>
    <p:extLst>
      <p:ext uri="{BB962C8B-B14F-4D97-AF65-F5344CB8AC3E}">
        <p14:creationId xmlns:p14="http://schemas.microsoft.com/office/powerpoint/2010/main" val="15448830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RISK MANAGEMENT – Forces to localise as appropriate</a:t>
            </a: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With effect from Monday 26</a:t>
            </a:r>
            <a:r>
              <a:rPr kumimoji="0" lang="en-GB" sz="1100" b="0" i="0" u="none" strike="noStrike" kern="1200" cap="none" spc="0" normalizeH="0" baseline="3000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a:t>
            </a: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November 2012 call handlers will have access to a dynamic risk management tool which will assist them in interpreting the callers concerns and the risk presented.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In addition, officers that are dispatched to either a harassment/stalking event (where a course of conduct has been reported) or to an ASB Personal (where there has been only one incident) must consider whether or not the incident meets the current ACPO definition of Domestic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Any incident of threatening behaviour, violence or abuse (psychological, physical, sexual, financial or emotional) between adults, aged 18 and over, who are or have been intimate partners or family members, regardless of gender and sexuality.’ (Family members are defined as mother, father, son, daughter, brother, sister and grandparents, whether directly related, in-laws or step-family).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met, officers must complete a DASH risk assessment with the victim and ensure it is tasked to the relevant Public Protection Unit. Question 8 of the DASH determines whether or not the victim believes they are being harassed or stalked by the alleged perpetrator. If the victim believes this to be the case then officers must also complete the newly introduced Stalking Screening Tool. Aide memoires will be circulated and a template is available on RMS for linking to the occurrence.  On completion of the screening tool officers should seek to identify the risk posed and take steps to eliminate or reduce the risk.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not met officers must make use of the Stalking Screening Tool in cases where stalking is suspected (or they are uncertain) in order to determine the risks presented and consider how best to address them. Again this document must be held on the occurrence.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The Stalking Screening Tool can be located on RMS via the aggrieved person - occurrence/reports tab.</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22</a:t>
            </a:fld>
            <a:endParaRPr lang="en-GB"/>
          </a:p>
        </p:txBody>
      </p:sp>
    </p:spTree>
    <p:extLst>
      <p:ext uri="{BB962C8B-B14F-4D97-AF65-F5344CB8AC3E}">
        <p14:creationId xmlns:p14="http://schemas.microsoft.com/office/powerpoint/2010/main" val="3415080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23</a:t>
            </a:fld>
            <a:endParaRPr lang="en-GB"/>
          </a:p>
        </p:txBody>
      </p:sp>
    </p:spTree>
    <p:extLst>
      <p:ext uri="{BB962C8B-B14F-4D97-AF65-F5344CB8AC3E}">
        <p14:creationId xmlns:p14="http://schemas.microsoft.com/office/powerpoint/2010/main" val="173005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24</a:t>
            </a:fld>
            <a:endParaRPr lang="en-GB"/>
          </a:p>
        </p:txBody>
      </p:sp>
    </p:spTree>
    <p:extLst>
      <p:ext uri="{BB962C8B-B14F-4D97-AF65-F5344CB8AC3E}">
        <p14:creationId xmlns:p14="http://schemas.microsoft.com/office/powerpoint/2010/main" val="20780526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Restraining orders should be drafted to meet the particular risks presented in each case and should not be a repetition of routine clauses. Suggested conditions include:</a:t>
            </a:r>
          </a:p>
          <a:p>
            <a:r>
              <a:rPr lang="en-GB" sz="1100" dirty="0" smtClean="0">
                <a:latin typeface="Arial" panose="020B0604020202020204" pitchFamily="34" charset="0"/>
                <a:cs typeface="Arial" panose="020B0604020202020204" pitchFamily="34" charset="0"/>
              </a:rPr>
              <a:t>not (either alone or by means of agents) to directly or indirectly contact, harass, alarm, or distress the victim and others as appropriate;</a:t>
            </a:r>
          </a:p>
          <a:p>
            <a:r>
              <a:rPr lang="en-GB" sz="1100" dirty="0" smtClean="0">
                <a:latin typeface="Arial" panose="020B0604020202020204" pitchFamily="34" charset="0"/>
                <a:cs typeface="Arial" panose="020B0604020202020204" pitchFamily="34" charset="0"/>
              </a:rPr>
              <a:t>not to knowingly approach within the boundary of (specify street or road names and attach a copy of an annotated map to clarify parameters) any premises where the victim and others as appropriate reside, work or frequent;</a:t>
            </a:r>
          </a:p>
          <a:p>
            <a:r>
              <a:rPr lang="en-GB" sz="1100" dirty="0" smtClean="0">
                <a:latin typeface="Arial" panose="020B0604020202020204" pitchFamily="34" charset="0"/>
                <a:cs typeface="Arial" panose="020B0604020202020204" pitchFamily="34" charset="0"/>
              </a:rPr>
              <a:t>not to telephone, fax, communicate by letter, text, electronic mail or internet with the victim and others as appropriate, or to send or solicit any correspondence whatsoever;</a:t>
            </a:r>
          </a:p>
          <a:p>
            <a:r>
              <a:rPr lang="en-GB" sz="1100" dirty="0" smtClean="0">
                <a:latin typeface="Arial" panose="020B0604020202020204" pitchFamily="34" charset="0"/>
                <a:cs typeface="Arial" panose="020B0604020202020204" pitchFamily="34" charset="0"/>
              </a:rPr>
              <a:t>not to display any material relating to the victim on social networking sites including YouTube, Facebook and Twitter;</a:t>
            </a:r>
          </a:p>
          <a:p>
            <a:r>
              <a:rPr lang="en-GB" sz="1100" dirty="0" smtClean="0">
                <a:latin typeface="Arial" panose="020B0604020202020204" pitchFamily="34" charset="0"/>
                <a:cs typeface="Arial" panose="020B0604020202020204" pitchFamily="34" charset="0"/>
              </a:rPr>
              <a:t>not to retain, record or research by any means, private, confidential or personal facts, or information relating to the victim and others as appropriate; or</a:t>
            </a:r>
          </a:p>
          <a:p>
            <a:r>
              <a:rPr lang="en-GB" sz="1100" dirty="0" smtClean="0">
                <a:latin typeface="Arial" panose="020B0604020202020204" pitchFamily="34" charset="0"/>
                <a:cs typeface="Arial" panose="020B0604020202020204" pitchFamily="34" charset="0"/>
              </a:rPr>
              <a:t>not to use a different name or to change names without immediately notifying the court and/or the police.</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Domestic Violence, Crime and Victims Act 2004</a:t>
            </a:r>
          </a:p>
          <a:p>
            <a:r>
              <a:rPr lang="en-GB" sz="1100" dirty="0" smtClean="0">
                <a:latin typeface="Arial" panose="020B0604020202020204" pitchFamily="34" charset="0"/>
                <a:cs typeface="Arial" panose="020B0604020202020204" pitchFamily="34" charset="0"/>
              </a:rPr>
              <a:t>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25</a:t>
            </a:fld>
            <a:endParaRPr lang="en-GB"/>
          </a:p>
        </p:txBody>
      </p:sp>
    </p:spTree>
    <p:extLst>
      <p:ext uri="{BB962C8B-B14F-4D97-AF65-F5344CB8AC3E}">
        <p14:creationId xmlns:p14="http://schemas.microsoft.com/office/powerpoint/2010/main" val="22920218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Sections 3(6) and 5(5) make it an offence for the defendant to do anything which he is prohibited from doing under an injunction issued under section 3, or a restraining order issued under section 5.</a:t>
            </a:r>
          </a:p>
          <a:p>
            <a:r>
              <a:rPr lang="en-GB" sz="1100" dirty="0" smtClean="0">
                <a:latin typeface="Arial" panose="020B0604020202020204" pitchFamily="34" charset="0"/>
                <a:cs typeface="Arial" panose="020B0604020202020204" pitchFamily="34" charset="0"/>
              </a:rPr>
              <a:t>It should be noted that whereas the section 2 and 4 offences require a course of conduct, breaches of court orders require only a single act.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26</a:t>
            </a:fld>
            <a:endParaRPr lang="en-GB"/>
          </a:p>
        </p:txBody>
      </p:sp>
    </p:spTree>
    <p:extLst>
      <p:ext uri="{BB962C8B-B14F-4D97-AF65-F5344CB8AC3E}">
        <p14:creationId xmlns:p14="http://schemas.microsoft.com/office/powerpoint/2010/main" val="2142042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27</a:t>
            </a:fld>
            <a:endParaRPr lang="en-GB"/>
          </a:p>
        </p:txBody>
      </p:sp>
    </p:spTree>
    <p:extLst>
      <p:ext uri="{BB962C8B-B14F-4D97-AF65-F5344CB8AC3E}">
        <p14:creationId xmlns:p14="http://schemas.microsoft.com/office/powerpoint/2010/main" val="34336269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28</a:t>
            </a:fld>
            <a:endParaRPr lang="en-GB"/>
          </a:p>
        </p:txBody>
      </p:sp>
    </p:spTree>
    <p:extLst>
      <p:ext uri="{BB962C8B-B14F-4D97-AF65-F5344CB8AC3E}">
        <p14:creationId xmlns:p14="http://schemas.microsoft.com/office/powerpoint/2010/main" val="3290880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6633932"/>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5193466"/>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33801631"/>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63458623"/>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6944851"/>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1935869"/>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7148693"/>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7344878"/>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559442"/>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225920"/>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12044355"/>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887530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hyperlink" Target="https://youtu.be/qcmb2q8yNe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www.nss.org.uk/" TargetMode="External"/><Relationship Id="rId3" Type="http://schemas.openxmlformats.org/officeDocument/2006/relationships/image" Target="../media/image3.jpg"/><Relationship Id="rId7" Type="http://schemas.openxmlformats.org/officeDocument/2006/relationships/hyperlink" Target="http://www.protectionagainststalking.org/"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hyperlink" Target="mailto:info@protectionagainststalking.org" TargetMode="External"/><Relationship Id="rId5" Type="http://schemas.openxmlformats.org/officeDocument/2006/relationships/hyperlink" Target="mailto:advice@stalkinghelpline.org" TargetMode="External"/><Relationship Id="rId4" Type="http://schemas.openxmlformats.org/officeDocument/2006/relationships/hyperlink" Target="http://www.stalkinghelpline.org/" TargetMode="External"/><Relationship Id="rId9" Type="http://schemas.openxmlformats.org/officeDocument/2006/relationships/hyperlink" Target="http://www.suzylamplugh.or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518975"/>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Harassment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Stalking </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83469" y="126062"/>
            <a:ext cx="792549" cy="957155"/>
          </a:xfrm>
          <a:prstGeom prst="rect">
            <a:avLst/>
          </a:prstGeom>
        </p:spPr>
      </p:pic>
    </p:spTree>
    <p:extLst>
      <p:ext uri="{BB962C8B-B14F-4D97-AF65-F5344CB8AC3E}">
        <p14:creationId xmlns:p14="http://schemas.microsoft.com/office/powerpoint/2010/main" val="42504372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5907" y="715755"/>
            <a:ext cx="9675628" cy="4515464"/>
          </a:xfrm>
          <a:prstGeom prst="rect">
            <a:avLst/>
          </a:prstGeom>
        </p:spPr>
      </p:pic>
    </p:spTree>
    <p:extLst>
      <p:ext uri="{BB962C8B-B14F-4D97-AF65-F5344CB8AC3E}">
        <p14:creationId xmlns:p14="http://schemas.microsoft.com/office/powerpoint/2010/main" val="12557469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154382" y="1260764"/>
            <a:ext cx="7772400" cy="42681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000" i="0" u="none" strike="noStrike" kern="0" cap="none" spc="0" normalizeH="0" baseline="0" noProof="0" dirty="0" smtClean="0">
                <a:ln>
                  <a:noFill/>
                </a:ln>
                <a:solidFill>
                  <a:schemeClr val="tx1"/>
                </a:solidFill>
                <a:effectLst/>
                <a:uLnTx/>
                <a:uFillTx/>
                <a:cs typeface="+mn-cs"/>
              </a:rPr>
              <a:t>Section 1 &amp; 2 – Harassment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000"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000" i="0" u="none" strike="noStrike" kern="0" cap="none" spc="0" normalizeH="0" baseline="0" noProof="0" dirty="0" smtClean="0">
                <a:ln>
                  <a:noFill/>
                </a:ln>
                <a:solidFill>
                  <a:schemeClr val="tx1"/>
                </a:solidFill>
                <a:effectLst/>
                <a:uLnTx/>
                <a:uFillTx/>
                <a:cs typeface="+mn-cs"/>
              </a:rPr>
              <a:t>Section 2A – Stalking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000"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000" i="0" u="none" strike="noStrike" kern="0" cap="none" spc="0" normalizeH="0" baseline="0" noProof="0" dirty="0" smtClean="0">
                <a:ln>
                  <a:noFill/>
                </a:ln>
                <a:solidFill>
                  <a:schemeClr val="tx1"/>
                </a:solidFill>
                <a:effectLst/>
                <a:uLnTx/>
                <a:uFillTx/>
                <a:cs typeface="+mn-cs"/>
              </a:rPr>
              <a:t>Section 4 &amp; 4A – Putting People In Fear Of Violence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000"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000" i="0" u="none" strike="noStrike" kern="0" cap="none" spc="0" normalizeH="0" baseline="0" noProof="0" dirty="0" smtClean="0">
                <a:ln>
                  <a:noFill/>
                </a:ln>
                <a:solidFill>
                  <a:schemeClr val="tx1"/>
                </a:solidFill>
                <a:effectLst/>
                <a:uLnTx/>
                <a:uFillTx/>
                <a:cs typeface="+mn-cs"/>
              </a:rPr>
              <a:t>Crime &amp; Disorder Act 1998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000"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000" i="0" u="none" strike="noStrike" kern="0" cap="none" spc="0" normalizeH="0" baseline="0" noProof="0" dirty="0" smtClean="0">
                <a:ln>
                  <a:noFill/>
                </a:ln>
                <a:solidFill>
                  <a:schemeClr val="tx1"/>
                </a:solidFill>
                <a:effectLst/>
                <a:uLnTx/>
                <a:uFillTx/>
                <a:cs typeface="+mn-cs"/>
              </a:rPr>
              <a:t>Section 32 - Racially or Religiously Aggravated Harassment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FFFF00"/>
              </a:solidFill>
              <a:effectLst/>
              <a:uLnTx/>
              <a:uFillTx/>
              <a:latin typeface="Comic Sans MS" panose="030F0702030302020204" pitchFamily="66" charset="0"/>
              <a:cs typeface="+mn-cs"/>
            </a:endParaRPr>
          </a:p>
        </p:txBody>
      </p:sp>
      <p:sp>
        <p:nvSpPr>
          <p:cNvPr id="4" name="TextBox 3"/>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Contents</a:t>
            </a:r>
            <a:endParaRPr lang="en-GB" sz="4000" b="1" dirty="0">
              <a:solidFill>
                <a:schemeClr val="bg1"/>
              </a:solidFill>
            </a:endParaRPr>
          </a:p>
        </p:txBody>
      </p:sp>
    </p:spTree>
    <p:extLst>
      <p:ext uri="{BB962C8B-B14F-4D97-AF65-F5344CB8AC3E}">
        <p14:creationId xmlns:p14="http://schemas.microsoft.com/office/powerpoint/2010/main" val="47324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011477" y="1422969"/>
            <a:ext cx="8229600" cy="466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chemeClr val="tx1"/>
                </a:solidFill>
                <a:effectLst/>
                <a:uLnTx/>
                <a:uFillTx/>
              </a:rPr>
              <a:t>A person must </a:t>
            </a:r>
            <a:r>
              <a:rPr kumimoji="0" lang="en-GB" sz="2800" b="1" i="0" u="none" strike="noStrike" kern="0" cap="none" spc="0" normalizeH="0" baseline="0" noProof="0" dirty="0" smtClean="0">
                <a:ln>
                  <a:noFill/>
                </a:ln>
                <a:solidFill>
                  <a:srgbClr val="FF0000"/>
                </a:solidFill>
                <a:effectLst/>
                <a:uLnTx/>
                <a:uFillTx/>
              </a:rPr>
              <a:t>not </a:t>
            </a:r>
            <a:r>
              <a:rPr kumimoji="0" lang="en-GB" sz="2800" b="1" i="0" u="none" strike="noStrike" kern="0" cap="none" spc="0" normalizeH="0" baseline="0" noProof="0" dirty="0" smtClean="0">
                <a:ln>
                  <a:noFill/>
                </a:ln>
                <a:solidFill>
                  <a:schemeClr val="tx1"/>
                </a:solidFill>
                <a:effectLst/>
                <a:uLnTx/>
                <a:uFillTx/>
              </a:rPr>
              <a:t>pursue a </a:t>
            </a:r>
            <a:r>
              <a:rPr kumimoji="0" lang="en-GB" sz="2800" b="1" i="0" u="none" strike="noStrike" kern="0" cap="none" spc="0" normalizeH="0" baseline="0" noProof="0" dirty="0" smtClean="0">
                <a:ln>
                  <a:noFill/>
                </a:ln>
                <a:solidFill>
                  <a:srgbClr val="FF0000"/>
                </a:solidFill>
                <a:effectLst/>
                <a:uLnTx/>
                <a:uFillTx/>
              </a:rPr>
              <a:t>course of conduct</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chemeClr val="accent5">
                    <a:lumMod val="75000"/>
                  </a:schemeClr>
                </a:solidFill>
                <a:effectLst/>
                <a:uLnTx/>
                <a:uFillTx/>
              </a:rPr>
              <a:t> </a:t>
            </a:r>
            <a:r>
              <a:rPr kumimoji="0" lang="en-GB" sz="2800" b="1" i="0" u="none" strike="noStrike" kern="0" cap="none" spc="0" normalizeH="0" baseline="0" noProof="0" dirty="0" smtClean="0">
                <a:ln>
                  <a:noFill/>
                </a:ln>
                <a:solidFill>
                  <a:schemeClr val="tx1"/>
                </a:solidFill>
                <a:effectLst/>
                <a:uLnTx/>
                <a:uFillTx/>
              </a:rPr>
              <a:t>which:</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chemeClr val="tx1"/>
                </a:solidFill>
                <a:effectLst/>
                <a:uLnTx/>
                <a:uFillTx/>
              </a:rPr>
              <a:t>   (a) amounts to </a:t>
            </a:r>
            <a:r>
              <a:rPr kumimoji="0" lang="en-GB" sz="2800" b="1" i="0" u="none" strike="noStrike" kern="0" cap="none" spc="0" normalizeH="0" baseline="0" noProof="0" dirty="0" smtClean="0">
                <a:ln>
                  <a:noFill/>
                </a:ln>
                <a:solidFill>
                  <a:srgbClr val="FF0000"/>
                </a:solidFill>
                <a:effectLst/>
                <a:uLnTx/>
                <a:uFillTx/>
              </a:rPr>
              <a:t>harassment </a:t>
            </a:r>
            <a:r>
              <a:rPr kumimoji="0" lang="en-GB" sz="2800" b="1" i="0" u="none" strike="noStrike" kern="0" cap="none" spc="0" normalizeH="0" baseline="0" noProof="0" dirty="0" smtClean="0">
                <a:ln>
                  <a:noFill/>
                </a:ln>
                <a:solidFill>
                  <a:schemeClr val="tx1"/>
                </a:solidFill>
                <a:effectLst/>
                <a:uLnTx/>
                <a:uFillTx/>
              </a:rPr>
              <a:t>of another,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sz="2800" b="1" i="0" u="sng" strike="noStrike" kern="0" cap="none" spc="0" normalizeH="0" baseline="0" noProof="0" dirty="0" smtClean="0">
                <a:ln>
                  <a:noFill/>
                </a:ln>
                <a:solidFill>
                  <a:schemeClr val="tx1"/>
                </a:solidFill>
                <a:effectLst/>
                <a:uLnTx/>
                <a:uFillTx/>
              </a:rPr>
              <a:t>AND</a:t>
            </a:r>
          </a:p>
          <a:p>
            <a:pPr lvl="0" algn="ctr">
              <a:buNone/>
              <a:defRPr/>
            </a:pPr>
            <a:r>
              <a:rPr kumimoji="0" lang="en-GB" sz="2800" b="1" i="0" u="none" strike="noStrike" kern="0" cap="none" spc="0" normalizeH="0" baseline="0" noProof="0" dirty="0" smtClean="0">
                <a:ln>
                  <a:noFill/>
                </a:ln>
                <a:solidFill>
                  <a:schemeClr val="tx1"/>
                </a:solidFill>
                <a:effectLst/>
                <a:uLnTx/>
                <a:uFillTx/>
              </a:rPr>
              <a:t>    (b)</a:t>
            </a:r>
            <a:r>
              <a:rPr lang="en-GB" sz="2800" kern="0" dirty="0">
                <a:solidFill>
                  <a:srgbClr val="0070C0"/>
                </a:solidFill>
              </a:rPr>
              <a:t> </a:t>
            </a:r>
            <a:r>
              <a:rPr lang="en-GB" sz="2800" kern="0" dirty="0">
                <a:solidFill>
                  <a:srgbClr val="FF0000"/>
                </a:solidFill>
              </a:rPr>
              <a:t>he knows </a:t>
            </a:r>
            <a:r>
              <a:rPr kumimoji="0" lang="en-GB" sz="2800" b="1" i="0" u="none" strike="noStrike" kern="0" cap="none" spc="0" normalizeH="0" baseline="0" noProof="0" dirty="0" smtClean="0">
                <a:ln>
                  <a:noFill/>
                </a:ln>
                <a:solidFill>
                  <a:srgbClr val="FF0000"/>
                </a:solidFill>
                <a:effectLst/>
                <a:uLnTx/>
                <a:uFillTx/>
              </a:rPr>
              <a:t> </a:t>
            </a:r>
            <a:r>
              <a:rPr kumimoji="0" lang="en-GB" sz="2800" b="1" i="0" u="none" strike="noStrike" kern="0" cap="none" spc="0" normalizeH="0" baseline="0" noProof="0" dirty="0" smtClean="0">
                <a:ln>
                  <a:noFill/>
                </a:ln>
                <a:solidFill>
                  <a:schemeClr val="tx1"/>
                </a:solidFill>
                <a:effectLst/>
                <a:uLnTx/>
                <a:uFillTx/>
              </a:rPr>
              <a:t>or</a:t>
            </a:r>
            <a:r>
              <a:rPr kumimoji="0" lang="en-GB" sz="2800" b="1" i="0" u="none" strike="noStrike" kern="0" cap="none" spc="0" normalizeH="0" baseline="0" noProof="0" dirty="0" smtClean="0">
                <a:ln>
                  <a:noFill/>
                </a:ln>
                <a:solidFill>
                  <a:schemeClr val="accent5">
                    <a:lumMod val="75000"/>
                  </a:schemeClr>
                </a:solidFill>
                <a:effectLst/>
                <a:uLnTx/>
                <a:uFillTx/>
              </a:rPr>
              <a:t> </a:t>
            </a:r>
            <a:r>
              <a:rPr kumimoji="0" lang="en-GB" sz="2800" b="1" i="0" u="none" strike="noStrike" kern="0" cap="none" spc="0" normalizeH="0" baseline="0" noProof="0" dirty="0" smtClean="0">
                <a:ln>
                  <a:noFill/>
                </a:ln>
                <a:solidFill>
                  <a:srgbClr val="FF0000"/>
                </a:solidFill>
                <a:effectLst/>
                <a:uLnTx/>
                <a:uFillTx/>
              </a:rPr>
              <a:t>ought to know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chemeClr val="tx1"/>
                </a:solidFill>
                <a:effectLst/>
                <a:uLnTx/>
                <a:uFillTx/>
              </a:rPr>
              <a:t>amounts to </a:t>
            </a:r>
            <a:r>
              <a:rPr kumimoji="0" lang="en-GB" sz="2800" b="1" i="0" u="none" strike="noStrike" kern="0" cap="none" spc="0" normalizeH="0" baseline="0" noProof="0" dirty="0" smtClean="0">
                <a:ln>
                  <a:noFill/>
                </a:ln>
                <a:solidFill>
                  <a:srgbClr val="FF0000"/>
                </a:solidFill>
                <a:effectLst/>
                <a:uLnTx/>
                <a:uFillTx/>
              </a:rPr>
              <a:t>harassment</a:t>
            </a:r>
            <a:r>
              <a:rPr kumimoji="0" lang="en-GB" sz="2800" b="1" i="0" u="none" strike="noStrike" kern="0" cap="none" spc="0" normalizeH="0" baseline="0" noProof="0" dirty="0" smtClean="0">
                <a:ln>
                  <a:noFill/>
                </a:ln>
                <a:solidFill>
                  <a:schemeClr val="accent5">
                    <a:lumMod val="75000"/>
                  </a:schemeClr>
                </a:solidFill>
                <a:effectLst/>
                <a:uLnTx/>
                <a:uFillTx/>
              </a:rPr>
              <a:t> </a:t>
            </a:r>
            <a:r>
              <a:rPr kumimoji="0" lang="en-GB" sz="2800" b="1" i="0" u="none" strike="noStrike" kern="0" cap="none" spc="0" normalizeH="0" baseline="0" noProof="0" dirty="0" smtClean="0">
                <a:ln>
                  <a:noFill/>
                </a:ln>
                <a:solidFill>
                  <a:schemeClr val="tx1"/>
                </a:solidFill>
                <a:effectLst/>
                <a:uLnTx/>
                <a:uFillTx/>
              </a:rPr>
              <a:t>of the other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sz="2800" b="1" i="0" u="none" strike="noStrike" kern="0" cap="none" spc="0" normalizeH="0" baseline="0" noProof="0" dirty="0" smtClean="0">
              <a:ln>
                <a:noFill/>
              </a:ln>
              <a:solidFill>
                <a:schemeClr val="accent5">
                  <a:lumMod val="75000"/>
                </a:schemeClr>
              </a:solidFill>
              <a:effectLst/>
              <a:uLnTx/>
              <a:uFillTx/>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lang="en-GB" sz="2800" kern="0" dirty="0" smtClean="0">
                <a:solidFill>
                  <a:schemeClr val="tx1"/>
                </a:solidFill>
              </a:rPr>
              <a:t>A person who pursues a course of conduct in breach of S1 is guilty of an offence</a:t>
            </a:r>
            <a:endParaRPr kumimoji="0" lang="en-GB" sz="2800"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FFE701"/>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56753" y="517541"/>
            <a:ext cx="11773989" cy="584775"/>
          </a:xfrm>
          <a:prstGeom prst="rect">
            <a:avLst/>
          </a:prstGeom>
          <a:solidFill>
            <a:srgbClr val="002060"/>
          </a:solidFill>
        </p:spPr>
        <p:txBody>
          <a:bodyPr wrap="square" rtlCol="0">
            <a:spAutoFit/>
          </a:bodyPr>
          <a:lstStyle/>
          <a:p>
            <a:pPr algn="ctr"/>
            <a:r>
              <a:rPr lang="en-GB" sz="3200" b="1" dirty="0" smtClean="0">
                <a:solidFill>
                  <a:schemeClr val="bg1"/>
                </a:solidFill>
              </a:rPr>
              <a:t>Harassment: Sections 1 &amp; 2 Protection from Harassment Act 1997</a:t>
            </a:r>
            <a:endParaRPr lang="en-GB" sz="3200" b="1" dirty="0">
              <a:solidFill>
                <a:schemeClr val="bg1"/>
              </a:solidFill>
            </a:endParaRPr>
          </a:p>
        </p:txBody>
      </p:sp>
    </p:spTree>
    <p:extLst>
      <p:ext uri="{BB962C8B-B14F-4D97-AF65-F5344CB8AC3E}">
        <p14:creationId xmlns:p14="http://schemas.microsoft.com/office/powerpoint/2010/main" val="43994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159428" y="1252048"/>
            <a:ext cx="9762308" cy="43736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3100" b="1" i="0" u="none" strike="noStrike" kern="0" cap="none" spc="0" normalizeH="0" baseline="0" noProof="0" dirty="0" smtClean="0">
                <a:ln>
                  <a:noFill/>
                </a:ln>
                <a:solidFill>
                  <a:schemeClr val="tx1"/>
                </a:solidFill>
                <a:effectLst/>
                <a:uLnTx/>
                <a:uFillTx/>
                <a:cs typeface="+mn-cs"/>
              </a:rPr>
              <a:t>A person </a:t>
            </a:r>
            <a:r>
              <a:rPr kumimoji="0" lang="en-US" sz="3100" b="1" i="0" u="none" strike="noStrike" kern="0" cap="none" spc="0" normalizeH="0" baseline="0" noProof="0" dirty="0" smtClean="0">
                <a:ln>
                  <a:noFill/>
                </a:ln>
                <a:solidFill>
                  <a:srgbClr val="FF0000"/>
                </a:solidFill>
                <a:effectLst/>
                <a:uLnTx/>
                <a:uFillTx/>
                <a:cs typeface="+mn-cs"/>
              </a:rPr>
              <a:t>must not pursue </a:t>
            </a:r>
            <a:r>
              <a:rPr kumimoji="0" lang="en-US" sz="3100" b="1" i="0" u="none" strike="noStrike" kern="0" cap="none" spc="0" normalizeH="0" baseline="0" noProof="0" dirty="0" smtClean="0">
                <a:ln>
                  <a:noFill/>
                </a:ln>
                <a:solidFill>
                  <a:schemeClr val="tx1"/>
                </a:solidFill>
                <a:effectLst/>
                <a:uLnTx/>
                <a:uFillTx/>
                <a:cs typeface="+mn-cs"/>
              </a:rPr>
              <a:t>a</a:t>
            </a:r>
            <a:r>
              <a:rPr kumimoji="0" lang="en-US" sz="3100" b="1" i="0" u="none" strike="noStrike" kern="0" cap="none" spc="0" normalizeH="0" baseline="0" noProof="0" dirty="0" smtClean="0">
                <a:ln>
                  <a:noFill/>
                </a:ln>
                <a:solidFill>
                  <a:schemeClr val="accent5">
                    <a:lumMod val="50000"/>
                  </a:schemeClr>
                </a:solidFill>
                <a:effectLst/>
                <a:uLnTx/>
                <a:uFillTx/>
                <a:cs typeface="+mn-cs"/>
              </a:rPr>
              <a:t> </a:t>
            </a:r>
            <a:r>
              <a:rPr kumimoji="0" lang="en-US" sz="3100" b="1" i="0" u="none" strike="noStrike" kern="0" cap="none" spc="0" normalizeH="0" baseline="0" noProof="0" dirty="0" smtClean="0">
                <a:ln>
                  <a:noFill/>
                </a:ln>
                <a:solidFill>
                  <a:srgbClr val="FF0000"/>
                </a:solidFill>
                <a:effectLst/>
                <a:uLnTx/>
                <a:uFillTx/>
                <a:cs typeface="+mn-cs"/>
              </a:rPr>
              <a:t>course of conduct:</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sz="3100" b="1" i="0" u="none" strike="noStrike" kern="0" cap="none" spc="0" normalizeH="0" baseline="0" noProof="0" dirty="0" smtClean="0">
              <a:ln>
                <a:noFill/>
              </a:ln>
              <a:solidFill>
                <a:schemeClr val="accent5">
                  <a:lumMod val="50000"/>
                </a:schemeClr>
              </a:solidFill>
              <a:effectLst/>
              <a:uLnTx/>
              <a:uFillTx/>
              <a:cs typeface="+mn-cs"/>
            </a:endParaRPr>
          </a:p>
          <a:p>
            <a:pPr marL="457200" marR="0" lvl="0" indent="-457200" algn="ctr" defTabSz="914400" rtl="0" eaLnBrk="0" fontAlgn="base" latinLnBrk="0" hangingPunct="0">
              <a:lnSpc>
                <a:spcPct val="100000"/>
              </a:lnSpc>
              <a:spcBef>
                <a:spcPct val="20000"/>
              </a:spcBef>
              <a:spcAft>
                <a:spcPct val="0"/>
              </a:spcAft>
              <a:buClrTx/>
              <a:buSzTx/>
              <a:buFontTx/>
              <a:buAutoNum type="alphaLcParenBoth"/>
              <a:tabLst/>
              <a:defRPr/>
            </a:pPr>
            <a:r>
              <a:rPr kumimoji="0" lang="en-US" sz="3100" b="1" i="0" u="none" strike="noStrike" kern="0" cap="none" spc="0" normalizeH="0" baseline="0" noProof="0" dirty="0" smtClean="0">
                <a:ln>
                  <a:noFill/>
                </a:ln>
                <a:solidFill>
                  <a:schemeClr val="tx1"/>
                </a:solidFill>
                <a:effectLst/>
                <a:uLnTx/>
                <a:uFillTx/>
                <a:cs typeface="+mn-cs"/>
              </a:rPr>
              <a:t>which involves </a:t>
            </a:r>
            <a:r>
              <a:rPr kumimoji="0" lang="en-US" sz="3100" i="0" u="none" strike="noStrike" kern="0" cap="none" spc="0" normalizeH="0" baseline="0" noProof="0" dirty="0" smtClean="0">
                <a:ln>
                  <a:noFill/>
                </a:ln>
                <a:solidFill>
                  <a:srgbClr val="FF0000"/>
                </a:solidFill>
                <a:effectLst/>
                <a:uLnTx/>
                <a:uFillTx/>
                <a:cs typeface="+mn-cs"/>
              </a:rPr>
              <a:t>harassment</a:t>
            </a:r>
            <a:r>
              <a:rPr kumimoji="0" lang="en-US" sz="3100" b="1" i="0" u="none" strike="noStrike" kern="0" cap="none" spc="0" normalizeH="0" baseline="0" noProof="0" dirty="0" smtClean="0">
                <a:ln>
                  <a:noFill/>
                </a:ln>
                <a:solidFill>
                  <a:srgbClr val="FF0000"/>
                </a:solidFill>
                <a:effectLst/>
                <a:uLnTx/>
                <a:uFillTx/>
                <a:cs typeface="+mn-cs"/>
              </a:rPr>
              <a:t> </a:t>
            </a:r>
            <a:r>
              <a:rPr kumimoji="0" lang="en-US" sz="3100" b="1" i="0" u="none" strike="noStrike" kern="0" cap="none" spc="0" normalizeH="0" baseline="0" noProof="0" dirty="0" smtClean="0">
                <a:ln>
                  <a:noFill/>
                </a:ln>
                <a:solidFill>
                  <a:schemeClr val="tx1"/>
                </a:solidFill>
                <a:effectLst/>
                <a:uLnTx/>
                <a:uFillTx/>
                <a:cs typeface="+mn-cs"/>
              </a:rPr>
              <a:t>of </a:t>
            </a:r>
            <a:r>
              <a:rPr kumimoji="0" lang="en-US" sz="3100" b="1" i="0" u="none" strike="noStrike" kern="0" cap="none" spc="0" normalizeH="0" baseline="0" noProof="0" dirty="0" smtClean="0">
                <a:ln>
                  <a:noFill/>
                </a:ln>
                <a:solidFill>
                  <a:srgbClr val="FF0000"/>
                </a:solidFill>
                <a:effectLst/>
                <a:uLnTx/>
                <a:uFillTx/>
                <a:cs typeface="+mn-cs"/>
              </a:rPr>
              <a:t>two or more persons</a:t>
            </a:r>
            <a:r>
              <a:rPr kumimoji="0" lang="en-US" sz="3100" b="1" i="0" u="none" strike="noStrike" kern="0" cap="none" spc="0" normalizeH="0" noProof="0" dirty="0" smtClean="0">
                <a:ln>
                  <a:noFill/>
                </a:ln>
                <a:solidFill>
                  <a:srgbClr val="FF0000"/>
                </a:solidFill>
                <a:effectLst/>
                <a:uLnTx/>
                <a:uFillTx/>
                <a:cs typeface="+mn-cs"/>
              </a:rPr>
              <a:t> </a:t>
            </a:r>
            <a:r>
              <a:rPr kumimoji="0" lang="en-US" sz="3100" b="1" i="0" u="none" strike="noStrike" kern="0" cap="none" spc="0" normalizeH="0" baseline="0" noProof="0" dirty="0" smtClean="0">
                <a:ln>
                  <a:noFill/>
                </a:ln>
                <a:solidFill>
                  <a:schemeClr val="tx1"/>
                </a:solidFill>
                <a:effectLst/>
                <a:uLnTx/>
                <a:uFillTx/>
                <a:cs typeface="+mn-cs"/>
              </a:rPr>
              <a:t>AND</a:t>
            </a:r>
            <a:r>
              <a:rPr kumimoji="0" lang="en-US" sz="3100" b="1" i="0" u="none" strike="noStrike" kern="0" cap="none" spc="0" normalizeH="0" baseline="0" noProof="0" dirty="0" smtClean="0">
                <a:ln>
                  <a:noFill/>
                </a:ln>
                <a:solidFill>
                  <a:schemeClr val="accent5">
                    <a:lumMod val="50000"/>
                  </a:schemeClr>
                </a:solidFill>
                <a:effectLst/>
                <a:uLnTx/>
                <a:uFillTx/>
                <a:cs typeface="+mn-cs"/>
              </a:rPr>
              <a:t>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sz="31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3100" b="1" i="0" u="none" strike="noStrike" kern="0" cap="none" spc="0" normalizeH="0" baseline="0" noProof="0" dirty="0" smtClean="0">
                <a:ln>
                  <a:noFill/>
                </a:ln>
                <a:solidFill>
                  <a:schemeClr val="tx1"/>
                </a:solidFill>
                <a:effectLst/>
                <a:uLnTx/>
                <a:uFillTx/>
                <a:cs typeface="+mn-cs"/>
              </a:rPr>
              <a:t>(b) which he </a:t>
            </a:r>
            <a:r>
              <a:rPr kumimoji="0" lang="en-US" sz="3100" b="1" i="0" u="none" strike="noStrike" kern="0" cap="none" spc="0" normalizeH="0" baseline="0" noProof="0" dirty="0" smtClean="0">
                <a:ln>
                  <a:noFill/>
                </a:ln>
                <a:solidFill>
                  <a:srgbClr val="FF0000"/>
                </a:solidFill>
                <a:effectLst/>
                <a:uLnTx/>
                <a:uFillTx/>
                <a:cs typeface="+mn-cs"/>
              </a:rPr>
              <a:t>knows or ought to know </a:t>
            </a:r>
            <a:r>
              <a:rPr kumimoji="0" lang="en-US" sz="3100" b="1" i="0" u="none" strike="noStrike" kern="0" cap="none" spc="0" normalizeH="0" baseline="0" noProof="0" dirty="0" smtClean="0">
                <a:ln>
                  <a:noFill/>
                </a:ln>
                <a:solidFill>
                  <a:schemeClr val="tx1"/>
                </a:solidFill>
                <a:effectLst/>
                <a:uLnTx/>
                <a:uFillTx/>
                <a:cs typeface="+mn-cs"/>
              </a:rPr>
              <a:t>involves</a:t>
            </a:r>
            <a:r>
              <a:rPr kumimoji="0" lang="en-US" sz="3100" b="1" i="0" u="none" strike="noStrike" kern="0" cap="none" spc="0" normalizeH="0" baseline="0" noProof="0" dirty="0" smtClean="0">
                <a:ln>
                  <a:noFill/>
                </a:ln>
                <a:solidFill>
                  <a:schemeClr val="accent5">
                    <a:lumMod val="50000"/>
                  </a:schemeClr>
                </a:solidFill>
                <a:effectLst/>
                <a:uLnTx/>
                <a:uFillTx/>
                <a:cs typeface="+mn-cs"/>
              </a:rPr>
              <a:t> </a:t>
            </a:r>
            <a:r>
              <a:rPr kumimoji="0" lang="en-US" sz="3100" b="1" i="0" u="none" strike="noStrike" kern="0" cap="none" spc="0" normalizeH="0" baseline="0" noProof="0" dirty="0" smtClean="0">
                <a:ln>
                  <a:noFill/>
                </a:ln>
                <a:solidFill>
                  <a:srgbClr val="FF0000"/>
                </a:solidFill>
                <a:effectLst/>
                <a:uLnTx/>
                <a:uFillTx/>
                <a:cs typeface="+mn-cs"/>
              </a:rPr>
              <a:t>harassment of those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3100" b="1" i="0" u="none" strike="noStrike" kern="0" cap="none" spc="0" normalizeH="0" baseline="0" noProof="0" dirty="0" smtClean="0">
                <a:ln>
                  <a:noFill/>
                </a:ln>
                <a:solidFill>
                  <a:srgbClr val="FF0000"/>
                </a:solidFill>
                <a:effectLst/>
                <a:uLnTx/>
                <a:uFillTx/>
                <a:cs typeface="+mn-cs"/>
              </a:rPr>
              <a:t>Persons</a:t>
            </a:r>
            <a:r>
              <a:rPr kumimoji="0" lang="en-US" sz="3100" b="1" i="0" u="none" strike="noStrike" kern="0" cap="none" spc="0" normalizeH="0" noProof="0" dirty="0" smtClean="0">
                <a:ln>
                  <a:noFill/>
                </a:ln>
                <a:solidFill>
                  <a:srgbClr val="FF0000"/>
                </a:solidFill>
                <a:effectLst/>
                <a:uLnTx/>
                <a:uFillTx/>
                <a:cs typeface="+mn-cs"/>
              </a:rPr>
              <a:t> </a:t>
            </a:r>
            <a:r>
              <a:rPr kumimoji="0" lang="en-US" sz="3100" b="1" i="0" u="none" strike="noStrike" kern="0" cap="none" spc="0" normalizeH="0" baseline="0" noProof="0" dirty="0" smtClean="0">
                <a:ln>
                  <a:noFill/>
                </a:ln>
                <a:solidFill>
                  <a:schemeClr val="tx1"/>
                </a:solidFill>
                <a:effectLst/>
                <a:uLnTx/>
                <a:uFillTx/>
                <a:cs typeface="+mn-cs"/>
              </a:rPr>
              <a:t>AND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sz="31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3100" b="1" i="0" u="none" strike="noStrike" kern="0" cap="none" spc="0" normalizeH="0" baseline="0" noProof="0" dirty="0" smtClean="0">
                <a:ln>
                  <a:noFill/>
                </a:ln>
                <a:solidFill>
                  <a:schemeClr val="tx1"/>
                </a:solidFill>
                <a:effectLst/>
                <a:uLnTx/>
                <a:uFillTx/>
                <a:cs typeface="+mn-cs"/>
              </a:rPr>
              <a:t>(c) by which he </a:t>
            </a:r>
            <a:r>
              <a:rPr kumimoji="0" lang="en-US" sz="3100" b="1" i="0" u="none" strike="noStrike" kern="0" cap="none" spc="0" normalizeH="0" baseline="0" noProof="0" dirty="0" smtClean="0">
                <a:ln>
                  <a:noFill/>
                </a:ln>
                <a:solidFill>
                  <a:srgbClr val="FF0000"/>
                </a:solidFill>
                <a:effectLst/>
                <a:uLnTx/>
                <a:uFillTx/>
                <a:cs typeface="+mn-cs"/>
              </a:rPr>
              <a:t>intends to persuade any person </a:t>
            </a:r>
            <a:r>
              <a:rPr kumimoji="0" lang="en-US" sz="3100" b="1" i="0" u="none" strike="noStrike" kern="0" cap="none" spc="0" normalizeH="0" baseline="0" noProof="0" dirty="0" smtClean="0">
                <a:ln>
                  <a:noFill/>
                </a:ln>
                <a:solidFill>
                  <a:schemeClr val="tx1"/>
                </a:solidFill>
                <a:effectLst/>
                <a:uLnTx/>
                <a:uFillTx/>
                <a:cs typeface="+mn-cs"/>
              </a:rPr>
              <a:t>(whether or not one of those mentioned above)-</a:t>
            </a:r>
          </a:p>
          <a:p>
            <a:pPr marL="514350" marR="0" lvl="0" indent="-514350" algn="ctr" defTabSz="914400" rtl="0" eaLnBrk="0" fontAlgn="base" latinLnBrk="0" hangingPunct="0">
              <a:lnSpc>
                <a:spcPct val="100000"/>
              </a:lnSpc>
              <a:spcBef>
                <a:spcPct val="20000"/>
              </a:spcBef>
              <a:spcAft>
                <a:spcPct val="0"/>
              </a:spcAft>
              <a:buClrTx/>
              <a:buSzTx/>
              <a:buFontTx/>
              <a:buAutoNum type="romanLcParenBoth"/>
              <a:tabLst/>
              <a:defRPr/>
            </a:pPr>
            <a:r>
              <a:rPr kumimoji="0" lang="en-US" sz="3100" b="1" i="0" u="none" strike="noStrike" kern="0" cap="none" spc="0" normalizeH="0" baseline="0" noProof="0" dirty="0" smtClean="0">
                <a:ln>
                  <a:noFill/>
                </a:ln>
                <a:solidFill>
                  <a:srgbClr val="FF0000"/>
                </a:solidFill>
                <a:effectLst/>
                <a:uLnTx/>
                <a:uFillTx/>
                <a:cs typeface="+mn-cs"/>
              </a:rPr>
              <a:t>not to do something </a:t>
            </a:r>
            <a:r>
              <a:rPr kumimoji="0" lang="en-US" sz="3100" b="1" i="0" u="none" strike="noStrike" kern="0" cap="none" spc="0" normalizeH="0" baseline="0" noProof="0" dirty="0" smtClean="0">
                <a:ln>
                  <a:noFill/>
                </a:ln>
                <a:solidFill>
                  <a:schemeClr val="tx1"/>
                </a:solidFill>
                <a:effectLst/>
                <a:uLnTx/>
                <a:uFillTx/>
                <a:cs typeface="+mn-cs"/>
              </a:rPr>
              <a:t>that he is </a:t>
            </a:r>
            <a:r>
              <a:rPr kumimoji="0" lang="en-US" sz="3100" b="1" i="0" u="none" strike="noStrike" kern="0" cap="none" spc="0" normalizeH="0" baseline="0" noProof="0" dirty="0" smtClean="0">
                <a:ln>
                  <a:noFill/>
                </a:ln>
                <a:solidFill>
                  <a:srgbClr val="FF0000"/>
                </a:solidFill>
                <a:effectLst/>
                <a:uLnTx/>
                <a:uFillTx/>
                <a:cs typeface="+mn-cs"/>
              </a:rPr>
              <a:t>entitled or required to do</a:t>
            </a:r>
            <a:r>
              <a:rPr kumimoji="0" lang="en-US" sz="3100" b="1" i="0" u="none" strike="noStrike" kern="0" cap="none" spc="0" normalizeH="0" noProof="0" dirty="0" smtClean="0">
                <a:ln>
                  <a:noFill/>
                </a:ln>
                <a:solidFill>
                  <a:srgbClr val="FF0000"/>
                </a:solidFill>
                <a:effectLst/>
                <a:uLnTx/>
                <a:uFillTx/>
                <a:cs typeface="+mn-cs"/>
              </a:rPr>
              <a:t> </a:t>
            </a:r>
            <a:r>
              <a:rPr kumimoji="0" lang="en-US" sz="3100" b="1" i="0" u="none" strike="noStrike" kern="0" cap="none" spc="0" normalizeH="0" baseline="0" noProof="0" dirty="0" smtClean="0">
                <a:ln>
                  <a:noFill/>
                </a:ln>
                <a:solidFill>
                  <a:schemeClr val="tx1"/>
                </a:solidFill>
                <a:effectLst/>
                <a:uLnTx/>
                <a:uFillTx/>
                <a:cs typeface="+mn-cs"/>
              </a:rPr>
              <a:t>OR</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3100" b="1" i="0" u="none" strike="noStrike" kern="0" cap="none" spc="0" normalizeH="0" baseline="0" noProof="0" dirty="0" smtClean="0">
                <a:ln>
                  <a:noFill/>
                </a:ln>
                <a:solidFill>
                  <a:schemeClr val="tx1"/>
                </a:solidFill>
                <a:effectLst/>
                <a:uLnTx/>
                <a:uFillTx/>
                <a:cs typeface="+mn-cs"/>
              </a:rPr>
              <a:t>(ii) to do something that he is </a:t>
            </a:r>
            <a:r>
              <a:rPr kumimoji="0" lang="en-US" sz="3100" b="1" i="0" u="none" strike="noStrike" kern="0" cap="none" spc="0" normalizeH="0" baseline="0" noProof="0" dirty="0" smtClean="0">
                <a:ln>
                  <a:noFill/>
                </a:ln>
                <a:solidFill>
                  <a:srgbClr val="FF0000"/>
                </a:solidFill>
                <a:effectLst/>
                <a:uLnTx/>
                <a:uFillTx/>
                <a:cs typeface="+mn-cs"/>
              </a:rPr>
              <a:t>not under any obligation to do</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3" name="TextBox 2"/>
          <p:cNvSpPr txBox="1"/>
          <p:nvPr/>
        </p:nvSpPr>
        <p:spPr>
          <a:xfrm>
            <a:off x="1925782" y="291118"/>
            <a:ext cx="8229600" cy="646331"/>
          </a:xfrm>
          <a:prstGeom prst="rect">
            <a:avLst/>
          </a:prstGeom>
          <a:solidFill>
            <a:srgbClr val="002060"/>
          </a:solidFill>
        </p:spPr>
        <p:txBody>
          <a:bodyPr wrap="square" rtlCol="0">
            <a:spAutoFit/>
          </a:bodyPr>
          <a:lstStyle/>
          <a:p>
            <a:pPr algn="ctr"/>
            <a:r>
              <a:rPr lang="en-GB" sz="3600" b="1" dirty="0" smtClean="0">
                <a:solidFill>
                  <a:schemeClr val="bg1"/>
                </a:solidFill>
              </a:rPr>
              <a:t>Section 1 (1A)</a:t>
            </a:r>
            <a:endParaRPr lang="en-GB" sz="3600" b="1" dirty="0">
              <a:solidFill>
                <a:schemeClr val="bg1"/>
              </a:solidFill>
            </a:endParaRPr>
          </a:p>
        </p:txBody>
      </p:sp>
    </p:spTree>
    <p:extLst>
      <p:ext uri="{BB962C8B-B14F-4D97-AF65-F5344CB8AC3E}">
        <p14:creationId xmlns:p14="http://schemas.microsoft.com/office/powerpoint/2010/main" val="130772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anim calcmode="lin" valueType="num">
                                      <p:cBhvr additive="base">
                                        <p:cTn id="2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211868" y="1650932"/>
            <a:ext cx="9657428" cy="379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600" kern="0" noProof="0" dirty="0" smtClean="0">
                <a:solidFill>
                  <a:schemeClr val="tx1"/>
                </a:solidFill>
              </a:rPr>
              <a:t>This must</a:t>
            </a:r>
            <a:r>
              <a:rPr kumimoji="0" lang="en-GB" sz="3600" b="1" i="0" u="none" strike="noStrike" kern="0" cap="none" spc="0" normalizeH="0" baseline="0" noProof="0" dirty="0" smtClean="0">
                <a:ln>
                  <a:noFill/>
                </a:ln>
                <a:solidFill>
                  <a:schemeClr val="tx1"/>
                </a:solidFill>
                <a:effectLst/>
                <a:uLnTx/>
                <a:uFillTx/>
              </a:rPr>
              <a:t> involve</a:t>
            </a:r>
            <a:r>
              <a:rPr kumimoji="0" lang="en-GB" sz="3600" b="1" i="0" u="none" strike="noStrike" kern="0" cap="none" spc="0" normalizeH="0" noProof="0" dirty="0" smtClean="0">
                <a:ln>
                  <a:noFill/>
                </a:ln>
                <a:solidFill>
                  <a:schemeClr val="tx1"/>
                </a:solidFill>
                <a:effectLst/>
                <a:uLnTx/>
                <a:uFillTx/>
              </a:rPr>
              <a:t> conduct on at least 2 occasions</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solidFill>
                  <a:schemeClr val="tx1"/>
                </a:solidFill>
                <a:effectLst/>
                <a:uLnTx/>
                <a:uFillTx/>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600" kern="0" dirty="0" smtClean="0">
                <a:solidFill>
                  <a:schemeClr val="tx1"/>
                </a:solidFill>
              </a:rPr>
              <a:t>It is not restricted to actions, it also includes speech</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lang="en-GB" sz="3600" kern="0" dirty="0" smtClean="0">
              <a:solidFill>
                <a:schemeClr val="tx1"/>
              </a:solidFill>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600" kern="0" dirty="0" smtClean="0">
                <a:solidFill>
                  <a:schemeClr val="tx1"/>
                </a:solidFill>
              </a:rPr>
              <a:t>It</a:t>
            </a:r>
            <a:r>
              <a:rPr kumimoji="0" lang="en-GB" sz="3600" b="1" i="0" u="none" strike="noStrike" kern="0" cap="none" spc="0" normalizeH="0" baseline="0" noProof="0" dirty="0" smtClean="0">
                <a:ln>
                  <a:noFill/>
                </a:ln>
                <a:solidFill>
                  <a:schemeClr val="tx1"/>
                </a:solidFill>
                <a:effectLst/>
                <a:uLnTx/>
                <a:uFillTx/>
              </a:rPr>
              <a:t> does not have to be of the same type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600" kern="0" dirty="0" smtClean="0">
                <a:solidFill>
                  <a:schemeClr val="tx1"/>
                </a:solidFill>
              </a:rPr>
              <a:t>It does not have to be done by the same person</a:t>
            </a:r>
            <a:r>
              <a:rPr lang="en-GB" sz="3300" kern="0" dirty="0" smtClean="0">
                <a:solidFill>
                  <a:schemeClr val="accent5">
                    <a:lumMod val="75000"/>
                  </a:schemeClr>
                </a:solidFill>
                <a:latin typeface="Comic Sans MS" panose="030F0702030302020204" pitchFamily="66" charset="0"/>
              </a:rPr>
              <a:t>.</a:t>
            </a:r>
            <a:endParaRPr kumimoji="0" lang="en-GB" sz="33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3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FFE701"/>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3" name="TextBox 2"/>
          <p:cNvSpPr txBox="1"/>
          <p:nvPr/>
        </p:nvSpPr>
        <p:spPr>
          <a:xfrm>
            <a:off x="1925782" y="273701"/>
            <a:ext cx="8229600" cy="646331"/>
          </a:xfrm>
          <a:prstGeom prst="rect">
            <a:avLst/>
          </a:prstGeom>
          <a:solidFill>
            <a:srgbClr val="002060"/>
          </a:solidFill>
        </p:spPr>
        <p:txBody>
          <a:bodyPr wrap="square" rtlCol="0">
            <a:spAutoFit/>
          </a:bodyPr>
          <a:lstStyle/>
          <a:p>
            <a:pPr algn="ctr"/>
            <a:r>
              <a:rPr lang="en-GB" sz="3600" b="1" dirty="0" smtClean="0">
                <a:solidFill>
                  <a:schemeClr val="bg1"/>
                </a:solidFill>
              </a:rPr>
              <a:t>Course of Conduct</a:t>
            </a:r>
            <a:endParaRPr lang="en-GB" sz="3600" b="1" dirty="0">
              <a:solidFill>
                <a:schemeClr val="bg1"/>
              </a:solidFill>
            </a:endParaRPr>
          </a:p>
        </p:txBody>
      </p:sp>
    </p:spTree>
    <p:extLst>
      <p:ext uri="{BB962C8B-B14F-4D97-AF65-F5344CB8AC3E}">
        <p14:creationId xmlns:p14="http://schemas.microsoft.com/office/powerpoint/2010/main" val="193124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25782" y="2254806"/>
            <a:ext cx="8229600" cy="2317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800" b="1" i="0" u="none" strike="noStrike" kern="0" cap="none" spc="0" normalizeH="0" baseline="0" noProof="0" dirty="0" smtClean="0">
              <a:ln>
                <a:noFill/>
              </a:ln>
              <a:solidFill>
                <a:schemeClr val="accent5">
                  <a:lumMod val="75000"/>
                </a:schemeClr>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500" b="1" i="0" u="none" strike="noStrike" kern="0" cap="none" spc="0" normalizeH="0" baseline="0" noProof="0" dirty="0" smtClean="0">
                <a:ln>
                  <a:noFill/>
                </a:ln>
                <a:solidFill>
                  <a:schemeClr val="tx1"/>
                </a:solidFill>
                <a:effectLst/>
                <a:uLnTx/>
                <a:uFillTx/>
                <a:cs typeface="+mn-cs"/>
              </a:rPr>
              <a:t>Section 7 PHA 1997 determines the meaning of harassment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5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500" b="1" i="0" u="none" strike="noStrike" kern="0" cap="none" spc="0" normalizeH="0" baseline="0" noProof="0" dirty="0" smtClean="0">
                <a:ln>
                  <a:noFill/>
                </a:ln>
                <a:solidFill>
                  <a:schemeClr val="tx1"/>
                </a:solidFill>
                <a:effectLst/>
                <a:uLnTx/>
                <a:uFillTx/>
                <a:cs typeface="+mn-cs"/>
              </a:rPr>
              <a:t>‘Harassment’ </a:t>
            </a:r>
            <a:r>
              <a:rPr kumimoji="0" lang="en-GB" sz="3500" b="1" i="0" u="none" strike="noStrike" kern="0" cap="none" spc="0" normalizeH="0" baseline="0" noProof="0" dirty="0" smtClean="0">
                <a:ln>
                  <a:noFill/>
                </a:ln>
                <a:solidFill>
                  <a:srgbClr val="FF0000"/>
                </a:solidFill>
                <a:effectLst/>
                <a:uLnTx/>
                <a:uFillTx/>
                <a:cs typeface="+mn-cs"/>
              </a:rPr>
              <a:t>includes</a:t>
            </a:r>
            <a:r>
              <a:rPr kumimoji="0" lang="en-GB" sz="3500" b="1" i="0" u="none" strike="noStrike" kern="0" cap="none" spc="0" normalizeH="0" baseline="0" noProof="0" dirty="0" smtClean="0">
                <a:ln>
                  <a:noFill/>
                </a:ln>
                <a:solidFill>
                  <a:schemeClr val="accent6">
                    <a:lumMod val="50000"/>
                  </a:schemeClr>
                </a:solidFill>
                <a:effectLst/>
                <a:uLnTx/>
                <a:uFillTx/>
                <a:cs typeface="+mn-cs"/>
              </a:rPr>
              <a:t> </a:t>
            </a:r>
            <a:r>
              <a:rPr kumimoji="0" lang="en-GB" sz="3500" b="1" i="0" u="none" strike="noStrike" kern="0" cap="none" spc="0" normalizeH="0" baseline="0" noProof="0" dirty="0" smtClean="0">
                <a:ln>
                  <a:noFill/>
                </a:ln>
                <a:solidFill>
                  <a:schemeClr val="tx1"/>
                </a:solidFill>
                <a:effectLst/>
                <a:uLnTx/>
                <a:uFillTx/>
                <a:cs typeface="+mn-cs"/>
              </a:rPr>
              <a:t>alarm and distress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3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3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3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3" name="TextBox 2"/>
          <p:cNvSpPr txBox="1"/>
          <p:nvPr/>
        </p:nvSpPr>
        <p:spPr>
          <a:xfrm>
            <a:off x="1925782" y="604627"/>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Harassment</a:t>
            </a:r>
            <a:endParaRPr lang="en-GB" sz="4000" b="1" dirty="0">
              <a:solidFill>
                <a:schemeClr val="bg1"/>
              </a:solidFill>
            </a:endParaRPr>
          </a:p>
        </p:txBody>
      </p:sp>
    </p:spTree>
    <p:extLst>
      <p:ext uri="{BB962C8B-B14F-4D97-AF65-F5344CB8AC3E}">
        <p14:creationId xmlns:p14="http://schemas.microsoft.com/office/powerpoint/2010/main" val="124259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956930" y="1115906"/>
            <a:ext cx="10249786" cy="4965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It is </a:t>
            </a:r>
            <a:r>
              <a:rPr kumimoji="0" lang="en-GB" b="1" i="0" u="none" strike="noStrike" kern="0" cap="none" spc="0" normalizeH="0" baseline="0" noProof="0" dirty="0" smtClean="0">
                <a:ln>
                  <a:noFill/>
                </a:ln>
                <a:solidFill>
                  <a:srgbClr val="FF0000"/>
                </a:solidFill>
                <a:effectLst/>
                <a:uLnTx/>
                <a:uFillTx/>
                <a:cs typeface="+mn-cs"/>
              </a:rPr>
              <a:t>possible</a:t>
            </a:r>
            <a:r>
              <a:rPr kumimoji="0" lang="en-GB" b="1" i="0" u="none" strike="noStrike" kern="0" cap="none" spc="0" normalizeH="0" baseline="0" noProof="0" dirty="0" smtClean="0">
                <a:ln>
                  <a:noFill/>
                </a:ln>
                <a:solidFill>
                  <a:schemeClr val="accent5">
                    <a:lumMod val="50000"/>
                  </a:schemeClr>
                </a:solidFill>
                <a:effectLst/>
                <a:uLnTx/>
                <a:uFillTx/>
                <a:cs typeface="+mn-cs"/>
              </a:rPr>
              <a:t> </a:t>
            </a:r>
            <a:r>
              <a:rPr kumimoji="0" lang="en-GB" b="1" i="0" u="none" strike="noStrike" kern="0" cap="none" spc="0" normalizeH="0" baseline="0" noProof="0" dirty="0" smtClean="0">
                <a:ln>
                  <a:noFill/>
                </a:ln>
                <a:solidFill>
                  <a:schemeClr val="tx1"/>
                </a:solidFill>
                <a:effectLst/>
                <a:uLnTx/>
                <a:uFillTx/>
                <a:cs typeface="+mn-cs"/>
              </a:rPr>
              <a:t>for the acts of harassment </a:t>
            </a:r>
            <a:r>
              <a:rPr kumimoji="0" lang="en-GB" b="1" i="0" u="none" strike="noStrike" kern="0" cap="none" spc="0" normalizeH="0" baseline="0" noProof="0" dirty="0" smtClean="0">
                <a:ln>
                  <a:noFill/>
                </a:ln>
                <a:solidFill>
                  <a:schemeClr val="accent5">
                    <a:lumMod val="50000"/>
                  </a:schemeClr>
                </a:solidFill>
                <a:effectLst/>
                <a:uLnTx/>
                <a:uFillTx/>
                <a:cs typeface="+mn-cs"/>
              </a:rPr>
              <a:t>to </a:t>
            </a:r>
            <a:r>
              <a:rPr kumimoji="0" lang="en-GB" b="1" i="0" u="none" strike="noStrike" kern="0" cap="none" spc="0" normalizeH="0" baseline="0" noProof="0" dirty="0" smtClean="0">
                <a:ln>
                  <a:noFill/>
                </a:ln>
                <a:solidFill>
                  <a:schemeClr val="tx1"/>
                </a:solidFill>
                <a:effectLst/>
                <a:uLnTx/>
                <a:uFillTx/>
                <a:cs typeface="+mn-cs"/>
              </a:rPr>
              <a:t>be passed on via a</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 3</a:t>
            </a:r>
            <a:r>
              <a:rPr kumimoji="0" lang="en-GB" b="1" i="0" u="none" strike="noStrike" kern="0" cap="none" spc="0" normalizeH="0" baseline="30000" noProof="0" dirty="0" smtClean="0">
                <a:ln>
                  <a:noFill/>
                </a:ln>
                <a:solidFill>
                  <a:schemeClr val="tx1"/>
                </a:solidFill>
                <a:effectLst/>
                <a:uLnTx/>
                <a:uFillTx/>
                <a:cs typeface="+mn-cs"/>
              </a:rPr>
              <a:t>rd</a:t>
            </a:r>
            <a:r>
              <a:rPr kumimoji="0" lang="en-GB" b="1" i="0" u="none" strike="noStrike" kern="0" cap="none" spc="0" normalizeH="0" baseline="0" noProof="0" dirty="0" smtClean="0">
                <a:ln>
                  <a:noFill/>
                </a:ln>
                <a:solidFill>
                  <a:schemeClr val="tx1"/>
                </a:solidFill>
                <a:effectLst/>
                <a:uLnTx/>
                <a:uFillTx/>
                <a:cs typeface="+mn-cs"/>
              </a:rPr>
              <a:t> party</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R v </a:t>
            </a:r>
            <a:r>
              <a:rPr kumimoji="0" lang="en-GB" b="1" i="0" u="none" strike="noStrike" kern="0" cap="none" spc="0" normalizeH="0" baseline="0" noProof="0" dirty="0" err="1" smtClean="0">
                <a:ln>
                  <a:noFill/>
                </a:ln>
                <a:solidFill>
                  <a:schemeClr val="tx1"/>
                </a:solidFill>
                <a:effectLst/>
                <a:uLnTx/>
                <a:uFillTx/>
                <a:cs typeface="+mn-cs"/>
              </a:rPr>
              <a:t>Kellet</a:t>
            </a:r>
            <a:r>
              <a:rPr kumimoji="0" lang="en-GB" b="1" i="0" u="none" strike="noStrike" kern="0" cap="none" spc="0" normalizeH="0" baseline="0" noProof="0" dirty="0" smtClean="0">
                <a:ln>
                  <a:noFill/>
                </a:ln>
                <a:solidFill>
                  <a:schemeClr val="tx1"/>
                </a:solidFill>
                <a:effectLst/>
                <a:uLnTx/>
                <a:uFillTx/>
                <a:cs typeface="+mn-cs"/>
              </a:rPr>
              <a:t> 2001 – </a:t>
            </a:r>
            <a:r>
              <a:rPr kumimoji="0" lang="en-GB" b="1" i="0" u="none" strike="noStrike" kern="0" cap="none" spc="0" normalizeH="0" baseline="0" noProof="0" dirty="0" err="1" smtClean="0">
                <a:ln>
                  <a:noFill/>
                </a:ln>
                <a:solidFill>
                  <a:schemeClr val="tx1"/>
                </a:solidFill>
                <a:effectLst/>
                <a:uLnTx/>
                <a:uFillTx/>
                <a:cs typeface="+mn-cs"/>
              </a:rPr>
              <a:t>Kellet</a:t>
            </a:r>
            <a:r>
              <a:rPr kumimoji="0" lang="en-GB" b="1" i="0" u="none" strike="noStrike" kern="0" cap="none" spc="0" normalizeH="0" baseline="0" noProof="0" dirty="0" smtClean="0">
                <a:ln>
                  <a:noFill/>
                </a:ln>
                <a:solidFill>
                  <a:schemeClr val="tx1"/>
                </a:solidFill>
                <a:effectLst/>
                <a:uLnTx/>
                <a:uFillTx/>
                <a:cs typeface="+mn-cs"/>
              </a:rPr>
              <a:t> phoned the victim’s work on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2 occasions – on each occasion speaking with the employer -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err="1" smtClean="0">
                <a:ln>
                  <a:noFill/>
                </a:ln>
                <a:solidFill>
                  <a:schemeClr val="tx1"/>
                </a:solidFill>
                <a:effectLst/>
                <a:uLnTx/>
                <a:uFillTx/>
                <a:cs typeface="+mn-cs"/>
              </a:rPr>
              <a:t>Kellet</a:t>
            </a:r>
            <a:r>
              <a:rPr kumimoji="0" lang="en-GB" b="1" i="0" u="none" strike="noStrike" kern="0" cap="none" spc="0" normalizeH="0" baseline="0" noProof="0" dirty="0" smtClean="0">
                <a:ln>
                  <a:noFill/>
                </a:ln>
                <a:solidFill>
                  <a:schemeClr val="tx1"/>
                </a:solidFill>
                <a:effectLst/>
                <a:uLnTx/>
                <a:uFillTx/>
                <a:cs typeface="+mn-cs"/>
              </a:rPr>
              <a:t> claimed that the victim was pursuing her own personal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enterprises when she should be working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rgbClr val="FF0000"/>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err="1" smtClean="0">
                <a:ln>
                  <a:noFill/>
                </a:ln>
                <a:solidFill>
                  <a:srgbClr val="FF0000"/>
                </a:solidFill>
                <a:effectLst/>
                <a:uLnTx/>
                <a:uFillTx/>
                <a:cs typeface="+mn-cs"/>
              </a:rPr>
              <a:t>Kellet</a:t>
            </a:r>
            <a:r>
              <a:rPr kumimoji="0" lang="en-GB" b="1" i="0" u="none" strike="noStrike" kern="0" cap="none" spc="0" normalizeH="0" baseline="0" noProof="0" dirty="0" smtClean="0">
                <a:ln>
                  <a:noFill/>
                </a:ln>
                <a:solidFill>
                  <a:srgbClr val="FF0000"/>
                </a:solidFill>
                <a:effectLst/>
                <a:uLnTx/>
                <a:uFillTx/>
                <a:cs typeface="+mn-cs"/>
              </a:rPr>
              <a:t> on each occasion requested that the victim should not be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rgbClr val="FF0000"/>
                </a:solidFill>
                <a:effectLst/>
                <a:uLnTx/>
                <a:uFillTx/>
                <a:cs typeface="+mn-cs"/>
              </a:rPr>
              <a:t> informed of the allegations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rgbClr val="FF0000"/>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rgbClr val="FF0000"/>
                </a:solidFill>
                <a:effectLst/>
                <a:uLnTx/>
                <a:uFillTx/>
                <a:cs typeface="+mn-cs"/>
              </a:rPr>
              <a:t>However </a:t>
            </a:r>
            <a:r>
              <a:rPr kumimoji="0" lang="en-GB" b="1" i="0" u="none" strike="noStrike" kern="0" cap="none" spc="0" normalizeH="0" baseline="0" noProof="0" dirty="0" smtClean="0">
                <a:ln>
                  <a:noFill/>
                </a:ln>
                <a:solidFill>
                  <a:srgbClr val="0070C0"/>
                </a:solidFill>
                <a:effectLst/>
                <a:uLnTx/>
                <a:uFillTx/>
                <a:cs typeface="+mn-cs"/>
              </a:rPr>
              <a:t>– </a:t>
            </a:r>
            <a:r>
              <a:rPr kumimoji="0" lang="en-GB" b="1" i="0" u="none" strike="noStrike" kern="0" cap="none" spc="0" normalizeH="0" baseline="0" noProof="0" dirty="0" smtClean="0">
                <a:ln>
                  <a:noFill/>
                </a:ln>
                <a:solidFill>
                  <a:schemeClr val="tx1"/>
                </a:solidFill>
                <a:effectLst/>
                <a:uLnTx/>
                <a:uFillTx/>
                <a:cs typeface="+mn-cs"/>
              </a:rPr>
              <a:t>this was ignored and the victim was informed of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allegations (by 3</a:t>
            </a:r>
            <a:r>
              <a:rPr kumimoji="0" lang="en-GB" b="1" i="0" u="none" strike="noStrike" kern="0" cap="none" spc="0" normalizeH="0" baseline="30000" noProof="0" dirty="0" smtClean="0">
                <a:ln>
                  <a:noFill/>
                </a:ln>
                <a:solidFill>
                  <a:schemeClr val="tx1"/>
                </a:solidFill>
                <a:effectLst/>
                <a:uLnTx/>
                <a:uFillTx/>
                <a:cs typeface="+mn-cs"/>
              </a:rPr>
              <a:t>rd</a:t>
            </a:r>
            <a:r>
              <a:rPr kumimoji="0" lang="en-GB" b="1" i="0" u="none" strike="noStrike" kern="0" cap="none" spc="0" normalizeH="0" baseline="0" noProof="0" dirty="0" smtClean="0">
                <a:ln>
                  <a:noFill/>
                </a:ln>
                <a:solidFill>
                  <a:schemeClr val="tx1"/>
                </a:solidFill>
                <a:effectLst/>
                <a:uLnTx/>
                <a:uFillTx/>
                <a:cs typeface="+mn-cs"/>
              </a:rPr>
              <a:t> party employer) and caused upset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tx1"/>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p:txBody>
      </p:sp>
      <p:sp>
        <p:nvSpPr>
          <p:cNvPr id="5" name="TextBox 4"/>
          <p:cNvSpPr txBox="1"/>
          <p:nvPr/>
        </p:nvSpPr>
        <p:spPr>
          <a:xfrm>
            <a:off x="1925782" y="273701"/>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Acts of Harassment via a 3</a:t>
            </a:r>
            <a:r>
              <a:rPr lang="en-GB" sz="3200" b="1" baseline="30000" dirty="0" smtClean="0">
                <a:solidFill>
                  <a:schemeClr val="bg1"/>
                </a:solidFill>
              </a:rPr>
              <a:t>rd</a:t>
            </a:r>
            <a:r>
              <a:rPr lang="en-GB" sz="3200" b="1" dirty="0" smtClean="0">
                <a:solidFill>
                  <a:schemeClr val="bg1"/>
                </a:solidFill>
              </a:rPr>
              <a:t> Party</a:t>
            </a:r>
            <a:endParaRPr lang="en-GB" sz="3200" b="1" dirty="0">
              <a:solidFill>
                <a:schemeClr val="bg1"/>
              </a:solidFill>
            </a:endParaRPr>
          </a:p>
        </p:txBody>
      </p:sp>
    </p:spTree>
    <p:extLst>
      <p:ext uri="{BB962C8B-B14F-4D97-AF65-F5344CB8AC3E}">
        <p14:creationId xmlns:p14="http://schemas.microsoft.com/office/powerpoint/2010/main" val="288871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 calcmode="lin" valueType="num">
                                      <p:cBhvr additive="base">
                                        <p:cTn id="3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1" end="11"/>
                                            </p:txEl>
                                          </p:spTgt>
                                        </p:tgtEl>
                                        <p:attrNameLst>
                                          <p:attrName>style.visibility</p:attrName>
                                        </p:attrNameLst>
                                      </p:cBhvr>
                                      <p:to>
                                        <p:strVal val="visible"/>
                                      </p:to>
                                    </p:set>
                                    <p:anim calcmode="lin" valueType="num">
                                      <p:cBhvr additive="base">
                                        <p:cTn id="4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anim calcmode="lin" valueType="num">
                                      <p:cBhvr additive="base">
                                        <p:cTn id="4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154382" y="1658678"/>
            <a:ext cx="7772400" cy="3591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700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500" b="1" i="0" u="none" strike="noStrike" kern="0" cap="none" spc="0" normalizeH="0" baseline="0" noProof="0" dirty="0" smtClean="0">
              <a:ln>
                <a:noFill/>
              </a:ln>
              <a:solidFill>
                <a:schemeClr val="tx1"/>
              </a:solidFill>
              <a:effectLst/>
              <a:uLnTx/>
              <a:uFillTx/>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500" b="1" i="0" u="none" strike="noStrike" kern="0" cap="none" spc="0" normalizeH="0" baseline="0" noProof="0" dirty="0" smtClean="0">
                <a:ln>
                  <a:noFill/>
                </a:ln>
                <a:solidFill>
                  <a:schemeClr val="tx1"/>
                </a:solidFill>
                <a:effectLst/>
                <a:uLnTx/>
                <a:uFillTx/>
                <a:cs typeface="+mn-cs"/>
              </a:rPr>
              <a:t>KNOW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500" b="1" i="0" u="none" strike="noStrike" kern="0" cap="none" spc="0" normalizeH="0" baseline="0" noProof="0" dirty="0" smtClean="0">
              <a:ln>
                <a:noFill/>
              </a:ln>
              <a:solidFill>
                <a:schemeClr val="tx1"/>
              </a:solidFill>
              <a:effectLst/>
              <a:uLnTx/>
              <a:uFillTx/>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500" b="1" i="0" u="none" strike="noStrike" kern="0" cap="none" spc="0" normalizeH="0" baseline="0" noProof="0" dirty="0" smtClean="0">
                <a:ln>
                  <a:noFill/>
                </a:ln>
                <a:solidFill>
                  <a:schemeClr val="tx1"/>
                </a:solidFill>
                <a:effectLst/>
                <a:uLnTx/>
                <a:uFillTx/>
                <a:cs typeface="+mn-cs"/>
              </a:rPr>
              <a:t>OR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500" b="1" i="0" u="none" strike="noStrike" kern="0" cap="none" spc="0" normalizeH="0" baseline="0" noProof="0" dirty="0" smtClean="0">
              <a:ln>
                <a:noFill/>
              </a:ln>
              <a:solidFill>
                <a:schemeClr val="tx1"/>
              </a:solidFill>
              <a:effectLst/>
              <a:uLnTx/>
              <a:uFillTx/>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500" b="1" i="0" u="none" strike="noStrike" kern="0" cap="none" spc="0" normalizeH="0" baseline="0" noProof="0" dirty="0" smtClean="0">
                <a:ln>
                  <a:noFill/>
                </a:ln>
                <a:solidFill>
                  <a:schemeClr val="tx1"/>
                </a:solidFill>
                <a:effectLst/>
                <a:uLnTx/>
                <a:uFillTx/>
                <a:cs typeface="+mn-cs"/>
              </a:rPr>
              <a:t>OUGHT TO KNOW…</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500" b="1" i="0" u="none" strike="noStrike" kern="0" cap="none" spc="0" normalizeH="0" baseline="0" noProof="0" dirty="0" smtClean="0">
              <a:ln>
                <a:noFill/>
              </a:ln>
              <a:solidFill>
                <a:schemeClr val="tx1"/>
              </a:solidFill>
              <a:effectLst/>
              <a:uLnTx/>
              <a:uFillTx/>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500" b="1" i="0" u="none" strike="noStrike" kern="0" cap="none" spc="0" normalizeH="0" baseline="0" noProof="0" dirty="0" smtClean="0">
                <a:ln>
                  <a:noFill/>
                </a:ln>
                <a:solidFill>
                  <a:schemeClr val="tx1"/>
                </a:solidFill>
                <a:effectLst/>
                <a:uLnTx/>
                <a:uFillTx/>
                <a:cs typeface="+mn-cs"/>
              </a:rPr>
              <a: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500" b="1" i="0" u="none" strike="noStrike" kern="0" cap="none" spc="0" normalizeH="0" baseline="0" noProof="0" dirty="0" smtClean="0">
                <a:ln>
                  <a:noFill/>
                </a:ln>
                <a:solidFill>
                  <a:schemeClr val="tx1"/>
                </a:solidFill>
                <a:effectLst/>
                <a:uLnTx/>
                <a:uFillTx/>
                <a:cs typeface="+mn-cs"/>
              </a:rPr>
              <a:t>…AMOUNTS TO HARASSMENT OF ANOTHER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err="1" smtClean="0">
                <a:solidFill>
                  <a:schemeClr val="bg1"/>
                </a:solidFill>
              </a:rPr>
              <a:t>Mens</a:t>
            </a:r>
            <a:r>
              <a:rPr lang="en-GB" sz="4000" b="1" dirty="0" smtClean="0">
                <a:solidFill>
                  <a:schemeClr val="bg1"/>
                </a:solidFill>
              </a:rPr>
              <a:t> Rea</a:t>
            </a:r>
            <a:endParaRPr lang="en-GB" sz="4000" b="1" dirty="0">
              <a:solidFill>
                <a:schemeClr val="bg1"/>
              </a:solidFill>
            </a:endParaRPr>
          </a:p>
        </p:txBody>
      </p:sp>
    </p:spTree>
    <p:extLst>
      <p:ext uri="{BB962C8B-B14F-4D97-AF65-F5344CB8AC3E}">
        <p14:creationId xmlns:p14="http://schemas.microsoft.com/office/powerpoint/2010/main" val="163352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 calcmode="lin" valueType="num">
                                      <p:cBhvr additive="base">
                                        <p:cTn id="2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H:\New IPLDP PowerPoints &amp; Lesson Plans\Harassment\PowerPoint pics\13420835-1 (1)_jpg_galler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3719" y="1913860"/>
            <a:ext cx="9597309" cy="4082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9219" y="273701"/>
            <a:ext cx="11015330" cy="1077218"/>
          </a:xfrm>
          <a:prstGeom prst="rect">
            <a:avLst/>
          </a:prstGeom>
          <a:solidFill>
            <a:srgbClr val="002060"/>
          </a:solidFill>
        </p:spPr>
        <p:txBody>
          <a:bodyPr wrap="square" rtlCol="0">
            <a:spAutoFit/>
          </a:bodyPr>
          <a:lstStyle/>
          <a:p>
            <a:pPr algn="ctr"/>
            <a:r>
              <a:rPr lang="en-GB" sz="3200" b="1" dirty="0" smtClean="0">
                <a:solidFill>
                  <a:schemeClr val="bg1"/>
                </a:solidFill>
              </a:rPr>
              <a:t>Putting People in Fear of Violence</a:t>
            </a:r>
          </a:p>
          <a:p>
            <a:pPr algn="ctr"/>
            <a:r>
              <a:rPr lang="en-GB" sz="3200" b="1" dirty="0" smtClean="0">
                <a:solidFill>
                  <a:schemeClr val="bg1"/>
                </a:solidFill>
              </a:rPr>
              <a:t>Section 4 Protection From Harassment Act 1997</a:t>
            </a:r>
            <a:endParaRPr lang="en-GB" sz="3200" b="1" dirty="0">
              <a:solidFill>
                <a:schemeClr val="bg1"/>
              </a:solidFill>
            </a:endParaRPr>
          </a:p>
        </p:txBody>
      </p:sp>
    </p:spTree>
    <p:extLst>
      <p:ext uri="{BB962C8B-B14F-4D97-AF65-F5344CB8AC3E}">
        <p14:creationId xmlns:p14="http://schemas.microsoft.com/office/powerpoint/2010/main" val="15191799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652309" y="1654223"/>
            <a:ext cx="8776546" cy="4093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47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A person, whose </a:t>
            </a:r>
            <a:r>
              <a:rPr kumimoji="0" lang="en-GB" sz="5100" b="1" i="0" u="none" strike="noStrike" kern="0" cap="none" spc="0" normalizeH="0" baseline="0" noProof="0" dirty="0" smtClean="0">
                <a:ln>
                  <a:noFill/>
                </a:ln>
                <a:solidFill>
                  <a:schemeClr val="tx1"/>
                </a:solidFill>
                <a:effectLst/>
                <a:uLnTx/>
                <a:uFillTx/>
                <a:cs typeface="+mn-cs"/>
              </a:rPr>
              <a:t>course of conduct </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chemeClr val="tx1"/>
                </a:solidFill>
                <a:effectLst/>
                <a:uLnTx/>
                <a:uFillTx/>
                <a:cs typeface="+mn-cs"/>
              </a:rPr>
              <a:t>causes</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rgbClr val="FF0000"/>
                </a:solidFill>
                <a:effectLst/>
                <a:uLnTx/>
                <a:uFillTx/>
                <a:cs typeface="+mn-cs"/>
              </a:rPr>
              <a:t>another to </a:t>
            </a:r>
            <a:r>
              <a:rPr kumimoji="0" lang="en-GB" sz="5100" b="1" i="0" u="none" strike="noStrike" kern="0" cap="none" spc="0" normalizeH="0" baseline="0" noProof="0" dirty="0" smtClean="0">
                <a:ln>
                  <a:noFill/>
                </a:ln>
                <a:solidFill>
                  <a:schemeClr val="tx1"/>
                </a:solidFill>
                <a:effectLst/>
                <a:uLnTx/>
                <a:uFillTx/>
                <a:cs typeface="+mn-cs"/>
              </a:rPr>
              <a:t>fear</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on at least </a:t>
            </a:r>
            <a:r>
              <a:rPr kumimoji="0" lang="en-GB" sz="5100" b="1" i="0" u="none" strike="noStrike" kern="0" cap="none" spc="0" normalizeH="0" baseline="0" noProof="0" dirty="0" smtClean="0">
                <a:ln>
                  <a:noFill/>
                </a:ln>
                <a:solidFill>
                  <a:schemeClr val="tx1"/>
                </a:solidFill>
                <a:effectLst/>
                <a:uLnTx/>
                <a:uFillTx/>
                <a:cs typeface="+mn-cs"/>
              </a:rPr>
              <a:t>TWO occasions</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that </a:t>
            </a:r>
            <a:r>
              <a:rPr kumimoji="0" lang="en-GB" sz="5100" b="1" i="0" u="none" strike="noStrike" kern="0" cap="none" spc="0" normalizeH="0" baseline="0" noProof="0" dirty="0" smtClean="0">
                <a:ln>
                  <a:noFill/>
                </a:ln>
                <a:solidFill>
                  <a:schemeClr val="tx1"/>
                </a:solidFill>
                <a:effectLst/>
                <a:uLnTx/>
                <a:uFillTx/>
                <a:cs typeface="+mn-cs"/>
              </a:rPr>
              <a:t>violence will be used </a:t>
            </a:r>
            <a:r>
              <a:rPr kumimoji="0" lang="en-GB" sz="5100" b="1" i="0" u="sng" strike="noStrike" kern="0" cap="none" spc="0" normalizeH="0" baseline="0" noProof="0" dirty="0" smtClean="0">
                <a:ln>
                  <a:noFill/>
                </a:ln>
                <a:solidFill>
                  <a:schemeClr val="tx1"/>
                </a:solidFill>
                <a:effectLst/>
                <a:uLnTx/>
                <a:uFillTx/>
                <a:cs typeface="+mn-cs"/>
              </a:rPr>
              <a:t>against them</a:t>
            </a:r>
            <a:r>
              <a:rPr kumimoji="0" lang="en-GB" sz="5100" b="1" i="0" u="none" strike="noStrike" kern="0" cap="none" spc="0" normalizeH="0" baseline="0" noProof="0" dirty="0" smtClean="0">
                <a:ln>
                  <a:noFill/>
                </a:ln>
                <a:solidFill>
                  <a:schemeClr val="tx1"/>
                </a:solidFill>
                <a:effectLst/>
                <a:uLnTx/>
                <a:uFillTx/>
                <a:cs typeface="+mn-cs"/>
              </a:rPr>
              <a:t> </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is</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 guilty of an offence </a:t>
            </a:r>
          </a:p>
          <a:p>
            <a:pPr marL="0" marR="0" lvl="0" indent="0" algn="ctr" defTabSz="914400" rtl="0" eaLnBrk="0" fontAlgn="base" latinLnBrk="0" hangingPunct="0">
              <a:lnSpc>
                <a:spcPct val="90000"/>
              </a:lnSpc>
              <a:spcBef>
                <a:spcPct val="20000"/>
              </a:spcBef>
              <a:spcAft>
                <a:spcPct val="0"/>
              </a:spcAft>
              <a:buClrTx/>
              <a:buSzTx/>
              <a:buFontTx/>
              <a:buNone/>
              <a:tabLst/>
              <a:defRPr/>
            </a:pPr>
            <a:endParaRPr kumimoji="0" lang="en-GB" sz="5100" b="1" i="0" u="none" strike="noStrike" kern="0" cap="none" spc="0" normalizeH="0" baseline="0" noProof="0" dirty="0" smtClean="0">
              <a:ln>
                <a:noFill/>
              </a:ln>
              <a:solidFill>
                <a:srgbClr val="0070C0"/>
              </a:solidFill>
              <a:effectLst/>
              <a:uLnTx/>
              <a:uFillTx/>
              <a:cs typeface="+mn-cs"/>
            </a:endParaRP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sng" strike="noStrike" kern="0" cap="none" spc="0" normalizeH="0" baseline="0" noProof="0" dirty="0" smtClean="0">
                <a:ln>
                  <a:noFill/>
                </a:ln>
                <a:solidFill>
                  <a:schemeClr val="tx1"/>
                </a:solidFill>
                <a:effectLst/>
                <a:uLnTx/>
                <a:uFillTx/>
                <a:cs typeface="+mn-cs"/>
              </a:rPr>
              <a:t> IF</a:t>
            </a:r>
          </a:p>
          <a:p>
            <a:pPr marL="0" marR="0" lvl="0" indent="0" algn="ctr" defTabSz="914400" rtl="0" eaLnBrk="0" fontAlgn="base" latinLnBrk="0" hangingPunct="0">
              <a:lnSpc>
                <a:spcPct val="90000"/>
              </a:lnSpc>
              <a:spcBef>
                <a:spcPct val="20000"/>
              </a:spcBef>
              <a:spcAft>
                <a:spcPct val="0"/>
              </a:spcAft>
              <a:buClrTx/>
              <a:buSzTx/>
              <a:buFontTx/>
              <a:buNone/>
              <a:tabLst/>
              <a:defRPr/>
            </a:pPr>
            <a:endParaRPr kumimoji="0" lang="en-GB" sz="51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rgbClr val="FF0000"/>
                </a:solidFill>
                <a:effectLst/>
                <a:uLnTx/>
                <a:uFillTx/>
                <a:cs typeface="+mn-cs"/>
              </a:rPr>
              <a:t>they</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chemeClr val="tx1"/>
                </a:solidFill>
                <a:effectLst/>
                <a:uLnTx/>
                <a:uFillTx/>
                <a:cs typeface="+mn-cs"/>
              </a:rPr>
              <a:t>know</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rgbClr val="FF0000"/>
                </a:solidFill>
                <a:effectLst/>
                <a:uLnTx/>
                <a:uFillTx/>
                <a:cs typeface="+mn-cs"/>
              </a:rPr>
              <a:t>or</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chemeClr val="tx1"/>
                </a:solidFill>
                <a:effectLst/>
                <a:uLnTx/>
                <a:uFillTx/>
                <a:cs typeface="+mn-cs"/>
              </a:rPr>
              <a:t>ought to know </a:t>
            </a:r>
            <a:r>
              <a:rPr kumimoji="0" lang="en-GB" sz="5100" b="1" i="0" u="none" strike="noStrike" kern="0" cap="none" spc="0" normalizeH="0" baseline="0" noProof="0" dirty="0" smtClean="0">
                <a:ln>
                  <a:noFill/>
                </a:ln>
                <a:solidFill>
                  <a:srgbClr val="FF0000"/>
                </a:solidFill>
                <a:effectLst/>
                <a:uLnTx/>
                <a:uFillTx/>
                <a:cs typeface="+mn-cs"/>
              </a:rPr>
              <a:t>that their </a:t>
            </a:r>
            <a:r>
              <a:rPr kumimoji="0" lang="en-GB" sz="5100" b="1" i="0" u="none" strike="noStrike" kern="0" cap="none" spc="0" normalizeH="0" baseline="0" noProof="0" dirty="0" smtClean="0">
                <a:ln>
                  <a:noFill/>
                </a:ln>
                <a:solidFill>
                  <a:schemeClr val="tx1"/>
                </a:solidFill>
                <a:effectLst/>
                <a:uLnTx/>
                <a:uFillTx/>
                <a:cs typeface="+mn-cs"/>
              </a:rPr>
              <a:t>course</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chemeClr val="tx1"/>
                </a:solidFill>
                <a:effectLst/>
                <a:uLnTx/>
                <a:uFillTx/>
                <a:cs typeface="+mn-cs"/>
              </a:rPr>
              <a:t> of conduct</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rgbClr val="FF0000"/>
                </a:solidFill>
                <a:effectLst/>
                <a:uLnTx/>
                <a:uFillTx/>
                <a:cs typeface="+mn-cs"/>
              </a:rPr>
              <a:t>will </a:t>
            </a:r>
            <a:r>
              <a:rPr kumimoji="0" lang="en-GB" sz="5100" b="1" i="0" u="none" strike="noStrike" kern="0" cap="none" spc="0" normalizeH="0" baseline="0" noProof="0" dirty="0" smtClean="0">
                <a:ln>
                  <a:noFill/>
                </a:ln>
                <a:solidFill>
                  <a:schemeClr val="tx1"/>
                </a:solidFill>
                <a:effectLst/>
                <a:uLnTx/>
                <a:uFillTx/>
                <a:cs typeface="+mn-cs"/>
              </a:rPr>
              <a:t>cause</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r>
              <a:rPr kumimoji="0" lang="en-GB" sz="5100" b="1" i="0" u="none" strike="noStrike" kern="0" cap="none" spc="0" normalizeH="0" baseline="0" noProof="0" dirty="0" smtClean="0">
                <a:ln>
                  <a:noFill/>
                </a:ln>
                <a:solidFill>
                  <a:srgbClr val="0070C0"/>
                </a:solidFill>
                <a:effectLst/>
                <a:uLnTx/>
                <a:uFillTx/>
                <a:cs typeface="+mn-cs"/>
              </a:rPr>
              <a:t>th</a:t>
            </a:r>
            <a:r>
              <a:rPr kumimoji="0" lang="en-GB" sz="5100" b="1" i="0" u="none" strike="noStrike" kern="0" cap="none" spc="0" normalizeH="0" baseline="0" noProof="0" dirty="0" smtClean="0">
                <a:ln>
                  <a:noFill/>
                </a:ln>
                <a:solidFill>
                  <a:srgbClr val="FF0000"/>
                </a:solidFill>
                <a:effectLst/>
                <a:uLnTx/>
                <a:uFillTx/>
                <a:cs typeface="+mn-cs"/>
              </a:rPr>
              <a:t>e other to </a:t>
            </a:r>
            <a:r>
              <a:rPr kumimoji="0" lang="en-GB" sz="5100" b="1" i="0" u="none" strike="noStrike" kern="0" cap="none" spc="0" normalizeH="0" baseline="0" noProof="0" dirty="0" smtClean="0">
                <a:ln>
                  <a:noFill/>
                </a:ln>
                <a:solidFill>
                  <a:schemeClr val="tx1"/>
                </a:solidFill>
                <a:effectLst/>
                <a:uLnTx/>
                <a:uFillTx/>
                <a:cs typeface="+mn-cs"/>
              </a:rPr>
              <a:t>fear</a:t>
            </a:r>
            <a:r>
              <a:rPr kumimoji="0" lang="en-GB" sz="5100" b="1" i="0" u="none" strike="noStrike" kern="0" cap="none" spc="0" normalizeH="0" baseline="0" noProof="0" dirty="0" smtClean="0">
                <a:ln>
                  <a:noFill/>
                </a:ln>
                <a:solidFill>
                  <a:schemeClr val="accent5">
                    <a:lumMod val="50000"/>
                  </a:schemeClr>
                </a:solidFill>
                <a:effectLst/>
                <a:uLnTx/>
                <a:uFillTx/>
                <a:cs typeface="+mn-cs"/>
              </a:rPr>
              <a:t> </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sz="5100" b="1" i="0" u="none" strike="noStrike" kern="0" cap="none" spc="0" normalizeH="0" baseline="0" noProof="0" dirty="0" smtClean="0">
                <a:ln>
                  <a:noFill/>
                </a:ln>
                <a:solidFill>
                  <a:schemeClr val="tx1"/>
                </a:solidFill>
                <a:effectLst/>
                <a:uLnTx/>
                <a:uFillTx/>
                <a:cs typeface="+mn-cs"/>
              </a:rPr>
              <a:t>violence on </a:t>
            </a:r>
            <a:r>
              <a:rPr kumimoji="0" lang="en-GB" sz="5100" b="1" i="0" u="sng" strike="noStrike" kern="0" cap="none" spc="0" normalizeH="0" baseline="0" noProof="0" dirty="0" smtClean="0">
                <a:ln>
                  <a:noFill/>
                </a:ln>
                <a:solidFill>
                  <a:srgbClr val="FF0000"/>
                </a:solidFill>
                <a:effectLst/>
                <a:uLnTx/>
                <a:uFillTx/>
                <a:cs typeface="+mn-cs"/>
              </a:rPr>
              <a:t>each of those occasions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chemeClr val="accent5">
                  <a:lumMod val="50000"/>
                </a:schemeClr>
              </a:solidFill>
              <a:effectLst/>
              <a:uLnTx/>
              <a:uFillTx/>
              <a:latin typeface="Arial Black"/>
              <a:cs typeface="+mn-cs"/>
            </a:endParaRPr>
          </a:p>
        </p:txBody>
      </p:sp>
      <p:sp>
        <p:nvSpPr>
          <p:cNvPr id="5" name="TextBox 4"/>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S4 PHA 1997</a:t>
            </a:r>
            <a:endParaRPr lang="en-GB" sz="4000" b="1" dirty="0">
              <a:solidFill>
                <a:schemeClr val="bg1"/>
              </a:solidFill>
            </a:endParaRPr>
          </a:p>
        </p:txBody>
      </p:sp>
    </p:spTree>
    <p:extLst>
      <p:ext uri="{BB962C8B-B14F-4D97-AF65-F5344CB8AC3E}">
        <p14:creationId xmlns:p14="http://schemas.microsoft.com/office/powerpoint/2010/main" val="417575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anim calcmode="lin" valueType="num">
                                      <p:cBhvr additive="base">
                                        <p:cTn id="3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1" end="11"/>
                                            </p:txEl>
                                          </p:spTgt>
                                        </p:tgtEl>
                                        <p:attrNameLst>
                                          <p:attrName>style.visibility</p:attrName>
                                        </p:attrNameLst>
                                      </p:cBhvr>
                                      <p:to>
                                        <p:strVal val="visible"/>
                                      </p:to>
                                    </p:set>
                                    <p:anim calcmode="lin" valueType="num">
                                      <p:cBhvr additive="base">
                                        <p:cTn id="4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969575" y="418012"/>
            <a:ext cx="10084526"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indent="0" algn="ctr">
              <a:buFontTx/>
              <a:buNone/>
              <a:defRPr/>
            </a:pPr>
            <a:endParaRPr lang="en-GB" kern="0" dirty="0" smtClean="0">
              <a:solidFill>
                <a:schemeClr val="accent5">
                  <a:lumMod val="50000"/>
                </a:schemeClr>
              </a:solidFill>
              <a:latin typeface="Arial Black"/>
            </a:endParaRPr>
          </a:p>
          <a:p>
            <a:pPr marL="0" indent="0" algn="ctr">
              <a:buFontTx/>
              <a:buNone/>
              <a:defRPr/>
            </a:pPr>
            <a:r>
              <a:rPr lang="en-GB" sz="3600" b="0" kern="0" dirty="0" smtClean="0">
                <a:solidFill>
                  <a:schemeClr val="tx1"/>
                </a:solidFill>
              </a:rPr>
              <a:t>The</a:t>
            </a:r>
            <a:r>
              <a:rPr lang="en-GB" sz="3600" b="0" kern="0" dirty="0" smtClean="0">
                <a:solidFill>
                  <a:schemeClr val="accent5">
                    <a:lumMod val="50000"/>
                  </a:schemeClr>
                </a:solidFill>
              </a:rPr>
              <a:t> </a:t>
            </a:r>
            <a:r>
              <a:rPr lang="en-GB" sz="3600" b="0" kern="0" dirty="0" smtClean="0">
                <a:solidFill>
                  <a:srgbClr val="FF0000"/>
                </a:solidFill>
              </a:rPr>
              <a:t>violence</a:t>
            </a:r>
            <a:r>
              <a:rPr lang="en-GB" sz="3600" b="0" kern="0" dirty="0" smtClean="0">
                <a:solidFill>
                  <a:schemeClr val="accent5">
                    <a:lumMod val="50000"/>
                  </a:schemeClr>
                </a:solidFill>
              </a:rPr>
              <a:t> </a:t>
            </a:r>
            <a:r>
              <a:rPr lang="en-GB" sz="3600" b="0" kern="0" dirty="0" smtClean="0">
                <a:solidFill>
                  <a:schemeClr val="tx1"/>
                </a:solidFill>
              </a:rPr>
              <a:t>in this offence </a:t>
            </a:r>
            <a:r>
              <a:rPr lang="en-GB" sz="3600" b="0" kern="0" dirty="0" smtClean="0">
                <a:solidFill>
                  <a:srgbClr val="FF0000"/>
                </a:solidFill>
              </a:rPr>
              <a:t>can be in the future</a:t>
            </a:r>
            <a:r>
              <a:rPr lang="en-GB" sz="3600" b="0" kern="0" dirty="0" smtClean="0">
                <a:solidFill>
                  <a:srgbClr val="0070C0"/>
                </a:solidFill>
              </a:rPr>
              <a:t> </a:t>
            </a:r>
            <a:r>
              <a:rPr lang="en-GB" sz="3600" b="0" kern="0" dirty="0" smtClean="0">
                <a:solidFill>
                  <a:schemeClr val="tx1"/>
                </a:solidFill>
              </a:rPr>
              <a:t> </a:t>
            </a:r>
          </a:p>
          <a:p>
            <a:pPr marL="0" indent="0" algn="ctr">
              <a:buFontTx/>
              <a:buNone/>
              <a:defRPr/>
            </a:pPr>
            <a:r>
              <a:rPr lang="en-GB" sz="3600" b="0" kern="0" dirty="0" smtClean="0">
                <a:solidFill>
                  <a:schemeClr val="tx1"/>
                </a:solidFill>
              </a:rPr>
              <a:t>as long as the fear of it is in the present tense </a:t>
            </a:r>
            <a:endParaRPr lang="en-GB" sz="3600" b="0" kern="0" dirty="0">
              <a:solidFill>
                <a:schemeClr val="tx1"/>
              </a:solidFill>
            </a:endParaRPr>
          </a:p>
          <a:p>
            <a:pPr marL="0" indent="0" algn="ctr">
              <a:buFontTx/>
              <a:buNone/>
              <a:defRPr/>
            </a:pPr>
            <a:r>
              <a:rPr lang="en-GB" sz="3600" b="0" kern="0" dirty="0" smtClean="0">
                <a:solidFill>
                  <a:schemeClr val="tx1"/>
                </a:solidFill>
              </a:rPr>
              <a:t>i.e. at the time of the conduct</a:t>
            </a:r>
            <a:endParaRPr lang="en-GB" sz="3600" b="0" kern="0" dirty="0">
              <a:solidFill>
                <a:schemeClr val="tx1"/>
              </a:solidFill>
            </a:endParaRPr>
          </a:p>
        </p:txBody>
      </p:sp>
      <p:pic>
        <p:nvPicPr>
          <p:cNvPr id="5" name="Picture 2" descr="H:\New IPLDP PowerPoints &amp; Lesson Plans\Harassment\PowerPoint pics\keep-calm-i-m-coming-to-get-you.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2125" y="3084394"/>
            <a:ext cx="2579427" cy="259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801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154382" y="1327501"/>
            <a:ext cx="7772400" cy="4222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smtClean="0">
              <a:ln>
                <a:noFill/>
              </a:ln>
              <a:solidFill>
                <a:schemeClr val="accent5">
                  <a:lumMod val="50000"/>
                </a:schemeClr>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1" i="0" u="none" strike="noStrike" kern="0" cap="none" spc="0" normalizeH="0" baseline="0" noProof="0" dirty="0" smtClean="0">
                <a:ln>
                  <a:noFill/>
                </a:ln>
                <a:solidFill>
                  <a:srgbClr val="FF0000"/>
                </a:solidFill>
                <a:effectLst/>
                <a:uLnTx/>
                <a:uFillTx/>
                <a:cs typeface="+mn-cs"/>
              </a:rPr>
              <a:t>Section 32 Crime &amp; Disorder Act 1998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1" i="0" u="none" strike="noStrike" kern="0" cap="none" spc="0" normalizeH="0" baseline="0" noProof="0" dirty="0" smtClean="0">
                <a:ln>
                  <a:noFill/>
                </a:ln>
                <a:solidFill>
                  <a:schemeClr val="tx1"/>
                </a:solidFill>
                <a:effectLst/>
                <a:uLnTx/>
                <a:uFillTx/>
                <a:cs typeface="+mn-cs"/>
              </a:rPr>
              <a:t>specifies the offence of Harassment  (Sections 2-2A-4-4A) which can be racially or religiously aggravated - thereby increasing the powers available to courts when sentencing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smtClean="0">
              <a:ln>
                <a:noFill/>
              </a:ln>
              <a:solidFill>
                <a:srgbClr val="FFE701"/>
              </a:solidFill>
              <a:effectLst/>
              <a:uLnTx/>
              <a:uFillTx/>
              <a:latin typeface="Arial Black"/>
              <a:cs typeface="+mn-cs"/>
            </a:endParaRPr>
          </a:p>
        </p:txBody>
      </p:sp>
      <p:sp>
        <p:nvSpPr>
          <p:cNvPr id="4" name="TextBox 3"/>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Racially or Religiously Aggravated</a:t>
            </a:r>
            <a:endParaRPr lang="en-GB" sz="4000" b="1" dirty="0">
              <a:solidFill>
                <a:schemeClr val="bg1"/>
              </a:solidFill>
            </a:endParaRPr>
          </a:p>
        </p:txBody>
      </p:sp>
    </p:spTree>
    <p:extLst>
      <p:ext uri="{BB962C8B-B14F-4D97-AF65-F5344CB8AC3E}">
        <p14:creationId xmlns:p14="http://schemas.microsoft.com/office/powerpoint/2010/main" val="231069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489099" y="152400"/>
            <a:ext cx="11227980" cy="6339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At the time</a:t>
            </a:r>
            <a:r>
              <a:rPr kumimoji="0" lang="en-GB" b="1" i="0" u="none" strike="noStrike" kern="0" cap="none" spc="0" normalizeH="0" noProof="0" dirty="0" smtClean="0">
                <a:ln>
                  <a:noFill/>
                </a:ln>
                <a:solidFill>
                  <a:srgbClr val="FF0000"/>
                </a:solidFill>
                <a:effectLst/>
                <a:uLnTx/>
                <a:uFillTx/>
              </a:rPr>
              <a:t> </a:t>
            </a:r>
            <a:r>
              <a:rPr kumimoji="0" lang="en-GB" b="1" i="0" u="none" strike="noStrike" kern="0" cap="none" spc="0" normalizeH="0" baseline="0" noProof="0" dirty="0" smtClean="0">
                <a:ln>
                  <a:noFill/>
                </a:ln>
                <a:solidFill>
                  <a:srgbClr val="FF0000"/>
                </a:solidFill>
                <a:effectLst/>
                <a:uLnTx/>
                <a:uFillTx/>
              </a:rPr>
              <a:t>OR </a:t>
            </a:r>
            <a:r>
              <a:rPr lang="en-GB" kern="0" dirty="0" err="1" smtClean="0">
                <a:solidFill>
                  <a:schemeClr val="tx1"/>
                </a:solidFill>
              </a:rPr>
              <a:t>i</a:t>
            </a:r>
            <a:r>
              <a:rPr kumimoji="0" lang="en-GB" b="1" i="0" u="none" strike="noStrike" kern="0" cap="none" spc="0" normalizeH="0" baseline="0" noProof="0" dirty="0" err="1" smtClean="0">
                <a:ln>
                  <a:noFill/>
                </a:ln>
                <a:solidFill>
                  <a:schemeClr val="tx1"/>
                </a:solidFill>
                <a:effectLst/>
                <a:uLnTx/>
                <a:uFillTx/>
              </a:rPr>
              <a:t>mmediately</a:t>
            </a:r>
            <a:r>
              <a:rPr kumimoji="0" lang="en-GB" b="1" i="0" u="none" strike="noStrike" kern="0" cap="none" spc="0" normalizeH="0" baseline="0" noProof="0" dirty="0" smtClean="0">
                <a:ln>
                  <a:noFill/>
                </a:ln>
                <a:solidFill>
                  <a:schemeClr val="tx1"/>
                </a:solidFill>
                <a:effectLst/>
                <a:uLnTx/>
                <a:uFillTx/>
              </a:rPr>
              <a:t> before </a:t>
            </a:r>
            <a:r>
              <a:rPr kumimoji="0" lang="en-GB" b="1" i="0" u="none" strike="noStrike" kern="0" cap="none" spc="0" normalizeH="0" baseline="0" noProof="0" dirty="0" smtClean="0">
                <a:ln>
                  <a:noFill/>
                </a:ln>
                <a:solidFill>
                  <a:srgbClr val="FF0000"/>
                </a:solidFill>
                <a:effectLst/>
                <a:uLnTx/>
                <a:uFillTx/>
              </a:rPr>
              <a:t>OR</a:t>
            </a:r>
            <a:r>
              <a:rPr lang="en-GB" kern="0" dirty="0" smtClean="0">
                <a:solidFill>
                  <a:schemeClr val="accent5">
                    <a:lumMod val="50000"/>
                  </a:schemeClr>
                </a:solidFill>
              </a:rPr>
              <a:t> </a:t>
            </a:r>
            <a:r>
              <a:rPr lang="en-GB" kern="0" dirty="0" err="1" smtClean="0">
                <a:solidFill>
                  <a:schemeClr val="tx1"/>
                </a:solidFill>
              </a:rPr>
              <a:t>i</a:t>
            </a:r>
            <a:r>
              <a:rPr kumimoji="0" lang="en-GB" b="1" i="0" u="none" strike="noStrike" kern="0" cap="none" spc="0" normalizeH="0" baseline="0" noProof="0" dirty="0" err="1" smtClean="0">
                <a:ln>
                  <a:noFill/>
                </a:ln>
                <a:solidFill>
                  <a:schemeClr val="tx1"/>
                </a:solidFill>
                <a:effectLst/>
                <a:uLnTx/>
                <a:uFillTx/>
              </a:rPr>
              <a:t>mmediately</a:t>
            </a:r>
            <a:r>
              <a:rPr kumimoji="0" lang="en-GB" b="1" i="0" u="none" strike="noStrike" kern="0" cap="none" spc="0" normalizeH="0" baseline="0" noProof="0" dirty="0" smtClean="0">
                <a:ln>
                  <a:noFill/>
                </a:ln>
                <a:solidFill>
                  <a:schemeClr val="tx1"/>
                </a:solidFill>
                <a:effectLst/>
                <a:uLnTx/>
                <a:uFillTx/>
              </a:rPr>
              <a:t> after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committing the offence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The offender demonstrates </a:t>
            </a:r>
            <a:r>
              <a:rPr kumimoji="0" lang="en-GB" b="1" i="0" u="sng" strike="noStrike" kern="0" cap="none" spc="0" normalizeH="0" baseline="0" noProof="0" dirty="0" smtClean="0">
                <a:ln>
                  <a:noFill/>
                </a:ln>
                <a:solidFill>
                  <a:schemeClr val="tx1"/>
                </a:solidFill>
                <a:effectLst/>
                <a:uLnTx/>
                <a:uFillTx/>
              </a:rPr>
              <a:t>towards the victim</a:t>
            </a:r>
            <a:r>
              <a:rPr kumimoji="0" lang="en-GB" b="1" i="0" u="none" strike="noStrike" kern="0" cap="none" spc="0" normalizeH="0" baseline="0" noProof="0" dirty="0" smtClean="0">
                <a:ln>
                  <a:noFill/>
                </a:ln>
                <a:solidFill>
                  <a:schemeClr val="tx1"/>
                </a:solidFill>
                <a:effectLst/>
                <a:uLnTx/>
                <a:uFillTx/>
              </a:rPr>
              <a:t> of the offence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hostility based on the victim’s: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Membership  </a:t>
            </a:r>
            <a:r>
              <a:rPr kumimoji="0" lang="en-GB" b="1" i="0" u="none" strike="noStrike" kern="0" cap="none" spc="0" normalizeH="0" baseline="0" noProof="0" dirty="0" smtClean="0">
                <a:ln>
                  <a:noFill/>
                </a:ln>
                <a:solidFill>
                  <a:srgbClr val="FF0000"/>
                </a:solidFill>
                <a:effectLst/>
                <a:uLnTx/>
                <a:uFillTx/>
              </a:rPr>
              <a:t>OR</a:t>
            </a:r>
            <a:r>
              <a:rPr lang="en-GB" kern="0" dirty="0" smtClean="0">
                <a:solidFill>
                  <a:srgbClr val="FF0000"/>
                </a:solidFill>
              </a:rPr>
              <a:t> </a:t>
            </a:r>
            <a:r>
              <a:rPr kumimoji="0" lang="en-GB" b="1" i="0" u="none" strike="noStrike" kern="0" cap="none" spc="0" normalizeH="0" baseline="0" noProof="0" dirty="0" smtClean="0">
                <a:ln>
                  <a:noFill/>
                </a:ln>
                <a:solidFill>
                  <a:schemeClr val="tx1"/>
                </a:solidFill>
                <a:effectLst/>
                <a:uLnTx/>
                <a:uFillTx/>
              </a:rPr>
              <a:t>Presumed membership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kern="0" dirty="0">
                <a:solidFill>
                  <a:schemeClr val="tx1"/>
                </a:solidFill>
              </a:rPr>
              <a:t>o</a:t>
            </a:r>
            <a:r>
              <a:rPr lang="en-GB" kern="0" dirty="0" smtClean="0">
                <a:solidFill>
                  <a:schemeClr val="tx1"/>
                </a:solidFill>
              </a:rPr>
              <a:t>f a racial or religious group</a:t>
            </a:r>
            <a:r>
              <a:rPr lang="en-GB" kern="0" dirty="0">
                <a:solidFill>
                  <a:schemeClr val="tx1"/>
                </a:solidFill>
              </a:rPr>
              <a:t> </a:t>
            </a:r>
            <a:r>
              <a:rPr kumimoji="0" lang="en-GB" b="1" i="0" u="none" strike="noStrike" kern="0" cap="none" spc="0" normalizeH="0" baseline="0" noProof="0" dirty="0" smtClean="0">
                <a:ln>
                  <a:noFill/>
                </a:ln>
                <a:solidFill>
                  <a:srgbClr val="FF0000"/>
                </a:solidFill>
                <a:effectLst/>
                <a:uLnTx/>
                <a:uFillTx/>
              </a:rPr>
              <a:t>OR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kern="0" dirty="0" smtClean="0">
                <a:solidFill>
                  <a:schemeClr val="tx1"/>
                </a:solidFill>
              </a:rPr>
              <a:t>The offence is motivated (wholly or partly) by hostility towards members  o</a:t>
            </a:r>
            <a:r>
              <a:rPr kumimoji="0" lang="en-GB" b="1" i="0" u="none" strike="noStrike" kern="0" cap="none" spc="0" normalizeH="0" baseline="0" noProof="0" dirty="0" smtClean="0">
                <a:ln>
                  <a:noFill/>
                </a:ln>
                <a:solidFill>
                  <a:schemeClr val="tx1"/>
                </a:solidFill>
                <a:effectLst/>
                <a:uLnTx/>
                <a:uFillTx/>
              </a:rPr>
              <a:t>f </a:t>
            </a:r>
            <a:r>
              <a:rPr lang="en-GB" kern="0" dirty="0">
                <a:solidFill>
                  <a:schemeClr val="tx1"/>
                </a:solidFill>
              </a:rPr>
              <a:t>a</a:t>
            </a:r>
            <a:r>
              <a:rPr kumimoji="0" lang="en-GB" b="1" i="0" u="none" strike="noStrike" kern="0" cap="none" spc="0" normalizeH="0" baseline="0" noProof="0" dirty="0" smtClean="0">
                <a:ln>
                  <a:noFill/>
                </a:ln>
                <a:solidFill>
                  <a:schemeClr val="tx1"/>
                </a:solidFill>
                <a:effectLst/>
                <a:uLnTx/>
                <a:uFillTx/>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rPr>
              <a:t>  Racial </a:t>
            </a:r>
            <a:r>
              <a:rPr lang="en-GB" kern="0" dirty="0" smtClean="0">
                <a:solidFill>
                  <a:srgbClr val="FF0000"/>
                </a:solidFill>
              </a:rPr>
              <a:t>OR</a:t>
            </a:r>
            <a:r>
              <a:rPr lang="en-GB" kern="0" dirty="0" smtClean="0">
                <a:solidFill>
                  <a:srgbClr val="0070C0"/>
                </a:solidFill>
              </a:rPr>
              <a:t> </a:t>
            </a:r>
            <a:r>
              <a:rPr kumimoji="0" lang="en-GB" b="1" i="0" u="none" strike="noStrike" kern="0" cap="none" spc="0" normalizeH="0" baseline="0" noProof="0" dirty="0" smtClean="0">
                <a:ln>
                  <a:noFill/>
                </a:ln>
                <a:solidFill>
                  <a:schemeClr val="tx1"/>
                </a:solidFill>
                <a:effectLst/>
                <a:uLnTx/>
                <a:uFillTx/>
              </a:rPr>
              <a:t>Religious group based on their membership of that group</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chemeClr val="accent5">
                  <a:lumMod val="50000"/>
                </a:schemeClr>
              </a:solidFill>
              <a:effectLst/>
              <a:uLnTx/>
              <a:uFillTx/>
              <a:latin typeface="Comic Sans MS" panose="030F0702030302020204" pitchFamily="66" charset="0"/>
              <a:cs typeface="+mn-cs"/>
            </a:endParaRPr>
          </a:p>
        </p:txBody>
      </p:sp>
    </p:spTree>
    <p:extLst>
      <p:ext uri="{BB962C8B-B14F-4D97-AF65-F5344CB8AC3E}">
        <p14:creationId xmlns:p14="http://schemas.microsoft.com/office/powerpoint/2010/main" val="872393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 calcmode="lin" valueType="num">
                                      <p:cBhvr additive="base">
                                        <p:cTn id="3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anim calcmode="lin" valueType="num">
                                      <p:cBhvr additive="base">
                                        <p:cTn id="39"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659218" y="1098785"/>
            <a:ext cx="10618381" cy="444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A person is guilty of an offence if:</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b="1" i="0" u="none" strike="noStrike" kern="0" cap="none" spc="0" normalizeH="0" baseline="0" noProof="0" dirty="0" smtClean="0">
              <a:ln>
                <a:noFill/>
              </a:ln>
              <a:solidFill>
                <a:srgbClr val="0070C0"/>
              </a:solidFill>
              <a:effectLst/>
              <a:uLnTx/>
              <a:uFillTx/>
              <a:cs typeface="+mn-cs"/>
            </a:endParaRPr>
          </a:p>
          <a:p>
            <a:pPr marL="457200" marR="0" lvl="0" indent="-457200" algn="ctr" defTabSz="914400" rtl="0" eaLnBrk="0" fontAlgn="base" latinLnBrk="0" hangingPunct="0">
              <a:lnSpc>
                <a:spcPct val="100000"/>
              </a:lnSpc>
              <a:spcBef>
                <a:spcPct val="20000"/>
              </a:spcBef>
              <a:spcAft>
                <a:spcPct val="0"/>
              </a:spcAft>
              <a:buClrTx/>
              <a:buSzTx/>
              <a:buFontTx/>
              <a:buAutoNum type="alphaLcParenBoth"/>
              <a:tabLst/>
              <a:defRPr/>
            </a:pPr>
            <a:r>
              <a:rPr kumimoji="0" lang="en-US" b="1" i="0" u="none" strike="noStrike" kern="0" cap="none" spc="0" normalizeH="0" baseline="0" noProof="0" dirty="0" smtClean="0">
                <a:ln>
                  <a:noFill/>
                </a:ln>
                <a:solidFill>
                  <a:schemeClr val="tx1"/>
                </a:solidFill>
                <a:effectLst/>
                <a:uLnTx/>
                <a:uFillTx/>
                <a:cs typeface="+mn-cs"/>
              </a:rPr>
              <a:t>the person pursues a course of conduct in breach of section 1(1), </a:t>
            </a:r>
            <a:r>
              <a:rPr kumimoji="0" lang="en-US" b="1" i="0" u="sng" strike="noStrike" kern="0" cap="none" spc="0" normalizeH="0" baseline="0" noProof="0" dirty="0" smtClean="0">
                <a:ln>
                  <a:noFill/>
                </a:ln>
                <a:solidFill>
                  <a:srgbClr val="FF0000"/>
                </a:solidFill>
                <a:effectLst/>
                <a:uLnTx/>
                <a:uFillTx/>
                <a:cs typeface="+mn-cs"/>
              </a:rPr>
              <a:t>and</a:t>
            </a:r>
            <a:r>
              <a:rPr kumimoji="0" lang="en-US" b="1" i="0" u="none" strike="noStrike" kern="0" cap="none" spc="0" normalizeH="0" baseline="0" noProof="0" dirty="0" smtClean="0">
                <a:ln>
                  <a:noFill/>
                </a:ln>
                <a:solidFill>
                  <a:srgbClr val="FF0000"/>
                </a:solidFill>
                <a:effectLst/>
                <a:uLnTx/>
                <a:uFillTx/>
                <a:cs typeface="+mn-cs"/>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(b) the course of conduct amounts to stalking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A person's course of conduct amounts to stalking of another</a:t>
            </a:r>
            <a:r>
              <a:rPr kumimoji="0" lang="en-US" b="1" i="0" u="none" strike="noStrike" kern="0" cap="none" spc="0" normalizeH="0" noProof="0" dirty="0" smtClean="0">
                <a:ln>
                  <a:noFill/>
                </a:ln>
                <a:solidFill>
                  <a:schemeClr val="tx1"/>
                </a:solidFill>
                <a:effectLst/>
                <a:uLnTx/>
                <a:uFillTx/>
                <a:cs typeface="+mn-cs"/>
              </a:rPr>
              <a:t> </a:t>
            </a:r>
            <a:r>
              <a:rPr kumimoji="0" lang="en-US" b="1" i="0" u="none" strike="noStrike" kern="0" cap="none" spc="0" normalizeH="0" baseline="0" noProof="0" dirty="0" smtClean="0">
                <a:ln>
                  <a:noFill/>
                </a:ln>
                <a:solidFill>
                  <a:schemeClr val="tx1"/>
                </a:solidFill>
                <a:effectLst/>
                <a:uLnTx/>
                <a:uFillTx/>
                <a:cs typeface="+mn-cs"/>
              </a:rPr>
              <a:t>person if:</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(a) it amounts to harassment of that person,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(b) the acts or omissions involved are ones associated with stalking, </a:t>
            </a:r>
            <a:r>
              <a:rPr kumimoji="0" lang="en-US" b="1" i="0" u="sng" strike="noStrike" kern="0" cap="none" spc="0" normalizeH="0" baseline="0" noProof="0" dirty="0" smtClean="0">
                <a:ln>
                  <a:noFill/>
                </a:ln>
                <a:solidFill>
                  <a:schemeClr val="tx1"/>
                </a:solidFill>
                <a:effectLst/>
                <a:uLnTx/>
                <a:uFillTx/>
                <a:cs typeface="+mn-cs"/>
              </a:rPr>
              <a:t>a</a:t>
            </a:r>
            <a:r>
              <a:rPr kumimoji="0" lang="en-US" b="1" i="0" u="sng" strike="noStrike" kern="0" cap="none" spc="0" normalizeH="0" baseline="0" noProof="0" dirty="0" smtClean="0">
                <a:ln>
                  <a:noFill/>
                </a:ln>
                <a:solidFill>
                  <a:srgbClr val="FF0000"/>
                </a:solidFill>
                <a:effectLst/>
                <a:uLnTx/>
                <a:uFillTx/>
                <a:cs typeface="+mn-cs"/>
              </a:rPr>
              <a:t>nd</a:t>
            </a:r>
            <a:r>
              <a:rPr kumimoji="0" lang="en-US" b="1" i="0" u="none" strike="noStrike" kern="0" cap="none" spc="0" normalizeH="0" baseline="0" noProof="0" dirty="0" smtClean="0">
                <a:ln>
                  <a:noFill/>
                </a:ln>
                <a:solidFill>
                  <a:srgbClr val="FF0000"/>
                </a:solidFill>
                <a:effectLst/>
                <a:uLnTx/>
                <a:uFillTx/>
                <a:cs typeface="+mn-cs"/>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(c) the person whose course of conduct it is knows or ought to</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 know that the course of conduct amounts to harassment of the other person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Stalking: Section 2A PHA 1997</a:t>
            </a:r>
            <a:endParaRPr lang="en-GB" sz="4000" b="1" dirty="0">
              <a:solidFill>
                <a:schemeClr val="bg1"/>
              </a:solidFill>
            </a:endParaRPr>
          </a:p>
        </p:txBody>
      </p:sp>
    </p:spTree>
    <p:extLst>
      <p:ext uri="{BB962C8B-B14F-4D97-AF65-F5344CB8AC3E}">
        <p14:creationId xmlns:p14="http://schemas.microsoft.com/office/powerpoint/2010/main" val="210072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413300" y="1231283"/>
            <a:ext cx="11346848" cy="5077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Following a person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Contacting or attempting to contact a person by any means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Publishing any statement or material relating or purporting to relate to a person -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purporting to originate from a person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Monitoring the use by a person of the internet – email – any other electronic communications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Loitering in any place (public or private)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Interfering with any property in a person’s possession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2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200" b="1" i="0" u="none" strike="noStrike" kern="0" cap="none" spc="0" normalizeH="0" baseline="0" noProof="0" dirty="0" smtClean="0">
                <a:ln>
                  <a:noFill/>
                </a:ln>
                <a:solidFill>
                  <a:schemeClr val="tx1"/>
                </a:solidFill>
                <a:effectLst/>
                <a:uLnTx/>
                <a:uFillTx/>
                <a:cs typeface="+mn-cs"/>
              </a:rPr>
              <a:t>Watching or spying on a person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2" descr="H:\New IPLDP PowerPoints &amp; Lesson Plans\Harassment\PowerPoint pics\imagesN52XTX7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707" y="347969"/>
            <a:ext cx="2223064" cy="144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H:\New IPLDP PowerPoints &amp; Lesson Plans\Harassment\PowerPoint pics\images1MW7NCT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62678" y="331863"/>
            <a:ext cx="2223064" cy="1473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H:\New IPLDP PowerPoints &amp; Lesson Plans\Harassment\PowerPoint pics\Cyber-Crime-Imag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6601" y="4123894"/>
            <a:ext cx="1884170" cy="1234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New IPLDP PowerPoints &amp; Lesson Plans\Harassment\PowerPoint pics\cosa-è-lo-stalking.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62678" y="4123894"/>
            <a:ext cx="1884170" cy="1234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3071750" y="347969"/>
            <a:ext cx="6029949" cy="707886"/>
          </a:xfrm>
          <a:prstGeom prst="rect">
            <a:avLst/>
          </a:prstGeom>
          <a:solidFill>
            <a:srgbClr val="002060"/>
          </a:solidFill>
        </p:spPr>
        <p:txBody>
          <a:bodyPr wrap="square" rtlCol="0">
            <a:spAutoFit/>
          </a:bodyPr>
          <a:lstStyle/>
          <a:p>
            <a:pPr algn="ctr"/>
            <a:r>
              <a:rPr lang="en-GB" sz="4000" b="1" dirty="0" smtClean="0">
                <a:solidFill>
                  <a:schemeClr val="bg1"/>
                </a:solidFill>
              </a:rPr>
              <a:t>What is Stalking?</a:t>
            </a:r>
            <a:endParaRPr lang="en-GB" sz="4000" b="1" dirty="0">
              <a:solidFill>
                <a:schemeClr val="bg1"/>
              </a:solidFill>
            </a:endParaRPr>
          </a:p>
        </p:txBody>
      </p:sp>
    </p:spTree>
    <p:extLst>
      <p:ext uri="{BB962C8B-B14F-4D97-AF65-F5344CB8AC3E}">
        <p14:creationId xmlns:p14="http://schemas.microsoft.com/office/powerpoint/2010/main" val="558374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additive="base">
                                        <p:cTn id="1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anim calcmode="lin" valueType="num">
                                      <p:cBhvr additive="base">
                                        <p:cTn id="2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anim calcmode="lin" valueType="num">
                                      <p:cBhvr additive="base">
                                        <p:cTn id="2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1" end="11"/>
                                            </p:txEl>
                                          </p:spTgt>
                                        </p:tgtEl>
                                        <p:attrNameLst>
                                          <p:attrName>style.visibility</p:attrName>
                                        </p:attrNameLst>
                                      </p:cBhvr>
                                      <p:to>
                                        <p:strVal val="visible"/>
                                      </p:to>
                                    </p:set>
                                    <p:anim calcmode="lin" valueType="num">
                                      <p:cBhvr additive="base">
                                        <p:cTn id="3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3" end="13"/>
                                            </p:txEl>
                                          </p:spTgt>
                                        </p:tgtEl>
                                        <p:attrNameLst>
                                          <p:attrName>style.visibility</p:attrName>
                                        </p:attrNameLst>
                                      </p:cBhvr>
                                      <p:to>
                                        <p:strVal val="visible"/>
                                      </p:to>
                                    </p:set>
                                    <p:anim calcmode="lin" valueType="num">
                                      <p:cBhvr additive="base">
                                        <p:cTn id="35"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500" fill="hold"/>
                                        <p:tgtEl>
                                          <p:spTgt spid="3"/>
                                        </p:tgtEl>
                                        <p:attrNameLst>
                                          <p:attrName>ppt_x</p:attrName>
                                        </p:attrNameLst>
                                      </p:cBhvr>
                                      <p:tavLst>
                                        <p:tav tm="0">
                                          <p:val>
                                            <p:strVal val="#ppt_x"/>
                                          </p:val>
                                        </p:tav>
                                        <p:tav tm="100000">
                                          <p:val>
                                            <p:strVal val="#ppt_x"/>
                                          </p:val>
                                        </p:tav>
                                      </p:tavLst>
                                    </p:anim>
                                    <p:anim calcmode="lin" valueType="num">
                                      <p:cBhvr additive="base">
                                        <p:cTn id="4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additive="base">
                                        <p:cTn id="45" dur="500" fill="hold"/>
                                        <p:tgtEl>
                                          <p:spTgt spid="4"/>
                                        </p:tgtEl>
                                        <p:attrNameLst>
                                          <p:attrName>ppt_x</p:attrName>
                                        </p:attrNameLst>
                                      </p:cBhvr>
                                      <p:tavLst>
                                        <p:tav tm="0">
                                          <p:val>
                                            <p:strVal val="#ppt_x"/>
                                          </p:val>
                                        </p:tav>
                                        <p:tav tm="100000">
                                          <p:val>
                                            <p:strVal val="#ppt_x"/>
                                          </p:val>
                                        </p:tav>
                                      </p:tavLst>
                                    </p:anim>
                                    <p:anim calcmode="lin" valueType="num">
                                      <p:cBhvr additive="base">
                                        <p:cTn id="46" dur="500" fill="hold"/>
                                        <p:tgtEl>
                                          <p:spTgt spid="4"/>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additive="base">
                                        <p:cTn id="53" dur="500" fill="hold"/>
                                        <p:tgtEl>
                                          <p:spTgt spid="6"/>
                                        </p:tgtEl>
                                        <p:attrNameLst>
                                          <p:attrName>ppt_x</p:attrName>
                                        </p:attrNameLst>
                                      </p:cBhvr>
                                      <p:tavLst>
                                        <p:tav tm="0">
                                          <p:val>
                                            <p:strVal val="#ppt_x"/>
                                          </p:val>
                                        </p:tav>
                                        <p:tav tm="100000">
                                          <p:val>
                                            <p:strVal val="#ppt_x"/>
                                          </p:val>
                                        </p:tav>
                                      </p:tavLst>
                                    </p:anim>
                                    <p:anim calcmode="lin" valueType="num">
                                      <p:cBhvr additive="base">
                                        <p:cTn id="5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866602" y="823669"/>
            <a:ext cx="10347960" cy="4981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endParaRPr kumimoji="0" lang="en-US" sz="1800" b="1" i="0" u="none" strike="noStrike" kern="0" cap="none" spc="0" normalizeH="0" baseline="0" noProof="0" dirty="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cs typeface="+mn-cs"/>
              </a:rPr>
              <a:t>A person, whose </a:t>
            </a:r>
            <a:r>
              <a:rPr kumimoji="0" lang="en-GB" b="1" i="0" u="none" strike="noStrike" kern="0" cap="none" spc="0" normalizeH="0" baseline="0" noProof="0" dirty="0" smtClean="0">
                <a:ln>
                  <a:noFill/>
                </a:ln>
                <a:solidFill>
                  <a:srgbClr val="FF0000"/>
                </a:solidFill>
                <a:effectLst/>
                <a:uLnTx/>
                <a:uFillTx/>
                <a:cs typeface="+mn-cs"/>
              </a:rPr>
              <a:t>course of conduct </a:t>
            </a:r>
          </a:p>
          <a:p>
            <a:pPr marL="0" marR="0" lvl="0" indent="0" algn="ctr" defTabSz="914400" rtl="0" eaLnBrk="0" fontAlgn="base" latinLnBrk="0" hangingPunct="0">
              <a:lnSpc>
                <a:spcPct val="9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rgbClr val="0070C0"/>
              </a:solidFill>
              <a:effectLst/>
              <a:uLnTx/>
              <a:uFillTx/>
              <a:cs typeface="+mn-cs"/>
            </a:endParaRPr>
          </a:p>
          <a:p>
            <a:pPr marL="514350" marR="0" lvl="0" indent="-514350" algn="ctr" defTabSz="914400" rtl="0" eaLnBrk="0" fontAlgn="base" latinLnBrk="0" hangingPunct="0">
              <a:lnSpc>
                <a:spcPct val="100000"/>
              </a:lnSpc>
              <a:spcBef>
                <a:spcPct val="20000"/>
              </a:spcBef>
              <a:spcAft>
                <a:spcPct val="0"/>
              </a:spcAft>
              <a:buClrTx/>
              <a:buSzTx/>
              <a:buFontTx/>
              <a:buAutoNum type="alphaLcParenR"/>
              <a:tabLst/>
              <a:defRPr/>
            </a:pPr>
            <a:r>
              <a:rPr kumimoji="0" lang="en-US" b="1" i="0" u="none" strike="noStrike" kern="0" cap="none" spc="0" normalizeH="0" baseline="0" noProof="0" dirty="0" smtClean="0">
                <a:ln>
                  <a:noFill/>
                </a:ln>
                <a:solidFill>
                  <a:schemeClr val="tx1"/>
                </a:solidFill>
                <a:effectLst/>
                <a:uLnTx/>
                <a:uFillTx/>
                <a:cs typeface="+mn-cs"/>
              </a:rPr>
              <a:t>amounts to stalking</a:t>
            </a:r>
            <a:r>
              <a:rPr kumimoji="0" lang="en-US" b="1" i="0" u="none" strike="noStrike" kern="0" cap="none" spc="0" normalizeH="0" baseline="0" noProof="0" dirty="0" smtClean="0">
                <a:ln>
                  <a:noFill/>
                </a:ln>
                <a:solidFill>
                  <a:srgbClr val="0070C0"/>
                </a:solidFill>
                <a:effectLst/>
                <a:uLnTx/>
                <a:uFillTx/>
                <a:cs typeface="+mn-cs"/>
              </a:rPr>
              <a:t>, </a:t>
            </a:r>
            <a:r>
              <a:rPr kumimoji="0" lang="en-US" b="1" i="0" u="none" strike="noStrike" kern="0" cap="none" spc="0" normalizeH="0" baseline="0" noProof="0" dirty="0" smtClean="0">
                <a:ln>
                  <a:noFill/>
                </a:ln>
                <a:solidFill>
                  <a:srgbClr val="FF0000"/>
                </a:solidFill>
                <a:effectLst/>
                <a:uLnTx/>
                <a:uFillTx/>
                <a:cs typeface="+mn-cs"/>
              </a:rPr>
              <a:t>AND</a:t>
            </a:r>
            <a:r>
              <a:rPr kumimoji="0" lang="en-US" b="1" i="0" u="none" strike="noStrike" kern="0" cap="none" spc="0" normalizeH="0" baseline="0" noProof="0" dirty="0" smtClean="0">
                <a:ln>
                  <a:noFill/>
                </a:ln>
                <a:solidFill>
                  <a:schemeClr val="tx1"/>
                </a:solidFill>
                <a:effectLst/>
                <a:uLnTx/>
                <a:uFillTx/>
                <a:cs typeface="+mn-cs"/>
              </a:rPr>
              <a:t> </a:t>
            </a:r>
          </a:p>
          <a:p>
            <a:pPr marL="514350" marR="0" lvl="0" indent="-514350" algn="ctr" defTabSz="914400" rtl="0" eaLnBrk="0" fontAlgn="base" latinLnBrk="0" hangingPunct="0">
              <a:lnSpc>
                <a:spcPct val="100000"/>
              </a:lnSpc>
              <a:spcBef>
                <a:spcPct val="20000"/>
              </a:spcBef>
              <a:spcAft>
                <a:spcPct val="0"/>
              </a:spcAft>
              <a:buClrTx/>
              <a:buSzTx/>
              <a:buFontTx/>
              <a:buAutoNum type="alphaLcParenR"/>
              <a:tabLst/>
              <a:defRPr/>
            </a:pPr>
            <a:endParaRPr kumimoji="0" lang="en-US"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(b) </a:t>
            </a:r>
            <a:r>
              <a:rPr kumimoji="0" lang="en-US" b="1" i="0" u="sng" strike="noStrike" kern="0" cap="none" spc="0" normalizeH="0" baseline="0" noProof="0" dirty="0" smtClean="0">
                <a:ln>
                  <a:noFill/>
                </a:ln>
                <a:solidFill>
                  <a:schemeClr val="tx1"/>
                </a:solidFill>
                <a:effectLst/>
                <a:uLnTx/>
                <a:uFillTx/>
                <a:cs typeface="+mn-cs"/>
              </a:rPr>
              <a:t>either</a:t>
            </a:r>
            <a:r>
              <a:rPr kumimoji="0" lang="en-US" b="1" i="0" u="none" strike="noStrike" kern="0" cap="none" spc="0" normalizeH="0" baseline="0" noProof="0" dirty="0" smtClean="0">
                <a:ln>
                  <a:noFill/>
                </a:ln>
                <a:solidFill>
                  <a:schemeClr val="tx1"/>
                </a:solidFill>
                <a:effectLst/>
                <a:uLnTx/>
                <a:uFillTx/>
                <a:cs typeface="+mn-cs"/>
              </a:rPr>
              <a:t>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b="1" i="0" u="none" strike="noStrike" kern="0" cap="none" spc="0" normalizeH="0" baseline="0" noProof="0" dirty="0" smtClean="0">
              <a:ln>
                <a:noFill/>
              </a:ln>
              <a:solidFill>
                <a:schemeClr val="accent5">
                  <a:lumMod val="50000"/>
                </a:schemeClr>
              </a:solidFill>
              <a:effectLst/>
              <a:uLnTx/>
              <a:uFillTx/>
              <a:cs typeface="+mn-cs"/>
            </a:endParaRPr>
          </a:p>
          <a:p>
            <a:pPr marL="571500" marR="0" lvl="0" indent="-571500" algn="ctr" defTabSz="914400" rtl="0" eaLnBrk="0" fontAlgn="base" latinLnBrk="0" hangingPunct="0">
              <a:lnSpc>
                <a:spcPct val="100000"/>
              </a:lnSpc>
              <a:spcBef>
                <a:spcPct val="20000"/>
              </a:spcBef>
              <a:spcAft>
                <a:spcPct val="0"/>
              </a:spcAft>
              <a:buClrTx/>
              <a:buSzTx/>
              <a:buFontTx/>
              <a:buAutoNum type="romanLcParenBoth"/>
              <a:tabLst/>
              <a:defRPr/>
            </a:pPr>
            <a:r>
              <a:rPr kumimoji="0" lang="en-US" b="1" i="0" u="none" strike="noStrike" kern="0" cap="none" spc="0" normalizeH="0" baseline="0" noProof="0" dirty="0" smtClean="0">
                <a:ln>
                  <a:noFill/>
                </a:ln>
                <a:solidFill>
                  <a:schemeClr val="tx1"/>
                </a:solidFill>
                <a:effectLst/>
                <a:uLnTx/>
                <a:uFillTx/>
                <a:cs typeface="+mn-cs"/>
              </a:rPr>
              <a:t>causes another B to fear, on at least two occasions, that violence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 will be used against them, OR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(ii) causes B serious alarm or distress which has a substantial adverse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 effect on B's usual day-to-day activities, </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is guilty of an offence if A knows or ought to know that A's course of conduct will</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b="1" i="0" u="none" strike="noStrike" kern="0" cap="none" spc="0" normalizeH="0" baseline="0" noProof="0" dirty="0" smtClean="0">
                <a:ln>
                  <a:noFill/>
                </a:ln>
                <a:solidFill>
                  <a:schemeClr val="tx1"/>
                </a:solidFill>
                <a:effectLst/>
                <a:uLnTx/>
                <a:uFillTx/>
                <a:cs typeface="+mn-cs"/>
              </a:rPr>
              <a:t> cause B so to fear on each of those occasions or  will cause such alarm or distress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a:ln>
                <a:noFill/>
              </a:ln>
              <a:solidFill>
                <a:srgbClr val="FFE701"/>
              </a:solidFill>
              <a:effectLst/>
              <a:uLnTx/>
              <a:uFillTx/>
              <a:cs typeface="+mn-cs"/>
            </a:endParaRPr>
          </a:p>
        </p:txBody>
      </p:sp>
      <p:sp>
        <p:nvSpPr>
          <p:cNvPr id="3" name="TextBox 2"/>
          <p:cNvSpPr txBox="1"/>
          <p:nvPr/>
        </p:nvSpPr>
        <p:spPr>
          <a:xfrm>
            <a:off x="1925782" y="273701"/>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Stalking: Section 4A PHA 1997</a:t>
            </a:r>
            <a:endParaRPr lang="en-GB" sz="4000" b="1" dirty="0">
              <a:solidFill>
                <a:schemeClr val="bg1"/>
              </a:solidFill>
            </a:endParaRPr>
          </a:p>
        </p:txBody>
      </p:sp>
    </p:spTree>
    <p:extLst>
      <p:ext uri="{BB962C8B-B14F-4D97-AF65-F5344CB8AC3E}">
        <p14:creationId xmlns:p14="http://schemas.microsoft.com/office/powerpoint/2010/main" val="175074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anim calcmode="lin" valueType="num">
                                      <p:cBhvr additive="base">
                                        <p:cTn id="2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2" end="12"/>
                                            </p:txEl>
                                          </p:spTgt>
                                        </p:tgtEl>
                                        <p:attrNameLst>
                                          <p:attrName>style.visibility</p:attrName>
                                        </p:attrNameLst>
                                      </p:cBhvr>
                                      <p:to>
                                        <p:strVal val="visible"/>
                                      </p:to>
                                    </p:set>
                                    <p:anim calcmode="lin" valueType="num">
                                      <p:cBhvr additive="base">
                                        <p:cTn id="3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3" end="13"/>
                                            </p:txEl>
                                          </p:spTgt>
                                        </p:tgtEl>
                                        <p:attrNameLst>
                                          <p:attrName>style.visibility</p:attrName>
                                        </p:attrNameLst>
                                      </p:cBhvr>
                                      <p:to>
                                        <p:strVal val="visible"/>
                                      </p:to>
                                    </p:set>
                                    <p:anim calcmode="lin" valueType="num">
                                      <p:cBhvr additive="base">
                                        <p:cTn id="3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441370" y="1318883"/>
            <a:ext cx="9302172" cy="4781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altLang="en-US"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US" altLang="en-US" sz="2800" kern="0" dirty="0" smtClean="0">
                <a:solidFill>
                  <a:schemeClr val="tx1"/>
                </a:solidFill>
              </a:rPr>
              <a:t>This c</a:t>
            </a:r>
            <a:r>
              <a:rPr kumimoji="0" lang="en-US" altLang="en-US" sz="2800" b="1" i="0" u="none" strike="noStrike" kern="0" cap="none" spc="0" normalizeH="0" baseline="0" noProof="0" dirty="0" err="1" smtClean="0">
                <a:ln>
                  <a:noFill/>
                </a:ln>
                <a:solidFill>
                  <a:schemeClr val="tx1"/>
                </a:solidFill>
                <a:effectLst/>
                <a:uLnTx/>
                <a:uFillTx/>
                <a:cs typeface="+mn-cs"/>
              </a:rPr>
              <a:t>ould</a:t>
            </a:r>
            <a:r>
              <a:rPr kumimoji="0" lang="en-US" altLang="en-US" sz="2800" b="1" i="0" u="none" strike="noStrike" kern="0" cap="none" spc="0" normalizeH="0" baseline="0" noProof="0" dirty="0" smtClean="0">
                <a:ln>
                  <a:noFill/>
                </a:ln>
                <a:solidFill>
                  <a:schemeClr val="tx1"/>
                </a:solidFill>
                <a:effectLst/>
                <a:uLnTx/>
                <a:uFillTx/>
                <a:cs typeface="+mn-cs"/>
              </a:rPr>
              <a:t> include: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altLang="en-US" sz="28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1" i="0" u="none" strike="noStrike" kern="0" cap="none" spc="0" normalizeH="0" baseline="0" noProof="0" dirty="0" smtClean="0">
                <a:ln>
                  <a:noFill/>
                </a:ln>
                <a:solidFill>
                  <a:schemeClr val="tx1"/>
                </a:solidFill>
                <a:effectLst/>
                <a:uLnTx/>
                <a:uFillTx/>
                <a:cs typeface="+mn-cs"/>
              </a:rPr>
              <a:t>Changing work</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1" i="0" u="none" strike="noStrike" kern="0" cap="none" spc="0" normalizeH="0" baseline="0" noProof="0" dirty="0" smtClean="0">
                <a:ln>
                  <a:noFill/>
                </a:ln>
                <a:solidFill>
                  <a:schemeClr val="tx1"/>
                </a:solidFill>
                <a:effectLst/>
                <a:uLnTx/>
                <a:uFillTx/>
                <a:cs typeface="+mn-cs"/>
              </a:rPr>
              <a:t>Changing personal or social patterns</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1" i="0" u="none" strike="noStrike" kern="0" cap="none" spc="0" normalizeH="0" baseline="0" noProof="0" dirty="0" smtClean="0">
                <a:ln>
                  <a:noFill/>
                </a:ln>
                <a:solidFill>
                  <a:schemeClr val="tx1"/>
                </a:solidFill>
                <a:effectLst/>
                <a:uLnTx/>
                <a:uFillTx/>
                <a:cs typeface="+mn-cs"/>
              </a:rPr>
              <a:t>Change of health – physical and mental</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1" i="0" u="none" strike="noStrike" kern="0" cap="none" spc="0" normalizeH="0" baseline="0" noProof="0" dirty="0" smtClean="0">
                <a:ln>
                  <a:noFill/>
                </a:ln>
                <a:solidFill>
                  <a:schemeClr val="tx1"/>
                </a:solidFill>
                <a:effectLst/>
                <a:uLnTx/>
                <a:uFillTx/>
                <a:cs typeface="+mn-cs"/>
              </a:rPr>
              <a:t>Relocation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1" i="0" u="none" strike="noStrike" kern="0" cap="none" spc="0" normalizeH="0" baseline="0" noProof="0" dirty="0" smtClean="0">
                <a:ln>
                  <a:noFill/>
                </a:ln>
                <a:solidFill>
                  <a:schemeClr val="tx1"/>
                </a:solidFill>
                <a:effectLst/>
                <a:uLnTx/>
                <a:uFillTx/>
                <a:cs typeface="+mn-cs"/>
              </a:rPr>
              <a:t>Increase in personal or home security</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smtClean="0">
              <a:ln>
                <a:noFill/>
              </a:ln>
              <a:solidFill>
                <a:srgbClr val="FFE701"/>
              </a:solidFill>
              <a:effectLst/>
              <a:uLnTx/>
              <a:uFillTx/>
              <a:latin typeface="Arial Black"/>
              <a:cs typeface="+mn-cs"/>
            </a:endParaRPr>
          </a:p>
        </p:txBody>
      </p:sp>
      <p:sp>
        <p:nvSpPr>
          <p:cNvPr id="4" name="TextBox 3"/>
          <p:cNvSpPr txBox="1"/>
          <p:nvPr/>
        </p:nvSpPr>
        <p:spPr>
          <a:xfrm>
            <a:off x="914400" y="482707"/>
            <a:ext cx="10356112" cy="584775"/>
          </a:xfrm>
          <a:prstGeom prst="rect">
            <a:avLst/>
          </a:prstGeom>
          <a:solidFill>
            <a:srgbClr val="002060"/>
          </a:solidFill>
        </p:spPr>
        <p:txBody>
          <a:bodyPr wrap="square" rtlCol="0">
            <a:spAutoFit/>
          </a:bodyPr>
          <a:lstStyle/>
          <a:p>
            <a:pPr algn="ctr"/>
            <a:r>
              <a:rPr lang="en-GB" sz="3200" b="1" dirty="0" smtClean="0">
                <a:solidFill>
                  <a:schemeClr val="bg1"/>
                </a:solidFill>
              </a:rPr>
              <a:t>Substantial Adverse Effect on Day to Day Life</a:t>
            </a:r>
            <a:endParaRPr lang="en-GB" sz="3200" b="1" dirty="0">
              <a:solidFill>
                <a:schemeClr val="bg1"/>
              </a:solidFill>
            </a:endParaRPr>
          </a:p>
        </p:txBody>
      </p:sp>
    </p:spTree>
    <p:extLst>
      <p:ext uri="{BB962C8B-B14F-4D97-AF65-F5344CB8AC3E}">
        <p14:creationId xmlns:p14="http://schemas.microsoft.com/office/powerpoint/2010/main" val="406707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additive="base">
                                        <p:cTn id="1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4153989" y="1480218"/>
            <a:ext cx="6723018" cy="4675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Under Section 2B PHA 1997 - the police have a power of</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 entry in relation to the Stalking offence where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constable can apply to the Magistrates Court for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 issue of a Warrant of entry and search providing there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 are reasonable grounds to </a:t>
            </a:r>
            <a:r>
              <a:rPr kumimoji="0" lang="en-GB" sz="2400" b="1" i="0" u="sng" strike="noStrike" kern="0" cap="none" spc="0" normalizeH="0" baseline="0" noProof="0" dirty="0" smtClean="0">
                <a:ln>
                  <a:noFill/>
                </a:ln>
                <a:solidFill>
                  <a:schemeClr val="accent5">
                    <a:lumMod val="50000"/>
                  </a:schemeClr>
                </a:solidFill>
                <a:effectLst/>
                <a:uLnTx/>
                <a:uFillTx/>
                <a:cs typeface="+mn-cs"/>
              </a:rPr>
              <a:t>believe</a:t>
            </a:r>
            <a:r>
              <a:rPr kumimoji="0" lang="en-GB" sz="2400" b="1" i="0" u="none" strike="noStrike" kern="0" cap="none" spc="0" normalizeH="0" baseline="0" noProof="0" dirty="0" smtClean="0">
                <a:ln>
                  <a:noFill/>
                </a:ln>
                <a:solidFill>
                  <a:schemeClr val="accent5">
                    <a:lumMod val="50000"/>
                  </a:schemeClr>
                </a:solidFill>
                <a:effectLst/>
                <a:uLnTx/>
                <a:uFillTx/>
                <a:cs typeface="+mn-cs"/>
              </a:rPr>
              <a:t> an offence has been,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 or is being committed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The constable may use force if necessary to execute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accent5">
                    <a:lumMod val="50000"/>
                  </a:schemeClr>
                </a:solidFill>
                <a:effectLst/>
                <a:uLnTx/>
                <a:uFillTx/>
                <a:cs typeface="+mn-cs"/>
              </a:rPr>
              <a:t> warrant – and seize any relevant material</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3" descr="H:\New IPLDP PowerPoints &amp; Lesson Plans\Harassment\PowerPoint pics\TMCFILEPIC300904-372JPG.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6776" y="1990953"/>
            <a:ext cx="3085403" cy="283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633345" y="363029"/>
            <a:ext cx="7889359" cy="707886"/>
          </a:xfrm>
          <a:prstGeom prst="rect">
            <a:avLst/>
          </a:prstGeom>
          <a:solidFill>
            <a:srgbClr val="002060"/>
          </a:solidFill>
        </p:spPr>
        <p:txBody>
          <a:bodyPr wrap="square" rtlCol="0">
            <a:spAutoFit/>
          </a:bodyPr>
          <a:lstStyle/>
          <a:p>
            <a:pPr algn="ctr"/>
            <a:r>
              <a:rPr lang="en-GB" sz="4000" b="1" dirty="0" smtClean="0">
                <a:solidFill>
                  <a:schemeClr val="bg1"/>
                </a:solidFill>
              </a:rPr>
              <a:t>Stalking: Power of Entry</a:t>
            </a:r>
            <a:endParaRPr lang="en-GB" sz="4000" b="1" dirty="0">
              <a:solidFill>
                <a:schemeClr val="bg1"/>
              </a:solidFill>
            </a:endParaRPr>
          </a:p>
        </p:txBody>
      </p:sp>
    </p:spTree>
    <p:extLst>
      <p:ext uri="{BB962C8B-B14F-4D97-AF65-F5344CB8AC3E}">
        <p14:creationId xmlns:p14="http://schemas.microsoft.com/office/powerpoint/2010/main" val="277096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914400" y="1477696"/>
            <a:ext cx="5817438" cy="45828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rgbClr val="FF0000"/>
                </a:solidFill>
                <a:effectLst/>
                <a:uLnTx/>
                <a:uFillTx/>
              </a:rPr>
              <a:t>No offence </a:t>
            </a:r>
            <a:r>
              <a:rPr kumimoji="0" lang="en-GB" sz="2600" b="1" i="0" u="none" strike="noStrike" kern="0" cap="none" spc="0" normalizeH="0" baseline="0" noProof="0" dirty="0" smtClean="0">
                <a:ln>
                  <a:noFill/>
                </a:ln>
                <a:solidFill>
                  <a:schemeClr val="tx1"/>
                </a:solidFill>
                <a:effectLst/>
                <a:uLnTx/>
                <a:uFillTx/>
              </a:rPr>
              <a:t>will be committed if the </a:t>
            </a:r>
            <a:r>
              <a:rPr kumimoji="0" lang="en-GB" sz="2600" b="1" i="0" u="none" strike="noStrike" kern="0" cap="none" spc="0" normalizeH="0" baseline="0" noProof="0" dirty="0" smtClean="0">
                <a:ln>
                  <a:noFill/>
                </a:ln>
                <a:solidFill>
                  <a:srgbClr val="FF0000"/>
                </a:solidFill>
                <a:effectLst/>
                <a:uLnTx/>
                <a:uFillTx/>
              </a:rPr>
              <a:t>course of conduct</a:t>
            </a:r>
            <a:r>
              <a:rPr kumimoji="0" lang="en-GB" sz="2600" b="1" i="0" u="none" strike="noStrike" kern="0" cap="none" spc="0" normalizeH="0" baseline="0" noProof="0" dirty="0" smtClean="0">
                <a:ln>
                  <a:noFill/>
                </a:ln>
                <a:solidFill>
                  <a:srgbClr val="0070C0"/>
                </a:solidFill>
                <a:effectLst/>
                <a:uLnTx/>
                <a:uFillTx/>
              </a:rPr>
              <a:t> </a:t>
            </a:r>
            <a:r>
              <a:rPr kumimoji="0" lang="en-GB" sz="2600" b="1" i="0" u="none" strike="noStrike" kern="0" cap="none" spc="0" normalizeH="0" baseline="0" noProof="0" dirty="0" smtClean="0">
                <a:ln>
                  <a:noFill/>
                </a:ln>
                <a:solidFill>
                  <a:schemeClr val="tx1"/>
                </a:solidFill>
                <a:effectLst/>
                <a:uLnTx/>
                <a:uFillTx/>
              </a:rPr>
              <a:t>was carried out </a:t>
            </a:r>
            <a:r>
              <a:rPr kumimoji="0" lang="en-GB" sz="2600" b="1" i="0" u="sng" strike="noStrike" kern="0" cap="none" spc="0" normalizeH="0" baseline="0" noProof="0" dirty="0" smtClean="0">
                <a:ln>
                  <a:noFill/>
                </a:ln>
                <a:solidFill>
                  <a:schemeClr val="tx1"/>
                </a:solidFill>
                <a:effectLst/>
                <a:uLnTx/>
                <a:uFillTx/>
              </a:rPr>
              <a:t>either</a:t>
            </a:r>
            <a:r>
              <a:rPr kumimoji="0" lang="en-GB" sz="2600" b="1" i="0" u="none" strike="noStrike" kern="0" cap="none" spc="0" normalizeH="0" baseline="0" noProof="0" dirty="0" smtClean="0">
                <a:ln>
                  <a:noFill/>
                </a:ln>
                <a:solidFill>
                  <a:schemeClr val="tx1"/>
                </a:solidFill>
                <a:effectLst/>
                <a:uLnTx/>
                <a:uFillTx/>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rPr>
              <a:t>For the purpose of either -  Preventing  or  detecting crime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rPr>
              <a:t>Under a rule of law</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lang="en-GB" sz="2600" kern="0" dirty="0">
              <a:solidFill>
                <a:schemeClr val="tx1"/>
              </a:solidFill>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rPr>
              <a:t>That</a:t>
            </a:r>
            <a:r>
              <a:rPr kumimoji="0" lang="en-GB" sz="2600" b="1" i="0" u="none" strike="noStrike" kern="0" cap="none" spc="0" normalizeH="0" noProof="0" dirty="0" smtClean="0">
                <a:ln>
                  <a:noFill/>
                </a:ln>
                <a:solidFill>
                  <a:schemeClr val="tx1"/>
                </a:solidFill>
                <a:effectLst/>
                <a:uLnTx/>
                <a:uFillTx/>
              </a:rPr>
              <a:t> in particular circumstances the pursuit of the conduct was reasonable</a:t>
            </a:r>
            <a:endParaRPr kumimoji="0" lang="en-GB" sz="2600" b="1"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FFFFFF"/>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Comic Sans MS" panose="030F0702030302020204" pitchFamily="66" charset="0"/>
                <a:cs typeface="+mn-cs"/>
              </a:rPr>
              <a:t>Conduct was reasonable</a:t>
            </a:r>
            <a:endParaRPr kumimoji="0" lang="en-GB" sz="2400" b="1" i="0" u="none" strike="noStrike" kern="0" cap="none" spc="0" normalizeH="0" baseline="0" noProof="0" dirty="0" smtClean="0">
              <a:ln>
                <a:noFill/>
              </a:ln>
              <a:solidFill>
                <a:srgbClr val="FFFFFF"/>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2" descr="H:\New IPLDP PowerPoints &amp; Lesson Plans\Harassment\PowerPoint pics\66423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87756" y="1807535"/>
            <a:ext cx="3882756" cy="335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3 Defences to the Act</a:t>
            </a:r>
            <a:endParaRPr lang="en-GB" sz="4000" b="1" dirty="0">
              <a:solidFill>
                <a:schemeClr val="bg1"/>
              </a:solidFill>
            </a:endParaRPr>
          </a:p>
        </p:txBody>
      </p:sp>
    </p:spTree>
    <p:extLst>
      <p:ext uri="{BB962C8B-B14F-4D97-AF65-F5344CB8AC3E}">
        <p14:creationId xmlns:p14="http://schemas.microsoft.com/office/powerpoint/2010/main" val="2363134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9" end="9"/>
                                            </p:txEl>
                                          </p:spTgt>
                                        </p:tgtEl>
                                        <p:attrNameLst>
                                          <p:attrName>style.visibility</p:attrName>
                                        </p:attrNameLst>
                                      </p:cBhvr>
                                      <p:to>
                                        <p:strVal val="visible"/>
                                      </p:to>
                                    </p:set>
                                    <p:anim calcmode="lin" valueType="num">
                                      <p:cBhvr additive="base">
                                        <p:cTn id="2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22475" y="2102501"/>
            <a:ext cx="8888819" cy="1446550"/>
          </a:xfrm>
          <a:prstGeom prst="rect">
            <a:avLst/>
          </a:prstGeom>
          <a:solidFill>
            <a:srgbClr val="002060"/>
          </a:solidFill>
        </p:spPr>
        <p:txBody>
          <a:bodyPr wrap="square" rtlCol="0">
            <a:spAutoFit/>
          </a:bodyPr>
          <a:lstStyle/>
          <a:p>
            <a:pPr algn="ctr"/>
            <a:r>
              <a:rPr lang="en-GB" sz="4400" b="1" dirty="0" smtClean="0">
                <a:solidFill>
                  <a:schemeClr val="bg1"/>
                </a:solidFill>
              </a:rPr>
              <a:t>Dealing with Harassment/Stalking Offences: Information Gathering</a:t>
            </a:r>
            <a:endParaRPr lang="en-GB" sz="4400" b="1" dirty="0">
              <a:solidFill>
                <a:schemeClr val="bg1"/>
              </a:solidFill>
            </a:endParaRPr>
          </a:p>
        </p:txBody>
      </p:sp>
    </p:spTree>
    <p:extLst>
      <p:ext uri="{BB962C8B-B14F-4D97-AF65-F5344CB8AC3E}">
        <p14:creationId xmlns:p14="http://schemas.microsoft.com/office/powerpoint/2010/main" val="7008035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77656" y="1198312"/>
            <a:ext cx="8229600" cy="4139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solidFill>
                  <a:schemeClr val="tx1"/>
                </a:solidFill>
                <a:effectLst/>
                <a:uLnTx/>
                <a:uFillTx/>
                <a:cs typeface="+mn-cs"/>
              </a:rPr>
              <a:t>Remember – always examine the details and history</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solidFill>
                  <a:schemeClr val="tx1"/>
                </a:solidFill>
                <a:effectLst/>
                <a:uLnTx/>
                <a:uFillTx/>
                <a:cs typeface="+mn-cs"/>
              </a:rPr>
              <a:t> of what is being reported to you</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solidFill>
                  <a:schemeClr val="tx1"/>
                </a:solidFill>
                <a:effectLst/>
                <a:uLnTx/>
                <a:uFillTx/>
                <a:cs typeface="+mn-cs"/>
              </a:rPr>
              <a:t>Have there been previous incidents or occasions – is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solidFill>
                  <a:schemeClr val="tx1"/>
                </a:solidFill>
                <a:effectLst/>
                <a:uLnTx/>
                <a:uFillTx/>
                <a:cs typeface="+mn-cs"/>
              </a:rPr>
              <a:t>course of conduct already present?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chemeClr val="accent5">
                  <a:lumMod val="50000"/>
                </a:schemeClr>
              </a:solidFill>
              <a:effectLst/>
              <a:uLnTx/>
              <a:uFillTx/>
              <a:latin typeface="Arial Black"/>
              <a:cs typeface="+mn-cs"/>
            </a:endParaRPr>
          </a:p>
        </p:txBody>
      </p:sp>
      <p:sp>
        <p:nvSpPr>
          <p:cNvPr id="3" name="TextBox 2"/>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Dealing with Harassment/Stalking Offences</a:t>
            </a:r>
            <a:endParaRPr lang="en-GB" sz="4000" b="1" dirty="0">
              <a:solidFill>
                <a:schemeClr val="bg1"/>
              </a:solidFill>
            </a:endParaRPr>
          </a:p>
        </p:txBody>
      </p:sp>
    </p:spTree>
    <p:extLst>
      <p:ext uri="{BB962C8B-B14F-4D97-AF65-F5344CB8AC3E}">
        <p14:creationId xmlns:p14="http://schemas.microsoft.com/office/powerpoint/2010/main" val="159594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additive="base">
                                        <p:cTn id="1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80163" y="981587"/>
            <a:ext cx="8224586" cy="5485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lang="en-US" sz="2600" kern="0" dirty="0" smtClean="0">
                <a:solidFill>
                  <a:schemeClr val="tx1"/>
                </a:solidFill>
              </a:rPr>
              <a:t>Record</a:t>
            </a:r>
            <a:r>
              <a:rPr kumimoji="0" lang="en-US" sz="2600" i="0" u="none" strike="noStrike" kern="0" cap="none" spc="0" normalizeH="0" baseline="0" noProof="0" dirty="0" smtClean="0">
                <a:ln>
                  <a:noFill/>
                </a:ln>
                <a:solidFill>
                  <a:schemeClr val="accent5">
                    <a:lumMod val="50000"/>
                  </a:schemeClr>
                </a:solidFill>
                <a:effectLst/>
                <a:uLnTx/>
                <a:uFillTx/>
              </a:rPr>
              <a:t> </a:t>
            </a:r>
            <a:r>
              <a:rPr kumimoji="0" lang="en-US" sz="2600" i="0" u="none" strike="noStrike" kern="0" cap="none" spc="0" normalizeH="0" baseline="0" noProof="0" dirty="0" smtClean="0">
                <a:ln>
                  <a:noFill/>
                </a:ln>
                <a:solidFill>
                  <a:srgbClr val="FF0000"/>
                </a:solidFill>
                <a:effectLst/>
                <a:uLnTx/>
                <a:uFillTx/>
              </a:rPr>
              <a:t>ALL</a:t>
            </a:r>
            <a:r>
              <a:rPr kumimoji="0" lang="en-US" sz="2600" i="0" u="none" strike="noStrike" kern="0" cap="none" spc="0" normalizeH="0" baseline="0" noProof="0" dirty="0" smtClean="0">
                <a:ln>
                  <a:noFill/>
                </a:ln>
                <a:solidFill>
                  <a:schemeClr val="accent5">
                    <a:lumMod val="50000"/>
                  </a:schemeClr>
                </a:solidFill>
                <a:effectLst/>
                <a:uLnTx/>
                <a:uFillTx/>
              </a:rPr>
              <a:t> </a:t>
            </a:r>
            <a:r>
              <a:rPr kumimoji="0" lang="en-US" sz="2600" i="0" u="none" strike="noStrike" kern="0" cap="none" spc="0" normalizeH="0" baseline="0" noProof="0" dirty="0" smtClean="0">
                <a:ln>
                  <a:noFill/>
                </a:ln>
                <a:solidFill>
                  <a:schemeClr val="tx1"/>
                </a:solidFill>
                <a:effectLst/>
                <a:uLnTx/>
                <a:uFillTx/>
              </a:rPr>
              <a:t>events no matter how minor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sz="2600"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Retain physical evidence such as letters - notes </a:t>
            </a:r>
            <a:r>
              <a:rPr kumimoji="0" lang="en-US" sz="2600" i="0" u="none" strike="noStrike" kern="0" cap="none" spc="0" normalizeH="0" baseline="0" noProof="0" dirty="0" err="1" smtClean="0">
                <a:ln>
                  <a:noFill/>
                </a:ln>
                <a:solidFill>
                  <a:schemeClr val="tx1"/>
                </a:solidFill>
                <a:effectLst/>
                <a:uLnTx/>
                <a:uFillTx/>
              </a:rPr>
              <a:t>etc</a:t>
            </a:r>
            <a:r>
              <a:rPr kumimoji="0" lang="en-US" sz="2600" i="0" u="none" strike="noStrike" kern="0" cap="none" spc="0" normalizeH="0" baseline="0" noProof="0" dirty="0" smtClean="0">
                <a:ln>
                  <a:noFill/>
                </a:ln>
                <a:solidFill>
                  <a:schemeClr val="tx1"/>
                </a:solidFill>
                <a:effectLst/>
                <a:uLnTx/>
                <a:uFillTx/>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To take photographs of any visible evidence - these can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     then be exhibited subject to admissibility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sz="2600" i="0" u="none" strike="noStrike" kern="0" cap="none" spc="0" normalizeH="0" baseline="0" noProof="0" dirty="0" smtClean="0">
              <a:ln>
                <a:noFill/>
              </a:ln>
              <a:solidFill>
                <a:schemeClr val="tx1"/>
              </a:solidFill>
              <a:effectLst/>
              <a:uLnTx/>
              <a:uFillTx/>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Victims should also be advised to keep copies of any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    injunctions or restraining orders and to produce their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sz="2600" i="0" u="none" strike="noStrike" kern="0" cap="none" spc="0" normalizeH="0" baseline="0" noProof="0" dirty="0" smtClean="0">
                <a:ln>
                  <a:noFill/>
                </a:ln>
                <a:solidFill>
                  <a:schemeClr val="tx1"/>
                </a:solidFill>
                <a:effectLst/>
                <a:uLnTx/>
                <a:uFillTx/>
              </a:rPr>
              <a:t>    copy to the police if the order is breached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3" name="TextBox 2"/>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Advice to Victims</a:t>
            </a:r>
            <a:endParaRPr lang="en-GB" sz="4000" b="1" dirty="0">
              <a:solidFill>
                <a:schemeClr val="bg1"/>
              </a:solidFill>
            </a:endParaRPr>
          </a:p>
        </p:txBody>
      </p:sp>
    </p:spTree>
    <p:extLst>
      <p:ext uri="{BB962C8B-B14F-4D97-AF65-F5344CB8AC3E}">
        <p14:creationId xmlns:p14="http://schemas.microsoft.com/office/powerpoint/2010/main" val="387168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381693" y="2272622"/>
            <a:ext cx="7038753" cy="830997"/>
          </a:xfrm>
          <a:prstGeom prst="rect">
            <a:avLst/>
          </a:prstGeom>
          <a:solidFill>
            <a:srgbClr val="002060"/>
          </a:solidFill>
        </p:spPr>
        <p:txBody>
          <a:bodyPr wrap="square" rtlCol="0">
            <a:spAutoFit/>
          </a:bodyPr>
          <a:lstStyle/>
          <a:p>
            <a:pPr algn="ctr"/>
            <a:r>
              <a:rPr lang="en-GB" sz="4800" b="1" dirty="0" smtClean="0">
                <a:solidFill>
                  <a:schemeClr val="bg1"/>
                </a:solidFill>
              </a:rPr>
              <a:t>Safeguarding Victims</a:t>
            </a:r>
            <a:endParaRPr lang="en-GB" sz="4800" b="1" dirty="0">
              <a:solidFill>
                <a:schemeClr val="bg1"/>
              </a:solidFill>
            </a:endParaRPr>
          </a:p>
        </p:txBody>
      </p:sp>
    </p:spTree>
    <p:extLst>
      <p:ext uri="{BB962C8B-B14F-4D97-AF65-F5344CB8AC3E}">
        <p14:creationId xmlns:p14="http://schemas.microsoft.com/office/powerpoint/2010/main" val="7748956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3040912" y="981587"/>
            <a:ext cx="8229600" cy="499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850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A</a:t>
            </a:r>
            <a:r>
              <a:rPr kumimoji="0" lang="en-GB" sz="2600" b="1" i="0" u="none" strike="noStrike" kern="0" cap="none" spc="0" normalizeH="0" baseline="0" noProof="0" dirty="0" smtClean="0">
                <a:ln>
                  <a:noFill/>
                </a:ln>
                <a:solidFill>
                  <a:schemeClr val="accent5">
                    <a:lumMod val="50000"/>
                  </a:schemeClr>
                </a:solidFill>
                <a:effectLst/>
                <a:uLnTx/>
                <a:uFillTx/>
                <a:cs typeface="+mn-cs"/>
              </a:rPr>
              <a:t> </a:t>
            </a:r>
            <a:r>
              <a:rPr kumimoji="0" lang="en-GB" sz="2600" b="1" i="0" u="none" strike="noStrike" kern="0" cap="none" spc="0" normalizeH="0" baseline="0" noProof="0" dirty="0" smtClean="0">
                <a:ln>
                  <a:noFill/>
                </a:ln>
                <a:solidFill>
                  <a:schemeClr val="tx1"/>
                </a:solidFill>
                <a:effectLst/>
                <a:uLnTx/>
                <a:uFillTx/>
                <a:cs typeface="+mn-cs"/>
              </a:rPr>
              <a:t>Restraining Order may be placed by the Court to protect </a:t>
            </a:r>
            <a:r>
              <a:rPr kumimoji="0" lang="en-GB" sz="2600" b="1" i="0" u="sng" strike="noStrike" kern="0" cap="none" spc="0" normalizeH="0" baseline="0" noProof="0" dirty="0" smtClean="0">
                <a:ln>
                  <a:noFill/>
                </a:ln>
                <a:solidFill>
                  <a:schemeClr val="tx1"/>
                </a:solidFill>
                <a:effectLst/>
                <a:uLnTx/>
                <a:uFillTx/>
                <a:cs typeface="+mn-cs"/>
              </a:rPr>
              <a:t>either</a:t>
            </a:r>
            <a:r>
              <a:rPr kumimoji="0" lang="en-GB" sz="2600" b="1" i="0" u="none" strike="noStrike" kern="0" cap="none" spc="0" normalizeH="0" baseline="0" noProof="0" dirty="0" smtClean="0">
                <a:ln>
                  <a:noFill/>
                </a:ln>
                <a:solidFill>
                  <a:schemeClr val="tx1"/>
                </a:solidFill>
                <a:effectLst/>
                <a:uLnTx/>
                <a:uFillTx/>
                <a:cs typeface="+mn-cs"/>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The victim of the offence or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Any other person  (mentioned in the order)…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…from further conduct that either: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Amounts to harassment   or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Will cause fear of violence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…prohibit the defendant from doing anything described in the order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99"/>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2" descr="H:\New IPLDP PowerPoints &amp; Lesson Plans\Harassment\PowerPoint pics\restraining-order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231" y="2190306"/>
            <a:ext cx="3582755" cy="2389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Restraining Orders: Section 5 PHA 1997</a:t>
            </a:r>
            <a:endParaRPr lang="en-GB" sz="4000" b="1" dirty="0">
              <a:solidFill>
                <a:schemeClr val="bg1"/>
              </a:solidFill>
            </a:endParaRPr>
          </a:p>
        </p:txBody>
      </p:sp>
    </p:spTree>
    <p:extLst>
      <p:ext uri="{BB962C8B-B14F-4D97-AF65-F5344CB8AC3E}">
        <p14:creationId xmlns:p14="http://schemas.microsoft.com/office/powerpoint/2010/main" val="322694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anim calcmode="lin" valueType="num">
                                      <p:cBhvr additive="base">
                                        <p:cTn id="2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anim calcmode="lin" valueType="num">
                                      <p:cBhvr additive="base">
                                        <p:cTn id="3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500" fill="hold"/>
                                        <p:tgtEl>
                                          <p:spTgt spid="3"/>
                                        </p:tgtEl>
                                        <p:attrNameLst>
                                          <p:attrName>ppt_x</p:attrName>
                                        </p:attrNameLst>
                                      </p:cBhvr>
                                      <p:tavLst>
                                        <p:tav tm="0">
                                          <p:val>
                                            <p:strVal val="#ppt_x"/>
                                          </p:val>
                                        </p:tav>
                                        <p:tav tm="100000">
                                          <p:val>
                                            <p:strVal val="#ppt_x"/>
                                          </p:val>
                                        </p:tav>
                                      </p:tavLst>
                                    </p:anim>
                                    <p:anim calcmode="lin" valueType="num">
                                      <p:cBhvr additive="base">
                                        <p:cTn id="4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914400" y="1128444"/>
            <a:ext cx="10356112" cy="4783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Breach of a Restraining Order is a </a:t>
            </a:r>
            <a:r>
              <a:rPr kumimoji="0" lang="en-GB" sz="2600" b="1" i="0" u="sng" strike="noStrike" kern="0" cap="none" spc="0" normalizeH="0" baseline="0" noProof="0" dirty="0" smtClean="0">
                <a:ln>
                  <a:noFill/>
                </a:ln>
                <a:solidFill>
                  <a:schemeClr val="tx1"/>
                </a:solidFill>
                <a:effectLst/>
                <a:uLnTx/>
                <a:uFillTx/>
                <a:cs typeface="+mn-cs"/>
              </a:rPr>
              <a:t>strict liability</a:t>
            </a:r>
            <a:r>
              <a:rPr kumimoji="0" lang="en-GB" sz="2600" b="1" i="0" u="none" strike="noStrike" kern="0" cap="none" spc="0" normalizeH="0" baseline="0" noProof="0" dirty="0" smtClean="0">
                <a:ln>
                  <a:noFill/>
                </a:ln>
                <a:solidFill>
                  <a:schemeClr val="tx1"/>
                </a:solidFill>
                <a:effectLst/>
                <a:uLnTx/>
                <a:uFillTx/>
                <a:cs typeface="+mn-cs"/>
              </a:rPr>
              <a:t> offence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(i.e. – no </a:t>
            </a:r>
            <a:r>
              <a:rPr kumimoji="0" lang="en-GB" sz="2600" b="1" i="0" u="none" strike="noStrike" kern="0" cap="none" spc="0" normalizeH="0" baseline="0" noProof="0" dirty="0" err="1" smtClean="0">
                <a:ln>
                  <a:noFill/>
                </a:ln>
                <a:solidFill>
                  <a:schemeClr val="tx1"/>
                </a:solidFill>
                <a:effectLst/>
                <a:uLnTx/>
                <a:uFillTx/>
                <a:cs typeface="+mn-cs"/>
              </a:rPr>
              <a:t>Mens</a:t>
            </a:r>
            <a:r>
              <a:rPr kumimoji="0" lang="en-GB" sz="2600" b="1" i="0" u="none" strike="noStrike" kern="0" cap="none" spc="0" normalizeH="0" baseline="0" noProof="0" dirty="0" smtClean="0">
                <a:ln>
                  <a:noFill/>
                </a:ln>
                <a:solidFill>
                  <a:schemeClr val="tx1"/>
                </a:solidFill>
                <a:effectLst/>
                <a:uLnTx/>
                <a:uFillTx/>
                <a:cs typeface="+mn-cs"/>
              </a:rPr>
              <a:t> Rea needed)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It is only necessary to establish:</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The existence of the terms of the order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AND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The carrying out of the prohibited act without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reasonable excuse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chemeClr val="accent5">
                  <a:lumMod val="50000"/>
                </a:schemeClr>
              </a:solidFill>
              <a:effectLst/>
              <a:uLnTx/>
              <a:uFillTx/>
              <a:latin typeface="Arial Black"/>
              <a:cs typeface="+mn-cs"/>
            </a:endParaRPr>
          </a:p>
        </p:txBody>
      </p:sp>
      <p:sp>
        <p:nvSpPr>
          <p:cNvPr id="3" name="TextBox 2"/>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Breach of Restraining Orders</a:t>
            </a:r>
            <a:endParaRPr lang="en-GB" sz="4000" b="1" dirty="0">
              <a:solidFill>
                <a:schemeClr val="bg1"/>
              </a:solidFill>
            </a:endParaRPr>
          </a:p>
        </p:txBody>
      </p:sp>
    </p:spTree>
    <p:extLst>
      <p:ext uri="{BB962C8B-B14F-4D97-AF65-F5344CB8AC3E}">
        <p14:creationId xmlns:p14="http://schemas.microsoft.com/office/powerpoint/2010/main" val="82489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additive="base">
                                        <p:cTn id="1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anim calcmode="lin" valueType="num">
                                      <p:cBhvr additive="base">
                                        <p:cTn id="2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616687" y="1622322"/>
            <a:ext cx="591170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3400" b="1" i="0" u="none" strike="noStrike" kern="0" cap="none" spc="0" normalizeH="0" baseline="0" noProof="0" dirty="0" smtClean="0">
                <a:ln>
                  <a:noFill/>
                </a:ln>
                <a:solidFill>
                  <a:schemeClr val="tx1"/>
                </a:solidFill>
                <a:effectLst/>
                <a:uLnTx/>
                <a:uFillTx/>
                <a:cs typeface="+mn-cs"/>
              </a:rPr>
              <a:t>1. National Stalking Helpline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400" b="1" i="0" u="none" strike="noStrike" kern="0" cap="none" spc="0" normalizeH="0" baseline="0" noProof="0" dirty="0" smtClean="0">
                <a:ln>
                  <a:noFill/>
                </a:ln>
                <a:solidFill>
                  <a:schemeClr val="tx1"/>
                </a:solidFill>
                <a:effectLst/>
                <a:uLnTx/>
                <a:uFillTx/>
                <a:cs typeface="+mn-cs"/>
              </a:rPr>
              <a:t>T: 0300 636 0300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400" b="1" i="0" u="none" strike="noStrike" kern="0" cap="none" spc="0" normalizeH="0" baseline="0" noProof="0" dirty="0" smtClean="0">
                <a:ln>
                  <a:noFill/>
                </a:ln>
                <a:solidFill>
                  <a:schemeClr val="tx1"/>
                </a:solidFill>
                <a:effectLst/>
                <a:uLnTx/>
                <a:uFillTx/>
                <a:cs typeface="+mn-cs"/>
              </a:rPr>
              <a:t>W: </a:t>
            </a:r>
            <a:r>
              <a:rPr kumimoji="0" lang="en-GB" sz="3400" b="1" i="0" u="sng" strike="noStrike" kern="0" cap="none" spc="0" normalizeH="0" baseline="0" noProof="0" dirty="0" smtClean="0">
                <a:ln>
                  <a:noFill/>
                </a:ln>
                <a:solidFill>
                  <a:schemeClr val="tx1"/>
                </a:solidFill>
                <a:effectLst/>
                <a:uLnTx/>
                <a:uFillTx/>
                <a:cs typeface="+mn-cs"/>
                <a:hlinkClick r:id="rId4"/>
              </a:rPr>
              <a:t>www.stalkinghelpline.org</a:t>
            </a:r>
            <a:r>
              <a:rPr kumimoji="0" lang="en-GB" sz="3400" b="1" i="0" u="none" strike="noStrike" kern="0" cap="none" spc="0" normalizeH="0" baseline="0" noProof="0" dirty="0" smtClean="0">
                <a:ln>
                  <a:noFill/>
                </a:ln>
                <a:solidFill>
                  <a:schemeClr val="tx1"/>
                </a:solidFill>
                <a:effectLst/>
                <a:uLnTx/>
                <a:uFillTx/>
                <a:cs typeface="+mn-cs"/>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400" b="1" i="0" u="none" strike="noStrike" kern="0" cap="none" spc="0" normalizeH="0" baseline="0" noProof="0" dirty="0" smtClean="0">
                <a:ln>
                  <a:noFill/>
                </a:ln>
                <a:solidFill>
                  <a:schemeClr val="tx1"/>
                </a:solidFill>
                <a:effectLst/>
                <a:uLnTx/>
                <a:uFillTx/>
                <a:cs typeface="+mn-cs"/>
              </a:rPr>
              <a:t>E: </a:t>
            </a:r>
            <a:r>
              <a:rPr kumimoji="0" lang="en-GB" sz="3400" b="1" i="0" u="sng" strike="noStrike" kern="0" cap="none" spc="0" normalizeH="0" baseline="0" noProof="0" dirty="0" smtClean="0">
                <a:ln>
                  <a:noFill/>
                </a:ln>
                <a:solidFill>
                  <a:schemeClr val="tx1"/>
                </a:solidFill>
                <a:effectLst/>
                <a:uLnTx/>
                <a:uFillTx/>
                <a:cs typeface="+mn-cs"/>
                <a:hlinkClick r:id="rId5"/>
              </a:rPr>
              <a:t>advice@stalkinghelpline.org</a:t>
            </a:r>
            <a:r>
              <a:rPr kumimoji="0" lang="en-GB" sz="3400" b="1" i="0" u="sng" strike="noStrike" kern="0" cap="none" spc="0" normalizeH="0" baseline="0" noProof="0" dirty="0" smtClean="0">
                <a:ln>
                  <a:noFill/>
                </a:ln>
                <a:solidFill>
                  <a:schemeClr val="tx1"/>
                </a:solidFill>
                <a:effectLst/>
                <a:uLnTx/>
                <a:uFillTx/>
                <a:cs typeface="+mn-cs"/>
              </a:rPr>
              <a:t> </a:t>
            </a:r>
            <a:endParaRPr kumimoji="0" lang="en-GB" sz="34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34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3400" b="1" i="0" u="none" strike="noStrike" kern="0" cap="none" spc="0" normalizeH="0" baseline="0" noProof="0" dirty="0" smtClean="0">
                <a:ln>
                  <a:noFill/>
                </a:ln>
                <a:solidFill>
                  <a:schemeClr val="tx1"/>
                </a:solidFill>
                <a:effectLst/>
                <a:uLnTx/>
                <a:uFillTx/>
                <a:cs typeface="+mn-cs"/>
              </a:rPr>
              <a:t> </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3400" b="1" i="0" u="none" strike="noStrike" kern="0" cap="none" spc="0" normalizeH="0" baseline="0" noProof="0" dirty="0" smtClean="0">
                <a:ln>
                  <a:noFill/>
                </a:ln>
                <a:solidFill>
                  <a:schemeClr val="tx1"/>
                </a:solidFill>
                <a:effectLst/>
                <a:uLnTx/>
                <a:uFillTx/>
                <a:cs typeface="+mn-cs"/>
              </a:rPr>
              <a:t>2. Protection Against Stalking (PAS)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400" b="1" i="0" u="none" strike="noStrike" kern="0" cap="none" spc="0" normalizeH="0" baseline="0" noProof="0" dirty="0" smtClean="0">
                <a:ln>
                  <a:noFill/>
                </a:ln>
                <a:solidFill>
                  <a:schemeClr val="tx1"/>
                </a:solidFill>
                <a:effectLst/>
                <a:uLnTx/>
                <a:uFillTx/>
                <a:cs typeface="+mn-cs"/>
              </a:rPr>
              <a:t>E: </a:t>
            </a:r>
            <a:r>
              <a:rPr kumimoji="0" lang="en-GB" sz="3400" b="1" i="0" u="sng" strike="noStrike" kern="0" cap="none" spc="0" normalizeH="0" baseline="0" noProof="0" dirty="0" smtClean="0">
                <a:ln>
                  <a:noFill/>
                </a:ln>
                <a:solidFill>
                  <a:schemeClr val="tx1"/>
                </a:solidFill>
                <a:effectLst/>
                <a:uLnTx/>
                <a:uFillTx/>
                <a:cs typeface="+mn-cs"/>
                <a:hlinkClick r:id="rId6"/>
              </a:rPr>
              <a:t>info@protectionagainststalking.org</a:t>
            </a:r>
            <a:endParaRPr kumimoji="0" lang="en-GB" sz="34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400" b="1" i="0" u="none" strike="noStrike" kern="0" cap="none" spc="0" normalizeH="0" baseline="0" noProof="0" dirty="0" smtClean="0">
                <a:ln>
                  <a:noFill/>
                </a:ln>
                <a:solidFill>
                  <a:schemeClr val="tx1"/>
                </a:solidFill>
                <a:effectLst/>
                <a:uLnTx/>
                <a:uFillTx/>
                <a:cs typeface="+mn-cs"/>
              </a:rPr>
              <a:t>W: </a:t>
            </a:r>
            <a:r>
              <a:rPr kumimoji="0" lang="en-GB" sz="3400" b="1" i="0" u="sng" strike="noStrike" kern="0" cap="none" spc="0" normalizeH="0" baseline="0" noProof="0" dirty="0" smtClean="0">
                <a:ln>
                  <a:noFill/>
                </a:ln>
                <a:solidFill>
                  <a:schemeClr val="tx1"/>
                </a:solidFill>
                <a:effectLst/>
                <a:uLnTx/>
                <a:uFillTx/>
                <a:cs typeface="+mn-cs"/>
                <a:hlinkClick r:id="rId7"/>
              </a:rPr>
              <a:t>www.protectionagainststalking.org</a:t>
            </a:r>
            <a:endParaRPr kumimoji="0" lang="en-GB" sz="34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914400" y="273701"/>
            <a:ext cx="10356112" cy="707886"/>
          </a:xfrm>
          <a:prstGeom prst="rect">
            <a:avLst/>
          </a:prstGeom>
          <a:solidFill>
            <a:srgbClr val="002060"/>
          </a:solidFill>
        </p:spPr>
        <p:txBody>
          <a:bodyPr wrap="square" rtlCol="0">
            <a:spAutoFit/>
          </a:bodyPr>
          <a:lstStyle/>
          <a:p>
            <a:pPr algn="ctr"/>
            <a:r>
              <a:rPr lang="en-GB" sz="4000" b="1" dirty="0" smtClean="0">
                <a:solidFill>
                  <a:schemeClr val="bg1"/>
                </a:solidFill>
              </a:rPr>
              <a:t>Support Agencies</a:t>
            </a:r>
            <a:endParaRPr lang="en-GB" sz="4000" b="1" dirty="0">
              <a:solidFill>
                <a:schemeClr val="bg1"/>
              </a:solidFill>
            </a:endParaRPr>
          </a:p>
        </p:txBody>
      </p:sp>
      <p:sp>
        <p:nvSpPr>
          <p:cNvPr id="5" name="Content Placeholder 2"/>
          <p:cNvSpPr txBox="1">
            <a:spLocks/>
          </p:cNvSpPr>
          <p:nvPr/>
        </p:nvSpPr>
        <p:spPr bwMode="auto">
          <a:xfrm>
            <a:off x="6783573" y="1622322"/>
            <a:ext cx="4742121"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smtClean="0">
                <a:ln>
                  <a:noFill/>
                </a:ln>
                <a:solidFill>
                  <a:schemeClr val="tx1"/>
                </a:solidFill>
                <a:effectLst/>
                <a:uLnTx/>
                <a:uFillTx/>
                <a:cs typeface="+mn-cs"/>
              </a:rPr>
              <a:t>3. Network for Surviving stalking (NSS)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W: </a:t>
            </a:r>
            <a:r>
              <a:rPr kumimoji="0" lang="en-GB" sz="2600" b="1" i="0" u="sng" strike="noStrike" kern="0" cap="none" spc="0" normalizeH="0" baseline="0" noProof="0" dirty="0" smtClean="0">
                <a:ln>
                  <a:noFill/>
                </a:ln>
                <a:solidFill>
                  <a:schemeClr val="tx1"/>
                </a:solidFill>
                <a:effectLst/>
                <a:uLnTx/>
                <a:uFillTx/>
                <a:cs typeface="+mn-cs"/>
                <a:hlinkClick r:id="rId8"/>
              </a:rPr>
              <a:t>www.nss.org.uk</a:t>
            </a:r>
            <a:endParaRPr kumimoji="0" lang="en-GB" sz="26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smtClean="0">
                <a:ln>
                  <a:noFill/>
                </a:ln>
                <a:solidFill>
                  <a:schemeClr val="tx1"/>
                </a:solidFill>
                <a:effectLst/>
                <a:uLnTx/>
                <a:uFillTx/>
                <a:cs typeface="+mn-cs"/>
              </a:rPr>
              <a:t>4. Suzy </a:t>
            </a:r>
            <a:r>
              <a:rPr kumimoji="0" lang="en-GB" sz="2600" b="1" i="0" u="none" strike="noStrike" kern="0" cap="none" spc="0" normalizeH="0" baseline="0" noProof="0" dirty="0" err="1" smtClean="0">
                <a:ln>
                  <a:noFill/>
                </a:ln>
                <a:solidFill>
                  <a:schemeClr val="tx1"/>
                </a:solidFill>
                <a:effectLst/>
                <a:uLnTx/>
                <a:uFillTx/>
                <a:cs typeface="+mn-cs"/>
              </a:rPr>
              <a:t>Lamplugh</a:t>
            </a:r>
            <a:r>
              <a:rPr kumimoji="0" lang="en-GB" sz="2600" b="1" i="0" u="none" strike="noStrike" kern="0" cap="none" spc="0" normalizeH="0" baseline="0" noProof="0" dirty="0" smtClean="0">
                <a:ln>
                  <a:noFill/>
                </a:ln>
                <a:solidFill>
                  <a:schemeClr val="tx1"/>
                </a:solidFill>
                <a:effectLst/>
                <a:uLnTx/>
                <a:uFillTx/>
                <a:cs typeface="+mn-cs"/>
              </a:rPr>
              <a:t> Trust (SLT)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T: 020 7091 0014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W: </a:t>
            </a:r>
            <a:r>
              <a:rPr kumimoji="0" lang="en-GB" sz="2600" b="1" i="0" u="sng" strike="noStrike" kern="0" cap="none" spc="0" normalizeH="0" baseline="0" noProof="0" dirty="0" smtClean="0">
                <a:ln>
                  <a:noFill/>
                </a:ln>
                <a:solidFill>
                  <a:schemeClr val="tx1"/>
                </a:solidFill>
                <a:effectLst/>
                <a:uLnTx/>
                <a:uFillTx/>
                <a:cs typeface="+mn-cs"/>
                <a:hlinkClick r:id="rId9"/>
              </a:rPr>
              <a:t>www.suzylamplugh.org</a:t>
            </a: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Tree>
    <p:extLst>
      <p:ext uri="{BB962C8B-B14F-4D97-AF65-F5344CB8AC3E}">
        <p14:creationId xmlns:p14="http://schemas.microsoft.com/office/powerpoint/2010/main" val="30072016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27269" y="1163102"/>
            <a:ext cx="5111398" cy="3728126"/>
          </a:xfrm>
          <a:prstGeom prst="rect">
            <a:avLst/>
          </a:prstGeom>
        </p:spPr>
      </p:pic>
    </p:spTree>
    <p:extLst>
      <p:ext uri="{BB962C8B-B14F-4D97-AF65-F5344CB8AC3E}">
        <p14:creationId xmlns:p14="http://schemas.microsoft.com/office/powerpoint/2010/main" val="256424766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1360</TotalTime>
  <Words>4862</Words>
  <Application>Microsoft Office PowerPoint</Application>
  <PresentationFormat>Widescreen</PresentationFormat>
  <Paragraphs>520</Paragraphs>
  <Slides>28</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ＭＳ Ｐゴシック</vt:lpstr>
      <vt:lpstr>Arial</vt:lpstr>
      <vt:lpstr>Arial Black</vt:lpstr>
      <vt:lpstr>BBEHIZ+TimesNewRoman</vt:lpstr>
      <vt:lpstr>Calibri</vt:lpstr>
      <vt:lpstr>Calibri Light</vt:lpstr>
      <vt:lpstr>Comic Sans MS</vt:lpstr>
      <vt:lpstr>Microsoft Sans Serif</vt:lpstr>
      <vt:lpstr>Tahoma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110</cp:revision>
  <cp:lastPrinted>2019-01-10T11:51:54Z</cp:lastPrinted>
  <dcterms:created xsi:type="dcterms:W3CDTF">2018-11-29T10:28:26Z</dcterms:created>
  <dcterms:modified xsi:type="dcterms:W3CDTF">2019-02-21T08:11:33Z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4f5bec8d-80d2-416a-a81c-548dc4e3762e</vt:lpwstr>
  </property>
  <property fmtid="{D5CDD505-2E9C-101B-9397-08002B2CF9AE}" pid="6" name="Classification">
    <vt:lpwstr>OFFICIAL</vt:lpwstr>
  </property>
  <property fmtid="{D5CDD505-2E9C-101B-9397-08002B2CF9AE}" pid="7" name="Visibility">
    <vt:lpwstr>NOT VISIBLE</vt:lpwstr>
  </property>
</Properties>
</file>