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av" ContentType="audio/x-wav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3" r:id="rId3"/>
    <p:sldId id="257" r:id="rId4"/>
    <p:sldId id="258" r:id="rId5"/>
    <p:sldId id="259" r:id="rId6"/>
    <p:sldId id="260" r:id="rId7"/>
    <p:sldId id="261" r:id="rId8"/>
    <p:sldId id="262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17" autoAdjust="0"/>
    <p:restoredTop sz="94660"/>
  </p:normalViewPr>
  <p:slideViewPr>
    <p:cSldViewPr snapToGrid="0">
      <p:cViewPr varScale="1">
        <p:scale>
          <a:sx n="110" d="100"/>
          <a:sy n="110" d="100"/>
        </p:scale>
        <p:origin x="57" y="21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CF1051-4913-4E74-9525-369F3DB61B8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3BAA8AB-4A15-42B9-8285-DD7102C3E20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4A4D48-804D-4DE0-A532-11F90B9388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0B7BB-71B0-4B95-9B26-A9884884D4AA}" type="datetimeFigureOut">
              <a:rPr lang="en-GB" smtClean="0"/>
              <a:t>28/10/2021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BA5818-AE73-4092-A79E-FC2C04976C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639E94-8E32-4401-A714-E7B8B6DA68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9B90FA-0639-4D51-90E9-B08932D895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11913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2322BF-6300-4AA3-93CE-6D6E74406C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24E8DF-6783-4EB6-96D0-47540F0004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754B8A-1DB3-46CB-AD25-2753AFB53E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0B7BB-71B0-4B95-9B26-A9884884D4AA}" type="datetimeFigureOut">
              <a:rPr lang="en-GB" smtClean="0"/>
              <a:t>28/10/2021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10AAD6-0B95-4101-9FC6-903BA0BCB2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7919BB-E79C-467A-8464-7E545918C7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9B90FA-0639-4D51-90E9-B08932D895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61067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33E6D1-6ED1-44C8-9238-C11BB31FEA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B76097F-D438-496A-A35D-626C1D61A4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B04265-E9D7-4964-98F2-7042378D64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0B7BB-71B0-4B95-9B26-A9884884D4AA}" type="datetimeFigureOut">
              <a:rPr lang="en-GB" smtClean="0"/>
              <a:t>28/10/2021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348533-02ED-4B6B-958E-7927A7DADD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3B1CD2-8F34-4FE4-A492-5C881D4932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9B90FA-0639-4D51-90E9-B08932D895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13518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ED75E4-A063-48A8-9F81-6C815FA084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3588F1-5DF6-42D9-820D-66B391463D2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19502DB-AA1E-4519-8837-1AF11B2041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C5019D-7758-4917-BEB9-9A53BFC02D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0B7BB-71B0-4B95-9B26-A9884884D4AA}" type="datetimeFigureOut">
              <a:rPr lang="en-GB" smtClean="0"/>
              <a:t>28/10/2021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4ACA3BB-C3C7-46E6-BA63-4DCFF41C4A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B379FC4-9EC1-4C3D-8B0C-F1BB8A66C2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9B90FA-0639-4D51-90E9-B08932D895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49487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148E45-3E59-49CE-A9A1-0DE0478F31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6AE8DA-EFF1-4E88-9677-646A7EA7AEC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8093868-EE52-490F-B60C-E7C220BC6E5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0C9F39F-0577-4CFF-BD62-DD8A9E11FE8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B24B89D-0479-4390-BFF8-03CCCA41D6F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B5B2329-081C-43DF-BB06-EA49B80692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0B7BB-71B0-4B95-9B26-A9884884D4AA}" type="datetimeFigureOut">
              <a:rPr lang="en-GB" smtClean="0"/>
              <a:t>28/10/2021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F1E53F6-C820-4CD2-9F76-A7B9A9CD4D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C28507C-BAA0-4534-B39F-3226088D6A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9B90FA-0639-4D51-90E9-B08932D895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22855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EDBC59-6C9B-4528-8F3A-D2ACB476F2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A8DBF52-066C-40F4-A09C-9FBBB011BE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0B7BB-71B0-4B95-9B26-A9884884D4AA}" type="datetimeFigureOut">
              <a:rPr lang="en-GB" smtClean="0"/>
              <a:t>28/10/2021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0E6E975-F62A-4BCA-8ED6-04929834D9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5115D9A-79D8-41A5-A436-20700B0D88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9B90FA-0639-4D51-90E9-B08932D895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45948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18C06E0-B702-4EDD-B67B-B7B449C271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0B7BB-71B0-4B95-9B26-A9884884D4AA}" type="datetimeFigureOut">
              <a:rPr lang="en-GB" smtClean="0"/>
              <a:t>28/10/2021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938A49-151E-4576-A627-565645E983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6E39EB9-0363-4785-8D2A-6D6A0C1A4E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9B90FA-0639-4D51-90E9-B08932D895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26350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8AB087-479D-4561-B4F8-0F75711023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C6E775-048D-4595-843C-598CAE6D43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1FB9486-554D-4EC3-8FDE-26DB5DAC1BB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BD69283-6F14-4C71-A0DC-FCD50B0C9E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0B7BB-71B0-4B95-9B26-A9884884D4AA}" type="datetimeFigureOut">
              <a:rPr lang="en-GB" smtClean="0"/>
              <a:t>28/10/2021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FAECD07-3672-4E50-9B29-0556B56012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DF333A0-8E1D-498F-A335-E6278CE7C1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9B90FA-0639-4D51-90E9-B08932D895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24045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A6BEA7-B8AE-4D52-BB6F-2A2EF544B7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F05EC24-4359-452E-A931-48C43981B24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F4F76C3-33FA-40C4-B162-34FDD44CF72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1E51E7B-A31B-4E58-ADB0-5B3A554D59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0B7BB-71B0-4B95-9B26-A9884884D4AA}" type="datetimeFigureOut">
              <a:rPr lang="en-GB" smtClean="0"/>
              <a:t>28/10/2021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69BA802-3629-459E-AA9A-0C3AE6D703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F0E4D04-6925-443B-81BD-EB24913971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9B90FA-0639-4D51-90E9-B08932D895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93925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D098F0-6CDC-42F0-AAFC-BB16556E00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A7C9D34-FB45-4625-85B6-BFF07790F7D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10202B-D7A5-4896-A459-F771911CF7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0B7BB-71B0-4B95-9B26-A9884884D4AA}" type="datetimeFigureOut">
              <a:rPr lang="en-GB" smtClean="0"/>
              <a:t>28/10/2021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834B759-5A7E-443D-8B67-380F3FCE16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0B83BB-6DFB-4B11-BC4F-FC5A51F4F0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9B90FA-0639-4D51-90E9-B08932D895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13279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1A42704-4526-455A-91D4-0F50275ECDB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A06261F-86B7-4318-9C7B-854931B6E2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7F0B97-AE4C-4B08-81C8-43D23020BB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D0B7BB-71B0-4B95-9B26-A9884884D4AA}" type="datetimeFigureOut">
              <a:rPr lang="en-GB" smtClean="0"/>
              <a:t>28/10/2021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FF5FB3-0932-4EBC-947F-DEF84D5C41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F479AF-5368-4BA6-8D4B-5CB6F3A441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9B90FA-0639-4D51-90E9-B08932D895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06225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8E49E2B-E179-4594-A102-D235063FE3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BE33547-3168-43D3-B34A-5E9BFD7D032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87AEB9-4F1A-43CC-A63C-48B23CAD009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9D0B7BB-71B0-4B95-9B26-A9884884D4AA}" type="datetimeFigureOut">
              <a:rPr lang="en-GB" smtClean="0"/>
              <a:t>28/10/2021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46FE89-47DA-473F-9408-1FDAC2CDB9F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8DD4E4-51A0-4247-9B63-DB0BB3052FC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9B90FA-0639-4D51-90E9-B08932D895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77211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3.wav"/><Relationship Id="rId7" Type="http://schemas.microsoft.com/office/2007/relationships/hdphoto" Target="../media/hdphoto1.wdp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5.jpe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3.wav"/><Relationship Id="rId7" Type="http://schemas.microsoft.com/office/2007/relationships/hdphoto" Target="../media/hdphoto1.wdp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5.jpe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3.wav"/><Relationship Id="rId7" Type="http://schemas.microsoft.com/office/2007/relationships/hdphoto" Target="../media/hdphoto1.wdp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5.jpeg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1.xml"/><Relationship Id="rId5" Type="http://schemas.microsoft.com/office/2007/relationships/hdphoto" Target="../media/hdphoto1.wdp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blue&#10;&#10;Description automatically generated">
            <a:extLst>
              <a:ext uri="{FF2B5EF4-FFF2-40B4-BE49-F238E27FC236}">
                <a16:creationId xmlns:a16="http://schemas.microsoft.com/office/drawing/2014/main" id="{AC8B245D-D87E-43FF-831A-1043C9816D4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69052C8-0628-4F17-8B72-0DEEBFD506E1}"/>
              </a:ext>
            </a:extLst>
          </p:cNvPr>
          <p:cNvSpPr txBox="1"/>
          <p:nvPr/>
        </p:nvSpPr>
        <p:spPr>
          <a:xfrm>
            <a:off x="4334091" y="723193"/>
            <a:ext cx="2963332" cy="1107996"/>
          </a:xfrm>
          <a:prstGeom prst="rect">
            <a:avLst/>
          </a:prstGeom>
          <a:noFill/>
          <a:effectLst>
            <a:glow rad="698500">
              <a:schemeClr val="accent5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sz="6600" dirty="0">
                <a:solidFill>
                  <a:srgbClr val="FFFF00"/>
                </a:solidFill>
                <a:effectLst>
                  <a:glow rad="228600">
                    <a:schemeClr val="tx1">
                      <a:alpha val="40000"/>
                    </a:schemeClr>
                  </a:glow>
                </a:effectLst>
                <a:latin typeface="Gill Sans Nova" panose="020B0602020104020203" pitchFamily="34" charset="0"/>
              </a:rPr>
              <a:t>ESSAY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1D7D612-DFAB-4DC9-9165-8F7C32083C8E}"/>
              </a:ext>
            </a:extLst>
          </p:cNvPr>
          <p:cNvSpPr txBox="1"/>
          <p:nvPr/>
        </p:nvSpPr>
        <p:spPr>
          <a:xfrm>
            <a:off x="3869949" y="2696601"/>
            <a:ext cx="3891617" cy="1107996"/>
          </a:xfrm>
          <a:prstGeom prst="rect">
            <a:avLst/>
          </a:prstGeom>
          <a:noFill/>
          <a:effectLst>
            <a:glow rad="698500">
              <a:schemeClr val="accent5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sz="6600" dirty="0">
                <a:solidFill>
                  <a:srgbClr val="FFFF00"/>
                </a:solidFill>
                <a:effectLst>
                  <a:glow rad="228600">
                    <a:schemeClr val="tx1">
                      <a:alpha val="40000"/>
                    </a:schemeClr>
                  </a:glow>
                </a:effectLst>
                <a:latin typeface="Gill Sans Nova" panose="020B0602020104020203" pitchFamily="34" charset="0"/>
              </a:rPr>
              <a:t>REPORT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A6D8843-D1F8-420E-8E25-C6F26DF5D0EB}"/>
              </a:ext>
            </a:extLst>
          </p:cNvPr>
          <p:cNvSpPr txBox="1"/>
          <p:nvPr/>
        </p:nvSpPr>
        <p:spPr>
          <a:xfrm>
            <a:off x="3003880" y="4854757"/>
            <a:ext cx="5893101" cy="1107996"/>
          </a:xfrm>
          <a:prstGeom prst="rect">
            <a:avLst/>
          </a:prstGeom>
          <a:noFill/>
          <a:effectLst>
            <a:glow rad="698500">
              <a:schemeClr val="accent5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sz="6600" dirty="0">
                <a:solidFill>
                  <a:srgbClr val="FFFF00"/>
                </a:solidFill>
                <a:effectLst>
                  <a:glow rad="228600">
                    <a:schemeClr val="tx1">
                      <a:alpha val="40000"/>
                    </a:schemeClr>
                  </a:glow>
                </a:effectLst>
                <a:latin typeface="Gill Sans Nova" panose="020B0602020104020203" pitchFamily="34" charset="0"/>
              </a:rPr>
              <a:t>REFLECTION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55F9E99-32BA-42C1-91B7-15EEF7CF0003}"/>
              </a:ext>
            </a:extLst>
          </p:cNvPr>
          <p:cNvSpPr txBox="1"/>
          <p:nvPr/>
        </p:nvSpPr>
        <p:spPr>
          <a:xfrm>
            <a:off x="4417373" y="4106401"/>
            <a:ext cx="29633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>
                <a:solidFill>
                  <a:schemeClr val="bg1">
                    <a:lumMod val="50000"/>
                  </a:schemeClr>
                </a:solidFill>
                <a:latin typeface="Gill Sans Nova" panose="020B0602020104020203" pitchFamily="34" charset="0"/>
              </a:rPr>
              <a:t>VS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4AE8267-3258-4C18-A765-E10063FA9AC3}"/>
              </a:ext>
            </a:extLst>
          </p:cNvPr>
          <p:cNvSpPr txBox="1"/>
          <p:nvPr/>
        </p:nvSpPr>
        <p:spPr>
          <a:xfrm>
            <a:off x="4369703" y="2079673"/>
            <a:ext cx="29633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>
                <a:solidFill>
                  <a:schemeClr val="bg1">
                    <a:lumMod val="50000"/>
                  </a:schemeClr>
                </a:solidFill>
                <a:latin typeface="Gill Sans Nova" panose="020B0602020104020203" pitchFamily="34" charset="0"/>
              </a:rPr>
              <a:t>VS</a:t>
            </a:r>
          </a:p>
        </p:txBody>
      </p:sp>
    </p:spTree>
    <p:extLst>
      <p:ext uri="{BB962C8B-B14F-4D97-AF65-F5344CB8AC3E}">
        <p14:creationId xmlns:p14="http://schemas.microsoft.com/office/powerpoint/2010/main" val="15746780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blue&#10;&#10;Description automatically generated">
            <a:extLst>
              <a:ext uri="{FF2B5EF4-FFF2-40B4-BE49-F238E27FC236}">
                <a16:creationId xmlns:a16="http://schemas.microsoft.com/office/drawing/2014/main" id="{AC8B245D-D87E-43FF-831A-1043C9816D4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6865"/>
            <a:ext cx="12192000" cy="68580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98D7CFEA-29D6-4E74-800D-B7FF464A4A4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671" t="241" r="1053" b="163"/>
          <a:stretch/>
        </p:blipFill>
        <p:spPr>
          <a:xfrm>
            <a:off x="551261" y="378619"/>
            <a:ext cx="5359003" cy="610552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80BFE78-0194-4AC2-B37A-C03E0A65DC57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27" r="253"/>
          <a:stretch/>
        </p:blipFill>
        <p:spPr>
          <a:xfrm>
            <a:off x="6281736" y="378618"/>
            <a:ext cx="5345437" cy="61009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10254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" name="Picture 40" descr="A picture containing text, blue&#10;&#10;Description automatically generated">
            <a:extLst>
              <a:ext uri="{FF2B5EF4-FFF2-40B4-BE49-F238E27FC236}">
                <a16:creationId xmlns:a16="http://schemas.microsoft.com/office/drawing/2014/main" id="{6B9B0918-072A-42EE-BE60-D0F0017ED68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CB50046-DE19-45E9-8428-4FCCC34A1091}"/>
              </a:ext>
            </a:extLst>
          </p:cNvPr>
          <p:cNvSpPr txBox="1"/>
          <p:nvPr/>
        </p:nvSpPr>
        <p:spPr>
          <a:xfrm>
            <a:off x="599440" y="1003121"/>
            <a:ext cx="7366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>
                <a:solidFill>
                  <a:srgbClr val="FFFF00"/>
                </a:solidFill>
                <a:latin typeface="Harlow Solid Italic" panose="04030604020F02020D02" pitchFamily="82" charset="0"/>
              </a:rPr>
              <a:t>1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883552-890C-4D6C-A319-BE7DE9366305}"/>
              </a:ext>
            </a:extLst>
          </p:cNvPr>
          <p:cNvSpPr txBox="1"/>
          <p:nvPr/>
        </p:nvSpPr>
        <p:spPr>
          <a:xfrm>
            <a:off x="604520" y="1905000"/>
            <a:ext cx="7366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>
                <a:solidFill>
                  <a:srgbClr val="FFFF00"/>
                </a:solidFill>
                <a:latin typeface="Harlow Solid Italic" panose="04030604020F02020D02" pitchFamily="82" charset="0"/>
              </a:rPr>
              <a:t>2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2FFAF69-1C10-48B0-811A-55A67A8D19D5}"/>
              </a:ext>
            </a:extLst>
          </p:cNvPr>
          <p:cNvSpPr txBox="1"/>
          <p:nvPr/>
        </p:nvSpPr>
        <p:spPr>
          <a:xfrm>
            <a:off x="604520" y="2770961"/>
            <a:ext cx="7366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>
                <a:solidFill>
                  <a:srgbClr val="FFFF00"/>
                </a:solidFill>
                <a:latin typeface="Harlow Solid Italic" panose="04030604020F02020D02" pitchFamily="82" charset="0"/>
              </a:rPr>
              <a:t>3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90E9D28-1498-45FE-A56B-C8EA7B5FCFF8}"/>
              </a:ext>
            </a:extLst>
          </p:cNvPr>
          <p:cNvSpPr txBox="1"/>
          <p:nvPr/>
        </p:nvSpPr>
        <p:spPr>
          <a:xfrm>
            <a:off x="604520" y="3636922"/>
            <a:ext cx="7366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>
                <a:solidFill>
                  <a:srgbClr val="FFFF00"/>
                </a:solidFill>
                <a:latin typeface="Harlow Solid Italic" panose="04030604020F02020D02" pitchFamily="82" charset="0"/>
              </a:rPr>
              <a:t>4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3299A32-7F5B-490D-B3CE-2CA5D8B7798B}"/>
              </a:ext>
            </a:extLst>
          </p:cNvPr>
          <p:cNvSpPr txBox="1"/>
          <p:nvPr/>
        </p:nvSpPr>
        <p:spPr>
          <a:xfrm>
            <a:off x="604520" y="4538801"/>
            <a:ext cx="7366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>
                <a:solidFill>
                  <a:srgbClr val="FFFF00"/>
                </a:solidFill>
                <a:latin typeface="Harlow Solid Italic" panose="04030604020F02020D02" pitchFamily="82" charset="0"/>
              </a:rPr>
              <a:t>5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1E1B42B-3707-43A6-9464-C139F38D576D}"/>
              </a:ext>
            </a:extLst>
          </p:cNvPr>
          <p:cNvSpPr txBox="1"/>
          <p:nvPr/>
        </p:nvSpPr>
        <p:spPr>
          <a:xfrm>
            <a:off x="599440" y="5392241"/>
            <a:ext cx="7366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>
                <a:solidFill>
                  <a:srgbClr val="FFFF00"/>
                </a:solidFill>
                <a:latin typeface="Harlow Solid Italic" panose="04030604020F02020D02" pitchFamily="82" charset="0"/>
              </a:rPr>
              <a:t>6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64F6AD5-4CB2-4475-8750-38A4F664E529}"/>
              </a:ext>
            </a:extLst>
          </p:cNvPr>
          <p:cNvSpPr txBox="1"/>
          <p:nvPr/>
        </p:nvSpPr>
        <p:spPr>
          <a:xfrm>
            <a:off x="594360" y="1003121"/>
            <a:ext cx="7366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>
                <a:solidFill>
                  <a:srgbClr val="FFFF00"/>
                </a:solidFill>
                <a:latin typeface="Harlow Solid Italic" panose="04030604020F02020D02" pitchFamily="82" charset="0"/>
              </a:rPr>
              <a:t>1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1332566-6DE5-4EDF-B54E-CEA95534C905}"/>
              </a:ext>
            </a:extLst>
          </p:cNvPr>
          <p:cNvSpPr txBox="1"/>
          <p:nvPr/>
        </p:nvSpPr>
        <p:spPr>
          <a:xfrm>
            <a:off x="599440" y="1905000"/>
            <a:ext cx="7366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>
                <a:solidFill>
                  <a:srgbClr val="FFFF00"/>
                </a:solidFill>
                <a:latin typeface="Harlow Solid Italic" panose="04030604020F02020D02" pitchFamily="82" charset="0"/>
              </a:rPr>
              <a:t>2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97FFA5A-D49A-48A7-B8DF-79545A09E7BF}"/>
              </a:ext>
            </a:extLst>
          </p:cNvPr>
          <p:cNvSpPr txBox="1"/>
          <p:nvPr/>
        </p:nvSpPr>
        <p:spPr>
          <a:xfrm>
            <a:off x="10728960" y="2770961"/>
            <a:ext cx="7366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>
                <a:solidFill>
                  <a:srgbClr val="FFFF00"/>
                </a:solidFill>
                <a:latin typeface="Harlow Solid Italic" panose="04030604020F02020D02" pitchFamily="82" charset="0"/>
              </a:rPr>
              <a:t>9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DAEEB52-934F-43C3-8093-E4A0844B76CB}"/>
              </a:ext>
            </a:extLst>
          </p:cNvPr>
          <p:cNvSpPr txBox="1"/>
          <p:nvPr/>
        </p:nvSpPr>
        <p:spPr>
          <a:xfrm>
            <a:off x="10728960" y="3636922"/>
            <a:ext cx="7366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>
                <a:solidFill>
                  <a:srgbClr val="FFFF00"/>
                </a:solidFill>
                <a:latin typeface="Harlow Solid Italic" panose="04030604020F02020D02" pitchFamily="82" charset="0"/>
              </a:rPr>
              <a:t>10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0E74625-2247-4900-856F-F3C665FEF348}"/>
              </a:ext>
            </a:extLst>
          </p:cNvPr>
          <p:cNvSpPr txBox="1"/>
          <p:nvPr/>
        </p:nvSpPr>
        <p:spPr>
          <a:xfrm>
            <a:off x="10728960" y="4538801"/>
            <a:ext cx="7366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>
                <a:solidFill>
                  <a:srgbClr val="FFFF00"/>
                </a:solidFill>
                <a:latin typeface="Harlow Solid Italic" panose="04030604020F02020D02" pitchFamily="82" charset="0"/>
              </a:rPr>
              <a:t>11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17B11830-D11F-4B5D-BE6F-5919A4CB1CBE}"/>
              </a:ext>
            </a:extLst>
          </p:cNvPr>
          <p:cNvSpPr txBox="1"/>
          <p:nvPr/>
        </p:nvSpPr>
        <p:spPr>
          <a:xfrm>
            <a:off x="10723880" y="5392241"/>
            <a:ext cx="7366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>
                <a:solidFill>
                  <a:srgbClr val="FFFF00"/>
                </a:solidFill>
                <a:latin typeface="Harlow Solid Italic" panose="04030604020F02020D02" pitchFamily="82" charset="0"/>
              </a:rPr>
              <a:t>12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8C3B3E01-742F-434A-9642-C923706B52E5}"/>
              </a:ext>
            </a:extLst>
          </p:cNvPr>
          <p:cNvSpPr txBox="1"/>
          <p:nvPr/>
        </p:nvSpPr>
        <p:spPr>
          <a:xfrm>
            <a:off x="10718800" y="1003121"/>
            <a:ext cx="7366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>
                <a:solidFill>
                  <a:srgbClr val="FFFF00"/>
                </a:solidFill>
                <a:latin typeface="Harlow Solid Italic" panose="04030604020F02020D02" pitchFamily="82" charset="0"/>
              </a:rPr>
              <a:t>7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7A52D9C6-84F7-4FFE-B84E-51D1F3FCE4BC}"/>
              </a:ext>
            </a:extLst>
          </p:cNvPr>
          <p:cNvSpPr txBox="1"/>
          <p:nvPr/>
        </p:nvSpPr>
        <p:spPr>
          <a:xfrm>
            <a:off x="10723880" y="1905000"/>
            <a:ext cx="7366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>
                <a:solidFill>
                  <a:srgbClr val="FFFF00"/>
                </a:solidFill>
                <a:latin typeface="Harlow Solid Italic" panose="04030604020F02020D02" pitchFamily="82" charset="0"/>
              </a:rPr>
              <a:t>8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112FDD59-0D50-4777-A224-87494BD782EB}"/>
              </a:ext>
            </a:extLst>
          </p:cNvPr>
          <p:cNvSpPr txBox="1"/>
          <p:nvPr/>
        </p:nvSpPr>
        <p:spPr>
          <a:xfrm>
            <a:off x="3363595" y="1905000"/>
            <a:ext cx="6342380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latin typeface="Gill Sans Nova" panose="020B0602020104020203" pitchFamily="34" charset="0"/>
              </a:rPr>
              <a:t>Contains only continuous ‘prose’, using standard paragraph structure, with no subheadings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E81052DA-D55D-47BF-BD13-E75947318F11}"/>
              </a:ext>
            </a:extLst>
          </p:cNvPr>
          <p:cNvSpPr txBox="1"/>
          <p:nvPr/>
        </p:nvSpPr>
        <p:spPr>
          <a:xfrm>
            <a:off x="3363595" y="2803307"/>
            <a:ext cx="6342380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latin typeface="Gill Sans Nova" panose="020B0602020104020203" pitchFamily="34" charset="0"/>
              </a:rPr>
              <a:t>Includes an introduction, main body, and conclusion</a:t>
            </a:r>
          </a:p>
          <a:p>
            <a:r>
              <a:rPr lang="en-GB" dirty="0"/>
              <a:t> 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BF0CAC48-1CD7-4794-95BF-FFA00AD33682}"/>
              </a:ext>
            </a:extLst>
          </p:cNvPr>
          <p:cNvSpPr txBox="1"/>
          <p:nvPr/>
        </p:nvSpPr>
        <p:spPr>
          <a:xfrm>
            <a:off x="3363595" y="3679389"/>
            <a:ext cx="6342380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latin typeface="Gill Sans Nova" panose="020B0602020104020203" pitchFamily="34" charset="0"/>
              </a:rPr>
              <a:t>Includes only the arguments and reasoning of referenced texts, with no added opinions of the writer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0A99D430-98B0-4DBD-84B0-4278F197B1B0}"/>
              </a:ext>
            </a:extLst>
          </p:cNvPr>
          <p:cNvSpPr txBox="1"/>
          <p:nvPr/>
        </p:nvSpPr>
        <p:spPr>
          <a:xfrm>
            <a:off x="3363595" y="4538801"/>
            <a:ext cx="6342380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Gill Sans Nova" panose="020B0602020104020203" pitchFamily="34" charset="0"/>
              </a:rPr>
              <a:t>Should not contain any pictures, diagrams, charts or graphs</a:t>
            </a:r>
          </a:p>
          <a:p>
            <a:r>
              <a:rPr lang="en-GB" dirty="0">
                <a:latin typeface="Gill Sans Nova" panose="020B0602020104020203" pitchFamily="34" charset="0"/>
              </a:rPr>
              <a:t> 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5CA6AC0B-06EE-4410-ADD6-746DF2A1FDD5}"/>
              </a:ext>
            </a:extLst>
          </p:cNvPr>
          <p:cNvSpPr txBox="1"/>
          <p:nvPr/>
        </p:nvSpPr>
        <p:spPr>
          <a:xfrm>
            <a:off x="4178300" y="100022"/>
            <a:ext cx="296333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600" u="sng" dirty="0">
                <a:solidFill>
                  <a:srgbClr val="FFFF00"/>
                </a:solidFill>
                <a:latin typeface="Gill Sans Nova" panose="020B0602020104020203" pitchFamily="34" charset="0"/>
              </a:rPr>
              <a:t>ESSAY</a:t>
            </a:r>
          </a:p>
        </p:txBody>
      </p:sp>
      <p:pic>
        <p:nvPicPr>
          <p:cNvPr id="30" name="Picture 2" descr="Icon&#10;&#10;Description automatically generated">
            <a:extLst>
              <a:ext uri="{FF2B5EF4-FFF2-40B4-BE49-F238E27FC236}">
                <a16:creationId xmlns:a16="http://schemas.microsoft.com/office/drawing/2014/main" id="{9626DD2E-B3FA-4FE4-BBE1-76173611FFD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95" t="2663" r="2488" b="1737"/>
          <a:stretch/>
        </p:blipFill>
        <p:spPr bwMode="auto">
          <a:xfrm>
            <a:off x="2353945" y="1905000"/>
            <a:ext cx="736600" cy="698500"/>
          </a:xfrm>
          <a:prstGeom prst="rect">
            <a:avLst/>
          </a:prstGeom>
          <a:noFill/>
        </p:spPr>
      </p:pic>
      <p:pic>
        <p:nvPicPr>
          <p:cNvPr id="31" name="Picture 2" descr="Icon&#10;&#10;Description automatically generated">
            <a:extLst>
              <a:ext uri="{FF2B5EF4-FFF2-40B4-BE49-F238E27FC236}">
                <a16:creationId xmlns:a16="http://schemas.microsoft.com/office/drawing/2014/main" id="{88B9D4A2-872E-49F1-BEC0-016C3128966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95" t="2663" r="2488" b="1737"/>
          <a:stretch/>
        </p:blipFill>
        <p:spPr bwMode="auto">
          <a:xfrm>
            <a:off x="2353945" y="2777222"/>
            <a:ext cx="736600" cy="698500"/>
          </a:xfrm>
          <a:prstGeom prst="rect">
            <a:avLst/>
          </a:prstGeom>
          <a:noFill/>
        </p:spPr>
      </p:pic>
      <p:pic>
        <p:nvPicPr>
          <p:cNvPr id="32" name="Picture 2" descr="Icon&#10;&#10;Description automatically generated">
            <a:extLst>
              <a:ext uri="{FF2B5EF4-FFF2-40B4-BE49-F238E27FC236}">
                <a16:creationId xmlns:a16="http://schemas.microsoft.com/office/drawing/2014/main" id="{1BBF9B1D-79EE-4297-BE13-6B4273A71A1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95" t="2663" r="2488" b="1737"/>
          <a:stretch/>
        </p:blipFill>
        <p:spPr bwMode="auto">
          <a:xfrm>
            <a:off x="2353945" y="3666040"/>
            <a:ext cx="736600" cy="698500"/>
          </a:xfrm>
          <a:prstGeom prst="rect">
            <a:avLst/>
          </a:prstGeom>
          <a:noFill/>
        </p:spPr>
      </p:pic>
      <p:pic>
        <p:nvPicPr>
          <p:cNvPr id="33" name="Picture 2" descr="Icon&#10;&#10;Description automatically generated">
            <a:extLst>
              <a:ext uri="{FF2B5EF4-FFF2-40B4-BE49-F238E27FC236}">
                <a16:creationId xmlns:a16="http://schemas.microsoft.com/office/drawing/2014/main" id="{EA3C9355-1941-42E0-969E-3096AA8FD9C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95" t="2663" r="2488" b="1737"/>
          <a:stretch/>
        </p:blipFill>
        <p:spPr bwMode="auto">
          <a:xfrm>
            <a:off x="2353945" y="4538801"/>
            <a:ext cx="736600" cy="698500"/>
          </a:xfrm>
          <a:prstGeom prst="rect">
            <a:avLst/>
          </a:prstGeom>
          <a:noFill/>
        </p:spPr>
      </p:pic>
      <p:pic>
        <p:nvPicPr>
          <p:cNvPr id="34" name="Picture 2" descr="Shape&#10;&#10;Description automatically generated">
            <a:extLst>
              <a:ext uri="{FF2B5EF4-FFF2-40B4-BE49-F238E27FC236}">
                <a16:creationId xmlns:a16="http://schemas.microsoft.com/office/drawing/2014/main" id="{F73D7008-871B-468B-BFE0-04A4FD78F76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colorTemperature colorTemp="5498"/>
                    </a14:imgEffect>
                    <a14:imgEffect>
                      <a14:saturation sat="400000"/>
                    </a14:imgEffect>
                    <a14:imgEffect>
                      <a14:brightnessContrast bright="24000" contrast="3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9" y="1870994"/>
            <a:ext cx="714342" cy="714342"/>
          </a:xfrm>
          <a:prstGeom prst="rect">
            <a:avLst/>
          </a:prstGeom>
          <a:noFill/>
        </p:spPr>
      </p:pic>
      <p:pic>
        <p:nvPicPr>
          <p:cNvPr id="35" name="Picture 2" descr="Shape&#10;&#10;Description automatically generated">
            <a:extLst>
              <a:ext uri="{FF2B5EF4-FFF2-40B4-BE49-F238E27FC236}">
                <a16:creationId xmlns:a16="http://schemas.microsoft.com/office/drawing/2014/main" id="{4F7692A6-E158-48F4-93C1-D20A8291EC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colorTemperature colorTemp="5498"/>
                    </a14:imgEffect>
                    <a14:imgEffect>
                      <a14:saturation sat="400000"/>
                    </a14:imgEffect>
                    <a14:imgEffect>
                      <a14:brightnessContrast bright="24000" contrast="3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180" y="999791"/>
            <a:ext cx="714342" cy="714342"/>
          </a:xfrm>
          <a:prstGeom prst="rect">
            <a:avLst/>
          </a:prstGeom>
          <a:noFill/>
        </p:spPr>
      </p:pic>
      <p:pic>
        <p:nvPicPr>
          <p:cNvPr id="38" name="Picture 2" descr="Shape&#10;&#10;Description automatically generated">
            <a:extLst>
              <a:ext uri="{FF2B5EF4-FFF2-40B4-BE49-F238E27FC236}">
                <a16:creationId xmlns:a16="http://schemas.microsoft.com/office/drawing/2014/main" id="{5F5FA02E-F90C-46AF-AB8B-C6CB2DC399B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colorTemperature colorTemp="5498"/>
                    </a14:imgEffect>
                    <a14:imgEffect>
                      <a14:saturation sat="400000"/>
                    </a14:imgEffect>
                    <a14:imgEffect>
                      <a14:brightnessContrast bright="24000" contrast="3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92195" y="1017955"/>
            <a:ext cx="714342" cy="714342"/>
          </a:xfrm>
          <a:prstGeom prst="rect">
            <a:avLst/>
          </a:prstGeom>
          <a:noFill/>
        </p:spPr>
      </p:pic>
      <p:pic>
        <p:nvPicPr>
          <p:cNvPr id="39" name="Picture 2" descr="Shape&#10;&#10;Description automatically generated">
            <a:extLst>
              <a:ext uri="{FF2B5EF4-FFF2-40B4-BE49-F238E27FC236}">
                <a16:creationId xmlns:a16="http://schemas.microsoft.com/office/drawing/2014/main" id="{9C5C925B-B4A3-4641-9F9B-C140B6D589A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colorTemperature colorTemp="5498"/>
                    </a14:imgEffect>
                    <a14:imgEffect>
                      <a14:saturation sat="400000"/>
                    </a14:imgEffect>
                    <a14:imgEffect>
                      <a14:brightnessContrast bright="24000" contrast="3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84311" y="3657713"/>
            <a:ext cx="714342" cy="714342"/>
          </a:xfrm>
          <a:prstGeom prst="rect">
            <a:avLst/>
          </a:prstGeom>
          <a:noFill/>
        </p:spPr>
      </p:pic>
      <p:pic>
        <p:nvPicPr>
          <p:cNvPr id="40" name="Picture 2" descr="Shape&#10;&#10;Description automatically generated">
            <a:extLst>
              <a:ext uri="{FF2B5EF4-FFF2-40B4-BE49-F238E27FC236}">
                <a16:creationId xmlns:a16="http://schemas.microsoft.com/office/drawing/2014/main" id="{9DE593D9-475D-4AC4-9DEF-C773F414296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colorTemperature colorTemp="5498"/>
                    </a14:imgEffect>
                    <a14:imgEffect>
                      <a14:saturation sat="400000"/>
                    </a14:imgEffect>
                    <a14:imgEffect>
                      <a14:brightnessContrast bright="24000" contrast="3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03662" y="2786510"/>
            <a:ext cx="714342" cy="714342"/>
          </a:xfrm>
          <a:prstGeom prst="rect">
            <a:avLst/>
          </a:prstGeom>
          <a:noFill/>
        </p:spPr>
      </p:pic>
      <p:pic>
        <p:nvPicPr>
          <p:cNvPr id="49" name="Picture 2" descr="Icon&#10;&#10;Description automatically generated">
            <a:extLst>
              <a:ext uri="{FF2B5EF4-FFF2-40B4-BE49-F238E27FC236}">
                <a16:creationId xmlns:a16="http://schemas.microsoft.com/office/drawing/2014/main" id="{F93E923D-CE7C-42F4-82AD-183CB56BAE5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alphaModFix amt="44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95" t="2663" r="2488" b="1737"/>
          <a:stretch/>
        </p:blipFill>
        <p:spPr bwMode="auto">
          <a:xfrm>
            <a:off x="655922" y="2758440"/>
            <a:ext cx="736600" cy="698500"/>
          </a:xfrm>
          <a:prstGeom prst="rect">
            <a:avLst/>
          </a:prstGeom>
          <a:noFill/>
        </p:spPr>
      </p:pic>
      <p:pic>
        <p:nvPicPr>
          <p:cNvPr id="50" name="Picture 2" descr="Icon&#10;&#10;Description automatically generated">
            <a:extLst>
              <a:ext uri="{FF2B5EF4-FFF2-40B4-BE49-F238E27FC236}">
                <a16:creationId xmlns:a16="http://schemas.microsoft.com/office/drawing/2014/main" id="{D4D1AABA-2F7B-4F8F-A39B-0512E3D3C84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alphaModFix amt="44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95" t="2663" r="2488" b="1737"/>
          <a:stretch/>
        </p:blipFill>
        <p:spPr bwMode="auto">
          <a:xfrm>
            <a:off x="678180" y="3641814"/>
            <a:ext cx="736600" cy="698500"/>
          </a:xfrm>
          <a:prstGeom prst="rect">
            <a:avLst/>
          </a:prstGeom>
          <a:noFill/>
        </p:spPr>
      </p:pic>
      <p:pic>
        <p:nvPicPr>
          <p:cNvPr id="51" name="Picture 2" descr="Icon&#10;&#10;Description automatically generated">
            <a:extLst>
              <a:ext uri="{FF2B5EF4-FFF2-40B4-BE49-F238E27FC236}">
                <a16:creationId xmlns:a16="http://schemas.microsoft.com/office/drawing/2014/main" id="{DA5CCC7E-D8E8-41E5-AB6E-C2FFCAD56FE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alphaModFix amt="44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95" t="2663" r="2488" b="1737"/>
          <a:stretch/>
        </p:blipFill>
        <p:spPr bwMode="auto">
          <a:xfrm>
            <a:off x="655922" y="4525188"/>
            <a:ext cx="736600" cy="698500"/>
          </a:xfrm>
          <a:prstGeom prst="rect">
            <a:avLst/>
          </a:prstGeom>
          <a:noFill/>
        </p:spPr>
      </p:pic>
      <p:pic>
        <p:nvPicPr>
          <p:cNvPr id="52" name="Picture 2" descr="Icon&#10;&#10;Description automatically generated">
            <a:extLst>
              <a:ext uri="{FF2B5EF4-FFF2-40B4-BE49-F238E27FC236}">
                <a16:creationId xmlns:a16="http://schemas.microsoft.com/office/drawing/2014/main" id="{61171935-AF79-401C-98A5-C60F383C7CC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alphaModFix amt="44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95" t="2663" r="2488" b="1737"/>
          <a:stretch/>
        </p:blipFill>
        <p:spPr bwMode="auto">
          <a:xfrm>
            <a:off x="10755931" y="1896666"/>
            <a:ext cx="736600" cy="698500"/>
          </a:xfrm>
          <a:prstGeom prst="rect">
            <a:avLst/>
          </a:prstGeom>
          <a:noFill/>
        </p:spPr>
      </p:pic>
      <p:sp>
        <p:nvSpPr>
          <p:cNvPr id="47" name="TextBox 46">
            <a:extLst>
              <a:ext uri="{FF2B5EF4-FFF2-40B4-BE49-F238E27FC236}">
                <a16:creationId xmlns:a16="http://schemas.microsoft.com/office/drawing/2014/main" id="{34148E0F-0402-4478-A872-D726CE529EF9}"/>
              </a:ext>
            </a:extLst>
          </p:cNvPr>
          <p:cNvSpPr txBox="1"/>
          <p:nvPr/>
        </p:nvSpPr>
        <p:spPr>
          <a:xfrm>
            <a:off x="3363595" y="5431553"/>
            <a:ext cx="6342380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Gill Sans Nova" panose="020B0602020104020203" pitchFamily="34" charset="0"/>
              </a:rPr>
              <a:t>Usually includes recommendations at the end of the writing</a:t>
            </a:r>
            <a:r>
              <a:rPr lang="en-GB" dirty="0">
                <a:latin typeface="Gill Sans Nova" panose="020B0602020104020203" pitchFamily="34" charset="0"/>
              </a:rPr>
              <a:t> </a:t>
            </a:r>
          </a:p>
          <a:p>
            <a:endParaRPr lang="en-GB" dirty="0"/>
          </a:p>
        </p:txBody>
      </p:sp>
      <p:pic>
        <p:nvPicPr>
          <p:cNvPr id="48" name="Picture 2" descr="Icon&#10;&#10;Description automatically generated">
            <a:extLst>
              <a:ext uri="{FF2B5EF4-FFF2-40B4-BE49-F238E27FC236}">
                <a16:creationId xmlns:a16="http://schemas.microsoft.com/office/drawing/2014/main" id="{9F45FF0F-7DFD-4680-8EB6-68B69DA91A3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95" t="2663" r="2488" b="1737"/>
          <a:stretch/>
        </p:blipFill>
        <p:spPr bwMode="auto">
          <a:xfrm>
            <a:off x="2353310" y="5405468"/>
            <a:ext cx="736600" cy="698500"/>
          </a:xfrm>
          <a:prstGeom prst="rect">
            <a:avLst/>
          </a:prstGeom>
          <a:noFill/>
        </p:spPr>
      </p:pic>
      <p:pic>
        <p:nvPicPr>
          <p:cNvPr id="42" name="Picture 2" descr="Shape&#10;&#10;Description automatically generated">
            <a:extLst>
              <a:ext uri="{FF2B5EF4-FFF2-40B4-BE49-F238E27FC236}">
                <a16:creationId xmlns:a16="http://schemas.microsoft.com/office/drawing/2014/main" id="{793D88B1-AF04-40FC-BA88-A03D5E1BB85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colorTemperature colorTemp="5498"/>
                    </a14:imgEffect>
                    <a14:imgEffect>
                      <a14:saturation sat="400000"/>
                    </a14:imgEffect>
                    <a14:imgEffect>
                      <a14:brightnessContrast bright="24000" contrast="3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051" y="5405468"/>
            <a:ext cx="714342" cy="714342"/>
          </a:xfrm>
          <a:prstGeom prst="rect">
            <a:avLst/>
          </a:prstGeom>
          <a:noFill/>
        </p:spPr>
      </p:pic>
      <p:pic>
        <p:nvPicPr>
          <p:cNvPr id="46" name="Picture 2" descr="Shape&#10;&#10;Description automatically generated">
            <a:extLst>
              <a:ext uri="{FF2B5EF4-FFF2-40B4-BE49-F238E27FC236}">
                <a16:creationId xmlns:a16="http://schemas.microsoft.com/office/drawing/2014/main" id="{48576DA0-A538-458D-B59B-CD119293966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colorTemperature colorTemp="5498"/>
                    </a14:imgEffect>
                    <a14:imgEffect>
                      <a14:saturation sat="400000"/>
                    </a14:imgEffect>
                    <a14:imgEffect>
                      <a14:brightnessContrast bright="24000" contrast="3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78189" y="5419790"/>
            <a:ext cx="714342" cy="714342"/>
          </a:xfrm>
          <a:prstGeom prst="rect">
            <a:avLst/>
          </a:prstGeom>
          <a:noFill/>
        </p:spPr>
      </p:pic>
      <p:pic>
        <p:nvPicPr>
          <p:cNvPr id="54" name="Picture 2" descr="Icon&#10;&#10;Description automatically generated">
            <a:extLst>
              <a:ext uri="{FF2B5EF4-FFF2-40B4-BE49-F238E27FC236}">
                <a16:creationId xmlns:a16="http://schemas.microsoft.com/office/drawing/2014/main" id="{95DD80E8-0334-4131-9B28-774F0E4E2AD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alphaModFix amt="44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95" t="2663" r="2488" b="1737"/>
          <a:stretch/>
        </p:blipFill>
        <p:spPr bwMode="auto">
          <a:xfrm>
            <a:off x="10755931" y="4545625"/>
            <a:ext cx="736600" cy="6985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5840640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Fam Fort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Fam Fort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in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in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in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4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Fam Fort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Fam Fort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in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Fam Fort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Fam Fort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in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Fam Fort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 animBg="1"/>
      <p:bldP spid="25" grpId="0" animBg="1"/>
      <p:bldP spid="26" grpId="0" animBg="1"/>
      <p:bldP spid="27" grpId="0" animBg="1"/>
      <p:bldP spid="4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blue&#10;&#10;Description automatically generated">
            <a:extLst>
              <a:ext uri="{FF2B5EF4-FFF2-40B4-BE49-F238E27FC236}">
                <a16:creationId xmlns:a16="http://schemas.microsoft.com/office/drawing/2014/main" id="{FDB92E69-DD0F-415F-A70F-ACA7B412CC2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A6625DB-05D5-4D98-910F-81621939C767}"/>
              </a:ext>
            </a:extLst>
          </p:cNvPr>
          <p:cNvSpPr txBox="1"/>
          <p:nvPr/>
        </p:nvSpPr>
        <p:spPr>
          <a:xfrm>
            <a:off x="604520" y="2770961"/>
            <a:ext cx="7366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>
                <a:solidFill>
                  <a:srgbClr val="FFFF00"/>
                </a:solidFill>
                <a:latin typeface="Harlow Solid Italic" panose="04030604020F02020D02" pitchFamily="82" charset="0"/>
              </a:rPr>
              <a:t>3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B15ACAC-79BB-49D8-B7CE-4BED97C8FA26}"/>
              </a:ext>
            </a:extLst>
          </p:cNvPr>
          <p:cNvSpPr txBox="1"/>
          <p:nvPr/>
        </p:nvSpPr>
        <p:spPr>
          <a:xfrm>
            <a:off x="604520" y="3636922"/>
            <a:ext cx="7366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>
                <a:solidFill>
                  <a:srgbClr val="FFFF00"/>
                </a:solidFill>
                <a:latin typeface="Harlow Solid Italic" panose="04030604020F02020D02" pitchFamily="82" charset="0"/>
              </a:rPr>
              <a:t>4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1F6C9EA-4D7A-42A3-9468-FE4C76FF277F}"/>
              </a:ext>
            </a:extLst>
          </p:cNvPr>
          <p:cNvSpPr txBox="1"/>
          <p:nvPr/>
        </p:nvSpPr>
        <p:spPr>
          <a:xfrm>
            <a:off x="604520" y="4538801"/>
            <a:ext cx="7366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>
                <a:solidFill>
                  <a:srgbClr val="FFFF00"/>
                </a:solidFill>
                <a:latin typeface="Harlow Solid Italic" panose="04030604020F02020D02" pitchFamily="82" charset="0"/>
              </a:rPr>
              <a:t>5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21C2A6C-37AD-4F8B-9765-B0CC5135E882}"/>
              </a:ext>
            </a:extLst>
          </p:cNvPr>
          <p:cNvSpPr txBox="1"/>
          <p:nvPr/>
        </p:nvSpPr>
        <p:spPr>
          <a:xfrm>
            <a:off x="599440" y="5392241"/>
            <a:ext cx="7366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>
                <a:solidFill>
                  <a:srgbClr val="FFFF00"/>
                </a:solidFill>
                <a:latin typeface="Harlow Solid Italic" panose="04030604020F02020D02" pitchFamily="82" charset="0"/>
              </a:rPr>
              <a:t>6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5CD1673-33BB-48E7-AA6C-B3A6AF73954F}"/>
              </a:ext>
            </a:extLst>
          </p:cNvPr>
          <p:cNvSpPr txBox="1"/>
          <p:nvPr/>
        </p:nvSpPr>
        <p:spPr>
          <a:xfrm>
            <a:off x="594360" y="1003121"/>
            <a:ext cx="7366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>
                <a:solidFill>
                  <a:srgbClr val="FFFF00"/>
                </a:solidFill>
                <a:latin typeface="Harlow Solid Italic" panose="04030604020F02020D02" pitchFamily="82" charset="0"/>
              </a:rPr>
              <a:t>1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E35D889-2BCA-405E-B8CB-5CB64E814656}"/>
              </a:ext>
            </a:extLst>
          </p:cNvPr>
          <p:cNvSpPr txBox="1"/>
          <p:nvPr/>
        </p:nvSpPr>
        <p:spPr>
          <a:xfrm>
            <a:off x="599440" y="1905000"/>
            <a:ext cx="7366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>
                <a:solidFill>
                  <a:srgbClr val="FFFF00"/>
                </a:solidFill>
                <a:latin typeface="Harlow Solid Italic" panose="04030604020F02020D02" pitchFamily="82" charset="0"/>
              </a:rPr>
              <a:t>2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96CE7A8-F4E0-4A97-B29F-169E0BF76628}"/>
              </a:ext>
            </a:extLst>
          </p:cNvPr>
          <p:cNvSpPr txBox="1"/>
          <p:nvPr/>
        </p:nvSpPr>
        <p:spPr>
          <a:xfrm>
            <a:off x="10728960" y="2770961"/>
            <a:ext cx="7366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>
                <a:solidFill>
                  <a:srgbClr val="FFFF00"/>
                </a:solidFill>
                <a:latin typeface="Harlow Solid Italic" panose="04030604020F02020D02" pitchFamily="82" charset="0"/>
              </a:rPr>
              <a:t>9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D6187BC-088E-4184-8450-2E476044BDA5}"/>
              </a:ext>
            </a:extLst>
          </p:cNvPr>
          <p:cNvSpPr txBox="1"/>
          <p:nvPr/>
        </p:nvSpPr>
        <p:spPr>
          <a:xfrm>
            <a:off x="10728960" y="3636922"/>
            <a:ext cx="7366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>
                <a:solidFill>
                  <a:srgbClr val="FFFF00"/>
                </a:solidFill>
                <a:latin typeface="Harlow Solid Italic" panose="04030604020F02020D02" pitchFamily="82" charset="0"/>
              </a:rPr>
              <a:t>10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E91C33F-B385-4685-B4BC-80F82E3E7030}"/>
              </a:ext>
            </a:extLst>
          </p:cNvPr>
          <p:cNvSpPr txBox="1"/>
          <p:nvPr/>
        </p:nvSpPr>
        <p:spPr>
          <a:xfrm>
            <a:off x="10728960" y="4538801"/>
            <a:ext cx="7366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>
                <a:solidFill>
                  <a:srgbClr val="FFFF00"/>
                </a:solidFill>
                <a:latin typeface="Harlow Solid Italic" panose="04030604020F02020D02" pitchFamily="82" charset="0"/>
              </a:rPr>
              <a:t>11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612ADB8-ADA1-406A-8932-4B04F4010314}"/>
              </a:ext>
            </a:extLst>
          </p:cNvPr>
          <p:cNvSpPr txBox="1"/>
          <p:nvPr/>
        </p:nvSpPr>
        <p:spPr>
          <a:xfrm>
            <a:off x="10723880" y="5392241"/>
            <a:ext cx="7366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>
                <a:solidFill>
                  <a:srgbClr val="FFFF00"/>
                </a:solidFill>
                <a:latin typeface="Harlow Solid Italic" panose="04030604020F02020D02" pitchFamily="82" charset="0"/>
              </a:rPr>
              <a:t>12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EFC0EF60-6699-4B97-944E-1C79DC5FB8DD}"/>
              </a:ext>
            </a:extLst>
          </p:cNvPr>
          <p:cNvSpPr txBox="1"/>
          <p:nvPr/>
        </p:nvSpPr>
        <p:spPr>
          <a:xfrm>
            <a:off x="10718800" y="1003121"/>
            <a:ext cx="7366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>
                <a:solidFill>
                  <a:srgbClr val="FFFF00"/>
                </a:solidFill>
                <a:latin typeface="Harlow Solid Italic" panose="04030604020F02020D02" pitchFamily="82" charset="0"/>
              </a:rPr>
              <a:t>7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D4B1C656-8821-49DA-9CDC-1166C7FEC609}"/>
              </a:ext>
            </a:extLst>
          </p:cNvPr>
          <p:cNvSpPr txBox="1"/>
          <p:nvPr/>
        </p:nvSpPr>
        <p:spPr>
          <a:xfrm>
            <a:off x="10723880" y="1905000"/>
            <a:ext cx="7366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>
                <a:solidFill>
                  <a:srgbClr val="FFFF00"/>
                </a:solidFill>
                <a:latin typeface="Harlow Solid Italic" panose="04030604020F02020D02" pitchFamily="82" charset="0"/>
              </a:rPr>
              <a:t>8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D7EC6730-09AF-4586-A4AD-E5B1D8FA6AD6}"/>
              </a:ext>
            </a:extLst>
          </p:cNvPr>
          <p:cNvSpPr txBox="1"/>
          <p:nvPr/>
        </p:nvSpPr>
        <p:spPr>
          <a:xfrm>
            <a:off x="3363595" y="1927225"/>
            <a:ext cx="6342380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latin typeface="Gill Sans Nova" panose="020B0602020104020203" pitchFamily="34" charset="0"/>
              </a:rPr>
              <a:t>Includes an introduction, main body, and conclusion</a:t>
            </a:r>
          </a:p>
          <a:p>
            <a:r>
              <a:rPr lang="en-GB" dirty="0"/>
              <a:t> 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6843DA0D-8EA6-4A89-B3BF-CF369C0E2588}"/>
              </a:ext>
            </a:extLst>
          </p:cNvPr>
          <p:cNvSpPr txBox="1"/>
          <p:nvPr/>
        </p:nvSpPr>
        <p:spPr>
          <a:xfrm>
            <a:off x="3363595" y="2803307"/>
            <a:ext cx="6342380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Gill Sans Nova" panose="020B0602020104020203" pitchFamily="34" charset="0"/>
              </a:rPr>
              <a:t>Includes only the arguments and reasoning of referenced texts, with no added opinions of the writer</a:t>
            </a:r>
            <a:r>
              <a:rPr lang="en-GB" dirty="0">
                <a:latin typeface="Gill Sans Nova" panose="020B0602020104020203" pitchFamily="34" charset="0"/>
              </a:rPr>
              <a:t> 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81E2F909-EA60-43F5-BA5E-BE0C641E014C}"/>
              </a:ext>
            </a:extLst>
          </p:cNvPr>
          <p:cNvSpPr txBox="1"/>
          <p:nvPr/>
        </p:nvSpPr>
        <p:spPr>
          <a:xfrm>
            <a:off x="3363595" y="3679389"/>
            <a:ext cx="6342380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Gill Sans Nova" panose="020B0602020104020203" pitchFamily="34" charset="0"/>
              </a:rPr>
              <a:t>Is often formatted, using one of many tried and tested models/formats</a:t>
            </a:r>
            <a:r>
              <a:rPr lang="en-GB" dirty="0">
                <a:latin typeface="Gill Sans Nova" panose="020B0602020104020203" pitchFamily="34" charset="0"/>
              </a:rPr>
              <a:t> 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4FE894A1-1A7F-4C45-8E4F-0B377241F9CB}"/>
              </a:ext>
            </a:extLst>
          </p:cNvPr>
          <p:cNvSpPr txBox="1"/>
          <p:nvPr/>
        </p:nvSpPr>
        <p:spPr>
          <a:xfrm>
            <a:off x="3363595" y="4555471"/>
            <a:ext cx="6342380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Gill Sans Nova" panose="020B0602020104020203" pitchFamily="34" charset="0"/>
              </a:rPr>
              <a:t>Used mainly outside academic studies, typically in a professional setting </a:t>
            </a:r>
            <a:r>
              <a:rPr lang="en-GB" dirty="0">
                <a:latin typeface="Gill Sans Nova" panose="020B0602020104020203" pitchFamily="34" charset="0"/>
              </a:rPr>
              <a:t> 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E091A60E-FDBE-45D4-9913-10F6DED9D0DE}"/>
              </a:ext>
            </a:extLst>
          </p:cNvPr>
          <p:cNvSpPr txBox="1"/>
          <p:nvPr/>
        </p:nvSpPr>
        <p:spPr>
          <a:xfrm>
            <a:off x="3363595" y="5431553"/>
            <a:ext cx="6342380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Gill Sans Nova" panose="020B0602020104020203" pitchFamily="34" charset="0"/>
              </a:rPr>
              <a:t>Usually includes recommendations at the end of the writing</a:t>
            </a:r>
            <a:r>
              <a:rPr lang="en-GB" dirty="0">
                <a:latin typeface="Gill Sans Nova" panose="020B0602020104020203" pitchFamily="34" charset="0"/>
              </a:rPr>
              <a:t> </a:t>
            </a:r>
          </a:p>
          <a:p>
            <a:endParaRPr lang="en-GB" dirty="0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922B1EC8-6973-47A8-AC9D-84B6F6864C47}"/>
              </a:ext>
            </a:extLst>
          </p:cNvPr>
          <p:cNvSpPr txBox="1"/>
          <p:nvPr/>
        </p:nvSpPr>
        <p:spPr>
          <a:xfrm>
            <a:off x="3793066" y="100022"/>
            <a:ext cx="3716867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600" u="sng" dirty="0">
                <a:solidFill>
                  <a:srgbClr val="FFFF00"/>
                </a:solidFill>
                <a:latin typeface="Gill Sans Nova" panose="020B0602020104020203" pitchFamily="34" charset="0"/>
              </a:rPr>
              <a:t>REPORT</a:t>
            </a:r>
          </a:p>
        </p:txBody>
      </p:sp>
      <p:pic>
        <p:nvPicPr>
          <p:cNvPr id="26" name="Picture 2" descr="Icon&#10;&#10;Description automatically generated">
            <a:extLst>
              <a:ext uri="{FF2B5EF4-FFF2-40B4-BE49-F238E27FC236}">
                <a16:creationId xmlns:a16="http://schemas.microsoft.com/office/drawing/2014/main" id="{120752AA-2F3A-4817-ABCE-C8CE5092CDE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95" t="2663" r="2488" b="1737"/>
          <a:stretch/>
        </p:blipFill>
        <p:spPr bwMode="auto">
          <a:xfrm>
            <a:off x="2353945" y="1905000"/>
            <a:ext cx="736600" cy="698500"/>
          </a:xfrm>
          <a:prstGeom prst="rect">
            <a:avLst/>
          </a:prstGeom>
          <a:noFill/>
        </p:spPr>
      </p:pic>
      <p:pic>
        <p:nvPicPr>
          <p:cNvPr id="27" name="Picture 2" descr="Icon&#10;&#10;Description automatically generated">
            <a:extLst>
              <a:ext uri="{FF2B5EF4-FFF2-40B4-BE49-F238E27FC236}">
                <a16:creationId xmlns:a16="http://schemas.microsoft.com/office/drawing/2014/main" id="{A8E445F3-D277-4FB5-A167-245E4AC16B0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95" t="2663" r="2488" b="1737"/>
          <a:stretch/>
        </p:blipFill>
        <p:spPr bwMode="auto">
          <a:xfrm>
            <a:off x="2353945" y="2777222"/>
            <a:ext cx="736600" cy="698500"/>
          </a:xfrm>
          <a:prstGeom prst="rect">
            <a:avLst/>
          </a:prstGeom>
          <a:noFill/>
        </p:spPr>
      </p:pic>
      <p:pic>
        <p:nvPicPr>
          <p:cNvPr id="28" name="Picture 2" descr="Icon&#10;&#10;Description automatically generated">
            <a:extLst>
              <a:ext uri="{FF2B5EF4-FFF2-40B4-BE49-F238E27FC236}">
                <a16:creationId xmlns:a16="http://schemas.microsoft.com/office/drawing/2014/main" id="{FBB7599D-9F5B-49F0-9A3F-B63F6C4E1F5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95" t="2663" r="2488" b="1737"/>
          <a:stretch/>
        </p:blipFill>
        <p:spPr bwMode="auto">
          <a:xfrm>
            <a:off x="2353945" y="3666040"/>
            <a:ext cx="736600" cy="698500"/>
          </a:xfrm>
          <a:prstGeom prst="rect">
            <a:avLst/>
          </a:prstGeom>
          <a:noFill/>
        </p:spPr>
      </p:pic>
      <p:pic>
        <p:nvPicPr>
          <p:cNvPr id="29" name="Picture 2" descr="Icon&#10;&#10;Description automatically generated">
            <a:extLst>
              <a:ext uri="{FF2B5EF4-FFF2-40B4-BE49-F238E27FC236}">
                <a16:creationId xmlns:a16="http://schemas.microsoft.com/office/drawing/2014/main" id="{99CC9006-291D-4BD4-984E-92978E704AD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95" t="2663" r="2488" b="1737"/>
          <a:stretch/>
        </p:blipFill>
        <p:spPr bwMode="auto">
          <a:xfrm>
            <a:off x="2353945" y="4532449"/>
            <a:ext cx="736600" cy="698500"/>
          </a:xfrm>
          <a:prstGeom prst="rect">
            <a:avLst/>
          </a:prstGeom>
          <a:noFill/>
        </p:spPr>
      </p:pic>
      <p:pic>
        <p:nvPicPr>
          <p:cNvPr id="30" name="Picture 2" descr="Icon&#10;&#10;Description automatically generated">
            <a:extLst>
              <a:ext uri="{FF2B5EF4-FFF2-40B4-BE49-F238E27FC236}">
                <a16:creationId xmlns:a16="http://schemas.microsoft.com/office/drawing/2014/main" id="{84147588-F0BF-48B2-8A44-CD8AE74DEF1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95" t="2663" r="2488" b="1737"/>
          <a:stretch/>
        </p:blipFill>
        <p:spPr bwMode="auto">
          <a:xfrm>
            <a:off x="2353310" y="5405468"/>
            <a:ext cx="736600" cy="698500"/>
          </a:xfrm>
          <a:prstGeom prst="rect">
            <a:avLst/>
          </a:prstGeom>
          <a:noFill/>
        </p:spPr>
      </p:pic>
      <p:pic>
        <p:nvPicPr>
          <p:cNvPr id="31" name="Picture 2" descr="Shape&#10;&#10;Description automatically generated">
            <a:extLst>
              <a:ext uri="{FF2B5EF4-FFF2-40B4-BE49-F238E27FC236}">
                <a16:creationId xmlns:a16="http://schemas.microsoft.com/office/drawing/2014/main" id="{040D131B-C708-40DD-A0BB-A71072DD3DF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colorTemperature colorTemp="5498"/>
                    </a14:imgEffect>
                    <a14:imgEffect>
                      <a14:saturation sat="400000"/>
                    </a14:imgEffect>
                    <a14:imgEffect>
                      <a14:brightnessContrast bright="24000" contrast="3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84311" y="5410719"/>
            <a:ext cx="714342" cy="714342"/>
          </a:xfrm>
          <a:prstGeom prst="rect">
            <a:avLst/>
          </a:prstGeom>
          <a:noFill/>
        </p:spPr>
      </p:pic>
      <p:pic>
        <p:nvPicPr>
          <p:cNvPr id="32" name="Picture 2" descr="Shape&#10;&#10;Description automatically generated">
            <a:extLst>
              <a:ext uri="{FF2B5EF4-FFF2-40B4-BE49-F238E27FC236}">
                <a16:creationId xmlns:a16="http://schemas.microsoft.com/office/drawing/2014/main" id="{2FF21A02-B63D-4860-8D2B-E5E96CCCA29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colorTemperature colorTemp="5498"/>
                    </a14:imgEffect>
                    <a14:imgEffect>
                      <a14:saturation sat="400000"/>
                    </a14:imgEffect>
                    <a14:imgEffect>
                      <a14:brightnessContrast bright="24000" contrast="3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84311" y="1022085"/>
            <a:ext cx="714342" cy="714342"/>
          </a:xfrm>
          <a:prstGeom prst="rect">
            <a:avLst/>
          </a:prstGeom>
          <a:noFill/>
        </p:spPr>
      </p:pic>
      <p:pic>
        <p:nvPicPr>
          <p:cNvPr id="34" name="Picture 2" descr="Shape&#10;&#10;Description automatically generated">
            <a:extLst>
              <a:ext uri="{FF2B5EF4-FFF2-40B4-BE49-F238E27FC236}">
                <a16:creationId xmlns:a16="http://schemas.microsoft.com/office/drawing/2014/main" id="{5D58A65C-19AA-46AB-9944-65FBE410664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colorTemperature colorTemp="5498"/>
                    </a14:imgEffect>
                    <a14:imgEffect>
                      <a14:saturation sat="400000"/>
                    </a14:imgEffect>
                    <a14:imgEffect>
                      <a14:brightnessContrast bright="24000" contrast="3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92195" y="2778021"/>
            <a:ext cx="714342" cy="714342"/>
          </a:xfrm>
          <a:prstGeom prst="rect">
            <a:avLst/>
          </a:prstGeom>
          <a:noFill/>
        </p:spPr>
      </p:pic>
      <p:pic>
        <p:nvPicPr>
          <p:cNvPr id="41" name="Picture 2" descr="Shape&#10;&#10;Description automatically generated">
            <a:extLst>
              <a:ext uri="{FF2B5EF4-FFF2-40B4-BE49-F238E27FC236}">
                <a16:creationId xmlns:a16="http://schemas.microsoft.com/office/drawing/2014/main" id="{774F98DD-1235-4CEB-AED6-6FC7FCA414C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colorTemperature colorTemp="5498"/>
                    </a14:imgEffect>
                    <a14:imgEffect>
                      <a14:saturation sat="400000"/>
                    </a14:imgEffect>
                    <a14:imgEffect>
                      <a14:brightnessContrast bright="24000" contrast="3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84311" y="1885620"/>
            <a:ext cx="714342" cy="714342"/>
          </a:xfrm>
          <a:prstGeom prst="rect">
            <a:avLst/>
          </a:prstGeom>
          <a:noFill/>
        </p:spPr>
      </p:pic>
      <p:pic>
        <p:nvPicPr>
          <p:cNvPr id="43" name="Picture 2" descr="Shape&#10;&#10;Description automatically generated">
            <a:extLst>
              <a:ext uri="{FF2B5EF4-FFF2-40B4-BE49-F238E27FC236}">
                <a16:creationId xmlns:a16="http://schemas.microsoft.com/office/drawing/2014/main" id="{14619B90-4F3A-4F19-8A4E-24A4E62863D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colorTemperature colorTemp="5498"/>
                    </a14:imgEffect>
                    <a14:imgEffect>
                      <a14:saturation sat="400000"/>
                    </a14:imgEffect>
                    <a14:imgEffect>
                      <a14:brightnessContrast bright="24000" contrast="3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112" y="1005444"/>
            <a:ext cx="714342" cy="714342"/>
          </a:xfrm>
          <a:prstGeom prst="rect">
            <a:avLst/>
          </a:prstGeom>
          <a:noFill/>
        </p:spPr>
      </p:pic>
      <p:pic>
        <p:nvPicPr>
          <p:cNvPr id="45" name="Picture 2" descr="Shape&#10;&#10;Description automatically generated">
            <a:extLst>
              <a:ext uri="{FF2B5EF4-FFF2-40B4-BE49-F238E27FC236}">
                <a16:creationId xmlns:a16="http://schemas.microsoft.com/office/drawing/2014/main" id="{2276F79C-0F00-47C4-9FC1-2760DD864F4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colorTemperature colorTemp="5498"/>
                    </a14:imgEffect>
                    <a14:imgEffect>
                      <a14:saturation sat="400000"/>
                    </a14:imgEffect>
                    <a14:imgEffect>
                      <a14:brightnessContrast bright="24000" contrast="3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996" y="2761380"/>
            <a:ext cx="714342" cy="714342"/>
          </a:xfrm>
          <a:prstGeom prst="rect">
            <a:avLst/>
          </a:prstGeom>
          <a:noFill/>
        </p:spPr>
      </p:pic>
      <p:pic>
        <p:nvPicPr>
          <p:cNvPr id="47" name="Picture 2" descr="Shape&#10;&#10;Description automatically generated">
            <a:extLst>
              <a:ext uri="{FF2B5EF4-FFF2-40B4-BE49-F238E27FC236}">
                <a16:creationId xmlns:a16="http://schemas.microsoft.com/office/drawing/2014/main" id="{68E92F27-09B9-47AD-A176-61E4F9E3265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colorTemperature colorTemp="5498"/>
                    </a14:imgEffect>
                    <a14:imgEffect>
                      <a14:saturation sat="400000"/>
                    </a14:imgEffect>
                    <a14:imgEffect>
                      <a14:brightnessContrast bright="24000" contrast="3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112" y="1868979"/>
            <a:ext cx="714342" cy="714342"/>
          </a:xfrm>
          <a:prstGeom prst="rect">
            <a:avLst/>
          </a:prstGeom>
          <a:noFill/>
        </p:spPr>
      </p:pic>
      <p:pic>
        <p:nvPicPr>
          <p:cNvPr id="48" name="Picture 2" descr="Icon&#10;&#10;Description automatically generated">
            <a:extLst>
              <a:ext uri="{FF2B5EF4-FFF2-40B4-BE49-F238E27FC236}">
                <a16:creationId xmlns:a16="http://schemas.microsoft.com/office/drawing/2014/main" id="{E0708317-11DD-4EDA-AB76-258E53E7E74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alphaModFix amt="44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95" t="2663" r="2488" b="1737"/>
          <a:stretch/>
        </p:blipFill>
        <p:spPr bwMode="auto">
          <a:xfrm>
            <a:off x="659871" y="3638720"/>
            <a:ext cx="736600" cy="698500"/>
          </a:xfrm>
          <a:prstGeom prst="rect">
            <a:avLst/>
          </a:prstGeom>
          <a:noFill/>
        </p:spPr>
      </p:pic>
      <p:pic>
        <p:nvPicPr>
          <p:cNvPr id="49" name="Picture 2" descr="Icon&#10;&#10;Description automatically generated">
            <a:extLst>
              <a:ext uri="{FF2B5EF4-FFF2-40B4-BE49-F238E27FC236}">
                <a16:creationId xmlns:a16="http://schemas.microsoft.com/office/drawing/2014/main" id="{7D6B3D9B-A8FB-473A-A0D9-E2821A9154F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alphaModFix amt="44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95" t="2663" r="2488" b="1737"/>
          <a:stretch/>
        </p:blipFill>
        <p:spPr bwMode="auto">
          <a:xfrm>
            <a:off x="682129" y="4522094"/>
            <a:ext cx="736600" cy="698500"/>
          </a:xfrm>
          <a:prstGeom prst="rect">
            <a:avLst/>
          </a:prstGeom>
          <a:noFill/>
        </p:spPr>
      </p:pic>
      <p:pic>
        <p:nvPicPr>
          <p:cNvPr id="50" name="Picture 2" descr="Icon&#10;&#10;Description automatically generated">
            <a:extLst>
              <a:ext uri="{FF2B5EF4-FFF2-40B4-BE49-F238E27FC236}">
                <a16:creationId xmlns:a16="http://schemas.microsoft.com/office/drawing/2014/main" id="{DAC5D4CB-D006-4C8F-913F-4E347290B68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alphaModFix amt="44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95" t="2663" r="2488" b="1737"/>
          <a:stretch/>
        </p:blipFill>
        <p:spPr bwMode="auto">
          <a:xfrm>
            <a:off x="659871" y="5405468"/>
            <a:ext cx="736600" cy="698500"/>
          </a:xfrm>
          <a:prstGeom prst="rect">
            <a:avLst/>
          </a:prstGeom>
          <a:noFill/>
        </p:spPr>
      </p:pic>
      <p:pic>
        <p:nvPicPr>
          <p:cNvPr id="51" name="Picture 2" descr="Icon&#10;&#10;Description automatically generated">
            <a:extLst>
              <a:ext uri="{FF2B5EF4-FFF2-40B4-BE49-F238E27FC236}">
                <a16:creationId xmlns:a16="http://schemas.microsoft.com/office/drawing/2014/main" id="{9722E685-7418-4712-A528-E4B7B2751E1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alphaModFix amt="44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95" t="2663" r="2488" b="1737"/>
          <a:stretch/>
        </p:blipFill>
        <p:spPr bwMode="auto">
          <a:xfrm>
            <a:off x="10747679" y="3651756"/>
            <a:ext cx="736600" cy="698500"/>
          </a:xfrm>
          <a:prstGeom prst="rect">
            <a:avLst/>
          </a:prstGeom>
          <a:noFill/>
        </p:spPr>
      </p:pic>
      <p:pic>
        <p:nvPicPr>
          <p:cNvPr id="52" name="Picture 2" descr="Icon&#10;&#10;Description automatically generated">
            <a:extLst>
              <a:ext uri="{FF2B5EF4-FFF2-40B4-BE49-F238E27FC236}">
                <a16:creationId xmlns:a16="http://schemas.microsoft.com/office/drawing/2014/main" id="{7B1CA0B2-F661-4CE9-8216-BB703ADAC95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alphaModFix amt="44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95" t="2663" r="2488" b="1737"/>
          <a:stretch/>
        </p:blipFill>
        <p:spPr bwMode="auto">
          <a:xfrm>
            <a:off x="10784311" y="4532449"/>
            <a:ext cx="736600" cy="6985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9285618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Fam Fort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Fam Fort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Fam Fort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in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in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in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4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Fam Fort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Fam Fort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Fam Fort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in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6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in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Fam Fort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18" grpId="0" animBg="1"/>
      <p:bldP spid="19" grpId="0" animBg="1"/>
      <p:bldP spid="20" grpId="0" animBg="1"/>
      <p:bldP spid="2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, blue&#10;&#10;Description automatically generated">
            <a:extLst>
              <a:ext uri="{FF2B5EF4-FFF2-40B4-BE49-F238E27FC236}">
                <a16:creationId xmlns:a16="http://schemas.microsoft.com/office/drawing/2014/main" id="{D0800C3B-6673-49B0-B308-C86B2833274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F1AB221-84A2-42DC-B0FA-1EA1A93E4D47}"/>
              </a:ext>
            </a:extLst>
          </p:cNvPr>
          <p:cNvSpPr txBox="1"/>
          <p:nvPr/>
        </p:nvSpPr>
        <p:spPr>
          <a:xfrm>
            <a:off x="604520" y="2770961"/>
            <a:ext cx="7366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>
                <a:solidFill>
                  <a:srgbClr val="FFFF00"/>
                </a:solidFill>
                <a:latin typeface="Harlow Solid Italic" panose="04030604020F02020D02" pitchFamily="82" charset="0"/>
              </a:rPr>
              <a:t>3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6093A51-CA3C-41C0-AC75-4C66B5060884}"/>
              </a:ext>
            </a:extLst>
          </p:cNvPr>
          <p:cNvSpPr txBox="1"/>
          <p:nvPr/>
        </p:nvSpPr>
        <p:spPr>
          <a:xfrm>
            <a:off x="604520" y="3636922"/>
            <a:ext cx="7366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>
                <a:solidFill>
                  <a:srgbClr val="FFFF00"/>
                </a:solidFill>
                <a:latin typeface="Harlow Solid Italic" panose="04030604020F02020D02" pitchFamily="82" charset="0"/>
              </a:rPr>
              <a:t>4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E655DE6-0B4A-4679-8A2B-6D7128ADACF6}"/>
              </a:ext>
            </a:extLst>
          </p:cNvPr>
          <p:cNvSpPr txBox="1"/>
          <p:nvPr/>
        </p:nvSpPr>
        <p:spPr>
          <a:xfrm>
            <a:off x="604520" y="4538801"/>
            <a:ext cx="7366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>
                <a:solidFill>
                  <a:srgbClr val="FFFF00"/>
                </a:solidFill>
                <a:latin typeface="Harlow Solid Italic" panose="04030604020F02020D02" pitchFamily="82" charset="0"/>
              </a:rPr>
              <a:t>5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8DEDB9E-0F65-4C14-B767-B1B5334FEE89}"/>
              </a:ext>
            </a:extLst>
          </p:cNvPr>
          <p:cNvSpPr txBox="1"/>
          <p:nvPr/>
        </p:nvSpPr>
        <p:spPr>
          <a:xfrm>
            <a:off x="599440" y="5392241"/>
            <a:ext cx="7366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>
                <a:solidFill>
                  <a:srgbClr val="FFFF00"/>
                </a:solidFill>
                <a:latin typeface="Harlow Solid Italic" panose="04030604020F02020D02" pitchFamily="82" charset="0"/>
              </a:rPr>
              <a:t>6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AB84B5A-6897-49A9-9292-992C5831B507}"/>
              </a:ext>
            </a:extLst>
          </p:cNvPr>
          <p:cNvSpPr txBox="1"/>
          <p:nvPr/>
        </p:nvSpPr>
        <p:spPr>
          <a:xfrm>
            <a:off x="594360" y="1003121"/>
            <a:ext cx="7366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>
                <a:solidFill>
                  <a:srgbClr val="FFFF00"/>
                </a:solidFill>
                <a:latin typeface="Harlow Solid Italic" panose="04030604020F02020D02" pitchFamily="82" charset="0"/>
              </a:rPr>
              <a:t>1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74FEA6E-1326-4C7F-86B4-B66F5FF0CB7E}"/>
              </a:ext>
            </a:extLst>
          </p:cNvPr>
          <p:cNvSpPr txBox="1"/>
          <p:nvPr/>
        </p:nvSpPr>
        <p:spPr>
          <a:xfrm>
            <a:off x="599440" y="1905000"/>
            <a:ext cx="7366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>
                <a:solidFill>
                  <a:srgbClr val="FFFF00"/>
                </a:solidFill>
                <a:latin typeface="Harlow Solid Italic" panose="04030604020F02020D02" pitchFamily="82" charset="0"/>
              </a:rPr>
              <a:t>2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E6AF4A2-383D-4123-ACB7-4D2CF5D1C5DC}"/>
              </a:ext>
            </a:extLst>
          </p:cNvPr>
          <p:cNvSpPr txBox="1"/>
          <p:nvPr/>
        </p:nvSpPr>
        <p:spPr>
          <a:xfrm>
            <a:off x="10728960" y="2770961"/>
            <a:ext cx="7366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>
                <a:solidFill>
                  <a:srgbClr val="FFFF00"/>
                </a:solidFill>
                <a:latin typeface="Harlow Solid Italic" panose="04030604020F02020D02" pitchFamily="82" charset="0"/>
              </a:rPr>
              <a:t>9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73D2095-66ED-4C1A-A948-3EE5C7C14E31}"/>
              </a:ext>
            </a:extLst>
          </p:cNvPr>
          <p:cNvSpPr txBox="1"/>
          <p:nvPr/>
        </p:nvSpPr>
        <p:spPr>
          <a:xfrm>
            <a:off x="10728960" y="3636922"/>
            <a:ext cx="7366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>
                <a:solidFill>
                  <a:srgbClr val="FFFF00"/>
                </a:solidFill>
                <a:latin typeface="Harlow Solid Italic" panose="04030604020F02020D02" pitchFamily="82" charset="0"/>
              </a:rPr>
              <a:t>10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BB84FAE-81AF-44D8-A0AC-A8256DD1986E}"/>
              </a:ext>
            </a:extLst>
          </p:cNvPr>
          <p:cNvSpPr txBox="1"/>
          <p:nvPr/>
        </p:nvSpPr>
        <p:spPr>
          <a:xfrm>
            <a:off x="10728960" y="4538801"/>
            <a:ext cx="7366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>
                <a:solidFill>
                  <a:srgbClr val="FFFF00"/>
                </a:solidFill>
                <a:latin typeface="Harlow Solid Italic" panose="04030604020F02020D02" pitchFamily="82" charset="0"/>
              </a:rPr>
              <a:t>11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46A7A9A-9E3E-4744-A6E3-EBC99BE779E6}"/>
              </a:ext>
            </a:extLst>
          </p:cNvPr>
          <p:cNvSpPr txBox="1"/>
          <p:nvPr/>
        </p:nvSpPr>
        <p:spPr>
          <a:xfrm>
            <a:off x="10723880" y="5392241"/>
            <a:ext cx="7366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>
                <a:solidFill>
                  <a:srgbClr val="FFFF00"/>
                </a:solidFill>
                <a:latin typeface="Harlow Solid Italic" panose="04030604020F02020D02" pitchFamily="82" charset="0"/>
              </a:rPr>
              <a:t>12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7F143CE-1DD8-42AA-9540-2C841E1EBEF2}"/>
              </a:ext>
            </a:extLst>
          </p:cNvPr>
          <p:cNvSpPr txBox="1"/>
          <p:nvPr/>
        </p:nvSpPr>
        <p:spPr>
          <a:xfrm>
            <a:off x="10718800" y="1003121"/>
            <a:ext cx="7366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>
                <a:solidFill>
                  <a:srgbClr val="FFFF00"/>
                </a:solidFill>
                <a:latin typeface="Harlow Solid Italic" panose="04030604020F02020D02" pitchFamily="82" charset="0"/>
              </a:rPr>
              <a:t>7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F7600EFE-78FC-4425-BDD4-270C612ED0EE}"/>
              </a:ext>
            </a:extLst>
          </p:cNvPr>
          <p:cNvSpPr txBox="1"/>
          <p:nvPr/>
        </p:nvSpPr>
        <p:spPr>
          <a:xfrm>
            <a:off x="10723880" y="1905000"/>
            <a:ext cx="7366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>
                <a:solidFill>
                  <a:srgbClr val="FFFF00"/>
                </a:solidFill>
                <a:latin typeface="Harlow Solid Italic" panose="04030604020F02020D02" pitchFamily="82" charset="0"/>
              </a:rPr>
              <a:t>8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684045BC-6A03-4353-8FB7-4F4C829A583C}"/>
              </a:ext>
            </a:extLst>
          </p:cNvPr>
          <p:cNvSpPr txBox="1"/>
          <p:nvPr/>
        </p:nvSpPr>
        <p:spPr>
          <a:xfrm>
            <a:off x="3357245" y="1495425"/>
            <a:ext cx="6342380" cy="615553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1700" b="0" i="0" u="none" strike="noStrike" dirty="0">
                <a:solidFill>
                  <a:srgbClr val="000000"/>
                </a:solidFill>
                <a:effectLst/>
                <a:latin typeface="Gill Sans Nova" panose="020B0602020104020203" pitchFamily="34" charset="0"/>
              </a:rPr>
              <a:t>Contains a personal account of a situation the writer has experienced (first person), supported with the use of factual sources</a:t>
            </a:r>
            <a:r>
              <a:rPr lang="en-GB" sz="1700" dirty="0">
                <a:latin typeface="Gill Sans Nova" panose="020B0602020104020203" pitchFamily="34" charset="0"/>
              </a:rPr>
              <a:t> 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66FCD445-FDDB-4CB2-8645-BDCAF4DD0828}"/>
              </a:ext>
            </a:extLst>
          </p:cNvPr>
          <p:cNvSpPr txBox="1"/>
          <p:nvPr/>
        </p:nvSpPr>
        <p:spPr>
          <a:xfrm>
            <a:off x="3357245" y="2371507"/>
            <a:ext cx="6342380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Gill Sans Nova" panose="020B0602020104020203" pitchFamily="34" charset="0"/>
              </a:rPr>
              <a:t>Includes an introduction, main body, and conclusion</a:t>
            </a:r>
          </a:p>
          <a:p>
            <a:endParaRPr lang="en-GB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78A5E3DD-A387-4A98-8A7B-8239D8D03732}"/>
              </a:ext>
            </a:extLst>
          </p:cNvPr>
          <p:cNvSpPr txBox="1"/>
          <p:nvPr/>
        </p:nvSpPr>
        <p:spPr>
          <a:xfrm>
            <a:off x="3357245" y="3247589"/>
            <a:ext cx="6342380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Gill Sans Nova" panose="020B0602020104020203" pitchFamily="34" charset="0"/>
              </a:rPr>
              <a:t>Is often formatted, using one of many tried and tested models/formats</a:t>
            </a:r>
            <a:r>
              <a:rPr lang="en-GB" dirty="0">
                <a:latin typeface="Gill Sans Nova" panose="020B0602020104020203" pitchFamily="34" charset="0"/>
              </a:rPr>
              <a:t> 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C0BA31E6-2381-49A2-8251-A87E1B179A21}"/>
              </a:ext>
            </a:extLst>
          </p:cNvPr>
          <p:cNvSpPr txBox="1"/>
          <p:nvPr/>
        </p:nvSpPr>
        <p:spPr>
          <a:xfrm>
            <a:off x="3357245" y="4131826"/>
            <a:ext cx="6342380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Gill Sans Nova" panose="020B0602020104020203" pitchFamily="34" charset="0"/>
              </a:rPr>
              <a:t>Should not contain any pictures, diagrams, charts or graphs</a:t>
            </a:r>
            <a:r>
              <a:rPr lang="en-GB" dirty="0">
                <a:latin typeface="Gill Sans Nova" panose="020B0602020104020203" pitchFamily="34" charset="0"/>
              </a:rPr>
              <a:t> </a:t>
            </a:r>
          </a:p>
          <a:p>
            <a:endParaRPr lang="en-GB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09D8DF1C-9EF9-48B7-A004-3C543ABA14E2}"/>
              </a:ext>
            </a:extLst>
          </p:cNvPr>
          <p:cNvSpPr txBox="1"/>
          <p:nvPr/>
        </p:nvSpPr>
        <p:spPr>
          <a:xfrm>
            <a:off x="3357245" y="5003651"/>
            <a:ext cx="6342380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Gill Sans Nova" panose="020B0602020104020203" pitchFamily="34" charset="0"/>
              </a:rPr>
              <a:t>Shows what the writer has learnt from an experience/situation and outlines areas for continued learning</a:t>
            </a:r>
            <a:r>
              <a:rPr lang="en-GB" dirty="0">
                <a:latin typeface="Gill Sans Nova" panose="020B0602020104020203" pitchFamily="34" charset="0"/>
              </a:rPr>
              <a:t> 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20229526-0C1D-4A3D-8751-1574FBEAE8C9}"/>
              </a:ext>
            </a:extLst>
          </p:cNvPr>
          <p:cNvSpPr txBox="1"/>
          <p:nvPr/>
        </p:nvSpPr>
        <p:spPr>
          <a:xfrm>
            <a:off x="3357245" y="5875476"/>
            <a:ext cx="6342380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Gill Sans Nova" panose="020B0602020104020203" pitchFamily="34" charset="0"/>
              </a:rPr>
              <a:t>Used mainly outside academic studies, typically in a professional setting </a:t>
            </a:r>
            <a:r>
              <a:rPr lang="en-GB" dirty="0">
                <a:latin typeface="Gill Sans Nova" panose="020B0602020104020203" pitchFamily="34" charset="0"/>
              </a:rPr>
              <a:t> 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220969CD-45AB-46B0-9A50-4A5DD6E3DC60}"/>
              </a:ext>
            </a:extLst>
          </p:cNvPr>
          <p:cNvSpPr txBox="1"/>
          <p:nvPr/>
        </p:nvSpPr>
        <p:spPr>
          <a:xfrm>
            <a:off x="3094568" y="100022"/>
            <a:ext cx="5062604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6600" u="sng" dirty="0">
                <a:solidFill>
                  <a:srgbClr val="FFFF00"/>
                </a:solidFill>
                <a:latin typeface="Gill Sans Nova" panose="020B0602020104020203" pitchFamily="34" charset="0"/>
              </a:rPr>
              <a:t>REFLECTION</a:t>
            </a:r>
          </a:p>
        </p:txBody>
      </p:sp>
      <p:pic>
        <p:nvPicPr>
          <p:cNvPr id="24" name="Picture 2" descr="Icon&#10;&#10;Description automatically generated">
            <a:extLst>
              <a:ext uri="{FF2B5EF4-FFF2-40B4-BE49-F238E27FC236}">
                <a16:creationId xmlns:a16="http://schemas.microsoft.com/office/drawing/2014/main" id="{29153FF5-BE0D-4E3B-8277-FE601F4CC17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95" t="2663" r="2488" b="1737"/>
          <a:stretch/>
        </p:blipFill>
        <p:spPr bwMode="auto">
          <a:xfrm>
            <a:off x="2350135" y="1480235"/>
            <a:ext cx="736600" cy="698500"/>
          </a:xfrm>
          <a:prstGeom prst="rect">
            <a:avLst/>
          </a:prstGeom>
          <a:noFill/>
        </p:spPr>
      </p:pic>
      <p:pic>
        <p:nvPicPr>
          <p:cNvPr id="25" name="Picture 2" descr="Icon&#10;&#10;Description automatically generated">
            <a:extLst>
              <a:ext uri="{FF2B5EF4-FFF2-40B4-BE49-F238E27FC236}">
                <a16:creationId xmlns:a16="http://schemas.microsoft.com/office/drawing/2014/main" id="{D72AF896-87FD-4C41-BDF6-6AAC49849E6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95" t="2663" r="2488" b="1737"/>
          <a:stretch/>
        </p:blipFill>
        <p:spPr bwMode="auto">
          <a:xfrm>
            <a:off x="2350135" y="2352457"/>
            <a:ext cx="736600" cy="698500"/>
          </a:xfrm>
          <a:prstGeom prst="rect">
            <a:avLst/>
          </a:prstGeom>
          <a:noFill/>
        </p:spPr>
      </p:pic>
      <p:pic>
        <p:nvPicPr>
          <p:cNvPr id="26" name="Picture 2" descr="Icon&#10;&#10;Description automatically generated">
            <a:extLst>
              <a:ext uri="{FF2B5EF4-FFF2-40B4-BE49-F238E27FC236}">
                <a16:creationId xmlns:a16="http://schemas.microsoft.com/office/drawing/2014/main" id="{050F3401-4923-4DE5-A020-2146A48A62D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95" t="2663" r="2488" b="1737"/>
          <a:stretch/>
        </p:blipFill>
        <p:spPr bwMode="auto">
          <a:xfrm>
            <a:off x="2350135" y="3241275"/>
            <a:ext cx="736600" cy="698500"/>
          </a:xfrm>
          <a:prstGeom prst="rect">
            <a:avLst/>
          </a:prstGeom>
          <a:noFill/>
        </p:spPr>
      </p:pic>
      <p:pic>
        <p:nvPicPr>
          <p:cNvPr id="27" name="Picture 2" descr="Icon&#10;&#10;Description automatically generated">
            <a:extLst>
              <a:ext uri="{FF2B5EF4-FFF2-40B4-BE49-F238E27FC236}">
                <a16:creationId xmlns:a16="http://schemas.microsoft.com/office/drawing/2014/main" id="{FEF5F208-B64B-4695-BEF5-657BBE3569B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95" t="2663" r="2488" b="1737"/>
          <a:stretch/>
        </p:blipFill>
        <p:spPr bwMode="auto">
          <a:xfrm>
            <a:off x="2350135" y="4105567"/>
            <a:ext cx="736600" cy="698500"/>
          </a:xfrm>
          <a:prstGeom prst="rect">
            <a:avLst/>
          </a:prstGeom>
          <a:noFill/>
        </p:spPr>
      </p:pic>
      <p:pic>
        <p:nvPicPr>
          <p:cNvPr id="28" name="Picture 2" descr="Icon&#10;&#10;Description automatically generated">
            <a:extLst>
              <a:ext uri="{FF2B5EF4-FFF2-40B4-BE49-F238E27FC236}">
                <a16:creationId xmlns:a16="http://schemas.microsoft.com/office/drawing/2014/main" id="{3518B0C0-58E6-40C0-988F-9F71FC3C900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95" t="2663" r="2488" b="1737"/>
          <a:stretch/>
        </p:blipFill>
        <p:spPr bwMode="auto">
          <a:xfrm>
            <a:off x="2355850" y="4977267"/>
            <a:ext cx="736600" cy="698500"/>
          </a:xfrm>
          <a:prstGeom prst="rect">
            <a:avLst/>
          </a:prstGeom>
          <a:noFill/>
        </p:spPr>
      </p:pic>
      <p:pic>
        <p:nvPicPr>
          <p:cNvPr id="29" name="Picture 2" descr="Icon&#10;&#10;Description automatically generated">
            <a:extLst>
              <a:ext uri="{FF2B5EF4-FFF2-40B4-BE49-F238E27FC236}">
                <a16:creationId xmlns:a16="http://schemas.microsoft.com/office/drawing/2014/main" id="{4D15CA7F-547D-40AB-AE5C-AE6469CCF61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95" t="2663" r="2488" b="1737"/>
          <a:stretch/>
        </p:blipFill>
        <p:spPr bwMode="auto">
          <a:xfrm>
            <a:off x="2355850" y="5850027"/>
            <a:ext cx="736600" cy="698500"/>
          </a:xfrm>
          <a:prstGeom prst="rect">
            <a:avLst/>
          </a:prstGeom>
          <a:noFill/>
        </p:spPr>
      </p:pic>
      <p:pic>
        <p:nvPicPr>
          <p:cNvPr id="31" name="Picture 2" descr="Shape&#10;&#10;Description automatically generated">
            <a:extLst>
              <a:ext uri="{FF2B5EF4-FFF2-40B4-BE49-F238E27FC236}">
                <a16:creationId xmlns:a16="http://schemas.microsoft.com/office/drawing/2014/main" id="{4E0D661B-529C-495D-AFCB-018566A461E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colorTemperature colorTemp="5498"/>
                    </a14:imgEffect>
                    <a14:imgEffect>
                      <a14:saturation sat="400000"/>
                    </a14:imgEffect>
                    <a14:imgEffect>
                      <a14:brightnessContrast bright="24000" contrast="3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112" y="1005444"/>
            <a:ext cx="714342" cy="714342"/>
          </a:xfrm>
          <a:prstGeom prst="rect">
            <a:avLst/>
          </a:prstGeom>
          <a:noFill/>
        </p:spPr>
      </p:pic>
      <p:pic>
        <p:nvPicPr>
          <p:cNvPr id="33" name="Picture 2" descr="Shape&#10;&#10;Description automatically generated">
            <a:extLst>
              <a:ext uri="{FF2B5EF4-FFF2-40B4-BE49-F238E27FC236}">
                <a16:creationId xmlns:a16="http://schemas.microsoft.com/office/drawing/2014/main" id="{6C2ADD91-9BEF-4FC7-A1F6-698828B9C97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colorTemperature colorTemp="5498"/>
                    </a14:imgEffect>
                    <a14:imgEffect>
                      <a14:saturation sat="400000"/>
                    </a14:imgEffect>
                    <a14:imgEffect>
                      <a14:brightnessContrast bright="24000" contrast="3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996" y="2761380"/>
            <a:ext cx="714342" cy="714342"/>
          </a:xfrm>
          <a:prstGeom prst="rect">
            <a:avLst/>
          </a:prstGeom>
          <a:noFill/>
        </p:spPr>
      </p:pic>
      <p:pic>
        <p:nvPicPr>
          <p:cNvPr id="34" name="Picture 2" descr="Shape&#10;&#10;Description automatically generated">
            <a:extLst>
              <a:ext uri="{FF2B5EF4-FFF2-40B4-BE49-F238E27FC236}">
                <a16:creationId xmlns:a16="http://schemas.microsoft.com/office/drawing/2014/main" id="{6B6F7B0B-4F64-4AEC-BF13-1B6F0A8841A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colorTemperature colorTemp="5498"/>
                    </a14:imgEffect>
                    <a14:imgEffect>
                      <a14:saturation sat="400000"/>
                    </a14:imgEffect>
                    <a14:imgEffect>
                      <a14:brightnessContrast bright="24000" contrast="3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711" y="4519675"/>
            <a:ext cx="714342" cy="714342"/>
          </a:xfrm>
          <a:prstGeom prst="rect">
            <a:avLst/>
          </a:prstGeom>
          <a:noFill/>
        </p:spPr>
      </p:pic>
      <p:pic>
        <p:nvPicPr>
          <p:cNvPr id="36" name="Picture 2" descr="Shape&#10;&#10;Description automatically generated">
            <a:extLst>
              <a:ext uri="{FF2B5EF4-FFF2-40B4-BE49-F238E27FC236}">
                <a16:creationId xmlns:a16="http://schemas.microsoft.com/office/drawing/2014/main" id="{D43A415B-A897-41CD-A4D3-9805392389B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colorTemperature colorTemp="5498"/>
                    </a14:imgEffect>
                    <a14:imgEffect>
                      <a14:saturation sat="400000"/>
                    </a14:imgEffect>
                    <a14:imgEffect>
                      <a14:brightnessContrast bright="24000" contrast="3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69643" y="5398891"/>
            <a:ext cx="714342" cy="714342"/>
          </a:xfrm>
          <a:prstGeom prst="rect">
            <a:avLst/>
          </a:prstGeom>
          <a:noFill/>
        </p:spPr>
      </p:pic>
      <p:pic>
        <p:nvPicPr>
          <p:cNvPr id="37" name="Picture 2" descr="Shape&#10;&#10;Description automatically generated">
            <a:extLst>
              <a:ext uri="{FF2B5EF4-FFF2-40B4-BE49-F238E27FC236}">
                <a16:creationId xmlns:a16="http://schemas.microsoft.com/office/drawing/2014/main" id="{75758651-19D9-404A-A5E9-6126DF21619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colorTemperature colorTemp="5498"/>
                    </a14:imgEffect>
                    <a14:imgEffect>
                      <a14:saturation sat="400000"/>
                    </a14:imgEffect>
                    <a14:imgEffect>
                      <a14:brightnessContrast bright="24000" contrast="3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69643" y="1010257"/>
            <a:ext cx="714342" cy="714342"/>
          </a:xfrm>
          <a:prstGeom prst="rect">
            <a:avLst/>
          </a:prstGeom>
          <a:noFill/>
        </p:spPr>
      </p:pic>
      <p:pic>
        <p:nvPicPr>
          <p:cNvPr id="40" name="Picture 2" descr="Shape&#10;&#10;Description automatically generated">
            <a:extLst>
              <a:ext uri="{FF2B5EF4-FFF2-40B4-BE49-F238E27FC236}">
                <a16:creationId xmlns:a16="http://schemas.microsoft.com/office/drawing/2014/main" id="{D9F917A7-9F48-4663-958B-7E1EA670041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colorTemperature colorTemp="5498"/>
                    </a14:imgEffect>
                    <a14:imgEffect>
                      <a14:saturation sat="400000"/>
                    </a14:imgEffect>
                    <a14:imgEffect>
                      <a14:brightnessContrast bright="24000" contrast="3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88994" y="4547430"/>
            <a:ext cx="714342" cy="714342"/>
          </a:xfrm>
          <a:prstGeom prst="rect">
            <a:avLst/>
          </a:prstGeom>
          <a:noFill/>
        </p:spPr>
      </p:pic>
      <p:pic>
        <p:nvPicPr>
          <p:cNvPr id="42" name="Picture 2" descr="Icon&#10;&#10;Description automatically generated">
            <a:extLst>
              <a:ext uri="{FF2B5EF4-FFF2-40B4-BE49-F238E27FC236}">
                <a16:creationId xmlns:a16="http://schemas.microsoft.com/office/drawing/2014/main" id="{47887A95-5783-4575-8BF4-4F82B39C314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alphaModFix amt="44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95" t="2663" r="2488" b="1737"/>
          <a:stretch/>
        </p:blipFill>
        <p:spPr bwMode="auto">
          <a:xfrm>
            <a:off x="10753920" y="1887587"/>
            <a:ext cx="736600" cy="698500"/>
          </a:xfrm>
          <a:prstGeom prst="rect">
            <a:avLst/>
          </a:prstGeom>
          <a:noFill/>
        </p:spPr>
      </p:pic>
      <p:pic>
        <p:nvPicPr>
          <p:cNvPr id="43" name="Picture 2" descr="Icon&#10;&#10;Description automatically generated">
            <a:extLst>
              <a:ext uri="{FF2B5EF4-FFF2-40B4-BE49-F238E27FC236}">
                <a16:creationId xmlns:a16="http://schemas.microsoft.com/office/drawing/2014/main" id="{4EBA86CB-3E3C-440C-87F5-DCF15F64FCC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alphaModFix amt="44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95" t="2663" r="2488" b="1737"/>
          <a:stretch/>
        </p:blipFill>
        <p:spPr bwMode="auto">
          <a:xfrm>
            <a:off x="10776178" y="2770961"/>
            <a:ext cx="736600" cy="698500"/>
          </a:xfrm>
          <a:prstGeom prst="rect">
            <a:avLst/>
          </a:prstGeom>
          <a:noFill/>
        </p:spPr>
      </p:pic>
      <p:pic>
        <p:nvPicPr>
          <p:cNvPr id="44" name="Picture 2" descr="Icon&#10;&#10;Description automatically generated">
            <a:extLst>
              <a:ext uri="{FF2B5EF4-FFF2-40B4-BE49-F238E27FC236}">
                <a16:creationId xmlns:a16="http://schemas.microsoft.com/office/drawing/2014/main" id="{7878CD3F-3E3F-48F3-B9EE-05F1F49BC77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alphaModFix amt="44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95" t="2663" r="2488" b="1737"/>
          <a:stretch/>
        </p:blipFill>
        <p:spPr bwMode="auto">
          <a:xfrm>
            <a:off x="10753920" y="3654335"/>
            <a:ext cx="736600" cy="698500"/>
          </a:xfrm>
          <a:prstGeom prst="rect">
            <a:avLst/>
          </a:prstGeom>
          <a:noFill/>
        </p:spPr>
      </p:pic>
      <p:pic>
        <p:nvPicPr>
          <p:cNvPr id="45" name="Picture 2" descr="Icon&#10;&#10;Description automatically generated">
            <a:extLst>
              <a:ext uri="{FF2B5EF4-FFF2-40B4-BE49-F238E27FC236}">
                <a16:creationId xmlns:a16="http://schemas.microsoft.com/office/drawing/2014/main" id="{7DD54780-D572-4763-97D3-17E3D19113D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alphaModFix amt="44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95" t="2663" r="2488" b="1737"/>
          <a:stretch/>
        </p:blipFill>
        <p:spPr bwMode="auto">
          <a:xfrm>
            <a:off x="654983" y="1887587"/>
            <a:ext cx="736600" cy="698500"/>
          </a:xfrm>
          <a:prstGeom prst="rect">
            <a:avLst/>
          </a:prstGeom>
          <a:noFill/>
        </p:spPr>
      </p:pic>
      <p:pic>
        <p:nvPicPr>
          <p:cNvPr id="46" name="Picture 2" descr="Icon&#10;&#10;Description automatically generated">
            <a:extLst>
              <a:ext uri="{FF2B5EF4-FFF2-40B4-BE49-F238E27FC236}">
                <a16:creationId xmlns:a16="http://schemas.microsoft.com/office/drawing/2014/main" id="{1106D242-2A60-4A05-ABB9-3AD63755D44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alphaModFix amt="44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95" t="2663" r="2488" b="1737"/>
          <a:stretch/>
        </p:blipFill>
        <p:spPr bwMode="auto">
          <a:xfrm>
            <a:off x="654983" y="3645155"/>
            <a:ext cx="736600" cy="698500"/>
          </a:xfrm>
          <a:prstGeom prst="rect">
            <a:avLst/>
          </a:prstGeom>
          <a:noFill/>
        </p:spPr>
      </p:pic>
      <p:pic>
        <p:nvPicPr>
          <p:cNvPr id="47" name="Picture 2" descr="Icon&#10;&#10;Description automatically generated">
            <a:extLst>
              <a:ext uri="{FF2B5EF4-FFF2-40B4-BE49-F238E27FC236}">
                <a16:creationId xmlns:a16="http://schemas.microsoft.com/office/drawing/2014/main" id="{85B2A1D0-22E8-4EE0-8CEB-1B0C1C38EB9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alphaModFix amt="44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95" t="2663" r="2488" b="1737"/>
          <a:stretch/>
        </p:blipFill>
        <p:spPr bwMode="auto">
          <a:xfrm>
            <a:off x="651738" y="5384621"/>
            <a:ext cx="736600" cy="6985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055099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Fam Fort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in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Fam Fort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in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Fam Fort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in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4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Fam Fort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in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in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in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Fam Fort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Fam Fort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blue, hand&#10;&#10;Description automatically generated">
            <a:extLst>
              <a:ext uri="{FF2B5EF4-FFF2-40B4-BE49-F238E27FC236}">
                <a16:creationId xmlns:a16="http://schemas.microsoft.com/office/drawing/2014/main" id="{6381FFC6-C334-4128-80BF-CC970CE5390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87ED470-CB19-41C5-8AF6-91ADC8D06E28}"/>
              </a:ext>
            </a:extLst>
          </p:cNvPr>
          <p:cNvSpPr txBox="1"/>
          <p:nvPr/>
        </p:nvSpPr>
        <p:spPr>
          <a:xfrm>
            <a:off x="604520" y="2770961"/>
            <a:ext cx="7366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>
                <a:solidFill>
                  <a:srgbClr val="FFFF00"/>
                </a:solidFill>
                <a:latin typeface="Harlow Solid Italic" panose="04030604020F02020D02" pitchFamily="82" charset="0"/>
              </a:rPr>
              <a:t>3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BCD2953-45EA-4EE3-A2A1-427E0C504A3F}"/>
              </a:ext>
            </a:extLst>
          </p:cNvPr>
          <p:cNvSpPr txBox="1"/>
          <p:nvPr/>
        </p:nvSpPr>
        <p:spPr>
          <a:xfrm>
            <a:off x="604520" y="3636922"/>
            <a:ext cx="7366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>
                <a:solidFill>
                  <a:srgbClr val="FFFF00"/>
                </a:solidFill>
                <a:latin typeface="Harlow Solid Italic" panose="04030604020F02020D02" pitchFamily="82" charset="0"/>
              </a:rPr>
              <a:t>4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DC6E71F-F952-459D-9606-6558A7198915}"/>
              </a:ext>
            </a:extLst>
          </p:cNvPr>
          <p:cNvSpPr txBox="1"/>
          <p:nvPr/>
        </p:nvSpPr>
        <p:spPr>
          <a:xfrm>
            <a:off x="604520" y="4538801"/>
            <a:ext cx="7366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>
                <a:solidFill>
                  <a:srgbClr val="FFFF00"/>
                </a:solidFill>
                <a:latin typeface="Harlow Solid Italic" panose="04030604020F02020D02" pitchFamily="82" charset="0"/>
              </a:rPr>
              <a:t>5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602AD04-18C2-4C0B-B88B-699F909570A5}"/>
              </a:ext>
            </a:extLst>
          </p:cNvPr>
          <p:cNvSpPr txBox="1"/>
          <p:nvPr/>
        </p:nvSpPr>
        <p:spPr>
          <a:xfrm>
            <a:off x="599440" y="5392241"/>
            <a:ext cx="7366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>
                <a:solidFill>
                  <a:srgbClr val="FFFF00"/>
                </a:solidFill>
                <a:latin typeface="Harlow Solid Italic" panose="04030604020F02020D02" pitchFamily="82" charset="0"/>
              </a:rPr>
              <a:t>6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38A837C-6C80-4078-A0C2-29CC5AF458A3}"/>
              </a:ext>
            </a:extLst>
          </p:cNvPr>
          <p:cNvSpPr txBox="1"/>
          <p:nvPr/>
        </p:nvSpPr>
        <p:spPr>
          <a:xfrm>
            <a:off x="594360" y="1003121"/>
            <a:ext cx="7366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>
                <a:solidFill>
                  <a:srgbClr val="FFFF00"/>
                </a:solidFill>
                <a:latin typeface="Harlow Solid Italic" panose="04030604020F02020D02" pitchFamily="82" charset="0"/>
              </a:rPr>
              <a:t>1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B3A6D81-4E5A-47F5-8B99-1B43CD285C81}"/>
              </a:ext>
            </a:extLst>
          </p:cNvPr>
          <p:cNvSpPr txBox="1"/>
          <p:nvPr/>
        </p:nvSpPr>
        <p:spPr>
          <a:xfrm>
            <a:off x="599440" y="1905000"/>
            <a:ext cx="7366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>
                <a:solidFill>
                  <a:srgbClr val="FFFF00"/>
                </a:solidFill>
                <a:latin typeface="Harlow Solid Italic" panose="04030604020F02020D02" pitchFamily="82" charset="0"/>
              </a:rPr>
              <a:t>2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82624E5-C69D-4BC7-BBF5-67386FA635C7}"/>
              </a:ext>
            </a:extLst>
          </p:cNvPr>
          <p:cNvSpPr txBox="1"/>
          <p:nvPr/>
        </p:nvSpPr>
        <p:spPr>
          <a:xfrm>
            <a:off x="10728960" y="2770961"/>
            <a:ext cx="7366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>
                <a:solidFill>
                  <a:srgbClr val="FFFF00"/>
                </a:solidFill>
                <a:latin typeface="Harlow Solid Italic" panose="04030604020F02020D02" pitchFamily="82" charset="0"/>
              </a:rPr>
              <a:t>9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9DBDAAC-7F8A-4675-B3A7-7D77AEFC699E}"/>
              </a:ext>
            </a:extLst>
          </p:cNvPr>
          <p:cNvSpPr txBox="1"/>
          <p:nvPr/>
        </p:nvSpPr>
        <p:spPr>
          <a:xfrm>
            <a:off x="10728960" y="3636922"/>
            <a:ext cx="7366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>
                <a:solidFill>
                  <a:srgbClr val="FFFF00"/>
                </a:solidFill>
                <a:latin typeface="Harlow Solid Italic" panose="04030604020F02020D02" pitchFamily="82" charset="0"/>
              </a:rPr>
              <a:t>10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D7551E0-D3E4-4E8D-B283-FC1E8FAF6274}"/>
              </a:ext>
            </a:extLst>
          </p:cNvPr>
          <p:cNvSpPr txBox="1"/>
          <p:nvPr/>
        </p:nvSpPr>
        <p:spPr>
          <a:xfrm>
            <a:off x="10728960" y="4538801"/>
            <a:ext cx="7366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>
                <a:solidFill>
                  <a:srgbClr val="FFFF00"/>
                </a:solidFill>
                <a:latin typeface="Harlow Solid Italic" panose="04030604020F02020D02" pitchFamily="82" charset="0"/>
              </a:rPr>
              <a:t>11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41C498EF-5AAD-457D-AF23-CB22DFB38D5D}"/>
              </a:ext>
            </a:extLst>
          </p:cNvPr>
          <p:cNvSpPr txBox="1"/>
          <p:nvPr/>
        </p:nvSpPr>
        <p:spPr>
          <a:xfrm>
            <a:off x="10723880" y="5392241"/>
            <a:ext cx="7366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>
                <a:solidFill>
                  <a:srgbClr val="FFFF00"/>
                </a:solidFill>
                <a:latin typeface="Harlow Solid Italic" panose="04030604020F02020D02" pitchFamily="82" charset="0"/>
              </a:rPr>
              <a:t>12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9DEA7C8-89DD-4EE7-9CE1-36735AC348C8}"/>
              </a:ext>
            </a:extLst>
          </p:cNvPr>
          <p:cNvSpPr txBox="1"/>
          <p:nvPr/>
        </p:nvSpPr>
        <p:spPr>
          <a:xfrm>
            <a:off x="10718800" y="1003121"/>
            <a:ext cx="7366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>
                <a:solidFill>
                  <a:srgbClr val="FFFF00"/>
                </a:solidFill>
                <a:latin typeface="Harlow Solid Italic" panose="04030604020F02020D02" pitchFamily="82" charset="0"/>
              </a:rPr>
              <a:t>7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9582F17D-E432-4FC9-97CE-AAD4571D414E}"/>
              </a:ext>
            </a:extLst>
          </p:cNvPr>
          <p:cNvSpPr txBox="1"/>
          <p:nvPr/>
        </p:nvSpPr>
        <p:spPr>
          <a:xfrm>
            <a:off x="10723880" y="1905000"/>
            <a:ext cx="7366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>
                <a:solidFill>
                  <a:srgbClr val="FFFF00"/>
                </a:solidFill>
                <a:latin typeface="Harlow Solid Italic" panose="04030604020F02020D02" pitchFamily="82" charset="0"/>
              </a:rPr>
              <a:t>8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767E6D98-6182-4D17-B919-97C0EFDCB8D4}"/>
              </a:ext>
            </a:extLst>
          </p:cNvPr>
          <p:cNvSpPr txBox="1"/>
          <p:nvPr/>
        </p:nvSpPr>
        <p:spPr>
          <a:xfrm>
            <a:off x="3360420" y="2351275"/>
            <a:ext cx="6342380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Gill Sans Nova" panose="020B0602020104020203" pitchFamily="34" charset="0"/>
              </a:rPr>
              <a:t>Any references used throughout the writing don’t need to be cited</a:t>
            </a:r>
            <a:r>
              <a:rPr lang="en-GB" dirty="0">
                <a:latin typeface="Gill Sans Nova" panose="020B0602020104020203" pitchFamily="34" charset="0"/>
              </a:rPr>
              <a:t> 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56EA27BF-C0D2-4057-A3D4-EC7C6FFA8711}"/>
              </a:ext>
            </a:extLst>
          </p:cNvPr>
          <p:cNvSpPr txBox="1"/>
          <p:nvPr/>
        </p:nvSpPr>
        <p:spPr>
          <a:xfrm>
            <a:off x="3360420" y="3227357"/>
            <a:ext cx="6342380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Gill Sans Nova" panose="020B0602020104020203" pitchFamily="34" charset="0"/>
              </a:rPr>
              <a:t>References or quotes should not be used in support of the writing</a:t>
            </a:r>
            <a:r>
              <a:rPr lang="en-GB" dirty="0">
                <a:latin typeface="Gill Sans Nova" panose="020B0602020104020203" pitchFamily="34" charset="0"/>
              </a:rPr>
              <a:t> </a:t>
            </a:r>
          </a:p>
          <a:p>
            <a:endParaRPr lang="en-GB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ABCE99FB-1631-4618-86D9-02D2B2045FFF}"/>
              </a:ext>
            </a:extLst>
          </p:cNvPr>
          <p:cNvSpPr txBox="1"/>
          <p:nvPr/>
        </p:nvSpPr>
        <p:spPr>
          <a:xfrm>
            <a:off x="3360420" y="4103439"/>
            <a:ext cx="6342380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Gill Sans Nova" panose="020B0602020104020203" pitchFamily="34" charset="0"/>
              </a:rPr>
              <a:t>Will contain ‘jargon’ (words/language) specific to the subject matter, without further explanation</a:t>
            </a:r>
            <a:r>
              <a:rPr lang="en-GB" dirty="0">
                <a:latin typeface="Gill Sans Nova" panose="020B0602020104020203" pitchFamily="34" charset="0"/>
              </a:rPr>
              <a:t> 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D3E12C61-B5D9-48F8-9C2C-FA7C8442F28C}"/>
              </a:ext>
            </a:extLst>
          </p:cNvPr>
          <p:cNvSpPr txBox="1"/>
          <p:nvPr/>
        </p:nvSpPr>
        <p:spPr>
          <a:xfrm>
            <a:off x="3818467" y="100022"/>
            <a:ext cx="4593165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6600" u="sng" dirty="0">
                <a:solidFill>
                  <a:srgbClr val="FFFF00"/>
                </a:solidFill>
                <a:latin typeface="Gill Sans Nova" panose="020B0602020104020203" pitchFamily="34" charset="0"/>
              </a:rPr>
              <a:t>NO NO’s !!</a:t>
            </a:r>
          </a:p>
        </p:txBody>
      </p:sp>
      <p:pic>
        <p:nvPicPr>
          <p:cNvPr id="4098" name="Picture 2" descr="Shape&#10;&#10;Description automatically generated">
            <a:extLst>
              <a:ext uri="{FF2B5EF4-FFF2-40B4-BE49-F238E27FC236}">
                <a16:creationId xmlns:a16="http://schemas.microsoft.com/office/drawing/2014/main" id="{32E6390C-D034-4F59-BFCB-768DC8A6425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colorTemperature colorTemp="5498"/>
                    </a14:imgEffect>
                    <a14:imgEffect>
                      <a14:saturation sat="400000"/>
                    </a14:imgEffect>
                    <a14:imgEffect>
                      <a14:brightnessContrast bright="24000" contrast="3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59237" y="2319387"/>
            <a:ext cx="714342" cy="714342"/>
          </a:xfrm>
          <a:prstGeom prst="rect">
            <a:avLst/>
          </a:prstGeom>
          <a:noFill/>
        </p:spPr>
      </p:pic>
      <p:pic>
        <p:nvPicPr>
          <p:cNvPr id="20" name="Picture 2" descr="Shape&#10;&#10;Description automatically generated">
            <a:extLst>
              <a:ext uri="{FF2B5EF4-FFF2-40B4-BE49-F238E27FC236}">
                <a16:creationId xmlns:a16="http://schemas.microsoft.com/office/drawing/2014/main" id="{374389D4-1E7E-45F1-B4FC-687DE6E03F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colorTemperature colorTemp="5498"/>
                    </a14:imgEffect>
                    <a14:imgEffect>
                      <a14:saturation sat="400000"/>
                    </a14:imgEffect>
                    <a14:imgEffect>
                      <a14:brightnessContrast bright="24000" contrast="3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67280" y="3193351"/>
            <a:ext cx="714342" cy="714342"/>
          </a:xfrm>
          <a:prstGeom prst="rect">
            <a:avLst/>
          </a:prstGeom>
          <a:noFill/>
        </p:spPr>
      </p:pic>
      <p:pic>
        <p:nvPicPr>
          <p:cNvPr id="21" name="Picture 2" descr="Shape&#10;&#10;Description automatically generated">
            <a:extLst>
              <a:ext uri="{FF2B5EF4-FFF2-40B4-BE49-F238E27FC236}">
                <a16:creationId xmlns:a16="http://schemas.microsoft.com/office/drawing/2014/main" id="{AD6AC961-D45E-4FD8-9EBB-34E6704DB2B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colorTemperature colorTemp="5498"/>
                    </a14:imgEffect>
                    <a14:imgEffect>
                      <a14:saturation sat="400000"/>
                    </a14:imgEffect>
                    <a14:imgEffect>
                      <a14:brightnessContrast bright="24000" contrast="3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67280" y="4059516"/>
            <a:ext cx="714342" cy="714342"/>
          </a:xfrm>
          <a:prstGeom prst="rect">
            <a:avLst/>
          </a:prstGeom>
          <a:noFill/>
        </p:spPr>
      </p:pic>
      <p:pic>
        <p:nvPicPr>
          <p:cNvPr id="23" name="Picture 2" descr="Shape&#10;&#10;Description automatically generated">
            <a:extLst>
              <a:ext uri="{FF2B5EF4-FFF2-40B4-BE49-F238E27FC236}">
                <a16:creationId xmlns:a16="http://schemas.microsoft.com/office/drawing/2014/main" id="{E6CB3FCF-4A0E-4ECA-B81E-D91B85CEE6A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colorTemperature colorTemp="5498"/>
                    </a14:imgEffect>
                    <a14:imgEffect>
                      <a14:saturation sat="400000"/>
                    </a14:imgEffect>
                    <a14:imgEffect>
                      <a14:brightnessContrast bright="24000" contrast="3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112" y="5394078"/>
            <a:ext cx="714342" cy="714342"/>
          </a:xfrm>
          <a:prstGeom prst="rect">
            <a:avLst/>
          </a:prstGeom>
          <a:noFill/>
        </p:spPr>
      </p:pic>
      <p:pic>
        <p:nvPicPr>
          <p:cNvPr id="24" name="Picture 2" descr="Shape&#10;&#10;Description automatically generated">
            <a:extLst>
              <a:ext uri="{FF2B5EF4-FFF2-40B4-BE49-F238E27FC236}">
                <a16:creationId xmlns:a16="http://schemas.microsoft.com/office/drawing/2014/main" id="{27804172-3BFE-478F-9D17-D7771623A0A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colorTemperature colorTemp="5498"/>
                    </a14:imgEffect>
                    <a14:imgEffect>
                      <a14:saturation sat="400000"/>
                    </a14:imgEffect>
                    <a14:imgEffect>
                      <a14:brightnessContrast bright="24000" contrast="3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112" y="1005444"/>
            <a:ext cx="714342" cy="714342"/>
          </a:xfrm>
          <a:prstGeom prst="rect">
            <a:avLst/>
          </a:prstGeom>
          <a:noFill/>
        </p:spPr>
      </p:pic>
      <p:pic>
        <p:nvPicPr>
          <p:cNvPr id="25" name="Picture 2" descr="Shape&#10;&#10;Description automatically generated">
            <a:extLst>
              <a:ext uri="{FF2B5EF4-FFF2-40B4-BE49-F238E27FC236}">
                <a16:creationId xmlns:a16="http://schemas.microsoft.com/office/drawing/2014/main" id="{B2DA4D05-C2F2-4384-B929-23B9CE70FE4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colorTemperature colorTemp="5498"/>
                    </a14:imgEffect>
                    <a14:imgEffect>
                      <a14:saturation sat="400000"/>
                    </a14:imgEffect>
                    <a14:imgEffect>
                      <a14:brightnessContrast bright="24000" contrast="3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446" y="3634591"/>
            <a:ext cx="714342" cy="714342"/>
          </a:xfrm>
          <a:prstGeom prst="rect">
            <a:avLst/>
          </a:prstGeom>
          <a:noFill/>
        </p:spPr>
      </p:pic>
      <p:pic>
        <p:nvPicPr>
          <p:cNvPr id="26" name="Picture 2" descr="Shape&#10;&#10;Description automatically generated">
            <a:extLst>
              <a:ext uri="{FF2B5EF4-FFF2-40B4-BE49-F238E27FC236}">
                <a16:creationId xmlns:a16="http://schemas.microsoft.com/office/drawing/2014/main" id="{FF8A31AF-90E8-421A-A9AD-0B14F3DDDC9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colorTemperature colorTemp="5498"/>
                    </a14:imgEffect>
                    <a14:imgEffect>
                      <a14:saturation sat="400000"/>
                    </a14:imgEffect>
                    <a14:imgEffect>
                      <a14:brightnessContrast bright="24000" contrast="3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996" y="2761380"/>
            <a:ext cx="714342" cy="714342"/>
          </a:xfrm>
          <a:prstGeom prst="rect">
            <a:avLst/>
          </a:prstGeom>
          <a:noFill/>
        </p:spPr>
      </p:pic>
      <p:pic>
        <p:nvPicPr>
          <p:cNvPr id="27" name="Picture 2" descr="Shape&#10;&#10;Description automatically generated">
            <a:extLst>
              <a:ext uri="{FF2B5EF4-FFF2-40B4-BE49-F238E27FC236}">
                <a16:creationId xmlns:a16="http://schemas.microsoft.com/office/drawing/2014/main" id="{90706715-89DE-4387-B7D4-4284FE4D449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colorTemperature colorTemp="5498"/>
                    </a14:imgEffect>
                    <a14:imgEffect>
                      <a14:saturation sat="400000"/>
                    </a14:imgEffect>
                    <a14:imgEffect>
                      <a14:brightnessContrast bright="24000" contrast="3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267" y="4512104"/>
            <a:ext cx="714342" cy="714342"/>
          </a:xfrm>
          <a:prstGeom prst="rect">
            <a:avLst/>
          </a:prstGeom>
          <a:noFill/>
        </p:spPr>
      </p:pic>
      <p:pic>
        <p:nvPicPr>
          <p:cNvPr id="28" name="Picture 2" descr="Shape&#10;&#10;Description automatically generated">
            <a:extLst>
              <a:ext uri="{FF2B5EF4-FFF2-40B4-BE49-F238E27FC236}">
                <a16:creationId xmlns:a16="http://schemas.microsoft.com/office/drawing/2014/main" id="{38A1FEBA-8AE0-401F-8E6E-7C29BF46F69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colorTemperature colorTemp="5498"/>
                    </a14:imgEffect>
                    <a14:imgEffect>
                      <a14:saturation sat="400000"/>
                    </a14:imgEffect>
                    <a14:imgEffect>
                      <a14:brightnessContrast bright="24000" contrast="3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112" y="1868979"/>
            <a:ext cx="714342" cy="714342"/>
          </a:xfrm>
          <a:prstGeom prst="rect">
            <a:avLst/>
          </a:prstGeom>
          <a:noFill/>
        </p:spPr>
      </p:pic>
      <p:pic>
        <p:nvPicPr>
          <p:cNvPr id="29" name="Picture 2" descr="Shape&#10;&#10;Description automatically generated">
            <a:extLst>
              <a:ext uri="{FF2B5EF4-FFF2-40B4-BE49-F238E27FC236}">
                <a16:creationId xmlns:a16="http://schemas.microsoft.com/office/drawing/2014/main" id="{F86697EA-C7F2-4608-80D7-2BD25D07BFA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colorTemperature colorTemp="5498"/>
                    </a14:imgEffect>
                    <a14:imgEffect>
                      <a14:saturation sat="400000"/>
                    </a14:imgEffect>
                    <a14:imgEffect>
                      <a14:brightnessContrast bright="24000" contrast="3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86844" y="5391138"/>
            <a:ext cx="714342" cy="714342"/>
          </a:xfrm>
          <a:prstGeom prst="rect">
            <a:avLst/>
          </a:prstGeom>
          <a:noFill/>
        </p:spPr>
      </p:pic>
      <p:pic>
        <p:nvPicPr>
          <p:cNvPr id="30" name="Picture 2" descr="Shape&#10;&#10;Description automatically generated">
            <a:extLst>
              <a:ext uri="{FF2B5EF4-FFF2-40B4-BE49-F238E27FC236}">
                <a16:creationId xmlns:a16="http://schemas.microsoft.com/office/drawing/2014/main" id="{6ACDF35C-2039-4EED-855B-D002755D7E5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colorTemperature colorTemp="5498"/>
                    </a14:imgEffect>
                    <a14:imgEffect>
                      <a14:saturation sat="400000"/>
                    </a14:imgEffect>
                    <a14:imgEffect>
                      <a14:brightnessContrast bright="24000" contrast="3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86844" y="1002504"/>
            <a:ext cx="714342" cy="714342"/>
          </a:xfrm>
          <a:prstGeom prst="rect">
            <a:avLst/>
          </a:prstGeom>
          <a:noFill/>
        </p:spPr>
      </p:pic>
      <p:pic>
        <p:nvPicPr>
          <p:cNvPr id="31" name="Picture 2" descr="Shape&#10;&#10;Description automatically generated">
            <a:extLst>
              <a:ext uri="{FF2B5EF4-FFF2-40B4-BE49-F238E27FC236}">
                <a16:creationId xmlns:a16="http://schemas.microsoft.com/office/drawing/2014/main" id="{17CAE636-FCE4-4954-BF84-A6C4524440F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colorTemperature colorTemp="5498"/>
                    </a14:imgEffect>
                    <a14:imgEffect>
                      <a14:saturation sat="400000"/>
                    </a14:imgEffect>
                    <a14:imgEffect>
                      <a14:brightnessContrast bright="24000" contrast="3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76178" y="3631651"/>
            <a:ext cx="714342" cy="714342"/>
          </a:xfrm>
          <a:prstGeom prst="rect">
            <a:avLst/>
          </a:prstGeom>
          <a:noFill/>
        </p:spPr>
      </p:pic>
      <p:pic>
        <p:nvPicPr>
          <p:cNvPr id="32" name="Picture 2" descr="Shape&#10;&#10;Description automatically generated">
            <a:extLst>
              <a:ext uri="{FF2B5EF4-FFF2-40B4-BE49-F238E27FC236}">
                <a16:creationId xmlns:a16="http://schemas.microsoft.com/office/drawing/2014/main" id="{9EEEABFA-E985-4870-84C7-6F87D31587D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colorTemperature colorTemp="5498"/>
                    </a14:imgEffect>
                    <a14:imgEffect>
                      <a14:saturation sat="400000"/>
                    </a14:imgEffect>
                    <a14:imgEffect>
                      <a14:brightnessContrast bright="24000" contrast="3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94728" y="2758440"/>
            <a:ext cx="714342" cy="714342"/>
          </a:xfrm>
          <a:prstGeom prst="rect">
            <a:avLst/>
          </a:prstGeom>
          <a:noFill/>
        </p:spPr>
      </p:pic>
      <p:pic>
        <p:nvPicPr>
          <p:cNvPr id="33" name="Picture 2" descr="Shape&#10;&#10;Description automatically generated">
            <a:extLst>
              <a:ext uri="{FF2B5EF4-FFF2-40B4-BE49-F238E27FC236}">
                <a16:creationId xmlns:a16="http://schemas.microsoft.com/office/drawing/2014/main" id="{1727EF3A-036B-47F1-AB9F-C4DAB3C61D6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colorTemperature colorTemp="5498"/>
                    </a14:imgEffect>
                    <a14:imgEffect>
                      <a14:saturation sat="400000"/>
                    </a14:imgEffect>
                    <a14:imgEffect>
                      <a14:brightnessContrast bright="24000" contrast="3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06195" y="4539677"/>
            <a:ext cx="714342" cy="714342"/>
          </a:xfrm>
          <a:prstGeom prst="rect">
            <a:avLst/>
          </a:prstGeom>
          <a:noFill/>
        </p:spPr>
      </p:pic>
      <p:pic>
        <p:nvPicPr>
          <p:cNvPr id="34" name="Picture 2" descr="Shape&#10;&#10;Description automatically generated">
            <a:extLst>
              <a:ext uri="{FF2B5EF4-FFF2-40B4-BE49-F238E27FC236}">
                <a16:creationId xmlns:a16="http://schemas.microsoft.com/office/drawing/2014/main" id="{F8C6B5B6-B90D-40B1-AC7F-B23A4DB5B81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colorTemperature colorTemp="5498"/>
                    </a14:imgEffect>
                    <a14:imgEffect>
                      <a14:saturation sat="400000"/>
                    </a14:imgEffect>
                    <a14:imgEffect>
                      <a14:brightnessContrast bright="24000" contrast="3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86844" y="1866039"/>
            <a:ext cx="714342" cy="71434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1775741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Fam Fort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Fam Fort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Fam Fort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Fam Fort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Fam Fort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Fam Fort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Fam Fort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Fam Fort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Fam Fort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Fam Fort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Fam Fort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4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Fam Fort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5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Fam Fort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5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Fam Fort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6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Fam Fort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6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Fam Fort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6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Fam Fort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7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Fam Fort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18" grpId="0" animBg="1"/>
      <p:bldP spid="1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blue&#10;&#10;Description automatically generated">
            <a:extLst>
              <a:ext uri="{FF2B5EF4-FFF2-40B4-BE49-F238E27FC236}">
                <a16:creationId xmlns:a16="http://schemas.microsoft.com/office/drawing/2014/main" id="{AC8B245D-D87E-43FF-831A-1043C9816D4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24B40EAB-44CF-4DE0-A144-4CBCABBB1D6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90737" y="257175"/>
            <a:ext cx="8010525" cy="6343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83396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blue&#10;&#10;Description automatically generated">
            <a:extLst>
              <a:ext uri="{FF2B5EF4-FFF2-40B4-BE49-F238E27FC236}">
                <a16:creationId xmlns:a16="http://schemas.microsoft.com/office/drawing/2014/main" id="{AC8B245D-D87E-43FF-831A-1043C9816D4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81697BD0-B35E-459D-8013-102AB74E2E3E}"/>
              </a:ext>
            </a:extLst>
          </p:cNvPr>
          <p:cNvSpPr txBox="1"/>
          <p:nvPr/>
        </p:nvSpPr>
        <p:spPr>
          <a:xfrm>
            <a:off x="2273767" y="2273300"/>
            <a:ext cx="7644465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800" dirty="0">
                <a:solidFill>
                  <a:srgbClr val="FFFF00"/>
                </a:solidFill>
                <a:effectLst>
                  <a:glow rad="228600">
                    <a:schemeClr val="tx1">
                      <a:alpha val="40000"/>
                    </a:schemeClr>
                  </a:glow>
                </a:effectLst>
                <a:latin typeface="Gill Sans Nova" panose="020B0602020104020203" pitchFamily="34" charset="0"/>
              </a:rPr>
              <a:t>THANK YOU ! </a:t>
            </a:r>
            <a:endParaRPr lang="en-GB" sz="8800" dirty="0"/>
          </a:p>
        </p:txBody>
      </p:sp>
    </p:spTree>
    <p:extLst>
      <p:ext uri="{BB962C8B-B14F-4D97-AF65-F5344CB8AC3E}">
        <p14:creationId xmlns:p14="http://schemas.microsoft.com/office/powerpoint/2010/main" val="175958070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152</TotalTime>
  <Words>313</Words>
  <Application>Microsoft Office PowerPoint</Application>
  <PresentationFormat>Widescreen</PresentationFormat>
  <Paragraphs>82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4" baseType="lpstr">
      <vt:lpstr>Arial</vt:lpstr>
      <vt:lpstr>Calibri</vt:lpstr>
      <vt:lpstr>Calibri Light</vt:lpstr>
      <vt:lpstr>Gill Sans Nova</vt:lpstr>
      <vt:lpstr>Harlow Solid Italic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Robyn Douglas Griffiths</dc:creator>
  <cp:lastModifiedBy>Robyn Douglas Griffiths</cp:lastModifiedBy>
  <cp:revision>13</cp:revision>
  <dcterms:created xsi:type="dcterms:W3CDTF">2021-10-14T22:31:32Z</dcterms:created>
  <dcterms:modified xsi:type="dcterms:W3CDTF">2021-10-28T18:57:18Z</dcterms:modified>
</cp:coreProperties>
</file>