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2" r:id="rId3"/>
    <p:sldId id="273" r:id="rId4"/>
    <p:sldId id="271" r:id="rId5"/>
    <p:sldId id="260" r:id="rId6"/>
    <p:sldId id="263" r:id="rId7"/>
    <p:sldId id="265" r:id="rId8"/>
    <p:sldId id="262" r:id="rId9"/>
    <p:sldId id="266" r:id="rId10"/>
    <p:sldId id="267" r:id="rId11"/>
    <p:sldId id="269" r:id="rId12"/>
    <p:sldId id="270" r:id="rId13"/>
    <p:sldId id="274" r:id="rId14"/>
    <p:sldId id="275" r:id="rId15"/>
    <p:sldId id="276" r:id="rId16"/>
    <p:sldId id="277" r:id="rId17"/>
    <p:sldId id="278"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2" d="100"/>
          <a:sy n="72" d="100"/>
        </p:scale>
        <p:origin x="-1104"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2086805-F353-42E5-B1A2-CC6A1242BD83}" type="datetimeFigureOut">
              <a:rPr lang="en-GB" smtClean="0"/>
              <a:pPr/>
              <a:t>12/05/18</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2985C265-44B0-4AEE-AEF7-99154071EEB1}"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2086805-F353-42E5-B1A2-CC6A1242BD83}" type="datetimeFigureOut">
              <a:rPr lang="en-GB" smtClean="0"/>
              <a:pPr/>
              <a:t>12/05/18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2985C265-44B0-4AEE-AEF7-99154071EEB1}"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42086805-F353-42E5-B1A2-CC6A1242BD83}" type="datetimeFigureOut">
              <a:rPr lang="en-GB" smtClean="0"/>
              <a:pPr/>
              <a:t>12/05/18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2985C265-44B0-4AEE-AEF7-99154071EEB1}"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2086805-F353-42E5-B1A2-CC6A1242BD83}" type="datetimeFigureOut">
              <a:rPr lang="en-GB" smtClean="0"/>
              <a:pPr/>
              <a:t>12/05/18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2985C265-44B0-4AEE-AEF7-99154071EEB1}"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42086805-F353-42E5-B1A2-CC6A1242BD83}" type="datetimeFigureOut">
              <a:rPr lang="en-GB" smtClean="0"/>
              <a:pPr/>
              <a:t>12/05/18</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2985C265-44B0-4AEE-AEF7-99154071EEB1}"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42086805-F353-42E5-B1A2-CC6A1242BD83}" type="datetimeFigureOut">
              <a:rPr lang="en-GB" smtClean="0"/>
              <a:pPr/>
              <a:t>12/05/18</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2985C265-44B0-4AEE-AEF7-99154071EEB1}"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42086805-F353-42E5-B1A2-CC6A1242BD83}" type="datetimeFigureOut">
              <a:rPr lang="en-GB" smtClean="0"/>
              <a:pPr/>
              <a:t>12/05/18</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2985C265-44B0-4AEE-AEF7-99154071EEB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42086805-F353-42E5-B1A2-CC6A1242BD83}" type="datetimeFigureOut">
              <a:rPr lang="en-GB" smtClean="0"/>
              <a:pPr/>
              <a:t>12/05/18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2985C265-44B0-4AEE-AEF7-99154071EEB1}"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2086805-F353-42E5-B1A2-CC6A1242BD83}" type="datetimeFigureOut">
              <a:rPr lang="en-GB" smtClean="0"/>
              <a:pPr/>
              <a:t>12/05/18</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2985C265-44B0-4AEE-AEF7-99154071EEB1}"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2086805-F353-42E5-B1A2-CC6A1242BD83}" type="datetimeFigureOut">
              <a:rPr lang="en-GB" smtClean="0"/>
              <a:pPr/>
              <a:t>12/05/18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2985C265-44B0-4AEE-AEF7-99154071EEB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2086805-F353-42E5-B1A2-CC6A1242BD83}" type="datetimeFigureOut">
              <a:rPr lang="en-GB" smtClean="0"/>
              <a:pPr/>
              <a:t>12/05/18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2985C265-44B0-4AEE-AEF7-99154071EEB1}"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2086805-F353-42E5-B1A2-CC6A1242BD83}" type="datetimeFigureOut">
              <a:rPr lang="en-GB" smtClean="0"/>
              <a:pPr/>
              <a:t>12/05/18</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2985C265-44B0-4AEE-AEF7-99154071EEB1}"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Image result for carer"/>
          <p:cNvPicPr>
            <a:picLocks noChangeAspect="1" noChangeArrowheads="1"/>
          </p:cNvPicPr>
          <p:nvPr/>
        </p:nvPicPr>
        <p:blipFill>
          <a:blip r:embed="rId2" cstate="print">
            <a:clrChange>
              <a:clrFrom>
                <a:srgbClr val="DEDDE0"/>
              </a:clrFrom>
              <a:clrTo>
                <a:srgbClr val="DEDDE0">
                  <a:alpha val="0"/>
                </a:srgbClr>
              </a:clrTo>
            </a:clrChange>
          </a:blip>
          <a:srcRect/>
          <a:stretch>
            <a:fillRect/>
          </a:stretch>
        </p:blipFill>
        <p:spPr bwMode="auto">
          <a:xfrm>
            <a:off x="0" y="0"/>
            <a:ext cx="5221957" cy="2983977"/>
          </a:xfrm>
          <a:prstGeom prst="rect">
            <a:avLst/>
          </a:prstGeom>
          <a:ln>
            <a:noFill/>
          </a:ln>
          <a:effectLst>
            <a:softEdge rad="112500"/>
          </a:effectLst>
        </p:spPr>
      </p:pic>
      <p:sp>
        <p:nvSpPr>
          <p:cNvPr id="2" name="Title 1"/>
          <p:cNvSpPr>
            <a:spLocks noGrp="1"/>
          </p:cNvSpPr>
          <p:nvPr>
            <p:ph type="ctrTitle"/>
          </p:nvPr>
        </p:nvSpPr>
        <p:spPr>
          <a:xfrm>
            <a:off x="827584" y="2780928"/>
            <a:ext cx="7772400" cy="1829761"/>
          </a:xfrm>
        </p:spPr>
        <p:txBody>
          <a:bodyPr/>
          <a:lstStyle/>
          <a:p>
            <a:r>
              <a:rPr lang="en-GB" dirty="0" smtClean="0"/>
              <a:t>Disability Towards Independence</a:t>
            </a:r>
            <a:endParaRPr lang="en-GB" dirty="0"/>
          </a:p>
        </p:txBody>
      </p:sp>
      <p:sp>
        <p:nvSpPr>
          <p:cNvPr id="3" name="Subtitle 2"/>
          <p:cNvSpPr>
            <a:spLocks noGrp="1"/>
          </p:cNvSpPr>
          <p:nvPr>
            <p:ph type="subTitle" idx="1"/>
          </p:nvPr>
        </p:nvSpPr>
        <p:spPr>
          <a:xfrm>
            <a:off x="827584" y="4509120"/>
            <a:ext cx="7772400" cy="1199704"/>
          </a:xfrm>
        </p:spPr>
        <p:txBody>
          <a:bodyPr/>
          <a:lstStyle/>
          <a:p>
            <a:r>
              <a:rPr lang="en-GB" dirty="0" smtClean="0"/>
              <a:t>Eugene </a:t>
            </a:r>
            <a:r>
              <a:rPr lang="en-GB" dirty="0" err="1" smtClean="0"/>
              <a:t>Eigbe</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Parents with serious mental health problems such as bipolar disorder, schizophrenia and depression are in the bracket of the most vulnerable people in the society. (Mowbray &amp; Mowbray, 2006)</a:t>
            </a:r>
          </a:p>
          <a:p>
            <a:endParaRPr lang="en-GB" dirty="0" smtClean="0"/>
          </a:p>
          <a:p>
            <a:r>
              <a:rPr lang="en-GB" dirty="0" smtClean="0"/>
              <a:t>According to research, children under the age of 15 with parents with mental health problems and about 60% of parents live with one or two children (</a:t>
            </a:r>
            <a:r>
              <a:rPr lang="en-GB" dirty="0" err="1" smtClean="0"/>
              <a:t>Gopfert</a:t>
            </a:r>
            <a:r>
              <a:rPr lang="en-GB" dirty="0" smtClean="0"/>
              <a:t> et al, 1996)</a:t>
            </a:r>
          </a:p>
          <a:p>
            <a:endParaRPr lang="en-GB" dirty="0"/>
          </a:p>
        </p:txBody>
      </p:sp>
      <p:sp>
        <p:nvSpPr>
          <p:cNvPr id="3" name="Title 2"/>
          <p:cNvSpPr>
            <a:spLocks noGrp="1"/>
          </p:cNvSpPr>
          <p:nvPr>
            <p:ph type="title"/>
          </p:nvPr>
        </p:nvSpPr>
        <p:spPr/>
        <p:txBody>
          <a:bodyPr/>
          <a:lstStyle/>
          <a:p>
            <a:r>
              <a:rPr lang="en-GB" dirty="0" smtClean="0"/>
              <a:t>Background</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548680"/>
            <a:ext cx="8229600" cy="5458611"/>
          </a:xfrm>
        </p:spPr>
        <p:txBody>
          <a:bodyPr/>
          <a:lstStyle/>
          <a:p>
            <a:r>
              <a:rPr lang="en-GB" dirty="0" smtClean="0"/>
              <a:t>It has been argued and debated by past authors that mental health system under the NHS has failed in recognising the fact that many people in the system are parents which results in the needs of their children not being met</a:t>
            </a:r>
          </a:p>
          <a:p>
            <a:endParaRPr lang="en-GB" dirty="0" smtClean="0"/>
          </a:p>
          <a:p>
            <a:r>
              <a:rPr lang="en-GB" dirty="0" smtClean="0"/>
              <a:t>Young carers living with parents with mental illness are at risk of having high levels of emotional and behavioural disturbance than their peers (</a:t>
            </a:r>
            <a:r>
              <a:rPr lang="en-GB" dirty="0" err="1" smtClean="0"/>
              <a:t>Mowbary</a:t>
            </a:r>
            <a:r>
              <a:rPr lang="en-GB" dirty="0" smtClean="0"/>
              <a:t> et al, 2006; </a:t>
            </a:r>
            <a:r>
              <a:rPr lang="en-GB" dirty="0" err="1" smtClean="0"/>
              <a:t>Mowbary</a:t>
            </a:r>
            <a:r>
              <a:rPr lang="en-GB" dirty="0" smtClean="0"/>
              <a:t> et al, 2004)</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To explore the challenges faced by young </a:t>
            </a:r>
            <a:r>
              <a:rPr lang="en-GB" dirty="0" smtClean="0"/>
              <a:t>carers</a:t>
            </a:r>
          </a:p>
          <a:p>
            <a:endParaRPr lang="en-GB" dirty="0" smtClean="0"/>
          </a:p>
          <a:p>
            <a:r>
              <a:rPr lang="en-GB" dirty="0" smtClean="0"/>
              <a:t>To identify key problems and barriers for their future</a:t>
            </a:r>
            <a:endParaRPr lang="en-GB" dirty="0" smtClean="0"/>
          </a:p>
          <a:p>
            <a:pPr>
              <a:buNone/>
            </a:pPr>
            <a:endParaRPr lang="en-GB" dirty="0" smtClean="0"/>
          </a:p>
          <a:p>
            <a:r>
              <a:rPr lang="en-GB" dirty="0" smtClean="0"/>
              <a:t>To discuss why the numbers of children / young carers are increasing. </a:t>
            </a:r>
            <a:endParaRPr lang="en-GB" dirty="0" smtClean="0"/>
          </a:p>
          <a:p>
            <a:pPr>
              <a:buNone/>
            </a:pPr>
            <a:endParaRPr lang="en-GB" dirty="0" smtClean="0"/>
          </a:p>
        </p:txBody>
      </p:sp>
      <p:sp>
        <p:nvSpPr>
          <p:cNvPr id="3" name="Title 2"/>
          <p:cNvSpPr>
            <a:spLocks noGrp="1"/>
          </p:cNvSpPr>
          <p:nvPr>
            <p:ph type="title"/>
          </p:nvPr>
        </p:nvSpPr>
        <p:spPr/>
        <p:txBody>
          <a:bodyPr/>
          <a:lstStyle/>
          <a:p>
            <a:r>
              <a:rPr lang="en-GB" dirty="0" smtClean="0"/>
              <a:t>AIMS</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Thematic analysis!</a:t>
            </a:r>
          </a:p>
          <a:p>
            <a:endParaRPr lang="en-GB" dirty="0" smtClean="0"/>
          </a:p>
          <a:p>
            <a:pPr>
              <a:buNone/>
            </a:pPr>
            <a:r>
              <a:rPr lang="en-GB" sz="3200" u="sng" dirty="0" smtClean="0"/>
              <a:t>Why </a:t>
            </a:r>
            <a:r>
              <a:rPr lang="en-GB" sz="3200" u="sng" dirty="0" smtClean="0"/>
              <a:t>Thematic Analysis?</a:t>
            </a:r>
            <a:endParaRPr lang="en-GB" sz="3200" u="sng" dirty="0" smtClean="0"/>
          </a:p>
          <a:p>
            <a:r>
              <a:rPr lang="en-GB" dirty="0" smtClean="0"/>
              <a:t> </a:t>
            </a:r>
            <a:r>
              <a:rPr lang="en-GB" dirty="0" smtClean="0"/>
              <a:t>Accessibility</a:t>
            </a:r>
          </a:p>
          <a:p>
            <a:r>
              <a:rPr lang="en-GB" dirty="0" smtClean="0"/>
              <a:t>Flexibility</a:t>
            </a:r>
            <a:endParaRPr lang="en-GB" dirty="0" smtClean="0"/>
          </a:p>
          <a:p>
            <a:pPr>
              <a:buNone/>
            </a:pPr>
            <a:endParaRPr lang="en-GB" dirty="0" smtClean="0"/>
          </a:p>
          <a:p>
            <a:pPr>
              <a:buNone/>
            </a:pPr>
            <a:endParaRPr lang="en-GB" dirty="0" smtClean="0"/>
          </a:p>
          <a:p>
            <a:endParaRPr lang="en-GB" dirty="0" smtClean="0"/>
          </a:p>
          <a:p>
            <a:endParaRPr lang="en-GB" dirty="0" smtClean="0"/>
          </a:p>
          <a:p>
            <a:endParaRPr lang="en-GB" dirty="0" smtClean="0"/>
          </a:p>
        </p:txBody>
      </p:sp>
      <p:sp>
        <p:nvSpPr>
          <p:cNvPr id="3" name="Title 2"/>
          <p:cNvSpPr>
            <a:spLocks noGrp="1"/>
          </p:cNvSpPr>
          <p:nvPr>
            <p:ph type="title"/>
          </p:nvPr>
        </p:nvSpPr>
        <p:spPr/>
        <p:txBody>
          <a:bodyPr/>
          <a:lstStyle/>
          <a:p>
            <a:r>
              <a:rPr lang="en-GB" dirty="0" smtClean="0"/>
              <a:t>Methodology</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229600" cy="1083576"/>
          </a:xfrm>
        </p:spPr>
        <p:txBody>
          <a:bodyPr/>
          <a:lstStyle/>
          <a:p>
            <a:r>
              <a:rPr lang="en-GB" dirty="0" smtClean="0"/>
              <a:t>The ethical approval was applied for and approved by the UWTSD</a:t>
            </a:r>
          </a:p>
          <a:p>
            <a:endParaRPr lang="en-GB" dirty="0" smtClean="0"/>
          </a:p>
          <a:p>
            <a:pPr>
              <a:buNone/>
            </a:pPr>
            <a:endParaRPr lang="en-GB" dirty="0"/>
          </a:p>
        </p:txBody>
      </p:sp>
      <p:sp>
        <p:nvSpPr>
          <p:cNvPr id="3" name="Title 2"/>
          <p:cNvSpPr>
            <a:spLocks noGrp="1"/>
          </p:cNvSpPr>
          <p:nvPr>
            <p:ph type="title"/>
          </p:nvPr>
        </p:nvSpPr>
        <p:spPr/>
        <p:txBody>
          <a:bodyPr/>
          <a:lstStyle/>
          <a:p>
            <a:r>
              <a:rPr lang="en-GB" dirty="0" smtClean="0"/>
              <a:t>Ethical Approval</a:t>
            </a:r>
            <a:endParaRPr lang="en-GB" dirty="0"/>
          </a:p>
        </p:txBody>
      </p:sp>
      <p:sp>
        <p:nvSpPr>
          <p:cNvPr id="4" name="Title 2"/>
          <p:cNvSpPr txBox="1">
            <a:spLocks/>
          </p:cNvSpPr>
          <p:nvPr/>
        </p:nvSpPr>
        <p:spPr>
          <a:xfrm>
            <a:off x="539552" y="2636912"/>
            <a:ext cx="8227640" cy="985738"/>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4100" b="1" i="0" u="none" strike="noStrike" kern="1200" cap="none" spc="0" normalizeH="0" baseline="0" noProof="0" dirty="0" smtClean="0">
                <a:ln>
                  <a:noFill/>
                </a:ln>
                <a:solidFill>
                  <a:schemeClr val="tx2"/>
                </a:solidFill>
                <a:effectLst>
                  <a:outerShdw blurRad="31750" dist="25400" dir="5400000" algn="tl" rotWithShape="0">
                    <a:srgbClr val="000000">
                      <a:alpha val="25000"/>
                    </a:srgbClr>
                  </a:outerShdw>
                </a:effectLst>
                <a:uLnTx/>
                <a:uFillTx/>
                <a:latin typeface="+mj-lt"/>
                <a:ea typeface="+mj-ea"/>
                <a:cs typeface="+mj-cs"/>
              </a:rPr>
              <a:t>Ethical Issues</a:t>
            </a:r>
            <a:endParaRPr kumimoji="0" lang="en-GB" sz="4100" b="1" i="0" u="none" strike="noStrike" kern="1200" cap="none" spc="0" normalizeH="0" baseline="0" noProof="0" dirty="0">
              <a:ln>
                <a:noFill/>
              </a:ln>
              <a:solidFill>
                <a:schemeClr val="tx2"/>
              </a:solidFill>
              <a:effectLst>
                <a:outerShdw blurRad="31750" dist="25400" dir="5400000" algn="tl" rotWithShape="0">
                  <a:srgbClr val="000000">
                    <a:alpha val="25000"/>
                  </a:srgbClr>
                </a:outerShdw>
              </a:effectLst>
              <a:uLnTx/>
              <a:uFillTx/>
              <a:latin typeface="+mj-lt"/>
              <a:ea typeface="+mj-ea"/>
              <a:cs typeface="+mj-cs"/>
            </a:endParaRPr>
          </a:p>
        </p:txBody>
      </p:sp>
      <p:sp>
        <p:nvSpPr>
          <p:cNvPr id="5" name="TextBox 4"/>
          <p:cNvSpPr txBox="1"/>
          <p:nvPr/>
        </p:nvSpPr>
        <p:spPr>
          <a:xfrm>
            <a:off x="827584" y="3861048"/>
            <a:ext cx="7200800" cy="2239074"/>
          </a:xfrm>
          <a:prstGeom prst="rect">
            <a:avLst/>
          </a:prstGeom>
          <a:noFill/>
        </p:spPr>
        <p:txBody>
          <a:bodyPr wrap="square" rtlCol="0">
            <a:spAutoFit/>
          </a:bodyPr>
          <a:lstStyle/>
          <a:p>
            <a:pPr marL="624078" indent="-514350">
              <a:lnSpc>
                <a:spcPct val="150000"/>
              </a:lnSpc>
              <a:buFont typeface="+mj-lt"/>
              <a:buAutoNum type="arabicPeriod"/>
            </a:pPr>
            <a:r>
              <a:rPr lang="en-GB" sz="2700" dirty="0" smtClean="0"/>
              <a:t>Informed consent </a:t>
            </a:r>
          </a:p>
          <a:p>
            <a:pPr marL="624078" indent="-514350">
              <a:lnSpc>
                <a:spcPct val="150000"/>
              </a:lnSpc>
              <a:buFont typeface="+mj-lt"/>
              <a:buAutoNum type="arabicPeriod"/>
            </a:pPr>
            <a:r>
              <a:rPr lang="en-GB" sz="2700" dirty="0" smtClean="0"/>
              <a:t>Confidentiality </a:t>
            </a:r>
          </a:p>
          <a:p>
            <a:pPr marL="624078" indent="-514350">
              <a:lnSpc>
                <a:spcPct val="150000"/>
              </a:lnSpc>
              <a:buFont typeface="+mj-lt"/>
              <a:buAutoNum type="arabicPeriod"/>
            </a:pPr>
            <a:r>
              <a:rPr lang="en-GB" sz="2700" dirty="0" smtClean="0"/>
              <a:t>Wellbeing of participants</a:t>
            </a:r>
          </a:p>
          <a:p>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Four participants invited, all in attendance</a:t>
            </a:r>
          </a:p>
          <a:p>
            <a:endParaRPr lang="en-GB" dirty="0" smtClean="0"/>
          </a:p>
          <a:p>
            <a:r>
              <a:rPr lang="en-GB" dirty="0" smtClean="0"/>
              <a:t>Ethical issues explained and aim of the study discussed</a:t>
            </a:r>
          </a:p>
          <a:p>
            <a:pPr>
              <a:buNone/>
            </a:pPr>
            <a:endParaRPr lang="en-GB" dirty="0" smtClean="0"/>
          </a:p>
          <a:p>
            <a:r>
              <a:rPr lang="en-GB" dirty="0" smtClean="0"/>
              <a:t>First name initials were used – H, S, C and K. </a:t>
            </a:r>
            <a:endParaRPr lang="en-GB" dirty="0" smtClean="0"/>
          </a:p>
          <a:p>
            <a:endParaRPr lang="en-GB" dirty="0" smtClean="0"/>
          </a:p>
          <a:p>
            <a:pPr>
              <a:buNone/>
            </a:pPr>
            <a:r>
              <a:rPr lang="en-GB" dirty="0" smtClean="0"/>
              <a:t>According to </a:t>
            </a:r>
            <a:r>
              <a:rPr lang="en-GB" dirty="0" err="1" smtClean="0"/>
              <a:t>Denscombe</a:t>
            </a:r>
            <a:r>
              <a:rPr lang="en-GB" dirty="0" smtClean="0"/>
              <a:t> (2007) it is of utmost importance to give respect to the rights &amp; dignity of research participants</a:t>
            </a:r>
            <a:endParaRPr lang="en-GB" dirty="0" smtClean="0"/>
          </a:p>
          <a:p>
            <a:endParaRPr lang="en-GB" dirty="0" smtClean="0"/>
          </a:p>
        </p:txBody>
      </p:sp>
      <p:sp>
        <p:nvSpPr>
          <p:cNvPr id="3" name="Title 2"/>
          <p:cNvSpPr>
            <a:spLocks noGrp="1"/>
          </p:cNvSpPr>
          <p:nvPr>
            <p:ph type="title"/>
          </p:nvPr>
        </p:nvSpPr>
        <p:spPr/>
        <p:txBody>
          <a:bodyPr/>
          <a:lstStyle/>
          <a:p>
            <a:r>
              <a:rPr lang="en-GB" dirty="0" smtClean="0"/>
              <a:t>Focus Group</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412776"/>
            <a:ext cx="8219256" cy="4968552"/>
          </a:xfrm>
        </p:spPr>
        <p:txBody>
          <a:bodyPr>
            <a:normAutofit fontScale="92500" lnSpcReduction="10000"/>
          </a:bodyPr>
          <a:lstStyle/>
          <a:p>
            <a:r>
              <a:rPr lang="en-GB" dirty="0" smtClean="0"/>
              <a:t>This is situated within  idea or footnotes of constructionist positions  (Madill, Jordan &amp; </a:t>
            </a:r>
            <a:r>
              <a:rPr lang="en-GB" dirty="0" err="1" smtClean="0"/>
              <a:t>Shurley</a:t>
            </a:r>
            <a:r>
              <a:rPr lang="en-GB" dirty="0" smtClean="0"/>
              <a:t>, 2,000). </a:t>
            </a:r>
          </a:p>
          <a:p>
            <a:endParaRPr lang="en-GB" sz="2800" dirty="0" smtClean="0"/>
          </a:p>
          <a:p>
            <a:r>
              <a:rPr lang="en-GB" sz="2800" dirty="0" smtClean="0"/>
              <a:t>All knowledge is socially constructed. </a:t>
            </a:r>
          </a:p>
          <a:p>
            <a:endParaRPr lang="en-GB" sz="2800" dirty="0" smtClean="0"/>
          </a:p>
          <a:p>
            <a:r>
              <a:rPr lang="en-GB" sz="2800" dirty="0" smtClean="0"/>
              <a:t>historically that such knowledge has been in existence. consequently, (Willing, 2009) postulated that different interpretations and meanings of such social phenomenon can be derived from different perspectives  which is relevant when considering the assumption and values of the researcher</a:t>
            </a:r>
            <a:endParaRPr lang="en-GB" sz="2800" dirty="0"/>
          </a:p>
        </p:txBody>
      </p:sp>
      <p:sp>
        <p:nvSpPr>
          <p:cNvPr id="3" name="Title 2"/>
          <p:cNvSpPr>
            <a:spLocks noGrp="1"/>
          </p:cNvSpPr>
          <p:nvPr>
            <p:ph type="title"/>
          </p:nvPr>
        </p:nvSpPr>
        <p:spPr>
          <a:xfrm>
            <a:off x="395536" y="188640"/>
            <a:ext cx="8229600" cy="1143000"/>
          </a:xfrm>
        </p:spPr>
        <p:txBody>
          <a:bodyPr>
            <a:normAutofit fontScale="90000"/>
          </a:bodyPr>
          <a:lstStyle/>
          <a:p>
            <a:r>
              <a:rPr lang="en-GB" dirty="0" smtClean="0"/>
              <a:t>Epistemological Position (Philosophical Approach)</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p:txBody>
          <a:bodyPr/>
          <a:lstStyle/>
          <a:p>
            <a:pPr>
              <a:buNone/>
            </a:pPr>
            <a:r>
              <a:rPr lang="en-GB" dirty="0" smtClean="0"/>
              <a:t>Overarching question are some of the challenges faced by young carers. </a:t>
            </a:r>
          </a:p>
          <a:p>
            <a:pPr>
              <a:buNone/>
            </a:pPr>
            <a:endParaRPr lang="en-GB" dirty="0" smtClean="0"/>
          </a:p>
          <a:p>
            <a:pPr>
              <a:buNone/>
            </a:pPr>
            <a:r>
              <a:rPr lang="en-GB" sz="3600" b="1" dirty="0" smtClean="0">
                <a:solidFill>
                  <a:schemeClr val="tx1">
                    <a:lumMod val="75000"/>
                    <a:lumOff val="25000"/>
                  </a:schemeClr>
                </a:solidFill>
                <a:effectLst>
                  <a:outerShdw blurRad="38100" dist="38100" dir="2700000" algn="tl">
                    <a:srgbClr val="000000">
                      <a:alpha val="43137"/>
                    </a:srgbClr>
                  </a:outerShdw>
                </a:effectLst>
              </a:rPr>
              <a:t>Sub-Questions</a:t>
            </a:r>
            <a:endParaRPr lang="en-GB" sz="3600" b="1" dirty="0">
              <a:solidFill>
                <a:schemeClr val="tx1">
                  <a:lumMod val="75000"/>
                  <a:lumOff val="25000"/>
                </a:schemeClr>
              </a:solidFill>
              <a:effectLst>
                <a:outerShdw blurRad="38100" dist="38100" dir="2700000" algn="tl">
                  <a:srgbClr val="000000">
                    <a:alpha val="43137"/>
                  </a:srgbClr>
                </a:outerShdw>
              </a:effectLst>
            </a:endParaRPr>
          </a:p>
        </p:txBody>
      </p:sp>
      <p:sp>
        <p:nvSpPr>
          <p:cNvPr id="6" name="Title 5"/>
          <p:cNvSpPr>
            <a:spLocks noGrp="1"/>
          </p:cNvSpPr>
          <p:nvPr>
            <p:ph type="title"/>
          </p:nvPr>
        </p:nvSpPr>
        <p:spPr/>
        <p:txBody>
          <a:bodyPr/>
          <a:lstStyle/>
          <a:p>
            <a:r>
              <a:rPr lang="en-GB" dirty="0" smtClean="0"/>
              <a:t>Research Questions</a:t>
            </a:r>
            <a:endParaRPr lang="en-GB" dirty="0"/>
          </a:p>
        </p:txBody>
      </p:sp>
      <p:sp>
        <p:nvSpPr>
          <p:cNvPr id="4" name="TextBox 3"/>
          <p:cNvSpPr txBox="1"/>
          <p:nvPr/>
        </p:nvSpPr>
        <p:spPr>
          <a:xfrm>
            <a:off x="899592" y="3573016"/>
            <a:ext cx="7560840" cy="2585323"/>
          </a:xfrm>
          <a:prstGeom prst="rect">
            <a:avLst/>
          </a:prstGeom>
          <a:noFill/>
        </p:spPr>
        <p:txBody>
          <a:bodyPr wrap="square" rtlCol="0">
            <a:spAutoFit/>
          </a:bodyPr>
          <a:lstStyle/>
          <a:p>
            <a:pPr marL="514350" indent="-514350">
              <a:buFont typeface="+mj-lt"/>
              <a:buAutoNum type="arabicPeriod"/>
            </a:pPr>
            <a:r>
              <a:rPr lang="en-GB" sz="2700" dirty="0" smtClean="0"/>
              <a:t>What are the challenges faced by young carers?</a:t>
            </a:r>
          </a:p>
          <a:p>
            <a:pPr marL="514350" indent="-514350">
              <a:buFont typeface="+mj-lt"/>
              <a:buAutoNum type="arabicPeriod"/>
            </a:pPr>
            <a:r>
              <a:rPr lang="en-GB" sz="2700" dirty="0" smtClean="0"/>
              <a:t>What are the social and </a:t>
            </a:r>
            <a:r>
              <a:rPr lang="en-GB" sz="2700" dirty="0" smtClean="0"/>
              <a:t>health implications </a:t>
            </a:r>
            <a:r>
              <a:rPr lang="en-GB" sz="2700" dirty="0" smtClean="0"/>
              <a:t>of being a young </a:t>
            </a:r>
            <a:r>
              <a:rPr lang="en-GB" sz="2700" dirty="0" smtClean="0"/>
              <a:t>carer?</a:t>
            </a:r>
            <a:endParaRPr lang="en-GB" sz="2700" dirty="0" smtClean="0"/>
          </a:p>
          <a:p>
            <a:pPr marL="514350" indent="-514350">
              <a:buFont typeface="+mj-lt"/>
              <a:buAutoNum type="arabicPeriod"/>
            </a:pPr>
            <a:r>
              <a:rPr lang="en-GB" sz="2700" dirty="0" smtClean="0"/>
              <a:t>What is the government and charity organisations doing about it?</a:t>
            </a:r>
            <a:endParaRPr lang="en-GB" sz="27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08720"/>
            <a:ext cx="8229600" cy="5098571"/>
          </a:xfrm>
        </p:spPr>
        <p:txBody>
          <a:bodyPr>
            <a:normAutofit fontScale="85000" lnSpcReduction="10000"/>
          </a:bodyPr>
          <a:lstStyle/>
          <a:p>
            <a:r>
              <a:rPr lang="en-GB" dirty="0" smtClean="0"/>
              <a:t>Audio tape </a:t>
            </a:r>
            <a:r>
              <a:rPr lang="en-GB" dirty="0" smtClean="0"/>
              <a:t>recording under strict supervision</a:t>
            </a:r>
            <a:endParaRPr lang="en-GB" dirty="0" smtClean="0"/>
          </a:p>
          <a:p>
            <a:pPr>
              <a:buNone/>
            </a:pPr>
            <a:endParaRPr lang="en-GB" dirty="0" smtClean="0"/>
          </a:p>
          <a:p>
            <a:r>
              <a:rPr lang="en-GB" dirty="0" smtClean="0"/>
              <a:t>Data analysis (thematic analysis). </a:t>
            </a:r>
          </a:p>
          <a:p>
            <a:pPr>
              <a:buNone/>
            </a:pPr>
            <a:endParaRPr lang="en-GB" dirty="0" smtClean="0"/>
          </a:p>
          <a:p>
            <a:r>
              <a:rPr lang="en-GB" dirty="0" smtClean="0"/>
              <a:t>Patterns emerged from the transcript, some that were silent and those that indicated across all cases.</a:t>
            </a:r>
          </a:p>
          <a:p>
            <a:pPr>
              <a:buNone/>
            </a:pPr>
            <a:endParaRPr lang="en-GB" dirty="0" smtClean="0"/>
          </a:p>
          <a:p>
            <a:r>
              <a:rPr lang="en-GB" dirty="0" smtClean="0"/>
              <a:t>Initial notes were linked to codes then themes.</a:t>
            </a:r>
          </a:p>
          <a:p>
            <a:pPr>
              <a:buNone/>
            </a:pPr>
            <a:endParaRPr lang="en-GB" dirty="0" smtClean="0"/>
          </a:p>
          <a:p>
            <a:r>
              <a:rPr lang="en-GB" dirty="0" smtClean="0"/>
              <a:t>The themes were chronologically arranged</a:t>
            </a:r>
          </a:p>
          <a:p>
            <a:endParaRPr lang="en-GB" dirty="0" smtClean="0"/>
          </a:p>
          <a:p>
            <a:r>
              <a:rPr lang="en-GB" dirty="0" smtClean="0"/>
              <a:t>I was mindful not to allow my professional and personal experience to affect the outcome of my analysis.</a:t>
            </a:r>
          </a:p>
          <a:p>
            <a:endParaRPr lang="en-GB" dirty="0" smtClean="0"/>
          </a:p>
          <a:p>
            <a:endParaRPr lang="en-GB" dirty="0" smtClean="0"/>
          </a:p>
          <a:p>
            <a:pPr>
              <a:buNone/>
            </a:pPr>
            <a:endParaRPr lang="en-GB" dirty="0" smtClean="0"/>
          </a:p>
        </p:txBody>
      </p:sp>
      <p:sp>
        <p:nvSpPr>
          <p:cNvPr id="3" name="Title 2"/>
          <p:cNvSpPr>
            <a:spLocks noGrp="1"/>
          </p:cNvSpPr>
          <p:nvPr>
            <p:ph type="title"/>
          </p:nvPr>
        </p:nvSpPr>
        <p:spPr>
          <a:xfrm>
            <a:off x="467544" y="0"/>
            <a:ext cx="8229600" cy="1143000"/>
          </a:xfrm>
        </p:spPr>
        <p:txBody>
          <a:bodyPr/>
          <a:lstStyle/>
          <a:p>
            <a:r>
              <a:rPr lang="en-GB" dirty="0" smtClean="0"/>
              <a:t>Data Collection</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buNone/>
            </a:pPr>
            <a:r>
              <a:rPr lang="en-GB" dirty="0" smtClean="0"/>
              <a:t>Too </a:t>
            </a:r>
            <a:r>
              <a:rPr lang="en-GB" dirty="0" smtClean="0"/>
              <a:t>much burden on the young carers as they are engaged in </a:t>
            </a:r>
            <a:endParaRPr lang="en-GB" dirty="0" smtClean="0"/>
          </a:p>
          <a:p>
            <a:pPr>
              <a:buNone/>
            </a:pPr>
            <a:endParaRPr lang="en-GB" dirty="0" smtClean="0"/>
          </a:p>
          <a:p>
            <a:r>
              <a:rPr lang="en-GB" dirty="0" smtClean="0"/>
              <a:t>house chores</a:t>
            </a:r>
          </a:p>
          <a:p>
            <a:r>
              <a:rPr lang="en-GB" dirty="0" smtClean="0"/>
              <a:t> </a:t>
            </a:r>
            <a:r>
              <a:rPr lang="en-GB" dirty="0" smtClean="0"/>
              <a:t>personal care </a:t>
            </a:r>
            <a:r>
              <a:rPr lang="en-GB" dirty="0" smtClean="0"/>
              <a:t>such as bathing, feeding etc</a:t>
            </a:r>
          </a:p>
          <a:p>
            <a:r>
              <a:rPr lang="en-GB" dirty="0" smtClean="0"/>
              <a:t>School runs</a:t>
            </a:r>
          </a:p>
          <a:p>
            <a:pPr>
              <a:buNone/>
            </a:pPr>
            <a:endParaRPr lang="en-GB" dirty="0" smtClean="0"/>
          </a:p>
          <a:p>
            <a:pPr>
              <a:buNone/>
            </a:pPr>
            <a:r>
              <a:rPr lang="en-GB" dirty="0" smtClean="0"/>
              <a:t> </a:t>
            </a:r>
            <a:r>
              <a:rPr lang="en-GB" dirty="0" smtClean="0"/>
              <a:t>thus depriving them of having a social life </a:t>
            </a:r>
            <a:r>
              <a:rPr lang="en-GB" dirty="0" smtClean="0"/>
              <a:t>and preventing them from </a:t>
            </a:r>
            <a:r>
              <a:rPr lang="en-GB" dirty="0" smtClean="0"/>
              <a:t>taking  good care of their own health.</a:t>
            </a:r>
          </a:p>
          <a:p>
            <a:endParaRPr lang="en-GB" dirty="0" smtClean="0"/>
          </a:p>
          <a:p>
            <a:pPr marL="681228" indent="-571500">
              <a:buFont typeface="+mj-lt"/>
              <a:buAutoNum type="romanLcPeriod"/>
            </a:pPr>
            <a:endParaRPr lang="en-GB" dirty="0"/>
          </a:p>
        </p:txBody>
      </p:sp>
      <p:sp>
        <p:nvSpPr>
          <p:cNvPr id="3" name="Title 2"/>
          <p:cNvSpPr>
            <a:spLocks noGrp="1"/>
          </p:cNvSpPr>
          <p:nvPr>
            <p:ph type="title"/>
          </p:nvPr>
        </p:nvSpPr>
        <p:spPr>
          <a:xfrm>
            <a:off x="0" y="274638"/>
            <a:ext cx="9144000" cy="1143000"/>
          </a:xfrm>
        </p:spPr>
        <p:txBody>
          <a:bodyPr>
            <a:noAutofit/>
          </a:bodyPr>
          <a:lstStyle/>
          <a:p>
            <a:r>
              <a:rPr lang="en-GB" sz="3200" dirty="0" smtClean="0"/>
              <a:t>Theme 1 – Personal &amp; Health Development</a:t>
            </a:r>
            <a:endParaRPr lang="en-GB" sz="32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5008" y="1268760"/>
            <a:ext cx="8928992" cy="4525963"/>
          </a:xfrm>
        </p:spPr>
        <p:txBody>
          <a:bodyPr>
            <a:normAutofit fontScale="77500" lnSpcReduction="20000"/>
          </a:bodyPr>
          <a:lstStyle/>
          <a:p>
            <a:pPr marL="681228" indent="-571500">
              <a:buFont typeface="+mj-lt"/>
              <a:buAutoNum type="romanLcPeriod"/>
            </a:pPr>
            <a:endParaRPr lang="en-GB" dirty="0" smtClean="0"/>
          </a:p>
          <a:p>
            <a:pPr marL="681228" indent="-571500">
              <a:buNone/>
            </a:pPr>
            <a:r>
              <a:rPr lang="en-GB" dirty="0" smtClean="0"/>
              <a:t>     Due to the responsibilities they have with caring for their sick relatives, young carers are at a disadvantage in education due to:</a:t>
            </a:r>
          </a:p>
          <a:p>
            <a:pPr marL="681228" indent="-571500"/>
            <a:endParaRPr lang="en-GB" dirty="0" smtClean="0"/>
          </a:p>
          <a:p>
            <a:pPr marL="681228" indent="-571500"/>
            <a:r>
              <a:rPr lang="en-GB" dirty="0" smtClean="0"/>
              <a:t>School absences </a:t>
            </a:r>
          </a:p>
          <a:p>
            <a:pPr marL="681228" indent="-571500">
              <a:buNone/>
            </a:pPr>
            <a:endParaRPr lang="en-GB" dirty="0" smtClean="0"/>
          </a:p>
          <a:p>
            <a:pPr marL="681228" indent="-571500"/>
            <a:r>
              <a:rPr lang="en-GB" dirty="0" smtClean="0"/>
              <a:t>Inability to attend revision sessions</a:t>
            </a:r>
          </a:p>
          <a:p>
            <a:pPr marL="681228" indent="-571500"/>
            <a:endParaRPr lang="en-GB" dirty="0" smtClean="0"/>
          </a:p>
          <a:p>
            <a:pPr marL="681228" indent="-571500"/>
            <a:r>
              <a:rPr lang="en-GB" dirty="0" smtClean="0"/>
              <a:t>Lateness to lessons </a:t>
            </a:r>
          </a:p>
          <a:p>
            <a:pPr marL="681228" indent="-571500"/>
            <a:endParaRPr lang="en-GB" dirty="0" smtClean="0"/>
          </a:p>
          <a:p>
            <a:pPr marL="681228" indent="-571500"/>
            <a:r>
              <a:rPr lang="en-GB" dirty="0" smtClean="0"/>
              <a:t>Less time to do homework</a:t>
            </a:r>
          </a:p>
          <a:p>
            <a:pPr marL="681228" indent="-571500"/>
            <a:endParaRPr lang="en-GB" dirty="0" smtClean="0"/>
          </a:p>
          <a:p>
            <a:pPr marL="681228" indent="-571500"/>
            <a:r>
              <a:rPr lang="en-GB" dirty="0" smtClean="0"/>
              <a:t>Less time to study for assessments and exams</a:t>
            </a:r>
            <a:endParaRPr lang="en-GB" dirty="0" smtClean="0"/>
          </a:p>
        </p:txBody>
      </p:sp>
      <p:sp>
        <p:nvSpPr>
          <p:cNvPr id="4" name="Title 3"/>
          <p:cNvSpPr>
            <a:spLocks noGrp="1"/>
          </p:cNvSpPr>
          <p:nvPr>
            <p:ph type="title"/>
          </p:nvPr>
        </p:nvSpPr>
        <p:spPr>
          <a:xfrm>
            <a:off x="457200" y="274638"/>
            <a:ext cx="8686800" cy="1143000"/>
          </a:xfrm>
        </p:spPr>
        <p:txBody>
          <a:bodyPr>
            <a:noAutofit/>
          </a:bodyPr>
          <a:lstStyle/>
          <a:p>
            <a:r>
              <a:rPr lang="en-GB" sz="3200" dirty="0" smtClean="0"/>
              <a:t>Theme 2 – Educational Underachievement </a:t>
            </a:r>
            <a:endParaRPr lang="en-GB" sz="32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normAutofit/>
          </a:bodyPr>
          <a:lstStyle/>
          <a:p>
            <a:r>
              <a:rPr lang="en-GB" sz="3200" dirty="0" smtClean="0"/>
              <a:t>Theme 3 – Reduced Access </a:t>
            </a:r>
            <a:r>
              <a:rPr lang="en-GB" sz="3200" dirty="0" smtClean="0"/>
              <a:t>T</a:t>
            </a:r>
            <a:r>
              <a:rPr lang="en-GB" sz="3200" dirty="0" smtClean="0"/>
              <a:t>o Employment Ability</a:t>
            </a:r>
            <a:endParaRPr lang="en-GB" sz="3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marL="624078" indent="-514350">
              <a:buFont typeface="+mj-lt"/>
              <a:buAutoNum type="arabicPeriod"/>
            </a:pPr>
            <a:r>
              <a:rPr lang="en-GB" dirty="0" smtClean="0"/>
              <a:t>Wales has the highest numbers of unpaid young carers in the UK and approximately 180,000 is the UK total</a:t>
            </a:r>
          </a:p>
          <a:p>
            <a:pPr marL="624078" indent="-514350">
              <a:buFont typeface="+mj-lt"/>
              <a:buAutoNum type="arabicPeriod"/>
            </a:pPr>
            <a:endParaRPr lang="en-GB" dirty="0" smtClean="0"/>
          </a:p>
          <a:p>
            <a:pPr marL="624078" indent="-514350">
              <a:buFont typeface="+mj-lt"/>
              <a:buAutoNum type="arabicPeriod"/>
            </a:pPr>
            <a:r>
              <a:rPr lang="en-GB" dirty="0" smtClean="0"/>
              <a:t>Young people from Black and Minority Ethnic groups are twice as likely to be young carers</a:t>
            </a:r>
          </a:p>
          <a:p>
            <a:pPr marL="624078" indent="-514350">
              <a:buFont typeface="+mj-lt"/>
              <a:buAutoNum type="arabicPeriod"/>
            </a:pPr>
            <a:endParaRPr lang="en-GB" dirty="0" smtClean="0"/>
          </a:p>
          <a:p>
            <a:pPr marL="624078" indent="-514350">
              <a:buFont typeface="+mj-lt"/>
              <a:buAutoNum type="arabicPeriod"/>
            </a:pPr>
            <a:r>
              <a:rPr lang="en-GB" dirty="0" smtClean="0"/>
              <a:t>Young carers between the ages of 15 – 18 are unlikely to be in full time education, training or employment.</a:t>
            </a:r>
          </a:p>
          <a:p>
            <a:endParaRPr lang="en-GB" dirty="0" smtClean="0"/>
          </a:p>
          <a:p>
            <a:endParaRPr lang="en-GB" dirty="0"/>
          </a:p>
        </p:txBody>
      </p:sp>
      <p:sp>
        <p:nvSpPr>
          <p:cNvPr id="3" name="Title 2"/>
          <p:cNvSpPr>
            <a:spLocks noGrp="1"/>
          </p:cNvSpPr>
          <p:nvPr>
            <p:ph type="title"/>
          </p:nvPr>
        </p:nvSpPr>
        <p:spPr/>
        <p:txBody>
          <a:bodyPr/>
          <a:lstStyle/>
          <a:p>
            <a:r>
              <a:rPr lang="en-GB" dirty="0" smtClean="0"/>
              <a:t>Literature Review notes</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476672"/>
            <a:ext cx="8229600" cy="5530619"/>
          </a:xfrm>
        </p:spPr>
        <p:txBody>
          <a:bodyPr/>
          <a:lstStyle/>
          <a:p>
            <a:pPr marL="624078" indent="-514350">
              <a:buFont typeface="+mj-lt"/>
              <a:buAutoNum type="arabicPeriod" startAt="4"/>
            </a:pPr>
            <a:r>
              <a:rPr lang="en-GB" dirty="0" smtClean="0"/>
              <a:t>The third sector in the UK is one of the best around and has worked tirelessly with other NGOs for carers to practically recognised</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624078" indent="-514350">
              <a:buFont typeface="+mj-lt"/>
              <a:buAutoNum type="arabicPeriod"/>
            </a:pPr>
            <a:r>
              <a:rPr lang="en-GB" dirty="0" smtClean="0"/>
              <a:t>The policy and legislation should have clear provisions for carers over 18 as their education, well being and employment ability has been stunted by the years of caring they gave</a:t>
            </a:r>
          </a:p>
          <a:p>
            <a:pPr marL="624078" indent="-514350">
              <a:buFont typeface="+mj-lt"/>
              <a:buAutoNum type="arabicPeriod"/>
            </a:pPr>
            <a:endParaRPr lang="en-GB" dirty="0" smtClean="0"/>
          </a:p>
          <a:p>
            <a:pPr marL="624078" indent="-514350">
              <a:buFont typeface="+mj-lt"/>
              <a:buAutoNum type="arabicPeriod"/>
            </a:pPr>
            <a:r>
              <a:rPr lang="en-GB" dirty="0" smtClean="0"/>
              <a:t>There should be an holistic care service as well as a more grounded health care system that can cater for identification and dispensation</a:t>
            </a:r>
          </a:p>
          <a:p>
            <a:pPr marL="624078" indent="-514350">
              <a:buFont typeface="+mj-lt"/>
              <a:buAutoNum type="arabicPeriod"/>
            </a:pPr>
            <a:endParaRPr lang="en-GB" dirty="0"/>
          </a:p>
        </p:txBody>
      </p:sp>
      <p:sp>
        <p:nvSpPr>
          <p:cNvPr id="3" name="Title 2"/>
          <p:cNvSpPr>
            <a:spLocks noGrp="1"/>
          </p:cNvSpPr>
          <p:nvPr>
            <p:ph type="title"/>
          </p:nvPr>
        </p:nvSpPr>
        <p:spPr/>
        <p:txBody>
          <a:bodyPr/>
          <a:lstStyle/>
          <a:p>
            <a:r>
              <a:rPr lang="en-GB" dirty="0" smtClean="0"/>
              <a:t>Recommendation</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548680"/>
            <a:ext cx="8229600" cy="5458611"/>
          </a:xfrm>
        </p:spPr>
        <p:txBody>
          <a:bodyPr/>
          <a:lstStyle/>
          <a:p>
            <a:pPr marL="624078" indent="-514350">
              <a:buFont typeface="+mj-lt"/>
              <a:buAutoNum type="arabicPeriod" startAt="3"/>
            </a:pPr>
            <a:r>
              <a:rPr lang="en-GB" dirty="0" smtClean="0"/>
              <a:t>Employers that are ready to employ carers should be highly subsidised </a:t>
            </a:r>
          </a:p>
          <a:p>
            <a:pPr marL="624078" indent="-514350">
              <a:buFont typeface="+mj-lt"/>
              <a:buAutoNum type="arabicPeriod" startAt="3"/>
            </a:pPr>
            <a:endParaRPr lang="en-GB" dirty="0" smtClean="0"/>
          </a:p>
          <a:p>
            <a:pPr marL="624078" indent="-514350">
              <a:buFont typeface="+mj-lt"/>
              <a:buAutoNum type="arabicPeriod" startAt="3"/>
            </a:pPr>
            <a:r>
              <a:rPr lang="en-GB" dirty="0" smtClean="0"/>
              <a:t>Special training should be given to young carers towards the long caring experience they have had.</a:t>
            </a:r>
          </a:p>
          <a:p>
            <a:pPr marL="624078" indent="-514350">
              <a:buFont typeface="+mj-lt"/>
              <a:buAutoNum type="arabicPeriod" startAt="3"/>
            </a:pPr>
            <a:endParaRPr lang="en-GB" dirty="0" smtClean="0"/>
          </a:p>
          <a:p>
            <a:pPr marL="624078" indent="-514350">
              <a:buFont typeface="+mj-lt"/>
              <a:buAutoNum type="arabicPeriod" startAt="3"/>
            </a:pPr>
            <a:r>
              <a:rPr lang="en-GB" dirty="0" smtClean="0"/>
              <a:t>To update any current document as it relates to stigmatisation and bullying </a:t>
            </a:r>
            <a:r>
              <a:rPr lang="en-GB" smtClean="0"/>
              <a:t>in schools</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834</TotalTime>
  <Words>752</Words>
  <Application>Microsoft Office PowerPoint</Application>
  <PresentationFormat>On-screen Show (4:3)</PresentationFormat>
  <Paragraphs>102</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Concourse</vt:lpstr>
      <vt:lpstr>Disability Towards Independence</vt:lpstr>
      <vt:lpstr>Background</vt:lpstr>
      <vt:lpstr>Slide 3</vt:lpstr>
      <vt:lpstr>AIMS</vt:lpstr>
      <vt:lpstr>Methodology</vt:lpstr>
      <vt:lpstr>Ethical Approval</vt:lpstr>
      <vt:lpstr>Focus Group</vt:lpstr>
      <vt:lpstr>Epistemological Position (Philosophical Approach)</vt:lpstr>
      <vt:lpstr>Research Questions</vt:lpstr>
      <vt:lpstr>Data Collection</vt:lpstr>
      <vt:lpstr>Theme 1 – Personal &amp; Health Development</vt:lpstr>
      <vt:lpstr>Theme 2 – Educational Underachievement </vt:lpstr>
      <vt:lpstr>Theme 3 – Reduced Access To Employment Ability</vt:lpstr>
      <vt:lpstr>Literature Review notes</vt:lpstr>
      <vt:lpstr>Slide 15</vt:lpstr>
      <vt:lpstr>Recommendation</vt:lpstr>
      <vt:lpstr>Slide 17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Disability Towards Independence</dc:title>
  <dc:creator>user</dc:creator>
  <cp:lastModifiedBy>user</cp:lastModifiedBy>
  <cp:revision>8</cp:revision>
  <dcterms:created xsi:type="dcterms:W3CDTF">2018-04-30T14:42:48Z</dcterms:created>
  <dcterms:modified xsi:type="dcterms:W3CDTF">2018-05-12T23:29:39Z</dcterms:modified>
</cp:coreProperties>
</file>