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3"/>
  </p:notesMasterIdLst>
  <p:handoutMasterIdLst>
    <p:handoutMasterId r:id="rId24"/>
  </p:handoutMasterIdLst>
  <p:sldIdLst>
    <p:sldId id="257" r:id="rId5"/>
    <p:sldId id="258" r:id="rId6"/>
    <p:sldId id="268" r:id="rId7"/>
    <p:sldId id="276" r:id="rId8"/>
    <p:sldId id="265" r:id="rId9"/>
    <p:sldId id="264" r:id="rId10"/>
    <p:sldId id="275" r:id="rId11"/>
    <p:sldId id="259" r:id="rId12"/>
    <p:sldId id="272" r:id="rId13"/>
    <p:sldId id="260" r:id="rId14"/>
    <p:sldId id="270" r:id="rId15"/>
    <p:sldId id="262" r:id="rId16"/>
    <p:sldId id="263" r:id="rId17"/>
    <p:sldId id="267" r:id="rId18"/>
    <p:sldId id="273" r:id="rId19"/>
    <p:sldId id="271" r:id="rId20"/>
    <p:sldId id="269" r:id="rId21"/>
    <p:sldId id="26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064" userDrawn="1">
          <p15:clr>
            <a:srgbClr val="A4A3A4"/>
          </p15:clr>
        </p15:guide>
        <p15:guide id="2" pos="3840" userDrawn="1">
          <p15:clr>
            <a:srgbClr val="A4A3A4"/>
          </p15:clr>
        </p15:guide>
        <p15:guide id="3" pos="456" userDrawn="1">
          <p15:clr>
            <a:srgbClr val="A4A3A4"/>
          </p15:clr>
        </p15:guide>
        <p15:guide id="4" pos="720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6286E"/>
    <a:srgbClr val="1E3ADA"/>
    <a:srgbClr val="7BEBD8"/>
    <a:srgbClr val="8335E5"/>
    <a:srgbClr val="6B8DE1"/>
    <a:srgbClr val="6C92E1"/>
    <a:srgbClr val="6313DC"/>
    <a:srgbClr val="030553"/>
    <a:srgbClr val="7D4BC9"/>
    <a:srgbClr val="6524D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3537" autoAdjust="0"/>
  </p:normalViewPr>
  <p:slideViewPr>
    <p:cSldViewPr snapToGrid="0" showGuides="1">
      <p:cViewPr varScale="1">
        <p:scale>
          <a:sx n="80" d="100"/>
          <a:sy n="80" d="100"/>
        </p:scale>
        <p:origin x="365" y="67"/>
      </p:cViewPr>
      <p:guideLst>
        <p:guide orient="horz" pos="2064"/>
        <p:guide pos="3840"/>
        <p:guide pos="456"/>
        <p:guide pos="720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60" d="100"/>
          <a:sy n="60" d="100"/>
        </p:scale>
        <p:origin x="3187" y="4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hart>
    <c:title>
      <c:tx>
        <c:rich>
          <a:bodyPr rot="0" spcFirstLastPara="1" vertOverflow="ellipsis" vert="horz" wrap="square" anchor="ctr" anchorCtr="1"/>
          <a:lstStyle/>
          <a:p>
            <a:pPr>
              <a:defRPr sz="2400" b="0" i="0" u="none" strike="noStrike" kern="1200" cap="all" spc="50" baseline="0">
                <a:solidFill>
                  <a:schemeClr val="tx1">
                    <a:lumMod val="65000"/>
                    <a:lumOff val="35000"/>
                  </a:schemeClr>
                </a:solidFill>
                <a:latin typeface="+mn-lt"/>
                <a:ea typeface="+mn-ea"/>
                <a:cs typeface="Arial Black" panose="020B0604020202020204" pitchFamily="34" charset="0"/>
              </a:defRPr>
            </a:pPr>
            <a:r>
              <a:rPr lang="en-US" dirty="0">
                <a:solidFill>
                  <a:schemeClr val="tx1"/>
                </a:solidFill>
                <a:latin typeface="+mn-lt"/>
              </a:rPr>
              <a:t>UK</a:t>
            </a:r>
          </a:p>
        </c:rich>
      </c:tx>
      <c:overlay val="0"/>
      <c:spPr>
        <a:noFill/>
        <a:ln>
          <a:noFill/>
        </a:ln>
        <a:effectLst/>
      </c:spPr>
      <c:txPr>
        <a:bodyPr rot="0" spcFirstLastPara="1" vertOverflow="ellipsis" vert="horz" wrap="square" anchor="ctr" anchorCtr="1"/>
        <a:lstStyle/>
        <a:p>
          <a:pPr>
            <a:defRPr sz="2400" b="0" i="0" u="none" strike="noStrike" kern="1200" cap="all" spc="50" baseline="0">
              <a:solidFill>
                <a:schemeClr val="tx1">
                  <a:lumMod val="65000"/>
                  <a:lumOff val="35000"/>
                </a:schemeClr>
              </a:solidFill>
              <a:latin typeface="+mn-lt"/>
              <a:ea typeface="+mn-ea"/>
              <a:cs typeface="Arial Black" panose="020B0604020202020204" pitchFamily="34" charset="0"/>
            </a:defRPr>
          </a:pPr>
          <a:endParaRPr lang="en-US"/>
        </a:p>
      </c:txPr>
    </c:title>
    <c:autoTitleDeleted val="0"/>
    <c:plotArea>
      <c:layout/>
      <c:barChart>
        <c:barDir val="bar"/>
        <c:grouping val="clustered"/>
        <c:varyColors val="0"/>
        <c:ser>
          <c:idx val="0"/>
          <c:order val="0"/>
          <c:tx>
            <c:strRef>
              <c:f>Sheet1!$B$1</c:f>
              <c:strCache>
                <c:ptCount val="1"/>
                <c:pt idx="0">
                  <c:v>Working from home</c:v>
                </c:pt>
              </c:strCache>
            </c:strRef>
          </c:tx>
          <c:spPr>
            <a:gradFill flip="none" rotWithShape="1">
              <a:gsLst>
                <a:gs pos="0">
                  <a:schemeClr val="accent1"/>
                </a:gs>
                <a:gs pos="75000">
                  <a:schemeClr val="accent1">
                    <a:lumMod val="60000"/>
                    <a:lumOff val="40000"/>
                  </a:schemeClr>
                </a:gs>
                <a:gs pos="51000">
                  <a:schemeClr val="accent1">
                    <a:alpha val="75000"/>
                  </a:schemeClr>
                </a:gs>
                <a:gs pos="100000">
                  <a:schemeClr val="accent1">
                    <a:lumMod val="20000"/>
                    <a:lumOff val="80000"/>
                    <a:alpha val="15000"/>
                  </a:schemeClr>
                </a:gs>
              </a:gsLst>
              <a:lin ang="10800000" scaled="1"/>
              <a:tileRect/>
            </a:gra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Sheet1!$A$2:$A$5</c:f>
              <c:strCache>
                <c:ptCount val="2"/>
                <c:pt idx="0">
                  <c:v>Prior to the COVID-19 </c:v>
                </c:pt>
                <c:pt idx="1">
                  <c:v>During the pandemic</c:v>
                </c:pt>
              </c:strCache>
            </c:strRef>
          </c:cat>
          <c:val>
            <c:numRef>
              <c:f>Sheet1!$B$2:$B$5</c:f>
              <c:numCache>
                <c:formatCode>0%</c:formatCode>
                <c:ptCount val="4"/>
                <c:pt idx="0">
                  <c:v>0.05</c:v>
                </c:pt>
                <c:pt idx="1">
                  <c:v>0.47</c:v>
                </c:pt>
              </c:numCache>
            </c:numRef>
          </c:val>
          <c:extLst>
            <c:ext xmlns:c16="http://schemas.microsoft.com/office/drawing/2014/chart" uri="{C3380CC4-5D6E-409C-BE32-E72D297353CC}">
              <c16:uniqueId val="{00000000-285C-4494-BFFE-D406E62A3FAB}"/>
            </c:ext>
          </c:extLst>
        </c:ser>
        <c:dLbls>
          <c:dLblPos val="outEnd"/>
          <c:showLegendKey val="0"/>
          <c:showVal val="1"/>
          <c:showCatName val="0"/>
          <c:showSerName val="0"/>
          <c:showPercent val="0"/>
          <c:showBubbleSize val="0"/>
        </c:dLbls>
        <c:gapWidth val="326"/>
        <c:overlap val="-58"/>
        <c:axId val="1111705064"/>
        <c:axId val="1111706704"/>
      </c:barChart>
      <c:catAx>
        <c:axId val="1111705064"/>
        <c:scaling>
          <c:orientation val="minMax"/>
        </c:scaling>
        <c:delete val="0"/>
        <c:axPos val="l"/>
        <c:numFmt formatCode="General" sourceLinked="1"/>
        <c:majorTickMark val="none"/>
        <c:minorTickMark val="none"/>
        <c:tickLblPos val="nextTo"/>
        <c:spPr>
          <a:noFill/>
          <a:ln w="19050" cap="flat" cmpd="sng" algn="ctr">
            <a:solidFill>
              <a:schemeClr val="tx1">
                <a:lumMod val="15000"/>
                <a:lumOff val="85000"/>
              </a:schemeClr>
            </a:solidFill>
            <a:round/>
            <a:headEnd type="none" w="sm" len="sm"/>
            <a:tailEnd type="none" w="sm" len="sm"/>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111706704"/>
        <c:crosses val="autoZero"/>
        <c:auto val="1"/>
        <c:lblAlgn val="ctr"/>
        <c:lblOffset val="100"/>
        <c:noMultiLvlLbl val="0"/>
      </c:catAx>
      <c:valAx>
        <c:axId val="1111706704"/>
        <c:scaling>
          <c:orientation val="minMax"/>
        </c:scaling>
        <c:delete val="0"/>
        <c:axPos val="b"/>
        <c:majorGridlines>
          <c:spPr>
            <a:ln w="9525" cap="flat" cmpd="sng" algn="ctr">
              <a:gradFill>
                <a:gsLst>
                  <a:gs pos="99000">
                    <a:schemeClr val="tx1">
                      <a:lumMod val="25000"/>
                      <a:lumOff val="75000"/>
                    </a:schemeClr>
                  </a:gs>
                  <a:gs pos="0">
                    <a:schemeClr val="tx1">
                      <a:lumMod val="15000"/>
                      <a:lumOff val="85000"/>
                    </a:schemeClr>
                  </a:gs>
                </a:gsLst>
                <a:lin ang="5400000" scaled="0"/>
              </a:gra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111705064"/>
        <c:crosses val="autoZero"/>
        <c:crossBetween val="between"/>
      </c:valAx>
      <c:spPr>
        <a:noFill/>
        <a:ln>
          <a:noFill/>
        </a:ln>
        <a:effectLst/>
      </c:spPr>
    </c:plotArea>
    <c:legend>
      <c:legendPos val="b"/>
      <c:legendEntry>
        <c:idx val="0"/>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Entry>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Reversed" id="21">
  <a:schemeClr val="accent1"/>
</cs:colorStyle>
</file>

<file path=ppt/charts/style1.xml><?xml version="1.0" encoding="utf-8"?>
<cs:chartStyle xmlns:cs="http://schemas.microsoft.com/office/drawing/2012/chartStyle" xmlns:a="http://schemas.openxmlformats.org/drawingml/2006/main" id="223">
  <cs:axisTitle>
    <cs:lnRef idx="0"/>
    <cs:fillRef idx="0"/>
    <cs:effectRef idx="0"/>
    <cs:fontRef idx="minor">
      <a:schemeClr val="tx1">
        <a:lumMod val="65000"/>
        <a:lumOff val="35000"/>
      </a:schemeClr>
    </cs:fontRef>
    <cs:defRPr sz="1197" kern="1200" cap="all"/>
  </cs:axisTitle>
  <cs:categoryAxis>
    <cs:lnRef idx="0"/>
    <cs:fillRef idx="0"/>
    <cs:effectRef idx="0"/>
    <cs:fontRef idx="minor">
      <a:schemeClr val="tx1">
        <a:lumMod val="65000"/>
        <a:lumOff val="35000"/>
      </a:schemeClr>
    </cs:fontRef>
    <cs:spPr>
      <a:ln w="19050" cap="flat" cmpd="sng" algn="ctr">
        <a:solidFill>
          <a:schemeClr val="tx1">
            <a:lumMod val="15000"/>
            <a:lumOff val="85000"/>
          </a:schemeClr>
        </a:solidFill>
        <a:round/>
        <a:headEnd type="none" w="sm" len="sm"/>
        <a:tailEnd type="none" w="sm" len="sm"/>
      </a:ln>
    </cs:spPr>
    <cs:defRPr sz="1197"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bg1"/>
    </cs:fontRef>
    <cs:spPr>
      <a:solidFill>
        <a:schemeClr val="tx1">
          <a:lumMod val="50000"/>
          <a:lumOff val="50000"/>
        </a:schemeClr>
      </a:solidFill>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gradFill flip="none" rotWithShape="1">
        <a:gsLst>
          <a:gs pos="0">
            <a:schemeClr val="phClr"/>
          </a:gs>
          <a:gs pos="75000">
            <a:schemeClr val="phClr">
              <a:lumMod val="60000"/>
              <a:lumOff val="40000"/>
            </a:schemeClr>
          </a:gs>
          <a:gs pos="51000">
            <a:schemeClr val="phClr">
              <a:alpha val="75000"/>
            </a:schemeClr>
          </a:gs>
          <a:gs pos="100000">
            <a:schemeClr val="phClr">
              <a:lumMod val="20000"/>
              <a:lumOff val="80000"/>
              <a:alpha val="15000"/>
            </a:schemeClr>
          </a:gs>
        </a:gsLst>
        <a:lin ang="10800000" scaled="1"/>
        <a:tileRect/>
      </a:gradFill>
    </cs:spPr>
  </cs:dataPoint>
  <cs:dataPoint3D>
    <cs:lnRef idx="0"/>
    <cs:fillRef idx="0">
      <cs:styleClr val="auto"/>
    </cs:fillRef>
    <cs:effectRef idx="0"/>
    <cs:fontRef idx="minor">
      <a:schemeClr val="dk1"/>
    </cs:fontRef>
    <cs:spPr>
      <a:gradFill flip="none" rotWithShape="1">
        <a:gsLst>
          <a:gs pos="0">
            <a:schemeClr val="phClr"/>
          </a:gs>
          <a:gs pos="75000">
            <a:schemeClr val="phClr">
              <a:lumMod val="60000"/>
              <a:lumOff val="40000"/>
            </a:schemeClr>
          </a:gs>
          <a:gs pos="51000">
            <a:schemeClr val="phClr">
              <a:alpha val="75000"/>
            </a:schemeClr>
          </a:gs>
          <a:gs pos="100000">
            <a:schemeClr val="phClr">
              <a:lumMod val="20000"/>
              <a:lumOff val="80000"/>
              <a:alpha val="15000"/>
            </a:schemeClr>
          </a:gs>
        </a:gsLst>
        <a:lin ang="10800000" scaled="1"/>
        <a:tileRect/>
      </a:gradFill>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styleClr val="auto"/>
    </cs:lnRef>
    <cs:fillRef idx="0">
      <cs:styleClr val="auto"/>
    </cs:fillRef>
    <cs:effectRef idx="0"/>
    <cs:fontRef idx="minor">
      <a:schemeClr val="dk1"/>
    </cs:fontRef>
    <cs:spPr>
      <a:gradFill>
        <a:gsLst>
          <a:gs pos="0">
            <a:schemeClr val="phClr"/>
          </a:gs>
          <a:gs pos="46000">
            <a:schemeClr val="phClr"/>
          </a:gs>
          <a:gs pos="100000">
            <a:schemeClr val="phClr">
              <a:lumMod val="20000"/>
              <a:lumOff val="80000"/>
              <a:alpha val="0"/>
            </a:schemeClr>
          </a:gs>
        </a:gsLst>
        <a:path path="circle">
          <a:fillToRect l="50000" t="-80000" r="50000" b="180000"/>
        </a:path>
      </a:gradFill>
      <a:ln w="9525" cap="flat" cmpd="sng" algn="ctr">
        <a:solidFill>
          <a:schemeClr val="phClr">
            <a:shade val="95000"/>
          </a:schemeClr>
        </a:solidFill>
        <a:round/>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65000"/>
            <a:lumOff val="3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cap="flat" cmpd="sng" algn="ctr">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99000">
              <a:schemeClr val="tx1">
                <a:lumMod val="25000"/>
                <a:lumOff val="75000"/>
              </a:schemeClr>
            </a:gs>
            <a:gs pos="0">
              <a:schemeClr val="tx1">
                <a:lumMod val="15000"/>
                <a:lumOff val="85000"/>
              </a:schemeClr>
            </a:gs>
          </a:gsLst>
          <a:lin ang="5400000" scaled="0"/>
        </a:gradFill>
        <a:round/>
      </a:ln>
    </cs:spPr>
  </cs:gridlineMajor>
  <cs:gridlineMinor>
    <cs:lnRef idx="0"/>
    <cs:fillRef idx="0"/>
    <cs:effectRef idx="0"/>
    <cs:fontRef idx="minor">
      <a:schemeClr val="dk1"/>
    </cs:fontRef>
    <cs:spPr>
      <a:ln w="9525" cap="flat" cmpd="sng" algn="ctr">
        <a:gradFill>
          <a:gsLst>
            <a:gs pos="100000">
              <a:schemeClr val="tx1">
                <a:lumMod val="15000"/>
                <a:lumOff val="85000"/>
              </a:schemeClr>
            </a:gs>
            <a:gs pos="0">
              <a:schemeClr val="tx1">
                <a:lumMod val="5000"/>
                <a:lumOff val="95000"/>
              </a:schemeClr>
            </a:gs>
          </a:gsLst>
          <a:lin ang="5400000" scaled="0"/>
        </a:gradFill>
        <a:round/>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headEnd type="none" w="sm" len="sm"/>
        <a:tailEnd type="none" w="sm" len="sm"/>
      </a:ln>
    </cs:spPr>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2200" b="1" kern="1200" cap="all" spc="5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dk1"/>
    </cs:fontRef>
  </cs:wall>
</cs:chartStyle>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D8915E-DC14-41D6-9BB5-F49E1C265163}" type="doc">
      <dgm:prSet loTypeId="urn:microsoft.com/office/officeart/2016/7/layout/HorizontalActionList" loCatId="list" qsTypeId="urn:microsoft.com/office/officeart/2005/8/quickstyle/simple1" qsCatId="simple" csTypeId="urn:microsoft.com/office/officeart/2005/8/colors/accent1_3" csCatId="accent1" phldr="1"/>
      <dgm:spPr/>
      <dgm:t>
        <a:bodyPr/>
        <a:lstStyle/>
        <a:p>
          <a:endParaRPr lang="en-US"/>
        </a:p>
      </dgm:t>
    </dgm:pt>
    <dgm:pt modelId="{8FE81FEC-2664-411F-AEB3-065F29F52751}">
      <dgm:prSet/>
      <dgm:spPr>
        <a:xfrm>
          <a:off x="8179444" y="1430352"/>
          <a:ext cx="1934219" cy="3430271"/>
        </a:xfrm>
        <a:prstGeom prst="rect">
          <a:avLst/>
        </a:prstGeom>
        <a:solidFill>
          <a:srgbClr val="4A5EE6">
            <a:lumMod val="60000"/>
            <a:lumOff val="40000"/>
            <a:alpha val="68000"/>
          </a:srgbClr>
        </a:solidFill>
        <a:ln w="12700" cap="flat" cmpd="sng" algn="ctr">
          <a:noFill/>
          <a:prstDash val="solid"/>
          <a:miter lim="800000"/>
        </a:ln>
        <a:effectLst/>
      </dgm:spPr>
      <dgm:t>
        <a:bodyPr lIns="182880" tIns="182880" rIns="182880" bIns="182880"/>
        <a:lstStyle/>
        <a:p>
          <a:pPr marL="0" rtl="0">
            <a:lnSpc>
              <a:spcPct val="100000"/>
            </a:lnSpc>
            <a:buNone/>
          </a:pPr>
          <a:r>
            <a:rPr lang="en-US" b="0" i="0" dirty="0">
              <a:solidFill>
                <a:srgbClr val="36393B">
                  <a:hueOff val="0"/>
                  <a:satOff val="0"/>
                  <a:lumOff val="0"/>
                  <a:alphaOff val="0"/>
                </a:srgbClr>
              </a:solidFill>
              <a:latin typeface="Avenir Next LT Pro" panose="020B0504020202020204" pitchFamily="34" charset="77"/>
              <a:ea typeface="+mn-ea"/>
              <a:cs typeface="+mn-cs"/>
            </a:rPr>
            <a:t>Able to have time to add more degrees and skills.</a:t>
          </a:r>
        </a:p>
      </dgm:t>
    </dgm:pt>
    <dgm:pt modelId="{BCBC007E-0269-421B-9C41-DE26D5C3A822}" type="parTrans" cxnId="{711E093C-AD42-45A4-8D40-A2D39702062E}">
      <dgm:prSet/>
      <dgm:spPr/>
      <dgm:t>
        <a:bodyPr/>
        <a:lstStyle/>
        <a:p>
          <a:endParaRPr lang="en-US"/>
        </a:p>
      </dgm:t>
    </dgm:pt>
    <dgm:pt modelId="{80230EB7-7230-4881-A631-309C07417378}" type="sibTrans" cxnId="{711E093C-AD42-45A4-8D40-A2D39702062E}">
      <dgm:prSet/>
      <dgm:spPr/>
      <dgm:t>
        <a:bodyPr/>
        <a:lstStyle/>
        <a:p>
          <a:endParaRPr lang="en-US"/>
        </a:p>
      </dgm:t>
    </dgm:pt>
    <dgm:pt modelId="{73D947E0-108F-4D20-A71E-3CF329F97212}">
      <dgm:prSet phldr="0" custT="1"/>
      <dgm:spPr>
        <a:xfrm>
          <a:off x="11410" y="699641"/>
          <a:ext cx="1934219" cy="580265"/>
        </a:xfrm>
        <a:prstGeom prst="rect">
          <a:avLst/>
        </a:prstGeom>
        <a:solidFill>
          <a:srgbClr val="4A5EE6">
            <a:shade val="80000"/>
            <a:hueOff val="0"/>
            <a:satOff val="0"/>
            <a:lumOff val="0"/>
            <a:alphaOff val="0"/>
          </a:srgbClr>
        </a:solidFill>
        <a:ln w="12700" cap="flat" cmpd="sng" algn="ctr">
          <a:noFill/>
          <a:prstDash val="solid"/>
          <a:miter lim="800000"/>
        </a:ln>
        <a:effectLst/>
      </dgm:spPr>
      <dgm:t>
        <a:bodyPr/>
        <a:lstStyle/>
        <a:p>
          <a:pPr marL="0" rtl="0">
            <a:buNone/>
          </a:pPr>
          <a:r>
            <a:rPr lang="en-US" sz="1800" b="0" i="0" dirty="0">
              <a:solidFill>
                <a:srgbClr val="FFFFFF"/>
              </a:solidFill>
              <a:latin typeface="Avenir Next LT Pro" panose="020B0504020202020204" pitchFamily="34" charset="77"/>
              <a:ea typeface="+mn-ea"/>
              <a:cs typeface="+mn-cs"/>
            </a:rPr>
            <a:t>MORE FREE TIME</a:t>
          </a:r>
        </a:p>
      </dgm:t>
    </dgm:pt>
    <dgm:pt modelId="{9D249532-A24D-4D8F-848A-9F42F2E486C9}" type="parTrans" cxnId="{A0077D09-C12C-46D0-8DF7-194B6911362A}">
      <dgm:prSet/>
      <dgm:spPr/>
      <dgm:t>
        <a:bodyPr/>
        <a:lstStyle/>
        <a:p>
          <a:endParaRPr lang="en-US"/>
        </a:p>
      </dgm:t>
    </dgm:pt>
    <dgm:pt modelId="{AE813459-65AB-4FA9-B717-330DDA6DFA4E}" type="sibTrans" cxnId="{A0077D09-C12C-46D0-8DF7-194B6911362A}">
      <dgm:prSet/>
      <dgm:spPr/>
      <dgm:t>
        <a:bodyPr/>
        <a:lstStyle/>
        <a:p>
          <a:endParaRPr lang="en-US"/>
        </a:p>
      </dgm:t>
    </dgm:pt>
    <dgm:pt modelId="{30A490C8-22B4-4D68-875C-0F0DE2FF864D}">
      <dgm:prSet phldr="0"/>
      <dgm:spPr>
        <a:xfrm>
          <a:off x="11410" y="1434580"/>
          <a:ext cx="1934219" cy="3426043"/>
        </a:xfrm>
        <a:prstGeom prst="rect">
          <a:avLst/>
        </a:prstGeom>
        <a:solidFill>
          <a:srgbClr val="4A5EE6">
            <a:lumMod val="60000"/>
            <a:lumOff val="40000"/>
            <a:alpha val="63879"/>
          </a:srgbClr>
        </a:solidFill>
        <a:ln w="12700" cap="flat" cmpd="sng" algn="ctr">
          <a:noFill/>
          <a:prstDash val="solid"/>
          <a:miter lim="800000"/>
        </a:ln>
        <a:effectLst/>
      </dgm:spPr>
      <dgm:t>
        <a:bodyPr/>
        <a:lstStyle/>
        <a:p>
          <a:pPr marL="0">
            <a:lnSpc>
              <a:spcPct val="100000"/>
            </a:lnSpc>
            <a:buNone/>
          </a:pPr>
          <a:r>
            <a:rPr lang="en-US" b="0" i="0" dirty="0">
              <a:solidFill>
                <a:srgbClr val="36393B">
                  <a:hueOff val="0"/>
                  <a:satOff val="0"/>
                  <a:lumOff val="0"/>
                  <a:alphaOff val="0"/>
                </a:srgbClr>
              </a:solidFill>
              <a:latin typeface="Avenir Next LT Pro" panose="020B0504020202020204" pitchFamily="34" charset="77"/>
              <a:ea typeface="+mn-ea"/>
              <a:cs typeface="+mn-cs"/>
            </a:rPr>
            <a:t>Time for personal obligations and activities.</a:t>
          </a:r>
          <a:endParaRPr lang="en-US" b="1" i="0" dirty="0">
            <a:solidFill>
              <a:srgbClr val="36393B">
                <a:hueOff val="0"/>
                <a:satOff val="0"/>
                <a:lumOff val="0"/>
                <a:alphaOff val="0"/>
              </a:srgbClr>
            </a:solidFill>
            <a:latin typeface="Avenir Next LT Pro" panose="020B0504020202020204" pitchFamily="34" charset="77"/>
            <a:ea typeface="+mn-ea"/>
            <a:cs typeface="+mn-cs"/>
          </a:endParaRPr>
        </a:p>
      </dgm:t>
    </dgm:pt>
    <dgm:pt modelId="{035C64B0-4F0C-4FD1-BD23-B1D4C9887CBE}" type="parTrans" cxnId="{381FE1CC-8184-4745-8EB3-6DE11655998D}">
      <dgm:prSet/>
      <dgm:spPr/>
      <dgm:t>
        <a:bodyPr/>
        <a:lstStyle/>
        <a:p>
          <a:endParaRPr lang="en-US"/>
        </a:p>
      </dgm:t>
    </dgm:pt>
    <dgm:pt modelId="{45495DA8-8707-41E3-A12B-FA5766269C44}" type="sibTrans" cxnId="{381FE1CC-8184-4745-8EB3-6DE11655998D}">
      <dgm:prSet/>
      <dgm:spPr/>
      <dgm:t>
        <a:bodyPr/>
        <a:lstStyle/>
        <a:p>
          <a:endParaRPr lang="en-US"/>
        </a:p>
      </dgm:t>
    </dgm:pt>
    <dgm:pt modelId="{B1AFA1AF-0FF8-45B3-A6D0-0E255A2F637D}">
      <dgm:prSet phldr="0" custT="1"/>
      <dgm:spPr>
        <a:xfrm>
          <a:off x="2053419" y="698584"/>
          <a:ext cx="1934219" cy="580265"/>
        </a:xfrm>
        <a:prstGeom prst="rect">
          <a:avLst/>
        </a:prstGeom>
        <a:solidFill>
          <a:srgbClr val="4A5EE6">
            <a:lumMod val="75000"/>
            <a:alpha val="52980"/>
          </a:srgbClr>
        </a:solidFill>
        <a:ln w="12700" cap="flat" cmpd="sng" algn="ctr">
          <a:noFill/>
          <a:prstDash val="solid"/>
          <a:miter lim="800000"/>
        </a:ln>
        <a:effectLst/>
      </dgm:spPr>
      <dgm:t>
        <a:bodyPr/>
        <a:lstStyle/>
        <a:p>
          <a:pPr marL="0">
            <a:buNone/>
          </a:pPr>
          <a:r>
            <a:rPr lang="en-US" sz="1800" b="0" i="0" dirty="0">
              <a:solidFill>
                <a:srgbClr val="FFFFFF"/>
              </a:solidFill>
              <a:latin typeface="Avenir Next LT Pro" panose="020B0504020202020204" pitchFamily="34" charset="77"/>
              <a:ea typeface="+mn-ea"/>
              <a:cs typeface="+mn-cs"/>
            </a:rPr>
            <a:t>DIFFERENT LOCATIONS</a:t>
          </a:r>
        </a:p>
      </dgm:t>
    </dgm:pt>
    <dgm:pt modelId="{10C68AF5-481C-45AA-A216-8BBBB04515B9}" type="parTrans" cxnId="{F28D7702-2FC3-49BD-BB13-C989E5EE622A}">
      <dgm:prSet/>
      <dgm:spPr/>
      <dgm:t>
        <a:bodyPr/>
        <a:lstStyle/>
        <a:p>
          <a:endParaRPr lang="en-US"/>
        </a:p>
      </dgm:t>
    </dgm:pt>
    <dgm:pt modelId="{88649F7A-400B-4056-965D-C9AC0B3AD942}" type="sibTrans" cxnId="{F28D7702-2FC3-49BD-BB13-C989E5EE622A}">
      <dgm:prSet/>
      <dgm:spPr/>
      <dgm:t>
        <a:bodyPr/>
        <a:lstStyle/>
        <a:p>
          <a:endParaRPr lang="en-US"/>
        </a:p>
      </dgm:t>
    </dgm:pt>
    <dgm:pt modelId="{50418D2B-9486-42DE-AFDD-1D31420040FF}">
      <dgm:prSet phldr="0"/>
      <dgm:spPr>
        <a:xfrm>
          <a:off x="2042142" y="1430352"/>
          <a:ext cx="1934219" cy="3430271"/>
        </a:xfrm>
        <a:prstGeom prst="rect">
          <a:avLst/>
        </a:prstGeom>
        <a:solidFill>
          <a:srgbClr val="4A5EE6">
            <a:lumMod val="40000"/>
            <a:lumOff val="60000"/>
            <a:alpha val="45201"/>
          </a:srgbClr>
        </a:solidFill>
        <a:ln w="12700" cap="flat" cmpd="sng" algn="ctr">
          <a:noFill/>
          <a:prstDash val="solid"/>
          <a:miter lim="800000"/>
        </a:ln>
        <a:effectLst/>
      </dgm:spPr>
      <dgm:t>
        <a:bodyPr/>
        <a:lstStyle/>
        <a:p>
          <a:pPr marL="0">
            <a:lnSpc>
              <a:spcPct val="100000"/>
            </a:lnSpc>
            <a:buNone/>
          </a:pPr>
          <a:r>
            <a:rPr lang="en-US" b="0" i="0" dirty="0">
              <a:solidFill>
                <a:srgbClr val="36393B">
                  <a:hueOff val="0"/>
                  <a:satOff val="0"/>
                  <a:lumOff val="0"/>
                  <a:alphaOff val="0"/>
                </a:srgbClr>
              </a:solidFill>
              <a:latin typeface="Avenir Next LT Pro" panose="020B0504020202020204" pitchFamily="34" charset="77"/>
              <a:ea typeface="+mn-ea"/>
              <a:cs typeface="+mn-cs"/>
            </a:rPr>
            <a:t>Enabling individuals to work from anywhere.</a:t>
          </a:r>
          <a:endParaRPr lang="en-US" b="1" i="0" dirty="0">
            <a:solidFill>
              <a:srgbClr val="36393B">
                <a:hueOff val="0"/>
                <a:satOff val="0"/>
                <a:lumOff val="0"/>
                <a:alphaOff val="0"/>
              </a:srgbClr>
            </a:solidFill>
            <a:latin typeface="Avenir Next LT Pro" panose="020B0504020202020204" pitchFamily="34" charset="77"/>
            <a:ea typeface="+mn-ea"/>
            <a:cs typeface="+mn-cs"/>
          </a:endParaRPr>
        </a:p>
      </dgm:t>
    </dgm:pt>
    <dgm:pt modelId="{D5A17F6B-93F5-442B-938A-0F38C281BE88}" type="parTrans" cxnId="{5A5BA622-5DEB-48B9-88D9-C1DE36C711E5}">
      <dgm:prSet/>
      <dgm:spPr/>
      <dgm:t>
        <a:bodyPr/>
        <a:lstStyle/>
        <a:p>
          <a:endParaRPr lang="en-US"/>
        </a:p>
      </dgm:t>
    </dgm:pt>
    <dgm:pt modelId="{1D87A0A5-8024-4710-846B-D5BFAC785107}" type="sibTrans" cxnId="{5A5BA622-5DEB-48B9-88D9-C1DE36C711E5}">
      <dgm:prSet/>
      <dgm:spPr/>
      <dgm:t>
        <a:bodyPr/>
        <a:lstStyle/>
        <a:p>
          <a:endParaRPr lang="en-US"/>
        </a:p>
      </dgm:t>
    </dgm:pt>
    <dgm:pt modelId="{E9682B4F-0217-4B50-923E-C104AA24290F}">
      <dgm:prSet phldr="0" custT="1"/>
      <dgm:spPr>
        <a:xfrm>
          <a:off x="4095427" y="698584"/>
          <a:ext cx="1934219" cy="580265"/>
        </a:xfrm>
        <a:prstGeom prst="rect">
          <a:avLst/>
        </a:prstGeom>
        <a:solidFill>
          <a:srgbClr val="4A5EE6">
            <a:shade val="80000"/>
            <a:hueOff val="89781"/>
            <a:satOff val="4639"/>
            <a:lumOff val="12020"/>
            <a:alphaOff val="0"/>
          </a:srgbClr>
        </a:solidFill>
        <a:ln w="12700" cap="flat" cmpd="sng" algn="ctr">
          <a:noFill/>
          <a:prstDash val="solid"/>
          <a:miter lim="800000"/>
        </a:ln>
        <a:effectLst/>
      </dgm:spPr>
      <dgm:t>
        <a:bodyPr/>
        <a:lstStyle/>
        <a:p>
          <a:pPr marL="0">
            <a:buNone/>
          </a:pPr>
          <a:r>
            <a:rPr lang="en-US" sz="1800" b="0" i="0" dirty="0">
              <a:solidFill>
                <a:srgbClr val="FFFFFF"/>
              </a:solidFill>
              <a:latin typeface="Avenir Next LT Pro" panose="020B0504020202020204" pitchFamily="34" charset="77"/>
              <a:ea typeface="+mn-ea"/>
              <a:cs typeface="+mn-cs"/>
            </a:rPr>
            <a:t>PRODUCTIVITY</a:t>
          </a:r>
        </a:p>
      </dgm:t>
    </dgm:pt>
    <dgm:pt modelId="{E0F6C4AF-9BBB-4698-91D7-F9AE3EACBD5D}" type="parTrans" cxnId="{6C23D0C9-74B2-4C8B-AB2F-A03B3B0EBE56}">
      <dgm:prSet/>
      <dgm:spPr/>
      <dgm:t>
        <a:bodyPr/>
        <a:lstStyle/>
        <a:p>
          <a:endParaRPr lang="en-US"/>
        </a:p>
      </dgm:t>
    </dgm:pt>
    <dgm:pt modelId="{B8632E42-D7EB-4C31-877E-6F1B2801851A}" type="sibTrans" cxnId="{6C23D0C9-74B2-4C8B-AB2F-A03B3B0EBE56}">
      <dgm:prSet/>
      <dgm:spPr/>
      <dgm:t>
        <a:bodyPr/>
        <a:lstStyle/>
        <a:p>
          <a:endParaRPr lang="en-US"/>
        </a:p>
      </dgm:t>
    </dgm:pt>
    <dgm:pt modelId="{0EC0C300-11E4-45CF-8418-973585107209}">
      <dgm:prSet phldr="0"/>
      <dgm:spPr>
        <a:xfrm>
          <a:off x="4078793" y="1430352"/>
          <a:ext cx="1934219" cy="3430271"/>
        </a:xfrm>
        <a:prstGeom prst="rect">
          <a:avLst/>
        </a:prstGeom>
        <a:solidFill>
          <a:srgbClr val="4A5EE6">
            <a:lumMod val="20000"/>
            <a:lumOff val="80000"/>
            <a:alpha val="44000"/>
          </a:srgbClr>
        </a:solidFill>
        <a:ln w="12700" cap="flat" cmpd="sng" algn="ctr">
          <a:noFill/>
          <a:prstDash val="solid"/>
          <a:miter lim="800000"/>
        </a:ln>
        <a:effectLst/>
      </dgm:spPr>
      <dgm:t>
        <a:bodyPr/>
        <a:lstStyle/>
        <a:p>
          <a:pPr marL="0">
            <a:lnSpc>
              <a:spcPct val="100000"/>
            </a:lnSpc>
            <a:buNone/>
          </a:pPr>
          <a:r>
            <a:rPr lang="en-US" b="0" i="0" dirty="0">
              <a:solidFill>
                <a:srgbClr val="36393B">
                  <a:hueOff val="0"/>
                  <a:satOff val="0"/>
                  <a:lumOff val="0"/>
                  <a:alphaOff val="0"/>
                </a:srgbClr>
              </a:solidFill>
              <a:latin typeface="Avenir Next LT Pro" panose="020B0504020202020204" pitchFamily="34" charset="77"/>
              <a:ea typeface="+mn-ea"/>
              <a:cs typeface="+mn-cs"/>
            </a:rPr>
            <a:t>Most workers feels they can work better and more.</a:t>
          </a:r>
          <a:endParaRPr lang="en-US" b="1" i="0" dirty="0">
            <a:solidFill>
              <a:srgbClr val="36393B">
                <a:hueOff val="0"/>
                <a:satOff val="0"/>
                <a:lumOff val="0"/>
                <a:alphaOff val="0"/>
              </a:srgbClr>
            </a:solidFill>
            <a:latin typeface="Avenir Next LT Pro" panose="020B0504020202020204" pitchFamily="34" charset="77"/>
            <a:ea typeface="+mn-ea"/>
            <a:cs typeface="+mn-cs"/>
          </a:endParaRPr>
        </a:p>
      </dgm:t>
    </dgm:pt>
    <dgm:pt modelId="{1E4DD98E-100E-46B7-B24A-408BBF69E9FA}" type="parTrans" cxnId="{51563A4F-C0EB-47D6-B5BC-47A4E599AD4B}">
      <dgm:prSet/>
      <dgm:spPr/>
      <dgm:t>
        <a:bodyPr/>
        <a:lstStyle/>
        <a:p>
          <a:endParaRPr lang="en-US"/>
        </a:p>
      </dgm:t>
    </dgm:pt>
    <dgm:pt modelId="{90FAB5D1-62B3-4FF6-A07D-EE607F529C32}" type="sibTrans" cxnId="{51563A4F-C0EB-47D6-B5BC-47A4E599AD4B}">
      <dgm:prSet/>
      <dgm:spPr/>
      <dgm:t>
        <a:bodyPr/>
        <a:lstStyle/>
        <a:p>
          <a:endParaRPr lang="en-US"/>
        </a:p>
      </dgm:t>
    </dgm:pt>
    <dgm:pt modelId="{FEB4A941-E9FA-4A86-A673-85FF34B35F20}">
      <dgm:prSet phldr="0"/>
      <dgm:spPr>
        <a:xfrm>
          <a:off x="6137436" y="1430352"/>
          <a:ext cx="1934219" cy="3430271"/>
        </a:xfrm>
        <a:prstGeom prst="rect">
          <a:avLst/>
        </a:prstGeom>
        <a:solidFill>
          <a:srgbClr val="4A5EE6">
            <a:lumMod val="40000"/>
            <a:lumOff val="60000"/>
            <a:alpha val="45000"/>
          </a:srgbClr>
        </a:solidFill>
        <a:ln w="12700" cap="flat" cmpd="sng" algn="ctr">
          <a:noFill/>
          <a:prstDash val="solid"/>
          <a:miter lim="800000"/>
        </a:ln>
        <a:effectLst/>
      </dgm:spPr>
      <dgm:t>
        <a:bodyPr/>
        <a:lstStyle/>
        <a:p>
          <a:pPr marL="0" rtl="0">
            <a:lnSpc>
              <a:spcPct val="100000"/>
            </a:lnSpc>
            <a:buNone/>
          </a:pPr>
          <a:r>
            <a:rPr lang="en-US" b="0" i="0" dirty="0">
              <a:solidFill>
                <a:srgbClr val="36393B">
                  <a:hueOff val="0"/>
                  <a:satOff val="0"/>
                  <a:lumOff val="0"/>
                  <a:alphaOff val="0"/>
                </a:srgbClr>
              </a:solidFill>
              <a:latin typeface="Avenir Next LT Pro" panose="020B0504020202020204" pitchFamily="34" charset="77"/>
              <a:ea typeface="+mn-ea"/>
              <a:cs typeface="+mn-cs"/>
            </a:rPr>
            <a:t>Reduce stress and have a better wellbeing.</a:t>
          </a:r>
          <a:endParaRPr lang="en-US" b="1" i="0" dirty="0">
            <a:solidFill>
              <a:srgbClr val="36393B">
                <a:hueOff val="0"/>
                <a:satOff val="0"/>
                <a:lumOff val="0"/>
                <a:alphaOff val="0"/>
              </a:srgbClr>
            </a:solidFill>
            <a:latin typeface="Avenir Next LT Pro" panose="020B0504020202020204" pitchFamily="34" charset="77"/>
            <a:ea typeface="+mn-ea"/>
            <a:cs typeface="+mn-cs"/>
          </a:endParaRPr>
        </a:p>
      </dgm:t>
    </dgm:pt>
    <dgm:pt modelId="{39522508-BC4E-4DD5-A744-AFEFFE36DB74}" type="parTrans" cxnId="{F942F56C-9025-4AA1-9B36-C5AE0A93B0F5}">
      <dgm:prSet/>
      <dgm:spPr/>
      <dgm:t>
        <a:bodyPr/>
        <a:lstStyle/>
        <a:p>
          <a:endParaRPr lang="en-US"/>
        </a:p>
      </dgm:t>
    </dgm:pt>
    <dgm:pt modelId="{97624CC8-6315-4683-B26C-C30D552DA5A6}" type="sibTrans" cxnId="{F942F56C-9025-4AA1-9B36-C5AE0A93B0F5}">
      <dgm:prSet/>
      <dgm:spPr/>
      <dgm:t>
        <a:bodyPr/>
        <a:lstStyle/>
        <a:p>
          <a:endParaRPr lang="en-US"/>
        </a:p>
      </dgm:t>
    </dgm:pt>
    <dgm:pt modelId="{A2322D3A-7AC2-4C5C-9D7E-EAB2313D47D4}">
      <dgm:prSet phldr="0" custT="1"/>
      <dgm:spPr>
        <a:xfrm>
          <a:off x="8179444" y="698584"/>
          <a:ext cx="1934219" cy="580265"/>
        </a:xfrm>
        <a:prstGeom prst="rect">
          <a:avLst/>
        </a:prstGeom>
        <a:solidFill>
          <a:srgbClr val="4A5EE6"/>
        </a:solidFill>
        <a:ln w="12700" cap="flat" cmpd="sng" algn="ctr">
          <a:noFill/>
          <a:prstDash val="solid"/>
          <a:miter lim="800000"/>
        </a:ln>
        <a:effectLst/>
      </dgm:spPr>
      <dgm:t>
        <a:bodyPr/>
        <a:lstStyle/>
        <a:p>
          <a:pPr marL="0">
            <a:buNone/>
          </a:pPr>
          <a:r>
            <a:rPr lang="en-US" sz="1800" b="0" i="0" dirty="0">
              <a:solidFill>
                <a:srgbClr val="FFFFFF"/>
              </a:solidFill>
              <a:latin typeface="Avenir Next LT Pro" panose="020B0504020202020204" pitchFamily="34" charset="77"/>
              <a:ea typeface="+mn-ea"/>
              <a:cs typeface="+mn-cs"/>
            </a:rPr>
            <a:t>SKILLS</a:t>
          </a:r>
        </a:p>
      </dgm:t>
    </dgm:pt>
    <dgm:pt modelId="{4A8C15D4-B36F-4764-B4FF-F2AF790D3E17}" type="parTrans" cxnId="{179FAFCF-F878-464E-A8A6-1185EFA0E380}">
      <dgm:prSet/>
      <dgm:spPr/>
      <dgm:t>
        <a:bodyPr/>
        <a:lstStyle/>
        <a:p>
          <a:endParaRPr lang="en-US"/>
        </a:p>
      </dgm:t>
    </dgm:pt>
    <dgm:pt modelId="{84DE1C3A-3FC7-4DB3-88ED-33F65A71557A}" type="sibTrans" cxnId="{179FAFCF-F878-464E-A8A6-1185EFA0E380}">
      <dgm:prSet/>
      <dgm:spPr/>
      <dgm:t>
        <a:bodyPr/>
        <a:lstStyle/>
        <a:p>
          <a:endParaRPr lang="en-US"/>
        </a:p>
      </dgm:t>
    </dgm:pt>
    <dgm:pt modelId="{4F85505A-81B6-4FDA-A144-900B71DAD946}">
      <dgm:prSet phldr="0" custT="1"/>
      <dgm:spPr>
        <a:xfrm>
          <a:off x="6137436" y="698584"/>
          <a:ext cx="1934219" cy="580265"/>
        </a:xfrm>
        <a:prstGeom prst="rect">
          <a:avLst/>
        </a:prstGeom>
        <a:solidFill>
          <a:srgbClr val="4A5EE6">
            <a:lumMod val="75000"/>
            <a:alpha val="53000"/>
          </a:srgbClr>
        </a:solidFill>
        <a:ln w="12700" cap="flat" cmpd="sng" algn="ctr">
          <a:noFill/>
          <a:prstDash val="solid"/>
          <a:miter lim="800000"/>
        </a:ln>
        <a:effectLst/>
      </dgm:spPr>
      <dgm:t>
        <a:bodyPr/>
        <a:lstStyle/>
        <a:p>
          <a:pPr marL="0">
            <a:buNone/>
          </a:pPr>
          <a:r>
            <a:rPr lang="en-US" sz="1800" b="0" i="0" dirty="0">
              <a:solidFill>
                <a:srgbClr val="FFFFFF"/>
              </a:solidFill>
              <a:latin typeface="Avenir Next LT Pro" panose="020B0504020202020204" pitchFamily="34" charset="77"/>
              <a:ea typeface="+mn-ea"/>
              <a:cs typeface="+mn-cs"/>
            </a:rPr>
            <a:t>SICKNESS</a:t>
          </a:r>
        </a:p>
      </dgm:t>
    </dgm:pt>
    <dgm:pt modelId="{D9A96E25-7BBE-4DDD-8DDE-B4970D4340A8}" type="parTrans" cxnId="{2D633B56-E147-4EFC-B9EE-6C0413F329B0}">
      <dgm:prSet/>
      <dgm:spPr/>
      <dgm:t>
        <a:bodyPr/>
        <a:lstStyle/>
        <a:p>
          <a:endParaRPr lang="en-US"/>
        </a:p>
      </dgm:t>
    </dgm:pt>
    <dgm:pt modelId="{68F74A88-49DC-44B1-BC0D-220A7B97601C}" type="sibTrans" cxnId="{2D633B56-E147-4EFC-B9EE-6C0413F329B0}">
      <dgm:prSet/>
      <dgm:spPr/>
      <dgm:t>
        <a:bodyPr/>
        <a:lstStyle/>
        <a:p>
          <a:endParaRPr lang="en-US"/>
        </a:p>
      </dgm:t>
    </dgm:pt>
    <dgm:pt modelId="{E4B4F7C4-5024-45F0-9FD7-C5068A1AE6C4}" type="pres">
      <dgm:prSet presAssocID="{0DD8915E-DC14-41D6-9BB5-F49E1C265163}" presName="Name0" presStyleCnt="0">
        <dgm:presLayoutVars>
          <dgm:dir/>
          <dgm:animLvl val="lvl"/>
          <dgm:resizeHandles val="exact"/>
        </dgm:presLayoutVars>
      </dgm:prSet>
      <dgm:spPr/>
    </dgm:pt>
    <dgm:pt modelId="{473E2436-1BC1-4A6C-8568-5C38418F52D1}" type="pres">
      <dgm:prSet presAssocID="{73D947E0-108F-4D20-A71E-3CF329F97212}" presName="composite" presStyleCnt="0"/>
      <dgm:spPr/>
    </dgm:pt>
    <dgm:pt modelId="{BDBD7220-3F85-45D2-BED6-5BBFBC23EAE3}" type="pres">
      <dgm:prSet presAssocID="{73D947E0-108F-4D20-A71E-3CF329F97212}" presName="parTx" presStyleLbl="alignNode1" presStyleIdx="0" presStyleCnt="5">
        <dgm:presLayoutVars>
          <dgm:chMax val="0"/>
          <dgm:chPref val="0"/>
        </dgm:presLayoutVars>
      </dgm:prSet>
      <dgm:spPr/>
    </dgm:pt>
    <dgm:pt modelId="{22359DD7-1BFB-4900-BAE6-6084F2F57988}" type="pres">
      <dgm:prSet presAssocID="{73D947E0-108F-4D20-A71E-3CF329F97212}" presName="desTx" presStyleLbl="alignAccFollowNode1" presStyleIdx="0" presStyleCnt="5" custScaleY="146656" custLinFactNeighborY="30641">
        <dgm:presLayoutVars/>
      </dgm:prSet>
      <dgm:spPr/>
    </dgm:pt>
    <dgm:pt modelId="{38C65349-0C40-499F-9765-B6F38C2DC3C3}" type="pres">
      <dgm:prSet presAssocID="{AE813459-65AB-4FA9-B717-330DDA6DFA4E}" presName="space" presStyleCnt="0"/>
      <dgm:spPr/>
    </dgm:pt>
    <dgm:pt modelId="{C6650FDC-3601-45F5-9125-6E3F90A53F8A}" type="pres">
      <dgm:prSet presAssocID="{B1AFA1AF-0FF8-45B3-A6D0-0E255A2F637D}" presName="composite" presStyleCnt="0"/>
      <dgm:spPr/>
    </dgm:pt>
    <dgm:pt modelId="{C4F84DEA-2002-4D32-8E80-70EEE05E345A}" type="pres">
      <dgm:prSet presAssocID="{B1AFA1AF-0FF8-45B3-A6D0-0E255A2F637D}" presName="parTx" presStyleLbl="alignNode1" presStyleIdx="1" presStyleCnt="5">
        <dgm:presLayoutVars>
          <dgm:chMax val="0"/>
          <dgm:chPref val="0"/>
        </dgm:presLayoutVars>
      </dgm:prSet>
      <dgm:spPr/>
    </dgm:pt>
    <dgm:pt modelId="{4FEB85EB-D046-4CDB-8A62-BBCE260C4490}" type="pres">
      <dgm:prSet presAssocID="{B1AFA1AF-0FF8-45B3-A6D0-0E255A2F637D}" presName="desTx" presStyleLbl="alignAccFollowNode1" presStyleIdx="1" presStyleCnt="5" custScaleY="146837" custLinFactNeighborX="-583" custLinFactNeighborY="32252">
        <dgm:presLayoutVars/>
      </dgm:prSet>
      <dgm:spPr/>
    </dgm:pt>
    <dgm:pt modelId="{40F59683-723F-44D1-8379-95635EED1AA8}" type="pres">
      <dgm:prSet presAssocID="{88649F7A-400B-4056-965D-C9AC0B3AD942}" presName="space" presStyleCnt="0"/>
      <dgm:spPr/>
    </dgm:pt>
    <dgm:pt modelId="{BB2E4F65-C461-40C3-BC82-6A29AA851F44}" type="pres">
      <dgm:prSet presAssocID="{E9682B4F-0217-4B50-923E-C104AA24290F}" presName="composite" presStyleCnt="0"/>
      <dgm:spPr/>
    </dgm:pt>
    <dgm:pt modelId="{49B7F8FA-D256-41EF-9327-52A3551D9A60}" type="pres">
      <dgm:prSet presAssocID="{E9682B4F-0217-4B50-923E-C104AA24290F}" presName="parTx" presStyleLbl="alignNode1" presStyleIdx="2" presStyleCnt="5">
        <dgm:presLayoutVars>
          <dgm:chMax val="0"/>
          <dgm:chPref val="0"/>
        </dgm:presLayoutVars>
      </dgm:prSet>
      <dgm:spPr/>
    </dgm:pt>
    <dgm:pt modelId="{6B5FE59C-B471-448A-AA7A-B526DCC4D4CA}" type="pres">
      <dgm:prSet presAssocID="{E9682B4F-0217-4B50-923E-C104AA24290F}" presName="desTx" presStyleLbl="alignAccFollowNode1" presStyleIdx="2" presStyleCnt="5" custScaleY="146837" custLinFactNeighborX="-276" custLinFactNeighborY="33477">
        <dgm:presLayoutVars/>
      </dgm:prSet>
      <dgm:spPr/>
    </dgm:pt>
    <dgm:pt modelId="{A91542D9-4FB3-4302-AD03-3D6EF82E6748}" type="pres">
      <dgm:prSet presAssocID="{B8632E42-D7EB-4C31-877E-6F1B2801851A}" presName="space" presStyleCnt="0"/>
      <dgm:spPr/>
    </dgm:pt>
    <dgm:pt modelId="{1A7C3045-2DAF-4A19-82DB-79436B2E4575}" type="pres">
      <dgm:prSet presAssocID="{4F85505A-81B6-4FDA-A144-900B71DAD946}" presName="composite" presStyleCnt="0"/>
      <dgm:spPr/>
    </dgm:pt>
    <dgm:pt modelId="{4132ECB1-6BEF-4935-AFA3-B2EAA48FDE7E}" type="pres">
      <dgm:prSet presAssocID="{4F85505A-81B6-4FDA-A144-900B71DAD946}" presName="parTx" presStyleLbl="alignNode1" presStyleIdx="3" presStyleCnt="5">
        <dgm:presLayoutVars>
          <dgm:chMax val="0"/>
          <dgm:chPref val="0"/>
        </dgm:presLayoutVars>
      </dgm:prSet>
      <dgm:spPr/>
    </dgm:pt>
    <dgm:pt modelId="{C42A8BDE-B838-475D-AFDE-17B60D744AB6}" type="pres">
      <dgm:prSet presAssocID="{4F85505A-81B6-4FDA-A144-900B71DAD946}" presName="desTx" presStyleLbl="alignAccFollowNode1" presStyleIdx="3" presStyleCnt="5" custScaleY="146837" custLinFactNeighborY="30454">
        <dgm:presLayoutVars/>
      </dgm:prSet>
      <dgm:spPr/>
    </dgm:pt>
    <dgm:pt modelId="{D0DC94A3-770A-4810-A89A-7DB7918862F6}" type="pres">
      <dgm:prSet presAssocID="{68F74A88-49DC-44B1-BC0D-220A7B97601C}" presName="space" presStyleCnt="0"/>
      <dgm:spPr/>
    </dgm:pt>
    <dgm:pt modelId="{647B2244-AC3A-441A-A6FB-6136FA04F429}" type="pres">
      <dgm:prSet presAssocID="{A2322D3A-7AC2-4C5C-9D7E-EAB2313D47D4}" presName="composite" presStyleCnt="0"/>
      <dgm:spPr/>
    </dgm:pt>
    <dgm:pt modelId="{59606EB9-9F10-4D12-A33F-A242FDCC0D0F}" type="pres">
      <dgm:prSet presAssocID="{A2322D3A-7AC2-4C5C-9D7E-EAB2313D47D4}" presName="parTx" presStyleLbl="alignNode1" presStyleIdx="4" presStyleCnt="5">
        <dgm:presLayoutVars>
          <dgm:chMax val="0"/>
          <dgm:chPref val="0"/>
        </dgm:presLayoutVars>
      </dgm:prSet>
      <dgm:spPr/>
    </dgm:pt>
    <dgm:pt modelId="{C8429E68-36DD-4F6A-A2F4-7CCDADCEFAD1}" type="pres">
      <dgm:prSet presAssocID="{A2322D3A-7AC2-4C5C-9D7E-EAB2313D47D4}" presName="desTx" presStyleLbl="alignAccFollowNode1" presStyleIdx="4" presStyleCnt="5" custScaleY="146837" custLinFactNeighborY="30596">
        <dgm:presLayoutVars/>
      </dgm:prSet>
      <dgm:spPr/>
    </dgm:pt>
  </dgm:ptLst>
  <dgm:cxnLst>
    <dgm:cxn modelId="{F28D7702-2FC3-49BD-BB13-C989E5EE622A}" srcId="{0DD8915E-DC14-41D6-9BB5-F49E1C265163}" destId="{B1AFA1AF-0FF8-45B3-A6D0-0E255A2F637D}" srcOrd="1" destOrd="0" parTransId="{10C68AF5-481C-45AA-A216-8BBBB04515B9}" sibTransId="{88649F7A-400B-4056-965D-C9AC0B3AD942}"/>
    <dgm:cxn modelId="{31826907-E438-4A1B-A800-F181C547104F}" type="presOf" srcId="{30A490C8-22B4-4D68-875C-0F0DE2FF864D}" destId="{22359DD7-1BFB-4900-BAE6-6084F2F57988}" srcOrd="0" destOrd="0" presId="urn:microsoft.com/office/officeart/2016/7/layout/HorizontalActionList"/>
    <dgm:cxn modelId="{A0077D09-C12C-46D0-8DF7-194B6911362A}" srcId="{0DD8915E-DC14-41D6-9BB5-F49E1C265163}" destId="{73D947E0-108F-4D20-A71E-3CF329F97212}" srcOrd="0" destOrd="0" parTransId="{9D249532-A24D-4D8F-848A-9F42F2E486C9}" sibTransId="{AE813459-65AB-4FA9-B717-330DDA6DFA4E}"/>
    <dgm:cxn modelId="{5A5BA622-5DEB-48B9-88D9-C1DE36C711E5}" srcId="{B1AFA1AF-0FF8-45B3-A6D0-0E255A2F637D}" destId="{50418D2B-9486-42DE-AFDD-1D31420040FF}" srcOrd="0" destOrd="0" parTransId="{D5A17F6B-93F5-442B-938A-0F38C281BE88}" sibTransId="{1D87A0A5-8024-4710-846B-D5BFAC785107}"/>
    <dgm:cxn modelId="{711E093C-AD42-45A4-8D40-A2D39702062E}" srcId="{A2322D3A-7AC2-4C5C-9D7E-EAB2313D47D4}" destId="{8FE81FEC-2664-411F-AEB3-065F29F52751}" srcOrd="0" destOrd="0" parTransId="{BCBC007E-0269-421B-9C41-DE26D5C3A822}" sibTransId="{80230EB7-7230-4881-A631-309C07417378}"/>
    <dgm:cxn modelId="{77A55366-077C-403B-A9E1-B9C6B5CA3288}" type="presOf" srcId="{73D947E0-108F-4D20-A71E-3CF329F97212}" destId="{BDBD7220-3F85-45D2-BED6-5BBFBC23EAE3}" srcOrd="0" destOrd="0" presId="urn:microsoft.com/office/officeart/2016/7/layout/HorizontalActionList"/>
    <dgm:cxn modelId="{F942F56C-9025-4AA1-9B36-C5AE0A93B0F5}" srcId="{4F85505A-81B6-4FDA-A144-900B71DAD946}" destId="{FEB4A941-E9FA-4A86-A673-85FF34B35F20}" srcOrd="0" destOrd="0" parTransId="{39522508-BC4E-4DD5-A744-AFEFFE36DB74}" sibTransId="{97624CC8-6315-4683-B26C-C30D552DA5A6}"/>
    <dgm:cxn modelId="{B7F6ED6E-855A-4A7B-AE18-3BD04546002C}" type="presOf" srcId="{B1AFA1AF-0FF8-45B3-A6D0-0E255A2F637D}" destId="{C4F84DEA-2002-4D32-8E80-70EEE05E345A}" srcOrd="0" destOrd="0" presId="urn:microsoft.com/office/officeart/2016/7/layout/HorizontalActionList"/>
    <dgm:cxn modelId="{51563A4F-C0EB-47D6-B5BC-47A4E599AD4B}" srcId="{E9682B4F-0217-4B50-923E-C104AA24290F}" destId="{0EC0C300-11E4-45CF-8418-973585107209}" srcOrd="0" destOrd="0" parTransId="{1E4DD98E-100E-46B7-B24A-408BBF69E9FA}" sibTransId="{90FAB5D1-62B3-4FF6-A07D-EE607F529C32}"/>
    <dgm:cxn modelId="{6291F24F-B536-4688-99BC-6A4CB5E15E15}" type="presOf" srcId="{4F85505A-81B6-4FDA-A144-900B71DAD946}" destId="{4132ECB1-6BEF-4935-AFA3-B2EAA48FDE7E}" srcOrd="0" destOrd="0" presId="urn:microsoft.com/office/officeart/2016/7/layout/HorizontalActionList"/>
    <dgm:cxn modelId="{2D633B56-E147-4EFC-B9EE-6C0413F329B0}" srcId="{0DD8915E-DC14-41D6-9BB5-F49E1C265163}" destId="{4F85505A-81B6-4FDA-A144-900B71DAD946}" srcOrd="3" destOrd="0" parTransId="{D9A96E25-7BBE-4DDD-8DDE-B4970D4340A8}" sibTransId="{68F74A88-49DC-44B1-BC0D-220A7B97601C}"/>
    <dgm:cxn modelId="{110097B3-0B24-42EE-9C79-845C028B379B}" type="presOf" srcId="{E9682B4F-0217-4B50-923E-C104AA24290F}" destId="{49B7F8FA-D256-41EF-9327-52A3551D9A60}" srcOrd="0" destOrd="0" presId="urn:microsoft.com/office/officeart/2016/7/layout/HorizontalActionList"/>
    <dgm:cxn modelId="{C54EA6C2-0E6B-42D8-9A4A-4456127A91A8}" type="presOf" srcId="{A2322D3A-7AC2-4C5C-9D7E-EAB2313D47D4}" destId="{59606EB9-9F10-4D12-A33F-A242FDCC0D0F}" srcOrd="0" destOrd="0" presId="urn:microsoft.com/office/officeart/2016/7/layout/HorizontalActionList"/>
    <dgm:cxn modelId="{E339F9C8-AD35-4E33-9434-788C81500EB2}" type="presOf" srcId="{8FE81FEC-2664-411F-AEB3-065F29F52751}" destId="{C8429E68-36DD-4F6A-A2F4-7CCDADCEFAD1}" srcOrd="0" destOrd="0" presId="urn:microsoft.com/office/officeart/2016/7/layout/HorizontalActionList"/>
    <dgm:cxn modelId="{6C23D0C9-74B2-4C8B-AB2F-A03B3B0EBE56}" srcId="{0DD8915E-DC14-41D6-9BB5-F49E1C265163}" destId="{E9682B4F-0217-4B50-923E-C104AA24290F}" srcOrd="2" destOrd="0" parTransId="{E0F6C4AF-9BBB-4698-91D7-F9AE3EACBD5D}" sibTransId="{B8632E42-D7EB-4C31-877E-6F1B2801851A}"/>
    <dgm:cxn modelId="{381FE1CC-8184-4745-8EB3-6DE11655998D}" srcId="{73D947E0-108F-4D20-A71E-3CF329F97212}" destId="{30A490C8-22B4-4D68-875C-0F0DE2FF864D}" srcOrd="0" destOrd="0" parTransId="{035C64B0-4F0C-4FD1-BD23-B1D4C9887CBE}" sibTransId="{45495DA8-8707-41E3-A12B-FA5766269C44}"/>
    <dgm:cxn modelId="{179FAFCF-F878-464E-A8A6-1185EFA0E380}" srcId="{0DD8915E-DC14-41D6-9BB5-F49E1C265163}" destId="{A2322D3A-7AC2-4C5C-9D7E-EAB2313D47D4}" srcOrd="4" destOrd="0" parTransId="{4A8C15D4-B36F-4764-B4FF-F2AF790D3E17}" sibTransId="{84DE1C3A-3FC7-4DB3-88ED-33F65A71557A}"/>
    <dgm:cxn modelId="{8CB96BD1-8B01-481A-B525-C5C507C9951C}" type="presOf" srcId="{0EC0C300-11E4-45CF-8418-973585107209}" destId="{6B5FE59C-B471-448A-AA7A-B526DCC4D4CA}" srcOrd="0" destOrd="0" presId="urn:microsoft.com/office/officeart/2016/7/layout/HorizontalActionList"/>
    <dgm:cxn modelId="{36A4EED2-16DE-4F21-9B57-BD053CD7ED3D}" type="presOf" srcId="{FEB4A941-E9FA-4A86-A673-85FF34B35F20}" destId="{C42A8BDE-B838-475D-AFDE-17B60D744AB6}" srcOrd="0" destOrd="0" presId="urn:microsoft.com/office/officeart/2016/7/layout/HorizontalActionList"/>
    <dgm:cxn modelId="{BF1349D4-34AE-476D-8D7B-F3ABAB74304F}" type="presOf" srcId="{50418D2B-9486-42DE-AFDD-1D31420040FF}" destId="{4FEB85EB-D046-4CDB-8A62-BBCE260C4490}" srcOrd="0" destOrd="0" presId="urn:microsoft.com/office/officeart/2016/7/layout/HorizontalActionList"/>
    <dgm:cxn modelId="{825BC9D8-F515-4FBF-8CF8-23CD32968E1D}" type="presOf" srcId="{0DD8915E-DC14-41D6-9BB5-F49E1C265163}" destId="{E4B4F7C4-5024-45F0-9FD7-C5068A1AE6C4}" srcOrd="0" destOrd="0" presId="urn:microsoft.com/office/officeart/2016/7/layout/HorizontalActionList"/>
    <dgm:cxn modelId="{E9D2B9D9-3B26-471C-AF45-E02D1C258CD3}" type="presParOf" srcId="{E4B4F7C4-5024-45F0-9FD7-C5068A1AE6C4}" destId="{473E2436-1BC1-4A6C-8568-5C38418F52D1}" srcOrd="0" destOrd="0" presId="urn:microsoft.com/office/officeart/2016/7/layout/HorizontalActionList"/>
    <dgm:cxn modelId="{A151C920-5872-4C88-8534-922E9C800B9B}" type="presParOf" srcId="{473E2436-1BC1-4A6C-8568-5C38418F52D1}" destId="{BDBD7220-3F85-45D2-BED6-5BBFBC23EAE3}" srcOrd="0" destOrd="0" presId="urn:microsoft.com/office/officeart/2016/7/layout/HorizontalActionList"/>
    <dgm:cxn modelId="{45373909-AB37-4D9A-936C-DC8447BC111D}" type="presParOf" srcId="{473E2436-1BC1-4A6C-8568-5C38418F52D1}" destId="{22359DD7-1BFB-4900-BAE6-6084F2F57988}" srcOrd="1" destOrd="0" presId="urn:microsoft.com/office/officeart/2016/7/layout/HorizontalActionList"/>
    <dgm:cxn modelId="{CFC7E7C1-85BC-47FC-BC11-D0BACA8440B9}" type="presParOf" srcId="{E4B4F7C4-5024-45F0-9FD7-C5068A1AE6C4}" destId="{38C65349-0C40-499F-9765-B6F38C2DC3C3}" srcOrd="1" destOrd="0" presId="urn:microsoft.com/office/officeart/2016/7/layout/HorizontalActionList"/>
    <dgm:cxn modelId="{86FF1107-69E9-4310-A0D8-2BF61292A72B}" type="presParOf" srcId="{E4B4F7C4-5024-45F0-9FD7-C5068A1AE6C4}" destId="{C6650FDC-3601-45F5-9125-6E3F90A53F8A}" srcOrd="2" destOrd="0" presId="urn:microsoft.com/office/officeart/2016/7/layout/HorizontalActionList"/>
    <dgm:cxn modelId="{1C7F1C64-2F3D-4695-A56C-92B1B848B0C2}" type="presParOf" srcId="{C6650FDC-3601-45F5-9125-6E3F90A53F8A}" destId="{C4F84DEA-2002-4D32-8E80-70EEE05E345A}" srcOrd="0" destOrd="0" presId="urn:microsoft.com/office/officeart/2016/7/layout/HorizontalActionList"/>
    <dgm:cxn modelId="{DC59A3FF-666D-48A7-B3BE-98A9F829402D}" type="presParOf" srcId="{C6650FDC-3601-45F5-9125-6E3F90A53F8A}" destId="{4FEB85EB-D046-4CDB-8A62-BBCE260C4490}" srcOrd="1" destOrd="0" presId="urn:microsoft.com/office/officeart/2016/7/layout/HorizontalActionList"/>
    <dgm:cxn modelId="{AAE65B9C-F662-4FAA-8FDB-82E7FB86BB24}" type="presParOf" srcId="{E4B4F7C4-5024-45F0-9FD7-C5068A1AE6C4}" destId="{40F59683-723F-44D1-8379-95635EED1AA8}" srcOrd="3" destOrd="0" presId="urn:microsoft.com/office/officeart/2016/7/layout/HorizontalActionList"/>
    <dgm:cxn modelId="{F5BE37E3-59D0-4D56-B08C-9B1D93695802}" type="presParOf" srcId="{E4B4F7C4-5024-45F0-9FD7-C5068A1AE6C4}" destId="{BB2E4F65-C461-40C3-BC82-6A29AA851F44}" srcOrd="4" destOrd="0" presId="urn:microsoft.com/office/officeart/2016/7/layout/HorizontalActionList"/>
    <dgm:cxn modelId="{1FC3B8DB-8632-4AA8-99E5-4F0C12504130}" type="presParOf" srcId="{BB2E4F65-C461-40C3-BC82-6A29AA851F44}" destId="{49B7F8FA-D256-41EF-9327-52A3551D9A60}" srcOrd="0" destOrd="0" presId="urn:microsoft.com/office/officeart/2016/7/layout/HorizontalActionList"/>
    <dgm:cxn modelId="{03A1CBF9-FFCE-4B8C-9850-8B297556CCF4}" type="presParOf" srcId="{BB2E4F65-C461-40C3-BC82-6A29AA851F44}" destId="{6B5FE59C-B471-448A-AA7A-B526DCC4D4CA}" srcOrd="1" destOrd="0" presId="urn:microsoft.com/office/officeart/2016/7/layout/HorizontalActionList"/>
    <dgm:cxn modelId="{BAB9C1C4-8A05-4AE7-B42E-55875981524E}" type="presParOf" srcId="{E4B4F7C4-5024-45F0-9FD7-C5068A1AE6C4}" destId="{A91542D9-4FB3-4302-AD03-3D6EF82E6748}" srcOrd="5" destOrd="0" presId="urn:microsoft.com/office/officeart/2016/7/layout/HorizontalActionList"/>
    <dgm:cxn modelId="{F7DEAAC8-FCAD-4F6B-92BD-91B8342F3277}" type="presParOf" srcId="{E4B4F7C4-5024-45F0-9FD7-C5068A1AE6C4}" destId="{1A7C3045-2DAF-4A19-82DB-79436B2E4575}" srcOrd="6" destOrd="0" presId="urn:microsoft.com/office/officeart/2016/7/layout/HorizontalActionList"/>
    <dgm:cxn modelId="{13555CA3-20BE-41F8-BD09-0BA8CEE1C702}" type="presParOf" srcId="{1A7C3045-2DAF-4A19-82DB-79436B2E4575}" destId="{4132ECB1-6BEF-4935-AFA3-B2EAA48FDE7E}" srcOrd="0" destOrd="0" presId="urn:microsoft.com/office/officeart/2016/7/layout/HorizontalActionList"/>
    <dgm:cxn modelId="{0848E8B2-6BD5-4CB6-B7E0-F8F1B1F78E2F}" type="presParOf" srcId="{1A7C3045-2DAF-4A19-82DB-79436B2E4575}" destId="{C42A8BDE-B838-475D-AFDE-17B60D744AB6}" srcOrd="1" destOrd="0" presId="urn:microsoft.com/office/officeart/2016/7/layout/HorizontalActionList"/>
    <dgm:cxn modelId="{FD5AD2F1-E5D1-4359-99EB-D3225676DF7F}" type="presParOf" srcId="{E4B4F7C4-5024-45F0-9FD7-C5068A1AE6C4}" destId="{D0DC94A3-770A-4810-A89A-7DB7918862F6}" srcOrd="7" destOrd="0" presId="urn:microsoft.com/office/officeart/2016/7/layout/HorizontalActionList"/>
    <dgm:cxn modelId="{2608DA2F-9259-4A20-98D1-9A5F5780B66F}" type="presParOf" srcId="{E4B4F7C4-5024-45F0-9FD7-C5068A1AE6C4}" destId="{647B2244-AC3A-441A-A6FB-6136FA04F429}" srcOrd="8" destOrd="0" presId="urn:microsoft.com/office/officeart/2016/7/layout/HorizontalActionList"/>
    <dgm:cxn modelId="{F55613FD-292F-4CCF-A44A-E9FC24D70E0E}" type="presParOf" srcId="{647B2244-AC3A-441A-A6FB-6136FA04F429}" destId="{59606EB9-9F10-4D12-A33F-A242FDCC0D0F}" srcOrd="0" destOrd="0" presId="urn:microsoft.com/office/officeart/2016/7/layout/HorizontalActionList"/>
    <dgm:cxn modelId="{7B4FE576-C66F-4D92-B6AC-DA1D068316E4}" type="presParOf" srcId="{647B2244-AC3A-441A-A6FB-6136FA04F429}" destId="{C8429E68-36DD-4F6A-A2F4-7CCDADCEFAD1}" srcOrd="1" destOrd="0" presId="urn:microsoft.com/office/officeart/2016/7/layout/HorizontalActionList"/>
  </dgm:cxnLst>
  <dgm:bg>
    <a:noFill/>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BD7220-3F85-45D2-BED6-5BBFBC23EAE3}">
      <dsp:nvSpPr>
        <dsp:cNvPr id="0" name=""/>
        <dsp:cNvSpPr/>
      </dsp:nvSpPr>
      <dsp:spPr>
        <a:xfrm>
          <a:off x="11410" y="699641"/>
          <a:ext cx="1934219" cy="580265"/>
        </a:xfrm>
        <a:prstGeom prst="rect">
          <a:avLst/>
        </a:prstGeom>
        <a:solidFill>
          <a:srgbClr val="4A5EE6">
            <a:shade val="80000"/>
            <a:hueOff val="0"/>
            <a:satOff val="0"/>
            <a:lumOff val="0"/>
            <a:alphaOff val="0"/>
          </a:srgb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846" tIns="152846" rIns="152846" bIns="152846" numCol="1" spcCol="1270" anchor="ctr" anchorCtr="0">
          <a:noAutofit/>
        </a:bodyPr>
        <a:lstStyle/>
        <a:p>
          <a:pPr marL="0" lvl="0" indent="0" algn="ctr" defTabSz="800100" rtl="0">
            <a:lnSpc>
              <a:spcPct val="90000"/>
            </a:lnSpc>
            <a:spcBef>
              <a:spcPct val="0"/>
            </a:spcBef>
            <a:spcAft>
              <a:spcPct val="35000"/>
            </a:spcAft>
            <a:buNone/>
          </a:pPr>
          <a:r>
            <a:rPr lang="en-US" sz="1800" b="0" i="0" kern="1200" dirty="0">
              <a:solidFill>
                <a:srgbClr val="FFFFFF"/>
              </a:solidFill>
              <a:latin typeface="Avenir Next LT Pro" panose="020B0504020202020204" pitchFamily="34" charset="77"/>
              <a:ea typeface="+mn-ea"/>
              <a:cs typeface="+mn-cs"/>
            </a:rPr>
            <a:t>MORE FREE TIME</a:t>
          </a:r>
        </a:p>
      </dsp:txBody>
      <dsp:txXfrm>
        <a:off x="11410" y="699641"/>
        <a:ext cx="1934219" cy="580265"/>
      </dsp:txXfrm>
    </dsp:sp>
    <dsp:sp modelId="{22359DD7-1BFB-4900-BAE6-6084F2F57988}">
      <dsp:nvSpPr>
        <dsp:cNvPr id="0" name=""/>
        <dsp:cNvSpPr/>
      </dsp:nvSpPr>
      <dsp:spPr>
        <a:xfrm>
          <a:off x="11410" y="1434580"/>
          <a:ext cx="1934219" cy="3426043"/>
        </a:xfrm>
        <a:prstGeom prst="rect">
          <a:avLst/>
        </a:prstGeom>
        <a:solidFill>
          <a:srgbClr val="4A5EE6">
            <a:lumMod val="60000"/>
            <a:lumOff val="40000"/>
            <a:alpha val="63879"/>
          </a:srgb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1058" tIns="191058" rIns="191058" bIns="191058" numCol="1" spcCol="1270" anchor="t" anchorCtr="0">
          <a:noAutofit/>
        </a:bodyPr>
        <a:lstStyle/>
        <a:p>
          <a:pPr marL="0" lvl="0" indent="0" algn="l" defTabSz="1022350">
            <a:lnSpc>
              <a:spcPct val="100000"/>
            </a:lnSpc>
            <a:spcBef>
              <a:spcPct val="0"/>
            </a:spcBef>
            <a:spcAft>
              <a:spcPct val="35000"/>
            </a:spcAft>
            <a:buNone/>
          </a:pPr>
          <a:r>
            <a:rPr lang="en-US" sz="2300" b="0" i="0" kern="1200" dirty="0">
              <a:solidFill>
                <a:srgbClr val="36393B">
                  <a:hueOff val="0"/>
                  <a:satOff val="0"/>
                  <a:lumOff val="0"/>
                  <a:alphaOff val="0"/>
                </a:srgbClr>
              </a:solidFill>
              <a:latin typeface="Avenir Next LT Pro" panose="020B0504020202020204" pitchFamily="34" charset="77"/>
              <a:ea typeface="+mn-ea"/>
              <a:cs typeface="+mn-cs"/>
            </a:rPr>
            <a:t>Time for personal obligations and activities.</a:t>
          </a:r>
          <a:endParaRPr lang="en-US" sz="2300" b="1" i="0" kern="1200" dirty="0">
            <a:solidFill>
              <a:srgbClr val="36393B">
                <a:hueOff val="0"/>
                <a:satOff val="0"/>
                <a:lumOff val="0"/>
                <a:alphaOff val="0"/>
              </a:srgbClr>
            </a:solidFill>
            <a:latin typeface="Avenir Next LT Pro" panose="020B0504020202020204" pitchFamily="34" charset="77"/>
            <a:ea typeface="+mn-ea"/>
            <a:cs typeface="+mn-cs"/>
          </a:endParaRPr>
        </a:p>
      </dsp:txBody>
      <dsp:txXfrm>
        <a:off x="11410" y="1434580"/>
        <a:ext cx="1934219" cy="3426043"/>
      </dsp:txXfrm>
    </dsp:sp>
    <dsp:sp modelId="{C4F84DEA-2002-4D32-8E80-70EEE05E345A}">
      <dsp:nvSpPr>
        <dsp:cNvPr id="0" name=""/>
        <dsp:cNvSpPr/>
      </dsp:nvSpPr>
      <dsp:spPr>
        <a:xfrm>
          <a:off x="2053419" y="698584"/>
          <a:ext cx="1934219" cy="580265"/>
        </a:xfrm>
        <a:prstGeom prst="rect">
          <a:avLst/>
        </a:prstGeom>
        <a:solidFill>
          <a:srgbClr val="4A5EE6">
            <a:lumMod val="75000"/>
            <a:alpha val="52980"/>
          </a:srgb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846" tIns="152846" rIns="152846" bIns="152846" numCol="1" spcCol="1270" anchor="ctr" anchorCtr="0">
          <a:noAutofit/>
        </a:bodyPr>
        <a:lstStyle/>
        <a:p>
          <a:pPr marL="0" lvl="0" indent="0" algn="ctr" defTabSz="800100">
            <a:lnSpc>
              <a:spcPct val="90000"/>
            </a:lnSpc>
            <a:spcBef>
              <a:spcPct val="0"/>
            </a:spcBef>
            <a:spcAft>
              <a:spcPct val="35000"/>
            </a:spcAft>
            <a:buNone/>
          </a:pPr>
          <a:r>
            <a:rPr lang="en-US" sz="1800" b="0" i="0" kern="1200" dirty="0">
              <a:solidFill>
                <a:srgbClr val="FFFFFF"/>
              </a:solidFill>
              <a:latin typeface="Avenir Next LT Pro" panose="020B0504020202020204" pitchFamily="34" charset="77"/>
              <a:ea typeface="+mn-ea"/>
              <a:cs typeface="+mn-cs"/>
            </a:rPr>
            <a:t>DIFFERENT LOCATIONS</a:t>
          </a:r>
        </a:p>
      </dsp:txBody>
      <dsp:txXfrm>
        <a:off x="2053419" y="698584"/>
        <a:ext cx="1934219" cy="580265"/>
      </dsp:txXfrm>
    </dsp:sp>
    <dsp:sp modelId="{4FEB85EB-D046-4CDB-8A62-BBCE260C4490}">
      <dsp:nvSpPr>
        <dsp:cNvPr id="0" name=""/>
        <dsp:cNvSpPr/>
      </dsp:nvSpPr>
      <dsp:spPr>
        <a:xfrm>
          <a:off x="2042142" y="1430352"/>
          <a:ext cx="1934219" cy="3430271"/>
        </a:xfrm>
        <a:prstGeom prst="rect">
          <a:avLst/>
        </a:prstGeom>
        <a:solidFill>
          <a:srgbClr val="4A5EE6">
            <a:lumMod val="40000"/>
            <a:lumOff val="60000"/>
            <a:alpha val="45201"/>
          </a:srgb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1058" tIns="191058" rIns="191058" bIns="191058" numCol="1" spcCol="1270" anchor="t" anchorCtr="0">
          <a:noAutofit/>
        </a:bodyPr>
        <a:lstStyle/>
        <a:p>
          <a:pPr marL="0" lvl="0" indent="0" algn="l" defTabSz="1022350">
            <a:lnSpc>
              <a:spcPct val="100000"/>
            </a:lnSpc>
            <a:spcBef>
              <a:spcPct val="0"/>
            </a:spcBef>
            <a:spcAft>
              <a:spcPct val="35000"/>
            </a:spcAft>
            <a:buNone/>
          </a:pPr>
          <a:r>
            <a:rPr lang="en-US" sz="2300" b="0" i="0" kern="1200" dirty="0">
              <a:solidFill>
                <a:srgbClr val="36393B">
                  <a:hueOff val="0"/>
                  <a:satOff val="0"/>
                  <a:lumOff val="0"/>
                  <a:alphaOff val="0"/>
                </a:srgbClr>
              </a:solidFill>
              <a:latin typeface="Avenir Next LT Pro" panose="020B0504020202020204" pitchFamily="34" charset="77"/>
              <a:ea typeface="+mn-ea"/>
              <a:cs typeface="+mn-cs"/>
            </a:rPr>
            <a:t>Enabling individuals to work from anywhere.</a:t>
          </a:r>
          <a:endParaRPr lang="en-US" sz="2300" b="1" i="0" kern="1200" dirty="0">
            <a:solidFill>
              <a:srgbClr val="36393B">
                <a:hueOff val="0"/>
                <a:satOff val="0"/>
                <a:lumOff val="0"/>
                <a:alphaOff val="0"/>
              </a:srgbClr>
            </a:solidFill>
            <a:latin typeface="Avenir Next LT Pro" panose="020B0504020202020204" pitchFamily="34" charset="77"/>
            <a:ea typeface="+mn-ea"/>
            <a:cs typeface="+mn-cs"/>
          </a:endParaRPr>
        </a:p>
      </dsp:txBody>
      <dsp:txXfrm>
        <a:off x="2042142" y="1430352"/>
        <a:ext cx="1934219" cy="3430271"/>
      </dsp:txXfrm>
    </dsp:sp>
    <dsp:sp modelId="{49B7F8FA-D256-41EF-9327-52A3551D9A60}">
      <dsp:nvSpPr>
        <dsp:cNvPr id="0" name=""/>
        <dsp:cNvSpPr/>
      </dsp:nvSpPr>
      <dsp:spPr>
        <a:xfrm>
          <a:off x="4095427" y="681991"/>
          <a:ext cx="1934219" cy="580265"/>
        </a:xfrm>
        <a:prstGeom prst="rect">
          <a:avLst/>
        </a:prstGeom>
        <a:solidFill>
          <a:srgbClr val="4A5EE6">
            <a:shade val="80000"/>
            <a:hueOff val="89781"/>
            <a:satOff val="4639"/>
            <a:lumOff val="12020"/>
            <a:alphaOff val="0"/>
          </a:srgb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846" tIns="152846" rIns="152846" bIns="152846" numCol="1" spcCol="1270" anchor="ctr" anchorCtr="0">
          <a:noAutofit/>
        </a:bodyPr>
        <a:lstStyle/>
        <a:p>
          <a:pPr marL="0" lvl="0" indent="0" algn="ctr" defTabSz="800100">
            <a:lnSpc>
              <a:spcPct val="90000"/>
            </a:lnSpc>
            <a:spcBef>
              <a:spcPct val="0"/>
            </a:spcBef>
            <a:spcAft>
              <a:spcPct val="35000"/>
            </a:spcAft>
            <a:buNone/>
          </a:pPr>
          <a:r>
            <a:rPr lang="en-US" sz="1800" b="0" i="0" kern="1200" dirty="0">
              <a:solidFill>
                <a:srgbClr val="FFFFFF"/>
              </a:solidFill>
              <a:latin typeface="Avenir Next LT Pro" panose="020B0504020202020204" pitchFamily="34" charset="77"/>
              <a:ea typeface="+mn-ea"/>
              <a:cs typeface="+mn-cs"/>
            </a:rPr>
            <a:t>PRODUCTIVITY</a:t>
          </a:r>
        </a:p>
      </dsp:txBody>
      <dsp:txXfrm>
        <a:off x="4095427" y="681991"/>
        <a:ext cx="1934219" cy="580265"/>
      </dsp:txXfrm>
    </dsp:sp>
    <dsp:sp modelId="{6B5FE59C-B471-448A-AA7A-B526DCC4D4CA}">
      <dsp:nvSpPr>
        <dsp:cNvPr id="0" name=""/>
        <dsp:cNvSpPr/>
      </dsp:nvSpPr>
      <dsp:spPr>
        <a:xfrm>
          <a:off x="4090089" y="1251361"/>
          <a:ext cx="1934219" cy="3609262"/>
        </a:xfrm>
        <a:prstGeom prst="rect">
          <a:avLst/>
        </a:prstGeom>
        <a:solidFill>
          <a:srgbClr val="4A5EE6">
            <a:lumMod val="20000"/>
            <a:lumOff val="80000"/>
            <a:alpha val="44000"/>
          </a:srgb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1058" tIns="191058" rIns="191058" bIns="191058" numCol="1" spcCol="1270" anchor="t" anchorCtr="0">
          <a:noAutofit/>
        </a:bodyPr>
        <a:lstStyle/>
        <a:p>
          <a:pPr marL="0" lvl="0" indent="0" algn="l" defTabSz="1022350">
            <a:lnSpc>
              <a:spcPct val="100000"/>
            </a:lnSpc>
            <a:spcBef>
              <a:spcPct val="0"/>
            </a:spcBef>
            <a:spcAft>
              <a:spcPct val="35000"/>
            </a:spcAft>
            <a:buNone/>
          </a:pPr>
          <a:r>
            <a:rPr lang="en-US" sz="2300" b="0" i="0" kern="1200" dirty="0">
              <a:solidFill>
                <a:srgbClr val="36393B">
                  <a:hueOff val="0"/>
                  <a:satOff val="0"/>
                  <a:lumOff val="0"/>
                  <a:alphaOff val="0"/>
                </a:srgbClr>
              </a:solidFill>
              <a:latin typeface="Avenir Next LT Pro" panose="020B0504020202020204" pitchFamily="34" charset="77"/>
              <a:ea typeface="+mn-ea"/>
              <a:cs typeface="+mn-cs"/>
            </a:rPr>
            <a:t>Most workers feels they can work better and more.</a:t>
          </a:r>
          <a:endParaRPr lang="en-US" sz="2300" b="1" i="0" kern="1200" dirty="0">
            <a:solidFill>
              <a:srgbClr val="36393B">
                <a:hueOff val="0"/>
                <a:satOff val="0"/>
                <a:lumOff val="0"/>
                <a:alphaOff val="0"/>
              </a:srgbClr>
            </a:solidFill>
            <a:latin typeface="Avenir Next LT Pro" panose="020B0504020202020204" pitchFamily="34" charset="77"/>
            <a:ea typeface="+mn-ea"/>
            <a:cs typeface="+mn-cs"/>
          </a:endParaRPr>
        </a:p>
      </dsp:txBody>
      <dsp:txXfrm>
        <a:off x="4090089" y="1251361"/>
        <a:ext cx="1934219" cy="3609262"/>
      </dsp:txXfrm>
    </dsp:sp>
    <dsp:sp modelId="{4132ECB1-6BEF-4935-AFA3-B2EAA48FDE7E}">
      <dsp:nvSpPr>
        <dsp:cNvPr id="0" name=""/>
        <dsp:cNvSpPr/>
      </dsp:nvSpPr>
      <dsp:spPr>
        <a:xfrm>
          <a:off x="6137436" y="698584"/>
          <a:ext cx="1934219" cy="580265"/>
        </a:xfrm>
        <a:prstGeom prst="rect">
          <a:avLst/>
        </a:prstGeom>
        <a:solidFill>
          <a:srgbClr val="4A5EE6">
            <a:lumMod val="75000"/>
            <a:alpha val="53000"/>
          </a:srgb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846" tIns="152846" rIns="152846" bIns="152846" numCol="1" spcCol="1270" anchor="ctr" anchorCtr="0">
          <a:noAutofit/>
        </a:bodyPr>
        <a:lstStyle/>
        <a:p>
          <a:pPr marL="0" lvl="0" indent="0" algn="ctr" defTabSz="800100">
            <a:lnSpc>
              <a:spcPct val="90000"/>
            </a:lnSpc>
            <a:spcBef>
              <a:spcPct val="0"/>
            </a:spcBef>
            <a:spcAft>
              <a:spcPct val="35000"/>
            </a:spcAft>
            <a:buNone/>
          </a:pPr>
          <a:r>
            <a:rPr lang="en-US" sz="1800" b="0" i="0" kern="1200" dirty="0">
              <a:solidFill>
                <a:srgbClr val="FFFFFF"/>
              </a:solidFill>
              <a:latin typeface="Avenir Next LT Pro" panose="020B0504020202020204" pitchFamily="34" charset="77"/>
              <a:ea typeface="+mn-ea"/>
              <a:cs typeface="+mn-cs"/>
            </a:rPr>
            <a:t>SICKNESS</a:t>
          </a:r>
        </a:p>
      </dsp:txBody>
      <dsp:txXfrm>
        <a:off x="6137436" y="698584"/>
        <a:ext cx="1934219" cy="580265"/>
      </dsp:txXfrm>
    </dsp:sp>
    <dsp:sp modelId="{C42A8BDE-B838-475D-AFDE-17B60D744AB6}">
      <dsp:nvSpPr>
        <dsp:cNvPr id="0" name=""/>
        <dsp:cNvSpPr/>
      </dsp:nvSpPr>
      <dsp:spPr>
        <a:xfrm>
          <a:off x="6137436" y="1430352"/>
          <a:ext cx="1934219" cy="3430271"/>
        </a:xfrm>
        <a:prstGeom prst="rect">
          <a:avLst/>
        </a:prstGeom>
        <a:solidFill>
          <a:srgbClr val="4A5EE6">
            <a:lumMod val="40000"/>
            <a:lumOff val="60000"/>
            <a:alpha val="45000"/>
          </a:srgb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1058" tIns="191058" rIns="191058" bIns="191058" numCol="1" spcCol="1270" anchor="t" anchorCtr="0">
          <a:noAutofit/>
        </a:bodyPr>
        <a:lstStyle/>
        <a:p>
          <a:pPr marL="0" lvl="0" indent="0" algn="l" defTabSz="1022350" rtl="0">
            <a:lnSpc>
              <a:spcPct val="100000"/>
            </a:lnSpc>
            <a:spcBef>
              <a:spcPct val="0"/>
            </a:spcBef>
            <a:spcAft>
              <a:spcPct val="35000"/>
            </a:spcAft>
            <a:buNone/>
          </a:pPr>
          <a:r>
            <a:rPr lang="en-US" sz="2300" b="0" i="0" kern="1200" dirty="0">
              <a:solidFill>
                <a:srgbClr val="36393B">
                  <a:hueOff val="0"/>
                  <a:satOff val="0"/>
                  <a:lumOff val="0"/>
                  <a:alphaOff val="0"/>
                </a:srgbClr>
              </a:solidFill>
              <a:latin typeface="Avenir Next LT Pro" panose="020B0504020202020204" pitchFamily="34" charset="77"/>
              <a:ea typeface="+mn-ea"/>
              <a:cs typeface="+mn-cs"/>
            </a:rPr>
            <a:t>Reduce stress and have a better wellbeing.</a:t>
          </a:r>
          <a:endParaRPr lang="en-US" sz="2300" b="1" i="0" kern="1200" dirty="0">
            <a:solidFill>
              <a:srgbClr val="36393B">
                <a:hueOff val="0"/>
                <a:satOff val="0"/>
                <a:lumOff val="0"/>
                <a:alphaOff val="0"/>
              </a:srgbClr>
            </a:solidFill>
            <a:latin typeface="Avenir Next LT Pro" panose="020B0504020202020204" pitchFamily="34" charset="77"/>
            <a:ea typeface="+mn-ea"/>
            <a:cs typeface="+mn-cs"/>
          </a:endParaRPr>
        </a:p>
      </dsp:txBody>
      <dsp:txXfrm>
        <a:off x="6137436" y="1430352"/>
        <a:ext cx="1934219" cy="3430271"/>
      </dsp:txXfrm>
    </dsp:sp>
    <dsp:sp modelId="{59606EB9-9F10-4D12-A33F-A242FDCC0D0F}">
      <dsp:nvSpPr>
        <dsp:cNvPr id="0" name=""/>
        <dsp:cNvSpPr/>
      </dsp:nvSpPr>
      <dsp:spPr>
        <a:xfrm>
          <a:off x="8179444" y="681991"/>
          <a:ext cx="1934219" cy="580265"/>
        </a:xfrm>
        <a:prstGeom prst="rect">
          <a:avLst/>
        </a:prstGeom>
        <a:solidFill>
          <a:srgbClr val="4A5EE6"/>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846" tIns="152846" rIns="152846" bIns="152846" numCol="1" spcCol="1270" anchor="ctr" anchorCtr="0">
          <a:noAutofit/>
        </a:bodyPr>
        <a:lstStyle/>
        <a:p>
          <a:pPr marL="0" lvl="0" indent="0" algn="ctr" defTabSz="800100">
            <a:lnSpc>
              <a:spcPct val="90000"/>
            </a:lnSpc>
            <a:spcBef>
              <a:spcPct val="0"/>
            </a:spcBef>
            <a:spcAft>
              <a:spcPct val="35000"/>
            </a:spcAft>
            <a:buNone/>
          </a:pPr>
          <a:r>
            <a:rPr lang="en-US" sz="1800" b="0" i="0" kern="1200" dirty="0">
              <a:solidFill>
                <a:srgbClr val="FFFFFF"/>
              </a:solidFill>
              <a:latin typeface="Avenir Next LT Pro" panose="020B0504020202020204" pitchFamily="34" charset="77"/>
              <a:ea typeface="+mn-ea"/>
              <a:cs typeface="+mn-cs"/>
            </a:rPr>
            <a:t>SKILLS</a:t>
          </a:r>
        </a:p>
      </dsp:txBody>
      <dsp:txXfrm>
        <a:off x="8179444" y="681991"/>
        <a:ext cx="1934219" cy="580265"/>
      </dsp:txXfrm>
    </dsp:sp>
    <dsp:sp modelId="{C8429E68-36DD-4F6A-A2F4-7CCDADCEFAD1}">
      <dsp:nvSpPr>
        <dsp:cNvPr id="0" name=""/>
        <dsp:cNvSpPr/>
      </dsp:nvSpPr>
      <dsp:spPr>
        <a:xfrm>
          <a:off x="8179444" y="1251361"/>
          <a:ext cx="1934219" cy="3609262"/>
        </a:xfrm>
        <a:prstGeom prst="rect">
          <a:avLst/>
        </a:prstGeom>
        <a:solidFill>
          <a:srgbClr val="4A5EE6">
            <a:lumMod val="60000"/>
            <a:lumOff val="40000"/>
            <a:alpha val="68000"/>
          </a:srgb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1022350" rtl="0">
            <a:lnSpc>
              <a:spcPct val="100000"/>
            </a:lnSpc>
            <a:spcBef>
              <a:spcPct val="0"/>
            </a:spcBef>
            <a:spcAft>
              <a:spcPct val="35000"/>
            </a:spcAft>
            <a:buNone/>
          </a:pPr>
          <a:r>
            <a:rPr lang="en-US" sz="2300" b="0" i="0" kern="1200" dirty="0">
              <a:solidFill>
                <a:srgbClr val="36393B">
                  <a:hueOff val="0"/>
                  <a:satOff val="0"/>
                  <a:lumOff val="0"/>
                  <a:alphaOff val="0"/>
                </a:srgbClr>
              </a:solidFill>
              <a:latin typeface="Avenir Next LT Pro" panose="020B0504020202020204" pitchFamily="34" charset="77"/>
              <a:ea typeface="+mn-ea"/>
              <a:cs typeface="+mn-cs"/>
            </a:rPr>
            <a:t>Able to have time to add more degrees and skills.</a:t>
          </a:r>
        </a:p>
      </dsp:txBody>
      <dsp:txXfrm>
        <a:off x="8179444" y="1251361"/>
        <a:ext cx="1934219" cy="3609262"/>
      </dsp:txXfrm>
    </dsp:sp>
  </dsp:spTree>
</dsp:drawing>
</file>

<file path=ppt/diagrams/layout1.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AF506F9-91AB-457B-A321-BA32DFC452D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E71BC67-B9B6-41AE-BB4E-51234F20984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19C063D-436A-410C-A490-190D73BB5D3E}" type="datetimeFigureOut">
              <a:rPr lang="en-US" smtClean="0"/>
              <a:t>8/15/2022</a:t>
            </a:fld>
            <a:endParaRPr lang="en-US" dirty="0"/>
          </a:p>
        </p:txBody>
      </p:sp>
      <p:sp>
        <p:nvSpPr>
          <p:cNvPr id="4" name="Footer Placeholder 3">
            <a:extLst>
              <a:ext uri="{FF2B5EF4-FFF2-40B4-BE49-F238E27FC236}">
                <a16:creationId xmlns:a16="http://schemas.microsoft.com/office/drawing/2014/main" id="{A0E2BB79-F5ED-4C7F-A869-D9A323F2CA0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A40207CB-184F-4400-BBE4-E0B71DE0626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328996C-DF1E-45F4-80FD-86472FDB10B8}" type="slidenum">
              <a:rPr lang="en-US" smtClean="0"/>
              <a:t>‹#›</a:t>
            </a:fld>
            <a:endParaRPr lang="en-US" dirty="0"/>
          </a:p>
        </p:txBody>
      </p:sp>
    </p:spTree>
    <p:extLst>
      <p:ext uri="{BB962C8B-B14F-4D97-AF65-F5344CB8AC3E}">
        <p14:creationId xmlns:p14="http://schemas.microsoft.com/office/powerpoint/2010/main" val="14016848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B8BDD7-4F37-46AB-9A13-BF4D77EDD71D}" type="datetimeFigureOut">
              <a:rPr lang="en-US" smtClean="0"/>
              <a:t>8/15/2022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F8F48A-6110-47DA-8521-A1D1FFD22FEF}" type="slidenum">
              <a:rPr lang="en-US" smtClean="0"/>
              <a:t>‹#›</a:t>
            </a:fld>
            <a:endParaRPr lang="en-US" dirty="0"/>
          </a:p>
        </p:txBody>
      </p:sp>
    </p:spTree>
    <p:extLst>
      <p:ext uri="{BB962C8B-B14F-4D97-AF65-F5344CB8AC3E}">
        <p14:creationId xmlns:p14="http://schemas.microsoft.com/office/powerpoint/2010/main" val="3451491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1</a:t>
            </a:fld>
            <a:endParaRPr lang="en-US" dirty="0"/>
          </a:p>
        </p:txBody>
      </p:sp>
    </p:spTree>
    <p:extLst>
      <p:ext uri="{BB962C8B-B14F-4D97-AF65-F5344CB8AC3E}">
        <p14:creationId xmlns:p14="http://schemas.microsoft.com/office/powerpoint/2010/main" val="467909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fld id="{6DF8F48A-6110-47DA-8521-A1D1FFD22FEF}" type="slidenum">
              <a:rPr lang="en-US" smtClean="0"/>
              <a:t>2</a:t>
            </a:fld>
            <a:endParaRPr lang="en-US" dirty="0"/>
          </a:p>
        </p:txBody>
      </p:sp>
    </p:spTree>
    <p:extLst>
      <p:ext uri="{BB962C8B-B14F-4D97-AF65-F5344CB8AC3E}">
        <p14:creationId xmlns:p14="http://schemas.microsoft.com/office/powerpoint/2010/main" val="20420239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F8F48A-6110-47DA-8521-A1D1FFD22FEF}" type="slidenum">
              <a:rPr lang="en-US" smtClean="0"/>
              <a:t>3</a:t>
            </a:fld>
            <a:endParaRPr lang="en-US" dirty="0"/>
          </a:p>
        </p:txBody>
      </p:sp>
    </p:spTree>
    <p:extLst>
      <p:ext uri="{BB962C8B-B14F-4D97-AF65-F5344CB8AC3E}">
        <p14:creationId xmlns:p14="http://schemas.microsoft.com/office/powerpoint/2010/main" val="30855651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4</a:t>
            </a:fld>
            <a:endParaRPr lang="en-US" dirty="0"/>
          </a:p>
        </p:txBody>
      </p:sp>
    </p:spTree>
    <p:extLst>
      <p:ext uri="{BB962C8B-B14F-4D97-AF65-F5344CB8AC3E}">
        <p14:creationId xmlns:p14="http://schemas.microsoft.com/office/powerpoint/2010/main" val="3382727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DF8F48A-6110-47DA-8521-A1D1FFD22FEF}" type="slidenum">
              <a:rPr lang="en-US" smtClean="0"/>
              <a:t>5</a:t>
            </a:fld>
            <a:endParaRPr lang="en-US" dirty="0"/>
          </a:p>
        </p:txBody>
      </p:sp>
    </p:spTree>
    <p:extLst>
      <p:ext uri="{BB962C8B-B14F-4D97-AF65-F5344CB8AC3E}">
        <p14:creationId xmlns:p14="http://schemas.microsoft.com/office/powerpoint/2010/main" val="18578855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6</a:t>
            </a:fld>
            <a:endParaRPr lang="en-US" dirty="0"/>
          </a:p>
        </p:txBody>
      </p:sp>
    </p:spTree>
    <p:extLst>
      <p:ext uri="{BB962C8B-B14F-4D97-AF65-F5344CB8AC3E}">
        <p14:creationId xmlns:p14="http://schemas.microsoft.com/office/powerpoint/2010/main" val="30260933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7</a:t>
            </a:fld>
            <a:endParaRPr lang="en-US" dirty="0"/>
          </a:p>
        </p:txBody>
      </p:sp>
    </p:spTree>
    <p:extLst>
      <p:ext uri="{BB962C8B-B14F-4D97-AF65-F5344CB8AC3E}">
        <p14:creationId xmlns:p14="http://schemas.microsoft.com/office/powerpoint/2010/main" val="521136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8</a:t>
            </a:fld>
            <a:endParaRPr lang="en-US" dirty="0"/>
          </a:p>
        </p:txBody>
      </p:sp>
    </p:spTree>
    <p:extLst>
      <p:ext uri="{BB962C8B-B14F-4D97-AF65-F5344CB8AC3E}">
        <p14:creationId xmlns:p14="http://schemas.microsoft.com/office/powerpoint/2010/main" val="6718008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F8F48A-6110-47DA-8521-A1D1FFD22FEF}" type="slidenum">
              <a:rPr lang="en-US" smtClean="0"/>
              <a:t>9</a:t>
            </a:fld>
            <a:endParaRPr lang="en-US" dirty="0"/>
          </a:p>
        </p:txBody>
      </p:sp>
    </p:spTree>
    <p:extLst>
      <p:ext uri="{BB962C8B-B14F-4D97-AF65-F5344CB8AC3E}">
        <p14:creationId xmlns:p14="http://schemas.microsoft.com/office/powerpoint/2010/main" val="2344152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10</a:t>
            </a:fld>
            <a:endParaRPr lang="en-US" dirty="0"/>
          </a:p>
        </p:txBody>
      </p:sp>
    </p:spTree>
    <p:extLst>
      <p:ext uri="{BB962C8B-B14F-4D97-AF65-F5344CB8AC3E}">
        <p14:creationId xmlns:p14="http://schemas.microsoft.com/office/powerpoint/2010/main" val="23698676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F8F48A-6110-47DA-8521-A1D1FFD22FEF}" type="slidenum">
              <a:rPr lang="en-US" smtClean="0"/>
              <a:t>11</a:t>
            </a:fld>
            <a:endParaRPr lang="en-US" dirty="0"/>
          </a:p>
        </p:txBody>
      </p:sp>
    </p:spTree>
    <p:extLst>
      <p:ext uri="{BB962C8B-B14F-4D97-AF65-F5344CB8AC3E}">
        <p14:creationId xmlns:p14="http://schemas.microsoft.com/office/powerpoint/2010/main" val="9913492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12</a:t>
            </a:fld>
            <a:endParaRPr lang="en-US" dirty="0"/>
          </a:p>
        </p:txBody>
      </p:sp>
    </p:spTree>
    <p:extLst>
      <p:ext uri="{BB962C8B-B14F-4D97-AF65-F5344CB8AC3E}">
        <p14:creationId xmlns:p14="http://schemas.microsoft.com/office/powerpoint/2010/main" val="22098750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13</a:t>
            </a:fld>
            <a:endParaRPr lang="en-US" dirty="0"/>
          </a:p>
        </p:txBody>
      </p:sp>
    </p:spTree>
    <p:extLst>
      <p:ext uri="{BB962C8B-B14F-4D97-AF65-F5344CB8AC3E}">
        <p14:creationId xmlns:p14="http://schemas.microsoft.com/office/powerpoint/2010/main" val="30907747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14</a:t>
            </a:fld>
            <a:endParaRPr lang="en-US" dirty="0"/>
          </a:p>
        </p:txBody>
      </p:sp>
    </p:spTree>
    <p:extLst>
      <p:ext uri="{BB962C8B-B14F-4D97-AF65-F5344CB8AC3E}">
        <p14:creationId xmlns:p14="http://schemas.microsoft.com/office/powerpoint/2010/main" val="22404382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F8F48A-6110-47DA-8521-A1D1FFD22FEF}" type="slidenum">
              <a:rPr lang="en-US" smtClean="0"/>
              <a:t>15</a:t>
            </a:fld>
            <a:endParaRPr lang="en-US" dirty="0"/>
          </a:p>
        </p:txBody>
      </p:sp>
    </p:spTree>
    <p:extLst>
      <p:ext uri="{BB962C8B-B14F-4D97-AF65-F5344CB8AC3E}">
        <p14:creationId xmlns:p14="http://schemas.microsoft.com/office/powerpoint/2010/main" val="8740802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F8F48A-6110-47DA-8521-A1D1FFD22FEF}" type="slidenum">
              <a:rPr lang="en-US" smtClean="0"/>
              <a:t>16</a:t>
            </a:fld>
            <a:endParaRPr lang="en-US" dirty="0"/>
          </a:p>
        </p:txBody>
      </p:sp>
    </p:spTree>
    <p:extLst>
      <p:ext uri="{BB962C8B-B14F-4D97-AF65-F5344CB8AC3E}">
        <p14:creationId xmlns:p14="http://schemas.microsoft.com/office/powerpoint/2010/main" val="35010173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F8F48A-6110-47DA-8521-A1D1FFD22FEF}" type="slidenum">
              <a:rPr lang="en-US" smtClean="0"/>
              <a:t>17</a:t>
            </a:fld>
            <a:endParaRPr lang="en-US" dirty="0"/>
          </a:p>
        </p:txBody>
      </p:sp>
    </p:spTree>
    <p:extLst>
      <p:ext uri="{BB962C8B-B14F-4D97-AF65-F5344CB8AC3E}">
        <p14:creationId xmlns:p14="http://schemas.microsoft.com/office/powerpoint/2010/main" val="21696148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18</a:t>
            </a:fld>
            <a:endParaRPr lang="en-US" dirty="0"/>
          </a:p>
        </p:txBody>
      </p:sp>
    </p:spTree>
    <p:extLst>
      <p:ext uri="{BB962C8B-B14F-4D97-AF65-F5344CB8AC3E}">
        <p14:creationId xmlns:p14="http://schemas.microsoft.com/office/powerpoint/2010/main" val="42620079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0BBB5-FEB0-47AD-A01D-A9D3462038F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58207C41-C17D-4E84-B9CC-CA142B94C10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245F25D-6082-47DE-9B2C-675944DD1812}"/>
              </a:ext>
            </a:extLst>
          </p:cNvPr>
          <p:cNvSpPr>
            <a:spLocks noGrp="1"/>
          </p:cNvSpPr>
          <p:nvPr>
            <p:ph type="dt" sz="half" idx="10"/>
          </p:nvPr>
        </p:nvSpPr>
        <p:spPr/>
        <p:txBody>
          <a:bodyPr/>
          <a:lstStyle/>
          <a:p>
            <a:fld id="{9294036C-9E7C-4FFC-99FA-414B61E345DD}" type="datetimeFigureOut">
              <a:rPr lang="en-US" smtClean="0"/>
              <a:t>8/15/2022</a:t>
            </a:fld>
            <a:endParaRPr lang="en-US" dirty="0"/>
          </a:p>
        </p:txBody>
      </p:sp>
      <p:sp>
        <p:nvSpPr>
          <p:cNvPr id="5" name="Footer Placeholder 4">
            <a:extLst>
              <a:ext uri="{FF2B5EF4-FFF2-40B4-BE49-F238E27FC236}">
                <a16:creationId xmlns:a16="http://schemas.microsoft.com/office/drawing/2014/main" id="{5E24B0FF-3B25-4E5C-A0A7-4E163636215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9377007-1A01-499B-ACAD-C9F9C20B76F8}"/>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11699625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ADCE2-978E-4923-B0E9-4C966B6798C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EB0BD6-F012-4C6D-BDAD-9E90ED25A38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E2F9E5-192C-4E88-9147-D263893B1842}"/>
              </a:ext>
            </a:extLst>
          </p:cNvPr>
          <p:cNvSpPr>
            <a:spLocks noGrp="1"/>
          </p:cNvSpPr>
          <p:nvPr>
            <p:ph type="dt" sz="half" idx="10"/>
          </p:nvPr>
        </p:nvSpPr>
        <p:spPr/>
        <p:txBody>
          <a:bodyPr/>
          <a:lstStyle/>
          <a:p>
            <a:fld id="{9294036C-9E7C-4FFC-99FA-414B61E345DD}" type="datetimeFigureOut">
              <a:rPr lang="en-US" smtClean="0"/>
              <a:t>8/15/2022</a:t>
            </a:fld>
            <a:endParaRPr lang="en-US" dirty="0"/>
          </a:p>
        </p:txBody>
      </p:sp>
      <p:sp>
        <p:nvSpPr>
          <p:cNvPr id="5" name="Footer Placeholder 4">
            <a:extLst>
              <a:ext uri="{FF2B5EF4-FFF2-40B4-BE49-F238E27FC236}">
                <a16:creationId xmlns:a16="http://schemas.microsoft.com/office/drawing/2014/main" id="{794A7138-3EAF-4C9D-903E-55D9BC04027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8DB0B82-496D-45C3-A682-7AF9AFFB9693}"/>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35151262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3DAD0-5F6F-47DA-A010-1C4A30C88AB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C8EFA6E-A768-42A8-B2C3-F100D82609A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2F46640-E89E-47CE-984D-0C0ECF7CF529}"/>
              </a:ext>
            </a:extLst>
          </p:cNvPr>
          <p:cNvSpPr>
            <a:spLocks noGrp="1"/>
          </p:cNvSpPr>
          <p:nvPr>
            <p:ph type="dt" sz="half" idx="10"/>
          </p:nvPr>
        </p:nvSpPr>
        <p:spPr/>
        <p:txBody>
          <a:bodyPr/>
          <a:lstStyle/>
          <a:p>
            <a:fld id="{9294036C-9E7C-4FFC-99FA-414B61E345DD}" type="datetimeFigureOut">
              <a:rPr lang="en-US" smtClean="0"/>
              <a:t>8/15/2022</a:t>
            </a:fld>
            <a:endParaRPr lang="en-US" dirty="0"/>
          </a:p>
        </p:txBody>
      </p:sp>
      <p:sp>
        <p:nvSpPr>
          <p:cNvPr id="5" name="Footer Placeholder 4">
            <a:extLst>
              <a:ext uri="{FF2B5EF4-FFF2-40B4-BE49-F238E27FC236}">
                <a16:creationId xmlns:a16="http://schemas.microsoft.com/office/drawing/2014/main" id="{F4177A8F-F167-4C43-AEE7-45067080142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A1DA754-ED79-4909-833D-55BF9A5D80BB}"/>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31600877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AA026-BFE6-4D2A-9ABF-C593B566657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14747E8-A36B-4B4A-B2A4-B5283152AB2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6C6B59D-87BD-4F32-B9BC-31F9B1A5D7A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5C49B47-0C41-4DCC-9902-126916D9C448}"/>
              </a:ext>
            </a:extLst>
          </p:cNvPr>
          <p:cNvSpPr>
            <a:spLocks noGrp="1"/>
          </p:cNvSpPr>
          <p:nvPr>
            <p:ph type="dt" sz="half" idx="10"/>
          </p:nvPr>
        </p:nvSpPr>
        <p:spPr/>
        <p:txBody>
          <a:bodyPr/>
          <a:lstStyle/>
          <a:p>
            <a:fld id="{9294036C-9E7C-4FFC-99FA-414B61E345DD}" type="datetimeFigureOut">
              <a:rPr lang="en-US" smtClean="0"/>
              <a:t>8/15/2022</a:t>
            </a:fld>
            <a:endParaRPr lang="en-US" dirty="0"/>
          </a:p>
        </p:txBody>
      </p:sp>
      <p:sp>
        <p:nvSpPr>
          <p:cNvPr id="6" name="Footer Placeholder 5">
            <a:extLst>
              <a:ext uri="{FF2B5EF4-FFF2-40B4-BE49-F238E27FC236}">
                <a16:creationId xmlns:a16="http://schemas.microsoft.com/office/drawing/2014/main" id="{B7CD28B7-2F2D-4E80-A107-C1F266C6306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35D650A-4D0F-46AE-A132-267FCD921E82}"/>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1219876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4C6F9-F6F6-4EA1-98AA-81B84F7CC05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1B8B83E-B37C-46C9-8284-D6EBA0033C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9A150B8-0288-44AC-9CE7-E7BD9FB32EF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CF5DCAE-6027-49B9-A818-F45FADE27B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84FAE16-DBCB-4A42-BFFC-053F2D529AB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6E8C038-E6A1-499D-9E24-FA5980421C81}"/>
              </a:ext>
            </a:extLst>
          </p:cNvPr>
          <p:cNvSpPr>
            <a:spLocks noGrp="1"/>
          </p:cNvSpPr>
          <p:nvPr>
            <p:ph type="dt" sz="half" idx="10"/>
          </p:nvPr>
        </p:nvSpPr>
        <p:spPr/>
        <p:txBody>
          <a:bodyPr/>
          <a:lstStyle/>
          <a:p>
            <a:fld id="{9294036C-9E7C-4FFC-99FA-414B61E345DD}" type="datetimeFigureOut">
              <a:rPr lang="en-US" smtClean="0"/>
              <a:t>8/15/2022</a:t>
            </a:fld>
            <a:endParaRPr lang="en-US" dirty="0"/>
          </a:p>
        </p:txBody>
      </p:sp>
      <p:sp>
        <p:nvSpPr>
          <p:cNvPr id="8" name="Footer Placeholder 7">
            <a:extLst>
              <a:ext uri="{FF2B5EF4-FFF2-40B4-BE49-F238E27FC236}">
                <a16:creationId xmlns:a16="http://schemas.microsoft.com/office/drawing/2014/main" id="{F9F911B6-A759-487E-8CB6-CF9EF737F07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A906EC0-369D-4138-8D70-148CFDEE55EE}"/>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28245543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02F8A-97AC-456C-B9E3-45A7D520C5D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340F483-F2B9-47A3-9B5C-8C264B7016BD}"/>
              </a:ext>
            </a:extLst>
          </p:cNvPr>
          <p:cNvSpPr>
            <a:spLocks noGrp="1"/>
          </p:cNvSpPr>
          <p:nvPr>
            <p:ph type="dt" sz="half" idx="10"/>
          </p:nvPr>
        </p:nvSpPr>
        <p:spPr/>
        <p:txBody>
          <a:bodyPr/>
          <a:lstStyle/>
          <a:p>
            <a:fld id="{9294036C-9E7C-4FFC-99FA-414B61E345DD}" type="datetimeFigureOut">
              <a:rPr lang="en-US" smtClean="0"/>
              <a:t>8/15/2022</a:t>
            </a:fld>
            <a:endParaRPr lang="en-US" dirty="0"/>
          </a:p>
        </p:txBody>
      </p:sp>
      <p:sp>
        <p:nvSpPr>
          <p:cNvPr id="4" name="Footer Placeholder 3">
            <a:extLst>
              <a:ext uri="{FF2B5EF4-FFF2-40B4-BE49-F238E27FC236}">
                <a16:creationId xmlns:a16="http://schemas.microsoft.com/office/drawing/2014/main" id="{25849874-9D9B-4597-B20D-33D6F58BCA3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B35894C-9062-435A-9758-82ED9C6D787E}"/>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26817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A3F6AD-4D61-4238-AB7D-613625BFF81F}"/>
              </a:ext>
            </a:extLst>
          </p:cNvPr>
          <p:cNvSpPr>
            <a:spLocks noGrp="1"/>
          </p:cNvSpPr>
          <p:nvPr>
            <p:ph type="dt" sz="half" idx="10"/>
          </p:nvPr>
        </p:nvSpPr>
        <p:spPr/>
        <p:txBody>
          <a:bodyPr/>
          <a:lstStyle/>
          <a:p>
            <a:fld id="{9294036C-9E7C-4FFC-99FA-414B61E345DD}" type="datetimeFigureOut">
              <a:rPr lang="en-US" smtClean="0"/>
              <a:t>8/15/2022</a:t>
            </a:fld>
            <a:endParaRPr lang="en-US" dirty="0"/>
          </a:p>
        </p:txBody>
      </p:sp>
      <p:sp>
        <p:nvSpPr>
          <p:cNvPr id="3" name="Footer Placeholder 2">
            <a:extLst>
              <a:ext uri="{FF2B5EF4-FFF2-40B4-BE49-F238E27FC236}">
                <a16:creationId xmlns:a16="http://schemas.microsoft.com/office/drawing/2014/main" id="{D8AACDC9-944D-47C6-B286-82C86AD9431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4EAAC43-3846-4080-B764-AB2DB308C58A}"/>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2821370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F4779-0336-4AFA-B9A7-259EE8BEC1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B82F449-DDC3-4694-81E5-91A4B8F433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F00A2C4-3B2E-46AC-9605-73F5B2CC1F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909769-F5A5-4635-BD0C-D6049DEB9632}"/>
              </a:ext>
            </a:extLst>
          </p:cNvPr>
          <p:cNvSpPr>
            <a:spLocks noGrp="1"/>
          </p:cNvSpPr>
          <p:nvPr>
            <p:ph type="dt" sz="half" idx="10"/>
          </p:nvPr>
        </p:nvSpPr>
        <p:spPr/>
        <p:txBody>
          <a:bodyPr/>
          <a:lstStyle/>
          <a:p>
            <a:fld id="{9294036C-9E7C-4FFC-99FA-414B61E345DD}" type="datetimeFigureOut">
              <a:rPr lang="en-US" smtClean="0"/>
              <a:t>8/15/2022</a:t>
            </a:fld>
            <a:endParaRPr lang="en-US" dirty="0"/>
          </a:p>
        </p:txBody>
      </p:sp>
      <p:sp>
        <p:nvSpPr>
          <p:cNvPr id="6" name="Footer Placeholder 5">
            <a:extLst>
              <a:ext uri="{FF2B5EF4-FFF2-40B4-BE49-F238E27FC236}">
                <a16:creationId xmlns:a16="http://schemas.microsoft.com/office/drawing/2014/main" id="{F9252DC3-D3D7-446F-A866-D7820B7BF87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71CDB00-5218-4567-902B-845073BE8753}"/>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1776128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661E4-9FF7-494B-A1C9-C9A1DD7052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D245657-DA21-4769-84F8-88DC644508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A167B310-6692-4981-9CB8-FE79A091FF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DA2C9E-A9AD-4BB9-A691-90BB84F58CE9}"/>
              </a:ext>
            </a:extLst>
          </p:cNvPr>
          <p:cNvSpPr>
            <a:spLocks noGrp="1"/>
          </p:cNvSpPr>
          <p:nvPr>
            <p:ph type="dt" sz="half" idx="10"/>
          </p:nvPr>
        </p:nvSpPr>
        <p:spPr/>
        <p:txBody>
          <a:bodyPr/>
          <a:lstStyle/>
          <a:p>
            <a:fld id="{9294036C-9E7C-4FFC-99FA-414B61E345DD}" type="datetimeFigureOut">
              <a:rPr lang="en-US" smtClean="0"/>
              <a:t>8/15/2022</a:t>
            </a:fld>
            <a:endParaRPr lang="en-US" dirty="0"/>
          </a:p>
        </p:txBody>
      </p:sp>
      <p:sp>
        <p:nvSpPr>
          <p:cNvPr id="6" name="Footer Placeholder 5">
            <a:extLst>
              <a:ext uri="{FF2B5EF4-FFF2-40B4-BE49-F238E27FC236}">
                <a16:creationId xmlns:a16="http://schemas.microsoft.com/office/drawing/2014/main" id="{F4B3D45D-C826-4846-BBFC-A0D98B7E7A2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3516961-40DC-443E-9DB8-3A987DF499A9}"/>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2631333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81C24-32F4-4208-B651-CDCBFCD0312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8B74779-B577-461F-A409-71F6A5A11A0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B044BD-4FA0-432C-95D7-517D2DE8C4B6}"/>
              </a:ext>
            </a:extLst>
          </p:cNvPr>
          <p:cNvSpPr>
            <a:spLocks noGrp="1"/>
          </p:cNvSpPr>
          <p:nvPr>
            <p:ph type="dt" sz="half" idx="10"/>
          </p:nvPr>
        </p:nvSpPr>
        <p:spPr/>
        <p:txBody>
          <a:bodyPr/>
          <a:lstStyle/>
          <a:p>
            <a:fld id="{9294036C-9E7C-4FFC-99FA-414B61E345DD}" type="datetimeFigureOut">
              <a:rPr lang="en-US" smtClean="0"/>
              <a:t>8/15/2022</a:t>
            </a:fld>
            <a:endParaRPr lang="en-US" dirty="0"/>
          </a:p>
        </p:txBody>
      </p:sp>
      <p:sp>
        <p:nvSpPr>
          <p:cNvPr id="5" name="Footer Placeholder 4">
            <a:extLst>
              <a:ext uri="{FF2B5EF4-FFF2-40B4-BE49-F238E27FC236}">
                <a16:creationId xmlns:a16="http://schemas.microsoft.com/office/drawing/2014/main" id="{AD17F283-FE61-4C9A-9E39-74D429C582C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9F9B807-6FE9-4E47-846B-BCB39B7AE2D5}"/>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3103985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2594DD-FFD4-4AA9-BCDA-0BA87C14639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79C2B6E-24EB-42CE-8B4D-3178D08C7EB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4C92C56-63F3-4246-AAEE-2FBC89E80248}"/>
              </a:ext>
            </a:extLst>
          </p:cNvPr>
          <p:cNvSpPr>
            <a:spLocks noGrp="1"/>
          </p:cNvSpPr>
          <p:nvPr>
            <p:ph type="dt" sz="half" idx="10"/>
          </p:nvPr>
        </p:nvSpPr>
        <p:spPr/>
        <p:txBody>
          <a:bodyPr/>
          <a:lstStyle/>
          <a:p>
            <a:fld id="{9294036C-9E7C-4FFC-99FA-414B61E345DD}" type="datetimeFigureOut">
              <a:rPr lang="en-US" smtClean="0"/>
              <a:t>8/15/2022</a:t>
            </a:fld>
            <a:endParaRPr lang="en-US" dirty="0"/>
          </a:p>
        </p:txBody>
      </p:sp>
      <p:sp>
        <p:nvSpPr>
          <p:cNvPr id="5" name="Footer Placeholder 4">
            <a:extLst>
              <a:ext uri="{FF2B5EF4-FFF2-40B4-BE49-F238E27FC236}">
                <a16:creationId xmlns:a16="http://schemas.microsoft.com/office/drawing/2014/main" id="{35C10319-C816-40EC-B1D0-FD9748E41D7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854E9AB-6952-407A-9F06-2EB917172FBD}"/>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3603716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E341CFC-63B9-4A19-A8AB-62B9E452AE5E}"/>
              </a:ext>
            </a:extLst>
          </p:cNvPr>
          <p:cNvSpPr>
            <a:spLocks noGrp="1"/>
          </p:cNvSpPr>
          <p:nvPr>
            <p:ph type="title"/>
          </p:nvPr>
        </p:nvSpPr>
        <p:spPr>
          <a:xfrm>
            <a:off x="838200" y="365125"/>
            <a:ext cx="10515600" cy="1325563"/>
          </a:xfrm>
          <a:prstGeom prst="rect">
            <a:avLst/>
          </a:prstGeom>
        </p:spPr>
        <p:txBody>
          <a:bodyPr vert="horz" lIns="0" tIns="0" rIns="0" bIns="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5A838B-134E-40B6-A7E3-1119BB8BF5BD}"/>
              </a:ext>
            </a:extLst>
          </p:cNvPr>
          <p:cNvSpPr>
            <a:spLocks noGrp="1"/>
          </p:cNvSpPr>
          <p:nvPr>
            <p:ph type="body" idx="1"/>
          </p:nvPr>
        </p:nvSpPr>
        <p:spPr>
          <a:xfrm>
            <a:off x="838200" y="1825625"/>
            <a:ext cx="10515600" cy="4351338"/>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8943BB-9EAD-4CBC-9CA2-75F70C6B582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94036C-9E7C-4FFC-99FA-414B61E345DD}" type="datetimeFigureOut">
              <a:rPr lang="en-US" smtClean="0"/>
              <a:t>8/15/2022</a:t>
            </a:fld>
            <a:endParaRPr lang="en-US" dirty="0"/>
          </a:p>
        </p:txBody>
      </p:sp>
      <p:sp>
        <p:nvSpPr>
          <p:cNvPr id="5" name="Footer Placeholder 4">
            <a:extLst>
              <a:ext uri="{FF2B5EF4-FFF2-40B4-BE49-F238E27FC236}">
                <a16:creationId xmlns:a16="http://schemas.microsoft.com/office/drawing/2014/main" id="{F204E537-5CBA-4B86-9D30-577B9F741E8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6E79E72-0F12-4646-BCDF-4C9EAA89C2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6580AB-5C3C-4B4F-8E2A-8B7A0A8CE695}" type="slidenum">
              <a:rPr lang="en-US" smtClean="0"/>
              <a:t>‹#›</a:t>
            </a:fld>
            <a:endParaRPr lang="en-US" dirty="0"/>
          </a:p>
        </p:txBody>
      </p:sp>
    </p:spTree>
    <p:extLst>
      <p:ext uri="{BB962C8B-B14F-4D97-AF65-F5344CB8AC3E}">
        <p14:creationId xmlns:p14="http://schemas.microsoft.com/office/powerpoint/2010/main" val="5543780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creativecommons.org/licenses/by-sa/3.0/" TargetMode="External"/><Relationship Id="rId4" Type="http://schemas.openxmlformats.org/officeDocument/2006/relationships/hyperlink" Target="https://geobrava.wordpress.com/2019/11/20/how-flexible-working-can-improve-productivity/"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6.xml"/><Relationship Id="rId5" Type="http://schemas.openxmlformats.org/officeDocument/2006/relationships/hyperlink" Target="https://creativecommons.org/licenses/by/3.0/" TargetMode="External"/><Relationship Id="rId4" Type="http://schemas.openxmlformats.org/officeDocument/2006/relationships/hyperlink" Target="https://courses.lumenlearning.com/wm-organizationalbehavior/chapter/external-factors/"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6.xml"/><Relationship Id="rId5" Type="http://schemas.openxmlformats.org/officeDocument/2006/relationships/hyperlink" Target="https://creativecommons.org/licenses/by-sa/3.0/" TargetMode="External"/><Relationship Id="rId4" Type="http://schemas.openxmlformats.org/officeDocument/2006/relationships/hyperlink" Target="https://commons.wikimedia.org/wiki/File:The_Co-Operative_clover_leaf_logo.svg"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7.sv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6.xml"/><Relationship Id="rId4" Type="http://schemas.openxmlformats.org/officeDocument/2006/relationships/image" Target="../media/image10.svg"/></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6.xml"/><Relationship Id="rId4" Type="http://schemas.openxmlformats.org/officeDocument/2006/relationships/image" Target="../media/image12.sv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hidden="1">
            <a:extLst>
              <a:ext uri="{FF2B5EF4-FFF2-40B4-BE49-F238E27FC236}">
                <a16:creationId xmlns:a16="http://schemas.microsoft.com/office/drawing/2014/main" id="{016C325E-5B69-4D07-BBFB-7DB217A69D48}"/>
              </a:ext>
            </a:extLst>
          </p:cNvPr>
          <p:cNvSpPr>
            <a:spLocks noGrp="1"/>
          </p:cNvSpPr>
          <p:nvPr>
            <p:ph type="ctrTitle"/>
          </p:nvPr>
        </p:nvSpPr>
        <p:spPr/>
        <p:txBody>
          <a:bodyPr/>
          <a:lstStyle/>
          <a:p>
            <a:r>
              <a:rPr lang="en-US" dirty="0"/>
              <a:t>Human resources slide 1</a:t>
            </a:r>
          </a:p>
        </p:txBody>
      </p:sp>
      <p:sp>
        <p:nvSpPr>
          <p:cNvPr id="24" name="TextBox 23">
            <a:extLst>
              <a:ext uri="{FF2B5EF4-FFF2-40B4-BE49-F238E27FC236}">
                <a16:creationId xmlns:a16="http://schemas.microsoft.com/office/drawing/2014/main" id="{C1165547-DF3A-4694-9097-2BDAF2003713}"/>
              </a:ext>
            </a:extLst>
          </p:cNvPr>
          <p:cNvSpPr txBox="1"/>
          <p:nvPr/>
        </p:nvSpPr>
        <p:spPr>
          <a:xfrm>
            <a:off x="278683" y="23332"/>
            <a:ext cx="4845708" cy="1661993"/>
          </a:xfrm>
          <a:prstGeom prst="rect">
            <a:avLst/>
          </a:prstGeom>
          <a:noFill/>
        </p:spPr>
        <p:txBody>
          <a:bodyPr wrap="square" lIns="0" tIns="0" rIns="0" bIns="0" rtlCol="0">
            <a:spAutoFit/>
          </a:bodyPr>
          <a:lstStyle/>
          <a:p>
            <a:r>
              <a:rPr lang="en-US" sz="5400" b="1" dirty="0">
                <a:solidFill>
                  <a:srgbClr val="002060"/>
                </a:solidFill>
                <a:latin typeface="Segoe UI" panose="020B0502040204020203" pitchFamily="34" charset="0"/>
                <a:cs typeface="Segoe UI" panose="020B0502040204020203" pitchFamily="34" charset="0"/>
              </a:rPr>
              <a:t>FLEXIBLE WORKING</a:t>
            </a:r>
          </a:p>
        </p:txBody>
      </p:sp>
      <p:sp>
        <p:nvSpPr>
          <p:cNvPr id="55" name="Rectangle 54">
            <a:extLst>
              <a:ext uri="{FF2B5EF4-FFF2-40B4-BE49-F238E27FC236}">
                <a16:creationId xmlns:a16="http://schemas.microsoft.com/office/drawing/2014/main" id="{6BBBCB2E-F413-4381-8378-02FDC20EA4F6}"/>
              </a:ext>
            </a:extLst>
          </p:cNvPr>
          <p:cNvSpPr/>
          <p:nvPr/>
        </p:nvSpPr>
        <p:spPr>
          <a:xfrm>
            <a:off x="349704" y="1815186"/>
            <a:ext cx="3536195" cy="830997"/>
          </a:xfrm>
          <a:prstGeom prst="rect">
            <a:avLst/>
          </a:prstGeom>
        </p:spPr>
        <p:txBody>
          <a:bodyPr wrap="square" lIns="0" tIns="0" rIns="0" bIns="0">
            <a:spAutoFit/>
          </a:bodyPr>
          <a:lstStyle/>
          <a:p>
            <a:r>
              <a:rPr lang="en-US" i="1" dirty="0">
                <a:solidFill>
                  <a:srgbClr val="002060"/>
                </a:solidFill>
                <a:latin typeface="+mj-lt"/>
                <a:cs typeface="Segoe UI" panose="020B0502040204020203" pitchFamily="34" charset="0"/>
              </a:rPr>
              <a:t>Assessment 1 - Individual Presentation</a:t>
            </a:r>
          </a:p>
          <a:p>
            <a:r>
              <a:rPr lang="en-US" i="1" dirty="0">
                <a:solidFill>
                  <a:srgbClr val="002060"/>
                </a:solidFill>
                <a:latin typeface="+mj-lt"/>
                <a:cs typeface="Segoe UI" panose="020B0502040204020203" pitchFamily="34" charset="0"/>
              </a:rPr>
              <a:t>Student Name: Valeria Peeva</a:t>
            </a:r>
          </a:p>
          <a:p>
            <a:r>
              <a:rPr lang="en-US" i="1" dirty="0">
                <a:solidFill>
                  <a:srgbClr val="002060"/>
                </a:solidFill>
                <a:latin typeface="+mj-lt"/>
                <a:cs typeface="Segoe UI" panose="020B0502040204020203" pitchFamily="34" charset="0"/>
              </a:rPr>
              <a:t>Student Number: 2029005</a:t>
            </a:r>
          </a:p>
        </p:txBody>
      </p:sp>
      <p:grpSp>
        <p:nvGrpSpPr>
          <p:cNvPr id="2" name="Group 1">
            <a:extLst>
              <a:ext uri="{FF2B5EF4-FFF2-40B4-BE49-F238E27FC236}">
                <a16:creationId xmlns:a16="http://schemas.microsoft.com/office/drawing/2014/main" id="{8E504344-8563-476C-9EF9-4200B272FDC1}"/>
              </a:ext>
              <a:ext uri="{C183D7F6-B498-43B3-948B-1728B52AA6E4}">
                <adec:decorative xmlns:adec="http://schemas.microsoft.com/office/drawing/2017/decorative" val="1"/>
              </a:ext>
            </a:extLst>
          </p:cNvPr>
          <p:cNvGrpSpPr/>
          <p:nvPr/>
        </p:nvGrpSpPr>
        <p:grpSpPr>
          <a:xfrm>
            <a:off x="4855953" y="-2833465"/>
            <a:ext cx="8948964" cy="12105059"/>
            <a:chOff x="4855953" y="-2833465"/>
            <a:chExt cx="8948964" cy="12105059"/>
          </a:xfrm>
        </p:grpSpPr>
        <p:sp>
          <p:nvSpPr>
            <p:cNvPr id="18" name="Freeform 10">
              <a:extLst>
                <a:ext uri="{FF2B5EF4-FFF2-40B4-BE49-F238E27FC236}">
                  <a16:creationId xmlns:a16="http://schemas.microsoft.com/office/drawing/2014/main" id="{73D22BE5-D5D5-4BF2-A935-5C4AB588B458}"/>
                </a:ext>
              </a:extLst>
            </p:cNvPr>
            <p:cNvSpPr>
              <a:spLocks/>
            </p:cNvSpPr>
            <p:nvPr/>
          </p:nvSpPr>
          <p:spPr bwMode="auto">
            <a:xfrm rot="9420272">
              <a:off x="4855953" y="-2246936"/>
              <a:ext cx="8673602" cy="11518530"/>
            </a:xfrm>
            <a:custGeom>
              <a:avLst/>
              <a:gdLst>
                <a:gd name="T0" fmla="*/ 1166 w 2492"/>
                <a:gd name="T1" fmla="*/ 2419 h 3315"/>
                <a:gd name="T2" fmla="*/ 243 w 2492"/>
                <a:gd name="T3" fmla="*/ 912 h 3315"/>
                <a:gd name="T4" fmla="*/ 449 w 2492"/>
                <a:gd name="T5" fmla="*/ 15 h 3315"/>
                <a:gd name="T6" fmla="*/ 766 w 2492"/>
                <a:gd name="T7" fmla="*/ 302 h 3315"/>
                <a:gd name="T8" fmla="*/ 1651 w 2492"/>
                <a:gd name="T9" fmla="*/ 481 h 3315"/>
                <a:gd name="T10" fmla="*/ 2239 w 2492"/>
                <a:gd name="T11" fmla="*/ 1238 h 3315"/>
                <a:gd name="T12" fmla="*/ 2186 w 2492"/>
                <a:gd name="T13" fmla="*/ 2201 h 3315"/>
                <a:gd name="T14" fmla="*/ 2165 w 2492"/>
                <a:gd name="T15" fmla="*/ 2928 h 3315"/>
                <a:gd name="T16" fmla="*/ 1400 w 2492"/>
                <a:gd name="T17" fmla="*/ 3100 h 3315"/>
                <a:gd name="T18" fmla="*/ 1166 w 2492"/>
                <a:gd name="T19" fmla="*/ 2419 h 33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2" h="3315">
                  <a:moveTo>
                    <a:pt x="1166" y="2419"/>
                  </a:moveTo>
                  <a:cubicBezTo>
                    <a:pt x="1505" y="1277"/>
                    <a:pt x="486" y="1533"/>
                    <a:pt x="243" y="912"/>
                  </a:cubicBezTo>
                  <a:cubicBezTo>
                    <a:pt x="0" y="292"/>
                    <a:pt x="291" y="31"/>
                    <a:pt x="449" y="15"/>
                  </a:cubicBezTo>
                  <a:cubicBezTo>
                    <a:pt x="607" y="0"/>
                    <a:pt x="716" y="54"/>
                    <a:pt x="766" y="302"/>
                  </a:cubicBezTo>
                  <a:cubicBezTo>
                    <a:pt x="817" y="551"/>
                    <a:pt x="1312" y="508"/>
                    <a:pt x="1651" y="481"/>
                  </a:cubicBezTo>
                  <a:cubicBezTo>
                    <a:pt x="1989" y="454"/>
                    <a:pt x="2492" y="733"/>
                    <a:pt x="2239" y="1238"/>
                  </a:cubicBezTo>
                  <a:cubicBezTo>
                    <a:pt x="1986" y="1743"/>
                    <a:pt x="2000" y="1716"/>
                    <a:pt x="2186" y="2201"/>
                  </a:cubicBezTo>
                  <a:cubicBezTo>
                    <a:pt x="2372" y="2685"/>
                    <a:pt x="2165" y="2928"/>
                    <a:pt x="2165" y="2928"/>
                  </a:cubicBezTo>
                  <a:cubicBezTo>
                    <a:pt x="2165" y="2928"/>
                    <a:pt x="1791" y="3315"/>
                    <a:pt x="1400" y="3100"/>
                  </a:cubicBezTo>
                  <a:cubicBezTo>
                    <a:pt x="1008" y="2885"/>
                    <a:pt x="1166" y="2419"/>
                    <a:pt x="1166" y="2419"/>
                  </a:cubicBezTo>
                  <a:close/>
                </a:path>
              </a:pathLst>
            </a:custGeom>
            <a:gradFill>
              <a:gsLst>
                <a:gs pos="0">
                  <a:srgbClr val="80DEDE"/>
                </a:gs>
                <a:gs pos="53500">
                  <a:srgbClr val="85C1E7"/>
                </a:gs>
                <a:gs pos="100000">
                  <a:srgbClr val="878CFF"/>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19" name="Freeform 11">
              <a:extLst>
                <a:ext uri="{FF2B5EF4-FFF2-40B4-BE49-F238E27FC236}">
                  <a16:creationId xmlns:a16="http://schemas.microsoft.com/office/drawing/2014/main" id="{C42C174B-303A-45F6-8FF1-93001A3AAFC1}"/>
                </a:ext>
              </a:extLst>
            </p:cNvPr>
            <p:cNvSpPr>
              <a:spLocks/>
            </p:cNvSpPr>
            <p:nvPr/>
          </p:nvSpPr>
          <p:spPr bwMode="auto">
            <a:xfrm rot="9420272">
              <a:off x="5048022" y="-2833465"/>
              <a:ext cx="8756895" cy="10755934"/>
            </a:xfrm>
            <a:custGeom>
              <a:avLst/>
              <a:gdLst>
                <a:gd name="T0" fmla="*/ 1504 w 2516"/>
                <a:gd name="T1" fmla="*/ 2980 h 3095"/>
                <a:gd name="T2" fmla="*/ 2237 w 2516"/>
                <a:gd name="T3" fmla="*/ 2283 h 3095"/>
                <a:gd name="T4" fmla="*/ 1468 w 2516"/>
                <a:gd name="T5" fmla="*/ 1052 h 3095"/>
                <a:gd name="T6" fmla="*/ 979 w 2516"/>
                <a:gd name="T7" fmla="*/ 648 h 3095"/>
                <a:gd name="T8" fmla="*/ 411 w 2516"/>
                <a:gd name="T9" fmla="*/ 195 h 3095"/>
                <a:gd name="T10" fmla="*/ 397 w 2516"/>
                <a:gd name="T11" fmla="*/ 1117 h 3095"/>
                <a:gd name="T12" fmla="*/ 194 w 2516"/>
                <a:gd name="T13" fmla="*/ 1767 h 3095"/>
                <a:gd name="T14" fmla="*/ 866 w 2516"/>
                <a:gd name="T15" fmla="*/ 2349 h 3095"/>
                <a:gd name="T16" fmla="*/ 1275 w 2516"/>
                <a:gd name="T17" fmla="*/ 2766 h 3095"/>
                <a:gd name="T18" fmla="*/ 1504 w 2516"/>
                <a:gd name="T19" fmla="*/ 2980 h 30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16" h="3095">
                  <a:moveTo>
                    <a:pt x="1504" y="2980"/>
                  </a:moveTo>
                  <a:cubicBezTo>
                    <a:pt x="1504" y="2980"/>
                    <a:pt x="1958" y="3095"/>
                    <a:pt x="2237" y="2283"/>
                  </a:cubicBezTo>
                  <a:cubicBezTo>
                    <a:pt x="2516" y="1472"/>
                    <a:pt x="1745" y="1159"/>
                    <a:pt x="1468" y="1052"/>
                  </a:cubicBezTo>
                  <a:cubicBezTo>
                    <a:pt x="1191" y="945"/>
                    <a:pt x="1126" y="907"/>
                    <a:pt x="979" y="648"/>
                  </a:cubicBezTo>
                  <a:cubicBezTo>
                    <a:pt x="832" y="389"/>
                    <a:pt x="822" y="0"/>
                    <a:pt x="411" y="195"/>
                  </a:cubicBezTo>
                  <a:cubicBezTo>
                    <a:pt x="0" y="391"/>
                    <a:pt x="384" y="948"/>
                    <a:pt x="397" y="1117"/>
                  </a:cubicBezTo>
                  <a:cubicBezTo>
                    <a:pt x="411" y="1286"/>
                    <a:pt x="128" y="1580"/>
                    <a:pt x="194" y="1767"/>
                  </a:cubicBezTo>
                  <a:cubicBezTo>
                    <a:pt x="259" y="1954"/>
                    <a:pt x="273" y="2154"/>
                    <a:pt x="866" y="2349"/>
                  </a:cubicBezTo>
                  <a:cubicBezTo>
                    <a:pt x="866" y="2349"/>
                    <a:pt x="1186" y="2374"/>
                    <a:pt x="1275" y="2766"/>
                  </a:cubicBezTo>
                  <a:cubicBezTo>
                    <a:pt x="1275" y="2766"/>
                    <a:pt x="1340" y="2988"/>
                    <a:pt x="1504" y="2980"/>
                  </a:cubicBezTo>
                  <a:close/>
                </a:path>
              </a:pathLst>
            </a:custGeom>
            <a:gradFill>
              <a:gsLst>
                <a:gs pos="0">
                  <a:srgbClr val="7CEFD8"/>
                </a:gs>
                <a:gs pos="51000">
                  <a:srgbClr val="6672E4"/>
                </a:gs>
                <a:gs pos="100000">
                  <a:srgbClr val="882BE5"/>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0" name="Freeform 12">
              <a:extLst>
                <a:ext uri="{FF2B5EF4-FFF2-40B4-BE49-F238E27FC236}">
                  <a16:creationId xmlns:a16="http://schemas.microsoft.com/office/drawing/2014/main" id="{22AA5A4F-A0EB-453F-A699-F817D4616C6F}"/>
                </a:ext>
              </a:extLst>
            </p:cNvPr>
            <p:cNvSpPr>
              <a:spLocks/>
            </p:cNvSpPr>
            <p:nvPr/>
          </p:nvSpPr>
          <p:spPr bwMode="auto">
            <a:xfrm rot="9420272">
              <a:off x="5218811" y="-1993836"/>
              <a:ext cx="7570428" cy="10122905"/>
            </a:xfrm>
            <a:custGeom>
              <a:avLst/>
              <a:gdLst>
                <a:gd name="T0" fmla="*/ 1896 w 2175"/>
                <a:gd name="T1" fmla="*/ 2283 h 2913"/>
                <a:gd name="T2" fmla="*/ 1467 w 2175"/>
                <a:gd name="T3" fmla="*/ 2913 h 2913"/>
                <a:gd name="T4" fmla="*/ 1250 w 2175"/>
                <a:gd name="T5" fmla="*/ 2849 h 2913"/>
                <a:gd name="T6" fmla="*/ 1016 w 2175"/>
                <a:gd name="T7" fmla="*/ 2168 h 2913"/>
                <a:gd name="T8" fmla="*/ 93 w 2175"/>
                <a:gd name="T9" fmla="*/ 661 h 2913"/>
                <a:gd name="T10" fmla="*/ 0 w 2175"/>
                <a:gd name="T11" fmla="*/ 238 h 2913"/>
                <a:gd name="T12" fmla="*/ 70 w 2175"/>
                <a:gd name="T13" fmla="*/ 195 h 2913"/>
                <a:gd name="T14" fmla="*/ 638 w 2175"/>
                <a:gd name="T15" fmla="*/ 648 h 2913"/>
                <a:gd name="T16" fmla="*/ 1127 w 2175"/>
                <a:gd name="T17" fmla="*/ 1052 h 2913"/>
                <a:gd name="T18" fmla="*/ 1896 w 2175"/>
                <a:gd name="T19" fmla="*/ 2283 h 29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75" h="2913">
                  <a:moveTo>
                    <a:pt x="1896" y="2283"/>
                  </a:moveTo>
                  <a:cubicBezTo>
                    <a:pt x="1770" y="2651"/>
                    <a:pt x="1607" y="2829"/>
                    <a:pt x="1467" y="2913"/>
                  </a:cubicBezTo>
                  <a:cubicBezTo>
                    <a:pt x="1397" y="2909"/>
                    <a:pt x="1324" y="2889"/>
                    <a:pt x="1250" y="2849"/>
                  </a:cubicBezTo>
                  <a:cubicBezTo>
                    <a:pt x="858" y="2634"/>
                    <a:pt x="1016" y="2168"/>
                    <a:pt x="1016" y="2168"/>
                  </a:cubicBezTo>
                  <a:cubicBezTo>
                    <a:pt x="1354" y="1026"/>
                    <a:pt x="336" y="1282"/>
                    <a:pt x="93" y="661"/>
                  </a:cubicBezTo>
                  <a:cubicBezTo>
                    <a:pt x="28" y="495"/>
                    <a:pt x="1" y="354"/>
                    <a:pt x="0" y="238"/>
                  </a:cubicBezTo>
                  <a:cubicBezTo>
                    <a:pt x="20" y="222"/>
                    <a:pt x="44" y="208"/>
                    <a:pt x="70" y="195"/>
                  </a:cubicBezTo>
                  <a:cubicBezTo>
                    <a:pt x="481" y="0"/>
                    <a:pt x="491" y="389"/>
                    <a:pt x="638" y="648"/>
                  </a:cubicBezTo>
                  <a:cubicBezTo>
                    <a:pt x="785" y="907"/>
                    <a:pt x="850" y="945"/>
                    <a:pt x="1127" y="1052"/>
                  </a:cubicBezTo>
                  <a:cubicBezTo>
                    <a:pt x="1404" y="1159"/>
                    <a:pt x="2175" y="1472"/>
                    <a:pt x="1896" y="2283"/>
                  </a:cubicBezTo>
                  <a:close/>
                </a:path>
              </a:pathLst>
            </a:custGeom>
            <a:gradFill>
              <a:gsLst>
                <a:gs pos="100000">
                  <a:srgbClr val="7CEFD8"/>
                </a:gs>
                <a:gs pos="19000">
                  <a:srgbClr val="6672E4"/>
                </a:gs>
                <a:gs pos="0">
                  <a:srgbClr val="882BE5"/>
                </a:gs>
              </a:gsLst>
              <a:lin ang="102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4" name="TextBox 3">
            <a:extLst>
              <a:ext uri="{FF2B5EF4-FFF2-40B4-BE49-F238E27FC236}">
                <a16:creationId xmlns:a16="http://schemas.microsoft.com/office/drawing/2014/main" id="{B2D562E2-09F0-4C7D-11CD-E8B5FE75BCE4}"/>
              </a:ext>
            </a:extLst>
          </p:cNvPr>
          <p:cNvSpPr txBox="1"/>
          <p:nvPr/>
        </p:nvSpPr>
        <p:spPr>
          <a:xfrm>
            <a:off x="278682" y="5682321"/>
            <a:ext cx="5817317" cy="1077218"/>
          </a:xfrm>
          <a:prstGeom prst="rect">
            <a:avLst/>
          </a:prstGeom>
          <a:noFill/>
        </p:spPr>
        <p:txBody>
          <a:bodyPr wrap="square" rtlCol="0">
            <a:spAutoFit/>
          </a:bodyPr>
          <a:lstStyle/>
          <a:p>
            <a:r>
              <a:rPr lang="en-GB" sz="1600" b="1" dirty="0">
                <a:solidFill>
                  <a:srgbClr val="7030A0"/>
                </a:solidFill>
              </a:rPr>
              <a:t>Programme: </a:t>
            </a:r>
            <a:r>
              <a:rPr lang="en-GB" sz="1600" dirty="0">
                <a:solidFill>
                  <a:srgbClr val="7030A0"/>
                </a:solidFill>
              </a:rPr>
              <a:t>BA Business Management </a:t>
            </a:r>
          </a:p>
          <a:p>
            <a:r>
              <a:rPr lang="en-GB" sz="1600" b="1" dirty="0">
                <a:solidFill>
                  <a:srgbClr val="7030A0"/>
                </a:solidFill>
              </a:rPr>
              <a:t>Module: </a:t>
            </a:r>
            <a:r>
              <a:rPr lang="en-GB" sz="1600" dirty="0">
                <a:solidFill>
                  <a:srgbClr val="7030A0"/>
                </a:solidFill>
              </a:rPr>
              <a:t>Managing People </a:t>
            </a:r>
          </a:p>
          <a:p>
            <a:r>
              <a:rPr lang="en-GB" sz="1600" b="1" dirty="0">
                <a:solidFill>
                  <a:srgbClr val="7030A0"/>
                </a:solidFill>
              </a:rPr>
              <a:t>Module code: </a:t>
            </a:r>
            <a:r>
              <a:rPr lang="en-GB" sz="1600" dirty="0">
                <a:solidFill>
                  <a:srgbClr val="7030A0"/>
                </a:solidFill>
              </a:rPr>
              <a:t>LCBB5004 </a:t>
            </a:r>
          </a:p>
          <a:p>
            <a:r>
              <a:rPr lang="en-GB" sz="1600" b="1" dirty="0">
                <a:solidFill>
                  <a:srgbClr val="7030A0"/>
                </a:solidFill>
              </a:rPr>
              <a:t>Lecturer: </a:t>
            </a:r>
            <a:r>
              <a:rPr lang="en-GB" sz="1600" dirty="0">
                <a:solidFill>
                  <a:srgbClr val="7030A0"/>
                </a:solidFill>
              </a:rPr>
              <a:t>Nadeem Mirza, Nishi Ramsurrun-GP1 Terry Walcott GP2</a:t>
            </a:r>
          </a:p>
        </p:txBody>
      </p:sp>
      <p:pic>
        <p:nvPicPr>
          <p:cNvPr id="6" name="Picture 5" descr="A group of alarm clocks&#10;&#10;Description automatically generated with low confidence">
            <a:extLst>
              <a:ext uri="{FF2B5EF4-FFF2-40B4-BE49-F238E27FC236}">
                <a16:creationId xmlns:a16="http://schemas.microsoft.com/office/drawing/2014/main" id="{D63D71D5-96F8-7016-9212-3CF36627AFC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349704" y="2861813"/>
            <a:ext cx="4267468" cy="2583644"/>
          </a:xfrm>
          <a:prstGeom prst="rect">
            <a:avLst/>
          </a:prstGeom>
        </p:spPr>
      </p:pic>
      <p:sp>
        <p:nvSpPr>
          <p:cNvPr id="7" name="TextBox 6">
            <a:extLst>
              <a:ext uri="{FF2B5EF4-FFF2-40B4-BE49-F238E27FC236}">
                <a16:creationId xmlns:a16="http://schemas.microsoft.com/office/drawing/2014/main" id="{0ABE8CBF-165B-557A-8D52-64D4672477BD}"/>
              </a:ext>
            </a:extLst>
          </p:cNvPr>
          <p:cNvSpPr txBox="1"/>
          <p:nvPr/>
        </p:nvSpPr>
        <p:spPr>
          <a:xfrm>
            <a:off x="246440" y="8270731"/>
            <a:ext cx="4267468" cy="230832"/>
          </a:xfrm>
          <a:prstGeom prst="rect">
            <a:avLst/>
          </a:prstGeom>
          <a:noFill/>
        </p:spPr>
        <p:txBody>
          <a:bodyPr wrap="square" rtlCol="0">
            <a:spAutoFit/>
          </a:bodyPr>
          <a:lstStyle/>
          <a:p>
            <a:r>
              <a:rPr lang="en-GB" sz="900" dirty="0">
                <a:hlinkClick r:id="rId4" tooltip="https://geobrava.wordpress.com/2019/11/20/how-flexible-working-can-improve-productivity/"/>
              </a:rPr>
              <a:t>This Photo</a:t>
            </a:r>
            <a:r>
              <a:rPr lang="en-GB" sz="900" dirty="0"/>
              <a:t> by Unknown Author is licensed under </a:t>
            </a:r>
            <a:r>
              <a:rPr lang="en-GB" sz="900" dirty="0">
                <a:hlinkClick r:id="rId5" tooltip="https://creativecommons.org/licenses/by-sa/3.0/"/>
              </a:rPr>
              <a:t>CC BY-SA</a:t>
            </a:r>
            <a:endParaRPr lang="en-GB" sz="900" dirty="0"/>
          </a:p>
        </p:txBody>
      </p:sp>
    </p:spTree>
    <p:extLst>
      <p:ext uri="{BB962C8B-B14F-4D97-AF65-F5344CB8AC3E}">
        <p14:creationId xmlns:p14="http://schemas.microsoft.com/office/powerpoint/2010/main" val="32543563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815E537-4AB4-4445-A3AC-40D738EDF3DC}"/>
              </a:ext>
            </a:extLst>
          </p:cNvPr>
          <p:cNvSpPr txBox="1"/>
          <p:nvPr/>
        </p:nvSpPr>
        <p:spPr>
          <a:xfrm>
            <a:off x="1072245" y="239095"/>
            <a:ext cx="4845708" cy="492443"/>
          </a:xfrm>
          <a:prstGeom prst="rect">
            <a:avLst/>
          </a:prstGeom>
          <a:noFill/>
        </p:spPr>
        <p:txBody>
          <a:bodyPr wrap="square" lIns="0" tIns="0" rIns="0" bIns="0" rtlCol="0">
            <a:spAutoFit/>
          </a:bodyPr>
          <a:lstStyle/>
          <a:p>
            <a:r>
              <a:rPr lang="en-US" sz="3200" b="1" dirty="0">
                <a:solidFill>
                  <a:srgbClr val="002060"/>
                </a:solidFill>
                <a:latin typeface="Segoe UI" panose="020B0502040204020203" pitchFamily="34" charset="0"/>
                <a:cs typeface="Segoe UI" panose="020B0502040204020203" pitchFamily="34" charset="0"/>
              </a:rPr>
              <a:t>CONTENT</a:t>
            </a:r>
          </a:p>
        </p:txBody>
      </p:sp>
      <p:grpSp>
        <p:nvGrpSpPr>
          <p:cNvPr id="69" name="Group 68">
            <a:extLst>
              <a:ext uri="{FF2B5EF4-FFF2-40B4-BE49-F238E27FC236}">
                <a16:creationId xmlns:a16="http://schemas.microsoft.com/office/drawing/2014/main" id="{B457331C-2A24-4352-9B4C-1C1B326F404F}"/>
              </a:ext>
              <a:ext uri="{C183D7F6-B498-43B3-948B-1728B52AA6E4}">
                <adec:decorative xmlns:adec="http://schemas.microsoft.com/office/drawing/2017/decorative" val="1"/>
              </a:ext>
            </a:extLst>
          </p:cNvPr>
          <p:cNvGrpSpPr/>
          <p:nvPr/>
        </p:nvGrpSpPr>
        <p:grpSpPr>
          <a:xfrm>
            <a:off x="513725" y="2011888"/>
            <a:ext cx="4154466" cy="4638019"/>
            <a:chOff x="513725" y="1822122"/>
            <a:chExt cx="4154466" cy="4638019"/>
          </a:xfrm>
        </p:grpSpPr>
        <p:grpSp>
          <p:nvGrpSpPr>
            <p:cNvPr id="21" name="Group 20">
              <a:extLst>
                <a:ext uri="{FF2B5EF4-FFF2-40B4-BE49-F238E27FC236}">
                  <a16:creationId xmlns:a16="http://schemas.microsoft.com/office/drawing/2014/main" id="{B111D787-E830-4638-97B3-205F0A0ABC3F}"/>
                </a:ext>
              </a:extLst>
            </p:cNvPr>
            <p:cNvGrpSpPr/>
            <p:nvPr/>
          </p:nvGrpSpPr>
          <p:grpSpPr>
            <a:xfrm>
              <a:off x="518433" y="1822122"/>
              <a:ext cx="4102935" cy="1198189"/>
              <a:chOff x="518433" y="1981199"/>
              <a:chExt cx="4102935" cy="1198189"/>
            </a:xfrm>
          </p:grpSpPr>
          <p:sp>
            <p:nvSpPr>
              <p:cNvPr id="6" name="Rectangle: Rounded Corners 5">
                <a:extLst>
                  <a:ext uri="{FF2B5EF4-FFF2-40B4-BE49-F238E27FC236}">
                    <a16:creationId xmlns:a16="http://schemas.microsoft.com/office/drawing/2014/main" id="{6BFCD1AA-E1CA-41D6-8605-56AFEBE4EEE3}"/>
                  </a:ext>
                </a:extLst>
              </p:cNvPr>
              <p:cNvSpPr/>
              <p:nvPr/>
            </p:nvSpPr>
            <p:spPr>
              <a:xfrm>
                <a:off x="518433" y="1981199"/>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111</a:t>
                </a:r>
              </a:p>
            </p:txBody>
          </p:sp>
          <p:sp>
            <p:nvSpPr>
              <p:cNvPr id="8" name="Rectangle 7">
                <a:extLst>
                  <a:ext uri="{FF2B5EF4-FFF2-40B4-BE49-F238E27FC236}">
                    <a16:creationId xmlns:a16="http://schemas.microsoft.com/office/drawing/2014/main" id="{E9101D99-B002-4698-9C7E-C942B9AA2D39}"/>
                  </a:ext>
                </a:extLst>
              </p:cNvPr>
              <p:cNvSpPr/>
              <p:nvPr/>
            </p:nvSpPr>
            <p:spPr>
              <a:xfrm>
                <a:off x="1085173" y="2933167"/>
                <a:ext cx="3536195" cy="246221"/>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INTERNAL AND EXTERNAL FACTORS</a:t>
                </a:r>
              </a:p>
            </p:txBody>
          </p:sp>
        </p:grpSp>
        <p:grpSp>
          <p:nvGrpSpPr>
            <p:cNvPr id="20" name="Group 19">
              <a:extLst>
                <a:ext uri="{FF2B5EF4-FFF2-40B4-BE49-F238E27FC236}">
                  <a16:creationId xmlns:a16="http://schemas.microsoft.com/office/drawing/2014/main" id="{2D19246F-8F2D-4FAD-8927-AA34DDAA5DFA}"/>
                </a:ext>
              </a:extLst>
            </p:cNvPr>
            <p:cNvGrpSpPr/>
            <p:nvPr/>
          </p:nvGrpSpPr>
          <p:grpSpPr>
            <a:xfrm>
              <a:off x="513725" y="2301598"/>
              <a:ext cx="4107643" cy="1171143"/>
              <a:chOff x="513725" y="2243736"/>
              <a:chExt cx="4107643" cy="1171143"/>
            </a:xfrm>
          </p:grpSpPr>
          <p:sp>
            <p:nvSpPr>
              <p:cNvPr id="9" name="Rectangle: Rounded Corners 8">
                <a:extLst>
                  <a:ext uri="{FF2B5EF4-FFF2-40B4-BE49-F238E27FC236}">
                    <a16:creationId xmlns:a16="http://schemas.microsoft.com/office/drawing/2014/main" id="{14FF47BA-9557-4442-8E2A-74A4F4AAD237}"/>
                  </a:ext>
                </a:extLst>
              </p:cNvPr>
              <p:cNvSpPr/>
              <p:nvPr/>
            </p:nvSpPr>
            <p:spPr>
              <a:xfrm>
                <a:off x="513725" y="2243736"/>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B00C2221-E8A7-47E0-B2B2-5A6A32F96791}"/>
                  </a:ext>
                </a:extLst>
              </p:cNvPr>
              <p:cNvSpPr/>
              <p:nvPr/>
            </p:nvSpPr>
            <p:spPr>
              <a:xfrm>
                <a:off x="1085173" y="3168658"/>
                <a:ext cx="3536195" cy="246221"/>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DIVERSITY AND ITS IMPORTANCE</a:t>
                </a:r>
              </a:p>
            </p:txBody>
          </p:sp>
        </p:grpSp>
        <p:grpSp>
          <p:nvGrpSpPr>
            <p:cNvPr id="19" name="Group 18">
              <a:extLst>
                <a:ext uri="{FF2B5EF4-FFF2-40B4-BE49-F238E27FC236}">
                  <a16:creationId xmlns:a16="http://schemas.microsoft.com/office/drawing/2014/main" id="{9D065A01-39E4-4CC9-9075-3910C66205F5}"/>
                </a:ext>
              </a:extLst>
            </p:cNvPr>
            <p:cNvGrpSpPr/>
            <p:nvPr/>
          </p:nvGrpSpPr>
          <p:grpSpPr>
            <a:xfrm>
              <a:off x="513725" y="4232705"/>
              <a:ext cx="4154466" cy="736228"/>
              <a:chOff x="513725" y="3971829"/>
              <a:chExt cx="4154466" cy="736228"/>
            </a:xfrm>
          </p:grpSpPr>
          <p:sp>
            <p:nvSpPr>
              <p:cNvPr id="11" name="Rectangle: Rounded Corners 10">
                <a:extLst>
                  <a:ext uri="{FF2B5EF4-FFF2-40B4-BE49-F238E27FC236}">
                    <a16:creationId xmlns:a16="http://schemas.microsoft.com/office/drawing/2014/main" id="{6B458D5C-BDF7-4A75-A4E8-B99128DCD84A}"/>
                  </a:ext>
                </a:extLst>
              </p:cNvPr>
              <p:cNvSpPr/>
              <p:nvPr/>
            </p:nvSpPr>
            <p:spPr>
              <a:xfrm>
                <a:off x="513725" y="3971829"/>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A17B45E-57F0-4725-89C0-3CD74A5097A3}"/>
                  </a:ext>
                </a:extLst>
              </p:cNvPr>
              <p:cNvSpPr/>
              <p:nvPr/>
            </p:nvSpPr>
            <p:spPr>
              <a:xfrm>
                <a:off x="1131996" y="4461836"/>
                <a:ext cx="3536195" cy="246221"/>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ROLE OF HR - APPROACHES</a:t>
                </a:r>
              </a:p>
            </p:txBody>
          </p:sp>
        </p:grpSp>
        <p:grpSp>
          <p:nvGrpSpPr>
            <p:cNvPr id="18" name="Group 17">
              <a:extLst>
                <a:ext uri="{FF2B5EF4-FFF2-40B4-BE49-F238E27FC236}">
                  <a16:creationId xmlns:a16="http://schemas.microsoft.com/office/drawing/2014/main" id="{609D452F-25F9-4A2F-84BD-9A44714884C6}"/>
                </a:ext>
              </a:extLst>
            </p:cNvPr>
            <p:cNvGrpSpPr/>
            <p:nvPr/>
          </p:nvGrpSpPr>
          <p:grpSpPr>
            <a:xfrm>
              <a:off x="513725" y="4740706"/>
              <a:ext cx="4096186" cy="1719435"/>
              <a:chOff x="513725" y="4276817"/>
              <a:chExt cx="4096186" cy="1719435"/>
            </a:xfrm>
          </p:grpSpPr>
          <p:sp>
            <p:nvSpPr>
              <p:cNvPr id="13" name="Rectangle: Rounded Corners 12">
                <a:extLst>
                  <a:ext uri="{FF2B5EF4-FFF2-40B4-BE49-F238E27FC236}">
                    <a16:creationId xmlns:a16="http://schemas.microsoft.com/office/drawing/2014/main" id="{64E3D015-D1E6-40C0-B820-5D2B0144652D}"/>
                  </a:ext>
                </a:extLst>
              </p:cNvPr>
              <p:cNvSpPr/>
              <p:nvPr/>
            </p:nvSpPr>
            <p:spPr>
              <a:xfrm>
                <a:off x="513725" y="4276817"/>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9187696D-0387-46E9-A420-AD2392161D95}"/>
                  </a:ext>
                </a:extLst>
              </p:cNvPr>
              <p:cNvSpPr/>
              <p:nvPr/>
            </p:nvSpPr>
            <p:spPr>
              <a:xfrm>
                <a:off x="1073716" y="5750031"/>
                <a:ext cx="3536195" cy="246221"/>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REFERENCES</a:t>
                </a:r>
              </a:p>
            </p:txBody>
          </p:sp>
        </p:grpSp>
      </p:grpSp>
      <p:grpSp>
        <p:nvGrpSpPr>
          <p:cNvPr id="62" name="Group 61" descr="This image is a woman's hand writing on a piece of paper. ">
            <a:extLst>
              <a:ext uri="{FF2B5EF4-FFF2-40B4-BE49-F238E27FC236}">
                <a16:creationId xmlns:a16="http://schemas.microsoft.com/office/drawing/2014/main" id="{123C05C1-3914-48FB-B4B8-1388A2DB5ACE}"/>
              </a:ext>
            </a:extLst>
          </p:cNvPr>
          <p:cNvGrpSpPr/>
          <p:nvPr/>
        </p:nvGrpSpPr>
        <p:grpSpPr>
          <a:xfrm>
            <a:off x="4482071" y="-508000"/>
            <a:ext cx="8739666" cy="8346238"/>
            <a:chOff x="4597682" y="-439156"/>
            <a:chExt cx="7594320" cy="7252450"/>
          </a:xfrm>
        </p:grpSpPr>
        <p:sp>
          <p:nvSpPr>
            <p:cNvPr id="45" name="Freeform 22">
              <a:extLst>
                <a:ext uri="{FF2B5EF4-FFF2-40B4-BE49-F238E27FC236}">
                  <a16:creationId xmlns:a16="http://schemas.microsoft.com/office/drawing/2014/main" id="{52C7242F-F484-4573-8387-13E2AE9DD93F}"/>
                </a:ext>
              </a:extLst>
            </p:cNvPr>
            <p:cNvSpPr>
              <a:spLocks/>
            </p:cNvSpPr>
            <p:nvPr/>
          </p:nvSpPr>
          <p:spPr bwMode="auto">
            <a:xfrm>
              <a:off x="4597682" y="-6899"/>
              <a:ext cx="7594319" cy="6820193"/>
            </a:xfrm>
            <a:custGeom>
              <a:avLst/>
              <a:gdLst>
                <a:gd name="T0" fmla="*/ 2254 w 2254"/>
                <a:gd name="T1" fmla="*/ 0 h 2026"/>
                <a:gd name="T2" fmla="*/ 2254 w 2254"/>
                <a:gd name="T3" fmla="*/ 2026 h 2026"/>
                <a:gd name="T4" fmla="*/ 2091 w 2254"/>
                <a:gd name="T5" fmla="*/ 1927 h 2026"/>
                <a:gd name="T6" fmla="*/ 1829 w 2254"/>
                <a:gd name="T7" fmla="*/ 1867 h 2026"/>
                <a:gd name="T8" fmla="*/ 1784 w 2254"/>
                <a:gd name="T9" fmla="*/ 1860 h 2026"/>
                <a:gd name="T10" fmla="*/ 1025 w 2254"/>
                <a:gd name="T11" fmla="*/ 1812 h 2026"/>
                <a:gd name="T12" fmla="*/ 330 w 2254"/>
                <a:gd name="T13" fmla="*/ 1005 h 2026"/>
                <a:gd name="T14" fmla="*/ 662 w 2254"/>
                <a:gd name="T15" fmla="*/ 430 h 2026"/>
                <a:gd name="T16" fmla="*/ 770 w 2254"/>
                <a:gd name="T17" fmla="*/ 0 h 2026"/>
                <a:gd name="T18" fmla="*/ 2254 w 2254"/>
                <a:gd name="T19" fmla="*/ 0 h 20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54" h="2026">
                  <a:moveTo>
                    <a:pt x="2254" y="0"/>
                  </a:moveTo>
                  <a:cubicBezTo>
                    <a:pt x="2254" y="2026"/>
                    <a:pt x="2254" y="2026"/>
                    <a:pt x="2254" y="2026"/>
                  </a:cubicBezTo>
                  <a:cubicBezTo>
                    <a:pt x="2243" y="2005"/>
                    <a:pt x="2206" y="1966"/>
                    <a:pt x="2091" y="1927"/>
                  </a:cubicBezTo>
                  <a:cubicBezTo>
                    <a:pt x="2029" y="1906"/>
                    <a:pt x="1944" y="1885"/>
                    <a:pt x="1829" y="1867"/>
                  </a:cubicBezTo>
                  <a:cubicBezTo>
                    <a:pt x="1814" y="1865"/>
                    <a:pt x="1800" y="1862"/>
                    <a:pt x="1784" y="1860"/>
                  </a:cubicBezTo>
                  <a:cubicBezTo>
                    <a:pt x="1606" y="1835"/>
                    <a:pt x="1361" y="1816"/>
                    <a:pt x="1025" y="1812"/>
                  </a:cubicBezTo>
                  <a:cubicBezTo>
                    <a:pt x="0" y="1800"/>
                    <a:pt x="66" y="1196"/>
                    <a:pt x="330" y="1005"/>
                  </a:cubicBezTo>
                  <a:cubicBezTo>
                    <a:pt x="580" y="825"/>
                    <a:pt x="686" y="680"/>
                    <a:pt x="662" y="430"/>
                  </a:cubicBezTo>
                  <a:cubicBezTo>
                    <a:pt x="638" y="181"/>
                    <a:pt x="770" y="0"/>
                    <a:pt x="770" y="0"/>
                  </a:cubicBezTo>
                  <a:lnTo>
                    <a:pt x="2254" y="0"/>
                  </a:lnTo>
                  <a:close/>
                </a:path>
              </a:pathLst>
            </a:custGeom>
            <a:gradFill>
              <a:gsLst>
                <a:gs pos="0">
                  <a:srgbClr val="7CEFD8"/>
                </a:gs>
                <a:gs pos="55000">
                  <a:srgbClr val="6672E4"/>
                </a:gs>
                <a:gs pos="100000">
                  <a:srgbClr val="882BE5"/>
                </a:gs>
              </a:gsLst>
              <a:lin ang="480000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46" name="Freeform 23">
              <a:extLst>
                <a:ext uri="{FF2B5EF4-FFF2-40B4-BE49-F238E27FC236}">
                  <a16:creationId xmlns:a16="http://schemas.microsoft.com/office/drawing/2014/main" id="{DFA1772D-1024-422A-B407-BE0F21E16E56}"/>
                </a:ext>
              </a:extLst>
            </p:cNvPr>
            <p:cNvSpPr>
              <a:spLocks/>
            </p:cNvSpPr>
            <p:nvPr/>
          </p:nvSpPr>
          <p:spPr bwMode="auto">
            <a:xfrm>
              <a:off x="7013242" y="1441003"/>
              <a:ext cx="4110752" cy="3954852"/>
            </a:xfrm>
            <a:custGeom>
              <a:avLst/>
              <a:gdLst>
                <a:gd name="T0" fmla="*/ 0 w 2294"/>
                <a:gd name="T1" fmla="*/ 221 h 2207"/>
                <a:gd name="T2" fmla="*/ 1809 w 2294"/>
                <a:gd name="T3" fmla="*/ 0 h 2207"/>
                <a:gd name="T4" fmla="*/ 2294 w 2294"/>
                <a:gd name="T5" fmla="*/ 1957 h 2207"/>
                <a:gd name="T6" fmla="*/ 432 w 2294"/>
                <a:gd name="T7" fmla="*/ 2207 h 2207"/>
                <a:gd name="T8" fmla="*/ 0 w 2294"/>
                <a:gd name="T9" fmla="*/ 221 h 2207"/>
              </a:gdLst>
              <a:ahLst/>
              <a:cxnLst>
                <a:cxn ang="0">
                  <a:pos x="T0" y="T1"/>
                </a:cxn>
                <a:cxn ang="0">
                  <a:pos x="T2" y="T3"/>
                </a:cxn>
                <a:cxn ang="0">
                  <a:pos x="T4" y="T5"/>
                </a:cxn>
                <a:cxn ang="0">
                  <a:pos x="T6" y="T7"/>
                </a:cxn>
                <a:cxn ang="0">
                  <a:pos x="T8" y="T9"/>
                </a:cxn>
              </a:cxnLst>
              <a:rect l="0" t="0" r="r" b="b"/>
              <a:pathLst>
                <a:path w="2294" h="2207">
                  <a:moveTo>
                    <a:pt x="0" y="221"/>
                  </a:moveTo>
                  <a:lnTo>
                    <a:pt x="1809" y="0"/>
                  </a:lnTo>
                  <a:lnTo>
                    <a:pt x="2294" y="1957"/>
                  </a:lnTo>
                  <a:lnTo>
                    <a:pt x="432" y="2207"/>
                  </a:lnTo>
                  <a:lnTo>
                    <a:pt x="0" y="221"/>
                  </a:lnTo>
                  <a:close/>
                </a:path>
              </a:pathLst>
            </a:custGeom>
            <a:solidFill>
              <a:srgbClr val="C8F4F7"/>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47" name="Freeform 24">
              <a:extLst>
                <a:ext uri="{FF2B5EF4-FFF2-40B4-BE49-F238E27FC236}">
                  <a16:creationId xmlns:a16="http://schemas.microsoft.com/office/drawing/2014/main" id="{30CD4E41-332B-4C6B-9927-54698D5D0DF2}"/>
                </a:ext>
              </a:extLst>
            </p:cNvPr>
            <p:cNvSpPr>
              <a:spLocks/>
            </p:cNvSpPr>
            <p:nvPr/>
          </p:nvSpPr>
          <p:spPr bwMode="auto">
            <a:xfrm>
              <a:off x="7676266" y="1441003"/>
              <a:ext cx="2981818" cy="1632475"/>
            </a:xfrm>
            <a:custGeom>
              <a:avLst/>
              <a:gdLst>
                <a:gd name="T0" fmla="*/ 0 w 1664"/>
                <a:gd name="T1" fmla="*/ 736 h 911"/>
                <a:gd name="T2" fmla="*/ 1664 w 1664"/>
                <a:gd name="T3" fmla="*/ 911 h 911"/>
                <a:gd name="T4" fmla="*/ 1439 w 1664"/>
                <a:gd name="T5" fmla="*/ 0 h 911"/>
                <a:gd name="T6" fmla="*/ 399 w 1664"/>
                <a:gd name="T7" fmla="*/ 127 h 911"/>
                <a:gd name="T8" fmla="*/ 0 w 1664"/>
                <a:gd name="T9" fmla="*/ 736 h 911"/>
              </a:gdLst>
              <a:ahLst/>
              <a:cxnLst>
                <a:cxn ang="0">
                  <a:pos x="T0" y="T1"/>
                </a:cxn>
                <a:cxn ang="0">
                  <a:pos x="T2" y="T3"/>
                </a:cxn>
                <a:cxn ang="0">
                  <a:pos x="T4" y="T5"/>
                </a:cxn>
                <a:cxn ang="0">
                  <a:pos x="T6" y="T7"/>
                </a:cxn>
                <a:cxn ang="0">
                  <a:pos x="T8" y="T9"/>
                </a:cxn>
              </a:cxnLst>
              <a:rect l="0" t="0" r="r" b="b"/>
              <a:pathLst>
                <a:path w="1664" h="911">
                  <a:moveTo>
                    <a:pt x="0" y="736"/>
                  </a:moveTo>
                  <a:lnTo>
                    <a:pt x="1664" y="911"/>
                  </a:lnTo>
                  <a:lnTo>
                    <a:pt x="1439" y="0"/>
                  </a:lnTo>
                  <a:lnTo>
                    <a:pt x="399" y="127"/>
                  </a:lnTo>
                  <a:lnTo>
                    <a:pt x="0" y="736"/>
                  </a:lnTo>
                  <a:close/>
                </a:path>
              </a:pathLst>
            </a:custGeom>
            <a:solidFill>
              <a:srgbClr val="7CE4EC"/>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48" name="Freeform 25">
              <a:extLst>
                <a:ext uri="{FF2B5EF4-FFF2-40B4-BE49-F238E27FC236}">
                  <a16:creationId xmlns:a16="http://schemas.microsoft.com/office/drawing/2014/main" id="{12DCF2D5-0997-409A-9DB7-B4DFF4C5BA0B}"/>
                </a:ext>
              </a:extLst>
            </p:cNvPr>
            <p:cNvSpPr>
              <a:spLocks/>
            </p:cNvSpPr>
            <p:nvPr/>
          </p:nvSpPr>
          <p:spPr bwMode="auto">
            <a:xfrm>
              <a:off x="8108129" y="1426667"/>
              <a:ext cx="1347553" cy="593139"/>
            </a:xfrm>
            <a:custGeom>
              <a:avLst/>
              <a:gdLst>
                <a:gd name="T0" fmla="*/ 752 w 752"/>
                <a:gd name="T1" fmla="*/ 0 h 331"/>
                <a:gd name="T2" fmla="*/ 275 w 752"/>
                <a:gd name="T3" fmla="*/ 72 h 331"/>
                <a:gd name="T4" fmla="*/ 0 w 752"/>
                <a:gd name="T5" fmla="*/ 331 h 331"/>
                <a:gd name="T6" fmla="*/ 752 w 752"/>
                <a:gd name="T7" fmla="*/ 130 h 331"/>
                <a:gd name="T8" fmla="*/ 752 w 752"/>
                <a:gd name="T9" fmla="*/ 0 h 331"/>
              </a:gdLst>
              <a:ahLst/>
              <a:cxnLst>
                <a:cxn ang="0">
                  <a:pos x="T0" y="T1"/>
                </a:cxn>
                <a:cxn ang="0">
                  <a:pos x="T2" y="T3"/>
                </a:cxn>
                <a:cxn ang="0">
                  <a:pos x="T4" y="T5"/>
                </a:cxn>
                <a:cxn ang="0">
                  <a:pos x="T6" y="T7"/>
                </a:cxn>
                <a:cxn ang="0">
                  <a:pos x="T8" y="T9"/>
                </a:cxn>
              </a:cxnLst>
              <a:rect l="0" t="0" r="r" b="b"/>
              <a:pathLst>
                <a:path w="752" h="331">
                  <a:moveTo>
                    <a:pt x="752" y="0"/>
                  </a:moveTo>
                  <a:lnTo>
                    <a:pt x="275" y="72"/>
                  </a:lnTo>
                  <a:lnTo>
                    <a:pt x="0" y="331"/>
                  </a:lnTo>
                  <a:lnTo>
                    <a:pt x="752" y="130"/>
                  </a:lnTo>
                  <a:lnTo>
                    <a:pt x="752" y="0"/>
                  </a:lnTo>
                  <a:close/>
                </a:path>
              </a:pathLst>
            </a:custGeom>
            <a:solidFill>
              <a:srgbClr val="ADA4F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9" name="Freeform 26">
              <a:extLst>
                <a:ext uri="{FF2B5EF4-FFF2-40B4-BE49-F238E27FC236}">
                  <a16:creationId xmlns:a16="http://schemas.microsoft.com/office/drawing/2014/main" id="{56FE8491-17D1-44D2-A059-D277D43E3DDA}"/>
                </a:ext>
              </a:extLst>
            </p:cNvPr>
            <p:cNvSpPr>
              <a:spLocks/>
            </p:cNvSpPr>
            <p:nvPr/>
          </p:nvSpPr>
          <p:spPr bwMode="auto">
            <a:xfrm>
              <a:off x="7955812" y="1828066"/>
              <a:ext cx="546548" cy="456950"/>
            </a:xfrm>
            <a:custGeom>
              <a:avLst/>
              <a:gdLst>
                <a:gd name="T0" fmla="*/ 162 w 162"/>
                <a:gd name="T1" fmla="*/ 66 h 136"/>
                <a:gd name="T2" fmla="*/ 87 w 162"/>
                <a:gd name="T3" fmla="*/ 130 h 136"/>
                <a:gd name="T4" fmla="*/ 36 w 162"/>
                <a:gd name="T5" fmla="*/ 124 h 136"/>
                <a:gd name="T6" fmla="*/ 0 w 162"/>
                <a:gd name="T7" fmla="*/ 103 h 136"/>
                <a:gd name="T8" fmla="*/ 103 w 162"/>
                <a:gd name="T9" fmla="*/ 0 h 136"/>
                <a:gd name="T10" fmla="*/ 148 w 162"/>
                <a:gd name="T11" fmla="*/ 50 h 136"/>
                <a:gd name="T12" fmla="*/ 162 w 162"/>
                <a:gd name="T13" fmla="*/ 66 h 136"/>
              </a:gdLst>
              <a:ahLst/>
              <a:cxnLst>
                <a:cxn ang="0">
                  <a:pos x="T0" y="T1"/>
                </a:cxn>
                <a:cxn ang="0">
                  <a:pos x="T2" y="T3"/>
                </a:cxn>
                <a:cxn ang="0">
                  <a:pos x="T4" y="T5"/>
                </a:cxn>
                <a:cxn ang="0">
                  <a:pos x="T6" y="T7"/>
                </a:cxn>
                <a:cxn ang="0">
                  <a:pos x="T8" y="T9"/>
                </a:cxn>
                <a:cxn ang="0">
                  <a:pos x="T10" y="T11"/>
                </a:cxn>
                <a:cxn ang="0">
                  <a:pos x="T12" y="T13"/>
                </a:cxn>
              </a:cxnLst>
              <a:rect l="0" t="0" r="r" b="b"/>
              <a:pathLst>
                <a:path w="162" h="136">
                  <a:moveTo>
                    <a:pt x="162" y="66"/>
                  </a:moveTo>
                  <a:cubicBezTo>
                    <a:pt x="162" y="66"/>
                    <a:pt x="119" y="116"/>
                    <a:pt x="87" y="130"/>
                  </a:cubicBezTo>
                  <a:cubicBezTo>
                    <a:pt x="72" y="136"/>
                    <a:pt x="53" y="131"/>
                    <a:pt x="36" y="124"/>
                  </a:cubicBezTo>
                  <a:cubicBezTo>
                    <a:pt x="16" y="115"/>
                    <a:pt x="0" y="103"/>
                    <a:pt x="0" y="103"/>
                  </a:cubicBezTo>
                  <a:cubicBezTo>
                    <a:pt x="103" y="0"/>
                    <a:pt x="103" y="0"/>
                    <a:pt x="103" y="0"/>
                  </a:cubicBezTo>
                  <a:cubicBezTo>
                    <a:pt x="148" y="50"/>
                    <a:pt x="148" y="50"/>
                    <a:pt x="148" y="50"/>
                  </a:cubicBezTo>
                  <a:lnTo>
                    <a:pt x="162" y="66"/>
                  </a:lnTo>
                  <a:close/>
                </a:path>
              </a:pathLst>
            </a:custGeom>
            <a:solidFill>
              <a:srgbClr val="D8C4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50" name="Freeform 27">
              <a:extLst>
                <a:ext uri="{FF2B5EF4-FFF2-40B4-BE49-F238E27FC236}">
                  <a16:creationId xmlns:a16="http://schemas.microsoft.com/office/drawing/2014/main" id="{59AC079D-039E-4639-B27F-9908EF107DB5}"/>
                </a:ext>
              </a:extLst>
            </p:cNvPr>
            <p:cNvSpPr>
              <a:spLocks/>
            </p:cNvSpPr>
            <p:nvPr/>
          </p:nvSpPr>
          <p:spPr bwMode="auto">
            <a:xfrm>
              <a:off x="8077665" y="1996510"/>
              <a:ext cx="424695" cy="288506"/>
            </a:xfrm>
            <a:custGeom>
              <a:avLst/>
              <a:gdLst>
                <a:gd name="T0" fmla="*/ 126 w 126"/>
                <a:gd name="T1" fmla="*/ 16 h 86"/>
                <a:gd name="T2" fmla="*/ 51 w 126"/>
                <a:gd name="T3" fmla="*/ 80 h 86"/>
                <a:gd name="T4" fmla="*/ 0 w 126"/>
                <a:gd name="T5" fmla="*/ 74 h 86"/>
                <a:gd name="T6" fmla="*/ 6 w 126"/>
                <a:gd name="T7" fmla="*/ 61 h 86"/>
                <a:gd name="T8" fmla="*/ 112 w 126"/>
                <a:gd name="T9" fmla="*/ 0 h 86"/>
                <a:gd name="T10" fmla="*/ 126 w 126"/>
                <a:gd name="T11" fmla="*/ 16 h 86"/>
              </a:gdLst>
              <a:ahLst/>
              <a:cxnLst>
                <a:cxn ang="0">
                  <a:pos x="T0" y="T1"/>
                </a:cxn>
                <a:cxn ang="0">
                  <a:pos x="T2" y="T3"/>
                </a:cxn>
                <a:cxn ang="0">
                  <a:pos x="T4" y="T5"/>
                </a:cxn>
                <a:cxn ang="0">
                  <a:pos x="T6" y="T7"/>
                </a:cxn>
                <a:cxn ang="0">
                  <a:pos x="T8" y="T9"/>
                </a:cxn>
                <a:cxn ang="0">
                  <a:pos x="T10" y="T11"/>
                </a:cxn>
              </a:cxnLst>
              <a:rect l="0" t="0" r="r" b="b"/>
              <a:pathLst>
                <a:path w="126" h="86">
                  <a:moveTo>
                    <a:pt x="126" y="16"/>
                  </a:moveTo>
                  <a:cubicBezTo>
                    <a:pt x="126" y="16"/>
                    <a:pt x="83" y="66"/>
                    <a:pt x="51" y="80"/>
                  </a:cubicBezTo>
                  <a:cubicBezTo>
                    <a:pt x="36" y="86"/>
                    <a:pt x="17" y="81"/>
                    <a:pt x="0" y="74"/>
                  </a:cubicBezTo>
                  <a:cubicBezTo>
                    <a:pt x="2" y="70"/>
                    <a:pt x="3" y="65"/>
                    <a:pt x="6" y="61"/>
                  </a:cubicBezTo>
                  <a:cubicBezTo>
                    <a:pt x="6" y="61"/>
                    <a:pt x="54" y="25"/>
                    <a:pt x="112" y="0"/>
                  </a:cubicBezTo>
                  <a:lnTo>
                    <a:pt x="126" y="1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51" name="Freeform 28">
              <a:extLst>
                <a:ext uri="{FF2B5EF4-FFF2-40B4-BE49-F238E27FC236}">
                  <a16:creationId xmlns:a16="http://schemas.microsoft.com/office/drawing/2014/main" id="{C95685F9-863C-488D-A6CE-3A519F21EA34}"/>
                </a:ext>
              </a:extLst>
            </p:cNvPr>
            <p:cNvSpPr>
              <a:spLocks/>
            </p:cNvSpPr>
            <p:nvPr/>
          </p:nvSpPr>
          <p:spPr bwMode="auto">
            <a:xfrm>
              <a:off x="11804938" y="-14067"/>
              <a:ext cx="387063" cy="7168"/>
            </a:xfrm>
            <a:custGeom>
              <a:avLst/>
              <a:gdLst>
                <a:gd name="T0" fmla="*/ 115 w 115"/>
                <a:gd name="T1" fmla="*/ 2 h 2"/>
                <a:gd name="T2" fmla="*/ 0 w 115"/>
                <a:gd name="T3" fmla="*/ 2 h 2"/>
                <a:gd name="T4" fmla="*/ 115 w 115"/>
                <a:gd name="T5" fmla="*/ 2 h 2"/>
              </a:gdLst>
              <a:ahLst/>
              <a:cxnLst>
                <a:cxn ang="0">
                  <a:pos x="T0" y="T1"/>
                </a:cxn>
                <a:cxn ang="0">
                  <a:pos x="T2" y="T3"/>
                </a:cxn>
                <a:cxn ang="0">
                  <a:pos x="T4" y="T5"/>
                </a:cxn>
              </a:cxnLst>
              <a:rect l="0" t="0" r="r" b="b"/>
              <a:pathLst>
                <a:path w="115" h="2">
                  <a:moveTo>
                    <a:pt x="115" y="2"/>
                  </a:moveTo>
                  <a:cubicBezTo>
                    <a:pt x="0" y="2"/>
                    <a:pt x="0" y="2"/>
                    <a:pt x="0" y="2"/>
                  </a:cubicBezTo>
                  <a:cubicBezTo>
                    <a:pt x="73" y="0"/>
                    <a:pt x="115" y="2"/>
                    <a:pt x="115" y="2"/>
                  </a:cubicBezTo>
                  <a:close/>
                </a:path>
              </a:pathLst>
            </a:custGeom>
            <a:solidFill>
              <a:srgbClr val="190E4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nvGrpSpPr>
            <p:cNvPr id="60" name="Group 59">
              <a:extLst>
                <a:ext uri="{FF2B5EF4-FFF2-40B4-BE49-F238E27FC236}">
                  <a16:creationId xmlns:a16="http://schemas.microsoft.com/office/drawing/2014/main" id="{D88A045D-1D47-48A7-BD6D-329F30D7916F}"/>
                </a:ext>
              </a:extLst>
            </p:cNvPr>
            <p:cNvGrpSpPr/>
            <p:nvPr/>
          </p:nvGrpSpPr>
          <p:grpSpPr>
            <a:xfrm>
              <a:off x="7676266" y="528897"/>
              <a:ext cx="1904852" cy="2230988"/>
              <a:chOff x="7676266" y="528897"/>
              <a:chExt cx="1904852" cy="2230988"/>
            </a:xfrm>
            <a:gradFill>
              <a:gsLst>
                <a:gs pos="0">
                  <a:srgbClr val="03002F"/>
                </a:gs>
                <a:gs pos="100000">
                  <a:srgbClr val="F870FF"/>
                </a:gs>
              </a:gsLst>
              <a:lin ang="19800000" scaled="0"/>
            </a:gradFill>
          </p:grpSpPr>
          <p:sp>
            <p:nvSpPr>
              <p:cNvPr id="52" name="Freeform 29">
                <a:extLst>
                  <a:ext uri="{FF2B5EF4-FFF2-40B4-BE49-F238E27FC236}">
                    <a16:creationId xmlns:a16="http://schemas.microsoft.com/office/drawing/2014/main" id="{8AC43BD2-6A27-4E0F-BAFD-FDAF479A012B}"/>
                  </a:ext>
                </a:extLst>
              </p:cNvPr>
              <p:cNvSpPr>
                <a:spLocks/>
              </p:cNvSpPr>
              <p:nvPr/>
            </p:nvSpPr>
            <p:spPr bwMode="auto">
              <a:xfrm>
                <a:off x="7676266" y="2195418"/>
                <a:ext cx="589555" cy="564467"/>
              </a:xfrm>
              <a:custGeom>
                <a:avLst/>
                <a:gdLst>
                  <a:gd name="T0" fmla="*/ 138 w 175"/>
                  <a:gd name="T1" fmla="*/ 16 h 168"/>
                  <a:gd name="T2" fmla="*/ 175 w 175"/>
                  <a:gd name="T3" fmla="*/ 32 h 168"/>
                  <a:gd name="T4" fmla="*/ 167 w 175"/>
                  <a:gd name="T5" fmla="*/ 40 h 168"/>
                  <a:gd name="T6" fmla="*/ 109 w 175"/>
                  <a:gd name="T7" fmla="*/ 105 h 168"/>
                  <a:gd name="T8" fmla="*/ 109 w 175"/>
                  <a:gd name="T9" fmla="*/ 105 h 168"/>
                  <a:gd name="T10" fmla="*/ 84 w 175"/>
                  <a:gd name="T11" fmla="*/ 133 h 168"/>
                  <a:gd name="T12" fmla="*/ 0 w 175"/>
                  <a:gd name="T13" fmla="*/ 168 h 168"/>
                  <a:gd name="T14" fmla="*/ 32 w 175"/>
                  <a:gd name="T15" fmla="*/ 83 h 168"/>
                  <a:gd name="T16" fmla="*/ 48 w 175"/>
                  <a:gd name="T17" fmla="*/ 63 h 168"/>
                  <a:gd name="T18" fmla="*/ 65 w 175"/>
                  <a:gd name="T19" fmla="*/ 42 h 168"/>
                  <a:gd name="T20" fmla="*/ 99 w 175"/>
                  <a:gd name="T21" fmla="*/ 0 h 168"/>
                  <a:gd name="T22" fmla="*/ 103 w 175"/>
                  <a:gd name="T23" fmla="*/ 1 h 168"/>
                  <a:gd name="T24" fmla="*/ 108 w 175"/>
                  <a:gd name="T25" fmla="*/ 3 h 168"/>
                  <a:gd name="T26" fmla="*/ 113 w 175"/>
                  <a:gd name="T27" fmla="*/ 6 h 168"/>
                  <a:gd name="T28" fmla="*/ 115 w 175"/>
                  <a:gd name="T29" fmla="*/ 6 h 168"/>
                  <a:gd name="T30" fmla="*/ 115 w 175"/>
                  <a:gd name="T31" fmla="*/ 6 h 168"/>
                  <a:gd name="T32" fmla="*/ 115 w 175"/>
                  <a:gd name="T33" fmla="*/ 6 h 168"/>
                  <a:gd name="T34" fmla="*/ 131 w 175"/>
                  <a:gd name="T35" fmla="*/ 13 h 168"/>
                  <a:gd name="T36" fmla="*/ 136 w 175"/>
                  <a:gd name="T37" fmla="*/ 15 h 168"/>
                  <a:gd name="T38" fmla="*/ 138 w 175"/>
                  <a:gd name="T39" fmla="*/ 16 h 1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75" h="168">
                    <a:moveTo>
                      <a:pt x="138" y="16"/>
                    </a:moveTo>
                    <a:cubicBezTo>
                      <a:pt x="150" y="21"/>
                      <a:pt x="162" y="27"/>
                      <a:pt x="175" y="32"/>
                    </a:cubicBezTo>
                    <a:cubicBezTo>
                      <a:pt x="167" y="40"/>
                      <a:pt x="167" y="40"/>
                      <a:pt x="167" y="40"/>
                    </a:cubicBezTo>
                    <a:cubicBezTo>
                      <a:pt x="109" y="105"/>
                      <a:pt x="109" y="105"/>
                      <a:pt x="109" y="105"/>
                    </a:cubicBezTo>
                    <a:cubicBezTo>
                      <a:pt x="109" y="105"/>
                      <a:pt x="109" y="105"/>
                      <a:pt x="109" y="105"/>
                    </a:cubicBezTo>
                    <a:cubicBezTo>
                      <a:pt x="84" y="133"/>
                      <a:pt x="84" y="133"/>
                      <a:pt x="84" y="133"/>
                    </a:cubicBezTo>
                    <a:cubicBezTo>
                      <a:pt x="0" y="168"/>
                      <a:pt x="0" y="168"/>
                      <a:pt x="0" y="168"/>
                    </a:cubicBezTo>
                    <a:cubicBezTo>
                      <a:pt x="32" y="83"/>
                      <a:pt x="32" y="83"/>
                      <a:pt x="32" y="83"/>
                    </a:cubicBezTo>
                    <a:cubicBezTo>
                      <a:pt x="48" y="63"/>
                      <a:pt x="48" y="63"/>
                      <a:pt x="48" y="63"/>
                    </a:cubicBezTo>
                    <a:cubicBezTo>
                      <a:pt x="65" y="42"/>
                      <a:pt x="65" y="42"/>
                      <a:pt x="65" y="42"/>
                    </a:cubicBezTo>
                    <a:cubicBezTo>
                      <a:pt x="99" y="0"/>
                      <a:pt x="99" y="0"/>
                      <a:pt x="99" y="0"/>
                    </a:cubicBezTo>
                    <a:cubicBezTo>
                      <a:pt x="100" y="0"/>
                      <a:pt x="101" y="1"/>
                      <a:pt x="103" y="1"/>
                    </a:cubicBezTo>
                    <a:cubicBezTo>
                      <a:pt x="104" y="2"/>
                      <a:pt x="106" y="3"/>
                      <a:pt x="108" y="3"/>
                    </a:cubicBezTo>
                    <a:cubicBezTo>
                      <a:pt x="110" y="4"/>
                      <a:pt x="112" y="5"/>
                      <a:pt x="113" y="6"/>
                    </a:cubicBezTo>
                    <a:cubicBezTo>
                      <a:pt x="114" y="6"/>
                      <a:pt x="114" y="6"/>
                      <a:pt x="115" y="6"/>
                    </a:cubicBezTo>
                    <a:cubicBezTo>
                      <a:pt x="115" y="6"/>
                      <a:pt x="115" y="6"/>
                      <a:pt x="115" y="6"/>
                    </a:cubicBezTo>
                    <a:cubicBezTo>
                      <a:pt x="115" y="6"/>
                      <a:pt x="115" y="6"/>
                      <a:pt x="115" y="6"/>
                    </a:cubicBezTo>
                    <a:cubicBezTo>
                      <a:pt x="120" y="8"/>
                      <a:pt x="126" y="11"/>
                      <a:pt x="131" y="13"/>
                    </a:cubicBezTo>
                    <a:cubicBezTo>
                      <a:pt x="133" y="14"/>
                      <a:pt x="134" y="15"/>
                      <a:pt x="136" y="15"/>
                    </a:cubicBezTo>
                    <a:cubicBezTo>
                      <a:pt x="137" y="16"/>
                      <a:pt x="137" y="16"/>
                      <a:pt x="138" y="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53" name="Freeform 30">
                <a:extLst>
                  <a:ext uri="{FF2B5EF4-FFF2-40B4-BE49-F238E27FC236}">
                    <a16:creationId xmlns:a16="http://schemas.microsoft.com/office/drawing/2014/main" id="{ADA7EFA8-1700-4615-8891-221172E4BD3B}"/>
                  </a:ext>
                </a:extLst>
              </p:cNvPr>
              <p:cNvSpPr>
                <a:spLocks/>
              </p:cNvSpPr>
              <p:nvPr/>
            </p:nvSpPr>
            <p:spPr bwMode="auto">
              <a:xfrm>
                <a:off x="8009570" y="528897"/>
                <a:ext cx="1571548" cy="1774039"/>
              </a:xfrm>
              <a:custGeom>
                <a:avLst/>
                <a:gdLst>
                  <a:gd name="T0" fmla="*/ 454 w 466"/>
                  <a:gd name="T1" fmla="*/ 77 h 527"/>
                  <a:gd name="T2" fmla="*/ 450 w 466"/>
                  <a:gd name="T3" fmla="*/ 81 h 527"/>
                  <a:gd name="T4" fmla="*/ 241 w 466"/>
                  <a:gd name="T5" fmla="*/ 334 h 527"/>
                  <a:gd name="T6" fmla="*/ 228 w 466"/>
                  <a:gd name="T7" fmla="*/ 350 h 527"/>
                  <a:gd name="T8" fmla="*/ 184 w 466"/>
                  <a:gd name="T9" fmla="*/ 403 h 527"/>
                  <a:gd name="T10" fmla="*/ 162 w 466"/>
                  <a:gd name="T11" fmla="*/ 429 h 527"/>
                  <a:gd name="T12" fmla="*/ 134 w 466"/>
                  <a:gd name="T13" fmla="*/ 461 h 527"/>
                  <a:gd name="T14" fmla="*/ 76 w 466"/>
                  <a:gd name="T15" fmla="*/ 527 h 527"/>
                  <a:gd name="T16" fmla="*/ 39 w 466"/>
                  <a:gd name="T17" fmla="*/ 511 h 527"/>
                  <a:gd name="T18" fmla="*/ 37 w 466"/>
                  <a:gd name="T19" fmla="*/ 510 h 527"/>
                  <a:gd name="T20" fmla="*/ 32 w 466"/>
                  <a:gd name="T21" fmla="*/ 508 h 527"/>
                  <a:gd name="T22" fmla="*/ 16 w 466"/>
                  <a:gd name="T23" fmla="*/ 501 h 527"/>
                  <a:gd name="T24" fmla="*/ 16 w 466"/>
                  <a:gd name="T25" fmla="*/ 501 h 527"/>
                  <a:gd name="T26" fmla="*/ 16 w 466"/>
                  <a:gd name="T27" fmla="*/ 501 h 527"/>
                  <a:gd name="T28" fmla="*/ 14 w 466"/>
                  <a:gd name="T29" fmla="*/ 501 h 527"/>
                  <a:gd name="T30" fmla="*/ 9 w 466"/>
                  <a:gd name="T31" fmla="*/ 498 h 527"/>
                  <a:gd name="T32" fmla="*/ 4 w 466"/>
                  <a:gd name="T33" fmla="*/ 496 h 527"/>
                  <a:gd name="T34" fmla="*/ 0 w 466"/>
                  <a:gd name="T35" fmla="*/ 495 h 527"/>
                  <a:gd name="T36" fmla="*/ 378 w 466"/>
                  <a:gd name="T37" fmla="*/ 24 h 527"/>
                  <a:gd name="T38" fmla="*/ 443 w 466"/>
                  <a:gd name="T39" fmla="*/ 16 h 527"/>
                  <a:gd name="T40" fmla="*/ 454 w 466"/>
                  <a:gd name="T41" fmla="*/ 77 h 5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466" h="527">
                    <a:moveTo>
                      <a:pt x="454" y="77"/>
                    </a:moveTo>
                    <a:cubicBezTo>
                      <a:pt x="453" y="78"/>
                      <a:pt x="452" y="80"/>
                      <a:pt x="450" y="81"/>
                    </a:cubicBezTo>
                    <a:cubicBezTo>
                      <a:pt x="241" y="334"/>
                      <a:pt x="241" y="334"/>
                      <a:pt x="241" y="334"/>
                    </a:cubicBezTo>
                    <a:cubicBezTo>
                      <a:pt x="228" y="350"/>
                      <a:pt x="228" y="350"/>
                      <a:pt x="228" y="350"/>
                    </a:cubicBezTo>
                    <a:cubicBezTo>
                      <a:pt x="184" y="403"/>
                      <a:pt x="184" y="403"/>
                      <a:pt x="184" y="403"/>
                    </a:cubicBezTo>
                    <a:cubicBezTo>
                      <a:pt x="162" y="429"/>
                      <a:pt x="162" y="429"/>
                      <a:pt x="162" y="429"/>
                    </a:cubicBezTo>
                    <a:cubicBezTo>
                      <a:pt x="134" y="461"/>
                      <a:pt x="134" y="461"/>
                      <a:pt x="134" y="461"/>
                    </a:cubicBezTo>
                    <a:cubicBezTo>
                      <a:pt x="76" y="527"/>
                      <a:pt x="76" y="527"/>
                      <a:pt x="76" y="527"/>
                    </a:cubicBezTo>
                    <a:cubicBezTo>
                      <a:pt x="63" y="522"/>
                      <a:pt x="51" y="516"/>
                      <a:pt x="39" y="511"/>
                    </a:cubicBezTo>
                    <a:cubicBezTo>
                      <a:pt x="38" y="511"/>
                      <a:pt x="38" y="511"/>
                      <a:pt x="37" y="510"/>
                    </a:cubicBezTo>
                    <a:cubicBezTo>
                      <a:pt x="35" y="510"/>
                      <a:pt x="34" y="509"/>
                      <a:pt x="32" y="508"/>
                    </a:cubicBezTo>
                    <a:cubicBezTo>
                      <a:pt x="27" y="506"/>
                      <a:pt x="21" y="503"/>
                      <a:pt x="16" y="501"/>
                    </a:cubicBezTo>
                    <a:cubicBezTo>
                      <a:pt x="16" y="501"/>
                      <a:pt x="16" y="501"/>
                      <a:pt x="16" y="501"/>
                    </a:cubicBezTo>
                    <a:cubicBezTo>
                      <a:pt x="16" y="501"/>
                      <a:pt x="16" y="501"/>
                      <a:pt x="16" y="501"/>
                    </a:cubicBezTo>
                    <a:cubicBezTo>
                      <a:pt x="15" y="501"/>
                      <a:pt x="15" y="501"/>
                      <a:pt x="14" y="501"/>
                    </a:cubicBezTo>
                    <a:cubicBezTo>
                      <a:pt x="13" y="500"/>
                      <a:pt x="11" y="499"/>
                      <a:pt x="9" y="498"/>
                    </a:cubicBezTo>
                    <a:cubicBezTo>
                      <a:pt x="7" y="498"/>
                      <a:pt x="5" y="497"/>
                      <a:pt x="4" y="496"/>
                    </a:cubicBezTo>
                    <a:cubicBezTo>
                      <a:pt x="2" y="496"/>
                      <a:pt x="1" y="495"/>
                      <a:pt x="0" y="495"/>
                    </a:cubicBezTo>
                    <a:cubicBezTo>
                      <a:pt x="378" y="24"/>
                      <a:pt x="378" y="24"/>
                      <a:pt x="378" y="24"/>
                    </a:cubicBezTo>
                    <a:cubicBezTo>
                      <a:pt x="394" y="4"/>
                      <a:pt x="423" y="0"/>
                      <a:pt x="443" y="16"/>
                    </a:cubicBezTo>
                    <a:cubicBezTo>
                      <a:pt x="462" y="31"/>
                      <a:pt x="466" y="57"/>
                      <a:pt x="454" y="7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54" name="Freeform 31">
              <a:extLst>
                <a:ext uri="{FF2B5EF4-FFF2-40B4-BE49-F238E27FC236}">
                  <a16:creationId xmlns:a16="http://schemas.microsoft.com/office/drawing/2014/main" id="{B6F47CAE-1A30-4CE3-B40D-9C8C433D52D4}"/>
                </a:ext>
              </a:extLst>
            </p:cNvPr>
            <p:cNvSpPr>
              <a:spLocks/>
            </p:cNvSpPr>
            <p:nvPr/>
          </p:nvSpPr>
          <p:spPr bwMode="auto">
            <a:xfrm>
              <a:off x="7609964" y="1441003"/>
              <a:ext cx="4582038" cy="5372291"/>
            </a:xfrm>
            <a:custGeom>
              <a:avLst/>
              <a:gdLst>
                <a:gd name="T0" fmla="*/ 1360 w 1360"/>
                <a:gd name="T1" fmla="*/ 1596 h 1596"/>
                <a:gd name="T2" fmla="*/ 935 w 1360"/>
                <a:gd name="T3" fmla="*/ 1437 h 1596"/>
                <a:gd name="T4" fmla="*/ 823 w 1360"/>
                <a:gd name="T5" fmla="*/ 1072 h 1596"/>
                <a:gd name="T6" fmla="*/ 756 w 1360"/>
                <a:gd name="T7" fmla="*/ 634 h 1596"/>
                <a:gd name="T8" fmla="*/ 753 w 1360"/>
                <a:gd name="T9" fmla="*/ 624 h 1596"/>
                <a:gd name="T10" fmla="*/ 750 w 1360"/>
                <a:gd name="T11" fmla="*/ 616 h 1596"/>
                <a:gd name="T12" fmla="*/ 737 w 1360"/>
                <a:gd name="T13" fmla="*/ 587 h 1596"/>
                <a:gd name="T14" fmla="*/ 729 w 1360"/>
                <a:gd name="T15" fmla="*/ 577 h 1596"/>
                <a:gd name="T16" fmla="*/ 722 w 1360"/>
                <a:gd name="T17" fmla="*/ 571 h 1596"/>
                <a:gd name="T18" fmla="*/ 718 w 1360"/>
                <a:gd name="T19" fmla="*/ 568 h 1596"/>
                <a:gd name="T20" fmla="*/ 699 w 1360"/>
                <a:gd name="T21" fmla="*/ 559 h 1596"/>
                <a:gd name="T22" fmla="*/ 694 w 1360"/>
                <a:gd name="T23" fmla="*/ 557 h 1596"/>
                <a:gd name="T24" fmla="*/ 667 w 1360"/>
                <a:gd name="T25" fmla="*/ 551 h 1596"/>
                <a:gd name="T26" fmla="*/ 637 w 1360"/>
                <a:gd name="T27" fmla="*/ 546 h 1596"/>
                <a:gd name="T28" fmla="*/ 612 w 1360"/>
                <a:gd name="T29" fmla="*/ 542 h 1596"/>
                <a:gd name="T30" fmla="*/ 597 w 1360"/>
                <a:gd name="T31" fmla="*/ 539 h 1596"/>
                <a:gd name="T32" fmla="*/ 554 w 1360"/>
                <a:gd name="T33" fmla="*/ 532 h 1596"/>
                <a:gd name="T34" fmla="*/ 495 w 1360"/>
                <a:gd name="T35" fmla="*/ 522 h 1596"/>
                <a:gd name="T36" fmla="*/ 469 w 1360"/>
                <a:gd name="T37" fmla="*/ 516 h 1596"/>
                <a:gd name="T38" fmla="*/ 447 w 1360"/>
                <a:gd name="T39" fmla="*/ 512 h 1596"/>
                <a:gd name="T40" fmla="*/ 421 w 1360"/>
                <a:gd name="T41" fmla="*/ 506 h 1596"/>
                <a:gd name="T42" fmla="*/ 402 w 1360"/>
                <a:gd name="T43" fmla="*/ 500 h 1596"/>
                <a:gd name="T44" fmla="*/ 382 w 1360"/>
                <a:gd name="T45" fmla="*/ 495 h 1596"/>
                <a:gd name="T46" fmla="*/ 367 w 1360"/>
                <a:gd name="T47" fmla="*/ 490 h 1596"/>
                <a:gd name="T48" fmla="*/ 355 w 1360"/>
                <a:gd name="T49" fmla="*/ 485 h 1596"/>
                <a:gd name="T50" fmla="*/ 332 w 1360"/>
                <a:gd name="T51" fmla="*/ 476 h 1596"/>
                <a:gd name="T52" fmla="*/ 290 w 1360"/>
                <a:gd name="T53" fmla="*/ 452 h 1596"/>
                <a:gd name="T54" fmla="*/ 280 w 1360"/>
                <a:gd name="T55" fmla="*/ 444 h 1596"/>
                <a:gd name="T56" fmla="*/ 264 w 1360"/>
                <a:gd name="T57" fmla="*/ 429 h 1596"/>
                <a:gd name="T58" fmla="*/ 252 w 1360"/>
                <a:gd name="T59" fmla="*/ 419 h 1596"/>
                <a:gd name="T60" fmla="*/ 241 w 1360"/>
                <a:gd name="T61" fmla="*/ 410 h 1596"/>
                <a:gd name="T62" fmla="*/ 129 w 1360"/>
                <a:gd name="T63" fmla="*/ 329 h 1596"/>
                <a:gd name="T64" fmla="*/ 106 w 1360"/>
                <a:gd name="T65" fmla="*/ 313 h 1596"/>
                <a:gd name="T66" fmla="*/ 68 w 1360"/>
                <a:gd name="T67" fmla="*/ 287 h 1596"/>
                <a:gd name="T68" fmla="*/ 33 w 1360"/>
                <a:gd name="T69" fmla="*/ 221 h 1596"/>
                <a:gd name="T70" fmla="*/ 73 w 1360"/>
                <a:gd name="T71" fmla="*/ 213 h 1596"/>
                <a:gd name="T72" fmla="*/ 79 w 1360"/>
                <a:gd name="T73" fmla="*/ 213 h 1596"/>
                <a:gd name="T74" fmla="*/ 87 w 1360"/>
                <a:gd name="T75" fmla="*/ 214 h 1596"/>
                <a:gd name="T76" fmla="*/ 119 w 1360"/>
                <a:gd name="T77" fmla="*/ 224 h 1596"/>
                <a:gd name="T78" fmla="*/ 128 w 1360"/>
                <a:gd name="T79" fmla="*/ 227 h 1596"/>
                <a:gd name="T80" fmla="*/ 135 w 1360"/>
                <a:gd name="T81" fmla="*/ 230 h 1596"/>
                <a:gd name="T82" fmla="*/ 151 w 1360"/>
                <a:gd name="T83" fmla="*/ 237 h 1596"/>
                <a:gd name="T84" fmla="*/ 158 w 1360"/>
                <a:gd name="T85" fmla="*/ 240 h 1596"/>
                <a:gd name="T86" fmla="*/ 197 w 1360"/>
                <a:gd name="T87" fmla="*/ 257 h 1596"/>
                <a:gd name="T88" fmla="*/ 412 w 1360"/>
                <a:gd name="T89" fmla="*/ 273 h 1596"/>
                <a:gd name="T90" fmla="*/ 461 w 1360"/>
                <a:gd name="T91" fmla="*/ 189 h 1596"/>
                <a:gd name="T92" fmla="*/ 460 w 1360"/>
                <a:gd name="T93" fmla="*/ 185 h 1596"/>
                <a:gd name="T94" fmla="*/ 460 w 1360"/>
                <a:gd name="T95" fmla="*/ 181 h 1596"/>
                <a:gd name="T96" fmla="*/ 457 w 1360"/>
                <a:gd name="T97" fmla="*/ 176 h 1596"/>
                <a:gd name="T98" fmla="*/ 455 w 1360"/>
                <a:gd name="T99" fmla="*/ 172 h 1596"/>
                <a:gd name="T100" fmla="*/ 451 w 1360"/>
                <a:gd name="T101" fmla="*/ 168 h 1596"/>
                <a:gd name="T102" fmla="*/ 444 w 1360"/>
                <a:gd name="T103" fmla="*/ 164 h 1596"/>
                <a:gd name="T104" fmla="*/ 423 w 1360"/>
                <a:gd name="T105" fmla="*/ 160 h 1596"/>
                <a:gd name="T106" fmla="*/ 281 w 1360"/>
                <a:gd name="T107" fmla="*/ 158 h 1596"/>
                <a:gd name="T108" fmla="*/ 347 w 1360"/>
                <a:gd name="T109" fmla="*/ 79 h 1596"/>
                <a:gd name="T110" fmla="*/ 420 w 1360"/>
                <a:gd name="T111" fmla="*/ 45 h 1596"/>
                <a:gd name="T112" fmla="*/ 548 w 1360"/>
                <a:gd name="T113" fmla="*/ 2 h 1596"/>
                <a:gd name="T114" fmla="*/ 584 w 1360"/>
                <a:gd name="T115" fmla="*/ 24 h 1596"/>
                <a:gd name="T116" fmla="*/ 905 w 1360"/>
                <a:gd name="T117" fmla="*/ 485 h 1596"/>
                <a:gd name="T118" fmla="*/ 918 w 1360"/>
                <a:gd name="T119" fmla="*/ 526 h 1596"/>
                <a:gd name="T120" fmla="*/ 1360 w 1360"/>
                <a:gd name="T121" fmla="*/ 1194 h 15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360" h="1596">
                  <a:moveTo>
                    <a:pt x="1360" y="1194"/>
                  </a:moveTo>
                  <a:cubicBezTo>
                    <a:pt x="1360" y="1596"/>
                    <a:pt x="1360" y="1596"/>
                    <a:pt x="1360" y="1596"/>
                  </a:cubicBezTo>
                  <a:cubicBezTo>
                    <a:pt x="1349" y="1575"/>
                    <a:pt x="1312" y="1536"/>
                    <a:pt x="1197" y="1497"/>
                  </a:cubicBezTo>
                  <a:cubicBezTo>
                    <a:pt x="1135" y="1476"/>
                    <a:pt x="1050" y="1455"/>
                    <a:pt x="935" y="1437"/>
                  </a:cubicBezTo>
                  <a:cubicBezTo>
                    <a:pt x="897" y="1361"/>
                    <a:pt x="867" y="1277"/>
                    <a:pt x="847" y="1188"/>
                  </a:cubicBezTo>
                  <a:cubicBezTo>
                    <a:pt x="838" y="1147"/>
                    <a:pt x="830" y="1108"/>
                    <a:pt x="823" y="1072"/>
                  </a:cubicBezTo>
                  <a:cubicBezTo>
                    <a:pt x="785" y="876"/>
                    <a:pt x="776" y="752"/>
                    <a:pt x="763" y="674"/>
                  </a:cubicBezTo>
                  <a:cubicBezTo>
                    <a:pt x="761" y="659"/>
                    <a:pt x="758" y="646"/>
                    <a:pt x="756" y="634"/>
                  </a:cubicBezTo>
                  <a:cubicBezTo>
                    <a:pt x="755" y="632"/>
                    <a:pt x="754" y="630"/>
                    <a:pt x="754" y="628"/>
                  </a:cubicBezTo>
                  <a:cubicBezTo>
                    <a:pt x="754" y="627"/>
                    <a:pt x="753" y="625"/>
                    <a:pt x="753" y="624"/>
                  </a:cubicBezTo>
                  <a:cubicBezTo>
                    <a:pt x="752" y="622"/>
                    <a:pt x="752" y="620"/>
                    <a:pt x="751" y="618"/>
                  </a:cubicBezTo>
                  <a:cubicBezTo>
                    <a:pt x="751" y="618"/>
                    <a:pt x="751" y="617"/>
                    <a:pt x="750" y="616"/>
                  </a:cubicBezTo>
                  <a:cubicBezTo>
                    <a:pt x="747" y="605"/>
                    <a:pt x="743" y="596"/>
                    <a:pt x="738" y="589"/>
                  </a:cubicBezTo>
                  <a:cubicBezTo>
                    <a:pt x="737" y="588"/>
                    <a:pt x="737" y="588"/>
                    <a:pt x="737" y="587"/>
                  </a:cubicBezTo>
                  <a:cubicBezTo>
                    <a:pt x="735" y="584"/>
                    <a:pt x="732" y="581"/>
                    <a:pt x="730" y="579"/>
                  </a:cubicBezTo>
                  <a:cubicBezTo>
                    <a:pt x="730" y="578"/>
                    <a:pt x="729" y="578"/>
                    <a:pt x="729" y="577"/>
                  </a:cubicBezTo>
                  <a:cubicBezTo>
                    <a:pt x="727" y="576"/>
                    <a:pt x="725" y="574"/>
                    <a:pt x="723" y="572"/>
                  </a:cubicBezTo>
                  <a:cubicBezTo>
                    <a:pt x="723" y="572"/>
                    <a:pt x="723" y="571"/>
                    <a:pt x="722" y="571"/>
                  </a:cubicBezTo>
                  <a:cubicBezTo>
                    <a:pt x="722" y="571"/>
                    <a:pt x="722" y="571"/>
                    <a:pt x="721" y="571"/>
                  </a:cubicBezTo>
                  <a:cubicBezTo>
                    <a:pt x="720" y="570"/>
                    <a:pt x="719" y="569"/>
                    <a:pt x="718" y="568"/>
                  </a:cubicBezTo>
                  <a:cubicBezTo>
                    <a:pt x="715" y="566"/>
                    <a:pt x="712" y="564"/>
                    <a:pt x="709" y="563"/>
                  </a:cubicBezTo>
                  <a:cubicBezTo>
                    <a:pt x="705" y="561"/>
                    <a:pt x="702" y="560"/>
                    <a:pt x="699" y="559"/>
                  </a:cubicBezTo>
                  <a:cubicBezTo>
                    <a:pt x="698" y="559"/>
                    <a:pt x="697" y="558"/>
                    <a:pt x="696" y="558"/>
                  </a:cubicBezTo>
                  <a:cubicBezTo>
                    <a:pt x="696" y="558"/>
                    <a:pt x="695" y="558"/>
                    <a:pt x="694" y="557"/>
                  </a:cubicBezTo>
                  <a:cubicBezTo>
                    <a:pt x="692" y="557"/>
                    <a:pt x="690" y="556"/>
                    <a:pt x="688" y="556"/>
                  </a:cubicBezTo>
                  <a:cubicBezTo>
                    <a:pt x="681" y="554"/>
                    <a:pt x="674" y="553"/>
                    <a:pt x="667" y="551"/>
                  </a:cubicBezTo>
                  <a:cubicBezTo>
                    <a:pt x="665" y="551"/>
                    <a:pt x="663" y="551"/>
                    <a:pt x="661" y="550"/>
                  </a:cubicBezTo>
                  <a:cubicBezTo>
                    <a:pt x="653" y="549"/>
                    <a:pt x="645" y="547"/>
                    <a:pt x="637" y="546"/>
                  </a:cubicBezTo>
                  <a:cubicBezTo>
                    <a:pt x="632" y="545"/>
                    <a:pt x="628" y="545"/>
                    <a:pt x="624" y="544"/>
                  </a:cubicBezTo>
                  <a:cubicBezTo>
                    <a:pt x="620" y="543"/>
                    <a:pt x="616" y="543"/>
                    <a:pt x="612" y="542"/>
                  </a:cubicBezTo>
                  <a:cubicBezTo>
                    <a:pt x="611" y="542"/>
                    <a:pt x="611" y="542"/>
                    <a:pt x="610" y="541"/>
                  </a:cubicBezTo>
                  <a:cubicBezTo>
                    <a:pt x="605" y="541"/>
                    <a:pt x="601" y="540"/>
                    <a:pt x="597" y="539"/>
                  </a:cubicBezTo>
                  <a:cubicBezTo>
                    <a:pt x="590" y="538"/>
                    <a:pt x="583" y="537"/>
                    <a:pt x="576" y="536"/>
                  </a:cubicBezTo>
                  <a:cubicBezTo>
                    <a:pt x="569" y="535"/>
                    <a:pt x="562" y="534"/>
                    <a:pt x="554" y="532"/>
                  </a:cubicBezTo>
                  <a:cubicBezTo>
                    <a:pt x="539" y="530"/>
                    <a:pt x="523" y="527"/>
                    <a:pt x="508" y="524"/>
                  </a:cubicBezTo>
                  <a:cubicBezTo>
                    <a:pt x="504" y="523"/>
                    <a:pt x="499" y="523"/>
                    <a:pt x="495" y="522"/>
                  </a:cubicBezTo>
                  <a:cubicBezTo>
                    <a:pt x="493" y="521"/>
                    <a:pt x="490" y="521"/>
                    <a:pt x="488" y="520"/>
                  </a:cubicBezTo>
                  <a:cubicBezTo>
                    <a:pt x="481" y="519"/>
                    <a:pt x="475" y="518"/>
                    <a:pt x="469" y="516"/>
                  </a:cubicBezTo>
                  <a:cubicBezTo>
                    <a:pt x="464" y="515"/>
                    <a:pt x="459" y="514"/>
                    <a:pt x="454" y="513"/>
                  </a:cubicBezTo>
                  <a:cubicBezTo>
                    <a:pt x="452" y="513"/>
                    <a:pt x="449" y="512"/>
                    <a:pt x="447" y="512"/>
                  </a:cubicBezTo>
                  <a:cubicBezTo>
                    <a:pt x="439" y="510"/>
                    <a:pt x="432" y="508"/>
                    <a:pt x="425" y="507"/>
                  </a:cubicBezTo>
                  <a:cubicBezTo>
                    <a:pt x="424" y="506"/>
                    <a:pt x="422" y="506"/>
                    <a:pt x="421" y="506"/>
                  </a:cubicBezTo>
                  <a:cubicBezTo>
                    <a:pt x="418" y="505"/>
                    <a:pt x="414" y="504"/>
                    <a:pt x="411" y="503"/>
                  </a:cubicBezTo>
                  <a:cubicBezTo>
                    <a:pt x="408" y="502"/>
                    <a:pt x="405" y="501"/>
                    <a:pt x="402" y="500"/>
                  </a:cubicBezTo>
                  <a:cubicBezTo>
                    <a:pt x="399" y="500"/>
                    <a:pt x="396" y="499"/>
                    <a:pt x="393" y="498"/>
                  </a:cubicBezTo>
                  <a:cubicBezTo>
                    <a:pt x="389" y="497"/>
                    <a:pt x="386" y="496"/>
                    <a:pt x="382" y="495"/>
                  </a:cubicBezTo>
                  <a:cubicBezTo>
                    <a:pt x="380" y="494"/>
                    <a:pt x="377" y="493"/>
                    <a:pt x="374" y="492"/>
                  </a:cubicBezTo>
                  <a:cubicBezTo>
                    <a:pt x="372" y="491"/>
                    <a:pt x="370" y="491"/>
                    <a:pt x="367" y="490"/>
                  </a:cubicBezTo>
                  <a:cubicBezTo>
                    <a:pt x="365" y="489"/>
                    <a:pt x="363" y="488"/>
                    <a:pt x="361" y="488"/>
                  </a:cubicBezTo>
                  <a:cubicBezTo>
                    <a:pt x="359" y="487"/>
                    <a:pt x="357" y="486"/>
                    <a:pt x="355" y="485"/>
                  </a:cubicBezTo>
                  <a:cubicBezTo>
                    <a:pt x="349" y="483"/>
                    <a:pt x="343" y="481"/>
                    <a:pt x="337" y="478"/>
                  </a:cubicBezTo>
                  <a:cubicBezTo>
                    <a:pt x="335" y="477"/>
                    <a:pt x="334" y="477"/>
                    <a:pt x="332" y="476"/>
                  </a:cubicBezTo>
                  <a:cubicBezTo>
                    <a:pt x="317" y="469"/>
                    <a:pt x="304" y="462"/>
                    <a:pt x="292" y="453"/>
                  </a:cubicBezTo>
                  <a:cubicBezTo>
                    <a:pt x="292" y="453"/>
                    <a:pt x="291" y="453"/>
                    <a:pt x="290" y="452"/>
                  </a:cubicBezTo>
                  <a:cubicBezTo>
                    <a:pt x="288" y="450"/>
                    <a:pt x="286" y="449"/>
                    <a:pt x="284" y="447"/>
                  </a:cubicBezTo>
                  <a:cubicBezTo>
                    <a:pt x="282" y="446"/>
                    <a:pt x="281" y="445"/>
                    <a:pt x="280" y="444"/>
                  </a:cubicBezTo>
                  <a:cubicBezTo>
                    <a:pt x="276" y="440"/>
                    <a:pt x="272" y="436"/>
                    <a:pt x="268" y="432"/>
                  </a:cubicBezTo>
                  <a:cubicBezTo>
                    <a:pt x="266" y="431"/>
                    <a:pt x="265" y="430"/>
                    <a:pt x="264" y="429"/>
                  </a:cubicBezTo>
                  <a:cubicBezTo>
                    <a:pt x="262" y="428"/>
                    <a:pt x="260" y="426"/>
                    <a:pt x="258" y="424"/>
                  </a:cubicBezTo>
                  <a:cubicBezTo>
                    <a:pt x="256" y="423"/>
                    <a:pt x="254" y="421"/>
                    <a:pt x="252" y="419"/>
                  </a:cubicBezTo>
                  <a:cubicBezTo>
                    <a:pt x="249" y="417"/>
                    <a:pt x="247" y="416"/>
                    <a:pt x="245" y="414"/>
                  </a:cubicBezTo>
                  <a:cubicBezTo>
                    <a:pt x="244" y="413"/>
                    <a:pt x="242" y="412"/>
                    <a:pt x="241" y="410"/>
                  </a:cubicBezTo>
                  <a:cubicBezTo>
                    <a:pt x="208" y="384"/>
                    <a:pt x="168" y="355"/>
                    <a:pt x="129" y="329"/>
                  </a:cubicBezTo>
                  <a:cubicBezTo>
                    <a:pt x="129" y="329"/>
                    <a:pt x="129" y="329"/>
                    <a:pt x="129" y="329"/>
                  </a:cubicBezTo>
                  <a:cubicBezTo>
                    <a:pt x="125" y="326"/>
                    <a:pt x="121" y="323"/>
                    <a:pt x="117" y="320"/>
                  </a:cubicBezTo>
                  <a:cubicBezTo>
                    <a:pt x="113" y="318"/>
                    <a:pt x="110" y="315"/>
                    <a:pt x="106" y="313"/>
                  </a:cubicBezTo>
                  <a:cubicBezTo>
                    <a:pt x="104" y="311"/>
                    <a:pt x="101" y="309"/>
                    <a:pt x="99" y="308"/>
                  </a:cubicBezTo>
                  <a:cubicBezTo>
                    <a:pt x="88" y="300"/>
                    <a:pt x="78" y="294"/>
                    <a:pt x="68" y="287"/>
                  </a:cubicBezTo>
                  <a:cubicBezTo>
                    <a:pt x="29" y="261"/>
                    <a:pt x="0" y="243"/>
                    <a:pt x="0" y="243"/>
                  </a:cubicBezTo>
                  <a:cubicBezTo>
                    <a:pt x="0" y="243"/>
                    <a:pt x="7" y="230"/>
                    <a:pt x="33" y="221"/>
                  </a:cubicBezTo>
                  <a:cubicBezTo>
                    <a:pt x="43" y="217"/>
                    <a:pt x="55" y="215"/>
                    <a:pt x="71" y="213"/>
                  </a:cubicBezTo>
                  <a:cubicBezTo>
                    <a:pt x="73" y="213"/>
                    <a:pt x="73" y="213"/>
                    <a:pt x="73" y="213"/>
                  </a:cubicBezTo>
                  <a:cubicBezTo>
                    <a:pt x="74" y="213"/>
                    <a:pt x="74" y="213"/>
                    <a:pt x="75" y="213"/>
                  </a:cubicBezTo>
                  <a:cubicBezTo>
                    <a:pt x="77" y="213"/>
                    <a:pt x="78" y="213"/>
                    <a:pt x="79" y="213"/>
                  </a:cubicBezTo>
                  <a:cubicBezTo>
                    <a:pt x="81" y="213"/>
                    <a:pt x="82" y="213"/>
                    <a:pt x="84" y="214"/>
                  </a:cubicBezTo>
                  <a:cubicBezTo>
                    <a:pt x="85" y="214"/>
                    <a:pt x="86" y="214"/>
                    <a:pt x="87" y="214"/>
                  </a:cubicBezTo>
                  <a:cubicBezTo>
                    <a:pt x="95" y="216"/>
                    <a:pt x="103" y="218"/>
                    <a:pt x="113" y="221"/>
                  </a:cubicBezTo>
                  <a:cubicBezTo>
                    <a:pt x="115" y="222"/>
                    <a:pt x="117" y="223"/>
                    <a:pt x="119" y="224"/>
                  </a:cubicBezTo>
                  <a:cubicBezTo>
                    <a:pt x="120" y="224"/>
                    <a:pt x="121" y="225"/>
                    <a:pt x="123" y="225"/>
                  </a:cubicBezTo>
                  <a:cubicBezTo>
                    <a:pt x="124" y="226"/>
                    <a:pt x="126" y="227"/>
                    <a:pt x="128" y="227"/>
                  </a:cubicBezTo>
                  <a:cubicBezTo>
                    <a:pt x="130" y="228"/>
                    <a:pt x="132" y="229"/>
                    <a:pt x="133" y="230"/>
                  </a:cubicBezTo>
                  <a:cubicBezTo>
                    <a:pt x="134" y="230"/>
                    <a:pt x="135" y="230"/>
                    <a:pt x="135" y="230"/>
                  </a:cubicBezTo>
                  <a:cubicBezTo>
                    <a:pt x="135" y="230"/>
                    <a:pt x="135" y="230"/>
                    <a:pt x="135" y="230"/>
                  </a:cubicBezTo>
                  <a:cubicBezTo>
                    <a:pt x="140" y="232"/>
                    <a:pt x="146" y="235"/>
                    <a:pt x="151" y="237"/>
                  </a:cubicBezTo>
                  <a:cubicBezTo>
                    <a:pt x="153" y="238"/>
                    <a:pt x="154" y="239"/>
                    <a:pt x="156" y="239"/>
                  </a:cubicBezTo>
                  <a:cubicBezTo>
                    <a:pt x="157" y="240"/>
                    <a:pt x="157" y="240"/>
                    <a:pt x="158" y="240"/>
                  </a:cubicBezTo>
                  <a:cubicBezTo>
                    <a:pt x="170" y="245"/>
                    <a:pt x="182" y="251"/>
                    <a:pt x="195" y="256"/>
                  </a:cubicBezTo>
                  <a:cubicBezTo>
                    <a:pt x="195" y="256"/>
                    <a:pt x="196" y="257"/>
                    <a:pt x="197" y="257"/>
                  </a:cubicBezTo>
                  <a:cubicBezTo>
                    <a:pt x="211" y="263"/>
                    <a:pt x="226" y="268"/>
                    <a:pt x="241" y="273"/>
                  </a:cubicBezTo>
                  <a:cubicBezTo>
                    <a:pt x="293" y="290"/>
                    <a:pt x="368" y="304"/>
                    <a:pt x="412" y="273"/>
                  </a:cubicBezTo>
                  <a:cubicBezTo>
                    <a:pt x="438" y="255"/>
                    <a:pt x="458" y="224"/>
                    <a:pt x="461" y="198"/>
                  </a:cubicBezTo>
                  <a:cubicBezTo>
                    <a:pt x="461" y="195"/>
                    <a:pt x="461" y="192"/>
                    <a:pt x="461" y="189"/>
                  </a:cubicBezTo>
                  <a:cubicBezTo>
                    <a:pt x="461" y="188"/>
                    <a:pt x="461" y="188"/>
                    <a:pt x="461" y="187"/>
                  </a:cubicBezTo>
                  <a:cubicBezTo>
                    <a:pt x="461" y="186"/>
                    <a:pt x="461" y="186"/>
                    <a:pt x="460" y="185"/>
                  </a:cubicBezTo>
                  <a:cubicBezTo>
                    <a:pt x="460" y="184"/>
                    <a:pt x="460" y="184"/>
                    <a:pt x="460" y="183"/>
                  </a:cubicBezTo>
                  <a:cubicBezTo>
                    <a:pt x="460" y="182"/>
                    <a:pt x="460" y="182"/>
                    <a:pt x="460" y="181"/>
                  </a:cubicBezTo>
                  <a:cubicBezTo>
                    <a:pt x="459" y="181"/>
                    <a:pt x="459" y="180"/>
                    <a:pt x="459" y="180"/>
                  </a:cubicBezTo>
                  <a:cubicBezTo>
                    <a:pt x="459" y="179"/>
                    <a:pt x="458" y="177"/>
                    <a:pt x="457" y="176"/>
                  </a:cubicBezTo>
                  <a:cubicBezTo>
                    <a:pt x="457" y="175"/>
                    <a:pt x="457" y="175"/>
                    <a:pt x="456" y="174"/>
                  </a:cubicBezTo>
                  <a:cubicBezTo>
                    <a:pt x="456" y="174"/>
                    <a:pt x="456" y="173"/>
                    <a:pt x="455" y="172"/>
                  </a:cubicBezTo>
                  <a:cubicBezTo>
                    <a:pt x="455" y="172"/>
                    <a:pt x="454" y="171"/>
                    <a:pt x="453" y="170"/>
                  </a:cubicBezTo>
                  <a:cubicBezTo>
                    <a:pt x="453" y="169"/>
                    <a:pt x="452" y="169"/>
                    <a:pt x="451" y="168"/>
                  </a:cubicBezTo>
                  <a:cubicBezTo>
                    <a:pt x="451" y="168"/>
                    <a:pt x="450" y="167"/>
                    <a:pt x="450" y="167"/>
                  </a:cubicBezTo>
                  <a:cubicBezTo>
                    <a:pt x="448" y="166"/>
                    <a:pt x="446" y="165"/>
                    <a:pt x="444" y="164"/>
                  </a:cubicBezTo>
                  <a:cubicBezTo>
                    <a:pt x="443" y="163"/>
                    <a:pt x="442" y="163"/>
                    <a:pt x="441" y="162"/>
                  </a:cubicBezTo>
                  <a:cubicBezTo>
                    <a:pt x="436" y="161"/>
                    <a:pt x="430" y="160"/>
                    <a:pt x="423" y="160"/>
                  </a:cubicBezTo>
                  <a:cubicBezTo>
                    <a:pt x="375" y="160"/>
                    <a:pt x="287" y="192"/>
                    <a:pt x="253" y="190"/>
                  </a:cubicBezTo>
                  <a:cubicBezTo>
                    <a:pt x="281" y="158"/>
                    <a:pt x="281" y="158"/>
                    <a:pt x="281" y="158"/>
                  </a:cubicBezTo>
                  <a:cubicBezTo>
                    <a:pt x="303" y="132"/>
                    <a:pt x="303" y="132"/>
                    <a:pt x="303" y="132"/>
                  </a:cubicBezTo>
                  <a:cubicBezTo>
                    <a:pt x="347" y="79"/>
                    <a:pt x="347" y="79"/>
                    <a:pt x="347" y="79"/>
                  </a:cubicBezTo>
                  <a:cubicBezTo>
                    <a:pt x="360" y="63"/>
                    <a:pt x="360" y="63"/>
                    <a:pt x="360" y="63"/>
                  </a:cubicBezTo>
                  <a:cubicBezTo>
                    <a:pt x="380" y="57"/>
                    <a:pt x="400" y="51"/>
                    <a:pt x="420" y="45"/>
                  </a:cubicBezTo>
                  <a:cubicBezTo>
                    <a:pt x="420" y="45"/>
                    <a:pt x="420" y="45"/>
                    <a:pt x="420" y="45"/>
                  </a:cubicBezTo>
                  <a:cubicBezTo>
                    <a:pt x="480" y="25"/>
                    <a:pt x="533" y="7"/>
                    <a:pt x="548" y="2"/>
                  </a:cubicBezTo>
                  <a:cubicBezTo>
                    <a:pt x="550" y="1"/>
                    <a:pt x="552" y="0"/>
                    <a:pt x="552" y="0"/>
                  </a:cubicBezTo>
                  <a:cubicBezTo>
                    <a:pt x="552" y="0"/>
                    <a:pt x="564" y="8"/>
                    <a:pt x="584" y="24"/>
                  </a:cubicBezTo>
                  <a:cubicBezTo>
                    <a:pt x="631" y="62"/>
                    <a:pt x="721" y="143"/>
                    <a:pt x="801" y="268"/>
                  </a:cubicBezTo>
                  <a:cubicBezTo>
                    <a:pt x="840" y="330"/>
                    <a:pt x="877" y="402"/>
                    <a:pt x="905" y="485"/>
                  </a:cubicBezTo>
                  <a:cubicBezTo>
                    <a:pt x="905" y="485"/>
                    <a:pt x="905" y="485"/>
                    <a:pt x="905" y="485"/>
                  </a:cubicBezTo>
                  <a:cubicBezTo>
                    <a:pt x="910" y="498"/>
                    <a:pt x="914" y="512"/>
                    <a:pt x="918" y="526"/>
                  </a:cubicBezTo>
                  <a:cubicBezTo>
                    <a:pt x="918" y="526"/>
                    <a:pt x="934" y="547"/>
                    <a:pt x="960" y="582"/>
                  </a:cubicBezTo>
                  <a:cubicBezTo>
                    <a:pt x="1041" y="691"/>
                    <a:pt x="1224" y="945"/>
                    <a:pt x="1360" y="1194"/>
                  </a:cubicBezTo>
                  <a:close/>
                </a:path>
              </a:pathLst>
            </a:custGeom>
            <a:gradFill>
              <a:gsLst>
                <a:gs pos="0">
                  <a:srgbClr val="E5C3FF"/>
                </a:gs>
                <a:gs pos="65000">
                  <a:srgbClr val="B0C7FF"/>
                </a:gs>
              </a:gsLst>
              <a:lin ang="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55" name="Freeform 32">
              <a:extLst>
                <a:ext uri="{FF2B5EF4-FFF2-40B4-BE49-F238E27FC236}">
                  <a16:creationId xmlns:a16="http://schemas.microsoft.com/office/drawing/2014/main" id="{742FC6CF-44F1-407F-BEB2-8F383DCEC064}"/>
                </a:ext>
              </a:extLst>
            </p:cNvPr>
            <p:cNvSpPr>
              <a:spLocks/>
            </p:cNvSpPr>
            <p:nvPr/>
          </p:nvSpPr>
          <p:spPr bwMode="auto">
            <a:xfrm>
              <a:off x="7721066" y="1559272"/>
              <a:ext cx="2833086" cy="2015954"/>
            </a:xfrm>
            <a:custGeom>
              <a:avLst/>
              <a:gdLst>
                <a:gd name="T0" fmla="*/ 723 w 841"/>
                <a:gd name="T1" fmla="*/ 599 h 599"/>
                <a:gd name="T2" fmla="*/ 720 w 841"/>
                <a:gd name="T3" fmla="*/ 589 h 599"/>
                <a:gd name="T4" fmla="*/ 717 w 841"/>
                <a:gd name="T5" fmla="*/ 581 h 599"/>
                <a:gd name="T6" fmla="*/ 704 w 841"/>
                <a:gd name="T7" fmla="*/ 552 h 599"/>
                <a:gd name="T8" fmla="*/ 696 w 841"/>
                <a:gd name="T9" fmla="*/ 542 h 599"/>
                <a:gd name="T10" fmla="*/ 689 w 841"/>
                <a:gd name="T11" fmla="*/ 536 h 599"/>
                <a:gd name="T12" fmla="*/ 685 w 841"/>
                <a:gd name="T13" fmla="*/ 533 h 599"/>
                <a:gd name="T14" fmla="*/ 666 w 841"/>
                <a:gd name="T15" fmla="*/ 524 h 599"/>
                <a:gd name="T16" fmla="*/ 661 w 841"/>
                <a:gd name="T17" fmla="*/ 522 h 599"/>
                <a:gd name="T18" fmla="*/ 634 w 841"/>
                <a:gd name="T19" fmla="*/ 516 h 599"/>
                <a:gd name="T20" fmla="*/ 604 w 841"/>
                <a:gd name="T21" fmla="*/ 511 h 599"/>
                <a:gd name="T22" fmla="*/ 579 w 841"/>
                <a:gd name="T23" fmla="*/ 507 h 599"/>
                <a:gd name="T24" fmla="*/ 564 w 841"/>
                <a:gd name="T25" fmla="*/ 504 h 599"/>
                <a:gd name="T26" fmla="*/ 521 w 841"/>
                <a:gd name="T27" fmla="*/ 497 h 599"/>
                <a:gd name="T28" fmla="*/ 462 w 841"/>
                <a:gd name="T29" fmla="*/ 487 h 599"/>
                <a:gd name="T30" fmla="*/ 436 w 841"/>
                <a:gd name="T31" fmla="*/ 481 h 599"/>
                <a:gd name="T32" fmla="*/ 414 w 841"/>
                <a:gd name="T33" fmla="*/ 477 h 599"/>
                <a:gd name="T34" fmla="*/ 388 w 841"/>
                <a:gd name="T35" fmla="*/ 471 h 599"/>
                <a:gd name="T36" fmla="*/ 369 w 841"/>
                <a:gd name="T37" fmla="*/ 465 h 599"/>
                <a:gd name="T38" fmla="*/ 349 w 841"/>
                <a:gd name="T39" fmla="*/ 460 h 599"/>
                <a:gd name="T40" fmla="*/ 334 w 841"/>
                <a:gd name="T41" fmla="*/ 455 h 599"/>
                <a:gd name="T42" fmla="*/ 322 w 841"/>
                <a:gd name="T43" fmla="*/ 450 h 599"/>
                <a:gd name="T44" fmla="*/ 299 w 841"/>
                <a:gd name="T45" fmla="*/ 441 h 599"/>
                <a:gd name="T46" fmla="*/ 257 w 841"/>
                <a:gd name="T47" fmla="*/ 417 h 599"/>
                <a:gd name="T48" fmla="*/ 247 w 841"/>
                <a:gd name="T49" fmla="*/ 409 h 599"/>
                <a:gd name="T50" fmla="*/ 231 w 841"/>
                <a:gd name="T51" fmla="*/ 394 h 599"/>
                <a:gd name="T52" fmla="*/ 219 w 841"/>
                <a:gd name="T53" fmla="*/ 384 h 599"/>
                <a:gd name="T54" fmla="*/ 208 w 841"/>
                <a:gd name="T55" fmla="*/ 375 h 599"/>
                <a:gd name="T56" fmla="*/ 96 w 841"/>
                <a:gd name="T57" fmla="*/ 294 h 599"/>
                <a:gd name="T58" fmla="*/ 73 w 841"/>
                <a:gd name="T59" fmla="*/ 278 h 599"/>
                <a:gd name="T60" fmla="*/ 52 w 841"/>
                <a:gd name="T61" fmla="*/ 231 h 599"/>
                <a:gd name="T62" fmla="*/ 38 w 841"/>
                <a:gd name="T63" fmla="*/ 178 h 599"/>
                <a:gd name="T64" fmla="*/ 42 w 841"/>
                <a:gd name="T65" fmla="*/ 178 h 599"/>
                <a:gd name="T66" fmla="*/ 51 w 841"/>
                <a:gd name="T67" fmla="*/ 179 h 599"/>
                <a:gd name="T68" fmla="*/ 80 w 841"/>
                <a:gd name="T69" fmla="*/ 186 h 599"/>
                <a:gd name="T70" fmla="*/ 90 w 841"/>
                <a:gd name="T71" fmla="*/ 190 h 599"/>
                <a:gd name="T72" fmla="*/ 100 w 841"/>
                <a:gd name="T73" fmla="*/ 195 h 599"/>
                <a:gd name="T74" fmla="*/ 102 w 841"/>
                <a:gd name="T75" fmla="*/ 195 h 599"/>
                <a:gd name="T76" fmla="*/ 154 w 841"/>
                <a:gd name="T77" fmla="*/ 229 h 599"/>
                <a:gd name="T78" fmla="*/ 428 w 841"/>
                <a:gd name="T79" fmla="*/ 189 h 599"/>
                <a:gd name="T80" fmla="*/ 428 w 841"/>
                <a:gd name="T81" fmla="*/ 163 h 599"/>
                <a:gd name="T82" fmla="*/ 428 w 841"/>
                <a:gd name="T83" fmla="*/ 152 h 599"/>
                <a:gd name="T84" fmla="*/ 427 w 841"/>
                <a:gd name="T85" fmla="*/ 148 h 599"/>
                <a:gd name="T86" fmla="*/ 426 w 841"/>
                <a:gd name="T87" fmla="*/ 145 h 599"/>
                <a:gd name="T88" fmla="*/ 423 w 841"/>
                <a:gd name="T89" fmla="*/ 139 h 599"/>
                <a:gd name="T90" fmla="*/ 420 w 841"/>
                <a:gd name="T91" fmla="*/ 135 h 599"/>
                <a:gd name="T92" fmla="*/ 417 w 841"/>
                <a:gd name="T93" fmla="*/ 132 h 599"/>
                <a:gd name="T94" fmla="*/ 408 w 841"/>
                <a:gd name="T95" fmla="*/ 127 h 599"/>
                <a:gd name="T96" fmla="*/ 220 w 841"/>
                <a:gd name="T97" fmla="*/ 155 h 599"/>
                <a:gd name="T98" fmla="*/ 270 w 841"/>
                <a:gd name="T99" fmla="*/ 97 h 599"/>
                <a:gd name="T100" fmla="*/ 594 w 841"/>
                <a:gd name="T101" fmla="*/ 148 h 599"/>
                <a:gd name="T102" fmla="*/ 832 w 841"/>
                <a:gd name="T103" fmla="*/ 544 h 5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841" h="599">
                  <a:moveTo>
                    <a:pt x="832" y="544"/>
                  </a:moveTo>
                  <a:cubicBezTo>
                    <a:pt x="827" y="548"/>
                    <a:pt x="784" y="581"/>
                    <a:pt x="723" y="599"/>
                  </a:cubicBezTo>
                  <a:cubicBezTo>
                    <a:pt x="722" y="597"/>
                    <a:pt x="721" y="595"/>
                    <a:pt x="721" y="593"/>
                  </a:cubicBezTo>
                  <a:cubicBezTo>
                    <a:pt x="721" y="592"/>
                    <a:pt x="720" y="590"/>
                    <a:pt x="720" y="589"/>
                  </a:cubicBezTo>
                  <a:cubicBezTo>
                    <a:pt x="719" y="587"/>
                    <a:pt x="719" y="585"/>
                    <a:pt x="718" y="583"/>
                  </a:cubicBezTo>
                  <a:cubicBezTo>
                    <a:pt x="718" y="583"/>
                    <a:pt x="718" y="582"/>
                    <a:pt x="717" y="581"/>
                  </a:cubicBezTo>
                  <a:cubicBezTo>
                    <a:pt x="714" y="570"/>
                    <a:pt x="710" y="561"/>
                    <a:pt x="705" y="554"/>
                  </a:cubicBezTo>
                  <a:cubicBezTo>
                    <a:pt x="704" y="553"/>
                    <a:pt x="704" y="553"/>
                    <a:pt x="704" y="552"/>
                  </a:cubicBezTo>
                  <a:cubicBezTo>
                    <a:pt x="702" y="549"/>
                    <a:pt x="699" y="546"/>
                    <a:pt x="697" y="544"/>
                  </a:cubicBezTo>
                  <a:cubicBezTo>
                    <a:pt x="697" y="543"/>
                    <a:pt x="696" y="543"/>
                    <a:pt x="696" y="542"/>
                  </a:cubicBezTo>
                  <a:cubicBezTo>
                    <a:pt x="694" y="541"/>
                    <a:pt x="692" y="539"/>
                    <a:pt x="690" y="537"/>
                  </a:cubicBezTo>
                  <a:cubicBezTo>
                    <a:pt x="690" y="537"/>
                    <a:pt x="690" y="536"/>
                    <a:pt x="689" y="536"/>
                  </a:cubicBezTo>
                  <a:cubicBezTo>
                    <a:pt x="689" y="536"/>
                    <a:pt x="689" y="536"/>
                    <a:pt x="688" y="536"/>
                  </a:cubicBezTo>
                  <a:cubicBezTo>
                    <a:pt x="687" y="535"/>
                    <a:pt x="686" y="534"/>
                    <a:pt x="685" y="533"/>
                  </a:cubicBezTo>
                  <a:cubicBezTo>
                    <a:pt x="682" y="531"/>
                    <a:pt x="679" y="529"/>
                    <a:pt x="676" y="528"/>
                  </a:cubicBezTo>
                  <a:cubicBezTo>
                    <a:pt x="672" y="526"/>
                    <a:pt x="669" y="525"/>
                    <a:pt x="666" y="524"/>
                  </a:cubicBezTo>
                  <a:cubicBezTo>
                    <a:pt x="665" y="524"/>
                    <a:pt x="664" y="523"/>
                    <a:pt x="663" y="523"/>
                  </a:cubicBezTo>
                  <a:cubicBezTo>
                    <a:pt x="663" y="523"/>
                    <a:pt x="662" y="523"/>
                    <a:pt x="661" y="522"/>
                  </a:cubicBezTo>
                  <a:cubicBezTo>
                    <a:pt x="659" y="522"/>
                    <a:pt x="657" y="521"/>
                    <a:pt x="655" y="521"/>
                  </a:cubicBezTo>
                  <a:cubicBezTo>
                    <a:pt x="648" y="519"/>
                    <a:pt x="641" y="518"/>
                    <a:pt x="634" y="516"/>
                  </a:cubicBezTo>
                  <a:cubicBezTo>
                    <a:pt x="632" y="516"/>
                    <a:pt x="630" y="516"/>
                    <a:pt x="628" y="515"/>
                  </a:cubicBezTo>
                  <a:cubicBezTo>
                    <a:pt x="620" y="514"/>
                    <a:pt x="612" y="512"/>
                    <a:pt x="604" y="511"/>
                  </a:cubicBezTo>
                  <a:cubicBezTo>
                    <a:pt x="599" y="510"/>
                    <a:pt x="595" y="510"/>
                    <a:pt x="591" y="509"/>
                  </a:cubicBezTo>
                  <a:cubicBezTo>
                    <a:pt x="587" y="508"/>
                    <a:pt x="583" y="508"/>
                    <a:pt x="579" y="507"/>
                  </a:cubicBezTo>
                  <a:cubicBezTo>
                    <a:pt x="578" y="507"/>
                    <a:pt x="578" y="507"/>
                    <a:pt x="577" y="506"/>
                  </a:cubicBezTo>
                  <a:cubicBezTo>
                    <a:pt x="572" y="506"/>
                    <a:pt x="568" y="505"/>
                    <a:pt x="564" y="504"/>
                  </a:cubicBezTo>
                  <a:cubicBezTo>
                    <a:pt x="557" y="503"/>
                    <a:pt x="550" y="502"/>
                    <a:pt x="543" y="501"/>
                  </a:cubicBezTo>
                  <a:cubicBezTo>
                    <a:pt x="536" y="500"/>
                    <a:pt x="529" y="499"/>
                    <a:pt x="521" y="497"/>
                  </a:cubicBezTo>
                  <a:cubicBezTo>
                    <a:pt x="506" y="495"/>
                    <a:pt x="490" y="492"/>
                    <a:pt x="475" y="489"/>
                  </a:cubicBezTo>
                  <a:cubicBezTo>
                    <a:pt x="471" y="488"/>
                    <a:pt x="466" y="488"/>
                    <a:pt x="462" y="487"/>
                  </a:cubicBezTo>
                  <a:cubicBezTo>
                    <a:pt x="460" y="486"/>
                    <a:pt x="457" y="486"/>
                    <a:pt x="455" y="485"/>
                  </a:cubicBezTo>
                  <a:cubicBezTo>
                    <a:pt x="448" y="484"/>
                    <a:pt x="442" y="483"/>
                    <a:pt x="436" y="481"/>
                  </a:cubicBezTo>
                  <a:cubicBezTo>
                    <a:pt x="431" y="480"/>
                    <a:pt x="426" y="479"/>
                    <a:pt x="421" y="478"/>
                  </a:cubicBezTo>
                  <a:cubicBezTo>
                    <a:pt x="419" y="478"/>
                    <a:pt x="416" y="477"/>
                    <a:pt x="414" y="477"/>
                  </a:cubicBezTo>
                  <a:cubicBezTo>
                    <a:pt x="406" y="475"/>
                    <a:pt x="399" y="473"/>
                    <a:pt x="392" y="472"/>
                  </a:cubicBezTo>
                  <a:cubicBezTo>
                    <a:pt x="391" y="471"/>
                    <a:pt x="389" y="471"/>
                    <a:pt x="388" y="471"/>
                  </a:cubicBezTo>
                  <a:cubicBezTo>
                    <a:pt x="385" y="470"/>
                    <a:pt x="381" y="469"/>
                    <a:pt x="378" y="468"/>
                  </a:cubicBezTo>
                  <a:cubicBezTo>
                    <a:pt x="375" y="467"/>
                    <a:pt x="372" y="466"/>
                    <a:pt x="369" y="465"/>
                  </a:cubicBezTo>
                  <a:cubicBezTo>
                    <a:pt x="366" y="465"/>
                    <a:pt x="363" y="464"/>
                    <a:pt x="360" y="463"/>
                  </a:cubicBezTo>
                  <a:cubicBezTo>
                    <a:pt x="356" y="462"/>
                    <a:pt x="353" y="461"/>
                    <a:pt x="349" y="460"/>
                  </a:cubicBezTo>
                  <a:cubicBezTo>
                    <a:pt x="347" y="459"/>
                    <a:pt x="344" y="458"/>
                    <a:pt x="341" y="457"/>
                  </a:cubicBezTo>
                  <a:cubicBezTo>
                    <a:pt x="339" y="456"/>
                    <a:pt x="337" y="456"/>
                    <a:pt x="334" y="455"/>
                  </a:cubicBezTo>
                  <a:cubicBezTo>
                    <a:pt x="332" y="454"/>
                    <a:pt x="330" y="453"/>
                    <a:pt x="328" y="453"/>
                  </a:cubicBezTo>
                  <a:cubicBezTo>
                    <a:pt x="326" y="452"/>
                    <a:pt x="324" y="451"/>
                    <a:pt x="322" y="450"/>
                  </a:cubicBezTo>
                  <a:cubicBezTo>
                    <a:pt x="316" y="448"/>
                    <a:pt x="310" y="446"/>
                    <a:pt x="304" y="443"/>
                  </a:cubicBezTo>
                  <a:cubicBezTo>
                    <a:pt x="302" y="442"/>
                    <a:pt x="301" y="442"/>
                    <a:pt x="299" y="441"/>
                  </a:cubicBezTo>
                  <a:cubicBezTo>
                    <a:pt x="284" y="434"/>
                    <a:pt x="271" y="427"/>
                    <a:pt x="259" y="418"/>
                  </a:cubicBezTo>
                  <a:cubicBezTo>
                    <a:pt x="259" y="418"/>
                    <a:pt x="258" y="418"/>
                    <a:pt x="257" y="417"/>
                  </a:cubicBezTo>
                  <a:cubicBezTo>
                    <a:pt x="255" y="415"/>
                    <a:pt x="253" y="414"/>
                    <a:pt x="251" y="412"/>
                  </a:cubicBezTo>
                  <a:cubicBezTo>
                    <a:pt x="249" y="411"/>
                    <a:pt x="248" y="410"/>
                    <a:pt x="247" y="409"/>
                  </a:cubicBezTo>
                  <a:cubicBezTo>
                    <a:pt x="243" y="405"/>
                    <a:pt x="239" y="401"/>
                    <a:pt x="235" y="397"/>
                  </a:cubicBezTo>
                  <a:cubicBezTo>
                    <a:pt x="233" y="396"/>
                    <a:pt x="232" y="395"/>
                    <a:pt x="231" y="394"/>
                  </a:cubicBezTo>
                  <a:cubicBezTo>
                    <a:pt x="229" y="393"/>
                    <a:pt x="227" y="391"/>
                    <a:pt x="225" y="389"/>
                  </a:cubicBezTo>
                  <a:cubicBezTo>
                    <a:pt x="223" y="388"/>
                    <a:pt x="221" y="386"/>
                    <a:pt x="219" y="384"/>
                  </a:cubicBezTo>
                  <a:cubicBezTo>
                    <a:pt x="216" y="382"/>
                    <a:pt x="214" y="381"/>
                    <a:pt x="212" y="379"/>
                  </a:cubicBezTo>
                  <a:cubicBezTo>
                    <a:pt x="211" y="378"/>
                    <a:pt x="209" y="377"/>
                    <a:pt x="208" y="375"/>
                  </a:cubicBezTo>
                  <a:cubicBezTo>
                    <a:pt x="175" y="349"/>
                    <a:pt x="135" y="320"/>
                    <a:pt x="96" y="294"/>
                  </a:cubicBezTo>
                  <a:cubicBezTo>
                    <a:pt x="96" y="294"/>
                    <a:pt x="96" y="294"/>
                    <a:pt x="96" y="294"/>
                  </a:cubicBezTo>
                  <a:cubicBezTo>
                    <a:pt x="92" y="291"/>
                    <a:pt x="88" y="288"/>
                    <a:pt x="84" y="285"/>
                  </a:cubicBezTo>
                  <a:cubicBezTo>
                    <a:pt x="80" y="283"/>
                    <a:pt x="77" y="280"/>
                    <a:pt x="73" y="278"/>
                  </a:cubicBezTo>
                  <a:cubicBezTo>
                    <a:pt x="71" y="276"/>
                    <a:pt x="68" y="274"/>
                    <a:pt x="66" y="273"/>
                  </a:cubicBezTo>
                  <a:cubicBezTo>
                    <a:pt x="65" y="256"/>
                    <a:pt x="60" y="242"/>
                    <a:pt x="52" y="231"/>
                  </a:cubicBezTo>
                  <a:cubicBezTo>
                    <a:pt x="38" y="211"/>
                    <a:pt x="16" y="198"/>
                    <a:pt x="0" y="186"/>
                  </a:cubicBezTo>
                  <a:cubicBezTo>
                    <a:pt x="10" y="182"/>
                    <a:pt x="22" y="180"/>
                    <a:pt x="38" y="178"/>
                  </a:cubicBezTo>
                  <a:cubicBezTo>
                    <a:pt x="40" y="178"/>
                    <a:pt x="40" y="178"/>
                    <a:pt x="40" y="178"/>
                  </a:cubicBezTo>
                  <a:cubicBezTo>
                    <a:pt x="41" y="178"/>
                    <a:pt x="41" y="178"/>
                    <a:pt x="42" y="178"/>
                  </a:cubicBezTo>
                  <a:cubicBezTo>
                    <a:pt x="44" y="178"/>
                    <a:pt x="45" y="178"/>
                    <a:pt x="46" y="178"/>
                  </a:cubicBezTo>
                  <a:cubicBezTo>
                    <a:pt x="48" y="178"/>
                    <a:pt x="49" y="178"/>
                    <a:pt x="51" y="179"/>
                  </a:cubicBezTo>
                  <a:cubicBezTo>
                    <a:pt x="52" y="179"/>
                    <a:pt x="53" y="179"/>
                    <a:pt x="54" y="179"/>
                  </a:cubicBezTo>
                  <a:cubicBezTo>
                    <a:pt x="62" y="181"/>
                    <a:pt x="70" y="183"/>
                    <a:pt x="80" y="186"/>
                  </a:cubicBezTo>
                  <a:cubicBezTo>
                    <a:pt x="82" y="187"/>
                    <a:pt x="84" y="188"/>
                    <a:pt x="86" y="189"/>
                  </a:cubicBezTo>
                  <a:cubicBezTo>
                    <a:pt x="87" y="189"/>
                    <a:pt x="88" y="190"/>
                    <a:pt x="90" y="190"/>
                  </a:cubicBezTo>
                  <a:cubicBezTo>
                    <a:pt x="91" y="191"/>
                    <a:pt x="93" y="192"/>
                    <a:pt x="95" y="192"/>
                  </a:cubicBezTo>
                  <a:cubicBezTo>
                    <a:pt x="97" y="193"/>
                    <a:pt x="99" y="194"/>
                    <a:pt x="100" y="195"/>
                  </a:cubicBezTo>
                  <a:cubicBezTo>
                    <a:pt x="101" y="195"/>
                    <a:pt x="101" y="195"/>
                    <a:pt x="102" y="195"/>
                  </a:cubicBezTo>
                  <a:cubicBezTo>
                    <a:pt x="102" y="195"/>
                    <a:pt x="102" y="195"/>
                    <a:pt x="102" y="195"/>
                  </a:cubicBezTo>
                  <a:cubicBezTo>
                    <a:pt x="102" y="195"/>
                    <a:pt x="102" y="195"/>
                    <a:pt x="102" y="195"/>
                  </a:cubicBezTo>
                  <a:cubicBezTo>
                    <a:pt x="116" y="207"/>
                    <a:pt x="134" y="218"/>
                    <a:pt x="154" y="229"/>
                  </a:cubicBezTo>
                  <a:cubicBezTo>
                    <a:pt x="251" y="280"/>
                    <a:pt x="405" y="310"/>
                    <a:pt x="428" y="196"/>
                  </a:cubicBezTo>
                  <a:cubicBezTo>
                    <a:pt x="429" y="193"/>
                    <a:pt x="429" y="191"/>
                    <a:pt x="428" y="189"/>
                  </a:cubicBezTo>
                  <a:cubicBezTo>
                    <a:pt x="430" y="180"/>
                    <a:pt x="430" y="171"/>
                    <a:pt x="428" y="163"/>
                  </a:cubicBezTo>
                  <a:cubicBezTo>
                    <a:pt x="428" y="163"/>
                    <a:pt x="428" y="163"/>
                    <a:pt x="428" y="163"/>
                  </a:cubicBezTo>
                  <a:cubicBezTo>
                    <a:pt x="428" y="160"/>
                    <a:pt x="428" y="157"/>
                    <a:pt x="428" y="154"/>
                  </a:cubicBezTo>
                  <a:cubicBezTo>
                    <a:pt x="428" y="153"/>
                    <a:pt x="428" y="153"/>
                    <a:pt x="428" y="152"/>
                  </a:cubicBezTo>
                  <a:cubicBezTo>
                    <a:pt x="428" y="151"/>
                    <a:pt x="428" y="151"/>
                    <a:pt x="427" y="150"/>
                  </a:cubicBezTo>
                  <a:cubicBezTo>
                    <a:pt x="427" y="149"/>
                    <a:pt x="427" y="149"/>
                    <a:pt x="427" y="148"/>
                  </a:cubicBezTo>
                  <a:cubicBezTo>
                    <a:pt x="427" y="147"/>
                    <a:pt x="427" y="147"/>
                    <a:pt x="427" y="146"/>
                  </a:cubicBezTo>
                  <a:cubicBezTo>
                    <a:pt x="426" y="146"/>
                    <a:pt x="426" y="145"/>
                    <a:pt x="426" y="145"/>
                  </a:cubicBezTo>
                  <a:cubicBezTo>
                    <a:pt x="426" y="144"/>
                    <a:pt x="425" y="142"/>
                    <a:pt x="424" y="141"/>
                  </a:cubicBezTo>
                  <a:cubicBezTo>
                    <a:pt x="424" y="140"/>
                    <a:pt x="424" y="140"/>
                    <a:pt x="423" y="139"/>
                  </a:cubicBezTo>
                  <a:cubicBezTo>
                    <a:pt x="423" y="139"/>
                    <a:pt x="423" y="138"/>
                    <a:pt x="422" y="137"/>
                  </a:cubicBezTo>
                  <a:cubicBezTo>
                    <a:pt x="422" y="137"/>
                    <a:pt x="421" y="136"/>
                    <a:pt x="420" y="135"/>
                  </a:cubicBezTo>
                  <a:cubicBezTo>
                    <a:pt x="420" y="134"/>
                    <a:pt x="419" y="134"/>
                    <a:pt x="418" y="133"/>
                  </a:cubicBezTo>
                  <a:cubicBezTo>
                    <a:pt x="418" y="133"/>
                    <a:pt x="417" y="132"/>
                    <a:pt x="417" y="132"/>
                  </a:cubicBezTo>
                  <a:cubicBezTo>
                    <a:pt x="415" y="131"/>
                    <a:pt x="413" y="130"/>
                    <a:pt x="411" y="129"/>
                  </a:cubicBezTo>
                  <a:cubicBezTo>
                    <a:pt x="410" y="128"/>
                    <a:pt x="409" y="128"/>
                    <a:pt x="408" y="127"/>
                  </a:cubicBezTo>
                  <a:cubicBezTo>
                    <a:pt x="403" y="126"/>
                    <a:pt x="397" y="125"/>
                    <a:pt x="390" y="125"/>
                  </a:cubicBezTo>
                  <a:cubicBezTo>
                    <a:pt x="342" y="125"/>
                    <a:pt x="254" y="157"/>
                    <a:pt x="220" y="155"/>
                  </a:cubicBezTo>
                  <a:cubicBezTo>
                    <a:pt x="248" y="123"/>
                    <a:pt x="248" y="123"/>
                    <a:pt x="248" y="123"/>
                  </a:cubicBezTo>
                  <a:cubicBezTo>
                    <a:pt x="270" y="97"/>
                    <a:pt x="270" y="97"/>
                    <a:pt x="270" y="97"/>
                  </a:cubicBezTo>
                  <a:cubicBezTo>
                    <a:pt x="333" y="79"/>
                    <a:pt x="410" y="61"/>
                    <a:pt x="464" y="53"/>
                  </a:cubicBezTo>
                  <a:cubicBezTo>
                    <a:pt x="541" y="42"/>
                    <a:pt x="566" y="0"/>
                    <a:pt x="594" y="148"/>
                  </a:cubicBezTo>
                  <a:cubicBezTo>
                    <a:pt x="621" y="297"/>
                    <a:pt x="682" y="329"/>
                    <a:pt x="730" y="361"/>
                  </a:cubicBezTo>
                  <a:cubicBezTo>
                    <a:pt x="779" y="394"/>
                    <a:pt x="841" y="538"/>
                    <a:pt x="832" y="544"/>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56" name="Freeform 33">
              <a:extLst>
                <a:ext uri="{FF2B5EF4-FFF2-40B4-BE49-F238E27FC236}">
                  <a16:creationId xmlns:a16="http://schemas.microsoft.com/office/drawing/2014/main" id="{86469AEA-7511-41DC-A011-88DD81748329}"/>
                </a:ext>
              </a:extLst>
            </p:cNvPr>
            <p:cNvSpPr>
              <a:spLocks/>
            </p:cNvSpPr>
            <p:nvPr/>
          </p:nvSpPr>
          <p:spPr bwMode="auto">
            <a:xfrm>
              <a:off x="9860664" y="3197122"/>
              <a:ext cx="964074" cy="677360"/>
            </a:xfrm>
            <a:custGeom>
              <a:avLst/>
              <a:gdLst>
                <a:gd name="T0" fmla="*/ 462 w 538"/>
                <a:gd name="T1" fmla="*/ 0 h 378"/>
                <a:gd name="T2" fmla="*/ 0 w 538"/>
                <a:gd name="T3" fmla="*/ 245 h 378"/>
                <a:gd name="T4" fmla="*/ 0 w 538"/>
                <a:gd name="T5" fmla="*/ 378 h 378"/>
                <a:gd name="T6" fmla="*/ 538 w 538"/>
                <a:gd name="T7" fmla="*/ 100 h 378"/>
                <a:gd name="T8" fmla="*/ 462 w 538"/>
                <a:gd name="T9" fmla="*/ 0 h 378"/>
              </a:gdLst>
              <a:ahLst/>
              <a:cxnLst>
                <a:cxn ang="0">
                  <a:pos x="T0" y="T1"/>
                </a:cxn>
                <a:cxn ang="0">
                  <a:pos x="T2" y="T3"/>
                </a:cxn>
                <a:cxn ang="0">
                  <a:pos x="T4" y="T5"/>
                </a:cxn>
                <a:cxn ang="0">
                  <a:pos x="T6" y="T7"/>
                </a:cxn>
                <a:cxn ang="0">
                  <a:pos x="T8" y="T9"/>
                </a:cxn>
              </a:cxnLst>
              <a:rect l="0" t="0" r="r" b="b"/>
              <a:pathLst>
                <a:path w="538" h="378">
                  <a:moveTo>
                    <a:pt x="462" y="0"/>
                  </a:moveTo>
                  <a:lnTo>
                    <a:pt x="0" y="245"/>
                  </a:lnTo>
                  <a:lnTo>
                    <a:pt x="0" y="378"/>
                  </a:lnTo>
                  <a:lnTo>
                    <a:pt x="538" y="100"/>
                  </a:lnTo>
                  <a:lnTo>
                    <a:pt x="462" y="0"/>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57" name="Freeform 34">
              <a:extLst>
                <a:ext uri="{FF2B5EF4-FFF2-40B4-BE49-F238E27FC236}">
                  <a16:creationId xmlns:a16="http://schemas.microsoft.com/office/drawing/2014/main" id="{A828F27C-2D7F-4EC9-819B-5E25949089DA}"/>
                </a:ext>
              </a:extLst>
            </p:cNvPr>
            <p:cNvSpPr>
              <a:spLocks/>
            </p:cNvSpPr>
            <p:nvPr/>
          </p:nvSpPr>
          <p:spPr bwMode="auto">
            <a:xfrm>
              <a:off x="9860664" y="3376318"/>
              <a:ext cx="2331338" cy="3436976"/>
            </a:xfrm>
            <a:custGeom>
              <a:avLst/>
              <a:gdLst>
                <a:gd name="T0" fmla="*/ 692 w 692"/>
                <a:gd name="T1" fmla="*/ 543 h 1021"/>
                <a:gd name="T2" fmla="*/ 692 w 692"/>
                <a:gd name="T3" fmla="*/ 1021 h 1021"/>
                <a:gd name="T4" fmla="*/ 529 w 692"/>
                <a:gd name="T5" fmla="*/ 922 h 1021"/>
                <a:gd name="T6" fmla="*/ 267 w 692"/>
                <a:gd name="T7" fmla="*/ 862 h 1021"/>
                <a:gd name="T8" fmla="*/ 222 w 692"/>
                <a:gd name="T9" fmla="*/ 855 h 1021"/>
                <a:gd name="T10" fmla="*/ 85 w 692"/>
                <a:gd name="T11" fmla="*/ 506 h 1021"/>
                <a:gd name="T12" fmla="*/ 0 w 692"/>
                <a:gd name="T13" fmla="*/ 148 h 1021"/>
                <a:gd name="T14" fmla="*/ 95 w 692"/>
                <a:gd name="T15" fmla="*/ 99 h 1021"/>
                <a:gd name="T16" fmla="*/ 183 w 692"/>
                <a:gd name="T17" fmla="*/ 54 h 1021"/>
                <a:gd name="T18" fmla="*/ 263 w 692"/>
                <a:gd name="T19" fmla="*/ 13 h 1021"/>
                <a:gd name="T20" fmla="*/ 286 w 692"/>
                <a:gd name="T21" fmla="*/ 0 h 1021"/>
                <a:gd name="T22" fmla="*/ 286 w 692"/>
                <a:gd name="T23" fmla="*/ 0 h 1021"/>
                <a:gd name="T24" fmla="*/ 286 w 692"/>
                <a:gd name="T25" fmla="*/ 0 h 1021"/>
                <a:gd name="T26" fmla="*/ 292 w 692"/>
                <a:gd name="T27" fmla="*/ 7 h 1021"/>
                <a:gd name="T28" fmla="*/ 692 w 692"/>
                <a:gd name="T29" fmla="*/ 543 h 10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92" h="1021">
                  <a:moveTo>
                    <a:pt x="692" y="543"/>
                  </a:moveTo>
                  <a:cubicBezTo>
                    <a:pt x="692" y="1021"/>
                    <a:pt x="692" y="1021"/>
                    <a:pt x="692" y="1021"/>
                  </a:cubicBezTo>
                  <a:cubicBezTo>
                    <a:pt x="681" y="1000"/>
                    <a:pt x="644" y="961"/>
                    <a:pt x="529" y="922"/>
                  </a:cubicBezTo>
                  <a:cubicBezTo>
                    <a:pt x="467" y="901"/>
                    <a:pt x="382" y="880"/>
                    <a:pt x="267" y="862"/>
                  </a:cubicBezTo>
                  <a:cubicBezTo>
                    <a:pt x="252" y="860"/>
                    <a:pt x="238" y="857"/>
                    <a:pt x="222" y="855"/>
                  </a:cubicBezTo>
                  <a:cubicBezTo>
                    <a:pt x="164" y="741"/>
                    <a:pt x="118" y="618"/>
                    <a:pt x="85" y="506"/>
                  </a:cubicBezTo>
                  <a:cubicBezTo>
                    <a:pt x="24" y="308"/>
                    <a:pt x="0" y="148"/>
                    <a:pt x="0" y="148"/>
                  </a:cubicBezTo>
                  <a:cubicBezTo>
                    <a:pt x="95" y="99"/>
                    <a:pt x="95" y="99"/>
                    <a:pt x="95" y="99"/>
                  </a:cubicBezTo>
                  <a:cubicBezTo>
                    <a:pt x="183" y="54"/>
                    <a:pt x="183" y="54"/>
                    <a:pt x="183" y="54"/>
                  </a:cubicBezTo>
                  <a:cubicBezTo>
                    <a:pt x="263" y="13"/>
                    <a:pt x="263" y="13"/>
                    <a:pt x="263" y="13"/>
                  </a:cubicBezTo>
                  <a:cubicBezTo>
                    <a:pt x="286" y="0"/>
                    <a:pt x="286" y="0"/>
                    <a:pt x="286" y="0"/>
                  </a:cubicBezTo>
                  <a:cubicBezTo>
                    <a:pt x="286" y="0"/>
                    <a:pt x="286" y="0"/>
                    <a:pt x="286" y="0"/>
                  </a:cubicBezTo>
                  <a:cubicBezTo>
                    <a:pt x="286" y="0"/>
                    <a:pt x="286" y="0"/>
                    <a:pt x="286" y="0"/>
                  </a:cubicBezTo>
                  <a:cubicBezTo>
                    <a:pt x="288" y="2"/>
                    <a:pt x="290" y="5"/>
                    <a:pt x="292" y="7"/>
                  </a:cubicBezTo>
                  <a:cubicBezTo>
                    <a:pt x="354" y="77"/>
                    <a:pt x="539" y="303"/>
                    <a:pt x="692" y="543"/>
                  </a:cubicBezTo>
                  <a:close/>
                </a:path>
              </a:pathLst>
            </a:custGeom>
            <a:gradFill>
              <a:gsLst>
                <a:gs pos="0">
                  <a:srgbClr val="0A2DDB"/>
                </a:gs>
                <a:gs pos="83000">
                  <a:srgbClr val="3E04A9"/>
                </a:gs>
              </a:gsLst>
              <a:lin ang="1320000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58" name="Freeform 35">
              <a:extLst>
                <a:ext uri="{FF2B5EF4-FFF2-40B4-BE49-F238E27FC236}">
                  <a16:creationId xmlns:a16="http://schemas.microsoft.com/office/drawing/2014/main" id="{3CEFFA90-EB51-41A6-8D88-DC1FC480C0E4}"/>
                </a:ext>
              </a:extLst>
            </p:cNvPr>
            <p:cNvSpPr>
              <a:spLocks/>
            </p:cNvSpPr>
            <p:nvPr/>
          </p:nvSpPr>
          <p:spPr bwMode="auto">
            <a:xfrm>
              <a:off x="9860664" y="3557306"/>
              <a:ext cx="1782999" cy="2922684"/>
            </a:xfrm>
            <a:custGeom>
              <a:avLst/>
              <a:gdLst>
                <a:gd name="T0" fmla="*/ 529 w 529"/>
                <a:gd name="T1" fmla="*/ 868 h 868"/>
                <a:gd name="T2" fmla="*/ 267 w 529"/>
                <a:gd name="T3" fmla="*/ 808 h 868"/>
                <a:gd name="T4" fmla="*/ 222 w 529"/>
                <a:gd name="T5" fmla="*/ 801 h 868"/>
                <a:gd name="T6" fmla="*/ 85 w 529"/>
                <a:gd name="T7" fmla="*/ 452 h 868"/>
                <a:gd name="T8" fmla="*/ 0 w 529"/>
                <a:gd name="T9" fmla="*/ 94 h 868"/>
                <a:gd name="T10" fmla="*/ 95 w 529"/>
                <a:gd name="T11" fmla="*/ 45 h 868"/>
                <a:gd name="T12" fmla="*/ 183 w 529"/>
                <a:gd name="T13" fmla="*/ 0 h 868"/>
                <a:gd name="T14" fmla="*/ 194 w 529"/>
                <a:gd name="T15" fmla="*/ 1 h 868"/>
                <a:gd name="T16" fmla="*/ 315 w 529"/>
                <a:gd name="T17" fmla="*/ 378 h 868"/>
                <a:gd name="T18" fmla="*/ 315 w 529"/>
                <a:gd name="T19" fmla="*/ 421 h 868"/>
                <a:gd name="T20" fmla="*/ 508 w 529"/>
                <a:gd name="T21" fmla="*/ 855 h 868"/>
                <a:gd name="T22" fmla="*/ 529 w 529"/>
                <a:gd name="T23" fmla="*/ 868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29" h="868">
                  <a:moveTo>
                    <a:pt x="529" y="868"/>
                  </a:moveTo>
                  <a:cubicBezTo>
                    <a:pt x="467" y="847"/>
                    <a:pt x="382" y="826"/>
                    <a:pt x="267" y="808"/>
                  </a:cubicBezTo>
                  <a:cubicBezTo>
                    <a:pt x="252" y="806"/>
                    <a:pt x="238" y="803"/>
                    <a:pt x="222" y="801"/>
                  </a:cubicBezTo>
                  <a:cubicBezTo>
                    <a:pt x="164" y="687"/>
                    <a:pt x="118" y="564"/>
                    <a:pt x="85" y="452"/>
                  </a:cubicBezTo>
                  <a:cubicBezTo>
                    <a:pt x="24" y="254"/>
                    <a:pt x="0" y="94"/>
                    <a:pt x="0" y="94"/>
                  </a:cubicBezTo>
                  <a:cubicBezTo>
                    <a:pt x="95" y="45"/>
                    <a:pt x="95" y="45"/>
                    <a:pt x="95" y="45"/>
                  </a:cubicBezTo>
                  <a:cubicBezTo>
                    <a:pt x="183" y="0"/>
                    <a:pt x="183" y="0"/>
                    <a:pt x="183" y="0"/>
                  </a:cubicBezTo>
                  <a:cubicBezTo>
                    <a:pt x="187" y="0"/>
                    <a:pt x="190" y="0"/>
                    <a:pt x="194" y="1"/>
                  </a:cubicBezTo>
                  <a:cubicBezTo>
                    <a:pt x="194" y="1"/>
                    <a:pt x="315" y="244"/>
                    <a:pt x="315" y="378"/>
                  </a:cubicBezTo>
                  <a:cubicBezTo>
                    <a:pt x="315" y="392"/>
                    <a:pt x="315" y="406"/>
                    <a:pt x="315" y="421"/>
                  </a:cubicBezTo>
                  <a:cubicBezTo>
                    <a:pt x="311" y="551"/>
                    <a:pt x="307" y="720"/>
                    <a:pt x="508" y="855"/>
                  </a:cubicBezTo>
                  <a:cubicBezTo>
                    <a:pt x="515" y="859"/>
                    <a:pt x="522" y="864"/>
                    <a:pt x="529" y="868"/>
                  </a:cubicBezTo>
                  <a:close/>
                </a:path>
              </a:pathLst>
            </a:custGeom>
            <a:gradFill>
              <a:gsLst>
                <a:gs pos="100000">
                  <a:srgbClr val="5936E0"/>
                </a:gs>
                <a:gs pos="44000">
                  <a:srgbClr val="371DBD"/>
                </a:gs>
              </a:gsLst>
              <a:lin ang="1320000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67" name="Freeform: Shape 66">
              <a:extLst>
                <a:ext uri="{FF2B5EF4-FFF2-40B4-BE49-F238E27FC236}">
                  <a16:creationId xmlns:a16="http://schemas.microsoft.com/office/drawing/2014/main" id="{2ACAA286-8EC7-477A-B799-85B6B23E638D}"/>
                </a:ext>
              </a:extLst>
            </p:cNvPr>
            <p:cNvSpPr/>
            <p:nvPr/>
          </p:nvSpPr>
          <p:spPr>
            <a:xfrm rot="20923453">
              <a:off x="6655548" y="-439156"/>
              <a:ext cx="5488008" cy="1037277"/>
            </a:xfrm>
            <a:custGeom>
              <a:avLst/>
              <a:gdLst>
                <a:gd name="connsiteX0" fmla="*/ 584535 w 5488008"/>
                <a:gd name="connsiteY0" fmla="*/ 0 h 1037277"/>
                <a:gd name="connsiteX1" fmla="*/ 5488008 w 5488008"/>
                <a:gd name="connsiteY1" fmla="*/ 977656 h 1037277"/>
                <a:gd name="connsiteX2" fmla="*/ 5476121 w 5488008"/>
                <a:gd name="connsiteY2" fmla="*/ 1037276 h 1037277"/>
                <a:gd name="connsiteX3" fmla="*/ 0 w 5488008"/>
                <a:gd name="connsiteY3" fmla="*/ 1037277 h 1037277"/>
                <a:gd name="connsiteX4" fmla="*/ 35107 w 5488008"/>
                <a:gd name="connsiteY4" fmla="*/ 912868 h 1037277"/>
                <a:gd name="connsiteX5" fmla="*/ 584535 w 5488008"/>
                <a:gd name="connsiteY5" fmla="*/ 0 h 1037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88008" h="1037277">
                  <a:moveTo>
                    <a:pt x="584535" y="0"/>
                  </a:moveTo>
                  <a:lnTo>
                    <a:pt x="5488008" y="977656"/>
                  </a:lnTo>
                  <a:lnTo>
                    <a:pt x="5476121" y="1037276"/>
                  </a:lnTo>
                  <a:lnTo>
                    <a:pt x="0" y="1037277"/>
                  </a:lnTo>
                  <a:lnTo>
                    <a:pt x="35107" y="912868"/>
                  </a:lnTo>
                  <a:cubicBezTo>
                    <a:pt x="217952" y="337066"/>
                    <a:pt x="584535" y="0"/>
                    <a:pt x="584535" y="0"/>
                  </a:cubicBezTo>
                  <a:close/>
                </a:path>
              </a:pathLst>
            </a:custGeom>
            <a:gradFill>
              <a:gsLst>
                <a:gs pos="0">
                  <a:srgbClr val="7CEFD8"/>
                </a:gs>
                <a:gs pos="83000">
                  <a:srgbClr val="6672E4"/>
                </a:gs>
              </a:gsLst>
              <a:lin ang="24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grpSp>
      <p:sp>
        <p:nvSpPr>
          <p:cNvPr id="15" name="Title 14" hidden="1">
            <a:extLst>
              <a:ext uri="{FF2B5EF4-FFF2-40B4-BE49-F238E27FC236}">
                <a16:creationId xmlns:a16="http://schemas.microsoft.com/office/drawing/2014/main" id="{1B710331-53CB-4E4F-A9D3-D1E190EEAEE4}"/>
              </a:ext>
            </a:extLst>
          </p:cNvPr>
          <p:cNvSpPr>
            <a:spLocks noGrp="1"/>
          </p:cNvSpPr>
          <p:nvPr>
            <p:ph type="title"/>
          </p:nvPr>
        </p:nvSpPr>
        <p:spPr/>
        <p:txBody>
          <a:bodyPr/>
          <a:lstStyle/>
          <a:p>
            <a:r>
              <a:rPr lang="en-US" dirty="0"/>
              <a:t>Human resources slide 2</a:t>
            </a:r>
          </a:p>
        </p:txBody>
      </p:sp>
      <p:sp>
        <p:nvSpPr>
          <p:cNvPr id="37" name="Rectangle: Rounded Corners 36">
            <a:extLst>
              <a:ext uri="{FF2B5EF4-FFF2-40B4-BE49-F238E27FC236}">
                <a16:creationId xmlns:a16="http://schemas.microsoft.com/office/drawing/2014/main" id="{4A83B5F0-A908-11AD-8CE9-EE63D2E872FE}"/>
              </a:ext>
            </a:extLst>
          </p:cNvPr>
          <p:cNvSpPr/>
          <p:nvPr/>
        </p:nvSpPr>
        <p:spPr>
          <a:xfrm>
            <a:off x="513725" y="2964632"/>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CBEEC8E3-6711-F57C-BEF2-5B8AEA5301D9}"/>
              </a:ext>
            </a:extLst>
          </p:cNvPr>
          <p:cNvSpPr txBox="1"/>
          <p:nvPr/>
        </p:nvSpPr>
        <p:spPr>
          <a:xfrm>
            <a:off x="999128" y="3864429"/>
            <a:ext cx="4430828" cy="338554"/>
          </a:xfrm>
          <a:prstGeom prst="rect">
            <a:avLst/>
          </a:prstGeom>
          <a:noFill/>
        </p:spPr>
        <p:txBody>
          <a:bodyPr wrap="square" rtlCol="0">
            <a:spAutoFit/>
          </a:bodyPr>
          <a:lstStyle/>
          <a:p>
            <a:r>
              <a:rPr lang="en-GB" sz="1600" i="1" dirty="0">
                <a:solidFill>
                  <a:srgbClr val="002060"/>
                </a:solidFill>
                <a:latin typeface="+mj-lt"/>
                <a:cs typeface="Segoe UI" panose="020B0502040204020203" pitchFamily="34" charset="0"/>
              </a:rPr>
              <a:t>BENEFITS OF FLEXIBLE WORKING FOR EMPLOYERS</a:t>
            </a:r>
          </a:p>
        </p:txBody>
      </p:sp>
      <p:sp>
        <p:nvSpPr>
          <p:cNvPr id="39" name="Rectangle: Rounded Corners 38">
            <a:extLst>
              <a:ext uri="{FF2B5EF4-FFF2-40B4-BE49-F238E27FC236}">
                <a16:creationId xmlns:a16="http://schemas.microsoft.com/office/drawing/2014/main" id="{B268E22E-66AE-AA1F-5FFE-CF471AC46E63}"/>
              </a:ext>
            </a:extLst>
          </p:cNvPr>
          <p:cNvSpPr/>
          <p:nvPr/>
        </p:nvSpPr>
        <p:spPr>
          <a:xfrm>
            <a:off x="513725" y="3459659"/>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Rounded Corners 39">
            <a:extLst>
              <a:ext uri="{FF2B5EF4-FFF2-40B4-BE49-F238E27FC236}">
                <a16:creationId xmlns:a16="http://schemas.microsoft.com/office/drawing/2014/main" id="{B91CD57B-BA2E-6199-C1C9-E327E99B5FF2}"/>
              </a:ext>
            </a:extLst>
          </p:cNvPr>
          <p:cNvSpPr/>
          <p:nvPr/>
        </p:nvSpPr>
        <p:spPr>
          <a:xfrm>
            <a:off x="518967" y="3947552"/>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6C4F83C3-DBD7-0F7D-5223-7674B25D7F42}"/>
              </a:ext>
            </a:extLst>
          </p:cNvPr>
          <p:cNvSpPr txBox="1"/>
          <p:nvPr/>
        </p:nvSpPr>
        <p:spPr>
          <a:xfrm>
            <a:off x="1020851" y="5880120"/>
            <a:ext cx="2135207" cy="338554"/>
          </a:xfrm>
          <a:prstGeom prst="rect">
            <a:avLst/>
          </a:prstGeom>
          <a:noFill/>
        </p:spPr>
        <p:txBody>
          <a:bodyPr wrap="square" rtlCol="0">
            <a:spAutoFit/>
          </a:bodyPr>
          <a:lstStyle/>
          <a:p>
            <a:r>
              <a:rPr lang="en-GB" sz="1600" i="1" dirty="0">
                <a:solidFill>
                  <a:srgbClr val="002060"/>
                </a:solidFill>
                <a:latin typeface="+mj-lt"/>
                <a:cs typeface="Segoe UI" panose="020B0502040204020203" pitchFamily="34" charset="0"/>
              </a:rPr>
              <a:t>CONCLUSION</a:t>
            </a:r>
          </a:p>
        </p:txBody>
      </p:sp>
      <p:sp>
        <p:nvSpPr>
          <p:cNvPr id="16" name="TextBox 15">
            <a:extLst>
              <a:ext uri="{FF2B5EF4-FFF2-40B4-BE49-F238E27FC236}">
                <a16:creationId xmlns:a16="http://schemas.microsoft.com/office/drawing/2014/main" id="{82E0B0D4-F3CE-6B5F-C745-21B5127C9D51}"/>
              </a:ext>
            </a:extLst>
          </p:cNvPr>
          <p:cNvSpPr txBox="1"/>
          <p:nvPr/>
        </p:nvSpPr>
        <p:spPr>
          <a:xfrm>
            <a:off x="999128" y="1966147"/>
            <a:ext cx="3056181" cy="338554"/>
          </a:xfrm>
          <a:prstGeom prst="rect">
            <a:avLst/>
          </a:prstGeom>
          <a:noFill/>
        </p:spPr>
        <p:txBody>
          <a:bodyPr wrap="square" rtlCol="0">
            <a:spAutoFit/>
          </a:bodyPr>
          <a:lstStyle/>
          <a:p>
            <a:r>
              <a:rPr lang="en-GB" sz="1600" i="1" dirty="0">
                <a:solidFill>
                  <a:srgbClr val="002060"/>
                </a:solidFill>
                <a:latin typeface="+mj-lt"/>
                <a:cs typeface="Segoe UI" panose="020B0502040204020203" pitchFamily="34" charset="0"/>
              </a:rPr>
              <a:t>VARIETIES OF FLEXIBLE WORKING</a:t>
            </a:r>
          </a:p>
        </p:txBody>
      </p:sp>
      <p:sp>
        <p:nvSpPr>
          <p:cNvPr id="44" name="Rectangle: Rounded Corners 43">
            <a:extLst>
              <a:ext uri="{FF2B5EF4-FFF2-40B4-BE49-F238E27FC236}">
                <a16:creationId xmlns:a16="http://schemas.microsoft.com/office/drawing/2014/main" id="{DA8365F0-9CC4-FDCF-2AAD-19A7E5E7A8B2}"/>
              </a:ext>
            </a:extLst>
          </p:cNvPr>
          <p:cNvSpPr/>
          <p:nvPr/>
        </p:nvSpPr>
        <p:spPr>
          <a:xfrm>
            <a:off x="523142" y="5445356"/>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Rectangle 58">
            <a:extLst>
              <a:ext uri="{FF2B5EF4-FFF2-40B4-BE49-F238E27FC236}">
                <a16:creationId xmlns:a16="http://schemas.microsoft.com/office/drawing/2014/main" id="{A8548935-54D7-D657-22F9-7E302B0E5E86}"/>
              </a:ext>
            </a:extLst>
          </p:cNvPr>
          <p:cNvSpPr/>
          <p:nvPr/>
        </p:nvSpPr>
        <p:spPr>
          <a:xfrm>
            <a:off x="1085174" y="1564294"/>
            <a:ext cx="3536195" cy="246221"/>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THE CO-OPERATIVE GROUP</a:t>
            </a:r>
          </a:p>
        </p:txBody>
      </p:sp>
      <p:sp>
        <p:nvSpPr>
          <p:cNvPr id="61" name="Rectangle: Rounded Corners 60">
            <a:extLst>
              <a:ext uri="{FF2B5EF4-FFF2-40B4-BE49-F238E27FC236}">
                <a16:creationId xmlns:a16="http://schemas.microsoft.com/office/drawing/2014/main" id="{24206E7B-9425-4440-BD63-3CA5E12732A5}"/>
              </a:ext>
            </a:extLst>
          </p:cNvPr>
          <p:cNvSpPr/>
          <p:nvPr/>
        </p:nvSpPr>
        <p:spPr>
          <a:xfrm>
            <a:off x="523142" y="5933249"/>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Rectangle 62">
            <a:extLst>
              <a:ext uri="{FF2B5EF4-FFF2-40B4-BE49-F238E27FC236}">
                <a16:creationId xmlns:a16="http://schemas.microsoft.com/office/drawing/2014/main" id="{25777BFC-5765-89AB-5849-E17EA12273D4}"/>
              </a:ext>
            </a:extLst>
          </p:cNvPr>
          <p:cNvSpPr/>
          <p:nvPr/>
        </p:nvSpPr>
        <p:spPr>
          <a:xfrm>
            <a:off x="1085173" y="2485543"/>
            <a:ext cx="3536195" cy="246221"/>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BUSINESS ENVIRONMENT</a:t>
            </a:r>
          </a:p>
        </p:txBody>
      </p:sp>
      <p:sp>
        <p:nvSpPr>
          <p:cNvPr id="64" name="Rectangle: Rounded Corners 63">
            <a:extLst>
              <a:ext uri="{FF2B5EF4-FFF2-40B4-BE49-F238E27FC236}">
                <a16:creationId xmlns:a16="http://schemas.microsoft.com/office/drawing/2014/main" id="{0A56F758-15CD-9A98-F4EC-170B0688F1CE}"/>
              </a:ext>
            </a:extLst>
          </p:cNvPr>
          <p:cNvSpPr/>
          <p:nvPr/>
        </p:nvSpPr>
        <p:spPr>
          <a:xfrm>
            <a:off x="517564" y="1564555"/>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111</a:t>
            </a:r>
          </a:p>
        </p:txBody>
      </p:sp>
      <p:sp>
        <p:nvSpPr>
          <p:cNvPr id="65" name="Rectangle 64">
            <a:extLst>
              <a:ext uri="{FF2B5EF4-FFF2-40B4-BE49-F238E27FC236}">
                <a16:creationId xmlns:a16="http://schemas.microsoft.com/office/drawing/2014/main" id="{E5E8FE32-A4D6-E699-1C7E-DF9BC1BFC2CC}"/>
              </a:ext>
            </a:extLst>
          </p:cNvPr>
          <p:cNvSpPr/>
          <p:nvPr/>
        </p:nvSpPr>
        <p:spPr>
          <a:xfrm>
            <a:off x="1097571" y="5421374"/>
            <a:ext cx="3536195" cy="246221"/>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EVALUATION OF THE POTENCIAL IMPACT</a:t>
            </a:r>
          </a:p>
        </p:txBody>
      </p:sp>
      <p:sp>
        <p:nvSpPr>
          <p:cNvPr id="66" name="Rectangle 65">
            <a:extLst>
              <a:ext uri="{FF2B5EF4-FFF2-40B4-BE49-F238E27FC236}">
                <a16:creationId xmlns:a16="http://schemas.microsoft.com/office/drawing/2014/main" id="{76D21837-A28D-0508-896E-4774767DA049}"/>
              </a:ext>
            </a:extLst>
          </p:cNvPr>
          <p:cNvSpPr/>
          <p:nvPr/>
        </p:nvSpPr>
        <p:spPr>
          <a:xfrm>
            <a:off x="1085175" y="1136052"/>
            <a:ext cx="3536195" cy="246221"/>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INTRODUCTION</a:t>
            </a:r>
          </a:p>
        </p:txBody>
      </p:sp>
      <p:sp>
        <p:nvSpPr>
          <p:cNvPr id="68" name="Rectangle: Rounded Corners 67">
            <a:extLst>
              <a:ext uri="{FF2B5EF4-FFF2-40B4-BE49-F238E27FC236}">
                <a16:creationId xmlns:a16="http://schemas.microsoft.com/office/drawing/2014/main" id="{52D2BDBE-2299-F176-A991-005D21F03BC0}"/>
              </a:ext>
            </a:extLst>
          </p:cNvPr>
          <p:cNvSpPr/>
          <p:nvPr/>
        </p:nvSpPr>
        <p:spPr>
          <a:xfrm>
            <a:off x="513725" y="1130692"/>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111</a:t>
            </a:r>
          </a:p>
        </p:txBody>
      </p:sp>
      <p:sp>
        <p:nvSpPr>
          <p:cNvPr id="72" name="Rectangle: Rounded Corners 71">
            <a:extLst>
              <a:ext uri="{FF2B5EF4-FFF2-40B4-BE49-F238E27FC236}">
                <a16:creationId xmlns:a16="http://schemas.microsoft.com/office/drawing/2014/main" id="{43F585D7-935E-5E92-96E8-DAAA7EC90192}"/>
              </a:ext>
            </a:extLst>
          </p:cNvPr>
          <p:cNvSpPr/>
          <p:nvPr/>
        </p:nvSpPr>
        <p:spPr>
          <a:xfrm>
            <a:off x="523142" y="6406907"/>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TextBox 72">
            <a:extLst>
              <a:ext uri="{FF2B5EF4-FFF2-40B4-BE49-F238E27FC236}">
                <a16:creationId xmlns:a16="http://schemas.microsoft.com/office/drawing/2014/main" id="{94B46F4A-4667-6777-F0B5-C91E0B189383}"/>
              </a:ext>
            </a:extLst>
          </p:cNvPr>
          <p:cNvSpPr txBox="1"/>
          <p:nvPr/>
        </p:nvSpPr>
        <p:spPr>
          <a:xfrm>
            <a:off x="1020851" y="4380114"/>
            <a:ext cx="4430828" cy="338554"/>
          </a:xfrm>
          <a:prstGeom prst="rect">
            <a:avLst/>
          </a:prstGeom>
          <a:noFill/>
        </p:spPr>
        <p:txBody>
          <a:bodyPr wrap="square" rtlCol="0">
            <a:spAutoFit/>
          </a:bodyPr>
          <a:lstStyle/>
          <a:p>
            <a:r>
              <a:rPr lang="en-GB" sz="1600" i="1" dirty="0">
                <a:solidFill>
                  <a:srgbClr val="002060"/>
                </a:solidFill>
                <a:latin typeface="+mj-lt"/>
                <a:cs typeface="Segoe UI" panose="020B0502040204020203" pitchFamily="34" charset="0"/>
              </a:rPr>
              <a:t>BENEFITS OF FLEXIBLE WORKING FOR EMPLOYEES</a:t>
            </a:r>
          </a:p>
        </p:txBody>
      </p:sp>
    </p:spTree>
    <p:extLst>
      <p:ext uri="{BB962C8B-B14F-4D97-AF65-F5344CB8AC3E}">
        <p14:creationId xmlns:p14="http://schemas.microsoft.com/office/powerpoint/2010/main" val="2855238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9D7C2B5-12B7-12CA-A5BE-7B17705CB2D4}"/>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4600" kern="1200" dirty="0">
                <a:solidFill>
                  <a:srgbClr val="FFFFFF"/>
                </a:solidFill>
                <a:latin typeface="+mj-lt"/>
                <a:ea typeface="+mj-ea"/>
                <a:cs typeface="+mj-cs"/>
              </a:rPr>
              <a:t>INTRODUCTION</a:t>
            </a:r>
          </a:p>
        </p:txBody>
      </p:sp>
      <p:sp>
        <p:nvSpPr>
          <p:cNvPr id="3" name="TextBox 2">
            <a:extLst>
              <a:ext uri="{FF2B5EF4-FFF2-40B4-BE49-F238E27FC236}">
                <a16:creationId xmlns:a16="http://schemas.microsoft.com/office/drawing/2014/main" id="{30FFA455-C11A-5DFD-A303-56ADEC9E615A}"/>
              </a:ext>
            </a:extLst>
          </p:cNvPr>
          <p:cNvSpPr txBox="1"/>
          <p:nvPr/>
        </p:nvSpPr>
        <p:spPr>
          <a:xfrm>
            <a:off x="194954" y="2364294"/>
            <a:ext cx="6185489" cy="2920728"/>
          </a:xfrm>
          <a:prstGeom prst="rect">
            <a:avLst/>
          </a:prstGeom>
        </p:spPr>
        <p:txBody>
          <a:bodyPr vert="horz" lIns="91440" tIns="45720" rIns="91440" bIns="45720" rtlCol="0">
            <a:normAutofit/>
          </a:bodyPr>
          <a:lstStyle/>
          <a:p>
            <a:pPr indent="-228600">
              <a:spcAft>
                <a:spcPts val="600"/>
              </a:spcAft>
              <a:buFont typeface="Arial" panose="020B0604020202020204" pitchFamily="34" charset="0"/>
              <a:buChar char="•"/>
            </a:pPr>
            <a:r>
              <a:rPr lang="en-US" sz="2000" dirty="0"/>
              <a:t>Flexible working means that employees perform their duties with flexible location, days and hours. </a:t>
            </a:r>
          </a:p>
          <a:p>
            <a:pPr indent="-228600">
              <a:spcAft>
                <a:spcPts val="600"/>
              </a:spcAft>
              <a:buFont typeface="Arial" panose="020B0604020202020204" pitchFamily="34" charset="0"/>
              <a:buChar char="•"/>
            </a:pPr>
            <a:r>
              <a:rPr lang="en-US" sz="2000" dirty="0"/>
              <a:t>It is labelling any operational outline modified to fulfill all requirements. </a:t>
            </a:r>
          </a:p>
          <a:p>
            <a:pPr indent="-228600">
              <a:spcAft>
                <a:spcPts val="600"/>
              </a:spcAft>
              <a:buFont typeface="Arial" panose="020B0604020202020204" pitchFamily="34" charset="0"/>
              <a:buChar char="•"/>
            </a:pPr>
            <a:r>
              <a:rPr lang="en-US" sz="2000" dirty="0"/>
              <a:t>Flexible working is the future. </a:t>
            </a:r>
          </a:p>
          <a:p>
            <a:pPr indent="-228600">
              <a:spcAft>
                <a:spcPts val="600"/>
              </a:spcAft>
              <a:buFont typeface="Arial" panose="020B0604020202020204" pitchFamily="34" charset="0"/>
              <a:buChar char="•"/>
            </a:pPr>
            <a:r>
              <a:rPr lang="en-US" sz="2000" dirty="0"/>
              <a:t>80% of employers are prepared to consider requests to work flexibly.</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p:txBody>
      </p:sp>
      <p:grpSp>
        <p:nvGrpSpPr>
          <p:cNvPr id="5" name="Group 4">
            <a:extLst>
              <a:ext uri="{FF2B5EF4-FFF2-40B4-BE49-F238E27FC236}">
                <a16:creationId xmlns:a16="http://schemas.microsoft.com/office/drawing/2014/main" id="{14B773FC-FC5F-A8DA-A05A-659AC30DF8E9}"/>
              </a:ext>
              <a:ext uri="{C183D7F6-B498-43B3-948B-1728B52AA6E4}">
                <adec:decorative xmlns:adec="http://schemas.microsoft.com/office/drawing/2017/decorative" val="1"/>
              </a:ext>
            </a:extLst>
          </p:cNvPr>
          <p:cNvGrpSpPr/>
          <p:nvPr/>
        </p:nvGrpSpPr>
        <p:grpSpPr>
          <a:xfrm>
            <a:off x="6651223" y="1771583"/>
            <a:ext cx="5372100" cy="4921047"/>
            <a:chOff x="723900" y="968477"/>
            <a:chExt cx="5372100" cy="4921047"/>
          </a:xfrm>
        </p:grpSpPr>
        <p:sp>
          <p:nvSpPr>
            <p:cNvPr id="6" name="Freeform 15">
              <a:extLst>
                <a:ext uri="{FF2B5EF4-FFF2-40B4-BE49-F238E27FC236}">
                  <a16:creationId xmlns:a16="http://schemas.microsoft.com/office/drawing/2014/main" id="{A9DAC2FC-B4E1-8B37-F9AD-E528A5F76DE3}"/>
                </a:ext>
              </a:extLst>
            </p:cNvPr>
            <p:cNvSpPr>
              <a:spLocks/>
            </p:cNvSpPr>
            <p:nvPr/>
          </p:nvSpPr>
          <p:spPr bwMode="auto">
            <a:xfrm>
              <a:off x="723900" y="2968796"/>
              <a:ext cx="2319325" cy="2920728"/>
            </a:xfrm>
            <a:custGeom>
              <a:avLst/>
              <a:gdLst>
                <a:gd name="T0" fmla="*/ 378 w 709"/>
                <a:gd name="T1" fmla="*/ 376 h 893"/>
                <a:gd name="T2" fmla="*/ 198 w 709"/>
                <a:gd name="T3" fmla="*/ 0 h 893"/>
                <a:gd name="T4" fmla="*/ 0 w 709"/>
                <a:gd name="T5" fmla="*/ 397 h 893"/>
                <a:gd name="T6" fmla="*/ 497 w 709"/>
                <a:gd name="T7" fmla="*/ 893 h 893"/>
                <a:gd name="T8" fmla="*/ 709 w 709"/>
                <a:gd name="T9" fmla="*/ 845 h 893"/>
                <a:gd name="T10" fmla="*/ 526 w 709"/>
                <a:gd name="T11" fmla="*/ 485 h 893"/>
                <a:gd name="T12" fmla="*/ 378 w 709"/>
                <a:gd name="T13" fmla="*/ 376 h 893"/>
              </a:gdLst>
              <a:ahLst/>
              <a:cxnLst>
                <a:cxn ang="0">
                  <a:pos x="T0" y="T1"/>
                </a:cxn>
                <a:cxn ang="0">
                  <a:pos x="T2" y="T3"/>
                </a:cxn>
                <a:cxn ang="0">
                  <a:pos x="T4" y="T5"/>
                </a:cxn>
                <a:cxn ang="0">
                  <a:pos x="T6" y="T7"/>
                </a:cxn>
                <a:cxn ang="0">
                  <a:pos x="T8" y="T9"/>
                </a:cxn>
                <a:cxn ang="0">
                  <a:pos x="T10" y="T11"/>
                </a:cxn>
                <a:cxn ang="0">
                  <a:pos x="T12" y="T13"/>
                </a:cxn>
              </a:cxnLst>
              <a:rect l="0" t="0" r="r" b="b"/>
              <a:pathLst>
                <a:path w="709" h="893">
                  <a:moveTo>
                    <a:pt x="378" y="376"/>
                  </a:moveTo>
                  <a:cubicBezTo>
                    <a:pt x="276" y="273"/>
                    <a:pt x="213" y="142"/>
                    <a:pt x="198" y="0"/>
                  </a:cubicBezTo>
                  <a:cubicBezTo>
                    <a:pt x="78" y="90"/>
                    <a:pt x="0" y="234"/>
                    <a:pt x="0" y="397"/>
                  </a:cubicBezTo>
                  <a:cubicBezTo>
                    <a:pt x="0" y="671"/>
                    <a:pt x="222" y="893"/>
                    <a:pt x="497" y="893"/>
                  </a:cubicBezTo>
                  <a:cubicBezTo>
                    <a:pt x="573" y="893"/>
                    <a:pt x="644" y="876"/>
                    <a:pt x="709" y="845"/>
                  </a:cubicBezTo>
                  <a:cubicBezTo>
                    <a:pt x="609" y="748"/>
                    <a:pt x="545" y="622"/>
                    <a:pt x="526" y="485"/>
                  </a:cubicBezTo>
                  <a:cubicBezTo>
                    <a:pt x="472" y="456"/>
                    <a:pt x="422" y="420"/>
                    <a:pt x="378" y="376"/>
                  </a:cubicBezTo>
                  <a:close/>
                </a:path>
              </a:pathLst>
            </a:custGeom>
            <a:gradFill>
              <a:gsLst>
                <a:gs pos="100000">
                  <a:srgbClr val="7CEFD8"/>
                </a:gs>
                <a:gs pos="92000">
                  <a:srgbClr val="6672E4"/>
                </a:gs>
                <a:gs pos="28000">
                  <a:srgbClr val="882BE5"/>
                </a:gs>
              </a:gsLst>
              <a:lin ang="90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7" name="Freeform 16">
              <a:extLst>
                <a:ext uri="{FF2B5EF4-FFF2-40B4-BE49-F238E27FC236}">
                  <a16:creationId xmlns:a16="http://schemas.microsoft.com/office/drawing/2014/main" id="{7A4F7A84-9602-1FFE-F92E-BFC9BAAD50E2}"/>
                </a:ext>
              </a:extLst>
            </p:cNvPr>
            <p:cNvSpPr>
              <a:spLocks/>
            </p:cNvSpPr>
            <p:nvPr/>
          </p:nvSpPr>
          <p:spPr bwMode="auto">
            <a:xfrm>
              <a:off x="1856107" y="968477"/>
              <a:ext cx="3107685" cy="1546653"/>
            </a:xfrm>
            <a:custGeom>
              <a:avLst/>
              <a:gdLst>
                <a:gd name="T0" fmla="*/ 475 w 950"/>
                <a:gd name="T1" fmla="*/ 473 h 473"/>
                <a:gd name="T2" fmla="*/ 800 w 950"/>
                <a:gd name="T3" fmla="*/ 382 h 473"/>
                <a:gd name="T4" fmla="*/ 950 w 950"/>
                <a:gd name="T5" fmla="*/ 401 h 473"/>
                <a:gd name="T6" fmla="*/ 826 w 950"/>
                <a:gd name="T7" fmla="*/ 194 h 473"/>
                <a:gd name="T8" fmla="*/ 124 w 950"/>
                <a:gd name="T9" fmla="*/ 194 h 473"/>
                <a:gd name="T10" fmla="*/ 0 w 950"/>
                <a:gd name="T11" fmla="*/ 401 h 473"/>
                <a:gd name="T12" fmla="*/ 151 w 950"/>
                <a:gd name="T13" fmla="*/ 382 h 473"/>
                <a:gd name="T14" fmla="*/ 475 w 950"/>
                <a:gd name="T15" fmla="*/ 473 h 47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50" h="473">
                  <a:moveTo>
                    <a:pt x="475" y="473"/>
                  </a:moveTo>
                  <a:cubicBezTo>
                    <a:pt x="572" y="414"/>
                    <a:pt x="685" y="382"/>
                    <a:pt x="800" y="382"/>
                  </a:cubicBezTo>
                  <a:cubicBezTo>
                    <a:pt x="851" y="382"/>
                    <a:pt x="901" y="389"/>
                    <a:pt x="950" y="401"/>
                  </a:cubicBezTo>
                  <a:cubicBezTo>
                    <a:pt x="927" y="325"/>
                    <a:pt x="886" y="253"/>
                    <a:pt x="826" y="194"/>
                  </a:cubicBezTo>
                  <a:cubicBezTo>
                    <a:pt x="632" y="0"/>
                    <a:pt x="318" y="0"/>
                    <a:pt x="124" y="194"/>
                  </a:cubicBezTo>
                  <a:cubicBezTo>
                    <a:pt x="64" y="253"/>
                    <a:pt x="23" y="325"/>
                    <a:pt x="0" y="401"/>
                  </a:cubicBezTo>
                  <a:cubicBezTo>
                    <a:pt x="49" y="389"/>
                    <a:pt x="99" y="382"/>
                    <a:pt x="151" y="382"/>
                  </a:cubicBezTo>
                  <a:cubicBezTo>
                    <a:pt x="266" y="382"/>
                    <a:pt x="378" y="414"/>
                    <a:pt x="475" y="473"/>
                  </a:cubicBezTo>
                  <a:close/>
                </a:path>
              </a:pathLst>
            </a:custGeom>
            <a:gradFill>
              <a:gsLst>
                <a:gs pos="3000">
                  <a:srgbClr val="7CEFD8"/>
                </a:gs>
                <a:gs pos="13000">
                  <a:srgbClr val="6672E4"/>
                </a:gs>
                <a:gs pos="99000">
                  <a:srgbClr val="882BE5"/>
                </a:gs>
              </a:gsLst>
              <a:lin ang="60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9" name="Freeform 17">
              <a:extLst>
                <a:ext uri="{FF2B5EF4-FFF2-40B4-BE49-F238E27FC236}">
                  <a16:creationId xmlns:a16="http://schemas.microsoft.com/office/drawing/2014/main" id="{D66C8DF9-5642-2C75-F52A-55FA0781C963}"/>
                </a:ext>
              </a:extLst>
            </p:cNvPr>
            <p:cNvSpPr>
              <a:spLocks/>
            </p:cNvSpPr>
            <p:nvPr/>
          </p:nvSpPr>
          <p:spPr bwMode="auto">
            <a:xfrm>
              <a:off x="3776675" y="2968796"/>
              <a:ext cx="2319325" cy="2920728"/>
            </a:xfrm>
            <a:custGeom>
              <a:avLst/>
              <a:gdLst>
                <a:gd name="T0" fmla="*/ 511 w 709"/>
                <a:gd name="T1" fmla="*/ 0 h 893"/>
                <a:gd name="T2" fmla="*/ 331 w 709"/>
                <a:gd name="T3" fmla="*/ 376 h 893"/>
                <a:gd name="T4" fmla="*/ 183 w 709"/>
                <a:gd name="T5" fmla="*/ 485 h 893"/>
                <a:gd name="T6" fmla="*/ 0 w 709"/>
                <a:gd name="T7" fmla="*/ 845 h 893"/>
                <a:gd name="T8" fmla="*/ 213 w 709"/>
                <a:gd name="T9" fmla="*/ 893 h 893"/>
                <a:gd name="T10" fmla="*/ 709 w 709"/>
                <a:gd name="T11" fmla="*/ 397 h 893"/>
                <a:gd name="T12" fmla="*/ 511 w 709"/>
                <a:gd name="T13" fmla="*/ 0 h 893"/>
              </a:gdLst>
              <a:ahLst/>
              <a:cxnLst>
                <a:cxn ang="0">
                  <a:pos x="T0" y="T1"/>
                </a:cxn>
                <a:cxn ang="0">
                  <a:pos x="T2" y="T3"/>
                </a:cxn>
                <a:cxn ang="0">
                  <a:pos x="T4" y="T5"/>
                </a:cxn>
                <a:cxn ang="0">
                  <a:pos x="T6" y="T7"/>
                </a:cxn>
                <a:cxn ang="0">
                  <a:pos x="T8" y="T9"/>
                </a:cxn>
                <a:cxn ang="0">
                  <a:pos x="T10" y="T11"/>
                </a:cxn>
                <a:cxn ang="0">
                  <a:pos x="T12" y="T13"/>
                </a:cxn>
              </a:cxnLst>
              <a:rect l="0" t="0" r="r" b="b"/>
              <a:pathLst>
                <a:path w="709" h="893">
                  <a:moveTo>
                    <a:pt x="511" y="0"/>
                  </a:moveTo>
                  <a:cubicBezTo>
                    <a:pt x="496" y="142"/>
                    <a:pt x="433" y="273"/>
                    <a:pt x="331" y="376"/>
                  </a:cubicBezTo>
                  <a:cubicBezTo>
                    <a:pt x="287" y="420"/>
                    <a:pt x="237" y="456"/>
                    <a:pt x="183" y="485"/>
                  </a:cubicBezTo>
                  <a:cubicBezTo>
                    <a:pt x="164" y="622"/>
                    <a:pt x="100" y="748"/>
                    <a:pt x="0" y="845"/>
                  </a:cubicBezTo>
                  <a:cubicBezTo>
                    <a:pt x="65" y="876"/>
                    <a:pt x="137" y="893"/>
                    <a:pt x="213" y="893"/>
                  </a:cubicBezTo>
                  <a:cubicBezTo>
                    <a:pt x="487" y="893"/>
                    <a:pt x="709" y="671"/>
                    <a:pt x="709" y="397"/>
                  </a:cubicBezTo>
                  <a:cubicBezTo>
                    <a:pt x="709" y="234"/>
                    <a:pt x="631" y="90"/>
                    <a:pt x="511" y="0"/>
                  </a:cubicBezTo>
                  <a:close/>
                </a:path>
              </a:pathLst>
            </a:custGeom>
            <a:gradFill>
              <a:gsLst>
                <a:gs pos="100000">
                  <a:srgbClr val="7CEFD8"/>
                </a:gs>
                <a:gs pos="92000">
                  <a:srgbClr val="6672E4"/>
                </a:gs>
                <a:gs pos="28000">
                  <a:srgbClr val="882BE5"/>
                </a:gs>
              </a:gsLst>
              <a:lin ang="18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10" name="Freeform 18" descr="This image is an icon of three people interacting. ">
              <a:extLst>
                <a:ext uri="{FF2B5EF4-FFF2-40B4-BE49-F238E27FC236}">
                  <a16:creationId xmlns:a16="http://schemas.microsoft.com/office/drawing/2014/main" id="{9D7D66A0-199B-C8AC-E41C-621157253F38}"/>
                </a:ext>
              </a:extLst>
            </p:cNvPr>
            <p:cNvSpPr>
              <a:spLocks/>
            </p:cNvSpPr>
            <p:nvPr/>
          </p:nvSpPr>
          <p:spPr bwMode="auto">
            <a:xfrm>
              <a:off x="2919022" y="4735092"/>
              <a:ext cx="984471" cy="758291"/>
            </a:xfrm>
            <a:custGeom>
              <a:avLst/>
              <a:gdLst>
                <a:gd name="T0" fmla="*/ 0 w 301"/>
                <a:gd name="T1" fmla="*/ 0 h 232"/>
                <a:gd name="T2" fmla="*/ 150 w 301"/>
                <a:gd name="T3" fmla="*/ 232 h 232"/>
                <a:gd name="T4" fmla="*/ 301 w 301"/>
                <a:gd name="T5" fmla="*/ 0 h 232"/>
                <a:gd name="T6" fmla="*/ 150 w 301"/>
                <a:gd name="T7" fmla="*/ 19 h 232"/>
                <a:gd name="T8" fmla="*/ 0 w 301"/>
                <a:gd name="T9" fmla="*/ 0 h 232"/>
              </a:gdLst>
              <a:ahLst/>
              <a:cxnLst>
                <a:cxn ang="0">
                  <a:pos x="T0" y="T1"/>
                </a:cxn>
                <a:cxn ang="0">
                  <a:pos x="T2" y="T3"/>
                </a:cxn>
                <a:cxn ang="0">
                  <a:pos x="T4" y="T5"/>
                </a:cxn>
                <a:cxn ang="0">
                  <a:pos x="T6" y="T7"/>
                </a:cxn>
                <a:cxn ang="0">
                  <a:pos x="T8" y="T9"/>
                </a:cxn>
              </a:cxnLst>
              <a:rect l="0" t="0" r="r" b="b"/>
              <a:pathLst>
                <a:path w="301" h="232">
                  <a:moveTo>
                    <a:pt x="0" y="0"/>
                  </a:moveTo>
                  <a:cubicBezTo>
                    <a:pt x="27" y="92"/>
                    <a:pt x="80" y="172"/>
                    <a:pt x="150" y="232"/>
                  </a:cubicBezTo>
                  <a:cubicBezTo>
                    <a:pt x="220" y="172"/>
                    <a:pt x="273" y="92"/>
                    <a:pt x="301" y="0"/>
                  </a:cubicBezTo>
                  <a:cubicBezTo>
                    <a:pt x="252" y="13"/>
                    <a:pt x="201" y="19"/>
                    <a:pt x="150" y="19"/>
                  </a:cubicBezTo>
                  <a:cubicBezTo>
                    <a:pt x="99" y="19"/>
                    <a:pt x="49" y="13"/>
                    <a:pt x="0" y="0"/>
                  </a:cubicBezTo>
                  <a:close/>
                </a:path>
              </a:pathLst>
            </a:custGeom>
            <a:gradFill>
              <a:gsLst>
                <a:gs pos="100000">
                  <a:srgbClr val="7CEFD8"/>
                </a:gs>
                <a:gs pos="42000">
                  <a:srgbClr val="6672E4"/>
                </a:gs>
                <a:gs pos="0">
                  <a:srgbClr val="882BE5"/>
                </a:gs>
              </a:gsLst>
              <a:lin ang="54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11" name="Freeform 19" descr="This image is an icon of three people and a symbol that represents connection to the internet.">
              <a:extLst>
                <a:ext uri="{FF2B5EF4-FFF2-40B4-BE49-F238E27FC236}">
                  <a16:creationId xmlns:a16="http://schemas.microsoft.com/office/drawing/2014/main" id="{E92B28D6-7A2D-F038-E456-896A2ED43A67}"/>
                </a:ext>
              </a:extLst>
            </p:cNvPr>
            <p:cNvSpPr>
              <a:spLocks/>
            </p:cNvSpPr>
            <p:nvPr/>
          </p:nvSpPr>
          <p:spPr bwMode="auto">
            <a:xfrm>
              <a:off x="3776675" y="2641947"/>
              <a:ext cx="1260332" cy="1406761"/>
            </a:xfrm>
            <a:custGeom>
              <a:avLst/>
              <a:gdLst>
                <a:gd name="T0" fmla="*/ 239 w 385"/>
                <a:gd name="T1" fmla="*/ 384 h 430"/>
                <a:gd name="T2" fmla="*/ 385 w 385"/>
                <a:gd name="T3" fmla="*/ 31 h 430"/>
                <a:gd name="T4" fmla="*/ 213 w 385"/>
                <a:gd name="T5" fmla="*/ 0 h 430"/>
                <a:gd name="T6" fmla="*/ 0 w 385"/>
                <a:gd name="T7" fmla="*/ 48 h 430"/>
                <a:gd name="T8" fmla="*/ 186 w 385"/>
                <a:gd name="T9" fmla="*/ 430 h 430"/>
                <a:gd name="T10" fmla="*/ 239 w 385"/>
                <a:gd name="T11" fmla="*/ 384 h 430"/>
              </a:gdLst>
              <a:ahLst/>
              <a:cxnLst>
                <a:cxn ang="0">
                  <a:pos x="T0" y="T1"/>
                </a:cxn>
                <a:cxn ang="0">
                  <a:pos x="T2" y="T3"/>
                </a:cxn>
                <a:cxn ang="0">
                  <a:pos x="T4" y="T5"/>
                </a:cxn>
                <a:cxn ang="0">
                  <a:pos x="T6" y="T7"/>
                </a:cxn>
                <a:cxn ang="0">
                  <a:pos x="T8" y="T9"/>
                </a:cxn>
                <a:cxn ang="0">
                  <a:pos x="T10" y="T11"/>
                </a:cxn>
              </a:cxnLst>
              <a:rect l="0" t="0" r="r" b="b"/>
              <a:pathLst>
                <a:path w="385" h="430">
                  <a:moveTo>
                    <a:pt x="239" y="384"/>
                  </a:moveTo>
                  <a:cubicBezTo>
                    <a:pt x="337" y="286"/>
                    <a:pt x="385" y="159"/>
                    <a:pt x="385" y="31"/>
                  </a:cubicBezTo>
                  <a:cubicBezTo>
                    <a:pt x="331" y="11"/>
                    <a:pt x="273" y="0"/>
                    <a:pt x="213" y="0"/>
                  </a:cubicBezTo>
                  <a:cubicBezTo>
                    <a:pt x="137" y="0"/>
                    <a:pt x="65" y="17"/>
                    <a:pt x="0" y="48"/>
                  </a:cubicBezTo>
                  <a:cubicBezTo>
                    <a:pt x="105" y="150"/>
                    <a:pt x="171" y="285"/>
                    <a:pt x="186" y="430"/>
                  </a:cubicBezTo>
                  <a:cubicBezTo>
                    <a:pt x="205" y="416"/>
                    <a:pt x="222" y="400"/>
                    <a:pt x="239" y="384"/>
                  </a:cubicBezTo>
                  <a:close/>
                </a:path>
              </a:pathLst>
            </a:custGeom>
            <a:gradFill>
              <a:gsLst>
                <a:gs pos="0">
                  <a:srgbClr val="7CEFD8"/>
                </a:gs>
                <a:gs pos="71000">
                  <a:srgbClr val="6672E4"/>
                </a:gs>
                <a:gs pos="100000">
                  <a:srgbClr val="882BE5"/>
                </a:gs>
              </a:gsLst>
              <a:lin ang="5400000" scaled="1"/>
            </a:gradFill>
            <a:ln w="12700" cap="flat">
              <a:noFill/>
              <a:prstDash val="solid"/>
              <a:miter lim="800000"/>
              <a:headEnd/>
              <a:tailEnd/>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20" descr="This image is an icon of three people and a globe.">
              <a:extLst>
                <a:ext uri="{FF2B5EF4-FFF2-40B4-BE49-F238E27FC236}">
                  <a16:creationId xmlns:a16="http://schemas.microsoft.com/office/drawing/2014/main" id="{B8C3E8B9-B875-A843-1C2F-1C0EF1824BAA}"/>
                </a:ext>
              </a:extLst>
            </p:cNvPr>
            <p:cNvSpPr>
              <a:spLocks/>
            </p:cNvSpPr>
            <p:nvPr/>
          </p:nvSpPr>
          <p:spPr bwMode="auto">
            <a:xfrm>
              <a:off x="1784200" y="2641947"/>
              <a:ext cx="1259024" cy="1402839"/>
            </a:xfrm>
            <a:custGeom>
              <a:avLst/>
              <a:gdLst>
                <a:gd name="T0" fmla="*/ 173 w 385"/>
                <a:gd name="T1" fmla="*/ 0 h 429"/>
                <a:gd name="T2" fmla="*/ 1 w 385"/>
                <a:gd name="T3" fmla="*/ 31 h 429"/>
                <a:gd name="T4" fmla="*/ 146 w 385"/>
                <a:gd name="T5" fmla="*/ 384 h 429"/>
                <a:gd name="T6" fmla="*/ 199 w 385"/>
                <a:gd name="T7" fmla="*/ 429 h 429"/>
                <a:gd name="T8" fmla="*/ 385 w 385"/>
                <a:gd name="T9" fmla="*/ 48 h 429"/>
                <a:gd name="T10" fmla="*/ 173 w 385"/>
                <a:gd name="T11" fmla="*/ 0 h 429"/>
              </a:gdLst>
              <a:ahLst/>
              <a:cxnLst>
                <a:cxn ang="0">
                  <a:pos x="T0" y="T1"/>
                </a:cxn>
                <a:cxn ang="0">
                  <a:pos x="T2" y="T3"/>
                </a:cxn>
                <a:cxn ang="0">
                  <a:pos x="T4" y="T5"/>
                </a:cxn>
                <a:cxn ang="0">
                  <a:pos x="T6" y="T7"/>
                </a:cxn>
                <a:cxn ang="0">
                  <a:pos x="T8" y="T9"/>
                </a:cxn>
                <a:cxn ang="0">
                  <a:pos x="T10" y="T11"/>
                </a:cxn>
              </a:cxnLst>
              <a:rect l="0" t="0" r="r" b="b"/>
              <a:pathLst>
                <a:path w="385" h="429">
                  <a:moveTo>
                    <a:pt x="173" y="0"/>
                  </a:moveTo>
                  <a:cubicBezTo>
                    <a:pt x="112" y="0"/>
                    <a:pt x="54" y="11"/>
                    <a:pt x="1" y="31"/>
                  </a:cubicBezTo>
                  <a:cubicBezTo>
                    <a:pt x="0" y="159"/>
                    <a:pt x="49" y="286"/>
                    <a:pt x="146" y="384"/>
                  </a:cubicBezTo>
                  <a:cubicBezTo>
                    <a:pt x="163" y="400"/>
                    <a:pt x="181" y="416"/>
                    <a:pt x="199" y="429"/>
                  </a:cubicBezTo>
                  <a:cubicBezTo>
                    <a:pt x="215" y="285"/>
                    <a:pt x="280" y="150"/>
                    <a:pt x="385" y="48"/>
                  </a:cubicBezTo>
                  <a:cubicBezTo>
                    <a:pt x="320" y="17"/>
                    <a:pt x="249" y="0"/>
                    <a:pt x="173" y="0"/>
                  </a:cubicBezTo>
                  <a:close/>
                </a:path>
              </a:pathLst>
            </a:custGeom>
            <a:gradFill>
              <a:gsLst>
                <a:gs pos="0">
                  <a:srgbClr val="7CEFD8"/>
                </a:gs>
                <a:gs pos="71000">
                  <a:srgbClr val="6672E4"/>
                </a:gs>
                <a:gs pos="100000">
                  <a:srgbClr val="882BE5"/>
                </a:gs>
              </a:gsLst>
              <a:lin ang="5400000" scaled="1"/>
            </a:gradFill>
            <a:ln w="12700" cap="flat">
              <a:noFill/>
              <a:prstDash val="solid"/>
              <a:miter lim="800000"/>
              <a:headEnd/>
              <a:tailEnd/>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21" descr="This image is an icon of four people interacting. ">
              <a:extLst>
                <a:ext uri="{FF2B5EF4-FFF2-40B4-BE49-F238E27FC236}">
                  <a16:creationId xmlns:a16="http://schemas.microsoft.com/office/drawing/2014/main" id="{0FD3239C-12BB-65FF-E21A-B9DFFF16802C}"/>
                </a:ext>
              </a:extLst>
            </p:cNvPr>
            <p:cNvSpPr>
              <a:spLocks/>
            </p:cNvSpPr>
            <p:nvPr/>
          </p:nvSpPr>
          <p:spPr bwMode="auto">
            <a:xfrm>
              <a:off x="2847115" y="3038089"/>
              <a:ext cx="1125670" cy="1333546"/>
            </a:xfrm>
            <a:custGeom>
              <a:avLst/>
              <a:gdLst>
                <a:gd name="T0" fmla="*/ 344 w 344"/>
                <a:gd name="T1" fmla="*/ 376 h 408"/>
                <a:gd name="T2" fmla="*/ 344 w 344"/>
                <a:gd name="T3" fmla="*/ 377 h 408"/>
                <a:gd name="T4" fmla="*/ 323 w 344"/>
                <a:gd name="T5" fmla="*/ 385 h 408"/>
                <a:gd name="T6" fmla="*/ 282 w 344"/>
                <a:gd name="T7" fmla="*/ 396 h 408"/>
                <a:gd name="T8" fmla="*/ 277 w 344"/>
                <a:gd name="T9" fmla="*/ 397 h 408"/>
                <a:gd name="T10" fmla="*/ 218 w 344"/>
                <a:gd name="T11" fmla="*/ 406 h 408"/>
                <a:gd name="T12" fmla="*/ 217 w 344"/>
                <a:gd name="T13" fmla="*/ 406 h 408"/>
                <a:gd name="T14" fmla="*/ 214 w 344"/>
                <a:gd name="T15" fmla="*/ 406 h 408"/>
                <a:gd name="T16" fmla="*/ 172 w 344"/>
                <a:gd name="T17" fmla="*/ 408 h 408"/>
                <a:gd name="T18" fmla="*/ 128 w 344"/>
                <a:gd name="T19" fmla="*/ 406 h 408"/>
                <a:gd name="T20" fmla="*/ 127 w 344"/>
                <a:gd name="T21" fmla="*/ 406 h 408"/>
                <a:gd name="T22" fmla="*/ 64 w 344"/>
                <a:gd name="T23" fmla="*/ 396 h 408"/>
                <a:gd name="T24" fmla="*/ 62 w 344"/>
                <a:gd name="T25" fmla="*/ 396 h 408"/>
                <a:gd name="T26" fmla="*/ 0 w 344"/>
                <a:gd name="T27" fmla="*/ 377 h 408"/>
                <a:gd name="T28" fmla="*/ 0 w 344"/>
                <a:gd name="T29" fmla="*/ 376 h 408"/>
                <a:gd name="T30" fmla="*/ 4 w 344"/>
                <a:gd name="T31" fmla="*/ 313 h 408"/>
                <a:gd name="T32" fmla="*/ 17 w 344"/>
                <a:gd name="T33" fmla="*/ 249 h 408"/>
                <a:gd name="T34" fmla="*/ 86 w 344"/>
                <a:gd name="T35" fmla="*/ 97 h 408"/>
                <a:gd name="T36" fmla="*/ 126 w 344"/>
                <a:gd name="T37" fmla="*/ 46 h 408"/>
                <a:gd name="T38" fmla="*/ 172 w 344"/>
                <a:gd name="T39" fmla="*/ 0 h 408"/>
                <a:gd name="T40" fmla="*/ 218 w 344"/>
                <a:gd name="T41" fmla="*/ 46 h 408"/>
                <a:gd name="T42" fmla="*/ 258 w 344"/>
                <a:gd name="T43" fmla="*/ 97 h 408"/>
                <a:gd name="T44" fmla="*/ 327 w 344"/>
                <a:gd name="T45" fmla="*/ 249 h 408"/>
                <a:gd name="T46" fmla="*/ 340 w 344"/>
                <a:gd name="T47" fmla="*/ 313 h 408"/>
                <a:gd name="T48" fmla="*/ 344 w 344"/>
                <a:gd name="T49" fmla="*/ 376 h 4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4" h="408">
                  <a:moveTo>
                    <a:pt x="344" y="376"/>
                  </a:moveTo>
                  <a:cubicBezTo>
                    <a:pt x="344" y="377"/>
                    <a:pt x="344" y="377"/>
                    <a:pt x="344" y="377"/>
                  </a:cubicBezTo>
                  <a:cubicBezTo>
                    <a:pt x="337" y="380"/>
                    <a:pt x="330" y="382"/>
                    <a:pt x="323" y="385"/>
                  </a:cubicBezTo>
                  <a:cubicBezTo>
                    <a:pt x="309" y="389"/>
                    <a:pt x="296" y="393"/>
                    <a:pt x="282" y="396"/>
                  </a:cubicBezTo>
                  <a:cubicBezTo>
                    <a:pt x="280" y="396"/>
                    <a:pt x="279" y="396"/>
                    <a:pt x="277" y="397"/>
                  </a:cubicBezTo>
                  <a:cubicBezTo>
                    <a:pt x="258" y="401"/>
                    <a:pt x="238" y="404"/>
                    <a:pt x="218" y="406"/>
                  </a:cubicBezTo>
                  <a:cubicBezTo>
                    <a:pt x="217" y="406"/>
                    <a:pt x="217" y="406"/>
                    <a:pt x="217" y="406"/>
                  </a:cubicBezTo>
                  <a:cubicBezTo>
                    <a:pt x="216" y="406"/>
                    <a:pt x="215" y="406"/>
                    <a:pt x="214" y="406"/>
                  </a:cubicBezTo>
                  <a:cubicBezTo>
                    <a:pt x="200" y="407"/>
                    <a:pt x="186" y="408"/>
                    <a:pt x="172" y="408"/>
                  </a:cubicBezTo>
                  <a:cubicBezTo>
                    <a:pt x="158" y="408"/>
                    <a:pt x="143" y="407"/>
                    <a:pt x="128" y="406"/>
                  </a:cubicBezTo>
                  <a:cubicBezTo>
                    <a:pt x="128" y="406"/>
                    <a:pt x="127" y="406"/>
                    <a:pt x="127" y="406"/>
                  </a:cubicBezTo>
                  <a:cubicBezTo>
                    <a:pt x="106" y="404"/>
                    <a:pt x="85" y="401"/>
                    <a:pt x="64" y="396"/>
                  </a:cubicBezTo>
                  <a:cubicBezTo>
                    <a:pt x="63" y="396"/>
                    <a:pt x="63" y="396"/>
                    <a:pt x="62" y="396"/>
                  </a:cubicBezTo>
                  <a:cubicBezTo>
                    <a:pt x="41" y="391"/>
                    <a:pt x="21" y="385"/>
                    <a:pt x="0" y="377"/>
                  </a:cubicBezTo>
                  <a:cubicBezTo>
                    <a:pt x="0" y="376"/>
                    <a:pt x="0" y="376"/>
                    <a:pt x="0" y="376"/>
                  </a:cubicBezTo>
                  <a:cubicBezTo>
                    <a:pt x="0" y="354"/>
                    <a:pt x="2" y="333"/>
                    <a:pt x="4" y="313"/>
                  </a:cubicBezTo>
                  <a:cubicBezTo>
                    <a:pt x="7" y="291"/>
                    <a:pt x="11" y="270"/>
                    <a:pt x="17" y="249"/>
                  </a:cubicBezTo>
                  <a:cubicBezTo>
                    <a:pt x="31" y="194"/>
                    <a:pt x="55" y="143"/>
                    <a:pt x="86" y="97"/>
                  </a:cubicBezTo>
                  <a:cubicBezTo>
                    <a:pt x="98" y="79"/>
                    <a:pt x="112" y="62"/>
                    <a:pt x="126" y="46"/>
                  </a:cubicBezTo>
                  <a:cubicBezTo>
                    <a:pt x="140" y="29"/>
                    <a:pt x="156" y="14"/>
                    <a:pt x="172" y="0"/>
                  </a:cubicBezTo>
                  <a:cubicBezTo>
                    <a:pt x="188" y="14"/>
                    <a:pt x="204" y="29"/>
                    <a:pt x="218" y="46"/>
                  </a:cubicBezTo>
                  <a:cubicBezTo>
                    <a:pt x="233" y="62"/>
                    <a:pt x="246" y="79"/>
                    <a:pt x="258" y="97"/>
                  </a:cubicBezTo>
                  <a:cubicBezTo>
                    <a:pt x="289" y="143"/>
                    <a:pt x="313" y="194"/>
                    <a:pt x="327" y="249"/>
                  </a:cubicBezTo>
                  <a:cubicBezTo>
                    <a:pt x="333" y="270"/>
                    <a:pt x="337" y="291"/>
                    <a:pt x="340" y="313"/>
                  </a:cubicBezTo>
                  <a:cubicBezTo>
                    <a:pt x="343" y="333"/>
                    <a:pt x="344" y="354"/>
                    <a:pt x="344" y="376"/>
                  </a:cubicBezTo>
                  <a:close/>
                </a:path>
              </a:pathLst>
            </a:custGeom>
            <a:gradFill>
              <a:gsLst>
                <a:gs pos="0">
                  <a:srgbClr val="7CEFD8"/>
                </a:gs>
                <a:gs pos="71000">
                  <a:srgbClr val="6672E4"/>
                </a:gs>
                <a:gs pos="100000">
                  <a:srgbClr val="882BE5"/>
                </a:gs>
              </a:gsLst>
              <a:lin ang="5400000" scaled="1"/>
            </a:gradFill>
            <a:ln w="12700" cap="flat">
              <a:noFill/>
              <a:prstDash val="solid"/>
              <a:miter lim="800000"/>
              <a:headEnd/>
              <a:tailEnd/>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TextBox 13">
              <a:extLst>
                <a:ext uri="{FF2B5EF4-FFF2-40B4-BE49-F238E27FC236}">
                  <a16:creationId xmlns:a16="http://schemas.microsoft.com/office/drawing/2014/main" id="{BCB09BB5-945D-B864-A8F0-4FAF3707001B}"/>
                </a:ext>
              </a:extLst>
            </p:cNvPr>
            <p:cNvSpPr txBox="1"/>
            <p:nvPr/>
          </p:nvSpPr>
          <p:spPr>
            <a:xfrm>
              <a:off x="3129931" y="3906657"/>
              <a:ext cx="614375" cy="369332"/>
            </a:xfrm>
            <a:prstGeom prst="rect">
              <a:avLst/>
            </a:prstGeom>
            <a:noFill/>
          </p:spPr>
          <p:txBody>
            <a:bodyPr wrap="square" lIns="0" tIns="0" rIns="0" bIns="0" rtlCol="0">
              <a:spAutoFit/>
            </a:bodyPr>
            <a:lstStyle/>
            <a:p>
              <a:pPr algn="ctr"/>
              <a:r>
                <a:rPr lang="en-US" sz="1200" dirty="0">
                  <a:solidFill>
                    <a:schemeClr val="bg1"/>
                  </a:solidFill>
                </a:rPr>
                <a:t>Flexible working</a:t>
              </a:r>
            </a:p>
          </p:txBody>
        </p:sp>
        <p:grpSp>
          <p:nvGrpSpPr>
            <p:cNvPr id="15" name="Group 14">
              <a:extLst>
                <a:ext uri="{FF2B5EF4-FFF2-40B4-BE49-F238E27FC236}">
                  <a16:creationId xmlns:a16="http://schemas.microsoft.com/office/drawing/2014/main" id="{CDC89EEC-2EBF-D122-A9D8-5A351CE38B05}"/>
                </a:ext>
              </a:extLst>
            </p:cNvPr>
            <p:cNvGrpSpPr/>
            <p:nvPr/>
          </p:nvGrpSpPr>
          <p:grpSpPr>
            <a:xfrm>
              <a:off x="3260907" y="3450123"/>
              <a:ext cx="330200" cy="346075"/>
              <a:chOff x="2686050" y="2895601"/>
              <a:chExt cx="330200" cy="346075"/>
            </a:xfrm>
          </p:grpSpPr>
          <p:sp>
            <p:nvSpPr>
              <p:cNvPr id="55" name="Oval 309">
                <a:extLst>
                  <a:ext uri="{FF2B5EF4-FFF2-40B4-BE49-F238E27FC236}">
                    <a16:creationId xmlns:a16="http://schemas.microsoft.com/office/drawing/2014/main" id="{57F6B8E9-C86C-2E10-484A-782B1D9FDC42}"/>
                  </a:ext>
                </a:extLst>
              </p:cNvPr>
              <p:cNvSpPr>
                <a:spLocks noChangeArrowheads="1"/>
              </p:cNvSpPr>
              <p:nvPr/>
            </p:nvSpPr>
            <p:spPr bwMode="auto">
              <a:xfrm>
                <a:off x="2809875" y="2895601"/>
                <a:ext cx="82550" cy="8255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6" name="Freeform 310">
                <a:extLst>
                  <a:ext uri="{FF2B5EF4-FFF2-40B4-BE49-F238E27FC236}">
                    <a16:creationId xmlns:a16="http://schemas.microsoft.com/office/drawing/2014/main" id="{48F05218-78A1-C963-B483-7F513202F612}"/>
                  </a:ext>
                </a:extLst>
              </p:cNvPr>
              <p:cNvSpPr>
                <a:spLocks/>
              </p:cNvSpPr>
              <p:nvPr/>
            </p:nvSpPr>
            <p:spPr bwMode="auto">
              <a:xfrm>
                <a:off x="2782888" y="2978151"/>
                <a:ext cx="134938" cy="66675"/>
              </a:xfrm>
              <a:custGeom>
                <a:avLst/>
                <a:gdLst>
                  <a:gd name="T0" fmla="*/ 36 w 36"/>
                  <a:gd name="T1" fmla="*/ 18 h 18"/>
                  <a:gd name="T2" fmla="*/ 0 w 36"/>
                  <a:gd name="T3" fmla="*/ 18 h 18"/>
                  <a:gd name="T4" fmla="*/ 18 w 36"/>
                  <a:gd name="T5" fmla="*/ 0 h 18"/>
                  <a:gd name="T6" fmla="*/ 36 w 36"/>
                  <a:gd name="T7" fmla="*/ 18 h 18"/>
                </a:gdLst>
                <a:ahLst/>
                <a:cxnLst>
                  <a:cxn ang="0">
                    <a:pos x="T0" y="T1"/>
                  </a:cxn>
                  <a:cxn ang="0">
                    <a:pos x="T2" y="T3"/>
                  </a:cxn>
                  <a:cxn ang="0">
                    <a:pos x="T4" y="T5"/>
                  </a:cxn>
                  <a:cxn ang="0">
                    <a:pos x="T6" y="T7"/>
                  </a:cxn>
                </a:cxnLst>
                <a:rect l="0" t="0" r="r" b="b"/>
                <a:pathLst>
                  <a:path w="36" h="18">
                    <a:moveTo>
                      <a:pt x="36" y="18"/>
                    </a:moveTo>
                    <a:cubicBezTo>
                      <a:pt x="0" y="18"/>
                      <a:pt x="0" y="18"/>
                      <a:pt x="0" y="18"/>
                    </a:cubicBezTo>
                    <a:cubicBezTo>
                      <a:pt x="0" y="8"/>
                      <a:pt x="8" y="0"/>
                      <a:pt x="18" y="0"/>
                    </a:cubicBezTo>
                    <a:cubicBezTo>
                      <a:pt x="28" y="0"/>
                      <a:pt x="36" y="8"/>
                      <a:pt x="36" y="18"/>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7" name="Oval 311">
                <a:extLst>
                  <a:ext uri="{FF2B5EF4-FFF2-40B4-BE49-F238E27FC236}">
                    <a16:creationId xmlns:a16="http://schemas.microsoft.com/office/drawing/2014/main" id="{37E444F6-6D24-9258-6543-54EB63E4F9BB}"/>
                  </a:ext>
                </a:extLst>
              </p:cNvPr>
              <p:cNvSpPr>
                <a:spLocks noChangeArrowheads="1"/>
              </p:cNvSpPr>
              <p:nvPr/>
            </p:nvSpPr>
            <p:spPr bwMode="auto">
              <a:xfrm>
                <a:off x="2708275"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8" name="Freeform 312">
                <a:extLst>
                  <a:ext uri="{FF2B5EF4-FFF2-40B4-BE49-F238E27FC236}">
                    <a16:creationId xmlns:a16="http://schemas.microsoft.com/office/drawing/2014/main" id="{69F13938-AFCD-9C4D-E27D-3E1C2060758E}"/>
                  </a:ext>
                </a:extLst>
              </p:cNvPr>
              <p:cNvSpPr>
                <a:spLocks/>
              </p:cNvSpPr>
              <p:nvPr/>
            </p:nvSpPr>
            <p:spPr bwMode="auto">
              <a:xfrm>
                <a:off x="2686050"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9" name="Oval 313">
                <a:extLst>
                  <a:ext uri="{FF2B5EF4-FFF2-40B4-BE49-F238E27FC236}">
                    <a16:creationId xmlns:a16="http://schemas.microsoft.com/office/drawing/2014/main" id="{6653A352-2231-43C8-E924-F5300FF9C58F}"/>
                  </a:ext>
                </a:extLst>
              </p:cNvPr>
              <p:cNvSpPr>
                <a:spLocks noChangeArrowheads="1"/>
              </p:cNvSpPr>
              <p:nvPr/>
            </p:nvSpPr>
            <p:spPr bwMode="auto">
              <a:xfrm>
                <a:off x="2933700"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60" name="Freeform 314">
                <a:extLst>
                  <a:ext uri="{FF2B5EF4-FFF2-40B4-BE49-F238E27FC236}">
                    <a16:creationId xmlns:a16="http://schemas.microsoft.com/office/drawing/2014/main" id="{22FFF064-99E8-7C46-237B-A2104B09E706}"/>
                  </a:ext>
                </a:extLst>
              </p:cNvPr>
              <p:cNvSpPr>
                <a:spLocks/>
              </p:cNvSpPr>
              <p:nvPr/>
            </p:nvSpPr>
            <p:spPr bwMode="auto">
              <a:xfrm>
                <a:off x="2911475"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61" name="Oval 315">
                <a:extLst>
                  <a:ext uri="{FF2B5EF4-FFF2-40B4-BE49-F238E27FC236}">
                    <a16:creationId xmlns:a16="http://schemas.microsoft.com/office/drawing/2014/main" id="{9449C6C0-9622-0A44-8FA3-49BC3F428A8C}"/>
                  </a:ext>
                </a:extLst>
              </p:cNvPr>
              <p:cNvSpPr>
                <a:spLocks noChangeArrowheads="1"/>
              </p:cNvSpPr>
              <p:nvPr/>
            </p:nvSpPr>
            <p:spPr bwMode="auto">
              <a:xfrm>
                <a:off x="2933700"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62" name="Freeform 316">
                <a:extLst>
                  <a:ext uri="{FF2B5EF4-FFF2-40B4-BE49-F238E27FC236}">
                    <a16:creationId xmlns:a16="http://schemas.microsoft.com/office/drawing/2014/main" id="{C6F77842-E239-67FC-AB05-5F43E7835D17}"/>
                  </a:ext>
                </a:extLst>
              </p:cNvPr>
              <p:cNvSpPr>
                <a:spLocks/>
              </p:cNvSpPr>
              <p:nvPr/>
            </p:nvSpPr>
            <p:spPr bwMode="auto">
              <a:xfrm>
                <a:off x="2911475"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63" name="Oval 317">
                <a:extLst>
                  <a:ext uri="{FF2B5EF4-FFF2-40B4-BE49-F238E27FC236}">
                    <a16:creationId xmlns:a16="http://schemas.microsoft.com/office/drawing/2014/main" id="{C1A1B54D-4FE5-F512-E230-1612793BCA05}"/>
                  </a:ext>
                </a:extLst>
              </p:cNvPr>
              <p:cNvSpPr>
                <a:spLocks noChangeArrowheads="1"/>
              </p:cNvSpPr>
              <p:nvPr/>
            </p:nvSpPr>
            <p:spPr bwMode="auto">
              <a:xfrm>
                <a:off x="2820988"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64" name="Freeform 318">
                <a:extLst>
                  <a:ext uri="{FF2B5EF4-FFF2-40B4-BE49-F238E27FC236}">
                    <a16:creationId xmlns:a16="http://schemas.microsoft.com/office/drawing/2014/main" id="{F12F5E67-B725-2D43-4310-7394A678C0A1}"/>
                  </a:ext>
                </a:extLst>
              </p:cNvPr>
              <p:cNvSpPr>
                <a:spLocks/>
              </p:cNvSpPr>
              <p:nvPr/>
            </p:nvSpPr>
            <p:spPr bwMode="auto">
              <a:xfrm>
                <a:off x="2798763"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65" name="Freeform 319">
                <a:extLst>
                  <a:ext uri="{FF2B5EF4-FFF2-40B4-BE49-F238E27FC236}">
                    <a16:creationId xmlns:a16="http://schemas.microsoft.com/office/drawing/2014/main" id="{1BF11BF4-6DC8-1AD8-6841-39C1081AF546}"/>
                  </a:ext>
                </a:extLst>
              </p:cNvPr>
              <p:cNvSpPr>
                <a:spLocks/>
              </p:cNvSpPr>
              <p:nvPr/>
            </p:nvSpPr>
            <p:spPr bwMode="auto">
              <a:xfrm>
                <a:off x="2738438" y="3074988"/>
                <a:ext cx="225425" cy="15875"/>
              </a:xfrm>
              <a:custGeom>
                <a:avLst/>
                <a:gdLst>
                  <a:gd name="T0" fmla="*/ 0 w 142"/>
                  <a:gd name="T1" fmla="*/ 10 h 10"/>
                  <a:gd name="T2" fmla="*/ 0 w 142"/>
                  <a:gd name="T3" fmla="*/ 0 h 10"/>
                  <a:gd name="T4" fmla="*/ 142 w 142"/>
                  <a:gd name="T5" fmla="*/ 0 h 10"/>
                  <a:gd name="T6" fmla="*/ 142 w 142"/>
                  <a:gd name="T7" fmla="*/ 10 h 10"/>
                </a:gdLst>
                <a:ahLst/>
                <a:cxnLst>
                  <a:cxn ang="0">
                    <a:pos x="T0" y="T1"/>
                  </a:cxn>
                  <a:cxn ang="0">
                    <a:pos x="T2" y="T3"/>
                  </a:cxn>
                  <a:cxn ang="0">
                    <a:pos x="T4" y="T5"/>
                  </a:cxn>
                  <a:cxn ang="0">
                    <a:pos x="T6" y="T7"/>
                  </a:cxn>
                </a:cxnLst>
                <a:rect l="0" t="0" r="r" b="b"/>
                <a:pathLst>
                  <a:path w="142" h="10">
                    <a:moveTo>
                      <a:pt x="0" y="10"/>
                    </a:moveTo>
                    <a:lnTo>
                      <a:pt x="0" y="0"/>
                    </a:lnTo>
                    <a:lnTo>
                      <a:pt x="142" y="0"/>
                    </a:lnTo>
                    <a:lnTo>
                      <a:pt x="142" y="10"/>
                    </a:ln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66" name="Line 320">
                <a:extLst>
                  <a:ext uri="{FF2B5EF4-FFF2-40B4-BE49-F238E27FC236}">
                    <a16:creationId xmlns:a16="http://schemas.microsoft.com/office/drawing/2014/main" id="{8B5454C4-6557-BF09-F17A-5C75D6A16057}"/>
                  </a:ext>
                </a:extLst>
              </p:cNvPr>
              <p:cNvSpPr>
                <a:spLocks noChangeShapeType="1"/>
              </p:cNvSpPr>
              <p:nvPr/>
            </p:nvSpPr>
            <p:spPr bwMode="auto">
              <a:xfrm>
                <a:off x="2851150" y="3044826"/>
                <a:ext cx="0" cy="46038"/>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16" name="Group 15">
              <a:extLst>
                <a:ext uri="{FF2B5EF4-FFF2-40B4-BE49-F238E27FC236}">
                  <a16:creationId xmlns:a16="http://schemas.microsoft.com/office/drawing/2014/main" id="{43DA2380-E147-E5D7-30E5-8BA2B638B3CD}"/>
                </a:ext>
              </a:extLst>
            </p:cNvPr>
            <p:cNvGrpSpPr/>
            <p:nvPr/>
          </p:nvGrpSpPr>
          <p:grpSpPr>
            <a:xfrm>
              <a:off x="3211694" y="4933877"/>
              <a:ext cx="346075" cy="346075"/>
              <a:chOff x="3398838" y="2895601"/>
              <a:chExt cx="346075" cy="346075"/>
            </a:xfrm>
          </p:grpSpPr>
          <p:sp>
            <p:nvSpPr>
              <p:cNvPr id="41" name="Freeform 49">
                <a:extLst>
                  <a:ext uri="{FF2B5EF4-FFF2-40B4-BE49-F238E27FC236}">
                    <a16:creationId xmlns:a16="http://schemas.microsoft.com/office/drawing/2014/main" id="{AFC0B7A4-B8C1-82BA-4EDB-4AAE3BB10A2A}"/>
                  </a:ext>
                </a:extLst>
              </p:cNvPr>
              <p:cNvSpPr>
                <a:spLocks/>
              </p:cNvSpPr>
              <p:nvPr/>
            </p:nvSpPr>
            <p:spPr bwMode="auto">
              <a:xfrm>
                <a:off x="3398838" y="2986089"/>
                <a:ext cx="82550" cy="58738"/>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2" name="Freeform 50">
                <a:extLst>
                  <a:ext uri="{FF2B5EF4-FFF2-40B4-BE49-F238E27FC236}">
                    <a16:creationId xmlns:a16="http://schemas.microsoft.com/office/drawing/2014/main" id="{C7AC474E-F8ED-A990-C692-5FE5D964E9C1}"/>
                  </a:ext>
                </a:extLst>
              </p:cNvPr>
              <p:cNvSpPr>
                <a:spLocks/>
              </p:cNvSpPr>
              <p:nvPr/>
            </p:nvSpPr>
            <p:spPr bwMode="auto">
              <a:xfrm>
                <a:off x="3467101" y="2986089"/>
                <a:ext cx="82550" cy="58738"/>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3" name="Oval 51">
                <a:extLst>
                  <a:ext uri="{FF2B5EF4-FFF2-40B4-BE49-F238E27FC236}">
                    <a16:creationId xmlns:a16="http://schemas.microsoft.com/office/drawing/2014/main" id="{0D67EF1E-1E99-4B30-EE47-971F70541D21}"/>
                  </a:ext>
                </a:extLst>
              </p:cNvPr>
              <p:cNvSpPr>
                <a:spLocks noChangeArrowheads="1"/>
              </p:cNvSpPr>
              <p:nvPr/>
            </p:nvSpPr>
            <p:spPr bwMode="auto">
              <a:xfrm>
                <a:off x="3429001" y="2895601"/>
                <a:ext cx="90488"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4" name="Freeform 52">
                <a:extLst>
                  <a:ext uri="{FF2B5EF4-FFF2-40B4-BE49-F238E27FC236}">
                    <a16:creationId xmlns:a16="http://schemas.microsoft.com/office/drawing/2014/main" id="{84CBFA5C-38A0-F4FD-DBA8-94254051CB5D}"/>
                  </a:ext>
                </a:extLst>
              </p:cNvPr>
              <p:cNvSpPr>
                <a:spLocks/>
              </p:cNvSpPr>
              <p:nvPr/>
            </p:nvSpPr>
            <p:spPr bwMode="auto">
              <a:xfrm>
                <a:off x="3429001" y="2928939"/>
                <a:ext cx="90488" cy="14288"/>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5" name="Freeform 53">
                <a:extLst>
                  <a:ext uri="{FF2B5EF4-FFF2-40B4-BE49-F238E27FC236}">
                    <a16:creationId xmlns:a16="http://schemas.microsoft.com/office/drawing/2014/main" id="{6730DAEA-4538-668C-905E-D9D4F70F93B1}"/>
                  </a:ext>
                </a:extLst>
              </p:cNvPr>
              <p:cNvSpPr>
                <a:spLocks/>
              </p:cNvSpPr>
              <p:nvPr/>
            </p:nvSpPr>
            <p:spPr bwMode="auto">
              <a:xfrm>
                <a:off x="3594101" y="2986089"/>
                <a:ext cx="82550" cy="58738"/>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6" name="Freeform 54">
                <a:extLst>
                  <a:ext uri="{FF2B5EF4-FFF2-40B4-BE49-F238E27FC236}">
                    <a16:creationId xmlns:a16="http://schemas.microsoft.com/office/drawing/2014/main" id="{95EBD67F-F785-885F-BF2C-90FC229F6D3D}"/>
                  </a:ext>
                </a:extLst>
              </p:cNvPr>
              <p:cNvSpPr>
                <a:spLocks/>
              </p:cNvSpPr>
              <p:nvPr/>
            </p:nvSpPr>
            <p:spPr bwMode="auto">
              <a:xfrm>
                <a:off x="3662363" y="2986089"/>
                <a:ext cx="82550" cy="58738"/>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7" name="Oval 55">
                <a:extLst>
                  <a:ext uri="{FF2B5EF4-FFF2-40B4-BE49-F238E27FC236}">
                    <a16:creationId xmlns:a16="http://schemas.microsoft.com/office/drawing/2014/main" id="{5FDBB610-BBA4-6B86-D51C-69C02385AE67}"/>
                  </a:ext>
                </a:extLst>
              </p:cNvPr>
              <p:cNvSpPr>
                <a:spLocks noChangeArrowheads="1"/>
              </p:cNvSpPr>
              <p:nvPr/>
            </p:nvSpPr>
            <p:spPr bwMode="auto">
              <a:xfrm>
                <a:off x="3624263" y="2895601"/>
                <a:ext cx="90488"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8" name="Freeform 56">
                <a:extLst>
                  <a:ext uri="{FF2B5EF4-FFF2-40B4-BE49-F238E27FC236}">
                    <a16:creationId xmlns:a16="http://schemas.microsoft.com/office/drawing/2014/main" id="{75C3B6F9-0742-F98C-5FBE-90B4C41DAE5C}"/>
                  </a:ext>
                </a:extLst>
              </p:cNvPr>
              <p:cNvSpPr>
                <a:spLocks/>
              </p:cNvSpPr>
              <p:nvPr/>
            </p:nvSpPr>
            <p:spPr bwMode="auto">
              <a:xfrm>
                <a:off x="3624263" y="2928939"/>
                <a:ext cx="90488" cy="14288"/>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9" name="Freeform 57">
                <a:extLst>
                  <a:ext uri="{FF2B5EF4-FFF2-40B4-BE49-F238E27FC236}">
                    <a16:creationId xmlns:a16="http://schemas.microsoft.com/office/drawing/2014/main" id="{148A3A35-65AF-FA60-695A-C6777EDC481D}"/>
                  </a:ext>
                </a:extLst>
              </p:cNvPr>
              <p:cNvSpPr>
                <a:spLocks/>
              </p:cNvSpPr>
              <p:nvPr/>
            </p:nvSpPr>
            <p:spPr bwMode="auto">
              <a:xfrm>
                <a:off x="3497263" y="3181351"/>
                <a:ext cx="82550" cy="60325"/>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0" name="Freeform 58">
                <a:extLst>
                  <a:ext uri="{FF2B5EF4-FFF2-40B4-BE49-F238E27FC236}">
                    <a16:creationId xmlns:a16="http://schemas.microsoft.com/office/drawing/2014/main" id="{E2EEF8FC-D440-EAA3-25C9-3F4BEDAC4F05}"/>
                  </a:ext>
                </a:extLst>
              </p:cNvPr>
              <p:cNvSpPr>
                <a:spLocks/>
              </p:cNvSpPr>
              <p:nvPr/>
            </p:nvSpPr>
            <p:spPr bwMode="auto">
              <a:xfrm>
                <a:off x="3563938" y="3181351"/>
                <a:ext cx="82550" cy="60325"/>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1" name="Oval 59">
                <a:extLst>
                  <a:ext uri="{FF2B5EF4-FFF2-40B4-BE49-F238E27FC236}">
                    <a16:creationId xmlns:a16="http://schemas.microsoft.com/office/drawing/2014/main" id="{D3B27EBA-5A1E-6B3B-8B9E-79982D833368}"/>
                  </a:ext>
                </a:extLst>
              </p:cNvPr>
              <p:cNvSpPr>
                <a:spLocks noChangeArrowheads="1"/>
              </p:cNvSpPr>
              <p:nvPr/>
            </p:nvSpPr>
            <p:spPr bwMode="auto">
              <a:xfrm>
                <a:off x="3527426" y="3090864"/>
                <a:ext cx="88900"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2" name="Freeform 60">
                <a:extLst>
                  <a:ext uri="{FF2B5EF4-FFF2-40B4-BE49-F238E27FC236}">
                    <a16:creationId xmlns:a16="http://schemas.microsoft.com/office/drawing/2014/main" id="{23E7B253-0BD4-1B64-E830-6EB9D866AF96}"/>
                  </a:ext>
                </a:extLst>
              </p:cNvPr>
              <p:cNvSpPr>
                <a:spLocks/>
              </p:cNvSpPr>
              <p:nvPr/>
            </p:nvSpPr>
            <p:spPr bwMode="auto">
              <a:xfrm>
                <a:off x="3527426" y="3124201"/>
                <a:ext cx="88900" cy="15875"/>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3" name="Line 61">
                <a:extLst>
                  <a:ext uri="{FF2B5EF4-FFF2-40B4-BE49-F238E27FC236}">
                    <a16:creationId xmlns:a16="http://schemas.microsoft.com/office/drawing/2014/main" id="{71CE3FF3-1F53-86E2-FA4A-26993AC49CCB}"/>
                  </a:ext>
                </a:extLst>
              </p:cNvPr>
              <p:cNvSpPr>
                <a:spLocks noChangeShapeType="1"/>
              </p:cNvSpPr>
              <p:nvPr/>
            </p:nvSpPr>
            <p:spPr bwMode="auto">
              <a:xfrm>
                <a:off x="3451226" y="3074989"/>
                <a:ext cx="38100" cy="38100"/>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4" name="Line 62">
                <a:extLst>
                  <a:ext uri="{FF2B5EF4-FFF2-40B4-BE49-F238E27FC236}">
                    <a16:creationId xmlns:a16="http://schemas.microsoft.com/office/drawing/2014/main" id="{71DAF1CB-2AA9-C2DB-DC5A-3184CFD85745}"/>
                  </a:ext>
                </a:extLst>
              </p:cNvPr>
              <p:cNvSpPr>
                <a:spLocks noChangeShapeType="1"/>
              </p:cNvSpPr>
              <p:nvPr/>
            </p:nvSpPr>
            <p:spPr bwMode="auto">
              <a:xfrm flipH="1">
                <a:off x="3654426" y="3074989"/>
                <a:ext cx="38100" cy="38100"/>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17" name="Group 16">
              <a:extLst>
                <a:ext uri="{FF2B5EF4-FFF2-40B4-BE49-F238E27FC236}">
                  <a16:creationId xmlns:a16="http://schemas.microsoft.com/office/drawing/2014/main" id="{40667551-0FA9-7763-B807-8DB4732EA18F}"/>
                </a:ext>
              </a:extLst>
            </p:cNvPr>
            <p:cNvGrpSpPr/>
            <p:nvPr/>
          </p:nvGrpSpPr>
          <p:grpSpPr>
            <a:xfrm>
              <a:off x="4359934" y="2904941"/>
              <a:ext cx="330200" cy="315913"/>
              <a:chOff x="4127500" y="2909888"/>
              <a:chExt cx="330200" cy="315913"/>
            </a:xfrm>
          </p:grpSpPr>
          <p:sp>
            <p:nvSpPr>
              <p:cNvPr id="32" name="Oval 268">
                <a:extLst>
                  <a:ext uri="{FF2B5EF4-FFF2-40B4-BE49-F238E27FC236}">
                    <a16:creationId xmlns:a16="http://schemas.microsoft.com/office/drawing/2014/main" id="{73108E86-D287-1762-90DD-8551E14C13BE}"/>
                  </a:ext>
                </a:extLst>
              </p:cNvPr>
              <p:cNvSpPr>
                <a:spLocks noChangeArrowheads="1"/>
              </p:cNvSpPr>
              <p:nvPr/>
            </p:nvSpPr>
            <p:spPr bwMode="auto">
              <a:xfrm>
                <a:off x="4149725" y="3060701"/>
                <a:ext cx="76200" cy="74613"/>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3" name="Freeform 269">
                <a:extLst>
                  <a:ext uri="{FF2B5EF4-FFF2-40B4-BE49-F238E27FC236}">
                    <a16:creationId xmlns:a16="http://schemas.microsoft.com/office/drawing/2014/main" id="{265B261C-8B7E-7622-2604-235FB6CFD63B}"/>
                  </a:ext>
                </a:extLst>
              </p:cNvPr>
              <p:cNvSpPr>
                <a:spLocks/>
              </p:cNvSpPr>
              <p:nvPr/>
            </p:nvSpPr>
            <p:spPr bwMode="auto">
              <a:xfrm>
                <a:off x="4127500" y="3135313"/>
                <a:ext cx="109538" cy="60325"/>
              </a:xfrm>
              <a:custGeom>
                <a:avLst/>
                <a:gdLst>
                  <a:gd name="T0" fmla="*/ 22 w 29"/>
                  <a:gd name="T1" fmla="*/ 16 h 16"/>
                  <a:gd name="T2" fmla="*/ 0 w 29"/>
                  <a:gd name="T3" fmla="*/ 16 h 16"/>
                  <a:gd name="T4" fmla="*/ 16 w 29"/>
                  <a:gd name="T5" fmla="*/ 0 h 16"/>
                  <a:gd name="T6" fmla="*/ 29 w 29"/>
                  <a:gd name="T7" fmla="*/ 7 h 16"/>
                </a:gdLst>
                <a:ahLst/>
                <a:cxnLst>
                  <a:cxn ang="0">
                    <a:pos x="T0" y="T1"/>
                  </a:cxn>
                  <a:cxn ang="0">
                    <a:pos x="T2" y="T3"/>
                  </a:cxn>
                  <a:cxn ang="0">
                    <a:pos x="T4" y="T5"/>
                  </a:cxn>
                  <a:cxn ang="0">
                    <a:pos x="T6" y="T7"/>
                  </a:cxn>
                </a:cxnLst>
                <a:rect l="0" t="0" r="r" b="b"/>
                <a:pathLst>
                  <a:path w="29" h="16">
                    <a:moveTo>
                      <a:pt x="22" y="16"/>
                    </a:moveTo>
                    <a:cubicBezTo>
                      <a:pt x="0" y="16"/>
                      <a:pt x="0" y="16"/>
                      <a:pt x="0" y="16"/>
                    </a:cubicBezTo>
                    <a:cubicBezTo>
                      <a:pt x="0" y="7"/>
                      <a:pt x="7" y="0"/>
                      <a:pt x="16" y="0"/>
                    </a:cubicBezTo>
                    <a:cubicBezTo>
                      <a:pt x="21" y="0"/>
                      <a:pt x="26" y="3"/>
                      <a:pt x="29" y="7"/>
                    </a:cubicBez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4" name="Oval 270">
                <a:extLst>
                  <a:ext uri="{FF2B5EF4-FFF2-40B4-BE49-F238E27FC236}">
                    <a16:creationId xmlns:a16="http://schemas.microsoft.com/office/drawing/2014/main" id="{C1AF4339-B761-D5BB-68F8-C10613765AF8}"/>
                  </a:ext>
                </a:extLst>
              </p:cNvPr>
              <p:cNvSpPr>
                <a:spLocks noChangeArrowheads="1"/>
              </p:cNvSpPr>
              <p:nvPr/>
            </p:nvSpPr>
            <p:spPr bwMode="auto">
              <a:xfrm>
                <a:off x="4360863" y="3060701"/>
                <a:ext cx="74613" cy="74613"/>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5" name="Freeform 271">
                <a:extLst>
                  <a:ext uri="{FF2B5EF4-FFF2-40B4-BE49-F238E27FC236}">
                    <a16:creationId xmlns:a16="http://schemas.microsoft.com/office/drawing/2014/main" id="{E84C75C9-EFEF-03E5-5E88-1777CBA2DF72}"/>
                  </a:ext>
                </a:extLst>
              </p:cNvPr>
              <p:cNvSpPr>
                <a:spLocks/>
              </p:cNvSpPr>
              <p:nvPr/>
            </p:nvSpPr>
            <p:spPr bwMode="auto">
              <a:xfrm>
                <a:off x="4349750" y="3135313"/>
                <a:ext cx="107950" cy="60325"/>
              </a:xfrm>
              <a:custGeom>
                <a:avLst/>
                <a:gdLst>
                  <a:gd name="T0" fmla="*/ 0 w 29"/>
                  <a:gd name="T1" fmla="*/ 7 h 16"/>
                  <a:gd name="T2" fmla="*/ 13 w 29"/>
                  <a:gd name="T3" fmla="*/ 0 h 16"/>
                  <a:gd name="T4" fmla="*/ 29 w 29"/>
                  <a:gd name="T5" fmla="*/ 16 h 16"/>
                  <a:gd name="T6" fmla="*/ 7 w 29"/>
                  <a:gd name="T7" fmla="*/ 16 h 16"/>
                </a:gdLst>
                <a:ahLst/>
                <a:cxnLst>
                  <a:cxn ang="0">
                    <a:pos x="T0" y="T1"/>
                  </a:cxn>
                  <a:cxn ang="0">
                    <a:pos x="T2" y="T3"/>
                  </a:cxn>
                  <a:cxn ang="0">
                    <a:pos x="T4" y="T5"/>
                  </a:cxn>
                  <a:cxn ang="0">
                    <a:pos x="T6" y="T7"/>
                  </a:cxn>
                </a:cxnLst>
                <a:rect l="0" t="0" r="r" b="b"/>
                <a:pathLst>
                  <a:path w="29" h="16">
                    <a:moveTo>
                      <a:pt x="0" y="7"/>
                    </a:moveTo>
                    <a:cubicBezTo>
                      <a:pt x="3" y="3"/>
                      <a:pt x="8" y="0"/>
                      <a:pt x="13" y="0"/>
                    </a:cubicBezTo>
                    <a:cubicBezTo>
                      <a:pt x="22" y="0"/>
                      <a:pt x="29" y="7"/>
                      <a:pt x="29" y="16"/>
                    </a:cubicBezTo>
                    <a:cubicBezTo>
                      <a:pt x="7" y="16"/>
                      <a:pt x="7" y="16"/>
                      <a:pt x="7" y="16"/>
                    </a:cubicBez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6" name="Oval 272">
                <a:extLst>
                  <a:ext uri="{FF2B5EF4-FFF2-40B4-BE49-F238E27FC236}">
                    <a16:creationId xmlns:a16="http://schemas.microsoft.com/office/drawing/2014/main" id="{935B5B7A-9B87-7A89-CEC4-03838503A034}"/>
                  </a:ext>
                </a:extLst>
              </p:cNvPr>
              <p:cNvSpPr>
                <a:spLocks noChangeArrowheads="1"/>
              </p:cNvSpPr>
              <p:nvPr/>
            </p:nvSpPr>
            <p:spPr bwMode="auto">
              <a:xfrm>
                <a:off x="4240213" y="3030538"/>
                <a:ext cx="104775" cy="1095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7" name="Freeform 273">
                <a:extLst>
                  <a:ext uri="{FF2B5EF4-FFF2-40B4-BE49-F238E27FC236}">
                    <a16:creationId xmlns:a16="http://schemas.microsoft.com/office/drawing/2014/main" id="{034E0B40-670D-18C6-BC61-AB9C1207898F}"/>
                  </a:ext>
                </a:extLst>
              </p:cNvPr>
              <p:cNvSpPr>
                <a:spLocks/>
              </p:cNvSpPr>
              <p:nvPr/>
            </p:nvSpPr>
            <p:spPr bwMode="auto">
              <a:xfrm>
                <a:off x="4214813" y="2986088"/>
                <a:ext cx="157163" cy="36513"/>
              </a:xfrm>
              <a:custGeom>
                <a:avLst/>
                <a:gdLst>
                  <a:gd name="T0" fmla="*/ 0 w 42"/>
                  <a:gd name="T1" fmla="*/ 10 h 10"/>
                  <a:gd name="T2" fmla="*/ 21 w 42"/>
                  <a:gd name="T3" fmla="*/ 0 h 10"/>
                  <a:gd name="T4" fmla="*/ 42 w 42"/>
                  <a:gd name="T5" fmla="*/ 10 h 10"/>
                </a:gdLst>
                <a:ahLst/>
                <a:cxnLst>
                  <a:cxn ang="0">
                    <a:pos x="T0" y="T1"/>
                  </a:cxn>
                  <a:cxn ang="0">
                    <a:pos x="T2" y="T3"/>
                  </a:cxn>
                  <a:cxn ang="0">
                    <a:pos x="T4" y="T5"/>
                  </a:cxn>
                </a:cxnLst>
                <a:rect l="0" t="0" r="r" b="b"/>
                <a:pathLst>
                  <a:path w="42" h="10">
                    <a:moveTo>
                      <a:pt x="0" y="10"/>
                    </a:moveTo>
                    <a:cubicBezTo>
                      <a:pt x="5" y="4"/>
                      <a:pt x="13" y="0"/>
                      <a:pt x="21" y="0"/>
                    </a:cubicBezTo>
                    <a:cubicBezTo>
                      <a:pt x="29" y="0"/>
                      <a:pt x="37" y="4"/>
                      <a:pt x="42" y="10"/>
                    </a:cubicBez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8" name="Freeform 274">
                <a:extLst>
                  <a:ext uri="{FF2B5EF4-FFF2-40B4-BE49-F238E27FC236}">
                    <a16:creationId xmlns:a16="http://schemas.microsoft.com/office/drawing/2014/main" id="{01FC2EBE-2ED8-884C-15AD-98F6F7298930}"/>
                  </a:ext>
                </a:extLst>
              </p:cNvPr>
              <p:cNvSpPr>
                <a:spLocks/>
              </p:cNvSpPr>
              <p:nvPr/>
            </p:nvSpPr>
            <p:spPr bwMode="auto">
              <a:xfrm>
                <a:off x="4187825" y="2947988"/>
                <a:ext cx="211138" cy="49213"/>
              </a:xfrm>
              <a:custGeom>
                <a:avLst/>
                <a:gdLst>
                  <a:gd name="T0" fmla="*/ 0 w 56"/>
                  <a:gd name="T1" fmla="*/ 13 h 13"/>
                  <a:gd name="T2" fmla="*/ 28 w 56"/>
                  <a:gd name="T3" fmla="*/ 0 h 13"/>
                  <a:gd name="T4" fmla="*/ 56 w 56"/>
                  <a:gd name="T5" fmla="*/ 13 h 13"/>
                </a:gdLst>
                <a:ahLst/>
                <a:cxnLst>
                  <a:cxn ang="0">
                    <a:pos x="T0" y="T1"/>
                  </a:cxn>
                  <a:cxn ang="0">
                    <a:pos x="T2" y="T3"/>
                  </a:cxn>
                  <a:cxn ang="0">
                    <a:pos x="T4" y="T5"/>
                  </a:cxn>
                </a:cxnLst>
                <a:rect l="0" t="0" r="r" b="b"/>
                <a:pathLst>
                  <a:path w="56" h="13">
                    <a:moveTo>
                      <a:pt x="0" y="13"/>
                    </a:moveTo>
                    <a:cubicBezTo>
                      <a:pt x="7" y="5"/>
                      <a:pt x="17" y="0"/>
                      <a:pt x="28" y="0"/>
                    </a:cubicBezTo>
                    <a:cubicBezTo>
                      <a:pt x="39" y="0"/>
                      <a:pt x="49" y="5"/>
                      <a:pt x="56" y="13"/>
                    </a:cubicBez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9" name="Freeform 275">
                <a:extLst>
                  <a:ext uri="{FF2B5EF4-FFF2-40B4-BE49-F238E27FC236}">
                    <a16:creationId xmlns:a16="http://schemas.microsoft.com/office/drawing/2014/main" id="{730C614C-39A1-1293-BA99-63ADBF939B46}"/>
                  </a:ext>
                </a:extLst>
              </p:cNvPr>
              <p:cNvSpPr>
                <a:spLocks/>
              </p:cNvSpPr>
              <p:nvPr/>
            </p:nvSpPr>
            <p:spPr bwMode="auto">
              <a:xfrm>
                <a:off x="4157663" y="2909888"/>
                <a:ext cx="269875" cy="63500"/>
              </a:xfrm>
              <a:custGeom>
                <a:avLst/>
                <a:gdLst>
                  <a:gd name="T0" fmla="*/ 0 w 72"/>
                  <a:gd name="T1" fmla="*/ 17 h 17"/>
                  <a:gd name="T2" fmla="*/ 36 w 72"/>
                  <a:gd name="T3" fmla="*/ 0 h 17"/>
                  <a:gd name="T4" fmla="*/ 72 w 72"/>
                  <a:gd name="T5" fmla="*/ 17 h 17"/>
                </a:gdLst>
                <a:ahLst/>
                <a:cxnLst>
                  <a:cxn ang="0">
                    <a:pos x="T0" y="T1"/>
                  </a:cxn>
                  <a:cxn ang="0">
                    <a:pos x="T2" y="T3"/>
                  </a:cxn>
                  <a:cxn ang="0">
                    <a:pos x="T4" y="T5"/>
                  </a:cxn>
                </a:cxnLst>
                <a:rect l="0" t="0" r="r" b="b"/>
                <a:pathLst>
                  <a:path w="72" h="17">
                    <a:moveTo>
                      <a:pt x="0" y="17"/>
                    </a:moveTo>
                    <a:cubicBezTo>
                      <a:pt x="8" y="7"/>
                      <a:pt x="21" y="0"/>
                      <a:pt x="36" y="0"/>
                    </a:cubicBezTo>
                    <a:cubicBezTo>
                      <a:pt x="51" y="0"/>
                      <a:pt x="64" y="7"/>
                      <a:pt x="72" y="17"/>
                    </a:cubicBez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0" name="Freeform 276">
                <a:extLst>
                  <a:ext uri="{FF2B5EF4-FFF2-40B4-BE49-F238E27FC236}">
                    <a16:creationId xmlns:a16="http://schemas.microsoft.com/office/drawing/2014/main" id="{4B5CAD06-E667-96ED-C386-C42BA98ED94F}"/>
                  </a:ext>
                </a:extLst>
              </p:cNvPr>
              <p:cNvSpPr>
                <a:spLocks/>
              </p:cNvSpPr>
              <p:nvPr/>
            </p:nvSpPr>
            <p:spPr bwMode="auto">
              <a:xfrm>
                <a:off x="4206875" y="3140076"/>
                <a:ext cx="173038" cy="85725"/>
              </a:xfrm>
              <a:custGeom>
                <a:avLst/>
                <a:gdLst>
                  <a:gd name="T0" fmla="*/ 46 w 46"/>
                  <a:gd name="T1" fmla="*/ 23 h 23"/>
                  <a:gd name="T2" fmla="*/ 0 w 46"/>
                  <a:gd name="T3" fmla="*/ 23 h 23"/>
                  <a:gd name="T4" fmla="*/ 23 w 46"/>
                  <a:gd name="T5" fmla="*/ 0 h 23"/>
                  <a:gd name="T6" fmla="*/ 46 w 46"/>
                  <a:gd name="T7" fmla="*/ 23 h 23"/>
                </a:gdLst>
                <a:ahLst/>
                <a:cxnLst>
                  <a:cxn ang="0">
                    <a:pos x="T0" y="T1"/>
                  </a:cxn>
                  <a:cxn ang="0">
                    <a:pos x="T2" y="T3"/>
                  </a:cxn>
                  <a:cxn ang="0">
                    <a:pos x="T4" y="T5"/>
                  </a:cxn>
                  <a:cxn ang="0">
                    <a:pos x="T6" y="T7"/>
                  </a:cxn>
                </a:cxnLst>
                <a:rect l="0" t="0" r="r" b="b"/>
                <a:pathLst>
                  <a:path w="46" h="23">
                    <a:moveTo>
                      <a:pt x="46" y="23"/>
                    </a:moveTo>
                    <a:cubicBezTo>
                      <a:pt x="0" y="23"/>
                      <a:pt x="0" y="23"/>
                      <a:pt x="0" y="23"/>
                    </a:cubicBezTo>
                    <a:cubicBezTo>
                      <a:pt x="0" y="10"/>
                      <a:pt x="10" y="0"/>
                      <a:pt x="23" y="0"/>
                    </a:cubicBezTo>
                    <a:cubicBezTo>
                      <a:pt x="36" y="0"/>
                      <a:pt x="46" y="10"/>
                      <a:pt x="46" y="23"/>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sp>
          <p:nvSpPr>
            <p:cNvPr id="18" name="Rectangle 17" descr="This image is of three overlapping circles.   ">
              <a:extLst>
                <a:ext uri="{FF2B5EF4-FFF2-40B4-BE49-F238E27FC236}">
                  <a16:creationId xmlns:a16="http://schemas.microsoft.com/office/drawing/2014/main" id="{4005C5D7-E80F-0CDC-6A4A-C8D469EBC4FB}"/>
                </a:ext>
              </a:extLst>
            </p:cNvPr>
            <p:cNvSpPr/>
            <p:nvPr/>
          </p:nvSpPr>
          <p:spPr>
            <a:xfrm>
              <a:off x="4612347" y="4347428"/>
              <a:ext cx="1260332" cy="984885"/>
            </a:xfrm>
            <a:prstGeom prst="rect">
              <a:avLst/>
            </a:prstGeom>
          </p:spPr>
          <p:txBody>
            <a:bodyPr wrap="square" lIns="0" tIns="0" rIns="0" bIns="0">
              <a:spAutoFit/>
            </a:bodyPr>
            <a:lstStyle/>
            <a:p>
              <a:pPr algn="ctr"/>
              <a:r>
                <a:rPr lang="en-US" sz="1600" i="1" dirty="0">
                  <a:solidFill>
                    <a:schemeClr val="bg1"/>
                  </a:solidFill>
                  <a:latin typeface="+mj-lt"/>
                  <a:cs typeface="Segoe UI" panose="020B0502040204020203" pitchFamily="34" charset="0"/>
                </a:rPr>
                <a:t>More and more employers agrees </a:t>
              </a:r>
            </a:p>
          </p:txBody>
        </p:sp>
        <p:grpSp>
          <p:nvGrpSpPr>
            <p:cNvPr id="19" name="Group 18">
              <a:extLst>
                <a:ext uri="{FF2B5EF4-FFF2-40B4-BE49-F238E27FC236}">
                  <a16:creationId xmlns:a16="http://schemas.microsoft.com/office/drawing/2014/main" id="{FFB4C9D8-0CB8-6FFD-0E92-2B8AFD64D105}"/>
                </a:ext>
              </a:extLst>
            </p:cNvPr>
            <p:cNvGrpSpPr/>
            <p:nvPr/>
          </p:nvGrpSpPr>
          <p:grpSpPr>
            <a:xfrm>
              <a:off x="2177290" y="2874779"/>
              <a:ext cx="344488" cy="346075"/>
              <a:chOff x="4841875" y="2895601"/>
              <a:chExt cx="344488" cy="346075"/>
            </a:xfrm>
          </p:grpSpPr>
          <p:sp>
            <p:nvSpPr>
              <p:cNvPr id="22" name="Freeform 258">
                <a:extLst>
                  <a:ext uri="{FF2B5EF4-FFF2-40B4-BE49-F238E27FC236}">
                    <a16:creationId xmlns:a16="http://schemas.microsoft.com/office/drawing/2014/main" id="{3F733807-68CF-BB78-0CAF-444A23013A7A}"/>
                  </a:ext>
                </a:extLst>
              </p:cNvPr>
              <p:cNvSpPr>
                <a:spLocks/>
              </p:cNvSpPr>
              <p:nvPr/>
            </p:nvSpPr>
            <p:spPr bwMode="auto">
              <a:xfrm>
                <a:off x="4916488" y="2895601"/>
                <a:ext cx="195263" cy="195263"/>
              </a:xfrm>
              <a:custGeom>
                <a:avLst/>
                <a:gdLst>
                  <a:gd name="T0" fmla="*/ 52 w 52"/>
                  <a:gd name="T1" fmla="*/ 26 h 52"/>
                  <a:gd name="T2" fmla="*/ 26 w 52"/>
                  <a:gd name="T3" fmla="*/ 52 h 52"/>
                  <a:gd name="T4" fmla="*/ 0 w 52"/>
                  <a:gd name="T5" fmla="*/ 25 h 52"/>
                  <a:gd name="T6" fmla="*/ 25 w 52"/>
                  <a:gd name="T7" fmla="*/ 0 h 52"/>
                  <a:gd name="T8" fmla="*/ 26 w 52"/>
                  <a:gd name="T9" fmla="*/ 0 h 52"/>
                  <a:gd name="T10" fmla="*/ 52 w 52"/>
                  <a:gd name="T11" fmla="*/ 26 h 52"/>
                </a:gdLst>
                <a:ahLst/>
                <a:cxnLst>
                  <a:cxn ang="0">
                    <a:pos x="T0" y="T1"/>
                  </a:cxn>
                  <a:cxn ang="0">
                    <a:pos x="T2" y="T3"/>
                  </a:cxn>
                  <a:cxn ang="0">
                    <a:pos x="T4" y="T5"/>
                  </a:cxn>
                  <a:cxn ang="0">
                    <a:pos x="T6" y="T7"/>
                  </a:cxn>
                  <a:cxn ang="0">
                    <a:pos x="T8" y="T9"/>
                  </a:cxn>
                  <a:cxn ang="0">
                    <a:pos x="T10" y="T11"/>
                  </a:cxn>
                </a:cxnLst>
                <a:rect l="0" t="0" r="r" b="b"/>
                <a:pathLst>
                  <a:path w="52" h="52">
                    <a:moveTo>
                      <a:pt x="52" y="26"/>
                    </a:moveTo>
                    <a:cubicBezTo>
                      <a:pt x="52" y="40"/>
                      <a:pt x="40" y="52"/>
                      <a:pt x="26" y="52"/>
                    </a:cubicBezTo>
                    <a:cubicBezTo>
                      <a:pt x="12" y="52"/>
                      <a:pt x="0" y="40"/>
                      <a:pt x="0" y="25"/>
                    </a:cubicBezTo>
                    <a:cubicBezTo>
                      <a:pt x="0" y="11"/>
                      <a:pt x="11" y="1"/>
                      <a:pt x="25" y="0"/>
                    </a:cubicBezTo>
                    <a:cubicBezTo>
                      <a:pt x="25" y="0"/>
                      <a:pt x="26" y="0"/>
                      <a:pt x="26" y="0"/>
                    </a:cubicBezTo>
                    <a:cubicBezTo>
                      <a:pt x="40" y="0"/>
                      <a:pt x="52" y="11"/>
                      <a:pt x="52" y="26"/>
                    </a:cubicBezTo>
                    <a:close/>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259">
                <a:extLst>
                  <a:ext uri="{FF2B5EF4-FFF2-40B4-BE49-F238E27FC236}">
                    <a16:creationId xmlns:a16="http://schemas.microsoft.com/office/drawing/2014/main" id="{C4B96035-EBE5-79AF-696F-CBFD44EFAA90}"/>
                  </a:ext>
                </a:extLst>
              </p:cNvPr>
              <p:cNvSpPr>
                <a:spLocks/>
              </p:cNvSpPr>
              <p:nvPr/>
            </p:nvSpPr>
            <p:spPr bwMode="auto">
              <a:xfrm>
                <a:off x="4957763" y="2895601"/>
                <a:ext cx="52388" cy="195263"/>
              </a:xfrm>
              <a:custGeom>
                <a:avLst/>
                <a:gdLst>
                  <a:gd name="T0" fmla="*/ 14 w 14"/>
                  <a:gd name="T1" fmla="*/ 0 h 52"/>
                  <a:gd name="T2" fmla="*/ 14 w 14"/>
                  <a:gd name="T3" fmla="*/ 52 h 52"/>
                </a:gdLst>
                <a:ahLst/>
                <a:cxnLst>
                  <a:cxn ang="0">
                    <a:pos x="T0" y="T1"/>
                  </a:cxn>
                  <a:cxn ang="0">
                    <a:pos x="T2" y="T3"/>
                  </a:cxn>
                </a:cxnLst>
                <a:rect l="0" t="0" r="r" b="b"/>
                <a:pathLst>
                  <a:path w="14" h="52">
                    <a:moveTo>
                      <a:pt x="14" y="0"/>
                    </a:moveTo>
                    <a:cubicBezTo>
                      <a:pt x="0" y="15"/>
                      <a:pt x="0" y="34"/>
                      <a:pt x="14" y="52"/>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260">
                <a:extLst>
                  <a:ext uri="{FF2B5EF4-FFF2-40B4-BE49-F238E27FC236}">
                    <a16:creationId xmlns:a16="http://schemas.microsoft.com/office/drawing/2014/main" id="{B2A48058-0996-0F56-A222-A629C92FB40F}"/>
                  </a:ext>
                </a:extLst>
              </p:cNvPr>
              <p:cNvSpPr>
                <a:spLocks/>
              </p:cNvSpPr>
              <p:nvPr/>
            </p:nvSpPr>
            <p:spPr bwMode="auto">
              <a:xfrm>
                <a:off x="5018088" y="2895601"/>
                <a:ext cx="52388" cy="195263"/>
              </a:xfrm>
              <a:custGeom>
                <a:avLst/>
                <a:gdLst>
                  <a:gd name="T0" fmla="*/ 0 w 14"/>
                  <a:gd name="T1" fmla="*/ 0 h 52"/>
                  <a:gd name="T2" fmla="*/ 0 w 14"/>
                  <a:gd name="T3" fmla="*/ 52 h 52"/>
                </a:gdLst>
                <a:ahLst/>
                <a:cxnLst>
                  <a:cxn ang="0">
                    <a:pos x="T0" y="T1"/>
                  </a:cxn>
                  <a:cxn ang="0">
                    <a:pos x="T2" y="T3"/>
                  </a:cxn>
                </a:cxnLst>
                <a:rect l="0" t="0" r="r" b="b"/>
                <a:pathLst>
                  <a:path w="14" h="52">
                    <a:moveTo>
                      <a:pt x="0" y="0"/>
                    </a:moveTo>
                    <a:cubicBezTo>
                      <a:pt x="14" y="15"/>
                      <a:pt x="14" y="34"/>
                      <a:pt x="0" y="52"/>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5" name="Line 261">
                <a:extLst>
                  <a:ext uri="{FF2B5EF4-FFF2-40B4-BE49-F238E27FC236}">
                    <a16:creationId xmlns:a16="http://schemas.microsoft.com/office/drawing/2014/main" id="{8896FD4E-16FA-10BF-A51F-DAFAB36F3CCE}"/>
                  </a:ext>
                </a:extLst>
              </p:cNvPr>
              <p:cNvSpPr>
                <a:spLocks noChangeShapeType="1"/>
              </p:cNvSpPr>
              <p:nvPr/>
            </p:nvSpPr>
            <p:spPr bwMode="auto">
              <a:xfrm>
                <a:off x="4932363" y="3044826"/>
                <a:ext cx="165100"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6" name="Line 262">
                <a:extLst>
                  <a:ext uri="{FF2B5EF4-FFF2-40B4-BE49-F238E27FC236}">
                    <a16:creationId xmlns:a16="http://schemas.microsoft.com/office/drawing/2014/main" id="{359CB91D-6398-ECFF-C0D8-4D83BCEA8CDB}"/>
                  </a:ext>
                </a:extLst>
              </p:cNvPr>
              <p:cNvSpPr>
                <a:spLocks noChangeShapeType="1"/>
              </p:cNvSpPr>
              <p:nvPr/>
            </p:nvSpPr>
            <p:spPr bwMode="auto">
              <a:xfrm>
                <a:off x="4932363" y="2940051"/>
                <a:ext cx="165100"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7" name="Line 263">
                <a:extLst>
                  <a:ext uri="{FF2B5EF4-FFF2-40B4-BE49-F238E27FC236}">
                    <a16:creationId xmlns:a16="http://schemas.microsoft.com/office/drawing/2014/main" id="{6E3E39A8-FFF7-4D66-1171-D81301C67BB5}"/>
                  </a:ext>
                </a:extLst>
              </p:cNvPr>
              <p:cNvSpPr>
                <a:spLocks noChangeShapeType="1"/>
              </p:cNvSpPr>
              <p:nvPr/>
            </p:nvSpPr>
            <p:spPr bwMode="auto">
              <a:xfrm>
                <a:off x="4916488" y="2992438"/>
                <a:ext cx="195263"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8" name="Oval 264">
                <a:extLst>
                  <a:ext uri="{FF2B5EF4-FFF2-40B4-BE49-F238E27FC236}">
                    <a16:creationId xmlns:a16="http://schemas.microsoft.com/office/drawing/2014/main" id="{B5249E5B-08C3-8700-0B49-67DC6CC625DA}"/>
                  </a:ext>
                </a:extLst>
              </p:cNvPr>
              <p:cNvSpPr>
                <a:spLocks noChangeArrowheads="1"/>
              </p:cNvSpPr>
              <p:nvPr/>
            </p:nvSpPr>
            <p:spPr bwMode="auto">
              <a:xfrm>
                <a:off x="4864100" y="3105151"/>
                <a:ext cx="74613" cy="7620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9" name="Oval 265">
                <a:extLst>
                  <a:ext uri="{FF2B5EF4-FFF2-40B4-BE49-F238E27FC236}">
                    <a16:creationId xmlns:a16="http://schemas.microsoft.com/office/drawing/2014/main" id="{2ABCBE1E-1D40-F018-00AC-880E1DEED897}"/>
                  </a:ext>
                </a:extLst>
              </p:cNvPr>
              <p:cNvSpPr>
                <a:spLocks noChangeArrowheads="1"/>
              </p:cNvSpPr>
              <p:nvPr/>
            </p:nvSpPr>
            <p:spPr bwMode="auto">
              <a:xfrm>
                <a:off x="4976813" y="3105151"/>
                <a:ext cx="74613" cy="7620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0" name="Oval 266">
                <a:extLst>
                  <a:ext uri="{FF2B5EF4-FFF2-40B4-BE49-F238E27FC236}">
                    <a16:creationId xmlns:a16="http://schemas.microsoft.com/office/drawing/2014/main" id="{5E91EEF8-33FE-B36B-FD65-003859668DCF}"/>
                  </a:ext>
                </a:extLst>
              </p:cNvPr>
              <p:cNvSpPr>
                <a:spLocks noChangeArrowheads="1"/>
              </p:cNvSpPr>
              <p:nvPr/>
            </p:nvSpPr>
            <p:spPr bwMode="auto">
              <a:xfrm>
                <a:off x="5089525" y="3105151"/>
                <a:ext cx="74613" cy="7620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1" name="Freeform 267">
                <a:extLst>
                  <a:ext uri="{FF2B5EF4-FFF2-40B4-BE49-F238E27FC236}">
                    <a16:creationId xmlns:a16="http://schemas.microsoft.com/office/drawing/2014/main" id="{9364841C-8E5A-DEB3-3628-98DD18A6774F}"/>
                  </a:ext>
                </a:extLst>
              </p:cNvPr>
              <p:cNvSpPr>
                <a:spLocks/>
              </p:cNvSpPr>
              <p:nvPr/>
            </p:nvSpPr>
            <p:spPr bwMode="auto">
              <a:xfrm>
                <a:off x="4841875" y="3181351"/>
                <a:ext cx="344488" cy="60325"/>
              </a:xfrm>
              <a:custGeom>
                <a:avLst/>
                <a:gdLst>
                  <a:gd name="T0" fmla="*/ 76 w 92"/>
                  <a:gd name="T1" fmla="*/ 0 h 16"/>
                  <a:gd name="T2" fmla="*/ 61 w 92"/>
                  <a:gd name="T3" fmla="*/ 11 h 16"/>
                  <a:gd name="T4" fmla="*/ 46 w 92"/>
                  <a:gd name="T5" fmla="*/ 0 h 16"/>
                  <a:gd name="T6" fmla="*/ 31 w 92"/>
                  <a:gd name="T7" fmla="*/ 11 h 16"/>
                  <a:gd name="T8" fmla="*/ 16 w 92"/>
                  <a:gd name="T9" fmla="*/ 0 h 16"/>
                  <a:gd name="T10" fmla="*/ 0 w 92"/>
                  <a:gd name="T11" fmla="*/ 16 h 16"/>
                  <a:gd name="T12" fmla="*/ 92 w 92"/>
                  <a:gd name="T13" fmla="*/ 16 h 16"/>
                  <a:gd name="T14" fmla="*/ 76 w 92"/>
                  <a:gd name="T15" fmla="*/ 0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2" h="16">
                    <a:moveTo>
                      <a:pt x="76" y="0"/>
                    </a:moveTo>
                    <a:cubicBezTo>
                      <a:pt x="69" y="0"/>
                      <a:pt x="63" y="4"/>
                      <a:pt x="61" y="11"/>
                    </a:cubicBezTo>
                    <a:cubicBezTo>
                      <a:pt x="59" y="4"/>
                      <a:pt x="53" y="0"/>
                      <a:pt x="46" y="0"/>
                    </a:cubicBezTo>
                    <a:cubicBezTo>
                      <a:pt x="39" y="0"/>
                      <a:pt x="33" y="4"/>
                      <a:pt x="31" y="11"/>
                    </a:cubicBezTo>
                    <a:cubicBezTo>
                      <a:pt x="29" y="4"/>
                      <a:pt x="23" y="0"/>
                      <a:pt x="16" y="0"/>
                    </a:cubicBezTo>
                    <a:cubicBezTo>
                      <a:pt x="7" y="0"/>
                      <a:pt x="0" y="8"/>
                      <a:pt x="0" y="16"/>
                    </a:cubicBezTo>
                    <a:cubicBezTo>
                      <a:pt x="92" y="16"/>
                      <a:pt x="92" y="16"/>
                      <a:pt x="92" y="16"/>
                    </a:cubicBezTo>
                    <a:cubicBezTo>
                      <a:pt x="92" y="8"/>
                      <a:pt x="85" y="0"/>
                      <a:pt x="76" y="0"/>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sp>
          <p:nvSpPr>
            <p:cNvPr id="20" name="Rectangle 19">
              <a:extLst>
                <a:ext uri="{FF2B5EF4-FFF2-40B4-BE49-F238E27FC236}">
                  <a16:creationId xmlns:a16="http://schemas.microsoft.com/office/drawing/2014/main" id="{8E0791A3-3C0F-DBFA-B25F-3ADC326BBDC5}"/>
                </a:ext>
              </a:extLst>
            </p:cNvPr>
            <p:cNvSpPr/>
            <p:nvPr/>
          </p:nvSpPr>
          <p:spPr>
            <a:xfrm>
              <a:off x="954669" y="4365760"/>
              <a:ext cx="1260332" cy="738664"/>
            </a:xfrm>
            <a:prstGeom prst="rect">
              <a:avLst/>
            </a:prstGeom>
          </p:spPr>
          <p:txBody>
            <a:bodyPr wrap="square" lIns="0" tIns="0" rIns="0" bIns="0">
              <a:spAutoFit/>
            </a:bodyPr>
            <a:lstStyle/>
            <a:p>
              <a:pPr algn="ctr"/>
              <a:r>
                <a:rPr lang="en-US" sz="1600" i="1" dirty="0">
                  <a:solidFill>
                    <a:schemeClr val="bg1"/>
                  </a:solidFill>
                  <a:latin typeface="+mj-lt"/>
                  <a:cs typeface="Segoe UI" panose="020B0502040204020203" pitchFamily="34" charset="0"/>
                </a:rPr>
                <a:t>Flexible working is the new future</a:t>
              </a:r>
            </a:p>
          </p:txBody>
        </p:sp>
        <p:sp>
          <p:nvSpPr>
            <p:cNvPr id="21" name="Rectangle 20">
              <a:extLst>
                <a:ext uri="{FF2B5EF4-FFF2-40B4-BE49-F238E27FC236}">
                  <a16:creationId xmlns:a16="http://schemas.microsoft.com/office/drawing/2014/main" id="{98E55F1E-1581-364E-4AAD-689AAEE1ED8C}"/>
                </a:ext>
              </a:extLst>
            </p:cNvPr>
            <p:cNvSpPr/>
            <p:nvPr/>
          </p:nvSpPr>
          <p:spPr>
            <a:xfrm>
              <a:off x="2776791" y="1495581"/>
              <a:ext cx="1260332" cy="492443"/>
            </a:xfrm>
            <a:prstGeom prst="rect">
              <a:avLst/>
            </a:prstGeom>
          </p:spPr>
          <p:txBody>
            <a:bodyPr wrap="square" lIns="0" tIns="0" rIns="0" bIns="0">
              <a:spAutoFit/>
            </a:bodyPr>
            <a:lstStyle/>
            <a:p>
              <a:pPr algn="ctr"/>
              <a:r>
                <a:rPr lang="en-US" sz="1600" i="1" dirty="0">
                  <a:solidFill>
                    <a:schemeClr val="bg1"/>
                  </a:solidFill>
                  <a:latin typeface="+mj-lt"/>
                  <a:cs typeface="Segoe UI" panose="020B0502040204020203" pitchFamily="34" charset="0"/>
                </a:rPr>
                <a:t>Demand from workers</a:t>
              </a:r>
            </a:p>
          </p:txBody>
        </p:sp>
      </p:grpSp>
    </p:spTree>
    <p:extLst>
      <p:ext uri="{BB962C8B-B14F-4D97-AF65-F5344CB8AC3E}">
        <p14:creationId xmlns:p14="http://schemas.microsoft.com/office/powerpoint/2010/main" val="4183452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B270761-CC40-4F3F-A916-7E3BC3989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2820855C-9FA4-417A-BE67-63C022F81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7E6A49B-1B06-403E-8CC5-ACB38A6BD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405A22-22C3-1A8B-C438-955D929C460F}"/>
              </a:ext>
            </a:extLst>
          </p:cNvPr>
          <p:cNvSpPr>
            <a:spLocks noGrp="1"/>
          </p:cNvSpPr>
          <p:nvPr>
            <p:ph type="title"/>
          </p:nvPr>
        </p:nvSpPr>
        <p:spPr>
          <a:xfrm>
            <a:off x="1202435" y="0"/>
            <a:ext cx="9173599" cy="1318661"/>
          </a:xfrm>
        </p:spPr>
        <p:txBody>
          <a:bodyPr vert="horz" lIns="91440" tIns="45720" rIns="91440" bIns="45720" rtlCol="0" anchor="b">
            <a:normAutofit/>
          </a:bodyPr>
          <a:lstStyle/>
          <a:p>
            <a:r>
              <a:rPr lang="en-US" sz="4000" b="1" dirty="0">
                <a:solidFill>
                  <a:srgbClr val="002060"/>
                </a:solidFill>
                <a:latin typeface="Segoe UI" panose="020B0502040204020203" pitchFamily="34" charset="0"/>
                <a:cs typeface="Segoe UI" panose="020B0502040204020203" pitchFamily="34" charset="0"/>
              </a:rPr>
              <a:t>VARIETIES OF FLEXIBLE WORKING</a:t>
            </a:r>
            <a:br>
              <a:rPr lang="en-US" sz="4000" b="1" dirty="0">
                <a:solidFill>
                  <a:srgbClr val="002060"/>
                </a:solidFill>
                <a:latin typeface="Segoe UI" panose="020B0502040204020203" pitchFamily="34" charset="0"/>
                <a:cs typeface="Segoe UI" panose="020B0502040204020203" pitchFamily="34" charset="0"/>
              </a:rPr>
            </a:br>
            <a:endParaRPr lang="en-US" sz="4000" kern="1200" dirty="0">
              <a:solidFill>
                <a:schemeClr val="tx1"/>
              </a:solidFill>
              <a:latin typeface="+mj-lt"/>
              <a:ea typeface="+mj-ea"/>
              <a:cs typeface="+mj-cs"/>
            </a:endParaRPr>
          </a:p>
        </p:txBody>
      </p:sp>
      <p:sp>
        <p:nvSpPr>
          <p:cNvPr id="6" name="Rectangle 5">
            <a:extLst>
              <a:ext uri="{FF2B5EF4-FFF2-40B4-BE49-F238E27FC236}">
                <a16:creationId xmlns:a16="http://schemas.microsoft.com/office/drawing/2014/main" id="{C7AB8808-F2C1-64EC-97D3-5DBFD182A136}"/>
              </a:ext>
            </a:extLst>
          </p:cNvPr>
          <p:cNvSpPr/>
          <p:nvPr/>
        </p:nvSpPr>
        <p:spPr>
          <a:xfrm>
            <a:off x="1434732" y="1238574"/>
            <a:ext cx="10757268" cy="4107278"/>
          </a:xfrm>
          <a:prstGeom prst="rect">
            <a:avLst/>
          </a:prstGeom>
        </p:spPr>
        <p:txBody>
          <a:bodyPr wrap="square" lIns="0" tIns="0" rIns="0" bIns="0">
            <a:spAutoFit/>
          </a:bodyPr>
          <a:lstStyle/>
          <a:p>
            <a:pPr marL="342900" indent="-342900">
              <a:lnSpc>
                <a:spcPct val="150000"/>
              </a:lnSpc>
              <a:buFont typeface="Wingdings" panose="05000000000000000000" pitchFamily="2" charset="2"/>
              <a:buChar char="§"/>
            </a:pPr>
            <a:r>
              <a:rPr lang="en-US" sz="2000" i="1" dirty="0">
                <a:solidFill>
                  <a:srgbClr val="002060"/>
                </a:solidFill>
                <a:latin typeface="+mj-lt"/>
                <a:cs typeface="Segoe UI" panose="020B0502040204020203" pitchFamily="34" charset="0"/>
              </a:rPr>
              <a:t>Job sharing - Two individuals ensure single work and divide the time.</a:t>
            </a:r>
          </a:p>
          <a:p>
            <a:pPr marL="342900" indent="-342900">
              <a:lnSpc>
                <a:spcPct val="150000"/>
              </a:lnSpc>
              <a:buFont typeface="Wingdings" panose="05000000000000000000" pitchFamily="2" charset="2"/>
              <a:buChar char="§"/>
            </a:pPr>
            <a:r>
              <a:rPr lang="en-US" sz="2000" i="1" dirty="0">
                <a:solidFill>
                  <a:srgbClr val="002060"/>
                </a:solidFill>
                <a:latin typeface="+mj-lt"/>
                <a:cs typeface="Segoe UI" panose="020B0502040204020203" pitchFamily="34" charset="0"/>
              </a:rPr>
              <a:t>Working from home - wherever other than the usual workplace.</a:t>
            </a:r>
          </a:p>
          <a:p>
            <a:pPr marL="342900" indent="-342900">
              <a:lnSpc>
                <a:spcPct val="150000"/>
              </a:lnSpc>
              <a:buFont typeface="Wingdings" panose="05000000000000000000" pitchFamily="2" charset="2"/>
              <a:buChar char="§"/>
            </a:pPr>
            <a:r>
              <a:rPr lang="en-US" sz="2000" i="1" dirty="0">
                <a:solidFill>
                  <a:srgbClr val="002060"/>
                </a:solidFill>
                <a:latin typeface="+mj-lt"/>
                <a:cs typeface="Segoe UI" panose="020B0502040204020203" pitchFamily="34" charset="0"/>
              </a:rPr>
              <a:t>Part time – Employed for fewer than full-time hours.</a:t>
            </a:r>
          </a:p>
          <a:p>
            <a:pPr marL="342900" indent="-342900">
              <a:lnSpc>
                <a:spcPct val="150000"/>
              </a:lnSpc>
              <a:buFont typeface="Wingdings" panose="05000000000000000000" pitchFamily="2" charset="2"/>
              <a:buChar char="§"/>
            </a:pPr>
            <a:r>
              <a:rPr lang="en-US" sz="2000" i="1" dirty="0">
                <a:solidFill>
                  <a:srgbClr val="002060"/>
                </a:solidFill>
                <a:latin typeface="+mj-lt"/>
                <a:cs typeface="Segoe UI" panose="020B0502040204020203" pitchFamily="34" charset="0"/>
              </a:rPr>
              <a:t>Compressed hours - Occupied full-time but over less days.</a:t>
            </a:r>
          </a:p>
          <a:p>
            <a:pPr marL="342900" indent="-342900">
              <a:lnSpc>
                <a:spcPct val="150000"/>
              </a:lnSpc>
              <a:buFont typeface="Wingdings" panose="05000000000000000000" pitchFamily="2" charset="2"/>
              <a:buChar char="§"/>
            </a:pPr>
            <a:r>
              <a:rPr lang="en-US" sz="2000" i="1" dirty="0">
                <a:solidFill>
                  <a:srgbClr val="002060"/>
                </a:solidFill>
                <a:latin typeface="+mj-lt"/>
                <a:cs typeface="Segoe UI" panose="020B0502040204020203" pitchFamily="34" charset="0"/>
              </a:rPr>
              <a:t>Flexi-time - Worker selects what time to start and end work.</a:t>
            </a:r>
          </a:p>
          <a:p>
            <a:pPr marL="342900" indent="-342900">
              <a:lnSpc>
                <a:spcPct val="150000"/>
              </a:lnSpc>
              <a:buFont typeface="Wingdings" panose="05000000000000000000" pitchFamily="2" charset="2"/>
              <a:buChar char="§"/>
            </a:pPr>
            <a:r>
              <a:rPr lang="en-US" sz="2000" i="1" dirty="0">
                <a:solidFill>
                  <a:srgbClr val="002060"/>
                </a:solidFill>
                <a:latin typeface="+mj-lt"/>
                <a:cs typeface="Segoe UI" panose="020B0502040204020203" pitchFamily="34" charset="0"/>
              </a:rPr>
              <a:t>Annualized hours - Member must work a definite total of times over the year, but they have flexibility around when they work. </a:t>
            </a:r>
          </a:p>
          <a:p>
            <a:pPr marL="342900" indent="-342900">
              <a:lnSpc>
                <a:spcPct val="150000"/>
              </a:lnSpc>
              <a:buFont typeface="Wingdings" panose="05000000000000000000" pitchFamily="2" charset="2"/>
              <a:buChar char="§"/>
            </a:pPr>
            <a:r>
              <a:rPr lang="en-US" sz="2000" i="1" dirty="0">
                <a:solidFill>
                  <a:srgbClr val="002060"/>
                </a:solidFill>
                <a:latin typeface="+mj-lt"/>
                <a:cs typeface="Segoe UI" panose="020B0502040204020203" pitchFamily="34" charset="0"/>
              </a:rPr>
              <a:t>Staggered hours - unlike start, end and lunch  from other employees.</a:t>
            </a:r>
          </a:p>
          <a:p>
            <a:pPr marL="342900" indent="-342900">
              <a:lnSpc>
                <a:spcPct val="150000"/>
              </a:lnSpc>
              <a:buFont typeface="Wingdings" panose="05000000000000000000" pitchFamily="2" charset="2"/>
              <a:buChar char="§"/>
            </a:pPr>
            <a:r>
              <a:rPr lang="en-US" sz="2000" i="1" dirty="0">
                <a:solidFill>
                  <a:srgbClr val="002060"/>
                </a:solidFill>
                <a:latin typeface="+mj-lt"/>
                <a:cs typeface="Segoe UI" panose="020B0502040204020203" pitchFamily="34" charset="0"/>
              </a:rPr>
              <a:t>Phased retirement – elder employee indicate when to stop working. </a:t>
            </a:r>
          </a:p>
        </p:txBody>
      </p:sp>
    </p:spTree>
    <p:extLst>
      <p:ext uri="{BB962C8B-B14F-4D97-AF65-F5344CB8AC3E}">
        <p14:creationId xmlns:p14="http://schemas.microsoft.com/office/powerpoint/2010/main" val="21602308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 name="Title 52" hidden="1">
            <a:extLst>
              <a:ext uri="{FF2B5EF4-FFF2-40B4-BE49-F238E27FC236}">
                <a16:creationId xmlns:a16="http://schemas.microsoft.com/office/drawing/2014/main" id="{6BCAF586-A14B-4A3B-A249-655ADDBB3A4C}"/>
              </a:ext>
            </a:extLst>
          </p:cNvPr>
          <p:cNvSpPr>
            <a:spLocks noGrp="1"/>
          </p:cNvSpPr>
          <p:nvPr>
            <p:ph type="title"/>
          </p:nvPr>
        </p:nvSpPr>
        <p:spPr/>
        <p:txBody>
          <a:bodyPr/>
          <a:lstStyle/>
          <a:p>
            <a:r>
              <a:rPr lang="en-US" dirty="0"/>
              <a:t>Human resources slide 8</a:t>
            </a:r>
          </a:p>
        </p:txBody>
      </p:sp>
      <p:sp>
        <p:nvSpPr>
          <p:cNvPr id="3" name="TextBox 2">
            <a:extLst>
              <a:ext uri="{FF2B5EF4-FFF2-40B4-BE49-F238E27FC236}">
                <a16:creationId xmlns:a16="http://schemas.microsoft.com/office/drawing/2014/main" id="{CE6AF7FE-5978-4B5F-90E1-044AC25EC230}"/>
              </a:ext>
            </a:extLst>
          </p:cNvPr>
          <p:cNvSpPr txBox="1"/>
          <p:nvPr/>
        </p:nvSpPr>
        <p:spPr>
          <a:xfrm>
            <a:off x="726781" y="273553"/>
            <a:ext cx="5369219" cy="405205"/>
          </a:xfrm>
          <a:prstGeom prst="rect">
            <a:avLst/>
          </a:prstGeom>
          <a:noFill/>
        </p:spPr>
        <p:txBody>
          <a:bodyPr wrap="square" lIns="0" tIns="0" rIns="0" bIns="0" rtlCol="0">
            <a:noAutofit/>
          </a:bodyPr>
          <a:lstStyle>
            <a:defPPr>
              <a:defRPr lang="en-US"/>
            </a:defPPr>
            <a:lvl1pPr>
              <a:lnSpc>
                <a:spcPts val="4000"/>
              </a:lnSpc>
              <a:defRPr sz="3600" b="1">
                <a:solidFill>
                  <a:srgbClr val="002060"/>
                </a:solidFill>
                <a:latin typeface="Segoe UI" panose="020B0502040204020203" pitchFamily="34" charset="0"/>
                <a:cs typeface="Segoe UI" panose="020B0502040204020203" pitchFamily="34" charset="0"/>
              </a:defRPr>
            </a:lvl1pPr>
          </a:lstStyle>
          <a:p>
            <a:r>
              <a:rPr lang="en-US" sz="3200" dirty="0"/>
              <a:t>BUSINESS ENVIRONMENT</a:t>
            </a:r>
          </a:p>
        </p:txBody>
      </p:sp>
      <p:sp>
        <p:nvSpPr>
          <p:cNvPr id="2" name="TextBox 1">
            <a:extLst>
              <a:ext uri="{FF2B5EF4-FFF2-40B4-BE49-F238E27FC236}">
                <a16:creationId xmlns:a16="http://schemas.microsoft.com/office/drawing/2014/main" id="{CF3ECDF0-20E4-42EB-A939-E751FFB8EB9E}"/>
              </a:ext>
            </a:extLst>
          </p:cNvPr>
          <p:cNvSpPr txBox="1"/>
          <p:nvPr/>
        </p:nvSpPr>
        <p:spPr>
          <a:xfrm>
            <a:off x="155281" y="795182"/>
            <a:ext cx="7211874" cy="984885"/>
          </a:xfrm>
          <a:prstGeom prst="rect">
            <a:avLst/>
          </a:prstGeom>
        </p:spPr>
        <p:txBody>
          <a:bodyPr wrap="square" lIns="0" tIns="0" rIns="0" bIns="0">
            <a:spAutoFit/>
          </a:bodyPr>
          <a:lstStyle>
            <a:defPPr>
              <a:defRPr lang="en-US"/>
            </a:defPPr>
            <a:lvl1pPr>
              <a:defRPr sz="1600" i="1">
                <a:solidFill>
                  <a:srgbClr val="002060"/>
                </a:solidFill>
                <a:latin typeface="+mj-lt"/>
                <a:cs typeface="Segoe UI" panose="020B0502040204020203" pitchFamily="34" charset="0"/>
              </a:defRPr>
            </a:lvl1pPr>
          </a:lstStyle>
          <a:p>
            <a:r>
              <a:rPr lang="en-US" i="0" dirty="0"/>
              <a:t>Business environment includes the environment or established circumstances, economic, social, political, or institutional in which commercial processes are directed. The environment comprises aspects external which can lead to chances or risks to the company.</a:t>
            </a:r>
            <a:endParaRPr lang="en-US" dirty="0"/>
          </a:p>
        </p:txBody>
      </p:sp>
      <p:sp>
        <p:nvSpPr>
          <p:cNvPr id="4" name="TextBox 3">
            <a:extLst>
              <a:ext uri="{FF2B5EF4-FFF2-40B4-BE49-F238E27FC236}">
                <a16:creationId xmlns:a16="http://schemas.microsoft.com/office/drawing/2014/main" id="{171A55DA-183A-4D18-85CD-0F3BC09D5269}"/>
              </a:ext>
            </a:extLst>
          </p:cNvPr>
          <p:cNvSpPr txBox="1"/>
          <p:nvPr/>
        </p:nvSpPr>
        <p:spPr>
          <a:xfrm>
            <a:off x="726780" y="1873627"/>
            <a:ext cx="5196038" cy="246221"/>
          </a:xfrm>
          <a:prstGeom prst="rect">
            <a:avLst/>
          </a:prstGeom>
        </p:spPr>
        <p:txBody>
          <a:bodyPr wrap="square" lIns="0" tIns="0" rIns="0" bIns="0">
            <a:spAutoFit/>
          </a:bodyPr>
          <a:lstStyle>
            <a:defPPr>
              <a:defRPr lang="en-US"/>
            </a:defPPr>
            <a:lvl1pPr>
              <a:defRPr sz="1600" i="1">
                <a:solidFill>
                  <a:srgbClr val="002060"/>
                </a:solidFill>
                <a:latin typeface="+mj-lt"/>
                <a:cs typeface="Segoe UI" panose="020B0502040204020203" pitchFamily="34" charset="0"/>
              </a:defRPr>
            </a:lvl1pPr>
          </a:lstStyle>
          <a:p>
            <a:r>
              <a:rPr lang="en-US" b="1" dirty="0">
                <a:latin typeface="Segoe UI" panose="020B0502040204020203" pitchFamily="34" charset="0"/>
              </a:rPr>
              <a:t>5 Main types of Business Environment </a:t>
            </a:r>
          </a:p>
        </p:txBody>
      </p:sp>
      <p:sp>
        <p:nvSpPr>
          <p:cNvPr id="5" name="TextBox 4">
            <a:extLst>
              <a:ext uri="{FF2B5EF4-FFF2-40B4-BE49-F238E27FC236}">
                <a16:creationId xmlns:a16="http://schemas.microsoft.com/office/drawing/2014/main" id="{11FEAF3D-6FC9-46CB-B4A4-9B8CA760AE20}"/>
              </a:ext>
            </a:extLst>
          </p:cNvPr>
          <p:cNvSpPr txBox="1"/>
          <p:nvPr/>
        </p:nvSpPr>
        <p:spPr>
          <a:xfrm>
            <a:off x="726780" y="2242027"/>
            <a:ext cx="5464470" cy="1384995"/>
          </a:xfrm>
          <a:prstGeom prst="rect">
            <a:avLst/>
          </a:prstGeom>
        </p:spPr>
        <p:txBody>
          <a:bodyPr wrap="square" lIns="0" tIns="0" rIns="0" bIns="0">
            <a:spAutoFit/>
          </a:bodyPr>
          <a:lstStyle>
            <a:defPPr>
              <a:defRPr lang="en-US"/>
            </a:defPPr>
            <a:lvl1pPr>
              <a:defRPr sz="1600" i="1">
                <a:solidFill>
                  <a:srgbClr val="002060"/>
                </a:solidFill>
                <a:latin typeface="+mj-lt"/>
                <a:cs typeface="Segoe UI" panose="020B0502040204020203" pitchFamily="34" charset="0"/>
              </a:defRPr>
            </a:lvl1pPr>
          </a:lstStyle>
          <a:p>
            <a:pPr marL="285750" indent="-285750">
              <a:buFont typeface="Wingdings" panose="05000000000000000000" pitchFamily="2" charset="2"/>
              <a:buChar char="Ø"/>
            </a:pPr>
            <a:r>
              <a:rPr lang="en-US" sz="1800" i="0" dirty="0"/>
              <a:t>Technological</a:t>
            </a:r>
          </a:p>
          <a:p>
            <a:pPr marL="285750" indent="-285750">
              <a:buFont typeface="Wingdings" panose="05000000000000000000" pitchFamily="2" charset="2"/>
              <a:buChar char="Ø"/>
            </a:pPr>
            <a:r>
              <a:rPr lang="en-US" sz="1800" i="0" dirty="0"/>
              <a:t>Economical</a:t>
            </a:r>
          </a:p>
          <a:p>
            <a:pPr marL="285750" indent="-285750">
              <a:buFont typeface="Wingdings" panose="05000000000000000000" pitchFamily="2" charset="2"/>
              <a:buChar char="Ø"/>
            </a:pPr>
            <a:r>
              <a:rPr lang="en-US" sz="1800" i="0" dirty="0"/>
              <a:t>Political</a:t>
            </a:r>
          </a:p>
          <a:p>
            <a:pPr marL="285750" indent="-285750">
              <a:buFont typeface="Wingdings" panose="05000000000000000000" pitchFamily="2" charset="2"/>
              <a:buChar char="Ø"/>
            </a:pPr>
            <a:r>
              <a:rPr lang="en-US" sz="1800" i="0" dirty="0"/>
              <a:t>Social </a:t>
            </a:r>
          </a:p>
          <a:p>
            <a:pPr marL="285750" indent="-285750">
              <a:buFont typeface="Wingdings" panose="05000000000000000000" pitchFamily="2" charset="2"/>
              <a:buChar char="Ø"/>
            </a:pPr>
            <a:r>
              <a:rPr lang="en-US" sz="1800" i="0" dirty="0"/>
              <a:t>Legal</a:t>
            </a:r>
          </a:p>
        </p:txBody>
      </p:sp>
      <p:grpSp>
        <p:nvGrpSpPr>
          <p:cNvPr id="95" name="Group 94">
            <a:extLst>
              <a:ext uri="{FF2B5EF4-FFF2-40B4-BE49-F238E27FC236}">
                <a16:creationId xmlns:a16="http://schemas.microsoft.com/office/drawing/2014/main" id="{2D732C95-5F88-4013-B13B-3A9F05760413}"/>
              </a:ext>
              <a:ext uri="{C183D7F6-B498-43B3-948B-1728B52AA6E4}">
                <adec:decorative xmlns:adec="http://schemas.microsoft.com/office/drawing/2017/decorative" val="1"/>
              </a:ext>
            </a:extLst>
          </p:cNvPr>
          <p:cNvGrpSpPr/>
          <p:nvPr/>
        </p:nvGrpSpPr>
        <p:grpSpPr>
          <a:xfrm>
            <a:off x="726780" y="3948545"/>
            <a:ext cx="4817676" cy="2416471"/>
            <a:chOff x="726781" y="3291989"/>
            <a:chExt cx="4817676" cy="2416471"/>
          </a:xfrm>
        </p:grpSpPr>
        <p:grpSp>
          <p:nvGrpSpPr>
            <p:cNvPr id="6" name="Group 5">
              <a:extLst>
                <a:ext uri="{FF2B5EF4-FFF2-40B4-BE49-F238E27FC236}">
                  <a16:creationId xmlns:a16="http://schemas.microsoft.com/office/drawing/2014/main" id="{7AEFDBF9-3FF7-41D9-B79E-12A22F941417}"/>
                </a:ext>
              </a:extLst>
            </p:cNvPr>
            <p:cNvGrpSpPr/>
            <p:nvPr/>
          </p:nvGrpSpPr>
          <p:grpSpPr>
            <a:xfrm>
              <a:off x="755664" y="3291989"/>
              <a:ext cx="593945" cy="593205"/>
              <a:chOff x="5459412" y="1395413"/>
              <a:chExt cx="1273175" cy="1271588"/>
            </a:xfrm>
          </p:grpSpPr>
          <p:sp>
            <p:nvSpPr>
              <p:cNvPr id="7" name="Oval 26" descr="This image is an icon of one person interacting with three people.">
                <a:extLst>
                  <a:ext uri="{FF2B5EF4-FFF2-40B4-BE49-F238E27FC236}">
                    <a16:creationId xmlns:a16="http://schemas.microsoft.com/office/drawing/2014/main" id="{FBD1C069-BF74-4E4D-8790-D34807934F63}"/>
                  </a:ext>
                </a:extLst>
              </p:cNvPr>
              <p:cNvSpPr>
                <a:spLocks noChangeArrowheads="1"/>
              </p:cNvSpPr>
              <p:nvPr/>
            </p:nvSpPr>
            <p:spPr bwMode="auto">
              <a:xfrm>
                <a:off x="5459412" y="1395413"/>
                <a:ext cx="1273175" cy="1271588"/>
              </a:xfrm>
              <a:prstGeom prst="ellipse">
                <a:avLst/>
              </a:prstGeom>
              <a:gradFill>
                <a:gsLst>
                  <a:gs pos="0">
                    <a:srgbClr val="7CEFD8"/>
                  </a:gs>
                  <a:gs pos="50000">
                    <a:srgbClr val="6672E4"/>
                  </a:gs>
                  <a:gs pos="100000">
                    <a:srgbClr val="882BE5"/>
                  </a:gs>
                </a:gsLst>
                <a:lin ang="78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nvGrpSpPr>
              <p:cNvPr id="8" name="Group 7">
                <a:extLst>
                  <a:ext uri="{FF2B5EF4-FFF2-40B4-BE49-F238E27FC236}">
                    <a16:creationId xmlns:a16="http://schemas.microsoft.com/office/drawing/2014/main" id="{AA14590B-EBFC-4E01-B049-4B69FD257C40}"/>
                  </a:ext>
                </a:extLst>
              </p:cNvPr>
              <p:cNvGrpSpPr/>
              <p:nvPr/>
            </p:nvGrpSpPr>
            <p:grpSpPr>
              <a:xfrm>
                <a:off x="5781290" y="1569642"/>
                <a:ext cx="584970" cy="674403"/>
                <a:chOff x="2686050" y="2895601"/>
                <a:chExt cx="330200" cy="346075"/>
              </a:xfrm>
            </p:grpSpPr>
            <p:sp>
              <p:nvSpPr>
                <p:cNvPr id="9" name="Oval 309">
                  <a:extLst>
                    <a:ext uri="{FF2B5EF4-FFF2-40B4-BE49-F238E27FC236}">
                      <a16:creationId xmlns:a16="http://schemas.microsoft.com/office/drawing/2014/main" id="{5AEEE69E-56A2-4F76-959B-DBA45C4FF3A8}"/>
                    </a:ext>
                  </a:extLst>
                </p:cNvPr>
                <p:cNvSpPr>
                  <a:spLocks noChangeArrowheads="1"/>
                </p:cNvSpPr>
                <p:nvPr/>
              </p:nvSpPr>
              <p:spPr bwMode="auto">
                <a:xfrm>
                  <a:off x="2809875" y="2895601"/>
                  <a:ext cx="82550" cy="8255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310">
                  <a:extLst>
                    <a:ext uri="{FF2B5EF4-FFF2-40B4-BE49-F238E27FC236}">
                      <a16:creationId xmlns:a16="http://schemas.microsoft.com/office/drawing/2014/main" id="{874BDC66-65E6-4586-A008-2D699867BDBB}"/>
                    </a:ext>
                  </a:extLst>
                </p:cNvPr>
                <p:cNvSpPr>
                  <a:spLocks/>
                </p:cNvSpPr>
                <p:nvPr/>
              </p:nvSpPr>
              <p:spPr bwMode="auto">
                <a:xfrm>
                  <a:off x="2782888" y="2978151"/>
                  <a:ext cx="134938" cy="66675"/>
                </a:xfrm>
                <a:custGeom>
                  <a:avLst/>
                  <a:gdLst>
                    <a:gd name="T0" fmla="*/ 36 w 36"/>
                    <a:gd name="T1" fmla="*/ 18 h 18"/>
                    <a:gd name="T2" fmla="*/ 0 w 36"/>
                    <a:gd name="T3" fmla="*/ 18 h 18"/>
                    <a:gd name="T4" fmla="*/ 18 w 36"/>
                    <a:gd name="T5" fmla="*/ 0 h 18"/>
                    <a:gd name="T6" fmla="*/ 36 w 36"/>
                    <a:gd name="T7" fmla="*/ 18 h 18"/>
                  </a:gdLst>
                  <a:ahLst/>
                  <a:cxnLst>
                    <a:cxn ang="0">
                      <a:pos x="T0" y="T1"/>
                    </a:cxn>
                    <a:cxn ang="0">
                      <a:pos x="T2" y="T3"/>
                    </a:cxn>
                    <a:cxn ang="0">
                      <a:pos x="T4" y="T5"/>
                    </a:cxn>
                    <a:cxn ang="0">
                      <a:pos x="T6" y="T7"/>
                    </a:cxn>
                  </a:cxnLst>
                  <a:rect l="0" t="0" r="r" b="b"/>
                  <a:pathLst>
                    <a:path w="36" h="18">
                      <a:moveTo>
                        <a:pt x="36" y="18"/>
                      </a:moveTo>
                      <a:cubicBezTo>
                        <a:pt x="0" y="18"/>
                        <a:pt x="0" y="18"/>
                        <a:pt x="0" y="18"/>
                      </a:cubicBezTo>
                      <a:cubicBezTo>
                        <a:pt x="0" y="8"/>
                        <a:pt x="8" y="0"/>
                        <a:pt x="18" y="0"/>
                      </a:cubicBezTo>
                      <a:cubicBezTo>
                        <a:pt x="28" y="0"/>
                        <a:pt x="36" y="8"/>
                        <a:pt x="36" y="18"/>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1" name="Oval 311">
                  <a:extLst>
                    <a:ext uri="{FF2B5EF4-FFF2-40B4-BE49-F238E27FC236}">
                      <a16:creationId xmlns:a16="http://schemas.microsoft.com/office/drawing/2014/main" id="{4D348DD5-AFBE-4257-8F13-C20C20DF5551}"/>
                    </a:ext>
                  </a:extLst>
                </p:cNvPr>
                <p:cNvSpPr>
                  <a:spLocks noChangeArrowheads="1"/>
                </p:cNvSpPr>
                <p:nvPr/>
              </p:nvSpPr>
              <p:spPr bwMode="auto">
                <a:xfrm>
                  <a:off x="2708275"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312">
                  <a:extLst>
                    <a:ext uri="{FF2B5EF4-FFF2-40B4-BE49-F238E27FC236}">
                      <a16:creationId xmlns:a16="http://schemas.microsoft.com/office/drawing/2014/main" id="{E2A473D4-97EB-49F3-A0DB-6CFDF78C95E0}"/>
                    </a:ext>
                  </a:extLst>
                </p:cNvPr>
                <p:cNvSpPr>
                  <a:spLocks/>
                </p:cNvSpPr>
                <p:nvPr/>
              </p:nvSpPr>
              <p:spPr bwMode="auto">
                <a:xfrm>
                  <a:off x="2686050"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3" name="Oval 313">
                  <a:extLst>
                    <a:ext uri="{FF2B5EF4-FFF2-40B4-BE49-F238E27FC236}">
                      <a16:creationId xmlns:a16="http://schemas.microsoft.com/office/drawing/2014/main" id="{5B12A1CA-047F-4806-8B0F-48E54DD739E0}"/>
                    </a:ext>
                  </a:extLst>
                </p:cNvPr>
                <p:cNvSpPr>
                  <a:spLocks noChangeArrowheads="1"/>
                </p:cNvSpPr>
                <p:nvPr/>
              </p:nvSpPr>
              <p:spPr bwMode="auto">
                <a:xfrm>
                  <a:off x="2933700"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314">
                  <a:extLst>
                    <a:ext uri="{FF2B5EF4-FFF2-40B4-BE49-F238E27FC236}">
                      <a16:creationId xmlns:a16="http://schemas.microsoft.com/office/drawing/2014/main" id="{6A6BCFB1-C475-4115-A2C4-A04DCB8A0750}"/>
                    </a:ext>
                  </a:extLst>
                </p:cNvPr>
                <p:cNvSpPr>
                  <a:spLocks/>
                </p:cNvSpPr>
                <p:nvPr/>
              </p:nvSpPr>
              <p:spPr bwMode="auto">
                <a:xfrm>
                  <a:off x="2911475"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5" name="Oval 315">
                  <a:extLst>
                    <a:ext uri="{FF2B5EF4-FFF2-40B4-BE49-F238E27FC236}">
                      <a16:creationId xmlns:a16="http://schemas.microsoft.com/office/drawing/2014/main" id="{6D7D7898-AB23-44CF-B4B7-14134CAAC0DA}"/>
                    </a:ext>
                  </a:extLst>
                </p:cNvPr>
                <p:cNvSpPr>
                  <a:spLocks noChangeArrowheads="1"/>
                </p:cNvSpPr>
                <p:nvPr/>
              </p:nvSpPr>
              <p:spPr bwMode="auto">
                <a:xfrm>
                  <a:off x="2933700"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316">
                  <a:extLst>
                    <a:ext uri="{FF2B5EF4-FFF2-40B4-BE49-F238E27FC236}">
                      <a16:creationId xmlns:a16="http://schemas.microsoft.com/office/drawing/2014/main" id="{D81FFC69-D74A-40D5-A6A1-41EE7BEDF1FB}"/>
                    </a:ext>
                  </a:extLst>
                </p:cNvPr>
                <p:cNvSpPr>
                  <a:spLocks/>
                </p:cNvSpPr>
                <p:nvPr/>
              </p:nvSpPr>
              <p:spPr bwMode="auto">
                <a:xfrm>
                  <a:off x="2911475"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 name="Oval 317">
                  <a:extLst>
                    <a:ext uri="{FF2B5EF4-FFF2-40B4-BE49-F238E27FC236}">
                      <a16:creationId xmlns:a16="http://schemas.microsoft.com/office/drawing/2014/main" id="{F628086C-5658-4153-B087-AE51C20EA78D}"/>
                    </a:ext>
                  </a:extLst>
                </p:cNvPr>
                <p:cNvSpPr>
                  <a:spLocks noChangeArrowheads="1"/>
                </p:cNvSpPr>
                <p:nvPr/>
              </p:nvSpPr>
              <p:spPr bwMode="auto">
                <a:xfrm>
                  <a:off x="2820988"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318">
                  <a:extLst>
                    <a:ext uri="{FF2B5EF4-FFF2-40B4-BE49-F238E27FC236}">
                      <a16:creationId xmlns:a16="http://schemas.microsoft.com/office/drawing/2014/main" id="{6CB8EE4B-0598-47EC-88C7-44A258247BDF}"/>
                    </a:ext>
                  </a:extLst>
                </p:cNvPr>
                <p:cNvSpPr>
                  <a:spLocks/>
                </p:cNvSpPr>
                <p:nvPr/>
              </p:nvSpPr>
              <p:spPr bwMode="auto">
                <a:xfrm>
                  <a:off x="2798763"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319">
                  <a:extLst>
                    <a:ext uri="{FF2B5EF4-FFF2-40B4-BE49-F238E27FC236}">
                      <a16:creationId xmlns:a16="http://schemas.microsoft.com/office/drawing/2014/main" id="{722DB457-A03A-4844-B278-B3A7F306DF8F}"/>
                    </a:ext>
                  </a:extLst>
                </p:cNvPr>
                <p:cNvSpPr>
                  <a:spLocks/>
                </p:cNvSpPr>
                <p:nvPr/>
              </p:nvSpPr>
              <p:spPr bwMode="auto">
                <a:xfrm>
                  <a:off x="2738438" y="3074988"/>
                  <a:ext cx="225425" cy="15875"/>
                </a:xfrm>
                <a:custGeom>
                  <a:avLst/>
                  <a:gdLst>
                    <a:gd name="T0" fmla="*/ 0 w 142"/>
                    <a:gd name="T1" fmla="*/ 10 h 10"/>
                    <a:gd name="T2" fmla="*/ 0 w 142"/>
                    <a:gd name="T3" fmla="*/ 0 h 10"/>
                    <a:gd name="T4" fmla="*/ 142 w 142"/>
                    <a:gd name="T5" fmla="*/ 0 h 10"/>
                    <a:gd name="T6" fmla="*/ 142 w 142"/>
                    <a:gd name="T7" fmla="*/ 10 h 10"/>
                  </a:gdLst>
                  <a:ahLst/>
                  <a:cxnLst>
                    <a:cxn ang="0">
                      <a:pos x="T0" y="T1"/>
                    </a:cxn>
                    <a:cxn ang="0">
                      <a:pos x="T2" y="T3"/>
                    </a:cxn>
                    <a:cxn ang="0">
                      <a:pos x="T4" y="T5"/>
                    </a:cxn>
                    <a:cxn ang="0">
                      <a:pos x="T6" y="T7"/>
                    </a:cxn>
                  </a:cxnLst>
                  <a:rect l="0" t="0" r="r" b="b"/>
                  <a:pathLst>
                    <a:path w="142" h="10">
                      <a:moveTo>
                        <a:pt x="0" y="10"/>
                      </a:moveTo>
                      <a:lnTo>
                        <a:pt x="0" y="0"/>
                      </a:lnTo>
                      <a:lnTo>
                        <a:pt x="142" y="0"/>
                      </a:lnTo>
                      <a:lnTo>
                        <a:pt x="142" y="10"/>
                      </a:ln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0" name="Line 320">
                  <a:extLst>
                    <a:ext uri="{FF2B5EF4-FFF2-40B4-BE49-F238E27FC236}">
                      <a16:creationId xmlns:a16="http://schemas.microsoft.com/office/drawing/2014/main" id="{1343E704-6E14-43FA-A430-466A2962110B}"/>
                    </a:ext>
                  </a:extLst>
                </p:cNvPr>
                <p:cNvSpPr>
                  <a:spLocks noChangeShapeType="1"/>
                </p:cNvSpPr>
                <p:nvPr/>
              </p:nvSpPr>
              <p:spPr bwMode="auto">
                <a:xfrm>
                  <a:off x="2851150" y="3044826"/>
                  <a:ext cx="0" cy="46038"/>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grpSp>
          <p:nvGrpSpPr>
            <p:cNvPr id="21" name="Group 20">
              <a:extLst>
                <a:ext uri="{FF2B5EF4-FFF2-40B4-BE49-F238E27FC236}">
                  <a16:creationId xmlns:a16="http://schemas.microsoft.com/office/drawing/2014/main" id="{1358996A-EA88-48BC-9B83-DE3A74596973}"/>
                </a:ext>
              </a:extLst>
            </p:cNvPr>
            <p:cNvGrpSpPr/>
            <p:nvPr/>
          </p:nvGrpSpPr>
          <p:grpSpPr>
            <a:xfrm>
              <a:off x="726781" y="4174000"/>
              <a:ext cx="651710" cy="651710"/>
              <a:chOff x="3438525" y="2143125"/>
              <a:chExt cx="1397000" cy="1397000"/>
            </a:xfrm>
          </p:grpSpPr>
          <p:sp>
            <p:nvSpPr>
              <p:cNvPr id="22" name="Freeform 25" descr="This image is an icon of three people interacting. ">
                <a:extLst>
                  <a:ext uri="{FF2B5EF4-FFF2-40B4-BE49-F238E27FC236}">
                    <a16:creationId xmlns:a16="http://schemas.microsoft.com/office/drawing/2014/main" id="{40B3D9E3-FB50-4DB5-9EC1-B0A5C8747735}"/>
                  </a:ext>
                </a:extLst>
              </p:cNvPr>
              <p:cNvSpPr>
                <a:spLocks/>
              </p:cNvSpPr>
              <p:nvPr/>
            </p:nvSpPr>
            <p:spPr bwMode="auto">
              <a:xfrm>
                <a:off x="3438525" y="2143125"/>
                <a:ext cx="1397000" cy="1397000"/>
              </a:xfrm>
              <a:custGeom>
                <a:avLst/>
                <a:gdLst>
                  <a:gd name="T0" fmla="*/ 276 w 336"/>
                  <a:gd name="T1" fmla="*/ 276 h 336"/>
                  <a:gd name="T2" fmla="*/ 60 w 336"/>
                  <a:gd name="T3" fmla="*/ 276 h 336"/>
                  <a:gd name="T4" fmla="*/ 60 w 336"/>
                  <a:gd name="T5" fmla="*/ 60 h 336"/>
                  <a:gd name="T6" fmla="*/ 276 w 336"/>
                  <a:gd name="T7" fmla="*/ 60 h 336"/>
                  <a:gd name="T8" fmla="*/ 276 w 336"/>
                  <a:gd name="T9" fmla="*/ 276 h 336"/>
                </a:gdLst>
                <a:ahLst/>
                <a:cxnLst>
                  <a:cxn ang="0">
                    <a:pos x="T0" y="T1"/>
                  </a:cxn>
                  <a:cxn ang="0">
                    <a:pos x="T2" y="T3"/>
                  </a:cxn>
                  <a:cxn ang="0">
                    <a:pos x="T4" y="T5"/>
                  </a:cxn>
                  <a:cxn ang="0">
                    <a:pos x="T6" y="T7"/>
                  </a:cxn>
                  <a:cxn ang="0">
                    <a:pos x="T8" y="T9"/>
                  </a:cxn>
                </a:cxnLst>
                <a:rect l="0" t="0" r="r" b="b"/>
                <a:pathLst>
                  <a:path w="336" h="336">
                    <a:moveTo>
                      <a:pt x="276" y="276"/>
                    </a:moveTo>
                    <a:cubicBezTo>
                      <a:pt x="217" y="336"/>
                      <a:pt x="120" y="336"/>
                      <a:pt x="60" y="276"/>
                    </a:cubicBezTo>
                    <a:cubicBezTo>
                      <a:pt x="0" y="217"/>
                      <a:pt x="0" y="120"/>
                      <a:pt x="60" y="60"/>
                    </a:cubicBezTo>
                    <a:cubicBezTo>
                      <a:pt x="120" y="0"/>
                      <a:pt x="217" y="0"/>
                      <a:pt x="276" y="60"/>
                    </a:cubicBezTo>
                    <a:cubicBezTo>
                      <a:pt x="336" y="120"/>
                      <a:pt x="336" y="217"/>
                      <a:pt x="276" y="276"/>
                    </a:cubicBezTo>
                    <a:close/>
                  </a:path>
                </a:pathLst>
              </a:custGeom>
              <a:gradFill>
                <a:gsLst>
                  <a:gs pos="0">
                    <a:srgbClr val="7CEFD8"/>
                  </a:gs>
                  <a:gs pos="50000">
                    <a:srgbClr val="6672E4"/>
                  </a:gs>
                  <a:gs pos="100000">
                    <a:srgbClr val="882BE5"/>
                  </a:gs>
                </a:gsLst>
                <a:lin ang="78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nvGrpSpPr>
              <p:cNvPr id="23" name="Group 22">
                <a:extLst>
                  <a:ext uri="{FF2B5EF4-FFF2-40B4-BE49-F238E27FC236}">
                    <a16:creationId xmlns:a16="http://schemas.microsoft.com/office/drawing/2014/main" id="{80E448E9-8D3E-4E87-8BD9-BB0A5FCE4314}"/>
                  </a:ext>
                </a:extLst>
              </p:cNvPr>
              <p:cNvGrpSpPr/>
              <p:nvPr/>
            </p:nvGrpSpPr>
            <p:grpSpPr>
              <a:xfrm>
                <a:off x="3810316" y="2465099"/>
                <a:ext cx="613094" cy="674403"/>
                <a:chOff x="3398838" y="2895601"/>
                <a:chExt cx="346075" cy="346075"/>
              </a:xfrm>
            </p:grpSpPr>
            <p:sp>
              <p:nvSpPr>
                <p:cNvPr id="24" name="Freeform 49">
                  <a:extLst>
                    <a:ext uri="{FF2B5EF4-FFF2-40B4-BE49-F238E27FC236}">
                      <a16:creationId xmlns:a16="http://schemas.microsoft.com/office/drawing/2014/main" id="{900FD381-E04C-464E-9532-96CE76EC414D}"/>
                    </a:ext>
                  </a:extLst>
                </p:cNvPr>
                <p:cNvSpPr>
                  <a:spLocks/>
                </p:cNvSpPr>
                <p:nvPr/>
              </p:nvSpPr>
              <p:spPr bwMode="auto">
                <a:xfrm>
                  <a:off x="3398838" y="2986089"/>
                  <a:ext cx="82550" cy="58738"/>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50">
                  <a:extLst>
                    <a:ext uri="{FF2B5EF4-FFF2-40B4-BE49-F238E27FC236}">
                      <a16:creationId xmlns:a16="http://schemas.microsoft.com/office/drawing/2014/main" id="{0AAA747D-35DC-4EE0-9D32-BF78DC5D6FAA}"/>
                    </a:ext>
                  </a:extLst>
                </p:cNvPr>
                <p:cNvSpPr>
                  <a:spLocks/>
                </p:cNvSpPr>
                <p:nvPr/>
              </p:nvSpPr>
              <p:spPr bwMode="auto">
                <a:xfrm>
                  <a:off x="3467101" y="2986089"/>
                  <a:ext cx="82550" cy="58738"/>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6" name="Oval 51">
                  <a:extLst>
                    <a:ext uri="{FF2B5EF4-FFF2-40B4-BE49-F238E27FC236}">
                      <a16:creationId xmlns:a16="http://schemas.microsoft.com/office/drawing/2014/main" id="{503777B0-93DB-41FF-AF12-988F22D8EF07}"/>
                    </a:ext>
                  </a:extLst>
                </p:cNvPr>
                <p:cNvSpPr>
                  <a:spLocks noChangeArrowheads="1"/>
                </p:cNvSpPr>
                <p:nvPr/>
              </p:nvSpPr>
              <p:spPr bwMode="auto">
                <a:xfrm>
                  <a:off x="3429001" y="2895601"/>
                  <a:ext cx="90488"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52">
                  <a:extLst>
                    <a:ext uri="{FF2B5EF4-FFF2-40B4-BE49-F238E27FC236}">
                      <a16:creationId xmlns:a16="http://schemas.microsoft.com/office/drawing/2014/main" id="{5BECC3A3-CC8C-45CE-B1CA-43711BF0D286}"/>
                    </a:ext>
                  </a:extLst>
                </p:cNvPr>
                <p:cNvSpPr>
                  <a:spLocks/>
                </p:cNvSpPr>
                <p:nvPr/>
              </p:nvSpPr>
              <p:spPr bwMode="auto">
                <a:xfrm>
                  <a:off x="3429001" y="2928939"/>
                  <a:ext cx="90488" cy="14288"/>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53">
                  <a:extLst>
                    <a:ext uri="{FF2B5EF4-FFF2-40B4-BE49-F238E27FC236}">
                      <a16:creationId xmlns:a16="http://schemas.microsoft.com/office/drawing/2014/main" id="{B5171D60-1DF1-499A-9F39-FC24C343ECBD}"/>
                    </a:ext>
                  </a:extLst>
                </p:cNvPr>
                <p:cNvSpPr>
                  <a:spLocks/>
                </p:cNvSpPr>
                <p:nvPr/>
              </p:nvSpPr>
              <p:spPr bwMode="auto">
                <a:xfrm>
                  <a:off x="3594101" y="2986089"/>
                  <a:ext cx="82550" cy="58738"/>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9" name="Freeform 54">
                  <a:extLst>
                    <a:ext uri="{FF2B5EF4-FFF2-40B4-BE49-F238E27FC236}">
                      <a16:creationId xmlns:a16="http://schemas.microsoft.com/office/drawing/2014/main" id="{CFD9B5F6-AFF8-4993-89AE-D69E672105FD}"/>
                    </a:ext>
                  </a:extLst>
                </p:cNvPr>
                <p:cNvSpPr>
                  <a:spLocks/>
                </p:cNvSpPr>
                <p:nvPr/>
              </p:nvSpPr>
              <p:spPr bwMode="auto">
                <a:xfrm>
                  <a:off x="3662363" y="2986089"/>
                  <a:ext cx="82550" cy="58738"/>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0" name="Oval 55">
                  <a:extLst>
                    <a:ext uri="{FF2B5EF4-FFF2-40B4-BE49-F238E27FC236}">
                      <a16:creationId xmlns:a16="http://schemas.microsoft.com/office/drawing/2014/main" id="{36BFA32B-FA26-4754-93F4-487DE832F58B}"/>
                    </a:ext>
                  </a:extLst>
                </p:cNvPr>
                <p:cNvSpPr>
                  <a:spLocks noChangeArrowheads="1"/>
                </p:cNvSpPr>
                <p:nvPr/>
              </p:nvSpPr>
              <p:spPr bwMode="auto">
                <a:xfrm>
                  <a:off x="3624263" y="2895601"/>
                  <a:ext cx="90488"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1" name="Freeform 56">
                  <a:extLst>
                    <a:ext uri="{FF2B5EF4-FFF2-40B4-BE49-F238E27FC236}">
                      <a16:creationId xmlns:a16="http://schemas.microsoft.com/office/drawing/2014/main" id="{303EC14D-2E2D-4E85-BB11-A039F98B7AB5}"/>
                    </a:ext>
                  </a:extLst>
                </p:cNvPr>
                <p:cNvSpPr>
                  <a:spLocks/>
                </p:cNvSpPr>
                <p:nvPr/>
              </p:nvSpPr>
              <p:spPr bwMode="auto">
                <a:xfrm>
                  <a:off x="3624263" y="2928939"/>
                  <a:ext cx="90488" cy="14288"/>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2" name="Freeform 57">
                  <a:extLst>
                    <a:ext uri="{FF2B5EF4-FFF2-40B4-BE49-F238E27FC236}">
                      <a16:creationId xmlns:a16="http://schemas.microsoft.com/office/drawing/2014/main" id="{E13CAB86-D647-424D-B8CD-E02875AB75EA}"/>
                    </a:ext>
                  </a:extLst>
                </p:cNvPr>
                <p:cNvSpPr>
                  <a:spLocks/>
                </p:cNvSpPr>
                <p:nvPr/>
              </p:nvSpPr>
              <p:spPr bwMode="auto">
                <a:xfrm>
                  <a:off x="3497263" y="3181351"/>
                  <a:ext cx="82550" cy="60325"/>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3" name="Freeform 58">
                  <a:extLst>
                    <a:ext uri="{FF2B5EF4-FFF2-40B4-BE49-F238E27FC236}">
                      <a16:creationId xmlns:a16="http://schemas.microsoft.com/office/drawing/2014/main" id="{B7261918-764A-4F85-9EEF-5EB3BA32E0C1}"/>
                    </a:ext>
                  </a:extLst>
                </p:cNvPr>
                <p:cNvSpPr>
                  <a:spLocks/>
                </p:cNvSpPr>
                <p:nvPr/>
              </p:nvSpPr>
              <p:spPr bwMode="auto">
                <a:xfrm>
                  <a:off x="3563938" y="3181351"/>
                  <a:ext cx="82550" cy="60325"/>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4" name="Oval 59">
                  <a:extLst>
                    <a:ext uri="{FF2B5EF4-FFF2-40B4-BE49-F238E27FC236}">
                      <a16:creationId xmlns:a16="http://schemas.microsoft.com/office/drawing/2014/main" id="{0E109123-F859-4F4E-8CD0-F7BB960AF24E}"/>
                    </a:ext>
                  </a:extLst>
                </p:cNvPr>
                <p:cNvSpPr>
                  <a:spLocks noChangeArrowheads="1"/>
                </p:cNvSpPr>
                <p:nvPr/>
              </p:nvSpPr>
              <p:spPr bwMode="auto">
                <a:xfrm>
                  <a:off x="3527426" y="3090864"/>
                  <a:ext cx="88900"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5" name="Freeform 60">
                  <a:extLst>
                    <a:ext uri="{FF2B5EF4-FFF2-40B4-BE49-F238E27FC236}">
                      <a16:creationId xmlns:a16="http://schemas.microsoft.com/office/drawing/2014/main" id="{4C0C0DDF-7D59-46B7-B96E-6172A73F8EB6}"/>
                    </a:ext>
                  </a:extLst>
                </p:cNvPr>
                <p:cNvSpPr>
                  <a:spLocks/>
                </p:cNvSpPr>
                <p:nvPr/>
              </p:nvSpPr>
              <p:spPr bwMode="auto">
                <a:xfrm>
                  <a:off x="3527426" y="3124201"/>
                  <a:ext cx="88900" cy="15875"/>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6" name="Line 61">
                  <a:extLst>
                    <a:ext uri="{FF2B5EF4-FFF2-40B4-BE49-F238E27FC236}">
                      <a16:creationId xmlns:a16="http://schemas.microsoft.com/office/drawing/2014/main" id="{B11953D6-9857-4A56-A60D-A53A04E59E59}"/>
                    </a:ext>
                  </a:extLst>
                </p:cNvPr>
                <p:cNvSpPr>
                  <a:spLocks noChangeShapeType="1"/>
                </p:cNvSpPr>
                <p:nvPr/>
              </p:nvSpPr>
              <p:spPr bwMode="auto">
                <a:xfrm>
                  <a:off x="3451226" y="3074989"/>
                  <a:ext cx="38100" cy="38100"/>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7" name="Line 62">
                  <a:extLst>
                    <a:ext uri="{FF2B5EF4-FFF2-40B4-BE49-F238E27FC236}">
                      <a16:creationId xmlns:a16="http://schemas.microsoft.com/office/drawing/2014/main" id="{1C2A1C5E-D452-4250-A462-D29A31FF5CF8}"/>
                    </a:ext>
                  </a:extLst>
                </p:cNvPr>
                <p:cNvSpPr>
                  <a:spLocks noChangeShapeType="1"/>
                </p:cNvSpPr>
                <p:nvPr/>
              </p:nvSpPr>
              <p:spPr bwMode="auto">
                <a:xfrm flipH="1">
                  <a:off x="3654426" y="3074989"/>
                  <a:ext cx="38100" cy="38100"/>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grpSp>
          <p:nvGrpSpPr>
            <p:cNvPr id="38" name="Group 37">
              <a:extLst>
                <a:ext uri="{FF2B5EF4-FFF2-40B4-BE49-F238E27FC236}">
                  <a16:creationId xmlns:a16="http://schemas.microsoft.com/office/drawing/2014/main" id="{AE196388-4F72-4D90-94F1-AEE1648035B5}"/>
                </a:ext>
              </a:extLst>
            </p:cNvPr>
            <p:cNvGrpSpPr/>
            <p:nvPr/>
          </p:nvGrpSpPr>
          <p:grpSpPr>
            <a:xfrm>
              <a:off x="756034" y="5114515"/>
              <a:ext cx="593205" cy="593945"/>
              <a:chOff x="2690812" y="4162425"/>
              <a:chExt cx="1271588" cy="1273175"/>
            </a:xfrm>
          </p:grpSpPr>
          <p:sp>
            <p:nvSpPr>
              <p:cNvPr id="39" name="Oval 24" descr="This image is an icon of three people and a globe.">
                <a:extLst>
                  <a:ext uri="{FF2B5EF4-FFF2-40B4-BE49-F238E27FC236}">
                    <a16:creationId xmlns:a16="http://schemas.microsoft.com/office/drawing/2014/main" id="{037EDB3C-87C4-4FA9-9513-4A8E2BA33F9A}"/>
                  </a:ext>
                </a:extLst>
              </p:cNvPr>
              <p:cNvSpPr>
                <a:spLocks noChangeArrowheads="1"/>
              </p:cNvSpPr>
              <p:nvPr/>
            </p:nvSpPr>
            <p:spPr bwMode="auto">
              <a:xfrm>
                <a:off x="2690812" y="4162425"/>
                <a:ext cx="1271588" cy="1273175"/>
              </a:xfrm>
              <a:prstGeom prst="ellipse">
                <a:avLst/>
              </a:prstGeom>
              <a:gradFill>
                <a:gsLst>
                  <a:gs pos="0">
                    <a:srgbClr val="7CEFD8"/>
                  </a:gs>
                  <a:gs pos="50000">
                    <a:srgbClr val="6672E4"/>
                  </a:gs>
                  <a:gs pos="100000">
                    <a:srgbClr val="882BE5"/>
                  </a:gs>
                </a:gsLst>
                <a:lin ang="78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nvGrpSpPr>
              <p:cNvPr id="40" name="Group 39">
                <a:extLst>
                  <a:ext uri="{FF2B5EF4-FFF2-40B4-BE49-F238E27FC236}">
                    <a16:creationId xmlns:a16="http://schemas.microsoft.com/office/drawing/2014/main" id="{D8E4B96B-58FD-4E6A-AF13-C5020615E0FE}"/>
                  </a:ext>
                </a:extLst>
              </p:cNvPr>
              <p:cNvGrpSpPr/>
              <p:nvPr/>
            </p:nvGrpSpPr>
            <p:grpSpPr>
              <a:xfrm>
                <a:off x="3011359" y="4426329"/>
                <a:ext cx="610282" cy="674403"/>
                <a:chOff x="4841875" y="2895601"/>
                <a:chExt cx="344488" cy="346075"/>
              </a:xfrm>
            </p:grpSpPr>
            <p:sp>
              <p:nvSpPr>
                <p:cNvPr id="41" name="Freeform 258">
                  <a:extLst>
                    <a:ext uri="{FF2B5EF4-FFF2-40B4-BE49-F238E27FC236}">
                      <a16:creationId xmlns:a16="http://schemas.microsoft.com/office/drawing/2014/main" id="{9171BF0F-A8C1-40E4-8B5E-018BF6635098}"/>
                    </a:ext>
                  </a:extLst>
                </p:cNvPr>
                <p:cNvSpPr>
                  <a:spLocks/>
                </p:cNvSpPr>
                <p:nvPr/>
              </p:nvSpPr>
              <p:spPr bwMode="auto">
                <a:xfrm>
                  <a:off x="4916488" y="2895601"/>
                  <a:ext cx="195263" cy="195263"/>
                </a:xfrm>
                <a:custGeom>
                  <a:avLst/>
                  <a:gdLst>
                    <a:gd name="T0" fmla="*/ 52 w 52"/>
                    <a:gd name="T1" fmla="*/ 26 h 52"/>
                    <a:gd name="T2" fmla="*/ 26 w 52"/>
                    <a:gd name="T3" fmla="*/ 52 h 52"/>
                    <a:gd name="T4" fmla="*/ 0 w 52"/>
                    <a:gd name="T5" fmla="*/ 25 h 52"/>
                    <a:gd name="T6" fmla="*/ 25 w 52"/>
                    <a:gd name="T7" fmla="*/ 0 h 52"/>
                    <a:gd name="T8" fmla="*/ 26 w 52"/>
                    <a:gd name="T9" fmla="*/ 0 h 52"/>
                    <a:gd name="T10" fmla="*/ 52 w 52"/>
                    <a:gd name="T11" fmla="*/ 26 h 52"/>
                  </a:gdLst>
                  <a:ahLst/>
                  <a:cxnLst>
                    <a:cxn ang="0">
                      <a:pos x="T0" y="T1"/>
                    </a:cxn>
                    <a:cxn ang="0">
                      <a:pos x="T2" y="T3"/>
                    </a:cxn>
                    <a:cxn ang="0">
                      <a:pos x="T4" y="T5"/>
                    </a:cxn>
                    <a:cxn ang="0">
                      <a:pos x="T6" y="T7"/>
                    </a:cxn>
                    <a:cxn ang="0">
                      <a:pos x="T8" y="T9"/>
                    </a:cxn>
                    <a:cxn ang="0">
                      <a:pos x="T10" y="T11"/>
                    </a:cxn>
                  </a:cxnLst>
                  <a:rect l="0" t="0" r="r" b="b"/>
                  <a:pathLst>
                    <a:path w="52" h="52">
                      <a:moveTo>
                        <a:pt x="52" y="26"/>
                      </a:moveTo>
                      <a:cubicBezTo>
                        <a:pt x="52" y="40"/>
                        <a:pt x="40" y="52"/>
                        <a:pt x="26" y="52"/>
                      </a:cubicBezTo>
                      <a:cubicBezTo>
                        <a:pt x="12" y="52"/>
                        <a:pt x="0" y="40"/>
                        <a:pt x="0" y="25"/>
                      </a:cubicBezTo>
                      <a:cubicBezTo>
                        <a:pt x="0" y="11"/>
                        <a:pt x="11" y="1"/>
                        <a:pt x="25" y="0"/>
                      </a:cubicBezTo>
                      <a:cubicBezTo>
                        <a:pt x="25" y="0"/>
                        <a:pt x="26" y="0"/>
                        <a:pt x="26" y="0"/>
                      </a:cubicBezTo>
                      <a:cubicBezTo>
                        <a:pt x="40" y="0"/>
                        <a:pt x="52" y="11"/>
                        <a:pt x="52" y="26"/>
                      </a:cubicBezTo>
                      <a:close/>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2" name="Freeform 259">
                  <a:extLst>
                    <a:ext uri="{FF2B5EF4-FFF2-40B4-BE49-F238E27FC236}">
                      <a16:creationId xmlns:a16="http://schemas.microsoft.com/office/drawing/2014/main" id="{B64E9334-097C-4CB9-9617-46C8650E4344}"/>
                    </a:ext>
                  </a:extLst>
                </p:cNvPr>
                <p:cNvSpPr>
                  <a:spLocks/>
                </p:cNvSpPr>
                <p:nvPr/>
              </p:nvSpPr>
              <p:spPr bwMode="auto">
                <a:xfrm>
                  <a:off x="4957763" y="2895601"/>
                  <a:ext cx="52388" cy="195263"/>
                </a:xfrm>
                <a:custGeom>
                  <a:avLst/>
                  <a:gdLst>
                    <a:gd name="T0" fmla="*/ 14 w 14"/>
                    <a:gd name="T1" fmla="*/ 0 h 52"/>
                    <a:gd name="T2" fmla="*/ 14 w 14"/>
                    <a:gd name="T3" fmla="*/ 52 h 52"/>
                  </a:gdLst>
                  <a:ahLst/>
                  <a:cxnLst>
                    <a:cxn ang="0">
                      <a:pos x="T0" y="T1"/>
                    </a:cxn>
                    <a:cxn ang="0">
                      <a:pos x="T2" y="T3"/>
                    </a:cxn>
                  </a:cxnLst>
                  <a:rect l="0" t="0" r="r" b="b"/>
                  <a:pathLst>
                    <a:path w="14" h="52">
                      <a:moveTo>
                        <a:pt x="14" y="0"/>
                      </a:moveTo>
                      <a:cubicBezTo>
                        <a:pt x="0" y="15"/>
                        <a:pt x="0" y="34"/>
                        <a:pt x="14" y="52"/>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3" name="Freeform 260">
                  <a:extLst>
                    <a:ext uri="{FF2B5EF4-FFF2-40B4-BE49-F238E27FC236}">
                      <a16:creationId xmlns:a16="http://schemas.microsoft.com/office/drawing/2014/main" id="{B9A1BA9E-445A-47A3-ADC3-32683BF486B0}"/>
                    </a:ext>
                  </a:extLst>
                </p:cNvPr>
                <p:cNvSpPr>
                  <a:spLocks/>
                </p:cNvSpPr>
                <p:nvPr/>
              </p:nvSpPr>
              <p:spPr bwMode="auto">
                <a:xfrm>
                  <a:off x="5018088" y="2895601"/>
                  <a:ext cx="52388" cy="195263"/>
                </a:xfrm>
                <a:custGeom>
                  <a:avLst/>
                  <a:gdLst>
                    <a:gd name="T0" fmla="*/ 0 w 14"/>
                    <a:gd name="T1" fmla="*/ 0 h 52"/>
                    <a:gd name="T2" fmla="*/ 0 w 14"/>
                    <a:gd name="T3" fmla="*/ 52 h 52"/>
                  </a:gdLst>
                  <a:ahLst/>
                  <a:cxnLst>
                    <a:cxn ang="0">
                      <a:pos x="T0" y="T1"/>
                    </a:cxn>
                    <a:cxn ang="0">
                      <a:pos x="T2" y="T3"/>
                    </a:cxn>
                  </a:cxnLst>
                  <a:rect l="0" t="0" r="r" b="b"/>
                  <a:pathLst>
                    <a:path w="14" h="52">
                      <a:moveTo>
                        <a:pt x="0" y="0"/>
                      </a:moveTo>
                      <a:cubicBezTo>
                        <a:pt x="14" y="15"/>
                        <a:pt x="14" y="34"/>
                        <a:pt x="0" y="52"/>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4" name="Line 261">
                  <a:extLst>
                    <a:ext uri="{FF2B5EF4-FFF2-40B4-BE49-F238E27FC236}">
                      <a16:creationId xmlns:a16="http://schemas.microsoft.com/office/drawing/2014/main" id="{C3A77B5D-68B1-4090-BBC4-B0E5DCEC1455}"/>
                    </a:ext>
                  </a:extLst>
                </p:cNvPr>
                <p:cNvSpPr>
                  <a:spLocks noChangeShapeType="1"/>
                </p:cNvSpPr>
                <p:nvPr/>
              </p:nvSpPr>
              <p:spPr bwMode="auto">
                <a:xfrm>
                  <a:off x="4932363" y="3044826"/>
                  <a:ext cx="165100"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5" name="Line 262">
                  <a:extLst>
                    <a:ext uri="{FF2B5EF4-FFF2-40B4-BE49-F238E27FC236}">
                      <a16:creationId xmlns:a16="http://schemas.microsoft.com/office/drawing/2014/main" id="{1A7BA1EA-CD95-424F-8A0A-F35B3CB9BAC4}"/>
                    </a:ext>
                  </a:extLst>
                </p:cNvPr>
                <p:cNvSpPr>
                  <a:spLocks noChangeShapeType="1"/>
                </p:cNvSpPr>
                <p:nvPr/>
              </p:nvSpPr>
              <p:spPr bwMode="auto">
                <a:xfrm>
                  <a:off x="4932363" y="2940051"/>
                  <a:ext cx="165100"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6" name="Line 263">
                  <a:extLst>
                    <a:ext uri="{FF2B5EF4-FFF2-40B4-BE49-F238E27FC236}">
                      <a16:creationId xmlns:a16="http://schemas.microsoft.com/office/drawing/2014/main" id="{31E345C1-BFCC-4770-880A-DBB426F702D6}"/>
                    </a:ext>
                  </a:extLst>
                </p:cNvPr>
                <p:cNvSpPr>
                  <a:spLocks noChangeShapeType="1"/>
                </p:cNvSpPr>
                <p:nvPr/>
              </p:nvSpPr>
              <p:spPr bwMode="auto">
                <a:xfrm>
                  <a:off x="4916488" y="2992438"/>
                  <a:ext cx="195263"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7" name="Oval 264">
                  <a:extLst>
                    <a:ext uri="{FF2B5EF4-FFF2-40B4-BE49-F238E27FC236}">
                      <a16:creationId xmlns:a16="http://schemas.microsoft.com/office/drawing/2014/main" id="{19215AFA-FCFF-4C23-9FA1-5D129B00D1AB}"/>
                    </a:ext>
                  </a:extLst>
                </p:cNvPr>
                <p:cNvSpPr>
                  <a:spLocks noChangeArrowheads="1"/>
                </p:cNvSpPr>
                <p:nvPr/>
              </p:nvSpPr>
              <p:spPr bwMode="auto">
                <a:xfrm>
                  <a:off x="4864100" y="3105151"/>
                  <a:ext cx="74613" cy="7620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8" name="Oval 265">
                  <a:extLst>
                    <a:ext uri="{FF2B5EF4-FFF2-40B4-BE49-F238E27FC236}">
                      <a16:creationId xmlns:a16="http://schemas.microsoft.com/office/drawing/2014/main" id="{BD2367C6-5620-4A86-9127-9FEB49685C96}"/>
                    </a:ext>
                  </a:extLst>
                </p:cNvPr>
                <p:cNvSpPr>
                  <a:spLocks noChangeArrowheads="1"/>
                </p:cNvSpPr>
                <p:nvPr/>
              </p:nvSpPr>
              <p:spPr bwMode="auto">
                <a:xfrm>
                  <a:off x="4976813" y="3105151"/>
                  <a:ext cx="74613" cy="7620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9" name="Oval 266">
                  <a:extLst>
                    <a:ext uri="{FF2B5EF4-FFF2-40B4-BE49-F238E27FC236}">
                      <a16:creationId xmlns:a16="http://schemas.microsoft.com/office/drawing/2014/main" id="{DAEB3F93-9D9D-4620-87D0-9DEB1033E91A}"/>
                    </a:ext>
                  </a:extLst>
                </p:cNvPr>
                <p:cNvSpPr>
                  <a:spLocks noChangeArrowheads="1"/>
                </p:cNvSpPr>
                <p:nvPr/>
              </p:nvSpPr>
              <p:spPr bwMode="auto">
                <a:xfrm>
                  <a:off x="5089525" y="3105151"/>
                  <a:ext cx="74613" cy="7620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0" name="Freeform 267">
                  <a:extLst>
                    <a:ext uri="{FF2B5EF4-FFF2-40B4-BE49-F238E27FC236}">
                      <a16:creationId xmlns:a16="http://schemas.microsoft.com/office/drawing/2014/main" id="{39E2F49B-9389-47F1-9AD1-A580B79C3758}"/>
                    </a:ext>
                  </a:extLst>
                </p:cNvPr>
                <p:cNvSpPr>
                  <a:spLocks/>
                </p:cNvSpPr>
                <p:nvPr/>
              </p:nvSpPr>
              <p:spPr bwMode="auto">
                <a:xfrm>
                  <a:off x="4841875" y="3181351"/>
                  <a:ext cx="344488" cy="60325"/>
                </a:xfrm>
                <a:custGeom>
                  <a:avLst/>
                  <a:gdLst>
                    <a:gd name="T0" fmla="*/ 76 w 92"/>
                    <a:gd name="T1" fmla="*/ 0 h 16"/>
                    <a:gd name="T2" fmla="*/ 61 w 92"/>
                    <a:gd name="T3" fmla="*/ 11 h 16"/>
                    <a:gd name="T4" fmla="*/ 46 w 92"/>
                    <a:gd name="T5" fmla="*/ 0 h 16"/>
                    <a:gd name="T6" fmla="*/ 31 w 92"/>
                    <a:gd name="T7" fmla="*/ 11 h 16"/>
                    <a:gd name="T8" fmla="*/ 16 w 92"/>
                    <a:gd name="T9" fmla="*/ 0 h 16"/>
                    <a:gd name="T10" fmla="*/ 0 w 92"/>
                    <a:gd name="T11" fmla="*/ 16 h 16"/>
                    <a:gd name="T12" fmla="*/ 92 w 92"/>
                    <a:gd name="T13" fmla="*/ 16 h 16"/>
                    <a:gd name="T14" fmla="*/ 76 w 92"/>
                    <a:gd name="T15" fmla="*/ 0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2" h="16">
                      <a:moveTo>
                        <a:pt x="76" y="0"/>
                      </a:moveTo>
                      <a:cubicBezTo>
                        <a:pt x="69" y="0"/>
                        <a:pt x="63" y="4"/>
                        <a:pt x="61" y="11"/>
                      </a:cubicBezTo>
                      <a:cubicBezTo>
                        <a:pt x="59" y="4"/>
                        <a:pt x="53" y="0"/>
                        <a:pt x="46" y="0"/>
                      </a:cubicBezTo>
                      <a:cubicBezTo>
                        <a:pt x="39" y="0"/>
                        <a:pt x="33" y="4"/>
                        <a:pt x="31" y="11"/>
                      </a:cubicBezTo>
                      <a:cubicBezTo>
                        <a:pt x="29" y="4"/>
                        <a:pt x="23" y="0"/>
                        <a:pt x="16" y="0"/>
                      </a:cubicBezTo>
                      <a:cubicBezTo>
                        <a:pt x="7" y="0"/>
                        <a:pt x="0" y="8"/>
                        <a:pt x="0" y="16"/>
                      </a:cubicBezTo>
                      <a:cubicBezTo>
                        <a:pt x="92" y="16"/>
                        <a:pt x="92" y="16"/>
                        <a:pt x="92" y="16"/>
                      </a:cubicBezTo>
                      <a:cubicBezTo>
                        <a:pt x="92" y="8"/>
                        <a:pt x="85" y="0"/>
                        <a:pt x="76" y="0"/>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grpSp>
          <p:nvGrpSpPr>
            <p:cNvPr id="85" name="Group 84">
              <a:extLst>
                <a:ext uri="{FF2B5EF4-FFF2-40B4-BE49-F238E27FC236}">
                  <a16:creationId xmlns:a16="http://schemas.microsoft.com/office/drawing/2014/main" id="{72F7507E-84C4-43E3-8F05-07666B4AA53B}"/>
                </a:ext>
              </a:extLst>
            </p:cNvPr>
            <p:cNvGrpSpPr/>
            <p:nvPr/>
          </p:nvGrpSpPr>
          <p:grpSpPr>
            <a:xfrm>
              <a:off x="1636214" y="3489300"/>
              <a:ext cx="3908243" cy="198582"/>
              <a:chOff x="1636214" y="3195950"/>
              <a:chExt cx="2421165" cy="88596"/>
            </a:xfrm>
          </p:grpSpPr>
          <p:sp>
            <p:nvSpPr>
              <p:cNvPr id="82" name="Rectangle: Rounded Corners 81">
                <a:extLst>
                  <a:ext uri="{FF2B5EF4-FFF2-40B4-BE49-F238E27FC236}">
                    <a16:creationId xmlns:a16="http://schemas.microsoft.com/office/drawing/2014/main" id="{BCEB1F2F-367D-41AE-A066-F8669215D8F2}"/>
                  </a:ext>
                </a:extLst>
              </p:cNvPr>
              <p:cNvSpPr/>
              <p:nvPr/>
            </p:nvSpPr>
            <p:spPr>
              <a:xfrm>
                <a:off x="1636214" y="3195964"/>
                <a:ext cx="2421165" cy="88582"/>
              </a:xfrm>
              <a:prstGeom prst="roundRect">
                <a:avLst>
                  <a:gd name="adj" fmla="val 50000"/>
                </a:avLst>
              </a:prstGeom>
              <a:solidFill>
                <a:srgbClr val="7BEBD8">
                  <a:alpha val="29000"/>
                </a:srgbClr>
              </a:solidFill>
              <a:ln w="12700" cap="flat">
                <a:noFill/>
                <a:prstDash val="solid"/>
                <a:miter lim="800000"/>
                <a:headEnd/>
                <a:tailEnd/>
              </a:ln>
              <a:effectLst>
                <a:innerShdw blurRad="114300">
                  <a:prstClr val="black">
                    <a:alpha val="47000"/>
                  </a:prstClr>
                </a:innerShdw>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dirty="0">
                  <a:solidFill>
                    <a:schemeClr val="tx1"/>
                  </a:solidFill>
                </a:endParaRPr>
              </a:p>
            </p:txBody>
          </p:sp>
          <p:sp>
            <p:nvSpPr>
              <p:cNvPr id="83" name="Rectangle: Rounded Corners 82">
                <a:extLst>
                  <a:ext uri="{FF2B5EF4-FFF2-40B4-BE49-F238E27FC236}">
                    <a16:creationId xmlns:a16="http://schemas.microsoft.com/office/drawing/2014/main" id="{F7F9128D-E30C-4733-AE4B-3863B632AE0A}"/>
                  </a:ext>
                  <a:ext uri="{C183D7F6-B498-43B3-948B-1728B52AA6E4}">
                    <adec:decorative xmlns:adec="http://schemas.microsoft.com/office/drawing/2017/decorative" val="1"/>
                  </a:ext>
                </a:extLst>
              </p:cNvPr>
              <p:cNvSpPr/>
              <p:nvPr/>
            </p:nvSpPr>
            <p:spPr>
              <a:xfrm>
                <a:off x="1636215" y="3195950"/>
                <a:ext cx="1458429" cy="88582"/>
              </a:xfrm>
              <a:prstGeom prst="roundRect">
                <a:avLst>
                  <a:gd name="adj" fmla="val 50000"/>
                </a:avLst>
              </a:prstGeom>
              <a:gradFill>
                <a:gsLst>
                  <a:gs pos="1000">
                    <a:srgbClr val="7CEFD8">
                      <a:alpha val="79000"/>
                    </a:srgbClr>
                  </a:gs>
                  <a:gs pos="61000">
                    <a:srgbClr val="6672E4">
                      <a:alpha val="84000"/>
                    </a:srgbClr>
                  </a:gs>
                  <a:gs pos="98000">
                    <a:srgbClr val="882BE5">
                      <a:alpha val="66000"/>
                    </a:srgbClr>
                  </a:gs>
                </a:gsLst>
                <a:lin ang="7200000" scaled="0"/>
              </a:gradFill>
              <a:ln w="12700" cap="flat">
                <a:noFill/>
                <a:prstDash val="solid"/>
                <a:miter lim="800000"/>
                <a:headEnd/>
                <a:tailEnd/>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dirty="0">
                  <a:solidFill>
                    <a:schemeClr val="tx1"/>
                  </a:solidFill>
                </a:endParaRPr>
              </a:p>
            </p:txBody>
          </p:sp>
        </p:grpSp>
        <p:grpSp>
          <p:nvGrpSpPr>
            <p:cNvPr id="86" name="Group 85">
              <a:extLst>
                <a:ext uri="{FF2B5EF4-FFF2-40B4-BE49-F238E27FC236}">
                  <a16:creationId xmlns:a16="http://schemas.microsoft.com/office/drawing/2014/main" id="{C0891A01-8A14-486D-93D7-756C1B0A9EF0}"/>
                </a:ext>
              </a:extLst>
            </p:cNvPr>
            <p:cNvGrpSpPr/>
            <p:nvPr/>
          </p:nvGrpSpPr>
          <p:grpSpPr>
            <a:xfrm>
              <a:off x="1636214" y="4422278"/>
              <a:ext cx="3908243" cy="198582"/>
              <a:chOff x="1636214" y="3195950"/>
              <a:chExt cx="2421165" cy="88596"/>
            </a:xfrm>
          </p:grpSpPr>
          <p:sp>
            <p:nvSpPr>
              <p:cNvPr id="87" name="Rectangle: Rounded Corners 86">
                <a:extLst>
                  <a:ext uri="{FF2B5EF4-FFF2-40B4-BE49-F238E27FC236}">
                    <a16:creationId xmlns:a16="http://schemas.microsoft.com/office/drawing/2014/main" id="{BEC06DD3-CCF5-4FA9-B6A5-88C2AD698D60}"/>
                  </a:ext>
                </a:extLst>
              </p:cNvPr>
              <p:cNvSpPr/>
              <p:nvPr/>
            </p:nvSpPr>
            <p:spPr>
              <a:xfrm>
                <a:off x="1636214" y="3195964"/>
                <a:ext cx="2421165" cy="88582"/>
              </a:xfrm>
              <a:prstGeom prst="roundRect">
                <a:avLst>
                  <a:gd name="adj" fmla="val 50000"/>
                </a:avLst>
              </a:prstGeom>
              <a:solidFill>
                <a:srgbClr val="7BEBD8">
                  <a:alpha val="29000"/>
                </a:srgbClr>
              </a:solidFill>
              <a:ln w="12700" cap="flat">
                <a:noFill/>
                <a:prstDash val="solid"/>
                <a:miter lim="800000"/>
                <a:headEnd/>
                <a:tailEnd/>
              </a:ln>
              <a:effectLst>
                <a:innerShdw blurRad="114300">
                  <a:prstClr val="black">
                    <a:alpha val="47000"/>
                  </a:prstClr>
                </a:innerShdw>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dirty="0">
                  <a:solidFill>
                    <a:schemeClr val="tx1"/>
                  </a:solidFill>
                </a:endParaRPr>
              </a:p>
            </p:txBody>
          </p:sp>
          <p:sp>
            <p:nvSpPr>
              <p:cNvPr id="88" name="Rectangle: Rounded Corners 87">
                <a:extLst>
                  <a:ext uri="{FF2B5EF4-FFF2-40B4-BE49-F238E27FC236}">
                    <a16:creationId xmlns:a16="http://schemas.microsoft.com/office/drawing/2014/main" id="{AD9B3B86-FE3B-4F92-A920-9858B368D411}"/>
                  </a:ext>
                  <a:ext uri="{C183D7F6-B498-43B3-948B-1728B52AA6E4}">
                    <adec:decorative xmlns:adec="http://schemas.microsoft.com/office/drawing/2017/decorative" val="1"/>
                  </a:ext>
                </a:extLst>
              </p:cNvPr>
              <p:cNvSpPr/>
              <p:nvPr/>
            </p:nvSpPr>
            <p:spPr>
              <a:xfrm>
                <a:off x="1636215" y="3195950"/>
                <a:ext cx="1458429" cy="88582"/>
              </a:xfrm>
              <a:prstGeom prst="roundRect">
                <a:avLst>
                  <a:gd name="adj" fmla="val 50000"/>
                </a:avLst>
              </a:prstGeom>
              <a:gradFill>
                <a:gsLst>
                  <a:gs pos="1000">
                    <a:srgbClr val="7CEFD8">
                      <a:alpha val="79000"/>
                    </a:srgbClr>
                  </a:gs>
                  <a:gs pos="61000">
                    <a:srgbClr val="6672E4">
                      <a:alpha val="84000"/>
                    </a:srgbClr>
                  </a:gs>
                  <a:gs pos="98000">
                    <a:srgbClr val="882BE5">
                      <a:alpha val="66000"/>
                    </a:srgbClr>
                  </a:gs>
                </a:gsLst>
                <a:lin ang="7200000" scaled="0"/>
              </a:gradFill>
              <a:ln w="12700" cap="flat">
                <a:noFill/>
                <a:prstDash val="solid"/>
                <a:miter lim="800000"/>
                <a:headEnd/>
                <a:tailEnd/>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dirty="0">
                  <a:solidFill>
                    <a:schemeClr val="tx1"/>
                  </a:solidFill>
                </a:endParaRPr>
              </a:p>
            </p:txBody>
          </p:sp>
        </p:grpSp>
        <p:grpSp>
          <p:nvGrpSpPr>
            <p:cNvPr id="89" name="Group 88">
              <a:extLst>
                <a:ext uri="{FF2B5EF4-FFF2-40B4-BE49-F238E27FC236}">
                  <a16:creationId xmlns:a16="http://schemas.microsoft.com/office/drawing/2014/main" id="{DCB2CD80-A7D2-4E5E-8A6D-4BC684DF7BE1}"/>
                </a:ext>
              </a:extLst>
            </p:cNvPr>
            <p:cNvGrpSpPr/>
            <p:nvPr/>
          </p:nvGrpSpPr>
          <p:grpSpPr>
            <a:xfrm>
              <a:off x="1636214" y="5306795"/>
              <a:ext cx="3908243" cy="198582"/>
              <a:chOff x="1636214" y="3195950"/>
              <a:chExt cx="2421165" cy="88596"/>
            </a:xfrm>
          </p:grpSpPr>
          <p:sp>
            <p:nvSpPr>
              <p:cNvPr id="90" name="Rectangle: Rounded Corners 89">
                <a:extLst>
                  <a:ext uri="{FF2B5EF4-FFF2-40B4-BE49-F238E27FC236}">
                    <a16:creationId xmlns:a16="http://schemas.microsoft.com/office/drawing/2014/main" id="{5819435B-AB91-4456-82A2-4B47BC037ACD}"/>
                  </a:ext>
                </a:extLst>
              </p:cNvPr>
              <p:cNvSpPr/>
              <p:nvPr/>
            </p:nvSpPr>
            <p:spPr>
              <a:xfrm>
                <a:off x="1636214" y="3195964"/>
                <a:ext cx="2421165" cy="88582"/>
              </a:xfrm>
              <a:prstGeom prst="roundRect">
                <a:avLst>
                  <a:gd name="adj" fmla="val 50000"/>
                </a:avLst>
              </a:prstGeom>
              <a:solidFill>
                <a:srgbClr val="7BEBD8">
                  <a:alpha val="29000"/>
                </a:srgbClr>
              </a:solidFill>
              <a:ln w="12700" cap="flat">
                <a:noFill/>
                <a:prstDash val="solid"/>
                <a:miter lim="800000"/>
                <a:headEnd/>
                <a:tailEnd/>
              </a:ln>
              <a:effectLst>
                <a:innerShdw blurRad="114300">
                  <a:prstClr val="black">
                    <a:alpha val="47000"/>
                  </a:prstClr>
                </a:innerShdw>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dirty="0">
                  <a:solidFill>
                    <a:schemeClr val="tx1"/>
                  </a:solidFill>
                </a:endParaRPr>
              </a:p>
            </p:txBody>
          </p:sp>
          <p:sp>
            <p:nvSpPr>
              <p:cNvPr id="91" name="Rectangle: Rounded Corners 90">
                <a:extLst>
                  <a:ext uri="{FF2B5EF4-FFF2-40B4-BE49-F238E27FC236}">
                    <a16:creationId xmlns:a16="http://schemas.microsoft.com/office/drawing/2014/main" id="{0DDE19D2-9433-4660-BEFC-0A90ABFBACB5}"/>
                  </a:ext>
                  <a:ext uri="{C183D7F6-B498-43B3-948B-1728B52AA6E4}">
                    <adec:decorative xmlns:adec="http://schemas.microsoft.com/office/drawing/2017/decorative" val="1"/>
                  </a:ext>
                </a:extLst>
              </p:cNvPr>
              <p:cNvSpPr/>
              <p:nvPr/>
            </p:nvSpPr>
            <p:spPr>
              <a:xfrm>
                <a:off x="1636215" y="3195950"/>
                <a:ext cx="1458429" cy="88582"/>
              </a:xfrm>
              <a:prstGeom prst="roundRect">
                <a:avLst>
                  <a:gd name="adj" fmla="val 50000"/>
                </a:avLst>
              </a:prstGeom>
              <a:gradFill>
                <a:gsLst>
                  <a:gs pos="1000">
                    <a:srgbClr val="7CEFD8">
                      <a:alpha val="79000"/>
                    </a:srgbClr>
                  </a:gs>
                  <a:gs pos="61000">
                    <a:srgbClr val="6672E4">
                      <a:alpha val="84000"/>
                    </a:srgbClr>
                  </a:gs>
                  <a:gs pos="98000">
                    <a:srgbClr val="882BE5">
                      <a:alpha val="66000"/>
                    </a:srgbClr>
                  </a:gs>
                </a:gsLst>
                <a:lin ang="7200000" scaled="0"/>
              </a:gradFill>
              <a:ln w="12700" cap="flat">
                <a:noFill/>
                <a:prstDash val="solid"/>
                <a:miter lim="800000"/>
                <a:headEnd/>
                <a:tailEnd/>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dirty="0">
                  <a:solidFill>
                    <a:schemeClr val="tx1"/>
                  </a:solidFill>
                </a:endParaRPr>
              </a:p>
            </p:txBody>
          </p:sp>
        </p:grpSp>
      </p:grpSp>
      <p:pic>
        <p:nvPicPr>
          <p:cNvPr id="163" name="Picture 162" descr="This image is of two sets of hands putting puzzle pieces together. ">
            <a:extLst>
              <a:ext uri="{FF2B5EF4-FFF2-40B4-BE49-F238E27FC236}">
                <a16:creationId xmlns:a16="http://schemas.microsoft.com/office/drawing/2014/main" id="{AB835B29-19DB-41C9-9C29-FB52358C44C7}"/>
              </a:ext>
            </a:extLst>
          </p:cNvPr>
          <p:cNvPicPr>
            <a:picLocks noChangeAspect="1"/>
          </p:cNvPicPr>
          <p:nvPr/>
        </p:nvPicPr>
        <p:blipFill rotWithShape="1">
          <a:blip r:embed="rId3"/>
          <a:srcRect r="15224"/>
          <a:stretch/>
        </p:blipFill>
        <p:spPr>
          <a:xfrm>
            <a:off x="7548019" y="0"/>
            <a:ext cx="4643982" cy="6858000"/>
          </a:xfrm>
          <a:prstGeom prst="rect">
            <a:avLst/>
          </a:prstGeom>
        </p:spPr>
      </p:pic>
    </p:spTree>
    <p:extLst>
      <p:ext uri="{BB962C8B-B14F-4D97-AF65-F5344CB8AC3E}">
        <p14:creationId xmlns:p14="http://schemas.microsoft.com/office/powerpoint/2010/main" val="22253848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8" name="Title 97" hidden="1">
            <a:extLst>
              <a:ext uri="{FF2B5EF4-FFF2-40B4-BE49-F238E27FC236}">
                <a16:creationId xmlns:a16="http://schemas.microsoft.com/office/drawing/2014/main" id="{D69146DD-53CC-4FD6-9456-3F49560FC114}"/>
              </a:ext>
            </a:extLst>
          </p:cNvPr>
          <p:cNvSpPr>
            <a:spLocks noGrp="1"/>
          </p:cNvSpPr>
          <p:nvPr>
            <p:ph type="title"/>
          </p:nvPr>
        </p:nvSpPr>
        <p:spPr/>
        <p:txBody>
          <a:bodyPr/>
          <a:lstStyle/>
          <a:p>
            <a:r>
              <a:rPr lang="en-US" dirty="0"/>
              <a:t>Human resources slide 9</a:t>
            </a:r>
          </a:p>
        </p:txBody>
      </p:sp>
      <p:sp>
        <p:nvSpPr>
          <p:cNvPr id="67" name="TextBox 66">
            <a:extLst>
              <a:ext uri="{FF2B5EF4-FFF2-40B4-BE49-F238E27FC236}">
                <a16:creationId xmlns:a16="http://schemas.microsoft.com/office/drawing/2014/main" id="{EFA5AF66-F428-4EBE-A3A8-9F827101F023}"/>
              </a:ext>
            </a:extLst>
          </p:cNvPr>
          <p:cNvSpPr txBox="1"/>
          <p:nvPr/>
        </p:nvSpPr>
        <p:spPr>
          <a:xfrm>
            <a:off x="726781" y="273554"/>
            <a:ext cx="8037840" cy="494710"/>
          </a:xfrm>
          <a:prstGeom prst="rect">
            <a:avLst/>
          </a:prstGeom>
          <a:noFill/>
        </p:spPr>
        <p:txBody>
          <a:bodyPr wrap="square" lIns="0" tIns="0" rIns="0" bIns="0" rtlCol="0">
            <a:noAutofit/>
          </a:bodyPr>
          <a:lstStyle>
            <a:defPPr>
              <a:defRPr lang="en-US"/>
            </a:defPPr>
            <a:lvl1pPr>
              <a:lnSpc>
                <a:spcPts val="4000"/>
              </a:lnSpc>
              <a:defRPr sz="3600" b="1">
                <a:solidFill>
                  <a:srgbClr val="002060"/>
                </a:solidFill>
                <a:latin typeface="Segoe UI" panose="020B0502040204020203" pitchFamily="34" charset="0"/>
                <a:cs typeface="Segoe UI" panose="020B0502040204020203" pitchFamily="34" charset="0"/>
              </a:defRPr>
            </a:lvl1pPr>
          </a:lstStyle>
          <a:p>
            <a:r>
              <a:rPr lang="en-US" dirty="0"/>
              <a:t>INTERNAL AND EXTERNAL FACTORS</a:t>
            </a:r>
          </a:p>
        </p:txBody>
      </p:sp>
      <p:sp>
        <p:nvSpPr>
          <p:cNvPr id="69" name="TextBox 68">
            <a:extLst>
              <a:ext uri="{FF2B5EF4-FFF2-40B4-BE49-F238E27FC236}">
                <a16:creationId xmlns:a16="http://schemas.microsoft.com/office/drawing/2014/main" id="{4A424134-52BB-4183-A9FC-3CBBA75DCD28}"/>
              </a:ext>
            </a:extLst>
          </p:cNvPr>
          <p:cNvSpPr txBox="1"/>
          <p:nvPr/>
        </p:nvSpPr>
        <p:spPr>
          <a:xfrm>
            <a:off x="726779" y="881892"/>
            <a:ext cx="11149131" cy="1808444"/>
          </a:xfrm>
          <a:prstGeom prst="rect">
            <a:avLst/>
          </a:prstGeom>
        </p:spPr>
        <p:txBody>
          <a:bodyPr wrap="square" lIns="0" tIns="0" rIns="0" bIns="0">
            <a:spAutoFit/>
          </a:bodyPr>
          <a:lstStyle>
            <a:defPPr>
              <a:defRPr lang="en-US"/>
            </a:defPPr>
            <a:lvl1pPr>
              <a:defRPr sz="1600" i="1">
                <a:solidFill>
                  <a:srgbClr val="002060"/>
                </a:solidFill>
                <a:latin typeface="+mj-lt"/>
                <a:cs typeface="Segoe UI" panose="020B0502040204020203" pitchFamily="34" charset="0"/>
              </a:defRPr>
            </a:lvl1pPr>
          </a:lstStyle>
          <a:p>
            <a:pPr marL="285750" indent="-285750">
              <a:lnSpc>
                <a:spcPct val="150000"/>
              </a:lnSpc>
              <a:buFont typeface="Wingdings" panose="05000000000000000000" pitchFamily="2" charset="2"/>
              <a:buChar char="v"/>
            </a:pPr>
            <a:r>
              <a:rPr lang="en-US" i="0" dirty="0"/>
              <a:t>General commercial factors influence a trade and contain together internal and external factors. </a:t>
            </a:r>
          </a:p>
          <a:p>
            <a:pPr marL="285750" indent="-285750">
              <a:lnSpc>
                <a:spcPct val="150000"/>
              </a:lnSpc>
              <a:buFont typeface="Wingdings" panose="05000000000000000000" pitchFamily="2" charset="2"/>
              <a:buChar char="v"/>
            </a:pPr>
            <a:r>
              <a:rPr lang="en-US" i="0" dirty="0"/>
              <a:t>Internal factors take place inside the business and influence the method of work.</a:t>
            </a:r>
          </a:p>
          <a:p>
            <a:pPr marL="285750" indent="-285750">
              <a:lnSpc>
                <a:spcPct val="150000"/>
              </a:lnSpc>
              <a:buFont typeface="Wingdings" panose="05000000000000000000" pitchFamily="2" charset="2"/>
              <a:buChar char="v"/>
            </a:pPr>
            <a:r>
              <a:rPr lang="en-US" i="0" dirty="0"/>
              <a:t>Examples of internal factors are HR, standards, supervision styles, technical and corporal capitals, and company’s structure.</a:t>
            </a:r>
          </a:p>
          <a:p>
            <a:pPr marL="285750" indent="-285750">
              <a:lnSpc>
                <a:spcPct val="150000"/>
              </a:lnSpc>
              <a:buFont typeface="Wingdings" panose="05000000000000000000" pitchFamily="2" charset="2"/>
              <a:buChar char="v"/>
            </a:pPr>
            <a:r>
              <a:rPr lang="en-US" i="0" dirty="0"/>
              <a:t>External factors happen externally and control the technique of the company’s behavior. </a:t>
            </a:r>
          </a:p>
          <a:p>
            <a:pPr marL="285750" indent="-285750">
              <a:lnSpc>
                <a:spcPct val="150000"/>
              </a:lnSpc>
              <a:buFont typeface="Wingdings" panose="05000000000000000000" pitchFamily="2" charset="2"/>
              <a:buChar char="v"/>
            </a:pPr>
            <a:r>
              <a:rPr lang="en-US" i="0" dirty="0"/>
              <a:t>External factors are civil, financial, sociocultural, scientific, environmental, and legitimate factors. </a:t>
            </a:r>
          </a:p>
        </p:txBody>
      </p:sp>
      <p:grpSp>
        <p:nvGrpSpPr>
          <p:cNvPr id="94" name="Group 93" descr="This image is of an abstract shape. ">
            <a:extLst>
              <a:ext uri="{FF2B5EF4-FFF2-40B4-BE49-F238E27FC236}">
                <a16:creationId xmlns:a16="http://schemas.microsoft.com/office/drawing/2014/main" id="{06C5D049-85D7-4673-9E2C-A2DF6A4D5048}"/>
              </a:ext>
            </a:extLst>
          </p:cNvPr>
          <p:cNvGrpSpPr/>
          <p:nvPr/>
        </p:nvGrpSpPr>
        <p:grpSpPr>
          <a:xfrm rot="15309759">
            <a:off x="9026813" y="4622835"/>
            <a:ext cx="4736736" cy="6407275"/>
            <a:chOff x="4855953" y="-2833465"/>
            <a:chExt cx="8948964" cy="12105059"/>
          </a:xfrm>
        </p:grpSpPr>
        <p:sp>
          <p:nvSpPr>
            <p:cNvPr id="95" name="Freeform 10">
              <a:extLst>
                <a:ext uri="{FF2B5EF4-FFF2-40B4-BE49-F238E27FC236}">
                  <a16:creationId xmlns:a16="http://schemas.microsoft.com/office/drawing/2014/main" id="{495773B3-D6CE-453B-96D1-E95DF6122C37}"/>
                </a:ext>
              </a:extLst>
            </p:cNvPr>
            <p:cNvSpPr>
              <a:spLocks/>
            </p:cNvSpPr>
            <p:nvPr/>
          </p:nvSpPr>
          <p:spPr bwMode="auto">
            <a:xfrm rot="9420272">
              <a:off x="4855953" y="-2246936"/>
              <a:ext cx="8673602" cy="11518530"/>
            </a:xfrm>
            <a:custGeom>
              <a:avLst/>
              <a:gdLst>
                <a:gd name="T0" fmla="*/ 1166 w 2492"/>
                <a:gd name="T1" fmla="*/ 2419 h 3315"/>
                <a:gd name="T2" fmla="*/ 243 w 2492"/>
                <a:gd name="T3" fmla="*/ 912 h 3315"/>
                <a:gd name="T4" fmla="*/ 449 w 2492"/>
                <a:gd name="T5" fmla="*/ 15 h 3315"/>
                <a:gd name="T6" fmla="*/ 766 w 2492"/>
                <a:gd name="T7" fmla="*/ 302 h 3315"/>
                <a:gd name="T8" fmla="*/ 1651 w 2492"/>
                <a:gd name="T9" fmla="*/ 481 h 3315"/>
                <a:gd name="T10" fmla="*/ 2239 w 2492"/>
                <a:gd name="T11" fmla="*/ 1238 h 3315"/>
                <a:gd name="T12" fmla="*/ 2186 w 2492"/>
                <a:gd name="T13" fmla="*/ 2201 h 3315"/>
                <a:gd name="T14" fmla="*/ 2165 w 2492"/>
                <a:gd name="T15" fmla="*/ 2928 h 3315"/>
                <a:gd name="T16" fmla="*/ 1400 w 2492"/>
                <a:gd name="T17" fmla="*/ 3100 h 3315"/>
                <a:gd name="T18" fmla="*/ 1166 w 2492"/>
                <a:gd name="T19" fmla="*/ 2419 h 33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2" h="3315">
                  <a:moveTo>
                    <a:pt x="1166" y="2419"/>
                  </a:moveTo>
                  <a:cubicBezTo>
                    <a:pt x="1505" y="1277"/>
                    <a:pt x="486" y="1533"/>
                    <a:pt x="243" y="912"/>
                  </a:cubicBezTo>
                  <a:cubicBezTo>
                    <a:pt x="0" y="292"/>
                    <a:pt x="291" y="31"/>
                    <a:pt x="449" y="15"/>
                  </a:cubicBezTo>
                  <a:cubicBezTo>
                    <a:pt x="607" y="0"/>
                    <a:pt x="716" y="54"/>
                    <a:pt x="766" y="302"/>
                  </a:cubicBezTo>
                  <a:cubicBezTo>
                    <a:pt x="817" y="551"/>
                    <a:pt x="1312" y="508"/>
                    <a:pt x="1651" y="481"/>
                  </a:cubicBezTo>
                  <a:cubicBezTo>
                    <a:pt x="1989" y="454"/>
                    <a:pt x="2492" y="733"/>
                    <a:pt x="2239" y="1238"/>
                  </a:cubicBezTo>
                  <a:cubicBezTo>
                    <a:pt x="1986" y="1743"/>
                    <a:pt x="2000" y="1716"/>
                    <a:pt x="2186" y="2201"/>
                  </a:cubicBezTo>
                  <a:cubicBezTo>
                    <a:pt x="2372" y="2685"/>
                    <a:pt x="2165" y="2928"/>
                    <a:pt x="2165" y="2928"/>
                  </a:cubicBezTo>
                  <a:cubicBezTo>
                    <a:pt x="2165" y="2928"/>
                    <a:pt x="1791" y="3315"/>
                    <a:pt x="1400" y="3100"/>
                  </a:cubicBezTo>
                  <a:cubicBezTo>
                    <a:pt x="1008" y="2885"/>
                    <a:pt x="1166" y="2419"/>
                    <a:pt x="1166" y="2419"/>
                  </a:cubicBezTo>
                  <a:close/>
                </a:path>
              </a:pathLst>
            </a:custGeom>
            <a:gradFill>
              <a:gsLst>
                <a:gs pos="0">
                  <a:srgbClr val="80DEDE"/>
                </a:gs>
                <a:gs pos="53500">
                  <a:srgbClr val="85C1E7"/>
                </a:gs>
                <a:gs pos="100000">
                  <a:srgbClr val="878CFF"/>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96" name="Freeform 11">
              <a:extLst>
                <a:ext uri="{FF2B5EF4-FFF2-40B4-BE49-F238E27FC236}">
                  <a16:creationId xmlns:a16="http://schemas.microsoft.com/office/drawing/2014/main" id="{49D9CCDB-CAB7-4554-8B96-AF649D96074D}"/>
                </a:ext>
              </a:extLst>
            </p:cNvPr>
            <p:cNvSpPr>
              <a:spLocks/>
            </p:cNvSpPr>
            <p:nvPr/>
          </p:nvSpPr>
          <p:spPr bwMode="auto">
            <a:xfrm rot="9420272">
              <a:off x="5048022" y="-2833465"/>
              <a:ext cx="8756895" cy="10755934"/>
            </a:xfrm>
            <a:custGeom>
              <a:avLst/>
              <a:gdLst>
                <a:gd name="T0" fmla="*/ 1504 w 2516"/>
                <a:gd name="T1" fmla="*/ 2980 h 3095"/>
                <a:gd name="T2" fmla="*/ 2237 w 2516"/>
                <a:gd name="T3" fmla="*/ 2283 h 3095"/>
                <a:gd name="T4" fmla="*/ 1468 w 2516"/>
                <a:gd name="T5" fmla="*/ 1052 h 3095"/>
                <a:gd name="T6" fmla="*/ 979 w 2516"/>
                <a:gd name="T7" fmla="*/ 648 h 3095"/>
                <a:gd name="T8" fmla="*/ 411 w 2516"/>
                <a:gd name="T9" fmla="*/ 195 h 3095"/>
                <a:gd name="T10" fmla="*/ 397 w 2516"/>
                <a:gd name="T11" fmla="*/ 1117 h 3095"/>
                <a:gd name="T12" fmla="*/ 194 w 2516"/>
                <a:gd name="T13" fmla="*/ 1767 h 3095"/>
                <a:gd name="T14" fmla="*/ 866 w 2516"/>
                <a:gd name="T15" fmla="*/ 2349 h 3095"/>
                <a:gd name="T16" fmla="*/ 1275 w 2516"/>
                <a:gd name="T17" fmla="*/ 2766 h 3095"/>
                <a:gd name="T18" fmla="*/ 1504 w 2516"/>
                <a:gd name="T19" fmla="*/ 2980 h 30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16" h="3095">
                  <a:moveTo>
                    <a:pt x="1504" y="2980"/>
                  </a:moveTo>
                  <a:cubicBezTo>
                    <a:pt x="1504" y="2980"/>
                    <a:pt x="1958" y="3095"/>
                    <a:pt x="2237" y="2283"/>
                  </a:cubicBezTo>
                  <a:cubicBezTo>
                    <a:pt x="2516" y="1472"/>
                    <a:pt x="1745" y="1159"/>
                    <a:pt x="1468" y="1052"/>
                  </a:cubicBezTo>
                  <a:cubicBezTo>
                    <a:pt x="1191" y="945"/>
                    <a:pt x="1126" y="907"/>
                    <a:pt x="979" y="648"/>
                  </a:cubicBezTo>
                  <a:cubicBezTo>
                    <a:pt x="832" y="389"/>
                    <a:pt x="822" y="0"/>
                    <a:pt x="411" y="195"/>
                  </a:cubicBezTo>
                  <a:cubicBezTo>
                    <a:pt x="0" y="391"/>
                    <a:pt x="384" y="948"/>
                    <a:pt x="397" y="1117"/>
                  </a:cubicBezTo>
                  <a:cubicBezTo>
                    <a:pt x="411" y="1286"/>
                    <a:pt x="128" y="1580"/>
                    <a:pt x="194" y="1767"/>
                  </a:cubicBezTo>
                  <a:cubicBezTo>
                    <a:pt x="259" y="1954"/>
                    <a:pt x="273" y="2154"/>
                    <a:pt x="866" y="2349"/>
                  </a:cubicBezTo>
                  <a:cubicBezTo>
                    <a:pt x="866" y="2349"/>
                    <a:pt x="1186" y="2374"/>
                    <a:pt x="1275" y="2766"/>
                  </a:cubicBezTo>
                  <a:cubicBezTo>
                    <a:pt x="1275" y="2766"/>
                    <a:pt x="1340" y="2988"/>
                    <a:pt x="1504" y="2980"/>
                  </a:cubicBezTo>
                  <a:close/>
                </a:path>
              </a:pathLst>
            </a:custGeom>
            <a:gradFill>
              <a:gsLst>
                <a:gs pos="0">
                  <a:srgbClr val="7CEFD8"/>
                </a:gs>
                <a:gs pos="51000">
                  <a:srgbClr val="6672E4"/>
                </a:gs>
                <a:gs pos="100000">
                  <a:srgbClr val="882BE5"/>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97" name="Freeform 12">
              <a:extLst>
                <a:ext uri="{FF2B5EF4-FFF2-40B4-BE49-F238E27FC236}">
                  <a16:creationId xmlns:a16="http://schemas.microsoft.com/office/drawing/2014/main" id="{15844E15-7463-4C39-9A45-B2A35B7FD5CD}"/>
                </a:ext>
              </a:extLst>
            </p:cNvPr>
            <p:cNvSpPr>
              <a:spLocks/>
            </p:cNvSpPr>
            <p:nvPr/>
          </p:nvSpPr>
          <p:spPr bwMode="auto">
            <a:xfrm rot="9420272">
              <a:off x="5218811" y="-1993836"/>
              <a:ext cx="7570428" cy="10122905"/>
            </a:xfrm>
            <a:custGeom>
              <a:avLst/>
              <a:gdLst>
                <a:gd name="T0" fmla="*/ 1896 w 2175"/>
                <a:gd name="T1" fmla="*/ 2283 h 2913"/>
                <a:gd name="T2" fmla="*/ 1467 w 2175"/>
                <a:gd name="T3" fmla="*/ 2913 h 2913"/>
                <a:gd name="T4" fmla="*/ 1250 w 2175"/>
                <a:gd name="T5" fmla="*/ 2849 h 2913"/>
                <a:gd name="T6" fmla="*/ 1016 w 2175"/>
                <a:gd name="T7" fmla="*/ 2168 h 2913"/>
                <a:gd name="T8" fmla="*/ 93 w 2175"/>
                <a:gd name="T9" fmla="*/ 661 h 2913"/>
                <a:gd name="T10" fmla="*/ 0 w 2175"/>
                <a:gd name="T11" fmla="*/ 238 h 2913"/>
                <a:gd name="T12" fmla="*/ 70 w 2175"/>
                <a:gd name="T13" fmla="*/ 195 h 2913"/>
                <a:gd name="T14" fmla="*/ 638 w 2175"/>
                <a:gd name="T15" fmla="*/ 648 h 2913"/>
                <a:gd name="T16" fmla="*/ 1127 w 2175"/>
                <a:gd name="T17" fmla="*/ 1052 h 2913"/>
                <a:gd name="T18" fmla="*/ 1896 w 2175"/>
                <a:gd name="T19" fmla="*/ 2283 h 29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75" h="2913">
                  <a:moveTo>
                    <a:pt x="1896" y="2283"/>
                  </a:moveTo>
                  <a:cubicBezTo>
                    <a:pt x="1770" y="2651"/>
                    <a:pt x="1607" y="2829"/>
                    <a:pt x="1467" y="2913"/>
                  </a:cubicBezTo>
                  <a:cubicBezTo>
                    <a:pt x="1397" y="2909"/>
                    <a:pt x="1324" y="2889"/>
                    <a:pt x="1250" y="2849"/>
                  </a:cubicBezTo>
                  <a:cubicBezTo>
                    <a:pt x="858" y="2634"/>
                    <a:pt x="1016" y="2168"/>
                    <a:pt x="1016" y="2168"/>
                  </a:cubicBezTo>
                  <a:cubicBezTo>
                    <a:pt x="1354" y="1026"/>
                    <a:pt x="336" y="1282"/>
                    <a:pt x="93" y="661"/>
                  </a:cubicBezTo>
                  <a:cubicBezTo>
                    <a:pt x="28" y="495"/>
                    <a:pt x="1" y="354"/>
                    <a:pt x="0" y="238"/>
                  </a:cubicBezTo>
                  <a:cubicBezTo>
                    <a:pt x="20" y="222"/>
                    <a:pt x="44" y="208"/>
                    <a:pt x="70" y="195"/>
                  </a:cubicBezTo>
                  <a:cubicBezTo>
                    <a:pt x="481" y="0"/>
                    <a:pt x="491" y="389"/>
                    <a:pt x="638" y="648"/>
                  </a:cubicBezTo>
                  <a:cubicBezTo>
                    <a:pt x="785" y="907"/>
                    <a:pt x="850" y="945"/>
                    <a:pt x="1127" y="1052"/>
                  </a:cubicBezTo>
                  <a:cubicBezTo>
                    <a:pt x="1404" y="1159"/>
                    <a:pt x="2175" y="1472"/>
                    <a:pt x="1896" y="2283"/>
                  </a:cubicBezTo>
                  <a:close/>
                </a:path>
              </a:pathLst>
            </a:custGeom>
            <a:gradFill>
              <a:gsLst>
                <a:gs pos="100000">
                  <a:srgbClr val="7CEFD8"/>
                </a:gs>
                <a:gs pos="19000">
                  <a:srgbClr val="6672E4"/>
                </a:gs>
                <a:gs pos="0">
                  <a:srgbClr val="882BE5"/>
                </a:gs>
              </a:gsLst>
              <a:lin ang="102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pic>
        <p:nvPicPr>
          <p:cNvPr id="86" name="Picture 85" descr="A picture containing graphical user interface&#10;&#10;Description automatically generated">
            <a:extLst>
              <a:ext uri="{FF2B5EF4-FFF2-40B4-BE49-F238E27FC236}">
                <a16:creationId xmlns:a16="http://schemas.microsoft.com/office/drawing/2014/main" id="{7811CF1E-FBD6-2022-84B1-76E9D27E5EF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51366" y="3232729"/>
            <a:ext cx="8037840" cy="3351717"/>
          </a:xfrm>
          <a:prstGeom prst="rect">
            <a:avLst/>
          </a:prstGeom>
        </p:spPr>
      </p:pic>
      <p:sp>
        <p:nvSpPr>
          <p:cNvPr id="88" name="TextBox 87">
            <a:extLst>
              <a:ext uri="{FF2B5EF4-FFF2-40B4-BE49-F238E27FC236}">
                <a16:creationId xmlns:a16="http://schemas.microsoft.com/office/drawing/2014/main" id="{776836E4-61F9-C4E0-8CCE-B56EABDF6763}"/>
              </a:ext>
            </a:extLst>
          </p:cNvPr>
          <p:cNvSpPr txBox="1"/>
          <p:nvPr/>
        </p:nvSpPr>
        <p:spPr>
          <a:xfrm>
            <a:off x="726780" y="4390745"/>
            <a:ext cx="2604256" cy="369332"/>
          </a:xfrm>
          <a:prstGeom prst="rect">
            <a:avLst/>
          </a:prstGeom>
          <a:noFill/>
        </p:spPr>
        <p:txBody>
          <a:bodyPr wrap="square" rtlCol="0">
            <a:spAutoFit/>
          </a:bodyPr>
          <a:lstStyle/>
          <a:p>
            <a:r>
              <a:rPr lang="en-GB" sz="900">
                <a:hlinkClick r:id="rId4" tooltip="https://courses.lumenlearning.com/wm-organizationalbehavior/chapter/external-factors/"/>
              </a:rPr>
              <a:t>This Photo</a:t>
            </a:r>
            <a:r>
              <a:rPr lang="en-GB" sz="900"/>
              <a:t> by Unknown Author is licensed under </a:t>
            </a:r>
            <a:r>
              <a:rPr lang="en-GB" sz="900">
                <a:hlinkClick r:id="rId5" tooltip="https://creativecommons.org/licenses/by/3.0/"/>
              </a:rPr>
              <a:t>CC BY</a:t>
            </a:r>
            <a:endParaRPr lang="en-GB" sz="900"/>
          </a:p>
        </p:txBody>
      </p:sp>
    </p:spTree>
    <p:extLst>
      <p:ext uri="{BB962C8B-B14F-4D97-AF65-F5344CB8AC3E}">
        <p14:creationId xmlns:p14="http://schemas.microsoft.com/office/powerpoint/2010/main" val="35322043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12">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Shape 18">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9D7C2B5-12B7-12CA-A5BE-7B17705CB2D4}"/>
              </a:ext>
            </a:extLst>
          </p:cNvPr>
          <p:cNvSpPr>
            <a:spLocks noGrp="1"/>
          </p:cNvSpPr>
          <p:nvPr>
            <p:ph type="title"/>
          </p:nvPr>
        </p:nvSpPr>
        <p:spPr>
          <a:xfrm>
            <a:off x="753745" y="963478"/>
            <a:ext cx="4176888" cy="1966423"/>
          </a:xfrm>
        </p:spPr>
        <p:txBody>
          <a:bodyPr vert="horz" lIns="91440" tIns="45720" rIns="91440" bIns="45720" rtlCol="0" anchor="ctr">
            <a:normAutofit/>
          </a:bodyPr>
          <a:lstStyle/>
          <a:p>
            <a:r>
              <a:rPr lang="en-US" sz="3700" kern="1200" dirty="0">
                <a:solidFill>
                  <a:srgbClr val="FFFFFF"/>
                </a:solidFill>
                <a:latin typeface="+mj-lt"/>
                <a:ea typeface="+mj-ea"/>
                <a:cs typeface="+mj-cs"/>
              </a:rPr>
              <a:t>THE CO-OPERATIVE GROUP</a:t>
            </a:r>
          </a:p>
        </p:txBody>
      </p:sp>
      <p:sp>
        <p:nvSpPr>
          <p:cNvPr id="74"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TextBox 2">
            <a:extLst>
              <a:ext uri="{FF2B5EF4-FFF2-40B4-BE49-F238E27FC236}">
                <a16:creationId xmlns:a16="http://schemas.microsoft.com/office/drawing/2014/main" id="{30FFA455-C11A-5DFD-A303-56ADEC9E615A}"/>
              </a:ext>
            </a:extLst>
          </p:cNvPr>
          <p:cNvSpPr txBox="1"/>
          <p:nvPr/>
        </p:nvSpPr>
        <p:spPr>
          <a:xfrm>
            <a:off x="5048314" y="963478"/>
            <a:ext cx="6384326" cy="6858000"/>
          </a:xfrm>
          <a:prstGeom prst="rect">
            <a:avLst/>
          </a:prstGeom>
        </p:spPr>
        <p:txBody>
          <a:bodyPr vert="horz" lIns="91440" tIns="45720" rIns="91440" bIns="45720" rtlCol="0" anchor="ctr">
            <a:normAutofit/>
          </a:bodyPr>
          <a:lstStyle/>
          <a:p>
            <a:pPr>
              <a:lnSpc>
                <a:spcPct val="90000"/>
              </a:lnSpc>
              <a:spcAft>
                <a:spcPts val="600"/>
              </a:spcAft>
            </a:pPr>
            <a:endParaRPr lang="en-US" sz="2200" dirty="0">
              <a:solidFill>
                <a:srgbClr val="FEFFFF"/>
              </a:solidFill>
            </a:endParaRPr>
          </a:p>
          <a:p>
            <a:pPr indent="-228600">
              <a:spcAft>
                <a:spcPts val="600"/>
              </a:spcAft>
              <a:buFont typeface="Arial" panose="020B0604020202020204" pitchFamily="34" charset="0"/>
              <a:buChar char="•"/>
            </a:pPr>
            <a:r>
              <a:rPr lang="en-US" sz="2200" dirty="0">
                <a:solidFill>
                  <a:srgbClr val="FEFFFF"/>
                </a:solidFill>
              </a:rPr>
              <a:t>UK’s fifth major food seller with more than 2,500 stores.</a:t>
            </a:r>
          </a:p>
          <a:p>
            <a:pPr indent="-228600">
              <a:spcAft>
                <a:spcPts val="600"/>
              </a:spcAft>
              <a:buFont typeface="Arial" panose="020B0604020202020204" pitchFamily="34" charset="0"/>
              <a:buChar char="•"/>
            </a:pPr>
            <a:r>
              <a:rPr lang="en-US" sz="2200" dirty="0">
                <a:solidFill>
                  <a:srgbClr val="FEFFFF"/>
                </a:solidFill>
              </a:rPr>
              <a:t>UK’s number 1 memorial facilities supplier.</a:t>
            </a:r>
          </a:p>
          <a:p>
            <a:pPr indent="-228600">
              <a:spcAft>
                <a:spcPts val="600"/>
              </a:spcAft>
              <a:buFont typeface="Arial" panose="020B0604020202020204" pitchFamily="34" charset="0"/>
              <a:buChar char="•"/>
            </a:pPr>
            <a:r>
              <a:rPr lang="en-US" sz="2200" dirty="0">
                <a:solidFill>
                  <a:srgbClr val="FEFFFF"/>
                </a:solidFill>
              </a:rPr>
              <a:t>The associates get a chance to express their opinion in how the company is running.</a:t>
            </a:r>
          </a:p>
          <a:p>
            <a:pPr indent="-228600">
              <a:spcAft>
                <a:spcPts val="600"/>
              </a:spcAft>
              <a:buFont typeface="Arial" panose="020B0604020202020204" pitchFamily="34" charset="0"/>
              <a:buChar char="•"/>
            </a:pPr>
            <a:r>
              <a:rPr lang="en-US" sz="2200" dirty="0">
                <a:solidFill>
                  <a:srgbClr val="FEFFFF"/>
                </a:solidFill>
              </a:rPr>
              <a:t>All profits are given as rewards to the teams.</a:t>
            </a:r>
          </a:p>
          <a:p>
            <a:pPr indent="-228600">
              <a:spcAft>
                <a:spcPts val="600"/>
              </a:spcAft>
              <a:buFont typeface="Arial" panose="020B0604020202020204" pitchFamily="34" charset="0"/>
              <a:buChar char="•"/>
            </a:pPr>
            <a:r>
              <a:rPr lang="en-US" sz="2200" dirty="0">
                <a:solidFill>
                  <a:srgbClr val="FEFFFF"/>
                </a:solidFill>
              </a:rPr>
              <a:t>Employing nearly 70,000 people.</a:t>
            </a:r>
          </a:p>
          <a:p>
            <a:pPr indent="-228600">
              <a:lnSpc>
                <a:spcPct val="90000"/>
              </a:lnSpc>
              <a:spcAft>
                <a:spcPts val="600"/>
              </a:spcAft>
              <a:buFont typeface="Arial" panose="020B0604020202020204" pitchFamily="34" charset="0"/>
              <a:buChar char="•"/>
            </a:pPr>
            <a:endParaRPr lang="en-US" sz="2200" dirty="0">
              <a:solidFill>
                <a:srgbClr val="FEFFFF"/>
              </a:solidFill>
            </a:endParaRPr>
          </a:p>
          <a:p>
            <a:pPr indent="-228600">
              <a:lnSpc>
                <a:spcPct val="90000"/>
              </a:lnSpc>
              <a:spcAft>
                <a:spcPts val="600"/>
              </a:spcAft>
              <a:buFont typeface="Arial" panose="020B0604020202020204" pitchFamily="34" charset="0"/>
              <a:buChar char="•"/>
            </a:pPr>
            <a:endParaRPr lang="en-US" sz="2200" dirty="0">
              <a:solidFill>
                <a:srgbClr val="FEFFFF"/>
              </a:solidFill>
            </a:endParaRPr>
          </a:p>
          <a:p>
            <a:pPr indent="-228600">
              <a:lnSpc>
                <a:spcPct val="90000"/>
              </a:lnSpc>
              <a:spcAft>
                <a:spcPts val="600"/>
              </a:spcAft>
              <a:buFont typeface="Arial" panose="020B0604020202020204" pitchFamily="34" charset="0"/>
              <a:buChar char="•"/>
            </a:pPr>
            <a:endParaRPr lang="en-US" sz="2200" dirty="0">
              <a:solidFill>
                <a:srgbClr val="FEFFFF"/>
              </a:solidFill>
            </a:endParaRPr>
          </a:p>
          <a:p>
            <a:pPr indent="-228600">
              <a:lnSpc>
                <a:spcPct val="90000"/>
              </a:lnSpc>
              <a:spcAft>
                <a:spcPts val="600"/>
              </a:spcAft>
              <a:buFont typeface="Arial" panose="020B0604020202020204" pitchFamily="34" charset="0"/>
              <a:buChar char="•"/>
            </a:pPr>
            <a:endParaRPr lang="en-US" sz="2200" dirty="0">
              <a:solidFill>
                <a:srgbClr val="FEFFFF"/>
              </a:solidFill>
            </a:endParaRPr>
          </a:p>
        </p:txBody>
      </p:sp>
      <p:pic>
        <p:nvPicPr>
          <p:cNvPr id="76" name="Picture 75" descr="A picture containing text, iPod&#10;&#10;Description automatically generated">
            <a:extLst>
              <a:ext uri="{FF2B5EF4-FFF2-40B4-BE49-F238E27FC236}">
                <a16:creationId xmlns:a16="http://schemas.microsoft.com/office/drawing/2014/main" id="{F320A1E7-98E3-BE37-1A36-4C1E2AB10C1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2210832" y="2752962"/>
            <a:ext cx="2071177" cy="2190997"/>
          </a:xfrm>
          <a:prstGeom prst="rect">
            <a:avLst/>
          </a:prstGeom>
        </p:spPr>
      </p:pic>
      <p:sp>
        <p:nvSpPr>
          <p:cNvPr id="77" name="TextBox 76">
            <a:extLst>
              <a:ext uri="{FF2B5EF4-FFF2-40B4-BE49-F238E27FC236}">
                <a16:creationId xmlns:a16="http://schemas.microsoft.com/office/drawing/2014/main" id="{56F04368-61E6-7CCA-8E6C-13813A982F99}"/>
              </a:ext>
            </a:extLst>
          </p:cNvPr>
          <p:cNvSpPr txBox="1"/>
          <p:nvPr/>
        </p:nvSpPr>
        <p:spPr>
          <a:xfrm>
            <a:off x="2447981" y="5048672"/>
            <a:ext cx="1314374" cy="507831"/>
          </a:xfrm>
          <a:prstGeom prst="rect">
            <a:avLst/>
          </a:prstGeom>
          <a:noFill/>
        </p:spPr>
        <p:txBody>
          <a:bodyPr wrap="square" rtlCol="0">
            <a:spAutoFit/>
          </a:bodyPr>
          <a:lstStyle/>
          <a:p>
            <a:r>
              <a:rPr lang="en-GB" sz="900" dirty="0">
                <a:hlinkClick r:id="rId4" tooltip="https://commons.wikimedia.org/wiki/File:The_Co-Operative_clover_leaf_logo.svg"/>
              </a:rPr>
              <a:t>This Photo</a:t>
            </a:r>
            <a:r>
              <a:rPr lang="en-GB" sz="900" dirty="0"/>
              <a:t> by Unknown Author is licensed under </a:t>
            </a:r>
            <a:r>
              <a:rPr lang="en-GB" sz="900" dirty="0">
                <a:hlinkClick r:id="rId5" tooltip="https://creativecommons.org/licenses/by-sa/3.0/"/>
              </a:rPr>
              <a:t>CC BY-SA</a:t>
            </a:r>
            <a:endParaRPr lang="en-GB" sz="900" dirty="0"/>
          </a:p>
        </p:txBody>
      </p:sp>
    </p:spTree>
    <p:extLst>
      <p:ext uri="{BB962C8B-B14F-4D97-AF65-F5344CB8AC3E}">
        <p14:creationId xmlns:p14="http://schemas.microsoft.com/office/powerpoint/2010/main" val="19761638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 name="Title 67" hidden="1">
            <a:extLst>
              <a:ext uri="{FF2B5EF4-FFF2-40B4-BE49-F238E27FC236}">
                <a16:creationId xmlns:a16="http://schemas.microsoft.com/office/drawing/2014/main" id="{3D46526D-118F-4F6F-BAE0-066F422EBD1E}"/>
              </a:ext>
            </a:extLst>
          </p:cNvPr>
          <p:cNvSpPr>
            <a:spLocks noGrp="1"/>
          </p:cNvSpPr>
          <p:nvPr>
            <p:ph type="title"/>
          </p:nvPr>
        </p:nvSpPr>
        <p:spPr/>
        <p:txBody>
          <a:bodyPr/>
          <a:lstStyle/>
          <a:p>
            <a:r>
              <a:rPr lang="en-US" dirty="0"/>
              <a:t>Human resources slide 3</a:t>
            </a:r>
          </a:p>
        </p:txBody>
      </p:sp>
      <p:pic>
        <p:nvPicPr>
          <p:cNvPr id="122" name="Picture 121">
            <a:extLst>
              <a:ext uri="{FF2B5EF4-FFF2-40B4-BE49-F238E27FC236}">
                <a16:creationId xmlns:a16="http://schemas.microsoft.com/office/drawing/2014/main" id="{470070FC-19D0-4354-9BC9-608A5DC44997}"/>
              </a:ext>
              <a:ext uri="{C183D7F6-B498-43B3-948B-1728B52AA6E4}">
                <adec:decorative xmlns:adec="http://schemas.microsoft.com/office/drawing/2017/decorative" val="1"/>
              </a:ext>
            </a:extLst>
          </p:cNvPr>
          <p:cNvPicPr>
            <a:picLocks noChangeAspect="1"/>
          </p:cNvPicPr>
          <p:nvPr/>
        </p:nvPicPr>
        <p:blipFill rotWithShape="1">
          <a:blip r:embed="rId3">
            <a:lum bright="70000" contrast="-70000"/>
            <a:extLst>
              <a:ext uri="{BEBA8EAE-BF5A-486C-A8C5-ECC9F3942E4B}">
                <a14:imgProps xmlns:a14="http://schemas.microsoft.com/office/drawing/2010/main">
                  <a14:imgLayer r:embed="rId4">
                    <a14:imgEffect>
                      <a14:colorTemperature colorTemp="5300"/>
                    </a14:imgEffect>
                    <a14:imgEffect>
                      <a14:saturation sat="0"/>
                    </a14:imgEffect>
                  </a14:imgLayer>
                </a14:imgProps>
              </a:ext>
              <a:ext uri="{28A0092B-C50C-407E-A947-70E740481C1C}">
                <a14:useLocalDpi xmlns:a14="http://schemas.microsoft.com/office/drawing/2010/main" val="0"/>
              </a:ext>
            </a:extLst>
          </a:blip>
          <a:srcRect/>
          <a:stretch/>
        </p:blipFill>
        <p:spPr>
          <a:xfrm>
            <a:off x="0" y="0"/>
            <a:ext cx="12192000" cy="6858000"/>
          </a:xfrm>
          <a:custGeom>
            <a:avLst/>
            <a:gdLst>
              <a:gd name="connsiteX0" fmla="*/ 0 w 12192000"/>
              <a:gd name="connsiteY0" fmla="*/ 0 h 2895600"/>
              <a:gd name="connsiteX1" fmla="*/ 12192000 w 12192000"/>
              <a:gd name="connsiteY1" fmla="*/ 0 h 2895600"/>
              <a:gd name="connsiteX2" fmla="*/ 12192000 w 12192000"/>
              <a:gd name="connsiteY2" fmla="*/ 2895600 h 2895600"/>
              <a:gd name="connsiteX3" fmla="*/ 0 w 12192000"/>
              <a:gd name="connsiteY3" fmla="*/ 2895600 h 2895600"/>
            </a:gdLst>
            <a:ahLst/>
            <a:cxnLst>
              <a:cxn ang="0">
                <a:pos x="connsiteX0" y="connsiteY0"/>
              </a:cxn>
              <a:cxn ang="0">
                <a:pos x="connsiteX1" y="connsiteY1"/>
              </a:cxn>
              <a:cxn ang="0">
                <a:pos x="connsiteX2" y="connsiteY2"/>
              </a:cxn>
              <a:cxn ang="0">
                <a:pos x="connsiteX3" y="connsiteY3"/>
              </a:cxn>
            </a:cxnLst>
            <a:rect l="l" t="t" r="r" b="b"/>
            <a:pathLst>
              <a:path w="12192000" h="2895600">
                <a:moveTo>
                  <a:pt x="0" y="0"/>
                </a:moveTo>
                <a:lnTo>
                  <a:pt x="12192000" y="0"/>
                </a:lnTo>
                <a:lnTo>
                  <a:pt x="12192000" y="2895600"/>
                </a:lnTo>
                <a:lnTo>
                  <a:pt x="0" y="2895600"/>
                </a:lnTo>
                <a:close/>
              </a:path>
            </a:pathLst>
          </a:custGeom>
        </p:spPr>
      </p:pic>
      <p:sp>
        <p:nvSpPr>
          <p:cNvPr id="123" name="Rectangle 122">
            <a:extLst>
              <a:ext uri="{FF2B5EF4-FFF2-40B4-BE49-F238E27FC236}">
                <a16:creationId xmlns:a16="http://schemas.microsoft.com/office/drawing/2014/main" id="{C9C2C56A-C4D4-4578-84E9-27FD62603EAA}"/>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5">
            <a:extLst>
              <a:ext uri="{FF2B5EF4-FFF2-40B4-BE49-F238E27FC236}">
                <a16:creationId xmlns:a16="http://schemas.microsoft.com/office/drawing/2014/main" id="{C8431200-8E45-4A0C-B12B-CFA1B2C53C47}"/>
              </a:ext>
              <a:ext uri="{C183D7F6-B498-43B3-948B-1728B52AA6E4}">
                <adec:decorative xmlns:adec="http://schemas.microsoft.com/office/drawing/2017/decorative" val="1"/>
              </a:ext>
            </a:extLst>
          </p:cNvPr>
          <p:cNvSpPr/>
          <p:nvPr/>
        </p:nvSpPr>
        <p:spPr>
          <a:xfrm>
            <a:off x="112049" y="5500139"/>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BAD3DD8E-0492-4A48-B06C-F87FA5CFE3C0}"/>
              </a:ext>
            </a:extLst>
          </p:cNvPr>
          <p:cNvSpPr txBox="1"/>
          <p:nvPr/>
        </p:nvSpPr>
        <p:spPr>
          <a:xfrm>
            <a:off x="89092" y="1919168"/>
            <a:ext cx="2857996" cy="1231106"/>
          </a:xfrm>
          <a:prstGeom prst="rect">
            <a:avLst/>
          </a:prstGeom>
          <a:noFill/>
        </p:spPr>
        <p:txBody>
          <a:bodyPr wrap="square" lIns="0" tIns="0" rIns="0" bIns="0" rtlCol="0">
            <a:spAutoFit/>
          </a:bodyPr>
          <a:lstStyle/>
          <a:p>
            <a:r>
              <a:rPr lang="en-US" sz="8000" dirty="0">
                <a:solidFill>
                  <a:srgbClr val="002060"/>
                </a:solidFill>
                <a:latin typeface="Segoe UI" panose="020B0502040204020203" pitchFamily="34" charset="0"/>
                <a:cs typeface="Segoe UI" panose="020B0502040204020203" pitchFamily="34" charset="0"/>
              </a:rPr>
              <a:t>100%</a:t>
            </a:r>
          </a:p>
        </p:txBody>
      </p:sp>
      <p:sp>
        <p:nvSpPr>
          <p:cNvPr id="2" name="TextBox 1">
            <a:extLst>
              <a:ext uri="{FF2B5EF4-FFF2-40B4-BE49-F238E27FC236}">
                <a16:creationId xmlns:a16="http://schemas.microsoft.com/office/drawing/2014/main" id="{62AEF5FE-6C45-4BF6-9676-571742C3CDD7}"/>
              </a:ext>
            </a:extLst>
          </p:cNvPr>
          <p:cNvSpPr txBox="1"/>
          <p:nvPr/>
        </p:nvSpPr>
        <p:spPr>
          <a:xfrm>
            <a:off x="91373" y="3417165"/>
            <a:ext cx="3865985" cy="1538883"/>
          </a:xfrm>
          <a:prstGeom prst="rect">
            <a:avLst/>
          </a:prstGeom>
          <a:noFill/>
        </p:spPr>
        <p:txBody>
          <a:bodyPr wrap="square" lIns="0" tIns="0" rIns="0" bIns="0" rtlCol="0">
            <a:spAutoFit/>
          </a:bodyPr>
          <a:lstStyle/>
          <a:p>
            <a:pPr>
              <a:lnSpc>
                <a:spcPts val="4000"/>
              </a:lnSpc>
            </a:pPr>
            <a:r>
              <a:rPr lang="en-US" sz="4400" b="1" dirty="0">
                <a:solidFill>
                  <a:srgbClr val="002060"/>
                </a:solidFill>
                <a:latin typeface="Segoe UI" panose="020B0502040204020203" pitchFamily="34" charset="0"/>
                <a:cs typeface="Segoe UI" panose="020B0502040204020203" pitchFamily="34" charset="0"/>
              </a:rPr>
              <a:t>DIVERSITY AND ITS IMPORTANCE</a:t>
            </a:r>
          </a:p>
        </p:txBody>
      </p:sp>
      <p:sp>
        <p:nvSpPr>
          <p:cNvPr id="3" name="Rectangle 2">
            <a:extLst>
              <a:ext uri="{FF2B5EF4-FFF2-40B4-BE49-F238E27FC236}">
                <a16:creationId xmlns:a16="http://schemas.microsoft.com/office/drawing/2014/main" id="{A74D15AA-4B45-41B5-A81C-97FCBF019951}"/>
              </a:ext>
            </a:extLst>
          </p:cNvPr>
          <p:cNvSpPr/>
          <p:nvPr/>
        </p:nvSpPr>
        <p:spPr>
          <a:xfrm>
            <a:off x="693502" y="5267574"/>
            <a:ext cx="2879127" cy="1231106"/>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Diversity is about identifying and appreciating the variances that people carry to the work, allowing them to create influence on the company’s achievement.</a:t>
            </a:r>
          </a:p>
        </p:txBody>
      </p:sp>
      <p:sp>
        <p:nvSpPr>
          <p:cNvPr id="4" name="Parallelogram 3">
            <a:extLst>
              <a:ext uri="{FF2B5EF4-FFF2-40B4-BE49-F238E27FC236}">
                <a16:creationId xmlns:a16="http://schemas.microsoft.com/office/drawing/2014/main" id="{241C7FC4-FEFA-4A96-9749-9068C68611EF}"/>
              </a:ext>
              <a:ext uri="{C183D7F6-B498-43B3-948B-1728B52AA6E4}">
                <adec:decorative xmlns:adec="http://schemas.microsoft.com/office/drawing/2017/decorative" val="1"/>
              </a:ext>
            </a:extLst>
          </p:cNvPr>
          <p:cNvSpPr/>
          <p:nvPr/>
        </p:nvSpPr>
        <p:spPr>
          <a:xfrm>
            <a:off x="4115474" y="2"/>
            <a:ext cx="3961053" cy="6857998"/>
          </a:xfrm>
          <a:prstGeom prst="parallelogram">
            <a:avLst>
              <a:gd name="adj" fmla="val 0"/>
            </a:avLst>
          </a:prstGeom>
          <a:gradFill>
            <a:gsLst>
              <a:gs pos="0">
                <a:srgbClr val="7CEFD8"/>
              </a:gs>
              <a:gs pos="71000">
                <a:srgbClr val="6672E4"/>
              </a:gs>
              <a:gs pos="100000">
                <a:srgbClr val="882BE5"/>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sp>
        <p:nvSpPr>
          <p:cNvPr id="14" name="TextBox 13">
            <a:extLst>
              <a:ext uri="{FF2B5EF4-FFF2-40B4-BE49-F238E27FC236}">
                <a16:creationId xmlns:a16="http://schemas.microsoft.com/office/drawing/2014/main" id="{A5704BA3-593E-4519-9139-4E1D86366677}"/>
              </a:ext>
            </a:extLst>
          </p:cNvPr>
          <p:cNvSpPr txBox="1"/>
          <p:nvPr/>
        </p:nvSpPr>
        <p:spPr>
          <a:xfrm>
            <a:off x="4453458" y="1227906"/>
            <a:ext cx="2427971" cy="246221"/>
          </a:xfrm>
          <a:prstGeom prst="rect">
            <a:avLst/>
          </a:prstGeom>
          <a:noFill/>
        </p:spPr>
        <p:txBody>
          <a:bodyPr wrap="square" lIns="0" tIns="0" rIns="0" bIns="0" rtlCol="0">
            <a:spAutoFit/>
          </a:bodyPr>
          <a:lstStyle/>
          <a:p>
            <a:r>
              <a:rPr lang="en-US" sz="1600" b="1" dirty="0">
                <a:solidFill>
                  <a:schemeClr val="bg1"/>
                </a:solidFill>
                <a:latin typeface="Segoe UI" panose="020B0502040204020203" pitchFamily="34" charset="0"/>
                <a:cs typeface="Segoe UI" panose="020B0502040204020203" pitchFamily="34" charset="0"/>
              </a:rPr>
              <a:t>IMPORTANCE</a:t>
            </a:r>
          </a:p>
        </p:txBody>
      </p:sp>
      <p:grpSp>
        <p:nvGrpSpPr>
          <p:cNvPr id="64" name="Group 63">
            <a:extLst>
              <a:ext uri="{FF2B5EF4-FFF2-40B4-BE49-F238E27FC236}">
                <a16:creationId xmlns:a16="http://schemas.microsoft.com/office/drawing/2014/main" id="{EBB415A0-39A4-4597-926D-819C33316679}"/>
              </a:ext>
              <a:ext uri="{C183D7F6-B498-43B3-948B-1728B52AA6E4}">
                <adec:decorative xmlns:adec="http://schemas.microsoft.com/office/drawing/2017/decorative" val="1"/>
              </a:ext>
            </a:extLst>
          </p:cNvPr>
          <p:cNvGrpSpPr/>
          <p:nvPr/>
        </p:nvGrpSpPr>
        <p:grpSpPr>
          <a:xfrm>
            <a:off x="4490387" y="1969719"/>
            <a:ext cx="3102985" cy="3813978"/>
            <a:chOff x="4711392" y="2059950"/>
            <a:chExt cx="3102984" cy="3813978"/>
          </a:xfrm>
        </p:grpSpPr>
        <p:grpSp>
          <p:nvGrpSpPr>
            <p:cNvPr id="99" name="Group 98">
              <a:extLst>
                <a:ext uri="{FF2B5EF4-FFF2-40B4-BE49-F238E27FC236}">
                  <a16:creationId xmlns:a16="http://schemas.microsoft.com/office/drawing/2014/main" id="{6E4AB604-CF34-4776-BFF1-9AD3477F593C}"/>
                </a:ext>
              </a:extLst>
            </p:cNvPr>
            <p:cNvGrpSpPr/>
            <p:nvPr/>
          </p:nvGrpSpPr>
          <p:grpSpPr>
            <a:xfrm>
              <a:off x="4719329" y="2059950"/>
              <a:ext cx="3050532" cy="738664"/>
              <a:chOff x="5063285" y="2063300"/>
              <a:chExt cx="3050532" cy="738664"/>
            </a:xfrm>
          </p:grpSpPr>
          <p:sp>
            <p:nvSpPr>
              <p:cNvPr id="12" name="Rectangle 11">
                <a:extLst>
                  <a:ext uri="{FF2B5EF4-FFF2-40B4-BE49-F238E27FC236}">
                    <a16:creationId xmlns:a16="http://schemas.microsoft.com/office/drawing/2014/main" id="{267E4A54-8A0F-43A0-AA7D-F508F05BB2EF}"/>
                  </a:ext>
                </a:extLst>
              </p:cNvPr>
              <p:cNvSpPr/>
              <p:nvPr/>
            </p:nvSpPr>
            <p:spPr>
              <a:xfrm>
                <a:off x="5625523" y="2063300"/>
                <a:ext cx="2488294" cy="738664"/>
              </a:xfrm>
              <a:prstGeom prst="rect">
                <a:avLst/>
              </a:prstGeom>
            </p:spPr>
            <p:txBody>
              <a:bodyPr wrap="square" lIns="0" tIns="0" rIns="0" bIns="0">
                <a:spAutoFit/>
              </a:bodyPr>
              <a:lstStyle/>
              <a:p>
                <a:r>
                  <a:rPr lang="en-US" sz="1600" i="1" dirty="0">
                    <a:solidFill>
                      <a:schemeClr val="bg1"/>
                    </a:solidFill>
                    <a:latin typeface="+mj-lt"/>
                    <a:cs typeface="Segoe UI" panose="020B0502040204020203" pitchFamily="34" charset="0"/>
                  </a:rPr>
                  <a:t>Considering each person equally and rightfully is the correct thing to do. </a:t>
                </a:r>
              </a:p>
            </p:txBody>
          </p:sp>
          <p:grpSp>
            <p:nvGrpSpPr>
              <p:cNvPr id="51" name="Group 50">
                <a:extLst>
                  <a:ext uri="{FF2B5EF4-FFF2-40B4-BE49-F238E27FC236}">
                    <a16:creationId xmlns:a16="http://schemas.microsoft.com/office/drawing/2014/main" id="{0B97B3C9-EBC6-4C92-9F0A-E28F4EF7A5EA}"/>
                  </a:ext>
                </a:extLst>
              </p:cNvPr>
              <p:cNvGrpSpPr/>
              <p:nvPr/>
            </p:nvGrpSpPr>
            <p:grpSpPr>
              <a:xfrm>
                <a:off x="5063285" y="2201597"/>
                <a:ext cx="330200" cy="346075"/>
                <a:chOff x="2686050" y="2895601"/>
                <a:chExt cx="330200" cy="346075"/>
              </a:xfrm>
            </p:grpSpPr>
            <p:sp>
              <p:nvSpPr>
                <p:cNvPr id="52" name="Oval 309">
                  <a:extLst>
                    <a:ext uri="{FF2B5EF4-FFF2-40B4-BE49-F238E27FC236}">
                      <a16:creationId xmlns:a16="http://schemas.microsoft.com/office/drawing/2014/main" id="{00D7C237-71FC-445A-9F26-101C7B72A66E}"/>
                    </a:ext>
                  </a:extLst>
                </p:cNvPr>
                <p:cNvSpPr>
                  <a:spLocks noChangeArrowheads="1"/>
                </p:cNvSpPr>
                <p:nvPr/>
              </p:nvSpPr>
              <p:spPr bwMode="auto">
                <a:xfrm>
                  <a:off x="2809875" y="2895601"/>
                  <a:ext cx="82550" cy="8255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3" name="Freeform 310">
                  <a:extLst>
                    <a:ext uri="{FF2B5EF4-FFF2-40B4-BE49-F238E27FC236}">
                      <a16:creationId xmlns:a16="http://schemas.microsoft.com/office/drawing/2014/main" id="{66875E49-12B2-4689-93D2-F6C3DFA57408}"/>
                    </a:ext>
                  </a:extLst>
                </p:cNvPr>
                <p:cNvSpPr>
                  <a:spLocks/>
                </p:cNvSpPr>
                <p:nvPr/>
              </p:nvSpPr>
              <p:spPr bwMode="auto">
                <a:xfrm>
                  <a:off x="2782888" y="2978151"/>
                  <a:ext cx="134938" cy="66675"/>
                </a:xfrm>
                <a:custGeom>
                  <a:avLst/>
                  <a:gdLst>
                    <a:gd name="T0" fmla="*/ 36 w 36"/>
                    <a:gd name="T1" fmla="*/ 18 h 18"/>
                    <a:gd name="T2" fmla="*/ 0 w 36"/>
                    <a:gd name="T3" fmla="*/ 18 h 18"/>
                    <a:gd name="T4" fmla="*/ 18 w 36"/>
                    <a:gd name="T5" fmla="*/ 0 h 18"/>
                    <a:gd name="T6" fmla="*/ 36 w 36"/>
                    <a:gd name="T7" fmla="*/ 18 h 18"/>
                  </a:gdLst>
                  <a:ahLst/>
                  <a:cxnLst>
                    <a:cxn ang="0">
                      <a:pos x="T0" y="T1"/>
                    </a:cxn>
                    <a:cxn ang="0">
                      <a:pos x="T2" y="T3"/>
                    </a:cxn>
                    <a:cxn ang="0">
                      <a:pos x="T4" y="T5"/>
                    </a:cxn>
                    <a:cxn ang="0">
                      <a:pos x="T6" y="T7"/>
                    </a:cxn>
                  </a:cxnLst>
                  <a:rect l="0" t="0" r="r" b="b"/>
                  <a:pathLst>
                    <a:path w="36" h="18">
                      <a:moveTo>
                        <a:pt x="36" y="18"/>
                      </a:moveTo>
                      <a:cubicBezTo>
                        <a:pt x="0" y="18"/>
                        <a:pt x="0" y="18"/>
                        <a:pt x="0" y="18"/>
                      </a:cubicBezTo>
                      <a:cubicBezTo>
                        <a:pt x="0" y="8"/>
                        <a:pt x="8" y="0"/>
                        <a:pt x="18" y="0"/>
                      </a:cubicBezTo>
                      <a:cubicBezTo>
                        <a:pt x="28" y="0"/>
                        <a:pt x="36" y="8"/>
                        <a:pt x="36" y="18"/>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4" name="Oval 311">
                  <a:extLst>
                    <a:ext uri="{FF2B5EF4-FFF2-40B4-BE49-F238E27FC236}">
                      <a16:creationId xmlns:a16="http://schemas.microsoft.com/office/drawing/2014/main" id="{79E812C8-6A14-42FA-B983-56B6F7303417}"/>
                    </a:ext>
                  </a:extLst>
                </p:cNvPr>
                <p:cNvSpPr>
                  <a:spLocks noChangeArrowheads="1"/>
                </p:cNvSpPr>
                <p:nvPr/>
              </p:nvSpPr>
              <p:spPr bwMode="auto">
                <a:xfrm>
                  <a:off x="2708275"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5" name="Freeform 312">
                  <a:extLst>
                    <a:ext uri="{FF2B5EF4-FFF2-40B4-BE49-F238E27FC236}">
                      <a16:creationId xmlns:a16="http://schemas.microsoft.com/office/drawing/2014/main" id="{6EE140AE-95E2-42D6-8343-EED0E01B8E8F}"/>
                    </a:ext>
                  </a:extLst>
                </p:cNvPr>
                <p:cNvSpPr>
                  <a:spLocks/>
                </p:cNvSpPr>
                <p:nvPr/>
              </p:nvSpPr>
              <p:spPr bwMode="auto">
                <a:xfrm>
                  <a:off x="2686050"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6" name="Oval 313">
                  <a:extLst>
                    <a:ext uri="{FF2B5EF4-FFF2-40B4-BE49-F238E27FC236}">
                      <a16:creationId xmlns:a16="http://schemas.microsoft.com/office/drawing/2014/main" id="{A91A4C56-03CB-4D67-8CD8-FC29B3A2B6DE}"/>
                    </a:ext>
                  </a:extLst>
                </p:cNvPr>
                <p:cNvSpPr>
                  <a:spLocks noChangeArrowheads="1"/>
                </p:cNvSpPr>
                <p:nvPr/>
              </p:nvSpPr>
              <p:spPr bwMode="auto">
                <a:xfrm>
                  <a:off x="2933700"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7" name="Freeform 314">
                  <a:extLst>
                    <a:ext uri="{FF2B5EF4-FFF2-40B4-BE49-F238E27FC236}">
                      <a16:creationId xmlns:a16="http://schemas.microsoft.com/office/drawing/2014/main" id="{4BF4DB61-E50C-4659-B315-21BF743FF7EC}"/>
                    </a:ext>
                  </a:extLst>
                </p:cNvPr>
                <p:cNvSpPr>
                  <a:spLocks/>
                </p:cNvSpPr>
                <p:nvPr/>
              </p:nvSpPr>
              <p:spPr bwMode="auto">
                <a:xfrm>
                  <a:off x="2911475"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8" name="Oval 315">
                  <a:extLst>
                    <a:ext uri="{FF2B5EF4-FFF2-40B4-BE49-F238E27FC236}">
                      <a16:creationId xmlns:a16="http://schemas.microsoft.com/office/drawing/2014/main" id="{263D783B-3857-4E55-A551-6655D8DDA100}"/>
                    </a:ext>
                  </a:extLst>
                </p:cNvPr>
                <p:cNvSpPr>
                  <a:spLocks noChangeArrowheads="1"/>
                </p:cNvSpPr>
                <p:nvPr/>
              </p:nvSpPr>
              <p:spPr bwMode="auto">
                <a:xfrm>
                  <a:off x="2933700"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9" name="Freeform 316">
                  <a:extLst>
                    <a:ext uri="{FF2B5EF4-FFF2-40B4-BE49-F238E27FC236}">
                      <a16:creationId xmlns:a16="http://schemas.microsoft.com/office/drawing/2014/main" id="{E46D5622-D664-481B-8902-70C961FAFD89}"/>
                    </a:ext>
                  </a:extLst>
                </p:cNvPr>
                <p:cNvSpPr>
                  <a:spLocks/>
                </p:cNvSpPr>
                <p:nvPr/>
              </p:nvSpPr>
              <p:spPr bwMode="auto">
                <a:xfrm>
                  <a:off x="2911475"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60" name="Oval 317">
                  <a:extLst>
                    <a:ext uri="{FF2B5EF4-FFF2-40B4-BE49-F238E27FC236}">
                      <a16:creationId xmlns:a16="http://schemas.microsoft.com/office/drawing/2014/main" id="{5BDC2AA3-8653-47C6-9CF7-2579486BFFF4}"/>
                    </a:ext>
                  </a:extLst>
                </p:cNvPr>
                <p:cNvSpPr>
                  <a:spLocks noChangeArrowheads="1"/>
                </p:cNvSpPr>
                <p:nvPr/>
              </p:nvSpPr>
              <p:spPr bwMode="auto">
                <a:xfrm>
                  <a:off x="2820988"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61" name="Freeform 318">
                  <a:extLst>
                    <a:ext uri="{FF2B5EF4-FFF2-40B4-BE49-F238E27FC236}">
                      <a16:creationId xmlns:a16="http://schemas.microsoft.com/office/drawing/2014/main" id="{3A66D3FE-E235-4203-A19F-BC38BF7A6C4D}"/>
                    </a:ext>
                  </a:extLst>
                </p:cNvPr>
                <p:cNvSpPr>
                  <a:spLocks/>
                </p:cNvSpPr>
                <p:nvPr/>
              </p:nvSpPr>
              <p:spPr bwMode="auto">
                <a:xfrm>
                  <a:off x="2798763"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62" name="Freeform 319">
                  <a:extLst>
                    <a:ext uri="{FF2B5EF4-FFF2-40B4-BE49-F238E27FC236}">
                      <a16:creationId xmlns:a16="http://schemas.microsoft.com/office/drawing/2014/main" id="{6C51C0E5-2DAE-4DE1-BAE4-8E0D932D99E4}"/>
                    </a:ext>
                  </a:extLst>
                </p:cNvPr>
                <p:cNvSpPr>
                  <a:spLocks/>
                </p:cNvSpPr>
                <p:nvPr/>
              </p:nvSpPr>
              <p:spPr bwMode="auto">
                <a:xfrm>
                  <a:off x="2738438" y="3074988"/>
                  <a:ext cx="225425" cy="15875"/>
                </a:xfrm>
                <a:custGeom>
                  <a:avLst/>
                  <a:gdLst>
                    <a:gd name="T0" fmla="*/ 0 w 142"/>
                    <a:gd name="T1" fmla="*/ 10 h 10"/>
                    <a:gd name="T2" fmla="*/ 0 w 142"/>
                    <a:gd name="T3" fmla="*/ 0 h 10"/>
                    <a:gd name="T4" fmla="*/ 142 w 142"/>
                    <a:gd name="T5" fmla="*/ 0 h 10"/>
                    <a:gd name="T6" fmla="*/ 142 w 142"/>
                    <a:gd name="T7" fmla="*/ 10 h 10"/>
                  </a:gdLst>
                  <a:ahLst/>
                  <a:cxnLst>
                    <a:cxn ang="0">
                      <a:pos x="T0" y="T1"/>
                    </a:cxn>
                    <a:cxn ang="0">
                      <a:pos x="T2" y="T3"/>
                    </a:cxn>
                    <a:cxn ang="0">
                      <a:pos x="T4" y="T5"/>
                    </a:cxn>
                    <a:cxn ang="0">
                      <a:pos x="T6" y="T7"/>
                    </a:cxn>
                  </a:cxnLst>
                  <a:rect l="0" t="0" r="r" b="b"/>
                  <a:pathLst>
                    <a:path w="142" h="10">
                      <a:moveTo>
                        <a:pt x="0" y="10"/>
                      </a:moveTo>
                      <a:lnTo>
                        <a:pt x="0" y="0"/>
                      </a:lnTo>
                      <a:lnTo>
                        <a:pt x="142" y="0"/>
                      </a:lnTo>
                      <a:lnTo>
                        <a:pt x="142" y="10"/>
                      </a:ln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63" name="Line 320">
                  <a:extLst>
                    <a:ext uri="{FF2B5EF4-FFF2-40B4-BE49-F238E27FC236}">
                      <a16:creationId xmlns:a16="http://schemas.microsoft.com/office/drawing/2014/main" id="{FED6DFE8-0963-48D1-9BAA-53772F0EA839}"/>
                    </a:ext>
                  </a:extLst>
                </p:cNvPr>
                <p:cNvSpPr>
                  <a:spLocks noChangeShapeType="1"/>
                </p:cNvSpPr>
                <p:nvPr/>
              </p:nvSpPr>
              <p:spPr bwMode="auto">
                <a:xfrm>
                  <a:off x="2851150" y="3044826"/>
                  <a:ext cx="0" cy="46038"/>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grpSp>
          <p:nvGrpSpPr>
            <p:cNvPr id="98" name="Group 97">
              <a:extLst>
                <a:ext uri="{FF2B5EF4-FFF2-40B4-BE49-F238E27FC236}">
                  <a16:creationId xmlns:a16="http://schemas.microsoft.com/office/drawing/2014/main" id="{EF34A4EB-3F1D-46DA-8918-F39703249E85}"/>
                </a:ext>
              </a:extLst>
            </p:cNvPr>
            <p:cNvGrpSpPr/>
            <p:nvPr/>
          </p:nvGrpSpPr>
          <p:grpSpPr>
            <a:xfrm>
              <a:off x="4711392" y="3125980"/>
              <a:ext cx="2953513" cy="492443"/>
              <a:chOff x="5055348" y="2868942"/>
              <a:chExt cx="2953513" cy="492443"/>
            </a:xfrm>
          </p:grpSpPr>
          <p:grpSp>
            <p:nvGrpSpPr>
              <p:cNvPr id="15" name="Group 14">
                <a:extLst>
                  <a:ext uri="{FF2B5EF4-FFF2-40B4-BE49-F238E27FC236}">
                    <a16:creationId xmlns:a16="http://schemas.microsoft.com/office/drawing/2014/main" id="{E136D759-25F2-4CF2-9BE6-769681C37E48}"/>
                  </a:ext>
                </a:extLst>
              </p:cNvPr>
              <p:cNvGrpSpPr/>
              <p:nvPr/>
            </p:nvGrpSpPr>
            <p:grpSpPr>
              <a:xfrm>
                <a:off x="5055348" y="2929307"/>
                <a:ext cx="346075" cy="346075"/>
                <a:chOff x="3398838" y="2895601"/>
                <a:chExt cx="346075" cy="346075"/>
              </a:xfrm>
            </p:grpSpPr>
            <p:sp>
              <p:nvSpPr>
                <p:cNvPr id="16" name="Freeform 49">
                  <a:extLst>
                    <a:ext uri="{FF2B5EF4-FFF2-40B4-BE49-F238E27FC236}">
                      <a16:creationId xmlns:a16="http://schemas.microsoft.com/office/drawing/2014/main" id="{56CCB68B-57D2-49CC-B61F-363F0FF3AD9B}"/>
                    </a:ext>
                  </a:extLst>
                </p:cNvPr>
                <p:cNvSpPr>
                  <a:spLocks/>
                </p:cNvSpPr>
                <p:nvPr/>
              </p:nvSpPr>
              <p:spPr bwMode="auto">
                <a:xfrm>
                  <a:off x="3398838" y="2986089"/>
                  <a:ext cx="82550" cy="58738"/>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50">
                  <a:extLst>
                    <a:ext uri="{FF2B5EF4-FFF2-40B4-BE49-F238E27FC236}">
                      <a16:creationId xmlns:a16="http://schemas.microsoft.com/office/drawing/2014/main" id="{67F96EFD-DA55-4AD5-BA45-4313C3E9814D}"/>
                    </a:ext>
                  </a:extLst>
                </p:cNvPr>
                <p:cNvSpPr>
                  <a:spLocks/>
                </p:cNvSpPr>
                <p:nvPr/>
              </p:nvSpPr>
              <p:spPr bwMode="auto">
                <a:xfrm>
                  <a:off x="3467101" y="2986089"/>
                  <a:ext cx="82550" cy="58738"/>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8" name="Oval 51">
                  <a:extLst>
                    <a:ext uri="{FF2B5EF4-FFF2-40B4-BE49-F238E27FC236}">
                      <a16:creationId xmlns:a16="http://schemas.microsoft.com/office/drawing/2014/main" id="{F372C151-C001-4280-B771-9A239086CCF5}"/>
                    </a:ext>
                  </a:extLst>
                </p:cNvPr>
                <p:cNvSpPr>
                  <a:spLocks noChangeArrowheads="1"/>
                </p:cNvSpPr>
                <p:nvPr/>
              </p:nvSpPr>
              <p:spPr bwMode="auto">
                <a:xfrm>
                  <a:off x="3429001" y="2895601"/>
                  <a:ext cx="90488"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52">
                  <a:extLst>
                    <a:ext uri="{FF2B5EF4-FFF2-40B4-BE49-F238E27FC236}">
                      <a16:creationId xmlns:a16="http://schemas.microsoft.com/office/drawing/2014/main" id="{D3FA7893-F8A0-4F72-ACCF-CF4CE6E4B9E5}"/>
                    </a:ext>
                  </a:extLst>
                </p:cNvPr>
                <p:cNvSpPr>
                  <a:spLocks/>
                </p:cNvSpPr>
                <p:nvPr/>
              </p:nvSpPr>
              <p:spPr bwMode="auto">
                <a:xfrm>
                  <a:off x="3429001" y="2928939"/>
                  <a:ext cx="90488" cy="14288"/>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53">
                  <a:extLst>
                    <a:ext uri="{FF2B5EF4-FFF2-40B4-BE49-F238E27FC236}">
                      <a16:creationId xmlns:a16="http://schemas.microsoft.com/office/drawing/2014/main" id="{C017CF38-81FD-491D-9BA4-35D01D4D4210}"/>
                    </a:ext>
                  </a:extLst>
                </p:cNvPr>
                <p:cNvSpPr>
                  <a:spLocks/>
                </p:cNvSpPr>
                <p:nvPr/>
              </p:nvSpPr>
              <p:spPr bwMode="auto">
                <a:xfrm>
                  <a:off x="3594101" y="2986089"/>
                  <a:ext cx="82550" cy="58738"/>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54">
                  <a:extLst>
                    <a:ext uri="{FF2B5EF4-FFF2-40B4-BE49-F238E27FC236}">
                      <a16:creationId xmlns:a16="http://schemas.microsoft.com/office/drawing/2014/main" id="{99433936-BA1A-40A3-959B-047AFFF78F7C}"/>
                    </a:ext>
                  </a:extLst>
                </p:cNvPr>
                <p:cNvSpPr>
                  <a:spLocks/>
                </p:cNvSpPr>
                <p:nvPr/>
              </p:nvSpPr>
              <p:spPr bwMode="auto">
                <a:xfrm>
                  <a:off x="3662363" y="2986089"/>
                  <a:ext cx="82550" cy="58738"/>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2" name="Oval 55">
                  <a:extLst>
                    <a:ext uri="{FF2B5EF4-FFF2-40B4-BE49-F238E27FC236}">
                      <a16:creationId xmlns:a16="http://schemas.microsoft.com/office/drawing/2014/main" id="{BDA2F5A8-B23C-499E-9267-3DC7A37FA790}"/>
                    </a:ext>
                  </a:extLst>
                </p:cNvPr>
                <p:cNvSpPr>
                  <a:spLocks noChangeArrowheads="1"/>
                </p:cNvSpPr>
                <p:nvPr/>
              </p:nvSpPr>
              <p:spPr bwMode="auto">
                <a:xfrm>
                  <a:off x="3624263" y="2895601"/>
                  <a:ext cx="90488"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56">
                  <a:extLst>
                    <a:ext uri="{FF2B5EF4-FFF2-40B4-BE49-F238E27FC236}">
                      <a16:creationId xmlns:a16="http://schemas.microsoft.com/office/drawing/2014/main" id="{099EF59E-5EEF-46B5-962D-A5FD94EA515A}"/>
                    </a:ext>
                  </a:extLst>
                </p:cNvPr>
                <p:cNvSpPr>
                  <a:spLocks/>
                </p:cNvSpPr>
                <p:nvPr/>
              </p:nvSpPr>
              <p:spPr bwMode="auto">
                <a:xfrm>
                  <a:off x="3624263" y="2928939"/>
                  <a:ext cx="90488" cy="14288"/>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57">
                  <a:extLst>
                    <a:ext uri="{FF2B5EF4-FFF2-40B4-BE49-F238E27FC236}">
                      <a16:creationId xmlns:a16="http://schemas.microsoft.com/office/drawing/2014/main" id="{FCE54361-37E3-4F52-B33F-6FAA345B486E}"/>
                    </a:ext>
                  </a:extLst>
                </p:cNvPr>
                <p:cNvSpPr>
                  <a:spLocks/>
                </p:cNvSpPr>
                <p:nvPr/>
              </p:nvSpPr>
              <p:spPr bwMode="auto">
                <a:xfrm>
                  <a:off x="3497263" y="3181351"/>
                  <a:ext cx="82550" cy="60325"/>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58">
                  <a:extLst>
                    <a:ext uri="{FF2B5EF4-FFF2-40B4-BE49-F238E27FC236}">
                      <a16:creationId xmlns:a16="http://schemas.microsoft.com/office/drawing/2014/main" id="{78645E47-D178-4E95-8459-77D1D8FF6434}"/>
                    </a:ext>
                  </a:extLst>
                </p:cNvPr>
                <p:cNvSpPr>
                  <a:spLocks/>
                </p:cNvSpPr>
                <p:nvPr/>
              </p:nvSpPr>
              <p:spPr bwMode="auto">
                <a:xfrm>
                  <a:off x="3563938" y="3181351"/>
                  <a:ext cx="82550" cy="60325"/>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6" name="Oval 59">
                  <a:extLst>
                    <a:ext uri="{FF2B5EF4-FFF2-40B4-BE49-F238E27FC236}">
                      <a16:creationId xmlns:a16="http://schemas.microsoft.com/office/drawing/2014/main" id="{7854B272-51DE-4F9C-A5CA-3532EA082A42}"/>
                    </a:ext>
                  </a:extLst>
                </p:cNvPr>
                <p:cNvSpPr>
                  <a:spLocks noChangeArrowheads="1"/>
                </p:cNvSpPr>
                <p:nvPr/>
              </p:nvSpPr>
              <p:spPr bwMode="auto">
                <a:xfrm>
                  <a:off x="3527426" y="3090864"/>
                  <a:ext cx="88900"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60">
                  <a:extLst>
                    <a:ext uri="{FF2B5EF4-FFF2-40B4-BE49-F238E27FC236}">
                      <a16:creationId xmlns:a16="http://schemas.microsoft.com/office/drawing/2014/main" id="{814DA909-0D02-4070-A399-CC0263BE579C}"/>
                    </a:ext>
                  </a:extLst>
                </p:cNvPr>
                <p:cNvSpPr>
                  <a:spLocks/>
                </p:cNvSpPr>
                <p:nvPr/>
              </p:nvSpPr>
              <p:spPr bwMode="auto">
                <a:xfrm>
                  <a:off x="3527426" y="3124201"/>
                  <a:ext cx="88900" cy="15875"/>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8" name="Line 61">
                  <a:extLst>
                    <a:ext uri="{FF2B5EF4-FFF2-40B4-BE49-F238E27FC236}">
                      <a16:creationId xmlns:a16="http://schemas.microsoft.com/office/drawing/2014/main" id="{5899F489-EDA7-4EC2-826F-95D6DBC76562}"/>
                    </a:ext>
                  </a:extLst>
                </p:cNvPr>
                <p:cNvSpPr>
                  <a:spLocks noChangeShapeType="1"/>
                </p:cNvSpPr>
                <p:nvPr/>
              </p:nvSpPr>
              <p:spPr bwMode="auto">
                <a:xfrm>
                  <a:off x="3451226" y="3074989"/>
                  <a:ext cx="38100" cy="38100"/>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9" name="Line 62">
                  <a:extLst>
                    <a:ext uri="{FF2B5EF4-FFF2-40B4-BE49-F238E27FC236}">
                      <a16:creationId xmlns:a16="http://schemas.microsoft.com/office/drawing/2014/main" id="{83CCE497-C8F7-4970-AE29-490A81B267C2}"/>
                    </a:ext>
                  </a:extLst>
                </p:cNvPr>
                <p:cNvSpPr>
                  <a:spLocks noChangeShapeType="1"/>
                </p:cNvSpPr>
                <p:nvPr/>
              </p:nvSpPr>
              <p:spPr bwMode="auto">
                <a:xfrm flipH="1">
                  <a:off x="3654426" y="3074989"/>
                  <a:ext cx="38100" cy="38100"/>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grpSp>
          <p:sp>
            <p:nvSpPr>
              <p:cNvPr id="65" name="Rectangle 64">
                <a:extLst>
                  <a:ext uri="{FF2B5EF4-FFF2-40B4-BE49-F238E27FC236}">
                    <a16:creationId xmlns:a16="http://schemas.microsoft.com/office/drawing/2014/main" id="{D600301E-404F-4763-892B-EE1C3109F4D3}"/>
                  </a:ext>
                </a:extLst>
              </p:cNvPr>
              <p:cNvSpPr/>
              <p:nvPr/>
            </p:nvSpPr>
            <p:spPr>
              <a:xfrm>
                <a:off x="5618190" y="2868942"/>
                <a:ext cx="2390671" cy="492443"/>
              </a:xfrm>
              <a:prstGeom prst="rect">
                <a:avLst/>
              </a:prstGeom>
            </p:spPr>
            <p:txBody>
              <a:bodyPr wrap="square" lIns="0" tIns="0" rIns="0" bIns="0">
                <a:spAutoFit/>
              </a:bodyPr>
              <a:lstStyle/>
              <a:p>
                <a:r>
                  <a:rPr lang="en-US" sz="1600" i="1" dirty="0">
                    <a:solidFill>
                      <a:schemeClr val="bg1"/>
                    </a:solidFill>
                    <a:latin typeface="+mj-lt"/>
                    <a:cs typeface="Segoe UI" panose="020B0502040204020203" pitchFamily="34" charset="0"/>
                  </a:rPr>
                  <a:t>Escalate that every person involvement is one of a kind</a:t>
                </a:r>
              </a:p>
            </p:txBody>
          </p:sp>
        </p:grpSp>
        <p:grpSp>
          <p:nvGrpSpPr>
            <p:cNvPr id="97" name="Group 96">
              <a:extLst>
                <a:ext uri="{FF2B5EF4-FFF2-40B4-BE49-F238E27FC236}">
                  <a16:creationId xmlns:a16="http://schemas.microsoft.com/office/drawing/2014/main" id="{7375CECE-C8C6-426B-9A8C-EB696D69F141}"/>
                </a:ext>
              </a:extLst>
            </p:cNvPr>
            <p:cNvGrpSpPr/>
            <p:nvPr/>
          </p:nvGrpSpPr>
          <p:grpSpPr>
            <a:xfrm>
              <a:off x="4719329" y="4162057"/>
              <a:ext cx="3067396" cy="492443"/>
              <a:chOff x="5063285" y="3700647"/>
              <a:chExt cx="3067396" cy="492443"/>
            </a:xfrm>
          </p:grpSpPr>
          <p:grpSp>
            <p:nvGrpSpPr>
              <p:cNvPr id="41" name="Group 40">
                <a:extLst>
                  <a:ext uri="{FF2B5EF4-FFF2-40B4-BE49-F238E27FC236}">
                    <a16:creationId xmlns:a16="http://schemas.microsoft.com/office/drawing/2014/main" id="{6974775F-B291-4B53-B461-88835C383ED5}"/>
                  </a:ext>
                </a:extLst>
              </p:cNvPr>
              <p:cNvGrpSpPr/>
              <p:nvPr/>
            </p:nvGrpSpPr>
            <p:grpSpPr>
              <a:xfrm>
                <a:off x="5063285" y="3728115"/>
                <a:ext cx="330200" cy="315913"/>
                <a:chOff x="4127500" y="2909888"/>
                <a:chExt cx="330200" cy="315913"/>
              </a:xfrm>
            </p:grpSpPr>
            <p:sp>
              <p:nvSpPr>
                <p:cNvPr id="42" name="Oval 268">
                  <a:extLst>
                    <a:ext uri="{FF2B5EF4-FFF2-40B4-BE49-F238E27FC236}">
                      <a16:creationId xmlns:a16="http://schemas.microsoft.com/office/drawing/2014/main" id="{FE9D5F51-D5BF-438E-8442-591451564E59}"/>
                    </a:ext>
                  </a:extLst>
                </p:cNvPr>
                <p:cNvSpPr>
                  <a:spLocks noChangeArrowheads="1"/>
                </p:cNvSpPr>
                <p:nvPr/>
              </p:nvSpPr>
              <p:spPr bwMode="auto">
                <a:xfrm>
                  <a:off x="4149725" y="3060701"/>
                  <a:ext cx="76200" cy="74613"/>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3" name="Freeform 269">
                  <a:extLst>
                    <a:ext uri="{FF2B5EF4-FFF2-40B4-BE49-F238E27FC236}">
                      <a16:creationId xmlns:a16="http://schemas.microsoft.com/office/drawing/2014/main" id="{4514A40D-D6F0-4AD6-9605-37581D312EC8}"/>
                    </a:ext>
                  </a:extLst>
                </p:cNvPr>
                <p:cNvSpPr>
                  <a:spLocks/>
                </p:cNvSpPr>
                <p:nvPr/>
              </p:nvSpPr>
              <p:spPr bwMode="auto">
                <a:xfrm>
                  <a:off x="4127500" y="3135313"/>
                  <a:ext cx="109538" cy="60325"/>
                </a:xfrm>
                <a:custGeom>
                  <a:avLst/>
                  <a:gdLst>
                    <a:gd name="T0" fmla="*/ 22 w 29"/>
                    <a:gd name="T1" fmla="*/ 16 h 16"/>
                    <a:gd name="T2" fmla="*/ 0 w 29"/>
                    <a:gd name="T3" fmla="*/ 16 h 16"/>
                    <a:gd name="T4" fmla="*/ 16 w 29"/>
                    <a:gd name="T5" fmla="*/ 0 h 16"/>
                    <a:gd name="T6" fmla="*/ 29 w 29"/>
                    <a:gd name="T7" fmla="*/ 7 h 16"/>
                  </a:gdLst>
                  <a:ahLst/>
                  <a:cxnLst>
                    <a:cxn ang="0">
                      <a:pos x="T0" y="T1"/>
                    </a:cxn>
                    <a:cxn ang="0">
                      <a:pos x="T2" y="T3"/>
                    </a:cxn>
                    <a:cxn ang="0">
                      <a:pos x="T4" y="T5"/>
                    </a:cxn>
                    <a:cxn ang="0">
                      <a:pos x="T6" y="T7"/>
                    </a:cxn>
                  </a:cxnLst>
                  <a:rect l="0" t="0" r="r" b="b"/>
                  <a:pathLst>
                    <a:path w="29" h="16">
                      <a:moveTo>
                        <a:pt x="22" y="16"/>
                      </a:moveTo>
                      <a:cubicBezTo>
                        <a:pt x="0" y="16"/>
                        <a:pt x="0" y="16"/>
                        <a:pt x="0" y="16"/>
                      </a:cubicBezTo>
                      <a:cubicBezTo>
                        <a:pt x="0" y="7"/>
                        <a:pt x="7" y="0"/>
                        <a:pt x="16" y="0"/>
                      </a:cubicBezTo>
                      <a:cubicBezTo>
                        <a:pt x="21" y="0"/>
                        <a:pt x="26" y="3"/>
                        <a:pt x="29" y="7"/>
                      </a:cubicBez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4" name="Oval 270">
                  <a:extLst>
                    <a:ext uri="{FF2B5EF4-FFF2-40B4-BE49-F238E27FC236}">
                      <a16:creationId xmlns:a16="http://schemas.microsoft.com/office/drawing/2014/main" id="{B605F216-E7D2-42D4-8BCF-4B68365DD59A}"/>
                    </a:ext>
                  </a:extLst>
                </p:cNvPr>
                <p:cNvSpPr>
                  <a:spLocks noChangeArrowheads="1"/>
                </p:cNvSpPr>
                <p:nvPr/>
              </p:nvSpPr>
              <p:spPr bwMode="auto">
                <a:xfrm>
                  <a:off x="4360863" y="3060701"/>
                  <a:ext cx="74613" cy="74613"/>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5" name="Freeform 271">
                  <a:extLst>
                    <a:ext uri="{FF2B5EF4-FFF2-40B4-BE49-F238E27FC236}">
                      <a16:creationId xmlns:a16="http://schemas.microsoft.com/office/drawing/2014/main" id="{7221B60C-9DC7-49BE-9845-B55F67481AED}"/>
                    </a:ext>
                  </a:extLst>
                </p:cNvPr>
                <p:cNvSpPr>
                  <a:spLocks/>
                </p:cNvSpPr>
                <p:nvPr/>
              </p:nvSpPr>
              <p:spPr bwMode="auto">
                <a:xfrm>
                  <a:off x="4349750" y="3135313"/>
                  <a:ext cx="107950" cy="60325"/>
                </a:xfrm>
                <a:custGeom>
                  <a:avLst/>
                  <a:gdLst>
                    <a:gd name="T0" fmla="*/ 0 w 29"/>
                    <a:gd name="T1" fmla="*/ 7 h 16"/>
                    <a:gd name="T2" fmla="*/ 13 w 29"/>
                    <a:gd name="T3" fmla="*/ 0 h 16"/>
                    <a:gd name="T4" fmla="*/ 29 w 29"/>
                    <a:gd name="T5" fmla="*/ 16 h 16"/>
                    <a:gd name="T6" fmla="*/ 7 w 29"/>
                    <a:gd name="T7" fmla="*/ 16 h 16"/>
                  </a:gdLst>
                  <a:ahLst/>
                  <a:cxnLst>
                    <a:cxn ang="0">
                      <a:pos x="T0" y="T1"/>
                    </a:cxn>
                    <a:cxn ang="0">
                      <a:pos x="T2" y="T3"/>
                    </a:cxn>
                    <a:cxn ang="0">
                      <a:pos x="T4" y="T5"/>
                    </a:cxn>
                    <a:cxn ang="0">
                      <a:pos x="T6" y="T7"/>
                    </a:cxn>
                  </a:cxnLst>
                  <a:rect l="0" t="0" r="r" b="b"/>
                  <a:pathLst>
                    <a:path w="29" h="16">
                      <a:moveTo>
                        <a:pt x="0" y="7"/>
                      </a:moveTo>
                      <a:cubicBezTo>
                        <a:pt x="3" y="3"/>
                        <a:pt x="8" y="0"/>
                        <a:pt x="13" y="0"/>
                      </a:cubicBezTo>
                      <a:cubicBezTo>
                        <a:pt x="22" y="0"/>
                        <a:pt x="29" y="7"/>
                        <a:pt x="29" y="16"/>
                      </a:cubicBezTo>
                      <a:cubicBezTo>
                        <a:pt x="7" y="16"/>
                        <a:pt x="7" y="16"/>
                        <a:pt x="7" y="16"/>
                      </a:cubicBez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6" name="Oval 272">
                  <a:extLst>
                    <a:ext uri="{FF2B5EF4-FFF2-40B4-BE49-F238E27FC236}">
                      <a16:creationId xmlns:a16="http://schemas.microsoft.com/office/drawing/2014/main" id="{F7CDF7AF-4200-420D-ACFE-5F2B36CC0F4B}"/>
                    </a:ext>
                  </a:extLst>
                </p:cNvPr>
                <p:cNvSpPr>
                  <a:spLocks noChangeArrowheads="1"/>
                </p:cNvSpPr>
                <p:nvPr/>
              </p:nvSpPr>
              <p:spPr bwMode="auto">
                <a:xfrm>
                  <a:off x="4240213" y="3030538"/>
                  <a:ext cx="104775" cy="1095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7" name="Freeform 273">
                  <a:extLst>
                    <a:ext uri="{FF2B5EF4-FFF2-40B4-BE49-F238E27FC236}">
                      <a16:creationId xmlns:a16="http://schemas.microsoft.com/office/drawing/2014/main" id="{1A3F4268-4FB7-4106-9CDA-E5DFAC4ABF05}"/>
                    </a:ext>
                  </a:extLst>
                </p:cNvPr>
                <p:cNvSpPr>
                  <a:spLocks/>
                </p:cNvSpPr>
                <p:nvPr/>
              </p:nvSpPr>
              <p:spPr bwMode="auto">
                <a:xfrm>
                  <a:off x="4214813" y="2986088"/>
                  <a:ext cx="157163" cy="36513"/>
                </a:xfrm>
                <a:custGeom>
                  <a:avLst/>
                  <a:gdLst>
                    <a:gd name="T0" fmla="*/ 0 w 42"/>
                    <a:gd name="T1" fmla="*/ 10 h 10"/>
                    <a:gd name="T2" fmla="*/ 21 w 42"/>
                    <a:gd name="T3" fmla="*/ 0 h 10"/>
                    <a:gd name="T4" fmla="*/ 42 w 42"/>
                    <a:gd name="T5" fmla="*/ 10 h 10"/>
                  </a:gdLst>
                  <a:ahLst/>
                  <a:cxnLst>
                    <a:cxn ang="0">
                      <a:pos x="T0" y="T1"/>
                    </a:cxn>
                    <a:cxn ang="0">
                      <a:pos x="T2" y="T3"/>
                    </a:cxn>
                    <a:cxn ang="0">
                      <a:pos x="T4" y="T5"/>
                    </a:cxn>
                  </a:cxnLst>
                  <a:rect l="0" t="0" r="r" b="b"/>
                  <a:pathLst>
                    <a:path w="42" h="10">
                      <a:moveTo>
                        <a:pt x="0" y="10"/>
                      </a:moveTo>
                      <a:cubicBezTo>
                        <a:pt x="5" y="4"/>
                        <a:pt x="13" y="0"/>
                        <a:pt x="21" y="0"/>
                      </a:cubicBezTo>
                      <a:cubicBezTo>
                        <a:pt x="29" y="0"/>
                        <a:pt x="37" y="4"/>
                        <a:pt x="42" y="10"/>
                      </a:cubicBez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8" name="Freeform 274">
                  <a:extLst>
                    <a:ext uri="{FF2B5EF4-FFF2-40B4-BE49-F238E27FC236}">
                      <a16:creationId xmlns:a16="http://schemas.microsoft.com/office/drawing/2014/main" id="{090011F9-93DA-4E08-8197-0237F3720B94}"/>
                    </a:ext>
                  </a:extLst>
                </p:cNvPr>
                <p:cNvSpPr>
                  <a:spLocks/>
                </p:cNvSpPr>
                <p:nvPr/>
              </p:nvSpPr>
              <p:spPr bwMode="auto">
                <a:xfrm>
                  <a:off x="4187825" y="2947988"/>
                  <a:ext cx="211138" cy="49213"/>
                </a:xfrm>
                <a:custGeom>
                  <a:avLst/>
                  <a:gdLst>
                    <a:gd name="T0" fmla="*/ 0 w 56"/>
                    <a:gd name="T1" fmla="*/ 13 h 13"/>
                    <a:gd name="T2" fmla="*/ 28 w 56"/>
                    <a:gd name="T3" fmla="*/ 0 h 13"/>
                    <a:gd name="T4" fmla="*/ 56 w 56"/>
                    <a:gd name="T5" fmla="*/ 13 h 13"/>
                  </a:gdLst>
                  <a:ahLst/>
                  <a:cxnLst>
                    <a:cxn ang="0">
                      <a:pos x="T0" y="T1"/>
                    </a:cxn>
                    <a:cxn ang="0">
                      <a:pos x="T2" y="T3"/>
                    </a:cxn>
                    <a:cxn ang="0">
                      <a:pos x="T4" y="T5"/>
                    </a:cxn>
                  </a:cxnLst>
                  <a:rect l="0" t="0" r="r" b="b"/>
                  <a:pathLst>
                    <a:path w="56" h="13">
                      <a:moveTo>
                        <a:pt x="0" y="13"/>
                      </a:moveTo>
                      <a:cubicBezTo>
                        <a:pt x="7" y="5"/>
                        <a:pt x="17" y="0"/>
                        <a:pt x="28" y="0"/>
                      </a:cubicBezTo>
                      <a:cubicBezTo>
                        <a:pt x="39" y="0"/>
                        <a:pt x="49" y="5"/>
                        <a:pt x="56" y="13"/>
                      </a:cubicBez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9" name="Freeform 275">
                  <a:extLst>
                    <a:ext uri="{FF2B5EF4-FFF2-40B4-BE49-F238E27FC236}">
                      <a16:creationId xmlns:a16="http://schemas.microsoft.com/office/drawing/2014/main" id="{832AB0A3-F36E-4927-8E0D-E0C36586B75D}"/>
                    </a:ext>
                  </a:extLst>
                </p:cNvPr>
                <p:cNvSpPr>
                  <a:spLocks/>
                </p:cNvSpPr>
                <p:nvPr/>
              </p:nvSpPr>
              <p:spPr bwMode="auto">
                <a:xfrm>
                  <a:off x="4157663" y="2909888"/>
                  <a:ext cx="269875" cy="63500"/>
                </a:xfrm>
                <a:custGeom>
                  <a:avLst/>
                  <a:gdLst>
                    <a:gd name="T0" fmla="*/ 0 w 72"/>
                    <a:gd name="T1" fmla="*/ 17 h 17"/>
                    <a:gd name="T2" fmla="*/ 36 w 72"/>
                    <a:gd name="T3" fmla="*/ 0 h 17"/>
                    <a:gd name="T4" fmla="*/ 72 w 72"/>
                    <a:gd name="T5" fmla="*/ 17 h 17"/>
                  </a:gdLst>
                  <a:ahLst/>
                  <a:cxnLst>
                    <a:cxn ang="0">
                      <a:pos x="T0" y="T1"/>
                    </a:cxn>
                    <a:cxn ang="0">
                      <a:pos x="T2" y="T3"/>
                    </a:cxn>
                    <a:cxn ang="0">
                      <a:pos x="T4" y="T5"/>
                    </a:cxn>
                  </a:cxnLst>
                  <a:rect l="0" t="0" r="r" b="b"/>
                  <a:pathLst>
                    <a:path w="72" h="17">
                      <a:moveTo>
                        <a:pt x="0" y="17"/>
                      </a:moveTo>
                      <a:cubicBezTo>
                        <a:pt x="8" y="7"/>
                        <a:pt x="21" y="0"/>
                        <a:pt x="36" y="0"/>
                      </a:cubicBezTo>
                      <a:cubicBezTo>
                        <a:pt x="51" y="0"/>
                        <a:pt x="64" y="7"/>
                        <a:pt x="72" y="17"/>
                      </a:cubicBez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0" name="Freeform 276">
                  <a:extLst>
                    <a:ext uri="{FF2B5EF4-FFF2-40B4-BE49-F238E27FC236}">
                      <a16:creationId xmlns:a16="http://schemas.microsoft.com/office/drawing/2014/main" id="{69185BBE-8B01-4042-9127-5E91F9AA4D0C}"/>
                    </a:ext>
                  </a:extLst>
                </p:cNvPr>
                <p:cNvSpPr>
                  <a:spLocks/>
                </p:cNvSpPr>
                <p:nvPr/>
              </p:nvSpPr>
              <p:spPr bwMode="auto">
                <a:xfrm>
                  <a:off x="4206875" y="3140076"/>
                  <a:ext cx="173038" cy="85725"/>
                </a:xfrm>
                <a:custGeom>
                  <a:avLst/>
                  <a:gdLst>
                    <a:gd name="T0" fmla="*/ 46 w 46"/>
                    <a:gd name="T1" fmla="*/ 23 h 23"/>
                    <a:gd name="T2" fmla="*/ 0 w 46"/>
                    <a:gd name="T3" fmla="*/ 23 h 23"/>
                    <a:gd name="T4" fmla="*/ 23 w 46"/>
                    <a:gd name="T5" fmla="*/ 0 h 23"/>
                    <a:gd name="T6" fmla="*/ 46 w 46"/>
                    <a:gd name="T7" fmla="*/ 23 h 23"/>
                  </a:gdLst>
                  <a:ahLst/>
                  <a:cxnLst>
                    <a:cxn ang="0">
                      <a:pos x="T0" y="T1"/>
                    </a:cxn>
                    <a:cxn ang="0">
                      <a:pos x="T2" y="T3"/>
                    </a:cxn>
                    <a:cxn ang="0">
                      <a:pos x="T4" y="T5"/>
                    </a:cxn>
                    <a:cxn ang="0">
                      <a:pos x="T6" y="T7"/>
                    </a:cxn>
                  </a:cxnLst>
                  <a:rect l="0" t="0" r="r" b="b"/>
                  <a:pathLst>
                    <a:path w="46" h="23">
                      <a:moveTo>
                        <a:pt x="46" y="23"/>
                      </a:moveTo>
                      <a:cubicBezTo>
                        <a:pt x="0" y="23"/>
                        <a:pt x="0" y="23"/>
                        <a:pt x="0" y="23"/>
                      </a:cubicBezTo>
                      <a:cubicBezTo>
                        <a:pt x="0" y="10"/>
                        <a:pt x="10" y="0"/>
                        <a:pt x="23" y="0"/>
                      </a:cubicBezTo>
                      <a:cubicBezTo>
                        <a:pt x="36" y="0"/>
                        <a:pt x="46" y="10"/>
                        <a:pt x="46" y="23"/>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sp>
            <p:nvSpPr>
              <p:cNvPr id="81" name="Rectangle 80">
                <a:extLst>
                  <a:ext uri="{FF2B5EF4-FFF2-40B4-BE49-F238E27FC236}">
                    <a16:creationId xmlns:a16="http://schemas.microsoft.com/office/drawing/2014/main" id="{E7E16F25-9A73-4F49-8593-4DDEE2A8AB5D}"/>
                  </a:ext>
                </a:extLst>
              </p:cNvPr>
              <p:cNvSpPr/>
              <p:nvPr/>
            </p:nvSpPr>
            <p:spPr>
              <a:xfrm>
                <a:off x="5642387" y="3700647"/>
                <a:ext cx="2488294" cy="492443"/>
              </a:xfrm>
              <a:prstGeom prst="rect">
                <a:avLst/>
              </a:prstGeom>
            </p:spPr>
            <p:txBody>
              <a:bodyPr wrap="square" lIns="0" tIns="0" rIns="0" bIns="0">
                <a:spAutoFit/>
              </a:bodyPr>
              <a:lstStyle/>
              <a:p>
                <a:r>
                  <a:rPr lang="en-US" sz="1600" i="1" dirty="0">
                    <a:solidFill>
                      <a:schemeClr val="bg1"/>
                    </a:solidFill>
                    <a:latin typeface="+mj-lt"/>
                    <a:cs typeface="Segoe UI" panose="020B0502040204020203" pitchFamily="34" charset="0"/>
                  </a:rPr>
                  <a:t>Build prospects for individuals to hang out</a:t>
                </a:r>
              </a:p>
            </p:txBody>
          </p:sp>
        </p:grpSp>
        <p:grpSp>
          <p:nvGrpSpPr>
            <p:cNvPr id="96" name="Group 95">
              <a:extLst>
                <a:ext uri="{FF2B5EF4-FFF2-40B4-BE49-F238E27FC236}">
                  <a16:creationId xmlns:a16="http://schemas.microsoft.com/office/drawing/2014/main" id="{B7DB03EE-BB00-488A-B451-6DF7DA5AC981}"/>
                </a:ext>
              </a:extLst>
            </p:cNvPr>
            <p:cNvGrpSpPr/>
            <p:nvPr/>
          </p:nvGrpSpPr>
          <p:grpSpPr>
            <a:xfrm>
              <a:off x="4712185" y="5162542"/>
              <a:ext cx="3102191" cy="346075"/>
              <a:chOff x="5056141" y="4633426"/>
              <a:chExt cx="3102191" cy="346075"/>
            </a:xfrm>
          </p:grpSpPr>
          <p:grpSp>
            <p:nvGrpSpPr>
              <p:cNvPr id="30" name="Group 29">
                <a:extLst>
                  <a:ext uri="{FF2B5EF4-FFF2-40B4-BE49-F238E27FC236}">
                    <a16:creationId xmlns:a16="http://schemas.microsoft.com/office/drawing/2014/main" id="{2FED15E3-F2A7-469C-B628-611921767E34}"/>
                  </a:ext>
                </a:extLst>
              </p:cNvPr>
              <p:cNvGrpSpPr/>
              <p:nvPr/>
            </p:nvGrpSpPr>
            <p:grpSpPr>
              <a:xfrm>
                <a:off x="5056141" y="4633426"/>
                <a:ext cx="344488" cy="346075"/>
                <a:chOff x="4841875" y="2895601"/>
                <a:chExt cx="344488" cy="346075"/>
              </a:xfrm>
            </p:grpSpPr>
            <p:sp>
              <p:nvSpPr>
                <p:cNvPr id="31" name="Freeform 258">
                  <a:extLst>
                    <a:ext uri="{FF2B5EF4-FFF2-40B4-BE49-F238E27FC236}">
                      <a16:creationId xmlns:a16="http://schemas.microsoft.com/office/drawing/2014/main" id="{66F1D3E8-8C01-4B14-8A55-CA0D336560C8}"/>
                    </a:ext>
                  </a:extLst>
                </p:cNvPr>
                <p:cNvSpPr>
                  <a:spLocks/>
                </p:cNvSpPr>
                <p:nvPr/>
              </p:nvSpPr>
              <p:spPr bwMode="auto">
                <a:xfrm>
                  <a:off x="4916488" y="2895601"/>
                  <a:ext cx="195263" cy="195263"/>
                </a:xfrm>
                <a:custGeom>
                  <a:avLst/>
                  <a:gdLst>
                    <a:gd name="T0" fmla="*/ 52 w 52"/>
                    <a:gd name="T1" fmla="*/ 26 h 52"/>
                    <a:gd name="T2" fmla="*/ 26 w 52"/>
                    <a:gd name="T3" fmla="*/ 52 h 52"/>
                    <a:gd name="T4" fmla="*/ 0 w 52"/>
                    <a:gd name="T5" fmla="*/ 25 h 52"/>
                    <a:gd name="T6" fmla="*/ 25 w 52"/>
                    <a:gd name="T7" fmla="*/ 0 h 52"/>
                    <a:gd name="T8" fmla="*/ 26 w 52"/>
                    <a:gd name="T9" fmla="*/ 0 h 52"/>
                    <a:gd name="T10" fmla="*/ 52 w 52"/>
                    <a:gd name="T11" fmla="*/ 26 h 52"/>
                  </a:gdLst>
                  <a:ahLst/>
                  <a:cxnLst>
                    <a:cxn ang="0">
                      <a:pos x="T0" y="T1"/>
                    </a:cxn>
                    <a:cxn ang="0">
                      <a:pos x="T2" y="T3"/>
                    </a:cxn>
                    <a:cxn ang="0">
                      <a:pos x="T4" y="T5"/>
                    </a:cxn>
                    <a:cxn ang="0">
                      <a:pos x="T6" y="T7"/>
                    </a:cxn>
                    <a:cxn ang="0">
                      <a:pos x="T8" y="T9"/>
                    </a:cxn>
                    <a:cxn ang="0">
                      <a:pos x="T10" y="T11"/>
                    </a:cxn>
                  </a:cxnLst>
                  <a:rect l="0" t="0" r="r" b="b"/>
                  <a:pathLst>
                    <a:path w="52" h="52">
                      <a:moveTo>
                        <a:pt x="52" y="26"/>
                      </a:moveTo>
                      <a:cubicBezTo>
                        <a:pt x="52" y="40"/>
                        <a:pt x="40" y="52"/>
                        <a:pt x="26" y="52"/>
                      </a:cubicBezTo>
                      <a:cubicBezTo>
                        <a:pt x="12" y="52"/>
                        <a:pt x="0" y="40"/>
                        <a:pt x="0" y="25"/>
                      </a:cubicBezTo>
                      <a:cubicBezTo>
                        <a:pt x="0" y="11"/>
                        <a:pt x="11" y="1"/>
                        <a:pt x="25" y="0"/>
                      </a:cubicBezTo>
                      <a:cubicBezTo>
                        <a:pt x="25" y="0"/>
                        <a:pt x="26" y="0"/>
                        <a:pt x="26" y="0"/>
                      </a:cubicBezTo>
                      <a:cubicBezTo>
                        <a:pt x="40" y="0"/>
                        <a:pt x="52" y="11"/>
                        <a:pt x="52" y="26"/>
                      </a:cubicBezTo>
                      <a:close/>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2" name="Freeform 259">
                  <a:extLst>
                    <a:ext uri="{FF2B5EF4-FFF2-40B4-BE49-F238E27FC236}">
                      <a16:creationId xmlns:a16="http://schemas.microsoft.com/office/drawing/2014/main" id="{C7E4337D-67E8-477B-8284-B0579D016001}"/>
                    </a:ext>
                  </a:extLst>
                </p:cNvPr>
                <p:cNvSpPr>
                  <a:spLocks/>
                </p:cNvSpPr>
                <p:nvPr/>
              </p:nvSpPr>
              <p:spPr bwMode="auto">
                <a:xfrm>
                  <a:off x="4957763" y="2895601"/>
                  <a:ext cx="52388" cy="195263"/>
                </a:xfrm>
                <a:custGeom>
                  <a:avLst/>
                  <a:gdLst>
                    <a:gd name="T0" fmla="*/ 14 w 14"/>
                    <a:gd name="T1" fmla="*/ 0 h 52"/>
                    <a:gd name="T2" fmla="*/ 14 w 14"/>
                    <a:gd name="T3" fmla="*/ 52 h 52"/>
                  </a:gdLst>
                  <a:ahLst/>
                  <a:cxnLst>
                    <a:cxn ang="0">
                      <a:pos x="T0" y="T1"/>
                    </a:cxn>
                    <a:cxn ang="0">
                      <a:pos x="T2" y="T3"/>
                    </a:cxn>
                  </a:cxnLst>
                  <a:rect l="0" t="0" r="r" b="b"/>
                  <a:pathLst>
                    <a:path w="14" h="52">
                      <a:moveTo>
                        <a:pt x="14" y="0"/>
                      </a:moveTo>
                      <a:cubicBezTo>
                        <a:pt x="0" y="15"/>
                        <a:pt x="0" y="34"/>
                        <a:pt x="14" y="52"/>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3" name="Freeform 260">
                  <a:extLst>
                    <a:ext uri="{FF2B5EF4-FFF2-40B4-BE49-F238E27FC236}">
                      <a16:creationId xmlns:a16="http://schemas.microsoft.com/office/drawing/2014/main" id="{C2AF1AB5-D96A-4C19-BE80-2C8A0736E9B3}"/>
                    </a:ext>
                  </a:extLst>
                </p:cNvPr>
                <p:cNvSpPr>
                  <a:spLocks/>
                </p:cNvSpPr>
                <p:nvPr/>
              </p:nvSpPr>
              <p:spPr bwMode="auto">
                <a:xfrm>
                  <a:off x="5018088" y="2895601"/>
                  <a:ext cx="52388" cy="195263"/>
                </a:xfrm>
                <a:custGeom>
                  <a:avLst/>
                  <a:gdLst>
                    <a:gd name="T0" fmla="*/ 0 w 14"/>
                    <a:gd name="T1" fmla="*/ 0 h 52"/>
                    <a:gd name="T2" fmla="*/ 0 w 14"/>
                    <a:gd name="T3" fmla="*/ 52 h 52"/>
                  </a:gdLst>
                  <a:ahLst/>
                  <a:cxnLst>
                    <a:cxn ang="0">
                      <a:pos x="T0" y="T1"/>
                    </a:cxn>
                    <a:cxn ang="0">
                      <a:pos x="T2" y="T3"/>
                    </a:cxn>
                  </a:cxnLst>
                  <a:rect l="0" t="0" r="r" b="b"/>
                  <a:pathLst>
                    <a:path w="14" h="52">
                      <a:moveTo>
                        <a:pt x="0" y="0"/>
                      </a:moveTo>
                      <a:cubicBezTo>
                        <a:pt x="14" y="15"/>
                        <a:pt x="14" y="34"/>
                        <a:pt x="0" y="52"/>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4" name="Line 261">
                  <a:extLst>
                    <a:ext uri="{FF2B5EF4-FFF2-40B4-BE49-F238E27FC236}">
                      <a16:creationId xmlns:a16="http://schemas.microsoft.com/office/drawing/2014/main" id="{FF7B7042-5F74-4182-89DF-79E95F074837}"/>
                    </a:ext>
                  </a:extLst>
                </p:cNvPr>
                <p:cNvSpPr>
                  <a:spLocks noChangeShapeType="1"/>
                </p:cNvSpPr>
                <p:nvPr/>
              </p:nvSpPr>
              <p:spPr bwMode="auto">
                <a:xfrm>
                  <a:off x="4932363" y="3044826"/>
                  <a:ext cx="165100"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5" name="Line 262">
                  <a:extLst>
                    <a:ext uri="{FF2B5EF4-FFF2-40B4-BE49-F238E27FC236}">
                      <a16:creationId xmlns:a16="http://schemas.microsoft.com/office/drawing/2014/main" id="{6D40A249-C0DF-492C-98A0-5563396CEDA3}"/>
                    </a:ext>
                  </a:extLst>
                </p:cNvPr>
                <p:cNvSpPr>
                  <a:spLocks noChangeShapeType="1"/>
                </p:cNvSpPr>
                <p:nvPr/>
              </p:nvSpPr>
              <p:spPr bwMode="auto">
                <a:xfrm>
                  <a:off x="4932363" y="2940051"/>
                  <a:ext cx="165100"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6" name="Line 263">
                  <a:extLst>
                    <a:ext uri="{FF2B5EF4-FFF2-40B4-BE49-F238E27FC236}">
                      <a16:creationId xmlns:a16="http://schemas.microsoft.com/office/drawing/2014/main" id="{0424966D-2E93-463D-925D-8EC1314AA4C8}"/>
                    </a:ext>
                  </a:extLst>
                </p:cNvPr>
                <p:cNvSpPr>
                  <a:spLocks noChangeShapeType="1"/>
                </p:cNvSpPr>
                <p:nvPr/>
              </p:nvSpPr>
              <p:spPr bwMode="auto">
                <a:xfrm>
                  <a:off x="4916488" y="2992438"/>
                  <a:ext cx="195263"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7" name="Oval 264">
                  <a:extLst>
                    <a:ext uri="{FF2B5EF4-FFF2-40B4-BE49-F238E27FC236}">
                      <a16:creationId xmlns:a16="http://schemas.microsoft.com/office/drawing/2014/main" id="{A2027076-84C0-41AA-ABE6-E182664DD1A7}"/>
                    </a:ext>
                  </a:extLst>
                </p:cNvPr>
                <p:cNvSpPr>
                  <a:spLocks noChangeArrowheads="1"/>
                </p:cNvSpPr>
                <p:nvPr/>
              </p:nvSpPr>
              <p:spPr bwMode="auto">
                <a:xfrm>
                  <a:off x="4864100" y="3105151"/>
                  <a:ext cx="74613" cy="7620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8" name="Oval 265">
                  <a:extLst>
                    <a:ext uri="{FF2B5EF4-FFF2-40B4-BE49-F238E27FC236}">
                      <a16:creationId xmlns:a16="http://schemas.microsoft.com/office/drawing/2014/main" id="{34911030-E1C4-47C6-B878-AB9504619ECD}"/>
                    </a:ext>
                  </a:extLst>
                </p:cNvPr>
                <p:cNvSpPr>
                  <a:spLocks noChangeArrowheads="1"/>
                </p:cNvSpPr>
                <p:nvPr/>
              </p:nvSpPr>
              <p:spPr bwMode="auto">
                <a:xfrm>
                  <a:off x="4976813" y="3105151"/>
                  <a:ext cx="74613" cy="7620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9" name="Oval 266">
                  <a:extLst>
                    <a:ext uri="{FF2B5EF4-FFF2-40B4-BE49-F238E27FC236}">
                      <a16:creationId xmlns:a16="http://schemas.microsoft.com/office/drawing/2014/main" id="{872A828C-C960-409B-BA85-F3FA58C5877B}"/>
                    </a:ext>
                  </a:extLst>
                </p:cNvPr>
                <p:cNvSpPr>
                  <a:spLocks noChangeArrowheads="1"/>
                </p:cNvSpPr>
                <p:nvPr/>
              </p:nvSpPr>
              <p:spPr bwMode="auto">
                <a:xfrm>
                  <a:off x="5089525" y="3105151"/>
                  <a:ext cx="74613" cy="7620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0" name="Freeform 267">
                  <a:extLst>
                    <a:ext uri="{FF2B5EF4-FFF2-40B4-BE49-F238E27FC236}">
                      <a16:creationId xmlns:a16="http://schemas.microsoft.com/office/drawing/2014/main" id="{111031BF-F147-4673-B7D2-BAB9FDE01341}"/>
                    </a:ext>
                  </a:extLst>
                </p:cNvPr>
                <p:cNvSpPr>
                  <a:spLocks/>
                </p:cNvSpPr>
                <p:nvPr/>
              </p:nvSpPr>
              <p:spPr bwMode="auto">
                <a:xfrm>
                  <a:off x="4841875" y="3181351"/>
                  <a:ext cx="344488" cy="60325"/>
                </a:xfrm>
                <a:custGeom>
                  <a:avLst/>
                  <a:gdLst>
                    <a:gd name="T0" fmla="*/ 76 w 92"/>
                    <a:gd name="T1" fmla="*/ 0 h 16"/>
                    <a:gd name="T2" fmla="*/ 61 w 92"/>
                    <a:gd name="T3" fmla="*/ 11 h 16"/>
                    <a:gd name="T4" fmla="*/ 46 w 92"/>
                    <a:gd name="T5" fmla="*/ 0 h 16"/>
                    <a:gd name="T6" fmla="*/ 31 w 92"/>
                    <a:gd name="T7" fmla="*/ 11 h 16"/>
                    <a:gd name="T8" fmla="*/ 16 w 92"/>
                    <a:gd name="T9" fmla="*/ 0 h 16"/>
                    <a:gd name="T10" fmla="*/ 0 w 92"/>
                    <a:gd name="T11" fmla="*/ 16 h 16"/>
                    <a:gd name="T12" fmla="*/ 92 w 92"/>
                    <a:gd name="T13" fmla="*/ 16 h 16"/>
                    <a:gd name="T14" fmla="*/ 76 w 92"/>
                    <a:gd name="T15" fmla="*/ 0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2" h="16">
                      <a:moveTo>
                        <a:pt x="76" y="0"/>
                      </a:moveTo>
                      <a:cubicBezTo>
                        <a:pt x="69" y="0"/>
                        <a:pt x="63" y="4"/>
                        <a:pt x="61" y="11"/>
                      </a:cubicBezTo>
                      <a:cubicBezTo>
                        <a:pt x="59" y="4"/>
                        <a:pt x="53" y="0"/>
                        <a:pt x="46" y="0"/>
                      </a:cubicBezTo>
                      <a:cubicBezTo>
                        <a:pt x="39" y="0"/>
                        <a:pt x="33" y="4"/>
                        <a:pt x="31" y="11"/>
                      </a:cubicBezTo>
                      <a:cubicBezTo>
                        <a:pt x="29" y="4"/>
                        <a:pt x="23" y="0"/>
                        <a:pt x="16" y="0"/>
                      </a:cubicBezTo>
                      <a:cubicBezTo>
                        <a:pt x="7" y="0"/>
                        <a:pt x="0" y="8"/>
                        <a:pt x="0" y="16"/>
                      </a:cubicBezTo>
                      <a:cubicBezTo>
                        <a:pt x="92" y="16"/>
                        <a:pt x="92" y="16"/>
                        <a:pt x="92" y="16"/>
                      </a:cubicBezTo>
                      <a:cubicBezTo>
                        <a:pt x="92" y="8"/>
                        <a:pt x="85" y="0"/>
                        <a:pt x="76" y="0"/>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sp>
            <p:nvSpPr>
              <p:cNvPr id="94" name="Rectangle 93">
                <a:extLst>
                  <a:ext uri="{FF2B5EF4-FFF2-40B4-BE49-F238E27FC236}">
                    <a16:creationId xmlns:a16="http://schemas.microsoft.com/office/drawing/2014/main" id="{9482C2C4-A83F-481A-A4DA-8A5D9AD7A680}"/>
                  </a:ext>
                </a:extLst>
              </p:cNvPr>
              <p:cNvSpPr/>
              <p:nvPr/>
            </p:nvSpPr>
            <p:spPr>
              <a:xfrm>
                <a:off x="5670038" y="4712482"/>
                <a:ext cx="2488294" cy="246221"/>
              </a:xfrm>
              <a:prstGeom prst="rect">
                <a:avLst/>
              </a:prstGeom>
            </p:spPr>
            <p:txBody>
              <a:bodyPr wrap="square" lIns="0" tIns="0" rIns="0" bIns="0">
                <a:spAutoFit/>
              </a:bodyPr>
              <a:lstStyle/>
              <a:p>
                <a:r>
                  <a:rPr lang="en-US" sz="1600" i="1" dirty="0">
                    <a:solidFill>
                      <a:schemeClr val="bg1"/>
                    </a:solidFill>
                    <a:latin typeface="+mj-lt"/>
                    <a:cs typeface="Segoe UI" panose="020B0502040204020203" pitchFamily="34" charset="0"/>
                  </a:rPr>
                  <a:t>Diversity still matters</a:t>
                </a:r>
              </a:p>
            </p:txBody>
          </p:sp>
        </p:grpSp>
        <p:grpSp>
          <p:nvGrpSpPr>
            <p:cNvPr id="8" name="Group 7">
              <a:extLst>
                <a:ext uri="{FF2B5EF4-FFF2-40B4-BE49-F238E27FC236}">
                  <a16:creationId xmlns:a16="http://schemas.microsoft.com/office/drawing/2014/main" id="{4AF81162-F8E5-4429-8E39-AF70CBB53233}"/>
                </a:ext>
              </a:extLst>
            </p:cNvPr>
            <p:cNvGrpSpPr/>
            <p:nvPr/>
          </p:nvGrpSpPr>
          <p:grpSpPr>
            <a:xfrm>
              <a:off x="5298431" y="2821035"/>
              <a:ext cx="2421164" cy="88596"/>
              <a:chOff x="4674462" y="2940354"/>
              <a:chExt cx="3045133" cy="81030"/>
            </a:xfrm>
          </p:grpSpPr>
          <p:sp>
            <p:nvSpPr>
              <p:cNvPr id="7" name="Rectangle: Rounded Corners 6">
                <a:extLst>
                  <a:ext uri="{FF2B5EF4-FFF2-40B4-BE49-F238E27FC236}">
                    <a16:creationId xmlns:a16="http://schemas.microsoft.com/office/drawing/2014/main" id="{946F7D42-7783-4AA6-ADD6-AB6D2DF05CAF}"/>
                  </a:ext>
                </a:extLst>
              </p:cNvPr>
              <p:cNvSpPr/>
              <p:nvPr/>
            </p:nvSpPr>
            <p:spPr>
              <a:xfrm>
                <a:off x="4674462" y="2940367"/>
                <a:ext cx="3045133" cy="81017"/>
              </a:xfrm>
              <a:prstGeom prst="roundRect">
                <a:avLst>
                  <a:gd name="adj" fmla="val 50000"/>
                </a:avLst>
              </a:prstGeom>
              <a:solidFill>
                <a:schemeClr val="bg1">
                  <a:alpha val="2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 name="Rectangle: Rounded Corners 70">
                <a:extLst>
                  <a:ext uri="{FF2B5EF4-FFF2-40B4-BE49-F238E27FC236}">
                    <a16:creationId xmlns:a16="http://schemas.microsoft.com/office/drawing/2014/main" id="{0A78528F-E9CB-4B99-BD4F-A6AE016C76C8}"/>
                  </a:ext>
                </a:extLst>
              </p:cNvPr>
              <p:cNvSpPr/>
              <p:nvPr/>
            </p:nvSpPr>
            <p:spPr>
              <a:xfrm>
                <a:off x="4674463" y="2940354"/>
                <a:ext cx="2989005" cy="81017"/>
              </a:xfrm>
              <a:prstGeom prst="roundRect">
                <a:avLst>
                  <a:gd name="adj" fmla="val 50000"/>
                </a:avLst>
              </a:prstGeom>
              <a:solidFill>
                <a:schemeClr val="bg1">
                  <a:alpha val="6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8" name="Group 77">
              <a:extLst>
                <a:ext uri="{FF2B5EF4-FFF2-40B4-BE49-F238E27FC236}">
                  <a16:creationId xmlns:a16="http://schemas.microsoft.com/office/drawing/2014/main" id="{19E0996D-AF4A-4FFB-A88F-2FEE0A9EDCD2}"/>
                </a:ext>
              </a:extLst>
            </p:cNvPr>
            <p:cNvGrpSpPr/>
            <p:nvPr/>
          </p:nvGrpSpPr>
          <p:grpSpPr>
            <a:xfrm>
              <a:off x="5274234" y="3938839"/>
              <a:ext cx="2473012" cy="101623"/>
              <a:chOff x="4644030" y="3058966"/>
              <a:chExt cx="3110343" cy="92944"/>
            </a:xfrm>
          </p:grpSpPr>
          <p:sp>
            <p:nvSpPr>
              <p:cNvPr id="79" name="Rectangle: Rounded Corners 78">
                <a:extLst>
                  <a:ext uri="{FF2B5EF4-FFF2-40B4-BE49-F238E27FC236}">
                    <a16:creationId xmlns:a16="http://schemas.microsoft.com/office/drawing/2014/main" id="{214774FE-1FFD-4D64-8A37-76CB44EB021C}"/>
                  </a:ext>
                </a:extLst>
              </p:cNvPr>
              <p:cNvSpPr/>
              <p:nvPr/>
            </p:nvSpPr>
            <p:spPr>
              <a:xfrm>
                <a:off x="4709240" y="3058968"/>
                <a:ext cx="3045133" cy="81017"/>
              </a:xfrm>
              <a:prstGeom prst="roundRect">
                <a:avLst>
                  <a:gd name="adj" fmla="val 50000"/>
                </a:avLst>
              </a:prstGeom>
              <a:solidFill>
                <a:schemeClr val="bg1">
                  <a:alpha val="2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Rectangle: Rounded Corners 79">
                <a:extLst>
                  <a:ext uri="{FF2B5EF4-FFF2-40B4-BE49-F238E27FC236}">
                    <a16:creationId xmlns:a16="http://schemas.microsoft.com/office/drawing/2014/main" id="{CCFD5BBD-3EB8-4D70-947E-F5AFBFF96EC0}"/>
                  </a:ext>
                </a:extLst>
              </p:cNvPr>
              <p:cNvSpPr/>
              <p:nvPr/>
            </p:nvSpPr>
            <p:spPr>
              <a:xfrm>
                <a:off x="4644030" y="3058966"/>
                <a:ext cx="3075566" cy="92944"/>
              </a:xfrm>
              <a:prstGeom prst="roundRect">
                <a:avLst>
                  <a:gd name="adj" fmla="val 50000"/>
                </a:avLst>
              </a:prstGeom>
              <a:solidFill>
                <a:schemeClr val="bg1">
                  <a:alpha val="6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83" name="Group 82">
              <a:extLst>
                <a:ext uri="{FF2B5EF4-FFF2-40B4-BE49-F238E27FC236}">
                  <a16:creationId xmlns:a16="http://schemas.microsoft.com/office/drawing/2014/main" id="{FBA54A74-91C7-4A8E-8256-29CECA65EBE5}"/>
                </a:ext>
              </a:extLst>
            </p:cNvPr>
            <p:cNvGrpSpPr/>
            <p:nvPr/>
          </p:nvGrpSpPr>
          <p:grpSpPr>
            <a:xfrm>
              <a:off x="5298431" y="4797232"/>
              <a:ext cx="2421164" cy="88596"/>
              <a:chOff x="4674462" y="2940354"/>
              <a:chExt cx="3045133" cy="81030"/>
            </a:xfrm>
          </p:grpSpPr>
          <p:sp>
            <p:nvSpPr>
              <p:cNvPr id="84" name="Rectangle: Rounded Corners 83">
                <a:extLst>
                  <a:ext uri="{FF2B5EF4-FFF2-40B4-BE49-F238E27FC236}">
                    <a16:creationId xmlns:a16="http://schemas.microsoft.com/office/drawing/2014/main" id="{BAF05105-E146-4A76-80BC-D132339D80CC}"/>
                  </a:ext>
                </a:extLst>
              </p:cNvPr>
              <p:cNvSpPr/>
              <p:nvPr/>
            </p:nvSpPr>
            <p:spPr>
              <a:xfrm>
                <a:off x="4674462" y="2940367"/>
                <a:ext cx="3045133" cy="81017"/>
              </a:xfrm>
              <a:prstGeom prst="roundRect">
                <a:avLst>
                  <a:gd name="adj" fmla="val 50000"/>
                </a:avLst>
              </a:prstGeom>
              <a:solidFill>
                <a:schemeClr val="bg1">
                  <a:alpha val="2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5" name="Rectangle: Rounded Corners 84">
                <a:extLst>
                  <a:ext uri="{FF2B5EF4-FFF2-40B4-BE49-F238E27FC236}">
                    <a16:creationId xmlns:a16="http://schemas.microsoft.com/office/drawing/2014/main" id="{C85F8D48-F497-4FF4-86A4-A306F3F0ED91}"/>
                  </a:ext>
                </a:extLst>
              </p:cNvPr>
              <p:cNvSpPr/>
              <p:nvPr/>
            </p:nvSpPr>
            <p:spPr>
              <a:xfrm>
                <a:off x="4674463" y="2940354"/>
                <a:ext cx="2989005" cy="81017"/>
              </a:xfrm>
              <a:prstGeom prst="roundRect">
                <a:avLst>
                  <a:gd name="adj" fmla="val 50000"/>
                </a:avLst>
              </a:prstGeom>
              <a:solidFill>
                <a:schemeClr val="bg1">
                  <a:alpha val="6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87" name="Group 86">
              <a:extLst>
                <a:ext uri="{FF2B5EF4-FFF2-40B4-BE49-F238E27FC236}">
                  <a16:creationId xmlns:a16="http://schemas.microsoft.com/office/drawing/2014/main" id="{C7ADDD0C-4947-4DFD-8604-1C7FC185D6F1}"/>
                </a:ext>
              </a:extLst>
            </p:cNvPr>
            <p:cNvGrpSpPr/>
            <p:nvPr/>
          </p:nvGrpSpPr>
          <p:grpSpPr>
            <a:xfrm>
              <a:off x="5298431" y="5785333"/>
              <a:ext cx="2421164" cy="88595"/>
              <a:chOff x="4674462" y="2940354"/>
              <a:chExt cx="3045133" cy="81029"/>
            </a:xfrm>
          </p:grpSpPr>
          <p:sp>
            <p:nvSpPr>
              <p:cNvPr id="88" name="Rectangle: Rounded Corners 87">
                <a:extLst>
                  <a:ext uri="{FF2B5EF4-FFF2-40B4-BE49-F238E27FC236}">
                    <a16:creationId xmlns:a16="http://schemas.microsoft.com/office/drawing/2014/main" id="{3EE0ED0C-1321-4AB3-B03A-B7AD85571E6C}"/>
                  </a:ext>
                </a:extLst>
              </p:cNvPr>
              <p:cNvSpPr/>
              <p:nvPr/>
            </p:nvSpPr>
            <p:spPr>
              <a:xfrm>
                <a:off x="4674462" y="2940367"/>
                <a:ext cx="3045133" cy="81016"/>
              </a:xfrm>
              <a:prstGeom prst="roundRect">
                <a:avLst>
                  <a:gd name="adj" fmla="val 50000"/>
                </a:avLst>
              </a:prstGeom>
              <a:solidFill>
                <a:schemeClr val="bg1">
                  <a:alpha val="2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9" name="Rectangle: Rounded Corners 88">
                <a:extLst>
                  <a:ext uri="{FF2B5EF4-FFF2-40B4-BE49-F238E27FC236}">
                    <a16:creationId xmlns:a16="http://schemas.microsoft.com/office/drawing/2014/main" id="{4409F7EA-DE17-4C15-80F3-78361F8366BE}"/>
                  </a:ext>
                </a:extLst>
              </p:cNvPr>
              <p:cNvSpPr/>
              <p:nvPr/>
            </p:nvSpPr>
            <p:spPr>
              <a:xfrm>
                <a:off x="4674465" y="2940354"/>
                <a:ext cx="2989004" cy="81016"/>
              </a:xfrm>
              <a:prstGeom prst="roundRect">
                <a:avLst>
                  <a:gd name="adj" fmla="val 50000"/>
                </a:avLst>
              </a:prstGeom>
              <a:solidFill>
                <a:schemeClr val="bg1">
                  <a:alpha val="6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grpSp>
        <p:nvGrpSpPr>
          <p:cNvPr id="93" name="Group 92">
            <a:extLst>
              <a:ext uri="{FF2B5EF4-FFF2-40B4-BE49-F238E27FC236}">
                <a16:creationId xmlns:a16="http://schemas.microsoft.com/office/drawing/2014/main" id="{294AEDC0-6B1D-4A3D-860D-83756CC387D3}"/>
              </a:ext>
              <a:ext uri="{C183D7F6-B498-43B3-948B-1728B52AA6E4}">
                <adec:decorative xmlns:adec="http://schemas.microsoft.com/office/drawing/2017/decorative" val="1"/>
              </a:ext>
            </a:extLst>
          </p:cNvPr>
          <p:cNvGrpSpPr/>
          <p:nvPr/>
        </p:nvGrpSpPr>
        <p:grpSpPr>
          <a:xfrm>
            <a:off x="8446733" y="1225135"/>
            <a:ext cx="3067586" cy="3214836"/>
            <a:chOff x="8462691" y="1225135"/>
            <a:chExt cx="3067586" cy="3214836"/>
          </a:xfrm>
        </p:grpSpPr>
        <p:sp>
          <p:nvSpPr>
            <p:cNvPr id="101" name="TextBox 100">
              <a:extLst>
                <a:ext uri="{FF2B5EF4-FFF2-40B4-BE49-F238E27FC236}">
                  <a16:creationId xmlns:a16="http://schemas.microsoft.com/office/drawing/2014/main" id="{CAECCF3F-B2FA-4F0A-96EE-B54207D66547}"/>
                </a:ext>
              </a:extLst>
            </p:cNvPr>
            <p:cNvSpPr txBox="1"/>
            <p:nvPr/>
          </p:nvSpPr>
          <p:spPr>
            <a:xfrm>
              <a:off x="8483139" y="1225135"/>
              <a:ext cx="3047138" cy="246221"/>
            </a:xfrm>
            <a:prstGeom prst="rect">
              <a:avLst/>
            </a:prstGeom>
            <a:noFill/>
          </p:spPr>
          <p:txBody>
            <a:bodyPr wrap="square" lIns="0" tIns="0" rIns="0" bIns="0" rtlCol="0">
              <a:spAutoFit/>
            </a:bodyPr>
            <a:lstStyle/>
            <a:p>
              <a:r>
                <a:rPr lang="en-US" sz="1600" b="1" dirty="0">
                  <a:solidFill>
                    <a:srgbClr val="002060"/>
                  </a:solidFill>
                  <a:latin typeface="Segoe UI" panose="020B0502040204020203" pitchFamily="34" charset="0"/>
                  <a:cs typeface="Segoe UI" panose="020B0502040204020203" pitchFamily="34" charset="0"/>
                </a:rPr>
                <a:t>BENEFITS</a:t>
              </a:r>
            </a:p>
          </p:txBody>
        </p:sp>
        <p:sp>
          <p:nvSpPr>
            <p:cNvPr id="103" name="Rectangle 102">
              <a:extLst>
                <a:ext uri="{FF2B5EF4-FFF2-40B4-BE49-F238E27FC236}">
                  <a16:creationId xmlns:a16="http://schemas.microsoft.com/office/drawing/2014/main" id="{CDAD2E5F-3DBB-47BA-B90E-DDB45972B6AF}"/>
                </a:ext>
              </a:extLst>
            </p:cNvPr>
            <p:cNvSpPr/>
            <p:nvPr/>
          </p:nvSpPr>
          <p:spPr>
            <a:xfrm>
              <a:off x="8483139" y="2034038"/>
              <a:ext cx="2975669" cy="492443"/>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Greater levels of worker pleasure and efficiency</a:t>
              </a:r>
            </a:p>
          </p:txBody>
        </p:sp>
        <p:sp>
          <p:nvSpPr>
            <p:cNvPr id="105" name="Rectangle 104">
              <a:extLst>
                <a:ext uri="{FF2B5EF4-FFF2-40B4-BE49-F238E27FC236}">
                  <a16:creationId xmlns:a16="http://schemas.microsoft.com/office/drawing/2014/main" id="{AD1F5E0B-9D11-43FF-9946-9B61EF9D6E88}"/>
                </a:ext>
              </a:extLst>
            </p:cNvPr>
            <p:cNvSpPr/>
            <p:nvPr/>
          </p:nvSpPr>
          <p:spPr>
            <a:xfrm>
              <a:off x="8483139" y="2843069"/>
              <a:ext cx="2975669" cy="492443"/>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Make further adaptive, operational groups</a:t>
              </a:r>
            </a:p>
          </p:txBody>
        </p:sp>
        <p:sp>
          <p:nvSpPr>
            <p:cNvPr id="107" name="Rectangle 106">
              <a:extLst>
                <a:ext uri="{FF2B5EF4-FFF2-40B4-BE49-F238E27FC236}">
                  <a16:creationId xmlns:a16="http://schemas.microsoft.com/office/drawing/2014/main" id="{D6D9691D-4606-4981-97A5-3BEAC7F0804E}"/>
                </a:ext>
              </a:extLst>
            </p:cNvPr>
            <p:cNvSpPr/>
            <p:nvPr/>
          </p:nvSpPr>
          <p:spPr>
            <a:xfrm>
              <a:off x="8483139" y="4193750"/>
              <a:ext cx="2975669" cy="246221"/>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Diverse teams are more innovative</a:t>
              </a:r>
            </a:p>
          </p:txBody>
        </p:sp>
        <p:cxnSp>
          <p:nvCxnSpPr>
            <p:cNvPr id="72" name="Straight Connector 71">
              <a:extLst>
                <a:ext uri="{FF2B5EF4-FFF2-40B4-BE49-F238E27FC236}">
                  <a16:creationId xmlns:a16="http://schemas.microsoft.com/office/drawing/2014/main" id="{281FF210-334C-43FA-80C2-0E1E9F3F51C4}"/>
                </a:ext>
              </a:extLst>
            </p:cNvPr>
            <p:cNvCxnSpPr>
              <a:cxnSpLocks/>
            </p:cNvCxnSpPr>
            <p:nvPr/>
          </p:nvCxnSpPr>
          <p:spPr>
            <a:xfrm>
              <a:off x="8462691" y="3848608"/>
              <a:ext cx="2996117"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8F599308-2B51-4D9D-9F9B-2C2E81CA918F}"/>
                </a:ext>
              </a:extLst>
            </p:cNvPr>
            <p:cNvCxnSpPr>
              <a:cxnSpLocks/>
            </p:cNvCxnSpPr>
            <p:nvPr/>
          </p:nvCxnSpPr>
          <p:spPr>
            <a:xfrm>
              <a:off x="8462691" y="2651992"/>
              <a:ext cx="2996117"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grpSp>
      <p:sp>
        <p:nvSpPr>
          <p:cNvPr id="100" name="Rectangle: Rounded Corners 99">
            <a:extLst>
              <a:ext uri="{FF2B5EF4-FFF2-40B4-BE49-F238E27FC236}">
                <a16:creationId xmlns:a16="http://schemas.microsoft.com/office/drawing/2014/main" id="{4F65AED2-AADB-3143-75E5-216982A5CB24}"/>
              </a:ext>
            </a:extLst>
          </p:cNvPr>
          <p:cNvSpPr/>
          <p:nvPr/>
        </p:nvSpPr>
        <p:spPr>
          <a:xfrm>
            <a:off x="5063293" y="2717763"/>
            <a:ext cx="2445362" cy="101623"/>
          </a:xfrm>
          <a:prstGeom prst="roundRect">
            <a:avLst>
              <a:gd name="adj" fmla="val 50000"/>
            </a:avLst>
          </a:prstGeom>
          <a:solidFill>
            <a:schemeClr val="bg1">
              <a:alpha val="6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 name="Rectangle: Rounded Corners 101">
            <a:extLst>
              <a:ext uri="{FF2B5EF4-FFF2-40B4-BE49-F238E27FC236}">
                <a16:creationId xmlns:a16="http://schemas.microsoft.com/office/drawing/2014/main" id="{DD76C2F0-7B9A-5815-F1FD-B0601B37DABB}"/>
              </a:ext>
            </a:extLst>
          </p:cNvPr>
          <p:cNvSpPr/>
          <p:nvPr/>
        </p:nvSpPr>
        <p:spPr>
          <a:xfrm>
            <a:off x="5063293" y="4706987"/>
            <a:ext cx="2445362" cy="101623"/>
          </a:xfrm>
          <a:prstGeom prst="roundRect">
            <a:avLst>
              <a:gd name="adj" fmla="val 50000"/>
            </a:avLst>
          </a:prstGeom>
          <a:solidFill>
            <a:schemeClr val="bg1">
              <a:alpha val="6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9" name="Rectangle: Rounded Corners 108">
            <a:extLst>
              <a:ext uri="{FF2B5EF4-FFF2-40B4-BE49-F238E27FC236}">
                <a16:creationId xmlns:a16="http://schemas.microsoft.com/office/drawing/2014/main" id="{665DE21B-0C0F-63D5-6A18-100418EA66D2}"/>
              </a:ext>
            </a:extLst>
          </p:cNvPr>
          <p:cNvSpPr/>
          <p:nvPr/>
        </p:nvSpPr>
        <p:spPr>
          <a:xfrm>
            <a:off x="5040484" y="5680080"/>
            <a:ext cx="2445362" cy="101623"/>
          </a:xfrm>
          <a:prstGeom prst="roundRect">
            <a:avLst>
              <a:gd name="adj" fmla="val 50000"/>
            </a:avLst>
          </a:prstGeom>
          <a:solidFill>
            <a:schemeClr val="bg1">
              <a:alpha val="6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5" name="Rectangle 94">
            <a:extLst>
              <a:ext uri="{FF2B5EF4-FFF2-40B4-BE49-F238E27FC236}">
                <a16:creationId xmlns:a16="http://schemas.microsoft.com/office/drawing/2014/main" id="{CC6FC249-2628-C8C1-B8A6-4988E0BA6FEE}"/>
              </a:ext>
            </a:extLst>
          </p:cNvPr>
          <p:cNvSpPr/>
          <p:nvPr/>
        </p:nvSpPr>
        <p:spPr>
          <a:xfrm>
            <a:off x="8489243" y="4895780"/>
            <a:ext cx="2975669" cy="492443"/>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Distinguish diversity as a viable benefit</a:t>
            </a:r>
          </a:p>
        </p:txBody>
      </p:sp>
      <p:sp>
        <p:nvSpPr>
          <p:cNvPr id="104" name="Rectangle 103">
            <a:extLst>
              <a:ext uri="{FF2B5EF4-FFF2-40B4-BE49-F238E27FC236}">
                <a16:creationId xmlns:a16="http://schemas.microsoft.com/office/drawing/2014/main" id="{0499A9AA-B49E-B316-AE4E-B661F1F2C302}"/>
              </a:ext>
            </a:extLst>
          </p:cNvPr>
          <p:cNvSpPr/>
          <p:nvPr/>
        </p:nvSpPr>
        <p:spPr>
          <a:xfrm>
            <a:off x="8467181" y="5781703"/>
            <a:ext cx="2975669" cy="246221"/>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Forming inspiration</a:t>
            </a:r>
          </a:p>
        </p:txBody>
      </p:sp>
      <p:cxnSp>
        <p:nvCxnSpPr>
          <p:cNvPr id="106" name="Straight Connector 105">
            <a:extLst>
              <a:ext uri="{FF2B5EF4-FFF2-40B4-BE49-F238E27FC236}">
                <a16:creationId xmlns:a16="http://schemas.microsoft.com/office/drawing/2014/main" id="{F7B4442A-D563-4DFE-6FBD-9E5014AAA6A7}"/>
              </a:ext>
            </a:extLst>
          </p:cNvPr>
          <p:cNvCxnSpPr>
            <a:cxnSpLocks/>
          </p:cNvCxnSpPr>
          <p:nvPr/>
        </p:nvCxnSpPr>
        <p:spPr>
          <a:xfrm>
            <a:off x="8446731" y="5680080"/>
            <a:ext cx="2996117"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2F35E804-F179-2BB1-99CD-87A2BE11D11E}"/>
              </a:ext>
            </a:extLst>
          </p:cNvPr>
          <p:cNvCxnSpPr>
            <a:cxnSpLocks/>
          </p:cNvCxnSpPr>
          <p:nvPr/>
        </p:nvCxnSpPr>
        <p:spPr>
          <a:xfrm>
            <a:off x="8446732" y="4795583"/>
            <a:ext cx="2996117"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09449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65219498-D544-41AC-98FE-8F956EF66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F500DBFC-17A9-4E0A-AEE2-A49F9AEEF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58E3FF3-D23F-B484-391C-66A982B5523D}"/>
              </a:ext>
            </a:extLst>
          </p:cNvPr>
          <p:cNvSpPr>
            <a:spLocks noGrp="1"/>
          </p:cNvSpPr>
          <p:nvPr>
            <p:ph type="title"/>
          </p:nvPr>
        </p:nvSpPr>
        <p:spPr>
          <a:xfrm>
            <a:off x="472163" y="167760"/>
            <a:ext cx="6312459" cy="513498"/>
          </a:xfrm>
        </p:spPr>
        <p:txBody>
          <a:bodyPr vert="horz" lIns="91440" tIns="45720" rIns="91440" bIns="45720" rtlCol="0" anchor="t">
            <a:normAutofit fontScale="90000"/>
          </a:bodyPr>
          <a:lstStyle/>
          <a:p>
            <a:r>
              <a:rPr lang="en-US" sz="4000" b="1" kern="1200" dirty="0">
                <a:solidFill>
                  <a:schemeClr val="tx2"/>
                </a:solidFill>
                <a:latin typeface="+mj-lt"/>
                <a:ea typeface="+mj-ea"/>
                <a:cs typeface="+mj-cs"/>
              </a:rPr>
              <a:t>DIVERSITY AND ITS IMPORTANCE</a:t>
            </a:r>
            <a:br>
              <a:rPr lang="en-US" sz="3100" kern="1200" dirty="0">
                <a:solidFill>
                  <a:schemeClr val="tx2"/>
                </a:solidFill>
                <a:latin typeface="+mj-lt"/>
                <a:ea typeface="+mj-ea"/>
                <a:cs typeface="+mj-cs"/>
              </a:rPr>
            </a:br>
            <a:br>
              <a:rPr lang="en-US" sz="3100" kern="1200" dirty="0">
                <a:solidFill>
                  <a:schemeClr val="tx2"/>
                </a:solidFill>
                <a:latin typeface="+mj-lt"/>
                <a:ea typeface="+mj-ea"/>
                <a:cs typeface="+mj-cs"/>
              </a:rPr>
            </a:br>
            <a:endParaRPr lang="en-US" sz="3100" kern="1200" dirty="0">
              <a:solidFill>
                <a:schemeClr val="tx2"/>
              </a:solidFill>
              <a:latin typeface="+mj-lt"/>
              <a:ea typeface="+mj-ea"/>
              <a:cs typeface="+mj-cs"/>
            </a:endParaRPr>
          </a:p>
        </p:txBody>
      </p:sp>
      <p:grpSp>
        <p:nvGrpSpPr>
          <p:cNvPr id="13" name="Group 12">
            <a:extLst>
              <a:ext uri="{FF2B5EF4-FFF2-40B4-BE49-F238E27FC236}">
                <a16:creationId xmlns:a16="http://schemas.microsoft.com/office/drawing/2014/main" id="{D74613BB-817C-4C4F-8A24-4936F2F064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1023" y="52996"/>
            <a:ext cx="6093363" cy="6805005"/>
            <a:chOff x="6101023" y="52996"/>
            <a:chExt cx="6093363" cy="6805005"/>
          </a:xfrm>
        </p:grpSpPr>
        <p:sp>
          <p:nvSpPr>
            <p:cNvPr id="14" name="Freeform: Shape 13">
              <a:extLst>
                <a:ext uri="{FF2B5EF4-FFF2-40B4-BE49-F238E27FC236}">
                  <a16:creationId xmlns:a16="http://schemas.microsoft.com/office/drawing/2014/main" id="{926C820D-9A01-44F0-AE18-C2DAB089B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3517682 w 5890490"/>
                <a:gd name="connsiteY0" fmla="*/ 0 h 6578439"/>
                <a:gd name="connsiteX1" fmla="*/ 5849513 w 5890490"/>
                <a:gd name="connsiteY1" fmla="*/ 841730 h 6578439"/>
                <a:gd name="connsiteX2" fmla="*/ 5890490 w 5890490"/>
                <a:gd name="connsiteY2" fmla="*/ 879060 h 6578439"/>
                <a:gd name="connsiteX3" fmla="*/ 5890490 w 5890490"/>
                <a:gd name="connsiteY3" fmla="*/ 1816052 h 6578439"/>
                <a:gd name="connsiteX4" fmla="*/ 5856961 w 5890490"/>
                <a:gd name="connsiteY4" fmla="*/ 1771023 h 6578439"/>
                <a:gd name="connsiteX5" fmla="*/ 5655397 w 5890490"/>
                <a:gd name="connsiteY5" fmla="*/ 1548813 h 6578439"/>
                <a:gd name="connsiteX6" fmla="*/ 3517682 w 5890490"/>
                <a:gd name="connsiteY6" fmla="*/ 658717 h 6578439"/>
                <a:gd name="connsiteX7" fmla="*/ 2395696 w 5890490"/>
                <a:gd name="connsiteY7" fmla="*/ 850721 h 6578439"/>
                <a:gd name="connsiteX8" fmla="*/ 1519955 w 5890490"/>
                <a:gd name="connsiteY8" fmla="*/ 1450441 h 6578439"/>
                <a:gd name="connsiteX9" fmla="*/ 1223630 w 5890490"/>
                <a:gd name="connsiteY9" fmla="*/ 1841430 h 6578439"/>
                <a:gd name="connsiteX10" fmla="*/ 1075857 w 5890490"/>
                <a:gd name="connsiteY10" fmla="*/ 2329343 h 6578439"/>
                <a:gd name="connsiteX11" fmla="*/ 731010 w 5890490"/>
                <a:gd name="connsiteY11" fmla="*/ 3483744 h 6578439"/>
                <a:gd name="connsiteX12" fmla="*/ 741000 w 5890490"/>
                <a:gd name="connsiteY12" fmla="*/ 4479719 h 6578439"/>
                <a:gd name="connsiteX13" fmla="*/ 1315615 w 5890490"/>
                <a:gd name="connsiteY13" fmla="*/ 5443827 h 6578439"/>
                <a:gd name="connsiteX14" fmla="*/ 2277503 w 5890490"/>
                <a:gd name="connsiteY14" fmla="*/ 6259386 h 6578439"/>
                <a:gd name="connsiteX15" fmla="*/ 3439448 w 5890490"/>
                <a:gd name="connsiteY15" fmla="*/ 6551739 h 6578439"/>
                <a:gd name="connsiteX16" fmla="*/ 4408732 w 5890490"/>
                <a:gd name="connsiteY16" fmla="*/ 6255172 h 6578439"/>
                <a:gd name="connsiteX17" fmla="*/ 5343243 w 5890490"/>
                <a:gd name="connsiteY17" fmla="*/ 5442509 h 6578439"/>
                <a:gd name="connsiteX18" fmla="*/ 5745566 w 5890490"/>
                <a:gd name="connsiteY18" fmla="*/ 5056656 h 6578439"/>
                <a:gd name="connsiteX19" fmla="*/ 5890490 w 5890490"/>
                <a:gd name="connsiteY19" fmla="*/ 4920880 h 6578439"/>
                <a:gd name="connsiteX20" fmla="*/ 5890490 w 5890490"/>
                <a:gd name="connsiteY20" fmla="*/ 5821966 h 6578439"/>
                <a:gd name="connsiteX21" fmla="*/ 5802002 w 5890490"/>
                <a:gd name="connsiteY21" fmla="*/ 5907904 h 6578439"/>
                <a:gd name="connsiteX22" fmla="*/ 5294358 w 5890490"/>
                <a:gd name="connsiteY22" fmla="*/ 6397505 h 6578439"/>
                <a:gd name="connsiteX23" fmla="*/ 5077178 w 5890490"/>
                <a:gd name="connsiteY23" fmla="*/ 6578439 h 6578439"/>
                <a:gd name="connsiteX24" fmla="*/ 1567290 w 5890490"/>
                <a:gd name="connsiteY24" fmla="*/ 6578439 h 6578439"/>
                <a:gd name="connsiteX25" fmla="*/ 1508588 w 5890490"/>
                <a:gd name="connsiteY25" fmla="*/ 6535186 h 6578439"/>
                <a:gd name="connsiteX26" fmla="*/ 826498 w 5890490"/>
                <a:gd name="connsiteY26" fmla="*/ 5876034 h 6578439"/>
                <a:gd name="connsiteX27" fmla="*/ 122403 w 5890490"/>
                <a:gd name="connsiteY27" fmla="*/ 3255655 h 6578439"/>
                <a:gd name="connsiteX28" fmla="*/ 1061197 w 5890490"/>
                <a:gd name="connsiteY28" fmla="*/ 984650 h 6578439"/>
                <a:gd name="connsiteX29" fmla="*/ 3517682 w 5890490"/>
                <a:gd name="connsiteY29"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890490" h="6578439">
                  <a:moveTo>
                    <a:pt x="3517682" y="0"/>
                  </a:moveTo>
                  <a:cubicBezTo>
                    <a:pt x="4402016" y="0"/>
                    <a:pt x="5213741" y="315483"/>
                    <a:pt x="5849513" y="841730"/>
                  </a:cubicBezTo>
                  <a:lnTo>
                    <a:pt x="5890490" y="879060"/>
                  </a:lnTo>
                  <a:lnTo>
                    <a:pt x="5890490" y="1816052"/>
                  </a:lnTo>
                  <a:lnTo>
                    <a:pt x="5856961" y="1771023"/>
                  </a:lnTo>
                  <a:cubicBezTo>
                    <a:pt x="5793650" y="1694076"/>
                    <a:pt x="5726429" y="1619959"/>
                    <a:pt x="5655397" y="1548813"/>
                  </a:cubicBezTo>
                  <a:cubicBezTo>
                    <a:pt x="5082208" y="974906"/>
                    <a:pt x="4322973" y="658717"/>
                    <a:pt x="3517682" y="658717"/>
                  </a:cubicBezTo>
                  <a:cubicBezTo>
                    <a:pt x="3085520" y="658717"/>
                    <a:pt x="2718488" y="721533"/>
                    <a:pt x="2395696" y="850721"/>
                  </a:cubicBezTo>
                  <a:cubicBezTo>
                    <a:pt x="2079132" y="977407"/>
                    <a:pt x="1792668" y="1173626"/>
                    <a:pt x="1519955" y="1450441"/>
                  </a:cubicBezTo>
                  <a:cubicBezTo>
                    <a:pt x="1330275" y="1642840"/>
                    <a:pt x="1263719" y="1756094"/>
                    <a:pt x="1223630" y="1841430"/>
                  </a:cubicBezTo>
                  <a:cubicBezTo>
                    <a:pt x="1166545" y="1962981"/>
                    <a:pt x="1128532" y="2116663"/>
                    <a:pt x="1075857" y="2329343"/>
                  </a:cubicBezTo>
                  <a:cubicBezTo>
                    <a:pt x="1008652" y="2601153"/>
                    <a:pt x="916537" y="2973574"/>
                    <a:pt x="731010" y="3483744"/>
                  </a:cubicBezTo>
                  <a:cubicBezTo>
                    <a:pt x="617488" y="3795981"/>
                    <a:pt x="620731" y="4121653"/>
                    <a:pt x="741000" y="4479719"/>
                  </a:cubicBezTo>
                  <a:cubicBezTo>
                    <a:pt x="847257" y="4796172"/>
                    <a:pt x="1045888" y="5129481"/>
                    <a:pt x="1315615" y="5443827"/>
                  </a:cubicBezTo>
                  <a:cubicBezTo>
                    <a:pt x="1630753" y="5810980"/>
                    <a:pt x="1945371" y="6077784"/>
                    <a:pt x="2277503" y="6259386"/>
                  </a:cubicBezTo>
                  <a:cubicBezTo>
                    <a:pt x="2637530" y="6456133"/>
                    <a:pt x="3017536" y="6551739"/>
                    <a:pt x="3439448" y="6551739"/>
                  </a:cubicBezTo>
                  <a:cubicBezTo>
                    <a:pt x="3781571" y="6551739"/>
                    <a:pt x="4089573" y="6457449"/>
                    <a:pt x="4408732" y="6255172"/>
                  </a:cubicBezTo>
                  <a:cubicBezTo>
                    <a:pt x="4738010" y="6046310"/>
                    <a:pt x="5050941" y="5739207"/>
                    <a:pt x="5343243" y="5442509"/>
                  </a:cubicBezTo>
                  <a:cubicBezTo>
                    <a:pt x="5479860" y="5303970"/>
                    <a:pt x="5614918" y="5178206"/>
                    <a:pt x="5745566" y="5056656"/>
                  </a:cubicBezTo>
                  <a:lnTo>
                    <a:pt x="5890490" y="4920880"/>
                  </a:lnTo>
                  <a:lnTo>
                    <a:pt x="5890490" y="5821966"/>
                  </a:lnTo>
                  <a:lnTo>
                    <a:pt x="5802002"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458B604F-996E-4349-B131-E04ED285D8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5"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27CCEAF3-651B-4605-AE58-F96E22703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3"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gs>
                <a:gs pos="16000">
                  <a:schemeClr val="accent6">
                    <a:alpha val="10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ED519330-E5F1-4248-B58C-1AA0D9E6D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8" name="Graphic 5" descr="Family">
            <a:extLst>
              <a:ext uri="{FF2B5EF4-FFF2-40B4-BE49-F238E27FC236}">
                <a16:creationId xmlns:a16="http://schemas.microsoft.com/office/drawing/2014/main" id="{87C1A53D-19FC-32B9-45A6-F5A8F4C821E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29652" y="1859078"/>
            <a:ext cx="3821102" cy="3821102"/>
          </a:xfrm>
          <a:prstGeom prst="rect">
            <a:avLst/>
          </a:prstGeom>
          <a:ln>
            <a:noFill/>
          </a:ln>
        </p:spPr>
      </p:pic>
      <p:sp>
        <p:nvSpPr>
          <p:cNvPr id="3" name="TextBox 2">
            <a:extLst>
              <a:ext uri="{FF2B5EF4-FFF2-40B4-BE49-F238E27FC236}">
                <a16:creationId xmlns:a16="http://schemas.microsoft.com/office/drawing/2014/main" id="{943A366A-8504-6CFF-1EF6-6321B89EE4EF}"/>
              </a:ext>
            </a:extLst>
          </p:cNvPr>
          <p:cNvSpPr txBox="1"/>
          <p:nvPr/>
        </p:nvSpPr>
        <p:spPr>
          <a:xfrm>
            <a:off x="472163" y="1221374"/>
            <a:ext cx="5153891" cy="4247317"/>
          </a:xfrm>
          <a:prstGeom prst="rect">
            <a:avLst/>
          </a:prstGeom>
          <a:noFill/>
        </p:spPr>
        <p:txBody>
          <a:bodyPr wrap="square" rtlCol="0">
            <a:spAutoFit/>
          </a:bodyPr>
          <a:lstStyle/>
          <a:p>
            <a:r>
              <a:rPr lang="en-GB" dirty="0"/>
              <a:t>The Equality Act 2010</a:t>
            </a:r>
          </a:p>
          <a:p>
            <a:pPr marL="285750" indent="-285750">
              <a:buFont typeface="Wingdings" panose="05000000000000000000" pitchFamily="2" charset="2"/>
              <a:buChar char="q"/>
            </a:pPr>
            <a:r>
              <a:rPr lang="en-US" dirty="0"/>
              <a:t>Secure characters:</a:t>
            </a:r>
          </a:p>
          <a:p>
            <a:pPr marL="285750" indent="-285750">
              <a:buFont typeface="Wingdings" panose="05000000000000000000" pitchFamily="2" charset="2"/>
              <a:buChar char="q"/>
            </a:pPr>
            <a:endParaRPr lang="en-US" dirty="0"/>
          </a:p>
          <a:p>
            <a:pPr marL="285750" indent="-285750">
              <a:buFont typeface="Wingdings" panose="05000000000000000000" pitchFamily="2" charset="2"/>
              <a:buChar char="ü"/>
            </a:pPr>
            <a:r>
              <a:rPr lang="en-US" dirty="0"/>
              <a:t>  Age</a:t>
            </a:r>
          </a:p>
          <a:p>
            <a:pPr marL="285750" indent="-285750">
              <a:buFont typeface="Wingdings" panose="05000000000000000000" pitchFamily="2" charset="2"/>
              <a:buChar char="ü"/>
            </a:pPr>
            <a:r>
              <a:rPr lang="en-US" dirty="0"/>
              <a:t>  Gender relocation</a:t>
            </a:r>
          </a:p>
          <a:p>
            <a:pPr marL="285750" indent="-285750">
              <a:buFont typeface="Wingdings" panose="05000000000000000000" pitchFamily="2" charset="2"/>
              <a:buChar char="ü"/>
            </a:pPr>
            <a:r>
              <a:rPr lang="en-US" dirty="0"/>
              <a:t>  Race</a:t>
            </a:r>
          </a:p>
          <a:p>
            <a:pPr marL="285750" indent="-285750">
              <a:buFont typeface="Wingdings" panose="05000000000000000000" pitchFamily="2" charset="2"/>
              <a:buChar char="ü"/>
            </a:pPr>
            <a:r>
              <a:rPr lang="en-US" dirty="0"/>
              <a:t>  Incapacity</a:t>
            </a:r>
          </a:p>
          <a:p>
            <a:pPr marL="285750" indent="-285750">
              <a:buFont typeface="Wingdings" panose="05000000000000000000" pitchFamily="2" charset="2"/>
              <a:buChar char="ü"/>
            </a:pPr>
            <a:r>
              <a:rPr lang="en-US" dirty="0"/>
              <a:t>  Marital and civil partnership</a:t>
            </a:r>
          </a:p>
          <a:p>
            <a:pPr marL="285750" indent="-285750">
              <a:buFont typeface="Wingdings" panose="05000000000000000000" pitchFamily="2" charset="2"/>
              <a:buChar char="ü"/>
            </a:pPr>
            <a:r>
              <a:rPr lang="en-US" dirty="0"/>
              <a:t>  Sexual orientation</a:t>
            </a:r>
          </a:p>
          <a:p>
            <a:pPr marL="285750" indent="-285750">
              <a:buFont typeface="Wingdings" panose="05000000000000000000" pitchFamily="2" charset="2"/>
              <a:buChar char="ü"/>
            </a:pPr>
            <a:r>
              <a:rPr lang="en-US" dirty="0"/>
              <a:t>  Belief or faith</a:t>
            </a:r>
          </a:p>
          <a:p>
            <a:pPr marL="285750" indent="-285750">
              <a:buFont typeface="Wingdings" panose="05000000000000000000" pitchFamily="2" charset="2"/>
              <a:buChar char="ü"/>
            </a:pPr>
            <a:r>
              <a:rPr lang="en-US" dirty="0"/>
              <a:t>  Pregnancy and parenthood</a:t>
            </a:r>
          </a:p>
          <a:p>
            <a:pPr marL="285750" indent="-285750">
              <a:buFont typeface="Wingdings" panose="05000000000000000000" pitchFamily="2" charset="2"/>
              <a:buChar char="ü"/>
            </a:pPr>
            <a:r>
              <a:rPr lang="en-US" dirty="0"/>
              <a:t>  Gender</a:t>
            </a:r>
          </a:p>
          <a:p>
            <a:endParaRPr lang="en-US" dirty="0"/>
          </a:p>
          <a:p>
            <a:pPr marL="285750" indent="-285750">
              <a:buFont typeface="Wingdings" panose="05000000000000000000" pitchFamily="2" charset="2"/>
              <a:buChar char="q"/>
            </a:pPr>
            <a:r>
              <a:rPr lang="en-US" dirty="0"/>
              <a:t>Every person should be appreciated at the workplace. </a:t>
            </a:r>
          </a:p>
        </p:txBody>
      </p:sp>
    </p:spTree>
    <p:extLst>
      <p:ext uri="{BB962C8B-B14F-4D97-AF65-F5344CB8AC3E}">
        <p14:creationId xmlns:p14="http://schemas.microsoft.com/office/powerpoint/2010/main" val="26371634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hidden="1">
            <a:extLst>
              <a:ext uri="{FF2B5EF4-FFF2-40B4-BE49-F238E27FC236}">
                <a16:creationId xmlns:a16="http://schemas.microsoft.com/office/drawing/2014/main" id="{6FF5F564-0C08-4A3C-8BAC-1FADF459417F}"/>
              </a:ext>
            </a:extLst>
          </p:cNvPr>
          <p:cNvSpPr>
            <a:spLocks noGrp="1"/>
          </p:cNvSpPr>
          <p:nvPr>
            <p:ph type="title"/>
          </p:nvPr>
        </p:nvSpPr>
        <p:spPr/>
        <p:txBody>
          <a:bodyPr/>
          <a:lstStyle/>
          <a:p>
            <a:r>
              <a:rPr lang="en-US" dirty="0"/>
              <a:t>Human resources slide 4</a:t>
            </a:r>
          </a:p>
        </p:txBody>
      </p:sp>
      <p:grpSp>
        <p:nvGrpSpPr>
          <p:cNvPr id="345" name="Group 344">
            <a:extLst>
              <a:ext uri="{FF2B5EF4-FFF2-40B4-BE49-F238E27FC236}">
                <a16:creationId xmlns:a16="http://schemas.microsoft.com/office/drawing/2014/main" id="{E6D6E19C-DE46-4402-8CBF-17BB95458532}"/>
              </a:ext>
              <a:ext uri="{C183D7F6-B498-43B3-948B-1728B52AA6E4}">
                <adec:decorative xmlns:adec="http://schemas.microsoft.com/office/drawing/2017/decorative" val="1"/>
              </a:ext>
            </a:extLst>
          </p:cNvPr>
          <p:cNvGrpSpPr/>
          <p:nvPr/>
        </p:nvGrpSpPr>
        <p:grpSpPr>
          <a:xfrm>
            <a:off x="1129290" y="285024"/>
            <a:ext cx="10102711" cy="946798"/>
            <a:chOff x="7816062" y="4157778"/>
            <a:chExt cx="5592189" cy="946798"/>
          </a:xfrm>
        </p:grpSpPr>
        <p:sp>
          <p:nvSpPr>
            <p:cNvPr id="346" name="TextBox 345">
              <a:extLst>
                <a:ext uri="{FF2B5EF4-FFF2-40B4-BE49-F238E27FC236}">
                  <a16:creationId xmlns:a16="http://schemas.microsoft.com/office/drawing/2014/main" id="{3DF722C9-361F-401E-AD34-54132A8436B3}"/>
                </a:ext>
              </a:extLst>
            </p:cNvPr>
            <p:cNvSpPr txBox="1"/>
            <p:nvPr/>
          </p:nvSpPr>
          <p:spPr>
            <a:xfrm>
              <a:off x="7816062" y="4157778"/>
              <a:ext cx="5592189" cy="738664"/>
            </a:xfrm>
            <a:prstGeom prst="rect">
              <a:avLst/>
            </a:prstGeom>
            <a:noFill/>
          </p:spPr>
          <p:txBody>
            <a:bodyPr wrap="square" lIns="0" tIns="0" rIns="0" bIns="0" rtlCol="0">
              <a:spAutoFit/>
            </a:bodyPr>
            <a:lstStyle/>
            <a:p>
              <a:pPr algn="ctr"/>
              <a:r>
                <a:rPr lang="en-US" sz="3200" b="1" dirty="0">
                  <a:solidFill>
                    <a:srgbClr val="002060"/>
                  </a:solidFill>
                  <a:latin typeface="Segoe UI" panose="020B0502040204020203" pitchFamily="34" charset="0"/>
                  <a:cs typeface="Segoe UI" panose="020B0502040204020203" pitchFamily="34" charset="0"/>
                </a:rPr>
                <a:t>BENEFITS OF FLEXIBLE WORKING FOR EMPLOYERS</a:t>
              </a:r>
            </a:p>
            <a:p>
              <a:pPr algn="ctr"/>
              <a:endParaRPr lang="en-US" sz="1600" b="1" dirty="0">
                <a:solidFill>
                  <a:srgbClr val="002060"/>
                </a:solidFill>
                <a:latin typeface="Segoe UI" panose="020B0502040204020203" pitchFamily="34" charset="0"/>
                <a:cs typeface="Segoe UI" panose="020B0502040204020203" pitchFamily="34" charset="0"/>
              </a:endParaRPr>
            </a:p>
          </p:txBody>
        </p:sp>
        <p:sp>
          <p:nvSpPr>
            <p:cNvPr id="347" name="Rectangle 346">
              <a:extLst>
                <a:ext uri="{FF2B5EF4-FFF2-40B4-BE49-F238E27FC236}">
                  <a16:creationId xmlns:a16="http://schemas.microsoft.com/office/drawing/2014/main" id="{49C08362-5A73-4AB7-8811-DC216428D42D}"/>
                </a:ext>
              </a:extLst>
            </p:cNvPr>
            <p:cNvSpPr/>
            <p:nvPr/>
          </p:nvSpPr>
          <p:spPr>
            <a:xfrm>
              <a:off x="9546903" y="4858355"/>
              <a:ext cx="2098841" cy="246221"/>
            </a:xfrm>
            <a:prstGeom prst="rect">
              <a:avLst/>
            </a:prstGeom>
          </p:spPr>
          <p:txBody>
            <a:bodyPr wrap="square" lIns="0" tIns="0" rIns="0" bIns="0">
              <a:spAutoFit/>
            </a:bodyPr>
            <a:lstStyle/>
            <a:p>
              <a:pPr algn="ctr"/>
              <a:r>
                <a:rPr lang="en-US" sz="1600" i="1" dirty="0">
                  <a:solidFill>
                    <a:srgbClr val="002060"/>
                  </a:solidFill>
                  <a:latin typeface="+mj-lt"/>
                  <a:cs typeface="Segoe UI" panose="020B0502040204020203" pitchFamily="34" charset="0"/>
                </a:rPr>
                <a:t>Better cost-efficiency and productivity</a:t>
              </a:r>
            </a:p>
          </p:txBody>
        </p:sp>
      </p:grpSp>
      <p:grpSp>
        <p:nvGrpSpPr>
          <p:cNvPr id="40" name="Group 39" descr="This image is an icon of 1 person interacting with three people. ">
            <a:extLst>
              <a:ext uri="{FF2B5EF4-FFF2-40B4-BE49-F238E27FC236}">
                <a16:creationId xmlns:a16="http://schemas.microsoft.com/office/drawing/2014/main" id="{6163EC3B-1C70-4943-88AE-C995F6AF3D2D}"/>
              </a:ext>
            </a:extLst>
          </p:cNvPr>
          <p:cNvGrpSpPr/>
          <p:nvPr/>
        </p:nvGrpSpPr>
        <p:grpSpPr>
          <a:xfrm>
            <a:off x="5459412" y="1395413"/>
            <a:ext cx="1273175" cy="1271588"/>
            <a:chOff x="5459412" y="1395413"/>
            <a:chExt cx="1273175" cy="1271588"/>
          </a:xfrm>
        </p:grpSpPr>
        <p:sp>
          <p:nvSpPr>
            <p:cNvPr id="34" name="Oval 26">
              <a:extLst>
                <a:ext uri="{FF2B5EF4-FFF2-40B4-BE49-F238E27FC236}">
                  <a16:creationId xmlns:a16="http://schemas.microsoft.com/office/drawing/2014/main" id="{BAB1D2D2-1913-4FAF-8141-A2217D47D3D9}"/>
                </a:ext>
              </a:extLst>
            </p:cNvPr>
            <p:cNvSpPr>
              <a:spLocks noChangeArrowheads="1"/>
            </p:cNvSpPr>
            <p:nvPr/>
          </p:nvSpPr>
          <p:spPr bwMode="auto">
            <a:xfrm>
              <a:off x="5459412" y="1395413"/>
              <a:ext cx="1273175" cy="1271588"/>
            </a:xfrm>
            <a:prstGeom prst="ellipse">
              <a:avLst/>
            </a:prstGeom>
            <a:gradFill>
              <a:gsLst>
                <a:gs pos="0">
                  <a:srgbClr val="7CEFD8"/>
                </a:gs>
                <a:gs pos="50000">
                  <a:srgbClr val="6672E4"/>
                </a:gs>
                <a:gs pos="100000">
                  <a:srgbClr val="882BE5"/>
                </a:gs>
              </a:gsLst>
              <a:lin ang="78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nvGrpSpPr>
            <p:cNvPr id="153" name="Group 152">
              <a:extLst>
                <a:ext uri="{FF2B5EF4-FFF2-40B4-BE49-F238E27FC236}">
                  <a16:creationId xmlns:a16="http://schemas.microsoft.com/office/drawing/2014/main" id="{14E63ABA-A2BE-460E-AEC1-558B63A0D598}"/>
                </a:ext>
              </a:extLst>
            </p:cNvPr>
            <p:cNvGrpSpPr/>
            <p:nvPr/>
          </p:nvGrpSpPr>
          <p:grpSpPr>
            <a:xfrm>
              <a:off x="5781290" y="1569642"/>
              <a:ext cx="584970" cy="674403"/>
              <a:chOff x="2686050" y="2895601"/>
              <a:chExt cx="330200" cy="346075"/>
            </a:xfrm>
          </p:grpSpPr>
          <p:sp>
            <p:nvSpPr>
              <p:cNvPr id="154" name="Oval 309">
                <a:extLst>
                  <a:ext uri="{FF2B5EF4-FFF2-40B4-BE49-F238E27FC236}">
                    <a16:creationId xmlns:a16="http://schemas.microsoft.com/office/drawing/2014/main" id="{AC91C28A-AC97-43D2-BB20-485D353E831B}"/>
                  </a:ext>
                </a:extLst>
              </p:cNvPr>
              <p:cNvSpPr>
                <a:spLocks noChangeArrowheads="1"/>
              </p:cNvSpPr>
              <p:nvPr/>
            </p:nvSpPr>
            <p:spPr bwMode="auto">
              <a:xfrm>
                <a:off x="2809875" y="2895601"/>
                <a:ext cx="82550" cy="8255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55" name="Freeform 310">
                <a:extLst>
                  <a:ext uri="{FF2B5EF4-FFF2-40B4-BE49-F238E27FC236}">
                    <a16:creationId xmlns:a16="http://schemas.microsoft.com/office/drawing/2014/main" id="{307DC6B5-75A0-4610-B431-35147A890CA0}"/>
                  </a:ext>
                </a:extLst>
              </p:cNvPr>
              <p:cNvSpPr>
                <a:spLocks/>
              </p:cNvSpPr>
              <p:nvPr/>
            </p:nvSpPr>
            <p:spPr bwMode="auto">
              <a:xfrm>
                <a:off x="2782888" y="2978151"/>
                <a:ext cx="134938" cy="66675"/>
              </a:xfrm>
              <a:custGeom>
                <a:avLst/>
                <a:gdLst>
                  <a:gd name="T0" fmla="*/ 36 w 36"/>
                  <a:gd name="T1" fmla="*/ 18 h 18"/>
                  <a:gd name="T2" fmla="*/ 0 w 36"/>
                  <a:gd name="T3" fmla="*/ 18 h 18"/>
                  <a:gd name="T4" fmla="*/ 18 w 36"/>
                  <a:gd name="T5" fmla="*/ 0 h 18"/>
                  <a:gd name="T6" fmla="*/ 36 w 36"/>
                  <a:gd name="T7" fmla="*/ 18 h 18"/>
                </a:gdLst>
                <a:ahLst/>
                <a:cxnLst>
                  <a:cxn ang="0">
                    <a:pos x="T0" y="T1"/>
                  </a:cxn>
                  <a:cxn ang="0">
                    <a:pos x="T2" y="T3"/>
                  </a:cxn>
                  <a:cxn ang="0">
                    <a:pos x="T4" y="T5"/>
                  </a:cxn>
                  <a:cxn ang="0">
                    <a:pos x="T6" y="T7"/>
                  </a:cxn>
                </a:cxnLst>
                <a:rect l="0" t="0" r="r" b="b"/>
                <a:pathLst>
                  <a:path w="36" h="18">
                    <a:moveTo>
                      <a:pt x="36" y="18"/>
                    </a:moveTo>
                    <a:cubicBezTo>
                      <a:pt x="0" y="18"/>
                      <a:pt x="0" y="18"/>
                      <a:pt x="0" y="18"/>
                    </a:cubicBezTo>
                    <a:cubicBezTo>
                      <a:pt x="0" y="8"/>
                      <a:pt x="8" y="0"/>
                      <a:pt x="18" y="0"/>
                    </a:cubicBezTo>
                    <a:cubicBezTo>
                      <a:pt x="28" y="0"/>
                      <a:pt x="36" y="8"/>
                      <a:pt x="36" y="18"/>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56" name="Oval 311">
                <a:extLst>
                  <a:ext uri="{FF2B5EF4-FFF2-40B4-BE49-F238E27FC236}">
                    <a16:creationId xmlns:a16="http://schemas.microsoft.com/office/drawing/2014/main" id="{16EA5084-E99D-4DD5-B478-224937E08C2D}"/>
                  </a:ext>
                </a:extLst>
              </p:cNvPr>
              <p:cNvSpPr>
                <a:spLocks noChangeArrowheads="1"/>
              </p:cNvSpPr>
              <p:nvPr/>
            </p:nvSpPr>
            <p:spPr bwMode="auto">
              <a:xfrm>
                <a:off x="2708275"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57" name="Freeform 312">
                <a:extLst>
                  <a:ext uri="{FF2B5EF4-FFF2-40B4-BE49-F238E27FC236}">
                    <a16:creationId xmlns:a16="http://schemas.microsoft.com/office/drawing/2014/main" id="{210EC1C6-3182-40F6-869F-33B0ABF22B6A}"/>
                  </a:ext>
                </a:extLst>
              </p:cNvPr>
              <p:cNvSpPr>
                <a:spLocks/>
              </p:cNvSpPr>
              <p:nvPr/>
            </p:nvSpPr>
            <p:spPr bwMode="auto">
              <a:xfrm>
                <a:off x="2686050"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58" name="Oval 313">
                <a:extLst>
                  <a:ext uri="{FF2B5EF4-FFF2-40B4-BE49-F238E27FC236}">
                    <a16:creationId xmlns:a16="http://schemas.microsoft.com/office/drawing/2014/main" id="{168ACDC4-22F5-4D4B-A783-44D3655B843F}"/>
                  </a:ext>
                </a:extLst>
              </p:cNvPr>
              <p:cNvSpPr>
                <a:spLocks noChangeArrowheads="1"/>
              </p:cNvSpPr>
              <p:nvPr/>
            </p:nvSpPr>
            <p:spPr bwMode="auto">
              <a:xfrm>
                <a:off x="2933700"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59" name="Freeform 314">
                <a:extLst>
                  <a:ext uri="{FF2B5EF4-FFF2-40B4-BE49-F238E27FC236}">
                    <a16:creationId xmlns:a16="http://schemas.microsoft.com/office/drawing/2014/main" id="{9350080E-FAD1-420D-A674-785E5FD1F3EE}"/>
                  </a:ext>
                </a:extLst>
              </p:cNvPr>
              <p:cNvSpPr>
                <a:spLocks/>
              </p:cNvSpPr>
              <p:nvPr/>
            </p:nvSpPr>
            <p:spPr bwMode="auto">
              <a:xfrm>
                <a:off x="2911475"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60" name="Oval 315">
                <a:extLst>
                  <a:ext uri="{FF2B5EF4-FFF2-40B4-BE49-F238E27FC236}">
                    <a16:creationId xmlns:a16="http://schemas.microsoft.com/office/drawing/2014/main" id="{A3A96249-064E-4E4F-800D-F3E32321B7D5}"/>
                  </a:ext>
                </a:extLst>
              </p:cNvPr>
              <p:cNvSpPr>
                <a:spLocks noChangeArrowheads="1"/>
              </p:cNvSpPr>
              <p:nvPr/>
            </p:nvSpPr>
            <p:spPr bwMode="auto">
              <a:xfrm>
                <a:off x="2933700"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61" name="Freeform 316">
                <a:extLst>
                  <a:ext uri="{FF2B5EF4-FFF2-40B4-BE49-F238E27FC236}">
                    <a16:creationId xmlns:a16="http://schemas.microsoft.com/office/drawing/2014/main" id="{5B0FA9F4-74E7-4069-9E66-4CD168516DBB}"/>
                  </a:ext>
                </a:extLst>
              </p:cNvPr>
              <p:cNvSpPr>
                <a:spLocks/>
              </p:cNvSpPr>
              <p:nvPr/>
            </p:nvSpPr>
            <p:spPr bwMode="auto">
              <a:xfrm>
                <a:off x="2911475"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62" name="Oval 317">
                <a:extLst>
                  <a:ext uri="{FF2B5EF4-FFF2-40B4-BE49-F238E27FC236}">
                    <a16:creationId xmlns:a16="http://schemas.microsoft.com/office/drawing/2014/main" id="{8B1079C4-08A2-4532-BF93-C9FBD28FC053}"/>
                  </a:ext>
                </a:extLst>
              </p:cNvPr>
              <p:cNvSpPr>
                <a:spLocks noChangeArrowheads="1"/>
              </p:cNvSpPr>
              <p:nvPr/>
            </p:nvSpPr>
            <p:spPr bwMode="auto">
              <a:xfrm>
                <a:off x="2820988"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63" name="Freeform 318">
                <a:extLst>
                  <a:ext uri="{FF2B5EF4-FFF2-40B4-BE49-F238E27FC236}">
                    <a16:creationId xmlns:a16="http://schemas.microsoft.com/office/drawing/2014/main" id="{D2176F15-45A0-4989-901D-43FEBC8C6CA0}"/>
                  </a:ext>
                </a:extLst>
              </p:cNvPr>
              <p:cNvSpPr>
                <a:spLocks/>
              </p:cNvSpPr>
              <p:nvPr/>
            </p:nvSpPr>
            <p:spPr bwMode="auto">
              <a:xfrm>
                <a:off x="2798763"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64" name="Freeform 319">
                <a:extLst>
                  <a:ext uri="{FF2B5EF4-FFF2-40B4-BE49-F238E27FC236}">
                    <a16:creationId xmlns:a16="http://schemas.microsoft.com/office/drawing/2014/main" id="{E441EEB4-0ED1-401E-BCE2-44490D081569}"/>
                  </a:ext>
                </a:extLst>
              </p:cNvPr>
              <p:cNvSpPr>
                <a:spLocks/>
              </p:cNvSpPr>
              <p:nvPr/>
            </p:nvSpPr>
            <p:spPr bwMode="auto">
              <a:xfrm>
                <a:off x="2738438" y="3074988"/>
                <a:ext cx="225425" cy="15875"/>
              </a:xfrm>
              <a:custGeom>
                <a:avLst/>
                <a:gdLst>
                  <a:gd name="T0" fmla="*/ 0 w 142"/>
                  <a:gd name="T1" fmla="*/ 10 h 10"/>
                  <a:gd name="T2" fmla="*/ 0 w 142"/>
                  <a:gd name="T3" fmla="*/ 0 h 10"/>
                  <a:gd name="T4" fmla="*/ 142 w 142"/>
                  <a:gd name="T5" fmla="*/ 0 h 10"/>
                  <a:gd name="T6" fmla="*/ 142 w 142"/>
                  <a:gd name="T7" fmla="*/ 10 h 10"/>
                </a:gdLst>
                <a:ahLst/>
                <a:cxnLst>
                  <a:cxn ang="0">
                    <a:pos x="T0" y="T1"/>
                  </a:cxn>
                  <a:cxn ang="0">
                    <a:pos x="T2" y="T3"/>
                  </a:cxn>
                  <a:cxn ang="0">
                    <a:pos x="T4" y="T5"/>
                  </a:cxn>
                  <a:cxn ang="0">
                    <a:pos x="T6" y="T7"/>
                  </a:cxn>
                </a:cxnLst>
                <a:rect l="0" t="0" r="r" b="b"/>
                <a:pathLst>
                  <a:path w="142" h="10">
                    <a:moveTo>
                      <a:pt x="0" y="10"/>
                    </a:moveTo>
                    <a:lnTo>
                      <a:pt x="0" y="0"/>
                    </a:lnTo>
                    <a:lnTo>
                      <a:pt x="142" y="0"/>
                    </a:lnTo>
                    <a:lnTo>
                      <a:pt x="142" y="10"/>
                    </a:ln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65" name="Line 320">
                <a:extLst>
                  <a:ext uri="{FF2B5EF4-FFF2-40B4-BE49-F238E27FC236}">
                    <a16:creationId xmlns:a16="http://schemas.microsoft.com/office/drawing/2014/main" id="{DE0936E5-0224-4C3C-9815-CA2E7C9781C1}"/>
                  </a:ext>
                </a:extLst>
              </p:cNvPr>
              <p:cNvSpPr>
                <a:spLocks noChangeShapeType="1"/>
              </p:cNvSpPr>
              <p:nvPr/>
            </p:nvSpPr>
            <p:spPr bwMode="auto">
              <a:xfrm>
                <a:off x="2851150" y="3044826"/>
                <a:ext cx="0" cy="46038"/>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sp>
        <p:nvSpPr>
          <p:cNvPr id="341" name="Rectangle 340">
            <a:extLst>
              <a:ext uri="{FF2B5EF4-FFF2-40B4-BE49-F238E27FC236}">
                <a16:creationId xmlns:a16="http://schemas.microsoft.com/office/drawing/2014/main" id="{594EDD4C-FB3C-4D67-A0E0-448BE5307678}"/>
              </a:ext>
            </a:extLst>
          </p:cNvPr>
          <p:cNvSpPr/>
          <p:nvPr/>
        </p:nvSpPr>
        <p:spPr>
          <a:xfrm>
            <a:off x="1427304" y="2995229"/>
            <a:ext cx="1594604" cy="738664"/>
          </a:xfrm>
          <a:prstGeom prst="rect">
            <a:avLst/>
          </a:prstGeom>
        </p:spPr>
        <p:txBody>
          <a:bodyPr wrap="square" lIns="0" tIns="0" rIns="0" bIns="0">
            <a:spAutoFit/>
          </a:bodyPr>
          <a:lstStyle/>
          <a:p>
            <a:pPr algn="r"/>
            <a:r>
              <a:rPr lang="en-US" sz="1600" i="1" dirty="0">
                <a:solidFill>
                  <a:srgbClr val="002060"/>
                </a:solidFill>
                <a:latin typeface="+mj-lt"/>
                <a:cs typeface="Segoe UI" panose="020B0502040204020203" pitchFamily="34" charset="0"/>
              </a:rPr>
              <a:t>Staff fulfilment and healthier work assurance</a:t>
            </a:r>
          </a:p>
        </p:txBody>
      </p:sp>
      <p:grpSp>
        <p:nvGrpSpPr>
          <p:cNvPr id="41" name="Group 40" descr="This image is an icon of three people interacting. ">
            <a:extLst>
              <a:ext uri="{FF2B5EF4-FFF2-40B4-BE49-F238E27FC236}">
                <a16:creationId xmlns:a16="http://schemas.microsoft.com/office/drawing/2014/main" id="{7095B44D-041E-4DC3-A3B8-C4DBA721F0CF}"/>
              </a:ext>
            </a:extLst>
          </p:cNvPr>
          <p:cNvGrpSpPr/>
          <p:nvPr/>
        </p:nvGrpSpPr>
        <p:grpSpPr>
          <a:xfrm>
            <a:off x="3489325" y="2143125"/>
            <a:ext cx="1397000" cy="1397000"/>
            <a:chOff x="3438525" y="2143125"/>
            <a:chExt cx="1397000" cy="1397000"/>
          </a:xfrm>
        </p:grpSpPr>
        <p:sp>
          <p:nvSpPr>
            <p:cNvPr id="33" name="Freeform 25">
              <a:extLst>
                <a:ext uri="{FF2B5EF4-FFF2-40B4-BE49-F238E27FC236}">
                  <a16:creationId xmlns:a16="http://schemas.microsoft.com/office/drawing/2014/main" id="{82A9CD09-E5BD-4051-A55B-752BE1EA490F}"/>
                </a:ext>
              </a:extLst>
            </p:cNvPr>
            <p:cNvSpPr>
              <a:spLocks/>
            </p:cNvSpPr>
            <p:nvPr/>
          </p:nvSpPr>
          <p:spPr bwMode="auto">
            <a:xfrm>
              <a:off x="3438525" y="2143125"/>
              <a:ext cx="1397000" cy="1397000"/>
            </a:xfrm>
            <a:custGeom>
              <a:avLst/>
              <a:gdLst>
                <a:gd name="T0" fmla="*/ 276 w 336"/>
                <a:gd name="T1" fmla="*/ 276 h 336"/>
                <a:gd name="T2" fmla="*/ 60 w 336"/>
                <a:gd name="T3" fmla="*/ 276 h 336"/>
                <a:gd name="T4" fmla="*/ 60 w 336"/>
                <a:gd name="T5" fmla="*/ 60 h 336"/>
                <a:gd name="T6" fmla="*/ 276 w 336"/>
                <a:gd name="T7" fmla="*/ 60 h 336"/>
                <a:gd name="T8" fmla="*/ 276 w 336"/>
                <a:gd name="T9" fmla="*/ 276 h 336"/>
              </a:gdLst>
              <a:ahLst/>
              <a:cxnLst>
                <a:cxn ang="0">
                  <a:pos x="T0" y="T1"/>
                </a:cxn>
                <a:cxn ang="0">
                  <a:pos x="T2" y="T3"/>
                </a:cxn>
                <a:cxn ang="0">
                  <a:pos x="T4" y="T5"/>
                </a:cxn>
                <a:cxn ang="0">
                  <a:pos x="T6" y="T7"/>
                </a:cxn>
                <a:cxn ang="0">
                  <a:pos x="T8" y="T9"/>
                </a:cxn>
              </a:cxnLst>
              <a:rect l="0" t="0" r="r" b="b"/>
              <a:pathLst>
                <a:path w="336" h="336">
                  <a:moveTo>
                    <a:pt x="276" y="276"/>
                  </a:moveTo>
                  <a:cubicBezTo>
                    <a:pt x="217" y="336"/>
                    <a:pt x="120" y="336"/>
                    <a:pt x="60" y="276"/>
                  </a:cubicBezTo>
                  <a:cubicBezTo>
                    <a:pt x="0" y="217"/>
                    <a:pt x="0" y="120"/>
                    <a:pt x="60" y="60"/>
                  </a:cubicBezTo>
                  <a:cubicBezTo>
                    <a:pt x="120" y="0"/>
                    <a:pt x="217" y="0"/>
                    <a:pt x="276" y="60"/>
                  </a:cubicBezTo>
                  <a:cubicBezTo>
                    <a:pt x="336" y="120"/>
                    <a:pt x="336" y="217"/>
                    <a:pt x="276" y="276"/>
                  </a:cubicBezTo>
                  <a:close/>
                </a:path>
              </a:pathLst>
            </a:custGeom>
            <a:gradFill>
              <a:gsLst>
                <a:gs pos="0">
                  <a:srgbClr val="7CEFD8"/>
                </a:gs>
                <a:gs pos="50000">
                  <a:srgbClr val="6672E4"/>
                </a:gs>
                <a:gs pos="100000">
                  <a:srgbClr val="882BE5"/>
                </a:gs>
              </a:gsLst>
              <a:lin ang="78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nvGrpSpPr>
            <p:cNvPr id="166" name="Group 165">
              <a:extLst>
                <a:ext uri="{FF2B5EF4-FFF2-40B4-BE49-F238E27FC236}">
                  <a16:creationId xmlns:a16="http://schemas.microsoft.com/office/drawing/2014/main" id="{F3A32F3A-3EA3-4F6F-905C-AE7E326402EF}"/>
                </a:ext>
              </a:extLst>
            </p:cNvPr>
            <p:cNvGrpSpPr/>
            <p:nvPr/>
          </p:nvGrpSpPr>
          <p:grpSpPr>
            <a:xfrm>
              <a:off x="3810316" y="2465099"/>
              <a:ext cx="613094" cy="674403"/>
              <a:chOff x="3398838" y="2895601"/>
              <a:chExt cx="346075" cy="346075"/>
            </a:xfrm>
          </p:grpSpPr>
          <p:sp>
            <p:nvSpPr>
              <p:cNvPr id="167" name="Freeform 49">
                <a:extLst>
                  <a:ext uri="{FF2B5EF4-FFF2-40B4-BE49-F238E27FC236}">
                    <a16:creationId xmlns:a16="http://schemas.microsoft.com/office/drawing/2014/main" id="{740B54FD-C512-4C4B-90F2-B8FE96027793}"/>
                  </a:ext>
                </a:extLst>
              </p:cNvPr>
              <p:cNvSpPr>
                <a:spLocks/>
              </p:cNvSpPr>
              <p:nvPr/>
            </p:nvSpPr>
            <p:spPr bwMode="auto">
              <a:xfrm>
                <a:off x="3398838" y="2986089"/>
                <a:ext cx="82550" cy="58738"/>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68" name="Freeform 50">
                <a:extLst>
                  <a:ext uri="{FF2B5EF4-FFF2-40B4-BE49-F238E27FC236}">
                    <a16:creationId xmlns:a16="http://schemas.microsoft.com/office/drawing/2014/main" id="{4FDC5A8D-821C-42CD-8C45-FB309BF76A4B}"/>
                  </a:ext>
                </a:extLst>
              </p:cNvPr>
              <p:cNvSpPr>
                <a:spLocks/>
              </p:cNvSpPr>
              <p:nvPr/>
            </p:nvSpPr>
            <p:spPr bwMode="auto">
              <a:xfrm>
                <a:off x="3467101" y="2986089"/>
                <a:ext cx="82550" cy="58738"/>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69" name="Oval 51">
                <a:extLst>
                  <a:ext uri="{FF2B5EF4-FFF2-40B4-BE49-F238E27FC236}">
                    <a16:creationId xmlns:a16="http://schemas.microsoft.com/office/drawing/2014/main" id="{627888DD-F7D4-4895-B336-F188BAF1D77E}"/>
                  </a:ext>
                </a:extLst>
              </p:cNvPr>
              <p:cNvSpPr>
                <a:spLocks noChangeArrowheads="1"/>
              </p:cNvSpPr>
              <p:nvPr/>
            </p:nvSpPr>
            <p:spPr bwMode="auto">
              <a:xfrm>
                <a:off x="3429001" y="2895601"/>
                <a:ext cx="90488"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0" name="Freeform 52">
                <a:extLst>
                  <a:ext uri="{FF2B5EF4-FFF2-40B4-BE49-F238E27FC236}">
                    <a16:creationId xmlns:a16="http://schemas.microsoft.com/office/drawing/2014/main" id="{21C53BAF-A1BD-4D9D-8C56-C5A5E2964569}"/>
                  </a:ext>
                </a:extLst>
              </p:cNvPr>
              <p:cNvSpPr>
                <a:spLocks/>
              </p:cNvSpPr>
              <p:nvPr/>
            </p:nvSpPr>
            <p:spPr bwMode="auto">
              <a:xfrm>
                <a:off x="3429001" y="2928939"/>
                <a:ext cx="90488" cy="14288"/>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1" name="Freeform 53">
                <a:extLst>
                  <a:ext uri="{FF2B5EF4-FFF2-40B4-BE49-F238E27FC236}">
                    <a16:creationId xmlns:a16="http://schemas.microsoft.com/office/drawing/2014/main" id="{B30A39F9-E915-4B71-94A4-3436CE4B9810}"/>
                  </a:ext>
                </a:extLst>
              </p:cNvPr>
              <p:cNvSpPr>
                <a:spLocks/>
              </p:cNvSpPr>
              <p:nvPr/>
            </p:nvSpPr>
            <p:spPr bwMode="auto">
              <a:xfrm>
                <a:off x="3594101" y="2986089"/>
                <a:ext cx="82550" cy="58738"/>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2" name="Freeform 54">
                <a:extLst>
                  <a:ext uri="{FF2B5EF4-FFF2-40B4-BE49-F238E27FC236}">
                    <a16:creationId xmlns:a16="http://schemas.microsoft.com/office/drawing/2014/main" id="{92A91763-2FE9-4F49-81B3-F46A31888210}"/>
                  </a:ext>
                </a:extLst>
              </p:cNvPr>
              <p:cNvSpPr>
                <a:spLocks/>
              </p:cNvSpPr>
              <p:nvPr/>
            </p:nvSpPr>
            <p:spPr bwMode="auto">
              <a:xfrm>
                <a:off x="3662363" y="2986089"/>
                <a:ext cx="82550" cy="58738"/>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3" name="Oval 55">
                <a:extLst>
                  <a:ext uri="{FF2B5EF4-FFF2-40B4-BE49-F238E27FC236}">
                    <a16:creationId xmlns:a16="http://schemas.microsoft.com/office/drawing/2014/main" id="{5D56157D-44A4-414B-A115-780567411345}"/>
                  </a:ext>
                </a:extLst>
              </p:cNvPr>
              <p:cNvSpPr>
                <a:spLocks noChangeArrowheads="1"/>
              </p:cNvSpPr>
              <p:nvPr/>
            </p:nvSpPr>
            <p:spPr bwMode="auto">
              <a:xfrm>
                <a:off x="3624263" y="2895601"/>
                <a:ext cx="90488"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4" name="Freeform 56">
                <a:extLst>
                  <a:ext uri="{FF2B5EF4-FFF2-40B4-BE49-F238E27FC236}">
                    <a16:creationId xmlns:a16="http://schemas.microsoft.com/office/drawing/2014/main" id="{62DA9A80-F152-45F5-94C2-BB31EDA3C093}"/>
                  </a:ext>
                </a:extLst>
              </p:cNvPr>
              <p:cNvSpPr>
                <a:spLocks/>
              </p:cNvSpPr>
              <p:nvPr/>
            </p:nvSpPr>
            <p:spPr bwMode="auto">
              <a:xfrm>
                <a:off x="3624263" y="2928939"/>
                <a:ext cx="90488" cy="14288"/>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5" name="Freeform 57">
                <a:extLst>
                  <a:ext uri="{FF2B5EF4-FFF2-40B4-BE49-F238E27FC236}">
                    <a16:creationId xmlns:a16="http://schemas.microsoft.com/office/drawing/2014/main" id="{003EFD2E-CF90-4AC0-BEC7-7BC68564812B}"/>
                  </a:ext>
                </a:extLst>
              </p:cNvPr>
              <p:cNvSpPr>
                <a:spLocks/>
              </p:cNvSpPr>
              <p:nvPr/>
            </p:nvSpPr>
            <p:spPr bwMode="auto">
              <a:xfrm>
                <a:off x="3497263" y="3181351"/>
                <a:ext cx="82550" cy="60325"/>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6" name="Freeform 58">
                <a:extLst>
                  <a:ext uri="{FF2B5EF4-FFF2-40B4-BE49-F238E27FC236}">
                    <a16:creationId xmlns:a16="http://schemas.microsoft.com/office/drawing/2014/main" id="{17D242C7-DED5-4760-974B-1C0C2CEDE00F}"/>
                  </a:ext>
                </a:extLst>
              </p:cNvPr>
              <p:cNvSpPr>
                <a:spLocks/>
              </p:cNvSpPr>
              <p:nvPr/>
            </p:nvSpPr>
            <p:spPr bwMode="auto">
              <a:xfrm>
                <a:off x="3563938" y="3181351"/>
                <a:ext cx="82550" cy="60325"/>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7" name="Oval 59">
                <a:extLst>
                  <a:ext uri="{FF2B5EF4-FFF2-40B4-BE49-F238E27FC236}">
                    <a16:creationId xmlns:a16="http://schemas.microsoft.com/office/drawing/2014/main" id="{4029ED17-8FD3-4AF2-A688-F0EE0CED0B1E}"/>
                  </a:ext>
                </a:extLst>
              </p:cNvPr>
              <p:cNvSpPr>
                <a:spLocks noChangeArrowheads="1"/>
              </p:cNvSpPr>
              <p:nvPr/>
            </p:nvSpPr>
            <p:spPr bwMode="auto">
              <a:xfrm>
                <a:off x="3527426" y="3090864"/>
                <a:ext cx="88900"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8" name="Freeform 60">
                <a:extLst>
                  <a:ext uri="{FF2B5EF4-FFF2-40B4-BE49-F238E27FC236}">
                    <a16:creationId xmlns:a16="http://schemas.microsoft.com/office/drawing/2014/main" id="{635ABD1D-573A-4AEB-BA17-43168A9B888A}"/>
                  </a:ext>
                </a:extLst>
              </p:cNvPr>
              <p:cNvSpPr>
                <a:spLocks/>
              </p:cNvSpPr>
              <p:nvPr/>
            </p:nvSpPr>
            <p:spPr bwMode="auto">
              <a:xfrm>
                <a:off x="3527426" y="3124201"/>
                <a:ext cx="88900" cy="15875"/>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9" name="Line 61">
                <a:extLst>
                  <a:ext uri="{FF2B5EF4-FFF2-40B4-BE49-F238E27FC236}">
                    <a16:creationId xmlns:a16="http://schemas.microsoft.com/office/drawing/2014/main" id="{5DC54740-A0D8-4879-95BC-57FB1ACC3E3D}"/>
                  </a:ext>
                </a:extLst>
              </p:cNvPr>
              <p:cNvSpPr>
                <a:spLocks noChangeShapeType="1"/>
              </p:cNvSpPr>
              <p:nvPr/>
            </p:nvSpPr>
            <p:spPr bwMode="auto">
              <a:xfrm>
                <a:off x="3451226" y="3074989"/>
                <a:ext cx="38100" cy="38100"/>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80" name="Line 62">
                <a:extLst>
                  <a:ext uri="{FF2B5EF4-FFF2-40B4-BE49-F238E27FC236}">
                    <a16:creationId xmlns:a16="http://schemas.microsoft.com/office/drawing/2014/main" id="{E3DB3D49-FAF6-4080-AE40-81CF5899A3E2}"/>
                  </a:ext>
                </a:extLst>
              </p:cNvPr>
              <p:cNvSpPr>
                <a:spLocks noChangeShapeType="1"/>
              </p:cNvSpPr>
              <p:nvPr/>
            </p:nvSpPr>
            <p:spPr bwMode="auto">
              <a:xfrm flipH="1">
                <a:off x="3654426" y="3074989"/>
                <a:ext cx="38100" cy="38100"/>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grpSp>
        <p:nvGrpSpPr>
          <p:cNvPr id="39" name="Group 38" descr="This image is an icon of three people interacting. ">
            <a:extLst>
              <a:ext uri="{FF2B5EF4-FFF2-40B4-BE49-F238E27FC236}">
                <a16:creationId xmlns:a16="http://schemas.microsoft.com/office/drawing/2014/main" id="{D7F5E6C2-3449-4D64-AEF0-8F9AE58743E4}"/>
              </a:ext>
            </a:extLst>
          </p:cNvPr>
          <p:cNvGrpSpPr/>
          <p:nvPr/>
        </p:nvGrpSpPr>
        <p:grpSpPr>
          <a:xfrm>
            <a:off x="7305675" y="2143125"/>
            <a:ext cx="1397000" cy="1397000"/>
            <a:chOff x="7356475" y="2143125"/>
            <a:chExt cx="1397000" cy="1397000"/>
          </a:xfrm>
        </p:grpSpPr>
        <p:sp>
          <p:nvSpPr>
            <p:cNvPr id="35" name="Freeform 27">
              <a:extLst>
                <a:ext uri="{FF2B5EF4-FFF2-40B4-BE49-F238E27FC236}">
                  <a16:creationId xmlns:a16="http://schemas.microsoft.com/office/drawing/2014/main" id="{AAE4382C-A236-4EFC-A5CF-301D418C624F}"/>
                </a:ext>
              </a:extLst>
            </p:cNvPr>
            <p:cNvSpPr>
              <a:spLocks/>
            </p:cNvSpPr>
            <p:nvPr/>
          </p:nvSpPr>
          <p:spPr bwMode="auto">
            <a:xfrm>
              <a:off x="7356475" y="2143125"/>
              <a:ext cx="1397000" cy="1397000"/>
            </a:xfrm>
            <a:custGeom>
              <a:avLst/>
              <a:gdLst>
                <a:gd name="T0" fmla="*/ 60 w 336"/>
                <a:gd name="T1" fmla="*/ 276 h 336"/>
                <a:gd name="T2" fmla="*/ 60 w 336"/>
                <a:gd name="T3" fmla="*/ 60 h 336"/>
                <a:gd name="T4" fmla="*/ 276 w 336"/>
                <a:gd name="T5" fmla="*/ 60 h 336"/>
                <a:gd name="T6" fmla="*/ 276 w 336"/>
                <a:gd name="T7" fmla="*/ 276 h 336"/>
                <a:gd name="T8" fmla="*/ 60 w 336"/>
                <a:gd name="T9" fmla="*/ 276 h 336"/>
              </a:gdLst>
              <a:ahLst/>
              <a:cxnLst>
                <a:cxn ang="0">
                  <a:pos x="T0" y="T1"/>
                </a:cxn>
                <a:cxn ang="0">
                  <a:pos x="T2" y="T3"/>
                </a:cxn>
                <a:cxn ang="0">
                  <a:pos x="T4" y="T5"/>
                </a:cxn>
                <a:cxn ang="0">
                  <a:pos x="T6" y="T7"/>
                </a:cxn>
                <a:cxn ang="0">
                  <a:pos x="T8" y="T9"/>
                </a:cxn>
              </a:cxnLst>
              <a:rect l="0" t="0" r="r" b="b"/>
              <a:pathLst>
                <a:path w="336" h="336">
                  <a:moveTo>
                    <a:pt x="60" y="276"/>
                  </a:moveTo>
                  <a:cubicBezTo>
                    <a:pt x="0" y="217"/>
                    <a:pt x="0" y="120"/>
                    <a:pt x="60" y="60"/>
                  </a:cubicBezTo>
                  <a:cubicBezTo>
                    <a:pt x="120" y="0"/>
                    <a:pt x="217" y="0"/>
                    <a:pt x="276" y="60"/>
                  </a:cubicBezTo>
                  <a:cubicBezTo>
                    <a:pt x="336" y="120"/>
                    <a:pt x="336" y="217"/>
                    <a:pt x="276" y="276"/>
                  </a:cubicBezTo>
                  <a:cubicBezTo>
                    <a:pt x="217" y="336"/>
                    <a:pt x="120" y="336"/>
                    <a:pt x="60" y="276"/>
                  </a:cubicBezTo>
                  <a:close/>
                </a:path>
              </a:pathLst>
            </a:custGeom>
            <a:gradFill>
              <a:gsLst>
                <a:gs pos="0">
                  <a:srgbClr val="7CEFD8"/>
                </a:gs>
                <a:gs pos="50000">
                  <a:srgbClr val="6672E4"/>
                </a:gs>
                <a:gs pos="100000">
                  <a:srgbClr val="882BE5"/>
                </a:gs>
              </a:gsLst>
              <a:lin ang="78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nvGrpSpPr>
            <p:cNvPr id="213" name="Group 212">
              <a:extLst>
                <a:ext uri="{FF2B5EF4-FFF2-40B4-BE49-F238E27FC236}">
                  <a16:creationId xmlns:a16="http://schemas.microsoft.com/office/drawing/2014/main" id="{84CDD73D-3AA4-4625-B9F5-1852145FC880}"/>
                </a:ext>
              </a:extLst>
            </p:cNvPr>
            <p:cNvGrpSpPr/>
            <p:nvPr/>
          </p:nvGrpSpPr>
          <p:grpSpPr>
            <a:xfrm>
              <a:off x="7748428" y="2465099"/>
              <a:ext cx="613094" cy="674403"/>
              <a:chOff x="3398838" y="2895601"/>
              <a:chExt cx="346075" cy="346075"/>
            </a:xfrm>
          </p:grpSpPr>
          <p:sp>
            <p:nvSpPr>
              <p:cNvPr id="214" name="Freeform 49">
                <a:extLst>
                  <a:ext uri="{FF2B5EF4-FFF2-40B4-BE49-F238E27FC236}">
                    <a16:creationId xmlns:a16="http://schemas.microsoft.com/office/drawing/2014/main" id="{ABF2711F-75A7-4B4A-BF02-2652927EB6DB}"/>
                  </a:ext>
                </a:extLst>
              </p:cNvPr>
              <p:cNvSpPr>
                <a:spLocks/>
              </p:cNvSpPr>
              <p:nvPr/>
            </p:nvSpPr>
            <p:spPr bwMode="auto">
              <a:xfrm>
                <a:off x="3398838" y="2986089"/>
                <a:ext cx="82550" cy="58738"/>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15" name="Freeform 50">
                <a:extLst>
                  <a:ext uri="{FF2B5EF4-FFF2-40B4-BE49-F238E27FC236}">
                    <a16:creationId xmlns:a16="http://schemas.microsoft.com/office/drawing/2014/main" id="{82DE05A5-FAEC-4B16-BF1A-19901B942D35}"/>
                  </a:ext>
                </a:extLst>
              </p:cNvPr>
              <p:cNvSpPr>
                <a:spLocks/>
              </p:cNvSpPr>
              <p:nvPr/>
            </p:nvSpPr>
            <p:spPr bwMode="auto">
              <a:xfrm>
                <a:off x="3467101" y="2986089"/>
                <a:ext cx="82550" cy="58738"/>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16" name="Oval 51">
                <a:extLst>
                  <a:ext uri="{FF2B5EF4-FFF2-40B4-BE49-F238E27FC236}">
                    <a16:creationId xmlns:a16="http://schemas.microsoft.com/office/drawing/2014/main" id="{0E0CD678-477B-451D-9104-A48469B3943C}"/>
                  </a:ext>
                </a:extLst>
              </p:cNvPr>
              <p:cNvSpPr>
                <a:spLocks noChangeArrowheads="1"/>
              </p:cNvSpPr>
              <p:nvPr/>
            </p:nvSpPr>
            <p:spPr bwMode="auto">
              <a:xfrm>
                <a:off x="3429001" y="2895601"/>
                <a:ext cx="90488"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17" name="Freeform 52">
                <a:extLst>
                  <a:ext uri="{FF2B5EF4-FFF2-40B4-BE49-F238E27FC236}">
                    <a16:creationId xmlns:a16="http://schemas.microsoft.com/office/drawing/2014/main" id="{26FA0A70-D241-45F0-830E-0A67FE310BAF}"/>
                  </a:ext>
                </a:extLst>
              </p:cNvPr>
              <p:cNvSpPr>
                <a:spLocks/>
              </p:cNvSpPr>
              <p:nvPr/>
            </p:nvSpPr>
            <p:spPr bwMode="auto">
              <a:xfrm>
                <a:off x="3429001" y="2928939"/>
                <a:ext cx="90488" cy="14288"/>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18" name="Freeform 53">
                <a:extLst>
                  <a:ext uri="{FF2B5EF4-FFF2-40B4-BE49-F238E27FC236}">
                    <a16:creationId xmlns:a16="http://schemas.microsoft.com/office/drawing/2014/main" id="{A59E8B52-245F-4ACF-8281-9CF552059B59}"/>
                  </a:ext>
                </a:extLst>
              </p:cNvPr>
              <p:cNvSpPr>
                <a:spLocks/>
              </p:cNvSpPr>
              <p:nvPr/>
            </p:nvSpPr>
            <p:spPr bwMode="auto">
              <a:xfrm>
                <a:off x="3594101" y="2986089"/>
                <a:ext cx="82550" cy="58738"/>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19" name="Freeform 54">
                <a:extLst>
                  <a:ext uri="{FF2B5EF4-FFF2-40B4-BE49-F238E27FC236}">
                    <a16:creationId xmlns:a16="http://schemas.microsoft.com/office/drawing/2014/main" id="{899BF9CE-E77F-4F48-9450-66E3BECCB68B}"/>
                  </a:ext>
                </a:extLst>
              </p:cNvPr>
              <p:cNvSpPr>
                <a:spLocks/>
              </p:cNvSpPr>
              <p:nvPr/>
            </p:nvSpPr>
            <p:spPr bwMode="auto">
              <a:xfrm>
                <a:off x="3662363" y="2986089"/>
                <a:ext cx="82550" cy="58738"/>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20" name="Oval 55">
                <a:extLst>
                  <a:ext uri="{FF2B5EF4-FFF2-40B4-BE49-F238E27FC236}">
                    <a16:creationId xmlns:a16="http://schemas.microsoft.com/office/drawing/2014/main" id="{4BEF1ED3-5C78-40B2-8A93-4068B9D51806}"/>
                  </a:ext>
                </a:extLst>
              </p:cNvPr>
              <p:cNvSpPr>
                <a:spLocks noChangeArrowheads="1"/>
              </p:cNvSpPr>
              <p:nvPr/>
            </p:nvSpPr>
            <p:spPr bwMode="auto">
              <a:xfrm>
                <a:off x="3624263" y="2895601"/>
                <a:ext cx="90488"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21" name="Freeform 56">
                <a:extLst>
                  <a:ext uri="{FF2B5EF4-FFF2-40B4-BE49-F238E27FC236}">
                    <a16:creationId xmlns:a16="http://schemas.microsoft.com/office/drawing/2014/main" id="{A2AAED8D-F9E0-4ECB-9AB3-CBBAFB83B1AF}"/>
                  </a:ext>
                </a:extLst>
              </p:cNvPr>
              <p:cNvSpPr>
                <a:spLocks/>
              </p:cNvSpPr>
              <p:nvPr/>
            </p:nvSpPr>
            <p:spPr bwMode="auto">
              <a:xfrm>
                <a:off x="3624263" y="2928939"/>
                <a:ext cx="90488" cy="14288"/>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22" name="Freeform 57">
                <a:extLst>
                  <a:ext uri="{FF2B5EF4-FFF2-40B4-BE49-F238E27FC236}">
                    <a16:creationId xmlns:a16="http://schemas.microsoft.com/office/drawing/2014/main" id="{6002DB15-DE43-4C77-9619-8D419321F2E7}"/>
                  </a:ext>
                </a:extLst>
              </p:cNvPr>
              <p:cNvSpPr>
                <a:spLocks/>
              </p:cNvSpPr>
              <p:nvPr/>
            </p:nvSpPr>
            <p:spPr bwMode="auto">
              <a:xfrm>
                <a:off x="3497263" y="3181351"/>
                <a:ext cx="82550" cy="60325"/>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23" name="Freeform 58">
                <a:extLst>
                  <a:ext uri="{FF2B5EF4-FFF2-40B4-BE49-F238E27FC236}">
                    <a16:creationId xmlns:a16="http://schemas.microsoft.com/office/drawing/2014/main" id="{96593802-B775-42A3-AF14-F045D7024BCC}"/>
                  </a:ext>
                </a:extLst>
              </p:cNvPr>
              <p:cNvSpPr>
                <a:spLocks/>
              </p:cNvSpPr>
              <p:nvPr/>
            </p:nvSpPr>
            <p:spPr bwMode="auto">
              <a:xfrm>
                <a:off x="3563938" y="3181351"/>
                <a:ext cx="82550" cy="60325"/>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24" name="Oval 59">
                <a:extLst>
                  <a:ext uri="{FF2B5EF4-FFF2-40B4-BE49-F238E27FC236}">
                    <a16:creationId xmlns:a16="http://schemas.microsoft.com/office/drawing/2014/main" id="{E9093A9B-C057-4965-9778-D32C3435BAC3}"/>
                  </a:ext>
                </a:extLst>
              </p:cNvPr>
              <p:cNvSpPr>
                <a:spLocks noChangeArrowheads="1"/>
              </p:cNvSpPr>
              <p:nvPr/>
            </p:nvSpPr>
            <p:spPr bwMode="auto">
              <a:xfrm>
                <a:off x="3527426" y="3090864"/>
                <a:ext cx="88900"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25" name="Freeform 60">
                <a:extLst>
                  <a:ext uri="{FF2B5EF4-FFF2-40B4-BE49-F238E27FC236}">
                    <a16:creationId xmlns:a16="http://schemas.microsoft.com/office/drawing/2014/main" id="{25E38B6F-D336-4A2F-AB1E-5483A67114A8}"/>
                  </a:ext>
                </a:extLst>
              </p:cNvPr>
              <p:cNvSpPr>
                <a:spLocks/>
              </p:cNvSpPr>
              <p:nvPr/>
            </p:nvSpPr>
            <p:spPr bwMode="auto">
              <a:xfrm>
                <a:off x="3527426" y="3124201"/>
                <a:ext cx="88900" cy="15875"/>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26" name="Line 61">
                <a:extLst>
                  <a:ext uri="{FF2B5EF4-FFF2-40B4-BE49-F238E27FC236}">
                    <a16:creationId xmlns:a16="http://schemas.microsoft.com/office/drawing/2014/main" id="{C97F06C5-8609-4F4A-94C8-8D52F4857B8C}"/>
                  </a:ext>
                </a:extLst>
              </p:cNvPr>
              <p:cNvSpPr>
                <a:spLocks noChangeShapeType="1"/>
              </p:cNvSpPr>
              <p:nvPr/>
            </p:nvSpPr>
            <p:spPr bwMode="auto">
              <a:xfrm>
                <a:off x="3451226" y="3074989"/>
                <a:ext cx="38100" cy="38100"/>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27" name="Line 62">
                <a:extLst>
                  <a:ext uri="{FF2B5EF4-FFF2-40B4-BE49-F238E27FC236}">
                    <a16:creationId xmlns:a16="http://schemas.microsoft.com/office/drawing/2014/main" id="{7A7E2673-DEC0-43F1-9033-64A7A4DA55B2}"/>
                  </a:ext>
                </a:extLst>
              </p:cNvPr>
              <p:cNvSpPr>
                <a:spLocks noChangeShapeType="1"/>
              </p:cNvSpPr>
              <p:nvPr/>
            </p:nvSpPr>
            <p:spPr bwMode="auto">
              <a:xfrm flipH="1">
                <a:off x="3654426" y="3074989"/>
                <a:ext cx="38100" cy="38100"/>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sp>
        <p:nvSpPr>
          <p:cNvPr id="338" name="Rectangle 337">
            <a:extLst>
              <a:ext uri="{FF2B5EF4-FFF2-40B4-BE49-F238E27FC236}">
                <a16:creationId xmlns:a16="http://schemas.microsoft.com/office/drawing/2014/main" id="{9DE6A47E-C4CC-416D-9C28-3273394521C8}"/>
              </a:ext>
            </a:extLst>
          </p:cNvPr>
          <p:cNvSpPr/>
          <p:nvPr/>
        </p:nvSpPr>
        <p:spPr>
          <a:xfrm>
            <a:off x="9094628" y="3033978"/>
            <a:ext cx="1594604" cy="492443"/>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Longer working hours</a:t>
            </a:r>
          </a:p>
        </p:txBody>
      </p:sp>
      <p:sp>
        <p:nvSpPr>
          <p:cNvPr id="344" name="Rectangle 343">
            <a:extLst>
              <a:ext uri="{FF2B5EF4-FFF2-40B4-BE49-F238E27FC236}">
                <a16:creationId xmlns:a16="http://schemas.microsoft.com/office/drawing/2014/main" id="{2BA0C149-973C-4722-BF48-FF9DE9B8BC55}"/>
              </a:ext>
            </a:extLst>
          </p:cNvPr>
          <p:cNvSpPr/>
          <p:nvPr/>
        </p:nvSpPr>
        <p:spPr>
          <a:xfrm>
            <a:off x="786405" y="4987830"/>
            <a:ext cx="1594604" cy="492443"/>
          </a:xfrm>
          <a:prstGeom prst="rect">
            <a:avLst/>
          </a:prstGeom>
        </p:spPr>
        <p:txBody>
          <a:bodyPr wrap="square" lIns="0" tIns="0" rIns="0" bIns="0">
            <a:spAutoFit/>
          </a:bodyPr>
          <a:lstStyle/>
          <a:p>
            <a:pPr algn="r"/>
            <a:r>
              <a:rPr lang="en-US" sz="1600" i="1" dirty="0">
                <a:solidFill>
                  <a:srgbClr val="002060"/>
                </a:solidFill>
                <a:latin typeface="+mj-lt"/>
                <a:cs typeface="Segoe UI" panose="020B0502040204020203" pitchFamily="34" charset="0"/>
              </a:rPr>
              <a:t>Improved client happiness </a:t>
            </a:r>
          </a:p>
        </p:txBody>
      </p:sp>
      <p:grpSp>
        <p:nvGrpSpPr>
          <p:cNvPr id="42" name="Group 41" descr="This image is an icon of three people and a globe. ">
            <a:extLst>
              <a:ext uri="{FF2B5EF4-FFF2-40B4-BE49-F238E27FC236}">
                <a16:creationId xmlns:a16="http://schemas.microsoft.com/office/drawing/2014/main" id="{0F9B9E83-7B40-4A58-B9B6-072ADD8AF2AD}"/>
              </a:ext>
            </a:extLst>
          </p:cNvPr>
          <p:cNvGrpSpPr/>
          <p:nvPr/>
        </p:nvGrpSpPr>
        <p:grpSpPr>
          <a:xfrm>
            <a:off x="2741612" y="4162425"/>
            <a:ext cx="1271588" cy="1273175"/>
            <a:chOff x="2690812" y="4162425"/>
            <a:chExt cx="1271588" cy="1273175"/>
          </a:xfrm>
        </p:grpSpPr>
        <p:sp>
          <p:nvSpPr>
            <p:cNvPr id="32" name="Oval 24">
              <a:extLst>
                <a:ext uri="{FF2B5EF4-FFF2-40B4-BE49-F238E27FC236}">
                  <a16:creationId xmlns:a16="http://schemas.microsoft.com/office/drawing/2014/main" id="{16A34343-0998-42BB-80E4-28FB10F8BF29}"/>
                </a:ext>
              </a:extLst>
            </p:cNvPr>
            <p:cNvSpPr>
              <a:spLocks noChangeArrowheads="1"/>
            </p:cNvSpPr>
            <p:nvPr/>
          </p:nvSpPr>
          <p:spPr bwMode="auto">
            <a:xfrm>
              <a:off x="2690812" y="4162425"/>
              <a:ext cx="1271588" cy="1273175"/>
            </a:xfrm>
            <a:prstGeom prst="ellipse">
              <a:avLst/>
            </a:prstGeom>
            <a:gradFill>
              <a:gsLst>
                <a:gs pos="0">
                  <a:srgbClr val="7CEFD8"/>
                </a:gs>
                <a:gs pos="50000">
                  <a:srgbClr val="6672E4"/>
                </a:gs>
                <a:gs pos="100000">
                  <a:srgbClr val="882BE5"/>
                </a:gs>
              </a:gsLst>
              <a:lin ang="78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nvGrpSpPr>
            <p:cNvPr id="191" name="Group 190">
              <a:extLst>
                <a:ext uri="{FF2B5EF4-FFF2-40B4-BE49-F238E27FC236}">
                  <a16:creationId xmlns:a16="http://schemas.microsoft.com/office/drawing/2014/main" id="{6EF0E095-962C-4FF0-89AE-50E91D8B01BD}"/>
                </a:ext>
              </a:extLst>
            </p:cNvPr>
            <p:cNvGrpSpPr/>
            <p:nvPr/>
          </p:nvGrpSpPr>
          <p:grpSpPr>
            <a:xfrm>
              <a:off x="3011359" y="4426329"/>
              <a:ext cx="610282" cy="674403"/>
              <a:chOff x="4841875" y="2895601"/>
              <a:chExt cx="344488" cy="346075"/>
            </a:xfrm>
          </p:grpSpPr>
          <p:sp>
            <p:nvSpPr>
              <p:cNvPr id="192" name="Freeform 258">
                <a:extLst>
                  <a:ext uri="{FF2B5EF4-FFF2-40B4-BE49-F238E27FC236}">
                    <a16:creationId xmlns:a16="http://schemas.microsoft.com/office/drawing/2014/main" id="{6406E6B6-1167-46C8-948E-C5EF17DA0E44}"/>
                  </a:ext>
                </a:extLst>
              </p:cNvPr>
              <p:cNvSpPr>
                <a:spLocks/>
              </p:cNvSpPr>
              <p:nvPr/>
            </p:nvSpPr>
            <p:spPr bwMode="auto">
              <a:xfrm>
                <a:off x="4916488" y="2895601"/>
                <a:ext cx="195263" cy="195263"/>
              </a:xfrm>
              <a:custGeom>
                <a:avLst/>
                <a:gdLst>
                  <a:gd name="T0" fmla="*/ 52 w 52"/>
                  <a:gd name="T1" fmla="*/ 26 h 52"/>
                  <a:gd name="T2" fmla="*/ 26 w 52"/>
                  <a:gd name="T3" fmla="*/ 52 h 52"/>
                  <a:gd name="T4" fmla="*/ 0 w 52"/>
                  <a:gd name="T5" fmla="*/ 25 h 52"/>
                  <a:gd name="T6" fmla="*/ 25 w 52"/>
                  <a:gd name="T7" fmla="*/ 0 h 52"/>
                  <a:gd name="T8" fmla="*/ 26 w 52"/>
                  <a:gd name="T9" fmla="*/ 0 h 52"/>
                  <a:gd name="T10" fmla="*/ 52 w 52"/>
                  <a:gd name="T11" fmla="*/ 26 h 52"/>
                </a:gdLst>
                <a:ahLst/>
                <a:cxnLst>
                  <a:cxn ang="0">
                    <a:pos x="T0" y="T1"/>
                  </a:cxn>
                  <a:cxn ang="0">
                    <a:pos x="T2" y="T3"/>
                  </a:cxn>
                  <a:cxn ang="0">
                    <a:pos x="T4" y="T5"/>
                  </a:cxn>
                  <a:cxn ang="0">
                    <a:pos x="T6" y="T7"/>
                  </a:cxn>
                  <a:cxn ang="0">
                    <a:pos x="T8" y="T9"/>
                  </a:cxn>
                  <a:cxn ang="0">
                    <a:pos x="T10" y="T11"/>
                  </a:cxn>
                </a:cxnLst>
                <a:rect l="0" t="0" r="r" b="b"/>
                <a:pathLst>
                  <a:path w="52" h="52">
                    <a:moveTo>
                      <a:pt x="52" y="26"/>
                    </a:moveTo>
                    <a:cubicBezTo>
                      <a:pt x="52" y="40"/>
                      <a:pt x="40" y="52"/>
                      <a:pt x="26" y="52"/>
                    </a:cubicBezTo>
                    <a:cubicBezTo>
                      <a:pt x="12" y="52"/>
                      <a:pt x="0" y="40"/>
                      <a:pt x="0" y="25"/>
                    </a:cubicBezTo>
                    <a:cubicBezTo>
                      <a:pt x="0" y="11"/>
                      <a:pt x="11" y="1"/>
                      <a:pt x="25" y="0"/>
                    </a:cubicBezTo>
                    <a:cubicBezTo>
                      <a:pt x="25" y="0"/>
                      <a:pt x="26" y="0"/>
                      <a:pt x="26" y="0"/>
                    </a:cubicBezTo>
                    <a:cubicBezTo>
                      <a:pt x="40" y="0"/>
                      <a:pt x="52" y="11"/>
                      <a:pt x="52" y="26"/>
                    </a:cubicBezTo>
                    <a:close/>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93" name="Freeform 259">
                <a:extLst>
                  <a:ext uri="{FF2B5EF4-FFF2-40B4-BE49-F238E27FC236}">
                    <a16:creationId xmlns:a16="http://schemas.microsoft.com/office/drawing/2014/main" id="{72ECCE91-FE4E-4D18-8094-A898EA086327}"/>
                  </a:ext>
                </a:extLst>
              </p:cNvPr>
              <p:cNvSpPr>
                <a:spLocks/>
              </p:cNvSpPr>
              <p:nvPr/>
            </p:nvSpPr>
            <p:spPr bwMode="auto">
              <a:xfrm>
                <a:off x="4957763" y="2895601"/>
                <a:ext cx="52388" cy="195263"/>
              </a:xfrm>
              <a:custGeom>
                <a:avLst/>
                <a:gdLst>
                  <a:gd name="T0" fmla="*/ 14 w 14"/>
                  <a:gd name="T1" fmla="*/ 0 h 52"/>
                  <a:gd name="T2" fmla="*/ 14 w 14"/>
                  <a:gd name="T3" fmla="*/ 52 h 52"/>
                </a:gdLst>
                <a:ahLst/>
                <a:cxnLst>
                  <a:cxn ang="0">
                    <a:pos x="T0" y="T1"/>
                  </a:cxn>
                  <a:cxn ang="0">
                    <a:pos x="T2" y="T3"/>
                  </a:cxn>
                </a:cxnLst>
                <a:rect l="0" t="0" r="r" b="b"/>
                <a:pathLst>
                  <a:path w="14" h="52">
                    <a:moveTo>
                      <a:pt x="14" y="0"/>
                    </a:moveTo>
                    <a:cubicBezTo>
                      <a:pt x="0" y="15"/>
                      <a:pt x="0" y="34"/>
                      <a:pt x="14" y="52"/>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94" name="Freeform 260">
                <a:extLst>
                  <a:ext uri="{FF2B5EF4-FFF2-40B4-BE49-F238E27FC236}">
                    <a16:creationId xmlns:a16="http://schemas.microsoft.com/office/drawing/2014/main" id="{3548F75A-EA11-4316-A1F6-0CAEB67876FF}"/>
                  </a:ext>
                </a:extLst>
              </p:cNvPr>
              <p:cNvSpPr>
                <a:spLocks/>
              </p:cNvSpPr>
              <p:nvPr/>
            </p:nvSpPr>
            <p:spPr bwMode="auto">
              <a:xfrm>
                <a:off x="5018088" y="2895601"/>
                <a:ext cx="52388" cy="195263"/>
              </a:xfrm>
              <a:custGeom>
                <a:avLst/>
                <a:gdLst>
                  <a:gd name="T0" fmla="*/ 0 w 14"/>
                  <a:gd name="T1" fmla="*/ 0 h 52"/>
                  <a:gd name="T2" fmla="*/ 0 w 14"/>
                  <a:gd name="T3" fmla="*/ 52 h 52"/>
                </a:gdLst>
                <a:ahLst/>
                <a:cxnLst>
                  <a:cxn ang="0">
                    <a:pos x="T0" y="T1"/>
                  </a:cxn>
                  <a:cxn ang="0">
                    <a:pos x="T2" y="T3"/>
                  </a:cxn>
                </a:cxnLst>
                <a:rect l="0" t="0" r="r" b="b"/>
                <a:pathLst>
                  <a:path w="14" h="52">
                    <a:moveTo>
                      <a:pt x="0" y="0"/>
                    </a:moveTo>
                    <a:cubicBezTo>
                      <a:pt x="14" y="15"/>
                      <a:pt x="14" y="34"/>
                      <a:pt x="0" y="52"/>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95" name="Line 261">
                <a:extLst>
                  <a:ext uri="{FF2B5EF4-FFF2-40B4-BE49-F238E27FC236}">
                    <a16:creationId xmlns:a16="http://schemas.microsoft.com/office/drawing/2014/main" id="{5124F4E9-141F-499A-8EEC-1241D51B25CD}"/>
                  </a:ext>
                </a:extLst>
              </p:cNvPr>
              <p:cNvSpPr>
                <a:spLocks noChangeShapeType="1"/>
              </p:cNvSpPr>
              <p:nvPr/>
            </p:nvSpPr>
            <p:spPr bwMode="auto">
              <a:xfrm>
                <a:off x="4932363" y="3044826"/>
                <a:ext cx="165100"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96" name="Line 262">
                <a:extLst>
                  <a:ext uri="{FF2B5EF4-FFF2-40B4-BE49-F238E27FC236}">
                    <a16:creationId xmlns:a16="http://schemas.microsoft.com/office/drawing/2014/main" id="{F8299F61-1975-4EE9-BAB2-3CE9A446F738}"/>
                  </a:ext>
                </a:extLst>
              </p:cNvPr>
              <p:cNvSpPr>
                <a:spLocks noChangeShapeType="1"/>
              </p:cNvSpPr>
              <p:nvPr/>
            </p:nvSpPr>
            <p:spPr bwMode="auto">
              <a:xfrm>
                <a:off x="4932363" y="2940051"/>
                <a:ext cx="165100"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97" name="Line 263">
                <a:extLst>
                  <a:ext uri="{FF2B5EF4-FFF2-40B4-BE49-F238E27FC236}">
                    <a16:creationId xmlns:a16="http://schemas.microsoft.com/office/drawing/2014/main" id="{21DCC590-EB7E-4BE9-BE74-8FD7163D4D78}"/>
                  </a:ext>
                </a:extLst>
              </p:cNvPr>
              <p:cNvSpPr>
                <a:spLocks noChangeShapeType="1"/>
              </p:cNvSpPr>
              <p:nvPr/>
            </p:nvSpPr>
            <p:spPr bwMode="auto">
              <a:xfrm>
                <a:off x="4916488" y="2992438"/>
                <a:ext cx="195263"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98" name="Oval 264">
                <a:extLst>
                  <a:ext uri="{FF2B5EF4-FFF2-40B4-BE49-F238E27FC236}">
                    <a16:creationId xmlns:a16="http://schemas.microsoft.com/office/drawing/2014/main" id="{9DD4333D-6A4C-43A4-873D-73945A8A372F}"/>
                  </a:ext>
                </a:extLst>
              </p:cNvPr>
              <p:cNvSpPr>
                <a:spLocks noChangeArrowheads="1"/>
              </p:cNvSpPr>
              <p:nvPr/>
            </p:nvSpPr>
            <p:spPr bwMode="auto">
              <a:xfrm>
                <a:off x="4864100" y="3105151"/>
                <a:ext cx="74613" cy="7620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99" name="Oval 265">
                <a:extLst>
                  <a:ext uri="{FF2B5EF4-FFF2-40B4-BE49-F238E27FC236}">
                    <a16:creationId xmlns:a16="http://schemas.microsoft.com/office/drawing/2014/main" id="{4BE9E84A-E911-4211-BBA2-3D0BE587575E}"/>
                  </a:ext>
                </a:extLst>
              </p:cNvPr>
              <p:cNvSpPr>
                <a:spLocks noChangeArrowheads="1"/>
              </p:cNvSpPr>
              <p:nvPr/>
            </p:nvSpPr>
            <p:spPr bwMode="auto">
              <a:xfrm>
                <a:off x="4976813" y="3105151"/>
                <a:ext cx="74613" cy="7620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00" name="Oval 266">
                <a:extLst>
                  <a:ext uri="{FF2B5EF4-FFF2-40B4-BE49-F238E27FC236}">
                    <a16:creationId xmlns:a16="http://schemas.microsoft.com/office/drawing/2014/main" id="{0ECA1A96-AB7F-46A0-88B5-FCD88859225E}"/>
                  </a:ext>
                </a:extLst>
              </p:cNvPr>
              <p:cNvSpPr>
                <a:spLocks noChangeArrowheads="1"/>
              </p:cNvSpPr>
              <p:nvPr/>
            </p:nvSpPr>
            <p:spPr bwMode="auto">
              <a:xfrm>
                <a:off x="5089525" y="3105151"/>
                <a:ext cx="74613" cy="7620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01" name="Freeform 267">
                <a:extLst>
                  <a:ext uri="{FF2B5EF4-FFF2-40B4-BE49-F238E27FC236}">
                    <a16:creationId xmlns:a16="http://schemas.microsoft.com/office/drawing/2014/main" id="{75E1735F-98B1-4E7B-BDDC-FE64527C3B9F}"/>
                  </a:ext>
                </a:extLst>
              </p:cNvPr>
              <p:cNvSpPr>
                <a:spLocks/>
              </p:cNvSpPr>
              <p:nvPr/>
            </p:nvSpPr>
            <p:spPr bwMode="auto">
              <a:xfrm>
                <a:off x="4841875" y="3181351"/>
                <a:ext cx="344488" cy="60325"/>
              </a:xfrm>
              <a:custGeom>
                <a:avLst/>
                <a:gdLst>
                  <a:gd name="T0" fmla="*/ 76 w 92"/>
                  <a:gd name="T1" fmla="*/ 0 h 16"/>
                  <a:gd name="T2" fmla="*/ 61 w 92"/>
                  <a:gd name="T3" fmla="*/ 11 h 16"/>
                  <a:gd name="T4" fmla="*/ 46 w 92"/>
                  <a:gd name="T5" fmla="*/ 0 h 16"/>
                  <a:gd name="T6" fmla="*/ 31 w 92"/>
                  <a:gd name="T7" fmla="*/ 11 h 16"/>
                  <a:gd name="T8" fmla="*/ 16 w 92"/>
                  <a:gd name="T9" fmla="*/ 0 h 16"/>
                  <a:gd name="T10" fmla="*/ 0 w 92"/>
                  <a:gd name="T11" fmla="*/ 16 h 16"/>
                  <a:gd name="T12" fmla="*/ 92 w 92"/>
                  <a:gd name="T13" fmla="*/ 16 h 16"/>
                  <a:gd name="T14" fmla="*/ 76 w 92"/>
                  <a:gd name="T15" fmla="*/ 0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2" h="16">
                    <a:moveTo>
                      <a:pt x="76" y="0"/>
                    </a:moveTo>
                    <a:cubicBezTo>
                      <a:pt x="69" y="0"/>
                      <a:pt x="63" y="4"/>
                      <a:pt x="61" y="11"/>
                    </a:cubicBezTo>
                    <a:cubicBezTo>
                      <a:pt x="59" y="4"/>
                      <a:pt x="53" y="0"/>
                      <a:pt x="46" y="0"/>
                    </a:cubicBezTo>
                    <a:cubicBezTo>
                      <a:pt x="39" y="0"/>
                      <a:pt x="33" y="4"/>
                      <a:pt x="31" y="11"/>
                    </a:cubicBezTo>
                    <a:cubicBezTo>
                      <a:pt x="29" y="4"/>
                      <a:pt x="23" y="0"/>
                      <a:pt x="16" y="0"/>
                    </a:cubicBezTo>
                    <a:cubicBezTo>
                      <a:pt x="7" y="0"/>
                      <a:pt x="0" y="8"/>
                      <a:pt x="0" y="16"/>
                    </a:cubicBezTo>
                    <a:cubicBezTo>
                      <a:pt x="92" y="16"/>
                      <a:pt x="92" y="16"/>
                      <a:pt x="92" y="16"/>
                    </a:cubicBezTo>
                    <a:cubicBezTo>
                      <a:pt x="92" y="8"/>
                      <a:pt x="85" y="0"/>
                      <a:pt x="76" y="0"/>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grpSp>
        <p:nvGrpSpPr>
          <p:cNvPr id="27" name="Group 26" descr="This image is of a man seen from the back. ">
            <a:extLst>
              <a:ext uri="{FF2B5EF4-FFF2-40B4-BE49-F238E27FC236}">
                <a16:creationId xmlns:a16="http://schemas.microsoft.com/office/drawing/2014/main" id="{ABC2A172-1C05-4D6F-B5FB-5CEBE6B7E962}"/>
              </a:ext>
            </a:extLst>
          </p:cNvPr>
          <p:cNvGrpSpPr/>
          <p:nvPr/>
        </p:nvGrpSpPr>
        <p:grpSpPr>
          <a:xfrm>
            <a:off x="4761706" y="3127375"/>
            <a:ext cx="2668588" cy="2679700"/>
            <a:chOff x="4832350" y="3127375"/>
            <a:chExt cx="2668588" cy="2679700"/>
          </a:xfrm>
        </p:grpSpPr>
        <p:sp>
          <p:nvSpPr>
            <p:cNvPr id="5" name="Freeform 5">
              <a:extLst>
                <a:ext uri="{FF2B5EF4-FFF2-40B4-BE49-F238E27FC236}">
                  <a16:creationId xmlns:a16="http://schemas.microsoft.com/office/drawing/2014/main" id="{A113113D-0844-4CD7-B171-8F00F9D68757}"/>
                </a:ext>
              </a:extLst>
            </p:cNvPr>
            <p:cNvSpPr>
              <a:spLocks/>
            </p:cNvSpPr>
            <p:nvPr/>
          </p:nvSpPr>
          <p:spPr bwMode="auto">
            <a:xfrm>
              <a:off x="6364288" y="3810000"/>
              <a:ext cx="1004888" cy="1736725"/>
            </a:xfrm>
            <a:custGeom>
              <a:avLst/>
              <a:gdLst>
                <a:gd name="T0" fmla="*/ 82 w 175"/>
                <a:gd name="T1" fmla="*/ 75 h 303"/>
                <a:gd name="T2" fmla="*/ 172 w 175"/>
                <a:gd name="T3" fmla="*/ 242 h 303"/>
                <a:gd name="T4" fmla="*/ 103 w 175"/>
                <a:gd name="T5" fmla="*/ 242 h 303"/>
                <a:gd name="T6" fmla="*/ 49 w 175"/>
                <a:gd name="T7" fmla="*/ 89 h 303"/>
                <a:gd name="T8" fmla="*/ 22 w 175"/>
                <a:gd name="T9" fmla="*/ 67 h 303"/>
                <a:gd name="T10" fmla="*/ 7 w 175"/>
                <a:gd name="T11" fmla="*/ 36 h 303"/>
                <a:gd name="T12" fmla="*/ 23 w 175"/>
                <a:gd name="T13" fmla="*/ 36 h 303"/>
                <a:gd name="T14" fmla="*/ 35 w 175"/>
                <a:gd name="T15" fmla="*/ 54 h 303"/>
                <a:gd name="T16" fmla="*/ 8 w 175"/>
                <a:gd name="T17" fmla="*/ 5 h 303"/>
                <a:gd name="T18" fmla="*/ 30 w 175"/>
                <a:gd name="T19" fmla="*/ 21 h 303"/>
                <a:gd name="T20" fmla="*/ 51 w 175"/>
                <a:gd name="T21" fmla="*/ 25 h 303"/>
                <a:gd name="T22" fmla="*/ 70 w 175"/>
                <a:gd name="T23" fmla="*/ 49 h 303"/>
                <a:gd name="T24" fmla="*/ 82 w 175"/>
                <a:gd name="T25" fmla="*/ 75 h 3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5" h="303">
                  <a:moveTo>
                    <a:pt x="82" y="75"/>
                  </a:moveTo>
                  <a:cubicBezTo>
                    <a:pt x="82" y="75"/>
                    <a:pt x="175" y="184"/>
                    <a:pt x="172" y="242"/>
                  </a:cubicBezTo>
                  <a:cubicBezTo>
                    <a:pt x="169" y="299"/>
                    <a:pt x="126" y="303"/>
                    <a:pt x="103" y="242"/>
                  </a:cubicBezTo>
                  <a:cubicBezTo>
                    <a:pt x="81" y="180"/>
                    <a:pt x="49" y="89"/>
                    <a:pt x="49" y="89"/>
                  </a:cubicBezTo>
                  <a:cubicBezTo>
                    <a:pt x="49" y="89"/>
                    <a:pt x="27" y="74"/>
                    <a:pt x="22" y="67"/>
                  </a:cubicBezTo>
                  <a:cubicBezTo>
                    <a:pt x="17" y="61"/>
                    <a:pt x="13" y="39"/>
                    <a:pt x="7" y="36"/>
                  </a:cubicBezTo>
                  <a:cubicBezTo>
                    <a:pt x="0" y="33"/>
                    <a:pt x="12" y="26"/>
                    <a:pt x="23" y="36"/>
                  </a:cubicBezTo>
                  <a:cubicBezTo>
                    <a:pt x="33" y="46"/>
                    <a:pt x="30" y="57"/>
                    <a:pt x="35" y="54"/>
                  </a:cubicBezTo>
                  <a:cubicBezTo>
                    <a:pt x="40" y="50"/>
                    <a:pt x="8" y="10"/>
                    <a:pt x="8" y="5"/>
                  </a:cubicBezTo>
                  <a:cubicBezTo>
                    <a:pt x="9" y="0"/>
                    <a:pt x="30" y="21"/>
                    <a:pt x="30" y="21"/>
                  </a:cubicBezTo>
                  <a:cubicBezTo>
                    <a:pt x="30" y="21"/>
                    <a:pt x="44" y="19"/>
                    <a:pt x="51" y="25"/>
                  </a:cubicBezTo>
                  <a:cubicBezTo>
                    <a:pt x="58" y="30"/>
                    <a:pt x="67" y="43"/>
                    <a:pt x="70" y="49"/>
                  </a:cubicBezTo>
                  <a:cubicBezTo>
                    <a:pt x="72" y="55"/>
                    <a:pt x="75" y="66"/>
                    <a:pt x="82" y="75"/>
                  </a:cubicBezTo>
                  <a:close/>
                </a:path>
              </a:pathLst>
            </a:custGeom>
            <a:solidFill>
              <a:srgbClr val="F8F3F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 name="AutoShape 3">
              <a:extLst>
                <a:ext uri="{FF2B5EF4-FFF2-40B4-BE49-F238E27FC236}">
                  <a16:creationId xmlns:a16="http://schemas.microsoft.com/office/drawing/2014/main" id="{CBAFF68D-D572-4371-A91E-AC6024B691FF}"/>
                </a:ext>
              </a:extLst>
            </p:cNvPr>
            <p:cNvSpPr>
              <a:spLocks noChangeAspect="1" noChangeArrowheads="1" noTextEdit="1"/>
            </p:cNvSpPr>
            <p:nvPr/>
          </p:nvSpPr>
          <p:spPr bwMode="auto">
            <a:xfrm>
              <a:off x="4905375" y="3141662"/>
              <a:ext cx="2479675" cy="2665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a:extLst>
                <a:ext uri="{FF2B5EF4-FFF2-40B4-BE49-F238E27FC236}">
                  <a16:creationId xmlns:a16="http://schemas.microsoft.com/office/drawing/2014/main" id="{48C4C649-8470-4879-B490-47F99A11E63F}"/>
                </a:ext>
              </a:extLst>
            </p:cNvPr>
            <p:cNvSpPr>
              <a:spLocks/>
            </p:cNvSpPr>
            <p:nvPr/>
          </p:nvSpPr>
          <p:spPr bwMode="auto">
            <a:xfrm>
              <a:off x="6610350" y="4210050"/>
              <a:ext cx="752475" cy="1301750"/>
            </a:xfrm>
            <a:custGeom>
              <a:avLst/>
              <a:gdLst>
                <a:gd name="T0" fmla="*/ 36 w 131"/>
                <a:gd name="T1" fmla="*/ 0 h 227"/>
                <a:gd name="T2" fmla="*/ 0 w 131"/>
                <a:gd name="T3" fmla="*/ 22 h 227"/>
                <a:gd name="T4" fmla="*/ 94 w 131"/>
                <a:gd name="T5" fmla="*/ 215 h 227"/>
                <a:gd name="T6" fmla="*/ 130 w 131"/>
                <a:gd name="T7" fmla="*/ 168 h 227"/>
                <a:gd name="T8" fmla="*/ 36 w 131"/>
                <a:gd name="T9" fmla="*/ 0 h 227"/>
              </a:gdLst>
              <a:ahLst/>
              <a:cxnLst>
                <a:cxn ang="0">
                  <a:pos x="T0" y="T1"/>
                </a:cxn>
                <a:cxn ang="0">
                  <a:pos x="T2" y="T3"/>
                </a:cxn>
                <a:cxn ang="0">
                  <a:pos x="T4" y="T5"/>
                </a:cxn>
                <a:cxn ang="0">
                  <a:pos x="T6" y="T7"/>
                </a:cxn>
                <a:cxn ang="0">
                  <a:pos x="T8" y="T9"/>
                </a:cxn>
              </a:cxnLst>
              <a:rect l="0" t="0" r="r" b="b"/>
              <a:pathLst>
                <a:path w="131" h="227">
                  <a:moveTo>
                    <a:pt x="36" y="0"/>
                  </a:moveTo>
                  <a:cubicBezTo>
                    <a:pt x="36" y="0"/>
                    <a:pt x="5" y="19"/>
                    <a:pt x="0" y="22"/>
                  </a:cubicBezTo>
                  <a:cubicBezTo>
                    <a:pt x="0" y="22"/>
                    <a:pt x="64" y="203"/>
                    <a:pt x="94" y="215"/>
                  </a:cubicBezTo>
                  <a:cubicBezTo>
                    <a:pt x="124" y="227"/>
                    <a:pt x="131" y="194"/>
                    <a:pt x="130" y="168"/>
                  </a:cubicBezTo>
                  <a:cubicBezTo>
                    <a:pt x="129" y="138"/>
                    <a:pt x="99" y="55"/>
                    <a:pt x="36" y="0"/>
                  </a:cubicBezTo>
                  <a:close/>
                </a:path>
              </a:pathLst>
            </a:custGeom>
            <a:solidFill>
              <a:srgbClr val="E5E1F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a:extLst>
                <a:ext uri="{FF2B5EF4-FFF2-40B4-BE49-F238E27FC236}">
                  <a16:creationId xmlns:a16="http://schemas.microsoft.com/office/drawing/2014/main" id="{A6D0BE20-D8F3-4E9A-9E7A-BC6FFF63D4D3}"/>
                </a:ext>
              </a:extLst>
            </p:cNvPr>
            <p:cNvSpPr>
              <a:spLocks/>
            </p:cNvSpPr>
            <p:nvPr/>
          </p:nvSpPr>
          <p:spPr bwMode="auto">
            <a:xfrm>
              <a:off x="4883150" y="5529263"/>
              <a:ext cx="2451100" cy="257175"/>
            </a:xfrm>
            <a:custGeom>
              <a:avLst/>
              <a:gdLst>
                <a:gd name="T0" fmla="*/ 1544 w 1544"/>
                <a:gd name="T1" fmla="*/ 162 h 162"/>
                <a:gd name="T2" fmla="*/ 0 w 1544"/>
                <a:gd name="T3" fmla="*/ 162 h 162"/>
                <a:gd name="T4" fmla="*/ 156 w 1544"/>
                <a:gd name="T5" fmla="*/ 0 h 162"/>
                <a:gd name="T6" fmla="*/ 1436 w 1544"/>
                <a:gd name="T7" fmla="*/ 0 h 162"/>
                <a:gd name="T8" fmla="*/ 1544 w 1544"/>
                <a:gd name="T9" fmla="*/ 162 h 162"/>
              </a:gdLst>
              <a:ahLst/>
              <a:cxnLst>
                <a:cxn ang="0">
                  <a:pos x="T0" y="T1"/>
                </a:cxn>
                <a:cxn ang="0">
                  <a:pos x="T2" y="T3"/>
                </a:cxn>
                <a:cxn ang="0">
                  <a:pos x="T4" y="T5"/>
                </a:cxn>
                <a:cxn ang="0">
                  <a:pos x="T6" y="T7"/>
                </a:cxn>
                <a:cxn ang="0">
                  <a:pos x="T8" y="T9"/>
                </a:cxn>
              </a:cxnLst>
              <a:rect l="0" t="0" r="r" b="b"/>
              <a:pathLst>
                <a:path w="1544" h="162">
                  <a:moveTo>
                    <a:pt x="1544" y="162"/>
                  </a:moveTo>
                  <a:lnTo>
                    <a:pt x="0" y="162"/>
                  </a:lnTo>
                  <a:lnTo>
                    <a:pt x="156" y="0"/>
                  </a:lnTo>
                  <a:lnTo>
                    <a:pt x="1436" y="0"/>
                  </a:lnTo>
                  <a:lnTo>
                    <a:pt x="1544" y="162"/>
                  </a:lnTo>
                  <a:close/>
                </a:path>
              </a:pathLst>
            </a:custGeom>
            <a:gradFill flip="none" rotWithShape="1">
              <a:gsLst>
                <a:gs pos="0">
                  <a:srgbClr val="6FC9E0"/>
                </a:gs>
                <a:gs pos="39000">
                  <a:srgbClr val="4BC3E2"/>
                </a:gs>
                <a:gs pos="85000">
                  <a:srgbClr val="030341"/>
                </a:gs>
              </a:gsLst>
              <a:path path="circle">
                <a:fillToRect l="50000" t="130000" r="50000" b="-30000"/>
              </a:path>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8" name="Freeform 8">
              <a:extLst>
                <a:ext uri="{FF2B5EF4-FFF2-40B4-BE49-F238E27FC236}">
                  <a16:creationId xmlns:a16="http://schemas.microsoft.com/office/drawing/2014/main" id="{91E2CD51-2ACF-4F68-863C-840F1804E8B5}"/>
                </a:ext>
              </a:extLst>
            </p:cNvPr>
            <p:cNvSpPr>
              <a:spLocks/>
            </p:cNvSpPr>
            <p:nvPr/>
          </p:nvSpPr>
          <p:spPr bwMode="auto">
            <a:xfrm>
              <a:off x="5313363" y="4187825"/>
              <a:ext cx="1520825" cy="1598613"/>
            </a:xfrm>
            <a:custGeom>
              <a:avLst/>
              <a:gdLst>
                <a:gd name="T0" fmla="*/ 265 w 265"/>
                <a:gd name="T1" fmla="*/ 279 h 279"/>
                <a:gd name="T2" fmla="*/ 25 w 265"/>
                <a:gd name="T3" fmla="*/ 279 h 279"/>
                <a:gd name="T4" fmla="*/ 20 w 265"/>
                <a:gd name="T5" fmla="*/ 234 h 279"/>
                <a:gd name="T6" fmla="*/ 20 w 265"/>
                <a:gd name="T7" fmla="*/ 230 h 279"/>
                <a:gd name="T8" fmla="*/ 13 w 265"/>
                <a:gd name="T9" fmla="*/ 171 h 279"/>
                <a:gd name="T10" fmla="*/ 11 w 265"/>
                <a:gd name="T11" fmla="*/ 150 h 279"/>
                <a:gd name="T12" fmla="*/ 10 w 265"/>
                <a:gd name="T13" fmla="*/ 129 h 279"/>
                <a:gd name="T14" fmla="*/ 10 w 265"/>
                <a:gd name="T15" fmla="*/ 34 h 279"/>
                <a:gd name="T16" fmla="*/ 10 w 265"/>
                <a:gd name="T17" fmla="*/ 34 h 279"/>
                <a:gd name="T18" fmla="*/ 65 w 265"/>
                <a:gd name="T19" fmla="*/ 17 h 279"/>
                <a:gd name="T20" fmla="*/ 86 w 265"/>
                <a:gd name="T21" fmla="*/ 1 h 279"/>
                <a:gd name="T22" fmla="*/ 131 w 265"/>
                <a:gd name="T23" fmla="*/ 3 h 279"/>
                <a:gd name="T24" fmla="*/ 132 w 265"/>
                <a:gd name="T25" fmla="*/ 3 h 279"/>
                <a:gd name="T26" fmla="*/ 132 w 265"/>
                <a:gd name="T27" fmla="*/ 3 h 279"/>
                <a:gd name="T28" fmla="*/ 133 w 265"/>
                <a:gd name="T29" fmla="*/ 3 h 279"/>
                <a:gd name="T30" fmla="*/ 169 w 265"/>
                <a:gd name="T31" fmla="*/ 12 h 279"/>
                <a:gd name="T32" fmla="*/ 170 w 265"/>
                <a:gd name="T33" fmla="*/ 13 h 279"/>
                <a:gd name="T34" fmla="*/ 170 w 265"/>
                <a:gd name="T35" fmla="*/ 13 h 279"/>
                <a:gd name="T36" fmla="*/ 171 w 265"/>
                <a:gd name="T37" fmla="*/ 26 h 279"/>
                <a:gd name="T38" fmla="*/ 197 w 265"/>
                <a:gd name="T39" fmla="*/ 31 h 279"/>
                <a:gd name="T40" fmla="*/ 201 w 265"/>
                <a:gd name="T41" fmla="*/ 32 h 279"/>
                <a:gd name="T42" fmla="*/ 251 w 265"/>
                <a:gd name="T43" fmla="*/ 105 h 279"/>
                <a:gd name="T44" fmla="*/ 255 w 265"/>
                <a:gd name="T45" fmla="*/ 151 h 279"/>
                <a:gd name="T46" fmla="*/ 259 w 265"/>
                <a:gd name="T47" fmla="*/ 192 h 279"/>
                <a:gd name="T48" fmla="*/ 262 w 265"/>
                <a:gd name="T49" fmla="*/ 234 h 279"/>
                <a:gd name="T50" fmla="*/ 264 w 265"/>
                <a:gd name="T51" fmla="*/ 266 h 279"/>
                <a:gd name="T52" fmla="*/ 264 w 265"/>
                <a:gd name="T53" fmla="*/ 266 h 279"/>
                <a:gd name="T54" fmla="*/ 265 w 265"/>
                <a:gd name="T55" fmla="*/ 279 h 2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265" h="279">
                  <a:moveTo>
                    <a:pt x="265" y="279"/>
                  </a:moveTo>
                  <a:cubicBezTo>
                    <a:pt x="25" y="279"/>
                    <a:pt x="25" y="279"/>
                    <a:pt x="25" y="279"/>
                  </a:cubicBezTo>
                  <a:cubicBezTo>
                    <a:pt x="25" y="273"/>
                    <a:pt x="23" y="256"/>
                    <a:pt x="20" y="234"/>
                  </a:cubicBezTo>
                  <a:cubicBezTo>
                    <a:pt x="20" y="232"/>
                    <a:pt x="20" y="231"/>
                    <a:pt x="20" y="230"/>
                  </a:cubicBezTo>
                  <a:cubicBezTo>
                    <a:pt x="17" y="211"/>
                    <a:pt x="15" y="191"/>
                    <a:pt x="13" y="171"/>
                  </a:cubicBezTo>
                  <a:cubicBezTo>
                    <a:pt x="13" y="164"/>
                    <a:pt x="12" y="157"/>
                    <a:pt x="11" y="150"/>
                  </a:cubicBezTo>
                  <a:cubicBezTo>
                    <a:pt x="11" y="143"/>
                    <a:pt x="11" y="136"/>
                    <a:pt x="10" y="129"/>
                  </a:cubicBezTo>
                  <a:cubicBezTo>
                    <a:pt x="8" y="78"/>
                    <a:pt x="0" y="42"/>
                    <a:pt x="10" y="34"/>
                  </a:cubicBezTo>
                  <a:cubicBezTo>
                    <a:pt x="10" y="34"/>
                    <a:pt x="10" y="34"/>
                    <a:pt x="10" y="34"/>
                  </a:cubicBezTo>
                  <a:cubicBezTo>
                    <a:pt x="19" y="26"/>
                    <a:pt x="65" y="17"/>
                    <a:pt x="65" y="17"/>
                  </a:cubicBezTo>
                  <a:cubicBezTo>
                    <a:pt x="65" y="17"/>
                    <a:pt x="70" y="2"/>
                    <a:pt x="86" y="1"/>
                  </a:cubicBezTo>
                  <a:cubicBezTo>
                    <a:pt x="102" y="0"/>
                    <a:pt x="118" y="1"/>
                    <a:pt x="131" y="3"/>
                  </a:cubicBezTo>
                  <a:cubicBezTo>
                    <a:pt x="131" y="3"/>
                    <a:pt x="132" y="3"/>
                    <a:pt x="132" y="3"/>
                  </a:cubicBezTo>
                  <a:cubicBezTo>
                    <a:pt x="132" y="3"/>
                    <a:pt x="132" y="3"/>
                    <a:pt x="132" y="3"/>
                  </a:cubicBezTo>
                  <a:cubicBezTo>
                    <a:pt x="132" y="3"/>
                    <a:pt x="133" y="3"/>
                    <a:pt x="133" y="3"/>
                  </a:cubicBezTo>
                  <a:cubicBezTo>
                    <a:pt x="152" y="6"/>
                    <a:pt x="167" y="10"/>
                    <a:pt x="169" y="12"/>
                  </a:cubicBezTo>
                  <a:cubicBezTo>
                    <a:pt x="170" y="12"/>
                    <a:pt x="170" y="13"/>
                    <a:pt x="170" y="13"/>
                  </a:cubicBezTo>
                  <a:cubicBezTo>
                    <a:pt x="170" y="13"/>
                    <a:pt x="170" y="13"/>
                    <a:pt x="170" y="13"/>
                  </a:cubicBezTo>
                  <a:cubicBezTo>
                    <a:pt x="171" y="22"/>
                    <a:pt x="171" y="26"/>
                    <a:pt x="171" y="26"/>
                  </a:cubicBezTo>
                  <a:cubicBezTo>
                    <a:pt x="171" y="26"/>
                    <a:pt x="184" y="32"/>
                    <a:pt x="197" y="31"/>
                  </a:cubicBezTo>
                  <a:cubicBezTo>
                    <a:pt x="198" y="31"/>
                    <a:pt x="199" y="31"/>
                    <a:pt x="201" y="32"/>
                  </a:cubicBezTo>
                  <a:cubicBezTo>
                    <a:pt x="216" y="35"/>
                    <a:pt x="247" y="62"/>
                    <a:pt x="251" y="105"/>
                  </a:cubicBezTo>
                  <a:cubicBezTo>
                    <a:pt x="252" y="117"/>
                    <a:pt x="254" y="133"/>
                    <a:pt x="255" y="151"/>
                  </a:cubicBezTo>
                  <a:cubicBezTo>
                    <a:pt x="256" y="164"/>
                    <a:pt x="257" y="178"/>
                    <a:pt x="259" y="192"/>
                  </a:cubicBezTo>
                  <a:cubicBezTo>
                    <a:pt x="260" y="207"/>
                    <a:pt x="261" y="221"/>
                    <a:pt x="262" y="234"/>
                  </a:cubicBezTo>
                  <a:cubicBezTo>
                    <a:pt x="263" y="246"/>
                    <a:pt x="263" y="258"/>
                    <a:pt x="264" y="266"/>
                  </a:cubicBezTo>
                  <a:cubicBezTo>
                    <a:pt x="264" y="266"/>
                    <a:pt x="264" y="266"/>
                    <a:pt x="264" y="266"/>
                  </a:cubicBezTo>
                  <a:cubicBezTo>
                    <a:pt x="264" y="272"/>
                    <a:pt x="265" y="277"/>
                    <a:pt x="265" y="279"/>
                  </a:cubicBezTo>
                  <a:close/>
                </a:path>
              </a:pathLst>
            </a:custGeom>
            <a:solidFill>
              <a:srgbClr val="E5E1F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a:extLst>
                <a:ext uri="{FF2B5EF4-FFF2-40B4-BE49-F238E27FC236}">
                  <a16:creationId xmlns:a16="http://schemas.microsoft.com/office/drawing/2014/main" id="{319F10DD-B9D3-4B3A-8314-9802E27DC1C4}"/>
                </a:ext>
              </a:extLst>
            </p:cNvPr>
            <p:cNvSpPr>
              <a:spLocks/>
            </p:cNvSpPr>
            <p:nvPr/>
          </p:nvSpPr>
          <p:spPr bwMode="auto">
            <a:xfrm>
              <a:off x="4832350" y="4359275"/>
              <a:ext cx="1382713" cy="1152525"/>
            </a:xfrm>
            <a:custGeom>
              <a:avLst/>
              <a:gdLst>
                <a:gd name="T0" fmla="*/ 227 w 241"/>
                <a:gd name="T1" fmla="*/ 194 h 201"/>
                <a:gd name="T2" fmla="*/ 104 w 241"/>
                <a:gd name="T3" fmla="*/ 200 h 201"/>
                <a:gd name="T4" fmla="*/ 23 w 241"/>
                <a:gd name="T5" fmla="*/ 199 h 201"/>
                <a:gd name="T6" fmla="*/ 38 w 241"/>
                <a:gd name="T7" fmla="*/ 83 h 201"/>
                <a:gd name="T8" fmla="*/ 94 w 241"/>
                <a:gd name="T9" fmla="*/ 4 h 201"/>
                <a:gd name="T10" fmla="*/ 94 w 241"/>
                <a:gd name="T11" fmla="*/ 4 h 201"/>
                <a:gd name="T12" fmla="*/ 106 w 241"/>
                <a:gd name="T13" fmla="*/ 1 h 201"/>
                <a:gd name="T14" fmla="*/ 143 w 241"/>
                <a:gd name="T15" fmla="*/ 57 h 201"/>
                <a:gd name="T16" fmla="*/ 95 w 241"/>
                <a:gd name="T17" fmla="*/ 120 h 201"/>
                <a:gd name="T18" fmla="*/ 76 w 241"/>
                <a:gd name="T19" fmla="*/ 141 h 201"/>
                <a:gd name="T20" fmla="*/ 97 w 241"/>
                <a:gd name="T21" fmla="*/ 141 h 201"/>
                <a:gd name="T22" fmla="*/ 239 w 241"/>
                <a:gd name="T23" fmla="*/ 164 h 201"/>
                <a:gd name="T24" fmla="*/ 227 w 241"/>
                <a:gd name="T25" fmla="*/ 194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1" h="201">
                  <a:moveTo>
                    <a:pt x="227" y="194"/>
                  </a:moveTo>
                  <a:cubicBezTo>
                    <a:pt x="224" y="194"/>
                    <a:pt x="160" y="198"/>
                    <a:pt x="104" y="200"/>
                  </a:cubicBezTo>
                  <a:cubicBezTo>
                    <a:pt x="66" y="201"/>
                    <a:pt x="32" y="201"/>
                    <a:pt x="23" y="199"/>
                  </a:cubicBezTo>
                  <a:cubicBezTo>
                    <a:pt x="0" y="193"/>
                    <a:pt x="5" y="167"/>
                    <a:pt x="38" y="83"/>
                  </a:cubicBezTo>
                  <a:cubicBezTo>
                    <a:pt x="59" y="29"/>
                    <a:pt x="80" y="10"/>
                    <a:pt x="94" y="4"/>
                  </a:cubicBezTo>
                  <a:cubicBezTo>
                    <a:pt x="94" y="4"/>
                    <a:pt x="94" y="4"/>
                    <a:pt x="94" y="4"/>
                  </a:cubicBezTo>
                  <a:cubicBezTo>
                    <a:pt x="101" y="0"/>
                    <a:pt x="106" y="1"/>
                    <a:pt x="106" y="1"/>
                  </a:cubicBezTo>
                  <a:cubicBezTo>
                    <a:pt x="123" y="0"/>
                    <a:pt x="145" y="42"/>
                    <a:pt x="143" y="57"/>
                  </a:cubicBezTo>
                  <a:cubicBezTo>
                    <a:pt x="142" y="66"/>
                    <a:pt x="115" y="98"/>
                    <a:pt x="95" y="120"/>
                  </a:cubicBezTo>
                  <a:cubicBezTo>
                    <a:pt x="85" y="132"/>
                    <a:pt x="76" y="141"/>
                    <a:pt x="76" y="141"/>
                  </a:cubicBezTo>
                  <a:cubicBezTo>
                    <a:pt x="76" y="141"/>
                    <a:pt x="85" y="141"/>
                    <a:pt x="97" y="141"/>
                  </a:cubicBezTo>
                  <a:cubicBezTo>
                    <a:pt x="139" y="142"/>
                    <a:pt x="228" y="145"/>
                    <a:pt x="239" y="164"/>
                  </a:cubicBezTo>
                  <a:cubicBezTo>
                    <a:pt x="241" y="169"/>
                    <a:pt x="233" y="194"/>
                    <a:pt x="227" y="194"/>
                  </a:cubicBezTo>
                  <a:close/>
                </a:path>
              </a:pathLst>
            </a:custGeom>
            <a:solidFill>
              <a:srgbClr val="E5E1F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a:extLst>
                <a:ext uri="{FF2B5EF4-FFF2-40B4-BE49-F238E27FC236}">
                  <a16:creationId xmlns:a16="http://schemas.microsoft.com/office/drawing/2014/main" id="{5849D18F-42AB-4436-A00E-CCB48479C93C}"/>
                </a:ext>
              </a:extLst>
            </p:cNvPr>
            <p:cNvSpPr>
              <a:spLocks/>
            </p:cNvSpPr>
            <p:nvPr/>
          </p:nvSpPr>
          <p:spPr bwMode="auto">
            <a:xfrm>
              <a:off x="6450013" y="4960938"/>
              <a:ext cx="333375" cy="750888"/>
            </a:xfrm>
            <a:custGeom>
              <a:avLst/>
              <a:gdLst>
                <a:gd name="T0" fmla="*/ 66 w 66"/>
                <a:gd name="T1" fmla="*/ 131 h 131"/>
                <a:gd name="T2" fmla="*/ 23 w 66"/>
                <a:gd name="T3" fmla="*/ 68 h 131"/>
                <a:gd name="T4" fmla="*/ 4 w 66"/>
                <a:gd name="T5" fmla="*/ 25 h 131"/>
                <a:gd name="T6" fmla="*/ 57 w 66"/>
                <a:gd name="T7" fmla="*/ 16 h 131"/>
                <a:gd name="T8" fmla="*/ 64 w 66"/>
                <a:gd name="T9" fmla="*/ 99 h 131"/>
                <a:gd name="T10" fmla="*/ 66 w 66"/>
                <a:gd name="T11" fmla="*/ 131 h 131"/>
              </a:gdLst>
              <a:ahLst/>
              <a:cxnLst>
                <a:cxn ang="0">
                  <a:pos x="T0" y="T1"/>
                </a:cxn>
                <a:cxn ang="0">
                  <a:pos x="T2" y="T3"/>
                </a:cxn>
                <a:cxn ang="0">
                  <a:pos x="T4" y="T5"/>
                </a:cxn>
                <a:cxn ang="0">
                  <a:pos x="T6" y="T7"/>
                </a:cxn>
                <a:cxn ang="0">
                  <a:pos x="T8" y="T9"/>
                </a:cxn>
                <a:cxn ang="0">
                  <a:pos x="T10" y="T11"/>
                </a:cxn>
              </a:cxnLst>
              <a:rect l="0" t="0" r="r" b="b"/>
              <a:pathLst>
                <a:path w="66" h="131">
                  <a:moveTo>
                    <a:pt x="66" y="131"/>
                  </a:moveTo>
                  <a:cubicBezTo>
                    <a:pt x="61" y="107"/>
                    <a:pt x="42" y="83"/>
                    <a:pt x="23" y="68"/>
                  </a:cubicBezTo>
                  <a:cubicBezTo>
                    <a:pt x="0" y="51"/>
                    <a:pt x="4" y="25"/>
                    <a:pt x="4" y="25"/>
                  </a:cubicBezTo>
                  <a:cubicBezTo>
                    <a:pt x="21" y="0"/>
                    <a:pt x="41" y="5"/>
                    <a:pt x="57" y="16"/>
                  </a:cubicBezTo>
                  <a:cubicBezTo>
                    <a:pt x="59" y="43"/>
                    <a:pt x="62" y="74"/>
                    <a:pt x="64" y="99"/>
                  </a:cubicBezTo>
                  <a:cubicBezTo>
                    <a:pt x="65" y="111"/>
                    <a:pt x="65" y="123"/>
                    <a:pt x="66" y="131"/>
                  </a:cubicBezTo>
                  <a:close/>
                </a:path>
              </a:pathLst>
            </a:custGeom>
            <a:gradFill flip="none" rotWithShape="1">
              <a:gsLst>
                <a:gs pos="100000">
                  <a:srgbClr val="7289F2">
                    <a:alpha val="0"/>
                  </a:srgbClr>
                </a:gs>
                <a:gs pos="26000">
                  <a:srgbClr val="7289F2">
                    <a:alpha val="54000"/>
                  </a:srgbClr>
                </a:gs>
              </a:gsLst>
              <a:lin ang="7800000" scaled="0"/>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Shape 21">
              <a:extLst>
                <a:ext uri="{FF2B5EF4-FFF2-40B4-BE49-F238E27FC236}">
                  <a16:creationId xmlns:a16="http://schemas.microsoft.com/office/drawing/2014/main" id="{D1D8B039-3C85-439E-9B4E-0AE3B0227E37}"/>
                </a:ext>
              </a:extLst>
            </p:cNvPr>
            <p:cNvSpPr/>
            <p:nvPr/>
          </p:nvSpPr>
          <p:spPr>
            <a:xfrm rot="20364014">
              <a:off x="6924390" y="4583236"/>
              <a:ext cx="305126" cy="641501"/>
            </a:xfrm>
            <a:custGeom>
              <a:avLst/>
              <a:gdLst>
                <a:gd name="connsiteX0" fmla="*/ 793 w 453638"/>
                <a:gd name="connsiteY0" fmla="*/ 10752 h 953733"/>
                <a:gd name="connsiteX1" fmla="*/ 331787 w 453638"/>
                <a:gd name="connsiteY1" fmla="*/ 467952 h 953733"/>
                <a:gd name="connsiteX2" fmla="*/ 436562 w 453638"/>
                <a:gd name="connsiteY2" fmla="*/ 944202 h 953733"/>
                <a:gd name="connsiteX3" fmla="*/ 793 w 453638"/>
                <a:gd name="connsiteY3" fmla="*/ 10752 h 953733"/>
              </a:gdLst>
              <a:ahLst/>
              <a:cxnLst>
                <a:cxn ang="0">
                  <a:pos x="connsiteX0" y="connsiteY0"/>
                </a:cxn>
                <a:cxn ang="0">
                  <a:pos x="connsiteX1" y="connsiteY1"/>
                </a:cxn>
                <a:cxn ang="0">
                  <a:pos x="connsiteX2" y="connsiteY2"/>
                </a:cxn>
                <a:cxn ang="0">
                  <a:pos x="connsiteX3" y="connsiteY3"/>
                </a:cxn>
              </a:cxnLst>
              <a:rect l="l" t="t" r="r" b="b"/>
              <a:pathLst>
                <a:path w="453638" h="953733">
                  <a:moveTo>
                    <a:pt x="793" y="10752"/>
                  </a:moveTo>
                  <a:cubicBezTo>
                    <a:pt x="-16669" y="-68623"/>
                    <a:pt x="259159" y="312377"/>
                    <a:pt x="331787" y="467952"/>
                  </a:cubicBezTo>
                  <a:cubicBezTo>
                    <a:pt x="404415" y="623527"/>
                    <a:pt x="490934" y="1020005"/>
                    <a:pt x="436562" y="944202"/>
                  </a:cubicBezTo>
                  <a:cubicBezTo>
                    <a:pt x="382190" y="868399"/>
                    <a:pt x="18255" y="90127"/>
                    <a:pt x="793" y="10752"/>
                  </a:cubicBezTo>
                  <a:close/>
                </a:path>
              </a:pathLst>
            </a:custGeom>
            <a:gradFill flip="none" rotWithShape="1">
              <a:gsLst>
                <a:gs pos="100000">
                  <a:srgbClr val="7289F2">
                    <a:alpha val="0"/>
                  </a:srgbClr>
                </a:gs>
                <a:gs pos="26000">
                  <a:srgbClr val="7289F2">
                    <a:alpha val="54000"/>
                  </a:srgbClr>
                </a:gs>
              </a:gsLst>
              <a:lin ang="7800000" scaled="0"/>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sp>
          <p:nvSpPr>
            <p:cNvPr id="11" name="Freeform 11">
              <a:extLst>
                <a:ext uri="{FF2B5EF4-FFF2-40B4-BE49-F238E27FC236}">
                  <a16:creationId xmlns:a16="http://schemas.microsoft.com/office/drawing/2014/main" id="{9C6C3AB2-1F41-4F9F-A40A-34C6948A2EEB}"/>
                </a:ext>
              </a:extLst>
            </p:cNvPr>
            <p:cNvSpPr>
              <a:spLocks/>
            </p:cNvSpPr>
            <p:nvPr/>
          </p:nvSpPr>
          <p:spPr bwMode="auto">
            <a:xfrm>
              <a:off x="6065838" y="4297363"/>
              <a:ext cx="1435100" cy="1168400"/>
            </a:xfrm>
            <a:custGeom>
              <a:avLst/>
              <a:gdLst>
                <a:gd name="T0" fmla="*/ 11 w 250"/>
                <a:gd name="T1" fmla="*/ 49 h 204"/>
                <a:gd name="T2" fmla="*/ 103 w 250"/>
                <a:gd name="T3" fmla="*/ 27 h 204"/>
                <a:gd name="T4" fmla="*/ 211 w 250"/>
                <a:gd name="T5" fmla="*/ 135 h 204"/>
                <a:gd name="T6" fmla="*/ 179 w 250"/>
                <a:gd name="T7" fmla="*/ 196 h 204"/>
                <a:gd name="T8" fmla="*/ 10 w 250"/>
                <a:gd name="T9" fmla="*/ 49 h 204"/>
                <a:gd name="T10" fmla="*/ 11 w 250"/>
                <a:gd name="T11" fmla="*/ 49 h 204"/>
              </a:gdLst>
              <a:ahLst/>
              <a:cxnLst>
                <a:cxn ang="0">
                  <a:pos x="T0" y="T1"/>
                </a:cxn>
                <a:cxn ang="0">
                  <a:pos x="T2" y="T3"/>
                </a:cxn>
                <a:cxn ang="0">
                  <a:pos x="T4" y="T5"/>
                </a:cxn>
                <a:cxn ang="0">
                  <a:pos x="T6" y="T7"/>
                </a:cxn>
                <a:cxn ang="0">
                  <a:pos x="T8" y="T9"/>
                </a:cxn>
                <a:cxn ang="0">
                  <a:pos x="T10" y="T11"/>
                </a:cxn>
              </a:cxnLst>
              <a:rect l="0" t="0" r="r" b="b"/>
              <a:pathLst>
                <a:path w="250" h="204">
                  <a:moveTo>
                    <a:pt x="11" y="49"/>
                  </a:moveTo>
                  <a:cubicBezTo>
                    <a:pt x="25" y="11"/>
                    <a:pt x="73" y="0"/>
                    <a:pt x="103" y="27"/>
                  </a:cubicBezTo>
                  <a:cubicBezTo>
                    <a:pt x="136" y="58"/>
                    <a:pt x="187" y="105"/>
                    <a:pt x="211" y="135"/>
                  </a:cubicBezTo>
                  <a:cubicBezTo>
                    <a:pt x="250" y="180"/>
                    <a:pt x="199" y="204"/>
                    <a:pt x="179" y="196"/>
                  </a:cubicBezTo>
                  <a:cubicBezTo>
                    <a:pt x="117" y="171"/>
                    <a:pt x="0" y="117"/>
                    <a:pt x="10" y="49"/>
                  </a:cubicBezTo>
                  <a:cubicBezTo>
                    <a:pt x="10" y="49"/>
                    <a:pt x="11" y="49"/>
                    <a:pt x="11" y="49"/>
                  </a:cubicBezTo>
                  <a:close/>
                </a:path>
              </a:pathLst>
            </a:custGeom>
            <a:solidFill>
              <a:srgbClr val="E5E1F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a:extLst>
                <a:ext uri="{FF2B5EF4-FFF2-40B4-BE49-F238E27FC236}">
                  <a16:creationId xmlns:a16="http://schemas.microsoft.com/office/drawing/2014/main" id="{53D9C9B8-8241-4452-98F4-6F4696E0228C}"/>
                </a:ext>
              </a:extLst>
            </p:cNvPr>
            <p:cNvSpPr>
              <a:spLocks/>
            </p:cNvSpPr>
            <p:nvPr/>
          </p:nvSpPr>
          <p:spPr bwMode="auto">
            <a:xfrm>
              <a:off x="5664200" y="3127375"/>
              <a:ext cx="809625" cy="1135063"/>
            </a:xfrm>
            <a:custGeom>
              <a:avLst/>
              <a:gdLst>
                <a:gd name="T0" fmla="*/ 138 w 141"/>
                <a:gd name="T1" fmla="*/ 142 h 198"/>
                <a:gd name="T2" fmla="*/ 136 w 141"/>
                <a:gd name="T3" fmla="*/ 150 h 198"/>
                <a:gd name="T4" fmla="*/ 134 w 141"/>
                <a:gd name="T5" fmla="*/ 170 h 198"/>
                <a:gd name="T6" fmla="*/ 128 w 141"/>
                <a:gd name="T7" fmla="*/ 178 h 198"/>
                <a:gd name="T8" fmla="*/ 125 w 141"/>
                <a:gd name="T9" fmla="*/ 179 h 198"/>
                <a:gd name="T10" fmla="*/ 115 w 141"/>
                <a:gd name="T11" fmla="*/ 178 h 198"/>
                <a:gd name="T12" fmla="*/ 109 w 141"/>
                <a:gd name="T13" fmla="*/ 198 h 198"/>
                <a:gd name="T14" fmla="*/ 108 w 141"/>
                <a:gd name="T15" fmla="*/ 197 h 198"/>
                <a:gd name="T16" fmla="*/ 71 w 141"/>
                <a:gd name="T17" fmla="*/ 188 h 198"/>
                <a:gd name="T18" fmla="*/ 71 w 141"/>
                <a:gd name="T19" fmla="*/ 188 h 198"/>
                <a:gd name="T20" fmla="*/ 70 w 141"/>
                <a:gd name="T21" fmla="*/ 188 h 198"/>
                <a:gd name="T22" fmla="*/ 25 w 141"/>
                <a:gd name="T23" fmla="*/ 186 h 198"/>
                <a:gd name="T24" fmla="*/ 26 w 141"/>
                <a:gd name="T25" fmla="*/ 157 h 198"/>
                <a:gd name="T26" fmla="*/ 19 w 141"/>
                <a:gd name="T27" fmla="*/ 125 h 198"/>
                <a:gd name="T28" fmla="*/ 9 w 141"/>
                <a:gd name="T29" fmla="*/ 99 h 198"/>
                <a:gd name="T30" fmla="*/ 0 w 141"/>
                <a:gd name="T31" fmla="*/ 72 h 198"/>
                <a:gd name="T32" fmla="*/ 34 w 141"/>
                <a:gd name="T33" fmla="*/ 18 h 198"/>
                <a:gd name="T34" fmla="*/ 57 w 141"/>
                <a:gd name="T35" fmla="*/ 7 h 198"/>
                <a:gd name="T36" fmla="*/ 76 w 141"/>
                <a:gd name="T37" fmla="*/ 0 h 198"/>
                <a:gd name="T38" fmla="*/ 92 w 141"/>
                <a:gd name="T39" fmla="*/ 9 h 198"/>
                <a:gd name="T40" fmla="*/ 112 w 141"/>
                <a:gd name="T41" fmla="*/ 11 h 198"/>
                <a:gd name="T42" fmla="*/ 124 w 141"/>
                <a:gd name="T43" fmla="*/ 24 h 198"/>
                <a:gd name="T44" fmla="*/ 134 w 141"/>
                <a:gd name="T45" fmla="*/ 37 h 198"/>
                <a:gd name="T46" fmla="*/ 134 w 141"/>
                <a:gd name="T47" fmla="*/ 38 h 198"/>
                <a:gd name="T48" fmla="*/ 134 w 141"/>
                <a:gd name="T49" fmla="*/ 38 h 198"/>
                <a:gd name="T50" fmla="*/ 133 w 141"/>
                <a:gd name="T51" fmla="*/ 39 h 198"/>
                <a:gd name="T52" fmla="*/ 132 w 141"/>
                <a:gd name="T53" fmla="*/ 41 h 198"/>
                <a:gd name="T54" fmla="*/ 131 w 141"/>
                <a:gd name="T55" fmla="*/ 42 h 198"/>
                <a:gd name="T56" fmla="*/ 130 w 141"/>
                <a:gd name="T57" fmla="*/ 42 h 198"/>
                <a:gd name="T58" fmla="*/ 129 w 141"/>
                <a:gd name="T59" fmla="*/ 43 h 198"/>
                <a:gd name="T60" fmla="*/ 129 w 141"/>
                <a:gd name="T61" fmla="*/ 43 h 198"/>
                <a:gd name="T62" fmla="*/ 138 w 141"/>
                <a:gd name="T63" fmla="*/ 90 h 198"/>
                <a:gd name="T64" fmla="*/ 139 w 141"/>
                <a:gd name="T65" fmla="*/ 113 h 198"/>
                <a:gd name="T66" fmla="*/ 138 w 141"/>
                <a:gd name="T67" fmla="*/ 142 h 1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41" h="198">
                  <a:moveTo>
                    <a:pt x="138" y="142"/>
                  </a:moveTo>
                  <a:cubicBezTo>
                    <a:pt x="138" y="145"/>
                    <a:pt x="137" y="147"/>
                    <a:pt x="136" y="150"/>
                  </a:cubicBezTo>
                  <a:cubicBezTo>
                    <a:pt x="136" y="151"/>
                    <a:pt x="135" y="166"/>
                    <a:pt x="134" y="170"/>
                  </a:cubicBezTo>
                  <a:cubicBezTo>
                    <a:pt x="134" y="172"/>
                    <a:pt x="132" y="177"/>
                    <a:pt x="128" y="178"/>
                  </a:cubicBezTo>
                  <a:cubicBezTo>
                    <a:pt x="127" y="179"/>
                    <a:pt x="126" y="179"/>
                    <a:pt x="125" y="179"/>
                  </a:cubicBezTo>
                  <a:cubicBezTo>
                    <a:pt x="118" y="178"/>
                    <a:pt x="115" y="178"/>
                    <a:pt x="115" y="178"/>
                  </a:cubicBezTo>
                  <a:cubicBezTo>
                    <a:pt x="115" y="178"/>
                    <a:pt x="108" y="189"/>
                    <a:pt x="109" y="198"/>
                  </a:cubicBezTo>
                  <a:cubicBezTo>
                    <a:pt x="109" y="198"/>
                    <a:pt x="109" y="197"/>
                    <a:pt x="108" y="197"/>
                  </a:cubicBezTo>
                  <a:cubicBezTo>
                    <a:pt x="106" y="195"/>
                    <a:pt x="91" y="191"/>
                    <a:pt x="71" y="188"/>
                  </a:cubicBezTo>
                  <a:cubicBezTo>
                    <a:pt x="71" y="188"/>
                    <a:pt x="71" y="188"/>
                    <a:pt x="71" y="188"/>
                  </a:cubicBezTo>
                  <a:cubicBezTo>
                    <a:pt x="71" y="188"/>
                    <a:pt x="70" y="188"/>
                    <a:pt x="70" y="188"/>
                  </a:cubicBezTo>
                  <a:cubicBezTo>
                    <a:pt x="57" y="186"/>
                    <a:pt x="41" y="185"/>
                    <a:pt x="25" y="186"/>
                  </a:cubicBezTo>
                  <a:cubicBezTo>
                    <a:pt x="25" y="186"/>
                    <a:pt x="27" y="173"/>
                    <a:pt x="26" y="157"/>
                  </a:cubicBezTo>
                  <a:cubicBezTo>
                    <a:pt x="25" y="147"/>
                    <a:pt x="23" y="135"/>
                    <a:pt x="19" y="125"/>
                  </a:cubicBezTo>
                  <a:cubicBezTo>
                    <a:pt x="15" y="116"/>
                    <a:pt x="12" y="107"/>
                    <a:pt x="9" y="99"/>
                  </a:cubicBezTo>
                  <a:cubicBezTo>
                    <a:pt x="4" y="84"/>
                    <a:pt x="0" y="73"/>
                    <a:pt x="0" y="72"/>
                  </a:cubicBezTo>
                  <a:cubicBezTo>
                    <a:pt x="0" y="71"/>
                    <a:pt x="4" y="33"/>
                    <a:pt x="34" y="18"/>
                  </a:cubicBezTo>
                  <a:cubicBezTo>
                    <a:pt x="34" y="18"/>
                    <a:pt x="49" y="6"/>
                    <a:pt x="57" y="7"/>
                  </a:cubicBezTo>
                  <a:cubicBezTo>
                    <a:pt x="66" y="8"/>
                    <a:pt x="72" y="0"/>
                    <a:pt x="76" y="0"/>
                  </a:cubicBezTo>
                  <a:cubicBezTo>
                    <a:pt x="80" y="0"/>
                    <a:pt x="85" y="7"/>
                    <a:pt x="92" y="9"/>
                  </a:cubicBezTo>
                  <a:cubicBezTo>
                    <a:pt x="100" y="12"/>
                    <a:pt x="107" y="7"/>
                    <a:pt x="112" y="11"/>
                  </a:cubicBezTo>
                  <a:cubicBezTo>
                    <a:pt x="116" y="14"/>
                    <a:pt x="121" y="24"/>
                    <a:pt x="124" y="24"/>
                  </a:cubicBezTo>
                  <a:cubicBezTo>
                    <a:pt x="127" y="24"/>
                    <a:pt x="136" y="31"/>
                    <a:pt x="134" y="37"/>
                  </a:cubicBezTo>
                  <a:cubicBezTo>
                    <a:pt x="134" y="38"/>
                    <a:pt x="134" y="38"/>
                    <a:pt x="134" y="38"/>
                  </a:cubicBezTo>
                  <a:cubicBezTo>
                    <a:pt x="134" y="38"/>
                    <a:pt x="134" y="38"/>
                    <a:pt x="134" y="38"/>
                  </a:cubicBezTo>
                  <a:cubicBezTo>
                    <a:pt x="134" y="39"/>
                    <a:pt x="134" y="39"/>
                    <a:pt x="133" y="39"/>
                  </a:cubicBezTo>
                  <a:cubicBezTo>
                    <a:pt x="133" y="40"/>
                    <a:pt x="133" y="40"/>
                    <a:pt x="132" y="41"/>
                  </a:cubicBezTo>
                  <a:cubicBezTo>
                    <a:pt x="132" y="41"/>
                    <a:pt x="131" y="41"/>
                    <a:pt x="131" y="42"/>
                  </a:cubicBezTo>
                  <a:cubicBezTo>
                    <a:pt x="131" y="42"/>
                    <a:pt x="130" y="42"/>
                    <a:pt x="130" y="42"/>
                  </a:cubicBezTo>
                  <a:cubicBezTo>
                    <a:pt x="130" y="43"/>
                    <a:pt x="130" y="43"/>
                    <a:pt x="129" y="43"/>
                  </a:cubicBezTo>
                  <a:cubicBezTo>
                    <a:pt x="129" y="43"/>
                    <a:pt x="129" y="43"/>
                    <a:pt x="129" y="43"/>
                  </a:cubicBezTo>
                  <a:cubicBezTo>
                    <a:pt x="129" y="43"/>
                    <a:pt x="139" y="82"/>
                    <a:pt x="138" y="90"/>
                  </a:cubicBezTo>
                  <a:cubicBezTo>
                    <a:pt x="138" y="97"/>
                    <a:pt x="137" y="106"/>
                    <a:pt x="139" y="113"/>
                  </a:cubicBezTo>
                  <a:cubicBezTo>
                    <a:pt x="141" y="118"/>
                    <a:pt x="141" y="129"/>
                    <a:pt x="138" y="142"/>
                  </a:cubicBezTo>
                  <a:close/>
                </a:path>
              </a:pathLst>
            </a:custGeom>
            <a:solidFill>
              <a:srgbClr val="F8F3F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a:extLst>
                <a:ext uri="{FF2B5EF4-FFF2-40B4-BE49-F238E27FC236}">
                  <a16:creationId xmlns:a16="http://schemas.microsoft.com/office/drawing/2014/main" id="{104737AB-59A7-4247-842C-6F97799DA28F}"/>
                </a:ext>
              </a:extLst>
            </p:cNvPr>
            <p:cNvSpPr>
              <a:spLocks/>
            </p:cNvSpPr>
            <p:nvPr/>
          </p:nvSpPr>
          <p:spPr bwMode="auto">
            <a:xfrm>
              <a:off x="5664200" y="3127375"/>
              <a:ext cx="781050" cy="900113"/>
            </a:xfrm>
            <a:custGeom>
              <a:avLst/>
              <a:gdLst>
                <a:gd name="T0" fmla="*/ 134 w 136"/>
                <a:gd name="T1" fmla="*/ 37 h 157"/>
                <a:gd name="T2" fmla="*/ 134 w 136"/>
                <a:gd name="T3" fmla="*/ 38 h 157"/>
                <a:gd name="T4" fmla="*/ 134 w 136"/>
                <a:gd name="T5" fmla="*/ 38 h 157"/>
                <a:gd name="T6" fmla="*/ 133 w 136"/>
                <a:gd name="T7" fmla="*/ 39 h 157"/>
                <a:gd name="T8" fmla="*/ 132 w 136"/>
                <a:gd name="T9" fmla="*/ 41 h 157"/>
                <a:gd name="T10" fmla="*/ 129 w 136"/>
                <a:gd name="T11" fmla="*/ 43 h 157"/>
                <a:gd name="T12" fmla="*/ 129 w 136"/>
                <a:gd name="T13" fmla="*/ 43 h 157"/>
                <a:gd name="T14" fmla="*/ 127 w 136"/>
                <a:gd name="T15" fmla="*/ 79 h 157"/>
                <a:gd name="T16" fmla="*/ 97 w 136"/>
                <a:gd name="T17" fmla="*/ 111 h 157"/>
                <a:gd name="T18" fmla="*/ 85 w 136"/>
                <a:gd name="T19" fmla="*/ 140 h 157"/>
                <a:gd name="T20" fmla="*/ 85 w 136"/>
                <a:gd name="T21" fmla="*/ 157 h 157"/>
                <a:gd name="T22" fmla="*/ 26 w 136"/>
                <a:gd name="T23" fmla="*/ 157 h 157"/>
                <a:gd name="T24" fmla="*/ 19 w 136"/>
                <a:gd name="T25" fmla="*/ 125 h 157"/>
                <a:gd name="T26" fmla="*/ 9 w 136"/>
                <a:gd name="T27" fmla="*/ 99 h 157"/>
                <a:gd name="T28" fmla="*/ 0 w 136"/>
                <a:gd name="T29" fmla="*/ 72 h 157"/>
                <a:gd name="T30" fmla="*/ 34 w 136"/>
                <a:gd name="T31" fmla="*/ 18 h 157"/>
                <a:gd name="T32" fmla="*/ 57 w 136"/>
                <a:gd name="T33" fmla="*/ 7 h 157"/>
                <a:gd name="T34" fmla="*/ 76 w 136"/>
                <a:gd name="T35" fmla="*/ 0 h 157"/>
                <a:gd name="T36" fmla="*/ 92 w 136"/>
                <a:gd name="T37" fmla="*/ 9 h 157"/>
                <a:gd name="T38" fmla="*/ 112 w 136"/>
                <a:gd name="T39" fmla="*/ 11 h 157"/>
                <a:gd name="T40" fmla="*/ 124 w 136"/>
                <a:gd name="T41" fmla="*/ 24 h 157"/>
                <a:gd name="T42" fmla="*/ 134 w 136"/>
                <a:gd name="T43" fmla="*/ 37 h 1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36" h="157">
                  <a:moveTo>
                    <a:pt x="134" y="37"/>
                  </a:moveTo>
                  <a:cubicBezTo>
                    <a:pt x="134" y="38"/>
                    <a:pt x="134" y="38"/>
                    <a:pt x="134" y="38"/>
                  </a:cubicBezTo>
                  <a:cubicBezTo>
                    <a:pt x="134" y="38"/>
                    <a:pt x="134" y="38"/>
                    <a:pt x="134" y="38"/>
                  </a:cubicBezTo>
                  <a:cubicBezTo>
                    <a:pt x="134" y="39"/>
                    <a:pt x="134" y="39"/>
                    <a:pt x="133" y="39"/>
                  </a:cubicBezTo>
                  <a:cubicBezTo>
                    <a:pt x="133" y="40"/>
                    <a:pt x="133" y="40"/>
                    <a:pt x="132" y="41"/>
                  </a:cubicBezTo>
                  <a:cubicBezTo>
                    <a:pt x="131" y="42"/>
                    <a:pt x="130" y="43"/>
                    <a:pt x="129" y="43"/>
                  </a:cubicBezTo>
                  <a:cubicBezTo>
                    <a:pt x="129" y="43"/>
                    <a:pt x="129" y="43"/>
                    <a:pt x="129" y="43"/>
                  </a:cubicBezTo>
                  <a:cubicBezTo>
                    <a:pt x="127" y="79"/>
                    <a:pt x="127" y="79"/>
                    <a:pt x="127" y="79"/>
                  </a:cubicBezTo>
                  <a:cubicBezTo>
                    <a:pt x="97" y="111"/>
                    <a:pt x="97" y="111"/>
                    <a:pt x="97" y="111"/>
                  </a:cubicBezTo>
                  <a:cubicBezTo>
                    <a:pt x="89" y="119"/>
                    <a:pt x="85" y="129"/>
                    <a:pt x="85" y="140"/>
                  </a:cubicBezTo>
                  <a:cubicBezTo>
                    <a:pt x="85" y="157"/>
                    <a:pt x="85" y="157"/>
                    <a:pt x="85" y="157"/>
                  </a:cubicBezTo>
                  <a:cubicBezTo>
                    <a:pt x="26" y="157"/>
                    <a:pt x="26" y="157"/>
                    <a:pt x="26" y="157"/>
                  </a:cubicBezTo>
                  <a:cubicBezTo>
                    <a:pt x="25" y="147"/>
                    <a:pt x="23" y="135"/>
                    <a:pt x="19" y="125"/>
                  </a:cubicBezTo>
                  <a:cubicBezTo>
                    <a:pt x="15" y="116"/>
                    <a:pt x="12" y="107"/>
                    <a:pt x="9" y="99"/>
                  </a:cubicBezTo>
                  <a:cubicBezTo>
                    <a:pt x="4" y="84"/>
                    <a:pt x="0" y="73"/>
                    <a:pt x="0" y="72"/>
                  </a:cubicBezTo>
                  <a:cubicBezTo>
                    <a:pt x="0" y="71"/>
                    <a:pt x="4" y="33"/>
                    <a:pt x="34" y="18"/>
                  </a:cubicBezTo>
                  <a:cubicBezTo>
                    <a:pt x="34" y="18"/>
                    <a:pt x="49" y="6"/>
                    <a:pt x="57" y="7"/>
                  </a:cubicBezTo>
                  <a:cubicBezTo>
                    <a:pt x="66" y="8"/>
                    <a:pt x="72" y="0"/>
                    <a:pt x="76" y="0"/>
                  </a:cubicBezTo>
                  <a:cubicBezTo>
                    <a:pt x="80" y="0"/>
                    <a:pt x="85" y="7"/>
                    <a:pt x="92" y="9"/>
                  </a:cubicBezTo>
                  <a:cubicBezTo>
                    <a:pt x="100" y="12"/>
                    <a:pt x="107" y="7"/>
                    <a:pt x="112" y="11"/>
                  </a:cubicBezTo>
                  <a:cubicBezTo>
                    <a:pt x="116" y="14"/>
                    <a:pt x="121" y="24"/>
                    <a:pt x="124" y="24"/>
                  </a:cubicBezTo>
                  <a:cubicBezTo>
                    <a:pt x="127" y="24"/>
                    <a:pt x="136" y="31"/>
                    <a:pt x="134" y="37"/>
                  </a:cubicBezTo>
                  <a:close/>
                </a:path>
              </a:pathLst>
            </a:custGeom>
            <a:gradFill>
              <a:gsLst>
                <a:gs pos="75000">
                  <a:srgbClr val="F7BDBB"/>
                </a:gs>
                <a:gs pos="100000">
                  <a:srgbClr val="F7BDBB">
                    <a:alpha val="0"/>
                  </a:srgbClr>
                </a:gs>
              </a:gsLst>
              <a:lin ang="5400000" scaled="1"/>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4" name="Freeform 14">
              <a:extLst>
                <a:ext uri="{FF2B5EF4-FFF2-40B4-BE49-F238E27FC236}">
                  <a16:creationId xmlns:a16="http://schemas.microsoft.com/office/drawing/2014/main" id="{A4EE508E-C139-4549-AD46-4E5E82F754BB}"/>
                </a:ext>
              </a:extLst>
            </p:cNvPr>
            <p:cNvSpPr>
              <a:spLocks/>
            </p:cNvSpPr>
            <p:nvPr/>
          </p:nvSpPr>
          <p:spPr bwMode="auto">
            <a:xfrm>
              <a:off x="5664200" y="3127375"/>
              <a:ext cx="781050" cy="566738"/>
            </a:xfrm>
            <a:custGeom>
              <a:avLst/>
              <a:gdLst>
                <a:gd name="T0" fmla="*/ 134 w 136"/>
                <a:gd name="T1" fmla="*/ 37 h 99"/>
                <a:gd name="T2" fmla="*/ 134 w 136"/>
                <a:gd name="T3" fmla="*/ 38 h 99"/>
                <a:gd name="T4" fmla="*/ 134 w 136"/>
                <a:gd name="T5" fmla="*/ 38 h 99"/>
                <a:gd name="T6" fmla="*/ 133 w 136"/>
                <a:gd name="T7" fmla="*/ 39 h 99"/>
                <a:gd name="T8" fmla="*/ 132 w 136"/>
                <a:gd name="T9" fmla="*/ 41 h 99"/>
                <a:gd name="T10" fmla="*/ 131 w 136"/>
                <a:gd name="T11" fmla="*/ 42 h 99"/>
                <a:gd name="T12" fmla="*/ 130 w 136"/>
                <a:gd name="T13" fmla="*/ 42 h 99"/>
                <a:gd name="T14" fmla="*/ 129 w 136"/>
                <a:gd name="T15" fmla="*/ 43 h 99"/>
                <a:gd name="T16" fmla="*/ 129 w 136"/>
                <a:gd name="T17" fmla="*/ 43 h 99"/>
                <a:gd name="T18" fmla="*/ 72 w 136"/>
                <a:gd name="T19" fmla="*/ 96 h 99"/>
                <a:gd name="T20" fmla="*/ 70 w 136"/>
                <a:gd name="T21" fmla="*/ 99 h 99"/>
                <a:gd name="T22" fmla="*/ 9 w 136"/>
                <a:gd name="T23" fmla="*/ 99 h 99"/>
                <a:gd name="T24" fmla="*/ 0 w 136"/>
                <a:gd name="T25" fmla="*/ 72 h 99"/>
                <a:gd name="T26" fmla="*/ 34 w 136"/>
                <a:gd name="T27" fmla="*/ 18 h 99"/>
                <a:gd name="T28" fmla="*/ 57 w 136"/>
                <a:gd name="T29" fmla="*/ 7 h 99"/>
                <a:gd name="T30" fmla="*/ 76 w 136"/>
                <a:gd name="T31" fmla="*/ 0 h 99"/>
                <a:gd name="T32" fmla="*/ 92 w 136"/>
                <a:gd name="T33" fmla="*/ 9 h 99"/>
                <a:gd name="T34" fmla="*/ 112 w 136"/>
                <a:gd name="T35" fmla="*/ 11 h 99"/>
                <a:gd name="T36" fmla="*/ 124 w 136"/>
                <a:gd name="T37" fmla="*/ 24 h 99"/>
                <a:gd name="T38" fmla="*/ 134 w 136"/>
                <a:gd name="T39" fmla="*/ 37 h 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6" h="99">
                  <a:moveTo>
                    <a:pt x="134" y="37"/>
                  </a:moveTo>
                  <a:cubicBezTo>
                    <a:pt x="134" y="38"/>
                    <a:pt x="134" y="38"/>
                    <a:pt x="134" y="38"/>
                  </a:cubicBezTo>
                  <a:cubicBezTo>
                    <a:pt x="134" y="38"/>
                    <a:pt x="134" y="38"/>
                    <a:pt x="134" y="38"/>
                  </a:cubicBezTo>
                  <a:cubicBezTo>
                    <a:pt x="134" y="39"/>
                    <a:pt x="134" y="39"/>
                    <a:pt x="133" y="39"/>
                  </a:cubicBezTo>
                  <a:cubicBezTo>
                    <a:pt x="133" y="40"/>
                    <a:pt x="133" y="40"/>
                    <a:pt x="132" y="41"/>
                  </a:cubicBezTo>
                  <a:cubicBezTo>
                    <a:pt x="132" y="41"/>
                    <a:pt x="131" y="41"/>
                    <a:pt x="131" y="42"/>
                  </a:cubicBezTo>
                  <a:cubicBezTo>
                    <a:pt x="131" y="42"/>
                    <a:pt x="130" y="42"/>
                    <a:pt x="130" y="42"/>
                  </a:cubicBezTo>
                  <a:cubicBezTo>
                    <a:pt x="130" y="43"/>
                    <a:pt x="130" y="43"/>
                    <a:pt x="129" y="43"/>
                  </a:cubicBezTo>
                  <a:cubicBezTo>
                    <a:pt x="129" y="43"/>
                    <a:pt x="129" y="43"/>
                    <a:pt x="129" y="43"/>
                  </a:cubicBezTo>
                  <a:cubicBezTo>
                    <a:pt x="124" y="45"/>
                    <a:pt x="107" y="51"/>
                    <a:pt x="72" y="96"/>
                  </a:cubicBezTo>
                  <a:cubicBezTo>
                    <a:pt x="72" y="97"/>
                    <a:pt x="71" y="98"/>
                    <a:pt x="70" y="99"/>
                  </a:cubicBezTo>
                  <a:cubicBezTo>
                    <a:pt x="9" y="99"/>
                    <a:pt x="9" y="99"/>
                    <a:pt x="9" y="99"/>
                  </a:cubicBezTo>
                  <a:cubicBezTo>
                    <a:pt x="4" y="84"/>
                    <a:pt x="0" y="73"/>
                    <a:pt x="0" y="72"/>
                  </a:cubicBezTo>
                  <a:cubicBezTo>
                    <a:pt x="0" y="71"/>
                    <a:pt x="4" y="33"/>
                    <a:pt x="34" y="18"/>
                  </a:cubicBezTo>
                  <a:cubicBezTo>
                    <a:pt x="34" y="18"/>
                    <a:pt x="49" y="6"/>
                    <a:pt x="57" y="7"/>
                  </a:cubicBezTo>
                  <a:cubicBezTo>
                    <a:pt x="66" y="8"/>
                    <a:pt x="72" y="0"/>
                    <a:pt x="76" y="0"/>
                  </a:cubicBezTo>
                  <a:cubicBezTo>
                    <a:pt x="80" y="0"/>
                    <a:pt x="85" y="7"/>
                    <a:pt x="92" y="9"/>
                  </a:cubicBezTo>
                  <a:cubicBezTo>
                    <a:pt x="100" y="12"/>
                    <a:pt x="107" y="7"/>
                    <a:pt x="112" y="11"/>
                  </a:cubicBezTo>
                  <a:cubicBezTo>
                    <a:pt x="116" y="14"/>
                    <a:pt x="121" y="24"/>
                    <a:pt x="124" y="24"/>
                  </a:cubicBezTo>
                  <a:cubicBezTo>
                    <a:pt x="127" y="24"/>
                    <a:pt x="136" y="31"/>
                    <a:pt x="134" y="37"/>
                  </a:cubicBezTo>
                  <a:close/>
                </a:path>
              </a:pathLst>
            </a:custGeom>
            <a:solidFill>
              <a:srgbClr val="FA9F9C"/>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5" name="Freeform 15">
              <a:extLst>
                <a:ext uri="{FF2B5EF4-FFF2-40B4-BE49-F238E27FC236}">
                  <a16:creationId xmlns:a16="http://schemas.microsoft.com/office/drawing/2014/main" id="{59F122DD-9773-48CA-B36A-41383E8FF7A4}"/>
                </a:ext>
              </a:extLst>
            </p:cNvPr>
            <p:cNvSpPr>
              <a:spLocks/>
            </p:cNvSpPr>
            <p:nvPr/>
          </p:nvSpPr>
          <p:spPr bwMode="auto">
            <a:xfrm>
              <a:off x="6289675" y="3775075"/>
              <a:ext cx="68263" cy="92075"/>
            </a:xfrm>
            <a:custGeom>
              <a:avLst/>
              <a:gdLst>
                <a:gd name="T0" fmla="*/ 0 w 12"/>
                <a:gd name="T1" fmla="*/ 4 h 16"/>
                <a:gd name="T2" fmla="*/ 6 w 12"/>
                <a:gd name="T3" fmla="*/ 8 h 16"/>
                <a:gd name="T4" fmla="*/ 12 w 12"/>
                <a:gd name="T5" fmla="*/ 16 h 16"/>
                <a:gd name="T6" fmla="*/ 0 w 12"/>
                <a:gd name="T7" fmla="*/ 4 h 16"/>
              </a:gdLst>
              <a:ahLst/>
              <a:cxnLst>
                <a:cxn ang="0">
                  <a:pos x="T0" y="T1"/>
                </a:cxn>
                <a:cxn ang="0">
                  <a:pos x="T2" y="T3"/>
                </a:cxn>
                <a:cxn ang="0">
                  <a:pos x="T4" y="T5"/>
                </a:cxn>
                <a:cxn ang="0">
                  <a:pos x="T6" y="T7"/>
                </a:cxn>
              </a:cxnLst>
              <a:rect l="0" t="0" r="r" b="b"/>
              <a:pathLst>
                <a:path w="12" h="16">
                  <a:moveTo>
                    <a:pt x="0" y="4"/>
                  </a:moveTo>
                  <a:cubicBezTo>
                    <a:pt x="0" y="0"/>
                    <a:pt x="4" y="3"/>
                    <a:pt x="6" y="8"/>
                  </a:cubicBezTo>
                  <a:cubicBezTo>
                    <a:pt x="7" y="13"/>
                    <a:pt x="11" y="16"/>
                    <a:pt x="12" y="16"/>
                  </a:cubicBezTo>
                  <a:cubicBezTo>
                    <a:pt x="12" y="16"/>
                    <a:pt x="1" y="14"/>
                    <a:pt x="0" y="4"/>
                  </a:cubicBezTo>
                  <a:close/>
                </a:path>
              </a:pathLst>
            </a:custGeom>
            <a:solidFill>
              <a:srgbClr val="0A007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a:extLst>
                <a:ext uri="{FF2B5EF4-FFF2-40B4-BE49-F238E27FC236}">
                  <a16:creationId xmlns:a16="http://schemas.microsoft.com/office/drawing/2014/main" id="{0FEF4D20-2077-46B3-889D-C3694814510E}"/>
                </a:ext>
              </a:extLst>
            </p:cNvPr>
            <p:cNvSpPr>
              <a:spLocks/>
            </p:cNvSpPr>
            <p:nvPr/>
          </p:nvSpPr>
          <p:spPr bwMode="auto">
            <a:xfrm>
              <a:off x="6324600" y="3792538"/>
              <a:ext cx="131763" cy="360363"/>
            </a:xfrm>
            <a:custGeom>
              <a:avLst/>
              <a:gdLst>
                <a:gd name="T0" fmla="*/ 23 w 23"/>
                <a:gd name="T1" fmla="*/ 26 h 63"/>
                <a:gd name="T2" fmla="*/ 21 w 23"/>
                <a:gd name="T3" fmla="*/ 34 h 63"/>
                <a:gd name="T4" fmla="*/ 19 w 23"/>
                <a:gd name="T5" fmla="*/ 54 h 63"/>
                <a:gd name="T6" fmla="*/ 13 w 23"/>
                <a:gd name="T7" fmla="*/ 62 h 63"/>
                <a:gd name="T8" fmla="*/ 10 w 23"/>
                <a:gd name="T9" fmla="*/ 63 h 63"/>
                <a:gd name="T10" fmla="*/ 0 w 23"/>
                <a:gd name="T11" fmla="*/ 62 h 63"/>
                <a:gd name="T12" fmla="*/ 5 w 23"/>
                <a:gd name="T13" fmla="*/ 0 h 63"/>
                <a:gd name="T14" fmla="*/ 13 w 23"/>
                <a:gd name="T15" fmla="*/ 1 h 63"/>
                <a:gd name="T16" fmla="*/ 23 w 23"/>
                <a:gd name="T17" fmla="*/ 26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3" h="63">
                  <a:moveTo>
                    <a:pt x="23" y="26"/>
                  </a:moveTo>
                  <a:cubicBezTo>
                    <a:pt x="23" y="29"/>
                    <a:pt x="22" y="31"/>
                    <a:pt x="21" y="34"/>
                  </a:cubicBezTo>
                  <a:cubicBezTo>
                    <a:pt x="21" y="35"/>
                    <a:pt x="20" y="50"/>
                    <a:pt x="19" y="54"/>
                  </a:cubicBezTo>
                  <a:cubicBezTo>
                    <a:pt x="19" y="56"/>
                    <a:pt x="17" y="61"/>
                    <a:pt x="13" y="62"/>
                  </a:cubicBezTo>
                  <a:cubicBezTo>
                    <a:pt x="12" y="63"/>
                    <a:pt x="11" y="63"/>
                    <a:pt x="10" y="63"/>
                  </a:cubicBezTo>
                  <a:cubicBezTo>
                    <a:pt x="3" y="62"/>
                    <a:pt x="0" y="62"/>
                    <a:pt x="0" y="62"/>
                  </a:cubicBezTo>
                  <a:cubicBezTo>
                    <a:pt x="0" y="62"/>
                    <a:pt x="8" y="22"/>
                    <a:pt x="5" y="0"/>
                  </a:cubicBezTo>
                  <a:cubicBezTo>
                    <a:pt x="13" y="1"/>
                    <a:pt x="13" y="1"/>
                    <a:pt x="13" y="1"/>
                  </a:cubicBezTo>
                  <a:cubicBezTo>
                    <a:pt x="13" y="1"/>
                    <a:pt x="17" y="19"/>
                    <a:pt x="23" y="26"/>
                  </a:cubicBezTo>
                  <a:close/>
                </a:path>
              </a:pathLst>
            </a:custGeom>
            <a:solidFill>
              <a:srgbClr val="FA9F9C"/>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7" name="Freeform 17">
              <a:extLst>
                <a:ext uri="{FF2B5EF4-FFF2-40B4-BE49-F238E27FC236}">
                  <a16:creationId xmlns:a16="http://schemas.microsoft.com/office/drawing/2014/main" id="{3E67FC6E-679C-4B7D-9F05-FF6856EDEB60}"/>
                </a:ext>
              </a:extLst>
            </p:cNvPr>
            <p:cNvSpPr>
              <a:spLocks/>
            </p:cNvSpPr>
            <p:nvPr/>
          </p:nvSpPr>
          <p:spPr bwMode="auto">
            <a:xfrm>
              <a:off x="6324600" y="4010025"/>
              <a:ext cx="74613" cy="142875"/>
            </a:xfrm>
            <a:custGeom>
              <a:avLst/>
              <a:gdLst>
                <a:gd name="T0" fmla="*/ 13 w 13"/>
                <a:gd name="T1" fmla="*/ 24 h 25"/>
                <a:gd name="T2" fmla="*/ 10 w 13"/>
                <a:gd name="T3" fmla="*/ 25 h 25"/>
                <a:gd name="T4" fmla="*/ 0 w 13"/>
                <a:gd name="T5" fmla="*/ 24 h 25"/>
                <a:gd name="T6" fmla="*/ 4 w 13"/>
                <a:gd name="T7" fmla="*/ 0 h 25"/>
                <a:gd name="T8" fmla="*/ 13 w 13"/>
                <a:gd name="T9" fmla="*/ 24 h 25"/>
              </a:gdLst>
              <a:ahLst/>
              <a:cxnLst>
                <a:cxn ang="0">
                  <a:pos x="T0" y="T1"/>
                </a:cxn>
                <a:cxn ang="0">
                  <a:pos x="T2" y="T3"/>
                </a:cxn>
                <a:cxn ang="0">
                  <a:pos x="T4" y="T5"/>
                </a:cxn>
                <a:cxn ang="0">
                  <a:pos x="T6" y="T7"/>
                </a:cxn>
                <a:cxn ang="0">
                  <a:pos x="T8" y="T9"/>
                </a:cxn>
              </a:cxnLst>
              <a:rect l="0" t="0" r="r" b="b"/>
              <a:pathLst>
                <a:path w="13" h="25">
                  <a:moveTo>
                    <a:pt x="13" y="24"/>
                  </a:moveTo>
                  <a:cubicBezTo>
                    <a:pt x="12" y="25"/>
                    <a:pt x="11" y="25"/>
                    <a:pt x="10" y="25"/>
                  </a:cubicBezTo>
                  <a:cubicBezTo>
                    <a:pt x="3" y="24"/>
                    <a:pt x="0" y="24"/>
                    <a:pt x="0" y="24"/>
                  </a:cubicBezTo>
                  <a:cubicBezTo>
                    <a:pt x="4" y="0"/>
                    <a:pt x="4" y="0"/>
                    <a:pt x="4" y="0"/>
                  </a:cubicBezTo>
                  <a:cubicBezTo>
                    <a:pt x="4" y="9"/>
                    <a:pt x="9" y="18"/>
                    <a:pt x="13" y="24"/>
                  </a:cubicBezTo>
                  <a:close/>
                </a:path>
              </a:pathLst>
            </a:custGeom>
            <a:gradFill>
              <a:gsLst>
                <a:gs pos="0">
                  <a:srgbClr val="4BC3E2">
                    <a:alpha val="63000"/>
                  </a:srgbClr>
                </a:gs>
                <a:gs pos="51000">
                  <a:srgbClr val="4BC3E2">
                    <a:alpha val="0"/>
                  </a:srgbClr>
                </a:gs>
              </a:gsLst>
              <a:lin ang="1620000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8" name="Freeform 18">
              <a:extLst>
                <a:ext uri="{FF2B5EF4-FFF2-40B4-BE49-F238E27FC236}">
                  <a16:creationId xmlns:a16="http://schemas.microsoft.com/office/drawing/2014/main" id="{3E28299F-82DC-4BAC-A5BB-7B5EA5A95BC3}"/>
                </a:ext>
              </a:extLst>
            </p:cNvPr>
            <p:cNvSpPr>
              <a:spLocks noEditPoints="1"/>
            </p:cNvSpPr>
            <p:nvPr/>
          </p:nvSpPr>
          <p:spPr bwMode="auto">
            <a:xfrm>
              <a:off x="4832350" y="3162300"/>
              <a:ext cx="1503363" cy="2624138"/>
            </a:xfrm>
            <a:custGeom>
              <a:avLst/>
              <a:gdLst>
                <a:gd name="T0" fmla="*/ 258 w 262"/>
                <a:gd name="T1" fmla="*/ 413 h 458"/>
                <a:gd name="T2" fmla="*/ 208 w 262"/>
                <a:gd name="T3" fmla="*/ 314 h 458"/>
                <a:gd name="T4" fmla="*/ 214 w 262"/>
                <a:gd name="T5" fmla="*/ 201 h 458"/>
                <a:gd name="T6" fmla="*/ 225 w 262"/>
                <a:gd name="T7" fmla="*/ 192 h 458"/>
                <a:gd name="T8" fmla="*/ 217 w 262"/>
                <a:gd name="T9" fmla="*/ 182 h 458"/>
                <a:gd name="T10" fmla="*/ 216 w 262"/>
                <a:gd name="T11" fmla="*/ 182 h 458"/>
                <a:gd name="T12" fmla="*/ 216 w 262"/>
                <a:gd name="T13" fmla="*/ 182 h 458"/>
                <a:gd name="T14" fmla="*/ 215 w 262"/>
                <a:gd name="T15" fmla="*/ 182 h 458"/>
                <a:gd name="T16" fmla="*/ 215 w 262"/>
                <a:gd name="T17" fmla="*/ 182 h 458"/>
                <a:gd name="T18" fmla="*/ 213 w 262"/>
                <a:gd name="T19" fmla="*/ 151 h 458"/>
                <a:gd name="T20" fmla="*/ 217 w 262"/>
                <a:gd name="T21" fmla="*/ 90 h 458"/>
                <a:gd name="T22" fmla="*/ 222 w 262"/>
                <a:gd name="T23" fmla="*/ 56 h 458"/>
                <a:gd name="T24" fmla="*/ 202 w 262"/>
                <a:gd name="T25" fmla="*/ 1 h 458"/>
                <a:gd name="T26" fmla="*/ 179 w 262"/>
                <a:gd name="T27" fmla="*/ 12 h 458"/>
                <a:gd name="T28" fmla="*/ 145 w 262"/>
                <a:gd name="T29" fmla="*/ 66 h 458"/>
                <a:gd name="T30" fmla="*/ 154 w 262"/>
                <a:gd name="T31" fmla="*/ 93 h 458"/>
                <a:gd name="T32" fmla="*/ 164 w 262"/>
                <a:gd name="T33" fmla="*/ 119 h 458"/>
                <a:gd name="T34" fmla="*/ 171 w 262"/>
                <a:gd name="T35" fmla="*/ 151 h 458"/>
                <a:gd name="T36" fmla="*/ 170 w 262"/>
                <a:gd name="T37" fmla="*/ 180 h 458"/>
                <a:gd name="T38" fmla="*/ 149 w 262"/>
                <a:gd name="T39" fmla="*/ 196 h 458"/>
                <a:gd name="T40" fmla="*/ 94 w 262"/>
                <a:gd name="T41" fmla="*/ 213 h 458"/>
                <a:gd name="T42" fmla="*/ 94 w 262"/>
                <a:gd name="T43" fmla="*/ 213 h 458"/>
                <a:gd name="T44" fmla="*/ 38 w 262"/>
                <a:gd name="T45" fmla="*/ 292 h 458"/>
                <a:gd name="T46" fmla="*/ 23 w 262"/>
                <a:gd name="T47" fmla="*/ 408 h 458"/>
                <a:gd name="T48" fmla="*/ 104 w 262"/>
                <a:gd name="T49" fmla="*/ 409 h 458"/>
                <a:gd name="T50" fmla="*/ 104 w 262"/>
                <a:gd name="T51" fmla="*/ 413 h 458"/>
                <a:gd name="T52" fmla="*/ 109 w 262"/>
                <a:gd name="T53" fmla="*/ 458 h 458"/>
                <a:gd name="T54" fmla="*/ 260 w 262"/>
                <a:gd name="T55" fmla="*/ 458 h 458"/>
                <a:gd name="T56" fmla="*/ 258 w 262"/>
                <a:gd name="T57" fmla="*/ 413 h 458"/>
                <a:gd name="T58" fmla="*/ 76 w 262"/>
                <a:gd name="T59" fmla="*/ 350 h 458"/>
                <a:gd name="T60" fmla="*/ 95 w 262"/>
                <a:gd name="T61" fmla="*/ 329 h 458"/>
                <a:gd name="T62" fmla="*/ 97 w 262"/>
                <a:gd name="T63" fmla="*/ 350 h 458"/>
                <a:gd name="T64" fmla="*/ 76 w 262"/>
                <a:gd name="T65" fmla="*/ 350 h 4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62" h="458">
                  <a:moveTo>
                    <a:pt x="258" y="413"/>
                  </a:moveTo>
                  <a:cubicBezTo>
                    <a:pt x="250" y="382"/>
                    <a:pt x="229" y="355"/>
                    <a:pt x="208" y="314"/>
                  </a:cubicBezTo>
                  <a:cubicBezTo>
                    <a:pt x="177" y="255"/>
                    <a:pt x="214" y="201"/>
                    <a:pt x="214" y="201"/>
                  </a:cubicBezTo>
                  <a:cubicBezTo>
                    <a:pt x="214" y="201"/>
                    <a:pt x="223" y="201"/>
                    <a:pt x="225" y="192"/>
                  </a:cubicBezTo>
                  <a:cubicBezTo>
                    <a:pt x="226" y="185"/>
                    <a:pt x="220" y="183"/>
                    <a:pt x="217" y="182"/>
                  </a:cubicBezTo>
                  <a:cubicBezTo>
                    <a:pt x="217" y="182"/>
                    <a:pt x="216" y="182"/>
                    <a:pt x="216" y="182"/>
                  </a:cubicBezTo>
                  <a:cubicBezTo>
                    <a:pt x="216" y="182"/>
                    <a:pt x="216" y="182"/>
                    <a:pt x="216" y="182"/>
                  </a:cubicBezTo>
                  <a:cubicBezTo>
                    <a:pt x="216" y="182"/>
                    <a:pt x="215" y="182"/>
                    <a:pt x="215" y="182"/>
                  </a:cubicBezTo>
                  <a:cubicBezTo>
                    <a:pt x="215" y="182"/>
                    <a:pt x="215" y="182"/>
                    <a:pt x="215" y="182"/>
                  </a:cubicBezTo>
                  <a:cubicBezTo>
                    <a:pt x="214" y="177"/>
                    <a:pt x="213" y="166"/>
                    <a:pt x="213" y="151"/>
                  </a:cubicBezTo>
                  <a:cubicBezTo>
                    <a:pt x="214" y="133"/>
                    <a:pt x="215" y="111"/>
                    <a:pt x="217" y="90"/>
                  </a:cubicBezTo>
                  <a:cubicBezTo>
                    <a:pt x="219" y="78"/>
                    <a:pt x="220" y="66"/>
                    <a:pt x="222" y="56"/>
                  </a:cubicBezTo>
                  <a:cubicBezTo>
                    <a:pt x="229" y="19"/>
                    <a:pt x="202" y="1"/>
                    <a:pt x="202" y="1"/>
                  </a:cubicBezTo>
                  <a:cubicBezTo>
                    <a:pt x="194" y="0"/>
                    <a:pt x="179" y="12"/>
                    <a:pt x="179" y="12"/>
                  </a:cubicBezTo>
                  <a:cubicBezTo>
                    <a:pt x="149" y="27"/>
                    <a:pt x="145" y="65"/>
                    <a:pt x="145" y="66"/>
                  </a:cubicBezTo>
                  <a:cubicBezTo>
                    <a:pt x="145" y="67"/>
                    <a:pt x="149" y="78"/>
                    <a:pt x="154" y="93"/>
                  </a:cubicBezTo>
                  <a:cubicBezTo>
                    <a:pt x="157" y="101"/>
                    <a:pt x="160" y="110"/>
                    <a:pt x="164" y="119"/>
                  </a:cubicBezTo>
                  <a:cubicBezTo>
                    <a:pt x="168" y="129"/>
                    <a:pt x="170" y="141"/>
                    <a:pt x="171" y="151"/>
                  </a:cubicBezTo>
                  <a:cubicBezTo>
                    <a:pt x="172" y="167"/>
                    <a:pt x="170" y="180"/>
                    <a:pt x="170" y="180"/>
                  </a:cubicBezTo>
                  <a:cubicBezTo>
                    <a:pt x="154" y="181"/>
                    <a:pt x="149" y="196"/>
                    <a:pt x="149" y="196"/>
                  </a:cubicBezTo>
                  <a:cubicBezTo>
                    <a:pt x="149" y="196"/>
                    <a:pt x="103" y="205"/>
                    <a:pt x="94" y="213"/>
                  </a:cubicBezTo>
                  <a:cubicBezTo>
                    <a:pt x="94" y="213"/>
                    <a:pt x="94" y="213"/>
                    <a:pt x="94" y="213"/>
                  </a:cubicBezTo>
                  <a:cubicBezTo>
                    <a:pt x="80" y="219"/>
                    <a:pt x="59" y="238"/>
                    <a:pt x="38" y="292"/>
                  </a:cubicBezTo>
                  <a:cubicBezTo>
                    <a:pt x="5" y="376"/>
                    <a:pt x="0" y="402"/>
                    <a:pt x="23" y="408"/>
                  </a:cubicBezTo>
                  <a:cubicBezTo>
                    <a:pt x="32" y="410"/>
                    <a:pt x="66" y="410"/>
                    <a:pt x="104" y="409"/>
                  </a:cubicBezTo>
                  <a:cubicBezTo>
                    <a:pt x="104" y="410"/>
                    <a:pt x="104" y="411"/>
                    <a:pt x="104" y="413"/>
                  </a:cubicBezTo>
                  <a:cubicBezTo>
                    <a:pt x="107" y="435"/>
                    <a:pt x="109" y="452"/>
                    <a:pt x="109" y="458"/>
                  </a:cubicBezTo>
                  <a:cubicBezTo>
                    <a:pt x="260" y="458"/>
                    <a:pt x="260" y="458"/>
                    <a:pt x="260" y="458"/>
                  </a:cubicBezTo>
                  <a:cubicBezTo>
                    <a:pt x="262" y="441"/>
                    <a:pt x="261" y="426"/>
                    <a:pt x="258" y="413"/>
                  </a:cubicBezTo>
                  <a:close/>
                  <a:moveTo>
                    <a:pt x="76" y="350"/>
                  </a:moveTo>
                  <a:cubicBezTo>
                    <a:pt x="76" y="350"/>
                    <a:pt x="85" y="341"/>
                    <a:pt x="95" y="329"/>
                  </a:cubicBezTo>
                  <a:cubicBezTo>
                    <a:pt x="96" y="336"/>
                    <a:pt x="97" y="343"/>
                    <a:pt x="97" y="350"/>
                  </a:cubicBezTo>
                  <a:cubicBezTo>
                    <a:pt x="85" y="350"/>
                    <a:pt x="76" y="350"/>
                    <a:pt x="76" y="350"/>
                  </a:cubicBezTo>
                  <a:close/>
                </a:path>
              </a:pathLst>
            </a:custGeom>
            <a:gradFill flip="none" rotWithShape="1">
              <a:gsLst>
                <a:gs pos="100000">
                  <a:srgbClr val="7289F2">
                    <a:alpha val="0"/>
                  </a:srgbClr>
                </a:gs>
                <a:gs pos="26000">
                  <a:srgbClr val="7289F2">
                    <a:alpha val="54000"/>
                  </a:srgbClr>
                </a:gs>
              </a:gsLst>
              <a:lin ang="7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9" name="Freeform 19">
              <a:extLst>
                <a:ext uri="{FF2B5EF4-FFF2-40B4-BE49-F238E27FC236}">
                  <a16:creationId xmlns:a16="http://schemas.microsoft.com/office/drawing/2014/main" id="{1F1055DB-0FAF-42E9-A9D9-33EEEA5E5D53}"/>
                </a:ext>
              </a:extLst>
            </p:cNvPr>
            <p:cNvSpPr>
              <a:spLocks/>
            </p:cNvSpPr>
            <p:nvPr/>
          </p:nvSpPr>
          <p:spPr bwMode="auto">
            <a:xfrm>
              <a:off x="5192713" y="5167313"/>
              <a:ext cx="236538" cy="338138"/>
            </a:xfrm>
            <a:custGeom>
              <a:avLst/>
              <a:gdLst>
                <a:gd name="T0" fmla="*/ 13 w 41"/>
                <a:gd name="T1" fmla="*/ 0 h 59"/>
                <a:gd name="T2" fmla="*/ 41 w 41"/>
                <a:gd name="T3" fmla="*/ 59 h 59"/>
                <a:gd name="T4" fmla="*/ 34 w 41"/>
                <a:gd name="T5" fmla="*/ 0 h 59"/>
                <a:gd name="T6" fmla="*/ 13 w 41"/>
                <a:gd name="T7" fmla="*/ 0 h 59"/>
              </a:gdLst>
              <a:ahLst/>
              <a:cxnLst>
                <a:cxn ang="0">
                  <a:pos x="T0" y="T1"/>
                </a:cxn>
                <a:cxn ang="0">
                  <a:pos x="T2" y="T3"/>
                </a:cxn>
                <a:cxn ang="0">
                  <a:pos x="T4" y="T5"/>
                </a:cxn>
                <a:cxn ang="0">
                  <a:pos x="T6" y="T7"/>
                </a:cxn>
              </a:cxnLst>
              <a:rect l="0" t="0" r="r" b="b"/>
              <a:pathLst>
                <a:path w="41" h="59">
                  <a:moveTo>
                    <a:pt x="13" y="0"/>
                  </a:moveTo>
                  <a:cubicBezTo>
                    <a:pt x="13" y="0"/>
                    <a:pt x="0" y="45"/>
                    <a:pt x="41" y="59"/>
                  </a:cubicBezTo>
                  <a:cubicBezTo>
                    <a:pt x="34" y="0"/>
                    <a:pt x="34" y="0"/>
                    <a:pt x="34" y="0"/>
                  </a:cubicBezTo>
                  <a:lnTo>
                    <a:pt x="13" y="0"/>
                  </a:lnTo>
                  <a:close/>
                </a:path>
              </a:pathLst>
            </a:custGeom>
            <a:solidFill>
              <a:srgbClr val="829CF3">
                <a:alpha val="26000"/>
              </a:srgb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0" name="Freeform 20">
              <a:extLst>
                <a:ext uri="{FF2B5EF4-FFF2-40B4-BE49-F238E27FC236}">
                  <a16:creationId xmlns:a16="http://schemas.microsoft.com/office/drawing/2014/main" id="{33DD8503-AB72-4432-BEC9-FC4887059C26}"/>
                </a:ext>
              </a:extLst>
            </p:cNvPr>
            <p:cNvSpPr>
              <a:spLocks/>
            </p:cNvSpPr>
            <p:nvPr/>
          </p:nvSpPr>
          <p:spPr bwMode="auto">
            <a:xfrm>
              <a:off x="6191250" y="3625850"/>
              <a:ext cx="333375" cy="217488"/>
            </a:xfrm>
            <a:custGeom>
              <a:avLst/>
              <a:gdLst>
                <a:gd name="T0" fmla="*/ 57 w 58"/>
                <a:gd name="T1" fmla="*/ 4 h 38"/>
                <a:gd name="T2" fmla="*/ 57 w 58"/>
                <a:gd name="T3" fmla="*/ 8 h 38"/>
                <a:gd name="T4" fmla="*/ 53 w 58"/>
                <a:gd name="T5" fmla="*/ 18 h 38"/>
                <a:gd name="T6" fmla="*/ 47 w 58"/>
                <a:gd name="T7" fmla="*/ 24 h 38"/>
                <a:gd name="T8" fmla="*/ 46 w 58"/>
                <a:gd name="T9" fmla="*/ 22 h 38"/>
                <a:gd name="T10" fmla="*/ 47 w 58"/>
                <a:gd name="T11" fmla="*/ 21 h 38"/>
                <a:gd name="T12" fmla="*/ 53 w 58"/>
                <a:gd name="T13" fmla="*/ 8 h 38"/>
                <a:gd name="T14" fmla="*/ 46 w 58"/>
                <a:gd name="T15" fmla="*/ 11 h 38"/>
                <a:gd name="T16" fmla="*/ 17 w 58"/>
                <a:gd name="T17" fmla="*/ 23 h 38"/>
                <a:gd name="T18" fmla="*/ 5 w 58"/>
                <a:gd name="T19" fmla="*/ 37 h 38"/>
                <a:gd name="T20" fmla="*/ 0 w 58"/>
                <a:gd name="T21" fmla="*/ 35 h 38"/>
                <a:gd name="T22" fmla="*/ 15 w 58"/>
                <a:gd name="T23" fmla="*/ 20 h 38"/>
                <a:gd name="T24" fmla="*/ 46 w 58"/>
                <a:gd name="T25" fmla="*/ 7 h 38"/>
                <a:gd name="T26" fmla="*/ 52 w 58"/>
                <a:gd name="T27" fmla="*/ 4 h 38"/>
                <a:gd name="T28" fmla="*/ 46 w 58"/>
                <a:gd name="T29" fmla="*/ 2 h 38"/>
                <a:gd name="T30" fmla="*/ 46 w 58"/>
                <a:gd name="T31" fmla="*/ 0 h 38"/>
                <a:gd name="T32" fmla="*/ 53 w 58"/>
                <a:gd name="T33" fmla="*/ 1 h 38"/>
                <a:gd name="T34" fmla="*/ 57 w 58"/>
                <a:gd name="T35" fmla="*/ 4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8" h="38">
                  <a:moveTo>
                    <a:pt x="57" y="4"/>
                  </a:moveTo>
                  <a:cubicBezTo>
                    <a:pt x="57" y="8"/>
                    <a:pt x="57" y="8"/>
                    <a:pt x="57" y="8"/>
                  </a:cubicBezTo>
                  <a:cubicBezTo>
                    <a:pt x="57" y="8"/>
                    <a:pt x="56" y="12"/>
                    <a:pt x="53" y="18"/>
                  </a:cubicBezTo>
                  <a:cubicBezTo>
                    <a:pt x="51" y="23"/>
                    <a:pt x="48" y="24"/>
                    <a:pt x="47" y="24"/>
                  </a:cubicBezTo>
                  <a:cubicBezTo>
                    <a:pt x="46" y="23"/>
                    <a:pt x="46" y="22"/>
                    <a:pt x="46" y="22"/>
                  </a:cubicBezTo>
                  <a:cubicBezTo>
                    <a:pt x="47" y="21"/>
                    <a:pt x="47" y="21"/>
                    <a:pt x="47" y="21"/>
                  </a:cubicBezTo>
                  <a:cubicBezTo>
                    <a:pt x="54" y="20"/>
                    <a:pt x="53" y="8"/>
                    <a:pt x="53" y="8"/>
                  </a:cubicBezTo>
                  <a:cubicBezTo>
                    <a:pt x="46" y="11"/>
                    <a:pt x="46" y="11"/>
                    <a:pt x="46" y="11"/>
                  </a:cubicBezTo>
                  <a:cubicBezTo>
                    <a:pt x="17" y="23"/>
                    <a:pt x="17" y="23"/>
                    <a:pt x="17" y="23"/>
                  </a:cubicBezTo>
                  <a:cubicBezTo>
                    <a:pt x="17" y="23"/>
                    <a:pt x="7" y="35"/>
                    <a:pt x="5" y="37"/>
                  </a:cubicBezTo>
                  <a:cubicBezTo>
                    <a:pt x="3" y="38"/>
                    <a:pt x="0" y="38"/>
                    <a:pt x="0" y="35"/>
                  </a:cubicBezTo>
                  <a:cubicBezTo>
                    <a:pt x="0" y="33"/>
                    <a:pt x="15" y="20"/>
                    <a:pt x="15" y="20"/>
                  </a:cubicBezTo>
                  <a:cubicBezTo>
                    <a:pt x="46" y="7"/>
                    <a:pt x="46" y="7"/>
                    <a:pt x="46" y="7"/>
                  </a:cubicBezTo>
                  <a:cubicBezTo>
                    <a:pt x="52" y="4"/>
                    <a:pt x="52" y="4"/>
                    <a:pt x="52" y="4"/>
                  </a:cubicBezTo>
                  <a:cubicBezTo>
                    <a:pt x="46" y="2"/>
                    <a:pt x="46" y="2"/>
                    <a:pt x="46" y="2"/>
                  </a:cubicBezTo>
                  <a:cubicBezTo>
                    <a:pt x="46" y="2"/>
                    <a:pt x="46" y="1"/>
                    <a:pt x="46" y="0"/>
                  </a:cubicBezTo>
                  <a:cubicBezTo>
                    <a:pt x="48" y="0"/>
                    <a:pt x="50" y="1"/>
                    <a:pt x="53" y="1"/>
                  </a:cubicBezTo>
                  <a:cubicBezTo>
                    <a:pt x="58" y="2"/>
                    <a:pt x="57" y="4"/>
                    <a:pt x="57" y="4"/>
                  </a:cubicBezTo>
                  <a:close/>
                </a:path>
              </a:pathLst>
            </a:custGeom>
            <a:solidFill>
              <a:srgbClr val="0A007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Shape 24">
              <a:extLst>
                <a:ext uri="{FF2B5EF4-FFF2-40B4-BE49-F238E27FC236}">
                  <a16:creationId xmlns:a16="http://schemas.microsoft.com/office/drawing/2014/main" id="{5734A953-9B6C-444B-B25F-6DF0B880B296}"/>
                </a:ext>
              </a:extLst>
            </p:cNvPr>
            <p:cNvSpPr/>
            <p:nvPr/>
          </p:nvSpPr>
          <p:spPr>
            <a:xfrm>
              <a:off x="6538394" y="3930239"/>
              <a:ext cx="104950" cy="82726"/>
            </a:xfrm>
            <a:custGeom>
              <a:avLst/>
              <a:gdLst>
                <a:gd name="connsiteX0" fmla="*/ 519 w 104950"/>
                <a:gd name="connsiteY0" fmla="*/ 1205 h 82726"/>
                <a:gd name="connsiteX1" fmla="*/ 64812 w 104950"/>
                <a:gd name="connsiteY1" fmla="*/ 36924 h 82726"/>
                <a:gd name="connsiteX2" fmla="*/ 102912 w 104950"/>
                <a:gd name="connsiteY2" fmla="*/ 82167 h 82726"/>
                <a:gd name="connsiteX3" fmla="*/ 519 w 104950"/>
                <a:gd name="connsiteY3" fmla="*/ 1205 h 82726"/>
              </a:gdLst>
              <a:ahLst/>
              <a:cxnLst>
                <a:cxn ang="0">
                  <a:pos x="connsiteX0" y="connsiteY0"/>
                </a:cxn>
                <a:cxn ang="0">
                  <a:pos x="connsiteX1" y="connsiteY1"/>
                </a:cxn>
                <a:cxn ang="0">
                  <a:pos x="connsiteX2" y="connsiteY2"/>
                </a:cxn>
                <a:cxn ang="0">
                  <a:pos x="connsiteX3" y="connsiteY3"/>
                </a:cxn>
              </a:cxnLst>
              <a:rect l="l" t="t" r="r" b="b"/>
              <a:pathLst>
                <a:path w="104950" h="82726">
                  <a:moveTo>
                    <a:pt x="519" y="1205"/>
                  </a:moveTo>
                  <a:cubicBezTo>
                    <a:pt x="-5831" y="-6335"/>
                    <a:pt x="47747" y="23430"/>
                    <a:pt x="64812" y="36924"/>
                  </a:cubicBezTo>
                  <a:cubicBezTo>
                    <a:pt x="81877" y="50418"/>
                    <a:pt x="113231" y="87723"/>
                    <a:pt x="102912" y="82167"/>
                  </a:cubicBezTo>
                  <a:cubicBezTo>
                    <a:pt x="92593" y="76611"/>
                    <a:pt x="6869" y="8745"/>
                    <a:pt x="519" y="1205"/>
                  </a:cubicBezTo>
                  <a:close/>
                </a:path>
              </a:pathLst>
            </a:custGeom>
            <a:solidFill>
              <a:srgbClr val="0A007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0" name="Freeform: Shape 149">
              <a:extLst>
                <a:ext uri="{FF2B5EF4-FFF2-40B4-BE49-F238E27FC236}">
                  <a16:creationId xmlns:a16="http://schemas.microsoft.com/office/drawing/2014/main" id="{0981B24C-CD45-4505-87DD-EBA799A608A0}"/>
                </a:ext>
              </a:extLst>
            </p:cNvPr>
            <p:cNvSpPr/>
            <p:nvPr/>
          </p:nvSpPr>
          <p:spPr>
            <a:xfrm>
              <a:off x="6586362" y="3924595"/>
              <a:ext cx="104950" cy="82726"/>
            </a:xfrm>
            <a:custGeom>
              <a:avLst/>
              <a:gdLst>
                <a:gd name="connsiteX0" fmla="*/ 519 w 104950"/>
                <a:gd name="connsiteY0" fmla="*/ 1205 h 82726"/>
                <a:gd name="connsiteX1" fmla="*/ 64812 w 104950"/>
                <a:gd name="connsiteY1" fmla="*/ 36924 h 82726"/>
                <a:gd name="connsiteX2" fmla="*/ 102912 w 104950"/>
                <a:gd name="connsiteY2" fmla="*/ 82167 h 82726"/>
                <a:gd name="connsiteX3" fmla="*/ 519 w 104950"/>
                <a:gd name="connsiteY3" fmla="*/ 1205 h 82726"/>
              </a:gdLst>
              <a:ahLst/>
              <a:cxnLst>
                <a:cxn ang="0">
                  <a:pos x="connsiteX0" y="connsiteY0"/>
                </a:cxn>
                <a:cxn ang="0">
                  <a:pos x="connsiteX1" y="connsiteY1"/>
                </a:cxn>
                <a:cxn ang="0">
                  <a:pos x="connsiteX2" y="connsiteY2"/>
                </a:cxn>
                <a:cxn ang="0">
                  <a:pos x="connsiteX3" y="connsiteY3"/>
                </a:cxn>
              </a:cxnLst>
              <a:rect l="l" t="t" r="r" b="b"/>
              <a:pathLst>
                <a:path w="104950" h="82726">
                  <a:moveTo>
                    <a:pt x="519" y="1205"/>
                  </a:moveTo>
                  <a:cubicBezTo>
                    <a:pt x="-5831" y="-6335"/>
                    <a:pt x="47747" y="23430"/>
                    <a:pt x="64812" y="36924"/>
                  </a:cubicBezTo>
                  <a:cubicBezTo>
                    <a:pt x="81877" y="50418"/>
                    <a:pt x="113231" y="87723"/>
                    <a:pt x="102912" y="82167"/>
                  </a:cubicBezTo>
                  <a:cubicBezTo>
                    <a:pt x="92593" y="76611"/>
                    <a:pt x="6869" y="8745"/>
                    <a:pt x="519" y="1205"/>
                  </a:cubicBezTo>
                  <a:close/>
                </a:path>
              </a:pathLst>
            </a:custGeom>
            <a:solidFill>
              <a:srgbClr val="0A007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Shape 25">
              <a:extLst>
                <a:ext uri="{FF2B5EF4-FFF2-40B4-BE49-F238E27FC236}">
                  <a16:creationId xmlns:a16="http://schemas.microsoft.com/office/drawing/2014/main" id="{95F849CF-BB96-4670-91B9-CF85441BB33B}"/>
                </a:ext>
              </a:extLst>
            </p:cNvPr>
            <p:cNvSpPr/>
            <p:nvPr/>
          </p:nvSpPr>
          <p:spPr>
            <a:xfrm>
              <a:off x="5832786" y="4279895"/>
              <a:ext cx="465015" cy="55559"/>
            </a:xfrm>
            <a:custGeom>
              <a:avLst/>
              <a:gdLst>
                <a:gd name="connsiteX0" fmla="*/ 456889 w 465015"/>
                <a:gd name="connsiteY0" fmla="*/ 50805 h 55559"/>
                <a:gd name="connsiteX1" fmla="*/ 2864 w 465015"/>
                <a:gd name="connsiteY1" fmla="*/ 5 h 55559"/>
                <a:gd name="connsiteX2" fmla="*/ 272739 w 465015"/>
                <a:gd name="connsiteY2" fmla="*/ 47630 h 55559"/>
                <a:gd name="connsiteX3" fmla="*/ 456889 w 465015"/>
                <a:gd name="connsiteY3" fmla="*/ 50805 h 55559"/>
              </a:gdLst>
              <a:ahLst/>
              <a:cxnLst>
                <a:cxn ang="0">
                  <a:pos x="connsiteX0" y="connsiteY0"/>
                </a:cxn>
                <a:cxn ang="0">
                  <a:pos x="connsiteX1" y="connsiteY1"/>
                </a:cxn>
                <a:cxn ang="0">
                  <a:pos x="connsiteX2" y="connsiteY2"/>
                </a:cxn>
                <a:cxn ang="0">
                  <a:pos x="connsiteX3" y="connsiteY3"/>
                </a:cxn>
              </a:cxnLst>
              <a:rect l="l" t="t" r="r" b="b"/>
              <a:pathLst>
                <a:path w="465015" h="55559">
                  <a:moveTo>
                    <a:pt x="456889" y="50805"/>
                  </a:moveTo>
                  <a:cubicBezTo>
                    <a:pt x="411910" y="42867"/>
                    <a:pt x="33556" y="534"/>
                    <a:pt x="2864" y="5"/>
                  </a:cubicBezTo>
                  <a:cubicBezTo>
                    <a:pt x="-27828" y="-524"/>
                    <a:pt x="196539" y="39163"/>
                    <a:pt x="272739" y="47630"/>
                  </a:cubicBezTo>
                  <a:cubicBezTo>
                    <a:pt x="348939" y="56097"/>
                    <a:pt x="501868" y="58743"/>
                    <a:pt x="456889" y="50805"/>
                  </a:cubicBezTo>
                  <a:close/>
                </a:path>
              </a:pathLst>
            </a:custGeom>
            <a:solidFill>
              <a:srgbClr val="0A007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grpSp>
      <p:grpSp>
        <p:nvGrpSpPr>
          <p:cNvPr id="38" name="Group 37" descr="This image is an icon of three people and a globe. ">
            <a:extLst>
              <a:ext uri="{FF2B5EF4-FFF2-40B4-BE49-F238E27FC236}">
                <a16:creationId xmlns:a16="http://schemas.microsoft.com/office/drawing/2014/main" id="{A990E334-4A7D-4F5C-A904-F305BFAA954B}"/>
              </a:ext>
            </a:extLst>
          </p:cNvPr>
          <p:cNvGrpSpPr/>
          <p:nvPr/>
        </p:nvGrpSpPr>
        <p:grpSpPr>
          <a:xfrm>
            <a:off x="8229600" y="4182253"/>
            <a:ext cx="1271588" cy="1273175"/>
            <a:chOff x="8229600" y="4162425"/>
            <a:chExt cx="1271588" cy="1273175"/>
          </a:xfrm>
        </p:grpSpPr>
        <p:sp>
          <p:nvSpPr>
            <p:cNvPr id="36" name="Oval 28">
              <a:extLst>
                <a:ext uri="{FF2B5EF4-FFF2-40B4-BE49-F238E27FC236}">
                  <a16:creationId xmlns:a16="http://schemas.microsoft.com/office/drawing/2014/main" id="{4699FCCF-8ACA-4F41-97A7-AD2C08AE5E98}"/>
                </a:ext>
              </a:extLst>
            </p:cNvPr>
            <p:cNvSpPr>
              <a:spLocks noChangeArrowheads="1"/>
            </p:cNvSpPr>
            <p:nvPr/>
          </p:nvSpPr>
          <p:spPr bwMode="auto">
            <a:xfrm>
              <a:off x="8229600" y="4162425"/>
              <a:ext cx="1271588" cy="1273175"/>
            </a:xfrm>
            <a:prstGeom prst="ellipse">
              <a:avLst/>
            </a:prstGeom>
            <a:gradFill>
              <a:gsLst>
                <a:gs pos="0">
                  <a:srgbClr val="7CEFD8"/>
                </a:gs>
                <a:gs pos="50000">
                  <a:srgbClr val="6672E4"/>
                </a:gs>
                <a:gs pos="100000">
                  <a:srgbClr val="882BE5"/>
                </a:gs>
              </a:gsLst>
              <a:lin ang="78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nvGrpSpPr>
            <p:cNvPr id="202" name="Group 201">
              <a:extLst>
                <a:ext uri="{FF2B5EF4-FFF2-40B4-BE49-F238E27FC236}">
                  <a16:creationId xmlns:a16="http://schemas.microsoft.com/office/drawing/2014/main" id="{F63DE9C6-B298-4701-B108-E8E84885E8BC}"/>
                </a:ext>
              </a:extLst>
            </p:cNvPr>
            <p:cNvGrpSpPr/>
            <p:nvPr/>
          </p:nvGrpSpPr>
          <p:grpSpPr>
            <a:xfrm>
              <a:off x="8560253" y="4426329"/>
              <a:ext cx="610282" cy="674403"/>
              <a:chOff x="4841875" y="2895601"/>
              <a:chExt cx="344488" cy="346075"/>
            </a:xfrm>
          </p:grpSpPr>
          <p:sp>
            <p:nvSpPr>
              <p:cNvPr id="203" name="Freeform 258">
                <a:extLst>
                  <a:ext uri="{FF2B5EF4-FFF2-40B4-BE49-F238E27FC236}">
                    <a16:creationId xmlns:a16="http://schemas.microsoft.com/office/drawing/2014/main" id="{05760EEA-E70F-4460-BC2A-336F9645E04A}"/>
                  </a:ext>
                </a:extLst>
              </p:cNvPr>
              <p:cNvSpPr>
                <a:spLocks/>
              </p:cNvSpPr>
              <p:nvPr/>
            </p:nvSpPr>
            <p:spPr bwMode="auto">
              <a:xfrm>
                <a:off x="4916488" y="2895601"/>
                <a:ext cx="195263" cy="195263"/>
              </a:xfrm>
              <a:custGeom>
                <a:avLst/>
                <a:gdLst>
                  <a:gd name="T0" fmla="*/ 52 w 52"/>
                  <a:gd name="T1" fmla="*/ 26 h 52"/>
                  <a:gd name="T2" fmla="*/ 26 w 52"/>
                  <a:gd name="T3" fmla="*/ 52 h 52"/>
                  <a:gd name="T4" fmla="*/ 0 w 52"/>
                  <a:gd name="T5" fmla="*/ 25 h 52"/>
                  <a:gd name="T6" fmla="*/ 25 w 52"/>
                  <a:gd name="T7" fmla="*/ 0 h 52"/>
                  <a:gd name="T8" fmla="*/ 26 w 52"/>
                  <a:gd name="T9" fmla="*/ 0 h 52"/>
                  <a:gd name="T10" fmla="*/ 52 w 52"/>
                  <a:gd name="T11" fmla="*/ 26 h 52"/>
                </a:gdLst>
                <a:ahLst/>
                <a:cxnLst>
                  <a:cxn ang="0">
                    <a:pos x="T0" y="T1"/>
                  </a:cxn>
                  <a:cxn ang="0">
                    <a:pos x="T2" y="T3"/>
                  </a:cxn>
                  <a:cxn ang="0">
                    <a:pos x="T4" y="T5"/>
                  </a:cxn>
                  <a:cxn ang="0">
                    <a:pos x="T6" y="T7"/>
                  </a:cxn>
                  <a:cxn ang="0">
                    <a:pos x="T8" y="T9"/>
                  </a:cxn>
                  <a:cxn ang="0">
                    <a:pos x="T10" y="T11"/>
                  </a:cxn>
                </a:cxnLst>
                <a:rect l="0" t="0" r="r" b="b"/>
                <a:pathLst>
                  <a:path w="52" h="52">
                    <a:moveTo>
                      <a:pt x="52" y="26"/>
                    </a:moveTo>
                    <a:cubicBezTo>
                      <a:pt x="52" y="40"/>
                      <a:pt x="40" y="52"/>
                      <a:pt x="26" y="52"/>
                    </a:cubicBezTo>
                    <a:cubicBezTo>
                      <a:pt x="12" y="52"/>
                      <a:pt x="0" y="40"/>
                      <a:pt x="0" y="25"/>
                    </a:cubicBezTo>
                    <a:cubicBezTo>
                      <a:pt x="0" y="11"/>
                      <a:pt x="11" y="1"/>
                      <a:pt x="25" y="0"/>
                    </a:cubicBezTo>
                    <a:cubicBezTo>
                      <a:pt x="25" y="0"/>
                      <a:pt x="26" y="0"/>
                      <a:pt x="26" y="0"/>
                    </a:cubicBezTo>
                    <a:cubicBezTo>
                      <a:pt x="40" y="0"/>
                      <a:pt x="52" y="11"/>
                      <a:pt x="52" y="26"/>
                    </a:cubicBezTo>
                    <a:close/>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04" name="Freeform 259">
                <a:extLst>
                  <a:ext uri="{FF2B5EF4-FFF2-40B4-BE49-F238E27FC236}">
                    <a16:creationId xmlns:a16="http://schemas.microsoft.com/office/drawing/2014/main" id="{7AE0CD2C-CD57-47B1-B505-80D106A80804}"/>
                  </a:ext>
                </a:extLst>
              </p:cNvPr>
              <p:cNvSpPr>
                <a:spLocks/>
              </p:cNvSpPr>
              <p:nvPr/>
            </p:nvSpPr>
            <p:spPr bwMode="auto">
              <a:xfrm>
                <a:off x="4957763" y="2895601"/>
                <a:ext cx="52388" cy="195263"/>
              </a:xfrm>
              <a:custGeom>
                <a:avLst/>
                <a:gdLst>
                  <a:gd name="T0" fmla="*/ 14 w 14"/>
                  <a:gd name="T1" fmla="*/ 0 h 52"/>
                  <a:gd name="T2" fmla="*/ 14 w 14"/>
                  <a:gd name="T3" fmla="*/ 52 h 52"/>
                </a:gdLst>
                <a:ahLst/>
                <a:cxnLst>
                  <a:cxn ang="0">
                    <a:pos x="T0" y="T1"/>
                  </a:cxn>
                  <a:cxn ang="0">
                    <a:pos x="T2" y="T3"/>
                  </a:cxn>
                </a:cxnLst>
                <a:rect l="0" t="0" r="r" b="b"/>
                <a:pathLst>
                  <a:path w="14" h="52">
                    <a:moveTo>
                      <a:pt x="14" y="0"/>
                    </a:moveTo>
                    <a:cubicBezTo>
                      <a:pt x="0" y="15"/>
                      <a:pt x="0" y="34"/>
                      <a:pt x="14" y="52"/>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05" name="Freeform 260">
                <a:extLst>
                  <a:ext uri="{FF2B5EF4-FFF2-40B4-BE49-F238E27FC236}">
                    <a16:creationId xmlns:a16="http://schemas.microsoft.com/office/drawing/2014/main" id="{872A3131-C536-4756-B975-DACC55DF3723}"/>
                  </a:ext>
                </a:extLst>
              </p:cNvPr>
              <p:cNvSpPr>
                <a:spLocks/>
              </p:cNvSpPr>
              <p:nvPr/>
            </p:nvSpPr>
            <p:spPr bwMode="auto">
              <a:xfrm>
                <a:off x="5018088" y="2895601"/>
                <a:ext cx="52388" cy="195263"/>
              </a:xfrm>
              <a:custGeom>
                <a:avLst/>
                <a:gdLst>
                  <a:gd name="T0" fmla="*/ 0 w 14"/>
                  <a:gd name="T1" fmla="*/ 0 h 52"/>
                  <a:gd name="T2" fmla="*/ 0 w 14"/>
                  <a:gd name="T3" fmla="*/ 52 h 52"/>
                </a:gdLst>
                <a:ahLst/>
                <a:cxnLst>
                  <a:cxn ang="0">
                    <a:pos x="T0" y="T1"/>
                  </a:cxn>
                  <a:cxn ang="0">
                    <a:pos x="T2" y="T3"/>
                  </a:cxn>
                </a:cxnLst>
                <a:rect l="0" t="0" r="r" b="b"/>
                <a:pathLst>
                  <a:path w="14" h="52">
                    <a:moveTo>
                      <a:pt x="0" y="0"/>
                    </a:moveTo>
                    <a:cubicBezTo>
                      <a:pt x="14" y="15"/>
                      <a:pt x="14" y="34"/>
                      <a:pt x="0" y="52"/>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06" name="Line 261">
                <a:extLst>
                  <a:ext uri="{FF2B5EF4-FFF2-40B4-BE49-F238E27FC236}">
                    <a16:creationId xmlns:a16="http://schemas.microsoft.com/office/drawing/2014/main" id="{8D6C92E4-36B6-469D-8D9D-7E821A2B6AD3}"/>
                  </a:ext>
                </a:extLst>
              </p:cNvPr>
              <p:cNvSpPr>
                <a:spLocks noChangeShapeType="1"/>
              </p:cNvSpPr>
              <p:nvPr/>
            </p:nvSpPr>
            <p:spPr bwMode="auto">
              <a:xfrm>
                <a:off x="4932363" y="3044826"/>
                <a:ext cx="165100"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07" name="Line 262">
                <a:extLst>
                  <a:ext uri="{FF2B5EF4-FFF2-40B4-BE49-F238E27FC236}">
                    <a16:creationId xmlns:a16="http://schemas.microsoft.com/office/drawing/2014/main" id="{B9D7D31E-100C-4875-91DB-E3AA306D1C1C}"/>
                  </a:ext>
                </a:extLst>
              </p:cNvPr>
              <p:cNvSpPr>
                <a:spLocks noChangeShapeType="1"/>
              </p:cNvSpPr>
              <p:nvPr/>
            </p:nvSpPr>
            <p:spPr bwMode="auto">
              <a:xfrm>
                <a:off x="4932363" y="2940051"/>
                <a:ext cx="165100"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08" name="Line 263">
                <a:extLst>
                  <a:ext uri="{FF2B5EF4-FFF2-40B4-BE49-F238E27FC236}">
                    <a16:creationId xmlns:a16="http://schemas.microsoft.com/office/drawing/2014/main" id="{29CE937B-2D75-4864-AD7D-EE0DA1EBAD70}"/>
                  </a:ext>
                </a:extLst>
              </p:cNvPr>
              <p:cNvSpPr>
                <a:spLocks noChangeShapeType="1"/>
              </p:cNvSpPr>
              <p:nvPr/>
            </p:nvSpPr>
            <p:spPr bwMode="auto">
              <a:xfrm>
                <a:off x="4916488" y="2992438"/>
                <a:ext cx="195263"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09" name="Oval 264">
                <a:extLst>
                  <a:ext uri="{FF2B5EF4-FFF2-40B4-BE49-F238E27FC236}">
                    <a16:creationId xmlns:a16="http://schemas.microsoft.com/office/drawing/2014/main" id="{5C237BA8-A5D9-4E6F-B526-E9714857803B}"/>
                  </a:ext>
                </a:extLst>
              </p:cNvPr>
              <p:cNvSpPr>
                <a:spLocks noChangeArrowheads="1"/>
              </p:cNvSpPr>
              <p:nvPr/>
            </p:nvSpPr>
            <p:spPr bwMode="auto">
              <a:xfrm>
                <a:off x="4864100" y="3105151"/>
                <a:ext cx="74613" cy="7620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10" name="Oval 265">
                <a:extLst>
                  <a:ext uri="{FF2B5EF4-FFF2-40B4-BE49-F238E27FC236}">
                    <a16:creationId xmlns:a16="http://schemas.microsoft.com/office/drawing/2014/main" id="{661A5EFA-ECB7-4C9D-A8BD-1FACE7EBBD7D}"/>
                  </a:ext>
                </a:extLst>
              </p:cNvPr>
              <p:cNvSpPr>
                <a:spLocks noChangeArrowheads="1"/>
              </p:cNvSpPr>
              <p:nvPr/>
            </p:nvSpPr>
            <p:spPr bwMode="auto">
              <a:xfrm>
                <a:off x="4976813" y="3105151"/>
                <a:ext cx="74613" cy="7620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11" name="Oval 266">
                <a:extLst>
                  <a:ext uri="{FF2B5EF4-FFF2-40B4-BE49-F238E27FC236}">
                    <a16:creationId xmlns:a16="http://schemas.microsoft.com/office/drawing/2014/main" id="{6503CA85-38C3-44D1-94CA-34EA501E44D5}"/>
                  </a:ext>
                </a:extLst>
              </p:cNvPr>
              <p:cNvSpPr>
                <a:spLocks noChangeArrowheads="1"/>
              </p:cNvSpPr>
              <p:nvPr/>
            </p:nvSpPr>
            <p:spPr bwMode="auto">
              <a:xfrm>
                <a:off x="5089525" y="3105151"/>
                <a:ext cx="74613" cy="7620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12" name="Freeform 267">
                <a:extLst>
                  <a:ext uri="{FF2B5EF4-FFF2-40B4-BE49-F238E27FC236}">
                    <a16:creationId xmlns:a16="http://schemas.microsoft.com/office/drawing/2014/main" id="{AE3AF176-184A-4597-B23C-A8ECB69459A6}"/>
                  </a:ext>
                </a:extLst>
              </p:cNvPr>
              <p:cNvSpPr>
                <a:spLocks/>
              </p:cNvSpPr>
              <p:nvPr/>
            </p:nvSpPr>
            <p:spPr bwMode="auto">
              <a:xfrm>
                <a:off x="4841875" y="3181351"/>
                <a:ext cx="344488" cy="60325"/>
              </a:xfrm>
              <a:custGeom>
                <a:avLst/>
                <a:gdLst>
                  <a:gd name="T0" fmla="*/ 76 w 92"/>
                  <a:gd name="T1" fmla="*/ 0 h 16"/>
                  <a:gd name="T2" fmla="*/ 61 w 92"/>
                  <a:gd name="T3" fmla="*/ 11 h 16"/>
                  <a:gd name="T4" fmla="*/ 46 w 92"/>
                  <a:gd name="T5" fmla="*/ 0 h 16"/>
                  <a:gd name="T6" fmla="*/ 31 w 92"/>
                  <a:gd name="T7" fmla="*/ 11 h 16"/>
                  <a:gd name="T8" fmla="*/ 16 w 92"/>
                  <a:gd name="T9" fmla="*/ 0 h 16"/>
                  <a:gd name="T10" fmla="*/ 0 w 92"/>
                  <a:gd name="T11" fmla="*/ 16 h 16"/>
                  <a:gd name="T12" fmla="*/ 92 w 92"/>
                  <a:gd name="T13" fmla="*/ 16 h 16"/>
                  <a:gd name="T14" fmla="*/ 76 w 92"/>
                  <a:gd name="T15" fmla="*/ 0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2" h="16">
                    <a:moveTo>
                      <a:pt x="76" y="0"/>
                    </a:moveTo>
                    <a:cubicBezTo>
                      <a:pt x="69" y="0"/>
                      <a:pt x="63" y="4"/>
                      <a:pt x="61" y="11"/>
                    </a:cubicBezTo>
                    <a:cubicBezTo>
                      <a:pt x="59" y="4"/>
                      <a:pt x="53" y="0"/>
                      <a:pt x="46" y="0"/>
                    </a:cubicBezTo>
                    <a:cubicBezTo>
                      <a:pt x="39" y="0"/>
                      <a:pt x="33" y="4"/>
                      <a:pt x="31" y="11"/>
                    </a:cubicBezTo>
                    <a:cubicBezTo>
                      <a:pt x="29" y="4"/>
                      <a:pt x="23" y="0"/>
                      <a:pt x="16" y="0"/>
                    </a:cubicBezTo>
                    <a:cubicBezTo>
                      <a:pt x="7" y="0"/>
                      <a:pt x="0" y="8"/>
                      <a:pt x="0" y="16"/>
                    </a:cubicBezTo>
                    <a:cubicBezTo>
                      <a:pt x="92" y="16"/>
                      <a:pt x="92" y="16"/>
                      <a:pt x="92" y="16"/>
                    </a:cubicBezTo>
                    <a:cubicBezTo>
                      <a:pt x="92" y="8"/>
                      <a:pt x="85" y="0"/>
                      <a:pt x="76" y="0"/>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sp>
        <p:nvSpPr>
          <p:cNvPr id="332" name="Rectangle 331">
            <a:extLst>
              <a:ext uri="{FF2B5EF4-FFF2-40B4-BE49-F238E27FC236}">
                <a16:creationId xmlns:a16="http://schemas.microsoft.com/office/drawing/2014/main" id="{779BDC05-BA31-44EF-B695-331F1F3CEBCA}"/>
              </a:ext>
            </a:extLst>
          </p:cNvPr>
          <p:cNvSpPr/>
          <p:nvPr/>
        </p:nvSpPr>
        <p:spPr>
          <a:xfrm>
            <a:off x="9854371" y="4987830"/>
            <a:ext cx="1594604" cy="492443"/>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It can appeal to more applicants</a:t>
            </a:r>
          </a:p>
        </p:txBody>
      </p:sp>
    </p:spTree>
    <p:extLst>
      <p:ext uri="{BB962C8B-B14F-4D97-AF65-F5344CB8AC3E}">
        <p14:creationId xmlns:p14="http://schemas.microsoft.com/office/powerpoint/2010/main" val="18697369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B6F37-7DB4-1E75-AAB9-9A5F3B3209EA}"/>
              </a:ext>
            </a:extLst>
          </p:cNvPr>
          <p:cNvSpPr>
            <a:spLocks noGrp="1"/>
          </p:cNvSpPr>
          <p:nvPr>
            <p:ph type="title"/>
          </p:nvPr>
        </p:nvSpPr>
        <p:spPr>
          <a:xfrm>
            <a:off x="850900" y="801512"/>
            <a:ext cx="10347678" cy="711199"/>
          </a:xfrm>
        </p:spPr>
        <p:txBody>
          <a:bodyPr>
            <a:normAutofit fontScale="90000"/>
          </a:bodyPr>
          <a:lstStyle/>
          <a:p>
            <a:r>
              <a:rPr lang="en-GB" b="1" dirty="0"/>
              <a:t>BENEFITS OF FLEXIBLE WORKING FOR EMPLOYEES </a:t>
            </a:r>
            <a:br>
              <a:rPr lang="en-GB" dirty="0"/>
            </a:br>
            <a:br>
              <a:rPr lang="en-GB" dirty="0"/>
            </a:br>
            <a:endParaRPr lang="en-GB" dirty="0"/>
          </a:p>
        </p:txBody>
      </p:sp>
      <p:graphicFrame>
        <p:nvGraphicFramePr>
          <p:cNvPr id="3" name="Content Placeholder 3" descr="Timeline Placeholder ">
            <a:extLst>
              <a:ext uri="{FF2B5EF4-FFF2-40B4-BE49-F238E27FC236}">
                <a16:creationId xmlns:a16="http://schemas.microsoft.com/office/drawing/2014/main" id="{5E50E48C-D7C5-495E-C41A-726DF9732911}"/>
              </a:ext>
            </a:extLst>
          </p:cNvPr>
          <p:cNvGraphicFramePr>
            <a:graphicFrameLocks/>
          </p:cNvGraphicFramePr>
          <p:nvPr>
            <p:extLst>
              <p:ext uri="{D42A27DB-BD31-4B8C-83A1-F6EECF244321}">
                <p14:modId xmlns:p14="http://schemas.microsoft.com/office/powerpoint/2010/main" val="1473794175"/>
              </p:ext>
            </p:extLst>
          </p:nvPr>
        </p:nvGraphicFramePr>
        <p:xfrm>
          <a:off x="850900" y="998688"/>
          <a:ext cx="10125075" cy="48606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22217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hidden="1">
            <a:extLst>
              <a:ext uri="{FF2B5EF4-FFF2-40B4-BE49-F238E27FC236}">
                <a16:creationId xmlns:a16="http://schemas.microsoft.com/office/drawing/2014/main" id="{5A790B0A-0491-4358-8078-EF85845DE09F}"/>
              </a:ext>
            </a:extLst>
          </p:cNvPr>
          <p:cNvSpPr>
            <a:spLocks noGrp="1"/>
          </p:cNvSpPr>
          <p:nvPr>
            <p:ph type="title"/>
          </p:nvPr>
        </p:nvSpPr>
        <p:spPr/>
        <p:txBody>
          <a:bodyPr/>
          <a:lstStyle/>
          <a:p>
            <a:r>
              <a:rPr lang="en-US" dirty="0"/>
              <a:t>Human resources slide 6</a:t>
            </a:r>
          </a:p>
        </p:txBody>
      </p:sp>
      <p:grpSp>
        <p:nvGrpSpPr>
          <p:cNvPr id="29" name="Group 28" descr="This image is an illustration of a man with a beard. ">
            <a:extLst>
              <a:ext uri="{FF2B5EF4-FFF2-40B4-BE49-F238E27FC236}">
                <a16:creationId xmlns:a16="http://schemas.microsoft.com/office/drawing/2014/main" id="{F32A5E08-DAB7-4688-9995-64BE90AA2F83}"/>
              </a:ext>
            </a:extLst>
          </p:cNvPr>
          <p:cNvGrpSpPr/>
          <p:nvPr/>
        </p:nvGrpSpPr>
        <p:grpSpPr>
          <a:xfrm>
            <a:off x="577510" y="1318790"/>
            <a:ext cx="4430272" cy="6043606"/>
            <a:chOff x="117404" y="1951388"/>
            <a:chExt cx="3810340" cy="5197917"/>
          </a:xfrm>
        </p:grpSpPr>
        <p:sp>
          <p:nvSpPr>
            <p:cNvPr id="25" name="Oval 24">
              <a:extLst>
                <a:ext uri="{FF2B5EF4-FFF2-40B4-BE49-F238E27FC236}">
                  <a16:creationId xmlns:a16="http://schemas.microsoft.com/office/drawing/2014/main" id="{EEAF1E36-1F6F-484C-9CA3-D7321F33C7EE}"/>
                </a:ext>
              </a:extLst>
            </p:cNvPr>
            <p:cNvSpPr/>
            <p:nvPr/>
          </p:nvSpPr>
          <p:spPr>
            <a:xfrm>
              <a:off x="218769" y="2438400"/>
              <a:ext cx="3131996" cy="3131996"/>
            </a:xfrm>
            <a:prstGeom prst="ellipse">
              <a:avLst/>
            </a:prstGeom>
            <a:gradFill>
              <a:gsLst>
                <a:gs pos="0">
                  <a:srgbClr val="7CEFD8"/>
                </a:gs>
                <a:gs pos="71000">
                  <a:srgbClr val="6672E4"/>
                </a:gs>
                <a:gs pos="100000">
                  <a:srgbClr val="882BE5"/>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nvGrpSpPr>
            <p:cNvPr id="24" name="Group 23">
              <a:extLst>
                <a:ext uri="{FF2B5EF4-FFF2-40B4-BE49-F238E27FC236}">
                  <a16:creationId xmlns:a16="http://schemas.microsoft.com/office/drawing/2014/main" id="{182ED547-BB7E-4187-9E8C-EA8699D2D1A2}"/>
                </a:ext>
              </a:extLst>
            </p:cNvPr>
            <p:cNvGrpSpPr/>
            <p:nvPr/>
          </p:nvGrpSpPr>
          <p:grpSpPr>
            <a:xfrm>
              <a:off x="524849" y="2442817"/>
              <a:ext cx="2749416" cy="4706488"/>
              <a:chOff x="209099" y="1340526"/>
              <a:chExt cx="3468002" cy="5936574"/>
            </a:xfrm>
          </p:grpSpPr>
          <p:sp>
            <p:nvSpPr>
              <p:cNvPr id="9" name="Freeform 5">
                <a:extLst>
                  <a:ext uri="{FF2B5EF4-FFF2-40B4-BE49-F238E27FC236}">
                    <a16:creationId xmlns:a16="http://schemas.microsoft.com/office/drawing/2014/main" id="{C8571C14-2F27-4E34-B686-6E2CDCF3BA1E}"/>
                  </a:ext>
                </a:extLst>
              </p:cNvPr>
              <p:cNvSpPr>
                <a:spLocks/>
              </p:cNvSpPr>
              <p:nvPr/>
            </p:nvSpPr>
            <p:spPr bwMode="auto">
              <a:xfrm>
                <a:off x="2096528" y="3310241"/>
                <a:ext cx="1340572" cy="1498286"/>
              </a:xfrm>
              <a:custGeom>
                <a:avLst/>
                <a:gdLst>
                  <a:gd name="T0" fmla="*/ 210 w 502"/>
                  <a:gd name="T1" fmla="*/ 73 h 562"/>
                  <a:gd name="T2" fmla="*/ 463 w 502"/>
                  <a:gd name="T3" fmla="*/ 365 h 562"/>
                  <a:gd name="T4" fmla="*/ 463 w 502"/>
                  <a:gd name="T5" fmla="*/ 549 h 562"/>
                  <a:gd name="T6" fmla="*/ 81 w 502"/>
                  <a:gd name="T7" fmla="*/ 311 h 562"/>
                  <a:gd name="T8" fmla="*/ 48 w 502"/>
                  <a:gd name="T9" fmla="*/ 5 h 562"/>
                  <a:gd name="T10" fmla="*/ 210 w 502"/>
                  <a:gd name="T11" fmla="*/ 73 h 562"/>
                </a:gdLst>
                <a:ahLst/>
                <a:cxnLst>
                  <a:cxn ang="0">
                    <a:pos x="T0" y="T1"/>
                  </a:cxn>
                  <a:cxn ang="0">
                    <a:pos x="T2" y="T3"/>
                  </a:cxn>
                  <a:cxn ang="0">
                    <a:pos x="T4" y="T5"/>
                  </a:cxn>
                  <a:cxn ang="0">
                    <a:pos x="T6" y="T7"/>
                  </a:cxn>
                  <a:cxn ang="0">
                    <a:pos x="T8" y="T9"/>
                  </a:cxn>
                  <a:cxn ang="0">
                    <a:pos x="T10" y="T11"/>
                  </a:cxn>
                </a:cxnLst>
                <a:rect l="0" t="0" r="r" b="b"/>
                <a:pathLst>
                  <a:path w="502" h="562">
                    <a:moveTo>
                      <a:pt x="210" y="73"/>
                    </a:moveTo>
                    <a:cubicBezTo>
                      <a:pt x="210" y="73"/>
                      <a:pt x="450" y="325"/>
                      <a:pt x="463" y="365"/>
                    </a:cubicBezTo>
                    <a:cubicBezTo>
                      <a:pt x="475" y="405"/>
                      <a:pt x="502" y="535"/>
                      <a:pt x="463" y="549"/>
                    </a:cubicBezTo>
                    <a:cubicBezTo>
                      <a:pt x="423" y="562"/>
                      <a:pt x="161" y="540"/>
                      <a:pt x="81" y="311"/>
                    </a:cubicBezTo>
                    <a:cubicBezTo>
                      <a:pt x="0" y="81"/>
                      <a:pt x="30" y="9"/>
                      <a:pt x="48" y="5"/>
                    </a:cubicBezTo>
                    <a:cubicBezTo>
                      <a:pt x="66" y="0"/>
                      <a:pt x="157" y="17"/>
                      <a:pt x="210" y="73"/>
                    </a:cubicBezTo>
                    <a:close/>
                  </a:path>
                </a:pathLst>
              </a:custGeom>
              <a:gradFill>
                <a:gsLst>
                  <a:gs pos="0">
                    <a:srgbClr val="7D4BC9"/>
                  </a:gs>
                  <a:gs pos="78000">
                    <a:srgbClr val="16286E"/>
                  </a:gs>
                </a:gsLst>
                <a:lin ang="5400000" scaled="0"/>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a:extLst>
                  <a:ext uri="{FF2B5EF4-FFF2-40B4-BE49-F238E27FC236}">
                    <a16:creationId xmlns:a16="http://schemas.microsoft.com/office/drawing/2014/main" id="{600A3A6C-7791-471C-A365-60A8E27824DF}"/>
                  </a:ext>
                </a:extLst>
              </p:cNvPr>
              <p:cNvSpPr>
                <a:spLocks/>
              </p:cNvSpPr>
              <p:nvPr/>
            </p:nvSpPr>
            <p:spPr bwMode="auto">
              <a:xfrm>
                <a:off x="1614814" y="1340526"/>
                <a:ext cx="1248001" cy="2249144"/>
              </a:xfrm>
              <a:custGeom>
                <a:avLst/>
                <a:gdLst>
                  <a:gd name="T0" fmla="*/ 413 w 467"/>
                  <a:gd name="T1" fmla="*/ 409 h 844"/>
                  <a:gd name="T2" fmla="*/ 420 w 467"/>
                  <a:gd name="T3" fmla="*/ 446 h 844"/>
                  <a:gd name="T4" fmla="*/ 410 w 467"/>
                  <a:gd name="T5" fmla="*/ 586 h 844"/>
                  <a:gd name="T6" fmla="*/ 431 w 467"/>
                  <a:gd name="T7" fmla="*/ 664 h 844"/>
                  <a:gd name="T8" fmla="*/ 371 w 467"/>
                  <a:gd name="T9" fmla="*/ 820 h 844"/>
                  <a:gd name="T10" fmla="*/ 99 w 467"/>
                  <a:gd name="T11" fmla="*/ 595 h 844"/>
                  <a:gd name="T12" fmla="*/ 87 w 467"/>
                  <a:gd name="T13" fmla="*/ 476 h 844"/>
                  <a:gd name="T14" fmla="*/ 87 w 467"/>
                  <a:gd name="T15" fmla="*/ 475 h 844"/>
                  <a:gd name="T16" fmla="*/ 93 w 467"/>
                  <a:gd name="T17" fmla="*/ 438 h 844"/>
                  <a:gd name="T18" fmla="*/ 0 w 467"/>
                  <a:gd name="T19" fmla="*/ 380 h 844"/>
                  <a:gd name="T20" fmla="*/ 39 w 467"/>
                  <a:gd name="T21" fmla="*/ 228 h 844"/>
                  <a:gd name="T22" fmla="*/ 62 w 467"/>
                  <a:gd name="T23" fmla="*/ 98 h 844"/>
                  <a:gd name="T24" fmla="*/ 31 w 467"/>
                  <a:gd name="T25" fmla="*/ 98 h 844"/>
                  <a:gd name="T26" fmla="*/ 146 w 467"/>
                  <a:gd name="T27" fmla="*/ 4 h 844"/>
                  <a:gd name="T28" fmla="*/ 205 w 467"/>
                  <a:gd name="T29" fmla="*/ 14 h 844"/>
                  <a:gd name="T30" fmla="*/ 297 w 467"/>
                  <a:gd name="T31" fmla="*/ 15 h 844"/>
                  <a:gd name="T32" fmla="*/ 413 w 467"/>
                  <a:gd name="T33" fmla="*/ 49 h 844"/>
                  <a:gd name="T34" fmla="*/ 422 w 467"/>
                  <a:gd name="T35" fmla="*/ 72 h 844"/>
                  <a:gd name="T36" fmla="*/ 424 w 467"/>
                  <a:gd name="T37" fmla="*/ 86 h 844"/>
                  <a:gd name="T38" fmla="*/ 410 w 467"/>
                  <a:gd name="T39" fmla="*/ 124 h 844"/>
                  <a:gd name="T40" fmla="*/ 432 w 467"/>
                  <a:gd name="T41" fmla="*/ 249 h 844"/>
                  <a:gd name="T42" fmla="*/ 446 w 467"/>
                  <a:gd name="T43" fmla="*/ 374 h 844"/>
                  <a:gd name="T44" fmla="*/ 446 w 467"/>
                  <a:gd name="T45" fmla="*/ 409 h 844"/>
                  <a:gd name="T46" fmla="*/ 413 w 467"/>
                  <a:gd name="T47" fmla="*/ 409 h 8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67" h="844">
                    <a:moveTo>
                      <a:pt x="413" y="409"/>
                    </a:moveTo>
                    <a:cubicBezTo>
                      <a:pt x="413" y="409"/>
                      <a:pt x="425" y="426"/>
                      <a:pt x="420" y="446"/>
                    </a:cubicBezTo>
                    <a:cubicBezTo>
                      <a:pt x="415" y="465"/>
                      <a:pt x="385" y="526"/>
                      <a:pt x="410" y="586"/>
                    </a:cubicBezTo>
                    <a:cubicBezTo>
                      <a:pt x="418" y="605"/>
                      <a:pt x="427" y="633"/>
                      <a:pt x="431" y="664"/>
                    </a:cubicBezTo>
                    <a:cubicBezTo>
                      <a:pt x="441" y="728"/>
                      <a:pt x="433" y="803"/>
                      <a:pt x="371" y="820"/>
                    </a:cubicBezTo>
                    <a:cubicBezTo>
                      <a:pt x="280" y="844"/>
                      <a:pt x="123" y="754"/>
                      <a:pt x="99" y="595"/>
                    </a:cubicBezTo>
                    <a:cubicBezTo>
                      <a:pt x="91" y="536"/>
                      <a:pt x="87" y="499"/>
                      <a:pt x="87" y="476"/>
                    </a:cubicBezTo>
                    <a:cubicBezTo>
                      <a:pt x="87" y="475"/>
                      <a:pt x="87" y="475"/>
                      <a:pt x="87" y="475"/>
                    </a:cubicBezTo>
                    <a:cubicBezTo>
                      <a:pt x="86" y="437"/>
                      <a:pt x="93" y="438"/>
                      <a:pt x="93" y="438"/>
                    </a:cubicBezTo>
                    <a:cubicBezTo>
                      <a:pt x="0" y="380"/>
                      <a:pt x="0" y="380"/>
                      <a:pt x="0" y="380"/>
                    </a:cubicBezTo>
                    <a:cubicBezTo>
                      <a:pt x="0" y="380"/>
                      <a:pt x="42" y="270"/>
                      <a:pt x="39" y="228"/>
                    </a:cubicBezTo>
                    <a:cubicBezTo>
                      <a:pt x="36" y="186"/>
                      <a:pt x="19" y="171"/>
                      <a:pt x="62" y="98"/>
                    </a:cubicBezTo>
                    <a:cubicBezTo>
                      <a:pt x="31" y="98"/>
                      <a:pt x="31" y="98"/>
                      <a:pt x="31" y="98"/>
                    </a:cubicBezTo>
                    <a:cubicBezTo>
                      <a:pt x="31" y="98"/>
                      <a:pt x="46" y="13"/>
                      <a:pt x="146" y="4"/>
                    </a:cubicBezTo>
                    <a:cubicBezTo>
                      <a:pt x="146" y="4"/>
                      <a:pt x="177" y="0"/>
                      <a:pt x="205" y="14"/>
                    </a:cubicBezTo>
                    <a:cubicBezTo>
                      <a:pt x="232" y="28"/>
                      <a:pt x="262" y="22"/>
                      <a:pt x="297" y="15"/>
                    </a:cubicBezTo>
                    <a:cubicBezTo>
                      <a:pt x="332" y="8"/>
                      <a:pt x="393" y="16"/>
                      <a:pt x="413" y="49"/>
                    </a:cubicBezTo>
                    <a:cubicBezTo>
                      <a:pt x="417" y="57"/>
                      <a:pt x="421" y="65"/>
                      <a:pt x="422" y="72"/>
                    </a:cubicBezTo>
                    <a:cubicBezTo>
                      <a:pt x="423" y="77"/>
                      <a:pt x="424" y="82"/>
                      <a:pt x="424" y="86"/>
                    </a:cubicBezTo>
                    <a:cubicBezTo>
                      <a:pt x="425" y="104"/>
                      <a:pt x="418" y="118"/>
                      <a:pt x="410" y="124"/>
                    </a:cubicBezTo>
                    <a:cubicBezTo>
                      <a:pt x="410" y="124"/>
                      <a:pt x="444" y="197"/>
                      <a:pt x="432" y="249"/>
                    </a:cubicBezTo>
                    <a:cubicBezTo>
                      <a:pt x="419" y="300"/>
                      <a:pt x="412" y="315"/>
                      <a:pt x="446" y="374"/>
                    </a:cubicBezTo>
                    <a:cubicBezTo>
                      <a:pt x="446" y="374"/>
                      <a:pt x="467" y="389"/>
                      <a:pt x="446" y="409"/>
                    </a:cubicBezTo>
                    <a:cubicBezTo>
                      <a:pt x="446" y="409"/>
                      <a:pt x="436" y="417"/>
                      <a:pt x="413" y="409"/>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7">
                <a:extLst>
                  <a:ext uri="{FF2B5EF4-FFF2-40B4-BE49-F238E27FC236}">
                    <a16:creationId xmlns:a16="http://schemas.microsoft.com/office/drawing/2014/main" id="{84D147E2-C5A1-44B2-801C-2CD2E345CE70}"/>
                  </a:ext>
                </a:extLst>
              </p:cNvPr>
              <p:cNvSpPr>
                <a:spLocks/>
              </p:cNvSpPr>
              <p:nvPr/>
            </p:nvSpPr>
            <p:spPr bwMode="auto">
              <a:xfrm>
                <a:off x="1666242" y="1340526"/>
                <a:ext cx="1081715" cy="608572"/>
              </a:xfrm>
              <a:custGeom>
                <a:avLst/>
                <a:gdLst>
                  <a:gd name="T0" fmla="*/ 405 w 405"/>
                  <a:gd name="T1" fmla="*/ 86 h 228"/>
                  <a:gd name="T2" fmla="*/ 178 w 405"/>
                  <a:gd name="T3" fmla="*/ 98 h 228"/>
                  <a:gd name="T4" fmla="*/ 114 w 405"/>
                  <a:gd name="T5" fmla="*/ 186 h 228"/>
                  <a:gd name="T6" fmla="*/ 20 w 405"/>
                  <a:gd name="T7" fmla="*/ 228 h 228"/>
                  <a:gd name="T8" fmla="*/ 43 w 405"/>
                  <a:gd name="T9" fmla="*/ 98 h 228"/>
                  <a:gd name="T10" fmla="*/ 12 w 405"/>
                  <a:gd name="T11" fmla="*/ 98 h 228"/>
                  <a:gd name="T12" fmla="*/ 127 w 405"/>
                  <a:gd name="T13" fmla="*/ 4 h 228"/>
                  <a:gd name="T14" fmla="*/ 186 w 405"/>
                  <a:gd name="T15" fmla="*/ 14 h 228"/>
                  <a:gd name="T16" fmla="*/ 278 w 405"/>
                  <a:gd name="T17" fmla="*/ 15 h 228"/>
                  <a:gd name="T18" fmla="*/ 394 w 405"/>
                  <a:gd name="T19" fmla="*/ 49 h 228"/>
                  <a:gd name="T20" fmla="*/ 403 w 405"/>
                  <a:gd name="T21" fmla="*/ 72 h 228"/>
                  <a:gd name="T22" fmla="*/ 405 w 405"/>
                  <a:gd name="T23" fmla="*/ 86 h 2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05" h="228">
                    <a:moveTo>
                      <a:pt x="405" y="86"/>
                    </a:moveTo>
                    <a:cubicBezTo>
                      <a:pt x="358" y="84"/>
                      <a:pt x="287" y="87"/>
                      <a:pt x="178" y="98"/>
                    </a:cubicBezTo>
                    <a:cubicBezTo>
                      <a:pt x="178" y="98"/>
                      <a:pt x="118" y="122"/>
                      <a:pt x="114" y="186"/>
                    </a:cubicBezTo>
                    <a:cubicBezTo>
                      <a:pt x="114" y="186"/>
                      <a:pt x="61" y="157"/>
                      <a:pt x="20" y="228"/>
                    </a:cubicBezTo>
                    <a:cubicBezTo>
                      <a:pt x="17" y="186"/>
                      <a:pt x="0" y="171"/>
                      <a:pt x="43" y="98"/>
                    </a:cubicBezTo>
                    <a:cubicBezTo>
                      <a:pt x="12" y="98"/>
                      <a:pt x="12" y="98"/>
                      <a:pt x="12" y="98"/>
                    </a:cubicBezTo>
                    <a:cubicBezTo>
                      <a:pt x="12" y="98"/>
                      <a:pt x="27" y="13"/>
                      <a:pt x="127" y="4"/>
                    </a:cubicBezTo>
                    <a:cubicBezTo>
                      <a:pt x="127" y="4"/>
                      <a:pt x="158" y="0"/>
                      <a:pt x="186" y="14"/>
                    </a:cubicBezTo>
                    <a:cubicBezTo>
                      <a:pt x="213" y="28"/>
                      <a:pt x="243" y="22"/>
                      <a:pt x="278" y="15"/>
                    </a:cubicBezTo>
                    <a:cubicBezTo>
                      <a:pt x="313" y="8"/>
                      <a:pt x="374" y="16"/>
                      <a:pt x="394" y="49"/>
                    </a:cubicBezTo>
                    <a:cubicBezTo>
                      <a:pt x="398" y="57"/>
                      <a:pt x="402" y="65"/>
                      <a:pt x="403" y="72"/>
                    </a:cubicBezTo>
                    <a:cubicBezTo>
                      <a:pt x="404" y="77"/>
                      <a:pt x="405" y="82"/>
                      <a:pt x="405" y="86"/>
                    </a:cubicBezTo>
                    <a:close/>
                  </a:path>
                </a:pathLst>
              </a:custGeom>
              <a:gradFill>
                <a:gsLst>
                  <a:gs pos="0">
                    <a:srgbClr val="6524DE"/>
                  </a:gs>
                  <a:gs pos="76000">
                    <a:srgbClr val="6524DE">
                      <a:alpha val="0"/>
                    </a:srgbClr>
                  </a:gs>
                </a:gsLst>
                <a:lin ang="540000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2" name="Freeform 8">
                <a:extLst>
                  <a:ext uri="{FF2B5EF4-FFF2-40B4-BE49-F238E27FC236}">
                    <a16:creationId xmlns:a16="http://schemas.microsoft.com/office/drawing/2014/main" id="{8C4DC2FE-B668-467A-B05D-874A8610D329}"/>
                  </a:ext>
                </a:extLst>
              </p:cNvPr>
              <p:cNvSpPr>
                <a:spLocks/>
              </p:cNvSpPr>
              <p:nvPr/>
            </p:nvSpPr>
            <p:spPr bwMode="auto">
              <a:xfrm>
                <a:off x="2163386" y="1422812"/>
                <a:ext cx="699429" cy="1808573"/>
              </a:xfrm>
              <a:custGeom>
                <a:avLst/>
                <a:gdLst>
                  <a:gd name="T0" fmla="*/ 208 w 262"/>
                  <a:gd name="T1" fmla="*/ 378 h 678"/>
                  <a:gd name="T2" fmla="*/ 215 w 262"/>
                  <a:gd name="T3" fmla="*/ 415 h 678"/>
                  <a:gd name="T4" fmla="*/ 205 w 262"/>
                  <a:gd name="T5" fmla="*/ 555 h 678"/>
                  <a:gd name="T6" fmla="*/ 226 w 262"/>
                  <a:gd name="T7" fmla="*/ 633 h 678"/>
                  <a:gd name="T8" fmla="*/ 92 w 262"/>
                  <a:gd name="T9" fmla="*/ 411 h 678"/>
                  <a:gd name="T10" fmla="*/ 45 w 262"/>
                  <a:gd name="T11" fmla="*/ 280 h 678"/>
                  <a:gd name="T12" fmla="*/ 23 w 262"/>
                  <a:gd name="T13" fmla="*/ 165 h 678"/>
                  <a:gd name="T14" fmla="*/ 56 w 262"/>
                  <a:gd name="T15" fmla="*/ 82 h 678"/>
                  <a:gd name="T16" fmla="*/ 180 w 262"/>
                  <a:gd name="T17" fmla="*/ 33 h 678"/>
                  <a:gd name="T18" fmla="*/ 217 w 262"/>
                  <a:gd name="T19" fmla="*/ 41 h 678"/>
                  <a:gd name="T20" fmla="*/ 205 w 262"/>
                  <a:gd name="T21" fmla="*/ 93 h 678"/>
                  <a:gd name="T22" fmla="*/ 227 w 262"/>
                  <a:gd name="T23" fmla="*/ 218 h 678"/>
                  <a:gd name="T24" fmla="*/ 241 w 262"/>
                  <a:gd name="T25" fmla="*/ 343 h 678"/>
                  <a:gd name="T26" fmla="*/ 241 w 262"/>
                  <a:gd name="T27" fmla="*/ 378 h 678"/>
                  <a:gd name="T28" fmla="*/ 208 w 262"/>
                  <a:gd name="T29" fmla="*/ 378 h 6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62" h="678">
                    <a:moveTo>
                      <a:pt x="208" y="378"/>
                    </a:moveTo>
                    <a:cubicBezTo>
                      <a:pt x="208" y="378"/>
                      <a:pt x="220" y="395"/>
                      <a:pt x="215" y="415"/>
                    </a:cubicBezTo>
                    <a:cubicBezTo>
                      <a:pt x="210" y="434"/>
                      <a:pt x="180" y="495"/>
                      <a:pt x="205" y="555"/>
                    </a:cubicBezTo>
                    <a:cubicBezTo>
                      <a:pt x="213" y="574"/>
                      <a:pt x="222" y="602"/>
                      <a:pt x="226" y="633"/>
                    </a:cubicBezTo>
                    <a:cubicBezTo>
                      <a:pt x="146" y="678"/>
                      <a:pt x="100" y="440"/>
                      <a:pt x="92" y="411"/>
                    </a:cubicBezTo>
                    <a:cubicBezTo>
                      <a:pt x="85" y="382"/>
                      <a:pt x="35" y="333"/>
                      <a:pt x="45" y="280"/>
                    </a:cubicBezTo>
                    <a:cubicBezTo>
                      <a:pt x="56" y="227"/>
                      <a:pt x="45" y="218"/>
                      <a:pt x="23" y="165"/>
                    </a:cubicBezTo>
                    <a:cubicBezTo>
                      <a:pt x="0" y="113"/>
                      <a:pt x="56" y="82"/>
                      <a:pt x="56" y="82"/>
                    </a:cubicBezTo>
                    <a:cubicBezTo>
                      <a:pt x="107" y="0"/>
                      <a:pt x="158" y="34"/>
                      <a:pt x="180" y="33"/>
                    </a:cubicBezTo>
                    <a:cubicBezTo>
                      <a:pt x="186" y="33"/>
                      <a:pt x="200" y="35"/>
                      <a:pt x="217" y="41"/>
                    </a:cubicBezTo>
                    <a:cubicBezTo>
                      <a:pt x="223" y="65"/>
                      <a:pt x="216" y="85"/>
                      <a:pt x="205" y="93"/>
                    </a:cubicBezTo>
                    <a:cubicBezTo>
                      <a:pt x="205" y="93"/>
                      <a:pt x="239" y="166"/>
                      <a:pt x="227" y="218"/>
                    </a:cubicBezTo>
                    <a:cubicBezTo>
                      <a:pt x="214" y="269"/>
                      <a:pt x="207" y="284"/>
                      <a:pt x="241" y="343"/>
                    </a:cubicBezTo>
                    <a:cubicBezTo>
                      <a:pt x="241" y="343"/>
                      <a:pt x="262" y="358"/>
                      <a:pt x="241" y="378"/>
                    </a:cubicBezTo>
                    <a:cubicBezTo>
                      <a:pt x="241" y="378"/>
                      <a:pt x="231" y="386"/>
                      <a:pt x="208" y="378"/>
                    </a:cubicBezTo>
                    <a:close/>
                  </a:path>
                </a:pathLst>
              </a:custGeom>
              <a:solidFill>
                <a:srgbClr val="15004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9">
                <a:extLst>
                  <a:ext uri="{FF2B5EF4-FFF2-40B4-BE49-F238E27FC236}">
                    <a16:creationId xmlns:a16="http://schemas.microsoft.com/office/drawing/2014/main" id="{B5D4840E-C693-4B8E-86D8-E3E73CEB428A}"/>
                  </a:ext>
                </a:extLst>
              </p:cNvPr>
              <p:cNvSpPr>
                <a:spLocks/>
              </p:cNvSpPr>
              <p:nvPr/>
            </p:nvSpPr>
            <p:spPr bwMode="auto">
              <a:xfrm>
                <a:off x="209099" y="2329669"/>
                <a:ext cx="2883430" cy="4947431"/>
              </a:xfrm>
              <a:custGeom>
                <a:avLst/>
                <a:gdLst>
                  <a:gd name="T0" fmla="*/ 904 w 1079"/>
                  <a:gd name="T1" fmla="*/ 1856 h 1856"/>
                  <a:gd name="T2" fmla="*/ 136 w 1079"/>
                  <a:gd name="T3" fmla="*/ 1856 h 1856"/>
                  <a:gd name="T4" fmla="*/ 116 w 1079"/>
                  <a:gd name="T5" fmla="*/ 962 h 1856"/>
                  <a:gd name="T6" fmla="*/ 449 w 1079"/>
                  <a:gd name="T7" fmla="*/ 104 h 1856"/>
                  <a:gd name="T8" fmla="*/ 497 w 1079"/>
                  <a:gd name="T9" fmla="*/ 30 h 1856"/>
                  <a:gd name="T10" fmla="*/ 526 w 1079"/>
                  <a:gd name="T11" fmla="*/ 9 h 1856"/>
                  <a:gd name="T12" fmla="*/ 753 w 1079"/>
                  <a:gd name="T13" fmla="*/ 150 h 1856"/>
                  <a:gd name="T14" fmla="*/ 823 w 1079"/>
                  <a:gd name="T15" fmla="*/ 312 h 1856"/>
                  <a:gd name="T16" fmla="*/ 904 w 1079"/>
                  <a:gd name="T17" fmla="*/ 1856 h 18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79" h="1856">
                    <a:moveTo>
                      <a:pt x="904" y="1856"/>
                    </a:moveTo>
                    <a:cubicBezTo>
                      <a:pt x="136" y="1856"/>
                      <a:pt x="136" y="1856"/>
                      <a:pt x="136" y="1856"/>
                    </a:cubicBezTo>
                    <a:cubicBezTo>
                      <a:pt x="125" y="1546"/>
                      <a:pt x="232" y="1684"/>
                      <a:pt x="116" y="962"/>
                    </a:cubicBezTo>
                    <a:cubicBezTo>
                      <a:pt x="0" y="241"/>
                      <a:pt x="449" y="104"/>
                      <a:pt x="449" y="104"/>
                    </a:cubicBezTo>
                    <a:cubicBezTo>
                      <a:pt x="449" y="104"/>
                      <a:pt x="481" y="60"/>
                      <a:pt x="497" y="30"/>
                    </a:cubicBezTo>
                    <a:cubicBezTo>
                      <a:pt x="512" y="0"/>
                      <a:pt x="526" y="9"/>
                      <a:pt x="526" y="9"/>
                    </a:cubicBezTo>
                    <a:cubicBezTo>
                      <a:pt x="753" y="150"/>
                      <a:pt x="753" y="150"/>
                      <a:pt x="753" y="150"/>
                    </a:cubicBezTo>
                    <a:cubicBezTo>
                      <a:pt x="780" y="202"/>
                      <a:pt x="803" y="257"/>
                      <a:pt x="823" y="312"/>
                    </a:cubicBezTo>
                    <a:cubicBezTo>
                      <a:pt x="1079" y="1007"/>
                      <a:pt x="904" y="1856"/>
                      <a:pt x="904" y="1856"/>
                    </a:cubicBezTo>
                    <a:close/>
                  </a:path>
                </a:pathLst>
              </a:custGeom>
              <a:gradFill>
                <a:gsLst>
                  <a:gs pos="0">
                    <a:srgbClr val="7D4BC9"/>
                  </a:gs>
                  <a:gs pos="78000">
                    <a:srgbClr val="16286E"/>
                  </a:gs>
                </a:gsLst>
                <a:lin ang="540000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4" name="Freeform 10">
                <a:extLst>
                  <a:ext uri="{FF2B5EF4-FFF2-40B4-BE49-F238E27FC236}">
                    <a16:creationId xmlns:a16="http://schemas.microsoft.com/office/drawing/2014/main" id="{F1A3E269-0320-4431-A8DF-43BC01E3D9BC}"/>
                  </a:ext>
                </a:extLst>
              </p:cNvPr>
              <p:cNvSpPr>
                <a:spLocks/>
              </p:cNvSpPr>
              <p:nvPr/>
            </p:nvSpPr>
            <p:spPr bwMode="auto">
              <a:xfrm>
                <a:off x="1409100" y="2329669"/>
                <a:ext cx="999430" cy="836572"/>
              </a:xfrm>
              <a:custGeom>
                <a:avLst/>
                <a:gdLst>
                  <a:gd name="T0" fmla="*/ 374 w 374"/>
                  <a:gd name="T1" fmla="*/ 312 h 314"/>
                  <a:gd name="T2" fmla="*/ 0 w 374"/>
                  <a:gd name="T3" fmla="*/ 104 h 314"/>
                  <a:gd name="T4" fmla="*/ 48 w 374"/>
                  <a:gd name="T5" fmla="*/ 30 h 314"/>
                  <a:gd name="T6" fmla="*/ 77 w 374"/>
                  <a:gd name="T7" fmla="*/ 9 h 314"/>
                  <a:gd name="T8" fmla="*/ 304 w 374"/>
                  <a:gd name="T9" fmla="*/ 150 h 314"/>
                  <a:gd name="T10" fmla="*/ 374 w 374"/>
                  <a:gd name="T11" fmla="*/ 312 h 314"/>
                </a:gdLst>
                <a:ahLst/>
                <a:cxnLst>
                  <a:cxn ang="0">
                    <a:pos x="T0" y="T1"/>
                  </a:cxn>
                  <a:cxn ang="0">
                    <a:pos x="T2" y="T3"/>
                  </a:cxn>
                  <a:cxn ang="0">
                    <a:pos x="T4" y="T5"/>
                  </a:cxn>
                  <a:cxn ang="0">
                    <a:pos x="T6" y="T7"/>
                  </a:cxn>
                  <a:cxn ang="0">
                    <a:pos x="T8" y="T9"/>
                  </a:cxn>
                  <a:cxn ang="0">
                    <a:pos x="T10" y="T11"/>
                  </a:cxn>
                </a:cxnLst>
                <a:rect l="0" t="0" r="r" b="b"/>
                <a:pathLst>
                  <a:path w="374" h="314">
                    <a:moveTo>
                      <a:pt x="374" y="312"/>
                    </a:moveTo>
                    <a:cubicBezTo>
                      <a:pt x="222" y="314"/>
                      <a:pt x="0" y="104"/>
                      <a:pt x="0" y="104"/>
                    </a:cubicBezTo>
                    <a:cubicBezTo>
                      <a:pt x="0" y="104"/>
                      <a:pt x="32" y="60"/>
                      <a:pt x="48" y="30"/>
                    </a:cubicBezTo>
                    <a:cubicBezTo>
                      <a:pt x="63" y="0"/>
                      <a:pt x="77" y="9"/>
                      <a:pt x="77" y="9"/>
                    </a:cubicBezTo>
                    <a:cubicBezTo>
                      <a:pt x="304" y="150"/>
                      <a:pt x="304" y="150"/>
                      <a:pt x="304" y="150"/>
                    </a:cubicBezTo>
                    <a:cubicBezTo>
                      <a:pt x="331" y="202"/>
                      <a:pt x="354" y="257"/>
                      <a:pt x="374" y="312"/>
                    </a:cubicBezTo>
                    <a:close/>
                  </a:path>
                </a:pathLst>
              </a:custGeom>
              <a:gradFill>
                <a:gsLst>
                  <a:gs pos="0">
                    <a:srgbClr val="7D4BC9"/>
                  </a:gs>
                  <a:gs pos="100000">
                    <a:srgbClr val="16286E"/>
                  </a:gs>
                </a:gsLst>
                <a:lin ang="540000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5" name="Freeform 11">
                <a:extLst>
                  <a:ext uri="{FF2B5EF4-FFF2-40B4-BE49-F238E27FC236}">
                    <a16:creationId xmlns:a16="http://schemas.microsoft.com/office/drawing/2014/main" id="{68F90B1C-A4BC-499A-A3A8-6F83BFC7C353}"/>
                  </a:ext>
                </a:extLst>
              </p:cNvPr>
              <p:cNvSpPr>
                <a:spLocks/>
              </p:cNvSpPr>
              <p:nvPr/>
            </p:nvSpPr>
            <p:spPr bwMode="auto">
              <a:xfrm>
                <a:off x="1743385" y="1835954"/>
                <a:ext cx="258858" cy="378858"/>
              </a:xfrm>
              <a:custGeom>
                <a:avLst/>
                <a:gdLst>
                  <a:gd name="T0" fmla="*/ 75 w 97"/>
                  <a:gd name="T1" fmla="*/ 34 h 142"/>
                  <a:gd name="T2" fmla="*/ 11 w 97"/>
                  <a:gd name="T3" fmla="*/ 66 h 142"/>
                  <a:gd name="T4" fmla="*/ 74 w 97"/>
                  <a:gd name="T5" fmla="*/ 132 h 142"/>
                  <a:gd name="T6" fmla="*/ 75 w 97"/>
                  <a:gd name="T7" fmla="*/ 34 h 142"/>
                </a:gdLst>
                <a:ahLst/>
                <a:cxnLst>
                  <a:cxn ang="0">
                    <a:pos x="T0" y="T1"/>
                  </a:cxn>
                  <a:cxn ang="0">
                    <a:pos x="T2" y="T3"/>
                  </a:cxn>
                  <a:cxn ang="0">
                    <a:pos x="T4" y="T5"/>
                  </a:cxn>
                  <a:cxn ang="0">
                    <a:pos x="T6" y="T7"/>
                  </a:cxn>
                </a:cxnLst>
                <a:rect l="0" t="0" r="r" b="b"/>
                <a:pathLst>
                  <a:path w="97" h="142">
                    <a:moveTo>
                      <a:pt x="75" y="34"/>
                    </a:moveTo>
                    <a:cubicBezTo>
                      <a:pt x="75" y="34"/>
                      <a:pt x="22" y="0"/>
                      <a:pt x="11" y="66"/>
                    </a:cubicBezTo>
                    <a:cubicBezTo>
                      <a:pt x="0" y="132"/>
                      <a:pt x="59" y="142"/>
                      <a:pt x="74" y="132"/>
                    </a:cubicBezTo>
                    <a:cubicBezTo>
                      <a:pt x="74" y="132"/>
                      <a:pt x="97" y="82"/>
                      <a:pt x="75" y="34"/>
                    </a:cubicBezTo>
                    <a:close/>
                  </a:path>
                </a:pathLst>
              </a:custGeom>
              <a:solidFill>
                <a:srgbClr val="15004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a:extLst>
                  <a:ext uri="{FF2B5EF4-FFF2-40B4-BE49-F238E27FC236}">
                    <a16:creationId xmlns:a16="http://schemas.microsoft.com/office/drawing/2014/main" id="{0870DA8A-4FAB-4AF9-8E9C-77B8A63093AF}"/>
                  </a:ext>
                </a:extLst>
              </p:cNvPr>
              <p:cNvSpPr>
                <a:spLocks/>
              </p:cNvSpPr>
              <p:nvPr/>
            </p:nvSpPr>
            <p:spPr bwMode="auto">
              <a:xfrm>
                <a:off x="1851962" y="1895956"/>
                <a:ext cx="1001144" cy="1693715"/>
              </a:xfrm>
              <a:custGeom>
                <a:avLst/>
                <a:gdLst>
                  <a:gd name="T0" fmla="*/ 284 w 375"/>
                  <a:gd name="T1" fmla="*/ 612 h 636"/>
                  <a:gd name="T2" fmla="*/ 12 w 375"/>
                  <a:gd name="T3" fmla="*/ 387 h 636"/>
                  <a:gd name="T4" fmla="*/ 0 w 375"/>
                  <a:gd name="T5" fmla="*/ 268 h 636"/>
                  <a:gd name="T6" fmla="*/ 0 w 375"/>
                  <a:gd name="T7" fmla="*/ 267 h 636"/>
                  <a:gd name="T8" fmla="*/ 6 w 375"/>
                  <a:gd name="T9" fmla="*/ 230 h 636"/>
                  <a:gd name="T10" fmla="*/ 36 w 375"/>
                  <a:gd name="T11" fmla="*/ 12 h 636"/>
                  <a:gd name="T12" fmla="*/ 64 w 375"/>
                  <a:gd name="T13" fmla="*/ 62 h 636"/>
                  <a:gd name="T14" fmla="*/ 173 w 375"/>
                  <a:gd name="T15" fmla="*/ 216 h 636"/>
                  <a:gd name="T16" fmla="*/ 226 w 375"/>
                  <a:gd name="T17" fmla="*/ 205 h 636"/>
                  <a:gd name="T18" fmla="*/ 326 w 375"/>
                  <a:gd name="T19" fmla="*/ 201 h 636"/>
                  <a:gd name="T20" fmla="*/ 333 w 375"/>
                  <a:gd name="T21" fmla="*/ 238 h 636"/>
                  <a:gd name="T22" fmla="*/ 323 w 375"/>
                  <a:gd name="T23" fmla="*/ 378 h 636"/>
                  <a:gd name="T24" fmla="*/ 284 w 375"/>
                  <a:gd name="T25" fmla="*/ 612 h 6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75" h="636">
                    <a:moveTo>
                      <a:pt x="284" y="612"/>
                    </a:moveTo>
                    <a:cubicBezTo>
                      <a:pt x="193" y="636"/>
                      <a:pt x="36" y="546"/>
                      <a:pt x="12" y="387"/>
                    </a:cubicBezTo>
                    <a:cubicBezTo>
                      <a:pt x="4" y="328"/>
                      <a:pt x="0" y="291"/>
                      <a:pt x="0" y="268"/>
                    </a:cubicBezTo>
                    <a:cubicBezTo>
                      <a:pt x="0" y="267"/>
                      <a:pt x="0" y="267"/>
                      <a:pt x="0" y="267"/>
                    </a:cubicBezTo>
                    <a:cubicBezTo>
                      <a:pt x="2" y="249"/>
                      <a:pt x="4" y="235"/>
                      <a:pt x="6" y="230"/>
                    </a:cubicBezTo>
                    <a:cubicBezTo>
                      <a:pt x="6" y="230"/>
                      <a:pt x="55" y="77"/>
                      <a:pt x="36" y="12"/>
                    </a:cubicBezTo>
                    <a:cubicBezTo>
                      <a:pt x="36" y="12"/>
                      <a:pt x="53" y="0"/>
                      <a:pt x="64" y="62"/>
                    </a:cubicBezTo>
                    <a:cubicBezTo>
                      <a:pt x="74" y="123"/>
                      <a:pt x="134" y="202"/>
                      <a:pt x="173" y="216"/>
                    </a:cubicBezTo>
                    <a:cubicBezTo>
                      <a:pt x="212" y="229"/>
                      <a:pt x="214" y="208"/>
                      <a:pt x="226" y="205"/>
                    </a:cubicBezTo>
                    <a:cubicBezTo>
                      <a:pt x="238" y="204"/>
                      <a:pt x="263" y="178"/>
                      <a:pt x="326" y="201"/>
                    </a:cubicBezTo>
                    <a:cubicBezTo>
                      <a:pt x="326" y="201"/>
                      <a:pt x="338" y="218"/>
                      <a:pt x="333" y="238"/>
                    </a:cubicBezTo>
                    <a:cubicBezTo>
                      <a:pt x="328" y="257"/>
                      <a:pt x="297" y="318"/>
                      <a:pt x="323" y="378"/>
                    </a:cubicBezTo>
                    <a:cubicBezTo>
                      <a:pt x="349" y="437"/>
                      <a:pt x="375" y="587"/>
                      <a:pt x="284" y="612"/>
                    </a:cubicBezTo>
                    <a:close/>
                  </a:path>
                </a:pathLst>
              </a:custGeom>
              <a:gradFill>
                <a:gsLst>
                  <a:gs pos="0">
                    <a:srgbClr val="BB7FFB"/>
                  </a:gs>
                  <a:gs pos="100000">
                    <a:srgbClr val="FB95E9"/>
                  </a:gs>
                </a:gsLst>
                <a:lin ang="5400000" scaled="1"/>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7" name="Freeform 13">
                <a:extLst>
                  <a:ext uri="{FF2B5EF4-FFF2-40B4-BE49-F238E27FC236}">
                    <a16:creationId xmlns:a16="http://schemas.microsoft.com/office/drawing/2014/main" id="{116FA9B5-4461-4B4F-9235-D02206F69BBD}"/>
                  </a:ext>
                </a:extLst>
              </p:cNvPr>
              <p:cNvSpPr>
                <a:spLocks/>
              </p:cNvSpPr>
              <p:nvPr/>
            </p:nvSpPr>
            <p:spPr bwMode="auto">
              <a:xfrm>
                <a:off x="1697100" y="1340526"/>
                <a:ext cx="1071430" cy="330858"/>
              </a:xfrm>
              <a:custGeom>
                <a:avLst/>
                <a:gdLst>
                  <a:gd name="T0" fmla="*/ 379 w 401"/>
                  <a:gd name="T1" fmla="*/ 124 h 124"/>
                  <a:gd name="T2" fmla="*/ 258 w 401"/>
                  <a:gd name="T3" fmla="*/ 113 h 124"/>
                  <a:gd name="T4" fmla="*/ 166 w 401"/>
                  <a:gd name="T5" fmla="*/ 98 h 124"/>
                  <a:gd name="T6" fmla="*/ 0 w 401"/>
                  <a:gd name="T7" fmla="*/ 98 h 124"/>
                  <a:gd name="T8" fmla="*/ 115 w 401"/>
                  <a:gd name="T9" fmla="*/ 4 h 124"/>
                  <a:gd name="T10" fmla="*/ 174 w 401"/>
                  <a:gd name="T11" fmla="*/ 14 h 124"/>
                  <a:gd name="T12" fmla="*/ 266 w 401"/>
                  <a:gd name="T13" fmla="*/ 15 h 124"/>
                  <a:gd name="T14" fmla="*/ 382 w 401"/>
                  <a:gd name="T15" fmla="*/ 49 h 124"/>
                  <a:gd name="T16" fmla="*/ 379 w 401"/>
                  <a:gd name="T17" fmla="*/ 124 h 1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01" h="124">
                    <a:moveTo>
                      <a:pt x="379" y="124"/>
                    </a:moveTo>
                    <a:cubicBezTo>
                      <a:pt x="354" y="103"/>
                      <a:pt x="299" y="110"/>
                      <a:pt x="258" y="113"/>
                    </a:cubicBezTo>
                    <a:cubicBezTo>
                      <a:pt x="217" y="117"/>
                      <a:pt x="166" y="98"/>
                      <a:pt x="166" y="98"/>
                    </a:cubicBezTo>
                    <a:cubicBezTo>
                      <a:pt x="0" y="98"/>
                      <a:pt x="0" y="98"/>
                      <a:pt x="0" y="98"/>
                    </a:cubicBezTo>
                    <a:cubicBezTo>
                      <a:pt x="0" y="98"/>
                      <a:pt x="15" y="13"/>
                      <a:pt x="115" y="4"/>
                    </a:cubicBezTo>
                    <a:cubicBezTo>
                      <a:pt x="115" y="4"/>
                      <a:pt x="146" y="0"/>
                      <a:pt x="174" y="14"/>
                    </a:cubicBezTo>
                    <a:cubicBezTo>
                      <a:pt x="201" y="28"/>
                      <a:pt x="231" y="22"/>
                      <a:pt x="266" y="15"/>
                    </a:cubicBezTo>
                    <a:cubicBezTo>
                      <a:pt x="301" y="8"/>
                      <a:pt x="362" y="16"/>
                      <a:pt x="382" y="49"/>
                    </a:cubicBezTo>
                    <a:cubicBezTo>
                      <a:pt x="401" y="81"/>
                      <a:pt x="393" y="114"/>
                      <a:pt x="379" y="124"/>
                    </a:cubicBezTo>
                    <a:close/>
                  </a:path>
                </a:pathLst>
              </a:custGeom>
              <a:gradFill>
                <a:gsLst>
                  <a:gs pos="28000">
                    <a:srgbClr val="6313DC"/>
                  </a:gs>
                  <a:gs pos="100000">
                    <a:srgbClr val="1E3ADA"/>
                  </a:gs>
                </a:gsLst>
                <a:lin ang="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8" name="Freeform 14">
                <a:extLst>
                  <a:ext uri="{FF2B5EF4-FFF2-40B4-BE49-F238E27FC236}">
                    <a16:creationId xmlns:a16="http://schemas.microsoft.com/office/drawing/2014/main" id="{2BF4B088-9F78-4017-BB28-01D01B8E13EA}"/>
                  </a:ext>
                </a:extLst>
              </p:cNvPr>
              <p:cNvSpPr>
                <a:spLocks/>
              </p:cNvSpPr>
              <p:nvPr/>
            </p:nvSpPr>
            <p:spPr bwMode="auto">
              <a:xfrm>
                <a:off x="1350814" y="4258241"/>
                <a:ext cx="761143" cy="908572"/>
              </a:xfrm>
              <a:custGeom>
                <a:avLst/>
                <a:gdLst>
                  <a:gd name="T0" fmla="*/ 265 w 285"/>
                  <a:gd name="T1" fmla="*/ 0 h 341"/>
                  <a:gd name="T2" fmla="*/ 68 w 285"/>
                  <a:gd name="T3" fmla="*/ 96 h 341"/>
                  <a:gd name="T4" fmla="*/ 0 w 285"/>
                  <a:gd name="T5" fmla="*/ 232 h 341"/>
                  <a:gd name="T6" fmla="*/ 3 w 285"/>
                  <a:gd name="T7" fmla="*/ 341 h 341"/>
                  <a:gd name="T8" fmla="*/ 41 w 285"/>
                  <a:gd name="T9" fmla="*/ 303 h 341"/>
                  <a:gd name="T10" fmla="*/ 41 w 285"/>
                  <a:gd name="T11" fmla="*/ 224 h 341"/>
                  <a:gd name="T12" fmla="*/ 93 w 285"/>
                  <a:gd name="T13" fmla="*/ 156 h 341"/>
                  <a:gd name="T14" fmla="*/ 62 w 285"/>
                  <a:gd name="T15" fmla="*/ 256 h 341"/>
                  <a:gd name="T16" fmla="*/ 106 w 285"/>
                  <a:gd name="T17" fmla="*/ 323 h 341"/>
                  <a:gd name="T18" fmla="*/ 117 w 285"/>
                  <a:gd name="T19" fmla="*/ 275 h 341"/>
                  <a:gd name="T20" fmla="*/ 101 w 285"/>
                  <a:gd name="T21" fmla="*/ 237 h 341"/>
                  <a:gd name="T22" fmla="*/ 136 w 285"/>
                  <a:gd name="T23" fmla="*/ 172 h 341"/>
                  <a:gd name="T24" fmla="*/ 133 w 285"/>
                  <a:gd name="T25" fmla="*/ 239 h 341"/>
                  <a:gd name="T26" fmla="*/ 168 w 285"/>
                  <a:gd name="T27" fmla="*/ 301 h 341"/>
                  <a:gd name="T28" fmla="*/ 185 w 285"/>
                  <a:gd name="T29" fmla="*/ 257 h 341"/>
                  <a:gd name="T30" fmla="*/ 180 w 285"/>
                  <a:gd name="T31" fmla="*/ 196 h 341"/>
                  <a:gd name="T32" fmla="*/ 285 w 285"/>
                  <a:gd name="T33" fmla="*/ 100 h 341"/>
                  <a:gd name="T34" fmla="*/ 265 w 285"/>
                  <a:gd name="T35" fmla="*/ 0 h 3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85" h="341">
                    <a:moveTo>
                      <a:pt x="265" y="0"/>
                    </a:moveTo>
                    <a:cubicBezTo>
                      <a:pt x="265" y="0"/>
                      <a:pt x="85" y="79"/>
                      <a:pt x="68" y="96"/>
                    </a:cubicBezTo>
                    <a:cubicBezTo>
                      <a:pt x="51" y="113"/>
                      <a:pt x="0" y="232"/>
                      <a:pt x="0" y="232"/>
                    </a:cubicBezTo>
                    <a:cubicBezTo>
                      <a:pt x="3" y="341"/>
                      <a:pt x="3" y="341"/>
                      <a:pt x="3" y="341"/>
                    </a:cubicBezTo>
                    <a:cubicBezTo>
                      <a:pt x="3" y="341"/>
                      <a:pt x="42" y="329"/>
                      <a:pt x="41" y="303"/>
                    </a:cubicBezTo>
                    <a:cubicBezTo>
                      <a:pt x="39" y="278"/>
                      <a:pt x="35" y="230"/>
                      <a:pt x="41" y="224"/>
                    </a:cubicBezTo>
                    <a:cubicBezTo>
                      <a:pt x="46" y="218"/>
                      <a:pt x="93" y="156"/>
                      <a:pt x="93" y="156"/>
                    </a:cubicBezTo>
                    <a:cubicBezTo>
                      <a:pt x="93" y="156"/>
                      <a:pt x="59" y="250"/>
                      <a:pt x="62" y="256"/>
                    </a:cubicBezTo>
                    <a:cubicBezTo>
                      <a:pt x="64" y="262"/>
                      <a:pt x="106" y="323"/>
                      <a:pt x="106" y="323"/>
                    </a:cubicBezTo>
                    <a:cubicBezTo>
                      <a:pt x="106" y="323"/>
                      <a:pt x="128" y="296"/>
                      <a:pt x="117" y="275"/>
                    </a:cubicBezTo>
                    <a:cubicBezTo>
                      <a:pt x="106" y="255"/>
                      <a:pt x="101" y="237"/>
                      <a:pt x="101" y="237"/>
                    </a:cubicBezTo>
                    <a:cubicBezTo>
                      <a:pt x="136" y="172"/>
                      <a:pt x="136" y="172"/>
                      <a:pt x="136" y="172"/>
                    </a:cubicBezTo>
                    <a:cubicBezTo>
                      <a:pt x="133" y="239"/>
                      <a:pt x="133" y="239"/>
                      <a:pt x="133" y="239"/>
                    </a:cubicBezTo>
                    <a:cubicBezTo>
                      <a:pt x="168" y="301"/>
                      <a:pt x="168" y="301"/>
                      <a:pt x="168" y="301"/>
                    </a:cubicBezTo>
                    <a:cubicBezTo>
                      <a:pt x="168" y="301"/>
                      <a:pt x="197" y="274"/>
                      <a:pt x="185" y="257"/>
                    </a:cubicBezTo>
                    <a:cubicBezTo>
                      <a:pt x="172" y="240"/>
                      <a:pt x="180" y="196"/>
                      <a:pt x="180" y="196"/>
                    </a:cubicBezTo>
                    <a:cubicBezTo>
                      <a:pt x="285" y="100"/>
                      <a:pt x="285" y="100"/>
                      <a:pt x="285" y="100"/>
                    </a:cubicBezTo>
                    <a:lnTo>
                      <a:pt x="26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a:extLst>
                  <a:ext uri="{FF2B5EF4-FFF2-40B4-BE49-F238E27FC236}">
                    <a16:creationId xmlns:a16="http://schemas.microsoft.com/office/drawing/2014/main" id="{52C1A77F-D0D3-4856-91DD-AD841A991733}"/>
                  </a:ext>
                </a:extLst>
              </p:cNvPr>
              <p:cNvSpPr>
                <a:spLocks/>
              </p:cNvSpPr>
              <p:nvPr/>
            </p:nvSpPr>
            <p:spPr bwMode="auto">
              <a:xfrm>
                <a:off x="2489100" y="3680527"/>
                <a:ext cx="387429" cy="685715"/>
              </a:xfrm>
              <a:custGeom>
                <a:avLst/>
                <a:gdLst>
                  <a:gd name="T0" fmla="*/ 21 w 145"/>
                  <a:gd name="T1" fmla="*/ 257 h 257"/>
                  <a:gd name="T2" fmla="*/ 3 w 145"/>
                  <a:gd name="T3" fmla="*/ 120 h 257"/>
                  <a:gd name="T4" fmla="*/ 50 w 145"/>
                  <a:gd name="T5" fmla="*/ 37 h 257"/>
                  <a:gd name="T6" fmla="*/ 108 w 145"/>
                  <a:gd name="T7" fmla="*/ 0 h 257"/>
                  <a:gd name="T8" fmla="*/ 102 w 145"/>
                  <a:gd name="T9" fmla="*/ 33 h 257"/>
                  <a:gd name="T10" fmla="*/ 60 w 145"/>
                  <a:gd name="T11" fmla="*/ 61 h 257"/>
                  <a:gd name="T12" fmla="*/ 43 w 145"/>
                  <a:gd name="T13" fmla="*/ 112 h 257"/>
                  <a:gd name="T14" fmla="*/ 84 w 145"/>
                  <a:gd name="T15" fmla="*/ 60 h 257"/>
                  <a:gd name="T16" fmla="*/ 135 w 145"/>
                  <a:gd name="T17" fmla="*/ 60 h 257"/>
                  <a:gd name="T18" fmla="*/ 114 w 145"/>
                  <a:gd name="T19" fmla="*/ 83 h 257"/>
                  <a:gd name="T20" fmla="*/ 88 w 145"/>
                  <a:gd name="T21" fmla="*/ 88 h 257"/>
                  <a:gd name="T22" fmla="*/ 67 w 145"/>
                  <a:gd name="T23" fmla="*/ 129 h 257"/>
                  <a:gd name="T24" fmla="*/ 100 w 145"/>
                  <a:gd name="T25" fmla="*/ 104 h 257"/>
                  <a:gd name="T26" fmla="*/ 145 w 145"/>
                  <a:gd name="T27" fmla="*/ 100 h 257"/>
                  <a:gd name="T28" fmla="*/ 128 w 145"/>
                  <a:gd name="T29" fmla="*/ 125 h 257"/>
                  <a:gd name="T30" fmla="*/ 94 w 145"/>
                  <a:gd name="T31" fmla="*/ 144 h 257"/>
                  <a:gd name="T32" fmla="*/ 81 w 145"/>
                  <a:gd name="T33" fmla="*/ 232 h 257"/>
                  <a:gd name="T34" fmla="*/ 21 w 145"/>
                  <a:gd name="T35" fmla="*/ 257 h 2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5" h="257">
                    <a:moveTo>
                      <a:pt x="21" y="257"/>
                    </a:moveTo>
                    <a:cubicBezTo>
                      <a:pt x="21" y="257"/>
                      <a:pt x="0" y="134"/>
                      <a:pt x="3" y="120"/>
                    </a:cubicBezTo>
                    <a:cubicBezTo>
                      <a:pt x="6" y="105"/>
                      <a:pt x="50" y="37"/>
                      <a:pt x="50" y="37"/>
                    </a:cubicBezTo>
                    <a:cubicBezTo>
                      <a:pt x="108" y="0"/>
                      <a:pt x="108" y="0"/>
                      <a:pt x="108" y="0"/>
                    </a:cubicBezTo>
                    <a:cubicBezTo>
                      <a:pt x="108" y="0"/>
                      <a:pt x="116" y="25"/>
                      <a:pt x="102" y="33"/>
                    </a:cubicBezTo>
                    <a:cubicBezTo>
                      <a:pt x="88" y="41"/>
                      <a:pt x="61" y="56"/>
                      <a:pt x="60" y="61"/>
                    </a:cubicBezTo>
                    <a:cubicBezTo>
                      <a:pt x="59" y="66"/>
                      <a:pt x="43" y="112"/>
                      <a:pt x="43" y="112"/>
                    </a:cubicBezTo>
                    <a:cubicBezTo>
                      <a:pt x="43" y="112"/>
                      <a:pt x="80" y="61"/>
                      <a:pt x="84" y="60"/>
                    </a:cubicBezTo>
                    <a:cubicBezTo>
                      <a:pt x="89" y="60"/>
                      <a:pt x="135" y="60"/>
                      <a:pt x="135" y="60"/>
                    </a:cubicBezTo>
                    <a:cubicBezTo>
                      <a:pt x="135" y="60"/>
                      <a:pt x="128" y="81"/>
                      <a:pt x="114" y="83"/>
                    </a:cubicBezTo>
                    <a:cubicBezTo>
                      <a:pt x="99" y="84"/>
                      <a:pt x="88" y="88"/>
                      <a:pt x="88" y="88"/>
                    </a:cubicBezTo>
                    <a:cubicBezTo>
                      <a:pt x="67" y="129"/>
                      <a:pt x="67" y="129"/>
                      <a:pt x="67" y="129"/>
                    </a:cubicBezTo>
                    <a:cubicBezTo>
                      <a:pt x="100" y="104"/>
                      <a:pt x="100" y="104"/>
                      <a:pt x="100" y="104"/>
                    </a:cubicBezTo>
                    <a:cubicBezTo>
                      <a:pt x="145" y="100"/>
                      <a:pt x="145" y="100"/>
                      <a:pt x="145" y="100"/>
                    </a:cubicBezTo>
                    <a:cubicBezTo>
                      <a:pt x="145" y="100"/>
                      <a:pt x="141" y="125"/>
                      <a:pt x="128" y="125"/>
                    </a:cubicBezTo>
                    <a:cubicBezTo>
                      <a:pt x="115" y="124"/>
                      <a:pt x="94" y="144"/>
                      <a:pt x="94" y="144"/>
                    </a:cubicBezTo>
                    <a:cubicBezTo>
                      <a:pt x="81" y="232"/>
                      <a:pt x="81" y="232"/>
                      <a:pt x="81" y="232"/>
                    </a:cubicBezTo>
                    <a:lnTo>
                      <a:pt x="21" y="257"/>
                    </a:lnTo>
                    <a:close/>
                  </a:path>
                </a:pathLst>
              </a:custGeom>
              <a:solidFill>
                <a:schemeClr val="bg1">
                  <a:lumMod val="8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0" name="Freeform 16">
                <a:extLst>
                  <a:ext uri="{FF2B5EF4-FFF2-40B4-BE49-F238E27FC236}">
                    <a16:creationId xmlns:a16="http://schemas.microsoft.com/office/drawing/2014/main" id="{AF758C60-4BC8-48B0-853B-79E4FE11DEC0}"/>
                  </a:ext>
                </a:extLst>
              </p:cNvPr>
              <p:cNvSpPr>
                <a:spLocks/>
              </p:cNvSpPr>
              <p:nvPr/>
            </p:nvSpPr>
            <p:spPr bwMode="auto">
              <a:xfrm rot="487774">
                <a:off x="2302872" y="4062813"/>
                <a:ext cx="1145143" cy="673715"/>
              </a:xfrm>
              <a:custGeom>
                <a:avLst/>
                <a:gdLst>
                  <a:gd name="T0" fmla="*/ 82 w 428"/>
                  <a:gd name="T1" fmla="*/ 54 h 253"/>
                  <a:gd name="T2" fmla="*/ 282 w 428"/>
                  <a:gd name="T3" fmla="*/ 41 h 253"/>
                  <a:gd name="T4" fmla="*/ 326 w 428"/>
                  <a:gd name="T5" fmla="*/ 235 h 253"/>
                  <a:gd name="T6" fmla="*/ 59 w 428"/>
                  <a:gd name="T7" fmla="*/ 170 h 253"/>
                  <a:gd name="T8" fmla="*/ 82 w 428"/>
                  <a:gd name="T9" fmla="*/ 54 h 253"/>
                </a:gdLst>
                <a:ahLst/>
                <a:cxnLst>
                  <a:cxn ang="0">
                    <a:pos x="T0" y="T1"/>
                  </a:cxn>
                  <a:cxn ang="0">
                    <a:pos x="T2" y="T3"/>
                  </a:cxn>
                  <a:cxn ang="0">
                    <a:pos x="T4" y="T5"/>
                  </a:cxn>
                  <a:cxn ang="0">
                    <a:pos x="T6" y="T7"/>
                  </a:cxn>
                  <a:cxn ang="0">
                    <a:pos x="T8" y="T9"/>
                  </a:cxn>
                </a:cxnLst>
                <a:rect l="0" t="0" r="r" b="b"/>
                <a:pathLst>
                  <a:path w="428" h="253">
                    <a:moveTo>
                      <a:pt x="82" y="54"/>
                    </a:moveTo>
                    <a:cubicBezTo>
                      <a:pt x="82" y="54"/>
                      <a:pt x="169" y="0"/>
                      <a:pt x="282" y="41"/>
                    </a:cubicBezTo>
                    <a:cubicBezTo>
                      <a:pt x="428" y="93"/>
                      <a:pt x="371" y="223"/>
                      <a:pt x="326" y="235"/>
                    </a:cubicBezTo>
                    <a:cubicBezTo>
                      <a:pt x="260" y="253"/>
                      <a:pt x="93" y="170"/>
                      <a:pt x="59" y="170"/>
                    </a:cubicBezTo>
                    <a:cubicBezTo>
                      <a:pt x="25" y="170"/>
                      <a:pt x="0" y="102"/>
                      <a:pt x="82" y="54"/>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a:extLst>
                  <a:ext uri="{FF2B5EF4-FFF2-40B4-BE49-F238E27FC236}">
                    <a16:creationId xmlns:a16="http://schemas.microsoft.com/office/drawing/2014/main" id="{5402D44F-972F-4278-8406-D3E44C9F1E1C}"/>
                  </a:ext>
                </a:extLst>
              </p:cNvPr>
              <p:cNvSpPr>
                <a:spLocks/>
              </p:cNvSpPr>
              <p:nvPr/>
            </p:nvSpPr>
            <p:spPr bwMode="auto">
              <a:xfrm>
                <a:off x="963385" y="3011955"/>
                <a:ext cx="2713716" cy="2492573"/>
              </a:xfrm>
              <a:custGeom>
                <a:avLst/>
                <a:gdLst>
                  <a:gd name="T0" fmla="*/ 154 w 1016"/>
                  <a:gd name="T1" fmla="*/ 0 h 935"/>
                  <a:gd name="T2" fmla="*/ 461 w 1016"/>
                  <a:gd name="T3" fmla="*/ 248 h 935"/>
                  <a:gd name="T4" fmla="*/ 785 w 1016"/>
                  <a:gd name="T5" fmla="*/ 556 h 935"/>
                  <a:gd name="T6" fmla="*/ 901 w 1016"/>
                  <a:gd name="T7" fmla="*/ 822 h 935"/>
                  <a:gd name="T8" fmla="*/ 331 w 1016"/>
                  <a:gd name="T9" fmla="*/ 781 h 935"/>
                  <a:gd name="T10" fmla="*/ 10 w 1016"/>
                  <a:gd name="T11" fmla="*/ 204 h 935"/>
                  <a:gd name="T12" fmla="*/ 154 w 1016"/>
                  <a:gd name="T13" fmla="*/ 0 h 935"/>
                </a:gdLst>
                <a:ahLst/>
                <a:cxnLst>
                  <a:cxn ang="0">
                    <a:pos x="T0" y="T1"/>
                  </a:cxn>
                  <a:cxn ang="0">
                    <a:pos x="T2" y="T3"/>
                  </a:cxn>
                  <a:cxn ang="0">
                    <a:pos x="T4" y="T5"/>
                  </a:cxn>
                  <a:cxn ang="0">
                    <a:pos x="T6" y="T7"/>
                  </a:cxn>
                  <a:cxn ang="0">
                    <a:pos x="T8" y="T9"/>
                  </a:cxn>
                  <a:cxn ang="0">
                    <a:pos x="T10" y="T11"/>
                  </a:cxn>
                  <a:cxn ang="0">
                    <a:pos x="T12" y="T13"/>
                  </a:cxn>
                </a:cxnLst>
                <a:rect l="0" t="0" r="r" b="b"/>
                <a:pathLst>
                  <a:path w="1016" h="935">
                    <a:moveTo>
                      <a:pt x="154" y="0"/>
                    </a:moveTo>
                    <a:cubicBezTo>
                      <a:pt x="154" y="0"/>
                      <a:pt x="317" y="11"/>
                      <a:pt x="461" y="248"/>
                    </a:cubicBezTo>
                    <a:cubicBezTo>
                      <a:pt x="604" y="484"/>
                      <a:pt x="785" y="556"/>
                      <a:pt x="785" y="556"/>
                    </a:cubicBezTo>
                    <a:cubicBezTo>
                      <a:pt x="785" y="556"/>
                      <a:pt x="1016" y="720"/>
                      <a:pt x="901" y="822"/>
                    </a:cubicBezTo>
                    <a:cubicBezTo>
                      <a:pt x="787" y="925"/>
                      <a:pt x="485" y="935"/>
                      <a:pt x="331" y="781"/>
                    </a:cubicBezTo>
                    <a:cubicBezTo>
                      <a:pt x="178" y="628"/>
                      <a:pt x="0" y="341"/>
                      <a:pt x="10" y="204"/>
                    </a:cubicBezTo>
                    <a:cubicBezTo>
                      <a:pt x="21" y="68"/>
                      <a:pt x="68" y="10"/>
                      <a:pt x="154" y="0"/>
                    </a:cubicBezTo>
                    <a:close/>
                  </a:path>
                </a:pathLst>
              </a:custGeom>
              <a:gradFill>
                <a:gsLst>
                  <a:gs pos="0">
                    <a:srgbClr val="7D4BC9"/>
                  </a:gs>
                  <a:gs pos="78000">
                    <a:srgbClr val="16286E"/>
                  </a:gs>
                </a:gsLst>
                <a:lin ang="5400000" scaled="0"/>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7" name="Oval 26">
              <a:extLst>
                <a:ext uri="{FF2B5EF4-FFF2-40B4-BE49-F238E27FC236}">
                  <a16:creationId xmlns:a16="http://schemas.microsoft.com/office/drawing/2014/main" id="{813F705E-7B0E-4989-B447-76E85BC850C4}"/>
                </a:ext>
              </a:extLst>
            </p:cNvPr>
            <p:cNvSpPr/>
            <p:nvPr/>
          </p:nvSpPr>
          <p:spPr>
            <a:xfrm flipH="1">
              <a:off x="662569" y="2575406"/>
              <a:ext cx="333828" cy="333828"/>
            </a:xfrm>
            <a:prstGeom prst="ellipse">
              <a:avLst/>
            </a:prstGeom>
            <a:gradFill>
              <a:gsLst>
                <a:gs pos="0">
                  <a:srgbClr val="7CEFD8"/>
                </a:gs>
                <a:gs pos="71000">
                  <a:srgbClr val="6672E4"/>
                </a:gs>
                <a:gs pos="100000">
                  <a:srgbClr val="882BE5"/>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8" name="Oval 27">
              <a:extLst>
                <a:ext uri="{FF2B5EF4-FFF2-40B4-BE49-F238E27FC236}">
                  <a16:creationId xmlns:a16="http://schemas.microsoft.com/office/drawing/2014/main" id="{1CA7247A-56C4-4D0D-A7EB-5B7C8EDC3148}"/>
                </a:ext>
              </a:extLst>
            </p:cNvPr>
            <p:cNvSpPr/>
            <p:nvPr/>
          </p:nvSpPr>
          <p:spPr>
            <a:xfrm flipH="1">
              <a:off x="3192720" y="5092277"/>
              <a:ext cx="191756" cy="191756"/>
            </a:xfrm>
            <a:prstGeom prst="ellipse">
              <a:avLst/>
            </a:prstGeom>
            <a:gradFill>
              <a:gsLst>
                <a:gs pos="0">
                  <a:srgbClr val="7CEFD8"/>
                </a:gs>
                <a:gs pos="100000">
                  <a:srgbClr val="6C92E1"/>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6" name="Diamond 25">
              <a:extLst>
                <a:ext uri="{FF2B5EF4-FFF2-40B4-BE49-F238E27FC236}">
                  <a16:creationId xmlns:a16="http://schemas.microsoft.com/office/drawing/2014/main" id="{EDADB6E4-A33D-42FA-AF99-6073BF0A1F07}"/>
                </a:ext>
              </a:extLst>
            </p:cNvPr>
            <p:cNvSpPr/>
            <p:nvPr/>
          </p:nvSpPr>
          <p:spPr>
            <a:xfrm>
              <a:off x="117404" y="5337893"/>
              <a:ext cx="319314" cy="319314"/>
            </a:xfrm>
            <a:prstGeom prst="diamond">
              <a:avLst/>
            </a:prstGeom>
            <a:gradFill flip="none" rotWithShape="1">
              <a:gsLst>
                <a:gs pos="100000">
                  <a:srgbClr val="FE7B4C"/>
                </a:gs>
                <a:gs pos="0">
                  <a:srgbClr val="FE7B4C">
                    <a:lumMod val="83000"/>
                    <a:lumOff val="17000"/>
                  </a:srgbClr>
                </a:gs>
              </a:gsLst>
              <a:path path="circle">
                <a:fillToRect l="100000" t="100000"/>
              </a:path>
              <a:tileRect r="-100000" b="-100000"/>
            </a:gradFill>
            <a:ln>
              <a:noFill/>
            </a:ln>
            <a:effectLst>
              <a:glow rad="254000">
                <a:srgbClr val="FE7B4C">
                  <a:alpha val="7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Diamond 39">
              <a:extLst>
                <a:ext uri="{FF2B5EF4-FFF2-40B4-BE49-F238E27FC236}">
                  <a16:creationId xmlns:a16="http://schemas.microsoft.com/office/drawing/2014/main" id="{02153CFD-6A73-4AE2-B9B2-267A2F60EC4E}"/>
                </a:ext>
              </a:extLst>
            </p:cNvPr>
            <p:cNvSpPr/>
            <p:nvPr/>
          </p:nvSpPr>
          <p:spPr>
            <a:xfrm>
              <a:off x="3656166" y="3941881"/>
              <a:ext cx="271578" cy="271578"/>
            </a:xfrm>
            <a:prstGeom prst="diamond">
              <a:avLst/>
            </a:prstGeom>
            <a:gradFill flip="none" rotWithShape="1">
              <a:gsLst>
                <a:gs pos="100000">
                  <a:srgbClr val="FE7B4C"/>
                </a:gs>
                <a:gs pos="0">
                  <a:srgbClr val="FE7B4C">
                    <a:lumMod val="83000"/>
                    <a:lumOff val="17000"/>
                  </a:srgbClr>
                </a:gs>
              </a:gsLst>
              <a:path path="circle">
                <a:fillToRect l="100000" t="100000"/>
              </a:path>
              <a:tileRect r="-100000" b="-100000"/>
            </a:gradFill>
            <a:ln>
              <a:noFill/>
            </a:ln>
            <a:effectLst>
              <a:glow rad="254000">
                <a:srgbClr val="FE7B4C">
                  <a:alpha val="7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Diamond 40">
              <a:extLst>
                <a:ext uri="{FF2B5EF4-FFF2-40B4-BE49-F238E27FC236}">
                  <a16:creationId xmlns:a16="http://schemas.microsoft.com/office/drawing/2014/main" id="{7381A731-66EF-4CDC-94CA-BB0DA3E7292C}"/>
                </a:ext>
              </a:extLst>
            </p:cNvPr>
            <p:cNvSpPr/>
            <p:nvPr/>
          </p:nvSpPr>
          <p:spPr>
            <a:xfrm>
              <a:off x="2941210" y="1951388"/>
              <a:ext cx="404893" cy="404893"/>
            </a:xfrm>
            <a:prstGeom prst="diamond">
              <a:avLst/>
            </a:prstGeom>
            <a:gradFill flip="none" rotWithShape="1">
              <a:gsLst>
                <a:gs pos="100000">
                  <a:srgbClr val="FE7B4C"/>
                </a:gs>
                <a:gs pos="0">
                  <a:srgbClr val="FE7B4C">
                    <a:lumMod val="83000"/>
                    <a:lumOff val="17000"/>
                  </a:srgbClr>
                </a:gs>
              </a:gsLst>
              <a:path path="circle">
                <a:fillToRect l="100000" t="100000"/>
              </a:path>
              <a:tileRect r="-100000" b="-100000"/>
            </a:gradFill>
            <a:ln>
              <a:noFill/>
            </a:ln>
            <a:effectLst>
              <a:glow rad="254000">
                <a:srgbClr val="FE7B4C">
                  <a:alpha val="7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3" name="TextBox 42">
            <a:extLst>
              <a:ext uri="{FF2B5EF4-FFF2-40B4-BE49-F238E27FC236}">
                <a16:creationId xmlns:a16="http://schemas.microsoft.com/office/drawing/2014/main" id="{7BF380F0-E581-41AD-B9B8-4693DE21F634}"/>
              </a:ext>
            </a:extLst>
          </p:cNvPr>
          <p:cNvSpPr txBox="1"/>
          <p:nvPr/>
        </p:nvSpPr>
        <p:spPr>
          <a:xfrm>
            <a:off x="5257799" y="379963"/>
            <a:ext cx="6172201" cy="483637"/>
          </a:xfrm>
          <a:prstGeom prst="rect">
            <a:avLst/>
          </a:prstGeom>
          <a:noFill/>
        </p:spPr>
        <p:txBody>
          <a:bodyPr wrap="square" lIns="0" tIns="0" rIns="0" bIns="0" rtlCol="0">
            <a:noAutofit/>
          </a:bodyPr>
          <a:lstStyle/>
          <a:p>
            <a:pPr>
              <a:lnSpc>
                <a:spcPts val="4000"/>
              </a:lnSpc>
            </a:pPr>
            <a:r>
              <a:rPr lang="en-US" sz="3600" b="1" dirty="0">
                <a:solidFill>
                  <a:srgbClr val="002060"/>
                </a:solidFill>
                <a:latin typeface="Segoe UI" panose="020B0502040204020203" pitchFamily="34" charset="0"/>
                <a:cs typeface="Segoe UI" panose="020B0502040204020203" pitchFamily="34" charset="0"/>
              </a:rPr>
              <a:t>ROLE OF HR - APPROACHES</a:t>
            </a:r>
          </a:p>
        </p:txBody>
      </p:sp>
      <p:sp>
        <p:nvSpPr>
          <p:cNvPr id="3" name="Rectangle 2">
            <a:extLst>
              <a:ext uri="{FF2B5EF4-FFF2-40B4-BE49-F238E27FC236}">
                <a16:creationId xmlns:a16="http://schemas.microsoft.com/office/drawing/2014/main" id="{C12B5D39-FFB4-48DA-8278-FC3F12E94DD9}"/>
              </a:ext>
            </a:extLst>
          </p:cNvPr>
          <p:cNvSpPr/>
          <p:nvPr/>
        </p:nvSpPr>
        <p:spPr>
          <a:xfrm>
            <a:off x="5608736" y="1746550"/>
            <a:ext cx="6172200" cy="3847207"/>
          </a:xfrm>
          <a:prstGeom prst="rect">
            <a:avLst/>
          </a:prstGeom>
        </p:spPr>
        <p:txBody>
          <a:bodyPr wrap="square" lIns="0" tIns="0" rIns="0" bIns="0">
            <a:spAutoFit/>
          </a:bodyPr>
          <a:lstStyle/>
          <a:p>
            <a:endParaRPr lang="en-US" i="1" dirty="0">
              <a:solidFill>
                <a:srgbClr val="002060"/>
              </a:solidFill>
              <a:latin typeface="+mj-lt"/>
              <a:cs typeface="Segoe UI" panose="020B0502040204020203" pitchFamily="34" charset="0"/>
            </a:endParaRPr>
          </a:p>
          <a:p>
            <a:pPr marL="285750" indent="-285750">
              <a:lnSpc>
                <a:spcPct val="200000"/>
              </a:lnSpc>
              <a:buFont typeface="Wingdings" panose="05000000000000000000" pitchFamily="2" charset="2"/>
              <a:buChar char="Ø"/>
            </a:pPr>
            <a:r>
              <a:rPr lang="en-US" i="1" dirty="0">
                <a:solidFill>
                  <a:srgbClr val="002060"/>
                </a:solidFill>
                <a:latin typeface="+mj-lt"/>
                <a:cs typeface="Segoe UI" panose="020B0502040204020203" pitchFamily="34" charset="0"/>
              </a:rPr>
              <a:t>HR to support managers to accomplish different working ways</a:t>
            </a:r>
          </a:p>
          <a:p>
            <a:pPr marL="285750" indent="-285750">
              <a:lnSpc>
                <a:spcPct val="200000"/>
              </a:lnSpc>
              <a:buFont typeface="Wingdings" panose="05000000000000000000" pitchFamily="2" charset="2"/>
              <a:buChar char="Ø"/>
            </a:pPr>
            <a:r>
              <a:rPr lang="en-US" i="1" dirty="0">
                <a:solidFill>
                  <a:srgbClr val="002060"/>
                </a:solidFill>
                <a:latin typeface="+mj-lt"/>
                <a:cs typeface="Segoe UI" panose="020B0502040204020203" pitchFamily="34" charset="0"/>
              </a:rPr>
              <a:t>Learning how to monitor the flexibility</a:t>
            </a:r>
          </a:p>
          <a:p>
            <a:pPr marL="285750" indent="-285750">
              <a:lnSpc>
                <a:spcPct val="200000"/>
              </a:lnSpc>
              <a:buFont typeface="Wingdings" panose="05000000000000000000" pitchFamily="2" charset="2"/>
              <a:buChar char="Ø"/>
            </a:pPr>
            <a:r>
              <a:rPr lang="en-US" i="1" dirty="0">
                <a:solidFill>
                  <a:srgbClr val="002060"/>
                </a:solidFill>
                <a:latin typeface="+mj-lt"/>
                <a:cs typeface="Segoe UI" panose="020B0502040204020203" pitchFamily="34" charset="0"/>
              </a:rPr>
              <a:t>Training to be available</a:t>
            </a:r>
          </a:p>
          <a:p>
            <a:pPr marL="285750" indent="-285750">
              <a:lnSpc>
                <a:spcPct val="200000"/>
              </a:lnSpc>
              <a:buFont typeface="Wingdings" panose="05000000000000000000" pitchFamily="2" charset="2"/>
              <a:buChar char="Ø"/>
            </a:pPr>
            <a:r>
              <a:rPr lang="en-US" i="1" dirty="0">
                <a:solidFill>
                  <a:srgbClr val="002060"/>
                </a:solidFill>
                <a:latin typeface="+mj-lt"/>
                <a:cs typeface="Segoe UI" panose="020B0502040204020203" pitchFamily="34" charset="0"/>
              </a:rPr>
              <a:t>Development opportunities to be discussed</a:t>
            </a:r>
          </a:p>
          <a:p>
            <a:pPr marL="285750" indent="-285750">
              <a:lnSpc>
                <a:spcPct val="200000"/>
              </a:lnSpc>
              <a:buFont typeface="Wingdings" panose="05000000000000000000" pitchFamily="2" charset="2"/>
              <a:buChar char="Ø"/>
            </a:pPr>
            <a:r>
              <a:rPr lang="en-US" i="1" dirty="0">
                <a:solidFill>
                  <a:srgbClr val="002060"/>
                </a:solidFill>
                <a:latin typeface="+mj-lt"/>
                <a:cs typeface="Segoe UI" panose="020B0502040204020203" pitchFamily="34" charset="0"/>
              </a:rPr>
              <a:t>Rewards to be revised</a:t>
            </a:r>
          </a:p>
          <a:p>
            <a:pPr marL="285750" indent="-285750">
              <a:lnSpc>
                <a:spcPct val="200000"/>
              </a:lnSpc>
              <a:buFont typeface="Wingdings" panose="05000000000000000000" pitchFamily="2" charset="2"/>
              <a:buChar char="Ø"/>
            </a:pPr>
            <a:r>
              <a:rPr lang="en-US" i="1" dirty="0">
                <a:solidFill>
                  <a:srgbClr val="002060"/>
                </a:solidFill>
                <a:latin typeface="+mj-lt"/>
                <a:cs typeface="Segoe UI" panose="020B0502040204020203" pitchFamily="34" charset="0"/>
              </a:rPr>
              <a:t>Fairly treated staff</a:t>
            </a:r>
          </a:p>
          <a:p>
            <a:endParaRPr lang="en-US" sz="1600" i="1" dirty="0">
              <a:solidFill>
                <a:srgbClr val="002060"/>
              </a:solidFill>
              <a:latin typeface="+mj-lt"/>
              <a:cs typeface="Segoe UI" panose="020B0502040204020203" pitchFamily="34" charset="0"/>
            </a:endParaRPr>
          </a:p>
        </p:txBody>
      </p:sp>
    </p:spTree>
    <p:extLst>
      <p:ext uri="{BB962C8B-B14F-4D97-AF65-F5344CB8AC3E}">
        <p14:creationId xmlns:p14="http://schemas.microsoft.com/office/powerpoint/2010/main" val="21320683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hidden="1">
            <a:extLst>
              <a:ext uri="{FF2B5EF4-FFF2-40B4-BE49-F238E27FC236}">
                <a16:creationId xmlns:a16="http://schemas.microsoft.com/office/drawing/2014/main" id="{8336C4B5-E15C-4086-8FF8-C33A073734A2}"/>
              </a:ext>
            </a:extLst>
          </p:cNvPr>
          <p:cNvSpPr>
            <a:spLocks noGrp="1"/>
          </p:cNvSpPr>
          <p:nvPr>
            <p:ph type="title"/>
          </p:nvPr>
        </p:nvSpPr>
        <p:spPr/>
        <p:txBody>
          <a:bodyPr/>
          <a:lstStyle/>
          <a:p>
            <a:r>
              <a:rPr lang="en-US" dirty="0"/>
              <a:t>Human resources slide 7</a:t>
            </a:r>
          </a:p>
        </p:txBody>
      </p:sp>
      <p:sp>
        <p:nvSpPr>
          <p:cNvPr id="57" name="TextBox 56">
            <a:extLst>
              <a:ext uri="{FF2B5EF4-FFF2-40B4-BE49-F238E27FC236}">
                <a16:creationId xmlns:a16="http://schemas.microsoft.com/office/drawing/2014/main" id="{25264A13-2CF6-4653-9A8E-AE29B6F25F8E}"/>
              </a:ext>
            </a:extLst>
          </p:cNvPr>
          <p:cNvSpPr txBox="1"/>
          <p:nvPr/>
        </p:nvSpPr>
        <p:spPr>
          <a:xfrm>
            <a:off x="723900" y="457291"/>
            <a:ext cx="3803018" cy="1159742"/>
          </a:xfrm>
          <a:prstGeom prst="rect">
            <a:avLst/>
          </a:prstGeom>
          <a:noFill/>
        </p:spPr>
        <p:txBody>
          <a:bodyPr wrap="square" lIns="0" tIns="0" rIns="0" bIns="0" rtlCol="0">
            <a:noAutofit/>
          </a:bodyPr>
          <a:lstStyle/>
          <a:p>
            <a:pPr>
              <a:lnSpc>
                <a:spcPts val="4000"/>
              </a:lnSpc>
            </a:pPr>
            <a:r>
              <a:rPr lang="en-US" sz="3600" b="1" dirty="0">
                <a:solidFill>
                  <a:srgbClr val="002060"/>
                </a:solidFill>
                <a:latin typeface="Segoe UI" panose="020B0502040204020203" pitchFamily="34" charset="0"/>
                <a:cs typeface="Segoe UI" panose="020B0502040204020203" pitchFamily="34" charset="0"/>
              </a:rPr>
              <a:t>ROLE OF HR</a:t>
            </a:r>
          </a:p>
        </p:txBody>
      </p:sp>
      <p:grpSp>
        <p:nvGrpSpPr>
          <p:cNvPr id="67" name="Group 66">
            <a:extLst>
              <a:ext uri="{FF2B5EF4-FFF2-40B4-BE49-F238E27FC236}">
                <a16:creationId xmlns:a16="http://schemas.microsoft.com/office/drawing/2014/main" id="{A6D12FB3-2E0E-4392-B30A-8FABD55972D2}"/>
              </a:ext>
              <a:ext uri="{C183D7F6-B498-43B3-948B-1728B52AA6E4}">
                <adec:decorative xmlns:adec="http://schemas.microsoft.com/office/drawing/2017/decorative" val="1"/>
              </a:ext>
            </a:extLst>
          </p:cNvPr>
          <p:cNvGrpSpPr/>
          <p:nvPr/>
        </p:nvGrpSpPr>
        <p:grpSpPr>
          <a:xfrm>
            <a:off x="-12700" y="1794009"/>
            <a:ext cx="12204700" cy="2514602"/>
            <a:chOff x="-12700" y="2162907"/>
            <a:chExt cx="12204700" cy="2514602"/>
          </a:xfrm>
        </p:grpSpPr>
        <p:pic>
          <p:nvPicPr>
            <p:cNvPr id="2" name="Picture 1" descr="A group of people sitting at a desk&#10;">
              <a:extLst>
                <a:ext uri="{FF2B5EF4-FFF2-40B4-BE49-F238E27FC236}">
                  <a16:creationId xmlns:a16="http://schemas.microsoft.com/office/drawing/2014/main" id="{2D62790E-5C31-4474-BE12-F50234A0C76C}"/>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04"/>
            <a:stretch/>
          </p:blipFill>
          <p:spPr>
            <a:xfrm>
              <a:off x="-12700" y="2162908"/>
              <a:ext cx="12192000" cy="2514601"/>
            </a:xfrm>
            <a:prstGeom prst="rect">
              <a:avLst/>
            </a:prstGeom>
          </p:spPr>
        </p:pic>
        <p:sp>
          <p:nvSpPr>
            <p:cNvPr id="3" name="Rectangle 2" descr="This is an image of a desk with laptop computers and people working.">
              <a:extLst>
                <a:ext uri="{FF2B5EF4-FFF2-40B4-BE49-F238E27FC236}">
                  <a16:creationId xmlns:a16="http://schemas.microsoft.com/office/drawing/2014/main" id="{53AEFB1F-87BB-40C6-9BC7-E1CE0AC0AC1B}"/>
                </a:ext>
              </a:extLst>
            </p:cNvPr>
            <p:cNvSpPr/>
            <p:nvPr/>
          </p:nvSpPr>
          <p:spPr>
            <a:xfrm>
              <a:off x="0" y="2162907"/>
              <a:ext cx="12192000" cy="2514601"/>
            </a:xfrm>
            <a:prstGeom prst="rect">
              <a:avLst/>
            </a:prstGeom>
            <a:gradFill>
              <a:gsLst>
                <a:gs pos="1000">
                  <a:srgbClr val="7CEFD8">
                    <a:alpha val="79000"/>
                  </a:srgbClr>
                </a:gs>
                <a:gs pos="61000">
                  <a:srgbClr val="6672E4">
                    <a:alpha val="84000"/>
                  </a:srgbClr>
                </a:gs>
                <a:gs pos="98000">
                  <a:srgbClr val="882BE5">
                    <a:alpha val="66000"/>
                  </a:srgbClr>
                </a:gs>
              </a:gsLst>
              <a:lin ang="5400000" scaled="1"/>
            </a:gradFill>
            <a:ln w="12700" cap="flat">
              <a:noFill/>
              <a:prstDash val="solid"/>
              <a:miter lim="800000"/>
              <a:headEnd/>
              <a:tailEnd/>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dirty="0">
                <a:solidFill>
                  <a:schemeClr val="tx1"/>
                </a:solidFill>
              </a:endParaRPr>
            </a:p>
          </p:txBody>
        </p:sp>
      </p:grpSp>
      <p:sp>
        <p:nvSpPr>
          <p:cNvPr id="18" name="TextBox 17">
            <a:extLst>
              <a:ext uri="{FF2B5EF4-FFF2-40B4-BE49-F238E27FC236}">
                <a16:creationId xmlns:a16="http://schemas.microsoft.com/office/drawing/2014/main" id="{39929E06-4AB9-4598-A963-82CCC18A3FF2}"/>
              </a:ext>
            </a:extLst>
          </p:cNvPr>
          <p:cNvSpPr txBox="1"/>
          <p:nvPr/>
        </p:nvSpPr>
        <p:spPr>
          <a:xfrm>
            <a:off x="35691" y="4845141"/>
            <a:ext cx="3066097" cy="276999"/>
          </a:xfrm>
          <a:prstGeom prst="rect">
            <a:avLst/>
          </a:prstGeom>
          <a:noFill/>
        </p:spPr>
        <p:txBody>
          <a:bodyPr wrap="none" lIns="0" tIns="0" rIns="0" bIns="0" rtlCol="0">
            <a:spAutoFit/>
          </a:bodyPr>
          <a:lstStyle/>
          <a:p>
            <a:pPr algn="ctr"/>
            <a:r>
              <a:rPr lang="en-US" b="1" dirty="0">
                <a:latin typeface="Segoe UI" panose="020B0502040204020203" pitchFamily="34" charset="0"/>
                <a:cs typeface="Segoe UI" panose="020B0502040204020203" pitchFamily="34" charset="0"/>
              </a:rPr>
              <a:t>Awareness among the team </a:t>
            </a:r>
          </a:p>
        </p:txBody>
      </p:sp>
      <p:cxnSp>
        <p:nvCxnSpPr>
          <p:cNvPr id="20" name="Straight Connector 19">
            <a:extLst>
              <a:ext uri="{FF2B5EF4-FFF2-40B4-BE49-F238E27FC236}">
                <a16:creationId xmlns:a16="http://schemas.microsoft.com/office/drawing/2014/main" id="{A258B9C9-A63C-4AE4-8EB4-544F3A70C2F7}"/>
              </a:ext>
              <a:ext uri="{C183D7F6-B498-43B3-948B-1728B52AA6E4}">
                <adec:decorative xmlns:adec="http://schemas.microsoft.com/office/drawing/2017/decorative" val="1"/>
              </a:ext>
            </a:extLst>
          </p:cNvPr>
          <p:cNvCxnSpPr/>
          <p:nvPr/>
        </p:nvCxnSpPr>
        <p:spPr>
          <a:xfrm>
            <a:off x="1329338" y="5277685"/>
            <a:ext cx="478805" cy="0"/>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sp>
        <p:nvSpPr>
          <p:cNvPr id="19" name="Text Placeholder 2">
            <a:extLst>
              <a:ext uri="{FF2B5EF4-FFF2-40B4-BE49-F238E27FC236}">
                <a16:creationId xmlns:a16="http://schemas.microsoft.com/office/drawing/2014/main" id="{9DF162EE-A4BE-4D4C-9A3C-51FC2F765D81}"/>
              </a:ext>
            </a:extLst>
          </p:cNvPr>
          <p:cNvSpPr txBox="1">
            <a:spLocks/>
          </p:cNvSpPr>
          <p:nvPr/>
        </p:nvSpPr>
        <p:spPr>
          <a:xfrm>
            <a:off x="241881" y="5454662"/>
            <a:ext cx="2653720" cy="692818"/>
          </a:xfrm>
          <a:prstGeom prst="rect">
            <a:avLst/>
          </a:prstGeom>
        </p:spPr>
        <p:txBody>
          <a:bodyPr vert="horz" wrap="square" lIns="0" tIns="0" rIns="0" bIns="0" rtlCol="0">
            <a:spAutoFit/>
          </a:bodyPr>
          <a:lstStyle>
            <a:lvl1pPr marL="0" indent="0" algn="l" defTabSz="914400" rtl="0" eaLnBrk="1" latinLnBrk="0" hangingPunct="1">
              <a:lnSpc>
                <a:spcPct val="90000"/>
              </a:lnSpc>
              <a:spcBef>
                <a:spcPts val="600"/>
              </a:spcBef>
              <a:buFont typeface="Arial" panose="020B0604020202020204" pitchFamily="34" charset="0"/>
              <a:buNone/>
              <a:defRPr sz="1100" kern="1200">
                <a:solidFill>
                  <a:schemeClr val="tx1"/>
                </a:solidFill>
                <a:latin typeface="+mn-lt"/>
                <a:ea typeface="+mn-ea"/>
                <a:cs typeface="+mn-cs"/>
              </a:defRPr>
            </a:lvl1pPr>
            <a:lvl2pPr marL="234000" indent="-234000" algn="l" defTabSz="914400" rtl="0" eaLnBrk="1" latinLnBrk="0" hangingPunct="1">
              <a:lnSpc>
                <a:spcPct val="90000"/>
              </a:lnSpc>
              <a:spcBef>
                <a:spcPts val="600"/>
              </a:spcBef>
              <a:buFont typeface="Arial" panose="020B0604020202020204" pitchFamily="34" charset="0"/>
              <a:buChar char="•"/>
              <a:defRPr sz="1100" kern="1200">
                <a:solidFill>
                  <a:schemeClr val="tx1"/>
                </a:solidFill>
                <a:latin typeface="+mn-lt"/>
                <a:ea typeface="+mn-ea"/>
                <a:cs typeface="+mn-cs"/>
              </a:defRPr>
            </a:lvl2pPr>
            <a:lvl3pPr marL="234000" indent="-234000" algn="l" defTabSz="914400" rtl="0" eaLnBrk="1" latinLnBrk="0" hangingPunct="1">
              <a:lnSpc>
                <a:spcPct val="90000"/>
              </a:lnSpc>
              <a:spcBef>
                <a:spcPts val="600"/>
              </a:spcBef>
              <a:buFont typeface="Arial" panose="020B0604020202020204" pitchFamily="34" charset="0"/>
              <a:buChar char="•"/>
              <a:defRPr sz="1100" kern="1200">
                <a:solidFill>
                  <a:schemeClr val="tx1"/>
                </a:solidFill>
                <a:latin typeface="+mn-lt"/>
                <a:ea typeface="+mn-ea"/>
                <a:cs typeface="+mn-cs"/>
              </a:defRPr>
            </a:lvl3pPr>
            <a:lvl4pPr marL="234000" indent="-234000" algn="l" defTabSz="914400" rtl="0" eaLnBrk="1" latinLnBrk="0" hangingPunct="1">
              <a:lnSpc>
                <a:spcPct val="90000"/>
              </a:lnSpc>
              <a:spcBef>
                <a:spcPts val="600"/>
              </a:spcBef>
              <a:buFont typeface="Arial" panose="020B0604020202020204" pitchFamily="34" charset="0"/>
              <a:buChar char="•"/>
              <a:defRPr sz="1100" kern="1200">
                <a:solidFill>
                  <a:schemeClr val="tx1"/>
                </a:solidFill>
                <a:latin typeface="+mn-lt"/>
                <a:ea typeface="+mn-ea"/>
                <a:cs typeface="+mn-cs"/>
              </a:defRPr>
            </a:lvl4pPr>
            <a:lvl5pPr marL="234000" indent="-234000" algn="l" defTabSz="914400" rtl="0" eaLnBrk="1" latinLnBrk="0" hangingPunct="1">
              <a:lnSpc>
                <a:spcPct val="90000"/>
              </a:lnSpc>
              <a:spcBef>
                <a:spcPts val="600"/>
              </a:spcBef>
              <a:buFont typeface="Arial" panose="020B0604020202020204" pitchFamily="34" charset="0"/>
              <a:buChar char="•"/>
              <a:defRPr sz="1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lnSpc>
                <a:spcPct val="150000"/>
              </a:lnSpc>
            </a:pPr>
            <a:r>
              <a:rPr lang="en-US" sz="1600" dirty="0">
                <a:latin typeface="Segoe UI" panose="020B0502040204020203" pitchFamily="34" charset="0"/>
                <a:cs typeface="Segoe UI" panose="020B0502040204020203" pitchFamily="34" charset="0"/>
              </a:rPr>
              <a:t>To let them know they can request flexible working.</a:t>
            </a:r>
          </a:p>
        </p:txBody>
      </p:sp>
      <p:sp>
        <p:nvSpPr>
          <p:cNvPr id="24" name="TextBox 23">
            <a:extLst>
              <a:ext uri="{FF2B5EF4-FFF2-40B4-BE49-F238E27FC236}">
                <a16:creationId xmlns:a16="http://schemas.microsoft.com/office/drawing/2014/main" id="{AB0754C1-4097-4CDA-B3CB-7304331CBBB9}"/>
              </a:ext>
            </a:extLst>
          </p:cNvPr>
          <p:cNvSpPr txBox="1"/>
          <p:nvPr/>
        </p:nvSpPr>
        <p:spPr>
          <a:xfrm>
            <a:off x="3172249" y="4841787"/>
            <a:ext cx="2777492" cy="276999"/>
          </a:xfrm>
          <a:prstGeom prst="rect">
            <a:avLst/>
          </a:prstGeom>
          <a:noFill/>
        </p:spPr>
        <p:txBody>
          <a:bodyPr wrap="none" lIns="0" tIns="0" rIns="0" bIns="0" rtlCol="0">
            <a:spAutoFit/>
          </a:bodyPr>
          <a:lstStyle/>
          <a:p>
            <a:pPr algn="ctr"/>
            <a:r>
              <a:rPr lang="en-US" b="1" dirty="0">
                <a:latin typeface="Segoe UI" panose="020B0502040204020203" pitchFamily="34" charset="0"/>
                <a:cs typeface="Segoe UI" panose="020B0502040204020203" pitchFamily="34" charset="0"/>
              </a:rPr>
              <a:t>To check with supervisors</a:t>
            </a:r>
          </a:p>
        </p:txBody>
      </p:sp>
      <p:cxnSp>
        <p:nvCxnSpPr>
          <p:cNvPr id="26" name="Straight Connector 25">
            <a:extLst>
              <a:ext uri="{FF2B5EF4-FFF2-40B4-BE49-F238E27FC236}">
                <a16:creationId xmlns:a16="http://schemas.microsoft.com/office/drawing/2014/main" id="{EE30765C-622F-4015-90C6-297DE00BBDB5}"/>
              </a:ext>
              <a:ext uri="{C183D7F6-B498-43B3-948B-1728B52AA6E4}">
                <adec:decorative xmlns:adec="http://schemas.microsoft.com/office/drawing/2017/decorative" val="1"/>
              </a:ext>
            </a:extLst>
          </p:cNvPr>
          <p:cNvCxnSpPr/>
          <p:nvPr/>
        </p:nvCxnSpPr>
        <p:spPr>
          <a:xfrm>
            <a:off x="4321589" y="5277686"/>
            <a:ext cx="478805" cy="0"/>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sp>
        <p:nvSpPr>
          <p:cNvPr id="25" name="Text Placeholder 2">
            <a:extLst>
              <a:ext uri="{FF2B5EF4-FFF2-40B4-BE49-F238E27FC236}">
                <a16:creationId xmlns:a16="http://schemas.microsoft.com/office/drawing/2014/main" id="{72AC3065-20B0-4A63-89FA-B10AD6D1363C}"/>
              </a:ext>
            </a:extLst>
          </p:cNvPr>
          <p:cNvSpPr txBox="1">
            <a:spLocks/>
          </p:cNvSpPr>
          <p:nvPr/>
        </p:nvSpPr>
        <p:spPr>
          <a:xfrm>
            <a:off x="3234132" y="5454663"/>
            <a:ext cx="2653720" cy="692818"/>
          </a:xfrm>
          <a:prstGeom prst="rect">
            <a:avLst/>
          </a:prstGeom>
        </p:spPr>
        <p:txBody>
          <a:bodyPr vert="horz" wrap="square" lIns="0" tIns="0" rIns="0" bIns="0" rtlCol="0">
            <a:spAutoFit/>
          </a:bodyPr>
          <a:lstStyle>
            <a:lvl1pPr marL="0" indent="0" algn="l" defTabSz="914400" rtl="0" eaLnBrk="1" latinLnBrk="0" hangingPunct="1">
              <a:lnSpc>
                <a:spcPct val="90000"/>
              </a:lnSpc>
              <a:spcBef>
                <a:spcPts val="600"/>
              </a:spcBef>
              <a:buFont typeface="Arial" panose="020B0604020202020204" pitchFamily="34" charset="0"/>
              <a:buNone/>
              <a:defRPr sz="1100" kern="1200">
                <a:solidFill>
                  <a:schemeClr val="tx1"/>
                </a:solidFill>
                <a:latin typeface="+mn-lt"/>
                <a:ea typeface="+mn-ea"/>
                <a:cs typeface="+mn-cs"/>
              </a:defRPr>
            </a:lvl1pPr>
            <a:lvl2pPr marL="234000" indent="-234000" algn="l" defTabSz="914400" rtl="0" eaLnBrk="1" latinLnBrk="0" hangingPunct="1">
              <a:lnSpc>
                <a:spcPct val="90000"/>
              </a:lnSpc>
              <a:spcBef>
                <a:spcPts val="600"/>
              </a:spcBef>
              <a:buFont typeface="Arial" panose="020B0604020202020204" pitchFamily="34" charset="0"/>
              <a:buChar char="•"/>
              <a:defRPr sz="1100" kern="1200">
                <a:solidFill>
                  <a:schemeClr val="tx1"/>
                </a:solidFill>
                <a:latin typeface="+mn-lt"/>
                <a:ea typeface="+mn-ea"/>
                <a:cs typeface="+mn-cs"/>
              </a:defRPr>
            </a:lvl2pPr>
            <a:lvl3pPr marL="234000" indent="-234000" algn="l" defTabSz="914400" rtl="0" eaLnBrk="1" latinLnBrk="0" hangingPunct="1">
              <a:lnSpc>
                <a:spcPct val="90000"/>
              </a:lnSpc>
              <a:spcBef>
                <a:spcPts val="600"/>
              </a:spcBef>
              <a:buFont typeface="Arial" panose="020B0604020202020204" pitchFamily="34" charset="0"/>
              <a:buChar char="•"/>
              <a:defRPr sz="1100" kern="1200">
                <a:solidFill>
                  <a:schemeClr val="tx1"/>
                </a:solidFill>
                <a:latin typeface="+mn-lt"/>
                <a:ea typeface="+mn-ea"/>
                <a:cs typeface="+mn-cs"/>
              </a:defRPr>
            </a:lvl3pPr>
            <a:lvl4pPr marL="234000" indent="-234000" algn="l" defTabSz="914400" rtl="0" eaLnBrk="1" latinLnBrk="0" hangingPunct="1">
              <a:lnSpc>
                <a:spcPct val="90000"/>
              </a:lnSpc>
              <a:spcBef>
                <a:spcPts val="600"/>
              </a:spcBef>
              <a:buFont typeface="Arial" panose="020B0604020202020204" pitchFamily="34" charset="0"/>
              <a:buChar char="•"/>
              <a:defRPr sz="1100" kern="1200">
                <a:solidFill>
                  <a:schemeClr val="tx1"/>
                </a:solidFill>
                <a:latin typeface="+mn-lt"/>
                <a:ea typeface="+mn-ea"/>
                <a:cs typeface="+mn-cs"/>
              </a:defRPr>
            </a:lvl4pPr>
            <a:lvl5pPr marL="234000" indent="-234000" algn="l" defTabSz="914400" rtl="0" eaLnBrk="1" latinLnBrk="0" hangingPunct="1">
              <a:lnSpc>
                <a:spcPct val="90000"/>
              </a:lnSpc>
              <a:spcBef>
                <a:spcPts val="600"/>
              </a:spcBef>
              <a:buFont typeface="Arial" panose="020B0604020202020204" pitchFamily="34" charset="0"/>
              <a:buChar char="•"/>
              <a:defRPr sz="1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lnSpc>
                <a:spcPct val="150000"/>
              </a:lnSpc>
            </a:pPr>
            <a:r>
              <a:rPr lang="en-US" sz="1600" dirty="0">
                <a:latin typeface="Segoe UI" panose="020B0502040204020203" pitchFamily="34" charset="0"/>
                <a:cs typeface="Segoe UI" panose="020B0502040204020203" pitchFamily="34" charset="0"/>
              </a:rPr>
              <a:t>If they see flexible working not in a good way.</a:t>
            </a:r>
          </a:p>
        </p:txBody>
      </p:sp>
      <p:sp>
        <p:nvSpPr>
          <p:cNvPr id="36" name="TextBox 35">
            <a:extLst>
              <a:ext uri="{FF2B5EF4-FFF2-40B4-BE49-F238E27FC236}">
                <a16:creationId xmlns:a16="http://schemas.microsoft.com/office/drawing/2014/main" id="{54005B0B-E5FC-472B-962B-C2258039F3B2}"/>
              </a:ext>
            </a:extLst>
          </p:cNvPr>
          <p:cNvSpPr txBox="1"/>
          <p:nvPr/>
        </p:nvSpPr>
        <p:spPr>
          <a:xfrm>
            <a:off x="6699172" y="4841787"/>
            <a:ext cx="1750351" cy="276999"/>
          </a:xfrm>
          <a:prstGeom prst="rect">
            <a:avLst/>
          </a:prstGeom>
          <a:noFill/>
        </p:spPr>
        <p:txBody>
          <a:bodyPr wrap="none" lIns="0" tIns="0" rIns="0" bIns="0" rtlCol="0">
            <a:spAutoFit/>
          </a:bodyPr>
          <a:lstStyle/>
          <a:p>
            <a:pPr algn="ctr"/>
            <a:r>
              <a:rPr lang="en-US" b="1" dirty="0">
                <a:latin typeface="Segoe UI" panose="020B0502040204020203" pitchFamily="34" charset="0"/>
                <a:cs typeface="Segoe UI" panose="020B0502040204020203" pitchFamily="34" charset="0"/>
              </a:rPr>
              <a:t>Teach members </a:t>
            </a:r>
          </a:p>
        </p:txBody>
      </p:sp>
      <p:cxnSp>
        <p:nvCxnSpPr>
          <p:cNvPr id="38" name="Straight Connector 37">
            <a:extLst>
              <a:ext uri="{FF2B5EF4-FFF2-40B4-BE49-F238E27FC236}">
                <a16:creationId xmlns:a16="http://schemas.microsoft.com/office/drawing/2014/main" id="{8781AB32-AC63-443B-8ADA-AAB7C9723936}"/>
              </a:ext>
              <a:ext uri="{C183D7F6-B498-43B3-948B-1728B52AA6E4}">
                <adec:decorative xmlns:adec="http://schemas.microsoft.com/office/drawing/2017/decorative" val="1"/>
              </a:ext>
            </a:extLst>
          </p:cNvPr>
          <p:cNvCxnSpPr/>
          <p:nvPr/>
        </p:nvCxnSpPr>
        <p:spPr>
          <a:xfrm>
            <a:off x="7334945" y="5277686"/>
            <a:ext cx="478805" cy="0"/>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sp>
        <p:nvSpPr>
          <p:cNvPr id="37" name="Text Placeholder 2">
            <a:extLst>
              <a:ext uri="{FF2B5EF4-FFF2-40B4-BE49-F238E27FC236}">
                <a16:creationId xmlns:a16="http://schemas.microsoft.com/office/drawing/2014/main" id="{5BA86B7F-9A89-4AB5-BADE-64D7C6E5C868}"/>
              </a:ext>
            </a:extLst>
          </p:cNvPr>
          <p:cNvSpPr txBox="1">
            <a:spLocks/>
          </p:cNvSpPr>
          <p:nvPr/>
        </p:nvSpPr>
        <p:spPr>
          <a:xfrm>
            <a:off x="6247488" y="5454663"/>
            <a:ext cx="2653720" cy="692818"/>
          </a:xfrm>
          <a:prstGeom prst="rect">
            <a:avLst/>
          </a:prstGeom>
        </p:spPr>
        <p:txBody>
          <a:bodyPr vert="horz" wrap="square" lIns="0" tIns="0" rIns="0" bIns="0" rtlCol="0">
            <a:spAutoFit/>
          </a:bodyPr>
          <a:lstStyle>
            <a:lvl1pPr marL="0" indent="0" algn="l" defTabSz="914400" rtl="0" eaLnBrk="1" latinLnBrk="0" hangingPunct="1">
              <a:lnSpc>
                <a:spcPct val="90000"/>
              </a:lnSpc>
              <a:spcBef>
                <a:spcPts val="600"/>
              </a:spcBef>
              <a:buFont typeface="Arial" panose="020B0604020202020204" pitchFamily="34" charset="0"/>
              <a:buNone/>
              <a:defRPr sz="1100" kern="1200">
                <a:solidFill>
                  <a:schemeClr val="tx1"/>
                </a:solidFill>
                <a:latin typeface="+mn-lt"/>
                <a:ea typeface="+mn-ea"/>
                <a:cs typeface="+mn-cs"/>
              </a:defRPr>
            </a:lvl1pPr>
            <a:lvl2pPr marL="234000" indent="-234000" algn="l" defTabSz="914400" rtl="0" eaLnBrk="1" latinLnBrk="0" hangingPunct="1">
              <a:lnSpc>
                <a:spcPct val="90000"/>
              </a:lnSpc>
              <a:spcBef>
                <a:spcPts val="600"/>
              </a:spcBef>
              <a:buFont typeface="Arial" panose="020B0604020202020204" pitchFamily="34" charset="0"/>
              <a:buChar char="•"/>
              <a:defRPr sz="1100" kern="1200">
                <a:solidFill>
                  <a:schemeClr val="tx1"/>
                </a:solidFill>
                <a:latin typeface="+mn-lt"/>
                <a:ea typeface="+mn-ea"/>
                <a:cs typeface="+mn-cs"/>
              </a:defRPr>
            </a:lvl2pPr>
            <a:lvl3pPr marL="234000" indent="-234000" algn="l" defTabSz="914400" rtl="0" eaLnBrk="1" latinLnBrk="0" hangingPunct="1">
              <a:lnSpc>
                <a:spcPct val="90000"/>
              </a:lnSpc>
              <a:spcBef>
                <a:spcPts val="600"/>
              </a:spcBef>
              <a:buFont typeface="Arial" panose="020B0604020202020204" pitchFamily="34" charset="0"/>
              <a:buChar char="•"/>
              <a:defRPr sz="1100" kern="1200">
                <a:solidFill>
                  <a:schemeClr val="tx1"/>
                </a:solidFill>
                <a:latin typeface="+mn-lt"/>
                <a:ea typeface="+mn-ea"/>
                <a:cs typeface="+mn-cs"/>
              </a:defRPr>
            </a:lvl3pPr>
            <a:lvl4pPr marL="234000" indent="-234000" algn="l" defTabSz="914400" rtl="0" eaLnBrk="1" latinLnBrk="0" hangingPunct="1">
              <a:lnSpc>
                <a:spcPct val="90000"/>
              </a:lnSpc>
              <a:spcBef>
                <a:spcPts val="600"/>
              </a:spcBef>
              <a:buFont typeface="Arial" panose="020B0604020202020204" pitchFamily="34" charset="0"/>
              <a:buChar char="•"/>
              <a:defRPr sz="1100" kern="1200">
                <a:solidFill>
                  <a:schemeClr val="tx1"/>
                </a:solidFill>
                <a:latin typeface="+mn-lt"/>
                <a:ea typeface="+mn-ea"/>
                <a:cs typeface="+mn-cs"/>
              </a:defRPr>
            </a:lvl4pPr>
            <a:lvl5pPr marL="234000" indent="-234000" algn="l" defTabSz="914400" rtl="0" eaLnBrk="1" latinLnBrk="0" hangingPunct="1">
              <a:lnSpc>
                <a:spcPct val="90000"/>
              </a:lnSpc>
              <a:spcBef>
                <a:spcPts val="600"/>
              </a:spcBef>
              <a:buFont typeface="Arial" panose="020B0604020202020204" pitchFamily="34" charset="0"/>
              <a:buChar char="•"/>
              <a:defRPr sz="1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lnSpc>
                <a:spcPct val="150000"/>
              </a:lnSpc>
            </a:pPr>
            <a:r>
              <a:rPr lang="en-US" sz="1600" dirty="0">
                <a:latin typeface="Segoe UI" panose="020B0502040204020203" pitchFamily="34" charset="0"/>
                <a:cs typeface="Segoe UI" panose="020B0502040204020203" pitchFamily="34" charset="0"/>
              </a:rPr>
              <a:t>To show the benefits and improvements.</a:t>
            </a:r>
          </a:p>
        </p:txBody>
      </p:sp>
      <p:sp>
        <p:nvSpPr>
          <p:cNvPr id="48" name="TextBox 47">
            <a:extLst>
              <a:ext uri="{FF2B5EF4-FFF2-40B4-BE49-F238E27FC236}">
                <a16:creationId xmlns:a16="http://schemas.microsoft.com/office/drawing/2014/main" id="{F7B6FBDF-4663-4A5D-A2B3-B90DCEBBA233}"/>
              </a:ext>
            </a:extLst>
          </p:cNvPr>
          <p:cNvSpPr txBox="1"/>
          <p:nvPr/>
        </p:nvSpPr>
        <p:spPr>
          <a:xfrm>
            <a:off x="9998602" y="4841787"/>
            <a:ext cx="1178208" cy="276999"/>
          </a:xfrm>
          <a:prstGeom prst="rect">
            <a:avLst/>
          </a:prstGeom>
          <a:noFill/>
        </p:spPr>
        <p:txBody>
          <a:bodyPr wrap="none" lIns="0" tIns="0" rIns="0" bIns="0" rtlCol="0">
            <a:spAutoFit/>
          </a:bodyPr>
          <a:lstStyle/>
          <a:p>
            <a:pPr algn="ctr"/>
            <a:r>
              <a:rPr lang="en-US" b="1" dirty="0">
                <a:latin typeface="Segoe UI" panose="020B0502040204020203" pitchFamily="34" charset="0"/>
                <a:cs typeface="Segoe UI" panose="020B0502040204020203" pitchFamily="34" charset="0"/>
              </a:rPr>
              <a:t>Legislation</a:t>
            </a:r>
          </a:p>
        </p:txBody>
      </p:sp>
      <p:cxnSp>
        <p:nvCxnSpPr>
          <p:cNvPr id="50" name="Straight Connector 49">
            <a:extLst>
              <a:ext uri="{FF2B5EF4-FFF2-40B4-BE49-F238E27FC236}">
                <a16:creationId xmlns:a16="http://schemas.microsoft.com/office/drawing/2014/main" id="{28F561C8-B2FA-4D2D-9122-39870DF5465F}"/>
              </a:ext>
              <a:ext uri="{C183D7F6-B498-43B3-948B-1728B52AA6E4}">
                <adec:decorative xmlns:adec="http://schemas.microsoft.com/office/drawing/2017/decorative" val="1"/>
              </a:ext>
            </a:extLst>
          </p:cNvPr>
          <p:cNvCxnSpPr/>
          <p:nvPr/>
        </p:nvCxnSpPr>
        <p:spPr>
          <a:xfrm>
            <a:off x="10348300" y="5277686"/>
            <a:ext cx="478805" cy="0"/>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sp>
        <p:nvSpPr>
          <p:cNvPr id="49" name="Text Placeholder 2">
            <a:extLst>
              <a:ext uri="{FF2B5EF4-FFF2-40B4-BE49-F238E27FC236}">
                <a16:creationId xmlns:a16="http://schemas.microsoft.com/office/drawing/2014/main" id="{EB976B3E-89DE-4833-94D4-23A4F14582CA}"/>
              </a:ext>
            </a:extLst>
          </p:cNvPr>
          <p:cNvSpPr txBox="1">
            <a:spLocks/>
          </p:cNvSpPr>
          <p:nvPr/>
        </p:nvSpPr>
        <p:spPr>
          <a:xfrm>
            <a:off x="9260843" y="5454663"/>
            <a:ext cx="2653720" cy="692818"/>
          </a:xfrm>
          <a:prstGeom prst="rect">
            <a:avLst/>
          </a:prstGeom>
        </p:spPr>
        <p:txBody>
          <a:bodyPr vert="horz" wrap="square" lIns="0" tIns="0" rIns="0" bIns="0" rtlCol="0">
            <a:spAutoFit/>
          </a:bodyPr>
          <a:lstStyle>
            <a:lvl1pPr marL="0" indent="0" algn="l" defTabSz="914400" rtl="0" eaLnBrk="1" latinLnBrk="0" hangingPunct="1">
              <a:lnSpc>
                <a:spcPct val="90000"/>
              </a:lnSpc>
              <a:spcBef>
                <a:spcPts val="600"/>
              </a:spcBef>
              <a:buFont typeface="Arial" panose="020B0604020202020204" pitchFamily="34" charset="0"/>
              <a:buNone/>
              <a:defRPr sz="1100" kern="1200">
                <a:solidFill>
                  <a:schemeClr val="tx1"/>
                </a:solidFill>
                <a:latin typeface="+mn-lt"/>
                <a:ea typeface="+mn-ea"/>
                <a:cs typeface="+mn-cs"/>
              </a:defRPr>
            </a:lvl1pPr>
            <a:lvl2pPr marL="234000" indent="-234000" algn="l" defTabSz="914400" rtl="0" eaLnBrk="1" latinLnBrk="0" hangingPunct="1">
              <a:lnSpc>
                <a:spcPct val="90000"/>
              </a:lnSpc>
              <a:spcBef>
                <a:spcPts val="600"/>
              </a:spcBef>
              <a:buFont typeface="Arial" panose="020B0604020202020204" pitchFamily="34" charset="0"/>
              <a:buChar char="•"/>
              <a:defRPr sz="1100" kern="1200">
                <a:solidFill>
                  <a:schemeClr val="tx1"/>
                </a:solidFill>
                <a:latin typeface="+mn-lt"/>
                <a:ea typeface="+mn-ea"/>
                <a:cs typeface="+mn-cs"/>
              </a:defRPr>
            </a:lvl2pPr>
            <a:lvl3pPr marL="234000" indent="-234000" algn="l" defTabSz="914400" rtl="0" eaLnBrk="1" latinLnBrk="0" hangingPunct="1">
              <a:lnSpc>
                <a:spcPct val="90000"/>
              </a:lnSpc>
              <a:spcBef>
                <a:spcPts val="600"/>
              </a:spcBef>
              <a:buFont typeface="Arial" panose="020B0604020202020204" pitchFamily="34" charset="0"/>
              <a:buChar char="•"/>
              <a:defRPr sz="1100" kern="1200">
                <a:solidFill>
                  <a:schemeClr val="tx1"/>
                </a:solidFill>
                <a:latin typeface="+mn-lt"/>
                <a:ea typeface="+mn-ea"/>
                <a:cs typeface="+mn-cs"/>
              </a:defRPr>
            </a:lvl3pPr>
            <a:lvl4pPr marL="234000" indent="-234000" algn="l" defTabSz="914400" rtl="0" eaLnBrk="1" latinLnBrk="0" hangingPunct="1">
              <a:lnSpc>
                <a:spcPct val="90000"/>
              </a:lnSpc>
              <a:spcBef>
                <a:spcPts val="600"/>
              </a:spcBef>
              <a:buFont typeface="Arial" panose="020B0604020202020204" pitchFamily="34" charset="0"/>
              <a:buChar char="•"/>
              <a:defRPr sz="1100" kern="1200">
                <a:solidFill>
                  <a:schemeClr val="tx1"/>
                </a:solidFill>
                <a:latin typeface="+mn-lt"/>
                <a:ea typeface="+mn-ea"/>
                <a:cs typeface="+mn-cs"/>
              </a:defRPr>
            </a:lvl4pPr>
            <a:lvl5pPr marL="234000" indent="-234000" algn="l" defTabSz="914400" rtl="0" eaLnBrk="1" latinLnBrk="0" hangingPunct="1">
              <a:lnSpc>
                <a:spcPct val="90000"/>
              </a:lnSpc>
              <a:spcBef>
                <a:spcPts val="600"/>
              </a:spcBef>
              <a:buFont typeface="Arial" panose="020B0604020202020204" pitchFamily="34" charset="0"/>
              <a:buChar char="•"/>
              <a:defRPr sz="1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lnSpc>
                <a:spcPct val="150000"/>
              </a:lnSpc>
            </a:pPr>
            <a:r>
              <a:rPr lang="en-US" sz="1600" dirty="0">
                <a:latin typeface="Segoe UI" panose="020B0502040204020203" pitchFamily="34" charset="0"/>
                <a:cs typeface="Segoe UI" panose="020B0502040204020203" pitchFamily="34" charset="0"/>
              </a:rPr>
              <a:t>To make sure it complies with all regulations</a:t>
            </a:r>
          </a:p>
        </p:txBody>
      </p:sp>
    </p:spTree>
    <p:extLst>
      <p:ext uri="{BB962C8B-B14F-4D97-AF65-F5344CB8AC3E}">
        <p14:creationId xmlns:p14="http://schemas.microsoft.com/office/powerpoint/2010/main" val="21637695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hidden="1">
            <a:extLst>
              <a:ext uri="{FF2B5EF4-FFF2-40B4-BE49-F238E27FC236}">
                <a16:creationId xmlns:a16="http://schemas.microsoft.com/office/drawing/2014/main" id="{369BDDB6-A69A-415D-B73D-D630C736A22A}"/>
              </a:ext>
            </a:extLst>
          </p:cNvPr>
          <p:cNvSpPr>
            <a:spLocks noGrp="1"/>
          </p:cNvSpPr>
          <p:nvPr>
            <p:ph type="title"/>
          </p:nvPr>
        </p:nvSpPr>
        <p:spPr/>
        <p:txBody>
          <a:bodyPr/>
          <a:lstStyle/>
          <a:p>
            <a:r>
              <a:rPr lang="en-US" dirty="0"/>
              <a:t>Human resources slide 11</a:t>
            </a:r>
          </a:p>
        </p:txBody>
      </p:sp>
      <p:sp>
        <p:nvSpPr>
          <p:cNvPr id="3" name="TextBox 2">
            <a:extLst>
              <a:ext uri="{FF2B5EF4-FFF2-40B4-BE49-F238E27FC236}">
                <a16:creationId xmlns:a16="http://schemas.microsoft.com/office/drawing/2014/main" id="{9436B850-15F2-41BC-A54E-6E0F332F011D}"/>
              </a:ext>
            </a:extLst>
          </p:cNvPr>
          <p:cNvSpPr txBox="1"/>
          <p:nvPr/>
        </p:nvSpPr>
        <p:spPr>
          <a:xfrm>
            <a:off x="1305396" y="307478"/>
            <a:ext cx="9102959" cy="553998"/>
          </a:xfrm>
          <a:prstGeom prst="rect">
            <a:avLst/>
          </a:prstGeom>
          <a:noFill/>
        </p:spPr>
        <p:txBody>
          <a:bodyPr wrap="square" lIns="0" tIns="0" rIns="0" bIns="0" rtlCol="0">
            <a:spAutoFit/>
          </a:bodyPr>
          <a:lstStyle/>
          <a:p>
            <a:r>
              <a:rPr lang="en-US" sz="3600" b="1" dirty="0">
                <a:solidFill>
                  <a:srgbClr val="002060"/>
                </a:solidFill>
                <a:latin typeface="Segoe UI" panose="020B0502040204020203" pitchFamily="34" charset="0"/>
                <a:cs typeface="Segoe UI" panose="020B0502040204020203" pitchFamily="34" charset="0"/>
              </a:rPr>
              <a:t>EVALUATION OF THE POTENCIAL IMPACT</a:t>
            </a:r>
          </a:p>
        </p:txBody>
      </p:sp>
      <p:graphicFrame>
        <p:nvGraphicFramePr>
          <p:cNvPr id="7" name="Content Placeholder 5" descr="Bar chart">
            <a:extLst>
              <a:ext uri="{FF2B5EF4-FFF2-40B4-BE49-F238E27FC236}">
                <a16:creationId xmlns:a16="http://schemas.microsoft.com/office/drawing/2014/main" id="{17FE3695-F74F-3987-2AEC-31E6C08EAE4E}"/>
              </a:ext>
            </a:extLst>
          </p:cNvPr>
          <p:cNvGraphicFramePr>
            <a:graphicFrameLocks/>
          </p:cNvGraphicFramePr>
          <p:nvPr>
            <p:extLst>
              <p:ext uri="{D42A27DB-BD31-4B8C-83A1-F6EECF244321}">
                <p14:modId xmlns:p14="http://schemas.microsoft.com/office/powerpoint/2010/main" val="1659774836"/>
              </p:ext>
            </p:extLst>
          </p:nvPr>
        </p:nvGraphicFramePr>
        <p:xfrm>
          <a:off x="646961" y="1918835"/>
          <a:ext cx="10898077" cy="3428998"/>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6262146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B270761-CC40-4F3F-A916-7E3BC3989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2820855C-9FA4-417A-BE67-63C022F81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D7E6A49B-1B06-403E-8CC5-ACB38A6BD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DC29AF9-5170-316C-625B-D49EBC9C6BEC}"/>
              </a:ext>
            </a:extLst>
          </p:cNvPr>
          <p:cNvSpPr>
            <a:spLocks noGrp="1"/>
          </p:cNvSpPr>
          <p:nvPr>
            <p:ph type="title"/>
          </p:nvPr>
        </p:nvSpPr>
        <p:spPr>
          <a:xfrm>
            <a:off x="361188" y="723098"/>
            <a:ext cx="13330989" cy="950732"/>
          </a:xfrm>
        </p:spPr>
        <p:txBody>
          <a:bodyPr vert="horz" lIns="91440" tIns="45720" rIns="91440" bIns="45720" rtlCol="0" anchor="b">
            <a:normAutofit fontScale="90000"/>
          </a:bodyPr>
          <a:lstStyle/>
          <a:p>
            <a:r>
              <a:rPr lang="en-US" sz="6000" kern="1200" dirty="0">
                <a:solidFill>
                  <a:schemeClr val="tx1"/>
                </a:solidFill>
                <a:latin typeface="+mj-lt"/>
                <a:ea typeface="+mj-ea"/>
                <a:cs typeface="+mj-cs"/>
              </a:rPr>
              <a:t>EVALUATION OF THE POTENCIAL IMPACT</a:t>
            </a:r>
            <a:br>
              <a:rPr lang="en-US" sz="6800" kern="1200" dirty="0">
                <a:solidFill>
                  <a:schemeClr val="tx1"/>
                </a:solidFill>
                <a:latin typeface="+mj-lt"/>
                <a:ea typeface="+mj-ea"/>
                <a:cs typeface="+mj-cs"/>
              </a:rPr>
            </a:br>
            <a:endParaRPr lang="en-US" sz="6800" kern="1200" dirty="0">
              <a:solidFill>
                <a:schemeClr val="tx1"/>
              </a:solidFill>
              <a:latin typeface="+mj-lt"/>
              <a:ea typeface="+mj-ea"/>
              <a:cs typeface="+mj-cs"/>
            </a:endParaRPr>
          </a:p>
        </p:txBody>
      </p:sp>
      <p:sp>
        <p:nvSpPr>
          <p:cNvPr id="4" name="TextBox 3">
            <a:extLst>
              <a:ext uri="{FF2B5EF4-FFF2-40B4-BE49-F238E27FC236}">
                <a16:creationId xmlns:a16="http://schemas.microsoft.com/office/drawing/2014/main" id="{AA40861D-630E-DD4F-8D69-54AAD07ADFDF}"/>
              </a:ext>
            </a:extLst>
          </p:cNvPr>
          <p:cNvSpPr txBox="1"/>
          <p:nvPr/>
        </p:nvSpPr>
        <p:spPr>
          <a:xfrm>
            <a:off x="1478538" y="1746500"/>
            <a:ext cx="9911645" cy="3139321"/>
          </a:xfrm>
          <a:prstGeom prst="rect">
            <a:avLst/>
          </a:prstGeom>
          <a:noFill/>
        </p:spPr>
        <p:txBody>
          <a:bodyPr wrap="square" rtlCol="0">
            <a:spAutoFit/>
          </a:bodyPr>
          <a:lstStyle/>
          <a:p>
            <a:pPr marL="285750" indent="-285750">
              <a:lnSpc>
                <a:spcPct val="200000"/>
              </a:lnSpc>
              <a:buFont typeface="Courier New" panose="02070309020205020404" pitchFamily="49" charset="0"/>
              <a:buChar char="o"/>
            </a:pPr>
            <a:r>
              <a:rPr lang="en-US" dirty="0"/>
              <a:t>Unsure about flexible employment in the future</a:t>
            </a:r>
          </a:p>
          <a:p>
            <a:pPr marL="285750" indent="-285750">
              <a:lnSpc>
                <a:spcPct val="200000"/>
              </a:lnSpc>
              <a:buFont typeface="Courier New" panose="02070309020205020404" pitchFamily="49" charset="0"/>
              <a:buChar char="o"/>
            </a:pPr>
            <a:r>
              <a:rPr lang="en-US" dirty="0"/>
              <a:t>Longer-term impact is uncertain</a:t>
            </a:r>
          </a:p>
          <a:p>
            <a:pPr marL="285750" indent="-285750">
              <a:lnSpc>
                <a:spcPct val="200000"/>
              </a:lnSpc>
              <a:buFont typeface="Courier New" panose="02070309020205020404" pitchFamily="49" charset="0"/>
              <a:buChar char="o"/>
            </a:pPr>
            <a:r>
              <a:rPr lang="en-US" dirty="0"/>
              <a:t>Health and well-being might have possible effects</a:t>
            </a:r>
          </a:p>
          <a:p>
            <a:pPr marL="285750" indent="-285750">
              <a:lnSpc>
                <a:spcPct val="200000"/>
              </a:lnSpc>
              <a:buFont typeface="Courier New" panose="02070309020205020404" pitchFamily="49" charset="0"/>
              <a:buChar char="o"/>
            </a:pPr>
            <a:r>
              <a:rPr lang="en-US" dirty="0"/>
              <a:t>Growing team inspiration and maintenance</a:t>
            </a:r>
          </a:p>
          <a:p>
            <a:pPr marL="285750" indent="-285750">
              <a:lnSpc>
                <a:spcPct val="200000"/>
              </a:lnSpc>
              <a:buFont typeface="Courier New" panose="02070309020205020404" pitchFamily="49" charset="0"/>
              <a:buChar char="o"/>
            </a:pPr>
            <a:r>
              <a:rPr lang="en-US" dirty="0"/>
              <a:t>Better staff's stability regards professional and private lives</a:t>
            </a:r>
          </a:p>
          <a:p>
            <a:endParaRPr lang="en-GB" dirty="0"/>
          </a:p>
        </p:txBody>
      </p:sp>
    </p:spTree>
    <p:extLst>
      <p:ext uri="{BB962C8B-B14F-4D97-AF65-F5344CB8AC3E}">
        <p14:creationId xmlns:p14="http://schemas.microsoft.com/office/powerpoint/2010/main" val="27430347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0">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F7784FD-BCE9-BC74-8BD4-55A731E5C155}"/>
              </a:ext>
            </a:extLst>
          </p:cNvPr>
          <p:cNvSpPr>
            <a:spLocks noGrp="1"/>
          </p:cNvSpPr>
          <p:nvPr>
            <p:ph type="title"/>
          </p:nvPr>
        </p:nvSpPr>
        <p:spPr>
          <a:xfrm>
            <a:off x="6636861" y="373166"/>
            <a:ext cx="4832649" cy="778302"/>
          </a:xfrm>
        </p:spPr>
        <p:txBody>
          <a:bodyPr vert="horz" lIns="91440" tIns="45720" rIns="91440" bIns="45720" rtlCol="0" anchor="t">
            <a:normAutofit/>
          </a:bodyPr>
          <a:lstStyle/>
          <a:p>
            <a:r>
              <a:rPr lang="en-US" sz="4000" kern="1200" dirty="0">
                <a:solidFill>
                  <a:schemeClr val="tx2"/>
                </a:solidFill>
                <a:latin typeface="+mj-lt"/>
                <a:ea typeface="+mj-ea"/>
                <a:cs typeface="+mj-cs"/>
              </a:rPr>
              <a:t>CONCLUSION</a:t>
            </a:r>
          </a:p>
        </p:txBody>
      </p:sp>
      <p:pic>
        <p:nvPicPr>
          <p:cNvPr id="6" name="Graphic 5" descr="Gavel">
            <a:extLst>
              <a:ext uri="{FF2B5EF4-FFF2-40B4-BE49-F238E27FC236}">
                <a16:creationId xmlns:a16="http://schemas.microsoft.com/office/drawing/2014/main" id="{C2E37286-1635-94C1-573F-F98B44B1D38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21" name="Group 12">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4" name="Freeform: Shape 13">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14">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TextBox 2">
            <a:extLst>
              <a:ext uri="{FF2B5EF4-FFF2-40B4-BE49-F238E27FC236}">
                <a16:creationId xmlns:a16="http://schemas.microsoft.com/office/drawing/2014/main" id="{0F692A89-DBC8-92F7-AFED-5FF3FBDA1963}"/>
              </a:ext>
            </a:extLst>
          </p:cNvPr>
          <p:cNvSpPr txBox="1"/>
          <p:nvPr/>
        </p:nvSpPr>
        <p:spPr>
          <a:xfrm>
            <a:off x="7090747" y="1151468"/>
            <a:ext cx="4244623" cy="535531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dirty="0"/>
              <a:t>Flexible working is a way for managers to prove their care for staffs</a:t>
            </a:r>
          </a:p>
          <a:p>
            <a:pPr marL="285750" indent="-285750">
              <a:lnSpc>
                <a:spcPct val="150000"/>
              </a:lnSpc>
              <a:buFont typeface="Arial" panose="020B0604020202020204" pitchFamily="34" charset="0"/>
              <a:buChar char="•"/>
            </a:pPr>
            <a:r>
              <a:rPr lang="en-GB" dirty="0"/>
              <a:t>The various kinds of flexible working benefits everyone</a:t>
            </a:r>
          </a:p>
          <a:p>
            <a:pPr marL="285750" indent="-285750">
              <a:lnSpc>
                <a:spcPct val="150000"/>
              </a:lnSpc>
              <a:buFont typeface="Arial" panose="020B0604020202020204" pitchFamily="34" charset="0"/>
              <a:buChar char="•"/>
            </a:pPr>
            <a:r>
              <a:rPr lang="en-GB" dirty="0"/>
              <a:t>Businesses can be successful if all factors are taken under consideration</a:t>
            </a:r>
          </a:p>
          <a:p>
            <a:pPr marL="285750" indent="-285750">
              <a:lnSpc>
                <a:spcPct val="150000"/>
              </a:lnSpc>
              <a:buFont typeface="Arial" panose="020B0604020202020204" pitchFamily="34" charset="0"/>
              <a:buChar char="•"/>
            </a:pPr>
            <a:r>
              <a:rPr lang="en-GB" dirty="0"/>
              <a:t>The many benefits and importance of diversity</a:t>
            </a:r>
          </a:p>
          <a:p>
            <a:pPr marL="285750" indent="-285750">
              <a:lnSpc>
                <a:spcPct val="150000"/>
              </a:lnSpc>
              <a:buFont typeface="Arial" panose="020B0604020202020204" pitchFamily="34" charset="0"/>
              <a:buChar char="•"/>
            </a:pPr>
            <a:r>
              <a:rPr lang="en-GB" dirty="0"/>
              <a:t>Settlements of flexible working for staffs and bosses</a:t>
            </a:r>
          </a:p>
          <a:p>
            <a:pPr marL="285750" indent="-285750">
              <a:lnSpc>
                <a:spcPct val="150000"/>
              </a:lnSpc>
              <a:buFont typeface="Arial" panose="020B0604020202020204" pitchFamily="34" charset="0"/>
              <a:buChar char="•"/>
            </a:pPr>
            <a:r>
              <a:rPr lang="en-GB" dirty="0"/>
              <a:t>Key role for HR to guide everyone</a:t>
            </a:r>
          </a:p>
          <a:p>
            <a:pPr marL="285750" indent="-285750">
              <a:lnSpc>
                <a:spcPct val="150000"/>
              </a:lnSpc>
              <a:buFont typeface="Arial" panose="020B0604020202020204" pitchFamily="34" charset="0"/>
              <a:buChar char="•"/>
            </a:pPr>
            <a:r>
              <a:rPr lang="en-GB" dirty="0"/>
              <a:t>Uncertainty about the impact</a:t>
            </a:r>
          </a:p>
          <a:p>
            <a:endParaRPr lang="en-GB" dirty="0"/>
          </a:p>
        </p:txBody>
      </p:sp>
    </p:spTree>
    <p:extLst>
      <p:ext uri="{BB962C8B-B14F-4D97-AF65-F5344CB8AC3E}">
        <p14:creationId xmlns:p14="http://schemas.microsoft.com/office/powerpoint/2010/main" val="4118459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42FEB-9A2B-E003-73BE-18C1505EAFC4}"/>
              </a:ext>
            </a:extLst>
          </p:cNvPr>
          <p:cNvSpPr>
            <a:spLocks noGrp="1"/>
          </p:cNvSpPr>
          <p:nvPr>
            <p:ph type="title"/>
          </p:nvPr>
        </p:nvSpPr>
        <p:spPr>
          <a:xfrm>
            <a:off x="278472" y="164720"/>
            <a:ext cx="7217350" cy="772258"/>
          </a:xfrm>
        </p:spPr>
        <p:txBody>
          <a:bodyPr vert="horz" lIns="91440" tIns="45720" rIns="91440" bIns="45720" rtlCol="0" anchor="ctr">
            <a:normAutofit/>
          </a:bodyPr>
          <a:lstStyle/>
          <a:p>
            <a:r>
              <a:rPr lang="en-US" kern="1200" dirty="0">
                <a:solidFill>
                  <a:schemeClr val="tx1"/>
                </a:solidFill>
                <a:latin typeface="+mj-lt"/>
                <a:ea typeface="+mj-ea"/>
                <a:cs typeface="+mj-cs"/>
              </a:rPr>
              <a:t>REFERENCES</a:t>
            </a:r>
          </a:p>
        </p:txBody>
      </p:sp>
      <p:sp>
        <p:nvSpPr>
          <p:cNvPr id="7" name="TextBox 6">
            <a:extLst>
              <a:ext uri="{FF2B5EF4-FFF2-40B4-BE49-F238E27FC236}">
                <a16:creationId xmlns:a16="http://schemas.microsoft.com/office/drawing/2014/main" id="{673061FB-AA59-38D7-0D07-928CA21F7B94}"/>
              </a:ext>
            </a:extLst>
          </p:cNvPr>
          <p:cNvSpPr txBox="1"/>
          <p:nvPr/>
        </p:nvSpPr>
        <p:spPr>
          <a:xfrm>
            <a:off x="278472" y="846668"/>
            <a:ext cx="8636927" cy="6011332"/>
          </a:xfrm>
          <a:prstGeom prst="rect">
            <a:avLst/>
          </a:prstGeom>
        </p:spPr>
        <p:txBody>
          <a:bodyPr vert="horz" lIns="91440" tIns="45720" rIns="91440" bIns="45720" rtlCol="0" anchor="ctr">
            <a:normAutofit fontScale="47500" lnSpcReduction="20000"/>
          </a:bodyPr>
          <a:lstStyle/>
          <a:p>
            <a:pPr indent="-228600">
              <a:lnSpc>
                <a:spcPct val="120000"/>
              </a:lnSpc>
              <a:spcBef>
                <a:spcPts val="600"/>
              </a:spcBef>
              <a:buFont typeface="Arial" panose="020B0604020202020204" pitchFamily="34" charset="0"/>
              <a:buChar char="•"/>
            </a:pPr>
            <a:r>
              <a:rPr lang="en-US" sz="2500" i="1" dirty="0">
                <a:effectLst/>
              </a:rPr>
              <a:t>About us, </a:t>
            </a:r>
            <a:r>
              <a:rPr lang="en-US" sz="2500" dirty="0">
                <a:effectLst/>
              </a:rPr>
              <a:t>Available at: https://www.co-operative.coop/about-us (Accessed on 10/08/22)</a:t>
            </a:r>
          </a:p>
          <a:p>
            <a:pPr indent="-228600">
              <a:lnSpc>
                <a:spcPct val="120000"/>
              </a:lnSpc>
              <a:spcBef>
                <a:spcPts val="600"/>
              </a:spcBef>
              <a:buFont typeface="Arial" panose="020B0604020202020204" pitchFamily="34" charset="0"/>
              <a:buChar char="•"/>
            </a:pPr>
            <a:r>
              <a:rPr lang="en-US" sz="2500" dirty="0">
                <a:effectLst/>
              </a:rPr>
              <a:t>Armstrong, Michael., (2014). </a:t>
            </a:r>
            <a:r>
              <a:rPr lang="en-US" sz="2500" i="1" dirty="0">
                <a:effectLst/>
              </a:rPr>
              <a:t>Armstrong's handbook of human resource management practice</a:t>
            </a:r>
            <a:r>
              <a:rPr lang="en-US" sz="2500" dirty="0">
                <a:effectLst/>
              </a:rPr>
              <a:t> 13</a:t>
            </a:r>
            <a:r>
              <a:rPr lang="en-US" sz="2500" baseline="30000" dirty="0">
                <a:effectLst/>
              </a:rPr>
              <a:t>th</a:t>
            </a:r>
            <a:r>
              <a:rPr lang="en-US" sz="2500" dirty="0">
                <a:effectLst/>
              </a:rPr>
              <a:t> ED. </a:t>
            </a:r>
            <a:r>
              <a:rPr lang="en-US" sz="2500" i="1" dirty="0">
                <a:effectLst/>
              </a:rPr>
              <a:t>Part II Work, organisation and job design, </a:t>
            </a:r>
            <a:r>
              <a:rPr lang="en-US" sz="2500" dirty="0">
                <a:effectLst/>
              </a:rPr>
              <a:t>Kogan Page</a:t>
            </a:r>
          </a:p>
          <a:p>
            <a:pPr indent="-228600">
              <a:lnSpc>
                <a:spcPct val="120000"/>
              </a:lnSpc>
              <a:spcBef>
                <a:spcPts val="600"/>
              </a:spcBef>
              <a:buFont typeface="Arial" panose="020B0604020202020204" pitchFamily="34" charset="0"/>
              <a:buChar char="•"/>
            </a:pPr>
            <a:r>
              <a:rPr lang="en-US" sz="2500" dirty="0">
                <a:effectLst/>
              </a:rPr>
              <a:t>Armstrong, Michael., (2020). </a:t>
            </a:r>
            <a:r>
              <a:rPr lang="en-US" sz="2500" i="1" dirty="0">
                <a:effectLst/>
              </a:rPr>
              <a:t>Armstrong's handbook of human resource management practice </a:t>
            </a:r>
            <a:r>
              <a:rPr lang="en-US" sz="2500" dirty="0">
                <a:effectLst/>
              </a:rPr>
              <a:t>15</a:t>
            </a:r>
            <a:r>
              <a:rPr lang="en-US" sz="2500" baseline="30000" dirty="0">
                <a:effectLst/>
              </a:rPr>
              <a:t>th</a:t>
            </a:r>
            <a:r>
              <a:rPr lang="en-US" sz="2500" dirty="0">
                <a:effectLst/>
              </a:rPr>
              <a:t> ED. </a:t>
            </a:r>
            <a:r>
              <a:rPr lang="en-US" sz="2500" i="1" dirty="0">
                <a:effectLst/>
              </a:rPr>
              <a:t>Part VII, Managing flexibility, </a:t>
            </a:r>
            <a:r>
              <a:rPr lang="en-US" sz="2500" dirty="0">
                <a:effectLst/>
              </a:rPr>
              <a:t>Kogan Page</a:t>
            </a:r>
          </a:p>
          <a:p>
            <a:pPr indent="-228600">
              <a:lnSpc>
                <a:spcPct val="120000"/>
              </a:lnSpc>
              <a:spcBef>
                <a:spcPts val="600"/>
              </a:spcBef>
              <a:buFont typeface="Arial" panose="020B0604020202020204" pitchFamily="34" charset="0"/>
              <a:buChar char="•"/>
            </a:pPr>
            <a:r>
              <a:rPr lang="en-US" sz="2500" i="1" dirty="0">
                <a:effectLst/>
              </a:rPr>
              <a:t>Business Environment – Definition, Features &amp; Factors &amp; Examples, </a:t>
            </a:r>
            <a:r>
              <a:rPr lang="en-US" sz="2500" dirty="0">
                <a:effectLst/>
              </a:rPr>
              <a:t>Available at: https://www.marketingtutor.net/business-environment/ (Accessed 11/08/22)</a:t>
            </a:r>
          </a:p>
          <a:p>
            <a:pPr indent="-228600">
              <a:lnSpc>
                <a:spcPct val="120000"/>
              </a:lnSpc>
              <a:spcBef>
                <a:spcPts val="600"/>
              </a:spcBef>
              <a:buFont typeface="Arial" panose="020B0604020202020204" pitchFamily="34" charset="0"/>
              <a:buChar char="•"/>
            </a:pPr>
            <a:r>
              <a:rPr lang="en-US" sz="2500" i="1" dirty="0">
                <a:effectLst/>
              </a:rPr>
              <a:t>Flexible working and work-life balance, </a:t>
            </a:r>
            <a:r>
              <a:rPr lang="en-US" sz="2500" dirty="0">
                <a:effectLst/>
              </a:rPr>
              <a:t>Available at: https://www.nidirect.gov.uk/articles/flexible-working-and-work-life-balance (Accessed on 30/07/22)</a:t>
            </a:r>
          </a:p>
          <a:p>
            <a:pPr indent="-228600">
              <a:lnSpc>
                <a:spcPct val="120000"/>
              </a:lnSpc>
              <a:spcBef>
                <a:spcPts val="600"/>
              </a:spcBef>
              <a:buFont typeface="Arial" panose="020B0604020202020204" pitchFamily="34" charset="0"/>
              <a:buChar char="•"/>
            </a:pPr>
            <a:r>
              <a:rPr lang="en-US" sz="2500" i="1" dirty="0">
                <a:effectLst/>
              </a:rPr>
              <a:t>Flexible working uptake, </a:t>
            </a:r>
            <a:r>
              <a:rPr lang="en-US" sz="2500" dirty="0">
                <a:effectLst/>
              </a:rPr>
              <a:t>Available at: https://www.cipd.co.uk/news-views/viewpoint/flexible-working-uptake (Accessed on 31/07/22)</a:t>
            </a:r>
          </a:p>
          <a:p>
            <a:pPr indent="-228600">
              <a:lnSpc>
                <a:spcPct val="120000"/>
              </a:lnSpc>
              <a:spcBef>
                <a:spcPts val="600"/>
              </a:spcBef>
              <a:buFont typeface="Arial" panose="020B0604020202020204" pitchFamily="34" charset="0"/>
              <a:buChar char="•"/>
            </a:pPr>
            <a:r>
              <a:rPr lang="en-US" sz="2500" dirty="0" err="1">
                <a:effectLst/>
              </a:rPr>
              <a:t>Pilbeam</a:t>
            </a:r>
            <a:r>
              <a:rPr lang="en-US" sz="2500" dirty="0">
                <a:effectLst/>
              </a:rPr>
              <a:t>, Stephen., (2010). </a:t>
            </a:r>
            <a:r>
              <a:rPr lang="en-US" sz="2500" i="1" dirty="0">
                <a:effectLst/>
              </a:rPr>
              <a:t>People resourcing and talent planning: HRM in practice</a:t>
            </a:r>
            <a:r>
              <a:rPr lang="en-US" sz="2500" dirty="0">
                <a:effectLst/>
              </a:rPr>
              <a:t> 4</a:t>
            </a:r>
            <a:r>
              <a:rPr lang="en-US" sz="2500" baseline="30000" dirty="0">
                <a:effectLst/>
              </a:rPr>
              <a:t>th</a:t>
            </a:r>
            <a:r>
              <a:rPr lang="en-US" sz="2500" dirty="0">
                <a:effectLst/>
              </a:rPr>
              <a:t> ED. </a:t>
            </a:r>
            <a:r>
              <a:rPr lang="en-US" sz="2500" i="1" dirty="0">
                <a:effectLst/>
              </a:rPr>
              <a:t>Chapter 4 Human resource planning, talent planning and worker flexibility,</a:t>
            </a:r>
            <a:r>
              <a:rPr lang="en-US" sz="2500" dirty="0">
                <a:effectLst/>
              </a:rPr>
              <a:t> Pearson Prentice Hall</a:t>
            </a:r>
          </a:p>
          <a:p>
            <a:pPr indent="-228600">
              <a:lnSpc>
                <a:spcPct val="120000"/>
              </a:lnSpc>
              <a:spcBef>
                <a:spcPts val="600"/>
              </a:spcBef>
              <a:buFont typeface="Arial" panose="020B0604020202020204" pitchFamily="34" charset="0"/>
              <a:buChar char="•"/>
            </a:pPr>
            <a:r>
              <a:rPr lang="en-US" sz="2500" i="1" dirty="0">
                <a:effectLst/>
              </a:rPr>
              <a:t>The new possible: How HR can help build the organization of the future,</a:t>
            </a:r>
            <a:r>
              <a:rPr lang="en-US" sz="2500" dirty="0">
                <a:effectLst/>
              </a:rPr>
              <a:t> Available at: https://www.mckinsey.com/business-functions/people-and-organizational-performance/our-insights/the-new-possible-how-hr-can-help-build-the-organization-of-the-future (Accessed on 13/08/22)</a:t>
            </a:r>
          </a:p>
          <a:p>
            <a:pPr indent="-228600">
              <a:lnSpc>
                <a:spcPct val="120000"/>
              </a:lnSpc>
              <a:spcBef>
                <a:spcPts val="600"/>
              </a:spcBef>
              <a:buFont typeface="Arial" panose="020B0604020202020204" pitchFamily="34" charset="0"/>
              <a:buChar char="•"/>
            </a:pPr>
            <a:r>
              <a:rPr lang="en-US" sz="2500" dirty="0">
                <a:effectLst/>
              </a:rPr>
              <a:t>Torrington, Derek., (2014). </a:t>
            </a:r>
            <a:r>
              <a:rPr lang="en-US" sz="2500" i="1" dirty="0">
                <a:effectLst/>
              </a:rPr>
              <a:t>Human resource management </a:t>
            </a:r>
            <a:r>
              <a:rPr lang="en-US" sz="2500" dirty="0">
                <a:effectLst/>
              </a:rPr>
              <a:t>9th ED. </a:t>
            </a:r>
            <a:r>
              <a:rPr lang="en-US" sz="2500" i="1" dirty="0">
                <a:effectLst/>
              </a:rPr>
              <a:t>Chapter 5, Organisation design and flexibility, </a:t>
            </a:r>
            <a:r>
              <a:rPr lang="en-US" sz="2500" dirty="0">
                <a:effectLst/>
              </a:rPr>
              <a:t>Pearson Education</a:t>
            </a:r>
          </a:p>
          <a:p>
            <a:pPr indent="-228600">
              <a:lnSpc>
                <a:spcPct val="120000"/>
              </a:lnSpc>
              <a:spcBef>
                <a:spcPts val="600"/>
              </a:spcBef>
              <a:buFont typeface="Arial" panose="020B0604020202020204" pitchFamily="34" charset="0"/>
              <a:buChar char="•"/>
            </a:pPr>
            <a:r>
              <a:rPr lang="en-US" sz="2500" dirty="0">
                <a:effectLst/>
              </a:rPr>
              <a:t>Torrington, Derek., (2017). </a:t>
            </a:r>
            <a:r>
              <a:rPr lang="en-US" sz="2500" i="1" dirty="0">
                <a:effectLst/>
              </a:rPr>
              <a:t>Human resource management </a:t>
            </a:r>
            <a:r>
              <a:rPr lang="en-US" sz="2500" dirty="0"/>
              <a:t>10</a:t>
            </a:r>
            <a:r>
              <a:rPr lang="en-US" sz="2500" baseline="30000" dirty="0"/>
              <a:t>th</a:t>
            </a:r>
            <a:r>
              <a:rPr lang="en-US" sz="2500" dirty="0"/>
              <a:t> </a:t>
            </a:r>
            <a:r>
              <a:rPr lang="en-US" sz="2500" dirty="0">
                <a:effectLst/>
              </a:rPr>
              <a:t>ED. </a:t>
            </a:r>
            <a:r>
              <a:rPr lang="en-US" sz="2500" i="1" dirty="0">
                <a:effectLst/>
              </a:rPr>
              <a:t>Chapter 7, Organisational agility and flexibility, </a:t>
            </a:r>
            <a:r>
              <a:rPr lang="en-US" sz="2500" dirty="0">
                <a:effectLst/>
              </a:rPr>
              <a:t>Pearson Education</a:t>
            </a:r>
          </a:p>
          <a:p>
            <a:pPr indent="-228600">
              <a:lnSpc>
                <a:spcPct val="120000"/>
              </a:lnSpc>
              <a:spcBef>
                <a:spcPts val="600"/>
              </a:spcBef>
              <a:buFont typeface="Arial" panose="020B0604020202020204" pitchFamily="34" charset="0"/>
              <a:buChar char="•"/>
            </a:pPr>
            <a:r>
              <a:rPr lang="en-US" sz="2500" dirty="0">
                <a:effectLst/>
              </a:rPr>
              <a:t>Torrington, Derek., (2020). </a:t>
            </a:r>
            <a:r>
              <a:rPr lang="en-US" sz="2500" i="1" dirty="0">
                <a:effectLst/>
              </a:rPr>
              <a:t>Human resource management </a:t>
            </a:r>
            <a:r>
              <a:rPr lang="en-US" sz="2500" dirty="0">
                <a:effectLst/>
              </a:rPr>
              <a:t>11</a:t>
            </a:r>
            <a:r>
              <a:rPr lang="en-US" sz="2500" baseline="30000" dirty="0">
                <a:effectLst/>
              </a:rPr>
              <a:t>th</a:t>
            </a:r>
            <a:r>
              <a:rPr lang="en-US" sz="2500" dirty="0">
                <a:effectLst/>
              </a:rPr>
              <a:t> ED. </a:t>
            </a:r>
            <a:r>
              <a:rPr lang="en-US" sz="2500" i="1" dirty="0">
                <a:effectLst/>
              </a:rPr>
              <a:t>Part 1 Chapter 6 Employability: The basic skills, </a:t>
            </a:r>
            <a:r>
              <a:rPr lang="en-US" sz="2500" dirty="0">
                <a:effectLst/>
              </a:rPr>
              <a:t>Pearson Education</a:t>
            </a:r>
          </a:p>
          <a:p>
            <a:pPr indent="-228600">
              <a:lnSpc>
                <a:spcPct val="120000"/>
              </a:lnSpc>
              <a:spcBef>
                <a:spcPts val="600"/>
              </a:spcBef>
              <a:buFont typeface="Arial" panose="020B0604020202020204" pitchFamily="34" charset="0"/>
              <a:buChar char="•"/>
            </a:pPr>
            <a:r>
              <a:rPr lang="en-US" sz="2500" dirty="0">
                <a:effectLst/>
              </a:rPr>
              <a:t>Torrington, Derek., (2020). Human resource management 11th ED. Part 1 Chapter 6 Employability: The basic skills, Pearson Education</a:t>
            </a:r>
          </a:p>
          <a:p>
            <a:pPr indent="-228600">
              <a:lnSpc>
                <a:spcPct val="120000"/>
              </a:lnSpc>
              <a:spcBef>
                <a:spcPts val="600"/>
              </a:spcBef>
              <a:buFont typeface="Arial" panose="020B0604020202020204" pitchFamily="34" charset="0"/>
              <a:buChar char="•"/>
            </a:pPr>
            <a:r>
              <a:rPr lang="en-US" sz="2500" dirty="0">
                <a:effectLst/>
              </a:rPr>
              <a:t>Torrington, Derek., (2020). </a:t>
            </a:r>
            <a:r>
              <a:rPr lang="en-US" sz="2500" i="1" dirty="0">
                <a:effectLst/>
              </a:rPr>
              <a:t>Human resource management </a:t>
            </a:r>
            <a:r>
              <a:rPr lang="en-US" sz="2500" dirty="0">
                <a:effectLst/>
              </a:rPr>
              <a:t>11</a:t>
            </a:r>
            <a:r>
              <a:rPr lang="en-US" sz="2500" baseline="30000" dirty="0">
                <a:effectLst/>
              </a:rPr>
              <a:t>th</a:t>
            </a:r>
            <a:r>
              <a:rPr lang="en-US" sz="2500" dirty="0">
                <a:effectLst/>
              </a:rPr>
              <a:t> ED. </a:t>
            </a:r>
            <a:r>
              <a:rPr lang="en-US" sz="2500" i="1" dirty="0">
                <a:effectLst/>
              </a:rPr>
              <a:t>Part 2 Resourcing; getting people in the right places to do the right things, </a:t>
            </a:r>
            <a:r>
              <a:rPr lang="en-US" sz="2500" dirty="0">
                <a:effectLst/>
              </a:rPr>
              <a:t>Pearson Education</a:t>
            </a:r>
          </a:p>
          <a:p>
            <a:pPr indent="-228600">
              <a:lnSpc>
                <a:spcPct val="90000"/>
              </a:lnSpc>
              <a:buFont typeface="Arial" panose="020B0604020202020204" pitchFamily="34" charset="0"/>
              <a:buChar char="•"/>
            </a:pPr>
            <a:endParaRPr lang="en-US" sz="800" dirty="0">
              <a:effectLst/>
            </a:endParaRPr>
          </a:p>
        </p:txBody>
      </p:sp>
      <p:sp>
        <p:nvSpPr>
          <p:cNvPr id="32" name="Rectangle 31">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Books">
            <a:extLst>
              <a:ext uri="{FF2B5EF4-FFF2-40B4-BE49-F238E27FC236}">
                <a16:creationId xmlns:a16="http://schemas.microsoft.com/office/drawing/2014/main" id="{64D7DFA1-C0DE-58F1-0CC7-C6CA5522344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1956233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itle 24" hidden="1">
            <a:extLst>
              <a:ext uri="{FF2B5EF4-FFF2-40B4-BE49-F238E27FC236}">
                <a16:creationId xmlns:a16="http://schemas.microsoft.com/office/drawing/2014/main" id="{24922840-A8AD-427F-889C-2B79CACC872F}"/>
              </a:ext>
            </a:extLst>
          </p:cNvPr>
          <p:cNvSpPr>
            <a:spLocks noGrp="1"/>
          </p:cNvSpPr>
          <p:nvPr>
            <p:ph type="title"/>
          </p:nvPr>
        </p:nvSpPr>
        <p:spPr/>
        <p:txBody>
          <a:bodyPr/>
          <a:lstStyle/>
          <a:p>
            <a:r>
              <a:rPr lang="en-US" dirty="0"/>
              <a:t>Human resources slide 10</a:t>
            </a:r>
          </a:p>
        </p:txBody>
      </p:sp>
      <p:sp>
        <p:nvSpPr>
          <p:cNvPr id="3" name="TextBox 2">
            <a:extLst>
              <a:ext uri="{FF2B5EF4-FFF2-40B4-BE49-F238E27FC236}">
                <a16:creationId xmlns:a16="http://schemas.microsoft.com/office/drawing/2014/main" id="{9436B850-15F2-41BC-A54E-6E0F332F011D}"/>
              </a:ext>
            </a:extLst>
          </p:cNvPr>
          <p:cNvSpPr txBox="1"/>
          <p:nvPr/>
        </p:nvSpPr>
        <p:spPr>
          <a:xfrm>
            <a:off x="733192" y="4331033"/>
            <a:ext cx="4845708" cy="830997"/>
          </a:xfrm>
          <a:prstGeom prst="rect">
            <a:avLst/>
          </a:prstGeom>
          <a:noFill/>
        </p:spPr>
        <p:txBody>
          <a:bodyPr wrap="square" lIns="0" tIns="0" rIns="0" bIns="0" rtlCol="0">
            <a:spAutoFit/>
          </a:bodyPr>
          <a:lstStyle/>
          <a:p>
            <a:r>
              <a:rPr lang="en-US" sz="5400" b="1" dirty="0">
                <a:solidFill>
                  <a:srgbClr val="002060"/>
                </a:solidFill>
                <a:latin typeface="Segoe UI" panose="020B0502040204020203" pitchFamily="34" charset="0"/>
                <a:cs typeface="Segoe UI" panose="020B0502040204020203" pitchFamily="34" charset="0"/>
              </a:rPr>
              <a:t>Thank You</a:t>
            </a:r>
          </a:p>
        </p:txBody>
      </p:sp>
      <p:grpSp>
        <p:nvGrpSpPr>
          <p:cNvPr id="23" name="Group 22" descr="This image is of an abstract shape. ">
            <a:extLst>
              <a:ext uri="{FF2B5EF4-FFF2-40B4-BE49-F238E27FC236}">
                <a16:creationId xmlns:a16="http://schemas.microsoft.com/office/drawing/2014/main" id="{C5C1EC81-7459-4B76-B0C8-CF221BB21A2F}"/>
              </a:ext>
            </a:extLst>
          </p:cNvPr>
          <p:cNvGrpSpPr/>
          <p:nvPr/>
        </p:nvGrpSpPr>
        <p:grpSpPr>
          <a:xfrm>
            <a:off x="4855953" y="-2833465"/>
            <a:ext cx="8948964" cy="12105059"/>
            <a:chOff x="4855953" y="-2833465"/>
            <a:chExt cx="8948964" cy="12105059"/>
          </a:xfrm>
        </p:grpSpPr>
        <p:sp>
          <p:nvSpPr>
            <p:cNvPr id="20" name="Freeform 10">
              <a:extLst>
                <a:ext uri="{FF2B5EF4-FFF2-40B4-BE49-F238E27FC236}">
                  <a16:creationId xmlns:a16="http://schemas.microsoft.com/office/drawing/2014/main" id="{6067105C-8C4E-4F4D-AF25-4E9E7FEE0199}"/>
                </a:ext>
              </a:extLst>
            </p:cNvPr>
            <p:cNvSpPr>
              <a:spLocks/>
            </p:cNvSpPr>
            <p:nvPr/>
          </p:nvSpPr>
          <p:spPr bwMode="auto">
            <a:xfrm rot="9420272">
              <a:off x="4855953" y="-2246936"/>
              <a:ext cx="8673602" cy="11518530"/>
            </a:xfrm>
            <a:custGeom>
              <a:avLst/>
              <a:gdLst>
                <a:gd name="T0" fmla="*/ 1166 w 2492"/>
                <a:gd name="T1" fmla="*/ 2419 h 3315"/>
                <a:gd name="T2" fmla="*/ 243 w 2492"/>
                <a:gd name="T3" fmla="*/ 912 h 3315"/>
                <a:gd name="T4" fmla="*/ 449 w 2492"/>
                <a:gd name="T5" fmla="*/ 15 h 3315"/>
                <a:gd name="T6" fmla="*/ 766 w 2492"/>
                <a:gd name="T7" fmla="*/ 302 h 3315"/>
                <a:gd name="T8" fmla="*/ 1651 w 2492"/>
                <a:gd name="T9" fmla="*/ 481 h 3315"/>
                <a:gd name="T10" fmla="*/ 2239 w 2492"/>
                <a:gd name="T11" fmla="*/ 1238 h 3315"/>
                <a:gd name="T12" fmla="*/ 2186 w 2492"/>
                <a:gd name="T13" fmla="*/ 2201 h 3315"/>
                <a:gd name="T14" fmla="*/ 2165 w 2492"/>
                <a:gd name="T15" fmla="*/ 2928 h 3315"/>
                <a:gd name="T16" fmla="*/ 1400 w 2492"/>
                <a:gd name="T17" fmla="*/ 3100 h 3315"/>
                <a:gd name="T18" fmla="*/ 1166 w 2492"/>
                <a:gd name="T19" fmla="*/ 2419 h 33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2" h="3315">
                  <a:moveTo>
                    <a:pt x="1166" y="2419"/>
                  </a:moveTo>
                  <a:cubicBezTo>
                    <a:pt x="1505" y="1277"/>
                    <a:pt x="486" y="1533"/>
                    <a:pt x="243" y="912"/>
                  </a:cubicBezTo>
                  <a:cubicBezTo>
                    <a:pt x="0" y="292"/>
                    <a:pt x="291" y="31"/>
                    <a:pt x="449" y="15"/>
                  </a:cubicBezTo>
                  <a:cubicBezTo>
                    <a:pt x="607" y="0"/>
                    <a:pt x="716" y="54"/>
                    <a:pt x="766" y="302"/>
                  </a:cubicBezTo>
                  <a:cubicBezTo>
                    <a:pt x="817" y="551"/>
                    <a:pt x="1312" y="508"/>
                    <a:pt x="1651" y="481"/>
                  </a:cubicBezTo>
                  <a:cubicBezTo>
                    <a:pt x="1989" y="454"/>
                    <a:pt x="2492" y="733"/>
                    <a:pt x="2239" y="1238"/>
                  </a:cubicBezTo>
                  <a:cubicBezTo>
                    <a:pt x="1986" y="1743"/>
                    <a:pt x="2000" y="1716"/>
                    <a:pt x="2186" y="2201"/>
                  </a:cubicBezTo>
                  <a:cubicBezTo>
                    <a:pt x="2372" y="2685"/>
                    <a:pt x="2165" y="2928"/>
                    <a:pt x="2165" y="2928"/>
                  </a:cubicBezTo>
                  <a:cubicBezTo>
                    <a:pt x="2165" y="2928"/>
                    <a:pt x="1791" y="3315"/>
                    <a:pt x="1400" y="3100"/>
                  </a:cubicBezTo>
                  <a:cubicBezTo>
                    <a:pt x="1008" y="2885"/>
                    <a:pt x="1166" y="2419"/>
                    <a:pt x="1166" y="2419"/>
                  </a:cubicBezTo>
                  <a:close/>
                </a:path>
              </a:pathLst>
            </a:custGeom>
            <a:gradFill>
              <a:gsLst>
                <a:gs pos="0">
                  <a:srgbClr val="80DEDE"/>
                </a:gs>
                <a:gs pos="53500">
                  <a:srgbClr val="85C1E7"/>
                </a:gs>
                <a:gs pos="100000">
                  <a:srgbClr val="878CFF"/>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1" name="Freeform 11">
              <a:extLst>
                <a:ext uri="{FF2B5EF4-FFF2-40B4-BE49-F238E27FC236}">
                  <a16:creationId xmlns:a16="http://schemas.microsoft.com/office/drawing/2014/main" id="{70B75532-3E3F-4E79-89ED-8E7671BB9C68}"/>
                </a:ext>
              </a:extLst>
            </p:cNvPr>
            <p:cNvSpPr>
              <a:spLocks/>
            </p:cNvSpPr>
            <p:nvPr/>
          </p:nvSpPr>
          <p:spPr bwMode="auto">
            <a:xfrm rot="9420272">
              <a:off x="5048022" y="-2833465"/>
              <a:ext cx="8756895" cy="10755934"/>
            </a:xfrm>
            <a:custGeom>
              <a:avLst/>
              <a:gdLst>
                <a:gd name="T0" fmla="*/ 1504 w 2516"/>
                <a:gd name="T1" fmla="*/ 2980 h 3095"/>
                <a:gd name="T2" fmla="*/ 2237 w 2516"/>
                <a:gd name="T3" fmla="*/ 2283 h 3095"/>
                <a:gd name="T4" fmla="*/ 1468 w 2516"/>
                <a:gd name="T5" fmla="*/ 1052 h 3095"/>
                <a:gd name="T6" fmla="*/ 979 w 2516"/>
                <a:gd name="T7" fmla="*/ 648 h 3095"/>
                <a:gd name="T8" fmla="*/ 411 w 2516"/>
                <a:gd name="T9" fmla="*/ 195 h 3095"/>
                <a:gd name="T10" fmla="*/ 397 w 2516"/>
                <a:gd name="T11" fmla="*/ 1117 h 3095"/>
                <a:gd name="T12" fmla="*/ 194 w 2516"/>
                <a:gd name="T13" fmla="*/ 1767 h 3095"/>
                <a:gd name="T14" fmla="*/ 866 w 2516"/>
                <a:gd name="T15" fmla="*/ 2349 h 3095"/>
                <a:gd name="T16" fmla="*/ 1275 w 2516"/>
                <a:gd name="T17" fmla="*/ 2766 h 3095"/>
                <a:gd name="T18" fmla="*/ 1504 w 2516"/>
                <a:gd name="T19" fmla="*/ 2980 h 30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16" h="3095">
                  <a:moveTo>
                    <a:pt x="1504" y="2980"/>
                  </a:moveTo>
                  <a:cubicBezTo>
                    <a:pt x="1504" y="2980"/>
                    <a:pt x="1958" y="3095"/>
                    <a:pt x="2237" y="2283"/>
                  </a:cubicBezTo>
                  <a:cubicBezTo>
                    <a:pt x="2516" y="1472"/>
                    <a:pt x="1745" y="1159"/>
                    <a:pt x="1468" y="1052"/>
                  </a:cubicBezTo>
                  <a:cubicBezTo>
                    <a:pt x="1191" y="945"/>
                    <a:pt x="1126" y="907"/>
                    <a:pt x="979" y="648"/>
                  </a:cubicBezTo>
                  <a:cubicBezTo>
                    <a:pt x="832" y="389"/>
                    <a:pt x="822" y="0"/>
                    <a:pt x="411" y="195"/>
                  </a:cubicBezTo>
                  <a:cubicBezTo>
                    <a:pt x="0" y="391"/>
                    <a:pt x="384" y="948"/>
                    <a:pt x="397" y="1117"/>
                  </a:cubicBezTo>
                  <a:cubicBezTo>
                    <a:pt x="411" y="1286"/>
                    <a:pt x="128" y="1580"/>
                    <a:pt x="194" y="1767"/>
                  </a:cubicBezTo>
                  <a:cubicBezTo>
                    <a:pt x="259" y="1954"/>
                    <a:pt x="273" y="2154"/>
                    <a:pt x="866" y="2349"/>
                  </a:cubicBezTo>
                  <a:cubicBezTo>
                    <a:pt x="866" y="2349"/>
                    <a:pt x="1186" y="2374"/>
                    <a:pt x="1275" y="2766"/>
                  </a:cubicBezTo>
                  <a:cubicBezTo>
                    <a:pt x="1275" y="2766"/>
                    <a:pt x="1340" y="2988"/>
                    <a:pt x="1504" y="2980"/>
                  </a:cubicBezTo>
                  <a:close/>
                </a:path>
              </a:pathLst>
            </a:custGeom>
            <a:gradFill>
              <a:gsLst>
                <a:gs pos="0">
                  <a:srgbClr val="7CEFD8"/>
                </a:gs>
                <a:gs pos="51000">
                  <a:srgbClr val="6672E4"/>
                </a:gs>
                <a:gs pos="100000">
                  <a:srgbClr val="882BE5"/>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2" name="Freeform 12">
              <a:extLst>
                <a:ext uri="{FF2B5EF4-FFF2-40B4-BE49-F238E27FC236}">
                  <a16:creationId xmlns:a16="http://schemas.microsoft.com/office/drawing/2014/main" id="{517F7404-4FD2-4A56-9BC1-55945A2E0042}"/>
                </a:ext>
              </a:extLst>
            </p:cNvPr>
            <p:cNvSpPr>
              <a:spLocks/>
            </p:cNvSpPr>
            <p:nvPr/>
          </p:nvSpPr>
          <p:spPr bwMode="auto">
            <a:xfrm rot="9420272">
              <a:off x="5218811" y="-1993836"/>
              <a:ext cx="7570428" cy="10122905"/>
            </a:xfrm>
            <a:custGeom>
              <a:avLst/>
              <a:gdLst>
                <a:gd name="T0" fmla="*/ 1896 w 2175"/>
                <a:gd name="T1" fmla="*/ 2283 h 2913"/>
                <a:gd name="T2" fmla="*/ 1467 w 2175"/>
                <a:gd name="T3" fmla="*/ 2913 h 2913"/>
                <a:gd name="T4" fmla="*/ 1250 w 2175"/>
                <a:gd name="T5" fmla="*/ 2849 h 2913"/>
                <a:gd name="T6" fmla="*/ 1016 w 2175"/>
                <a:gd name="T7" fmla="*/ 2168 h 2913"/>
                <a:gd name="T8" fmla="*/ 93 w 2175"/>
                <a:gd name="T9" fmla="*/ 661 h 2913"/>
                <a:gd name="T10" fmla="*/ 0 w 2175"/>
                <a:gd name="T11" fmla="*/ 238 h 2913"/>
                <a:gd name="T12" fmla="*/ 70 w 2175"/>
                <a:gd name="T13" fmla="*/ 195 h 2913"/>
                <a:gd name="T14" fmla="*/ 638 w 2175"/>
                <a:gd name="T15" fmla="*/ 648 h 2913"/>
                <a:gd name="T16" fmla="*/ 1127 w 2175"/>
                <a:gd name="T17" fmla="*/ 1052 h 2913"/>
                <a:gd name="T18" fmla="*/ 1896 w 2175"/>
                <a:gd name="T19" fmla="*/ 2283 h 29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75" h="2913">
                  <a:moveTo>
                    <a:pt x="1896" y="2283"/>
                  </a:moveTo>
                  <a:cubicBezTo>
                    <a:pt x="1770" y="2651"/>
                    <a:pt x="1607" y="2829"/>
                    <a:pt x="1467" y="2913"/>
                  </a:cubicBezTo>
                  <a:cubicBezTo>
                    <a:pt x="1397" y="2909"/>
                    <a:pt x="1324" y="2889"/>
                    <a:pt x="1250" y="2849"/>
                  </a:cubicBezTo>
                  <a:cubicBezTo>
                    <a:pt x="858" y="2634"/>
                    <a:pt x="1016" y="2168"/>
                    <a:pt x="1016" y="2168"/>
                  </a:cubicBezTo>
                  <a:cubicBezTo>
                    <a:pt x="1354" y="1026"/>
                    <a:pt x="336" y="1282"/>
                    <a:pt x="93" y="661"/>
                  </a:cubicBezTo>
                  <a:cubicBezTo>
                    <a:pt x="28" y="495"/>
                    <a:pt x="1" y="354"/>
                    <a:pt x="0" y="238"/>
                  </a:cubicBezTo>
                  <a:cubicBezTo>
                    <a:pt x="20" y="222"/>
                    <a:pt x="44" y="208"/>
                    <a:pt x="70" y="195"/>
                  </a:cubicBezTo>
                  <a:cubicBezTo>
                    <a:pt x="481" y="0"/>
                    <a:pt x="491" y="389"/>
                    <a:pt x="638" y="648"/>
                  </a:cubicBezTo>
                  <a:cubicBezTo>
                    <a:pt x="785" y="907"/>
                    <a:pt x="850" y="945"/>
                    <a:pt x="1127" y="1052"/>
                  </a:cubicBezTo>
                  <a:cubicBezTo>
                    <a:pt x="1404" y="1159"/>
                    <a:pt x="2175" y="1472"/>
                    <a:pt x="1896" y="2283"/>
                  </a:cubicBezTo>
                  <a:close/>
                </a:path>
              </a:pathLst>
            </a:custGeom>
            <a:gradFill>
              <a:gsLst>
                <a:gs pos="100000">
                  <a:srgbClr val="7CEFD8"/>
                </a:gs>
                <a:gs pos="19000">
                  <a:srgbClr val="6672E4"/>
                </a:gs>
                <a:gs pos="0">
                  <a:srgbClr val="882BE5"/>
                </a:gs>
              </a:gsLst>
              <a:lin ang="102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23525685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33668227_win32_fixed" id="{17DD1A52-D3DE-4BC7-AB4E-5ED952CBB3F4}" vid="{D8C85220-06A0-4E3D-954C-BC12E2647BF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E40622C-5D03-4258-98D9-CB4F18C7FADE}">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0AA17EA8-7A9B-4350-B9C2-AA100F76C2E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516AB37-D7B9-4507-B21E-5D459905C6C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TM03090430[[fn=Banded]]</Template>
  <TotalTime>19695</TotalTime>
  <Words>1307</Words>
  <Application>Microsoft Office PowerPoint</Application>
  <PresentationFormat>Widescreen</PresentationFormat>
  <Paragraphs>195</Paragraphs>
  <Slides>18</Slides>
  <Notes>18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Arial</vt:lpstr>
      <vt:lpstr>Avenir Next LT Pro</vt:lpstr>
      <vt:lpstr>Calibri</vt:lpstr>
      <vt:lpstr>Calibri Light</vt:lpstr>
      <vt:lpstr>Courier New</vt:lpstr>
      <vt:lpstr>Segoe UI</vt:lpstr>
      <vt:lpstr>Wingdings</vt:lpstr>
      <vt:lpstr>Office Theme</vt:lpstr>
      <vt:lpstr>Human resources slide 1</vt:lpstr>
      <vt:lpstr>Human resources slide 2</vt:lpstr>
      <vt:lpstr>INTRODUCTION</vt:lpstr>
      <vt:lpstr>VARIETIES OF FLEXIBLE WORKING </vt:lpstr>
      <vt:lpstr>Human resources slide 8</vt:lpstr>
      <vt:lpstr>Human resources slide 9</vt:lpstr>
      <vt:lpstr>THE CO-OPERATIVE GROUP</vt:lpstr>
      <vt:lpstr>Human resources slide 3</vt:lpstr>
      <vt:lpstr>DIVERSITY AND ITS IMPORTANCE  </vt:lpstr>
      <vt:lpstr>Human resources slide 4</vt:lpstr>
      <vt:lpstr>BENEFITS OF FLEXIBLE WORKING FOR EMPLOYEES   </vt:lpstr>
      <vt:lpstr>Human resources slide 6</vt:lpstr>
      <vt:lpstr>Human resources slide 7</vt:lpstr>
      <vt:lpstr>Human resources slide 11</vt:lpstr>
      <vt:lpstr>EVALUATION OF THE POTENCIAL IMPACT </vt:lpstr>
      <vt:lpstr>CONCLUSION</vt:lpstr>
      <vt:lpstr>REFERENCES</vt:lpstr>
      <vt:lpstr>Human resources slide 10</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resources slide 1</dc:title>
  <dc:creator>Valeria Peeva (2029005)</dc:creator>
  <cp:lastModifiedBy>Valeria Peeva (2029005)</cp:lastModifiedBy>
  <cp:revision>85</cp:revision>
  <dcterms:created xsi:type="dcterms:W3CDTF">2022-07-16T11:11:14Z</dcterms:created>
  <dcterms:modified xsi:type="dcterms:W3CDTF">2022-08-15T12:36:02Z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