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1" r:id="rId1"/>
  </p:sldMasterIdLst>
  <p:notesMasterIdLst>
    <p:notesMasterId r:id="rId11"/>
  </p:notesMasterIdLst>
  <p:sldIdLst>
    <p:sldId id="280" r:id="rId2"/>
    <p:sldId id="281" r:id="rId3"/>
    <p:sldId id="282" r:id="rId4"/>
    <p:sldId id="283" r:id="rId5"/>
    <p:sldId id="284" r:id="rId6"/>
    <p:sldId id="285" r:id="rId7"/>
    <p:sldId id="286" r:id="rId8"/>
    <p:sldId id="287" r:id="rId9"/>
    <p:sldId id="288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79795" autoAdjust="0"/>
  </p:normalViewPr>
  <p:slideViewPr>
    <p:cSldViewPr snapToGrid="0" snapToObjects="1">
      <p:cViewPr varScale="1">
        <p:scale>
          <a:sx n="91" d="100"/>
          <a:sy n="91" d="100"/>
        </p:scale>
        <p:origin x="2184" y="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59AAB29-8C3D-B644-9A94-851573723F63}" type="datetimeFigureOut">
              <a:rPr lang="en-US" smtClean="0"/>
              <a:pPr/>
              <a:t>10/9/2017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6AAD592-0E56-B542-BE10-818C2A04D2B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18421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CD9030C1-C977-B14B-8EB7-BA2B30FCDB63}" type="slidenum">
              <a:rPr lang="en-US" sz="800"/>
              <a:pPr/>
              <a:t>1</a:t>
            </a:fld>
            <a:endParaRPr lang="en-US" sz="800"/>
          </a:p>
        </p:txBody>
      </p:sp>
      <p:sp>
        <p:nvSpPr>
          <p:cNvPr id="81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6013" y="4306550"/>
            <a:ext cx="5988326" cy="4183193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6633519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328166" y="1295400"/>
            <a:ext cx="6487668" cy="3152887"/>
          </a:xfrm>
          <a:prstGeom prst="rect">
            <a:avLst/>
          </a:prstGeo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/>
          <a:p>
            <a:pPr marL="0" indent="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</a:pPr>
            <a:endParaRPr sz="3200" kern="120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22921" y="1523999"/>
            <a:ext cx="6498158" cy="1724867"/>
          </a:xfrm>
        </p:spPr>
        <p:txBody>
          <a:bodyPr vert="horz" lIns="91440" tIns="45720" rIns="91440" bIns="45720" rtlCol="0" anchor="b" anchorCtr="0">
            <a:noAutofit/>
          </a:bodyPr>
          <a:lstStyle>
            <a:lvl1pPr marL="0" indent="0" algn="ctr" defTabSz="914400" rtl="0" eaLnBrk="1" latinLnBrk="0" hangingPunct="1">
              <a:spcBef>
                <a:spcPct val="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4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22921" y="3299012"/>
            <a:ext cx="6498159" cy="916641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ts val="3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10/9/2017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10/9/2017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3538" y="3352801"/>
            <a:ext cx="8416925" cy="147002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63538" y="4771029"/>
            <a:ext cx="8416925" cy="972671"/>
          </a:xfrm>
        </p:spPr>
        <p:txBody>
          <a:bodyPr>
            <a:normAutofit/>
          </a:bodyPr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10/9/2017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Picture Placeholder 2"/>
          <p:cNvSpPr>
            <a:spLocks noGrp="1"/>
          </p:cNvSpPr>
          <p:nvPr>
            <p:ph type="pic" idx="13"/>
          </p:nvPr>
        </p:nvSpPr>
        <p:spPr>
          <a:xfrm>
            <a:off x="370980" y="363538"/>
            <a:ext cx="8402040" cy="2836862"/>
          </a:xfr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2403144"/>
            <a:ext cx="8056563" cy="1362075"/>
          </a:xfrm>
        </p:spPr>
        <p:txBody>
          <a:bodyPr anchor="b" anchorCtr="0"/>
          <a:lstStyle>
            <a:lvl1pPr algn="ctr">
              <a:defRPr sz="4600" b="0" cap="none" baseline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5" y="3736005"/>
            <a:ext cx="8056563" cy="1500187"/>
          </a:xfrm>
        </p:spPr>
        <p:txBody>
          <a:bodyPr anchor="t" anchorCtr="0">
            <a:normAutofit/>
          </a:bodyPr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10/9/2017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1336956"/>
          </a:xfrm>
        </p:spPr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49275" y="1600201"/>
            <a:ext cx="3840480" cy="4343400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51071" y="1600201"/>
            <a:ext cx="3840480" cy="4343400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10/9/2017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4" y="107576"/>
            <a:ext cx="8042276" cy="1336956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4" y="1453224"/>
            <a:ext cx="3840480" cy="750887"/>
          </a:xfrm>
        </p:spPr>
        <p:txBody>
          <a:bodyPr anchor="b">
            <a:noAutofit/>
          </a:bodyPr>
          <a:lstStyle>
            <a:lvl1pPr marL="0" indent="0" algn="ctr">
              <a:spcBef>
                <a:spcPts val="0"/>
              </a:spcBef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49274" y="2347415"/>
            <a:ext cx="3840480" cy="3596185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1070" y="1453224"/>
            <a:ext cx="3840480" cy="750887"/>
          </a:xfrm>
        </p:spPr>
        <p:txBody>
          <a:bodyPr anchor="b">
            <a:noAutofit/>
          </a:bodyPr>
          <a:lstStyle>
            <a:lvl1pPr marL="0" indent="0" algn="ctr">
              <a:spcBef>
                <a:spcPts val="0"/>
              </a:spcBef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1070" y="2347415"/>
            <a:ext cx="3840480" cy="3596185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10/9/2017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10/9/2017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10/9/2017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9" y="611872"/>
            <a:ext cx="3840480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2824" y="368300"/>
            <a:ext cx="3840480" cy="5575300"/>
          </a:xfrm>
        </p:spPr>
        <p:txBody>
          <a:bodyPr>
            <a:normAutofit/>
          </a:bodyPr>
          <a:lstStyle>
            <a:lvl1pPr>
              <a:spcBef>
                <a:spcPts val="2000"/>
              </a:spcBef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399" y="1787856"/>
            <a:ext cx="3840480" cy="372015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10/9/2017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8" y="611872"/>
            <a:ext cx="4079545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398" y="1787856"/>
            <a:ext cx="4079545" cy="372015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10/9/2017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Picture Placeholder 2"/>
          <p:cNvSpPr>
            <a:spLocks noGrp="1"/>
          </p:cNvSpPr>
          <p:nvPr>
            <p:ph type="pic" idx="1"/>
          </p:nvPr>
        </p:nvSpPr>
        <p:spPr>
          <a:xfrm>
            <a:off x="5090617" y="359392"/>
            <a:ext cx="3657600" cy="5318077"/>
          </a:xfr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32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10/9/2017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69792" y="368301"/>
            <a:ext cx="1524000" cy="55753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49274" y="368301"/>
            <a:ext cx="6689726" cy="5575300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10/9/2017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cid:image005.png@01CEBADB.7545DCC0" TargetMode="Externa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1336956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en-GB" dirty="0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5" y="1600201"/>
            <a:ext cx="8042276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2DF66AD8-BC4A-4004-9882-414398D930CA}" type="datetimeFigureOut">
              <a:rPr lang="en-US" smtClean="0"/>
              <a:pPr/>
              <a:t>10/9/2017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458" y="6275668"/>
            <a:ext cx="484094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600">
                <a:solidFill>
                  <a:schemeClr val="bg1"/>
                </a:solidFill>
              </a:defRPr>
            </a:lvl1pPr>
          </a:lstStyle>
          <a:p>
            <a:fld id="{B9D2C864-9362-43C7-A136-D9C41D93A96D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12" name="Picture 11" descr="cid:image005.png@01CEBADB.7545DCC0"/>
          <p:cNvPicPr/>
          <p:nvPr userDrawn="1"/>
        </p:nvPicPr>
        <p:blipFill>
          <a:blip r:embed="rId14" r:link="rId15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7134" y="0"/>
            <a:ext cx="2393806" cy="9398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3" name="Picture 12" descr="U:\UWTSD Logo.jpg"/>
          <p:cNvPicPr/>
          <p:nvPr userDrawn="1"/>
        </p:nvPicPr>
        <p:blipFill>
          <a:blip r:embed="rId16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2303780" cy="920115"/>
          </a:xfrm>
          <a:prstGeom prst="rect">
            <a:avLst/>
          </a:prstGeom>
          <a:noFill/>
          <a:ln>
            <a:noFill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3" r:id="rId2"/>
    <p:sldLayoutId id="2147483684" r:id="rId3"/>
    <p:sldLayoutId id="2147483685" r:id="rId4"/>
    <p:sldLayoutId id="2147483686" r:id="rId5"/>
    <p:sldLayoutId id="2147483687" r:id="rId6"/>
    <p:sldLayoutId id="2147483688" r:id="rId7"/>
    <p:sldLayoutId id="2147483689" r:id="rId8"/>
    <p:sldLayoutId id="2147483690" r:id="rId9"/>
    <p:sldLayoutId id="2147483691" r:id="rId10"/>
    <p:sldLayoutId id="2147483692" r:id="rId11"/>
    <p:sldLayoutId id="2147483693" r:id="rId12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6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349250" indent="-349250" algn="l" defTabSz="914400" rtl="0" eaLnBrk="1" latinLnBrk="0" hangingPunct="1">
        <a:spcBef>
          <a:spcPts val="2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2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Clr>
          <a:schemeClr val="accent1">
            <a:lumMod val="75000"/>
          </a:schemeClr>
        </a:buClr>
        <a:buSzPct val="110000"/>
        <a:buFont typeface="Wingdings 2" pitchFamily="18" charset="2"/>
        <a:buChar char=""/>
        <a:defRPr sz="2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968375" indent="-282575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263650" indent="-295275" algn="l" defTabSz="914400" rtl="0" eaLnBrk="1" latinLnBrk="0" hangingPunct="1">
        <a:spcBef>
          <a:spcPts val="600"/>
        </a:spcBef>
        <a:buClr>
          <a:schemeClr val="accent1">
            <a:lumMod val="75000"/>
          </a:schemeClr>
        </a:buClr>
        <a:buSzPct val="110000"/>
        <a:buFont typeface="Wingdings 2" pitchFamily="18" charset="2"/>
        <a:buChar char="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546225" indent="-282575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1828800" indent="-282575" algn="l" defTabSz="914400" rtl="0" eaLnBrk="1" latinLnBrk="0" hangingPunct="1">
        <a:spcBef>
          <a:spcPct val="20000"/>
        </a:spcBef>
        <a:buClr>
          <a:schemeClr val="accent2"/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117725" indent="-282575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2398713" indent="-282575" algn="l" defTabSz="914400" rtl="0" eaLnBrk="1" latinLnBrk="0" hangingPunct="1">
        <a:spcBef>
          <a:spcPct val="20000"/>
        </a:spcBef>
        <a:buClr>
          <a:schemeClr val="accent2"/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689225" indent="-282575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"/>
        <a:defRPr lang="en-US" sz="1800" kern="1200" dirty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mailto:kapilan.radhakrishnan@uwtsd.ac.uk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769215" y="2008137"/>
            <a:ext cx="3854450" cy="1481138"/>
          </a:xfrm>
        </p:spPr>
        <p:txBody>
          <a:bodyPr/>
          <a:lstStyle/>
          <a:p>
            <a:pPr eaLnBrk="1" hangingPunct="1"/>
            <a:r>
              <a:rPr lang="en-US" sz="4000" dirty="0">
                <a:latin typeface="Arial" charset="0"/>
              </a:rPr>
              <a:t>Introduction</a:t>
            </a:r>
            <a:endParaRPr lang="en-US" sz="4000" dirty="0">
              <a:solidFill>
                <a:schemeClr val="folHlink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35904160"/>
      </p:ext>
    </p:extLst>
  </p:cSld>
  <p:clrMapOvr>
    <a:masterClrMapping/>
  </p:clrMapOvr>
  <p:transition>
    <p:wipe dir="r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Leader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</a:rPr>
              <a:t>Dr Kapilan Radhakrishnan</a:t>
            </a: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</a:rPr>
              <a:t>Programme Director (MH504)</a:t>
            </a: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</a:rPr>
              <a:t>email: </a:t>
            </a:r>
            <a:r>
              <a:rPr lang="en-GB" dirty="0">
                <a:solidFill>
                  <a:schemeClr val="tx1"/>
                </a:solidFill>
                <a:hlinkClick r:id="rId2"/>
              </a:rPr>
              <a:t>kapilan.radhakrishnan@uwtsd.ac.uk</a:t>
            </a:r>
            <a:endParaRPr lang="en-GB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</a:rPr>
              <a:t>phone: 01792481154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25351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54245"/>
            <a:ext cx="8042276" cy="790412"/>
          </a:xfrm>
        </p:spPr>
        <p:txBody>
          <a:bodyPr/>
          <a:lstStyle/>
          <a:p>
            <a:r>
              <a:rPr lang="en-GB" sz="3600" dirty="0"/>
              <a:t>Reading List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0481" y="1007390"/>
            <a:ext cx="8787539" cy="4800599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600" b="1" dirty="0">
                <a:solidFill>
                  <a:schemeClr val="tx1"/>
                </a:solidFill>
              </a:rPr>
              <a:t>Essential</a:t>
            </a:r>
            <a:br>
              <a:rPr lang="en-GB" sz="1600" dirty="0">
                <a:solidFill>
                  <a:schemeClr val="tx1"/>
                </a:solidFill>
              </a:rPr>
            </a:br>
            <a:r>
              <a:rPr lang="en-GB" sz="1600" dirty="0">
                <a:solidFill>
                  <a:schemeClr val="tx1"/>
                </a:solidFill>
              </a:rPr>
              <a:t>Introduction to Networks Companion Guide by Cisco Networking Academy (2013)</a:t>
            </a:r>
            <a:br>
              <a:rPr lang="en-GB" sz="1600" dirty="0">
                <a:solidFill>
                  <a:schemeClr val="tx1"/>
                </a:solidFill>
              </a:rPr>
            </a:br>
            <a:r>
              <a:rPr lang="en-GB" sz="1600" dirty="0">
                <a:solidFill>
                  <a:schemeClr val="tx1"/>
                </a:solidFill>
              </a:rPr>
              <a:t>Introduction to Networks Course booklet by Cisco Networking Academy (2013)</a:t>
            </a:r>
            <a:br>
              <a:rPr lang="en-GB" sz="1600" dirty="0">
                <a:solidFill>
                  <a:schemeClr val="tx1"/>
                </a:solidFill>
              </a:rPr>
            </a:br>
            <a:r>
              <a:rPr lang="en-GB" sz="1600" dirty="0">
                <a:solidFill>
                  <a:schemeClr val="tx1"/>
                </a:solidFill>
              </a:rPr>
              <a:t>M.A. Dye, R. McDonald and A. W. </a:t>
            </a:r>
            <a:r>
              <a:rPr lang="en-GB" sz="1600" dirty="0" err="1">
                <a:solidFill>
                  <a:schemeClr val="tx1"/>
                </a:solidFill>
              </a:rPr>
              <a:t>Rufi</a:t>
            </a:r>
            <a:r>
              <a:rPr lang="en-GB" sz="1600" dirty="0">
                <a:solidFill>
                  <a:schemeClr val="tx1"/>
                </a:solidFill>
              </a:rPr>
              <a:t>, (2011) Network Fundamentals: CCNA exploration companion</a:t>
            </a:r>
            <a:br>
              <a:rPr lang="en-GB" sz="1600" dirty="0">
                <a:solidFill>
                  <a:schemeClr val="tx1"/>
                </a:solidFill>
              </a:rPr>
            </a:br>
            <a:r>
              <a:rPr lang="en-GB" sz="1600" dirty="0">
                <a:solidFill>
                  <a:schemeClr val="tx1"/>
                </a:solidFill>
              </a:rPr>
              <a:t>guide, Cisco Press.</a:t>
            </a:r>
          </a:p>
          <a:p>
            <a:pPr marL="0" indent="0">
              <a:buNone/>
            </a:pPr>
            <a:r>
              <a:rPr lang="en-GB" sz="1600" b="1" dirty="0">
                <a:solidFill>
                  <a:srgbClr val="FF0000"/>
                </a:solidFill>
              </a:rPr>
              <a:t>Websites - http://www.netacad.com (username and password required)</a:t>
            </a:r>
          </a:p>
          <a:p>
            <a:pPr marL="0" indent="0">
              <a:buNone/>
            </a:pPr>
            <a:r>
              <a:rPr lang="en-GB" sz="1600" b="1" dirty="0">
                <a:solidFill>
                  <a:schemeClr val="tx1"/>
                </a:solidFill>
              </a:rPr>
              <a:t>Background </a:t>
            </a:r>
          </a:p>
          <a:p>
            <a:pPr marL="0" indent="0">
              <a:buNone/>
            </a:pPr>
            <a:r>
              <a:rPr lang="en-GB" sz="1600" dirty="0">
                <a:solidFill>
                  <a:schemeClr val="tx1"/>
                </a:solidFill>
              </a:rPr>
              <a:t>A. S </a:t>
            </a:r>
            <a:r>
              <a:rPr lang="en-GB" sz="1600" dirty="0" err="1">
                <a:solidFill>
                  <a:schemeClr val="tx1"/>
                </a:solidFill>
              </a:rPr>
              <a:t>Tanenbaum</a:t>
            </a:r>
            <a:r>
              <a:rPr lang="en-GB" sz="1600" dirty="0">
                <a:solidFill>
                  <a:schemeClr val="tx1"/>
                </a:solidFill>
              </a:rPr>
              <a:t> and D. J. </a:t>
            </a:r>
            <a:r>
              <a:rPr lang="en-GB" sz="1600" dirty="0" err="1">
                <a:solidFill>
                  <a:schemeClr val="tx1"/>
                </a:solidFill>
              </a:rPr>
              <a:t>Wetherall</a:t>
            </a:r>
            <a:r>
              <a:rPr lang="en-GB" sz="1600" dirty="0">
                <a:solidFill>
                  <a:schemeClr val="tx1"/>
                </a:solidFill>
              </a:rPr>
              <a:t>, (2010) Computer Networks (5th Ed), Prentice Hall.</a:t>
            </a:r>
            <a:br>
              <a:rPr lang="en-GB" sz="1600" dirty="0">
                <a:solidFill>
                  <a:schemeClr val="tx1"/>
                </a:solidFill>
              </a:rPr>
            </a:br>
            <a:r>
              <a:rPr lang="en-GB" sz="1600" dirty="0">
                <a:solidFill>
                  <a:schemeClr val="tx1"/>
                </a:solidFill>
              </a:rPr>
              <a:t>N. </a:t>
            </a:r>
            <a:r>
              <a:rPr lang="en-GB" sz="1600" dirty="0" err="1">
                <a:solidFill>
                  <a:schemeClr val="tx1"/>
                </a:solidFill>
              </a:rPr>
              <a:t>Olifer</a:t>
            </a:r>
            <a:r>
              <a:rPr lang="en-GB" sz="1600" dirty="0">
                <a:solidFill>
                  <a:schemeClr val="tx1"/>
                </a:solidFill>
              </a:rPr>
              <a:t> and V. </a:t>
            </a:r>
            <a:r>
              <a:rPr lang="en-GB" sz="1600" dirty="0" err="1">
                <a:solidFill>
                  <a:schemeClr val="tx1"/>
                </a:solidFill>
              </a:rPr>
              <a:t>Olifer</a:t>
            </a:r>
            <a:r>
              <a:rPr lang="en-GB" sz="1600" dirty="0">
                <a:solidFill>
                  <a:schemeClr val="tx1"/>
                </a:solidFill>
              </a:rPr>
              <a:t> (2006) Computer Networks Principles, Technologies and Protocol for Network Design, John Wiley and Sons, Ltd.</a:t>
            </a:r>
            <a:br>
              <a:rPr lang="en-GB" sz="1600" dirty="0">
                <a:solidFill>
                  <a:schemeClr val="tx1"/>
                </a:solidFill>
              </a:rPr>
            </a:br>
            <a:r>
              <a:rPr lang="en-GB" sz="1600" dirty="0">
                <a:solidFill>
                  <a:schemeClr val="tx1"/>
                </a:solidFill>
              </a:rPr>
              <a:t>P. J. Irving, (2010) Computer Networks (3rd Ed), </a:t>
            </a:r>
            <a:r>
              <a:rPr lang="en-GB" sz="1600" dirty="0" err="1">
                <a:solidFill>
                  <a:schemeClr val="tx1"/>
                </a:solidFill>
              </a:rPr>
              <a:t>Lexden</a:t>
            </a:r>
            <a:r>
              <a:rPr lang="en-GB" sz="1600" dirty="0">
                <a:solidFill>
                  <a:schemeClr val="tx1"/>
                </a:solidFill>
              </a:rPr>
              <a:t> Publishing.</a:t>
            </a:r>
            <a:br>
              <a:rPr lang="en-GB" sz="1600" dirty="0">
                <a:solidFill>
                  <a:schemeClr val="tx1"/>
                </a:solidFill>
              </a:rPr>
            </a:br>
            <a:r>
              <a:rPr lang="en-GB" sz="1600" dirty="0">
                <a:solidFill>
                  <a:schemeClr val="tx1"/>
                </a:solidFill>
              </a:rPr>
              <a:t>D. E. Comer, (2009) Computer Networks and Internets, Upper Saddle River, N.J Pearson education.</a:t>
            </a:r>
          </a:p>
          <a:p>
            <a:pPr marL="0" indent="0">
              <a:buNone/>
            </a:pPr>
            <a:r>
              <a:rPr lang="en-GB" sz="1600" dirty="0">
                <a:solidFill>
                  <a:schemeClr val="tx1"/>
                </a:solidFill>
              </a:rPr>
              <a:t>H. </a:t>
            </a:r>
            <a:r>
              <a:rPr lang="en-GB" sz="1600" dirty="0" err="1">
                <a:solidFill>
                  <a:schemeClr val="tx1"/>
                </a:solidFill>
              </a:rPr>
              <a:t>Bidgoli</a:t>
            </a:r>
            <a:r>
              <a:rPr lang="en-GB" sz="1600" dirty="0">
                <a:solidFill>
                  <a:schemeClr val="tx1"/>
                </a:solidFill>
              </a:rPr>
              <a:t>, (2008) Handbook of computer networks: key concepts, data transmission, and digital and</a:t>
            </a:r>
            <a:br>
              <a:rPr lang="en-GB" sz="1600" dirty="0">
                <a:solidFill>
                  <a:schemeClr val="tx1"/>
                </a:solidFill>
              </a:rPr>
            </a:br>
            <a:r>
              <a:rPr lang="en-GB" sz="1600" dirty="0">
                <a:solidFill>
                  <a:schemeClr val="tx1"/>
                </a:solidFill>
              </a:rPr>
              <a:t>optical networks, Hoboken, N.J. Wiley.</a:t>
            </a:r>
            <a:br>
              <a:rPr lang="en-GB" sz="1600" dirty="0">
                <a:solidFill>
                  <a:schemeClr val="tx1"/>
                </a:solidFill>
              </a:rPr>
            </a:br>
            <a:r>
              <a:rPr lang="en-GB" sz="1600" dirty="0">
                <a:solidFill>
                  <a:schemeClr val="tx1"/>
                </a:solidFill>
              </a:rPr>
              <a:t>Computer networks: the international journal of computer and telecommunications networking</a:t>
            </a:r>
          </a:p>
          <a:p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6342709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>
                <a:solidFill>
                  <a:schemeClr val="tx1"/>
                </a:solidFill>
              </a:rPr>
              <a:t>Written Exam 50%</a:t>
            </a:r>
          </a:p>
          <a:p>
            <a:pPr lvl="1"/>
            <a:r>
              <a:rPr lang="en-GB" sz="2400" dirty="0">
                <a:solidFill>
                  <a:schemeClr val="tx1"/>
                </a:solidFill>
              </a:rPr>
              <a:t>May 2018</a:t>
            </a:r>
          </a:p>
          <a:p>
            <a:r>
              <a:rPr lang="en-GB" sz="2800" dirty="0">
                <a:solidFill>
                  <a:schemeClr val="tx1"/>
                </a:solidFill>
              </a:rPr>
              <a:t>Practical exam 50%</a:t>
            </a:r>
          </a:p>
          <a:p>
            <a:pPr lvl="1"/>
            <a:r>
              <a:rPr lang="en-GB" sz="2400" dirty="0">
                <a:solidFill>
                  <a:schemeClr val="tx1"/>
                </a:solidFill>
              </a:rPr>
              <a:t>27 Mar 2018 </a:t>
            </a:r>
          </a:p>
        </p:txBody>
      </p:sp>
    </p:spTree>
    <p:extLst>
      <p:ext uri="{BB962C8B-B14F-4D97-AF65-F5344CB8AC3E}">
        <p14:creationId xmlns:p14="http://schemas.microsoft.com/office/powerpoint/2010/main" val="9464242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Cisco CCNA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60404" y="1822723"/>
            <a:ext cx="5820018" cy="46399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14464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/>
              <a:t>CCNA Routing &amp; Switching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>
                <a:solidFill>
                  <a:schemeClr val="tx1"/>
                </a:solidFill>
              </a:rPr>
              <a:t>Version 6</a:t>
            </a:r>
          </a:p>
          <a:p>
            <a:pPr lvl="1"/>
            <a:r>
              <a:rPr lang="en-GB" sz="2400" dirty="0">
                <a:solidFill>
                  <a:schemeClr val="tx1"/>
                </a:solidFill>
              </a:rPr>
              <a:t>Introduction to Networks</a:t>
            </a:r>
          </a:p>
          <a:p>
            <a:pPr lvl="1"/>
            <a:r>
              <a:rPr lang="en-GB" sz="2400" dirty="0">
                <a:solidFill>
                  <a:schemeClr val="tx1"/>
                </a:solidFill>
              </a:rPr>
              <a:t>Routing &amp; Switching Essentials</a:t>
            </a:r>
          </a:p>
          <a:p>
            <a:pPr lvl="1"/>
            <a:r>
              <a:rPr lang="en-GB" sz="2400" dirty="0">
                <a:solidFill>
                  <a:schemeClr val="tx1"/>
                </a:solidFill>
              </a:rPr>
              <a:t>Scaling Networks</a:t>
            </a:r>
          </a:p>
          <a:p>
            <a:pPr lvl="1"/>
            <a:r>
              <a:rPr lang="en-GB" sz="2400" dirty="0">
                <a:solidFill>
                  <a:schemeClr val="tx1"/>
                </a:solidFill>
              </a:rPr>
              <a:t>Connecting Networks</a:t>
            </a:r>
          </a:p>
          <a:p>
            <a:r>
              <a:rPr lang="en-GB" sz="2600" dirty="0">
                <a:solidFill>
                  <a:schemeClr val="tx1"/>
                </a:solidFill>
              </a:rPr>
              <a:t>Chapter exams and Quizzes</a:t>
            </a:r>
          </a:p>
          <a:p>
            <a:r>
              <a:rPr lang="en-GB" sz="2600" dirty="0">
                <a:solidFill>
                  <a:schemeClr val="tx1"/>
                </a:solidFill>
              </a:rPr>
              <a:t>Online Exam and practical skills</a:t>
            </a:r>
          </a:p>
          <a:p>
            <a:r>
              <a:rPr lang="en-GB" sz="2600" dirty="0">
                <a:solidFill>
                  <a:schemeClr val="tx1"/>
                </a:solidFill>
              </a:rPr>
              <a:t>Discount Voucher  </a:t>
            </a:r>
          </a:p>
        </p:txBody>
      </p:sp>
    </p:spTree>
    <p:extLst>
      <p:ext uri="{BB962C8B-B14F-4D97-AF65-F5344CB8AC3E}">
        <p14:creationId xmlns:p14="http://schemas.microsoft.com/office/powerpoint/2010/main" val="29658395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Map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36800" y="2190921"/>
            <a:ext cx="354910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L4 Intro to Networks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278969" y="4227466"/>
            <a:ext cx="435243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L6 Advanced Routing &amp; Switching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78969" y="5235401"/>
            <a:ext cx="435243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L6 - Wide Area Networks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801890" y="2194999"/>
            <a:ext cx="378966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Introduction to Networks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255721" y="3219531"/>
            <a:ext cx="367308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L5 Routing &amp; Switching Concepts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4542445" y="3219531"/>
            <a:ext cx="488051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Routing &amp; Switching Essentials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5337589" y="4307218"/>
            <a:ext cx="350820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Scaling Networks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5492571" y="5214383"/>
            <a:ext cx="335321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Connecting Networks</a:t>
            </a:r>
          </a:p>
        </p:txBody>
      </p:sp>
      <p:sp>
        <p:nvSpPr>
          <p:cNvPr id="3" name="Arrow: Right 2">
            <a:extLst>
              <a:ext uri="{FF2B5EF4-FFF2-40B4-BE49-F238E27FC236}">
                <a16:creationId xmlns:a16="http://schemas.microsoft.com/office/drawing/2014/main" id="{027D701B-ABC6-4CD8-9BD7-1835A10F7C31}"/>
              </a:ext>
            </a:extLst>
          </p:cNvPr>
          <p:cNvSpPr/>
          <p:nvPr/>
        </p:nvSpPr>
        <p:spPr>
          <a:xfrm>
            <a:off x="3806741" y="2309185"/>
            <a:ext cx="837165" cy="269650"/>
          </a:xfrm>
          <a:prstGeom prst="rightArrow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Arrow: Right 18">
            <a:extLst>
              <a:ext uri="{FF2B5EF4-FFF2-40B4-BE49-F238E27FC236}">
                <a16:creationId xmlns:a16="http://schemas.microsoft.com/office/drawing/2014/main" id="{8EF536AD-999B-40F5-8C49-A52FEE3D3B74}"/>
              </a:ext>
            </a:extLst>
          </p:cNvPr>
          <p:cNvSpPr/>
          <p:nvPr/>
        </p:nvSpPr>
        <p:spPr>
          <a:xfrm>
            <a:off x="3877119" y="3411958"/>
            <a:ext cx="693294" cy="143521"/>
          </a:xfrm>
          <a:prstGeom prst="rightArrow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Arrow: Right 19">
            <a:extLst>
              <a:ext uri="{FF2B5EF4-FFF2-40B4-BE49-F238E27FC236}">
                <a16:creationId xmlns:a16="http://schemas.microsoft.com/office/drawing/2014/main" id="{96309140-DEEA-4F57-A34E-6137D0B056EB}"/>
              </a:ext>
            </a:extLst>
          </p:cNvPr>
          <p:cNvSpPr/>
          <p:nvPr/>
        </p:nvSpPr>
        <p:spPr>
          <a:xfrm>
            <a:off x="4123862" y="4378399"/>
            <a:ext cx="837165" cy="319302"/>
          </a:xfrm>
          <a:prstGeom prst="rightArrow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Arrow: Right 20">
            <a:extLst>
              <a:ext uri="{FF2B5EF4-FFF2-40B4-BE49-F238E27FC236}">
                <a16:creationId xmlns:a16="http://schemas.microsoft.com/office/drawing/2014/main" id="{E86A6F7C-4AB5-4E5B-9E4C-C086F8C91368}"/>
              </a:ext>
            </a:extLst>
          </p:cNvPr>
          <p:cNvSpPr/>
          <p:nvPr/>
        </p:nvSpPr>
        <p:spPr>
          <a:xfrm>
            <a:off x="4383307" y="5293883"/>
            <a:ext cx="837165" cy="319302"/>
          </a:xfrm>
          <a:prstGeom prst="rightArrow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80779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dirty="0"/>
              <a:t>Why Certification?</a:t>
            </a:r>
          </a:p>
        </p:txBody>
      </p:sp>
      <p:sp>
        <p:nvSpPr>
          <p:cNvPr id="4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US" sz="2400" dirty="0">
                <a:solidFill>
                  <a:schemeClr val="tx1"/>
                </a:solidFill>
              </a:rPr>
              <a:t>Top five jobs in IT </a:t>
            </a:r>
          </a:p>
          <a:p>
            <a:pPr>
              <a:defRPr/>
            </a:pPr>
            <a:r>
              <a:rPr lang="en-US" sz="2400" dirty="0">
                <a:solidFill>
                  <a:schemeClr val="tx1"/>
                </a:solidFill>
              </a:rPr>
              <a:t>Demand for skills</a:t>
            </a:r>
          </a:p>
          <a:p>
            <a:pPr>
              <a:defRPr/>
            </a:pPr>
            <a:r>
              <a:rPr lang="en-US" sz="2400" dirty="0">
                <a:solidFill>
                  <a:schemeClr val="tx1"/>
                </a:solidFill>
              </a:rPr>
              <a:t>High pay </a:t>
            </a:r>
          </a:p>
          <a:p>
            <a:pPr lvl="1">
              <a:defRPr/>
            </a:pPr>
            <a:r>
              <a:rPr lang="en-US" sz="2000" dirty="0">
                <a:solidFill>
                  <a:schemeClr val="tx1"/>
                </a:solidFill>
              </a:rPr>
              <a:t>CCENT - £20K - £38K, Ave - £29K</a:t>
            </a:r>
          </a:p>
          <a:p>
            <a:pPr lvl="1">
              <a:defRPr/>
            </a:pPr>
            <a:r>
              <a:rPr lang="en-US" sz="2000" dirty="0">
                <a:solidFill>
                  <a:schemeClr val="tx1"/>
                </a:solidFill>
              </a:rPr>
              <a:t>CCNA – £27K - £52K, Ave - £40K</a:t>
            </a:r>
          </a:p>
          <a:p>
            <a:pPr>
              <a:defRPr/>
            </a:pPr>
            <a:r>
              <a:rPr lang="en-US" sz="2400" dirty="0">
                <a:solidFill>
                  <a:schemeClr val="tx1"/>
                </a:solidFill>
              </a:rPr>
              <a:t>85% of graduates in work/higher studies within 6 months.</a:t>
            </a:r>
          </a:p>
          <a:p>
            <a:pPr>
              <a:defRPr/>
            </a:pPr>
            <a:endParaRPr lang="en-US" sz="2400" dirty="0">
              <a:solidFill>
                <a:schemeClr val="tx1"/>
              </a:solidFill>
            </a:endParaRPr>
          </a:p>
          <a:p>
            <a:pPr>
              <a:defRPr/>
            </a:pPr>
            <a:endParaRPr lang="en-US" sz="2400" dirty="0">
              <a:solidFill>
                <a:schemeClr val="tx1"/>
              </a:solidFill>
            </a:endParaRPr>
          </a:p>
          <a:p>
            <a:pPr>
              <a:defRPr/>
            </a:pPr>
            <a:endParaRPr lang="en-US" sz="2400" dirty="0">
              <a:solidFill>
                <a:schemeClr val="tx1"/>
              </a:solidFill>
            </a:endParaRPr>
          </a:p>
          <a:p>
            <a:pPr marL="0" indent="0">
              <a:buFont typeface="Wingdings 3" panose="05040102010807070707" pitchFamily="18" charset="2"/>
              <a:buNone/>
              <a:defRPr/>
            </a:pPr>
            <a:endParaRPr lang="en-US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46728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http://courses.usu.ru/new_logo_netacad_smaller.jpg"/>
          <p:cNvPicPr/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3464" y="1567787"/>
            <a:ext cx="3312908" cy="3059613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198B0BB0-DD2D-4EF9-AFD1-E88AAE177E27}"/>
              </a:ext>
            </a:extLst>
          </p:cNvPr>
          <p:cNvPicPr/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37873" y="1567787"/>
            <a:ext cx="3049686" cy="29831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77184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reeze">
  <a:themeElements>
    <a:clrScheme name="Breeze">
      <a:dk1>
        <a:sysClr val="windowText" lastClr="000000"/>
      </a:dk1>
      <a:lt1>
        <a:sysClr val="window" lastClr="FFFFFF"/>
      </a:lt1>
      <a:dk2>
        <a:srgbClr val="09213B"/>
      </a:dk2>
      <a:lt2>
        <a:srgbClr val="D5EDF4"/>
      </a:lt2>
      <a:accent1>
        <a:srgbClr val="2C7C9F"/>
      </a:accent1>
      <a:accent2>
        <a:srgbClr val="244A58"/>
      </a:accent2>
      <a:accent3>
        <a:srgbClr val="E2751D"/>
      </a:accent3>
      <a:accent4>
        <a:srgbClr val="FFB400"/>
      </a:accent4>
      <a:accent5>
        <a:srgbClr val="7EB606"/>
      </a:accent5>
      <a:accent6>
        <a:srgbClr val="C00000"/>
      </a:accent6>
      <a:hlink>
        <a:srgbClr val="7030A0"/>
      </a:hlink>
      <a:folHlink>
        <a:srgbClr val="00B0F0"/>
      </a:folHlink>
    </a:clrScheme>
    <a:fontScheme name="Breeze">
      <a:majorFont>
        <a:latin typeface="News Gothic MT"/>
        <a:ea typeface=""/>
        <a:cs typeface=""/>
        <a:font script="Jpan" typeface="ＭＳ Ｐゴシック"/>
        <a:font script="Hans" typeface="宋体"/>
        <a:font script="Hant" typeface="新細明體"/>
      </a:majorFont>
      <a:minorFont>
        <a:latin typeface="News Gothic MT"/>
        <a:ea typeface=""/>
        <a:cs typeface=""/>
        <a:font script="Jpan" typeface="ＭＳ Ｐゴシック"/>
        <a:font script="Hans" typeface="宋体"/>
        <a:font script="Hant" typeface="新細明體"/>
      </a:minorFont>
    </a:fontScheme>
    <a:fmtScheme name="Breeze">
      <a:fillStyleLst>
        <a:solidFill>
          <a:schemeClr val="phClr"/>
        </a:solidFill>
        <a:gradFill rotWithShape="1">
          <a:gsLst>
            <a:gs pos="31000">
              <a:schemeClr val="phClr">
                <a:tint val="100000"/>
                <a:shade val="100000"/>
                <a:satMod val="120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shade val="100000"/>
                <a:satMod val="120000"/>
              </a:schemeClr>
            </a:gs>
            <a:gs pos="69000">
              <a:schemeClr val="phClr">
                <a:tint val="80000"/>
                <a:shade val="100000"/>
                <a:satMod val="150000"/>
              </a:schemeClr>
            </a:gs>
            <a:gs pos="100000">
              <a:schemeClr val="phClr">
                <a:tint val="50000"/>
                <a:shade val="100000"/>
                <a:satMod val="15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dbl" algn="ctr">
          <a:solidFill>
            <a:schemeClr val="phClr"/>
          </a:solidFill>
          <a:prstDash val="solid"/>
        </a:ln>
        <a:ln w="31750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sx="101000" sy="101000" rotWithShape="0">
              <a:srgbClr val="000000">
                <a:alpha val="40000"/>
              </a:srgbClr>
            </a:outerShdw>
          </a:effectLst>
        </a:effectStyle>
        <a:effectStyle>
          <a:effectLst>
            <a:innerShdw blurRad="127000" dist="25400" dir="13500000">
              <a:srgbClr val="C0C0C0">
                <a:alpha val="75000"/>
              </a:srgbClr>
            </a:innerShdw>
            <a:outerShdw blurRad="88900" dist="25400" dir="5400000" sx="102000" sy="102000" algn="ctr" rotWithShape="0">
              <a:srgbClr val="C0C0C0">
                <a:alpha val="40000"/>
              </a:srgbClr>
            </a:outerShdw>
          </a:effectLst>
          <a:scene3d>
            <a:camera prst="perspectiveLeft" fov="300000"/>
            <a:lightRig rig="soft" dir="l">
              <a:rot lat="0" lon="0" rev="4200000"/>
            </a:lightRig>
          </a:scene3d>
          <a:sp3d extrusionH="38100" prstMaterial="powder">
            <a:bevelT w="50800" h="88900" prst="convex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40000"/>
                <a:satMod val="400000"/>
              </a:schemeClr>
              <a:schemeClr val="phClr">
                <a:tint val="10000"/>
                <a:satMod val="200000"/>
              </a:schemeClr>
            </a:duotone>
          </a:blip>
          <a:stretch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Breeze.thmx</Template>
  <TotalTime>2231</TotalTime>
  <Words>155</Words>
  <Application>Microsoft Office PowerPoint</Application>
  <PresentationFormat>On-screen Show (4:3)</PresentationFormat>
  <Paragraphs>46</Paragraphs>
  <Slides>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6" baseType="lpstr">
      <vt:lpstr>ＭＳ Ｐゴシック</vt:lpstr>
      <vt:lpstr>Arial</vt:lpstr>
      <vt:lpstr>Calibri</vt:lpstr>
      <vt:lpstr>News Gothic MT</vt:lpstr>
      <vt:lpstr>Wingdings 2</vt:lpstr>
      <vt:lpstr>Wingdings 3</vt:lpstr>
      <vt:lpstr>Breeze</vt:lpstr>
      <vt:lpstr>Introduction</vt:lpstr>
      <vt:lpstr>Module Leader</vt:lpstr>
      <vt:lpstr>Reading List</vt:lpstr>
      <vt:lpstr>Assessments</vt:lpstr>
      <vt:lpstr>Cisco CCNA</vt:lpstr>
      <vt:lpstr>CCNA Routing &amp; Switching</vt:lpstr>
      <vt:lpstr>Module Map</vt:lpstr>
      <vt:lpstr>Why Certification?</vt:lpstr>
      <vt:lpstr>PowerPoint Presentation</vt:lpstr>
    </vt:vector>
  </TitlesOfParts>
  <Company>Swansea Metropolitan University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Kapilan Radhakrishnan</dc:creator>
  <cp:lastModifiedBy>Kapilan Radhakrishnan</cp:lastModifiedBy>
  <cp:revision>109</cp:revision>
  <dcterms:created xsi:type="dcterms:W3CDTF">2011-10-03T10:20:59Z</dcterms:created>
  <dcterms:modified xsi:type="dcterms:W3CDTF">2017-10-09T08:32:40Z</dcterms:modified>
</cp:coreProperties>
</file>