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6" r:id="rId2"/>
    <p:sldId id="257" r:id="rId3"/>
    <p:sldId id="271" r:id="rId4"/>
    <p:sldId id="274" r:id="rId5"/>
    <p:sldId id="275" r:id="rId6"/>
    <p:sldId id="263" r:id="rId7"/>
    <p:sldId id="277" r:id="rId8"/>
    <p:sldId id="278" r:id="rId9"/>
    <p:sldId id="280" r:id="rId10"/>
    <p:sldId id="259" r:id="rId11"/>
    <p:sldId id="281" r:id="rId12"/>
    <p:sldId id="306" r:id="rId13"/>
    <p:sldId id="283" r:id="rId14"/>
    <p:sldId id="282" r:id="rId15"/>
    <p:sldId id="284" r:id="rId16"/>
    <p:sldId id="297" r:id="rId17"/>
    <p:sldId id="298" r:id="rId18"/>
    <p:sldId id="299" r:id="rId19"/>
    <p:sldId id="300" r:id="rId20"/>
    <p:sldId id="301" r:id="rId21"/>
    <p:sldId id="302" r:id="rId22"/>
    <p:sldId id="303" r:id="rId23"/>
    <p:sldId id="304" r:id="rId24"/>
    <p:sldId id="288" r:id="rId25"/>
    <p:sldId id="289" r:id="rId26"/>
    <p:sldId id="305" r:id="rId27"/>
    <p:sldId id="293" r:id="rId28"/>
    <p:sldId id="294" r:id="rId29"/>
    <p:sldId id="269" r:id="rId30"/>
    <p:sldId id="292" r:id="rId31"/>
    <p:sldId id="307" r:id="rId32"/>
    <p:sldId id="273" r:id="rId33"/>
    <p:sldId id="296"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348F58-85E8-BA49-F57E-DF5D57F5E753}" v="148" dt="2025-03-24T09:13:31.7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651" autoAdjust="0"/>
    <p:restoredTop sz="95033" autoAdjust="0"/>
  </p:normalViewPr>
  <p:slideViewPr>
    <p:cSldViewPr snapToGrid="0">
      <p:cViewPr varScale="1">
        <p:scale>
          <a:sx n="78" d="100"/>
          <a:sy n="78" d="100"/>
        </p:scale>
        <p:origin x="103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al, Andrew" userId="S::andrew.beal@screwfix.com::5b9ce349-2f14-4dce-bc8d-116300ad19cd" providerId="AD" clId="Web-{48348F58-85E8-BA49-F57E-DF5D57F5E753}"/>
    <pc:docChg chg="addSld delSld modSld sldOrd">
      <pc:chgData name="Beal, Andrew" userId="S::andrew.beal@screwfix.com::5b9ce349-2f14-4dce-bc8d-116300ad19cd" providerId="AD" clId="Web-{48348F58-85E8-BA49-F57E-DF5D57F5E753}" dt="2025-03-24T09:13:30.961" v="148" actId="20577"/>
      <pc:docMkLst>
        <pc:docMk/>
      </pc:docMkLst>
      <pc:sldChg chg="modSp">
        <pc:chgData name="Beal, Andrew" userId="S::andrew.beal@screwfix.com::5b9ce349-2f14-4dce-bc8d-116300ad19cd" providerId="AD" clId="Web-{48348F58-85E8-BA49-F57E-DF5D57F5E753}" dt="2025-03-24T09:02:10.064" v="39" actId="20577"/>
        <pc:sldMkLst>
          <pc:docMk/>
          <pc:sldMk cId="1326401723" sldId="268"/>
        </pc:sldMkLst>
        <pc:spChg chg="mod">
          <ac:chgData name="Beal, Andrew" userId="S::andrew.beal@screwfix.com::5b9ce349-2f14-4dce-bc8d-116300ad19cd" providerId="AD" clId="Web-{48348F58-85E8-BA49-F57E-DF5D57F5E753}" dt="2025-03-24T09:02:10.064" v="39" actId="20577"/>
          <ac:spMkLst>
            <pc:docMk/>
            <pc:sldMk cId="1326401723" sldId="268"/>
            <ac:spMk id="3" creationId="{36A4104C-90F2-E9AC-58D0-FE9755558C97}"/>
          </ac:spMkLst>
        </pc:spChg>
      </pc:sldChg>
      <pc:sldChg chg="ord">
        <pc:chgData name="Beal, Andrew" userId="S::andrew.beal@screwfix.com::5b9ce349-2f14-4dce-bc8d-116300ad19cd" providerId="AD" clId="Web-{48348F58-85E8-BA49-F57E-DF5D57F5E753}" dt="2025-03-24T09:09:13.671" v="119"/>
        <pc:sldMkLst>
          <pc:docMk/>
          <pc:sldMk cId="2130930016" sldId="269"/>
        </pc:sldMkLst>
      </pc:sldChg>
      <pc:sldChg chg="modSp">
        <pc:chgData name="Beal, Andrew" userId="S::andrew.beal@screwfix.com::5b9ce349-2f14-4dce-bc8d-116300ad19cd" providerId="AD" clId="Web-{48348F58-85E8-BA49-F57E-DF5D57F5E753}" dt="2025-03-24T09:12:50.975" v="143" actId="20577"/>
        <pc:sldMkLst>
          <pc:docMk/>
          <pc:sldMk cId="2959687513" sldId="270"/>
        </pc:sldMkLst>
        <pc:spChg chg="mod">
          <ac:chgData name="Beal, Andrew" userId="S::andrew.beal@screwfix.com::5b9ce349-2f14-4dce-bc8d-116300ad19cd" providerId="AD" clId="Web-{48348F58-85E8-BA49-F57E-DF5D57F5E753}" dt="2025-03-24T09:12:50.975" v="143" actId="20577"/>
          <ac:spMkLst>
            <pc:docMk/>
            <pc:sldMk cId="2959687513" sldId="270"/>
            <ac:spMk id="4" creationId="{9F38805D-88D7-84FF-F373-5AC5A9843357}"/>
          </ac:spMkLst>
        </pc:spChg>
      </pc:sldChg>
      <pc:sldChg chg="addSp delSp modSp">
        <pc:chgData name="Beal, Andrew" userId="S::andrew.beal@screwfix.com::5b9ce349-2f14-4dce-bc8d-116300ad19cd" providerId="AD" clId="Web-{48348F58-85E8-BA49-F57E-DF5D57F5E753}" dt="2025-03-24T09:03:10.035" v="54"/>
        <pc:sldMkLst>
          <pc:docMk/>
          <pc:sldMk cId="3033709856" sldId="272"/>
        </pc:sldMkLst>
        <pc:spChg chg="del mod">
          <ac:chgData name="Beal, Andrew" userId="S::andrew.beal@screwfix.com::5b9ce349-2f14-4dce-bc8d-116300ad19cd" providerId="AD" clId="Web-{48348F58-85E8-BA49-F57E-DF5D57F5E753}" dt="2025-03-24T09:03:10.035" v="54"/>
          <ac:spMkLst>
            <pc:docMk/>
            <pc:sldMk cId="3033709856" sldId="272"/>
            <ac:spMk id="4" creationId="{9EEF2F87-888B-AC05-1F0F-5A5E29DAF89C}"/>
          </ac:spMkLst>
        </pc:spChg>
        <pc:spChg chg="add mod">
          <ac:chgData name="Beal, Andrew" userId="S::andrew.beal@screwfix.com::5b9ce349-2f14-4dce-bc8d-116300ad19cd" providerId="AD" clId="Web-{48348F58-85E8-BA49-F57E-DF5D57F5E753}" dt="2025-03-24T09:03:10.035" v="54"/>
          <ac:spMkLst>
            <pc:docMk/>
            <pc:sldMk cId="3033709856" sldId="272"/>
            <ac:spMk id="6" creationId="{27CF96AE-598F-6ADD-18D9-C066B5A83B5F}"/>
          </ac:spMkLst>
        </pc:spChg>
      </pc:sldChg>
      <pc:sldChg chg="modSp">
        <pc:chgData name="Beal, Andrew" userId="S::andrew.beal@screwfix.com::5b9ce349-2f14-4dce-bc8d-116300ad19cd" providerId="AD" clId="Web-{48348F58-85E8-BA49-F57E-DF5D57F5E753}" dt="2025-03-24T08:50:52.559" v="0" actId="1076"/>
        <pc:sldMkLst>
          <pc:docMk/>
          <pc:sldMk cId="2186955409" sldId="283"/>
        </pc:sldMkLst>
        <pc:graphicFrameChg chg="mod">
          <ac:chgData name="Beal, Andrew" userId="S::andrew.beal@screwfix.com::5b9ce349-2f14-4dce-bc8d-116300ad19cd" providerId="AD" clId="Web-{48348F58-85E8-BA49-F57E-DF5D57F5E753}" dt="2025-03-24T08:50:52.559" v="0" actId="1076"/>
          <ac:graphicFrameMkLst>
            <pc:docMk/>
            <pc:sldMk cId="2186955409" sldId="283"/>
            <ac:graphicFrameMk id="7" creationId="{179A94FF-D296-84C4-C96F-1CAE8945DAFB}"/>
          </ac:graphicFrameMkLst>
        </pc:graphicFrameChg>
      </pc:sldChg>
      <pc:sldChg chg="modSp new">
        <pc:chgData name="Beal, Andrew" userId="S::andrew.beal@screwfix.com::5b9ce349-2f14-4dce-bc8d-116300ad19cd" providerId="AD" clId="Web-{48348F58-85E8-BA49-F57E-DF5D57F5E753}" dt="2025-03-24T08:58:18.604" v="7" actId="20577"/>
        <pc:sldMkLst>
          <pc:docMk/>
          <pc:sldMk cId="25004670" sldId="284"/>
        </pc:sldMkLst>
        <pc:spChg chg="mod">
          <ac:chgData name="Beal, Andrew" userId="S::andrew.beal@screwfix.com::5b9ce349-2f14-4dce-bc8d-116300ad19cd" providerId="AD" clId="Web-{48348F58-85E8-BA49-F57E-DF5D57F5E753}" dt="2025-03-24T08:57:01.977" v="2" actId="20577"/>
          <ac:spMkLst>
            <pc:docMk/>
            <pc:sldMk cId="25004670" sldId="284"/>
            <ac:spMk id="2" creationId="{6D1F24FB-CE33-8854-A959-27B5F5797DD0}"/>
          </ac:spMkLst>
        </pc:spChg>
        <pc:spChg chg="mod">
          <ac:chgData name="Beal, Andrew" userId="S::andrew.beal@screwfix.com::5b9ce349-2f14-4dce-bc8d-116300ad19cd" providerId="AD" clId="Web-{48348F58-85E8-BA49-F57E-DF5D57F5E753}" dt="2025-03-24T08:58:18.604" v="7" actId="20577"/>
          <ac:spMkLst>
            <pc:docMk/>
            <pc:sldMk cId="25004670" sldId="284"/>
            <ac:spMk id="3" creationId="{04F726AD-3B4E-3ECF-5155-1A1CAF603C99}"/>
          </ac:spMkLst>
        </pc:spChg>
      </pc:sldChg>
      <pc:sldChg chg="modSp new">
        <pc:chgData name="Beal, Andrew" userId="S::andrew.beal@screwfix.com::5b9ce349-2f14-4dce-bc8d-116300ad19cd" providerId="AD" clId="Web-{48348F58-85E8-BA49-F57E-DF5D57F5E753}" dt="2025-03-24T09:00:41.562" v="24" actId="20577"/>
        <pc:sldMkLst>
          <pc:docMk/>
          <pc:sldMk cId="2289656878" sldId="285"/>
        </pc:sldMkLst>
        <pc:spChg chg="mod">
          <ac:chgData name="Beal, Andrew" userId="S::andrew.beal@screwfix.com::5b9ce349-2f14-4dce-bc8d-116300ad19cd" providerId="AD" clId="Web-{48348F58-85E8-BA49-F57E-DF5D57F5E753}" dt="2025-03-24T09:00:06.576" v="16" actId="20577"/>
          <ac:spMkLst>
            <pc:docMk/>
            <pc:sldMk cId="2289656878" sldId="285"/>
            <ac:spMk id="2" creationId="{622F7CFD-9D7D-5948-E210-9BFD6F1EFD42}"/>
          </ac:spMkLst>
        </pc:spChg>
        <pc:spChg chg="mod">
          <ac:chgData name="Beal, Andrew" userId="S::andrew.beal@screwfix.com::5b9ce349-2f14-4dce-bc8d-116300ad19cd" providerId="AD" clId="Web-{48348F58-85E8-BA49-F57E-DF5D57F5E753}" dt="2025-03-24T09:00:41.562" v="24" actId="20577"/>
          <ac:spMkLst>
            <pc:docMk/>
            <pc:sldMk cId="2289656878" sldId="285"/>
            <ac:spMk id="3" creationId="{DAAC55BF-A5E1-262D-B503-B78E1FB48C05}"/>
          </ac:spMkLst>
        </pc:spChg>
      </pc:sldChg>
      <pc:sldChg chg="modSp new">
        <pc:chgData name="Beal, Andrew" userId="S::andrew.beal@screwfix.com::5b9ce349-2f14-4dce-bc8d-116300ad19cd" providerId="AD" clId="Web-{48348F58-85E8-BA49-F57E-DF5D57F5E753}" dt="2025-03-24T09:01:12.859" v="33" actId="20577"/>
        <pc:sldMkLst>
          <pc:docMk/>
          <pc:sldMk cId="4089457623" sldId="286"/>
        </pc:sldMkLst>
        <pc:spChg chg="mod">
          <ac:chgData name="Beal, Andrew" userId="S::andrew.beal@screwfix.com::5b9ce349-2f14-4dce-bc8d-116300ad19cd" providerId="AD" clId="Web-{48348F58-85E8-BA49-F57E-DF5D57F5E753}" dt="2025-03-24T09:01:12.859" v="33" actId="20577"/>
          <ac:spMkLst>
            <pc:docMk/>
            <pc:sldMk cId="4089457623" sldId="286"/>
            <ac:spMk id="3" creationId="{A1D074FE-5BF5-C330-E8C9-5D0486A89E57}"/>
          </ac:spMkLst>
        </pc:spChg>
      </pc:sldChg>
      <pc:sldChg chg="modSp new">
        <pc:chgData name="Beal, Andrew" userId="S::andrew.beal@screwfix.com::5b9ce349-2f14-4dce-bc8d-116300ad19cd" providerId="AD" clId="Web-{48348F58-85E8-BA49-F57E-DF5D57F5E753}" dt="2025-03-24T09:03:03.066" v="52" actId="20577"/>
        <pc:sldMkLst>
          <pc:docMk/>
          <pc:sldMk cId="3191425128" sldId="287"/>
        </pc:sldMkLst>
        <pc:spChg chg="mod">
          <ac:chgData name="Beal, Andrew" userId="S::andrew.beal@screwfix.com::5b9ce349-2f14-4dce-bc8d-116300ad19cd" providerId="AD" clId="Web-{48348F58-85E8-BA49-F57E-DF5D57F5E753}" dt="2025-03-24T09:02:54.222" v="49" actId="20577"/>
          <ac:spMkLst>
            <pc:docMk/>
            <pc:sldMk cId="3191425128" sldId="287"/>
            <ac:spMk id="2" creationId="{C015D074-B5ED-37DF-1F6F-4D4D86E43A40}"/>
          </ac:spMkLst>
        </pc:spChg>
        <pc:spChg chg="mod">
          <ac:chgData name="Beal, Andrew" userId="S::andrew.beal@screwfix.com::5b9ce349-2f14-4dce-bc8d-116300ad19cd" providerId="AD" clId="Web-{48348F58-85E8-BA49-F57E-DF5D57F5E753}" dt="2025-03-24T09:03:03.066" v="52" actId="20577"/>
          <ac:spMkLst>
            <pc:docMk/>
            <pc:sldMk cId="3191425128" sldId="287"/>
            <ac:spMk id="3" creationId="{0BA72964-C72C-5016-64A5-05CB3ACBDBAC}"/>
          </ac:spMkLst>
        </pc:spChg>
      </pc:sldChg>
      <pc:sldChg chg="modSp new">
        <pc:chgData name="Beal, Andrew" userId="S::andrew.beal@screwfix.com::5b9ce349-2f14-4dce-bc8d-116300ad19cd" providerId="AD" clId="Web-{48348F58-85E8-BA49-F57E-DF5D57F5E753}" dt="2025-03-24T09:05:42.040" v="75" actId="20577"/>
        <pc:sldMkLst>
          <pc:docMk/>
          <pc:sldMk cId="2296473663" sldId="288"/>
        </pc:sldMkLst>
        <pc:spChg chg="mod">
          <ac:chgData name="Beal, Andrew" userId="S::andrew.beal@screwfix.com::5b9ce349-2f14-4dce-bc8d-116300ad19cd" providerId="AD" clId="Web-{48348F58-85E8-BA49-F57E-DF5D57F5E753}" dt="2025-03-24T09:04:16.053" v="60" actId="20577"/>
          <ac:spMkLst>
            <pc:docMk/>
            <pc:sldMk cId="2296473663" sldId="288"/>
            <ac:spMk id="2" creationId="{82BA4024-8832-EB89-C305-8F21314E22B8}"/>
          </ac:spMkLst>
        </pc:spChg>
        <pc:spChg chg="mod">
          <ac:chgData name="Beal, Andrew" userId="S::andrew.beal@screwfix.com::5b9ce349-2f14-4dce-bc8d-116300ad19cd" providerId="AD" clId="Web-{48348F58-85E8-BA49-F57E-DF5D57F5E753}" dt="2025-03-24T09:05:42.040" v="75" actId="20577"/>
          <ac:spMkLst>
            <pc:docMk/>
            <pc:sldMk cId="2296473663" sldId="288"/>
            <ac:spMk id="3" creationId="{E1A62960-09FB-D8F0-EB00-C573EED1209E}"/>
          </ac:spMkLst>
        </pc:spChg>
      </pc:sldChg>
      <pc:sldChg chg="modSp new">
        <pc:chgData name="Beal, Andrew" userId="S::andrew.beal@screwfix.com::5b9ce349-2f14-4dce-bc8d-116300ad19cd" providerId="AD" clId="Web-{48348F58-85E8-BA49-F57E-DF5D57F5E753}" dt="2025-03-24T09:07:39.575" v="96" actId="20577"/>
        <pc:sldMkLst>
          <pc:docMk/>
          <pc:sldMk cId="3039165350" sldId="289"/>
        </pc:sldMkLst>
        <pc:spChg chg="mod">
          <ac:chgData name="Beal, Andrew" userId="S::andrew.beal@screwfix.com::5b9ce349-2f14-4dce-bc8d-116300ad19cd" providerId="AD" clId="Web-{48348F58-85E8-BA49-F57E-DF5D57F5E753}" dt="2025-03-24T09:05:50.149" v="79" actId="20577"/>
          <ac:spMkLst>
            <pc:docMk/>
            <pc:sldMk cId="3039165350" sldId="289"/>
            <ac:spMk id="2" creationId="{C64A4D54-EA80-3F5E-D79E-B2D3375CE03E}"/>
          </ac:spMkLst>
        </pc:spChg>
        <pc:spChg chg="mod">
          <ac:chgData name="Beal, Andrew" userId="S::andrew.beal@screwfix.com::5b9ce349-2f14-4dce-bc8d-116300ad19cd" providerId="AD" clId="Web-{48348F58-85E8-BA49-F57E-DF5D57F5E753}" dt="2025-03-24T09:07:39.575" v="96" actId="20577"/>
          <ac:spMkLst>
            <pc:docMk/>
            <pc:sldMk cId="3039165350" sldId="289"/>
            <ac:spMk id="3" creationId="{A3201DAB-1166-FDCC-7753-E404C7B09D3E}"/>
          </ac:spMkLst>
        </pc:spChg>
      </pc:sldChg>
      <pc:sldChg chg="new del">
        <pc:chgData name="Beal, Andrew" userId="S::andrew.beal@screwfix.com::5b9ce349-2f14-4dce-bc8d-116300ad19cd" providerId="AD" clId="Web-{48348F58-85E8-BA49-F57E-DF5D57F5E753}" dt="2025-03-24T09:07:44.450" v="99"/>
        <pc:sldMkLst>
          <pc:docMk/>
          <pc:sldMk cId="1602715980" sldId="290"/>
        </pc:sldMkLst>
      </pc:sldChg>
      <pc:sldChg chg="modSp new">
        <pc:chgData name="Beal, Andrew" userId="S::andrew.beal@screwfix.com::5b9ce349-2f14-4dce-bc8d-116300ad19cd" providerId="AD" clId="Web-{48348F58-85E8-BA49-F57E-DF5D57F5E753}" dt="2025-03-24T09:08:59.265" v="112" actId="20577"/>
        <pc:sldMkLst>
          <pc:docMk/>
          <pc:sldMk cId="626820199" sldId="291"/>
        </pc:sldMkLst>
        <pc:spChg chg="mod">
          <ac:chgData name="Beal, Andrew" userId="S::andrew.beal@screwfix.com::5b9ce349-2f14-4dce-bc8d-116300ad19cd" providerId="AD" clId="Web-{48348F58-85E8-BA49-F57E-DF5D57F5E753}" dt="2025-03-24T09:07:51.075" v="101" actId="20577"/>
          <ac:spMkLst>
            <pc:docMk/>
            <pc:sldMk cId="626820199" sldId="291"/>
            <ac:spMk id="2" creationId="{2636492E-AB2C-AB8B-99CF-85A11AB8AC6E}"/>
          </ac:spMkLst>
        </pc:spChg>
        <pc:spChg chg="mod">
          <ac:chgData name="Beal, Andrew" userId="S::andrew.beal@screwfix.com::5b9ce349-2f14-4dce-bc8d-116300ad19cd" providerId="AD" clId="Web-{48348F58-85E8-BA49-F57E-DF5D57F5E753}" dt="2025-03-24T09:08:59.265" v="112" actId="20577"/>
          <ac:spMkLst>
            <pc:docMk/>
            <pc:sldMk cId="626820199" sldId="291"/>
            <ac:spMk id="3" creationId="{4F480F55-43C7-59DE-AABD-CB89144A0BE6}"/>
          </ac:spMkLst>
        </pc:spChg>
      </pc:sldChg>
      <pc:sldChg chg="modSp new">
        <pc:chgData name="Beal, Andrew" userId="S::andrew.beal@screwfix.com::5b9ce349-2f14-4dce-bc8d-116300ad19cd" providerId="AD" clId="Web-{48348F58-85E8-BA49-F57E-DF5D57F5E753}" dt="2025-03-24T09:10:35.018" v="121" actId="20577"/>
        <pc:sldMkLst>
          <pc:docMk/>
          <pc:sldMk cId="2579740625" sldId="292"/>
        </pc:sldMkLst>
        <pc:spChg chg="mod">
          <ac:chgData name="Beal, Andrew" userId="S::andrew.beal@screwfix.com::5b9ce349-2f14-4dce-bc8d-116300ad19cd" providerId="AD" clId="Web-{48348F58-85E8-BA49-F57E-DF5D57F5E753}" dt="2025-03-24T09:09:08.843" v="118" actId="20577"/>
          <ac:spMkLst>
            <pc:docMk/>
            <pc:sldMk cId="2579740625" sldId="292"/>
            <ac:spMk id="2" creationId="{C1D0E23C-DD2F-1D0D-3558-0BCE1B308420}"/>
          </ac:spMkLst>
        </pc:spChg>
        <pc:spChg chg="mod">
          <ac:chgData name="Beal, Andrew" userId="S::andrew.beal@screwfix.com::5b9ce349-2f14-4dce-bc8d-116300ad19cd" providerId="AD" clId="Web-{48348F58-85E8-BA49-F57E-DF5D57F5E753}" dt="2025-03-24T09:10:35.018" v="121" actId="20577"/>
          <ac:spMkLst>
            <pc:docMk/>
            <pc:sldMk cId="2579740625" sldId="292"/>
            <ac:spMk id="3" creationId="{25151EB2-6625-E434-7B5B-23F6A1A6F08A}"/>
          </ac:spMkLst>
        </pc:spChg>
      </pc:sldChg>
      <pc:sldChg chg="modSp new ord">
        <pc:chgData name="Beal, Andrew" userId="S::andrew.beal@screwfix.com::5b9ce349-2f14-4dce-bc8d-116300ad19cd" providerId="AD" clId="Web-{48348F58-85E8-BA49-F57E-DF5D57F5E753}" dt="2025-03-24T09:11:17.738" v="126" actId="20577"/>
        <pc:sldMkLst>
          <pc:docMk/>
          <pc:sldMk cId="2796799927" sldId="293"/>
        </pc:sldMkLst>
        <pc:spChg chg="mod">
          <ac:chgData name="Beal, Andrew" userId="S::andrew.beal@screwfix.com::5b9ce349-2f14-4dce-bc8d-116300ad19cd" providerId="AD" clId="Web-{48348F58-85E8-BA49-F57E-DF5D57F5E753}" dt="2025-03-24T09:11:17.738" v="126" actId="20577"/>
          <ac:spMkLst>
            <pc:docMk/>
            <pc:sldMk cId="2796799927" sldId="293"/>
            <ac:spMk id="3" creationId="{4AFD412C-3B82-4E2C-8325-70D2A9F3647C}"/>
          </ac:spMkLst>
        </pc:spChg>
      </pc:sldChg>
      <pc:sldChg chg="modSp new">
        <pc:chgData name="Beal, Andrew" userId="S::andrew.beal@screwfix.com::5b9ce349-2f14-4dce-bc8d-116300ad19cd" providerId="AD" clId="Web-{48348F58-85E8-BA49-F57E-DF5D57F5E753}" dt="2025-03-24T09:13:13.773" v="146" actId="20577"/>
        <pc:sldMkLst>
          <pc:docMk/>
          <pc:sldMk cId="3141924228" sldId="294"/>
        </pc:sldMkLst>
        <pc:spChg chg="mod">
          <ac:chgData name="Beal, Andrew" userId="S::andrew.beal@screwfix.com::5b9ce349-2f14-4dce-bc8d-116300ad19cd" providerId="AD" clId="Web-{48348F58-85E8-BA49-F57E-DF5D57F5E753}" dt="2025-03-24T09:13:13.773" v="146" actId="20577"/>
          <ac:spMkLst>
            <pc:docMk/>
            <pc:sldMk cId="3141924228" sldId="294"/>
            <ac:spMk id="3" creationId="{7FAC47E8-D2C8-CE96-5BE5-A1853DE82200}"/>
          </ac:spMkLst>
        </pc:spChg>
      </pc:sldChg>
      <pc:sldChg chg="modSp new">
        <pc:chgData name="Beal, Andrew" userId="S::andrew.beal@screwfix.com::5b9ce349-2f14-4dce-bc8d-116300ad19cd" providerId="AD" clId="Web-{48348F58-85E8-BA49-F57E-DF5D57F5E753}" dt="2025-03-24T09:13:30.961" v="148" actId="20577"/>
        <pc:sldMkLst>
          <pc:docMk/>
          <pc:sldMk cId="2489826324" sldId="295"/>
        </pc:sldMkLst>
        <pc:spChg chg="mod">
          <ac:chgData name="Beal, Andrew" userId="S::andrew.beal@screwfix.com::5b9ce349-2f14-4dce-bc8d-116300ad19cd" providerId="AD" clId="Web-{48348F58-85E8-BA49-F57E-DF5D57F5E753}" dt="2025-03-24T09:13:30.961" v="148" actId="20577"/>
          <ac:spMkLst>
            <pc:docMk/>
            <pc:sldMk cId="2489826324" sldId="295"/>
            <ac:spMk id="3" creationId="{7D4407F8-DF4B-CFCD-51CE-027775F651E4}"/>
          </ac:spMkLst>
        </pc:spChg>
      </pc:sldChg>
    </pc:docChg>
  </pc:docChgLst>
</pc:chgInfo>
</file>

<file path=ppt/diagrams/_rels/data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7141F4-45ED-4F01-98AC-B0BEEFEAC49B}"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26A5AA96-4425-4529-9338-3AF6DBE158EA}">
      <dgm:prSet custT="1"/>
      <dgm:spPr/>
      <dgm:t>
        <a:bodyPr/>
        <a:lstStyle/>
        <a:p>
          <a:r>
            <a:rPr lang="en-GB" sz="2400" b="1" dirty="0">
              <a:solidFill>
                <a:schemeClr val="tx1"/>
              </a:solidFill>
              <a:latin typeface="Arial" panose="020B0604020202020204" pitchFamily="34" charset="0"/>
              <a:cs typeface="Arial" panose="020B0604020202020204" pitchFamily="34" charset="0"/>
            </a:rPr>
            <a:t>Diverse perspectives: </a:t>
          </a:r>
          <a:r>
            <a:rPr lang="en-GB" sz="2400" dirty="0">
              <a:solidFill>
                <a:schemeClr val="tx1"/>
              </a:solidFill>
              <a:latin typeface="Arial" panose="020B0604020202020204" pitchFamily="34" charset="0"/>
              <a:cs typeface="Arial" panose="020B0604020202020204" pitchFamily="34" charset="0"/>
            </a:rPr>
            <a:t>Teams combining many points of view produce more original ideas and better results.</a:t>
          </a:r>
          <a:endParaRPr lang="en-US" sz="2400" dirty="0">
            <a:solidFill>
              <a:schemeClr val="tx1"/>
            </a:solidFill>
            <a:latin typeface="Arial" panose="020B0604020202020204" pitchFamily="34" charset="0"/>
            <a:cs typeface="Arial" panose="020B0604020202020204" pitchFamily="34" charset="0"/>
          </a:endParaRPr>
        </a:p>
      </dgm:t>
    </dgm:pt>
    <dgm:pt modelId="{B180FD1D-38DB-41B9-BE04-07167271838C}" type="parTrans" cxnId="{5B631513-0DB7-4964-AD50-C2B8B5149567}">
      <dgm:prSet/>
      <dgm:spPr/>
      <dgm:t>
        <a:bodyPr/>
        <a:lstStyle/>
        <a:p>
          <a:endParaRPr lang="en-US"/>
        </a:p>
      </dgm:t>
    </dgm:pt>
    <dgm:pt modelId="{613DD363-2330-4A9E-B493-340332CE4D59}" type="sibTrans" cxnId="{5B631513-0DB7-4964-AD50-C2B8B5149567}">
      <dgm:prSet/>
      <dgm:spPr/>
      <dgm:t>
        <a:bodyPr/>
        <a:lstStyle/>
        <a:p>
          <a:endParaRPr lang="en-US"/>
        </a:p>
      </dgm:t>
    </dgm:pt>
    <dgm:pt modelId="{EE13858C-B87F-4E60-8233-AAEEE7492C5E}">
      <dgm:prSet custT="1"/>
      <dgm:spPr/>
      <dgm:t>
        <a:bodyPr/>
        <a:lstStyle/>
        <a:p>
          <a:r>
            <a:rPr lang="en-GB" sz="2400" b="1" dirty="0">
              <a:solidFill>
                <a:schemeClr val="tx1"/>
              </a:solidFill>
              <a:latin typeface="Arial" panose="020B0604020202020204" pitchFamily="34" charset="0"/>
              <a:cs typeface="Arial" panose="020B0604020202020204" pitchFamily="34" charset="0"/>
            </a:rPr>
            <a:t>Collaboration:</a:t>
          </a:r>
          <a:r>
            <a:rPr lang="en-GB" sz="2400" dirty="0">
              <a:solidFill>
                <a:schemeClr val="tx1"/>
              </a:solidFill>
              <a:latin typeface="Arial" panose="020B0604020202020204" pitchFamily="34" charset="0"/>
              <a:cs typeface="Arial" panose="020B0604020202020204" pitchFamily="34" charset="0"/>
            </a:rPr>
            <a:t> Working together, team members can leverage individual strengths and support one another in areas of weakness. </a:t>
          </a:r>
          <a:endParaRPr lang="en-US" sz="2400" dirty="0">
            <a:solidFill>
              <a:schemeClr val="tx1"/>
            </a:solidFill>
            <a:latin typeface="Arial" panose="020B0604020202020204" pitchFamily="34" charset="0"/>
            <a:cs typeface="Arial" panose="020B0604020202020204" pitchFamily="34" charset="0"/>
          </a:endParaRPr>
        </a:p>
      </dgm:t>
    </dgm:pt>
    <dgm:pt modelId="{72AA64C3-7B18-400D-9B4F-6E38B885A5BB}" type="parTrans" cxnId="{665EE3A5-43B4-4901-85D0-F60B7DD6E699}">
      <dgm:prSet/>
      <dgm:spPr/>
      <dgm:t>
        <a:bodyPr/>
        <a:lstStyle/>
        <a:p>
          <a:endParaRPr lang="en-US"/>
        </a:p>
      </dgm:t>
    </dgm:pt>
    <dgm:pt modelId="{B00E39B0-76CA-4329-9141-78933714735A}" type="sibTrans" cxnId="{665EE3A5-43B4-4901-85D0-F60B7DD6E699}">
      <dgm:prSet/>
      <dgm:spPr/>
      <dgm:t>
        <a:bodyPr/>
        <a:lstStyle/>
        <a:p>
          <a:endParaRPr lang="en-US"/>
        </a:p>
      </dgm:t>
    </dgm:pt>
    <dgm:pt modelId="{7FFCEA95-BBD7-4376-AEB0-B451D9F0F7D1}">
      <dgm:prSet custT="1"/>
      <dgm:spPr/>
      <dgm:t>
        <a:bodyPr/>
        <a:lstStyle/>
        <a:p>
          <a:r>
            <a:rPr lang="en-GB" sz="2400" b="1" dirty="0">
              <a:solidFill>
                <a:schemeClr val="tx1"/>
              </a:solidFill>
              <a:latin typeface="Arial" panose="020B0604020202020204" pitchFamily="34" charset="0"/>
              <a:cs typeface="Arial" panose="020B0604020202020204" pitchFamily="34" charset="0"/>
            </a:rPr>
            <a:t>Efficiency:</a:t>
          </a:r>
          <a:r>
            <a:rPr lang="en-GB" sz="2400" dirty="0">
              <a:solidFill>
                <a:schemeClr val="tx1"/>
              </a:solidFill>
              <a:latin typeface="Arial" panose="020B0604020202020204" pitchFamily="34" charset="0"/>
              <a:cs typeface="Arial" panose="020B0604020202020204" pitchFamily="34" charset="0"/>
            </a:rPr>
            <a:t> Teams divide work based on each person’s strengths, which helps them to often finish projects faster.  </a:t>
          </a:r>
          <a:endParaRPr lang="en-US" sz="2400" dirty="0">
            <a:solidFill>
              <a:schemeClr val="tx1"/>
            </a:solidFill>
            <a:latin typeface="Arial" panose="020B0604020202020204" pitchFamily="34" charset="0"/>
            <a:cs typeface="Arial" panose="020B0604020202020204" pitchFamily="34" charset="0"/>
          </a:endParaRPr>
        </a:p>
      </dgm:t>
    </dgm:pt>
    <dgm:pt modelId="{54B6E16E-32BB-4E4B-B89E-87C1D4DA1724}" type="parTrans" cxnId="{04689B4E-FAEA-4758-99F8-36818AA1B801}">
      <dgm:prSet/>
      <dgm:spPr/>
      <dgm:t>
        <a:bodyPr/>
        <a:lstStyle/>
        <a:p>
          <a:endParaRPr lang="en-US"/>
        </a:p>
      </dgm:t>
    </dgm:pt>
    <dgm:pt modelId="{735B7B40-0B25-4C41-A046-34177CAF6ADB}" type="sibTrans" cxnId="{04689B4E-FAEA-4758-99F8-36818AA1B801}">
      <dgm:prSet/>
      <dgm:spPr/>
      <dgm:t>
        <a:bodyPr/>
        <a:lstStyle/>
        <a:p>
          <a:endParaRPr lang="en-US"/>
        </a:p>
      </dgm:t>
    </dgm:pt>
    <dgm:pt modelId="{7170CB45-C10E-4298-92ED-7A49FA22438F}">
      <dgm:prSet custT="1"/>
      <dgm:spPr/>
      <dgm:t>
        <a:bodyPr/>
        <a:lstStyle/>
        <a:p>
          <a:r>
            <a:rPr lang="en-GB" sz="2400" b="1" dirty="0">
              <a:solidFill>
                <a:schemeClr val="tx1"/>
              </a:solidFill>
              <a:latin typeface="Arial" panose="020B0604020202020204" pitchFamily="34" charset="0"/>
              <a:cs typeface="Arial" panose="020B0604020202020204" pitchFamily="34" charset="0"/>
            </a:rPr>
            <a:t>Support and Motivation: </a:t>
          </a:r>
          <a:r>
            <a:rPr lang="en-GB" sz="2400" dirty="0">
              <a:solidFill>
                <a:schemeClr val="tx1"/>
              </a:solidFill>
              <a:latin typeface="Arial" panose="020B0604020202020204" pitchFamily="34" charset="0"/>
              <a:cs typeface="Arial" panose="020B0604020202020204" pitchFamily="34" charset="0"/>
            </a:rPr>
            <a:t>Teamwork offers emotional and practical support, which can raise morale and maintain everyone's motivation, especially under stress (Salas et al., 2008).</a:t>
          </a:r>
          <a:endParaRPr lang="en-US" sz="2400" dirty="0">
            <a:solidFill>
              <a:schemeClr val="tx1"/>
            </a:solidFill>
            <a:latin typeface="Arial" panose="020B0604020202020204" pitchFamily="34" charset="0"/>
            <a:cs typeface="Arial" panose="020B0604020202020204" pitchFamily="34" charset="0"/>
          </a:endParaRPr>
        </a:p>
      </dgm:t>
    </dgm:pt>
    <dgm:pt modelId="{B0D43D3A-05A9-4C4F-94ED-91344DFA5F23}" type="parTrans" cxnId="{C19CBF35-BF52-43B3-BACE-07EBA3B4EF86}">
      <dgm:prSet/>
      <dgm:spPr/>
      <dgm:t>
        <a:bodyPr/>
        <a:lstStyle/>
        <a:p>
          <a:endParaRPr lang="en-US"/>
        </a:p>
      </dgm:t>
    </dgm:pt>
    <dgm:pt modelId="{7D25E70B-835D-4400-A312-FC7443B34C56}" type="sibTrans" cxnId="{C19CBF35-BF52-43B3-BACE-07EBA3B4EF86}">
      <dgm:prSet/>
      <dgm:spPr/>
      <dgm:t>
        <a:bodyPr/>
        <a:lstStyle/>
        <a:p>
          <a:endParaRPr lang="en-US"/>
        </a:p>
      </dgm:t>
    </dgm:pt>
    <dgm:pt modelId="{01BE12FF-D2E9-4881-BE86-7DCF7EE2BA09}">
      <dgm:prSet custT="1"/>
      <dgm:spPr/>
      <dgm:t>
        <a:bodyPr/>
        <a:lstStyle/>
        <a:p>
          <a:r>
            <a:rPr lang="en-GB" sz="2400" b="1" dirty="0">
              <a:solidFill>
                <a:schemeClr val="tx1"/>
              </a:solidFill>
              <a:latin typeface="Arial" panose="020B0604020202020204" pitchFamily="34" charset="0"/>
              <a:cs typeface="Arial" panose="020B0604020202020204" pitchFamily="34" charset="0"/>
            </a:rPr>
            <a:t>Shared Goals: </a:t>
          </a:r>
          <a:r>
            <a:rPr lang="en-GB" sz="2400" dirty="0">
              <a:solidFill>
                <a:schemeClr val="tx1"/>
              </a:solidFill>
              <a:latin typeface="Arial" panose="020B0604020202020204" pitchFamily="34" charset="0"/>
              <a:cs typeface="Arial" panose="020B0604020202020204" pitchFamily="34" charset="0"/>
            </a:rPr>
            <a:t>Teamwork guarantees that everyone is working towards a shared goal, so coordinating efforts and resources will help towards success.</a:t>
          </a:r>
          <a:endParaRPr lang="en-US" sz="2400" dirty="0">
            <a:solidFill>
              <a:schemeClr val="tx1"/>
            </a:solidFill>
            <a:latin typeface="Arial" panose="020B0604020202020204" pitchFamily="34" charset="0"/>
            <a:cs typeface="Arial" panose="020B0604020202020204" pitchFamily="34" charset="0"/>
          </a:endParaRPr>
        </a:p>
      </dgm:t>
    </dgm:pt>
    <dgm:pt modelId="{81817D68-9F51-49D7-82C6-C4C5880F1B39}" type="parTrans" cxnId="{EB1EB2F3-A04B-4A5D-B17E-4DA3BEEE8D34}">
      <dgm:prSet/>
      <dgm:spPr/>
      <dgm:t>
        <a:bodyPr/>
        <a:lstStyle/>
        <a:p>
          <a:endParaRPr lang="en-US"/>
        </a:p>
      </dgm:t>
    </dgm:pt>
    <dgm:pt modelId="{6A00933B-CF82-40DF-A033-787B8223F0B9}" type="sibTrans" cxnId="{EB1EB2F3-A04B-4A5D-B17E-4DA3BEEE8D34}">
      <dgm:prSet/>
      <dgm:spPr/>
      <dgm:t>
        <a:bodyPr/>
        <a:lstStyle/>
        <a:p>
          <a:endParaRPr lang="en-US"/>
        </a:p>
      </dgm:t>
    </dgm:pt>
    <dgm:pt modelId="{063EB4AC-1A6A-43F0-8771-07E2A4E2675C}">
      <dgm:prSet custT="1"/>
      <dgm:spPr/>
      <dgm:t>
        <a:bodyPr/>
        <a:lstStyle/>
        <a:p>
          <a:r>
            <a:rPr lang="en-GB" sz="2400" b="1" dirty="0">
              <a:solidFill>
                <a:schemeClr val="tx1"/>
              </a:solidFill>
              <a:latin typeface="Arial" panose="020B0604020202020204" pitchFamily="34" charset="0"/>
              <a:cs typeface="Arial" panose="020B0604020202020204" pitchFamily="34" charset="0"/>
            </a:rPr>
            <a:t>Communication Skills: </a:t>
          </a:r>
          <a:r>
            <a:rPr lang="en-GB" sz="2400" dirty="0">
              <a:solidFill>
                <a:schemeClr val="tx1"/>
              </a:solidFill>
              <a:latin typeface="Arial" panose="020B0604020202020204" pitchFamily="34" charset="0"/>
              <a:cs typeface="Arial" panose="020B0604020202020204" pitchFamily="34" charset="0"/>
            </a:rPr>
            <a:t>Teamwork calls for people to communicate effectively. This helps one to improve their communication and listening abilities (Sullivan, 2011).</a:t>
          </a:r>
          <a:endParaRPr lang="en-US" sz="2400" dirty="0">
            <a:solidFill>
              <a:schemeClr val="tx1"/>
            </a:solidFill>
            <a:latin typeface="Arial" panose="020B0604020202020204" pitchFamily="34" charset="0"/>
            <a:cs typeface="Arial" panose="020B0604020202020204" pitchFamily="34" charset="0"/>
          </a:endParaRPr>
        </a:p>
      </dgm:t>
    </dgm:pt>
    <dgm:pt modelId="{9B68CB76-4009-42AB-9C6E-CCEA8C31CC6E}" type="parTrans" cxnId="{60FF78E4-3FE8-4A9C-BC4F-F28D8D39BF44}">
      <dgm:prSet/>
      <dgm:spPr/>
      <dgm:t>
        <a:bodyPr/>
        <a:lstStyle/>
        <a:p>
          <a:endParaRPr lang="en-US"/>
        </a:p>
      </dgm:t>
    </dgm:pt>
    <dgm:pt modelId="{F45D57AA-DBC5-4293-97BF-3990767BD5B1}" type="sibTrans" cxnId="{60FF78E4-3FE8-4A9C-BC4F-F28D8D39BF44}">
      <dgm:prSet/>
      <dgm:spPr/>
      <dgm:t>
        <a:bodyPr/>
        <a:lstStyle/>
        <a:p>
          <a:endParaRPr lang="en-US"/>
        </a:p>
      </dgm:t>
    </dgm:pt>
    <dgm:pt modelId="{2B7D2F61-76C2-4990-8A67-42635A18FFA5}" type="pres">
      <dgm:prSet presAssocID="{F37141F4-45ED-4F01-98AC-B0BEEFEAC49B}" presName="diagram" presStyleCnt="0">
        <dgm:presLayoutVars>
          <dgm:dir/>
          <dgm:resizeHandles val="exact"/>
        </dgm:presLayoutVars>
      </dgm:prSet>
      <dgm:spPr/>
    </dgm:pt>
    <dgm:pt modelId="{22EB9A52-6887-412A-A50B-C953DB1C913D}" type="pres">
      <dgm:prSet presAssocID="{26A5AA96-4425-4529-9338-3AF6DBE158EA}" presName="node" presStyleLbl="node1" presStyleIdx="0" presStyleCnt="6">
        <dgm:presLayoutVars>
          <dgm:bulletEnabled val="1"/>
        </dgm:presLayoutVars>
      </dgm:prSet>
      <dgm:spPr/>
    </dgm:pt>
    <dgm:pt modelId="{9B639D22-5EB3-4ED9-9F4D-676E48D44369}" type="pres">
      <dgm:prSet presAssocID="{613DD363-2330-4A9E-B493-340332CE4D59}" presName="sibTrans" presStyleCnt="0"/>
      <dgm:spPr/>
    </dgm:pt>
    <dgm:pt modelId="{F5AC1B78-44DA-49D8-BB90-EA9583720121}" type="pres">
      <dgm:prSet presAssocID="{EE13858C-B87F-4E60-8233-AAEEE7492C5E}" presName="node" presStyleLbl="node1" presStyleIdx="1" presStyleCnt="6">
        <dgm:presLayoutVars>
          <dgm:bulletEnabled val="1"/>
        </dgm:presLayoutVars>
      </dgm:prSet>
      <dgm:spPr/>
    </dgm:pt>
    <dgm:pt modelId="{E5FE5C08-C59F-48DE-9C2E-6EE97D4EE25E}" type="pres">
      <dgm:prSet presAssocID="{B00E39B0-76CA-4329-9141-78933714735A}" presName="sibTrans" presStyleCnt="0"/>
      <dgm:spPr/>
    </dgm:pt>
    <dgm:pt modelId="{AA1EE8F3-0D81-46E2-A97C-2558361EB205}" type="pres">
      <dgm:prSet presAssocID="{7FFCEA95-BBD7-4376-AEB0-B451D9F0F7D1}" presName="node" presStyleLbl="node1" presStyleIdx="2" presStyleCnt="6">
        <dgm:presLayoutVars>
          <dgm:bulletEnabled val="1"/>
        </dgm:presLayoutVars>
      </dgm:prSet>
      <dgm:spPr/>
    </dgm:pt>
    <dgm:pt modelId="{C118E8BD-25A4-4261-8458-9FE99B59C957}" type="pres">
      <dgm:prSet presAssocID="{735B7B40-0B25-4C41-A046-34177CAF6ADB}" presName="sibTrans" presStyleCnt="0"/>
      <dgm:spPr/>
    </dgm:pt>
    <dgm:pt modelId="{385E7B40-37FA-492B-B634-89A1A11914D5}" type="pres">
      <dgm:prSet presAssocID="{7170CB45-C10E-4298-92ED-7A49FA22438F}" presName="node" presStyleLbl="node1" presStyleIdx="3" presStyleCnt="6" custScaleX="106443" custScaleY="116495" custLinFactNeighborX="1844" custLinFactNeighborY="54">
        <dgm:presLayoutVars>
          <dgm:bulletEnabled val="1"/>
        </dgm:presLayoutVars>
      </dgm:prSet>
      <dgm:spPr/>
    </dgm:pt>
    <dgm:pt modelId="{EB351073-82FF-4DFF-8F2A-51DE95832769}" type="pres">
      <dgm:prSet presAssocID="{7D25E70B-835D-4400-A312-FC7443B34C56}" presName="sibTrans" presStyleCnt="0"/>
      <dgm:spPr/>
    </dgm:pt>
    <dgm:pt modelId="{2406E400-AD42-468D-988A-F7F6DA24BF2A}" type="pres">
      <dgm:prSet presAssocID="{01BE12FF-D2E9-4881-BE86-7DCF7EE2BA09}" presName="node" presStyleLbl="node1" presStyleIdx="4" presStyleCnt="6" custScaleY="112073">
        <dgm:presLayoutVars>
          <dgm:bulletEnabled val="1"/>
        </dgm:presLayoutVars>
      </dgm:prSet>
      <dgm:spPr/>
    </dgm:pt>
    <dgm:pt modelId="{082D9061-5B81-47CC-B284-93B3B5E372B9}" type="pres">
      <dgm:prSet presAssocID="{6A00933B-CF82-40DF-A033-787B8223F0B9}" presName="sibTrans" presStyleCnt="0"/>
      <dgm:spPr/>
    </dgm:pt>
    <dgm:pt modelId="{1F6EF863-A1F4-4B03-8919-69489A7A5DBA}" type="pres">
      <dgm:prSet presAssocID="{063EB4AC-1A6A-43F0-8771-07E2A4E2675C}" presName="node" presStyleLbl="node1" presStyleIdx="5" presStyleCnt="6" custScaleY="119401" custLinFactNeighborX="-3688" custLinFactNeighborY="-114">
        <dgm:presLayoutVars>
          <dgm:bulletEnabled val="1"/>
        </dgm:presLayoutVars>
      </dgm:prSet>
      <dgm:spPr/>
    </dgm:pt>
  </dgm:ptLst>
  <dgm:cxnLst>
    <dgm:cxn modelId="{5B631513-0DB7-4964-AD50-C2B8B5149567}" srcId="{F37141F4-45ED-4F01-98AC-B0BEEFEAC49B}" destId="{26A5AA96-4425-4529-9338-3AF6DBE158EA}" srcOrd="0" destOrd="0" parTransId="{B180FD1D-38DB-41B9-BE04-07167271838C}" sibTransId="{613DD363-2330-4A9E-B493-340332CE4D59}"/>
    <dgm:cxn modelId="{F282562D-143E-4BD0-BA1B-FAC5E96E9B24}" type="presOf" srcId="{063EB4AC-1A6A-43F0-8771-07E2A4E2675C}" destId="{1F6EF863-A1F4-4B03-8919-69489A7A5DBA}" srcOrd="0" destOrd="0" presId="urn:microsoft.com/office/officeart/2005/8/layout/default"/>
    <dgm:cxn modelId="{C19CBF35-BF52-43B3-BACE-07EBA3B4EF86}" srcId="{F37141F4-45ED-4F01-98AC-B0BEEFEAC49B}" destId="{7170CB45-C10E-4298-92ED-7A49FA22438F}" srcOrd="3" destOrd="0" parTransId="{B0D43D3A-05A9-4C4F-94ED-91344DFA5F23}" sibTransId="{7D25E70B-835D-4400-A312-FC7443B34C56}"/>
    <dgm:cxn modelId="{C242A03F-2D64-42DF-B5BE-C5D1E05E6A4D}" type="presOf" srcId="{7FFCEA95-BBD7-4376-AEB0-B451D9F0F7D1}" destId="{AA1EE8F3-0D81-46E2-A97C-2558361EB205}" srcOrd="0" destOrd="0" presId="urn:microsoft.com/office/officeart/2005/8/layout/default"/>
    <dgm:cxn modelId="{AB9FE05C-DAF4-49AC-B673-50E61F0981A4}" type="presOf" srcId="{7170CB45-C10E-4298-92ED-7A49FA22438F}" destId="{385E7B40-37FA-492B-B634-89A1A11914D5}" srcOrd="0" destOrd="0" presId="urn:microsoft.com/office/officeart/2005/8/layout/default"/>
    <dgm:cxn modelId="{04689B4E-FAEA-4758-99F8-36818AA1B801}" srcId="{F37141F4-45ED-4F01-98AC-B0BEEFEAC49B}" destId="{7FFCEA95-BBD7-4376-AEB0-B451D9F0F7D1}" srcOrd="2" destOrd="0" parTransId="{54B6E16E-32BB-4E4B-B89E-87C1D4DA1724}" sibTransId="{735B7B40-0B25-4C41-A046-34177CAF6ADB}"/>
    <dgm:cxn modelId="{8FDD3276-2537-4CD5-AF6E-D7F25AAA326A}" type="presOf" srcId="{F37141F4-45ED-4F01-98AC-B0BEEFEAC49B}" destId="{2B7D2F61-76C2-4990-8A67-42635A18FFA5}" srcOrd="0" destOrd="0" presId="urn:microsoft.com/office/officeart/2005/8/layout/default"/>
    <dgm:cxn modelId="{665EE3A5-43B4-4901-85D0-F60B7DD6E699}" srcId="{F37141F4-45ED-4F01-98AC-B0BEEFEAC49B}" destId="{EE13858C-B87F-4E60-8233-AAEEE7492C5E}" srcOrd="1" destOrd="0" parTransId="{72AA64C3-7B18-400D-9B4F-6E38B885A5BB}" sibTransId="{B00E39B0-76CA-4329-9141-78933714735A}"/>
    <dgm:cxn modelId="{BA21D9DD-FCBE-420A-A27E-822E351B6DB9}" type="presOf" srcId="{01BE12FF-D2E9-4881-BE86-7DCF7EE2BA09}" destId="{2406E400-AD42-468D-988A-F7F6DA24BF2A}" srcOrd="0" destOrd="0" presId="urn:microsoft.com/office/officeart/2005/8/layout/default"/>
    <dgm:cxn modelId="{60FF78E4-3FE8-4A9C-BC4F-F28D8D39BF44}" srcId="{F37141F4-45ED-4F01-98AC-B0BEEFEAC49B}" destId="{063EB4AC-1A6A-43F0-8771-07E2A4E2675C}" srcOrd="5" destOrd="0" parTransId="{9B68CB76-4009-42AB-9C6E-CCEA8C31CC6E}" sibTransId="{F45D57AA-DBC5-4293-97BF-3990767BD5B1}"/>
    <dgm:cxn modelId="{39A7B0EF-886D-4848-B94F-2AA4517D6FC6}" type="presOf" srcId="{26A5AA96-4425-4529-9338-3AF6DBE158EA}" destId="{22EB9A52-6887-412A-A50B-C953DB1C913D}" srcOrd="0" destOrd="0" presId="urn:microsoft.com/office/officeart/2005/8/layout/default"/>
    <dgm:cxn modelId="{EB1EB2F3-A04B-4A5D-B17E-4DA3BEEE8D34}" srcId="{F37141F4-45ED-4F01-98AC-B0BEEFEAC49B}" destId="{01BE12FF-D2E9-4881-BE86-7DCF7EE2BA09}" srcOrd="4" destOrd="0" parTransId="{81817D68-9F51-49D7-82C6-C4C5880F1B39}" sibTransId="{6A00933B-CF82-40DF-A033-787B8223F0B9}"/>
    <dgm:cxn modelId="{FE13B8F3-5586-406A-90B1-6E22CACC3B1D}" type="presOf" srcId="{EE13858C-B87F-4E60-8233-AAEEE7492C5E}" destId="{F5AC1B78-44DA-49D8-BB90-EA9583720121}" srcOrd="0" destOrd="0" presId="urn:microsoft.com/office/officeart/2005/8/layout/default"/>
    <dgm:cxn modelId="{64BA261B-E9CA-4FE9-A88C-64B70D5F7F43}" type="presParOf" srcId="{2B7D2F61-76C2-4990-8A67-42635A18FFA5}" destId="{22EB9A52-6887-412A-A50B-C953DB1C913D}" srcOrd="0" destOrd="0" presId="urn:microsoft.com/office/officeart/2005/8/layout/default"/>
    <dgm:cxn modelId="{E57A630E-7780-42B8-AF43-A55408129BCB}" type="presParOf" srcId="{2B7D2F61-76C2-4990-8A67-42635A18FFA5}" destId="{9B639D22-5EB3-4ED9-9F4D-676E48D44369}" srcOrd="1" destOrd="0" presId="urn:microsoft.com/office/officeart/2005/8/layout/default"/>
    <dgm:cxn modelId="{92FE0B85-CBB7-48B1-BD2E-4F6EFAE79A10}" type="presParOf" srcId="{2B7D2F61-76C2-4990-8A67-42635A18FFA5}" destId="{F5AC1B78-44DA-49D8-BB90-EA9583720121}" srcOrd="2" destOrd="0" presId="urn:microsoft.com/office/officeart/2005/8/layout/default"/>
    <dgm:cxn modelId="{F0DBC178-E65E-4DE9-9D7F-822EAAAAF37A}" type="presParOf" srcId="{2B7D2F61-76C2-4990-8A67-42635A18FFA5}" destId="{E5FE5C08-C59F-48DE-9C2E-6EE97D4EE25E}" srcOrd="3" destOrd="0" presId="urn:microsoft.com/office/officeart/2005/8/layout/default"/>
    <dgm:cxn modelId="{030CD250-82B2-4ACA-A133-53F027772326}" type="presParOf" srcId="{2B7D2F61-76C2-4990-8A67-42635A18FFA5}" destId="{AA1EE8F3-0D81-46E2-A97C-2558361EB205}" srcOrd="4" destOrd="0" presId="urn:microsoft.com/office/officeart/2005/8/layout/default"/>
    <dgm:cxn modelId="{B120654E-2580-4B04-B07F-CA28CA2A6C66}" type="presParOf" srcId="{2B7D2F61-76C2-4990-8A67-42635A18FFA5}" destId="{C118E8BD-25A4-4261-8458-9FE99B59C957}" srcOrd="5" destOrd="0" presId="urn:microsoft.com/office/officeart/2005/8/layout/default"/>
    <dgm:cxn modelId="{030B7BD8-989B-4D4A-9769-3FED8AF7FBE3}" type="presParOf" srcId="{2B7D2F61-76C2-4990-8A67-42635A18FFA5}" destId="{385E7B40-37FA-492B-B634-89A1A11914D5}" srcOrd="6" destOrd="0" presId="urn:microsoft.com/office/officeart/2005/8/layout/default"/>
    <dgm:cxn modelId="{E164F29D-2F22-4F82-8E10-4AF74276A53A}" type="presParOf" srcId="{2B7D2F61-76C2-4990-8A67-42635A18FFA5}" destId="{EB351073-82FF-4DFF-8F2A-51DE95832769}" srcOrd="7" destOrd="0" presId="urn:microsoft.com/office/officeart/2005/8/layout/default"/>
    <dgm:cxn modelId="{7D038D68-B5A8-4753-9218-2E67F15F7320}" type="presParOf" srcId="{2B7D2F61-76C2-4990-8A67-42635A18FFA5}" destId="{2406E400-AD42-468D-988A-F7F6DA24BF2A}" srcOrd="8" destOrd="0" presId="urn:microsoft.com/office/officeart/2005/8/layout/default"/>
    <dgm:cxn modelId="{4566B356-4C4B-4BDE-96BE-64C9DADDFC51}" type="presParOf" srcId="{2B7D2F61-76C2-4990-8A67-42635A18FFA5}" destId="{082D9061-5B81-47CC-B284-93B3B5E372B9}" srcOrd="9" destOrd="0" presId="urn:microsoft.com/office/officeart/2005/8/layout/default"/>
    <dgm:cxn modelId="{48CCEF2B-F466-4C53-826F-EB9FC0612AED}" type="presParOf" srcId="{2B7D2F61-76C2-4990-8A67-42635A18FFA5}" destId="{1F6EF863-A1F4-4B03-8919-69489A7A5DBA}"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43A72E6-AA66-4D56-B01C-10980EB56616}" type="doc">
      <dgm:prSet loTypeId="urn:microsoft.com/office/officeart/2005/8/layout/default" loCatId="list" qsTypeId="urn:microsoft.com/office/officeart/2005/8/quickstyle/simple4" qsCatId="simple" csTypeId="urn:microsoft.com/office/officeart/2005/8/colors/accent2_2" csCatId="accent2" phldr="1"/>
      <dgm:spPr/>
      <dgm:t>
        <a:bodyPr/>
        <a:lstStyle/>
        <a:p>
          <a:endParaRPr lang="en-US"/>
        </a:p>
      </dgm:t>
    </dgm:pt>
    <dgm:pt modelId="{95A60E8F-C2FF-4E2B-A9A5-B65DAD6EABAA}">
      <dgm:prSet custT="1"/>
      <dgm:spPr/>
      <dgm:t>
        <a:bodyPr/>
        <a:lstStyle/>
        <a:p>
          <a:r>
            <a:rPr lang="en-GB" sz="3600" b="1" dirty="0">
              <a:latin typeface="Arial" panose="020B0604020202020204" pitchFamily="34" charset="0"/>
              <a:cs typeface="Arial" panose="020B0604020202020204" pitchFamily="34" charset="0"/>
            </a:rPr>
            <a:t>Initial Phase as a Group</a:t>
          </a:r>
          <a:endParaRPr lang="en-US" sz="3600" b="1" dirty="0">
            <a:latin typeface="Arial" panose="020B0604020202020204" pitchFamily="34" charset="0"/>
            <a:cs typeface="Arial" panose="020B0604020202020204" pitchFamily="34" charset="0"/>
          </a:endParaRPr>
        </a:p>
      </dgm:t>
    </dgm:pt>
    <dgm:pt modelId="{1FC8925F-9238-4FB6-8FA1-4542BE122639}" type="parTrans" cxnId="{0724DE70-9C59-4D31-A78D-B115B6864A49}">
      <dgm:prSet/>
      <dgm:spPr/>
      <dgm:t>
        <a:bodyPr/>
        <a:lstStyle/>
        <a:p>
          <a:endParaRPr lang="en-US"/>
        </a:p>
      </dgm:t>
    </dgm:pt>
    <dgm:pt modelId="{38F44C74-2ACA-4129-879D-878CE0E5F24D}" type="sibTrans" cxnId="{0724DE70-9C59-4D31-A78D-B115B6864A49}">
      <dgm:prSet/>
      <dgm:spPr/>
      <dgm:t>
        <a:bodyPr/>
        <a:lstStyle/>
        <a:p>
          <a:endParaRPr lang="en-US"/>
        </a:p>
      </dgm:t>
    </dgm:pt>
    <dgm:pt modelId="{38A9EC8B-6E5A-45B3-9D7B-BE4542FD89B4}">
      <dgm:prSet custT="1"/>
      <dgm:spPr/>
      <dgm:t>
        <a:bodyPr/>
        <a:lstStyle/>
        <a:p>
          <a:r>
            <a:rPr lang="en-GB" sz="2400" dirty="0">
              <a:latin typeface="Arial" panose="020B0604020202020204" pitchFamily="34" charset="0"/>
              <a:cs typeface="Arial" panose="020B0604020202020204" pitchFamily="34" charset="0"/>
            </a:rPr>
            <a:t>Lara, Dani, Paula, and Florin were assigned at first to collaborate on a PowerPoint presentation for university</a:t>
          </a:r>
          <a:r>
            <a:rPr lang="en-GB" sz="2200" dirty="0">
              <a:latin typeface="Arial" panose="020B0604020202020204" pitchFamily="34" charset="0"/>
              <a:cs typeface="Arial" panose="020B0604020202020204" pitchFamily="34" charset="0"/>
            </a:rPr>
            <a:t>.</a:t>
          </a:r>
          <a:endParaRPr lang="en-US" sz="2200" dirty="0">
            <a:latin typeface="Arial" panose="020B0604020202020204" pitchFamily="34" charset="0"/>
            <a:cs typeface="Arial" panose="020B0604020202020204" pitchFamily="34" charset="0"/>
          </a:endParaRPr>
        </a:p>
      </dgm:t>
    </dgm:pt>
    <dgm:pt modelId="{C5EF39C9-F940-4B2E-9D0D-20ECCA549709}" type="parTrans" cxnId="{3F4D9F6E-3E0F-42AF-BA99-9699088B0C41}">
      <dgm:prSet/>
      <dgm:spPr/>
      <dgm:t>
        <a:bodyPr/>
        <a:lstStyle/>
        <a:p>
          <a:endParaRPr lang="en-US"/>
        </a:p>
      </dgm:t>
    </dgm:pt>
    <dgm:pt modelId="{DE36CB34-B446-4A32-BF0D-F3C82A5CB063}" type="sibTrans" cxnId="{3F4D9F6E-3E0F-42AF-BA99-9699088B0C41}">
      <dgm:prSet/>
      <dgm:spPr/>
      <dgm:t>
        <a:bodyPr/>
        <a:lstStyle/>
        <a:p>
          <a:endParaRPr lang="en-US"/>
        </a:p>
      </dgm:t>
    </dgm:pt>
    <dgm:pt modelId="{0DAA9F27-A404-436B-8052-FDF40E57D281}">
      <dgm:prSet custT="1"/>
      <dgm:spPr/>
      <dgm:t>
        <a:bodyPr/>
        <a:lstStyle/>
        <a:p>
          <a:r>
            <a:rPr lang="en-GB" sz="2400" dirty="0">
              <a:latin typeface="Arial" panose="020B0604020202020204" pitchFamily="34" charset="0"/>
              <a:cs typeface="Arial" panose="020B0604020202020204" pitchFamily="34" charset="0"/>
            </a:rPr>
            <a:t>Paula led the team in organising; at first, there was no clear structure, and they were unsure about how forward to go.</a:t>
          </a:r>
          <a:endParaRPr lang="en-US" sz="2400" dirty="0">
            <a:latin typeface="Arial" panose="020B0604020202020204" pitchFamily="34" charset="0"/>
            <a:cs typeface="Arial" panose="020B0604020202020204" pitchFamily="34" charset="0"/>
          </a:endParaRPr>
        </a:p>
      </dgm:t>
    </dgm:pt>
    <dgm:pt modelId="{F688899B-31A7-4093-AB8E-2F495E9F0A34}" type="parTrans" cxnId="{B4FBFE3A-77AC-4DA0-A04C-B5FD07FE49F3}">
      <dgm:prSet/>
      <dgm:spPr/>
      <dgm:t>
        <a:bodyPr/>
        <a:lstStyle/>
        <a:p>
          <a:endParaRPr lang="en-US"/>
        </a:p>
      </dgm:t>
    </dgm:pt>
    <dgm:pt modelId="{5871A009-46A6-4BC0-9344-257811D52E24}" type="sibTrans" cxnId="{B4FBFE3A-77AC-4DA0-A04C-B5FD07FE49F3}">
      <dgm:prSet/>
      <dgm:spPr/>
      <dgm:t>
        <a:bodyPr/>
        <a:lstStyle/>
        <a:p>
          <a:endParaRPr lang="en-US"/>
        </a:p>
      </dgm:t>
    </dgm:pt>
    <dgm:pt modelId="{11DC07A7-CA11-4EB1-88F9-EC481143E62D}">
      <dgm:prSet/>
      <dgm:spPr/>
      <dgm:t>
        <a:bodyPr/>
        <a:lstStyle/>
        <a:p>
          <a:r>
            <a:rPr lang="en-GB" dirty="0">
              <a:latin typeface="Arial" panose="020B0604020202020204" pitchFamily="34" charset="0"/>
              <a:cs typeface="Arial" panose="020B0604020202020204" pitchFamily="34" charset="0"/>
            </a:rPr>
            <a:t>Though Dani had original presentation ideas, he wasn't sure how to express them precisely to the rest of the group.</a:t>
          </a:r>
          <a:endParaRPr lang="en-US" dirty="0">
            <a:latin typeface="Arial" panose="020B0604020202020204" pitchFamily="34" charset="0"/>
            <a:cs typeface="Arial" panose="020B0604020202020204" pitchFamily="34" charset="0"/>
          </a:endParaRPr>
        </a:p>
      </dgm:t>
    </dgm:pt>
    <dgm:pt modelId="{94D4C468-E1BE-4656-8EDB-1B17DCBD635B}" type="parTrans" cxnId="{07A1921F-7C70-4C60-A43B-B76351A6219D}">
      <dgm:prSet/>
      <dgm:spPr/>
      <dgm:t>
        <a:bodyPr/>
        <a:lstStyle/>
        <a:p>
          <a:endParaRPr lang="en-US"/>
        </a:p>
      </dgm:t>
    </dgm:pt>
    <dgm:pt modelId="{36217B4C-D508-433E-A052-1242DE863CA7}" type="sibTrans" cxnId="{07A1921F-7C70-4C60-A43B-B76351A6219D}">
      <dgm:prSet/>
      <dgm:spPr/>
      <dgm:t>
        <a:bodyPr/>
        <a:lstStyle/>
        <a:p>
          <a:endParaRPr lang="en-US"/>
        </a:p>
      </dgm:t>
    </dgm:pt>
    <dgm:pt modelId="{6A6A0339-7F71-4CF8-829D-79E9507E04A2}">
      <dgm:prSet/>
      <dgm:spPr/>
      <dgm:t>
        <a:bodyPr/>
        <a:lstStyle/>
        <a:p>
          <a:r>
            <a:rPr lang="en-GB" dirty="0">
              <a:latin typeface="Arial" panose="020B0604020202020204" pitchFamily="34" charset="0"/>
              <a:cs typeface="Arial" panose="020B0604020202020204" pitchFamily="34" charset="0"/>
            </a:rPr>
            <a:t>Lara tried to keep the group in a good mood and promote teamwork, but unity still lacked strong feeling in it.</a:t>
          </a:r>
          <a:endParaRPr lang="en-US" dirty="0">
            <a:latin typeface="Arial" panose="020B0604020202020204" pitchFamily="34" charset="0"/>
            <a:cs typeface="Arial" panose="020B0604020202020204" pitchFamily="34" charset="0"/>
          </a:endParaRPr>
        </a:p>
      </dgm:t>
    </dgm:pt>
    <dgm:pt modelId="{D88CBC15-045E-455E-A701-A020E293A084}" type="parTrans" cxnId="{A4608066-0ACD-40DF-8E1F-F2E99EEF88E2}">
      <dgm:prSet/>
      <dgm:spPr/>
      <dgm:t>
        <a:bodyPr/>
        <a:lstStyle/>
        <a:p>
          <a:endParaRPr lang="en-US"/>
        </a:p>
      </dgm:t>
    </dgm:pt>
    <dgm:pt modelId="{16518266-A470-4788-BC09-8E3FD91C713E}" type="sibTrans" cxnId="{A4608066-0ACD-40DF-8E1F-F2E99EEF88E2}">
      <dgm:prSet/>
      <dgm:spPr/>
      <dgm:t>
        <a:bodyPr/>
        <a:lstStyle/>
        <a:p>
          <a:endParaRPr lang="en-US"/>
        </a:p>
      </dgm:t>
    </dgm:pt>
    <dgm:pt modelId="{C6E7A2BB-C212-4501-B684-F0914BF2E4D9}">
      <dgm:prSet custT="1"/>
      <dgm:spPr/>
      <dgm:t>
        <a:bodyPr/>
        <a:lstStyle/>
        <a:p>
          <a:r>
            <a:rPr lang="en-GB" sz="2400" dirty="0">
              <a:latin typeface="Arial" panose="020B0604020202020204" pitchFamily="34" charset="0"/>
              <a:cs typeface="Arial" panose="020B0604020202020204" pitchFamily="34" charset="0"/>
            </a:rPr>
            <a:t>Florin provided a lot of information since he was experienced in the topic, but the group struggled to properly incorporate his experience.</a:t>
          </a:r>
          <a:endParaRPr lang="en-US" sz="2400" dirty="0">
            <a:latin typeface="Arial" panose="020B0604020202020204" pitchFamily="34" charset="0"/>
            <a:cs typeface="Arial" panose="020B0604020202020204" pitchFamily="34" charset="0"/>
          </a:endParaRPr>
        </a:p>
      </dgm:t>
    </dgm:pt>
    <dgm:pt modelId="{680DA2E5-BDF9-4FF6-B91B-62B84A23A731}" type="parTrans" cxnId="{AA40409B-72EF-426D-B08F-B87BCF36A7CD}">
      <dgm:prSet/>
      <dgm:spPr/>
      <dgm:t>
        <a:bodyPr/>
        <a:lstStyle/>
        <a:p>
          <a:endParaRPr lang="en-US"/>
        </a:p>
      </dgm:t>
    </dgm:pt>
    <dgm:pt modelId="{C3B43D21-8849-442A-B52F-3919146AECD6}" type="sibTrans" cxnId="{AA40409B-72EF-426D-B08F-B87BCF36A7CD}">
      <dgm:prSet/>
      <dgm:spPr/>
      <dgm:t>
        <a:bodyPr/>
        <a:lstStyle/>
        <a:p>
          <a:endParaRPr lang="en-US"/>
        </a:p>
      </dgm:t>
    </dgm:pt>
    <dgm:pt modelId="{CC0EB6CA-07AC-48A3-B06A-C27A8E1F5ADE}" type="pres">
      <dgm:prSet presAssocID="{243A72E6-AA66-4D56-B01C-10980EB56616}" presName="diagram" presStyleCnt="0">
        <dgm:presLayoutVars>
          <dgm:dir/>
          <dgm:resizeHandles val="exact"/>
        </dgm:presLayoutVars>
      </dgm:prSet>
      <dgm:spPr/>
    </dgm:pt>
    <dgm:pt modelId="{9B844BED-3D74-4F34-9DF3-995C4A5E5CB4}" type="pres">
      <dgm:prSet presAssocID="{95A60E8F-C2FF-4E2B-A9A5-B65DAD6EABAA}" presName="node" presStyleLbl="node1" presStyleIdx="0" presStyleCnt="6">
        <dgm:presLayoutVars>
          <dgm:bulletEnabled val="1"/>
        </dgm:presLayoutVars>
      </dgm:prSet>
      <dgm:spPr/>
    </dgm:pt>
    <dgm:pt modelId="{3837150D-32A1-469C-AC82-734104CC3308}" type="pres">
      <dgm:prSet presAssocID="{38F44C74-2ACA-4129-879D-878CE0E5F24D}" presName="sibTrans" presStyleCnt="0"/>
      <dgm:spPr/>
    </dgm:pt>
    <dgm:pt modelId="{793DBED8-D757-48C3-8DB7-5D6BF836140F}" type="pres">
      <dgm:prSet presAssocID="{38A9EC8B-6E5A-45B3-9D7B-BE4542FD89B4}" presName="node" presStyleLbl="node1" presStyleIdx="1" presStyleCnt="6">
        <dgm:presLayoutVars>
          <dgm:bulletEnabled val="1"/>
        </dgm:presLayoutVars>
      </dgm:prSet>
      <dgm:spPr/>
    </dgm:pt>
    <dgm:pt modelId="{BD4489F4-BE32-4FF0-9E12-480D072CE71D}" type="pres">
      <dgm:prSet presAssocID="{DE36CB34-B446-4A32-BF0D-F3C82A5CB063}" presName="sibTrans" presStyleCnt="0"/>
      <dgm:spPr/>
    </dgm:pt>
    <dgm:pt modelId="{55864BD0-DD38-4852-8DAC-D92D18750980}" type="pres">
      <dgm:prSet presAssocID="{0DAA9F27-A404-436B-8052-FDF40E57D281}" presName="node" presStyleLbl="node1" presStyleIdx="2" presStyleCnt="6">
        <dgm:presLayoutVars>
          <dgm:bulletEnabled val="1"/>
        </dgm:presLayoutVars>
      </dgm:prSet>
      <dgm:spPr/>
    </dgm:pt>
    <dgm:pt modelId="{D1B8FAC1-9854-4E2A-9398-8DD56909A4BC}" type="pres">
      <dgm:prSet presAssocID="{5871A009-46A6-4BC0-9344-257811D52E24}" presName="sibTrans" presStyleCnt="0"/>
      <dgm:spPr/>
    </dgm:pt>
    <dgm:pt modelId="{60BCD85D-F4AE-432D-95E4-C573F48B46BC}" type="pres">
      <dgm:prSet presAssocID="{11DC07A7-CA11-4EB1-88F9-EC481143E62D}" presName="node" presStyleLbl="node1" presStyleIdx="3" presStyleCnt="6">
        <dgm:presLayoutVars>
          <dgm:bulletEnabled val="1"/>
        </dgm:presLayoutVars>
      </dgm:prSet>
      <dgm:spPr/>
    </dgm:pt>
    <dgm:pt modelId="{2DFA534D-5C5F-4C5C-A280-3229C7298588}" type="pres">
      <dgm:prSet presAssocID="{36217B4C-D508-433E-A052-1242DE863CA7}" presName="sibTrans" presStyleCnt="0"/>
      <dgm:spPr/>
    </dgm:pt>
    <dgm:pt modelId="{06007F38-046A-4D3B-A103-503F882ADFD8}" type="pres">
      <dgm:prSet presAssocID="{6A6A0339-7F71-4CF8-829D-79E9507E04A2}" presName="node" presStyleLbl="node1" presStyleIdx="4" presStyleCnt="6">
        <dgm:presLayoutVars>
          <dgm:bulletEnabled val="1"/>
        </dgm:presLayoutVars>
      </dgm:prSet>
      <dgm:spPr/>
    </dgm:pt>
    <dgm:pt modelId="{1C402026-7AEF-48F4-84B7-2738E0B56887}" type="pres">
      <dgm:prSet presAssocID="{16518266-A470-4788-BC09-8E3FD91C713E}" presName="sibTrans" presStyleCnt="0"/>
      <dgm:spPr/>
    </dgm:pt>
    <dgm:pt modelId="{B0ADCDBD-0BFA-4F38-A09E-9D20CE930814}" type="pres">
      <dgm:prSet presAssocID="{C6E7A2BB-C212-4501-B684-F0914BF2E4D9}" presName="node" presStyleLbl="node1" presStyleIdx="5" presStyleCnt="6" custScaleY="99645" custLinFactNeighborY="-265">
        <dgm:presLayoutVars>
          <dgm:bulletEnabled val="1"/>
        </dgm:presLayoutVars>
      </dgm:prSet>
      <dgm:spPr/>
    </dgm:pt>
  </dgm:ptLst>
  <dgm:cxnLst>
    <dgm:cxn modelId="{695B8A00-A2F6-414A-9871-717B9B270646}" type="presOf" srcId="{243A72E6-AA66-4D56-B01C-10980EB56616}" destId="{CC0EB6CA-07AC-48A3-B06A-C27A8E1F5ADE}" srcOrd="0" destOrd="0" presId="urn:microsoft.com/office/officeart/2005/8/layout/default"/>
    <dgm:cxn modelId="{AA55AF04-43E2-4DB9-8042-36161C0D6345}" type="presOf" srcId="{38A9EC8B-6E5A-45B3-9D7B-BE4542FD89B4}" destId="{793DBED8-D757-48C3-8DB7-5D6BF836140F}" srcOrd="0" destOrd="0" presId="urn:microsoft.com/office/officeart/2005/8/layout/default"/>
    <dgm:cxn modelId="{07A1921F-7C70-4C60-A43B-B76351A6219D}" srcId="{243A72E6-AA66-4D56-B01C-10980EB56616}" destId="{11DC07A7-CA11-4EB1-88F9-EC481143E62D}" srcOrd="3" destOrd="0" parTransId="{94D4C468-E1BE-4656-8EDB-1B17DCBD635B}" sibTransId="{36217B4C-D508-433E-A052-1242DE863CA7}"/>
    <dgm:cxn modelId="{B4FBFE3A-77AC-4DA0-A04C-B5FD07FE49F3}" srcId="{243A72E6-AA66-4D56-B01C-10980EB56616}" destId="{0DAA9F27-A404-436B-8052-FDF40E57D281}" srcOrd="2" destOrd="0" parTransId="{F688899B-31A7-4093-AB8E-2F495E9F0A34}" sibTransId="{5871A009-46A6-4BC0-9344-257811D52E24}"/>
    <dgm:cxn modelId="{A4608066-0ACD-40DF-8E1F-F2E99EEF88E2}" srcId="{243A72E6-AA66-4D56-B01C-10980EB56616}" destId="{6A6A0339-7F71-4CF8-829D-79E9507E04A2}" srcOrd="4" destOrd="0" parTransId="{D88CBC15-045E-455E-A701-A020E293A084}" sibTransId="{16518266-A470-4788-BC09-8E3FD91C713E}"/>
    <dgm:cxn modelId="{3F4D9F6E-3E0F-42AF-BA99-9699088B0C41}" srcId="{243A72E6-AA66-4D56-B01C-10980EB56616}" destId="{38A9EC8B-6E5A-45B3-9D7B-BE4542FD89B4}" srcOrd="1" destOrd="0" parTransId="{C5EF39C9-F940-4B2E-9D0D-20ECCA549709}" sibTransId="{DE36CB34-B446-4A32-BF0D-F3C82A5CB063}"/>
    <dgm:cxn modelId="{0724DE70-9C59-4D31-A78D-B115B6864A49}" srcId="{243A72E6-AA66-4D56-B01C-10980EB56616}" destId="{95A60E8F-C2FF-4E2B-A9A5-B65DAD6EABAA}" srcOrd="0" destOrd="0" parTransId="{1FC8925F-9238-4FB6-8FA1-4542BE122639}" sibTransId="{38F44C74-2ACA-4129-879D-878CE0E5F24D}"/>
    <dgm:cxn modelId="{EEEFD27A-D8DA-4E17-A2C9-6652BE9888CF}" type="presOf" srcId="{6A6A0339-7F71-4CF8-829D-79E9507E04A2}" destId="{06007F38-046A-4D3B-A103-503F882ADFD8}" srcOrd="0" destOrd="0" presId="urn:microsoft.com/office/officeart/2005/8/layout/default"/>
    <dgm:cxn modelId="{D3A37D85-C5B1-421C-A40D-F923DB7A8625}" type="presOf" srcId="{11DC07A7-CA11-4EB1-88F9-EC481143E62D}" destId="{60BCD85D-F4AE-432D-95E4-C573F48B46BC}" srcOrd="0" destOrd="0" presId="urn:microsoft.com/office/officeart/2005/8/layout/default"/>
    <dgm:cxn modelId="{AA40409B-72EF-426D-B08F-B87BCF36A7CD}" srcId="{243A72E6-AA66-4D56-B01C-10980EB56616}" destId="{C6E7A2BB-C212-4501-B684-F0914BF2E4D9}" srcOrd="5" destOrd="0" parTransId="{680DA2E5-BDF9-4FF6-B91B-62B84A23A731}" sibTransId="{C3B43D21-8849-442A-B52F-3919146AECD6}"/>
    <dgm:cxn modelId="{781E04D8-666B-47E1-BDD9-F35D20561190}" type="presOf" srcId="{95A60E8F-C2FF-4E2B-A9A5-B65DAD6EABAA}" destId="{9B844BED-3D74-4F34-9DF3-995C4A5E5CB4}" srcOrd="0" destOrd="0" presId="urn:microsoft.com/office/officeart/2005/8/layout/default"/>
    <dgm:cxn modelId="{621B1AE0-759E-4C26-ACF7-9681661C4CEA}" type="presOf" srcId="{0DAA9F27-A404-436B-8052-FDF40E57D281}" destId="{55864BD0-DD38-4852-8DAC-D92D18750980}" srcOrd="0" destOrd="0" presId="urn:microsoft.com/office/officeart/2005/8/layout/default"/>
    <dgm:cxn modelId="{3BC613FF-1AAF-4429-832D-FBBB263D3CD9}" type="presOf" srcId="{C6E7A2BB-C212-4501-B684-F0914BF2E4D9}" destId="{B0ADCDBD-0BFA-4F38-A09E-9D20CE930814}" srcOrd="0" destOrd="0" presId="urn:microsoft.com/office/officeart/2005/8/layout/default"/>
    <dgm:cxn modelId="{31A4C9C4-DA32-48C1-913C-325D16A71821}" type="presParOf" srcId="{CC0EB6CA-07AC-48A3-B06A-C27A8E1F5ADE}" destId="{9B844BED-3D74-4F34-9DF3-995C4A5E5CB4}" srcOrd="0" destOrd="0" presId="urn:microsoft.com/office/officeart/2005/8/layout/default"/>
    <dgm:cxn modelId="{A3289839-ED23-4E30-BA8E-348FE8E657C3}" type="presParOf" srcId="{CC0EB6CA-07AC-48A3-B06A-C27A8E1F5ADE}" destId="{3837150D-32A1-469C-AC82-734104CC3308}" srcOrd="1" destOrd="0" presId="urn:microsoft.com/office/officeart/2005/8/layout/default"/>
    <dgm:cxn modelId="{D42BCDED-5A1E-45C3-983C-ABF487DC68F4}" type="presParOf" srcId="{CC0EB6CA-07AC-48A3-B06A-C27A8E1F5ADE}" destId="{793DBED8-D757-48C3-8DB7-5D6BF836140F}" srcOrd="2" destOrd="0" presId="urn:microsoft.com/office/officeart/2005/8/layout/default"/>
    <dgm:cxn modelId="{27FCA2E3-ADB1-487C-936F-1A2F08C297B2}" type="presParOf" srcId="{CC0EB6CA-07AC-48A3-B06A-C27A8E1F5ADE}" destId="{BD4489F4-BE32-4FF0-9E12-480D072CE71D}" srcOrd="3" destOrd="0" presId="urn:microsoft.com/office/officeart/2005/8/layout/default"/>
    <dgm:cxn modelId="{A7C55108-8CCB-4498-A7A7-7154C26E70C3}" type="presParOf" srcId="{CC0EB6CA-07AC-48A3-B06A-C27A8E1F5ADE}" destId="{55864BD0-DD38-4852-8DAC-D92D18750980}" srcOrd="4" destOrd="0" presId="urn:microsoft.com/office/officeart/2005/8/layout/default"/>
    <dgm:cxn modelId="{AB2C73C8-49D9-4E02-A65D-9208DC8FE87E}" type="presParOf" srcId="{CC0EB6CA-07AC-48A3-B06A-C27A8E1F5ADE}" destId="{D1B8FAC1-9854-4E2A-9398-8DD56909A4BC}" srcOrd="5" destOrd="0" presId="urn:microsoft.com/office/officeart/2005/8/layout/default"/>
    <dgm:cxn modelId="{38C99705-9CB3-4761-B893-48621DE0CCFA}" type="presParOf" srcId="{CC0EB6CA-07AC-48A3-B06A-C27A8E1F5ADE}" destId="{60BCD85D-F4AE-432D-95E4-C573F48B46BC}" srcOrd="6" destOrd="0" presId="urn:microsoft.com/office/officeart/2005/8/layout/default"/>
    <dgm:cxn modelId="{C825EE1E-FCBC-4875-A844-2EC5FAB173CB}" type="presParOf" srcId="{CC0EB6CA-07AC-48A3-B06A-C27A8E1F5ADE}" destId="{2DFA534D-5C5F-4C5C-A280-3229C7298588}" srcOrd="7" destOrd="0" presId="urn:microsoft.com/office/officeart/2005/8/layout/default"/>
    <dgm:cxn modelId="{15B7DC8A-4950-4284-A273-E589D044F5C1}" type="presParOf" srcId="{CC0EB6CA-07AC-48A3-B06A-C27A8E1F5ADE}" destId="{06007F38-046A-4D3B-A103-503F882ADFD8}" srcOrd="8" destOrd="0" presId="urn:microsoft.com/office/officeart/2005/8/layout/default"/>
    <dgm:cxn modelId="{069BD0F7-CC72-4309-8D6C-54A5A352CB30}" type="presParOf" srcId="{CC0EB6CA-07AC-48A3-B06A-C27A8E1F5ADE}" destId="{1C402026-7AEF-48F4-84B7-2738E0B56887}" srcOrd="9" destOrd="0" presId="urn:microsoft.com/office/officeart/2005/8/layout/default"/>
    <dgm:cxn modelId="{3344A2D3-7BAF-44F9-9BF3-58F9304D444B}" type="presParOf" srcId="{CC0EB6CA-07AC-48A3-B06A-C27A8E1F5ADE}" destId="{B0ADCDBD-0BFA-4F38-A09E-9D20CE930814}"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A34763-344A-4122-A1DB-158830126F89}" type="doc">
      <dgm:prSet loTypeId="urn:microsoft.com/office/officeart/2005/8/layout/default" loCatId="list" qsTypeId="urn:microsoft.com/office/officeart/2005/8/quickstyle/simple4" qsCatId="simple" csTypeId="urn:microsoft.com/office/officeart/2005/8/colors/accent2_2" csCatId="accent2" phldr="1"/>
      <dgm:spPr/>
      <dgm:t>
        <a:bodyPr/>
        <a:lstStyle/>
        <a:p>
          <a:endParaRPr lang="en-US"/>
        </a:p>
      </dgm:t>
    </dgm:pt>
    <dgm:pt modelId="{1BCC07FD-7086-474E-B0E6-AD677FAC4A6A}">
      <dgm:prSet custT="1"/>
      <dgm:spPr/>
      <dgm:t>
        <a:bodyPr/>
        <a:lstStyle/>
        <a:p>
          <a:r>
            <a:rPr lang="en-GB" sz="3600" b="1" dirty="0">
              <a:latin typeface="Arial" panose="020B0604020202020204" pitchFamily="34" charset="0"/>
              <a:cs typeface="Arial" panose="020B0604020202020204" pitchFamily="34" charset="0"/>
            </a:rPr>
            <a:t>Transition into a Team</a:t>
          </a:r>
          <a:endParaRPr lang="en-US" sz="3600" b="1" dirty="0">
            <a:latin typeface="Arial" panose="020B0604020202020204" pitchFamily="34" charset="0"/>
            <a:cs typeface="Arial" panose="020B0604020202020204" pitchFamily="34" charset="0"/>
          </a:endParaRPr>
        </a:p>
      </dgm:t>
    </dgm:pt>
    <dgm:pt modelId="{24FF62E6-D664-4552-A271-9D9E025EDF3A}" type="parTrans" cxnId="{B29802AA-F464-4C9A-94EA-969CAB2B25C7}">
      <dgm:prSet/>
      <dgm:spPr/>
      <dgm:t>
        <a:bodyPr/>
        <a:lstStyle/>
        <a:p>
          <a:endParaRPr lang="en-US"/>
        </a:p>
      </dgm:t>
    </dgm:pt>
    <dgm:pt modelId="{06FEF02B-7AAC-48C3-A73B-02F9D0A230FD}" type="sibTrans" cxnId="{B29802AA-F464-4C9A-94EA-969CAB2B25C7}">
      <dgm:prSet/>
      <dgm:spPr/>
      <dgm:t>
        <a:bodyPr/>
        <a:lstStyle/>
        <a:p>
          <a:endParaRPr lang="en-US"/>
        </a:p>
      </dgm:t>
    </dgm:pt>
    <dgm:pt modelId="{D188EAD8-2D72-4A8C-9867-21B235DB1A9E}">
      <dgm:prSet custT="1"/>
      <dgm:spPr/>
      <dgm:t>
        <a:bodyPr/>
        <a:lstStyle/>
        <a:p>
          <a:r>
            <a:rPr lang="en-GB" sz="2400" dirty="0">
              <a:latin typeface="Arial" panose="020B0604020202020204" pitchFamily="34" charset="0"/>
              <a:cs typeface="Arial" panose="020B0604020202020204" pitchFamily="34" charset="0"/>
            </a:rPr>
            <a:t>Paula was the planner, assigning work and establishing clear standards. She ensured everyone understood their responsibility and every aspect of the presentation.</a:t>
          </a:r>
          <a:endParaRPr lang="en-US" sz="2400" dirty="0">
            <a:latin typeface="Arial" panose="020B0604020202020204" pitchFamily="34" charset="0"/>
            <a:cs typeface="Arial" panose="020B0604020202020204" pitchFamily="34" charset="0"/>
          </a:endParaRPr>
        </a:p>
      </dgm:t>
    </dgm:pt>
    <dgm:pt modelId="{CA32EBC9-A6F3-480E-AC1F-003811C9CCAB}" type="parTrans" cxnId="{DBC007EA-5E0F-42C3-89D3-2DCF2C565B99}">
      <dgm:prSet/>
      <dgm:spPr/>
      <dgm:t>
        <a:bodyPr/>
        <a:lstStyle/>
        <a:p>
          <a:endParaRPr lang="en-US"/>
        </a:p>
      </dgm:t>
    </dgm:pt>
    <dgm:pt modelId="{33C1D7BC-3754-47B2-AA3A-08BA9B2AD8FA}" type="sibTrans" cxnId="{DBC007EA-5E0F-42C3-89D3-2DCF2C565B99}">
      <dgm:prSet/>
      <dgm:spPr/>
      <dgm:t>
        <a:bodyPr/>
        <a:lstStyle/>
        <a:p>
          <a:endParaRPr lang="en-US"/>
        </a:p>
      </dgm:t>
    </dgm:pt>
    <dgm:pt modelId="{BF28D1F9-2ED8-4317-AE2F-866799C16DAD}">
      <dgm:prSet/>
      <dgm:spPr/>
      <dgm:t>
        <a:bodyPr/>
        <a:lstStyle/>
        <a:p>
          <a:r>
            <a:rPr lang="en-GB" dirty="0">
              <a:latin typeface="Arial" panose="020B0604020202020204" pitchFamily="34" charset="0"/>
              <a:cs typeface="Arial" panose="020B0604020202020204" pitchFamily="34" charset="0"/>
            </a:rPr>
            <a:t>Dani handled resource research and gathering, bringing fresh ideas to the table and guaranteeing the material was interesting and relevant.</a:t>
          </a:r>
          <a:endParaRPr lang="en-US" dirty="0">
            <a:latin typeface="Arial" panose="020B0604020202020204" pitchFamily="34" charset="0"/>
            <a:cs typeface="Arial" panose="020B0604020202020204" pitchFamily="34" charset="0"/>
          </a:endParaRPr>
        </a:p>
      </dgm:t>
    </dgm:pt>
    <dgm:pt modelId="{D75C0DFC-BEA7-4BCF-8FFB-654AFF4D87A2}" type="parTrans" cxnId="{B2743609-066B-417E-82C9-EA0B51483DA4}">
      <dgm:prSet/>
      <dgm:spPr/>
      <dgm:t>
        <a:bodyPr/>
        <a:lstStyle/>
        <a:p>
          <a:endParaRPr lang="en-US"/>
        </a:p>
      </dgm:t>
    </dgm:pt>
    <dgm:pt modelId="{CF31EA31-11D1-4049-880F-E2907FA9B677}" type="sibTrans" cxnId="{B2743609-066B-417E-82C9-EA0B51483DA4}">
      <dgm:prSet/>
      <dgm:spPr/>
      <dgm:t>
        <a:bodyPr/>
        <a:lstStyle/>
        <a:p>
          <a:endParaRPr lang="en-US"/>
        </a:p>
      </dgm:t>
    </dgm:pt>
    <dgm:pt modelId="{AA36A1DE-0E85-487C-9EBF-64286C89E7E0}">
      <dgm:prSet/>
      <dgm:spPr/>
      <dgm:t>
        <a:bodyPr/>
        <a:lstStyle/>
        <a:p>
          <a:r>
            <a:rPr lang="en-GB" dirty="0">
              <a:latin typeface="Arial" panose="020B0604020202020204" pitchFamily="34" charset="0"/>
              <a:cs typeface="Arial" panose="020B0604020202020204" pitchFamily="34" charset="0"/>
            </a:rPr>
            <a:t>Lara concentrated on the smaller elements, including slide editing and ensuring everything appeared polished and efficient.</a:t>
          </a:r>
          <a:endParaRPr lang="en-US" dirty="0">
            <a:latin typeface="Arial" panose="020B0604020202020204" pitchFamily="34" charset="0"/>
            <a:cs typeface="Arial" panose="020B0604020202020204" pitchFamily="34" charset="0"/>
          </a:endParaRPr>
        </a:p>
      </dgm:t>
    </dgm:pt>
    <dgm:pt modelId="{5EDC2E20-0F20-4C66-9BBF-0077B6575D5D}" type="parTrans" cxnId="{E01AA05A-9733-4AC0-B804-ACEE3A8C9706}">
      <dgm:prSet/>
      <dgm:spPr/>
      <dgm:t>
        <a:bodyPr/>
        <a:lstStyle/>
        <a:p>
          <a:endParaRPr lang="en-US"/>
        </a:p>
      </dgm:t>
    </dgm:pt>
    <dgm:pt modelId="{073F5BF0-4014-4394-AE27-5CBA95307A85}" type="sibTrans" cxnId="{E01AA05A-9733-4AC0-B804-ACEE3A8C9706}">
      <dgm:prSet/>
      <dgm:spPr/>
      <dgm:t>
        <a:bodyPr/>
        <a:lstStyle/>
        <a:p>
          <a:endParaRPr lang="en-US"/>
        </a:p>
      </dgm:t>
    </dgm:pt>
    <dgm:pt modelId="{EF44E461-B466-462E-9BAD-0E1C90E3F1F0}">
      <dgm:prSet/>
      <dgm:spPr/>
      <dgm:t>
        <a:bodyPr/>
        <a:lstStyle/>
        <a:p>
          <a:r>
            <a:rPr lang="en-GB" dirty="0">
              <a:latin typeface="Arial" panose="020B0604020202020204" pitchFamily="34" charset="0"/>
              <a:cs typeface="Arial" panose="020B0604020202020204" pitchFamily="34" charset="0"/>
            </a:rPr>
            <a:t>Florin guaranteed the material was accurate and logical, so refining and verifying all the information in the presentation.</a:t>
          </a:r>
          <a:endParaRPr lang="en-US" dirty="0">
            <a:latin typeface="Arial" panose="020B0604020202020204" pitchFamily="34" charset="0"/>
            <a:cs typeface="Arial" panose="020B0604020202020204" pitchFamily="34" charset="0"/>
          </a:endParaRPr>
        </a:p>
      </dgm:t>
    </dgm:pt>
    <dgm:pt modelId="{96B24DFE-1F17-4BBE-9AC7-19B07735C2CD}" type="parTrans" cxnId="{16DEF705-706E-47F5-AC34-4A813D484A1F}">
      <dgm:prSet/>
      <dgm:spPr/>
      <dgm:t>
        <a:bodyPr/>
        <a:lstStyle/>
        <a:p>
          <a:endParaRPr lang="en-US"/>
        </a:p>
      </dgm:t>
    </dgm:pt>
    <dgm:pt modelId="{242C2722-7195-43AE-84EF-11876EF223F2}" type="sibTrans" cxnId="{16DEF705-706E-47F5-AC34-4A813D484A1F}">
      <dgm:prSet/>
      <dgm:spPr/>
      <dgm:t>
        <a:bodyPr/>
        <a:lstStyle/>
        <a:p>
          <a:endParaRPr lang="en-US"/>
        </a:p>
      </dgm:t>
    </dgm:pt>
    <dgm:pt modelId="{5E253C73-267A-4353-BF49-6131C126AEA7}" type="pres">
      <dgm:prSet presAssocID="{48A34763-344A-4122-A1DB-158830126F89}" presName="diagram" presStyleCnt="0">
        <dgm:presLayoutVars>
          <dgm:dir/>
          <dgm:resizeHandles val="exact"/>
        </dgm:presLayoutVars>
      </dgm:prSet>
      <dgm:spPr/>
    </dgm:pt>
    <dgm:pt modelId="{827BD183-D7A7-4E3B-9DAB-9D36F901A9A2}" type="pres">
      <dgm:prSet presAssocID="{1BCC07FD-7086-474E-B0E6-AD677FAC4A6A}" presName="node" presStyleLbl="node1" presStyleIdx="0" presStyleCnt="5">
        <dgm:presLayoutVars>
          <dgm:bulletEnabled val="1"/>
        </dgm:presLayoutVars>
      </dgm:prSet>
      <dgm:spPr/>
    </dgm:pt>
    <dgm:pt modelId="{EDEDC969-6879-4668-8F43-04CE8AAC2C06}" type="pres">
      <dgm:prSet presAssocID="{06FEF02B-7AAC-48C3-A73B-02F9D0A230FD}" presName="sibTrans" presStyleCnt="0"/>
      <dgm:spPr/>
    </dgm:pt>
    <dgm:pt modelId="{5ACF484B-3AF5-4431-9F6D-C027B8998912}" type="pres">
      <dgm:prSet presAssocID="{D188EAD8-2D72-4A8C-9867-21B235DB1A9E}" presName="node" presStyleLbl="node1" presStyleIdx="1" presStyleCnt="5" custScaleY="113610">
        <dgm:presLayoutVars>
          <dgm:bulletEnabled val="1"/>
        </dgm:presLayoutVars>
      </dgm:prSet>
      <dgm:spPr/>
    </dgm:pt>
    <dgm:pt modelId="{3E524888-9E07-48E0-9495-ADB6EE493D9C}" type="pres">
      <dgm:prSet presAssocID="{33C1D7BC-3754-47B2-AA3A-08BA9B2AD8FA}" presName="sibTrans" presStyleCnt="0"/>
      <dgm:spPr/>
    </dgm:pt>
    <dgm:pt modelId="{1386E0AB-E19B-44E8-A77E-07B4B0ADC51A}" type="pres">
      <dgm:prSet presAssocID="{BF28D1F9-2ED8-4317-AE2F-866799C16DAD}" presName="node" presStyleLbl="node1" presStyleIdx="2" presStyleCnt="5" custScaleY="109986">
        <dgm:presLayoutVars>
          <dgm:bulletEnabled val="1"/>
        </dgm:presLayoutVars>
      </dgm:prSet>
      <dgm:spPr/>
    </dgm:pt>
    <dgm:pt modelId="{0C2D6E95-9021-4288-9F89-FECA6F1D06D1}" type="pres">
      <dgm:prSet presAssocID="{CF31EA31-11D1-4049-880F-E2907FA9B677}" presName="sibTrans" presStyleCnt="0"/>
      <dgm:spPr/>
    </dgm:pt>
    <dgm:pt modelId="{F710DD18-D47B-4EAD-B0EC-BA99DEFEF18D}" type="pres">
      <dgm:prSet presAssocID="{AA36A1DE-0E85-487C-9EBF-64286C89E7E0}" presName="node" presStyleLbl="node1" presStyleIdx="3" presStyleCnt="5" custScaleY="108977">
        <dgm:presLayoutVars>
          <dgm:bulletEnabled val="1"/>
        </dgm:presLayoutVars>
      </dgm:prSet>
      <dgm:spPr/>
    </dgm:pt>
    <dgm:pt modelId="{5BED7DF2-6C7E-4C13-919D-0C139209FF2F}" type="pres">
      <dgm:prSet presAssocID="{073F5BF0-4014-4394-AE27-5CBA95307A85}" presName="sibTrans" presStyleCnt="0"/>
      <dgm:spPr/>
    </dgm:pt>
    <dgm:pt modelId="{5D459F19-E5F5-4119-A29A-F4F5263B9879}" type="pres">
      <dgm:prSet presAssocID="{EF44E461-B466-462E-9BAD-0E1C90E3F1F0}" presName="node" presStyleLbl="node1" presStyleIdx="4" presStyleCnt="5" custScaleY="103442">
        <dgm:presLayoutVars>
          <dgm:bulletEnabled val="1"/>
        </dgm:presLayoutVars>
      </dgm:prSet>
      <dgm:spPr/>
    </dgm:pt>
  </dgm:ptLst>
  <dgm:cxnLst>
    <dgm:cxn modelId="{16DEF705-706E-47F5-AC34-4A813D484A1F}" srcId="{48A34763-344A-4122-A1DB-158830126F89}" destId="{EF44E461-B466-462E-9BAD-0E1C90E3F1F0}" srcOrd="4" destOrd="0" parTransId="{96B24DFE-1F17-4BBE-9AC7-19B07735C2CD}" sibTransId="{242C2722-7195-43AE-84EF-11876EF223F2}"/>
    <dgm:cxn modelId="{B2743609-066B-417E-82C9-EA0B51483DA4}" srcId="{48A34763-344A-4122-A1DB-158830126F89}" destId="{BF28D1F9-2ED8-4317-AE2F-866799C16DAD}" srcOrd="2" destOrd="0" parTransId="{D75C0DFC-BEA7-4BCF-8FFB-654AFF4D87A2}" sibTransId="{CF31EA31-11D1-4049-880F-E2907FA9B677}"/>
    <dgm:cxn modelId="{FA930C16-9878-46D0-9CA5-DCF58F9781A2}" type="presOf" srcId="{AA36A1DE-0E85-487C-9EBF-64286C89E7E0}" destId="{F710DD18-D47B-4EAD-B0EC-BA99DEFEF18D}" srcOrd="0" destOrd="0" presId="urn:microsoft.com/office/officeart/2005/8/layout/default"/>
    <dgm:cxn modelId="{09496816-CB3B-4942-B2BF-233384D98FC0}" type="presOf" srcId="{1BCC07FD-7086-474E-B0E6-AD677FAC4A6A}" destId="{827BD183-D7A7-4E3B-9DAB-9D36F901A9A2}" srcOrd="0" destOrd="0" presId="urn:microsoft.com/office/officeart/2005/8/layout/default"/>
    <dgm:cxn modelId="{2625022F-EAAB-4517-AC28-5838BB0FEFED}" type="presOf" srcId="{EF44E461-B466-462E-9BAD-0E1C90E3F1F0}" destId="{5D459F19-E5F5-4119-A29A-F4F5263B9879}" srcOrd="0" destOrd="0" presId="urn:microsoft.com/office/officeart/2005/8/layout/default"/>
    <dgm:cxn modelId="{C4371C6E-E285-447D-8774-06EA4C78078B}" type="presOf" srcId="{D188EAD8-2D72-4A8C-9867-21B235DB1A9E}" destId="{5ACF484B-3AF5-4431-9F6D-C027B8998912}" srcOrd="0" destOrd="0" presId="urn:microsoft.com/office/officeart/2005/8/layout/default"/>
    <dgm:cxn modelId="{11CEF754-A6F4-4224-99DD-AE885367FE63}" type="presOf" srcId="{BF28D1F9-2ED8-4317-AE2F-866799C16DAD}" destId="{1386E0AB-E19B-44E8-A77E-07B4B0ADC51A}" srcOrd="0" destOrd="0" presId="urn:microsoft.com/office/officeart/2005/8/layout/default"/>
    <dgm:cxn modelId="{E01AA05A-9733-4AC0-B804-ACEE3A8C9706}" srcId="{48A34763-344A-4122-A1DB-158830126F89}" destId="{AA36A1DE-0E85-487C-9EBF-64286C89E7E0}" srcOrd="3" destOrd="0" parTransId="{5EDC2E20-0F20-4C66-9BBF-0077B6575D5D}" sibTransId="{073F5BF0-4014-4394-AE27-5CBA95307A85}"/>
    <dgm:cxn modelId="{B29802AA-F464-4C9A-94EA-969CAB2B25C7}" srcId="{48A34763-344A-4122-A1DB-158830126F89}" destId="{1BCC07FD-7086-474E-B0E6-AD677FAC4A6A}" srcOrd="0" destOrd="0" parTransId="{24FF62E6-D664-4552-A271-9D9E025EDF3A}" sibTransId="{06FEF02B-7AAC-48C3-A73B-02F9D0A230FD}"/>
    <dgm:cxn modelId="{FBB663C7-171D-458C-8E2B-9EA9A139E9BF}" type="presOf" srcId="{48A34763-344A-4122-A1DB-158830126F89}" destId="{5E253C73-267A-4353-BF49-6131C126AEA7}" srcOrd="0" destOrd="0" presId="urn:microsoft.com/office/officeart/2005/8/layout/default"/>
    <dgm:cxn modelId="{DBC007EA-5E0F-42C3-89D3-2DCF2C565B99}" srcId="{48A34763-344A-4122-A1DB-158830126F89}" destId="{D188EAD8-2D72-4A8C-9867-21B235DB1A9E}" srcOrd="1" destOrd="0" parTransId="{CA32EBC9-A6F3-480E-AC1F-003811C9CCAB}" sibTransId="{33C1D7BC-3754-47B2-AA3A-08BA9B2AD8FA}"/>
    <dgm:cxn modelId="{0BC2946E-17D0-4109-B88A-B7DEDBE0CD6E}" type="presParOf" srcId="{5E253C73-267A-4353-BF49-6131C126AEA7}" destId="{827BD183-D7A7-4E3B-9DAB-9D36F901A9A2}" srcOrd="0" destOrd="0" presId="urn:microsoft.com/office/officeart/2005/8/layout/default"/>
    <dgm:cxn modelId="{CAF79557-75BB-447D-9E2F-69AED21BA1D5}" type="presParOf" srcId="{5E253C73-267A-4353-BF49-6131C126AEA7}" destId="{EDEDC969-6879-4668-8F43-04CE8AAC2C06}" srcOrd="1" destOrd="0" presId="urn:microsoft.com/office/officeart/2005/8/layout/default"/>
    <dgm:cxn modelId="{390E2943-F909-450C-ADC6-F4A917419C62}" type="presParOf" srcId="{5E253C73-267A-4353-BF49-6131C126AEA7}" destId="{5ACF484B-3AF5-4431-9F6D-C027B8998912}" srcOrd="2" destOrd="0" presId="urn:microsoft.com/office/officeart/2005/8/layout/default"/>
    <dgm:cxn modelId="{9D20D5F7-9684-4D82-9F3F-806D607E7640}" type="presParOf" srcId="{5E253C73-267A-4353-BF49-6131C126AEA7}" destId="{3E524888-9E07-48E0-9495-ADB6EE493D9C}" srcOrd="3" destOrd="0" presId="urn:microsoft.com/office/officeart/2005/8/layout/default"/>
    <dgm:cxn modelId="{DE4D85AB-9C33-45EE-9243-C373ED3C40DE}" type="presParOf" srcId="{5E253C73-267A-4353-BF49-6131C126AEA7}" destId="{1386E0AB-E19B-44E8-A77E-07B4B0ADC51A}" srcOrd="4" destOrd="0" presId="urn:microsoft.com/office/officeart/2005/8/layout/default"/>
    <dgm:cxn modelId="{7ABB7311-360B-46E9-92BC-4953853FE094}" type="presParOf" srcId="{5E253C73-267A-4353-BF49-6131C126AEA7}" destId="{0C2D6E95-9021-4288-9F89-FECA6F1D06D1}" srcOrd="5" destOrd="0" presId="urn:microsoft.com/office/officeart/2005/8/layout/default"/>
    <dgm:cxn modelId="{5C0D7A0E-3448-48C3-A003-F9C9152B3ED0}" type="presParOf" srcId="{5E253C73-267A-4353-BF49-6131C126AEA7}" destId="{F710DD18-D47B-4EAD-B0EC-BA99DEFEF18D}" srcOrd="6" destOrd="0" presId="urn:microsoft.com/office/officeart/2005/8/layout/default"/>
    <dgm:cxn modelId="{18E0BD1F-70D0-4BAF-993B-73A06B879D90}" type="presParOf" srcId="{5E253C73-267A-4353-BF49-6131C126AEA7}" destId="{5BED7DF2-6C7E-4C13-919D-0C139209FF2F}" srcOrd="7" destOrd="0" presId="urn:microsoft.com/office/officeart/2005/8/layout/default"/>
    <dgm:cxn modelId="{F2C93C1E-461A-4F79-881D-2167C1D58F99}" type="presParOf" srcId="{5E253C73-267A-4353-BF49-6131C126AEA7}" destId="{5D459F19-E5F5-4119-A29A-F4F5263B9879}"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2695E1B-F6D5-4E88-942A-23317BF1BDA1}" type="doc">
      <dgm:prSet loTypeId="urn:microsoft.com/office/officeart/2016/7/layout/RepeatingBendingProcessNew" loCatId="process" qsTypeId="urn:microsoft.com/office/officeart/2005/8/quickstyle/simple4" qsCatId="simple" csTypeId="urn:microsoft.com/office/officeart/2005/8/colors/accent6_2" csCatId="accent6" phldr="1"/>
      <dgm:spPr/>
      <dgm:t>
        <a:bodyPr/>
        <a:lstStyle/>
        <a:p>
          <a:endParaRPr lang="en-US"/>
        </a:p>
      </dgm:t>
    </dgm:pt>
    <dgm:pt modelId="{9E855711-CC08-4536-B34C-C8DADF617815}">
      <dgm:prSet custT="1"/>
      <dgm:spPr/>
      <dgm:t>
        <a:bodyPr/>
        <a:lstStyle/>
        <a:p>
          <a:r>
            <a:rPr lang="en-GB" sz="2000" dirty="0">
              <a:latin typeface="Arial" panose="020B0604020202020204" pitchFamily="34" charset="0"/>
              <a:cs typeface="Arial" panose="020B0604020202020204" pitchFamily="34" charset="0"/>
            </a:rPr>
            <a:t>The model helps to balance the skills and efforts of every team member by pointing out nine different roles that are vital for the success of a team (Belbin, 1981). </a:t>
          </a:r>
          <a:endParaRPr lang="en-US" sz="2000" dirty="0">
            <a:latin typeface="Arial" panose="020B0604020202020204" pitchFamily="34" charset="0"/>
            <a:cs typeface="Arial" panose="020B0604020202020204" pitchFamily="34" charset="0"/>
          </a:endParaRPr>
        </a:p>
      </dgm:t>
    </dgm:pt>
    <dgm:pt modelId="{04333ABB-8D99-4AE7-8E48-57B74F7477EB}" type="parTrans" cxnId="{7CA0A925-0B3D-4AC3-AC9A-8C5C75D616B2}">
      <dgm:prSet/>
      <dgm:spPr/>
      <dgm:t>
        <a:bodyPr/>
        <a:lstStyle/>
        <a:p>
          <a:endParaRPr lang="en-US"/>
        </a:p>
      </dgm:t>
    </dgm:pt>
    <dgm:pt modelId="{02A87D72-8900-4278-9F44-2E392B2C56D2}" type="sibTrans" cxnId="{7CA0A925-0B3D-4AC3-AC9A-8C5C75D616B2}">
      <dgm:prSet/>
      <dgm:spPr/>
      <dgm:t>
        <a:bodyPr/>
        <a:lstStyle/>
        <a:p>
          <a:endParaRPr lang="en-US"/>
        </a:p>
      </dgm:t>
    </dgm:pt>
    <dgm:pt modelId="{D7F1BF9C-706B-4B1E-AE98-61FA2B800A53}">
      <dgm:prSet custT="1"/>
      <dgm:spPr/>
      <dgm:t>
        <a:bodyPr/>
        <a:lstStyle/>
        <a:p>
          <a:r>
            <a:rPr lang="en-GB" sz="2000" dirty="0">
              <a:solidFill>
                <a:schemeClr val="tx1"/>
              </a:solidFill>
              <a:latin typeface="Arial" panose="020B0604020202020204" pitchFamily="34" charset="0"/>
              <a:cs typeface="Arial" panose="020B0604020202020204" pitchFamily="34" charset="0"/>
            </a:rPr>
            <a:t>Each role has a distinct function that enhances the team’s performance.</a:t>
          </a:r>
          <a:endParaRPr lang="en-US" sz="2000" dirty="0">
            <a:solidFill>
              <a:schemeClr val="tx1"/>
            </a:solidFill>
            <a:latin typeface="Arial" panose="020B0604020202020204" pitchFamily="34" charset="0"/>
            <a:cs typeface="Arial" panose="020B0604020202020204" pitchFamily="34" charset="0"/>
          </a:endParaRPr>
        </a:p>
      </dgm:t>
    </dgm:pt>
    <dgm:pt modelId="{FEC152F4-F5C1-4D7E-AB84-00496E5D4BC0}" type="parTrans" cxnId="{FEBB5E9C-FDEF-42F9-A100-4CACB5DA4561}">
      <dgm:prSet/>
      <dgm:spPr/>
      <dgm:t>
        <a:bodyPr/>
        <a:lstStyle/>
        <a:p>
          <a:endParaRPr lang="en-US"/>
        </a:p>
      </dgm:t>
    </dgm:pt>
    <dgm:pt modelId="{AA684DD6-823D-4DAF-82E6-A11C3EEF958E}" type="sibTrans" cxnId="{FEBB5E9C-FDEF-42F9-A100-4CACB5DA4561}">
      <dgm:prSet/>
      <dgm:spPr/>
      <dgm:t>
        <a:bodyPr/>
        <a:lstStyle/>
        <a:p>
          <a:endParaRPr lang="en-US"/>
        </a:p>
      </dgm:t>
    </dgm:pt>
    <dgm:pt modelId="{4CB5726E-7FAA-49DF-9AC1-3E98DA7F5B63}">
      <dgm:prSet custT="1"/>
      <dgm:spPr/>
      <dgm:t>
        <a:bodyPr/>
        <a:lstStyle/>
        <a:p>
          <a:r>
            <a:rPr lang="en-GB" sz="2000" dirty="0">
              <a:latin typeface="Arial" panose="020B0604020202020204" pitchFamily="34" charset="0"/>
              <a:cs typeface="Arial" panose="020B0604020202020204" pitchFamily="34" charset="0"/>
            </a:rPr>
            <a:t>Action-oriented, people-oriented, and thought-oriented are three groups into which these roles fall.</a:t>
          </a:r>
          <a:endParaRPr lang="en-US" sz="2000" dirty="0">
            <a:latin typeface="Arial" panose="020B0604020202020204" pitchFamily="34" charset="0"/>
            <a:cs typeface="Arial" panose="020B0604020202020204" pitchFamily="34" charset="0"/>
          </a:endParaRPr>
        </a:p>
      </dgm:t>
    </dgm:pt>
    <dgm:pt modelId="{133622AE-0E60-4D03-867D-347E3D2B8573}" type="parTrans" cxnId="{42F06AAA-C278-497D-A70B-77F0532E27CE}">
      <dgm:prSet/>
      <dgm:spPr/>
      <dgm:t>
        <a:bodyPr/>
        <a:lstStyle/>
        <a:p>
          <a:endParaRPr lang="en-US"/>
        </a:p>
      </dgm:t>
    </dgm:pt>
    <dgm:pt modelId="{0A39232D-56A7-43F0-8BA0-BC3CCDF4CF4B}" type="sibTrans" cxnId="{42F06AAA-C278-497D-A70B-77F0532E27CE}">
      <dgm:prSet/>
      <dgm:spPr/>
      <dgm:t>
        <a:bodyPr/>
        <a:lstStyle/>
        <a:p>
          <a:endParaRPr lang="en-US"/>
        </a:p>
      </dgm:t>
    </dgm:pt>
    <dgm:pt modelId="{2858C953-D2E9-4C28-922F-F7458B5E5409}">
      <dgm:prSet custT="1"/>
      <dgm:spPr/>
      <dgm:t>
        <a:bodyPr/>
        <a:lstStyle/>
        <a:p>
          <a:r>
            <a:rPr lang="en-GB" sz="2000" dirty="0">
              <a:latin typeface="Arial" panose="020B0604020202020204" pitchFamily="34" charset="0"/>
              <a:cs typeface="Arial" panose="020B0604020202020204" pitchFamily="34" charset="0"/>
            </a:rPr>
            <a:t>Though each person can play several roles, most usually have a dominant one that fits their natural tendencies and abilities.</a:t>
          </a:r>
          <a:endParaRPr lang="en-US" sz="2000" dirty="0">
            <a:latin typeface="Arial" panose="020B0604020202020204" pitchFamily="34" charset="0"/>
            <a:cs typeface="Arial" panose="020B0604020202020204" pitchFamily="34" charset="0"/>
          </a:endParaRPr>
        </a:p>
      </dgm:t>
    </dgm:pt>
    <dgm:pt modelId="{87C621C1-642C-4BE9-AFD3-AC950CDB40FB}" type="parTrans" cxnId="{3AA8B08E-4225-4D18-8AEA-7A35A0B4094C}">
      <dgm:prSet/>
      <dgm:spPr/>
      <dgm:t>
        <a:bodyPr/>
        <a:lstStyle/>
        <a:p>
          <a:endParaRPr lang="en-US"/>
        </a:p>
      </dgm:t>
    </dgm:pt>
    <dgm:pt modelId="{C53EEB4C-EF66-4348-ADF2-0A3273CC18E1}" type="sibTrans" cxnId="{3AA8B08E-4225-4D18-8AEA-7A35A0B4094C}">
      <dgm:prSet/>
      <dgm:spPr/>
      <dgm:t>
        <a:bodyPr/>
        <a:lstStyle/>
        <a:p>
          <a:endParaRPr lang="en-US"/>
        </a:p>
      </dgm:t>
    </dgm:pt>
    <dgm:pt modelId="{E7FC931E-3900-4566-9519-81129CBD2F8C}">
      <dgm:prSet custT="1"/>
      <dgm:spPr/>
      <dgm:t>
        <a:bodyPr/>
        <a:lstStyle/>
        <a:p>
          <a:r>
            <a:rPr lang="en-GB" sz="2000" dirty="0">
              <a:latin typeface="Arial" panose="020B0604020202020204" pitchFamily="34" charset="0"/>
              <a:cs typeface="Arial" panose="020B0604020202020204" pitchFamily="34" charset="0"/>
            </a:rPr>
            <a:t>Finding Belbin's roles helps to maximise team performance by guaranteeing complimentary skills, so lowering conflict and enhancing cooperation.</a:t>
          </a:r>
          <a:endParaRPr lang="en-US" sz="2000" dirty="0">
            <a:latin typeface="Arial" panose="020B0604020202020204" pitchFamily="34" charset="0"/>
            <a:cs typeface="Arial" panose="020B0604020202020204" pitchFamily="34" charset="0"/>
          </a:endParaRPr>
        </a:p>
      </dgm:t>
    </dgm:pt>
    <dgm:pt modelId="{99D3C24C-536F-4420-B7D7-8AF6546C5473}" type="parTrans" cxnId="{FCA25AC9-12E5-48F3-A667-CBC1DBB820E9}">
      <dgm:prSet/>
      <dgm:spPr/>
      <dgm:t>
        <a:bodyPr/>
        <a:lstStyle/>
        <a:p>
          <a:endParaRPr lang="en-US"/>
        </a:p>
      </dgm:t>
    </dgm:pt>
    <dgm:pt modelId="{1EB0CA2A-54C1-453A-8D4F-9DB3D121CC6F}" type="sibTrans" cxnId="{FCA25AC9-12E5-48F3-A667-CBC1DBB820E9}">
      <dgm:prSet/>
      <dgm:spPr/>
      <dgm:t>
        <a:bodyPr/>
        <a:lstStyle/>
        <a:p>
          <a:endParaRPr lang="en-US"/>
        </a:p>
      </dgm:t>
    </dgm:pt>
    <dgm:pt modelId="{9F650601-21D7-4D0C-81CF-9B904C7BDB6A}">
      <dgm:prSet custT="1"/>
      <dgm:spPr/>
      <dgm:t>
        <a:bodyPr/>
        <a:lstStyle/>
        <a:p>
          <a:r>
            <a:rPr lang="en-GB" sz="2000" dirty="0">
              <a:latin typeface="Arial" panose="020B0604020202020204" pitchFamily="34" charset="0"/>
              <a:cs typeface="Arial" panose="020B0604020202020204" pitchFamily="34" charset="0"/>
            </a:rPr>
            <a:t>Team balance is crucial since too many people in similar roles might cause limitations in some areas: such as too many leaders or idea generators.</a:t>
          </a:r>
          <a:endParaRPr lang="en-US" sz="2000" dirty="0">
            <a:latin typeface="Arial" panose="020B0604020202020204" pitchFamily="34" charset="0"/>
            <a:cs typeface="Arial" panose="020B0604020202020204" pitchFamily="34" charset="0"/>
          </a:endParaRPr>
        </a:p>
      </dgm:t>
    </dgm:pt>
    <dgm:pt modelId="{BCBBF13D-4A2E-4E21-B462-FDD7D4221C82}" type="parTrans" cxnId="{7D717011-31C4-4DF1-A3F3-7581C26BA566}">
      <dgm:prSet/>
      <dgm:spPr/>
      <dgm:t>
        <a:bodyPr/>
        <a:lstStyle/>
        <a:p>
          <a:endParaRPr lang="en-US"/>
        </a:p>
      </dgm:t>
    </dgm:pt>
    <dgm:pt modelId="{FE346107-229B-4F82-AC24-917EBCE556E2}" type="sibTrans" cxnId="{7D717011-31C4-4DF1-A3F3-7581C26BA566}">
      <dgm:prSet/>
      <dgm:spPr/>
      <dgm:t>
        <a:bodyPr/>
        <a:lstStyle/>
        <a:p>
          <a:endParaRPr lang="en-US"/>
        </a:p>
      </dgm:t>
    </dgm:pt>
    <dgm:pt modelId="{317501AE-3277-4A1C-B0E5-31D63FACF8CD}">
      <dgm:prSet custT="1"/>
      <dgm:spPr/>
      <dgm:t>
        <a:bodyPr/>
        <a:lstStyle/>
        <a:p>
          <a:r>
            <a:rPr lang="en-GB" sz="2000" dirty="0">
              <a:latin typeface="Arial" panose="020B0604020202020204" pitchFamily="34" charset="0"/>
              <a:cs typeface="Arial" panose="020B0604020202020204" pitchFamily="34" charset="0"/>
            </a:rPr>
            <a:t>Our team applied these roles to ensure that we worked effectively together (</a:t>
          </a:r>
          <a:r>
            <a:rPr lang="en-GB" sz="2000" dirty="0" err="1">
              <a:latin typeface="Arial" panose="020B0604020202020204" pitchFamily="34" charset="0"/>
              <a:cs typeface="Arial" panose="020B0604020202020204" pitchFamily="34" charset="0"/>
            </a:rPr>
            <a:t>Aritzeta</a:t>
          </a:r>
          <a:r>
            <a:rPr lang="en-GB" sz="2000" dirty="0">
              <a:latin typeface="Arial" panose="020B0604020202020204" pitchFamily="34" charset="0"/>
              <a:cs typeface="Arial" panose="020B0604020202020204" pitchFamily="34" charset="0"/>
            </a:rPr>
            <a:t>, Swailes and Senior, 2007).</a:t>
          </a:r>
          <a:endParaRPr lang="en-US" sz="2000" dirty="0">
            <a:latin typeface="Arial" panose="020B0604020202020204" pitchFamily="34" charset="0"/>
            <a:cs typeface="Arial" panose="020B0604020202020204" pitchFamily="34" charset="0"/>
          </a:endParaRPr>
        </a:p>
      </dgm:t>
    </dgm:pt>
    <dgm:pt modelId="{C3CD5CF5-7C79-447D-9FD7-A85E7F8449A7}" type="parTrans" cxnId="{3A76CB08-25E2-4AA6-8A8E-04A5EB6B6EFF}">
      <dgm:prSet/>
      <dgm:spPr/>
      <dgm:t>
        <a:bodyPr/>
        <a:lstStyle/>
        <a:p>
          <a:endParaRPr lang="en-US"/>
        </a:p>
      </dgm:t>
    </dgm:pt>
    <dgm:pt modelId="{6FCB7100-D602-4616-95D2-5A148DDF9F78}" type="sibTrans" cxnId="{3A76CB08-25E2-4AA6-8A8E-04A5EB6B6EFF}">
      <dgm:prSet/>
      <dgm:spPr/>
      <dgm:t>
        <a:bodyPr/>
        <a:lstStyle/>
        <a:p>
          <a:endParaRPr lang="en-US"/>
        </a:p>
      </dgm:t>
    </dgm:pt>
    <dgm:pt modelId="{05B1FA39-8CD1-49E8-92C7-8C960DB6DE6F}" type="pres">
      <dgm:prSet presAssocID="{C2695E1B-F6D5-4E88-942A-23317BF1BDA1}" presName="Name0" presStyleCnt="0">
        <dgm:presLayoutVars>
          <dgm:dir/>
          <dgm:resizeHandles val="exact"/>
        </dgm:presLayoutVars>
      </dgm:prSet>
      <dgm:spPr/>
    </dgm:pt>
    <dgm:pt modelId="{880349F6-9CA8-4576-8F4B-AABB4F97E88B}" type="pres">
      <dgm:prSet presAssocID="{9E855711-CC08-4536-B34C-C8DADF617815}" presName="node" presStyleLbl="node1" presStyleIdx="0" presStyleCnt="7" custScaleX="211879" custScaleY="123953">
        <dgm:presLayoutVars>
          <dgm:bulletEnabled val="1"/>
        </dgm:presLayoutVars>
      </dgm:prSet>
      <dgm:spPr/>
    </dgm:pt>
    <dgm:pt modelId="{18DA2C71-D777-4BD0-AA80-999A92A52CBC}" type="pres">
      <dgm:prSet presAssocID="{02A87D72-8900-4278-9F44-2E392B2C56D2}" presName="sibTrans" presStyleLbl="sibTrans1D1" presStyleIdx="0" presStyleCnt="6"/>
      <dgm:spPr/>
    </dgm:pt>
    <dgm:pt modelId="{20AC6CB5-726F-4E0A-8689-B0C0E66A04F7}" type="pres">
      <dgm:prSet presAssocID="{02A87D72-8900-4278-9F44-2E392B2C56D2}" presName="connectorText" presStyleLbl="sibTrans1D1" presStyleIdx="0" presStyleCnt="6"/>
      <dgm:spPr/>
    </dgm:pt>
    <dgm:pt modelId="{A1B7DE1B-364A-4777-92E8-9AA2D10C5361}" type="pres">
      <dgm:prSet presAssocID="{D7F1BF9C-706B-4B1E-AE98-61FA2B800A53}" presName="node" presStyleLbl="node1" presStyleIdx="1" presStyleCnt="7" custScaleX="111318" custScaleY="111747">
        <dgm:presLayoutVars>
          <dgm:bulletEnabled val="1"/>
        </dgm:presLayoutVars>
      </dgm:prSet>
      <dgm:spPr/>
    </dgm:pt>
    <dgm:pt modelId="{2C48D2F7-63F2-4F3D-8363-F9DE89A628D9}" type="pres">
      <dgm:prSet presAssocID="{AA684DD6-823D-4DAF-82E6-A11C3EEF958E}" presName="sibTrans" presStyleLbl="sibTrans1D1" presStyleIdx="1" presStyleCnt="6"/>
      <dgm:spPr/>
    </dgm:pt>
    <dgm:pt modelId="{57CCA336-243C-49EF-92FA-F858B0FDFA2F}" type="pres">
      <dgm:prSet presAssocID="{AA684DD6-823D-4DAF-82E6-A11C3EEF958E}" presName="connectorText" presStyleLbl="sibTrans1D1" presStyleIdx="1" presStyleCnt="6"/>
      <dgm:spPr/>
    </dgm:pt>
    <dgm:pt modelId="{23BDF111-2560-4178-A2EF-9519852587D5}" type="pres">
      <dgm:prSet presAssocID="{4CB5726E-7FAA-49DF-9AC1-3E98DA7F5B63}" presName="node" presStyleLbl="node1" presStyleIdx="2" presStyleCnt="7" custScaleX="173687" custScaleY="109428">
        <dgm:presLayoutVars>
          <dgm:bulletEnabled val="1"/>
        </dgm:presLayoutVars>
      </dgm:prSet>
      <dgm:spPr/>
    </dgm:pt>
    <dgm:pt modelId="{ADF38613-EB61-45A3-BFA9-4761D42A7CA5}" type="pres">
      <dgm:prSet presAssocID="{0A39232D-56A7-43F0-8BA0-BC3CCDF4CF4B}" presName="sibTrans" presStyleLbl="sibTrans1D1" presStyleIdx="2" presStyleCnt="6"/>
      <dgm:spPr/>
    </dgm:pt>
    <dgm:pt modelId="{3A54D3C6-335C-4D23-A4FA-E274FDFDE220}" type="pres">
      <dgm:prSet presAssocID="{0A39232D-56A7-43F0-8BA0-BC3CCDF4CF4B}" presName="connectorText" presStyleLbl="sibTrans1D1" presStyleIdx="2" presStyleCnt="6"/>
      <dgm:spPr/>
    </dgm:pt>
    <dgm:pt modelId="{FF12B119-61D6-41F8-8EB5-0B975E6EB125}" type="pres">
      <dgm:prSet presAssocID="{2858C953-D2E9-4C28-922F-F7458B5E5409}" presName="node" presStyleLbl="node1" presStyleIdx="3" presStyleCnt="7" custScaleX="116250" custScaleY="164600">
        <dgm:presLayoutVars>
          <dgm:bulletEnabled val="1"/>
        </dgm:presLayoutVars>
      </dgm:prSet>
      <dgm:spPr/>
    </dgm:pt>
    <dgm:pt modelId="{4353AAB1-ADAB-4BC0-9136-2D7B916FE7D9}" type="pres">
      <dgm:prSet presAssocID="{C53EEB4C-EF66-4348-ADF2-0A3273CC18E1}" presName="sibTrans" presStyleLbl="sibTrans1D1" presStyleIdx="3" presStyleCnt="6"/>
      <dgm:spPr/>
    </dgm:pt>
    <dgm:pt modelId="{ACAD0BAB-8C09-4163-BAAE-546F21AACC25}" type="pres">
      <dgm:prSet presAssocID="{C53EEB4C-EF66-4348-ADF2-0A3273CC18E1}" presName="connectorText" presStyleLbl="sibTrans1D1" presStyleIdx="3" presStyleCnt="6"/>
      <dgm:spPr/>
    </dgm:pt>
    <dgm:pt modelId="{CC5B0F2E-7084-452F-B6AB-8F626B5FA0CE}" type="pres">
      <dgm:prSet presAssocID="{E7FC931E-3900-4566-9519-81129CBD2F8C}" presName="node" presStyleLbl="node1" presStyleIdx="4" presStyleCnt="7" custScaleX="129466" custScaleY="194324">
        <dgm:presLayoutVars>
          <dgm:bulletEnabled val="1"/>
        </dgm:presLayoutVars>
      </dgm:prSet>
      <dgm:spPr/>
    </dgm:pt>
    <dgm:pt modelId="{6744F15E-765F-4A19-9CA0-98FB550B5C54}" type="pres">
      <dgm:prSet presAssocID="{1EB0CA2A-54C1-453A-8D4F-9DB3D121CC6F}" presName="sibTrans" presStyleLbl="sibTrans1D1" presStyleIdx="4" presStyleCnt="6"/>
      <dgm:spPr/>
    </dgm:pt>
    <dgm:pt modelId="{3FD96F4B-0EDD-4052-A8A3-3078B18F92BD}" type="pres">
      <dgm:prSet presAssocID="{1EB0CA2A-54C1-453A-8D4F-9DB3D121CC6F}" presName="connectorText" presStyleLbl="sibTrans1D1" presStyleIdx="4" presStyleCnt="6"/>
      <dgm:spPr/>
    </dgm:pt>
    <dgm:pt modelId="{0908CE09-DBBA-4A94-91F2-1CEB969EA003}" type="pres">
      <dgm:prSet presAssocID="{9F650601-21D7-4D0C-81CF-9B904C7BDB6A}" presName="node" presStyleLbl="node1" presStyleIdx="5" presStyleCnt="7" custScaleX="131217" custScaleY="149268">
        <dgm:presLayoutVars>
          <dgm:bulletEnabled val="1"/>
        </dgm:presLayoutVars>
      </dgm:prSet>
      <dgm:spPr/>
    </dgm:pt>
    <dgm:pt modelId="{F3E3225C-B214-4F08-A16C-66720E0FB787}" type="pres">
      <dgm:prSet presAssocID="{FE346107-229B-4F82-AC24-917EBCE556E2}" presName="sibTrans" presStyleLbl="sibTrans1D1" presStyleIdx="5" presStyleCnt="6"/>
      <dgm:spPr/>
    </dgm:pt>
    <dgm:pt modelId="{4200680F-42A5-410D-A53B-68C085DFC930}" type="pres">
      <dgm:prSet presAssocID="{FE346107-229B-4F82-AC24-917EBCE556E2}" presName="connectorText" presStyleLbl="sibTrans1D1" presStyleIdx="5" presStyleCnt="6"/>
      <dgm:spPr/>
    </dgm:pt>
    <dgm:pt modelId="{BAC8AE79-80D7-44AE-97BF-E9CBAF887CB1}" type="pres">
      <dgm:prSet presAssocID="{317501AE-3277-4A1C-B0E5-31D63FACF8CD}" presName="node" presStyleLbl="node1" presStyleIdx="6" presStyleCnt="7" custScaleX="109636" custScaleY="155033">
        <dgm:presLayoutVars>
          <dgm:bulletEnabled val="1"/>
        </dgm:presLayoutVars>
      </dgm:prSet>
      <dgm:spPr/>
    </dgm:pt>
  </dgm:ptLst>
  <dgm:cxnLst>
    <dgm:cxn modelId="{C44D7A02-44F3-4DF5-8995-EF9F4345E335}" type="presOf" srcId="{AA684DD6-823D-4DAF-82E6-A11C3EEF958E}" destId="{57CCA336-243C-49EF-92FA-F858B0FDFA2F}" srcOrd="1" destOrd="0" presId="urn:microsoft.com/office/officeart/2016/7/layout/RepeatingBendingProcessNew"/>
    <dgm:cxn modelId="{3A76CB08-25E2-4AA6-8A8E-04A5EB6B6EFF}" srcId="{C2695E1B-F6D5-4E88-942A-23317BF1BDA1}" destId="{317501AE-3277-4A1C-B0E5-31D63FACF8CD}" srcOrd="6" destOrd="0" parTransId="{C3CD5CF5-7C79-447D-9FD7-A85E7F8449A7}" sibTransId="{6FCB7100-D602-4616-95D2-5A148DDF9F78}"/>
    <dgm:cxn modelId="{7D717011-31C4-4DF1-A3F3-7581C26BA566}" srcId="{C2695E1B-F6D5-4E88-942A-23317BF1BDA1}" destId="{9F650601-21D7-4D0C-81CF-9B904C7BDB6A}" srcOrd="5" destOrd="0" parTransId="{BCBBF13D-4A2E-4E21-B462-FDD7D4221C82}" sibTransId="{FE346107-229B-4F82-AC24-917EBCE556E2}"/>
    <dgm:cxn modelId="{3CC65812-10C3-4506-82AA-2CD37F31EB4F}" type="presOf" srcId="{4CB5726E-7FAA-49DF-9AC1-3E98DA7F5B63}" destId="{23BDF111-2560-4178-A2EF-9519852587D5}" srcOrd="0" destOrd="0" presId="urn:microsoft.com/office/officeart/2016/7/layout/RepeatingBendingProcessNew"/>
    <dgm:cxn modelId="{DDFD381B-A0C1-40E8-9869-597E43BA017E}" type="presOf" srcId="{9E855711-CC08-4536-B34C-C8DADF617815}" destId="{880349F6-9CA8-4576-8F4B-AABB4F97E88B}" srcOrd="0" destOrd="0" presId="urn:microsoft.com/office/officeart/2016/7/layout/RepeatingBendingProcessNew"/>
    <dgm:cxn modelId="{181ADB1F-2BB0-41C1-9D40-C869AF575475}" type="presOf" srcId="{FE346107-229B-4F82-AC24-917EBCE556E2}" destId="{F3E3225C-B214-4F08-A16C-66720E0FB787}" srcOrd="0" destOrd="0" presId="urn:microsoft.com/office/officeart/2016/7/layout/RepeatingBendingProcessNew"/>
    <dgm:cxn modelId="{7CA0A925-0B3D-4AC3-AC9A-8C5C75D616B2}" srcId="{C2695E1B-F6D5-4E88-942A-23317BF1BDA1}" destId="{9E855711-CC08-4536-B34C-C8DADF617815}" srcOrd="0" destOrd="0" parTransId="{04333ABB-8D99-4AE7-8E48-57B74F7477EB}" sibTransId="{02A87D72-8900-4278-9F44-2E392B2C56D2}"/>
    <dgm:cxn modelId="{50816F29-A427-4E8E-A0E5-D15C6881BC8E}" type="presOf" srcId="{0A39232D-56A7-43F0-8BA0-BC3CCDF4CF4B}" destId="{ADF38613-EB61-45A3-BFA9-4761D42A7CA5}" srcOrd="0" destOrd="0" presId="urn:microsoft.com/office/officeart/2016/7/layout/RepeatingBendingProcessNew"/>
    <dgm:cxn modelId="{E2552E2B-4AFF-47C7-86CB-1AB9D09EF581}" type="presOf" srcId="{02A87D72-8900-4278-9F44-2E392B2C56D2}" destId="{18DA2C71-D777-4BD0-AA80-999A92A52CBC}" srcOrd="0" destOrd="0" presId="urn:microsoft.com/office/officeart/2016/7/layout/RepeatingBendingProcessNew"/>
    <dgm:cxn modelId="{9F3D465E-63F9-4F42-9E4B-49AFB1AE8A06}" type="presOf" srcId="{C2695E1B-F6D5-4E88-942A-23317BF1BDA1}" destId="{05B1FA39-8CD1-49E8-92C7-8C960DB6DE6F}" srcOrd="0" destOrd="0" presId="urn:microsoft.com/office/officeart/2016/7/layout/RepeatingBendingProcessNew"/>
    <dgm:cxn modelId="{E7D70A44-30EC-4A68-ACE5-C2FD7FF8250D}" type="presOf" srcId="{1EB0CA2A-54C1-453A-8D4F-9DB3D121CC6F}" destId="{6744F15E-765F-4A19-9CA0-98FB550B5C54}" srcOrd="0" destOrd="0" presId="urn:microsoft.com/office/officeart/2016/7/layout/RepeatingBendingProcessNew"/>
    <dgm:cxn modelId="{4F569945-CFCA-4495-A33F-E62E3FB45708}" type="presOf" srcId="{E7FC931E-3900-4566-9519-81129CBD2F8C}" destId="{CC5B0F2E-7084-452F-B6AB-8F626B5FA0CE}" srcOrd="0" destOrd="0" presId="urn:microsoft.com/office/officeart/2016/7/layout/RepeatingBendingProcessNew"/>
    <dgm:cxn modelId="{C730C345-465F-4D9B-B759-634AF3F47FD9}" type="presOf" srcId="{02A87D72-8900-4278-9F44-2E392B2C56D2}" destId="{20AC6CB5-726F-4E0A-8689-B0C0E66A04F7}" srcOrd="1" destOrd="0" presId="urn:microsoft.com/office/officeart/2016/7/layout/RepeatingBendingProcessNew"/>
    <dgm:cxn modelId="{F64DFF46-6DF8-4C8F-800C-8972BFDE5C05}" type="presOf" srcId="{0A39232D-56A7-43F0-8BA0-BC3CCDF4CF4B}" destId="{3A54D3C6-335C-4D23-A4FA-E274FDFDE220}" srcOrd="1" destOrd="0" presId="urn:microsoft.com/office/officeart/2016/7/layout/RepeatingBendingProcessNew"/>
    <dgm:cxn modelId="{485BBA52-18D8-4F77-9D23-1F30C1061C62}" type="presOf" srcId="{AA684DD6-823D-4DAF-82E6-A11C3EEF958E}" destId="{2C48D2F7-63F2-4F3D-8363-F9DE89A628D9}" srcOrd="0" destOrd="0" presId="urn:microsoft.com/office/officeart/2016/7/layout/RepeatingBendingProcessNew"/>
    <dgm:cxn modelId="{9BF6C274-B45C-481C-8C4C-1C0DC396F0C6}" type="presOf" srcId="{2858C953-D2E9-4C28-922F-F7458B5E5409}" destId="{FF12B119-61D6-41F8-8EB5-0B975E6EB125}" srcOrd="0" destOrd="0" presId="urn:microsoft.com/office/officeart/2016/7/layout/RepeatingBendingProcessNew"/>
    <dgm:cxn modelId="{68384A88-6F3D-4DB8-85E6-7DDF45F83E59}" type="presOf" srcId="{1EB0CA2A-54C1-453A-8D4F-9DB3D121CC6F}" destId="{3FD96F4B-0EDD-4052-A8A3-3078B18F92BD}" srcOrd="1" destOrd="0" presId="urn:microsoft.com/office/officeart/2016/7/layout/RepeatingBendingProcessNew"/>
    <dgm:cxn modelId="{80F58C88-1381-4A98-B08C-08118C075657}" type="presOf" srcId="{D7F1BF9C-706B-4B1E-AE98-61FA2B800A53}" destId="{A1B7DE1B-364A-4777-92E8-9AA2D10C5361}" srcOrd="0" destOrd="0" presId="urn:microsoft.com/office/officeart/2016/7/layout/RepeatingBendingProcessNew"/>
    <dgm:cxn modelId="{3AA8B08E-4225-4D18-8AEA-7A35A0B4094C}" srcId="{C2695E1B-F6D5-4E88-942A-23317BF1BDA1}" destId="{2858C953-D2E9-4C28-922F-F7458B5E5409}" srcOrd="3" destOrd="0" parTransId="{87C621C1-642C-4BE9-AFD3-AC950CDB40FB}" sibTransId="{C53EEB4C-EF66-4348-ADF2-0A3273CC18E1}"/>
    <dgm:cxn modelId="{3B240896-73FA-4FFB-9FD6-AF81A423736E}" type="presOf" srcId="{C53EEB4C-EF66-4348-ADF2-0A3273CC18E1}" destId="{4353AAB1-ADAB-4BC0-9136-2D7B916FE7D9}" srcOrd="0" destOrd="0" presId="urn:microsoft.com/office/officeart/2016/7/layout/RepeatingBendingProcessNew"/>
    <dgm:cxn modelId="{FEBB5E9C-FDEF-42F9-A100-4CACB5DA4561}" srcId="{C2695E1B-F6D5-4E88-942A-23317BF1BDA1}" destId="{D7F1BF9C-706B-4B1E-AE98-61FA2B800A53}" srcOrd="1" destOrd="0" parTransId="{FEC152F4-F5C1-4D7E-AB84-00496E5D4BC0}" sibTransId="{AA684DD6-823D-4DAF-82E6-A11C3EEF958E}"/>
    <dgm:cxn modelId="{E37E3EA1-1A5A-45FE-9D56-24B72A75031D}" type="presOf" srcId="{C53EEB4C-EF66-4348-ADF2-0A3273CC18E1}" destId="{ACAD0BAB-8C09-4163-BAAE-546F21AACC25}" srcOrd="1" destOrd="0" presId="urn:microsoft.com/office/officeart/2016/7/layout/RepeatingBendingProcessNew"/>
    <dgm:cxn modelId="{42F06AAA-C278-497D-A70B-77F0532E27CE}" srcId="{C2695E1B-F6D5-4E88-942A-23317BF1BDA1}" destId="{4CB5726E-7FAA-49DF-9AC1-3E98DA7F5B63}" srcOrd="2" destOrd="0" parTransId="{133622AE-0E60-4D03-867D-347E3D2B8573}" sibTransId="{0A39232D-56A7-43F0-8BA0-BC3CCDF4CF4B}"/>
    <dgm:cxn modelId="{1203D9B2-5787-4959-BB24-F8F07FABA919}" type="presOf" srcId="{317501AE-3277-4A1C-B0E5-31D63FACF8CD}" destId="{BAC8AE79-80D7-44AE-97BF-E9CBAF887CB1}" srcOrd="0" destOrd="0" presId="urn:microsoft.com/office/officeart/2016/7/layout/RepeatingBendingProcessNew"/>
    <dgm:cxn modelId="{FCA25AC9-12E5-48F3-A667-CBC1DBB820E9}" srcId="{C2695E1B-F6D5-4E88-942A-23317BF1BDA1}" destId="{E7FC931E-3900-4566-9519-81129CBD2F8C}" srcOrd="4" destOrd="0" parTransId="{99D3C24C-536F-4420-B7D7-8AF6546C5473}" sibTransId="{1EB0CA2A-54C1-453A-8D4F-9DB3D121CC6F}"/>
    <dgm:cxn modelId="{F032F2CF-5EF4-4606-9949-6DE06AFF768C}" type="presOf" srcId="{FE346107-229B-4F82-AC24-917EBCE556E2}" destId="{4200680F-42A5-410D-A53B-68C085DFC930}" srcOrd="1" destOrd="0" presId="urn:microsoft.com/office/officeart/2016/7/layout/RepeatingBendingProcessNew"/>
    <dgm:cxn modelId="{08E155E4-0594-44A6-9B05-01A1B85BFB8B}" type="presOf" srcId="{9F650601-21D7-4D0C-81CF-9B904C7BDB6A}" destId="{0908CE09-DBBA-4A94-91F2-1CEB969EA003}" srcOrd="0" destOrd="0" presId="urn:microsoft.com/office/officeart/2016/7/layout/RepeatingBendingProcessNew"/>
    <dgm:cxn modelId="{E6F28C21-3A36-4B7B-ADA2-932FCF060789}" type="presParOf" srcId="{05B1FA39-8CD1-49E8-92C7-8C960DB6DE6F}" destId="{880349F6-9CA8-4576-8F4B-AABB4F97E88B}" srcOrd="0" destOrd="0" presId="urn:microsoft.com/office/officeart/2016/7/layout/RepeatingBendingProcessNew"/>
    <dgm:cxn modelId="{5B6A2A9B-ED97-458D-B9A9-39A1DF041D81}" type="presParOf" srcId="{05B1FA39-8CD1-49E8-92C7-8C960DB6DE6F}" destId="{18DA2C71-D777-4BD0-AA80-999A92A52CBC}" srcOrd="1" destOrd="0" presId="urn:microsoft.com/office/officeart/2016/7/layout/RepeatingBendingProcessNew"/>
    <dgm:cxn modelId="{D51F1CA3-C046-4649-890A-F71B92A83C48}" type="presParOf" srcId="{18DA2C71-D777-4BD0-AA80-999A92A52CBC}" destId="{20AC6CB5-726F-4E0A-8689-B0C0E66A04F7}" srcOrd="0" destOrd="0" presId="urn:microsoft.com/office/officeart/2016/7/layout/RepeatingBendingProcessNew"/>
    <dgm:cxn modelId="{6F673603-71D5-423D-8FE2-6C08581FA7D5}" type="presParOf" srcId="{05B1FA39-8CD1-49E8-92C7-8C960DB6DE6F}" destId="{A1B7DE1B-364A-4777-92E8-9AA2D10C5361}" srcOrd="2" destOrd="0" presId="urn:microsoft.com/office/officeart/2016/7/layout/RepeatingBendingProcessNew"/>
    <dgm:cxn modelId="{1C9766E7-23A0-4FA7-AFDB-6BC1945E2E64}" type="presParOf" srcId="{05B1FA39-8CD1-49E8-92C7-8C960DB6DE6F}" destId="{2C48D2F7-63F2-4F3D-8363-F9DE89A628D9}" srcOrd="3" destOrd="0" presId="urn:microsoft.com/office/officeart/2016/7/layout/RepeatingBendingProcessNew"/>
    <dgm:cxn modelId="{6B41EE5E-3C56-44C2-B2ED-E42FDCC94206}" type="presParOf" srcId="{2C48D2F7-63F2-4F3D-8363-F9DE89A628D9}" destId="{57CCA336-243C-49EF-92FA-F858B0FDFA2F}" srcOrd="0" destOrd="0" presId="urn:microsoft.com/office/officeart/2016/7/layout/RepeatingBendingProcessNew"/>
    <dgm:cxn modelId="{9727C7BB-E631-4C3D-9756-7BD793AC6C81}" type="presParOf" srcId="{05B1FA39-8CD1-49E8-92C7-8C960DB6DE6F}" destId="{23BDF111-2560-4178-A2EF-9519852587D5}" srcOrd="4" destOrd="0" presId="urn:microsoft.com/office/officeart/2016/7/layout/RepeatingBendingProcessNew"/>
    <dgm:cxn modelId="{9DBAD8EE-7BD1-4B4E-AC75-76BC3167557C}" type="presParOf" srcId="{05B1FA39-8CD1-49E8-92C7-8C960DB6DE6F}" destId="{ADF38613-EB61-45A3-BFA9-4761D42A7CA5}" srcOrd="5" destOrd="0" presId="urn:microsoft.com/office/officeart/2016/7/layout/RepeatingBendingProcessNew"/>
    <dgm:cxn modelId="{858D1E74-6676-4201-89F6-A2163BE430D1}" type="presParOf" srcId="{ADF38613-EB61-45A3-BFA9-4761D42A7CA5}" destId="{3A54D3C6-335C-4D23-A4FA-E274FDFDE220}" srcOrd="0" destOrd="0" presId="urn:microsoft.com/office/officeart/2016/7/layout/RepeatingBendingProcessNew"/>
    <dgm:cxn modelId="{1913AE9E-4806-4D94-B350-178B52ECFB75}" type="presParOf" srcId="{05B1FA39-8CD1-49E8-92C7-8C960DB6DE6F}" destId="{FF12B119-61D6-41F8-8EB5-0B975E6EB125}" srcOrd="6" destOrd="0" presId="urn:microsoft.com/office/officeart/2016/7/layout/RepeatingBendingProcessNew"/>
    <dgm:cxn modelId="{CA500EB8-B197-411E-91DB-A57CDE0D9D13}" type="presParOf" srcId="{05B1FA39-8CD1-49E8-92C7-8C960DB6DE6F}" destId="{4353AAB1-ADAB-4BC0-9136-2D7B916FE7D9}" srcOrd="7" destOrd="0" presId="urn:microsoft.com/office/officeart/2016/7/layout/RepeatingBendingProcessNew"/>
    <dgm:cxn modelId="{2F4E9B2E-546E-4174-A03E-4C58BA9F516F}" type="presParOf" srcId="{4353AAB1-ADAB-4BC0-9136-2D7B916FE7D9}" destId="{ACAD0BAB-8C09-4163-BAAE-546F21AACC25}" srcOrd="0" destOrd="0" presId="urn:microsoft.com/office/officeart/2016/7/layout/RepeatingBendingProcessNew"/>
    <dgm:cxn modelId="{6589C8BD-D737-48E8-B38B-302663BBF96A}" type="presParOf" srcId="{05B1FA39-8CD1-49E8-92C7-8C960DB6DE6F}" destId="{CC5B0F2E-7084-452F-B6AB-8F626B5FA0CE}" srcOrd="8" destOrd="0" presId="urn:microsoft.com/office/officeart/2016/7/layout/RepeatingBendingProcessNew"/>
    <dgm:cxn modelId="{018F9FF5-580A-41AA-B39D-B6291DCA80D2}" type="presParOf" srcId="{05B1FA39-8CD1-49E8-92C7-8C960DB6DE6F}" destId="{6744F15E-765F-4A19-9CA0-98FB550B5C54}" srcOrd="9" destOrd="0" presId="urn:microsoft.com/office/officeart/2016/7/layout/RepeatingBendingProcessNew"/>
    <dgm:cxn modelId="{E52E391E-6224-4BD4-8CB1-AA742518F599}" type="presParOf" srcId="{6744F15E-765F-4A19-9CA0-98FB550B5C54}" destId="{3FD96F4B-0EDD-4052-A8A3-3078B18F92BD}" srcOrd="0" destOrd="0" presId="urn:microsoft.com/office/officeart/2016/7/layout/RepeatingBendingProcessNew"/>
    <dgm:cxn modelId="{B6302AF4-927E-4E1B-8CE5-61B6E7D008AC}" type="presParOf" srcId="{05B1FA39-8CD1-49E8-92C7-8C960DB6DE6F}" destId="{0908CE09-DBBA-4A94-91F2-1CEB969EA003}" srcOrd="10" destOrd="0" presId="urn:microsoft.com/office/officeart/2016/7/layout/RepeatingBendingProcessNew"/>
    <dgm:cxn modelId="{4A2C1349-5A9C-4D39-8D53-999014577841}" type="presParOf" srcId="{05B1FA39-8CD1-49E8-92C7-8C960DB6DE6F}" destId="{F3E3225C-B214-4F08-A16C-66720E0FB787}" srcOrd="11" destOrd="0" presId="urn:microsoft.com/office/officeart/2016/7/layout/RepeatingBendingProcessNew"/>
    <dgm:cxn modelId="{30475D08-E437-47EE-853C-1E654420DC8A}" type="presParOf" srcId="{F3E3225C-B214-4F08-A16C-66720E0FB787}" destId="{4200680F-42A5-410D-A53B-68C085DFC930}" srcOrd="0" destOrd="0" presId="urn:microsoft.com/office/officeart/2016/7/layout/RepeatingBendingProcessNew"/>
    <dgm:cxn modelId="{14FB2C78-6172-46EA-A634-4CEC53D6EB4A}" type="presParOf" srcId="{05B1FA39-8CD1-49E8-92C7-8C960DB6DE6F}" destId="{BAC8AE79-80D7-44AE-97BF-E9CBAF887CB1}" srcOrd="1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2695E1B-F6D5-4E88-942A-23317BF1BDA1}" type="doc">
      <dgm:prSet loTypeId="urn:microsoft.com/office/officeart/2005/8/layout/default" loCatId="list" qsTypeId="urn:microsoft.com/office/officeart/2005/8/quickstyle/simple2" qsCatId="simple" csTypeId="urn:microsoft.com/office/officeart/2005/8/colors/accent6_2" csCatId="accent6" phldr="1"/>
      <dgm:spPr/>
      <dgm:t>
        <a:bodyPr/>
        <a:lstStyle/>
        <a:p>
          <a:endParaRPr lang="en-US"/>
        </a:p>
      </dgm:t>
    </dgm:pt>
    <dgm:pt modelId="{9E855711-CC08-4536-B34C-C8DADF617815}">
      <dgm:prSet custT="1"/>
      <dgm:spPr/>
      <dgm:t>
        <a:bodyPr/>
        <a:lstStyle/>
        <a:p>
          <a:r>
            <a:rPr lang="en-GB" sz="2400" b="1" dirty="0">
              <a:solidFill>
                <a:schemeClr val="bg1"/>
              </a:solidFill>
              <a:latin typeface="Arial" panose="020B0604020202020204" pitchFamily="34" charset="0"/>
              <a:cs typeface="Arial" panose="020B0604020202020204" pitchFamily="34" charset="0"/>
            </a:rPr>
            <a:t>Plant: </a:t>
          </a:r>
          <a:r>
            <a:rPr lang="en-GB" sz="2400" dirty="0">
              <a:latin typeface="Arial" panose="020B0604020202020204" pitchFamily="34" charset="0"/>
              <a:cs typeface="Arial" panose="020B0604020202020204" pitchFamily="34" charset="0"/>
            </a:rPr>
            <a:t>Original and creative, usually producing fresh ideas and answers.</a:t>
          </a:r>
          <a:endParaRPr lang="en-US" sz="2400" dirty="0">
            <a:latin typeface="Arial" panose="020B0604020202020204" pitchFamily="34" charset="0"/>
            <a:cs typeface="Arial" panose="020B0604020202020204" pitchFamily="34" charset="0"/>
          </a:endParaRPr>
        </a:p>
      </dgm:t>
    </dgm:pt>
    <dgm:pt modelId="{04333ABB-8D99-4AE7-8E48-57B74F7477EB}" type="parTrans" cxnId="{7CA0A925-0B3D-4AC3-AC9A-8C5C75D616B2}">
      <dgm:prSet/>
      <dgm:spPr/>
      <dgm:t>
        <a:bodyPr/>
        <a:lstStyle/>
        <a:p>
          <a:endParaRPr lang="en-US"/>
        </a:p>
      </dgm:t>
    </dgm:pt>
    <dgm:pt modelId="{02A87D72-8900-4278-9F44-2E392B2C56D2}" type="sibTrans" cxnId="{7CA0A925-0B3D-4AC3-AC9A-8C5C75D616B2}">
      <dgm:prSet/>
      <dgm:spPr/>
      <dgm:t>
        <a:bodyPr/>
        <a:lstStyle/>
        <a:p>
          <a:endParaRPr lang="en-US"/>
        </a:p>
      </dgm:t>
    </dgm:pt>
    <dgm:pt modelId="{333DEFC0-A8BF-4FE2-BF0A-BCA27A1F92D8}">
      <dgm:prSet custT="1"/>
      <dgm:spPr/>
      <dgm:t>
        <a:bodyPr/>
        <a:lstStyle/>
        <a:p>
          <a:r>
            <a:rPr lang="en-GB" sz="2400" b="1" dirty="0">
              <a:solidFill>
                <a:schemeClr val="bg1"/>
              </a:solidFill>
              <a:latin typeface="Arial" panose="020B0604020202020204" pitchFamily="34" charset="0"/>
              <a:cs typeface="Arial" panose="020B0604020202020204" pitchFamily="34" charset="0"/>
            </a:rPr>
            <a:t>Resource Investigator: </a:t>
          </a:r>
          <a:r>
            <a:rPr lang="en-GB" sz="2400" dirty="0">
              <a:latin typeface="Arial" panose="020B0604020202020204" pitchFamily="34" charset="0"/>
              <a:cs typeface="Arial" panose="020B0604020202020204" pitchFamily="34" charset="0"/>
            </a:rPr>
            <a:t>Outgoing and vibrant, resource investigator thrives in investigating scenarios and developing outside contacts.</a:t>
          </a:r>
          <a:endParaRPr lang="en-US" sz="2400" dirty="0">
            <a:latin typeface="Arial" panose="020B0604020202020204" pitchFamily="34" charset="0"/>
            <a:cs typeface="Arial" panose="020B0604020202020204" pitchFamily="34" charset="0"/>
          </a:endParaRPr>
        </a:p>
      </dgm:t>
    </dgm:pt>
    <dgm:pt modelId="{1570797E-9710-44AE-943F-E33A203F5A7B}" type="parTrans" cxnId="{FD99AD89-BBFD-4577-881B-CDEAF547F1FD}">
      <dgm:prSet/>
      <dgm:spPr/>
      <dgm:t>
        <a:bodyPr/>
        <a:lstStyle/>
        <a:p>
          <a:endParaRPr lang="en-GB"/>
        </a:p>
      </dgm:t>
    </dgm:pt>
    <dgm:pt modelId="{13953822-47F2-41C3-B29B-CCCA442BEA5F}" type="sibTrans" cxnId="{FD99AD89-BBFD-4577-881B-CDEAF547F1FD}">
      <dgm:prSet/>
      <dgm:spPr/>
      <dgm:t>
        <a:bodyPr/>
        <a:lstStyle/>
        <a:p>
          <a:endParaRPr lang="en-GB"/>
        </a:p>
      </dgm:t>
    </dgm:pt>
    <dgm:pt modelId="{A0F7A1D8-8246-4450-9E25-69DEB69358A7}">
      <dgm:prSet custT="1"/>
      <dgm:spPr/>
      <dgm:t>
        <a:bodyPr/>
        <a:lstStyle/>
        <a:p>
          <a:r>
            <a:rPr lang="en-GB" sz="2400" b="1" dirty="0">
              <a:solidFill>
                <a:schemeClr val="bg1"/>
              </a:solidFill>
              <a:latin typeface="Arial" panose="020B0604020202020204" pitchFamily="34" charset="0"/>
              <a:cs typeface="Arial" panose="020B0604020202020204" pitchFamily="34" charset="0"/>
            </a:rPr>
            <a:t>Coordinator:</a:t>
          </a:r>
          <a:r>
            <a:rPr lang="en-GB" sz="2400" dirty="0">
              <a:solidFill>
                <a:schemeClr val="bg1"/>
              </a:solidFill>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Natural leader that helps with organisation and clarity of purpose encourages the team to stay focused.</a:t>
          </a:r>
          <a:endParaRPr lang="en-US" sz="2400" dirty="0">
            <a:latin typeface="Arial" panose="020B0604020202020204" pitchFamily="34" charset="0"/>
            <a:cs typeface="Arial" panose="020B0604020202020204" pitchFamily="34" charset="0"/>
          </a:endParaRPr>
        </a:p>
      </dgm:t>
    </dgm:pt>
    <dgm:pt modelId="{9C9FA62B-0599-41A2-ADB9-35CC579A3DC6}" type="parTrans" cxnId="{19049E53-A824-48C5-A58C-B114DAB56F3E}">
      <dgm:prSet/>
      <dgm:spPr/>
      <dgm:t>
        <a:bodyPr/>
        <a:lstStyle/>
        <a:p>
          <a:endParaRPr lang="en-GB"/>
        </a:p>
      </dgm:t>
    </dgm:pt>
    <dgm:pt modelId="{0DA4A8DF-2AD9-45C9-8231-922FF81290EC}" type="sibTrans" cxnId="{19049E53-A824-48C5-A58C-B114DAB56F3E}">
      <dgm:prSet/>
      <dgm:spPr/>
      <dgm:t>
        <a:bodyPr/>
        <a:lstStyle/>
        <a:p>
          <a:endParaRPr lang="en-GB"/>
        </a:p>
      </dgm:t>
    </dgm:pt>
    <dgm:pt modelId="{E9E47207-5D2A-4305-AEEB-8B1AAEFCA9E4}">
      <dgm:prSet custT="1"/>
      <dgm:spPr/>
      <dgm:t>
        <a:bodyPr/>
        <a:lstStyle/>
        <a:p>
          <a:r>
            <a:rPr lang="en-GB" sz="2400" b="1" dirty="0">
              <a:solidFill>
                <a:schemeClr val="bg1"/>
              </a:solidFill>
              <a:latin typeface="Arial" panose="020B0604020202020204" pitchFamily="34" charset="0"/>
              <a:cs typeface="Arial" panose="020B0604020202020204" pitchFamily="34" charset="0"/>
            </a:rPr>
            <a:t>Implementer:</a:t>
          </a:r>
          <a:r>
            <a:rPr lang="en-GB" sz="2400" dirty="0">
              <a:latin typeface="Arial" panose="020B0604020202020204" pitchFamily="34" charset="0"/>
              <a:cs typeface="Arial" panose="020B0604020202020204" pitchFamily="34" charset="0"/>
            </a:rPr>
            <a:t> Practical and effective Implementer turns ideas into attainable strategies.</a:t>
          </a:r>
          <a:endParaRPr lang="en-US" sz="2400" dirty="0">
            <a:latin typeface="Arial" panose="020B0604020202020204" pitchFamily="34" charset="0"/>
            <a:cs typeface="Arial" panose="020B0604020202020204" pitchFamily="34" charset="0"/>
          </a:endParaRPr>
        </a:p>
      </dgm:t>
    </dgm:pt>
    <dgm:pt modelId="{7F75D684-FD87-455A-94AC-66CD889D6F7E}" type="parTrans" cxnId="{A18A9706-C551-44F8-8A36-A738CC736112}">
      <dgm:prSet/>
      <dgm:spPr/>
      <dgm:t>
        <a:bodyPr/>
        <a:lstStyle/>
        <a:p>
          <a:endParaRPr lang="en-GB"/>
        </a:p>
      </dgm:t>
    </dgm:pt>
    <dgm:pt modelId="{A31E91D0-F607-46B8-8A1B-9366CF98E79A}" type="sibTrans" cxnId="{A18A9706-C551-44F8-8A36-A738CC736112}">
      <dgm:prSet/>
      <dgm:spPr/>
      <dgm:t>
        <a:bodyPr/>
        <a:lstStyle/>
        <a:p>
          <a:endParaRPr lang="en-GB"/>
        </a:p>
      </dgm:t>
    </dgm:pt>
    <dgm:pt modelId="{5210B032-3D15-410D-B589-803429DB3772}">
      <dgm:prSet custT="1"/>
      <dgm:spPr/>
      <dgm:t>
        <a:bodyPr/>
        <a:lstStyle/>
        <a:p>
          <a:r>
            <a:rPr lang="en-GB" sz="2400" b="1" dirty="0">
              <a:solidFill>
                <a:schemeClr val="bg1"/>
              </a:solidFill>
              <a:latin typeface="Arial" panose="020B0604020202020204" pitchFamily="34" charset="0"/>
              <a:cs typeface="Arial" panose="020B0604020202020204" pitchFamily="34" charset="0"/>
            </a:rPr>
            <a:t>Completer Finisher:</a:t>
          </a:r>
          <a:r>
            <a:rPr lang="en-GB" sz="2400" b="1"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Detail-oriented and reliable, a completer finisher guarantees correct and well-timed completion of jobs.</a:t>
          </a:r>
          <a:endParaRPr lang="en-US" sz="2400" dirty="0">
            <a:latin typeface="Arial" panose="020B0604020202020204" pitchFamily="34" charset="0"/>
            <a:cs typeface="Arial" panose="020B0604020202020204" pitchFamily="34" charset="0"/>
          </a:endParaRPr>
        </a:p>
      </dgm:t>
    </dgm:pt>
    <dgm:pt modelId="{B0E370A8-B14C-4309-B356-3C07F7365752}" type="parTrans" cxnId="{0228C886-D6A1-467F-998E-6FDBC9B7092B}">
      <dgm:prSet/>
      <dgm:spPr/>
      <dgm:t>
        <a:bodyPr/>
        <a:lstStyle/>
        <a:p>
          <a:endParaRPr lang="en-GB"/>
        </a:p>
      </dgm:t>
    </dgm:pt>
    <dgm:pt modelId="{51F1FE21-7A16-4075-AE62-131CA6F2E9E1}" type="sibTrans" cxnId="{0228C886-D6A1-467F-998E-6FDBC9B7092B}">
      <dgm:prSet/>
      <dgm:spPr/>
      <dgm:t>
        <a:bodyPr/>
        <a:lstStyle/>
        <a:p>
          <a:endParaRPr lang="en-GB"/>
        </a:p>
      </dgm:t>
    </dgm:pt>
    <dgm:pt modelId="{29BC4FA4-07AF-402A-8F7D-5B748C6E79BA}" type="pres">
      <dgm:prSet presAssocID="{C2695E1B-F6D5-4E88-942A-23317BF1BDA1}" presName="diagram" presStyleCnt="0">
        <dgm:presLayoutVars>
          <dgm:dir/>
          <dgm:resizeHandles val="exact"/>
        </dgm:presLayoutVars>
      </dgm:prSet>
      <dgm:spPr/>
    </dgm:pt>
    <dgm:pt modelId="{006E73D7-915C-414D-B275-C672EDE6D20F}" type="pres">
      <dgm:prSet presAssocID="{9E855711-CC08-4536-B34C-C8DADF617815}" presName="node" presStyleLbl="node1" presStyleIdx="0" presStyleCnt="5" custScaleY="110772" custLinFactNeighborX="-57640" custLinFactNeighborY="8151">
        <dgm:presLayoutVars>
          <dgm:bulletEnabled val="1"/>
        </dgm:presLayoutVars>
      </dgm:prSet>
      <dgm:spPr/>
    </dgm:pt>
    <dgm:pt modelId="{0ABF257B-25F6-477B-A500-DE064731339D}" type="pres">
      <dgm:prSet presAssocID="{02A87D72-8900-4278-9F44-2E392B2C56D2}" presName="sibTrans" presStyleCnt="0"/>
      <dgm:spPr/>
    </dgm:pt>
    <dgm:pt modelId="{7C9D95D9-9436-42C5-8586-88C557501AB5}" type="pres">
      <dgm:prSet presAssocID="{333DEFC0-A8BF-4FE2-BF0A-BCA27A1F92D8}" presName="node" presStyleLbl="node1" presStyleIdx="1" presStyleCnt="5" custScaleX="174042" custScaleY="109332" custLinFactNeighborX="-54858" custLinFactNeighborY="8733">
        <dgm:presLayoutVars>
          <dgm:bulletEnabled val="1"/>
        </dgm:presLayoutVars>
      </dgm:prSet>
      <dgm:spPr/>
    </dgm:pt>
    <dgm:pt modelId="{D0F368EB-4343-4737-AFF3-3A80F415EB61}" type="pres">
      <dgm:prSet presAssocID="{13953822-47F2-41C3-B29B-CCCA442BEA5F}" presName="sibTrans" presStyleCnt="0"/>
      <dgm:spPr/>
    </dgm:pt>
    <dgm:pt modelId="{BE5DC039-BC7D-42DB-BFA4-0AB2C1A9A672}" type="pres">
      <dgm:prSet presAssocID="{A0F7A1D8-8246-4450-9E25-69DEB69358A7}" presName="node" presStyleLbl="node1" presStyleIdx="2" presStyleCnt="5" custScaleX="146959" custScaleY="121751" custLinFactNeighborX="-20763" custLinFactNeighborY="6808">
        <dgm:presLayoutVars>
          <dgm:bulletEnabled val="1"/>
        </dgm:presLayoutVars>
      </dgm:prSet>
      <dgm:spPr/>
    </dgm:pt>
    <dgm:pt modelId="{4038CECB-A4ED-4F40-B7F9-B333A0CD308C}" type="pres">
      <dgm:prSet presAssocID="{0DA4A8DF-2AD9-45C9-8231-922FF81290EC}" presName="sibTrans" presStyleCnt="0"/>
      <dgm:spPr/>
    </dgm:pt>
    <dgm:pt modelId="{CE148E54-56F3-4812-BA84-2AEB89B4BAAE}" type="pres">
      <dgm:prSet presAssocID="{E9E47207-5D2A-4305-AEEB-8B1AAEFCA9E4}" presName="node" presStyleLbl="node1" presStyleIdx="3" presStyleCnt="5" custScaleY="153012" custLinFactNeighborX="3843">
        <dgm:presLayoutVars>
          <dgm:bulletEnabled val="1"/>
        </dgm:presLayoutVars>
      </dgm:prSet>
      <dgm:spPr/>
    </dgm:pt>
    <dgm:pt modelId="{301CB69E-B1C3-4097-B270-C618BDF66252}" type="pres">
      <dgm:prSet presAssocID="{A31E91D0-F607-46B8-8A1B-9366CF98E79A}" presName="sibTrans" presStyleCnt="0"/>
      <dgm:spPr/>
    </dgm:pt>
    <dgm:pt modelId="{43DEA4B2-FF95-4757-9B63-B95CD77DA69B}" type="pres">
      <dgm:prSet presAssocID="{5210B032-3D15-410D-B589-803429DB3772}" presName="node" presStyleLbl="node1" presStyleIdx="4" presStyleCnt="5" custScaleX="109328" custScaleY="191660" custLinFactNeighborX="13564" custLinFactNeighborY="-94168">
        <dgm:presLayoutVars>
          <dgm:bulletEnabled val="1"/>
        </dgm:presLayoutVars>
      </dgm:prSet>
      <dgm:spPr/>
    </dgm:pt>
  </dgm:ptLst>
  <dgm:cxnLst>
    <dgm:cxn modelId="{A3315D03-9D65-41E6-A602-3C0F0A77F263}" type="presOf" srcId="{A0F7A1D8-8246-4450-9E25-69DEB69358A7}" destId="{BE5DC039-BC7D-42DB-BFA4-0AB2C1A9A672}" srcOrd="0" destOrd="0" presId="urn:microsoft.com/office/officeart/2005/8/layout/default"/>
    <dgm:cxn modelId="{A18A9706-C551-44F8-8A36-A738CC736112}" srcId="{C2695E1B-F6D5-4E88-942A-23317BF1BDA1}" destId="{E9E47207-5D2A-4305-AEEB-8B1AAEFCA9E4}" srcOrd="3" destOrd="0" parTransId="{7F75D684-FD87-455A-94AC-66CD889D6F7E}" sibTransId="{A31E91D0-F607-46B8-8A1B-9366CF98E79A}"/>
    <dgm:cxn modelId="{7CA0A925-0B3D-4AC3-AC9A-8C5C75D616B2}" srcId="{C2695E1B-F6D5-4E88-942A-23317BF1BDA1}" destId="{9E855711-CC08-4536-B34C-C8DADF617815}" srcOrd="0" destOrd="0" parTransId="{04333ABB-8D99-4AE7-8E48-57B74F7477EB}" sibTransId="{02A87D72-8900-4278-9F44-2E392B2C56D2}"/>
    <dgm:cxn modelId="{3DD6A15B-F061-41DD-9184-69044A0DBBC4}" type="presOf" srcId="{333DEFC0-A8BF-4FE2-BF0A-BCA27A1F92D8}" destId="{7C9D95D9-9436-42C5-8586-88C557501AB5}" srcOrd="0" destOrd="0" presId="urn:microsoft.com/office/officeart/2005/8/layout/default"/>
    <dgm:cxn modelId="{19049E53-A824-48C5-A58C-B114DAB56F3E}" srcId="{C2695E1B-F6D5-4E88-942A-23317BF1BDA1}" destId="{A0F7A1D8-8246-4450-9E25-69DEB69358A7}" srcOrd="2" destOrd="0" parTransId="{9C9FA62B-0599-41A2-ADB9-35CC579A3DC6}" sibTransId="{0DA4A8DF-2AD9-45C9-8231-922FF81290EC}"/>
    <dgm:cxn modelId="{0228C886-D6A1-467F-998E-6FDBC9B7092B}" srcId="{C2695E1B-F6D5-4E88-942A-23317BF1BDA1}" destId="{5210B032-3D15-410D-B589-803429DB3772}" srcOrd="4" destOrd="0" parTransId="{B0E370A8-B14C-4309-B356-3C07F7365752}" sibTransId="{51F1FE21-7A16-4075-AE62-131CA6F2E9E1}"/>
    <dgm:cxn modelId="{FD99AD89-BBFD-4577-881B-CDEAF547F1FD}" srcId="{C2695E1B-F6D5-4E88-942A-23317BF1BDA1}" destId="{333DEFC0-A8BF-4FE2-BF0A-BCA27A1F92D8}" srcOrd="1" destOrd="0" parTransId="{1570797E-9710-44AE-943F-E33A203F5A7B}" sibTransId="{13953822-47F2-41C3-B29B-CCCA442BEA5F}"/>
    <dgm:cxn modelId="{1BB7CCA9-3634-4891-AED7-744FDF5341EB}" type="presOf" srcId="{C2695E1B-F6D5-4E88-942A-23317BF1BDA1}" destId="{29BC4FA4-07AF-402A-8F7D-5B748C6E79BA}" srcOrd="0" destOrd="0" presId="urn:microsoft.com/office/officeart/2005/8/layout/default"/>
    <dgm:cxn modelId="{62ACF0AB-730E-4FCC-8DCF-890CCB8B1572}" type="presOf" srcId="{E9E47207-5D2A-4305-AEEB-8B1AAEFCA9E4}" destId="{CE148E54-56F3-4812-BA84-2AEB89B4BAAE}" srcOrd="0" destOrd="0" presId="urn:microsoft.com/office/officeart/2005/8/layout/default"/>
    <dgm:cxn modelId="{360CB7B2-0147-45AE-BE6F-AEE0EDD5664B}" type="presOf" srcId="{9E855711-CC08-4536-B34C-C8DADF617815}" destId="{006E73D7-915C-414D-B275-C672EDE6D20F}" srcOrd="0" destOrd="0" presId="urn:microsoft.com/office/officeart/2005/8/layout/default"/>
    <dgm:cxn modelId="{15DC5CC3-B3BC-4181-8C81-E54F418E93D8}" type="presOf" srcId="{5210B032-3D15-410D-B589-803429DB3772}" destId="{43DEA4B2-FF95-4757-9B63-B95CD77DA69B}" srcOrd="0" destOrd="0" presId="urn:microsoft.com/office/officeart/2005/8/layout/default"/>
    <dgm:cxn modelId="{F28F8881-7770-4BB7-B756-7BD706EF49C3}" type="presParOf" srcId="{29BC4FA4-07AF-402A-8F7D-5B748C6E79BA}" destId="{006E73D7-915C-414D-B275-C672EDE6D20F}" srcOrd="0" destOrd="0" presId="urn:microsoft.com/office/officeart/2005/8/layout/default"/>
    <dgm:cxn modelId="{AC8AA08B-2B6C-4957-9C04-FAE009F24460}" type="presParOf" srcId="{29BC4FA4-07AF-402A-8F7D-5B748C6E79BA}" destId="{0ABF257B-25F6-477B-A500-DE064731339D}" srcOrd="1" destOrd="0" presId="urn:microsoft.com/office/officeart/2005/8/layout/default"/>
    <dgm:cxn modelId="{6B763370-1A2B-4436-8E1B-7B0683154F56}" type="presParOf" srcId="{29BC4FA4-07AF-402A-8F7D-5B748C6E79BA}" destId="{7C9D95D9-9436-42C5-8586-88C557501AB5}" srcOrd="2" destOrd="0" presId="urn:microsoft.com/office/officeart/2005/8/layout/default"/>
    <dgm:cxn modelId="{08553847-05FC-4591-9418-2CD1E912CEAB}" type="presParOf" srcId="{29BC4FA4-07AF-402A-8F7D-5B748C6E79BA}" destId="{D0F368EB-4343-4737-AFF3-3A80F415EB61}" srcOrd="3" destOrd="0" presId="urn:microsoft.com/office/officeart/2005/8/layout/default"/>
    <dgm:cxn modelId="{1BB28852-1315-49AF-A4E4-30B5FC9DE932}" type="presParOf" srcId="{29BC4FA4-07AF-402A-8F7D-5B748C6E79BA}" destId="{BE5DC039-BC7D-42DB-BFA4-0AB2C1A9A672}" srcOrd="4" destOrd="0" presId="urn:microsoft.com/office/officeart/2005/8/layout/default"/>
    <dgm:cxn modelId="{B48154EE-0183-47C2-9CE5-6D3CA3316035}" type="presParOf" srcId="{29BC4FA4-07AF-402A-8F7D-5B748C6E79BA}" destId="{4038CECB-A4ED-4F40-B7F9-B333A0CD308C}" srcOrd="5" destOrd="0" presId="urn:microsoft.com/office/officeart/2005/8/layout/default"/>
    <dgm:cxn modelId="{45F4A882-BBB7-427A-86D2-B44D836F7E61}" type="presParOf" srcId="{29BC4FA4-07AF-402A-8F7D-5B748C6E79BA}" destId="{CE148E54-56F3-4812-BA84-2AEB89B4BAAE}" srcOrd="6" destOrd="0" presId="urn:microsoft.com/office/officeart/2005/8/layout/default"/>
    <dgm:cxn modelId="{8DBADF18-1CD3-40FE-BB31-EFEC5DFFED58}" type="presParOf" srcId="{29BC4FA4-07AF-402A-8F7D-5B748C6E79BA}" destId="{301CB69E-B1C3-4097-B270-C618BDF66252}" srcOrd="7" destOrd="0" presId="urn:microsoft.com/office/officeart/2005/8/layout/default"/>
    <dgm:cxn modelId="{C05E378D-7E81-48EC-9C96-B0CEE917EFB0}" type="presParOf" srcId="{29BC4FA4-07AF-402A-8F7D-5B748C6E79BA}" destId="{43DEA4B2-FF95-4757-9B63-B95CD77DA69B}"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2695E1B-F6D5-4E88-942A-23317BF1BDA1}" type="doc">
      <dgm:prSet loTypeId="urn:microsoft.com/office/officeart/2005/8/layout/default" loCatId="list" qsTypeId="urn:microsoft.com/office/officeart/2005/8/quickstyle/simple2" qsCatId="simple" csTypeId="urn:microsoft.com/office/officeart/2005/8/colors/accent6_2" csCatId="accent6" phldr="1"/>
      <dgm:spPr/>
      <dgm:t>
        <a:bodyPr/>
        <a:lstStyle/>
        <a:p>
          <a:endParaRPr lang="en-US"/>
        </a:p>
      </dgm:t>
    </dgm:pt>
    <dgm:pt modelId="{BD1B7411-3B1C-4F0C-BCED-C188B5F0844E}">
      <dgm:prSet custT="1"/>
      <dgm:spPr/>
      <dgm:t>
        <a:bodyPr/>
        <a:lstStyle/>
        <a:p>
          <a:r>
            <a:rPr lang="en-GB" sz="2400" b="1" dirty="0">
              <a:solidFill>
                <a:schemeClr val="bg1"/>
              </a:solidFill>
              <a:latin typeface="Arial" panose="020B0604020202020204" pitchFamily="34" charset="0"/>
              <a:cs typeface="Arial" panose="020B0604020202020204" pitchFamily="34" charset="0"/>
            </a:rPr>
            <a:t>Shaper:</a:t>
          </a:r>
          <a:r>
            <a:rPr lang="en-GB" sz="2400" dirty="0">
              <a:solidFill>
                <a:schemeClr val="bg1"/>
              </a:solidFill>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Dynamic and challenging, Shaper drives the team ahead from under pressure.</a:t>
          </a:r>
          <a:endParaRPr lang="en-US" sz="2400" dirty="0">
            <a:latin typeface="Arial" panose="020B0604020202020204" pitchFamily="34" charset="0"/>
            <a:cs typeface="Arial" panose="020B0604020202020204" pitchFamily="34" charset="0"/>
          </a:endParaRPr>
        </a:p>
      </dgm:t>
    </dgm:pt>
    <dgm:pt modelId="{615B55D4-5B01-4107-B1BB-2E81C9175E94}" type="parTrans" cxnId="{3C219C99-45F6-4B83-AAEA-474C96063794}">
      <dgm:prSet/>
      <dgm:spPr/>
      <dgm:t>
        <a:bodyPr/>
        <a:lstStyle/>
        <a:p>
          <a:endParaRPr lang="en-GB"/>
        </a:p>
      </dgm:t>
    </dgm:pt>
    <dgm:pt modelId="{1B87F7AC-5AB6-4FE5-A763-39AC269A82B5}" type="sibTrans" cxnId="{3C219C99-45F6-4B83-AAEA-474C96063794}">
      <dgm:prSet/>
      <dgm:spPr/>
      <dgm:t>
        <a:bodyPr/>
        <a:lstStyle/>
        <a:p>
          <a:endParaRPr lang="en-GB"/>
        </a:p>
      </dgm:t>
    </dgm:pt>
    <dgm:pt modelId="{E88F6610-4CBB-4D5B-8BA4-7EBDEDBC604D}">
      <dgm:prSet custT="1"/>
      <dgm:spPr/>
      <dgm:t>
        <a:bodyPr/>
        <a:lstStyle/>
        <a:p>
          <a:r>
            <a:rPr lang="en-GB" sz="2400" b="1" dirty="0">
              <a:solidFill>
                <a:schemeClr val="bg1"/>
              </a:solidFill>
              <a:latin typeface="Arial" panose="020B0604020202020204" pitchFamily="34" charset="0"/>
              <a:cs typeface="Arial" panose="020B0604020202020204" pitchFamily="34" charset="0"/>
            </a:rPr>
            <a:t>Specialist: </a:t>
          </a:r>
          <a:r>
            <a:rPr lang="en-GB" sz="2400" b="0" dirty="0">
              <a:solidFill>
                <a:schemeClr val="tx1"/>
              </a:solidFill>
              <a:latin typeface="Arial" panose="020B0604020202020204" pitchFamily="34" charset="0"/>
              <a:cs typeface="Arial" panose="020B0604020202020204" pitchFamily="34" charset="0"/>
            </a:rPr>
            <a:t>The expert in a specific area who brings deep knowledge and skills to the team. They provide specialized input that can enhance the team’s performance in particular areas.</a:t>
          </a:r>
          <a:endParaRPr lang="en-US" sz="2400" b="0" dirty="0">
            <a:solidFill>
              <a:schemeClr val="tx1"/>
            </a:solidFill>
            <a:latin typeface="Arial" panose="020B0604020202020204" pitchFamily="34" charset="0"/>
            <a:cs typeface="Arial" panose="020B0604020202020204" pitchFamily="34" charset="0"/>
          </a:endParaRPr>
        </a:p>
      </dgm:t>
    </dgm:pt>
    <dgm:pt modelId="{D88D3E76-6F6A-4E32-AF69-36FDF9D6EAA2}" type="parTrans" cxnId="{58C94990-E417-48D3-AD18-D27634F079C8}">
      <dgm:prSet/>
      <dgm:spPr/>
      <dgm:t>
        <a:bodyPr/>
        <a:lstStyle/>
        <a:p>
          <a:endParaRPr lang="en-GB"/>
        </a:p>
      </dgm:t>
    </dgm:pt>
    <dgm:pt modelId="{7385AA06-6CB0-4BC6-8CEB-0D8BCAF03174}" type="sibTrans" cxnId="{58C94990-E417-48D3-AD18-D27634F079C8}">
      <dgm:prSet/>
      <dgm:spPr/>
      <dgm:t>
        <a:bodyPr/>
        <a:lstStyle/>
        <a:p>
          <a:endParaRPr lang="en-GB"/>
        </a:p>
      </dgm:t>
    </dgm:pt>
    <dgm:pt modelId="{7059BF5F-42C0-4292-B104-55613875EE3D}">
      <dgm:prSet custT="1"/>
      <dgm:spPr/>
      <dgm:t>
        <a:bodyPr/>
        <a:lstStyle/>
        <a:p>
          <a:r>
            <a:rPr lang="en-GB" sz="2400" b="1" dirty="0">
              <a:solidFill>
                <a:schemeClr val="bg1"/>
              </a:solidFill>
              <a:latin typeface="Arial" panose="020B0604020202020204" pitchFamily="34" charset="0"/>
              <a:cs typeface="Arial" panose="020B0604020202020204" pitchFamily="34" charset="0"/>
            </a:rPr>
            <a:t>Team Worker: </a:t>
          </a:r>
          <a:r>
            <a:rPr lang="en-GB" sz="2400" dirty="0">
              <a:latin typeface="Arial" panose="020B0604020202020204" pitchFamily="34" charset="0"/>
              <a:cs typeface="Arial" panose="020B0604020202020204" pitchFamily="34" charset="0"/>
            </a:rPr>
            <a:t>Cooperative and encouraging team player helps to preserve harmony and settles problems.</a:t>
          </a:r>
          <a:endParaRPr lang="en-US" sz="2400" dirty="0">
            <a:latin typeface="Arial" panose="020B0604020202020204" pitchFamily="34" charset="0"/>
            <a:cs typeface="Arial" panose="020B0604020202020204" pitchFamily="34" charset="0"/>
          </a:endParaRPr>
        </a:p>
      </dgm:t>
    </dgm:pt>
    <dgm:pt modelId="{A0D82B14-B4B2-4CB7-9C9F-E18E140B5888}" type="parTrans" cxnId="{7525D2F1-000A-4823-947D-6694CF3E1893}">
      <dgm:prSet/>
      <dgm:spPr/>
      <dgm:t>
        <a:bodyPr/>
        <a:lstStyle/>
        <a:p>
          <a:endParaRPr lang="en-GB"/>
        </a:p>
      </dgm:t>
    </dgm:pt>
    <dgm:pt modelId="{EBCE0F33-7E80-4E82-A04B-4F31AEEE8FD7}" type="sibTrans" cxnId="{7525D2F1-000A-4823-947D-6694CF3E1893}">
      <dgm:prSet/>
      <dgm:spPr/>
      <dgm:t>
        <a:bodyPr/>
        <a:lstStyle/>
        <a:p>
          <a:endParaRPr lang="en-GB"/>
        </a:p>
      </dgm:t>
    </dgm:pt>
    <dgm:pt modelId="{1D6D3A27-5E99-44F5-B0C4-ADA4E726BEB8}">
      <dgm:prSet custT="1"/>
      <dgm:spPr/>
      <dgm:t>
        <a:bodyPr/>
        <a:lstStyle/>
        <a:p>
          <a:r>
            <a:rPr lang="en-GB" sz="2400" b="1" dirty="0">
              <a:solidFill>
                <a:schemeClr val="bg1"/>
              </a:solidFill>
              <a:latin typeface="Arial" panose="020B0604020202020204" pitchFamily="34" charset="0"/>
              <a:cs typeface="Arial" panose="020B0604020202020204" pitchFamily="34" charset="0"/>
            </a:rPr>
            <a:t>Monitor Evaluator: </a:t>
          </a:r>
          <a:r>
            <a:rPr lang="en-GB" sz="2400" b="0" dirty="0">
              <a:solidFill>
                <a:schemeClr val="tx1"/>
              </a:solidFill>
              <a:latin typeface="Arial" panose="020B0604020202020204" pitchFamily="34" charset="0"/>
              <a:cs typeface="Arial" panose="020B0604020202020204" pitchFamily="34" charset="0"/>
            </a:rPr>
            <a:t>This person thinks logically and objectively, looking at ideas and making choices after giving them a lot of thought.  It's easy for them to see the pros and cons.</a:t>
          </a:r>
          <a:endParaRPr lang="en-US" sz="2400" b="0" dirty="0">
            <a:solidFill>
              <a:schemeClr val="tx1"/>
            </a:solidFill>
            <a:latin typeface="Arial" panose="020B0604020202020204" pitchFamily="34" charset="0"/>
            <a:cs typeface="Arial" panose="020B0604020202020204" pitchFamily="34" charset="0"/>
          </a:endParaRPr>
        </a:p>
      </dgm:t>
    </dgm:pt>
    <dgm:pt modelId="{ECF5FF6F-7D20-4C09-9E3B-8CE43A95B419}" type="parTrans" cxnId="{477DA6EF-1F17-43CA-BB0B-4FD51CE8A7B7}">
      <dgm:prSet/>
      <dgm:spPr/>
      <dgm:t>
        <a:bodyPr/>
        <a:lstStyle/>
        <a:p>
          <a:endParaRPr lang="en-GB"/>
        </a:p>
      </dgm:t>
    </dgm:pt>
    <dgm:pt modelId="{61C6639D-6F98-4453-94E7-FF8F23710BDC}" type="sibTrans" cxnId="{477DA6EF-1F17-43CA-BB0B-4FD51CE8A7B7}">
      <dgm:prSet/>
      <dgm:spPr/>
      <dgm:t>
        <a:bodyPr/>
        <a:lstStyle/>
        <a:p>
          <a:endParaRPr lang="en-GB"/>
        </a:p>
      </dgm:t>
    </dgm:pt>
    <dgm:pt modelId="{29BC4FA4-07AF-402A-8F7D-5B748C6E79BA}" type="pres">
      <dgm:prSet presAssocID="{C2695E1B-F6D5-4E88-942A-23317BF1BDA1}" presName="diagram" presStyleCnt="0">
        <dgm:presLayoutVars>
          <dgm:dir/>
          <dgm:resizeHandles val="exact"/>
        </dgm:presLayoutVars>
      </dgm:prSet>
      <dgm:spPr/>
    </dgm:pt>
    <dgm:pt modelId="{1C15B53E-CA9C-4FD5-959B-8E077EBE8AEC}" type="pres">
      <dgm:prSet presAssocID="{BD1B7411-3B1C-4F0C-BCED-C188B5F0844E}" presName="node" presStyleLbl="node1" presStyleIdx="0" presStyleCnt="4" custScaleX="44261" custScaleY="39431" custLinFactNeighborX="-6801" custLinFactNeighborY="1292">
        <dgm:presLayoutVars>
          <dgm:bulletEnabled val="1"/>
        </dgm:presLayoutVars>
      </dgm:prSet>
      <dgm:spPr/>
    </dgm:pt>
    <dgm:pt modelId="{81B002B2-19A1-4363-AEFB-E02F40050D77}" type="pres">
      <dgm:prSet presAssocID="{1B87F7AC-5AB6-4FE5-A763-39AC269A82B5}" presName="sibTrans" presStyleCnt="0"/>
      <dgm:spPr/>
    </dgm:pt>
    <dgm:pt modelId="{F0316089-6B17-4977-A0BE-4A711330B238}" type="pres">
      <dgm:prSet presAssocID="{E88F6610-4CBB-4D5B-8BA4-7EBDEDBC604D}" presName="node" presStyleLbl="node1" presStyleIdx="1" presStyleCnt="4" custScaleX="76497" custScaleY="32188" custLinFactNeighborX="-4851" custLinFactNeighborY="219">
        <dgm:presLayoutVars>
          <dgm:bulletEnabled val="1"/>
        </dgm:presLayoutVars>
      </dgm:prSet>
      <dgm:spPr/>
    </dgm:pt>
    <dgm:pt modelId="{44611205-B6D8-46C0-97C4-B75147F354CA}" type="pres">
      <dgm:prSet presAssocID="{7385AA06-6CB0-4BC6-8CEB-0D8BCAF03174}" presName="sibTrans" presStyleCnt="0"/>
      <dgm:spPr/>
    </dgm:pt>
    <dgm:pt modelId="{0C5CDBDA-7CA2-4E18-9DFB-EAC648C1E672}" type="pres">
      <dgm:prSet presAssocID="{7059BF5F-42C0-4292-B104-55613875EE3D}" presName="node" presStyleLbl="node1" presStyleIdx="2" presStyleCnt="4" custScaleX="51701" custScaleY="33595" custLinFactNeighborX="-39650" custLinFactNeighborY="-2537">
        <dgm:presLayoutVars>
          <dgm:bulletEnabled val="1"/>
        </dgm:presLayoutVars>
      </dgm:prSet>
      <dgm:spPr/>
    </dgm:pt>
    <dgm:pt modelId="{A3140323-3D50-48FB-9CFA-42726D852A11}" type="pres">
      <dgm:prSet presAssocID="{EBCE0F33-7E80-4E82-A04B-4F31AEEE8FD7}" presName="sibTrans" presStyleCnt="0"/>
      <dgm:spPr/>
    </dgm:pt>
    <dgm:pt modelId="{0FE46F37-BBD7-4D93-BE33-B86E580B7C35}" type="pres">
      <dgm:prSet presAssocID="{1D6D3A27-5E99-44F5-B0C4-ADA4E726BEB8}" presName="node" presStyleLbl="node1" presStyleIdx="3" presStyleCnt="4" custScaleX="59927" custScaleY="33595" custLinFactNeighborX="-3999" custLinFactNeighborY="-4021">
        <dgm:presLayoutVars>
          <dgm:bulletEnabled val="1"/>
        </dgm:presLayoutVars>
      </dgm:prSet>
      <dgm:spPr/>
    </dgm:pt>
  </dgm:ptLst>
  <dgm:cxnLst>
    <dgm:cxn modelId="{0665BB61-2E98-46F6-A76E-58373A31137B}" type="presOf" srcId="{7059BF5F-42C0-4292-B104-55613875EE3D}" destId="{0C5CDBDA-7CA2-4E18-9DFB-EAC648C1E672}" srcOrd="0" destOrd="0" presId="urn:microsoft.com/office/officeart/2005/8/layout/default"/>
    <dgm:cxn modelId="{58C94990-E417-48D3-AD18-D27634F079C8}" srcId="{C2695E1B-F6D5-4E88-942A-23317BF1BDA1}" destId="{E88F6610-4CBB-4D5B-8BA4-7EBDEDBC604D}" srcOrd="1" destOrd="0" parTransId="{D88D3E76-6F6A-4E32-AF69-36FDF9D6EAA2}" sibTransId="{7385AA06-6CB0-4BC6-8CEB-0D8BCAF03174}"/>
    <dgm:cxn modelId="{3C219C99-45F6-4B83-AAEA-474C96063794}" srcId="{C2695E1B-F6D5-4E88-942A-23317BF1BDA1}" destId="{BD1B7411-3B1C-4F0C-BCED-C188B5F0844E}" srcOrd="0" destOrd="0" parTransId="{615B55D4-5B01-4107-B1BB-2E81C9175E94}" sibTransId="{1B87F7AC-5AB6-4FE5-A763-39AC269A82B5}"/>
    <dgm:cxn modelId="{1BB7CCA9-3634-4891-AED7-744FDF5341EB}" type="presOf" srcId="{C2695E1B-F6D5-4E88-942A-23317BF1BDA1}" destId="{29BC4FA4-07AF-402A-8F7D-5B748C6E79BA}" srcOrd="0" destOrd="0" presId="urn:microsoft.com/office/officeart/2005/8/layout/default"/>
    <dgm:cxn modelId="{C32C4FB0-8FF1-49E8-818D-609857B1CC28}" type="presOf" srcId="{1D6D3A27-5E99-44F5-B0C4-ADA4E726BEB8}" destId="{0FE46F37-BBD7-4D93-BE33-B86E580B7C35}" srcOrd="0" destOrd="0" presId="urn:microsoft.com/office/officeart/2005/8/layout/default"/>
    <dgm:cxn modelId="{DAE9CBB3-75FC-4D77-A316-CE853F8E2530}" type="presOf" srcId="{BD1B7411-3B1C-4F0C-BCED-C188B5F0844E}" destId="{1C15B53E-CA9C-4FD5-959B-8E077EBE8AEC}" srcOrd="0" destOrd="0" presId="urn:microsoft.com/office/officeart/2005/8/layout/default"/>
    <dgm:cxn modelId="{E9C2D9E2-E9C4-4D02-9D5A-A24E25CE644B}" type="presOf" srcId="{E88F6610-4CBB-4D5B-8BA4-7EBDEDBC604D}" destId="{F0316089-6B17-4977-A0BE-4A711330B238}" srcOrd="0" destOrd="0" presId="urn:microsoft.com/office/officeart/2005/8/layout/default"/>
    <dgm:cxn modelId="{477DA6EF-1F17-43CA-BB0B-4FD51CE8A7B7}" srcId="{C2695E1B-F6D5-4E88-942A-23317BF1BDA1}" destId="{1D6D3A27-5E99-44F5-B0C4-ADA4E726BEB8}" srcOrd="3" destOrd="0" parTransId="{ECF5FF6F-7D20-4C09-9E3B-8CE43A95B419}" sibTransId="{61C6639D-6F98-4453-94E7-FF8F23710BDC}"/>
    <dgm:cxn modelId="{7525D2F1-000A-4823-947D-6694CF3E1893}" srcId="{C2695E1B-F6D5-4E88-942A-23317BF1BDA1}" destId="{7059BF5F-42C0-4292-B104-55613875EE3D}" srcOrd="2" destOrd="0" parTransId="{A0D82B14-B4B2-4CB7-9C9F-E18E140B5888}" sibTransId="{EBCE0F33-7E80-4E82-A04B-4F31AEEE8FD7}"/>
    <dgm:cxn modelId="{59B4565C-2DA2-4952-9F93-BA0C7F7942BB}" type="presParOf" srcId="{29BC4FA4-07AF-402A-8F7D-5B748C6E79BA}" destId="{1C15B53E-CA9C-4FD5-959B-8E077EBE8AEC}" srcOrd="0" destOrd="0" presId="urn:microsoft.com/office/officeart/2005/8/layout/default"/>
    <dgm:cxn modelId="{CEF27B49-60B2-4193-9463-D3EE8B509A6A}" type="presParOf" srcId="{29BC4FA4-07AF-402A-8F7D-5B748C6E79BA}" destId="{81B002B2-19A1-4363-AEFB-E02F40050D77}" srcOrd="1" destOrd="0" presId="urn:microsoft.com/office/officeart/2005/8/layout/default"/>
    <dgm:cxn modelId="{F07029FA-C19E-4F19-AEDC-B1BE797F4D63}" type="presParOf" srcId="{29BC4FA4-07AF-402A-8F7D-5B748C6E79BA}" destId="{F0316089-6B17-4977-A0BE-4A711330B238}" srcOrd="2" destOrd="0" presId="urn:microsoft.com/office/officeart/2005/8/layout/default"/>
    <dgm:cxn modelId="{ADCA74B3-5542-429C-90F2-86691392AFB8}" type="presParOf" srcId="{29BC4FA4-07AF-402A-8F7D-5B748C6E79BA}" destId="{44611205-B6D8-46C0-97C4-B75147F354CA}" srcOrd="3" destOrd="0" presId="urn:microsoft.com/office/officeart/2005/8/layout/default"/>
    <dgm:cxn modelId="{0A8DDF3A-7693-44DD-845B-4D6F6A2EE2B2}" type="presParOf" srcId="{29BC4FA4-07AF-402A-8F7D-5B748C6E79BA}" destId="{0C5CDBDA-7CA2-4E18-9DFB-EAC648C1E672}" srcOrd="4" destOrd="0" presId="urn:microsoft.com/office/officeart/2005/8/layout/default"/>
    <dgm:cxn modelId="{9EC3F8C6-0B5D-4863-8261-D506A19C17FF}" type="presParOf" srcId="{29BC4FA4-07AF-402A-8F7D-5B748C6E79BA}" destId="{A3140323-3D50-48FB-9CFA-42726D852A11}" srcOrd="5" destOrd="0" presId="urn:microsoft.com/office/officeart/2005/8/layout/default"/>
    <dgm:cxn modelId="{D846CAA3-941B-4697-A313-63008C86856A}" type="presParOf" srcId="{29BC4FA4-07AF-402A-8F7D-5B748C6E79BA}" destId="{0FE46F37-BBD7-4D93-BE33-B86E580B7C35}"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2695E1B-F6D5-4E88-942A-23317BF1BDA1}" type="doc">
      <dgm:prSet loTypeId="urn:microsoft.com/office/officeart/2005/8/layout/arrow5" loCatId="relationship" qsTypeId="urn:microsoft.com/office/officeart/2005/8/quickstyle/simple1" qsCatId="simple" csTypeId="urn:microsoft.com/office/officeart/2005/8/colors/colorful2" csCatId="colorful" phldr="1"/>
      <dgm:spPr/>
      <dgm:t>
        <a:bodyPr/>
        <a:lstStyle/>
        <a:p>
          <a:endParaRPr lang="en-US"/>
        </a:p>
      </dgm:t>
    </dgm:pt>
    <dgm:pt modelId="{9E855711-CC08-4536-B34C-C8DADF617815}">
      <dgm:prSet custT="1"/>
      <dgm:spPr/>
      <dgm:t>
        <a:bodyPr/>
        <a:lstStyle/>
        <a:p>
          <a:pPr algn="ctr"/>
          <a:r>
            <a:rPr lang="en-GB" sz="2000" b="1" dirty="0">
              <a:solidFill>
                <a:schemeClr val="bg1"/>
              </a:solidFill>
              <a:latin typeface="Arial" panose="020B0604020202020204" pitchFamily="34" charset="0"/>
              <a:cs typeface="Arial" panose="020B0604020202020204" pitchFamily="34" charset="0"/>
            </a:rPr>
            <a:t>Lara (Team Worker &amp; Plant)</a:t>
          </a:r>
        </a:p>
        <a:p>
          <a:pPr algn="l"/>
          <a:r>
            <a:rPr lang="en-GB" sz="2000" b="1" dirty="0">
              <a:solidFill>
                <a:schemeClr val="bg1"/>
              </a:solidFill>
              <a:latin typeface="Arial" panose="020B0604020202020204" pitchFamily="34" charset="0"/>
              <a:cs typeface="Arial" panose="020B0604020202020204" pitchFamily="34" charset="0"/>
            </a:rPr>
            <a:t>Role:</a:t>
          </a:r>
          <a:r>
            <a:rPr lang="en-GB" sz="2000" dirty="0">
              <a:latin typeface="Arial" panose="020B0604020202020204" pitchFamily="34" charset="0"/>
              <a:cs typeface="Arial" panose="020B0604020202020204" pitchFamily="34" charset="0"/>
            </a:rPr>
            <a:t> Collaborative and supportive, with a creative mindset.</a:t>
          </a:r>
        </a:p>
        <a:p>
          <a:pPr algn="l"/>
          <a:r>
            <a:rPr lang="en-GB" sz="2000" b="1" dirty="0">
              <a:solidFill>
                <a:schemeClr val="bg1"/>
              </a:solidFill>
              <a:latin typeface="Arial" panose="020B0604020202020204" pitchFamily="34" charset="0"/>
              <a:cs typeface="Arial" panose="020B0604020202020204" pitchFamily="34" charset="0"/>
            </a:rPr>
            <a:t>Contribution:</a:t>
          </a:r>
          <a:r>
            <a:rPr lang="en-GB" sz="2000" dirty="0">
              <a:latin typeface="Arial" panose="020B0604020202020204" pitchFamily="34" charset="0"/>
              <a:cs typeface="Arial" panose="020B0604020202020204" pitchFamily="34" charset="0"/>
            </a:rPr>
            <a:t> Lara acted as a mediator and helped maintain team harmony. She also provided creative ideas for the presentation, ensuring it was both engaging and informative. </a:t>
          </a:r>
          <a:endParaRPr lang="en-US" sz="2000" dirty="0">
            <a:latin typeface="Arial" panose="020B0604020202020204" pitchFamily="34" charset="0"/>
            <a:cs typeface="Arial" panose="020B0604020202020204" pitchFamily="34" charset="0"/>
          </a:endParaRPr>
        </a:p>
      </dgm:t>
    </dgm:pt>
    <dgm:pt modelId="{04333ABB-8D99-4AE7-8E48-57B74F7477EB}" type="parTrans" cxnId="{7CA0A925-0B3D-4AC3-AC9A-8C5C75D616B2}">
      <dgm:prSet/>
      <dgm:spPr/>
      <dgm:t>
        <a:bodyPr/>
        <a:lstStyle/>
        <a:p>
          <a:endParaRPr lang="en-US"/>
        </a:p>
      </dgm:t>
    </dgm:pt>
    <dgm:pt modelId="{02A87D72-8900-4278-9F44-2E392B2C56D2}" type="sibTrans" cxnId="{7CA0A925-0B3D-4AC3-AC9A-8C5C75D616B2}">
      <dgm:prSet/>
      <dgm:spPr/>
      <dgm:t>
        <a:bodyPr/>
        <a:lstStyle/>
        <a:p>
          <a:endParaRPr lang="en-US"/>
        </a:p>
      </dgm:t>
    </dgm:pt>
    <dgm:pt modelId="{0DAB2800-8583-482A-BBEC-1C3E617ACD9D}">
      <dgm:prSet custT="1"/>
      <dgm:spPr/>
      <dgm:t>
        <a:bodyPr/>
        <a:lstStyle/>
        <a:p>
          <a:pPr algn="ctr"/>
          <a:r>
            <a:rPr lang="en-GB" sz="2000" b="1" dirty="0">
              <a:solidFill>
                <a:schemeClr val="bg1"/>
              </a:solidFill>
              <a:latin typeface="Arial" panose="020B0604020202020204" pitchFamily="34" charset="0"/>
              <a:cs typeface="Arial" panose="020B0604020202020204" pitchFamily="34" charset="0"/>
            </a:rPr>
            <a:t>Dani (Resource Investigator)</a:t>
          </a:r>
        </a:p>
        <a:p>
          <a:pPr algn="r"/>
          <a:r>
            <a:rPr lang="en-GB" sz="2000" b="1" dirty="0">
              <a:solidFill>
                <a:schemeClr val="bg1"/>
              </a:solidFill>
              <a:latin typeface="Arial" panose="020B0604020202020204" pitchFamily="34" charset="0"/>
              <a:cs typeface="Arial" panose="020B0604020202020204" pitchFamily="34" charset="0"/>
            </a:rPr>
            <a:t>Role:</a:t>
          </a:r>
          <a:r>
            <a:rPr lang="en-GB" sz="2000" dirty="0">
              <a:latin typeface="Arial" panose="020B0604020202020204" pitchFamily="34" charset="0"/>
              <a:cs typeface="Arial" panose="020B0604020202020204" pitchFamily="34" charset="0"/>
            </a:rPr>
            <a:t> Focused on gathering information and bringing in evidence insights.</a:t>
          </a:r>
        </a:p>
        <a:p>
          <a:pPr algn="r"/>
          <a:r>
            <a:rPr lang="en-GB" sz="2000" b="1" dirty="0">
              <a:solidFill>
                <a:schemeClr val="bg1"/>
              </a:solidFill>
              <a:latin typeface="Arial" panose="020B0604020202020204" pitchFamily="34" charset="0"/>
              <a:cs typeface="Arial" panose="020B0604020202020204" pitchFamily="34" charset="0"/>
            </a:rPr>
            <a:t>Contribution:</a:t>
          </a:r>
          <a:r>
            <a:rPr lang="en-GB" sz="2000" b="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Dani took on the task of researching and collecting information from different sources.  He also helped us remain creative and linked to wider viewpoints</a:t>
          </a:r>
          <a:r>
            <a:rPr lang="en-GB" sz="2000" b="1" dirty="0">
              <a:latin typeface="Arial" panose="020B0604020202020204" pitchFamily="34" charset="0"/>
              <a:cs typeface="Arial" panose="020B0604020202020204" pitchFamily="34" charset="0"/>
            </a:rPr>
            <a:t>.</a:t>
          </a:r>
          <a:endParaRPr lang="en-GB" sz="2000" b="1" dirty="0">
            <a:solidFill>
              <a:schemeClr val="bg1"/>
            </a:solidFill>
            <a:latin typeface="Arial" panose="020B0604020202020204" pitchFamily="34" charset="0"/>
            <a:cs typeface="Arial" panose="020B0604020202020204" pitchFamily="34" charset="0"/>
          </a:endParaRPr>
        </a:p>
        <a:p>
          <a:pPr algn="ctr"/>
          <a:endParaRPr lang="en-GB" sz="1600" b="1" dirty="0">
            <a:latin typeface="Arial" panose="020B0604020202020204" pitchFamily="34" charset="0"/>
            <a:cs typeface="Arial" panose="020B0604020202020204" pitchFamily="34" charset="0"/>
          </a:endParaRPr>
        </a:p>
      </dgm:t>
    </dgm:pt>
    <dgm:pt modelId="{00B65D4A-511D-49C5-A092-59B45FB5A09D}" type="sibTrans" cxnId="{479C3ED8-D36A-45FC-B9B7-AC9546CD5668}">
      <dgm:prSet/>
      <dgm:spPr/>
      <dgm:t>
        <a:bodyPr/>
        <a:lstStyle/>
        <a:p>
          <a:endParaRPr lang="en-GB"/>
        </a:p>
      </dgm:t>
    </dgm:pt>
    <dgm:pt modelId="{35D8485F-5320-43EA-9E89-414AE1933DA9}" type="parTrans" cxnId="{479C3ED8-D36A-45FC-B9B7-AC9546CD5668}">
      <dgm:prSet/>
      <dgm:spPr/>
      <dgm:t>
        <a:bodyPr/>
        <a:lstStyle/>
        <a:p>
          <a:endParaRPr lang="en-GB"/>
        </a:p>
      </dgm:t>
    </dgm:pt>
    <dgm:pt modelId="{BF486EF3-EB85-4247-9DDF-765D71073330}" type="pres">
      <dgm:prSet presAssocID="{C2695E1B-F6D5-4E88-942A-23317BF1BDA1}" presName="diagram" presStyleCnt="0">
        <dgm:presLayoutVars>
          <dgm:dir/>
          <dgm:resizeHandles val="exact"/>
        </dgm:presLayoutVars>
      </dgm:prSet>
      <dgm:spPr/>
    </dgm:pt>
    <dgm:pt modelId="{5B7BD770-4406-4459-9A18-9E0A65D68759}" type="pres">
      <dgm:prSet presAssocID="{9E855711-CC08-4536-B34C-C8DADF617815}" presName="arrow" presStyleLbl="node1" presStyleIdx="0" presStyleCnt="2" custScaleY="100015">
        <dgm:presLayoutVars>
          <dgm:bulletEnabled val="1"/>
        </dgm:presLayoutVars>
      </dgm:prSet>
      <dgm:spPr/>
    </dgm:pt>
    <dgm:pt modelId="{2028C5B4-5512-4307-B64F-7C66C72C2C14}" type="pres">
      <dgm:prSet presAssocID="{0DAB2800-8583-482A-BBEC-1C3E617ACD9D}" presName="arrow" presStyleLbl="node1" presStyleIdx="1" presStyleCnt="2" custScaleY="100476" custRadScaleRad="95877" custRadScaleInc="-244">
        <dgm:presLayoutVars>
          <dgm:bulletEnabled val="1"/>
        </dgm:presLayoutVars>
      </dgm:prSet>
      <dgm:spPr/>
    </dgm:pt>
  </dgm:ptLst>
  <dgm:cxnLst>
    <dgm:cxn modelId="{E3697518-F03A-485E-A727-08B2A86695B8}" type="presOf" srcId="{C2695E1B-F6D5-4E88-942A-23317BF1BDA1}" destId="{BF486EF3-EB85-4247-9DDF-765D71073330}" srcOrd="0" destOrd="0" presId="urn:microsoft.com/office/officeart/2005/8/layout/arrow5"/>
    <dgm:cxn modelId="{7CA0A925-0B3D-4AC3-AC9A-8C5C75D616B2}" srcId="{C2695E1B-F6D5-4E88-942A-23317BF1BDA1}" destId="{9E855711-CC08-4536-B34C-C8DADF617815}" srcOrd="0" destOrd="0" parTransId="{04333ABB-8D99-4AE7-8E48-57B74F7477EB}" sibTransId="{02A87D72-8900-4278-9F44-2E392B2C56D2}"/>
    <dgm:cxn modelId="{02A4A36B-3A0C-4986-BDD9-094145020CD8}" type="presOf" srcId="{9E855711-CC08-4536-B34C-C8DADF617815}" destId="{5B7BD770-4406-4459-9A18-9E0A65D68759}" srcOrd="0" destOrd="0" presId="urn:microsoft.com/office/officeart/2005/8/layout/arrow5"/>
    <dgm:cxn modelId="{479C3ED8-D36A-45FC-B9B7-AC9546CD5668}" srcId="{C2695E1B-F6D5-4E88-942A-23317BF1BDA1}" destId="{0DAB2800-8583-482A-BBEC-1C3E617ACD9D}" srcOrd="1" destOrd="0" parTransId="{35D8485F-5320-43EA-9E89-414AE1933DA9}" sibTransId="{00B65D4A-511D-49C5-A092-59B45FB5A09D}"/>
    <dgm:cxn modelId="{9437B3ED-2E03-4D5D-BD86-FCF8CF57B8BC}" type="presOf" srcId="{0DAB2800-8583-482A-BBEC-1C3E617ACD9D}" destId="{2028C5B4-5512-4307-B64F-7C66C72C2C14}" srcOrd="0" destOrd="0" presId="urn:microsoft.com/office/officeart/2005/8/layout/arrow5"/>
    <dgm:cxn modelId="{C9E81D08-028C-4ACD-BE50-6ED2EDCAF30B}" type="presParOf" srcId="{BF486EF3-EB85-4247-9DDF-765D71073330}" destId="{5B7BD770-4406-4459-9A18-9E0A65D68759}" srcOrd="0" destOrd="0" presId="urn:microsoft.com/office/officeart/2005/8/layout/arrow5"/>
    <dgm:cxn modelId="{CD325A1C-C5E8-4592-8EBD-94B26F741293}" type="presParOf" srcId="{BF486EF3-EB85-4247-9DDF-765D71073330}" destId="{2028C5B4-5512-4307-B64F-7C66C72C2C14}"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2695E1B-F6D5-4E88-942A-23317BF1BDA1}" type="doc">
      <dgm:prSet loTypeId="urn:microsoft.com/office/officeart/2005/8/layout/arrow5" loCatId="relationship" qsTypeId="urn:microsoft.com/office/officeart/2005/8/quickstyle/simple1" qsCatId="simple" csTypeId="urn:microsoft.com/office/officeart/2005/8/colors/colorful2" csCatId="colorful" phldr="1"/>
      <dgm:spPr/>
      <dgm:t>
        <a:bodyPr/>
        <a:lstStyle/>
        <a:p>
          <a:endParaRPr lang="en-US"/>
        </a:p>
      </dgm:t>
    </dgm:pt>
    <dgm:pt modelId="{9E855711-CC08-4536-B34C-C8DADF617815}">
      <dgm:prSet custT="1"/>
      <dgm:spPr/>
      <dgm:t>
        <a:bodyPr/>
        <a:lstStyle/>
        <a:p>
          <a:pPr algn="ctr"/>
          <a:r>
            <a:rPr lang="en-GB" sz="2400" b="1" dirty="0">
              <a:solidFill>
                <a:schemeClr val="bg1"/>
              </a:solidFill>
              <a:latin typeface="Arial" panose="020B0604020202020204" pitchFamily="34" charset="0"/>
              <a:cs typeface="Arial" panose="020B0604020202020204" pitchFamily="34" charset="0"/>
            </a:rPr>
            <a:t>Paula (Completer/Finisher)</a:t>
          </a:r>
        </a:p>
        <a:p>
          <a:pPr algn="l"/>
          <a:r>
            <a:rPr lang="en-GB" sz="2400" b="1" dirty="0">
              <a:solidFill>
                <a:schemeClr val="bg1"/>
              </a:solidFill>
              <a:latin typeface="Arial" panose="020B0604020202020204" pitchFamily="34" charset="0"/>
              <a:cs typeface="Arial" panose="020B0604020202020204" pitchFamily="34" charset="0"/>
            </a:rPr>
            <a:t>Role:</a:t>
          </a:r>
          <a:r>
            <a:rPr lang="en-GB" sz="2400" dirty="0">
              <a:solidFill>
                <a:schemeClr val="bg1"/>
              </a:solidFill>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Detail-oriented, concentrated on guaranteeing tasks’ completion and quality.</a:t>
          </a:r>
        </a:p>
        <a:p>
          <a:pPr algn="l"/>
          <a:r>
            <a:rPr lang="en-GB" sz="2400" b="1" dirty="0">
              <a:solidFill>
                <a:schemeClr val="bg1"/>
              </a:solidFill>
              <a:latin typeface="Arial" panose="020B0604020202020204" pitchFamily="34" charset="0"/>
              <a:cs typeface="Arial" panose="020B0604020202020204" pitchFamily="34" charset="0"/>
            </a:rPr>
            <a:t>Contribution:</a:t>
          </a:r>
          <a:r>
            <a:rPr lang="en-GB" sz="2400" dirty="0">
              <a:latin typeface="Arial" panose="020B0604020202020204" pitchFamily="34" charset="0"/>
              <a:cs typeface="Arial" panose="020B0604020202020204" pitchFamily="34" charset="0"/>
            </a:rPr>
            <a:t> Paula made sure the presentation was polished, looked for any mistakes, and turned it on time. </a:t>
          </a:r>
          <a:endParaRPr lang="en-US" sz="2400" dirty="0">
            <a:latin typeface="Arial" panose="020B0604020202020204" pitchFamily="34" charset="0"/>
            <a:cs typeface="Arial" panose="020B0604020202020204" pitchFamily="34" charset="0"/>
          </a:endParaRPr>
        </a:p>
      </dgm:t>
    </dgm:pt>
    <dgm:pt modelId="{04333ABB-8D99-4AE7-8E48-57B74F7477EB}" type="parTrans" cxnId="{7CA0A925-0B3D-4AC3-AC9A-8C5C75D616B2}">
      <dgm:prSet/>
      <dgm:spPr/>
      <dgm:t>
        <a:bodyPr/>
        <a:lstStyle/>
        <a:p>
          <a:endParaRPr lang="en-US"/>
        </a:p>
      </dgm:t>
    </dgm:pt>
    <dgm:pt modelId="{02A87D72-8900-4278-9F44-2E392B2C56D2}" type="sibTrans" cxnId="{7CA0A925-0B3D-4AC3-AC9A-8C5C75D616B2}">
      <dgm:prSet/>
      <dgm:spPr/>
      <dgm:t>
        <a:bodyPr/>
        <a:lstStyle/>
        <a:p>
          <a:endParaRPr lang="en-US"/>
        </a:p>
      </dgm:t>
    </dgm:pt>
    <dgm:pt modelId="{0DAB2800-8583-482A-BBEC-1C3E617ACD9D}">
      <dgm:prSet custT="1"/>
      <dgm:spPr/>
      <dgm:t>
        <a:bodyPr/>
        <a:lstStyle/>
        <a:p>
          <a:pPr algn="r"/>
          <a:endParaRPr lang="en-GB" sz="2400" b="1" dirty="0">
            <a:solidFill>
              <a:schemeClr val="bg1"/>
            </a:solidFill>
            <a:latin typeface="Arial" panose="020B0604020202020204" pitchFamily="34" charset="0"/>
            <a:cs typeface="Arial" panose="020B0604020202020204" pitchFamily="34" charset="0"/>
          </a:endParaRPr>
        </a:p>
        <a:p>
          <a:pPr algn="ctr"/>
          <a:r>
            <a:rPr lang="en-GB" sz="2400" b="1" dirty="0">
              <a:solidFill>
                <a:schemeClr val="bg1"/>
              </a:solidFill>
              <a:latin typeface="Arial" panose="020B0604020202020204" pitchFamily="34" charset="0"/>
              <a:cs typeface="Arial" panose="020B0604020202020204" pitchFamily="34" charset="0"/>
            </a:rPr>
            <a:t>Florin (Implementer) </a:t>
          </a:r>
        </a:p>
        <a:p>
          <a:pPr algn="r"/>
          <a:r>
            <a:rPr lang="en-GB" sz="2400" b="1" dirty="0">
              <a:solidFill>
                <a:schemeClr val="bg1"/>
              </a:solidFill>
              <a:latin typeface="Arial" panose="020B0604020202020204" pitchFamily="34" charset="0"/>
              <a:cs typeface="Arial" panose="020B0604020202020204" pitchFamily="34" charset="0"/>
            </a:rPr>
            <a:t>Role:</a:t>
          </a:r>
          <a:r>
            <a:rPr lang="en-GB" sz="2400" dirty="0">
              <a:latin typeface="Arial" panose="020B0604020202020204" pitchFamily="34" charset="0"/>
              <a:cs typeface="Arial" panose="020B0604020202020204" pitchFamily="34" charset="0"/>
            </a:rPr>
            <a:t> Practical, disciplined, and well-organised. Focused on turning ideas into action.</a:t>
          </a:r>
        </a:p>
        <a:p>
          <a:pPr algn="r"/>
          <a:r>
            <a:rPr lang="en-GB" sz="2400" b="1" dirty="0">
              <a:solidFill>
                <a:schemeClr val="bg1"/>
              </a:solidFill>
              <a:latin typeface="Arial" panose="020B0604020202020204" pitchFamily="34" charset="0"/>
              <a:cs typeface="Arial" panose="020B0604020202020204" pitchFamily="34" charset="0"/>
            </a:rPr>
            <a:t>Contribution:</a:t>
          </a:r>
          <a:r>
            <a:rPr lang="en-GB" sz="2400" b="1"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Florin oversaw tasks, presentation organisation, and ensuring the team followed a clear process.</a:t>
          </a:r>
        </a:p>
        <a:p>
          <a:pPr algn="ctr"/>
          <a:endParaRPr lang="en-GB" sz="1600" b="1" dirty="0">
            <a:latin typeface="Arial" panose="020B0604020202020204" pitchFamily="34" charset="0"/>
            <a:cs typeface="Arial" panose="020B0604020202020204" pitchFamily="34" charset="0"/>
          </a:endParaRPr>
        </a:p>
      </dgm:t>
    </dgm:pt>
    <dgm:pt modelId="{35D8485F-5320-43EA-9E89-414AE1933DA9}" type="parTrans" cxnId="{479C3ED8-D36A-45FC-B9B7-AC9546CD5668}">
      <dgm:prSet/>
      <dgm:spPr/>
      <dgm:t>
        <a:bodyPr/>
        <a:lstStyle/>
        <a:p>
          <a:endParaRPr lang="en-GB"/>
        </a:p>
      </dgm:t>
    </dgm:pt>
    <dgm:pt modelId="{00B65D4A-511D-49C5-A092-59B45FB5A09D}" type="sibTrans" cxnId="{479C3ED8-D36A-45FC-B9B7-AC9546CD5668}">
      <dgm:prSet/>
      <dgm:spPr/>
      <dgm:t>
        <a:bodyPr/>
        <a:lstStyle/>
        <a:p>
          <a:endParaRPr lang="en-GB"/>
        </a:p>
      </dgm:t>
    </dgm:pt>
    <dgm:pt modelId="{BF486EF3-EB85-4247-9DDF-765D71073330}" type="pres">
      <dgm:prSet presAssocID="{C2695E1B-F6D5-4E88-942A-23317BF1BDA1}" presName="diagram" presStyleCnt="0">
        <dgm:presLayoutVars>
          <dgm:dir/>
          <dgm:resizeHandles val="exact"/>
        </dgm:presLayoutVars>
      </dgm:prSet>
      <dgm:spPr/>
    </dgm:pt>
    <dgm:pt modelId="{5B7BD770-4406-4459-9A18-9E0A65D68759}" type="pres">
      <dgm:prSet presAssocID="{9E855711-CC08-4536-B34C-C8DADF617815}" presName="arrow" presStyleLbl="node1" presStyleIdx="0" presStyleCnt="2" custScaleY="100015">
        <dgm:presLayoutVars>
          <dgm:bulletEnabled val="1"/>
        </dgm:presLayoutVars>
      </dgm:prSet>
      <dgm:spPr/>
    </dgm:pt>
    <dgm:pt modelId="{2028C5B4-5512-4307-B64F-7C66C72C2C14}" type="pres">
      <dgm:prSet presAssocID="{0DAB2800-8583-482A-BBEC-1C3E617ACD9D}" presName="arrow" presStyleLbl="node1" presStyleIdx="1" presStyleCnt="2" custScaleY="100476" custRadScaleRad="95875" custRadScaleInc="0">
        <dgm:presLayoutVars>
          <dgm:bulletEnabled val="1"/>
        </dgm:presLayoutVars>
      </dgm:prSet>
      <dgm:spPr/>
    </dgm:pt>
  </dgm:ptLst>
  <dgm:cxnLst>
    <dgm:cxn modelId="{E3697518-F03A-485E-A727-08B2A86695B8}" type="presOf" srcId="{C2695E1B-F6D5-4E88-942A-23317BF1BDA1}" destId="{BF486EF3-EB85-4247-9DDF-765D71073330}" srcOrd="0" destOrd="0" presId="urn:microsoft.com/office/officeart/2005/8/layout/arrow5"/>
    <dgm:cxn modelId="{7CA0A925-0B3D-4AC3-AC9A-8C5C75D616B2}" srcId="{C2695E1B-F6D5-4E88-942A-23317BF1BDA1}" destId="{9E855711-CC08-4536-B34C-C8DADF617815}" srcOrd="0" destOrd="0" parTransId="{04333ABB-8D99-4AE7-8E48-57B74F7477EB}" sibTransId="{02A87D72-8900-4278-9F44-2E392B2C56D2}"/>
    <dgm:cxn modelId="{02A4A36B-3A0C-4986-BDD9-094145020CD8}" type="presOf" srcId="{9E855711-CC08-4536-B34C-C8DADF617815}" destId="{5B7BD770-4406-4459-9A18-9E0A65D68759}" srcOrd="0" destOrd="0" presId="urn:microsoft.com/office/officeart/2005/8/layout/arrow5"/>
    <dgm:cxn modelId="{479C3ED8-D36A-45FC-B9B7-AC9546CD5668}" srcId="{C2695E1B-F6D5-4E88-942A-23317BF1BDA1}" destId="{0DAB2800-8583-482A-BBEC-1C3E617ACD9D}" srcOrd="1" destOrd="0" parTransId="{35D8485F-5320-43EA-9E89-414AE1933DA9}" sibTransId="{00B65D4A-511D-49C5-A092-59B45FB5A09D}"/>
    <dgm:cxn modelId="{9437B3ED-2E03-4D5D-BD86-FCF8CF57B8BC}" type="presOf" srcId="{0DAB2800-8583-482A-BBEC-1C3E617ACD9D}" destId="{2028C5B4-5512-4307-B64F-7C66C72C2C14}" srcOrd="0" destOrd="0" presId="urn:microsoft.com/office/officeart/2005/8/layout/arrow5"/>
    <dgm:cxn modelId="{C9E81D08-028C-4ACD-BE50-6ED2EDCAF30B}" type="presParOf" srcId="{BF486EF3-EB85-4247-9DDF-765D71073330}" destId="{5B7BD770-4406-4459-9A18-9E0A65D68759}" srcOrd="0" destOrd="0" presId="urn:microsoft.com/office/officeart/2005/8/layout/arrow5"/>
    <dgm:cxn modelId="{CD325A1C-C5E8-4592-8EBD-94B26F741293}" type="presParOf" srcId="{BF486EF3-EB85-4247-9DDF-765D71073330}" destId="{2028C5B4-5512-4307-B64F-7C66C72C2C14}"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DDA4D98-FEE2-4BE5-91CA-1A7AE1578058}"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B4D64459-E0CB-41D9-A09B-ABD774E7CFB1}">
      <dgm:prSet custT="1"/>
      <dgm:spPr/>
      <dgm:t>
        <a:bodyPr/>
        <a:lstStyle/>
        <a:p>
          <a:r>
            <a:rPr lang="en-GB" sz="2000" dirty="0">
              <a:latin typeface="Arial" panose="020B0604020202020204" pitchFamily="34" charset="0"/>
              <a:cs typeface="Arial" panose="020B0604020202020204" pitchFamily="34" charset="0"/>
            </a:rPr>
            <a:t>Transactional Analysis is a psychological theory and therapeutic approach. It emphasises on knowing how people interact and express themselves (Berne, 1958).</a:t>
          </a:r>
        </a:p>
      </dgm:t>
    </dgm:pt>
    <dgm:pt modelId="{6432FF23-81C4-4C51-B129-F97A5A226C4C}" type="parTrans" cxnId="{083D080C-0AFD-436C-8BD2-74B7A28D3666}">
      <dgm:prSet/>
      <dgm:spPr/>
      <dgm:t>
        <a:bodyPr/>
        <a:lstStyle/>
        <a:p>
          <a:endParaRPr lang="en-US"/>
        </a:p>
      </dgm:t>
    </dgm:pt>
    <dgm:pt modelId="{44623E90-3A5E-482D-9EAF-E39F6DEB20CC}" type="sibTrans" cxnId="{083D080C-0AFD-436C-8BD2-74B7A28D3666}">
      <dgm:prSet/>
      <dgm:spPr/>
      <dgm:t>
        <a:bodyPr/>
        <a:lstStyle/>
        <a:p>
          <a:endParaRPr lang="en-US"/>
        </a:p>
      </dgm:t>
    </dgm:pt>
    <dgm:pt modelId="{01A84990-87DA-40D4-BC8D-D997398F9432}">
      <dgm:prSet/>
      <dgm:spPr/>
      <dgm:t>
        <a:bodyPr/>
        <a:lstStyle/>
        <a:p>
          <a:pPr algn="ctr"/>
          <a:r>
            <a:rPr lang="en-GB" b="1" dirty="0">
              <a:solidFill>
                <a:schemeClr val="tx1"/>
              </a:solidFill>
              <a:latin typeface="Arial" panose="020B0604020202020204" pitchFamily="34" charset="0"/>
              <a:cs typeface="Arial" panose="020B0604020202020204" pitchFamily="34" charset="0"/>
            </a:rPr>
            <a:t>The 3 Ego States:</a:t>
          </a:r>
          <a:endParaRPr lang="en-US" b="1" dirty="0">
            <a:solidFill>
              <a:schemeClr val="tx1"/>
            </a:solidFill>
            <a:latin typeface="Arial" panose="020B0604020202020204" pitchFamily="34" charset="0"/>
            <a:cs typeface="Arial" panose="020B0604020202020204" pitchFamily="34" charset="0"/>
          </a:endParaRPr>
        </a:p>
      </dgm:t>
    </dgm:pt>
    <dgm:pt modelId="{45822EFA-F101-4FF7-853F-44E1543C3D68}" type="parTrans" cxnId="{C1659047-E867-4F4D-9DB0-BDE7CEC8F6B0}">
      <dgm:prSet/>
      <dgm:spPr/>
      <dgm:t>
        <a:bodyPr/>
        <a:lstStyle/>
        <a:p>
          <a:endParaRPr lang="en-US"/>
        </a:p>
      </dgm:t>
    </dgm:pt>
    <dgm:pt modelId="{11ABFA70-DEEB-4F7A-BB76-A47B4A5CA875}" type="sibTrans" cxnId="{C1659047-E867-4F4D-9DB0-BDE7CEC8F6B0}">
      <dgm:prSet/>
      <dgm:spPr/>
      <dgm:t>
        <a:bodyPr/>
        <a:lstStyle/>
        <a:p>
          <a:endParaRPr lang="en-US"/>
        </a:p>
      </dgm:t>
    </dgm:pt>
    <dgm:pt modelId="{950F7AE6-99FE-4910-9A6B-809FFD7833A7}">
      <dgm:prSet/>
      <dgm:spPr/>
      <dgm:t>
        <a:bodyPr/>
        <a:lstStyle/>
        <a:p>
          <a:r>
            <a:rPr lang="en-GB" b="1" dirty="0">
              <a:solidFill>
                <a:schemeClr val="bg1"/>
              </a:solidFill>
              <a:latin typeface="Arial" panose="020B0604020202020204" pitchFamily="34" charset="0"/>
              <a:cs typeface="Arial" panose="020B0604020202020204" pitchFamily="34" charset="0"/>
            </a:rPr>
            <a:t>Parent: </a:t>
          </a:r>
          <a:r>
            <a:rPr lang="en-GB" dirty="0">
              <a:latin typeface="Arial" panose="020B0604020202020204" pitchFamily="34" charset="0"/>
              <a:cs typeface="Arial" panose="020B0604020202020204" pitchFamily="34" charset="0"/>
            </a:rPr>
            <a:t>This is the voice of someone in authority (like a parent, teacher, etc.). It can be supportive or critical.</a:t>
          </a:r>
          <a:endParaRPr lang="en-US" dirty="0">
            <a:latin typeface="Arial" panose="020B0604020202020204" pitchFamily="34" charset="0"/>
            <a:cs typeface="Arial" panose="020B0604020202020204" pitchFamily="34" charset="0"/>
          </a:endParaRPr>
        </a:p>
      </dgm:t>
    </dgm:pt>
    <dgm:pt modelId="{563FD03F-4930-4589-B8B4-C2B6DA1D7DA0}" type="parTrans" cxnId="{44C6C572-38B0-42DD-851E-376E6723A92F}">
      <dgm:prSet/>
      <dgm:spPr/>
      <dgm:t>
        <a:bodyPr/>
        <a:lstStyle/>
        <a:p>
          <a:endParaRPr lang="en-US"/>
        </a:p>
      </dgm:t>
    </dgm:pt>
    <dgm:pt modelId="{1A1E73BC-EAF2-47A0-B5D8-0F742C19337E}" type="sibTrans" cxnId="{44C6C572-38B0-42DD-851E-376E6723A92F}">
      <dgm:prSet/>
      <dgm:spPr/>
      <dgm:t>
        <a:bodyPr/>
        <a:lstStyle/>
        <a:p>
          <a:endParaRPr lang="en-US"/>
        </a:p>
      </dgm:t>
    </dgm:pt>
    <dgm:pt modelId="{D5B3AB1D-BA03-4B24-A097-7CFC4D3EF19C}">
      <dgm:prSet/>
      <dgm:spPr/>
      <dgm:t>
        <a:bodyPr/>
        <a:lstStyle/>
        <a:p>
          <a:r>
            <a:rPr lang="en-GB" b="1" dirty="0">
              <a:solidFill>
                <a:schemeClr val="bg1"/>
              </a:solidFill>
              <a:latin typeface="Arial" panose="020B0604020202020204" pitchFamily="34" charset="0"/>
              <a:cs typeface="Arial" panose="020B0604020202020204" pitchFamily="34" charset="0"/>
            </a:rPr>
            <a:t>Adult: </a:t>
          </a:r>
          <a:r>
            <a:rPr lang="en-GB" dirty="0">
              <a:latin typeface="Arial" panose="020B0604020202020204" pitchFamily="34" charset="0"/>
              <a:cs typeface="Arial" panose="020B0604020202020204" pitchFamily="34" charset="0"/>
            </a:rPr>
            <a:t>Stands for logical thinking, solving problems, and making choices. It is objective and focusses on the present.</a:t>
          </a:r>
          <a:endParaRPr lang="en-US" dirty="0">
            <a:latin typeface="Arial" panose="020B0604020202020204" pitchFamily="34" charset="0"/>
            <a:cs typeface="Arial" panose="020B0604020202020204" pitchFamily="34" charset="0"/>
          </a:endParaRPr>
        </a:p>
      </dgm:t>
    </dgm:pt>
    <dgm:pt modelId="{AF35D4CD-6086-4E73-BB1D-6B831FD130CB}" type="parTrans" cxnId="{8A0B8D35-EC7B-4C0B-8994-F7998121B882}">
      <dgm:prSet/>
      <dgm:spPr/>
      <dgm:t>
        <a:bodyPr/>
        <a:lstStyle/>
        <a:p>
          <a:endParaRPr lang="en-US"/>
        </a:p>
      </dgm:t>
    </dgm:pt>
    <dgm:pt modelId="{0699B594-BEB9-4C0E-A06E-8A11A00AB2EF}" type="sibTrans" cxnId="{8A0B8D35-EC7B-4C0B-8994-F7998121B882}">
      <dgm:prSet/>
      <dgm:spPr/>
      <dgm:t>
        <a:bodyPr/>
        <a:lstStyle/>
        <a:p>
          <a:endParaRPr lang="en-US"/>
        </a:p>
      </dgm:t>
    </dgm:pt>
    <dgm:pt modelId="{AA1D7215-54E5-4D98-9946-B468D6D76EF8}">
      <dgm:prSet/>
      <dgm:spPr/>
      <dgm:t>
        <a:bodyPr/>
        <a:lstStyle/>
        <a:p>
          <a:r>
            <a:rPr lang="en-GB" b="1" dirty="0">
              <a:solidFill>
                <a:schemeClr val="bg1"/>
              </a:solidFill>
              <a:latin typeface="Arial" panose="020B0604020202020204" pitchFamily="34" charset="0"/>
              <a:cs typeface="Arial" panose="020B0604020202020204" pitchFamily="34" charset="0"/>
            </a:rPr>
            <a:t>Child: </a:t>
          </a:r>
          <a:r>
            <a:rPr lang="en-GB" dirty="0">
              <a:latin typeface="Arial" panose="020B0604020202020204" pitchFamily="34" charset="0"/>
              <a:cs typeface="Arial" panose="020B0604020202020204" pitchFamily="34" charset="0"/>
            </a:rPr>
            <a:t>Shows the creative, emotional, and spontaneous side. It might be playful, rebellious, or needy.</a:t>
          </a:r>
          <a:endParaRPr lang="en-US" dirty="0">
            <a:latin typeface="Arial" panose="020B0604020202020204" pitchFamily="34" charset="0"/>
            <a:cs typeface="Arial" panose="020B0604020202020204" pitchFamily="34" charset="0"/>
          </a:endParaRPr>
        </a:p>
      </dgm:t>
    </dgm:pt>
    <dgm:pt modelId="{D6F041F1-4DF4-493D-AF91-3528DCB92CC5}" type="parTrans" cxnId="{4A8E7841-7FE3-452F-AA8B-06DB3C11B66E}">
      <dgm:prSet/>
      <dgm:spPr/>
      <dgm:t>
        <a:bodyPr/>
        <a:lstStyle/>
        <a:p>
          <a:endParaRPr lang="en-US"/>
        </a:p>
      </dgm:t>
    </dgm:pt>
    <dgm:pt modelId="{FE736B5F-D816-4178-AED7-2D76BD8FFF71}" type="sibTrans" cxnId="{4A8E7841-7FE3-452F-AA8B-06DB3C11B66E}">
      <dgm:prSet/>
      <dgm:spPr/>
      <dgm:t>
        <a:bodyPr/>
        <a:lstStyle/>
        <a:p>
          <a:endParaRPr lang="en-US"/>
        </a:p>
      </dgm:t>
    </dgm:pt>
    <dgm:pt modelId="{9BD2E789-99BC-4DA6-8213-269CF403C02B}" type="pres">
      <dgm:prSet presAssocID="{EDDA4D98-FEE2-4BE5-91CA-1A7AE1578058}" presName="linear" presStyleCnt="0">
        <dgm:presLayoutVars>
          <dgm:animLvl val="lvl"/>
          <dgm:resizeHandles val="exact"/>
        </dgm:presLayoutVars>
      </dgm:prSet>
      <dgm:spPr/>
    </dgm:pt>
    <dgm:pt modelId="{D9A195C4-DF4A-4CFC-9905-6DA0CA4312B3}" type="pres">
      <dgm:prSet presAssocID="{B4D64459-E0CB-41D9-A09B-ABD774E7CFB1}" presName="parentText" presStyleLbl="node1" presStyleIdx="0" presStyleCnt="5">
        <dgm:presLayoutVars>
          <dgm:chMax val="0"/>
          <dgm:bulletEnabled val="1"/>
        </dgm:presLayoutVars>
      </dgm:prSet>
      <dgm:spPr/>
    </dgm:pt>
    <dgm:pt modelId="{D246374E-12F8-4D92-B220-45ABC12619A8}" type="pres">
      <dgm:prSet presAssocID="{44623E90-3A5E-482D-9EAF-E39F6DEB20CC}" presName="spacer" presStyleCnt="0"/>
      <dgm:spPr/>
    </dgm:pt>
    <dgm:pt modelId="{016FB2A6-7C2A-4E1E-9A4A-DC5B49F20984}" type="pres">
      <dgm:prSet presAssocID="{01A84990-87DA-40D4-BC8D-D997398F9432}" presName="parentText" presStyleLbl="node1" presStyleIdx="1" presStyleCnt="5">
        <dgm:presLayoutVars>
          <dgm:chMax val="0"/>
          <dgm:bulletEnabled val="1"/>
        </dgm:presLayoutVars>
      </dgm:prSet>
      <dgm:spPr/>
    </dgm:pt>
    <dgm:pt modelId="{EA58288F-9573-443B-82BC-F65C6BE17FBB}" type="pres">
      <dgm:prSet presAssocID="{11ABFA70-DEEB-4F7A-BB76-A47B4A5CA875}" presName="spacer" presStyleCnt="0"/>
      <dgm:spPr/>
    </dgm:pt>
    <dgm:pt modelId="{8B2E9E98-5ADE-4D6E-8006-818FB0ACFBED}" type="pres">
      <dgm:prSet presAssocID="{950F7AE6-99FE-4910-9A6B-809FFD7833A7}" presName="parentText" presStyleLbl="node1" presStyleIdx="2" presStyleCnt="5">
        <dgm:presLayoutVars>
          <dgm:chMax val="0"/>
          <dgm:bulletEnabled val="1"/>
        </dgm:presLayoutVars>
      </dgm:prSet>
      <dgm:spPr/>
    </dgm:pt>
    <dgm:pt modelId="{01AE12C9-CB02-4711-8B33-D24F648C9BB6}" type="pres">
      <dgm:prSet presAssocID="{1A1E73BC-EAF2-47A0-B5D8-0F742C19337E}" presName="spacer" presStyleCnt="0"/>
      <dgm:spPr/>
    </dgm:pt>
    <dgm:pt modelId="{CF17BC6E-522E-4988-8DF9-DC1350F0233B}" type="pres">
      <dgm:prSet presAssocID="{D5B3AB1D-BA03-4B24-A097-7CFC4D3EF19C}" presName="parentText" presStyleLbl="node1" presStyleIdx="3" presStyleCnt="5">
        <dgm:presLayoutVars>
          <dgm:chMax val="0"/>
          <dgm:bulletEnabled val="1"/>
        </dgm:presLayoutVars>
      </dgm:prSet>
      <dgm:spPr/>
    </dgm:pt>
    <dgm:pt modelId="{69BD0C8D-8F03-4F55-BF94-CBA22525B540}" type="pres">
      <dgm:prSet presAssocID="{0699B594-BEB9-4C0E-A06E-8A11A00AB2EF}" presName="spacer" presStyleCnt="0"/>
      <dgm:spPr/>
    </dgm:pt>
    <dgm:pt modelId="{9D3574A0-BF04-41ED-8489-222EBC23E45A}" type="pres">
      <dgm:prSet presAssocID="{AA1D7215-54E5-4D98-9946-B468D6D76EF8}" presName="parentText" presStyleLbl="node1" presStyleIdx="4" presStyleCnt="5">
        <dgm:presLayoutVars>
          <dgm:chMax val="0"/>
          <dgm:bulletEnabled val="1"/>
        </dgm:presLayoutVars>
      </dgm:prSet>
      <dgm:spPr/>
    </dgm:pt>
  </dgm:ptLst>
  <dgm:cxnLst>
    <dgm:cxn modelId="{083D080C-0AFD-436C-8BD2-74B7A28D3666}" srcId="{EDDA4D98-FEE2-4BE5-91CA-1A7AE1578058}" destId="{B4D64459-E0CB-41D9-A09B-ABD774E7CFB1}" srcOrd="0" destOrd="0" parTransId="{6432FF23-81C4-4C51-B129-F97A5A226C4C}" sibTransId="{44623E90-3A5E-482D-9EAF-E39F6DEB20CC}"/>
    <dgm:cxn modelId="{8A0B8D35-EC7B-4C0B-8994-F7998121B882}" srcId="{EDDA4D98-FEE2-4BE5-91CA-1A7AE1578058}" destId="{D5B3AB1D-BA03-4B24-A097-7CFC4D3EF19C}" srcOrd="3" destOrd="0" parTransId="{AF35D4CD-6086-4E73-BB1D-6B831FD130CB}" sibTransId="{0699B594-BEB9-4C0E-A06E-8A11A00AB2EF}"/>
    <dgm:cxn modelId="{59474C5C-3BF5-471A-AB3C-24DF5500C4B7}" type="presOf" srcId="{950F7AE6-99FE-4910-9A6B-809FFD7833A7}" destId="{8B2E9E98-5ADE-4D6E-8006-818FB0ACFBED}" srcOrd="0" destOrd="0" presId="urn:microsoft.com/office/officeart/2005/8/layout/vList2"/>
    <dgm:cxn modelId="{4A8E7841-7FE3-452F-AA8B-06DB3C11B66E}" srcId="{EDDA4D98-FEE2-4BE5-91CA-1A7AE1578058}" destId="{AA1D7215-54E5-4D98-9946-B468D6D76EF8}" srcOrd="4" destOrd="0" parTransId="{D6F041F1-4DF4-493D-AF91-3528DCB92CC5}" sibTransId="{FE736B5F-D816-4178-AED7-2D76BD8FFF71}"/>
    <dgm:cxn modelId="{C1659047-E867-4F4D-9DB0-BDE7CEC8F6B0}" srcId="{EDDA4D98-FEE2-4BE5-91CA-1A7AE1578058}" destId="{01A84990-87DA-40D4-BC8D-D997398F9432}" srcOrd="1" destOrd="0" parTransId="{45822EFA-F101-4FF7-853F-44E1543C3D68}" sibTransId="{11ABFA70-DEEB-4F7A-BB76-A47B4A5CA875}"/>
    <dgm:cxn modelId="{16C7224C-4B02-4397-9D7E-986CEF3FD84F}" type="presOf" srcId="{EDDA4D98-FEE2-4BE5-91CA-1A7AE1578058}" destId="{9BD2E789-99BC-4DA6-8213-269CF403C02B}" srcOrd="0" destOrd="0" presId="urn:microsoft.com/office/officeart/2005/8/layout/vList2"/>
    <dgm:cxn modelId="{7EA28B4C-D042-4880-BC06-3C03C9F53E35}" type="presOf" srcId="{D5B3AB1D-BA03-4B24-A097-7CFC4D3EF19C}" destId="{CF17BC6E-522E-4988-8DF9-DC1350F0233B}" srcOrd="0" destOrd="0" presId="urn:microsoft.com/office/officeart/2005/8/layout/vList2"/>
    <dgm:cxn modelId="{D6919D50-E116-4A4C-96A6-5BC3F872ACD2}" type="presOf" srcId="{B4D64459-E0CB-41D9-A09B-ABD774E7CFB1}" destId="{D9A195C4-DF4A-4CFC-9905-6DA0CA4312B3}" srcOrd="0" destOrd="0" presId="urn:microsoft.com/office/officeart/2005/8/layout/vList2"/>
    <dgm:cxn modelId="{44C6C572-38B0-42DD-851E-376E6723A92F}" srcId="{EDDA4D98-FEE2-4BE5-91CA-1A7AE1578058}" destId="{950F7AE6-99FE-4910-9A6B-809FFD7833A7}" srcOrd="2" destOrd="0" parTransId="{563FD03F-4930-4589-B8B4-C2B6DA1D7DA0}" sibTransId="{1A1E73BC-EAF2-47A0-B5D8-0F742C19337E}"/>
    <dgm:cxn modelId="{41301C96-BC21-4253-AC69-0D26230EE1EB}" type="presOf" srcId="{01A84990-87DA-40D4-BC8D-D997398F9432}" destId="{016FB2A6-7C2A-4E1E-9A4A-DC5B49F20984}" srcOrd="0" destOrd="0" presId="urn:microsoft.com/office/officeart/2005/8/layout/vList2"/>
    <dgm:cxn modelId="{E01F0BF9-42D3-46A8-B325-8C6235F6991C}" type="presOf" srcId="{AA1D7215-54E5-4D98-9946-B468D6D76EF8}" destId="{9D3574A0-BF04-41ED-8489-222EBC23E45A}" srcOrd="0" destOrd="0" presId="urn:microsoft.com/office/officeart/2005/8/layout/vList2"/>
    <dgm:cxn modelId="{D099ABE7-891D-4899-9740-3800C96C8767}" type="presParOf" srcId="{9BD2E789-99BC-4DA6-8213-269CF403C02B}" destId="{D9A195C4-DF4A-4CFC-9905-6DA0CA4312B3}" srcOrd="0" destOrd="0" presId="urn:microsoft.com/office/officeart/2005/8/layout/vList2"/>
    <dgm:cxn modelId="{6B6E5D87-466E-4939-B7A2-DCAFAF29D316}" type="presParOf" srcId="{9BD2E789-99BC-4DA6-8213-269CF403C02B}" destId="{D246374E-12F8-4D92-B220-45ABC12619A8}" srcOrd="1" destOrd="0" presId="urn:microsoft.com/office/officeart/2005/8/layout/vList2"/>
    <dgm:cxn modelId="{F62AF496-6397-4C5C-A670-F6DB506FB1E0}" type="presParOf" srcId="{9BD2E789-99BC-4DA6-8213-269CF403C02B}" destId="{016FB2A6-7C2A-4E1E-9A4A-DC5B49F20984}" srcOrd="2" destOrd="0" presId="urn:microsoft.com/office/officeart/2005/8/layout/vList2"/>
    <dgm:cxn modelId="{980CBE47-4DDC-4B5B-B660-A1145562D3A4}" type="presParOf" srcId="{9BD2E789-99BC-4DA6-8213-269CF403C02B}" destId="{EA58288F-9573-443B-82BC-F65C6BE17FBB}" srcOrd="3" destOrd="0" presId="urn:microsoft.com/office/officeart/2005/8/layout/vList2"/>
    <dgm:cxn modelId="{6CD4A8CF-C71A-43B6-A802-28B9C2280A57}" type="presParOf" srcId="{9BD2E789-99BC-4DA6-8213-269CF403C02B}" destId="{8B2E9E98-5ADE-4D6E-8006-818FB0ACFBED}" srcOrd="4" destOrd="0" presId="urn:microsoft.com/office/officeart/2005/8/layout/vList2"/>
    <dgm:cxn modelId="{14C93F71-1181-4941-A276-822C1CDB2E6E}" type="presParOf" srcId="{9BD2E789-99BC-4DA6-8213-269CF403C02B}" destId="{01AE12C9-CB02-4711-8B33-D24F648C9BB6}" srcOrd="5" destOrd="0" presId="urn:microsoft.com/office/officeart/2005/8/layout/vList2"/>
    <dgm:cxn modelId="{4879571C-EDDD-4131-B992-861A532639FF}" type="presParOf" srcId="{9BD2E789-99BC-4DA6-8213-269CF403C02B}" destId="{CF17BC6E-522E-4988-8DF9-DC1350F0233B}" srcOrd="6" destOrd="0" presId="urn:microsoft.com/office/officeart/2005/8/layout/vList2"/>
    <dgm:cxn modelId="{06ABFD3B-68D0-490F-8816-F74C5C88F2DC}" type="presParOf" srcId="{9BD2E789-99BC-4DA6-8213-269CF403C02B}" destId="{69BD0C8D-8F03-4F55-BF94-CBA22525B540}" srcOrd="7" destOrd="0" presId="urn:microsoft.com/office/officeart/2005/8/layout/vList2"/>
    <dgm:cxn modelId="{7D6933C0-62AE-431E-B431-6F9F0159B359}" type="presParOf" srcId="{9BD2E789-99BC-4DA6-8213-269CF403C02B}" destId="{9D3574A0-BF04-41ED-8489-222EBC23E45A}"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DDA4D98-FEE2-4BE5-91CA-1A7AE1578058}" type="doc">
      <dgm:prSet loTypeId="urn:microsoft.com/office/officeart/2005/8/layout/default" loCatId="list" qsTypeId="urn:microsoft.com/office/officeart/2005/8/quickstyle/simple4" qsCatId="simple" csTypeId="urn:microsoft.com/office/officeart/2005/8/colors/colorful2" csCatId="colorful" phldr="1"/>
      <dgm:spPr/>
      <dgm:t>
        <a:bodyPr/>
        <a:lstStyle/>
        <a:p>
          <a:endParaRPr lang="en-US"/>
        </a:p>
      </dgm:t>
    </dgm:pt>
    <dgm:pt modelId="{B4D64459-E0CB-41D9-A09B-ABD774E7CFB1}">
      <dgm:prSet custT="1"/>
      <dgm:spPr/>
      <dgm:t>
        <a:bodyPr/>
        <a:lstStyle/>
        <a:p>
          <a:r>
            <a:rPr lang="en-GB" sz="2400" b="1" dirty="0">
              <a:latin typeface="Arial" panose="020B0604020202020204" pitchFamily="34" charset="0"/>
              <a:cs typeface="Arial" panose="020B0604020202020204" pitchFamily="34" charset="0"/>
            </a:rPr>
            <a:t>Florin (Adult) → Lara (Adult):</a:t>
          </a:r>
        </a:p>
      </dgm:t>
    </dgm:pt>
    <dgm:pt modelId="{6432FF23-81C4-4C51-B129-F97A5A226C4C}" type="parTrans" cxnId="{083D080C-0AFD-436C-8BD2-74B7A28D3666}">
      <dgm:prSet/>
      <dgm:spPr/>
      <dgm:t>
        <a:bodyPr/>
        <a:lstStyle/>
        <a:p>
          <a:endParaRPr lang="en-US"/>
        </a:p>
      </dgm:t>
    </dgm:pt>
    <dgm:pt modelId="{44623E90-3A5E-482D-9EAF-E39F6DEB20CC}" type="sibTrans" cxnId="{083D080C-0AFD-436C-8BD2-74B7A28D3666}">
      <dgm:prSet/>
      <dgm:spPr/>
      <dgm:t>
        <a:bodyPr/>
        <a:lstStyle/>
        <a:p>
          <a:endParaRPr lang="en-US"/>
        </a:p>
      </dgm:t>
    </dgm:pt>
    <dgm:pt modelId="{950F7AE6-99FE-4910-9A6B-809FFD7833A7}">
      <dgm:prSet custT="1"/>
      <dgm:spPr/>
      <dgm:t>
        <a:bodyPr/>
        <a:lstStyle/>
        <a:p>
          <a:r>
            <a:rPr lang="en-GB" sz="2400" b="1" dirty="0">
              <a:latin typeface="Arial" panose="020B0604020202020204" pitchFamily="34" charset="0"/>
              <a:cs typeface="Arial" panose="020B0604020202020204" pitchFamily="34" charset="0"/>
            </a:rPr>
            <a:t>Paula (Parent) → Dani (Child):</a:t>
          </a:r>
        </a:p>
        <a:p>
          <a:endParaRPr lang="en-US" sz="1700" dirty="0">
            <a:latin typeface="Arial" panose="020B0604020202020204" pitchFamily="34" charset="0"/>
            <a:cs typeface="Arial" panose="020B0604020202020204" pitchFamily="34" charset="0"/>
          </a:endParaRPr>
        </a:p>
      </dgm:t>
    </dgm:pt>
    <dgm:pt modelId="{563FD03F-4930-4589-B8B4-C2B6DA1D7DA0}" type="parTrans" cxnId="{44C6C572-38B0-42DD-851E-376E6723A92F}">
      <dgm:prSet/>
      <dgm:spPr/>
      <dgm:t>
        <a:bodyPr/>
        <a:lstStyle/>
        <a:p>
          <a:endParaRPr lang="en-US"/>
        </a:p>
      </dgm:t>
    </dgm:pt>
    <dgm:pt modelId="{1A1E73BC-EAF2-47A0-B5D8-0F742C19337E}" type="sibTrans" cxnId="{44C6C572-38B0-42DD-851E-376E6723A92F}">
      <dgm:prSet/>
      <dgm:spPr/>
      <dgm:t>
        <a:bodyPr/>
        <a:lstStyle/>
        <a:p>
          <a:endParaRPr lang="en-US"/>
        </a:p>
      </dgm:t>
    </dgm:pt>
    <dgm:pt modelId="{3B6B4395-36E9-402F-ADFF-877D4FD197A0}">
      <dgm:prSet custT="1"/>
      <dgm:spPr/>
      <dgm:t>
        <a:bodyPr/>
        <a:lstStyle/>
        <a:p>
          <a:r>
            <a:rPr lang="en-GB" sz="2400" b="0" dirty="0">
              <a:latin typeface="Arial" panose="020B0604020202020204" pitchFamily="34" charset="0"/>
              <a:cs typeface="Arial" panose="020B0604020202020204" pitchFamily="34" charset="0"/>
            </a:rPr>
            <a:t>Both are acting from their adult ego states. The talk is about useful, logical tasks, and both people are respectful of each other's knowledge.</a:t>
          </a:r>
        </a:p>
      </dgm:t>
    </dgm:pt>
    <dgm:pt modelId="{1CE0472D-82A9-41AB-A685-D514B746A800}" type="parTrans" cxnId="{6F89B47E-2D72-44D2-BD7C-2B5B9DDA9043}">
      <dgm:prSet/>
      <dgm:spPr/>
      <dgm:t>
        <a:bodyPr/>
        <a:lstStyle/>
        <a:p>
          <a:endParaRPr lang="en-GB"/>
        </a:p>
      </dgm:t>
    </dgm:pt>
    <dgm:pt modelId="{5D22A65B-4CB7-489F-8EAB-B3DEF52D3A77}" type="sibTrans" cxnId="{6F89B47E-2D72-44D2-BD7C-2B5B9DDA9043}">
      <dgm:prSet/>
      <dgm:spPr/>
      <dgm:t>
        <a:bodyPr/>
        <a:lstStyle/>
        <a:p>
          <a:endParaRPr lang="en-GB"/>
        </a:p>
      </dgm:t>
    </dgm:pt>
    <dgm:pt modelId="{362549B6-CAAD-47EA-B4A2-42A3D249288B}">
      <dgm:prSet custT="1"/>
      <dgm:spPr/>
      <dgm:t>
        <a:bodyPr/>
        <a:lstStyle/>
        <a:p>
          <a:r>
            <a:rPr lang="en-GB" sz="2400" dirty="0">
              <a:latin typeface="Arial" panose="020B0604020202020204" pitchFamily="34" charset="0"/>
              <a:cs typeface="Arial" panose="020B0604020202020204" pitchFamily="34" charset="0"/>
            </a:rPr>
            <a:t>Paula is in her Parent ego state and is giving a bit of a "nurturing" or directive tone. Dani, on the other hand, is responding from his Child ego state and is feeling a bit defensive and may be putting off doing the work, but he agrees to do it.</a:t>
          </a:r>
        </a:p>
      </dgm:t>
    </dgm:pt>
    <dgm:pt modelId="{E89D0F16-BF08-4F62-B5A4-6139828B078F}" type="parTrans" cxnId="{3FF8B3A8-8DE6-44EB-B72F-C94ADCB9A38A}">
      <dgm:prSet/>
      <dgm:spPr/>
      <dgm:t>
        <a:bodyPr/>
        <a:lstStyle/>
        <a:p>
          <a:endParaRPr lang="en-GB"/>
        </a:p>
      </dgm:t>
    </dgm:pt>
    <dgm:pt modelId="{48055931-8D99-4A75-9DFA-13773518AB1D}" type="sibTrans" cxnId="{3FF8B3A8-8DE6-44EB-B72F-C94ADCB9A38A}">
      <dgm:prSet/>
      <dgm:spPr/>
      <dgm:t>
        <a:bodyPr/>
        <a:lstStyle/>
        <a:p>
          <a:endParaRPr lang="en-GB"/>
        </a:p>
      </dgm:t>
    </dgm:pt>
    <dgm:pt modelId="{0AF2F8E1-16A4-44D6-B3B4-F37E07C3C944}" type="pres">
      <dgm:prSet presAssocID="{EDDA4D98-FEE2-4BE5-91CA-1A7AE1578058}" presName="diagram" presStyleCnt="0">
        <dgm:presLayoutVars>
          <dgm:dir/>
          <dgm:resizeHandles val="exact"/>
        </dgm:presLayoutVars>
      </dgm:prSet>
      <dgm:spPr/>
    </dgm:pt>
    <dgm:pt modelId="{0FACCCDF-4D15-4C91-A5FD-03C2224CE808}" type="pres">
      <dgm:prSet presAssocID="{B4D64459-E0CB-41D9-A09B-ABD774E7CFB1}" presName="node" presStyleLbl="node1" presStyleIdx="0" presStyleCnt="4" custScaleX="140027" custLinFactNeighborX="-294" custLinFactNeighborY="143">
        <dgm:presLayoutVars>
          <dgm:bulletEnabled val="1"/>
        </dgm:presLayoutVars>
      </dgm:prSet>
      <dgm:spPr/>
    </dgm:pt>
    <dgm:pt modelId="{2D4A477A-3184-4F76-886D-3DBDEF024E6F}" type="pres">
      <dgm:prSet presAssocID="{44623E90-3A5E-482D-9EAF-E39F6DEB20CC}" presName="sibTrans" presStyleCnt="0"/>
      <dgm:spPr/>
    </dgm:pt>
    <dgm:pt modelId="{C3487C78-0407-4B6E-A4BD-7E0AB378EFB2}" type="pres">
      <dgm:prSet presAssocID="{3B6B4395-36E9-402F-ADFF-877D4FD197A0}" presName="node" presStyleLbl="node1" presStyleIdx="1" presStyleCnt="4" custScaleX="167611" custLinFactNeighborX="-882">
        <dgm:presLayoutVars>
          <dgm:bulletEnabled val="1"/>
        </dgm:presLayoutVars>
      </dgm:prSet>
      <dgm:spPr/>
    </dgm:pt>
    <dgm:pt modelId="{8B837411-2AC1-4445-8969-1F9AD9143894}" type="pres">
      <dgm:prSet presAssocID="{5D22A65B-4CB7-489F-8EAB-B3DEF52D3A77}" presName="sibTrans" presStyleCnt="0"/>
      <dgm:spPr/>
    </dgm:pt>
    <dgm:pt modelId="{46833357-7A52-4382-BAE6-8011FA4EFA21}" type="pres">
      <dgm:prSet presAssocID="{950F7AE6-99FE-4910-9A6B-809FFD7833A7}" presName="node" presStyleLbl="node1" presStyleIdx="2" presStyleCnt="4" custScaleX="139439" custScaleY="117967">
        <dgm:presLayoutVars>
          <dgm:bulletEnabled val="1"/>
        </dgm:presLayoutVars>
      </dgm:prSet>
      <dgm:spPr/>
    </dgm:pt>
    <dgm:pt modelId="{E06CE07D-2AE8-4B07-BA25-22048E3C9147}" type="pres">
      <dgm:prSet presAssocID="{1A1E73BC-EAF2-47A0-B5D8-0F742C19337E}" presName="sibTrans" presStyleCnt="0"/>
      <dgm:spPr/>
    </dgm:pt>
    <dgm:pt modelId="{9317D275-7C58-47CE-A37E-B706A12DB67C}" type="pres">
      <dgm:prSet presAssocID="{362549B6-CAAD-47EA-B4A2-42A3D249288B}" presName="node" presStyleLbl="node1" presStyleIdx="3" presStyleCnt="4" custScaleX="166435" custScaleY="120013">
        <dgm:presLayoutVars>
          <dgm:bulletEnabled val="1"/>
        </dgm:presLayoutVars>
      </dgm:prSet>
      <dgm:spPr/>
    </dgm:pt>
  </dgm:ptLst>
  <dgm:cxnLst>
    <dgm:cxn modelId="{083D080C-0AFD-436C-8BD2-74B7A28D3666}" srcId="{EDDA4D98-FEE2-4BE5-91CA-1A7AE1578058}" destId="{B4D64459-E0CB-41D9-A09B-ABD774E7CFB1}" srcOrd="0" destOrd="0" parTransId="{6432FF23-81C4-4C51-B129-F97A5A226C4C}" sibTransId="{44623E90-3A5E-482D-9EAF-E39F6DEB20CC}"/>
    <dgm:cxn modelId="{8637E531-7DD4-4BB8-A325-398E0479B482}" type="presOf" srcId="{950F7AE6-99FE-4910-9A6B-809FFD7833A7}" destId="{46833357-7A52-4382-BAE6-8011FA4EFA21}" srcOrd="0" destOrd="0" presId="urn:microsoft.com/office/officeart/2005/8/layout/default"/>
    <dgm:cxn modelId="{14BBC749-B060-421A-857A-57668CE94197}" type="presOf" srcId="{B4D64459-E0CB-41D9-A09B-ABD774E7CFB1}" destId="{0FACCCDF-4D15-4C91-A5FD-03C2224CE808}" srcOrd="0" destOrd="0" presId="urn:microsoft.com/office/officeart/2005/8/layout/default"/>
    <dgm:cxn modelId="{44C6C572-38B0-42DD-851E-376E6723A92F}" srcId="{EDDA4D98-FEE2-4BE5-91CA-1A7AE1578058}" destId="{950F7AE6-99FE-4910-9A6B-809FFD7833A7}" srcOrd="2" destOrd="0" parTransId="{563FD03F-4930-4589-B8B4-C2B6DA1D7DA0}" sibTransId="{1A1E73BC-EAF2-47A0-B5D8-0F742C19337E}"/>
    <dgm:cxn modelId="{A5DA6373-1147-4ED6-99B3-7955CC400F00}" type="presOf" srcId="{3B6B4395-36E9-402F-ADFF-877D4FD197A0}" destId="{C3487C78-0407-4B6E-A4BD-7E0AB378EFB2}" srcOrd="0" destOrd="0" presId="urn:microsoft.com/office/officeart/2005/8/layout/default"/>
    <dgm:cxn modelId="{6F89B47E-2D72-44D2-BD7C-2B5B9DDA9043}" srcId="{EDDA4D98-FEE2-4BE5-91CA-1A7AE1578058}" destId="{3B6B4395-36E9-402F-ADFF-877D4FD197A0}" srcOrd="1" destOrd="0" parTransId="{1CE0472D-82A9-41AB-A685-D514B746A800}" sibTransId="{5D22A65B-4CB7-489F-8EAB-B3DEF52D3A77}"/>
    <dgm:cxn modelId="{4C4C8DA2-FE12-4298-8FA0-F1AFA641B3AE}" type="presOf" srcId="{EDDA4D98-FEE2-4BE5-91CA-1A7AE1578058}" destId="{0AF2F8E1-16A4-44D6-B3B4-F37E07C3C944}" srcOrd="0" destOrd="0" presId="urn:microsoft.com/office/officeart/2005/8/layout/default"/>
    <dgm:cxn modelId="{3FF8B3A8-8DE6-44EB-B72F-C94ADCB9A38A}" srcId="{EDDA4D98-FEE2-4BE5-91CA-1A7AE1578058}" destId="{362549B6-CAAD-47EA-B4A2-42A3D249288B}" srcOrd="3" destOrd="0" parTransId="{E89D0F16-BF08-4F62-B5A4-6139828B078F}" sibTransId="{48055931-8D99-4A75-9DFA-13773518AB1D}"/>
    <dgm:cxn modelId="{94AB2CB4-E4EB-4291-B81B-3CE7A1FF7AA1}" type="presOf" srcId="{362549B6-CAAD-47EA-B4A2-42A3D249288B}" destId="{9317D275-7C58-47CE-A37E-B706A12DB67C}" srcOrd="0" destOrd="0" presId="urn:microsoft.com/office/officeart/2005/8/layout/default"/>
    <dgm:cxn modelId="{EF8C9CAD-6C90-4C2A-8F20-10B7E59BECAD}" type="presParOf" srcId="{0AF2F8E1-16A4-44D6-B3B4-F37E07C3C944}" destId="{0FACCCDF-4D15-4C91-A5FD-03C2224CE808}" srcOrd="0" destOrd="0" presId="urn:microsoft.com/office/officeart/2005/8/layout/default"/>
    <dgm:cxn modelId="{552A05B4-1B9B-46F1-99D3-CBE445313B47}" type="presParOf" srcId="{0AF2F8E1-16A4-44D6-B3B4-F37E07C3C944}" destId="{2D4A477A-3184-4F76-886D-3DBDEF024E6F}" srcOrd="1" destOrd="0" presId="urn:microsoft.com/office/officeart/2005/8/layout/default"/>
    <dgm:cxn modelId="{F780530A-1F6B-47C3-873E-5876F6F39BD6}" type="presParOf" srcId="{0AF2F8E1-16A4-44D6-B3B4-F37E07C3C944}" destId="{C3487C78-0407-4B6E-A4BD-7E0AB378EFB2}" srcOrd="2" destOrd="0" presId="urn:microsoft.com/office/officeart/2005/8/layout/default"/>
    <dgm:cxn modelId="{3312C967-AE11-4BE9-BFD9-C246D4D33C27}" type="presParOf" srcId="{0AF2F8E1-16A4-44D6-B3B4-F37E07C3C944}" destId="{8B837411-2AC1-4445-8969-1F9AD9143894}" srcOrd="3" destOrd="0" presId="urn:microsoft.com/office/officeart/2005/8/layout/default"/>
    <dgm:cxn modelId="{73B225BC-79C4-4891-8277-C67A14FAAFBF}" type="presParOf" srcId="{0AF2F8E1-16A4-44D6-B3B4-F37E07C3C944}" destId="{46833357-7A52-4382-BAE6-8011FA4EFA21}" srcOrd="4" destOrd="0" presId="urn:microsoft.com/office/officeart/2005/8/layout/default"/>
    <dgm:cxn modelId="{3ED3068F-FEF6-495A-9340-33B4FB526A32}" type="presParOf" srcId="{0AF2F8E1-16A4-44D6-B3B4-F37E07C3C944}" destId="{E06CE07D-2AE8-4B07-BA25-22048E3C9147}" srcOrd="5" destOrd="0" presId="urn:microsoft.com/office/officeart/2005/8/layout/default"/>
    <dgm:cxn modelId="{7FFCF18F-073A-411B-B38F-162D304B0249}" type="presParOf" srcId="{0AF2F8E1-16A4-44D6-B3B4-F37E07C3C944}" destId="{9317D275-7C58-47CE-A37E-B706A12DB67C}"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DDA4D98-FEE2-4BE5-91CA-1A7AE1578058}" type="doc">
      <dgm:prSet loTypeId="urn:microsoft.com/office/officeart/2005/8/layout/default" loCatId="list" qsTypeId="urn:microsoft.com/office/officeart/2005/8/quickstyle/simple4" qsCatId="simple" csTypeId="urn:microsoft.com/office/officeart/2005/8/colors/colorful2" csCatId="colorful" phldr="1"/>
      <dgm:spPr/>
      <dgm:t>
        <a:bodyPr/>
        <a:lstStyle/>
        <a:p>
          <a:endParaRPr lang="en-US"/>
        </a:p>
      </dgm:t>
    </dgm:pt>
    <dgm:pt modelId="{3B6B4395-36E9-402F-ADFF-877D4FD197A0}">
      <dgm:prSet custT="1"/>
      <dgm:spPr/>
      <dgm:t>
        <a:bodyPr/>
        <a:lstStyle/>
        <a:p>
          <a:r>
            <a:rPr lang="en-GB" sz="2400" b="0" dirty="0">
              <a:latin typeface="Arial" panose="020B0604020202020204" pitchFamily="34" charset="0"/>
              <a:cs typeface="Arial" panose="020B0604020202020204" pitchFamily="34" charset="0"/>
            </a:rPr>
            <a:t>Analysis: Lara is operating from the Adult ego state, proposing a logical, structured approach. However, Paula responds from her Parent ego state, acting like a "teacher" or "authority figure" instead of engaging in a complementary Adult to Adult exchange.</a:t>
          </a:r>
        </a:p>
      </dgm:t>
    </dgm:pt>
    <dgm:pt modelId="{1CE0472D-82A9-41AB-A685-D514B746A800}" type="parTrans" cxnId="{6F89B47E-2D72-44D2-BD7C-2B5B9DDA9043}">
      <dgm:prSet/>
      <dgm:spPr/>
      <dgm:t>
        <a:bodyPr/>
        <a:lstStyle/>
        <a:p>
          <a:endParaRPr lang="en-GB"/>
        </a:p>
      </dgm:t>
    </dgm:pt>
    <dgm:pt modelId="{5D22A65B-4CB7-489F-8EAB-B3DEF52D3A77}" type="sibTrans" cxnId="{6F89B47E-2D72-44D2-BD7C-2B5B9DDA9043}">
      <dgm:prSet/>
      <dgm:spPr/>
      <dgm:t>
        <a:bodyPr/>
        <a:lstStyle/>
        <a:p>
          <a:endParaRPr lang="en-GB"/>
        </a:p>
      </dgm:t>
    </dgm:pt>
    <dgm:pt modelId="{362549B6-CAAD-47EA-B4A2-42A3D249288B}">
      <dgm:prSet custT="1"/>
      <dgm:spPr/>
      <dgm:t>
        <a:bodyPr/>
        <a:lstStyle/>
        <a:p>
          <a:r>
            <a:rPr lang="en-GB" sz="2400" dirty="0">
              <a:latin typeface="Arial" panose="020B0604020202020204" pitchFamily="34" charset="0"/>
              <a:cs typeface="Arial" panose="020B0604020202020204" pitchFamily="34" charset="0"/>
            </a:rPr>
            <a:t>Analysis: Florin is in his Child ego state, feeling overwhelmed and anxious. Dani, in his Adult state, responds with calm, logical reasoning and reassurance, guiding Florin back to a more productive mindset.</a:t>
          </a:r>
        </a:p>
      </dgm:t>
    </dgm:pt>
    <dgm:pt modelId="{E89D0F16-BF08-4F62-B5A4-6139828B078F}" type="parTrans" cxnId="{3FF8B3A8-8DE6-44EB-B72F-C94ADCB9A38A}">
      <dgm:prSet/>
      <dgm:spPr/>
      <dgm:t>
        <a:bodyPr/>
        <a:lstStyle/>
        <a:p>
          <a:endParaRPr lang="en-GB"/>
        </a:p>
      </dgm:t>
    </dgm:pt>
    <dgm:pt modelId="{48055931-8D99-4A75-9DFA-13773518AB1D}" type="sibTrans" cxnId="{3FF8B3A8-8DE6-44EB-B72F-C94ADCB9A38A}">
      <dgm:prSet/>
      <dgm:spPr/>
      <dgm:t>
        <a:bodyPr/>
        <a:lstStyle/>
        <a:p>
          <a:endParaRPr lang="en-GB"/>
        </a:p>
      </dgm:t>
    </dgm:pt>
    <dgm:pt modelId="{D81CC6CE-304E-4B5D-9111-8A5015902FEE}">
      <dgm:prSet custT="1"/>
      <dgm:spPr/>
      <dgm:t>
        <a:bodyPr/>
        <a:lstStyle/>
        <a:p>
          <a:r>
            <a:rPr lang="en-GB" sz="2400" b="1" dirty="0">
              <a:latin typeface="Arial" panose="020B0604020202020204" pitchFamily="34" charset="0"/>
              <a:cs typeface="Arial" panose="020B0604020202020204" pitchFamily="34" charset="0"/>
            </a:rPr>
            <a:t>Lara (Adult) → Paula (Parent):</a:t>
          </a:r>
        </a:p>
      </dgm:t>
    </dgm:pt>
    <dgm:pt modelId="{559AA919-D723-4CA0-86B6-1832409CFE70}" type="parTrans" cxnId="{4E6A2F1B-8A26-4852-87A4-75B6C10BE265}">
      <dgm:prSet/>
      <dgm:spPr/>
      <dgm:t>
        <a:bodyPr/>
        <a:lstStyle/>
        <a:p>
          <a:endParaRPr lang="en-GB"/>
        </a:p>
      </dgm:t>
    </dgm:pt>
    <dgm:pt modelId="{9C104D61-31BC-4C7D-AE8E-8458AA8628C6}" type="sibTrans" cxnId="{4E6A2F1B-8A26-4852-87A4-75B6C10BE265}">
      <dgm:prSet/>
      <dgm:spPr/>
      <dgm:t>
        <a:bodyPr/>
        <a:lstStyle/>
        <a:p>
          <a:endParaRPr lang="en-GB"/>
        </a:p>
      </dgm:t>
    </dgm:pt>
    <dgm:pt modelId="{F7B47DFC-7CB2-440F-8ECE-63CC32E98645}">
      <dgm:prSet custT="1"/>
      <dgm:spPr/>
      <dgm:t>
        <a:bodyPr/>
        <a:lstStyle/>
        <a:p>
          <a:r>
            <a:rPr lang="en-GB" sz="2400" b="1" dirty="0">
              <a:latin typeface="Arial" panose="020B0604020202020204" pitchFamily="34" charset="0"/>
              <a:cs typeface="Arial" panose="020B0604020202020204" pitchFamily="34" charset="0"/>
            </a:rPr>
            <a:t>Florin (Child) → Dani (Adult):</a:t>
          </a:r>
        </a:p>
      </dgm:t>
    </dgm:pt>
    <dgm:pt modelId="{B5E4634C-3081-4A37-A761-04518FFD05DD}" type="sibTrans" cxnId="{A843DF24-68C1-411E-83C9-C04C299E29D5}">
      <dgm:prSet/>
      <dgm:spPr/>
      <dgm:t>
        <a:bodyPr/>
        <a:lstStyle/>
        <a:p>
          <a:endParaRPr lang="en-GB"/>
        </a:p>
      </dgm:t>
    </dgm:pt>
    <dgm:pt modelId="{276AD168-68D8-442D-ACB8-12EFC5C4E122}" type="parTrans" cxnId="{A843DF24-68C1-411E-83C9-C04C299E29D5}">
      <dgm:prSet/>
      <dgm:spPr/>
      <dgm:t>
        <a:bodyPr/>
        <a:lstStyle/>
        <a:p>
          <a:endParaRPr lang="en-GB"/>
        </a:p>
      </dgm:t>
    </dgm:pt>
    <dgm:pt modelId="{0AF2F8E1-16A4-44D6-B3B4-F37E07C3C944}" type="pres">
      <dgm:prSet presAssocID="{EDDA4D98-FEE2-4BE5-91CA-1A7AE1578058}" presName="diagram" presStyleCnt="0">
        <dgm:presLayoutVars>
          <dgm:dir/>
          <dgm:resizeHandles val="exact"/>
        </dgm:presLayoutVars>
      </dgm:prSet>
      <dgm:spPr/>
    </dgm:pt>
    <dgm:pt modelId="{698E4DAD-0E53-43AA-A03D-5B0315A2D4F4}" type="pres">
      <dgm:prSet presAssocID="{D81CC6CE-304E-4B5D-9111-8A5015902FEE}" presName="node" presStyleLbl="node1" presStyleIdx="0" presStyleCnt="4" custScaleX="148904">
        <dgm:presLayoutVars>
          <dgm:bulletEnabled val="1"/>
        </dgm:presLayoutVars>
      </dgm:prSet>
      <dgm:spPr/>
    </dgm:pt>
    <dgm:pt modelId="{839686F0-E42C-4181-93EF-9672FF53612E}" type="pres">
      <dgm:prSet presAssocID="{9C104D61-31BC-4C7D-AE8E-8458AA8628C6}" presName="sibTrans" presStyleCnt="0"/>
      <dgm:spPr/>
    </dgm:pt>
    <dgm:pt modelId="{C3487C78-0407-4B6E-A4BD-7E0AB378EFB2}" type="pres">
      <dgm:prSet presAssocID="{3B6B4395-36E9-402F-ADFF-877D4FD197A0}" presName="node" presStyleLbl="node1" presStyleIdx="1" presStyleCnt="4" custScaleX="167611" custScaleY="103391" custLinFactNeighborX="6394" custLinFactNeighborY="-653">
        <dgm:presLayoutVars>
          <dgm:bulletEnabled val="1"/>
        </dgm:presLayoutVars>
      </dgm:prSet>
      <dgm:spPr/>
    </dgm:pt>
    <dgm:pt modelId="{8B837411-2AC1-4445-8969-1F9AD9143894}" type="pres">
      <dgm:prSet presAssocID="{5D22A65B-4CB7-489F-8EAB-B3DEF52D3A77}" presName="sibTrans" presStyleCnt="0"/>
      <dgm:spPr/>
    </dgm:pt>
    <dgm:pt modelId="{18885043-0DCD-4376-8489-85A57F9F9CA2}" type="pres">
      <dgm:prSet presAssocID="{F7B47DFC-7CB2-440F-8ECE-63CC32E98645}" presName="node" presStyleLbl="node1" presStyleIdx="2" presStyleCnt="4" custScaleX="148914" custLinFactNeighborY="-1458">
        <dgm:presLayoutVars>
          <dgm:bulletEnabled val="1"/>
        </dgm:presLayoutVars>
      </dgm:prSet>
      <dgm:spPr/>
    </dgm:pt>
    <dgm:pt modelId="{0CB57365-52B4-4F4F-BB1B-584C77BCC067}" type="pres">
      <dgm:prSet presAssocID="{B5E4634C-3081-4A37-A761-04518FFD05DD}" presName="sibTrans" presStyleCnt="0"/>
      <dgm:spPr/>
    </dgm:pt>
    <dgm:pt modelId="{9317D275-7C58-47CE-A37E-B706A12DB67C}" type="pres">
      <dgm:prSet presAssocID="{362549B6-CAAD-47EA-B4A2-42A3D249288B}" presName="node" presStyleLbl="node1" presStyleIdx="3" presStyleCnt="4" custScaleX="166435" custScaleY="101569">
        <dgm:presLayoutVars>
          <dgm:bulletEnabled val="1"/>
        </dgm:presLayoutVars>
      </dgm:prSet>
      <dgm:spPr/>
    </dgm:pt>
  </dgm:ptLst>
  <dgm:cxnLst>
    <dgm:cxn modelId="{25E93D01-1D09-4664-8142-AB8E666FAC65}" type="presOf" srcId="{D81CC6CE-304E-4B5D-9111-8A5015902FEE}" destId="{698E4DAD-0E53-43AA-A03D-5B0315A2D4F4}" srcOrd="0" destOrd="0" presId="urn:microsoft.com/office/officeart/2005/8/layout/default"/>
    <dgm:cxn modelId="{4E6A2F1B-8A26-4852-87A4-75B6C10BE265}" srcId="{EDDA4D98-FEE2-4BE5-91CA-1A7AE1578058}" destId="{D81CC6CE-304E-4B5D-9111-8A5015902FEE}" srcOrd="0" destOrd="0" parTransId="{559AA919-D723-4CA0-86B6-1832409CFE70}" sibTransId="{9C104D61-31BC-4C7D-AE8E-8458AA8628C6}"/>
    <dgm:cxn modelId="{A843DF24-68C1-411E-83C9-C04C299E29D5}" srcId="{EDDA4D98-FEE2-4BE5-91CA-1A7AE1578058}" destId="{F7B47DFC-7CB2-440F-8ECE-63CC32E98645}" srcOrd="2" destOrd="0" parTransId="{276AD168-68D8-442D-ACB8-12EFC5C4E122}" sibTransId="{B5E4634C-3081-4A37-A761-04518FFD05DD}"/>
    <dgm:cxn modelId="{A5DA6373-1147-4ED6-99B3-7955CC400F00}" type="presOf" srcId="{3B6B4395-36E9-402F-ADFF-877D4FD197A0}" destId="{C3487C78-0407-4B6E-A4BD-7E0AB378EFB2}" srcOrd="0" destOrd="0" presId="urn:microsoft.com/office/officeart/2005/8/layout/default"/>
    <dgm:cxn modelId="{6F89B47E-2D72-44D2-BD7C-2B5B9DDA9043}" srcId="{EDDA4D98-FEE2-4BE5-91CA-1A7AE1578058}" destId="{3B6B4395-36E9-402F-ADFF-877D4FD197A0}" srcOrd="1" destOrd="0" parTransId="{1CE0472D-82A9-41AB-A685-D514B746A800}" sibTransId="{5D22A65B-4CB7-489F-8EAB-B3DEF52D3A77}"/>
    <dgm:cxn modelId="{4C4C8DA2-FE12-4298-8FA0-F1AFA641B3AE}" type="presOf" srcId="{EDDA4D98-FEE2-4BE5-91CA-1A7AE1578058}" destId="{0AF2F8E1-16A4-44D6-B3B4-F37E07C3C944}" srcOrd="0" destOrd="0" presId="urn:microsoft.com/office/officeart/2005/8/layout/default"/>
    <dgm:cxn modelId="{3FF8B3A8-8DE6-44EB-B72F-C94ADCB9A38A}" srcId="{EDDA4D98-FEE2-4BE5-91CA-1A7AE1578058}" destId="{362549B6-CAAD-47EA-B4A2-42A3D249288B}" srcOrd="3" destOrd="0" parTransId="{E89D0F16-BF08-4F62-B5A4-6139828B078F}" sibTransId="{48055931-8D99-4A75-9DFA-13773518AB1D}"/>
    <dgm:cxn modelId="{94AB2CB4-E4EB-4291-B81B-3CE7A1FF7AA1}" type="presOf" srcId="{362549B6-CAAD-47EA-B4A2-42A3D249288B}" destId="{9317D275-7C58-47CE-A37E-B706A12DB67C}" srcOrd="0" destOrd="0" presId="urn:microsoft.com/office/officeart/2005/8/layout/default"/>
    <dgm:cxn modelId="{414E3BD2-205D-40AF-83BD-48DF1B693EF8}" type="presOf" srcId="{F7B47DFC-7CB2-440F-8ECE-63CC32E98645}" destId="{18885043-0DCD-4376-8489-85A57F9F9CA2}" srcOrd="0" destOrd="0" presId="urn:microsoft.com/office/officeart/2005/8/layout/default"/>
    <dgm:cxn modelId="{25B7E279-F526-47D8-8B67-7323CDEF399A}" type="presParOf" srcId="{0AF2F8E1-16A4-44D6-B3B4-F37E07C3C944}" destId="{698E4DAD-0E53-43AA-A03D-5B0315A2D4F4}" srcOrd="0" destOrd="0" presId="urn:microsoft.com/office/officeart/2005/8/layout/default"/>
    <dgm:cxn modelId="{FE7CB321-9C28-4D79-8F0F-C68476150476}" type="presParOf" srcId="{0AF2F8E1-16A4-44D6-B3B4-F37E07C3C944}" destId="{839686F0-E42C-4181-93EF-9672FF53612E}" srcOrd="1" destOrd="0" presId="urn:microsoft.com/office/officeart/2005/8/layout/default"/>
    <dgm:cxn modelId="{F780530A-1F6B-47C3-873E-5876F6F39BD6}" type="presParOf" srcId="{0AF2F8E1-16A4-44D6-B3B4-F37E07C3C944}" destId="{C3487C78-0407-4B6E-A4BD-7E0AB378EFB2}" srcOrd="2" destOrd="0" presId="urn:microsoft.com/office/officeart/2005/8/layout/default"/>
    <dgm:cxn modelId="{3312C967-AE11-4BE9-BFD9-C246D4D33C27}" type="presParOf" srcId="{0AF2F8E1-16A4-44D6-B3B4-F37E07C3C944}" destId="{8B837411-2AC1-4445-8969-1F9AD9143894}" srcOrd="3" destOrd="0" presId="urn:microsoft.com/office/officeart/2005/8/layout/default"/>
    <dgm:cxn modelId="{30E37B8D-C514-449B-8B79-1E9275264043}" type="presParOf" srcId="{0AF2F8E1-16A4-44D6-B3B4-F37E07C3C944}" destId="{18885043-0DCD-4376-8489-85A57F9F9CA2}" srcOrd="4" destOrd="0" presId="urn:microsoft.com/office/officeart/2005/8/layout/default"/>
    <dgm:cxn modelId="{C6C13E98-AEE6-4D77-B090-D64BC3D7581B}" type="presParOf" srcId="{0AF2F8E1-16A4-44D6-B3B4-F37E07C3C944}" destId="{0CB57365-52B4-4F4F-BB1B-584C77BCC067}" srcOrd="5" destOrd="0" presId="urn:microsoft.com/office/officeart/2005/8/layout/default"/>
    <dgm:cxn modelId="{7FFCF18F-073A-411B-B38F-162D304B0249}" type="presParOf" srcId="{0AF2F8E1-16A4-44D6-B3B4-F37E07C3C944}" destId="{9317D275-7C58-47CE-A37E-B706A12DB67C}"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570CF07-EAAA-4B99-B312-5DFDD561D5B0}" type="doc">
      <dgm:prSet loTypeId="urn:microsoft.com/office/officeart/2005/8/layout/process1" loCatId="process" qsTypeId="urn:microsoft.com/office/officeart/2005/8/quickstyle/simple1" qsCatId="simple" csTypeId="urn:microsoft.com/office/officeart/2005/8/colors/colorful5" csCatId="colorful" phldr="1"/>
      <dgm:spPr/>
      <dgm:t>
        <a:bodyPr/>
        <a:lstStyle/>
        <a:p>
          <a:endParaRPr lang="en-US"/>
        </a:p>
      </dgm:t>
    </dgm:pt>
    <dgm:pt modelId="{3C44B5DF-157D-4F9C-9F46-18EF6EC9E808}">
      <dgm:prSet custT="1"/>
      <dgm:spPr/>
      <dgm:t>
        <a:bodyPr/>
        <a:lstStyle/>
        <a:p>
          <a:r>
            <a:rPr lang="en-GB" sz="2000" b="1" dirty="0">
              <a:latin typeface="Arial" panose="020B0604020202020204" pitchFamily="34" charset="0"/>
              <a:cs typeface="Arial" panose="020B0604020202020204" pitchFamily="34" charset="0"/>
            </a:rPr>
            <a:t>Combining Romanian and Spanish Perspectives</a:t>
          </a:r>
          <a:endParaRPr lang="en-US" sz="2000" dirty="0">
            <a:latin typeface="Arial" panose="020B0604020202020204" pitchFamily="34" charset="0"/>
            <a:cs typeface="Arial" panose="020B0604020202020204" pitchFamily="34" charset="0"/>
          </a:endParaRPr>
        </a:p>
      </dgm:t>
    </dgm:pt>
    <dgm:pt modelId="{35986E5C-E2CB-45D6-8756-43D231B209AB}" type="parTrans" cxnId="{1A37BAFC-9B17-4E44-9E7C-484875A9A689}">
      <dgm:prSet/>
      <dgm:spPr/>
      <dgm:t>
        <a:bodyPr/>
        <a:lstStyle/>
        <a:p>
          <a:endParaRPr lang="en-US"/>
        </a:p>
      </dgm:t>
    </dgm:pt>
    <dgm:pt modelId="{9BACEBAE-0640-4315-84AC-EC632563EA42}" type="sibTrans" cxnId="{1A37BAFC-9B17-4E44-9E7C-484875A9A689}">
      <dgm:prSet/>
      <dgm:spPr/>
      <dgm:t>
        <a:bodyPr/>
        <a:lstStyle/>
        <a:p>
          <a:endParaRPr lang="en-US"/>
        </a:p>
      </dgm:t>
    </dgm:pt>
    <dgm:pt modelId="{D8C78EC3-1046-44BC-B823-F547C16F189C}">
      <dgm:prSet custT="1"/>
      <dgm:spPr/>
      <dgm:t>
        <a:bodyPr/>
        <a:lstStyle/>
        <a:p>
          <a:r>
            <a:rPr lang="en-GB" sz="2000" dirty="0">
              <a:latin typeface="Arial" panose="020B0604020202020204" pitchFamily="34" charset="0"/>
              <a:cs typeface="Arial" panose="020B0604020202020204" pitchFamily="34" charset="0"/>
            </a:rPr>
            <a:t>We will explore how combining Romanian and Spanish perspectives can lead to new insights and collaborative opportunities, making the most of our unique cultural strengths.</a:t>
          </a:r>
          <a:endParaRPr lang="en-US" sz="2000" dirty="0">
            <a:latin typeface="Arial" panose="020B0604020202020204" pitchFamily="34" charset="0"/>
            <a:cs typeface="Arial" panose="020B0604020202020204" pitchFamily="34" charset="0"/>
          </a:endParaRPr>
        </a:p>
      </dgm:t>
    </dgm:pt>
    <dgm:pt modelId="{E60EF667-8D37-4F2A-8835-565E2E636CEC}" type="parTrans" cxnId="{8C708CC6-4FCC-4B15-9E81-EFA3806B9405}">
      <dgm:prSet/>
      <dgm:spPr/>
      <dgm:t>
        <a:bodyPr/>
        <a:lstStyle/>
        <a:p>
          <a:endParaRPr lang="en-US"/>
        </a:p>
      </dgm:t>
    </dgm:pt>
    <dgm:pt modelId="{8D4ACEE2-546A-4E6A-AA18-08CE9A5A9C3D}" type="sibTrans" cxnId="{8C708CC6-4FCC-4B15-9E81-EFA3806B9405}">
      <dgm:prSet/>
      <dgm:spPr/>
      <dgm:t>
        <a:bodyPr/>
        <a:lstStyle/>
        <a:p>
          <a:endParaRPr lang="en-US"/>
        </a:p>
      </dgm:t>
    </dgm:pt>
    <dgm:pt modelId="{8A869AEC-F9F7-49AB-8324-CDF0E07E609B}">
      <dgm:prSet/>
      <dgm:spPr/>
      <dgm:t>
        <a:bodyPr/>
        <a:lstStyle/>
        <a:p>
          <a:r>
            <a:rPr lang="en-US" b="0" i="0" baseline="0" dirty="0">
              <a:latin typeface="Arial" panose="020B0604020202020204" pitchFamily="34" charset="0"/>
              <a:cs typeface="Arial" panose="020B0604020202020204" pitchFamily="34" charset="0"/>
            </a:rPr>
            <a:t>The openness and flexibility of the Spanish members went well with the directness and efficiency of the Romanian members, making the team both effective and creative.</a:t>
          </a:r>
          <a:endParaRPr lang="en-US" dirty="0">
            <a:latin typeface="Arial" panose="020B0604020202020204" pitchFamily="34" charset="0"/>
            <a:cs typeface="Arial" panose="020B0604020202020204" pitchFamily="34" charset="0"/>
          </a:endParaRPr>
        </a:p>
      </dgm:t>
    </dgm:pt>
    <dgm:pt modelId="{DFB418A0-1B8A-49F7-AE8A-42611DF66025}" type="parTrans" cxnId="{8F01A2E2-5095-4B2C-956C-F24FCCAB4578}">
      <dgm:prSet/>
      <dgm:spPr/>
      <dgm:t>
        <a:bodyPr/>
        <a:lstStyle/>
        <a:p>
          <a:endParaRPr lang="en-US"/>
        </a:p>
      </dgm:t>
    </dgm:pt>
    <dgm:pt modelId="{5A6E0DAE-41FC-40D3-A732-6079FC630000}" type="sibTrans" cxnId="{8F01A2E2-5095-4B2C-956C-F24FCCAB4578}">
      <dgm:prSet/>
      <dgm:spPr/>
      <dgm:t>
        <a:bodyPr/>
        <a:lstStyle/>
        <a:p>
          <a:endParaRPr lang="en-US"/>
        </a:p>
      </dgm:t>
    </dgm:pt>
    <dgm:pt modelId="{D6F434CC-7A6B-44FC-8709-EF35F993CB45}">
      <dgm:prSet/>
      <dgm:spPr/>
      <dgm:t>
        <a:bodyPr/>
        <a:lstStyle/>
        <a:p>
          <a:r>
            <a:rPr lang="en-US" dirty="0">
              <a:latin typeface="Arial" panose="020B0604020202020204" pitchFamily="34" charset="0"/>
              <a:cs typeface="Arial" panose="020B0604020202020204" pitchFamily="34" charset="0"/>
            </a:rPr>
            <a:t>S</a:t>
          </a:r>
          <a:r>
            <a:rPr lang="en-US" b="0" i="0" baseline="0" dirty="0">
              <a:latin typeface="Arial" panose="020B0604020202020204" pitchFamily="34" charset="0"/>
              <a:cs typeface="Arial" panose="020B0604020202020204" pitchFamily="34" charset="0"/>
            </a:rPr>
            <a:t>tructure and creativity worked together to make the team approach work well (Miller, 2003).</a:t>
          </a:r>
          <a:endParaRPr lang="en-US" dirty="0">
            <a:latin typeface="Arial" panose="020B0604020202020204" pitchFamily="34" charset="0"/>
            <a:cs typeface="Arial" panose="020B0604020202020204" pitchFamily="34" charset="0"/>
          </a:endParaRPr>
        </a:p>
      </dgm:t>
    </dgm:pt>
    <dgm:pt modelId="{928B106C-97BF-4745-A13C-D30359AF57A9}" type="parTrans" cxnId="{9AE0134C-55A9-4663-A6E4-76F63B6F5098}">
      <dgm:prSet/>
      <dgm:spPr/>
      <dgm:t>
        <a:bodyPr/>
        <a:lstStyle/>
        <a:p>
          <a:endParaRPr lang="en-US"/>
        </a:p>
      </dgm:t>
    </dgm:pt>
    <dgm:pt modelId="{CC4CFBCE-7377-4F42-859E-4FF5FDC7DED8}" type="sibTrans" cxnId="{9AE0134C-55A9-4663-A6E4-76F63B6F5098}">
      <dgm:prSet/>
      <dgm:spPr/>
      <dgm:t>
        <a:bodyPr/>
        <a:lstStyle/>
        <a:p>
          <a:endParaRPr lang="en-US"/>
        </a:p>
      </dgm:t>
    </dgm:pt>
    <dgm:pt modelId="{AA2ACDC8-A780-4450-BBE6-91519D0DBB2A}" type="pres">
      <dgm:prSet presAssocID="{A570CF07-EAAA-4B99-B312-5DFDD561D5B0}" presName="Name0" presStyleCnt="0">
        <dgm:presLayoutVars>
          <dgm:dir/>
          <dgm:resizeHandles val="exact"/>
        </dgm:presLayoutVars>
      </dgm:prSet>
      <dgm:spPr/>
    </dgm:pt>
    <dgm:pt modelId="{5F6A1491-0DFC-4667-A766-4A0D349B82C6}" type="pres">
      <dgm:prSet presAssocID="{3C44B5DF-157D-4F9C-9F46-18EF6EC9E808}" presName="node" presStyleLbl="node1" presStyleIdx="0" presStyleCnt="4">
        <dgm:presLayoutVars>
          <dgm:bulletEnabled val="1"/>
        </dgm:presLayoutVars>
      </dgm:prSet>
      <dgm:spPr/>
    </dgm:pt>
    <dgm:pt modelId="{D6CCB24B-714E-4B09-86C2-ACCAADD86E17}" type="pres">
      <dgm:prSet presAssocID="{9BACEBAE-0640-4315-84AC-EC632563EA42}" presName="sibTrans" presStyleLbl="sibTrans2D1" presStyleIdx="0" presStyleCnt="3"/>
      <dgm:spPr/>
    </dgm:pt>
    <dgm:pt modelId="{FB8C0FC4-2270-4870-BAB9-5F1AD2F0DD47}" type="pres">
      <dgm:prSet presAssocID="{9BACEBAE-0640-4315-84AC-EC632563EA42}" presName="connectorText" presStyleLbl="sibTrans2D1" presStyleIdx="0" presStyleCnt="3"/>
      <dgm:spPr/>
    </dgm:pt>
    <dgm:pt modelId="{600C66A1-17BC-4F23-947F-C76BBB16C11F}" type="pres">
      <dgm:prSet presAssocID="{D8C78EC3-1046-44BC-B823-F547C16F189C}" presName="node" presStyleLbl="node1" presStyleIdx="1" presStyleCnt="4">
        <dgm:presLayoutVars>
          <dgm:bulletEnabled val="1"/>
        </dgm:presLayoutVars>
      </dgm:prSet>
      <dgm:spPr/>
    </dgm:pt>
    <dgm:pt modelId="{2BF837ED-0DBB-421A-9802-3AD58D187E48}" type="pres">
      <dgm:prSet presAssocID="{8D4ACEE2-546A-4E6A-AA18-08CE9A5A9C3D}" presName="sibTrans" presStyleLbl="sibTrans2D1" presStyleIdx="1" presStyleCnt="3"/>
      <dgm:spPr/>
    </dgm:pt>
    <dgm:pt modelId="{816E5C7E-A568-4C74-A0C9-025A45CA523D}" type="pres">
      <dgm:prSet presAssocID="{8D4ACEE2-546A-4E6A-AA18-08CE9A5A9C3D}" presName="connectorText" presStyleLbl="sibTrans2D1" presStyleIdx="1" presStyleCnt="3"/>
      <dgm:spPr/>
    </dgm:pt>
    <dgm:pt modelId="{B2EE30C6-9D96-45E1-96E1-DEC832EBD72B}" type="pres">
      <dgm:prSet presAssocID="{8A869AEC-F9F7-49AB-8324-CDF0E07E609B}" presName="node" presStyleLbl="node1" presStyleIdx="2" presStyleCnt="4">
        <dgm:presLayoutVars>
          <dgm:bulletEnabled val="1"/>
        </dgm:presLayoutVars>
      </dgm:prSet>
      <dgm:spPr/>
    </dgm:pt>
    <dgm:pt modelId="{2EA436DD-2C8B-4D10-85D4-08987E31987A}" type="pres">
      <dgm:prSet presAssocID="{5A6E0DAE-41FC-40D3-A732-6079FC630000}" presName="sibTrans" presStyleLbl="sibTrans2D1" presStyleIdx="2" presStyleCnt="3"/>
      <dgm:spPr/>
    </dgm:pt>
    <dgm:pt modelId="{9AD90C7D-6CF6-4398-8843-8D13CB9AB670}" type="pres">
      <dgm:prSet presAssocID="{5A6E0DAE-41FC-40D3-A732-6079FC630000}" presName="connectorText" presStyleLbl="sibTrans2D1" presStyleIdx="2" presStyleCnt="3"/>
      <dgm:spPr/>
    </dgm:pt>
    <dgm:pt modelId="{41CF02EC-291E-4BD9-988B-EDCE3485A255}" type="pres">
      <dgm:prSet presAssocID="{D6F434CC-7A6B-44FC-8709-EF35F993CB45}" presName="node" presStyleLbl="node1" presStyleIdx="3" presStyleCnt="4">
        <dgm:presLayoutVars>
          <dgm:bulletEnabled val="1"/>
        </dgm:presLayoutVars>
      </dgm:prSet>
      <dgm:spPr/>
    </dgm:pt>
  </dgm:ptLst>
  <dgm:cxnLst>
    <dgm:cxn modelId="{0CDE015B-A068-4944-A9DB-0CE8F5C32085}" type="presOf" srcId="{8D4ACEE2-546A-4E6A-AA18-08CE9A5A9C3D}" destId="{2BF837ED-0DBB-421A-9802-3AD58D187E48}" srcOrd="0" destOrd="0" presId="urn:microsoft.com/office/officeart/2005/8/layout/process1"/>
    <dgm:cxn modelId="{20CCD368-C198-4FFE-86F3-D0D5F25AA435}" type="presOf" srcId="{D8C78EC3-1046-44BC-B823-F547C16F189C}" destId="{600C66A1-17BC-4F23-947F-C76BBB16C11F}" srcOrd="0" destOrd="0" presId="urn:microsoft.com/office/officeart/2005/8/layout/process1"/>
    <dgm:cxn modelId="{9AE0134C-55A9-4663-A6E4-76F63B6F5098}" srcId="{A570CF07-EAAA-4B99-B312-5DFDD561D5B0}" destId="{D6F434CC-7A6B-44FC-8709-EF35F993CB45}" srcOrd="3" destOrd="0" parTransId="{928B106C-97BF-4745-A13C-D30359AF57A9}" sibTransId="{CC4CFBCE-7377-4F42-859E-4FF5FDC7DED8}"/>
    <dgm:cxn modelId="{ED5D8780-97EE-4A56-B437-D57708C21D1F}" type="presOf" srcId="{5A6E0DAE-41FC-40D3-A732-6079FC630000}" destId="{9AD90C7D-6CF6-4398-8843-8D13CB9AB670}" srcOrd="1" destOrd="0" presId="urn:microsoft.com/office/officeart/2005/8/layout/process1"/>
    <dgm:cxn modelId="{3884448E-886E-417B-A517-BB0F787F5FC2}" type="presOf" srcId="{9BACEBAE-0640-4315-84AC-EC632563EA42}" destId="{D6CCB24B-714E-4B09-86C2-ACCAADD86E17}" srcOrd="0" destOrd="0" presId="urn:microsoft.com/office/officeart/2005/8/layout/process1"/>
    <dgm:cxn modelId="{6828A29A-99A1-4E87-8C94-D5644505EE37}" type="presOf" srcId="{8A869AEC-F9F7-49AB-8324-CDF0E07E609B}" destId="{B2EE30C6-9D96-45E1-96E1-DEC832EBD72B}" srcOrd="0" destOrd="0" presId="urn:microsoft.com/office/officeart/2005/8/layout/process1"/>
    <dgm:cxn modelId="{BC91469F-539A-4E24-8434-23E1D5BDEA36}" type="presOf" srcId="{A570CF07-EAAA-4B99-B312-5DFDD561D5B0}" destId="{AA2ACDC8-A780-4450-BBE6-91519D0DBB2A}" srcOrd="0" destOrd="0" presId="urn:microsoft.com/office/officeart/2005/8/layout/process1"/>
    <dgm:cxn modelId="{261FFFAE-4678-4565-A322-CDDD8ABDCB6B}" type="presOf" srcId="{9BACEBAE-0640-4315-84AC-EC632563EA42}" destId="{FB8C0FC4-2270-4870-BAB9-5F1AD2F0DD47}" srcOrd="1" destOrd="0" presId="urn:microsoft.com/office/officeart/2005/8/layout/process1"/>
    <dgm:cxn modelId="{8C708CC6-4FCC-4B15-9E81-EFA3806B9405}" srcId="{A570CF07-EAAA-4B99-B312-5DFDD561D5B0}" destId="{D8C78EC3-1046-44BC-B823-F547C16F189C}" srcOrd="1" destOrd="0" parTransId="{E60EF667-8D37-4F2A-8835-565E2E636CEC}" sibTransId="{8D4ACEE2-546A-4E6A-AA18-08CE9A5A9C3D}"/>
    <dgm:cxn modelId="{CA9A77CA-F4BE-4179-853B-1A1DEFA48464}" type="presOf" srcId="{8D4ACEE2-546A-4E6A-AA18-08CE9A5A9C3D}" destId="{816E5C7E-A568-4C74-A0C9-025A45CA523D}" srcOrd="1" destOrd="0" presId="urn:microsoft.com/office/officeart/2005/8/layout/process1"/>
    <dgm:cxn modelId="{015038D9-F2E6-4537-AB57-2AD305706203}" type="presOf" srcId="{3C44B5DF-157D-4F9C-9F46-18EF6EC9E808}" destId="{5F6A1491-0DFC-4667-A766-4A0D349B82C6}" srcOrd="0" destOrd="0" presId="urn:microsoft.com/office/officeart/2005/8/layout/process1"/>
    <dgm:cxn modelId="{A48187D9-CFE3-46FC-A780-D9215B7E0089}" type="presOf" srcId="{5A6E0DAE-41FC-40D3-A732-6079FC630000}" destId="{2EA436DD-2C8B-4D10-85D4-08987E31987A}" srcOrd="0" destOrd="0" presId="urn:microsoft.com/office/officeart/2005/8/layout/process1"/>
    <dgm:cxn modelId="{ABD0D3DA-8BF6-4D70-B6F8-AFAC03AB7871}" type="presOf" srcId="{D6F434CC-7A6B-44FC-8709-EF35F993CB45}" destId="{41CF02EC-291E-4BD9-988B-EDCE3485A255}" srcOrd="0" destOrd="0" presId="urn:microsoft.com/office/officeart/2005/8/layout/process1"/>
    <dgm:cxn modelId="{8F01A2E2-5095-4B2C-956C-F24FCCAB4578}" srcId="{A570CF07-EAAA-4B99-B312-5DFDD561D5B0}" destId="{8A869AEC-F9F7-49AB-8324-CDF0E07E609B}" srcOrd="2" destOrd="0" parTransId="{DFB418A0-1B8A-49F7-AE8A-42611DF66025}" sibTransId="{5A6E0DAE-41FC-40D3-A732-6079FC630000}"/>
    <dgm:cxn modelId="{1A37BAFC-9B17-4E44-9E7C-484875A9A689}" srcId="{A570CF07-EAAA-4B99-B312-5DFDD561D5B0}" destId="{3C44B5DF-157D-4F9C-9F46-18EF6EC9E808}" srcOrd="0" destOrd="0" parTransId="{35986E5C-E2CB-45D6-8756-43D231B209AB}" sibTransId="{9BACEBAE-0640-4315-84AC-EC632563EA42}"/>
    <dgm:cxn modelId="{D68BF4C0-5A69-4277-822A-062C6A48CF57}" type="presParOf" srcId="{AA2ACDC8-A780-4450-BBE6-91519D0DBB2A}" destId="{5F6A1491-0DFC-4667-A766-4A0D349B82C6}" srcOrd="0" destOrd="0" presId="urn:microsoft.com/office/officeart/2005/8/layout/process1"/>
    <dgm:cxn modelId="{6CF19978-88DB-42AA-88F4-E23C135F61AB}" type="presParOf" srcId="{AA2ACDC8-A780-4450-BBE6-91519D0DBB2A}" destId="{D6CCB24B-714E-4B09-86C2-ACCAADD86E17}" srcOrd="1" destOrd="0" presId="urn:microsoft.com/office/officeart/2005/8/layout/process1"/>
    <dgm:cxn modelId="{191804E3-FDAE-4001-9AD2-49136850B317}" type="presParOf" srcId="{D6CCB24B-714E-4B09-86C2-ACCAADD86E17}" destId="{FB8C0FC4-2270-4870-BAB9-5F1AD2F0DD47}" srcOrd="0" destOrd="0" presId="urn:microsoft.com/office/officeart/2005/8/layout/process1"/>
    <dgm:cxn modelId="{E9192787-1335-476D-8E8B-74B527A8C860}" type="presParOf" srcId="{AA2ACDC8-A780-4450-BBE6-91519D0DBB2A}" destId="{600C66A1-17BC-4F23-947F-C76BBB16C11F}" srcOrd="2" destOrd="0" presId="urn:microsoft.com/office/officeart/2005/8/layout/process1"/>
    <dgm:cxn modelId="{37795144-5156-4BC4-A6BA-6025BF77E123}" type="presParOf" srcId="{AA2ACDC8-A780-4450-BBE6-91519D0DBB2A}" destId="{2BF837ED-0DBB-421A-9802-3AD58D187E48}" srcOrd="3" destOrd="0" presId="urn:microsoft.com/office/officeart/2005/8/layout/process1"/>
    <dgm:cxn modelId="{3E08F90F-88FB-4D45-BE52-ED1CE8899156}" type="presParOf" srcId="{2BF837ED-0DBB-421A-9802-3AD58D187E48}" destId="{816E5C7E-A568-4C74-A0C9-025A45CA523D}" srcOrd="0" destOrd="0" presId="urn:microsoft.com/office/officeart/2005/8/layout/process1"/>
    <dgm:cxn modelId="{8B0C3057-A97B-47EA-9CD3-F56527FB531D}" type="presParOf" srcId="{AA2ACDC8-A780-4450-BBE6-91519D0DBB2A}" destId="{B2EE30C6-9D96-45E1-96E1-DEC832EBD72B}" srcOrd="4" destOrd="0" presId="urn:microsoft.com/office/officeart/2005/8/layout/process1"/>
    <dgm:cxn modelId="{D41FA582-ACD5-4B76-AEB3-C1BD77F655E6}" type="presParOf" srcId="{AA2ACDC8-A780-4450-BBE6-91519D0DBB2A}" destId="{2EA436DD-2C8B-4D10-85D4-08987E31987A}" srcOrd="5" destOrd="0" presId="urn:microsoft.com/office/officeart/2005/8/layout/process1"/>
    <dgm:cxn modelId="{8925CC7A-01D1-456E-A4A3-41B807C10B92}" type="presParOf" srcId="{2EA436DD-2C8B-4D10-85D4-08987E31987A}" destId="{9AD90C7D-6CF6-4398-8843-8D13CB9AB670}" srcOrd="0" destOrd="0" presId="urn:microsoft.com/office/officeart/2005/8/layout/process1"/>
    <dgm:cxn modelId="{5DCFAAD9-8E11-409F-B60B-23484A3B3CED}" type="presParOf" srcId="{AA2ACDC8-A780-4450-BBE6-91519D0DBB2A}" destId="{41CF02EC-291E-4BD9-988B-EDCE3485A255}"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570CF07-EAAA-4B99-B312-5DFDD561D5B0}" type="doc">
      <dgm:prSet loTypeId="urn:microsoft.com/office/officeart/2005/8/layout/process1" loCatId="process" qsTypeId="urn:microsoft.com/office/officeart/2005/8/quickstyle/simple1" qsCatId="simple" csTypeId="urn:microsoft.com/office/officeart/2005/8/colors/colorful5" csCatId="colorful" phldr="1"/>
      <dgm:spPr/>
      <dgm:t>
        <a:bodyPr/>
        <a:lstStyle/>
        <a:p>
          <a:endParaRPr lang="en-US"/>
        </a:p>
      </dgm:t>
    </dgm:pt>
    <dgm:pt modelId="{8A869AEC-F9F7-49AB-8324-CDF0E07E609B}">
      <dgm:prSet custT="1"/>
      <dgm:spPr/>
      <dgm:t>
        <a:bodyPr/>
        <a:lstStyle/>
        <a:p>
          <a:pPr algn="ctr"/>
          <a:endParaRPr lang="en-GB" sz="2000" b="1" i="0" baseline="0" dirty="0">
            <a:latin typeface="Arial" panose="020B0604020202020204" pitchFamily="34" charset="0"/>
            <a:cs typeface="Arial" panose="020B0604020202020204" pitchFamily="34" charset="0"/>
          </a:endParaRPr>
        </a:p>
        <a:p>
          <a:pPr algn="ctr"/>
          <a:r>
            <a:rPr lang="en-GB" sz="2000" b="1" i="0" baseline="0" dirty="0">
              <a:latin typeface="Arial" panose="020B0604020202020204" pitchFamily="34" charset="0"/>
              <a:cs typeface="Arial" panose="020B0604020202020204" pitchFamily="34" charset="0"/>
            </a:rPr>
            <a:t>Romanian Perspectives</a:t>
          </a:r>
        </a:p>
        <a:p>
          <a:pPr algn="l"/>
          <a:r>
            <a:rPr lang="en-GB" sz="2000" b="0" i="0" baseline="0" dirty="0">
              <a:latin typeface="Arial" panose="020B0604020202020204" pitchFamily="34" charset="0"/>
              <a:cs typeface="Arial" panose="020B0604020202020204" pitchFamily="34" charset="0"/>
            </a:rPr>
            <a:t>Focus on discipline, responsibility, and structure.</a:t>
          </a:r>
        </a:p>
        <a:p>
          <a:pPr algn="l"/>
          <a:r>
            <a:rPr lang="en-GB" sz="2000" b="1" i="0" baseline="0" dirty="0">
              <a:solidFill>
                <a:schemeClr val="bg1"/>
              </a:solidFill>
              <a:latin typeface="Arial" panose="020B0604020202020204" pitchFamily="34" charset="0"/>
              <a:cs typeface="Arial" panose="020B0604020202020204" pitchFamily="34" charset="0"/>
            </a:rPr>
            <a:t>Communication:</a:t>
          </a:r>
          <a:r>
            <a:rPr lang="en-GB" sz="2000" b="0" i="0" baseline="0" dirty="0">
              <a:latin typeface="Arial" panose="020B0604020202020204" pitchFamily="34" charset="0"/>
              <a:cs typeface="Arial" panose="020B0604020202020204" pitchFamily="34" charset="0"/>
            </a:rPr>
            <a:t> Communication is generally straightforward and to the point, with a focus on clarity and efficiency.</a:t>
          </a:r>
        </a:p>
        <a:p>
          <a:pPr algn="l"/>
          <a:r>
            <a:rPr lang="en-GB" sz="2000" b="1" i="0" baseline="0" dirty="0">
              <a:latin typeface="Arial" panose="020B0604020202020204" pitchFamily="34" charset="0"/>
              <a:cs typeface="Arial" panose="020B0604020202020204" pitchFamily="34" charset="0"/>
            </a:rPr>
            <a:t>Contribution:</a:t>
          </a:r>
          <a:r>
            <a:rPr lang="en-GB" sz="2000" b="0" i="0" baseline="0" dirty="0">
              <a:latin typeface="Arial" panose="020B0604020202020204" pitchFamily="34" charset="0"/>
              <a:cs typeface="Arial" panose="020B0604020202020204" pitchFamily="34" charset="0"/>
            </a:rPr>
            <a:t> Florin and Paula's Romanian roots added discipline and structure to the team. Their organisational approach was critical to keeping the team on track and meeting deadlines.</a:t>
          </a:r>
        </a:p>
        <a:p>
          <a:pPr algn="ctr"/>
          <a:endParaRPr lang="en-US" sz="1800" dirty="0">
            <a:latin typeface="Arial" panose="020B0604020202020204" pitchFamily="34" charset="0"/>
            <a:cs typeface="Arial" panose="020B0604020202020204" pitchFamily="34" charset="0"/>
          </a:endParaRPr>
        </a:p>
      </dgm:t>
    </dgm:pt>
    <dgm:pt modelId="{DFB418A0-1B8A-49F7-AE8A-42611DF66025}" type="parTrans" cxnId="{8F01A2E2-5095-4B2C-956C-F24FCCAB4578}">
      <dgm:prSet/>
      <dgm:spPr/>
      <dgm:t>
        <a:bodyPr/>
        <a:lstStyle/>
        <a:p>
          <a:endParaRPr lang="en-US"/>
        </a:p>
      </dgm:t>
    </dgm:pt>
    <dgm:pt modelId="{5A6E0DAE-41FC-40D3-A732-6079FC630000}" type="sibTrans" cxnId="{8F01A2E2-5095-4B2C-956C-F24FCCAB4578}">
      <dgm:prSet/>
      <dgm:spPr/>
      <dgm:t>
        <a:bodyPr/>
        <a:lstStyle/>
        <a:p>
          <a:endParaRPr lang="en-US"/>
        </a:p>
      </dgm:t>
    </dgm:pt>
    <dgm:pt modelId="{D6F434CC-7A6B-44FC-8709-EF35F993CB45}">
      <dgm:prSet custT="1"/>
      <dgm:spPr/>
      <dgm:t>
        <a:bodyPr/>
        <a:lstStyle/>
        <a:p>
          <a:pPr algn="ctr"/>
          <a:r>
            <a:rPr lang="en-GB" sz="2000" b="1" dirty="0">
              <a:latin typeface="Arial" panose="020B0604020202020204" pitchFamily="34" charset="0"/>
              <a:cs typeface="Arial" panose="020B0604020202020204" pitchFamily="34" charset="0"/>
            </a:rPr>
            <a:t>Spanish Perspectives</a:t>
          </a:r>
          <a:endParaRPr lang="en-GB" sz="2000" dirty="0">
            <a:latin typeface="Arial" panose="020B0604020202020204" pitchFamily="34" charset="0"/>
            <a:cs typeface="Arial" panose="020B0604020202020204" pitchFamily="34" charset="0"/>
          </a:endParaRPr>
        </a:p>
        <a:p>
          <a:pPr algn="l">
            <a:buFont typeface="Arial" panose="020B0604020202020204" pitchFamily="34" charset="0"/>
            <a:buChar char="•"/>
          </a:pPr>
          <a:r>
            <a:rPr lang="en-GB" sz="2000" dirty="0">
              <a:latin typeface="Arial" panose="020B0604020202020204" pitchFamily="34" charset="0"/>
              <a:cs typeface="Arial" panose="020B0604020202020204" pitchFamily="34" charset="0"/>
            </a:rPr>
            <a:t>Focus on collaboration, flexibility, and creativity.</a:t>
          </a:r>
        </a:p>
        <a:p>
          <a:pPr algn="l">
            <a:buFont typeface="Arial" panose="020B0604020202020204" pitchFamily="34" charset="0"/>
            <a:buChar char="•"/>
          </a:pPr>
          <a:r>
            <a:rPr lang="en-GB" sz="2000" b="1" dirty="0">
              <a:latin typeface="Arial" panose="020B0604020202020204" pitchFamily="34" charset="0"/>
              <a:cs typeface="Arial" panose="020B0604020202020204" pitchFamily="34" charset="0"/>
            </a:rPr>
            <a:t>Communication:</a:t>
          </a:r>
          <a:r>
            <a:rPr lang="en-GB" sz="2000" dirty="0">
              <a:latin typeface="Arial" panose="020B0604020202020204" pitchFamily="34" charset="0"/>
              <a:cs typeface="Arial" panose="020B0604020202020204" pitchFamily="34" charset="0"/>
            </a:rPr>
            <a:t> Emphasis on openness, flexibility, and informal but productive discussions.</a:t>
          </a:r>
        </a:p>
        <a:p>
          <a:pPr algn="l">
            <a:buFont typeface="Arial" panose="020B0604020202020204" pitchFamily="34" charset="0"/>
            <a:buChar char="•"/>
          </a:pPr>
          <a:r>
            <a:rPr lang="en-GB" sz="2000" b="1" dirty="0">
              <a:latin typeface="Arial" panose="020B0604020202020204" pitchFamily="34" charset="0"/>
              <a:cs typeface="Arial" panose="020B0604020202020204" pitchFamily="34" charset="0"/>
            </a:rPr>
            <a:t>Contribution:</a:t>
          </a:r>
          <a:r>
            <a:rPr lang="en-GB" sz="2000" dirty="0">
              <a:latin typeface="Arial" panose="020B0604020202020204" pitchFamily="34" charset="0"/>
              <a:cs typeface="Arial" panose="020B0604020202020204" pitchFamily="34" charset="0"/>
            </a:rPr>
            <a:t> Lara and Dani’s Spanish backgrounds contributed creativity and a more flexible approach to problem-solving. Their communication style helped break barriers and promote an open exchange of ideas</a:t>
          </a:r>
          <a:endParaRPr lang="en-US" sz="2000" dirty="0">
            <a:latin typeface="Arial" panose="020B0604020202020204" pitchFamily="34" charset="0"/>
            <a:cs typeface="Arial" panose="020B0604020202020204" pitchFamily="34" charset="0"/>
          </a:endParaRPr>
        </a:p>
      </dgm:t>
    </dgm:pt>
    <dgm:pt modelId="{928B106C-97BF-4745-A13C-D30359AF57A9}" type="parTrans" cxnId="{9AE0134C-55A9-4663-A6E4-76F63B6F5098}">
      <dgm:prSet/>
      <dgm:spPr/>
      <dgm:t>
        <a:bodyPr/>
        <a:lstStyle/>
        <a:p>
          <a:endParaRPr lang="en-US"/>
        </a:p>
      </dgm:t>
    </dgm:pt>
    <dgm:pt modelId="{CC4CFBCE-7377-4F42-859E-4FF5FDC7DED8}" type="sibTrans" cxnId="{9AE0134C-55A9-4663-A6E4-76F63B6F5098}">
      <dgm:prSet/>
      <dgm:spPr/>
      <dgm:t>
        <a:bodyPr/>
        <a:lstStyle/>
        <a:p>
          <a:endParaRPr lang="en-US"/>
        </a:p>
      </dgm:t>
    </dgm:pt>
    <dgm:pt modelId="{AA2ACDC8-A780-4450-BBE6-91519D0DBB2A}" type="pres">
      <dgm:prSet presAssocID="{A570CF07-EAAA-4B99-B312-5DFDD561D5B0}" presName="Name0" presStyleCnt="0">
        <dgm:presLayoutVars>
          <dgm:dir/>
          <dgm:resizeHandles val="exact"/>
        </dgm:presLayoutVars>
      </dgm:prSet>
      <dgm:spPr/>
    </dgm:pt>
    <dgm:pt modelId="{B2EE30C6-9D96-45E1-96E1-DEC832EBD72B}" type="pres">
      <dgm:prSet presAssocID="{8A869AEC-F9F7-49AB-8324-CDF0E07E609B}" presName="node" presStyleLbl="node1" presStyleIdx="0" presStyleCnt="2">
        <dgm:presLayoutVars>
          <dgm:bulletEnabled val="1"/>
        </dgm:presLayoutVars>
      </dgm:prSet>
      <dgm:spPr/>
    </dgm:pt>
    <dgm:pt modelId="{2EA436DD-2C8B-4D10-85D4-08987E31987A}" type="pres">
      <dgm:prSet presAssocID="{5A6E0DAE-41FC-40D3-A732-6079FC630000}" presName="sibTrans" presStyleLbl="sibTrans2D1" presStyleIdx="0" presStyleCnt="1"/>
      <dgm:spPr/>
    </dgm:pt>
    <dgm:pt modelId="{9AD90C7D-6CF6-4398-8843-8D13CB9AB670}" type="pres">
      <dgm:prSet presAssocID="{5A6E0DAE-41FC-40D3-A732-6079FC630000}" presName="connectorText" presStyleLbl="sibTrans2D1" presStyleIdx="0" presStyleCnt="1"/>
      <dgm:spPr/>
    </dgm:pt>
    <dgm:pt modelId="{41CF02EC-291E-4BD9-988B-EDCE3485A255}" type="pres">
      <dgm:prSet presAssocID="{D6F434CC-7A6B-44FC-8709-EF35F993CB45}" presName="node" presStyleLbl="node1" presStyleIdx="1" presStyleCnt="2" custScaleY="100000" custLinFactNeighborX="-6800" custLinFactNeighborY="-128">
        <dgm:presLayoutVars>
          <dgm:bulletEnabled val="1"/>
        </dgm:presLayoutVars>
      </dgm:prSet>
      <dgm:spPr/>
    </dgm:pt>
  </dgm:ptLst>
  <dgm:cxnLst>
    <dgm:cxn modelId="{9AE0134C-55A9-4663-A6E4-76F63B6F5098}" srcId="{A570CF07-EAAA-4B99-B312-5DFDD561D5B0}" destId="{D6F434CC-7A6B-44FC-8709-EF35F993CB45}" srcOrd="1" destOrd="0" parTransId="{928B106C-97BF-4745-A13C-D30359AF57A9}" sibTransId="{CC4CFBCE-7377-4F42-859E-4FF5FDC7DED8}"/>
    <dgm:cxn modelId="{ED5D8780-97EE-4A56-B437-D57708C21D1F}" type="presOf" srcId="{5A6E0DAE-41FC-40D3-A732-6079FC630000}" destId="{9AD90C7D-6CF6-4398-8843-8D13CB9AB670}" srcOrd="1" destOrd="0" presId="urn:microsoft.com/office/officeart/2005/8/layout/process1"/>
    <dgm:cxn modelId="{6828A29A-99A1-4E87-8C94-D5644505EE37}" type="presOf" srcId="{8A869AEC-F9F7-49AB-8324-CDF0E07E609B}" destId="{B2EE30C6-9D96-45E1-96E1-DEC832EBD72B}" srcOrd="0" destOrd="0" presId="urn:microsoft.com/office/officeart/2005/8/layout/process1"/>
    <dgm:cxn modelId="{BC91469F-539A-4E24-8434-23E1D5BDEA36}" type="presOf" srcId="{A570CF07-EAAA-4B99-B312-5DFDD561D5B0}" destId="{AA2ACDC8-A780-4450-BBE6-91519D0DBB2A}" srcOrd="0" destOrd="0" presId="urn:microsoft.com/office/officeart/2005/8/layout/process1"/>
    <dgm:cxn modelId="{A48187D9-CFE3-46FC-A780-D9215B7E0089}" type="presOf" srcId="{5A6E0DAE-41FC-40D3-A732-6079FC630000}" destId="{2EA436DD-2C8B-4D10-85D4-08987E31987A}" srcOrd="0" destOrd="0" presId="urn:microsoft.com/office/officeart/2005/8/layout/process1"/>
    <dgm:cxn modelId="{ABD0D3DA-8BF6-4D70-B6F8-AFAC03AB7871}" type="presOf" srcId="{D6F434CC-7A6B-44FC-8709-EF35F993CB45}" destId="{41CF02EC-291E-4BD9-988B-EDCE3485A255}" srcOrd="0" destOrd="0" presId="urn:microsoft.com/office/officeart/2005/8/layout/process1"/>
    <dgm:cxn modelId="{8F01A2E2-5095-4B2C-956C-F24FCCAB4578}" srcId="{A570CF07-EAAA-4B99-B312-5DFDD561D5B0}" destId="{8A869AEC-F9F7-49AB-8324-CDF0E07E609B}" srcOrd="0" destOrd="0" parTransId="{DFB418A0-1B8A-49F7-AE8A-42611DF66025}" sibTransId="{5A6E0DAE-41FC-40D3-A732-6079FC630000}"/>
    <dgm:cxn modelId="{8B0C3057-A97B-47EA-9CD3-F56527FB531D}" type="presParOf" srcId="{AA2ACDC8-A780-4450-BBE6-91519D0DBB2A}" destId="{B2EE30C6-9D96-45E1-96E1-DEC832EBD72B}" srcOrd="0" destOrd="0" presId="urn:microsoft.com/office/officeart/2005/8/layout/process1"/>
    <dgm:cxn modelId="{D41FA582-ACD5-4B76-AEB3-C1BD77F655E6}" type="presParOf" srcId="{AA2ACDC8-A780-4450-BBE6-91519D0DBB2A}" destId="{2EA436DD-2C8B-4D10-85D4-08987E31987A}" srcOrd="1" destOrd="0" presId="urn:microsoft.com/office/officeart/2005/8/layout/process1"/>
    <dgm:cxn modelId="{8925CC7A-01D1-456E-A4A3-41B807C10B92}" type="presParOf" srcId="{2EA436DD-2C8B-4D10-85D4-08987E31987A}" destId="{9AD90C7D-6CF6-4398-8843-8D13CB9AB670}" srcOrd="0" destOrd="0" presId="urn:microsoft.com/office/officeart/2005/8/layout/process1"/>
    <dgm:cxn modelId="{5DCFAAD9-8E11-409F-B60B-23484A3B3CED}" type="presParOf" srcId="{AA2ACDC8-A780-4450-BBE6-91519D0DBB2A}" destId="{41CF02EC-291E-4BD9-988B-EDCE3485A255}"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C0779BB-D363-4636-A357-9F48486DFBAB}"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A77DA29D-8F9C-41AB-A358-61BF2A28B6E0}">
      <dgm:prSet custT="1"/>
      <dgm:spPr/>
      <dgm:t>
        <a:bodyPr/>
        <a:lstStyle/>
        <a:p>
          <a:pPr>
            <a:lnSpc>
              <a:spcPct val="100000"/>
            </a:lnSpc>
          </a:pPr>
          <a:r>
            <a:rPr lang="en-GB" sz="2000" b="1" dirty="0">
              <a:latin typeface="Arial" panose="020B0604020202020204" pitchFamily="34" charset="0"/>
              <a:cs typeface="Arial" panose="020B0604020202020204" pitchFamily="34" charset="0"/>
            </a:rPr>
            <a:t>Victim: </a:t>
          </a:r>
          <a:r>
            <a:rPr lang="en-GB" sz="2000" dirty="0">
              <a:latin typeface="Arial" panose="020B0604020202020204" pitchFamily="34" charset="0"/>
              <a:cs typeface="Arial" panose="020B0604020202020204" pitchFamily="34" charset="0"/>
            </a:rPr>
            <a:t>Feels helpless, powerless, and unable to change their situation.</a:t>
          </a:r>
          <a:endParaRPr lang="en-US" sz="2000" dirty="0">
            <a:latin typeface="Arial" panose="020B0604020202020204" pitchFamily="34" charset="0"/>
            <a:cs typeface="Arial" panose="020B0604020202020204" pitchFamily="34" charset="0"/>
          </a:endParaRPr>
        </a:p>
      </dgm:t>
    </dgm:pt>
    <dgm:pt modelId="{CA4B7D00-0AB8-4741-B188-84785547A3FC}" type="parTrans" cxnId="{B4449AAB-278A-4198-B41C-FEE076E2B458}">
      <dgm:prSet/>
      <dgm:spPr/>
      <dgm:t>
        <a:bodyPr/>
        <a:lstStyle/>
        <a:p>
          <a:endParaRPr lang="en-US"/>
        </a:p>
      </dgm:t>
    </dgm:pt>
    <dgm:pt modelId="{DD452A2C-406F-46AE-9626-11AEC47D38C9}" type="sibTrans" cxnId="{B4449AAB-278A-4198-B41C-FEE076E2B458}">
      <dgm:prSet/>
      <dgm:spPr/>
      <dgm:t>
        <a:bodyPr/>
        <a:lstStyle/>
        <a:p>
          <a:endParaRPr lang="en-US"/>
        </a:p>
      </dgm:t>
    </dgm:pt>
    <dgm:pt modelId="{D881B514-E53A-41B7-AA5D-883D08B6A0B1}">
      <dgm:prSet custT="1"/>
      <dgm:spPr/>
      <dgm:t>
        <a:bodyPr/>
        <a:lstStyle/>
        <a:p>
          <a:pPr>
            <a:lnSpc>
              <a:spcPct val="100000"/>
            </a:lnSpc>
          </a:pPr>
          <a:r>
            <a:rPr lang="en-GB" sz="2000" b="1" dirty="0">
              <a:latin typeface="Arial" panose="020B0604020202020204" pitchFamily="34" charset="0"/>
              <a:cs typeface="Arial" panose="020B0604020202020204" pitchFamily="34" charset="0"/>
            </a:rPr>
            <a:t>Rescuer: </a:t>
          </a:r>
          <a:r>
            <a:rPr lang="en-GB" sz="2000" dirty="0">
              <a:latin typeface="Arial" panose="020B0604020202020204" pitchFamily="34" charset="0"/>
              <a:cs typeface="Arial" panose="020B0604020202020204" pitchFamily="34" charset="0"/>
            </a:rPr>
            <a:t>Feels the need to save or help others, often at the expense of their own well-being</a:t>
          </a:r>
          <a:r>
            <a:rPr lang="en-GB" sz="1700" dirty="0"/>
            <a:t>.</a:t>
          </a:r>
          <a:endParaRPr lang="en-US" sz="1700" dirty="0"/>
        </a:p>
      </dgm:t>
    </dgm:pt>
    <dgm:pt modelId="{2A1632FA-1374-4BD5-9E14-BD12F19965CB}" type="parTrans" cxnId="{92843D88-82E1-4941-AE66-52008F7E97FB}">
      <dgm:prSet/>
      <dgm:spPr/>
      <dgm:t>
        <a:bodyPr/>
        <a:lstStyle/>
        <a:p>
          <a:endParaRPr lang="en-US"/>
        </a:p>
      </dgm:t>
    </dgm:pt>
    <dgm:pt modelId="{9E63BB3F-615E-4356-AB95-36D2CA7E34C0}" type="sibTrans" cxnId="{92843D88-82E1-4941-AE66-52008F7E97FB}">
      <dgm:prSet/>
      <dgm:spPr/>
      <dgm:t>
        <a:bodyPr/>
        <a:lstStyle/>
        <a:p>
          <a:endParaRPr lang="en-US"/>
        </a:p>
      </dgm:t>
    </dgm:pt>
    <dgm:pt modelId="{DDD29A04-B393-4EF0-A084-8D05DC0B847D}">
      <dgm:prSet custT="1"/>
      <dgm:spPr/>
      <dgm:t>
        <a:bodyPr/>
        <a:lstStyle/>
        <a:p>
          <a:pPr>
            <a:lnSpc>
              <a:spcPct val="100000"/>
            </a:lnSpc>
          </a:pPr>
          <a:r>
            <a:rPr lang="en-GB" sz="2000" b="1" dirty="0">
              <a:latin typeface="Arial" panose="020B0604020202020204" pitchFamily="34" charset="0"/>
              <a:cs typeface="Arial" panose="020B0604020202020204" pitchFamily="34" charset="0"/>
            </a:rPr>
            <a:t>Persecutor: </a:t>
          </a:r>
          <a:r>
            <a:rPr lang="en-GB" sz="2000" dirty="0">
              <a:latin typeface="Arial" panose="020B0604020202020204" pitchFamily="34" charset="0"/>
              <a:cs typeface="Arial" panose="020B0604020202020204" pitchFamily="34" charset="0"/>
            </a:rPr>
            <a:t>Blames, criticizes, or controls others in a dominant or aggressive way.</a:t>
          </a:r>
          <a:endParaRPr lang="en-US" sz="2000" dirty="0">
            <a:latin typeface="Arial" panose="020B0604020202020204" pitchFamily="34" charset="0"/>
            <a:cs typeface="Arial" panose="020B0604020202020204" pitchFamily="34" charset="0"/>
          </a:endParaRPr>
        </a:p>
      </dgm:t>
    </dgm:pt>
    <dgm:pt modelId="{F3394035-3BE8-40B7-8BC9-12EE67CB3790}" type="parTrans" cxnId="{C84A0CB2-D599-4589-A3E4-B21447610123}">
      <dgm:prSet/>
      <dgm:spPr/>
      <dgm:t>
        <a:bodyPr/>
        <a:lstStyle/>
        <a:p>
          <a:endParaRPr lang="en-US"/>
        </a:p>
      </dgm:t>
    </dgm:pt>
    <dgm:pt modelId="{5048A344-3226-4040-8E13-B3E52F5ED232}" type="sibTrans" cxnId="{C84A0CB2-D599-4589-A3E4-B21447610123}">
      <dgm:prSet/>
      <dgm:spPr/>
      <dgm:t>
        <a:bodyPr/>
        <a:lstStyle/>
        <a:p>
          <a:endParaRPr lang="en-US"/>
        </a:p>
      </dgm:t>
    </dgm:pt>
    <dgm:pt modelId="{8FDD9997-C4AA-42A3-8C62-D45D0D529604}" type="pres">
      <dgm:prSet presAssocID="{AC0779BB-D363-4636-A357-9F48486DFBAB}" presName="root" presStyleCnt="0">
        <dgm:presLayoutVars>
          <dgm:dir/>
          <dgm:resizeHandles val="exact"/>
        </dgm:presLayoutVars>
      </dgm:prSet>
      <dgm:spPr/>
    </dgm:pt>
    <dgm:pt modelId="{B052F1D7-0315-43F3-B73B-CBD833287C5D}" type="pres">
      <dgm:prSet presAssocID="{A77DA29D-8F9C-41AB-A358-61BF2A28B6E0}" presName="compNode" presStyleCnt="0"/>
      <dgm:spPr/>
    </dgm:pt>
    <dgm:pt modelId="{17743575-DF3B-4C19-A8C3-A97F56C5EBFF}" type="pres">
      <dgm:prSet presAssocID="{A77DA29D-8F9C-41AB-A358-61BF2A28B6E0}" presName="iconRect" presStyleLbl="node1" presStyleIdx="0" presStyleCnt="3" custLinFactNeighborY="-9160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fused Person"/>
        </a:ext>
      </dgm:extLst>
    </dgm:pt>
    <dgm:pt modelId="{489AA1D0-A99F-4B07-9627-1586CB1D04C1}" type="pres">
      <dgm:prSet presAssocID="{A77DA29D-8F9C-41AB-A358-61BF2A28B6E0}" presName="spaceRect" presStyleCnt="0"/>
      <dgm:spPr/>
    </dgm:pt>
    <dgm:pt modelId="{3004A6B7-7A25-4F3D-974D-C36E6FD0D449}" type="pres">
      <dgm:prSet presAssocID="{A77DA29D-8F9C-41AB-A358-61BF2A28B6E0}" presName="textRect" presStyleLbl="revTx" presStyleIdx="0" presStyleCnt="3" custLinFactNeighborX="502" custLinFactNeighborY="-53345">
        <dgm:presLayoutVars>
          <dgm:chMax val="1"/>
          <dgm:chPref val="1"/>
        </dgm:presLayoutVars>
      </dgm:prSet>
      <dgm:spPr/>
    </dgm:pt>
    <dgm:pt modelId="{98A89629-0541-48D4-88D1-6A3DAC090946}" type="pres">
      <dgm:prSet presAssocID="{DD452A2C-406F-46AE-9626-11AEC47D38C9}" presName="sibTrans" presStyleCnt="0"/>
      <dgm:spPr/>
    </dgm:pt>
    <dgm:pt modelId="{3846AC61-ADE9-42C4-AA50-894574F2D58B}" type="pres">
      <dgm:prSet presAssocID="{D881B514-E53A-41B7-AA5D-883D08B6A0B1}" presName="compNode" presStyleCnt="0"/>
      <dgm:spPr/>
    </dgm:pt>
    <dgm:pt modelId="{208B89EF-4E84-40EA-98F4-3554EBB11624}" type="pres">
      <dgm:prSet presAssocID="{D881B514-E53A-41B7-AA5D-883D08B6A0B1}" presName="iconRect" presStyleLbl="node1" presStyleIdx="1" presStyleCnt="3" custLinFactNeighborX="479" custLinFactNeighborY="-9126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irefighter"/>
        </a:ext>
      </dgm:extLst>
    </dgm:pt>
    <dgm:pt modelId="{3E1C4E0B-3529-40CE-85F6-D3EF87967C49}" type="pres">
      <dgm:prSet presAssocID="{D881B514-E53A-41B7-AA5D-883D08B6A0B1}" presName="spaceRect" presStyleCnt="0"/>
      <dgm:spPr/>
    </dgm:pt>
    <dgm:pt modelId="{CE18BBC3-1C4D-4449-B726-3619F0F86237}" type="pres">
      <dgm:prSet presAssocID="{D881B514-E53A-41B7-AA5D-883D08B6A0B1}" presName="textRect" presStyleLbl="revTx" presStyleIdx="1" presStyleCnt="3" custLinFactNeighborX="216" custLinFactNeighborY="-54717">
        <dgm:presLayoutVars>
          <dgm:chMax val="1"/>
          <dgm:chPref val="1"/>
        </dgm:presLayoutVars>
      </dgm:prSet>
      <dgm:spPr/>
    </dgm:pt>
    <dgm:pt modelId="{CB62A462-4250-49C6-B0A3-35E42C9E3CF0}" type="pres">
      <dgm:prSet presAssocID="{9E63BB3F-615E-4356-AB95-36D2CA7E34C0}" presName="sibTrans" presStyleCnt="0"/>
      <dgm:spPr/>
    </dgm:pt>
    <dgm:pt modelId="{AA839232-49E6-42C6-B290-171EB53172E9}" type="pres">
      <dgm:prSet presAssocID="{DDD29A04-B393-4EF0-A084-8D05DC0B847D}" presName="compNode" presStyleCnt="0"/>
      <dgm:spPr/>
    </dgm:pt>
    <dgm:pt modelId="{7FA0AF03-5551-4A1D-8AB5-AE64E71A1C47}" type="pres">
      <dgm:prSet presAssocID="{DDD29A04-B393-4EF0-A084-8D05DC0B847D}" presName="iconRect" presStyleLbl="node1" presStyleIdx="2" presStyleCnt="3" custLinFactNeighborX="-16044" custLinFactNeighborY="-9126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ongue Face with Solid Fill"/>
        </a:ext>
      </dgm:extLst>
    </dgm:pt>
    <dgm:pt modelId="{1BBD4CFC-EBA2-45B3-8D40-6607669F04D6}" type="pres">
      <dgm:prSet presAssocID="{DDD29A04-B393-4EF0-A084-8D05DC0B847D}" presName="spaceRect" presStyleCnt="0"/>
      <dgm:spPr/>
    </dgm:pt>
    <dgm:pt modelId="{E3A91049-D41A-414B-8901-9E602DCDCE6B}" type="pres">
      <dgm:prSet presAssocID="{DDD29A04-B393-4EF0-A084-8D05DC0B847D}" presName="textRect" presStyleLbl="revTx" presStyleIdx="2" presStyleCnt="3" custLinFactNeighborX="-502" custLinFactNeighborY="-54007">
        <dgm:presLayoutVars>
          <dgm:chMax val="1"/>
          <dgm:chPref val="1"/>
        </dgm:presLayoutVars>
      </dgm:prSet>
      <dgm:spPr/>
    </dgm:pt>
  </dgm:ptLst>
  <dgm:cxnLst>
    <dgm:cxn modelId="{E6CA3013-26ED-4B29-A6E2-7FD7AD8DA14D}" type="presOf" srcId="{A77DA29D-8F9C-41AB-A358-61BF2A28B6E0}" destId="{3004A6B7-7A25-4F3D-974D-C36E6FD0D449}" srcOrd="0" destOrd="0" presId="urn:microsoft.com/office/officeart/2018/2/layout/IconLabelList"/>
    <dgm:cxn modelId="{60DC982E-0334-4256-B22F-D55DC1A25C3A}" type="presOf" srcId="{AC0779BB-D363-4636-A357-9F48486DFBAB}" destId="{8FDD9997-C4AA-42A3-8C62-D45D0D529604}" srcOrd="0" destOrd="0" presId="urn:microsoft.com/office/officeart/2018/2/layout/IconLabelList"/>
    <dgm:cxn modelId="{E01AEB73-B057-447D-A257-BAFBA33B51C0}" type="presOf" srcId="{D881B514-E53A-41B7-AA5D-883D08B6A0B1}" destId="{CE18BBC3-1C4D-4449-B726-3619F0F86237}" srcOrd="0" destOrd="0" presId="urn:microsoft.com/office/officeart/2018/2/layout/IconLabelList"/>
    <dgm:cxn modelId="{92843D88-82E1-4941-AE66-52008F7E97FB}" srcId="{AC0779BB-D363-4636-A357-9F48486DFBAB}" destId="{D881B514-E53A-41B7-AA5D-883D08B6A0B1}" srcOrd="1" destOrd="0" parTransId="{2A1632FA-1374-4BD5-9E14-BD12F19965CB}" sibTransId="{9E63BB3F-615E-4356-AB95-36D2CA7E34C0}"/>
    <dgm:cxn modelId="{601333A7-227F-4D04-8993-44276C1BA6B0}" type="presOf" srcId="{DDD29A04-B393-4EF0-A084-8D05DC0B847D}" destId="{E3A91049-D41A-414B-8901-9E602DCDCE6B}" srcOrd="0" destOrd="0" presId="urn:microsoft.com/office/officeart/2018/2/layout/IconLabelList"/>
    <dgm:cxn modelId="{B4449AAB-278A-4198-B41C-FEE076E2B458}" srcId="{AC0779BB-D363-4636-A357-9F48486DFBAB}" destId="{A77DA29D-8F9C-41AB-A358-61BF2A28B6E0}" srcOrd="0" destOrd="0" parTransId="{CA4B7D00-0AB8-4741-B188-84785547A3FC}" sibTransId="{DD452A2C-406F-46AE-9626-11AEC47D38C9}"/>
    <dgm:cxn modelId="{C84A0CB2-D599-4589-A3E4-B21447610123}" srcId="{AC0779BB-D363-4636-A357-9F48486DFBAB}" destId="{DDD29A04-B393-4EF0-A084-8D05DC0B847D}" srcOrd="2" destOrd="0" parTransId="{F3394035-3BE8-40B7-8BC9-12EE67CB3790}" sibTransId="{5048A344-3226-4040-8E13-B3E52F5ED232}"/>
    <dgm:cxn modelId="{8BDBB99C-C059-413C-8F5F-1BF5E7CE64B1}" type="presParOf" srcId="{8FDD9997-C4AA-42A3-8C62-D45D0D529604}" destId="{B052F1D7-0315-43F3-B73B-CBD833287C5D}" srcOrd="0" destOrd="0" presId="urn:microsoft.com/office/officeart/2018/2/layout/IconLabelList"/>
    <dgm:cxn modelId="{2EF750DF-C80E-45C0-918C-1CD442277EA0}" type="presParOf" srcId="{B052F1D7-0315-43F3-B73B-CBD833287C5D}" destId="{17743575-DF3B-4C19-A8C3-A97F56C5EBFF}" srcOrd="0" destOrd="0" presId="urn:microsoft.com/office/officeart/2018/2/layout/IconLabelList"/>
    <dgm:cxn modelId="{3AE1737A-3719-4698-831A-D139304297ED}" type="presParOf" srcId="{B052F1D7-0315-43F3-B73B-CBD833287C5D}" destId="{489AA1D0-A99F-4B07-9627-1586CB1D04C1}" srcOrd="1" destOrd="0" presId="urn:microsoft.com/office/officeart/2018/2/layout/IconLabelList"/>
    <dgm:cxn modelId="{88DAEDD3-9C0F-4F7C-9107-5AD062C09BE5}" type="presParOf" srcId="{B052F1D7-0315-43F3-B73B-CBD833287C5D}" destId="{3004A6B7-7A25-4F3D-974D-C36E6FD0D449}" srcOrd="2" destOrd="0" presId="urn:microsoft.com/office/officeart/2018/2/layout/IconLabelList"/>
    <dgm:cxn modelId="{F122F78D-9F4D-4407-8DAD-7B997C1FC286}" type="presParOf" srcId="{8FDD9997-C4AA-42A3-8C62-D45D0D529604}" destId="{98A89629-0541-48D4-88D1-6A3DAC090946}" srcOrd="1" destOrd="0" presId="urn:microsoft.com/office/officeart/2018/2/layout/IconLabelList"/>
    <dgm:cxn modelId="{AD85F37D-0F33-42CD-AA9B-A3865BEBE380}" type="presParOf" srcId="{8FDD9997-C4AA-42A3-8C62-D45D0D529604}" destId="{3846AC61-ADE9-42C4-AA50-894574F2D58B}" srcOrd="2" destOrd="0" presId="urn:microsoft.com/office/officeart/2018/2/layout/IconLabelList"/>
    <dgm:cxn modelId="{FB5A13F8-D877-415E-AC0A-7E73C1C29BC4}" type="presParOf" srcId="{3846AC61-ADE9-42C4-AA50-894574F2D58B}" destId="{208B89EF-4E84-40EA-98F4-3554EBB11624}" srcOrd="0" destOrd="0" presId="urn:microsoft.com/office/officeart/2018/2/layout/IconLabelList"/>
    <dgm:cxn modelId="{1795AE38-7FA8-4EBC-9BF9-05A64A4FECD6}" type="presParOf" srcId="{3846AC61-ADE9-42C4-AA50-894574F2D58B}" destId="{3E1C4E0B-3529-40CE-85F6-D3EF87967C49}" srcOrd="1" destOrd="0" presId="urn:microsoft.com/office/officeart/2018/2/layout/IconLabelList"/>
    <dgm:cxn modelId="{00E739E6-2F9B-4687-BE3D-90CB2B3824F8}" type="presParOf" srcId="{3846AC61-ADE9-42C4-AA50-894574F2D58B}" destId="{CE18BBC3-1C4D-4449-B726-3619F0F86237}" srcOrd="2" destOrd="0" presId="urn:microsoft.com/office/officeart/2018/2/layout/IconLabelList"/>
    <dgm:cxn modelId="{33E344D5-CA69-4C75-B6BB-AEBC30908A6F}" type="presParOf" srcId="{8FDD9997-C4AA-42A3-8C62-D45D0D529604}" destId="{CB62A462-4250-49C6-B0A3-35E42C9E3CF0}" srcOrd="3" destOrd="0" presId="urn:microsoft.com/office/officeart/2018/2/layout/IconLabelList"/>
    <dgm:cxn modelId="{9F359D52-002D-44F9-A141-4B850B27E79D}" type="presParOf" srcId="{8FDD9997-C4AA-42A3-8C62-D45D0D529604}" destId="{AA839232-49E6-42C6-B290-171EB53172E9}" srcOrd="4" destOrd="0" presId="urn:microsoft.com/office/officeart/2018/2/layout/IconLabelList"/>
    <dgm:cxn modelId="{F788C1D9-E727-49EF-91D0-DB1F8ABB3953}" type="presParOf" srcId="{AA839232-49E6-42C6-B290-171EB53172E9}" destId="{7FA0AF03-5551-4A1D-8AB5-AE64E71A1C47}" srcOrd="0" destOrd="0" presId="urn:microsoft.com/office/officeart/2018/2/layout/IconLabelList"/>
    <dgm:cxn modelId="{BC7A52E9-383C-4ACB-B2E9-9B394BEFD5DA}" type="presParOf" srcId="{AA839232-49E6-42C6-B290-171EB53172E9}" destId="{1BBD4CFC-EBA2-45B3-8D40-6607669F04D6}" srcOrd="1" destOrd="0" presId="urn:microsoft.com/office/officeart/2018/2/layout/IconLabelList"/>
    <dgm:cxn modelId="{99167909-A878-45E4-898C-FEC904B1EEF9}" type="presParOf" srcId="{AA839232-49E6-42C6-B290-171EB53172E9}" destId="{E3A91049-D41A-414B-8901-9E602DCDCE6B}"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EB9A52-6887-412A-A50B-C953DB1C913D}">
      <dsp:nvSpPr>
        <dsp:cNvPr id="0" name=""/>
        <dsp:cNvSpPr/>
      </dsp:nvSpPr>
      <dsp:spPr>
        <a:xfrm>
          <a:off x="123824" y="54271"/>
          <a:ext cx="3732603" cy="223956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latin typeface="Arial" panose="020B0604020202020204" pitchFamily="34" charset="0"/>
              <a:cs typeface="Arial" panose="020B0604020202020204" pitchFamily="34" charset="0"/>
            </a:rPr>
            <a:t>Diverse perspectives: </a:t>
          </a:r>
          <a:r>
            <a:rPr lang="en-GB" sz="2400" kern="1200" dirty="0">
              <a:solidFill>
                <a:schemeClr val="tx1"/>
              </a:solidFill>
              <a:latin typeface="Arial" panose="020B0604020202020204" pitchFamily="34" charset="0"/>
              <a:cs typeface="Arial" panose="020B0604020202020204" pitchFamily="34" charset="0"/>
            </a:rPr>
            <a:t>Teams combining many points of view produce more original ideas and better results.</a:t>
          </a:r>
          <a:endParaRPr lang="en-US" sz="2400" kern="1200" dirty="0">
            <a:solidFill>
              <a:schemeClr val="tx1"/>
            </a:solidFill>
            <a:latin typeface="Arial" panose="020B0604020202020204" pitchFamily="34" charset="0"/>
            <a:cs typeface="Arial" panose="020B0604020202020204" pitchFamily="34" charset="0"/>
          </a:endParaRPr>
        </a:p>
      </dsp:txBody>
      <dsp:txXfrm>
        <a:off x="123824" y="54271"/>
        <a:ext cx="3732603" cy="2239561"/>
      </dsp:txXfrm>
    </dsp:sp>
    <dsp:sp modelId="{F5AC1B78-44DA-49D8-BB90-EA9583720121}">
      <dsp:nvSpPr>
        <dsp:cNvPr id="0" name=""/>
        <dsp:cNvSpPr/>
      </dsp:nvSpPr>
      <dsp:spPr>
        <a:xfrm>
          <a:off x="4229688" y="54271"/>
          <a:ext cx="3732603" cy="2239561"/>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latin typeface="Arial" panose="020B0604020202020204" pitchFamily="34" charset="0"/>
              <a:cs typeface="Arial" panose="020B0604020202020204" pitchFamily="34" charset="0"/>
            </a:rPr>
            <a:t>Collaboration:</a:t>
          </a:r>
          <a:r>
            <a:rPr lang="en-GB" sz="2400" kern="1200" dirty="0">
              <a:solidFill>
                <a:schemeClr val="tx1"/>
              </a:solidFill>
              <a:latin typeface="Arial" panose="020B0604020202020204" pitchFamily="34" charset="0"/>
              <a:cs typeface="Arial" panose="020B0604020202020204" pitchFamily="34" charset="0"/>
            </a:rPr>
            <a:t> Working together, team members can leverage individual strengths and support one another in areas of weakness. </a:t>
          </a:r>
          <a:endParaRPr lang="en-US" sz="2400" kern="1200" dirty="0">
            <a:solidFill>
              <a:schemeClr val="tx1"/>
            </a:solidFill>
            <a:latin typeface="Arial" panose="020B0604020202020204" pitchFamily="34" charset="0"/>
            <a:cs typeface="Arial" panose="020B0604020202020204" pitchFamily="34" charset="0"/>
          </a:endParaRPr>
        </a:p>
      </dsp:txBody>
      <dsp:txXfrm>
        <a:off x="4229688" y="54271"/>
        <a:ext cx="3732603" cy="2239561"/>
      </dsp:txXfrm>
    </dsp:sp>
    <dsp:sp modelId="{AA1EE8F3-0D81-46E2-A97C-2558361EB205}">
      <dsp:nvSpPr>
        <dsp:cNvPr id="0" name=""/>
        <dsp:cNvSpPr/>
      </dsp:nvSpPr>
      <dsp:spPr>
        <a:xfrm>
          <a:off x="8335551" y="54271"/>
          <a:ext cx="3732603" cy="2239561"/>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latin typeface="Arial" panose="020B0604020202020204" pitchFamily="34" charset="0"/>
              <a:cs typeface="Arial" panose="020B0604020202020204" pitchFamily="34" charset="0"/>
            </a:rPr>
            <a:t>Efficiency:</a:t>
          </a:r>
          <a:r>
            <a:rPr lang="en-GB" sz="2400" kern="1200" dirty="0">
              <a:solidFill>
                <a:schemeClr val="tx1"/>
              </a:solidFill>
              <a:latin typeface="Arial" panose="020B0604020202020204" pitchFamily="34" charset="0"/>
              <a:cs typeface="Arial" panose="020B0604020202020204" pitchFamily="34" charset="0"/>
            </a:rPr>
            <a:t> Teams divide work based on each person’s strengths, which helps them to often finish projects faster.  </a:t>
          </a:r>
          <a:endParaRPr lang="en-US" sz="2400" kern="1200" dirty="0">
            <a:solidFill>
              <a:schemeClr val="tx1"/>
            </a:solidFill>
            <a:latin typeface="Arial" panose="020B0604020202020204" pitchFamily="34" charset="0"/>
            <a:cs typeface="Arial" panose="020B0604020202020204" pitchFamily="34" charset="0"/>
          </a:endParaRPr>
        </a:p>
      </dsp:txBody>
      <dsp:txXfrm>
        <a:off x="8335551" y="54271"/>
        <a:ext cx="3732603" cy="2239561"/>
      </dsp:txXfrm>
    </dsp:sp>
    <dsp:sp modelId="{385E7B40-37FA-492B-B634-89A1A11914D5}">
      <dsp:nvSpPr>
        <dsp:cNvPr id="0" name=""/>
        <dsp:cNvSpPr/>
      </dsp:nvSpPr>
      <dsp:spPr>
        <a:xfrm>
          <a:off x="72408" y="2700844"/>
          <a:ext cx="3973094" cy="260897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latin typeface="Arial" panose="020B0604020202020204" pitchFamily="34" charset="0"/>
              <a:cs typeface="Arial" panose="020B0604020202020204" pitchFamily="34" charset="0"/>
            </a:rPr>
            <a:t>Support and Motivation: </a:t>
          </a:r>
          <a:r>
            <a:rPr lang="en-GB" sz="2400" kern="1200" dirty="0">
              <a:solidFill>
                <a:schemeClr val="tx1"/>
              </a:solidFill>
              <a:latin typeface="Arial" panose="020B0604020202020204" pitchFamily="34" charset="0"/>
              <a:cs typeface="Arial" panose="020B0604020202020204" pitchFamily="34" charset="0"/>
            </a:rPr>
            <a:t>Teamwork offers emotional and practical support, which can raise morale and maintain everyone's motivation, especially under stress (Salas et al., 2008).</a:t>
          </a:r>
          <a:endParaRPr lang="en-US" sz="2400" kern="1200" dirty="0">
            <a:solidFill>
              <a:schemeClr val="tx1"/>
            </a:solidFill>
            <a:latin typeface="Arial" panose="020B0604020202020204" pitchFamily="34" charset="0"/>
            <a:cs typeface="Arial" panose="020B0604020202020204" pitchFamily="34" charset="0"/>
          </a:endParaRPr>
        </a:p>
      </dsp:txBody>
      <dsp:txXfrm>
        <a:off x="72408" y="2700844"/>
        <a:ext cx="3973094" cy="2608977"/>
      </dsp:txXfrm>
    </dsp:sp>
    <dsp:sp modelId="{2406E400-AD42-468D-988A-F7F6DA24BF2A}">
      <dsp:nvSpPr>
        <dsp:cNvPr id="0" name=""/>
        <dsp:cNvSpPr/>
      </dsp:nvSpPr>
      <dsp:spPr>
        <a:xfrm>
          <a:off x="4349934" y="2749151"/>
          <a:ext cx="3732603" cy="2509944"/>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latin typeface="Arial" panose="020B0604020202020204" pitchFamily="34" charset="0"/>
              <a:cs typeface="Arial" panose="020B0604020202020204" pitchFamily="34" charset="0"/>
            </a:rPr>
            <a:t>Shared Goals: </a:t>
          </a:r>
          <a:r>
            <a:rPr lang="en-GB" sz="2400" kern="1200" dirty="0">
              <a:solidFill>
                <a:schemeClr val="tx1"/>
              </a:solidFill>
              <a:latin typeface="Arial" panose="020B0604020202020204" pitchFamily="34" charset="0"/>
              <a:cs typeface="Arial" panose="020B0604020202020204" pitchFamily="34" charset="0"/>
            </a:rPr>
            <a:t>Teamwork guarantees that everyone is working towards a shared goal, so coordinating efforts and resources will help towards success.</a:t>
          </a:r>
          <a:endParaRPr lang="en-US" sz="2400" kern="1200" dirty="0">
            <a:solidFill>
              <a:schemeClr val="tx1"/>
            </a:solidFill>
            <a:latin typeface="Arial" panose="020B0604020202020204" pitchFamily="34" charset="0"/>
            <a:cs typeface="Arial" panose="020B0604020202020204" pitchFamily="34" charset="0"/>
          </a:endParaRPr>
        </a:p>
      </dsp:txBody>
      <dsp:txXfrm>
        <a:off x="4349934" y="2749151"/>
        <a:ext cx="3732603" cy="2509944"/>
      </dsp:txXfrm>
    </dsp:sp>
    <dsp:sp modelId="{1F6EF863-A1F4-4B03-8919-69489A7A5DBA}">
      <dsp:nvSpPr>
        <dsp:cNvPr id="0" name=""/>
        <dsp:cNvSpPr/>
      </dsp:nvSpPr>
      <dsp:spPr>
        <a:xfrm>
          <a:off x="8318139" y="2664540"/>
          <a:ext cx="3732603" cy="267405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latin typeface="Arial" panose="020B0604020202020204" pitchFamily="34" charset="0"/>
              <a:cs typeface="Arial" panose="020B0604020202020204" pitchFamily="34" charset="0"/>
            </a:rPr>
            <a:t>Communication Skills: </a:t>
          </a:r>
          <a:r>
            <a:rPr lang="en-GB" sz="2400" kern="1200" dirty="0">
              <a:solidFill>
                <a:schemeClr val="tx1"/>
              </a:solidFill>
              <a:latin typeface="Arial" panose="020B0604020202020204" pitchFamily="34" charset="0"/>
              <a:cs typeface="Arial" panose="020B0604020202020204" pitchFamily="34" charset="0"/>
            </a:rPr>
            <a:t>Teamwork calls for people to communicate effectively. This helps one to improve their communication and listening abilities (Sullivan, 2011).</a:t>
          </a:r>
          <a:endParaRPr lang="en-US" sz="2400" kern="1200" dirty="0">
            <a:solidFill>
              <a:schemeClr val="tx1"/>
            </a:solidFill>
            <a:latin typeface="Arial" panose="020B0604020202020204" pitchFamily="34" charset="0"/>
            <a:cs typeface="Arial" panose="020B0604020202020204" pitchFamily="34" charset="0"/>
          </a:endParaRPr>
        </a:p>
      </dsp:txBody>
      <dsp:txXfrm>
        <a:off x="8318139" y="2664540"/>
        <a:ext cx="3732603" cy="26740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844BED-3D74-4F34-9DF3-995C4A5E5CB4}">
      <dsp:nvSpPr>
        <dsp:cNvPr id="0" name=""/>
        <dsp:cNvSpPr/>
      </dsp:nvSpPr>
      <dsp:spPr>
        <a:xfrm>
          <a:off x="0" y="335914"/>
          <a:ext cx="3594100" cy="215646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b="1" kern="1200" dirty="0">
              <a:latin typeface="Arial" panose="020B0604020202020204" pitchFamily="34" charset="0"/>
              <a:cs typeface="Arial" panose="020B0604020202020204" pitchFamily="34" charset="0"/>
            </a:rPr>
            <a:t>Initial Phase as a Group</a:t>
          </a:r>
          <a:endParaRPr lang="en-US" sz="3600" b="1" kern="1200" dirty="0">
            <a:latin typeface="Arial" panose="020B0604020202020204" pitchFamily="34" charset="0"/>
            <a:cs typeface="Arial" panose="020B0604020202020204" pitchFamily="34" charset="0"/>
          </a:endParaRPr>
        </a:p>
      </dsp:txBody>
      <dsp:txXfrm>
        <a:off x="0" y="335914"/>
        <a:ext cx="3594100" cy="2156460"/>
      </dsp:txXfrm>
    </dsp:sp>
    <dsp:sp modelId="{793DBED8-D757-48C3-8DB7-5D6BF836140F}">
      <dsp:nvSpPr>
        <dsp:cNvPr id="0" name=""/>
        <dsp:cNvSpPr/>
      </dsp:nvSpPr>
      <dsp:spPr>
        <a:xfrm>
          <a:off x="3953510" y="335914"/>
          <a:ext cx="3594100" cy="215646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Lara, Dani, Paula, and Florin were assigned at first to collaborate on a PowerPoint presentation for university</a:t>
          </a:r>
          <a:r>
            <a:rPr lang="en-GB" sz="2200" kern="1200" dirty="0">
              <a:latin typeface="Arial" panose="020B0604020202020204" pitchFamily="34" charset="0"/>
              <a:cs typeface="Arial" panose="020B0604020202020204" pitchFamily="34" charset="0"/>
            </a:rPr>
            <a:t>.</a:t>
          </a:r>
          <a:endParaRPr lang="en-US" sz="2200" kern="1200" dirty="0">
            <a:latin typeface="Arial" panose="020B0604020202020204" pitchFamily="34" charset="0"/>
            <a:cs typeface="Arial" panose="020B0604020202020204" pitchFamily="34" charset="0"/>
          </a:endParaRPr>
        </a:p>
      </dsp:txBody>
      <dsp:txXfrm>
        <a:off x="3953510" y="335914"/>
        <a:ext cx="3594100" cy="2156460"/>
      </dsp:txXfrm>
    </dsp:sp>
    <dsp:sp modelId="{55864BD0-DD38-4852-8DAC-D92D18750980}">
      <dsp:nvSpPr>
        <dsp:cNvPr id="0" name=""/>
        <dsp:cNvSpPr/>
      </dsp:nvSpPr>
      <dsp:spPr>
        <a:xfrm>
          <a:off x="7907020" y="335914"/>
          <a:ext cx="3594100" cy="215646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Paula led the team in organising; at first, there was no clear structure, and they were unsure about how forward to go.</a:t>
          </a:r>
          <a:endParaRPr lang="en-US" sz="2400" kern="1200" dirty="0">
            <a:latin typeface="Arial" panose="020B0604020202020204" pitchFamily="34" charset="0"/>
            <a:cs typeface="Arial" panose="020B0604020202020204" pitchFamily="34" charset="0"/>
          </a:endParaRPr>
        </a:p>
      </dsp:txBody>
      <dsp:txXfrm>
        <a:off x="7907020" y="335914"/>
        <a:ext cx="3594100" cy="2156460"/>
      </dsp:txXfrm>
    </dsp:sp>
    <dsp:sp modelId="{60BCD85D-F4AE-432D-95E4-C573F48B46BC}">
      <dsp:nvSpPr>
        <dsp:cNvPr id="0" name=""/>
        <dsp:cNvSpPr/>
      </dsp:nvSpPr>
      <dsp:spPr>
        <a:xfrm>
          <a:off x="0" y="2851784"/>
          <a:ext cx="3594100" cy="215646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Though Dani had original presentation ideas, he wasn't sure how to express them precisely to the rest of the group.</a:t>
          </a:r>
          <a:endParaRPr lang="en-US" sz="2400" kern="1200" dirty="0">
            <a:latin typeface="Arial" panose="020B0604020202020204" pitchFamily="34" charset="0"/>
            <a:cs typeface="Arial" panose="020B0604020202020204" pitchFamily="34" charset="0"/>
          </a:endParaRPr>
        </a:p>
      </dsp:txBody>
      <dsp:txXfrm>
        <a:off x="0" y="2851784"/>
        <a:ext cx="3594100" cy="2156460"/>
      </dsp:txXfrm>
    </dsp:sp>
    <dsp:sp modelId="{06007F38-046A-4D3B-A103-503F882ADFD8}">
      <dsp:nvSpPr>
        <dsp:cNvPr id="0" name=""/>
        <dsp:cNvSpPr/>
      </dsp:nvSpPr>
      <dsp:spPr>
        <a:xfrm>
          <a:off x="3953510" y="2851784"/>
          <a:ext cx="3594100" cy="215646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Lara tried to keep the group in a good mood and promote teamwork, but unity still lacked strong feeling in it.</a:t>
          </a:r>
          <a:endParaRPr lang="en-US" sz="2400" kern="1200" dirty="0">
            <a:latin typeface="Arial" panose="020B0604020202020204" pitchFamily="34" charset="0"/>
            <a:cs typeface="Arial" panose="020B0604020202020204" pitchFamily="34" charset="0"/>
          </a:endParaRPr>
        </a:p>
      </dsp:txBody>
      <dsp:txXfrm>
        <a:off x="3953510" y="2851784"/>
        <a:ext cx="3594100" cy="2156460"/>
      </dsp:txXfrm>
    </dsp:sp>
    <dsp:sp modelId="{B0ADCDBD-0BFA-4F38-A09E-9D20CE930814}">
      <dsp:nvSpPr>
        <dsp:cNvPr id="0" name=""/>
        <dsp:cNvSpPr/>
      </dsp:nvSpPr>
      <dsp:spPr>
        <a:xfrm>
          <a:off x="7907020" y="2849898"/>
          <a:ext cx="3594100" cy="214880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Florin provided a lot of information since he was experienced in the topic, but the group struggled to properly incorporate his experience.</a:t>
          </a:r>
          <a:endParaRPr lang="en-US" sz="2400" kern="1200" dirty="0">
            <a:latin typeface="Arial" panose="020B0604020202020204" pitchFamily="34" charset="0"/>
            <a:cs typeface="Arial" panose="020B0604020202020204" pitchFamily="34" charset="0"/>
          </a:endParaRPr>
        </a:p>
      </dsp:txBody>
      <dsp:txXfrm>
        <a:off x="7907020" y="2849898"/>
        <a:ext cx="3594100" cy="21488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7BD183-D7A7-4E3B-9DAB-9D36F901A9A2}">
      <dsp:nvSpPr>
        <dsp:cNvPr id="0" name=""/>
        <dsp:cNvSpPr/>
      </dsp:nvSpPr>
      <dsp:spPr>
        <a:xfrm>
          <a:off x="0" y="172304"/>
          <a:ext cx="3721030" cy="223261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b="1" kern="1200" dirty="0">
              <a:latin typeface="Arial" panose="020B0604020202020204" pitchFamily="34" charset="0"/>
              <a:cs typeface="Arial" panose="020B0604020202020204" pitchFamily="34" charset="0"/>
            </a:rPr>
            <a:t>Transition into a Team</a:t>
          </a:r>
          <a:endParaRPr lang="en-US" sz="3600" b="1" kern="1200" dirty="0">
            <a:latin typeface="Arial" panose="020B0604020202020204" pitchFamily="34" charset="0"/>
            <a:cs typeface="Arial" panose="020B0604020202020204" pitchFamily="34" charset="0"/>
          </a:endParaRPr>
        </a:p>
      </dsp:txBody>
      <dsp:txXfrm>
        <a:off x="0" y="172304"/>
        <a:ext cx="3721030" cy="2232618"/>
      </dsp:txXfrm>
    </dsp:sp>
    <dsp:sp modelId="{5ACF484B-3AF5-4431-9F6D-C027B8998912}">
      <dsp:nvSpPr>
        <dsp:cNvPr id="0" name=""/>
        <dsp:cNvSpPr/>
      </dsp:nvSpPr>
      <dsp:spPr>
        <a:xfrm>
          <a:off x="4093133" y="20374"/>
          <a:ext cx="3721030" cy="2536477"/>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Paula was the planner, assigning work and establishing clear standards. She ensured everyone understood their responsibility and every aspect of the presentation.</a:t>
          </a:r>
          <a:endParaRPr lang="en-US" sz="2400" kern="1200" dirty="0">
            <a:latin typeface="Arial" panose="020B0604020202020204" pitchFamily="34" charset="0"/>
            <a:cs typeface="Arial" panose="020B0604020202020204" pitchFamily="34" charset="0"/>
          </a:endParaRPr>
        </a:p>
      </dsp:txBody>
      <dsp:txXfrm>
        <a:off x="4093133" y="20374"/>
        <a:ext cx="3721030" cy="2536477"/>
      </dsp:txXfrm>
    </dsp:sp>
    <dsp:sp modelId="{1386E0AB-E19B-44E8-A77E-07B4B0ADC51A}">
      <dsp:nvSpPr>
        <dsp:cNvPr id="0" name=""/>
        <dsp:cNvSpPr/>
      </dsp:nvSpPr>
      <dsp:spPr>
        <a:xfrm>
          <a:off x="8186266" y="60829"/>
          <a:ext cx="3721030" cy="2455567"/>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Dani handled resource research and gathering, bringing fresh ideas to the table and guaranteeing the material was interesting and relevant.</a:t>
          </a:r>
          <a:endParaRPr lang="en-US" sz="2400" kern="1200" dirty="0">
            <a:latin typeface="Arial" panose="020B0604020202020204" pitchFamily="34" charset="0"/>
            <a:cs typeface="Arial" panose="020B0604020202020204" pitchFamily="34" charset="0"/>
          </a:endParaRPr>
        </a:p>
      </dsp:txBody>
      <dsp:txXfrm>
        <a:off x="8186266" y="60829"/>
        <a:ext cx="3721030" cy="2455567"/>
      </dsp:txXfrm>
    </dsp:sp>
    <dsp:sp modelId="{F710DD18-D47B-4EAD-B0EC-BA99DEFEF18D}">
      <dsp:nvSpPr>
        <dsp:cNvPr id="0" name=""/>
        <dsp:cNvSpPr/>
      </dsp:nvSpPr>
      <dsp:spPr>
        <a:xfrm>
          <a:off x="2046566" y="2928955"/>
          <a:ext cx="3721030" cy="243304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Lara concentrated on the smaller elements, including slide editing and ensuring everything appeared polished and efficient.</a:t>
          </a:r>
          <a:endParaRPr lang="en-US" sz="2400" kern="1200" dirty="0">
            <a:latin typeface="Arial" panose="020B0604020202020204" pitchFamily="34" charset="0"/>
            <a:cs typeface="Arial" panose="020B0604020202020204" pitchFamily="34" charset="0"/>
          </a:endParaRPr>
        </a:p>
      </dsp:txBody>
      <dsp:txXfrm>
        <a:off x="2046566" y="2928955"/>
        <a:ext cx="3721030" cy="2433040"/>
      </dsp:txXfrm>
    </dsp:sp>
    <dsp:sp modelId="{5D459F19-E5F5-4119-A29A-F4F5263B9879}">
      <dsp:nvSpPr>
        <dsp:cNvPr id="0" name=""/>
        <dsp:cNvSpPr/>
      </dsp:nvSpPr>
      <dsp:spPr>
        <a:xfrm>
          <a:off x="6139700" y="2990742"/>
          <a:ext cx="3721030" cy="230946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Florin guaranteed the material was accurate and logical, so refining and verifying all the information in the presentation.</a:t>
          </a:r>
          <a:endParaRPr lang="en-US" sz="2400" kern="1200" dirty="0">
            <a:latin typeface="Arial" panose="020B0604020202020204" pitchFamily="34" charset="0"/>
            <a:cs typeface="Arial" panose="020B0604020202020204" pitchFamily="34" charset="0"/>
          </a:endParaRPr>
        </a:p>
      </dsp:txBody>
      <dsp:txXfrm>
        <a:off x="6139700" y="2990742"/>
        <a:ext cx="3721030" cy="230946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DA2C71-D777-4BD0-AA80-999A92A52CBC}">
      <dsp:nvSpPr>
        <dsp:cNvPr id="0" name=""/>
        <dsp:cNvSpPr/>
      </dsp:nvSpPr>
      <dsp:spPr>
        <a:xfrm>
          <a:off x="4547678" y="1253620"/>
          <a:ext cx="462395" cy="91440"/>
        </a:xfrm>
        <a:custGeom>
          <a:avLst/>
          <a:gdLst/>
          <a:ahLst/>
          <a:cxnLst/>
          <a:rect l="0" t="0" r="0" b="0"/>
          <a:pathLst>
            <a:path>
              <a:moveTo>
                <a:pt x="0" y="45720"/>
              </a:moveTo>
              <a:lnTo>
                <a:pt x="462395"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66550" y="1296873"/>
        <a:ext cx="24649" cy="4934"/>
      </dsp:txXfrm>
    </dsp:sp>
    <dsp:sp modelId="{880349F6-9CA8-4576-8F4B-AABB4F97E88B}">
      <dsp:nvSpPr>
        <dsp:cNvPr id="0" name=""/>
        <dsp:cNvSpPr/>
      </dsp:nvSpPr>
      <dsp:spPr>
        <a:xfrm>
          <a:off x="7940" y="502276"/>
          <a:ext cx="4541537" cy="1594128"/>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5031" tIns="110249" rIns="105031" bIns="110249"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The model helps to balance the skills and efforts of every team member by pointing out nine different roles that are vital for the success of a team (Belbin, 1981). </a:t>
          </a:r>
          <a:endParaRPr lang="en-US" sz="2000" kern="1200" dirty="0">
            <a:latin typeface="Arial" panose="020B0604020202020204" pitchFamily="34" charset="0"/>
            <a:cs typeface="Arial" panose="020B0604020202020204" pitchFamily="34" charset="0"/>
          </a:endParaRPr>
        </a:p>
      </dsp:txBody>
      <dsp:txXfrm>
        <a:off x="7940" y="502276"/>
        <a:ext cx="4541537" cy="1594128"/>
      </dsp:txXfrm>
    </dsp:sp>
    <dsp:sp modelId="{2C48D2F7-63F2-4F3D-8363-F9DE89A628D9}">
      <dsp:nvSpPr>
        <dsp:cNvPr id="0" name=""/>
        <dsp:cNvSpPr/>
      </dsp:nvSpPr>
      <dsp:spPr>
        <a:xfrm>
          <a:off x="7426728" y="1253620"/>
          <a:ext cx="462395" cy="91440"/>
        </a:xfrm>
        <a:custGeom>
          <a:avLst/>
          <a:gdLst/>
          <a:ahLst/>
          <a:cxnLst/>
          <a:rect l="0" t="0" r="0" b="0"/>
          <a:pathLst>
            <a:path>
              <a:moveTo>
                <a:pt x="0" y="45720"/>
              </a:moveTo>
              <a:lnTo>
                <a:pt x="462395"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645601" y="1296873"/>
        <a:ext cx="24649" cy="4934"/>
      </dsp:txXfrm>
    </dsp:sp>
    <dsp:sp modelId="{A1B7DE1B-364A-4777-92E8-9AA2D10C5361}">
      <dsp:nvSpPr>
        <dsp:cNvPr id="0" name=""/>
        <dsp:cNvSpPr/>
      </dsp:nvSpPr>
      <dsp:spPr>
        <a:xfrm>
          <a:off x="5042473" y="580765"/>
          <a:ext cx="2386054" cy="1437150"/>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5031" tIns="110249" rIns="105031" bIns="110249"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Each role has a distinct function that enhances the team’s performance.</a:t>
          </a:r>
          <a:endParaRPr lang="en-US" sz="2000" kern="1200" dirty="0">
            <a:solidFill>
              <a:schemeClr val="tx1"/>
            </a:solidFill>
            <a:latin typeface="Arial" panose="020B0604020202020204" pitchFamily="34" charset="0"/>
            <a:cs typeface="Arial" panose="020B0604020202020204" pitchFamily="34" charset="0"/>
          </a:endParaRPr>
        </a:p>
      </dsp:txBody>
      <dsp:txXfrm>
        <a:off x="5042473" y="580765"/>
        <a:ext cx="2386054" cy="1437150"/>
      </dsp:txXfrm>
    </dsp:sp>
    <dsp:sp modelId="{ADF38613-EB61-45A3-BFA9-4761D42A7CA5}">
      <dsp:nvSpPr>
        <dsp:cNvPr id="0" name=""/>
        <dsp:cNvSpPr/>
      </dsp:nvSpPr>
      <dsp:spPr>
        <a:xfrm>
          <a:off x="1253825" y="2001203"/>
          <a:ext cx="8529152" cy="746933"/>
        </a:xfrm>
        <a:custGeom>
          <a:avLst/>
          <a:gdLst/>
          <a:ahLst/>
          <a:cxnLst/>
          <a:rect l="0" t="0" r="0" b="0"/>
          <a:pathLst>
            <a:path>
              <a:moveTo>
                <a:pt x="8529152" y="0"/>
              </a:moveTo>
              <a:lnTo>
                <a:pt x="8529152" y="390566"/>
              </a:lnTo>
              <a:lnTo>
                <a:pt x="0" y="390566"/>
              </a:lnTo>
              <a:lnTo>
                <a:pt x="0" y="746933"/>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04288" y="2372202"/>
        <a:ext cx="428225" cy="4934"/>
      </dsp:txXfrm>
    </dsp:sp>
    <dsp:sp modelId="{23BDF111-2560-4178-A2EF-9519852587D5}">
      <dsp:nvSpPr>
        <dsp:cNvPr id="0" name=""/>
        <dsp:cNvSpPr/>
      </dsp:nvSpPr>
      <dsp:spPr>
        <a:xfrm>
          <a:off x="7921523" y="595677"/>
          <a:ext cx="3722908" cy="1407326"/>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5031" tIns="110249" rIns="105031" bIns="110249"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Action-oriented, people-oriented, and thought-oriented are three groups into which these roles fall.</a:t>
          </a:r>
          <a:endParaRPr lang="en-US" sz="2000" kern="1200" dirty="0">
            <a:latin typeface="Arial" panose="020B0604020202020204" pitchFamily="34" charset="0"/>
            <a:cs typeface="Arial" panose="020B0604020202020204" pitchFamily="34" charset="0"/>
          </a:endParaRPr>
        </a:p>
      </dsp:txBody>
      <dsp:txXfrm>
        <a:off x="7921523" y="595677"/>
        <a:ext cx="3722908" cy="1407326"/>
      </dsp:txXfrm>
    </dsp:sp>
    <dsp:sp modelId="{4353AAB1-ADAB-4BC0-9136-2D7B916FE7D9}">
      <dsp:nvSpPr>
        <dsp:cNvPr id="0" name=""/>
        <dsp:cNvSpPr/>
      </dsp:nvSpPr>
      <dsp:spPr>
        <a:xfrm>
          <a:off x="2497910" y="3793256"/>
          <a:ext cx="462395" cy="91440"/>
        </a:xfrm>
        <a:custGeom>
          <a:avLst/>
          <a:gdLst/>
          <a:ahLst/>
          <a:cxnLst/>
          <a:rect l="0" t="0" r="0" b="0"/>
          <a:pathLst>
            <a:path>
              <a:moveTo>
                <a:pt x="0" y="45720"/>
              </a:moveTo>
              <a:lnTo>
                <a:pt x="462395"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16783" y="3836509"/>
        <a:ext cx="24649" cy="4934"/>
      </dsp:txXfrm>
    </dsp:sp>
    <dsp:sp modelId="{FF12B119-61D6-41F8-8EB5-0B975E6EB125}">
      <dsp:nvSpPr>
        <dsp:cNvPr id="0" name=""/>
        <dsp:cNvSpPr/>
      </dsp:nvSpPr>
      <dsp:spPr>
        <a:xfrm>
          <a:off x="7940" y="2780536"/>
          <a:ext cx="2491770" cy="2116879"/>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5031" tIns="110249" rIns="105031" bIns="110249"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Though each person can play several roles, most usually have a dominant one that fits their natural tendencies and abilities.</a:t>
          </a:r>
          <a:endParaRPr lang="en-US" sz="2000" kern="1200" dirty="0">
            <a:latin typeface="Arial" panose="020B0604020202020204" pitchFamily="34" charset="0"/>
            <a:cs typeface="Arial" panose="020B0604020202020204" pitchFamily="34" charset="0"/>
          </a:endParaRPr>
        </a:p>
      </dsp:txBody>
      <dsp:txXfrm>
        <a:off x="7940" y="2780536"/>
        <a:ext cx="2491770" cy="2116879"/>
      </dsp:txXfrm>
    </dsp:sp>
    <dsp:sp modelId="{6744F15E-765F-4A19-9CA0-98FB550B5C54}">
      <dsp:nvSpPr>
        <dsp:cNvPr id="0" name=""/>
        <dsp:cNvSpPr/>
      </dsp:nvSpPr>
      <dsp:spPr>
        <a:xfrm>
          <a:off x="5765955" y="3793256"/>
          <a:ext cx="462395" cy="91440"/>
        </a:xfrm>
        <a:custGeom>
          <a:avLst/>
          <a:gdLst/>
          <a:ahLst/>
          <a:cxnLst/>
          <a:rect l="0" t="0" r="0" b="0"/>
          <a:pathLst>
            <a:path>
              <a:moveTo>
                <a:pt x="0" y="45720"/>
              </a:moveTo>
              <a:lnTo>
                <a:pt x="462395"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984828" y="3836509"/>
        <a:ext cx="24649" cy="4934"/>
      </dsp:txXfrm>
    </dsp:sp>
    <dsp:sp modelId="{CC5B0F2E-7084-452F-B6AB-8F626B5FA0CE}">
      <dsp:nvSpPr>
        <dsp:cNvPr id="0" name=""/>
        <dsp:cNvSpPr/>
      </dsp:nvSpPr>
      <dsp:spPr>
        <a:xfrm>
          <a:off x="2992705" y="2589400"/>
          <a:ext cx="2775049" cy="2499152"/>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5031" tIns="110249" rIns="105031" bIns="110249"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Finding Belbin's roles helps to maximise team performance by guaranteeing complimentary skills, so lowering conflict and enhancing cooperation.</a:t>
          </a:r>
          <a:endParaRPr lang="en-US" sz="2000" kern="1200" dirty="0">
            <a:latin typeface="Arial" panose="020B0604020202020204" pitchFamily="34" charset="0"/>
            <a:cs typeface="Arial" panose="020B0604020202020204" pitchFamily="34" charset="0"/>
          </a:endParaRPr>
        </a:p>
      </dsp:txBody>
      <dsp:txXfrm>
        <a:off x="2992705" y="2589400"/>
        <a:ext cx="2775049" cy="2499152"/>
      </dsp:txXfrm>
    </dsp:sp>
    <dsp:sp modelId="{F3E3225C-B214-4F08-A16C-66720E0FB787}">
      <dsp:nvSpPr>
        <dsp:cNvPr id="0" name=""/>
        <dsp:cNvSpPr/>
      </dsp:nvSpPr>
      <dsp:spPr>
        <a:xfrm>
          <a:off x="9071532" y="3793256"/>
          <a:ext cx="462395" cy="91440"/>
        </a:xfrm>
        <a:custGeom>
          <a:avLst/>
          <a:gdLst/>
          <a:ahLst/>
          <a:cxnLst/>
          <a:rect l="0" t="0" r="0" b="0"/>
          <a:pathLst>
            <a:path>
              <a:moveTo>
                <a:pt x="0" y="45720"/>
              </a:moveTo>
              <a:lnTo>
                <a:pt x="462395"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9290405" y="3836509"/>
        <a:ext cx="24649" cy="4934"/>
      </dsp:txXfrm>
    </dsp:sp>
    <dsp:sp modelId="{0908CE09-DBBA-4A94-91F2-1CEB969EA003}">
      <dsp:nvSpPr>
        <dsp:cNvPr id="0" name=""/>
        <dsp:cNvSpPr/>
      </dsp:nvSpPr>
      <dsp:spPr>
        <a:xfrm>
          <a:off x="6260750" y="2879127"/>
          <a:ext cx="2812581" cy="1919698"/>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5031" tIns="110249" rIns="105031" bIns="110249"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Team balance is crucial since too many people in similar roles might cause limitations in some areas: such as too many leaders or idea generators.</a:t>
          </a:r>
          <a:endParaRPr lang="en-US" sz="2000" kern="1200" dirty="0">
            <a:latin typeface="Arial" panose="020B0604020202020204" pitchFamily="34" charset="0"/>
            <a:cs typeface="Arial" panose="020B0604020202020204" pitchFamily="34" charset="0"/>
          </a:endParaRPr>
        </a:p>
      </dsp:txBody>
      <dsp:txXfrm>
        <a:off x="6260750" y="2879127"/>
        <a:ext cx="2812581" cy="1919698"/>
      </dsp:txXfrm>
    </dsp:sp>
    <dsp:sp modelId="{BAC8AE79-80D7-44AE-97BF-E9CBAF887CB1}">
      <dsp:nvSpPr>
        <dsp:cNvPr id="0" name=""/>
        <dsp:cNvSpPr/>
      </dsp:nvSpPr>
      <dsp:spPr>
        <a:xfrm>
          <a:off x="9566327" y="2842056"/>
          <a:ext cx="2350001" cy="1993840"/>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5031" tIns="110249" rIns="105031" bIns="110249"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Our team applied these roles to ensure that we worked effectively together (</a:t>
          </a:r>
          <a:r>
            <a:rPr lang="en-GB" sz="2000" kern="1200" dirty="0" err="1">
              <a:latin typeface="Arial" panose="020B0604020202020204" pitchFamily="34" charset="0"/>
              <a:cs typeface="Arial" panose="020B0604020202020204" pitchFamily="34" charset="0"/>
            </a:rPr>
            <a:t>Aritzeta</a:t>
          </a:r>
          <a:r>
            <a:rPr lang="en-GB" sz="2000" kern="1200" dirty="0">
              <a:latin typeface="Arial" panose="020B0604020202020204" pitchFamily="34" charset="0"/>
              <a:cs typeface="Arial" panose="020B0604020202020204" pitchFamily="34" charset="0"/>
            </a:rPr>
            <a:t>, Swailes and Senior, 2007).</a:t>
          </a:r>
          <a:endParaRPr lang="en-US" sz="2000" kern="1200" dirty="0">
            <a:latin typeface="Arial" panose="020B0604020202020204" pitchFamily="34" charset="0"/>
            <a:cs typeface="Arial" panose="020B0604020202020204" pitchFamily="34" charset="0"/>
          </a:endParaRPr>
        </a:p>
      </dsp:txBody>
      <dsp:txXfrm>
        <a:off x="9566327" y="2842056"/>
        <a:ext cx="2350001" cy="19938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6E73D7-915C-414D-B275-C672EDE6D20F}">
      <dsp:nvSpPr>
        <dsp:cNvPr id="0" name=""/>
        <dsp:cNvSpPr/>
      </dsp:nvSpPr>
      <dsp:spPr>
        <a:xfrm>
          <a:off x="161398" y="144498"/>
          <a:ext cx="2908386" cy="1933007"/>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bg1"/>
              </a:solidFill>
              <a:latin typeface="Arial" panose="020B0604020202020204" pitchFamily="34" charset="0"/>
              <a:cs typeface="Arial" panose="020B0604020202020204" pitchFamily="34" charset="0"/>
            </a:rPr>
            <a:t>Plant: </a:t>
          </a:r>
          <a:r>
            <a:rPr lang="en-GB" sz="2400" kern="1200" dirty="0">
              <a:latin typeface="Arial" panose="020B0604020202020204" pitchFamily="34" charset="0"/>
              <a:cs typeface="Arial" panose="020B0604020202020204" pitchFamily="34" charset="0"/>
            </a:rPr>
            <a:t>Original and creative, usually producing fresh ideas and answers.</a:t>
          </a:r>
          <a:endParaRPr lang="en-US" sz="2400" kern="1200" dirty="0">
            <a:latin typeface="Arial" panose="020B0604020202020204" pitchFamily="34" charset="0"/>
            <a:cs typeface="Arial" panose="020B0604020202020204" pitchFamily="34" charset="0"/>
          </a:endParaRPr>
        </a:p>
      </dsp:txBody>
      <dsp:txXfrm>
        <a:off x="161398" y="144498"/>
        <a:ext cx="2908386" cy="1933007"/>
      </dsp:txXfrm>
    </dsp:sp>
    <dsp:sp modelId="{7C9D95D9-9436-42C5-8586-88C557501AB5}">
      <dsp:nvSpPr>
        <dsp:cNvPr id="0" name=""/>
        <dsp:cNvSpPr/>
      </dsp:nvSpPr>
      <dsp:spPr>
        <a:xfrm>
          <a:off x="3441535" y="167219"/>
          <a:ext cx="5061814" cy="1907878"/>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bg1"/>
              </a:solidFill>
              <a:latin typeface="Arial" panose="020B0604020202020204" pitchFamily="34" charset="0"/>
              <a:cs typeface="Arial" panose="020B0604020202020204" pitchFamily="34" charset="0"/>
            </a:rPr>
            <a:t>Resource Investigator: </a:t>
          </a:r>
          <a:r>
            <a:rPr lang="en-GB" sz="2400" kern="1200" dirty="0">
              <a:latin typeface="Arial" panose="020B0604020202020204" pitchFamily="34" charset="0"/>
              <a:cs typeface="Arial" panose="020B0604020202020204" pitchFamily="34" charset="0"/>
            </a:rPr>
            <a:t>Outgoing and vibrant, resource investigator thrives in investigating scenarios and developing outside contacts.</a:t>
          </a:r>
          <a:endParaRPr lang="en-US" sz="2400" kern="1200" dirty="0">
            <a:latin typeface="Arial" panose="020B0604020202020204" pitchFamily="34" charset="0"/>
            <a:cs typeface="Arial" panose="020B0604020202020204" pitchFamily="34" charset="0"/>
          </a:endParaRPr>
        </a:p>
      </dsp:txBody>
      <dsp:txXfrm>
        <a:off x="3441535" y="167219"/>
        <a:ext cx="5061814" cy="1907878"/>
      </dsp:txXfrm>
    </dsp:sp>
    <dsp:sp modelId="{BE5DC039-BC7D-42DB-BFA4-0AB2C1A9A672}">
      <dsp:nvSpPr>
        <dsp:cNvPr id="0" name=""/>
        <dsp:cNvSpPr/>
      </dsp:nvSpPr>
      <dsp:spPr>
        <a:xfrm>
          <a:off x="0" y="2954876"/>
          <a:ext cx="4274136" cy="2124594"/>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bg1"/>
              </a:solidFill>
              <a:latin typeface="Arial" panose="020B0604020202020204" pitchFamily="34" charset="0"/>
              <a:cs typeface="Arial" panose="020B0604020202020204" pitchFamily="34" charset="0"/>
            </a:rPr>
            <a:t>Coordinator:</a:t>
          </a:r>
          <a:r>
            <a:rPr lang="en-GB" sz="2400" kern="1200" dirty="0">
              <a:solidFill>
                <a:schemeClr val="bg1"/>
              </a:solidFill>
              <a:latin typeface="Arial" panose="020B0604020202020204" pitchFamily="34" charset="0"/>
              <a:cs typeface="Arial" panose="020B0604020202020204" pitchFamily="34" charset="0"/>
            </a:rPr>
            <a:t> </a:t>
          </a:r>
          <a:r>
            <a:rPr lang="en-GB" sz="2400" kern="1200" dirty="0">
              <a:latin typeface="Arial" panose="020B0604020202020204" pitchFamily="34" charset="0"/>
              <a:cs typeface="Arial" panose="020B0604020202020204" pitchFamily="34" charset="0"/>
            </a:rPr>
            <a:t>Natural leader that helps with organisation and clarity of purpose encourages the team to stay focused.</a:t>
          </a:r>
          <a:endParaRPr lang="en-US" sz="2400" kern="1200" dirty="0">
            <a:latin typeface="Arial" panose="020B0604020202020204" pitchFamily="34" charset="0"/>
            <a:cs typeface="Arial" panose="020B0604020202020204" pitchFamily="34" charset="0"/>
          </a:endParaRPr>
        </a:p>
      </dsp:txBody>
      <dsp:txXfrm>
        <a:off x="0" y="2954876"/>
        <a:ext cx="4274136" cy="2124594"/>
      </dsp:txXfrm>
    </dsp:sp>
    <dsp:sp modelId="{CE148E54-56F3-4812-BA84-2AEB89B4BAAE}">
      <dsp:nvSpPr>
        <dsp:cNvPr id="0" name=""/>
        <dsp:cNvSpPr/>
      </dsp:nvSpPr>
      <dsp:spPr>
        <a:xfrm>
          <a:off x="5173116" y="2563317"/>
          <a:ext cx="2908386" cy="2670108"/>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bg1"/>
              </a:solidFill>
              <a:latin typeface="Arial" panose="020B0604020202020204" pitchFamily="34" charset="0"/>
              <a:cs typeface="Arial" panose="020B0604020202020204" pitchFamily="34" charset="0"/>
            </a:rPr>
            <a:t>Implementer:</a:t>
          </a:r>
          <a:r>
            <a:rPr lang="en-GB" sz="2400" kern="1200" dirty="0">
              <a:latin typeface="Arial" panose="020B0604020202020204" pitchFamily="34" charset="0"/>
              <a:cs typeface="Arial" panose="020B0604020202020204" pitchFamily="34" charset="0"/>
            </a:rPr>
            <a:t> Practical and effective Implementer turns ideas into attainable strategies.</a:t>
          </a:r>
          <a:endParaRPr lang="en-US" sz="2400" kern="1200" dirty="0">
            <a:latin typeface="Arial" panose="020B0604020202020204" pitchFamily="34" charset="0"/>
            <a:cs typeface="Arial" panose="020B0604020202020204" pitchFamily="34" charset="0"/>
          </a:endParaRPr>
        </a:p>
      </dsp:txBody>
      <dsp:txXfrm>
        <a:off x="5173116" y="2563317"/>
        <a:ext cx="2908386" cy="2670108"/>
      </dsp:txXfrm>
    </dsp:sp>
    <dsp:sp modelId="{43DEA4B2-FF95-4757-9B63-B95CD77DA69B}">
      <dsp:nvSpPr>
        <dsp:cNvPr id="0" name=""/>
        <dsp:cNvSpPr/>
      </dsp:nvSpPr>
      <dsp:spPr>
        <a:xfrm>
          <a:off x="8655066" y="582845"/>
          <a:ext cx="3179681" cy="3344528"/>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bg1"/>
              </a:solidFill>
              <a:latin typeface="Arial" panose="020B0604020202020204" pitchFamily="34" charset="0"/>
              <a:cs typeface="Arial" panose="020B0604020202020204" pitchFamily="34" charset="0"/>
            </a:rPr>
            <a:t>Completer Finisher:</a:t>
          </a:r>
          <a:r>
            <a:rPr lang="en-GB" sz="2400" b="1" kern="1200" dirty="0">
              <a:latin typeface="Arial" panose="020B0604020202020204" pitchFamily="34" charset="0"/>
              <a:cs typeface="Arial" panose="020B0604020202020204" pitchFamily="34" charset="0"/>
            </a:rPr>
            <a:t> </a:t>
          </a:r>
          <a:r>
            <a:rPr lang="en-GB" sz="2400" kern="1200" dirty="0">
              <a:latin typeface="Arial" panose="020B0604020202020204" pitchFamily="34" charset="0"/>
              <a:cs typeface="Arial" panose="020B0604020202020204" pitchFamily="34" charset="0"/>
            </a:rPr>
            <a:t>Detail-oriented and reliable, a completer finisher guarantees correct and well-timed completion of jobs.</a:t>
          </a:r>
          <a:endParaRPr lang="en-US" sz="2400" kern="1200" dirty="0">
            <a:latin typeface="Arial" panose="020B0604020202020204" pitchFamily="34" charset="0"/>
            <a:cs typeface="Arial" panose="020B0604020202020204" pitchFamily="34" charset="0"/>
          </a:endParaRPr>
        </a:p>
      </dsp:txBody>
      <dsp:txXfrm>
        <a:off x="8655066" y="582845"/>
        <a:ext cx="3179681" cy="334452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15B53E-CA9C-4FD5-959B-8E077EBE8AEC}">
      <dsp:nvSpPr>
        <dsp:cNvPr id="0" name=""/>
        <dsp:cNvSpPr/>
      </dsp:nvSpPr>
      <dsp:spPr>
        <a:xfrm>
          <a:off x="0" y="210947"/>
          <a:ext cx="4039844" cy="2159396"/>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bg1"/>
              </a:solidFill>
              <a:latin typeface="Arial" panose="020B0604020202020204" pitchFamily="34" charset="0"/>
              <a:cs typeface="Arial" panose="020B0604020202020204" pitchFamily="34" charset="0"/>
            </a:rPr>
            <a:t>Shaper:</a:t>
          </a:r>
          <a:r>
            <a:rPr lang="en-GB" sz="2400" kern="1200" dirty="0">
              <a:solidFill>
                <a:schemeClr val="bg1"/>
              </a:solidFill>
              <a:latin typeface="Arial" panose="020B0604020202020204" pitchFamily="34" charset="0"/>
              <a:cs typeface="Arial" panose="020B0604020202020204" pitchFamily="34" charset="0"/>
            </a:rPr>
            <a:t> </a:t>
          </a:r>
          <a:r>
            <a:rPr lang="en-GB" sz="2400" kern="1200" dirty="0">
              <a:latin typeface="Arial" panose="020B0604020202020204" pitchFamily="34" charset="0"/>
              <a:cs typeface="Arial" panose="020B0604020202020204" pitchFamily="34" charset="0"/>
            </a:rPr>
            <a:t>Dynamic and challenging, Shaper drives the team ahead from under pressure.</a:t>
          </a:r>
          <a:endParaRPr lang="en-US" sz="2400" kern="1200" dirty="0">
            <a:latin typeface="Arial" panose="020B0604020202020204" pitchFamily="34" charset="0"/>
            <a:cs typeface="Arial" panose="020B0604020202020204" pitchFamily="34" charset="0"/>
          </a:endParaRPr>
        </a:p>
      </dsp:txBody>
      <dsp:txXfrm>
        <a:off x="0" y="210947"/>
        <a:ext cx="4039844" cy="2159396"/>
      </dsp:txXfrm>
    </dsp:sp>
    <dsp:sp modelId="{F0316089-6B17-4977-A0BE-4A711330B238}">
      <dsp:nvSpPr>
        <dsp:cNvPr id="0" name=""/>
        <dsp:cNvSpPr/>
      </dsp:nvSpPr>
      <dsp:spPr>
        <a:xfrm>
          <a:off x="4510770" y="350513"/>
          <a:ext cx="6982127" cy="1762741"/>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bg1"/>
              </a:solidFill>
              <a:latin typeface="Arial" panose="020B0604020202020204" pitchFamily="34" charset="0"/>
              <a:cs typeface="Arial" panose="020B0604020202020204" pitchFamily="34" charset="0"/>
            </a:rPr>
            <a:t>Specialist: </a:t>
          </a:r>
          <a:r>
            <a:rPr lang="en-GB" sz="2400" b="0" kern="1200" dirty="0">
              <a:solidFill>
                <a:schemeClr val="tx1"/>
              </a:solidFill>
              <a:latin typeface="Arial" panose="020B0604020202020204" pitchFamily="34" charset="0"/>
              <a:cs typeface="Arial" panose="020B0604020202020204" pitchFamily="34" charset="0"/>
            </a:rPr>
            <a:t>The expert in a specific area who brings deep knowledge and skills to the team. They provide specialized input that can enhance the team’s performance in particular areas.</a:t>
          </a:r>
          <a:endParaRPr lang="en-US" sz="2400" b="0" kern="1200" dirty="0">
            <a:solidFill>
              <a:schemeClr val="tx1"/>
            </a:solidFill>
            <a:latin typeface="Arial" panose="020B0604020202020204" pitchFamily="34" charset="0"/>
            <a:cs typeface="Arial" panose="020B0604020202020204" pitchFamily="34" charset="0"/>
          </a:endParaRPr>
        </a:p>
      </dsp:txBody>
      <dsp:txXfrm>
        <a:off x="4510770" y="350513"/>
        <a:ext cx="6982127" cy="1762741"/>
      </dsp:txXfrm>
    </dsp:sp>
    <dsp:sp modelId="{0C5CDBDA-7CA2-4E18-9DFB-EAC648C1E672}">
      <dsp:nvSpPr>
        <dsp:cNvPr id="0" name=""/>
        <dsp:cNvSpPr/>
      </dsp:nvSpPr>
      <dsp:spPr>
        <a:xfrm>
          <a:off x="0" y="3073385"/>
          <a:ext cx="4718916" cy="1839794"/>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bg1"/>
              </a:solidFill>
              <a:latin typeface="Arial" panose="020B0604020202020204" pitchFamily="34" charset="0"/>
              <a:cs typeface="Arial" panose="020B0604020202020204" pitchFamily="34" charset="0"/>
            </a:rPr>
            <a:t>Team Worker: </a:t>
          </a:r>
          <a:r>
            <a:rPr lang="en-GB" sz="2400" kern="1200" dirty="0">
              <a:latin typeface="Arial" panose="020B0604020202020204" pitchFamily="34" charset="0"/>
              <a:cs typeface="Arial" panose="020B0604020202020204" pitchFamily="34" charset="0"/>
            </a:rPr>
            <a:t>Cooperative and encouraging team player helps to preserve harmony and settles problems.</a:t>
          </a:r>
          <a:endParaRPr lang="en-US" sz="2400" kern="1200" dirty="0">
            <a:latin typeface="Arial" panose="020B0604020202020204" pitchFamily="34" charset="0"/>
            <a:cs typeface="Arial" panose="020B0604020202020204" pitchFamily="34" charset="0"/>
          </a:endParaRPr>
        </a:p>
      </dsp:txBody>
      <dsp:txXfrm>
        <a:off x="0" y="3073385"/>
        <a:ext cx="4718916" cy="1839794"/>
      </dsp:txXfrm>
    </dsp:sp>
    <dsp:sp modelId="{0FE46F37-BBD7-4D93-BE33-B86E580B7C35}">
      <dsp:nvSpPr>
        <dsp:cNvPr id="0" name=""/>
        <dsp:cNvSpPr/>
      </dsp:nvSpPr>
      <dsp:spPr>
        <a:xfrm>
          <a:off x="5684270" y="2992116"/>
          <a:ext cx="5469730" cy="1839794"/>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bg1"/>
              </a:solidFill>
              <a:latin typeface="Arial" panose="020B0604020202020204" pitchFamily="34" charset="0"/>
              <a:cs typeface="Arial" panose="020B0604020202020204" pitchFamily="34" charset="0"/>
            </a:rPr>
            <a:t>Monitor Evaluator: </a:t>
          </a:r>
          <a:r>
            <a:rPr lang="en-GB" sz="2400" b="0" kern="1200" dirty="0">
              <a:solidFill>
                <a:schemeClr val="tx1"/>
              </a:solidFill>
              <a:latin typeface="Arial" panose="020B0604020202020204" pitchFamily="34" charset="0"/>
              <a:cs typeface="Arial" panose="020B0604020202020204" pitchFamily="34" charset="0"/>
            </a:rPr>
            <a:t>This person thinks logically and objectively, looking at ideas and making choices after giving them a lot of thought.  It's easy for them to see the pros and cons.</a:t>
          </a:r>
          <a:endParaRPr lang="en-US" sz="2400" b="0" kern="1200" dirty="0">
            <a:solidFill>
              <a:schemeClr val="tx1"/>
            </a:solidFill>
            <a:latin typeface="Arial" panose="020B0604020202020204" pitchFamily="34" charset="0"/>
            <a:cs typeface="Arial" panose="020B0604020202020204" pitchFamily="34" charset="0"/>
          </a:endParaRPr>
        </a:p>
      </dsp:txBody>
      <dsp:txXfrm>
        <a:off x="5684270" y="2992116"/>
        <a:ext cx="5469730" cy="183979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7BD770-4406-4459-9A18-9E0A65D68759}">
      <dsp:nvSpPr>
        <dsp:cNvPr id="0" name=""/>
        <dsp:cNvSpPr/>
      </dsp:nvSpPr>
      <dsp:spPr>
        <a:xfrm rot="16200000">
          <a:off x="1173" y="72803"/>
          <a:ext cx="5798709" cy="5799579"/>
        </a:xfrm>
        <a:prstGeom prst="downArrow">
          <a:avLst>
            <a:gd name="adj1" fmla="val 50000"/>
            <a:gd name="adj2" fmla="val 35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solidFill>
              <a:latin typeface="Arial" panose="020B0604020202020204" pitchFamily="34" charset="0"/>
              <a:cs typeface="Arial" panose="020B0604020202020204" pitchFamily="34" charset="0"/>
            </a:rPr>
            <a:t>Lara (Team Worker &amp; Plant)</a:t>
          </a:r>
        </a:p>
        <a:p>
          <a:pPr marL="0" lvl="0" indent="0" algn="l" defTabSz="889000">
            <a:lnSpc>
              <a:spcPct val="90000"/>
            </a:lnSpc>
            <a:spcBef>
              <a:spcPct val="0"/>
            </a:spcBef>
            <a:spcAft>
              <a:spcPct val="35000"/>
            </a:spcAft>
            <a:buNone/>
          </a:pPr>
          <a:r>
            <a:rPr lang="en-GB" sz="2000" b="1" kern="1200" dirty="0">
              <a:solidFill>
                <a:schemeClr val="bg1"/>
              </a:solidFill>
              <a:latin typeface="Arial" panose="020B0604020202020204" pitchFamily="34" charset="0"/>
              <a:cs typeface="Arial" panose="020B0604020202020204" pitchFamily="34" charset="0"/>
            </a:rPr>
            <a:t>Role:</a:t>
          </a:r>
          <a:r>
            <a:rPr lang="en-GB" sz="2000" kern="1200" dirty="0">
              <a:latin typeface="Arial" panose="020B0604020202020204" pitchFamily="34" charset="0"/>
              <a:cs typeface="Arial" panose="020B0604020202020204" pitchFamily="34" charset="0"/>
            </a:rPr>
            <a:t> Collaborative and supportive, with a creative mindset.</a:t>
          </a:r>
        </a:p>
        <a:p>
          <a:pPr marL="0" lvl="0" indent="0" algn="l" defTabSz="889000">
            <a:lnSpc>
              <a:spcPct val="90000"/>
            </a:lnSpc>
            <a:spcBef>
              <a:spcPct val="0"/>
            </a:spcBef>
            <a:spcAft>
              <a:spcPct val="35000"/>
            </a:spcAft>
            <a:buNone/>
          </a:pPr>
          <a:r>
            <a:rPr lang="en-GB" sz="2000" b="1" kern="1200" dirty="0">
              <a:solidFill>
                <a:schemeClr val="bg1"/>
              </a:solidFill>
              <a:latin typeface="Arial" panose="020B0604020202020204" pitchFamily="34" charset="0"/>
              <a:cs typeface="Arial" panose="020B0604020202020204" pitchFamily="34" charset="0"/>
            </a:rPr>
            <a:t>Contribution:</a:t>
          </a:r>
          <a:r>
            <a:rPr lang="en-GB" sz="2000" kern="1200" dirty="0">
              <a:latin typeface="Arial" panose="020B0604020202020204" pitchFamily="34" charset="0"/>
              <a:cs typeface="Arial" panose="020B0604020202020204" pitchFamily="34" charset="0"/>
            </a:rPr>
            <a:t> Lara acted as a mediator and helped maintain team harmony. She also provided creative ideas for the presentation, ensuring it was both engaging and informative. </a:t>
          </a:r>
          <a:endParaRPr lang="en-US" sz="2000" kern="1200" dirty="0">
            <a:latin typeface="Arial" panose="020B0604020202020204" pitchFamily="34" charset="0"/>
            <a:cs typeface="Arial" panose="020B0604020202020204" pitchFamily="34" charset="0"/>
          </a:endParaRPr>
        </a:p>
      </dsp:txBody>
      <dsp:txXfrm rot="5400000">
        <a:off x="738" y="1522915"/>
        <a:ext cx="4784805" cy="2899355"/>
      </dsp:txXfrm>
    </dsp:sp>
    <dsp:sp modelId="{2028C5B4-5512-4307-B64F-7C66C72C2C14}">
      <dsp:nvSpPr>
        <dsp:cNvPr id="0" name=""/>
        <dsp:cNvSpPr/>
      </dsp:nvSpPr>
      <dsp:spPr>
        <a:xfrm rot="5400000">
          <a:off x="5973867" y="37027"/>
          <a:ext cx="5798709" cy="5826311"/>
        </a:xfrm>
        <a:prstGeom prst="downArrow">
          <a:avLst>
            <a:gd name="adj1" fmla="val 50000"/>
            <a:gd name="adj2" fmla="val 35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solidFill>
              <a:latin typeface="Arial" panose="020B0604020202020204" pitchFamily="34" charset="0"/>
              <a:cs typeface="Arial" panose="020B0604020202020204" pitchFamily="34" charset="0"/>
            </a:rPr>
            <a:t>Dani (Resource Investigator)</a:t>
          </a:r>
        </a:p>
        <a:p>
          <a:pPr marL="0" lvl="0" indent="0" algn="r" defTabSz="889000">
            <a:lnSpc>
              <a:spcPct val="90000"/>
            </a:lnSpc>
            <a:spcBef>
              <a:spcPct val="0"/>
            </a:spcBef>
            <a:spcAft>
              <a:spcPct val="35000"/>
            </a:spcAft>
            <a:buNone/>
          </a:pPr>
          <a:r>
            <a:rPr lang="en-GB" sz="2000" b="1" kern="1200" dirty="0">
              <a:solidFill>
                <a:schemeClr val="bg1"/>
              </a:solidFill>
              <a:latin typeface="Arial" panose="020B0604020202020204" pitchFamily="34" charset="0"/>
              <a:cs typeface="Arial" panose="020B0604020202020204" pitchFamily="34" charset="0"/>
            </a:rPr>
            <a:t>Role:</a:t>
          </a:r>
          <a:r>
            <a:rPr lang="en-GB" sz="2000" kern="1200" dirty="0">
              <a:latin typeface="Arial" panose="020B0604020202020204" pitchFamily="34" charset="0"/>
              <a:cs typeface="Arial" panose="020B0604020202020204" pitchFamily="34" charset="0"/>
            </a:rPr>
            <a:t> Focused on gathering information and bringing in evidence insights.</a:t>
          </a:r>
        </a:p>
        <a:p>
          <a:pPr marL="0" lvl="0" indent="0" algn="r" defTabSz="889000">
            <a:lnSpc>
              <a:spcPct val="90000"/>
            </a:lnSpc>
            <a:spcBef>
              <a:spcPct val="0"/>
            </a:spcBef>
            <a:spcAft>
              <a:spcPct val="35000"/>
            </a:spcAft>
            <a:buNone/>
          </a:pPr>
          <a:r>
            <a:rPr lang="en-GB" sz="2000" b="1" kern="1200" dirty="0">
              <a:solidFill>
                <a:schemeClr val="bg1"/>
              </a:solidFill>
              <a:latin typeface="Arial" panose="020B0604020202020204" pitchFamily="34" charset="0"/>
              <a:cs typeface="Arial" panose="020B0604020202020204" pitchFamily="34" charset="0"/>
            </a:rPr>
            <a:t>Contribution:</a:t>
          </a:r>
          <a:r>
            <a:rPr lang="en-GB" sz="2000" b="1" kern="1200" dirty="0">
              <a:latin typeface="Arial" panose="020B0604020202020204" pitchFamily="34" charset="0"/>
              <a:cs typeface="Arial" panose="020B0604020202020204" pitchFamily="34" charset="0"/>
            </a:rPr>
            <a:t> </a:t>
          </a:r>
          <a:r>
            <a:rPr lang="en-GB" sz="2000" kern="1200" dirty="0">
              <a:latin typeface="Arial" panose="020B0604020202020204" pitchFamily="34" charset="0"/>
              <a:cs typeface="Arial" panose="020B0604020202020204" pitchFamily="34" charset="0"/>
            </a:rPr>
            <a:t>Dani took on the task of researching and collecting information from different sources.  He also helped us remain creative and linked to wider viewpoints</a:t>
          </a:r>
          <a:r>
            <a:rPr lang="en-GB" sz="2000" b="1" kern="1200" dirty="0">
              <a:latin typeface="Arial" panose="020B0604020202020204" pitchFamily="34" charset="0"/>
              <a:cs typeface="Arial" panose="020B0604020202020204" pitchFamily="34" charset="0"/>
            </a:rPr>
            <a:t>.</a:t>
          </a:r>
          <a:endParaRPr lang="en-GB" sz="2000" b="1" kern="1200" dirty="0">
            <a:solidFill>
              <a:schemeClr val="bg1"/>
            </a:solidFill>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endParaRPr lang="en-GB" sz="1600" b="1" kern="1200" dirty="0">
            <a:latin typeface="Arial" panose="020B0604020202020204" pitchFamily="34" charset="0"/>
            <a:cs typeface="Arial" panose="020B0604020202020204" pitchFamily="34" charset="0"/>
          </a:endParaRPr>
        </a:p>
      </dsp:txBody>
      <dsp:txXfrm rot="-5400000">
        <a:off x="6974840" y="1500505"/>
        <a:ext cx="4811537" cy="289935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7BD770-4406-4459-9A18-9E0A65D68759}">
      <dsp:nvSpPr>
        <dsp:cNvPr id="0" name=""/>
        <dsp:cNvSpPr/>
      </dsp:nvSpPr>
      <dsp:spPr>
        <a:xfrm rot="16200000">
          <a:off x="1173" y="72803"/>
          <a:ext cx="5798709" cy="5799579"/>
        </a:xfrm>
        <a:prstGeom prst="downArrow">
          <a:avLst>
            <a:gd name="adj1" fmla="val 50000"/>
            <a:gd name="adj2" fmla="val 35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bg1"/>
              </a:solidFill>
              <a:latin typeface="Arial" panose="020B0604020202020204" pitchFamily="34" charset="0"/>
              <a:cs typeface="Arial" panose="020B0604020202020204" pitchFamily="34" charset="0"/>
            </a:rPr>
            <a:t>Paula (Completer/Finisher)</a:t>
          </a:r>
        </a:p>
        <a:p>
          <a:pPr marL="0" lvl="0" indent="0" algn="l" defTabSz="1066800">
            <a:lnSpc>
              <a:spcPct val="90000"/>
            </a:lnSpc>
            <a:spcBef>
              <a:spcPct val="0"/>
            </a:spcBef>
            <a:spcAft>
              <a:spcPct val="35000"/>
            </a:spcAft>
            <a:buNone/>
          </a:pPr>
          <a:r>
            <a:rPr lang="en-GB" sz="2400" b="1" kern="1200" dirty="0">
              <a:solidFill>
                <a:schemeClr val="bg1"/>
              </a:solidFill>
              <a:latin typeface="Arial" panose="020B0604020202020204" pitchFamily="34" charset="0"/>
              <a:cs typeface="Arial" panose="020B0604020202020204" pitchFamily="34" charset="0"/>
            </a:rPr>
            <a:t>Role:</a:t>
          </a:r>
          <a:r>
            <a:rPr lang="en-GB" sz="2400" kern="1200" dirty="0">
              <a:solidFill>
                <a:schemeClr val="bg1"/>
              </a:solidFill>
              <a:latin typeface="Arial" panose="020B0604020202020204" pitchFamily="34" charset="0"/>
              <a:cs typeface="Arial" panose="020B0604020202020204" pitchFamily="34" charset="0"/>
            </a:rPr>
            <a:t> </a:t>
          </a:r>
          <a:r>
            <a:rPr lang="en-GB" sz="2400" kern="1200" dirty="0">
              <a:latin typeface="Arial" panose="020B0604020202020204" pitchFamily="34" charset="0"/>
              <a:cs typeface="Arial" panose="020B0604020202020204" pitchFamily="34" charset="0"/>
            </a:rPr>
            <a:t>Detail-oriented, concentrated on guaranteeing tasks’ completion and quality.</a:t>
          </a:r>
        </a:p>
        <a:p>
          <a:pPr marL="0" lvl="0" indent="0" algn="l" defTabSz="1066800">
            <a:lnSpc>
              <a:spcPct val="90000"/>
            </a:lnSpc>
            <a:spcBef>
              <a:spcPct val="0"/>
            </a:spcBef>
            <a:spcAft>
              <a:spcPct val="35000"/>
            </a:spcAft>
            <a:buNone/>
          </a:pPr>
          <a:r>
            <a:rPr lang="en-GB" sz="2400" b="1" kern="1200" dirty="0">
              <a:solidFill>
                <a:schemeClr val="bg1"/>
              </a:solidFill>
              <a:latin typeface="Arial" panose="020B0604020202020204" pitchFamily="34" charset="0"/>
              <a:cs typeface="Arial" panose="020B0604020202020204" pitchFamily="34" charset="0"/>
            </a:rPr>
            <a:t>Contribution:</a:t>
          </a:r>
          <a:r>
            <a:rPr lang="en-GB" sz="2400" kern="1200" dirty="0">
              <a:latin typeface="Arial" panose="020B0604020202020204" pitchFamily="34" charset="0"/>
              <a:cs typeface="Arial" panose="020B0604020202020204" pitchFamily="34" charset="0"/>
            </a:rPr>
            <a:t> Paula made sure the presentation was polished, looked for any mistakes, and turned it on time. </a:t>
          </a:r>
          <a:endParaRPr lang="en-US" sz="2400" kern="1200" dirty="0">
            <a:latin typeface="Arial" panose="020B0604020202020204" pitchFamily="34" charset="0"/>
            <a:cs typeface="Arial" panose="020B0604020202020204" pitchFamily="34" charset="0"/>
          </a:endParaRPr>
        </a:p>
      </dsp:txBody>
      <dsp:txXfrm rot="5400000">
        <a:off x="738" y="1522915"/>
        <a:ext cx="4784805" cy="2899355"/>
      </dsp:txXfrm>
    </dsp:sp>
    <dsp:sp modelId="{2028C5B4-5512-4307-B64F-7C66C72C2C14}">
      <dsp:nvSpPr>
        <dsp:cNvPr id="0" name=""/>
        <dsp:cNvSpPr/>
      </dsp:nvSpPr>
      <dsp:spPr>
        <a:xfrm rot="5400000">
          <a:off x="5973892" y="59437"/>
          <a:ext cx="5798709" cy="5826311"/>
        </a:xfrm>
        <a:prstGeom prst="downArrow">
          <a:avLst>
            <a:gd name="adj1" fmla="val 50000"/>
            <a:gd name="adj2" fmla="val 35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r" defTabSz="1066800">
            <a:lnSpc>
              <a:spcPct val="90000"/>
            </a:lnSpc>
            <a:spcBef>
              <a:spcPct val="0"/>
            </a:spcBef>
            <a:spcAft>
              <a:spcPct val="35000"/>
            </a:spcAft>
            <a:buNone/>
          </a:pPr>
          <a:endParaRPr lang="en-GB" sz="2400" b="1" kern="1200" dirty="0">
            <a:solidFill>
              <a:schemeClr val="bg1"/>
            </a:solidFill>
            <a:latin typeface="Arial" panose="020B0604020202020204" pitchFamily="34" charset="0"/>
            <a:cs typeface="Arial" panose="020B0604020202020204" pitchFamily="34" charset="0"/>
          </a:endParaRPr>
        </a:p>
        <a:p>
          <a:pPr marL="0" lvl="0" indent="0" algn="ctr" defTabSz="1066800">
            <a:lnSpc>
              <a:spcPct val="90000"/>
            </a:lnSpc>
            <a:spcBef>
              <a:spcPct val="0"/>
            </a:spcBef>
            <a:spcAft>
              <a:spcPct val="35000"/>
            </a:spcAft>
            <a:buNone/>
          </a:pPr>
          <a:r>
            <a:rPr lang="en-GB" sz="2400" b="1" kern="1200" dirty="0">
              <a:solidFill>
                <a:schemeClr val="bg1"/>
              </a:solidFill>
              <a:latin typeface="Arial" panose="020B0604020202020204" pitchFamily="34" charset="0"/>
              <a:cs typeface="Arial" panose="020B0604020202020204" pitchFamily="34" charset="0"/>
            </a:rPr>
            <a:t>Florin (Implementer) </a:t>
          </a:r>
        </a:p>
        <a:p>
          <a:pPr marL="0" lvl="0" indent="0" algn="r" defTabSz="1066800">
            <a:lnSpc>
              <a:spcPct val="90000"/>
            </a:lnSpc>
            <a:spcBef>
              <a:spcPct val="0"/>
            </a:spcBef>
            <a:spcAft>
              <a:spcPct val="35000"/>
            </a:spcAft>
            <a:buNone/>
          </a:pPr>
          <a:r>
            <a:rPr lang="en-GB" sz="2400" b="1" kern="1200" dirty="0">
              <a:solidFill>
                <a:schemeClr val="bg1"/>
              </a:solidFill>
              <a:latin typeface="Arial" panose="020B0604020202020204" pitchFamily="34" charset="0"/>
              <a:cs typeface="Arial" panose="020B0604020202020204" pitchFamily="34" charset="0"/>
            </a:rPr>
            <a:t>Role:</a:t>
          </a:r>
          <a:r>
            <a:rPr lang="en-GB" sz="2400" kern="1200" dirty="0">
              <a:latin typeface="Arial" panose="020B0604020202020204" pitchFamily="34" charset="0"/>
              <a:cs typeface="Arial" panose="020B0604020202020204" pitchFamily="34" charset="0"/>
            </a:rPr>
            <a:t> Practical, disciplined, and well-organised. Focused on turning ideas into action.</a:t>
          </a:r>
        </a:p>
        <a:p>
          <a:pPr marL="0" lvl="0" indent="0" algn="r" defTabSz="1066800">
            <a:lnSpc>
              <a:spcPct val="90000"/>
            </a:lnSpc>
            <a:spcBef>
              <a:spcPct val="0"/>
            </a:spcBef>
            <a:spcAft>
              <a:spcPct val="35000"/>
            </a:spcAft>
            <a:buNone/>
          </a:pPr>
          <a:r>
            <a:rPr lang="en-GB" sz="2400" b="1" kern="1200" dirty="0">
              <a:solidFill>
                <a:schemeClr val="bg1"/>
              </a:solidFill>
              <a:latin typeface="Arial" panose="020B0604020202020204" pitchFamily="34" charset="0"/>
              <a:cs typeface="Arial" panose="020B0604020202020204" pitchFamily="34" charset="0"/>
            </a:rPr>
            <a:t>Contribution:</a:t>
          </a:r>
          <a:r>
            <a:rPr lang="en-GB" sz="2400" b="1" kern="1200" dirty="0">
              <a:latin typeface="Arial" panose="020B0604020202020204" pitchFamily="34" charset="0"/>
              <a:cs typeface="Arial" panose="020B0604020202020204" pitchFamily="34" charset="0"/>
            </a:rPr>
            <a:t> </a:t>
          </a:r>
          <a:r>
            <a:rPr lang="en-GB" sz="2400" kern="1200" dirty="0">
              <a:latin typeface="Arial" panose="020B0604020202020204" pitchFamily="34" charset="0"/>
              <a:cs typeface="Arial" panose="020B0604020202020204" pitchFamily="34" charset="0"/>
            </a:rPr>
            <a:t>Florin oversaw tasks, presentation organisation, and ensuring the team followed a clear process.</a:t>
          </a:r>
        </a:p>
        <a:p>
          <a:pPr marL="0" lvl="0" indent="0" algn="ctr" defTabSz="1066800">
            <a:lnSpc>
              <a:spcPct val="90000"/>
            </a:lnSpc>
            <a:spcBef>
              <a:spcPct val="0"/>
            </a:spcBef>
            <a:spcAft>
              <a:spcPct val="35000"/>
            </a:spcAft>
            <a:buNone/>
          </a:pPr>
          <a:endParaRPr lang="en-GB" sz="1600" b="1" kern="1200" dirty="0">
            <a:latin typeface="Arial" panose="020B0604020202020204" pitchFamily="34" charset="0"/>
            <a:cs typeface="Arial" panose="020B0604020202020204" pitchFamily="34" charset="0"/>
          </a:endParaRPr>
        </a:p>
      </dsp:txBody>
      <dsp:txXfrm rot="-5400000">
        <a:off x="6974865" y="1522915"/>
        <a:ext cx="4811537" cy="289935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A195C4-DF4A-4CFC-9905-6DA0CA4312B3}">
      <dsp:nvSpPr>
        <dsp:cNvPr id="0" name=""/>
        <dsp:cNvSpPr/>
      </dsp:nvSpPr>
      <dsp:spPr>
        <a:xfrm>
          <a:off x="0" y="31523"/>
          <a:ext cx="10515600" cy="809274"/>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Transactional Analysis is a psychological theory and therapeutic approach. It emphasises on knowing how people interact and express themselves (Berne, 1958).</a:t>
          </a:r>
        </a:p>
      </dsp:txBody>
      <dsp:txXfrm>
        <a:off x="39506" y="71029"/>
        <a:ext cx="10436588" cy="730262"/>
      </dsp:txXfrm>
    </dsp:sp>
    <dsp:sp modelId="{016FB2A6-7C2A-4E1E-9A4A-DC5B49F20984}">
      <dsp:nvSpPr>
        <dsp:cNvPr id="0" name=""/>
        <dsp:cNvSpPr/>
      </dsp:nvSpPr>
      <dsp:spPr>
        <a:xfrm>
          <a:off x="0" y="901277"/>
          <a:ext cx="10515600" cy="809274"/>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solidFill>
                <a:schemeClr val="tx1"/>
              </a:solidFill>
              <a:latin typeface="Arial" panose="020B0604020202020204" pitchFamily="34" charset="0"/>
              <a:cs typeface="Arial" panose="020B0604020202020204" pitchFamily="34" charset="0"/>
            </a:rPr>
            <a:t>The 3 Ego States:</a:t>
          </a:r>
          <a:endParaRPr lang="en-US" sz="2100" b="1" kern="1200" dirty="0">
            <a:solidFill>
              <a:schemeClr val="tx1"/>
            </a:solidFill>
            <a:latin typeface="Arial" panose="020B0604020202020204" pitchFamily="34" charset="0"/>
            <a:cs typeface="Arial" panose="020B0604020202020204" pitchFamily="34" charset="0"/>
          </a:endParaRPr>
        </a:p>
      </dsp:txBody>
      <dsp:txXfrm>
        <a:off x="39506" y="940783"/>
        <a:ext cx="10436588" cy="730262"/>
      </dsp:txXfrm>
    </dsp:sp>
    <dsp:sp modelId="{8B2E9E98-5ADE-4D6E-8006-818FB0ACFBED}">
      <dsp:nvSpPr>
        <dsp:cNvPr id="0" name=""/>
        <dsp:cNvSpPr/>
      </dsp:nvSpPr>
      <dsp:spPr>
        <a:xfrm>
          <a:off x="0" y="1771031"/>
          <a:ext cx="10515600" cy="809274"/>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solidFill>
                <a:schemeClr val="bg1"/>
              </a:solidFill>
              <a:latin typeface="Arial" panose="020B0604020202020204" pitchFamily="34" charset="0"/>
              <a:cs typeface="Arial" panose="020B0604020202020204" pitchFamily="34" charset="0"/>
            </a:rPr>
            <a:t>Parent: </a:t>
          </a:r>
          <a:r>
            <a:rPr lang="en-GB" sz="2100" kern="1200" dirty="0">
              <a:latin typeface="Arial" panose="020B0604020202020204" pitchFamily="34" charset="0"/>
              <a:cs typeface="Arial" panose="020B0604020202020204" pitchFamily="34" charset="0"/>
            </a:rPr>
            <a:t>This is the voice of someone in authority (like a parent, teacher, etc.). It can be supportive or critical.</a:t>
          </a:r>
          <a:endParaRPr lang="en-US" sz="2100" kern="1200" dirty="0">
            <a:latin typeface="Arial" panose="020B0604020202020204" pitchFamily="34" charset="0"/>
            <a:cs typeface="Arial" panose="020B0604020202020204" pitchFamily="34" charset="0"/>
          </a:endParaRPr>
        </a:p>
      </dsp:txBody>
      <dsp:txXfrm>
        <a:off x="39506" y="1810537"/>
        <a:ext cx="10436588" cy="730262"/>
      </dsp:txXfrm>
    </dsp:sp>
    <dsp:sp modelId="{CF17BC6E-522E-4988-8DF9-DC1350F0233B}">
      <dsp:nvSpPr>
        <dsp:cNvPr id="0" name=""/>
        <dsp:cNvSpPr/>
      </dsp:nvSpPr>
      <dsp:spPr>
        <a:xfrm>
          <a:off x="0" y="2640786"/>
          <a:ext cx="10515600" cy="809274"/>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solidFill>
                <a:schemeClr val="bg1"/>
              </a:solidFill>
              <a:latin typeface="Arial" panose="020B0604020202020204" pitchFamily="34" charset="0"/>
              <a:cs typeface="Arial" panose="020B0604020202020204" pitchFamily="34" charset="0"/>
            </a:rPr>
            <a:t>Adult: </a:t>
          </a:r>
          <a:r>
            <a:rPr lang="en-GB" sz="2100" kern="1200" dirty="0">
              <a:latin typeface="Arial" panose="020B0604020202020204" pitchFamily="34" charset="0"/>
              <a:cs typeface="Arial" panose="020B0604020202020204" pitchFamily="34" charset="0"/>
            </a:rPr>
            <a:t>Stands for logical thinking, solving problems, and making choices. It is objective and focusses on the present.</a:t>
          </a:r>
          <a:endParaRPr lang="en-US" sz="2100" kern="1200" dirty="0">
            <a:latin typeface="Arial" panose="020B0604020202020204" pitchFamily="34" charset="0"/>
            <a:cs typeface="Arial" panose="020B0604020202020204" pitchFamily="34" charset="0"/>
          </a:endParaRPr>
        </a:p>
      </dsp:txBody>
      <dsp:txXfrm>
        <a:off x="39506" y="2680292"/>
        <a:ext cx="10436588" cy="730262"/>
      </dsp:txXfrm>
    </dsp:sp>
    <dsp:sp modelId="{9D3574A0-BF04-41ED-8489-222EBC23E45A}">
      <dsp:nvSpPr>
        <dsp:cNvPr id="0" name=""/>
        <dsp:cNvSpPr/>
      </dsp:nvSpPr>
      <dsp:spPr>
        <a:xfrm>
          <a:off x="0" y="3510540"/>
          <a:ext cx="10515600" cy="809274"/>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solidFill>
                <a:schemeClr val="bg1"/>
              </a:solidFill>
              <a:latin typeface="Arial" panose="020B0604020202020204" pitchFamily="34" charset="0"/>
              <a:cs typeface="Arial" panose="020B0604020202020204" pitchFamily="34" charset="0"/>
            </a:rPr>
            <a:t>Child: </a:t>
          </a:r>
          <a:r>
            <a:rPr lang="en-GB" sz="2100" kern="1200" dirty="0">
              <a:latin typeface="Arial" panose="020B0604020202020204" pitchFamily="34" charset="0"/>
              <a:cs typeface="Arial" panose="020B0604020202020204" pitchFamily="34" charset="0"/>
            </a:rPr>
            <a:t>Shows the creative, emotional, and spontaneous side. It might be playful, rebellious, or needy.</a:t>
          </a:r>
          <a:endParaRPr lang="en-US" sz="2100" kern="1200" dirty="0">
            <a:latin typeface="Arial" panose="020B0604020202020204" pitchFamily="34" charset="0"/>
            <a:cs typeface="Arial" panose="020B0604020202020204" pitchFamily="34" charset="0"/>
          </a:endParaRPr>
        </a:p>
      </dsp:txBody>
      <dsp:txXfrm>
        <a:off x="39506" y="3550046"/>
        <a:ext cx="10436588" cy="73026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ACCCDF-4D15-4C91-A5FD-03C2224CE808}">
      <dsp:nvSpPr>
        <dsp:cNvPr id="0" name=""/>
        <dsp:cNvSpPr/>
      </dsp:nvSpPr>
      <dsp:spPr>
        <a:xfrm>
          <a:off x="660884" y="3939"/>
          <a:ext cx="4722589" cy="202357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Florin (Adult) → Lara (Adult):</a:t>
          </a:r>
        </a:p>
      </dsp:txBody>
      <dsp:txXfrm>
        <a:off x="660884" y="3939"/>
        <a:ext cx="4722589" cy="2023576"/>
      </dsp:txXfrm>
    </dsp:sp>
    <dsp:sp modelId="{C3487C78-0407-4B6E-A4BD-7E0AB378EFB2}">
      <dsp:nvSpPr>
        <dsp:cNvPr id="0" name=""/>
        <dsp:cNvSpPr/>
      </dsp:nvSpPr>
      <dsp:spPr>
        <a:xfrm>
          <a:off x="5700906" y="1045"/>
          <a:ext cx="5652894" cy="2023576"/>
        </a:xfrm>
        <a:prstGeom prst="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kern="1200" dirty="0">
              <a:latin typeface="Arial" panose="020B0604020202020204" pitchFamily="34" charset="0"/>
              <a:cs typeface="Arial" panose="020B0604020202020204" pitchFamily="34" charset="0"/>
            </a:rPr>
            <a:t>Both are acting from their adult ego states. The talk is about useful, logical tasks, and both people are respectful of each other's knowledge.</a:t>
          </a:r>
        </a:p>
      </dsp:txBody>
      <dsp:txXfrm>
        <a:off x="5700906" y="1045"/>
        <a:ext cx="5652894" cy="2023576"/>
      </dsp:txXfrm>
    </dsp:sp>
    <dsp:sp modelId="{46833357-7A52-4382-BAE6-8011FA4EFA21}">
      <dsp:nvSpPr>
        <dsp:cNvPr id="0" name=""/>
        <dsp:cNvSpPr/>
      </dsp:nvSpPr>
      <dsp:spPr>
        <a:xfrm>
          <a:off x="700547" y="2382585"/>
          <a:ext cx="4702758" cy="2387152"/>
        </a:xfrm>
        <a:prstGeom prst="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Paula (Parent) → Dani (Child):</a:t>
          </a:r>
        </a:p>
        <a:p>
          <a:pPr marL="0" lvl="0" indent="0" algn="ctr" defTabSz="1066800">
            <a:lnSpc>
              <a:spcPct val="90000"/>
            </a:lnSpc>
            <a:spcBef>
              <a:spcPct val="0"/>
            </a:spcBef>
            <a:spcAft>
              <a:spcPct val="35000"/>
            </a:spcAft>
            <a:buNone/>
          </a:pPr>
          <a:endParaRPr lang="en-US" sz="1700" kern="1200" dirty="0">
            <a:latin typeface="Arial" panose="020B0604020202020204" pitchFamily="34" charset="0"/>
            <a:cs typeface="Arial" panose="020B0604020202020204" pitchFamily="34" charset="0"/>
          </a:endParaRPr>
        </a:p>
      </dsp:txBody>
      <dsp:txXfrm>
        <a:off x="700547" y="2382585"/>
        <a:ext cx="4702758" cy="2387152"/>
      </dsp:txXfrm>
    </dsp:sp>
    <dsp:sp modelId="{9317D275-7C58-47CE-A37E-B706A12DB67C}">
      <dsp:nvSpPr>
        <dsp:cNvPr id="0" name=""/>
        <dsp:cNvSpPr/>
      </dsp:nvSpPr>
      <dsp:spPr>
        <a:xfrm>
          <a:off x="5740568" y="2361884"/>
          <a:ext cx="5613232" cy="2428554"/>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Paula is in her Parent ego state and is giving a bit of a "nurturing" or directive tone. Dani, on the other hand, is responding from his Child ego state and is feeling a bit defensive and may be putting off doing the work, but he agrees to do it.</a:t>
          </a:r>
        </a:p>
      </dsp:txBody>
      <dsp:txXfrm>
        <a:off x="5740568" y="2361884"/>
        <a:ext cx="5613232" cy="242855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8E4DAD-0E53-43AA-A03D-5B0315A2D4F4}">
      <dsp:nvSpPr>
        <dsp:cNvPr id="0" name=""/>
        <dsp:cNvSpPr/>
      </dsp:nvSpPr>
      <dsp:spPr>
        <a:xfrm>
          <a:off x="2148" y="282752"/>
          <a:ext cx="5342856" cy="215287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Lara (Adult) → Paula (Parent):</a:t>
          </a:r>
        </a:p>
      </dsp:txBody>
      <dsp:txXfrm>
        <a:off x="2148" y="282752"/>
        <a:ext cx="5342856" cy="2152872"/>
      </dsp:txXfrm>
    </dsp:sp>
    <dsp:sp modelId="{C3487C78-0407-4B6E-A4BD-7E0AB378EFB2}">
      <dsp:nvSpPr>
        <dsp:cNvPr id="0" name=""/>
        <dsp:cNvSpPr/>
      </dsp:nvSpPr>
      <dsp:spPr>
        <a:xfrm>
          <a:off x="5705965" y="232192"/>
          <a:ext cx="6014086" cy="2225876"/>
        </a:xfrm>
        <a:prstGeom prst="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kern="1200" dirty="0">
              <a:latin typeface="Arial" panose="020B0604020202020204" pitchFamily="34" charset="0"/>
              <a:cs typeface="Arial" panose="020B0604020202020204" pitchFamily="34" charset="0"/>
            </a:rPr>
            <a:t>Analysis: Lara is operating from the Adult ego state, proposing a logical, structured approach. However, Paula responds from her Parent ego state, acting like a "teacher" or "authority figure" instead of engaging in a complementary Adult to Adult exchange.</a:t>
          </a:r>
        </a:p>
      </dsp:txBody>
      <dsp:txXfrm>
        <a:off x="5705965" y="232192"/>
        <a:ext cx="6014086" cy="2225876"/>
      </dsp:txXfrm>
    </dsp:sp>
    <dsp:sp modelId="{18885043-0DCD-4376-8489-85A57F9F9CA2}">
      <dsp:nvSpPr>
        <dsp:cNvPr id="0" name=""/>
        <dsp:cNvSpPr/>
      </dsp:nvSpPr>
      <dsp:spPr>
        <a:xfrm>
          <a:off x="23067" y="2816440"/>
          <a:ext cx="5343215" cy="2152872"/>
        </a:xfrm>
        <a:prstGeom prst="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Florin (Child) → Dani (Adult):</a:t>
          </a:r>
        </a:p>
      </dsp:txBody>
      <dsp:txXfrm>
        <a:off x="23067" y="2816440"/>
        <a:ext cx="5343215" cy="2152872"/>
      </dsp:txXfrm>
    </dsp:sp>
    <dsp:sp modelId="{9317D275-7C58-47CE-A37E-B706A12DB67C}">
      <dsp:nvSpPr>
        <dsp:cNvPr id="0" name=""/>
        <dsp:cNvSpPr/>
      </dsp:nvSpPr>
      <dsp:spPr>
        <a:xfrm>
          <a:off x="5725094" y="2830939"/>
          <a:ext cx="5971889" cy="2186651"/>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Analysis: Florin is in his Child ego state, feeling overwhelmed and anxious. Dani, in his Adult state, responds with calm, logical reasoning and reassurance, guiding Florin back to a more productive mindset.</a:t>
          </a:r>
        </a:p>
      </dsp:txBody>
      <dsp:txXfrm>
        <a:off x="5725094" y="2830939"/>
        <a:ext cx="5971889" cy="218665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6A1491-0DFC-4667-A766-4A0D349B82C6}">
      <dsp:nvSpPr>
        <dsp:cNvPr id="0" name=""/>
        <dsp:cNvSpPr/>
      </dsp:nvSpPr>
      <dsp:spPr>
        <a:xfrm>
          <a:off x="4802" y="244527"/>
          <a:ext cx="2099658" cy="3703750"/>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Combining Romanian and Spanish Perspectives</a:t>
          </a:r>
          <a:endParaRPr lang="en-US" sz="2000" kern="1200" dirty="0">
            <a:latin typeface="Arial" panose="020B0604020202020204" pitchFamily="34" charset="0"/>
            <a:cs typeface="Arial" panose="020B0604020202020204" pitchFamily="34" charset="0"/>
          </a:endParaRPr>
        </a:p>
      </dsp:txBody>
      <dsp:txXfrm>
        <a:off x="66299" y="306024"/>
        <a:ext cx="1976664" cy="3580756"/>
      </dsp:txXfrm>
    </dsp:sp>
    <dsp:sp modelId="{D6CCB24B-714E-4B09-86C2-ACCAADD86E17}">
      <dsp:nvSpPr>
        <dsp:cNvPr id="0" name=""/>
        <dsp:cNvSpPr/>
      </dsp:nvSpPr>
      <dsp:spPr>
        <a:xfrm>
          <a:off x="2314426" y="1836044"/>
          <a:ext cx="445127" cy="520715"/>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2314426" y="1940187"/>
        <a:ext cx="311589" cy="312429"/>
      </dsp:txXfrm>
    </dsp:sp>
    <dsp:sp modelId="{600C66A1-17BC-4F23-947F-C76BBB16C11F}">
      <dsp:nvSpPr>
        <dsp:cNvPr id="0" name=""/>
        <dsp:cNvSpPr/>
      </dsp:nvSpPr>
      <dsp:spPr>
        <a:xfrm>
          <a:off x="2944324" y="244527"/>
          <a:ext cx="2099658" cy="3703750"/>
        </a:xfrm>
        <a:prstGeom prst="roundRect">
          <a:avLst>
            <a:gd name="adj" fmla="val 10000"/>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We will explore how combining Romanian and Spanish perspectives can lead to new insights and collaborative opportunities, making the most of our unique cultural strengths.</a:t>
          </a:r>
          <a:endParaRPr lang="en-US" sz="2000" kern="1200" dirty="0">
            <a:latin typeface="Arial" panose="020B0604020202020204" pitchFamily="34" charset="0"/>
            <a:cs typeface="Arial" panose="020B0604020202020204" pitchFamily="34" charset="0"/>
          </a:endParaRPr>
        </a:p>
      </dsp:txBody>
      <dsp:txXfrm>
        <a:off x="3005821" y="306024"/>
        <a:ext cx="1976664" cy="3580756"/>
      </dsp:txXfrm>
    </dsp:sp>
    <dsp:sp modelId="{2BF837ED-0DBB-421A-9802-3AD58D187E48}">
      <dsp:nvSpPr>
        <dsp:cNvPr id="0" name=""/>
        <dsp:cNvSpPr/>
      </dsp:nvSpPr>
      <dsp:spPr>
        <a:xfrm>
          <a:off x="5253948" y="1836044"/>
          <a:ext cx="445127" cy="520715"/>
        </a:xfrm>
        <a:prstGeom prst="rightArrow">
          <a:avLst>
            <a:gd name="adj1" fmla="val 60000"/>
            <a:gd name="adj2" fmla="val 50000"/>
          </a:avLst>
        </a:prstGeom>
        <a:solidFill>
          <a:schemeClr val="accent5">
            <a:hueOff val="-6076075"/>
            <a:satOff val="-413"/>
            <a:lumOff val="98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5253948" y="1940187"/>
        <a:ext cx="311589" cy="312429"/>
      </dsp:txXfrm>
    </dsp:sp>
    <dsp:sp modelId="{B2EE30C6-9D96-45E1-96E1-DEC832EBD72B}">
      <dsp:nvSpPr>
        <dsp:cNvPr id="0" name=""/>
        <dsp:cNvSpPr/>
      </dsp:nvSpPr>
      <dsp:spPr>
        <a:xfrm>
          <a:off x="5883846" y="244527"/>
          <a:ext cx="2099658" cy="3703750"/>
        </a:xfrm>
        <a:prstGeom prst="roundRect">
          <a:avLst>
            <a:gd name="adj" fmla="val 10000"/>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baseline="0" dirty="0">
              <a:latin typeface="Arial" panose="020B0604020202020204" pitchFamily="34" charset="0"/>
              <a:cs typeface="Arial" panose="020B0604020202020204" pitchFamily="34" charset="0"/>
            </a:rPr>
            <a:t>The openness and flexibility of the Spanish members went well with the directness and efficiency of the Romanian members, making the team both effective and creative.</a:t>
          </a:r>
          <a:endParaRPr lang="en-US" sz="2000" kern="1200" dirty="0">
            <a:latin typeface="Arial" panose="020B0604020202020204" pitchFamily="34" charset="0"/>
            <a:cs typeface="Arial" panose="020B0604020202020204" pitchFamily="34" charset="0"/>
          </a:endParaRPr>
        </a:p>
      </dsp:txBody>
      <dsp:txXfrm>
        <a:off x="5945343" y="306024"/>
        <a:ext cx="1976664" cy="3580756"/>
      </dsp:txXfrm>
    </dsp:sp>
    <dsp:sp modelId="{2EA436DD-2C8B-4D10-85D4-08987E31987A}">
      <dsp:nvSpPr>
        <dsp:cNvPr id="0" name=""/>
        <dsp:cNvSpPr/>
      </dsp:nvSpPr>
      <dsp:spPr>
        <a:xfrm>
          <a:off x="8193470" y="1836044"/>
          <a:ext cx="445127" cy="520715"/>
        </a:xfrm>
        <a:prstGeom prst="rightArrow">
          <a:avLst>
            <a:gd name="adj1" fmla="val 60000"/>
            <a:gd name="adj2" fmla="val 50000"/>
          </a:avLst>
        </a:prstGeom>
        <a:solidFill>
          <a:schemeClr val="accent5">
            <a:hueOff val="-12152150"/>
            <a:satOff val="-826"/>
            <a:lumOff val="196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8193470" y="1940187"/>
        <a:ext cx="311589" cy="312429"/>
      </dsp:txXfrm>
    </dsp:sp>
    <dsp:sp modelId="{41CF02EC-291E-4BD9-988B-EDCE3485A255}">
      <dsp:nvSpPr>
        <dsp:cNvPr id="0" name=""/>
        <dsp:cNvSpPr/>
      </dsp:nvSpPr>
      <dsp:spPr>
        <a:xfrm>
          <a:off x="8823368" y="244527"/>
          <a:ext cx="2099658" cy="3703750"/>
        </a:xfrm>
        <a:prstGeom prst="roundRect">
          <a:avLst>
            <a:gd name="adj" fmla="val 100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S</a:t>
          </a:r>
          <a:r>
            <a:rPr lang="en-US" sz="2000" b="0" i="0" kern="1200" baseline="0" dirty="0">
              <a:latin typeface="Arial" panose="020B0604020202020204" pitchFamily="34" charset="0"/>
              <a:cs typeface="Arial" panose="020B0604020202020204" pitchFamily="34" charset="0"/>
            </a:rPr>
            <a:t>tructure and creativity worked together to make the team approach work well (Miller, 2003).</a:t>
          </a:r>
          <a:endParaRPr lang="en-US" sz="2000" kern="1200" dirty="0">
            <a:latin typeface="Arial" panose="020B0604020202020204" pitchFamily="34" charset="0"/>
            <a:cs typeface="Arial" panose="020B0604020202020204" pitchFamily="34" charset="0"/>
          </a:endParaRPr>
        </a:p>
      </dsp:txBody>
      <dsp:txXfrm>
        <a:off x="8884865" y="306024"/>
        <a:ext cx="1976664" cy="358075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EE30C6-9D96-45E1-96E1-DEC832EBD72B}">
      <dsp:nvSpPr>
        <dsp:cNvPr id="0" name=""/>
        <dsp:cNvSpPr/>
      </dsp:nvSpPr>
      <dsp:spPr>
        <a:xfrm>
          <a:off x="8130" y="0"/>
          <a:ext cx="4950321" cy="4375893"/>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endParaRPr lang="en-GB" sz="2000" b="1" i="0" kern="1200" baseline="0" dirty="0">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r>
            <a:rPr lang="en-GB" sz="2000" b="1" i="0" kern="1200" baseline="0" dirty="0">
              <a:latin typeface="Arial" panose="020B0604020202020204" pitchFamily="34" charset="0"/>
              <a:cs typeface="Arial" panose="020B0604020202020204" pitchFamily="34" charset="0"/>
            </a:rPr>
            <a:t>Romanian Perspectives</a:t>
          </a:r>
        </a:p>
        <a:p>
          <a:pPr marL="0" lvl="0" indent="0" algn="l" defTabSz="889000">
            <a:lnSpc>
              <a:spcPct val="90000"/>
            </a:lnSpc>
            <a:spcBef>
              <a:spcPct val="0"/>
            </a:spcBef>
            <a:spcAft>
              <a:spcPct val="35000"/>
            </a:spcAft>
            <a:buNone/>
          </a:pPr>
          <a:r>
            <a:rPr lang="en-GB" sz="2000" b="0" i="0" kern="1200" baseline="0" dirty="0">
              <a:latin typeface="Arial" panose="020B0604020202020204" pitchFamily="34" charset="0"/>
              <a:cs typeface="Arial" panose="020B0604020202020204" pitchFamily="34" charset="0"/>
            </a:rPr>
            <a:t>Focus on discipline, responsibility, and structure.</a:t>
          </a:r>
        </a:p>
        <a:p>
          <a:pPr marL="0" lvl="0" indent="0" algn="l" defTabSz="889000">
            <a:lnSpc>
              <a:spcPct val="90000"/>
            </a:lnSpc>
            <a:spcBef>
              <a:spcPct val="0"/>
            </a:spcBef>
            <a:spcAft>
              <a:spcPct val="35000"/>
            </a:spcAft>
            <a:buNone/>
          </a:pPr>
          <a:r>
            <a:rPr lang="en-GB" sz="2000" b="1" i="0" kern="1200" baseline="0" dirty="0">
              <a:solidFill>
                <a:schemeClr val="bg1"/>
              </a:solidFill>
              <a:latin typeface="Arial" panose="020B0604020202020204" pitchFamily="34" charset="0"/>
              <a:cs typeface="Arial" panose="020B0604020202020204" pitchFamily="34" charset="0"/>
            </a:rPr>
            <a:t>Communication:</a:t>
          </a:r>
          <a:r>
            <a:rPr lang="en-GB" sz="2000" b="0" i="0" kern="1200" baseline="0" dirty="0">
              <a:latin typeface="Arial" panose="020B0604020202020204" pitchFamily="34" charset="0"/>
              <a:cs typeface="Arial" panose="020B0604020202020204" pitchFamily="34" charset="0"/>
            </a:rPr>
            <a:t> Communication is generally straightforward and to the point, with a focus on clarity and efficiency.</a:t>
          </a:r>
        </a:p>
        <a:p>
          <a:pPr marL="0" lvl="0" indent="0" algn="l" defTabSz="889000">
            <a:lnSpc>
              <a:spcPct val="90000"/>
            </a:lnSpc>
            <a:spcBef>
              <a:spcPct val="0"/>
            </a:spcBef>
            <a:spcAft>
              <a:spcPct val="35000"/>
            </a:spcAft>
            <a:buNone/>
          </a:pPr>
          <a:r>
            <a:rPr lang="en-GB" sz="2000" b="1" i="0" kern="1200" baseline="0" dirty="0">
              <a:latin typeface="Arial" panose="020B0604020202020204" pitchFamily="34" charset="0"/>
              <a:cs typeface="Arial" panose="020B0604020202020204" pitchFamily="34" charset="0"/>
            </a:rPr>
            <a:t>Contribution:</a:t>
          </a:r>
          <a:r>
            <a:rPr lang="en-GB" sz="2000" b="0" i="0" kern="1200" baseline="0" dirty="0">
              <a:latin typeface="Arial" panose="020B0604020202020204" pitchFamily="34" charset="0"/>
              <a:cs typeface="Arial" panose="020B0604020202020204" pitchFamily="34" charset="0"/>
            </a:rPr>
            <a:t> Florin and Paula's Romanian roots added discipline and structure to the team. Their organisational approach was critical to keeping the team on track and meeting deadlines.</a:t>
          </a:r>
        </a:p>
        <a:p>
          <a:pPr marL="0" lvl="0" indent="0" algn="ctr" defTabSz="889000">
            <a:lnSpc>
              <a:spcPct val="90000"/>
            </a:lnSpc>
            <a:spcBef>
              <a:spcPct val="0"/>
            </a:spcBef>
            <a:spcAft>
              <a:spcPct val="35000"/>
            </a:spcAft>
            <a:buNone/>
          </a:pPr>
          <a:endParaRPr lang="en-US" sz="1800" kern="1200" dirty="0">
            <a:latin typeface="Arial" panose="020B0604020202020204" pitchFamily="34" charset="0"/>
            <a:cs typeface="Arial" panose="020B0604020202020204" pitchFamily="34" charset="0"/>
          </a:endParaRPr>
        </a:p>
      </dsp:txBody>
      <dsp:txXfrm>
        <a:off x="136296" y="128166"/>
        <a:ext cx="4693989" cy="4119561"/>
      </dsp:txXfrm>
    </dsp:sp>
    <dsp:sp modelId="{2EA436DD-2C8B-4D10-85D4-08987E31987A}">
      <dsp:nvSpPr>
        <dsp:cNvPr id="0" name=""/>
        <dsp:cNvSpPr/>
      </dsp:nvSpPr>
      <dsp:spPr>
        <a:xfrm>
          <a:off x="5419821" y="1574106"/>
          <a:ext cx="978104" cy="1227679"/>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311400">
            <a:lnSpc>
              <a:spcPct val="90000"/>
            </a:lnSpc>
            <a:spcBef>
              <a:spcPct val="0"/>
            </a:spcBef>
            <a:spcAft>
              <a:spcPct val="35000"/>
            </a:spcAft>
            <a:buNone/>
          </a:pPr>
          <a:endParaRPr lang="en-US" sz="5200" kern="1200"/>
        </a:p>
      </dsp:txBody>
      <dsp:txXfrm>
        <a:off x="5419821" y="1819642"/>
        <a:ext cx="684673" cy="736607"/>
      </dsp:txXfrm>
    </dsp:sp>
    <dsp:sp modelId="{41CF02EC-291E-4BD9-988B-EDCE3485A255}">
      <dsp:nvSpPr>
        <dsp:cNvPr id="0" name=""/>
        <dsp:cNvSpPr/>
      </dsp:nvSpPr>
      <dsp:spPr>
        <a:xfrm>
          <a:off x="6803931" y="0"/>
          <a:ext cx="4950321" cy="4375893"/>
        </a:xfrm>
        <a:prstGeom prst="roundRect">
          <a:avLst>
            <a:gd name="adj" fmla="val 100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Spanish Perspectives</a:t>
          </a:r>
          <a:endParaRPr lang="en-GB" sz="2000" kern="1200" dirty="0">
            <a:latin typeface="Arial" panose="020B0604020202020204" pitchFamily="34" charset="0"/>
            <a:cs typeface="Arial" panose="020B0604020202020204" pitchFamily="34" charset="0"/>
          </a:endParaRPr>
        </a:p>
        <a:p>
          <a:pPr marL="0" lvl="0" indent="0" algn="l" defTabSz="889000">
            <a:lnSpc>
              <a:spcPct val="90000"/>
            </a:lnSpc>
            <a:spcBef>
              <a:spcPct val="0"/>
            </a:spcBef>
            <a:spcAft>
              <a:spcPct val="35000"/>
            </a:spcAft>
            <a:buFont typeface="Arial" panose="020B0604020202020204" pitchFamily="34" charset="0"/>
            <a:buNone/>
          </a:pPr>
          <a:r>
            <a:rPr lang="en-GB" sz="2000" kern="1200" dirty="0">
              <a:latin typeface="Arial" panose="020B0604020202020204" pitchFamily="34" charset="0"/>
              <a:cs typeface="Arial" panose="020B0604020202020204" pitchFamily="34" charset="0"/>
            </a:rPr>
            <a:t>Focus on collaboration, flexibility, and creativity.</a:t>
          </a:r>
        </a:p>
        <a:p>
          <a:pPr marL="0" lvl="0" indent="0" algn="l" defTabSz="889000">
            <a:lnSpc>
              <a:spcPct val="90000"/>
            </a:lnSpc>
            <a:spcBef>
              <a:spcPct val="0"/>
            </a:spcBef>
            <a:spcAft>
              <a:spcPct val="35000"/>
            </a:spcAft>
            <a:buFont typeface="Arial" panose="020B0604020202020204" pitchFamily="34" charset="0"/>
            <a:buNone/>
          </a:pPr>
          <a:r>
            <a:rPr lang="en-GB" sz="2000" b="1" kern="1200" dirty="0">
              <a:latin typeface="Arial" panose="020B0604020202020204" pitchFamily="34" charset="0"/>
              <a:cs typeface="Arial" panose="020B0604020202020204" pitchFamily="34" charset="0"/>
            </a:rPr>
            <a:t>Communication:</a:t>
          </a:r>
          <a:r>
            <a:rPr lang="en-GB" sz="2000" kern="1200" dirty="0">
              <a:latin typeface="Arial" panose="020B0604020202020204" pitchFamily="34" charset="0"/>
              <a:cs typeface="Arial" panose="020B0604020202020204" pitchFamily="34" charset="0"/>
            </a:rPr>
            <a:t> Emphasis on openness, flexibility, and informal but productive discussions.</a:t>
          </a:r>
        </a:p>
        <a:p>
          <a:pPr marL="0" lvl="0" indent="0" algn="l" defTabSz="889000">
            <a:lnSpc>
              <a:spcPct val="90000"/>
            </a:lnSpc>
            <a:spcBef>
              <a:spcPct val="0"/>
            </a:spcBef>
            <a:spcAft>
              <a:spcPct val="35000"/>
            </a:spcAft>
            <a:buFont typeface="Arial" panose="020B0604020202020204" pitchFamily="34" charset="0"/>
            <a:buNone/>
          </a:pPr>
          <a:r>
            <a:rPr lang="en-GB" sz="2000" b="1" kern="1200" dirty="0">
              <a:latin typeface="Arial" panose="020B0604020202020204" pitchFamily="34" charset="0"/>
              <a:cs typeface="Arial" panose="020B0604020202020204" pitchFamily="34" charset="0"/>
            </a:rPr>
            <a:t>Contribution:</a:t>
          </a:r>
          <a:r>
            <a:rPr lang="en-GB" sz="2000" kern="1200" dirty="0">
              <a:latin typeface="Arial" panose="020B0604020202020204" pitchFamily="34" charset="0"/>
              <a:cs typeface="Arial" panose="020B0604020202020204" pitchFamily="34" charset="0"/>
            </a:rPr>
            <a:t> Lara and Dani’s Spanish backgrounds contributed creativity and a more flexible approach to problem-solving. Their communication style helped break barriers and promote an open exchange of ideas</a:t>
          </a:r>
          <a:endParaRPr lang="en-US" sz="2000" kern="1200" dirty="0">
            <a:latin typeface="Arial" panose="020B0604020202020204" pitchFamily="34" charset="0"/>
            <a:cs typeface="Arial" panose="020B0604020202020204" pitchFamily="34" charset="0"/>
          </a:endParaRPr>
        </a:p>
      </dsp:txBody>
      <dsp:txXfrm>
        <a:off x="6932097" y="128166"/>
        <a:ext cx="4693989" cy="411956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743575-DF3B-4C19-A8C3-A97F56C5EBFF}">
      <dsp:nvSpPr>
        <dsp:cNvPr id="0" name=""/>
        <dsp:cNvSpPr/>
      </dsp:nvSpPr>
      <dsp:spPr>
        <a:xfrm>
          <a:off x="689447" y="99873"/>
          <a:ext cx="881181" cy="8811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04A6B7-7A25-4F3D-974D-C36E6FD0D449}">
      <dsp:nvSpPr>
        <dsp:cNvPr id="0" name=""/>
        <dsp:cNvSpPr/>
      </dsp:nvSpPr>
      <dsp:spPr>
        <a:xfrm>
          <a:off x="160777" y="1314414"/>
          <a:ext cx="1958181" cy="176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b="1" kern="1200" dirty="0">
              <a:latin typeface="Arial" panose="020B0604020202020204" pitchFamily="34" charset="0"/>
              <a:cs typeface="Arial" panose="020B0604020202020204" pitchFamily="34" charset="0"/>
            </a:rPr>
            <a:t>Victim: </a:t>
          </a:r>
          <a:r>
            <a:rPr lang="en-GB" sz="2000" kern="1200" dirty="0">
              <a:latin typeface="Arial" panose="020B0604020202020204" pitchFamily="34" charset="0"/>
              <a:cs typeface="Arial" panose="020B0604020202020204" pitchFamily="34" charset="0"/>
            </a:rPr>
            <a:t>Feels helpless, powerless, and unable to change their situation.</a:t>
          </a:r>
          <a:endParaRPr lang="en-US" sz="2000" kern="1200" dirty="0">
            <a:latin typeface="Arial" panose="020B0604020202020204" pitchFamily="34" charset="0"/>
            <a:cs typeface="Arial" panose="020B0604020202020204" pitchFamily="34" charset="0"/>
          </a:endParaRPr>
        </a:p>
      </dsp:txBody>
      <dsp:txXfrm>
        <a:off x="160777" y="1314414"/>
        <a:ext cx="1958181" cy="1763437"/>
      </dsp:txXfrm>
    </dsp:sp>
    <dsp:sp modelId="{208B89EF-4E84-40EA-98F4-3554EBB11624}">
      <dsp:nvSpPr>
        <dsp:cNvPr id="0" name=""/>
        <dsp:cNvSpPr/>
      </dsp:nvSpPr>
      <dsp:spPr>
        <a:xfrm>
          <a:off x="2994531" y="102816"/>
          <a:ext cx="881181" cy="8811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18BBC3-1C4D-4449-B726-3619F0F86237}">
      <dsp:nvSpPr>
        <dsp:cNvPr id="0" name=""/>
        <dsp:cNvSpPr/>
      </dsp:nvSpPr>
      <dsp:spPr>
        <a:xfrm>
          <a:off x="2456040" y="1290220"/>
          <a:ext cx="1958181" cy="176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b="1" kern="1200" dirty="0">
              <a:latin typeface="Arial" panose="020B0604020202020204" pitchFamily="34" charset="0"/>
              <a:cs typeface="Arial" panose="020B0604020202020204" pitchFamily="34" charset="0"/>
            </a:rPr>
            <a:t>Rescuer: </a:t>
          </a:r>
          <a:r>
            <a:rPr lang="en-GB" sz="2000" kern="1200" dirty="0">
              <a:latin typeface="Arial" panose="020B0604020202020204" pitchFamily="34" charset="0"/>
              <a:cs typeface="Arial" panose="020B0604020202020204" pitchFamily="34" charset="0"/>
            </a:rPr>
            <a:t>Feels the need to save or help others, often at the expense of their own well-being</a:t>
          </a:r>
          <a:r>
            <a:rPr lang="en-GB" sz="1700" kern="1200" dirty="0"/>
            <a:t>.</a:t>
          </a:r>
          <a:endParaRPr lang="en-US" sz="1700" kern="1200" dirty="0"/>
        </a:p>
      </dsp:txBody>
      <dsp:txXfrm>
        <a:off x="2456040" y="1290220"/>
        <a:ext cx="1958181" cy="1763437"/>
      </dsp:txXfrm>
    </dsp:sp>
    <dsp:sp modelId="{7FA0AF03-5551-4A1D-8AB5-AE64E71A1C47}">
      <dsp:nvSpPr>
        <dsp:cNvPr id="0" name=""/>
        <dsp:cNvSpPr/>
      </dsp:nvSpPr>
      <dsp:spPr>
        <a:xfrm>
          <a:off x="5149796" y="102816"/>
          <a:ext cx="881181" cy="8811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A91049-D41A-414B-8901-9E602DCDCE6B}">
      <dsp:nvSpPr>
        <dsp:cNvPr id="0" name=""/>
        <dsp:cNvSpPr/>
      </dsp:nvSpPr>
      <dsp:spPr>
        <a:xfrm>
          <a:off x="4742843" y="1302740"/>
          <a:ext cx="1958181" cy="176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b="1" kern="1200" dirty="0">
              <a:latin typeface="Arial" panose="020B0604020202020204" pitchFamily="34" charset="0"/>
              <a:cs typeface="Arial" panose="020B0604020202020204" pitchFamily="34" charset="0"/>
            </a:rPr>
            <a:t>Persecutor: </a:t>
          </a:r>
          <a:r>
            <a:rPr lang="en-GB" sz="2000" kern="1200" dirty="0">
              <a:latin typeface="Arial" panose="020B0604020202020204" pitchFamily="34" charset="0"/>
              <a:cs typeface="Arial" panose="020B0604020202020204" pitchFamily="34" charset="0"/>
            </a:rPr>
            <a:t>Blames, criticizes, or controls others in a dominant or aggressive way.</a:t>
          </a:r>
          <a:endParaRPr lang="en-US" sz="2000" kern="1200" dirty="0">
            <a:latin typeface="Arial" panose="020B0604020202020204" pitchFamily="34" charset="0"/>
            <a:cs typeface="Arial" panose="020B0604020202020204" pitchFamily="34" charset="0"/>
          </a:endParaRPr>
        </a:p>
      </dsp:txBody>
      <dsp:txXfrm>
        <a:off x="4742843" y="1302740"/>
        <a:ext cx="1958181" cy="176343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977FFF-D071-43A2-97ED-3456FC6540CA}" type="datetimeFigureOut">
              <a:rPr lang="en-GB" smtClean="0"/>
              <a:t>24/03/2025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038749-02E0-4DFA-A53C-62FDDDE1C2FD}" type="slidenum">
              <a:rPr lang="en-GB" smtClean="0"/>
              <a:t>‹#›</a:t>
            </a:fld>
            <a:endParaRPr lang="en-GB"/>
          </a:p>
        </p:txBody>
      </p:sp>
    </p:spTree>
    <p:extLst>
      <p:ext uri="{BB962C8B-B14F-4D97-AF65-F5344CB8AC3E}">
        <p14:creationId xmlns:p14="http://schemas.microsoft.com/office/powerpoint/2010/main" val="1103296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(Potential, 2018)</a:t>
            </a:r>
          </a:p>
          <a:p>
            <a:endParaRPr lang="en-GB" dirty="0"/>
          </a:p>
        </p:txBody>
      </p:sp>
      <p:sp>
        <p:nvSpPr>
          <p:cNvPr id="4" name="Slide Number Placeholder 3"/>
          <p:cNvSpPr>
            <a:spLocks noGrp="1"/>
          </p:cNvSpPr>
          <p:nvPr>
            <p:ph type="sldNum" sz="quarter" idx="5"/>
          </p:nvPr>
        </p:nvSpPr>
        <p:spPr/>
        <p:txBody>
          <a:bodyPr/>
          <a:lstStyle/>
          <a:p>
            <a:fld id="{CB038749-02E0-4DFA-A53C-62FDDDE1C2FD}" type="slidenum">
              <a:rPr lang="en-GB" smtClean="0"/>
              <a:t>1</a:t>
            </a:fld>
            <a:endParaRPr lang="en-GB" dirty="0"/>
          </a:p>
        </p:txBody>
      </p:sp>
    </p:spTree>
    <p:extLst>
      <p:ext uri="{BB962C8B-B14F-4D97-AF65-F5344CB8AC3E}">
        <p14:creationId xmlns:p14="http://schemas.microsoft.com/office/powerpoint/2010/main" val="30604523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(Freepik.com, 2025)</a:t>
            </a:r>
          </a:p>
          <a:p>
            <a:endParaRPr lang="en-GB" dirty="0"/>
          </a:p>
        </p:txBody>
      </p:sp>
      <p:sp>
        <p:nvSpPr>
          <p:cNvPr id="4" name="Slide Number Placeholder 3"/>
          <p:cNvSpPr>
            <a:spLocks noGrp="1"/>
          </p:cNvSpPr>
          <p:nvPr>
            <p:ph type="sldNum" sz="quarter" idx="5"/>
          </p:nvPr>
        </p:nvSpPr>
        <p:spPr/>
        <p:txBody>
          <a:bodyPr/>
          <a:lstStyle/>
          <a:p>
            <a:fld id="{CB038749-02E0-4DFA-A53C-62FDDDE1C2FD}" type="slidenum">
              <a:rPr lang="en-GB" smtClean="0"/>
              <a:t>2</a:t>
            </a:fld>
            <a:endParaRPr lang="en-GB" dirty="0"/>
          </a:p>
        </p:txBody>
      </p:sp>
    </p:spTree>
    <p:extLst>
      <p:ext uri="{BB962C8B-B14F-4D97-AF65-F5344CB8AC3E}">
        <p14:creationId xmlns:p14="http://schemas.microsoft.com/office/powerpoint/2010/main" val="4781592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solidFill>
                <a:latin typeface="Arial" panose="020B0604020202020204" pitchFamily="34" charset="0"/>
                <a:cs typeface="Arial" panose="020B0604020202020204" pitchFamily="34" charset="0"/>
              </a:rPr>
              <a:t>(Johnhagel.com, 2020)</a:t>
            </a:r>
          </a:p>
          <a:p>
            <a:endParaRPr lang="en-GB" dirty="0"/>
          </a:p>
        </p:txBody>
      </p:sp>
      <p:sp>
        <p:nvSpPr>
          <p:cNvPr id="4" name="Slide Number Placeholder 3"/>
          <p:cNvSpPr>
            <a:spLocks noGrp="1"/>
          </p:cNvSpPr>
          <p:nvPr>
            <p:ph type="sldNum" sz="quarter" idx="5"/>
          </p:nvPr>
        </p:nvSpPr>
        <p:spPr/>
        <p:txBody>
          <a:bodyPr/>
          <a:lstStyle/>
          <a:p>
            <a:fld id="{CB038749-02E0-4DFA-A53C-62FDDDE1C2FD}" type="slidenum">
              <a:rPr lang="en-GB" smtClean="0"/>
              <a:t>3</a:t>
            </a:fld>
            <a:endParaRPr lang="en-GB" dirty="0"/>
          </a:p>
        </p:txBody>
      </p:sp>
    </p:spTree>
    <p:extLst>
      <p:ext uri="{BB962C8B-B14F-4D97-AF65-F5344CB8AC3E}">
        <p14:creationId xmlns:p14="http://schemas.microsoft.com/office/powerpoint/2010/main" val="2350353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latin typeface="Arial" panose="020B0604020202020204" pitchFamily="34" charset="0"/>
                <a:cs typeface="Arial" panose="020B0604020202020204" pitchFamily="34" charset="0"/>
              </a:rPr>
              <a:t>(Salas et al., 2008), (Sullivan, 2011)</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CB038749-02E0-4DFA-A53C-62FDDDE1C2FD}" type="slidenum">
              <a:rPr lang="en-GB" smtClean="0"/>
              <a:t>4</a:t>
            </a:fld>
            <a:endParaRPr lang="en-GB"/>
          </a:p>
        </p:txBody>
      </p:sp>
    </p:spTree>
    <p:extLst>
      <p:ext uri="{BB962C8B-B14F-4D97-AF65-F5344CB8AC3E}">
        <p14:creationId xmlns:p14="http://schemas.microsoft.com/office/powerpoint/2010/main" val="6690286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Arial" panose="020B0604020202020204" pitchFamily="34" charset="0"/>
                <a:cs typeface="Arial" panose="020B0604020202020204" pitchFamily="34" charset="0"/>
              </a:rPr>
              <a:t>(</a:t>
            </a:r>
            <a:r>
              <a:rPr lang="en-GB" sz="1200" dirty="0" err="1">
                <a:effectLst/>
                <a:latin typeface="Arial" panose="020B0604020202020204" pitchFamily="34" charset="0"/>
                <a:cs typeface="Arial" panose="020B0604020202020204" pitchFamily="34" charset="0"/>
              </a:rPr>
              <a:t>Belyh</a:t>
            </a:r>
            <a:r>
              <a:rPr lang="en-GB" sz="1200" dirty="0">
                <a:effectLst/>
                <a:latin typeface="Arial" panose="020B0604020202020204" pitchFamily="34" charset="0"/>
                <a:cs typeface="Arial" panose="020B0604020202020204" pitchFamily="34" charset="0"/>
              </a:rPr>
              <a:t>, 2022)</a:t>
            </a:r>
            <a:endParaRPr lang="en-GB"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B038749-02E0-4DFA-A53C-62FDDDE1C2FD}" type="slidenum">
              <a:rPr lang="en-GB" smtClean="0"/>
              <a:t>5</a:t>
            </a:fld>
            <a:endParaRPr lang="en-GB"/>
          </a:p>
        </p:txBody>
      </p:sp>
    </p:spTree>
    <p:extLst>
      <p:ext uri="{BB962C8B-B14F-4D97-AF65-F5344CB8AC3E}">
        <p14:creationId xmlns:p14="http://schemas.microsoft.com/office/powerpoint/2010/main" val="17174414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B038749-02E0-4DFA-A53C-62FDDDE1C2FD}" type="slidenum">
              <a:rPr lang="en-GB" smtClean="0"/>
              <a:t>6</a:t>
            </a:fld>
            <a:endParaRPr lang="en-GB"/>
          </a:p>
        </p:txBody>
      </p:sp>
    </p:spTree>
    <p:extLst>
      <p:ext uri="{BB962C8B-B14F-4D97-AF65-F5344CB8AC3E}">
        <p14:creationId xmlns:p14="http://schemas.microsoft.com/office/powerpoint/2010/main" val="31747806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(EMS, 2022)</a:t>
            </a:r>
          </a:p>
          <a:p>
            <a:endParaRPr lang="en-GB" dirty="0"/>
          </a:p>
        </p:txBody>
      </p:sp>
      <p:sp>
        <p:nvSpPr>
          <p:cNvPr id="4" name="Slide Number Placeholder 3"/>
          <p:cNvSpPr>
            <a:spLocks noGrp="1"/>
          </p:cNvSpPr>
          <p:nvPr>
            <p:ph type="sldNum" sz="quarter" idx="5"/>
          </p:nvPr>
        </p:nvSpPr>
        <p:spPr/>
        <p:txBody>
          <a:bodyPr/>
          <a:lstStyle/>
          <a:p>
            <a:fld id="{CB038749-02E0-4DFA-A53C-62FDDDE1C2FD}" type="slidenum">
              <a:rPr lang="en-GB" smtClean="0"/>
              <a:t>9</a:t>
            </a:fld>
            <a:endParaRPr lang="en-GB"/>
          </a:p>
        </p:txBody>
      </p:sp>
    </p:spTree>
    <p:extLst>
      <p:ext uri="{BB962C8B-B14F-4D97-AF65-F5344CB8AC3E}">
        <p14:creationId xmlns:p14="http://schemas.microsoft.com/office/powerpoint/2010/main" val="41119610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latin typeface="Arial" panose="020B0604020202020204" pitchFamily="34" charset="0"/>
                <a:cs typeface="Arial" panose="020B0604020202020204" pitchFamily="34" charset="0"/>
              </a:rPr>
              <a:t>(Shutterstock, 2025), (Abrahamlincoln.net, 2025) </a:t>
            </a:r>
          </a:p>
        </p:txBody>
      </p:sp>
      <p:sp>
        <p:nvSpPr>
          <p:cNvPr id="4" name="Slide Number Placeholder 3"/>
          <p:cNvSpPr>
            <a:spLocks noGrp="1"/>
          </p:cNvSpPr>
          <p:nvPr>
            <p:ph type="sldNum" sz="quarter" idx="5"/>
          </p:nvPr>
        </p:nvSpPr>
        <p:spPr/>
        <p:txBody>
          <a:bodyPr/>
          <a:lstStyle/>
          <a:p>
            <a:fld id="{CB038749-02E0-4DFA-A53C-62FDDDE1C2FD}" type="slidenum">
              <a:rPr lang="en-GB" smtClean="0"/>
              <a:t>18</a:t>
            </a:fld>
            <a:endParaRPr lang="en-GB"/>
          </a:p>
        </p:txBody>
      </p:sp>
    </p:spTree>
    <p:extLst>
      <p:ext uri="{BB962C8B-B14F-4D97-AF65-F5344CB8AC3E}">
        <p14:creationId xmlns:p14="http://schemas.microsoft.com/office/powerpoint/2010/main" val="30361049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(Heri </a:t>
            </a:r>
            <a:r>
              <a:rPr lang="en-GB" sz="1200" dirty="0" err="1">
                <a:latin typeface="Arial" panose="020B0604020202020204" pitchFamily="34" charset="0"/>
                <a:cs typeface="Arial" panose="020B0604020202020204" pitchFamily="34" charset="0"/>
              </a:rPr>
              <a:t>Datuamas</a:t>
            </a:r>
            <a:r>
              <a:rPr lang="en-GB" sz="1200" dirty="0">
                <a:latin typeface="Arial" panose="020B0604020202020204" pitchFamily="34" charset="0"/>
                <a:cs typeface="Arial" panose="020B0604020202020204" pitchFamily="34" charset="0"/>
              </a:rPr>
              <a:t>, 2025), (</a:t>
            </a:r>
            <a:r>
              <a:rPr lang="en-GB" sz="1200" dirty="0" err="1">
                <a:latin typeface="Arial" panose="020B0604020202020204" pitchFamily="34" charset="0"/>
                <a:cs typeface="Arial" panose="020B0604020202020204" pitchFamily="34" charset="0"/>
              </a:rPr>
              <a:t>Xsviatx</a:t>
            </a:r>
            <a:r>
              <a:rPr lang="en-GB" sz="1200" dirty="0">
                <a:latin typeface="Arial" panose="020B0604020202020204" pitchFamily="34" charset="0"/>
                <a:cs typeface="Arial" panose="020B0604020202020204" pitchFamily="34" charset="0"/>
              </a:rPr>
              <a:t>, 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CB038749-02E0-4DFA-A53C-62FDDDE1C2FD}" type="slidenum">
              <a:rPr lang="en-GB" smtClean="0"/>
              <a:t>20</a:t>
            </a:fld>
            <a:endParaRPr lang="en-GB"/>
          </a:p>
        </p:txBody>
      </p:sp>
    </p:spTree>
    <p:extLst>
      <p:ext uri="{BB962C8B-B14F-4D97-AF65-F5344CB8AC3E}">
        <p14:creationId xmlns:p14="http://schemas.microsoft.com/office/powerpoint/2010/main" val="42912530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C0FD38-7E7B-E7D5-B74C-289AADC578E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8E7CAB-4A84-E4A9-6638-6FF44F3EA0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520A60-AD32-1B74-142C-15B614B2A09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(Tuckman, 1965)</a:t>
            </a:r>
          </a:p>
          <a:p>
            <a:endParaRPr lang="en-GB" dirty="0"/>
          </a:p>
        </p:txBody>
      </p:sp>
      <p:sp>
        <p:nvSpPr>
          <p:cNvPr id="4" name="Slide Number Placeholder 3">
            <a:extLst>
              <a:ext uri="{FF2B5EF4-FFF2-40B4-BE49-F238E27FC236}">
                <a16:creationId xmlns:a16="http://schemas.microsoft.com/office/drawing/2014/main" id="{44D5DE30-AADF-F6A8-908B-EB5850E03460}"/>
              </a:ext>
            </a:extLst>
          </p:cNvPr>
          <p:cNvSpPr>
            <a:spLocks noGrp="1"/>
          </p:cNvSpPr>
          <p:nvPr>
            <p:ph type="sldNum" sz="quarter" idx="5"/>
          </p:nvPr>
        </p:nvSpPr>
        <p:spPr/>
        <p:txBody>
          <a:bodyPr/>
          <a:lstStyle/>
          <a:p>
            <a:fld id="{CB038749-02E0-4DFA-A53C-62FDDDE1C2FD}" type="slidenum">
              <a:rPr lang="en-GB" smtClean="0"/>
              <a:t>21</a:t>
            </a:fld>
            <a:endParaRPr lang="en-GB"/>
          </a:p>
        </p:txBody>
      </p:sp>
    </p:spTree>
    <p:extLst>
      <p:ext uri="{BB962C8B-B14F-4D97-AF65-F5344CB8AC3E}">
        <p14:creationId xmlns:p14="http://schemas.microsoft.com/office/powerpoint/2010/main" val="27598638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06D959-5CD1-3EE2-2C3F-B6BE5D1AA3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9AA9E7-EB2A-EBAE-9999-12B37AC0A9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C8A191-BA26-B96F-0116-6EE423F4C97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(Tuckman, 1965)</a:t>
            </a:r>
          </a:p>
          <a:p>
            <a:endParaRPr lang="en-GB" dirty="0"/>
          </a:p>
        </p:txBody>
      </p:sp>
      <p:sp>
        <p:nvSpPr>
          <p:cNvPr id="4" name="Slide Number Placeholder 3">
            <a:extLst>
              <a:ext uri="{FF2B5EF4-FFF2-40B4-BE49-F238E27FC236}">
                <a16:creationId xmlns:a16="http://schemas.microsoft.com/office/drawing/2014/main" id="{65177D7A-1048-EFB8-EAC4-9F9C2D24C9E2}"/>
              </a:ext>
            </a:extLst>
          </p:cNvPr>
          <p:cNvSpPr>
            <a:spLocks noGrp="1"/>
          </p:cNvSpPr>
          <p:nvPr>
            <p:ph type="sldNum" sz="quarter" idx="5"/>
          </p:nvPr>
        </p:nvSpPr>
        <p:spPr/>
        <p:txBody>
          <a:bodyPr/>
          <a:lstStyle/>
          <a:p>
            <a:fld id="{CB038749-02E0-4DFA-A53C-62FDDDE1C2FD}" type="slidenum">
              <a:rPr lang="en-GB" smtClean="0"/>
              <a:t>22</a:t>
            </a:fld>
            <a:endParaRPr lang="en-GB"/>
          </a:p>
        </p:txBody>
      </p:sp>
    </p:spTree>
    <p:extLst>
      <p:ext uri="{BB962C8B-B14F-4D97-AF65-F5344CB8AC3E}">
        <p14:creationId xmlns:p14="http://schemas.microsoft.com/office/powerpoint/2010/main" val="14232800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(Sales, 2023)</a:t>
            </a:r>
          </a:p>
        </p:txBody>
      </p:sp>
      <p:sp>
        <p:nvSpPr>
          <p:cNvPr id="4" name="Slide Number Placeholder 3"/>
          <p:cNvSpPr>
            <a:spLocks noGrp="1"/>
          </p:cNvSpPr>
          <p:nvPr>
            <p:ph type="sldNum" sz="quarter" idx="5"/>
          </p:nvPr>
        </p:nvSpPr>
        <p:spPr/>
        <p:txBody>
          <a:bodyPr/>
          <a:lstStyle/>
          <a:p>
            <a:fld id="{CB038749-02E0-4DFA-A53C-62FDDDE1C2FD}" type="slidenum">
              <a:rPr lang="en-GB" smtClean="0"/>
              <a:t>23</a:t>
            </a:fld>
            <a:endParaRPr lang="en-GB"/>
          </a:p>
        </p:txBody>
      </p:sp>
    </p:spTree>
    <p:extLst>
      <p:ext uri="{BB962C8B-B14F-4D97-AF65-F5344CB8AC3E}">
        <p14:creationId xmlns:p14="http://schemas.microsoft.com/office/powerpoint/2010/main" val="36353809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L’abate</a:t>
            </a:r>
            <a:r>
              <a:rPr lang="en-GB" sz="1200" dirty="0">
                <a:latin typeface="Arial" panose="020B0604020202020204" pitchFamily="34" charset="0"/>
                <a:cs typeface="Arial" panose="020B0604020202020204" pitchFamily="34" charset="0"/>
              </a:rPr>
              <a:t>, 2009)</a:t>
            </a:r>
          </a:p>
          <a:p>
            <a:endParaRPr lang="en-GB" dirty="0"/>
          </a:p>
        </p:txBody>
      </p:sp>
      <p:sp>
        <p:nvSpPr>
          <p:cNvPr id="4" name="Slide Number Placeholder 3"/>
          <p:cNvSpPr>
            <a:spLocks noGrp="1"/>
          </p:cNvSpPr>
          <p:nvPr>
            <p:ph type="sldNum" sz="quarter" idx="5"/>
          </p:nvPr>
        </p:nvSpPr>
        <p:spPr/>
        <p:txBody>
          <a:bodyPr/>
          <a:lstStyle/>
          <a:p>
            <a:fld id="{CB038749-02E0-4DFA-A53C-62FDDDE1C2FD}" type="slidenum">
              <a:rPr lang="en-GB" smtClean="0"/>
              <a:t>24</a:t>
            </a:fld>
            <a:endParaRPr lang="en-GB"/>
          </a:p>
        </p:txBody>
      </p:sp>
    </p:spTree>
    <p:extLst>
      <p:ext uri="{BB962C8B-B14F-4D97-AF65-F5344CB8AC3E}">
        <p14:creationId xmlns:p14="http://schemas.microsoft.com/office/powerpoint/2010/main" val="6440451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(Thehorizonfoundation.org, 2017)</a:t>
            </a:r>
          </a:p>
          <a:p>
            <a:endParaRPr lang="en-GB" dirty="0"/>
          </a:p>
        </p:txBody>
      </p:sp>
      <p:sp>
        <p:nvSpPr>
          <p:cNvPr id="4" name="Slide Number Placeholder 3"/>
          <p:cNvSpPr>
            <a:spLocks noGrp="1"/>
          </p:cNvSpPr>
          <p:nvPr>
            <p:ph type="sldNum" sz="quarter" idx="5"/>
          </p:nvPr>
        </p:nvSpPr>
        <p:spPr/>
        <p:txBody>
          <a:bodyPr/>
          <a:lstStyle/>
          <a:p>
            <a:fld id="{CB038749-02E0-4DFA-A53C-62FDDDE1C2FD}" type="slidenum">
              <a:rPr lang="en-GB" smtClean="0"/>
              <a:t>31</a:t>
            </a:fld>
            <a:endParaRPr lang="en-GB"/>
          </a:p>
        </p:txBody>
      </p:sp>
    </p:spTree>
    <p:extLst>
      <p:ext uri="{BB962C8B-B14F-4D97-AF65-F5344CB8AC3E}">
        <p14:creationId xmlns:p14="http://schemas.microsoft.com/office/powerpoint/2010/main" val="32885716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08C91-2CDE-C90B-2D55-5509C8CEAE5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498EE2C-A9E7-525E-5658-5735B811105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0E55DDD-805E-18F3-D8DB-B1527A97CD98}"/>
              </a:ext>
            </a:extLst>
          </p:cNvPr>
          <p:cNvSpPr>
            <a:spLocks noGrp="1"/>
          </p:cNvSpPr>
          <p:nvPr>
            <p:ph type="dt" sz="half" idx="10"/>
          </p:nvPr>
        </p:nvSpPr>
        <p:spPr/>
        <p:txBody>
          <a:bodyPr/>
          <a:lstStyle/>
          <a:p>
            <a:fld id="{53A00D04-9A5C-44CF-BA6C-B4D348A58F79}" type="datetimeFigureOut">
              <a:rPr lang="en-GB" smtClean="0"/>
              <a:t>24/03/2025</a:t>
            </a:fld>
            <a:endParaRPr lang="en-GB"/>
          </a:p>
        </p:txBody>
      </p:sp>
      <p:sp>
        <p:nvSpPr>
          <p:cNvPr id="5" name="Footer Placeholder 4">
            <a:extLst>
              <a:ext uri="{FF2B5EF4-FFF2-40B4-BE49-F238E27FC236}">
                <a16:creationId xmlns:a16="http://schemas.microsoft.com/office/drawing/2014/main" id="{E40C0F39-BBE5-5032-54A9-401AA9453E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725AB9-94F4-C0B5-5193-0F0CA3B43617}"/>
              </a:ext>
            </a:extLst>
          </p:cNvPr>
          <p:cNvSpPr>
            <a:spLocks noGrp="1"/>
          </p:cNvSpPr>
          <p:nvPr>
            <p:ph type="sldNum" sz="quarter" idx="12"/>
          </p:nvPr>
        </p:nvSpPr>
        <p:spPr/>
        <p:txBody>
          <a:bodyPr/>
          <a:lstStyle/>
          <a:p>
            <a:fld id="{791C17EC-838B-42F2-A6B3-0D6767271857}" type="slidenum">
              <a:rPr lang="en-GB" smtClean="0"/>
              <a:t>‹#›</a:t>
            </a:fld>
            <a:endParaRPr lang="en-GB"/>
          </a:p>
        </p:txBody>
      </p:sp>
    </p:spTree>
    <p:extLst>
      <p:ext uri="{BB962C8B-B14F-4D97-AF65-F5344CB8AC3E}">
        <p14:creationId xmlns:p14="http://schemas.microsoft.com/office/powerpoint/2010/main" val="11249415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E351E-FABB-1A00-84C8-6D646A08AE4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D075476-8A97-F3C3-AC5D-F6C7EE11C53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3483761-FA3C-8FE6-A8D3-91CB8C299BFB}"/>
              </a:ext>
            </a:extLst>
          </p:cNvPr>
          <p:cNvSpPr>
            <a:spLocks noGrp="1"/>
          </p:cNvSpPr>
          <p:nvPr>
            <p:ph type="dt" sz="half" idx="10"/>
          </p:nvPr>
        </p:nvSpPr>
        <p:spPr/>
        <p:txBody>
          <a:bodyPr/>
          <a:lstStyle/>
          <a:p>
            <a:fld id="{53A00D04-9A5C-44CF-BA6C-B4D348A58F79}" type="datetimeFigureOut">
              <a:rPr lang="en-GB" smtClean="0"/>
              <a:t>24/03/2025</a:t>
            </a:fld>
            <a:endParaRPr lang="en-GB"/>
          </a:p>
        </p:txBody>
      </p:sp>
      <p:sp>
        <p:nvSpPr>
          <p:cNvPr id="5" name="Footer Placeholder 4">
            <a:extLst>
              <a:ext uri="{FF2B5EF4-FFF2-40B4-BE49-F238E27FC236}">
                <a16:creationId xmlns:a16="http://schemas.microsoft.com/office/drawing/2014/main" id="{2879B126-7244-3C59-4F05-3D260CC9CC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443F37-4ECA-BA1E-A9B6-A5E4120A5A08}"/>
              </a:ext>
            </a:extLst>
          </p:cNvPr>
          <p:cNvSpPr>
            <a:spLocks noGrp="1"/>
          </p:cNvSpPr>
          <p:nvPr>
            <p:ph type="sldNum" sz="quarter" idx="12"/>
          </p:nvPr>
        </p:nvSpPr>
        <p:spPr/>
        <p:txBody>
          <a:bodyPr/>
          <a:lstStyle/>
          <a:p>
            <a:fld id="{791C17EC-838B-42F2-A6B3-0D6767271857}" type="slidenum">
              <a:rPr lang="en-GB" smtClean="0"/>
              <a:t>‹#›</a:t>
            </a:fld>
            <a:endParaRPr lang="en-GB"/>
          </a:p>
        </p:txBody>
      </p:sp>
    </p:spTree>
    <p:extLst>
      <p:ext uri="{BB962C8B-B14F-4D97-AF65-F5344CB8AC3E}">
        <p14:creationId xmlns:p14="http://schemas.microsoft.com/office/powerpoint/2010/main" val="29126590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5D338-2571-17E5-8700-44FE11684FF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9E4F5FB-A013-5F3B-7C79-4FCE234CAEE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19E8927-5408-C4B9-DE9B-E748660B853D}"/>
              </a:ext>
            </a:extLst>
          </p:cNvPr>
          <p:cNvSpPr>
            <a:spLocks noGrp="1"/>
          </p:cNvSpPr>
          <p:nvPr>
            <p:ph type="dt" sz="half" idx="10"/>
          </p:nvPr>
        </p:nvSpPr>
        <p:spPr/>
        <p:txBody>
          <a:bodyPr/>
          <a:lstStyle/>
          <a:p>
            <a:fld id="{53A00D04-9A5C-44CF-BA6C-B4D348A58F79}" type="datetimeFigureOut">
              <a:rPr lang="en-GB" smtClean="0"/>
              <a:t>24/03/2025</a:t>
            </a:fld>
            <a:endParaRPr lang="en-GB"/>
          </a:p>
        </p:txBody>
      </p:sp>
      <p:sp>
        <p:nvSpPr>
          <p:cNvPr id="5" name="Footer Placeholder 4">
            <a:extLst>
              <a:ext uri="{FF2B5EF4-FFF2-40B4-BE49-F238E27FC236}">
                <a16:creationId xmlns:a16="http://schemas.microsoft.com/office/drawing/2014/main" id="{31743139-6E1B-A403-CDF2-C3C87B38BE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C23302-589A-14AA-930B-95AA157A91CF}"/>
              </a:ext>
            </a:extLst>
          </p:cNvPr>
          <p:cNvSpPr>
            <a:spLocks noGrp="1"/>
          </p:cNvSpPr>
          <p:nvPr>
            <p:ph type="sldNum" sz="quarter" idx="12"/>
          </p:nvPr>
        </p:nvSpPr>
        <p:spPr/>
        <p:txBody>
          <a:bodyPr/>
          <a:lstStyle/>
          <a:p>
            <a:fld id="{791C17EC-838B-42F2-A6B3-0D6767271857}" type="slidenum">
              <a:rPr lang="en-GB" smtClean="0"/>
              <a:t>‹#›</a:t>
            </a:fld>
            <a:endParaRPr lang="en-GB"/>
          </a:p>
        </p:txBody>
      </p:sp>
    </p:spTree>
    <p:extLst>
      <p:ext uri="{BB962C8B-B14F-4D97-AF65-F5344CB8AC3E}">
        <p14:creationId xmlns:p14="http://schemas.microsoft.com/office/powerpoint/2010/main" val="7652692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1A8D0-0664-17F3-B961-094D2010F92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16F51CD-67CB-6247-BF28-508BC096742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DB1970B-F01E-EB68-4751-2A0F62890D7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9859812-E1AA-5960-BFA7-BEFFD5E2842E}"/>
              </a:ext>
            </a:extLst>
          </p:cNvPr>
          <p:cNvSpPr>
            <a:spLocks noGrp="1"/>
          </p:cNvSpPr>
          <p:nvPr>
            <p:ph type="dt" sz="half" idx="10"/>
          </p:nvPr>
        </p:nvSpPr>
        <p:spPr/>
        <p:txBody>
          <a:bodyPr/>
          <a:lstStyle/>
          <a:p>
            <a:fld id="{53A00D04-9A5C-44CF-BA6C-B4D348A58F79}" type="datetimeFigureOut">
              <a:rPr lang="en-GB" smtClean="0"/>
              <a:t>24/03/2025</a:t>
            </a:fld>
            <a:endParaRPr lang="en-GB"/>
          </a:p>
        </p:txBody>
      </p:sp>
      <p:sp>
        <p:nvSpPr>
          <p:cNvPr id="6" name="Footer Placeholder 5">
            <a:extLst>
              <a:ext uri="{FF2B5EF4-FFF2-40B4-BE49-F238E27FC236}">
                <a16:creationId xmlns:a16="http://schemas.microsoft.com/office/drawing/2014/main" id="{6426A033-96F8-5037-01BC-9DEE93DB45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4BDA7F-5136-FCFB-8B54-F839541D36B3}"/>
              </a:ext>
            </a:extLst>
          </p:cNvPr>
          <p:cNvSpPr>
            <a:spLocks noGrp="1"/>
          </p:cNvSpPr>
          <p:nvPr>
            <p:ph type="sldNum" sz="quarter" idx="12"/>
          </p:nvPr>
        </p:nvSpPr>
        <p:spPr/>
        <p:txBody>
          <a:bodyPr/>
          <a:lstStyle/>
          <a:p>
            <a:fld id="{791C17EC-838B-42F2-A6B3-0D6767271857}" type="slidenum">
              <a:rPr lang="en-GB" smtClean="0"/>
              <a:t>‹#›</a:t>
            </a:fld>
            <a:endParaRPr lang="en-GB"/>
          </a:p>
        </p:txBody>
      </p:sp>
    </p:spTree>
    <p:extLst>
      <p:ext uri="{BB962C8B-B14F-4D97-AF65-F5344CB8AC3E}">
        <p14:creationId xmlns:p14="http://schemas.microsoft.com/office/powerpoint/2010/main" val="38622791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73892-484D-FA2E-AAA5-ADD848C8F86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7D17812-828E-DC36-6A67-C9E7D62029D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149BEAB-ADC6-F794-9BC3-C4F07071035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6DDB427-3017-3729-E34E-40037E16CE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DBA0C42-1B1C-2EED-2ECF-C7AB7828B3B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D11C8EF-00B1-50C1-D59D-D88B7B9723E3}"/>
              </a:ext>
            </a:extLst>
          </p:cNvPr>
          <p:cNvSpPr>
            <a:spLocks noGrp="1"/>
          </p:cNvSpPr>
          <p:nvPr>
            <p:ph type="dt" sz="half" idx="10"/>
          </p:nvPr>
        </p:nvSpPr>
        <p:spPr/>
        <p:txBody>
          <a:bodyPr/>
          <a:lstStyle/>
          <a:p>
            <a:fld id="{53A00D04-9A5C-44CF-BA6C-B4D348A58F79}" type="datetimeFigureOut">
              <a:rPr lang="en-GB" smtClean="0"/>
              <a:t>24/03/2025</a:t>
            </a:fld>
            <a:endParaRPr lang="en-GB"/>
          </a:p>
        </p:txBody>
      </p:sp>
      <p:sp>
        <p:nvSpPr>
          <p:cNvPr id="8" name="Footer Placeholder 7">
            <a:extLst>
              <a:ext uri="{FF2B5EF4-FFF2-40B4-BE49-F238E27FC236}">
                <a16:creationId xmlns:a16="http://schemas.microsoft.com/office/drawing/2014/main" id="{19D7C5BF-E95B-AA7F-9482-D283435FD6A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C8C98DC-21DB-E898-A73A-739A37C23493}"/>
              </a:ext>
            </a:extLst>
          </p:cNvPr>
          <p:cNvSpPr>
            <a:spLocks noGrp="1"/>
          </p:cNvSpPr>
          <p:nvPr>
            <p:ph type="sldNum" sz="quarter" idx="12"/>
          </p:nvPr>
        </p:nvSpPr>
        <p:spPr/>
        <p:txBody>
          <a:bodyPr/>
          <a:lstStyle/>
          <a:p>
            <a:fld id="{791C17EC-838B-42F2-A6B3-0D6767271857}" type="slidenum">
              <a:rPr lang="en-GB" smtClean="0"/>
              <a:t>‹#›</a:t>
            </a:fld>
            <a:endParaRPr lang="en-GB"/>
          </a:p>
        </p:txBody>
      </p:sp>
    </p:spTree>
    <p:extLst>
      <p:ext uri="{BB962C8B-B14F-4D97-AF65-F5344CB8AC3E}">
        <p14:creationId xmlns:p14="http://schemas.microsoft.com/office/powerpoint/2010/main" val="15546964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8EB92-2FEC-0B6C-0AD2-8C3AC71A944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A54A265-EE0D-4405-FC9B-5FF1305D7EF8}"/>
              </a:ext>
            </a:extLst>
          </p:cNvPr>
          <p:cNvSpPr>
            <a:spLocks noGrp="1"/>
          </p:cNvSpPr>
          <p:nvPr>
            <p:ph type="dt" sz="half" idx="10"/>
          </p:nvPr>
        </p:nvSpPr>
        <p:spPr/>
        <p:txBody>
          <a:bodyPr/>
          <a:lstStyle/>
          <a:p>
            <a:fld id="{53A00D04-9A5C-44CF-BA6C-B4D348A58F79}" type="datetimeFigureOut">
              <a:rPr lang="en-GB" smtClean="0"/>
              <a:t>24/03/2025</a:t>
            </a:fld>
            <a:endParaRPr lang="en-GB"/>
          </a:p>
        </p:txBody>
      </p:sp>
      <p:sp>
        <p:nvSpPr>
          <p:cNvPr id="4" name="Footer Placeholder 3">
            <a:extLst>
              <a:ext uri="{FF2B5EF4-FFF2-40B4-BE49-F238E27FC236}">
                <a16:creationId xmlns:a16="http://schemas.microsoft.com/office/drawing/2014/main" id="{531DA55D-0E93-35C6-C6E8-44591F6F88B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216067-C99E-239A-BC08-699DF4D9DAE6}"/>
              </a:ext>
            </a:extLst>
          </p:cNvPr>
          <p:cNvSpPr>
            <a:spLocks noGrp="1"/>
          </p:cNvSpPr>
          <p:nvPr>
            <p:ph type="sldNum" sz="quarter" idx="12"/>
          </p:nvPr>
        </p:nvSpPr>
        <p:spPr/>
        <p:txBody>
          <a:bodyPr/>
          <a:lstStyle/>
          <a:p>
            <a:fld id="{791C17EC-838B-42F2-A6B3-0D6767271857}" type="slidenum">
              <a:rPr lang="en-GB" smtClean="0"/>
              <a:t>‹#›</a:t>
            </a:fld>
            <a:endParaRPr lang="en-GB"/>
          </a:p>
        </p:txBody>
      </p:sp>
    </p:spTree>
    <p:extLst>
      <p:ext uri="{BB962C8B-B14F-4D97-AF65-F5344CB8AC3E}">
        <p14:creationId xmlns:p14="http://schemas.microsoft.com/office/powerpoint/2010/main" val="6266912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04CDC2-A94B-2B01-EA26-3261ECE6C1B3}"/>
              </a:ext>
            </a:extLst>
          </p:cNvPr>
          <p:cNvSpPr>
            <a:spLocks noGrp="1"/>
          </p:cNvSpPr>
          <p:nvPr>
            <p:ph type="dt" sz="half" idx="10"/>
          </p:nvPr>
        </p:nvSpPr>
        <p:spPr/>
        <p:txBody>
          <a:bodyPr/>
          <a:lstStyle/>
          <a:p>
            <a:fld id="{53A00D04-9A5C-44CF-BA6C-B4D348A58F79}" type="datetimeFigureOut">
              <a:rPr lang="en-GB" smtClean="0"/>
              <a:t>24/03/2025</a:t>
            </a:fld>
            <a:endParaRPr lang="en-GB"/>
          </a:p>
        </p:txBody>
      </p:sp>
      <p:sp>
        <p:nvSpPr>
          <p:cNvPr id="3" name="Footer Placeholder 2">
            <a:extLst>
              <a:ext uri="{FF2B5EF4-FFF2-40B4-BE49-F238E27FC236}">
                <a16:creationId xmlns:a16="http://schemas.microsoft.com/office/drawing/2014/main" id="{1CD2DF32-3F42-5011-209B-C02B5A8C3EA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58F55E4-FA43-AAB7-93E6-206B991B0C7D}"/>
              </a:ext>
            </a:extLst>
          </p:cNvPr>
          <p:cNvSpPr>
            <a:spLocks noGrp="1"/>
          </p:cNvSpPr>
          <p:nvPr>
            <p:ph type="sldNum" sz="quarter" idx="12"/>
          </p:nvPr>
        </p:nvSpPr>
        <p:spPr/>
        <p:txBody>
          <a:bodyPr/>
          <a:lstStyle/>
          <a:p>
            <a:fld id="{791C17EC-838B-42F2-A6B3-0D6767271857}" type="slidenum">
              <a:rPr lang="en-GB" smtClean="0"/>
              <a:t>‹#›</a:t>
            </a:fld>
            <a:endParaRPr lang="en-GB"/>
          </a:p>
        </p:txBody>
      </p:sp>
    </p:spTree>
    <p:extLst>
      <p:ext uri="{BB962C8B-B14F-4D97-AF65-F5344CB8AC3E}">
        <p14:creationId xmlns:p14="http://schemas.microsoft.com/office/powerpoint/2010/main" val="1273854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16C89-2CF3-FD39-404B-98A18707643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D420027-2227-DFB5-BDC8-0D4BD2746B9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546C480-E156-C2E3-D1C0-A729C8CD49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8F2E098-6512-E621-30AC-FBF1EEFDBFF0}"/>
              </a:ext>
            </a:extLst>
          </p:cNvPr>
          <p:cNvSpPr>
            <a:spLocks noGrp="1"/>
          </p:cNvSpPr>
          <p:nvPr>
            <p:ph type="dt" sz="half" idx="10"/>
          </p:nvPr>
        </p:nvSpPr>
        <p:spPr/>
        <p:txBody>
          <a:bodyPr/>
          <a:lstStyle/>
          <a:p>
            <a:fld id="{53A00D04-9A5C-44CF-BA6C-B4D348A58F79}" type="datetimeFigureOut">
              <a:rPr lang="en-GB" smtClean="0"/>
              <a:t>24/03/2025</a:t>
            </a:fld>
            <a:endParaRPr lang="en-GB"/>
          </a:p>
        </p:txBody>
      </p:sp>
      <p:sp>
        <p:nvSpPr>
          <p:cNvPr id="6" name="Footer Placeholder 5">
            <a:extLst>
              <a:ext uri="{FF2B5EF4-FFF2-40B4-BE49-F238E27FC236}">
                <a16:creationId xmlns:a16="http://schemas.microsoft.com/office/drawing/2014/main" id="{4CEE6A0A-2C48-47F5-6AF4-0341FE9418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2D342E-D02F-159F-F9DD-11061D74100A}"/>
              </a:ext>
            </a:extLst>
          </p:cNvPr>
          <p:cNvSpPr>
            <a:spLocks noGrp="1"/>
          </p:cNvSpPr>
          <p:nvPr>
            <p:ph type="sldNum" sz="quarter" idx="12"/>
          </p:nvPr>
        </p:nvSpPr>
        <p:spPr/>
        <p:txBody>
          <a:bodyPr/>
          <a:lstStyle/>
          <a:p>
            <a:fld id="{791C17EC-838B-42F2-A6B3-0D6767271857}" type="slidenum">
              <a:rPr lang="en-GB" smtClean="0"/>
              <a:t>‹#›</a:t>
            </a:fld>
            <a:endParaRPr lang="en-GB"/>
          </a:p>
        </p:txBody>
      </p:sp>
    </p:spTree>
    <p:extLst>
      <p:ext uri="{BB962C8B-B14F-4D97-AF65-F5344CB8AC3E}">
        <p14:creationId xmlns:p14="http://schemas.microsoft.com/office/powerpoint/2010/main" val="9612673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09C65-5EAF-090A-0ECB-1861536547E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E221A33-3FF2-19D5-5693-2E3D1F0FD23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79245AA-F27F-30D2-7C80-B929F6A361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D268644-8B0B-7CF5-D55D-8482E78C7187}"/>
              </a:ext>
            </a:extLst>
          </p:cNvPr>
          <p:cNvSpPr>
            <a:spLocks noGrp="1"/>
          </p:cNvSpPr>
          <p:nvPr>
            <p:ph type="dt" sz="half" idx="10"/>
          </p:nvPr>
        </p:nvSpPr>
        <p:spPr/>
        <p:txBody>
          <a:bodyPr/>
          <a:lstStyle/>
          <a:p>
            <a:fld id="{53A00D04-9A5C-44CF-BA6C-B4D348A58F79}" type="datetimeFigureOut">
              <a:rPr lang="en-GB" smtClean="0"/>
              <a:t>24/03/2025</a:t>
            </a:fld>
            <a:endParaRPr lang="en-GB"/>
          </a:p>
        </p:txBody>
      </p:sp>
      <p:sp>
        <p:nvSpPr>
          <p:cNvPr id="6" name="Footer Placeholder 5">
            <a:extLst>
              <a:ext uri="{FF2B5EF4-FFF2-40B4-BE49-F238E27FC236}">
                <a16:creationId xmlns:a16="http://schemas.microsoft.com/office/drawing/2014/main" id="{0C83EC27-0DAC-F299-B8C9-48E7B106B3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2BBABB-14B9-0742-3845-DA5266E5D00D}"/>
              </a:ext>
            </a:extLst>
          </p:cNvPr>
          <p:cNvSpPr>
            <a:spLocks noGrp="1"/>
          </p:cNvSpPr>
          <p:nvPr>
            <p:ph type="sldNum" sz="quarter" idx="12"/>
          </p:nvPr>
        </p:nvSpPr>
        <p:spPr/>
        <p:txBody>
          <a:bodyPr/>
          <a:lstStyle/>
          <a:p>
            <a:fld id="{791C17EC-838B-42F2-A6B3-0D6767271857}" type="slidenum">
              <a:rPr lang="en-GB" smtClean="0"/>
              <a:t>‹#›</a:t>
            </a:fld>
            <a:endParaRPr lang="en-GB"/>
          </a:p>
        </p:txBody>
      </p:sp>
    </p:spTree>
    <p:extLst>
      <p:ext uri="{BB962C8B-B14F-4D97-AF65-F5344CB8AC3E}">
        <p14:creationId xmlns:p14="http://schemas.microsoft.com/office/powerpoint/2010/main" val="9446341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64038-294F-86F2-C527-5741E394201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15951D6-4907-0468-6213-9BE341EA7A1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685E304-8B2F-0F98-C958-7F295C2B3276}"/>
              </a:ext>
            </a:extLst>
          </p:cNvPr>
          <p:cNvSpPr>
            <a:spLocks noGrp="1"/>
          </p:cNvSpPr>
          <p:nvPr>
            <p:ph type="dt" sz="half" idx="10"/>
          </p:nvPr>
        </p:nvSpPr>
        <p:spPr/>
        <p:txBody>
          <a:bodyPr/>
          <a:lstStyle/>
          <a:p>
            <a:fld id="{53A00D04-9A5C-44CF-BA6C-B4D348A58F79}" type="datetimeFigureOut">
              <a:rPr lang="en-GB" smtClean="0"/>
              <a:t>24/03/2025</a:t>
            </a:fld>
            <a:endParaRPr lang="en-GB"/>
          </a:p>
        </p:txBody>
      </p:sp>
      <p:sp>
        <p:nvSpPr>
          <p:cNvPr id="5" name="Footer Placeholder 4">
            <a:extLst>
              <a:ext uri="{FF2B5EF4-FFF2-40B4-BE49-F238E27FC236}">
                <a16:creationId xmlns:a16="http://schemas.microsoft.com/office/drawing/2014/main" id="{443CBAD2-FEE7-E358-1DF2-9AE5E787E3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22BD46-5332-71BC-1930-B7F84800A67A}"/>
              </a:ext>
            </a:extLst>
          </p:cNvPr>
          <p:cNvSpPr>
            <a:spLocks noGrp="1"/>
          </p:cNvSpPr>
          <p:nvPr>
            <p:ph type="sldNum" sz="quarter" idx="12"/>
          </p:nvPr>
        </p:nvSpPr>
        <p:spPr/>
        <p:txBody>
          <a:bodyPr/>
          <a:lstStyle/>
          <a:p>
            <a:fld id="{791C17EC-838B-42F2-A6B3-0D6767271857}" type="slidenum">
              <a:rPr lang="en-GB" smtClean="0"/>
              <a:t>‹#›</a:t>
            </a:fld>
            <a:endParaRPr lang="en-GB"/>
          </a:p>
        </p:txBody>
      </p:sp>
    </p:spTree>
    <p:extLst>
      <p:ext uri="{BB962C8B-B14F-4D97-AF65-F5344CB8AC3E}">
        <p14:creationId xmlns:p14="http://schemas.microsoft.com/office/powerpoint/2010/main" val="28152646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98539D2-26BA-0FA9-13EB-412955F09CD7}"/>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9683FD3-D395-B4E4-2B7E-D94B6AEFF93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945756C-AD4A-F1CB-548E-9CEB9D6AE1D7}"/>
              </a:ext>
            </a:extLst>
          </p:cNvPr>
          <p:cNvSpPr>
            <a:spLocks noGrp="1"/>
          </p:cNvSpPr>
          <p:nvPr>
            <p:ph type="dt" sz="half" idx="10"/>
          </p:nvPr>
        </p:nvSpPr>
        <p:spPr/>
        <p:txBody>
          <a:bodyPr/>
          <a:lstStyle/>
          <a:p>
            <a:fld id="{53A00D04-9A5C-44CF-BA6C-B4D348A58F79}" type="datetimeFigureOut">
              <a:rPr lang="en-GB" smtClean="0"/>
              <a:t>24/03/2025</a:t>
            </a:fld>
            <a:endParaRPr lang="en-GB"/>
          </a:p>
        </p:txBody>
      </p:sp>
      <p:sp>
        <p:nvSpPr>
          <p:cNvPr id="5" name="Footer Placeholder 4">
            <a:extLst>
              <a:ext uri="{FF2B5EF4-FFF2-40B4-BE49-F238E27FC236}">
                <a16:creationId xmlns:a16="http://schemas.microsoft.com/office/drawing/2014/main" id="{E43AC257-9354-CB8C-8DE5-B50C8980B9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78F057-A363-D2A3-897A-019C87F571AA}"/>
              </a:ext>
            </a:extLst>
          </p:cNvPr>
          <p:cNvSpPr>
            <a:spLocks noGrp="1"/>
          </p:cNvSpPr>
          <p:nvPr>
            <p:ph type="sldNum" sz="quarter" idx="12"/>
          </p:nvPr>
        </p:nvSpPr>
        <p:spPr/>
        <p:txBody>
          <a:bodyPr/>
          <a:lstStyle/>
          <a:p>
            <a:fld id="{791C17EC-838B-42F2-A6B3-0D6767271857}" type="slidenum">
              <a:rPr lang="en-GB" smtClean="0"/>
              <a:t>‹#›</a:t>
            </a:fld>
            <a:endParaRPr lang="en-GB"/>
          </a:p>
        </p:txBody>
      </p:sp>
    </p:spTree>
    <p:extLst>
      <p:ext uri="{BB962C8B-B14F-4D97-AF65-F5344CB8AC3E}">
        <p14:creationId xmlns:p14="http://schemas.microsoft.com/office/powerpoint/2010/main" val="5843824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00E3CB-6E46-2180-C2A6-535C05DBA0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CA0D645-1606-D9E9-9480-773478D667B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3127320-C855-7430-4F97-A61C6D1361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3A00D04-9A5C-44CF-BA6C-B4D348A58F79}" type="datetimeFigureOut">
              <a:rPr lang="en-GB" smtClean="0"/>
              <a:t>24/03/2025</a:t>
            </a:fld>
            <a:endParaRPr lang="en-GB"/>
          </a:p>
        </p:txBody>
      </p:sp>
      <p:sp>
        <p:nvSpPr>
          <p:cNvPr id="5" name="Footer Placeholder 4">
            <a:extLst>
              <a:ext uri="{FF2B5EF4-FFF2-40B4-BE49-F238E27FC236}">
                <a16:creationId xmlns:a16="http://schemas.microsoft.com/office/drawing/2014/main" id="{12DA7728-2F58-BD84-F2B7-53B55B697FE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10092BC-E1C8-E81D-27F2-8432512044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91C17EC-838B-42F2-A6B3-0D6767271857}" type="slidenum">
              <a:rPr lang="en-GB" smtClean="0"/>
              <a:t>‹#›</a:t>
            </a:fld>
            <a:endParaRPr lang="en-GB"/>
          </a:p>
        </p:txBody>
      </p:sp>
    </p:spTree>
    <p:extLst>
      <p:ext uri="{BB962C8B-B14F-4D97-AF65-F5344CB8AC3E}">
        <p14:creationId xmlns:p14="http://schemas.microsoft.com/office/powerpoint/2010/main" val="5448107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0.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 Id="rId9" Type="http://schemas.openxmlformats.org/officeDocument/2006/relationships/image" Target="../media/image14.png"/></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diagramColors" Target="../diagrams/colors14.xml"/><Relationship Id="rId3" Type="http://schemas.openxmlformats.org/officeDocument/2006/relationships/image" Target="../media/image17.png"/><Relationship Id="rId7" Type="http://schemas.openxmlformats.org/officeDocument/2006/relationships/diagramQuickStyle" Target="../diagrams/quickStyle1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Layout" Target="../diagrams/layout14.xml"/><Relationship Id="rId5" Type="http://schemas.openxmlformats.org/officeDocument/2006/relationships/diagramData" Target="../diagrams/data14.xml"/><Relationship Id="rId4" Type="http://schemas.openxmlformats.org/officeDocument/2006/relationships/image" Target="../media/image18.svg"/><Relationship Id="rId9" Type="http://schemas.microsoft.com/office/2007/relationships/diagramDrawing" Target="../diagrams/drawing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hyperlink" Target="https://www.founderjar.com/group-vs-team/" TargetMode="External"/><Relationship Id="rId2" Type="http://schemas.openxmlformats.org/officeDocument/2006/relationships/hyperlink" Target="https://www.potential.com/articles/teamwork/"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digitalcommons.usm.maine.edu/etd/1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DB74D-D77E-D66B-E96B-401F779528E5}"/>
              </a:ext>
            </a:extLst>
          </p:cNvPr>
          <p:cNvSpPr>
            <a:spLocks noGrp="1"/>
          </p:cNvSpPr>
          <p:nvPr>
            <p:ph type="ctrTitle"/>
          </p:nvPr>
        </p:nvSpPr>
        <p:spPr>
          <a:xfrm>
            <a:off x="1123578" y="160558"/>
            <a:ext cx="9807191" cy="577834"/>
          </a:xfrm>
        </p:spPr>
        <p:txBody>
          <a:bodyPr>
            <a:noAutofit/>
          </a:bodyPr>
          <a:lstStyle/>
          <a:p>
            <a:r>
              <a:rPr lang="en-GB" sz="3600" b="1" dirty="0">
                <a:effectLst/>
                <a:latin typeface="Arial" panose="020B0604020202020204" pitchFamily="34" charset="0"/>
                <a:ea typeface="Calibri" panose="020F0502020204030204" pitchFamily="34" charset="0"/>
                <a:cs typeface="Arial" panose="020B0604020202020204" pitchFamily="34" charset="0"/>
              </a:rPr>
              <a:t>What have we learnt about effective teams</a:t>
            </a:r>
            <a:r>
              <a:rPr lang="en-GB" sz="3600" b="1" dirty="0">
                <a:latin typeface="Arial" panose="020B0604020202020204" pitchFamily="34" charset="0"/>
                <a:ea typeface="Calibri" panose="020F0502020204030204" pitchFamily="34" charset="0"/>
                <a:cs typeface="Arial" panose="020B0604020202020204" pitchFamily="34" charset="0"/>
              </a:rPr>
              <a:t>?</a:t>
            </a:r>
            <a:endParaRPr lang="en-GB" sz="36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E4EC19E-5E87-9F04-DA2D-5B0245EA21A1}"/>
              </a:ext>
            </a:extLst>
          </p:cNvPr>
          <p:cNvSpPr>
            <a:spLocks noGrp="1"/>
          </p:cNvSpPr>
          <p:nvPr>
            <p:ph type="subTitle" idx="1"/>
          </p:nvPr>
        </p:nvSpPr>
        <p:spPr>
          <a:xfrm>
            <a:off x="137652" y="5420817"/>
            <a:ext cx="4326194" cy="1437183"/>
          </a:xfrm>
        </p:spPr>
        <p:txBody>
          <a:bodyPr>
            <a:noAutofit/>
          </a:bodyPr>
          <a:lstStyle/>
          <a:p>
            <a:r>
              <a:rPr lang="en-GB" sz="1800" b="1" dirty="0">
                <a:latin typeface="Arial" panose="020B0604020202020204" pitchFamily="34" charset="0"/>
                <a:cs typeface="Arial" panose="020B0604020202020204" pitchFamily="34" charset="0"/>
              </a:rPr>
              <a:t>Lara Medina-Barcenilla (233177)</a:t>
            </a:r>
          </a:p>
          <a:p>
            <a:r>
              <a:rPr lang="en-GB" sz="1800" b="1" dirty="0">
                <a:latin typeface="Arial" panose="020B0604020202020204" pitchFamily="34" charset="0"/>
                <a:cs typeface="Arial" panose="020B0604020202020204" pitchFamily="34" charset="0"/>
              </a:rPr>
              <a:t>Georgiana Paula Morosan (2418652)</a:t>
            </a:r>
          </a:p>
          <a:p>
            <a:r>
              <a:rPr lang="en-GB" sz="1800" b="1" dirty="0">
                <a:latin typeface="Arial" panose="020B0604020202020204" pitchFamily="34" charset="0"/>
                <a:cs typeface="Arial" panose="020B0604020202020204" pitchFamily="34" charset="0"/>
              </a:rPr>
              <a:t>Daniel Luque Fernandez (2408856)</a:t>
            </a:r>
          </a:p>
          <a:p>
            <a:r>
              <a:rPr lang="en-GB" sz="1800" b="1" dirty="0">
                <a:latin typeface="Arial" panose="020B0604020202020204" pitchFamily="34" charset="0"/>
                <a:cs typeface="Arial" panose="020B0604020202020204" pitchFamily="34" charset="0"/>
              </a:rPr>
              <a:t>Simon Florin Dumitru (2334293)</a:t>
            </a:r>
          </a:p>
        </p:txBody>
      </p:sp>
      <p:sp>
        <p:nvSpPr>
          <p:cNvPr id="5" name="TextBox 4">
            <a:extLst>
              <a:ext uri="{FF2B5EF4-FFF2-40B4-BE49-F238E27FC236}">
                <a16:creationId xmlns:a16="http://schemas.microsoft.com/office/drawing/2014/main" id="{0F767EB4-7E91-74B1-93A8-6600021FA5B1}"/>
              </a:ext>
            </a:extLst>
          </p:cNvPr>
          <p:cNvSpPr txBox="1"/>
          <p:nvPr/>
        </p:nvSpPr>
        <p:spPr>
          <a:xfrm>
            <a:off x="10766322" y="6592714"/>
            <a:ext cx="1681317"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(Potential, 2018)</a:t>
            </a:r>
          </a:p>
        </p:txBody>
      </p:sp>
    </p:spTree>
    <p:extLst>
      <p:ext uri="{BB962C8B-B14F-4D97-AF65-F5344CB8AC3E}">
        <p14:creationId xmlns:p14="http://schemas.microsoft.com/office/powerpoint/2010/main" val="30757768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9000" b="-3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F5ADF-0612-C860-6C9C-40E072E98018}"/>
              </a:ext>
            </a:extLst>
          </p:cNvPr>
          <p:cNvSpPr>
            <a:spLocks noGrp="1"/>
          </p:cNvSpPr>
          <p:nvPr>
            <p:ph type="title"/>
          </p:nvPr>
        </p:nvSpPr>
        <p:spPr>
          <a:xfrm>
            <a:off x="838200" y="130431"/>
            <a:ext cx="10515600" cy="727127"/>
          </a:xfrm>
        </p:spPr>
        <p:txBody>
          <a:bodyPr>
            <a:normAutofit/>
          </a:bodyPr>
          <a:lstStyle/>
          <a:p>
            <a:pPr algn="ctr"/>
            <a:r>
              <a:rPr lang="en-GB" sz="36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427CD966-8675-6EBA-965C-5503540317F9}"/>
              </a:ext>
            </a:extLst>
          </p:cNvPr>
          <p:cNvSpPr>
            <a:spLocks noGrp="1"/>
          </p:cNvSpPr>
          <p:nvPr>
            <p:ph idx="1"/>
          </p:nvPr>
        </p:nvSpPr>
        <p:spPr>
          <a:xfrm>
            <a:off x="1437966" y="1709839"/>
            <a:ext cx="5277465" cy="4041057"/>
          </a:xfrm>
        </p:spPr>
        <p:txBody>
          <a:bodyPr>
            <a:normAutofit lnSpcReduction="10000"/>
          </a:bodyPr>
          <a:lstStyle/>
          <a:p>
            <a:r>
              <a:rPr lang="en-GB" sz="2200" dirty="0">
                <a:latin typeface="Arial" panose="020B0604020202020204" pitchFamily="34" charset="0"/>
                <a:cs typeface="Arial" panose="020B0604020202020204" pitchFamily="34" charset="0"/>
              </a:rPr>
              <a:t>Introduction to the importance of teamwork. </a:t>
            </a:r>
          </a:p>
          <a:p>
            <a:r>
              <a:rPr lang="en-GB" sz="2200" dirty="0">
                <a:latin typeface="Arial" panose="020B0604020202020204" pitchFamily="34" charset="0"/>
                <a:cs typeface="Arial" panose="020B0604020202020204" pitchFamily="34" charset="0"/>
              </a:rPr>
              <a:t>Team vs. group. </a:t>
            </a:r>
          </a:p>
          <a:p>
            <a:r>
              <a:rPr lang="en-GB" sz="2200" dirty="0">
                <a:latin typeface="Arial" panose="020B0604020202020204" pitchFamily="34" charset="0"/>
                <a:cs typeface="Arial" panose="020B0604020202020204" pitchFamily="34" charset="0"/>
              </a:rPr>
              <a:t>Belbin’s Team Roles.</a:t>
            </a:r>
          </a:p>
          <a:p>
            <a:r>
              <a:rPr lang="en-GB" sz="2200" dirty="0">
                <a:latin typeface="Arial" panose="020B0604020202020204" pitchFamily="34" charset="0"/>
                <a:cs typeface="Arial" panose="020B0604020202020204" pitchFamily="34" charset="0"/>
              </a:rPr>
              <a:t>Transactional Analysis.</a:t>
            </a:r>
          </a:p>
          <a:p>
            <a:r>
              <a:rPr lang="en-GB" sz="2200" dirty="0">
                <a:latin typeface="Arial" panose="020B0604020202020204" pitchFamily="34" charset="0"/>
                <a:cs typeface="Arial" panose="020B0604020202020204" pitchFamily="34" charset="0"/>
              </a:rPr>
              <a:t>Cultural diversity. </a:t>
            </a:r>
          </a:p>
          <a:p>
            <a:r>
              <a:rPr lang="en-GB" sz="2200" dirty="0">
                <a:latin typeface="Arial" panose="020B0604020202020204" pitchFamily="34" charset="0"/>
                <a:cs typeface="Arial" panose="020B0604020202020204" pitchFamily="34" charset="0"/>
              </a:rPr>
              <a:t>Tuckman’s Team Development Theory.</a:t>
            </a:r>
          </a:p>
          <a:p>
            <a:r>
              <a:rPr lang="en-GB" sz="2200" dirty="0">
                <a:latin typeface="Arial" panose="020B0604020202020204" pitchFamily="34" charset="0"/>
                <a:cs typeface="Arial" panose="020B0604020202020204" pitchFamily="34" charset="0"/>
              </a:rPr>
              <a:t>Drama Triangle.</a:t>
            </a:r>
          </a:p>
          <a:p>
            <a:r>
              <a:rPr lang="en-GB" sz="2200" dirty="0">
                <a:latin typeface="Arial" panose="020B0604020202020204" pitchFamily="34" charset="0"/>
                <a:cs typeface="Arial" panose="020B0604020202020204" pitchFamily="34" charset="0"/>
              </a:rPr>
              <a:t>Teamwork recommendations.</a:t>
            </a:r>
          </a:p>
          <a:p>
            <a:r>
              <a:rPr lang="en-GB" sz="2200" dirty="0">
                <a:latin typeface="Arial" panose="020B0604020202020204" pitchFamily="34" charset="0"/>
                <a:cs typeface="Arial" panose="020B0604020202020204" pitchFamily="34" charset="0"/>
              </a:rPr>
              <a:t>Conclusion.</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AB918EE-8F65-BE12-CDFD-9A648E903D77}"/>
              </a:ext>
            </a:extLst>
          </p:cNvPr>
          <p:cNvSpPr txBox="1"/>
          <p:nvPr/>
        </p:nvSpPr>
        <p:spPr>
          <a:xfrm>
            <a:off x="10473813" y="6603177"/>
            <a:ext cx="2251587"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(Freepik.com, 2025)</a:t>
            </a:r>
          </a:p>
        </p:txBody>
      </p:sp>
    </p:spTree>
    <p:extLst>
      <p:ext uri="{BB962C8B-B14F-4D97-AF65-F5344CB8AC3E}">
        <p14:creationId xmlns:p14="http://schemas.microsoft.com/office/powerpoint/2010/main" val="30508967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BF9AD-E63F-C997-9F35-7A0AC92E6D41}"/>
              </a:ext>
            </a:extLst>
          </p:cNvPr>
          <p:cNvSpPr>
            <a:spLocks noGrp="1"/>
          </p:cNvSpPr>
          <p:nvPr>
            <p:ph type="title"/>
          </p:nvPr>
        </p:nvSpPr>
        <p:spPr>
          <a:xfrm>
            <a:off x="838200" y="70158"/>
            <a:ext cx="10515600" cy="745920"/>
          </a:xfrm>
        </p:spPr>
        <p:txBody>
          <a:bodyPr>
            <a:normAutofit/>
          </a:bodyPr>
          <a:lstStyle/>
          <a:p>
            <a:pPr algn="ctr"/>
            <a:r>
              <a:rPr lang="en-GB" sz="3600" b="1" dirty="0">
                <a:latin typeface="Arial" panose="020B0604020202020204" pitchFamily="34" charset="0"/>
                <a:cs typeface="Arial" panose="020B0604020202020204" pitchFamily="34" charset="0"/>
              </a:rPr>
              <a:t>Importance of Teamwork</a:t>
            </a:r>
          </a:p>
        </p:txBody>
      </p:sp>
      <p:sp>
        <p:nvSpPr>
          <p:cNvPr id="4" name="Rectangle 1">
            <a:extLst>
              <a:ext uri="{FF2B5EF4-FFF2-40B4-BE49-F238E27FC236}">
                <a16:creationId xmlns:a16="http://schemas.microsoft.com/office/drawing/2014/main" id="{7FF015EE-AB32-157B-DE9C-A825A2A91E09}"/>
              </a:ext>
            </a:extLst>
          </p:cNvPr>
          <p:cNvSpPr>
            <a:spLocks noGrp="1" noChangeArrowheads="1"/>
          </p:cNvSpPr>
          <p:nvPr>
            <p:ph idx="1"/>
          </p:nvPr>
        </p:nvSpPr>
        <p:spPr bwMode="auto">
          <a:xfrm>
            <a:off x="0" y="4386295"/>
            <a:ext cx="8003458"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2400" b="0" i="0" u="none" strike="noStrike" cap="none" normalizeH="0" baseline="0" dirty="0">
                <a:ln>
                  <a:noFill/>
                </a:ln>
                <a:solidFill>
                  <a:schemeClr val="bg1"/>
                </a:solidFill>
                <a:effectLst/>
                <a:latin typeface="Arial" panose="020B0604020202020204" pitchFamily="34" charset="0"/>
                <a:cs typeface="Arial" panose="020B0604020202020204" pitchFamily="34" charset="0"/>
              </a:rPr>
              <a:t>Teamwork is crucial since it enables us to solve difficult problems and reach challenging objectives that would be difficult to accomplish by one person (Lau et al., 2013). Successful teams in the fast-changing environment of today combine people with many backgrounds, abilities, and ideas</a:t>
            </a:r>
            <a:r>
              <a:rPr lang="en-US" altLang="en-US" sz="2400" dirty="0">
                <a:solidFill>
                  <a:schemeClr val="bg1"/>
                </a:solidFill>
                <a:latin typeface="Arial" panose="020B0604020202020204" pitchFamily="34" charset="0"/>
                <a:cs typeface="Arial" panose="020B0604020202020204" pitchFamily="34" charset="0"/>
              </a:rPr>
              <a:t>.</a:t>
            </a:r>
            <a:endParaRPr kumimoji="0" lang="en-US" altLang="en-US" sz="2400" b="0" i="0"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lang="en-US" altLang="en-US" sz="2400" dirty="0">
              <a:solidFill>
                <a:schemeClr val="bg1"/>
              </a:solidFill>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None/>
              <a:tabLst/>
            </a:pPr>
            <a:r>
              <a:rPr lang="en-GB" sz="2400" b="1" dirty="0">
                <a:solidFill>
                  <a:schemeClr val="bg1"/>
                </a:solidFill>
                <a:latin typeface="Arial" panose="020B0604020202020204" pitchFamily="34" charset="0"/>
                <a:cs typeface="Arial" panose="020B0604020202020204" pitchFamily="34" charset="0"/>
              </a:rPr>
              <a:t> </a:t>
            </a:r>
            <a:endParaRPr lang="en-US" altLang="en-US" sz="2400" dirty="0">
              <a:solidFill>
                <a:schemeClr val="bg1"/>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95B7A328-B792-2ED4-AAF9-02A264271D02}"/>
              </a:ext>
            </a:extLst>
          </p:cNvPr>
          <p:cNvSpPr txBox="1"/>
          <p:nvPr/>
        </p:nvSpPr>
        <p:spPr>
          <a:xfrm>
            <a:off x="9139084" y="6550223"/>
            <a:ext cx="2453148" cy="307777"/>
          </a:xfrm>
          <a:prstGeom prst="rect">
            <a:avLst/>
          </a:prstGeom>
          <a:noFill/>
        </p:spPr>
        <p:txBody>
          <a:bodyPr wrap="square">
            <a:spAutoFit/>
          </a:bodyPr>
          <a:lstStyle/>
          <a:p>
            <a:r>
              <a:rPr lang="en-GB" sz="1400" dirty="0">
                <a:solidFill>
                  <a:schemeClr val="bg1"/>
                </a:solidFill>
                <a:latin typeface="Arial" panose="020B0604020202020204" pitchFamily="34" charset="0"/>
                <a:cs typeface="Arial" panose="020B0604020202020204" pitchFamily="34" charset="0"/>
              </a:rPr>
              <a:t>(Johnhagel.com, 2020)</a:t>
            </a:r>
          </a:p>
        </p:txBody>
      </p:sp>
    </p:spTree>
    <p:extLst>
      <p:ext uri="{BB962C8B-B14F-4D97-AF65-F5344CB8AC3E}">
        <p14:creationId xmlns:p14="http://schemas.microsoft.com/office/powerpoint/2010/main" val="2288395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78EA93A-FE43-AD15-9B14-C185F0C998F0}"/>
              </a:ext>
            </a:extLst>
          </p:cNvPr>
          <p:cNvPicPr>
            <a:picLocks noChangeAspect="1"/>
          </p:cNvPicPr>
          <p:nvPr/>
        </p:nvPicPr>
        <p:blipFill>
          <a:blip r:embed="rId3"/>
          <a:srcRect b="15730"/>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67DBBE3-2DEC-B1F6-CC60-DA8129C68F8C}"/>
              </a:ext>
            </a:extLst>
          </p:cNvPr>
          <p:cNvSpPr>
            <a:spLocks noGrp="1"/>
          </p:cNvSpPr>
          <p:nvPr>
            <p:ph type="title"/>
          </p:nvPr>
        </p:nvSpPr>
        <p:spPr>
          <a:xfrm>
            <a:off x="838190" y="263053"/>
            <a:ext cx="10515600" cy="649759"/>
          </a:xfrm>
        </p:spPr>
        <p:txBody>
          <a:bodyPr>
            <a:normAutofit/>
          </a:bodyPr>
          <a:lstStyle/>
          <a:p>
            <a:pPr algn="ctr"/>
            <a:r>
              <a:rPr lang="en-GB" sz="3600" b="1" dirty="0">
                <a:latin typeface="Arial" panose="020B0604020202020204" pitchFamily="34" charset="0"/>
                <a:cs typeface="Arial" panose="020B0604020202020204" pitchFamily="34" charset="0"/>
              </a:rPr>
              <a:t>Why is Teamwork Important?</a:t>
            </a:r>
            <a:endParaRPr lang="en-GB" sz="3600" dirty="0"/>
          </a:p>
        </p:txBody>
      </p:sp>
      <p:sp>
        <p:nvSpPr>
          <p:cNvPr id="4" name="Rectangle 1">
            <a:extLst>
              <a:ext uri="{FF2B5EF4-FFF2-40B4-BE49-F238E27FC236}">
                <a16:creationId xmlns:a16="http://schemas.microsoft.com/office/drawing/2014/main" id="{0E431283-1941-1F64-4BE9-8053F1DC8B7D}"/>
              </a:ext>
            </a:extLst>
          </p:cNvPr>
          <p:cNvSpPr>
            <a:spLocks noGrp="1" noChangeArrowheads="1"/>
          </p:cNvSpPr>
          <p:nvPr>
            <p:ph idx="1"/>
          </p:nvPr>
        </p:nvSpPr>
        <p:spPr bwMode="auto">
          <a:xfrm>
            <a:off x="838200" y="3908961"/>
            <a:ext cx="223138"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ts val="60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aphicFrame>
        <p:nvGraphicFramePr>
          <p:cNvPr id="8" name="TextBox 5">
            <a:extLst>
              <a:ext uri="{FF2B5EF4-FFF2-40B4-BE49-F238E27FC236}">
                <a16:creationId xmlns:a16="http://schemas.microsoft.com/office/drawing/2014/main" id="{06A8CA89-987B-73B3-0813-29BBD78ABE7B}"/>
              </a:ext>
            </a:extLst>
          </p:cNvPr>
          <p:cNvGraphicFramePr/>
          <p:nvPr>
            <p:extLst>
              <p:ext uri="{D42A27DB-BD31-4B8C-83A1-F6EECF244321}">
                <p14:modId xmlns:p14="http://schemas.microsoft.com/office/powerpoint/2010/main" val="4056579600"/>
              </p:ext>
            </p:extLst>
          </p:nvPr>
        </p:nvGraphicFramePr>
        <p:xfrm>
          <a:off x="0" y="1347019"/>
          <a:ext cx="12191980" cy="53954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340862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0000" b="-10000"/>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FB6EADB-DF1A-4836-7BCB-2A6B15824B6F}"/>
              </a:ext>
            </a:extLst>
          </p:cNvPr>
          <p:cNvSpPr txBox="1"/>
          <p:nvPr/>
        </p:nvSpPr>
        <p:spPr>
          <a:xfrm>
            <a:off x="10785987" y="6560264"/>
            <a:ext cx="1484671"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Belyh</a:t>
            </a:r>
            <a:r>
              <a:rPr lang="en-GB" sz="1400" dirty="0">
                <a:latin typeface="Arial" panose="020B0604020202020204" pitchFamily="34" charset="0"/>
                <a:cs typeface="Arial" panose="020B0604020202020204" pitchFamily="34" charset="0"/>
              </a:rPr>
              <a:t>, 2022)</a:t>
            </a:r>
          </a:p>
        </p:txBody>
      </p:sp>
    </p:spTree>
    <p:extLst>
      <p:ext uri="{BB962C8B-B14F-4D97-AF65-F5344CB8AC3E}">
        <p14:creationId xmlns:p14="http://schemas.microsoft.com/office/powerpoint/2010/main" val="22050888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10F965-DD7D-232F-9BA7-71FD90EA6508}"/>
              </a:ext>
            </a:extLst>
          </p:cNvPr>
          <p:cNvSpPr>
            <a:spLocks noGrp="1"/>
          </p:cNvSpPr>
          <p:nvPr>
            <p:ph type="title"/>
          </p:nvPr>
        </p:nvSpPr>
        <p:spPr>
          <a:xfrm>
            <a:off x="1578124" y="2307537"/>
            <a:ext cx="4393229" cy="2496926"/>
          </a:xfrm>
          <a:ln w="25400" cap="sq">
            <a:solidFill>
              <a:srgbClr val="FFFFFF"/>
            </a:solidFill>
            <a:miter lim="800000"/>
          </a:ln>
        </p:spPr>
        <p:txBody>
          <a:bodyPr wrap="square">
            <a:noAutofit/>
          </a:bodyPr>
          <a:lstStyle/>
          <a:p>
            <a:pPr algn="ctr"/>
            <a:r>
              <a:rPr lang="en-GB" sz="3600" b="1" dirty="0">
                <a:solidFill>
                  <a:srgbClr val="FFFFFF"/>
                </a:solidFill>
                <a:latin typeface="Arial" panose="020B0604020202020204" pitchFamily="34" charset="0"/>
                <a:cs typeface="Arial" panose="020B0604020202020204" pitchFamily="34" charset="0"/>
              </a:rPr>
              <a:t>What is the Difference Between a Team and a Group?</a:t>
            </a:r>
            <a:endParaRPr lang="en-GB" sz="3600" b="1" dirty="0">
              <a:solidFill>
                <a:srgbClr val="FFFFFF"/>
              </a:solidFill>
            </a:endParaRPr>
          </a:p>
        </p:txBody>
      </p:sp>
      <p:sp>
        <p:nvSpPr>
          <p:cNvPr id="32" name="Rectangle 31">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E35792-FC0D-8D6A-1FC7-5A1A339A2A0E}"/>
              </a:ext>
            </a:extLst>
          </p:cNvPr>
          <p:cNvSpPr>
            <a:spLocks noGrp="1"/>
          </p:cNvSpPr>
          <p:nvPr>
            <p:ph sz="half" idx="1"/>
          </p:nvPr>
        </p:nvSpPr>
        <p:spPr>
          <a:xfrm>
            <a:off x="6268720" y="172720"/>
            <a:ext cx="5831840" cy="3383280"/>
          </a:xfrm>
        </p:spPr>
        <p:txBody>
          <a:bodyPr>
            <a:noAutofit/>
          </a:bodyPr>
          <a:lstStyle/>
          <a:p>
            <a:pPr marL="0" indent="0" algn="ctr">
              <a:buNone/>
            </a:pPr>
            <a:r>
              <a:rPr lang="en-GB" sz="2400" b="1" dirty="0">
                <a:latin typeface="Arial" panose="020B0604020202020204" pitchFamily="34" charset="0"/>
                <a:cs typeface="Arial" panose="020B0604020202020204" pitchFamily="34" charset="0"/>
              </a:rPr>
              <a:t>Definition of a Group</a:t>
            </a:r>
          </a:p>
          <a:p>
            <a:r>
              <a:rPr lang="en-GB" sz="2400" dirty="0">
                <a:latin typeface="Arial" panose="020B0604020202020204" pitchFamily="34" charset="0"/>
                <a:cs typeface="Arial" panose="020B0604020202020204" pitchFamily="34" charset="0"/>
              </a:rPr>
              <a:t>Individuals who work independently. </a:t>
            </a:r>
          </a:p>
          <a:p>
            <a:r>
              <a:rPr lang="en-GB" sz="2400" dirty="0">
                <a:latin typeface="Arial" panose="020B0604020202020204" pitchFamily="34" charset="0"/>
                <a:cs typeface="Arial" panose="020B0604020202020204" pitchFamily="34" charset="0"/>
              </a:rPr>
              <a:t>No shared goals.</a:t>
            </a:r>
          </a:p>
          <a:p>
            <a:r>
              <a:rPr lang="en-GB" sz="2400" dirty="0">
                <a:latin typeface="Arial" panose="020B0604020202020204" pitchFamily="34" charset="0"/>
                <a:cs typeface="Arial" panose="020B0604020202020204" pitchFamily="34" charset="0"/>
              </a:rPr>
              <a:t>All members have the same shared interest but lack collaboration. </a:t>
            </a:r>
          </a:p>
          <a:p>
            <a:r>
              <a:rPr lang="en-GB" sz="2400" dirty="0">
                <a:latin typeface="Arial" panose="020B0604020202020204" pitchFamily="34" charset="0"/>
                <a:cs typeface="Arial" panose="020B0604020202020204" pitchFamily="34" charset="0"/>
              </a:rPr>
              <a:t>Groups may have little or no official structure and members working apart.</a:t>
            </a:r>
          </a:p>
        </p:txBody>
      </p:sp>
      <p:sp>
        <p:nvSpPr>
          <p:cNvPr id="4" name="Content Placeholder 3">
            <a:extLst>
              <a:ext uri="{FF2B5EF4-FFF2-40B4-BE49-F238E27FC236}">
                <a16:creationId xmlns:a16="http://schemas.microsoft.com/office/drawing/2014/main" id="{9B594448-9059-D87B-095B-D80A73CB72A1}"/>
              </a:ext>
            </a:extLst>
          </p:cNvPr>
          <p:cNvSpPr>
            <a:spLocks noGrp="1"/>
          </p:cNvSpPr>
          <p:nvPr>
            <p:ph sz="half" idx="2"/>
          </p:nvPr>
        </p:nvSpPr>
        <p:spPr>
          <a:xfrm>
            <a:off x="6268720" y="3556000"/>
            <a:ext cx="5831840" cy="2884129"/>
          </a:xfrm>
        </p:spPr>
        <p:txBody>
          <a:bodyPr>
            <a:normAutofit/>
          </a:bodyPr>
          <a:lstStyle/>
          <a:p>
            <a:pPr marL="0" indent="0" algn="ctr">
              <a:buNone/>
            </a:pPr>
            <a:r>
              <a:rPr lang="en-GB" sz="2400" b="1" dirty="0">
                <a:latin typeface="Arial" panose="020B0604020202020204" pitchFamily="34" charset="0"/>
                <a:cs typeface="Arial" panose="020B0604020202020204" pitchFamily="34" charset="0"/>
              </a:rPr>
              <a:t> Definition of a Team</a:t>
            </a:r>
          </a:p>
          <a:p>
            <a:r>
              <a:rPr lang="en-GB" sz="2400" dirty="0">
                <a:latin typeface="Arial" panose="020B0604020202020204" pitchFamily="34" charset="0"/>
                <a:cs typeface="Arial" panose="020B0604020202020204" pitchFamily="34" charset="0"/>
              </a:rPr>
              <a:t>An organised unit with clear shared goals and mutual responsibility.</a:t>
            </a:r>
          </a:p>
          <a:p>
            <a:r>
              <a:rPr lang="en-GB" sz="2400" dirty="0">
                <a:latin typeface="Arial" panose="020B0604020202020204" pitchFamily="34" charset="0"/>
                <a:cs typeface="Arial" panose="020B0604020202020204" pitchFamily="34" charset="0"/>
              </a:rPr>
              <a:t>Individuals rely on each other’s strengths, weaknesses and skills.</a:t>
            </a:r>
          </a:p>
          <a:p>
            <a:r>
              <a:rPr lang="en-GB" sz="2400" dirty="0">
                <a:latin typeface="Arial" panose="020B0604020202020204" pitchFamily="34" charset="0"/>
                <a:cs typeface="Arial" panose="020B0604020202020204" pitchFamily="34" charset="0"/>
              </a:rPr>
              <a:t>Work is dependent, and roles are assigned to balance each other.</a:t>
            </a:r>
          </a:p>
        </p:txBody>
      </p:sp>
      <p:pic>
        <p:nvPicPr>
          <p:cNvPr id="7" name="Picture 6">
            <a:extLst>
              <a:ext uri="{FF2B5EF4-FFF2-40B4-BE49-F238E27FC236}">
                <a16:creationId xmlns:a16="http://schemas.microsoft.com/office/drawing/2014/main" id="{B170539A-681A-9AC9-31FD-4E15A51B49AC}"/>
              </a:ext>
            </a:extLst>
          </p:cNvPr>
          <p:cNvPicPr>
            <a:picLocks noChangeAspect="1"/>
          </p:cNvPicPr>
          <p:nvPr/>
        </p:nvPicPr>
        <p:blipFill>
          <a:blip r:embed="rId3"/>
          <a:stretch>
            <a:fillRect/>
          </a:stretch>
        </p:blipFill>
        <p:spPr>
          <a:xfrm>
            <a:off x="9700580" y="6479458"/>
            <a:ext cx="2616067" cy="459822"/>
          </a:xfrm>
          <a:prstGeom prst="rect">
            <a:avLst/>
          </a:prstGeom>
        </p:spPr>
      </p:pic>
    </p:spTree>
    <p:extLst>
      <p:ext uri="{BB962C8B-B14F-4D97-AF65-F5344CB8AC3E}">
        <p14:creationId xmlns:p14="http://schemas.microsoft.com/office/powerpoint/2010/main" val="22489692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up of a green and blue background&#10;&#10;AI-generated content may be incorrect.">
            <a:extLst>
              <a:ext uri="{FF2B5EF4-FFF2-40B4-BE49-F238E27FC236}">
                <a16:creationId xmlns:a16="http://schemas.microsoft.com/office/drawing/2014/main" id="{56379E24-8756-0F9D-D899-D404CFE9D7BE}"/>
              </a:ext>
            </a:extLst>
          </p:cNvPr>
          <p:cNvPicPr>
            <a:picLocks noChangeAspect="1"/>
          </p:cNvPicPr>
          <p:nvPr/>
        </p:nvPicPr>
        <p:blipFill>
          <a:blip r:embed="rId2">
            <a:duotone>
              <a:schemeClr val="bg2">
                <a:shade val="45000"/>
                <a:satMod val="135000"/>
              </a:schemeClr>
              <a:prstClr val="white"/>
            </a:duotone>
          </a:blip>
          <a:srcRect t="14773" r="9091"/>
          <a:stretch/>
        </p:blipFill>
        <p:spPr>
          <a:xfrm>
            <a:off x="20" y="0"/>
            <a:ext cx="12191980" cy="6857990"/>
          </a:xfrm>
          <a:prstGeom prst="rect">
            <a:avLst/>
          </a:prstGeom>
        </p:spPr>
      </p:pic>
      <p:sp>
        <p:nvSpPr>
          <p:cNvPr id="22" name="Rectangle 2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112DCF-9777-D9FA-7C03-FD5B2969D096}"/>
              </a:ext>
            </a:extLst>
          </p:cNvPr>
          <p:cNvSpPr>
            <a:spLocks noGrp="1"/>
          </p:cNvSpPr>
          <p:nvPr>
            <p:ph type="title"/>
          </p:nvPr>
        </p:nvSpPr>
        <p:spPr>
          <a:xfrm>
            <a:off x="838200" y="212725"/>
            <a:ext cx="10515600" cy="779463"/>
          </a:xfrm>
        </p:spPr>
        <p:txBody>
          <a:bodyPr>
            <a:normAutofit/>
          </a:bodyPr>
          <a:lstStyle/>
          <a:p>
            <a:pPr algn="ctr"/>
            <a:r>
              <a:rPr lang="en-GB" sz="3600" b="1" dirty="0">
                <a:ln w="22225">
                  <a:solidFill>
                    <a:srgbClr val="FFFFFF"/>
                  </a:solidFill>
                </a:ln>
                <a:latin typeface="Arial" panose="020B0604020202020204" pitchFamily="34" charset="0"/>
                <a:cs typeface="Arial" panose="020B0604020202020204" pitchFamily="34" charset="0"/>
              </a:rPr>
              <a:t>Personal Experience Examples</a:t>
            </a:r>
          </a:p>
        </p:txBody>
      </p:sp>
      <p:graphicFrame>
        <p:nvGraphicFramePr>
          <p:cNvPr id="5" name="Content Placeholder 2">
            <a:extLst>
              <a:ext uri="{FF2B5EF4-FFF2-40B4-BE49-F238E27FC236}">
                <a16:creationId xmlns:a16="http://schemas.microsoft.com/office/drawing/2014/main" id="{47C50909-F321-76B3-57D1-BAF39A480AB8}"/>
              </a:ext>
            </a:extLst>
          </p:cNvPr>
          <p:cNvGraphicFramePr>
            <a:graphicFrameLocks noGrp="1"/>
          </p:cNvGraphicFramePr>
          <p:nvPr>
            <p:ph idx="1"/>
            <p:extLst>
              <p:ext uri="{D42A27DB-BD31-4B8C-83A1-F6EECF244321}">
                <p14:modId xmlns:p14="http://schemas.microsoft.com/office/powerpoint/2010/main" val="606342807"/>
              </p:ext>
            </p:extLst>
          </p:nvPr>
        </p:nvGraphicFramePr>
        <p:xfrm>
          <a:off x="386080" y="1391920"/>
          <a:ext cx="11501120" cy="5344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12696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dark green and blue background&#10;&#10;AI-generated content may be incorrect.">
            <a:extLst>
              <a:ext uri="{FF2B5EF4-FFF2-40B4-BE49-F238E27FC236}">
                <a16:creationId xmlns:a16="http://schemas.microsoft.com/office/drawing/2014/main" id="{95E4786D-A4E8-7F5E-1E6D-30740A319192}"/>
              </a:ext>
            </a:extLst>
          </p:cNvPr>
          <p:cNvPicPr>
            <a:picLocks noChangeAspect="1"/>
          </p:cNvPicPr>
          <p:nvPr/>
        </p:nvPicPr>
        <p:blipFill>
          <a:blip r:embed="rId2">
            <a:duotone>
              <a:schemeClr val="bg2">
                <a:shade val="45000"/>
                <a:satMod val="135000"/>
              </a:schemeClr>
              <a:prstClr val="white"/>
            </a:duotone>
          </a:blip>
          <a:srcRect t="15059" r="9091" b="8332"/>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B33BF9-8FD1-83A4-562E-47381984C46A}"/>
              </a:ext>
            </a:extLst>
          </p:cNvPr>
          <p:cNvSpPr>
            <a:spLocks noGrp="1"/>
          </p:cNvSpPr>
          <p:nvPr>
            <p:ph type="title"/>
          </p:nvPr>
        </p:nvSpPr>
        <p:spPr>
          <a:xfrm>
            <a:off x="838200" y="129151"/>
            <a:ext cx="10515600" cy="637765"/>
          </a:xfrm>
        </p:spPr>
        <p:txBody>
          <a:bodyPr>
            <a:normAutofit/>
          </a:bodyPr>
          <a:lstStyle/>
          <a:p>
            <a:pPr algn="ctr"/>
            <a:r>
              <a:rPr lang="en-GB" sz="3600" b="1" dirty="0">
                <a:latin typeface="Arial" panose="020B0604020202020204" pitchFamily="34" charset="0"/>
                <a:cs typeface="Arial" panose="020B0604020202020204" pitchFamily="34" charset="0"/>
              </a:rPr>
              <a:t>Personal Experience Examples</a:t>
            </a:r>
          </a:p>
        </p:txBody>
      </p:sp>
      <p:graphicFrame>
        <p:nvGraphicFramePr>
          <p:cNvPr id="5" name="Content Placeholder 2">
            <a:extLst>
              <a:ext uri="{FF2B5EF4-FFF2-40B4-BE49-F238E27FC236}">
                <a16:creationId xmlns:a16="http://schemas.microsoft.com/office/drawing/2014/main" id="{B5C55DEF-37D0-661E-28AA-6593338B1C09}"/>
              </a:ext>
            </a:extLst>
          </p:cNvPr>
          <p:cNvGraphicFramePr>
            <a:graphicFrameLocks noGrp="1"/>
          </p:cNvGraphicFramePr>
          <p:nvPr>
            <p:ph idx="1"/>
            <p:extLst>
              <p:ext uri="{D42A27DB-BD31-4B8C-83A1-F6EECF244321}">
                <p14:modId xmlns:p14="http://schemas.microsoft.com/office/powerpoint/2010/main" val="1633368482"/>
              </p:ext>
            </p:extLst>
          </p:nvPr>
        </p:nvGraphicFramePr>
        <p:xfrm>
          <a:off x="140677" y="1346479"/>
          <a:ext cx="11907297" cy="53823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07494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8436BE4-BC05-F93C-9010-814F89A91288}"/>
              </a:ext>
            </a:extLst>
          </p:cNvPr>
          <p:cNvSpPr txBox="1"/>
          <p:nvPr/>
        </p:nvSpPr>
        <p:spPr>
          <a:xfrm>
            <a:off x="11009604" y="6550223"/>
            <a:ext cx="1396181"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(EMS, 2022)</a:t>
            </a:r>
          </a:p>
        </p:txBody>
      </p:sp>
    </p:spTree>
    <p:extLst>
      <p:ext uri="{BB962C8B-B14F-4D97-AF65-F5344CB8AC3E}">
        <p14:creationId xmlns:p14="http://schemas.microsoft.com/office/powerpoint/2010/main" val="36304777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A blurry blue and white lights&#10;&#10;AI-generated content may be incorrect.">
            <a:extLst>
              <a:ext uri="{FF2B5EF4-FFF2-40B4-BE49-F238E27FC236}">
                <a16:creationId xmlns:a16="http://schemas.microsoft.com/office/drawing/2014/main" id="{DF16DC39-D4DC-FB21-6E48-6E413341CDE1}"/>
              </a:ext>
            </a:extLst>
          </p:cNvPr>
          <p:cNvPicPr>
            <a:picLocks noChangeAspect="1"/>
          </p:cNvPicPr>
          <p:nvPr/>
        </p:nvPicPr>
        <p:blipFill>
          <a:blip r:embed="rId2">
            <a:duotone>
              <a:prstClr val="black"/>
              <a:schemeClr val="tx2">
                <a:tint val="45000"/>
                <a:satMod val="400000"/>
              </a:schemeClr>
            </a:duotone>
            <a:alphaModFix amt="25000"/>
          </a:blip>
          <a:srcRect t="4986" b="10744"/>
          <a:stretch/>
        </p:blipFill>
        <p:spPr>
          <a:xfrm>
            <a:off x="20" y="10"/>
            <a:ext cx="12191980" cy="6857990"/>
          </a:xfrm>
          <a:prstGeom prst="rect">
            <a:avLst/>
          </a:prstGeom>
        </p:spPr>
      </p:pic>
      <p:sp>
        <p:nvSpPr>
          <p:cNvPr id="2" name="Title 1">
            <a:extLst>
              <a:ext uri="{FF2B5EF4-FFF2-40B4-BE49-F238E27FC236}">
                <a16:creationId xmlns:a16="http://schemas.microsoft.com/office/drawing/2014/main" id="{284BF0B6-7470-2DFF-0565-E05374C2D3D2}"/>
              </a:ext>
            </a:extLst>
          </p:cNvPr>
          <p:cNvSpPr>
            <a:spLocks noGrp="1"/>
          </p:cNvSpPr>
          <p:nvPr>
            <p:ph type="title"/>
          </p:nvPr>
        </p:nvSpPr>
        <p:spPr>
          <a:xfrm>
            <a:off x="838200" y="155062"/>
            <a:ext cx="10515600" cy="623416"/>
          </a:xfrm>
        </p:spPr>
        <p:txBody>
          <a:bodyPr>
            <a:normAutofit/>
          </a:bodyPr>
          <a:lstStyle/>
          <a:p>
            <a:pPr algn="ctr"/>
            <a:r>
              <a:rPr lang="en-GB" sz="3600" b="1" dirty="0">
                <a:latin typeface="Arial" panose="020B0604020202020204" pitchFamily="34" charset="0"/>
                <a:cs typeface="Arial" panose="020B0604020202020204" pitchFamily="34" charset="0"/>
              </a:rPr>
              <a:t>Introduction to Belbin’s Team Roles</a:t>
            </a:r>
          </a:p>
        </p:txBody>
      </p:sp>
      <p:graphicFrame>
        <p:nvGraphicFramePr>
          <p:cNvPr id="7" name="Content Placeholder 2">
            <a:extLst>
              <a:ext uri="{FF2B5EF4-FFF2-40B4-BE49-F238E27FC236}">
                <a16:creationId xmlns:a16="http://schemas.microsoft.com/office/drawing/2014/main" id="{5D90E50D-4999-14C8-898D-256C93876056}"/>
              </a:ext>
            </a:extLst>
          </p:cNvPr>
          <p:cNvGraphicFramePr>
            <a:graphicFrameLocks noGrp="1"/>
          </p:cNvGraphicFramePr>
          <p:nvPr>
            <p:ph idx="1"/>
            <p:extLst>
              <p:ext uri="{D42A27DB-BD31-4B8C-83A1-F6EECF244321}">
                <p14:modId xmlns:p14="http://schemas.microsoft.com/office/powerpoint/2010/main" val="3558274804"/>
              </p:ext>
            </p:extLst>
          </p:nvPr>
        </p:nvGraphicFramePr>
        <p:xfrm>
          <a:off x="123568" y="1112108"/>
          <a:ext cx="11924270" cy="55908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967495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C671111-B2D2-B0E3-6CC6-925896F91B60}"/>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blurry blue and white lights&#10;&#10;AI-generated content may be incorrect.">
            <a:extLst>
              <a:ext uri="{FF2B5EF4-FFF2-40B4-BE49-F238E27FC236}">
                <a16:creationId xmlns:a16="http://schemas.microsoft.com/office/drawing/2014/main" id="{591C94FF-6933-4303-8F0E-8708C61C3427}"/>
              </a:ext>
            </a:extLst>
          </p:cNvPr>
          <p:cNvPicPr>
            <a:picLocks noChangeAspect="1"/>
          </p:cNvPicPr>
          <p:nvPr/>
        </p:nvPicPr>
        <p:blipFill>
          <a:blip r:embed="rId2">
            <a:alphaModFix amt="35000"/>
          </a:blip>
          <a:srcRect t="4986" b="10744"/>
          <a:stretch/>
        </p:blipFill>
        <p:spPr>
          <a:xfrm>
            <a:off x="20" y="10"/>
            <a:ext cx="12191980" cy="6857990"/>
          </a:xfrm>
          <a:prstGeom prst="rect">
            <a:avLst/>
          </a:prstGeom>
        </p:spPr>
      </p:pic>
      <p:sp>
        <p:nvSpPr>
          <p:cNvPr id="2" name="Title 1">
            <a:extLst>
              <a:ext uri="{FF2B5EF4-FFF2-40B4-BE49-F238E27FC236}">
                <a16:creationId xmlns:a16="http://schemas.microsoft.com/office/drawing/2014/main" id="{6E53BEDE-CC6B-23C7-CADC-62681C2DD26F}"/>
              </a:ext>
            </a:extLst>
          </p:cNvPr>
          <p:cNvSpPr>
            <a:spLocks noGrp="1"/>
          </p:cNvSpPr>
          <p:nvPr>
            <p:ph type="title"/>
          </p:nvPr>
        </p:nvSpPr>
        <p:spPr>
          <a:xfrm>
            <a:off x="834082" y="111211"/>
            <a:ext cx="10515600" cy="635772"/>
          </a:xfrm>
        </p:spPr>
        <p:txBody>
          <a:bodyPr>
            <a:normAutofit/>
          </a:bodyPr>
          <a:lstStyle/>
          <a:p>
            <a:pPr algn="ctr"/>
            <a:r>
              <a:rPr lang="en-GB" sz="3600" b="1" dirty="0">
                <a:solidFill>
                  <a:srgbClr val="FFFFFF"/>
                </a:solidFill>
                <a:latin typeface="Arial" panose="020B0604020202020204" pitchFamily="34" charset="0"/>
                <a:cs typeface="Arial" panose="020B0604020202020204" pitchFamily="34" charset="0"/>
              </a:rPr>
              <a:t>Belbin’s 9 Team Roles</a:t>
            </a:r>
          </a:p>
        </p:txBody>
      </p:sp>
      <p:graphicFrame>
        <p:nvGraphicFramePr>
          <p:cNvPr id="7" name="Content Placeholder 2">
            <a:extLst>
              <a:ext uri="{FF2B5EF4-FFF2-40B4-BE49-F238E27FC236}">
                <a16:creationId xmlns:a16="http://schemas.microsoft.com/office/drawing/2014/main" id="{71B0A402-B571-ADFF-059D-FA424D6C3190}"/>
              </a:ext>
            </a:extLst>
          </p:cNvPr>
          <p:cNvGraphicFramePr>
            <a:graphicFrameLocks noGrp="1"/>
          </p:cNvGraphicFramePr>
          <p:nvPr>
            <p:ph idx="1"/>
            <p:extLst>
              <p:ext uri="{D42A27DB-BD31-4B8C-83A1-F6EECF244321}">
                <p14:modId xmlns:p14="http://schemas.microsoft.com/office/powerpoint/2010/main" val="2001155541"/>
              </p:ext>
            </p:extLst>
          </p:nvPr>
        </p:nvGraphicFramePr>
        <p:xfrm>
          <a:off x="123569" y="1173892"/>
          <a:ext cx="11936626" cy="55728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434133"/>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7C57C3F-11AB-DEC8-2447-5738B2EB55C5}"/>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82B01CA0-2FC6-B697-6231-933B3D906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blurry blue and white lights&#10;&#10;AI-generated content may be incorrect.">
            <a:extLst>
              <a:ext uri="{FF2B5EF4-FFF2-40B4-BE49-F238E27FC236}">
                <a16:creationId xmlns:a16="http://schemas.microsoft.com/office/drawing/2014/main" id="{8CE4837B-6D87-6651-602C-4280552D02EB}"/>
              </a:ext>
            </a:extLst>
          </p:cNvPr>
          <p:cNvPicPr>
            <a:picLocks noChangeAspect="1"/>
          </p:cNvPicPr>
          <p:nvPr/>
        </p:nvPicPr>
        <p:blipFill>
          <a:blip r:embed="rId2">
            <a:alphaModFix amt="35000"/>
          </a:blip>
          <a:srcRect t="4986" b="10744"/>
          <a:stretch/>
        </p:blipFill>
        <p:spPr>
          <a:xfrm>
            <a:off x="20" y="10"/>
            <a:ext cx="12191980" cy="6857990"/>
          </a:xfrm>
          <a:prstGeom prst="rect">
            <a:avLst/>
          </a:prstGeom>
        </p:spPr>
      </p:pic>
      <p:sp>
        <p:nvSpPr>
          <p:cNvPr id="2" name="Title 1">
            <a:extLst>
              <a:ext uri="{FF2B5EF4-FFF2-40B4-BE49-F238E27FC236}">
                <a16:creationId xmlns:a16="http://schemas.microsoft.com/office/drawing/2014/main" id="{2B7B9C71-9118-7B88-508E-6FC14A70A934}"/>
              </a:ext>
            </a:extLst>
          </p:cNvPr>
          <p:cNvSpPr>
            <a:spLocks noGrp="1"/>
          </p:cNvSpPr>
          <p:nvPr>
            <p:ph type="title"/>
          </p:nvPr>
        </p:nvSpPr>
        <p:spPr>
          <a:xfrm>
            <a:off x="834082" y="111211"/>
            <a:ext cx="10515600" cy="635772"/>
          </a:xfrm>
        </p:spPr>
        <p:txBody>
          <a:bodyPr>
            <a:normAutofit/>
          </a:bodyPr>
          <a:lstStyle/>
          <a:p>
            <a:pPr algn="ctr"/>
            <a:r>
              <a:rPr lang="en-GB" sz="3600" b="1" dirty="0">
                <a:solidFill>
                  <a:srgbClr val="FFFFFF"/>
                </a:solidFill>
                <a:latin typeface="Arial" panose="020B0604020202020204" pitchFamily="34" charset="0"/>
                <a:cs typeface="Arial" panose="020B0604020202020204" pitchFamily="34" charset="0"/>
              </a:rPr>
              <a:t>Belbin’s 9 Team Roles</a:t>
            </a:r>
          </a:p>
        </p:txBody>
      </p:sp>
      <p:graphicFrame>
        <p:nvGraphicFramePr>
          <p:cNvPr id="7" name="Content Placeholder 2">
            <a:extLst>
              <a:ext uri="{FF2B5EF4-FFF2-40B4-BE49-F238E27FC236}">
                <a16:creationId xmlns:a16="http://schemas.microsoft.com/office/drawing/2014/main" id="{89C86885-8631-F0B3-46BB-0AC0B9EB2CB4}"/>
              </a:ext>
            </a:extLst>
          </p:cNvPr>
          <p:cNvGraphicFramePr>
            <a:graphicFrameLocks noGrp="1"/>
          </p:cNvGraphicFramePr>
          <p:nvPr>
            <p:ph idx="1"/>
            <p:extLst>
              <p:ext uri="{D42A27DB-BD31-4B8C-83A1-F6EECF244321}">
                <p14:modId xmlns:p14="http://schemas.microsoft.com/office/powerpoint/2010/main" val="1395558413"/>
              </p:ext>
            </p:extLst>
          </p:nvPr>
        </p:nvGraphicFramePr>
        <p:xfrm>
          <a:off x="123569" y="1554480"/>
          <a:ext cx="11936626" cy="51923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32028196"/>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A9690AC-8249-338A-9F23-B028277CDF78}"/>
            </a:ext>
          </a:extLst>
        </p:cNvPr>
        <p:cNvGrpSpPr/>
        <p:nvPr/>
      </p:nvGrpSpPr>
      <p:grpSpPr>
        <a:xfrm>
          <a:off x="0" y="0"/>
          <a:ext cx="0" cy="0"/>
          <a:chOff x="0" y="0"/>
          <a:chExt cx="0" cy="0"/>
        </a:xfrm>
      </p:grpSpPr>
      <p:sp>
        <p:nvSpPr>
          <p:cNvPr id="17" name="Rectangle 16">
            <a:extLst>
              <a:ext uri="{FF2B5EF4-FFF2-40B4-BE49-F238E27FC236}">
                <a16:creationId xmlns:a16="http://schemas.microsoft.com/office/drawing/2014/main" id="{54320DDB-7D18-7076-5855-DBFFC857E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blurry blue and white lights&#10;&#10;AI-generated content may be incorrect.">
            <a:extLst>
              <a:ext uri="{FF2B5EF4-FFF2-40B4-BE49-F238E27FC236}">
                <a16:creationId xmlns:a16="http://schemas.microsoft.com/office/drawing/2014/main" id="{71B0AE78-8905-B57A-3B24-242FB71525F6}"/>
              </a:ext>
            </a:extLst>
          </p:cNvPr>
          <p:cNvPicPr>
            <a:picLocks noChangeAspect="1"/>
          </p:cNvPicPr>
          <p:nvPr/>
        </p:nvPicPr>
        <p:blipFill>
          <a:blip r:embed="rId2">
            <a:alphaModFix amt="35000"/>
          </a:blip>
          <a:srcRect t="4986" b="10744"/>
          <a:stretch/>
        </p:blipFill>
        <p:spPr>
          <a:xfrm>
            <a:off x="20" y="0"/>
            <a:ext cx="12191980" cy="6857990"/>
          </a:xfrm>
          <a:prstGeom prst="rect">
            <a:avLst/>
          </a:prstGeom>
        </p:spPr>
      </p:pic>
      <p:sp>
        <p:nvSpPr>
          <p:cNvPr id="2" name="Title 1">
            <a:extLst>
              <a:ext uri="{FF2B5EF4-FFF2-40B4-BE49-F238E27FC236}">
                <a16:creationId xmlns:a16="http://schemas.microsoft.com/office/drawing/2014/main" id="{F8BD90D9-E2E9-FC33-2B65-B3CB7BF1861E}"/>
              </a:ext>
            </a:extLst>
          </p:cNvPr>
          <p:cNvSpPr>
            <a:spLocks noGrp="1"/>
          </p:cNvSpPr>
          <p:nvPr>
            <p:ph type="title"/>
          </p:nvPr>
        </p:nvSpPr>
        <p:spPr>
          <a:xfrm>
            <a:off x="838200" y="154460"/>
            <a:ext cx="10515600" cy="603894"/>
          </a:xfrm>
        </p:spPr>
        <p:txBody>
          <a:bodyPr>
            <a:normAutofit/>
          </a:bodyPr>
          <a:lstStyle/>
          <a:p>
            <a:pPr algn="ctr"/>
            <a:r>
              <a:rPr lang="en-GB" sz="3600" b="1" dirty="0">
                <a:solidFill>
                  <a:srgbClr val="FFFFFF"/>
                </a:solidFill>
                <a:latin typeface="Arial" panose="020B0604020202020204" pitchFamily="34" charset="0"/>
                <a:cs typeface="Arial" panose="020B0604020202020204" pitchFamily="34" charset="0"/>
              </a:rPr>
              <a:t>Our Team’s Roles Using Belbin’s Framework</a:t>
            </a:r>
          </a:p>
        </p:txBody>
      </p:sp>
      <p:graphicFrame>
        <p:nvGraphicFramePr>
          <p:cNvPr id="7" name="Content Placeholder 2">
            <a:extLst>
              <a:ext uri="{FF2B5EF4-FFF2-40B4-BE49-F238E27FC236}">
                <a16:creationId xmlns:a16="http://schemas.microsoft.com/office/drawing/2014/main" id="{179A94FF-D296-84C4-C96F-1CAE8945DAFB}"/>
              </a:ext>
            </a:extLst>
          </p:cNvPr>
          <p:cNvGraphicFramePr>
            <a:graphicFrameLocks noGrp="1"/>
          </p:cNvGraphicFramePr>
          <p:nvPr>
            <p:ph idx="1"/>
            <p:extLst>
              <p:ext uri="{D42A27DB-BD31-4B8C-83A1-F6EECF244321}">
                <p14:modId xmlns:p14="http://schemas.microsoft.com/office/powerpoint/2010/main" val="1894453750"/>
              </p:ext>
            </p:extLst>
          </p:nvPr>
        </p:nvGraphicFramePr>
        <p:xfrm>
          <a:off x="146361" y="912813"/>
          <a:ext cx="11899557" cy="59451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8695540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CADE50B-05CA-61CC-C488-3A515A03A7B8}"/>
            </a:ext>
          </a:extLst>
        </p:cNvPr>
        <p:cNvGrpSpPr/>
        <p:nvPr/>
      </p:nvGrpSpPr>
      <p:grpSpPr>
        <a:xfrm>
          <a:off x="0" y="0"/>
          <a:ext cx="0" cy="0"/>
          <a:chOff x="0" y="0"/>
          <a:chExt cx="0" cy="0"/>
        </a:xfrm>
      </p:grpSpPr>
      <p:sp>
        <p:nvSpPr>
          <p:cNvPr id="17" name="Rectangle 16">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blurry blue and white lights&#10;&#10;AI-generated content may be incorrect.">
            <a:extLst>
              <a:ext uri="{FF2B5EF4-FFF2-40B4-BE49-F238E27FC236}">
                <a16:creationId xmlns:a16="http://schemas.microsoft.com/office/drawing/2014/main" id="{57E28DFD-48F5-2455-CD6E-4799ABC170E4}"/>
              </a:ext>
            </a:extLst>
          </p:cNvPr>
          <p:cNvPicPr>
            <a:picLocks noChangeAspect="1"/>
          </p:cNvPicPr>
          <p:nvPr/>
        </p:nvPicPr>
        <p:blipFill>
          <a:blip r:embed="rId2">
            <a:alphaModFix amt="35000"/>
          </a:blip>
          <a:srcRect t="4986" b="10744"/>
          <a:stretch/>
        </p:blipFill>
        <p:spPr>
          <a:xfrm>
            <a:off x="20" y="0"/>
            <a:ext cx="12191980" cy="6857990"/>
          </a:xfrm>
          <a:prstGeom prst="rect">
            <a:avLst/>
          </a:prstGeom>
        </p:spPr>
      </p:pic>
      <p:sp>
        <p:nvSpPr>
          <p:cNvPr id="2" name="Title 1">
            <a:extLst>
              <a:ext uri="{FF2B5EF4-FFF2-40B4-BE49-F238E27FC236}">
                <a16:creationId xmlns:a16="http://schemas.microsoft.com/office/drawing/2014/main" id="{C834885A-CCD3-B011-AF40-5D9DFD58759F}"/>
              </a:ext>
            </a:extLst>
          </p:cNvPr>
          <p:cNvSpPr>
            <a:spLocks noGrp="1"/>
          </p:cNvSpPr>
          <p:nvPr>
            <p:ph type="title"/>
          </p:nvPr>
        </p:nvSpPr>
        <p:spPr>
          <a:xfrm>
            <a:off x="827901" y="154460"/>
            <a:ext cx="10515600" cy="603894"/>
          </a:xfrm>
        </p:spPr>
        <p:txBody>
          <a:bodyPr>
            <a:normAutofit/>
          </a:bodyPr>
          <a:lstStyle/>
          <a:p>
            <a:pPr algn="ctr"/>
            <a:r>
              <a:rPr lang="en-GB" sz="3600" b="1" dirty="0">
                <a:solidFill>
                  <a:srgbClr val="FFFFFF"/>
                </a:solidFill>
                <a:latin typeface="Arial" panose="020B0604020202020204" pitchFamily="34" charset="0"/>
                <a:cs typeface="Arial" panose="020B0604020202020204" pitchFamily="34" charset="0"/>
              </a:rPr>
              <a:t>Our Team’s Roles Using Belbin’s Framework</a:t>
            </a:r>
          </a:p>
        </p:txBody>
      </p:sp>
      <p:graphicFrame>
        <p:nvGraphicFramePr>
          <p:cNvPr id="7" name="Content Placeholder 2">
            <a:extLst>
              <a:ext uri="{FF2B5EF4-FFF2-40B4-BE49-F238E27FC236}">
                <a16:creationId xmlns:a16="http://schemas.microsoft.com/office/drawing/2014/main" id="{6F55B9BA-021D-6BB9-29C8-AC48E701F85B}"/>
              </a:ext>
            </a:extLst>
          </p:cNvPr>
          <p:cNvGraphicFramePr>
            <a:graphicFrameLocks noGrp="1"/>
          </p:cNvGraphicFramePr>
          <p:nvPr>
            <p:ph idx="1"/>
            <p:extLst>
              <p:ext uri="{D42A27DB-BD31-4B8C-83A1-F6EECF244321}">
                <p14:modId xmlns:p14="http://schemas.microsoft.com/office/powerpoint/2010/main" val="2816354097"/>
              </p:ext>
            </p:extLst>
          </p:nvPr>
        </p:nvGraphicFramePr>
        <p:xfrm>
          <a:off x="135923" y="912813"/>
          <a:ext cx="11899557" cy="59451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1502046"/>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blue and green swirly pattern&#10;&#10;AI-generated content may be incorrect.">
            <a:extLst>
              <a:ext uri="{FF2B5EF4-FFF2-40B4-BE49-F238E27FC236}">
                <a16:creationId xmlns:a16="http://schemas.microsoft.com/office/drawing/2014/main" id="{E3315CA4-D049-7520-4E82-13AA8D284F79}"/>
              </a:ext>
            </a:extLst>
          </p:cNvPr>
          <p:cNvPicPr>
            <a:picLocks noChangeAspect="1"/>
          </p:cNvPicPr>
          <p:nvPr/>
        </p:nvPicPr>
        <p:blipFill>
          <a:blip r:embed="rId2">
            <a:alphaModFix amt="35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6D1F24FB-CE33-8854-A959-27B5F5797DD0}"/>
              </a:ext>
            </a:extLst>
          </p:cNvPr>
          <p:cNvSpPr>
            <a:spLocks noGrp="1"/>
          </p:cNvSpPr>
          <p:nvPr>
            <p:ph type="title"/>
          </p:nvPr>
        </p:nvSpPr>
        <p:spPr>
          <a:xfrm>
            <a:off x="838200" y="168481"/>
            <a:ext cx="10515600" cy="657430"/>
          </a:xfrm>
        </p:spPr>
        <p:txBody>
          <a:bodyPr>
            <a:normAutofit/>
          </a:bodyPr>
          <a:lstStyle/>
          <a:p>
            <a:pPr algn="ctr"/>
            <a:r>
              <a:rPr lang="en-GB" sz="3600" b="1" kern="0" dirty="0">
                <a:solidFill>
                  <a:srgbClr val="FFFFFF"/>
                </a:solidFill>
                <a:effectLst/>
                <a:latin typeface="Arial" panose="020B0604020202020204" pitchFamily="34" charset="0"/>
                <a:ea typeface="Aptos" panose="020B0004020202020204" pitchFamily="34" charset="0"/>
              </a:rPr>
              <a:t>Transactional Analysis </a:t>
            </a:r>
            <a:endParaRPr lang="en-US" sz="3600" b="1" dirty="0">
              <a:solidFill>
                <a:srgbClr val="FFFFFF"/>
              </a:solidFill>
            </a:endParaRPr>
          </a:p>
        </p:txBody>
      </p:sp>
      <p:graphicFrame>
        <p:nvGraphicFramePr>
          <p:cNvPr id="5" name="Content Placeholder 2">
            <a:extLst>
              <a:ext uri="{FF2B5EF4-FFF2-40B4-BE49-F238E27FC236}">
                <a16:creationId xmlns:a16="http://schemas.microsoft.com/office/drawing/2014/main" id="{6C8B7091-BD47-0AF1-79FD-A9E638B4282B}"/>
              </a:ext>
            </a:extLst>
          </p:cNvPr>
          <p:cNvGraphicFramePr>
            <a:graphicFrameLocks noGrp="1"/>
          </p:cNvGraphicFramePr>
          <p:nvPr>
            <p:ph idx="1"/>
            <p:extLst>
              <p:ext uri="{D42A27DB-BD31-4B8C-83A1-F6EECF244321}">
                <p14:modId xmlns:p14="http://schemas.microsoft.com/office/powerpoint/2010/main" val="264062740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04670"/>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4430B3B7-5B09-53DD-BC32-502B8C4DFAF5}"/>
            </a:ext>
          </a:extLst>
        </p:cNvPr>
        <p:cNvGrpSpPr/>
        <p:nvPr/>
      </p:nvGrpSpPr>
      <p:grpSpPr>
        <a:xfrm>
          <a:off x="0" y="0"/>
          <a:ext cx="0" cy="0"/>
          <a:chOff x="0" y="0"/>
          <a:chExt cx="0" cy="0"/>
        </a:xfrm>
      </p:grpSpPr>
      <p:pic>
        <p:nvPicPr>
          <p:cNvPr id="6" name="Picture 5" descr="A blue and green swirly pattern&#10;&#10;AI-generated content may be incorrect.">
            <a:extLst>
              <a:ext uri="{FF2B5EF4-FFF2-40B4-BE49-F238E27FC236}">
                <a16:creationId xmlns:a16="http://schemas.microsoft.com/office/drawing/2014/main" id="{BD1EF922-9A45-2D08-DC62-2613CACFCCA4}"/>
              </a:ext>
            </a:extLst>
          </p:cNvPr>
          <p:cNvPicPr>
            <a:picLocks noChangeAspect="1"/>
          </p:cNvPicPr>
          <p:nvPr/>
        </p:nvPicPr>
        <p:blipFill>
          <a:blip r:embed="rId2">
            <a:duotone>
              <a:prstClr val="black"/>
              <a:schemeClr val="tx2">
                <a:tint val="45000"/>
                <a:satMod val="400000"/>
              </a:schemeClr>
            </a:duotone>
            <a:alphaModFix amt="25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D8827CE8-51DC-F7A3-27E2-1E3B5EB2F2B5}"/>
              </a:ext>
            </a:extLst>
          </p:cNvPr>
          <p:cNvSpPr>
            <a:spLocks noGrp="1"/>
          </p:cNvSpPr>
          <p:nvPr>
            <p:ph type="title"/>
          </p:nvPr>
        </p:nvSpPr>
        <p:spPr>
          <a:xfrm>
            <a:off x="838200" y="148816"/>
            <a:ext cx="10515600" cy="667262"/>
          </a:xfrm>
        </p:spPr>
        <p:txBody>
          <a:bodyPr>
            <a:normAutofit/>
          </a:bodyPr>
          <a:lstStyle/>
          <a:p>
            <a:pPr algn="ctr"/>
            <a:r>
              <a:rPr lang="en-GB" sz="3600" b="1" dirty="0">
                <a:latin typeface="Arial" panose="020B0604020202020204" pitchFamily="34" charset="0"/>
                <a:cs typeface="Arial" panose="020B0604020202020204" pitchFamily="34" charset="0"/>
              </a:rPr>
              <a:t>Egos in the Team</a:t>
            </a:r>
            <a:endParaRPr lang="en-US" sz="3600" b="1"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48B6C165-0FF4-29F2-574A-004CD1D52225}"/>
              </a:ext>
            </a:extLst>
          </p:cNvPr>
          <p:cNvGraphicFramePr>
            <a:graphicFrameLocks noGrp="1"/>
          </p:cNvGraphicFramePr>
          <p:nvPr>
            <p:ph idx="1"/>
            <p:extLst>
              <p:ext uri="{D42A27DB-BD31-4B8C-83A1-F6EECF244321}">
                <p14:modId xmlns:p14="http://schemas.microsoft.com/office/powerpoint/2010/main" val="441470578"/>
              </p:ext>
            </p:extLst>
          </p:nvPr>
        </p:nvGraphicFramePr>
        <p:xfrm>
          <a:off x="0" y="1825625"/>
          <a:ext cx="12054348" cy="47914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6377044"/>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C640DAED-C556-DA43-E9DF-50813772114C}"/>
            </a:ext>
          </a:extLst>
        </p:cNvPr>
        <p:cNvGrpSpPr/>
        <p:nvPr/>
      </p:nvGrpSpPr>
      <p:grpSpPr>
        <a:xfrm>
          <a:off x="0" y="0"/>
          <a:ext cx="0" cy="0"/>
          <a:chOff x="0" y="0"/>
          <a:chExt cx="0" cy="0"/>
        </a:xfrm>
      </p:grpSpPr>
      <p:pic>
        <p:nvPicPr>
          <p:cNvPr id="6" name="Picture 5" descr="A blue and green swirly pattern&#10;&#10;AI-generated content may be incorrect.">
            <a:extLst>
              <a:ext uri="{FF2B5EF4-FFF2-40B4-BE49-F238E27FC236}">
                <a16:creationId xmlns:a16="http://schemas.microsoft.com/office/drawing/2014/main" id="{F4DB6463-E28F-023D-B7A5-15E1C217206B}"/>
              </a:ext>
            </a:extLst>
          </p:cNvPr>
          <p:cNvPicPr>
            <a:picLocks noChangeAspect="1"/>
          </p:cNvPicPr>
          <p:nvPr/>
        </p:nvPicPr>
        <p:blipFill>
          <a:blip r:embed="rId2">
            <a:duotone>
              <a:prstClr val="black"/>
              <a:schemeClr val="tx2">
                <a:tint val="45000"/>
                <a:satMod val="400000"/>
              </a:schemeClr>
            </a:duotone>
            <a:alphaModFix amt="25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91EF2941-F5DF-0F64-4734-B3D7399A6BCB}"/>
              </a:ext>
            </a:extLst>
          </p:cNvPr>
          <p:cNvSpPr>
            <a:spLocks noGrp="1"/>
          </p:cNvSpPr>
          <p:nvPr>
            <p:ph type="title"/>
          </p:nvPr>
        </p:nvSpPr>
        <p:spPr>
          <a:xfrm>
            <a:off x="838200" y="148816"/>
            <a:ext cx="10515600" cy="667262"/>
          </a:xfrm>
        </p:spPr>
        <p:txBody>
          <a:bodyPr>
            <a:normAutofit/>
          </a:bodyPr>
          <a:lstStyle/>
          <a:p>
            <a:pPr algn="ctr"/>
            <a:r>
              <a:rPr lang="en-GB" sz="3600" b="1" dirty="0">
                <a:latin typeface="Arial" panose="020B0604020202020204" pitchFamily="34" charset="0"/>
                <a:cs typeface="Arial" panose="020B0604020202020204" pitchFamily="34" charset="0"/>
              </a:rPr>
              <a:t>Egos in the Team</a:t>
            </a:r>
            <a:endParaRPr lang="en-US" sz="3600" b="1"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2A52EDDF-711D-6BE8-1496-EDEDBE017CD8}"/>
              </a:ext>
            </a:extLst>
          </p:cNvPr>
          <p:cNvGraphicFramePr>
            <a:graphicFrameLocks noGrp="1"/>
          </p:cNvGraphicFramePr>
          <p:nvPr>
            <p:ph idx="1"/>
            <p:extLst>
              <p:ext uri="{D42A27DB-BD31-4B8C-83A1-F6EECF244321}">
                <p14:modId xmlns:p14="http://schemas.microsoft.com/office/powerpoint/2010/main" val="3569666563"/>
              </p:ext>
            </p:extLst>
          </p:nvPr>
        </p:nvGraphicFramePr>
        <p:xfrm>
          <a:off x="265471" y="1445342"/>
          <a:ext cx="11720052" cy="52638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10781289"/>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6000" r="-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7710E-A8F5-0FEF-731A-7B006DD66594}"/>
              </a:ext>
            </a:extLst>
          </p:cNvPr>
          <p:cNvSpPr>
            <a:spLocks noGrp="1"/>
          </p:cNvSpPr>
          <p:nvPr>
            <p:ph type="title"/>
          </p:nvPr>
        </p:nvSpPr>
        <p:spPr>
          <a:xfrm>
            <a:off x="838200" y="197977"/>
            <a:ext cx="10515600" cy="716423"/>
          </a:xfrm>
        </p:spPr>
        <p:txBody>
          <a:bodyPr>
            <a:normAutofit/>
          </a:bodyPr>
          <a:lstStyle/>
          <a:p>
            <a:pPr algn="ctr"/>
            <a:r>
              <a:rPr lang="en-GB" sz="3600" b="1" dirty="0">
                <a:latin typeface="Arial" panose="020B0604020202020204" pitchFamily="34" charset="0"/>
                <a:cs typeface="Arial" panose="020B0604020202020204" pitchFamily="34" charset="0"/>
              </a:rPr>
              <a:t>Cultural Diversity</a:t>
            </a:r>
            <a:endParaRPr lang="en-GB" sz="3600" dirty="0"/>
          </a:p>
        </p:txBody>
      </p:sp>
      <p:sp>
        <p:nvSpPr>
          <p:cNvPr id="4" name="TextBox 3">
            <a:extLst>
              <a:ext uri="{FF2B5EF4-FFF2-40B4-BE49-F238E27FC236}">
                <a16:creationId xmlns:a16="http://schemas.microsoft.com/office/drawing/2014/main" id="{D15CCBE7-8294-C546-417F-6EA19F8A08BB}"/>
              </a:ext>
            </a:extLst>
          </p:cNvPr>
          <p:cNvSpPr txBox="1"/>
          <p:nvPr/>
        </p:nvSpPr>
        <p:spPr>
          <a:xfrm>
            <a:off x="10459065" y="0"/>
            <a:ext cx="1789470"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(Shutterstock, 2025)</a:t>
            </a:r>
          </a:p>
        </p:txBody>
      </p:sp>
      <p:sp>
        <p:nvSpPr>
          <p:cNvPr id="6" name="TextBox 5">
            <a:extLst>
              <a:ext uri="{FF2B5EF4-FFF2-40B4-BE49-F238E27FC236}">
                <a16:creationId xmlns:a16="http://schemas.microsoft.com/office/drawing/2014/main" id="{84C6297A-0D8E-463C-A4FA-9697D2B7C3B4}"/>
              </a:ext>
            </a:extLst>
          </p:cNvPr>
          <p:cNvSpPr txBox="1"/>
          <p:nvPr/>
        </p:nvSpPr>
        <p:spPr>
          <a:xfrm>
            <a:off x="752167" y="6334780"/>
            <a:ext cx="10687665" cy="830997"/>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“I don’t like that man. I must get to know him better.” (</a:t>
            </a:r>
            <a:r>
              <a:rPr lang="en-GB" sz="2400" dirty="0">
                <a:effectLst/>
                <a:latin typeface="Arial" panose="020B0604020202020204" pitchFamily="34" charset="0"/>
                <a:cs typeface="Arial" panose="020B0604020202020204" pitchFamily="34" charset="0"/>
              </a:rPr>
              <a:t>Abraham Lincoln, 1862)</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596847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12757E-CB2B-E7F0-4679-E353BA23F885}"/>
              </a:ext>
            </a:extLst>
          </p:cNvPr>
          <p:cNvSpPr>
            <a:spLocks noGrp="1"/>
          </p:cNvSpPr>
          <p:nvPr>
            <p:ph type="title"/>
          </p:nvPr>
        </p:nvSpPr>
        <p:spPr>
          <a:xfrm>
            <a:off x="1381429" y="230519"/>
            <a:ext cx="10044023" cy="644193"/>
          </a:xfrm>
        </p:spPr>
        <p:txBody>
          <a:bodyPr anchor="ctr">
            <a:normAutofit/>
          </a:bodyPr>
          <a:lstStyle/>
          <a:p>
            <a:pPr algn="ctr"/>
            <a:r>
              <a:rPr lang="en-GB" sz="3600" b="1" dirty="0">
                <a:solidFill>
                  <a:srgbClr val="FFFFFF"/>
                </a:solidFill>
                <a:latin typeface="Arial" panose="020B0604020202020204" pitchFamily="34" charset="0"/>
                <a:cs typeface="Arial" panose="020B0604020202020204" pitchFamily="34" charset="0"/>
              </a:rPr>
              <a:t>Spanish &amp; Romanian Cultures</a:t>
            </a:r>
          </a:p>
        </p:txBody>
      </p:sp>
      <p:graphicFrame>
        <p:nvGraphicFramePr>
          <p:cNvPr id="7" name="Content Placeholder 2">
            <a:extLst>
              <a:ext uri="{FF2B5EF4-FFF2-40B4-BE49-F238E27FC236}">
                <a16:creationId xmlns:a16="http://schemas.microsoft.com/office/drawing/2014/main" id="{954975FF-4376-66EA-D5D3-DF3ABC9422E0}"/>
              </a:ext>
            </a:extLst>
          </p:cNvPr>
          <p:cNvGraphicFramePr>
            <a:graphicFrameLocks noGrp="1"/>
          </p:cNvGraphicFramePr>
          <p:nvPr>
            <p:ph idx="1"/>
            <p:extLst>
              <p:ext uri="{D42A27DB-BD31-4B8C-83A1-F6EECF244321}">
                <p14:modId xmlns:p14="http://schemas.microsoft.com/office/powerpoint/2010/main" val="407730108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76689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C903058-D2F6-A7AB-7225-E981F185F51F}"/>
            </a:ext>
          </a:extLst>
        </p:cNvPr>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F39A895-B58A-50A9-97DE-D5EDFA9CF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9E70EC9B-754F-E2D7-FD01-40EA21E2EE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B15D337-3232-F739-160B-B4B9D5757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91E1C6D9-89FD-B59D-3FB8-FC4E4E2921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BD99F31-A5DF-7410-8C3B-61B2A724782B}"/>
              </a:ext>
            </a:extLst>
          </p:cNvPr>
          <p:cNvSpPr>
            <a:spLocks noGrp="1"/>
          </p:cNvSpPr>
          <p:nvPr>
            <p:ph type="title"/>
          </p:nvPr>
        </p:nvSpPr>
        <p:spPr>
          <a:xfrm>
            <a:off x="1361764" y="230519"/>
            <a:ext cx="10044023" cy="644193"/>
          </a:xfrm>
        </p:spPr>
        <p:txBody>
          <a:bodyPr anchor="ctr">
            <a:normAutofit/>
          </a:bodyPr>
          <a:lstStyle/>
          <a:p>
            <a:pPr algn="ctr"/>
            <a:r>
              <a:rPr lang="en-GB" sz="3600" b="1" dirty="0">
                <a:solidFill>
                  <a:srgbClr val="FFFFFF"/>
                </a:solidFill>
                <a:latin typeface="Arial" panose="020B0604020202020204" pitchFamily="34" charset="0"/>
                <a:cs typeface="Arial" panose="020B0604020202020204" pitchFamily="34" charset="0"/>
              </a:rPr>
              <a:t>Spanish &amp; Romanian Cultures</a:t>
            </a:r>
          </a:p>
        </p:txBody>
      </p:sp>
      <p:graphicFrame>
        <p:nvGraphicFramePr>
          <p:cNvPr id="7" name="Content Placeholder 2">
            <a:extLst>
              <a:ext uri="{FF2B5EF4-FFF2-40B4-BE49-F238E27FC236}">
                <a16:creationId xmlns:a16="http://schemas.microsoft.com/office/drawing/2014/main" id="{6E44D307-877D-4C93-4290-CE0E650CAD3B}"/>
              </a:ext>
            </a:extLst>
          </p:cNvPr>
          <p:cNvGraphicFramePr>
            <a:graphicFrameLocks noGrp="1"/>
          </p:cNvGraphicFramePr>
          <p:nvPr>
            <p:ph idx="1"/>
            <p:extLst>
              <p:ext uri="{D42A27DB-BD31-4B8C-83A1-F6EECF244321}">
                <p14:modId xmlns:p14="http://schemas.microsoft.com/office/powerpoint/2010/main" val="2908777995"/>
              </p:ext>
            </p:extLst>
          </p:nvPr>
        </p:nvGraphicFramePr>
        <p:xfrm>
          <a:off x="147484" y="2369574"/>
          <a:ext cx="11897032" cy="43758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A cartoon of a ball pointing&#10;&#10;AI-generated content may be incorrect.">
            <a:extLst>
              <a:ext uri="{FF2B5EF4-FFF2-40B4-BE49-F238E27FC236}">
                <a16:creationId xmlns:a16="http://schemas.microsoft.com/office/drawing/2014/main" id="{42F65D3D-045A-0B8E-26BE-8AFBB70A72B0}"/>
              </a:ext>
            </a:extLst>
          </p:cNvPr>
          <p:cNvPicPr>
            <a:picLocks noChangeAspect="1"/>
          </p:cNvPicPr>
          <p:nvPr/>
        </p:nvPicPr>
        <p:blipFill>
          <a:blip r:embed="rId8"/>
          <a:stretch>
            <a:fillRect/>
          </a:stretch>
        </p:blipFill>
        <p:spPr>
          <a:xfrm>
            <a:off x="5093109" y="2369083"/>
            <a:ext cx="1858297" cy="1576446"/>
          </a:xfrm>
          <a:prstGeom prst="rect">
            <a:avLst/>
          </a:prstGeom>
        </p:spPr>
      </p:pic>
      <p:sp>
        <p:nvSpPr>
          <p:cNvPr id="6" name="TextBox 5">
            <a:extLst>
              <a:ext uri="{FF2B5EF4-FFF2-40B4-BE49-F238E27FC236}">
                <a16:creationId xmlns:a16="http://schemas.microsoft.com/office/drawing/2014/main" id="{973583F2-D688-43A5-0490-9560C2AD7803}"/>
              </a:ext>
            </a:extLst>
          </p:cNvPr>
          <p:cNvSpPr txBox="1"/>
          <p:nvPr/>
        </p:nvSpPr>
        <p:spPr>
          <a:xfrm>
            <a:off x="-68828" y="1559084"/>
            <a:ext cx="2428568"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(Heri </a:t>
            </a:r>
            <a:r>
              <a:rPr lang="en-GB" sz="1400" dirty="0" err="1">
                <a:latin typeface="Arial" panose="020B0604020202020204" pitchFamily="34" charset="0"/>
                <a:cs typeface="Arial" panose="020B0604020202020204" pitchFamily="34" charset="0"/>
              </a:rPr>
              <a:t>Datuamas</a:t>
            </a:r>
            <a:r>
              <a:rPr lang="en-GB" sz="1400" dirty="0">
                <a:latin typeface="Arial" panose="020B0604020202020204" pitchFamily="34" charset="0"/>
                <a:cs typeface="Arial" panose="020B0604020202020204" pitchFamily="34" charset="0"/>
              </a:rPr>
              <a:t>, 2025)</a:t>
            </a:r>
          </a:p>
        </p:txBody>
      </p:sp>
      <p:pic>
        <p:nvPicPr>
          <p:cNvPr id="11" name="Picture 10" descr="A cartoon of a map&#10;&#10;AI-generated content may be incorrect.">
            <a:extLst>
              <a:ext uri="{FF2B5EF4-FFF2-40B4-BE49-F238E27FC236}">
                <a16:creationId xmlns:a16="http://schemas.microsoft.com/office/drawing/2014/main" id="{90E07E07-7023-26CF-71B5-42CDEF20ADEC}"/>
              </a:ext>
            </a:extLst>
          </p:cNvPr>
          <p:cNvPicPr>
            <a:picLocks noChangeAspect="1"/>
          </p:cNvPicPr>
          <p:nvPr/>
        </p:nvPicPr>
        <p:blipFill>
          <a:blip r:embed="rId9"/>
          <a:stretch>
            <a:fillRect/>
          </a:stretch>
        </p:blipFill>
        <p:spPr>
          <a:xfrm>
            <a:off x="5255165" y="5482022"/>
            <a:ext cx="1534183" cy="1263445"/>
          </a:xfrm>
          <a:prstGeom prst="rect">
            <a:avLst/>
          </a:prstGeom>
        </p:spPr>
      </p:pic>
      <p:sp>
        <p:nvSpPr>
          <p:cNvPr id="13" name="TextBox 12">
            <a:extLst>
              <a:ext uri="{FF2B5EF4-FFF2-40B4-BE49-F238E27FC236}">
                <a16:creationId xmlns:a16="http://schemas.microsoft.com/office/drawing/2014/main" id="{5E402CA1-C807-F2E4-8D71-6AD7D2827973}"/>
              </a:ext>
            </a:extLst>
          </p:cNvPr>
          <p:cNvSpPr txBox="1"/>
          <p:nvPr/>
        </p:nvSpPr>
        <p:spPr>
          <a:xfrm>
            <a:off x="10813059" y="1568916"/>
            <a:ext cx="1629696"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Xsviatx</a:t>
            </a:r>
            <a:r>
              <a:rPr lang="en-GB" sz="1400" dirty="0">
                <a:latin typeface="Arial" panose="020B0604020202020204" pitchFamily="34" charset="0"/>
                <a:cs typeface="Arial" panose="020B0604020202020204" pitchFamily="34" charset="0"/>
              </a:rPr>
              <a:t>, 2020)</a:t>
            </a:r>
          </a:p>
        </p:txBody>
      </p:sp>
    </p:spTree>
    <p:extLst>
      <p:ext uri="{BB962C8B-B14F-4D97-AF65-F5344CB8AC3E}">
        <p14:creationId xmlns:p14="http://schemas.microsoft.com/office/powerpoint/2010/main" val="19042477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7D9DEA3-8485-1434-CDA3-D0C1B02C9F03}"/>
            </a:ext>
          </a:extLst>
        </p:cNvPr>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126DBFA2-2DEC-D3AB-27DB-2D4930EAE5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ABF3C41-35E8-EF87-AEBA-F9B1F36E7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24536FD9-F8FC-1276-2AE8-DECA25B8F3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BA360E5-9688-1EA6-F55F-19476D67EA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95B65EA-2084-740A-AD21-9357422E6256}"/>
              </a:ext>
            </a:extLst>
          </p:cNvPr>
          <p:cNvSpPr>
            <a:spLocks noGrp="1"/>
          </p:cNvSpPr>
          <p:nvPr>
            <p:ph type="title"/>
          </p:nvPr>
        </p:nvSpPr>
        <p:spPr>
          <a:xfrm>
            <a:off x="1371596" y="156476"/>
            <a:ext cx="10044023" cy="644193"/>
          </a:xfrm>
        </p:spPr>
        <p:txBody>
          <a:bodyPr anchor="ctr">
            <a:normAutofit/>
          </a:bodyPr>
          <a:lstStyle/>
          <a:p>
            <a:pPr algn="ctr"/>
            <a:r>
              <a:rPr lang="en-GB" sz="3600" b="1" dirty="0">
                <a:solidFill>
                  <a:schemeClr val="bg1"/>
                </a:solidFill>
                <a:latin typeface="Arial" panose="020B0604020202020204" pitchFamily="34" charset="0"/>
                <a:cs typeface="Arial" panose="020B0604020202020204" pitchFamily="34" charset="0"/>
              </a:rPr>
              <a:t>Tuckman’s Team Development Theory</a:t>
            </a:r>
          </a:p>
        </p:txBody>
      </p:sp>
      <p:pic>
        <p:nvPicPr>
          <p:cNvPr id="8" name="Content Placeholder 7">
            <a:extLst>
              <a:ext uri="{FF2B5EF4-FFF2-40B4-BE49-F238E27FC236}">
                <a16:creationId xmlns:a16="http://schemas.microsoft.com/office/drawing/2014/main" id="{89CA65BD-7CCE-AED3-4D6F-92BA451AD596}"/>
              </a:ext>
            </a:extLst>
          </p:cNvPr>
          <p:cNvPicPr>
            <a:picLocks noGrp="1" noChangeAspect="1"/>
          </p:cNvPicPr>
          <p:nvPr>
            <p:ph idx="1"/>
          </p:nvPr>
        </p:nvPicPr>
        <p:blipFill>
          <a:blip r:embed="rId3"/>
          <a:stretch>
            <a:fillRect/>
          </a:stretch>
        </p:blipFill>
        <p:spPr>
          <a:xfrm>
            <a:off x="6756569" y="1711059"/>
            <a:ext cx="5017443" cy="5011346"/>
          </a:xfrm>
          <a:prstGeom prst="rect">
            <a:avLst/>
          </a:prstGeom>
        </p:spPr>
      </p:pic>
      <p:sp>
        <p:nvSpPr>
          <p:cNvPr id="10" name="TextBox 9">
            <a:extLst>
              <a:ext uri="{FF2B5EF4-FFF2-40B4-BE49-F238E27FC236}">
                <a16:creationId xmlns:a16="http://schemas.microsoft.com/office/drawing/2014/main" id="{2A3000B5-AA1E-BF44-CA56-C771004F6FBD}"/>
              </a:ext>
            </a:extLst>
          </p:cNvPr>
          <p:cNvSpPr txBox="1"/>
          <p:nvPr/>
        </p:nvSpPr>
        <p:spPr>
          <a:xfrm>
            <a:off x="242581" y="1863493"/>
            <a:ext cx="5735432" cy="4893647"/>
          </a:xfrm>
          <a:prstGeom prst="rect">
            <a:avLst/>
          </a:prstGeom>
          <a:noFill/>
        </p:spPr>
        <p:txBody>
          <a:bodyPr wrap="square">
            <a:spAutoFit/>
          </a:bodyPr>
          <a:lstStyle/>
          <a:p>
            <a:r>
              <a:rPr lang="en-GB" sz="2400" b="1" dirty="0">
                <a:latin typeface="Arial" panose="020B0604020202020204" pitchFamily="34" charset="0"/>
                <a:cs typeface="Arial" panose="020B0604020202020204" pitchFamily="34" charset="0"/>
              </a:rPr>
              <a:t>Forming:</a:t>
            </a:r>
            <a:r>
              <a:rPr lang="en-GB" sz="2400" dirty="0">
                <a:latin typeface="Arial" panose="020B0604020202020204" pitchFamily="34" charset="0"/>
                <a:cs typeface="Arial" panose="020B0604020202020204" pitchFamily="34" charset="0"/>
              </a:rPr>
              <a:t> Team members are introduced; they learn about one another and begin to understand the team's purpose.</a:t>
            </a:r>
          </a:p>
          <a:p>
            <a:r>
              <a:rPr lang="en-GB" sz="2400" b="1" dirty="0">
                <a:latin typeface="Arial" panose="020B0604020202020204" pitchFamily="34" charset="0"/>
                <a:cs typeface="Arial" panose="020B0604020202020204" pitchFamily="34" charset="0"/>
              </a:rPr>
              <a:t>Storming: </a:t>
            </a:r>
            <a:r>
              <a:rPr lang="en-GB" sz="2400" dirty="0">
                <a:latin typeface="Arial" panose="020B0604020202020204" pitchFamily="34" charset="0"/>
                <a:cs typeface="Arial" panose="020B0604020202020204" pitchFamily="34" charset="0"/>
              </a:rPr>
              <a:t>Conflicts arise when team members express differing ideas and personalities.</a:t>
            </a:r>
          </a:p>
          <a:p>
            <a:r>
              <a:rPr lang="en-GB" sz="2400" b="1" dirty="0">
                <a:latin typeface="Arial" panose="020B0604020202020204" pitchFamily="34" charset="0"/>
                <a:cs typeface="Arial" panose="020B0604020202020204" pitchFamily="34" charset="0"/>
              </a:rPr>
              <a:t>Norming:</a:t>
            </a:r>
            <a:r>
              <a:rPr lang="en-GB" sz="2400" dirty="0">
                <a:latin typeface="Arial" panose="020B0604020202020204" pitchFamily="34" charset="0"/>
                <a:cs typeface="Arial" panose="020B0604020202020204" pitchFamily="34" charset="0"/>
              </a:rPr>
              <a:t> The team begins to settle, establish norms, and collaborate more effectively.</a:t>
            </a:r>
          </a:p>
          <a:p>
            <a:r>
              <a:rPr lang="en-GB" sz="2400" b="1" dirty="0">
                <a:latin typeface="Arial" panose="020B0604020202020204" pitchFamily="34" charset="0"/>
                <a:cs typeface="Arial" panose="020B0604020202020204" pitchFamily="34" charset="0"/>
              </a:rPr>
              <a:t>Performing:</a:t>
            </a:r>
            <a:r>
              <a:rPr lang="en-GB" sz="2400" dirty="0">
                <a:latin typeface="Arial" panose="020B0604020202020204" pitchFamily="34" charset="0"/>
                <a:cs typeface="Arial" panose="020B0604020202020204" pitchFamily="34" charset="0"/>
              </a:rPr>
              <a:t> The team is fully functional, with members working efficiently towards common goals.</a:t>
            </a:r>
          </a:p>
        </p:txBody>
      </p:sp>
      <p:sp>
        <p:nvSpPr>
          <p:cNvPr id="14" name="TextBox 13">
            <a:extLst>
              <a:ext uri="{FF2B5EF4-FFF2-40B4-BE49-F238E27FC236}">
                <a16:creationId xmlns:a16="http://schemas.microsoft.com/office/drawing/2014/main" id="{374D64E6-D3CB-A1AB-3F0C-D224C6295DB2}"/>
              </a:ext>
            </a:extLst>
          </p:cNvPr>
          <p:cNvSpPr txBox="1"/>
          <p:nvPr/>
        </p:nvSpPr>
        <p:spPr>
          <a:xfrm>
            <a:off x="10466806" y="6482845"/>
            <a:ext cx="1897626"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(Tuckman, 1965)</a:t>
            </a:r>
          </a:p>
        </p:txBody>
      </p:sp>
    </p:spTree>
    <p:extLst>
      <p:ext uri="{BB962C8B-B14F-4D97-AF65-F5344CB8AC3E}">
        <p14:creationId xmlns:p14="http://schemas.microsoft.com/office/powerpoint/2010/main" val="24500183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68E7CF8-C8D2-E055-573B-7D9AC341E7B5}"/>
            </a:ext>
          </a:extLst>
        </p:cNvPr>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A087088-C6BD-7022-60F6-4379B03D42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1023407D-63E4-D8FE-9CEF-6F3430697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EA6B7304-A878-3E16-010E-5B8A2C873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C59F1913-DDB5-A614-E2D2-B7D50CF0E6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7DA1C4-1650-1FB3-C6A1-D2899B12AE42}"/>
              </a:ext>
            </a:extLst>
          </p:cNvPr>
          <p:cNvSpPr>
            <a:spLocks noGrp="1"/>
          </p:cNvSpPr>
          <p:nvPr>
            <p:ph type="title"/>
          </p:nvPr>
        </p:nvSpPr>
        <p:spPr>
          <a:xfrm>
            <a:off x="1371596" y="156476"/>
            <a:ext cx="10044023" cy="1003730"/>
          </a:xfrm>
        </p:spPr>
        <p:txBody>
          <a:bodyPr anchor="ctr">
            <a:noAutofit/>
          </a:bodyPr>
          <a:lstStyle/>
          <a:p>
            <a:pPr algn="ctr"/>
            <a:r>
              <a:rPr lang="en-GB" sz="3600" b="1" dirty="0">
                <a:solidFill>
                  <a:schemeClr val="bg1"/>
                </a:solidFill>
                <a:latin typeface="Arial" panose="020B0604020202020204" pitchFamily="34" charset="0"/>
                <a:cs typeface="Arial" panose="020B0604020202020204" pitchFamily="34" charset="0"/>
              </a:rPr>
              <a:t>Tuckman’s Team Development Theory</a:t>
            </a:r>
            <a:br>
              <a:rPr lang="en-GB" sz="3600" b="1" dirty="0">
                <a:solidFill>
                  <a:schemeClr val="bg1"/>
                </a:solidFill>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 Examples</a:t>
            </a:r>
          </a:p>
        </p:txBody>
      </p:sp>
      <p:sp>
        <p:nvSpPr>
          <p:cNvPr id="4" name="Content Placeholder 3">
            <a:extLst>
              <a:ext uri="{FF2B5EF4-FFF2-40B4-BE49-F238E27FC236}">
                <a16:creationId xmlns:a16="http://schemas.microsoft.com/office/drawing/2014/main" id="{64EE63E8-4566-ADB5-D1D7-2CC6B74CC329}"/>
              </a:ext>
            </a:extLst>
          </p:cNvPr>
          <p:cNvSpPr>
            <a:spLocks noGrp="1"/>
          </p:cNvSpPr>
          <p:nvPr>
            <p:ph idx="1"/>
          </p:nvPr>
        </p:nvSpPr>
        <p:spPr>
          <a:xfrm>
            <a:off x="127820" y="1825625"/>
            <a:ext cx="11749548" cy="4875899"/>
          </a:xfrm>
        </p:spPr>
        <p:txBody>
          <a:bodyPr>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black"/>
                </a:solidFill>
                <a:effectLst/>
                <a:uLnTx/>
                <a:uFillTx/>
                <a:latin typeface="Arial"/>
                <a:ea typeface="+mn-ea"/>
                <a:cs typeface="Arial"/>
              </a:rPr>
              <a:t>Forming: </a:t>
            </a:r>
            <a:r>
              <a:rPr kumimoji="0" lang="en-GB" sz="2400" b="0" i="0" u="none" strike="noStrike" kern="1200" cap="none" spc="0" normalizeH="0" baseline="0" noProof="0" dirty="0">
                <a:ln>
                  <a:noFill/>
                </a:ln>
                <a:solidFill>
                  <a:prstClr val="black"/>
                </a:solidFill>
                <a:effectLst/>
                <a:uLnTx/>
                <a:uFillTx/>
                <a:latin typeface="Arial"/>
                <a:ea typeface="+mn-ea"/>
                <a:cs typeface="Arial"/>
              </a:rPr>
              <a:t>Cultural differences initially caused some confusion, but they later proved useful. Lara and Dani's adaptable style contrasted with Paula and Florin's structured approach, resulting in deeper discussions about how to collaborate effectively.</a:t>
            </a:r>
            <a:endParaRPr kumimoji="0" lang="en-US" sz="2400" b="0" i="0" u="none" strike="noStrike" kern="1200" cap="none" spc="0" normalizeH="0" baseline="0" noProof="0" dirty="0">
              <a:ln>
                <a:noFill/>
              </a:ln>
              <a:solidFill>
                <a:prstClr val="black"/>
              </a:solidFill>
              <a:effectLst/>
              <a:uLnTx/>
              <a:uFillTx/>
              <a:latin typeface="Arial"/>
              <a:ea typeface="+mn-ea"/>
              <a:cs typeface="Arial"/>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black"/>
                </a:solidFill>
                <a:effectLst/>
                <a:uLnTx/>
                <a:uFillTx/>
                <a:latin typeface="Arial"/>
                <a:ea typeface="+mn-ea"/>
                <a:cs typeface="Arial"/>
              </a:rPr>
              <a:t>Storming: </a:t>
            </a:r>
            <a:r>
              <a:rPr kumimoji="0" lang="en-GB" sz="2400" b="0" i="0" u="none" strike="noStrike" kern="1200" cap="none" spc="0" normalizeH="0" baseline="0" noProof="0" dirty="0">
                <a:ln>
                  <a:noFill/>
                </a:ln>
                <a:solidFill>
                  <a:prstClr val="black"/>
                </a:solidFill>
                <a:effectLst/>
                <a:uLnTx/>
                <a:uFillTx/>
                <a:latin typeface="Arial"/>
                <a:ea typeface="+mn-ea"/>
                <a:cs typeface="Arial"/>
              </a:rPr>
              <a:t>The tension between Romania's structured methods and Spain's more adaptable style presented challenges, but it also allowed for creative solutions while maintaining organisation.</a:t>
            </a:r>
            <a:endParaRPr kumimoji="0" lang="en-US" sz="2400" b="0" i="0" u="none" strike="noStrike" kern="1200" cap="none" spc="0" normalizeH="0" baseline="0" noProof="0" dirty="0">
              <a:ln>
                <a:noFill/>
              </a:ln>
              <a:solidFill>
                <a:prstClr val="black"/>
              </a:solidFill>
              <a:effectLst/>
              <a:uLnTx/>
              <a:uFillTx/>
              <a:latin typeface="Arial"/>
              <a:ea typeface="+mn-ea"/>
              <a:cs typeface="Arial"/>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black"/>
                </a:solidFill>
                <a:effectLst/>
                <a:uLnTx/>
                <a:uFillTx/>
                <a:latin typeface="Arial"/>
                <a:ea typeface="+mn-ea"/>
                <a:cs typeface="Arial"/>
              </a:rPr>
              <a:t>Norming: </a:t>
            </a:r>
            <a:r>
              <a:rPr kumimoji="0" lang="en-GB" sz="2400" b="0" i="0" u="none" strike="noStrike" kern="1200" cap="none" spc="0" normalizeH="0" baseline="0" noProof="0" dirty="0">
                <a:ln>
                  <a:noFill/>
                </a:ln>
                <a:solidFill>
                  <a:prstClr val="black"/>
                </a:solidFill>
                <a:effectLst/>
                <a:uLnTx/>
                <a:uFillTx/>
                <a:latin typeface="Arial"/>
                <a:ea typeface="+mn-ea"/>
                <a:cs typeface="Arial"/>
              </a:rPr>
              <a:t>As the team settled into a rhythm, we were able to successfully balance Romanian discipline and Spanish creativity. We respected each other's strengths and worked well together.</a:t>
            </a:r>
            <a:endParaRPr kumimoji="0" lang="en-US" sz="2400" b="0" i="0" u="none" strike="noStrike" kern="1200" cap="none" spc="0" normalizeH="0" baseline="0" noProof="0" dirty="0">
              <a:ln>
                <a:noFill/>
              </a:ln>
              <a:solidFill>
                <a:prstClr val="black"/>
              </a:solidFill>
              <a:effectLst/>
              <a:uLnTx/>
              <a:uFillTx/>
              <a:latin typeface="Arial"/>
              <a:ea typeface="+mn-ea"/>
              <a:cs typeface="Arial"/>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black"/>
                </a:solidFill>
                <a:effectLst/>
                <a:uLnTx/>
                <a:uFillTx/>
                <a:latin typeface="Arial"/>
                <a:ea typeface="+mn-ea"/>
                <a:cs typeface="Arial"/>
              </a:rPr>
              <a:t>Performing: </a:t>
            </a:r>
            <a:r>
              <a:rPr kumimoji="0" lang="en-GB" sz="2400" b="0" i="0" u="none" strike="noStrike" kern="1200" cap="none" spc="0" normalizeH="0" baseline="0" noProof="0" dirty="0">
                <a:ln>
                  <a:noFill/>
                </a:ln>
                <a:solidFill>
                  <a:prstClr val="black"/>
                </a:solidFill>
                <a:effectLst/>
                <a:uLnTx/>
                <a:uFillTx/>
                <a:latin typeface="Arial"/>
                <a:ea typeface="+mn-ea"/>
                <a:cs typeface="Arial"/>
              </a:rPr>
              <a:t>The combination of both cultural perspectives resulted in strong interaction, combining structure and flexibility for an organised but creative team effort (Natvig and Stark, 2016).</a:t>
            </a:r>
          </a:p>
          <a:p>
            <a:endParaRPr lang="en-GB" dirty="0"/>
          </a:p>
        </p:txBody>
      </p:sp>
    </p:spTree>
    <p:extLst>
      <p:ext uri="{BB962C8B-B14F-4D97-AF65-F5344CB8AC3E}">
        <p14:creationId xmlns:p14="http://schemas.microsoft.com/office/powerpoint/2010/main" val="29423180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0A76B7D-7695-B880-5BD0-AEEA9AA58879}"/>
              </a:ext>
            </a:extLst>
          </p:cNvPr>
          <p:cNvSpPr txBox="1"/>
          <p:nvPr/>
        </p:nvSpPr>
        <p:spPr>
          <a:xfrm>
            <a:off x="630936" y="2807208"/>
            <a:ext cx="3429000" cy="341071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(Sales, 2023)</a:t>
            </a:r>
          </a:p>
        </p:txBody>
      </p:sp>
      <p:pic>
        <p:nvPicPr>
          <p:cNvPr id="4" name="Content Placeholder 3">
            <a:extLst>
              <a:ext uri="{FF2B5EF4-FFF2-40B4-BE49-F238E27FC236}">
                <a16:creationId xmlns:a16="http://schemas.microsoft.com/office/drawing/2014/main" id="{0F71DDBB-A657-4BEA-8BE3-12906241555F}"/>
              </a:ext>
            </a:extLst>
          </p:cNvPr>
          <p:cNvPicPr>
            <a:picLocks noGrp="1" noChangeAspect="1"/>
          </p:cNvPicPr>
          <p:nvPr>
            <p:ph idx="1"/>
          </p:nvPr>
        </p:nvPicPr>
        <p:blipFill>
          <a:blip r:embed="rId3"/>
          <a:stretch>
            <a:fillRect/>
          </a:stretch>
        </p:blipFill>
        <p:spPr>
          <a:xfrm>
            <a:off x="4654296" y="978179"/>
            <a:ext cx="6903720" cy="4901641"/>
          </a:xfrm>
          <a:prstGeom prst="rect">
            <a:avLst/>
          </a:prstGeom>
        </p:spPr>
      </p:pic>
    </p:spTree>
    <p:extLst>
      <p:ext uri="{BB962C8B-B14F-4D97-AF65-F5344CB8AC3E}">
        <p14:creationId xmlns:p14="http://schemas.microsoft.com/office/powerpoint/2010/main" val="33913924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Drama">
            <a:extLst>
              <a:ext uri="{FF2B5EF4-FFF2-40B4-BE49-F238E27FC236}">
                <a16:creationId xmlns:a16="http://schemas.microsoft.com/office/drawing/2014/main" id="{8AC61E1A-A545-8B51-3A5A-DB69CBD1603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64988" y="1744515"/>
            <a:ext cx="3368969" cy="3368969"/>
          </a:xfrm>
          <a:prstGeom prst="rect">
            <a:avLst/>
          </a:prstGeom>
        </p:spPr>
      </p:pic>
      <p:sp>
        <p:nvSpPr>
          <p:cNvPr id="25" name="Freeform: Shape 24">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82BA4024-8832-EB89-C305-8F21314E22B8}"/>
              </a:ext>
            </a:extLst>
          </p:cNvPr>
          <p:cNvSpPr>
            <a:spLocks noGrp="1"/>
          </p:cNvSpPr>
          <p:nvPr>
            <p:ph type="title"/>
          </p:nvPr>
        </p:nvSpPr>
        <p:spPr>
          <a:xfrm>
            <a:off x="130662" y="157746"/>
            <a:ext cx="5337270" cy="583445"/>
          </a:xfrm>
        </p:spPr>
        <p:txBody>
          <a:bodyPr anchor="b">
            <a:normAutofit fontScale="90000"/>
          </a:bodyPr>
          <a:lstStyle/>
          <a:p>
            <a:pPr algn="ctr"/>
            <a:r>
              <a:rPr lang="en-GB" sz="3600" b="1" dirty="0">
                <a:latin typeface="Arial" panose="020B0604020202020204" pitchFamily="34" charset="0"/>
                <a:cs typeface="Arial" panose="020B0604020202020204" pitchFamily="34" charset="0"/>
              </a:rPr>
              <a:t>Drama Triangle </a:t>
            </a:r>
          </a:p>
        </p:txBody>
      </p:sp>
      <p:sp>
        <p:nvSpPr>
          <p:cNvPr id="27"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onnsiteX0" fmla="*/ 0 w 5029200"/>
              <a:gd name="connsiteY0" fmla="*/ 0 h 18288"/>
              <a:gd name="connsiteX1" fmla="*/ 528066 w 5029200"/>
              <a:gd name="connsiteY1" fmla="*/ 0 h 18288"/>
              <a:gd name="connsiteX2" fmla="*/ 1207008 w 5029200"/>
              <a:gd name="connsiteY2" fmla="*/ 0 h 18288"/>
              <a:gd name="connsiteX3" fmla="*/ 1785366 w 5029200"/>
              <a:gd name="connsiteY3" fmla="*/ 0 h 18288"/>
              <a:gd name="connsiteX4" fmla="*/ 2313432 w 5029200"/>
              <a:gd name="connsiteY4" fmla="*/ 0 h 18288"/>
              <a:gd name="connsiteX5" fmla="*/ 2992374 w 5029200"/>
              <a:gd name="connsiteY5" fmla="*/ 0 h 18288"/>
              <a:gd name="connsiteX6" fmla="*/ 3621024 w 5029200"/>
              <a:gd name="connsiteY6" fmla="*/ 0 h 18288"/>
              <a:gd name="connsiteX7" fmla="*/ 4249674 w 5029200"/>
              <a:gd name="connsiteY7" fmla="*/ 0 h 18288"/>
              <a:gd name="connsiteX8" fmla="*/ 5029200 w 5029200"/>
              <a:gd name="connsiteY8" fmla="*/ 0 h 18288"/>
              <a:gd name="connsiteX9" fmla="*/ 5029200 w 5029200"/>
              <a:gd name="connsiteY9" fmla="*/ 18288 h 18288"/>
              <a:gd name="connsiteX10" fmla="*/ 4501134 w 5029200"/>
              <a:gd name="connsiteY10" fmla="*/ 18288 h 18288"/>
              <a:gd name="connsiteX11" fmla="*/ 4023360 w 5029200"/>
              <a:gd name="connsiteY11" fmla="*/ 18288 h 18288"/>
              <a:gd name="connsiteX12" fmla="*/ 3344418 w 5029200"/>
              <a:gd name="connsiteY12" fmla="*/ 18288 h 18288"/>
              <a:gd name="connsiteX13" fmla="*/ 2816352 w 5029200"/>
              <a:gd name="connsiteY13" fmla="*/ 18288 h 18288"/>
              <a:gd name="connsiteX14" fmla="*/ 2137410 w 5029200"/>
              <a:gd name="connsiteY14" fmla="*/ 18288 h 18288"/>
              <a:gd name="connsiteX15" fmla="*/ 1408176 w 5029200"/>
              <a:gd name="connsiteY15" fmla="*/ 18288 h 18288"/>
              <a:gd name="connsiteX16" fmla="*/ 829818 w 5029200"/>
              <a:gd name="connsiteY16" fmla="*/ 18288 h 18288"/>
              <a:gd name="connsiteX17" fmla="*/ 0 w 5029200"/>
              <a:gd name="connsiteY17" fmla="*/ 18288 h 18288"/>
              <a:gd name="connsiteX18" fmla="*/ 0 w 5029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9" name="Content Placeholder 2">
            <a:extLst>
              <a:ext uri="{FF2B5EF4-FFF2-40B4-BE49-F238E27FC236}">
                <a16:creationId xmlns:a16="http://schemas.microsoft.com/office/drawing/2014/main" id="{845D7392-3256-95E5-FACC-7ECB49EAE584}"/>
              </a:ext>
            </a:extLst>
          </p:cNvPr>
          <p:cNvGraphicFramePr>
            <a:graphicFrameLocks noGrp="1"/>
          </p:cNvGraphicFramePr>
          <p:nvPr>
            <p:ph idx="1"/>
            <p:extLst>
              <p:ext uri="{D42A27DB-BD31-4B8C-83A1-F6EECF244321}">
                <p14:modId xmlns:p14="http://schemas.microsoft.com/office/powerpoint/2010/main" val="623820744"/>
              </p:ext>
            </p:extLst>
          </p:nvPr>
        </p:nvGraphicFramePr>
        <p:xfrm>
          <a:off x="5202386" y="3295736"/>
          <a:ext cx="6861802" cy="492560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extBox 4">
            <a:extLst>
              <a:ext uri="{FF2B5EF4-FFF2-40B4-BE49-F238E27FC236}">
                <a16:creationId xmlns:a16="http://schemas.microsoft.com/office/drawing/2014/main" id="{49665C18-0153-C9D1-FB5A-64A0C35D48D7}"/>
              </a:ext>
            </a:extLst>
          </p:cNvPr>
          <p:cNvSpPr txBox="1"/>
          <p:nvPr/>
        </p:nvSpPr>
        <p:spPr>
          <a:xfrm>
            <a:off x="5703521" y="6284"/>
            <a:ext cx="6356446" cy="2554545"/>
          </a:xfrm>
          <a:prstGeom prst="rect">
            <a:avLst/>
          </a:prstGeom>
          <a:noFill/>
        </p:spPr>
        <p:txBody>
          <a:bodyPr wrap="square">
            <a:spAutoFit/>
          </a:bodyPr>
          <a:lstStyle/>
          <a:p>
            <a:r>
              <a:rPr lang="en-GB" sz="2000" dirty="0">
                <a:solidFill>
                  <a:schemeClr val="bg1"/>
                </a:solidFill>
                <a:latin typeface="Arial" panose="020B0604020202020204" pitchFamily="34" charset="0"/>
                <a:cs typeface="Arial" panose="020B0604020202020204" pitchFamily="34" charset="0"/>
              </a:rPr>
              <a:t>A model called the Drama Triangle shows the dysfunctional roles people might play in conflict. It was created by Dr. Stephen Karpman in 1968 and shows how the three main roles: the Persecutor, the Rescuer, and the Victim, affect each other. These roles can change, and people can switch between them during a fight, which can keep up a cycle of bad behaviour and emotional tension, particularly in teams.</a:t>
            </a:r>
          </a:p>
        </p:txBody>
      </p:sp>
      <p:sp>
        <p:nvSpPr>
          <p:cNvPr id="8" name="TextBox 7">
            <a:extLst>
              <a:ext uri="{FF2B5EF4-FFF2-40B4-BE49-F238E27FC236}">
                <a16:creationId xmlns:a16="http://schemas.microsoft.com/office/drawing/2014/main" id="{8646858E-5049-E3A0-58C6-7812547BAF68}"/>
              </a:ext>
            </a:extLst>
          </p:cNvPr>
          <p:cNvSpPr txBox="1"/>
          <p:nvPr/>
        </p:nvSpPr>
        <p:spPr>
          <a:xfrm>
            <a:off x="0" y="6546365"/>
            <a:ext cx="1647411"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L’abate</a:t>
            </a:r>
            <a:r>
              <a:rPr lang="en-GB" sz="1400" dirty="0">
                <a:latin typeface="Arial" panose="020B0604020202020204" pitchFamily="34" charset="0"/>
                <a:cs typeface="Arial" panose="020B0604020202020204" pitchFamily="34" charset="0"/>
              </a:rPr>
              <a:t>, 2009)</a:t>
            </a:r>
          </a:p>
        </p:txBody>
      </p:sp>
    </p:spTree>
    <p:extLst>
      <p:ext uri="{BB962C8B-B14F-4D97-AF65-F5344CB8AC3E}">
        <p14:creationId xmlns:p14="http://schemas.microsoft.com/office/powerpoint/2010/main" val="22964736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C64A4D54-EA80-3F5E-D79E-B2D3375CE03E}"/>
              </a:ext>
            </a:extLst>
          </p:cNvPr>
          <p:cNvSpPr>
            <a:spLocks noGrp="1"/>
          </p:cNvSpPr>
          <p:nvPr>
            <p:ph type="title"/>
          </p:nvPr>
        </p:nvSpPr>
        <p:spPr>
          <a:xfrm>
            <a:off x="838200" y="578202"/>
            <a:ext cx="10515600" cy="680327"/>
          </a:xfrm>
        </p:spPr>
        <p:txBody>
          <a:bodyPr>
            <a:normAutofit/>
          </a:bodyPr>
          <a:lstStyle/>
          <a:p>
            <a:pPr algn="ctr"/>
            <a:r>
              <a:rPr lang="en-GB" sz="3600" b="1" dirty="0">
                <a:solidFill>
                  <a:srgbClr val="FFFFFF"/>
                </a:solidFill>
                <a:latin typeface="Arial" panose="020B0604020202020204" pitchFamily="34" charset="0"/>
                <a:cs typeface="Arial" panose="020B0604020202020204" pitchFamily="34" charset="0"/>
              </a:rPr>
              <a:t>Drama Triangles  Examples</a:t>
            </a:r>
            <a:endParaRPr lang="en-US" sz="3600" b="1"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3201DAB-1166-FDCC-7753-E404C7B09D3E}"/>
              </a:ext>
            </a:extLst>
          </p:cNvPr>
          <p:cNvSpPr>
            <a:spLocks noGrp="1"/>
          </p:cNvSpPr>
          <p:nvPr>
            <p:ph idx="1"/>
          </p:nvPr>
        </p:nvSpPr>
        <p:spPr>
          <a:xfrm>
            <a:off x="255639" y="2586788"/>
            <a:ext cx="11680721" cy="4128643"/>
          </a:xfrm>
        </p:spPr>
        <p:txBody>
          <a:bodyPr vert="horz" lIns="91440" tIns="45720" rIns="91440" bIns="45720" rtlCol="0">
            <a:noAutofit/>
          </a:bodyPr>
          <a:lstStyle/>
          <a:p>
            <a:pPr marL="0" indent="0" algn="ctr">
              <a:buNone/>
            </a:pPr>
            <a:r>
              <a:rPr lang="en-GB" sz="2000" b="1" dirty="0">
                <a:latin typeface="Arial" panose="020B0604020202020204" pitchFamily="34" charset="0"/>
                <a:ea typeface="+mn-lt"/>
                <a:cs typeface="Arial" panose="020B0604020202020204" pitchFamily="34" charset="0"/>
              </a:rPr>
              <a:t>Florin (The Victim)</a:t>
            </a:r>
          </a:p>
          <a:p>
            <a:r>
              <a:rPr lang="en-GB" sz="2000" b="1" dirty="0">
                <a:latin typeface="Arial" panose="020B0604020202020204" pitchFamily="34" charset="0"/>
                <a:ea typeface="+mn-lt"/>
                <a:cs typeface="Arial" panose="020B0604020202020204" pitchFamily="34" charset="0"/>
              </a:rPr>
              <a:t>Role:</a:t>
            </a:r>
            <a:r>
              <a:rPr lang="en-GB" sz="2000" dirty="0">
                <a:latin typeface="Arial" panose="020B0604020202020204" pitchFamily="34" charset="0"/>
                <a:ea typeface="+mn-lt"/>
                <a:cs typeface="Arial" panose="020B0604020202020204" pitchFamily="34" charset="0"/>
              </a:rPr>
              <a:t> Florin feels overwhelmed and believes he is falling behind in the group presentation.</a:t>
            </a:r>
          </a:p>
          <a:p>
            <a:r>
              <a:rPr lang="en-GB" sz="2000" b="1" dirty="0">
                <a:latin typeface="Arial" panose="020B0604020202020204" pitchFamily="34" charset="0"/>
                <a:ea typeface="+mn-lt"/>
                <a:cs typeface="Arial" panose="020B0604020202020204" pitchFamily="34" charset="0"/>
              </a:rPr>
              <a:t>Outcome:</a:t>
            </a:r>
            <a:r>
              <a:rPr lang="en-GB" sz="2000" dirty="0">
                <a:latin typeface="Arial" panose="020B0604020202020204" pitchFamily="34" charset="0"/>
                <a:ea typeface="+mn-lt"/>
                <a:cs typeface="Arial" panose="020B0604020202020204" pitchFamily="34" charset="0"/>
              </a:rPr>
              <a:t> Florin becomes passive, relying on the others to pick up his slack. Instead of asking for help or clarifying doubts early, he isolates himself and waits for someone to "save" him from the stress of the presentation.</a:t>
            </a:r>
          </a:p>
          <a:p>
            <a:pPr marL="0" indent="0">
              <a:buNone/>
            </a:pPr>
            <a:endParaRPr lang="en-GB" sz="2000" dirty="0">
              <a:latin typeface="Arial" panose="020B0604020202020204" pitchFamily="34" charset="0"/>
              <a:ea typeface="+mn-lt"/>
              <a:cs typeface="Arial" panose="020B0604020202020204" pitchFamily="34" charset="0"/>
            </a:endParaRPr>
          </a:p>
          <a:p>
            <a:pPr marL="0" indent="0" algn="ctr">
              <a:buNone/>
            </a:pPr>
            <a:r>
              <a:rPr lang="en-GB" sz="2000" b="1" dirty="0">
                <a:latin typeface="Arial" panose="020B0604020202020204" pitchFamily="34" charset="0"/>
                <a:ea typeface="+mn-lt"/>
                <a:cs typeface="Arial" panose="020B0604020202020204" pitchFamily="34" charset="0"/>
              </a:rPr>
              <a:t>Lara (The Rescuer)</a:t>
            </a:r>
          </a:p>
          <a:p>
            <a:r>
              <a:rPr lang="en-GB" sz="2000" b="1" dirty="0">
                <a:latin typeface="Arial" panose="020B0604020202020204" pitchFamily="34" charset="0"/>
                <a:ea typeface="+mn-lt"/>
                <a:cs typeface="Arial" panose="020B0604020202020204" pitchFamily="34" charset="0"/>
              </a:rPr>
              <a:t>Role:</a:t>
            </a:r>
            <a:r>
              <a:rPr lang="en-GB" sz="2000" dirty="0">
                <a:latin typeface="Arial" panose="020B0604020202020204" pitchFamily="34" charset="0"/>
                <a:ea typeface="+mn-lt"/>
                <a:cs typeface="Arial" panose="020B0604020202020204" pitchFamily="34" charset="0"/>
              </a:rPr>
              <a:t> Lara tries to take on more than her fair share of the work to help Florin, even if it means neglecting her own tasks.</a:t>
            </a:r>
          </a:p>
          <a:p>
            <a:r>
              <a:rPr lang="en-GB" sz="2000" b="1" dirty="0">
                <a:latin typeface="Arial" panose="020B0604020202020204" pitchFamily="34" charset="0"/>
                <a:ea typeface="+mn-lt"/>
                <a:cs typeface="Arial" panose="020B0604020202020204" pitchFamily="34" charset="0"/>
              </a:rPr>
              <a:t>Outcome:</a:t>
            </a:r>
            <a:r>
              <a:rPr lang="en-GB" sz="2000" dirty="0">
                <a:latin typeface="Arial" panose="020B0604020202020204" pitchFamily="34" charset="0"/>
                <a:ea typeface="+mn-lt"/>
                <a:cs typeface="Arial" panose="020B0604020202020204" pitchFamily="34" charset="0"/>
              </a:rPr>
              <a:t> While Lara is trying to help, she ends up doing too much and becomes overwhelmed by the extra work. This also prevents Florin from taking responsibility for his own section, creating an unhealthy dependence on Lara.</a:t>
            </a:r>
          </a:p>
        </p:txBody>
      </p:sp>
    </p:spTree>
    <p:extLst>
      <p:ext uri="{BB962C8B-B14F-4D97-AF65-F5344CB8AC3E}">
        <p14:creationId xmlns:p14="http://schemas.microsoft.com/office/powerpoint/2010/main" val="30391653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527A305-117F-DB89-447E-43B59950B76E}"/>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36D54FD2-8D03-2A19-017B-80C91AC898E8}"/>
              </a:ext>
            </a:extLst>
          </p:cNvPr>
          <p:cNvSpPr>
            <a:spLocks noGrp="1"/>
          </p:cNvSpPr>
          <p:nvPr>
            <p:ph type="title"/>
          </p:nvPr>
        </p:nvSpPr>
        <p:spPr>
          <a:xfrm>
            <a:off x="838200" y="401221"/>
            <a:ext cx="10515600" cy="591837"/>
          </a:xfrm>
        </p:spPr>
        <p:txBody>
          <a:bodyPr>
            <a:normAutofit/>
          </a:bodyPr>
          <a:lstStyle/>
          <a:p>
            <a:pPr algn="ctr"/>
            <a:r>
              <a:rPr lang="en-GB" sz="3600" b="1" dirty="0">
                <a:solidFill>
                  <a:srgbClr val="FFFFFF"/>
                </a:solidFill>
                <a:latin typeface="Arial" panose="020B0604020202020204" pitchFamily="34" charset="0"/>
                <a:cs typeface="Arial" panose="020B0604020202020204" pitchFamily="34" charset="0"/>
              </a:rPr>
              <a:t>Drama Triangles  Examples</a:t>
            </a:r>
            <a:endParaRPr lang="en-US" sz="3600" b="1"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F303C89-1C2A-9886-E7B3-CA35E30C5219}"/>
              </a:ext>
            </a:extLst>
          </p:cNvPr>
          <p:cNvSpPr>
            <a:spLocks noGrp="1"/>
          </p:cNvSpPr>
          <p:nvPr>
            <p:ph idx="1"/>
          </p:nvPr>
        </p:nvSpPr>
        <p:spPr>
          <a:xfrm>
            <a:off x="226142" y="2586788"/>
            <a:ext cx="11749548" cy="4177805"/>
          </a:xfrm>
        </p:spPr>
        <p:txBody>
          <a:bodyPr vert="horz" lIns="91440" tIns="45720" rIns="91440" bIns="45720" rtlCol="0">
            <a:normAutofit/>
          </a:bodyPr>
          <a:lstStyle/>
          <a:p>
            <a:pPr marL="0" indent="0" algn="ctr">
              <a:buNone/>
            </a:pPr>
            <a:r>
              <a:rPr lang="en-GB" sz="2000" b="1" dirty="0">
                <a:latin typeface="Arial" panose="020B0604020202020204" pitchFamily="34" charset="0"/>
                <a:cs typeface="Arial" panose="020B0604020202020204" pitchFamily="34" charset="0"/>
              </a:rPr>
              <a:t>Paula (The Persecutor)</a:t>
            </a:r>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ea typeface="+mn-lt"/>
                <a:cs typeface="Arial" panose="020B0604020202020204" pitchFamily="34" charset="0"/>
              </a:rPr>
              <a:t>Role:</a:t>
            </a:r>
            <a:r>
              <a:rPr lang="en-GB" sz="2000" dirty="0">
                <a:latin typeface="Arial" panose="020B0604020202020204" pitchFamily="34" charset="0"/>
                <a:ea typeface="+mn-lt"/>
                <a:cs typeface="Arial" panose="020B0604020202020204" pitchFamily="34" charset="0"/>
              </a:rPr>
              <a:t> Paula starts criticizing the team for not making enough progress and blaming Florin for holding everyone back.</a:t>
            </a:r>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ea typeface="+mn-lt"/>
                <a:cs typeface="Arial" panose="020B0604020202020204" pitchFamily="34" charset="0"/>
              </a:rPr>
              <a:t>Outcome:</a:t>
            </a:r>
            <a:r>
              <a:rPr lang="en-GB" sz="2000" dirty="0">
                <a:latin typeface="Arial" panose="020B0604020202020204" pitchFamily="34" charset="0"/>
                <a:ea typeface="+mn-lt"/>
                <a:cs typeface="Arial" panose="020B0604020202020204" pitchFamily="34" charset="0"/>
              </a:rPr>
              <a:t> Paula becomes frustrated and starts blaming Florin for the delays. Instead of helping to solve the problem, her criticism increases tension and makes Florin feel even more like a victim.</a:t>
            </a:r>
          </a:p>
          <a:p>
            <a:pPr marL="0" indent="0">
              <a:buNone/>
            </a:pPr>
            <a:endParaRPr lang="en-GB" sz="2000" dirty="0">
              <a:latin typeface="Arial" panose="020B0604020202020204" pitchFamily="34" charset="0"/>
              <a:cs typeface="Arial" panose="020B0604020202020204" pitchFamily="34" charset="0"/>
            </a:endParaRPr>
          </a:p>
          <a:p>
            <a:pPr marL="0" indent="0" algn="ctr">
              <a:buNone/>
            </a:pPr>
            <a:r>
              <a:rPr lang="en-GB" sz="2000" b="1" dirty="0">
                <a:latin typeface="Arial" panose="020B0604020202020204" pitchFamily="34" charset="0"/>
                <a:cs typeface="Arial" panose="020B0604020202020204" pitchFamily="34" charset="0"/>
              </a:rPr>
              <a:t> Dani (Neutral)</a:t>
            </a:r>
          </a:p>
          <a:p>
            <a:r>
              <a:rPr lang="en-GB" sz="2000" b="1" dirty="0">
                <a:latin typeface="Arial" panose="020B0604020202020204" pitchFamily="34" charset="0"/>
                <a:ea typeface="+mn-lt"/>
                <a:cs typeface="Arial" panose="020B0604020202020204" pitchFamily="34" charset="0"/>
              </a:rPr>
              <a:t>Role:</a:t>
            </a:r>
            <a:r>
              <a:rPr lang="en-GB" sz="2000" dirty="0">
                <a:latin typeface="Arial" panose="020B0604020202020204" pitchFamily="34" charset="0"/>
                <a:ea typeface="+mn-lt"/>
                <a:cs typeface="Arial" panose="020B0604020202020204" pitchFamily="34" charset="0"/>
              </a:rPr>
              <a:t> Dani is caught in the middle, trying to stay neutral but affected by the growing tension in the team.</a:t>
            </a:r>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ea typeface="+mn-lt"/>
                <a:cs typeface="Arial" panose="020B0604020202020204" pitchFamily="34" charset="0"/>
              </a:rPr>
              <a:t>Outcome:</a:t>
            </a:r>
            <a:r>
              <a:rPr lang="en-GB" sz="2000" dirty="0">
                <a:latin typeface="Arial" panose="020B0604020202020204" pitchFamily="34" charset="0"/>
                <a:ea typeface="+mn-lt"/>
                <a:cs typeface="Arial" panose="020B0604020202020204" pitchFamily="34" charset="0"/>
              </a:rPr>
              <a:t> Dani feels stuck between trying to complete his own part of the project and dealing with the escalating conflict in the group. He starts feeling drained and frustrated but doesn't want to get involved in the drama.</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78004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BE131C-64A6-8A2E-3210-369958B140F9}"/>
              </a:ext>
            </a:extLst>
          </p:cNvPr>
          <p:cNvSpPr>
            <a:spLocks noGrp="1"/>
          </p:cNvSpPr>
          <p:nvPr>
            <p:ph type="title"/>
          </p:nvPr>
        </p:nvSpPr>
        <p:spPr>
          <a:xfrm>
            <a:off x="108155" y="548640"/>
            <a:ext cx="4333953" cy="5431536"/>
          </a:xfrm>
        </p:spPr>
        <p:txBody>
          <a:bodyPr>
            <a:normAutofit/>
          </a:bodyPr>
          <a:lstStyle/>
          <a:p>
            <a:pPr algn="ctr"/>
            <a:r>
              <a:rPr lang="en-GB" sz="3600" b="1" dirty="0">
                <a:latin typeface="Arial" panose="020B0604020202020204" pitchFamily="34" charset="0"/>
                <a:cs typeface="Arial" panose="020B0604020202020204" pitchFamily="34" charset="0"/>
              </a:rPr>
              <a:t>Future Teamwork Recommendations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FD412C-3B82-4E2C-8325-70D2A9F3647C}"/>
              </a:ext>
            </a:extLst>
          </p:cNvPr>
          <p:cNvSpPr>
            <a:spLocks noGrp="1"/>
          </p:cNvSpPr>
          <p:nvPr>
            <p:ph idx="1"/>
          </p:nvPr>
        </p:nvSpPr>
        <p:spPr>
          <a:xfrm>
            <a:off x="5126418" y="0"/>
            <a:ext cx="7044246" cy="6774425"/>
          </a:xfrm>
        </p:spPr>
        <p:txBody>
          <a:bodyPr vert="horz" lIns="91440" tIns="45720" rIns="91440" bIns="45720" rtlCol="0" anchor="ctr">
            <a:normAutofit lnSpcReduction="10000"/>
          </a:bodyPr>
          <a:lstStyle/>
          <a:p>
            <a:pPr marL="0" indent="0" algn="ctr">
              <a:buNone/>
            </a:pPr>
            <a:r>
              <a:rPr lang="en-GB" sz="2400" b="1" dirty="0">
                <a:latin typeface="Arial" panose="020B0604020202020204" pitchFamily="34" charset="0"/>
                <a:ea typeface="+mn-lt"/>
                <a:cs typeface="Arial" panose="020B0604020202020204" pitchFamily="34" charset="0"/>
              </a:rPr>
              <a:t>Clear Roles and Collaboration</a:t>
            </a:r>
          </a:p>
          <a:p>
            <a:pPr marL="0" indent="0" algn="ctr">
              <a:buNone/>
            </a:pPr>
            <a:endParaRPr lang="en-GB" sz="2400" dirty="0">
              <a:latin typeface="Arial" panose="020B0604020202020204" pitchFamily="34" charset="0"/>
              <a:cs typeface="Arial" panose="020B0604020202020204" pitchFamily="34" charset="0"/>
            </a:endParaRPr>
          </a:p>
          <a:p>
            <a:r>
              <a:rPr lang="en-GB" sz="1800" dirty="0">
                <a:latin typeface="Arial" panose="020B0604020202020204" pitchFamily="34" charset="0"/>
                <a:ea typeface="+mn-lt"/>
                <a:cs typeface="Arial" panose="020B0604020202020204" pitchFamily="34" charset="0"/>
              </a:rPr>
              <a:t>Giving everyone on a team a clear role keeps things from getting confusing and speeds up the work.</a:t>
            </a:r>
          </a:p>
          <a:p>
            <a:r>
              <a:rPr lang="en-GB" sz="1800" dirty="0">
                <a:latin typeface="Arial" panose="020B0604020202020204" pitchFamily="34" charset="0"/>
                <a:ea typeface="+mn-lt"/>
                <a:cs typeface="Arial" panose="020B0604020202020204" pitchFamily="34" charset="0"/>
              </a:rPr>
              <a:t>Tasks get done faster and everyone feels more responsible when everyone on the team knows what their job is.</a:t>
            </a:r>
          </a:p>
          <a:p>
            <a:r>
              <a:rPr lang="en-GB" sz="1800" dirty="0">
                <a:latin typeface="Arial" panose="020B0604020202020204" pitchFamily="34" charset="0"/>
                <a:ea typeface="+mn-lt"/>
                <a:cs typeface="Arial" panose="020B0604020202020204" pitchFamily="34" charset="0"/>
              </a:rPr>
              <a:t>When people with different strengths and points of view work together towards a common goal, it makes the work more meaningful.</a:t>
            </a:r>
          </a:p>
          <a:p>
            <a:pPr marL="0" indent="0" algn="ctr">
              <a:buNone/>
            </a:pPr>
            <a:r>
              <a:rPr lang="en-GB" sz="2400" b="1" dirty="0">
                <a:latin typeface="Arial" panose="020B0604020202020204" pitchFamily="34" charset="0"/>
                <a:ea typeface="+mn-lt"/>
                <a:cs typeface="Arial" panose="020B0604020202020204" pitchFamily="34" charset="0"/>
              </a:rPr>
              <a:t>Cultural Differences</a:t>
            </a:r>
          </a:p>
          <a:p>
            <a:pPr marL="0" indent="0" algn="ctr">
              <a:buNone/>
            </a:pPr>
            <a:endParaRPr lang="en-GB" sz="2400" dirty="0">
              <a:latin typeface="Arial" panose="020B0604020202020204" pitchFamily="34" charset="0"/>
              <a:cs typeface="Arial" panose="020B0604020202020204" pitchFamily="34" charset="0"/>
            </a:endParaRPr>
          </a:p>
          <a:p>
            <a:r>
              <a:rPr lang="en-GB" sz="1800" dirty="0">
                <a:latin typeface="Arial" panose="020B0604020202020204" pitchFamily="34" charset="0"/>
                <a:ea typeface="+mn-lt"/>
                <a:cs typeface="Arial" panose="020B0604020202020204" pitchFamily="34" charset="0"/>
              </a:rPr>
              <a:t>Cultural differences gave us new ways of looking at things, which made us more creative and better at solving problems.</a:t>
            </a:r>
          </a:p>
          <a:p>
            <a:r>
              <a:rPr lang="en-GB" sz="1800" dirty="0">
                <a:latin typeface="Arial" panose="020B0604020202020204" pitchFamily="34" charset="0"/>
                <a:ea typeface="+mn-lt"/>
                <a:cs typeface="Arial" panose="020B0604020202020204" pitchFamily="34" charset="0"/>
              </a:rPr>
              <a:t>Because of these differences, we had to be more flexible and open-minded in how we talked to each other and made plans.</a:t>
            </a:r>
          </a:p>
          <a:p>
            <a:r>
              <a:rPr lang="en-GB" sz="1800" dirty="0">
                <a:latin typeface="Arial" panose="020B0604020202020204" pitchFamily="34" charset="0"/>
                <a:ea typeface="+mn-lt"/>
                <a:cs typeface="Arial" panose="020B0604020202020204" pitchFamily="34" charset="0"/>
              </a:rPr>
              <a:t>Even though everyone was different, we kept things organised and structured by making tasks, due dates, and ways to communicate clear.</a:t>
            </a:r>
          </a:p>
          <a:p>
            <a:r>
              <a:rPr lang="en-GB" sz="1800" dirty="0">
                <a:latin typeface="Arial" panose="020B0604020202020204" pitchFamily="34" charset="0"/>
                <a:ea typeface="+mn-lt"/>
                <a:cs typeface="Arial" panose="020B0604020202020204" pitchFamily="34" charset="0"/>
              </a:rPr>
              <a:t>The project went smoothly, and everyone's ideas were considered because there was a good balance between being flexible and following rules.</a:t>
            </a:r>
            <a:endParaRPr lang="en-GB" sz="1800" dirty="0"/>
          </a:p>
        </p:txBody>
      </p:sp>
    </p:spTree>
    <p:extLst>
      <p:ext uri="{BB962C8B-B14F-4D97-AF65-F5344CB8AC3E}">
        <p14:creationId xmlns:p14="http://schemas.microsoft.com/office/powerpoint/2010/main" val="27967999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B98C3F-0077-6D92-7268-288060BE28B4}"/>
              </a:ext>
            </a:extLst>
          </p:cNvPr>
          <p:cNvSpPr>
            <a:spLocks noGrp="1"/>
          </p:cNvSpPr>
          <p:nvPr>
            <p:ph type="title"/>
          </p:nvPr>
        </p:nvSpPr>
        <p:spPr>
          <a:xfrm>
            <a:off x="0" y="548640"/>
            <a:ext cx="4442108" cy="5431536"/>
          </a:xfrm>
        </p:spPr>
        <p:txBody>
          <a:bodyPr>
            <a:normAutofit/>
          </a:bodyPr>
          <a:lstStyle/>
          <a:p>
            <a:pPr algn="ctr"/>
            <a:r>
              <a:rPr lang="en-GB" sz="3600" b="1" dirty="0">
                <a:latin typeface="Arial" panose="020B0604020202020204" pitchFamily="34" charset="0"/>
                <a:cs typeface="Arial" panose="020B0604020202020204" pitchFamily="34" charset="0"/>
              </a:rPr>
              <a:t>Future Teamwork Recommendations</a:t>
            </a:r>
            <a:endParaRPr lang="en-GB" sz="3600" dirty="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FAC47E8-D2C8-CE96-5BE5-A1853DE82200}"/>
              </a:ext>
            </a:extLst>
          </p:cNvPr>
          <p:cNvSpPr>
            <a:spLocks noGrp="1"/>
          </p:cNvSpPr>
          <p:nvPr>
            <p:ph idx="1"/>
          </p:nvPr>
        </p:nvSpPr>
        <p:spPr>
          <a:xfrm>
            <a:off x="5126418" y="0"/>
            <a:ext cx="6986924" cy="6715431"/>
          </a:xfrm>
        </p:spPr>
        <p:txBody>
          <a:bodyPr vert="horz" lIns="91440" tIns="45720" rIns="91440" bIns="45720" rtlCol="0" anchor="ctr">
            <a:normAutofit/>
          </a:bodyPr>
          <a:lstStyle/>
          <a:p>
            <a:pPr marL="0" indent="0" algn="ctr">
              <a:buNone/>
            </a:pPr>
            <a:r>
              <a:rPr lang="en-GB" sz="2400" b="1" dirty="0">
                <a:latin typeface="Arial" panose="020B0604020202020204" pitchFamily="34" charset="0"/>
                <a:ea typeface="+mn-lt"/>
                <a:cs typeface="Arial" panose="020B0604020202020204" pitchFamily="34" charset="0"/>
              </a:rPr>
              <a:t>The Three Ego States (Child, Parent, Adult)</a:t>
            </a:r>
          </a:p>
          <a:p>
            <a:pPr marL="0" indent="0" algn="ctr">
              <a:buNone/>
            </a:pPr>
            <a:endParaRPr lang="en-GB" sz="1800" dirty="0">
              <a:latin typeface="Arial" panose="020B0604020202020204" pitchFamily="34" charset="0"/>
              <a:cs typeface="Arial" panose="020B0604020202020204" pitchFamily="34" charset="0"/>
            </a:endParaRPr>
          </a:p>
          <a:p>
            <a:r>
              <a:rPr lang="en-GB" sz="1800" b="1" dirty="0">
                <a:latin typeface="Arial" panose="020B0604020202020204" pitchFamily="34" charset="0"/>
                <a:ea typeface="+mn-lt"/>
                <a:cs typeface="Arial" panose="020B0604020202020204" pitchFamily="34" charset="0"/>
              </a:rPr>
              <a:t>Child Ego State:</a:t>
            </a:r>
            <a:r>
              <a:rPr lang="en-GB" sz="1800" dirty="0">
                <a:latin typeface="Arial" panose="020B0604020202020204" pitchFamily="34" charset="0"/>
                <a:ea typeface="+mn-lt"/>
                <a:cs typeface="Arial" panose="020B0604020202020204" pitchFamily="34" charset="0"/>
              </a:rPr>
              <a:t> Sometimes, people on the team, acted on impulse or out of emotion, which could cause problems or stress. Being aware of these times helped us take a step back and think before we acted.</a:t>
            </a:r>
          </a:p>
          <a:p>
            <a:r>
              <a:rPr lang="en-GB" sz="1800" b="1" dirty="0">
                <a:latin typeface="Arial" panose="020B0604020202020204" pitchFamily="34" charset="0"/>
                <a:ea typeface="+mn-lt"/>
                <a:cs typeface="Arial" panose="020B0604020202020204" pitchFamily="34" charset="0"/>
              </a:rPr>
              <a:t>Parent Ego State:</a:t>
            </a:r>
            <a:r>
              <a:rPr lang="en-GB" sz="1800" dirty="0">
                <a:latin typeface="Arial" panose="020B0604020202020204" pitchFamily="34" charset="0"/>
                <a:ea typeface="+mn-lt"/>
                <a:cs typeface="Arial" panose="020B0604020202020204" pitchFamily="34" charset="0"/>
              </a:rPr>
              <a:t> Sometimes we took on the role of a "parent" and gave advice or direction to others. This was helpful for guiding them, but it needed to be balanced so we didn't come across as too controlling.</a:t>
            </a:r>
          </a:p>
          <a:p>
            <a:r>
              <a:rPr lang="en-GB" sz="1800" b="1" dirty="0">
                <a:latin typeface="Arial" panose="020B0604020202020204" pitchFamily="34" charset="0"/>
                <a:ea typeface="+mn-lt"/>
                <a:cs typeface="Arial" panose="020B0604020202020204" pitchFamily="34" charset="0"/>
              </a:rPr>
              <a:t>Adult Ego State:</a:t>
            </a:r>
            <a:r>
              <a:rPr lang="en-GB" sz="1800" dirty="0">
                <a:latin typeface="Arial" panose="020B0604020202020204" pitchFamily="34" charset="0"/>
                <a:ea typeface="+mn-lt"/>
                <a:cs typeface="Arial" panose="020B0604020202020204" pitchFamily="34" charset="0"/>
              </a:rPr>
              <a:t> We were able to communicate best when we were in the Adult Ego State and focused on facts, logic, and well-thought-out answers. This made it possible to have useful conversations, make clear choices, and treat each other with respect.</a:t>
            </a:r>
          </a:p>
          <a:p>
            <a:r>
              <a:rPr lang="en-GB" sz="1800" dirty="0">
                <a:latin typeface="Arial" panose="020B0604020202020204" pitchFamily="34" charset="0"/>
                <a:ea typeface="+mn-lt"/>
                <a:cs typeface="Arial" panose="020B0604020202020204" pitchFamily="34" charset="0"/>
              </a:rPr>
              <a:t>Finding the right balance between these ego states was important for staying professional, avoiding pointless arguments, and producing a good solution.</a:t>
            </a:r>
            <a:endParaRPr lang="en-GB" sz="1800" dirty="0"/>
          </a:p>
        </p:txBody>
      </p:sp>
    </p:spTree>
    <p:extLst>
      <p:ext uri="{BB962C8B-B14F-4D97-AF65-F5344CB8AC3E}">
        <p14:creationId xmlns:p14="http://schemas.microsoft.com/office/powerpoint/2010/main" val="31419242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76E74C-27D8-FE6D-5EA2-9F54A0CBA487}"/>
              </a:ext>
            </a:extLst>
          </p:cNvPr>
          <p:cNvSpPr>
            <a:spLocks noGrp="1"/>
          </p:cNvSpPr>
          <p:nvPr>
            <p:ph type="title"/>
          </p:nvPr>
        </p:nvSpPr>
        <p:spPr>
          <a:xfrm>
            <a:off x="185663" y="1958008"/>
            <a:ext cx="4429274" cy="3349487"/>
          </a:xfrm>
        </p:spPr>
        <p:txBody>
          <a:bodyPr>
            <a:normAutofit/>
          </a:bodyPr>
          <a:lstStyle/>
          <a:p>
            <a:pPr algn="ctr"/>
            <a:r>
              <a:rPr lang="en-GB" sz="3600" b="1" dirty="0">
                <a:latin typeface="Arial" panose="020B0604020202020204" pitchFamily="34" charset="0"/>
                <a:cs typeface="Arial" panose="020B0604020202020204" pitchFamily="34" charset="0"/>
              </a:rPr>
              <a:t>Team Success – Key Points</a:t>
            </a:r>
            <a:br>
              <a:rPr lang="en-GB" sz="5400" b="1" dirty="0"/>
            </a:br>
            <a:endParaRPr lang="en-GB" sz="5400" dirty="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523BF55-4DB5-80F6-A3A9-08A55859F1B3}"/>
              </a:ext>
            </a:extLst>
          </p:cNvPr>
          <p:cNvSpPr>
            <a:spLocks noGrp="1"/>
          </p:cNvSpPr>
          <p:nvPr>
            <p:ph idx="1"/>
          </p:nvPr>
        </p:nvSpPr>
        <p:spPr>
          <a:xfrm>
            <a:off x="5126418" y="552091"/>
            <a:ext cx="6734145" cy="6017674"/>
          </a:xfrm>
        </p:spPr>
        <p:txBody>
          <a:bodyPr anchor="ctr">
            <a:normAutofit/>
          </a:bodyPr>
          <a:lstStyle/>
          <a:p>
            <a:pPr marL="0" indent="0" algn="ctr">
              <a:buNone/>
            </a:pPr>
            <a:r>
              <a:rPr lang="en-GB" sz="2400" b="1" dirty="0">
                <a:latin typeface="Arial" panose="020B0604020202020204" pitchFamily="34" charset="0"/>
                <a:cs typeface="Arial" panose="020B0604020202020204" pitchFamily="34" charset="0"/>
              </a:rPr>
              <a:t>What We Learned About Effective Teams</a:t>
            </a:r>
          </a:p>
          <a:p>
            <a:pPr marL="0" indent="0" algn="ctr">
              <a:buNone/>
            </a:pPr>
            <a:endParaRPr lang="en-GB" sz="2200" b="1" dirty="0">
              <a:latin typeface="Arial" panose="020B0604020202020204" pitchFamily="34" charset="0"/>
              <a:cs typeface="Arial" panose="020B0604020202020204" pitchFamily="34" charset="0"/>
            </a:endParaRP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Diversity in thought and culture enhances creativity.</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Defined roles make it easy to give tasks to other people.</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Respect and clear communication are very important.</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Trust and working together are important for getting things done.</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Tuckman's model showed us how teams change over time and how cultural diversity affects those changes.</a:t>
            </a:r>
          </a:p>
          <a:p>
            <a:pPr>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0" indent="0">
              <a:buNone/>
            </a:pPr>
            <a:endParaRPr lang="en-GB" sz="2200" dirty="0"/>
          </a:p>
        </p:txBody>
      </p:sp>
    </p:spTree>
    <p:extLst>
      <p:ext uri="{BB962C8B-B14F-4D97-AF65-F5344CB8AC3E}">
        <p14:creationId xmlns:p14="http://schemas.microsoft.com/office/powerpoint/2010/main" val="21309300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D0E23C-DD2F-1D0D-3558-0BCE1B308420}"/>
              </a:ext>
            </a:extLst>
          </p:cNvPr>
          <p:cNvSpPr>
            <a:spLocks noGrp="1"/>
          </p:cNvSpPr>
          <p:nvPr>
            <p:ph type="title"/>
          </p:nvPr>
        </p:nvSpPr>
        <p:spPr>
          <a:xfrm>
            <a:off x="841248" y="548640"/>
            <a:ext cx="3600860" cy="5431536"/>
          </a:xfrm>
        </p:spPr>
        <p:txBody>
          <a:bodyPr>
            <a:normAutofit/>
          </a:bodyPr>
          <a:lstStyle/>
          <a:p>
            <a:r>
              <a:rPr lang="en-GB" sz="3600" dirty="0">
                <a:latin typeface="Arial" panose="020B0604020202020204" pitchFamily="34" charset="0"/>
                <a:cs typeface="Arial" panose="020B0604020202020204" pitchFamily="34" charset="0"/>
              </a:rPr>
              <a:t>Conclusion</a:t>
            </a:r>
            <a:r>
              <a:rPr lang="en-GB" sz="5400" dirty="0"/>
              <a:t>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151EB2-6625-E434-7B5B-23F6A1A6F08A}"/>
              </a:ext>
            </a:extLst>
          </p:cNvPr>
          <p:cNvSpPr>
            <a:spLocks noGrp="1"/>
          </p:cNvSpPr>
          <p:nvPr>
            <p:ph idx="1"/>
          </p:nvPr>
        </p:nvSpPr>
        <p:spPr>
          <a:xfrm>
            <a:off x="5126418" y="147484"/>
            <a:ext cx="6839440" cy="6617109"/>
          </a:xfrm>
        </p:spPr>
        <p:txBody>
          <a:bodyPr vert="horz" lIns="91440" tIns="45720" rIns="91440" bIns="45720" rtlCol="0" anchor="ctr">
            <a:normAutofit/>
          </a:bodyPr>
          <a:lstStyle/>
          <a:p>
            <a:pPr marL="0" indent="0">
              <a:buNone/>
            </a:pPr>
            <a:r>
              <a:rPr lang="en-GB" sz="2400" dirty="0">
                <a:latin typeface="Arial" panose="020B0604020202020204" pitchFamily="34" charset="0"/>
                <a:ea typeface="+mn-lt"/>
                <a:cs typeface="Arial" panose="020B0604020202020204" pitchFamily="34" charset="0"/>
              </a:rPr>
              <a:t>We have learnt a lot about how to work well together as a team by using Tuckman's Team Development Theory, understanding how cultural differences affect us, and drawing on the Drama Triangle and the Three Ego States. We will be able to deal with problems in a more efficient manner, talk to each other more honestly, and work together in different settings going forward. To make a team dynamic that is positive, productive, and flexible, you need these frameworks and theories.</a:t>
            </a:r>
            <a:endParaRPr lang="en-GB" sz="2400" dirty="0"/>
          </a:p>
        </p:txBody>
      </p:sp>
    </p:spTree>
    <p:extLst>
      <p:ext uri="{BB962C8B-B14F-4D97-AF65-F5344CB8AC3E}">
        <p14:creationId xmlns:p14="http://schemas.microsoft.com/office/powerpoint/2010/main" val="25797406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79388DBE-932F-8DCB-4595-58AB4C351420}"/>
              </a:ext>
            </a:extLst>
          </p:cNvPr>
          <p:cNvPicPr>
            <a:picLocks noChangeAspect="1"/>
          </p:cNvPicPr>
          <p:nvPr/>
        </p:nvPicPr>
        <p:blipFill>
          <a:blip r:embed="rId3"/>
          <a:srcRect t="5436"/>
          <a:stretch/>
        </p:blipFill>
        <p:spPr>
          <a:xfrm>
            <a:off x="2522358" y="10"/>
            <a:ext cx="9669642" cy="6857990"/>
          </a:xfrm>
          <a:prstGeom prst="rect">
            <a:avLst/>
          </a:prstGeom>
        </p:spPr>
      </p:pic>
      <p:sp>
        <p:nvSpPr>
          <p:cNvPr id="20" name="Rectangle 19">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6CC40BB5-DA59-9FB8-4B17-5BA0B3E449B3}"/>
              </a:ext>
            </a:extLst>
          </p:cNvPr>
          <p:cNvSpPr txBox="1"/>
          <p:nvPr/>
        </p:nvSpPr>
        <p:spPr>
          <a:xfrm>
            <a:off x="59551" y="501445"/>
            <a:ext cx="4925613" cy="4965291"/>
          </a:xfrm>
          <a:prstGeom prst="rect">
            <a:avLst/>
          </a:prstGeom>
          <a:noFill/>
        </p:spPr>
        <p:txBody>
          <a:bodyPr vert="horz" lIns="91440" tIns="45720" rIns="91440" bIns="45720" rtlCol="0" anchor="b">
            <a:normAutofit/>
          </a:bodyPr>
          <a:lstStyle/>
          <a:p>
            <a:pPr>
              <a:lnSpc>
                <a:spcPct val="90000"/>
              </a:lnSpc>
              <a:spcBef>
                <a:spcPct val="0"/>
              </a:spcBef>
              <a:spcAft>
                <a:spcPts val="600"/>
              </a:spcAft>
            </a:pPr>
            <a:r>
              <a:rPr lang="en-US" sz="5200" b="1" dirty="0">
                <a:solidFill>
                  <a:schemeClr val="accent1"/>
                </a:solidFill>
                <a:latin typeface="Arial" panose="020B0604020202020204" pitchFamily="34" charset="0"/>
                <a:ea typeface="+mj-ea"/>
                <a:cs typeface="Arial" panose="020B0604020202020204" pitchFamily="34" charset="0"/>
              </a:rPr>
              <a:t>THANK YOU </a:t>
            </a:r>
          </a:p>
          <a:p>
            <a:pPr>
              <a:lnSpc>
                <a:spcPct val="90000"/>
              </a:lnSpc>
              <a:spcBef>
                <a:spcPct val="0"/>
              </a:spcBef>
              <a:spcAft>
                <a:spcPts val="600"/>
              </a:spcAft>
            </a:pPr>
            <a:endParaRPr lang="en-US" sz="5200" b="1" dirty="0">
              <a:solidFill>
                <a:schemeClr val="accent1"/>
              </a:solidFill>
              <a:latin typeface="Arial" panose="020B0604020202020204" pitchFamily="34" charset="0"/>
              <a:ea typeface="+mj-ea"/>
              <a:cs typeface="Arial" panose="020B0604020202020204" pitchFamily="34" charset="0"/>
            </a:endParaRPr>
          </a:p>
          <a:p>
            <a:pPr>
              <a:lnSpc>
                <a:spcPct val="90000"/>
              </a:lnSpc>
              <a:spcBef>
                <a:spcPct val="0"/>
              </a:spcBef>
              <a:spcAft>
                <a:spcPts val="600"/>
              </a:spcAft>
            </a:pPr>
            <a:r>
              <a:rPr lang="en-US" sz="5200" b="1" dirty="0">
                <a:solidFill>
                  <a:schemeClr val="accent2">
                    <a:lumMod val="75000"/>
                  </a:schemeClr>
                </a:solidFill>
                <a:latin typeface="Arial" panose="020B0604020202020204" pitchFamily="34" charset="0"/>
                <a:ea typeface="+mj-ea"/>
                <a:cs typeface="Arial" panose="020B0604020202020204" pitchFamily="34" charset="0"/>
              </a:rPr>
              <a:t>GRACIAS</a:t>
            </a:r>
          </a:p>
          <a:p>
            <a:pPr>
              <a:lnSpc>
                <a:spcPct val="90000"/>
              </a:lnSpc>
              <a:spcBef>
                <a:spcPct val="0"/>
              </a:spcBef>
              <a:spcAft>
                <a:spcPts val="600"/>
              </a:spcAft>
            </a:pPr>
            <a:endParaRPr lang="en-US" sz="5200" b="1" dirty="0">
              <a:solidFill>
                <a:schemeClr val="accent2">
                  <a:lumMod val="75000"/>
                </a:schemeClr>
              </a:solidFill>
              <a:latin typeface="Arial" panose="020B0604020202020204" pitchFamily="34" charset="0"/>
              <a:ea typeface="+mj-ea"/>
              <a:cs typeface="Arial" panose="020B0604020202020204" pitchFamily="34" charset="0"/>
            </a:endParaRPr>
          </a:p>
          <a:p>
            <a:pPr>
              <a:lnSpc>
                <a:spcPct val="90000"/>
              </a:lnSpc>
              <a:spcBef>
                <a:spcPct val="0"/>
              </a:spcBef>
              <a:spcAft>
                <a:spcPts val="600"/>
              </a:spcAft>
            </a:pPr>
            <a:r>
              <a:rPr lang="en-US" sz="5200" b="1" dirty="0">
                <a:solidFill>
                  <a:srgbClr val="FF0000"/>
                </a:solidFill>
                <a:latin typeface="Arial" panose="020B0604020202020204" pitchFamily="34" charset="0"/>
                <a:ea typeface="+mj-ea"/>
                <a:cs typeface="Arial" panose="020B0604020202020204" pitchFamily="34" charset="0"/>
              </a:rPr>
              <a:t>MULTUMIM</a:t>
            </a:r>
          </a:p>
        </p:txBody>
      </p:sp>
      <p:sp>
        <p:nvSpPr>
          <p:cNvPr id="6" name="TextBox 5">
            <a:extLst>
              <a:ext uri="{FF2B5EF4-FFF2-40B4-BE49-F238E27FC236}">
                <a16:creationId xmlns:a16="http://schemas.microsoft.com/office/drawing/2014/main" id="{FA5F7B38-F91B-CCE4-F793-F061FF92E56E}"/>
              </a:ext>
            </a:extLst>
          </p:cNvPr>
          <p:cNvSpPr txBox="1"/>
          <p:nvPr/>
        </p:nvSpPr>
        <p:spPr>
          <a:xfrm>
            <a:off x="9433142" y="6550213"/>
            <a:ext cx="3544530"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(Thehorizonfoundation.org, 2017)</a:t>
            </a:r>
          </a:p>
        </p:txBody>
      </p:sp>
    </p:spTree>
    <p:extLst>
      <p:ext uri="{BB962C8B-B14F-4D97-AF65-F5344CB8AC3E}">
        <p14:creationId xmlns:p14="http://schemas.microsoft.com/office/powerpoint/2010/main" val="40155882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C8D5F-4BAF-99DB-97BA-DE90921C9947}"/>
              </a:ext>
            </a:extLst>
          </p:cNvPr>
          <p:cNvSpPr>
            <a:spLocks noGrp="1"/>
          </p:cNvSpPr>
          <p:nvPr>
            <p:ph type="title"/>
          </p:nvPr>
        </p:nvSpPr>
        <p:spPr>
          <a:xfrm>
            <a:off x="838200" y="197977"/>
            <a:ext cx="10515600" cy="568940"/>
          </a:xfrm>
        </p:spPr>
        <p:txBody>
          <a:bodyPr>
            <a:noAutofit/>
          </a:bodyPr>
          <a:lstStyle/>
          <a:p>
            <a:pPr algn="ctr"/>
            <a:r>
              <a:rPr lang="en-GB" sz="3600" b="1"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420C967F-DB80-B835-5678-F5485CA90FBB}"/>
              </a:ext>
            </a:extLst>
          </p:cNvPr>
          <p:cNvSpPr>
            <a:spLocks noGrp="1"/>
          </p:cNvSpPr>
          <p:nvPr>
            <p:ph idx="1"/>
          </p:nvPr>
        </p:nvSpPr>
        <p:spPr>
          <a:xfrm>
            <a:off x="147483" y="1120878"/>
            <a:ext cx="11936361" cy="5653548"/>
          </a:xfrm>
        </p:spPr>
        <p:txBody>
          <a:bodyPr>
            <a:normAutofit/>
          </a:bodyPr>
          <a:lstStyle/>
          <a:p>
            <a:r>
              <a:rPr lang="en-GB" sz="1200" dirty="0">
                <a:latin typeface="Arial" panose="020B0604020202020204" pitchFamily="34" charset="0"/>
                <a:cs typeface="Arial" panose="020B0604020202020204" pitchFamily="34" charset="0"/>
              </a:rPr>
              <a:t>Potential (2018). Teamwork - Step by Step Guide for Effective Team Building - Potential.com. [online] The Online Learning Platform. Available at: </a:t>
            </a:r>
            <a:r>
              <a:rPr lang="en-GB" sz="1200" dirty="0">
                <a:latin typeface="Arial" panose="020B0604020202020204" pitchFamily="34" charset="0"/>
                <a:cs typeface="Arial" panose="020B0604020202020204" pitchFamily="34" charset="0"/>
                <a:hlinkClick r:id="rId2"/>
              </a:rPr>
              <a:t>https://www.potential.com/articles/teamwork/</a:t>
            </a:r>
            <a:r>
              <a:rPr lang="en-GB" sz="1200" dirty="0">
                <a:latin typeface="Arial" panose="020B0604020202020204" pitchFamily="34" charset="0"/>
                <a:cs typeface="Arial" panose="020B0604020202020204" pitchFamily="34" charset="0"/>
              </a:rPr>
              <a:t>.</a:t>
            </a:r>
          </a:p>
          <a:p>
            <a:r>
              <a:rPr lang="en-GB" sz="1200" dirty="0">
                <a:latin typeface="Arial" panose="020B0604020202020204" pitchFamily="34" charset="0"/>
                <a:cs typeface="Arial" panose="020B0604020202020204" pitchFamily="34" charset="0"/>
              </a:rPr>
              <a:t>Freepik.com. (2025). </a:t>
            </a:r>
            <a:r>
              <a:rPr lang="en-GB" sz="1200" dirty="0" err="1">
                <a:latin typeface="Arial" panose="020B0604020202020204" pitchFamily="34" charset="0"/>
                <a:cs typeface="Arial" panose="020B0604020202020204" pitchFamily="34" charset="0"/>
              </a:rPr>
              <a:t>Securly</a:t>
            </a:r>
            <a:r>
              <a:rPr lang="en-GB" sz="1200" dirty="0">
                <a:latin typeface="Arial" panose="020B0604020202020204" pitchFamily="34" charset="0"/>
                <a:cs typeface="Arial" panose="020B0604020202020204" pitchFamily="34" charset="0"/>
              </a:rPr>
              <a:t> - Geolocation Sharing. [online] Available at: https://www.freepik.com/premium-vector/businessman-is-participant-seminar_2609457.htm [Accessed 18 Mar. 2025].</a:t>
            </a:r>
          </a:p>
          <a:p>
            <a:r>
              <a:rPr lang="en-GB" sz="1200" dirty="0">
                <a:latin typeface="Arial" panose="020B0604020202020204" pitchFamily="34" charset="0"/>
                <a:cs typeface="Arial" panose="020B0604020202020204" pitchFamily="34" charset="0"/>
              </a:rPr>
              <a:t>Johnhagel.com. (2020). Narratives Shape Our Emotions – John Hagel. [online] Available at: https://www.johnhagel.com/narratives-shape-our-emotions/ [Accessed 20 Mar. 2025].</a:t>
            </a:r>
          </a:p>
          <a:p>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Lau, P., Kwong, T., Chong, K. and Wong, E. (2013). Developing students’ teamwork skills in a cooperative learning project.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International Journal for Lesson and Learning Studies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3(1), pp.80–99. </a:t>
            </a:r>
            <a:r>
              <a:rPr kumimoji="0" lang="en-US" altLang="en-US" sz="12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doi:https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://doi.org/10.1108/ijlls-03-2013-0018.</a:t>
            </a:r>
          </a:p>
          <a:p>
            <a:r>
              <a:rPr lang="en-GB" sz="1200" dirty="0" err="1">
                <a:latin typeface="Arial" panose="020B0604020202020204" pitchFamily="34" charset="0"/>
                <a:cs typeface="Arial" panose="020B0604020202020204" pitchFamily="34" charset="0"/>
              </a:rPr>
              <a:t>Aritzeta</a:t>
            </a:r>
            <a:r>
              <a:rPr lang="en-GB" sz="1200" dirty="0">
                <a:latin typeface="Arial" panose="020B0604020202020204" pitchFamily="34" charset="0"/>
                <a:cs typeface="Arial" panose="020B0604020202020204" pitchFamily="34" charset="0"/>
              </a:rPr>
              <a:t>, A., Swailes, S. and Senior, B. (2007). Belbin’s Team Role model: Development, Validity and Applications for Team Building. Journal of Management Studies, 44(1), pp.96–118. </a:t>
            </a:r>
          </a:p>
          <a:p>
            <a:r>
              <a:rPr lang="en-GB" sz="1200" dirty="0">
                <a:latin typeface="Arial" panose="020B0604020202020204" pitchFamily="34" charset="0"/>
                <a:cs typeface="Arial" panose="020B0604020202020204" pitchFamily="34" charset="0"/>
              </a:rPr>
              <a:t>Miller, D.L. (2003). The Stages of Group Development: a Retrospective Study of Dynamic Team Processes. Canadian Journal of Administrative Sciences / Revue Canadienne des Sciences de </a:t>
            </a:r>
            <a:r>
              <a:rPr lang="en-GB" sz="1200" dirty="0" err="1">
                <a:latin typeface="Arial" panose="020B0604020202020204" pitchFamily="34" charset="0"/>
                <a:cs typeface="Arial" panose="020B0604020202020204" pitchFamily="34" charset="0"/>
              </a:rPr>
              <a:t>l’Administration</a:t>
            </a:r>
            <a:r>
              <a:rPr lang="en-GB" sz="1200" dirty="0">
                <a:latin typeface="Arial" panose="020B0604020202020204" pitchFamily="34" charset="0"/>
                <a:cs typeface="Arial" panose="020B0604020202020204" pitchFamily="34" charset="0"/>
              </a:rPr>
              <a:t>, [online] 20(2), pp.121–134. </a:t>
            </a:r>
          </a:p>
          <a:p>
            <a:r>
              <a:rPr lang="en-GB" sz="1200" dirty="0">
                <a:latin typeface="Arial" panose="020B0604020202020204" pitchFamily="34" charset="0"/>
                <a:cs typeface="Arial" panose="020B0604020202020204" pitchFamily="34" charset="0"/>
              </a:rPr>
              <a:t>Natvig, D. and Stark, N.L. (2016a). A Project Team Analysis Using Tuckman’s Model of Small-Group Development. Journal of Nursing Education, [online] 55(12), pp.675–681</a:t>
            </a:r>
          </a:p>
          <a:p>
            <a:r>
              <a:rPr lang="en-GB" sz="1200" dirty="0" err="1">
                <a:latin typeface="Arial" panose="020B0604020202020204" pitchFamily="34" charset="0"/>
                <a:cs typeface="Arial" panose="020B0604020202020204" pitchFamily="34" charset="0"/>
              </a:rPr>
              <a:t>Belyh</a:t>
            </a:r>
            <a:r>
              <a:rPr lang="en-GB" sz="1200" dirty="0">
                <a:latin typeface="Arial" panose="020B0604020202020204" pitchFamily="34" charset="0"/>
                <a:cs typeface="Arial" panose="020B0604020202020204" pitchFamily="34" charset="0"/>
              </a:rPr>
              <a:t>, A. (2022). Group vs. Team - Difference and Comparison. [online] </a:t>
            </a:r>
            <a:r>
              <a:rPr lang="en-GB" sz="1200" dirty="0" err="1">
                <a:latin typeface="Arial" panose="020B0604020202020204" pitchFamily="34" charset="0"/>
                <a:cs typeface="Arial" panose="020B0604020202020204" pitchFamily="34" charset="0"/>
              </a:rPr>
              <a:t>FounderJar</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3"/>
              </a:rPr>
              <a:t>https://www.founderjar.com/group-vs-team/</a:t>
            </a:r>
            <a:r>
              <a:rPr lang="en-GB" sz="1200" dirty="0">
                <a:latin typeface="Arial" panose="020B0604020202020204" pitchFamily="34" charset="0"/>
                <a:cs typeface="Arial" panose="020B0604020202020204" pitchFamily="34" charset="0"/>
              </a:rPr>
              <a:t>.</a:t>
            </a:r>
          </a:p>
          <a:p>
            <a:r>
              <a:rPr lang="en-GB" sz="1200" dirty="0">
                <a:effectLst/>
                <a:latin typeface="Arial" panose="020B0604020202020204" pitchFamily="34" charset="0"/>
                <a:ea typeface="Aptos" panose="020B0004020202020204" pitchFamily="34" charset="0"/>
                <a:cs typeface="Arial" panose="020B0604020202020204" pitchFamily="34" charset="0"/>
              </a:rPr>
              <a:t>Belbin, R.M. (1981). </a:t>
            </a:r>
            <a:r>
              <a:rPr lang="en-GB" sz="1200" i="1" dirty="0">
                <a:effectLst/>
                <a:latin typeface="Arial" panose="020B0604020202020204" pitchFamily="34" charset="0"/>
                <a:ea typeface="Aptos" panose="020B0004020202020204" pitchFamily="34" charset="0"/>
                <a:cs typeface="Arial" panose="020B0604020202020204" pitchFamily="34" charset="0"/>
              </a:rPr>
              <a:t>Management Teams: Why They Succeed or Fail</a:t>
            </a:r>
            <a:r>
              <a:rPr lang="en-GB" sz="1200" dirty="0">
                <a:effectLst/>
                <a:latin typeface="Arial" panose="020B0604020202020204" pitchFamily="34" charset="0"/>
                <a:ea typeface="Aptos" panose="020B0004020202020204" pitchFamily="34" charset="0"/>
                <a:cs typeface="Arial" panose="020B0604020202020204" pitchFamily="34" charset="0"/>
              </a:rPr>
              <a:t>. London: Heinemann.</a:t>
            </a:r>
          </a:p>
          <a:p>
            <a:r>
              <a:rPr lang="en-GB" sz="1200" kern="0" dirty="0">
                <a:effectLst/>
                <a:latin typeface="Arial" panose="020B0604020202020204" pitchFamily="34" charset="0"/>
                <a:ea typeface="Aptos" panose="020B0004020202020204" pitchFamily="34" charset="0"/>
                <a:cs typeface="Arial" panose="020B0604020202020204" pitchFamily="34" charset="0"/>
              </a:rPr>
              <a:t>Berne, E. (1958). Transactional Analysis: a New and Effective Method of Group Therapy. </a:t>
            </a:r>
            <a:r>
              <a:rPr lang="en-GB" sz="1200" i="1" kern="0" dirty="0">
                <a:effectLst/>
                <a:latin typeface="Arial" panose="020B0604020202020204" pitchFamily="34" charset="0"/>
                <a:ea typeface="Aptos" panose="020B0004020202020204" pitchFamily="34" charset="0"/>
                <a:cs typeface="Arial" panose="020B0604020202020204" pitchFamily="34" charset="0"/>
              </a:rPr>
              <a:t>American Journal of Psychotherapy</a:t>
            </a:r>
            <a:r>
              <a:rPr lang="en-GB" sz="1200" kern="0" dirty="0">
                <a:effectLst/>
                <a:latin typeface="Arial" panose="020B0604020202020204" pitchFamily="34" charset="0"/>
                <a:ea typeface="Aptos" panose="020B0004020202020204" pitchFamily="34" charset="0"/>
                <a:cs typeface="Arial" panose="020B0604020202020204" pitchFamily="34" charset="0"/>
              </a:rPr>
              <a:t>, 12(4), pp.735–743. </a:t>
            </a:r>
            <a:r>
              <a:rPr lang="en-GB" sz="1200" kern="0" dirty="0" err="1">
                <a:effectLst/>
                <a:latin typeface="Arial" panose="020B0604020202020204" pitchFamily="34" charset="0"/>
                <a:ea typeface="Aptos" panose="020B0004020202020204" pitchFamily="34" charset="0"/>
                <a:cs typeface="Arial" panose="020B0604020202020204" pitchFamily="34" charset="0"/>
              </a:rPr>
              <a:t>doi:https</a:t>
            </a:r>
            <a:r>
              <a:rPr lang="en-GB" sz="1200" kern="0" dirty="0">
                <a:effectLst/>
                <a:latin typeface="Arial" panose="020B0604020202020204" pitchFamily="34" charset="0"/>
                <a:ea typeface="Aptos" panose="020B0004020202020204" pitchFamily="34" charset="0"/>
                <a:cs typeface="Arial" panose="020B0604020202020204" pitchFamily="34" charset="0"/>
              </a:rPr>
              <a:t>://doi.org/10.1176/appi.psychotherapy.1958.12.4.735.</a:t>
            </a:r>
            <a:endParaRPr lang="en-GB" sz="1200" dirty="0">
              <a:effectLst/>
              <a:latin typeface="Arial" panose="020B0604020202020204" pitchFamily="34" charset="0"/>
              <a:ea typeface="Aptos" panose="020B00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Abrahamlincoln.net. (2025). Abraham Lincoln’s Quotes. [online] Available at: https://www.abrahamlincoln.net/quotes.jsp [Accessed 22 Mar. 2025].</a:t>
            </a:r>
          </a:p>
          <a:p>
            <a:r>
              <a:rPr lang="en-GB" sz="1200" dirty="0">
                <a:latin typeface="Arial" panose="020B0604020202020204" pitchFamily="34" charset="0"/>
                <a:cs typeface="Arial" panose="020B0604020202020204" pitchFamily="34" charset="0"/>
              </a:rPr>
              <a:t>Heri </a:t>
            </a:r>
            <a:r>
              <a:rPr lang="en-GB" sz="1200" dirty="0" err="1">
                <a:latin typeface="Arial" panose="020B0604020202020204" pitchFamily="34" charset="0"/>
                <a:cs typeface="Arial" panose="020B0604020202020204" pitchFamily="34" charset="0"/>
              </a:rPr>
              <a:t>Datuamas</a:t>
            </a:r>
            <a:r>
              <a:rPr lang="en-GB" sz="1200" dirty="0">
                <a:latin typeface="Arial" panose="020B0604020202020204" pitchFamily="34" charset="0"/>
                <a:cs typeface="Arial" panose="020B0604020202020204" pitchFamily="34" charset="0"/>
              </a:rPr>
              <a:t> (2025). Romania Flag Cartoon with Pointing Left Gesture. [online] </a:t>
            </a:r>
            <a:r>
              <a:rPr lang="en-GB" sz="1200" dirty="0" err="1">
                <a:latin typeface="Arial" panose="020B0604020202020204" pitchFamily="34" charset="0"/>
                <a:cs typeface="Arial" panose="020B0604020202020204" pitchFamily="34" charset="0"/>
              </a:rPr>
              <a:t>Vecteezy</a:t>
            </a:r>
            <a:r>
              <a:rPr lang="en-GB" sz="1200" dirty="0">
                <a:latin typeface="Arial" panose="020B0604020202020204" pitchFamily="34" charset="0"/>
                <a:cs typeface="Arial" panose="020B0604020202020204" pitchFamily="34" charset="0"/>
              </a:rPr>
              <a:t>. Available at: https://www.vecteezy.com/vector-art/4348413-romania-flag-cartoon-with-pointing-left-gesture [Accessed 22 Mar. 2025].</a:t>
            </a:r>
          </a:p>
          <a:p>
            <a:r>
              <a:rPr lang="en-GB" sz="1200" dirty="0" err="1">
                <a:latin typeface="Arial" panose="020B0604020202020204" pitchFamily="34" charset="0"/>
                <a:cs typeface="Arial" panose="020B0604020202020204" pitchFamily="34" charset="0"/>
              </a:rPr>
              <a:t>Xsviatx</a:t>
            </a:r>
            <a:r>
              <a:rPr lang="en-GB" sz="1200" dirty="0">
                <a:latin typeface="Arial" panose="020B0604020202020204" pitchFamily="34" charset="0"/>
                <a:cs typeface="Arial" panose="020B0604020202020204" pitchFamily="34" charset="0"/>
              </a:rPr>
              <a:t> (2020). Cute Happy Funny Spain Map and Flag Character. [online] </a:t>
            </a:r>
            <a:r>
              <a:rPr lang="en-GB" sz="1200" dirty="0" err="1">
                <a:latin typeface="Arial" panose="020B0604020202020204" pitchFamily="34" charset="0"/>
                <a:cs typeface="Arial" panose="020B0604020202020204" pitchFamily="34" charset="0"/>
              </a:rPr>
              <a:t>Dreamstime</a:t>
            </a:r>
            <a:r>
              <a:rPr lang="en-GB" sz="1200" dirty="0">
                <a:latin typeface="Arial" panose="020B0604020202020204" pitchFamily="34" charset="0"/>
                <a:cs typeface="Arial" panose="020B0604020202020204" pitchFamily="34" charset="0"/>
              </a:rPr>
              <a:t>. Available at: https://www.dreamstime.com/cute-happy-funny-spain-map-flag-character-question-mark-vector-flat-line-cartoon-kawaii-character-illustration-icon-image196632546 [Accessed 22 Mar. 2025].</a:t>
            </a: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7954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B452C-0F37-BE4F-67D1-A50A59EB2C1F}"/>
              </a:ext>
            </a:extLst>
          </p:cNvPr>
          <p:cNvSpPr>
            <a:spLocks noGrp="1"/>
          </p:cNvSpPr>
          <p:nvPr>
            <p:ph type="title"/>
          </p:nvPr>
        </p:nvSpPr>
        <p:spPr>
          <a:xfrm>
            <a:off x="838200" y="188144"/>
            <a:ext cx="10515600" cy="696759"/>
          </a:xfrm>
        </p:spPr>
        <p:txBody>
          <a:bodyPr>
            <a:normAutofit/>
          </a:bodyPr>
          <a:lstStyle/>
          <a:p>
            <a:pPr algn="ctr"/>
            <a:r>
              <a:rPr lang="en-GB" sz="3600" b="1" dirty="0">
                <a:latin typeface="Arial" panose="020B0604020202020204" pitchFamily="34" charset="0"/>
                <a:cs typeface="Arial" panose="020B0604020202020204" pitchFamily="34" charset="0"/>
              </a:rPr>
              <a:t>Reference list</a:t>
            </a:r>
            <a:endParaRPr lang="en-GB" sz="3600" b="1" dirty="0"/>
          </a:p>
        </p:txBody>
      </p:sp>
      <p:sp>
        <p:nvSpPr>
          <p:cNvPr id="3" name="Content Placeholder 2">
            <a:extLst>
              <a:ext uri="{FF2B5EF4-FFF2-40B4-BE49-F238E27FC236}">
                <a16:creationId xmlns:a16="http://schemas.microsoft.com/office/drawing/2014/main" id="{5E691052-3D41-77F6-1D4B-464EA6ACF4D4}"/>
              </a:ext>
            </a:extLst>
          </p:cNvPr>
          <p:cNvSpPr>
            <a:spLocks noGrp="1"/>
          </p:cNvSpPr>
          <p:nvPr>
            <p:ph idx="1"/>
          </p:nvPr>
        </p:nvSpPr>
        <p:spPr/>
        <p:txBody>
          <a:bodyPr>
            <a:normAutofit/>
          </a:bodyPr>
          <a:lstStyle/>
          <a:p>
            <a:r>
              <a:rPr lang="en-GB" sz="1200" dirty="0">
                <a:latin typeface="Arial" panose="020B0604020202020204" pitchFamily="34" charset="0"/>
                <a:cs typeface="Arial" panose="020B0604020202020204" pitchFamily="34" charset="0"/>
              </a:rPr>
              <a:t>Tuckman, B. (1965). Developmental Sequence in Small Groups. Psychological Bulletin, 63(6), pp.384–399. </a:t>
            </a:r>
            <a:r>
              <a:rPr lang="en-GB" sz="1200" dirty="0" err="1">
                <a:latin typeface="Arial" panose="020B0604020202020204" pitchFamily="34" charset="0"/>
                <a:cs typeface="Arial" panose="020B0604020202020204" pitchFamily="34" charset="0"/>
              </a:rPr>
              <a:t>doi:https</a:t>
            </a:r>
            <a:r>
              <a:rPr lang="en-GB" sz="1200" dirty="0">
                <a:latin typeface="Arial" panose="020B0604020202020204" pitchFamily="34" charset="0"/>
                <a:cs typeface="Arial" panose="020B0604020202020204" pitchFamily="34" charset="0"/>
              </a:rPr>
              <a:t>://doi.org/10.1037/h0022100.</a:t>
            </a:r>
          </a:p>
          <a:p>
            <a:r>
              <a:rPr lang="en-GB" sz="1200" dirty="0">
                <a:latin typeface="Arial" panose="020B0604020202020204" pitchFamily="34" charset="0"/>
                <a:cs typeface="Arial" panose="020B0604020202020204" pitchFamily="34" charset="0"/>
              </a:rPr>
              <a:t>Natvig, D. and Stark, N.L. (2016). A Project Team Analysis Using Tuckman’s Model of Small-Group Development. Journal of Nursing Education, [online] 55(12), pp.675–681. </a:t>
            </a:r>
          </a:p>
          <a:p>
            <a:r>
              <a:rPr lang="en-GB" sz="1200" dirty="0">
                <a:latin typeface="Arial" panose="020B0604020202020204" pitchFamily="34" charset="0"/>
                <a:cs typeface="Arial" panose="020B0604020202020204" pitchFamily="34" charset="0"/>
              </a:rPr>
              <a:t>Sales (2023). The Drama Triangle - </a:t>
            </a:r>
            <a:r>
              <a:rPr lang="en-GB" sz="1200" dirty="0" err="1">
                <a:latin typeface="Arial" panose="020B0604020202020204" pitchFamily="34" charset="0"/>
                <a:cs typeface="Arial" panose="020B0604020202020204" pitchFamily="34" charset="0"/>
              </a:rPr>
              <a:t>pelatihan</a:t>
            </a:r>
            <a:r>
              <a:rPr lang="en-GB" sz="1200" dirty="0">
                <a:latin typeface="Arial" panose="020B0604020202020204" pitchFamily="34" charset="0"/>
                <a:cs typeface="Arial" panose="020B0604020202020204" pitchFamily="34" charset="0"/>
              </a:rPr>
              <a:t>, marketing, training, sales, Coaching. [online] </a:t>
            </a:r>
            <a:r>
              <a:rPr lang="en-GB" sz="1200" dirty="0" err="1">
                <a:latin typeface="Arial" panose="020B0604020202020204" pitchFamily="34" charset="0"/>
                <a:cs typeface="Arial" panose="020B0604020202020204" pitchFamily="34" charset="0"/>
              </a:rPr>
              <a:t>pelatihan</a:t>
            </a:r>
            <a:r>
              <a:rPr lang="en-GB" sz="1200" dirty="0">
                <a:latin typeface="Arial" panose="020B0604020202020204" pitchFamily="34" charset="0"/>
                <a:cs typeface="Arial" panose="020B0604020202020204" pitchFamily="34" charset="0"/>
              </a:rPr>
              <a:t>, marketing, training, sales, Coaching. Available at: https://korporaconsulting.com/coaching-the-drama-triangle/ [Accessed 22 Mar. 2025].</a:t>
            </a:r>
          </a:p>
          <a:p>
            <a:r>
              <a:rPr lang="en-GB" sz="1200" dirty="0" err="1">
                <a:latin typeface="Arial" panose="020B0604020202020204" pitchFamily="34" charset="0"/>
                <a:cs typeface="Arial" panose="020B0604020202020204" pitchFamily="34" charset="0"/>
              </a:rPr>
              <a:t>L’Abate</a:t>
            </a:r>
            <a:r>
              <a:rPr lang="en-GB" sz="1200" dirty="0">
                <a:latin typeface="Arial" panose="020B0604020202020204" pitchFamily="34" charset="0"/>
                <a:cs typeface="Arial" panose="020B0604020202020204" pitchFamily="34" charset="0"/>
              </a:rPr>
              <a:t>, L. (2009). The Drama Triangle: an Attempt to Resurrect a Neglected Pathogenic Model in Family Therapy Theory and Practice. The American Journal of Family Therapy, 37(1), pp.1–11. </a:t>
            </a:r>
            <a:r>
              <a:rPr lang="en-GB" sz="1200" dirty="0" err="1">
                <a:latin typeface="Arial" panose="020B0604020202020204" pitchFamily="34" charset="0"/>
                <a:cs typeface="Arial" panose="020B0604020202020204" pitchFamily="34" charset="0"/>
              </a:rPr>
              <a:t>doi:https</a:t>
            </a:r>
            <a:r>
              <a:rPr lang="en-GB" sz="1200" dirty="0">
                <a:latin typeface="Arial" panose="020B0604020202020204" pitchFamily="34" charset="0"/>
                <a:cs typeface="Arial" panose="020B0604020202020204" pitchFamily="34" charset="0"/>
              </a:rPr>
              <a:t>://doi.org/10.1080/01926180701870163.</a:t>
            </a:r>
          </a:p>
          <a:p>
            <a:r>
              <a:rPr lang="en-GB" sz="1200" dirty="0">
                <a:latin typeface="Arial" panose="020B0604020202020204" pitchFamily="34" charset="0"/>
                <a:cs typeface="Arial" panose="020B0604020202020204" pitchFamily="34" charset="0"/>
              </a:rPr>
              <a:t>Thehorizonfoundation.org. (2017). Available at: https://www.thehorizonfoundation.org/wp-content/uploads/2023/12/iStock-697438336.jpg [Accessed 23 Mar. 2025].</a:t>
            </a:r>
          </a:p>
          <a:p>
            <a:r>
              <a:rPr lang="en-GB" sz="1200" dirty="0">
                <a:latin typeface="Arial" panose="020B0604020202020204" pitchFamily="34" charset="0"/>
                <a:cs typeface="Arial" panose="020B0604020202020204" pitchFamily="34" charset="0"/>
              </a:rPr>
              <a:t>Salas, E., Wilson, K.A., Murphy, C.E., King, H. and Salisbury, M. (2008). Communicating, Coordinating, and Cooperating When Lives Depend on It: Tips for Teamwork. The Joint Commission Journal on Quality and Patient Safety, [online] 34(6), pp.333–341. </a:t>
            </a:r>
            <a:r>
              <a:rPr lang="en-GB" sz="1200" dirty="0" err="1">
                <a:latin typeface="Arial" panose="020B0604020202020204" pitchFamily="34" charset="0"/>
                <a:cs typeface="Arial" panose="020B0604020202020204" pitchFamily="34" charset="0"/>
              </a:rPr>
              <a:t>doi:https</a:t>
            </a:r>
            <a:r>
              <a:rPr lang="en-GB" sz="1200" dirty="0">
                <a:latin typeface="Arial" panose="020B0604020202020204" pitchFamily="34" charset="0"/>
                <a:cs typeface="Arial" panose="020B0604020202020204" pitchFamily="34" charset="0"/>
              </a:rPr>
              <a:t>://doi.org/10.1016/s1553-7250(08)34042-2.</a:t>
            </a:r>
          </a:p>
          <a:p>
            <a:r>
              <a:rPr lang="en-GB" sz="1200" dirty="0">
                <a:latin typeface="Arial" panose="020B0604020202020204" pitchFamily="34" charset="0"/>
                <a:cs typeface="Arial" panose="020B0604020202020204" pitchFamily="34" charset="0"/>
              </a:rPr>
              <a:t>Sullivan, A. (2011). The Importance of Effective Listening Skills: Implications for the Workplace and Dealing with Difficult People. All Theses &amp; Dissertations. Available at: </a:t>
            </a:r>
            <a:r>
              <a:rPr lang="en-GB" sz="1200" dirty="0">
                <a:latin typeface="Arial" panose="020B0604020202020204" pitchFamily="34" charset="0"/>
                <a:cs typeface="Arial" panose="020B0604020202020204" pitchFamily="34" charset="0"/>
                <a:hlinkClick r:id="rId2"/>
              </a:rPr>
              <a:t>https://digitalcommons.usm.maine.edu/etd/11/</a:t>
            </a:r>
            <a:r>
              <a:rPr lang="en-GB" sz="1200" dirty="0">
                <a:latin typeface="Arial" panose="020B0604020202020204" pitchFamily="34" charset="0"/>
                <a:cs typeface="Arial" panose="020B0604020202020204" pitchFamily="34" charset="0"/>
              </a:rPr>
              <a:t>.</a:t>
            </a:r>
          </a:p>
          <a:p>
            <a:r>
              <a:rPr lang="en-GB" sz="1200" dirty="0">
                <a:latin typeface="Arial" panose="020B0604020202020204" pitchFamily="34" charset="0"/>
                <a:cs typeface="Arial" panose="020B0604020202020204" pitchFamily="34" charset="0"/>
              </a:rPr>
              <a:t>Armstead, C., Bierman, D., Bradshaw, P., Martin, T. and Wright, K. (2016). Groups vs. Teams: Which One Are You Leading? Nurse Leader, [online] 14(3), pp.179–182. </a:t>
            </a:r>
            <a:r>
              <a:rPr lang="en-GB" sz="1200" dirty="0" err="1">
                <a:latin typeface="Arial" panose="020B0604020202020204" pitchFamily="34" charset="0"/>
                <a:cs typeface="Arial" panose="020B0604020202020204" pitchFamily="34" charset="0"/>
              </a:rPr>
              <a:t>doi:https</a:t>
            </a:r>
            <a:r>
              <a:rPr lang="en-GB" sz="1200" dirty="0">
                <a:latin typeface="Arial" panose="020B0604020202020204" pitchFamily="34" charset="0"/>
                <a:cs typeface="Arial" panose="020B0604020202020204" pitchFamily="34" charset="0"/>
              </a:rPr>
              <a:t>://doi.org/10.1016/j.mnl.2016.03.006.</a:t>
            </a:r>
          </a:p>
        </p:txBody>
      </p:sp>
    </p:spTree>
    <p:extLst>
      <p:ext uri="{BB962C8B-B14F-4D97-AF65-F5344CB8AC3E}">
        <p14:creationId xmlns:p14="http://schemas.microsoft.com/office/powerpoint/2010/main" val="27695319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2254</TotalTime>
  <Words>3832</Words>
  <Application>Microsoft Office PowerPoint</Application>
  <PresentationFormat>Widescreen</PresentationFormat>
  <Paragraphs>244</Paragraphs>
  <Slides>33</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Aptos</vt:lpstr>
      <vt:lpstr>Aptos Display</vt:lpstr>
      <vt:lpstr>Arial</vt:lpstr>
      <vt:lpstr>Calibri</vt:lpstr>
      <vt:lpstr>Times New Roman</vt:lpstr>
      <vt:lpstr>Office Theme</vt:lpstr>
      <vt:lpstr>What have we learnt about effective teams?</vt:lpstr>
      <vt:lpstr>Introduction</vt:lpstr>
      <vt:lpstr>Importance of Teamwork</vt:lpstr>
      <vt:lpstr>Why is Teamwork Important?</vt:lpstr>
      <vt:lpstr>PowerPoint Presentation</vt:lpstr>
      <vt:lpstr>What is the Difference Between a Team and a Group?</vt:lpstr>
      <vt:lpstr>Personal Experience Examples</vt:lpstr>
      <vt:lpstr>Personal Experience Examples</vt:lpstr>
      <vt:lpstr>PowerPoint Presentation</vt:lpstr>
      <vt:lpstr>Introduction to Belbin’s Team Roles</vt:lpstr>
      <vt:lpstr>Belbin’s 9 Team Roles</vt:lpstr>
      <vt:lpstr>Belbin’s 9 Team Roles</vt:lpstr>
      <vt:lpstr>Our Team’s Roles Using Belbin’s Framework</vt:lpstr>
      <vt:lpstr>Our Team’s Roles Using Belbin’s Framework</vt:lpstr>
      <vt:lpstr>Transactional Analysis </vt:lpstr>
      <vt:lpstr>Egos in the Team</vt:lpstr>
      <vt:lpstr>Egos in the Team</vt:lpstr>
      <vt:lpstr>Cultural Diversity</vt:lpstr>
      <vt:lpstr>Spanish &amp; Romanian Cultures</vt:lpstr>
      <vt:lpstr>Spanish &amp; Romanian Cultures</vt:lpstr>
      <vt:lpstr>Tuckman’s Team Development Theory</vt:lpstr>
      <vt:lpstr>Tuckman’s Team Development Theory  Examples</vt:lpstr>
      <vt:lpstr>PowerPoint Presentation</vt:lpstr>
      <vt:lpstr>Drama Triangle </vt:lpstr>
      <vt:lpstr>Drama Triangles  Examples</vt:lpstr>
      <vt:lpstr>Drama Triangles  Examples</vt:lpstr>
      <vt:lpstr>Future Teamwork Recommendations</vt:lpstr>
      <vt:lpstr>Future Teamwork Recommendations</vt:lpstr>
      <vt:lpstr>Team Success – Key Points </vt:lpstr>
      <vt:lpstr>Conclusion </vt:lpstr>
      <vt:lpstr>PowerPoint Presentation</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Paula Morosan (2418652)</dc:creator>
  <cp:lastModifiedBy>Paula Morosan (2418652)</cp:lastModifiedBy>
  <cp:revision>88</cp:revision>
  <dcterms:created xsi:type="dcterms:W3CDTF">2025-03-16T08:45:29Z</dcterms:created>
  <dcterms:modified xsi:type="dcterms:W3CDTF">2025-03-24T21:25:22Z</dcterms:modified>
</cp:coreProperties>
</file>