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63" r:id="rId3"/>
    <p:sldId id="262" r:id="rId4"/>
    <p:sldId id="261" r:id="rId5"/>
    <p:sldId id="260" r:id="rId6"/>
    <p:sldId id="259" r:id="rId7"/>
    <p:sldId id="258" r:id="rId8"/>
    <p:sldId id="264" r:id="rId9"/>
    <p:sldId id="257"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890" autoAdjust="0"/>
    <p:restoredTop sz="61411" autoAdjust="0"/>
  </p:normalViewPr>
  <p:slideViewPr>
    <p:cSldViewPr snapToGrid="0">
      <p:cViewPr varScale="1">
        <p:scale>
          <a:sx n="42" d="100"/>
          <a:sy n="42" d="100"/>
        </p:scale>
        <p:origin x="1824" y="42"/>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74" d="100"/>
          <a:sy n="74" d="100"/>
        </p:scale>
        <p:origin x="2976" y="8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6D2CC6A-7506-42CD-908A-52E745E340A5}" type="datetimeFigureOut">
              <a:rPr lang="en-GB" smtClean="0"/>
              <a:t>23/01/2018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96E013-1221-46A4-8639-64D827EB1A5F}" type="slidenum">
              <a:rPr lang="en-GB" smtClean="0"/>
              <a:t>‹#›</a:t>
            </a:fld>
            <a:endParaRPr lang="en-GB"/>
          </a:p>
        </p:txBody>
      </p:sp>
    </p:spTree>
    <p:extLst>
      <p:ext uri="{BB962C8B-B14F-4D97-AF65-F5344CB8AC3E}">
        <p14:creationId xmlns:p14="http://schemas.microsoft.com/office/powerpoint/2010/main" val="21028250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t>Hi I’m Adam Donoghue and my essay title is  The Scarman Report concluded that the 1981 riots were the consequence of “complex political, social and economic factors” that produced “a disposition towards violent protest” in Britain’s inner cities. Explain the rationale behind Scarman’s conclusion, and assess the role of a) racial discrimination and b) police strategies in fostering the riots. And I am going to show you a outline/plan of a 3000 word essay today?</a:t>
            </a:r>
            <a:br>
              <a:rPr lang="en-GB" sz="1800" dirty="0"/>
            </a:br>
            <a:endParaRPr lang="en-GB" sz="1800" dirty="0"/>
          </a:p>
        </p:txBody>
      </p:sp>
      <p:sp>
        <p:nvSpPr>
          <p:cNvPr id="4" name="Slide Number Placeholder 3"/>
          <p:cNvSpPr>
            <a:spLocks noGrp="1"/>
          </p:cNvSpPr>
          <p:nvPr>
            <p:ph type="sldNum" sz="quarter" idx="10"/>
          </p:nvPr>
        </p:nvSpPr>
        <p:spPr/>
        <p:txBody>
          <a:bodyPr/>
          <a:lstStyle/>
          <a:p>
            <a:fld id="{3496E013-1221-46A4-8639-64D827EB1A5F}" type="slidenum">
              <a:rPr lang="en-GB" smtClean="0"/>
              <a:t>1</a:t>
            </a:fld>
            <a:endParaRPr lang="en-GB"/>
          </a:p>
        </p:txBody>
      </p:sp>
    </p:spTree>
    <p:extLst>
      <p:ext uri="{BB962C8B-B14F-4D97-AF65-F5344CB8AC3E}">
        <p14:creationId xmlns:p14="http://schemas.microsoft.com/office/powerpoint/2010/main" val="30904060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808306" cy="4519515"/>
          </a:xfrm>
        </p:spPr>
        <p:txBody>
          <a:bodyPr/>
          <a:lstStyle/>
          <a:p>
            <a:r>
              <a:rPr lang="en-GB" sz="1800" dirty="0"/>
              <a:t>The disturbances in Brixton between 10 and 12 April 1981 were not isolated events. Between 1980 and 1981, </a:t>
            </a:r>
            <a:r>
              <a:rPr lang="en-GB" sz="1800" dirty="0" err="1"/>
              <a:t>Toxteth</a:t>
            </a:r>
            <a:r>
              <a:rPr lang="en-GB" sz="1800" dirty="0"/>
              <a:t> in Liverpool, Moss Side in Manchester, the St. Paul’s district in Bristol and the Handsworth area in Birmingham experienced similar disturbances, all involving young African Caribbean (and sometimes Asian) men in confrontations with police</a:t>
            </a:r>
            <a:r>
              <a:rPr lang="en-GB" sz="1800" dirty="0">
                <a:solidFill>
                  <a:srgbClr val="FF0000"/>
                </a:solidFill>
              </a:rPr>
              <a:t>?</a:t>
            </a:r>
            <a:r>
              <a:rPr lang="en-GB" sz="1800" dirty="0"/>
              <a:t> </a:t>
            </a:r>
          </a:p>
          <a:p>
            <a:endParaRPr lang="en-GB" sz="1800" dirty="0"/>
          </a:p>
          <a:p>
            <a:r>
              <a:rPr lang="en-GB" sz="1800" dirty="0"/>
              <a:t>However, the one that sparked the Scarman Report were the riots in Brixton from the 10</a:t>
            </a:r>
            <a:r>
              <a:rPr lang="en-GB" sz="1800" baseline="30000" dirty="0"/>
              <a:t>th</a:t>
            </a:r>
            <a:r>
              <a:rPr lang="en-GB" sz="1800" dirty="0"/>
              <a:t> to the 12 of April 1981. Which was a confrontation between Metropolitan Police and protesters, this was an outburst of anger and resentment against the police. This was the first time civilian unrest had provoked such violent reaction against police on British soil, it was also the first time petrol bombs were used in Britain.  There were 5,000 civilians/people involved in the riots, there were 118  arrests made by the police.  But only 75 people were charged.. and it was also the first time it resulted in a political response namely the setting up of the Scarman inquiry by William Whitelaw the then home secretary.</a:t>
            </a:r>
          </a:p>
          <a:p>
            <a:endParaRPr lang="en-GB" sz="1800" dirty="0"/>
          </a:p>
          <a:p>
            <a:endParaRPr lang="en-GB" sz="1800" dirty="0"/>
          </a:p>
        </p:txBody>
      </p:sp>
      <p:sp>
        <p:nvSpPr>
          <p:cNvPr id="4" name="Slide Number Placeholder 3"/>
          <p:cNvSpPr>
            <a:spLocks noGrp="1"/>
          </p:cNvSpPr>
          <p:nvPr>
            <p:ph type="sldNum" sz="quarter" idx="10"/>
          </p:nvPr>
        </p:nvSpPr>
        <p:spPr/>
        <p:txBody>
          <a:bodyPr/>
          <a:lstStyle/>
          <a:p>
            <a:fld id="{3496E013-1221-46A4-8639-64D827EB1A5F}" type="slidenum">
              <a:rPr lang="en-GB" smtClean="0"/>
              <a:t>2</a:t>
            </a:fld>
            <a:endParaRPr lang="en-GB"/>
          </a:p>
        </p:txBody>
      </p:sp>
    </p:spTree>
    <p:extLst>
      <p:ext uri="{BB962C8B-B14F-4D97-AF65-F5344CB8AC3E}">
        <p14:creationId xmlns:p14="http://schemas.microsoft.com/office/powerpoint/2010/main" val="39478471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335901" y="4400550"/>
            <a:ext cx="7688424" cy="6031074"/>
          </a:xfrm>
        </p:spPr>
        <p:txBody>
          <a:bodyPr/>
          <a:lstStyle/>
          <a:p>
            <a:r>
              <a:rPr lang="en-GB" sz="1800" dirty="0"/>
              <a:t>Brixton has always had it’s issues in it’s community with different races and especially the police. Since the 1950 In Brixton, there has always been a strong </a:t>
            </a:r>
            <a:r>
              <a:rPr lang="en-GB" sz="1800" dirty="0" err="1"/>
              <a:t>Carribean</a:t>
            </a:r>
            <a:r>
              <a:rPr lang="en-GB" sz="1800" dirty="0"/>
              <a:t> population. Also, going back to the 1950’s the black people were treated as the bottom of the pile in terms of work and society, even if they had qualifications from their own country they were perceived in Britain as being unskilled and therefore ended up largely doing unskilled labour work.,</a:t>
            </a:r>
            <a:r>
              <a:rPr lang="en-GB" sz="1800" dirty="0">
                <a:highlight>
                  <a:srgbClr val="FFFF00"/>
                </a:highlight>
              </a:rPr>
              <a:t> the state of the economy was also blamed on the black people coming into the U.K.</a:t>
            </a:r>
            <a:r>
              <a:rPr lang="en-GB" sz="1800" dirty="0"/>
              <a:t>  </a:t>
            </a:r>
          </a:p>
          <a:p>
            <a:endParaRPr lang="en-GB" sz="1800" dirty="0"/>
          </a:p>
          <a:p>
            <a:r>
              <a:rPr lang="en-GB" sz="1800" dirty="0"/>
              <a:t>Leading up to the riots there was a recession which had an impact on the community of Brixton There was also a large amount of Unemployment, in Brixton in the year of the Scarman report, there was 13% unemployment, 25% for black males and 55% for black males under 19.</a:t>
            </a:r>
          </a:p>
          <a:p>
            <a:endParaRPr lang="en-GB" sz="1800" dirty="0"/>
          </a:p>
          <a:p>
            <a:r>
              <a:rPr lang="en-GB" sz="1800" dirty="0"/>
              <a:t>Brixton generally had poor housing for example Scarman pointed out that 12,000 houses in Lambeth were deemed unfit to live in, h</a:t>
            </a:r>
            <a:r>
              <a:rPr lang="en-GB" sz="1200" kern="1200" dirty="0">
                <a:solidFill>
                  <a:schemeClr val="tx1"/>
                </a:solidFill>
                <a:effectLst/>
                <a:latin typeface="+mn-lt"/>
                <a:ea typeface="+mn-ea"/>
                <a:cs typeface="+mn-cs"/>
              </a:rPr>
              <a:t>e commented on the need for clear commitment towards the elimination of discrimination in housing.</a:t>
            </a:r>
            <a:endParaRPr lang="en-GB" sz="1800" dirty="0"/>
          </a:p>
          <a:p>
            <a:endParaRPr lang="en-GB" sz="1800" dirty="0"/>
          </a:p>
          <a:p>
            <a:r>
              <a:rPr lang="en-GB" sz="1800" dirty="0"/>
              <a:t>At the time the riots there had been a huge breakdown in communication between the police and the community. </a:t>
            </a:r>
            <a:r>
              <a:rPr lang="en-GB" sz="1200" kern="1200" dirty="0">
                <a:solidFill>
                  <a:schemeClr val="tx1"/>
                </a:solidFill>
                <a:effectLst/>
                <a:latin typeface="+mn-lt"/>
                <a:ea typeface="+mn-ea"/>
                <a:cs typeface="+mn-cs"/>
              </a:rPr>
              <a:t> Communication between police and the community had collapsed before the riots, the local community mistrusted the police and their methods of policing.  It was police action that triggered the riots in particular </a:t>
            </a:r>
            <a:r>
              <a:rPr lang="en-GB" sz="1800" dirty="0"/>
              <a:t>Operation Swamp I will be talking more about later in this presentation when I look at the specifics in terms of the police strategies. </a:t>
            </a:r>
          </a:p>
          <a:p>
            <a:endParaRPr lang="en-GB" sz="1800" dirty="0"/>
          </a:p>
          <a:p>
            <a:endParaRPr lang="en-GB" sz="1800" dirty="0"/>
          </a:p>
        </p:txBody>
      </p:sp>
      <p:sp>
        <p:nvSpPr>
          <p:cNvPr id="4" name="Slide Number Placeholder 3"/>
          <p:cNvSpPr>
            <a:spLocks noGrp="1"/>
          </p:cNvSpPr>
          <p:nvPr>
            <p:ph type="sldNum" sz="quarter" idx="10"/>
          </p:nvPr>
        </p:nvSpPr>
        <p:spPr/>
        <p:txBody>
          <a:bodyPr/>
          <a:lstStyle/>
          <a:p>
            <a:fld id="{3496E013-1221-46A4-8639-64D827EB1A5F}" type="slidenum">
              <a:rPr lang="en-GB" smtClean="0"/>
              <a:t>3</a:t>
            </a:fld>
            <a:endParaRPr lang="en-GB"/>
          </a:p>
        </p:txBody>
      </p:sp>
    </p:spTree>
    <p:extLst>
      <p:ext uri="{BB962C8B-B14F-4D97-AF65-F5344CB8AC3E}">
        <p14:creationId xmlns:p14="http://schemas.microsoft.com/office/powerpoint/2010/main" val="36339581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223935" y="4437871"/>
            <a:ext cx="7109926" cy="7001460"/>
          </a:xfrm>
        </p:spPr>
        <p:txBody>
          <a:bodyPr/>
          <a:lstStyle/>
          <a:p>
            <a:r>
              <a:rPr lang="en-GB" sz="1800" dirty="0"/>
              <a:t>Two days after the Brixton Riots on the 14</a:t>
            </a:r>
            <a:r>
              <a:rPr lang="en-GB" sz="1800" baseline="30000" dirty="0"/>
              <a:t>th</a:t>
            </a:r>
            <a:r>
              <a:rPr lang="en-GB" sz="1800" dirty="0"/>
              <a:t> April 1981 the Home Secretary William Whitelaw appointed Lord </a:t>
            </a:r>
            <a:r>
              <a:rPr lang="en-GB" sz="1800" dirty="0" err="1"/>
              <a:t>Scarmen</a:t>
            </a:r>
            <a:r>
              <a:rPr lang="en-GB" sz="1800" dirty="0"/>
              <a:t> to write a report. The report was released on the 25</a:t>
            </a:r>
            <a:r>
              <a:rPr lang="en-GB" sz="1800" baseline="30000" dirty="0"/>
              <a:t>th</a:t>
            </a:r>
            <a:r>
              <a:rPr lang="en-GB" sz="1800" dirty="0"/>
              <a:t> November 1981 based mostly around the Brixton riots, trying to find the reasons for it and what improvements could be made in the future to both society and the law itself. </a:t>
            </a:r>
          </a:p>
          <a:p>
            <a:endParaRPr lang="en-GB" sz="1800" dirty="0"/>
          </a:p>
          <a:p>
            <a:r>
              <a:rPr lang="en-GB" sz="1800" dirty="0"/>
              <a:t>Scarman’s report, was largely more centralised around the policing aspect more so than the economic and social factors that is mentioned in the title question. Social deprivation was an idea that was put forward to Scarman as the fundamental cause of the riots. However,  his main conclusions were regarding racism within the area and how policing was conducted too. </a:t>
            </a:r>
          </a:p>
          <a:p>
            <a:endParaRPr lang="en-GB" sz="1800" dirty="0"/>
          </a:p>
          <a:p>
            <a:r>
              <a:rPr lang="en-GB" sz="1800" dirty="0"/>
              <a:t>His main conclusions were that the Black people were largely living in the worst areas.  Also, that they wanted to be treated the same which they felt they clearly had not been.  He also concluded there were areas of racism from the police force but only the young, naïve police officers, not the whole force. </a:t>
            </a:r>
          </a:p>
          <a:p>
            <a:endParaRPr lang="en-GB" sz="1800" dirty="0"/>
          </a:p>
          <a:p>
            <a:r>
              <a:rPr lang="en-GB" sz="1800" dirty="0"/>
              <a:t>He also put forward a strong case for positive action, he believed there was racial disadvantage in Brixton and urgent action needed to be taken.</a:t>
            </a:r>
          </a:p>
          <a:p>
            <a:endParaRPr lang="en-GB" sz="1800" dirty="0"/>
          </a:p>
        </p:txBody>
      </p:sp>
      <p:sp>
        <p:nvSpPr>
          <p:cNvPr id="4" name="Slide Number Placeholder 3"/>
          <p:cNvSpPr>
            <a:spLocks noGrp="1"/>
          </p:cNvSpPr>
          <p:nvPr>
            <p:ph type="sldNum" sz="quarter" idx="10"/>
          </p:nvPr>
        </p:nvSpPr>
        <p:spPr/>
        <p:txBody>
          <a:bodyPr/>
          <a:lstStyle/>
          <a:p>
            <a:fld id="{3496E013-1221-46A4-8639-64D827EB1A5F}" type="slidenum">
              <a:rPr lang="en-GB" smtClean="0"/>
              <a:t>4</a:t>
            </a:fld>
            <a:endParaRPr lang="en-GB"/>
          </a:p>
        </p:txBody>
      </p:sp>
    </p:spTree>
    <p:extLst>
      <p:ext uri="{BB962C8B-B14F-4D97-AF65-F5344CB8AC3E}">
        <p14:creationId xmlns:p14="http://schemas.microsoft.com/office/powerpoint/2010/main" val="7351756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67951" y="4400550"/>
            <a:ext cx="6690049" cy="4743450"/>
          </a:xfrm>
        </p:spPr>
        <p:txBody>
          <a:bodyPr/>
          <a:lstStyle/>
          <a:p>
            <a:r>
              <a:rPr lang="en-GB" sz="1800" dirty="0"/>
              <a:t>In his report, Scarman claims that “institutional Racism does not exist within the police force, it is just the few within the police force that were racist.  And he almost excused this by saying that when faced with a rising crime rate it would be easy to lapse into thinking that all black people are potential criminals.  In fact he went so far as to say it wasn’t racist policing but the fact that the community thought the police were racist that was a bigger problem.  Were the police racist or did the community just think they were?</a:t>
            </a:r>
          </a:p>
          <a:p>
            <a:endParaRPr lang="en-GB" sz="1800" dirty="0"/>
          </a:p>
          <a:p>
            <a:r>
              <a:rPr lang="en-GB" sz="1800" dirty="0"/>
              <a:t>He also claimed there needs to be a clear commitment to eliminate discrimination in housing, as the blacks were living in the worst parts of Lambeth/Brixton.</a:t>
            </a:r>
          </a:p>
          <a:p>
            <a:endParaRPr lang="en-GB" sz="1800" dirty="0"/>
          </a:p>
          <a:p>
            <a:r>
              <a:rPr lang="en-GB" sz="1800" dirty="0"/>
              <a:t>Unemployment was another sign of racial discrimination at the time of the riots, there was 55% per cent. Unemployment for black males in Brixton under 19. This shows how companies felt regarding hiring black people at the time. Devon Thomas, a black man from Brixton talked about Unemployment in Scarman </a:t>
            </a:r>
            <a:r>
              <a:rPr lang="en-GB" sz="1800"/>
              <a:t>and After </a:t>
            </a:r>
            <a:r>
              <a:rPr lang="en-GB" sz="1800" dirty="0"/>
              <a:t>and said that employers excuse was often that other employees would not be able to work alongside or below a black person. </a:t>
            </a:r>
          </a:p>
          <a:p>
            <a:endParaRPr lang="en-GB" sz="1800" dirty="0"/>
          </a:p>
          <a:p>
            <a:r>
              <a:rPr lang="en-GB" sz="1800" dirty="0"/>
              <a:t>In his report, he does recognise that racial disadvantage needs to be stopped immediately, however he does fail to answer some questions regarding racism too. For example, the true nature and operation of institutional racism in Britain. </a:t>
            </a:r>
          </a:p>
        </p:txBody>
      </p:sp>
      <p:sp>
        <p:nvSpPr>
          <p:cNvPr id="4" name="Slide Number Placeholder 3"/>
          <p:cNvSpPr>
            <a:spLocks noGrp="1"/>
          </p:cNvSpPr>
          <p:nvPr>
            <p:ph type="sldNum" sz="quarter" idx="10"/>
          </p:nvPr>
        </p:nvSpPr>
        <p:spPr/>
        <p:txBody>
          <a:bodyPr/>
          <a:lstStyle/>
          <a:p>
            <a:fld id="{3496E013-1221-46A4-8639-64D827EB1A5F}" type="slidenum">
              <a:rPr lang="en-GB" smtClean="0"/>
              <a:t>5</a:t>
            </a:fld>
            <a:endParaRPr lang="en-GB"/>
          </a:p>
        </p:txBody>
      </p:sp>
    </p:spTree>
    <p:extLst>
      <p:ext uri="{BB962C8B-B14F-4D97-AF65-F5344CB8AC3E}">
        <p14:creationId xmlns:p14="http://schemas.microsoft.com/office/powerpoint/2010/main" val="40474128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 y="4400550"/>
            <a:ext cx="7893699" cy="6049736"/>
          </a:xfrm>
        </p:spPr>
        <p:txBody>
          <a:bodyPr/>
          <a:lstStyle/>
          <a:p>
            <a:r>
              <a:rPr lang="en-GB" sz="1800" dirty="0"/>
              <a:t>The Metropolitan Police Service was accused of oppressive styles of policing in general but especially in the run up to the Brixton Riots,.  </a:t>
            </a:r>
          </a:p>
          <a:p>
            <a:r>
              <a:rPr lang="en-GB" sz="1800" dirty="0"/>
              <a:t>Hard Policing was put in place, the police decided to implement special patrol groups to try to control rising crime, the stop and search policy was implemented which allowed them to stop and search anyone at anytime without even the suspicion of a crime being committed, the stop and search policy was overused, in fact the Scarman report found evidence of it being used inappropriately by the Police,  with a total of 943 stops, with just over half of these being African-</a:t>
            </a:r>
            <a:r>
              <a:rPr lang="en-GB" sz="1800" dirty="0" err="1"/>
              <a:t>Carribean</a:t>
            </a:r>
            <a:r>
              <a:rPr lang="en-GB" sz="1800" dirty="0"/>
              <a:t> and over two-thirds being under 21,, this was one of the aspects that led up to the Brixton Riots.  This all increased the feeling of oppression / discrimination and unfair treatment.</a:t>
            </a:r>
          </a:p>
          <a:p>
            <a:endParaRPr lang="en-GB" sz="1800" dirty="0"/>
          </a:p>
          <a:p>
            <a:r>
              <a:rPr lang="en-GB" sz="1800" dirty="0"/>
              <a:t>Operation Swamp was one of the major triggers/spark for the riots, Operation Swamp was directed primarily against street crime and employed the policing methods mentioned previously. and the decision to go ahead with this operation was seen as unwise. Operation Swamp increased tensions which were already high after a previous incident where according to the enquiry police were attempting to help a stab victim when a crowd of African </a:t>
            </a:r>
            <a:r>
              <a:rPr lang="en-GB" sz="1800" dirty="0" err="1"/>
              <a:t>carribeans</a:t>
            </a:r>
            <a:r>
              <a:rPr lang="en-GB" sz="1800" dirty="0"/>
              <a:t> tried to grab the stab-wound victim from the police, this resulted in the police calling for assistance, increasing the police presence and escalating tensions even further.   This operation was singled out by the Scarman Inquiry as  particularly ‘flawed’ and ‘inflexible’</a:t>
            </a:r>
          </a:p>
          <a:p>
            <a:endParaRPr lang="en-GB" sz="1800" dirty="0"/>
          </a:p>
          <a:p>
            <a:r>
              <a:rPr lang="en-GB" sz="1800" dirty="0"/>
              <a:t>There was already a breakdown of communications between police, the community and local authorities, and no discussions were held with the Community before they brought in Operation Swamp- this was seen as a lack of respect.</a:t>
            </a:r>
          </a:p>
          <a:p>
            <a:endParaRPr lang="en-GB" sz="1800" dirty="0"/>
          </a:p>
          <a:p>
            <a:r>
              <a:rPr lang="en-GB" sz="1800" dirty="0"/>
              <a:t>According to the Scarman report, the local community mistrusted the police and their methods of policing. Scarman recommended changes in training and law enforcement, and the recruitment of more ethnic minorities into the police force.</a:t>
            </a:r>
          </a:p>
          <a:p>
            <a:endParaRPr lang="en-GB" sz="1800" dirty="0"/>
          </a:p>
          <a:p>
            <a:endParaRPr lang="en-GB" sz="1800" dirty="0"/>
          </a:p>
        </p:txBody>
      </p:sp>
      <p:sp>
        <p:nvSpPr>
          <p:cNvPr id="4" name="Slide Number Placeholder 3"/>
          <p:cNvSpPr>
            <a:spLocks noGrp="1"/>
          </p:cNvSpPr>
          <p:nvPr>
            <p:ph type="sldNum" sz="quarter" idx="10"/>
          </p:nvPr>
        </p:nvSpPr>
        <p:spPr>
          <a:xfrm>
            <a:off x="7016620" y="7808136"/>
            <a:ext cx="2971800" cy="458787"/>
          </a:xfrm>
        </p:spPr>
        <p:txBody>
          <a:bodyPr/>
          <a:lstStyle/>
          <a:p>
            <a:fld id="{3496E013-1221-46A4-8639-64D827EB1A5F}" type="slidenum">
              <a:rPr lang="en-GB" smtClean="0"/>
              <a:t>6</a:t>
            </a:fld>
            <a:endParaRPr lang="en-GB" dirty="0"/>
          </a:p>
        </p:txBody>
      </p:sp>
    </p:spTree>
    <p:extLst>
      <p:ext uri="{BB962C8B-B14F-4D97-AF65-F5344CB8AC3E}">
        <p14:creationId xmlns:p14="http://schemas.microsoft.com/office/powerpoint/2010/main" val="21584380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findings of the Scarman report concluded that although 1) the political social and economic circumstances were very poor it was not an excuse to riot 2) that racial disadvantage was a fact of British life and was a significate factor in the cause of the riots and 3) the riots were caused by a spontaneous reaction to police action believed to be harassment of black people.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was the first time civilian unrest had provoked such violent reaction against police on British soil and it was the first time it resulted in a political response namely the setting up of the Scarman inquiry by William Whitelaw the then home secretary.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Scarman Enquiry carried out it two remits of fact finding and making recommendations.  </a:t>
            </a:r>
            <a:r>
              <a:rPr lang="en-GB" sz="1200" kern="1200" dirty="0" err="1">
                <a:solidFill>
                  <a:schemeClr val="tx1"/>
                </a:solidFill>
                <a:effectLst/>
                <a:latin typeface="+mn-lt"/>
                <a:ea typeface="+mn-ea"/>
                <a:cs typeface="+mn-cs"/>
              </a:rPr>
              <a:t>Scarmans</a:t>
            </a:r>
            <a:r>
              <a:rPr lang="en-GB" sz="1200" kern="1200" dirty="0">
                <a:solidFill>
                  <a:schemeClr val="tx1"/>
                </a:solidFill>
                <a:effectLst/>
                <a:latin typeface="+mn-lt"/>
                <a:ea typeface="+mn-ea"/>
                <a:cs typeface="+mn-cs"/>
              </a:rPr>
              <a:t> Report was a call to action and it provided a strong justification for taking positive measures.  However the recommendations for social and economic reform although endorsed by the Government were not implemented.   Had these issues been more central to the report it may have achieved more success.   The main emphasis of the report dealt with the Police and their policing methods. </a:t>
            </a:r>
            <a:r>
              <a:rPr lang="en-GB" sz="1200" kern="1200" dirty="0" err="1">
                <a:solidFill>
                  <a:schemeClr val="tx1"/>
                </a:solidFill>
                <a:effectLst/>
                <a:latin typeface="+mn-lt"/>
                <a:ea typeface="+mn-ea"/>
                <a:cs typeface="+mn-cs"/>
              </a:rPr>
              <a:t>Scaman</a:t>
            </a:r>
            <a:r>
              <a:rPr lang="en-GB" sz="1200" kern="1200" dirty="0">
                <a:solidFill>
                  <a:schemeClr val="tx1"/>
                </a:solidFill>
                <a:effectLst/>
                <a:latin typeface="+mn-lt"/>
                <a:ea typeface="+mn-ea"/>
                <a:cs typeface="+mn-cs"/>
              </a:rPr>
              <a:t> reported that institutional racism did not exist, pointing instead to racial disadvantage and racial discrimination.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report lead to law and order being discussed in Parliament and new laws being passed.  A new code of Police behaviour was put forward in the Police and Criminal Act 1984.  This Act also created an Independent Police Complaints Authority, established in 1985.</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Because of the Scarman Report the Police and their Policing methods and Race Relations in Britain were changed for ever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Social and economic reform could only be achieved by the Government and little was done yet </a:t>
            </a:r>
            <a:r>
              <a:rPr lang="en-GB" sz="1200" kern="1200" dirty="0" err="1">
                <a:solidFill>
                  <a:schemeClr val="tx1"/>
                </a:solidFill>
                <a:effectLst/>
                <a:latin typeface="+mn-lt"/>
                <a:ea typeface="+mn-ea"/>
                <a:cs typeface="+mn-cs"/>
              </a:rPr>
              <a:t>Scarmans</a:t>
            </a:r>
            <a:r>
              <a:rPr lang="en-GB" sz="1200" kern="1200" dirty="0">
                <a:solidFill>
                  <a:schemeClr val="tx1"/>
                </a:solidFill>
                <a:effectLst/>
                <a:latin typeface="+mn-lt"/>
                <a:ea typeface="+mn-ea"/>
                <a:cs typeface="+mn-cs"/>
              </a:rPr>
              <a:t> reforms for the Police were  implement.  He seemed to realise that there was a requirement for the Police to maintain law and order but they also needed to understand the social problems first.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a:p>
            <a:endParaRPr lang="en-GB" dirty="0"/>
          </a:p>
          <a:p>
            <a:endParaRPr lang="en-GB" dirty="0"/>
          </a:p>
          <a:p>
            <a:endParaRPr lang="en-GB" dirty="0"/>
          </a:p>
          <a:p>
            <a:endParaRPr lang="en-GB" dirty="0"/>
          </a:p>
          <a:p>
            <a:endParaRPr lang="en-GB" dirty="0"/>
          </a:p>
          <a:p>
            <a:r>
              <a:rPr lang="en-GB" dirty="0"/>
              <a:t>the </a:t>
            </a:r>
            <a:r>
              <a:rPr lang="en-GB" dirty="0" err="1"/>
              <a:t>scarman</a:t>
            </a:r>
            <a:r>
              <a:rPr lang="en-GB" dirty="0"/>
              <a:t> enquiry influenced many measures intended to improve trust and understanding between the police and ethnic minority groups.  </a:t>
            </a:r>
          </a:p>
          <a:p>
            <a:endParaRPr lang="en-GB" dirty="0"/>
          </a:p>
          <a:p>
            <a:r>
              <a:rPr lang="en-GB" dirty="0"/>
              <a:t>As a result of this enquiry the police and their methods of policing and race relations in Britain would be changed for ever.   Most of the recommendations for the police were taken up.</a:t>
            </a:r>
          </a:p>
          <a:p>
            <a:endParaRPr lang="en-GB" dirty="0"/>
          </a:p>
          <a:p>
            <a:endParaRPr lang="en-GB" dirty="0"/>
          </a:p>
        </p:txBody>
      </p:sp>
      <p:sp>
        <p:nvSpPr>
          <p:cNvPr id="4" name="Slide Number Placeholder 3"/>
          <p:cNvSpPr>
            <a:spLocks noGrp="1"/>
          </p:cNvSpPr>
          <p:nvPr>
            <p:ph type="sldNum" sz="quarter" idx="10"/>
          </p:nvPr>
        </p:nvSpPr>
        <p:spPr/>
        <p:txBody>
          <a:bodyPr/>
          <a:lstStyle/>
          <a:p>
            <a:fld id="{3496E013-1221-46A4-8639-64D827EB1A5F}" type="slidenum">
              <a:rPr lang="en-GB" smtClean="0"/>
              <a:t>7</a:t>
            </a:fld>
            <a:endParaRPr lang="en-GB"/>
          </a:p>
        </p:txBody>
      </p:sp>
    </p:spTree>
    <p:extLst>
      <p:ext uri="{BB962C8B-B14F-4D97-AF65-F5344CB8AC3E}">
        <p14:creationId xmlns:p14="http://schemas.microsoft.com/office/powerpoint/2010/main" val="25828005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496E013-1221-46A4-8639-64D827EB1A5F}" type="slidenum">
              <a:rPr lang="en-GB" smtClean="0"/>
              <a:t>8</a:t>
            </a:fld>
            <a:endParaRPr lang="en-GB"/>
          </a:p>
        </p:txBody>
      </p:sp>
    </p:spTree>
    <p:extLst>
      <p:ext uri="{BB962C8B-B14F-4D97-AF65-F5344CB8AC3E}">
        <p14:creationId xmlns:p14="http://schemas.microsoft.com/office/powerpoint/2010/main" val="27641209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496E013-1221-46A4-8639-64D827EB1A5F}" type="slidenum">
              <a:rPr lang="en-GB" smtClean="0"/>
              <a:t>9</a:t>
            </a:fld>
            <a:endParaRPr lang="en-GB"/>
          </a:p>
        </p:txBody>
      </p:sp>
    </p:spTree>
    <p:extLst>
      <p:ext uri="{BB962C8B-B14F-4D97-AF65-F5344CB8AC3E}">
        <p14:creationId xmlns:p14="http://schemas.microsoft.com/office/powerpoint/2010/main" val="7204510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1B42763-E11A-4B13-BF46-178DAA2ACAAF}" type="datetimeFigureOut">
              <a:rPr lang="en-GB" smtClean="0"/>
              <a:t>23/01/2018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5FF7C4-5AF0-4458-AA7A-53B923261A87}"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162506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1B42763-E11A-4B13-BF46-178DAA2ACAAF}" type="datetimeFigureOut">
              <a:rPr lang="en-GB" smtClean="0"/>
              <a:t>23/01/2018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5FF7C4-5AF0-4458-AA7A-53B923261A87}" type="slidenum">
              <a:rPr lang="en-GB" smtClean="0"/>
              <a:t>‹#›</a:t>
            </a:fld>
            <a:endParaRPr lang="en-GB"/>
          </a:p>
        </p:txBody>
      </p:sp>
    </p:spTree>
    <p:extLst>
      <p:ext uri="{BB962C8B-B14F-4D97-AF65-F5344CB8AC3E}">
        <p14:creationId xmlns:p14="http://schemas.microsoft.com/office/powerpoint/2010/main" val="14461714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1B42763-E11A-4B13-BF46-178DAA2ACAAF}" type="datetimeFigureOut">
              <a:rPr lang="en-GB" smtClean="0"/>
              <a:t>23/01/2018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5FF7C4-5AF0-4458-AA7A-53B923261A87}"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136560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1B42763-E11A-4B13-BF46-178DAA2ACAAF}" type="datetimeFigureOut">
              <a:rPr lang="en-GB" smtClean="0"/>
              <a:t>23/01/2018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5FF7C4-5AF0-4458-AA7A-53B923261A87}" type="slidenum">
              <a:rPr lang="en-GB" smtClean="0"/>
              <a:t>‹#›</a:t>
            </a:fld>
            <a:endParaRPr lang="en-GB"/>
          </a:p>
        </p:txBody>
      </p:sp>
    </p:spTree>
    <p:extLst>
      <p:ext uri="{BB962C8B-B14F-4D97-AF65-F5344CB8AC3E}">
        <p14:creationId xmlns:p14="http://schemas.microsoft.com/office/powerpoint/2010/main" val="37290664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1B42763-E11A-4B13-BF46-178DAA2ACAAF}" type="datetimeFigureOut">
              <a:rPr lang="en-GB" smtClean="0"/>
              <a:t>23/01/2018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05FF7C4-5AF0-4458-AA7A-53B923261A87}" type="slidenum">
              <a:rPr lang="en-GB" smtClean="0"/>
              <a:t>‹#›</a:t>
            </a:fld>
            <a:endParaRPr lang="en-GB"/>
          </a:p>
        </p:txBody>
      </p:sp>
    </p:spTree>
    <p:extLst>
      <p:ext uri="{BB962C8B-B14F-4D97-AF65-F5344CB8AC3E}">
        <p14:creationId xmlns:p14="http://schemas.microsoft.com/office/powerpoint/2010/main" val="6296112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1B42763-E11A-4B13-BF46-178DAA2ACAAF}" type="datetimeFigureOut">
              <a:rPr lang="en-GB" smtClean="0"/>
              <a:t>23/01/2018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05FF7C4-5AF0-4458-AA7A-53B923261A87}" type="slidenum">
              <a:rPr lang="en-GB" smtClean="0"/>
              <a:t>‹#›</a:t>
            </a:fld>
            <a:endParaRPr lang="en-GB"/>
          </a:p>
        </p:txBody>
      </p:sp>
    </p:spTree>
    <p:extLst>
      <p:ext uri="{BB962C8B-B14F-4D97-AF65-F5344CB8AC3E}">
        <p14:creationId xmlns:p14="http://schemas.microsoft.com/office/powerpoint/2010/main" val="18495763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F1B42763-E11A-4B13-BF46-178DAA2ACAAF}" type="datetimeFigureOut">
              <a:rPr lang="en-GB" smtClean="0"/>
              <a:t>23/01/2018</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D05FF7C4-5AF0-4458-AA7A-53B923261A87}" type="slidenum">
              <a:rPr lang="en-GB" smtClean="0"/>
              <a:t>‹#›</a:t>
            </a:fld>
            <a:endParaRPr lang="en-GB"/>
          </a:p>
        </p:txBody>
      </p:sp>
    </p:spTree>
    <p:extLst>
      <p:ext uri="{BB962C8B-B14F-4D97-AF65-F5344CB8AC3E}">
        <p14:creationId xmlns:p14="http://schemas.microsoft.com/office/powerpoint/2010/main" val="41630101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F1B42763-E11A-4B13-BF46-178DAA2ACAAF}" type="datetimeFigureOut">
              <a:rPr lang="en-GB" smtClean="0"/>
              <a:t>23/01/2018</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D05FF7C4-5AF0-4458-AA7A-53B923261A87}" type="slidenum">
              <a:rPr lang="en-GB" smtClean="0"/>
              <a:t>‹#›</a:t>
            </a:fld>
            <a:endParaRPr lang="en-GB"/>
          </a:p>
        </p:txBody>
      </p:sp>
    </p:spTree>
    <p:extLst>
      <p:ext uri="{BB962C8B-B14F-4D97-AF65-F5344CB8AC3E}">
        <p14:creationId xmlns:p14="http://schemas.microsoft.com/office/powerpoint/2010/main" val="27576277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1B42763-E11A-4B13-BF46-178DAA2ACAAF}" type="datetimeFigureOut">
              <a:rPr lang="en-GB" smtClean="0"/>
              <a:t>23/01/2018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5FF7C4-5AF0-4458-AA7A-53B923261A87}" type="slidenum">
              <a:rPr lang="en-GB" smtClean="0"/>
              <a:t>‹#›</a:t>
            </a:fld>
            <a:endParaRPr lang="en-GB"/>
          </a:p>
        </p:txBody>
      </p:sp>
    </p:spTree>
    <p:extLst>
      <p:ext uri="{BB962C8B-B14F-4D97-AF65-F5344CB8AC3E}">
        <p14:creationId xmlns:p14="http://schemas.microsoft.com/office/powerpoint/2010/main" val="38682893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1B42763-E11A-4B13-BF46-178DAA2ACAAF}" type="datetimeFigureOut">
              <a:rPr lang="en-GB" smtClean="0"/>
              <a:t>23/01/2018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5FF7C4-5AF0-4458-AA7A-53B923261A87}" type="slidenum">
              <a:rPr lang="en-GB" smtClean="0"/>
              <a:t>‹#›</a:t>
            </a:fld>
            <a:endParaRPr lang="en-GB"/>
          </a:p>
        </p:txBody>
      </p:sp>
    </p:spTree>
    <p:extLst>
      <p:ext uri="{BB962C8B-B14F-4D97-AF65-F5344CB8AC3E}">
        <p14:creationId xmlns:p14="http://schemas.microsoft.com/office/powerpoint/2010/main" val="1143657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1B42763-E11A-4B13-BF46-178DAA2ACAAF}" type="datetimeFigureOut">
              <a:rPr lang="en-GB" smtClean="0"/>
              <a:t>23/01/2018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5FF7C4-5AF0-4458-AA7A-53B923261A87}" type="slidenum">
              <a:rPr lang="en-GB" smtClean="0"/>
              <a:t>‹#›</a:t>
            </a:fld>
            <a:endParaRPr lang="en-GB"/>
          </a:p>
        </p:txBody>
      </p:sp>
    </p:spTree>
    <p:extLst>
      <p:ext uri="{BB962C8B-B14F-4D97-AF65-F5344CB8AC3E}">
        <p14:creationId xmlns:p14="http://schemas.microsoft.com/office/powerpoint/2010/main" val="15114522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F1B42763-E11A-4B13-BF46-178DAA2ACAAF}" type="datetimeFigureOut">
              <a:rPr lang="en-GB" smtClean="0"/>
              <a:t>23/01/2018</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D05FF7C4-5AF0-4458-AA7A-53B923261A87}"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8612486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15232-0124-4032-AAA1-A7C9D9CD0ECC}"/>
              </a:ext>
            </a:extLst>
          </p:cNvPr>
          <p:cNvSpPr>
            <a:spLocks noGrp="1"/>
          </p:cNvSpPr>
          <p:nvPr>
            <p:ph type="ctrTitle"/>
          </p:nvPr>
        </p:nvSpPr>
        <p:spPr>
          <a:xfrm>
            <a:off x="1237957" y="436098"/>
            <a:ext cx="9430043" cy="3073865"/>
          </a:xfrm>
        </p:spPr>
        <p:txBody>
          <a:bodyPr>
            <a:noAutofit/>
          </a:bodyPr>
          <a:lstStyle/>
          <a:p>
            <a:r>
              <a:rPr lang="en-GB" sz="2800" dirty="0"/>
              <a:t>The Scarman Report concluded that the 1981 riots were the consequence of “complex political, social and economic factors” that produced “a disposition towards violent protest” in Britain’s inner cities. Explain the rationale behind Scarman’s conclusion, and assess the role of a) racial discrimination and b) police strategies in fostering the riots.</a:t>
            </a:r>
            <a:br>
              <a:rPr lang="en-GB" sz="2800" dirty="0"/>
            </a:br>
            <a:endParaRPr lang="en-GB" sz="2800" dirty="0"/>
          </a:p>
        </p:txBody>
      </p:sp>
      <p:sp>
        <p:nvSpPr>
          <p:cNvPr id="3" name="Subtitle 2">
            <a:extLst>
              <a:ext uri="{FF2B5EF4-FFF2-40B4-BE49-F238E27FC236}">
                <a16:creationId xmlns:a16="http://schemas.microsoft.com/office/drawing/2014/main" id="{F0ADCA5A-B6F1-41A2-80DF-33A4B5C83784}"/>
              </a:ext>
            </a:extLst>
          </p:cNvPr>
          <p:cNvSpPr>
            <a:spLocks noGrp="1"/>
          </p:cNvSpPr>
          <p:nvPr>
            <p:ph type="subTitle" idx="1"/>
          </p:nvPr>
        </p:nvSpPr>
        <p:spPr/>
        <p:txBody>
          <a:bodyPr/>
          <a:lstStyle/>
          <a:p>
            <a:r>
              <a:rPr lang="en-GB" dirty="0"/>
              <a:t>AHHI6013-1500629-Donoghue</a:t>
            </a:r>
          </a:p>
        </p:txBody>
      </p:sp>
    </p:spTree>
    <p:extLst>
      <p:ext uri="{BB962C8B-B14F-4D97-AF65-F5344CB8AC3E}">
        <p14:creationId xmlns:p14="http://schemas.microsoft.com/office/powerpoint/2010/main" val="31148517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DC118-1156-4F1D-BA63-DF7C8CE587BD}"/>
              </a:ext>
            </a:extLst>
          </p:cNvPr>
          <p:cNvSpPr>
            <a:spLocks noGrp="1"/>
          </p:cNvSpPr>
          <p:nvPr>
            <p:ph type="title"/>
          </p:nvPr>
        </p:nvSpPr>
        <p:spPr/>
        <p:txBody>
          <a:bodyPr/>
          <a:lstStyle/>
          <a:p>
            <a:r>
              <a:rPr lang="en-GB" dirty="0"/>
              <a:t>Intro:</a:t>
            </a:r>
          </a:p>
        </p:txBody>
      </p:sp>
      <p:sp>
        <p:nvSpPr>
          <p:cNvPr id="3" name="Content Placeholder 2">
            <a:extLst>
              <a:ext uri="{FF2B5EF4-FFF2-40B4-BE49-F238E27FC236}">
                <a16:creationId xmlns:a16="http://schemas.microsoft.com/office/drawing/2014/main" id="{1CC3FE16-9B91-42EA-9063-22A4F33D3F87}"/>
              </a:ext>
            </a:extLst>
          </p:cNvPr>
          <p:cNvSpPr>
            <a:spLocks noGrp="1"/>
          </p:cNvSpPr>
          <p:nvPr>
            <p:ph idx="1"/>
          </p:nvPr>
        </p:nvSpPr>
        <p:spPr/>
        <p:txBody>
          <a:bodyPr/>
          <a:lstStyle/>
          <a:p>
            <a:r>
              <a:rPr lang="en-GB" dirty="0"/>
              <a:t>1981 Riots</a:t>
            </a:r>
          </a:p>
          <a:p>
            <a:pPr lvl="1"/>
            <a:r>
              <a:rPr lang="en-GB" dirty="0" err="1"/>
              <a:t>Toxteth</a:t>
            </a:r>
            <a:r>
              <a:rPr lang="en-GB" dirty="0"/>
              <a:t>/Moss Side/St. Pauls</a:t>
            </a:r>
          </a:p>
          <a:p>
            <a:r>
              <a:rPr lang="en-GB" dirty="0"/>
              <a:t>Brixton Riots- 10</a:t>
            </a:r>
            <a:r>
              <a:rPr lang="en-GB" baseline="30000" dirty="0"/>
              <a:t>th</a:t>
            </a:r>
            <a:r>
              <a:rPr lang="en-GB" dirty="0"/>
              <a:t>-12</a:t>
            </a:r>
            <a:r>
              <a:rPr lang="en-GB" baseline="30000" dirty="0"/>
              <a:t>th</a:t>
            </a:r>
            <a:r>
              <a:rPr lang="en-GB" dirty="0"/>
              <a:t> April 1981.</a:t>
            </a:r>
          </a:p>
          <a:p>
            <a:r>
              <a:rPr lang="en-GB" dirty="0"/>
              <a:t>5,000 people involved- 118 arrests/ 75 Charges</a:t>
            </a:r>
          </a:p>
          <a:p>
            <a:r>
              <a:rPr lang="en-GB" dirty="0"/>
              <a:t>Scarman Report</a:t>
            </a:r>
          </a:p>
        </p:txBody>
      </p:sp>
      <p:pic>
        <p:nvPicPr>
          <p:cNvPr id="4" name="Picture 3">
            <a:extLst>
              <a:ext uri="{FF2B5EF4-FFF2-40B4-BE49-F238E27FC236}">
                <a16:creationId xmlns:a16="http://schemas.microsoft.com/office/drawing/2014/main" id="{034C4684-86B4-4574-BE7C-EC117F3CA6C9}"/>
              </a:ext>
            </a:extLst>
          </p:cNvPr>
          <p:cNvPicPr>
            <a:picLocks noChangeAspect="1"/>
          </p:cNvPicPr>
          <p:nvPr/>
        </p:nvPicPr>
        <p:blipFill>
          <a:blip r:embed="rId3"/>
          <a:stretch>
            <a:fillRect/>
          </a:stretch>
        </p:blipFill>
        <p:spPr>
          <a:xfrm>
            <a:off x="6562188" y="2096672"/>
            <a:ext cx="4620024" cy="2602328"/>
          </a:xfrm>
          <a:prstGeom prst="rect">
            <a:avLst/>
          </a:prstGeom>
        </p:spPr>
      </p:pic>
    </p:spTree>
    <p:extLst>
      <p:ext uri="{BB962C8B-B14F-4D97-AF65-F5344CB8AC3E}">
        <p14:creationId xmlns:p14="http://schemas.microsoft.com/office/powerpoint/2010/main" val="9669617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23E67-0131-4993-A427-58A48249615A}"/>
              </a:ext>
            </a:extLst>
          </p:cNvPr>
          <p:cNvSpPr>
            <a:spLocks noGrp="1"/>
          </p:cNvSpPr>
          <p:nvPr>
            <p:ph type="title"/>
          </p:nvPr>
        </p:nvSpPr>
        <p:spPr/>
        <p:txBody>
          <a:bodyPr/>
          <a:lstStyle/>
          <a:p>
            <a:r>
              <a:rPr lang="en-GB" dirty="0"/>
              <a:t>Socio-Historic Context</a:t>
            </a:r>
          </a:p>
        </p:txBody>
      </p:sp>
      <p:sp>
        <p:nvSpPr>
          <p:cNvPr id="3" name="Content Placeholder 2">
            <a:extLst>
              <a:ext uri="{FF2B5EF4-FFF2-40B4-BE49-F238E27FC236}">
                <a16:creationId xmlns:a16="http://schemas.microsoft.com/office/drawing/2014/main" id="{EB0D6760-28AE-4E05-AE68-96C5AAEE092D}"/>
              </a:ext>
            </a:extLst>
          </p:cNvPr>
          <p:cNvSpPr>
            <a:spLocks noGrp="1"/>
          </p:cNvSpPr>
          <p:nvPr>
            <p:ph idx="1"/>
          </p:nvPr>
        </p:nvSpPr>
        <p:spPr/>
        <p:txBody>
          <a:bodyPr>
            <a:normAutofit/>
          </a:bodyPr>
          <a:lstStyle/>
          <a:p>
            <a:r>
              <a:rPr lang="en-GB" dirty="0"/>
              <a:t>Black Immigration </a:t>
            </a:r>
          </a:p>
          <a:p>
            <a:r>
              <a:rPr lang="en-GB" dirty="0"/>
              <a:t>Recession </a:t>
            </a:r>
          </a:p>
          <a:p>
            <a:r>
              <a:rPr lang="en-GB" dirty="0"/>
              <a:t>Unemployment</a:t>
            </a:r>
          </a:p>
          <a:p>
            <a:pPr lvl="1"/>
            <a:r>
              <a:rPr lang="en-GB" dirty="0"/>
              <a:t>13% (25% black males/55% Black under 19yrs)</a:t>
            </a:r>
          </a:p>
          <a:p>
            <a:r>
              <a:rPr lang="en-GB" dirty="0"/>
              <a:t>Poor Housing</a:t>
            </a:r>
          </a:p>
          <a:p>
            <a:pPr lvl="1"/>
            <a:r>
              <a:rPr lang="en-GB" dirty="0"/>
              <a:t>12,000 houses unfit to live in</a:t>
            </a:r>
          </a:p>
          <a:p>
            <a:r>
              <a:rPr lang="en-GB" dirty="0"/>
              <a:t>Policing </a:t>
            </a:r>
          </a:p>
          <a:p>
            <a:endParaRPr lang="en-GB" dirty="0"/>
          </a:p>
        </p:txBody>
      </p:sp>
    </p:spTree>
    <p:extLst>
      <p:ext uri="{BB962C8B-B14F-4D97-AF65-F5344CB8AC3E}">
        <p14:creationId xmlns:p14="http://schemas.microsoft.com/office/powerpoint/2010/main" val="10614820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BA2D2-FF9A-4B0A-8D10-3FD70126C0EE}"/>
              </a:ext>
            </a:extLst>
          </p:cNvPr>
          <p:cNvSpPr>
            <a:spLocks noGrp="1"/>
          </p:cNvSpPr>
          <p:nvPr>
            <p:ph type="title"/>
          </p:nvPr>
        </p:nvSpPr>
        <p:spPr/>
        <p:txBody>
          <a:bodyPr/>
          <a:lstStyle/>
          <a:p>
            <a:r>
              <a:rPr lang="en-GB" dirty="0"/>
              <a:t>Scarman Report</a:t>
            </a:r>
          </a:p>
        </p:txBody>
      </p:sp>
      <p:sp>
        <p:nvSpPr>
          <p:cNvPr id="3" name="Content Placeholder 2">
            <a:extLst>
              <a:ext uri="{FF2B5EF4-FFF2-40B4-BE49-F238E27FC236}">
                <a16:creationId xmlns:a16="http://schemas.microsoft.com/office/drawing/2014/main" id="{D9BF699D-8BCB-4204-9E99-7108BCAC3417}"/>
              </a:ext>
            </a:extLst>
          </p:cNvPr>
          <p:cNvSpPr>
            <a:spLocks noGrp="1"/>
          </p:cNvSpPr>
          <p:nvPr>
            <p:ph sz="half" idx="1"/>
          </p:nvPr>
        </p:nvSpPr>
        <p:spPr/>
        <p:txBody>
          <a:bodyPr>
            <a:normAutofit/>
          </a:bodyPr>
          <a:lstStyle/>
          <a:p>
            <a:endParaRPr lang="en-GB" dirty="0"/>
          </a:p>
          <a:p>
            <a:endParaRPr lang="en-GB" dirty="0"/>
          </a:p>
          <a:p>
            <a:endParaRPr lang="en-GB" dirty="0"/>
          </a:p>
        </p:txBody>
      </p:sp>
      <p:sp>
        <p:nvSpPr>
          <p:cNvPr id="5" name="Content Placeholder 4">
            <a:extLst>
              <a:ext uri="{FF2B5EF4-FFF2-40B4-BE49-F238E27FC236}">
                <a16:creationId xmlns:a16="http://schemas.microsoft.com/office/drawing/2014/main" id="{CBC4339A-8566-419B-B4E8-AAF732863C2F}"/>
              </a:ext>
            </a:extLst>
          </p:cNvPr>
          <p:cNvSpPr>
            <a:spLocks noGrp="1"/>
          </p:cNvSpPr>
          <p:nvPr>
            <p:ph sz="half" idx="2"/>
          </p:nvPr>
        </p:nvSpPr>
        <p:spPr/>
        <p:txBody>
          <a:bodyPr/>
          <a:lstStyle/>
          <a:p>
            <a:r>
              <a:rPr lang="en-GB" dirty="0"/>
              <a:t>William Whitelaw</a:t>
            </a:r>
          </a:p>
          <a:p>
            <a:r>
              <a:rPr lang="en-GB" dirty="0"/>
              <a:t>25 November 1981</a:t>
            </a:r>
          </a:p>
          <a:p>
            <a:r>
              <a:rPr lang="en-GB" dirty="0"/>
              <a:t>Enquiry- 1981 riots</a:t>
            </a:r>
          </a:p>
          <a:p>
            <a:r>
              <a:rPr lang="en-GB" dirty="0"/>
              <a:t>Conclusions</a:t>
            </a:r>
          </a:p>
          <a:p>
            <a:endParaRPr lang="en-GB" dirty="0"/>
          </a:p>
          <a:p>
            <a:endParaRPr lang="en-GB" dirty="0"/>
          </a:p>
        </p:txBody>
      </p:sp>
      <p:pic>
        <p:nvPicPr>
          <p:cNvPr id="4" name="Picture 3">
            <a:extLst>
              <a:ext uri="{FF2B5EF4-FFF2-40B4-BE49-F238E27FC236}">
                <a16:creationId xmlns:a16="http://schemas.microsoft.com/office/drawing/2014/main" id="{99796384-F44E-4261-9CB7-1063121A3210}"/>
              </a:ext>
            </a:extLst>
          </p:cNvPr>
          <p:cNvPicPr>
            <a:picLocks noChangeAspect="1"/>
          </p:cNvPicPr>
          <p:nvPr/>
        </p:nvPicPr>
        <p:blipFill>
          <a:blip r:embed="rId3"/>
          <a:stretch>
            <a:fillRect/>
          </a:stretch>
        </p:blipFill>
        <p:spPr>
          <a:xfrm>
            <a:off x="1224573" y="1923350"/>
            <a:ext cx="3868127" cy="3868127"/>
          </a:xfrm>
          <a:prstGeom prst="rect">
            <a:avLst/>
          </a:prstGeom>
        </p:spPr>
      </p:pic>
    </p:spTree>
    <p:extLst>
      <p:ext uri="{BB962C8B-B14F-4D97-AF65-F5344CB8AC3E}">
        <p14:creationId xmlns:p14="http://schemas.microsoft.com/office/powerpoint/2010/main" val="40635609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DCAC7-07FF-4187-8E66-2C6CD35D5BEC}"/>
              </a:ext>
            </a:extLst>
          </p:cNvPr>
          <p:cNvSpPr>
            <a:spLocks noGrp="1"/>
          </p:cNvSpPr>
          <p:nvPr>
            <p:ph type="title"/>
          </p:nvPr>
        </p:nvSpPr>
        <p:spPr/>
        <p:txBody>
          <a:bodyPr/>
          <a:lstStyle/>
          <a:p>
            <a:r>
              <a:rPr lang="en-GB" dirty="0"/>
              <a:t>Racial Discrimination</a:t>
            </a:r>
          </a:p>
        </p:txBody>
      </p:sp>
      <p:sp>
        <p:nvSpPr>
          <p:cNvPr id="3" name="Content Placeholder 2">
            <a:extLst>
              <a:ext uri="{FF2B5EF4-FFF2-40B4-BE49-F238E27FC236}">
                <a16:creationId xmlns:a16="http://schemas.microsoft.com/office/drawing/2014/main" id="{61006F24-FF5E-4F87-AA6C-49899F182964}"/>
              </a:ext>
            </a:extLst>
          </p:cNvPr>
          <p:cNvSpPr>
            <a:spLocks noGrp="1"/>
          </p:cNvSpPr>
          <p:nvPr>
            <p:ph sz="half" idx="1"/>
          </p:nvPr>
        </p:nvSpPr>
        <p:spPr/>
        <p:txBody>
          <a:bodyPr/>
          <a:lstStyle/>
          <a:p>
            <a:r>
              <a:rPr lang="en-GB" dirty="0"/>
              <a:t>Scarman claimed in his report “Institutional Racism” does not exist in the Police Force.</a:t>
            </a:r>
          </a:p>
          <a:p>
            <a:r>
              <a:rPr lang="en-GB" dirty="0"/>
              <a:t>Scarman- housing (discrimination) </a:t>
            </a:r>
          </a:p>
          <a:p>
            <a:r>
              <a:rPr lang="en-GB" dirty="0"/>
              <a:t>High unemployment-  Brixton 13% ethnic minorities 25% black males under 19 was an estimated 55 per cent.</a:t>
            </a:r>
          </a:p>
          <a:p>
            <a:pPr lvl="0"/>
            <a:r>
              <a:rPr lang="en-GB" dirty="0"/>
              <a:t>Failed to answer- many questions inc The true nature and the operation of institutional racism in Britain. </a:t>
            </a:r>
          </a:p>
          <a:p>
            <a:pPr lvl="0"/>
            <a:endParaRPr lang="en-GB" dirty="0">
              <a:solidFill>
                <a:prstClr val="black"/>
              </a:solidFill>
            </a:endParaRPr>
          </a:p>
          <a:p>
            <a:endParaRPr lang="en-GB" dirty="0"/>
          </a:p>
        </p:txBody>
      </p:sp>
      <p:sp>
        <p:nvSpPr>
          <p:cNvPr id="4" name="Content Placeholder 3">
            <a:extLst>
              <a:ext uri="{FF2B5EF4-FFF2-40B4-BE49-F238E27FC236}">
                <a16:creationId xmlns:a16="http://schemas.microsoft.com/office/drawing/2014/main" id="{AFC869ED-4CE0-46BF-BE60-BAB6EE5B402E}"/>
              </a:ext>
            </a:extLst>
          </p:cNvPr>
          <p:cNvSpPr>
            <a:spLocks noGrp="1"/>
          </p:cNvSpPr>
          <p:nvPr>
            <p:ph sz="half" idx="2"/>
          </p:nvPr>
        </p:nvSpPr>
        <p:spPr/>
        <p:txBody>
          <a:bodyPr/>
          <a:lstStyle/>
          <a:p>
            <a:endParaRPr lang="en-GB"/>
          </a:p>
        </p:txBody>
      </p:sp>
      <p:pic>
        <p:nvPicPr>
          <p:cNvPr id="1026" name="Picture 2" descr="Image result for brixton riots april 1981">
            <a:extLst>
              <a:ext uri="{FF2B5EF4-FFF2-40B4-BE49-F238E27FC236}">
                <a16:creationId xmlns:a16="http://schemas.microsoft.com/office/drawing/2014/main" id="{03B56D11-1255-49E3-8F42-574553C8D08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69264" y="1979889"/>
            <a:ext cx="4563836" cy="32570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2551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5AC726-2529-4C9C-89EE-4205029C7A55}"/>
              </a:ext>
            </a:extLst>
          </p:cNvPr>
          <p:cNvSpPr>
            <a:spLocks noGrp="1"/>
          </p:cNvSpPr>
          <p:nvPr>
            <p:ph type="title"/>
          </p:nvPr>
        </p:nvSpPr>
        <p:spPr/>
        <p:txBody>
          <a:bodyPr/>
          <a:lstStyle/>
          <a:p>
            <a:r>
              <a:rPr lang="en-GB" dirty="0"/>
              <a:t>Police Strategies</a:t>
            </a:r>
          </a:p>
        </p:txBody>
      </p:sp>
      <p:sp>
        <p:nvSpPr>
          <p:cNvPr id="3" name="Content Placeholder 2">
            <a:extLst>
              <a:ext uri="{FF2B5EF4-FFF2-40B4-BE49-F238E27FC236}">
                <a16:creationId xmlns:a16="http://schemas.microsoft.com/office/drawing/2014/main" id="{676F17F3-7F38-4433-9B8F-6B65E8E35463}"/>
              </a:ext>
            </a:extLst>
          </p:cNvPr>
          <p:cNvSpPr>
            <a:spLocks noGrp="1"/>
          </p:cNvSpPr>
          <p:nvPr>
            <p:ph sz="half" idx="1"/>
          </p:nvPr>
        </p:nvSpPr>
        <p:spPr/>
        <p:txBody>
          <a:bodyPr>
            <a:normAutofit/>
          </a:bodyPr>
          <a:lstStyle/>
          <a:p>
            <a:endParaRPr lang="en-GB" dirty="0"/>
          </a:p>
          <a:p>
            <a:endParaRPr lang="en-GB" dirty="0"/>
          </a:p>
          <a:p>
            <a:endParaRPr lang="en-GB" dirty="0"/>
          </a:p>
          <a:p>
            <a:endParaRPr lang="en-GB" dirty="0"/>
          </a:p>
        </p:txBody>
      </p:sp>
      <p:sp>
        <p:nvSpPr>
          <p:cNvPr id="4" name="Content Placeholder 3">
            <a:extLst>
              <a:ext uri="{FF2B5EF4-FFF2-40B4-BE49-F238E27FC236}">
                <a16:creationId xmlns:a16="http://schemas.microsoft.com/office/drawing/2014/main" id="{852B1DA4-C7B8-4C64-BEDE-AEA9685434D3}"/>
              </a:ext>
            </a:extLst>
          </p:cNvPr>
          <p:cNvSpPr>
            <a:spLocks noGrp="1"/>
          </p:cNvSpPr>
          <p:nvPr>
            <p:ph sz="half" idx="2"/>
          </p:nvPr>
        </p:nvSpPr>
        <p:spPr/>
        <p:txBody>
          <a:bodyPr>
            <a:normAutofit/>
          </a:bodyPr>
          <a:lstStyle/>
          <a:p>
            <a:r>
              <a:rPr lang="en-GB" dirty="0"/>
              <a:t>Hard Policing	</a:t>
            </a:r>
          </a:p>
          <a:p>
            <a:pPr lvl="1"/>
            <a:r>
              <a:rPr lang="en-GB" dirty="0"/>
              <a:t>Stop and Search</a:t>
            </a:r>
          </a:p>
          <a:p>
            <a:pPr lvl="1"/>
            <a:r>
              <a:rPr lang="en-GB" dirty="0"/>
              <a:t>Special patrol groups?</a:t>
            </a:r>
          </a:p>
          <a:p>
            <a:r>
              <a:rPr lang="en-GB" dirty="0"/>
              <a:t>Operation Swamp</a:t>
            </a:r>
          </a:p>
          <a:p>
            <a:pPr lvl="1"/>
            <a:r>
              <a:rPr lang="en-GB" dirty="0"/>
              <a:t>Tensions high</a:t>
            </a:r>
          </a:p>
          <a:p>
            <a:r>
              <a:rPr lang="en-GB" dirty="0"/>
              <a:t>Breakdown of communications</a:t>
            </a:r>
          </a:p>
          <a:p>
            <a:endParaRPr lang="en-GB" dirty="0"/>
          </a:p>
        </p:txBody>
      </p:sp>
      <p:pic>
        <p:nvPicPr>
          <p:cNvPr id="5" name="Picture 4">
            <a:extLst>
              <a:ext uri="{FF2B5EF4-FFF2-40B4-BE49-F238E27FC236}">
                <a16:creationId xmlns:a16="http://schemas.microsoft.com/office/drawing/2014/main" id="{3FF7FE0C-32F6-4215-B61A-92DE1556E79D}"/>
              </a:ext>
            </a:extLst>
          </p:cNvPr>
          <p:cNvPicPr>
            <a:picLocks noChangeAspect="1"/>
          </p:cNvPicPr>
          <p:nvPr/>
        </p:nvPicPr>
        <p:blipFill>
          <a:blip r:embed="rId3"/>
          <a:stretch>
            <a:fillRect/>
          </a:stretch>
        </p:blipFill>
        <p:spPr>
          <a:xfrm>
            <a:off x="1157699" y="1825625"/>
            <a:ext cx="4618513" cy="3355976"/>
          </a:xfrm>
          <a:prstGeom prst="rect">
            <a:avLst/>
          </a:prstGeom>
        </p:spPr>
      </p:pic>
    </p:spTree>
    <p:extLst>
      <p:ext uri="{BB962C8B-B14F-4D97-AF65-F5344CB8AC3E}">
        <p14:creationId xmlns:p14="http://schemas.microsoft.com/office/powerpoint/2010/main" val="21640053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C945A1-C526-406C-81EF-72EF4F504F7E}"/>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C8D2E2CF-3D3D-4927-9571-2486B4541E91}"/>
              </a:ext>
            </a:extLst>
          </p:cNvPr>
          <p:cNvSpPr>
            <a:spLocks noGrp="1"/>
          </p:cNvSpPr>
          <p:nvPr>
            <p:ph idx="1"/>
          </p:nvPr>
        </p:nvSpPr>
        <p:spPr/>
        <p:txBody>
          <a:bodyPr/>
          <a:lstStyle/>
          <a:p>
            <a:r>
              <a:rPr lang="en-GB" dirty="0"/>
              <a:t>Findings</a:t>
            </a:r>
          </a:p>
          <a:p>
            <a:pPr lvl="1"/>
            <a:r>
              <a:rPr lang="en-GB" dirty="0"/>
              <a:t>Political, social and economic circumstances</a:t>
            </a:r>
          </a:p>
          <a:p>
            <a:pPr lvl="1"/>
            <a:r>
              <a:rPr lang="en-GB" dirty="0"/>
              <a:t>Racial Disadvantage</a:t>
            </a:r>
          </a:p>
          <a:p>
            <a:pPr lvl="1"/>
            <a:r>
              <a:rPr lang="en-GB" dirty="0"/>
              <a:t>Police Action</a:t>
            </a:r>
          </a:p>
          <a:p>
            <a:r>
              <a:rPr lang="en-GB" dirty="0"/>
              <a:t>Political Response to violent action</a:t>
            </a:r>
          </a:p>
          <a:p>
            <a:r>
              <a:rPr lang="en-GB" dirty="0"/>
              <a:t>Social and economic reforms largely ignored</a:t>
            </a:r>
          </a:p>
          <a:p>
            <a:r>
              <a:rPr lang="en-GB" dirty="0"/>
              <a:t>Call for Action</a:t>
            </a:r>
          </a:p>
          <a:p>
            <a:r>
              <a:rPr lang="en-GB" dirty="0"/>
              <a:t>Policing and race relations in Britain changed as a result of this enquiry.</a:t>
            </a:r>
          </a:p>
          <a:p>
            <a:endParaRPr lang="en-GB" dirty="0"/>
          </a:p>
        </p:txBody>
      </p:sp>
    </p:spTree>
    <p:extLst>
      <p:ext uri="{BB962C8B-B14F-4D97-AF65-F5344CB8AC3E}">
        <p14:creationId xmlns:p14="http://schemas.microsoft.com/office/powerpoint/2010/main" val="32296553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C945A1-C526-406C-81EF-72EF4F504F7E}"/>
              </a:ext>
            </a:extLst>
          </p:cNvPr>
          <p:cNvSpPr>
            <a:spLocks noGrp="1"/>
          </p:cNvSpPr>
          <p:nvPr>
            <p:ph type="title"/>
          </p:nvPr>
        </p:nvSpPr>
        <p:spPr/>
        <p:txBody>
          <a:bodyPr/>
          <a:lstStyle/>
          <a:p>
            <a:r>
              <a:rPr lang="en-GB" dirty="0"/>
              <a:t>Any Questions?</a:t>
            </a:r>
          </a:p>
        </p:txBody>
      </p:sp>
      <p:sp>
        <p:nvSpPr>
          <p:cNvPr id="3" name="Content Placeholder 2">
            <a:extLst>
              <a:ext uri="{FF2B5EF4-FFF2-40B4-BE49-F238E27FC236}">
                <a16:creationId xmlns:a16="http://schemas.microsoft.com/office/drawing/2014/main" id="{C8D2E2CF-3D3D-4927-9571-2486B4541E91}"/>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7485321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CFA55-4FFF-464D-95AC-A9953CB0B43C}"/>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4BFECBC7-E87E-4F04-9067-8566722F7E76}"/>
              </a:ext>
            </a:extLst>
          </p:cNvPr>
          <p:cNvSpPr>
            <a:spLocks noGrp="1"/>
          </p:cNvSpPr>
          <p:nvPr>
            <p:ph idx="1"/>
          </p:nvPr>
        </p:nvSpPr>
        <p:spPr/>
        <p:txBody>
          <a:bodyPr/>
          <a:lstStyle/>
          <a:p>
            <a:r>
              <a:rPr lang="en-GB" dirty="0" err="1"/>
              <a:t>A.Marr</a:t>
            </a:r>
            <a:r>
              <a:rPr lang="en-GB" dirty="0"/>
              <a:t>, </a:t>
            </a:r>
            <a:r>
              <a:rPr lang="en-GB" i="1" dirty="0"/>
              <a:t>A history of Modern Britain</a:t>
            </a:r>
            <a:r>
              <a:rPr lang="en-GB" dirty="0"/>
              <a:t> (</a:t>
            </a:r>
            <a:r>
              <a:rPr lang="en-GB" dirty="0" err="1"/>
              <a:t>London;Macmillan</a:t>
            </a:r>
            <a:r>
              <a:rPr lang="en-GB" dirty="0"/>
              <a:t> Publishers Ltd,2008)</a:t>
            </a:r>
          </a:p>
          <a:p>
            <a:r>
              <a:rPr lang="en-GB" dirty="0" err="1"/>
              <a:t>D.Mcghee</a:t>
            </a:r>
            <a:r>
              <a:rPr lang="en-GB" dirty="0"/>
              <a:t>, </a:t>
            </a:r>
            <a:r>
              <a:rPr lang="en-GB" i="1" dirty="0"/>
              <a:t>Intolerant Britain? Hate Citizenship And Difference: ( </a:t>
            </a:r>
            <a:r>
              <a:rPr lang="en-GB" dirty="0"/>
              <a:t>U.K: </a:t>
            </a:r>
            <a:r>
              <a:rPr lang="en-GB" dirty="0" err="1"/>
              <a:t>Mcgraw-Hill</a:t>
            </a:r>
            <a:r>
              <a:rPr lang="en-GB" dirty="0"/>
              <a:t> Education, 2005)</a:t>
            </a:r>
          </a:p>
          <a:p>
            <a:r>
              <a:rPr lang="en-GB" i="1" dirty="0"/>
              <a:t>Scarman and After: Essays reflecting on Lord Scarman’s Report, their riots and their aftermath, ed. John Beynon </a:t>
            </a:r>
            <a:r>
              <a:rPr lang="en-GB" dirty="0"/>
              <a:t>(Oxford: </a:t>
            </a:r>
            <a:r>
              <a:rPr lang="en-GB" dirty="0" err="1"/>
              <a:t>Pergamon</a:t>
            </a:r>
            <a:r>
              <a:rPr lang="en-GB" dirty="0"/>
              <a:t> Press, 1984)</a:t>
            </a:r>
            <a:endParaRPr lang="en-GB" i="1" dirty="0"/>
          </a:p>
          <a:p>
            <a:r>
              <a:rPr lang="en-GB" dirty="0" err="1"/>
              <a:t>S.Neal</a:t>
            </a:r>
            <a:r>
              <a:rPr lang="en-GB" dirty="0"/>
              <a:t>. The Scarman Report, the Macpherson Report and the Media: How Newspapers Respond to Race-centred Social Policy Interventions. </a:t>
            </a:r>
            <a:r>
              <a:rPr lang="en-GB" i="1" dirty="0"/>
              <a:t>Journal of Social Policy</a:t>
            </a:r>
            <a:r>
              <a:rPr lang="en-GB" dirty="0"/>
              <a:t>, 32(1): (2003) </a:t>
            </a:r>
            <a:r>
              <a:rPr lang="en-GB" dirty="0" err="1"/>
              <a:t>Pg</a:t>
            </a:r>
            <a:r>
              <a:rPr lang="en-GB" dirty="0"/>
              <a:t> 55-74.</a:t>
            </a:r>
            <a:endParaRPr lang="en-GB" i="1" dirty="0"/>
          </a:p>
        </p:txBody>
      </p:sp>
    </p:spTree>
    <p:extLst>
      <p:ext uri="{BB962C8B-B14F-4D97-AF65-F5344CB8AC3E}">
        <p14:creationId xmlns:p14="http://schemas.microsoft.com/office/powerpoint/2010/main" val="3398985987"/>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TM02900769[[fn=Retrospect]]</Template>
  <TotalTime>7617</TotalTime>
  <Words>2040</Words>
  <Application>Microsoft Office PowerPoint</Application>
  <PresentationFormat>Widescreen</PresentationFormat>
  <Paragraphs>114</Paragraphs>
  <Slides>9</Slides>
  <Notes>9</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Calibri</vt:lpstr>
      <vt:lpstr>Calibri Light</vt:lpstr>
      <vt:lpstr>Retrospect</vt:lpstr>
      <vt:lpstr>The Scarman Report concluded that the 1981 riots were the consequence of “complex political, social and economic factors” that produced “a disposition towards violent protest” in Britain’s inner cities. Explain the rationale behind Scarman’s conclusion, and assess the role of a) racial discrimination and b) police strategies in fostering the riots. </vt:lpstr>
      <vt:lpstr>Intro:</vt:lpstr>
      <vt:lpstr>Socio-Historic Context</vt:lpstr>
      <vt:lpstr>Scarman Report</vt:lpstr>
      <vt:lpstr>Racial Discrimination</vt:lpstr>
      <vt:lpstr>Police Strategies</vt:lpstr>
      <vt:lpstr>Conclusion</vt:lpstr>
      <vt:lpstr>Any Questions?</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Scarman Report concluded that the 1981 riots were the consequence of “complex political, social and economic factors” that produced “a disposition towards violent protest” in Britain’s inner cities. Explain the rationale behind Scarman’s conclusion, and assess the role of a) racial discrimination and b) police strategies in fostering the riots.</dc:title>
  <dc:creator>Adam Donoghue</dc:creator>
  <cp:lastModifiedBy>Adam Donoghue</cp:lastModifiedBy>
  <cp:revision>114</cp:revision>
  <dcterms:created xsi:type="dcterms:W3CDTF">2018-01-18T16:54:11Z</dcterms:created>
  <dcterms:modified xsi:type="dcterms:W3CDTF">2018-01-24T01:57:09Z</dcterms:modified>
</cp:coreProperties>
</file>