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1"/>
  </p:notesMasterIdLst>
  <p:sldIdLst>
    <p:sldId id="256" r:id="rId2"/>
    <p:sldId id="305" r:id="rId3"/>
    <p:sldId id="288" r:id="rId4"/>
    <p:sldId id="289" r:id="rId5"/>
    <p:sldId id="290" r:id="rId6"/>
    <p:sldId id="291" r:id="rId7"/>
    <p:sldId id="307" r:id="rId8"/>
    <p:sldId id="294" r:id="rId9"/>
    <p:sldId id="295" r:id="rId10"/>
    <p:sldId id="292" r:id="rId11"/>
    <p:sldId id="293" r:id="rId12"/>
    <p:sldId id="296" r:id="rId13"/>
    <p:sldId id="297" r:id="rId14"/>
    <p:sldId id="298" r:id="rId15"/>
    <p:sldId id="309" r:id="rId16"/>
    <p:sldId id="310" r:id="rId17"/>
    <p:sldId id="311" r:id="rId18"/>
    <p:sldId id="312" r:id="rId19"/>
    <p:sldId id="313" r:id="rId20"/>
    <p:sldId id="314" r:id="rId21"/>
    <p:sldId id="299" r:id="rId22"/>
    <p:sldId id="300" r:id="rId23"/>
    <p:sldId id="301" r:id="rId24"/>
    <p:sldId id="302" r:id="rId25"/>
    <p:sldId id="303" r:id="rId26"/>
    <p:sldId id="304" r:id="rId27"/>
    <p:sldId id="306" r:id="rId28"/>
    <p:sldId id="308" r:id="rId29"/>
    <p:sldId id="286" r:id="rId30"/>
    <p:sldId id="316" r:id="rId31"/>
    <p:sldId id="317" r:id="rId32"/>
    <p:sldId id="318" r:id="rId33"/>
    <p:sldId id="319" r:id="rId34"/>
    <p:sldId id="320" r:id="rId35"/>
    <p:sldId id="321" r:id="rId36"/>
    <p:sldId id="322" r:id="rId37"/>
    <p:sldId id="323" r:id="rId38"/>
    <p:sldId id="324" r:id="rId39"/>
    <p:sldId id="325" r:id="rId40"/>
    <p:sldId id="326" r:id="rId41"/>
    <p:sldId id="327" r:id="rId42"/>
    <p:sldId id="328" r:id="rId43"/>
    <p:sldId id="329" r:id="rId44"/>
    <p:sldId id="330" r:id="rId45"/>
    <p:sldId id="332" r:id="rId46"/>
    <p:sldId id="331" r:id="rId47"/>
    <p:sldId id="333" r:id="rId48"/>
    <p:sldId id="335" r:id="rId49"/>
    <p:sldId id="334" r:id="rId50"/>
    <p:sldId id="336" r:id="rId51"/>
    <p:sldId id="337" r:id="rId52"/>
    <p:sldId id="338" r:id="rId53"/>
    <p:sldId id="339" r:id="rId54"/>
    <p:sldId id="340" r:id="rId55"/>
    <p:sldId id="341" r:id="rId56"/>
    <p:sldId id="342" r:id="rId57"/>
    <p:sldId id="343" r:id="rId58"/>
    <p:sldId id="344" r:id="rId59"/>
    <p:sldId id="345" r:id="rId60"/>
    <p:sldId id="346" r:id="rId61"/>
    <p:sldId id="347" r:id="rId62"/>
    <p:sldId id="348" r:id="rId63"/>
    <p:sldId id="349" r:id="rId64"/>
    <p:sldId id="350" r:id="rId65"/>
    <p:sldId id="351" r:id="rId66"/>
    <p:sldId id="352" r:id="rId67"/>
    <p:sldId id="353" r:id="rId68"/>
    <p:sldId id="354" r:id="rId69"/>
    <p:sldId id="355" r:id="rId7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883" autoAdjust="0"/>
  </p:normalViewPr>
  <p:slideViewPr>
    <p:cSldViewPr>
      <p:cViewPr>
        <p:scale>
          <a:sx n="75" d="100"/>
          <a:sy n="75" d="100"/>
        </p:scale>
        <p:origin x="-2664" y="-10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065E3-F6A4-4752-A995-93A90F81F17D}" type="datetimeFigureOut">
              <a:rPr lang="en-GB" smtClean="0"/>
              <a:pPr/>
              <a:t>10/02/2014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CD1800-AE61-436B-BD56-69B6230B0B2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484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10/02/2014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2417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7" name="Picture 3" descr="C:\Users\arya\Documents\logo\fwdnewuniversityandschoolofappliedcomputinglogos\image005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261552"/>
            <a:ext cx="1509993" cy="541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rya\Documents\logo\fwdnewuniversityandschoolofappliedcomputinglogos\TSD_swan2013.jpg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39892"/>
            <a:ext cx="1432173" cy="563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 userDrawn="1"/>
        </p:nvSpPr>
        <p:spPr>
          <a:xfrm>
            <a:off x="3275856" y="6372036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Dr.</a:t>
            </a:r>
            <a:r>
              <a:rPr lang="en-GB" dirty="0" smtClean="0"/>
              <a:t> Carlene Campbell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8587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10/02/2014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063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10/02/2014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540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10/02/2014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29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10/02/2014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751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10/02/2014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271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10/02/2014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400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10/02/2014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564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10/02/2014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691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6A9B7-0CCE-4F08-82E5-246E41A511DA}" type="datetimeFigureOut">
              <a:rPr lang="en-GB" smtClean="0"/>
              <a:pPr/>
              <a:t>10/02/2014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571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6A9B7-0CCE-4F08-82E5-246E41A511DA}" type="datetimeFigureOut">
              <a:rPr lang="en-GB" smtClean="0"/>
              <a:pPr/>
              <a:t>10/02/2014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45F37-52A9-44D8-AFB0-EA29A9F47C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380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hatis.com/" TargetMode="External"/><Relationship Id="rId2" Type="http://schemas.openxmlformats.org/officeDocument/2006/relationships/hyperlink" Target="http://compnetworking.about.com/library/glossary/blglossary.htm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pnet.com/support/des_model_library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pnet.com/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OPNET </a:t>
            </a:r>
            <a:r>
              <a:rPr lang="en-GB" dirty="0" err="1" smtClean="0"/>
              <a:t>Modeler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Emerging Network Technology</a:t>
            </a:r>
            <a:endParaRPr lang="en-GB" dirty="0"/>
          </a:p>
        </p:txBody>
      </p:sp>
      <p:pic>
        <p:nvPicPr>
          <p:cNvPr id="2051" name="Picture 3" descr="C:\Users\arya\Documents\logo\fwdnewuniversityandschoolofappliedcomputinglogos\image00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709" y="4748084"/>
            <a:ext cx="573405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rya\Documents\logo\fwdnewuniversityandschoolofappliedcomputinglogos\TSD_swan201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397" y="127968"/>
            <a:ext cx="3608674" cy="141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470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179512" y="260648"/>
            <a:ext cx="8784976" cy="5544616"/>
            <a:chOff x="24904" y="1628800"/>
            <a:chExt cx="9119096" cy="4343400"/>
          </a:xfrm>
        </p:grpSpPr>
        <p:pic>
          <p:nvPicPr>
            <p:cNvPr id="4" name="Picture 9" descr="http://soma.hanyang.ac.kr/images/OPNET_Modeler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04" y="1628800"/>
              <a:ext cx="4724400" cy="434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11" descr="http://www.opnet.com/solutions/network_rd/images/OPNET-hierarchical-GUI-editors.gif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4400" y="1628800"/>
              <a:ext cx="4419600" cy="434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08904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</a:t>
            </a:r>
            <a:r>
              <a:rPr lang="en-GB" dirty="0" err="1" smtClean="0"/>
              <a:t>Modeler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dirty="0"/>
              <a:t>An environment for building protocols and device models.</a:t>
            </a:r>
            <a:endParaRPr lang="en-GB" dirty="0"/>
          </a:p>
          <a:p>
            <a:pPr algn="just"/>
            <a:r>
              <a:rPr lang="en-US" dirty="0" smtClean="0"/>
              <a:t>An </a:t>
            </a:r>
            <a:r>
              <a:rPr lang="en-US" dirty="0"/>
              <a:t>environment to plan changes by illustrating how the networked environment  will perform.</a:t>
            </a:r>
            <a:endParaRPr lang="en-GB" dirty="0"/>
          </a:p>
          <a:p>
            <a:pPr algn="just"/>
            <a:r>
              <a:rPr lang="en-US" dirty="0" smtClean="0"/>
              <a:t>An </a:t>
            </a:r>
            <a:r>
              <a:rPr lang="en-US" dirty="0"/>
              <a:t>environment that includes hundreds of pre-built models, used to study performance changes of your network: organizational scaling, technology changes, and application deployment.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585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 and Goals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04056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US" dirty="0"/>
              <a:t>Questions to be answered in the OPNET Modeler Class</a:t>
            </a:r>
            <a:endParaRPr lang="en-GB" dirty="0"/>
          </a:p>
          <a:p>
            <a:pPr lvl="1" algn="just"/>
            <a:r>
              <a:rPr lang="en-US" dirty="0" smtClean="0"/>
              <a:t>What </a:t>
            </a:r>
            <a:r>
              <a:rPr lang="en-US" dirty="0"/>
              <a:t>does Modeler do?</a:t>
            </a:r>
            <a:endParaRPr lang="en-GB" dirty="0"/>
          </a:p>
          <a:p>
            <a:pPr lvl="1" algn="just"/>
            <a:r>
              <a:rPr lang="en-US" dirty="0" smtClean="0"/>
              <a:t>How </a:t>
            </a:r>
            <a:r>
              <a:rPr lang="en-US" dirty="0"/>
              <a:t>can it help me?</a:t>
            </a:r>
            <a:endParaRPr lang="en-GB" dirty="0"/>
          </a:p>
          <a:p>
            <a:pPr lvl="1" algn="just"/>
            <a:r>
              <a:rPr lang="en-US" dirty="0" smtClean="0"/>
              <a:t>How </a:t>
            </a:r>
            <a:r>
              <a:rPr lang="en-US" dirty="0"/>
              <a:t>easy is it to use?</a:t>
            </a:r>
            <a:endParaRPr lang="en-GB" dirty="0"/>
          </a:p>
          <a:p>
            <a:pPr lvl="1" algn="just"/>
            <a:r>
              <a:rPr lang="en-US" dirty="0" smtClean="0"/>
              <a:t>How </a:t>
            </a:r>
            <a:r>
              <a:rPr lang="en-US" dirty="0"/>
              <a:t>can I get started</a:t>
            </a:r>
            <a:r>
              <a:rPr lang="en-US" dirty="0" smtClean="0"/>
              <a:t>?</a:t>
            </a:r>
            <a:endParaRPr lang="en-GB" dirty="0"/>
          </a:p>
          <a:p>
            <a:pPr lvl="1" algn="just"/>
            <a:r>
              <a:rPr lang="en-US" dirty="0"/>
              <a:t> </a:t>
            </a:r>
            <a:endParaRPr lang="en-GB" dirty="0"/>
          </a:p>
          <a:p>
            <a:pPr algn="just"/>
            <a:r>
              <a:rPr lang="en-US" dirty="0" smtClean="0"/>
              <a:t>Goals</a:t>
            </a:r>
            <a:endParaRPr lang="en-GB" dirty="0"/>
          </a:p>
          <a:p>
            <a:pPr lvl="1" algn="just"/>
            <a:r>
              <a:rPr lang="en-US" dirty="0"/>
              <a:t> </a:t>
            </a:r>
            <a:r>
              <a:rPr lang="en-US" dirty="0" smtClean="0"/>
              <a:t>Learn </a:t>
            </a:r>
            <a:r>
              <a:rPr lang="en-US" dirty="0"/>
              <a:t>what problems can be solved with Modeler</a:t>
            </a:r>
            <a:endParaRPr lang="en-GB" dirty="0"/>
          </a:p>
          <a:p>
            <a:pPr lvl="1" algn="just"/>
            <a:r>
              <a:rPr lang="en-US" dirty="0"/>
              <a:t> </a:t>
            </a:r>
            <a:r>
              <a:rPr lang="en-US" dirty="0" smtClean="0"/>
              <a:t>Learn </a:t>
            </a:r>
            <a:r>
              <a:rPr lang="en-US" dirty="0"/>
              <a:t>how to use the Modeler software in a hands-on environment</a:t>
            </a:r>
            <a:endParaRPr lang="en-GB" dirty="0"/>
          </a:p>
          <a:p>
            <a:pPr lvl="1" algn="just"/>
            <a:r>
              <a:rPr lang="en-US" dirty="0" smtClean="0"/>
              <a:t>Use </a:t>
            </a:r>
            <a:r>
              <a:rPr lang="en-US" dirty="0"/>
              <a:t>Modeler to solve real problems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206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864096"/>
          </a:xfrm>
        </p:spPr>
        <p:txBody>
          <a:bodyPr/>
          <a:lstStyle/>
          <a:p>
            <a:r>
              <a:rPr lang="en-GB" dirty="0" smtClean="0"/>
              <a:t>Aim &amp; Expectations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dirty="0" smtClean="0"/>
              <a:t>The aim of this class is to give students hands-on leaning experience to create real life scenario in a simulation environment using OPNET Modeler and to introduce many features of modeler.</a:t>
            </a:r>
          </a:p>
          <a:p>
            <a:pPr algn="just"/>
            <a:endParaRPr lang="en-US" dirty="0" smtClean="0"/>
          </a:p>
          <a:p>
            <a:r>
              <a:rPr lang="en-US" dirty="0" smtClean="0"/>
              <a:t>Prerequisites</a:t>
            </a:r>
            <a:r>
              <a:rPr lang="en-US" dirty="0"/>
              <a:t>:</a:t>
            </a:r>
            <a:endParaRPr lang="en-GB" dirty="0"/>
          </a:p>
          <a:p>
            <a:pPr lvl="1"/>
            <a:r>
              <a:rPr lang="en-US" dirty="0" smtClean="0"/>
              <a:t>Ability </a:t>
            </a:r>
            <a:r>
              <a:rPr lang="en-US" dirty="0"/>
              <a:t>to program in C or C++ or at least be comfortable in reading/understanding C or C++ code</a:t>
            </a:r>
            <a:endParaRPr lang="en-GB" dirty="0"/>
          </a:p>
          <a:p>
            <a:pPr lvl="1"/>
            <a:r>
              <a:rPr lang="en-US" dirty="0" smtClean="0"/>
              <a:t>Basic </a:t>
            </a:r>
            <a:r>
              <a:rPr lang="en-US" dirty="0"/>
              <a:t>understanding of networks</a:t>
            </a:r>
            <a:endParaRPr lang="en-GB" dirty="0"/>
          </a:p>
          <a:p>
            <a:pPr lvl="1"/>
            <a:r>
              <a:rPr lang="en-US" dirty="0" smtClean="0"/>
              <a:t>For </a:t>
            </a:r>
            <a:r>
              <a:rPr lang="en-US" dirty="0"/>
              <a:t>basic information, see</a:t>
            </a:r>
            <a:endParaRPr lang="en-GB" dirty="0"/>
          </a:p>
          <a:p>
            <a:pPr lvl="1"/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://compnetworking.about.com/library/glossary/blglossary.htm</a:t>
            </a:r>
            <a:endParaRPr lang="en-GB" dirty="0"/>
          </a:p>
          <a:p>
            <a:pPr lvl="1"/>
            <a:r>
              <a:rPr lang="en-US" dirty="0" smtClean="0">
                <a:hlinkClick r:id="rId3"/>
              </a:rPr>
              <a:t>http</a:t>
            </a:r>
            <a:r>
              <a:rPr lang="en-US" dirty="0">
                <a:hlinkClick r:id="rId3"/>
              </a:rPr>
              <a:t>://www.whatis.com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550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Conten</a:t>
            </a:r>
            <a:r>
              <a:rPr lang="en-GB" dirty="0"/>
              <a:t>t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91704" y="836712"/>
            <a:ext cx="8229600" cy="1224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GB" dirty="0" smtClean="0"/>
              <a:t>For this semester we are aiming to cover most of the following: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4819372"/>
              </p:ext>
            </p:extLst>
          </p:nvPr>
        </p:nvGraphicFramePr>
        <p:xfrm>
          <a:off x="251520" y="1988840"/>
          <a:ext cx="8640960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  <a:gridCol w="2880320"/>
                <a:gridCol w="2880320"/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dirty="0" smtClean="0"/>
                        <a:t>Introduction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GB" dirty="0" smtClean="0"/>
                        <a:t>OPNET Technologies</a:t>
                      </a:r>
                    </a:p>
                    <a:p>
                      <a:pPr marL="742950" lvl="1" indent="-285750">
                        <a:buFont typeface="Wingdings" pitchFamily="2" charset="2"/>
                        <a:buChar char="§"/>
                      </a:pPr>
                      <a:r>
                        <a:rPr lang="en-GB" dirty="0" smtClean="0"/>
                        <a:t>History</a:t>
                      </a:r>
                    </a:p>
                    <a:p>
                      <a:pPr marL="742950" lvl="1" indent="-285750">
                        <a:buFont typeface="Wingdings" pitchFamily="2" charset="2"/>
                        <a:buChar char="§"/>
                      </a:pPr>
                      <a:r>
                        <a:rPr lang="en-GB" dirty="0" smtClean="0"/>
                        <a:t>Service</a:t>
                      </a:r>
                      <a:r>
                        <a:rPr lang="en-GB" baseline="0" dirty="0" smtClean="0"/>
                        <a:t> and support</a:t>
                      </a:r>
                    </a:p>
                    <a:p>
                      <a:pPr marL="742950" lvl="1" indent="-285750">
                        <a:buFont typeface="Wingdings" pitchFamily="2" charset="2"/>
                        <a:buChar char="§"/>
                      </a:pPr>
                      <a:r>
                        <a:rPr lang="en-GB" baseline="0" dirty="0" smtClean="0"/>
                        <a:t>Practical application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GB" baseline="0" dirty="0" smtClean="0"/>
                        <a:t>Features of the Project Editor (lab)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GB" baseline="0" dirty="0" smtClean="0"/>
                        <a:t>Building your first network (lab)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GB" baseline="0" dirty="0" err="1" smtClean="0"/>
                        <a:t>Modeling</a:t>
                      </a:r>
                      <a:r>
                        <a:rPr lang="en-GB" baseline="0" dirty="0" smtClean="0"/>
                        <a:t> Framework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GB" baseline="0" dirty="0" smtClean="0"/>
                        <a:t>Other editors (labs)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GB" baseline="0" dirty="0" smtClean="0"/>
                        <a:t>General simulation methodology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dirty="0" smtClean="0"/>
                        <a:t>Evens and event list concepts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dirty="0" smtClean="0"/>
                        <a:t>Node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modeling</a:t>
                      </a:r>
                      <a:r>
                        <a:rPr lang="en-GB" baseline="0" dirty="0" smtClean="0"/>
                        <a:t> &amp; labs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baseline="0" dirty="0" smtClean="0"/>
                        <a:t>Process </a:t>
                      </a:r>
                      <a:r>
                        <a:rPr lang="en-GB" baseline="0" dirty="0" err="1" smtClean="0"/>
                        <a:t>Modeling</a:t>
                      </a:r>
                      <a:r>
                        <a:rPr lang="en-GB" baseline="0" dirty="0" smtClean="0"/>
                        <a:t> &amp; labs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baseline="0" dirty="0" smtClean="0"/>
                        <a:t>Collecting Scalar statistics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baseline="0" dirty="0" smtClean="0"/>
                        <a:t>Scalar statics lab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dirty="0" err="1" smtClean="0"/>
                        <a:t>Modeling</a:t>
                      </a:r>
                      <a:r>
                        <a:rPr lang="en-GB" dirty="0" smtClean="0"/>
                        <a:t> large networks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dirty="0" smtClean="0"/>
                        <a:t>Importing Topology and Traffic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dirty="0" smtClean="0"/>
                        <a:t>Wireless </a:t>
                      </a:r>
                      <a:r>
                        <a:rPr lang="en-GB" dirty="0" err="1" smtClean="0"/>
                        <a:t>Modeling</a:t>
                      </a:r>
                      <a:r>
                        <a:rPr lang="en-GB" dirty="0" smtClean="0"/>
                        <a:t> &amp; Labs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dirty="0" smtClean="0"/>
                        <a:t>OPNRT Debugger labs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dirty="0" smtClean="0"/>
                        <a:t>Publishing &amp; animation labs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dirty="0" smtClean="0"/>
                        <a:t>Overview of Modules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556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About OPNET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 smtClean="0"/>
              <a:t>OPNET stands for Optimized Network Engineering Tools</a:t>
            </a:r>
          </a:p>
          <a:p>
            <a:r>
              <a:rPr lang="en-GB" sz="2800" dirty="0" smtClean="0"/>
              <a:t>Created by OPNET Technologies, Inc., which was founded in 1986</a:t>
            </a:r>
          </a:p>
          <a:p>
            <a:r>
              <a:rPr lang="en-GB" sz="2800" dirty="0" smtClean="0"/>
              <a:t>OPNET addresses the following aspects of communications networks:</a:t>
            </a:r>
          </a:p>
          <a:p>
            <a:pPr lvl="1"/>
            <a:r>
              <a:rPr lang="en-GB" dirty="0" smtClean="0"/>
              <a:t>Application performance management</a:t>
            </a:r>
          </a:p>
          <a:p>
            <a:pPr lvl="1"/>
            <a:r>
              <a:rPr lang="en-GB" dirty="0" smtClean="0"/>
              <a:t>Planning</a:t>
            </a:r>
          </a:p>
          <a:p>
            <a:pPr lvl="1"/>
            <a:r>
              <a:rPr lang="en-GB" dirty="0" smtClean="0"/>
              <a:t>Engineering</a:t>
            </a:r>
          </a:p>
          <a:p>
            <a:pPr lvl="1"/>
            <a:r>
              <a:rPr lang="en-GB" dirty="0" smtClean="0"/>
              <a:t>Operations</a:t>
            </a:r>
          </a:p>
          <a:p>
            <a:pPr lvl="1"/>
            <a:r>
              <a:rPr lang="en-GB" dirty="0" smtClean="0"/>
              <a:t>Research and development</a:t>
            </a:r>
          </a:p>
          <a:p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1650811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About OPNET </a:t>
            </a:r>
            <a:r>
              <a:rPr lang="en-GB" dirty="0" err="1" smtClean="0"/>
              <a:t>Modeler</a:t>
            </a:r>
            <a:r>
              <a:rPr lang="en-GB" dirty="0" smtClean="0"/>
              <a:t> for Network R&amp;D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8272"/>
            <a:ext cx="5229860" cy="4707892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en-US" dirty="0" smtClean="0"/>
              <a:t>OPNET </a:t>
            </a:r>
            <a:r>
              <a:rPr lang="en-US" dirty="0"/>
              <a:t>Modeler® is the de-facto industry standard for:</a:t>
            </a:r>
            <a:endParaRPr lang="en-GB" dirty="0"/>
          </a:p>
          <a:p>
            <a:pPr lvl="1" algn="just"/>
            <a:r>
              <a:rPr lang="en-US" dirty="0" smtClean="0"/>
              <a:t>Network </a:t>
            </a:r>
            <a:r>
              <a:rPr lang="en-US" dirty="0"/>
              <a:t>R&amp;D</a:t>
            </a:r>
            <a:endParaRPr lang="en-GB" dirty="0"/>
          </a:p>
          <a:p>
            <a:pPr lvl="1" algn="just"/>
            <a:r>
              <a:rPr lang="en-US" dirty="0" smtClean="0"/>
              <a:t>Modeling </a:t>
            </a:r>
            <a:r>
              <a:rPr lang="en-US" dirty="0"/>
              <a:t>and simulation</a:t>
            </a:r>
            <a:endParaRPr lang="en-GB" dirty="0"/>
          </a:p>
          <a:p>
            <a:pPr algn="just"/>
            <a:r>
              <a:rPr lang="en-US" dirty="0" smtClean="0"/>
              <a:t>OPNET </a:t>
            </a:r>
            <a:r>
              <a:rPr lang="en-US" dirty="0"/>
              <a:t>Modeler is used by:</a:t>
            </a:r>
            <a:endParaRPr lang="en-GB" dirty="0"/>
          </a:p>
          <a:p>
            <a:pPr lvl="1" algn="just"/>
            <a:r>
              <a:rPr lang="en-US" dirty="0" smtClean="0"/>
              <a:t>Defense </a:t>
            </a:r>
            <a:r>
              <a:rPr lang="en-US" dirty="0"/>
              <a:t>organizations around the world</a:t>
            </a:r>
            <a:endParaRPr lang="en-GB" dirty="0"/>
          </a:p>
          <a:p>
            <a:pPr lvl="1" algn="just"/>
            <a:r>
              <a:rPr lang="en-US" dirty="0" smtClean="0"/>
              <a:t>Leading </a:t>
            </a:r>
            <a:r>
              <a:rPr lang="en-US" dirty="0"/>
              <a:t>network equipment manufacturers</a:t>
            </a:r>
            <a:endParaRPr lang="en-GB" dirty="0"/>
          </a:p>
          <a:p>
            <a:pPr lvl="1" algn="just"/>
            <a:r>
              <a:rPr lang="en-US" dirty="0" smtClean="0"/>
              <a:t>Universities </a:t>
            </a:r>
            <a:r>
              <a:rPr lang="en-US" dirty="0"/>
              <a:t>noted research organizations and consortia</a:t>
            </a:r>
            <a:endParaRPr lang="en-GB" dirty="0"/>
          </a:p>
          <a:p>
            <a:pPr algn="just"/>
            <a:r>
              <a:rPr lang="en-US" dirty="0" smtClean="0"/>
              <a:t>Supports </a:t>
            </a:r>
            <a:r>
              <a:rPr lang="en-US" dirty="0"/>
              <a:t>a broad scope of studies including:</a:t>
            </a:r>
            <a:endParaRPr lang="en-GB" dirty="0"/>
          </a:p>
          <a:p>
            <a:pPr lvl="1" algn="just"/>
            <a:r>
              <a:rPr lang="en-US" dirty="0" smtClean="0"/>
              <a:t>Designing </a:t>
            </a:r>
            <a:r>
              <a:rPr lang="en-US" dirty="0"/>
              <a:t>wired and wireless protocols and technologies</a:t>
            </a:r>
            <a:endParaRPr lang="en-GB" dirty="0"/>
          </a:p>
          <a:p>
            <a:pPr lvl="1" algn="just"/>
            <a:r>
              <a:rPr lang="en-US" dirty="0" smtClean="0"/>
              <a:t>Testing </a:t>
            </a:r>
            <a:r>
              <a:rPr lang="en-US" dirty="0"/>
              <a:t>and demonstrating  equipment  designs in realistic scenarios before production</a:t>
            </a:r>
            <a:endParaRPr lang="en-GB" dirty="0"/>
          </a:p>
          <a:p>
            <a:pPr lvl="1" algn="just"/>
            <a:r>
              <a:rPr lang="en-US" dirty="0" smtClean="0"/>
              <a:t>Planning </a:t>
            </a:r>
            <a:r>
              <a:rPr lang="en-US" dirty="0"/>
              <a:t>mobile network deployments that accurately incorporate terrain effects</a:t>
            </a:r>
            <a:endParaRPr lang="en-GB" dirty="0"/>
          </a:p>
          <a:p>
            <a:pPr lvl="1" algn="just"/>
            <a:r>
              <a:rPr lang="en-US" dirty="0"/>
              <a:t> </a:t>
            </a:r>
            <a:r>
              <a:rPr lang="en-US" dirty="0" smtClean="0"/>
              <a:t>Incorporating </a:t>
            </a:r>
            <a:r>
              <a:rPr lang="en-US" dirty="0"/>
              <a:t>communications effects into </a:t>
            </a:r>
            <a:r>
              <a:rPr lang="en-US" dirty="0" err="1"/>
              <a:t>wargaming</a:t>
            </a:r>
            <a:endParaRPr lang="en-GB" dirty="0"/>
          </a:p>
          <a:p>
            <a:endParaRPr lang="en-GB" dirty="0"/>
          </a:p>
        </p:txBody>
      </p:sp>
      <p:grpSp>
        <p:nvGrpSpPr>
          <p:cNvPr id="26" name="Group 29"/>
          <p:cNvGrpSpPr>
            <a:grpSpLocks/>
          </p:cNvGrpSpPr>
          <p:nvPr/>
        </p:nvGrpSpPr>
        <p:grpSpPr bwMode="auto">
          <a:xfrm>
            <a:off x="5619750" y="1484784"/>
            <a:ext cx="3524250" cy="3590925"/>
            <a:chOff x="9562" y="814"/>
            <a:chExt cx="5550" cy="5656"/>
          </a:xfrm>
        </p:grpSpPr>
        <p:pic>
          <p:nvPicPr>
            <p:cNvPr id="1054" name="Picture 30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62" y="824"/>
              <a:ext cx="5550" cy="17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5" name="Picture 31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20" y="2455"/>
              <a:ext cx="5226" cy="40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7" name="Group 32"/>
            <p:cNvGrpSpPr>
              <a:grpSpLocks/>
            </p:cNvGrpSpPr>
            <p:nvPr/>
          </p:nvGrpSpPr>
          <p:grpSpPr bwMode="auto">
            <a:xfrm>
              <a:off x="11720" y="833"/>
              <a:ext cx="1191" cy="2"/>
              <a:chOff x="11720" y="833"/>
              <a:chExt cx="1191" cy="2"/>
            </a:xfrm>
          </p:grpSpPr>
          <p:sp>
            <p:nvSpPr>
              <p:cNvPr id="33" name="Freeform 33"/>
              <p:cNvSpPr>
                <a:spLocks/>
              </p:cNvSpPr>
              <p:nvPr/>
            </p:nvSpPr>
            <p:spPr bwMode="auto">
              <a:xfrm>
                <a:off x="11720" y="833"/>
                <a:ext cx="1191" cy="2"/>
              </a:xfrm>
              <a:custGeom>
                <a:avLst/>
                <a:gdLst>
                  <a:gd name="T0" fmla="+- 0 11720 11720"/>
                  <a:gd name="T1" fmla="*/ T0 w 1191"/>
                  <a:gd name="T2" fmla="+- 0 12911 11720"/>
                  <a:gd name="T3" fmla="*/ T2 w 1191"/>
                </a:gdLst>
                <a:ahLst/>
                <a:cxnLst>
                  <a:cxn ang="0">
                    <a:pos x="T1" y="0"/>
                  </a:cxn>
                  <a:cxn ang="0">
                    <a:pos x="T3" y="0"/>
                  </a:cxn>
                </a:cxnLst>
                <a:rect l="0" t="0" r="r" b="b"/>
                <a:pathLst>
                  <a:path w="1191">
                    <a:moveTo>
                      <a:pt x="0" y="0"/>
                    </a:moveTo>
                    <a:lnTo>
                      <a:pt x="1191" y="0"/>
                    </a:lnTo>
                  </a:path>
                </a:pathLst>
              </a:custGeom>
              <a:noFill/>
              <a:ln w="24208">
                <a:solidFill>
                  <a:srgbClr val="1C5B9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grpSp>
          <p:nvGrpSpPr>
            <p:cNvPr id="28" name="Group 34"/>
            <p:cNvGrpSpPr>
              <a:grpSpLocks/>
            </p:cNvGrpSpPr>
            <p:nvPr/>
          </p:nvGrpSpPr>
          <p:grpSpPr bwMode="auto">
            <a:xfrm>
              <a:off x="14851" y="2778"/>
              <a:ext cx="2" cy="1449"/>
              <a:chOff x="14851" y="2778"/>
              <a:chExt cx="2" cy="1449"/>
            </a:xfrm>
          </p:grpSpPr>
          <p:sp>
            <p:nvSpPr>
              <p:cNvPr id="31" name="Freeform 35"/>
              <p:cNvSpPr>
                <a:spLocks/>
              </p:cNvSpPr>
              <p:nvPr/>
            </p:nvSpPr>
            <p:spPr bwMode="auto">
              <a:xfrm>
                <a:off x="14851" y="2778"/>
                <a:ext cx="2" cy="1449"/>
              </a:xfrm>
              <a:custGeom>
                <a:avLst/>
                <a:gdLst>
                  <a:gd name="T0" fmla="+- 0 4227 2778"/>
                  <a:gd name="T1" fmla="*/ 4227 h 1449"/>
                  <a:gd name="T2" fmla="+- 0 2778 2778"/>
                  <a:gd name="T3" fmla="*/ 2778 h 1449"/>
                </a:gdLst>
                <a:ahLst/>
                <a:cxnLst>
                  <a:cxn ang="0">
                    <a:pos x="0" y="T1"/>
                  </a:cxn>
                  <a:cxn ang="0">
                    <a:pos x="0" y="T3"/>
                  </a:cxn>
                </a:cxnLst>
                <a:rect l="0" t="0" r="r" b="b"/>
                <a:pathLst>
                  <a:path h="1449">
                    <a:moveTo>
                      <a:pt x="0" y="1449"/>
                    </a:moveTo>
                    <a:lnTo>
                      <a:pt x="0" y="0"/>
                    </a:lnTo>
                  </a:path>
                </a:pathLst>
              </a:custGeom>
              <a:noFill/>
              <a:ln w="84728">
                <a:solidFill>
                  <a:srgbClr val="1F486B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grpSp>
          <p:nvGrpSpPr>
            <p:cNvPr id="29" name="Group 36"/>
            <p:cNvGrpSpPr>
              <a:grpSpLocks/>
            </p:cNvGrpSpPr>
            <p:nvPr/>
          </p:nvGrpSpPr>
          <p:grpSpPr bwMode="auto">
            <a:xfrm>
              <a:off x="9666" y="1977"/>
              <a:ext cx="2" cy="820"/>
              <a:chOff x="9666" y="1977"/>
              <a:chExt cx="2" cy="820"/>
            </a:xfrm>
          </p:grpSpPr>
          <p:sp>
            <p:nvSpPr>
              <p:cNvPr id="30" name="Freeform 37"/>
              <p:cNvSpPr>
                <a:spLocks/>
              </p:cNvSpPr>
              <p:nvPr/>
            </p:nvSpPr>
            <p:spPr bwMode="auto">
              <a:xfrm>
                <a:off x="9666" y="1977"/>
                <a:ext cx="2" cy="820"/>
              </a:xfrm>
              <a:custGeom>
                <a:avLst/>
                <a:gdLst>
                  <a:gd name="T0" fmla="+- 0 2797 1977"/>
                  <a:gd name="T1" fmla="*/ 2797 h 820"/>
                  <a:gd name="T2" fmla="+- 0 1977 1977"/>
                  <a:gd name="T3" fmla="*/ 1977 h 820"/>
                </a:gdLst>
                <a:ahLst/>
                <a:cxnLst>
                  <a:cxn ang="0">
                    <a:pos x="0" y="T1"/>
                  </a:cxn>
                  <a:cxn ang="0">
                    <a:pos x="0" y="T3"/>
                  </a:cxn>
                </a:cxnLst>
                <a:rect l="0" t="0" r="r" b="b"/>
                <a:pathLst>
                  <a:path h="820">
                    <a:moveTo>
                      <a:pt x="0" y="820"/>
                    </a:moveTo>
                    <a:lnTo>
                      <a:pt x="0" y="0"/>
                    </a:lnTo>
                  </a:path>
                </a:pathLst>
              </a:custGeom>
              <a:noFill/>
              <a:ln w="72624">
                <a:solidFill>
                  <a:srgbClr val="2F74A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42" name="TextBox 41"/>
          <p:cNvSpPr txBox="1"/>
          <p:nvPr/>
        </p:nvSpPr>
        <p:spPr>
          <a:xfrm>
            <a:off x="5759068" y="2417113"/>
            <a:ext cx="111718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Protocols, devices, and technologies</a:t>
            </a:r>
            <a:endParaRPr lang="en-GB" sz="900" dirty="0"/>
          </a:p>
        </p:txBody>
      </p:sp>
      <p:sp>
        <p:nvSpPr>
          <p:cNvPr id="43" name="TextBox 42"/>
          <p:cNvSpPr txBox="1"/>
          <p:nvPr/>
        </p:nvSpPr>
        <p:spPr>
          <a:xfrm>
            <a:off x="6839188" y="2633137"/>
            <a:ext cx="1117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OPNET</a:t>
            </a:r>
          </a:p>
          <a:p>
            <a:r>
              <a:rPr lang="en-GB" sz="1200" b="1" dirty="0" smtClean="0"/>
              <a:t>MODELER</a:t>
            </a:r>
          </a:p>
          <a:p>
            <a:r>
              <a:rPr lang="en-GB" sz="1200" b="1" dirty="0" smtClean="0"/>
              <a:t>WORKFLOW</a:t>
            </a:r>
            <a:endParaRPr lang="en-GB" sz="1200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8063324" y="2422629"/>
            <a:ext cx="1117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Wired and wireless networks of realistic scale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69679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Network R&amp;D Portfolio Solution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Modeler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US" b="1" dirty="0" smtClean="0"/>
              <a:t>Modeler Wireless Suite</a:t>
            </a:r>
            <a:r>
              <a:rPr lang="en-US" b="1" dirty="0"/>
              <a:t>	</a:t>
            </a:r>
            <a:endParaRPr lang="en-US" b="1" dirty="0" smtClean="0"/>
          </a:p>
          <a:p>
            <a:endParaRPr lang="en-GB" dirty="0"/>
          </a:p>
          <a:p>
            <a:r>
              <a:rPr lang="en-US" b="1" dirty="0" smtClean="0"/>
              <a:t>Modeler Wi</a:t>
            </a:r>
            <a:r>
              <a:rPr lang="en-US" dirty="0" smtClean="0"/>
              <a:t>reless </a:t>
            </a:r>
            <a:r>
              <a:rPr lang="en-US" dirty="0"/>
              <a:t>Suite for Defense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406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08112"/>
          </a:xfrm>
        </p:spPr>
        <p:txBody>
          <a:bodyPr/>
          <a:lstStyle/>
          <a:p>
            <a:r>
              <a:rPr lang="en-GB" dirty="0" smtClean="0"/>
              <a:t>About OPNET </a:t>
            </a:r>
            <a:r>
              <a:rPr lang="en-GB" dirty="0" err="1" smtClean="0"/>
              <a:t>Modeler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6500"/>
            <a:ext cx="8229600" cy="4919663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/>
              <a:t>Corporate Overview</a:t>
            </a:r>
            <a:endParaRPr lang="en-GB" dirty="0"/>
          </a:p>
          <a:p>
            <a:pPr lvl="1"/>
            <a:r>
              <a:rPr lang="en-US" dirty="0" smtClean="0"/>
              <a:t>Founded </a:t>
            </a:r>
            <a:r>
              <a:rPr lang="en-US" dirty="0"/>
              <a:t>in 1986</a:t>
            </a:r>
            <a:endParaRPr lang="en-GB" dirty="0"/>
          </a:p>
          <a:p>
            <a:pPr lvl="1"/>
            <a:r>
              <a:rPr lang="en-US" dirty="0" smtClean="0"/>
              <a:t>Publicly </a:t>
            </a:r>
            <a:r>
              <a:rPr lang="en-US" dirty="0"/>
              <a:t>traded (NASDAQ: OPNT)</a:t>
            </a:r>
            <a:endParaRPr lang="en-GB" dirty="0"/>
          </a:p>
          <a:p>
            <a:pPr lvl="1"/>
            <a:r>
              <a:rPr lang="en-US" dirty="0" smtClean="0"/>
              <a:t>HQ </a:t>
            </a:r>
            <a:r>
              <a:rPr lang="en-US" dirty="0"/>
              <a:t>in Bethesda, MD</a:t>
            </a:r>
            <a:endParaRPr lang="en-GB" dirty="0"/>
          </a:p>
          <a:p>
            <a:pPr lvl="1"/>
            <a:r>
              <a:rPr lang="en-US" dirty="0" smtClean="0"/>
              <a:t>Approximately </a:t>
            </a:r>
            <a:r>
              <a:rPr lang="en-US" dirty="0"/>
              <a:t>600 employees</a:t>
            </a:r>
            <a:endParaRPr lang="en-GB" dirty="0"/>
          </a:p>
          <a:p>
            <a:pPr lvl="1"/>
            <a:r>
              <a:rPr lang="en-US" dirty="0" smtClean="0"/>
              <a:t>Worldwide </a:t>
            </a:r>
            <a:r>
              <a:rPr lang="en-US" dirty="0"/>
              <a:t>presence through direct offices and channel </a:t>
            </a:r>
            <a:r>
              <a:rPr lang="en-US" dirty="0" smtClean="0"/>
              <a:t>partners</a:t>
            </a:r>
            <a:endParaRPr lang="en-GB" dirty="0" smtClean="0"/>
          </a:p>
          <a:p>
            <a:endParaRPr lang="en-GB" b="1" dirty="0"/>
          </a:p>
          <a:p>
            <a:r>
              <a:rPr lang="en-US" b="1" dirty="0" smtClean="0"/>
              <a:t>Best-in-Class </a:t>
            </a:r>
            <a:r>
              <a:rPr lang="en-US" b="1" dirty="0"/>
              <a:t>Solutions and Services</a:t>
            </a:r>
            <a:endParaRPr lang="en-GB" dirty="0"/>
          </a:p>
          <a:p>
            <a:pPr lvl="1"/>
            <a:r>
              <a:rPr lang="en-US" dirty="0" smtClean="0"/>
              <a:t>Application </a:t>
            </a:r>
            <a:r>
              <a:rPr lang="en-US" dirty="0"/>
              <a:t>Performance Management</a:t>
            </a:r>
            <a:endParaRPr lang="en-GB" dirty="0"/>
          </a:p>
          <a:p>
            <a:pPr lvl="1"/>
            <a:r>
              <a:rPr lang="en-US" dirty="0" smtClean="0"/>
              <a:t>Network </a:t>
            </a:r>
            <a:r>
              <a:rPr lang="en-US" dirty="0"/>
              <a:t>Performance Management</a:t>
            </a:r>
            <a:endParaRPr lang="en-GB" dirty="0"/>
          </a:p>
          <a:p>
            <a:pPr lvl="1"/>
            <a:r>
              <a:rPr lang="en-US" dirty="0" smtClean="0"/>
              <a:t>Network Research and Development (R&amp;D)</a:t>
            </a:r>
            <a:endParaRPr lang="en-GB" dirty="0"/>
          </a:p>
          <a:p>
            <a:endParaRPr lang="en-GB" dirty="0"/>
          </a:p>
          <a:p>
            <a:r>
              <a:rPr lang="en-US" b="1" dirty="0" smtClean="0"/>
              <a:t>Broad  </a:t>
            </a:r>
            <a:r>
              <a:rPr lang="en-US" b="1" dirty="0"/>
              <a:t>Customer Base</a:t>
            </a:r>
            <a:endParaRPr lang="en-GB" dirty="0"/>
          </a:p>
          <a:p>
            <a:pPr lvl="1"/>
            <a:r>
              <a:rPr lang="en-US" dirty="0" smtClean="0"/>
              <a:t>Corporate </a:t>
            </a:r>
            <a:r>
              <a:rPr lang="en-US" dirty="0"/>
              <a:t>Enterprises</a:t>
            </a:r>
            <a:endParaRPr lang="en-GB" dirty="0"/>
          </a:p>
          <a:p>
            <a:pPr lvl="1"/>
            <a:r>
              <a:rPr lang="en-US" dirty="0" smtClean="0"/>
              <a:t>Government </a:t>
            </a:r>
            <a:r>
              <a:rPr lang="en-US" dirty="0"/>
              <a:t>Agencies/</a:t>
            </a:r>
            <a:r>
              <a:rPr lang="en-US" dirty="0" err="1"/>
              <a:t>DoD</a:t>
            </a:r>
            <a:endParaRPr lang="en-GB" dirty="0"/>
          </a:p>
          <a:p>
            <a:pPr lvl="1"/>
            <a:r>
              <a:rPr lang="en-US" dirty="0" smtClean="0"/>
              <a:t>Service </a:t>
            </a:r>
            <a:r>
              <a:rPr lang="en-US" dirty="0"/>
              <a:t>Providers</a:t>
            </a:r>
            <a:endParaRPr lang="en-GB" dirty="0"/>
          </a:p>
          <a:p>
            <a:pPr lvl="1"/>
            <a:r>
              <a:rPr lang="en-US" dirty="0" smtClean="0"/>
              <a:t>Network </a:t>
            </a:r>
            <a:r>
              <a:rPr lang="en-US" dirty="0"/>
              <a:t>Equipment Manufacturers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984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/>
          <a:lstStyle/>
          <a:p>
            <a:r>
              <a:rPr lang="en-GB" dirty="0" smtClean="0"/>
              <a:t>Companies that uses OPNET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9213969"/>
              </p:ext>
            </p:extLst>
          </p:nvPr>
        </p:nvGraphicFramePr>
        <p:xfrm>
          <a:off x="251520" y="1064096"/>
          <a:ext cx="8640960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  <a:gridCol w="2880320"/>
                <a:gridCol w="2880320"/>
              </a:tblGrid>
              <a:tr h="4968552">
                <a:tc>
                  <a:txBody>
                    <a:bodyPr/>
                    <a:lstStyle/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Alcatel-Lucent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Alion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Science and Technology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Aperto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Networks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AutoNetworks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Technologies, Ltd. Avaya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BAE Systems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Ball Solutions Group Booz Allen Hamilton CACI Federal Systems Cisco Systems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DISA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Defence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Communication Services Agency UK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Defence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Science &amp; Technology  Org. Australia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EADS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Eagan McAllister Associates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Eagle Alliance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Ericsson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French Nat'l Inst. for Transport  &amp; Safety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Research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Fujitsu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Generic Systems Sweden AB </a:t>
                      </a: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Georgia Tech Research Institute Halliburton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Halliburton</a:t>
                      </a: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Harrison Corporation</a:t>
                      </a: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Hewlett Packard Hitachi Ltd. Honeywell Huawei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Hughes Network Systems </a:t>
                      </a: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IBM Global Services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Innovative Wireless Technologies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lnternap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MIT Lincoln Labs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MITRE NASA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National Communications System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National Geospatial Intelligence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Agency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National Institute of Standards and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Tech.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NEC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Northrop Grumman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NTL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Oak Ridge National Lab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Panasonic Philips Raytheon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Research in Motion Ltd.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RF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Monolithics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GB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Ricoh Company, Ltd. SAIC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Samsung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Sandia National Labs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SELEX Communications Spa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Space &amp; Naval Warfare Sys. Command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Sparta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Stellaris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Networks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Syracuse Research Corporation Systems Planning &amp; Analysis, Inc. Telenor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Tenacity Solutions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Textron </a:t>
                      </a: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U.S. Air Force U.S. Army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U.S. Army Research Lab U.S. Central Command U.S. Coast Guard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U.S. Department of Homeland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Security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U.S. Marine Corps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U.S. Military Academy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U.S. Naval Research Lab (NRL)</a:t>
                      </a:r>
                      <a:endParaRPr lang="en-GB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U.S. Navy</a:t>
                      </a:r>
                      <a:endParaRPr lang="en-GB" sz="1200" dirty="0" smtClean="0"/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en-GB" sz="120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205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Differentiating Features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en-GB" dirty="0" smtClean="0"/>
              <a:t>Fastest discrete event simulation engine among leading industry solutions.</a:t>
            </a:r>
          </a:p>
          <a:p>
            <a:pPr algn="just"/>
            <a:r>
              <a:rPr lang="en-GB" dirty="0" smtClean="0"/>
              <a:t>Hundreds of protocols and vendor device models with code</a:t>
            </a:r>
          </a:p>
          <a:p>
            <a:pPr algn="just"/>
            <a:r>
              <a:rPr lang="en-GB" dirty="0" smtClean="0"/>
              <a:t>Scalable simulation environment including support for parallel and distributed simulation</a:t>
            </a:r>
          </a:p>
          <a:p>
            <a:pPr algn="just"/>
            <a:r>
              <a:rPr lang="en-GB" dirty="0" smtClean="0"/>
              <a:t>Integrated GUI-based debugging and analysis</a:t>
            </a:r>
          </a:p>
          <a:p>
            <a:pPr algn="just"/>
            <a:r>
              <a:rPr lang="en-GB" dirty="0" smtClean="0"/>
              <a:t>Open interface for integrating external object files, libraries, and other simulators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204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OPNET </a:t>
            </a:r>
            <a:r>
              <a:rPr lang="en-GB" dirty="0" err="1" smtClean="0"/>
              <a:t>Modeler</a:t>
            </a:r>
            <a:r>
              <a:rPr lang="en-GB" dirty="0" smtClean="0"/>
              <a:t> Wireless Suite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GB" dirty="0" smtClean="0"/>
              <a:t>Design advanced wireless protocols and next-generation technologies including:</a:t>
            </a:r>
          </a:p>
          <a:p>
            <a:pPr lvl="1" algn="just"/>
            <a:r>
              <a:rPr lang="en-GB" dirty="0" smtClean="0"/>
              <a:t>WI-FI (802.11)</a:t>
            </a:r>
          </a:p>
          <a:p>
            <a:pPr lvl="1" algn="just"/>
            <a:r>
              <a:rPr lang="en-GB" dirty="0" err="1" smtClean="0"/>
              <a:t>WiMAX</a:t>
            </a:r>
            <a:r>
              <a:rPr lang="en-GB" dirty="0" smtClean="0"/>
              <a:t> (802.16)</a:t>
            </a:r>
          </a:p>
          <a:p>
            <a:pPr lvl="1" algn="just"/>
            <a:r>
              <a:rPr lang="en-GB" dirty="0" smtClean="0"/>
              <a:t>LTE (Long Term Evolution) [Cellular]</a:t>
            </a:r>
          </a:p>
          <a:p>
            <a:pPr lvl="1" algn="just"/>
            <a:r>
              <a:rPr lang="en-GB" dirty="0" smtClean="0"/>
              <a:t>Satellite</a:t>
            </a:r>
          </a:p>
          <a:p>
            <a:pPr algn="just"/>
            <a:r>
              <a:rPr lang="en-GB" dirty="0" smtClean="0"/>
              <a:t>Predict protocol and application performance</a:t>
            </a:r>
          </a:p>
          <a:p>
            <a:pPr algn="just"/>
            <a:r>
              <a:rPr lang="en-GB" dirty="0" smtClean="0"/>
              <a:t>Plan mobile network deployments that accurately incorporate wireless propagation impairments</a:t>
            </a:r>
          </a:p>
          <a:p>
            <a:pPr algn="just"/>
            <a:r>
              <a:rPr lang="en-GB" dirty="0" smtClean="0"/>
              <a:t>Evaluate the effects of Propriety o customized antenna patterns in a network.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866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96944" cy="1143000"/>
          </a:xfrm>
        </p:spPr>
        <p:txBody>
          <a:bodyPr>
            <a:noAutofit/>
          </a:bodyPr>
          <a:lstStyle/>
          <a:p>
            <a:r>
              <a:rPr lang="en-GB" sz="3600" dirty="0" err="1" smtClean="0"/>
              <a:t>Modeler</a:t>
            </a:r>
            <a:r>
              <a:rPr lang="en-GB" sz="3600" dirty="0" smtClean="0"/>
              <a:t> Architecture – Multi-level Hierarchy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40768"/>
            <a:ext cx="4536504" cy="4785395"/>
          </a:xfrm>
        </p:spPr>
        <p:txBody>
          <a:bodyPr>
            <a:normAutofit fontScale="55000" lnSpcReduction="20000"/>
          </a:bodyPr>
          <a:lstStyle/>
          <a:p>
            <a:r>
              <a:rPr lang="en-GB" sz="3300" dirty="0" smtClean="0"/>
              <a:t>Projector Editor</a:t>
            </a:r>
          </a:p>
          <a:p>
            <a:pPr lvl="1"/>
            <a:r>
              <a:rPr lang="en-GB" sz="3300" dirty="0" smtClean="0"/>
              <a:t>Create node and link objects to represent network topology</a:t>
            </a:r>
          </a:p>
          <a:p>
            <a:pPr lvl="1"/>
            <a:r>
              <a:rPr lang="en-GB" sz="3300" dirty="0" smtClean="0"/>
              <a:t>Lay out trajectories to define node mobility</a:t>
            </a:r>
          </a:p>
          <a:p>
            <a:r>
              <a:rPr lang="en-GB" sz="3300" dirty="0" smtClean="0"/>
              <a:t>Node Editor</a:t>
            </a:r>
          </a:p>
          <a:p>
            <a:pPr lvl="1"/>
            <a:r>
              <a:rPr lang="en-GB" sz="3300" dirty="0" smtClean="0"/>
              <a:t>Represent protocol and application functions, and the flow of data internal to the device</a:t>
            </a:r>
          </a:p>
          <a:p>
            <a:r>
              <a:rPr lang="en-GB" sz="3300" dirty="0" smtClean="0"/>
              <a:t>Process Editor</a:t>
            </a:r>
          </a:p>
          <a:p>
            <a:pPr lvl="1"/>
            <a:r>
              <a:rPr lang="en-GB" sz="3300" dirty="0" smtClean="0"/>
              <a:t>Use extend finite state machines to define protocol logic and control flow</a:t>
            </a:r>
          </a:p>
          <a:p>
            <a:pPr lvl="1"/>
            <a:r>
              <a:rPr lang="en-GB" sz="3300" dirty="0" smtClean="0"/>
              <a:t>C/C++ code controls the behaviour of each state</a:t>
            </a:r>
          </a:p>
          <a:p>
            <a:r>
              <a:rPr lang="en-GB" sz="3300" dirty="0" smtClean="0"/>
              <a:t>Other Editors</a:t>
            </a:r>
          </a:p>
          <a:p>
            <a:pPr lvl="1"/>
            <a:r>
              <a:rPr lang="en-GB" sz="3300" dirty="0" smtClean="0"/>
              <a:t>Packet format, Antenna Pattern, and Modulation</a:t>
            </a:r>
            <a:endParaRPr lang="en-GB" sz="3300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567" t="22639" r="46346" b="10804"/>
          <a:stretch/>
        </p:blipFill>
        <p:spPr bwMode="auto">
          <a:xfrm>
            <a:off x="4788024" y="1196752"/>
            <a:ext cx="4355976" cy="50581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2174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Hierarchical Modelling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81000" y="1600200"/>
          <a:ext cx="8229600" cy="459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Visio" r:id="rId3" imgW="4821174" imgH="3235833" progId="Visio.Drawing.11">
                  <p:embed/>
                </p:oleObj>
              </mc:Choice>
              <mc:Fallback>
                <p:oleObj name="Visio" r:id="rId3" imgW="4821174" imgH="3235833" progId="Visio.Drawing.11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1600200"/>
                        <a:ext cx="8229600" cy="459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444652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Network Level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 can compose subnets, nodes in the network model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84474"/>
            <a:ext cx="8001000" cy="365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60655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Node Level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639" y="1340768"/>
            <a:ext cx="5144442" cy="2420019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90000"/>
              </a:lnSpc>
            </a:pPr>
            <a:r>
              <a:rPr lang="en-GB" dirty="0"/>
              <a:t>New node models can be created to perform certain functions.</a:t>
            </a:r>
          </a:p>
          <a:p>
            <a:pPr algn="just">
              <a:lnSpc>
                <a:spcPct val="90000"/>
              </a:lnSpc>
            </a:pPr>
            <a:r>
              <a:rPr lang="en-GB" dirty="0"/>
              <a:t>Better draw a logical connection before the implementation in the OPNET</a:t>
            </a:r>
          </a:p>
          <a:p>
            <a:endParaRPr lang="en-GB" dirty="0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225" y="990600"/>
            <a:ext cx="3305175" cy="554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8" y="3581400"/>
            <a:ext cx="6481762" cy="261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07328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 Level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Process models are the sub-parts of the node model which uses C/C++ to edit.</a:t>
            </a:r>
          </a:p>
          <a:p>
            <a:endParaRPr lang="en-GB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968649"/>
            <a:ext cx="7467600" cy="326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46034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Profile Configuration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en-GB" dirty="0"/>
              <a:t>You can set up different profiles in one project, each of which refers to one type of activity regarding to one application.</a:t>
            </a:r>
          </a:p>
          <a:p>
            <a:pPr>
              <a:spcBef>
                <a:spcPct val="50000"/>
              </a:spcBef>
            </a:pPr>
            <a:r>
              <a:rPr lang="en-GB" dirty="0"/>
              <a:t>For client-server architecture</a:t>
            </a:r>
          </a:p>
          <a:p>
            <a:pPr lvl="1"/>
            <a:r>
              <a:rPr lang="en-GB" dirty="0"/>
              <a:t>Server </a:t>
            </a:r>
            <a:r>
              <a:rPr lang="en-GB" dirty="0">
                <a:sym typeface="Wingdings" pitchFamily="2" charset="2"/>
              </a:rPr>
              <a:t> configure the supported services</a:t>
            </a:r>
          </a:p>
          <a:p>
            <a:pPr lvl="1"/>
            <a:r>
              <a:rPr lang="en-GB" dirty="0">
                <a:sym typeface="Wingdings" pitchFamily="2" charset="2"/>
              </a:rPr>
              <a:t>Client  configure the supported profiles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87524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Application Configuration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GB" sz="2800" dirty="0"/>
              <a:t>Application Configuration block defines what applications are supported in the project.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GB" sz="2800" dirty="0"/>
              <a:t>In most cases, we set it into </a:t>
            </a:r>
            <a:r>
              <a:rPr lang="en-GB" sz="2800" i="1" dirty="0"/>
              <a:t>default</a:t>
            </a:r>
            <a:r>
              <a:rPr lang="en-GB" sz="2800" dirty="0"/>
              <a:t>. 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GB" sz="2800" dirty="0"/>
              <a:t>The default applications supported by OPNET are: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Email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Database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Video Conference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Voice over IP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FTP</a:t>
            </a:r>
            <a:endParaRPr lang="en-GB" sz="2400" b="1" dirty="0">
              <a:solidFill>
                <a:srgbClr val="FF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71558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864096"/>
          </a:xfrm>
        </p:spPr>
        <p:txBody>
          <a:bodyPr/>
          <a:lstStyle/>
          <a:p>
            <a:r>
              <a:rPr lang="en-GB" dirty="0" smtClean="0"/>
              <a:t>Model Libraries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3400" dirty="0" smtClean="0"/>
              <a:t>The library comprises of the following and more:</a:t>
            </a:r>
          </a:p>
          <a:p>
            <a:r>
              <a:rPr lang="en-US" sz="3400" dirty="0" smtClean="0"/>
              <a:t>Standard</a:t>
            </a:r>
            <a:endParaRPr lang="en-GB" sz="3400" dirty="0"/>
          </a:p>
          <a:p>
            <a:pPr lvl="1"/>
            <a:r>
              <a:rPr lang="en-US" sz="2900" dirty="0" smtClean="0"/>
              <a:t>150</a:t>
            </a:r>
            <a:r>
              <a:rPr lang="en-US" sz="2900" dirty="0"/>
              <a:t>+ built-in protocol and vendor device models including:</a:t>
            </a:r>
            <a:endParaRPr lang="en-GB" sz="2900" dirty="0"/>
          </a:p>
          <a:p>
            <a:pPr lvl="2"/>
            <a:r>
              <a:rPr lang="en-US" sz="2500" dirty="0" smtClean="0"/>
              <a:t>Transport</a:t>
            </a:r>
            <a:r>
              <a:rPr lang="en-US" sz="2500" dirty="0"/>
              <a:t>: TCP (ECN, New Reno, Reno, SACK, Tahoe), UDP</a:t>
            </a:r>
            <a:endParaRPr lang="en-GB" sz="2500" dirty="0"/>
          </a:p>
          <a:p>
            <a:pPr lvl="2"/>
            <a:r>
              <a:rPr lang="en-US" sz="2500" dirty="0" smtClean="0"/>
              <a:t>Network </a:t>
            </a:r>
            <a:r>
              <a:rPr lang="en-US" sz="2500" dirty="0"/>
              <a:t>&amp; Routing: BGP, EIGRP, HAIPE, IGRP, IP, OSPF, OSPFv3, RIP, </a:t>
            </a:r>
            <a:r>
              <a:rPr lang="en-US" sz="2500" dirty="0" err="1"/>
              <a:t>RIPng</a:t>
            </a:r>
            <a:endParaRPr lang="en-GB" sz="2500" dirty="0"/>
          </a:p>
          <a:p>
            <a:pPr lvl="2"/>
            <a:r>
              <a:rPr lang="en-US" sz="2500" dirty="0" smtClean="0"/>
              <a:t>MAC</a:t>
            </a:r>
            <a:r>
              <a:rPr lang="en-US" sz="2500" dirty="0"/>
              <a:t>: 802.1p, ATM, Ethernet (802.3a,i,j,u,y,z,ab,ac,ad,ae), Spanning Tree, VLAN</a:t>
            </a:r>
            <a:endParaRPr lang="en-GB" sz="2500" dirty="0"/>
          </a:p>
          <a:p>
            <a:pPr lvl="2"/>
            <a:r>
              <a:rPr lang="en-US" sz="2500" dirty="0" smtClean="0"/>
              <a:t> </a:t>
            </a:r>
            <a:r>
              <a:rPr lang="en-US" sz="2500" dirty="0"/>
              <a:t>Wireless: MANET (AODV, DSR, GRP, OLSR, OSPFv3, TORA), Mobile 1Pv4, Mobile</a:t>
            </a:r>
            <a:endParaRPr lang="en-GB" sz="2500" dirty="0"/>
          </a:p>
          <a:p>
            <a:pPr lvl="2"/>
            <a:r>
              <a:rPr lang="en-US" sz="2500" dirty="0"/>
              <a:t>1Pv6, TDMA, WLAN (802.11a,b,e,g,n), </a:t>
            </a:r>
            <a:r>
              <a:rPr lang="en-US" sz="2500" dirty="0" err="1"/>
              <a:t>ZigBee</a:t>
            </a:r>
            <a:endParaRPr lang="en-GB" sz="2500" dirty="0"/>
          </a:p>
          <a:p>
            <a:pPr lvl="2"/>
            <a:r>
              <a:rPr lang="en-US" sz="2500" dirty="0" smtClean="0"/>
              <a:t>Vendor </a:t>
            </a:r>
            <a:r>
              <a:rPr lang="en-US" sz="2500" dirty="0"/>
              <a:t>devices: </a:t>
            </a:r>
            <a:r>
              <a:rPr lang="en-US" sz="2500" dirty="0" err="1"/>
              <a:t>Alcatei</a:t>
            </a:r>
            <a:r>
              <a:rPr lang="en-US" sz="2500" dirty="0"/>
              <a:t>-Lucent, Cisco, Extreme, Foundry, HP, IBM, Intel, Juniper, Motorola, NEC, Nortel, Sun</a:t>
            </a:r>
            <a:endParaRPr lang="en-GB" sz="2500" dirty="0"/>
          </a:p>
          <a:p>
            <a:r>
              <a:rPr lang="en-US" sz="3400" dirty="0" smtClean="0"/>
              <a:t>Specialized</a:t>
            </a:r>
            <a:endParaRPr lang="en-GB" sz="3400" dirty="0"/>
          </a:p>
          <a:p>
            <a:pPr lvl="1"/>
            <a:r>
              <a:rPr lang="en-US" sz="2900" dirty="0" smtClean="0"/>
              <a:t>Selected </a:t>
            </a:r>
            <a:r>
              <a:rPr lang="en-US" sz="2900" dirty="0" err="1"/>
              <a:t>protocolmodels</a:t>
            </a:r>
            <a:r>
              <a:rPr lang="en-US" sz="2900" dirty="0"/>
              <a:t> available separately</a:t>
            </a:r>
            <a:endParaRPr lang="en-GB" sz="2900" dirty="0"/>
          </a:p>
          <a:p>
            <a:pPr lvl="1"/>
            <a:r>
              <a:rPr lang="en-US" sz="2900" dirty="0" smtClean="0"/>
              <a:t>1Pv6</a:t>
            </a:r>
            <a:r>
              <a:rPr lang="en-US" sz="2900" dirty="0"/>
              <a:t>, MPLS, PNNI, UMTS, and </a:t>
            </a:r>
            <a:r>
              <a:rPr lang="en-US" sz="2900" dirty="0" err="1"/>
              <a:t>WiMAX</a:t>
            </a:r>
            <a:endParaRPr lang="en-GB" sz="2900" dirty="0"/>
          </a:p>
          <a:p>
            <a:r>
              <a:rPr lang="en-US" sz="3400" dirty="0" smtClean="0"/>
              <a:t>JCSS</a:t>
            </a:r>
            <a:r>
              <a:rPr lang="en-US" sz="3400" dirty="0"/>
              <a:t>, formerly NETWARS (for </a:t>
            </a:r>
            <a:r>
              <a:rPr lang="en-US" sz="3400" dirty="0" err="1"/>
              <a:t>DoD</a:t>
            </a:r>
            <a:r>
              <a:rPr lang="en-US" sz="3400" dirty="0"/>
              <a:t> and approved contractors)</a:t>
            </a:r>
            <a:endParaRPr lang="en-GB" sz="3400" dirty="0"/>
          </a:p>
          <a:p>
            <a:pPr lvl="1"/>
            <a:r>
              <a:rPr lang="en-US" sz="2900" dirty="0" smtClean="0"/>
              <a:t>100</a:t>
            </a:r>
            <a:r>
              <a:rPr lang="en-US" sz="2900" dirty="0"/>
              <a:t>+ military </a:t>
            </a:r>
            <a:r>
              <a:rPr lang="en-US" sz="2900" dirty="0" err="1"/>
              <a:t>protocoland</a:t>
            </a:r>
            <a:r>
              <a:rPr lang="en-US" sz="2900" dirty="0"/>
              <a:t> device models available through the JCSS program</a:t>
            </a:r>
            <a:endParaRPr lang="en-GB" sz="2900" dirty="0"/>
          </a:p>
          <a:p>
            <a:pPr lvl="1"/>
            <a:r>
              <a:rPr lang="en-US" sz="2900" dirty="0" smtClean="0"/>
              <a:t>Compatible </a:t>
            </a:r>
            <a:r>
              <a:rPr lang="en-US" sz="2900" dirty="0"/>
              <a:t>with all Modeler solutions</a:t>
            </a:r>
            <a:endParaRPr lang="en-GB" sz="2900" dirty="0"/>
          </a:p>
          <a:p>
            <a:pPr lvl="1"/>
            <a:r>
              <a:rPr lang="en-US" sz="2900" dirty="0" smtClean="0"/>
              <a:t>Satellites </a:t>
            </a:r>
            <a:r>
              <a:rPr lang="en-US" sz="2900" dirty="0"/>
              <a:t>and earth terminals, encryption devices, multiplexers, tactical radios, etc.</a:t>
            </a:r>
            <a:endParaRPr lang="en-GB" sz="2900" dirty="0"/>
          </a:p>
          <a:p>
            <a:r>
              <a:rPr lang="en-US" sz="3400" dirty="0" smtClean="0"/>
              <a:t>Contributed</a:t>
            </a:r>
            <a:endParaRPr lang="en-GB" sz="3400" dirty="0"/>
          </a:p>
          <a:p>
            <a:pPr lvl="1"/>
            <a:r>
              <a:rPr lang="en-US" sz="2900" dirty="0" smtClean="0"/>
              <a:t>Models </a:t>
            </a:r>
            <a:r>
              <a:rPr lang="en-US" sz="2900" dirty="0"/>
              <a:t>contributed by OPNET users</a:t>
            </a:r>
            <a:endParaRPr lang="en-GB" sz="2900" dirty="0"/>
          </a:p>
          <a:p>
            <a:pPr lvl="1"/>
            <a:r>
              <a:rPr lang="en-US" sz="2900" dirty="0" smtClean="0"/>
              <a:t>1,000</a:t>
            </a:r>
            <a:r>
              <a:rPr lang="en-US" sz="2900" dirty="0"/>
              <a:t>+ universities using OPNET software and 25,000+ academic users</a:t>
            </a:r>
            <a:endParaRPr lang="en-GB" sz="2900" dirty="0"/>
          </a:p>
          <a:p>
            <a:r>
              <a:rPr lang="en-US" sz="3400" dirty="0" smtClean="0"/>
              <a:t>Model </a:t>
            </a:r>
            <a:r>
              <a:rPr lang="en-US" sz="3400" dirty="0"/>
              <a:t>Development Consortiums</a:t>
            </a:r>
            <a:endParaRPr lang="en-GB" sz="3400" dirty="0"/>
          </a:p>
          <a:p>
            <a:pPr lvl="1"/>
            <a:r>
              <a:rPr lang="en-US" sz="2900" dirty="0" smtClean="0"/>
              <a:t>Consortium </a:t>
            </a:r>
            <a:r>
              <a:rPr lang="en-US" sz="2900" dirty="0"/>
              <a:t>of prominent organizations that jointly guide </a:t>
            </a:r>
            <a:r>
              <a:rPr lang="en-US" sz="2900" dirty="0" err="1"/>
              <a:t>modeldevelopment</a:t>
            </a:r>
            <a:endParaRPr lang="en-GB" sz="2900" dirty="0"/>
          </a:p>
          <a:p>
            <a:pPr lvl="1"/>
            <a:r>
              <a:rPr lang="en-US" sz="2900" dirty="0" err="1" smtClean="0"/>
              <a:t>WiMAX</a:t>
            </a:r>
            <a:r>
              <a:rPr lang="en-US" sz="2900" dirty="0" smtClean="0"/>
              <a:t>(802.16e</a:t>
            </a:r>
            <a:r>
              <a:rPr lang="en-US" sz="2900" dirty="0"/>
              <a:t>), LTE</a:t>
            </a:r>
            <a:endParaRPr lang="en-GB" sz="2900" dirty="0"/>
          </a:p>
          <a:p>
            <a:r>
              <a:rPr lang="en-US" sz="3400" dirty="0" smtClean="0"/>
              <a:t>Complete </a:t>
            </a:r>
            <a:r>
              <a:rPr lang="en-US" sz="3400" dirty="0"/>
              <a:t>list: </a:t>
            </a:r>
            <a:r>
              <a:rPr lang="en-US" sz="3400" dirty="0">
                <a:hlinkClick r:id="rId2"/>
              </a:rPr>
              <a:t>www.opnet.com/support/des_model_library/</a:t>
            </a:r>
            <a:endParaRPr lang="en-GB" sz="3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01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922114"/>
          </a:xfrm>
        </p:spPr>
        <p:txBody>
          <a:bodyPr>
            <a:noAutofit/>
          </a:bodyPr>
          <a:lstStyle/>
          <a:p>
            <a:r>
              <a:rPr lang="en-GB" sz="3600" dirty="0" smtClean="0"/>
              <a:t>Scalable Wireless </a:t>
            </a:r>
            <a:r>
              <a:rPr lang="en-GB" sz="3600" dirty="0" err="1" smtClean="0"/>
              <a:t>Modeling</a:t>
            </a:r>
            <a:r>
              <a:rPr lang="en-GB" sz="3600" dirty="0" smtClean="0"/>
              <a:t> and Simulation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352928" cy="4857403"/>
          </a:xfrm>
        </p:spPr>
        <p:txBody>
          <a:bodyPr>
            <a:noAutofit/>
          </a:bodyPr>
          <a:lstStyle/>
          <a:p>
            <a:r>
              <a:rPr lang="en-GB" sz="2000" dirty="0" smtClean="0"/>
              <a:t>Wireless effects simulated include:</a:t>
            </a:r>
          </a:p>
          <a:p>
            <a:pPr lvl="1"/>
            <a:r>
              <a:rPr lang="en-GB" sz="1800" dirty="0" smtClean="0"/>
              <a:t>RF propagation</a:t>
            </a:r>
          </a:p>
          <a:p>
            <a:pPr lvl="1"/>
            <a:r>
              <a:rPr lang="en-GB" sz="1800" dirty="0" smtClean="0"/>
              <a:t>Interference and Jamming</a:t>
            </a:r>
          </a:p>
          <a:p>
            <a:pPr lvl="1"/>
            <a:r>
              <a:rPr lang="en-GB" sz="1800" dirty="0" smtClean="0"/>
              <a:t>Transmitter/Receiver characteristics</a:t>
            </a:r>
          </a:p>
          <a:p>
            <a:pPr lvl="1"/>
            <a:r>
              <a:rPr lang="en-GB" sz="1800" dirty="0" smtClean="0"/>
              <a:t>Node mobility include handover</a:t>
            </a:r>
          </a:p>
          <a:p>
            <a:pPr lvl="1"/>
            <a:r>
              <a:rPr lang="en-GB" sz="1800" dirty="0" smtClean="0"/>
              <a:t>Interconnection with wired transport networks</a:t>
            </a:r>
          </a:p>
          <a:p>
            <a:r>
              <a:rPr lang="en-GB" sz="2000" dirty="0" smtClean="0"/>
              <a:t>All warless characteristics seamlessly integrated with higher layer models</a:t>
            </a:r>
          </a:p>
          <a:p>
            <a:r>
              <a:rPr lang="en-GB" sz="2000" dirty="0" smtClean="0"/>
              <a:t>Fully customizable and modular transceiver pipeline framework</a:t>
            </a:r>
          </a:p>
          <a:p>
            <a:r>
              <a:rPr lang="en-GB" sz="2000" dirty="0" smtClean="0"/>
              <a:t>Import supported for terrain data in DTED, USGS DEM, and </a:t>
            </a:r>
            <a:r>
              <a:rPr lang="en-GB" sz="2000" dirty="0" err="1" smtClean="0"/>
              <a:t>OpenFlight</a:t>
            </a:r>
            <a:r>
              <a:rPr lang="en-GB" sz="2000" dirty="0" smtClean="0"/>
              <a:t> formats</a:t>
            </a:r>
          </a:p>
          <a:p>
            <a:r>
              <a:rPr lang="en-GB" sz="2000" dirty="0" smtClean="0"/>
              <a:t>Full suite of propagation models including:</a:t>
            </a:r>
          </a:p>
          <a:p>
            <a:pPr lvl="1"/>
            <a:r>
              <a:rPr lang="en-GB" sz="1800" dirty="0" smtClean="0"/>
              <a:t>CCIR, Free space, </a:t>
            </a:r>
            <a:r>
              <a:rPr lang="en-GB" sz="1800" dirty="0" err="1" smtClean="0"/>
              <a:t>Hata</a:t>
            </a:r>
            <a:r>
              <a:rPr lang="en-GB" sz="1800" dirty="0" smtClean="0"/>
              <a:t>, Longley-Rice, </a:t>
            </a:r>
            <a:r>
              <a:rPr lang="en-GB" sz="1800" dirty="0" err="1" smtClean="0"/>
              <a:t>Tirem</a:t>
            </a:r>
            <a:r>
              <a:rPr lang="en-GB" sz="1800" dirty="0" smtClean="0"/>
              <a:t> v3 and v4, </a:t>
            </a:r>
            <a:r>
              <a:rPr lang="en-GB" sz="1800" dirty="0" err="1" smtClean="0"/>
              <a:t>Walfisch</a:t>
            </a:r>
            <a:r>
              <a:rPr lang="en-GB" sz="1800" dirty="0" smtClean="0"/>
              <a:t>-Ikegami</a:t>
            </a:r>
          </a:p>
        </p:txBody>
      </p:sp>
    </p:spTree>
    <p:extLst>
      <p:ext uri="{BB962C8B-B14F-4D97-AF65-F5344CB8AC3E}">
        <p14:creationId xmlns:p14="http://schemas.microsoft.com/office/powerpoint/2010/main" val="359364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Integrated Analysis and Debugging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5184576" cy="4525963"/>
          </a:xfrm>
        </p:spPr>
        <p:txBody>
          <a:bodyPr>
            <a:noAutofit/>
          </a:bodyPr>
          <a:lstStyle/>
          <a:p>
            <a:pPr algn="just"/>
            <a:r>
              <a:rPr lang="en-GB" sz="2000" dirty="0" smtClean="0"/>
              <a:t>Integrated analysis environment offering advanced and easy-to-use capabilities</a:t>
            </a:r>
          </a:p>
          <a:p>
            <a:pPr lvl="1" algn="just"/>
            <a:r>
              <a:rPr lang="en-GB" sz="1800" dirty="0" smtClean="0"/>
              <a:t>Automatic and efficient data collection and presentation</a:t>
            </a:r>
          </a:p>
          <a:p>
            <a:pPr lvl="1" algn="just"/>
            <a:r>
              <a:rPr lang="en-GB" sz="1800" dirty="0" smtClean="0"/>
              <a:t>Simulation replay to correlate results wit network behaviour</a:t>
            </a:r>
          </a:p>
          <a:p>
            <a:pPr lvl="1" algn="just"/>
            <a:r>
              <a:rPr lang="en-GB" sz="1800" dirty="0" smtClean="0"/>
              <a:t>Graphs, tables, and raw data export</a:t>
            </a:r>
          </a:p>
          <a:p>
            <a:pPr algn="just"/>
            <a:r>
              <a:rPr lang="en-GB" sz="2000" dirty="0" smtClean="0"/>
              <a:t>Convenient integrated debugging</a:t>
            </a:r>
          </a:p>
          <a:p>
            <a:pPr lvl="1" algn="just"/>
            <a:r>
              <a:rPr lang="en-GB" sz="1800" dirty="0" smtClean="0"/>
              <a:t>Event and source level</a:t>
            </a:r>
          </a:p>
          <a:p>
            <a:pPr lvl="1" algn="just"/>
            <a:r>
              <a:rPr lang="en-GB" sz="1800" dirty="0" smtClean="0"/>
              <a:t>Graphical debugging with animation</a:t>
            </a:r>
          </a:p>
          <a:p>
            <a:pPr lvl="1" algn="just"/>
            <a:r>
              <a:rPr lang="en-GB" sz="1800" dirty="0" smtClean="0"/>
              <a:t>Live statistics from simulation run</a:t>
            </a:r>
          </a:p>
          <a:p>
            <a:pPr lvl="1" algn="just"/>
            <a:r>
              <a:rPr lang="en-GB" sz="1800" dirty="0" smtClean="0"/>
              <a:t>Checkpoint/restart: save simulation state and restart from that point.</a:t>
            </a:r>
            <a:endParaRPr lang="en-GB" sz="1800" dirty="0"/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213" t="22639" r="46511" b="9899"/>
          <a:stretch/>
        </p:blipFill>
        <p:spPr bwMode="auto">
          <a:xfrm>
            <a:off x="5436096" y="1666874"/>
            <a:ext cx="3600450" cy="42824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2269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Accelerating Simulation Run-time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7"/>
            <a:ext cx="8229600" cy="3096344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US" dirty="0"/>
              <a:t>Reduce simulation run-time by executing simulations in parallel</a:t>
            </a:r>
            <a:endParaRPr lang="en-GB" dirty="0"/>
          </a:p>
          <a:p>
            <a:pPr algn="just"/>
            <a:r>
              <a:rPr lang="en-US" dirty="0" smtClean="0"/>
              <a:t>Ensure </a:t>
            </a:r>
            <a:r>
              <a:rPr lang="en-US" dirty="0"/>
              <a:t>statistical validity by distributing simulation runs with varying parameters to multiple computers</a:t>
            </a:r>
            <a:endParaRPr lang="en-GB" dirty="0"/>
          </a:p>
          <a:p>
            <a:pPr algn="just"/>
            <a:r>
              <a:rPr lang="en-US" dirty="0" smtClean="0"/>
              <a:t>Leverage </a:t>
            </a:r>
            <a:r>
              <a:rPr lang="en-US" dirty="0"/>
              <a:t>powerful remote processors to run simulations that need more resources than are available on your </a:t>
            </a:r>
            <a:r>
              <a:rPr lang="en-US" dirty="0" smtClean="0"/>
              <a:t>local Computer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/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954" t="55238" r="48340" b="11709"/>
          <a:stretch/>
        </p:blipFill>
        <p:spPr bwMode="auto">
          <a:xfrm>
            <a:off x="1043608" y="4437112"/>
            <a:ext cx="7560840" cy="18002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6232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Co-Simulator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47500" lnSpcReduction="20000"/>
          </a:bodyPr>
          <a:lstStyle/>
          <a:p>
            <a:r>
              <a:rPr lang="en-US" sz="5100" dirty="0"/>
              <a:t>Co-simulation enables users to leverage other </a:t>
            </a:r>
            <a:r>
              <a:rPr lang="en-US" sz="5100" dirty="0" smtClean="0"/>
              <a:t>specialized simulators </a:t>
            </a:r>
            <a:r>
              <a:rPr lang="en-US" sz="5100" dirty="0"/>
              <a:t>with OPNET Modeler and get the </a:t>
            </a:r>
            <a:r>
              <a:rPr lang="en-US" sz="5100" dirty="0" smtClean="0"/>
              <a:t>“best </a:t>
            </a:r>
            <a:r>
              <a:rPr lang="en-US" sz="5100" dirty="0"/>
              <a:t>of both worlds"</a:t>
            </a:r>
            <a:endParaRPr lang="en-GB" sz="5100" dirty="0"/>
          </a:p>
          <a:p>
            <a:r>
              <a:rPr lang="en-US" sz="5100" dirty="0" smtClean="0"/>
              <a:t>Co-simulate </a:t>
            </a:r>
            <a:r>
              <a:rPr lang="en-US" sz="5100" dirty="0"/>
              <a:t>OPNET with other simulators using:</a:t>
            </a:r>
            <a:endParaRPr lang="en-GB" sz="5100" dirty="0"/>
          </a:p>
          <a:p>
            <a:pPr lvl="1"/>
            <a:r>
              <a:rPr lang="en-US" sz="3800" dirty="0" smtClean="0"/>
              <a:t>High-Level </a:t>
            </a:r>
            <a:r>
              <a:rPr lang="en-US" sz="3800" dirty="0"/>
              <a:t>Architecture (HLA)</a:t>
            </a:r>
            <a:endParaRPr lang="en-GB" sz="3800" dirty="0"/>
          </a:p>
          <a:p>
            <a:pPr lvl="1"/>
            <a:r>
              <a:rPr lang="en-US" sz="3800" dirty="0" smtClean="0"/>
              <a:t>Co-simulation </a:t>
            </a:r>
            <a:r>
              <a:rPr lang="en-US" sz="3800" dirty="0"/>
              <a:t>API</a:t>
            </a:r>
            <a:endParaRPr lang="en-GB" sz="3800" dirty="0"/>
          </a:p>
          <a:p>
            <a:pPr lvl="1"/>
            <a:r>
              <a:rPr lang="en-US" sz="3800" dirty="0" smtClean="0"/>
              <a:t>Extensible </a:t>
            </a:r>
            <a:r>
              <a:rPr lang="en-US" sz="3800" dirty="0"/>
              <a:t>Transceiver Pipeline (e.g</a:t>
            </a:r>
            <a:r>
              <a:rPr lang="en-US" sz="3800" dirty="0" smtClean="0"/>
              <a:t>., </a:t>
            </a:r>
            <a:r>
              <a:rPr lang="en-US" sz="3800" dirty="0"/>
              <a:t>co-simulation with MATLAB)</a:t>
            </a:r>
            <a:endParaRPr lang="en-GB" sz="3800" dirty="0"/>
          </a:p>
          <a:p>
            <a:r>
              <a:rPr lang="en-US" sz="5100" dirty="0" smtClean="0"/>
              <a:t>Co-simulate </a:t>
            </a:r>
            <a:r>
              <a:rPr lang="en-US" sz="5100" dirty="0"/>
              <a:t>with multiple software platforms including:</a:t>
            </a:r>
            <a:endParaRPr lang="en-GB" sz="5100" dirty="0"/>
          </a:p>
          <a:p>
            <a:pPr lvl="1"/>
            <a:r>
              <a:rPr lang="en-US" sz="3800" dirty="0" smtClean="0"/>
              <a:t>Naval </a:t>
            </a:r>
            <a:r>
              <a:rPr lang="en-US" sz="3800" dirty="0"/>
              <a:t>Systems Simulator</a:t>
            </a:r>
            <a:endParaRPr lang="en-GB" sz="3800" dirty="0"/>
          </a:p>
          <a:p>
            <a:pPr lvl="1"/>
            <a:r>
              <a:rPr lang="en-US" sz="3800" dirty="0" smtClean="0"/>
              <a:t>AGI </a:t>
            </a:r>
            <a:r>
              <a:rPr lang="en-US" sz="3800" dirty="0"/>
              <a:t>Satellite </a:t>
            </a:r>
            <a:r>
              <a:rPr lang="en-US" sz="3800" dirty="0" err="1"/>
              <a:t>ToolKit</a:t>
            </a:r>
            <a:r>
              <a:rPr lang="en-US" sz="3800" dirty="0"/>
              <a:t> (STK)</a:t>
            </a:r>
            <a:endParaRPr lang="en-GB" sz="3800" dirty="0"/>
          </a:p>
          <a:p>
            <a:pPr lvl="1"/>
            <a:r>
              <a:rPr lang="en-US" sz="3800" dirty="0" smtClean="0"/>
              <a:t>MAK </a:t>
            </a:r>
            <a:r>
              <a:rPr lang="en-US" sz="3800" dirty="0"/>
              <a:t>VR Forces</a:t>
            </a:r>
            <a:endParaRPr lang="en-GB" sz="3800" dirty="0"/>
          </a:p>
          <a:p>
            <a:pPr lvl="1"/>
            <a:r>
              <a:rPr lang="en-US" sz="3800" dirty="0"/>
              <a:t> </a:t>
            </a:r>
            <a:r>
              <a:rPr lang="en-US" sz="3800" dirty="0" err="1" smtClean="0"/>
              <a:t>Mathworks</a:t>
            </a:r>
            <a:r>
              <a:rPr lang="en-US" sz="3800" dirty="0" smtClean="0"/>
              <a:t> </a:t>
            </a:r>
            <a:r>
              <a:rPr lang="en-US" sz="3800" dirty="0"/>
              <a:t>MATLAB</a:t>
            </a:r>
            <a:endParaRPr lang="en-GB" sz="3800" dirty="0"/>
          </a:p>
          <a:p>
            <a:pPr lvl="1"/>
            <a:r>
              <a:rPr lang="en-US" sz="3800" dirty="0"/>
              <a:t> </a:t>
            </a:r>
            <a:r>
              <a:rPr lang="en-US" sz="3800" dirty="0" smtClean="0"/>
              <a:t>US </a:t>
            </a:r>
            <a:r>
              <a:rPr lang="en-US" sz="3800" dirty="0"/>
              <a:t>Army </a:t>
            </a:r>
            <a:r>
              <a:rPr lang="en-US" sz="3800" dirty="0" err="1"/>
              <a:t>OneSAF</a:t>
            </a:r>
            <a:endParaRPr lang="en-GB" sz="3800" dirty="0"/>
          </a:p>
          <a:p>
            <a:pPr lvl="1"/>
            <a:r>
              <a:rPr lang="en-US" sz="3800" dirty="0"/>
              <a:t> </a:t>
            </a:r>
            <a:r>
              <a:rPr lang="en-US" sz="3800" dirty="0" smtClean="0"/>
              <a:t>Motorola </a:t>
            </a:r>
            <a:r>
              <a:rPr lang="en-US" sz="3800" dirty="0"/>
              <a:t>Wireless Valley</a:t>
            </a:r>
            <a:endParaRPr lang="en-GB" sz="3800" dirty="0"/>
          </a:p>
          <a:p>
            <a:pPr lvl="1"/>
            <a:r>
              <a:rPr lang="en-US" sz="3800" dirty="0"/>
              <a:t> </a:t>
            </a:r>
            <a:r>
              <a:rPr lang="en-US" sz="3800" dirty="0" smtClean="0"/>
              <a:t>Custom </a:t>
            </a:r>
            <a:r>
              <a:rPr lang="en-US" sz="3800" dirty="0" err="1"/>
              <a:t>FoF</a:t>
            </a:r>
            <a:r>
              <a:rPr lang="en-US" sz="3800" dirty="0"/>
              <a:t>/SAF simulators</a:t>
            </a:r>
            <a:endParaRPr lang="en-GB" sz="3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992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Integrating Live Network and Application Behaviour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en-US" dirty="0" smtClean="0"/>
              <a:t> </a:t>
            </a:r>
            <a:r>
              <a:rPr lang="en-US" dirty="0"/>
              <a:t>Leverage the Real Application Simulation Module (RASM) to:</a:t>
            </a:r>
            <a:endParaRPr lang="en-GB" dirty="0"/>
          </a:p>
          <a:p>
            <a:pPr lvl="1" algn="just"/>
            <a:r>
              <a:rPr lang="en-US" dirty="0" smtClean="0"/>
              <a:t>Capture </a:t>
            </a:r>
            <a:r>
              <a:rPr lang="en-US" dirty="0"/>
              <a:t>packet traces of live applications in a production or test environment</a:t>
            </a:r>
            <a:endParaRPr lang="en-GB" dirty="0"/>
          </a:p>
          <a:p>
            <a:pPr lvl="1" algn="just"/>
            <a:r>
              <a:rPr lang="en-US" dirty="0" smtClean="0"/>
              <a:t>Craft </a:t>
            </a:r>
            <a:r>
              <a:rPr lang="en-US" dirty="0"/>
              <a:t>new application models by architecting transaction flows</a:t>
            </a:r>
            <a:endParaRPr lang="en-GB" dirty="0"/>
          </a:p>
          <a:p>
            <a:pPr algn="just"/>
            <a:r>
              <a:rPr lang="en-US" dirty="0" smtClean="0"/>
              <a:t>Utilize </a:t>
            </a:r>
            <a:r>
              <a:rPr lang="en-US" dirty="0"/>
              <a:t>the System-in-the-Loop module to:</a:t>
            </a:r>
            <a:endParaRPr lang="en-GB" dirty="0"/>
          </a:p>
          <a:p>
            <a:pPr lvl="1" algn="just"/>
            <a:r>
              <a:rPr lang="en-US" dirty="0" smtClean="0"/>
              <a:t>Connect </a:t>
            </a:r>
            <a:r>
              <a:rPr lang="en-US" dirty="0"/>
              <a:t>live network hardware or software applications to an </a:t>
            </a:r>
            <a:r>
              <a:rPr lang="en-US" dirty="0" smtClean="0"/>
              <a:t>OPNET discrete </a:t>
            </a:r>
            <a:r>
              <a:rPr lang="en-US" dirty="0"/>
              <a:t>event simulation</a:t>
            </a:r>
            <a:endParaRPr lang="en-GB" dirty="0"/>
          </a:p>
          <a:p>
            <a:pPr lvl="1" algn="just"/>
            <a:r>
              <a:rPr lang="en-US" dirty="0" smtClean="0"/>
              <a:t>Analyze </a:t>
            </a:r>
            <a:r>
              <a:rPr lang="en-US" dirty="0"/>
              <a:t>the effects of a live system on an OPNET simulation or vice versa</a:t>
            </a:r>
            <a:endParaRPr lang="en-GB" dirty="0"/>
          </a:p>
          <a:p>
            <a:pPr lvl="1" algn="just"/>
            <a:r>
              <a:rPr lang="en-US" dirty="0" smtClean="0"/>
              <a:t>Assess </a:t>
            </a:r>
            <a:r>
              <a:rPr lang="en-US" dirty="0"/>
              <a:t>application performance over any 	infrastructure model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8419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24936" cy="1143000"/>
          </a:xfrm>
        </p:spPr>
        <p:txBody>
          <a:bodyPr>
            <a:noAutofit/>
          </a:bodyPr>
          <a:lstStyle/>
          <a:p>
            <a:r>
              <a:rPr lang="en-GB" sz="3200" b="1" dirty="0" smtClean="0"/>
              <a:t>Customising the OPNET Environment with OPNET Development Kit (ODK</a:t>
            </a:r>
            <a:r>
              <a:rPr lang="en-GB" sz="3200" dirty="0" smtClean="0"/>
              <a:t>)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n-US" dirty="0"/>
              <a:t>Create product extensions</a:t>
            </a:r>
            <a:endParaRPr lang="en-GB" dirty="0"/>
          </a:p>
          <a:p>
            <a:pPr algn="just"/>
            <a:r>
              <a:rPr lang="en-US" dirty="0" smtClean="0"/>
              <a:t>Construct </a:t>
            </a:r>
            <a:r>
              <a:rPr lang="en-US" dirty="0"/>
              <a:t>custom applications/integrations</a:t>
            </a:r>
            <a:endParaRPr lang="en-GB" dirty="0"/>
          </a:p>
          <a:p>
            <a:pPr algn="just"/>
            <a:r>
              <a:rPr lang="en-US" dirty="0" smtClean="0"/>
              <a:t>Create </a:t>
            </a:r>
            <a:r>
              <a:rPr lang="en-US" dirty="0"/>
              <a:t>specific workflows to facilitate model configuration, enable selective Modeler functionality, etc.</a:t>
            </a:r>
            <a:endParaRPr lang="en-GB" dirty="0"/>
          </a:p>
          <a:p>
            <a:pPr algn="just"/>
            <a:r>
              <a:rPr lang="en-US" dirty="0" smtClean="0"/>
              <a:t>Tailor </a:t>
            </a:r>
            <a:r>
              <a:rPr lang="en-US" dirty="0"/>
              <a:t>network visualization and user interface</a:t>
            </a:r>
            <a:endParaRPr lang="en-GB" dirty="0"/>
          </a:p>
          <a:p>
            <a:pPr algn="just"/>
            <a:r>
              <a:rPr lang="en-US" dirty="0" smtClean="0"/>
              <a:t>Example</a:t>
            </a:r>
            <a:r>
              <a:rPr lang="en-US" dirty="0"/>
              <a:t>: ODK can be used to customize the OPNET Modeler GUI so that new menu items appear when a network scenario is invoked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59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Getting help with OPNET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1524000"/>
            <a:ext cx="8610600" cy="4602163"/>
          </a:xfrm>
        </p:spPr>
        <p:txBody>
          <a:bodyPr/>
          <a:lstStyle/>
          <a:p>
            <a:r>
              <a:rPr lang="en-GB" sz="2800" dirty="0" smtClean="0"/>
              <a:t>Online Help (F1)</a:t>
            </a:r>
          </a:p>
          <a:p>
            <a:pPr lvl="1"/>
            <a:r>
              <a:rPr lang="en-GB" sz="2400" dirty="0" smtClean="0"/>
              <a:t>Very helpful!!</a:t>
            </a:r>
          </a:p>
          <a:p>
            <a:pPr lvl="1"/>
            <a:r>
              <a:rPr lang="en-GB" sz="2400" dirty="0" smtClean="0"/>
              <a:t>Comprehensive</a:t>
            </a:r>
          </a:p>
          <a:p>
            <a:pPr lvl="1"/>
            <a:r>
              <a:rPr lang="en-GB" sz="2400" dirty="0" smtClean="0"/>
              <a:t>Easy to use</a:t>
            </a:r>
          </a:p>
          <a:p>
            <a:pPr lvl="1"/>
            <a:endParaRPr lang="en-GB" sz="2400" dirty="0" smtClean="0"/>
          </a:p>
          <a:p>
            <a:r>
              <a:rPr lang="en-GB" sz="2800" dirty="0" smtClean="0"/>
              <a:t>OPNET website </a:t>
            </a:r>
            <a:r>
              <a:rPr lang="en-GB" sz="2800" dirty="0" smtClean="0">
                <a:sym typeface="Wingdings" pitchFamily="2" charset="2"/>
              </a:rPr>
              <a:t> </a:t>
            </a:r>
            <a:r>
              <a:rPr lang="en-GB" sz="2800" dirty="0" smtClean="0"/>
              <a:t>user support </a:t>
            </a:r>
            <a:r>
              <a:rPr lang="en-GB" sz="2800" dirty="0" smtClean="0">
                <a:sym typeface="Wingdings" pitchFamily="2" charset="2"/>
              </a:rPr>
              <a:t> Online Forum</a:t>
            </a:r>
          </a:p>
          <a:p>
            <a:pPr lvl="1"/>
            <a:r>
              <a:rPr lang="en-GB" sz="2400" dirty="0" smtClean="0">
                <a:sym typeface="Wingdings" pitchFamily="2" charset="2"/>
              </a:rPr>
              <a:t>Needs subscription</a:t>
            </a:r>
            <a:endParaRPr lang="en-GB" sz="2400" dirty="0" smtClean="0"/>
          </a:p>
          <a:p>
            <a:r>
              <a:rPr lang="en-US" sz="2800" dirty="0" smtClean="0">
                <a:hlinkClick r:id="rId2"/>
              </a:rPr>
              <a:t>www.opnet.com</a:t>
            </a:r>
            <a:endParaRPr lang="en-US" sz="2800" dirty="0" smtClean="0"/>
          </a:p>
          <a:p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1001030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55776" y="2732168"/>
            <a:ext cx="4032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/>
              <a:t>Questions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67555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 List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7931224" cy="4713387"/>
          </a:xfrm>
        </p:spPr>
        <p:txBody>
          <a:bodyPr>
            <a:normAutofit fontScale="92500"/>
          </a:bodyPr>
          <a:lstStyle/>
          <a:p>
            <a:pPr algn="just">
              <a:lnSpc>
                <a:spcPct val="80000"/>
              </a:lnSpc>
            </a:pPr>
            <a:r>
              <a:rPr lang="en-US" altLang="zh-CN" sz="2800" dirty="0">
                <a:latin typeface="Calibri" pitchFamily="34" charset="0"/>
                <a:ea typeface="宋体" pitchFamily="2" charset="-122"/>
                <a:cs typeface="Calibri" pitchFamily="34" charset="0"/>
              </a:rPr>
              <a:t>OPNET Online Documentation</a:t>
            </a:r>
            <a:r>
              <a:rPr lang="en-US" altLang="zh-CN" sz="2800" dirty="0" smtClean="0">
                <a:latin typeface="Calibri" pitchFamily="34" charset="0"/>
                <a:ea typeface="宋体" pitchFamily="2" charset="-122"/>
                <a:cs typeface="Calibri" pitchFamily="34" charset="0"/>
              </a:rPr>
              <a:t>!</a:t>
            </a:r>
          </a:p>
          <a:p>
            <a:pPr algn="just">
              <a:lnSpc>
                <a:spcPct val="80000"/>
              </a:lnSpc>
            </a:pPr>
            <a:endParaRPr lang="en-US" altLang="zh-CN" sz="2800" dirty="0">
              <a:latin typeface="Calibri" pitchFamily="34" charset="0"/>
              <a:ea typeface="宋体" pitchFamily="2" charset="-122"/>
              <a:cs typeface="Calibri" pitchFamily="34" charset="0"/>
            </a:endParaRPr>
          </a:p>
          <a:p>
            <a:pPr algn="just">
              <a:lnSpc>
                <a:spcPct val="80000"/>
              </a:lnSpc>
            </a:pPr>
            <a:r>
              <a:rPr lang="en-US" altLang="zh-CN" sz="2800" dirty="0" smtClean="0">
                <a:latin typeface="Calibri" pitchFamily="34" charset="0"/>
                <a:ea typeface="宋体" pitchFamily="2" charset="-122"/>
                <a:cs typeface="Calibri" pitchFamily="34" charset="0"/>
              </a:rPr>
              <a:t>Unlocking </a:t>
            </a:r>
            <a:r>
              <a:rPr lang="en-US" altLang="zh-CN" sz="2800" dirty="0">
                <a:latin typeface="Calibri" pitchFamily="34" charset="0"/>
                <a:ea typeface="宋体" pitchFamily="2" charset="-122"/>
                <a:cs typeface="Calibri" pitchFamily="34" charset="0"/>
              </a:rPr>
              <a:t>the Power of OPNET Modeler, </a:t>
            </a:r>
            <a:r>
              <a:rPr lang="en-US" altLang="zh-CN" sz="2800" i="1" dirty="0" err="1">
                <a:latin typeface="Calibri" pitchFamily="34" charset="0"/>
                <a:ea typeface="宋体" pitchFamily="2" charset="-122"/>
                <a:cs typeface="Calibri" pitchFamily="34" charset="0"/>
              </a:rPr>
              <a:t>Zheng</a:t>
            </a:r>
            <a:r>
              <a:rPr lang="en-US" altLang="zh-CN" sz="2800" i="1" dirty="0">
                <a:latin typeface="Calibri" pitchFamily="34" charset="0"/>
                <a:ea typeface="宋体" pitchFamily="2" charset="-122"/>
                <a:cs typeface="Calibri" pitchFamily="34" charset="0"/>
              </a:rPr>
              <a:t> Lu and </a:t>
            </a:r>
            <a:r>
              <a:rPr lang="en-US" altLang="zh-CN" sz="2800" i="1" dirty="0" err="1" smtClean="0">
                <a:latin typeface="Calibri" pitchFamily="34" charset="0"/>
                <a:ea typeface="宋体" pitchFamily="2" charset="-122"/>
                <a:cs typeface="Calibri" pitchFamily="34" charset="0"/>
              </a:rPr>
              <a:t>Hongji</a:t>
            </a:r>
            <a:r>
              <a:rPr lang="en-US" altLang="zh-CN" sz="2800" i="1" dirty="0" smtClean="0">
                <a:latin typeface="Calibri" pitchFamily="34" charset="0"/>
                <a:ea typeface="宋体" pitchFamily="2" charset="-122"/>
                <a:cs typeface="Calibri" pitchFamily="34" charset="0"/>
              </a:rPr>
              <a:t> Yang</a:t>
            </a:r>
            <a:r>
              <a:rPr lang="en-US" altLang="zh-CN" sz="2800" dirty="0" smtClean="0">
                <a:latin typeface="Calibri" pitchFamily="34" charset="0"/>
                <a:ea typeface="宋体" pitchFamily="2" charset="-122"/>
                <a:cs typeface="Calibri" pitchFamily="34" charset="0"/>
              </a:rPr>
              <a:t>, Cambridge University Press</a:t>
            </a:r>
            <a:r>
              <a:rPr lang="en-US" altLang="zh-CN" sz="2800" dirty="0">
                <a:latin typeface="Calibri" pitchFamily="34" charset="0"/>
                <a:ea typeface="宋体" pitchFamily="2" charset="-122"/>
                <a:cs typeface="Calibri" pitchFamily="34" charset="0"/>
              </a:rPr>
              <a:t>, 2012. </a:t>
            </a:r>
            <a:r>
              <a:rPr lang="en-US" altLang="zh-CN" sz="2800" i="1" dirty="0">
                <a:solidFill>
                  <a:srgbClr val="FF0000"/>
                </a:solidFill>
                <a:latin typeface="Calibri" pitchFamily="34" charset="0"/>
                <a:ea typeface="宋体" pitchFamily="2" charset="-122"/>
                <a:cs typeface="Calibri" pitchFamily="34" charset="0"/>
              </a:rPr>
              <a:t>Available in Owen’s </a:t>
            </a:r>
            <a:r>
              <a:rPr lang="en-US" altLang="zh-CN" sz="2800" i="1" dirty="0" smtClean="0">
                <a:solidFill>
                  <a:srgbClr val="FF0000"/>
                </a:solidFill>
                <a:latin typeface="Calibri" pitchFamily="34" charset="0"/>
                <a:ea typeface="宋体" pitchFamily="2" charset="-122"/>
                <a:cs typeface="Calibri" pitchFamily="34" charset="0"/>
              </a:rPr>
              <a:t>Library.</a:t>
            </a:r>
            <a:endParaRPr lang="en-US" altLang="zh-CN" sz="2800" i="1" dirty="0" smtClean="0">
              <a:solidFill>
                <a:srgbClr val="FF0000"/>
              </a:solidFill>
              <a:latin typeface="Calibri" pitchFamily="34" charset="0"/>
              <a:ea typeface="宋体" pitchFamily="2" charset="-122"/>
              <a:cs typeface="Calibri" pitchFamily="34" charset="0"/>
            </a:endParaRPr>
          </a:p>
          <a:p>
            <a:pPr algn="just">
              <a:lnSpc>
                <a:spcPct val="80000"/>
              </a:lnSpc>
            </a:pPr>
            <a:endParaRPr lang="en-US" altLang="zh-CN" sz="2800" dirty="0" smtClean="0">
              <a:latin typeface="Calibri" pitchFamily="34" charset="0"/>
              <a:ea typeface="宋体" pitchFamily="2" charset="-122"/>
              <a:cs typeface="Calibri" pitchFamily="34" charset="0"/>
            </a:endParaRPr>
          </a:p>
          <a:p>
            <a:pPr algn="just">
              <a:lnSpc>
                <a:spcPct val="80000"/>
              </a:lnSpc>
            </a:pPr>
            <a:r>
              <a:rPr lang="en-US" altLang="zh-CN" sz="2800" dirty="0" smtClean="0">
                <a:latin typeface="Calibri" pitchFamily="34" charset="0"/>
                <a:ea typeface="宋体" pitchFamily="2" charset="-122"/>
                <a:cs typeface="Calibri" pitchFamily="34" charset="0"/>
              </a:rPr>
              <a:t>The Practical OPNET User Guide for Computer Network Simulation, </a:t>
            </a:r>
            <a:r>
              <a:rPr lang="en-US" altLang="zh-CN" sz="2800" dirty="0" err="1" smtClean="0">
                <a:latin typeface="Calibri" pitchFamily="34" charset="0"/>
                <a:ea typeface="宋体" pitchFamily="2" charset="-122"/>
                <a:cs typeface="Calibri" pitchFamily="34" charset="0"/>
              </a:rPr>
              <a:t>Adarshpal</a:t>
            </a:r>
            <a:r>
              <a:rPr lang="en-US" altLang="zh-CN" sz="2800" dirty="0" smtClean="0">
                <a:latin typeface="Calibri" pitchFamily="34" charset="0"/>
                <a:ea typeface="宋体" pitchFamily="2" charset="-122"/>
                <a:cs typeface="Calibri" pitchFamily="34" charset="0"/>
              </a:rPr>
              <a:t> S. </a:t>
            </a:r>
            <a:r>
              <a:rPr lang="en-US" altLang="zh-CN" sz="2800" dirty="0" err="1" smtClean="0">
                <a:latin typeface="Calibri" pitchFamily="34" charset="0"/>
                <a:ea typeface="宋体" pitchFamily="2" charset="-122"/>
                <a:cs typeface="Calibri" pitchFamily="34" charset="0"/>
              </a:rPr>
              <a:t>Sethis</a:t>
            </a:r>
            <a:r>
              <a:rPr lang="en-US" altLang="zh-CN" sz="2800" dirty="0" smtClean="0">
                <a:latin typeface="Calibri" pitchFamily="34" charset="0"/>
                <a:ea typeface="宋体" pitchFamily="2" charset="-122"/>
                <a:cs typeface="Calibri" pitchFamily="34" charset="0"/>
              </a:rPr>
              <a:t>, </a:t>
            </a:r>
            <a:r>
              <a:rPr lang="en-US" altLang="zh-CN" sz="2800" dirty="0" err="1" smtClean="0">
                <a:latin typeface="Calibri" pitchFamily="34" charset="0"/>
                <a:ea typeface="宋体" pitchFamily="2" charset="-122"/>
                <a:cs typeface="Calibri" pitchFamily="34" charset="0"/>
              </a:rPr>
              <a:t>Vasil</a:t>
            </a:r>
            <a:r>
              <a:rPr lang="en-US" altLang="zh-CN" sz="2800" dirty="0" smtClean="0">
                <a:latin typeface="Calibri" pitchFamily="34" charset="0"/>
                <a:ea typeface="宋体" pitchFamily="2" charset="-122"/>
                <a:cs typeface="Calibri" pitchFamily="34" charset="0"/>
              </a:rPr>
              <a:t> Y. </a:t>
            </a:r>
            <a:r>
              <a:rPr lang="en-US" altLang="zh-CN" sz="2800" dirty="0" err="1" smtClean="0">
                <a:latin typeface="Calibri" pitchFamily="34" charset="0"/>
                <a:ea typeface="宋体" pitchFamily="2" charset="-122"/>
                <a:cs typeface="Calibri" pitchFamily="34" charset="0"/>
              </a:rPr>
              <a:t>Hnatyshin</a:t>
            </a:r>
            <a:r>
              <a:rPr lang="en-US" altLang="zh-CN" sz="2800" dirty="0" smtClean="0">
                <a:latin typeface="Calibri" pitchFamily="34" charset="0"/>
                <a:ea typeface="宋体" pitchFamily="2" charset="-122"/>
                <a:cs typeface="Calibri" pitchFamily="34" charset="0"/>
              </a:rPr>
              <a:t>, CRC Press, 2013. </a:t>
            </a:r>
            <a:r>
              <a:rPr lang="en-US" altLang="zh-CN" sz="2800" i="1" dirty="0" smtClean="0">
                <a:solidFill>
                  <a:srgbClr val="FF0000"/>
                </a:solidFill>
                <a:latin typeface="Calibri" pitchFamily="34" charset="0"/>
                <a:ea typeface="宋体" pitchFamily="2" charset="-122"/>
                <a:cs typeface="Calibri" pitchFamily="34" charset="0"/>
              </a:rPr>
              <a:t>Available in Owen’s Library.</a:t>
            </a:r>
          </a:p>
          <a:p>
            <a:pPr algn="just">
              <a:lnSpc>
                <a:spcPct val="80000"/>
              </a:lnSpc>
            </a:pPr>
            <a:endParaRPr lang="en-US" altLang="zh-CN" sz="2800" dirty="0">
              <a:latin typeface="Calibri" pitchFamily="34" charset="0"/>
              <a:ea typeface="宋体" pitchFamily="2" charset="-122"/>
              <a:cs typeface="Calibri" pitchFamily="34" charset="0"/>
            </a:endParaRPr>
          </a:p>
          <a:p>
            <a:pPr algn="just">
              <a:lnSpc>
                <a:spcPct val="80000"/>
              </a:lnSpc>
            </a:pPr>
            <a:r>
              <a:rPr lang="en-US" altLang="zh-CN" sz="2800" dirty="0">
                <a:latin typeface="Calibri" pitchFamily="34" charset="0"/>
                <a:ea typeface="宋体" pitchFamily="2" charset="-122"/>
                <a:cs typeface="Calibri" pitchFamily="34" charset="0"/>
              </a:rPr>
              <a:t>A fundamental C/C++ programming manual or reference book, which can be borrowed from the library.</a:t>
            </a:r>
          </a:p>
        </p:txBody>
      </p:sp>
      <p:pic>
        <p:nvPicPr>
          <p:cNvPr id="4" name="Picture 6" descr="http://onlinebookplace.com/images/books/z/300/unlocking-the-power-of-opnet-model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916832"/>
            <a:ext cx="931862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http://images.tandf.co.uk/common/jackets/crclarge/978143981/97814398120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3429000"/>
            <a:ext cx="8744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97774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8000" dirty="0" smtClean="0"/>
              <a:t>Features of the Project Editor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3697720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Project Editor:</a:t>
            </a:r>
            <a:endParaRPr lang="en-GB" dirty="0"/>
          </a:p>
          <a:p>
            <a:pPr lvl="1"/>
            <a:r>
              <a:rPr lang="en-US" dirty="0" smtClean="0"/>
              <a:t>Workflow</a:t>
            </a:r>
            <a:endParaRPr lang="en-GB" dirty="0"/>
          </a:p>
          <a:p>
            <a:pPr lvl="1"/>
            <a:r>
              <a:rPr lang="en-US" dirty="0" smtClean="0"/>
              <a:t>More </a:t>
            </a:r>
            <a:r>
              <a:rPr lang="en-US" dirty="0"/>
              <a:t>Details of the Project Workspace</a:t>
            </a:r>
            <a:endParaRPr lang="en-GB" dirty="0"/>
          </a:p>
          <a:p>
            <a:pPr lvl="2"/>
            <a:r>
              <a:rPr lang="en-US" dirty="0" smtClean="0"/>
              <a:t>Map </a:t>
            </a:r>
            <a:r>
              <a:rPr lang="en-US" dirty="0"/>
              <a:t>Backgrounds</a:t>
            </a:r>
            <a:endParaRPr lang="en-GB" dirty="0"/>
          </a:p>
          <a:p>
            <a:pPr lvl="2"/>
            <a:r>
              <a:rPr lang="en-US" dirty="0" smtClean="0"/>
              <a:t>Zooming</a:t>
            </a:r>
            <a:endParaRPr lang="en-GB" dirty="0"/>
          </a:p>
          <a:p>
            <a:pPr lvl="2"/>
            <a:r>
              <a:rPr lang="en-US" dirty="0" smtClean="0"/>
              <a:t>Threshold </a:t>
            </a:r>
            <a:r>
              <a:rPr lang="en-US" dirty="0"/>
              <a:t>Value</a:t>
            </a:r>
            <a:endParaRPr lang="en-GB" dirty="0"/>
          </a:p>
          <a:p>
            <a:pPr lvl="2"/>
            <a:r>
              <a:rPr lang="en-US" dirty="0" smtClean="0"/>
              <a:t>Annotation </a:t>
            </a:r>
            <a:r>
              <a:rPr lang="en-US" dirty="0"/>
              <a:t>Palette</a:t>
            </a:r>
            <a:endParaRPr lang="en-GB" dirty="0"/>
          </a:p>
          <a:p>
            <a:pPr lvl="2"/>
            <a:r>
              <a:rPr lang="en-US" dirty="0" smtClean="0"/>
              <a:t>Project </a:t>
            </a:r>
            <a:r>
              <a:rPr lang="en-US" dirty="0"/>
              <a:t>Workspace {Lab}</a:t>
            </a:r>
            <a:endParaRPr lang="en-GB" dirty="0"/>
          </a:p>
          <a:p>
            <a:pPr lvl="1"/>
            <a:r>
              <a:rPr lang="en-US" dirty="0" smtClean="0"/>
              <a:t>Models</a:t>
            </a:r>
            <a:endParaRPr lang="en-GB" dirty="0"/>
          </a:p>
          <a:p>
            <a:pPr lvl="2"/>
            <a:r>
              <a:rPr lang="en-US" dirty="0" smtClean="0"/>
              <a:t>Deriving </a:t>
            </a:r>
            <a:r>
              <a:rPr lang="en-US" dirty="0"/>
              <a:t>and Creating New Devices {Lab}</a:t>
            </a:r>
            <a:endParaRPr lang="en-GB" dirty="0"/>
          </a:p>
          <a:p>
            <a:pPr lvl="1"/>
            <a:r>
              <a:rPr lang="en-US" dirty="0" smtClean="0"/>
              <a:t>Object </a:t>
            </a:r>
            <a:r>
              <a:rPr lang="en-US" dirty="0"/>
              <a:t>Attributes</a:t>
            </a:r>
            <a:endParaRPr lang="en-GB" dirty="0"/>
          </a:p>
          <a:p>
            <a:pPr lvl="2"/>
            <a:r>
              <a:rPr lang="en-US" dirty="0" smtClean="0"/>
              <a:t>Client-Server </a:t>
            </a:r>
            <a:r>
              <a:rPr lang="en-US" dirty="0"/>
              <a:t>Configuration Example</a:t>
            </a:r>
            <a:endParaRPr lang="en-GB" dirty="0"/>
          </a:p>
          <a:p>
            <a:pPr lvl="1"/>
            <a:r>
              <a:rPr lang="en-US" dirty="0" smtClean="0"/>
              <a:t>Statistics</a:t>
            </a:r>
            <a:endParaRPr lang="en-GB" dirty="0"/>
          </a:p>
          <a:p>
            <a:pPr lvl="1"/>
            <a:r>
              <a:rPr lang="en-US" dirty="0" smtClean="0"/>
              <a:t>Product </a:t>
            </a:r>
            <a:r>
              <a:rPr lang="en-US" dirty="0"/>
              <a:t>Documentation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71237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936104"/>
          </a:xfrm>
        </p:spPr>
        <p:txBody>
          <a:bodyPr/>
          <a:lstStyle/>
          <a:p>
            <a:r>
              <a:rPr lang="en-GB" dirty="0" smtClean="0"/>
              <a:t>Project and Scenarios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112568"/>
          </a:xfrm>
        </p:spPr>
        <p:txBody>
          <a:bodyPr>
            <a:noAutofit/>
          </a:bodyPr>
          <a:lstStyle/>
          <a:p>
            <a:pPr algn="just"/>
            <a:r>
              <a:rPr lang="en-US" sz="2300" dirty="0"/>
              <a:t>Modeler uses a Project-and-Scenario approach to </a:t>
            </a:r>
            <a:r>
              <a:rPr lang="en-US" sz="2300" dirty="0" smtClean="0"/>
              <a:t>modeling networks.</a:t>
            </a:r>
          </a:p>
          <a:p>
            <a:pPr algn="just"/>
            <a:endParaRPr lang="en-GB" sz="2300" dirty="0"/>
          </a:p>
          <a:p>
            <a:pPr algn="just"/>
            <a:r>
              <a:rPr lang="en-US" sz="2300" dirty="0"/>
              <a:t> </a:t>
            </a:r>
            <a:r>
              <a:rPr lang="en-US" sz="2300" dirty="0" smtClean="0"/>
              <a:t>A </a:t>
            </a:r>
            <a:r>
              <a:rPr lang="en-US" sz="2300" i="1" dirty="0"/>
              <a:t>Project </a:t>
            </a:r>
            <a:r>
              <a:rPr lang="en-US" sz="2300" dirty="0"/>
              <a:t>is a collection of related network scenarios in which each explores a different aspect of network design. All projects contain at least one scenario.</a:t>
            </a:r>
            <a:endParaRPr lang="en-GB" sz="2300" dirty="0"/>
          </a:p>
          <a:p>
            <a:pPr algn="just"/>
            <a:endParaRPr lang="en-US" sz="2300" dirty="0" smtClean="0"/>
          </a:p>
          <a:p>
            <a:pPr algn="just"/>
            <a:r>
              <a:rPr lang="en-US" sz="2300" dirty="0" smtClean="0"/>
              <a:t>A </a:t>
            </a:r>
            <a:r>
              <a:rPr lang="en-US" sz="2300" i="1" dirty="0"/>
              <a:t>Scenario </a:t>
            </a:r>
            <a:r>
              <a:rPr lang="en-US" sz="2300" dirty="0"/>
              <a:t>is a single instance of a network. Typically, a scenario presents a unique configuration for the network, where configuration can refer to aspects such as topology, protocols, applications, baseline traffic, and simulation settings.</a:t>
            </a:r>
            <a:endParaRPr lang="en-GB" sz="2300" dirty="0"/>
          </a:p>
        </p:txBody>
      </p:sp>
    </p:spTree>
    <p:extLst>
      <p:ext uri="{BB962C8B-B14F-4D97-AF65-F5344CB8AC3E}">
        <p14:creationId xmlns:p14="http://schemas.microsoft.com/office/powerpoint/2010/main" val="8285823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Projects and Scenarios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4" t="40820" r="71973" b="11401"/>
          <a:stretch/>
        </p:blipFill>
        <p:spPr bwMode="auto">
          <a:xfrm>
            <a:off x="762000" y="1196752"/>
            <a:ext cx="7099300" cy="491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03190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The Project/Scenario Workflow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Create project</a:t>
            </a:r>
            <a:endParaRPr lang="en-GB" dirty="0"/>
          </a:p>
          <a:p>
            <a:r>
              <a:rPr lang="en-US" dirty="0" smtClean="0"/>
              <a:t>Create </a:t>
            </a:r>
            <a:r>
              <a:rPr lang="en-US" dirty="0"/>
              <a:t>baseline scenario</a:t>
            </a:r>
            <a:endParaRPr lang="en-GB" dirty="0"/>
          </a:p>
          <a:p>
            <a:pPr lvl="1"/>
            <a:r>
              <a:rPr lang="en-US" dirty="0" smtClean="0"/>
              <a:t>Import </a:t>
            </a:r>
            <a:r>
              <a:rPr lang="en-US" dirty="0"/>
              <a:t>or create topology</a:t>
            </a:r>
            <a:endParaRPr lang="en-GB" dirty="0"/>
          </a:p>
          <a:p>
            <a:pPr lvl="1"/>
            <a:r>
              <a:rPr lang="en-US" dirty="0" smtClean="0"/>
              <a:t>Import </a:t>
            </a:r>
            <a:r>
              <a:rPr lang="en-US" dirty="0"/>
              <a:t>or create traffic</a:t>
            </a:r>
            <a:endParaRPr lang="en-GB" dirty="0"/>
          </a:p>
          <a:p>
            <a:pPr lvl="1"/>
            <a:r>
              <a:rPr lang="en-US" dirty="0" smtClean="0"/>
              <a:t>Choose </a:t>
            </a:r>
            <a:r>
              <a:rPr lang="en-US" dirty="0"/>
              <a:t>results and reports to be collected</a:t>
            </a:r>
            <a:endParaRPr lang="en-GB" dirty="0"/>
          </a:p>
          <a:p>
            <a:pPr lvl="1"/>
            <a:r>
              <a:rPr lang="en-US" dirty="0" smtClean="0"/>
              <a:t>Run </a:t>
            </a:r>
            <a:r>
              <a:rPr lang="en-US" dirty="0"/>
              <a:t>simulation</a:t>
            </a:r>
            <a:endParaRPr lang="en-GB" dirty="0"/>
          </a:p>
          <a:p>
            <a:pPr lvl="1"/>
            <a:r>
              <a:rPr lang="en-US" dirty="0" smtClean="0"/>
              <a:t>View </a:t>
            </a:r>
            <a:r>
              <a:rPr lang="en-US" dirty="0" err="1"/>
              <a:t>resuIts</a:t>
            </a:r>
            <a:endParaRPr lang="en-GB" dirty="0"/>
          </a:p>
          <a:p>
            <a:r>
              <a:rPr lang="en-US" dirty="0" smtClean="0"/>
              <a:t>Duplicate </a:t>
            </a:r>
            <a:r>
              <a:rPr lang="en-US" dirty="0"/>
              <a:t>scenario</a:t>
            </a:r>
            <a:endParaRPr lang="en-GB" dirty="0"/>
          </a:p>
          <a:p>
            <a:pPr lvl="1"/>
            <a:r>
              <a:rPr lang="en-US" dirty="0" smtClean="0"/>
              <a:t>Make </a:t>
            </a:r>
            <a:r>
              <a:rPr lang="en-US" dirty="0"/>
              <a:t>changes</a:t>
            </a:r>
            <a:endParaRPr lang="en-GB" dirty="0"/>
          </a:p>
          <a:p>
            <a:pPr lvl="1"/>
            <a:r>
              <a:rPr lang="en-US" dirty="0" smtClean="0"/>
              <a:t>Re-run </a:t>
            </a:r>
            <a:r>
              <a:rPr lang="en-US" dirty="0"/>
              <a:t>simulation</a:t>
            </a:r>
            <a:endParaRPr lang="en-GB" dirty="0"/>
          </a:p>
          <a:p>
            <a:pPr lvl="1"/>
            <a:r>
              <a:rPr lang="en-US" dirty="0" smtClean="0"/>
              <a:t>Compare results</a:t>
            </a:r>
            <a:endParaRPr lang="en-GB" dirty="0"/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581128"/>
            <a:ext cx="1654671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5506591" y="4787860"/>
            <a:ext cx="11432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/>
              <a:t>Iterate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6945872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92088"/>
          </a:xfrm>
        </p:spPr>
        <p:txBody>
          <a:bodyPr/>
          <a:lstStyle/>
          <a:p>
            <a:r>
              <a:rPr lang="en-GB" dirty="0" smtClean="0"/>
              <a:t>Project Editor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5112568" cy="5145435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GB" dirty="0" smtClean="0"/>
              <a:t>Several tools are included in </a:t>
            </a:r>
            <a:r>
              <a:rPr lang="en-GB" dirty="0" err="1" smtClean="0"/>
              <a:t>Modeler</a:t>
            </a:r>
            <a:r>
              <a:rPr lang="en-GB" dirty="0" smtClean="0"/>
              <a:t> to intuitively map from network specifications to </a:t>
            </a:r>
            <a:r>
              <a:rPr lang="en-GB" dirty="0" err="1" smtClean="0"/>
              <a:t>modeled</a:t>
            </a:r>
            <a:r>
              <a:rPr lang="en-GB" dirty="0" smtClean="0"/>
              <a:t> network.</a:t>
            </a:r>
          </a:p>
          <a:p>
            <a:pPr algn="just"/>
            <a:endParaRPr lang="en-GB" dirty="0"/>
          </a:p>
          <a:p>
            <a:pPr lvl="1" algn="just"/>
            <a:r>
              <a:rPr lang="en-US" dirty="0"/>
              <a:t>Use the Startup Wizard to specify the initial environment  of a scenario.</a:t>
            </a:r>
            <a:endParaRPr lang="en-GB" dirty="0"/>
          </a:p>
          <a:p>
            <a:pPr lvl="1" algn="just"/>
            <a:r>
              <a:rPr lang="en-US" dirty="0" smtClean="0"/>
              <a:t>Select </a:t>
            </a:r>
            <a:r>
              <a:rPr lang="en-US" dirty="0"/>
              <a:t>objects from an Object Palette.</a:t>
            </a:r>
            <a:endParaRPr lang="en-GB" dirty="0"/>
          </a:p>
          <a:p>
            <a:pPr lvl="1" algn="just"/>
            <a:r>
              <a:rPr lang="en-US" dirty="0" smtClean="0"/>
              <a:t>Use </a:t>
            </a:r>
            <a:r>
              <a:rPr lang="en-US" dirty="0"/>
              <a:t>Node and Link objects to represent actual topology.</a:t>
            </a:r>
            <a:endParaRPr lang="en-GB" dirty="0"/>
          </a:p>
          <a:p>
            <a:pPr lvl="1" algn="just"/>
            <a:r>
              <a:rPr lang="en-US" dirty="0" smtClean="0"/>
              <a:t>Use </a:t>
            </a:r>
            <a:r>
              <a:rPr lang="en-US" dirty="0"/>
              <a:t>Rapid Configuration to quickly deploy common network topologies.</a:t>
            </a:r>
            <a:endParaRPr lang="en-GB" dirty="0"/>
          </a:p>
          <a:p>
            <a:pPr lvl="1" algn="just"/>
            <a:r>
              <a:rPr lang="en-US" dirty="0" smtClean="0"/>
              <a:t>Edit </a:t>
            </a:r>
            <a:r>
              <a:rPr lang="en-US" dirty="0"/>
              <a:t>the Attributes of </a:t>
            </a:r>
            <a:r>
              <a:rPr lang="en-US" dirty="0" smtClean="0"/>
              <a:t>nodes and </a:t>
            </a:r>
            <a:r>
              <a:rPr lang="en-US" dirty="0"/>
              <a:t>links to customize their behavior.</a:t>
            </a:r>
            <a:endParaRPr lang="en-GB" dirty="0"/>
          </a:p>
          <a:p>
            <a:endParaRPr lang="en-GB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33" t="42717" r="66821" b="51974"/>
          <a:stretch/>
        </p:blipFill>
        <p:spPr bwMode="auto">
          <a:xfrm>
            <a:off x="5525368" y="1125538"/>
            <a:ext cx="5588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44" t="48767" r="65789" b="17775"/>
          <a:stretch/>
        </p:blipFill>
        <p:spPr bwMode="auto">
          <a:xfrm>
            <a:off x="5374704" y="2276872"/>
            <a:ext cx="3733800" cy="344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17485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92088"/>
          </a:xfrm>
        </p:spPr>
        <p:txBody>
          <a:bodyPr>
            <a:normAutofit/>
          </a:bodyPr>
          <a:lstStyle/>
          <a:p>
            <a:r>
              <a:rPr lang="en-GB" dirty="0" smtClean="0"/>
              <a:t>Setting Background</a:t>
            </a:r>
            <a:endParaRPr lang="en-GB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8" t="33827" r="66587" b="11729"/>
          <a:stretch/>
        </p:blipFill>
        <p:spPr bwMode="auto">
          <a:xfrm>
            <a:off x="251520" y="908720"/>
            <a:ext cx="8640960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17769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/>
          <a:lstStyle/>
          <a:p>
            <a:r>
              <a:rPr lang="en-GB" dirty="0" smtClean="0"/>
              <a:t>Zooming and Panning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US" dirty="0"/>
              <a:t>Zooming can be performed with the scroll wheel on your mouse:</a:t>
            </a:r>
            <a:endParaRPr lang="en-GB" dirty="0"/>
          </a:p>
          <a:p>
            <a:pPr lvl="1" algn="just"/>
            <a:r>
              <a:rPr lang="en-US" dirty="0" smtClean="0"/>
              <a:t>To </a:t>
            </a:r>
            <a:r>
              <a:rPr lang="en-US" dirty="0"/>
              <a:t>zoom in, turn the scroll wheel forward or use the Page Down button.</a:t>
            </a:r>
            <a:endParaRPr lang="en-GB" dirty="0"/>
          </a:p>
          <a:p>
            <a:pPr lvl="1" algn="just"/>
            <a:r>
              <a:rPr lang="en-US" dirty="0" smtClean="0"/>
              <a:t>To </a:t>
            </a:r>
            <a:r>
              <a:rPr lang="en-US" dirty="0"/>
              <a:t>zoom out, push the scroll wheel backward or use the Page Up button.</a:t>
            </a:r>
            <a:endParaRPr lang="en-GB" dirty="0"/>
          </a:p>
          <a:p>
            <a:pPr algn="just"/>
            <a:r>
              <a:rPr lang="en-US" dirty="0" smtClean="0"/>
              <a:t>The </a:t>
            </a:r>
            <a:r>
              <a:rPr lang="en-US" dirty="0"/>
              <a:t>"Zoom to Window" feature allows you to return to the original magnification level</a:t>
            </a:r>
            <a:endParaRPr lang="en-GB" dirty="0"/>
          </a:p>
          <a:p>
            <a:pPr algn="just"/>
            <a:r>
              <a:rPr lang="en-US" dirty="0" smtClean="0"/>
              <a:t>You </a:t>
            </a:r>
            <a:r>
              <a:rPr lang="en-US" dirty="0"/>
              <a:t>can right-click in the workspace and choose</a:t>
            </a:r>
            <a:endParaRPr lang="en-GB" dirty="0"/>
          </a:p>
          <a:p>
            <a:pPr lvl="1" algn="just"/>
            <a:r>
              <a:rPr lang="en-US" dirty="0" smtClean="0"/>
              <a:t>"</a:t>
            </a:r>
            <a:r>
              <a:rPr lang="en-US" dirty="0"/>
              <a:t>Zoom to Selection" to zoom in on a selected object</a:t>
            </a:r>
            <a:endParaRPr lang="en-GB" dirty="0"/>
          </a:p>
          <a:p>
            <a:pPr lvl="1" algn="just"/>
            <a:r>
              <a:rPr lang="en-US" dirty="0" smtClean="0"/>
              <a:t>"</a:t>
            </a:r>
            <a:r>
              <a:rPr lang="en-US" dirty="0"/>
              <a:t>Zoom to All" to zoom to all objects in the subnet</a:t>
            </a:r>
            <a:endParaRPr lang="en-GB" dirty="0"/>
          </a:p>
          <a:p>
            <a:pPr lvl="1" algn="just"/>
            <a:r>
              <a:rPr lang="en-US" dirty="0" smtClean="0"/>
              <a:t>"</a:t>
            </a:r>
            <a:r>
              <a:rPr lang="en-US" dirty="0"/>
              <a:t>Zoom In"</a:t>
            </a:r>
            <a:endParaRPr lang="en-GB" dirty="0"/>
          </a:p>
          <a:p>
            <a:pPr lvl="1" algn="just"/>
            <a:r>
              <a:rPr lang="en-US" dirty="0" smtClean="0"/>
              <a:t>"</a:t>
            </a:r>
            <a:r>
              <a:rPr lang="en-US" dirty="0"/>
              <a:t>Zoom Out"</a:t>
            </a:r>
            <a:endParaRPr lang="en-GB" dirty="0"/>
          </a:p>
          <a:p>
            <a:pPr lvl="1" algn="just"/>
            <a:r>
              <a:rPr lang="en-US" dirty="0" smtClean="0"/>
              <a:t>"</a:t>
            </a:r>
            <a:r>
              <a:rPr lang="en-US" dirty="0"/>
              <a:t>Zoom to Window" to zoom to the full subnet view</a:t>
            </a:r>
            <a:endParaRPr lang="en-GB" dirty="0"/>
          </a:p>
          <a:p>
            <a:pPr algn="just"/>
            <a:r>
              <a:rPr lang="en-US" dirty="0" smtClean="0"/>
              <a:t>To </a:t>
            </a:r>
            <a:r>
              <a:rPr lang="en-US" dirty="0"/>
              <a:t>pan, hold down the scroll wheel and drag the mouse pointer. Optionally, hold down the right and left mouse buttons and drag the mouse pointer.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05801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864096"/>
          </a:xfrm>
        </p:spPr>
        <p:txBody>
          <a:bodyPr/>
          <a:lstStyle/>
          <a:p>
            <a:r>
              <a:rPr lang="en-GB" dirty="0" smtClean="0"/>
              <a:t>Changing Icon Size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-32963" r="64960" b="100000"/>
          <a:stretch/>
        </p:blipFill>
        <p:spPr bwMode="auto">
          <a:xfrm>
            <a:off x="0" y="-3390900"/>
            <a:ext cx="1121410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1" t="35679" r="64961" b="11852"/>
          <a:stretch/>
        </p:blipFill>
        <p:spPr bwMode="auto">
          <a:xfrm>
            <a:off x="159196" y="839812"/>
            <a:ext cx="8877300" cy="539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758565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792088"/>
          </a:xfrm>
        </p:spPr>
        <p:txBody>
          <a:bodyPr/>
          <a:lstStyle/>
          <a:p>
            <a:r>
              <a:rPr lang="en-GB" dirty="0" smtClean="0"/>
              <a:t>Annotation Palette</a:t>
            </a:r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0" t="33580" r="64802" b="10247"/>
          <a:stretch/>
        </p:blipFill>
        <p:spPr bwMode="auto">
          <a:xfrm>
            <a:off x="107504" y="692696"/>
            <a:ext cx="8902700" cy="5621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63746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1" t="29752" r="65594" b="12840"/>
          <a:stretch/>
        </p:blipFill>
        <p:spPr bwMode="auto">
          <a:xfrm>
            <a:off x="395536" y="187796"/>
            <a:ext cx="82169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1916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64096"/>
          </a:xfrm>
        </p:spPr>
        <p:txBody>
          <a:bodyPr/>
          <a:lstStyle/>
          <a:p>
            <a:r>
              <a:rPr lang="en-GB" dirty="0" smtClean="0"/>
              <a:t>Why use Subnets?</a:t>
            </a:r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t="33827" r="66666" b="9986"/>
          <a:stretch/>
        </p:blipFill>
        <p:spPr bwMode="auto">
          <a:xfrm>
            <a:off x="539552" y="908720"/>
            <a:ext cx="8267700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98190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 Hierarchy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/>
          </a:bodyPr>
          <a:lstStyle/>
          <a:p>
            <a:pPr algn="just"/>
            <a:r>
              <a:rPr lang="en-US" dirty="0">
                <a:latin typeface="Calibri" pitchFamily="34" charset="0"/>
                <a:cs typeface="Calibri" pitchFamily="34" charset="0"/>
              </a:rPr>
              <a:t>Subnets represent various network components in a single object. 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This </a:t>
            </a:r>
            <a:r>
              <a:rPr lang="en-US" dirty="0">
                <a:latin typeface="Calibri" pitchFamily="34" charset="0"/>
                <a:cs typeface="Calibri" pitchFamily="34" charset="0"/>
              </a:rPr>
              <a:t>object could contain various LAN, node, and link models.</a:t>
            </a:r>
            <a:endParaRPr lang="en-GB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dirty="0" smtClean="0">
                <a:latin typeface="Calibri" pitchFamily="34" charset="0"/>
                <a:cs typeface="Calibri" pitchFamily="34" charset="0"/>
              </a:rPr>
              <a:t>LANs </a:t>
            </a:r>
            <a:r>
              <a:rPr lang="en-US" dirty="0">
                <a:latin typeface="Calibri" pitchFamily="34" charset="0"/>
                <a:cs typeface="Calibri" pitchFamily="34" charset="0"/>
              </a:rPr>
              <a:t>represent a local area network abstracted into a single node.</a:t>
            </a:r>
            <a:endParaRPr lang="en-GB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dirty="0" smtClean="0">
                <a:latin typeface="Calibri" pitchFamily="34" charset="0"/>
                <a:cs typeface="Calibri" pitchFamily="34" charset="0"/>
              </a:rPr>
              <a:t>Nodes </a:t>
            </a:r>
            <a:r>
              <a:rPr lang="en-US" dirty="0">
                <a:latin typeface="Calibri" pitchFamily="34" charset="0"/>
                <a:cs typeface="Calibri" pitchFamily="34" charset="0"/>
              </a:rPr>
              <a:t>represent servers, workstations, switches, gateways or any other physical devices associated with communication networks.</a:t>
            </a:r>
            <a:endParaRPr lang="en-GB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dirty="0" smtClean="0">
                <a:latin typeface="Calibri" pitchFamily="34" charset="0"/>
                <a:cs typeface="Calibri" pitchFamily="34" charset="0"/>
              </a:rPr>
              <a:t>Links </a:t>
            </a:r>
            <a:r>
              <a:rPr lang="en-US" dirty="0">
                <a:latin typeface="Calibri" pitchFamily="34" charset="0"/>
                <a:cs typeface="Calibri" pitchFamily="34" charset="0"/>
              </a:rPr>
              <a:t>represent the physical links between nodes.</a:t>
            </a:r>
            <a:endParaRPr lang="en-GB" dirty="0">
              <a:latin typeface="Calibri" pitchFamily="34" charset="0"/>
              <a:cs typeface="Calibri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89271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Model Library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dirty="0"/>
              <a:t>Models are created using published protocol standards and other widely used vendor implementations.</a:t>
            </a:r>
            <a:endParaRPr lang="en-GB" dirty="0"/>
          </a:p>
          <a:p>
            <a:pPr lvl="1" algn="just"/>
            <a:r>
              <a:rPr lang="en-US" dirty="0" smtClean="0"/>
              <a:t>IEEE </a:t>
            </a:r>
            <a:r>
              <a:rPr lang="en-US" dirty="0"/>
              <a:t>Specifications (e.g., 802.1q, 802.3, 802.11, etc.)</a:t>
            </a:r>
            <a:endParaRPr lang="en-GB" dirty="0"/>
          </a:p>
          <a:p>
            <a:pPr lvl="1" algn="just"/>
            <a:r>
              <a:rPr lang="en-US" dirty="0" smtClean="0"/>
              <a:t>ANSI </a:t>
            </a:r>
            <a:r>
              <a:rPr lang="en-US" dirty="0"/>
              <a:t>Standards (e.g., X3.139, T1.513, etc.)</a:t>
            </a:r>
            <a:endParaRPr lang="en-GB" dirty="0"/>
          </a:p>
          <a:p>
            <a:pPr lvl="1" algn="just"/>
            <a:r>
              <a:rPr lang="en-US" dirty="0" smtClean="0"/>
              <a:t>ATM </a:t>
            </a:r>
            <a:r>
              <a:rPr lang="en-US" dirty="0"/>
              <a:t>Forum Specifications (</a:t>
            </a:r>
            <a:r>
              <a:rPr lang="en-US" dirty="0" err="1"/>
              <a:t>e.g</a:t>
            </a:r>
            <a:r>
              <a:rPr lang="en-US" dirty="0"/>
              <a:t>, UNI 3.1, TM 4.0, etc.)</a:t>
            </a:r>
            <a:endParaRPr lang="en-GB" dirty="0"/>
          </a:p>
          <a:p>
            <a:pPr lvl="1" algn="just"/>
            <a:r>
              <a:rPr lang="en-US" dirty="0" smtClean="0"/>
              <a:t>RFC </a:t>
            </a:r>
            <a:r>
              <a:rPr lang="en-US" dirty="0"/>
              <a:t>Documents (e.g., RFC-793, RFC-1058, RFC-1771, etc.)</a:t>
            </a:r>
            <a:endParaRPr lang="en-GB" dirty="0"/>
          </a:p>
          <a:p>
            <a:pPr lvl="1" algn="just"/>
            <a:r>
              <a:rPr lang="en-US" dirty="0" smtClean="0"/>
              <a:t>Vendor </a:t>
            </a:r>
            <a:r>
              <a:rPr lang="en-US" dirty="0"/>
              <a:t>Technologies (e.g., VLAN tagging, EIGRP, etc.)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51556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Model Library Component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713387"/>
          </a:xfrm>
        </p:spPr>
        <p:txBody>
          <a:bodyPr>
            <a:noAutofit/>
          </a:bodyPr>
          <a:lstStyle/>
          <a:p>
            <a:r>
              <a:rPr lang="en-US" sz="2600" dirty="0">
                <a:latin typeface="Calibri" pitchFamily="34" charset="0"/>
                <a:cs typeface="Calibri" pitchFamily="34" charset="0"/>
              </a:rPr>
              <a:t>The "Model Library" contains a variety of </a:t>
            </a:r>
            <a:r>
              <a:rPr lang="en-US" sz="2600" dirty="0" smtClean="0">
                <a:latin typeface="Calibri" pitchFamily="34" charset="0"/>
                <a:cs typeface="Calibri" pitchFamily="34" charset="0"/>
              </a:rPr>
              <a:t>objects used </a:t>
            </a:r>
            <a:r>
              <a:rPr lang="en-US" sz="2600" dirty="0">
                <a:latin typeface="Calibri" pitchFamily="34" charset="0"/>
                <a:cs typeface="Calibri" pitchFamily="34" charset="0"/>
              </a:rPr>
              <a:t>for creating networks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  <a:p>
            <a:pPr lvl="1"/>
            <a:r>
              <a:rPr lang="en-US" sz="2600" dirty="0" smtClean="0">
                <a:latin typeface="Calibri" pitchFamily="34" charset="0"/>
                <a:cs typeface="Calibri" pitchFamily="34" charset="0"/>
              </a:rPr>
              <a:t>Traffic </a:t>
            </a:r>
            <a:r>
              <a:rPr lang="en-US" sz="2600" dirty="0">
                <a:latin typeface="Calibri" pitchFamily="34" charset="0"/>
                <a:cs typeface="Calibri" pitchFamily="34" charset="0"/>
              </a:rPr>
              <a:t>generators (workstations, servers, stations, etc.)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  <a:p>
            <a:pPr lvl="1"/>
            <a:r>
              <a:rPr lang="en-US" sz="2600" dirty="0" smtClean="0">
                <a:latin typeface="Calibri" pitchFamily="34" charset="0"/>
                <a:cs typeface="Calibri" pitchFamily="34" charset="0"/>
              </a:rPr>
              <a:t>Network </a:t>
            </a:r>
            <a:r>
              <a:rPr lang="en-US" sz="2600" dirty="0">
                <a:latin typeface="Calibri" pitchFamily="34" charset="0"/>
                <a:cs typeface="Calibri" pitchFamily="34" charset="0"/>
              </a:rPr>
              <a:t>devices (hubs, bridges, switches, routers, etc.)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  <a:p>
            <a:pPr lvl="1"/>
            <a:r>
              <a:rPr lang="en-US" sz="2600" dirty="0" smtClean="0">
                <a:latin typeface="Calibri" pitchFamily="34" charset="0"/>
                <a:cs typeface="Calibri" pitchFamily="34" charset="0"/>
              </a:rPr>
              <a:t>Links </a:t>
            </a:r>
            <a:r>
              <a:rPr lang="en-US" sz="2600" dirty="0">
                <a:latin typeface="Calibri" pitchFamily="34" charset="0"/>
                <a:cs typeface="Calibri" pitchFamily="34" charset="0"/>
              </a:rPr>
              <a:t>(SONET, PPP, FDDI, 10BaseT, ISDN, </a:t>
            </a:r>
            <a:r>
              <a:rPr lang="en-US" sz="2600" dirty="0" err="1">
                <a:latin typeface="Calibri" pitchFamily="34" charset="0"/>
                <a:cs typeface="Calibri" pitchFamily="34" charset="0"/>
              </a:rPr>
              <a:t>xDSL</a:t>
            </a:r>
            <a:r>
              <a:rPr lang="en-US" sz="2600" dirty="0">
                <a:latin typeface="Calibri" pitchFamily="34" charset="0"/>
                <a:cs typeface="Calibri" pitchFamily="34" charset="0"/>
              </a:rPr>
              <a:t>, etc.)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  <a:p>
            <a:pPr lvl="1"/>
            <a:r>
              <a:rPr lang="en-US" sz="2600" dirty="0" smtClean="0">
                <a:latin typeface="Calibri" pitchFamily="34" charset="0"/>
                <a:cs typeface="Calibri" pitchFamily="34" charset="0"/>
              </a:rPr>
              <a:t>Vendor </a:t>
            </a:r>
            <a:r>
              <a:rPr lang="en-US" sz="2600" dirty="0">
                <a:latin typeface="Calibri" pitchFamily="34" charset="0"/>
                <a:cs typeface="Calibri" pitchFamily="34" charset="0"/>
              </a:rPr>
              <a:t>device models (Cisco Systems, 3Com, Nortel, Lucent, HP</a:t>
            </a:r>
            <a:r>
              <a:rPr lang="en-US" sz="2600" dirty="0" smtClean="0">
                <a:latin typeface="Calibri" pitchFamily="34" charset="0"/>
                <a:cs typeface="Calibri" pitchFamily="34" charset="0"/>
              </a:rPr>
              <a:t>, etc</a:t>
            </a:r>
            <a:r>
              <a:rPr lang="en-US" sz="2600" dirty="0">
                <a:latin typeface="Calibri" pitchFamily="34" charset="0"/>
                <a:cs typeface="Calibri" pitchFamily="34" charset="0"/>
              </a:rPr>
              <a:t>.)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  <a:p>
            <a:r>
              <a:rPr lang="en-US" sz="2600" dirty="0" smtClean="0">
                <a:latin typeface="Calibri" pitchFamily="34" charset="0"/>
                <a:cs typeface="Calibri" pitchFamily="34" charset="0"/>
              </a:rPr>
              <a:t>These </a:t>
            </a:r>
            <a:r>
              <a:rPr lang="en-US" sz="2600" dirty="0">
                <a:latin typeface="Calibri" pitchFamily="34" charset="0"/>
                <a:cs typeface="Calibri" pitchFamily="34" charset="0"/>
              </a:rPr>
              <a:t>models are ready-to-use to create networks and predict performance behavior.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en-US" sz="2600" dirty="0">
                <a:latin typeface="Calibri" pitchFamily="34" charset="0"/>
                <a:cs typeface="Calibri" pitchFamily="34" charset="0"/>
              </a:rPr>
              <a:t/>
            </a:r>
            <a:br>
              <a:rPr lang="en-US" sz="2600" dirty="0">
                <a:latin typeface="Calibri" pitchFamily="34" charset="0"/>
                <a:cs typeface="Calibri" pitchFamily="34" charset="0"/>
              </a:rPr>
            </a:br>
            <a:endParaRPr lang="en-GB" sz="26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20855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864096"/>
          </a:xfrm>
        </p:spPr>
        <p:txBody>
          <a:bodyPr/>
          <a:lstStyle/>
          <a:p>
            <a:r>
              <a:rPr lang="en-GB" dirty="0" smtClean="0"/>
              <a:t>Model Naming Convention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328592"/>
          </a:xfrm>
        </p:spPr>
        <p:txBody>
          <a:bodyPr>
            <a:noAutofit/>
          </a:bodyPr>
          <a:lstStyle/>
          <a:p>
            <a:pPr algn="just"/>
            <a:r>
              <a:rPr lang="en-US" sz="2600" dirty="0">
                <a:latin typeface="Calibri" pitchFamily="34" charset="0"/>
                <a:cs typeface="Calibri" pitchFamily="34" charset="0"/>
              </a:rPr>
              <a:t>OPNET's standard model suite uses a specific naming convention for its node models: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r>
              <a:rPr lang="en-US" sz="2600" dirty="0">
                <a:latin typeface="Calibri" pitchFamily="34" charset="0"/>
                <a:cs typeface="Calibri" pitchFamily="34" charset="0"/>
              </a:rPr>
              <a:t> 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sz="2600" i="1" dirty="0">
                <a:latin typeface="Calibri" pitchFamily="34" charset="0"/>
                <a:cs typeface="Calibri" pitchFamily="34" charset="0"/>
              </a:rPr>
              <a:t>&lt;</a:t>
            </a:r>
            <a:r>
              <a:rPr lang="en-US" sz="2600" i="1" dirty="0" err="1">
                <a:latin typeface="Calibri" pitchFamily="34" charset="0"/>
                <a:cs typeface="Calibri" pitchFamily="34" charset="0"/>
              </a:rPr>
              <a:t>protoco</a:t>
            </a:r>
            <a:r>
              <a:rPr lang="en-US" sz="2600" i="1" dirty="0">
                <a:latin typeface="Calibri" pitchFamily="34" charset="0"/>
                <a:cs typeface="Calibri" pitchFamily="34" charset="0"/>
              </a:rPr>
              <a:t>/n&gt;...&lt;</a:t>
            </a:r>
            <a:r>
              <a:rPr lang="en-US" sz="2600" i="1" dirty="0" err="1">
                <a:latin typeface="Calibri" pitchFamily="34" charset="0"/>
                <a:cs typeface="Calibri" pitchFamily="34" charset="0"/>
              </a:rPr>
              <a:t>protoco</a:t>
            </a:r>
            <a:r>
              <a:rPr lang="en-US" sz="2600" i="1" dirty="0">
                <a:latin typeface="Calibri" pitchFamily="34" charset="0"/>
                <a:cs typeface="Calibri" pitchFamily="34" charset="0"/>
              </a:rPr>
              <a:t>/n &gt;_&lt;function&gt;_&lt;modifier&gt;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r>
              <a:rPr lang="en-US" sz="2600" dirty="0">
                <a:latin typeface="Calibri" pitchFamily="34" charset="0"/>
                <a:cs typeface="Calibri" pitchFamily="34" charset="0"/>
              </a:rPr>
              <a:t> 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sz="2600" i="1" dirty="0" smtClean="0">
                <a:latin typeface="Calibri" pitchFamily="34" charset="0"/>
                <a:cs typeface="Calibri" pitchFamily="34" charset="0"/>
              </a:rPr>
              <a:t>&lt;</a:t>
            </a:r>
            <a:r>
              <a:rPr lang="en-US" sz="2600" i="1" dirty="0" err="1">
                <a:latin typeface="Calibri" pitchFamily="34" charset="0"/>
                <a:cs typeface="Calibri" pitchFamily="34" charset="0"/>
              </a:rPr>
              <a:t>protocoln</a:t>
            </a:r>
            <a:r>
              <a:rPr lang="en-US" sz="2600" i="1" dirty="0">
                <a:latin typeface="Calibri" pitchFamily="34" charset="0"/>
                <a:cs typeface="Calibri" pitchFamily="34" charset="0"/>
              </a:rPr>
              <a:t>&gt; </a:t>
            </a:r>
            <a:r>
              <a:rPr lang="en-US" sz="2600" dirty="0">
                <a:latin typeface="Calibri" pitchFamily="34" charset="0"/>
                <a:cs typeface="Calibri" pitchFamily="34" charset="0"/>
              </a:rPr>
              <a:t>is an abbreviation that specifies a particular protocol that is supported within the model.  The variable n represents the number of protocol interfaces within that model.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sz="2600" i="1" dirty="0" smtClean="0">
                <a:latin typeface="Calibri" pitchFamily="34" charset="0"/>
                <a:cs typeface="Calibri" pitchFamily="34" charset="0"/>
              </a:rPr>
              <a:t>&lt;</a:t>
            </a:r>
            <a:r>
              <a:rPr lang="en-US" sz="2600" i="1" dirty="0">
                <a:latin typeface="Calibri" pitchFamily="34" charset="0"/>
                <a:cs typeface="Calibri" pitchFamily="34" charset="0"/>
              </a:rPr>
              <a:t>function&gt; </a:t>
            </a:r>
            <a:r>
              <a:rPr lang="en-US" sz="2600" dirty="0">
                <a:latin typeface="Calibri" pitchFamily="34" charset="0"/>
                <a:cs typeface="Calibri" pitchFamily="34" charset="0"/>
              </a:rPr>
              <a:t>is an abbreviation that indicates the general function of the node, e.g. gateway, workstation, server.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sz="2600" i="1" dirty="0" smtClean="0">
                <a:latin typeface="Calibri" pitchFamily="34" charset="0"/>
                <a:cs typeface="Calibri" pitchFamily="34" charset="0"/>
              </a:rPr>
              <a:t>&lt;modifier</a:t>
            </a:r>
            <a:r>
              <a:rPr lang="en-US" sz="2600" i="1" dirty="0">
                <a:latin typeface="Calibri" pitchFamily="34" charset="0"/>
                <a:cs typeface="Calibri" pitchFamily="34" charset="0"/>
              </a:rPr>
              <a:t>&gt; </a:t>
            </a:r>
            <a:r>
              <a:rPr lang="en-US" sz="2600" dirty="0">
                <a:latin typeface="Calibri" pitchFamily="34" charset="0"/>
                <a:cs typeface="Calibri" pitchFamily="34" charset="0"/>
              </a:rPr>
              <a:t>indicates the level of derivation of the model.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1265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GB" sz="3600" dirty="0" smtClean="0"/>
              <a:t>Model Naming Convention (cont.)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Levels of derivation </a:t>
            </a:r>
            <a:r>
              <a:rPr lang="en-US" i="1" dirty="0"/>
              <a:t>(&lt;modifier&gt; </a:t>
            </a:r>
            <a:r>
              <a:rPr lang="en-US" dirty="0"/>
              <a:t>value)</a:t>
            </a:r>
            <a:endParaRPr lang="en-GB" dirty="0"/>
          </a:p>
          <a:p>
            <a:pPr lvl="1" algn="just"/>
            <a:r>
              <a:rPr lang="en-US" dirty="0"/>
              <a:t> </a:t>
            </a:r>
            <a:r>
              <a:rPr lang="en-US" i="1" dirty="0" err="1" smtClean="0"/>
              <a:t>adv</a:t>
            </a:r>
            <a:r>
              <a:rPr lang="en-US" i="1" dirty="0"/>
              <a:t>: 	</a:t>
            </a:r>
            <a:r>
              <a:rPr lang="en-US" dirty="0"/>
              <a:t>advanced model. 	All node attributes are available and attribute values are set to their defaults.</a:t>
            </a:r>
            <a:endParaRPr lang="en-GB" dirty="0"/>
          </a:p>
          <a:p>
            <a:pPr lvl="1" algn="just"/>
            <a:r>
              <a:rPr lang="en-US" i="1" dirty="0" err="1" smtClean="0"/>
              <a:t>int</a:t>
            </a:r>
            <a:r>
              <a:rPr lang="en-US" i="1" dirty="0"/>
              <a:t>:	</a:t>
            </a:r>
            <a:r>
              <a:rPr lang="en-US" dirty="0"/>
              <a:t>intermediate model. Attributes that are unlikely to be changed are hidden and typical values are applied to the visible attributes.</a:t>
            </a:r>
            <a:endParaRPr lang="en-GB" dirty="0"/>
          </a:p>
          <a:p>
            <a:pPr lvl="1" algn="just"/>
            <a:r>
              <a:rPr lang="en-US" dirty="0" smtClean="0"/>
              <a:t>Models </a:t>
            </a:r>
            <a:r>
              <a:rPr lang="en-US" dirty="0"/>
              <a:t>with no value for modifier are derived from intermediate models.	 Additional attributes are hidden </a:t>
            </a:r>
            <a:r>
              <a:rPr lang="en-US" dirty="0" smtClean="0"/>
              <a:t>and only </a:t>
            </a:r>
            <a:r>
              <a:rPr lang="en-US" dirty="0"/>
              <a:t>attributes needed for parametric </a:t>
            </a:r>
            <a:r>
              <a:rPr lang="en-US" dirty="0" smtClean="0"/>
              <a:t>studies </a:t>
            </a:r>
            <a:r>
              <a:rPr lang="en-US" dirty="0"/>
              <a:t>are </a:t>
            </a:r>
            <a:r>
              <a:rPr lang="en-US" dirty="0" smtClean="0"/>
              <a:t>visible.</a:t>
            </a:r>
            <a:endParaRPr lang="en-GB" dirty="0"/>
          </a:p>
          <a:p>
            <a:endParaRPr lang="en-GB" dirty="0" smtClean="0"/>
          </a:p>
          <a:p>
            <a:pPr algn="just"/>
            <a:r>
              <a:rPr lang="en-US" dirty="0" smtClean="0"/>
              <a:t>Example</a:t>
            </a:r>
            <a:r>
              <a:rPr lang="en-US" dirty="0"/>
              <a:t>: ethernet128_hub_adv 	</a:t>
            </a:r>
            <a:endParaRPr lang="en-US" dirty="0" smtClean="0"/>
          </a:p>
          <a:p>
            <a:pPr lvl="1" algn="just"/>
            <a:r>
              <a:rPr lang="en-US" dirty="0" smtClean="0"/>
              <a:t>This </a:t>
            </a:r>
            <a:r>
              <a:rPr lang="en-US" dirty="0"/>
              <a:t>model represents a hub with 128 </a:t>
            </a:r>
            <a:r>
              <a:rPr lang="en-US" dirty="0" smtClean="0"/>
              <a:t>Ethernet interfaces</a:t>
            </a:r>
            <a:r>
              <a:rPr lang="en-US" dirty="0"/>
              <a:t>. Since it is an advanced model, all the </a:t>
            </a:r>
            <a:r>
              <a:rPr lang="en-US" dirty="0" smtClean="0"/>
              <a:t>model's attributes are visible and editable. </a:t>
            </a:r>
            <a:endParaRPr lang="en-GB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58" t="69136" r="67539" b="19136"/>
          <a:stretch/>
        </p:blipFill>
        <p:spPr bwMode="auto">
          <a:xfrm>
            <a:off x="7164288" y="4149080"/>
            <a:ext cx="1318883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71897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/>
              <a:t>Choosing Link </a:t>
            </a:r>
            <a:r>
              <a:rPr lang="en-GB" dirty="0" smtClean="0"/>
              <a:t>Models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9"/>
            <a:ext cx="8784976" cy="1944216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Calibri" pitchFamily="34" charset="0"/>
                <a:cs typeface="Calibri" pitchFamily="34" charset="0"/>
              </a:rPr>
              <a:t>An appropriate link must be chosen to match interfaces on connected devices.</a:t>
            </a:r>
            <a:endParaRPr lang="en-GB" dirty="0">
              <a:latin typeface="Calibri" pitchFamily="34" charset="0"/>
              <a:cs typeface="Calibri" pitchFamily="34" charset="0"/>
            </a:endParaRP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Data </a:t>
            </a:r>
            <a:r>
              <a:rPr lang="en-US" dirty="0">
                <a:latin typeface="Calibri" pitchFamily="34" charset="0"/>
                <a:cs typeface="Calibri" pitchFamily="34" charset="0"/>
              </a:rPr>
              <a:t>rate, protocol, 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and number </a:t>
            </a:r>
            <a:r>
              <a:rPr lang="en-US" dirty="0">
                <a:latin typeface="Calibri" pitchFamily="34" charset="0"/>
                <a:cs typeface="Calibri" pitchFamily="34" charset="0"/>
              </a:rPr>
              <a:t>of available 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interface are </a:t>
            </a:r>
            <a:r>
              <a:rPr lang="en-US" dirty="0">
                <a:latin typeface="Calibri" pitchFamily="34" charset="0"/>
                <a:cs typeface="Calibri" pitchFamily="34" charset="0"/>
              </a:rPr>
              <a:t>the requirements that 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must be </a:t>
            </a:r>
            <a:r>
              <a:rPr lang="en-US" dirty="0">
                <a:latin typeface="Calibri" pitchFamily="34" charset="0"/>
                <a:cs typeface="Calibri" pitchFamily="34" charset="0"/>
              </a:rPr>
              <a:t>met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.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43" t="53826" r="64484" b="11852"/>
          <a:stretch/>
        </p:blipFill>
        <p:spPr bwMode="auto">
          <a:xfrm>
            <a:off x="3956496" y="2780928"/>
            <a:ext cx="5080000" cy="353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7504" y="3212976"/>
            <a:ext cx="395649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>
                <a:latin typeface="Calibri" pitchFamily="34" charset="0"/>
                <a:cs typeface="Calibri" pitchFamily="34" charset="0"/>
              </a:rPr>
              <a:t>Link model naming </a:t>
            </a:r>
            <a:r>
              <a:rPr lang="en-US" sz="2600" dirty="0" smtClean="0">
                <a:latin typeface="Calibri" pitchFamily="34" charset="0"/>
                <a:cs typeface="Calibri" pitchFamily="34" charset="0"/>
              </a:rPr>
              <a:t>convention: </a:t>
            </a:r>
            <a:r>
              <a:rPr lang="en-US" sz="2600" dirty="0">
                <a:latin typeface="Calibri" pitchFamily="34" charset="0"/>
                <a:cs typeface="Calibri" pitchFamily="34" charset="0"/>
              </a:rPr>
              <a:t> 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  <a:p>
            <a:pPr lvl="1"/>
            <a:r>
              <a:rPr lang="en-US" sz="2600" dirty="0">
                <a:latin typeface="Calibri" pitchFamily="34" charset="0"/>
                <a:cs typeface="Calibri" pitchFamily="34" charset="0"/>
              </a:rPr>
              <a:t>&lt;protocol&gt;_&lt;modifier&gt;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  <a:p>
            <a:r>
              <a:rPr lang="en-US" sz="2600" dirty="0">
                <a:latin typeface="Calibri" pitchFamily="34" charset="0"/>
                <a:cs typeface="Calibri" pitchFamily="34" charset="0"/>
              </a:rPr>
              <a:t> </a:t>
            </a:r>
            <a:endParaRPr lang="en-US" sz="2600" dirty="0" smtClean="0">
              <a:latin typeface="Calibri" pitchFamily="34" charset="0"/>
              <a:cs typeface="Calibri" pitchFamily="34" charset="0"/>
            </a:endParaRPr>
          </a:p>
          <a:p>
            <a:r>
              <a:rPr lang="en-US" sz="2600" dirty="0" smtClean="0">
                <a:latin typeface="Calibri" pitchFamily="34" charset="0"/>
                <a:cs typeface="Calibri" pitchFamily="34" charset="0"/>
              </a:rPr>
              <a:t>Example</a:t>
            </a:r>
            <a:r>
              <a:rPr lang="en-US" sz="2600" dirty="0">
                <a:latin typeface="Calibri" pitchFamily="34" charset="0"/>
                <a:cs typeface="Calibri" pitchFamily="34" charset="0"/>
              </a:rPr>
              <a:t>: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  <a:p>
            <a:pPr lvl="1"/>
            <a:r>
              <a:rPr lang="en-US" sz="2600" dirty="0">
                <a:latin typeface="Calibri" pitchFamily="34" charset="0"/>
                <a:cs typeface="Calibri" pitchFamily="34" charset="0"/>
              </a:rPr>
              <a:t>1OOBaseT_ </a:t>
            </a:r>
            <a:r>
              <a:rPr lang="en-US" sz="2600" dirty="0" err="1">
                <a:latin typeface="Calibri" pitchFamily="34" charset="0"/>
                <a:cs typeface="Calibri" pitchFamily="34" charset="0"/>
              </a:rPr>
              <a:t>int</a:t>
            </a:r>
            <a:endParaRPr lang="en-GB" sz="26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81235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Organizing Models – Object Palettes</a:t>
            </a:r>
            <a:endParaRPr lang="en-GB" sz="36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6" t="34938" r="64682" b="21963"/>
          <a:stretch/>
        </p:blipFill>
        <p:spPr bwMode="auto">
          <a:xfrm>
            <a:off x="179512" y="1268760"/>
            <a:ext cx="8699500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396592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dirty="0" smtClean="0"/>
              <a:t>Object Palettes – Tree View</a:t>
            </a:r>
            <a:endParaRPr lang="en-GB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7" t="32963" r="66349" b="11016"/>
          <a:stretch/>
        </p:blipFill>
        <p:spPr bwMode="auto">
          <a:xfrm>
            <a:off x="374848" y="1124744"/>
            <a:ext cx="8229600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775219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64096"/>
          </a:xfrm>
        </p:spPr>
        <p:txBody>
          <a:bodyPr/>
          <a:lstStyle/>
          <a:p>
            <a:r>
              <a:rPr lang="en-GB" dirty="0" smtClean="0"/>
              <a:t>Object Palettes – Icon View</a:t>
            </a:r>
            <a:endParaRPr lang="en-GB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9" t="32963" r="66032" b="12099"/>
          <a:stretch/>
        </p:blipFill>
        <p:spPr bwMode="auto">
          <a:xfrm>
            <a:off x="539552" y="836712"/>
            <a:ext cx="8280920" cy="5147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58203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Customising Object Palettes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The palette always contains subnet objects</a:t>
            </a:r>
            <a:endParaRPr lang="en-GB" dirty="0"/>
          </a:p>
          <a:p>
            <a:pPr algn="just"/>
            <a:r>
              <a:rPr lang="en-US" dirty="0" smtClean="0"/>
              <a:t>Object </a:t>
            </a:r>
            <a:r>
              <a:rPr lang="en-US" dirty="0"/>
              <a:t>palettes can be customized to contain only the nodes and links that you require</a:t>
            </a:r>
            <a:endParaRPr lang="en-GB" dirty="0"/>
          </a:p>
          <a:p>
            <a:pPr algn="just"/>
            <a:r>
              <a:rPr lang="en-US" dirty="0" smtClean="0"/>
              <a:t>There </a:t>
            </a:r>
            <a:r>
              <a:rPr lang="en-US" dirty="0"/>
              <a:t>are several different methods for customizing palettes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335733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dirty="0" smtClean="0"/>
              <a:t>Customizing Palettes</a:t>
            </a:r>
            <a:endParaRPr lang="en-GB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2" t="33828" r="64842" b="15294"/>
          <a:stretch/>
        </p:blipFill>
        <p:spPr bwMode="auto">
          <a:xfrm>
            <a:off x="251520" y="1003424"/>
            <a:ext cx="8547100" cy="523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061763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Creating a New Device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n-US" dirty="0"/>
              <a:t>Although OPNET Modeler includes hundreds of standard and vendor devices, you may need to customize models.</a:t>
            </a:r>
            <a:endParaRPr lang="en-GB" dirty="0"/>
          </a:p>
          <a:p>
            <a:pPr algn="just"/>
            <a:r>
              <a:rPr lang="en-US" dirty="0" smtClean="0"/>
              <a:t>There </a:t>
            </a:r>
            <a:r>
              <a:rPr lang="en-US" dirty="0"/>
              <a:t>are several ways to create new devices or derive models from the existing database to custom specifications.</a:t>
            </a:r>
            <a:endParaRPr lang="en-GB" dirty="0"/>
          </a:p>
          <a:p>
            <a:pPr lvl="1" algn="just"/>
            <a:r>
              <a:rPr lang="en-US" dirty="0" smtClean="0"/>
              <a:t>Two </a:t>
            </a:r>
            <a:r>
              <a:rPr lang="en-US" dirty="0"/>
              <a:t>methods discussed here to change an existing model</a:t>
            </a:r>
            <a:endParaRPr lang="en-GB" dirty="0"/>
          </a:p>
          <a:p>
            <a:pPr lvl="2" algn="just"/>
            <a:r>
              <a:rPr lang="en-US" dirty="0" smtClean="0"/>
              <a:t>Deriving </a:t>
            </a:r>
            <a:r>
              <a:rPr lang="en-US" dirty="0"/>
              <a:t>a new model</a:t>
            </a:r>
            <a:endParaRPr lang="en-GB" dirty="0"/>
          </a:p>
          <a:p>
            <a:pPr lvl="2" algn="just"/>
            <a:r>
              <a:rPr lang="en-US" dirty="0" smtClean="0"/>
              <a:t>Using </a:t>
            </a:r>
            <a:r>
              <a:rPr lang="en-US" dirty="0"/>
              <a:t>Device Creator</a:t>
            </a:r>
            <a:endParaRPr lang="en-GB" dirty="0"/>
          </a:p>
          <a:p>
            <a:pPr lvl="1" algn="just"/>
            <a:r>
              <a:rPr lang="en-US" dirty="0" smtClean="0"/>
              <a:t>Modeling </a:t>
            </a:r>
            <a:r>
              <a:rPr lang="en-US" dirty="0"/>
              <a:t>new devices and protocols discussed later in course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53144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Deriving New Models</a:t>
            </a:r>
            <a:endParaRPr lang="en-GB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6" t="34074" r="64761" b="11592"/>
          <a:stretch/>
        </p:blipFill>
        <p:spPr bwMode="auto">
          <a:xfrm>
            <a:off x="251520" y="980728"/>
            <a:ext cx="8568952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703934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Advantages of Deriving Models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dirty="0"/>
              <a:t>Makes it easy for you to configure and integrate models for specialized needs.</a:t>
            </a:r>
            <a:endParaRPr lang="en-GB" dirty="0"/>
          </a:p>
          <a:p>
            <a:pPr algn="just"/>
            <a:r>
              <a:rPr lang="en-US" dirty="0" smtClean="0"/>
              <a:t>Allows </a:t>
            </a:r>
            <a:r>
              <a:rPr lang="en-US" dirty="0"/>
              <a:t>you to benefit from past work by basing new, specialized models on previously created ones.</a:t>
            </a:r>
            <a:endParaRPr lang="en-GB" dirty="0"/>
          </a:p>
          <a:p>
            <a:pPr algn="just"/>
            <a:r>
              <a:rPr lang="en-US" dirty="0" smtClean="0"/>
              <a:t>Gives </a:t>
            </a:r>
            <a:r>
              <a:rPr lang="en-US" dirty="0"/>
              <a:t>you benefit of control over certain aspects of a new model while preserving its essential structure.</a:t>
            </a:r>
            <a:endParaRPr lang="en-GB" dirty="0"/>
          </a:p>
          <a:p>
            <a:pPr algn="just"/>
            <a:r>
              <a:rPr lang="en-US" dirty="0" smtClean="0"/>
              <a:t>Allows </a:t>
            </a:r>
            <a:r>
              <a:rPr lang="en-US" dirty="0"/>
              <a:t>creation of a new device that has preset and possibly hidden attributes.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688140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Device Creator</a:t>
            </a:r>
            <a:endParaRPr lang="en-GB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4" t="34568" r="64405" b="14720"/>
          <a:stretch/>
        </p:blipFill>
        <p:spPr bwMode="auto">
          <a:xfrm>
            <a:off x="179512" y="836712"/>
            <a:ext cx="8750300" cy="5216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780224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Derive New </a:t>
            </a:r>
            <a:r>
              <a:rPr lang="en-GB" dirty="0" err="1" smtClean="0"/>
              <a:t>vs</a:t>
            </a:r>
            <a:r>
              <a:rPr lang="en-GB" dirty="0" smtClean="0"/>
              <a:t> Device Creator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dirty="0" smtClean="0"/>
              <a:t>Both </a:t>
            </a:r>
            <a:r>
              <a:rPr lang="en-US" dirty="0"/>
              <a:t>start with an existing model</a:t>
            </a:r>
            <a:endParaRPr lang="en-GB" dirty="0"/>
          </a:p>
          <a:p>
            <a:pPr algn="just"/>
            <a:r>
              <a:rPr lang="en-US" dirty="0" smtClean="0"/>
              <a:t>Using </a:t>
            </a:r>
            <a:r>
              <a:rPr lang="en-US" dirty="0"/>
              <a:t>"Derive New'' is for creating a different device with different attribute settings, like the configurations of protocols</a:t>
            </a:r>
            <a:endParaRPr lang="en-GB" dirty="0"/>
          </a:p>
          <a:p>
            <a:pPr algn="just"/>
            <a:r>
              <a:rPr lang="en-US" dirty="0" smtClean="0"/>
              <a:t>Using </a:t>
            </a:r>
            <a:r>
              <a:rPr lang="en-US" dirty="0"/>
              <a:t>the Device Creator is for creating a different device by customizing the number of ports or interfaces it has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757775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 Attributes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dirty="0"/>
              <a:t>All Modeler objects have attributes</a:t>
            </a:r>
            <a:endParaRPr lang="en-GB" dirty="0"/>
          </a:p>
          <a:p>
            <a:pPr algn="just"/>
            <a:r>
              <a:rPr lang="en-US" dirty="0" smtClean="0"/>
              <a:t>Attributes </a:t>
            </a:r>
            <a:r>
              <a:rPr lang="en-US" dirty="0"/>
              <a:t>define the object and control its behavior</a:t>
            </a:r>
            <a:endParaRPr lang="en-GB" dirty="0"/>
          </a:p>
          <a:p>
            <a:pPr lvl="1" algn="just"/>
            <a:r>
              <a:rPr lang="en-US" dirty="0" smtClean="0"/>
              <a:t>All </a:t>
            </a:r>
            <a:r>
              <a:rPr lang="en-US" dirty="0"/>
              <a:t>devices have a "model" attribute - this is the filename of the object</a:t>
            </a:r>
            <a:endParaRPr lang="en-GB" dirty="0"/>
          </a:p>
          <a:p>
            <a:pPr lvl="1" algn="just"/>
            <a:r>
              <a:rPr lang="en-US" dirty="0" smtClean="0"/>
              <a:t>Attribute </a:t>
            </a:r>
            <a:r>
              <a:rPr lang="en-US" dirty="0"/>
              <a:t>values may vary between objects of the same model</a:t>
            </a:r>
            <a:endParaRPr lang="en-GB" dirty="0"/>
          </a:p>
          <a:p>
            <a:pPr lvl="2" algn="just"/>
            <a:r>
              <a:rPr lang="en-US" dirty="0" smtClean="0"/>
              <a:t>Example</a:t>
            </a:r>
            <a:r>
              <a:rPr lang="en-US" dirty="0"/>
              <a:t>: Two routers of the same model may have different routing parameters, two demands may represent different amounts of traffic</a:t>
            </a:r>
            <a:endParaRPr lang="en-GB" dirty="0"/>
          </a:p>
          <a:p>
            <a:pPr lvl="2" algn="just"/>
            <a:r>
              <a:rPr lang="en-US" dirty="0" smtClean="0"/>
              <a:t>Attributes </a:t>
            </a:r>
            <a:r>
              <a:rPr lang="en-US" dirty="0"/>
              <a:t>may have sub-attributes</a:t>
            </a:r>
            <a:endParaRPr lang="en-GB" dirty="0"/>
          </a:p>
          <a:p>
            <a:pPr algn="just"/>
            <a:r>
              <a:rPr lang="en-US" dirty="0" smtClean="0"/>
              <a:t>To </a:t>
            </a:r>
            <a:r>
              <a:rPr lang="en-US" dirty="0"/>
              <a:t>view or change an object's attributes</a:t>
            </a:r>
            <a:endParaRPr lang="en-GB" dirty="0"/>
          </a:p>
          <a:p>
            <a:pPr lvl="1" algn="just"/>
            <a:r>
              <a:rPr lang="en-US" dirty="0" smtClean="0"/>
              <a:t>Right-click </a:t>
            </a:r>
            <a:r>
              <a:rPr lang="en-US" dirty="0"/>
              <a:t>on the object</a:t>
            </a:r>
            <a:endParaRPr lang="en-GB" dirty="0"/>
          </a:p>
          <a:p>
            <a:pPr lvl="1" algn="just"/>
            <a:r>
              <a:rPr lang="en-US" dirty="0" smtClean="0"/>
              <a:t>Select </a:t>
            </a:r>
            <a:r>
              <a:rPr lang="en-US" dirty="0"/>
              <a:t>"Edit Attributes" or "Edit </a:t>
            </a:r>
            <a:r>
              <a:rPr lang="en-US" dirty="0" smtClean="0"/>
              <a:t>Attributes (</a:t>
            </a:r>
            <a:r>
              <a:rPr lang="en-US" dirty="0"/>
              <a:t>Advanced)"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42520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Object Attributes (cont.)</a:t>
            </a:r>
            <a:endParaRPr lang="en-GB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1" t="35555" r="64484" b="12748"/>
          <a:stretch/>
        </p:blipFill>
        <p:spPr bwMode="auto">
          <a:xfrm>
            <a:off x="323528" y="764704"/>
            <a:ext cx="8636000" cy="531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025029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rmAutofit/>
          </a:bodyPr>
          <a:lstStyle/>
          <a:p>
            <a:r>
              <a:rPr lang="en-GB" dirty="0" smtClean="0"/>
              <a:t>Selecting Objects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32500" lnSpcReduction="20000"/>
          </a:bodyPr>
          <a:lstStyle/>
          <a:p>
            <a:r>
              <a:rPr lang="en-US" sz="7400" dirty="0" smtClean="0"/>
              <a:t>Select </a:t>
            </a:r>
            <a:r>
              <a:rPr lang="en-US" sz="7400" dirty="0"/>
              <a:t>objects to modify, cut, delete, move, or copy them</a:t>
            </a:r>
            <a:endParaRPr lang="en-GB" sz="7400" dirty="0"/>
          </a:p>
          <a:p>
            <a:r>
              <a:rPr lang="en-US" sz="7400" dirty="0" smtClean="0"/>
              <a:t>Several </a:t>
            </a:r>
            <a:r>
              <a:rPr lang="en-US" sz="7400" dirty="0"/>
              <a:t>methods to select multiple objects:</a:t>
            </a:r>
            <a:endParaRPr lang="en-GB" sz="7400" dirty="0"/>
          </a:p>
          <a:p>
            <a:pPr lvl="1"/>
            <a:r>
              <a:rPr lang="en-US" sz="4900" dirty="0" smtClean="0"/>
              <a:t>Shift-click </a:t>
            </a:r>
            <a:r>
              <a:rPr lang="en-US" sz="4900" dirty="0"/>
              <a:t>or Control-click</a:t>
            </a:r>
            <a:endParaRPr lang="en-GB" sz="4900" dirty="0"/>
          </a:p>
          <a:p>
            <a:pPr lvl="1"/>
            <a:r>
              <a:rPr lang="en-US" sz="4900" dirty="0" smtClean="0"/>
              <a:t>Right-click </a:t>
            </a:r>
            <a:r>
              <a:rPr lang="en-US" sz="4900" dirty="0"/>
              <a:t>and choose Select Similar Nodes/Links/Demands</a:t>
            </a:r>
            <a:endParaRPr lang="en-GB" sz="4900" dirty="0"/>
          </a:p>
          <a:p>
            <a:pPr lvl="2"/>
            <a:r>
              <a:rPr lang="en-US" sz="4900" dirty="0" smtClean="0"/>
              <a:t>Selects </a:t>
            </a:r>
            <a:r>
              <a:rPr lang="en-US" sz="4900" dirty="0"/>
              <a:t>all objects with the same model name</a:t>
            </a:r>
            <a:endParaRPr lang="en-GB" sz="4900" dirty="0"/>
          </a:p>
          <a:p>
            <a:pPr lvl="1"/>
            <a:r>
              <a:rPr lang="en-US" sz="4900" dirty="0" smtClean="0"/>
              <a:t>Edit </a:t>
            </a:r>
            <a:r>
              <a:rPr lang="en-US" sz="4900" i="1" dirty="0"/>
              <a:t>I </a:t>
            </a:r>
            <a:r>
              <a:rPr lang="en-US" sz="4900" dirty="0"/>
              <a:t>Select Objects</a:t>
            </a:r>
            <a:endParaRPr lang="en-GB" sz="4900" dirty="0"/>
          </a:p>
          <a:p>
            <a:pPr lvl="2"/>
            <a:r>
              <a:rPr lang="en-US" sz="4900" dirty="0" smtClean="0"/>
              <a:t>Advanced </a:t>
            </a:r>
            <a:r>
              <a:rPr lang="en-US" sz="4900" dirty="0"/>
              <a:t>object selection used to select objects with certain attribute values</a:t>
            </a:r>
            <a:endParaRPr lang="en-GB" sz="4900" dirty="0"/>
          </a:p>
          <a:p>
            <a:pPr lvl="2"/>
            <a:r>
              <a:rPr lang="en-US" sz="4900" dirty="0" smtClean="0"/>
              <a:t>Excellent </a:t>
            </a:r>
            <a:r>
              <a:rPr lang="en-US" sz="4900" dirty="0"/>
              <a:t>way to explore configuration of an existing network model</a:t>
            </a:r>
            <a:endParaRPr lang="en-GB" sz="4900" dirty="0"/>
          </a:p>
          <a:p>
            <a:pPr lvl="1"/>
            <a:r>
              <a:rPr lang="en-US" sz="4900" dirty="0" smtClean="0"/>
              <a:t>Edit </a:t>
            </a:r>
            <a:r>
              <a:rPr lang="en-US" sz="4900" i="1" dirty="0"/>
              <a:t>I </a:t>
            </a:r>
            <a:r>
              <a:rPr lang="en-US" sz="4900" dirty="0"/>
              <a:t>Find Node/Link</a:t>
            </a:r>
            <a:endParaRPr lang="en-GB" sz="4900" dirty="0"/>
          </a:p>
          <a:p>
            <a:pPr lvl="2"/>
            <a:r>
              <a:rPr lang="en-US" sz="4900" dirty="0" smtClean="0"/>
              <a:t>Select </a:t>
            </a:r>
            <a:r>
              <a:rPr lang="en-US" sz="4900" dirty="0"/>
              <a:t>objects based on object name</a:t>
            </a:r>
            <a:endParaRPr lang="en-GB" sz="4900" dirty="0"/>
          </a:p>
          <a:p>
            <a:pPr lvl="1"/>
            <a:r>
              <a:rPr lang="en-US" sz="4900" dirty="0" smtClean="0"/>
              <a:t>Draw </a:t>
            </a:r>
            <a:r>
              <a:rPr lang="en-US" sz="4900" dirty="0"/>
              <a:t>a selection box around a group of objects</a:t>
            </a:r>
            <a:endParaRPr lang="en-GB" sz="4900" dirty="0"/>
          </a:p>
          <a:p>
            <a:r>
              <a:rPr lang="en-US" sz="7400" dirty="0" smtClean="0"/>
              <a:t> </a:t>
            </a:r>
            <a:r>
              <a:rPr lang="en-US" sz="7400" dirty="0"/>
              <a:t>Click on empty workspace to deselect all objects</a:t>
            </a:r>
            <a:endParaRPr lang="en-GB" sz="7400" dirty="0"/>
          </a:p>
          <a:p>
            <a:r>
              <a:rPr lang="en-US" sz="7400" dirty="0" smtClean="0"/>
              <a:t>You </a:t>
            </a:r>
            <a:r>
              <a:rPr lang="en-US" sz="7400" dirty="0"/>
              <a:t>can save and recall a selection set from the "Edit" menu</a:t>
            </a:r>
            <a:endParaRPr lang="en-GB" sz="7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631543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22114"/>
          </a:xfrm>
        </p:spPr>
        <p:txBody>
          <a:bodyPr/>
          <a:lstStyle/>
          <a:p>
            <a:r>
              <a:rPr lang="en-GB" dirty="0" smtClean="0"/>
              <a:t>Group Attribute Assignment</a:t>
            </a:r>
            <a:endParaRPr lang="en-GB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9" t="39012" r="64921" b="10813"/>
          <a:stretch/>
        </p:blipFill>
        <p:spPr bwMode="auto">
          <a:xfrm>
            <a:off x="179512" y="1052736"/>
            <a:ext cx="8801100" cy="5161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557588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to Get Help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dirty="0">
                <a:latin typeface="Calibri" pitchFamily="34" charset="0"/>
                <a:cs typeface="Calibri" pitchFamily="34" charset="0"/>
              </a:rPr>
              <a:t>To view the manual, choose Product Documentation from the Help menu.</a:t>
            </a:r>
            <a:endParaRPr lang="en-GB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dirty="0" smtClean="0">
                <a:latin typeface="Calibri" pitchFamily="34" charset="0"/>
                <a:cs typeface="Calibri" pitchFamily="34" charset="0"/>
              </a:rPr>
              <a:t>Model </a:t>
            </a:r>
            <a:r>
              <a:rPr lang="en-US" dirty="0">
                <a:latin typeface="Calibri" pitchFamily="34" charset="0"/>
                <a:cs typeface="Calibri" pitchFamily="34" charset="0"/>
              </a:rPr>
              <a:t>help is accessed  by right-clicking icons in the object palette or by right clicking objects in the Project workspace and selecting "View Node Description."</a:t>
            </a:r>
            <a:endParaRPr lang="en-GB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dirty="0" smtClean="0">
                <a:latin typeface="Calibri" pitchFamily="34" charset="0"/>
                <a:cs typeface="Calibri" pitchFamily="34" charset="0"/>
              </a:rPr>
              <a:t>Click </a:t>
            </a:r>
            <a:r>
              <a:rPr lang="en-US" dirty="0">
                <a:latin typeface="Calibri" pitchFamily="34" charset="0"/>
                <a:cs typeface="Calibri" pitchFamily="34" charset="0"/>
              </a:rPr>
              <a:t>the question mark in attribute dialog boxes to view the description of that attribute.</a:t>
            </a:r>
            <a:endParaRPr lang="en-GB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dirty="0" smtClean="0">
                <a:latin typeface="Calibri" pitchFamily="34" charset="0"/>
                <a:cs typeface="Calibri" pitchFamily="34" charset="0"/>
              </a:rPr>
              <a:t>Tool </a:t>
            </a:r>
            <a:r>
              <a:rPr lang="en-US" dirty="0">
                <a:latin typeface="Calibri" pitchFamily="34" charset="0"/>
                <a:cs typeface="Calibri" pitchFamily="34" charset="0"/>
              </a:rPr>
              <a:t>Tips: place your cursor over any object </a:t>
            </a:r>
            <a:r>
              <a:rPr lang="en-US" u="sng" dirty="0">
                <a:latin typeface="Calibri" pitchFamily="34" charset="0"/>
                <a:cs typeface="Calibri" pitchFamily="34" charset="0"/>
              </a:rPr>
              <a:t>an</a:t>
            </a:r>
            <a:r>
              <a:rPr lang="en-US" dirty="0">
                <a:latin typeface="Calibri" pitchFamily="34" charset="0"/>
                <a:cs typeface="Calibri" pitchFamily="34" charset="0"/>
              </a:rPr>
              <a:t>d wait one second to get a brief description of that object.</a:t>
            </a:r>
            <a:endParaRPr lang="en-GB" dirty="0">
              <a:latin typeface="Calibri" pitchFamily="34" charset="0"/>
              <a:cs typeface="Calibri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219502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78098"/>
          </a:xfrm>
        </p:spPr>
        <p:txBody>
          <a:bodyPr>
            <a:normAutofit/>
          </a:bodyPr>
          <a:lstStyle/>
          <a:p>
            <a:r>
              <a:rPr lang="en-GB" sz="3600" dirty="0" smtClean="0"/>
              <a:t>Searching Product Documentation</a:t>
            </a:r>
            <a:endParaRPr lang="en-GB" sz="3600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8" t="34321" r="68809" b="9948"/>
          <a:stretch/>
        </p:blipFill>
        <p:spPr bwMode="auto">
          <a:xfrm>
            <a:off x="683568" y="764704"/>
            <a:ext cx="7992888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407500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 smtClean="0"/>
              <a:t>LAB: Using the Project Editor</a:t>
            </a:r>
          </a:p>
          <a:p>
            <a:pPr marL="0" indent="0" algn="ctr">
              <a:buNone/>
            </a:pPr>
            <a:endParaRPr lang="en-GB" sz="4400" dirty="0"/>
          </a:p>
          <a:p>
            <a:pPr marL="0" indent="0" algn="ctr">
              <a:buNone/>
            </a:pPr>
            <a:r>
              <a:rPr lang="en-GB" sz="3600" b="1" dirty="0" smtClean="0"/>
              <a:t>Log onto Moodle and access the lab file “Labs 2014 OPNET</a:t>
            </a:r>
            <a:r>
              <a:rPr lang="en-GB" sz="4400" dirty="0" smtClean="0"/>
              <a:t>”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71510538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87532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20769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62967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093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1323</TotalTime>
  <Words>2848</Words>
  <Application>Microsoft Office PowerPoint</Application>
  <PresentationFormat>On-screen Show (4:3)</PresentationFormat>
  <Paragraphs>468</Paragraphs>
  <Slides>69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1" baseType="lpstr">
      <vt:lpstr>Office Theme</vt:lpstr>
      <vt:lpstr>Visio</vt:lpstr>
      <vt:lpstr>OPNET Modeler</vt:lpstr>
      <vt:lpstr>PowerPoint Presentation</vt:lpstr>
      <vt:lpstr>What is Modeler</vt:lpstr>
      <vt:lpstr>Questions and Goals</vt:lpstr>
      <vt:lpstr>Aim &amp; Expectations</vt:lpstr>
      <vt:lpstr>Content</vt:lpstr>
      <vt:lpstr>About OPNET</vt:lpstr>
      <vt:lpstr>About OPNET Modeler for Network R&amp;D</vt:lpstr>
      <vt:lpstr>Network R&amp;D Portfolio Solution</vt:lpstr>
      <vt:lpstr>About OPNET Modeler</vt:lpstr>
      <vt:lpstr>Companies that uses OPNET</vt:lpstr>
      <vt:lpstr>Key Differentiating Features</vt:lpstr>
      <vt:lpstr>OPNET Modeler Wireless Suite</vt:lpstr>
      <vt:lpstr>Modeler Architecture – Multi-level Hierarchy</vt:lpstr>
      <vt:lpstr>Hierarchical Modelling</vt:lpstr>
      <vt:lpstr>Network Level</vt:lpstr>
      <vt:lpstr>Node Level</vt:lpstr>
      <vt:lpstr>Process Level</vt:lpstr>
      <vt:lpstr>Profile Configuration</vt:lpstr>
      <vt:lpstr>Application Configuration</vt:lpstr>
      <vt:lpstr>Model Libraries</vt:lpstr>
      <vt:lpstr>Scalable Wireless Modeling and Simulation</vt:lpstr>
      <vt:lpstr>Integrated Analysis and Debugging</vt:lpstr>
      <vt:lpstr>Accelerating Simulation Run-time</vt:lpstr>
      <vt:lpstr>Co-Simulator</vt:lpstr>
      <vt:lpstr>Integrating Live Network and Application Behaviour</vt:lpstr>
      <vt:lpstr>Customising the OPNET Environment with OPNET Development Kit (ODK)</vt:lpstr>
      <vt:lpstr>Getting help with OPNET</vt:lpstr>
      <vt:lpstr>PowerPoint Presentation</vt:lpstr>
      <vt:lpstr>Reading List</vt:lpstr>
      <vt:lpstr>PowerPoint Presentation</vt:lpstr>
      <vt:lpstr>Overview</vt:lpstr>
      <vt:lpstr>Project and Scenarios</vt:lpstr>
      <vt:lpstr>Projects and Scenarios</vt:lpstr>
      <vt:lpstr>The Project/Scenario Workflow</vt:lpstr>
      <vt:lpstr>Project Editor</vt:lpstr>
      <vt:lpstr>Setting Background</vt:lpstr>
      <vt:lpstr>Zooming and Panning</vt:lpstr>
      <vt:lpstr>Changing Icon Size</vt:lpstr>
      <vt:lpstr>Annotation Palette</vt:lpstr>
      <vt:lpstr>PowerPoint Presentation</vt:lpstr>
      <vt:lpstr>Why use Subnets?</vt:lpstr>
      <vt:lpstr>Object Hierarchy</vt:lpstr>
      <vt:lpstr>Model Library</vt:lpstr>
      <vt:lpstr>Model Library Component</vt:lpstr>
      <vt:lpstr>Model Naming Convention</vt:lpstr>
      <vt:lpstr>Model Naming Convention (cont.)</vt:lpstr>
      <vt:lpstr>Choosing Link Models</vt:lpstr>
      <vt:lpstr>Organizing Models – Object Palettes</vt:lpstr>
      <vt:lpstr>Object Palettes – Tree View</vt:lpstr>
      <vt:lpstr>Object Palettes – Icon View</vt:lpstr>
      <vt:lpstr>Customising Object Palettes</vt:lpstr>
      <vt:lpstr>Customizing Palettes</vt:lpstr>
      <vt:lpstr>Creating a New Device</vt:lpstr>
      <vt:lpstr>Deriving New Models</vt:lpstr>
      <vt:lpstr>Advantages of Deriving Models</vt:lpstr>
      <vt:lpstr>Device Creator</vt:lpstr>
      <vt:lpstr>Derive New vs Device Creator</vt:lpstr>
      <vt:lpstr>Object Attributes</vt:lpstr>
      <vt:lpstr>Object Attributes (cont.)</vt:lpstr>
      <vt:lpstr>Selecting Objects</vt:lpstr>
      <vt:lpstr>Group Attribute Assignment</vt:lpstr>
      <vt:lpstr>Where to Get Help</vt:lpstr>
      <vt:lpstr>Searching Product Documentation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Network</dc:title>
  <dc:creator>arya</dc:creator>
  <cp:lastModifiedBy>sc-cc</cp:lastModifiedBy>
  <cp:revision>88</cp:revision>
  <cp:lastPrinted>2013-10-17T12:27:51Z</cp:lastPrinted>
  <dcterms:created xsi:type="dcterms:W3CDTF">2013-10-01T08:59:03Z</dcterms:created>
  <dcterms:modified xsi:type="dcterms:W3CDTF">2014-02-10T15:27:30Z</dcterms:modified>
</cp:coreProperties>
</file>