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media/image5.jpg" ContentType="image/png"/>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70" r:id="rId2"/>
    <p:sldId id="256" r:id="rId3"/>
    <p:sldId id="258" r:id="rId4"/>
    <p:sldId id="294" r:id="rId5"/>
    <p:sldId id="257" r:id="rId6"/>
    <p:sldId id="286" r:id="rId7"/>
    <p:sldId id="284" r:id="rId8"/>
    <p:sldId id="285" r:id="rId9"/>
    <p:sldId id="277" r:id="rId10"/>
    <p:sldId id="287" r:id="rId11"/>
    <p:sldId id="266" r:id="rId12"/>
    <p:sldId id="297" r:id="rId13"/>
    <p:sldId id="288" r:id="rId14"/>
    <p:sldId id="281" r:id="rId15"/>
    <p:sldId id="290" r:id="rId16"/>
    <p:sldId id="291" r:id="rId17"/>
    <p:sldId id="282" r:id="rId18"/>
    <p:sldId id="298" r:id="rId19"/>
    <p:sldId id="293" r:id="rId20"/>
    <p:sldId id="295" r:id="rId21"/>
    <p:sldId id="283" r:id="rId22"/>
    <p:sldId id="29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5"/>
    <p:restoredTop sz="94651"/>
  </p:normalViewPr>
  <p:slideViewPr>
    <p:cSldViewPr snapToGrid="0">
      <p:cViewPr varScale="1">
        <p:scale>
          <a:sx n="110" d="100"/>
          <a:sy n="110" d="100"/>
        </p:scale>
        <p:origin x="560" y="17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jpg"/></Relationships>
</file>

<file path=ppt/diagrams/_rels/drawing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8B5225-7B2D-4F06-AEAE-6A133074CBF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D55B03E-8DAD-4916-B739-FDB1A98A94D2}">
      <dgm:prSet/>
      <dgm:spPr/>
      <dgm:t>
        <a:bodyPr/>
        <a:lstStyle/>
        <a:p>
          <a:r>
            <a:rPr lang="en-US"/>
            <a:t>Assignment 2: Group Presentation</a:t>
          </a:r>
        </a:p>
      </dgm:t>
    </dgm:pt>
    <dgm:pt modelId="{15B0AA4D-4A88-44A5-88BF-E630386046EC}" type="parTrans" cxnId="{1D878B51-675D-45CE-9E31-D5D6C840CEB6}">
      <dgm:prSet/>
      <dgm:spPr/>
      <dgm:t>
        <a:bodyPr/>
        <a:lstStyle/>
        <a:p>
          <a:endParaRPr lang="en-US"/>
        </a:p>
      </dgm:t>
    </dgm:pt>
    <dgm:pt modelId="{D4EDFA3C-AEA6-4CCF-9665-3A0D79088E4E}" type="sibTrans" cxnId="{1D878B51-675D-45CE-9E31-D5D6C840CEB6}">
      <dgm:prSet/>
      <dgm:spPr/>
      <dgm:t>
        <a:bodyPr/>
        <a:lstStyle/>
        <a:p>
          <a:endParaRPr lang="en-US"/>
        </a:p>
      </dgm:t>
    </dgm:pt>
    <dgm:pt modelId="{440420FF-9981-42BC-80C2-6D691AFCB904}">
      <dgm:prSet/>
      <dgm:spPr/>
      <dgm:t>
        <a:bodyPr/>
        <a:lstStyle/>
        <a:p>
          <a:r>
            <a:rPr lang="en-US"/>
            <a:t>Elizabett Dovbak: ID 2436775</a:t>
          </a:r>
        </a:p>
      </dgm:t>
    </dgm:pt>
    <dgm:pt modelId="{977A2D84-A9CA-40FE-8949-94ED0097CAB5}" type="parTrans" cxnId="{3DE2BBC0-5848-4902-977E-7AD96F918AB7}">
      <dgm:prSet/>
      <dgm:spPr/>
      <dgm:t>
        <a:bodyPr/>
        <a:lstStyle/>
        <a:p>
          <a:endParaRPr lang="en-US"/>
        </a:p>
      </dgm:t>
    </dgm:pt>
    <dgm:pt modelId="{9AB01CDF-2BA4-48C7-A632-36B71B7A23CF}" type="sibTrans" cxnId="{3DE2BBC0-5848-4902-977E-7AD96F918AB7}">
      <dgm:prSet/>
      <dgm:spPr/>
      <dgm:t>
        <a:bodyPr/>
        <a:lstStyle/>
        <a:p>
          <a:endParaRPr lang="en-US"/>
        </a:p>
      </dgm:t>
    </dgm:pt>
    <dgm:pt modelId="{20B35B97-321C-47B1-A89E-825F5C58C21D}">
      <dgm:prSet/>
      <dgm:spPr/>
      <dgm:t>
        <a:bodyPr/>
        <a:lstStyle/>
        <a:p>
          <a:r>
            <a:rPr lang="en-US"/>
            <a:t>Elvira De Paula Alfredo: ID 2441352</a:t>
          </a:r>
        </a:p>
      </dgm:t>
    </dgm:pt>
    <dgm:pt modelId="{3A515AD0-F125-4981-9DED-2840E9C9BC30}" type="parTrans" cxnId="{651FB7DA-F35F-4FA5-94EC-C779EA70D3C1}">
      <dgm:prSet/>
      <dgm:spPr/>
      <dgm:t>
        <a:bodyPr/>
        <a:lstStyle/>
        <a:p>
          <a:endParaRPr lang="en-US"/>
        </a:p>
      </dgm:t>
    </dgm:pt>
    <dgm:pt modelId="{EC8EAD01-54B8-4F58-ACEF-961B4A21B672}" type="sibTrans" cxnId="{651FB7DA-F35F-4FA5-94EC-C779EA70D3C1}">
      <dgm:prSet/>
      <dgm:spPr/>
      <dgm:t>
        <a:bodyPr/>
        <a:lstStyle/>
        <a:p>
          <a:endParaRPr lang="en-US"/>
        </a:p>
      </dgm:t>
    </dgm:pt>
    <dgm:pt modelId="{7A46ABE1-01F4-4ED2-9988-2CE20DDD2C03}">
      <dgm:prSet/>
      <dgm:spPr/>
      <dgm:t>
        <a:bodyPr/>
        <a:lstStyle/>
        <a:p>
          <a:r>
            <a:rPr lang="en-US"/>
            <a:t>Sandra Fuerez: ID 2441352</a:t>
          </a:r>
        </a:p>
      </dgm:t>
    </dgm:pt>
    <dgm:pt modelId="{28CF45F9-F1BE-4F17-9015-586F9D9B0647}" type="parTrans" cxnId="{55B793A7-9296-4587-B266-64CB8DD273C6}">
      <dgm:prSet/>
      <dgm:spPr/>
      <dgm:t>
        <a:bodyPr/>
        <a:lstStyle/>
        <a:p>
          <a:endParaRPr lang="en-US"/>
        </a:p>
      </dgm:t>
    </dgm:pt>
    <dgm:pt modelId="{F9B3AFDC-DD62-4F60-9078-45BAD6AC089C}" type="sibTrans" cxnId="{55B793A7-9296-4587-B266-64CB8DD273C6}">
      <dgm:prSet/>
      <dgm:spPr/>
      <dgm:t>
        <a:bodyPr/>
        <a:lstStyle/>
        <a:p>
          <a:endParaRPr lang="en-US"/>
        </a:p>
      </dgm:t>
    </dgm:pt>
    <dgm:pt modelId="{90128642-897D-45BC-B59A-FD3BC29B8CB0}">
      <dgm:prSet/>
      <dgm:spPr/>
      <dgm:t>
        <a:bodyPr/>
        <a:lstStyle/>
        <a:p>
          <a:r>
            <a:rPr lang="en-US"/>
            <a:t>Fatima Galbiade Fernandes: ID 2435941 </a:t>
          </a:r>
        </a:p>
      </dgm:t>
    </dgm:pt>
    <dgm:pt modelId="{1F0C9CC8-8378-4395-B67A-1B16833D40B8}" type="parTrans" cxnId="{7BFE626D-0301-4414-A8E7-525B608866F2}">
      <dgm:prSet/>
      <dgm:spPr/>
      <dgm:t>
        <a:bodyPr/>
        <a:lstStyle/>
        <a:p>
          <a:endParaRPr lang="en-US"/>
        </a:p>
      </dgm:t>
    </dgm:pt>
    <dgm:pt modelId="{A02E4AF3-2620-44BA-9869-DBB1734CD74A}" type="sibTrans" cxnId="{7BFE626D-0301-4414-A8E7-525B608866F2}">
      <dgm:prSet/>
      <dgm:spPr/>
      <dgm:t>
        <a:bodyPr/>
        <a:lstStyle/>
        <a:p>
          <a:endParaRPr lang="en-US"/>
        </a:p>
      </dgm:t>
    </dgm:pt>
    <dgm:pt modelId="{D391AAFC-950A-F44E-B791-A76B266409A7}" type="pres">
      <dgm:prSet presAssocID="{318B5225-7B2D-4F06-AEAE-6A133074CBFA}" presName="vert0" presStyleCnt="0">
        <dgm:presLayoutVars>
          <dgm:dir/>
          <dgm:animOne val="branch"/>
          <dgm:animLvl val="lvl"/>
        </dgm:presLayoutVars>
      </dgm:prSet>
      <dgm:spPr/>
    </dgm:pt>
    <dgm:pt modelId="{B79ED02D-9C4E-9B4C-BFE0-A6ADB961F66C}" type="pres">
      <dgm:prSet presAssocID="{2D55B03E-8DAD-4916-B739-FDB1A98A94D2}" presName="thickLine" presStyleLbl="alignNode1" presStyleIdx="0" presStyleCnt="1"/>
      <dgm:spPr/>
    </dgm:pt>
    <dgm:pt modelId="{CAC890EF-160D-8E4D-A487-DD61B800391B}" type="pres">
      <dgm:prSet presAssocID="{2D55B03E-8DAD-4916-B739-FDB1A98A94D2}" presName="horz1" presStyleCnt="0"/>
      <dgm:spPr/>
    </dgm:pt>
    <dgm:pt modelId="{FF949861-3945-9C48-8013-CEA24A5FCABC}" type="pres">
      <dgm:prSet presAssocID="{2D55B03E-8DAD-4916-B739-FDB1A98A94D2}" presName="tx1" presStyleLbl="revTx" presStyleIdx="0" presStyleCnt="5"/>
      <dgm:spPr/>
    </dgm:pt>
    <dgm:pt modelId="{D8C59F84-3D57-9D4A-9294-43B95FF1F167}" type="pres">
      <dgm:prSet presAssocID="{2D55B03E-8DAD-4916-B739-FDB1A98A94D2}" presName="vert1" presStyleCnt="0"/>
      <dgm:spPr/>
    </dgm:pt>
    <dgm:pt modelId="{2B305F44-F68C-9E49-A12C-35A49BB98443}" type="pres">
      <dgm:prSet presAssocID="{440420FF-9981-42BC-80C2-6D691AFCB904}" presName="vertSpace2a" presStyleCnt="0"/>
      <dgm:spPr/>
    </dgm:pt>
    <dgm:pt modelId="{2A7126EA-1592-7242-A3B4-99740F2ABDC0}" type="pres">
      <dgm:prSet presAssocID="{440420FF-9981-42BC-80C2-6D691AFCB904}" presName="horz2" presStyleCnt="0"/>
      <dgm:spPr/>
    </dgm:pt>
    <dgm:pt modelId="{BF5A6704-C6A7-7940-A113-8D4C94870C02}" type="pres">
      <dgm:prSet presAssocID="{440420FF-9981-42BC-80C2-6D691AFCB904}" presName="horzSpace2" presStyleCnt="0"/>
      <dgm:spPr/>
    </dgm:pt>
    <dgm:pt modelId="{B6E04E19-5C70-1C46-AC71-3C71DA5E0C13}" type="pres">
      <dgm:prSet presAssocID="{440420FF-9981-42BC-80C2-6D691AFCB904}" presName="tx2" presStyleLbl="revTx" presStyleIdx="1" presStyleCnt="5"/>
      <dgm:spPr/>
    </dgm:pt>
    <dgm:pt modelId="{C83A39C7-0C78-6645-9833-AC3506D30020}" type="pres">
      <dgm:prSet presAssocID="{440420FF-9981-42BC-80C2-6D691AFCB904}" presName="vert2" presStyleCnt="0"/>
      <dgm:spPr/>
    </dgm:pt>
    <dgm:pt modelId="{9E64BD59-75E0-A149-A24E-F52626933D79}" type="pres">
      <dgm:prSet presAssocID="{440420FF-9981-42BC-80C2-6D691AFCB904}" presName="thinLine2b" presStyleLbl="callout" presStyleIdx="0" presStyleCnt="4"/>
      <dgm:spPr/>
    </dgm:pt>
    <dgm:pt modelId="{BAF05331-5BEA-4241-A67F-51110618386D}" type="pres">
      <dgm:prSet presAssocID="{440420FF-9981-42BC-80C2-6D691AFCB904}" presName="vertSpace2b" presStyleCnt="0"/>
      <dgm:spPr/>
    </dgm:pt>
    <dgm:pt modelId="{683D8FB9-636F-D64C-AD77-5F0AEBB3C2FA}" type="pres">
      <dgm:prSet presAssocID="{20B35B97-321C-47B1-A89E-825F5C58C21D}" presName="horz2" presStyleCnt="0"/>
      <dgm:spPr/>
    </dgm:pt>
    <dgm:pt modelId="{43444118-8658-2348-ABB2-0A9C7D847742}" type="pres">
      <dgm:prSet presAssocID="{20B35B97-321C-47B1-A89E-825F5C58C21D}" presName="horzSpace2" presStyleCnt="0"/>
      <dgm:spPr/>
    </dgm:pt>
    <dgm:pt modelId="{98A09AFB-0F3F-5649-843D-51F3A30DE051}" type="pres">
      <dgm:prSet presAssocID="{20B35B97-321C-47B1-A89E-825F5C58C21D}" presName="tx2" presStyleLbl="revTx" presStyleIdx="2" presStyleCnt="5"/>
      <dgm:spPr/>
    </dgm:pt>
    <dgm:pt modelId="{3168A942-5CDE-FC44-B89E-CB04CCFFCA5B}" type="pres">
      <dgm:prSet presAssocID="{20B35B97-321C-47B1-A89E-825F5C58C21D}" presName="vert2" presStyleCnt="0"/>
      <dgm:spPr/>
    </dgm:pt>
    <dgm:pt modelId="{E1F094D5-D09A-FC4D-BA3A-1A42B377A1EA}" type="pres">
      <dgm:prSet presAssocID="{20B35B97-321C-47B1-A89E-825F5C58C21D}" presName="thinLine2b" presStyleLbl="callout" presStyleIdx="1" presStyleCnt="4"/>
      <dgm:spPr/>
    </dgm:pt>
    <dgm:pt modelId="{53CE61B7-F8C7-474D-BA79-0A44A5D79A11}" type="pres">
      <dgm:prSet presAssocID="{20B35B97-321C-47B1-A89E-825F5C58C21D}" presName="vertSpace2b" presStyleCnt="0"/>
      <dgm:spPr/>
    </dgm:pt>
    <dgm:pt modelId="{1CDF6CA3-040E-BC45-98F8-EAB0CC7B89B5}" type="pres">
      <dgm:prSet presAssocID="{7A46ABE1-01F4-4ED2-9988-2CE20DDD2C03}" presName="horz2" presStyleCnt="0"/>
      <dgm:spPr/>
    </dgm:pt>
    <dgm:pt modelId="{F8C8354D-0DA2-7E47-8CCD-F2484305F591}" type="pres">
      <dgm:prSet presAssocID="{7A46ABE1-01F4-4ED2-9988-2CE20DDD2C03}" presName="horzSpace2" presStyleCnt="0"/>
      <dgm:spPr/>
    </dgm:pt>
    <dgm:pt modelId="{3B7491CE-1D38-854D-8BBF-C6961F2A32ED}" type="pres">
      <dgm:prSet presAssocID="{7A46ABE1-01F4-4ED2-9988-2CE20DDD2C03}" presName="tx2" presStyleLbl="revTx" presStyleIdx="3" presStyleCnt="5"/>
      <dgm:spPr/>
    </dgm:pt>
    <dgm:pt modelId="{55D8AFF4-7DD5-3147-B26F-B8C70E8593C0}" type="pres">
      <dgm:prSet presAssocID="{7A46ABE1-01F4-4ED2-9988-2CE20DDD2C03}" presName="vert2" presStyleCnt="0"/>
      <dgm:spPr/>
    </dgm:pt>
    <dgm:pt modelId="{D6549D09-9F13-6940-943A-BB928EB61846}" type="pres">
      <dgm:prSet presAssocID="{7A46ABE1-01F4-4ED2-9988-2CE20DDD2C03}" presName="thinLine2b" presStyleLbl="callout" presStyleIdx="2" presStyleCnt="4"/>
      <dgm:spPr/>
    </dgm:pt>
    <dgm:pt modelId="{6AE433C6-994C-9243-87ED-594F298356ED}" type="pres">
      <dgm:prSet presAssocID="{7A46ABE1-01F4-4ED2-9988-2CE20DDD2C03}" presName="vertSpace2b" presStyleCnt="0"/>
      <dgm:spPr/>
    </dgm:pt>
    <dgm:pt modelId="{40DF8DBF-80DD-AC41-8862-B4BFFE0A1E88}" type="pres">
      <dgm:prSet presAssocID="{90128642-897D-45BC-B59A-FD3BC29B8CB0}" presName="horz2" presStyleCnt="0"/>
      <dgm:spPr/>
    </dgm:pt>
    <dgm:pt modelId="{46E12BE5-42EA-7445-B284-00E7A6DD7282}" type="pres">
      <dgm:prSet presAssocID="{90128642-897D-45BC-B59A-FD3BC29B8CB0}" presName="horzSpace2" presStyleCnt="0"/>
      <dgm:spPr/>
    </dgm:pt>
    <dgm:pt modelId="{FAC7EBB3-BAED-C245-8643-50756C457174}" type="pres">
      <dgm:prSet presAssocID="{90128642-897D-45BC-B59A-FD3BC29B8CB0}" presName="tx2" presStyleLbl="revTx" presStyleIdx="4" presStyleCnt="5"/>
      <dgm:spPr/>
    </dgm:pt>
    <dgm:pt modelId="{1D128075-7DEA-B84F-AE43-2AC453DB9F91}" type="pres">
      <dgm:prSet presAssocID="{90128642-897D-45BC-B59A-FD3BC29B8CB0}" presName="vert2" presStyleCnt="0"/>
      <dgm:spPr/>
    </dgm:pt>
    <dgm:pt modelId="{B77D1858-AA52-B042-A9C4-E60D6589CCD2}" type="pres">
      <dgm:prSet presAssocID="{90128642-897D-45BC-B59A-FD3BC29B8CB0}" presName="thinLine2b" presStyleLbl="callout" presStyleIdx="3" presStyleCnt="4"/>
      <dgm:spPr/>
    </dgm:pt>
    <dgm:pt modelId="{24B27851-E3CB-5F4F-8F02-817A47D2F513}" type="pres">
      <dgm:prSet presAssocID="{90128642-897D-45BC-B59A-FD3BC29B8CB0}" presName="vertSpace2b" presStyleCnt="0"/>
      <dgm:spPr/>
    </dgm:pt>
  </dgm:ptLst>
  <dgm:cxnLst>
    <dgm:cxn modelId="{B025FF08-7CCA-7849-BDC8-B4DAAE393EBF}" type="presOf" srcId="{90128642-897D-45BC-B59A-FD3BC29B8CB0}" destId="{FAC7EBB3-BAED-C245-8643-50756C457174}" srcOrd="0" destOrd="0" presId="urn:microsoft.com/office/officeart/2008/layout/LinedList"/>
    <dgm:cxn modelId="{32BB561D-F7AF-AE4D-B6D5-792C8DC078FE}" type="presOf" srcId="{440420FF-9981-42BC-80C2-6D691AFCB904}" destId="{B6E04E19-5C70-1C46-AC71-3C71DA5E0C13}" srcOrd="0" destOrd="0" presId="urn:microsoft.com/office/officeart/2008/layout/LinedList"/>
    <dgm:cxn modelId="{1D878B51-675D-45CE-9E31-D5D6C840CEB6}" srcId="{318B5225-7B2D-4F06-AEAE-6A133074CBFA}" destId="{2D55B03E-8DAD-4916-B739-FDB1A98A94D2}" srcOrd="0" destOrd="0" parTransId="{15B0AA4D-4A88-44A5-88BF-E630386046EC}" sibTransId="{D4EDFA3C-AEA6-4CCF-9665-3A0D79088E4E}"/>
    <dgm:cxn modelId="{7BFE626D-0301-4414-A8E7-525B608866F2}" srcId="{2D55B03E-8DAD-4916-B739-FDB1A98A94D2}" destId="{90128642-897D-45BC-B59A-FD3BC29B8CB0}" srcOrd="3" destOrd="0" parTransId="{1F0C9CC8-8378-4395-B67A-1B16833D40B8}" sibTransId="{A02E4AF3-2620-44BA-9869-DBB1734CD74A}"/>
    <dgm:cxn modelId="{8D77CA7E-6D0D-0340-BC3F-4803311768BD}" type="presOf" srcId="{318B5225-7B2D-4F06-AEAE-6A133074CBFA}" destId="{D391AAFC-950A-F44E-B791-A76B266409A7}" srcOrd="0" destOrd="0" presId="urn:microsoft.com/office/officeart/2008/layout/LinedList"/>
    <dgm:cxn modelId="{ECD03987-2D2F-8A4F-B3CF-C387987D517E}" type="presOf" srcId="{20B35B97-321C-47B1-A89E-825F5C58C21D}" destId="{98A09AFB-0F3F-5649-843D-51F3A30DE051}" srcOrd="0" destOrd="0" presId="urn:microsoft.com/office/officeart/2008/layout/LinedList"/>
    <dgm:cxn modelId="{55B793A7-9296-4587-B266-64CB8DD273C6}" srcId="{2D55B03E-8DAD-4916-B739-FDB1A98A94D2}" destId="{7A46ABE1-01F4-4ED2-9988-2CE20DDD2C03}" srcOrd="2" destOrd="0" parTransId="{28CF45F9-F1BE-4F17-9015-586F9D9B0647}" sibTransId="{F9B3AFDC-DD62-4F60-9078-45BAD6AC089C}"/>
    <dgm:cxn modelId="{3DE2BBC0-5848-4902-977E-7AD96F918AB7}" srcId="{2D55B03E-8DAD-4916-B739-FDB1A98A94D2}" destId="{440420FF-9981-42BC-80C2-6D691AFCB904}" srcOrd="0" destOrd="0" parTransId="{977A2D84-A9CA-40FE-8949-94ED0097CAB5}" sibTransId="{9AB01CDF-2BA4-48C7-A632-36B71B7A23CF}"/>
    <dgm:cxn modelId="{651FB7DA-F35F-4FA5-94EC-C779EA70D3C1}" srcId="{2D55B03E-8DAD-4916-B739-FDB1A98A94D2}" destId="{20B35B97-321C-47B1-A89E-825F5C58C21D}" srcOrd="1" destOrd="0" parTransId="{3A515AD0-F125-4981-9DED-2840E9C9BC30}" sibTransId="{EC8EAD01-54B8-4F58-ACEF-961B4A21B672}"/>
    <dgm:cxn modelId="{BB62C1DB-4A22-A440-830B-A81CBAF15562}" type="presOf" srcId="{2D55B03E-8DAD-4916-B739-FDB1A98A94D2}" destId="{FF949861-3945-9C48-8013-CEA24A5FCABC}" srcOrd="0" destOrd="0" presId="urn:microsoft.com/office/officeart/2008/layout/LinedList"/>
    <dgm:cxn modelId="{D2FA01E5-4061-AC49-BD87-4CF9BA9C7C36}" type="presOf" srcId="{7A46ABE1-01F4-4ED2-9988-2CE20DDD2C03}" destId="{3B7491CE-1D38-854D-8BBF-C6961F2A32ED}" srcOrd="0" destOrd="0" presId="urn:microsoft.com/office/officeart/2008/layout/LinedList"/>
    <dgm:cxn modelId="{98BD9F4B-9D46-7A45-98B1-24A27B54DFB4}" type="presParOf" srcId="{D391AAFC-950A-F44E-B791-A76B266409A7}" destId="{B79ED02D-9C4E-9B4C-BFE0-A6ADB961F66C}" srcOrd="0" destOrd="0" presId="urn:microsoft.com/office/officeart/2008/layout/LinedList"/>
    <dgm:cxn modelId="{CE9949D2-3C38-2B45-9505-823D24B57026}" type="presParOf" srcId="{D391AAFC-950A-F44E-B791-A76B266409A7}" destId="{CAC890EF-160D-8E4D-A487-DD61B800391B}" srcOrd="1" destOrd="0" presId="urn:microsoft.com/office/officeart/2008/layout/LinedList"/>
    <dgm:cxn modelId="{EB2CC46F-33C1-9248-81D7-8D1A7D8D7605}" type="presParOf" srcId="{CAC890EF-160D-8E4D-A487-DD61B800391B}" destId="{FF949861-3945-9C48-8013-CEA24A5FCABC}" srcOrd="0" destOrd="0" presId="urn:microsoft.com/office/officeart/2008/layout/LinedList"/>
    <dgm:cxn modelId="{72E144D2-53A0-F249-A5A8-4D911AF16A2F}" type="presParOf" srcId="{CAC890EF-160D-8E4D-A487-DD61B800391B}" destId="{D8C59F84-3D57-9D4A-9294-43B95FF1F167}" srcOrd="1" destOrd="0" presId="urn:microsoft.com/office/officeart/2008/layout/LinedList"/>
    <dgm:cxn modelId="{19BF5268-8989-D24D-8E88-DAC98A3BC85C}" type="presParOf" srcId="{D8C59F84-3D57-9D4A-9294-43B95FF1F167}" destId="{2B305F44-F68C-9E49-A12C-35A49BB98443}" srcOrd="0" destOrd="0" presId="urn:microsoft.com/office/officeart/2008/layout/LinedList"/>
    <dgm:cxn modelId="{36C658D7-9ECD-7B49-9880-3184FD8811B4}" type="presParOf" srcId="{D8C59F84-3D57-9D4A-9294-43B95FF1F167}" destId="{2A7126EA-1592-7242-A3B4-99740F2ABDC0}" srcOrd="1" destOrd="0" presId="urn:microsoft.com/office/officeart/2008/layout/LinedList"/>
    <dgm:cxn modelId="{8011BC22-9C93-0448-BF1B-83C0CB82985D}" type="presParOf" srcId="{2A7126EA-1592-7242-A3B4-99740F2ABDC0}" destId="{BF5A6704-C6A7-7940-A113-8D4C94870C02}" srcOrd="0" destOrd="0" presId="urn:microsoft.com/office/officeart/2008/layout/LinedList"/>
    <dgm:cxn modelId="{68C98ECD-D45C-AD4C-804F-672CC1E66536}" type="presParOf" srcId="{2A7126EA-1592-7242-A3B4-99740F2ABDC0}" destId="{B6E04E19-5C70-1C46-AC71-3C71DA5E0C13}" srcOrd="1" destOrd="0" presId="urn:microsoft.com/office/officeart/2008/layout/LinedList"/>
    <dgm:cxn modelId="{5E1A6874-F8EA-A440-9276-CF37C44FB54A}" type="presParOf" srcId="{2A7126EA-1592-7242-A3B4-99740F2ABDC0}" destId="{C83A39C7-0C78-6645-9833-AC3506D30020}" srcOrd="2" destOrd="0" presId="urn:microsoft.com/office/officeart/2008/layout/LinedList"/>
    <dgm:cxn modelId="{60434AA4-9AD9-064F-A8A4-732F27F42399}" type="presParOf" srcId="{D8C59F84-3D57-9D4A-9294-43B95FF1F167}" destId="{9E64BD59-75E0-A149-A24E-F52626933D79}" srcOrd="2" destOrd="0" presId="urn:microsoft.com/office/officeart/2008/layout/LinedList"/>
    <dgm:cxn modelId="{9ADBB068-AB6F-544A-B653-20C95BB7E312}" type="presParOf" srcId="{D8C59F84-3D57-9D4A-9294-43B95FF1F167}" destId="{BAF05331-5BEA-4241-A67F-51110618386D}" srcOrd="3" destOrd="0" presId="urn:microsoft.com/office/officeart/2008/layout/LinedList"/>
    <dgm:cxn modelId="{AE5DCBDD-7408-3445-8888-B5E7D9EB1F89}" type="presParOf" srcId="{D8C59F84-3D57-9D4A-9294-43B95FF1F167}" destId="{683D8FB9-636F-D64C-AD77-5F0AEBB3C2FA}" srcOrd="4" destOrd="0" presId="urn:microsoft.com/office/officeart/2008/layout/LinedList"/>
    <dgm:cxn modelId="{D053AE10-985C-2944-ACB7-C52A8EC5F198}" type="presParOf" srcId="{683D8FB9-636F-D64C-AD77-5F0AEBB3C2FA}" destId="{43444118-8658-2348-ABB2-0A9C7D847742}" srcOrd="0" destOrd="0" presId="urn:microsoft.com/office/officeart/2008/layout/LinedList"/>
    <dgm:cxn modelId="{24409B69-1C7B-F742-AD92-4D8FCD8D2568}" type="presParOf" srcId="{683D8FB9-636F-D64C-AD77-5F0AEBB3C2FA}" destId="{98A09AFB-0F3F-5649-843D-51F3A30DE051}" srcOrd="1" destOrd="0" presId="urn:microsoft.com/office/officeart/2008/layout/LinedList"/>
    <dgm:cxn modelId="{7607F7DA-6C3A-4246-89E0-624C4AEE5649}" type="presParOf" srcId="{683D8FB9-636F-D64C-AD77-5F0AEBB3C2FA}" destId="{3168A942-5CDE-FC44-B89E-CB04CCFFCA5B}" srcOrd="2" destOrd="0" presId="urn:microsoft.com/office/officeart/2008/layout/LinedList"/>
    <dgm:cxn modelId="{619940E6-7DFA-294E-91D9-086DC2AA63F3}" type="presParOf" srcId="{D8C59F84-3D57-9D4A-9294-43B95FF1F167}" destId="{E1F094D5-D09A-FC4D-BA3A-1A42B377A1EA}" srcOrd="5" destOrd="0" presId="urn:microsoft.com/office/officeart/2008/layout/LinedList"/>
    <dgm:cxn modelId="{06E8C2FB-42E7-DD40-B60A-D9AEC4D609D6}" type="presParOf" srcId="{D8C59F84-3D57-9D4A-9294-43B95FF1F167}" destId="{53CE61B7-F8C7-474D-BA79-0A44A5D79A11}" srcOrd="6" destOrd="0" presId="urn:microsoft.com/office/officeart/2008/layout/LinedList"/>
    <dgm:cxn modelId="{1A79DE8E-5C3B-D845-B9CD-920C116CE011}" type="presParOf" srcId="{D8C59F84-3D57-9D4A-9294-43B95FF1F167}" destId="{1CDF6CA3-040E-BC45-98F8-EAB0CC7B89B5}" srcOrd="7" destOrd="0" presId="urn:microsoft.com/office/officeart/2008/layout/LinedList"/>
    <dgm:cxn modelId="{D86CAC84-594F-5F4B-B5A4-7F5BAEBCDDED}" type="presParOf" srcId="{1CDF6CA3-040E-BC45-98F8-EAB0CC7B89B5}" destId="{F8C8354D-0DA2-7E47-8CCD-F2484305F591}" srcOrd="0" destOrd="0" presId="urn:microsoft.com/office/officeart/2008/layout/LinedList"/>
    <dgm:cxn modelId="{2C1923A0-D94F-1041-A036-9ABBD37011F1}" type="presParOf" srcId="{1CDF6CA3-040E-BC45-98F8-EAB0CC7B89B5}" destId="{3B7491CE-1D38-854D-8BBF-C6961F2A32ED}" srcOrd="1" destOrd="0" presId="urn:microsoft.com/office/officeart/2008/layout/LinedList"/>
    <dgm:cxn modelId="{0A4CF3C9-3741-6D49-94E3-61D3DCC29B11}" type="presParOf" srcId="{1CDF6CA3-040E-BC45-98F8-EAB0CC7B89B5}" destId="{55D8AFF4-7DD5-3147-B26F-B8C70E8593C0}" srcOrd="2" destOrd="0" presId="urn:microsoft.com/office/officeart/2008/layout/LinedList"/>
    <dgm:cxn modelId="{0593B00B-0A00-074F-9203-E5E50A4BB8BD}" type="presParOf" srcId="{D8C59F84-3D57-9D4A-9294-43B95FF1F167}" destId="{D6549D09-9F13-6940-943A-BB928EB61846}" srcOrd="8" destOrd="0" presId="urn:microsoft.com/office/officeart/2008/layout/LinedList"/>
    <dgm:cxn modelId="{D8CFDB72-3F9B-364E-AF38-31452CBB9EE1}" type="presParOf" srcId="{D8C59F84-3D57-9D4A-9294-43B95FF1F167}" destId="{6AE433C6-994C-9243-87ED-594F298356ED}" srcOrd="9" destOrd="0" presId="urn:microsoft.com/office/officeart/2008/layout/LinedList"/>
    <dgm:cxn modelId="{8224D108-19C3-F142-92E1-4E3D72B5FACC}" type="presParOf" srcId="{D8C59F84-3D57-9D4A-9294-43B95FF1F167}" destId="{40DF8DBF-80DD-AC41-8862-B4BFFE0A1E88}" srcOrd="10" destOrd="0" presId="urn:microsoft.com/office/officeart/2008/layout/LinedList"/>
    <dgm:cxn modelId="{4945AA71-9566-754C-95ED-525B52A1DA87}" type="presParOf" srcId="{40DF8DBF-80DD-AC41-8862-B4BFFE0A1E88}" destId="{46E12BE5-42EA-7445-B284-00E7A6DD7282}" srcOrd="0" destOrd="0" presId="urn:microsoft.com/office/officeart/2008/layout/LinedList"/>
    <dgm:cxn modelId="{6A51BB1A-9236-BB42-8258-7FE0CBC1C29D}" type="presParOf" srcId="{40DF8DBF-80DD-AC41-8862-B4BFFE0A1E88}" destId="{FAC7EBB3-BAED-C245-8643-50756C457174}" srcOrd="1" destOrd="0" presId="urn:microsoft.com/office/officeart/2008/layout/LinedList"/>
    <dgm:cxn modelId="{9AC19C8B-76D1-E14D-9FC3-F1315D60F725}" type="presParOf" srcId="{40DF8DBF-80DD-AC41-8862-B4BFFE0A1E88}" destId="{1D128075-7DEA-B84F-AE43-2AC453DB9F91}" srcOrd="2" destOrd="0" presId="urn:microsoft.com/office/officeart/2008/layout/LinedList"/>
    <dgm:cxn modelId="{3A0173D6-C971-AD49-AFE4-92EDB8FA139A}" type="presParOf" srcId="{D8C59F84-3D57-9D4A-9294-43B95FF1F167}" destId="{B77D1858-AA52-B042-A9C4-E60D6589CCD2}" srcOrd="11" destOrd="0" presId="urn:microsoft.com/office/officeart/2008/layout/LinedList"/>
    <dgm:cxn modelId="{1CC923A6-5B23-DC48-B961-8788E1C67A51}" type="presParOf" srcId="{D8C59F84-3D57-9D4A-9294-43B95FF1F167}" destId="{24B27851-E3CB-5F4F-8F02-817A47D2F513}"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18FA7B-FA11-4E75-B4BE-A4F7501A9173}"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BAACC151-289B-449A-AA6D-CE33C647C27D}">
      <dgm:prSet/>
      <dgm:spPr/>
      <dgm:t>
        <a:bodyPr/>
        <a:lstStyle/>
        <a:p>
          <a:pPr>
            <a:lnSpc>
              <a:spcPct val="100000"/>
            </a:lnSpc>
          </a:pPr>
          <a:r>
            <a:rPr lang="en-US" dirty="0">
              <a:latin typeface="Arial" panose="020B0604020202020204" pitchFamily="34" charset="0"/>
              <a:cs typeface="Arial" panose="020B0604020202020204" pitchFamily="34" charset="0"/>
            </a:rPr>
            <a:t>Flight Foods Ltd is a medium sized company</a:t>
          </a:r>
          <a:r>
            <a:rPr lang="en-US" dirty="0"/>
            <a:t>.</a:t>
          </a:r>
        </a:p>
      </dgm:t>
    </dgm:pt>
    <dgm:pt modelId="{9C75B637-4A3C-478B-8106-38C26BFC01BC}" type="parTrans" cxnId="{82DE6E7E-E362-4B96-AC45-8CC3737DBD15}">
      <dgm:prSet/>
      <dgm:spPr/>
      <dgm:t>
        <a:bodyPr/>
        <a:lstStyle/>
        <a:p>
          <a:endParaRPr lang="en-US"/>
        </a:p>
      </dgm:t>
    </dgm:pt>
    <dgm:pt modelId="{C4A5AE8E-7449-46F9-8252-5ECC5BBF5343}" type="sibTrans" cxnId="{82DE6E7E-E362-4B96-AC45-8CC3737DBD15}">
      <dgm:prSet/>
      <dgm:spPr/>
      <dgm:t>
        <a:bodyPr/>
        <a:lstStyle/>
        <a:p>
          <a:endParaRPr lang="en-US"/>
        </a:p>
      </dgm:t>
    </dgm:pt>
    <dgm:pt modelId="{DC6CA3D6-9138-4337-93FB-7571F8BEE739}">
      <dgm:prSet/>
      <dgm:spPr/>
      <dgm:t>
        <a:bodyPr/>
        <a:lstStyle/>
        <a:p>
          <a:pPr>
            <a:lnSpc>
              <a:spcPct val="100000"/>
            </a:lnSpc>
          </a:pPr>
          <a:r>
            <a:rPr lang="en-US" dirty="0">
              <a:latin typeface="Arial" panose="020B0604020202020204" pitchFamily="34" charset="0"/>
              <a:cs typeface="Arial" panose="020B0604020202020204" pitchFamily="34" charset="0"/>
            </a:rPr>
            <a:t>It manufactures and sells ready meals to airlines.</a:t>
          </a:r>
        </a:p>
      </dgm:t>
    </dgm:pt>
    <dgm:pt modelId="{FE4B1369-2ECA-4919-9EBC-F00CCFEBD08A}" type="parTrans" cxnId="{1ED75DF4-55DD-4715-8595-01EE8461E9D3}">
      <dgm:prSet/>
      <dgm:spPr/>
      <dgm:t>
        <a:bodyPr/>
        <a:lstStyle/>
        <a:p>
          <a:endParaRPr lang="en-US"/>
        </a:p>
      </dgm:t>
    </dgm:pt>
    <dgm:pt modelId="{BC4334D0-95DF-4F21-BBF2-6016D388AEBB}" type="sibTrans" cxnId="{1ED75DF4-55DD-4715-8595-01EE8461E9D3}">
      <dgm:prSet/>
      <dgm:spPr/>
      <dgm:t>
        <a:bodyPr/>
        <a:lstStyle/>
        <a:p>
          <a:endParaRPr lang="en-US"/>
        </a:p>
      </dgm:t>
    </dgm:pt>
    <dgm:pt modelId="{622D2F1D-6E8A-42D3-BDC5-A2A6853A3E68}">
      <dgm:prSet/>
      <dgm:spPr/>
      <dgm:t>
        <a:bodyPr/>
        <a:lstStyle/>
        <a:p>
          <a:pPr>
            <a:lnSpc>
              <a:spcPct val="100000"/>
            </a:lnSpc>
          </a:pPr>
          <a:r>
            <a:rPr lang="en-US" dirty="0">
              <a:latin typeface="Arial" panose="020B0604020202020204" pitchFamily="34" charset="0"/>
              <a:cs typeface="Arial" panose="020B0604020202020204" pitchFamily="34" charset="0"/>
            </a:rPr>
            <a:t>The factory is large and spacious, with good lighting and ventilation.</a:t>
          </a:r>
        </a:p>
      </dgm:t>
    </dgm:pt>
    <dgm:pt modelId="{AC8E2685-AE07-4432-8534-1D2239F4C144}" type="parTrans" cxnId="{2636CECF-C294-4648-BC20-3DBF2A66C68C}">
      <dgm:prSet/>
      <dgm:spPr/>
      <dgm:t>
        <a:bodyPr/>
        <a:lstStyle/>
        <a:p>
          <a:endParaRPr lang="en-US"/>
        </a:p>
      </dgm:t>
    </dgm:pt>
    <dgm:pt modelId="{1C05760F-5374-4583-A611-3E6AAA186ACA}" type="sibTrans" cxnId="{2636CECF-C294-4648-BC20-3DBF2A66C68C}">
      <dgm:prSet/>
      <dgm:spPr/>
      <dgm:t>
        <a:bodyPr/>
        <a:lstStyle/>
        <a:p>
          <a:endParaRPr lang="en-US"/>
        </a:p>
      </dgm:t>
    </dgm:pt>
    <dgm:pt modelId="{27E5F9B7-2644-43E1-988B-97B2EB1DC084}">
      <dgm:prSet/>
      <dgm:spPr/>
      <dgm:t>
        <a:bodyPr/>
        <a:lstStyle/>
        <a:p>
          <a:pPr>
            <a:lnSpc>
              <a:spcPct val="100000"/>
            </a:lnSpc>
          </a:pPr>
          <a:r>
            <a:rPr lang="en-US" dirty="0">
              <a:latin typeface="Arial" panose="020B0604020202020204" pitchFamily="34" charset="0"/>
              <a:cs typeface="Arial" panose="020B0604020202020204" pitchFamily="34" charset="0"/>
            </a:rPr>
            <a:t>About 40 employees work there, aged from 16 to 60, many of them immigrants from five different cultural groups.</a:t>
          </a:r>
        </a:p>
      </dgm:t>
    </dgm:pt>
    <dgm:pt modelId="{DE415FE1-4641-46D9-8EFD-16A97CE640EC}" type="parTrans" cxnId="{5CAEBED6-7AA7-4D1B-8650-7AC37A819631}">
      <dgm:prSet/>
      <dgm:spPr/>
      <dgm:t>
        <a:bodyPr/>
        <a:lstStyle/>
        <a:p>
          <a:endParaRPr lang="en-US"/>
        </a:p>
      </dgm:t>
    </dgm:pt>
    <dgm:pt modelId="{9B418C4A-D628-4106-BED5-6AA4EAD71B2A}" type="sibTrans" cxnId="{5CAEBED6-7AA7-4D1B-8650-7AC37A819631}">
      <dgm:prSet/>
      <dgm:spPr/>
      <dgm:t>
        <a:bodyPr/>
        <a:lstStyle/>
        <a:p>
          <a:endParaRPr lang="en-US"/>
        </a:p>
      </dgm:t>
    </dgm:pt>
    <dgm:pt modelId="{49E9ABFF-94BB-4C12-8139-1087D0845C58}" type="pres">
      <dgm:prSet presAssocID="{7118FA7B-FA11-4E75-B4BE-A4F7501A9173}" presName="root" presStyleCnt="0">
        <dgm:presLayoutVars>
          <dgm:dir/>
          <dgm:resizeHandles val="exact"/>
        </dgm:presLayoutVars>
      </dgm:prSet>
      <dgm:spPr/>
    </dgm:pt>
    <dgm:pt modelId="{6FA1BEEC-A988-4414-86B5-6B5D896169A2}" type="pres">
      <dgm:prSet presAssocID="{BAACC151-289B-449A-AA6D-CE33C647C27D}" presName="compNode" presStyleCnt="0"/>
      <dgm:spPr/>
    </dgm:pt>
    <dgm:pt modelId="{428B36AA-E3A1-465D-8B56-CDF10EC8849D}" type="pres">
      <dgm:prSet presAssocID="{BAACC151-289B-449A-AA6D-CE33C647C27D}" presName="bgRect" presStyleLbl="bgShp" presStyleIdx="0" presStyleCnt="4" custLinFactNeighborY="-4425"/>
      <dgm:spPr/>
    </dgm:pt>
    <dgm:pt modelId="{AE97829D-2CD8-4B47-8116-686EFA597831}" type="pres">
      <dgm:prSet presAssocID="{BAACC151-289B-449A-AA6D-CE33C647C27D}" presName="iconRect" presStyleLbl="node1" presStyleIdx="0" presStyleCnt="4" custLinFactNeighborX="7061" custLinFactNeighborY="-8045"/>
      <dgm:spPr>
        <a:blipFill>
          <a:blip xmlns:r="http://schemas.openxmlformats.org/officeDocument/2006/relationships" r:embed="rId1"/>
          <a:srcRect/>
          <a:stretch>
            <a:fillRect/>
          </a:stretch>
        </a:blipFill>
        <a:ln>
          <a:noFill/>
        </a:ln>
      </dgm:spPr>
    </dgm:pt>
    <dgm:pt modelId="{C8D89578-5904-4C99-81A6-9239CDD37381}" type="pres">
      <dgm:prSet presAssocID="{BAACC151-289B-449A-AA6D-CE33C647C27D}" presName="spaceRect" presStyleCnt="0"/>
      <dgm:spPr/>
    </dgm:pt>
    <dgm:pt modelId="{F81A42E5-E7A6-42DD-B2CF-49591B24151C}" type="pres">
      <dgm:prSet presAssocID="{BAACC151-289B-449A-AA6D-CE33C647C27D}" presName="parTx" presStyleLbl="revTx" presStyleIdx="0" presStyleCnt="4">
        <dgm:presLayoutVars>
          <dgm:chMax val="0"/>
          <dgm:chPref val="0"/>
        </dgm:presLayoutVars>
      </dgm:prSet>
      <dgm:spPr/>
    </dgm:pt>
    <dgm:pt modelId="{A66F0294-5D58-4FA0-82DF-42D688DE319D}" type="pres">
      <dgm:prSet presAssocID="{C4A5AE8E-7449-46F9-8252-5ECC5BBF5343}" presName="sibTrans" presStyleCnt="0"/>
      <dgm:spPr/>
    </dgm:pt>
    <dgm:pt modelId="{8A1D506A-232D-4505-9A1D-3BDDBE73270E}" type="pres">
      <dgm:prSet presAssocID="{DC6CA3D6-9138-4337-93FB-7571F8BEE739}" presName="compNode" presStyleCnt="0"/>
      <dgm:spPr/>
    </dgm:pt>
    <dgm:pt modelId="{73FC0258-FDE9-4735-A968-A0E470CEADDD}" type="pres">
      <dgm:prSet presAssocID="{DC6CA3D6-9138-4337-93FB-7571F8BEE739}" presName="bgRect" presStyleLbl="bgShp" presStyleIdx="1" presStyleCnt="4" custLinFactNeighborX="1794" custLinFactNeighborY="15853"/>
      <dgm:spPr/>
    </dgm:pt>
    <dgm:pt modelId="{CB52C58D-35AA-45BB-AB29-14156CEC8DCB}" type="pres">
      <dgm:prSet presAssocID="{DC6CA3D6-9138-4337-93FB-7571F8BEE739}" presName="iconRect" presStyleLbl="node1" presStyleIdx="1" presStyleCnt="4" custLinFactNeighborX="-2864" custLinFactNeighborY="-763"/>
      <dgm:spPr>
        <a:blipFill>
          <a:blip xmlns:r="http://schemas.openxmlformats.org/officeDocument/2006/relationships" r:embed="rId2"/>
          <a:srcRect/>
          <a:stretch>
            <a:fillRect/>
          </a:stretch>
        </a:blipFill>
        <a:ln>
          <a:noFill/>
        </a:ln>
      </dgm:spPr>
    </dgm:pt>
    <dgm:pt modelId="{7A337CFD-7754-4750-9728-7F7CF7ABB98A}" type="pres">
      <dgm:prSet presAssocID="{DC6CA3D6-9138-4337-93FB-7571F8BEE739}" presName="spaceRect" presStyleCnt="0"/>
      <dgm:spPr/>
    </dgm:pt>
    <dgm:pt modelId="{0E487366-BBFC-4184-A2C3-30FFF9B2D650}" type="pres">
      <dgm:prSet presAssocID="{DC6CA3D6-9138-4337-93FB-7571F8BEE739}" presName="parTx" presStyleLbl="revTx" presStyleIdx="1" presStyleCnt="4" custScaleX="99946">
        <dgm:presLayoutVars>
          <dgm:chMax val="0"/>
          <dgm:chPref val="0"/>
        </dgm:presLayoutVars>
      </dgm:prSet>
      <dgm:spPr/>
    </dgm:pt>
    <dgm:pt modelId="{89A12AEB-957C-4C47-AACB-CA0E1F91AEFC}" type="pres">
      <dgm:prSet presAssocID="{BC4334D0-95DF-4F21-BBF2-6016D388AEBB}" presName="sibTrans" presStyleCnt="0"/>
      <dgm:spPr/>
    </dgm:pt>
    <dgm:pt modelId="{82A61A15-B939-4187-8052-B2B198F4A86C}" type="pres">
      <dgm:prSet presAssocID="{622D2F1D-6E8A-42D3-BDC5-A2A6853A3E68}" presName="compNode" presStyleCnt="0"/>
      <dgm:spPr/>
    </dgm:pt>
    <dgm:pt modelId="{1BC2126C-FDC0-44B1-8644-0D02395908A5}" type="pres">
      <dgm:prSet presAssocID="{622D2F1D-6E8A-42D3-BDC5-A2A6853A3E68}" presName="bgRect" presStyleLbl="bgShp" presStyleIdx="2" presStyleCnt="4" custLinFactNeighborX="-1211" custLinFactNeighborY="2528"/>
      <dgm:spPr/>
    </dgm:pt>
    <dgm:pt modelId="{78F47A70-F9AE-430A-81E9-9BC759F179F0}" type="pres">
      <dgm:prSet presAssocID="{622D2F1D-6E8A-42D3-BDC5-A2A6853A3E68}"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a:ext>
            </a:extLst>
          </a:blip>
          <a:stretch>
            <a:fillRect/>
          </a:stretch>
        </a:blipFill>
        <a:ln>
          <a:noFill/>
        </a:ln>
      </dgm:spPr>
      <dgm:extLst>
        <a:ext uri="{E40237B7-FDA0-4F09-8148-C483321AD2D9}">
          <dgm14:cNvPr xmlns:dgm14="http://schemas.microsoft.com/office/drawing/2010/diagram" id="0" name="" descr="Factory"/>
        </a:ext>
      </dgm:extLst>
    </dgm:pt>
    <dgm:pt modelId="{28B0D6D3-F764-4F44-B549-11FC8AF43FE6}" type="pres">
      <dgm:prSet presAssocID="{622D2F1D-6E8A-42D3-BDC5-A2A6853A3E68}" presName="spaceRect" presStyleCnt="0"/>
      <dgm:spPr/>
    </dgm:pt>
    <dgm:pt modelId="{56AA062C-C9CA-4671-AD97-5F041C1EC64E}" type="pres">
      <dgm:prSet presAssocID="{622D2F1D-6E8A-42D3-BDC5-A2A6853A3E68}" presName="parTx" presStyleLbl="revTx" presStyleIdx="2" presStyleCnt="4">
        <dgm:presLayoutVars>
          <dgm:chMax val="0"/>
          <dgm:chPref val="0"/>
        </dgm:presLayoutVars>
      </dgm:prSet>
      <dgm:spPr/>
    </dgm:pt>
    <dgm:pt modelId="{C28CB74C-7E83-48E2-9E35-9B19FCC03362}" type="pres">
      <dgm:prSet presAssocID="{1C05760F-5374-4583-A611-3E6AAA186ACA}" presName="sibTrans" presStyleCnt="0"/>
      <dgm:spPr/>
    </dgm:pt>
    <dgm:pt modelId="{78CFB9DE-4B88-4A26-8B5A-9E2C291F40C0}" type="pres">
      <dgm:prSet presAssocID="{27E5F9B7-2644-43E1-988B-97B2EB1DC084}" presName="compNode" presStyleCnt="0"/>
      <dgm:spPr/>
    </dgm:pt>
    <dgm:pt modelId="{5D36E59F-E6A1-461A-AB93-D0CCA17CD309}" type="pres">
      <dgm:prSet presAssocID="{27E5F9B7-2644-43E1-988B-97B2EB1DC084}" presName="bgRect" presStyleLbl="bgShp" presStyleIdx="3" presStyleCnt="4"/>
      <dgm:spPr/>
    </dgm:pt>
    <dgm:pt modelId="{B8C0C260-BF2B-4210-8FD8-6C85B4AF25AF}" type="pres">
      <dgm:prSet presAssocID="{27E5F9B7-2644-43E1-988B-97B2EB1DC084}"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a:ext>
            </a:extLst>
          </a:blip>
          <a:stretch>
            <a:fillRect/>
          </a:stretch>
        </a:blipFill>
        <a:ln>
          <a:noFill/>
        </a:ln>
      </dgm:spPr>
      <dgm:extLst>
        <a:ext uri="{E40237B7-FDA0-4F09-8148-C483321AD2D9}">
          <dgm14:cNvPr xmlns:dgm14="http://schemas.microsoft.com/office/drawing/2010/diagram" id="0" name="" descr="Group"/>
        </a:ext>
      </dgm:extLst>
    </dgm:pt>
    <dgm:pt modelId="{2FF3067E-70D9-475A-8FDD-F6424C7FA778}" type="pres">
      <dgm:prSet presAssocID="{27E5F9B7-2644-43E1-988B-97B2EB1DC084}" presName="spaceRect" presStyleCnt="0"/>
      <dgm:spPr/>
    </dgm:pt>
    <dgm:pt modelId="{15356E6E-40E4-4546-97C4-E6C947B3761D}" type="pres">
      <dgm:prSet presAssocID="{27E5F9B7-2644-43E1-988B-97B2EB1DC084}" presName="parTx" presStyleLbl="revTx" presStyleIdx="3" presStyleCnt="4">
        <dgm:presLayoutVars>
          <dgm:chMax val="0"/>
          <dgm:chPref val="0"/>
        </dgm:presLayoutVars>
      </dgm:prSet>
      <dgm:spPr/>
    </dgm:pt>
  </dgm:ptLst>
  <dgm:cxnLst>
    <dgm:cxn modelId="{0583500D-42E1-435D-91BC-335FF1D016A0}" type="presOf" srcId="{DC6CA3D6-9138-4337-93FB-7571F8BEE739}" destId="{0E487366-BBFC-4184-A2C3-30FFF9B2D650}" srcOrd="0" destOrd="0" presId="urn:microsoft.com/office/officeart/2018/2/layout/IconVerticalSolidList"/>
    <dgm:cxn modelId="{17027D2F-96A0-4096-8155-7D5FE9624B71}" type="presOf" srcId="{7118FA7B-FA11-4E75-B4BE-A4F7501A9173}" destId="{49E9ABFF-94BB-4C12-8139-1087D0845C58}" srcOrd="0" destOrd="0" presId="urn:microsoft.com/office/officeart/2018/2/layout/IconVerticalSolidList"/>
    <dgm:cxn modelId="{51890D35-C2E2-4635-B7B1-59371EFEE710}" type="presOf" srcId="{622D2F1D-6E8A-42D3-BDC5-A2A6853A3E68}" destId="{56AA062C-C9CA-4671-AD97-5F041C1EC64E}" srcOrd="0" destOrd="0" presId="urn:microsoft.com/office/officeart/2018/2/layout/IconVerticalSolidList"/>
    <dgm:cxn modelId="{D085EA59-7EAD-4199-AE54-6FA157492AE4}" type="presOf" srcId="{BAACC151-289B-449A-AA6D-CE33C647C27D}" destId="{F81A42E5-E7A6-42DD-B2CF-49591B24151C}" srcOrd="0" destOrd="0" presId="urn:microsoft.com/office/officeart/2018/2/layout/IconVerticalSolidList"/>
    <dgm:cxn modelId="{B3F15960-5010-4653-ABE3-3463B3896F08}" type="presOf" srcId="{27E5F9B7-2644-43E1-988B-97B2EB1DC084}" destId="{15356E6E-40E4-4546-97C4-E6C947B3761D}" srcOrd="0" destOrd="0" presId="urn:microsoft.com/office/officeart/2018/2/layout/IconVerticalSolidList"/>
    <dgm:cxn modelId="{82DE6E7E-E362-4B96-AC45-8CC3737DBD15}" srcId="{7118FA7B-FA11-4E75-B4BE-A4F7501A9173}" destId="{BAACC151-289B-449A-AA6D-CE33C647C27D}" srcOrd="0" destOrd="0" parTransId="{9C75B637-4A3C-478B-8106-38C26BFC01BC}" sibTransId="{C4A5AE8E-7449-46F9-8252-5ECC5BBF5343}"/>
    <dgm:cxn modelId="{2636CECF-C294-4648-BC20-3DBF2A66C68C}" srcId="{7118FA7B-FA11-4E75-B4BE-A4F7501A9173}" destId="{622D2F1D-6E8A-42D3-BDC5-A2A6853A3E68}" srcOrd="2" destOrd="0" parTransId="{AC8E2685-AE07-4432-8534-1D2239F4C144}" sibTransId="{1C05760F-5374-4583-A611-3E6AAA186ACA}"/>
    <dgm:cxn modelId="{5CAEBED6-7AA7-4D1B-8650-7AC37A819631}" srcId="{7118FA7B-FA11-4E75-B4BE-A4F7501A9173}" destId="{27E5F9B7-2644-43E1-988B-97B2EB1DC084}" srcOrd="3" destOrd="0" parTransId="{DE415FE1-4641-46D9-8EFD-16A97CE640EC}" sibTransId="{9B418C4A-D628-4106-BED5-6AA4EAD71B2A}"/>
    <dgm:cxn modelId="{1ED75DF4-55DD-4715-8595-01EE8461E9D3}" srcId="{7118FA7B-FA11-4E75-B4BE-A4F7501A9173}" destId="{DC6CA3D6-9138-4337-93FB-7571F8BEE739}" srcOrd="1" destOrd="0" parTransId="{FE4B1369-2ECA-4919-9EBC-F00CCFEBD08A}" sibTransId="{BC4334D0-95DF-4F21-BBF2-6016D388AEBB}"/>
    <dgm:cxn modelId="{4B64A861-9917-4B36-AE91-8EC693B9525A}" type="presParOf" srcId="{49E9ABFF-94BB-4C12-8139-1087D0845C58}" destId="{6FA1BEEC-A988-4414-86B5-6B5D896169A2}" srcOrd="0" destOrd="0" presId="urn:microsoft.com/office/officeart/2018/2/layout/IconVerticalSolidList"/>
    <dgm:cxn modelId="{6B744341-3D3D-4E5B-9350-3DECC0EEBBBF}" type="presParOf" srcId="{6FA1BEEC-A988-4414-86B5-6B5D896169A2}" destId="{428B36AA-E3A1-465D-8B56-CDF10EC8849D}" srcOrd="0" destOrd="0" presId="urn:microsoft.com/office/officeart/2018/2/layout/IconVerticalSolidList"/>
    <dgm:cxn modelId="{94897986-7A2E-440D-84DA-98536EFE70E0}" type="presParOf" srcId="{6FA1BEEC-A988-4414-86B5-6B5D896169A2}" destId="{AE97829D-2CD8-4B47-8116-686EFA597831}" srcOrd="1" destOrd="0" presId="urn:microsoft.com/office/officeart/2018/2/layout/IconVerticalSolidList"/>
    <dgm:cxn modelId="{6557B8D5-BDC2-4F09-ADA3-6C03DBBDF01B}" type="presParOf" srcId="{6FA1BEEC-A988-4414-86B5-6B5D896169A2}" destId="{C8D89578-5904-4C99-81A6-9239CDD37381}" srcOrd="2" destOrd="0" presId="urn:microsoft.com/office/officeart/2018/2/layout/IconVerticalSolidList"/>
    <dgm:cxn modelId="{A936A534-DDC9-459E-93A8-33A58E346A36}" type="presParOf" srcId="{6FA1BEEC-A988-4414-86B5-6B5D896169A2}" destId="{F81A42E5-E7A6-42DD-B2CF-49591B24151C}" srcOrd="3" destOrd="0" presId="urn:microsoft.com/office/officeart/2018/2/layout/IconVerticalSolidList"/>
    <dgm:cxn modelId="{C266BB89-BF8B-4128-BD92-CF166E27CA10}" type="presParOf" srcId="{49E9ABFF-94BB-4C12-8139-1087D0845C58}" destId="{A66F0294-5D58-4FA0-82DF-42D688DE319D}" srcOrd="1" destOrd="0" presId="urn:microsoft.com/office/officeart/2018/2/layout/IconVerticalSolidList"/>
    <dgm:cxn modelId="{48F967B3-7285-4E16-9444-1D0DC0E8C448}" type="presParOf" srcId="{49E9ABFF-94BB-4C12-8139-1087D0845C58}" destId="{8A1D506A-232D-4505-9A1D-3BDDBE73270E}" srcOrd="2" destOrd="0" presId="urn:microsoft.com/office/officeart/2018/2/layout/IconVerticalSolidList"/>
    <dgm:cxn modelId="{5F11F60A-21EE-4F5F-B443-DD92EB2C332C}" type="presParOf" srcId="{8A1D506A-232D-4505-9A1D-3BDDBE73270E}" destId="{73FC0258-FDE9-4735-A968-A0E470CEADDD}" srcOrd="0" destOrd="0" presId="urn:microsoft.com/office/officeart/2018/2/layout/IconVerticalSolidList"/>
    <dgm:cxn modelId="{DDC401BD-33DD-479A-A1E7-1C7E06EE70C1}" type="presParOf" srcId="{8A1D506A-232D-4505-9A1D-3BDDBE73270E}" destId="{CB52C58D-35AA-45BB-AB29-14156CEC8DCB}" srcOrd="1" destOrd="0" presId="urn:microsoft.com/office/officeart/2018/2/layout/IconVerticalSolidList"/>
    <dgm:cxn modelId="{50728C2D-5AE8-4BF0-8202-D385C45EF996}" type="presParOf" srcId="{8A1D506A-232D-4505-9A1D-3BDDBE73270E}" destId="{7A337CFD-7754-4750-9728-7F7CF7ABB98A}" srcOrd="2" destOrd="0" presId="urn:microsoft.com/office/officeart/2018/2/layout/IconVerticalSolidList"/>
    <dgm:cxn modelId="{176FDC07-F1E9-4CF5-BB4B-456C1E6A7858}" type="presParOf" srcId="{8A1D506A-232D-4505-9A1D-3BDDBE73270E}" destId="{0E487366-BBFC-4184-A2C3-30FFF9B2D650}" srcOrd="3" destOrd="0" presId="urn:microsoft.com/office/officeart/2018/2/layout/IconVerticalSolidList"/>
    <dgm:cxn modelId="{5B276E76-CDE4-4685-80ED-7E8F27995903}" type="presParOf" srcId="{49E9ABFF-94BB-4C12-8139-1087D0845C58}" destId="{89A12AEB-957C-4C47-AACB-CA0E1F91AEFC}" srcOrd="3" destOrd="0" presId="urn:microsoft.com/office/officeart/2018/2/layout/IconVerticalSolidList"/>
    <dgm:cxn modelId="{44104154-CDBF-4348-9CC0-DA75BEBFD37B}" type="presParOf" srcId="{49E9ABFF-94BB-4C12-8139-1087D0845C58}" destId="{82A61A15-B939-4187-8052-B2B198F4A86C}" srcOrd="4" destOrd="0" presId="urn:microsoft.com/office/officeart/2018/2/layout/IconVerticalSolidList"/>
    <dgm:cxn modelId="{16F55E6A-DFC1-41B4-A2DA-9236AD22F9BD}" type="presParOf" srcId="{82A61A15-B939-4187-8052-B2B198F4A86C}" destId="{1BC2126C-FDC0-44B1-8644-0D02395908A5}" srcOrd="0" destOrd="0" presId="urn:microsoft.com/office/officeart/2018/2/layout/IconVerticalSolidList"/>
    <dgm:cxn modelId="{00E78871-B637-485C-B0E0-0141763FD185}" type="presParOf" srcId="{82A61A15-B939-4187-8052-B2B198F4A86C}" destId="{78F47A70-F9AE-430A-81E9-9BC759F179F0}" srcOrd="1" destOrd="0" presId="urn:microsoft.com/office/officeart/2018/2/layout/IconVerticalSolidList"/>
    <dgm:cxn modelId="{216DD570-F0C3-4384-84E3-751E7622A51D}" type="presParOf" srcId="{82A61A15-B939-4187-8052-B2B198F4A86C}" destId="{28B0D6D3-F764-4F44-B549-11FC8AF43FE6}" srcOrd="2" destOrd="0" presId="urn:microsoft.com/office/officeart/2018/2/layout/IconVerticalSolidList"/>
    <dgm:cxn modelId="{7E308ECF-F997-47E8-AA3C-1A3BC4B90ED0}" type="presParOf" srcId="{82A61A15-B939-4187-8052-B2B198F4A86C}" destId="{56AA062C-C9CA-4671-AD97-5F041C1EC64E}" srcOrd="3" destOrd="0" presId="urn:microsoft.com/office/officeart/2018/2/layout/IconVerticalSolidList"/>
    <dgm:cxn modelId="{6DD53841-D336-42ED-BCD6-F4EDA38E0724}" type="presParOf" srcId="{49E9ABFF-94BB-4C12-8139-1087D0845C58}" destId="{C28CB74C-7E83-48E2-9E35-9B19FCC03362}" srcOrd="5" destOrd="0" presId="urn:microsoft.com/office/officeart/2018/2/layout/IconVerticalSolidList"/>
    <dgm:cxn modelId="{7EC623CB-D4C3-4D1F-9B36-E81B2078B294}" type="presParOf" srcId="{49E9ABFF-94BB-4C12-8139-1087D0845C58}" destId="{78CFB9DE-4B88-4A26-8B5A-9E2C291F40C0}" srcOrd="6" destOrd="0" presId="urn:microsoft.com/office/officeart/2018/2/layout/IconVerticalSolidList"/>
    <dgm:cxn modelId="{50D228E8-330E-404E-B6F4-1FFC4AC69D62}" type="presParOf" srcId="{78CFB9DE-4B88-4A26-8B5A-9E2C291F40C0}" destId="{5D36E59F-E6A1-461A-AB93-D0CCA17CD309}" srcOrd="0" destOrd="0" presId="urn:microsoft.com/office/officeart/2018/2/layout/IconVerticalSolidList"/>
    <dgm:cxn modelId="{D331DD31-14A8-446A-ADDE-2218EBECD5E2}" type="presParOf" srcId="{78CFB9DE-4B88-4A26-8B5A-9E2C291F40C0}" destId="{B8C0C260-BF2B-4210-8FD8-6C85B4AF25AF}" srcOrd="1" destOrd="0" presId="urn:microsoft.com/office/officeart/2018/2/layout/IconVerticalSolidList"/>
    <dgm:cxn modelId="{58F307B8-A624-4B14-8D9F-C3C306216BF0}" type="presParOf" srcId="{78CFB9DE-4B88-4A26-8B5A-9E2C291F40C0}" destId="{2FF3067E-70D9-475A-8FDD-F6424C7FA778}" srcOrd="2" destOrd="0" presId="urn:microsoft.com/office/officeart/2018/2/layout/IconVerticalSolidList"/>
    <dgm:cxn modelId="{E0ACF404-DBA5-4EDE-A5C6-DE553DD3E813}" type="presParOf" srcId="{78CFB9DE-4B88-4A26-8B5A-9E2C291F40C0}" destId="{15356E6E-40E4-4546-97C4-E6C947B376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ED02D-9C4E-9B4C-BFE0-A6ADB961F66C}">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949861-3945-9C48-8013-CEA24A5FCABC}">
      <dsp:nvSpPr>
        <dsp:cNvPr id="0" name=""/>
        <dsp:cNvSpPr/>
      </dsp:nvSpPr>
      <dsp:spPr>
        <a:xfrm>
          <a:off x="0" y="0"/>
          <a:ext cx="2103120" cy="435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Assignment 2: Group Presentation</a:t>
          </a:r>
        </a:p>
      </dsp:txBody>
      <dsp:txXfrm>
        <a:off x="0" y="0"/>
        <a:ext cx="2103120" cy="4351338"/>
      </dsp:txXfrm>
    </dsp:sp>
    <dsp:sp modelId="{B6E04E19-5C70-1C46-AC71-3C71DA5E0C13}">
      <dsp:nvSpPr>
        <dsp:cNvPr id="0" name=""/>
        <dsp:cNvSpPr/>
      </dsp:nvSpPr>
      <dsp:spPr>
        <a:xfrm>
          <a:off x="2260854" y="51151"/>
          <a:ext cx="8254746"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Elizabett Dovbak: ID 2436775</a:t>
          </a:r>
        </a:p>
      </dsp:txBody>
      <dsp:txXfrm>
        <a:off x="2260854" y="51151"/>
        <a:ext cx="8254746" cy="1023031"/>
      </dsp:txXfrm>
    </dsp:sp>
    <dsp:sp modelId="{9E64BD59-75E0-A149-A24E-F52626933D79}">
      <dsp:nvSpPr>
        <dsp:cNvPr id="0" name=""/>
        <dsp:cNvSpPr/>
      </dsp:nvSpPr>
      <dsp:spPr>
        <a:xfrm>
          <a:off x="2103120" y="1074183"/>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A09AFB-0F3F-5649-843D-51F3A30DE051}">
      <dsp:nvSpPr>
        <dsp:cNvPr id="0" name=""/>
        <dsp:cNvSpPr/>
      </dsp:nvSpPr>
      <dsp:spPr>
        <a:xfrm>
          <a:off x="2260854" y="1125335"/>
          <a:ext cx="8254746"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Elvira De Paula Alfredo: ID 2441352</a:t>
          </a:r>
        </a:p>
      </dsp:txBody>
      <dsp:txXfrm>
        <a:off x="2260854" y="1125335"/>
        <a:ext cx="8254746" cy="1023031"/>
      </dsp:txXfrm>
    </dsp:sp>
    <dsp:sp modelId="{E1F094D5-D09A-FC4D-BA3A-1A42B377A1EA}">
      <dsp:nvSpPr>
        <dsp:cNvPr id="0" name=""/>
        <dsp:cNvSpPr/>
      </dsp:nvSpPr>
      <dsp:spPr>
        <a:xfrm>
          <a:off x="2103120" y="2148366"/>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B7491CE-1D38-854D-8BBF-C6961F2A32ED}">
      <dsp:nvSpPr>
        <dsp:cNvPr id="0" name=""/>
        <dsp:cNvSpPr/>
      </dsp:nvSpPr>
      <dsp:spPr>
        <a:xfrm>
          <a:off x="2260854" y="2199518"/>
          <a:ext cx="8254746"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Sandra Fuerez: ID 2441352</a:t>
          </a:r>
        </a:p>
      </dsp:txBody>
      <dsp:txXfrm>
        <a:off x="2260854" y="2199518"/>
        <a:ext cx="8254746" cy="1023031"/>
      </dsp:txXfrm>
    </dsp:sp>
    <dsp:sp modelId="{D6549D09-9F13-6940-943A-BB928EB61846}">
      <dsp:nvSpPr>
        <dsp:cNvPr id="0" name=""/>
        <dsp:cNvSpPr/>
      </dsp:nvSpPr>
      <dsp:spPr>
        <a:xfrm>
          <a:off x="2103120" y="3222550"/>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C7EBB3-BAED-C245-8643-50756C457174}">
      <dsp:nvSpPr>
        <dsp:cNvPr id="0" name=""/>
        <dsp:cNvSpPr/>
      </dsp:nvSpPr>
      <dsp:spPr>
        <a:xfrm>
          <a:off x="2260854" y="3273701"/>
          <a:ext cx="8254746" cy="102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Fatima Galbiade Fernandes: ID 2435941 </a:t>
          </a:r>
        </a:p>
      </dsp:txBody>
      <dsp:txXfrm>
        <a:off x="2260854" y="3273701"/>
        <a:ext cx="8254746" cy="1023031"/>
      </dsp:txXfrm>
    </dsp:sp>
    <dsp:sp modelId="{B77D1858-AA52-B042-A9C4-E60D6589CCD2}">
      <dsp:nvSpPr>
        <dsp:cNvPr id="0" name=""/>
        <dsp:cNvSpPr/>
      </dsp:nvSpPr>
      <dsp:spPr>
        <a:xfrm>
          <a:off x="2103120" y="4296733"/>
          <a:ext cx="841248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8B36AA-E3A1-465D-8B56-CDF10EC8849D}">
      <dsp:nvSpPr>
        <dsp:cNvPr id="0" name=""/>
        <dsp:cNvSpPr/>
      </dsp:nvSpPr>
      <dsp:spPr>
        <a:xfrm>
          <a:off x="0" y="0"/>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7829D-2CD8-4B47-8116-686EFA597831}">
      <dsp:nvSpPr>
        <dsp:cNvPr id="0" name=""/>
        <dsp:cNvSpPr/>
      </dsp:nvSpPr>
      <dsp:spPr>
        <a:xfrm>
          <a:off x="312514" y="167297"/>
          <a:ext cx="503560" cy="503560"/>
        </a:xfrm>
        <a:prstGeom prst="rect">
          <a:avLst/>
        </a:prstGeom>
        <a:blipFill>
          <a:blip xmlns:r="http://schemas.openxmlformats.org/officeDocument/2006/relationships" r:embed="rId1"/>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1A42E5-E7A6-42DD-B2CF-49591B24151C}">
      <dsp:nvSpPr>
        <dsp:cNvPr id="0" name=""/>
        <dsp:cNvSpPr/>
      </dsp:nvSpPr>
      <dsp:spPr>
        <a:xfrm>
          <a:off x="1057476" y="1806"/>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Flight Foods Ltd is a medium sized company</a:t>
          </a:r>
          <a:r>
            <a:rPr lang="en-US" sz="2200" kern="1200" dirty="0"/>
            <a:t>.</a:t>
          </a:r>
        </a:p>
      </dsp:txBody>
      <dsp:txXfrm>
        <a:off x="1057476" y="1806"/>
        <a:ext cx="9458123" cy="915564"/>
      </dsp:txXfrm>
    </dsp:sp>
    <dsp:sp modelId="{73FC0258-FDE9-4735-A968-A0E470CEADDD}">
      <dsp:nvSpPr>
        <dsp:cNvPr id="0" name=""/>
        <dsp:cNvSpPr/>
      </dsp:nvSpPr>
      <dsp:spPr>
        <a:xfrm>
          <a:off x="0" y="1291406"/>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52C58D-35AA-45BB-AB29-14156CEC8DCB}">
      <dsp:nvSpPr>
        <dsp:cNvPr id="0" name=""/>
        <dsp:cNvSpPr/>
      </dsp:nvSpPr>
      <dsp:spPr>
        <a:xfrm>
          <a:off x="262536" y="1348421"/>
          <a:ext cx="503560" cy="503560"/>
        </a:xfrm>
        <a:prstGeom prst="rect">
          <a:avLst/>
        </a:prstGeom>
        <a:blipFill>
          <a:blip xmlns:r="http://schemas.openxmlformats.org/officeDocument/2006/relationships" r:embed="rId2"/>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487366-BBFC-4184-A2C3-30FFF9B2D650}">
      <dsp:nvSpPr>
        <dsp:cNvPr id="0" name=""/>
        <dsp:cNvSpPr/>
      </dsp:nvSpPr>
      <dsp:spPr>
        <a:xfrm>
          <a:off x="1060030" y="1146262"/>
          <a:ext cx="9453015"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It manufactures and sells ready meals to airlines.</a:t>
          </a:r>
        </a:p>
      </dsp:txBody>
      <dsp:txXfrm>
        <a:off x="1060030" y="1146262"/>
        <a:ext cx="9453015" cy="915564"/>
      </dsp:txXfrm>
    </dsp:sp>
    <dsp:sp modelId="{1BC2126C-FDC0-44B1-8644-0D02395908A5}">
      <dsp:nvSpPr>
        <dsp:cNvPr id="0" name=""/>
        <dsp:cNvSpPr/>
      </dsp:nvSpPr>
      <dsp:spPr>
        <a:xfrm>
          <a:off x="0" y="2313863"/>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F47A70-F9AE-430A-81E9-9BC759F179F0}">
      <dsp:nvSpPr>
        <dsp:cNvPr id="0" name=""/>
        <dsp:cNvSpPr/>
      </dsp:nvSpPr>
      <dsp:spPr>
        <a:xfrm>
          <a:off x="276958" y="2496719"/>
          <a:ext cx="503560" cy="5035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AA062C-C9CA-4671-AD97-5F041C1EC64E}">
      <dsp:nvSpPr>
        <dsp:cNvPr id="0" name=""/>
        <dsp:cNvSpPr/>
      </dsp:nvSpPr>
      <dsp:spPr>
        <a:xfrm>
          <a:off x="1057476" y="2290717"/>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The factory is large and spacious, with good lighting and ventilation.</a:t>
          </a:r>
        </a:p>
      </dsp:txBody>
      <dsp:txXfrm>
        <a:off x="1057476" y="2290717"/>
        <a:ext cx="9458123" cy="915564"/>
      </dsp:txXfrm>
    </dsp:sp>
    <dsp:sp modelId="{5D36E59F-E6A1-461A-AB93-D0CCA17CD309}">
      <dsp:nvSpPr>
        <dsp:cNvPr id="0" name=""/>
        <dsp:cNvSpPr/>
      </dsp:nvSpPr>
      <dsp:spPr>
        <a:xfrm>
          <a:off x="0" y="3435173"/>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C0C260-BF2B-4210-8FD8-6C85B4AF25AF}">
      <dsp:nvSpPr>
        <dsp:cNvPr id="0" name=""/>
        <dsp:cNvSpPr/>
      </dsp:nvSpPr>
      <dsp:spPr>
        <a:xfrm>
          <a:off x="276958" y="3641175"/>
          <a:ext cx="503560" cy="5035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356E6E-40E4-4546-97C4-E6C947B3761D}">
      <dsp:nvSpPr>
        <dsp:cNvPr id="0" name=""/>
        <dsp:cNvSpPr/>
      </dsp:nvSpPr>
      <dsp:spPr>
        <a:xfrm>
          <a:off x="1057476" y="3435173"/>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About 40 employees work there, aged from 16 to 60, many of them immigrants from five different cultural groups.</a:t>
          </a:r>
        </a:p>
      </dsp:txBody>
      <dsp:txXfrm>
        <a:off x="1057476" y="3435173"/>
        <a:ext cx="9458123" cy="9155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2-02T09:49:43.855"/>
    </inkml:context>
    <inkml:brush xml:id="br0">
      <inkml:brushProperty name="width" value="0.035" units="cm"/>
      <inkml:brushProperty name="height" value="0.035" units="cm"/>
    </inkml:brush>
  </inkml:definitions>
  <inkml:trace contextRef="#ctx0" brushRef="#br0">15 0 24575,'-8'0'0,"2"0"0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2-02T09:49:26.139"/>
    </inkml:context>
    <inkml:brush xml:id="br0">
      <inkml:brushProperty name="width" value="0.035" units="cm"/>
      <inkml:brushProperty name="height" value="0.035" units="cm"/>
    </inkml:brush>
  </inkml:definitions>
  <inkml:trace contextRef="#ctx0" brushRef="#br0">0 2242 24575,'21'0'0,"28"-3"0,3-4 0,8-3 0,30-8 0,9-4 0,-19 2 0,4-3 0,2-1-651,8-4 1,2-3 0,-2 0 650,-4 1 0,-2 0 0,-2-1 0,-9 2 0,-1 0 0,-3 0 125,-6 4 1,-3-1-1,-2 1-125,18-8 0,-4 0 0,-6 2 0,-1-1 0,-9 4 0,-2-1 0,-6 2 0,-1 1 0,-5 2 0,-1 1 1474,37-20-1474,-8 4 101,-9 4-101,-5 1 0,-9 3 0,1 0 0,8-3 0,17-11 0,-32 18 0,1 0 0,1-2 0,1 1 0,36-24 0,-24 14 0,-17 10 0,-7 1 0,12-11 0,27-18 0,-28 23 0,3 0 0,8-4 0,1 0 0,6 1 0,0 1 0,1 1 0,-1 0 0,-1 2 0,-2-1 0,-6 3 0,-3 0 0,-7 3 0,-3 1 0,32-20 0,-4 7 0,6 4 0,11 1 0,-33 15 0,2 0 0,6-2 0,2 1 0,2-1 0,-1 1 0,-4 1 0,-3 1 0,27-9 0,-33 10 0,-25 6 0,-15 5 0,2 3 0,10 1 0,20 2 0,14 0 0,-2-2 0,-12 0 0,-22-1 0,-17 2 0,-9 1 0,-3 2 0,2-2 0,2 2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2-02T09:49:28.822"/>
    </inkml:context>
    <inkml:brush xml:id="br0">
      <inkml:brushProperty name="width" value="0.035" units="cm"/>
      <inkml:brushProperty name="height" value="0.035" units="cm"/>
    </inkml:brush>
  </inkml:definitions>
  <inkml:trace contextRef="#ctx0" brushRef="#br0">0 0 24575,'35'18'0,"20"10"0,-10-4 0,4 4 0,5 4 0,-1 2 0,-2 0 0,-1 1 0,0 3 0,-2 0 0,-5-2 0,-1 0 0,1 0 0,1-1 0,2 1 0,2 0 0,0-1 0,0 0 0,1-1 0,0-1 0,2 1 0,-1-1 0,-2-2 0,0 0 0,-1-1 0,-1 0 0,-2-3 0,-2 1 0,35 23 0,-10-6 0,-8-5 0,-2-3 0,-2-2 0,4 2 0,7 5 0,5 5 0,5 0 0,-5 0 0,-8-5 0,-8-3 0,0-1 0,6 2 0,5 3 0,6 0 0,7 4 0,6 1 0,-41-23 0,0-1 0,37 22 0,-11-6 0,-12-4 0,-4-3 0,4 4 0,4 2 0,2 0 0,-1-1 0,-7-4 0,-5-2 0,-5 0 0,2 3 0,7 4 0,8 7 0,13 1 0,5 0 0,2-2 0,-3-5 0,-8-2 0,-6-2 0,-10-4 0,-10-5 0,-12-6 0,-12-7 0,-9-4 0,-6-4 0,-1-2 0,5 2 0,8 0 0,15 5 0,11 5 0,7 2 0,-3 1 0,-10-4 0,-18-7 0,-11-4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2-02T09:49:53.857"/>
    </inkml:context>
    <inkml:brush xml:id="br0">
      <inkml:brushProperty name="width" value="0.035" units="cm"/>
      <inkml:brushProperty name="height" value="0.035" units="cm"/>
    </inkml:brush>
  </inkml:definitions>
  <inkml:trace contextRef="#ctx0" brushRef="#br0">0 1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2-02T09:49:54.458"/>
    </inkml:context>
    <inkml:brush xml:id="br0">
      <inkml:brushProperty name="width" value="0.035" units="cm"/>
      <inkml:brushProperty name="height" value="0.035" units="cm"/>
    </inkml:brush>
  </inkml:definitions>
  <inkml:trace contextRef="#ctx0" brushRef="#br0">1 0 24575,'0'4'0,"0"-1"0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2-02T09:51:36.674"/>
    </inkml:context>
    <inkml:brush xml:id="br0">
      <inkml:brushProperty name="width" value="0.035" units="cm"/>
      <inkml:brushProperty name="height" value="0.035" units="cm"/>
    </inkml:brush>
  </inkml:definitions>
  <inkml:trace contextRef="#ctx0" brushRef="#br0">0 2242 24575,'21'0'0,"28"-3"0,3-4 0,8-3 0,30-8 0,9-4 0,-19 2 0,4-3 0,2-1-651,8-4 1,2-3 0,-2 0 650,-4 1 0,-2 0 0,-2-1 0,-9 2 0,-1 0 0,-3 0 125,-6 4 1,-3-1-1,-2 1-125,18-8 0,-4 0 0,-6 2 0,-1-1 0,-9 4 0,-2-1 0,-6 2 0,-1 1 0,-5 2 0,-1 1 1474,37-20-1474,-8 4 101,-9 4-101,-5 1 0,-9 3 0,1 0 0,8-3 0,17-11 0,-32 18 0,1 0 0,1-2 0,1 1 0,36-24 0,-24 14 0,-17 10 0,-7 1 0,12-11 0,27-18 0,-28 23 0,3 0 0,8-4 0,1 0 0,6 1 0,0 1 0,1 1 0,-1 0 0,-1 2 0,-2-1 0,-6 3 0,-3 0 0,-7 3 0,-3 1 0,32-20 0,-4 7 0,6 4 0,11 1 0,-33 15 0,2 0 0,6-2 0,2 1 0,2-1 0,-1 1 0,-4 1 0,-3 1 0,27-9 0,-33 10 0,-25 6 0,-15 5 0,2 3 0,10 1 0,20 2 0,14 0 0,-2-2 0,-12 0 0,-22-1 0,-17 2 0,-9 1 0,-3 2 0,2-2 0,2 2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2-02T09:51:36.675"/>
    </inkml:context>
    <inkml:brush xml:id="br0">
      <inkml:brushProperty name="width" value="0.035" units="cm"/>
      <inkml:brushProperty name="height" value="0.035" units="cm"/>
    </inkml:brush>
  </inkml:definitions>
  <inkml:trace contextRef="#ctx0" brushRef="#br0">0 0 24575,'35'18'0,"20"10"0,-10-4 0,4 4 0,5 4 0,-1 2 0,-2 0 0,-1 1 0,0 3 0,-2 0 0,-5-2 0,-1 0 0,1 0 0,1-1 0,2 1 0,2 0 0,0-1 0,0 0 0,1-1 0,0-1 0,2 1 0,-1-1 0,-2-2 0,0 0 0,-1-1 0,-1 0 0,-2-3 0,-2 1 0,35 23 0,-10-6 0,-8-5 0,-2-3 0,-2-2 0,4 2 0,7 5 0,5 5 0,5 0 0,-5 0 0,-8-5 0,-8-3 0,0-1 0,6 2 0,5 3 0,6 0 0,7 4 0,6 1 0,-41-23 0,0-1 0,37 22 0,-11-6 0,-12-4 0,-4-3 0,4 4 0,4 2 0,2 0 0,-1-1 0,-7-4 0,-5-2 0,-5 0 0,2 3 0,7 4 0,8 7 0,13 1 0,5 0 0,2-2 0,-3-5 0,-8-2 0,-6-2 0,-10-4 0,-10-5 0,-12-6 0,-12-7 0,-9-4 0,-6-4 0,-1-2 0,5 2 0,8 0 0,15 5 0,11 5 0,7 2 0,-3 1 0,-10-4 0,-18-7 0,-11-4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2-02T09:51:36.676"/>
    </inkml:context>
    <inkml:brush xml:id="br0">
      <inkml:brushProperty name="width" value="0.035" units="cm"/>
      <inkml:brushProperty name="height" value="0.035" units="cm"/>
    </inkml:brush>
  </inkml:definitions>
  <inkml:trace contextRef="#ctx0" brushRef="#br0">0 1 24575,'0'0'0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2-02T09:51:36.677"/>
    </inkml:context>
    <inkml:brush xml:id="br0">
      <inkml:brushProperty name="width" value="0.035" units="cm"/>
      <inkml:brushProperty name="height" value="0.035" units="cm"/>
    </inkml:brush>
  </inkml:definitions>
  <inkml:trace contextRef="#ctx0" brushRef="#br0">1 0 24575,'0'4'0,"0"-1"0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875923-45AF-1C48-8BC4-14F64C141630}" type="datetimeFigureOut">
              <a:rPr lang="en-US" smtClean="0"/>
              <a:t>11/25/25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68F731-BF70-3A48-85E3-925E9CEF6279}" type="slidenum">
              <a:rPr lang="en-US" smtClean="0"/>
              <a:t>‹#›</a:t>
            </a:fld>
            <a:endParaRPr lang="en-US"/>
          </a:p>
        </p:txBody>
      </p:sp>
    </p:spTree>
    <p:extLst>
      <p:ext uri="{BB962C8B-B14F-4D97-AF65-F5344CB8AC3E}">
        <p14:creationId xmlns:p14="http://schemas.microsoft.com/office/powerpoint/2010/main" val="2296211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3ACC4-E111-5244-6AE4-D68BBE2AF35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0156BC9-699C-F230-294E-1B66A7FFC2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675F8D9-7EEF-B920-FAE4-761AA828F1AB}"/>
              </a:ext>
            </a:extLst>
          </p:cNvPr>
          <p:cNvSpPr>
            <a:spLocks noGrp="1"/>
          </p:cNvSpPr>
          <p:nvPr>
            <p:ph type="dt" sz="half" idx="10"/>
          </p:nvPr>
        </p:nvSpPr>
        <p:spPr/>
        <p:txBody>
          <a:bodyPr/>
          <a:lstStyle/>
          <a:p>
            <a:fld id="{387BCC7A-EA8D-A341-85DC-E41C0AA6AAD1}" type="datetimeFigureOut">
              <a:rPr lang="en-US" smtClean="0"/>
              <a:t>11/25/25</a:t>
            </a:fld>
            <a:endParaRPr lang="en-US"/>
          </a:p>
        </p:txBody>
      </p:sp>
      <p:sp>
        <p:nvSpPr>
          <p:cNvPr id="5" name="Footer Placeholder 4">
            <a:extLst>
              <a:ext uri="{FF2B5EF4-FFF2-40B4-BE49-F238E27FC236}">
                <a16:creationId xmlns:a16="http://schemas.microsoft.com/office/drawing/2014/main" id="{D2B93AE9-8BAB-C39A-D7BE-FC4322C5D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901B29-4410-E197-6EE5-F9FCCFF81A28}"/>
              </a:ext>
            </a:extLst>
          </p:cNvPr>
          <p:cNvSpPr>
            <a:spLocks noGrp="1"/>
          </p:cNvSpPr>
          <p:nvPr>
            <p:ph type="sldNum" sz="quarter" idx="12"/>
          </p:nvPr>
        </p:nvSpPr>
        <p:spPr/>
        <p:txBody>
          <a:bodyPr/>
          <a:lstStyle/>
          <a:p>
            <a:fld id="{FF4CC0D9-3209-2D49-9191-98DA49810C16}" type="slidenum">
              <a:rPr lang="en-US" smtClean="0"/>
              <a:t>‹#›</a:t>
            </a:fld>
            <a:endParaRPr lang="en-US"/>
          </a:p>
        </p:txBody>
      </p:sp>
    </p:spTree>
    <p:extLst>
      <p:ext uri="{BB962C8B-B14F-4D97-AF65-F5344CB8AC3E}">
        <p14:creationId xmlns:p14="http://schemas.microsoft.com/office/powerpoint/2010/main" val="2141600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75830-1AF2-170A-44F0-1E855295F28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D554A7-6AC4-AEF9-B525-0C92F8C4AE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3912D8-E90F-1A55-D496-096F144492AE}"/>
              </a:ext>
            </a:extLst>
          </p:cNvPr>
          <p:cNvSpPr>
            <a:spLocks noGrp="1"/>
          </p:cNvSpPr>
          <p:nvPr>
            <p:ph type="dt" sz="half" idx="10"/>
          </p:nvPr>
        </p:nvSpPr>
        <p:spPr/>
        <p:txBody>
          <a:bodyPr/>
          <a:lstStyle/>
          <a:p>
            <a:fld id="{387BCC7A-EA8D-A341-85DC-E41C0AA6AAD1}" type="datetimeFigureOut">
              <a:rPr lang="en-US" smtClean="0"/>
              <a:t>11/25/25</a:t>
            </a:fld>
            <a:endParaRPr lang="en-US"/>
          </a:p>
        </p:txBody>
      </p:sp>
      <p:sp>
        <p:nvSpPr>
          <p:cNvPr id="5" name="Footer Placeholder 4">
            <a:extLst>
              <a:ext uri="{FF2B5EF4-FFF2-40B4-BE49-F238E27FC236}">
                <a16:creationId xmlns:a16="http://schemas.microsoft.com/office/drawing/2014/main" id="{F23DB5C9-8E4D-EB9F-7F0E-B48C308961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EE7EBF-7A29-7640-C76A-2DB0A22793C5}"/>
              </a:ext>
            </a:extLst>
          </p:cNvPr>
          <p:cNvSpPr>
            <a:spLocks noGrp="1"/>
          </p:cNvSpPr>
          <p:nvPr>
            <p:ph type="sldNum" sz="quarter" idx="12"/>
          </p:nvPr>
        </p:nvSpPr>
        <p:spPr/>
        <p:txBody>
          <a:bodyPr/>
          <a:lstStyle/>
          <a:p>
            <a:fld id="{FF4CC0D9-3209-2D49-9191-98DA49810C16}" type="slidenum">
              <a:rPr lang="en-US" smtClean="0"/>
              <a:t>‹#›</a:t>
            </a:fld>
            <a:endParaRPr lang="en-US"/>
          </a:p>
        </p:txBody>
      </p:sp>
    </p:spTree>
    <p:extLst>
      <p:ext uri="{BB962C8B-B14F-4D97-AF65-F5344CB8AC3E}">
        <p14:creationId xmlns:p14="http://schemas.microsoft.com/office/powerpoint/2010/main" val="1869354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E89D3-27DB-DD1B-E04C-446ACE5E3DD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AC0B4E-D3A9-E0E3-8B0C-BCBDF37A465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A591BCA-08DD-D122-14B7-1FBA7CACECC8}"/>
              </a:ext>
            </a:extLst>
          </p:cNvPr>
          <p:cNvSpPr>
            <a:spLocks noGrp="1"/>
          </p:cNvSpPr>
          <p:nvPr>
            <p:ph type="dt" sz="half" idx="10"/>
          </p:nvPr>
        </p:nvSpPr>
        <p:spPr/>
        <p:txBody>
          <a:bodyPr/>
          <a:lstStyle/>
          <a:p>
            <a:fld id="{387BCC7A-EA8D-A341-85DC-E41C0AA6AAD1}" type="datetimeFigureOut">
              <a:rPr lang="en-US" smtClean="0"/>
              <a:t>11/25/25</a:t>
            </a:fld>
            <a:endParaRPr lang="en-US"/>
          </a:p>
        </p:txBody>
      </p:sp>
      <p:sp>
        <p:nvSpPr>
          <p:cNvPr id="5" name="Footer Placeholder 4">
            <a:extLst>
              <a:ext uri="{FF2B5EF4-FFF2-40B4-BE49-F238E27FC236}">
                <a16:creationId xmlns:a16="http://schemas.microsoft.com/office/drawing/2014/main" id="{A7F34661-25B7-F297-4886-48D1EA8B80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3AA182-9EC4-F6BF-7148-C5E5F5CA2D27}"/>
              </a:ext>
            </a:extLst>
          </p:cNvPr>
          <p:cNvSpPr>
            <a:spLocks noGrp="1"/>
          </p:cNvSpPr>
          <p:nvPr>
            <p:ph type="sldNum" sz="quarter" idx="12"/>
          </p:nvPr>
        </p:nvSpPr>
        <p:spPr/>
        <p:txBody>
          <a:bodyPr/>
          <a:lstStyle/>
          <a:p>
            <a:fld id="{FF4CC0D9-3209-2D49-9191-98DA49810C16}" type="slidenum">
              <a:rPr lang="en-US" smtClean="0"/>
              <a:t>‹#›</a:t>
            </a:fld>
            <a:endParaRPr lang="en-US"/>
          </a:p>
        </p:txBody>
      </p:sp>
    </p:spTree>
    <p:extLst>
      <p:ext uri="{BB962C8B-B14F-4D97-AF65-F5344CB8AC3E}">
        <p14:creationId xmlns:p14="http://schemas.microsoft.com/office/powerpoint/2010/main" val="2705181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B1496-4901-9508-943F-E4172DB1E7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8532D17-9A62-AD29-043D-21C1325409D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D024BD-5F5D-C30C-DC80-ED300D4AD2C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D9612FC-A797-919F-F13B-6151736D16C4}"/>
              </a:ext>
            </a:extLst>
          </p:cNvPr>
          <p:cNvSpPr>
            <a:spLocks noGrp="1"/>
          </p:cNvSpPr>
          <p:nvPr>
            <p:ph type="dt" sz="half" idx="10"/>
          </p:nvPr>
        </p:nvSpPr>
        <p:spPr/>
        <p:txBody>
          <a:bodyPr/>
          <a:lstStyle/>
          <a:p>
            <a:fld id="{387BCC7A-EA8D-A341-85DC-E41C0AA6AAD1}" type="datetimeFigureOut">
              <a:rPr lang="en-US" smtClean="0"/>
              <a:t>11/25/25</a:t>
            </a:fld>
            <a:endParaRPr lang="en-US"/>
          </a:p>
        </p:txBody>
      </p:sp>
      <p:sp>
        <p:nvSpPr>
          <p:cNvPr id="6" name="Footer Placeholder 5">
            <a:extLst>
              <a:ext uri="{FF2B5EF4-FFF2-40B4-BE49-F238E27FC236}">
                <a16:creationId xmlns:a16="http://schemas.microsoft.com/office/drawing/2014/main" id="{FB2FEF82-4FAD-47D0-AC34-1A5D5E3AE9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18F19F-768C-3C3B-CC5C-9F3361F358D1}"/>
              </a:ext>
            </a:extLst>
          </p:cNvPr>
          <p:cNvSpPr>
            <a:spLocks noGrp="1"/>
          </p:cNvSpPr>
          <p:nvPr>
            <p:ph type="sldNum" sz="quarter" idx="12"/>
          </p:nvPr>
        </p:nvSpPr>
        <p:spPr/>
        <p:txBody>
          <a:bodyPr/>
          <a:lstStyle/>
          <a:p>
            <a:fld id="{FF4CC0D9-3209-2D49-9191-98DA49810C16}" type="slidenum">
              <a:rPr lang="en-US" smtClean="0"/>
              <a:t>‹#›</a:t>
            </a:fld>
            <a:endParaRPr lang="en-US"/>
          </a:p>
        </p:txBody>
      </p:sp>
    </p:spTree>
    <p:extLst>
      <p:ext uri="{BB962C8B-B14F-4D97-AF65-F5344CB8AC3E}">
        <p14:creationId xmlns:p14="http://schemas.microsoft.com/office/powerpoint/2010/main" val="3002346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FE2FE-30DB-6F24-8ADA-23D728D1063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FBFF80-FDD0-DA9E-24A9-E47504C370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88EE2C-8D32-D525-F7F8-939CCDE5CF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A37E9D7-86D0-5B3C-1DEC-DF72B62C10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8DD05D2-9D5B-6B6A-752F-7D6218E0FD5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B7D30B-AAB2-1863-4110-57938FE33213}"/>
              </a:ext>
            </a:extLst>
          </p:cNvPr>
          <p:cNvSpPr>
            <a:spLocks noGrp="1"/>
          </p:cNvSpPr>
          <p:nvPr>
            <p:ph type="dt" sz="half" idx="10"/>
          </p:nvPr>
        </p:nvSpPr>
        <p:spPr/>
        <p:txBody>
          <a:bodyPr/>
          <a:lstStyle/>
          <a:p>
            <a:fld id="{387BCC7A-EA8D-A341-85DC-E41C0AA6AAD1}" type="datetimeFigureOut">
              <a:rPr lang="en-US" smtClean="0"/>
              <a:t>11/25/25</a:t>
            </a:fld>
            <a:endParaRPr lang="en-US"/>
          </a:p>
        </p:txBody>
      </p:sp>
      <p:sp>
        <p:nvSpPr>
          <p:cNvPr id="8" name="Footer Placeholder 7">
            <a:extLst>
              <a:ext uri="{FF2B5EF4-FFF2-40B4-BE49-F238E27FC236}">
                <a16:creationId xmlns:a16="http://schemas.microsoft.com/office/drawing/2014/main" id="{7C6DE617-07CB-A245-FCA3-1F14D5E4444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3C1D30A-FFFE-48E6-A7B5-EAB0920767C6}"/>
              </a:ext>
            </a:extLst>
          </p:cNvPr>
          <p:cNvSpPr>
            <a:spLocks noGrp="1"/>
          </p:cNvSpPr>
          <p:nvPr>
            <p:ph type="sldNum" sz="quarter" idx="12"/>
          </p:nvPr>
        </p:nvSpPr>
        <p:spPr/>
        <p:txBody>
          <a:bodyPr/>
          <a:lstStyle/>
          <a:p>
            <a:fld id="{FF4CC0D9-3209-2D49-9191-98DA49810C16}" type="slidenum">
              <a:rPr lang="en-US" smtClean="0"/>
              <a:t>‹#›</a:t>
            </a:fld>
            <a:endParaRPr lang="en-US"/>
          </a:p>
        </p:txBody>
      </p:sp>
    </p:spTree>
    <p:extLst>
      <p:ext uri="{BB962C8B-B14F-4D97-AF65-F5344CB8AC3E}">
        <p14:creationId xmlns:p14="http://schemas.microsoft.com/office/powerpoint/2010/main" val="3873582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D6135-2D05-E047-FCA4-61F66E0A903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94F787-F249-B05A-883A-7EF2D982881F}"/>
              </a:ext>
            </a:extLst>
          </p:cNvPr>
          <p:cNvSpPr>
            <a:spLocks noGrp="1"/>
          </p:cNvSpPr>
          <p:nvPr>
            <p:ph type="dt" sz="half" idx="10"/>
          </p:nvPr>
        </p:nvSpPr>
        <p:spPr/>
        <p:txBody>
          <a:bodyPr/>
          <a:lstStyle/>
          <a:p>
            <a:fld id="{387BCC7A-EA8D-A341-85DC-E41C0AA6AAD1}" type="datetimeFigureOut">
              <a:rPr lang="en-US" smtClean="0"/>
              <a:t>11/25/25</a:t>
            </a:fld>
            <a:endParaRPr lang="en-US"/>
          </a:p>
        </p:txBody>
      </p:sp>
      <p:sp>
        <p:nvSpPr>
          <p:cNvPr id="4" name="Footer Placeholder 3">
            <a:extLst>
              <a:ext uri="{FF2B5EF4-FFF2-40B4-BE49-F238E27FC236}">
                <a16:creationId xmlns:a16="http://schemas.microsoft.com/office/drawing/2014/main" id="{7D80E08F-AC70-EB63-8925-5ED1B01D201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CCC0B9B-4E2E-39EB-1DED-D01CAEB3E3C3}"/>
              </a:ext>
            </a:extLst>
          </p:cNvPr>
          <p:cNvSpPr>
            <a:spLocks noGrp="1"/>
          </p:cNvSpPr>
          <p:nvPr>
            <p:ph type="sldNum" sz="quarter" idx="12"/>
          </p:nvPr>
        </p:nvSpPr>
        <p:spPr/>
        <p:txBody>
          <a:bodyPr/>
          <a:lstStyle/>
          <a:p>
            <a:fld id="{FF4CC0D9-3209-2D49-9191-98DA49810C16}" type="slidenum">
              <a:rPr lang="en-US" smtClean="0"/>
              <a:t>‹#›</a:t>
            </a:fld>
            <a:endParaRPr lang="en-US"/>
          </a:p>
        </p:txBody>
      </p:sp>
    </p:spTree>
    <p:extLst>
      <p:ext uri="{BB962C8B-B14F-4D97-AF65-F5344CB8AC3E}">
        <p14:creationId xmlns:p14="http://schemas.microsoft.com/office/powerpoint/2010/main" val="3155035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4A8E9D-5EA1-4C2F-6976-31DCAA1DB09B}"/>
              </a:ext>
            </a:extLst>
          </p:cNvPr>
          <p:cNvSpPr>
            <a:spLocks noGrp="1"/>
          </p:cNvSpPr>
          <p:nvPr>
            <p:ph type="dt" sz="half" idx="10"/>
          </p:nvPr>
        </p:nvSpPr>
        <p:spPr/>
        <p:txBody>
          <a:bodyPr/>
          <a:lstStyle/>
          <a:p>
            <a:fld id="{387BCC7A-EA8D-A341-85DC-E41C0AA6AAD1}" type="datetimeFigureOut">
              <a:rPr lang="en-US" smtClean="0"/>
              <a:t>11/25/25</a:t>
            </a:fld>
            <a:endParaRPr lang="en-US"/>
          </a:p>
        </p:txBody>
      </p:sp>
      <p:sp>
        <p:nvSpPr>
          <p:cNvPr id="3" name="Footer Placeholder 2">
            <a:extLst>
              <a:ext uri="{FF2B5EF4-FFF2-40B4-BE49-F238E27FC236}">
                <a16:creationId xmlns:a16="http://schemas.microsoft.com/office/drawing/2014/main" id="{C1E66355-6D2F-B9A3-BB58-BD84BC7FBF4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E7E9BCA-F207-69BF-3859-AFE1F51D8D4F}"/>
              </a:ext>
            </a:extLst>
          </p:cNvPr>
          <p:cNvSpPr>
            <a:spLocks noGrp="1"/>
          </p:cNvSpPr>
          <p:nvPr>
            <p:ph type="sldNum" sz="quarter" idx="12"/>
          </p:nvPr>
        </p:nvSpPr>
        <p:spPr/>
        <p:txBody>
          <a:bodyPr/>
          <a:lstStyle/>
          <a:p>
            <a:fld id="{FF4CC0D9-3209-2D49-9191-98DA49810C16}" type="slidenum">
              <a:rPr lang="en-US" smtClean="0"/>
              <a:t>‹#›</a:t>
            </a:fld>
            <a:endParaRPr lang="en-US"/>
          </a:p>
        </p:txBody>
      </p:sp>
    </p:spTree>
    <p:extLst>
      <p:ext uri="{BB962C8B-B14F-4D97-AF65-F5344CB8AC3E}">
        <p14:creationId xmlns:p14="http://schemas.microsoft.com/office/powerpoint/2010/main" val="4150668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39369-1F7D-AC12-2799-19144CC9B4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7048EBB-C9FD-358C-61A3-3CC66CD24C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76637AC-C475-922D-50AA-1E5E44DE5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6B61DA-2C63-7B1F-5EFB-DCFBC7B81733}"/>
              </a:ext>
            </a:extLst>
          </p:cNvPr>
          <p:cNvSpPr>
            <a:spLocks noGrp="1"/>
          </p:cNvSpPr>
          <p:nvPr>
            <p:ph type="dt" sz="half" idx="10"/>
          </p:nvPr>
        </p:nvSpPr>
        <p:spPr/>
        <p:txBody>
          <a:bodyPr/>
          <a:lstStyle/>
          <a:p>
            <a:fld id="{387BCC7A-EA8D-A341-85DC-E41C0AA6AAD1}" type="datetimeFigureOut">
              <a:rPr lang="en-US" smtClean="0"/>
              <a:t>11/25/25</a:t>
            </a:fld>
            <a:endParaRPr lang="en-US"/>
          </a:p>
        </p:txBody>
      </p:sp>
      <p:sp>
        <p:nvSpPr>
          <p:cNvPr id="6" name="Footer Placeholder 5">
            <a:extLst>
              <a:ext uri="{FF2B5EF4-FFF2-40B4-BE49-F238E27FC236}">
                <a16:creationId xmlns:a16="http://schemas.microsoft.com/office/drawing/2014/main" id="{13C554C8-5792-6238-C080-618F0D0390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95EBCB-B27F-1DA3-4CF8-E2F0A63AE75A}"/>
              </a:ext>
            </a:extLst>
          </p:cNvPr>
          <p:cNvSpPr>
            <a:spLocks noGrp="1"/>
          </p:cNvSpPr>
          <p:nvPr>
            <p:ph type="sldNum" sz="quarter" idx="12"/>
          </p:nvPr>
        </p:nvSpPr>
        <p:spPr/>
        <p:txBody>
          <a:bodyPr/>
          <a:lstStyle/>
          <a:p>
            <a:fld id="{FF4CC0D9-3209-2D49-9191-98DA49810C16}" type="slidenum">
              <a:rPr lang="en-US" smtClean="0"/>
              <a:t>‹#›</a:t>
            </a:fld>
            <a:endParaRPr lang="en-US"/>
          </a:p>
        </p:txBody>
      </p:sp>
    </p:spTree>
    <p:extLst>
      <p:ext uri="{BB962C8B-B14F-4D97-AF65-F5344CB8AC3E}">
        <p14:creationId xmlns:p14="http://schemas.microsoft.com/office/powerpoint/2010/main" val="3500614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C95B8-1132-864E-F242-B5E25A489C0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9D14A40-1799-58DC-F11A-06F8F21DC2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B62AED8-25FE-612E-5BE1-151892476E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DFFC5A-4C3D-6171-DD32-1A5144D0C0A8}"/>
              </a:ext>
            </a:extLst>
          </p:cNvPr>
          <p:cNvSpPr>
            <a:spLocks noGrp="1"/>
          </p:cNvSpPr>
          <p:nvPr>
            <p:ph type="dt" sz="half" idx="10"/>
          </p:nvPr>
        </p:nvSpPr>
        <p:spPr/>
        <p:txBody>
          <a:bodyPr/>
          <a:lstStyle/>
          <a:p>
            <a:fld id="{387BCC7A-EA8D-A341-85DC-E41C0AA6AAD1}" type="datetimeFigureOut">
              <a:rPr lang="en-US" smtClean="0"/>
              <a:t>11/25/25</a:t>
            </a:fld>
            <a:endParaRPr lang="en-US"/>
          </a:p>
        </p:txBody>
      </p:sp>
      <p:sp>
        <p:nvSpPr>
          <p:cNvPr id="6" name="Footer Placeholder 5">
            <a:extLst>
              <a:ext uri="{FF2B5EF4-FFF2-40B4-BE49-F238E27FC236}">
                <a16:creationId xmlns:a16="http://schemas.microsoft.com/office/drawing/2014/main" id="{017480A3-C4ED-29E7-4D0C-2132104D1B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BA7656-60C6-CFA5-BD72-8EEB31074892}"/>
              </a:ext>
            </a:extLst>
          </p:cNvPr>
          <p:cNvSpPr>
            <a:spLocks noGrp="1"/>
          </p:cNvSpPr>
          <p:nvPr>
            <p:ph type="sldNum" sz="quarter" idx="12"/>
          </p:nvPr>
        </p:nvSpPr>
        <p:spPr/>
        <p:txBody>
          <a:bodyPr/>
          <a:lstStyle/>
          <a:p>
            <a:fld id="{FF4CC0D9-3209-2D49-9191-98DA49810C16}" type="slidenum">
              <a:rPr lang="en-US" smtClean="0"/>
              <a:t>‹#›</a:t>
            </a:fld>
            <a:endParaRPr lang="en-US"/>
          </a:p>
        </p:txBody>
      </p:sp>
    </p:spTree>
    <p:extLst>
      <p:ext uri="{BB962C8B-B14F-4D97-AF65-F5344CB8AC3E}">
        <p14:creationId xmlns:p14="http://schemas.microsoft.com/office/powerpoint/2010/main" val="39711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FA95B-0116-4E78-3127-96DBE23993B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4091F2F-6C39-4563-3125-79BA766DB9D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18ADA7-CD51-D6A0-95AE-90180652D97A}"/>
              </a:ext>
            </a:extLst>
          </p:cNvPr>
          <p:cNvSpPr>
            <a:spLocks noGrp="1"/>
          </p:cNvSpPr>
          <p:nvPr>
            <p:ph type="dt" sz="half" idx="10"/>
          </p:nvPr>
        </p:nvSpPr>
        <p:spPr/>
        <p:txBody>
          <a:bodyPr/>
          <a:lstStyle/>
          <a:p>
            <a:fld id="{387BCC7A-EA8D-A341-85DC-E41C0AA6AAD1}" type="datetimeFigureOut">
              <a:rPr lang="en-US" smtClean="0"/>
              <a:t>11/25/25</a:t>
            </a:fld>
            <a:endParaRPr lang="en-US"/>
          </a:p>
        </p:txBody>
      </p:sp>
      <p:sp>
        <p:nvSpPr>
          <p:cNvPr id="5" name="Footer Placeholder 4">
            <a:extLst>
              <a:ext uri="{FF2B5EF4-FFF2-40B4-BE49-F238E27FC236}">
                <a16:creationId xmlns:a16="http://schemas.microsoft.com/office/drawing/2014/main" id="{DAC71453-7A35-5700-8F02-E20870491C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4211B2-FEFF-C5A0-732B-3EB1C7DC6FC1}"/>
              </a:ext>
            </a:extLst>
          </p:cNvPr>
          <p:cNvSpPr>
            <a:spLocks noGrp="1"/>
          </p:cNvSpPr>
          <p:nvPr>
            <p:ph type="sldNum" sz="quarter" idx="12"/>
          </p:nvPr>
        </p:nvSpPr>
        <p:spPr/>
        <p:txBody>
          <a:bodyPr/>
          <a:lstStyle/>
          <a:p>
            <a:fld id="{FF4CC0D9-3209-2D49-9191-98DA49810C16}" type="slidenum">
              <a:rPr lang="en-US" smtClean="0"/>
              <a:t>‹#›</a:t>
            </a:fld>
            <a:endParaRPr lang="en-US"/>
          </a:p>
        </p:txBody>
      </p:sp>
    </p:spTree>
    <p:extLst>
      <p:ext uri="{BB962C8B-B14F-4D97-AF65-F5344CB8AC3E}">
        <p14:creationId xmlns:p14="http://schemas.microsoft.com/office/powerpoint/2010/main" val="4165412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FDCB0B-B0CC-2C98-E02C-343A1697483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F77B177-0433-3B3A-6E8B-67A8C3F4F36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FE49C4-A1B4-E2D9-0ACE-514D247138D6}"/>
              </a:ext>
            </a:extLst>
          </p:cNvPr>
          <p:cNvSpPr>
            <a:spLocks noGrp="1"/>
          </p:cNvSpPr>
          <p:nvPr>
            <p:ph type="dt" sz="half" idx="10"/>
          </p:nvPr>
        </p:nvSpPr>
        <p:spPr/>
        <p:txBody>
          <a:bodyPr/>
          <a:lstStyle/>
          <a:p>
            <a:fld id="{387BCC7A-EA8D-A341-85DC-E41C0AA6AAD1}" type="datetimeFigureOut">
              <a:rPr lang="en-US" smtClean="0"/>
              <a:t>11/25/25</a:t>
            </a:fld>
            <a:endParaRPr lang="en-US"/>
          </a:p>
        </p:txBody>
      </p:sp>
      <p:sp>
        <p:nvSpPr>
          <p:cNvPr id="5" name="Footer Placeholder 4">
            <a:extLst>
              <a:ext uri="{FF2B5EF4-FFF2-40B4-BE49-F238E27FC236}">
                <a16:creationId xmlns:a16="http://schemas.microsoft.com/office/drawing/2014/main" id="{588D482E-1871-B18A-3FDE-70E985D757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C99060-DD24-F9E4-3F0C-FA0AE9004CDA}"/>
              </a:ext>
            </a:extLst>
          </p:cNvPr>
          <p:cNvSpPr>
            <a:spLocks noGrp="1"/>
          </p:cNvSpPr>
          <p:nvPr>
            <p:ph type="sldNum" sz="quarter" idx="12"/>
          </p:nvPr>
        </p:nvSpPr>
        <p:spPr/>
        <p:txBody>
          <a:bodyPr/>
          <a:lstStyle/>
          <a:p>
            <a:fld id="{FF4CC0D9-3209-2D49-9191-98DA49810C16}" type="slidenum">
              <a:rPr lang="en-US" smtClean="0"/>
              <a:t>‹#›</a:t>
            </a:fld>
            <a:endParaRPr lang="en-US"/>
          </a:p>
        </p:txBody>
      </p:sp>
    </p:spTree>
    <p:extLst>
      <p:ext uri="{BB962C8B-B14F-4D97-AF65-F5344CB8AC3E}">
        <p14:creationId xmlns:p14="http://schemas.microsoft.com/office/powerpoint/2010/main" val="473837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118F09-CC72-D82C-7CA5-F66F5CDB64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3C9104F-EDD5-D7BC-FED0-BFFEE9B801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05DA46-0A4C-5216-85EE-151AD33BEB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7BCC7A-EA8D-A341-85DC-E41C0AA6AAD1}" type="datetimeFigureOut">
              <a:rPr lang="en-US" smtClean="0"/>
              <a:t>11/25/25</a:t>
            </a:fld>
            <a:endParaRPr lang="en-US"/>
          </a:p>
        </p:txBody>
      </p:sp>
      <p:sp>
        <p:nvSpPr>
          <p:cNvPr id="5" name="Footer Placeholder 4">
            <a:extLst>
              <a:ext uri="{FF2B5EF4-FFF2-40B4-BE49-F238E27FC236}">
                <a16:creationId xmlns:a16="http://schemas.microsoft.com/office/drawing/2014/main" id="{90EE3EFC-B89C-581F-E31C-920ECFD69C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EDC018F-FE05-5E15-1671-E9A526B515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4CC0D9-3209-2D49-9191-98DA49810C16}" type="slidenum">
              <a:rPr lang="en-US" smtClean="0"/>
              <a:t>‹#›</a:t>
            </a:fld>
            <a:endParaRPr lang="en-US"/>
          </a:p>
        </p:txBody>
      </p:sp>
    </p:spTree>
    <p:extLst>
      <p:ext uri="{BB962C8B-B14F-4D97-AF65-F5344CB8AC3E}">
        <p14:creationId xmlns:p14="http://schemas.microsoft.com/office/powerpoint/2010/main" val="27626872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customXml" Target="../ink/ink7.xml"/><Relationship Id="rId3" Type="http://schemas.openxmlformats.org/officeDocument/2006/relationships/image" Target="../media/image14.png"/><Relationship Id="rId7" Type="http://schemas.openxmlformats.org/officeDocument/2006/relationships/image" Target="../media/image16.png"/><Relationship Id="rId12" Type="http://schemas.openxmlformats.org/officeDocument/2006/relationships/customXml" Target="../ink/ink6.xml"/><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18.png"/><Relationship Id="rId5" Type="http://schemas.openxmlformats.org/officeDocument/2006/relationships/image" Target="../media/image15.png"/><Relationship Id="rId15" Type="http://schemas.openxmlformats.org/officeDocument/2006/relationships/customXml" Target="../ink/ink9.xml"/><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17.png"/><Relationship Id="rId14" Type="http://schemas.openxmlformats.org/officeDocument/2006/relationships/customXml" Target="../ink/ink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ca.indeed.com/career-advice/career-development/communication-barriers" TargetMode="External"/><Relationship Id="rId2" Type="http://schemas.openxmlformats.org/officeDocument/2006/relationships/hyperlink" Target="https://businessanalystmentor.com/introduction-to-organisational-modelling/" TargetMode="External"/><Relationship Id="rId1" Type="http://schemas.openxmlformats.org/officeDocument/2006/relationships/slideLayout" Target="../slideLayouts/slideLayout2.xml"/><Relationship Id="rId5" Type="http://schemas.openxmlformats.org/officeDocument/2006/relationships/hyperlink" Target="https://www.shutterstock.com/ru/image-vector/group-happy-diverse-coworkers-vector-illustration-2316491971?trackingId=8c74c8ba-5d09-495a-b9c7-436a58ae7c65" TargetMode="External"/><Relationship Id="rId4" Type="http://schemas.openxmlformats.org/officeDocument/2006/relationships/hyperlink" Target="https://www.safetyamp.com/blog/ehs-challenges-in-the-food-beverage-production-industry"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73A3-FCEE-ADBB-71C0-A789025F72DA}"/>
              </a:ext>
            </a:extLst>
          </p:cNvPr>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LCLM4003 Effective Teamwork and Communication</a:t>
            </a:r>
          </a:p>
        </p:txBody>
      </p:sp>
      <p:graphicFrame>
        <p:nvGraphicFramePr>
          <p:cNvPr id="5" name="Content Placeholder 2">
            <a:extLst>
              <a:ext uri="{FF2B5EF4-FFF2-40B4-BE49-F238E27FC236}">
                <a16:creationId xmlns:a16="http://schemas.microsoft.com/office/drawing/2014/main" id="{C484E037-F237-88A0-1A86-FC44EAED868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0880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eople sitting at a table&#10;&#10;AI-generated content may be incorrect.">
            <a:extLst>
              <a:ext uri="{FF2B5EF4-FFF2-40B4-BE49-F238E27FC236}">
                <a16:creationId xmlns:a16="http://schemas.microsoft.com/office/drawing/2014/main" id="{56DBB209-1952-21FD-1714-F30380316BF6}"/>
              </a:ext>
            </a:extLst>
          </p:cNvPr>
          <p:cNvPicPr>
            <a:picLocks noChangeAspect="1"/>
          </p:cNvPicPr>
          <p:nvPr/>
        </p:nvPicPr>
        <p:blipFill>
          <a:blip r:embed="rId2"/>
          <a:srcRect l="7052" t="9091" r="28025" b="1"/>
          <a:stretch>
            <a:fillRect/>
          </a:stretch>
        </p:blipFill>
        <p:spPr>
          <a:xfrm>
            <a:off x="3523488" y="10"/>
            <a:ext cx="8668512" cy="6857990"/>
          </a:xfrm>
          <a:prstGeom prst="rect">
            <a:avLst/>
          </a:prstGeom>
        </p:spPr>
      </p:pic>
      <p:sp>
        <p:nvSpPr>
          <p:cNvPr id="79" name="Rectangle 7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DF1188-3E13-817B-DFDB-7FDB59B768D2}"/>
              </a:ext>
            </a:extLst>
          </p:cNvPr>
          <p:cNvSpPr>
            <a:spLocks noGrp="1"/>
          </p:cNvSpPr>
          <p:nvPr>
            <p:ph type="ctrTitle"/>
          </p:nvPr>
        </p:nvSpPr>
        <p:spPr>
          <a:xfrm>
            <a:off x="294589" y="135451"/>
            <a:ext cx="4583711" cy="3720068"/>
          </a:xfrm>
        </p:spPr>
        <p:txBody>
          <a:bodyPr vert="horz" lIns="91440" tIns="45720" rIns="91440" bIns="45720" rtlCol="0" anchor="b">
            <a:noAutofit/>
          </a:bodyPr>
          <a:lstStyle/>
          <a:p>
            <a:pPr algn="l"/>
            <a:r>
              <a:rPr lang="en-US" sz="4800" dirty="0">
                <a:latin typeface="Arial" panose="020B0604020202020204" pitchFamily="34" charset="0"/>
                <a:cs typeface="Arial" panose="020B0604020202020204" pitchFamily="34" charset="0"/>
              </a:rPr>
              <a:t>Communication Problems at Flight Ltd</a:t>
            </a:r>
          </a:p>
        </p:txBody>
      </p:sp>
      <p:sp>
        <p:nvSpPr>
          <p:cNvPr id="81" name="Rectangle 8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3" name="Rectangle 8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207491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 name="Title 1">
            <a:extLst>
              <a:ext uri="{FF2B5EF4-FFF2-40B4-BE49-F238E27FC236}">
                <a16:creationId xmlns:a16="http://schemas.microsoft.com/office/drawing/2014/main" id="{B124F267-A27C-F930-D914-3173F52569AA}"/>
              </a:ext>
            </a:extLst>
          </p:cNvPr>
          <p:cNvSpPr>
            <a:spLocks noGrp="1"/>
          </p:cNvSpPr>
          <p:nvPr>
            <p:ph type="title"/>
          </p:nvPr>
        </p:nvSpPr>
        <p:spPr>
          <a:xfrm>
            <a:off x="828161" y="158182"/>
            <a:ext cx="10515600" cy="866323"/>
          </a:xfrm>
        </p:spPr>
        <p:txBody>
          <a:bodyPr>
            <a:normAutofit/>
          </a:bodyPr>
          <a:lstStyle/>
          <a:p>
            <a:pPr algn="ctr"/>
            <a:r>
              <a:rPr lang="en-GB" dirty="0">
                <a:latin typeface="Arial" panose="020B0604020202020204" pitchFamily="34" charset="0"/>
                <a:cs typeface="Arial" panose="020B0604020202020204" pitchFamily="34" charset="0"/>
              </a:rPr>
              <a:t>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3" name="Content Placeholder 2">
            <a:extLst>
              <a:ext uri="{FF2B5EF4-FFF2-40B4-BE49-F238E27FC236}">
                <a16:creationId xmlns:a16="http://schemas.microsoft.com/office/drawing/2014/main" id="{5FE7C24C-3A07-4139-A284-BFC72846E8B4}"/>
              </a:ext>
            </a:extLst>
          </p:cNvPr>
          <p:cNvSpPr>
            <a:spLocks noGrp="1"/>
          </p:cNvSpPr>
          <p:nvPr>
            <p:ph idx="1"/>
          </p:nvPr>
        </p:nvSpPr>
        <p:spPr>
          <a:xfrm>
            <a:off x="848239" y="1133248"/>
            <a:ext cx="10515600" cy="5356794"/>
          </a:xfrm>
        </p:spPr>
        <p:txBody>
          <a:bodyPr vert="horz" lIns="91440" tIns="45720" rIns="91440" bIns="45720" rtlCol="0" anchor="t">
            <a:noAutofit/>
          </a:bodyPr>
          <a:lstStyle/>
          <a:p>
            <a:pPr>
              <a:lnSpc>
                <a:spcPct val="100000"/>
              </a:lnSpc>
              <a:buFont typeface="Wingdings" pitchFamily="2" charset="2"/>
              <a:buChar char="§"/>
            </a:pPr>
            <a:r>
              <a:rPr lang="en-GB" sz="2400" dirty="0">
                <a:latin typeface="Arial" panose="020B0604020202020204" pitchFamily="34" charset="0"/>
                <a:cs typeface="Arial" panose="020B0604020202020204" pitchFamily="34" charset="0"/>
              </a:rPr>
              <a:t>Introduction Flight Foods Ltd </a:t>
            </a:r>
          </a:p>
          <a:p>
            <a:pPr>
              <a:lnSpc>
                <a:spcPct val="100000"/>
              </a:lnSpc>
              <a:buFont typeface="Wingdings" pitchFamily="2" charset="2"/>
              <a:buChar char="§"/>
            </a:pPr>
            <a:r>
              <a:rPr lang="en-GB" sz="2400" dirty="0">
                <a:latin typeface="Arial" panose="020B0604020202020204" pitchFamily="34" charset="0"/>
                <a:cs typeface="Arial" panose="020B0604020202020204" pitchFamily="34" charset="0"/>
              </a:rPr>
              <a:t>Company Background: Flight Foods Ltd</a:t>
            </a:r>
          </a:p>
          <a:p>
            <a:pPr>
              <a:lnSpc>
                <a:spcPct val="100000"/>
              </a:lnSpc>
              <a:buFont typeface="Wingdings" pitchFamily="2" charset="2"/>
              <a:buChar char="§"/>
            </a:pPr>
            <a:r>
              <a:rPr lang="en-GB" sz="2400" dirty="0">
                <a:latin typeface="Arial" panose="020B0604020202020204" pitchFamily="34" charset="0"/>
                <a:cs typeface="Arial" panose="020B0604020202020204" pitchFamily="34" charset="0"/>
              </a:rPr>
              <a:t>Main external and internal problems</a:t>
            </a:r>
          </a:p>
          <a:p>
            <a:pPr>
              <a:lnSpc>
                <a:spcPct val="100000"/>
              </a:lnSpc>
              <a:buFont typeface="Wingdings" pitchFamily="2" charset="2"/>
              <a:buChar char="§"/>
            </a:pPr>
            <a:r>
              <a:rPr lang="en-GB" sz="2400" dirty="0">
                <a:latin typeface="Arial" panose="020B0604020202020204" pitchFamily="34" charset="0"/>
                <a:cs typeface="Arial" panose="020B0604020202020204" pitchFamily="34" charset="0"/>
              </a:rPr>
              <a:t>Barrier 1: Language difficulties</a:t>
            </a:r>
          </a:p>
          <a:p>
            <a:pPr>
              <a:lnSpc>
                <a:spcPct val="100000"/>
              </a:lnSpc>
              <a:buFont typeface="Wingdings" pitchFamily="2" charset="2"/>
              <a:buChar char="§"/>
            </a:pPr>
            <a:r>
              <a:rPr lang="en-GB" sz="2400" dirty="0">
                <a:latin typeface="Arial" panose="020B0604020202020204" pitchFamily="34" charset="0"/>
                <a:cs typeface="Arial" panose="020B0604020202020204" pitchFamily="34" charset="0"/>
              </a:rPr>
              <a:t>Barrier 2:</a:t>
            </a:r>
            <a:r>
              <a:rPr lang="uk-UA"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Organizational </a:t>
            </a:r>
            <a:endParaRPr lang="en-GB" sz="2400" dirty="0">
              <a:latin typeface="Arial" panose="020B0604020202020204" pitchFamily="34" charset="0"/>
              <a:cs typeface="Arial" panose="020B0604020202020204" pitchFamily="34" charset="0"/>
            </a:endParaRPr>
          </a:p>
          <a:p>
            <a:pPr>
              <a:lnSpc>
                <a:spcPct val="100000"/>
              </a:lnSpc>
              <a:buFont typeface="Wingdings" pitchFamily="2" charset="2"/>
              <a:buChar char="§"/>
            </a:pPr>
            <a:r>
              <a:rPr lang="en-GB" sz="2400" dirty="0">
                <a:latin typeface="Arial" panose="020B0604020202020204" pitchFamily="34" charset="0"/>
                <a:cs typeface="Arial" panose="020B0604020202020204" pitchFamily="34" charset="0"/>
              </a:rPr>
              <a:t>Barrier 3:</a:t>
            </a:r>
            <a:r>
              <a:rPr lang="uk-UA" sz="24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Factory Environmental </a:t>
            </a:r>
          </a:p>
          <a:p>
            <a:pPr>
              <a:lnSpc>
                <a:spcPct val="100000"/>
              </a:lnSpc>
              <a:buFont typeface="Wingdings" pitchFamily="2" charset="2"/>
              <a:buChar char="§"/>
            </a:pPr>
            <a:r>
              <a:rPr lang="en-GB" sz="2400" dirty="0">
                <a:latin typeface="Arial" panose="020B0604020202020204" pitchFamily="34" charset="0"/>
                <a:cs typeface="Arial" panose="020B0604020202020204" pitchFamily="34" charset="0"/>
              </a:rPr>
              <a:t>Barrier 4: </a:t>
            </a:r>
            <a:r>
              <a:rPr lang="en-US" sz="2400" dirty="0">
                <a:latin typeface="Arial" panose="020B0604020202020204" pitchFamily="34" charset="0"/>
                <a:cs typeface="Arial" panose="020B0604020202020204" pitchFamily="34" charset="0"/>
              </a:rPr>
              <a:t>Generational differences </a:t>
            </a:r>
            <a:endParaRPr lang="en-GB" sz="2400" dirty="0">
              <a:latin typeface="Arial" panose="020B0604020202020204" pitchFamily="34" charset="0"/>
              <a:cs typeface="Arial" panose="020B0604020202020204" pitchFamily="34" charset="0"/>
            </a:endParaRPr>
          </a:p>
          <a:p>
            <a:pPr>
              <a:lnSpc>
                <a:spcPct val="100000"/>
              </a:lnSpc>
              <a:buFont typeface="Wingdings" pitchFamily="2" charset="2"/>
              <a:buChar char="§"/>
            </a:pPr>
            <a:r>
              <a:rPr lang="en-GB" sz="2400" dirty="0">
                <a:latin typeface="Arial" panose="020B0604020202020204" pitchFamily="34" charset="0"/>
                <a:cs typeface="Arial" panose="020B0604020202020204" pitchFamily="34" charset="0"/>
              </a:rPr>
              <a:t>Conclusion</a:t>
            </a:r>
          </a:p>
          <a:p>
            <a:pPr>
              <a:lnSpc>
                <a:spcPct val="100000"/>
              </a:lnSpc>
              <a:buFont typeface="Wingdings" pitchFamily="2" charset="2"/>
              <a:buChar char="§"/>
            </a:pPr>
            <a:r>
              <a:rPr lang="en-GB" sz="2400" dirty="0">
                <a:latin typeface="Arial" panose="020B0604020202020204" pitchFamily="34" charset="0"/>
                <a:cs typeface="Arial" panose="020B0604020202020204" pitchFamily="34" charset="0"/>
              </a:rPr>
              <a:t>References</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1594784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698F7DB-50DA-4359-AB57-E3DA492A0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40B2599-8958-480A-B5BB-A76A74D70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5A77F-0130-ED1C-4CDE-2C46DB0BC175}"/>
              </a:ext>
            </a:extLst>
          </p:cNvPr>
          <p:cNvSpPr>
            <a:spLocks noGrp="1"/>
          </p:cNvSpPr>
          <p:nvPr>
            <p:ph type="title"/>
          </p:nvPr>
        </p:nvSpPr>
        <p:spPr>
          <a:xfrm>
            <a:off x="2885071" y="-370400"/>
            <a:ext cx="6650303" cy="1330518"/>
          </a:xfrm>
        </p:spPr>
        <p:txBody>
          <a:bodyPr>
            <a:normAutofit/>
          </a:bodyPr>
          <a:lstStyle/>
          <a:p>
            <a:r>
              <a:rPr lang="en-US" sz="36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25310E6-A12A-D637-D721-B44B0C78ECA3}"/>
              </a:ext>
            </a:extLst>
          </p:cNvPr>
          <p:cNvSpPr>
            <a:spLocks noGrp="1"/>
          </p:cNvSpPr>
          <p:nvPr>
            <p:ph idx="1"/>
          </p:nvPr>
        </p:nvSpPr>
        <p:spPr>
          <a:xfrm>
            <a:off x="139337" y="542811"/>
            <a:ext cx="8713772" cy="6161313"/>
          </a:xfrm>
        </p:spPr>
        <p:txBody>
          <a:bodyPr>
            <a:normAutofit fontScale="92500" lnSpcReduction="10000"/>
          </a:bodyPr>
          <a:lstStyle/>
          <a:p>
            <a:pPr>
              <a:lnSpc>
                <a:spcPct val="150000"/>
              </a:lnSpc>
              <a:buFont typeface="Wingdings" pitchFamily="2" charset="2"/>
              <a:buChar char="Ø"/>
            </a:pPr>
            <a:r>
              <a:rPr lang="en-GB" sz="2000" dirty="0">
                <a:latin typeface="Arial" panose="020B0604020202020204" pitchFamily="34" charset="0"/>
                <a:cs typeface="Arial" panose="020B0604020202020204" pitchFamily="34" charset="0"/>
              </a:rPr>
              <a:t>Flight Foods Ltd -  medium-sized business makes and sells ready meals to airlines.</a:t>
            </a:r>
          </a:p>
          <a:p>
            <a:pPr>
              <a:lnSpc>
                <a:spcPct val="150000"/>
              </a:lnSpc>
              <a:buFont typeface="Wingdings" pitchFamily="2" charset="2"/>
              <a:buChar char="Ø"/>
            </a:pPr>
            <a:r>
              <a:rPr lang="en-GB" sz="2000" dirty="0">
                <a:latin typeface="Arial" panose="020B0604020202020204" pitchFamily="34" charset="0"/>
                <a:cs typeface="Arial" panose="020B0604020202020204" pitchFamily="34" charset="0"/>
              </a:rPr>
              <a:t>The company facing internal communication problems leading to external problems :</a:t>
            </a:r>
          </a:p>
          <a:p>
            <a:pPr>
              <a:lnSpc>
                <a:spcPct val="150000"/>
              </a:lnSpc>
            </a:pPr>
            <a:r>
              <a:rPr lang="en-GB" sz="2000" dirty="0">
                <a:latin typeface="Arial" panose="020B0604020202020204" pitchFamily="34" charset="0"/>
                <a:cs typeface="Arial" panose="020B0604020202020204" pitchFamily="34" charset="0"/>
              </a:rPr>
              <a:t>complaints about poor food standards</a:t>
            </a:r>
          </a:p>
          <a:p>
            <a:pPr>
              <a:lnSpc>
                <a:spcPct val="150000"/>
              </a:lnSpc>
            </a:pPr>
            <a:r>
              <a:rPr lang="en-GB" sz="2000" dirty="0">
                <a:latin typeface="Arial" panose="020B0604020202020204" pitchFamily="34" charset="0"/>
                <a:cs typeface="Arial" panose="020B0604020202020204" pitchFamily="34" charset="0"/>
              </a:rPr>
              <a:t>undercooked food and poor packaging.</a:t>
            </a:r>
          </a:p>
          <a:p>
            <a:pPr>
              <a:lnSpc>
                <a:spcPct val="150000"/>
              </a:lnSpc>
              <a:buFont typeface="Wingdings" pitchFamily="2" charset="2"/>
              <a:buChar char="Ø"/>
            </a:pPr>
            <a:r>
              <a:rPr lang="en-GB" sz="2000" dirty="0">
                <a:latin typeface="Arial" panose="020B0604020202020204" pitchFamily="34" charset="0"/>
                <a:cs typeface="Arial" panose="020B0604020202020204" pitchFamily="34" charset="0"/>
              </a:rPr>
              <a:t>Elements making interpersonal communication fail  are called </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communication barriers.</a:t>
            </a:r>
            <a:r>
              <a:rPr lang="en-GB" sz="2000" dirty="0">
                <a:latin typeface="Arial" panose="020B0604020202020204" pitchFamily="34" charset="0"/>
                <a:cs typeface="Arial" panose="020B0604020202020204" pitchFamily="34" charset="0"/>
              </a:rPr>
              <a:t> </a:t>
            </a:r>
          </a:p>
          <a:p>
            <a:pPr>
              <a:lnSpc>
                <a:spcPct val="150000"/>
              </a:lnSpc>
              <a:buFont typeface="Wingdings" pitchFamily="2" charset="2"/>
              <a:buChar char="Ø"/>
            </a:pPr>
            <a:r>
              <a:rPr lang="en-GB" sz="2000" dirty="0">
                <a:latin typeface="Arial" panose="020B0604020202020204" pitchFamily="34" charset="0"/>
                <a:cs typeface="Arial" panose="020B0604020202020204" pitchFamily="34" charset="0"/>
              </a:rPr>
              <a:t>Understanding good communication is crucial in order to identify these barriers and find ways to overcome them (Indeed Editorial Team,2024).</a:t>
            </a:r>
          </a:p>
          <a:p>
            <a:pPr>
              <a:lnSpc>
                <a:spcPct val="150000"/>
              </a:lnSpc>
              <a:buFont typeface="Wingdings" pitchFamily="2" charset="2"/>
              <a:buChar char="Ø"/>
            </a:pPr>
            <a:r>
              <a:rPr lang="en-GB" sz="2000" dirty="0">
                <a:latin typeface="Arial" panose="020B0604020202020204" pitchFamily="34" charset="0"/>
                <a:cs typeface="Arial" panose="020B0604020202020204" pitchFamily="34" charset="0"/>
              </a:rPr>
              <a:t>Based on the company’s work environment, we will analyse these barriers and propose solutions using the communication models of Claude Shannon and Warren Weaver, David Berlo and Wilbur Schramm.</a:t>
            </a:r>
          </a:p>
          <a:p>
            <a:pPr>
              <a:buFont typeface="Wingdings" pitchFamily="2" charset="2"/>
              <a:buChar char="Ø"/>
            </a:pPr>
            <a:endParaRPr lang="en-GB" sz="2000" dirty="0">
              <a:latin typeface="Arial" panose="020B0604020202020204" pitchFamily="34" charset="0"/>
              <a:cs typeface="Arial" panose="020B0604020202020204" pitchFamily="34" charset="0"/>
            </a:endParaRPr>
          </a:p>
        </p:txBody>
      </p:sp>
      <p:pic>
        <p:nvPicPr>
          <p:cNvPr id="9" name="Picture 8" descr="Network with pins">
            <a:extLst>
              <a:ext uri="{FF2B5EF4-FFF2-40B4-BE49-F238E27FC236}">
                <a16:creationId xmlns:a16="http://schemas.microsoft.com/office/drawing/2014/main" id="{0855EA15-7CC4-9AB1-052A-4C80D0D4DB93}"/>
              </a:ext>
            </a:extLst>
          </p:cNvPr>
          <p:cNvPicPr>
            <a:picLocks noChangeAspect="1"/>
          </p:cNvPicPr>
          <p:nvPr/>
        </p:nvPicPr>
        <p:blipFill>
          <a:blip r:embed="rId2"/>
          <a:srcRect t="98" r="-4" b="-4"/>
          <a:stretch>
            <a:fillRect/>
          </a:stretch>
        </p:blipFill>
        <p:spPr>
          <a:xfrm>
            <a:off x="8751066" y="0"/>
            <a:ext cx="3440934" cy="2285990"/>
          </a:xfrm>
          <a:custGeom>
            <a:avLst/>
            <a:gdLst/>
            <a:ahLst/>
            <a:cxnLst/>
            <a:rect l="l" t="t" r="r" b="b"/>
            <a:pathLst>
              <a:path w="3440934" h="2286000">
                <a:moveTo>
                  <a:pt x="172481" y="2232285"/>
                </a:moveTo>
                <a:lnTo>
                  <a:pt x="172531" y="2232737"/>
                </a:lnTo>
                <a:lnTo>
                  <a:pt x="172407" y="2233032"/>
                </a:lnTo>
                <a:cubicBezTo>
                  <a:pt x="172452" y="2232834"/>
                  <a:pt x="172808" y="2231800"/>
                  <a:pt x="172481" y="2232285"/>
                </a:cubicBezTo>
                <a:close/>
                <a:moveTo>
                  <a:pt x="18615" y="0"/>
                </a:moveTo>
                <a:lnTo>
                  <a:pt x="3440934" y="0"/>
                </a:lnTo>
                <a:lnTo>
                  <a:pt x="3440934" y="2286000"/>
                </a:lnTo>
                <a:lnTo>
                  <a:pt x="178765" y="2286000"/>
                </a:lnTo>
                <a:lnTo>
                  <a:pt x="174444" y="2250010"/>
                </a:lnTo>
                <a:lnTo>
                  <a:pt x="172531" y="2232737"/>
                </a:lnTo>
                <a:lnTo>
                  <a:pt x="174201" y="2228764"/>
                </a:lnTo>
                <a:cubicBezTo>
                  <a:pt x="177345" y="2221109"/>
                  <a:pt x="195223" y="2193427"/>
                  <a:pt x="191343" y="2186356"/>
                </a:cubicBezTo>
                <a:cubicBezTo>
                  <a:pt x="178219" y="2152642"/>
                  <a:pt x="168572" y="2171498"/>
                  <a:pt x="164067" y="2142065"/>
                </a:cubicBezTo>
                <a:cubicBezTo>
                  <a:pt x="160133" y="2108680"/>
                  <a:pt x="159859" y="2130285"/>
                  <a:pt x="146664" y="2089229"/>
                </a:cubicBezTo>
                <a:cubicBezTo>
                  <a:pt x="150478" y="2084435"/>
                  <a:pt x="154800" y="2063293"/>
                  <a:pt x="152113" y="2054485"/>
                </a:cubicBezTo>
                <a:cubicBezTo>
                  <a:pt x="150513" y="2038242"/>
                  <a:pt x="152449" y="2036605"/>
                  <a:pt x="144880" y="2020593"/>
                </a:cubicBezTo>
                <a:cubicBezTo>
                  <a:pt x="150732" y="2023165"/>
                  <a:pt x="151291" y="1972155"/>
                  <a:pt x="157720" y="1979286"/>
                </a:cubicBezTo>
                <a:cubicBezTo>
                  <a:pt x="162030" y="1968351"/>
                  <a:pt x="153186" y="1963668"/>
                  <a:pt x="156833" y="1952854"/>
                </a:cubicBezTo>
                <a:cubicBezTo>
                  <a:pt x="156957" y="1940918"/>
                  <a:pt x="151341" y="1960059"/>
                  <a:pt x="149917" y="1946946"/>
                </a:cubicBezTo>
                <a:lnTo>
                  <a:pt x="153743" y="1875565"/>
                </a:lnTo>
                <a:cubicBezTo>
                  <a:pt x="149772" y="1866223"/>
                  <a:pt x="150846" y="1858473"/>
                  <a:pt x="153507" y="1850807"/>
                </a:cubicBezTo>
                <a:cubicBezTo>
                  <a:pt x="151112" y="1828667"/>
                  <a:pt x="173586" y="1811973"/>
                  <a:pt x="173799" y="1786925"/>
                </a:cubicBezTo>
                <a:cubicBezTo>
                  <a:pt x="168188" y="1760165"/>
                  <a:pt x="157236" y="1742030"/>
                  <a:pt x="157426" y="1715265"/>
                </a:cubicBezTo>
                <a:cubicBezTo>
                  <a:pt x="147202" y="1689354"/>
                  <a:pt x="168916" y="1697216"/>
                  <a:pt x="167109" y="1674793"/>
                </a:cubicBezTo>
                <a:cubicBezTo>
                  <a:pt x="157138" y="1638671"/>
                  <a:pt x="174193" y="1675326"/>
                  <a:pt x="168434" y="1619050"/>
                </a:cubicBezTo>
                <a:cubicBezTo>
                  <a:pt x="166922" y="1615926"/>
                  <a:pt x="156527" y="1609033"/>
                  <a:pt x="158412" y="1609679"/>
                </a:cubicBezTo>
                <a:cubicBezTo>
                  <a:pt x="157079" y="1597353"/>
                  <a:pt x="177090" y="1561235"/>
                  <a:pt x="173964" y="1543700"/>
                </a:cubicBezTo>
                <a:cubicBezTo>
                  <a:pt x="177333" y="1508983"/>
                  <a:pt x="167634" y="1492719"/>
                  <a:pt x="167811" y="1467670"/>
                </a:cubicBezTo>
                <a:cubicBezTo>
                  <a:pt x="172477" y="1438484"/>
                  <a:pt x="177359" y="1421247"/>
                  <a:pt x="188428" y="1369969"/>
                </a:cubicBezTo>
                <a:lnTo>
                  <a:pt x="217496" y="1196801"/>
                </a:lnTo>
                <a:cubicBezTo>
                  <a:pt x="245293" y="1130831"/>
                  <a:pt x="218387" y="1051919"/>
                  <a:pt x="216976" y="1013447"/>
                </a:cubicBezTo>
                <a:cubicBezTo>
                  <a:pt x="205168" y="998657"/>
                  <a:pt x="215132" y="984657"/>
                  <a:pt x="209028" y="965967"/>
                </a:cubicBezTo>
                <a:cubicBezTo>
                  <a:pt x="202413" y="923668"/>
                  <a:pt x="186505" y="882644"/>
                  <a:pt x="188665" y="826635"/>
                </a:cubicBezTo>
                <a:cubicBezTo>
                  <a:pt x="154241" y="805031"/>
                  <a:pt x="166790" y="738356"/>
                  <a:pt x="143158" y="687408"/>
                </a:cubicBezTo>
                <a:cubicBezTo>
                  <a:pt x="136288" y="657129"/>
                  <a:pt x="147156" y="607330"/>
                  <a:pt x="128870" y="598473"/>
                </a:cubicBezTo>
                <a:cubicBezTo>
                  <a:pt x="137949" y="583359"/>
                  <a:pt x="119601" y="571975"/>
                  <a:pt x="116513" y="556793"/>
                </a:cubicBezTo>
                <a:cubicBezTo>
                  <a:pt x="121944" y="543862"/>
                  <a:pt x="115534" y="538383"/>
                  <a:pt x="113103" y="527393"/>
                </a:cubicBezTo>
                <a:cubicBezTo>
                  <a:pt x="116712" y="521931"/>
                  <a:pt x="115528" y="512540"/>
                  <a:pt x="110358" y="509836"/>
                </a:cubicBezTo>
                <a:cubicBezTo>
                  <a:pt x="99665" y="515528"/>
                  <a:pt x="101869" y="482263"/>
                  <a:pt x="93922" y="480624"/>
                </a:cubicBezTo>
                <a:cubicBezTo>
                  <a:pt x="90364" y="461815"/>
                  <a:pt x="91658" y="378414"/>
                  <a:pt x="77901" y="365726"/>
                </a:cubicBezTo>
                <a:cubicBezTo>
                  <a:pt x="68104" y="327965"/>
                  <a:pt x="82000" y="270503"/>
                  <a:pt x="79978" y="254235"/>
                </a:cubicBezTo>
                <a:cubicBezTo>
                  <a:pt x="100822" y="235742"/>
                  <a:pt x="33401" y="163109"/>
                  <a:pt x="25016" y="94011"/>
                </a:cubicBezTo>
                <a:cubicBezTo>
                  <a:pt x="26229" y="84459"/>
                  <a:pt x="25686" y="79476"/>
                  <a:pt x="20299" y="77502"/>
                </a:cubicBezTo>
                <a:cubicBezTo>
                  <a:pt x="17891" y="68655"/>
                  <a:pt x="14563" y="55480"/>
                  <a:pt x="10477" y="39898"/>
                </a:cubicBezTo>
                <a:lnTo>
                  <a:pt x="0" y="1915"/>
                </a:lnTo>
                <a:close/>
              </a:path>
            </a:pathLst>
          </a:custGeom>
        </p:spPr>
      </p:pic>
      <p:pic>
        <p:nvPicPr>
          <p:cNvPr id="5" name="Picture 4" descr="People with tablet">
            <a:extLst>
              <a:ext uri="{FF2B5EF4-FFF2-40B4-BE49-F238E27FC236}">
                <a16:creationId xmlns:a16="http://schemas.microsoft.com/office/drawing/2014/main" id="{B8231628-3D00-CED9-0D4C-DFA5E01F49AE}"/>
              </a:ext>
            </a:extLst>
          </p:cNvPr>
          <p:cNvPicPr>
            <a:picLocks noChangeAspect="1"/>
          </p:cNvPicPr>
          <p:nvPr/>
        </p:nvPicPr>
        <p:blipFill>
          <a:blip r:embed="rId3"/>
          <a:srcRect r="-3" b="2050"/>
          <a:stretch>
            <a:fillRect/>
          </a:stretch>
        </p:blipFill>
        <p:spPr>
          <a:xfrm>
            <a:off x="8695498" y="2286000"/>
            <a:ext cx="3496503" cy="2286000"/>
          </a:xfrm>
          <a:custGeom>
            <a:avLst/>
            <a:gdLst/>
            <a:ahLst/>
            <a:cxnLst/>
            <a:rect l="l" t="t" r="r" b="b"/>
            <a:pathLst>
              <a:path w="3496503" h="2286000">
                <a:moveTo>
                  <a:pt x="234334" y="0"/>
                </a:moveTo>
                <a:lnTo>
                  <a:pt x="3496503" y="0"/>
                </a:lnTo>
                <a:lnTo>
                  <a:pt x="3496503" y="2286000"/>
                </a:lnTo>
                <a:lnTo>
                  <a:pt x="3613" y="2286000"/>
                </a:lnTo>
                <a:lnTo>
                  <a:pt x="4396" y="2270265"/>
                </a:lnTo>
                <a:cubicBezTo>
                  <a:pt x="4106" y="2264862"/>
                  <a:pt x="2924" y="2261078"/>
                  <a:pt x="0" y="2260767"/>
                </a:cubicBezTo>
                <a:lnTo>
                  <a:pt x="6766" y="2236182"/>
                </a:lnTo>
                <a:lnTo>
                  <a:pt x="20683" y="2223768"/>
                </a:lnTo>
                <a:cubicBezTo>
                  <a:pt x="21224" y="2219117"/>
                  <a:pt x="9918" y="2214114"/>
                  <a:pt x="9373" y="2208586"/>
                </a:cubicBezTo>
                <a:cubicBezTo>
                  <a:pt x="4738" y="2194984"/>
                  <a:pt x="10418" y="2173804"/>
                  <a:pt x="10075" y="2154649"/>
                </a:cubicBezTo>
                <a:lnTo>
                  <a:pt x="16259" y="2145853"/>
                </a:lnTo>
                <a:lnTo>
                  <a:pt x="11033" y="2117141"/>
                </a:lnTo>
                <a:lnTo>
                  <a:pt x="11986" y="2053936"/>
                </a:lnTo>
                <a:lnTo>
                  <a:pt x="10583" y="2045434"/>
                </a:lnTo>
                <a:cubicBezTo>
                  <a:pt x="11282" y="2042276"/>
                  <a:pt x="181" y="2038711"/>
                  <a:pt x="937" y="2034990"/>
                </a:cubicBezTo>
                <a:lnTo>
                  <a:pt x="15114" y="2023110"/>
                </a:lnTo>
                <a:cubicBezTo>
                  <a:pt x="15743" y="2013526"/>
                  <a:pt x="19078" y="1985878"/>
                  <a:pt x="19941" y="1977488"/>
                </a:cubicBezTo>
                <a:cubicBezTo>
                  <a:pt x="20060" y="1975917"/>
                  <a:pt x="20179" y="1974346"/>
                  <a:pt x="20296" y="1972774"/>
                </a:cubicBezTo>
                <a:lnTo>
                  <a:pt x="31316" y="1942643"/>
                </a:lnTo>
                <a:cubicBezTo>
                  <a:pt x="37425" y="1919203"/>
                  <a:pt x="50453" y="1862289"/>
                  <a:pt x="56947" y="1832134"/>
                </a:cubicBezTo>
                <a:cubicBezTo>
                  <a:pt x="52894" y="1805090"/>
                  <a:pt x="69291" y="1783336"/>
                  <a:pt x="66473" y="1761713"/>
                </a:cubicBezTo>
                <a:cubicBezTo>
                  <a:pt x="70558" y="1734434"/>
                  <a:pt x="77296" y="1712419"/>
                  <a:pt x="81460" y="1694779"/>
                </a:cubicBezTo>
                <a:cubicBezTo>
                  <a:pt x="83201" y="1691851"/>
                  <a:pt x="90092" y="1659258"/>
                  <a:pt x="91453" y="1655871"/>
                </a:cubicBezTo>
                <a:cubicBezTo>
                  <a:pt x="95191" y="1636504"/>
                  <a:pt x="95447" y="1644218"/>
                  <a:pt x="101271" y="1611464"/>
                </a:cubicBezTo>
                <a:cubicBezTo>
                  <a:pt x="107232" y="1583980"/>
                  <a:pt x="109653" y="1555768"/>
                  <a:pt x="115918" y="1525131"/>
                </a:cubicBezTo>
                <a:cubicBezTo>
                  <a:pt x="124353" y="1492600"/>
                  <a:pt x="122211" y="1473342"/>
                  <a:pt x="125775" y="1460539"/>
                </a:cubicBezTo>
                <a:cubicBezTo>
                  <a:pt x="136106" y="1433637"/>
                  <a:pt x="127852" y="1425291"/>
                  <a:pt x="126873" y="1384274"/>
                </a:cubicBezTo>
                <a:cubicBezTo>
                  <a:pt x="133737" y="1352753"/>
                  <a:pt x="131247" y="1319027"/>
                  <a:pt x="144248" y="1294980"/>
                </a:cubicBezTo>
                <a:cubicBezTo>
                  <a:pt x="143106" y="1291836"/>
                  <a:pt x="142383" y="1288469"/>
                  <a:pt x="141961" y="1284960"/>
                </a:cubicBezTo>
                <a:cubicBezTo>
                  <a:pt x="141807" y="1281537"/>
                  <a:pt x="141652" y="1278114"/>
                  <a:pt x="141497" y="1274692"/>
                </a:cubicBezTo>
                <a:lnTo>
                  <a:pt x="142074" y="1273742"/>
                </a:lnTo>
                <a:cubicBezTo>
                  <a:pt x="142731" y="1263061"/>
                  <a:pt x="144799" y="1221141"/>
                  <a:pt x="145443" y="1210604"/>
                </a:cubicBezTo>
                <a:lnTo>
                  <a:pt x="145939" y="1210516"/>
                </a:lnTo>
                <a:cubicBezTo>
                  <a:pt x="147057" y="1207748"/>
                  <a:pt x="148708" y="1200510"/>
                  <a:pt x="152146" y="1193997"/>
                </a:cubicBezTo>
                <a:cubicBezTo>
                  <a:pt x="155856" y="1183479"/>
                  <a:pt x="164871" y="1159395"/>
                  <a:pt x="168198" y="1147411"/>
                </a:cubicBezTo>
                <a:lnTo>
                  <a:pt x="183535" y="1125901"/>
                </a:lnTo>
                <a:lnTo>
                  <a:pt x="179302" y="1105015"/>
                </a:lnTo>
                <a:cubicBezTo>
                  <a:pt x="177427" y="1088995"/>
                  <a:pt x="183476" y="1087934"/>
                  <a:pt x="188150" y="1068360"/>
                </a:cubicBezTo>
                <a:cubicBezTo>
                  <a:pt x="185665" y="1058736"/>
                  <a:pt x="176420" y="1052359"/>
                  <a:pt x="180132" y="1046638"/>
                </a:cubicBezTo>
                <a:cubicBezTo>
                  <a:pt x="181056" y="1026408"/>
                  <a:pt x="198829" y="1009747"/>
                  <a:pt x="202718" y="987934"/>
                </a:cubicBezTo>
                <a:cubicBezTo>
                  <a:pt x="201197" y="962487"/>
                  <a:pt x="211172" y="952942"/>
                  <a:pt x="215291" y="929621"/>
                </a:cubicBezTo>
                <a:cubicBezTo>
                  <a:pt x="209930" y="906521"/>
                  <a:pt x="224528" y="915000"/>
                  <a:pt x="229290" y="903908"/>
                </a:cubicBezTo>
                <a:lnTo>
                  <a:pt x="230029" y="900578"/>
                </a:lnTo>
                <a:lnTo>
                  <a:pt x="228646" y="854063"/>
                </a:lnTo>
                <a:cubicBezTo>
                  <a:pt x="234851" y="848408"/>
                  <a:pt x="228954" y="820026"/>
                  <a:pt x="240038" y="824287"/>
                </a:cubicBezTo>
                <a:cubicBezTo>
                  <a:pt x="242249" y="809308"/>
                  <a:pt x="241673" y="775478"/>
                  <a:pt x="241912" y="764190"/>
                </a:cubicBezTo>
                <a:cubicBezTo>
                  <a:pt x="241766" y="761646"/>
                  <a:pt x="241619" y="759103"/>
                  <a:pt x="241473" y="756558"/>
                </a:cubicBezTo>
                <a:lnTo>
                  <a:pt x="240145" y="754270"/>
                </a:lnTo>
                <a:cubicBezTo>
                  <a:pt x="239378" y="751871"/>
                  <a:pt x="239144" y="748528"/>
                  <a:pt x="240106" y="743071"/>
                </a:cubicBezTo>
                <a:lnTo>
                  <a:pt x="240556" y="741834"/>
                </a:lnTo>
                <a:cubicBezTo>
                  <a:pt x="239764" y="738704"/>
                  <a:pt x="237828" y="696921"/>
                  <a:pt x="237972" y="678244"/>
                </a:cubicBezTo>
                <a:cubicBezTo>
                  <a:pt x="247782" y="647903"/>
                  <a:pt x="227131" y="663568"/>
                  <a:pt x="229993" y="629773"/>
                </a:cubicBezTo>
                <a:cubicBezTo>
                  <a:pt x="229544" y="591552"/>
                  <a:pt x="239252" y="564992"/>
                  <a:pt x="239462" y="539841"/>
                </a:cubicBezTo>
                <a:cubicBezTo>
                  <a:pt x="238623" y="528031"/>
                  <a:pt x="238173" y="441859"/>
                  <a:pt x="242683" y="448956"/>
                </a:cubicBezTo>
                <a:cubicBezTo>
                  <a:pt x="243255" y="418452"/>
                  <a:pt x="244219" y="373783"/>
                  <a:pt x="242896" y="356821"/>
                </a:cubicBezTo>
                <a:cubicBezTo>
                  <a:pt x="242719" y="353610"/>
                  <a:pt x="234923" y="350399"/>
                  <a:pt x="234747" y="347187"/>
                </a:cubicBezTo>
                <a:cubicBezTo>
                  <a:pt x="244704" y="325468"/>
                  <a:pt x="242593" y="337207"/>
                  <a:pt x="243310" y="314607"/>
                </a:cubicBezTo>
                <a:cubicBezTo>
                  <a:pt x="241669" y="297647"/>
                  <a:pt x="250872" y="309332"/>
                  <a:pt x="249229" y="292372"/>
                </a:cubicBezTo>
                <a:cubicBezTo>
                  <a:pt x="220320" y="258295"/>
                  <a:pt x="245189" y="235217"/>
                  <a:pt x="233505" y="189449"/>
                </a:cubicBezTo>
                <a:lnTo>
                  <a:pt x="232734" y="119205"/>
                </a:lnTo>
                <a:cubicBezTo>
                  <a:pt x="232883" y="113125"/>
                  <a:pt x="230979" y="106701"/>
                  <a:pt x="234365" y="102821"/>
                </a:cubicBezTo>
                <a:cubicBezTo>
                  <a:pt x="235226" y="89557"/>
                  <a:pt x="237218" y="59178"/>
                  <a:pt x="237903" y="39622"/>
                </a:cubicBezTo>
                <a:cubicBezTo>
                  <a:pt x="237508" y="29839"/>
                  <a:pt x="236214" y="16537"/>
                  <a:pt x="234680" y="2881"/>
                </a:cubicBezTo>
                <a:close/>
              </a:path>
            </a:pathLst>
          </a:custGeom>
        </p:spPr>
      </p:pic>
      <p:pic>
        <p:nvPicPr>
          <p:cNvPr id="15" name="Picture 14" descr="A chef serving food to a person&#10;&#10;AI-generated content may be incorrect.">
            <a:extLst>
              <a:ext uri="{FF2B5EF4-FFF2-40B4-BE49-F238E27FC236}">
                <a16:creationId xmlns:a16="http://schemas.microsoft.com/office/drawing/2014/main" id="{74B18635-CBCA-6FBD-28BE-5AA50DE70074}"/>
              </a:ext>
            </a:extLst>
          </p:cNvPr>
          <p:cNvPicPr>
            <a:picLocks noChangeAspect="1"/>
          </p:cNvPicPr>
          <p:nvPr/>
        </p:nvPicPr>
        <p:blipFill>
          <a:blip r:embed="rId4"/>
          <a:srcRect l="1125" r="12680"/>
          <a:stretch>
            <a:fillRect/>
          </a:stretch>
        </p:blipFill>
        <p:spPr>
          <a:xfrm>
            <a:off x="8687497" y="4571988"/>
            <a:ext cx="3502979" cy="2286000"/>
          </a:xfrm>
          <a:custGeom>
            <a:avLst/>
            <a:gdLst/>
            <a:ahLst/>
            <a:cxnLst/>
            <a:rect l="l" t="t" r="r" b="b"/>
            <a:pathLst>
              <a:path w="3502979" h="2286000">
                <a:moveTo>
                  <a:pt x="10089" y="0"/>
                </a:moveTo>
                <a:lnTo>
                  <a:pt x="3502979" y="0"/>
                </a:lnTo>
                <a:lnTo>
                  <a:pt x="3502979" y="2286000"/>
                </a:lnTo>
                <a:lnTo>
                  <a:pt x="154969" y="2286000"/>
                </a:lnTo>
                <a:lnTo>
                  <a:pt x="154933" y="2285999"/>
                </a:lnTo>
                <a:cubicBezTo>
                  <a:pt x="154939" y="2285919"/>
                  <a:pt x="154948" y="2285839"/>
                  <a:pt x="154956" y="2285759"/>
                </a:cubicBezTo>
                <a:lnTo>
                  <a:pt x="157817" y="2280128"/>
                </a:lnTo>
                <a:lnTo>
                  <a:pt x="152413" y="2258335"/>
                </a:lnTo>
                <a:cubicBezTo>
                  <a:pt x="150528" y="2247599"/>
                  <a:pt x="149279" y="2236301"/>
                  <a:pt x="148708" y="2224706"/>
                </a:cubicBezTo>
                <a:cubicBezTo>
                  <a:pt x="152516" y="2222105"/>
                  <a:pt x="147106" y="2213005"/>
                  <a:pt x="146036" y="2208724"/>
                </a:cubicBezTo>
                <a:cubicBezTo>
                  <a:pt x="148522" y="2208679"/>
                  <a:pt x="149715" y="2199194"/>
                  <a:pt x="147657" y="2195828"/>
                </a:cubicBezTo>
                <a:cubicBezTo>
                  <a:pt x="138768" y="2125090"/>
                  <a:pt x="161998" y="2164893"/>
                  <a:pt x="148068" y="2122444"/>
                </a:cubicBezTo>
                <a:cubicBezTo>
                  <a:pt x="147343" y="2115342"/>
                  <a:pt x="148590" y="2110013"/>
                  <a:pt x="150648" y="2105568"/>
                </a:cubicBezTo>
                <a:lnTo>
                  <a:pt x="155787" y="2097570"/>
                </a:lnTo>
                <a:lnTo>
                  <a:pt x="153954" y="2091304"/>
                </a:lnTo>
                <a:cubicBezTo>
                  <a:pt x="153810" y="2067650"/>
                  <a:pt x="159078" y="2060678"/>
                  <a:pt x="153772" y="2046915"/>
                </a:cubicBezTo>
                <a:cubicBezTo>
                  <a:pt x="164801" y="2026580"/>
                  <a:pt x="154871" y="2033427"/>
                  <a:pt x="153183" y="2017960"/>
                </a:cubicBezTo>
                <a:cubicBezTo>
                  <a:pt x="150985" y="2005758"/>
                  <a:pt x="146752" y="2028159"/>
                  <a:pt x="146128" y="2016200"/>
                </a:cubicBezTo>
                <a:cubicBezTo>
                  <a:pt x="148976" y="2003262"/>
                  <a:pt x="140132" y="2003871"/>
                  <a:pt x="143614" y="1990415"/>
                </a:cubicBezTo>
                <a:cubicBezTo>
                  <a:pt x="150276" y="1993685"/>
                  <a:pt x="142322" y="1963865"/>
                  <a:pt x="148142" y="1962939"/>
                </a:cubicBezTo>
                <a:cubicBezTo>
                  <a:pt x="139821" y="1951510"/>
                  <a:pt x="150073" y="1945769"/>
                  <a:pt x="147508" y="1930552"/>
                </a:cubicBezTo>
                <a:cubicBezTo>
                  <a:pt x="144359" y="1923385"/>
                  <a:pt x="143818" y="1918215"/>
                  <a:pt x="147206" y="1911172"/>
                </a:cubicBezTo>
                <a:cubicBezTo>
                  <a:pt x="131877" y="1878161"/>
                  <a:pt x="146519" y="1891201"/>
                  <a:pt x="140623" y="1860308"/>
                </a:cubicBezTo>
                <a:cubicBezTo>
                  <a:pt x="134425" y="1833694"/>
                  <a:pt x="130403" y="1803523"/>
                  <a:pt x="115600" y="1777782"/>
                </a:cubicBezTo>
                <a:cubicBezTo>
                  <a:pt x="111409" y="1773057"/>
                  <a:pt x="109821" y="1761456"/>
                  <a:pt x="112056" y="1751872"/>
                </a:cubicBezTo>
                <a:cubicBezTo>
                  <a:pt x="112440" y="1750225"/>
                  <a:pt x="112926" y="1748698"/>
                  <a:pt x="113499" y="1747342"/>
                </a:cubicBezTo>
                <a:cubicBezTo>
                  <a:pt x="111234" y="1725088"/>
                  <a:pt x="101120" y="1643694"/>
                  <a:pt x="98470" y="1618347"/>
                </a:cubicBezTo>
                <a:cubicBezTo>
                  <a:pt x="103856" y="1616296"/>
                  <a:pt x="94136" y="1603478"/>
                  <a:pt x="97590" y="1595269"/>
                </a:cubicBezTo>
                <a:cubicBezTo>
                  <a:pt x="100620" y="1589389"/>
                  <a:pt x="98377" y="1584128"/>
                  <a:pt x="98140" y="1577986"/>
                </a:cubicBezTo>
                <a:cubicBezTo>
                  <a:pt x="100521" y="1569894"/>
                  <a:pt x="96220" y="1543501"/>
                  <a:pt x="93133" y="1536621"/>
                </a:cubicBezTo>
                <a:cubicBezTo>
                  <a:pt x="82411" y="1520178"/>
                  <a:pt x="90374" y="1482816"/>
                  <a:pt x="82158" y="1469154"/>
                </a:cubicBezTo>
                <a:cubicBezTo>
                  <a:pt x="80954" y="1464197"/>
                  <a:pt x="80466" y="1459348"/>
                  <a:pt x="80424" y="1454586"/>
                </a:cubicBezTo>
                <a:lnTo>
                  <a:pt x="81328" y="1441264"/>
                </a:lnTo>
                <a:lnTo>
                  <a:pt x="83625" y="1437478"/>
                </a:lnTo>
                <a:cubicBezTo>
                  <a:pt x="83435" y="1434764"/>
                  <a:pt x="83246" y="1432049"/>
                  <a:pt x="83056" y="1429335"/>
                </a:cubicBezTo>
                <a:cubicBezTo>
                  <a:pt x="83172" y="1428557"/>
                  <a:pt x="83291" y="1427781"/>
                  <a:pt x="83407" y="1427003"/>
                </a:cubicBezTo>
                <a:cubicBezTo>
                  <a:pt x="84084" y="1422546"/>
                  <a:pt x="84674" y="1418148"/>
                  <a:pt x="84906" y="1413794"/>
                </a:cubicBezTo>
                <a:cubicBezTo>
                  <a:pt x="73390" y="1419520"/>
                  <a:pt x="84992" y="1377705"/>
                  <a:pt x="75678" y="1389757"/>
                </a:cubicBezTo>
                <a:cubicBezTo>
                  <a:pt x="74957" y="1366832"/>
                  <a:pt x="66282" y="1384318"/>
                  <a:pt x="74551" y="1356760"/>
                </a:cubicBezTo>
                <a:cubicBezTo>
                  <a:pt x="72160" y="1327675"/>
                  <a:pt x="66061" y="1251589"/>
                  <a:pt x="61331" y="1215246"/>
                </a:cubicBezTo>
                <a:cubicBezTo>
                  <a:pt x="48696" y="1178057"/>
                  <a:pt x="52517" y="1164292"/>
                  <a:pt x="46176" y="1138699"/>
                </a:cubicBezTo>
                <a:cubicBezTo>
                  <a:pt x="43091" y="1088911"/>
                  <a:pt x="27949" y="1091674"/>
                  <a:pt x="39077" y="1069753"/>
                </a:cubicBezTo>
                <a:cubicBezTo>
                  <a:pt x="36360" y="1036358"/>
                  <a:pt x="22533" y="1065337"/>
                  <a:pt x="27015" y="1030325"/>
                </a:cubicBezTo>
                <a:cubicBezTo>
                  <a:pt x="25199" y="1029239"/>
                  <a:pt x="7014" y="1004953"/>
                  <a:pt x="5711" y="1002694"/>
                </a:cubicBezTo>
                <a:lnTo>
                  <a:pt x="4782" y="959024"/>
                </a:lnTo>
                <a:lnTo>
                  <a:pt x="4956" y="955844"/>
                </a:lnTo>
                <a:lnTo>
                  <a:pt x="0" y="935724"/>
                </a:lnTo>
                <a:lnTo>
                  <a:pt x="396" y="935045"/>
                </a:lnTo>
                <a:cubicBezTo>
                  <a:pt x="1170" y="933065"/>
                  <a:pt x="1530" y="930734"/>
                  <a:pt x="1027" y="927619"/>
                </a:cubicBezTo>
                <a:cubicBezTo>
                  <a:pt x="2171" y="918238"/>
                  <a:pt x="7071" y="890403"/>
                  <a:pt x="7257" y="878755"/>
                </a:cubicBezTo>
                <a:cubicBezTo>
                  <a:pt x="5425" y="872157"/>
                  <a:pt x="3693" y="865113"/>
                  <a:pt x="2142" y="857732"/>
                </a:cubicBezTo>
                <a:lnTo>
                  <a:pt x="1365" y="798432"/>
                </a:lnTo>
                <a:lnTo>
                  <a:pt x="10445" y="736329"/>
                </a:lnTo>
                <a:cubicBezTo>
                  <a:pt x="10644" y="713358"/>
                  <a:pt x="14017" y="693468"/>
                  <a:pt x="11638" y="674025"/>
                </a:cubicBezTo>
                <a:cubicBezTo>
                  <a:pt x="14263" y="666128"/>
                  <a:pt x="7702" y="658684"/>
                  <a:pt x="3774" y="651467"/>
                </a:cubicBezTo>
                <a:cubicBezTo>
                  <a:pt x="5085" y="630031"/>
                  <a:pt x="18313" y="624842"/>
                  <a:pt x="13938" y="611257"/>
                </a:cubicBezTo>
                <a:cubicBezTo>
                  <a:pt x="23010" y="599213"/>
                  <a:pt x="19548" y="598502"/>
                  <a:pt x="16950" y="592841"/>
                </a:cubicBezTo>
                <a:cubicBezTo>
                  <a:pt x="16888" y="592573"/>
                  <a:pt x="16826" y="592303"/>
                  <a:pt x="16764" y="592034"/>
                </a:cubicBezTo>
                <a:lnTo>
                  <a:pt x="18062" y="590387"/>
                </a:lnTo>
                <a:lnTo>
                  <a:pt x="18662" y="586980"/>
                </a:lnTo>
                <a:cubicBezTo>
                  <a:pt x="18533" y="583880"/>
                  <a:pt x="18403" y="580781"/>
                  <a:pt x="18274" y="577681"/>
                </a:cubicBezTo>
                <a:cubicBezTo>
                  <a:pt x="18115" y="576515"/>
                  <a:pt x="17955" y="575348"/>
                  <a:pt x="17796" y="574183"/>
                </a:cubicBezTo>
                <a:cubicBezTo>
                  <a:pt x="17589" y="571773"/>
                  <a:pt x="17612" y="570172"/>
                  <a:pt x="17805" y="569065"/>
                </a:cubicBezTo>
                <a:lnTo>
                  <a:pt x="17912" y="568936"/>
                </a:lnTo>
                <a:cubicBezTo>
                  <a:pt x="17845" y="567338"/>
                  <a:pt x="29209" y="573362"/>
                  <a:pt x="29143" y="571763"/>
                </a:cubicBezTo>
                <a:cubicBezTo>
                  <a:pt x="28562" y="563674"/>
                  <a:pt x="16337" y="548181"/>
                  <a:pt x="15392" y="540689"/>
                </a:cubicBezTo>
                <a:cubicBezTo>
                  <a:pt x="21346" y="534352"/>
                  <a:pt x="14313" y="506665"/>
                  <a:pt x="25536" y="509696"/>
                </a:cubicBezTo>
                <a:cubicBezTo>
                  <a:pt x="24595" y="499588"/>
                  <a:pt x="19934" y="493475"/>
                  <a:pt x="27295" y="496878"/>
                </a:cubicBezTo>
                <a:cubicBezTo>
                  <a:pt x="27196" y="493551"/>
                  <a:pt x="27823" y="491500"/>
                  <a:pt x="28803" y="490032"/>
                </a:cubicBezTo>
                <a:lnTo>
                  <a:pt x="29265" y="489607"/>
                </a:lnTo>
                <a:cubicBezTo>
                  <a:pt x="28500" y="481587"/>
                  <a:pt x="25372" y="452075"/>
                  <a:pt x="24211" y="441905"/>
                </a:cubicBezTo>
                <a:cubicBezTo>
                  <a:pt x="23574" y="437467"/>
                  <a:pt x="22937" y="433030"/>
                  <a:pt x="22300" y="428592"/>
                </a:cubicBezTo>
                <a:lnTo>
                  <a:pt x="22699" y="427306"/>
                </a:lnTo>
                <a:lnTo>
                  <a:pt x="28219" y="418090"/>
                </a:lnTo>
                <a:cubicBezTo>
                  <a:pt x="27250" y="415121"/>
                  <a:pt x="18397" y="412494"/>
                  <a:pt x="16799" y="410365"/>
                </a:cubicBezTo>
                <a:cubicBezTo>
                  <a:pt x="25342" y="378983"/>
                  <a:pt x="17525" y="349373"/>
                  <a:pt x="19002" y="315310"/>
                </a:cubicBezTo>
                <a:cubicBezTo>
                  <a:pt x="15978" y="276813"/>
                  <a:pt x="16726" y="257569"/>
                  <a:pt x="14356" y="235298"/>
                </a:cubicBezTo>
                <a:cubicBezTo>
                  <a:pt x="14223" y="231626"/>
                  <a:pt x="13137" y="201873"/>
                  <a:pt x="17876" y="207989"/>
                </a:cubicBezTo>
                <a:cubicBezTo>
                  <a:pt x="17051" y="174826"/>
                  <a:pt x="20805" y="126304"/>
                  <a:pt x="19885" y="92237"/>
                </a:cubicBezTo>
                <a:cubicBezTo>
                  <a:pt x="31141" y="70340"/>
                  <a:pt x="10251" y="49317"/>
                  <a:pt x="12357" y="26606"/>
                </a:cubicBezTo>
                <a:cubicBezTo>
                  <a:pt x="7176" y="29713"/>
                  <a:pt x="8629" y="17064"/>
                  <a:pt x="9916" y="3483"/>
                </a:cubicBezTo>
                <a:close/>
              </a:path>
            </a:pathLst>
          </a:custGeom>
        </p:spPr>
      </p:pic>
      <p:sp>
        <p:nvSpPr>
          <p:cNvPr id="17" name="TextBox 16">
            <a:extLst>
              <a:ext uri="{FF2B5EF4-FFF2-40B4-BE49-F238E27FC236}">
                <a16:creationId xmlns:a16="http://schemas.microsoft.com/office/drawing/2014/main" id="{78602388-51D3-C4E7-9AFB-98C53B76AD40}"/>
              </a:ext>
            </a:extLst>
          </p:cNvPr>
          <p:cNvSpPr txBox="1"/>
          <p:nvPr/>
        </p:nvSpPr>
        <p:spPr>
          <a:xfrm>
            <a:off x="8854633" y="0"/>
            <a:ext cx="2431324" cy="246221"/>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(Source: PowerPoint,2025)</a:t>
            </a:r>
          </a:p>
        </p:txBody>
      </p:sp>
    </p:spTree>
    <p:extLst>
      <p:ext uri="{BB962C8B-B14F-4D97-AF65-F5344CB8AC3E}">
        <p14:creationId xmlns:p14="http://schemas.microsoft.com/office/powerpoint/2010/main" val="39583211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dissolv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51A4C-AC96-CA24-256B-A98B8B3996CD}"/>
              </a:ext>
            </a:extLst>
          </p:cNvPr>
          <p:cNvSpPr>
            <a:spLocks noGrp="1"/>
          </p:cNvSpPr>
          <p:nvPr>
            <p:ph type="title"/>
          </p:nvPr>
        </p:nvSpPr>
        <p:spPr>
          <a:xfrm>
            <a:off x="838200" y="557188"/>
            <a:ext cx="10515600" cy="1133499"/>
          </a:xfrm>
        </p:spPr>
        <p:txBody>
          <a:bodyPr>
            <a:normAutofit/>
          </a:bodyPr>
          <a:lstStyle/>
          <a:p>
            <a:pPr algn="ctr"/>
            <a:r>
              <a:rPr lang="en-US" sz="3600" dirty="0">
                <a:latin typeface="Arial"/>
                <a:cs typeface="Arial"/>
              </a:rPr>
              <a:t>Company Background: Flight Foods Ltd</a:t>
            </a:r>
          </a:p>
        </p:txBody>
      </p:sp>
      <p:graphicFrame>
        <p:nvGraphicFramePr>
          <p:cNvPr id="5" name="Content Placeholder 2">
            <a:extLst>
              <a:ext uri="{FF2B5EF4-FFF2-40B4-BE49-F238E27FC236}">
                <a16:creationId xmlns:a16="http://schemas.microsoft.com/office/drawing/2014/main" id="{DE0502C4-003F-FF77-3156-A1971B44CD08}"/>
              </a:ext>
            </a:extLst>
          </p:cNvPr>
          <p:cNvGraphicFramePr>
            <a:graphicFrameLocks noGrp="1"/>
          </p:cNvGraphicFramePr>
          <p:nvPr>
            <p:ph idx="1"/>
            <p:extLst>
              <p:ext uri="{D42A27DB-BD31-4B8C-83A1-F6EECF244321}">
                <p14:modId xmlns:p14="http://schemas.microsoft.com/office/powerpoint/2010/main" val="323755784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56308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8BC43-C90C-9CE1-7FD6-51FD30271339}"/>
              </a:ext>
            </a:extLst>
          </p:cNvPr>
          <p:cNvSpPr>
            <a:spLocks noGrp="1"/>
          </p:cNvSpPr>
          <p:nvPr>
            <p:ph type="title"/>
          </p:nvPr>
        </p:nvSpPr>
        <p:spPr>
          <a:xfrm>
            <a:off x="838199" y="963507"/>
            <a:ext cx="3652769" cy="4930986"/>
          </a:xfrm>
        </p:spPr>
        <p:txBody>
          <a:bodyPr>
            <a:normAutofit/>
          </a:bodyPr>
          <a:lstStyle/>
          <a:p>
            <a:r>
              <a:rPr lang="en-US" sz="3600" dirty="0">
                <a:solidFill>
                  <a:schemeClr val="accent1"/>
                </a:solidFill>
                <a:latin typeface="Arial" panose="020B0604020202020204" pitchFamily="34" charset="0"/>
                <a:cs typeface="Arial" panose="020B0604020202020204" pitchFamily="34" charset="0"/>
              </a:rPr>
              <a:t>Main Problems at Flight Food Ltd</a:t>
            </a:r>
          </a:p>
        </p:txBody>
      </p:sp>
      <p:cxnSp>
        <p:nvCxnSpPr>
          <p:cNvPr id="16" name="Straight Connector 15">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C6FC97-3DBF-AE79-6404-18978FC4E4B1}"/>
              </a:ext>
            </a:extLst>
          </p:cNvPr>
          <p:cNvSpPr>
            <a:spLocks noGrp="1"/>
          </p:cNvSpPr>
          <p:nvPr>
            <p:ph sz="half" idx="1"/>
          </p:nvPr>
        </p:nvSpPr>
        <p:spPr>
          <a:xfrm>
            <a:off x="4976030" y="524935"/>
            <a:ext cx="6250940" cy="2743199"/>
          </a:xfrm>
        </p:spPr>
        <p:txBody>
          <a:bodyPr anchor="b">
            <a:normAutofit/>
          </a:bodyPr>
          <a:lstStyle/>
          <a:p>
            <a:pPr marL="0" indent="0">
              <a:buNone/>
            </a:pPr>
            <a:r>
              <a:rPr lang="en-US" sz="1900" b="1" dirty="0">
                <a:latin typeface="Arial" panose="020B0604020202020204" pitchFamily="34" charset="0"/>
                <a:cs typeface="Arial" panose="020B0604020202020204" pitchFamily="34" charset="0"/>
              </a:rPr>
              <a:t>External problems (airlines)</a:t>
            </a:r>
          </a:p>
          <a:p>
            <a:r>
              <a:rPr lang="en-US" sz="1900" dirty="0">
                <a:latin typeface="Arial" panose="020B0604020202020204" pitchFamily="34" charset="0"/>
                <a:cs typeface="Arial" panose="020B0604020202020204" pitchFamily="34" charset="0"/>
              </a:rPr>
              <a:t>Losing market share.</a:t>
            </a:r>
          </a:p>
          <a:p>
            <a:r>
              <a:rPr lang="en-US" sz="1900" dirty="0">
                <a:latin typeface="Arial" panose="020B0604020202020204" pitchFamily="34" charset="0"/>
                <a:cs typeface="Arial" panose="020B0604020202020204" pitchFamily="34" charset="0"/>
              </a:rPr>
              <a:t>Complains about food quality.</a:t>
            </a:r>
          </a:p>
          <a:p>
            <a:r>
              <a:rPr lang="en-US" sz="1900" dirty="0">
                <a:latin typeface="Arial" panose="020B0604020202020204" pitchFamily="34" charset="0"/>
                <a:cs typeface="Arial" panose="020B0604020202020204" pitchFamily="34" charset="0"/>
              </a:rPr>
              <a:t>Undercooked meals.</a:t>
            </a:r>
          </a:p>
          <a:p>
            <a:r>
              <a:rPr lang="en-US" sz="1900" dirty="0">
                <a:latin typeface="Arial" panose="020B0604020202020204" pitchFamily="34" charset="0"/>
                <a:cs typeface="Arial" panose="020B0604020202020204" pitchFamily="34" charset="0"/>
              </a:rPr>
              <a:t>Poor packaging.</a:t>
            </a:r>
          </a:p>
          <a:p>
            <a:r>
              <a:rPr lang="en-US" sz="1900" dirty="0">
                <a:latin typeface="Arial" panose="020B0604020202020204" pitchFamily="34" charset="0"/>
                <a:cs typeface="Arial" panose="020B0604020202020204" pitchFamily="34" charset="0"/>
              </a:rPr>
              <a:t>Meat in vegetarian meals.</a:t>
            </a:r>
          </a:p>
          <a:p>
            <a:pPr marL="0" indent="0">
              <a:buNone/>
            </a:pPr>
            <a:endParaRPr lang="en-US" sz="1900" dirty="0"/>
          </a:p>
        </p:txBody>
      </p:sp>
      <p:sp>
        <p:nvSpPr>
          <p:cNvPr id="4" name="Content Placeholder 3">
            <a:extLst>
              <a:ext uri="{FF2B5EF4-FFF2-40B4-BE49-F238E27FC236}">
                <a16:creationId xmlns:a16="http://schemas.microsoft.com/office/drawing/2014/main" id="{54B32A6D-D3BA-37C6-7924-776DB471A17F}"/>
              </a:ext>
            </a:extLst>
          </p:cNvPr>
          <p:cNvSpPr>
            <a:spLocks noGrp="1"/>
          </p:cNvSpPr>
          <p:nvPr>
            <p:ph sz="half" idx="2"/>
          </p:nvPr>
        </p:nvSpPr>
        <p:spPr>
          <a:xfrm>
            <a:off x="4976030" y="3589866"/>
            <a:ext cx="6250940" cy="2304628"/>
          </a:xfrm>
        </p:spPr>
        <p:txBody>
          <a:bodyPr>
            <a:normAutofit/>
          </a:bodyPr>
          <a:lstStyle/>
          <a:p>
            <a:pPr marL="0" indent="0">
              <a:buNone/>
            </a:pPr>
            <a:r>
              <a:rPr lang="en-GB" sz="1900" b="1" dirty="0">
                <a:latin typeface="Arial"/>
                <a:cs typeface="Arial"/>
              </a:rPr>
              <a:t>Internal problems (factory &amp; communication)</a:t>
            </a:r>
          </a:p>
          <a:p>
            <a:r>
              <a:rPr lang="en-GB" sz="1900" dirty="0">
                <a:latin typeface="Arial"/>
                <a:cs typeface="Arial"/>
              </a:rPr>
              <a:t>No formal hygiene training.</a:t>
            </a:r>
          </a:p>
          <a:p>
            <a:r>
              <a:rPr lang="en-GB" sz="1900" dirty="0">
                <a:latin typeface="Arial"/>
                <a:cs typeface="Arial"/>
              </a:rPr>
              <a:t>Language problems on factory floor.</a:t>
            </a:r>
          </a:p>
          <a:p>
            <a:r>
              <a:rPr lang="en-GB" sz="1900" dirty="0">
                <a:latin typeface="Arial"/>
                <a:cs typeface="Arial"/>
              </a:rPr>
              <a:t>Noisy “madhouse” environment.</a:t>
            </a:r>
          </a:p>
          <a:p>
            <a:r>
              <a:rPr lang="en-GB" sz="1900" dirty="0">
                <a:latin typeface="Arial"/>
                <a:cs typeface="Arial"/>
              </a:rPr>
              <a:t>Gary runs around explaining.</a:t>
            </a:r>
          </a:p>
          <a:p>
            <a:r>
              <a:rPr lang="en-GB" sz="1900" dirty="0">
                <a:latin typeface="Arial"/>
                <a:cs typeface="Arial"/>
              </a:rPr>
              <a:t>Manager not modelling hygiene.</a:t>
            </a:r>
          </a:p>
          <a:p>
            <a:pPr marL="0" indent="0">
              <a:buNone/>
            </a:pPr>
            <a:endParaRPr lang="en-US" sz="1900" dirty="0"/>
          </a:p>
        </p:txBody>
      </p:sp>
    </p:spTree>
    <p:extLst>
      <p:ext uri="{BB962C8B-B14F-4D97-AF65-F5344CB8AC3E}">
        <p14:creationId xmlns:p14="http://schemas.microsoft.com/office/powerpoint/2010/main" val="31588834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14"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par>
                          <p:cTn id="12" fill="hold">
                            <p:stCondLst>
                              <p:cond delay="2500"/>
                            </p:stCondLst>
                            <p:childTnLst>
                              <p:par>
                                <p:cTn id="13" presetID="14" presetClass="entr" presetSubtype="1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5" dur="500"/>
                                        <p:tgtEl>
                                          <p:spTgt spid="3">
                                            <p:txEl>
                                              <p:pRg st="1" end="1"/>
                                            </p:txEl>
                                          </p:spTgt>
                                        </p:tgtEl>
                                      </p:cBhvr>
                                    </p:animEffect>
                                  </p:childTnLst>
                                </p:cTn>
                              </p:par>
                            </p:childTnLst>
                          </p:cTn>
                        </p:par>
                        <p:par>
                          <p:cTn id="16" fill="hold">
                            <p:stCondLst>
                              <p:cond delay="3000"/>
                            </p:stCondLst>
                            <p:childTnLst>
                              <p:par>
                                <p:cTn id="17" presetID="14" presetClass="entr" presetSubtype="1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9" dur="500"/>
                                        <p:tgtEl>
                                          <p:spTgt spid="3">
                                            <p:txEl>
                                              <p:pRg st="2" end="2"/>
                                            </p:txEl>
                                          </p:spTgt>
                                        </p:tgtEl>
                                      </p:cBhvr>
                                    </p:animEffect>
                                  </p:childTnLst>
                                </p:cTn>
                              </p:par>
                            </p:childTnLst>
                          </p:cTn>
                        </p:par>
                        <p:par>
                          <p:cTn id="20" fill="hold">
                            <p:stCondLst>
                              <p:cond delay="3500"/>
                            </p:stCondLst>
                            <p:childTnLst>
                              <p:par>
                                <p:cTn id="21" presetID="14" presetClass="entr" presetSubtype="10"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3" dur="500"/>
                                        <p:tgtEl>
                                          <p:spTgt spid="3">
                                            <p:txEl>
                                              <p:pRg st="3" end="3"/>
                                            </p:txEl>
                                          </p:spTgt>
                                        </p:tgtEl>
                                      </p:cBhvr>
                                    </p:animEffect>
                                  </p:childTnLst>
                                </p:cTn>
                              </p:par>
                            </p:childTnLst>
                          </p:cTn>
                        </p:par>
                        <p:par>
                          <p:cTn id="24" fill="hold">
                            <p:stCondLst>
                              <p:cond delay="4000"/>
                            </p:stCondLst>
                            <p:childTnLst>
                              <p:par>
                                <p:cTn id="25" presetID="14" presetClass="entr" presetSubtype="10"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par>
                          <p:cTn id="28" fill="hold">
                            <p:stCondLst>
                              <p:cond delay="4500"/>
                            </p:stCondLst>
                            <p:childTnLst>
                              <p:par>
                                <p:cTn id="29" presetID="14" presetClass="entr" presetSubtype="10"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1" dur="500"/>
                                        <p:tgtEl>
                                          <p:spTgt spid="3">
                                            <p:txEl>
                                              <p:pRg st="5" end="5"/>
                                            </p:txEl>
                                          </p:spTgt>
                                        </p:tgtEl>
                                      </p:cBhvr>
                                    </p:animEffect>
                                  </p:childTnLst>
                                </p:cTn>
                              </p:par>
                            </p:childTnLst>
                          </p:cTn>
                        </p:par>
                        <p:par>
                          <p:cTn id="32" fill="hold">
                            <p:stCondLst>
                              <p:cond delay="5000"/>
                            </p:stCondLst>
                            <p:childTnLst>
                              <p:par>
                                <p:cTn id="33" presetID="14" presetClass="entr" presetSubtype="10" fill="hold" grpId="0" nodeType="after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randombar(horizontal)">
                                      <p:cBhvr>
                                        <p:cTn id="35" dur="500"/>
                                        <p:tgtEl>
                                          <p:spTgt spid="4">
                                            <p:txEl>
                                              <p:pRg st="0" end="0"/>
                                            </p:txEl>
                                          </p:spTgt>
                                        </p:tgtEl>
                                      </p:cBhvr>
                                    </p:animEffect>
                                  </p:childTnLst>
                                </p:cTn>
                              </p:par>
                            </p:childTnLst>
                          </p:cTn>
                        </p:par>
                        <p:par>
                          <p:cTn id="36" fill="hold">
                            <p:stCondLst>
                              <p:cond delay="5500"/>
                            </p:stCondLst>
                            <p:childTnLst>
                              <p:par>
                                <p:cTn id="37" presetID="14" presetClass="entr" presetSubtype="10" fill="hold" grpId="0" nodeType="after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animEffect transition="in" filter="randombar(horizontal)">
                                      <p:cBhvr>
                                        <p:cTn id="39" dur="500"/>
                                        <p:tgtEl>
                                          <p:spTgt spid="4">
                                            <p:txEl>
                                              <p:pRg st="1" end="1"/>
                                            </p:txEl>
                                          </p:spTgt>
                                        </p:tgtEl>
                                      </p:cBhvr>
                                    </p:animEffect>
                                  </p:childTnLst>
                                </p:cTn>
                              </p:par>
                            </p:childTnLst>
                          </p:cTn>
                        </p:par>
                        <p:par>
                          <p:cTn id="40" fill="hold">
                            <p:stCondLst>
                              <p:cond delay="6000"/>
                            </p:stCondLst>
                            <p:childTnLst>
                              <p:par>
                                <p:cTn id="41" presetID="14" presetClass="entr" presetSubtype="10" fill="hold" grpId="0" nodeType="after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Effect transition="in" filter="randombar(horizontal)">
                                      <p:cBhvr>
                                        <p:cTn id="43" dur="500"/>
                                        <p:tgtEl>
                                          <p:spTgt spid="4">
                                            <p:txEl>
                                              <p:pRg st="2" end="2"/>
                                            </p:txEl>
                                          </p:spTgt>
                                        </p:tgtEl>
                                      </p:cBhvr>
                                    </p:animEffect>
                                  </p:childTnLst>
                                </p:cTn>
                              </p:par>
                            </p:childTnLst>
                          </p:cTn>
                        </p:par>
                        <p:par>
                          <p:cTn id="44" fill="hold">
                            <p:stCondLst>
                              <p:cond delay="6500"/>
                            </p:stCondLst>
                            <p:childTnLst>
                              <p:par>
                                <p:cTn id="45" presetID="14" presetClass="entr" presetSubtype="10" fill="hold" grpId="0" nodeType="after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47" dur="500"/>
                                        <p:tgtEl>
                                          <p:spTgt spid="4">
                                            <p:txEl>
                                              <p:pRg st="3" end="3"/>
                                            </p:txEl>
                                          </p:spTgt>
                                        </p:tgtEl>
                                      </p:cBhvr>
                                    </p:animEffect>
                                  </p:childTnLst>
                                </p:cTn>
                              </p:par>
                            </p:childTnLst>
                          </p:cTn>
                        </p:par>
                        <p:par>
                          <p:cTn id="48" fill="hold">
                            <p:stCondLst>
                              <p:cond delay="7000"/>
                            </p:stCondLst>
                            <p:childTnLst>
                              <p:par>
                                <p:cTn id="49" presetID="14" presetClass="entr" presetSubtype="10" fill="hold" grpId="0" nodeType="after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animEffect transition="in" filter="randombar(horizontal)">
                                      <p:cBhvr>
                                        <p:cTn id="51" dur="500"/>
                                        <p:tgtEl>
                                          <p:spTgt spid="4">
                                            <p:txEl>
                                              <p:pRg st="4" end="4"/>
                                            </p:txEl>
                                          </p:spTgt>
                                        </p:tgtEl>
                                      </p:cBhvr>
                                    </p:animEffect>
                                  </p:childTnLst>
                                </p:cTn>
                              </p:par>
                            </p:childTnLst>
                          </p:cTn>
                        </p:par>
                        <p:par>
                          <p:cTn id="52" fill="hold">
                            <p:stCondLst>
                              <p:cond delay="7500"/>
                            </p:stCondLst>
                            <p:childTnLst>
                              <p:par>
                                <p:cTn id="53" presetID="14" presetClass="entr" presetSubtype="10" fill="hold" grpId="0" nodeType="after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animEffect transition="in" filter="randombar(horizontal)">
                                      <p:cBhvr>
                                        <p:cTn id="55"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BCA42C5-AA85-ED87-FBE7-F4FC5A6A7219}"/>
              </a:ext>
            </a:extLst>
          </p:cNvPr>
          <p:cNvSpPr>
            <a:spLocks noGrp="1"/>
          </p:cNvSpPr>
          <p:nvPr>
            <p:ph type="title"/>
          </p:nvPr>
        </p:nvSpPr>
        <p:spPr>
          <a:xfrm>
            <a:off x="838200" y="365125"/>
            <a:ext cx="5393361" cy="1325563"/>
          </a:xfrm>
        </p:spPr>
        <p:txBody>
          <a:bodyPr>
            <a:normAutofit/>
          </a:bodyPr>
          <a:lstStyle/>
          <a:p>
            <a:r>
              <a:rPr lang="en-GB" sz="3700" dirty="0">
                <a:latin typeface="Arial" panose="020B0604020202020204" pitchFamily="34" charset="0"/>
                <a:cs typeface="Arial" panose="020B0604020202020204" pitchFamily="34" charset="0"/>
              </a:rPr>
              <a:t>Barrier 1 - Language difficulties (Description)</a:t>
            </a:r>
            <a:endParaRPr lang="en-US" sz="37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089A71-9941-905D-F1B1-858BA3F4FE7C}"/>
              </a:ext>
            </a:extLst>
          </p:cNvPr>
          <p:cNvSpPr>
            <a:spLocks noGrp="1"/>
          </p:cNvSpPr>
          <p:nvPr>
            <p:ph idx="1"/>
          </p:nvPr>
        </p:nvSpPr>
        <p:spPr>
          <a:xfrm>
            <a:off x="838200" y="1825625"/>
            <a:ext cx="5393361" cy="4351338"/>
          </a:xfrm>
        </p:spPr>
        <p:txBody>
          <a:bodyPr>
            <a:noAutofit/>
          </a:bodyPr>
          <a:lstStyle/>
          <a:p>
            <a:pPr>
              <a:lnSpc>
                <a:spcPct val="150000"/>
              </a:lnSpc>
              <a:buFont typeface="Wingdings" pitchFamily="2" charset="2"/>
              <a:buChar char="Ø"/>
            </a:pPr>
            <a:r>
              <a:rPr lang="en-US" sz="2200" dirty="0">
                <a:latin typeface="Arial" panose="020B0604020202020204" pitchFamily="34" charset="0"/>
                <a:cs typeface="Arial" panose="020B0604020202020204" pitchFamily="34" charset="0"/>
              </a:rPr>
              <a:t>Many workers at Flight Foods are immigrants.</a:t>
            </a:r>
          </a:p>
          <a:p>
            <a:pPr>
              <a:lnSpc>
                <a:spcPct val="150000"/>
              </a:lnSpc>
              <a:buFont typeface="Wingdings" pitchFamily="2" charset="2"/>
              <a:buChar char="Ø"/>
            </a:pPr>
            <a:r>
              <a:rPr lang="en-US" sz="2200" dirty="0">
                <a:latin typeface="Arial" panose="020B0604020202020204" pitchFamily="34" charset="0"/>
                <a:cs typeface="Arial" panose="020B0604020202020204" pitchFamily="34" charset="0"/>
              </a:rPr>
              <a:t>Most of them speak their own language and only a few English words.</a:t>
            </a:r>
          </a:p>
          <a:p>
            <a:pPr>
              <a:lnSpc>
                <a:spcPct val="150000"/>
              </a:lnSpc>
              <a:buFont typeface="Wingdings" pitchFamily="2" charset="2"/>
              <a:buChar char="Ø"/>
            </a:pPr>
            <a:r>
              <a:rPr lang="en-US" sz="2200" dirty="0">
                <a:latin typeface="Arial" panose="020B0604020202020204" pitchFamily="34" charset="0"/>
                <a:cs typeface="Arial" panose="020B0604020202020204" pitchFamily="34" charset="0"/>
              </a:rPr>
              <a:t>Gary gives instructions only in English.</a:t>
            </a:r>
          </a:p>
          <a:p>
            <a:pPr>
              <a:lnSpc>
                <a:spcPct val="150000"/>
              </a:lnSpc>
              <a:buFont typeface="Wingdings" pitchFamily="2" charset="2"/>
              <a:buChar char="Ø"/>
            </a:pPr>
            <a:r>
              <a:rPr lang="en-US" sz="2200" dirty="0">
                <a:latin typeface="Arial" panose="020B0604020202020204" pitchFamily="34" charset="0"/>
                <a:cs typeface="Arial" panose="020B0604020202020204" pitchFamily="34" charset="0"/>
              </a:rPr>
              <a:t>Because of this, workers often do not fully understand hygiene rules and work tasks.</a:t>
            </a:r>
          </a:p>
        </p:txBody>
      </p:sp>
      <p:pic>
        <p:nvPicPr>
          <p:cNvPr id="5" name="Picture 4">
            <a:extLst>
              <a:ext uri="{FF2B5EF4-FFF2-40B4-BE49-F238E27FC236}">
                <a16:creationId xmlns:a16="http://schemas.microsoft.com/office/drawing/2014/main" id="{22FB6DD2-75A8-8C38-88DE-233624D0A149}"/>
              </a:ext>
            </a:extLst>
          </p:cNvPr>
          <p:cNvPicPr>
            <a:picLocks noChangeAspect="1"/>
          </p:cNvPicPr>
          <p:nvPr/>
        </p:nvPicPr>
        <p:blipFill>
          <a:blip r:embed="rId2"/>
          <a:srcRect r="3" b="3"/>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4832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par>
                          <p:cTn id="9" fill="hold">
                            <p:stCondLst>
                              <p:cond delay="500"/>
                            </p:stCondLst>
                            <p:childTnLst>
                              <p:par>
                                <p:cTn id="10" presetID="6" presetClass="entr" presetSubtype="16" fill="hold" nodeType="after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1000"/>
                                        <p:tgtEl>
                                          <p:spTgt spid="5"/>
                                        </p:tgtEl>
                                      </p:cBhvr>
                                    </p:animEffect>
                                  </p:childTnLst>
                                </p:cTn>
                              </p:par>
                            </p:childTnLst>
                          </p:cTn>
                        </p:par>
                        <p:par>
                          <p:cTn id="13" fill="hold">
                            <p:stCondLst>
                              <p:cond delay="1500"/>
                            </p:stCondLst>
                            <p:childTnLst>
                              <p:par>
                                <p:cTn id="14" presetID="12" presetClass="entr" presetSubtype="4" fill="hold" grpId="0" nodeType="after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 calcmode="lin" valueType="num">
                                      <p:cBhvr additive="base">
                                        <p:cTn id="16"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7" dur="500"/>
                                        <p:tgtEl>
                                          <p:spTgt spid="3">
                                            <p:txEl>
                                              <p:pRg st="0" end="0"/>
                                            </p:txEl>
                                          </p:spTgt>
                                        </p:tgtEl>
                                      </p:cBhvr>
                                    </p:animEffect>
                                  </p:childTnLst>
                                </p:cTn>
                              </p:par>
                            </p:childTnLst>
                          </p:cTn>
                        </p:par>
                        <p:par>
                          <p:cTn id="18" fill="hold">
                            <p:stCondLst>
                              <p:cond delay="2000"/>
                            </p:stCondLst>
                            <p:childTnLst>
                              <p:par>
                                <p:cTn id="19" presetID="12" presetClass="entr" presetSubtype="4" fill="hold" grpId="0" nodeType="after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2" dur="500"/>
                                        <p:tgtEl>
                                          <p:spTgt spid="3">
                                            <p:txEl>
                                              <p:pRg st="1" end="1"/>
                                            </p:txEl>
                                          </p:spTgt>
                                        </p:tgtEl>
                                      </p:cBhvr>
                                    </p:animEffect>
                                  </p:childTnLst>
                                </p:cTn>
                              </p:par>
                            </p:childTnLst>
                          </p:cTn>
                        </p:par>
                        <p:par>
                          <p:cTn id="23" fill="hold">
                            <p:stCondLst>
                              <p:cond delay="2500"/>
                            </p:stCondLst>
                            <p:childTnLst>
                              <p:par>
                                <p:cTn id="24" presetID="12" presetClass="entr" presetSubtype="4" fill="hold" grpId="0" nodeType="after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7" dur="500"/>
                                        <p:tgtEl>
                                          <p:spTgt spid="3">
                                            <p:txEl>
                                              <p:pRg st="2" end="2"/>
                                            </p:txEl>
                                          </p:spTgt>
                                        </p:tgtEl>
                                      </p:cBhvr>
                                    </p:animEffect>
                                  </p:childTnLst>
                                </p:cTn>
                              </p:par>
                            </p:childTnLst>
                          </p:cTn>
                        </p:par>
                        <p:par>
                          <p:cTn id="28" fill="hold">
                            <p:stCondLst>
                              <p:cond delay="3000"/>
                            </p:stCondLst>
                            <p:childTnLst>
                              <p:par>
                                <p:cTn id="29" presetID="12" presetClass="entr" presetSubtype="4"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1598CC-E9D8-46F1-A31D-21527BFD6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4BC67-E920-7597-B1BB-626E3E2ACCE3}"/>
              </a:ext>
            </a:extLst>
          </p:cNvPr>
          <p:cNvSpPr>
            <a:spLocks noGrp="1"/>
          </p:cNvSpPr>
          <p:nvPr>
            <p:ph type="title"/>
          </p:nvPr>
        </p:nvSpPr>
        <p:spPr>
          <a:xfrm>
            <a:off x="391886" y="1"/>
            <a:ext cx="6405697" cy="1690688"/>
          </a:xfrm>
        </p:spPr>
        <p:txBody>
          <a:bodyPr>
            <a:normAutofit/>
          </a:bodyPr>
          <a:lstStyle/>
          <a:p>
            <a:r>
              <a:rPr lang="en-US" sz="2800" dirty="0">
                <a:latin typeface="Arial" panose="020B0604020202020204" pitchFamily="34" charset="0"/>
                <a:cs typeface="Arial" panose="020B0604020202020204" pitchFamily="34" charset="0"/>
              </a:rPr>
              <a:t>Barrier 1 – Language difficulties (Analysis with Shannon and Weaver)</a:t>
            </a:r>
          </a:p>
        </p:txBody>
      </p:sp>
      <p:sp>
        <p:nvSpPr>
          <p:cNvPr id="14" name="Freeform: Shape 13">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2754279-1E44-CAE2-07F9-92863A63378E}"/>
              </a:ext>
            </a:extLst>
          </p:cNvPr>
          <p:cNvSpPr>
            <a:spLocks noGrp="1"/>
          </p:cNvSpPr>
          <p:nvPr>
            <p:ph idx="1"/>
          </p:nvPr>
        </p:nvSpPr>
        <p:spPr>
          <a:xfrm>
            <a:off x="580572" y="1690690"/>
            <a:ext cx="5849258" cy="5001566"/>
          </a:xfrm>
        </p:spPr>
        <p:txBody>
          <a:bodyPr>
            <a:noAutofit/>
          </a:bodyPr>
          <a:lstStyle/>
          <a:p>
            <a:pPr>
              <a:lnSpc>
                <a:spcPct val="150000"/>
              </a:lnSpc>
              <a:buFont typeface="Wingdings" pitchFamily="2" charset="2"/>
              <a:buChar char="Ø"/>
            </a:pPr>
            <a:r>
              <a:rPr lang="en-US" sz="2000" dirty="0">
                <a:latin typeface="Arial" panose="020B0604020202020204" pitchFamily="34" charset="0"/>
                <a:cs typeface="Arial" panose="020B0604020202020204" pitchFamily="34" charset="0"/>
              </a:rPr>
              <a:t>In Shannon and Weaver’s model, Gary is the </a:t>
            </a:r>
            <a:r>
              <a:rPr lang="en-US" sz="2000" b="1" dirty="0">
                <a:latin typeface="Arial" panose="020B0604020202020204" pitchFamily="34" charset="0"/>
                <a:cs typeface="Arial" panose="020B0604020202020204" pitchFamily="34" charset="0"/>
              </a:rPr>
              <a:t>Sender</a:t>
            </a:r>
            <a:r>
              <a:rPr lang="en-US" sz="2000" dirty="0">
                <a:latin typeface="Arial" panose="020B0604020202020204" pitchFamily="34" charset="0"/>
                <a:cs typeface="Arial" panose="020B0604020202020204" pitchFamily="34" charset="0"/>
              </a:rPr>
              <a:t> and the workers are the </a:t>
            </a:r>
            <a:r>
              <a:rPr lang="en-US" sz="2000" b="1" dirty="0">
                <a:latin typeface="Arial" panose="020B0604020202020204" pitchFamily="34" charset="0"/>
                <a:cs typeface="Arial" panose="020B0604020202020204" pitchFamily="34" charset="0"/>
              </a:rPr>
              <a:t>Receivers</a:t>
            </a:r>
            <a:r>
              <a:rPr lang="en-US" sz="2000" dirty="0">
                <a:latin typeface="Arial" panose="020B0604020202020204" pitchFamily="34" charset="0"/>
                <a:cs typeface="Arial" panose="020B0604020202020204" pitchFamily="34" charset="0"/>
              </a:rPr>
              <a:t>.</a:t>
            </a:r>
          </a:p>
          <a:p>
            <a:pPr>
              <a:lnSpc>
                <a:spcPct val="150000"/>
              </a:lnSpc>
              <a:buFont typeface="Wingdings" pitchFamily="2" charset="2"/>
              <a:buChar char="Ø"/>
            </a:pPr>
            <a:r>
              <a:rPr lang="en-US" sz="2000" dirty="0">
                <a:latin typeface="Arial" panose="020B0604020202020204" pitchFamily="34" charset="0"/>
                <a:cs typeface="Arial" panose="020B0604020202020204" pitchFamily="34" charset="0"/>
              </a:rPr>
              <a:t>The </a:t>
            </a:r>
            <a:r>
              <a:rPr lang="en-US" sz="2000" b="1" dirty="0">
                <a:latin typeface="Arial" panose="020B0604020202020204" pitchFamily="34" charset="0"/>
                <a:cs typeface="Arial" panose="020B0604020202020204" pitchFamily="34" charset="0"/>
              </a:rPr>
              <a:t>code</a:t>
            </a:r>
            <a:r>
              <a:rPr lang="en-US" sz="2000" dirty="0">
                <a:latin typeface="Arial" panose="020B0604020202020204" pitchFamily="34" charset="0"/>
                <a:cs typeface="Arial" panose="020B0604020202020204" pitchFamily="34" charset="0"/>
              </a:rPr>
              <a:t> of the message is English.</a:t>
            </a:r>
          </a:p>
          <a:p>
            <a:pPr>
              <a:lnSpc>
                <a:spcPct val="150000"/>
              </a:lnSpc>
              <a:buFont typeface="Wingdings" pitchFamily="2" charset="2"/>
              <a:buChar char="Ø"/>
            </a:pPr>
            <a:r>
              <a:rPr lang="en-US" sz="2000" dirty="0">
                <a:latin typeface="Arial" panose="020B0604020202020204" pitchFamily="34" charset="0"/>
                <a:cs typeface="Arial" panose="020B0604020202020204" pitchFamily="34" charset="0"/>
              </a:rPr>
              <a:t>Many workers do not speak or understand English well.</a:t>
            </a:r>
          </a:p>
          <a:p>
            <a:pPr>
              <a:lnSpc>
                <a:spcPct val="150000"/>
              </a:lnSpc>
              <a:buFont typeface="Wingdings" pitchFamily="2" charset="2"/>
              <a:buChar char="Ø"/>
            </a:pPr>
            <a:r>
              <a:rPr lang="en-US" sz="2000" dirty="0">
                <a:latin typeface="Arial" panose="020B0604020202020204" pitchFamily="34" charset="0"/>
                <a:cs typeface="Arial" panose="020B0604020202020204" pitchFamily="34" charset="0"/>
              </a:rPr>
              <a:t>This creates </a:t>
            </a:r>
            <a:r>
              <a:rPr lang="en-US" sz="2000" b="1" dirty="0">
                <a:latin typeface="Arial" panose="020B0604020202020204" pitchFamily="34" charset="0"/>
                <a:cs typeface="Arial" panose="020B0604020202020204" pitchFamily="34" charset="0"/>
              </a:rPr>
              <a:t>semantic noise</a:t>
            </a:r>
            <a:r>
              <a:rPr lang="en-US" sz="2000" dirty="0">
                <a:latin typeface="Arial" panose="020B0604020202020204" pitchFamily="34" charset="0"/>
                <a:cs typeface="Arial" panose="020B0604020202020204" pitchFamily="34" charset="0"/>
              </a:rPr>
              <a:t>: the message about hygiene is not understood correctly.</a:t>
            </a:r>
          </a:p>
          <a:p>
            <a:pPr>
              <a:lnSpc>
                <a:spcPct val="150000"/>
              </a:lnSpc>
              <a:buFont typeface="Wingdings" pitchFamily="2" charset="2"/>
              <a:buChar char="Ø"/>
            </a:pPr>
            <a:r>
              <a:rPr lang="en-US" sz="2000" dirty="0">
                <a:latin typeface="Arial" panose="020B0604020202020204" pitchFamily="34" charset="0"/>
                <a:cs typeface="Arial" panose="020B0604020202020204" pitchFamily="34" charset="0"/>
              </a:rPr>
              <a:t>As a result, workers do not always follow instructions and mistakes happen.</a:t>
            </a:r>
          </a:p>
        </p:txBody>
      </p:sp>
      <p:sp>
        <p:nvSpPr>
          <p:cNvPr id="16" name="Oval 15">
            <a:extLst>
              <a:ext uri="{FF2B5EF4-FFF2-40B4-BE49-F238E27FC236}">
                <a16:creationId xmlns:a16="http://schemas.microsoft.com/office/drawing/2014/main" id="{3B438362-1E1E-4C62-A99E-4134CB163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Head with gears outline">
            <a:extLst>
              <a:ext uri="{FF2B5EF4-FFF2-40B4-BE49-F238E27FC236}">
                <a16:creationId xmlns:a16="http://schemas.microsoft.com/office/drawing/2014/main" id="{FFEA2462-19CB-9EEF-0ED6-8069010CE7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45968" y="1109670"/>
            <a:ext cx="2482114" cy="2482114"/>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18" name="Freeform: Shape 17">
            <a:extLst>
              <a:ext uri="{FF2B5EF4-FFF2-40B4-BE49-F238E27FC236}">
                <a16:creationId xmlns:a16="http://schemas.microsoft.com/office/drawing/2014/main" id="{6C077334-5571-4B83-A83E-4CCCFA7B5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2" y="0"/>
            <a:ext cx="2093996" cy="1402773"/>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0" name="Straight Connector 19">
            <a:extLst>
              <a:ext uri="{FF2B5EF4-FFF2-40B4-BE49-F238E27FC236}">
                <a16:creationId xmlns:a16="http://schemas.microsoft.com/office/drawing/2014/main" id="{2F61ABFD-DE05-41FD-A6B7-6D40196C15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7" name="Graphic 6" descr="Arrow circle with solid fill">
            <a:extLst>
              <a:ext uri="{FF2B5EF4-FFF2-40B4-BE49-F238E27FC236}">
                <a16:creationId xmlns:a16="http://schemas.microsoft.com/office/drawing/2014/main" id="{C0A3CA6E-BECA-C9BF-1430-4872A80FBB4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911331" y="4626194"/>
            <a:ext cx="2066062" cy="2066062"/>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22" name="Freeform: Shape 21">
            <a:extLst>
              <a:ext uri="{FF2B5EF4-FFF2-40B4-BE49-F238E27FC236}">
                <a16:creationId xmlns:a16="http://schemas.microsoft.com/office/drawing/2014/main" id="{0F646DF8-223D-47DD-95B1-F2654229E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Arc 23">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97791" y="402001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435568954"/>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1E56D9-01CB-C1AD-31F6-502602D386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026B34-60C9-1229-5956-A4273757A3A9}"/>
              </a:ext>
            </a:extLst>
          </p:cNvPr>
          <p:cNvSpPr>
            <a:spLocks noGrp="1"/>
          </p:cNvSpPr>
          <p:nvPr>
            <p:ph type="title"/>
          </p:nvPr>
        </p:nvSpPr>
        <p:spPr>
          <a:xfrm>
            <a:off x="0" y="-43765"/>
            <a:ext cx="12192000" cy="886266"/>
          </a:xfrm>
        </p:spPr>
        <p:txBody>
          <a:bodyPr>
            <a:normAutofit/>
          </a:bodyPr>
          <a:lstStyle/>
          <a:p>
            <a:pPr algn="ctr">
              <a:lnSpc>
                <a:spcPct val="100000"/>
              </a:lnSpc>
            </a:pPr>
            <a:r>
              <a:rPr lang="en-US" sz="2400" dirty="0">
                <a:latin typeface="Arial" panose="020B0604020202020204" pitchFamily="34" charset="0"/>
                <a:cs typeface="Arial" panose="020B0604020202020204" pitchFamily="34" charset="0"/>
              </a:rPr>
              <a:t>Shannon and Weaver Model – Flight Foods Factory Floor</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Language Solution</a:t>
            </a:r>
          </a:p>
        </p:txBody>
      </p:sp>
      <p:sp>
        <p:nvSpPr>
          <p:cNvPr id="12" name="Right Arrow 11">
            <a:extLst>
              <a:ext uri="{FF2B5EF4-FFF2-40B4-BE49-F238E27FC236}">
                <a16:creationId xmlns:a16="http://schemas.microsoft.com/office/drawing/2014/main" id="{369C53D4-CF87-CF61-B72C-552678B9C6E1}"/>
              </a:ext>
            </a:extLst>
          </p:cNvPr>
          <p:cNvSpPr/>
          <p:nvPr/>
        </p:nvSpPr>
        <p:spPr>
          <a:xfrm>
            <a:off x="521825" y="1458409"/>
            <a:ext cx="1916575" cy="810228"/>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14" name="Right Arrow 13">
            <a:extLst>
              <a:ext uri="{FF2B5EF4-FFF2-40B4-BE49-F238E27FC236}">
                <a16:creationId xmlns:a16="http://schemas.microsoft.com/office/drawing/2014/main" id="{B778083E-2F83-E51A-F0A3-B49227FE978A}"/>
              </a:ext>
            </a:extLst>
          </p:cNvPr>
          <p:cNvSpPr/>
          <p:nvPr/>
        </p:nvSpPr>
        <p:spPr>
          <a:xfrm>
            <a:off x="2723910" y="1388961"/>
            <a:ext cx="2060294" cy="879676"/>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17" name="Right Arrow 16">
            <a:extLst>
              <a:ext uri="{FF2B5EF4-FFF2-40B4-BE49-F238E27FC236}">
                <a16:creationId xmlns:a16="http://schemas.microsoft.com/office/drawing/2014/main" id="{232D4F53-ABE0-1F48-1529-CCD85E03F89E}"/>
              </a:ext>
            </a:extLst>
          </p:cNvPr>
          <p:cNvSpPr/>
          <p:nvPr/>
        </p:nvSpPr>
        <p:spPr>
          <a:xfrm>
            <a:off x="7291687" y="1378472"/>
            <a:ext cx="1990846" cy="879676"/>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dirty="0"/>
          </a:p>
        </p:txBody>
      </p:sp>
      <p:sp>
        <p:nvSpPr>
          <p:cNvPr id="18" name="Right Arrow 17">
            <a:extLst>
              <a:ext uri="{FF2B5EF4-FFF2-40B4-BE49-F238E27FC236}">
                <a16:creationId xmlns:a16="http://schemas.microsoft.com/office/drawing/2014/main" id="{DCD594DA-78A9-7E3F-2158-594E74791D6C}"/>
              </a:ext>
            </a:extLst>
          </p:cNvPr>
          <p:cNvSpPr/>
          <p:nvPr/>
        </p:nvSpPr>
        <p:spPr>
          <a:xfrm>
            <a:off x="9514390" y="1423684"/>
            <a:ext cx="1909823" cy="810228"/>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43" name="Left Arrow 42">
            <a:extLst>
              <a:ext uri="{FF2B5EF4-FFF2-40B4-BE49-F238E27FC236}">
                <a16:creationId xmlns:a16="http://schemas.microsoft.com/office/drawing/2014/main" id="{B6F46B7E-BF00-CCC9-E0B2-24F5D11A10BA}"/>
              </a:ext>
            </a:extLst>
          </p:cNvPr>
          <p:cNvSpPr/>
          <p:nvPr/>
        </p:nvSpPr>
        <p:spPr>
          <a:xfrm>
            <a:off x="7156360" y="6319421"/>
            <a:ext cx="3946967" cy="144000"/>
          </a:xfrm>
          <a:prstGeom prst="leftArrow">
            <a:avLst/>
          </a:prstGeom>
          <a:ln w="19050"/>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46" name="TextBox 45">
            <a:extLst>
              <a:ext uri="{FF2B5EF4-FFF2-40B4-BE49-F238E27FC236}">
                <a16:creationId xmlns:a16="http://schemas.microsoft.com/office/drawing/2014/main" id="{1F8DA632-C61D-93F2-6356-D7E8E9C87797}"/>
              </a:ext>
            </a:extLst>
          </p:cNvPr>
          <p:cNvSpPr txBox="1"/>
          <p:nvPr/>
        </p:nvSpPr>
        <p:spPr>
          <a:xfrm>
            <a:off x="5156518" y="6206755"/>
            <a:ext cx="1840375" cy="369332"/>
          </a:xfrm>
          <a:prstGeom prst="rect">
            <a:avLst/>
          </a:prstGeom>
          <a:noFill/>
        </p:spPr>
        <p:txBody>
          <a:bodyPr wrap="square" rtlCol="0">
            <a:spAutoFit/>
          </a:bodyPr>
          <a:lstStyle/>
          <a:p>
            <a:pPr algn="ctr"/>
            <a:r>
              <a:rPr lang="en-US" dirty="0"/>
              <a:t>FEEDBACK</a:t>
            </a:r>
          </a:p>
        </p:txBody>
      </p:sp>
      <p:sp>
        <p:nvSpPr>
          <p:cNvPr id="47" name="Left Arrow 46">
            <a:extLst>
              <a:ext uri="{FF2B5EF4-FFF2-40B4-BE49-F238E27FC236}">
                <a16:creationId xmlns:a16="http://schemas.microsoft.com/office/drawing/2014/main" id="{CBECD912-0876-2CD9-3ACE-A9F1770F8A55}"/>
              </a:ext>
            </a:extLst>
          </p:cNvPr>
          <p:cNvSpPr/>
          <p:nvPr/>
        </p:nvSpPr>
        <p:spPr>
          <a:xfrm>
            <a:off x="749462" y="6319421"/>
            <a:ext cx="4034742" cy="144000"/>
          </a:xfrm>
          <a:prstGeom prst="lef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48" name="Up Arrow 47">
            <a:extLst>
              <a:ext uri="{FF2B5EF4-FFF2-40B4-BE49-F238E27FC236}">
                <a16:creationId xmlns:a16="http://schemas.microsoft.com/office/drawing/2014/main" id="{5EFF4334-4489-832B-E4F3-8F2D6743ED62}"/>
              </a:ext>
            </a:extLst>
          </p:cNvPr>
          <p:cNvSpPr/>
          <p:nvPr/>
        </p:nvSpPr>
        <p:spPr>
          <a:xfrm>
            <a:off x="521825" y="2840780"/>
            <a:ext cx="136800" cy="3265200"/>
          </a:xfrm>
          <a:prstGeom prst="up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49" name="Lightning Bolt 48">
            <a:extLst>
              <a:ext uri="{FF2B5EF4-FFF2-40B4-BE49-F238E27FC236}">
                <a16:creationId xmlns:a16="http://schemas.microsoft.com/office/drawing/2014/main" id="{4B50E3E4-BE8C-DCAD-80F3-E591BB2D1C88}"/>
              </a:ext>
            </a:extLst>
          </p:cNvPr>
          <p:cNvSpPr/>
          <p:nvPr/>
        </p:nvSpPr>
        <p:spPr>
          <a:xfrm rot="2243701">
            <a:off x="4708616" y="1319846"/>
            <a:ext cx="1184228" cy="1294171"/>
          </a:xfrm>
          <a:prstGeom prst="lightningBolt">
            <a:avLst/>
          </a:prstGeom>
          <a:solidFill>
            <a:srgbClr val="002060">
              <a:alpha val="46000"/>
            </a:srgbClr>
          </a:solidFill>
          <a:ln>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Lightning Bolt 49">
            <a:extLst>
              <a:ext uri="{FF2B5EF4-FFF2-40B4-BE49-F238E27FC236}">
                <a16:creationId xmlns:a16="http://schemas.microsoft.com/office/drawing/2014/main" id="{E211A01E-EFA0-EDD7-9BAE-94F1E3959297}"/>
              </a:ext>
            </a:extLst>
          </p:cNvPr>
          <p:cNvSpPr/>
          <p:nvPr/>
        </p:nvSpPr>
        <p:spPr>
          <a:xfrm rot="2008607">
            <a:off x="5388693" y="1352294"/>
            <a:ext cx="1116293" cy="1287396"/>
          </a:xfrm>
          <a:prstGeom prst="lightningBolt">
            <a:avLst/>
          </a:prstGeom>
          <a:solidFill>
            <a:srgbClr val="002060">
              <a:alpha val="46000"/>
            </a:srgbClr>
          </a:solidFill>
          <a:ln>
            <a:solidFill>
              <a:schemeClr val="tx1"/>
            </a:solidFill>
            <a:miter lim="800000"/>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Down Arrow 50">
            <a:extLst>
              <a:ext uri="{FF2B5EF4-FFF2-40B4-BE49-F238E27FC236}">
                <a16:creationId xmlns:a16="http://schemas.microsoft.com/office/drawing/2014/main" id="{3AEE19A7-C811-0CD6-0250-98E393E0E0F1}"/>
              </a:ext>
            </a:extLst>
          </p:cNvPr>
          <p:cNvSpPr/>
          <p:nvPr/>
        </p:nvSpPr>
        <p:spPr>
          <a:xfrm>
            <a:off x="11353800" y="2841917"/>
            <a:ext cx="137932" cy="3264063"/>
          </a:xfrm>
          <a:prstGeom prst="downArrow">
            <a:avLst/>
          </a:prstGeom>
          <a:ln w="19050"/>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53" name="Lightning Bolt 52">
            <a:extLst>
              <a:ext uri="{FF2B5EF4-FFF2-40B4-BE49-F238E27FC236}">
                <a16:creationId xmlns:a16="http://schemas.microsoft.com/office/drawing/2014/main" id="{5B03A9A4-44C1-4691-F1D4-0F837BB873D1}"/>
              </a:ext>
            </a:extLst>
          </p:cNvPr>
          <p:cNvSpPr/>
          <p:nvPr/>
        </p:nvSpPr>
        <p:spPr>
          <a:xfrm rot="1985158">
            <a:off x="5970492" y="1365153"/>
            <a:ext cx="1159112" cy="1261346"/>
          </a:xfrm>
          <a:prstGeom prst="lightningBolt">
            <a:avLst/>
          </a:prstGeom>
          <a:solidFill>
            <a:srgbClr val="002060">
              <a:alpha val="46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lternative Process 15">
            <a:extLst>
              <a:ext uri="{FF2B5EF4-FFF2-40B4-BE49-F238E27FC236}">
                <a16:creationId xmlns:a16="http://schemas.microsoft.com/office/drawing/2014/main" id="{E99E3D43-21BF-0716-113E-86CA310AF7B4}"/>
              </a:ext>
            </a:extLst>
          </p:cNvPr>
          <p:cNvSpPr/>
          <p:nvPr/>
        </p:nvSpPr>
        <p:spPr>
          <a:xfrm>
            <a:off x="5006048" y="1592516"/>
            <a:ext cx="1990845" cy="438781"/>
          </a:xfrm>
          <a:prstGeom prst="flowChartAlternate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solidFill>
                <a:schemeClr val="tx1"/>
              </a:solidFill>
            </a:endParaRPr>
          </a:p>
        </p:txBody>
      </p:sp>
      <p:sp>
        <p:nvSpPr>
          <p:cNvPr id="54" name="Minus 53">
            <a:extLst>
              <a:ext uri="{FF2B5EF4-FFF2-40B4-BE49-F238E27FC236}">
                <a16:creationId xmlns:a16="http://schemas.microsoft.com/office/drawing/2014/main" id="{C57B745D-0B9B-5E94-0685-061EF8103477}"/>
              </a:ext>
            </a:extLst>
          </p:cNvPr>
          <p:cNvSpPr/>
          <p:nvPr/>
        </p:nvSpPr>
        <p:spPr>
          <a:xfrm>
            <a:off x="5006048" y="3429000"/>
            <a:ext cx="1990845" cy="1050403"/>
          </a:xfrm>
          <a:prstGeom prst="mathMinus">
            <a:avLst>
              <a:gd name="adj1" fmla="val 41151"/>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56" name="Up Arrow 55">
            <a:extLst>
              <a:ext uri="{FF2B5EF4-FFF2-40B4-BE49-F238E27FC236}">
                <a16:creationId xmlns:a16="http://schemas.microsoft.com/office/drawing/2014/main" id="{8B0FFE6C-73F1-A510-B5EA-7487ABA8645D}"/>
              </a:ext>
            </a:extLst>
          </p:cNvPr>
          <p:cNvSpPr/>
          <p:nvPr/>
        </p:nvSpPr>
        <p:spPr>
          <a:xfrm>
            <a:off x="5416952" y="2898571"/>
            <a:ext cx="118800" cy="724305"/>
          </a:xfrm>
          <a:prstGeom prst="up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57" name="Up Arrow 56">
            <a:extLst>
              <a:ext uri="{FF2B5EF4-FFF2-40B4-BE49-F238E27FC236}">
                <a16:creationId xmlns:a16="http://schemas.microsoft.com/office/drawing/2014/main" id="{3BEC0063-50EB-358A-06D3-B66EA86DF813}"/>
              </a:ext>
            </a:extLst>
          </p:cNvPr>
          <p:cNvSpPr/>
          <p:nvPr/>
        </p:nvSpPr>
        <p:spPr>
          <a:xfrm>
            <a:off x="5946656" y="2898404"/>
            <a:ext cx="121531" cy="724472"/>
          </a:xfrm>
          <a:prstGeom prst="up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58" name="Up Arrow 57">
            <a:extLst>
              <a:ext uri="{FF2B5EF4-FFF2-40B4-BE49-F238E27FC236}">
                <a16:creationId xmlns:a16="http://schemas.microsoft.com/office/drawing/2014/main" id="{CECD12E8-0A2A-2483-235A-612A4B4A4823}"/>
              </a:ext>
            </a:extLst>
          </p:cNvPr>
          <p:cNvSpPr/>
          <p:nvPr/>
        </p:nvSpPr>
        <p:spPr>
          <a:xfrm>
            <a:off x="6510763" y="2898404"/>
            <a:ext cx="121531" cy="724472"/>
          </a:xfrm>
          <a:prstGeom prst="up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59" name="TextBox 58">
            <a:extLst>
              <a:ext uri="{FF2B5EF4-FFF2-40B4-BE49-F238E27FC236}">
                <a16:creationId xmlns:a16="http://schemas.microsoft.com/office/drawing/2014/main" id="{EEAA766B-7704-16B1-4004-5E72D7416BD8}"/>
              </a:ext>
            </a:extLst>
          </p:cNvPr>
          <p:cNvSpPr txBox="1"/>
          <p:nvPr/>
        </p:nvSpPr>
        <p:spPr>
          <a:xfrm>
            <a:off x="463448" y="752354"/>
            <a:ext cx="1918445" cy="338554"/>
          </a:xfrm>
          <a:prstGeom prst="rect">
            <a:avLst/>
          </a:prstGeom>
          <a:noFill/>
        </p:spPr>
        <p:txBody>
          <a:bodyPr wrap="square" rtlCol="0">
            <a:spAutoFit/>
          </a:bodyPr>
          <a:lstStyle/>
          <a:p>
            <a:r>
              <a:rPr lang="en-US" sz="1600" i="1" dirty="0">
                <a:latin typeface="Arial" panose="020B0604020202020204" pitchFamily="34" charset="0"/>
                <a:cs typeface="Arial" panose="020B0604020202020204" pitchFamily="34" charset="0"/>
              </a:rPr>
              <a:t>Information Source</a:t>
            </a:r>
          </a:p>
        </p:txBody>
      </p:sp>
      <p:sp>
        <p:nvSpPr>
          <p:cNvPr id="60" name="TextBox 59">
            <a:extLst>
              <a:ext uri="{FF2B5EF4-FFF2-40B4-BE49-F238E27FC236}">
                <a16:creationId xmlns:a16="http://schemas.microsoft.com/office/drawing/2014/main" id="{EED37CD2-F800-4EA0-0A96-35CB06CAB08D}"/>
              </a:ext>
            </a:extLst>
          </p:cNvPr>
          <p:cNvSpPr txBox="1"/>
          <p:nvPr/>
        </p:nvSpPr>
        <p:spPr>
          <a:xfrm>
            <a:off x="844076" y="1101567"/>
            <a:ext cx="1145894" cy="338554"/>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SENDER</a:t>
            </a:r>
          </a:p>
        </p:txBody>
      </p:sp>
      <p:sp>
        <p:nvSpPr>
          <p:cNvPr id="61" name="TextBox 60">
            <a:extLst>
              <a:ext uri="{FF2B5EF4-FFF2-40B4-BE49-F238E27FC236}">
                <a16:creationId xmlns:a16="http://schemas.microsoft.com/office/drawing/2014/main" id="{56DC85BC-1986-D3E0-2FA8-C89AF0517012}"/>
              </a:ext>
            </a:extLst>
          </p:cNvPr>
          <p:cNvSpPr txBox="1"/>
          <p:nvPr/>
        </p:nvSpPr>
        <p:spPr>
          <a:xfrm>
            <a:off x="2863539" y="736965"/>
            <a:ext cx="1573796" cy="338554"/>
          </a:xfrm>
          <a:prstGeom prst="rect">
            <a:avLst/>
          </a:prstGeom>
          <a:noFill/>
        </p:spPr>
        <p:txBody>
          <a:bodyPr wrap="square" rtlCol="0">
            <a:spAutoFit/>
          </a:bodyPr>
          <a:lstStyle/>
          <a:p>
            <a:pPr algn="ctr"/>
            <a:r>
              <a:rPr lang="en-US" sz="1600" i="1" dirty="0">
                <a:latin typeface="Arial" panose="020B0604020202020204" pitchFamily="34" charset="0"/>
                <a:cs typeface="Arial" panose="020B0604020202020204" pitchFamily="34" charset="0"/>
              </a:rPr>
              <a:t>Transmitter</a:t>
            </a:r>
          </a:p>
        </p:txBody>
      </p:sp>
      <p:sp>
        <p:nvSpPr>
          <p:cNvPr id="62" name="TextBox 61">
            <a:extLst>
              <a:ext uri="{FF2B5EF4-FFF2-40B4-BE49-F238E27FC236}">
                <a16:creationId xmlns:a16="http://schemas.microsoft.com/office/drawing/2014/main" id="{ACDF25F6-F488-40BD-9659-E284D27A7A50}"/>
              </a:ext>
            </a:extLst>
          </p:cNvPr>
          <p:cNvSpPr txBox="1"/>
          <p:nvPr/>
        </p:nvSpPr>
        <p:spPr>
          <a:xfrm>
            <a:off x="3034587" y="1078028"/>
            <a:ext cx="1354365" cy="338554"/>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ENCODER</a:t>
            </a:r>
          </a:p>
        </p:txBody>
      </p:sp>
      <p:sp>
        <p:nvSpPr>
          <p:cNvPr id="63" name="TextBox 62">
            <a:extLst>
              <a:ext uri="{FF2B5EF4-FFF2-40B4-BE49-F238E27FC236}">
                <a16:creationId xmlns:a16="http://schemas.microsoft.com/office/drawing/2014/main" id="{CFC9BAD9-D200-EDB1-7F39-BE65C8F0B02A}"/>
              </a:ext>
            </a:extLst>
          </p:cNvPr>
          <p:cNvSpPr txBox="1"/>
          <p:nvPr/>
        </p:nvSpPr>
        <p:spPr>
          <a:xfrm>
            <a:off x="5163396" y="863946"/>
            <a:ext cx="1466728" cy="338554"/>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CHANNEL</a:t>
            </a:r>
          </a:p>
        </p:txBody>
      </p:sp>
      <p:sp>
        <p:nvSpPr>
          <p:cNvPr id="64" name="TextBox 63">
            <a:extLst>
              <a:ext uri="{FF2B5EF4-FFF2-40B4-BE49-F238E27FC236}">
                <a16:creationId xmlns:a16="http://schemas.microsoft.com/office/drawing/2014/main" id="{889B5128-0AF3-3C42-1844-52F3FDA43035}"/>
              </a:ext>
            </a:extLst>
          </p:cNvPr>
          <p:cNvSpPr txBox="1"/>
          <p:nvPr/>
        </p:nvSpPr>
        <p:spPr>
          <a:xfrm>
            <a:off x="7508121" y="752354"/>
            <a:ext cx="1423686" cy="338554"/>
          </a:xfrm>
          <a:prstGeom prst="rect">
            <a:avLst/>
          </a:prstGeom>
          <a:noFill/>
        </p:spPr>
        <p:txBody>
          <a:bodyPr wrap="square" rtlCol="0">
            <a:spAutoFit/>
          </a:bodyPr>
          <a:lstStyle/>
          <a:p>
            <a:pPr algn="ctr"/>
            <a:r>
              <a:rPr lang="en-US" sz="1600" i="1" dirty="0">
                <a:latin typeface="Arial" panose="020B0604020202020204" pitchFamily="34" charset="0"/>
                <a:cs typeface="Arial" panose="020B0604020202020204" pitchFamily="34" charset="0"/>
              </a:rPr>
              <a:t>Reception</a:t>
            </a:r>
          </a:p>
        </p:txBody>
      </p:sp>
      <p:sp>
        <p:nvSpPr>
          <p:cNvPr id="65" name="TextBox 64">
            <a:extLst>
              <a:ext uri="{FF2B5EF4-FFF2-40B4-BE49-F238E27FC236}">
                <a16:creationId xmlns:a16="http://schemas.microsoft.com/office/drawing/2014/main" id="{CE887E7B-EECF-E149-6922-2BADD08888DB}"/>
              </a:ext>
            </a:extLst>
          </p:cNvPr>
          <p:cNvSpPr txBox="1"/>
          <p:nvPr/>
        </p:nvSpPr>
        <p:spPr>
          <a:xfrm>
            <a:off x="7456344" y="1104455"/>
            <a:ext cx="1361361" cy="338554"/>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DECODER</a:t>
            </a:r>
          </a:p>
        </p:txBody>
      </p:sp>
      <p:sp>
        <p:nvSpPr>
          <p:cNvPr id="66" name="TextBox 65">
            <a:extLst>
              <a:ext uri="{FF2B5EF4-FFF2-40B4-BE49-F238E27FC236}">
                <a16:creationId xmlns:a16="http://schemas.microsoft.com/office/drawing/2014/main" id="{04DC2C47-0EA9-67A4-DE1D-0F9939E92B03}"/>
              </a:ext>
            </a:extLst>
          </p:cNvPr>
          <p:cNvSpPr txBox="1"/>
          <p:nvPr/>
        </p:nvSpPr>
        <p:spPr>
          <a:xfrm>
            <a:off x="9662657" y="762767"/>
            <a:ext cx="1516284" cy="338554"/>
          </a:xfrm>
          <a:prstGeom prst="rect">
            <a:avLst/>
          </a:prstGeom>
          <a:noFill/>
        </p:spPr>
        <p:txBody>
          <a:bodyPr wrap="square" rtlCol="0">
            <a:spAutoFit/>
          </a:bodyPr>
          <a:lstStyle/>
          <a:p>
            <a:pPr algn="ctr"/>
            <a:r>
              <a:rPr lang="en-US" sz="1600" i="1" dirty="0">
                <a:latin typeface="Arial" panose="020B0604020202020204" pitchFamily="34" charset="0"/>
                <a:cs typeface="Arial" panose="020B0604020202020204" pitchFamily="34" charset="0"/>
              </a:rPr>
              <a:t>Destination</a:t>
            </a:r>
          </a:p>
        </p:txBody>
      </p:sp>
      <p:sp>
        <p:nvSpPr>
          <p:cNvPr id="67" name="TextBox 66">
            <a:extLst>
              <a:ext uri="{FF2B5EF4-FFF2-40B4-BE49-F238E27FC236}">
                <a16:creationId xmlns:a16="http://schemas.microsoft.com/office/drawing/2014/main" id="{2B98AA16-8509-7404-990D-015E9BE30309}"/>
              </a:ext>
            </a:extLst>
          </p:cNvPr>
          <p:cNvSpPr txBox="1"/>
          <p:nvPr/>
        </p:nvSpPr>
        <p:spPr>
          <a:xfrm>
            <a:off x="9687089" y="1084194"/>
            <a:ext cx="1475769" cy="338554"/>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RECEIVER</a:t>
            </a:r>
          </a:p>
        </p:txBody>
      </p:sp>
      <p:sp>
        <p:nvSpPr>
          <p:cNvPr id="68" name="TextBox 67">
            <a:extLst>
              <a:ext uri="{FF2B5EF4-FFF2-40B4-BE49-F238E27FC236}">
                <a16:creationId xmlns:a16="http://schemas.microsoft.com/office/drawing/2014/main" id="{31F0A77A-63EB-EA12-3594-D54EDF98656B}"/>
              </a:ext>
            </a:extLst>
          </p:cNvPr>
          <p:cNvSpPr txBox="1"/>
          <p:nvPr/>
        </p:nvSpPr>
        <p:spPr>
          <a:xfrm>
            <a:off x="602664" y="1706816"/>
            <a:ext cx="1563842" cy="338554"/>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GARY</a:t>
            </a:r>
          </a:p>
        </p:txBody>
      </p:sp>
      <p:sp>
        <p:nvSpPr>
          <p:cNvPr id="69" name="TextBox 68">
            <a:extLst>
              <a:ext uri="{FF2B5EF4-FFF2-40B4-BE49-F238E27FC236}">
                <a16:creationId xmlns:a16="http://schemas.microsoft.com/office/drawing/2014/main" id="{4E7BD30C-AF45-7C88-5A6D-2A168EFEB4E0}"/>
              </a:ext>
            </a:extLst>
          </p:cNvPr>
          <p:cNvSpPr txBox="1"/>
          <p:nvPr/>
        </p:nvSpPr>
        <p:spPr>
          <a:xfrm>
            <a:off x="5028832" y="1649033"/>
            <a:ext cx="1990846" cy="338554"/>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FACTORY FLOOR</a:t>
            </a:r>
          </a:p>
        </p:txBody>
      </p:sp>
      <p:sp>
        <p:nvSpPr>
          <p:cNvPr id="70" name="TextBox 69">
            <a:extLst>
              <a:ext uri="{FF2B5EF4-FFF2-40B4-BE49-F238E27FC236}">
                <a16:creationId xmlns:a16="http://schemas.microsoft.com/office/drawing/2014/main" id="{456C220D-16EF-DA4C-C773-C893E126B140}"/>
              </a:ext>
            </a:extLst>
          </p:cNvPr>
          <p:cNvSpPr txBox="1"/>
          <p:nvPr/>
        </p:nvSpPr>
        <p:spPr>
          <a:xfrm>
            <a:off x="9662657" y="1649033"/>
            <a:ext cx="1440670" cy="338554"/>
          </a:xfrm>
          <a:prstGeom prst="rect">
            <a:avLst/>
          </a:prstGeom>
          <a:noFill/>
        </p:spPr>
        <p:txBody>
          <a:bodyPr wrap="square" rtlCol="0">
            <a:spAutoFit/>
          </a:bodyPr>
          <a:lstStyle/>
          <a:p>
            <a:pPr algn="ctr"/>
            <a:r>
              <a:rPr lang="en-US" sz="1600" b="1" dirty="0">
                <a:latin typeface="Arial" panose="020B0604020202020204" pitchFamily="34" charset="0"/>
                <a:cs typeface="Arial" panose="020B0604020202020204" pitchFamily="34" charset="0"/>
              </a:rPr>
              <a:t>WORKERS</a:t>
            </a:r>
          </a:p>
        </p:txBody>
      </p:sp>
      <p:sp>
        <p:nvSpPr>
          <p:cNvPr id="71" name="TextBox 70">
            <a:extLst>
              <a:ext uri="{FF2B5EF4-FFF2-40B4-BE49-F238E27FC236}">
                <a16:creationId xmlns:a16="http://schemas.microsoft.com/office/drawing/2014/main" id="{EC949DC6-90CC-8DCD-5BF2-FCE0350EA60B}"/>
              </a:ext>
            </a:extLst>
          </p:cNvPr>
          <p:cNvSpPr txBox="1"/>
          <p:nvPr/>
        </p:nvSpPr>
        <p:spPr>
          <a:xfrm>
            <a:off x="5380131" y="3769535"/>
            <a:ext cx="1215342"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NOISE</a:t>
            </a:r>
          </a:p>
        </p:txBody>
      </p:sp>
      <p:sp>
        <p:nvSpPr>
          <p:cNvPr id="72" name="TextBox 71">
            <a:extLst>
              <a:ext uri="{FF2B5EF4-FFF2-40B4-BE49-F238E27FC236}">
                <a16:creationId xmlns:a16="http://schemas.microsoft.com/office/drawing/2014/main" id="{603A959C-1191-199F-9F51-A4FD45ABCA82}"/>
              </a:ext>
            </a:extLst>
          </p:cNvPr>
          <p:cNvSpPr txBox="1"/>
          <p:nvPr/>
        </p:nvSpPr>
        <p:spPr>
          <a:xfrm>
            <a:off x="4744144" y="4211096"/>
            <a:ext cx="2839961" cy="954107"/>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rgbClr val="FF0000"/>
                </a:solidFill>
                <a:latin typeface="Arial" panose="020B0604020202020204" pitchFamily="34" charset="0"/>
                <a:cs typeface="Arial" panose="020B0604020202020204" pitchFamily="34" charset="0"/>
              </a:rPr>
              <a:t>Meet workers in quiet place for pre-training</a:t>
            </a:r>
          </a:p>
          <a:p>
            <a:pPr marL="285750" indent="-285750">
              <a:buFont typeface="Arial" panose="020B0604020202020204" pitchFamily="34" charset="0"/>
              <a:buChar char="•"/>
            </a:pPr>
            <a:r>
              <a:rPr lang="en-US" sz="1400" dirty="0">
                <a:solidFill>
                  <a:srgbClr val="FF0000"/>
                </a:solidFill>
                <a:latin typeface="Arial" panose="020B0604020202020204" pitchFamily="34" charset="0"/>
                <a:cs typeface="Arial" panose="020B0604020202020204" pitchFamily="34" charset="0"/>
              </a:rPr>
              <a:t>Appoint leaders from workers to continue.</a:t>
            </a:r>
          </a:p>
        </p:txBody>
      </p:sp>
      <p:sp>
        <p:nvSpPr>
          <p:cNvPr id="73" name="TextBox 72">
            <a:extLst>
              <a:ext uri="{FF2B5EF4-FFF2-40B4-BE49-F238E27FC236}">
                <a16:creationId xmlns:a16="http://schemas.microsoft.com/office/drawing/2014/main" id="{BCFC27F1-B8D2-DB31-4E39-AEBE0F2E8D41}"/>
              </a:ext>
            </a:extLst>
          </p:cNvPr>
          <p:cNvSpPr txBox="1"/>
          <p:nvPr/>
        </p:nvSpPr>
        <p:spPr>
          <a:xfrm>
            <a:off x="2766833" y="1667329"/>
            <a:ext cx="1967206" cy="307777"/>
          </a:xfrm>
          <a:prstGeom prst="rect">
            <a:avLst/>
          </a:prstGeom>
          <a:noFill/>
        </p:spPr>
        <p:txBody>
          <a:bodyPr wrap="square" rtlCol="0">
            <a:spAutoFit/>
          </a:bodyPr>
          <a:lstStyle/>
          <a:p>
            <a:pPr algn="ctr"/>
            <a:r>
              <a:rPr lang="en-US" sz="1400" b="1" dirty="0">
                <a:latin typeface="Arial" panose="020B0604020202020204" pitchFamily="34" charset="0"/>
                <a:cs typeface="Arial" panose="020B0604020202020204" pitchFamily="34" charset="0"/>
              </a:rPr>
              <a:t>GARY’S ENCODING</a:t>
            </a:r>
          </a:p>
        </p:txBody>
      </p:sp>
      <p:sp>
        <p:nvSpPr>
          <p:cNvPr id="74" name="TextBox 73">
            <a:extLst>
              <a:ext uri="{FF2B5EF4-FFF2-40B4-BE49-F238E27FC236}">
                <a16:creationId xmlns:a16="http://schemas.microsoft.com/office/drawing/2014/main" id="{F459D562-7CA2-BD3A-4B3A-4F51A0DA0BE4}"/>
              </a:ext>
            </a:extLst>
          </p:cNvPr>
          <p:cNvSpPr txBox="1"/>
          <p:nvPr/>
        </p:nvSpPr>
        <p:spPr>
          <a:xfrm>
            <a:off x="2486783" y="2233912"/>
            <a:ext cx="2502827" cy="1384995"/>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rgbClr val="FF0000"/>
                </a:solidFill>
                <a:latin typeface="Arial" panose="020B0604020202020204" pitchFamily="34" charset="0"/>
                <a:cs typeface="Arial" panose="020B0604020202020204" pitchFamily="34" charset="0"/>
              </a:rPr>
              <a:t>Giving verbal instructions that are translated into different languages;</a:t>
            </a:r>
          </a:p>
          <a:p>
            <a:pPr marL="285750" indent="-285750">
              <a:buFont typeface="Arial" panose="020B0604020202020204" pitchFamily="34" charset="0"/>
              <a:buChar char="•"/>
            </a:pPr>
            <a:r>
              <a:rPr lang="en-US" sz="1400" dirty="0">
                <a:solidFill>
                  <a:srgbClr val="FF0000"/>
                </a:solidFill>
                <a:latin typeface="Arial" panose="020B0604020202020204" pitchFamily="34" charset="0"/>
                <a:cs typeface="Arial" panose="020B0604020202020204" pitchFamily="34" charset="0"/>
              </a:rPr>
              <a:t>Using images of good practice.</a:t>
            </a:r>
          </a:p>
          <a:p>
            <a:pPr marL="285750" indent="-285750">
              <a:buFont typeface="Arial" panose="020B0604020202020204" pitchFamily="34" charset="0"/>
              <a:buChar char="•"/>
            </a:pPr>
            <a:endParaRPr lang="en-US" sz="1400" dirty="0">
              <a:solidFill>
                <a:srgbClr val="FF0000"/>
              </a:solidFill>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F7827900-62B6-9F90-A691-AF22CF57DA8D}"/>
              </a:ext>
            </a:extLst>
          </p:cNvPr>
          <p:cNvSpPr txBox="1"/>
          <p:nvPr/>
        </p:nvSpPr>
        <p:spPr>
          <a:xfrm>
            <a:off x="7213001" y="1659154"/>
            <a:ext cx="2133480" cy="307777"/>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WORKERS DECODING</a:t>
            </a:r>
          </a:p>
        </p:txBody>
      </p:sp>
      <p:sp>
        <p:nvSpPr>
          <p:cNvPr id="76" name="TextBox 75">
            <a:extLst>
              <a:ext uri="{FF2B5EF4-FFF2-40B4-BE49-F238E27FC236}">
                <a16:creationId xmlns:a16="http://schemas.microsoft.com/office/drawing/2014/main" id="{3681DDCF-4369-FA92-D98F-029ECCCCF0CB}"/>
              </a:ext>
            </a:extLst>
          </p:cNvPr>
          <p:cNvSpPr txBox="1"/>
          <p:nvPr/>
        </p:nvSpPr>
        <p:spPr>
          <a:xfrm>
            <a:off x="7258798" y="2268637"/>
            <a:ext cx="2209292" cy="1815882"/>
          </a:xfrm>
          <a:prstGeom prst="rect">
            <a:avLst/>
          </a:prstGeom>
          <a:noFill/>
        </p:spPr>
        <p:txBody>
          <a:bodyPr wrap="square" rtlCol="0">
            <a:spAutoFit/>
          </a:bodyPr>
          <a:lstStyle/>
          <a:p>
            <a:pPr marL="285750" indent="-285750">
              <a:buFont typeface="Arial" panose="020B0604020202020204" pitchFamily="34" charset="0"/>
              <a:buChar char="•"/>
            </a:pPr>
            <a:r>
              <a:rPr lang="en-US" sz="1400" dirty="0">
                <a:solidFill>
                  <a:srgbClr val="FF0000"/>
                </a:solidFill>
                <a:latin typeface="Arial" panose="020B0604020202020204" pitchFamily="34" charset="0"/>
                <a:cs typeface="Arial" panose="020B0604020202020204" pitchFamily="34" charset="0"/>
              </a:rPr>
              <a:t>They CAN decode;</a:t>
            </a:r>
          </a:p>
          <a:p>
            <a:pPr marL="285750" indent="-285750">
              <a:buFont typeface="Arial" panose="020B0604020202020204" pitchFamily="34" charset="0"/>
              <a:buChar char="•"/>
            </a:pPr>
            <a:r>
              <a:rPr lang="en-US" sz="1400" dirty="0">
                <a:solidFill>
                  <a:srgbClr val="FF0000"/>
                </a:solidFill>
                <a:latin typeface="Arial" panose="020B0604020202020204" pitchFamily="34" charset="0"/>
                <a:cs typeface="Arial" panose="020B0604020202020204" pitchFamily="34" charset="0"/>
              </a:rPr>
              <a:t>Listening to Gary’s instructions in THEIR OWN language </a:t>
            </a:r>
          </a:p>
          <a:p>
            <a:pPr marL="285750" indent="-285750">
              <a:buFont typeface="Arial" panose="020B0604020202020204" pitchFamily="34" charset="0"/>
              <a:buChar char="•"/>
            </a:pPr>
            <a:r>
              <a:rPr lang="en-US" sz="1400" dirty="0">
                <a:solidFill>
                  <a:srgbClr val="FF0000"/>
                </a:solidFill>
                <a:latin typeface="Arial" panose="020B0604020202020204" pitchFamily="34" charset="0"/>
                <a:cs typeface="Arial" panose="020B0604020202020204" pitchFamily="34" charset="0"/>
              </a:rPr>
              <a:t>They CAN read the wall signs;</a:t>
            </a:r>
          </a:p>
          <a:p>
            <a:pPr marL="285750" indent="-285750">
              <a:buFont typeface="Arial" panose="020B0604020202020204" pitchFamily="34" charset="0"/>
              <a:buChar char="•"/>
            </a:pPr>
            <a:r>
              <a:rPr lang="en-US" sz="1400" dirty="0">
                <a:solidFill>
                  <a:srgbClr val="FF0000"/>
                </a:solidFill>
                <a:latin typeface="Arial" panose="020B0604020202020204" pitchFamily="34" charset="0"/>
                <a:cs typeface="Arial" panose="020B0604020202020204" pitchFamily="34" charset="0"/>
              </a:rPr>
              <a:t>They CAN Interpret his </a:t>
            </a:r>
            <a:r>
              <a:rPr lang="en-US" sz="1400" dirty="0" err="1">
                <a:solidFill>
                  <a:srgbClr val="FF0000"/>
                </a:solidFill>
                <a:latin typeface="Arial" panose="020B0604020202020204" pitchFamily="34" charset="0"/>
                <a:cs typeface="Arial" panose="020B0604020202020204" pitchFamily="34" charset="0"/>
              </a:rPr>
              <a:t>behaviour</a:t>
            </a:r>
            <a:endParaRPr lang="en-US" sz="1400" dirty="0">
              <a:solidFill>
                <a:srgbClr val="FF0000"/>
              </a:solidFill>
              <a:latin typeface="Arial" panose="020B0604020202020204" pitchFamily="34" charset="0"/>
              <a:cs typeface="Arial" panose="020B0604020202020204" pitchFamily="34" charset="0"/>
            </a:endParaRPr>
          </a:p>
        </p:txBody>
      </p:sp>
      <p:sp>
        <p:nvSpPr>
          <p:cNvPr id="77" name="TextBox 76">
            <a:extLst>
              <a:ext uri="{FF2B5EF4-FFF2-40B4-BE49-F238E27FC236}">
                <a16:creationId xmlns:a16="http://schemas.microsoft.com/office/drawing/2014/main" id="{F8004176-A92F-FDFB-0188-957E5863FD39}"/>
              </a:ext>
            </a:extLst>
          </p:cNvPr>
          <p:cNvSpPr txBox="1"/>
          <p:nvPr/>
        </p:nvSpPr>
        <p:spPr>
          <a:xfrm>
            <a:off x="6245147" y="6519754"/>
            <a:ext cx="4438895" cy="307777"/>
          </a:xfrm>
          <a:prstGeom prst="rect">
            <a:avLst/>
          </a:prstGeom>
          <a:noFill/>
        </p:spPr>
        <p:txBody>
          <a:bodyPr wrap="square" rtlCol="0">
            <a:spAutoFit/>
          </a:bodyPr>
          <a:lstStyle/>
          <a:p>
            <a:r>
              <a:rPr lang="en-US" sz="1400" dirty="0">
                <a:solidFill>
                  <a:srgbClr val="FF0000"/>
                </a:solidFill>
                <a:latin typeface="Arial" panose="020B0604020202020204" pitchFamily="34" charset="0"/>
                <a:cs typeface="Arial" panose="020B0604020202020204" pitchFamily="34" charset="0"/>
              </a:rPr>
              <a:t>WORKERS CAN SAY IF THEY UNDERSTAND</a:t>
            </a:r>
          </a:p>
        </p:txBody>
      </p:sp>
      <p:sp>
        <p:nvSpPr>
          <p:cNvPr id="78" name="TextBox 77">
            <a:extLst>
              <a:ext uri="{FF2B5EF4-FFF2-40B4-BE49-F238E27FC236}">
                <a16:creationId xmlns:a16="http://schemas.microsoft.com/office/drawing/2014/main" id="{6619B8E1-0BD7-04A2-A086-0CA25C8FF3C8}"/>
              </a:ext>
            </a:extLst>
          </p:cNvPr>
          <p:cNvSpPr txBox="1"/>
          <p:nvPr/>
        </p:nvSpPr>
        <p:spPr>
          <a:xfrm>
            <a:off x="2832675" y="6519753"/>
            <a:ext cx="2964342" cy="307777"/>
          </a:xfrm>
          <a:prstGeom prst="rect">
            <a:avLst/>
          </a:prstGeom>
          <a:noFill/>
        </p:spPr>
        <p:txBody>
          <a:bodyPr wrap="square" rtlCol="0">
            <a:spAutoFit/>
          </a:bodyPr>
          <a:lstStyle/>
          <a:p>
            <a:r>
              <a:rPr lang="en-US" sz="1400" dirty="0">
                <a:solidFill>
                  <a:srgbClr val="FF0000"/>
                </a:solidFill>
                <a:latin typeface="Arial" panose="020B0604020202020204" pitchFamily="34" charset="0"/>
                <a:cs typeface="Arial" panose="020B0604020202020204" pitchFamily="34" charset="0"/>
              </a:rPr>
              <a:t>AIRLINES SATISFIED</a:t>
            </a:r>
          </a:p>
        </p:txBody>
      </p:sp>
      <p:sp>
        <p:nvSpPr>
          <p:cNvPr id="3" name="TextBox 2">
            <a:extLst>
              <a:ext uri="{FF2B5EF4-FFF2-40B4-BE49-F238E27FC236}">
                <a16:creationId xmlns:a16="http://schemas.microsoft.com/office/drawing/2014/main" id="{961FEFB2-4980-4F3E-7344-659EC2EE01A6}"/>
              </a:ext>
            </a:extLst>
          </p:cNvPr>
          <p:cNvSpPr txBox="1"/>
          <p:nvPr/>
        </p:nvSpPr>
        <p:spPr>
          <a:xfrm>
            <a:off x="10307882" y="6463421"/>
            <a:ext cx="1909823" cy="677108"/>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(Source: The Author, adapted from UWTSD, 2025)</a:t>
            </a:r>
          </a:p>
          <a:p>
            <a:endParaRPr lang="en-US" dirty="0"/>
          </a:p>
        </p:txBody>
      </p:sp>
    </p:spTree>
    <p:extLst>
      <p:ext uri="{BB962C8B-B14F-4D97-AF65-F5344CB8AC3E}">
        <p14:creationId xmlns:p14="http://schemas.microsoft.com/office/powerpoint/2010/main" val="126853374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D3B5E-AAC2-C046-8447-CCD85A98A0ED}"/>
              </a:ext>
            </a:extLst>
          </p:cNvPr>
          <p:cNvSpPr>
            <a:spLocks noGrp="1"/>
          </p:cNvSpPr>
          <p:nvPr>
            <p:ph type="title"/>
          </p:nvPr>
        </p:nvSpPr>
        <p:spPr>
          <a:xfrm>
            <a:off x="462981" y="260512"/>
            <a:ext cx="5366815" cy="1669303"/>
          </a:xfrm>
        </p:spPr>
        <p:txBody>
          <a:bodyPr anchor="b">
            <a:noAutofit/>
          </a:bodyPr>
          <a:lstStyle/>
          <a:p>
            <a:r>
              <a:rPr lang="en-US" sz="3700" dirty="0">
                <a:latin typeface="Arial" panose="020B0604020202020204" pitchFamily="34" charset="0"/>
                <a:cs typeface="Arial" panose="020B0604020202020204" pitchFamily="34" charset="0"/>
              </a:rPr>
              <a:t>Barrier 2 – Organizational problems (Description)</a:t>
            </a:r>
          </a:p>
        </p:txBody>
      </p:sp>
      <p:sp>
        <p:nvSpPr>
          <p:cNvPr id="24" name="Rectangle 2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43F92B-6637-AAA9-E957-67EB26C390A0}"/>
              </a:ext>
            </a:extLst>
          </p:cNvPr>
          <p:cNvSpPr>
            <a:spLocks noGrp="1"/>
          </p:cNvSpPr>
          <p:nvPr>
            <p:ph idx="1"/>
          </p:nvPr>
        </p:nvSpPr>
        <p:spPr>
          <a:xfrm>
            <a:off x="113125" y="1808639"/>
            <a:ext cx="5583666" cy="4198977"/>
          </a:xfrm>
        </p:spPr>
        <p:txBody>
          <a:bodyPr anchor="ctr">
            <a:normAutofit/>
          </a:bodyPr>
          <a:lstStyle/>
          <a:p>
            <a:pPr>
              <a:lnSpc>
                <a:spcPct val="150000"/>
              </a:lnSpc>
              <a:buFont typeface="Wingdings" pitchFamily="2" charset="2"/>
              <a:buChar char="Ø"/>
            </a:pPr>
            <a:r>
              <a:rPr lang="en-US" sz="2200" dirty="0">
                <a:latin typeface="Arial" panose="020B0604020202020204" pitchFamily="34" charset="0"/>
                <a:cs typeface="Arial" panose="020B0604020202020204" pitchFamily="34" charset="0"/>
              </a:rPr>
              <a:t>Lack of formal food-hygiene training.</a:t>
            </a:r>
          </a:p>
          <a:p>
            <a:pPr>
              <a:lnSpc>
                <a:spcPct val="150000"/>
              </a:lnSpc>
              <a:buFont typeface="Wingdings" pitchFamily="2" charset="2"/>
              <a:buChar char="Ø"/>
            </a:pPr>
            <a:r>
              <a:rPr lang="en-US" sz="2200" dirty="0">
                <a:latin typeface="Arial" panose="020B0604020202020204" pitchFamily="34" charset="0"/>
                <a:cs typeface="Arial" panose="020B0604020202020204" pitchFamily="34" charset="0"/>
              </a:rPr>
              <a:t>Weak communication structure for giving instructions.</a:t>
            </a:r>
          </a:p>
          <a:p>
            <a:pPr>
              <a:lnSpc>
                <a:spcPct val="150000"/>
              </a:lnSpc>
              <a:buFont typeface="Wingdings" pitchFamily="2" charset="2"/>
              <a:buChar char="Ø"/>
            </a:pPr>
            <a:r>
              <a:rPr lang="en-US" sz="2200" dirty="0">
                <a:latin typeface="Arial" panose="020B0604020202020204" pitchFamily="34" charset="0"/>
                <a:cs typeface="Arial" panose="020B0604020202020204" pitchFamily="34" charset="0"/>
              </a:rPr>
              <a:t>Gary is overloaded and “runs around” the factory.</a:t>
            </a:r>
          </a:p>
          <a:p>
            <a:pPr>
              <a:lnSpc>
                <a:spcPct val="150000"/>
              </a:lnSpc>
              <a:buFont typeface="Wingdings" pitchFamily="2" charset="2"/>
              <a:buChar char="Ø"/>
            </a:pPr>
            <a:r>
              <a:rPr lang="en-US" sz="2200" dirty="0">
                <a:latin typeface="Arial" panose="020B0604020202020204" pitchFamily="34" charset="0"/>
                <a:cs typeface="Arial" panose="020B0604020202020204" pitchFamily="34" charset="0"/>
              </a:rPr>
              <a:t>Poor role modelling – he does not always follow hygiene rules.</a:t>
            </a:r>
          </a:p>
        </p:txBody>
      </p:sp>
      <p:sp>
        <p:nvSpPr>
          <p:cNvPr id="25" name="Rectangle 2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gears&#10;&#10;AI-generated content may be incorrect.">
            <a:extLst>
              <a:ext uri="{FF2B5EF4-FFF2-40B4-BE49-F238E27FC236}">
                <a16:creationId xmlns:a16="http://schemas.microsoft.com/office/drawing/2014/main" id="{55E56D8A-6D08-CAAF-B570-0D014410F652}"/>
              </a:ext>
            </a:extLst>
          </p:cNvPr>
          <p:cNvPicPr>
            <a:picLocks noChangeAspect="1"/>
          </p:cNvPicPr>
          <p:nvPr/>
        </p:nvPicPr>
        <p:blipFill>
          <a:blip r:embed="rId2"/>
          <a:stretch>
            <a:fillRect/>
          </a:stretch>
        </p:blipFill>
        <p:spPr>
          <a:xfrm>
            <a:off x="5987738" y="1375825"/>
            <a:ext cx="5628018" cy="3873480"/>
          </a:xfrm>
          <a:prstGeom prst="rect">
            <a:avLst/>
          </a:prstGeom>
        </p:spPr>
      </p:pic>
      <p:sp>
        <p:nvSpPr>
          <p:cNvPr id="6" name="TextBox 5">
            <a:extLst>
              <a:ext uri="{FF2B5EF4-FFF2-40B4-BE49-F238E27FC236}">
                <a16:creationId xmlns:a16="http://schemas.microsoft.com/office/drawing/2014/main" id="{CB2BE5FD-3465-EA3E-FA94-0B9F5CDFF146}"/>
              </a:ext>
            </a:extLst>
          </p:cNvPr>
          <p:cNvSpPr txBox="1"/>
          <p:nvPr/>
        </p:nvSpPr>
        <p:spPr>
          <a:xfrm>
            <a:off x="9129486" y="4951461"/>
            <a:ext cx="3989318" cy="369332"/>
          </a:xfrm>
          <a:prstGeom prst="rect">
            <a:avLst/>
          </a:prstGeom>
          <a:noFill/>
        </p:spPr>
        <p:txBody>
          <a:bodyPr wrap="square" rtlCol="0">
            <a:spAutoFit/>
          </a:bodyPr>
          <a:lstStyle/>
          <a:p>
            <a:r>
              <a:rPr lang="en-GB" dirty="0"/>
              <a:t> </a:t>
            </a:r>
            <a:r>
              <a:rPr lang="en-GB" sz="1100" dirty="0">
                <a:latin typeface="Arial" panose="020B0604020202020204" pitchFamily="34" charset="0"/>
                <a:cs typeface="Arial" panose="020B0604020202020204" pitchFamily="34" charset="0"/>
              </a:rPr>
              <a:t>Source: BusinessAnalystMentor,2025</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6452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1000"/>
                                        <p:tgtEl>
                                          <p:spTgt spid="5"/>
                                        </p:tgtEl>
                                      </p:cBhvr>
                                    </p:animEffect>
                                  </p:childTnLst>
                                </p:cTn>
                              </p:par>
                            </p:childTnLst>
                          </p:cTn>
                        </p:par>
                        <p:par>
                          <p:cTn id="14" fill="hold">
                            <p:stCondLst>
                              <p:cond delay="1000"/>
                            </p:stCondLst>
                            <p:childTnLst>
                              <p:par>
                                <p:cTn id="15" presetID="12" presetClass="entr" presetSubtype="4"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8" dur="500"/>
                                        <p:tgtEl>
                                          <p:spTgt spid="3">
                                            <p:txEl>
                                              <p:pRg st="0" end="0"/>
                                            </p:txEl>
                                          </p:spTgt>
                                        </p:tgtEl>
                                      </p:cBhvr>
                                    </p:animEffect>
                                  </p:childTnLst>
                                </p:cTn>
                              </p:par>
                            </p:childTnLst>
                          </p:cTn>
                        </p:par>
                        <p:par>
                          <p:cTn id="19" fill="hold">
                            <p:stCondLst>
                              <p:cond delay="1500"/>
                            </p:stCondLst>
                            <p:childTnLst>
                              <p:par>
                                <p:cTn id="20" presetID="12" presetClass="entr" presetSubtype="4"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3" dur="500"/>
                                        <p:tgtEl>
                                          <p:spTgt spid="3">
                                            <p:txEl>
                                              <p:pRg st="1" end="1"/>
                                            </p:txEl>
                                          </p:spTgt>
                                        </p:tgtEl>
                                      </p:cBhvr>
                                    </p:animEffect>
                                  </p:childTnLst>
                                </p:cTn>
                              </p:par>
                            </p:childTnLst>
                          </p:cTn>
                        </p:par>
                        <p:par>
                          <p:cTn id="24" fill="hold">
                            <p:stCondLst>
                              <p:cond delay="2000"/>
                            </p:stCondLst>
                            <p:childTnLst>
                              <p:par>
                                <p:cTn id="25" presetID="12" presetClass="entr" presetSubtype="4" fill="hold" grpId="0" nodeType="after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8" dur="500"/>
                                        <p:tgtEl>
                                          <p:spTgt spid="3">
                                            <p:txEl>
                                              <p:pRg st="2" end="2"/>
                                            </p:txEl>
                                          </p:spTgt>
                                        </p:tgtEl>
                                      </p:cBhvr>
                                    </p:animEffect>
                                  </p:childTnLst>
                                </p:cTn>
                              </p:par>
                            </p:childTnLst>
                          </p:cTn>
                        </p:par>
                        <p:par>
                          <p:cTn id="29" fill="hold">
                            <p:stCondLst>
                              <p:cond delay="2500"/>
                            </p:stCondLst>
                            <p:childTnLst>
                              <p:par>
                                <p:cTn id="30" presetID="12" presetClass="entr" presetSubtype="4" fill="hold" grpId="0" nodeType="after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BB82-418C-2162-EABF-558E62DA0387}"/>
              </a:ext>
            </a:extLst>
          </p:cNvPr>
          <p:cNvSpPr>
            <a:spLocks noGrp="1"/>
          </p:cNvSpPr>
          <p:nvPr>
            <p:ph type="title"/>
          </p:nvPr>
        </p:nvSpPr>
        <p:spPr>
          <a:xfrm>
            <a:off x="717568" y="143759"/>
            <a:ext cx="11070021" cy="814049"/>
          </a:xfrm>
        </p:spPr>
        <p:txBody>
          <a:bodyPr>
            <a:normAutofit/>
          </a:bodyPr>
          <a:lstStyle/>
          <a:p>
            <a:pPr algn="ctr"/>
            <a:r>
              <a:rPr lang="en-US" sz="2400" dirty="0">
                <a:latin typeface="Arial" panose="020B0604020202020204" pitchFamily="34" charset="0"/>
                <a:cs typeface="Arial" panose="020B0604020202020204" pitchFamily="34" charset="0"/>
              </a:rPr>
              <a:t>Schramm’s Model of Communication – Flight Foods Factory Floor</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Organizational Barrier (Analysis)</a:t>
            </a:r>
          </a:p>
        </p:txBody>
      </p:sp>
      <p:sp>
        <p:nvSpPr>
          <p:cNvPr id="3" name="Content Placeholder 2">
            <a:extLst>
              <a:ext uri="{FF2B5EF4-FFF2-40B4-BE49-F238E27FC236}">
                <a16:creationId xmlns:a16="http://schemas.microsoft.com/office/drawing/2014/main" id="{4DD0598D-F3C6-6153-AABD-455021B5A11F}"/>
              </a:ext>
            </a:extLst>
          </p:cNvPr>
          <p:cNvSpPr>
            <a:spLocks noGrp="1"/>
          </p:cNvSpPr>
          <p:nvPr>
            <p:ph idx="1"/>
          </p:nvPr>
        </p:nvSpPr>
        <p:spPr>
          <a:xfrm>
            <a:off x="57807" y="1000760"/>
            <a:ext cx="11866179" cy="5857240"/>
          </a:xfrm>
        </p:spPr>
        <p:txBody>
          <a:bodyPr>
            <a:normAutofit/>
          </a:bodyPr>
          <a:lstStyle/>
          <a:p>
            <a:pPr marL="0" indent="0">
              <a:buNone/>
            </a:pPr>
            <a:r>
              <a:rPr lang="en-US" sz="1600" dirty="0">
                <a:latin typeface="Arial" panose="020B0604020202020204" pitchFamily="34" charset="0"/>
                <a:cs typeface="Arial" panose="020B0604020202020204" pitchFamily="34" charset="0"/>
              </a:rPr>
              <a:t> </a:t>
            </a:r>
          </a:p>
        </p:txBody>
      </p:sp>
      <p:sp>
        <p:nvSpPr>
          <p:cNvPr id="8" name="Oval 7">
            <a:extLst>
              <a:ext uri="{FF2B5EF4-FFF2-40B4-BE49-F238E27FC236}">
                <a16:creationId xmlns:a16="http://schemas.microsoft.com/office/drawing/2014/main" id="{D49D588A-8089-D2D9-AA72-DD8EFFBEC27F}"/>
              </a:ext>
            </a:extLst>
          </p:cNvPr>
          <p:cNvSpPr/>
          <p:nvPr/>
        </p:nvSpPr>
        <p:spPr>
          <a:xfrm>
            <a:off x="8894379" y="2333297"/>
            <a:ext cx="2459421" cy="3216166"/>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Oval 9">
            <a:extLst>
              <a:ext uri="{FF2B5EF4-FFF2-40B4-BE49-F238E27FC236}">
                <a16:creationId xmlns:a16="http://schemas.microsoft.com/office/drawing/2014/main" id="{33DC3E10-188E-24D6-0D96-0AC1B9E0EBAC}"/>
              </a:ext>
            </a:extLst>
          </p:cNvPr>
          <p:cNvSpPr/>
          <p:nvPr/>
        </p:nvSpPr>
        <p:spPr>
          <a:xfrm>
            <a:off x="972542" y="2333297"/>
            <a:ext cx="2459421" cy="3216166"/>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3" name="Oval 12">
            <a:extLst>
              <a:ext uri="{FF2B5EF4-FFF2-40B4-BE49-F238E27FC236}">
                <a16:creationId xmlns:a16="http://schemas.microsoft.com/office/drawing/2014/main" id="{1D223B00-6586-FC8B-1FAF-4EC9004E915C}"/>
              </a:ext>
            </a:extLst>
          </p:cNvPr>
          <p:cNvSpPr/>
          <p:nvPr/>
        </p:nvSpPr>
        <p:spPr>
          <a:xfrm>
            <a:off x="3672052" y="1000760"/>
            <a:ext cx="5101934" cy="2320510"/>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cxnSp>
        <p:nvCxnSpPr>
          <p:cNvPr id="127" name="Straight Connector 126">
            <a:extLst>
              <a:ext uri="{FF2B5EF4-FFF2-40B4-BE49-F238E27FC236}">
                <a16:creationId xmlns:a16="http://schemas.microsoft.com/office/drawing/2014/main" id="{D03C6977-27CE-F0FD-2708-4D02AC640434}"/>
              </a:ext>
            </a:extLst>
          </p:cNvPr>
          <p:cNvCxnSpPr>
            <a:cxnSpLocks/>
          </p:cNvCxnSpPr>
          <p:nvPr/>
        </p:nvCxnSpPr>
        <p:spPr>
          <a:xfrm>
            <a:off x="1061545" y="3321269"/>
            <a:ext cx="2270234"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40" name="Straight Connector 139">
            <a:extLst>
              <a:ext uri="{FF2B5EF4-FFF2-40B4-BE49-F238E27FC236}">
                <a16:creationId xmlns:a16="http://schemas.microsoft.com/office/drawing/2014/main" id="{1EF95146-3E5A-BE76-B0C4-7CA7EF61A9E2}"/>
              </a:ext>
            </a:extLst>
          </p:cNvPr>
          <p:cNvCxnSpPr/>
          <p:nvPr/>
        </p:nvCxnSpPr>
        <p:spPr>
          <a:xfrm>
            <a:off x="8996855" y="3321269"/>
            <a:ext cx="2270235"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42" name="Straight Connector 141">
            <a:extLst>
              <a:ext uri="{FF2B5EF4-FFF2-40B4-BE49-F238E27FC236}">
                <a16:creationId xmlns:a16="http://schemas.microsoft.com/office/drawing/2014/main" id="{04C385E9-4108-639E-7437-CC93B3027708}"/>
              </a:ext>
            </a:extLst>
          </p:cNvPr>
          <p:cNvCxnSpPr/>
          <p:nvPr/>
        </p:nvCxnSpPr>
        <p:spPr>
          <a:xfrm>
            <a:off x="8996855" y="4550979"/>
            <a:ext cx="2270235"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44" name="Straight Connector 143">
            <a:extLst>
              <a:ext uri="{FF2B5EF4-FFF2-40B4-BE49-F238E27FC236}">
                <a16:creationId xmlns:a16="http://schemas.microsoft.com/office/drawing/2014/main" id="{120765AB-C80A-FD39-85B0-BD61E30F983D}"/>
              </a:ext>
            </a:extLst>
          </p:cNvPr>
          <p:cNvCxnSpPr/>
          <p:nvPr/>
        </p:nvCxnSpPr>
        <p:spPr>
          <a:xfrm>
            <a:off x="1061545" y="4550979"/>
            <a:ext cx="2270234" cy="0"/>
          </a:xfrm>
          <a:prstGeom prst="line">
            <a:avLst/>
          </a:prstGeom>
        </p:spPr>
        <p:style>
          <a:lnRef idx="2">
            <a:schemeClr val="accent1"/>
          </a:lnRef>
          <a:fillRef idx="0">
            <a:schemeClr val="accent1"/>
          </a:fillRef>
          <a:effectRef idx="1">
            <a:schemeClr val="accent1"/>
          </a:effectRef>
          <a:fontRef idx="minor">
            <a:schemeClr val="tx1"/>
          </a:fontRef>
        </p:style>
      </p:cxnSp>
      <p:sp>
        <p:nvSpPr>
          <p:cNvPr id="145" name="TextBox 144">
            <a:extLst>
              <a:ext uri="{FF2B5EF4-FFF2-40B4-BE49-F238E27FC236}">
                <a16:creationId xmlns:a16="http://schemas.microsoft.com/office/drawing/2014/main" id="{9EEAD506-09EA-4FA2-B334-FFD1041B6AF9}"/>
              </a:ext>
            </a:extLst>
          </p:cNvPr>
          <p:cNvSpPr txBox="1"/>
          <p:nvPr/>
        </p:nvSpPr>
        <p:spPr>
          <a:xfrm>
            <a:off x="1387366" y="2722179"/>
            <a:ext cx="1576551" cy="36786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Encoder</a:t>
            </a:r>
          </a:p>
        </p:txBody>
      </p:sp>
      <p:sp>
        <p:nvSpPr>
          <p:cNvPr id="146" name="TextBox 145">
            <a:extLst>
              <a:ext uri="{FF2B5EF4-FFF2-40B4-BE49-F238E27FC236}">
                <a16:creationId xmlns:a16="http://schemas.microsoft.com/office/drawing/2014/main" id="{AB7AD410-B1BE-BECB-8235-0AED02A49008}"/>
              </a:ext>
            </a:extLst>
          </p:cNvPr>
          <p:cNvSpPr txBox="1"/>
          <p:nvPr/>
        </p:nvSpPr>
        <p:spPr>
          <a:xfrm>
            <a:off x="1336131" y="3444067"/>
            <a:ext cx="1784130" cy="36933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Interpreter</a:t>
            </a:r>
          </a:p>
        </p:txBody>
      </p:sp>
      <p:sp>
        <p:nvSpPr>
          <p:cNvPr id="147" name="TextBox 146">
            <a:extLst>
              <a:ext uri="{FF2B5EF4-FFF2-40B4-BE49-F238E27FC236}">
                <a16:creationId xmlns:a16="http://schemas.microsoft.com/office/drawing/2014/main" id="{76814A17-C23F-C888-B9DD-C49728175E48}"/>
              </a:ext>
            </a:extLst>
          </p:cNvPr>
          <p:cNvSpPr txBox="1"/>
          <p:nvPr/>
        </p:nvSpPr>
        <p:spPr>
          <a:xfrm>
            <a:off x="1552903" y="4797973"/>
            <a:ext cx="1219200" cy="36933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Decoder</a:t>
            </a:r>
          </a:p>
        </p:txBody>
      </p:sp>
      <p:sp>
        <p:nvSpPr>
          <p:cNvPr id="148" name="TextBox 147">
            <a:extLst>
              <a:ext uri="{FF2B5EF4-FFF2-40B4-BE49-F238E27FC236}">
                <a16:creationId xmlns:a16="http://schemas.microsoft.com/office/drawing/2014/main" id="{D8DD1393-09BA-091E-3F43-7355CC02A39C}"/>
              </a:ext>
            </a:extLst>
          </p:cNvPr>
          <p:cNvSpPr txBox="1"/>
          <p:nvPr/>
        </p:nvSpPr>
        <p:spPr>
          <a:xfrm>
            <a:off x="9574924" y="2722179"/>
            <a:ext cx="1229710" cy="36786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Decoder</a:t>
            </a:r>
          </a:p>
        </p:txBody>
      </p:sp>
      <p:sp>
        <p:nvSpPr>
          <p:cNvPr id="149" name="TextBox 148">
            <a:extLst>
              <a:ext uri="{FF2B5EF4-FFF2-40B4-BE49-F238E27FC236}">
                <a16:creationId xmlns:a16="http://schemas.microsoft.com/office/drawing/2014/main" id="{95390D85-1F97-E2EE-6F83-E6099386DA40}"/>
              </a:ext>
            </a:extLst>
          </p:cNvPr>
          <p:cNvSpPr txBox="1"/>
          <p:nvPr/>
        </p:nvSpPr>
        <p:spPr>
          <a:xfrm>
            <a:off x="9487900" y="3429000"/>
            <a:ext cx="1292773" cy="36933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Interpreter</a:t>
            </a:r>
          </a:p>
        </p:txBody>
      </p:sp>
      <p:sp>
        <p:nvSpPr>
          <p:cNvPr id="150" name="TextBox 149">
            <a:extLst>
              <a:ext uri="{FF2B5EF4-FFF2-40B4-BE49-F238E27FC236}">
                <a16:creationId xmlns:a16="http://schemas.microsoft.com/office/drawing/2014/main" id="{9BC4F1DF-4298-5421-E6C1-AAF0D593C527}"/>
              </a:ext>
            </a:extLst>
          </p:cNvPr>
          <p:cNvSpPr txBox="1"/>
          <p:nvPr/>
        </p:nvSpPr>
        <p:spPr>
          <a:xfrm>
            <a:off x="9585434" y="4796160"/>
            <a:ext cx="1326693" cy="36933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Encoder</a:t>
            </a:r>
          </a:p>
        </p:txBody>
      </p:sp>
      <p:sp>
        <p:nvSpPr>
          <p:cNvPr id="151" name="TextBox 150">
            <a:extLst>
              <a:ext uri="{FF2B5EF4-FFF2-40B4-BE49-F238E27FC236}">
                <a16:creationId xmlns:a16="http://schemas.microsoft.com/office/drawing/2014/main" id="{4E14C971-36CE-EF48-1A26-3887FBF69CB8}"/>
              </a:ext>
            </a:extLst>
          </p:cNvPr>
          <p:cNvSpPr txBox="1"/>
          <p:nvPr/>
        </p:nvSpPr>
        <p:spPr>
          <a:xfrm>
            <a:off x="4044275" y="1317226"/>
            <a:ext cx="4391171" cy="1702967"/>
          </a:xfrm>
          <a:prstGeom prst="rect">
            <a:avLst/>
          </a:prstGeom>
          <a:noFill/>
        </p:spPr>
        <p:txBody>
          <a:bodyPr wrap="square" rtlCol="0">
            <a:spAutoFit/>
          </a:bodyPr>
          <a:lstStyle/>
          <a:p>
            <a:pPr marL="285750" indent="-285750" algn="ctr">
              <a:lnSpc>
                <a:spcPct val="150000"/>
              </a:lnSpc>
              <a:buFont typeface="Arial" panose="020B0604020202020204" pitchFamily="34" charset="0"/>
              <a:buChar char="•"/>
            </a:pPr>
            <a:r>
              <a:rPr lang="en-GB" sz="1400" dirty="0"/>
              <a:t> </a:t>
            </a:r>
            <a:r>
              <a:rPr lang="en-GB" dirty="0">
                <a:latin typeface="Arial" panose="020B0604020202020204" pitchFamily="34" charset="0"/>
                <a:cs typeface="Arial" panose="020B0604020202020204" pitchFamily="34" charset="0"/>
              </a:rPr>
              <a:t>Instructions unclear / confusing.</a:t>
            </a:r>
          </a:p>
          <a:p>
            <a:pPr marL="285750" indent="-285750" algn="ct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Responsibility on workers</a:t>
            </a:r>
          </a:p>
          <a:p>
            <a:pPr marL="285750" indent="-285750" algn="ct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No real training</a:t>
            </a:r>
          </a:p>
          <a:p>
            <a:pPr marL="285750" indent="-285750" algn="ct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Inconsistent hygiene rules</a:t>
            </a:r>
          </a:p>
        </p:txBody>
      </p:sp>
      <p:sp>
        <p:nvSpPr>
          <p:cNvPr id="153" name="TextBox 152">
            <a:extLst>
              <a:ext uri="{FF2B5EF4-FFF2-40B4-BE49-F238E27FC236}">
                <a16:creationId xmlns:a16="http://schemas.microsoft.com/office/drawing/2014/main" id="{48ED631C-753B-5D5F-1C8A-9876C85A05E8}"/>
              </a:ext>
            </a:extLst>
          </p:cNvPr>
          <p:cNvSpPr txBox="1"/>
          <p:nvPr/>
        </p:nvSpPr>
        <p:spPr>
          <a:xfrm>
            <a:off x="1231865" y="3919652"/>
            <a:ext cx="2099914" cy="338554"/>
          </a:xfrm>
          <a:prstGeom prst="rect">
            <a:avLst/>
          </a:prstGeom>
          <a:noFill/>
        </p:spPr>
        <p:txBody>
          <a:bodyPr wrap="square" rtlCol="0">
            <a:spAutoFit/>
          </a:bodyPr>
          <a:lstStyle/>
          <a:p>
            <a:r>
              <a:rPr lang="en-US" sz="1600" b="1" dirty="0">
                <a:solidFill>
                  <a:srgbClr val="FF0000"/>
                </a:solidFill>
                <a:latin typeface="Arial" panose="020B0604020202020204" pitchFamily="34" charset="0"/>
                <a:cs typeface="Arial" panose="020B0604020202020204" pitchFamily="34" charset="0"/>
              </a:rPr>
              <a:t>Gary</a:t>
            </a:r>
            <a:r>
              <a:rPr lang="en-US" sz="1600" dirty="0">
                <a:solidFill>
                  <a:srgbClr val="FF0000"/>
                </a:solidFill>
                <a:latin typeface="Arial" panose="020B0604020202020204" pitchFamily="34" charset="0"/>
                <a:cs typeface="Arial" panose="020B0604020202020204" pitchFamily="34" charset="0"/>
              </a:rPr>
              <a:t> - floor manager</a:t>
            </a:r>
          </a:p>
        </p:txBody>
      </p:sp>
      <p:sp>
        <p:nvSpPr>
          <p:cNvPr id="154" name="TextBox 153">
            <a:extLst>
              <a:ext uri="{FF2B5EF4-FFF2-40B4-BE49-F238E27FC236}">
                <a16:creationId xmlns:a16="http://schemas.microsoft.com/office/drawing/2014/main" id="{6A63BE29-D211-BE9F-1F24-CBB7948F773D}"/>
              </a:ext>
            </a:extLst>
          </p:cNvPr>
          <p:cNvSpPr txBox="1"/>
          <p:nvPr/>
        </p:nvSpPr>
        <p:spPr>
          <a:xfrm>
            <a:off x="9553083" y="3769689"/>
            <a:ext cx="1660632" cy="584775"/>
          </a:xfrm>
          <a:prstGeom prst="rect">
            <a:avLst/>
          </a:prstGeom>
          <a:noFill/>
        </p:spPr>
        <p:txBody>
          <a:bodyPr wrap="square" rtlCol="0">
            <a:spAutoFit/>
          </a:bodyPr>
          <a:lstStyle/>
          <a:p>
            <a:r>
              <a:rPr lang="en-US" sz="1600" b="1" dirty="0">
                <a:solidFill>
                  <a:srgbClr val="FF0000"/>
                </a:solidFill>
                <a:latin typeface="Arial" panose="020B0604020202020204" pitchFamily="34" charset="0"/>
                <a:cs typeface="Arial" panose="020B0604020202020204" pitchFamily="34" charset="0"/>
              </a:rPr>
              <a:t>Workers</a:t>
            </a:r>
            <a:r>
              <a:rPr lang="en-US" sz="1600" dirty="0">
                <a:solidFill>
                  <a:srgbClr val="FF0000"/>
                </a:solidFill>
                <a:latin typeface="Arial" panose="020B0604020202020204" pitchFamily="34" charset="0"/>
                <a:cs typeface="Arial" panose="020B0604020202020204" pitchFamily="34" charset="0"/>
              </a:rPr>
              <a:t> – production staff</a:t>
            </a:r>
          </a:p>
        </p:txBody>
      </p:sp>
      <p:sp>
        <p:nvSpPr>
          <p:cNvPr id="5" name="Oval 4">
            <a:extLst>
              <a:ext uri="{FF2B5EF4-FFF2-40B4-BE49-F238E27FC236}">
                <a16:creationId xmlns:a16="http://schemas.microsoft.com/office/drawing/2014/main" id="{B0866780-62A2-C980-A1DA-4C18BF81697A}"/>
              </a:ext>
            </a:extLst>
          </p:cNvPr>
          <p:cNvSpPr/>
          <p:nvPr/>
        </p:nvSpPr>
        <p:spPr>
          <a:xfrm>
            <a:off x="3705735" y="4393731"/>
            <a:ext cx="5101934" cy="2320510"/>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NO COMMUNICATION</a:t>
            </a:r>
          </a:p>
        </p:txBody>
      </p:sp>
      <p:cxnSp>
        <p:nvCxnSpPr>
          <p:cNvPr id="19" name="Straight Arrow Connector 18">
            <a:extLst>
              <a:ext uri="{FF2B5EF4-FFF2-40B4-BE49-F238E27FC236}">
                <a16:creationId xmlns:a16="http://schemas.microsoft.com/office/drawing/2014/main" id="{EF1B9280-6FDA-4C6F-30F4-20E80C22521B}"/>
              </a:ext>
            </a:extLst>
          </p:cNvPr>
          <p:cNvCxnSpPr>
            <a:cxnSpLocks/>
          </p:cNvCxnSpPr>
          <p:nvPr/>
        </p:nvCxnSpPr>
        <p:spPr>
          <a:xfrm flipV="1">
            <a:off x="2639028" y="1979271"/>
            <a:ext cx="1066707" cy="43294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636A61B6-F5FD-41D3-99C7-954C3394B086}"/>
              </a:ext>
            </a:extLst>
          </p:cNvPr>
          <p:cNvCxnSpPr>
            <a:cxnSpLocks/>
          </p:cNvCxnSpPr>
          <p:nvPr/>
        </p:nvCxnSpPr>
        <p:spPr>
          <a:xfrm>
            <a:off x="8773986" y="1963791"/>
            <a:ext cx="1033024" cy="42630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CBA19547-2014-5C2F-8C3C-A6B1743B5A70}"/>
              </a:ext>
            </a:extLst>
          </p:cNvPr>
          <p:cNvCxnSpPr>
            <a:cxnSpLocks/>
          </p:cNvCxnSpPr>
          <p:nvPr/>
        </p:nvCxnSpPr>
        <p:spPr>
          <a:xfrm flipH="1" flipV="1">
            <a:off x="2772103" y="5359078"/>
            <a:ext cx="1001312" cy="49816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5" name="Straight Arrow Connector 54">
            <a:extLst>
              <a:ext uri="{FF2B5EF4-FFF2-40B4-BE49-F238E27FC236}">
                <a16:creationId xmlns:a16="http://schemas.microsoft.com/office/drawing/2014/main" id="{0093FB7C-FBA6-F079-83E7-D0BE3C23E3B9}"/>
              </a:ext>
            </a:extLst>
          </p:cNvPr>
          <p:cNvCxnSpPr>
            <a:cxnSpLocks/>
          </p:cNvCxnSpPr>
          <p:nvPr/>
        </p:nvCxnSpPr>
        <p:spPr>
          <a:xfrm flipH="1">
            <a:off x="8773986" y="5504904"/>
            <a:ext cx="1033024" cy="27743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1944765"/>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354979-38D0-BD1F-4EF1-7DD5342954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62445-53B7-6F79-9E2C-5DA0CB31EC5B}"/>
              </a:ext>
            </a:extLst>
          </p:cNvPr>
          <p:cNvSpPr>
            <a:spLocks noGrp="1"/>
          </p:cNvSpPr>
          <p:nvPr>
            <p:ph type="title"/>
          </p:nvPr>
        </p:nvSpPr>
        <p:spPr>
          <a:xfrm>
            <a:off x="717568" y="143759"/>
            <a:ext cx="11070021" cy="814049"/>
          </a:xfrm>
        </p:spPr>
        <p:txBody>
          <a:bodyPr>
            <a:normAutofit/>
          </a:bodyPr>
          <a:lstStyle/>
          <a:p>
            <a:pPr algn="ctr"/>
            <a:r>
              <a:rPr lang="en-US" sz="2400" dirty="0">
                <a:latin typeface="Arial" panose="020B0604020202020204" pitchFamily="34" charset="0"/>
                <a:cs typeface="Arial" panose="020B0604020202020204" pitchFamily="34" charset="0"/>
              </a:rPr>
              <a:t>Schramm’s Model of Communication – Flight Foods Factory Floor</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Organizational Barrier (Solution)</a:t>
            </a:r>
          </a:p>
        </p:txBody>
      </p:sp>
      <p:sp>
        <p:nvSpPr>
          <p:cNvPr id="3" name="Content Placeholder 2">
            <a:extLst>
              <a:ext uri="{FF2B5EF4-FFF2-40B4-BE49-F238E27FC236}">
                <a16:creationId xmlns:a16="http://schemas.microsoft.com/office/drawing/2014/main" id="{882F979C-2472-F340-0A4A-A0C446947D8B}"/>
              </a:ext>
            </a:extLst>
          </p:cNvPr>
          <p:cNvSpPr>
            <a:spLocks noGrp="1"/>
          </p:cNvSpPr>
          <p:nvPr>
            <p:ph idx="1"/>
          </p:nvPr>
        </p:nvSpPr>
        <p:spPr>
          <a:xfrm>
            <a:off x="57807" y="1000760"/>
            <a:ext cx="11866179" cy="5857240"/>
          </a:xfrm>
        </p:spPr>
        <p:txBody>
          <a:bodyPr>
            <a:normAutofit/>
          </a:bodyPr>
          <a:lstStyle/>
          <a:p>
            <a:pPr marL="0" indent="0">
              <a:buNone/>
            </a:pPr>
            <a:r>
              <a:rPr lang="en-US" sz="1600" dirty="0">
                <a:latin typeface="Arial" panose="020B0604020202020204" pitchFamily="34" charset="0"/>
                <a:cs typeface="Arial" panose="020B0604020202020204" pitchFamily="34" charset="0"/>
              </a:rPr>
              <a:t> </a:t>
            </a:r>
          </a:p>
        </p:txBody>
      </p:sp>
      <p:sp>
        <p:nvSpPr>
          <p:cNvPr id="8" name="Oval 7">
            <a:extLst>
              <a:ext uri="{FF2B5EF4-FFF2-40B4-BE49-F238E27FC236}">
                <a16:creationId xmlns:a16="http://schemas.microsoft.com/office/drawing/2014/main" id="{29EDB3FC-7600-1333-47F1-37C3DF479D94}"/>
              </a:ext>
            </a:extLst>
          </p:cNvPr>
          <p:cNvSpPr/>
          <p:nvPr/>
        </p:nvSpPr>
        <p:spPr>
          <a:xfrm>
            <a:off x="8894379" y="2333297"/>
            <a:ext cx="2459421" cy="3216166"/>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Oval 9">
            <a:extLst>
              <a:ext uri="{FF2B5EF4-FFF2-40B4-BE49-F238E27FC236}">
                <a16:creationId xmlns:a16="http://schemas.microsoft.com/office/drawing/2014/main" id="{25EA069E-55C5-0BC7-34FB-76ECD6026980}"/>
              </a:ext>
            </a:extLst>
          </p:cNvPr>
          <p:cNvSpPr/>
          <p:nvPr/>
        </p:nvSpPr>
        <p:spPr>
          <a:xfrm>
            <a:off x="972542" y="2333297"/>
            <a:ext cx="2459421" cy="3216166"/>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3" name="Oval 12">
            <a:extLst>
              <a:ext uri="{FF2B5EF4-FFF2-40B4-BE49-F238E27FC236}">
                <a16:creationId xmlns:a16="http://schemas.microsoft.com/office/drawing/2014/main" id="{7FF3DD86-0213-A973-42B1-D7B4EF048F29}"/>
              </a:ext>
            </a:extLst>
          </p:cNvPr>
          <p:cNvSpPr/>
          <p:nvPr/>
        </p:nvSpPr>
        <p:spPr>
          <a:xfrm>
            <a:off x="3672052" y="1000760"/>
            <a:ext cx="5101934" cy="2320510"/>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cxnSp>
        <p:nvCxnSpPr>
          <p:cNvPr id="127" name="Straight Connector 126">
            <a:extLst>
              <a:ext uri="{FF2B5EF4-FFF2-40B4-BE49-F238E27FC236}">
                <a16:creationId xmlns:a16="http://schemas.microsoft.com/office/drawing/2014/main" id="{97447742-6E29-58D0-3F23-132924394DF2}"/>
              </a:ext>
            </a:extLst>
          </p:cNvPr>
          <p:cNvCxnSpPr>
            <a:cxnSpLocks/>
          </p:cNvCxnSpPr>
          <p:nvPr/>
        </p:nvCxnSpPr>
        <p:spPr>
          <a:xfrm>
            <a:off x="1061545" y="3321269"/>
            <a:ext cx="2270234"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40" name="Straight Connector 139">
            <a:extLst>
              <a:ext uri="{FF2B5EF4-FFF2-40B4-BE49-F238E27FC236}">
                <a16:creationId xmlns:a16="http://schemas.microsoft.com/office/drawing/2014/main" id="{BB584BB9-9B09-7F7F-4A75-831AB23A5C40}"/>
              </a:ext>
            </a:extLst>
          </p:cNvPr>
          <p:cNvCxnSpPr/>
          <p:nvPr/>
        </p:nvCxnSpPr>
        <p:spPr>
          <a:xfrm>
            <a:off x="8996855" y="3321269"/>
            <a:ext cx="2270235"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42" name="Straight Connector 141">
            <a:extLst>
              <a:ext uri="{FF2B5EF4-FFF2-40B4-BE49-F238E27FC236}">
                <a16:creationId xmlns:a16="http://schemas.microsoft.com/office/drawing/2014/main" id="{C13E7185-858B-79C4-102C-F435B54A7C58}"/>
              </a:ext>
            </a:extLst>
          </p:cNvPr>
          <p:cNvCxnSpPr/>
          <p:nvPr/>
        </p:nvCxnSpPr>
        <p:spPr>
          <a:xfrm>
            <a:off x="8996855" y="4550979"/>
            <a:ext cx="2270235"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44" name="Straight Connector 143">
            <a:extLst>
              <a:ext uri="{FF2B5EF4-FFF2-40B4-BE49-F238E27FC236}">
                <a16:creationId xmlns:a16="http://schemas.microsoft.com/office/drawing/2014/main" id="{C73F3ABC-86DD-1E41-0CEC-31343AD70018}"/>
              </a:ext>
            </a:extLst>
          </p:cNvPr>
          <p:cNvCxnSpPr/>
          <p:nvPr/>
        </p:nvCxnSpPr>
        <p:spPr>
          <a:xfrm>
            <a:off x="1061545" y="4550979"/>
            <a:ext cx="2270234" cy="0"/>
          </a:xfrm>
          <a:prstGeom prst="line">
            <a:avLst/>
          </a:prstGeom>
        </p:spPr>
        <p:style>
          <a:lnRef idx="2">
            <a:schemeClr val="accent1"/>
          </a:lnRef>
          <a:fillRef idx="0">
            <a:schemeClr val="accent1"/>
          </a:fillRef>
          <a:effectRef idx="1">
            <a:schemeClr val="accent1"/>
          </a:effectRef>
          <a:fontRef idx="minor">
            <a:schemeClr val="tx1"/>
          </a:fontRef>
        </p:style>
      </p:cxnSp>
      <p:sp>
        <p:nvSpPr>
          <p:cNvPr id="145" name="TextBox 144">
            <a:extLst>
              <a:ext uri="{FF2B5EF4-FFF2-40B4-BE49-F238E27FC236}">
                <a16:creationId xmlns:a16="http://schemas.microsoft.com/office/drawing/2014/main" id="{A18EA08C-A1FD-D3D4-9672-77C6C9C4E1B8}"/>
              </a:ext>
            </a:extLst>
          </p:cNvPr>
          <p:cNvSpPr txBox="1"/>
          <p:nvPr/>
        </p:nvSpPr>
        <p:spPr>
          <a:xfrm>
            <a:off x="1387366" y="2722179"/>
            <a:ext cx="1576551" cy="36786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Encoder</a:t>
            </a:r>
          </a:p>
        </p:txBody>
      </p:sp>
      <p:sp>
        <p:nvSpPr>
          <p:cNvPr id="146" name="TextBox 145">
            <a:extLst>
              <a:ext uri="{FF2B5EF4-FFF2-40B4-BE49-F238E27FC236}">
                <a16:creationId xmlns:a16="http://schemas.microsoft.com/office/drawing/2014/main" id="{E1C2E42B-D350-A57D-C243-3B45340723B6}"/>
              </a:ext>
            </a:extLst>
          </p:cNvPr>
          <p:cNvSpPr txBox="1"/>
          <p:nvPr/>
        </p:nvSpPr>
        <p:spPr>
          <a:xfrm>
            <a:off x="1387366" y="3475518"/>
            <a:ext cx="1784130" cy="36933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Interpreter</a:t>
            </a:r>
          </a:p>
        </p:txBody>
      </p:sp>
      <p:sp>
        <p:nvSpPr>
          <p:cNvPr id="147" name="TextBox 146">
            <a:extLst>
              <a:ext uri="{FF2B5EF4-FFF2-40B4-BE49-F238E27FC236}">
                <a16:creationId xmlns:a16="http://schemas.microsoft.com/office/drawing/2014/main" id="{BBC7DFF3-1161-382C-940A-5013AE8E9568}"/>
              </a:ext>
            </a:extLst>
          </p:cNvPr>
          <p:cNvSpPr txBox="1"/>
          <p:nvPr/>
        </p:nvSpPr>
        <p:spPr>
          <a:xfrm>
            <a:off x="1552903" y="4797973"/>
            <a:ext cx="1219200" cy="36933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Decoder</a:t>
            </a:r>
          </a:p>
        </p:txBody>
      </p:sp>
      <p:sp>
        <p:nvSpPr>
          <p:cNvPr id="148" name="TextBox 147">
            <a:extLst>
              <a:ext uri="{FF2B5EF4-FFF2-40B4-BE49-F238E27FC236}">
                <a16:creationId xmlns:a16="http://schemas.microsoft.com/office/drawing/2014/main" id="{50FBBE69-79A5-B9FD-4A80-3E6A7521C348}"/>
              </a:ext>
            </a:extLst>
          </p:cNvPr>
          <p:cNvSpPr txBox="1"/>
          <p:nvPr/>
        </p:nvSpPr>
        <p:spPr>
          <a:xfrm>
            <a:off x="9574924" y="2722179"/>
            <a:ext cx="1229710" cy="36786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Decoder</a:t>
            </a:r>
          </a:p>
        </p:txBody>
      </p:sp>
      <p:sp>
        <p:nvSpPr>
          <p:cNvPr id="149" name="TextBox 148">
            <a:extLst>
              <a:ext uri="{FF2B5EF4-FFF2-40B4-BE49-F238E27FC236}">
                <a16:creationId xmlns:a16="http://schemas.microsoft.com/office/drawing/2014/main" id="{B87C37D1-25A7-C33F-1BD4-29241E9ED153}"/>
              </a:ext>
            </a:extLst>
          </p:cNvPr>
          <p:cNvSpPr txBox="1"/>
          <p:nvPr/>
        </p:nvSpPr>
        <p:spPr>
          <a:xfrm>
            <a:off x="9485585" y="3392702"/>
            <a:ext cx="1292773" cy="36933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Interpreter</a:t>
            </a:r>
          </a:p>
        </p:txBody>
      </p:sp>
      <p:sp>
        <p:nvSpPr>
          <p:cNvPr id="150" name="TextBox 149">
            <a:extLst>
              <a:ext uri="{FF2B5EF4-FFF2-40B4-BE49-F238E27FC236}">
                <a16:creationId xmlns:a16="http://schemas.microsoft.com/office/drawing/2014/main" id="{9FF85802-59B4-F527-910A-36AE62520D77}"/>
              </a:ext>
            </a:extLst>
          </p:cNvPr>
          <p:cNvSpPr txBox="1"/>
          <p:nvPr/>
        </p:nvSpPr>
        <p:spPr>
          <a:xfrm>
            <a:off x="9585434" y="4796160"/>
            <a:ext cx="1326693" cy="369332"/>
          </a:xfrm>
          <a:prstGeom prst="rect">
            <a:avLst/>
          </a:prstGeom>
          <a:noFill/>
        </p:spPr>
        <p:txBody>
          <a:bodyPr wrap="square" rtlCol="0">
            <a:spAutoFit/>
          </a:bodyPr>
          <a:lstStyle/>
          <a:p>
            <a:pPr algn="ctr"/>
            <a:r>
              <a:rPr lang="en-US" i="1" dirty="0">
                <a:latin typeface="Arial" panose="020B0604020202020204" pitchFamily="34" charset="0"/>
                <a:cs typeface="Arial" panose="020B0604020202020204" pitchFamily="34" charset="0"/>
              </a:rPr>
              <a:t>Encoder</a:t>
            </a:r>
          </a:p>
        </p:txBody>
      </p:sp>
      <p:sp>
        <p:nvSpPr>
          <p:cNvPr id="153" name="TextBox 152">
            <a:extLst>
              <a:ext uri="{FF2B5EF4-FFF2-40B4-BE49-F238E27FC236}">
                <a16:creationId xmlns:a16="http://schemas.microsoft.com/office/drawing/2014/main" id="{DB9E4983-AB6C-162B-606F-D3F0082C7898}"/>
              </a:ext>
            </a:extLst>
          </p:cNvPr>
          <p:cNvSpPr txBox="1"/>
          <p:nvPr/>
        </p:nvSpPr>
        <p:spPr>
          <a:xfrm>
            <a:off x="1307141" y="3867346"/>
            <a:ext cx="2099914" cy="338554"/>
          </a:xfrm>
          <a:prstGeom prst="rect">
            <a:avLst/>
          </a:prstGeom>
          <a:noFill/>
        </p:spPr>
        <p:txBody>
          <a:bodyPr wrap="square" rtlCol="0">
            <a:spAutoFit/>
          </a:bodyPr>
          <a:lstStyle/>
          <a:p>
            <a:r>
              <a:rPr lang="en-US" sz="1600" b="1" dirty="0">
                <a:solidFill>
                  <a:srgbClr val="FF0000"/>
                </a:solidFill>
                <a:latin typeface="Arial" panose="020B0604020202020204" pitchFamily="34" charset="0"/>
                <a:cs typeface="Arial" panose="020B0604020202020204" pitchFamily="34" charset="0"/>
              </a:rPr>
              <a:t>Gary</a:t>
            </a:r>
            <a:r>
              <a:rPr lang="en-US" sz="1600" dirty="0">
                <a:solidFill>
                  <a:srgbClr val="FF0000"/>
                </a:solidFill>
                <a:latin typeface="Arial" panose="020B0604020202020204" pitchFamily="34" charset="0"/>
                <a:cs typeface="Arial" panose="020B0604020202020204" pitchFamily="34" charset="0"/>
              </a:rPr>
              <a:t> - floor manager</a:t>
            </a:r>
          </a:p>
        </p:txBody>
      </p:sp>
      <p:sp>
        <p:nvSpPr>
          <p:cNvPr id="154" name="TextBox 153">
            <a:extLst>
              <a:ext uri="{FF2B5EF4-FFF2-40B4-BE49-F238E27FC236}">
                <a16:creationId xmlns:a16="http://schemas.microsoft.com/office/drawing/2014/main" id="{BA476628-4676-BA95-2649-EABFA359BB5F}"/>
              </a:ext>
            </a:extLst>
          </p:cNvPr>
          <p:cNvSpPr txBox="1"/>
          <p:nvPr/>
        </p:nvSpPr>
        <p:spPr>
          <a:xfrm>
            <a:off x="9534883" y="3760609"/>
            <a:ext cx="1660632" cy="584775"/>
          </a:xfrm>
          <a:prstGeom prst="rect">
            <a:avLst/>
          </a:prstGeom>
          <a:noFill/>
        </p:spPr>
        <p:txBody>
          <a:bodyPr wrap="square" rtlCol="0">
            <a:spAutoFit/>
          </a:bodyPr>
          <a:lstStyle/>
          <a:p>
            <a:r>
              <a:rPr lang="en-US" sz="1600" b="1" dirty="0">
                <a:solidFill>
                  <a:srgbClr val="FF0000"/>
                </a:solidFill>
                <a:latin typeface="Arial" panose="020B0604020202020204" pitchFamily="34" charset="0"/>
                <a:cs typeface="Arial" panose="020B0604020202020204" pitchFamily="34" charset="0"/>
              </a:rPr>
              <a:t>Workers</a:t>
            </a:r>
            <a:r>
              <a:rPr lang="en-US" sz="1600" dirty="0">
                <a:solidFill>
                  <a:srgbClr val="FF0000"/>
                </a:solidFill>
                <a:latin typeface="Arial" panose="020B0604020202020204" pitchFamily="34" charset="0"/>
                <a:cs typeface="Arial" panose="020B0604020202020204" pitchFamily="34" charset="0"/>
              </a:rPr>
              <a:t> – production staff</a:t>
            </a:r>
          </a:p>
        </p:txBody>
      </p:sp>
      <p:sp>
        <p:nvSpPr>
          <p:cNvPr id="5" name="Oval 4">
            <a:extLst>
              <a:ext uri="{FF2B5EF4-FFF2-40B4-BE49-F238E27FC236}">
                <a16:creationId xmlns:a16="http://schemas.microsoft.com/office/drawing/2014/main" id="{4588B8C0-3BB9-ACD2-9618-6D1FC34EC736}"/>
              </a:ext>
            </a:extLst>
          </p:cNvPr>
          <p:cNvSpPr/>
          <p:nvPr/>
        </p:nvSpPr>
        <p:spPr>
          <a:xfrm>
            <a:off x="3705735" y="4393731"/>
            <a:ext cx="5101934" cy="2320510"/>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COMMUNICATION</a:t>
            </a:r>
          </a:p>
        </p:txBody>
      </p:sp>
      <p:sp>
        <p:nvSpPr>
          <p:cNvPr id="9" name="TextBox 8">
            <a:extLst>
              <a:ext uri="{FF2B5EF4-FFF2-40B4-BE49-F238E27FC236}">
                <a16:creationId xmlns:a16="http://schemas.microsoft.com/office/drawing/2014/main" id="{D7D760D2-B3A9-58F3-85B7-C1B440FBB404}"/>
              </a:ext>
            </a:extLst>
          </p:cNvPr>
          <p:cNvSpPr txBox="1"/>
          <p:nvPr/>
        </p:nvSpPr>
        <p:spPr>
          <a:xfrm>
            <a:off x="4758940" y="951408"/>
            <a:ext cx="4639935" cy="258532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Multilingual materials</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Visual demonstrations</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Structured training</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Translated signs and pictograms</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Managers follow hygiene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Shared responsibility culture</a:t>
            </a:r>
          </a:p>
          <a:p>
            <a:pPr marL="285750" indent="-285750" algn="ctr">
              <a:buFont typeface="Arial" panose="020B0604020202020204" pitchFamily="34" charset="0"/>
              <a:buChar char="•"/>
            </a:pPr>
            <a:endParaRPr lang="en-US" dirty="0"/>
          </a:p>
        </p:txBody>
      </p:sp>
      <p:cxnSp>
        <p:nvCxnSpPr>
          <p:cNvPr id="19" name="Straight Arrow Connector 18">
            <a:extLst>
              <a:ext uri="{FF2B5EF4-FFF2-40B4-BE49-F238E27FC236}">
                <a16:creationId xmlns:a16="http://schemas.microsoft.com/office/drawing/2014/main" id="{C81C558A-FA91-120B-0550-77953D628C0E}"/>
              </a:ext>
            </a:extLst>
          </p:cNvPr>
          <p:cNvCxnSpPr>
            <a:cxnSpLocks/>
          </p:cNvCxnSpPr>
          <p:nvPr/>
        </p:nvCxnSpPr>
        <p:spPr>
          <a:xfrm flipV="1">
            <a:off x="2639028" y="1979271"/>
            <a:ext cx="1066707" cy="43294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E2D3CA85-62A5-197F-7275-5C93ADCEAA0F}"/>
              </a:ext>
            </a:extLst>
          </p:cNvPr>
          <p:cNvCxnSpPr>
            <a:cxnSpLocks/>
          </p:cNvCxnSpPr>
          <p:nvPr/>
        </p:nvCxnSpPr>
        <p:spPr>
          <a:xfrm>
            <a:off x="8773986" y="1963791"/>
            <a:ext cx="1033024" cy="42630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0E698289-4D29-3144-E9CC-C8B27BB03C2A}"/>
              </a:ext>
            </a:extLst>
          </p:cNvPr>
          <p:cNvCxnSpPr>
            <a:cxnSpLocks/>
          </p:cNvCxnSpPr>
          <p:nvPr/>
        </p:nvCxnSpPr>
        <p:spPr>
          <a:xfrm flipH="1" flipV="1">
            <a:off x="2772103" y="5359078"/>
            <a:ext cx="1001312" cy="49816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5" name="Straight Arrow Connector 54">
            <a:extLst>
              <a:ext uri="{FF2B5EF4-FFF2-40B4-BE49-F238E27FC236}">
                <a16:creationId xmlns:a16="http://schemas.microsoft.com/office/drawing/2014/main" id="{4BF1522B-0199-24BF-5B89-3E23CEECE58B}"/>
              </a:ext>
            </a:extLst>
          </p:cNvPr>
          <p:cNvCxnSpPr>
            <a:cxnSpLocks/>
          </p:cNvCxnSpPr>
          <p:nvPr/>
        </p:nvCxnSpPr>
        <p:spPr>
          <a:xfrm flipH="1">
            <a:off x="8773986" y="5504904"/>
            <a:ext cx="1033024" cy="27743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205187"/>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FC10D8-8B60-C35A-B3B6-1CD042613383}"/>
              </a:ext>
            </a:extLst>
          </p:cNvPr>
          <p:cNvSpPr>
            <a:spLocks noGrp="1"/>
          </p:cNvSpPr>
          <p:nvPr>
            <p:ph type="title"/>
          </p:nvPr>
        </p:nvSpPr>
        <p:spPr>
          <a:xfrm>
            <a:off x="576244" y="122852"/>
            <a:ext cx="5120547" cy="1603492"/>
          </a:xfrm>
        </p:spPr>
        <p:txBody>
          <a:bodyPr anchor="b">
            <a:noAutofit/>
          </a:bodyPr>
          <a:lstStyle/>
          <a:p>
            <a:r>
              <a:rPr lang="en-US" sz="3700" dirty="0">
                <a:latin typeface="Arial" panose="020B0604020202020204" pitchFamily="34" charset="0"/>
                <a:cs typeface="Arial" panose="020B0604020202020204" pitchFamily="34" charset="0"/>
              </a:rPr>
              <a:t>Barrier 3 – Factory Environmental (Description) </a:t>
            </a: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1E6A48-C35A-48F6-AFEC-2C0BCB26D5E9}"/>
              </a:ext>
            </a:extLst>
          </p:cNvPr>
          <p:cNvSpPr>
            <a:spLocks noGrp="1"/>
          </p:cNvSpPr>
          <p:nvPr>
            <p:ph idx="1"/>
          </p:nvPr>
        </p:nvSpPr>
        <p:spPr>
          <a:xfrm>
            <a:off x="127992" y="1567543"/>
            <a:ext cx="5629363" cy="4933211"/>
          </a:xfrm>
        </p:spPr>
        <p:txBody>
          <a:bodyPr anchor="ctr">
            <a:normAutofit fontScale="92500"/>
          </a:bodyPr>
          <a:lstStyle/>
          <a:p>
            <a:pPr>
              <a:lnSpc>
                <a:spcPct val="160000"/>
              </a:lnSpc>
              <a:buFont typeface="Wingdings" pitchFamily="2" charset="2"/>
              <a:buChar char="Ø"/>
            </a:pPr>
            <a:r>
              <a:rPr lang="en-GB" sz="2400" dirty="0">
                <a:latin typeface="Arial" panose="020B0604020202020204" pitchFamily="34" charset="0"/>
                <a:cs typeface="Arial" panose="020B0604020202020204" pitchFamily="34" charset="0"/>
              </a:rPr>
              <a:t>Loud, old machinery on the factory floor.</a:t>
            </a:r>
          </a:p>
          <a:p>
            <a:pPr>
              <a:lnSpc>
                <a:spcPct val="160000"/>
              </a:lnSpc>
              <a:buFont typeface="Wingdings" pitchFamily="2" charset="2"/>
              <a:buChar char="Ø"/>
            </a:pPr>
            <a:r>
              <a:rPr lang="en-GB" sz="2400" dirty="0">
                <a:latin typeface="Arial" panose="020B0604020202020204" pitchFamily="34" charset="0"/>
                <a:cs typeface="Arial" panose="020B0604020202020204" pitchFamily="34" charset="0"/>
              </a:rPr>
              <a:t>  Crowded and busy working area.</a:t>
            </a:r>
          </a:p>
          <a:p>
            <a:pPr>
              <a:lnSpc>
                <a:spcPct val="160000"/>
              </a:lnSpc>
              <a:buFont typeface="Wingdings" pitchFamily="2" charset="2"/>
              <a:buChar char="Ø"/>
            </a:pPr>
            <a:r>
              <a:rPr lang="en-GB" sz="2400" dirty="0">
                <a:latin typeface="Arial" panose="020B0604020202020204" pitchFamily="34" charset="0"/>
                <a:cs typeface="Arial" panose="020B0604020202020204" pitchFamily="34" charset="0"/>
              </a:rPr>
              <a:t>Noisy environment makes it hard to hear instructions.</a:t>
            </a:r>
          </a:p>
          <a:p>
            <a:pPr>
              <a:lnSpc>
                <a:spcPct val="160000"/>
              </a:lnSpc>
              <a:buFont typeface="Wingdings" pitchFamily="2" charset="2"/>
              <a:buChar char="Ø"/>
            </a:pPr>
            <a:r>
              <a:rPr lang="en-GB" sz="2400" dirty="0">
                <a:latin typeface="Arial" panose="020B0604020202020204" pitchFamily="34" charset="0"/>
                <a:cs typeface="Arial" panose="020B0604020202020204" pitchFamily="34" charset="0"/>
              </a:rPr>
              <a:t>Large distance between workers.</a:t>
            </a:r>
          </a:p>
          <a:p>
            <a:pPr>
              <a:lnSpc>
                <a:spcPct val="160000"/>
              </a:lnSpc>
              <a:buFont typeface="Wingdings" pitchFamily="2" charset="2"/>
              <a:buChar char="Ø"/>
            </a:pPr>
            <a:r>
              <a:rPr lang="en-GB" sz="2400" dirty="0">
                <a:latin typeface="Arial" panose="020B0604020202020204" pitchFamily="34" charset="0"/>
                <a:cs typeface="Arial" panose="020B0604020202020204" pitchFamily="34" charset="0"/>
              </a:rPr>
              <a:t> Visual distractions around the workplace.</a:t>
            </a:r>
          </a:p>
          <a:p>
            <a:pPr marL="0" indent="0">
              <a:buNone/>
            </a:pPr>
            <a:endParaRPr lang="en-US" sz="1800" dirty="0"/>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everal people working in a factory&#10;&#10;AI-generated content may be incorrect.">
            <a:extLst>
              <a:ext uri="{FF2B5EF4-FFF2-40B4-BE49-F238E27FC236}">
                <a16:creationId xmlns:a16="http://schemas.microsoft.com/office/drawing/2014/main" id="{DDD88511-BC75-A3CE-47D1-F7EE729DCA5D}"/>
              </a:ext>
            </a:extLst>
          </p:cNvPr>
          <p:cNvPicPr>
            <a:picLocks noChangeAspect="1"/>
          </p:cNvPicPr>
          <p:nvPr/>
        </p:nvPicPr>
        <p:blipFill>
          <a:blip r:embed="rId2"/>
          <a:stretch>
            <a:fillRect/>
          </a:stretch>
        </p:blipFill>
        <p:spPr>
          <a:xfrm>
            <a:off x="5987738" y="1434214"/>
            <a:ext cx="5628018" cy="3756702"/>
          </a:xfrm>
          <a:prstGeom prst="rect">
            <a:avLst/>
          </a:prstGeom>
        </p:spPr>
      </p:pic>
      <p:sp>
        <p:nvSpPr>
          <p:cNvPr id="8" name="TextBox 7">
            <a:extLst>
              <a:ext uri="{FF2B5EF4-FFF2-40B4-BE49-F238E27FC236}">
                <a16:creationId xmlns:a16="http://schemas.microsoft.com/office/drawing/2014/main" id="{04CC07AA-4FDD-F911-5C51-FA317D7F4491}"/>
              </a:ext>
            </a:extLst>
          </p:cNvPr>
          <p:cNvSpPr txBox="1"/>
          <p:nvPr/>
        </p:nvSpPr>
        <p:spPr>
          <a:xfrm>
            <a:off x="9982812" y="5160307"/>
            <a:ext cx="2500132" cy="246221"/>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(Source: </a:t>
            </a:r>
            <a:r>
              <a:rPr lang="en-US" sz="1000" dirty="0" err="1">
                <a:latin typeface="Arial" panose="020B0604020202020204" pitchFamily="34" charset="0"/>
                <a:cs typeface="Arial" panose="020B0604020202020204" pitchFamily="34" charset="0"/>
              </a:rPr>
              <a:t>SafetyAMP</a:t>
            </a:r>
            <a:r>
              <a:rPr lang="en-US" sz="1000" dirty="0">
                <a:latin typeface="Arial" panose="020B0604020202020204" pitchFamily="34" charset="0"/>
                <a:cs typeface="Arial" panose="020B0604020202020204" pitchFamily="34" charset="0"/>
              </a:rPr>
              <a:t>, 2025)</a:t>
            </a:r>
          </a:p>
        </p:txBody>
      </p:sp>
    </p:spTree>
    <p:extLst>
      <p:ext uri="{BB962C8B-B14F-4D97-AF65-F5344CB8AC3E}">
        <p14:creationId xmlns:p14="http://schemas.microsoft.com/office/powerpoint/2010/main" val="3188335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ircle(in)">
                                      <p:cBhvr>
                                        <p:cTn id="13" dur="1000"/>
                                        <p:tgtEl>
                                          <p:spTgt spid="7"/>
                                        </p:tgtEl>
                                      </p:cBhvr>
                                    </p:animEffect>
                                  </p:childTnLst>
                                </p:cTn>
                              </p:par>
                            </p:childTnLst>
                          </p:cTn>
                        </p:par>
                        <p:par>
                          <p:cTn id="14" fill="hold">
                            <p:stCondLst>
                              <p:cond delay="1000"/>
                            </p:stCondLst>
                            <p:childTnLst>
                              <p:par>
                                <p:cTn id="15" presetID="12" presetClass="entr" presetSubtype="4"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8" dur="500"/>
                                        <p:tgtEl>
                                          <p:spTgt spid="3">
                                            <p:txEl>
                                              <p:pRg st="0" end="0"/>
                                            </p:txEl>
                                          </p:spTgt>
                                        </p:tgtEl>
                                      </p:cBhvr>
                                    </p:animEffect>
                                  </p:childTnLst>
                                </p:cTn>
                              </p:par>
                            </p:childTnLst>
                          </p:cTn>
                        </p:par>
                        <p:par>
                          <p:cTn id="19" fill="hold">
                            <p:stCondLst>
                              <p:cond delay="1500"/>
                            </p:stCondLst>
                            <p:childTnLst>
                              <p:par>
                                <p:cTn id="20" presetID="12" presetClass="entr" presetSubtype="4"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3" dur="500"/>
                                        <p:tgtEl>
                                          <p:spTgt spid="3">
                                            <p:txEl>
                                              <p:pRg st="1" end="1"/>
                                            </p:txEl>
                                          </p:spTgt>
                                        </p:tgtEl>
                                      </p:cBhvr>
                                    </p:animEffect>
                                  </p:childTnLst>
                                </p:cTn>
                              </p:par>
                            </p:childTnLst>
                          </p:cTn>
                        </p:par>
                        <p:par>
                          <p:cTn id="24" fill="hold">
                            <p:stCondLst>
                              <p:cond delay="2000"/>
                            </p:stCondLst>
                            <p:childTnLst>
                              <p:par>
                                <p:cTn id="25" presetID="12" presetClass="entr" presetSubtype="4" fill="hold" grpId="0" nodeType="after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8" dur="500"/>
                                        <p:tgtEl>
                                          <p:spTgt spid="3">
                                            <p:txEl>
                                              <p:pRg st="2" end="2"/>
                                            </p:txEl>
                                          </p:spTgt>
                                        </p:tgtEl>
                                      </p:cBhvr>
                                    </p:animEffect>
                                  </p:childTnLst>
                                </p:cTn>
                              </p:par>
                            </p:childTnLst>
                          </p:cTn>
                        </p:par>
                        <p:par>
                          <p:cTn id="29" fill="hold">
                            <p:stCondLst>
                              <p:cond delay="2500"/>
                            </p:stCondLst>
                            <p:childTnLst>
                              <p:par>
                                <p:cTn id="30" presetID="12" presetClass="entr" presetSubtype="4" fill="hold" grpId="0" nodeType="after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3" dur="500"/>
                                        <p:tgtEl>
                                          <p:spTgt spid="3">
                                            <p:txEl>
                                              <p:pRg st="3" end="3"/>
                                            </p:txEl>
                                          </p:spTgt>
                                        </p:tgtEl>
                                      </p:cBhvr>
                                    </p:animEffect>
                                  </p:childTnLst>
                                </p:cTn>
                              </p:par>
                            </p:childTnLst>
                          </p:cTn>
                        </p:par>
                        <p:par>
                          <p:cTn id="34" fill="hold">
                            <p:stCondLst>
                              <p:cond delay="3000"/>
                            </p:stCondLst>
                            <p:childTnLst>
                              <p:par>
                                <p:cTn id="35" presetID="12" presetClass="entr" presetSubtype="4" fill="hold" grpId="0" nodeType="after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DEE96-4B23-ED39-FDBE-73EEAE0FDE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152775-A76A-DC75-7D6D-E998D25172BE}"/>
              </a:ext>
            </a:extLst>
          </p:cNvPr>
          <p:cNvSpPr>
            <a:spLocks noGrp="1"/>
          </p:cNvSpPr>
          <p:nvPr>
            <p:ph type="title"/>
          </p:nvPr>
        </p:nvSpPr>
        <p:spPr>
          <a:xfrm>
            <a:off x="717568" y="143759"/>
            <a:ext cx="11070021" cy="629463"/>
          </a:xfrm>
        </p:spPr>
        <p:txBody>
          <a:bodyPr>
            <a:normAutofit/>
          </a:bodyPr>
          <a:lstStyle/>
          <a:p>
            <a:pPr algn="ctr"/>
            <a:r>
              <a:rPr lang="en-US" sz="2400" dirty="0">
                <a:latin typeface="Arial" panose="020B0604020202020204" pitchFamily="34" charset="0"/>
                <a:cs typeface="Arial" panose="020B0604020202020204" pitchFamily="34" charset="0"/>
              </a:rPr>
              <a:t>Barrier 3 – Factory Environmental barrier (Analysis with Schramm’s model)</a:t>
            </a:r>
          </a:p>
        </p:txBody>
      </p:sp>
      <p:sp>
        <p:nvSpPr>
          <p:cNvPr id="3" name="Content Placeholder 2">
            <a:extLst>
              <a:ext uri="{FF2B5EF4-FFF2-40B4-BE49-F238E27FC236}">
                <a16:creationId xmlns:a16="http://schemas.microsoft.com/office/drawing/2014/main" id="{D69134FE-D797-2824-97C5-EC22EBBB4DDA}"/>
              </a:ext>
            </a:extLst>
          </p:cNvPr>
          <p:cNvSpPr>
            <a:spLocks noGrp="1"/>
          </p:cNvSpPr>
          <p:nvPr>
            <p:ph idx="1"/>
          </p:nvPr>
        </p:nvSpPr>
        <p:spPr>
          <a:xfrm>
            <a:off x="57807" y="773222"/>
            <a:ext cx="11866179" cy="6084778"/>
          </a:xfrm>
        </p:spPr>
        <p:txBody>
          <a:bodyPr vert="horz" lIns="91440" tIns="45720" rIns="91440" bIns="45720" rtlCol="0" anchor="t">
            <a:normAutofit/>
          </a:bodyPr>
          <a:lstStyle/>
          <a:p>
            <a:pPr marL="0" indent="0">
              <a:buNone/>
            </a:pPr>
            <a:endParaRPr lang="en-US" sz="1600" dirty="0">
              <a:latin typeface="Arial" panose="020B0604020202020204" pitchFamily="34" charset="0"/>
              <a:cs typeface="Arial" panose="020B0604020202020204" pitchFamily="34" charset="0"/>
            </a:endParaRPr>
          </a:p>
        </p:txBody>
      </p:sp>
      <p:sp>
        <p:nvSpPr>
          <p:cNvPr id="10" name="Oval 9">
            <a:extLst>
              <a:ext uri="{FF2B5EF4-FFF2-40B4-BE49-F238E27FC236}">
                <a16:creationId xmlns:a16="http://schemas.microsoft.com/office/drawing/2014/main" id="{BF535CA6-ED94-CC2A-7C50-CB50602765AC}"/>
              </a:ext>
            </a:extLst>
          </p:cNvPr>
          <p:cNvSpPr/>
          <p:nvPr/>
        </p:nvSpPr>
        <p:spPr>
          <a:xfrm>
            <a:off x="141568" y="1402685"/>
            <a:ext cx="3531724" cy="5065467"/>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3" name="Oval 12">
            <a:extLst>
              <a:ext uri="{FF2B5EF4-FFF2-40B4-BE49-F238E27FC236}">
                <a16:creationId xmlns:a16="http://schemas.microsoft.com/office/drawing/2014/main" id="{09347E3E-CCE6-BA00-764B-53AB4FC34A6B}"/>
              </a:ext>
            </a:extLst>
          </p:cNvPr>
          <p:cNvSpPr/>
          <p:nvPr/>
        </p:nvSpPr>
        <p:spPr>
          <a:xfrm>
            <a:off x="4894833" y="1132939"/>
            <a:ext cx="2656382" cy="1303283"/>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cxnSp>
        <p:nvCxnSpPr>
          <p:cNvPr id="127" name="Straight Connector 126">
            <a:extLst>
              <a:ext uri="{FF2B5EF4-FFF2-40B4-BE49-F238E27FC236}">
                <a16:creationId xmlns:a16="http://schemas.microsoft.com/office/drawing/2014/main" id="{6B6AFC29-2B68-EA6C-876B-5C77FE69429C}"/>
              </a:ext>
            </a:extLst>
          </p:cNvPr>
          <p:cNvCxnSpPr>
            <a:cxnSpLocks/>
          </p:cNvCxnSpPr>
          <p:nvPr/>
        </p:nvCxnSpPr>
        <p:spPr>
          <a:xfrm flipV="1">
            <a:off x="275771" y="3103492"/>
            <a:ext cx="3309258" cy="13449"/>
          </a:xfrm>
          <a:prstGeom prst="line">
            <a:avLst/>
          </a:prstGeom>
        </p:spPr>
        <p:style>
          <a:lnRef idx="2">
            <a:schemeClr val="accent1"/>
          </a:lnRef>
          <a:fillRef idx="0">
            <a:schemeClr val="accent1"/>
          </a:fillRef>
          <a:effectRef idx="1">
            <a:schemeClr val="accent1"/>
          </a:effectRef>
          <a:fontRef idx="minor">
            <a:schemeClr val="tx1"/>
          </a:fontRef>
        </p:style>
      </p:cxnSp>
      <p:cxnSp>
        <p:nvCxnSpPr>
          <p:cNvPr id="144" name="Straight Connector 143">
            <a:extLst>
              <a:ext uri="{FF2B5EF4-FFF2-40B4-BE49-F238E27FC236}">
                <a16:creationId xmlns:a16="http://schemas.microsoft.com/office/drawing/2014/main" id="{139E08D4-B4F4-33D0-10E6-E331D35080A1}"/>
              </a:ext>
            </a:extLst>
          </p:cNvPr>
          <p:cNvCxnSpPr>
            <a:cxnSpLocks/>
          </p:cNvCxnSpPr>
          <p:nvPr/>
        </p:nvCxnSpPr>
        <p:spPr>
          <a:xfrm>
            <a:off x="275771" y="4796160"/>
            <a:ext cx="3309258" cy="0"/>
          </a:xfrm>
          <a:prstGeom prst="line">
            <a:avLst/>
          </a:prstGeom>
        </p:spPr>
        <p:style>
          <a:lnRef idx="2">
            <a:schemeClr val="accent1"/>
          </a:lnRef>
          <a:fillRef idx="0">
            <a:schemeClr val="accent1"/>
          </a:fillRef>
          <a:effectRef idx="1">
            <a:schemeClr val="accent1"/>
          </a:effectRef>
          <a:fontRef idx="minor">
            <a:schemeClr val="tx1"/>
          </a:fontRef>
        </p:style>
      </p:cxnSp>
      <p:sp>
        <p:nvSpPr>
          <p:cNvPr id="146" name="TextBox 145">
            <a:extLst>
              <a:ext uri="{FF2B5EF4-FFF2-40B4-BE49-F238E27FC236}">
                <a16:creationId xmlns:a16="http://schemas.microsoft.com/office/drawing/2014/main" id="{8434FCE7-9402-9072-D5FD-FD2A897BFB72}"/>
              </a:ext>
            </a:extLst>
          </p:cNvPr>
          <p:cNvSpPr txBox="1"/>
          <p:nvPr/>
        </p:nvSpPr>
        <p:spPr>
          <a:xfrm>
            <a:off x="923854" y="3364784"/>
            <a:ext cx="2097264" cy="1200329"/>
          </a:xfrm>
          <a:prstGeom prst="rect">
            <a:avLst/>
          </a:prstGeom>
          <a:noFill/>
        </p:spPr>
        <p:txBody>
          <a:bodyPr wrap="square" lIns="91440" tIns="45720" rIns="91440" bIns="45720" rtlCol="0" anchor="t">
            <a:spAutoFit/>
          </a:bodyPr>
          <a:lstStyle/>
          <a:p>
            <a:pPr algn="ctr"/>
            <a:r>
              <a:rPr lang="en-US" b="1" dirty="0">
                <a:latin typeface="Arial"/>
                <a:cs typeface="Arial"/>
              </a:rPr>
              <a:t>Interpreter</a:t>
            </a:r>
            <a:r>
              <a:rPr lang="en-US" dirty="0">
                <a:latin typeface="Arial"/>
                <a:cs typeface="Arial"/>
              </a:rPr>
              <a:t>: </a:t>
            </a:r>
            <a:r>
              <a:rPr lang="en-US" dirty="0">
                <a:solidFill>
                  <a:schemeClr val="accent1"/>
                </a:solidFill>
                <a:latin typeface="Arial"/>
                <a:cs typeface="Arial"/>
              </a:rPr>
              <a:t>Gary</a:t>
            </a:r>
            <a:r>
              <a:rPr lang="en-US" dirty="0">
                <a:latin typeface="Arial"/>
                <a:cs typeface="Arial"/>
              </a:rPr>
              <a:t> tries to understand what workers’ behavior</a:t>
            </a:r>
            <a:endParaRPr lang="en-US" dirty="0">
              <a:latin typeface="Arial" panose="020B0604020202020204" pitchFamily="34" charset="0"/>
              <a:cs typeface="Arial" panose="020B0604020202020204" pitchFamily="34" charset="0"/>
            </a:endParaRPr>
          </a:p>
        </p:txBody>
      </p:sp>
      <p:sp>
        <p:nvSpPr>
          <p:cNvPr id="147" name="TextBox 146">
            <a:extLst>
              <a:ext uri="{FF2B5EF4-FFF2-40B4-BE49-F238E27FC236}">
                <a16:creationId xmlns:a16="http://schemas.microsoft.com/office/drawing/2014/main" id="{1A8D86B5-E0F9-B006-2587-5522A17311EB}"/>
              </a:ext>
            </a:extLst>
          </p:cNvPr>
          <p:cNvSpPr txBox="1"/>
          <p:nvPr/>
        </p:nvSpPr>
        <p:spPr>
          <a:xfrm>
            <a:off x="580371" y="4917926"/>
            <a:ext cx="2700057" cy="1200329"/>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Decoder</a:t>
            </a:r>
            <a:r>
              <a:rPr lang="en-US" dirty="0">
                <a:latin typeface="Arial" panose="020B0604020202020204" pitchFamily="34" charset="0"/>
                <a:cs typeface="Arial" panose="020B0604020202020204" pitchFamily="34" charset="0"/>
              </a:rPr>
              <a:t>: sees that workers continue the same way because they didn’t hear him</a:t>
            </a:r>
          </a:p>
        </p:txBody>
      </p:sp>
      <p:sp>
        <p:nvSpPr>
          <p:cNvPr id="151" name="TextBox 150">
            <a:extLst>
              <a:ext uri="{FF2B5EF4-FFF2-40B4-BE49-F238E27FC236}">
                <a16:creationId xmlns:a16="http://schemas.microsoft.com/office/drawing/2014/main" id="{2AC7EFDE-40C2-9A13-D15B-2F5C3D865197}"/>
              </a:ext>
            </a:extLst>
          </p:cNvPr>
          <p:cNvSpPr txBox="1"/>
          <p:nvPr/>
        </p:nvSpPr>
        <p:spPr>
          <a:xfrm>
            <a:off x="5155180" y="1322915"/>
            <a:ext cx="2257311" cy="923330"/>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Proper hygiene, safety and food-handling rules</a:t>
            </a:r>
          </a:p>
        </p:txBody>
      </p:sp>
      <p:sp>
        <p:nvSpPr>
          <p:cNvPr id="4" name="TextBox 3">
            <a:extLst>
              <a:ext uri="{FF2B5EF4-FFF2-40B4-BE49-F238E27FC236}">
                <a16:creationId xmlns:a16="http://schemas.microsoft.com/office/drawing/2014/main" id="{1A38DF86-26FB-B22A-7AB4-A9BE81451ACC}"/>
              </a:ext>
            </a:extLst>
          </p:cNvPr>
          <p:cNvSpPr txBox="1"/>
          <p:nvPr/>
        </p:nvSpPr>
        <p:spPr>
          <a:xfrm>
            <a:off x="1033625" y="1962564"/>
            <a:ext cx="1877723" cy="923330"/>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Encoder</a:t>
            </a:r>
            <a:r>
              <a:rPr lang="en-US" dirty="0">
                <a:latin typeface="Arial" panose="020B0604020202020204" pitchFamily="34" charset="0"/>
                <a:cs typeface="Arial" panose="020B0604020202020204" pitchFamily="34" charset="0"/>
              </a:rPr>
              <a:t>: verbal instructions in  chaotic factory </a:t>
            </a:r>
          </a:p>
        </p:txBody>
      </p:sp>
      <p:sp>
        <p:nvSpPr>
          <p:cNvPr id="26" name="Oval 25">
            <a:extLst>
              <a:ext uri="{FF2B5EF4-FFF2-40B4-BE49-F238E27FC236}">
                <a16:creationId xmlns:a16="http://schemas.microsoft.com/office/drawing/2014/main" id="{2216E70F-744F-D842-2DB9-EE16D10DD3AD}"/>
              </a:ext>
            </a:extLst>
          </p:cNvPr>
          <p:cNvSpPr/>
          <p:nvPr/>
        </p:nvSpPr>
        <p:spPr>
          <a:xfrm>
            <a:off x="8340122" y="1402684"/>
            <a:ext cx="3531724" cy="5105541"/>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41DBA7D0-748B-58E6-161E-116483532258}"/>
              </a:ext>
            </a:extLst>
          </p:cNvPr>
          <p:cNvCxnSpPr>
            <a:cxnSpLocks/>
          </p:cNvCxnSpPr>
          <p:nvPr/>
        </p:nvCxnSpPr>
        <p:spPr>
          <a:xfrm>
            <a:off x="8451355" y="4796160"/>
            <a:ext cx="3309258"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DE3978F9-C351-576E-17A8-BE669874AF1B}"/>
              </a:ext>
            </a:extLst>
          </p:cNvPr>
          <p:cNvCxnSpPr>
            <a:cxnSpLocks/>
          </p:cNvCxnSpPr>
          <p:nvPr/>
        </p:nvCxnSpPr>
        <p:spPr>
          <a:xfrm flipV="1">
            <a:off x="8451355" y="3110721"/>
            <a:ext cx="3309258" cy="13449"/>
          </a:xfrm>
          <a:prstGeom prst="line">
            <a:avLst/>
          </a:prstGeom>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E55A24AB-96CB-853F-241D-B8191F18DA39}"/>
              </a:ext>
            </a:extLst>
          </p:cNvPr>
          <p:cNvSpPr txBox="1"/>
          <p:nvPr/>
        </p:nvSpPr>
        <p:spPr>
          <a:xfrm>
            <a:off x="4710669" y="3249898"/>
            <a:ext cx="3531724" cy="1015663"/>
          </a:xfrm>
          <a:prstGeom prst="rect">
            <a:avLst/>
          </a:prstGeom>
          <a:noFill/>
        </p:spPr>
        <p:txBody>
          <a:bodyPr wrap="square" rtlCol="0">
            <a:spAutoFit/>
          </a:bodyPr>
          <a:lstStyle/>
          <a:p>
            <a:r>
              <a:rPr lang="en-US" sz="2000" b="1" dirty="0">
                <a:solidFill>
                  <a:schemeClr val="tx2"/>
                </a:solidFill>
                <a:latin typeface="Arial" panose="020B0604020202020204" pitchFamily="34" charset="0"/>
                <a:cs typeface="Arial" panose="020B0604020202020204" pitchFamily="34" charset="0"/>
              </a:rPr>
              <a:t>Message distorted by physical environment (noise and chaos)</a:t>
            </a:r>
          </a:p>
        </p:txBody>
      </p:sp>
      <p:sp>
        <p:nvSpPr>
          <p:cNvPr id="30" name="TextBox 29">
            <a:extLst>
              <a:ext uri="{FF2B5EF4-FFF2-40B4-BE49-F238E27FC236}">
                <a16:creationId xmlns:a16="http://schemas.microsoft.com/office/drawing/2014/main" id="{11D107DF-ECDB-723E-E8A2-6E50D148F045}"/>
              </a:ext>
            </a:extLst>
          </p:cNvPr>
          <p:cNvSpPr txBox="1"/>
          <p:nvPr/>
        </p:nvSpPr>
        <p:spPr>
          <a:xfrm>
            <a:off x="9159462" y="1792652"/>
            <a:ext cx="1992061" cy="1200329"/>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Decoder</a:t>
            </a:r>
            <a:r>
              <a:rPr lang="en-US" dirty="0">
                <a:latin typeface="Arial" panose="020B0604020202020204" pitchFamily="34" charset="0"/>
                <a:cs typeface="Arial" panose="020B0604020202020204" pitchFamily="34" charset="0"/>
              </a:rPr>
              <a:t>: hear  message only partly because of noise</a:t>
            </a:r>
          </a:p>
        </p:txBody>
      </p:sp>
      <p:sp>
        <p:nvSpPr>
          <p:cNvPr id="31" name="TextBox 30">
            <a:extLst>
              <a:ext uri="{FF2B5EF4-FFF2-40B4-BE49-F238E27FC236}">
                <a16:creationId xmlns:a16="http://schemas.microsoft.com/office/drawing/2014/main" id="{67E58C3E-319D-76DE-CDE3-2FB267476E1B}"/>
              </a:ext>
            </a:extLst>
          </p:cNvPr>
          <p:cNvSpPr txBox="1"/>
          <p:nvPr/>
        </p:nvSpPr>
        <p:spPr>
          <a:xfrm>
            <a:off x="9042950" y="3103492"/>
            <a:ext cx="2320086" cy="1200329"/>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Interpreter</a:t>
            </a:r>
            <a:r>
              <a:rPr lang="en-US" dirty="0">
                <a:latin typeface="Arial" panose="020B0604020202020204" pitchFamily="34" charset="0"/>
                <a:cs typeface="Arial" panose="020B0604020202020204" pitchFamily="34" charset="0"/>
              </a:rPr>
              <a:t>: </a:t>
            </a:r>
            <a:r>
              <a:rPr lang="en-US" dirty="0">
                <a:solidFill>
                  <a:schemeClr val="accent1"/>
                </a:solidFill>
                <a:latin typeface="Arial" panose="020B0604020202020204" pitchFamily="34" charset="0"/>
                <a:cs typeface="Arial" panose="020B0604020202020204" pitchFamily="34" charset="0"/>
              </a:rPr>
              <a:t>Workers</a:t>
            </a:r>
            <a:r>
              <a:rPr lang="en-US" dirty="0">
                <a:latin typeface="Arial" panose="020B0604020202020204" pitchFamily="34" charset="0"/>
                <a:cs typeface="Arial" panose="020B0604020202020204" pitchFamily="34" charset="0"/>
              </a:rPr>
              <a:t> didn’t understand the message because of noise</a:t>
            </a:r>
          </a:p>
        </p:txBody>
      </p:sp>
      <p:sp>
        <p:nvSpPr>
          <p:cNvPr id="32" name="TextBox 31">
            <a:extLst>
              <a:ext uri="{FF2B5EF4-FFF2-40B4-BE49-F238E27FC236}">
                <a16:creationId xmlns:a16="http://schemas.microsoft.com/office/drawing/2014/main" id="{274FD211-D843-0CF5-A26D-00499E473152}"/>
              </a:ext>
            </a:extLst>
          </p:cNvPr>
          <p:cNvSpPr txBox="1"/>
          <p:nvPr/>
        </p:nvSpPr>
        <p:spPr>
          <a:xfrm>
            <a:off x="9228129" y="4934659"/>
            <a:ext cx="1923394" cy="1200329"/>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Encoder</a:t>
            </a:r>
            <a:r>
              <a:rPr lang="en-US" dirty="0">
                <a:latin typeface="Arial" panose="020B0604020202020204" pitchFamily="34" charset="0"/>
                <a:cs typeface="Arial" panose="020B0604020202020204" pitchFamily="34" charset="0"/>
              </a:rPr>
              <a:t>: give feedback with gestures or limited English</a:t>
            </a:r>
          </a:p>
        </p:txBody>
      </p:sp>
      <p:sp>
        <p:nvSpPr>
          <p:cNvPr id="33" name="Oval 32">
            <a:extLst>
              <a:ext uri="{FF2B5EF4-FFF2-40B4-BE49-F238E27FC236}">
                <a16:creationId xmlns:a16="http://schemas.microsoft.com/office/drawing/2014/main" id="{27E54790-1392-02BC-A033-F7878BE2FB3F}"/>
              </a:ext>
            </a:extLst>
          </p:cNvPr>
          <p:cNvSpPr/>
          <p:nvPr/>
        </p:nvSpPr>
        <p:spPr>
          <a:xfrm>
            <a:off x="4894833" y="5204942"/>
            <a:ext cx="2656382" cy="1303283"/>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34" name="TextBox 33">
            <a:extLst>
              <a:ext uri="{FF2B5EF4-FFF2-40B4-BE49-F238E27FC236}">
                <a16:creationId xmlns:a16="http://schemas.microsoft.com/office/drawing/2014/main" id="{E14CF87F-1901-AF63-D387-0A2EF41584B2}"/>
              </a:ext>
            </a:extLst>
          </p:cNvPr>
          <p:cNvSpPr txBox="1"/>
          <p:nvPr/>
        </p:nvSpPr>
        <p:spPr>
          <a:xfrm>
            <a:off x="4970841" y="5394918"/>
            <a:ext cx="2563474" cy="923330"/>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Feedback unclear noise blocks communication</a:t>
            </a:r>
          </a:p>
        </p:txBody>
      </p:sp>
      <p:cxnSp>
        <p:nvCxnSpPr>
          <p:cNvPr id="49" name="Curved Connector 48">
            <a:extLst>
              <a:ext uri="{FF2B5EF4-FFF2-40B4-BE49-F238E27FC236}">
                <a16:creationId xmlns:a16="http://schemas.microsoft.com/office/drawing/2014/main" id="{A14F5CA2-FE37-4E74-4C82-04B88CA64B21}"/>
              </a:ext>
            </a:extLst>
          </p:cNvPr>
          <p:cNvCxnSpPr>
            <a:cxnSpLocks/>
            <a:stCxn id="10" idx="0"/>
          </p:cNvCxnSpPr>
          <p:nvPr/>
        </p:nvCxnSpPr>
        <p:spPr>
          <a:xfrm rot="5400000" flipH="1" flipV="1">
            <a:off x="3575350" y="-348707"/>
            <a:ext cx="83472" cy="3419313"/>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2" name="Curved Connector 51">
            <a:extLst>
              <a:ext uri="{FF2B5EF4-FFF2-40B4-BE49-F238E27FC236}">
                <a16:creationId xmlns:a16="http://schemas.microsoft.com/office/drawing/2014/main" id="{34D43D87-19D5-1CAB-1E64-11395A3D7DE6}"/>
              </a:ext>
            </a:extLst>
          </p:cNvPr>
          <p:cNvCxnSpPr>
            <a:cxnSpLocks/>
            <a:endCxn id="26" idx="0"/>
          </p:cNvCxnSpPr>
          <p:nvPr/>
        </p:nvCxnSpPr>
        <p:spPr>
          <a:xfrm>
            <a:off x="7176365" y="1337726"/>
            <a:ext cx="2929619" cy="64958"/>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60" name="Curved Connector 59">
            <a:extLst>
              <a:ext uri="{FF2B5EF4-FFF2-40B4-BE49-F238E27FC236}">
                <a16:creationId xmlns:a16="http://schemas.microsoft.com/office/drawing/2014/main" id="{422ACAC6-2F6C-B1F6-F39F-C75043E8B2B2}"/>
              </a:ext>
            </a:extLst>
          </p:cNvPr>
          <p:cNvCxnSpPr>
            <a:cxnSpLocks/>
            <a:endCxn id="33" idx="5"/>
          </p:cNvCxnSpPr>
          <p:nvPr/>
        </p:nvCxnSpPr>
        <p:spPr>
          <a:xfrm rot="10800000">
            <a:off x="7162198" y="6317364"/>
            <a:ext cx="2943795" cy="190864"/>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79" name="Curved Connector 78">
            <a:extLst>
              <a:ext uri="{FF2B5EF4-FFF2-40B4-BE49-F238E27FC236}">
                <a16:creationId xmlns:a16="http://schemas.microsoft.com/office/drawing/2014/main" id="{4AD709E8-0C78-5AF9-01E4-71532C794923}"/>
              </a:ext>
            </a:extLst>
          </p:cNvPr>
          <p:cNvCxnSpPr>
            <a:cxnSpLocks/>
          </p:cNvCxnSpPr>
          <p:nvPr/>
        </p:nvCxnSpPr>
        <p:spPr>
          <a:xfrm rot="10800000">
            <a:off x="2595848" y="6272600"/>
            <a:ext cx="2943795" cy="190864"/>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mc:AlternateContent xmlns:mc="http://schemas.openxmlformats.org/markup-compatibility/2006">
        <mc:Choice xmlns:p14="http://schemas.microsoft.com/office/powerpoint/2010/main" Requires="p14">
          <p:contentPart p14:bwMode="auto" r:id="rId2">
            <p14:nvContentPartPr>
              <p14:cNvPr id="85" name="Ink 84">
                <a:extLst>
                  <a:ext uri="{FF2B5EF4-FFF2-40B4-BE49-F238E27FC236}">
                    <a16:creationId xmlns:a16="http://schemas.microsoft.com/office/drawing/2014/main" id="{CC43D648-7510-A17F-7231-71D1140BED3A}"/>
                  </a:ext>
                </a:extLst>
              </p14:cNvPr>
              <p14:cNvContentPartPr/>
              <p14:nvPr/>
            </p14:nvContentPartPr>
            <p14:xfrm>
              <a:off x="2148252" y="2127837"/>
              <a:ext cx="5400" cy="360"/>
            </p14:xfrm>
          </p:contentPart>
        </mc:Choice>
        <mc:Fallback>
          <p:pic>
            <p:nvPicPr>
              <p:cNvPr id="85" name="Ink 84">
                <a:extLst>
                  <a:ext uri="{FF2B5EF4-FFF2-40B4-BE49-F238E27FC236}">
                    <a16:creationId xmlns:a16="http://schemas.microsoft.com/office/drawing/2014/main" id="{CC43D648-7510-A17F-7231-71D1140BED3A}"/>
                  </a:ext>
                </a:extLst>
              </p:cNvPr>
              <p:cNvPicPr/>
              <p:nvPr/>
            </p:nvPicPr>
            <p:blipFill>
              <a:blip r:embed="rId3"/>
              <a:stretch>
                <a:fillRect/>
              </a:stretch>
            </p:blipFill>
            <p:spPr>
              <a:xfrm>
                <a:off x="2142132" y="2121717"/>
                <a:ext cx="17640" cy="12600"/>
              </a:xfrm>
              <a:prstGeom prst="rect">
                <a:avLst/>
              </a:prstGeom>
            </p:spPr>
          </p:pic>
        </mc:Fallback>
      </mc:AlternateContent>
      <p:grpSp>
        <p:nvGrpSpPr>
          <p:cNvPr id="89" name="Group 88">
            <a:extLst>
              <a:ext uri="{FF2B5EF4-FFF2-40B4-BE49-F238E27FC236}">
                <a16:creationId xmlns:a16="http://schemas.microsoft.com/office/drawing/2014/main" id="{987E04DA-29D3-0B77-4484-207F80613772}"/>
              </a:ext>
            </a:extLst>
          </p:cNvPr>
          <p:cNvGrpSpPr/>
          <p:nvPr/>
        </p:nvGrpSpPr>
        <p:grpSpPr>
          <a:xfrm>
            <a:off x="5295446" y="5438561"/>
            <a:ext cx="1910520" cy="978840"/>
            <a:chOff x="5316972" y="1399197"/>
            <a:chExt cx="1910520" cy="978840"/>
          </a:xfrm>
        </p:grpSpPr>
        <mc:AlternateContent xmlns:mc="http://schemas.openxmlformats.org/markup-compatibility/2006">
          <mc:Choice xmlns:p14="http://schemas.microsoft.com/office/powerpoint/2010/main" Requires="p14">
            <p:contentPart p14:bwMode="auto" r:id="rId4">
              <p14:nvContentPartPr>
                <p14:cNvPr id="81" name="Ink 80">
                  <a:extLst>
                    <a:ext uri="{FF2B5EF4-FFF2-40B4-BE49-F238E27FC236}">
                      <a16:creationId xmlns:a16="http://schemas.microsoft.com/office/drawing/2014/main" id="{109C8673-0CEB-6F7C-71AF-71B4A372E268}"/>
                    </a:ext>
                  </a:extLst>
                </p14:cNvPr>
                <p14:cNvContentPartPr/>
                <p14:nvPr/>
              </p14:nvContentPartPr>
              <p14:xfrm>
                <a:off x="5316972" y="1441677"/>
                <a:ext cx="1910520" cy="807120"/>
              </p14:xfrm>
            </p:contentPart>
          </mc:Choice>
          <mc:Fallback>
            <p:pic>
              <p:nvPicPr>
                <p:cNvPr id="81" name="Ink 80">
                  <a:extLst>
                    <a:ext uri="{FF2B5EF4-FFF2-40B4-BE49-F238E27FC236}">
                      <a16:creationId xmlns:a16="http://schemas.microsoft.com/office/drawing/2014/main" id="{109C8673-0CEB-6F7C-71AF-71B4A372E268}"/>
                    </a:ext>
                  </a:extLst>
                </p:cNvPr>
                <p:cNvPicPr/>
                <p:nvPr/>
              </p:nvPicPr>
              <p:blipFill>
                <a:blip r:embed="rId5"/>
                <a:stretch>
                  <a:fillRect/>
                </a:stretch>
              </p:blipFill>
              <p:spPr>
                <a:xfrm>
                  <a:off x="5310852" y="1435557"/>
                  <a:ext cx="1922760" cy="81936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82" name="Ink 81">
                  <a:extLst>
                    <a:ext uri="{FF2B5EF4-FFF2-40B4-BE49-F238E27FC236}">
                      <a16:creationId xmlns:a16="http://schemas.microsoft.com/office/drawing/2014/main" id="{48E967A2-5BC2-1A06-943A-5D29EB109B64}"/>
                    </a:ext>
                  </a:extLst>
                </p14:cNvPr>
                <p14:cNvContentPartPr/>
                <p14:nvPr/>
              </p14:nvContentPartPr>
              <p14:xfrm>
                <a:off x="5418492" y="1399197"/>
                <a:ext cx="1569600" cy="978840"/>
              </p14:xfrm>
            </p:contentPart>
          </mc:Choice>
          <mc:Fallback>
            <p:pic>
              <p:nvPicPr>
                <p:cNvPr id="82" name="Ink 81">
                  <a:extLst>
                    <a:ext uri="{FF2B5EF4-FFF2-40B4-BE49-F238E27FC236}">
                      <a16:creationId xmlns:a16="http://schemas.microsoft.com/office/drawing/2014/main" id="{48E967A2-5BC2-1A06-943A-5D29EB109B64}"/>
                    </a:ext>
                  </a:extLst>
                </p:cNvPr>
                <p:cNvPicPr/>
                <p:nvPr/>
              </p:nvPicPr>
              <p:blipFill>
                <a:blip r:embed="rId7"/>
                <a:stretch>
                  <a:fillRect/>
                </a:stretch>
              </p:blipFill>
              <p:spPr>
                <a:xfrm>
                  <a:off x="5412372" y="1393077"/>
                  <a:ext cx="1581840" cy="99108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86" name="Ink 85">
                  <a:extLst>
                    <a:ext uri="{FF2B5EF4-FFF2-40B4-BE49-F238E27FC236}">
                      <a16:creationId xmlns:a16="http://schemas.microsoft.com/office/drawing/2014/main" id="{1A403297-9567-CF73-010C-45600AF0D330}"/>
                    </a:ext>
                  </a:extLst>
                </p14:cNvPr>
                <p14:cNvContentPartPr/>
                <p14:nvPr/>
              </p14:nvContentPartPr>
              <p14:xfrm>
                <a:off x="5937252" y="1837317"/>
                <a:ext cx="360" cy="360"/>
              </p14:xfrm>
            </p:contentPart>
          </mc:Choice>
          <mc:Fallback>
            <p:pic>
              <p:nvPicPr>
                <p:cNvPr id="86" name="Ink 85">
                  <a:extLst>
                    <a:ext uri="{FF2B5EF4-FFF2-40B4-BE49-F238E27FC236}">
                      <a16:creationId xmlns:a16="http://schemas.microsoft.com/office/drawing/2014/main" id="{1A403297-9567-CF73-010C-45600AF0D330}"/>
                    </a:ext>
                  </a:extLst>
                </p:cNvPr>
                <p:cNvPicPr/>
                <p:nvPr/>
              </p:nvPicPr>
              <p:blipFill>
                <a:blip r:embed="rId9"/>
                <a:stretch>
                  <a:fillRect/>
                </a:stretch>
              </p:blipFill>
              <p:spPr>
                <a:xfrm>
                  <a:off x="5931132" y="1831197"/>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87" name="Ink 86">
                  <a:extLst>
                    <a:ext uri="{FF2B5EF4-FFF2-40B4-BE49-F238E27FC236}">
                      <a16:creationId xmlns:a16="http://schemas.microsoft.com/office/drawing/2014/main" id="{4A430340-369F-CC1A-227F-B6AAE3937923}"/>
                    </a:ext>
                  </a:extLst>
                </p14:cNvPr>
                <p14:cNvContentPartPr/>
                <p14:nvPr/>
              </p14:nvContentPartPr>
              <p14:xfrm>
                <a:off x="5486532" y="1844517"/>
                <a:ext cx="360" cy="2880"/>
              </p14:xfrm>
            </p:contentPart>
          </mc:Choice>
          <mc:Fallback>
            <p:pic>
              <p:nvPicPr>
                <p:cNvPr id="87" name="Ink 86">
                  <a:extLst>
                    <a:ext uri="{FF2B5EF4-FFF2-40B4-BE49-F238E27FC236}">
                      <a16:creationId xmlns:a16="http://schemas.microsoft.com/office/drawing/2014/main" id="{4A430340-369F-CC1A-227F-B6AAE3937923}"/>
                    </a:ext>
                  </a:extLst>
                </p:cNvPr>
                <p:cNvPicPr/>
                <p:nvPr/>
              </p:nvPicPr>
              <p:blipFill>
                <a:blip r:embed="rId11"/>
                <a:stretch>
                  <a:fillRect/>
                </a:stretch>
              </p:blipFill>
              <p:spPr>
                <a:xfrm>
                  <a:off x="5480412" y="1838397"/>
                  <a:ext cx="12600" cy="15120"/>
                </a:xfrm>
                <a:prstGeom prst="rect">
                  <a:avLst/>
                </a:prstGeom>
              </p:spPr>
            </p:pic>
          </mc:Fallback>
        </mc:AlternateContent>
      </p:grpSp>
      <p:grpSp>
        <p:nvGrpSpPr>
          <p:cNvPr id="90" name="Group 89">
            <a:extLst>
              <a:ext uri="{FF2B5EF4-FFF2-40B4-BE49-F238E27FC236}">
                <a16:creationId xmlns:a16="http://schemas.microsoft.com/office/drawing/2014/main" id="{42E7D92F-6D1F-8A45-9E07-1D2EA6C784FA}"/>
              </a:ext>
            </a:extLst>
          </p:cNvPr>
          <p:cNvGrpSpPr/>
          <p:nvPr/>
        </p:nvGrpSpPr>
        <p:grpSpPr>
          <a:xfrm>
            <a:off x="5295446" y="1331677"/>
            <a:ext cx="1910520" cy="978840"/>
            <a:chOff x="5316972" y="1399197"/>
            <a:chExt cx="1910520" cy="978840"/>
          </a:xfrm>
        </p:grpSpPr>
        <mc:AlternateContent xmlns:mc="http://schemas.openxmlformats.org/markup-compatibility/2006">
          <mc:Choice xmlns:p14="http://schemas.microsoft.com/office/powerpoint/2010/main" Requires="p14">
            <p:contentPart p14:bwMode="auto" r:id="rId12">
              <p14:nvContentPartPr>
                <p14:cNvPr id="91" name="Ink 90">
                  <a:extLst>
                    <a:ext uri="{FF2B5EF4-FFF2-40B4-BE49-F238E27FC236}">
                      <a16:creationId xmlns:a16="http://schemas.microsoft.com/office/drawing/2014/main" id="{D5E0515C-37C4-7FE8-502A-96F0B4B9FB3E}"/>
                    </a:ext>
                  </a:extLst>
                </p14:cNvPr>
                <p14:cNvContentPartPr/>
                <p14:nvPr/>
              </p14:nvContentPartPr>
              <p14:xfrm>
                <a:off x="5316972" y="1441677"/>
                <a:ext cx="1910520" cy="807120"/>
              </p14:xfrm>
            </p:contentPart>
          </mc:Choice>
          <mc:Fallback>
            <p:pic>
              <p:nvPicPr>
                <p:cNvPr id="91" name="Ink 90">
                  <a:extLst>
                    <a:ext uri="{FF2B5EF4-FFF2-40B4-BE49-F238E27FC236}">
                      <a16:creationId xmlns:a16="http://schemas.microsoft.com/office/drawing/2014/main" id="{D5E0515C-37C4-7FE8-502A-96F0B4B9FB3E}"/>
                    </a:ext>
                  </a:extLst>
                </p:cNvPr>
                <p:cNvPicPr/>
                <p:nvPr/>
              </p:nvPicPr>
              <p:blipFill>
                <a:blip r:embed="rId5"/>
                <a:stretch>
                  <a:fillRect/>
                </a:stretch>
              </p:blipFill>
              <p:spPr>
                <a:xfrm>
                  <a:off x="5310852" y="1435557"/>
                  <a:ext cx="1922760" cy="81936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92" name="Ink 91">
                  <a:extLst>
                    <a:ext uri="{FF2B5EF4-FFF2-40B4-BE49-F238E27FC236}">
                      <a16:creationId xmlns:a16="http://schemas.microsoft.com/office/drawing/2014/main" id="{D1CDDEB7-57EA-F5CA-4C2F-C8151D2AC81E}"/>
                    </a:ext>
                  </a:extLst>
                </p14:cNvPr>
                <p14:cNvContentPartPr/>
                <p14:nvPr/>
              </p14:nvContentPartPr>
              <p14:xfrm>
                <a:off x="5418492" y="1399197"/>
                <a:ext cx="1569600" cy="978840"/>
              </p14:xfrm>
            </p:contentPart>
          </mc:Choice>
          <mc:Fallback>
            <p:pic>
              <p:nvPicPr>
                <p:cNvPr id="92" name="Ink 91">
                  <a:extLst>
                    <a:ext uri="{FF2B5EF4-FFF2-40B4-BE49-F238E27FC236}">
                      <a16:creationId xmlns:a16="http://schemas.microsoft.com/office/drawing/2014/main" id="{D1CDDEB7-57EA-F5CA-4C2F-C8151D2AC81E}"/>
                    </a:ext>
                  </a:extLst>
                </p:cNvPr>
                <p:cNvPicPr/>
                <p:nvPr/>
              </p:nvPicPr>
              <p:blipFill>
                <a:blip r:embed="rId7"/>
                <a:stretch>
                  <a:fillRect/>
                </a:stretch>
              </p:blipFill>
              <p:spPr>
                <a:xfrm>
                  <a:off x="5412372" y="1393077"/>
                  <a:ext cx="1581840" cy="99108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93" name="Ink 92">
                  <a:extLst>
                    <a:ext uri="{FF2B5EF4-FFF2-40B4-BE49-F238E27FC236}">
                      <a16:creationId xmlns:a16="http://schemas.microsoft.com/office/drawing/2014/main" id="{381C5F22-EFE9-ABD9-A744-7109E0094430}"/>
                    </a:ext>
                  </a:extLst>
                </p14:cNvPr>
                <p14:cNvContentPartPr/>
                <p14:nvPr/>
              </p14:nvContentPartPr>
              <p14:xfrm>
                <a:off x="5937252" y="1837317"/>
                <a:ext cx="360" cy="360"/>
              </p14:xfrm>
            </p:contentPart>
          </mc:Choice>
          <mc:Fallback>
            <p:pic>
              <p:nvPicPr>
                <p:cNvPr id="93" name="Ink 92">
                  <a:extLst>
                    <a:ext uri="{FF2B5EF4-FFF2-40B4-BE49-F238E27FC236}">
                      <a16:creationId xmlns:a16="http://schemas.microsoft.com/office/drawing/2014/main" id="{381C5F22-EFE9-ABD9-A744-7109E0094430}"/>
                    </a:ext>
                  </a:extLst>
                </p:cNvPr>
                <p:cNvPicPr/>
                <p:nvPr/>
              </p:nvPicPr>
              <p:blipFill>
                <a:blip r:embed="rId9"/>
                <a:stretch>
                  <a:fillRect/>
                </a:stretch>
              </p:blipFill>
              <p:spPr>
                <a:xfrm>
                  <a:off x="5931132" y="1831197"/>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94" name="Ink 93">
                  <a:extLst>
                    <a:ext uri="{FF2B5EF4-FFF2-40B4-BE49-F238E27FC236}">
                      <a16:creationId xmlns:a16="http://schemas.microsoft.com/office/drawing/2014/main" id="{BFB9E6D0-AF06-F72E-E5BD-ED617F8A77F2}"/>
                    </a:ext>
                  </a:extLst>
                </p14:cNvPr>
                <p14:cNvContentPartPr/>
                <p14:nvPr/>
              </p14:nvContentPartPr>
              <p14:xfrm>
                <a:off x="5486532" y="1844517"/>
                <a:ext cx="360" cy="2880"/>
              </p14:xfrm>
            </p:contentPart>
          </mc:Choice>
          <mc:Fallback>
            <p:pic>
              <p:nvPicPr>
                <p:cNvPr id="94" name="Ink 93">
                  <a:extLst>
                    <a:ext uri="{FF2B5EF4-FFF2-40B4-BE49-F238E27FC236}">
                      <a16:creationId xmlns:a16="http://schemas.microsoft.com/office/drawing/2014/main" id="{BFB9E6D0-AF06-F72E-E5BD-ED617F8A77F2}"/>
                    </a:ext>
                  </a:extLst>
                </p:cNvPr>
                <p:cNvPicPr/>
                <p:nvPr/>
              </p:nvPicPr>
              <p:blipFill>
                <a:blip r:embed="rId11"/>
                <a:stretch>
                  <a:fillRect/>
                </a:stretch>
              </p:blipFill>
              <p:spPr>
                <a:xfrm>
                  <a:off x="5480412" y="1838397"/>
                  <a:ext cx="12600" cy="15120"/>
                </a:xfrm>
                <a:prstGeom prst="rect">
                  <a:avLst/>
                </a:prstGeom>
              </p:spPr>
            </p:pic>
          </mc:Fallback>
        </mc:AlternateContent>
      </p:grpSp>
    </p:spTree>
    <p:extLst>
      <p:ext uri="{BB962C8B-B14F-4D97-AF65-F5344CB8AC3E}">
        <p14:creationId xmlns:p14="http://schemas.microsoft.com/office/powerpoint/2010/main" val="585233108"/>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4A764-FD36-59C8-0404-35AE0491DB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AD9B49-8E39-93F0-B1FD-51E84CF5153F}"/>
              </a:ext>
            </a:extLst>
          </p:cNvPr>
          <p:cNvSpPr>
            <a:spLocks noGrp="1"/>
          </p:cNvSpPr>
          <p:nvPr>
            <p:ph type="title"/>
          </p:nvPr>
        </p:nvSpPr>
        <p:spPr>
          <a:xfrm>
            <a:off x="717568" y="143759"/>
            <a:ext cx="11070021" cy="629463"/>
          </a:xfrm>
        </p:spPr>
        <p:txBody>
          <a:bodyPr>
            <a:normAutofit fontScale="90000"/>
          </a:bodyPr>
          <a:lstStyle/>
          <a:p>
            <a:pPr algn="ctr"/>
            <a:r>
              <a:rPr lang="en-US" sz="2400" dirty="0">
                <a:latin typeface="Arial" panose="020B0604020202020204" pitchFamily="34" charset="0"/>
                <a:cs typeface="Arial" panose="020B0604020202020204" pitchFamily="34" charset="0"/>
              </a:rPr>
              <a:t>Schramm’s Model of Communication – Solution to the Factory Environmental Barrier 3</a:t>
            </a:r>
          </a:p>
        </p:txBody>
      </p:sp>
      <p:sp>
        <p:nvSpPr>
          <p:cNvPr id="3" name="Content Placeholder 2">
            <a:extLst>
              <a:ext uri="{FF2B5EF4-FFF2-40B4-BE49-F238E27FC236}">
                <a16:creationId xmlns:a16="http://schemas.microsoft.com/office/drawing/2014/main" id="{2942D06F-7867-B19D-D3E4-FB9EDA343B7F}"/>
              </a:ext>
            </a:extLst>
          </p:cNvPr>
          <p:cNvSpPr>
            <a:spLocks noGrp="1"/>
          </p:cNvSpPr>
          <p:nvPr>
            <p:ph idx="1"/>
          </p:nvPr>
        </p:nvSpPr>
        <p:spPr>
          <a:xfrm>
            <a:off x="57807" y="773222"/>
            <a:ext cx="11866179" cy="6084778"/>
          </a:xfrm>
        </p:spPr>
        <p:txBody>
          <a:bodyPr vert="horz" lIns="91440" tIns="45720" rIns="91440" bIns="45720" rtlCol="0" anchor="t">
            <a:normAutofit/>
          </a:bodyPr>
          <a:lstStyle/>
          <a:p>
            <a:pPr marL="0" indent="0">
              <a:buNone/>
            </a:pPr>
            <a:endParaRPr lang="en-US" sz="1600" dirty="0">
              <a:latin typeface="Arial" panose="020B0604020202020204" pitchFamily="34" charset="0"/>
              <a:cs typeface="Arial" panose="020B0604020202020204" pitchFamily="34" charset="0"/>
            </a:endParaRPr>
          </a:p>
        </p:txBody>
      </p:sp>
      <p:sp>
        <p:nvSpPr>
          <p:cNvPr id="10" name="Oval 9">
            <a:extLst>
              <a:ext uri="{FF2B5EF4-FFF2-40B4-BE49-F238E27FC236}">
                <a16:creationId xmlns:a16="http://schemas.microsoft.com/office/drawing/2014/main" id="{69C219E7-1105-B08F-A630-910F9E6498AE}"/>
              </a:ext>
            </a:extLst>
          </p:cNvPr>
          <p:cNvSpPr/>
          <p:nvPr/>
        </p:nvSpPr>
        <p:spPr>
          <a:xfrm>
            <a:off x="141568" y="1402685"/>
            <a:ext cx="3531724" cy="5065467"/>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3" name="Oval 12">
            <a:extLst>
              <a:ext uri="{FF2B5EF4-FFF2-40B4-BE49-F238E27FC236}">
                <a16:creationId xmlns:a16="http://schemas.microsoft.com/office/drawing/2014/main" id="{AD5892E5-B132-FEE1-1F7A-C48B2E99621D}"/>
              </a:ext>
            </a:extLst>
          </p:cNvPr>
          <p:cNvSpPr/>
          <p:nvPr/>
        </p:nvSpPr>
        <p:spPr>
          <a:xfrm>
            <a:off x="4894833" y="1132939"/>
            <a:ext cx="2656382" cy="1303283"/>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cxnSp>
        <p:nvCxnSpPr>
          <p:cNvPr id="127" name="Straight Connector 126">
            <a:extLst>
              <a:ext uri="{FF2B5EF4-FFF2-40B4-BE49-F238E27FC236}">
                <a16:creationId xmlns:a16="http://schemas.microsoft.com/office/drawing/2014/main" id="{6F3F87C3-B346-9730-6131-8DDE3D83BED4}"/>
              </a:ext>
            </a:extLst>
          </p:cNvPr>
          <p:cNvCxnSpPr>
            <a:cxnSpLocks/>
          </p:cNvCxnSpPr>
          <p:nvPr/>
        </p:nvCxnSpPr>
        <p:spPr>
          <a:xfrm flipV="1">
            <a:off x="275771" y="3103492"/>
            <a:ext cx="3309258" cy="13449"/>
          </a:xfrm>
          <a:prstGeom prst="line">
            <a:avLst/>
          </a:prstGeom>
        </p:spPr>
        <p:style>
          <a:lnRef idx="2">
            <a:schemeClr val="accent1"/>
          </a:lnRef>
          <a:fillRef idx="0">
            <a:schemeClr val="accent1"/>
          </a:fillRef>
          <a:effectRef idx="1">
            <a:schemeClr val="accent1"/>
          </a:effectRef>
          <a:fontRef idx="minor">
            <a:schemeClr val="tx1"/>
          </a:fontRef>
        </p:style>
      </p:cxnSp>
      <p:cxnSp>
        <p:nvCxnSpPr>
          <p:cNvPr id="144" name="Straight Connector 143">
            <a:extLst>
              <a:ext uri="{FF2B5EF4-FFF2-40B4-BE49-F238E27FC236}">
                <a16:creationId xmlns:a16="http://schemas.microsoft.com/office/drawing/2014/main" id="{087224AB-EFE2-2155-F0CB-F3CD0542B090}"/>
              </a:ext>
            </a:extLst>
          </p:cNvPr>
          <p:cNvCxnSpPr>
            <a:cxnSpLocks/>
          </p:cNvCxnSpPr>
          <p:nvPr/>
        </p:nvCxnSpPr>
        <p:spPr>
          <a:xfrm>
            <a:off x="275771" y="4796160"/>
            <a:ext cx="3309258" cy="0"/>
          </a:xfrm>
          <a:prstGeom prst="line">
            <a:avLst/>
          </a:prstGeom>
        </p:spPr>
        <p:style>
          <a:lnRef idx="2">
            <a:schemeClr val="accent1"/>
          </a:lnRef>
          <a:fillRef idx="0">
            <a:schemeClr val="accent1"/>
          </a:fillRef>
          <a:effectRef idx="1">
            <a:schemeClr val="accent1"/>
          </a:effectRef>
          <a:fontRef idx="minor">
            <a:schemeClr val="tx1"/>
          </a:fontRef>
        </p:style>
      </p:cxnSp>
      <p:sp>
        <p:nvSpPr>
          <p:cNvPr id="146" name="TextBox 145">
            <a:extLst>
              <a:ext uri="{FF2B5EF4-FFF2-40B4-BE49-F238E27FC236}">
                <a16:creationId xmlns:a16="http://schemas.microsoft.com/office/drawing/2014/main" id="{B085E2D0-2536-61F8-8724-B018BC97A8C0}"/>
              </a:ext>
            </a:extLst>
          </p:cNvPr>
          <p:cNvSpPr txBox="1"/>
          <p:nvPr/>
        </p:nvSpPr>
        <p:spPr>
          <a:xfrm>
            <a:off x="881768" y="3252766"/>
            <a:ext cx="2097264" cy="1477328"/>
          </a:xfrm>
          <a:prstGeom prst="rect">
            <a:avLst/>
          </a:prstGeom>
          <a:noFill/>
        </p:spPr>
        <p:txBody>
          <a:bodyPr wrap="square" lIns="91440" tIns="45720" rIns="91440" bIns="45720" rtlCol="0" anchor="t">
            <a:spAutoFit/>
          </a:bodyPr>
          <a:lstStyle/>
          <a:p>
            <a:pPr algn="ctr"/>
            <a:r>
              <a:rPr lang="en-US" b="1" dirty="0">
                <a:latin typeface="Arial"/>
                <a:cs typeface="Arial"/>
              </a:rPr>
              <a:t>Interpreter</a:t>
            </a:r>
            <a:r>
              <a:rPr lang="en-US" dirty="0">
                <a:latin typeface="Arial"/>
                <a:cs typeface="Arial"/>
              </a:rPr>
              <a:t>: </a:t>
            </a:r>
            <a:r>
              <a:rPr lang="en-US" dirty="0">
                <a:solidFill>
                  <a:schemeClr val="accent1"/>
                </a:solidFill>
                <a:latin typeface="Arial"/>
                <a:cs typeface="Arial"/>
              </a:rPr>
              <a:t>Gary </a:t>
            </a:r>
            <a:r>
              <a:rPr lang="en-US" dirty="0">
                <a:latin typeface="Arial"/>
                <a:cs typeface="Arial"/>
              </a:rPr>
              <a:t>understands workers’ needs and organizes his instructions</a:t>
            </a:r>
            <a:endParaRPr lang="en-US" dirty="0">
              <a:latin typeface="Arial" panose="020B0604020202020204" pitchFamily="34" charset="0"/>
              <a:cs typeface="Arial" panose="020B0604020202020204" pitchFamily="34" charset="0"/>
            </a:endParaRPr>
          </a:p>
        </p:txBody>
      </p:sp>
      <p:sp>
        <p:nvSpPr>
          <p:cNvPr id="147" name="TextBox 146">
            <a:extLst>
              <a:ext uri="{FF2B5EF4-FFF2-40B4-BE49-F238E27FC236}">
                <a16:creationId xmlns:a16="http://schemas.microsoft.com/office/drawing/2014/main" id="{08B4B169-900E-46C2-622D-8CD62CCE448A}"/>
              </a:ext>
            </a:extLst>
          </p:cNvPr>
          <p:cNvSpPr txBox="1"/>
          <p:nvPr/>
        </p:nvSpPr>
        <p:spPr>
          <a:xfrm>
            <a:off x="624130" y="4973310"/>
            <a:ext cx="2700057" cy="1200329"/>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Decoder</a:t>
            </a:r>
            <a:r>
              <a:rPr lang="en-US" dirty="0">
                <a:latin typeface="Arial" panose="020B0604020202020204" pitchFamily="34" charset="0"/>
                <a:cs typeface="Arial" panose="020B0604020202020204" pitchFamily="34" charset="0"/>
              </a:rPr>
              <a:t>: sees workers follow instructions correctly after the briefing</a:t>
            </a:r>
          </a:p>
        </p:txBody>
      </p:sp>
      <p:sp>
        <p:nvSpPr>
          <p:cNvPr id="151" name="TextBox 150">
            <a:extLst>
              <a:ext uri="{FF2B5EF4-FFF2-40B4-BE49-F238E27FC236}">
                <a16:creationId xmlns:a16="http://schemas.microsoft.com/office/drawing/2014/main" id="{83CE306F-3857-7BFC-DD31-4D4EA839B5B5}"/>
              </a:ext>
            </a:extLst>
          </p:cNvPr>
          <p:cNvSpPr txBox="1"/>
          <p:nvPr/>
        </p:nvSpPr>
        <p:spPr>
          <a:xfrm>
            <a:off x="5155180" y="1322915"/>
            <a:ext cx="2257311" cy="923330"/>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Proper hygiene, safety and food-handling rules</a:t>
            </a:r>
          </a:p>
        </p:txBody>
      </p:sp>
      <p:sp>
        <p:nvSpPr>
          <p:cNvPr id="4" name="TextBox 3">
            <a:extLst>
              <a:ext uri="{FF2B5EF4-FFF2-40B4-BE49-F238E27FC236}">
                <a16:creationId xmlns:a16="http://schemas.microsoft.com/office/drawing/2014/main" id="{AE28196D-B22A-55E8-4865-5AA09BCA481A}"/>
              </a:ext>
            </a:extLst>
          </p:cNvPr>
          <p:cNvSpPr txBox="1"/>
          <p:nvPr/>
        </p:nvSpPr>
        <p:spPr>
          <a:xfrm>
            <a:off x="624130" y="1697558"/>
            <a:ext cx="2593491" cy="1200329"/>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Encoder</a:t>
            </a:r>
            <a:r>
              <a:rPr lang="en-US" dirty="0">
                <a:latin typeface="Arial" panose="020B0604020202020204" pitchFamily="34" charset="0"/>
                <a:cs typeface="Arial" panose="020B0604020202020204" pitchFamily="34" charset="0"/>
              </a:rPr>
              <a:t>: clear instructions in quiet briefing area before entering noisy factory</a:t>
            </a:r>
          </a:p>
        </p:txBody>
      </p:sp>
      <p:sp>
        <p:nvSpPr>
          <p:cNvPr id="26" name="Oval 25">
            <a:extLst>
              <a:ext uri="{FF2B5EF4-FFF2-40B4-BE49-F238E27FC236}">
                <a16:creationId xmlns:a16="http://schemas.microsoft.com/office/drawing/2014/main" id="{EAE79A60-FD0E-6CAD-847D-DA0975203DC9}"/>
              </a:ext>
            </a:extLst>
          </p:cNvPr>
          <p:cNvSpPr/>
          <p:nvPr/>
        </p:nvSpPr>
        <p:spPr>
          <a:xfrm>
            <a:off x="8340122" y="1402684"/>
            <a:ext cx="3531724" cy="5105541"/>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DE995D02-320D-DBC8-097B-6EFE55D546CF}"/>
              </a:ext>
            </a:extLst>
          </p:cNvPr>
          <p:cNvCxnSpPr>
            <a:cxnSpLocks/>
          </p:cNvCxnSpPr>
          <p:nvPr/>
        </p:nvCxnSpPr>
        <p:spPr>
          <a:xfrm>
            <a:off x="8451355" y="4796160"/>
            <a:ext cx="3309258"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94AC0D13-D9D2-E0A9-2080-5A7F87435A27}"/>
              </a:ext>
            </a:extLst>
          </p:cNvPr>
          <p:cNvCxnSpPr>
            <a:cxnSpLocks/>
          </p:cNvCxnSpPr>
          <p:nvPr/>
        </p:nvCxnSpPr>
        <p:spPr>
          <a:xfrm flipV="1">
            <a:off x="8451355" y="3110721"/>
            <a:ext cx="3309258" cy="13449"/>
          </a:xfrm>
          <a:prstGeom prst="line">
            <a:avLst/>
          </a:prstGeom>
        </p:spPr>
        <p:style>
          <a:lnRef idx="2">
            <a:schemeClr val="accent1"/>
          </a:lnRef>
          <a:fillRef idx="0">
            <a:schemeClr val="accent1"/>
          </a:fillRef>
          <a:effectRef idx="1">
            <a:schemeClr val="accent1"/>
          </a:effectRef>
          <a:fontRef idx="minor">
            <a:schemeClr val="tx1"/>
          </a:fontRef>
        </p:style>
      </p:cxnSp>
      <p:sp>
        <p:nvSpPr>
          <p:cNvPr id="29" name="TextBox 28">
            <a:extLst>
              <a:ext uri="{FF2B5EF4-FFF2-40B4-BE49-F238E27FC236}">
                <a16:creationId xmlns:a16="http://schemas.microsoft.com/office/drawing/2014/main" id="{FB5DE575-B790-F670-9F35-D966DF5523B0}"/>
              </a:ext>
            </a:extLst>
          </p:cNvPr>
          <p:cNvSpPr txBox="1"/>
          <p:nvPr/>
        </p:nvSpPr>
        <p:spPr>
          <a:xfrm>
            <a:off x="5094367" y="3235155"/>
            <a:ext cx="2456847" cy="1015663"/>
          </a:xfrm>
          <a:prstGeom prst="rect">
            <a:avLst/>
          </a:prstGeom>
          <a:noFill/>
        </p:spPr>
        <p:txBody>
          <a:bodyPr wrap="square" rtlCol="0">
            <a:spAutoFit/>
          </a:bodyPr>
          <a:lstStyle/>
          <a:p>
            <a:r>
              <a:rPr lang="en-US" sz="2000" b="1" dirty="0">
                <a:solidFill>
                  <a:schemeClr val="tx2"/>
                </a:solidFill>
                <a:latin typeface="Arial" panose="020B0604020202020204" pitchFamily="34" charset="0"/>
                <a:cs typeface="Arial" panose="020B0604020202020204" pitchFamily="34" charset="0"/>
              </a:rPr>
              <a:t>Message delivered without noise interference</a:t>
            </a:r>
          </a:p>
        </p:txBody>
      </p:sp>
      <p:sp>
        <p:nvSpPr>
          <p:cNvPr id="30" name="TextBox 29">
            <a:extLst>
              <a:ext uri="{FF2B5EF4-FFF2-40B4-BE49-F238E27FC236}">
                <a16:creationId xmlns:a16="http://schemas.microsoft.com/office/drawing/2014/main" id="{9FABFBB0-52D2-856B-04C0-4ADABDE15BC9}"/>
              </a:ext>
            </a:extLst>
          </p:cNvPr>
          <p:cNvSpPr txBox="1"/>
          <p:nvPr/>
        </p:nvSpPr>
        <p:spPr>
          <a:xfrm>
            <a:off x="9159462" y="1792652"/>
            <a:ext cx="1992061" cy="1200329"/>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Decoder</a:t>
            </a:r>
            <a:r>
              <a:rPr lang="en-US" dirty="0">
                <a:latin typeface="Arial" panose="020B0604020202020204" pitchFamily="34" charset="0"/>
                <a:cs typeface="Arial" panose="020B0604020202020204" pitchFamily="34" charset="0"/>
              </a:rPr>
              <a:t>: workers hear and understand the message clearly</a:t>
            </a:r>
          </a:p>
        </p:txBody>
      </p:sp>
      <p:sp>
        <p:nvSpPr>
          <p:cNvPr id="31" name="TextBox 30">
            <a:extLst>
              <a:ext uri="{FF2B5EF4-FFF2-40B4-BE49-F238E27FC236}">
                <a16:creationId xmlns:a16="http://schemas.microsoft.com/office/drawing/2014/main" id="{360410F7-1574-7CAE-F984-F5418E661367}"/>
              </a:ext>
            </a:extLst>
          </p:cNvPr>
          <p:cNvSpPr txBox="1"/>
          <p:nvPr/>
        </p:nvSpPr>
        <p:spPr>
          <a:xfrm>
            <a:off x="9095419" y="3353674"/>
            <a:ext cx="2320086" cy="1200329"/>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Interpreter</a:t>
            </a:r>
            <a:r>
              <a:rPr lang="en-US" dirty="0">
                <a:latin typeface="Arial" panose="020B0604020202020204" pitchFamily="34" charset="0"/>
                <a:cs typeface="Arial" panose="020B0604020202020204" pitchFamily="34" charset="0"/>
              </a:rPr>
              <a:t>: </a:t>
            </a:r>
            <a:r>
              <a:rPr lang="en-US" dirty="0">
                <a:solidFill>
                  <a:schemeClr val="accent1"/>
                </a:solidFill>
                <a:latin typeface="Arial" panose="020B0604020202020204" pitchFamily="34" charset="0"/>
                <a:cs typeface="Arial" panose="020B0604020202020204" pitchFamily="34" charset="0"/>
              </a:rPr>
              <a:t>Workers</a:t>
            </a:r>
            <a:r>
              <a:rPr lang="en-US" dirty="0">
                <a:latin typeface="Arial" panose="020B0604020202020204" pitchFamily="34" charset="0"/>
                <a:cs typeface="Arial" panose="020B0604020202020204" pitchFamily="34" charset="0"/>
              </a:rPr>
              <a:t> correctly understand instructions without noise interference</a:t>
            </a:r>
          </a:p>
        </p:txBody>
      </p:sp>
      <p:sp>
        <p:nvSpPr>
          <p:cNvPr id="32" name="TextBox 31">
            <a:extLst>
              <a:ext uri="{FF2B5EF4-FFF2-40B4-BE49-F238E27FC236}">
                <a16:creationId xmlns:a16="http://schemas.microsoft.com/office/drawing/2014/main" id="{C5AD1A7F-C479-B820-66B6-9121F88E167F}"/>
              </a:ext>
            </a:extLst>
          </p:cNvPr>
          <p:cNvSpPr txBox="1"/>
          <p:nvPr/>
        </p:nvSpPr>
        <p:spPr>
          <a:xfrm>
            <a:off x="9213448" y="4836992"/>
            <a:ext cx="1923394" cy="1477328"/>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Encoder</a:t>
            </a:r>
            <a:r>
              <a:rPr lang="en-US" dirty="0">
                <a:latin typeface="Arial" panose="020B0604020202020204" pitchFamily="34" charset="0"/>
                <a:cs typeface="Arial" panose="020B0604020202020204" pitchFamily="34" charset="0"/>
              </a:rPr>
              <a:t>: workers show understanding through correct actions</a:t>
            </a:r>
          </a:p>
        </p:txBody>
      </p:sp>
      <p:sp>
        <p:nvSpPr>
          <p:cNvPr id="33" name="Oval 32">
            <a:extLst>
              <a:ext uri="{FF2B5EF4-FFF2-40B4-BE49-F238E27FC236}">
                <a16:creationId xmlns:a16="http://schemas.microsoft.com/office/drawing/2014/main" id="{422600F4-910B-974E-7160-5A637B456DBE}"/>
              </a:ext>
            </a:extLst>
          </p:cNvPr>
          <p:cNvSpPr/>
          <p:nvPr/>
        </p:nvSpPr>
        <p:spPr>
          <a:xfrm>
            <a:off x="4894833" y="5204942"/>
            <a:ext cx="2656382" cy="1303283"/>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34" name="TextBox 33">
            <a:extLst>
              <a:ext uri="{FF2B5EF4-FFF2-40B4-BE49-F238E27FC236}">
                <a16:creationId xmlns:a16="http://schemas.microsoft.com/office/drawing/2014/main" id="{B78C5BF2-DBF1-8652-E042-300AAB440BFE}"/>
              </a:ext>
            </a:extLst>
          </p:cNvPr>
          <p:cNvSpPr txBox="1"/>
          <p:nvPr/>
        </p:nvSpPr>
        <p:spPr>
          <a:xfrm>
            <a:off x="4742490" y="5507326"/>
            <a:ext cx="3020176" cy="830997"/>
          </a:xfrm>
          <a:prstGeom prst="rect">
            <a:avLst/>
          </a:prstGeom>
          <a:noFill/>
        </p:spPr>
        <p:txBody>
          <a:bodyPr wrap="square" rtlCol="0">
            <a:spAutoFit/>
          </a:bodyPr>
          <a:lstStyle/>
          <a:p>
            <a:pPr algn="ctr"/>
            <a:r>
              <a:rPr lang="en-US" sz="1600" dirty="0">
                <a:latin typeface="Arial" panose="020B0604020202020204" pitchFamily="34" charset="0"/>
                <a:cs typeface="Arial" panose="020B0604020202020204" pitchFamily="34" charset="0"/>
              </a:rPr>
              <a:t>Feedback is clear because communication happens in a quiet environment</a:t>
            </a:r>
          </a:p>
        </p:txBody>
      </p:sp>
      <p:cxnSp>
        <p:nvCxnSpPr>
          <p:cNvPr id="49" name="Curved Connector 48">
            <a:extLst>
              <a:ext uri="{FF2B5EF4-FFF2-40B4-BE49-F238E27FC236}">
                <a16:creationId xmlns:a16="http://schemas.microsoft.com/office/drawing/2014/main" id="{5447A791-3597-7286-DEF6-6821611E9B3C}"/>
              </a:ext>
            </a:extLst>
          </p:cNvPr>
          <p:cNvCxnSpPr>
            <a:cxnSpLocks/>
            <a:stCxn id="10" idx="0"/>
          </p:cNvCxnSpPr>
          <p:nvPr/>
        </p:nvCxnSpPr>
        <p:spPr>
          <a:xfrm rot="5400000" flipH="1" flipV="1">
            <a:off x="3575350" y="-348707"/>
            <a:ext cx="83472" cy="3419313"/>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2" name="Curved Connector 51">
            <a:extLst>
              <a:ext uri="{FF2B5EF4-FFF2-40B4-BE49-F238E27FC236}">
                <a16:creationId xmlns:a16="http://schemas.microsoft.com/office/drawing/2014/main" id="{05623B2D-E954-1BFF-CED9-2659F9D5EA2B}"/>
              </a:ext>
            </a:extLst>
          </p:cNvPr>
          <p:cNvCxnSpPr>
            <a:cxnSpLocks/>
            <a:endCxn id="26" idx="0"/>
          </p:cNvCxnSpPr>
          <p:nvPr/>
        </p:nvCxnSpPr>
        <p:spPr>
          <a:xfrm>
            <a:off x="7176365" y="1337726"/>
            <a:ext cx="2929619" cy="64958"/>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60" name="Curved Connector 59">
            <a:extLst>
              <a:ext uri="{FF2B5EF4-FFF2-40B4-BE49-F238E27FC236}">
                <a16:creationId xmlns:a16="http://schemas.microsoft.com/office/drawing/2014/main" id="{52352E0C-A84F-5D4F-ABC4-5B08AF99FD9D}"/>
              </a:ext>
            </a:extLst>
          </p:cNvPr>
          <p:cNvCxnSpPr>
            <a:cxnSpLocks/>
            <a:endCxn id="33" idx="5"/>
          </p:cNvCxnSpPr>
          <p:nvPr/>
        </p:nvCxnSpPr>
        <p:spPr>
          <a:xfrm rot="10800000">
            <a:off x="7162198" y="6317364"/>
            <a:ext cx="2943795" cy="190864"/>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79" name="Curved Connector 78">
            <a:extLst>
              <a:ext uri="{FF2B5EF4-FFF2-40B4-BE49-F238E27FC236}">
                <a16:creationId xmlns:a16="http://schemas.microsoft.com/office/drawing/2014/main" id="{C17F8213-A991-0055-DD52-87FF9553363C}"/>
              </a:ext>
            </a:extLst>
          </p:cNvPr>
          <p:cNvCxnSpPr>
            <a:cxnSpLocks/>
          </p:cNvCxnSpPr>
          <p:nvPr/>
        </p:nvCxnSpPr>
        <p:spPr>
          <a:xfrm rot="10800000">
            <a:off x="2595848" y="6272600"/>
            <a:ext cx="2943795" cy="190864"/>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8608886"/>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020388B-EE11-766E-F6AD-FF8966D0D78E}"/>
              </a:ext>
            </a:extLst>
          </p:cNvPr>
          <p:cNvSpPr>
            <a:spLocks noGrp="1"/>
          </p:cNvSpPr>
          <p:nvPr>
            <p:ph type="title"/>
          </p:nvPr>
        </p:nvSpPr>
        <p:spPr>
          <a:xfrm>
            <a:off x="355561" y="365125"/>
            <a:ext cx="6379067" cy="1460500"/>
          </a:xfrm>
        </p:spPr>
        <p:txBody>
          <a:bodyPr>
            <a:noAutofit/>
          </a:bodyPr>
          <a:lstStyle/>
          <a:p>
            <a:r>
              <a:rPr lang="en-US" sz="3700" dirty="0">
                <a:latin typeface="Arial" panose="020B0604020202020204" pitchFamily="34" charset="0"/>
                <a:cs typeface="Arial" panose="020B0604020202020204" pitchFamily="34" charset="0"/>
              </a:rPr>
              <a:t>Barrier 4 – Generational (age) Differences (Description)</a:t>
            </a:r>
          </a:p>
        </p:txBody>
      </p:sp>
      <p:sp>
        <p:nvSpPr>
          <p:cNvPr id="3" name="Content Placeholder 2">
            <a:extLst>
              <a:ext uri="{FF2B5EF4-FFF2-40B4-BE49-F238E27FC236}">
                <a16:creationId xmlns:a16="http://schemas.microsoft.com/office/drawing/2014/main" id="{349298D2-1EE8-C3D0-432B-0210BA127987}"/>
              </a:ext>
            </a:extLst>
          </p:cNvPr>
          <p:cNvSpPr>
            <a:spLocks noGrp="1"/>
          </p:cNvSpPr>
          <p:nvPr>
            <p:ph idx="1"/>
          </p:nvPr>
        </p:nvSpPr>
        <p:spPr>
          <a:xfrm>
            <a:off x="152362" y="1825625"/>
            <a:ext cx="6379068" cy="5021166"/>
          </a:xfrm>
        </p:spPr>
        <p:txBody>
          <a:bodyPr>
            <a:normAutofit fontScale="92500"/>
          </a:bodyPr>
          <a:lstStyle/>
          <a:p>
            <a:pPr>
              <a:lnSpc>
                <a:spcPct val="150000"/>
              </a:lnSpc>
              <a:buFont typeface="Wingdings" pitchFamily="2" charset="2"/>
              <a:buChar char="Ø"/>
            </a:pPr>
            <a:r>
              <a:rPr lang="en-US" sz="2400" dirty="0">
                <a:latin typeface="Arial" panose="020B0604020202020204" pitchFamily="34" charset="0"/>
                <a:cs typeface="Arial" panose="020B0604020202020204" pitchFamily="34" charset="0"/>
              </a:rPr>
              <a:t>People from different age groups work on the factory floor.</a:t>
            </a:r>
          </a:p>
          <a:p>
            <a:pPr>
              <a:lnSpc>
                <a:spcPct val="150000"/>
              </a:lnSpc>
              <a:buFont typeface="Wingdings" pitchFamily="2" charset="2"/>
              <a:buChar char="Ø"/>
            </a:pPr>
            <a:r>
              <a:rPr lang="en-US" sz="2400" dirty="0">
                <a:latin typeface="Arial" panose="020B0604020202020204" pitchFamily="34" charset="0"/>
                <a:cs typeface="Arial" panose="020B0604020202020204" pitchFamily="34" charset="0"/>
              </a:rPr>
              <a:t>Older workers seem to understand and follow Gary’s instructions.</a:t>
            </a:r>
          </a:p>
          <a:p>
            <a:pPr>
              <a:lnSpc>
                <a:spcPct val="150000"/>
              </a:lnSpc>
              <a:buFont typeface="Wingdings" pitchFamily="2" charset="2"/>
              <a:buChar char="Ø"/>
            </a:pPr>
            <a:r>
              <a:rPr lang="en-US" sz="2400" dirty="0">
                <a:latin typeface="Arial" panose="020B0604020202020204" pitchFamily="34" charset="0"/>
                <a:cs typeface="Arial" panose="020B0604020202020204" pitchFamily="34" charset="0"/>
              </a:rPr>
              <a:t>Some younger workers still do something different, even after being told what to do.</a:t>
            </a:r>
          </a:p>
          <a:p>
            <a:pPr>
              <a:lnSpc>
                <a:spcPct val="150000"/>
              </a:lnSpc>
              <a:buFont typeface="Wingdings" pitchFamily="2" charset="2"/>
              <a:buChar char="Ø"/>
            </a:pPr>
            <a:r>
              <a:rPr lang="en-US" sz="2400" dirty="0">
                <a:latin typeface="Arial" panose="020B0604020202020204" pitchFamily="34" charset="0"/>
                <a:cs typeface="Arial" panose="020B0604020202020204" pitchFamily="34" charset="0"/>
              </a:rPr>
              <a:t>These generational differences lead to misunderstanding and inconsistent hygiene behavior.</a:t>
            </a:r>
          </a:p>
        </p:txBody>
      </p:sp>
      <p:pic>
        <p:nvPicPr>
          <p:cNvPr id="5" name="Picture 4" descr="A group of people around a table&#10;&#10;AI-generated content may be incorrect.">
            <a:extLst>
              <a:ext uri="{FF2B5EF4-FFF2-40B4-BE49-F238E27FC236}">
                <a16:creationId xmlns:a16="http://schemas.microsoft.com/office/drawing/2014/main" id="{F2285B21-BC04-5030-E58D-6940302BE271}"/>
              </a:ext>
            </a:extLst>
          </p:cNvPr>
          <p:cNvPicPr>
            <a:picLocks noChangeAspect="1"/>
          </p:cNvPicPr>
          <p:nvPr/>
        </p:nvPicPr>
        <p:blipFill>
          <a:blip r:embed="rId2"/>
          <a:srcRect l="16491" r="16757"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8EB27529-2967-B94D-E6EF-C60F9B748C56}"/>
              </a:ext>
            </a:extLst>
          </p:cNvPr>
          <p:cNvSpPr txBox="1"/>
          <p:nvPr/>
        </p:nvSpPr>
        <p:spPr>
          <a:xfrm>
            <a:off x="9080153" y="4907299"/>
            <a:ext cx="1959429" cy="246221"/>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(Source: Shutterstock,2023)</a:t>
            </a:r>
          </a:p>
        </p:txBody>
      </p:sp>
    </p:spTree>
    <p:extLst>
      <p:ext uri="{BB962C8B-B14F-4D97-AF65-F5344CB8AC3E}">
        <p14:creationId xmlns:p14="http://schemas.microsoft.com/office/powerpoint/2010/main" val="2066423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1000"/>
                                        <p:tgtEl>
                                          <p:spTgt spid="5"/>
                                        </p:tgtEl>
                                      </p:cBhvr>
                                    </p:animEffect>
                                  </p:childTnLst>
                                </p:cTn>
                              </p:par>
                            </p:childTnLst>
                          </p:cTn>
                        </p:par>
                        <p:par>
                          <p:cTn id="14" fill="hold">
                            <p:stCondLst>
                              <p:cond delay="1000"/>
                            </p:stCondLst>
                            <p:childTnLst>
                              <p:par>
                                <p:cTn id="15" presetID="12" presetClass="entr" presetSubtype="4"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8" dur="500"/>
                                        <p:tgtEl>
                                          <p:spTgt spid="3">
                                            <p:txEl>
                                              <p:pRg st="0" end="0"/>
                                            </p:txEl>
                                          </p:spTgt>
                                        </p:tgtEl>
                                      </p:cBhvr>
                                    </p:animEffect>
                                  </p:childTnLst>
                                </p:cTn>
                              </p:par>
                            </p:childTnLst>
                          </p:cTn>
                        </p:par>
                        <p:par>
                          <p:cTn id="19" fill="hold">
                            <p:stCondLst>
                              <p:cond delay="1500"/>
                            </p:stCondLst>
                            <p:childTnLst>
                              <p:par>
                                <p:cTn id="20" presetID="12" presetClass="entr" presetSubtype="4"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3" dur="500"/>
                                        <p:tgtEl>
                                          <p:spTgt spid="3">
                                            <p:txEl>
                                              <p:pRg st="1" end="1"/>
                                            </p:txEl>
                                          </p:spTgt>
                                        </p:tgtEl>
                                      </p:cBhvr>
                                    </p:animEffect>
                                  </p:childTnLst>
                                </p:cTn>
                              </p:par>
                            </p:childTnLst>
                          </p:cTn>
                        </p:par>
                        <p:par>
                          <p:cTn id="24" fill="hold">
                            <p:stCondLst>
                              <p:cond delay="2000"/>
                            </p:stCondLst>
                            <p:childTnLst>
                              <p:par>
                                <p:cTn id="25" presetID="12" presetClass="entr" presetSubtype="4" fill="hold" grpId="0" nodeType="after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8" dur="500"/>
                                        <p:tgtEl>
                                          <p:spTgt spid="3">
                                            <p:txEl>
                                              <p:pRg st="2" end="2"/>
                                            </p:txEl>
                                          </p:spTgt>
                                        </p:tgtEl>
                                      </p:cBhvr>
                                    </p:animEffect>
                                  </p:childTnLst>
                                </p:cTn>
                              </p:par>
                            </p:childTnLst>
                          </p:cTn>
                        </p:par>
                        <p:par>
                          <p:cTn id="29" fill="hold">
                            <p:stCondLst>
                              <p:cond delay="2500"/>
                            </p:stCondLst>
                            <p:childTnLst>
                              <p:par>
                                <p:cTn id="30" presetID="12" presetClass="entr" presetSubtype="4" fill="hold" grpId="0" nodeType="after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3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ABA07-08A5-DB8D-0271-57D4EF82E42A}"/>
              </a:ext>
            </a:extLst>
          </p:cNvPr>
          <p:cNvSpPr>
            <a:spLocks noGrp="1"/>
          </p:cNvSpPr>
          <p:nvPr>
            <p:ph type="title"/>
          </p:nvPr>
        </p:nvSpPr>
        <p:spPr>
          <a:xfrm>
            <a:off x="208344" y="138898"/>
            <a:ext cx="11983656" cy="338556"/>
          </a:xfrm>
        </p:spPr>
        <p:txBody>
          <a:bodyPr>
            <a:normAutofit fontScale="90000"/>
          </a:bodyPr>
          <a:lstStyle/>
          <a:p>
            <a:pPr algn="ctr"/>
            <a:r>
              <a:rPr lang="en-US" sz="2800" dirty="0">
                <a:latin typeface="Arial" panose="020B0604020202020204" pitchFamily="34" charset="0"/>
                <a:cs typeface="Arial" panose="020B0604020202020204" pitchFamily="34" charset="0"/>
              </a:rPr>
              <a:t>Barrier 4 – Berlo Model (Analysis)</a:t>
            </a:r>
          </a:p>
        </p:txBody>
      </p:sp>
      <p:sp>
        <p:nvSpPr>
          <p:cNvPr id="3" name="Content Placeholder 2">
            <a:extLst>
              <a:ext uri="{FF2B5EF4-FFF2-40B4-BE49-F238E27FC236}">
                <a16:creationId xmlns:a16="http://schemas.microsoft.com/office/drawing/2014/main" id="{E1900E36-6FFA-1417-4769-A5AD6926F5E2}"/>
              </a:ext>
            </a:extLst>
          </p:cNvPr>
          <p:cNvSpPr>
            <a:spLocks noGrp="1"/>
          </p:cNvSpPr>
          <p:nvPr>
            <p:ph idx="1"/>
          </p:nvPr>
        </p:nvSpPr>
        <p:spPr>
          <a:xfrm>
            <a:off x="300942" y="501632"/>
            <a:ext cx="11528386" cy="6356368"/>
          </a:xfrm>
        </p:spPr>
        <p:txBody>
          <a:bodyPr/>
          <a:lstStyle/>
          <a:p>
            <a:pPr marL="0" indent="0">
              <a:buNone/>
            </a:pPr>
            <a:endParaRPr lang="en-US" dirty="0"/>
          </a:p>
        </p:txBody>
      </p:sp>
      <p:sp>
        <p:nvSpPr>
          <p:cNvPr id="4" name="Alternative Process 3">
            <a:extLst>
              <a:ext uri="{FF2B5EF4-FFF2-40B4-BE49-F238E27FC236}">
                <a16:creationId xmlns:a16="http://schemas.microsoft.com/office/drawing/2014/main" id="{F84E3BEF-A11C-3329-870A-960F86D50079}"/>
              </a:ext>
            </a:extLst>
          </p:cNvPr>
          <p:cNvSpPr/>
          <p:nvPr/>
        </p:nvSpPr>
        <p:spPr>
          <a:xfrm>
            <a:off x="639140" y="816458"/>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6" name="Alternative Process 5">
            <a:extLst>
              <a:ext uri="{FF2B5EF4-FFF2-40B4-BE49-F238E27FC236}">
                <a16:creationId xmlns:a16="http://schemas.microsoft.com/office/drawing/2014/main" id="{2BB97CFC-2D19-A3F8-0CE6-333C586725F8}"/>
              </a:ext>
            </a:extLst>
          </p:cNvPr>
          <p:cNvSpPr/>
          <p:nvPr/>
        </p:nvSpPr>
        <p:spPr>
          <a:xfrm>
            <a:off x="672804" y="2415878"/>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7" name="Alternative Process 6">
            <a:extLst>
              <a:ext uri="{FF2B5EF4-FFF2-40B4-BE49-F238E27FC236}">
                <a16:creationId xmlns:a16="http://schemas.microsoft.com/office/drawing/2014/main" id="{54C680D4-C387-9DEA-76F1-62393933C727}"/>
              </a:ext>
            </a:extLst>
          </p:cNvPr>
          <p:cNvSpPr/>
          <p:nvPr/>
        </p:nvSpPr>
        <p:spPr>
          <a:xfrm>
            <a:off x="677963" y="3037481"/>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8" name="Alternative Process 7">
            <a:extLst>
              <a:ext uri="{FF2B5EF4-FFF2-40B4-BE49-F238E27FC236}">
                <a16:creationId xmlns:a16="http://schemas.microsoft.com/office/drawing/2014/main" id="{503F0282-B833-96EC-23A8-6862C1ADBCBF}"/>
              </a:ext>
            </a:extLst>
          </p:cNvPr>
          <p:cNvSpPr/>
          <p:nvPr/>
        </p:nvSpPr>
        <p:spPr>
          <a:xfrm>
            <a:off x="685437" y="3662517"/>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9" name="Alternative Process 8">
            <a:extLst>
              <a:ext uri="{FF2B5EF4-FFF2-40B4-BE49-F238E27FC236}">
                <a16:creationId xmlns:a16="http://schemas.microsoft.com/office/drawing/2014/main" id="{6755CC4E-3DF5-C797-5121-6FD27076A32E}"/>
              </a:ext>
            </a:extLst>
          </p:cNvPr>
          <p:cNvSpPr/>
          <p:nvPr/>
        </p:nvSpPr>
        <p:spPr>
          <a:xfrm>
            <a:off x="693395" y="4281883"/>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A6A857EE-F90C-13CA-728C-123E80DA8172}"/>
              </a:ext>
            </a:extLst>
          </p:cNvPr>
          <p:cNvSpPr txBox="1"/>
          <p:nvPr/>
        </p:nvSpPr>
        <p:spPr>
          <a:xfrm>
            <a:off x="3576578" y="1736731"/>
            <a:ext cx="1990845" cy="369332"/>
          </a:xfrm>
          <a:prstGeom prst="rect">
            <a:avLst/>
          </a:prstGeom>
          <a:noFill/>
        </p:spPr>
        <p:txBody>
          <a:bodyPr wrap="square" rtlCol="0">
            <a:spAutoFit/>
          </a:bodyPr>
          <a:lstStyle/>
          <a:p>
            <a:endParaRPr lang="en-US" dirty="0"/>
          </a:p>
        </p:txBody>
      </p:sp>
      <p:sp>
        <p:nvSpPr>
          <p:cNvPr id="11" name="TextBox 10">
            <a:extLst>
              <a:ext uri="{FF2B5EF4-FFF2-40B4-BE49-F238E27FC236}">
                <a16:creationId xmlns:a16="http://schemas.microsoft.com/office/drawing/2014/main" id="{B01DC1C2-D49B-8740-469B-9352C5585D29}"/>
              </a:ext>
            </a:extLst>
          </p:cNvPr>
          <p:cNvSpPr txBox="1"/>
          <p:nvPr/>
        </p:nvSpPr>
        <p:spPr>
          <a:xfrm>
            <a:off x="418602" y="453172"/>
            <a:ext cx="2162054" cy="338554"/>
          </a:xfrm>
          <a:prstGeom prst="rect">
            <a:avLst/>
          </a:prstGeom>
          <a:noFill/>
        </p:spPr>
        <p:txBody>
          <a:bodyPr wrap="square" rtlCol="0">
            <a:spAutoFit/>
          </a:bodyPr>
          <a:lstStyle/>
          <a:p>
            <a:r>
              <a:rPr lang="en-US" sz="1600" i="1" dirty="0">
                <a:latin typeface="Arial" panose="020B0604020202020204" pitchFamily="34" charset="0"/>
                <a:cs typeface="Arial" panose="020B0604020202020204" pitchFamily="34" charset="0"/>
              </a:rPr>
              <a:t>S (Sender or Source)</a:t>
            </a:r>
          </a:p>
        </p:txBody>
      </p:sp>
      <p:cxnSp>
        <p:nvCxnSpPr>
          <p:cNvPr id="13" name="Straight Connector 12">
            <a:extLst>
              <a:ext uri="{FF2B5EF4-FFF2-40B4-BE49-F238E27FC236}">
                <a16:creationId xmlns:a16="http://schemas.microsoft.com/office/drawing/2014/main" id="{909CCC0F-BFA5-D12A-A724-3BFF6F8923ED}"/>
              </a:ext>
            </a:extLst>
          </p:cNvPr>
          <p:cNvCxnSpPr>
            <a:cxnSpLocks/>
          </p:cNvCxnSpPr>
          <p:nvPr/>
        </p:nvCxnSpPr>
        <p:spPr>
          <a:xfrm>
            <a:off x="1508929" y="1450452"/>
            <a:ext cx="1" cy="329472"/>
          </a:xfrm>
          <a:prstGeom prst="line">
            <a:avLst/>
          </a:prstGeom>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68EBD7CB-48CE-0BD5-8FF3-007334322BA8}"/>
              </a:ext>
            </a:extLst>
          </p:cNvPr>
          <p:cNvSpPr txBox="1"/>
          <p:nvPr/>
        </p:nvSpPr>
        <p:spPr>
          <a:xfrm>
            <a:off x="555228" y="799616"/>
            <a:ext cx="1863639" cy="646331"/>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Gary the floor manager</a:t>
            </a:r>
          </a:p>
        </p:txBody>
      </p:sp>
      <p:sp>
        <p:nvSpPr>
          <p:cNvPr id="16" name="TextBox 15">
            <a:extLst>
              <a:ext uri="{FF2B5EF4-FFF2-40B4-BE49-F238E27FC236}">
                <a16:creationId xmlns:a16="http://schemas.microsoft.com/office/drawing/2014/main" id="{1E17535E-0030-23F2-A698-D28933C1054E}"/>
              </a:ext>
            </a:extLst>
          </p:cNvPr>
          <p:cNvSpPr txBox="1"/>
          <p:nvPr/>
        </p:nvSpPr>
        <p:spPr>
          <a:xfrm>
            <a:off x="838200" y="2526160"/>
            <a:ext cx="1400537"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Attitudes</a:t>
            </a:r>
          </a:p>
        </p:txBody>
      </p:sp>
      <p:sp>
        <p:nvSpPr>
          <p:cNvPr id="17" name="TextBox 16">
            <a:extLst>
              <a:ext uri="{FF2B5EF4-FFF2-40B4-BE49-F238E27FC236}">
                <a16:creationId xmlns:a16="http://schemas.microsoft.com/office/drawing/2014/main" id="{BC2AC5A9-F1C6-00C8-9B96-3CB36F19DBEB}"/>
              </a:ext>
            </a:extLst>
          </p:cNvPr>
          <p:cNvSpPr txBox="1"/>
          <p:nvPr/>
        </p:nvSpPr>
        <p:spPr>
          <a:xfrm>
            <a:off x="838200" y="3148976"/>
            <a:ext cx="1430438"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Knowledge</a:t>
            </a:r>
          </a:p>
        </p:txBody>
      </p:sp>
      <p:sp>
        <p:nvSpPr>
          <p:cNvPr id="18" name="TextBox 17">
            <a:extLst>
              <a:ext uri="{FF2B5EF4-FFF2-40B4-BE49-F238E27FC236}">
                <a16:creationId xmlns:a16="http://schemas.microsoft.com/office/drawing/2014/main" id="{B0667611-E559-D702-072C-C3026D7C6191}"/>
              </a:ext>
            </a:extLst>
          </p:cNvPr>
          <p:cNvSpPr txBox="1"/>
          <p:nvPr/>
        </p:nvSpPr>
        <p:spPr>
          <a:xfrm>
            <a:off x="569268" y="3779663"/>
            <a:ext cx="1894270"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Social System</a:t>
            </a:r>
          </a:p>
        </p:txBody>
      </p:sp>
      <p:sp>
        <p:nvSpPr>
          <p:cNvPr id="19" name="TextBox 18">
            <a:extLst>
              <a:ext uri="{FF2B5EF4-FFF2-40B4-BE49-F238E27FC236}">
                <a16:creationId xmlns:a16="http://schemas.microsoft.com/office/drawing/2014/main" id="{D254685E-0857-81FA-6C39-868D14163391}"/>
              </a:ext>
            </a:extLst>
          </p:cNvPr>
          <p:cNvSpPr txBox="1"/>
          <p:nvPr/>
        </p:nvSpPr>
        <p:spPr>
          <a:xfrm>
            <a:off x="832867" y="4389382"/>
            <a:ext cx="1400537"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Culture</a:t>
            </a:r>
          </a:p>
        </p:txBody>
      </p:sp>
      <p:sp>
        <p:nvSpPr>
          <p:cNvPr id="12" name="Right Arrow 11">
            <a:extLst>
              <a:ext uri="{FF2B5EF4-FFF2-40B4-BE49-F238E27FC236}">
                <a16:creationId xmlns:a16="http://schemas.microsoft.com/office/drawing/2014/main" id="{96DFEED9-2B58-0A69-49F4-3B64C7A0916E}"/>
              </a:ext>
            </a:extLst>
          </p:cNvPr>
          <p:cNvSpPr/>
          <p:nvPr/>
        </p:nvSpPr>
        <p:spPr>
          <a:xfrm>
            <a:off x="2355327" y="1099468"/>
            <a:ext cx="1179414" cy="1160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lternative Process 19">
            <a:extLst>
              <a:ext uri="{FF2B5EF4-FFF2-40B4-BE49-F238E27FC236}">
                <a16:creationId xmlns:a16="http://schemas.microsoft.com/office/drawing/2014/main" id="{41E3D407-E3BF-7A6F-6931-B770836EA5CD}"/>
              </a:ext>
            </a:extLst>
          </p:cNvPr>
          <p:cNvSpPr/>
          <p:nvPr/>
        </p:nvSpPr>
        <p:spPr>
          <a:xfrm>
            <a:off x="3610458" y="839443"/>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21" name="Right Arrow 20">
            <a:extLst>
              <a:ext uri="{FF2B5EF4-FFF2-40B4-BE49-F238E27FC236}">
                <a16:creationId xmlns:a16="http://schemas.microsoft.com/office/drawing/2014/main" id="{94CD0867-26E5-A625-711A-49DD5C847343}"/>
              </a:ext>
            </a:extLst>
          </p:cNvPr>
          <p:cNvSpPr/>
          <p:nvPr/>
        </p:nvSpPr>
        <p:spPr>
          <a:xfrm>
            <a:off x="5298040" y="1099467"/>
            <a:ext cx="1179414" cy="1160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lternative Process 21">
            <a:extLst>
              <a:ext uri="{FF2B5EF4-FFF2-40B4-BE49-F238E27FC236}">
                <a16:creationId xmlns:a16="http://schemas.microsoft.com/office/drawing/2014/main" id="{2E990B8B-C439-1D8C-2543-1AC2DDB2EC68}"/>
              </a:ext>
            </a:extLst>
          </p:cNvPr>
          <p:cNvSpPr/>
          <p:nvPr/>
        </p:nvSpPr>
        <p:spPr>
          <a:xfrm>
            <a:off x="6489451" y="821171"/>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23" name="Right Arrow 22">
            <a:extLst>
              <a:ext uri="{FF2B5EF4-FFF2-40B4-BE49-F238E27FC236}">
                <a16:creationId xmlns:a16="http://schemas.microsoft.com/office/drawing/2014/main" id="{C7669EDE-0165-BB7F-9035-7226EBA6D140}"/>
              </a:ext>
            </a:extLst>
          </p:cNvPr>
          <p:cNvSpPr/>
          <p:nvPr/>
        </p:nvSpPr>
        <p:spPr>
          <a:xfrm>
            <a:off x="8167386" y="1090326"/>
            <a:ext cx="1179414" cy="1160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Alternative Process 23">
            <a:extLst>
              <a:ext uri="{FF2B5EF4-FFF2-40B4-BE49-F238E27FC236}">
                <a16:creationId xmlns:a16="http://schemas.microsoft.com/office/drawing/2014/main" id="{78F44D95-156A-67E6-C79A-B0E2F4077652}"/>
              </a:ext>
            </a:extLst>
          </p:cNvPr>
          <p:cNvSpPr/>
          <p:nvPr/>
        </p:nvSpPr>
        <p:spPr>
          <a:xfrm>
            <a:off x="9353068" y="816458"/>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25" name="Alternative Process 24">
            <a:extLst>
              <a:ext uri="{FF2B5EF4-FFF2-40B4-BE49-F238E27FC236}">
                <a16:creationId xmlns:a16="http://schemas.microsoft.com/office/drawing/2014/main" id="{85E6B93C-C9EA-4196-7181-B43DAED35359}"/>
              </a:ext>
            </a:extLst>
          </p:cNvPr>
          <p:cNvSpPr/>
          <p:nvPr/>
        </p:nvSpPr>
        <p:spPr>
          <a:xfrm>
            <a:off x="670364" y="1793079"/>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6" name="TextBox 25">
            <a:extLst>
              <a:ext uri="{FF2B5EF4-FFF2-40B4-BE49-F238E27FC236}">
                <a16:creationId xmlns:a16="http://schemas.microsoft.com/office/drawing/2014/main" id="{480F4962-C356-73E9-8BFC-BE3F57391528}"/>
              </a:ext>
            </a:extLst>
          </p:cNvPr>
          <p:cNvSpPr txBox="1"/>
          <p:nvPr/>
        </p:nvSpPr>
        <p:spPr>
          <a:xfrm>
            <a:off x="757471" y="1851348"/>
            <a:ext cx="1532199" cy="523220"/>
          </a:xfrm>
          <a:prstGeom prst="rect">
            <a:avLst/>
          </a:prstGeom>
          <a:noFill/>
        </p:spPr>
        <p:txBody>
          <a:bodyPr wrap="square" rtlCol="0">
            <a:spAutoFit/>
          </a:bodyPr>
          <a:lstStyle/>
          <a:p>
            <a:pPr algn="ctr"/>
            <a:r>
              <a:rPr lang="en-US" sz="1400" b="1" dirty="0">
                <a:latin typeface="Arial" panose="020B0604020202020204" pitchFamily="34" charset="0"/>
                <a:cs typeface="Arial" panose="020B0604020202020204" pitchFamily="34" charset="0"/>
              </a:rPr>
              <a:t>Communication Skills</a:t>
            </a:r>
          </a:p>
        </p:txBody>
      </p:sp>
      <p:sp>
        <p:nvSpPr>
          <p:cNvPr id="27" name="TextBox 26">
            <a:extLst>
              <a:ext uri="{FF2B5EF4-FFF2-40B4-BE49-F238E27FC236}">
                <a16:creationId xmlns:a16="http://schemas.microsoft.com/office/drawing/2014/main" id="{1CE980C5-67A8-5493-3439-04B3ADC5B045}"/>
              </a:ext>
            </a:extLst>
          </p:cNvPr>
          <p:cNvSpPr txBox="1"/>
          <p:nvPr/>
        </p:nvSpPr>
        <p:spPr>
          <a:xfrm>
            <a:off x="2383751" y="812389"/>
            <a:ext cx="1310350" cy="338554"/>
          </a:xfrm>
          <a:prstGeom prst="rect">
            <a:avLst/>
          </a:prstGeom>
          <a:noFill/>
        </p:spPr>
        <p:txBody>
          <a:bodyPr wrap="square" rtlCol="0">
            <a:spAutoFit/>
          </a:bodyPr>
          <a:lstStyle/>
          <a:p>
            <a:r>
              <a:rPr lang="en-US" sz="1600" b="1" dirty="0">
                <a:latin typeface="Arial" panose="020B0604020202020204" pitchFamily="34" charset="0"/>
                <a:cs typeface="Arial" panose="020B0604020202020204" pitchFamily="34" charset="0"/>
              </a:rPr>
              <a:t>Encodes</a:t>
            </a:r>
          </a:p>
        </p:txBody>
      </p:sp>
      <p:sp>
        <p:nvSpPr>
          <p:cNvPr id="28" name="TextBox 27">
            <a:extLst>
              <a:ext uri="{FF2B5EF4-FFF2-40B4-BE49-F238E27FC236}">
                <a16:creationId xmlns:a16="http://schemas.microsoft.com/office/drawing/2014/main" id="{BD7725A4-F276-58BE-ED83-D83A5C5FB5EC}"/>
              </a:ext>
            </a:extLst>
          </p:cNvPr>
          <p:cNvSpPr txBox="1"/>
          <p:nvPr/>
        </p:nvSpPr>
        <p:spPr>
          <a:xfrm>
            <a:off x="3796135" y="938115"/>
            <a:ext cx="1286478"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Message</a:t>
            </a:r>
          </a:p>
        </p:txBody>
      </p:sp>
      <p:sp>
        <p:nvSpPr>
          <p:cNvPr id="29" name="TextBox 28">
            <a:extLst>
              <a:ext uri="{FF2B5EF4-FFF2-40B4-BE49-F238E27FC236}">
                <a16:creationId xmlns:a16="http://schemas.microsoft.com/office/drawing/2014/main" id="{3EE55148-E4CB-A3AD-1B1C-171CEDB5FC9E}"/>
              </a:ext>
            </a:extLst>
          </p:cNvPr>
          <p:cNvSpPr txBox="1"/>
          <p:nvPr/>
        </p:nvSpPr>
        <p:spPr>
          <a:xfrm>
            <a:off x="3785165" y="506306"/>
            <a:ext cx="1435259" cy="338554"/>
          </a:xfrm>
          <a:prstGeom prst="rect">
            <a:avLst/>
          </a:prstGeom>
          <a:noFill/>
        </p:spPr>
        <p:txBody>
          <a:bodyPr wrap="square" rtlCol="0">
            <a:spAutoFit/>
          </a:bodyPr>
          <a:lstStyle/>
          <a:p>
            <a:r>
              <a:rPr lang="en-US" sz="1600" i="1" dirty="0">
                <a:latin typeface="Arial" panose="020B0604020202020204" pitchFamily="34" charset="0"/>
                <a:cs typeface="Arial" panose="020B0604020202020204" pitchFamily="34" charset="0"/>
              </a:rPr>
              <a:t>M (Message)</a:t>
            </a:r>
          </a:p>
        </p:txBody>
      </p:sp>
      <p:sp>
        <p:nvSpPr>
          <p:cNvPr id="30" name="TextBox 29">
            <a:extLst>
              <a:ext uri="{FF2B5EF4-FFF2-40B4-BE49-F238E27FC236}">
                <a16:creationId xmlns:a16="http://schemas.microsoft.com/office/drawing/2014/main" id="{F479C354-DADB-BBAA-53E3-DC1952A4DEE6}"/>
              </a:ext>
            </a:extLst>
          </p:cNvPr>
          <p:cNvSpPr txBox="1"/>
          <p:nvPr/>
        </p:nvSpPr>
        <p:spPr>
          <a:xfrm>
            <a:off x="6705603" y="501632"/>
            <a:ext cx="1429830" cy="338554"/>
          </a:xfrm>
          <a:prstGeom prst="rect">
            <a:avLst/>
          </a:prstGeom>
          <a:noFill/>
        </p:spPr>
        <p:txBody>
          <a:bodyPr wrap="square" rtlCol="0">
            <a:spAutoFit/>
          </a:bodyPr>
          <a:lstStyle/>
          <a:p>
            <a:r>
              <a:rPr lang="en-US" sz="1600" i="1" dirty="0">
                <a:latin typeface="Arial" panose="020B0604020202020204" pitchFamily="34" charset="0"/>
                <a:cs typeface="Arial" panose="020B0604020202020204" pitchFamily="34" charset="0"/>
              </a:rPr>
              <a:t>C (Channel)</a:t>
            </a:r>
          </a:p>
        </p:txBody>
      </p:sp>
      <p:sp>
        <p:nvSpPr>
          <p:cNvPr id="31" name="TextBox 30">
            <a:extLst>
              <a:ext uri="{FF2B5EF4-FFF2-40B4-BE49-F238E27FC236}">
                <a16:creationId xmlns:a16="http://schemas.microsoft.com/office/drawing/2014/main" id="{8F54A033-B3B5-09E0-A5DB-640B7DD0A985}"/>
              </a:ext>
            </a:extLst>
          </p:cNvPr>
          <p:cNvSpPr txBox="1"/>
          <p:nvPr/>
        </p:nvSpPr>
        <p:spPr>
          <a:xfrm>
            <a:off x="6666558" y="944856"/>
            <a:ext cx="1258264"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Senses</a:t>
            </a:r>
          </a:p>
        </p:txBody>
      </p:sp>
      <p:sp>
        <p:nvSpPr>
          <p:cNvPr id="32" name="TextBox 31">
            <a:extLst>
              <a:ext uri="{FF2B5EF4-FFF2-40B4-BE49-F238E27FC236}">
                <a16:creationId xmlns:a16="http://schemas.microsoft.com/office/drawing/2014/main" id="{47A278EB-1562-B26C-7257-0A3E75885E55}"/>
              </a:ext>
            </a:extLst>
          </p:cNvPr>
          <p:cNvSpPr txBox="1"/>
          <p:nvPr/>
        </p:nvSpPr>
        <p:spPr>
          <a:xfrm>
            <a:off x="8234730" y="810528"/>
            <a:ext cx="1238487" cy="338554"/>
          </a:xfrm>
          <a:prstGeom prst="rect">
            <a:avLst/>
          </a:prstGeom>
          <a:noFill/>
        </p:spPr>
        <p:txBody>
          <a:bodyPr wrap="square" rtlCol="0">
            <a:spAutoFit/>
          </a:bodyPr>
          <a:lstStyle/>
          <a:p>
            <a:r>
              <a:rPr lang="en-US" sz="1600" b="1" dirty="0">
                <a:latin typeface="Arial" panose="020B0604020202020204" pitchFamily="34" charset="0"/>
                <a:cs typeface="Arial" panose="020B0604020202020204" pitchFamily="34" charset="0"/>
              </a:rPr>
              <a:t>Decodes</a:t>
            </a:r>
          </a:p>
        </p:txBody>
      </p:sp>
      <p:sp>
        <p:nvSpPr>
          <p:cNvPr id="33" name="TextBox 32">
            <a:extLst>
              <a:ext uri="{FF2B5EF4-FFF2-40B4-BE49-F238E27FC236}">
                <a16:creationId xmlns:a16="http://schemas.microsoft.com/office/drawing/2014/main" id="{6A92B10C-93F6-3876-67BA-9C3225D986DA}"/>
              </a:ext>
            </a:extLst>
          </p:cNvPr>
          <p:cNvSpPr txBox="1"/>
          <p:nvPr/>
        </p:nvSpPr>
        <p:spPr>
          <a:xfrm>
            <a:off x="9808249" y="944856"/>
            <a:ext cx="1423686"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Staff</a:t>
            </a:r>
          </a:p>
        </p:txBody>
      </p:sp>
      <p:sp>
        <p:nvSpPr>
          <p:cNvPr id="34" name="TextBox 33">
            <a:extLst>
              <a:ext uri="{FF2B5EF4-FFF2-40B4-BE49-F238E27FC236}">
                <a16:creationId xmlns:a16="http://schemas.microsoft.com/office/drawing/2014/main" id="{EF096F0B-B0F3-AC4C-2279-D462A4A68B55}"/>
              </a:ext>
            </a:extLst>
          </p:cNvPr>
          <p:cNvSpPr txBox="1"/>
          <p:nvPr/>
        </p:nvSpPr>
        <p:spPr>
          <a:xfrm>
            <a:off x="9421251" y="490881"/>
            <a:ext cx="1661931" cy="338554"/>
          </a:xfrm>
          <a:prstGeom prst="rect">
            <a:avLst/>
          </a:prstGeom>
          <a:noFill/>
        </p:spPr>
        <p:txBody>
          <a:bodyPr wrap="square" rtlCol="0">
            <a:spAutoFit/>
          </a:bodyPr>
          <a:lstStyle/>
          <a:p>
            <a:r>
              <a:rPr lang="en-US" sz="1600" i="1" dirty="0">
                <a:latin typeface="Arial" panose="020B0604020202020204" pitchFamily="34" charset="0"/>
                <a:cs typeface="Arial" panose="020B0604020202020204" pitchFamily="34" charset="0"/>
              </a:rPr>
              <a:t>R (Receiver)</a:t>
            </a:r>
          </a:p>
        </p:txBody>
      </p:sp>
      <p:cxnSp>
        <p:nvCxnSpPr>
          <p:cNvPr id="35" name="Straight Connector 34">
            <a:extLst>
              <a:ext uri="{FF2B5EF4-FFF2-40B4-BE49-F238E27FC236}">
                <a16:creationId xmlns:a16="http://schemas.microsoft.com/office/drawing/2014/main" id="{73B6A94F-252A-81C2-0346-E05772656B87}"/>
              </a:ext>
            </a:extLst>
          </p:cNvPr>
          <p:cNvCxnSpPr>
            <a:cxnSpLocks/>
          </p:cNvCxnSpPr>
          <p:nvPr/>
        </p:nvCxnSpPr>
        <p:spPr>
          <a:xfrm>
            <a:off x="4476569" y="1451351"/>
            <a:ext cx="1" cy="329472"/>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6D2566A1-B52E-6337-49DE-16E4CBA42763}"/>
              </a:ext>
            </a:extLst>
          </p:cNvPr>
          <p:cNvCxnSpPr>
            <a:cxnSpLocks/>
          </p:cNvCxnSpPr>
          <p:nvPr/>
        </p:nvCxnSpPr>
        <p:spPr>
          <a:xfrm>
            <a:off x="7410630" y="1441128"/>
            <a:ext cx="1" cy="329472"/>
          </a:xfrm>
          <a:prstGeom prst="line">
            <a:avLst/>
          </a:prstGeom>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C11EF82F-C576-2586-ECBA-A0D47BECCDA7}"/>
              </a:ext>
            </a:extLst>
          </p:cNvPr>
          <p:cNvCxnSpPr>
            <a:cxnSpLocks/>
          </p:cNvCxnSpPr>
          <p:nvPr/>
        </p:nvCxnSpPr>
        <p:spPr>
          <a:xfrm>
            <a:off x="10222487" y="1421542"/>
            <a:ext cx="1" cy="329472"/>
          </a:xfrm>
          <a:prstGeom prst="line">
            <a:avLst/>
          </a:prstGeom>
        </p:spPr>
        <p:style>
          <a:lnRef idx="2">
            <a:schemeClr val="accent1"/>
          </a:lnRef>
          <a:fillRef idx="0">
            <a:schemeClr val="accent1"/>
          </a:fillRef>
          <a:effectRef idx="1">
            <a:schemeClr val="accent1"/>
          </a:effectRef>
          <a:fontRef idx="minor">
            <a:schemeClr val="tx1"/>
          </a:fontRef>
        </p:style>
      </p:cxnSp>
      <p:sp>
        <p:nvSpPr>
          <p:cNvPr id="42" name="Alternative Process 41">
            <a:extLst>
              <a:ext uri="{FF2B5EF4-FFF2-40B4-BE49-F238E27FC236}">
                <a16:creationId xmlns:a16="http://schemas.microsoft.com/office/drawing/2014/main" id="{DD339946-4705-9351-0A7E-497508BEBE91}"/>
              </a:ext>
            </a:extLst>
          </p:cNvPr>
          <p:cNvSpPr/>
          <p:nvPr/>
        </p:nvSpPr>
        <p:spPr>
          <a:xfrm>
            <a:off x="3398919" y="2826218"/>
            <a:ext cx="2205831" cy="1015663"/>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44" name="Alternative Process 43">
            <a:extLst>
              <a:ext uri="{FF2B5EF4-FFF2-40B4-BE49-F238E27FC236}">
                <a16:creationId xmlns:a16="http://schemas.microsoft.com/office/drawing/2014/main" id="{357412DC-252B-09C5-8F98-4604208D62FA}"/>
              </a:ext>
            </a:extLst>
          </p:cNvPr>
          <p:cNvSpPr/>
          <p:nvPr/>
        </p:nvSpPr>
        <p:spPr>
          <a:xfrm>
            <a:off x="3445963" y="3871397"/>
            <a:ext cx="2144565" cy="1013637"/>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45" name="TextBox 44">
            <a:extLst>
              <a:ext uri="{FF2B5EF4-FFF2-40B4-BE49-F238E27FC236}">
                <a16:creationId xmlns:a16="http://schemas.microsoft.com/office/drawing/2014/main" id="{F82C431D-A15A-AA99-F60F-1547FDBBA88D}"/>
              </a:ext>
            </a:extLst>
          </p:cNvPr>
          <p:cNvSpPr txBox="1"/>
          <p:nvPr/>
        </p:nvSpPr>
        <p:spPr>
          <a:xfrm>
            <a:off x="3554304" y="1844882"/>
            <a:ext cx="1912542" cy="707886"/>
          </a:xfrm>
          <a:prstGeom prst="rect">
            <a:avLst/>
          </a:prstGeom>
          <a:noFill/>
        </p:spPr>
        <p:txBody>
          <a:bodyPr wrap="square" rtlCol="0">
            <a:spAutoFit/>
          </a:bodyPr>
          <a:lstStyle/>
          <a:p>
            <a:pPr algn="ctr"/>
            <a:r>
              <a:rPr lang="en-US" sz="2000" b="1" dirty="0">
                <a:latin typeface="Arial" panose="020B0604020202020204" pitchFamily="34" charset="0"/>
                <a:cs typeface="Arial" panose="020B0604020202020204" pitchFamily="34" charset="0"/>
              </a:rPr>
              <a:t>Content: what mean to say</a:t>
            </a:r>
          </a:p>
        </p:txBody>
      </p:sp>
      <p:sp>
        <p:nvSpPr>
          <p:cNvPr id="46" name="TextBox 45">
            <a:extLst>
              <a:ext uri="{FF2B5EF4-FFF2-40B4-BE49-F238E27FC236}">
                <a16:creationId xmlns:a16="http://schemas.microsoft.com/office/drawing/2014/main" id="{C3CCF583-304E-581A-DD6F-ADE9640B3AA8}"/>
              </a:ext>
            </a:extLst>
          </p:cNvPr>
          <p:cNvSpPr txBox="1"/>
          <p:nvPr/>
        </p:nvSpPr>
        <p:spPr>
          <a:xfrm>
            <a:off x="3456988" y="2811690"/>
            <a:ext cx="2159926" cy="1015663"/>
          </a:xfrm>
          <a:prstGeom prst="rect">
            <a:avLst/>
          </a:prstGeom>
          <a:noFill/>
        </p:spPr>
        <p:txBody>
          <a:bodyPr wrap="square" rtlCol="0">
            <a:spAutoFit/>
          </a:bodyPr>
          <a:lstStyle/>
          <a:p>
            <a:pPr algn="ctr"/>
            <a:r>
              <a:rPr lang="en-US" sz="2000" b="1" dirty="0">
                <a:latin typeface="Arial" panose="020B0604020202020204" pitchFamily="34" charset="0"/>
                <a:cs typeface="Arial" panose="020B0604020202020204" pitchFamily="34" charset="0"/>
              </a:rPr>
              <a:t>Elements: words gestures symbols</a:t>
            </a:r>
          </a:p>
        </p:txBody>
      </p:sp>
      <p:sp>
        <p:nvSpPr>
          <p:cNvPr id="47" name="TextBox 46">
            <a:extLst>
              <a:ext uri="{FF2B5EF4-FFF2-40B4-BE49-F238E27FC236}">
                <a16:creationId xmlns:a16="http://schemas.microsoft.com/office/drawing/2014/main" id="{A2854679-8C4B-8699-C2F9-720043DD3608}"/>
              </a:ext>
            </a:extLst>
          </p:cNvPr>
          <p:cNvSpPr txBox="1"/>
          <p:nvPr/>
        </p:nvSpPr>
        <p:spPr>
          <a:xfrm>
            <a:off x="3414429" y="3891524"/>
            <a:ext cx="2300011" cy="1015663"/>
          </a:xfrm>
          <a:prstGeom prst="rect">
            <a:avLst/>
          </a:prstGeom>
          <a:noFill/>
        </p:spPr>
        <p:txBody>
          <a:bodyPr wrap="square" rtlCol="0">
            <a:spAutoFit/>
          </a:bodyPr>
          <a:lstStyle/>
          <a:p>
            <a:pPr algn="ctr"/>
            <a:r>
              <a:rPr lang="en-US" sz="2000" b="1" dirty="0">
                <a:latin typeface="Arial" panose="020B0604020202020204" pitchFamily="34" charset="0"/>
                <a:cs typeface="Arial" panose="020B0604020202020204" pitchFamily="34" charset="0"/>
              </a:rPr>
              <a:t>Treatment: tone, style(informal or formal</a:t>
            </a:r>
          </a:p>
        </p:txBody>
      </p:sp>
      <p:sp>
        <p:nvSpPr>
          <p:cNvPr id="48" name="TextBox 47">
            <a:extLst>
              <a:ext uri="{FF2B5EF4-FFF2-40B4-BE49-F238E27FC236}">
                <a16:creationId xmlns:a16="http://schemas.microsoft.com/office/drawing/2014/main" id="{00A427B3-711D-3C78-6421-FAD584C5C452}"/>
              </a:ext>
            </a:extLst>
          </p:cNvPr>
          <p:cNvSpPr txBox="1"/>
          <p:nvPr/>
        </p:nvSpPr>
        <p:spPr>
          <a:xfrm>
            <a:off x="3426091" y="4886340"/>
            <a:ext cx="2322729" cy="1015663"/>
          </a:xfrm>
          <a:prstGeom prst="rect">
            <a:avLst/>
          </a:prstGeom>
          <a:noFill/>
        </p:spPr>
        <p:txBody>
          <a:bodyPr wrap="square" rtlCol="0">
            <a:spAutoFit/>
          </a:bodyPr>
          <a:lstStyle/>
          <a:p>
            <a:pPr algn="ctr"/>
            <a:r>
              <a:rPr lang="en-US" sz="2000" b="1" dirty="0">
                <a:latin typeface="Arial" panose="020B0604020202020204" pitchFamily="34" charset="0"/>
                <a:cs typeface="Arial" panose="020B0604020202020204" pitchFamily="34" charset="0"/>
              </a:rPr>
              <a:t>Structure: how organized the message</a:t>
            </a:r>
          </a:p>
        </p:txBody>
      </p:sp>
      <p:sp>
        <p:nvSpPr>
          <p:cNvPr id="49" name="TextBox 48">
            <a:extLst>
              <a:ext uri="{FF2B5EF4-FFF2-40B4-BE49-F238E27FC236}">
                <a16:creationId xmlns:a16="http://schemas.microsoft.com/office/drawing/2014/main" id="{932709F9-AFA0-E492-BCB3-806FF9A3F11F}"/>
              </a:ext>
            </a:extLst>
          </p:cNvPr>
          <p:cNvSpPr txBox="1"/>
          <p:nvPr/>
        </p:nvSpPr>
        <p:spPr>
          <a:xfrm>
            <a:off x="3493126" y="5997751"/>
            <a:ext cx="2123788" cy="707886"/>
          </a:xfrm>
          <a:prstGeom prst="rect">
            <a:avLst/>
          </a:prstGeom>
          <a:noFill/>
        </p:spPr>
        <p:txBody>
          <a:bodyPr wrap="square" rtlCol="0">
            <a:spAutoFit/>
          </a:bodyPr>
          <a:lstStyle/>
          <a:p>
            <a:pPr algn="ctr"/>
            <a:r>
              <a:rPr lang="en-US" sz="2000" b="1" dirty="0"/>
              <a:t>Code: language, signs</a:t>
            </a:r>
          </a:p>
        </p:txBody>
      </p:sp>
      <p:sp>
        <p:nvSpPr>
          <p:cNvPr id="50" name="Alternative Process 49">
            <a:extLst>
              <a:ext uri="{FF2B5EF4-FFF2-40B4-BE49-F238E27FC236}">
                <a16:creationId xmlns:a16="http://schemas.microsoft.com/office/drawing/2014/main" id="{E56CBDEF-BE1B-F644-D807-84BCB4ACE6C9}"/>
              </a:ext>
            </a:extLst>
          </p:cNvPr>
          <p:cNvSpPr/>
          <p:nvPr/>
        </p:nvSpPr>
        <p:spPr>
          <a:xfrm>
            <a:off x="6491713" y="1791589"/>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52" name="Alternative Process 51">
            <a:extLst>
              <a:ext uri="{FF2B5EF4-FFF2-40B4-BE49-F238E27FC236}">
                <a16:creationId xmlns:a16="http://schemas.microsoft.com/office/drawing/2014/main" id="{D8226F3F-F45A-BDFB-47BC-17944E967BCA}"/>
              </a:ext>
            </a:extLst>
          </p:cNvPr>
          <p:cNvSpPr/>
          <p:nvPr/>
        </p:nvSpPr>
        <p:spPr>
          <a:xfrm>
            <a:off x="6500562" y="2404780"/>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53" name="Alternative Process 52">
            <a:extLst>
              <a:ext uri="{FF2B5EF4-FFF2-40B4-BE49-F238E27FC236}">
                <a16:creationId xmlns:a16="http://schemas.microsoft.com/office/drawing/2014/main" id="{24261138-BF77-1346-39FB-19BC0AF0A603}"/>
              </a:ext>
            </a:extLst>
          </p:cNvPr>
          <p:cNvSpPr/>
          <p:nvPr/>
        </p:nvSpPr>
        <p:spPr>
          <a:xfrm>
            <a:off x="6508161" y="3022117"/>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54" name="Alternative Process 53">
            <a:extLst>
              <a:ext uri="{FF2B5EF4-FFF2-40B4-BE49-F238E27FC236}">
                <a16:creationId xmlns:a16="http://schemas.microsoft.com/office/drawing/2014/main" id="{976FFBFE-E2BA-2435-55B1-FA13A20B3093}"/>
              </a:ext>
            </a:extLst>
          </p:cNvPr>
          <p:cNvSpPr/>
          <p:nvPr/>
        </p:nvSpPr>
        <p:spPr>
          <a:xfrm>
            <a:off x="6524688" y="4264506"/>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55" name="Alternative Process 54">
            <a:extLst>
              <a:ext uri="{FF2B5EF4-FFF2-40B4-BE49-F238E27FC236}">
                <a16:creationId xmlns:a16="http://schemas.microsoft.com/office/drawing/2014/main" id="{7839D048-E865-CD3C-07BC-2BF81CCD6089}"/>
              </a:ext>
            </a:extLst>
          </p:cNvPr>
          <p:cNvSpPr/>
          <p:nvPr/>
        </p:nvSpPr>
        <p:spPr>
          <a:xfrm>
            <a:off x="6508161" y="3643156"/>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56" name="TextBox 55">
            <a:extLst>
              <a:ext uri="{FF2B5EF4-FFF2-40B4-BE49-F238E27FC236}">
                <a16:creationId xmlns:a16="http://schemas.microsoft.com/office/drawing/2014/main" id="{62272FFB-755A-3EC4-8DEB-1043573A2AA0}"/>
              </a:ext>
            </a:extLst>
          </p:cNvPr>
          <p:cNvSpPr txBox="1"/>
          <p:nvPr/>
        </p:nvSpPr>
        <p:spPr>
          <a:xfrm>
            <a:off x="6666558" y="1899363"/>
            <a:ext cx="1329940"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Hearing</a:t>
            </a:r>
          </a:p>
        </p:txBody>
      </p:sp>
      <p:sp>
        <p:nvSpPr>
          <p:cNvPr id="57" name="TextBox 56">
            <a:extLst>
              <a:ext uri="{FF2B5EF4-FFF2-40B4-BE49-F238E27FC236}">
                <a16:creationId xmlns:a16="http://schemas.microsoft.com/office/drawing/2014/main" id="{A2B8C745-CEB6-B9C0-6FC4-7B0E9B515444}"/>
              </a:ext>
            </a:extLst>
          </p:cNvPr>
          <p:cNvSpPr txBox="1"/>
          <p:nvPr/>
        </p:nvSpPr>
        <p:spPr>
          <a:xfrm>
            <a:off x="6722393" y="2518366"/>
            <a:ext cx="1281380"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Seeing</a:t>
            </a:r>
          </a:p>
        </p:txBody>
      </p:sp>
      <p:sp>
        <p:nvSpPr>
          <p:cNvPr id="58" name="TextBox 57">
            <a:extLst>
              <a:ext uri="{FF2B5EF4-FFF2-40B4-BE49-F238E27FC236}">
                <a16:creationId xmlns:a16="http://schemas.microsoft.com/office/drawing/2014/main" id="{28816AEE-EA8F-CB37-CE2B-F0890193D099}"/>
              </a:ext>
            </a:extLst>
          </p:cNvPr>
          <p:cNvSpPr txBox="1"/>
          <p:nvPr/>
        </p:nvSpPr>
        <p:spPr>
          <a:xfrm>
            <a:off x="6666558" y="3135914"/>
            <a:ext cx="1429347"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Touching</a:t>
            </a:r>
          </a:p>
        </p:txBody>
      </p:sp>
      <p:sp>
        <p:nvSpPr>
          <p:cNvPr id="59" name="TextBox 58">
            <a:extLst>
              <a:ext uri="{FF2B5EF4-FFF2-40B4-BE49-F238E27FC236}">
                <a16:creationId xmlns:a16="http://schemas.microsoft.com/office/drawing/2014/main" id="{0417B17E-2E08-DFBD-432B-37D899064467}"/>
              </a:ext>
            </a:extLst>
          </p:cNvPr>
          <p:cNvSpPr txBox="1"/>
          <p:nvPr/>
        </p:nvSpPr>
        <p:spPr>
          <a:xfrm>
            <a:off x="6705603" y="3767374"/>
            <a:ext cx="1331083"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Smelling</a:t>
            </a:r>
          </a:p>
        </p:txBody>
      </p:sp>
      <p:sp>
        <p:nvSpPr>
          <p:cNvPr id="60" name="TextBox 59">
            <a:extLst>
              <a:ext uri="{FF2B5EF4-FFF2-40B4-BE49-F238E27FC236}">
                <a16:creationId xmlns:a16="http://schemas.microsoft.com/office/drawing/2014/main" id="{1C10C198-73F0-CADC-4118-37809F36A467}"/>
              </a:ext>
            </a:extLst>
          </p:cNvPr>
          <p:cNvSpPr txBox="1"/>
          <p:nvPr/>
        </p:nvSpPr>
        <p:spPr>
          <a:xfrm>
            <a:off x="6673261" y="4378216"/>
            <a:ext cx="1379643"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Tasting</a:t>
            </a:r>
          </a:p>
        </p:txBody>
      </p:sp>
      <p:sp>
        <p:nvSpPr>
          <p:cNvPr id="61" name="Alternative Process 60">
            <a:extLst>
              <a:ext uri="{FF2B5EF4-FFF2-40B4-BE49-F238E27FC236}">
                <a16:creationId xmlns:a16="http://schemas.microsoft.com/office/drawing/2014/main" id="{ECFDEC8B-8EBD-4F7D-F652-63BE2C219F9E}"/>
              </a:ext>
            </a:extLst>
          </p:cNvPr>
          <p:cNvSpPr/>
          <p:nvPr/>
        </p:nvSpPr>
        <p:spPr>
          <a:xfrm>
            <a:off x="9373675" y="1752571"/>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63" name="Alternative Process 62">
            <a:extLst>
              <a:ext uri="{FF2B5EF4-FFF2-40B4-BE49-F238E27FC236}">
                <a16:creationId xmlns:a16="http://schemas.microsoft.com/office/drawing/2014/main" id="{3639FC6E-5A08-C7BA-2B6F-6ABEFAEA698B}"/>
              </a:ext>
            </a:extLst>
          </p:cNvPr>
          <p:cNvSpPr/>
          <p:nvPr/>
        </p:nvSpPr>
        <p:spPr>
          <a:xfrm>
            <a:off x="9379464" y="2367681"/>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64" name="Alternative Process 63">
            <a:extLst>
              <a:ext uri="{FF2B5EF4-FFF2-40B4-BE49-F238E27FC236}">
                <a16:creationId xmlns:a16="http://schemas.microsoft.com/office/drawing/2014/main" id="{F182EF6B-AF9C-35FB-A5C9-A0110BC3B9DE}"/>
              </a:ext>
            </a:extLst>
          </p:cNvPr>
          <p:cNvSpPr/>
          <p:nvPr/>
        </p:nvSpPr>
        <p:spPr>
          <a:xfrm>
            <a:off x="9379464" y="2962189"/>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65" name="Alternative Process 64">
            <a:extLst>
              <a:ext uri="{FF2B5EF4-FFF2-40B4-BE49-F238E27FC236}">
                <a16:creationId xmlns:a16="http://schemas.microsoft.com/office/drawing/2014/main" id="{0DD5105B-41EF-2D7F-8A12-6357ED2A015C}"/>
              </a:ext>
            </a:extLst>
          </p:cNvPr>
          <p:cNvSpPr/>
          <p:nvPr/>
        </p:nvSpPr>
        <p:spPr>
          <a:xfrm>
            <a:off x="9373675" y="3588748"/>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66" name="Alternative Process 65">
            <a:extLst>
              <a:ext uri="{FF2B5EF4-FFF2-40B4-BE49-F238E27FC236}">
                <a16:creationId xmlns:a16="http://schemas.microsoft.com/office/drawing/2014/main" id="{79768F56-14B5-3E14-5259-C8C3BFE35B70}"/>
              </a:ext>
            </a:extLst>
          </p:cNvPr>
          <p:cNvSpPr/>
          <p:nvPr/>
        </p:nvSpPr>
        <p:spPr>
          <a:xfrm>
            <a:off x="9373675" y="4213923"/>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67" name="TextBox 66">
            <a:extLst>
              <a:ext uri="{FF2B5EF4-FFF2-40B4-BE49-F238E27FC236}">
                <a16:creationId xmlns:a16="http://schemas.microsoft.com/office/drawing/2014/main" id="{DC099A21-76DF-1334-CE98-2B81DE16E495}"/>
              </a:ext>
            </a:extLst>
          </p:cNvPr>
          <p:cNvSpPr txBox="1"/>
          <p:nvPr/>
        </p:nvSpPr>
        <p:spPr>
          <a:xfrm>
            <a:off x="9317372" y="1819728"/>
            <a:ext cx="1774538" cy="523220"/>
          </a:xfrm>
          <a:prstGeom prst="rect">
            <a:avLst/>
          </a:prstGeom>
          <a:noFill/>
        </p:spPr>
        <p:txBody>
          <a:bodyPr wrap="square" rtlCol="0">
            <a:spAutoFit/>
          </a:bodyPr>
          <a:lstStyle/>
          <a:p>
            <a:pPr algn="ctr"/>
            <a:r>
              <a:rPr lang="en-US" sz="1400" b="1" dirty="0">
                <a:latin typeface="Arial" panose="020B0604020202020204" pitchFamily="34" charset="0"/>
                <a:cs typeface="Arial" panose="020B0604020202020204" pitchFamily="34" charset="0"/>
              </a:rPr>
              <a:t>Communication Skills</a:t>
            </a:r>
          </a:p>
        </p:txBody>
      </p:sp>
      <p:sp>
        <p:nvSpPr>
          <p:cNvPr id="68" name="TextBox 67">
            <a:extLst>
              <a:ext uri="{FF2B5EF4-FFF2-40B4-BE49-F238E27FC236}">
                <a16:creationId xmlns:a16="http://schemas.microsoft.com/office/drawing/2014/main" id="{996E2605-0584-0B4A-F155-F738979A9E6C}"/>
              </a:ext>
            </a:extLst>
          </p:cNvPr>
          <p:cNvSpPr txBox="1"/>
          <p:nvPr/>
        </p:nvSpPr>
        <p:spPr>
          <a:xfrm>
            <a:off x="9466155" y="2471540"/>
            <a:ext cx="1511223"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Attitudes</a:t>
            </a:r>
          </a:p>
        </p:txBody>
      </p:sp>
      <p:sp>
        <p:nvSpPr>
          <p:cNvPr id="69" name="TextBox 68">
            <a:extLst>
              <a:ext uri="{FF2B5EF4-FFF2-40B4-BE49-F238E27FC236}">
                <a16:creationId xmlns:a16="http://schemas.microsoft.com/office/drawing/2014/main" id="{DE02CD99-8097-350B-C43E-EB8199B5CEC6}"/>
              </a:ext>
            </a:extLst>
          </p:cNvPr>
          <p:cNvSpPr txBox="1"/>
          <p:nvPr/>
        </p:nvSpPr>
        <p:spPr>
          <a:xfrm>
            <a:off x="9466154" y="3083828"/>
            <a:ext cx="1511223"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Knowledge</a:t>
            </a:r>
          </a:p>
        </p:txBody>
      </p:sp>
      <p:sp>
        <p:nvSpPr>
          <p:cNvPr id="70" name="TextBox 69">
            <a:extLst>
              <a:ext uri="{FF2B5EF4-FFF2-40B4-BE49-F238E27FC236}">
                <a16:creationId xmlns:a16="http://schemas.microsoft.com/office/drawing/2014/main" id="{9B19B101-15F5-27A4-210D-33F05F07DC12}"/>
              </a:ext>
            </a:extLst>
          </p:cNvPr>
          <p:cNvSpPr txBox="1"/>
          <p:nvPr/>
        </p:nvSpPr>
        <p:spPr>
          <a:xfrm>
            <a:off x="9352773" y="3705481"/>
            <a:ext cx="1774538"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Social System</a:t>
            </a:r>
          </a:p>
        </p:txBody>
      </p:sp>
      <p:sp>
        <p:nvSpPr>
          <p:cNvPr id="72" name="TextBox 71">
            <a:extLst>
              <a:ext uri="{FF2B5EF4-FFF2-40B4-BE49-F238E27FC236}">
                <a16:creationId xmlns:a16="http://schemas.microsoft.com/office/drawing/2014/main" id="{C1B8BF98-DD52-83E7-C093-FB4C4F7337C7}"/>
              </a:ext>
            </a:extLst>
          </p:cNvPr>
          <p:cNvSpPr txBox="1"/>
          <p:nvPr/>
        </p:nvSpPr>
        <p:spPr>
          <a:xfrm>
            <a:off x="9534158" y="4318129"/>
            <a:ext cx="1375214"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Culture</a:t>
            </a:r>
          </a:p>
        </p:txBody>
      </p:sp>
      <p:sp>
        <p:nvSpPr>
          <p:cNvPr id="73" name="Alternative Process 72">
            <a:extLst>
              <a:ext uri="{FF2B5EF4-FFF2-40B4-BE49-F238E27FC236}">
                <a16:creationId xmlns:a16="http://schemas.microsoft.com/office/drawing/2014/main" id="{33D2FBD2-B30E-F000-B113-77C38A4D4C6F}"/>
              </a:ext>
            </a:extLst>
          </p:cNvPr>
          <p:cNvSpPr/>
          <p:nvPr/>
        </p:nvSpPr>
        <p:spPr>
          <a:xfrm>
            <a:off x="3464668" y="4901543"/>
            <a:ext cx="2144565" cy="1013637"/>
          </a:xfrm>
          <a:prstGeom prst="flowChartAlternateProcess">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74" name="Alternative Process 73">
            <a:extLst>
              <a:ext uri="{FF2B5EF4-FFF2-40B4-BE49-F238E27FC236}">
                <a16:creationId xmlns:a16="http://schemas.microsoft.com/office/drawing/2014/main" id="{33DBADC8-9C68-DA2E-BDA7-A0C19CC07F5B}"/>
              </a:ext>
            </a:extLst>
          </p:cNvPr>
          <p:cNvSpPr/>
          <p:nvPr/>
        </p:nvSpPr>
        <p:spPr>
          <a:xfrm>
            <a:off x="3392460" y="1789902"/>
            <a:ext cx="2205831" cy="1015663"/>
          </a:xfrm>
          <a:prstGeom prst="flowChartAlternateProcess">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75" name="Alternative Process 74">
            <a:extLst>
              <a:ext uri="{FF2B5EF4-FFF2-40B4-BE49-F238E27FC236}">
                <a16:creationId xmlns:a16="http://schemas.microsoft.com/office/drawing/2014/main" id="{D7C04D21-E2DA-95E6-AA74-8C0BB0995E5A}"/>
              </a:ext>
            </a:extLst>
          </p:cNvPr>
          <p:cNvSpPr/>
          <p:nvPr/>
        </p:nvSpPr>
        <p:spPr>
          <a:xfrm>
            <a:off x="3464668" y="5936234"/>
            <a:ext cx="2140082" cy="782091"/>
          </a:xfrm>
          <a:prstGeom prst="flowChartAlternateProcess">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3306742898"/>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2037D2-F63B-3D13-C3DB-CB7BF09CE4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7191C3-36C2-A30A-B2B2-4AF20BE06AF2}"/>
              </a:ext>
            </a:extLst>
          </p:cNvPr>
          <p:cNvSpPr>
            <a:spLocks noGrp="1"/>
          </p:cNvSpPr>
          <p:nvPr>
            <p:ph type="title"/>
          </p:nvPr>
        </p:nvSpPr>
        <p:spPr>
          <a:xfrm>
            <a:off x="208344" y="138898"/>
            <a:ext cx="11983656" cy="338556"/>
          </a:xfrm>
        </p:spPr>
        <p:txBody>
          <a:bodyPr>
            <a:normAutofit fontScale="90000"/>
          </a:bodyPr>
          <a:lstStyle/>
          <a:p>
            <a:pPr algn="ctr"/>
            <a:r>
              <a:rPr lang="en-US" sz="2800" dirty="0">
                <a:latin typeface="Arial" panose="020B0604020202020204" pitchFamily="34" charset="0"/>
                <a:cs typeface="Arial" panose="020B0604020202020204" pitchFamily="34" charset="0"/>
              </a:rPr>
              <a:t>Barrier 4 – Berlo Model (Analysis)</a:t>
            </a:r>
          </a:p>
        </p:txBody>
      </p:sp>
      <p:sp>
        <p:nvSpPr>
          <p:cNvPr id="3" name="Content Placeholder 2">
            <a:extLst>
              <a:ext uri="{FF2B5EF4-FFF2-40B4-BE49-F238E27FC236}">
                <a16:creationId xmlns:a16="http://schemas.microsoft.com/office/drawing/2014/main" id="{EA87583D-8C76-3781-DCC8-85E1F09E5A3D}"/>
              </a:ext>
            </a:extLst>
          </p:cNvPr>
          <p:cNvSpPr>
            <a:spLocks noGrp="1"/>
          </p:cNvSpPr>
          <p:nvPr>
            <p:ph idx="1"/>
          </p:nvPr>
        </p:nvSpPr>
        <p:spPr>
          <a:xfrm>
            <a:off x="300942" y="509286"/>
            <a:ext cx="11528386" cy="6348715"/>
          </a:xfrm>
          <a:noFill/>
        </p:spPr>
        <p:txBody>
          <a:bodyPr/>
          <a:lstStyle/>
          <a:p>
            <a:pPr marL="0" indent="0">
              <a:buNone/>
            </a:pPr>
            <a:endParaRPr lang="en-US" dirty="0"/>
          </a:p>
        </p:txBody>
      </p:sp>
      <p:sp>
        <p:nvSpPr>
          <p:cNvPr id="4" name="Alternative Process 3">
            <a:extLst>
              <a:ext uri="{FF2B5EF4-FFF2-40B4-BE49-F238E27FC236}">
                <a16:creationId xmlns:a16="http://schemas.microsoft.com/office/drawing/2014/main" id="{473DB71B-9423-0D6A-4193-39A7B7E2936B}"/>
              </a:ext>
            </a:extLst>
          </p:cNvPr>
          <p:cNvSpPr/>
          <p:nvPr/>
        </p:nvSpPr>
        <p:spPr>
          <a:xfrm>
            <a:off x="639140" y="816458"/>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BBC0E411-0ADA-1A00-6AB3-2B970629E2FE}"/>
              </a:ext>
            </a:extLst>
          </p:cNvPr>
          <p:cNvSpPr txBox="1"/>
          <p:nvPr/>
        </p:nvSpPr>
        <p:spPr>
          <a:xfrm>
            <a:off x="3576578" y="1736731"/>
            <a:ext cx="1990845" cy="369332"/>
          </a:xfrm>
          <a:prstGeom prst="rect">
            <a:avLst/>
          </a:prstGeom>
          <a:noFill/>
        </p:spPr>
        <p:txBody>
          <a:bodyPr wrap="square" rtlCol="0">
            <a:spAutoFit/>
          </a:bodyPr>
          <a:lstStyle/>
          <a:p>
            <a:endParaRPr lang="en-US" dirty="0"/>
          </a:p>
        </p:txBody>
      </p:sp>
      <p:sp>
        <p:nvSpPr>
          <p:cNvPr id="11" name="TextBox 10">
            <a:extLst>
              <a:ext uri="{FF2B5EF4-FFF2-40B4-BE49-F238E27FC236}">
                <a16:creationId xmlns:a16="http://schemas.microsoft.com/office/drawing/2014/main" id="{CEA4DDAB-4B59-D508-171D-226E7E538CD3}"/>
              </a:ext>
            </a:extLst>
          </p:cNvPr>
          <p:cNvSpPr txBox="1"/>
          <p:nvPr/>
        </p:nvSpPr>
        <p:spPr>
          <a:xfrm>
            <a:off x="418602" y="453172"/>
            <a:ext cx="2162054" cy="338554"/>
          </a:xfrm>
          <a:prstGeom prst="rect">
            <a:avLst/>
          </a:prstGeom>
          <a:noFill/>
        </p:spPr>
        <p:txBody>
          <a:bodyPr wrap="square" rtlCol="0">
            <a:spAutoFit/>
          </a:bodyPr>
          <a:lstStyle/>
          <a:p>
            <a:r>
              <a:rPr lang="en-US" sz="1600" i="1" dirty="0">
                <a:latin typeface="Arial" panose="020B0604020202020204" pitchFamily="34" charset="0"/>
                <a:cs typeface="Arial" panose="020B0604020202020204" pitchFamily="34" charset="0"/>
              </a:rPr>
              <a:t>S (Sender or Source)</a:t>
            </a:r>
          </a:p>
        </p:txBody>
      </p:sp>
      <p:cxnSp>
        <p:nvCxnSpPr>
          <p:cNvPr id="13" name="Straight Connector 12">
            <a:extLst>
              <a:ext uri="{FF2B5EF4-FFF2-40B4-BE49-F238E27FC236}">
                <a16:creationId xmlns:a16="http://schemas.microsoft.com/office/drawing/2014/main" id="{CF386822-323F-CCA6-472C-C53A37CCE6D9}"/>
              </a:ext>
            </a:extLst>
          </p:cNvPr>
          <p:cNvCxnSpPr>
            <a:cxnSpLocks/>
          </p:cNvCxnSpPr>
          <p:nvPr/>
        </p:nvCxnSpPr>
        <p:spPr>
          <a:xfrm>
            <a:off x="1508929" y="1450452"/>
            <a:ext cx="1" cy="329472"/>
          </a:xfrm>
          <a:prstGeom prst="line">
            <a:avLst/>
          </a:prstGeom>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036F0A7F-FD96-879F-4A68-0183A5220FD9}"/>
              </a:ext>
            </a:extLst>
          </p:cNvPr>
          <p:cNvSpPr txBox="1"/>
          <p:nvPr/>
        </p:nvSpPr>
        <p:spPr>
          <a:xfrm>
            <a:off x="555228" y="799616"/>
            <a:ext cx="1863639" cy="646331"/>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Gary the floor manager</a:t>
            </a:r>
          </a:p>
        </p:txBody>
      </p:sp>
      <p:sp>
        <p:nvSpPr>
          <p:cNvPr id="12" name="Right Arrow 11">
            <a:extLst>
              <a:ext uri="{FF2B5EF4-FFF2-40B4-BE49-F238E27FC236}">
                <a16:creationId xmlns:a16="http://schemas.microsoft.com/office/drawing/2014/main" id="{6FE3D2AD-9D40-D3B1-84A6-C25ED6CEF04C}"/>
              </a:ext>
            </a:extLst>
          </p:cNvPr>
          <p:cNvSpPr/>
          <p:nvPr/>
        </p:nvSpPr>
        <p:spPr>
          <a:xfrm>
            <a:off x="2355327" y="1099468"/>
            <a:ext cx="1179414" cy="1160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lternative Process 19">
            <a:extLst>
              <a:ext uri="{FF2B5EF4-FFF2-40B4-BE49-F238E27FC236}">
                <a16:creationId xmlns:a16="http://schemas.microsoft.com/office/drawing/2014/main" id="{28953E64-C55D-1240-2353-3F8D51FA6B92}"/>
              </a:ext>
            </a:extLst>
          </p:cNvPr>
          <p:cNvSpPr/>
          <p:nvPr/>
        </p:nvSpPr>
        <p:spPr>
          <a:xfrm>
            <a:off x="3610458" y="839443"/>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21" name="Right Arrow 20">
            <a:extLst>
              <a:ext uri="{FF2B5EF4-FFF2-40B4-BE49-F238E27FC236}">
                <a16:creationId xmlns:a16="http://schemas.microsoft.com/office/drawing/2014/main" id="{CFFA15F1-A2F1-5236-551F-2FD553D973FC}"/>
              </a:ext>
            </a:extLst>
          </p:cNvPr>
          <p:cNvSpPr/>
          <p:nvPr/>
        </p:nvSpPr>
        <p:spPr>
          <a:xfrm>
            <a:off x="5298040" y="1099467"/>
            <a:ext cx="1179414" cy="1160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lternative Process 21">
            <a:extLst>
              <a:ext uri="{FF2B5EF4-FFF2-40B4-BE49-F238E27FC236}">
                <a16:creationId xmlns:a16="http://schemas.microsoft.com/office/drawing/2014/main" id="{000B58A9-CD60-6722-C997-98B2CD45B6BB}"/>
              </a:ext>
            </a:extLst>
          </p:cNvPr>
          <p:cNvSpPr/>
          <p:nvPr/>
        </p:nvSpPr>
        <p:spPr>
          <a:xfrm>
            <a:off x="6489451" y="821171"/>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23" name="Right Arrow 22">
            <a:extLst>
              <a:ext uri="{FF2B5EF4-FFF2-40B4-BE49-F238E27FC236}">
                <a16:creationId xmlns:a16="http://schemas.microsoft.com/office/drawing/2014/main" id="{80EBC70C-5043-A00D-5ACB-9D7E1B524C95}"/>
              </a:ext>
            </a:extLst>
          </p:cNvPr>
          <p:cNvSpPr/>
          <p:nvPr/>
        </p:nvSpPr>
        <p:spPr>
          <a:xfrm>
            <a:off x="8167386" y="1090326"/>
            <a:ext cx="1179414" cy="11607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Alternative Process 23">
            <a:extLst>
              <a:ext uri="{FF2B5EF4-FFF2-40B4-BE49-F238E27FC236}">
                <a16:creationId xmlns:a16="http://schemas.microsoft.com/office/drawing/2014/main" id="{84FFE042-3837-56ED-6ACE-349F6D6E148C}"/>
              </a:ext>
            </a:extLst>
          </p:cNvPr>
          <p:cNvSpPr/>
          <p:nvPr/>
        </p:nvSpPr>
        <p:spPr>
          <a:xfrm>
            <a:off x="9353068" y="816458"/>
            <a:ext cx="1661932" cy="612648"/>
          </a:xfrm>
          <a:prstGeom prst="flowChartAlternate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
        <p:nvSpPr>
          <p:cNvPr id="27" name="TextBox 26">
            <a:extLst>
              <a:ext uri="{FF2B5EF4-FFF2-40B4-BE49-F238E27FC236}">
                <a16:creationId xmlns:a16="http://schemas.microsoft.com/office/drawing/2014/main" id="{B2584AAC-5BF8-2386-4ED9-81AC908C8A92}"/>
              </a:ext>
            </a:extLst>
          </p:cNvPr>
          <p:cNvSpPr txBox="1"/>
          <p:nvPr/>
        </p:nvSpPr>
        <p:spPr>
          <a:xfrm>
            <a:off x="2383751" y="812389"/>
            <a:ext cx="1310350" cy="338554"/>
          </a:xfrm>
          <a:prstGeom prst="rect">
            <a:avLst/>
          </a:prstGeom>
          <a:noFill/>
        </p:spPr>
        <p:txBody>
          <a:bodyPr wrap="square" rtlCol="0">
            <a:spAutoFit/>
          </a:bodyPr>
          <a:lstStyle/>
          <a:p>
            <a:r>
              <a:rPr lang="en-US" sz="1600" b="1" dirty="0">
                <a:latin typeface="Arial" panose="020B0604020202020204" pitchFamily="34" charset="0"/>
                <a:cs typeface="Arial" panose="020B0604020202020204" pitchFamily="34" charset="0"/>
              </a:rPr>
              <a:t>Encodes</a:t>
            </a:r>
          </a:p>
        </p:txBody>
      </p:sp>
      <p:sp>
        <p:nvSpPr>
          <p:cNvPr id="28" name="TextBox 27">
            <a:extLst>
              <a:ext uri="{FF2B5EF4-FFF2-40B4-BE49-F238E27FC236}">
                <a16:creationId xmlns:a16="http://schemas.microsoft.com/office/drawing/2014/main" id="{8542E43A-CEDB-EBC0-789F-1BC37B8B0BE0}"/>
              </a:ext>
            </a:extLst>
          </p:cNvPr>
          <p:cNvSpPr txBox="1"/>
          <p:nvPr/>
        </p:nvSpPr>
        <p:spPr>
          <a:xfrm>
            <a:off x="3796135" y="938115"/>
            <a:ext cx="1286478"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Message</a:t>
            </a:r>
          </a:p>
        </p:txBody>
      </p:sp>
      <p:sp>
        <p:nvSpPr>
          <p:cNvPr id="29" name="TextBox 28">
            <a:extLst>
              <a:ext uri="{FF2B5EF4-FFF2-40B4-BE49-F238E27FC236}">
                <a16:creationId xmlns:a16="http://schemas.microsoft.com/office/drawing/2014/main" id="{68EC65D2-8F60-EC09-73F2-549DBC07C6AA}"/>
              </a:ext>
            </a:extLst>
          </p:cNvPr>
          <p:cNvSpPr txBox="1"/>
          <p:nvPr/>
        </p:nvSpPr>
        <p:spPr>
          <a:xfrm>
            <a:off x="3785165" y="506306"/>
            <a:ext cx="1435259" cy="338554"/>
          </a:xfrm>
          <a:prstGeom prst="rect">
            <a:avLst/>
          </a:prstGeom>
          <a:noFill/>
        </p:spPr>
        <p:txBody>
          <a:bodyPr wrap="square" rtlCol="0">
            <a:spAutoFit/>
          </a:bodyPr>
          <a:lstStyle/>
          <a:p>
            <a:r>
              <a:rPr lang="en-US" sz="1600" i="1" dirty="0">
                <a:latin typeface="Arial" panose="020B0604020202020204" pitchFamily="34" charset="0"/>
                <a:cs typeface="Arial" panose="020B0604020202020204" pitchFamily="34" charset="0"/>
              </a:rPr>
              <a:t>M (Message)</a:t>
            </a:r>
          </a:p>
        </p:txBody>
      </p:sp>
      <p:sp>
        <p:nvSpPr>
          <p:cNvPr id="30" name="TextBox 29">
            <a:extLst>
              <a:ext uri="{FF2B5EF4-FFF2-40B4-BE49-F238E27FC236}">
                <a16:creationId xmlns:a16="http://schemas.microsoft.com/office/drawing/2014/main" id="{B1F0582C-5454-0643-8376-C7D0389BC72E}"/>
              </a:ext>
            </a:extLst>
          </p:cNvPr>
          <p:cNvSpPr txBox="1"/>
          <p:nvPr/>
        </p:nvSpPr>
        <p:spPr>
          <a:xfrm>
            <a:off x="6705603" y="501632"/>
            <a:ext cx="1429830" cy="338554"/>
          </a:xfrm>
          <a:prstGeom prst="rect">
            <a:avLst/>
          </a:prstGeom>
          <a:noFill/>
        </p:spPr>
        <p:txBody>
          <a:bodyPr wrap="square" rtlCol="0">
            <a:spAutoFit/>
          </a:bodyPr>
          <a:lstStyle/>
          <a:p>
            <a:r>
              <a:rPr lang="en-US" sz="1600" i="1" dirty="0">
                <a:latin typeface="Arial" panose="020B0604020202020204" pitchFamily="34" charset="0"/>
                <a:cs typeface="Arial" panose="020B0604020202020204" pitchFamily="34" charset="0"/>
              </a:rPr>
              <a:t>C (Channel)</a:t>
            </a:r>
          </a:p>
        </p:txBody>
      </p:sp>
      <p:sp>
        <p:nvSpPr>
          <p:cNvPr id="31" name="TextBox 30">
            <a:extLst>
              <a:ext uri="{FF2B5EF4-FFF2-40B4-BE49-F238E27FC236}">
                <a16:creationId xmlns:a16="http://schemas.microsoft.com/office/drawing/2014/main" id="{536FE655-F9B3-C305-429B-F71DFC9D5431}"/>
              </a:ext>
            </a:extLst>
          </p:cNvPr>
          <p:cNvSpPr txBox="1"/>
          <p:nvPr/>
        </p:nvSpPr>
        <p:spPr>
          <a:xfrm>
            <a:off x="6759531" y="938115"/>
            <a:ext cx="1258264"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Senses</a:t>
            </a:r>
          </a:p>
        </p:txBody>
      </p:sp>
      <p:sp>
        <p:nvSpPr>
          <p:cNvPr id="32" name="TextBox 31">
            <a:extLst>
              <a:ext uri="{FF2B5EF4-FFF2-40B4-BE49-F238E27FC236}">
                <a16:creationId xmlns:a16="http://schemas.microsoft.com/office/drawing/2014/main" id="{F80385C1-887F-72EE-0489-937F9549177A}"/>
              </a:ext>
            </a:extLst>
          </p:cNvPr>
          <p:cNvSpPr txBox="1"/>
          <p:nvPr/>
        </p:nvSpPr>
        <p:spPr>
          <a:xfrm>
            <a:off x="8234730" y="810528"/>
            <a:ext cx="1238487" cy="338554"/>
          </a:xfrm>
          <a:prstGeom prst="rect">
            <a:avLst/>
          </a:prstGeom>
          <a:noFill/>
        </p:spPr>
        <p:txBody>
          <a:bodyPr wrap="square" rtlCol="0">
            <a:spAutoFit/>
          </a:bodyPr>
          <a:lstStyle/>
          <a:p>
            <a:r>
              <a:rPr lang="en-US" sz="1600" b="1" dirty="0">
                <a:latin typeface="Arial" panose="020B0604020202020204" pitchFamily="34" charset="0"/>
                <a:cs typeface="Arial" panose="020B0604020202020204" pitchFamily="34" charset="0"/>
              </a:rPr>
              <a:t>Decodes</a:t>
            </a:r>
          </a:p>
        </p:txBody>
      </p:sp>
      <p:sp>
        <p:nvSpPr>
          <p:cNvPr id="33" name="TextBox 32">
            <a:extLst>
              <a:ext uri="{FF2B5EF4-FFF2-40B4-BE49-F238E27FC236}">
                <a16:creationId xmlns:a16="http://schemas.microsoft.com/office/drawing/2014/main" id="{1DA47C13-5B1E-FA08-8EA9-C114CDC8E29A}"/>
              </a:ext>
            </a:extLst>
          </p:cNvPr>
          <p:cNvSpPr txBox="1"/>
          <p:nvPr/>
        </p:nvSpPr>
        <p:spPr>
          <a:xfrm>
            <a:off x="9808249" y="944856"/>
            <a:ext cx="1423686"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Staff</a:t>
            </a:r>
          </a:p>
        </p:txBody>
      </p:sp>
      <p:sp>
        <p:nvSpPr>
          <p:cNvPr id="34" name="TextBox 33">
            <a:extLst>
              <a:ext uri="{FF2B5EF4-FFF2-40B4-BE49-F238E27FC236}">
                <a16:creationId xmlns:a16="http://schemas.microsoft.com/office/drawing/2014/main" id="{FA97A0B1-E7F9-985F-10B2-3CEB2842ED6B}"/>
              </a:ext>
            </a:extLst>
          </p:cNvPr>
          <p:cNvSpPr txBox="1"/>
          <p:nvPr/>
        </p:nvSpPr>
        <p:spPr>
          <a:xfrm>
            <a:off x="9421251" y="490881"/>
            <a:ext cx="1661931" cy="338554"/>
          </a:xfrm>
          <a:prstGeom prst="rect">
            <a:avLst/>
          </a:prstGeom>
          <a:noFill/>
        </p:spPr>
        <p:txBody>
          <a:bodyPr wrap="square" rtlCol="0">
            <a:spAutoFit/>
          </a:bodyPr>
          <a:lstStyle/>
          <a:p>
            <a:r>
              <a:rPr lang="en-US" sz="1600" i="1" dirty="0">
                <a:latin typeface="Arial" panose="020B0604020202020204" pitchFamily="34" charset="0"/>
                <a:cs typeface="Arial" panose="020B0604020202020204" pitchFamily="34" charset="0"/>
              </a:rPr>
              <a:t>R (Receiver)</a:t>
            </a:r>
          </a:p>
        </p:txBody>
      </p:sp>
      <p:cxnSp>
        <p:nvCxnSpPr>
          <p:cNvPr id="35" name="Straight Connector 34">
            <a:extLst>
              <a:ext uri="{FF2B5EF4-FFF2-40B4-BE49-F238E27FC236}">
                <a16:creationId xmlns:a16="http://schemas.microsoft.com/office/drawing/2014/main" id="{85448AC5-DF8D-D7E5-A159-C6CC2F020C36}"/>
              </a:ext>
            </a:extLst>
          </p:cNvPr>
          <p:cNvCxnSpPr>
            <a:cxnSpLocks/>
          </p:cNvCxnSpPr>
          <p:nvPr/>
        </p:nvCxnSpPr>
        <p:spPr>
          <a:xfrm>
            <a:off x="4476569" y="1451351"/>
            <a:ext cx="1" cy="329472"/>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B68239BB-BF0C-9A8F-D440-624BD0160F80}"/>
              </a:ext>
            </a:extLst>
          </p:cNvPr>
          <p:cNvCxnSpPr>
            <a:cxnSpLocks/>
          </p:cNvCxnSpPr>
          <p:nvPr/>
        </p:nvCxnSpPr>
        <p:spPr>
          <a:xfrm>
            <a:off x="7410630" y="1441128"/>
            <a:ext cx="1" cy="329472"/>
          </a:xfrm>
          <a:prstGeom prst="line">
            <a:avLst/>
          </a:prstGeom>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854C1053-35B5-1EEC-C695-66CF39218650}"/>
              </a:ext>
            </a:extLst>
          </p:cNvPr>
          <p:cNvCxnSpPr>
            <a:cxnSpLocks/>
            <a:endCxn id="73" idx="0"/>
          </p:cNvCxnSpPr>
          <p:nvPr/>
        </p:nvCxnSpPr>
        <p:spPr>
          <a:xfrm>
            <a:off x="10222487" y="1421542"/>
            <a:ext cx="0" cy="366036"/>
          </a:xfrm>
          <a:prstGeom prst="line">
            <a:avLst/>
          </a:prstGeom>
        </p:spPr>
        <p:style>
          <a:lnRef idx="2">
            <a:schemeClr val="accent1"/>
          </a:lnRef>
          <a:fillRef idx="0">
            <a:schemeClr val="accent1"/>
          </a:fillRef>
          <a:effectRef idx="1">
            <a:schemeClr val="accent1"/>
          </a:effectRef>
          <a:fontRef idx="minor">
            <a:schemeClr val="tx1"/>
          </a:fontRef>
        </p:style>
      </p:cxnSp>
      <p:sp>
        <p:nvSpPr>
          <p:cNvPr id="40" name="TextBox 39">
            <a:extLst>
              <a:ext uri="{FF2B5EF4-FFF2-40B4-BE49-F238E27FC236}">
                <a16:creationId xmlns:a16="http://schemas.microsoft.com/office/drawing/2014/main" id="{D9012F5F-7103-B2B4-89F5-86D199B9793A}"/>
              </a:ext>
            </a:extLst>
          </p:cNvPr>
          <p:cNvSpPr txBox="1"/>
          <p:nvPr/>
        </p:nvSpPr>
        <p:spPr>
          <a:xfrm>
            <a:off x="418602" y="1787578"/>
            <a:ext cx="2754957" cy="419025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Busy shift times</a:t>
            </a:r>
          </a:p>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Talks while machines working</a:t>
            </a:r>
          </a:p>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Relies on wall posters</a:t>
            </a:r>
          </a:p>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Shows frustration (body language)</a:t>
            </a:r>
          </a:p>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Message less effective</a:t>
            </a:r>
          </a:p>
        </p:txBody>
      </p:sp>
      <p:sp>
        <p:nvSpPr>
          <p:cNvPr id="51" name="TextBox 50">
            <a:extLst>
              <a:ext uri="{FF2B5EF4-FFF2-40B4-BE49-F238E27FC236}">
                <a16:creationId xmlns:a16="http://schemas.microsoft.com/office/drawing/2014/main" id="{CF85CE5F-758E-A37E-7CFE-A9790E27F1C2}"/>
              </a:ext>
            </a:extLst>
          </p:cNvPr>
          <p:cNvSpPr txBox="1"/>
          <p:nvPr/>
        </p:nvSpPr>
        <p:spPr>
          <a:xfrm>
            <a:off x="3429967" y="1876000"/>
            <a:ext cx="2395717" cy="465191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Unclear content</a:t>
            </a:r>
          </a:p>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Long written posters</a:t>
            </a:r>
          </a:p>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Hygiene rules misunderstood</a:t>
            </a:r>
          </a:p>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Posters on walls</a:t>
            </a:r>
          </a:p>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Non-verbal communication clear</a:t>
            </a:r>
          </a:p>
          <a:p>
            <a:pPr>
              <a:lnSpc>
                <a:spcPct val="150000"/>
              </a:lnSpc>
            </a:pPr>
            <a:r>
              <a:rPr lang="en-US" sz="2000" dirty="0">
                <a:solidFill>
                  <a:srgbClr val="FF0000"/>
                </a:solidFill>
                <a:latin typeface="Arial" panose="020B0604020202020204" pitchFamily="34" charset="0"/>
                <a:cs typeface="Arial" panose="020B0604020202020204" pitchFamily="34" charset="0"/>
              </a:rPr>
              <a:t> </a:t>
            </a:r>
          </a:p>
        </p:txBody>
      </p:sp>
      <p:sp>
        <p:nvSpPr>
          <p:cNvPr id="62" name="TextBox 61">
            <a:extLst>
              <a:ext uri="{FF2B5EF4-FFF2-40B4-BE49-F238E27FC236}">
                <a16:creationId xmlns:a16="http://schemas.microsoft.com/office/drawing/2014/main" id="{027E4ED4-CCC2-2675-307C-8BF099F451E3}"/>
              </a:ext>
            </a:extLst>
          </p:cNvPr>
          <p:cNvSpPr txBox="1"/>
          <p:nvPr/>
        </p:nvSpPr>
        <p:spPr>
          <a:xfrm>
            <a:off x="6203722" y="2103737"/>
            <a:ext cx="2624739" cy="234359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Hear but cannot Listen</a:t>
            </a:r>
          </a:p>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See but cannot Process</a:t>
            </a:r>
          </a:p>
          <a:p>
            <a:pPr marL="285750" indent="-285750">
              <a:lnSpc>
                <a:spcPct val="150000"/>
              </a:lnSpc>
              <a:buFont typeface="Arial" panose="020B0604020202020204" pitchFamily="34" charset="0"/>
              <a:buChar char="•"/>
            </a:pPr>
            <a:endParaRPr lang="en-US" sz="2000" dirty="0">
              <a:solidFill>
                <a:srgbClr val="FF0000"/>
              </a:solidFill>
              <a:latin typeface="Arial" panose="020B0604020202020204" pitchFamily="34" charset="0"/>
              <a:cs typeface="Arial" panose="020B0604020202020204" pitchFamily="34" charset="0"/>
            </a:endParaRPr>
          </a:p>
        </p:txBody>
      </p:sp>
      <p:sp>
        <p:nvSpPr>
          <p:cNvPr id="71" name="TextBox 70">
            <a:extLst>
              <a:ext uri="{FF2B5EF4-FFF2-40B4-BE49-F238E27FC236}">
                <a16:creationId xmlns:a16="http://schemas.microsoft.com/office/drawing/2014/main" id="{E62BE753-A73E-CD56-7D5A-0E9ACF435CE1}"/>
              </a:ext>
            </a:extLst>
          </p:cNvPr>
          <p:cNvSpPr txBox="1"/>
          <p:nvPr/>
        </p:nvSpPr>
        <p:spPr>
          <a:xfrm>
            <a:off x="9045047" y="1858368"/>
            <a:ext cx="2414338" cy="234359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Less experience</a:t>
            </a:r>
          </a:p>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Weak hygiene attitude</a:t>
            </a:r>
          </a:p>
          <a:p>
            <a:pPr marL="285750" indent="-285750">
              <a:lnSpc>
                <a:spcPct val="150000"/>
              </a:lnSpc>
              <a:buFont typeface="Arial" panose="020B0604020202020204" pitchFamily="34" charset="0"/>
              <a:buChar char="•"/>
            </a:pPr>
            <a:r>
              <a:rPr lang="en-US" sz="2000" dirty="0">
                <a:solidFill>
                  <a:srgbClr val="FF0000"/>
                </a:solidFill>
                <a:latin typeface="Arial" panose="020B0604020202020204" pitchFamily="34" charset="0"/>
                <a:cs typeface="Arial" panose="020B0604020202020204" pitchFamily="34" charset="0"/>
              </a:rPr>
              <a:t>Low effort to follow rules</a:t>
            </a:r>
          </a:p>
        </p:txBody>
      </p:sp>
      <p:sp>
        <p:nvSpPr>
          <p:cNvPr id="5" name="Rounded Rectangle 4">
            <a:extLst>
              <a:ext uri="{FF2B5EF4-FFF2-40B4-BE49-F238E27FC236}">
                <a16:creationId xmlns:a16="http://schemas.microsoft.com/office/drawing/2014/main" id="{15576BCF-988B-32A8-813C-0C94E942BB77}"/>
              </a:ext>
            </a:extLst>
          </p:cNvPr>
          <p:cNvSpPr/>
          <p:nvPr/>
        </p:nvSpPr>
        <p:spPr>
          <a:xfrm>
            <a:off x="418602" y="1787578"/>
            <a:ext cx="2620324" cy="4451176"/>
          </a:xfrm>
          <a:prstGeom prst="round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5" name="Rounded Rectangle 14">
            <a:extLst>
              <a:ext uri="{FF2B5EF4-FFF2-40B4-BE49-F238E27FC236}">
                <a16:creationId xmlns:a16="http://schemas.microsoft.com/office/drawing/2014/main" id="{10BA7393-6984-F40C-B040-77413180EDDC}"/>
              </a:ext>
            </a:extLst>
          </p:cNvPr>
          <p:cNvSpPr/>
          <p:nvPr/>
        </p:nvSpPr>
        <p:spPr>
          <a:xfrm>
            <a:off x="3261838" y="1779924"/>
            <a:ext cx="2620324" cy="4451176"/>
          </a:xfrm>
          <a:prstGeom prst="round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38" name="Rounded Rectangle 37">
            <a:extLst>
              <a:ext uri="{FF2B5EF4-FFF2-40B4-BE49-F238E27FC236}">
                <a16:creationId xmlns:a16="http://schemas.microsoft.com/office/drawing/2014/main" id="{750BEA89-111A-8B92-45CE-3BA12C440D70}"/>
              </a:ext>
            </a:extLst>
          </p:cNvPr>
          <p:cNvSpPr/>
          <p:nvPr/>
        </p:nvSpPr>
        <p:spPr>
          <a:xfrm>
            <a:off x="6134455" y="1779924"/>
            <a:ext cx="2620324" cy="4451176"/>
          </a:xfrm>
          <a:prstGeom prst="round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73" name="Rounded Rectangle 72">
            <a:extLst>
              <a:ext uri="{FF2B5EF4-FFF2-40B4-BE49-F238E27FC236}">
                <a16:creationId xmlns:a16="http://schemas.microsoft.com/office/drawing/2014/main" id="{3E6E9B9C-A6AB-AC18-08FC-19773D41D448}"/>
              </a:ext>
            </a:extLst>
          </p:cNvPr>
          <p:cNvSpPr/>
          <p:nvPr/>
        </p:nvSpPr>
        <p:spPr>
          <a:xfrm>
            <a:off x="8912325" y="1787578"/>
            <a:ext cx="2620324" cy="4451176"/>
          </a:xfrm>
          <a:prstGeom prst="round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750684648"/>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487FDD-380E-F629-07FD-9F53288A29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29ABFD-78AB-285D-979D-2C13403F58C9}"/>
              </a:ext>
            </a:extLst>
          </p:cNvPr>
          <p:cNvSpPr>
            <a:spLocks noGrp="1"/>
          </p:cNvSpPr>
          <p:nvPr>
            <p:ph type="title"/>
          </p:nvPr>
        </p:nvSpPr>
        <p:spPr>
          <a:xfrm>
            <a:off x="717568" y="143759"/>
            <a:ext cx="11070021" cy="629463"/>
          </a:xfrm>
        </p:spPr>
        <p:txBody>
          <a:bodyPr>
            <a:normAutofit/>
          </a:bodyPr>
          <a:lstStyle/>
          <a:p>
            <a:pPr algn="ctr"/>
            <a:r>
              <a:rPr lang="en-US" sz="2400" dirty="0">
                <a:latin typeface="Arial" panose="020B0604020202020204" pitchFamily="34" charset="0"/>
                <a:cs typeface="Arial" panose="020B0604020202020204" pitchFamily="34" charset="0"/>
              </a:rPr>
              <a:t>Barrier 4 – Generational differences (Solution with Schramm’s Model)</a:t>
            </a:r>
          </a:p>
        </p:txBody>
      </p:sp>
      <p:sp>
        <p:nvSpPr>
          <p:cNvPr id="3" name="Content Placeholder 2">
            <a:extLst>
              <a:ext uri="{FF2B5EF4-FFF2-40B4-BE49-F238E27FC236}">
                <a16:creationId xmlns:a16="http://schemas.microsoft.com/office/drawing/2014/main" id="{A3B17E08-0C93-1C82-8317-DA80B73D52FC}"/>
              </a:ext>
            </a:extLst>
          </p:cNvPr>
          <p:cNvSpPr>
            <a:spLocks noGrp="1"/>
          </p:cNvSpPr>
          <p:nvPr>
            <p:ph idx="1"/>
          </p:nvPr>
        </p:nvSpPr>
        <p:spPr>
          <a:xfrm>
            <a:off x="57807" y="773220"/>
            <a:ext cx="11866179" cy="6084779"/>
          </a:xfrm>
        </p:spPr>
        <p:txBody>
          <a:bodyPr vert="horz" lIns="91440" tIns="45720" rIns="91440" bIns="45720" rtlCol="0" anchor="t">
            <a:normAutofit/>
          </a:bodyPr>
          <a:lstStyle/>
          <a:p>
            <a:pPr marL="0" indent="0">
              <a:buNone/>
            </a:pPr>
            <a:endParaRPr lang="en-US" sz="1600" dirty="0">
              <a:latin typeface="Arial" panose="020B0604020202020204" pitchFamily="34" charset="0"/>
              <a:cs typeface="Arial" panose="020B0604020202020204" pitchFamily="34" charset="0"/>
            </a:endParaRPr>
          </a:p>
        </p:txBody>
      </p:sp>
      <p:sp>
        <p:nvSpPr>
          <p:cNvPr id="5" name="Oval 4">
            <a:extLst>
              <a:ext uri="{FF2B5EF4-FFF2-40B4-BE49-F238E27FC236}">
                <a16:creationId xmlns:a16="http://schemas.microsoft.com/office/drawing/2014/main" id="{F2E4C3B5-3EBD-A864-C81D-A1BFDE060D89}"/>
              </a:ext>
            </a:extLst>
          </p:cNvPr>
          <p:cNvSpPr/>
          <p:nvPr/>
        </p:nvSpPr>
        <p:spPr>
          <a:xfrm>
            <a:off x="28300" y="1496607"/>
            <a:ext cx="3551575" cy="4552151"/>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A7912DB1-AEFD-59FD-BD25-578B58E9EA2B}"/>
              </a:ext>
            </a:extLst>
          </p:cNvPr>
          <p:cNvSpPr txBox="1"/>
          <p:nvPr/>
        </p:nvSpPr>
        <p:spPr>
          <a:xfrm>
            <a:off x="881768" y="1718740"/>
            <a:ext cx="2280894" cy="1815882"/>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Improving communication using the KEYS;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Training, teaching;</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Writing properly;</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Improving the appearance</a:t>
            </a:r>
          </a:p>
        </p:txBody>
      </p:sp>
      <p:cxnSp>
        <p:nvCxnSpPr>
          <p:cNvPr id="8" name="Straight Connector 7">
            <a:extLst>
              <a:ext uri="{FF2B5EF4-FFF2-40B4-BE49-F238E27FC236}">
                <a16:creationId xmlns:a16="http://schemas.microsoft.com/office/drawing/2014/main" id="{5E9FD21F-A456-BDC0-51C8-15312DB18EAB}"/>
              </a:ext>
            </a:extLst>
          </p:cNvPr>
          <p:cNvCxnSpPr>
            <a:cxnSpLocks/>
          </p:cNvCxnSpPr>
          <p:nvPr/>
        </p:nvCxnSpPr>
        <p:spPr>
          <a:xfrm>
            <a:off x="57807" y="3622098"/>
            <a:ext cx="3522068" cy="0"/>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C203024E-D953-7370-80D4-3E56037F513B}"/>
              </a:ext>
            </a:extLst>
          </p:cNvPr>
          <p:cNvSpPr txBox="1"/>
          <p:nvPr/>
        </p:nvSpPr>
        <p:spPr>
          <a:xfrm>
            <a:off x="1425408" y="3657740"/>
            <a:ext cx="1577276" cy="369332"/>
          </a:xfrm>
          <a:prstGeom prst="rect">
            <a:avLst/>
          </a:prstGeom>
          <a:noFill/>
        </p:spPr>
        <p:txBody>
          <a:bodyPr wrap="square" rtlCol="0">
            <a:spAutoFit/>
          </a:bodyPr>
          <a:lstStyle/>
          <a:p>
            <a:r>
              <a:rPr lang="en-US" dirty="0"/>
              <a:t>Gary</a:t>
            </a:r>
          </a:p>
        </p:txBody>
      </p:sp>
      <p:cxnSp>
        <p:nvCxnSpPr>
          <p:cNvPr id="14" name="Straight Connector 13">
            <a:extLst>
              <a:ext uri="{FF2B5EF4-FFF2-40B4-BE49-F238E27FC236}">
                <a16:creationId xmlns:a16="http://schemas.microsoft.com/office/drawing/2014/main" id="{0007F7AA-A654-B657-3E83-1315353C9E51}"/>
              </a:ext>
            </a:extLst>
          </p:cNvPr>
          <p:cNvCxnSpPr>
            <a:cxnSpLocks/>
          </p:cNvCxnSpPr>
          <p:nvPr/>
        </p:nvCxnSpPr>
        <p:spPr>
          <a:xfrm>
            <a:off x="57807" y="4062714"/>
            <a:ext cx="3522068" cy="0"/>
          </a:xfrm>
          <a:prstGeom prst="line">
            <a:avLst/>
          </a:prstGeom>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8E83EFA5-E5DB-D036-FF9F-6067D9E3A75A}"/>
              </a:ext>
            </a:extLst>
          </p:cNvPr>
          <p:cNvSpPr txBox="1"/>
          <p:nvPr/>
        </p:nvSpPr>
        <p:spPr>
          <a:xfrm>
            <a:off x="1130827" y="4206718"/>
            <a:ext cx="2361731" cy="115467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Seeing</a:t>
            </a: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Hearing</a:t>
            </a: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Monitoring</a:t>
            </a:r>
          </a:p>
        </p:txBody>
      </p:sp>
      <p:sp>
        <p:nvSpPr>
          <p:cNvPr id="17" name="TextBox 16">
            <a:extLst>
              <a:ext uri="{FF2B5EF4-FFF2-40B4-BE49-F238E27FC236}">
                <a16:creationId xmlns:a16="http://schemas.microsoft.com/office/drawing/2014/main" id="{A104D64B-C4A3-1C4C-A861-AE9DD0B41A4A}"/>
              </a:ext>
            </a:extLst>
          </p:cNvPr>
          <p:cNvSpPr txBox="1"/>
          <p:nvPr/>
        </p:nvSpPr>
        <p:spPr>
          <a:xfrm>
            <a:off x="4368782" y="1015672"/>
            <a:ext cx="3854392" cy="1323439"/>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Formal training outside shift hours</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Posters in a clear formal</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Images and signals on posters</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Non-verbal communication (showing good Hygiene standards)</a:t>
            </a:r>
          </a:p>
        </p:txBody>
      </p:sp>
      <p:sp>
        <p:nvSpPr>
          <p:cNvPr id="18" name="Oval 17">
            <a:extLst>
              <a:ext uri="{FF2B5EF4-FFF2-40B4-BE49-F238E27FC236}">
                <a16:creationId xmlns:a16="http://schemas.microsoft.com/office/drawing/2014/main" id="{F632CAD3-CCB7-DAC2-20CD-3DE5C8C4F2FB}"/>
              </a:ext>
            </a:extLst>
          </p:cNvPr>
          <p:cNvSpPr/>
          <p:nvPr/>
        </p:nvSpPr>
        <p:spPr>
          <a:xfrm>
            <a:off x="3889807" y="813622"/>
            <a:ext cx="4666433" cy="1677806"/>
          </a:xfrm>
          <a:prstGeom prst="ellipse">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9" name="Oval 18">
            <a:extLst>
              <a:ext uri="{FF2B5EF4-FFF2-40B4-BE49-F238E27FC236}">
                <a16:creationId xmlns:a16="http://schemas.microsoft.com/office/drawing/2014/main" id="{BF483757-3288-3CB9-3386-878E47205A1F}"/>
              </a:ext>
            </a:extLst>
          </p:cNvPr>
          <p:cNvSpPr/>
          <p:nvPr/>
        </p:nvSpPr>
        <p:spPr>
          <a:xfrm>
            <a:off x="8372411" y="1496607"/>
            <a:ext cx="3551575" cy="4552151"/>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8CE2F6FD-F13B-AB60-88D5-E8C66E5F950C}"/>
              </a:ext>
            </a:extLst>
          </p:cNvPr>
          <p:cNvCxnSpPr>
            <a:cxnSpLocks/>
          </p:cNvCxnSpPr>
          <p:nvPr/>
        </p:nvCxnSpPr>
        <p:spPr>
          <a:xfrm>
            <a:off x="8394458" y="3600100"/>
            <a:ext cx="3522068"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8B7BC9C8-B88B-1FB4-039E-6EA8EBD345F2}"/>
              </a:ext>
            </a:extLst>
          </p:cNvPr>
          <p:cNvCxnSpPr>
            <a:cxnSpLocks/>
          </p:cNvCxnSpPr>
          <p:nvPr/>
        </p:nvCxnSpPr>
        <p:spPr>
          <a:xfrm>
            <a:off x="8394458" y="4062714"/>
            <a:ext cx="3522068" cy="0"/>
          </a:xfrm>
          <a:prstGeom prst="line">
            <a:avLst/>
          </a:prstGeom>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a16="http://schemas.microsoft.com/office/drawing/2014/main" id="{722CCA27-34A1-C08D-38EE-241576EA9489}"/>
              </a:ext>
            </a:extLst>
          </p:cNvPr>
          <p:cNvSpPr txBox="1"/>
          <p:nvPr/>
        </p:nvSpPr>
        <p:spPr>
          <a:xfrm>
            <a:off x="9902464" y="3640866"/>
            <a:ext cx="1394065" cy="369332"/>
          </a:xfrm>
          <a:prstGeom prst="rect">
            <a:avLst/>
          </a:prstGeom>
          <a:noFill/>
        </p:spPr>
        <p:txBody>
          <a:bodyPr wrap="square" rtlCol="0">
            <a:spAutoFit/>
          </a:bodyPr>
          <a:lstStyle/>
          <a:p>
            <a:r>
              <a:rPr lang="en-US" dirty="0"/>
              <a:t>Staff</a:t>
            </a:r>
          </a:p>
        </p:txBody>
      </p:sp>
      <p:sp>
        <p:nvSpPr>
          <p:cNvPr id="23" name="TextBox 22">
            <a:extLst>
              <a:ext uri="{FF2B5EF4-FFF2-40B4-BE49-F238E27FC236}">
                <a16:creationId xmlns:a16="http://schemas.microsoft.com/office/drawing/2014/main" id="{5FF8CB86-915C-DE35-871B-21A6740A51A9}"/>
              </a:ext>
            </a:extLst>
          </p:cNvPr>
          <p:cNvSpPr txBox="1"/>
          <p:nvPr/>
        </p:nvSpPr>
        <p:spPr>
          <a:xfrm>
            <a:off x="9455147" y="2083732"/>
            <a:ext cx="1569932" cy="115467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Learning</a:t>
            </a: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Interpreting</a:t>
            </a: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Hearing</a:t>
            </a:r>
          </a:p>
        </p:txBody>
      </p:sp>
      <p:sp>
        <p:nvSpPr>
          <p:cNvPr id="24" name="TextBox 23">
            <a:extLst>
              <a:ext uri="{FF2B5EF4-FFF2-40B4-BE49-F238E27FC236}">
                <a16:creationId xmlns:a16="http://schemas.microsoft.com/office/drawing/2014/main" id="{8D261353-7B28-86F2-B1B4-9FD97324B492}"/>
              </a:ext>
            </a:extLst>
          </p:cNvPr>
          <p:cNvSpPr txBox="1"/>
          <p:nvPr/>
        </p:nvSpPr>
        <p:spPr>
          <a:xfrm>
            <a:off x="9159462" y="4206718"/>
            <a:ext cx="2357348" cy="152400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Speaking</a:t>
            </a: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Body language (follow food hygiene standards)</a:t>
            </a:r>
          </a:p>
        </p:txBody>
      </p:sp>
      <p:sp>
        <p:nvSpPr>
          <p:cNvPr id="25" name="Oval 24">
            <a:extLst>
              <a:ext uri="{FF2B5EF4-FFF2-40B4-BE49-F238E27FC236}">
                <a16:creationId xmlns:a16="http://schemas.microsoft.com/office/drawing/2014/main" id="{FBBB3B69-78F3-8F43-F174-D2B2A924B316}"/>
              </a:ext>
            </a:extLst>
          </p:cNvPr>
          <p:cNvSpPr/>
          <p:nvPr/>
        </p:nvSpPr>
        <p:spPr>
          <a:xfrm>
            <a:off x="3963178" y="5036435"/>
            <a:ext cx="4665600" cy="1677806"/>
          </a:xfrm>
          <a:prstGeom prst="ellipse">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35" name="TextBox 34">
            <a:extLst>
              <a:ext uri="{FF2B5EF4-FFF2-40B4-BE49-F238E27FC236}">
                <a16:creationId xmlns:a16="http://schemas.microsoft.com/office/drawing/2014/main" id="{B3062B98-A888-26CB-EC82-8B9DB4CA3E38}"/>
              </a:ext>
            </a:extLst>
          </p:cNvPr>
          <p:cNvSpPr txBox="1"/>
          <p:nvPr/>
        </p:nvSpPr>
        <p:spPr>
          <a:xfrm>
            <a:off x="5290514" y="5213618"/>
            <a:ext cx="2361235" cy="1323439"/>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Staff feedback</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Questions about training</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Note-taking</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Short reports given</a:t>
            </a:r>
          </a:p>
        </p:txBody>
      </p:sp>
      <p:cxnSp>
        <p:nvCxnSpPr>
          <p:cNvPr id="37" name="Curved Connector 36">
            <a:extLst>
              <a:ext uri="{FF2B5EF4-FFF2-40B4-BE49-F238E27FC236}">
                <a16:creationId xmlns:a16="http://schemas.microsoft.com/office/drawing/2014/main" id="{CBB30597-F722-A601-52C3-FC1A1C7DA3DE}"/>
              </a:ext>
            </a:extLst>
          </p:cNvPr>
          <p:cNvCxnSpPr>
            <a:stCxn id="5" idx="0"/>
          </p:cNvCxnSpPr>
          <p:nvPr/>
        </p:nvCxnSpPr>
        <p:spPr>
          <a:xfrm rot="5400000" flipH="1" flipV="1">
            <a:off x="2893717" y="21542"/>
            <a:ext cx="385437" cy="2564694"/>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1" name="Curved Connector 40">
            <a:extLst>
              <a:ext uri="{FF2B5EF4-FFF2-40B4-BE49-F238E27FC236}">
                <a16:creationId xmlns:a16="http://schemas.microsoft.com/office/drawing/2014/main" id="{47B01CCD-56C6-A7A6-36E7-861C9C480901}"/>
              </a:ext>
            </a:extLst>
          </p:cNvPr>
          <p:cNvCxnSpPr>
            <a:cxnSpLocks/>
            <a:endCxn id="19" idx="0"/>
          </p:cNvCxnSpPr>
          <p:nvPr/>
        </p:nvCxnSpPr>
        <p:spPr>
          <a:xfrm>
            <a:off x="8031986" y="1110012"/>
            <a:ext cx="2116213" cy="386595"/>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5" name="Curved Connector 44">
            <a:extLst>
              <a:ext uri="{FF2B5EF4-FFF2-40B4-BE49-F238E27FC236}">
                <a16:creationId xmlns:a16="http://schemas.microsoft.com/office/drawing/2014/main" id="{51A2EC31-1308-64A2-0616-7595F3528DE4}"/>
              </a:ext>
            </a:extLst>
          </p:cNvPr>
          <p:cNvCxnSpPr>
            <a:stCxn id="19" idx="4"/>
          </p:cNvCxnSpPr>
          <p:nvPr/>
        </p:nvCxnSpPr>
        <p:spPr>
          <a:xfrm rot="5400000">
            <a:off x="9317939" y="5287060"/>
            <a:ext cx="68562" cy="1591959"/>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6" name="Curved Connector 55">
            <a:extLst>
              <a:ext uri="{FF2B5EF4-FFF2-40B4-BE49-F238E27FC236}">
                <a16:creationId xmlns:a16="http://schemas.microsoft.com/office/drawing/2014/main" id="{92B8F457-A0DE-7807-D1F7-7099835EC358}"/>
              </a:ext>
            </a:extLst>
          </p:cNvPr>
          <p:cNvCxnSpPr>
            <a:cxnSpLocks/>
            <a:endCxn id="5" idx="4"/>
          </p:cNvCxnSpPr>
          <p:nvPr/>
        </p:nvCxnSpPr>
        <p:spPr>
          <a:xfrm rot="10800000">
            <a:off x="1804089" y="6048759"/>
            <a:ext cx="2281895" cy="118353"/>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5063869"/>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AAC54-F5F4-195E-E2D1-7ADB5CD03B4B}"/>
              </a:ext>
            </a:extLst>
          </p:cNvPr>
          <p:cNvSpPr>
            <a:spLocks noGrp="1"/>
          </p:cNvSpPr>
          <p:nvPr>
            <p:ph type="title"/>
          </p:nvPr>
        </p:nvSpPr>
        <p:spPr>
          <a:xfrm>
            <a:off x="572493" y="238539"/>
            <a:ext cx="11018520" cy="1434415"/>
          </a:xfrm>
        </p:spPr>
        <p:txBody>
          <a:bodyPr anchor="b">
            <a:normAutofit/>
          </a:bodyPr>
          <a:lstStyle/>
          <a:p>
            <a:r>
              <a:rPr lang="en-US" sz="5400"/>
              <a:t>Conclusion</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E90F05-71CB-9422-8B0B-7BEA4C190613}"/>
              </a:ext>
            </a:extLst>
          </p:cNvPr>
          <p:cNvSpPr>
            <a:spLocks noGrp="1"/>
          </p:cNvSpPr>
          <p:nvPr>
            <p:ph idx="1"/>
          </p:nvPr>
        </p:nvSpPr>
        <p:spPr>
          <a:xfrm>
            <a:off x="0" y="1794076"/>
            <a:ext cx="7675657" cy="5063923"/>
          </a:xfrm>
        </p:spPr>
        <p:txBody>
          <a:bodyPr anchor="t">
            <a:normAutofit fontScale="92500" lnSpcReduction="10000"/>
          </a:bodyPr>
          <a:lstStyle/>
          <a:p>
            <a:pPr>
              <a:lnSpc>
                <a:spcPct val="150000"/>
              </a:lnSpc>
              <a:buFont typeface="Wingdings" pitchFamily="2" charset="2"/>
              <a:buChar char="Ø"/>
            </a:pPr>
            <a:r>
              <a:rPr lang="en-US" sz="2200" dirty="0">
                <a:latin typeface="Arial" panose="020B0604020202020204" pitchFamily="34" charset="0"/>
                <a:cs typeface="Arial" panose="020B0604020202020204" pitchFamily="34" charset="0"/>
              </a:rPr>
              <a:t>Effective communication is a strong foundation for positive teamwork and successful company performance.</a:t>
            </a:r>
          </a:p>
          <a:p>
            <a:pPr>
              <a:lnSpc>
                <a:spcPct val="150000"/>
              </a:lnSpc>
              <a:buFont typeface="Wingdings" pitchFamily="2" charset="2"/>
              <a:buChar char="Ø"/>
            </a:pPr>
            <a:r>
              <a:rPr lang="en-US" sz="2200" dirty="0">
                <a:latin typeface="Arial" panose="020B0604020202020204" pitchFamily="34" charset="0"/>
                <a:cs typeface="Arial" panose="020B0604020202020204" pitchFamily="34" charset="0"/>
              </a:rPr>
              <a:t>Recognizing communication barriers early is crucial, because they can negatively affect results and damage relationships. Companies must carefully identify these barriers and apply suitable solution.</a:t>
            </a:r>
          </a:p>
          <a:p>
            <a:pPr>
              <a:lnSpc>
                <a:spcPct val="150000"/>
              </a:lnSpc>
              <a:buFont typeface="Wingdings" pitchFamily="2" charset="2"/>
              <a:buChar char="Ø"/>
            </a:pPr>
            <a:r>
              <a:rPr lang="en-US" sz="2200" dirty="0">
                <a:latin typeface="Arial" panose="020B0604020202020204" pitchFamily="34" charset="0"/>
                <a:cs typeface="Arial" panose="020B0604020202020204" pitchFamily="34" charset="0"/>
              </a:rPr>
              <a:t>By applying communication models (Shannon and Weaver, Schramm and Berlo) to the case of Flight Foods Ltd, we can see how different factors (language, organization, environment and age) influence communication between people and may create barriers. </a:t>
            </a:r>
          </a:p>
          <a:p>
            <a:pPr>
              <a:buFont typeface="Wingdings" pitchFamily="2" charset="2"/>
              <a:buChar char="Ø"/>
            </a:pPr>
            <a:endParaRPr lang="en-US" sz="2000" dirty="0"/>
          </a:p>
        </p:txBody>
      </p:sp>
      <p:pic>
        <p:nvPicPr>
          <p:cNvPr id="5" name="Picture 4" descr="Sea of hands in the middle">
            <a:extLst>
              <a:ext uri="{FF2B5EF4-FFF2-40B4-BE49-F238E27FC236}">
                <a16:creationId xmlns:a16="http://schemas.microsoft.com/office/drawing/2014/main" id="{3F277F50-69A9-5B33-AA35-50FD4C097C4B}"/>
              </a:ext>
            </a:extLst>
          </p:cNvPr>
          <p:cNvPicPr>
            <a:picLocks noChangeAspect="1"/>
          </p:cNvPicPr>
          <p:nvPr/>
        </p:nvPicPr>
        <p:blipFill>
          <a:blip r:embed="rId2"/>
          <a:srcRect l="20815" r="14969"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514201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971EE-F961-4926-A13C-C8A4FD10159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397B83F-70D6-2059-24BD-9EDED45B0DF3}"/>
              </a:ext>
            </a:extLst>
          </p:cNvPr>
          <p:cNvSpPr>
            <a:spLocks noGrp="1"/>
          </p:cNvSpPr>
          <p:nvPr>
            <p:ph idx="1"/>
          </p:nvPr>
        </p:nvSpPr>
        <p:spPr/>
        <p:txBody>
          <a:bodyPr>
            <a:normAutofit/>
          </a:bodyPr>
          <a:lstStyle/>
          <a:p>
            <a:pPr marL="0" indent="0">
              <a:buNone/>
            </a:pPr>
            <a:r>
              <a:rPr lang="en-GB" sz="1800" dirty="0">
                <a:latin typeface="Arial" panose="020B0604020202020204" pitchFamily="34" charset="0"/>
                <a:cs typeface="Arial" panose="020B0604020202020204" pitchFamily="34" charset="0"/>
              </a:rPr>
              <a:t>Business Analyst Mentor (2025) </a:t>
            </a:r>
            <a:r>
              <a:rPr lang="en-GB" sz="1800" i="1" dirty="0">
                <a:latin typeface="Arial" panose="020B0604020202020204" pitchFamily="34" charset="0"/>
                <a:cs typeface="Arial" panose="020B0604020202020204" pitchFamily="34" charset="0"/>
              </a:rPr>
              <a:t>Introduction to Organisational Modelling.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2"/>
              </a:rPr>
              <a:t>https://businessanalystmentor.com/introduction-to-organisational-modelling/</a:t>
            </a:r>
            <a:r>
              <a:rPr lang="en-GB" sz="1800" dirty="0">
                <a:latin typeface="Arial" panose="020B0604020202020204" pitchFamily="34" charset="0"/>
                <a:cs typeface="Arial" panose="020B0604020202020204" pitchFamily="34" charset="0"/>
              </a:rPr>
              <a:t> (Accessed: 29 November 2025).</a:t>
            </a:r>
          </a:p>
          <a:p>
            <a:pPr marL="0" indent="0">
              <a:buNone/>
            </a:pPr>
            <a:r>
              <a:rPr lang="en-GB" sz="1800" dirty="0">
                <a:latin typeface="Arial" panose="020B0604020202020204" pitchFamily="34" charset="0"/>
                <a:cs typeface="Arial" panose="020B0604020202020204" pitchFamily="34" charset="0"/>
              </a:rPr>
              <a:t>Indeed Editorial Team (2025) </a:t>
            </a:r>
            <a:r>
              <a:rPr lang="en-GB" sz="1800" i="1" dirty="0">
                <a:latin typeface="Arial" panose="020B0604020202020204" pitchFamily="34" charset="0"/>
                <a:cs typeface="Arial" panose="020B0604020202020204" pitchFamily="34" charset="0"/>
              </a:rPr>
              <a:t>What are Communication Barriers? (And Ways to Overcome Them)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3"/>
              </a:rPr>
              <a:t>https://ca.indeed.com/career-advice/career-development/communication-barriers</a:t>
            </a:r>
            <a:r>
              <a:rPr lang="en-GB" sz="1800" dirty="0">
                <a:latin typeface="Arial" panose="020B0604020202020204" pitchFamily="34" charset="0"/>
                <a:cs typeface="Arial" panose="020B0604020202020204" pitchFamily="34" charset="0"/>
              </a:rPr>
              <a:t> (Accessed: 1 December 2025).</a:t>
            </a:r>
          </a:p>
          <a:p>
            <a:pPr marL="0" indent="0">
              <a:buNone/>
            </a:pPr>
            <a:r>
              <a:rPr lang="en-GB" sz="1800" dirty="0">
                <a:latin typeface="Arial" panose="020B0604020202020204" pitchFamily="34" charset="0"/>
                <a:cs typeface="Arial" panose="020B0604020202020204" pitchFamily="34" charset="0"/>
              </a:rPr>
              <a:t>Quintanilla, Kelly M, (2020</a:t>
            </a:r>
            <a:r>
              <a:rPr lang="en-GB" sz="1800" i="1" dirty="0">
                <a:latin typeface="Arial" panose="020B0604020202020204" pitchFamily="34" charset="0"/>
                <a:cs typeface="Arial" panose="020B0604020202020204" pitchFamily="34" charset="0"/>
              </a:rPr>
              <a:t>) Business and professional communication: keys for workplace excellence. </a:t>
            </a:r>
            <a:r>
              <a:rPr lang="en-GB" sz="1800" dirty="0">
                <a:latin typeface="Arial" panose="020B0604020202020204" pitchFamily="34" charset="0"/>
                <a:cs typeface="Arial" panose="020B0604020202020204" pitchFamily="34" charset="0"/>
              </a:rPr>
              <a:t>Sage Publications, Inc.</a:t>
            </a:r>
          </a:p>
          <a:p>
            <a:pPr marL="0" indent="0">
              <a:buNone/>
            </a:pPr>
            <a:r>
              <a:rPr lang="en-GB" sz="1800" dirty="0" err="1">
                <a:latin typeface="Arial" panose="020B0604020202020204" pitchFamily="34" charset="0"/>
                <a:cs typeface="Arial" panose="020B0604020202020204" pitchFamily="34" charset="0"/>
              </a:rPr>
              <a:t>SafetyAMP</a:t>
            </a:r>
            <a:r>
              <a:rPr lang="en-GB" sz="1800" dirty="0">
                <a:latin typeface="Arial" panose="020B0604020202020204" pitchFamily="34" charset="0"/>
                <a:cs typeface="Arial" panose="020B0604020202020204" pitchFamily="34" charset="0"/>
              </a:rPr>
              <a:t> (2025) </a:t>
            </a:r>
            <a:r>
              <a:rPr lang="en-GB" sz="1800" i="1" dirty="0">
                <a:latin typeface="Arial" panose="020B0604020202020204" pitchFamily="34" charset="0"/>
                <a:cs typeface="Arial" panose="020B0604020202020204" pitchFamily="34" charset="0"/>
              </a:rPr>
              <a:t>EHS Challenges in the Food &amp; Beverage Production Industry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4"/>
              </a:rPr>
              <a:t>https://www.safetyamp.com/blog/ehs-challenges-in-the-food-beverage-production-industry</a:t>
            </a:r>
            <a:r>
              <a:rPr lang="en-GB" sz="1800" dirty="0">
                <a:latin typeface="Arial" panose="020B0604020202020204" pitchFamily="34" charset="0"/>
                <a:cs typeface="Arial" panose="020B0604020202020204" pitchFamily="34" charset="0"/>
              </a:rPr>
              <a:t> (Accessed: 1 December 2025).</a:t>
            </a:r>
          </a:p>
          <a:p>
            <a:pPr marL="0" indent="0">
              <a:buNone/>
            </a:pPr>
            <a:r>
              <a:rPr lang="en-GB" sz="1800" dirty="0">
                <a:latin typeface="Arial" panose="020B0604020202020204" pitchFamily="34" charset="0"/>
                <a:cs typeface="Arial" panose="020B0604020202020204" pitchFamily="34" charset="0"/>
              </a:rPr>
              <a:t>Shutterstock (2023) </a:t>
            </a:r>
            <a:r>
              <a:rPr lang="en-GB" sz="1800" i="1" dirty="0">
                <a:latin typeface="Arial" panose="020B0604020202020204" pitchFamily="34" charset="0"/>
                <a:cs typeface="Arial" panose="020B0604020202020204" pitchFamily="34" charset="0"/>
              </a:rPr>
              <a:t>Age diversity work: image-vector. </a:t>
            </a:r>
            <a:r>
              <a:rPr lang="en-GB" sz="1800" dirty="0">
                <a:latin typeface="Arial" panose="020B0604020202020204" pitchFamily="34" charset="0"/>
                <a:cs typeface="Arial" panose="020B0604020202020204" pitchFamily="34" charset="0"/>
              </a:rPr>
              <a:t>Available at: </a:t>
            </a:r>
            <a:r>
              <a:rPr lang="en-GB" sz="1800" i="1" dirty="0">
                <a:latin typeface="Arial" panose="020B0604020202020204" pitchFamily="34" charset="0"/>
                <a:cs typeface="Arial" panose="020B0604020202020204" pitchFamily="34" charset="0"/>
                <a:hlinkClick r:id="rId5"/>
              </a:rPr>
              <a:t>https://www.shutterstock.com/ru/image-vector/group-happy-diverse-coworkers-vector-illustration-2316491971?trackingId=8c74c8ba-5d09-495a-b9c7-436a58ae7c65</a:t>
            </a:r>
            <a:r>
              <a:rPr lang="en-GB" sz="1800" i="1" dirty="0">
                <a:latin typeface="Arial" panose="020B0604020202020204" pitchFamily="34" charset="0"/>
                <a:cs typeface="Arial" panose="020B0604020202020204" pitchFamily="34" charset="0"/>
              </a:rPr>
              <a:t> (Accessed: 1 December 2025).</a:t>
            </a:r>
          </a:p>
          <a:p>
            <a:pPr marL="0" indent="0">
              <a:buNone/>
            </a:pPr>
            <a:endParaRPr lang="en-GB" i="1" dirty="0"/>
          </a:p>
          <a:p>
            <a:pPr marL="0" indent="0">
              <a:buNone/>
            </a:pPr>
            <a:endParaRPr lang="en-GB" dirty="0"/>
          </a:p>
          <a:p>
            <a:pPr marL="0" indent="0">
              <a:buNone/>
            </a:pPr>
            <a:endParaRPr lang="en-GB" dirty="0"/>
          </a:p>
          <a:p>
            <a:pPr marL="0" indent="0">
              <a:buNone/>
            </a:pPr>
            <a:endParaRPr lang="en-GB" i="1" dirty="0"/>
          </a:p>
          <a:p>
            <a:pPr marL="0" indent="0">
              <a:buNone/>
            </a:pPr>
            <a:endParaRPr lang="en-US" dirty="0"/>
          </a:p>
        </p:txBody>
      </p:sp>
    </p:spTree>
    <p:extLst>
      <p:ext uri="{BB962C8B-B14F-4D97-AF65-F5344CB8AC3E}">
        <p14:creationId xmlns:p14="http://schemas.microsoft.com/office/powerpoint/2010/main" val="3661355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omputer with a graph on it&#10;&#10;AI-generated content may be incorrect.">
            <a:extLst>
              <a:ext uri="{FF2B5EF4-FFF2-40B4-BE49-F238E27FC236}">
                <a16:creationId xmlns:a16="http://schemas.microsoft.com/office/drawing/2014/main" id="{05120532-0920-6E0B-63C6-33EF738CBA30}"/>
              </a:ext>
            </a:extLst>
          </p:cNvPr>
          <p:cNvPicPr>
            <a:picLocks noChangeAspect="1"/>
          </p:cNvPicPr>
          <p:nvPr/>
        </p:nvPicPr>
        <p:blipFill>
          <a:blip r:embed="rId2"/>
          <a:stretch>
            <a:fillRect/>
          </a:stretch>
        </p:blipFill>
        <p:spPr>
          <a:xfrm>
            <a:off x="1143942" y="643467"/>
            <a:ext cx="9904115" cy="557106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269327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23510</TotalTime>
  <Words>1495</Words>
  <Application>Microsoft Macintosh PowerPoint</Application>
  <PresentationFormat>Widescreen</PresentationFormat>
  <Paragraphs>249</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Calibri</vt:lpstr>
      <vt:lpstr>Wingdings</vt:lpstr>
      <vt:lpstr>Office Theme</vt:lpstr>
      <vt:lpstr>LCLM4003 Effective Teamwork and Communication</vt:lpstr>
      <vt:lpstr>Communication Problems at Flight Ltd</vt:lpstr>
      <vt:lpstr>Overview</vt:lpstr>
      <vt:lpstr>Introduction</vt:lpstr>
      <vt:lpstr>Company Background: Flight Foods Ltd</vt:lpstr>
      <vt:lpstr>Main Problems at Flight Food Ltd</vt:lpstr>
      <vt:lpstr>Barrier 1 - Language difficulties (Description)</vt:lpstr>
      <vt:lpstr>Barrier 1 – Language difficulties (Analysis with Shannon and Weaver)</vt:lpstr>
      <vt:lpstr>Shannon and Weaver Model – Flight Foods Factory Floor Language Solution</vt:lpstr>
      <vt:lpstr>Barrier 2 – Organizational problems (Description)</vt:lpstr>
      <vt:lpstr>Schramm’s Model of Communication – Flight Foods Factory Floor Organizational Barrier (Analysis)</vt:lpstr>
      <vt:lpstr>Schramm’s Model of Communication – Flight Foods Factory Floor Organizational Barrier (Solution)</vt:lpstr>
      <vt:lpstr>Barrier 3 – Factory Environmental (Description) </vt:lpstr>
      <vt:lpstr>Barrier 3 – Factory Environmental barrier (Analysis with Schramm’s model)</vt:lpstr>
      <vt:lpstr>Schramm’s Model of Communication – Solution to the Factory Environmental Barrier 3</vt:lpstr>
      <vt:lpstr>Barrier 4 – Generational (age) Differences (Description)</vt:lpstr>
      <vt:lpstr>Barrier 4 – Berlo Model (Analysis)</vt:lpstr>
      <vt:lpstr>Barrier 4 – Berlo Model (Analysis)</vt:lpstr>
      <vt:lpstr>Barrier 4 – Generational differences (Solution with Schramm’s Model)</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Elizabett Dovbak (2436775)</dc:creator>
  <cp:lastModifiedBy>Elizabett Dovbak (2436775)</cp:lastModifiedBy>
  <cp:revision>5</cp:revision>
  <dcterms:created xsi:type="dcterms:W3CDTF">2025-11-21T14:38:55Z</dcterms:created>
  <dcterms:modified xsi:type="dcterms:W3CDTF">2025-12-07T22:33:47Z</dcterms:modified>
</cp:coreProperties>
</file>