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5" r:id="rId3"/>
    <p:sldId id="257" r:id="rId4"/>
    <p:sldId id="258" r:id="rId5"/>
    <p:sldId id="260" r:id="rId6"/>
    <p:sldId id="261" r:id="rId7"/>
    <p:sldId id="271" r:id="rId8"/>
    <p:sldId id="263" r:id="rId9"/>
    <p:sldId id="273" r:id="rId10"/>
    <p:sldId id="262" r:id="rId11"/>
    <p:sldId id="264" r:id="rId12"/>
    <p:sldId id="267" r:id="rId13"/>
    <p:sldId id="274" r:id="rId14"/>
    <p:sldId id="276" r:id="rId15"/>
    <p:sldId id="266" r:id="rId16"/>
    <p:sldId id="265" r:id="rId17"/>
    <p:sldId id="269" r:id="rId18"/>
    <p:sldId id="268" r:id="rId19"/>
    <p:sldId id="277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83DF"/>
    <a:srgbClr val="ED32CB"/>
    <a:srgbClr val="F26D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7F82E-3DDA-4A45-B6CA-F881A974FD05}" type="datetimeFigureOut">
              <a:rPr lang="en-US" smtClean="0"/>
              <a:t>9/19/24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410FA-ABDF-1F44-9FF4-9743EF858A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85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Open up for discussion – why do you think it's harmful to use the word hygiene?</a:t>
            </a:r>
          </a:p>
          <a:p>
            <a:endParaRPr lang="en-US">
              <a:latin typeface="Calibri"/>
              <a:cs typeface="Calibri"/>
            </a:endParaRPr>
          </a:p>
          <a:p>
            <a:r>
              <a:rPr lang="en-US">
                <a:latin typeface="Calibri"/>
                <a:cs typeface="Calibri"/>
              </a:rPr>
              <a:t>Makes it sound like it's dirty in it's natural state – enforces shame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790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Feminine washes, deodorant, wipes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Yoni Steam – is big in </a:t>
            </a:r>
            <a:r>
              <a:rPr lang="en-GB" err="1"/>
              <a:t>hinduism</a:t>
            </a:r>
            <a:r>
              <a:rPr lang="en-GB"/>
              <a:t> – symbolises the goddess Shakti – feminine generative power – steaming has remained a well-respected ritual for supporting </a:t>
            </a:r>
            <a:r>
              <a:rPr lang="en-GB" err="1"/>
              <a:t>womens</a:t>
            </a:r>
            <a:r>
              <a:rPr lang="en-GB"/>
              <a:t> wellness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Douching, which water sometimes with </a:t>
            </a:r>
            <a:r>
              <a:rPr lang="en-GB" err="1"/>
              <a:t>anit</a:t>
            </a:r>
            <a:r>
              <a:rPr lang="en-GB"/>
              <a:t> bacterial </a:t>
            </a:r>
            <a:r>
              <a:rPr lang="en-GB" err="1"/>
              <a:t>compononets</a:t>
            </a:r>
            <a:r>
              <a:rPr lang="en-GB"/>
              <a:t> is squirted into the vagina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PH balance pills – promoted to cure 'odour' and provided freshness – if there is something clinically wrong only </a:t>
            </a:r>
            <a:r>
              <a:rPr lang="en-GB" err="1"/>
              <a:t>aniti</a:t>
            </a:r>
            <a:r>
              <a:rPr lang="en-GB"/>
              <a:t> biotics will work from </a:t>
            </a:r>
            <a:r>
              <a:rPr lang="en-GB" err="1"/>
              <a:t>gp</a:t>
            </a:r>
            <a:r>
              <a:rPr lang="en-GB"/>
              <a:t> – there has been limited research &amp; limited testing on these products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480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Popular in 19th century - it came with a booklet of advice in which the author suggests that women who are married might like to douche more often - it states douching is important and ignorance of it’s use leads to “misery, woe and utter despair”</a:t>
            </a:r>
          </a:p>
          <a:p>
            <a:endParaRPr lang="en-GB"/>
          </a:p>
          <a:p>
            <a:r>
              <a:rPr lang="en-GB"/>
              <a:t>Was recommended by doctors in medicine as late as the 80's as a solution to most female health problems </a:t>
            </a:r>
          </a:p>
          <a:p>
            <a:endParaRPr lang="en-GB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032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Something all of these products have in common is they claim to balance your pH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755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Very normal activities can cause it to change slightly but it corrects itself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484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Just want to point out that discharge is completely normal but if you notice a change and you’re concerned about it you should see the GP</a:t>
            </a:r>
          </a:p>
          <a:p>
            <a:r>
              <a:rPr lang="en-GB"/>
              <a:t>Very important to know your own cycles, discharge, smells so you can notice when something is different </a:t>
            </a:r>
          </a:p>
          <a:p>
            <a:r>
              <a:rPr lang="en-GB"/>
              <a:t>Reasons to get BV: some women may have microbes that don’t produce enough lactic acid so the harmful bacteria is able to grow</a:t>
            </a:r>
          </a:p>
          <a:p>
            <a:r>
              <a:rPr lang="en-GB"/>
              <a:t>Sex – the bacteria in sperm &amp; other vaginal secretions can create BV – condoms protect against it.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9175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Discharge is normal – but if you notice a change in it then go see the </a:t>
            </a:r>
            <a:r>
              <a:rPr lang="en-US" err="1">
                <a:latin typeface="Calibri"/>
                <a:cs typeface="Calibri"/>
              </a:rPr>
              <a:t>gp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33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is a clip of Gwyneth Paltrow who is the CEO of Goop – a women's wellness site that promotes lots of products to benefit health &amp; wellbeing – before this clip she says it’s her FULL time job and she is in the office on a daily basis</a:t>
            </a:r>
          </a:p>
          <a:p>
            <a:endParaRPr lang="en-GB"/>
          </a:p>
          <a:p>
            <a:r>
              <a:rPr lang="en-GB"/>
              <a:t>Women are used to be the face of these companies and products to gain our trust in their reliability – it’s a con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800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Washing is only the beginning, people get cosmetic procedures done such as “</a:t>
            </a:r>
            <a:r>
              <a:rPr lang="en-GB" err="1"/>
              <a:t>Labiaplasty</a:t>
            </a:r>
            <a:r>
              <a:rPr lang="en-GB"/>
              <a:t>” which is a surgery that reduces or reshapes the size of the labia </a:t>
            </a:r>
            <a:r>
              <a:rPr lang="en-GB" err="1"/>
              <a:t>minora</a:t>
            </a:r>
            <a:r>
              <a:rPr lang="en-GB"/>
              <a:t> - the inner labia.</a:t>
            </a:r>
          </a:p>
          <a:p>
            <a:r>
              <a:rPr lang="en-GB"/>
              <a:t>Vulva surgery branded as a “</a:t>
            </a:r>
            <a:r>
              <a:rPr lang="en-GB" err="1"/>
              <a:t>rejuvination</a:t>
            </a:r>
            <a:r>
              <a:rPr lang="en-GB"/>
              <a:t>” and “renewal” – making it seem there is something wrong with you to begin with.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410FA-ABDF-1F44-9FF4-9743EF858A4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94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83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6pfrT3bHpM?si=4LR4eJ-9xDsz9zO7" TargetMode="External"/><Relationship Id="rId2" Type="http://schemas.openxmlformats.org/officeDocument/2006/relationships/hyperlink" Target="https://www.fenixxsimone.com/post/natural-womb-healing-yoni-steaming#:~:text=Yoni%20(&#2351;&#2379;&#2344;&#2367;)%20is%20Sanskrit%20for,to%20the%20emotional%20and%20spiritua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arrietnobleart.com/work/the-lady-garden-foundation" TargetMode="External"/><Relationship Id="rId4" Type="http://schemas.openxmlformats.org/officeDocument/2006/relationships/hyperlink" Target="https://www.bbc.co.uk/news/health-45894206#:~:text=Marvel%20Whirling%20Spray%20vaginal%20douche,vinegar%2C%20upwards%20into%20the%20vagi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FEMININE HYGIENE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Has the beauty industry gone too far?</a:t>
            </a:r>
          </a:p>
          <a:p>
            <a:endParaRPr lang="en-US"/>
          </a:p>
          <a:p>
            <a:r>
              <a:rPr lang="en-US"/>
              <a:t>-Caitlin Williams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A6F52-5531-55D7-A612-6F0BDAF1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C1BB3-F0FD-7C5D-31F3-48DF0A86D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To provide an understanding of feminine washes &amp; products that alter vaginal pH balance. </a:t>
            </a:r>
          </a:p>
          <a:p>
            <a:r>
              <a:rPr lang="en-US"/>
              <a:t>Gain insight into why these products exist and the harm they cause to the vagina. </a:t>
            </a:r>
          </a:p>
          <a:p>
            <a:r>
              <a:rPr lang="en-US"/>
              <a:t>Discuss how the beauty industry is targeting women to use these products.</a:t>
            </a:r>
          </a:p>
        </p:txBody>
      </p:sp>
    </p:spTree>
    <p:extLst>
      <p:ext uri="{BB962C8B-B14F-4D97-AF65-F5344CB8AC3E}">
        <p14:creationId xmlns:p14="http://schemas.microsoft.com/office/powerpoint/2010/main" val="2999497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D9C1B-FFF6-F81C-AE03-C45423055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C6A3F-5538-D1CF-570A-11E69330B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Outline the meaning of the term “feminine hygiene” and the impact it has </a:t>
            </a:r>
          </a:p>
          <a:p>
            <a:r>
              <a:rPr lang="en-GB"/>
              <a:t>Discover the different products that are for the purpose of feminine hygiene</a:t>
            </a:r>
          </a:p>
          <a:p>
            <a:r>
              <a:rPr lang="en-GB"/>
              <a:t>Analyse why people feel they need to use feminine hygiene products </a:t>
            </a:r>
          </a:p>
          <a:p>
            <a:r>
              <a:rPr lang="en-GB"/>
              <a:t>Assess the harmful effects these products can have </a:t>
            </a:r>
          </a:p>
          <a:p>
            <a:r>
              <a:rPr lang="en-GB"/>
              <a:t>Demonstrate how to wash a vulva/vagina</a:t>
            </a:r>
          </a:p>
          <a:p>
            <a:r>
              <a:rPr lang="en-GB"/>
              <a:t>Discuss the impact the beauty industry has on women’s bodies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129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B5E3B-913F-04A0-A262-61000ACDB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“hygiene“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48CB8-32F2-CABE-7BA8-A43366CE5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https://</a:t>
            </a:r>
            <a:r>
              <a:rPr lang="en-US" err="1"/>
              <a:t>www.mentimeter.com</a:t>
            </a:r>
            <a:r>
              <a:rPr lang="en-US"/>
              <a:t>/app/presentation/n/alv4tpqmgqegxkte2egv2mqsup9iraq9/edit?question=</a:t>
            </a:r>
            <a:r>
              <a:rPr lang="en-US" err="1"/>
              <a:t>ffx4crztq2io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968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63884-7A27-718A-FAE6-AB0B153F1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509" y="1380693"/>
            <a:ext cx="10515600" cy="2852737"/>
          </a:xfrm>
        </p:spPr>
        <p:txBody>
          <a:bodyPr/>
          <a:lstStyle/>
          <a:p>
            <a:pPr algn="ctr"/>
            <a:r>
              <a:rPr lang="en-US"/>
              <a:t>Why is it harmful to use the word Hygiene?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1BED0-B6A7-915E-83EB-646EEE7E6E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78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0C721-7B0E-8A2E-D7FF-40D92E765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What’s out there?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F3B123-BFA7-BB38-5BED-B3C76EC52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894" y="1522513"/>
            <a:ext cx="3810000" cy="381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0B3799-3E72-8FAF-640A-AB9D8A9F17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83" b="16024"/>
          <a:stretch/>
        </p:blipFill>
        <p:spPr>
          <a:xfrm>
            <a:off x="4810656" y="1522513"/>
            <a:ext cx="3488760" cy="23470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87D496-EB34-B3FE-6614-1465A4D2BA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8719" y="1963188"/>
            <a:ext cx="3810000" cy="381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88B8FE-F112-512B-5F4E-ECF37443854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6" y="1963420"/>
            <a:ext cx="3810000" cy="37973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E1A56B-7017-76DF-0D5D-B18CCEE79E88}"/>
              </a:ext>
            </a:extLst>
          </p:cNvPr>
          <p:cNvSpPr txBox="1"/>
          <p:nvPr/>
        </p:nvSpPr>
        <p:spPr>
          <a:xfrm>
            <a:off x="835068" y="5918547"/>
            <a:ext cx="12317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err="1"/>
              <a:t>Fenixx</a:t>
            </a:r>
            <a:r>
              <a:rPr lang="en-US"/>
              <a:t>, 2020)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6A03DD-6258-3FE0-60BC-49E39D208C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748" y="1960432"/>
            <a:ext cx="6939280" cy="362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75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688B7-50A4-195B-AF60-EE2BA9970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Vaginal Cleaning isn’t a modern activity…</a:t>
            </a:r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6C7EDCE-E55A-7E2A-7D72-09E057179D1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0" r="1470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DCC02-1E04-08D5-1BA1-F05BDBDF449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Douching:</a:t>
            </a:r>
          </a:p>
          <a:p>
            <a:r>
              <a:rPr lang="en-GB"/>
              <a:t>The flushing of water, sometimes containing antiseptics, fragrances and vinegar, upwards into the vagina</a:t>
            </a:r>
          </a:p>
          <a:p>
            <a:r>
              <a:rPr lang="en-GB"/>
              <a:t>Very popular in 19</a:t>
            </a:r>
            <a:r>
              <a:rPr lang="en-GB" baseline="30000"/>
              <a:t>th</a:t>
            </a:r>
            <a:r>
              <a:rPr lang="en-GB"/>
              <a:t> century</a:t>
            </a:r>
          </a:p>
          <a:p>
            <a:r>
              <a:rPr lang="en-GB"/>
              <a:t>Used as an attempt to wash out sperm as a contraceptive method (Gunter, 2019 p.102)</a:t>
            </a:r>
          </a:p>
          <a:p>
            <a:endParaRPr lang="en-GB"/>
          </a:p>
          <a:p>
            <a:r>
              <a:rPr lang="en-GB"/>
              <a:t>Now considered dangerous – it can disrupt natural bacteria and cause irritation, infections &amp; STI’s. </a:t>
            </a:r>
          </a:p>
          <a:p>
            <a:r>
              <a:rPr lang="en-GB"/>
              <a:t>(Ives, 2018)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83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E570D-2678-1D1B-E6C8-8B4B76881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What is pH?</a:t>
            </a:r>
            <a:endParaRPr lang="en-US" sz="4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954F3-C223-9F00-EFBB-39CBDB286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38" y="2806082"/>
            <a:ext cx="4530898" cy="363945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2000"/>
              <a:t>pH is the measure of acidity  – an indication of the concentration of hydrogen in a solution (Stewart and Spencer, 2002 p.48)</a:t>
            </a:r>
          </a:p>
          <a:p>
            <a:r>
              <a:rPr lang="en-GB" sz="2000"/>
              <a:t>The Vagina has a pH of 3.5-4.5 which is more on the acidic side (Stewart and Spencer, 2002 p.49)</a:t>
            </a:r>
          </a:p>
          <a:p>
            <a:r>
              <a:rPr lang="en-GB" sz="2000"/>
              <a:t>It’s acidic for protection – it controls bacteria and prevents types that like a high pH from growing (Stewart and Spencer, 2002 p.49)</a:t>
            </a:r>
          </a:p>
          <a:p>
            <a:r>
              <a:rPr lang="en-GB" sz="2000"/>
              <a:t>The balance is maintained by hormones &amp; bacteria</a:t>
            </a:r>
          </a:p>
          <a:p>
            <a:endParaRPr lang="en-GB" sz="2000"/>
          </a:p>
          <a:p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80780B-EAE8-A74E-5187-5A8C0DC8FE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1532" y="3259819"/>
            <a:ext cx="5150277" cy="216311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39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DFC4D-3A92-4D76-1BB2-62D2D1C0D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causes the pH change?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806DD-B8FC-89A2-3055-02DB5C15F0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Hormone quantity rises and falls over the course of the menstrual cycle (Stewart and Spencer, 2002 p.49)</a:t>
            </a:r>
          </a:p>
          <a:p>
            <a:r>
              <a:rPr lang="en-GB"/>
              <a:t>Semen</a:t>
            </a:r>
          </a:p>
          <a:p>
            <a:r>
              <a:rPr lang="en-GB"/>
              <a:t>Menstrual blood</a:t>
            </a:r>
          </a:p>
          <a:p>
            <a:r>
              <a:rPr lang="en-GB"/>
              <a:t>Age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06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CFCFA-03DD-2ECB-5273-2CB856369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</a:t>
            </a:r>
            <a:r>
              <a:rPr lang="en-US"/>
              <a:t>H washing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3B52A-B78E-B940-C1E5-DA6E01082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Brands using the term "</a:t>
            </a:r>
            <a:r>
              <a:rPr lang="en-GB"/>
              <a:t>p</a:t>
            </a:r>
            <a:r>
              <a:rPr lang="en-US"/>
              <a:t>H balance" to target women &amp; to gain trust for the product</a:t>
            </a:r>
          </a:p>
          <a:p>
            <a:r>
              <a:rPr lang="en-US"/>
              <a:t>Growing market of spa practices like vaginal steaming are based on the idea that there are "toxins" or "impurities" to remove </a:t>
            </a:r>
          </a:p>
          <a:p>
            <a:r>
              <a:rPr lang="en-US"/>
              <a:t>Destructive messaging</a:t>
            </a:r>
          </a:p>
          <a:p>
            <a:r>
              <a:rPr lang="en-US"/>
              <a:t>Any company that promotes articles about these practices profit from this disinformation as these articles get a lot of traffic.</a:t>
            </a:r>
          </a:p>
          <a:p>
            <a:pPr marL="0" indent="0" algn="ctr">
              <a:buNone/>
            </a:pPr>
            <a:endParaRPr lang="en-US" i="1"/>
          </a:p>
          <a:p>
            <a:pPr marL="0" indent="0" algn="ctr">
              <a:buNone/>
            </a:pPr>
            <a:r>
              <a:rPr lang="en-US" i="1"/>
              <a:t>"There's a lot of money in vaginal shame"</a:t>
            </a:r>
          </a:p>
          <a:p>
            <a:pPr marL="0" indent="0" algn="ctr">
              <a:buNone/>
            </a:pPr>
            <a:r>
              <a:rPr lang="en-US"/>
              <a:t>(Gunter, 2019 p.102)</a:t>
            </a:r>
            <a:endParaRPr lang="en-US" i="1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7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29653-4DA6-46D3-3BE4-C0CB379E8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Harmful effects of washing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A8DDF-4815-E494-4F44-0EE3DF8F5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Feminine hygiene sprays, washes, deodorant can cause irritation or lead to an allergic reaction (Stewart and Spencer, 2002 p.82)</a:t>
            </a:r>
          </a:p>
          <a:p>
            <a:r>
              <a:rPr lang="en-GB"/>
              <a:t>Higher risk of contracting BV – Bacterial Vaginosis</a:t>
            </a:r>
          </a:p>
          <a:p>
            <a:r>
              <a:rPr lang="en-GB"/>
              <a:t>BV: bacterial imbalance in the vagina – symptoms can vary from an increase in vaginal discharge, to odour &amp; irritation.</a:t>
            </a:r>
          </a:p>
          <a:p>
            <a:r>
              <a:rPr lang="en-GB"/>
              <a:t> Approximately 30% of people will have an infection with BV at one point in time – important to get it treated – it increases the chance of acquiring an STI such as gonorrhoea, chlamydia or HIV. (Gunter,  2019 p.281)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7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88BDE-242B-783B-77D3-F5BD675DC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Why are we washing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EEAFF-DCB0-34C1-C1E3-C468E61FA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To get rid of the odour </a:t>
            </a:r>
          </a:p>
          <a:p>
            <a:r>
              <a:rPr lang="en-GB" sz="2000"/>
              <a:t>To “feel fresh &amp; clean”</a:t>
            </a:r>
          </a:p>
          <a:p>
            <a:r>
              <a:rPr lang="en-GB" sz="2000"/>
              <a:t>Inadequate washing is almost never the cause for vaginal scent (Stewart and Spencer, 2002 p.133)</a:t>
            </a:r>
          </a:p>
          <a:p>
            <a:r>
              <a:rPr lang="en-GB" sz="2000"/>
              <a:t>Every vagina has its own unique scent, most people are especially sensitive to this personal scent that may not be detectable to others (Stewart and Spencer, 2002 p.133)</a:t>
            </a:r>
          </a:p>
          <a:p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10A3D4-54CE-6246-7257-778324616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889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440438-5314-BE3D-5FC5-955DEAFA14F3}"/>
              </a:ext>
            </a:extLst>
          </p:cNvPr>
          <p:cNvSpPr txBox="1"/>
          <p:nvPr/>
        </p:nvSpPr>
        <p:spPr>
          <a:xfrm>
            <a:off x="5243762" y="6035842"/>
            <a:ext cx="15139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(Noble, 2023)</a:t>
            </a:r>
          </a:p>
        </p:txBody>
      </p:sp>
    </p:spTree>
    <p:extLst>
      <p:ext uri="{BB962C8B-B14F-4D97-AF65-F5344CB8AC3E}">
        <p14:creationId xmlns:p14="http://schemas.microsoft.com/office/powerpoint/2010/main" val="4171446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0442C-3F63-5D08-D991-BAE67E848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When to be concerned…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2102D-45BE-84F7-2412-C75918EA4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Irritation</a:t>
            </a:r>
          </a:p>
          <a:p>
            <a:r>
              <a:rPr lang="en-GB"/>
              <a:t>Pain</a:t>
            </a:r>
          </a:p>
          <a:p>
            <a:r>
              <a:rPr lang="en-GB"/>
              <a:t>Notice a change in smell</a:t>
            </a:r>
          </a:p>
          <a:p>
            <a:r>
              <a:rPr lang="en-GB"/>
              <a:t>Notice a change in discharge </a:t>
            </a:r>
          </a:p>
        </p:txBody>
      </p:sp>
    </p:spTree>
    <p:extLst>
      <p:ext uri="{BB962C8B-B14F-4D97-AF65-F5344CB8AC3E}">
        <p14:creationId xmlns:p14="http://schemas.microsoft.com/office/powerpoint/2010/main" val="2059507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C943-F964-928C-5267-DF38AF367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3531" y="1539082"/>
            <a:ext cx="9144000" cy="2387600"/>
          </a:xfrm>
        </p:spPr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TW</a:t>
            </a:r>
            <a:r>
              <a:rPr lang="en-GB" b="1">
                <a:solidFill>
                  <a:schemeClr val="bg1"/>
                </a:solidFill>
              </a:rPr>
              <a:t>: IMAGERY OF VULVA/VAGINA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DEC422-4676-5126-9C84-6E0DDCC643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3531" y="3935413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DIAGRAM OF VAGINA</a:t>
            </a:r>
          </a:p>
        </p:txBody>
      </p:sp>
    </p:spTree>
    <p:extLst>
      <p:ext uri="{BB962C8B-B14F-4D97-AF65-F5344CB8AC3E}">
        <p14:creationId xmlns:p14="http://schemas.microsoft.com/office/powerpoint/2010/main" val="2289352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0503D-139B-FE20-3218-6F1AA6580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wash yourself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76F2685-9ED7-B068-2DF2-4EBD1C0B0B4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10520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8936-698E-8E59-3EC3-77836A919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Vagina is Self-Cleaning - it takes care of itself</a:t>
            </a:r>
          </a:p>
          <a:p>
            <a:endParaRPr lang="en-GB"/>
          </a:p>
          <a:p>
            <a:r>
              <a:rPr lang="en-GB"/>
              <a:t>To wash a Vulva use water – cleansers/soaps can irritate the skin</a:t>
            </a:r>
          </a:p>
        </p:txBody>
      </p:sp>
    </p:spTree>
    <p:extLst>
      <p:ext uri="{BB962C8B-B14F-4D97-AF65-F5344CB8AC3E}">
        <p14:creationId xmlns:p14="http://schemas.microsoft.com/office/powerpoint/2010/main" val="17764000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CD888-DE05-1B0E-3869-2D43E36D6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Brands don't care</a:t>
            </a:r>
          </a:p>
        </p:txBody>
      </p:sp>
      <p:pic>
        <p:nvPicPr>
          <p:cNvPr id="4" name="trim.DE9B12D3-C21E-465D-86C0-06D8E4B57686.MOV">
            <a:hlinkClick r:id="" action="ppaction://media"/>
            <a:extLst>
              <a:ext uri="{FF2B5EF4-FFF2-40B4-BE49-F238E27FC236}">
                <a16:creationId xmlns:a16="http://schemas.microsoft.com/office/drawing/2014/main" id="{AF93F69E-AC77-1FFB-7066-87B63016AEE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02795" y="1455208"/>
            <a:ext cx="6586410" cy="493935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7A68CD-D218-78CD-AC34-273C0FDA6604}"/>
              </a:ext>
            </a:extLst>
          </p:cNvPr>
          <p:cNvSpPr txBox="1"/>
          <p:nvPr/>
        </p:nvSpPr>
        <p:spPr>
          <a:xfrm>
            <a:off x="345281" y="5345906"/>
            <a:ext cx="245268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'Gwyneth Paltrow on squatting, earthing &amp; that special egg for lady parts' 2017</a:t>
            </a:r>
          </a:p>
        </p:txBody>
      </p:sp>
    </p:spTree>
    <p:extLst>
      <p:ext uri="{BB962C8B-B14F-4D97-AF65-F5344CB8AC3E}">
        <p14:creationId xmlns:p14="http://schemas.microsoft.com/office/powerpoint/2010/main" val="275876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C943-F964-928C-5267-DF38AF3674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TW</a:t>
            </a:r>
            <a:r>
              <a:rPr lang="en-GB" b="1">
                <a:solidFill>
                  <a:schemeClr val="bg1"/>
                </a:solidFill>
              </a:rPr>
              <a:t>: IMAGERY OF VULVA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DEC422-4676-5126-9C84-6E0DDCC643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ANIMATION OF VULVA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240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C5BB3-193A-CC87-4C94-687519437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867" y="439208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The Impacts of the </a:t>
            </a:r>
            <a:br>
              <a:rPr lang="en-GB"/>
            </a:br>
            <a:r>
              <a:rPr lang="en-GB"/>
              <a:t>Beauty Industry…</a:t>
            </a:r>
            <a:endParaRPr lang="en-US"/>
          </a:p>
        </p:txBody>
      </p:sp>
      <p:pic>
        <p:nvPicPr>
          <p:cNvPr id="4" name="trim.E702EB92-8268-4F20-AC1E-AF5CDF9E5B0E.MOV">
            <a:hlinkClick r:id="" action="ppaction://media"/>
            <a:extLst>
              <a:ext uri="{FF2B5EF4-FFF2-40B4-BE49-F238E27FC236}">
                <a16:creationId xmlns:a16="http://schemas.microsoft.com/office/drawing/2014/main" id="{C2CA1BAC-A577-06C2-2CE1-B224ACC346F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0" y="372249"/>
            <a:ext cx="4068233" cy="6113502"/>
          </a:xfrm>
        </p:spPr>
      </p:pic>
    </p:spTree>
    <p:extLst>
      <p:ext uri="{BB962C8B-B14F-4D97-AF65-F5344CB8AC3E}">
        <p14:creationId xmlns:p14="http://schemas.microsoft.com/office/powerpoint/2010/main" val="77629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CF39E-6B0F-3A1D-9B55-7EA7746BE9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What do you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8C0C7-7FD1-28D2-3387-215837C126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Any questions? Opinions? Experiences?</a:t>
            </a:r>
          </a:p>
        </p:txBody>
      </p:sp>
    </p:spTree>
    <p:extLst>
      <p:ext uri="{BB962C8B-B14F-4D97-AF65-F5344CB8AC3E}">
        <p14:creationId xmlns:p14="http://schemas.microsoft.com/office/powerpoint/2010/main" val="2495810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609F4-AF9F-BE45-76BB-17D13C402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328B1-93E8-F1CD-3193-F8C96A714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2250"/>
            <a:ext cx="10515600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err="1"/>
              <a:t>Fenixx</a:t>
            </a:r>
            <a:r>
              <a:rPr lang="en-GB"/>
              <a:t>, S. (2020) 'Natural Womb Healing: Yoni Steaming' </a:t>
            </a:r>
            <a:r>
              <a:rPr lang="en-GB" i="1" err="1"/>
              <a:t>Fenixx</a:t>
            </a:r>
            <a:r>
              <a:rPr lang="en-GB" i="1"/>
              <a:t> in Flow </a:t>
            </a:r>
            <a:r>
              <a:rPr lang="en-GB"/>
              <a:t>2020. Available at: </a:t>
            </a:r>
            <a:r>
              <a:rPr lang="en-GB">
                <a:hlinkClick r:id="rId2"/>
              </a:rPr>
              <a:t>https://www.fenixxsimone.com/post/natural-womb-healing-yoni-steaming#:~:text=Yoni%20(</a:t>
            </a:r>
            <a:r>
              <a:rPr lang="hi-IN">
                <a:cs typeface="Mangal"/>
                <a:hlinkClick r:id="rId2"/>
              </a:rPr>
              <a:t>योनि)%20</a:t>
            </a:r>
            <a:r>
              <a:rPr lang="en-GB">
                <a:hlinkClick r:id="rId2"/>
              </a:rPr>
              <a:t>is%20Sanskrit%20for,to%20the%20emotional%20and%20spiritual</a:t>
            </a:r>
            <a:r>
              <a:rPr lang="en-GB"/>
              <a:t>. </a:t>
            </a:r>
          </a:p>
          <a:p>
            <a:r>
              <a:rPr lang="en-GB"/>
              <a:t>Gunter, J. (2019) </a:t>
            </a:r>
            <a:r>
              <a:rPr lang="en-GB" i="1"/>
              <a:t>The Vagina Bible. </a:t>
            </a:r>
            <a:r>
              <a:rPr lang="en-GB"/>
              <a:t>London: </a:t>
            </a:r>
            <a:r>
              <a:rPr lang="en-GB" err="1"/>
              <a:t>Piatkus</a:t>
            </a:r>
            <a:endParaRPr lang="en-GB"/>
          </a:p>
          <a:p>
            <a:r>
              <a:rPr lang="en-US" sz="2600"/>
              <a:t>'Gwyneth Paltrow on squatting, earthing &amp; that special egg for lady parts' (2017) </a:t>
            </a:r>
            <a:r>
              <a:rPr lang="en-US" sz="2600" i="1"/>
              <a:t>Jimmy Kimmel </a:t>
            </a:r>
            <a:r>
              <a:rPr lang="en-US" sz="2600"/>
              <a:t>Available at: </a:t>
            </a:r>
            <a:r>
              <a:rPr lang="en-US" sz="2600">
                <a:hlinkClick r:id="rId3"/>
              </a:rPr>
              <a:t>https://youtu.be/Y6pfrT3bHpM?si=4LR4eJ-9xDsz9zO7</a:t>
            </a:r>
            <a:endParaRPr lang="en-GB" sz="2600"/>
          </a:p>
          <a:p>
            <a:r>
              <a:rPr lang="en-GB"/>
              <a:t>Ives, L. (2018) ‘</a:t>
            </a:r>
            <a:r>
              <a:rPr lang="en-GB" b="0" u="none" strike="noStrike">
                <a:effectLst/>
              </a:rPr>
              <a:t>When women got pills for hysteria and advice to keep vaginas clean’ </a:t>
            </a:r>
            <a:r>
              <a:rPr lang="en-GB" b="0" i="1" u="none" strike="noStrike">
                <a:effectLst/>
              </a:rPr>
              <a:t>BBC, </a:t>
            </a:r>
            <a:r>
              <a:rPr lang="en-GB" b="0" u="none" strike="noStrike">
                <a:effectLst/>
              </a:rPr>
              <a:t>20 October</a:t>
            </a:r>
            <a:r>
              <a:rPr lang="en-GB"/>
              <a:t>. Available at: 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www.bbc.co.uk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/news/health-45894206#:~:text=Marvel%20Whirling%20Spray%20vaginal%</a:t>
            </a:r>
            <a:r>
              <a:rPr lang="en-GB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20douche,vinegar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%2C%20upwards%20into%20the%20vagina</a:t>
            </a:r>
            <a:endParaRPr lang="en-GB"/>
          </a:p>
          <a:p>
            <a:r>
              <a:rPr lang="en-GB"/>
              <a:t>Noble, H (2023) </a:t>
            </a:r>
            <a:r>
              <a:rPr lang="en-GB" i="1"/>
              <a:t>Give Your Fanny Five – The Lady Garden Foundation </a:t>
            </a:r>
            <a:r>
              <a:rPr lang="en-GB"/>
              <a:t>[digital illustration] Available at: </a:t>
            </a:r>
            <a:r>
              <a:rPr lang="en-GB">
                <a:hlinkClick r:id="rId5"/>
              </a:rPr>
              <a:t>https://</a:t>
            </a:r>
            <a:r>
              <a:rPr lang="en-GB" err="1">
                <a:hlinkClick r:id="rId5"/>
              </a:rPr>
              <a:t>harrietnobleart.com</a:t>
            </a:r>
            <a:r>
              <a:rPr lang="en-GB">
                <a:hlinkClick r:id="rId5"/>
              </a:rPr>
              <a:t>/work/the-lady-garden-foundation</a:t>
            </a:r>
          </a:p>
          <a:p>
            <a:r>
              <a:rPr lang="en-GB"/>
              <a:t>Stewart, E.G. and Spencer P (2002) </a:t>
            </a:r>
            <a:r>
              <a:rPr lang="en-GB" i="1"/>
              <a:t>The V Book: A Doctors Guide To Complete Vulvovaginal Health. </a:t>
            </a:r>
            <a:r>
              <a:rPr lang="en-GB"/>
              <a:t>New York: Bantam Books</a:t>
            </a:r>
          </a:p>
          <a:p>
            <a:endParaRPr lang="en-GB"/>
          </a:p>
          <a:p>
            <a:endParaRPr lang="en-GB"/>
          </a:p>
          <a:p>
            <a:endParaRPr lang="en-GB" b="0" u="none" strike="noStrike">
              <a:effectLst/>
            </a:endParaRPr>
          </a:p>
          <a:p>
            <a:endParaRPr lang="en-GB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8883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FEMININE HYGIENE</vt:lpstr>
      <vt:lpstr>Aims</vt:lpstr>
      <vt:lpstr>Learning Objectives</vt:lpstr>
      <vt:lpstr>What does “hygiene“ mean?</vt:lpstr>
      <vt:lpstr>Why is it harmful to use the word Hygiene?</vt:lpstr>
      <vt:lpstr>What’s out there?</vt:lpstr>
      <vt:lpstr>Vaginal Cleaning isn’t a modern activity…</vt:lpstr>
      <vt:lpstr>What is pH?</vt:lpstr>
      <vt:lpstr>What causes the pH change?</vt:lpstr>
      <vt:lpstr>pH washing </vt:lpstr>
      <vt:lpstr>Harmful effects of washing</vt:lpstr>
      <vt:lpstr>Why are we washing it?</vt:lpstr>
      <vt:lpstr>When to be concerned…</vt:lpstr>
      <vt:lpstr>TW: IMAGERY OF VULVA/VAGINA</vt:lpstr>
      <vt:lpstr>How to wash yourself</vt:lpstr>
      <vt:lpstr>Brands don't care</vt:lpstr>
      <vt:lpstr>TW: IMAGERY OF VULVA</vt:lpstr>
      <vt:lpstr>The Impacts of the  Beauty Industry…</vt:lpstr>
      <vt:lpstr>What do you think?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FEMININE HYGIENE</dc:title>
  <dc:creator/>
  <cp:lastModifiedBy>Caitlin Williams (1650794)</cp:lastModifiedBy>
  <cp:revision>2</cp:revision>
  <dcterms:created xsi:type="dcterms:W3CDTF">2024-09-15T16:54:40Z</dcterms:created>
  <dcterms:modified xsi:type="dcterms:W3CDTF">2024-09-19T19:24:54Z</dcterms:modified>
</cp:coreProperties>
</file>