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snapToGrid="0">
      <p:cViewPr varScale="1">
        <p:scale>
          <a:sx n="67" d="100"/>
          <a:sy n="67" d="100"/>
        </p:scale>
        <p:origin x="64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219603-1E06-4668-8C04-D39DBC0A3ACD}" type="doc">
      <dgm:prSet loTypeId="urn:microsoft.com/office/officeart/2016/7/layout/LinearArrowProcessNumbered" loCatId="process" qsTypeId="urn:microsoft.com/office/officeart/2005/8/quickstyle/simple1" qsCatId="simple" csTypeId="urn:microsoft.com/office/officeart/2005/8/colors/accent3_2" csCatId="accent3" phldr="1"/>
      <dgm:spPr/>
      <dgm:t>
        <a:bodyPr/>
        <a:lstStyle/>
        <a:p>
          <a:endParaRPr lang="en-US"/>
        </a:p>
      </dgm:t>
    </dgm:pt>
    <dgm:pt modelId="{91B113E2-FA18-46C3-95D2-857577C53221}">
      <dgm:prSet/>
      <dgm:spPr/>
      <dgm:t>
        <a:bodyPr/>
        <a:lstStyle/>
        <a:p>
          <a:r>
            <a:rPr lang="en-IN" b="1"/>
            <a:t>Political factors- These are those factors which includes labour law, governmental law etc. In relation with Fairmont hotel and resorts, they are also affected be these element as they labour law is strict in the country. </a:t>
          </a:r>
          <a:endParaRPr lang="en-US"/>
        </a:p>
      </dgm:t>
    </dgm:pt>
    <dgm:pt modelId="{CB6365F5-AB2D-4006-A776-9956B20CABDB}" type="parTrans" cxnId="{60F985F3-AF2E-4E4B-ADC9-1279F4E61E02}">
      <dgm:prSet/>
      <dgm:spPr/>
      <dgm:t>
        <a:bodyPr/>
        <a:lstStyle/>
        <a:p>
          <a:endParaRPr lang="en-US"/>
        </a:p>
      </dgm:t>
    </dgm:pt>
    <dgm:pt modelId="{FBA7AB07-49CA-412F-B88E-A6F0BE3E0F98}" type="sibTrans" cxnId="{60F985F3-AF2E-4E4B-ADC9-1279F4E61E02}">
      <dgm:prSet phldrT="1" phldr="0"/>
      <dgm:spPr/>
      <dgm:t>
        <a:bodyPr/>
        <a:lstStyle/>
        <a:p>
          <a:r>
            <a:rPr lang="en-US"/>
            <a:t>1</a:t>
          </a:r>
        </a:p>
      </dgm:t>
    </dgm:pt>
    <dgm:pt modelId="{C558BDD8-EDD5-4A86-987E-780A82856243}">
      <dgm:prSet/>
      <dgm:spPr/>
      <dgm:t>
        <a:bodyPr/>
        <a:lstStyle/>
        <a:p>
          <a:r>
            <a:rPr lang="en-IN" b="1"/>
            <a:t>Economic factors- In this, it involves inflation and deflation rate, tariff and non-tariff rates etc. In relation with selected hotel, they involvement of government is high and which have deep impact on business (Nicula, 2019).</a:t>
          </a:r>
          <a:endParaRPr lang="en-US"/>
        </a:p>
      </dgm:t>
    </dgm:pt>
    <dgm:pt modelId="{E26B864A-157E-4AE2-B786-DC50E5B45244}" type="parTrans" cxnId="{50ADB93C-47FF-4256-A7B4-8D98BF6BA186}">
      <dgm:prSet/>
      <dgm:spPr/>
      <dgm:t>
        <a:bodyPr/>
        <a:lstStyle/>
        <a:p>
          <a:endParaRPr lang="en-US"/>
        </a:p>
      </dgm:t>
    </dgm:pt>
    <dgm:pt modelId="{E33C6D9A-A9F3-4A59-8540-4E8AAC3117D9}" type="sibTrans" cxnId="{50ADB93C-47FF-4256-A7B4-8D98BF6BA186}">
      <dgm:prSet phldrT="2" phldr="0"/>
      <dgm:spPr/>
      <dgm:t>
        <a:bodyPr/>
        <a:lstStyle/>
        <a:p>
          <a:r>
            <a:rPr lang="en-US"/>
            <a:t>2</a:t>
          </a:r>
        </a:p>
      </dgm:t>
    </dgm:pt>
    <dgm:pt modelId="{CC0B0BFA-8188-4185-8113-F50FDCA73662}">
      <dgm:prSet/>
      <dgm:spPr/>
      <dgm:t>
        <a:bodyPr/>
        <a:lstStyle/>
        <a:p>
          <a:r>
            <a:rPr lang="en-IN" b="1"/>
            <a:t>Social- This includes religion, culture, etc. which affects the hotel industry. As, the chosen hotel focus on such factors it becomes easy for them to target the audience for their services. These are important as they examine help firm to understand the customers and market in most effective manner. </a:t>
          </a:r>
          <a:endParaRPr lang="en-US"/>
        </a:p>
      </dgm:t>
    </dgm:pt>
    <dgm:pt modelId="{857D75FE-E71C-4E31-9C8D-04099D36C4D2}" type="parTrans" cxnId="{916E1799-CEE6-4C0D-8502-4B0A8A3509E3}">
      <dgm:prSet/>
      <dgm:spPr/>
      <dgm:t>
        <a:bodyPr/>
        <a:lstStyle/>
        <a:p>
          <a:endParaRPr lang="en-US"/>
        </a:p>
      </dgm:t>
    </dgm:pt>
    <dgm:pt modelId="{9888ACAE-3AC1-453A-BD30-06D94D27F43F}" type="sibTrans" cxnId="{916E1799-CEE6-4C0D-8502-4B0A8A3509E3}">
      <dgm:prSet phldrT="3" phldr="0"/>
      <dgm:spPr/>
      <dgm:t>
        <a:bodyPr/>
        <a:lstStyle/>
        <a:p>
          <a:r>
            <a:rPr lang="en-US"/>
            <a:t>3</a:t>
          </a:r>
        </a:p>
      </dgm:t>
    </dgm:pt>
    <dgm:pt modelId="{EAC04BB4-44C5-454D-A2E9-A26D2E6D54F6}">
      <dgm:prSet/>
      <dgm:spPr/>
      <dgm:t>
        <a:bodyPr/>
        <a:lstStyle/>
        <a:p>
          <a:r>
            <a:rPr lang="en-IN" b="1"/>
            <a:t>Technological- This involves advance of use technology, software, hardware etc. It is also seen that Fairmont hotel &amp; resort use updated technology for their online management system.  This assist them in maintain a relationship with customers properly. </a:t>
          </a:r>
          <a:endParaRPr lang="en-US"/>
        </a:p>
      </dgm:t>
    </dgm:pt>
    <dgm:pt modelId="{B86B1632-3ED8-4697-83D2-641EC8F004EF}" type="parTrans" cxnId="{953C09F4-BDD3-4D64-A40A-6653B8CB7B25}">
      <dgm:prSet/>
      <dgm:spPr/>
      <dgm:t>
        <a:bodyPr/>
        <a:lstStyle/>
        <a:p>
          <a:endParaRPr lang="en-US"/>
        </a:p>
      </dgm:t>
    </dgm:pt>
    <dgm:pt modelId="{C5CE638C-4BF0-40B0-90D8-9B7C54C852BF}" type="sibTrans" cxnId="{953C09F4-BDD3-4D64-A40A-6653B8CB7B25}">
      <dgm:prSet phldrT="4" phldr="0"/>
      <dgm:spPr/>
      <dgm:t>
        <a:bodyPr/>
        <a:lstStyle/>
        <a:p>
          <a:r>
            <a:rPr lang="en-US"/>
            <a:t>4</a:t>
          </a:r>
        </a:p>
      </dgm:t>
    </dgm:pt>
    <dgm:pt modelId="{490126B5-BFF5-431A-8B58-6316736CEA4A}">
      <dgm:prSet/>
      <dgm:spPr/>
      <dgm:t>
        <a:bodyPr/>
        <a:lstStyle/>
        <a:p>
          <a:r>
            <a:rPr lang="en-IN" b="1" dirty="0"/>
            <a:t>Environmental- In this, it includes pollution, weather, waste management etc. They also affect the business and in relevance with selected hotel manager of firm make ensures that all they run their function and operation’s without harming the environment. </a:t>
          </a:r>
          <a:endParaRPr lang="en-US" dirty="0"/>
        </a:p>
      </dgm:t>
    </dgm:pt>
    <dgm:pt modelId="{5A10AD15-1DED-439E-BFC1-6E81403A0D56}" type="parTrans" cxnId="{91B4936A-AE53-4F7B-92C5-748DBAAD0400}">
      <dgm:prSet/>
      <dgm:spPr/>
      <dgm:t>
        <a:bodyPr/>
        <a:lstStyle/>
        <a:p>
          <a:endParaRPr lang="en-US"/>
        </a:p>
      </dgm:t>
    </dgm:pt>
    <dgm:pt modelId="{15F1C67D-59A4-4B59-8559-0066FA6E694F}" type="sibTrans" cxnId="{91B4936A-AE53-4F7B-92C5-748DBAAD0400}">
      <dgm:prSet phldrT="5" phldr="0"/>
      <dgm:spPr/>
      <dgm:t>
        <a:bodyPr/>
        <a:lstStyle/>
        <a:p>
          <a:r>
            <a:rPr lang="en-US"/>
            <a:t>5</a:t>
          </a:r>
        </a:p>
      </dgm:t>
    </dgm:pt>
    <dgm:pt modelId="{0A9EAF97-943C-4016-B960-ACE2D9144621}">
      <dgm:prSet/>
      <dgm:spPr/>
      <dgm:t>
        <a:bodyPr/>
        <a:lstStyle/>
        <a:p>
          <a:r>
            <a:rPr lang="en-IN" b="1" dirty="0"/>
            <a:t>Legal- Contracts, agreements, etc. which are enacted by government are included in this factor. It is crucial to have proper knowledge of legislation and rules of government so that problems do not occur in near future. So, Fairmont hotel &amp; resorts assures that legal team make decision in most efficient manner.  </a:t>
          </a:r>
          <a:endParaRPr lang="en-US" dirty="0"/>
        </a:p>
      </dgm:t>
    </dgm:pt>
    <dgm:pt modelId="{BB7A2E8F-227C-44AB-9CD7-3318E313DD26}" type="parTrans" cxnId="{BD79D80E-C41E-4D57-8F39-E086BFA42118}">
      <dgm:prSet/>
      <dgm:spPr/>
      <dgm:t>
        <a:bodyPr/>
        <a:lstStyle/>
        <a:p>
          <a:endParaRPr lang="en-US"/>
        </a:p>
      </dgm:t>
    </dgm:pt>
    <dgm:pt modelId="{3F486310-8850-48E9-8850-713330CB4591}" type="sibTrans" cxnId="{BD79D80E-C41E-4D57-8F39-E086BFA42118}">
      <dgm:prSet phldrT="6" phldr="0"/>
      <dgm:spPr/>
      <dgm:t>
        <a:bodyPr/>
        <a:lstStyle/>
        <a:p>
          <a:r>
            <a:rPr lang="en-US"/>
            <a:t>6</a:t>
          </a:r>
        </a:p>
      </dgm:t>
    </dgm:pt>
    <dgm:pt modelId="{1A10AD5B-3E6B-4A00-949F-855CC3D5C2E4}" type="pres">
      <dgm:prSet presAssocID="{25219603-1E06-4668-8C04-D39DBC0A3ACD}" presName="linearFlow" presStyleCnt="0">
        <dgm:presLayoutVars>
          <dgm:dir/>
          <dgm:animLvl val="lvl"/>
          <dgm:resizeHandles val="exact"/>
        </dgm:presLayoutVars>
      </dgm:prSet>
      <dgm:spPr/>
    </dgm:pt>
    <dgm:pt modelId="{1747A6D0-DEBB-4D7E-9881-0B8E71849412}" type="pres">
      <dgm:prSet presAssocID="{91B113E2-FA18-46C3-95D2-857577C53221}" presName="compositeNode" presStyleCnt="0"/>
      <dgm:spPr/>
    </dgm:pt>
    <dgm:pt modelId="{387AECA6-F2A7-4999-A975-51F3B2AF1DEB}" type="pres">
      <dgm:prSet presAssocID="{91B113E2-FA18-46C3-95D2-857577C53221}" presName="parTx" presStyleLbl="node1" presStyleIdx="0" presStyleCnt="0">
        <dgm:presLayoutVars>
          <dgm:chMax val="0"/>
          <dgm:chPref val="0"/>
          <dgm:bulletEnabled val="1"/>
        </dgm:presLayoutVars>
      </dgm:prSet>
      <dgm:spPr/>
    </dgm:pt>
    <dgm:pt modelId="{92E6D0E0-C939-4701-9968-BA6BAD152EC2}" type="pres">
      <dgm:prSet presAssocID="{91B113E2-FA18-46C3-95D2-857577C53221}" presName="parSh" presStyleCnt="0"/>
      <dgm:spPr/>
    </dgm:pt>
    <dgm:pt modelId="{39C2D82F-67F5-47C4-AE9B-D538EAC27C24}" type="pres">
      <dgm:prSet presAssocID="{91B113E2-FA18-46C3-95D2-857577C53221}" presName="lineNode" presStyleLbl="alignAccFollowNode1" presStyleIdx="0" presStyleCnt="18"/>
      <dgm:spPr/>
    </dgm:pt>
    <dgm:pt modelId="{AB994FC4-4BE2-4F0E-BEF9-DC3E364F5CD7}" type="pres">
      <dgm:prSet presAssocID="{91B113E2-FA18-46C3-95D2-857577C53221}" presName="lineArrowNode" presStyleLbl="alignAccFollowNode1" presStyleIdx="1" presStyleCnt="18"/>
      <dgm:spPr/>
    </dgm:pt>
    <dgm:pt modelId="{9853DF60-7085-4567-8C59-DD5973581288}" type="pres">
      <dgm:prSet presAssocID="{FBA7AB07-49CA-412F-B88E-A6F0BE3E0F98}" presName="sibTransNodeCircle" presStyleLbl="alignNode1" presStyleIdx="0" presStyleCnt="6">
        <dgm:presLayoutVars>
          <dgm:chMax val="0"/>
          <dgm:bulletEnabled/>
        </dgm:presLayoutVars>
      </dgm:prSet>
      <dgm:spPr/>
    </dgm:pt>
    <dgm:pt modelId="{EC0C34FD-739A-4F3E-9F57-B9B401C302C5}" type="pres">
      <dgm:prSet presAssocID="{FBA7AB07-49CA-412F-B88E-A6F0BE3E0F98}" presName="spacerBetweenCircleAndCallout" presStyleCnt="0">
        <dgm:presLayoutVars/>
      </dgm:prSet>
      <dgm:spPr/>
    </dgm:pt>
    <dgm:pt modelId="{3FE3FC5F-9F6A-4043-B1E2-DCBD554BC3E4}" type="pres">
      <dgm:prSet presAssocID="{91B113E2-FA18-46C3-95D2-857577C53221}" presName="nodeText" presStyleLbl="alignAccFollowNode1" presStyleIdx="2" presStyleCnt="18">
        <dgm:presLayoutVars>
          <dgm:bulletEnabled val="1"/>
        </dgm:presLayoutVars>
      </dgm:prSet>
      <dgm:spPr/>
    </dgm:pt>
    <dgm:pt modelId="{6124DFC4-0DBA-4891-B9A6-3E19B3DD0905}" type="pres">
      <dgm:prSet presAssocID="{FBA7AB07-49CA-412F-B88E-A6F0BE3E0F98}" presName="sibTransComposite" presStyleCnt="0"/>
      <dgm:spPr/>
    </dgm:pt>
    <dgm:pt modelId="{5D7D306C-D1C1-4010-9515-4F989137908D}" type="pres">
      <dgm:prSet presAssocID="{C558BDD8-EDD5-4A86-987E-780A82856243}" presName="compositeNode" presStyleCnt="0"/>
      <dgm:spPr/>
    </dgm:pt>
    <dgm:pt modelId="{BE99CE90-77C1-42AF-872F-5603AE141E0A}" type="pres">
      <dgm:prSet presAssocID="{C558BDD8-EDD5-4A86-987E-780A82856243}" presName="parTx" presStyleLbl="node1" presStyleIdx="0" presStyleCnt="0">
        <dgm:presLayoutVars>
          <dgm:chMax val="0"/>
          <dgm:chPref val="0"/>
          <dgm:bulletEnabled val="1"/>
        </dgm:presLayoutVars>
      </dgm:prSet>
      <dgm:spPr/>
    </dgm:pt>
    <dgm:pt modelId="{7B2638EC-A4CD-4278-9D08-1095202EB926}" type="pres">
      <dgm:prSet presAssocID="{C558BDD8-EDD5-4A86-987E-780A82856243}" presName="parSh" presStyleCnt="0"/>
      <dgm:spPr/>
    </dgm:pt>
    <dgm:pt modelId="{233EE41F-3744-4CCD-BFD3-B02F8E949D0A}" type="pres">
      <dgm:prSet presAssocID="{C558BDD8-EDD5-4A86-987E-780A82856243}" presName="lineNode" presStyleLbl="alignAccFollowNode1" presStyleIdx="3" presStyleCnt="18"/>
      <dgm:spPr/>
    </dgm:pt>
    <dgm:pt modelId="{807FA68F-54EB-471D-B8EE-A5041D9D18CF}" type="pres">
      <dgm:prSet presAssocID="{C558BDD8-EDD5-4A86-987E-780A82856243}" presName="lineArrowNode" presStyleLbl="alignAccFollowNode1" presStyleIdx="4" presStyleCnt="18"/>
      <dgm:spPr/>
    </dgm:pt>
    <dgm:pt modelId="{24068F3D-BCEB-40B4-A42D-72812592F6AE}" type="pres">
      <dgm:prSet presAssocID="{E33C6D9A-A9F3-4A59-8540-4E8AAC3117D9}" presName="sibTransNodeCircle" presStyleLbl="alignNode1" presStyleIdx="1" presStyleCnt="6">
        <dgm:presLayoutVars>
          <dgm:chMax val="0"/>
          <dgm:bulletEnabled/>
        </dgm:presLayoutVars>
      </dgm:prSet>
      <dgm:spPr/>
    </dgm:pt>
    <dgm:pt modelId="{EA817FFF-B4F4-4259-B6FB-D97B2FF360D6}" type="pres">
      <dgm:prSet presAssocID="{E33C6D9A-A9F3-4A59-8540-4E8AAC3117D9}" presName="spacerBetweenCircleAndCallout" presStyleCnt="0">
        <dgm:presLayoutVars/>
      </dgm:prSet>
      <dgm:spPr/>
    </dgm:pt>
    <dgm:pt modelId="{6D026930-6117-49CF-869B-44CEF6687006}" type="pres">
      <dgm:prSet presAssocID="{C558BDD8-EDD5-4A86-987E-780A82856243}" presName="nodeText" presStyleLbl="alignAccFollowNode1" presStyleIdx="5" presStyleCnt="18">
        <dgm:presLayoutVars>
          <dgm:bulletEnabled val="1"/>
        </dgm:presLayoutVars>
      </dgm:prSet>
      <dgm:spPr/>
    </dgm:pt>
    <dgm:pt modelId="{2E849F9A-8B37-4875-A4D7-3F3DC692A330}" type="pres">
      <dgm:prSet presAssocID="{E33C6D9A-A9F3-4A59-8540-4E8AAC3117D9}" presName="sibTransComposite" presStyleCnt="0"/>
      <dgm:spPr/>
    </dgm:pt>
    <dgm:pt modelId="{4CDB1551-5BF5-4950-AD7F-FA9A28815793}" type="pres">
      <dgm:prSet presAssocID="{CC0B0BFA-8188-4185-8113-F50FDCA73662}" presName="compositeNode" presStyleCnt="0"/>
      <dgm:spPr/>
    </dgm:pt>
    <dgm:pt modelId="{D8615019-FEB2-49F7-A2A2-D984269C2FE5}" type="pres">
      <dgm:prSet presAssocID="{CC0B0BFA-8188-4185-8113-F50FDCA73662}" presName="parTx" presStyleLbl="node1" presStyleIdx="0" presStyleCnt="0">
        <dgm:presLayoutVars>
          <dgm:chMax val="0"/>
          <dgm:chPref val="0"/>
          <dgm:bulletEnabled val="1"/>
        </dgm:presLayoutVars>
      </dgm:prSet>
      <dgm:spPr/>
    </dgm:pt>
    <dgm:pt modelId="{1807B1F0-8013-49F3-84CA-A1333656609A}" type="pres">
      <dgm:prSet presAssocID="{CC0B0BFA-8188-4185-8113-F50FDCA73662}" presName="parSh" presStyleCnt="0"/>
      <dgm:spPr/>
    </dgm:pt>
    <dgm:pt modelId="{E21CF0D4-BB69-4E7F-B038-D9ADD3BFBB71}" type="pres">
      <dgm:prSet presAssocID="{CC0B0BFA-8188-4185-8113-F50FDCA73662}" presName="lineNode" presStyleLbl="alignAccFollowNode1" presStyleIdx="6" presStyleCnt="18"/>
      <dgm:spPr/>
    </dgm:pt>
    <dgm:pt modelId="{2ED2AF98-1290-46B2-B7E9-CDBA37D5518E}" type="pres">
      <dgm:prSet presAssocID="{CC0B0BFA-8188-4185-8113-F50FDCA73662}" presName="lineArrowNode" presStyleLbl="alignAccFollowNode1" presStyleIdx="7" presStyleCnt="18"/>
      <dgm:spPr/>
    </dgm:pt>
    <dgm:pt modelId="{CCA31EF5-55B0-4CDF-9425-2DC3EAC466F6}" type="pres">
      <dgm:prSet presAssocID="{9888ACAE-3AC1-453A-BD30-06D94D27F43F}" presName="sibTransNodeCircle" presStyleLbl="alignNode1" presStyleIdx="2" presStyleCnt="6">
        <dgm:presLayoutVars>
          <dgm:chMax val="0"/>
          <dgm:bulletEnabled/>
        </dgm:presLayoutVars>
      </dgm:prSet>
      <dgm:spPr/>
    </dgm:pt>
    <dgm:pt modelId="{97235B8C-4D36-48EB-8E89-4ADC00D0AAF7}" type="pres">
      <dgm:prSet presAssocID="{9888ACAE-3AC1-453A-BD30-06D94D27F43F}" presName="spacerBetweenCircleAndCallout" presStyleCnt="0">
        <dgm:presLayoutVars/>
      </dgm:prSet>
      <dgm:spPr/>
    </dgm:pt>
    <dgm:pt modelId="{2B356FEE-7DF9-4DD6-9F8D-1F9CF44B8273}" type="pres">
      <dgm:prSet presAssocID="{CC0B0BFA-8188-4185-8113-F50FDCA73662}" presName="nodeText" presStyleLbl="alignAccFollowNode1" presStyleIdx="8" presStyleCnt="18">
        <dgm:presLayoutVars>
          <dgm:bulletEnabled val="1"/>
        </dgm:presLayoutVars>
      </dgm:prSet>
      <dgm:spPr/>
    </dgm:pt>
    <dgm:pt modelId="{656E9F28-0939-49DB-94E2-3C6BD006D138}" type="pres">
      <dgm:prSet presAssocID="{9888ACAE-3AC1-453A-BD30-06D94D27F43F}" presName="sibTransComposite" presStyleCnt="0"/>
      <dgm:spPr/>
    </dgm:pt>
    <dgm:pt modelId="{0586518C-CF4F-4DBE-A238-4B40E825E0B9}" type="pres">
      <dgm:prSet presAssocID="{EAC04BB4-44C5-454D-A2E9-A26D2E6D54F6}" presName="compositeNode" presStyleCnt="0"/>
      <dgm:spPr/>
    </dgm:pt>
    <dgm:pt modelId="{3D22DD47-4C42-4136-89BF-A7A09AC8F3C7}" type="pres">
      <dgm:prSet presAssocID="{EAC04BB4-44C5-454D-A2E9-A26D2E6D54F6}" presName="parTx" presStyleLbl="node1" presStyleIdx="0" presStyleCnt="0">
        <dgm:presLayoutVars>
          <dgm:chMax val="0"/>
          <dgm:chPref val="0"/>
          <dgm:bulletEnabled val="1"/>
        </dgm:presLayoutVars>
      </dgm:prSet>
      <dgm:spPr/>
    </dgm:pt>
    <dgm:pt modelId="{166BF94A-C16E-4FD2-8ECB-EBC274742A19}" type="pres">
      <dgm:prSet presAssocID="{EAC04BB4-44C5-454D-A2E9-A26D2E6D54F6}" presName="parSh" presStyleCnt="0"/>
      <dgm:spPr/>
    </dgm:pt>
    <dgm:pt modelId="{7DC2F9AE-690E-4DE1-9D70-4229F213DF2B}" type="pres">
      <dgm:prSet presAssocID="{EAC04BB4-44C5-454D-A2E9-A26D2E6D54F6}" presName="lineNode" presStyleLbl="alignAccFollowNode1" presStyleIdx="9" presStyleCnt="18"/>
      <dgm:spPr/>
    </dgm:pt>
    <dgm:pt modelId="{A1715792-E963-4B68-988C-E3101B02E1B2}" type="pres">
      <dgm:prSet presAssocID="{EAC04BB4-44C5-454D-A2E9-A26D2E6D54F6}" presName="lineArrowNode" presStyleLbl="alignAccFollowNode1" presStyleIdx="10" presStyleCnt="18"/>
      <dgm:spPr/>
    </dgm:pt>
    <dgm:pt modelId="{E6BAE5F8-D8B9-4DDA-B2C7-B8DAB3A812C0}" type="pres">
      <dgm:prSet presAssocID="{C5CE638C-4BF0-40B0-90D8-9B7C54C852BF}" presName="sibTransNodeCircle" presStyleLbl="alignNode1" presStyleIdx="3" presStyleCnt="6">
        <dgm:presLayoutVars>
          <dgm:chMax val="0"/>
          <dgm:bulletEnabled/>
        </dgm:presLayoutVars>
      </dgm:prSet>
      <dgm:spPr/>
    </dgm:pt>
    <dgm:pt modelId="{065977C8-4379-4C46-91F4-2864309603B0}" type="pres">
      <dgm:prSet presAssocID="{C5CE638C-4BF0-40B0-90D8-9B7C54C852BF}" presName="spacerBetweenCircleAndCallout" presStyleCnt="0">
        <dgm:presLayoutVars/>
      </dgm:prSet>
      <dgm:spPr/>
    </dgm:pt>
    <dgm:pt modelId="{A39BD825-DCF4-4C7A-959B-286ECDB2E7AE}" type="pres">
      <dgm:prSet presAssocID="{EAC04BB4-44C5-454D-A2E9-A26D2E6D54F6}" presName="nodeText" presStyleLbl="alignAccFollowNode1" presStyleIdx="11" presStyleCnt="18">
        <dgm:presLayoutVars>
          <dgm:bulletEnabled val="1"/>
        </dgm:presLayoutVars>
      </dgm:prSet>
      <dgm:spPr/>
    </dgm:pt>
    <dgm:pt modelId="{5E47FD98-6012-4914-8ED6-4CD172AA787E}" type="pres">
      <dgm:prSet presAssocID="{C5CE638C-4BF0-40B0-90D8-9B7C54C852BF}" presName="sibTransComposite" presStyleCnt="0"/>
      <dgm:spPr/>
    </dgm:pt>
    <dgm:pt modelId="{02F25BDF-D4BB-4B45-8AEC-BE95BE68586C}" type="pres">
      <dgm:prSet presAssocID="{490126B5-BFF5-431A-8B58-6316736CEA4A}" presName="compositeNode" presStyleCnt="0"/>
      <dgm:spPr/>
    </dgm:pt>
    <dgm:pt modelId="{F4C1A6A4-E377-4C50-BACC-9C2F55EF933E}" type="pres">
      <dgm:prSet presAssocID="{490126B5-BFF5-431A-8B58-6316736CEA4A}" presName="parTx" presStyleLbl="node1" presStyleIdx="0" presStyleCnt="0">
        <dgm:presLayoutVars>
          <dgm:chMax val="0"/>
          <dgm:chPref val="0"/>
          <dgm:bulletEnabled val="1"/>
        </dgm:presLayoutVars>
      </dgm:prSet>
      <dgm:spPr/>
    </dgm:pt>
    <dgm:pt modelId="{2C477D03-11EB-4FF9-925A-BD35202A39E5}" type="pres">
      <dgm:prSet presAssocID="{490126B5-BFF5-431A-8B58-6316736CEA4A}" presName="parSh" presStyleCnt="0"/>
      <dgm:spPr/>
    </dgm:pt>
    <dgm:pt modelId="{46B3B97F-5FDE-4B30-8DDC-5204B4A17FE9}" type="pres">
      <dgm:prSet presAssocID="{490126B5-BFF5-431A-8B58-6316736CEA4A}" presName="lineNode" presStyleLbl="alignAccFollowNode1" presStyleIdx="12" presStyleCnt="18"/>
      <dgm:spPr/>
    </dgm:pt>
    <dgm:pt modelId="{4BB0E3A2-E1C2-4A1E-B00A-C2262B2C22B1}" type="pres">
      <dgm:prSet presAssocID="{490126B5-BFF5-431A-8B58-6316736CEA4A}" presName="lineArrowNode" presStyleLbl="alignAccFollowNode1" presStyleIdx="13" presStyleCnt="18"/>
      <dgm:spPr/>
    </dgm:pt>
    <dgm:pt modelId="{F288D140-E745-4079-8A25-BCC772AE4B89}" type="pres">
      <dgm:prSet presAssocID="{15F1C67D-59A4-4B59-8559-0066FA6E694F}" presName="sibTransNodeCircle" presStyleLbl="alignNode1" presStyleIdx="4" presStyleCnt="6">
        <dgm:presLayoutVars>
          <dgm:chMax val="0"/>
          <dgm:bulletEnabled/>
        </dgm:presLayoutVars>
      </dgm:prSet>
      <dgm:spPr/>
    </dgm:pt>
    <dgm:pt modelId="{58629F1C-7CF8-4367-82DE-11068266A382}" type="pres">
      <dgm:prSet presAssocID="{15F1C67D-59A4-4B59-8559-0066FA6E694F}" presName="spacerBetweenCircleAndCallout" presStyleCnt="0">
        <dgm:presLayoutVars/>
      </dgm:prSet>
      <dgm:spPr/>
    </dgm:pt>
    <dgm:pt modelId="{B645F22C-B591-4BB6-8E06-5B542D4E2106}" type="pres">
      <dgm:prSet presAssocID="{490126B5-BFF5-431A-8B58-6316736CEA4A}" presName="nodeText" presStyleLbl="alignAccFollowNode1" presStyleIdx="14" presStyleCnt="18" custScaleY="101445">
        <dgm:presLayoutVars>
          <dgm:bulletEnabled val="1"/>
        </dgm:presLayoutVars>
      </dgm:prSet>
      <dgm:spPr/>
    </dgm:pt>
    <dgm:pt modelId="{E9F26D1D-7B8E-4CA2-8288-FBFD80DB809F}" type="pres">
      <dgm:prSet presAssocID="{15F1C67D-59A4-4B59-8559-0066FA6E694F}" presName="sibTransComposite" presStyleCnt="0"/>
      <dgm:spPr/>
    </dgm:pt>
    <dgm:pt modelId="{FBE78526-6DCE-41A8-97CA-65CBA21D1A79}" type="pres">
      <dgm:prSet presAssocID="{0A9EAF97-943C-4016-B960-ACE2D9144621}" presName="compositeNode" presStyleCnt="0"/>
      <dgm:spPr/>
    </dgm:pt>
    <dgm:pt modelId="{8E9591DA-306C-4013-AD97-DDB8E964565F}" type="pres">
      <dgm:prSet presAssocID="{0A9EAF97-943C-4016-B960-ACE2D9144621}" presName="parTx" presStyleLbl="node1" presStyleIdx="0" presStyleCnt="0">
        <dgm:presLayoutVars>
          <dgm:chMax val="0"/>
          <dgm:chPref val="0"/>
          <dgm:bulletEnabled val="1"/>
        </dgm:presLayoutVars>
      </dgm:prSet>
      <dgm:spPr/>
    </dgm:pt>
    <dgm:pt modelId="{615DD9FC-D84B-434F-96CD-F3E56B825760}" type="pres">
      <dgm:prSet presAssocID="{0A9EAF97-943C-4016-B960-ACE2D9144621}" presName="parSh" presStyleCnt="0"/>
      <dgm:spPr/>
    </dgm:pt>
    <dgm:pt modelId="{D0913DDE-FD19-4D2B-BF8E-6DFF996C12D2}" type="pres">
      <dgm:prSet presAssocID="{0A9EAF97-943C-4016-B960-ACE2D9144621}" presName="lineNode" presStyleLbl="alignAccFollowNode1" presStyleIdx="15" presStyleCnt="18"/>
      <dgm:spPr/>
    </dgm:pt>
    <dgm:pt modelId="{66D75581-CE3F-449F-8EC7-D3FC2EFDAFB8}" type="pres">
      <dgm:prSet presAssocID="{0A9EAF97-943C-4016-B960-ACE2D9144621}" presName="lineArrowNode" presStyleLbl="alignAccFollowNode1" presStyleIdx="16" presStyleCnt="18"/>
      <dgm:spPr/>
    </dgm:pt>
    <dgm:pt modelId="{87522532-0AED-469D-B1BD-BF84EEFB1466}" type="pres">
      <dgm:prSet presAssocID="{3F486310-8850-48E9-8850-713330CB4591}" presName="sibTransNodeCircle" presStyleLbl="alignNode1" presStyleIdx="5" presStyleCnt="6">
        <dgm:presLayoutVars>
          <dgm:chMax val="0"/>
          <dgm:bulletEnabled/>
        </dgm:presLayoutVars>
      </dgm:prSet>
      <dgm:spPr/>
    </dgm:pt>
    <dgm:pt modelId="{4BB376DF-9BAD-4969-A2A4-29231DB213D4}" type="pres">
      <dgm:prSet presAssocID="{3F486310-8850-48E9-8850-713330CB4591}" presName="spacerBetweenCircleAndCallout" presStyleCnt="0">
        <dgm:presLayoutVars/>
      </dgm:prSet>
      <dgm:spPr/>
    </dgm:pt>
    <dgm:pt modelId="{F140EB01-A880-46F0-8165-F151118CDCC1}" type="pres">
      <dgm:prSet presAssocID="{0A9EAF97-943C-4016-B960-ACE2D9144621}" presName="nodeText" presStyleLbl="alignAccFollowNode1" presStyleIdx="17" presStyleCnt="18" custScaleY="112922">
        <dgm:presLayoutVars>
          <dgm:bulletEnabled val="1"/>
        </dgm:presLayoutVars>
      </dgm:prSet>
      <dgm:spPr/>
    </dgm:pt>
  </dgm:ptLst>
  <dgm:cxnLst>
    <dgm:cxn modelId="{BD79D80E-C41E-4D57-8F39-E086BFA42118}" srcId="{25219603-1E06-4668-8C04-D39DBC0A3ACD}" destId="{0A9EAF97-943C-4016-B960-ACE2D9144621}" srcOrd="5" destOrd="0" parTransId="{BB7A2E8F-227C-44AB-9CD7-3318E313DD26}" sibTransId="{3F486310-8850-48E9-8850-713330CB4591}"/>
    <dgm:cxn modelId="{ED6C1221-F811-401D-8C41-412A2BE638D0}" type="presOf" srcId="{C558BDD8-EDD5-4A86-987E-780A82856243}" destId="{6D026930-6117-49CF-869B-44CEF6687006}" srcOrd="0" destOrd="0" presId="urn:microsoft.com/office/officeart/2016/7/layout/LinearArrowProcessNumbered"/>
    <dgm:cxn modelId="{280F0B30-A380-4C8B-A0D9-27160C22EAB7}" type="presOf" srcId="{C5CE638C-4BF0-40B0-90D8-9B7C54C852BF}" destId="{E6BAE5F8-D8B9-4DDA-B2C7-B8DAB3A812C0}" srcOrd="0" destOrd="0" presId="urn:microsoft.com/office/officeart/2016/7/layout/LinearArrowProcessNumbered"/>
    <dgm:cxn modelId="{A516D036-8AE5-4A14-87A5-2D2FA645B1A0}" type="presOf" srcId="{E33C6D9A-A9F3-4A59-8540-4E8AAC3117D9}" destId="{24068F3D-BCEB-40B4-A42D-72812592F6AE}" srcOrd="0" destOrd="0" presId="urn:microsoft.com/office/officeart/2016/7/layout/LinearArrowProcessNumbered"/>
    <dgm:cxn modelId="{50ADB93C-47FF-4256-A7B4-8D98BF6BA186}" srcId="{25219603-1E06-4668-8C04-D39DBC0A3ACD}" destId="{C558BDD8-EDD5-4A86-987E-780A82856243}" srcOrd="1" destOrd="0" parTransId="{E26B864A-157E-4AE2-B786-DC50E5B45244}" sibTransId="{E33C6D9A-A9F3-4A59-8540-4E8AAC3117D9}"/>
    <dgm:cxn modelId="{4177605B-BE8A-4A56-BD10-5EB71E76A5BD}" type="presOf" srcId="{CC0B0BFA-8188-4185-8113-F50FDCA73662}" destId="{2B356FEE-7DF9-4DD6-9F8D-1F9CF44B8273}" srcOrd="0" destOrd="0" presId="urn:microsoft.com/office/officeart/2016/7/layout/LinearArrowProcessNumbered"/>
    <dgm:cxn modelId="{DF912E66-C76A-4C84-A40E-F540D38762B8}" type="presOf" srcId="{25219603-1E06-4668-8C04-D39DBC0A3ACD}" destId="{1A10AD5B-3E6B-4A00-949F-855CC3D5C2E4}" srcOrd="0" destOrd="0" presId="urn:microsoft.com/office/officeart/2016/7/layout/LinearArrowProcessNumbered"/>
    <dgm:cxn modelId="{91B4936A-AE53-4F7B-92C5-748DBAAD0400}" srcId="{25219603-1E06-4668-8C04-D39DBC0A3ACD}" destId="{490126B5-BFF5-431A-8B58-6316736CEA4A}" srcOrd="4" destOrd="0" parTransId="{5A10AD15-1DED-439E-BFC1-6E81403A0D56}" sibTransId="{15F1C67D-59A4-4B59-8559-0066FA6E694F}"/>
    <dgm:cxn modelId="{60256C5A-9645-48DB-8D1C-95DA5B7B925D}" type="presOf" srcId="{15F1C67D-59A4-4B59-8559-0066FA6E694F}" destId="{F288D140-E745-4079-8A25-BCC772AE4B89}" srcOrd="0" destOrd="0" presId="urn:microsoft.com/office/officeart/2016/7/layout/LinearArrowProcessNumbered"/>
    <dgm:cxn modelId="{916E1799-CEE6-4C0D-8502-4B0A8A3509E3}" srcId="{25219603-1E06-4668-8C04-D39DBC0A3ACD}" destId="{CC0B0BFA-8188-4185-8113-F50FDCA73662}" srcOrd="2" destOrd="0" parTransId="{857D75FE-E71C-4E31-9C8D-04099D36C4D2}" sibTransId="{9888ACAE-3AC1-453A-BD30-06D94D27F43F}"/>
    <dgm:cxn modelId="{6C3D0E9B-684E-4D48-95DC-C35E71509059}" type="presOf" srcId="{EAC04BB4-44C5-454D-A2E9-A26D2E6D54F6}" destId="{A39BD825-DCF4-4C7A-959B-286ECDB2E7AE}" srcOrd="0" destOrd="0" presId="urn:microsoft.com/office/officeart/2016/7/layout/LinearArrowProcessNumbered"/>
    <dgm:cxn modelId="{CF7E569E-4C12-4317-BE5C-AAF7DCD5E6E5}" type="presOf" srcId="{91B113E2-FA18-46C3-95D2-857577C53221}" destId="{3FE3FC5F-9F6A-4043-B1E2-DCBD554BC3E4}" srcOrd="0" destOrd="0" presId="urn:microsoft.com/office/officeart/2016/7/layout/LinearArrowProcessNumbered"/>
    <dgm:cxn modelId="{D88EA9A1-7A7C-4478-B819-3BBF1BCF2898}" type="presOf" srcId="{FBA7AB07-49CA-412F-B88E-A6F0BE3E0F98}" destId="{9853DF60-7085-4567-8C59-DD5973581288}" srcOrd="0" destOrd="0" presId="urn:microsoft.com/office/officeart/2016/7/layout/LinearArrowProcessNumbered"/>
    <dgm:cxn modelId="{8C60A7B6-E43E-4173-8A49-6291FC176B99}" type="presOf" srcId="{490126B5-BFF5-431A-8B58-6316736CEA4A}" destId="{B645F22C-B591-4BB6-8E06-5B542D4E2106}" srcOrd="0" destOrd="0" presId="urn:microsoft.com/office/officeart/2016/7/layout/LinearArrowProcessNumbered"/>
    <dgm:cxn modelId="{B0D90BD0-CE73-4707-9089-72E81B0E3DF3}" type="presOf" srcId="{0A9EAF97-943C-4016-B960-ACE2D9144621}" destId="{F140EB01-A880-46F0-8165-F151118CDCC1}" srcOrd="0" destOrd="0" presId="urn:microsoft.com/office/officeart/2016/7/layout/LinearArrowProcessNumbered"/>
    <dgm:cxn modelId="{60F985F3-AF2E-4E4B-ADC9-1279F4E61E02}" srcId="{25219603-1E06-4668-8C04-D39DBC0A3ACD}" destId="{91B113E2-FA18-46C3-95D2-857577C53221}" srcOrd="0" destOrd="0" parTransId="{CB6365F5-AB2D-4006-A776-9956B20CABDB}" sibTransId="{FBA7AB07-49CA-412F-B88E-A6F0BE3E0F98}"/>
    <dgm:cxn modelId="{953C09F4-BDD3-4D64-A40A-6653B8CB7B25}" srcId="{25219603-1E06-4668-8C04-D39DBC0A3ACD}" destId="{EAC04BB4-44C5-454D-A2E9-A26D2E6D54F6}" srcOrd="3" destOrd="0" parTransId="{B86B1632-3ED8-4697-83D2-641EC8F004EF}" sibTransId="{C5CE638C-4BF0-40B0-90D8-9B7C54C852BF}"/>
    <dgm:cxn modelId="{19C336F8-2265-45E1-918F-523FA2885AF8}" type="presOf" srcId="{3F486310-8850-48E9-8850-713330CB4591}" destId="{87522532-0AED-469D-B1BD-BF84EEFB1466}" srcOrd="0" destOrd="0" presId="urn:microsoft.com/office/officeart/2016/7/layout/LinearArrowProcessNumbered"/>
    <dgm:cxn modelId="{15CD03FF-8C0D-4E54-816F-90C83F1150B8}" type="presOf" srcId="{9888ACAE-3AC1-453A-BD30-06D94D27F43F}" destId="{CCA31EF5-55B0-4CDF-9425-2DC3EAC466F6}" srcOrd="0" destOrd="0" presId="urn:microsoft.com/office/officeart/2016/7/layout/LinearArrowProcessNumbered"/>
    <dgm:cxn modelId="{1EEFF132-B603-4418-8D55-50FA9217D2BD}" type="presParOf" srcId="{1A10AD5B-3E6B-4A00-949F-855CC3D5C2E4}" destId="{1747A6D0-DEBB-4D7E-9881-0B8E71849412}" srcOrd="0" destOrd="0" presId="urn:microsoft.com/office/officeart/2016/7/layout/LinearArrowProcessNumbered"/>
    <dgm:cxn modelId="{32248C54-A2AC-4A06-955F-4B1430FABE3A}" type="presParOf" srcId="{1747A6D0-DEBB-4D7E-9881-0B8E71849412}" destId="{387AECA6-F2A7-4999-A975-51F3B2AF1DEB}" srcOrd="0" destOrd="0" presId="urn:microsoft.com/office/officeart/2016/7/layout/LinearArrowProcessNumbered"/>
    <dgm:cxn modelId="{6C54B0D9-261F-4FAC-8F17-21A7E78DEF62}" type="presParOf" srcId="{1747A6D0-DEBB-4D7E-9881-0B8E71849412}" destId="{92E6D0E0-C939-4701-9968-BA6BAD152EC2}" srcOrd="1" destOrd="0" presId="urn:microsoft.com/office/officeart/2016/7/layout/LinearArrowProcessNumbered"/>
    <dgm:cxn modelId="{CE241196-8316-4456-9351-B16FF41DB2B9}" type="presParOf" srcId="{92E6D0E0-C939-4701-9968-BA6BAD152EC2}" destId="{39C2D82F-67F5-47C4-AE9B-D538EAC27C24}" srcOrd="0" destOrd="0" presId="urn:microsoft.com/office/officeart/2016/7/layout/LinearArrowProcessNumbered"/>
    <dgm:cxn modelId="{16B0168E-19CE-4AF3-9F53-90CBB865075F}" type="presParOf" srcId="{92E6D0E0-C939-4701-9968-BA6BAD152EC2}" destId="{AB994FC4-4BE2-4F0E-BEF9-DC3E364F5CD7}" srcOrd="1" destOrd="0" presId="urn:microsoft.com/office/officeart/2016/7/layout/LinearArrowProcessNumbered"/>
    <dgm:cxn modelId="{0BC6DC08-BD47-448E-B582-8059AA03AA44}" type="presParOf" srcId="{92E6D0E0-C939-4701-9968-BA6BAD152EC2}" destId="{9853DF60-7085-4567-8C59-DD5973581288}" srcOrd="2" destOrd="0" presId="urn:microsoft.com/office/officeart/2016/7/layout/LinearArrowProcessNumbered"/>
    <dgm:cxn modelId="{FCCDE24D-8A01-4110-97D0-3AF44900383A}" type="presParOf" srcId="{92E6D0E0-C939-4701-9968-BA6BAD152EC2}" destId="{EC0C34FD-739A-4F3E-9F57-B9B401C302C5}" srcOrd="3" destOrd="0" presId="urn:microsoft.com/office/officeart/2016/7/layout/LinearArrowProcessNumbered"/>
    <dgm:cxn modelId="{E6DB7ED1-2E85-4035-8A8C-D9D51694F113}" type="presParOf" srcId="{1747A6D0-DEBB-4D7E-9881-0B8E71849412}" destId="{3FE3FC5F-9F6A-4043-B1E2-DCBD554BC3E4}" srcOrd="2" destOrd="0" presId="urn:microsoft.com/office/officeart/2016/7/layout/LinearArrowProcessNumbered"/>
    <dgm:cxn modelId="{871FB178-24A6-452D-9820-CF1630CDE5C3}" type="presParOf" srcId="{1A10AD5B-3E6B-4A00-949F-855CC3D5C2E4}" destId="{6124DFC4-0DBA-4891-B9A6-3E19B3DD0905}" srcOrd="1" destOrd="0" presId="urn:microsoft.com/office/officeart/2016/7/layout/LinearArrowProcessNumbered"/>
    <dgm:cxn modelId="{29CA1C6C-14F3-4D3A-B20C-5A7F350A995A}" type="presParOf" srcId="{1A10AD5B-3E6B-4A00-949F-855CC3D5C2E4}" destId="{5D7D306C-D1C1-4010-9515-4F989137908D}" srcOrd="2" destOrd="0" presId="urn:microsoft.com/office/officeart/2016/7/layout/LinearArrowProcessNumbered"/>
    <dgm:cxn modelId="{6071B029-8EC2-4158-8103-AC0A76CBE5AE}" type="presParOf" srcId="{5D7D306C-D1C1-4010-9515-4F989137908D}" destId="{BE99CE90-77C1-42AF-872F-5603AE141E0A}" srcOrd="0" destOrd="0" presId="urn:microsoft.com/office/officeart/2016/7/layout/LinearArrowProcessNumbered"/>
    <dgm:cxn modelId="{385086D7-9DBC-45DF-A55A-C7BB94A190D1}" type="presParOf" srcId="{5D7D306C-D1C1-4010-9515-4F989137908D}" destId="{7B2638EC-A4CD-4278-9D08-1095202EB926}" srcOrd="1" destOrd="0" presId="urn:microsoft.com/office/officeart/2016/7/layout/LinearArrowProcessNumbered"/>
    <dgm:cxn modelId="{39047E61-EC74-496D-ADE0-B6EF380A5799}" type="presParOf" srcId="{7B2638EC-A4CD-4278-9D08-1095202EB926}" destId="{233EE41F-3744-4CCD-BFD3-B02F8E949D0A}" srcOrd="0" destOrd="0" presId="urn:microsoft.com/office/officeart/2016/7/layout/LinearArrowProcessNumbered"/>
    <dgm:cxn modelId="{5D0FF02B-D2E0-40E0-8F9B-6DEB6786DC82}" type="presParOf" srcId="{7B2638EC-A4CD-4278-9D08-1095202EB926}" destId="{807FA68F-54EB-471D-B8EE-A5041D9D18CF}" srcOrd="1" destOrd="0" presId="urn:microsoft.com/office/officeart/2016/7/layout/LinearArrowProcessNumbered"/>
    <dgm:cxn modelId="{E387E8A7-A70B-4BE1-A23D-E7FCB332FB98}" type="presParOf" srcId="{7B2638EC-A4CD-4278-9D08-1095202EB926}" destId="{24068F3D-BCEB-40B4-A42D-72812592F6AE}" srcOrd="2" destOrd="0" presId="urn:microsoft.com/office/officeart/2016/7/layout/LinearArrowProcessNumbered"/>
    <dgm:cxn modelId="{DE418E2D-F253-47D8-AC20-71B85E8011CF}" type="presParOf" srcId="{7B2638EC-A4CD-4278-9D08-1095202EB926}" destId="{EA817FFF-B4F4-4259-B6FB-D97B2FF360D6}" srcOrd="3" destOrd="0" presId="urn:microsoft.com/office/officeart/2016/7/layout/LinearArrowProcessNumbered"/>
    <dgm:cxn modelId="{5FE5DC89-AA6C-49F8-8969-4FEF190A4B59}" type="presParOf" srcId="{5D7D306C-D1C1-4010-9515-4F989137908D}" destId="{6D026930-6117-49CF-869B-44CEF6687006}" srcOrd="2" destOrd="0" presId="urn:microsoft.com/office/officeart/2016/7/layout/LinearArrowProcessNumbered"/>
    <dgm:cxn modelId="{C3DD5DD5-0550-4F6E-A1D1-3FE96F1E6295}" type="presParOf" srcId="{1A10AD5B-3E6B-4A00-949F-855CC3D5C2E4}" destId="{2E849F9A-8B37-4875-A4D7-3F3DC692A330}" srcOrd="3" destOrd="0" presId="urn:microsoft.com/office/officeart/2016/7/layout/LinearArrowProcessNumbered"/>
    <dgm:cxn modelId="{33B421F3-C0B0-4066-B870-EB4ACB1E947C}" type="presParOf" srcId="{1A10AD5B-3E6B-4A00-949F-855CC3D5C2E4}" destId="{4CDB1551-5BF5-4950-AD7F-FA9A28815793}" srcOrd="4" destOrd="0" presId="urn:microsoft.com/office/officeart/2016/7/layout/LinearArrowProcessNumbered"/>
    <dgm:cxn modelId="{F358F9EA-FE20-4E82-9979-D4050BB1F7B0}" type="presParOf" srcId="{4CDB1551-5BF5-4950-AD7F-FA9A28815793}" destId="{D8615019-FEB2-49F7-A2A2-D984269C2FE5}" srcOrd="0" destOrd="0" presId="urn:microsoft.com/office/officeart/2016/7/layout/LinearArrowProcessNumbered"/>
    <dgm:cxn modelId="{78F172AC-CF3A-45A3-A0F8-2B1662621F67}" type="presParOf" srcId="{4CDB1551-5BF5-4950-AD7F-FA9A28815793}" destId="{1807B1F0-8013-49F3-84CA-A1333656609A}" srcOrd="1" destOrd="0" presId="urn:microsoft.com/office/officeart/2016/7/layout/LinearArrowProcessNumbered"/>
    <dgm:cxn modelId="{2B7847E6-72F1-4F2E-BF82-B315CF2B301A}" type="presParOf" srcId="{1807B1F0-8013-49F3-84CA-A1333656609A}" destId="{E21CF0D4-BB69-4E7F-B038-D9ADD3BFBB71}" srcOrd="0" destOrd="0" presId="urn:microsoft.com/office/officeart/2016/7/layout/LinearArrowProcessNumbered"/>
    <dgm:cxn modelId="{4FB44312-3B99-4C44-8AE0-3E2B0FBD01BF}" type="presParOf" srcId="{1807B1F0-8013-49F3-84CA-A1333656609A}" destId="{2ED2AF98-1290-46B2-B7E9-CDBA37D5518E}" srcOrd="1" destOrd="0" presId="urn:microsoft.com/office/officeart/2016/7/layout/LinearArrowProcessNumbered"/>
    <dgm:cxn modelId="{717C9815-C6AD-49D5-B346-91C42AD37815}" type="presParOf" srcId="{1807B1F0-8013-49F3-84CA-A1333656609A}" destId="{CCA31EF5-55B0-4CDF-9425-2DC3EAC466F6}" srcOrd="2" destOrd="0" presId="urn:microsoft.com/office/officeart/2016/7/layout/LinearArrowProcessNumbered"/>
    <dgm:cxn modelId="{00F872DB-BA07-4EF0-99B1-E8334571FF36}" type="presParOf" srcId="{1807B1F0-8013-49F3-84CA-A1333656609A}" destId="{97235B8C-4D36-48EB-8E89-4ADC00D0AAF7}" srcOrd="3" destOrd="0" presId="urn:microsoft.com/office/officeart/2016/7/layout/LinearArrowProcessNumbered"/>
    <dgm:cxn modelId="{CF205988-46BA-42D8-9E31-0B71DDBD18D3}" type="presParOf" srcId="{4CDB1551-5BF5-4950-AD7F-FA9A28815793}" destId="{2B356FEE-7DF9-4DD6-9F8D-1F9CF44B8273}" srcOrd="2" destOrd="0" presId="urn:microsoft.com/office/officeart/2016/7/layout/LinearArrowProcessNumbered"/>
    <dgm:cxn modelId="{8CD10593-BF3C-48C3-90C9-F25C2E67288F}" type="presParOf" srcId="{1A10AD5B-3E6B-4A00-949F-855CC3D5C2E4}" destId="{656E9F28-0939-49DB-94E2-3C6BD006D138}" srcOrd="5" destOrd="0" presId="urn:microsoft.com/office/officeart/2016/7/layout/LinearArrowProcessNumbered"/>
    <dgm:cxn modelId="{F782ACD9-5F38-4FA7-B7B0-5A36CED4F9C3}" type="presParOf" srcId="{1A10AD5B-3E6B-4A00-949F-855CC3D5C2E4}" destId="{0586518C-CF4F-4DBE-A238-4B40E825E0B9}" srcOrd="6" destOrd="0" presId="urn:microsoft.com/office/officeart/2016/7/layout/LinearArrowProcessNumbered"/>
    <dgm:cxn modelId="{04DB5020-9A7A-4CDA-9186-4909BA825854}" type="presParOf" srcId="{0586518C-CF4F-4DBE-A238-4B40E825E0B9}" destId="{3D22DD47-4C42-4136-89BF-A7A09AC8F3C7}" srcOrd="0" destOrd="0" presId="urn:microsoft.com/office/officeart/2016/7/layout/LinearArrowProcessNumbered"/>
    <dgm:cxn modelId="{167E7B0C-1621-4ED0-BD16-A9285FD65AA7}" type="presParOf" srcId="{0586518C-CF4F-4DBE-A238-4B40E825E0B9}" destId="{166BF94A-C16E-4FD2-8ECB-EBC274742A19}" srcOrd="1" destOrd="0" presId="urn:microsoft.com/office/officeart/2016/7/layout/LinearArrowProcessNumbered"/>
    <dgm:cxn modelId="{D274B2F6-F439-4D4F-BF2B-DE419501D28F}" type="presParOf" srcId="{166BF94A-C16E-4FD2-8ECB-EBC274742A19}" destId="{7DC2F9AE-690E-4DE1-9D70-4229F213DF2B}" srcOrd="0" destOrd="0" presId="urn:microsoft.com/office/officeart/2016/7/layout/LinearArrowProcessNumbered"/>
    <dgm:cxn modelId="{66C9D29C-6B79-49B4-B193-2A5EABABF40A}" type="presParOf" srcId="{166BF94A-C16E-4FD2-8ECB-EBC274742A19}" destId="{A1715792-E963-4B68-988C-E3101B02E1B2}" srcOrd="1" destOrd="0" presId="urn:microsoft.com/office/officeart/2016/7/layout/LinearArrowProcessNumbered"/>
    <dgm:cxn modelId="{B65BED3B-8235-4E49-BE18-10581EBDB54E}" type="presParOf" srcId="{166BF94A-C16E-4FD2-8ECB-EBC274742A19}" destId="{E6BAE5F8-D8B9-4DDA-B2C7-B8DAB3A812C0}" srcOrd="2" destOrd="0" presId="urn:microsoft.com/office/officeart/2016/7/layout/LinearArrowProcessNumbered"/>
    <dgm:cxn modelId="{8472421F-7C65-4101-9EAA-0F203BC7381D}" type="presParOf" srcId="{166BF94A-C16E-4FD2-8ECB-EBC274742A19}" destId="{065977C8-4379-4C46-91F4-2864309603B0}" srcOrd="3" destOrd="0" presId="urn:microsoft.com/office/officeart/2016/7/layout/LinearArrowProcessNumbered"/>
    <dgm:cxn modelId="{980E584D-48C7-4859-A1E1-296FD04BDC63}" type="presParOf" srcId="{0586518C-CF4F-4DBE-A238-4B40E825E0B9}" destId="{A39BD825-DCF4-4C7A-959B-286ECDB2E7AE}" srcOrd="2" destOrd="0" presId="urn:microsoft.com/office/officeart/2016/7/layout/LinearArrowProcessNumbered"/>
    <dgm:cxn modelId="{0168C950-6EFC-45F8-AFB2-5344B9FE133A}" type="presParOf" srcId="{1A10AD5B-3E6B-4A00-949F-855CC3D5C2E4}" destId="{5E47FD98-6012-4914-8ED6-4CD172AA787E}" srcOrd="7" destOrd="0" presId="urn:microsoft.com/office/officeart/2016/7/layout/LinearArrowProcessNumbered"/>
    <dgm:cxn modelId="{6ECD82C8-8509-4254-8D92-024B96A95717}" type="presParOf" srcId="{1A10AD5B-3E6B-4A00-949F-855CC3D5C2E4}" destId="{02F25BDF-D4BB-4B45-8AEC-BE95BE68586C}" srcOrd="8" destOrd="0" presId="urn:microsoft.com/office/officeart/2016/7/layout/LinearArrowProcessNumbered"/>
    <dgm:cxn modelId="{79C9C326-4C2A-427E-981C-CB14D432F625}" type="presParOf" srcId="{02F25BDF-D4BB-4B45-8AEC-BE95BE68586C}" destId="{F4C1A6A4-E377-4C50-BACC-9C2F55EF933E}" srcOrd="0" destOrd="0" presId="urn:microsoft.com/office/officeart/2016/7/layout/LinearArrowProcessNumbered"/>
    <dgm:cxn modelId="{7276FB25-AAFE-4172-900E-435F48373580}" type="presParOf" srcId="{02F25BDF-D4BB-4B45-8AEC-BE95BE68586C}" destId="{2C477D03-11EB-4FF9-925A-BD35202A39E5}" srcOrd="1" destOrd="0" presId="urn:microsoft.com/office/officeart/2016/7/layout/LinearArrowProcessNumbered"/>
    <dgm:cxn modelId="{66ADE235-7B8B-4959-90B8-D77A368732A4}" type="presParOf" srcId="{2C477D03-11EB-4FF9-925A-BD35202A39E5}" destId="{46B3B97F-5FDE-4B30-8DDC-5204B4A17FE9}" srcOrd="0" destOrd="0" presId="urn:microsoft.com/office/officeart/2016/7/layout/LinearArrowProcessNumbered"/>
    <dgm:cxn modelId="{6BB1D5F7-14F5-4CD4-B071-ECDEF27C613B}" type="presParOf" srcId="{2C477D03-11EB-4FF9-925A-BD35202A39E5}" destId="{4BB0E3A2-E1C2-4A1E-B00A-C2262B2C22B1}" srcOrd="1" destOrd="0" presId="urn:microsoft.com/office/officeart/2016/7/layout/LinearArrowProcessNumbered"/>
    <dgm:cxn modelId="{B927C81B-820D-4DE8-A651-E6444039E4E9}" type="presParOf" srcId="{2C477D03-11EB-4FF9-925A-BD35202A39E5}" destId="{F288D140-E745-4079-8A25-BCC772AE4B89}" srcOrd="2" destOrd="0" presId="urn:microsoft.com/office/officeart/2016/7/layout/LinearArrowProcessNumbered"/>
    <dgm:cxn modelId="{0D420BE7-28F1-4F66-AC98-0B8E6F84AD93}" type="presParOf" srcId="{2C477D03-11EB-4FF9-925A-BD35202A39E5}" destId="{58629F1C-7CF8-4367-82DE-11068266A382}" srcOrd="3" destOrd="0" presId="urn:microsoft.com/office/officeart/2016/7/layout/LinearArrowProcessNumbered"/>
    <dgm:cxn modelId="{AA1B83DB-86D3-4CF3-BE23-8B8CFA06188C}" type="presParOf" srcId="{02F25BDF-D4BB-4B45-8AEC-BE95BE68586C}" destId="{B645F22C-B591-4BB6-8E06-5B542D4E2106}" srcOrd="2" destOrd="0" presId="urn:microsoft.com/office/officeart/2016/7/layout/LinearArrowProcessNumbered"/>
    <dgm:cxn modelId="{FBF5C49E-A570-4017-8695-40E0AE1A72DF}" type="presParOf" srcId="{1A10AD5B-3E6B-4A00-949F-855CC3D5C2E4}" destId="{E9F26D1D-7B8E-4CA2-8288-FBFD80DB809F}" srcOrd="9" destOrd="0" presId="urn:microsoft.com/office/officeart/2016/7/layout/LinearArrowProcessNumbered"/>
    <dgm:cxn modelId="{412D6399-5677-4885-8EBD-82CFF6962007}" type="presParOf" srcId="{1A10AD5B-3E6B-4A00-949F-855CC3D5C2E4}" destId="{FBE78526-6DCE-41A8-97CA-65CBA21D1A79}" srcOrd="10" destOrd="0" presId="urn:microsoft.com/office/officeart/2016/7/layout/LinearArrowProcessNumbered"/>
    <dgm:cxn modelId="{512AEF9B-7158-499E-A27A-9D71A2386E64}" type="presParOf" srcId="{FBE78526-6DCE-41A8-97CA-65CBA21D1A79}" destId="{8E9591DA-306C-4013-AD97-DDB8E964565F}" srcOrd="0" destOrd="0" presId="urn:microsoft.com/office/officeart/2016/7/layout/LinearArrowProcessNumbered"/>
    <dgm:cxn modelId="{E4E5BE77-24A6-421D-BC2D-5C01C3D5876D}" type="presParOf" srcId="{FBE78526-6DCE-41A8-97CA-65CBA21D1A79}" destId="{615DD9FC-D84B-434F-96CD-F3E56B825760}" srcOrd="1" destOrd="0" presId="urn:microsoft.com/office/officeart/2016/7/layout/LinearArrowProcessNumbered"/>
    <dgm:cxn modelId="{20D160E9-8297-4020-9C70-C1FEFD7466E0}" type="presParOf" srcId="{615DD9FC-D84B-434F-96CD-F3E56B825760}" destId="{D0913DDE-FD19-4D2B-BF8E-6DFF996C12D2}" srcOrd="0" destOrd="0" presId="urn:microsoft.com/office/officeart/2016/7/layout/LinearArrowProcessNumbered"/>
    <dgm:cxn modelId="{3411AF09-5F55-4150-AD84-EE36B8C9C5E9}" type="presParOf" srcId="{615DD9FC-D84B-434F-96CD-F3E56B825760}" destId="{66D75581-CE3F-449F-8EC7-D3FC2EFDAFB8}" srcOrd="1" destOrd="0" presId="urn:microsoft.com/office/officeart/2016/7/layout/LinearArrowProcessNumbered"/>
    <dgm:cxn modelId="{D2D8F937-502F-4234-9BB3-FD0B0720CA3D}" type="presParOf" srcId="{615DD9FC-D84B-434F-96CD-F3E56B825760}" destId="{87522532-0AED-469D-B1BD-BF84EEFB1466}" srcOrd="2" destOrd="0" presId="urn:microsoft.com/office/officeart/2016/7/layout/LinearArrowProcessNumbered"/>
    <dgm:cxn modelId="{5AF6CBBC-5667-4903-8DE9-608CCA911DFF}" type="presParOf" srcId="{615DD9FC-D84B-434F-96CD-F3E56B825760}" destId="{4BB376DF-9BAD-4969-A2A4-29231DB213D4}" srcOrd="3" destOrd="0" presId="urn:microsoft.com/office/officeart/2016/7/layout/LinearArrowProcessNumbered"/>
    <dgm:cxn modelId="{E4BCB981-D527-429A-8C5D-8474CA8755AE}" type="presParOf" srcId="{FBE78526-6DCE-41A8-97CA-65CBA21D1A79}" destId="{F140EB01-A880-46F0-8165-F151118CDCC1}"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F2AC72-4A0E-42BB-9A24-EFB847DFCD52}" type="doc">
      <dgm:prSet loTypeId="urn:microsoft.com/office/officeart/2016/7/layout/BasicProcessNew" loCatId="process" qsTypeId="urn:microsoft.com/office/officeart/2005/8/quickstyle/simple1" qsCatId="simple" csTypeId="urn:microsoft.com/office/officeart/2005/8/colors/colorful1" csCatId="colorful"/>
      <dgm:spPr/>
      <dgm:t>
        <a:bodyPr/>
        <a:lstStyle/>
        <a:p>
          <a:endParaRPr lang="en-US"/>
        </a:p>
      </dgm:t>
    </dgm:pt>
    <dgm:pt modelId="{5A55ECA0-0798-4B1F-B50B-765BEA2943DD}">
      <dgm:prSet/>
      <dgm:spPr/>
      <dgm:t>
        <a:bodyPr/>
        <a:lstStyle/>
        <a:p>
          <a:r>
            <a:rPr lang="en-IN" b="1"/>
            <a:t>Recruitment- In this, it is process through which hiring and searching of candidate for a specified job is being done. It is time consuming process but is used at wider scale so that jobs are being filled with correct candidate. In relation with chosen hotel, HR manager of firm make ensure process is being carried out properly (Abraham, 2020).</a:t>
          </a:r>
          <a:endParaRPr lang="en-US"/>
        </a:p>
      </dgm:t>
    </dgm:pt>
    <dgm:pt modelId="{A944E354-FE53-4CBA-BEFA-1E68D754725A}" type="parTrans" cxnId="{AD8FB05B-3DA6-4CE2-8C29-3E30043843D8}">
      <dgm:prSet/>
      <dgm:spPr/>
      <dgm:t>
        <a:bodyPr/>
        <a:lstStyle/>
        <a:p>
          <a:endParaRPr lang="en-US"/>
        </a:p>
      </dgm:t>
    </dgm:pt>
    <dgm:pt modelId="{CC1EE169-44ED-4292-B654-0A6B9E522BDC}" type="sibTrans" cxnId="{AD8FB05B-3DA6-4CE2-8C29-3E30043843D8}">
      <dgm:prSet/>
      <dgm:spPr/>
      <dgm:t>
        <a:bodyPr/>
        <a:lstStyle/>
        <a:p>
          <a:endParaRPr lang="en-US"/>
        </a:p>
      </dgm:t>
    </dgm:pt>
    <dgm:pt modelId="{29A94A29-A0B3-4732-852E-6D63123B8183}">
      <dgm:prSet/>
      <dgm:spPr/>
      <dgm:t>
        <a:bodyPr/>
        <a:lstStyle/>
        <a:p>
          <a:r>
            <a:rPr lang="en-IN" b="1"/>
            <a:t>Selection- This is a process in which all screening and elimination is done of candidates from the recruited process. It is also negative approach as in this candidates are being chosen and rest are eliminated. In context to Fairmont hotel &amp; resorts they select the candidates on the basis of their skills and knowledge as well as qualification. Both the recruitment and selection are crucial as they help in attracting of workforce who will help in increasing the productivity of firm and other functions. </a:t>
          </a:r>
          <a:endParaRPr lang="en-US"/>
        </a:p>
      </dgm:t>
    </dgm:pt>
    <dgm:pt modelId="{1F96EB23-4319-4DF4-AAD8-7E61E4B6B5B1}" type="parTrans" cxnId="{0915820E-926C-45CC-AC5D-0482479226CE}">
      <dgm:prSet/>
      <dgm:spPr/>
      <dgm:t>
        <a:bodyPr/>
        <a:lstStyle/>
        <a:p>
          <a:endParaRPr lang="en-US"/>
        </a:p>
      </dgm:t>
    </dgm:pt>
    <dgm:pt modelId="{2B506BE5-8B88-4703-BC97-963B262B7A41}" type="sibTrans" cxnId="{0915820E-926C-45CC-AC5D-0482479226CE}">
      <dgm:prSet/>
      <dgm:spPr/>
      <dgm:t>
        <a:bodyPr/>
        <a:lstStyle/>
        <a:p>
          <a:endParaRPr lang="en-US"/>
        </a:p>
      </dgm:t>
    </dgm:pt>
    <dgm:pt modelId="{A2DD9132-014E-4217-8FB2-817016D51071}">
      <dgm:prSet/>
      <dgm:spPr/>
      <dgm:t>
        <a:bodyPr/>
        <a:lstStyle/>
        <a:p>
          <a:r>
            <a:rPr lang="en-IN" b="1"/>
            <a:t>Both approaches provide consistent results and also this will leads to adopting the most appropriate candidate for operations.</a:t>
          </a:r>
          <a:endParaRPr lang="en-US"/>
        </a:p>
      </dgm:t>
    </dgm:pt>
    <dgm:pt modelId="{D8683E10-61FA-43EB-BA3B-16D2CB2567EB}" type="parTrans" cxnId="{7B826CAD-8665-4903-86F5-1C4F92E2C8D3}">
      <dgm:prSet/>
      <dgm:spPr/>
      <dgm:t>
        <a:bodyPr/>
        <a:lstStyle/>
        <a:p>
          <a:endParaRPr lang="en-US"/>
        </a:p>
      </dgm:t>
    </dgm:pt>
    <dgm:pt modelId="{9FD13591-BEF4-4547-A2F7-C39A13E6B811}" type="sibTrans" cxnId="{7B826CAD-8665-4903-86F5-1C4F92E2C8D3}">
      <dgm:prSet/>
      <dgm:spPr/>
      <dgm:t>
        <a:bodyPr/>
        <a:lstStyle/>
        <a:p>
          <a:endParaRPr lang="en-US"/>
        </a:p>
      </dgm:t>
    </dgm:pt>
    <dgm:pt modelId="{2C57F319-43B4-4650-BA53-DFC59498AED8}">
      <dgm:prSet/>
      <dgm:spPr/>
      <dgm:t>
        <a:bodyPr/>
        <a:lstStyle/>
        <a:p>
          <a:r>
            <a:rPr lang="en-IN" b="1"/>
            <a:t>They also help in creating and managing the appropriate policy for the job and other requirements.</a:t>
          </a:r>
          <a:endParaRPr lang="en-US"/>
        </a:p>
      </dgm:t>
    </dgm:pt>
    <dgm:pt modelId="{A3D05095-2500-406C-8041-B7B0578F1955}" type="parTrans" cxnId="{57106F45-EE1C-4EE6-8EBA-35C17E193333}">
      <dgm:prSet/>
      <dgm:spPr/>
      <dgm:t>
        <a:bodyPr/>
        <a:lstStyle/>
        <a:p>
          <a:endParaRPr lang="en-US"/>
        </a:p>
      </dgm:t>
    </dgm:pt>
    <dgm:pt modelId="{9C41BF8E-CF68-4E6A-AF4E-07195923E185}" type="sibTrans" cxnId="{57106F45-EE1C-4EE6-8EBA-35C17E193333}">
      <dgm:prSet/>
      <dgm:spPr/>
      <dgm:t>
        <a:bodyPr/>
        <a:lstStyle/>
        <a:p>
          <a:endParaRPr lang="en-US"/>
        </a:p>
      </dgm:t>
    </dgm:pt>
    <dgm:pt modelId="{F8816FDD-0F14-4C69-A292-882DEED89D55}">
      <dgm:prSet/>
      <dgm:spPr/>
      <dgm:t>
        <a:bodyPr/>
        <a:lstStyle/>
        <a:p>
          <a:r>
            <a:rPr lang="en-IN" b="1"/>
            <a:t>Further reason for having recruiting and selecting process to depict that enterprise is capable enough to apply and acquire effective workforce. </a:t>
          </a:r>
          <a:endParaRPr lang="en-US"/>
        </a:p>
      </dgm:t>
    </dgm:pt>
    <dgm:pt modelId="{DCC45094-E68D-420F-8C9B-D2DFCA61A74B}" type="parTrans" cxnId="{8F0DC871-8283-436C-BA77-6C7F30E3A967}">
      <dgm:prSet/>
      <dgm:spPr/>
      <dgm:t>
        <a:bodyPr/>
        <a:lstStyle/>
        <a:p>
          <a:endParaRPr lang="en-US"/>
        </a:p>
      </dgm:t>
    </dgm:pt>
    <dgm:pt modelId="{1216315D-B321-4234-9070-37D87EFD9381}" type="sibTrans" cxnId="{8F0DC871-8283-436C-BA77-6C7F30E3A967}">
      <dgm:prSet/>
      <dgm:spPr/>
      <dgm:t>
        <a:bodyPr/>
        <a:lstStyle/>
        <a:p>
          <a:endParaRPr lang="en-US"/>
        </a:p>
      </dgm:t>
    </dgm:pt>
    <dgm:pt modelId="{9F68510A-1F1F-425A-AF96-84A5834068F3}" type="pres">
      <dgm:prSet presAssocID="{47F2AC72-4A0E-42BB-9A24-EFB847DFCD52}" presName="Name0" presStyleCnt="0">
        <dgm:presLayoutVars>
          <dgm:dir/>
          <dgm:resizeHandles val="exact"/>
        </dgm:presLayoutVars>
      </dgm:prSet>
      <dgm:spPr/>
    </dgm:pt>
    <dgm:pt modelId="{89E11295-1729-402C-B35C-ED41FFE74EEF}" type="pres">
      <dgm:prSet presAssocID="{5A55ECA0-0798-4B1F-B50B-765BEA2943DD}" presName="node" presStyleLbl="node1" presStyleIdx="0" presStyleCnt="9">
        <dgm:presLayoutVars>
          <dgm:bulletEnabled val="1"/>
        </dgm:presLayoutVars>
      </dgm:prSet>
      <dgm:spPr/>
    </dgm:pt>
    <dgm:pt modelId="{7F6A430D-2DE1-4428-9508-60F58D40BC0B}" type="pres">
      <dgm:prSet presAssocID="{CC1EE169-44ED-4292-B654-0A6B9E522BDC}" presName="sibTransSpacerBeforeConnector" presStyleCnt="0"/>
      <dgm:spPr/>
    </dgm:pt>
    <dgm:pt modelId="{6DA36803-6DFB-4EDA-ADC4-62115E77D97A}" type="pres">
      <dgm:prSet presAssocID="{CC1EE169-44ED-4292-B654-0A6B9E522BDC}" presName="sibTrans" presStyleLbl="node1" presStyleIdx="1" presStyleCnt="9"/>
      <dgm:spPr/>
    </dgm:pt>
    <dgm:pt modelId="{1BB8A2AD-FBF9-445E-AF13-088FDBF009E3}" type="pres">
      <dgm:prSet presAssocID="{CC1EE169-44ED-4292-B654-0A6B9E522BDC}" presName="sibTransSpacerAfterConnector" presStyleCnt="0"/>
      <dgm:spPr/>
    </dgm:pt>
    <dgm:pt modelId="{E7208740-40DE-4B8F-902C-E567C15DA48B}" type="pres">
      <dgm:prSet presAssocID="{29A94A29-A0B3-4732-852E-6D63123B8183}" presName="node" presStyleLbl="node1" presStyleIdx="2" presStyleCnt="9">
        <dgm:presLayoutVars>
          <dgm:bulletEnabled val="1"/>
        </dgm:presLayoutVars>
      </dgm:prSet>
      <dgm:spPr/>
    </dgm:pt>
    <dgm:pt modelId="{D5353C68-8B1B-4CEE-861A-28A89ED15842}" type="pres">
      <dgm:prSet presAssocID="{2B506BE5-8B88-4703-BC97-963B262B7A41}" presName="sibTransSpacerBeforeConnector" presStyleCnt="0"/>
      <dgm:spPr/>
    </dgm:pt>
    <dgm:pt modelId="{A8398901-2D09-45C2-86C9-5DD550FF53E4}" type="pres">
      <dgm:prSet presAssocID="{2B506BE5-8B88-4703-BC97-963B262B7A41}" presName="sibTrans" presStyleLbl="node1" presStyleIdx="3" presStyleCnt="9"/>
      <dgm:spPr/>
    </dgm:pt>
    <dgm:pt modelId="{6AADFB0D-462D-4D6D-B073-FCB9E9CB4D08}" type="pres">
      <dgm:prSet presAssocID="{2B506BE5-8B88-4703-BC97-963B262B7A41}" presName="sibTransSpacerAfterConnector" presStyleCnt="0"/>
      <dgm:spPr/>
    </dgm:pt>
    <dgm:pt modelId="{2B22B999-B90C-47FD-B7EA-AB1AA3094BCC}" type="pres">
      <dgm:prSet presAssocID="{A2DD9132-014E-4217-8FB2-817016D51071}" presName="node" presStyleLbl="node1" presStyleIdx="4" presStyleCnt="9">
        <dgm:presLayoutVars>
          <dgm:bulletEnabled val="1"/>
        </dgm:presLayoutVars>
      </dgm:prSet>
      <dgm:spPr/>
    </dgm:pt>
    <dgm:pt modelId="{EFEFE64E-A126-4163-9663-BD3E99DFEE7B}" type="pres">
      <dgm:prSet presAssocID="{9FD13591-BEF4-4547-A2F7-C39A13E6B811}" presName="sibTransSpacerBeforeConnector" presStyleCnt="0"/>
      <dgm:spPr/>
    </dgm:pt>
    <dgm:pt modelId="{73881711-45EB-4648-95CD-366D77E62AB1}" type="pres">
      <dgm:prSet presAssocID="{9FD13591-BEF4-4547-A2F7-C39A13E6B811}" presName="sibTrans" presStyleLbl="node1" presStyleIdx="5" presStyleCnt="9"/>
      <dgm:spPr/>
    </dgm:pt>
    <dgm:pt modelId="{F1FF940A-7831-4E2A-8D2C-CB6453EBF739}" type="pres">
      <dgm:prSet presAssocID="{9FD13591-BEF4-4547-A2F7-C39A13E6B811}" presName="sibTransSpacerAfterConnector" presStyleCnt="0"/>
      <dgm:spPr/>
    </dgm:pt>
    <dgm:pt modelId="{96346A58-BAAA-44E4-B601-1CE3EDDAB8BA}" type="pres">
      <dgm:prSet presAssocID="{2C57F319-43B4-4650-BA53-DFC59498AED8}" presName="node" presStyleLbl="node1" presStyleIdx="6" presStyleCnt="9">
        <dgm:presLayoutVars>
          <dgm:bulletEnabled val="1"/>
        </dgm:presLayoutVars>
      </dgm:prSet>
      <dgm:spPr/>
    </dgm:pt>
    <dgm:pt modelId="{63B7788C-A8A8-4D5D-9F7E-BEE02C2155BE}" type="pres">
      <dgm:prSet presAssocID="{9C41BF8E-CF68-4E6A-AF4E-07195923E185}" presName="sibTransSpacerBeforeConnector" presStyleCnt="0"/>
      <dgm:spPr/>
    </dgm:pt>
    <dgm:pt modelId="{8388EBC5-718F-4906-8E14-18A94E6FE9C9}" type="pres">
      <dgm:prSet presAssocID="{9C41BF8E-CF68-4E6A-AF4E-07195923E185}" presName="sibTrans" presStyleLbl="node1" presStyleIdx="7" presStyleCnt="9"/>
      <dgm:spPr/>
    </dgm:pt>
    <dgm:pt modelId="{9BA3279B-8F53-499D-AEF4-5D42F86CE535}" type="pres">
      <dgm:prSet presAssocID="{9C41BF8E-CF68-4E6A-AF4E-07195923E185}" presName="sibTransSpacerAfterConnector" presStyleCnt="0"/>
      <dgm:spPr/>
    </dgm:pt>
    <dgm:pt modelId="{77E4B3EF-7EBE-4FC1-AB88-385BDD717E11}" type="pres">
      <dgm:prSet presAssocID="{F8816FDD-0F14-4C69-A292-882DEED89D55}" presName="node" presStyleLbl="node1" presStyleIdx="8" presStyleCnt="9">
        <dgm:presLayoutVars>
          <dgm:bulletEnabled val="1"/>
        </dgm:presLayoutVars>
      </dgm:prSet>
      <dgm:spPr/>
    </dgm:pt>
  </dgm:ptLst>
  <dgm:cxnLst>
    <dgm:cxn modelId="{0915820E-926C-45CC-AC5D-0482479226CE}" srcId="{47F2AC72-4A0E-42BB-9A24-EFB847DFCD52}" destId="{29A94A29-A0B3-4732-852E-6D63123B8183}" srcOrd="1" destOrd="0" parTransId="{1F96EB23-4319-4DF4-AAD8-7E61E4B6B5B1}" sibTransId="{2B506BE5-8B88-4703-BC97-963B262B7A41}"/>
    <dgm:cxn modelId="{E9CC7F33-4757-4182-BC33-A9A23AD27EF8}" type="presOf" srcId="{29A94A29-A0B3-4732-852E-6D63123B8183}" destId="{E7208740-40DE-4B8F-902C-E567C15DA48B}" srcOrd="0" destOrd="0" presId="urn:microsoft.com/office/officeart/2016/7/layout/BasicProcessNew"/>
    <dgm:cxn modelId="{75EC3A39-F176-4C75-AC88-98E9C5F764AA}" type="presOf" srcId="{F8816FDD-0F14-4C69-A292-882DEED89D55}" destId="{77E4B3EF-7EBE-4FC1-AB88-385BDD717E11}" srcOrd="0" destOrd="0" presId="urn:microsoft.com/office/officeart/2016/7/layout/BasicProcessNew"/>
    <dgm:cxn modelId="{AD8FB05B-3DA6-4CE2-8C29-3E30043843D8}" srcId="{47F2AC72-4A0E-42BB-9A24-EFB847DFCD52}" destId="{5A55ECA0-0798-4B1F-B50B-765BEA2943DD}" srcOrd="0" destOrd="0" parTransId="{A944E354-FE53-4CBA-BEFA-1E68D754725A}" sibTransId="{CC1EE169-44ED-4292-B654-0A6B9E522BDC}"/>
    <dgm:cxn modelId="{57106F45-EE1C-4EE6-8EBA-35C17E193333}" srcId="{47F2AC72-4A0E-42BB-9A24-EFB847DFCD52}" destId="{2C57F319-43B4-4650-BA53-DFC59498AED8}" srcOrd="3" destOrd="0" parTransId="{A3D05095-2500-406C-8041-B7B0578F1955}" sibTransId="{9C41BF8E-CF68-4E6A-AF4E-07195923E185}"/>
    <dgm:cxn modelId="{3089D16A-09CD-40D4-B4F0-4E8A3AC56238}" type="presOf" srcId="{9FD13591-BEF4-4547-A2F7-C39A13E6B811}" destId="{73881711-45EB-4648-95CD-366D77E62AB1}" srcOrd="0" destOrd="0" presId="urn:microsoft.com/office/officeart/2016/7/layout/BasicProcessNew"/>
    <dgm:cxn modelId="{8F0DC871-8283-436C-BA77-6C7F30E3A967}" srcId="{47F2AC72-4A0E-42BB-9A24-EFB847DFCD52}" destId="{F8816FDD-0F14-4C69-A292-882DEED89D55}" srcOrd="4" destOrd="0" parTransId="{DCC45094-E68D-420F-8C9B-D2DFCA61A74B}" sibTransId="{1216315D-B321-4234-9070-37D87EFD9381}"/>
    <dgm:cxn modelId="{55C66074-53D2-403B-9037-788DC42D6E7F}" type="presOf" srcId="{47F2AC72-4A0E-42BB-9A24-EFB847DFCD52}" destId="{9F68510A-1F1F-425A-AF96-84A5834068F3}" srcOrd="0" destOrd="0" presId="urn:microsoft.com/office/officeart/2016/7/layout/BasicProcessNew"/>
    <dgm:cxn modelId="{5D30B756-36C9-4B4C-9FA9-86AE2C8DA7EA}" type="presOf" srcId="{A2DD9132-014E-4217-8FB2-817016D51071}" destId="{2B22B999-B90C-47FD-B7EA-AB1AA3094BCC}" srcOrd="0" destOrd="0" presId="urn:microsoft.com/office/officeart/2016/7/layout/BasicProcessNew"/>
    <dgm:cxn modelId="{402B8177-BB9A-480D-B13E-294DF310A658}" type="presOf" srcId="{5A55ECA0-0798-4B1F-B50B-765BEA2943DD}" destId="{89E11295-1729-402C-B35C-ED41FFE74EEF}" srcOrd="0" destOrd="0" presId="urn:microsoft.com/office/officeart/2016/7/layout/BasicProcessNew"/>
    <dgm:cxn modelId="{7EF6657D-800F-4987-893C-F270D2F37F84}" type="presOf" srcId="{CC1EE169-44ED-4292-B654-0A6B9E522BDC}" destId="{6DA36803-6DFB-4EDA-ADC4-62115E77D97A}" srcOrd="0" destOrd="0" presId="urn:microsoft.com/office/officeart/2016/7/layout/BasicProcessNew"/>
    <dgm:cxn modelId="{7B826CAD-8665-4903-86F5-1C4F92E2C8D3}" srcId="{47F2AC72-4A0E-42BB-9A24-EFB847DFCD52}" destId="{A2DD9132-014E-4217-8FB2-817016D51071}" srcOrd="2" destOrd="0" parTransId="{D8683E10-61FA-43EB-BA3B-16D2CB2567EB}" sibTransId="{9FD13591-BEF4-4547-A2F7-C39A13E6B811}"/>
    <dgm:cxn modelId="{5D54FBAD-D0B2-4D3E-9978-7CD54410E332}" type="presOf" srcId="{2B506BE5-8B88-4703-BC97-963B262B7A41}" destId="{A8398901-2D09-45C2-86C9-5DD550FF53E4}" srcOrd="0" destOrd="0" presId="urn:microsoft.com/office/officeart/2016/7/layout/BasicProcessNew"/>
    <dgm:cxn modelId="{3E851DB1-7B00-4FFD-A085-A23B3325E3D3}" type="presOf" srcId="{2C57F319-43B4-4650-BA53-DFC59498AED8}" destId="{96346A58-BAAA-44E4-B601-1CE3EDDAB8BA}" srcOrd="0" destOrd="0" presId="urn:microsoft.com/office/officeart/2016/7/layout/BasicProcessNew"/>
    <dgm:cxn modelId="{4113C5CA-7169-4295-BD45-0C8562CCC94A}" type="presOf" srcId="{9C41BF8E-CF68-4E6A-AF4E-07195923E185}" destId="{8388EBC5-718F-4906-8E14-18A94E6FE9C9}" srcOrd="0" destOrd="0" presId="urn:microsoft.com/office/officeart/2016/7/layout/BasicProcessNew"/>
    <dgm:cxn modelId="{F67861BC-033C-4867-966A-4A7A0433E408}" type="presParOf" srcId="{9F68510A-1F1F-425A-AF96-84A5834068F3}" destId="{89E11295-1729-402C-B35C-ED41FFE74EEF}" srcOrd="0" destOrd="0" presId="urn:microsoft.com/office/officeart/2016/7/layout/BasicProcessNew"/>
    <dgm:cxn modelId="{DC9862E6-FE90-4D09-8411-93A813CB0A79}" type="presParOf" srcId="{9F68510A-1F1F-425A-AF96-84A5834068F3}" destId="{7F6A430D-2DE1-4428-9508-60F58D40BC0B}" srcOrd="1" destOrd="0" presId="urn:microsoft.com/office/officeart/2016/7/layout/BasicProcessNew"/>
    <dgm:cxn modelId="{3553115C-CB19-4C4F-8872-B1F4AF884FD5}" type="presParOf" srcId="{9F68510A-1F1F-425A-AF96-84A5834068F3}" destId="{6DA36803-6DFB-4EDA-ADC4-62115E77D97A}" srcOrd="2" destOrd="0" presId="urn:microsoft.com/office/officeart/2016/7/layout/BasicProcessNew"/>
    <dgm:cxn modelId="{8DE3764E-BBF4-442C-B2BA-BE65DD1B14A8}" type="presParOf" srcId="{9F68510A-1F1F-425A-AF96-84A5834068F3}" destId="{1BB8A2AD-FBF9-445E-AF13-088FDBF009E3}" srcOrd="3" destOrd="0" presId="urn:microsoft.com/office/officeart/2016/7/layout/BasicProcessNew"/>
    <dgm:cxn modelId="{B59804C6-32B2-4774-BED4-99D47F179120}" type="presParOf" srcId="{9F68510A-1F1F-425A-AF96-84A5834068F3}" destId="{E7208740-40DE-4B8F-902C-E567C15DA48B}" srcOrd="4" destOrd="0" presId="urn:microsoft.com/office/officeart/2016/7/layout/BasicProcessNew"/>
    <dgm:cxn modelId="{C9EC6DE3-2D58-436B-9F33-B4D6B9483F23}" type="presParOf" srcId="{9F68510A-1F1F-425A-AF96-84A5834068F3}" destId="{D5353C68-8B1B-4CEE-861A-28A89ED15842}" srcOrd="5" destOrd="0" presId="urn:microsoft.com/office/officeart/2016/7/layout/BasicProcessNew"/>
    <dgm:cxn modelId="{94A7E6EA-34A6-41C5-A549-0929029EC550}" type="presParOf" srcId="{9F68510A-1F1F-425A-AF96-84A5834068F3}" destId="{A8398901-2D09-45C2-86C9-5DD550FF53E4}" srcOrd="6" destOrd="0" presId="urn:microsoft.com/office/officeart/2016/7/layout/BasicProcessNew"/>
    <dgm:cxn modelId="{D7341728-A93C-4CC9-9867-DFB7BD14F708}" type="presParOf" srcId="{9F68510A-1F1F-425A-AF96-84A5834068F3}" destId="{6AADFB0D-462D-4D6D-B073-FCB9E9CB4D08}" srcOrd="7" destOrd="0" presId="urn:microsoft.com/office/officeart/2016/7/layout/BasicProcessNew"/>
    <dgm:cxn modelId="{EDC54436-9660-4A4B-A95A-7DDCD09D8D3D}" type="presParOf" srcId="{9F68510A-1F1F-425A-AF96-84A5834068F3}" destId="{2B22B999-B90C-47FD-B7EA-AB1AA3094BCC}" srcOrd="8" destOrd="0" presId="urn:microsoft.com/office/officeart/2016/7/layout/BasicProcessNew"/>
    <dgm:cxn modelId="{4F6F0F4C-8BB8-47A7-A1BE-08B901973408}" type="presParOf" srcId="{9F68510A-1F1F-425A-AF96-84A5834068F3}" destId="{EFEFE64E-A126-4163-9663-BD3E99DFEE7B}" srcOrd="9" destOrd="0" presId="urn:microsoft.com/office/officeart/2016/7/layout/BasicProcessNew"/>
    <dgm:cxn modelId="{382B7D78-38B2-4048-B67B-8F4E6F01CE54}" type="presParOf" srcId="{9F68510A-1F1F-425A-AF96-84A5834068F3}" destId="{73881711-45EB-4648-95CD-366D77E62AB1}" srcOrd="10" destOrd="0" presId="urn:microsoft.com/office/officeart/2016/7/layout/BasicProcessNew"/>
    <dgm:cxn modelId="{BCB6A131-D2DA-4D2C-8690-89B045ABEA01}" type="presParOf" srcId="{9F68510A-1F1F-425A-AF96-84A5834068F3}" destId="{F1FF940A-7831-4E2A-8D2C-CB6453EBF739}" srcOrd="11" destOrd="0" presId="urn:microsoft.com/office/officeart/2016/7/layout/BasicProcessNew"/>
    <dgm:cxn modelId="{379B5042-1E6B-41D3-9A4E-8C2A9B45D4FC}" type="presParOf" srcId="{9F68510A-1F1F-425A-AF96-84A5834068F3}" destId="{96346A58-BAAA-44E4-B601-1CE3EDDAB8BA}" srcOrd="12" destOrd="0" presId="urn:microsoft.com/office/officeart/2016/7/layout/BasicProcessNew"/>
    <dgm:cxn modelId="{53B3C106-6AA8-4FAA-AD92-C023103FEF0C}" type="presParOf" srcId="{9F68510A-1F1F-425A-AF96-84A5834068F3}" destId="{63B7788C-A8A8-4D5D-9F7E-BEE02C2155BE}" srcOrd="13" destOrd="0" presId="urn:microsoft.com/office/officeart/2016/7/layout/BasicProcessNew"/>
    <dgm:cxn modelId="{8D2F380A-0C1D-448C-A4EF-1777B1C4C869}" type="presParOf" srcId="{9F68510A-1F1F-425A-AF96-84A5834068F3}" destId="{8388EBC5-718F-4906-8E14-18A94E6FE9C9}" srcOrd="14" destOrd="0" presId="urn:microsoft.com/office/officeart/2016/7/layout/BasicProcessNew"/>
    <dgm:cxn modelId="{85BE93BE-8E32-43B8-9BBE-03F1C35964AA}" type="presParOf" srcId="{9F68510A-1F1F-425A-AF96-84A5834068F3}" destId="{9BA3279B-8F53-499D-AEF4-5D42F86CE535}" srcOrd="15" destOrd="0" presId="urn:microsoft.com/office/officeart/2016/7/layout/BasicProcessNew"/>
    <dgm:cxn modelId="{88E00DAC-652F-49DA-930D-F59A9FFCFB13}" type="presParOf" srcId="{9F68510A-1F1F-425A-AF96-84A5834068F3}" destId="{77E4B3EF-7EBE-4FC1-AB88-385BDD717E11}" srcOrd="16"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6C4469-7C07-41F5-8E42-4D17045248B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142C3BC-14AA-4F6C-B89A-770E3AED1CD8}">
      <dgm:prSet/>
      <dgm:spPr/>
      <dgm:t>
        <a:bodyPr/>
        <a:lstStyle/>
        <a:p>
          <a:r>
            <a:rPr lang="en-IN" b="1"/>
            <a:t>Cost argument- In business sector, there are many firms in which rate of poor job in integrated worker is increasing at larger scale and which shows that Fairmont hotel and resorts need to be manage diversity in effective manner. </a:t>
          </a:r>
          <a:endParaRPr lang="en-US"/>
        </a:p>
      </dgm:t>
    </dgm:pt>
    <dgm:pt modelId="{607C62DC-35A3-4AA8-B74B-7A4017EF02B0}" type="parTrans" cxnId="{9551B3B5-8F91-489A-9EC4-F65C7E7BC501}">
      <dgm:prSet/>
      <dgm:spPr/>
      <dgm:t>
        <a:bodyPr/>
        <a:lstStyle/>
        <a:p>
          <a:endParaRPr lang="en-US"/>
        </a:p>
      </dgm:t>
    </dgm:pt>
    <dgm:pt modelId="{7FEFD999-D707-4B9C-B408-7DE1D7BEE1CD}" type="sibTrans" cxnId="{9551B3B5-8F91-489A-9EC4-F65C7E7BC501}">
      <dgm:prSet/>
      <dgm:spPr/>
      <dgm:t>
        <a:bodyPr/>
        <a:lstStyle/>
        <a:p>
          <a:endParaRPr lang="en-US"/>
        </a:p>
      </dgm:t>
    </dgm:pt>
    <dgm:pt modelId="{8BE198FD-EDAA-4F33-A674-AD6427A13A00}">
      <dgm:prSet/>
      <dgm:spPr/>
      <dgm:t>
        <a:bodyPr/>
        <a:lstStyle/>
        <a:p>
          <a:r>
            <a:rPr lang="en-IN" b="1"/>
            <a:t>Promotion and appraisals- In many organisations, they equality is not given to everyone and due to which business operations are affected at deeper level. As because in this Fairmont hotel and resorts gives more authority and power to those who have higher position or is skilled in special field. </a:t>
          </a:r>
          <a:endParaRPr lang="en-US"/>
        </a:p>
      </dgm:t>
    </dgm:pt>
    <dgm:pt modelId="{D0D906DF-4B54-4A0B-8080-B79239AE5866}" type="parTrans" cxnId="{F3DDDE50-333C-4E58-9846-41C59663F7D5}">
      <dgm:prSet/>
      <dgm:spPr/>
      <dgm:t>
        <a:bodyPr/>
        <a:lstStyle/>
        <a:p>
          <a:endParaRPr lang="en-US"/>
        </a:p>
      </dgm:t>
    </dgm:pt>
    <dgm:pt modelId="{03BCC5D9-B0C6-45E5-B224-9BB52D593541}" type="sibTrans" cxnId="{F3DDDE50-333C-4E58-9846-41C59663F7D5}">
      <dgm:prSet/>
      <dgm:spPr/>
      <dgm:t>
        <a:bodyPr/>
        <a:lstStyle/>
        <a:p>
          <a:endParaRPr lang="en-US"/>
        </a:p>
      </dgm:t>
    </dgm:pt>
    <dgm:pt modelId="{3A959E5C-7191-41C0-A156-F5D0DDD389CA}">
      <dgm:prSet/>
      <dgm:spPr/>
      <dgm:t>
        <a:bodyPr/>
        <a:lstStyle/>
        <a:p>
          <a:r>
            <a:rPr lang="en-IN" b="1"/>
            <a:t>Problem solving argument- Thus, depicts that workforce is diverse and culture as well as equality in an organisation solve problem in an effective way which also results in positive decision making and new ideas (Franco, 2019).</a:t>
          </a:r>
          <a:endParaRPr lang="en-US"/>
        </a:p>
      </dgm:t>
    </dgm:pt>
    <dgm:pt modelId="{D5D13DCC-AEB6-4273-9158-BAA19133E29C}" type="parTrans" cxnId="{EF7F8527-A3E0-4460-B3FA-CCF362AB2A7C}">
      <dgm:prSet/>
      <dgm:spPr/>
      <dgm:t>
        <a:bodyPr/>
        <a:lstStyle/>
        <a:p>
          <a:endParaRPr lang="en-US"/>
        </a:p>
      </dgm:t>
    </dgm:pt>
    <dgm:pt modelId="{8CEAEA9F-B767-4B08-9FE9-8BC1A0D966A6}" type="sibTrans" cxnId="{EF7F8527-A3E0-4460-B3FA-CCF362AB2A7C}">
      <dgm:prSet/>
      <dgm:spPr/>
      <dgm:t>
        <a:bodyPr/>
        <a:lstStyle/>
        <a:p>
          <a:endParaRPr lang="en-US"/>
        </a:p>
      </dgm:t>
    </dgm:pt>
    <dgm:pt modelId="{83D6355D-2AA9-4D1A-88F6-EE8976B8DFE6}" type="pres">
      <dgm:prSet presAssocID="{116C4469-7C07-41F5-8E42-4D17045248BF}" presName="root" presStyleCnt="0">
        <dgm:presLayoutVars>
          <dgm:dir/>
          <dgm:resizeHandles val="exact"/>
        </dgm:presLayoutVars>
      </dgm:prSet>
      <dgm:spPr/>
    </dgm:pt>
    <dgm:pt modelId="{0CB44283-3C8B-4FA0-877C-75BA1BBB0A93}" type="pres">
      <dgm:prSet presAssocID="{8142C3BC-14AA-4F6C-B89A-770E3AED1CD8}" presName="compNode" presStyleCnt="0"/>
      <dgm:spPr/>
    </dgm:pt>
    <dgm:pt modelId="{3BBC7885-B33C-4931-B704-A911061091EE}" type="pres">
      <dgm:prSet presAssocID="{8142C3BC-14AA-4F6C-B89A-770E3AED1CD8}" presName="bgRect" presStyleLbl="bgShp" presStyleIdx="0" presStyleCnt="3"/>
      <dgm:spPr/>
    </dgm:pt>
    <dgm:pt modelId="{AD054129-7F82-42A8-801F-996BCC565D5A}" type="pres">
      <dgm:prSet presAssocID="{8142C3BC-14AA-4F6C-B89A-770E3AED1CD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ound"/>
        </a:ext>
      </dgm:extLst>
    </dgm:pt>
    <dgm:pt modelId="{107D7467-9989-462F-9EED-61A515985E6E}" type="pres">
      <dgm:prSet presAssocID="{8142C3BC-14AA-4F6C-B89A-770E3AED1CD8}" presName="spaceRect" presStyleCnt="0"/>
      <dgm:spPr/>
    </dgm:pt>
    <dgm:pt modelId="{9755AF7F-5E52-4A3A-8BB8-28E711CC5F58}" type="pres">
      <dgm:prSet presAssocID="{8142C3BC-14AA-4F6C-B89A-770E3AED1CD8}" presName="parTx" presStyleLbl="revTx" presStyleIdx="0" presStyleCnt="3">
        <dgm:presLayoutVars>
          <dgm:chMax val="0"/>
          <dgm:chPref val="0"/>
        </dgm:presLayoutVars>
      </dgm:prSet>
      <dgm:spPr/>
    </dgm:pt>
    <dgm:pt modelId="{CD927AF0-AC38-4390-8153-AD543576BE86}" type="pres">
      <dgm:prSet presAssocID="{7FEFD999-D707-4B9C-B408-7DE1D7BEE1CD}" presName="sibTrans" presStyleCnt="0"/>
      <dgm:spPr/>
    </dgm:pt>
    <dgm:pt modelId="{9DD99885-C5C6-48D3-A6AB-5488ADC4D8DB}" type="pres">
      <dgm:prSet presAssocID="{8BE198FD-EDAA-4F33-A674-AD6427A13A00}" presName="compNode" presStyleCnt="0"/>
      <dgm:spPr/>
    </dgm:pt>
    <dgm:pt modelId="{8E596677-DAF3-4AF6-866F-35DE1E1C06D1}" type="pres">
      <dgm:prSet presAssocID="{8BE198FD-EDAA-4F33-A674-AD6427A13A00}" presName="bgRect" presStyleLbl="bgShp" presStyleIdx="1" presStyleCnt="3"/>
      <dgm:spPr/>
    </dgm:pt>
    <dgm:pt modelId="{3D591C1D-26BA-48AF-B1F2-AB46861105A2}" type="pres">
      <dgm:prSet presAssocID="{8BE198FD-EDAA-4F33-A674-AD6427A13A0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4C5BBB1D-1ED3-4051-A34E-8A2E6B33BE26}" type="pres">
      <dgm:prSet presAssocID="{8BE198FD-EDAA-4F33-A674-AD6427A13A00}" presName="spaceRect" presStyleCnt="0"/>
      <dgm:spPr/>
    </dgm:pt>
    <dgm:pt modelId="{855A4410-1AEE-4B6C-A26A-D814967CD4A2}" type="pres">
      <dgm:prSet presAssocID="{8BE198FD-EDAA-4F33-A674-AD6427A13A00}" presName="parTx" presStyleLbl="revTx" presStyleIdx="1" presStyleCnt="3">
        <dgm:presLayoutVars>
          <dgm:chMax val="0"/>
          <dgm:chPref val="0"/>
        </dgm:presLayoutVars>
      </dgm:prSet>
      <dgm:spPr/>
    </dgm:pt>
    <dgm:pt modelId="{B61AE2D8-A7A9-4072-BFEA-9D1915FCC1B1}" type="pres">
      <dgm:prSet presAssocID="{03BCC5D9-B0C6-45E5-B224-9BB52D593541}" presName="sibTrans" presStyleCnt="0"/>
      <dgm:spPr/>
    </dgm:pt>
    <dgm:pt modelId="{D4EE59CD-8624-42F2-9D5B-378C09E100D6}" type="pres">
      <dgm:prSet presAssocID="{3A959E5C-7191-41C0-A156-F5D0DDD389CA}" presName="compNode" presStyleCnt="0"/>
      <dgm:spPr/>
    </dgm:pt>
    <dgm:pt modelId="{6E85F046-8450-46D0-B2CE-86B91B9A1FA1}" type="pres">
      <dgm:prSet presAssocID="{3A959E5C-7191-41C0-A156-F5D0DDD389CA}" presName="bgRect" presStyleLbl="bgShp" presStyleIdx="2" presStyleCnt="3"/>
      <dgm:spPr/>
    </dgm:pt>
    <dgm:pt modelId="{FE09EDC0-2E6E-44D7-A43C-F3D24B75F36F}" type="pres">
      <dgm:prSet presAssocID="{3A959E5C-7191-41C0-A156-F5D0DDD389C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7AFEEF26-28D1-4194-B478-AC1FD508A11A}" type="pres">
      <dgm:prSet presAssocID="{3A959E5C-7191-41C0-A156-F5D0DDD389CA}" presName="spaceRect" presStyleCnt="0"/>
      <dgm:spPr/>
    </dgm:pt>
    <dgm:pt modelId="{07748BEE-2572-445E-AF0E-22C5B1443D34}" type="pres">
      <dgm:prSet presAssocID="{3A959E5C-7191-41C0-A156-F5D0DDD389CA}" presName="parTx" presStyleLbl="revTx" presStyleIdx="2" presStyleCnt="3">
        <dgm:presLayoutVars>
          <dgm:chMax val="0"/>
          <dgm:chPref val="0"/>
        </dgm:presLayoutVars>
      </dgm:prSet>
      <dgm:spPr/>
    </dgm:pt>
  </dgm:ptLst>
  <dgm:cxnLst>
    <dgm:cxn modelId="{EF7F8527-A3E0-4460-B3FA-CCF362AB2A7C}" srcId="{116C4469-7C07-41F5-8E42-4D17045248BF}" destId="{3A959E5C-7191-41C0-A156-F5D0DDD389CA}" srcOrd="2" destOrd="0" parTransId="{D5D13DCC-AEB6-4273-9158-BAA19133E29C}" sibTransId="{8CEAEA9F-B767-4B08-9FE9-8BC1A0D966A6}"/>
    <dgm:cxn modelId="{69A8493A-9FDD-4F70-8866-7B3C096D5004}" type="presOf" srcId="{8142C3BC-14AA-4F6C-B89A-770E3AED1CD8}" destId="{9755AF7F-5E52-4A3A-8BB8-28E711CC5F58}" srcOrd="0" destOrd="0" presId="urn:microsoft.com/office/officeart/2018/2/layout/IconVerticalSolidList"/>
    <dgm:cxn modelId="{F3DDDE50-333C-4E58-9846-41C59663F7D5}" srcId="{116C4469-7C07-41F5-8E42-4D17045248BF}" destId="{8BE198FD-EDAA-4F33-A674-AD6427A13A00}" srcOrd="1" destOrd="0" parTransId="{D0D906DF-4B54-4A0B-8080-B79239AE5866}" sibTransId="{03BCC5D9-B0C6-45E5-B224-9BB52D593541}"/>
    <dgm:cxn modelId="{5B789D55-41B2-4F04-A919-4F4190E7EBA2}" type="presOf" srcId="{116C4469-7C07-41F5-8E42-4D17045248BF}" destId="{83D6355D-2AA9-4D1A-88F6-EE8976B8DFE6}" srcOrd="0" destOrd="0" presId="urn:microsoft.com/office/officeart/2018/2/layout/IconVerticalSolidList"/>
    <dgm:cxn modelId="{331A5F97-8F1D-4445-A02E-66B37864BB55}" type="presOf" srcId="{3A959E5C-7191-41C0-A156-F5D0DDD389CA}" destId="{07748BEE-2572-445E-AF0E-22C5B1443D34}" srcOrd="0" destOrd="0" presId="urn:microsoft.com/office/officeart/2018/2/layout/IconVerticalSolidList"/>
    <dgm:cxn modelId="{4C306C9F-05C7-4BD8-9DA9-FB91F8A3F231}" type="presOf" srcId="{8BE198FD-EDAA-4F33-A674-AD6427A13A00}" destId="{855A4410-1AEE-4B6C-A26A-D814967CD4A2}" srcOrd="0" destOrd="0" presId="urn:microsoft.com/office/officeart/2018/2/layout/IconVerticalSolidList"/>
    <dgm:cxn modelId="{9551B3B5-8F91-489A-9EC4-F65C7E7BC501}" srcId="{116C4469-7C07-41F5-8E42-4D17045248BF}" destId="{8142C3BC-14AA-4F6C-B89A-770E3AED1CD8}" srcOrd="0" destOrd="0" parTransId="{607C62DC-35A3-4AA8-B74B-7A4017EF02B0}" sibTransId="{7FEFD999-D707-4B9C-B408-7DE1D7BEE1CD}"/>
    <dgm:cxn modelId="{84326956-4F9D-4418-8A29-7B60C759D830}" type="presParOf" srcId="{83D6355D-2AA9-4D1A-88F6-EE8976B8DFE6}" destId="{0CB44283-3C8B-4FA0-877C-75BA1BBB0A93}" srcOrd="0" destOrd="0" presId="urn:microsoft.com/office/officeart/2018/2/layout/IconVerticalSolidList"/>
    <dgm:cxn modelId="{F5D5A2B6-DE23-436B-B42E-DF19D0014D0A}" type="presParOf" srcId="{0CB44283-3C8B-4FA0-877C-75BA1BBB0A93}" destId="{3BBC7885-B33C-4931-B704-A911061091EE}" srcOrd="0" destOrd="0" presId="urn:microsoft.com/office/officeart/2018/2/layout/IconVerticalSolidList"/>
    <dgm:cxn modelId="{338E6B75-D574-4FB9-AD6F-3D57F0916697}" type="presParOf" srcId="{0CB44283-3C8B-4FA0-877C-75BA1BBB0A93}" destId="{AD054129-7F82-42A8-801F-996BCC565D5A}" srcOrd="1" destOrd="0" presId="urn:microsoft.com/office/officeart/2018/2/layout/IconVerticalSolidList"/>
    <dgm:cxn modelId="{8B5E7ECC-F910-4F5C-B762-A85A476749A6}" type="presParOf" srcId="{0CB44283-3C8B-4FA0-877C-75BA1BBB0A93}" destId="{107D7467-9989-462F-9EED-61A515985E6E}" srcOrd="2" destOrd="0" presId="urn:microsoft.com/office/officeart/2018/2/layout/IconVerticalSolidList"/>
    <dgm:cxn modelId="{3DDFE4BA-E231-45EC-BFA5-FB112F981644}" type="presParOf" srcId="{0CB44283-3C8B-4FA0-877C-75BA1BBB0A93}" destId="{9755AF7F-5E52-4A3A-8BB8-28E711CC5F58}" srcOrd="3" destOrd="0" presId="urn:microsoft.com/office/officeart/2018/2/layout/IconVerticalSolidList"/>
    <dgm:cxn modelId="{94AD3C09-4D19-43F8-A92A-665D9132EC4F}" type="presParOf" srcId="{83D6355D-2AA9-4D1A-88F6-EE8976B8DFE6}" destId="{CD927AF0-AC38-4390-8153-AD543576BE86}" srcOrd="1" destOrd="0" presId="urn:microsoft.com/office/officeart/2018/2/layout/IconVerticalSolidList"/>
    <dgm:cxn modelId="{B5FA1A98-5CAB-4DD2-9659-CE76ED5387B8}" type="presParOf" srcId="{83D6355D-2AA9-4D1A-88F6-EE8976B8DFE6}" destId="{9DD99885-C5C6-48D3-A6AB-5488ADC4D8DB}" srcOrd="2" destOrd="0" presId="urn:microsoft.com/office/officeart/2018/2/layout/IconVerticalSolidList"/>
    <dgm:cxn modelId="{A26676DB-A1FE-47D9-ABF2-20FF96FC01EE}" type="presParOf" srcId="{9DD99885-C5C6-48D3-A6AB-5488ADC4D8DB}" destId="{8E596677-DAF3-4AF6-866F-35DE1E1C06D1}" srcOrd="0" destOrd="0" presId="urn:microsoft.com/office/officeart/2018/2/layout/IconVerticalSolidList"/>
    <dgm:cxn modelId="{0157C07A-3FCF-46F8-87EA-554B19E25966}" type="presParOf" srcId="{9DD99885-C5C6-48D3-A6AB-5488ADC4D8DB}" destId="{3D591C1D-26BA-48AF-B1F2-AB46861105A2}" srcOrd="1" destOrd="0" presId="urn:microsoft.com/office/officeart/2018/2/layout/IconVerticalSolidList"/>
    <dgm:cxn modelId="{87DE6519-B187-4A52-8144-49005668C2EB}" type="presParOf" srcId="{9DD99885-C5C6-48D3-A6AB-5488ADC4D8DB}" destId="{4C5BBB1D-1ED3-4051-A34E-8A2E6B33BE26}" srcOrd="2" destOrd="0" presId="urn:microsoft.com/office/officeart/2018/2/layout/IconVerticalSolidList"/>
    <dgm:cxn modelId="{3BE3E15B-4E35-4B6F-AF2E-C9DD5793541B}" type="presParOf" srcId="{9DD99885-C5C6-48D3-A6AB-5488ADC4D8DB}" destId="{855A4410-1AEE-4B6C-A26A-D814967CD4A2}" srcOrd="3" destOrd="0" presId="urn:microsoft.com/office/officeart/2018/2/layout/IconVerticalSolidList"/>
    <dgm:cxn modelId="{1DA32C66-5BE4-4497-92E8-FC9C868CB261}" type="presParOf" srcId="{83D6355D-2AA9-4D1A-88F6-EE8976B8DFE6}" destId="{B61AE2D8-A7A9-4072-BFEA-9D1915FCC1B1}" srcOrd="3" destOrd="0" presId="urn:microsoft.com/office/officeart/2018/2/layout/IconVerticalSolidList"/>
    <dgm:cxn modelId="{4CCA9ABB-F4A9-425A-B743-38F6E16046A8}" type="presParOf" srcId="{83D6355D-2AA9-4D1A-88F6-EE8976B8DFE6}" destId="{D4EE59CD-8624-42F2-9D5B-378C09E100D6}" srcOrd="4" destOrd="0" presId="urn:microsoft.com/office/officeart/2018/2/layout/IconVerticalSolidList"/>
    <dgm:cxn modelId="{6A716D94-34F4-45FD-AE1F-60B1AA4A6817}" type="presParOf" srcId="{D4EE59CD-8624-42F2-9D5B-378C09E100D6}" destId="{6E85F046-8450-46D0-B2CE-86B91B9A1FA1}" srcOrd="0" destOrd="0" presId="urn:microsoft.com/office/officeart/2018/2/layout/IconVerticalSolidList"/>
    <dgm:cxn modelId="{5E36F128-1001-4F27-BE00-891636E07425}" type="presParOf" srcId="{D4EE59CD-8624-42F2-9D5B-378C09E100D6}" destId="{FE09EDC0-2E6E-44D7-A43C-F3D24B75F36F}" srcOrd="1" destOrd="0" presId="urn:microsoft.com/office/officeart/2018/2/layout/IconVerticalSolidList"/>
    <dgm:cxn modelId="{8C4BE710-74E6-43CC-958E-21BAF3871742}" type="presParOf" srcId="{D4EE59CD-8624-42F2-9D5B-378C09E100D6}" destId="{7AFEEF26-28D1-4194-B478-AC1FD508A11A}" srcOrd="2" destOrd="0" presId="urn:microsoft.com/office/officeart/2018/2/layout/IconVerticalSolidList"/>
    <dgm:cxn modelId="{7D4E3759-05EF-4E38-AF67-F6373C537807}" type="presParOf" srcId="{D4EE59CD-8624-42F2-9D5B-378C09E100D6}" destId="{07748BEE-2572-445E-AF0E-22C5B1443D3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D19F7B-D7B7-481D-8E9B-AE31D9960D6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36D0EDD-B3CF-4B61-B7BF-2449661F0154}">
      <dgm:prSet/>
      <dgm:spPr/>
      <dgm:t>
        <a:bodyPr/>
        <a:lstStyle/>
        <a:p>
          <a:r>
            <a:rPr lang="en-IN" b="1" dirty="0">
              <a:solidFill>
                <a:schemeClr val="bg1"/>
              </a:solidFill>
            </a:rPr>
            <a:t>Management by objectives:  Management by objective is considered as the method in which manager as well as subordinate focuses on planning, organising and communicate goals for achieving them in stipulated period of time. It is necessary for organisation to set objective which is achievable in timely manner.</a:t>
          </a:r>
          <a:endParaRPr lang="en-US" dirty="0">
            <a:solidFill>
              <a:schemeClr val="bg1"/>
            </a:solidFill>
          </a:endParaRPr>
        </a:p>
      </dgm:t>
    </dgm:pt>
    <dgm:pt modelId="{2886550E-80F1-454D-B60F-6B052E4E442B}" type="parTrans" cxnId="{8609D1FE-DD4E-4D2B-8836-8F515E328CF5}">
      <dgm:prSet/>
      <dgm:spPr/>
      <dgm:t>
        <a:bodyPr/>
        <a:lstStyle/>
        <a:p>
          <a:endParaRPr lang="en-US"/>
        </a:p>
      </dgm:t>
    </dgm:pt>
    <dgm:pt modelId="{357EAF6D-DB76-4ED2-9359-36B1CA05BD54}" type="sibTrans" cxnId="{8609D1FE-DD4E-4D2B-8836-8F515E328CF5}">
      <dgm:prSet/>
      <dgm:spPr/>
      <dgm:t>
        <a:bodyPr/>
        <a:lstStyle/>
        <a:p>
          <a:endParaRPr lang="en-US"/>
        </a:p>
      </dgm:t>
    </dgm:pt>
    <dgm:pt modelId="{E73C4390-4FE2-4812-B10E-D8E89DE485B2}">
      <dgm:prSet/>
      <dgm:spPr/>
      <dgm:t>
        <a:bodyPr/>
        <a:lstStyle/>
        <a:p>
          <a:r>
            <a:rPr lang="en-IN" b="1" dirty="0">
              <a:solidFill>
                <a:schemeClr val="bg1"/>
              </a:solidFill>
            </a:rPr>
            <a:t>360 Degree feedback: In this method, the performance of employees is assessing from taking feedback from manager, customer as well as peers. It helps Marriott in understanding the competence of individual person in an effective manner. It increases productivity as well as performance level in future period of time (He, 2019).</a:t>
          </a:r>
          <a:endParaRPr lang="en-US" dirty="0">
            <a:solidFill>
              <a:schemeClr val="bg1"/>
            </a:solidFill>
          </a:endParaRPr>
        </a:p>
      </dgm:t>
    </dgm:pt>
    <dgm:pt modelId="{80617527-F3F6-406E-B897-A7711A49A396}" type="parTrans" cxnId="{61675B51-C615-49CC-8A80-7EB5F7D9240A}">
      <dgm:prSet/>
      <dgm:spPr/>
      <dgm:t>
        <a:bodyPr/>
        <a:lstStyle/>
        <a:p>
          <a:endParaRPr lang="en-US"/>
        </a:p>
      </dgm:t>
    </dgm:pt>
    <dgm:pt modelId="{EA67F5B2-B46E-4AE4-AF3B-7BB246CE9F93}" type="sibTrans" cxnId="{61675B51-C615-49CC-8A80-7EB5F7D9240A}">
      <dgm:prSet/>
      <dgm:spPr/>
      <dgm:t>
        <a:bodyPr/>
        <a:lstStyle/>
        <a:p>
          <a:endParaRPr lang="en-US"/>
        </a:p>
      </dgm:t>
    </dgm:pt>
    <dgm:pt modelId="{C2FA99ED-306D-4673-B24A-DA32F6502194}">
      <dgm:prSet/>
      <dgm:spPr/>
      <dgm:t>
        <a:bodyPr/>
        <a:lstStyle/>
        <a:p>
          <a:r>
            <a:rPr lang="en-IN" b="1" dirty="0">
              <a:solidFill>
                <a:schemeClr val="bg1"/>
              </a:solidFill>
            </a:rPr>
            <a:t>Assessment centre method: This method is used for understanding how other individual person observe them which imposes direct influence on performance level of employees at workplace. The main benefit is using this method is it helps in identifying present level of performance in order to anticipate performance level in future period of time. </a:t>
          </a:r>
          <a:endParaRPr lang="en-US" dirty="0">
            <a:solidFill>
              <a:schemeClr val="bg1"/>
            </a:solidFill>
          </a:endParaRPr>
        </a:p>
      </dgm:t>
    </dgm:pt>
    <dgm:pt modelId="{D58F7B65-4E9A-486F-9E93-2990180709EA}" type="parTrans" cxnId="{52DCF879-92F9-49ED-BE36-2BCC596C23BE}">
      <dgm:prSet/>
      <dgm:spPr/>
      <dgm:t>
        <a:bodyPr/>
        <a:lstStyle/>
        <a:p>
          <a:endParaRPr lang="en-US"/>
        </a:p>
      </dgm:t>
    </dgm:pt>
    <dgm:pt modelId="{BB18207C-BC5B-49C5-BB2C-4FCC88FE25F6}" type="sibTrans" cxnId="{52DCF879-92F9-49ED-BE36-2BCC596C23BE}">
      <dgm:prSet/>
      <dgm:spPr/>
      <dgm:t>
        <a:bodyPr/>
        <a:lstStyle/>
        <a:p>
          <a:endParaRPr lang="en-US"/>
        </a:p>
      </dgm:t>
    </dgm:pt>
    <dgm:pt modelId="{C6D57E98-19B6-49FC-B2E2-DB2377BA48B6}" type="pres">
      <dgm:prSet presAssocID="{E8D19F7B-D7B7-481D-8E9B-AE31D9960D6F}" presName="vert0" presStyleCnt="0">
        <dgm:presLayoutVars>
          <dgm:dir/>
          <dgm:animOne val="branch"/>
          <dgm:animLvl val="lvl"/>
        </dgm:presLayoutVars>
      </dgm:prSet>
      <dgm:spPr/>
    </dgm:pt>
    <dgm:pt modelId="{CDE7D6AC-F75A-4C24-A620-D4A5C982EB9A}" type="pres">
      <dgm:prSet presAssocID="{A36D0EDD-B3CF-4B61-B7BF-2449661F0154}" presName="thickLine" presStyleLbl="alignNode1" presStyleIdx="0" presStyleCnt="3"/>
      <dgm:spPr/>
    </dgm:pt>
    <dgm:pt modelId="{3F57CDEA-8DA2-4BD5-A251-8CFD5D16AA64}" type="pres">
      <dgm:prSet presAssocID="{A36D0EDD-B3CF-4B61-B7BF-2449661F0154}" presName="horz1" presStyleCnt="0"/>
      <dgm:spPr/>
    </dgm:pt>
    <dgm:pt modelId="{3B0AA88C-A3D0-4C80-B6E1-D681E225E687}" type="pres">
      <dgm:prSet presAssocID="{A36D0EDD-B3CF-4B61-B7BF-2449661F0154}" presName="tx1" presStyleLbl="revTx" presStyleIdx="0" presStyleCnt="3"/>
      <dgm:spPr/>
    </dgm:pt>
    <dgm:pt modelId="{CE9F389E-BFAF-4492-A130-53E6755FF45F}" type="pres">
      <dgm:prSet presAssocID="{A36D0EDD-B3CF-4B61-B7BF-2449661F0154}" presName="vert1" presStyleCnt="0"/>
      <dgm:spPr/>
    </dgm:pt>
    <dgm:pt modelId="{BA73653C-DB2F-4DCF-BD74-62797BF17EDE}" type="pres">
      <dgm:prSet presAssocID="{E73C4390-4FE2-4812-B10E-D8E89DE485B2}" presName="thickLine" presStyleLbl="alignNode1" presStyleIdx="1" presStyleCnt="3"/>
      <dgm:spPr/>
    </dgm:pt>
    <dgm:pt modelId="{890E67BF-6E6B-4BE1-B5A1-4625A5E31DAB}" type="pres">
      <dgm:prSet presAssocID="{E73C4390-4FE2-4812-B10E-D8E89DE485B2}" presName="horz1" presStyleCnt="0"/>
      <dgm:spPr/>
    </dgm:pt>
    <dgm:pt modelId="{AA17C5C5-BEBF-4216-BC0A-0878561EC5F6}" type="pres">
      <dgm:prSet presAssocID="{E73C4390-4FE2-4812-B10E-D8E89DE485B2}" presName="tx1" presStyleLbl="revTx" presStyleIdx="1" presStyleCnt="3"/>
      <dgm:spPr/>
    </dgm:pt>
    <dgm:pt modelId="{381BB04F-56B0-47A7-B312-A4D9E0E0C90C}" type="pres">
      <dgm:prSet presAssocID="{E73C4390-4FE2-4812-B10E-D8E89DE485B2}" presName="vert1" presStyleCnt="0"/>
      <dgm:spPr/>
    </dgm:pt>
    <dgm:pt modelId="{8823F9EF-0874-4674-8E3B-8495CE6CC0CD}" type="pres">
      <dgm:prSet presAssocID="{C2FA99ED-306D-4673-B24A-DA32F6502194}" presName="thickLine" presStyleLbl="alignNode1" presStyleIdx="2" presStyleCnt="3"/>
      <dgm:spPr/>
    </dgm:pt>
    <dgm:pt modelId="{CACB389D-E6F8-4C00-9405-598E36E18269}" type="pres">
      <dgm:prSet presAssocID="{C2FA99ED-306D-4673-B24A-DA32F6502194}" presName="horz1" presStyleCnt="0"/>
      <dgm:spPr/>
    </dgm:pt>
    <dgm:pt modelId="{A263C030-FF05-4BDE-BA99-6949158CE19E}" type="pres">
      <dgm:prSet presAssocID="{C2FA99ED-306D-4673-B24A-DA32F6502194}" presName="tx1" presStyleLbl="revTx" presStyleIdx="2" presStyleCnt="3"/>
      <dgm:spPr/>
    </dgm:pt>
    <dgm:pt modelId="{37AA811A-B3A3-49AB-9993-95C5D8B19FB7}" type="pres">
      <dgm:prSet presAssocID="{C2FA99ED-306D-4673-B24A-DA32F6502194}" presName="vert1" presStyleCnt="0"/>
      <dgm:spPr/>
    </dgm:pt>
  </dgm:ptLst>
  <dgm:cxnLst>
    <dgm:cxn modelId="{EFF52F04-67FF-4C56-9365-AB37B4D55FB2}" type="presOf" srcId="{E73C4390-4FE2-4812-B10E-D8E89DE485B2}" destId="{AA17C5C5-BEBF-4216-BC0A-0878561EC5F6}" srcOrd="0" destOrd="0" presId="urn:microsoft.com/office/officeart/2008/layout/LinedList"/>
    <dgm:cxn modelId="{E05B5C31-D5A9-4488-8656-50388D9CB23A}" type="presOf" srcId="{A36D0EDD-B3CF-4B61-B7BF-2449661F0154}" destId="{3B0AA88C-A3D0-4C80-B6E1-D681E225E687}" srcOrd="0" destOrd="0" presId="urn:microsoft.com/office/officeart/2008/layout/LinedList"/>
    <dgm:cxn modelId="{61675B51-C615-49CC-8A80-7EB5F7D9240A}" srcId="{E8D19F7B-D7B7-481D-8E9B-AE31D9960D6F}" destId="{E73C4390-4FE2-4812-B10E-D8E89DE485B2}" srcOrd="1" destOrd="0" parTransId="{80617527-F3F6-406E-B897-A7711A49A396}" sibTransId="{EA67F5B2-B46E-4AE4-AF3B-7BB246CE9F93}"/>
    <dgm:cxn modelId="{52DCF879-92F9-49ED-BE36-2BCC596C23BE}" srcId="{E8D19F7B-D7B7-481D-8E9B-AE31D9960D6F}" destId="{C2FA99ED-306D-4673-B24A-DA32F6502194}" srcOrd="2" destOrd="0" parTransId="{D58F7B65-4E9A-486F-9E93-2990180709EA}" sibTransId="{BB18207C-BC5B-49C5-BB2C-4FCC88FE25F6}"/>
    <dgm:cxn modelId="{3C2C667E-90DF-416A-AA4F-E31C7815ADAA}" type="presOf" srcId="{E8D19F7B-D7B7-481D-8E9B-AE31D9960D6F}" destId="{C6D57E98-19B6-49FC-B2E2-DB2377BA48B6}" srcOrd="0" destOrd="0" presId="urn:microsoft.com/office/officeart/2008/layout/LinedList"/>
    <dgm:cxn modelId="{ADC641CB-360E-462F-BA2E-0B1BB1E74241}" type="presOf" srcId="{C2FA99ED-306D-4673-B24A-DA32F6502194}" destId="{A263C030-FF05-4BDE-BA99-6949158CE19E}" srcOrd="0" destOrd="0" presId="urn:microsoft.com/office/officeart/2008/layout/LinedList"/>
    <dgm:cxn modelId="{8609D1FE-DD4E-4D2B-8836-8F515E328CF5}" srcId="{E8D19F7B-D7B7-481D-8E9B-AE31D9960D6F}" destId="{A36D0EDD-B3CF-4B61-B7BF-2449661F0154}" srcOrd="0" destOrd="0" parTransId="{2886550E-80F1-454D-B60F-6B052E4E442B}" sibTransId="{357EAF6D-DB76-4ED2-9359-36B1CA05BD54}"/>
    <dgm:cxn modelId="{4FF2E5EA-DD38-4869-8565-73BF27C4A1F1}" type="presParOf" srcId="{C6D57E98-19B6-49FC-B2E2-DB2377BA48B6}" destId="{CDE7D6AC-F75A-4C24-A620-D4A5C982EB9A}" srcOrd="0" destOrd="0" presId="urn:microsoft.com/office/officeart/2008/layout/LinedList"/>
    <dgm:cxn modelId="{840B60F6-B24B-4498-A9BC-1915289E5F32}" type="presParOf" srcId="{C6D57E98-19B6-49FC-B2E2-DB2377BA48B6}" destId="{3F57CDEA-8DA2-4BD5-A251-8CFD5D16AA64}" srcOrd="1" destOrd="0" presId="urn:microsoft.com/office/officeart/2008/layout/LinedList"/>
    <dgm:cxn modelId="{99E139F8-4D00-4610-9D51-487AC918AAAA}" type="presParOf" srcId="{3F57CDEA-8DA2-4BD5-A251-8CFD5D16AA64}" destId="{3B0AA88C-A3D0-4C80-B6E1-D681E225E687}" srcOrd="0" destOrd="0" presId="urn:microsoft.com/office/officeart/2008/layout/LinedList"/>
    <dgm:cxn modelId="{0A9028AC-D4BD-4377-AA08-EAA0C790145B}" type="presParOf" srcId="{3F57CDEA-8DA2-4BD5-A251-8CFD5D16AA64}" destId="{CE9F389E-BFAF-4492-A130-53E6755FF45F}" srcOrd="1" destOrd="0" presId="urn:microsoft.com/office/officeart/2008/layout/LinedList"/>
    <dgm:cxn modelId="{A60FB9BF-C615-4DC4-9839-E62D1EAE0926}" type="presParOf" srcId="{C6D57E98-19B6-49FC-B2E2-DB2377BA48B6}" destId="{BA73653C-DB2F-4DCF-BD74-62797BF17EDE}" srcOrd="2" destOrd="0" presId="urn:microsoft.com/office/officeart/2008/layout/LinedList"/>
    <dgm:cxn modelId="{AF5BEA87-2B9A-4198-B121-1F25BF1F9526}" type="presParOf" srcId="{C6D57E98-19B6-49FC-B2E2-DB2377BA48B6}" destId="{890E67BF-6E6B-4BE1-B5A1-4625A5E31DAB}" srcOrd="3" destOrd="0" presId="urn:microsoft.com/office/officeart/2008/layout/LinedList"/>
    <dgm:cxn modelId="{07A4BFDC-C09C-4B2D-9351-9A53FB4819F7}" type="presParOf" srcId="{890E67BF-6E6B-4BE1-B5A1-4625A5E31DAB}" destId="{AA17C5C5-BEBF-4216-BC0A-0878561EC5F6}" srcOrd="0" destOrd="0" presId="urn:microsoft.com/office/officeart/2008/layout/LinedList"/>
    <dgm:cxn modelId="{A67B2160-24CA-4CE0-8FFF-F017D2860011}" type="presParOf" srcId="{890E67BF-6E6B-4BE1-B5A1-4625A5E31DAB}" destId="{381BB04F-56B0-47A7-B312-A4D9E0E0C90C}" srcOrd="1" destOrd="0" presId="urn:microsoft.com/office/officeart/2008/layout/LinedList"/>
    <dgm:cxn modelId="{FD1B5EE4-E660-4C47-93D9-DD783C893D15}" type="presParOf" srcId="{C6D57E98-19B6-49FC-B2E2-DB2377BA48B6}" destId="{8823F9EF-0874-4674-8E3B-8495CE6CC0CD}" srcOrd="4" destOrd="0" presId="urn:microsoft.com/office/officeart/2008/layout/LinedList"/>
    <dgm:cxn modelId="{8FD4A6C7-FF24-49A7-BAEA-DECE1146A79E}" type="presParOf" srcId="{C6D57E98-19B6-49FC-B2E2-DB2377BA48B6}" destId="{CACB389D-E6F8-4C00-9405-598E36E18269}" srcOrd="5" destOrd="0" presId="urn:microsoft.com/office/officeart/2008/layout/LinedList"/>
    <dgm:cxn modelId="{9192B69A-3D15-4C8E-9DE8-F166FA237B26}" type="presParOf" srcId="{CACB389D-E6F8-4C00-9405-598E36E18269}" destId="{A263C030-FF05-4BDE-BA99-6949158CE19E}" srcOrd="0" destOrd="0" presId="urn:microsoft.com/office/officeart/2008/layout/LinedList"/>
    <dgm:cxn modelId="{7FCBD229-2DE2-4E8E-9496-7069A114D5C8}" type="presParOf" srcId="{CACB389D-E6F8-4C00-9405-598E36E18269}" destId="{37AA811A-B3A3-49AB-9993-95C5D8B19FB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DCCF855-FD34-47B9-AF0F-ED9A5F2CCC43}" type="doc">
      <dgm:prSet loTypeId="urn:microsoft.com/office/officeart/2005/8/layout/matrix2" loCatId="matrix" qsTypeId="urn:microsoft.com/office/officeart/2005/8/quickstyle/simple1" qsCatId="simple" csTypeId="urn:microsoft.com/office/officeart/2005/8/colors/colorful5" csCatId="colorful"/>
      <dgm:spPr/>
      <dgm:t>
        <a:bodyPr/>
        <a:lstStyle/>
        <a:p>
          <a:endParaRPr lang="en-US"/>
        </a:p>
      </dgm:t>
    </dgm:pt>
    <dgm:pt modelId="{1579A25B-B2A5-4A28-81B2-DF84A6A74ECE}">
      <dgm:prSet/>
      <dgm:spPr/>
      <dgm:t>
        <a:bodyPr/>
        <a:lstStyle/>
        <a:p>
          <a:r>
            <a:rPr lang="en-IN" b="1"/>
            <a:t>From the specified matter, it is recommended that it is crucial to examine the factors which affect the business operations. </a:t>
          </a:r>
          <a:endParaRPr lang="en-US"/>
        </a:p>
      </dgm:t>
    </dgm:pt>
    <dgm:pt modelId="{6D5C0717-704C-4653-95D9-A1279A9ED26D}" type="parTrans" cxnId="{56CC9C52-CA51-467A-A07C-50F248B99A14}">
      <dgm:prSet/>
      <dgm:spPr/>
      <dgm:t>
        <a:bodyPr/>
        <a:lstStyle/>
        <a:p>
          <a:endParaRPr lang="en-US"/>
        </a:p>
      </dgm:t>
    </dgm:pt>
    <dgm:pt modelId="{CA35DE1D-9B5C-4EA2-93A4-CEA3C644B094}" type="sibTrans" cxnId="{56CC9C52-CA51-467A-A07C-50F248B99A14}">
      <dgm:prSet/>
      <dgm:spPr/>
      <dgm:t>
        <a:bodyPr/>
        <a:lstStyle/>
        <a:p>
          <a:endParaRPr lang="en-US"/>
        </a:p>
      </dgm:t>
    </dgm:pt>
    <dgm:pt modelId="{3FDC9E9E-DCC2-4953-889B-4D0A5EC18F45}">
      <dgm:prSet/>
      <dgm:spPr/>
      <dgm:t>
        <a:bodyPr/>
        <a:lstStyle/>
        <a:p>
          <a:r>
            <a:rPr lang="en-IN" b="1"/>
            <a:t>To solve the external environment factors issue it is also necessary that they are able to determine the market conditions so that decision making is done properly. </a:t>
          </a:r>
          <a:endParaRPr lang="en-US"/>
        </a:p>
      </dgm:t>
    </dgm:pt>
    <dgm:pt modelId="{76240D78-256E-4FBA-8DC1-D8D664B4C1F8}" type="parTrans" cxnId="{5317751C-0722-4EBC-BCA2-2F1522B0EC82}">
      <dgm:prSet/>
      <dgm:spPr/>
      <dgm:t>
        <a:bodyPr/>
        <a:lstStyle/>
        <a:p>
          <a:endParaRPr lang="en-US"/>
        </a:p>
      </dgm:t>
    </dgm:pt>
    <dgm:pt modelId="{DFAF8F2D-E4E3-4739-BAE2-C362E5D2CE2C}" type="sibTrans" cxnId="{5317751C-0722-4EBC-BCA2-2F1522B0EC82}">
      <dgm:prSet/>
      <dgm:spPr/>
      <dgm:t>
        <a:bodyPr/>
        <a:lstStyle/>
        <a:p>
          <a:endParaRPr lang="en-US"/>
        </a:p>
      </dgm:t>
    </dgm:pt>
    <dgm:pt modelId="{1F7F82A8-DE83-4306-A23B-D2E6EDE489E6}">
      <dgm:prSet/>
      <dgm:spPr/>
      <dgm:t>
        <a:bodyPr/>
        <a:lstStyle/>
        <a:p>
          <a:r>
            <a:rPr lang="en-IN" b="1"/>
            <a:t>Furthermore, it is also seen that to achieve the goals and objectives it is crucial to conduct a proper market research so that reliable information is acquired regarding the issues or situations.</a:t>
          </a:r>
          <a:endParaRPr lang="en-US"/>
        </a:p>
      </dgm:t>
    </dgm:pt>
    <dgm:pt modelId="{8046E6A6-0672-4FB6-8557-ED573ECB4C21}" type="parTrans" cxnId="{D2BE928C-B030-4494-AE28-CB0E7F9BF28F}">
      <dgm:prSet/>
      <dgm:spPr/>
      <dgm:t>
        <a:bodyPr/>
        <a:lstStyle/>
        <a:p>
          <a:endParaRPr lang="en-US"/>
        </a:p>
      </dgm:t>
    </dgm:pt>
    <dgm:pt modelId="{0CDD3FB1-77DF-4054-990E-FCE16F4E0651}" type="sibTrans" cxnId="{D2BE928C-B030-4494-AE28-CB0E7F9BF28F}">
      <dgm:prSet/>
      <dgm:spPr/>
      <dgm:t>
        <a:bodyPr/>
        <a:lstStyle/>
        <a:p>
          <a:endParaRPr lang="en-US"/>
        </a:p>
      </dgm:t>
    </dgm:pt>
    <dgm:pt modelId="{185D84D1-F94E-40B7-AF8A-1048A25746DC}">
      <dgm:prSet/>
      <dgm:spPr/>
      <dgm:t>
        <a:bodyPr/>
        <a:lstStyle/>
        <a:p>
          <a:r>
            <a:rPr lang="en-IN" b="1"/>
            <a:t>It is also recommended that to the chosen hotel have to be more active towards their recruitment and selection process.</a:t>
          </a:r>
          <a:endParaRPr lang="en-US"/>
        </a:p>
      </dgm:t>
    </dgm:pt>
    <dgm:pt modelId="{6B489C1D-D410-442D-8C96-88137547578A}" type="parTrans" cxnId="{8EDE23AD-9D7D-4FDA-99E4-585435424710}">
      <dgm:prSet/>
      <dgm:spPr/>
      <dgm:t>
        <a:bodyPr/>
        <a:lstStyle/>
        <a:p>
          <a:endParaRPr lang="en-US"/>
        </a:p>
      </dgm:t>
    </dgm:pt>
    <dgm:pt modelId="{4683E39F-A5E2-4B2A-8F17-42F74ADF786D}" type="sibTrans" cxnId="{8EDE23AD-9D7D-4FDA-99E4-585435424710}">
      <dgm:prSet/>
      <dgm:spPr/>
      <dgm:t>
        <a:bodyPr/>
        <a:lstStyle/>
        <a:p>
          <a:endParaRPr lang="en-US"/>
        </a:p>
      </dgm:t>
    </dgm:pt>
    <dgm:pt modelId="{97FB7D72-2599-4FD0-936C-4E15CD234CC0}" type="pres">
      <dgm:prSet presAssocID="{0DCCF855-FD34-47B9-AF0F-ED9A5F2CCC43}" presName="matrix" presStyleCnt="0">
        <dgm:presLayoutVars>
          <dgm:chMax val="1"/>
          <dgm:dir/>
          <dgm:resizeHandles val="exact"/>
        </dgm:presLayoutVars>
      </dgm:prSet>
      <dgm:spPr/>
    </dgm:pt>
    <dgm:pt modelId="{C5F9C8D7-D098-43C5-A277-74B0F14669C6}" type="pres">
      <dgm:prSet presAssocID="{0DCCF855-FD34-47B9-AF0F-ED9A5F2CCC43}" presName="axisShape" presStyleLbl="bgShp" presStyleIdx="0" presStyleCnt="1"/>
      <dgm:spPr/>
    </dgm:pt>
    <dgm:pt modelId="{B268025C-3C19-411C-87BA-1F93999462CE}" type="pres">
      <dgm:prSet presAssocID="{0DCCF855-FD34-47B9-AF0F-ED9A5F2CCC43}" presName="rect1" presStyleLbl="node1" presStyleIdx="0" presStyleCnt="4">
        <dgm:presLayoutVars>
          <dgm:chMax val="0"/>
          <dgm:chPref val="0"/>
          <dgm:bulletEnabled val="1"/>
        </dgm:presLayoutVars>
      </dgm:prSet>
      <dgm:spPr/>
    </dgm:pt>
    <dgm:pt modelId="{CAB2628D-AA05-4605-B9EB-2CEAB066B887}" type="pres">
      <dgm:prSet presAssocID="{0DCCF855-FD34-47B9-AF0F-ED9A5F2CCC43}" presName="rect2" presStyleLbl="node1" presStyleIdx="1" presStyleCnt="4">
        <dgm:presLayoutVars>
          <dgm:chMax val="0"/>
          <dgm:chPref val="0"/>
          <dgm:bulletEnabled val="1"/>
        </dgm:presLayoutVars>
      </dgm:prSet>
      <dgm:spPr/>
    </dgm:pt>
    <dgm:pt modelId="{9998FC5C-9148-48CE-A25C-EFC4ECB89792}" type="pres">
      <dgm:prSet presAssocID="{0DCCF855-FD34-47B9-AF0F-ED9A5F2CCC43}" presName="rect3" presStyleLbl="node1" presStyleIdx="2" presStyleCnt="4">
        <dgm:presLayoutVars>
          <dgm:chMax val="0"/>
          <dgm:chPref val="0"/>
          <dgm:bulletEnabled val="1"/>
        </dgm:presLayoutVars>
      </dgm:prSet>
      <dgm:spPr/>
    </dgm:pt>
    <dgm:pt modelId="{42C6057B-E317-44C8-9029-D817E96EFA5E}" type="pres">
      <dgm:prSet presAssocID="{0DCCF855-FD34-47B9-AF0F-ED9A5F2CCC43}" presName="rect4" presStyleLbl="node1" presStyleIdx="3" presStyleCnt="4">
        <dgm:presLayoutVars>
          <dgm:chMax val="0"/>
          <dgm:chPref val="0"/>
          <dgm:bulletEnabled val="1"/>
        </dgm:presLayoutVars>
      </dgm:prSet>
      <dgm:spPr/>
    </dgm:pt>
  </dgm:ptLst>
  <dgm:cxnLst>
    <dgm:cxn modelId="{5317751C-0722-4EBC-BCA2-2F1522B0EC82}" srcId="{0DCCF855-FD34-47B9-AF0F-ED9A5F2CCC43}" destId="{3FDC9E9E-DCC2-4953-889B-4D0A5EC18F45}" srcOrd="1" destOrd="0" parTransId="{76240D78-256E-4FBA-8DC1-D8D664B4C1F8}" sibTransId="{DFAF8F2D-E4E3-4739-BAE2-C362E5D2CE2C}"/>
    <dgm:cxn modelId="{6CEBAC2C-2173-4D29-AC69-BF526BC16B36}" type="presOf" srcId="{1579A25B-B2A5-4A28-81B2-DF84A6A74ECE}" destId="{B268025C-3C19-411C-87BA-1F93999462CE}" srcOrd="0" destOrd="0" presId="urn:microsoft.com/office/officeart/2005/8/layout/matrix2"/>
    <dgm:cxn modelId="{56CC9C52-CA51-467A-A07C-50F248B99A14}" srcId="{0DCCF855-FD34-47B9-AF0F-ED9A5F2CCC43}" destId="{1579A25B-B2A5-4A28-81B2-DF84A6A74ECE}" srcOrd="0" destOrd="0" parTransId="{6D5C0717-704C-4653-95D9-A1279A9ED26D}" sibTransId="{CA35DE1D-9B5C-4EA2-93A4-CEA3C644B094}"/>
    <dgm:cxn modelId="{E7F6BE73-B671-4445-8691-8D69FA1C8900}" type="presOf" srcId="{0DCCF855-FD34-47B9-AF0F-ED9A5F2CCC43}" destId="{97FB7D72-2599-4FD0-936C-4E15CD234CC0}" srcOrd="0" destOrd="0" presId="urn:microsoft.com/office/officeart/2005/8/layout/matrix2"/>
    <dgm:cxn modelId="{E182C178-A62E-4736-A17E-6965A1C2B242}" type="presOf" srcId="{3FDC9E9E-DCC2-4953-889B-4D0A5EC18F45}" destId="{CAB2628D-AA05-4605-B9EB-2CEAB066B887}" srcOrd="0" destOrd="0" presId="urn:microsoft.com/office/officeart/2005/8/layout/matrix2"/>
    <dgm:cxn modelId="{2AE9DA85-DE3F-4FBC-850A-35CD7420972C}" type="presOf" srcId="{1F7F82A8-DE83-4306-A23B-D2E6EDE489E6}" destId="{9998FC5C-9148-48CE-A25C-EFC4ECB89792}" srcOrd="0" destOrd="0" presId="urn:microsoft.com/office/officeart/2005/8/layout/matrix2"/>
    <dgm:cxn modelId="{D2BE928C-B030-4494-AE28-CB0E7F9BF28F}" srcId="{0DCCF855-FD34-47B9-AF0F-ED9A5F2CCC43}" destId="{1F7F82A8-DE83-4306-A23B-D2E6EDE489E6}" srcOrd="2" destOrd="0" parTransId="{8046E6A6-0672-4FB6-8557-ED573ECB4C21}" sibTransId="{0CDD3FB1-77DF-4054-990E-FCE16F4E0651}"/>
    <dgm:cxn modelId="{8EDE23AD-9D7D-4FDA-99E4-585435424710}" srcId="{0DCCF855-FD34-47B9-AF0F-ED9A5F2CCC43}" destId="{185D84D1-F94E-40B7-AF8A-1048A25746DC}" srcOrd="3" destOrd="0" parTransId="{6B489C1D-D410-442D-8C96-88137547578A}" sibTransId="{4683E39F-A5E2-4B2A-8F17-42F74ADF786D}"/>
    <dgm:cxn modelId="{53D6A7C1-0AE1-4128-8D55-75BECEEADD94}" type="presOf" srcId="{185D84D1-F94E-40B7-AF8A-1048A25746DC}" destId="{42C6057B-E317-44C8-9029-D817E96EFA5E}" srcOrd="0" destOrd="0" presId="urn:microsoft.com/office/officeart/2005/8/layout/matrix2"/>
    <dgm:cxn modelId="{992B3622-C156-47B0-B818-BC782CCF9D7F}" type="presParOf" srcId="{97FB7D72-2599-4FD0-936C-4E15CD234CC0}" destId="{C5F9C8D7-D098-43C5-A277-74B0F14669C6}" srcOrd="0" destOrd="0" presId="urn:microsoft.com/office/officeart/2005/8/layout/matrix2"/>
    <dgm:cxn modelId="{B0318446-0010-43A4-9F31-27F689394C2B}" type="presParOf" srcId="{97FB7D72-2599-4FD0-936C-4E15CD234CC0}" destId="{B268025C-3C19-411C-87BA-1F93999462CE}" srcOrd="1" destOrd="0" presId="urn:microsoft.com/office/officeart/2005/8/layout/matrix2"/>
    <dgm:cxn modelId="{7869710A-1712-4BC4-96B2-122C22806DE0}" type="presParOf" srcId="{97FB7D72-2599-4FD0-936C-4E15CD234CC0}" destId="{CAB2628D-AA05-4605-B9EB-2CEAB066B887}" srcOrd="2" destOrd="0" presId="urn:microsoft.com/office/officeart/2005/8/layout/matrix2"/>
    <dgm:cxn modelId="{EC46B880-B03D-4788-8774-F18E1859E78D}" type="presParOf" srcId="{97FB7D72-2599-4FD0-936C-4E15CD234CC0}" destId="{9998FC5C-9148-48CE-A25C-EFC4ECB89792}" srcOrd="3" destOrd="0" presId="urn:microsoft.com/office/officeart/2005/8/layout/matrix2"/>
    <dgm:cxn modelId="{7FC5D068-A002-4F3E-9FFD-3CE584DC3F1A}" type="presParOf" srcId="{97FB7D72-2599-4FD0-936C-4E15CD234CC0}" destId="{42C6057B-E317-44C8-9029-D817E96EFA5E}"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99B6BA0-1EDF-4CE6-88CA-B5CFB92D84C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19BD6B6F-FE22-43AF-9932-3706D267911E}">
      <dgm:prSet/>
      <dgm:spPr/>
      <dgm:t>
        <a:bodyPr/>
        <a:lstStyle/>
        <a:p>
          <a:r>
            <a:rPr lang="en-IN" b="1"/>
            <a:t>Then, it is also recommended that they need to update their management so that it become easy for management to take necessary decision for regarding the issues. </a:t>
          </a:r>
          <a:endParaRPr lang="en-US"/>
        </a:p>
      </dgm:t>
    </dgm:pt>
    <dgm:pt modelId="{2711AC3F-E87B-4CD7-9E5A-5B7C4C900D93}" type="parTrans" cxnId="{051DF85D-90A4-450C-9930-F4611667FCCF}">
      <dgm:prSet/>
      <dgm:spPr/>
      <dgm:t>
        <a:bodyPr/>
        <a:lstStyle/>
        <a:p>
          <a:endParaRPr lang="en-US"/>
        </a:p>
      </dgm:t>
    </dgm:pt>
    <dgm:pt modelId="{34D2891A-0380-4323-8909-0C72E3ECE67F}" type="sibTrans" cxnId="{051DF85D-90A4-450C-9930-F4611667FCCF}">
      <dgm:prSet/>
      <dgm:spPr/>
      <dgm:t>
        <a:bodyPr/>
        <a:lstStyle/>
        <a:p>
          <a:endParaRPr lang="en-US"/>
        </a:p>
      </dgm:t>
    </dgm:pt>
    <dgm:pt modelId="{FB27A395-BCB9-42C4-B9FC-C048E1925E80}">
      <dgm:prSet/>
      <dgm:spPr/>
      <dgm:t>
        <a:bodyPr/>
        <a:lstStyle/>
        <a:p>
          <a:r>
            <a:rPr lang="en-IN" b="1"/>
            <a:t>Moreover, it is also recommended that Fairmont hotel and resorts need to be more focused towards their performance management so that they use their manpower accordingly. </a:t>
          </a:r>
          <a:endParaRPr lang="en-US"/>
        </a:p>
      </dgm:t>
    </dgm:pt>
    <dgm:pt modelId="{2017C325-B2D6-4899-9DB1-3A4B34A6DC39}" type="parTrans" cxnId="{EE84CC5B-BD85-4957-BC98-308C5466E288}">
      <dgm:prSet/>
      <dgm:spPr/>
      <dgm:t>
        <a:bodyPr/>
        <a:lstStyle/>
        <a:p>
          <a:endParaRPr lang="en-US"/>
        </a:p>
      </dgm:t>
    </dgm:pt>
    <dgm:pt modelId="{2D0AED7A-465F-4E95-8AAA-7EE729D51B90}" type="sibTrans" cxnId="{EE84CC5B-BD85-4957-BC98-308C5466E288}">
      <dgm:prSet/>
      <dgm:spPr/>
      <dgm:t>
        <a:bodyPr/>
        <a:lstStyle/>
        <a:p>
          <a:endParaRPr lang="en-US"/>
        </a:p>
      </dgm:t>
    </dgm:pt>
    <dgm:pt modelId="{91E6A491-161A-45CD-965D-A301CD06CAFF}">
      <dgm:prSet/>
      <dgm:spPr/>
      <dgm:t>
        <a:bodyPr/>
        <a:lstStyle/>
        <a:p>
          <a:r>
            <a:rPr lang="en-IN" b="1"/>
            <a:t>Then, to deal with their competitors they have to implement effective strategies and tactics so that competitive advantage is taken properly and at wider level (Tajeddini, 2020) </a:t>
          </a:r>
          <a:endParaRPr lang="en-US"/>
        </a:p>
      </dgm:t>
    </dgm:pt>
    <dgm:pt modelId="{D8F2510A-A7EB-411A-9D17-6BF93C9CDE91}" type="parTrans" cxnId="{51C55F67-1C55-40E9-9677-6F3532BB79F7}">
      <dgm:prSet/>
      <dgm:spPr/>
      <dgm:t>
        <a:bodyPr/>
        <a:lstStyle/>
        <a:p>
          <a:endParaRPr lang="en-US"/>
        </a:p>
      </dgm:t>
    </dgm:pt>
    <dgm:pt modelId="{D1E6E38A-5EE2-45D9-B9EF-C0BE952ED00B}" type="sibTrans" cxnId="{51C55F67-1C55-40E9-9677-6F3532BB79F7}">
      <dgm:prSet/>
      <dgm:spPr/>
      <dgm:t>
        <a:bodyPr/>
        <a:lstStyle/>
        <a:p>
          <a:endParaRPr lang="en-US"/>
        </a:p>
      </dgm:t>
    </dgm:pt>
    <dgm:pt modelId="{5688B020-7B08-49E2-B801-91987277BC61}" type="pres">
      <dgm:prSet presAssocID="{C99B6BA0-1EDF-4CE6-88CA-B5CFB92D84CE}" presName="outerComposite" presStyleCnt="0">
        <dgm:presLayoutVars>
          <dgm:chMax val="5"/>
          <dgm:dir/>
          <dgm:resizeHandles val="exact"/>
        </dgm:presLayoutVars>
      </dgm:prSet>
      <dgm:spPr/>
    </dgm:pt>
    <dgm:pt modelId="{E2FB17EE-F5A0-4BB3-A15B-FA8B1C807761}" type="pres">
      <dgm:prSet presAssocID="{C99B6BA0-1EDF-4CE6-88CA-B5CFB92D84CE}" presName="dummyMaxCanvas" presStyleCnt="0">
        <dgm:presLayoutVars/>
      </dgm:prSet>
      <dgm:spPr/>
    </dgm:pt>
    <dgm:pt modelId="{3B5B0A37-F026-4857-B8B3-B635C57685A5}" type="pres">
      <dgm:prSet presAssocID="{C99B6BA0-1EDF-4CE6-88CA-B5CFB92D84CE}" presName="ThreeNodes_1" presStyleLbl="node1" presStyleIdx="0" presStyleCnt="3">
        <dgm:presLayoutVars>
          <dgm:bulletEnabled val="1"/>
        </dgm:presLayoutVars>
      </dgm:prSet>
      <dgm:spPr/>
    </dgm:pt>
    <dgm:pt modelId="{CD6C8E3B-A9F3-4AE4-B114-78AE88D70003}" type="pres">
      <dgm:prSet presAssocID="{C99B6BA0-1EDF-4CE6-88CA-B5CFB92D84CE}" presName="ThreeNodes_2" presStyleLbl="node1" presStyleIdx="1" presStyleCnt="3">
        <dgm:presLayoutVars>
          <dgm:bulletEnabled val="1"/>
        </dgm:presLayoutVars>
      </dgm:prSet>
      <dgm:spPr/>
    </dgm:pt>
    <dgm:pt modelId="{D8399E42-448C-4040-996E-7B4D693A87C8}" type="pres">
      <dgm:prSet presAssocID="{C99B6BA0-1EDF-4CE6-88CA-B5CFB92D84CE}" presName="ThreeNodes_3" presStyleLbl="node1" presStyleIdx="2" presStyleCnt="3">
        <dgm:presLayoutVars>
          <dgm:bulletEnabled val="1"/>
        </dgm:presLayoutVars>
      </dgm:prSet>
      <dgm:spPr/>
    </dgm:pt>
    <dgm:pt modelId="{4576BE2A-F4DD-4A53-9BD1-4B46A91F1B73}" type="pres">
      <dgm:prSet presAssocID="{C99B6BA0-1EDF-4CE6-88CA-B5CFB92D84CE}" presName="ThreeConn_1-2" presStyleLbl="fgAccFollowNode1" presStyleIdx="0" presStyleCnt="2">
        <dgm:presLayoutVars>
          <dgm:bulletEnabled val="1"/>
        </dgm:presLayoutVars>
      </dgm:prSet>
      <dgm:spPr/>
    </dgm:pt>
    <dgm:pt modelId="{9A67D1FA-35AC-4EE4-A19C-B0A52CF53F7F}" type="pres">
      <dgm:prSet presAssocID="{C99B6BA0-1EDF-4CE6-88CA-B5CFB92D84CE}" presName="ThreeConn_2-3" presStyleLbl="fgAccFollowNode1" presStyleIdx="1" presStyleCnt="2">
        <dgm:presLayoutVars>
          <dgm:bulletEnabled val="1"/>
        </dgm:presLayoutVars>
      </dgm:prSet>
      <dgm:spPr/>
    </dgm:pt>
    <dgm:pt modelId="{E4ED054D-AD37-4873-B0A4-F4C7518386D2}" type="pres">
      <dgm:prSet presAssocID="{C99B6BA0-1EDF-4CE6-88CA-B5CFB92D84CE}" presName="ThreeNodes_1_text" presStyleLbl="node1" presStyleIdx="2" presStyleCnt="3">
        <dgm:presLayoutVars>
          <dgm:bulletEnabled val="1"/>
        </dgm:presLayoutVars>
      </dgm:prSet>
      <dgm:spPr/>
    </dgm:pt>
    <dgm:pt modelId="{40FB98E7-8659-4355-A802-0434F640755D}" type="pres">
      <dgm:prSet presAssocID="{C99B6BA0-1EDF-4CE6-88CA-B5CFB92D84CE}" presName="ThreeNodes_2_text" presStyleLbl="node1" presStyleIdx="2" presStyleCnt="3">
        <dgm:presLayoutVars>
          <dgm:bulletEnabled val="1"/>
        </dgm:presLayoutVars>
      </dgm:prSet>
      <dgm:spPr/>
    </dgm:pt>
    <dgm:pt modelId="{B18ACF51-F7AC-483D-8FBD-65007E9DA11A}" type="pres">
      <dgm:prSet presAssocID="{C99B6BA0-1EDF-4CE6-88CA-B5CFB92D84CE}" presName="ThreeNodes_3_text" presStyleLbl="node1" presStyleIdx="2" presStyleCnt="3">
        <dgm:presLayoutVars>
          <dgm:bulletEnabled val="1"/>
        </dgm:presLayoutVars>
      </dgm:prSet>
      <dgm:spPr/>
    </dgm:pt>
  </dgm:ptLst>
  <dgm:cxnLst>
    <dgm:cxn modelId="{EE84CC5B-BD85-4957-BC98-308C5466E288}" srcId="{C99B6BA0-1EDF-4CE6-88CA-B5CFB92D84CE}" destId="{FB27A395-BCB9-42C4-B9FC-C048E1925E80}" srcOrd="1" destOrd="0" parTransId="{2017C325-B2D6-4899-9DB1-3A4B34A6DC39}" sibTransId="{2D0AED7A-465F-4E95-8AAA-7EE729D51B90}"/>
    <dgm:cxn modelId="{051DF85D-90A4-450C-9930-F4611667FCCF}" srcId="{C99B6BA0-1EDF-4CE6-88CA-B5CFB92D84CE}" destId="{19BD6B6F-FE22-43AF-9932-3706D267911E}" srcOrd="0" destOrd="0" parTransId="{2711AC3F-E87B-4CD7-9E5A-5B7C4C900D93}" sibTransId="{34D2891A-0380-4323-8909-0C72E3ECE67F}"/>
    <dgm:cxn modelId="{51C55F67-1C55-40E9-9677-6F3532BB79F7}" srcId="{C99B6BA0-1EDF-4CE6-88CA-B5CFB92D84CE}" destId="{91E6A491-161A-45CD-965D-A301CD06CAFF}" srcOrd="2" destOrd="0" parTransId="{D8F2510A-A7EB-411A-9D17-6BF93C9CDE91}" sibTransId="{D1E6E38A-5EE2-45D9-B9EF-C0BE952ED00B}"/>
    <dgm:cxn modelId="{26DD894E-34D4-4E64-8939-62049AF959C0}" type="presOf" srcId="{C99B6BA0-1EDF-4CE6-88CA-B5CFB92D84CE}" destId="{5688B020-7B08-49E2-B801-91987277BC61}" srcOrd="0" destOrd="0" presId="urn:microsoft.com/office/officeart/2005/8/layout/vProcess5"/>
    <dgm:cxn modelId="{5CDEDA58-6DE2-4805-AA1F-4B14E353762A}" type="presOf" srcId="{2D0AED7A-465F-4E95-8AAA-7EE729D51B90}" destId="{9A67D1FA-35AC-4EE4-A19C-B0A52CF53F7F}" srcOrd="0" destOrd="0" presId="urn:microsoft.com/office/officeart/2005/8/layout/vProcess5"/>
    <dgm:cxn modelId="{54A59E5A-AC3A-4295-9CAC-100BDD919E80}" type="presOf" srcId="{19BD6B6F-FE22-43AF-9932-3706D267911E}" destId="{3B5B0A37-F026-4857-B8B3-B635C57685A5}" srcOrd="0" destOrd="0" presId="urn:microsoft.com/office/officeart/2005/8/layout/vProcess5"/>
    <dgm:cxn modelId="{4F796682-E5E2-4142-A9F9-65027EA9E423}" type="presOf" srcId="{FB27A395-BCB9-42C4-B9FC-C048E1925E80}" destId="{CD6C8E3B-A9F3-4AE4-B114-78AE88D70003}" srcOrd="0" destOrd="0" presId="urn:microsoft.com/office/officeart/2005/8/layout/vProcess5"/>
    <dgm:cxn modelId="{DC2F648D-059C-44A9-B83A-D6808CEB3455}" type="presOf" srcId="{91E6A491-161A-45CD-965D-A301CD06CAFF}" destId="{D8399E42-448C-4040-996E-7B4D693A87C8}" srcOrd="0" destOrd="0" presId="urn:microsoft.com/office/officeart/2005/8/layout/vProcess5"/>
    <dgm:cxn modelId="{937067AB-AC22-40C4-B8A1-E517256FDF01}" type="presOf" srcId="{FB27A395-BCB9-42C4-B9FC-C048E1925E80}" destId="{40FB98E7-8659-4355-A802-0434F640755D}" srcOrd="1" destOrd="0" presId="urn:microsoft.com/office/officeart/2005/8/layout/vProcess5"/>
    <dgm:cxn modelId="{1F9A7FB9-BFF9-4F21-930A-B7BF0C0828D4}" type="presOf" srcId="{91E6A491-161A-45CD-965D-A301CD06CAFF}" destId="{B18ACF51-F7AC-483D-8FBD-65007E9DA11A}" srcOrd="1" destOrd="0" presId="urn:microsoft.com/office/officeart/2005/8/layout/vProcess5"/>
    <dgm:cxn modelId="{A67DAEF4-FAC9-4625-955C-79C5C8A8D3C3}" type="presOf" srcId="{34D2891A-0380-4323-8909-0C72E3ECE67F}" destId="{4576BE2A-F4DD-4A53-9BD1-4B46A91F1B73}" srcOrd="0" destOrd="0" presId="urn:microsoft.com/office/officeart/2005/8/layout/vProcess5"/>
    <dgm:cxn modelId="{CA9DB7FD-2E72-4DE4-B90A-592530BEB327}" type="presOf" srcId="{19BD6B6F-FE22-43AF-9932-3706D267911E}" destId="{E4ED054D-AD37-4873-B0A4-F4C7518386D2}" srcOrd="1" destOrd="0" presId="urn:microsoft.com/office/officeart/2005/8/layout/vProcess5"/>
    <dgm:cxn modelId="{46B8361C-632A-4FBA-AC30-8F673ACC6056}" type="presParOf" srcId="{5688B020-7B08-49E2-B801-91987277BC61}" destId="{E2FB17EE-F5A0-4BB3-A15B-FA8B1C807761}" srcOrd="0" destOrd="0" presId="urn:microsoft.com/office/officeart/2005/8/layout/vProcess5"/>
    <dgm:cxn modelId="{21CBBA89-ECB6-47A8-B549-A238D4AED984}" type="presParOf" srcId="{5688B020-7B08-49E2-B801-91987277BC61}" destId="{3B5B0A37-F026-4857-B8B3-B635C57685A5}" srcOrd="1" destOrd="0" presId="urn:microsoft.com/office/officeart/2005/8/layout/vProcess5"/>
    <dgm:cxn modelId="{A505FA8D-7C04-4EAE-8828-1CA202370C53}" type="presParOf" srcId="{5688B020-7B08-49E2-B801-91987277BC61}" destId="{CD6C8E3B-A9F3-4AE4-B114-78AE88D70003}" srcOrd="2" destOrd="0" presId="urn:microsoft.com/office/officeart/2005/8/layout/vProcess5"/>
    <dgm:cxn modelId="{9A661E53-2C1A-4982-90C1-56FAC69CE108}" type="presParOf" srcId="{5688B020-7B08-49E2-B801-91987277BC61}" destId="{D8399E42-448C-4040-996E-7B4D693A87C8}" srcOrd="3" destOrd="0" presId="urn:microsoft.com/office/officeart/2005/8/layout/vProcess5"/>
    <dgm:cxn modelId="{C08BDBE6-0B77-4DC0-AC51-6621E720EE55}" type="presParOf" srcId="{5688B020-7B08-49E2-B801-91987277BC61}" destId="{4576BE2A-F4DD-4A53-9BD1-4B46A91F1B73}" srcOrd="4" destOrd="0" presId="urn:microsoft.com/office/officeart/2005/8/layout/vProcess5"/>
    <dgm:cxn modelId="{D584908C-3C46-43E1-BFE6-4356923D32CF}" type="presParOf" srcId="{5688B020-7B08-49E2-B801-91987277BC61}" destId="{9A67D1FA-35AC-4EE4-A19C-B0A52CF53F7F}" srcOrd="5" destOrd="0" presId="urn:microsoft.com/office/officeart/2005/8/layout/vProcess5"/>
    <dgm:cxn modelId="{59B7FBB8-C495-4DBE-8018-CDDA7BB02450}" type="presParOf" srcId="{5688B020-7B08-49E2-B801-91987277BC61}" destId="{E4ED054D-AD37-4873-B0A4-F4C7518386D2}" srcOrd="6" destOrd="0" presId="urn:microsoft.com/office/officeart/2005/8/layout/vProcess5"/>
    <dgm:cxn modelId="{7BC68CC3-55A7-470C-A794-C8A19B7300BF}" type="presParOf" srcId="{5688B020-7B08-49E2-B801-91987277BC61}" destId="{40FB98E7-8659-4355-A802-0434F640755D}" srcOrd="7" destOrd="0" presId="urn:microsoft.com/office/officeart/2005/8/layout/vProcess5"/>
    <dgm:cxn modelId="{4E64DB09-B5A0-4D38-971E-CF2299FB436D}" type="presParOf" srcId="{5688B020-7B08-49E2-B801-91987277BC61}" destId="{B18ACF51-F7AC-483D-8FBD-65007E9DA11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2D82F-67F5-47C4-AE9B-D538EAC27C24}">
      <dsp:nvSpPr>
        <dsp:cNvPr id="0" name=""/>
        <dsp:cNvSpPr/>
      </dsp:nvSpPr>
      <dsp:spPr>
        <a:xfrm>
          <a:off x="917613" y="485271"/>
          <a:ext cx="729810"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994FC4-4BE2-4F0E-BEF9-DC3E364F5CD7}">
      <dsp:nvSpPr>
        <dsp:cNvPr id="0" name=""/>
        <dsp:cNvSpPr/>
      </dsp:nvSpPr>
      <dsp:spPr>
        <a:xfrm>
          <a:off x="1691213" y="424003"/>
          <a:ext cx="83928" cy="157639"/>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53DF60-7085-4567-8C59-DD5973581288}">
      <dsp:nvSpPr>
        <dsp:cNvPr id="0" name=""/>
        <dsp:cNvSpPr/>
      </dsp:nvSpPr>
      <dsp:spPr>
        <a:xfrm>
          <a:off x="471301" y="130221"/>
          <a:ext cx="710172" cy="7101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59" tIns="27559" rIns="27559" bIns="27559" numCol="1" spcCol="1270" anchor="ctr" anchorCtr="0">
          <a:noAutofit/>
        </a:bodyPr>
        <a:lstStyle/>
        <a:p>
          <a:pPr marL="0" lvl="0" indent="0" algn="ctr" defTabSz="1377950">
            <a:lnSpc>
              <a:spcPct val="90000"/>
            </a:lnSpc>
            <a:spcBef>
              <a:spcPct val="0"/>
            </a:spcBef>
            <a:spcAft>
              <a:spcPct val="35000"/>
            </a:spcAft>
            <a:buNone/>
          </a:pPr>
          <a:r>
            <a:rPr lang="en-US" sz="3100" kern="1200"/>
            <a:t>1</a:t>
          </a:r>
        </a:p>
      </dsp:txBody>
      <dsp:txXfrm>
        <a:off x="575303" y="234223"/>
        <a:ext cx="502168" cy="502168"/>
      </dsp:txXfrm>
    </dsp:sp>
    <dsp:sp modelId="{3FE3FC5F-9F6A-4043-B1E2-DCBD554BC3E4}">
      <dsp:nvSpPr>
        <dsp:cNvPr id="0" name=""/>
        <dsp:cNvSpPr/>
      </dsp:nvSpPr>
      <dsp:spPr>
        <a:xfrm>
          <a:off x="5350" y="1005993"/>
          <a:ext cx="1642074" cy="3344251"/>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29" tIns="165100" rIns="129529" bIns="165100" numCol="1" spcCol="1270" anchor="t" anchorCtr="0">
          <a:noAutofit/>
        </a:bodyPr>
        <a:lstStyle/>
        <a:p>
          <a:pPr marL="0" lvl="0" indent="0" algn="l" defTabSz="488950">
            <a:lnSpc>
              <a:spcPct val="90000"/>
            </a:lnSpc>
            <a:spcBef>
              <a:spcPct val="0"/>
            </a:spcBef>
            <a:spcAft>
              <a:spcPct val="35000"/>
            </a:spcAft>
            <a:buNone/>
          </a:pPr>
          <a:r>
            <a:rPr lang="en-IN" sz="1100" b="1" kern="1200"/>
            <a:t>Political factors- These are those factors which includes labour law, governmental law etc. In relation with Fairmont hotel and resorts, they are also affected be these element as they labour law is strict in the country. </a:t>
          </a:r>
          <a:endParaRPr lang="en-US" sz="1100" kern="1200"/>
        </a:p>
      </dsp:txBody>
      <dsp:txXfrm>
        <a:off x="5350" y="1334408"/>
        <a:ext cx="1642074" cy="3015836"/>
      </dsp:txXfrm>
    </dsp:sp>
    <dsp:sp modelId="{233EE41F-3744-4CCD-BFD3-B02F8E949D0A}">
      <dsp:nvSpPr>
        <dsp:cNvPr id="0" name=""/>
        <dsp:cNvSpPr/>
      </dsp:nvSpPr>
      <dsp:spPr>
        <a:xfrm>
          <a:off x="1829877" y="485271"/>
          <a:ext cx="1642074"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7FA68F-54EB-471D-B8EE-A5041D9D18CF}">
      <dsp:nvSpPr>
        <dsp:cNvPr id="0" name=""/>
        <dsp:cNvSpPr/>
      </dsp:nvSpPr>
      <dsp:spPr>
        <a:xfrm>
          <a:off x="3515740" y="424003"/>
          <a:ext cx="83928" cy="157639"/>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068F3D-BCEB-40B4-A42D-72812592F6AE}">
      <dsp:nvSpPr>
        <dsp:cNvPr id="0" name=""/>
        <dsp:cNvSpPr/>
      </dsp:nvSpPr>
      <dsp:spPr>
        <a:xfrm>
          <a:off x="2295827" y="130221"/>
          <a:ext cx="710172" cy="7101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59" tIns="27559" rIns="27559" bIns="27559" numCol="1" spcCol="1270" anchor="ctr" anchorCtr="0">
          <a:noAutofit/>
        </a:bodyPr>
        <a:lstStyle/>
        <a:p>
          <a:pPr marL="0" lvl="0" indent="0" algn="ctr" defTabSz="1377950">
            <a:lnSpc>
              <a:spcPct val="90000"/>
            </a:lnSpc>
            <a:spcBef>
              <a:spcPct val="0"/>
            </a:spcBef>
            <a:spcAft>
              <a:spcPct val="35000"/>
            </a:spcAft>
            <a:buNone/>
          </a:pPr>
          <a:r>
            <a:rPr lang="en-US" sz="3100" kern="1200"/>
            <a:t>2</a:t>
          </a:r>
        </a:p>
      </dsp:txBody>
      <dsp:txXfrm>
        <a:off x="2399829" y="234223"/>
        <a:ext cx="502168" cy="502168"/>
      </dsp:txXfrm>
    </dsp:sp>
    <dsp:sp modelId="{6D026930-6117-49CF-869B-44CEF6687006}">
      <dsp:nvSpPr>
        <dsp:cNvPr id="0" name=""/>
        <dsp:cNvSpPr/>
      </dsp:nvSpPr>
      <dsp:spPr>
        <a:xfrm>
          <a:off x="1829877" y="1005993"/>
          <a:ext cx="1642074" cy="3344251"/>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29" tIns="165100" rIns="129529" bIns="165100" numCol="1" spcCol="1270" anchor="t" anchorCtr="0">
          <a:noAutofit/>
        </a:bodyPr>
        <a:lstStyle/>
        <a:p>
          <a:pPr marL="0" lvl="0" indent="0" algn="l" defTabSz="488950">
            <a:lnSpc>
              <a:spcPct val="90000"/>
            </a:lnSpc>
            <a:spcBef>
              <a:spcPct val="0"/>
            </a:spcBef>
            <a:spcAft>
              <a:spcPct val="35000"/>
            </a:spcAft>
            <a:buNone/>
          </a:pPr>
          <a:r>
            <a:rPr lang="en-IN" sz="1100" b="1" kern="1200"/>
            <a:t>Economic factors- In this, it involves inflation and deflation rate, tariff and non-tariff rates etc. In relation with selected hotel, they involvement of government is high and which have deep impact on business (Nicula, 2019).</a:t>
          </a:r>
          <a:endParaRPr lang="en-US" sz="1100" kern="1200"/>
        </a:p>
      </dsp:txBody>
      <dsp:txXfrm>
        <a:off x="1829877" y="1334408"/>
        <a:ext cx="1642074" cy="3015836"/>
      </dsp:txXfrm>
    </dsp:sp>
    <dsp:sp modelId="{E21CF0D4-BB69-4E7F-B038-D9ADD3BFBB71}">
      <dsp:nvSpPr>
        <dsp:cNvPr id="0" name=""/>
        <dsp:cNvSpPr/>
      </dsp:nvSpPr>
      <dsp:spPr>
        <a:xfrm>
          <a:off x="3654404" y="485271"/>
          <a:ext cx="1642074"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D2AF98-1290-46B2-B7E9-CDBA37D5518E}">
      <dsp:nvSpPr>
        <dsp:cNvPr id="0" name=""/>
        <dsp:cNvSpPr/>
      </dsp:nvSpPr>
      <dsp:spPr>
        <a:xfrm>
          <a:off x="5340266" y="424003"/>
          <a:ext cx="83928" cy="157639"/>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A31EF5-55B0-4CDF-9425-2DC3EAC466F6}">
      <dsp:nvSpPr>
        <dsp:cNvPr id="0" name=""/>
        <dsp:cNvSpPr/>
      </dsp:nvSpPr>
      <dsp:spPr>
        <a:xfrm>
          <a:off x="4120354" y="130221"/>
          <a:ext cx="710172" cy="7101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59" tIns="27559" rIns="27559" bIns="27559" numCol="1" spcCol="1270" anchor="ctr" anchorCtr="0">
          <a:noAutofit/>
        </a:bodyPr>
        <a:lstStyle/>
        <a:p>
          <a:pPr marL="0" lvl="0" indent="0" algn="ctr" defTabSz="1377950">
            <a:lnSpc>
              <a:spcPct val="90000"/>
            </a:lnSpc>
            <a:spcBef>
              <a:spcPct val="0"/>
            </a:spcBef>
            <a:spcAft>
              <a:spcPct val="35000"/>
            </a:spcAft>
            <a:buNone/>
          </a:pPr>
          <a:r>
            <a:rPr lang="en-US" sz="3100" kern="1200"/>
            <a:t>3</a:t>
          </a:r>
        </a:p>
      </dsp:txBody>
      <dsp:txXfrm>
        <a:off x="4224356" y="234223"/>
        <a:ext cx="502168" cy="502168"/>
      </dsp:txXfrm>
    </dsp:sp>
    <dsp:sp modelId="{2B356FEE-7DF9-4DD6-9F8D-1F9CF44B8273}">
      <dsp:nvSpPr>
        <dsp:cNvPr id="0" name=""/>
        <dsp:cNvSpPr/>
      </dsp:nvSpPr>
      <dsp:spPr>
        <a:xfrm>
          <a:off x="3654404" y="1005993"/>
          <a:ext cx="1642074" cy="3344251"/>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29" tIns="165100" rIns="129529" bIns="165100" numCol="1" spcCol="1270" anchor="t" anchorCtr="0">
          <a:noAutofit/>
        </a:bodyPr>
        <a:lstStyle/>
        <a:p>
          <a:pPr marL="0" lvl="0" indent="0" algn="l" defTabSz="488950">
            <a:lnSpc>
              <a:spcPct val="90000"/>
            </a:lnSpc>
            <a:spcBef>
              <a:spcPct val="0"/>
            </a:spcBef>
            <a:spcAft>
              <a:spcPct val="35000"/>
            </a:spcAft>
            <a:buNone/>
          </a:pPr>
          <a:r>
            <a:rPr lang="en-IN" sz="1100" b="1" kern="1200"/>
            <a:t>Social- This includes religion, culture, etc. which affects the hotel industry. As, the chosen hotel focus on such factors it becomes easy for them to target the audience for their services. These are important as they examine help firm to understand the customers and market in most effective manner. </a:t>
          </a:r>
          <a:endParaRPr lang="en-US" sz="1100" kern="1200"/>
        </a:p>
      </dsp:txBody>
      <dsp:txXfrm>
        <a:off x="3654404" y="1334408"/>
        <a:ext cx="1642074" cy="3015836"/>
      </dsp:txXfrm>
    </dsp:sp>
    <dsp:sp modelId="{7DC2F9AE-690E-4DE1-9D70-4229F213DF2B}">
      <dsp:nvSpPr>
        <dsp:cNvPr id="0" name=""/>
        <dsp:cNvSpPr/>
      </dsp:nvSpPr>
      <dsp:spPr>
        <a:xfrm>
          <a:off x="5478931" y="485271"/>
          <a:ext cx="1642074"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1715792-E963-4B68-988C-E3101B02E1B2}">
      <dsp:nvSpPr>
        <dsp:cNvPr id="0" name=""/>
        <dsp:cNvSpPr/>
      </dsp:nvSpPr>
      <dsp:spPr>
        <a:xfrm>
          <a:off x="7164793" y="424003"/>
          <a:ext cx="83928" cy="157639"/>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6BAE5F8-D8B9-4DDA-B2C7-B8DAB3A812C0}">
      <dsp:nvSpPr>
        <dsp:cNvPr id="0" name=""/>
        <dsp:cNvSpPr/>
      </dsp:nvSpPr>
      <dsp:spPr>
        <a:xfrm>
          <a:off x="5944881" y="130221"/>
          <a:ext cx="710172" cy="7101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59" tIns="27559" rIns="27559" bIns="27559" numCol="1" spcCol="1270" anchor="ctr" anchorCtr="0">
          <a:noAutofit/>
        </a:bodyPr>
        <a:lstStyle/>
        <a:p>
          <a:pPr marL="0" lvl="0" indent="0" algn="ctr" defTabSz="1377950">
            <a:lnSpc>
              <a:spcPct val="90000"/>
            </a:lnSpc>
            <a:spcBef>
              <a:spcPct val="0"/>
            </a:spcBef>
            <a:spcAft>
              <a:spcPct val="35000"/>
            </a:spcAft>
            <a:buNone/>
          </a:pPr>
          <a:r>
            <a:rPr lang="en-US" sz="3100" kern="1200"/>
            <a:t>4</a:t>
          </a:r>
        </a:p>
      </dsp:txBody>
      <dsp:txXfrm>
        <a:off x="6048883" y="234223"/>
        <a:ext cx="502168" cy="502168"/>
      </dsp:txXfrm>
    </dsp:sp>
    <dsp:sp modelId="{A39BD825-DCF4-4C7A-959B-286ECDB2E7AE}">
      <dsp:nvSpPr>
        <dsp:cNvPr id="0" name=""/>
        <dsp:cNvSpPr/>
      </dsp:nvSpPr>
      <dsp:spPr>
        <a:xfrm>
          <a:off x="5478931" y="1005993"/>
          <a:ext cx="1642074" cy="3344251"/>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29" tIns="165100" rIns="129529" bIns="165100" numCol="1" spcCol="1270" anchor="t" anchorCtr="0">
          <a:noAutofit/>
        </a:bodyPr>
        <a:lstStyle/>
        <a:p>
          <a:pPr marL="0" lvl="0" indent="0" algn="l" defTabSz="488950">
            <a:lnSpc>
              <a:spcPct val="90000"/>
            </a:lnSpc>
            <a:spcBef>
              <a:spcPct val="0"/>
            </a:spcBef>
            <a:spcAft>
              <a:spcPct val="35000"/>
            </a:spcAft>
            <a:buNone/>
          </a:pPr>
          <a:r>
            <a:rPr lang="en-IN" sz="1100" b="1" kern="1200"/>
            <a:t>Technological- This involves advance of use technology, software, hardware etc. It is also seen that Fairmont hotel &amp; resort use updated technology for their online management system.  This assist them in maintain a relationship with customers properly. </a:t>
          </a:r>
          <a:endParaRPr lang="en-US" sz="1100" kern="1200"/>
        </a:p>
      </dsp:txBody>
      <dsp:txXfrm>
        <a:off x="5478931" y="1334408"/>
        <a:ext cx="1642074" cy="3015836"/>
      </dsp:txXfrm>
    </dsp:sp>
    <dsp:sp modelId="{46B3B97F-5FDE-4B30-8DDC-5204B4A17FE9}">
      <dsp:nvSpPr>
        <dsp:cNvPr id="0" name=""/>
        <dsp:cNvSpPr/>
      </dsp:nvSpPr>
      <dsp:spPr>
        <a:xfrm>
          <a:off x="7303457" y="485271"/>
          <a:ext cx="1642074"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B0E3A2-E1C2-4A1E-B00A-C2262B2C22B1}">
      <dsp:nvSpPr>
        <dsp:cNvPr id="0" name=""/>
        <dsp:cNvSpPr/>
      </dsp:nvSpPr>
      <dsp:spPr>
        <a:xfrm>
          <a:off x="8989320" y="424003"/>
          <a:ext cx="83928" cy="157639"/>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88D140-E745-4079-8A25-BCC772AE4B89}">
      <dsp:nvSpPr>
        <dsp:cNvPr id="0" name=""/>
        <dsp:cNvSpPr/>
      </dsp:nvSpPr>
      <dsp:spPr>
        <a:xfrm>
          <a:off x="7769408" y="130221"/>
          <a:ext cx="710172" cy="7101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59" tIns="27559" rIns="27559" bIns="27559" numCol="1" spcCol="1270" anchor="ctr" anchorCtr="0">
          <a:noAutofit/>
        </a:bodyPr>
        <a:lstStyle/>
        <a:p>
          <a:pPr marL="0" lvl="0" indent="0" algn="ctr" defTabSz="1377950">
            <a:lnSpc>
              <a:spcPct val="90000"/>
            </a:lnSpc>
            <a:spcBef>
              <a:spcPct val="0"/>
            </a:spcBef>
            <a:spcAft>
              <a:spcPct val="35000"/>
            </a:spcAft>
            <a:buNone/>
          </a:pPr>
          <a:r>
            <a:rPr lang="en-US" sz="3100" kern="1200"/>
            <a:t>5</a:t>
          </a:r>
        </a:p>
      </dsp:txBody>
      <dsp:txXfrm>
        <a:off x="7873410" y="234223"/>
        <a:ext cx="502168" cy="502168"/>
      </dsp:txXfrm>
    </dsp:sp>
    <dsp:sp modelId="{B645F22C-B591-4BB6-8E06-5B542D4E2106}">
      <dsp:nvSpPr>
        <dsp:cNvPr id="0" name=""/>
        <dsp:cNvSpPr/>
      </dsp:nvSpPr>
      <dsp:spPr>
        <a:xfrm>
          <a:off x="7303457" y="981482"/>
          <a:ext cx="1642074" cy="3441598"/>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29" tIns="165100" rIns="129529" bIns="165100" numCol="1" spcCol="1270" anchor="t" anchorCtr="0">
          <a:noAutofit/>
        </a:bodyPr>
        <a:lstStyle/>
        <a:p>
          <a:pPr marL="0" lvl="0" indent="0" algn="l" defTabSz="488950">
            <a:lnSpc>
              <a:spcPct val="90000"/>
            </a:lnSpc>
            <a:spcBef>
              <a:spcPct val="0"/>
            </a:spcBef>
            <a:spcAft>
              <a:spcPct val="35000"/>
            </a:spcAft>
            <a:buNone/>
          </a:pPr>
          <a:r>
            <a:rPr lang="en-IN" sz="1100" b="1" kern="1200" dirty="0"/>
            <a:t>Environmental- In this, it includes pollution, weather, waste management etc. They also affect the business and in relevance with selected hotel manager of firm make ensures that all they run their function and operation’s without harming the environment. </a:t>
          </a:r>
          <a:endParaRPr lang="en-US" sz="1100" kern="1200" dirty="0"/>
        </a:p>
      </dsp:txBody>
      <dsp:txXfrm>
        <a:off x="7303457" y="1309897"/>
        <a:ext cx="1642074" cy="3113183"/>
      </dsp:txXfrm>
    </dsp:sp>
    <dsp:sp modelId="{D0913DDE-FD19-4D2B-BF8E-6DFF996C12D2}">
      <dsp:nvSpPr>
        <dsp:cNvPr id="0" name=""/>
        <dsp:cNvSpPr/>
      </dsp:nvSpPr>
      <dsp:spPr>
        <a:xfrm>
          <a:off x="9127984" y="485271"/>
          <a:ext cx="821037" cy="7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7522532-0AED-469D-B1BD-BF84EEFB1466}">
      <dsp:nvSpPr>
        <dsp:cNvPr id="0" name=""/>
        <dsp:cNvSpPr/>
      </dsp:nvSpPr>
      <dsp:spPr>
        <a:xfrm>
          <a:off x="9593935" y="130221"/>
          <a:ext cx="710172" cy="7101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59" tIns="27559" rIns="27559" bIns="27559" numCol="1" spcCol="1270" anchor="ctr" anchorCtr="0">
          <a:noAutofit/>
        </a:bodyPr>
        <a:lstStyle/>
        <a:p>
          <a:pPr marL="0" lvl="0" indent="0" algn="ctr" defTabSz="1377950">
            <a:lnSpc>
              <a:spcPct val="90000"/>
            </a:lnSpc>
            <a:spcBef>
              <a:spcPct val="0"/>
            </a:spcBef>
            <a:spcAft>
              <a:spcPct val="35000"/>
            </a:spcAft>
            <a:buNone/>
          </a:pPr>
          <a:r>
            <a:rPr lang="en-US" sz="3100" kern="1200"/>
            <a:t>6</a:t>
          </a:r>
        </a:p>
      </dsp:txBody>
      <dsp:txXfrm>
        <a:off x="9697937" y="234223"/>
        <a:ext cx="502168" cy="502168"/>
      </dsp:txXfrm>
    </dsp:sp>
    <dsp:sp modelId="{F140EB01-A880-46F0-8165-F151118CDCC1}">
      <dsp:nvSpPr>
        <dsp:cNvPr id="0" name=""/>
        <dsp:cNvSpPr/>
      </dsp:nvSpPr>
      <dsp:spPr>
        <a:xfrm>
          <a:off x="9127984" y="762001"/>
          <a:ext cx="1642074" cy="4264381"/>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29" tIns="165100" rIns="129529" bIns="165100" numCol="1" spcCol="1270" anchor="t" anchorCtr="0">
          <a:noAutofit/>
        </a:bodyPr>
        <a:lstStyle/>
        <a:p>
          <a:pPr marL="0" lvl="0" indent="0" algn="l" defTabSz="488950">
            <a:lnSpc>
              <a:spcPct val="90000"/>
            </a:lnSpc>
            <a:spcBef>
              <a:spcPct val="0"/>
            </a:spcBef>
            <a:spcAft>
              <a:spcPct val="35000"/>
            </a:spcAft>
            <a:buNone/>
          </a:pPr>
          <a:r>
            <a:rPr lang="en-IN" sz="1100" b="1" kern="1200" dirty="0"/>
            <a:t>Legal- Contracts, agreements, etc. which are enacted by government are included in this factor. It is crucial to have proper knowledge of legislation and rules of government so that problems do not occur in near future. So, Fairmont hotel &amp; resorts assures that legal team make decision in most efficient manner.  </a:t>
          </a:r>
          <a:endParaRPr lang="en-US" sz="1100" kern="1200" dirty="0"/>
        </a:p>
      </dsp:txBody>
      <dsp:txXfrm>
        <a:off x="9127984" y="1090416"/>
        <a:ext cx="1642074" cy="39359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E11295-1729-402C-B35C-ED41FFE74EEF}">
      <dsp:nvSpPr>
        <dsp:cNvPr id="0" name=""/>
        <dsp:cNvSpPr/>
      </dsp:nvSpPr>
      <dsp:spPr>
        <a:xfrm>
          <a:off x="4979" y="152926"/>
          <a:ext cx="1835608" cy="40454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IN" sz="1100" b="1" kern="1200"/>
            <a:t>Recruitment- In this, it is process through which hiring and searching of candidate for a specified job is being done. It is time consuming process but is used at wider scale so that jobs are being filled with correct candidate. In relation with chosen hotel, HR manager of firm make ensure process is being carried out properly (Abraham, 2020).</a:t>
          </a:r>
          <a:endParaRPr lang="en-US" sz="1100" kern="1200"/>
        </a:p>
      </dsp:txBody>
      <dsp:txXfrm>
        <a:off x="4979" y="152926"/>
        <a:ext cx="1835608" cy="4045485"/>
      </dsp:txXfrm>
    </dsp:sp>
    <dsp:sp modelId="{6DA36803-6DFB-4EDA-ADC4-62115E77D97A}">
      <dsp:nvSpPr>
        <dsp:cNvPr id="0" name=""/>
        <dsp:cNvSpPr/>
      </dsp:nvSpPr>
      <dsp:spPr>
        <a:xfrm>
          <a:off x="1868867" y="2054169"/>
          <a:ext cx="275341"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208740-40DE-4B8F-902C-E567C15DA48B}">
      <dsp:nvSpPr>
        <dsp:cNvPr id="0" name=""/>
        <dsp:cNvSpPr/>
      </dsp:nvSpPr>
      <dsp:spPr>
        <a:xfrm>
          <a:off x="2172487" y="152926"/>
          <a:ext cx="1835608" cy="404548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IN" sz="1100" b="1" kern="1200"/>
            <a:t>Selection- This is a process in which all screening and elimination is done of candidates from the recruited process. It is also negative approach as in this candidates are being chosen and rest are eliminated. In context to Fairmont hotel &amp; resorts they select the candidates on the basis of their skills and knowledge as well as qualification. Both the recruitment and selection are crucial as they help in attracting of workforce who will help in increasing the productivity of firm and other functions. </a:t>
          </a:r>
          <a:endParaRPr lang="en-US" sz="1100" kern="1200"/>
        </a:p>
      </dsp:txBody>
      <dsp:txXfrm>
        <a:off x="2172487" y="152926"/>
        <a:ext cx="1835608" cy="4045485"/>
      </dsp:txXfrm>
    </dsp:sp>
    <dsp:sp modelId="{A8398901-2D09-45C2-86C9-5DD550FF53E4}">
      <dsp:nvSpPr>
        <dsp:cNvPr id="0" name=""/>
        <dsp:cNvSpPr/>
      </dsp:nvSpPr>
      <dsp:spPr>
        <a:xfrm>
          <a:off x="4036375" y="2054169"/>
          <a:ext cx="275341" cy="243000"/>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22B999-B90C-47FD-B7EA-AB1AA3094BCC}">
      <dsp:nvSpPr>
        <dsp:cNvPr id="0" name=""/>
        <dsp:cNvSpPr/>
      </dsp:nvSpPr>
      <dsp:spPr>
        <a:xfrm>
          <a:off x="4339995" y="152926"/>
          <a:ext cx="1835608" cy="404548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IN" sz="1100" b="1" kern="1200"/>
            <a:t>Both approaches provide consistent results and also this will leads to adopting the most appropriate candidate for operations.</a:t>
          </a:r>
          <a:endParaRPr lang="en-US" sz="1100" kern="1200"/>
        </a:p>
      </dsp:txBody>
      <dsp:txXfrm>
        <a:off x="4339995" y="152926"/>
        <a:ext cx="1835608" cy="4045485"/>
      </dsp:txXfrm>
    </dsp:sp>
    <dsp:sp modelId="{73881711-45EB-4648-95CD-366D77E62AB1}">
      <dsp:nvSpPr>
        <dsp:cNvPr id="0" name=""/>
        <dsp:cNvSpPr/>
      </dsp:nvSpPr>
      <dsp:spPr>
        <a:xfrm>
          <a:off x="6203883" y="2054169"/>
          <a:ext cx="275341" cy="243000"/>
        </a:xfrm>
        <a:prstGeom prst="rightArrow">
          <a:avLst>
            <a:gd name="adj1" fmla="val 50000"/>
            <a:gd name="adj2" fmla="val 5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346A58-BAAA-44E4-B601-1CE3EDDAB8BA}">
      <dsp:nvSpPr>
        <dsp:cNvPr id="0" name=""/>
        <dsp:cNvSpPr/>
      </dsp:nvSpPr>
      <dsp:spPr>
        <a:xfrm>
          <a:off x="6507503" y="152926"/>
          <a:ext cx="1835608" cy="404548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IN" sz="1100" b="1" kern="1200"/>
            <a:t>They also help in creating and managing the appropriate policy for the job and other requirements.</a:t>
          </a:r>
          <a:endParaRPr lang="en-US" sz="1100" kern="1200"/>
        </a:p>
      </dsp:txBody>
      <dsp:txXfrm>
        <a:off x="6507503" y="152926"/>
        <a:ext cx="1835608" cy="4045485"/>
      </dsp:txXfrm>
    </dsp:sp>
    <dsp:sp modelId="{8388EBC5-718F-4906-8E14-18A94E6FE9C9}">
      <dsp:nvSpPr>
        <dsp:cNvPr id="0" name=""/>
        <dsp:cNvSpPr/>
      </dsp:nvSpPr>
      <dsp:spPr>
        <a:xfrm>
          <a:off x="8371391" y="2054169"/>
          <a:ext cx="275341" cy="243000"/>
        </a:xfrm>
        <a:prstGeom prst="rightArrow">
          <a:avLst>
            <a:gd name="adj1" fmla="val 50000"/>
            <a:gd name="adj2" fmla="val 5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E4B3EF-7EBE-4FC1-AB88-385BDD717E11}">
      <dsp:nvSpPr>
        <dsp:cNvPr id="0" name=""/>
        <dsp:cNvSpPr/>
      </dsp:nvSpPr>
      <dsp:spPr>
        <a:xfrm>
          <a:off x="8675011" y="152926"/>
          <a:ext cx="1835608" cy="404548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IN" sz="1100" b="1" kern="1200"/>
            <a:t>Further reason for having recruiting and selecting process to depict that enterprise is capable enough to apply and acquire effective workforce. </a:t>
          </a:r>
          <a:endParaRPr lang="en-US" sz="1100" kern="1200"/>
        </a:p>
      </dsp:txBody>
      <dsp:txXfrm>
        <a:off x="8675011" y="152926"/>
        <a:ext cx="1835608" cy="40454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BC7885-B33C-4931-B704-A911061091EE}">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054129-7F82-42A8-801F-996BCC565D5A}">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55AF7F-5E52-4A3A-8BB8-28E711CC5F58}">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IN" sz="1700" b="1" kern="1200"/>
            <a:t>Cost argument- In business sector, there are many firms in which rate of poor job in integrated worker is increasing at larger scale and which shows that Fairmont hotel and resorts need to be manage diversity in effective manner. </a:t>
          </a:r>
          <a:endParaRPr lang="en-US" sz="1700" kern="1200"/>
        </a:p>
      </dsp:txBody>
      <dsp:txXfrm>
        <a:off x="1435590" y="531"/>
        <a:ext cx="9080009" cy="1242935"/>
      </dsp:txXfrm>
    </dsp:sp>
    <dsp:sp modelId="{8E596677-DAF3-4AF6-866F-35DE1E1C06D1}">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591C1D-26BA-48AF-B1F2-AB46861105A2}">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5A4410-1AEE-4B6C-A26A-D814967CD4A2}">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IN" sz="1700" b="1" kern="1200"/>
            <a:t>Promotion and appraisals- In many organisations, they equality is not given to everyone and due to which business operations are affected at deeper level. As because in this Fairmont hotel and resorts gives more authority and power to those who have higher position or is skilled in special field. </a:t>
          </a:r>
          <a:endParaRPr lang="en-US" sz="1700" kern="1200"/>
        </a:p>
      </dsp:txBody>
      <dsp:txXfrm>
        <a:off x="1435590" y="1554201"/>
        <a:ext cx="9080009" cy="1242935"/>
      </dsp:txXfrm>
    </dsp:sp>
    <dsp:sp modelId="{6E85F046-8450-46D0-B2CE-86B91B9A1FA1}">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09EDC0-2E6E-44D7-A43C-F3D24B75F36F}">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748BEE-2572-445E-AF0E-22C5B1443D34}">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IN" sz="1700" b="1" kern="1200"/>
            <a:t>Problem solving argument- Thus, depicts that workforce is diverse and culture as well as equality in an organisation solve problem in an effective way which also results in positive decision making and new ideas (Franco, 2019).</a:t>
          </a:r>
          <a:endParaRPr lang="en-US" sz="1700" kern="1200"/>
        </a:p>
      </dsp:txBody>
      <dsp:txXfrm>
        <a:off x="1435590" y="3107870"/>
        <a:ext cx="9080009" cy="1242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E7D6AC-F75A-4C24-A620-D4A5C982EB9A}">
      <dsp:nvSpPr>
        <dsp:cNvPr id="0" name=""/>
        <dsp:cNvSpPr/>
      </dsp:nvSpPr>
      <dsp:spPr>
        <a:xfrm>
          <a:off x="0" y="2729"/>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0AA88C-A3D0-4C80-B6E1-D681E225E687}">
      <dsp:nvSpPr>
        <dsp:cNvPr id="0" name=""/>
        <dsp:cNvSpPr/>
      </dsp:nvSpPr>
      <dsp:spPr>
        <a:xfrm>
          <a:off x="0" y="2729"/>
          <a:ext cx="6245265" cy="186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b="1" kern="1200" dirty="0">
              <a:solidFill>
                <a:schemeClr val="bg1"/>
              </a:solidFill>
            </a:rPr>
            <a:t>Management by objectives:  Management by objective is considered as the method in which manager as well as subordinate focuses on planning, organising and communicate goals for achieving them in stipulated period of time. It is necessary for organisation to set objective which is achievable in timely manner.</a:t>
          </a:r>
          <a:endParaRPr lang="en-US" sz="1700" kern="1200" dirty="0">
            <a:solidFill>
              <a:schemeClr val="bg1"/>
            </a:solidFill>
          </a:endParaRPr>
        </a:p>
      </dsp:txBody>
      <dsp:txXfrm>
        <a:off x="0" y="2729"/>
        <a:ext cx="6245265" cy="1861296"/>
      </dsp:txXfrm>
    </dsp:sp>
    <dsp:sp modelId="{BA73653C-DB2F-4DCF-BD74-62797BF17EDE}">
      <dsp:nvSpPr>
        <dsp:cNvPr id="0" name=""/>
        <dsp:cNvSpPr/>
      </dsp:nvSpPr>
      <dsp:spPr>
        <a:xfrm>
          <a:off x="0" y="1864025"/>
          <a:ext cx="6245265" cy="0"/>
        </a:xfrm>
        <a:prstGeom prst="line">
          <a:avLst/>
        </a:prstGeom>
        <a:solidFill>
          <a:schemeClr val="accent2">
            <a:hueOff val="-661686"/>
            <a:satOff val="746"/>
            <a:lumOff val="1765"/>
            <a:alphaOff val="0"/>
          </a:schemeClr>
        </a:solidFill>
        <a:ln w="12700" cap="flat" cmpd="sng" algn="ctr">
          <a:solidFill>
            <a:schemeClr val="accent2">
              <a:hueOff val="-661686"/>
              <a:satOff val="746"/>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17C5C5-BEBF-4216-BC0A-0878561EC5F6}">
      <dsp:nvSpPr>
        <dsp:cNvPr id="0" name=""/>
        <dsp:cNvSpPr/>
      </dsp:nvSpPr>
      <dsp:spPr>
        <a:xfrm>
          <a:off x="0" y="1864025"/>
          <a:ext cx="6245265" cy="186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b="1" kern="1200" dirty="0">
              <a:solidFill>
                <a:schemeClr val="bg1"/>
              </a:solidFill>
            </a:rPr>
            <a:t>360 Degree feedback: In this method, the performance of employees is assessing from taking feedback from manager, customer as well as peers. It helps Marriott in understanding the competence of individual person in an effective manner. It increases productivity as well as performance level in future period of time (He, 2019).</a:t>
          </a:r>
          <a:endParaRPr lang="en-US" sz="1700" kern="1200" dirty="0">
            <a:solidFill>
              <a:schemeClr val="bg1"/>
            </a:solidFill>
          </a:endParaRPr>
        </a:p>
      </dsp:txBody>
      <dsp:txXfrm>
        <a:off x="0" y="1864025"/>
        <a:ext cx="6245265" cy="1861296"/>
      </dsp:txXfrm>
    </dsp:sp>
    <dsp:sp modelId="{8823F9EF-0874-4674-8E3B-8495CE6CC0CD}">
      <dsp:nvSpPr>
        <dsp:cNvPr id="0" name=""/>
        <dsp:cNvSpPr/>
      </dsp:nvSpPr>
      <dsp:spPr>
        <a:xfrm>
          <a:off x="0" y="3725321"/>
          <a:ext cx="6245265" cy="0"/>
        </a:xfrm>
        <a:prstGeom prst="line">
          <a:avLst/>
        </a:prstGeom>
        <a:solidFill>
          <a:schemeClr val="accent2">
            <a:hueOff val="-1323373"/>
            <a:satOff val="1492"/>
            <a:lumOff val="3530"/>
            <a:alphaOff val="0"/>
          </a:schemeClr>
        </a:solidFill>
        <a:ln w="12700" cap="flat" cmpd="sng" algn="ctr">
          <a:solidFill>
            <a:schemeClr val="accent2">
              <a:hueOff val="-1323373"/>
              <a:satOff val="1492"/>
              <a:lumOff val="3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3C030-FF05-4BDE-BA99-6949158CE19E}">
      <dsp:nvSpPr>
        <dsp:cNvPr id="0" name=""/>
        <dsp:cNvSpPr/>
      </dsp:nvSpPr>
      <dsp:spPr>
        <a:xfrm>
          <a:off x="0" y="3725321"/>
          <a:ext cx="6245265" cy="186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b="1" kern="1200" dirty="0">
              <a:solidFill>
                <a:schemeClr val="bg1"/>
              </a:solidFill>
            </a:rPr>
            <a:t>Assessment centre method: This method is used for understanding how other individual person observe them which imposes direct influence on performance level of employees at workplace. The main benefit is using this method is it helps in identifying present level of performance in order to anticipate performance level in future period of time. </a:t>
          </a:r>
          <a:endParaRPr lang="en-US" sz="1700" kern="1200" dirty="0">
            <a:solidFill>
              <a:schemeClr val="bg1"/>
            </a:solidFill>
          </a:endParaRPr>
        </a:p>
      </dsp:txBody>
      <dsp:txXfrm>
        <a:off x="0" y="3725321"/>
        <a:ext cx="6245265" cy="18612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F9C8D7-D098-43C5-A277-74B0F14669C6}">
      <dsp:nvSpPr>
        <dsp:cNvPr id="0" name=""/>
        <dsp:cNvSpPr/>
      </dsp:nvSpPr>
      <dsp:spPr>
        <a:xfrm>
          <a:off x="178970" y="0"/>
          <a:ext cx="5503150" cy="5503150"/>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68025C-3C19-411C-87BA-1F93999462CE}">
      <dsp:nvSpPr>
        <dsp:cNvPr id="0" name=""/>
        <dsp:cNvSpPr/>
      </dsp:nvSpPr>
      <dsp:spPr>
        <a:xfrm>
          <a:off x="536674" y="357704"/>
          <a:ext cx="2201260" cy="22012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kern="1200"/>
            <a:t>From the specified matter, it is recommended that it is crucial to examine the factors which affect the business operations. </a:t>
          </a:r>
          <a:endParaRPr lang="en-US" sz="1300" kern="1200"/>
        </a:p>
      </dsp:txBody>
      <dsp:txXfrm>
        <a:off x="644131" y="465161"/>
        <a:ext cx="1986346" cy="1986346"/>
      </dsp:txXfrm>
    </dsp:sp>
    <dsp:sp modelId="{CAB2628D-AA05-4605-B9EB-2CEAB066B887}">
      <dsp:nvSpPr>
        <dsp:cNvPr id="0" name=""/>
        <dsp:cNvSpPr/>
      </dsp:nvSpPr>
      <dsp:spPr>
        <a:xfrm>
          <a:off x="3123155" y="357704"/>
          <a:ext cx="2201260" cy="2201260"/>
        </a:xfrm>
        <a:prstGeom prst="roundRect">
          <a:avLst/>
        </a:prstGeom>
        <a:solidFill>
          <a:schemeClr val="accent5">
            <a:hueOff val="785595"/>
            <a:satOff val="-3757"/>
            <a:lumOff val="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kern="1200"/>
            <a:t>To solve the external environment factors issue it is also necessary that they are able to determine the market conditions so that decision making is done properly. </a:t>
          </a:r>
          <a:endParaRPr lang="en-US" sz="1300" kern="1200"/>
        </a:p>
      </dsp:txBody>
      <dsp:txXfrm>
        <a:off x="3230612" y="465161"/>
        <a:ext cx="1986346" cy="1986346"/>
      </dsp:txXfrm>
    </dsp:sp>
    <dsp:sp modelId="{9998FC5C-9148-48CE-A25C-EFC4ECB89792}">
      <dsp:nvSpPr>
        <dsp:cNvPr id="0" name=""/>
        <dsp:cNvSpPr/>
      </dsp:nvSpPr>
      <dsp:spPr>
        <a:xfrm>
          <a:off x="536674" y="2944185"/>
          <a:ext cx="2201260" cy="2201260"/>
        </a:xfrm>
        <a:prstGeom prst="roundRect">
          <a:avLst/>
        </a:prstGeom>
        <a:solidFill>
          <a:schemeClr val="accent5">
            <a:hueOff val="1571189"/>
            <a:satOff val="-7513"/>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kern="1200"/>
            <a:t>Furthermore, it is also seen that to achieve the goals and objectives it is crucial to conduct a proper market research so that reliable information is acquired regarding the issues or situations.</a:t>
          </a:r>
          <a:endParaRPr lang="en-US" sz="1300" kern="1200"/>
        </a:p>
      </dsp:txBody>
      <dsp:txXfrm>
        <a:off x="644131" y="3051642"/>
        <a:ext cx="1986346" cy="1986346"/>
      </dsp:txXfrm>
    </dsp:sp>
    <dsp:sp modelId="{42C6057B-E317-44C8-9029-D817E96EFA5E}">
      <dsp:nvSpPr>
        <dsp:cNvPr id="0" name=""/>
        <dsp:cNvSpPr/>
      </dsp:nvSpPr>
      <dsp:spPr>
        <a:xfrm>
          <a:off x="3123155" y="2944185"/>
          <a:ext cx="2201260" cy="2201260"/>
        </a:xfrm>
        <a:prstGeom prst="roundRect">
          <a:avLst/>
        </a:prstGeom>
        <a:solidFill>
          <a:schemeClr val="accent5">
            <a:hueOff val="2356783"/>
            <a:satOff val="-11270"/>
            <a:lumOff val="1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kern="1200"/>
            <a:t>It is also recommended that to the chosen hotel have to be more active towards their recruitment and selection process.</a:t>
          </a:r>
          <a:endParaRPr lang="en-US" sz="1300" kern="1200"/>
        </a:p>
      </dsp:txBody>
      <dsp:txXfrm>
        <a:off x="3230612" y="3051642"/>
        <a:ext cx="1986346" cy="19863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B0A37-F026-4857-B8B3-B635C57685A5}">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b="1" kern="1200"/>
            <a:t>Then, it is also recommended that they need to update their management so that it become easy for management to take necessary decision for regarding the issues. </a:t>
          </a:r>
          <a:endParaRPr lang="en-US" sz="1900" kern="1200"/>
        </a:p>
      </dsp:txBody>
      <dsp:txXfrm>
        <a:off x="38234" y="38234"/>
        <a:ext cx="7529629" cy="1228933"/>
      </dsp:txXfrm>
    </dsp:sp>
    <dsp:sp modelId="{CD6C8E3B-A9F3-4AE4-B114-78AE88D70003}">
      <dsp:nvSpPr>
        <dsp:cNvPr id="0" name=""/>
        <dsp:cNvSpPr/>
      </dsp:nvSpPr>
      <dsp:spPr>
        <a:xfrm>
          <a:off x="788669" y="1522968"/>
          <a:ext cx="8938260" cy="1305401"/>
        </a:xfrm>
        <a:prstGeom prst="roundRect">
          <a:avLst>
            <a:gd name="adj" fmla="val 10000"/>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b="1" kern="1200"/>
            <a:t>Moreover, it is also recommended that Fairmont hotel and resorts need to be more focused towards their performance management so that they use their manpower accordingly. </a:t>
          </a:r>
          <a:endParaRPr lang="en-US" sz="1900" kern="1200"/>
        </a:p>
      </dsp:txBody>
      <dsp:txXfrm>
        <a:off x="826903" y="1561202"/>
        <a:ext cx="7224611" cy="1228933"/>
      </dsp:txXfrm>
    </dsp:sp>
    <dsp:sp modelId="{D8399E42-448C-4040-996E-7B4D693A87C8}">
      <dsp:nvSpPr>
        <dsp:cNvPr id="0" name=""/>
        <dsp:cNvSpPr/>
      </dsp:nvSpPr>
      <dsp:spPr>
        <a:xfrm>
          <a:off x="1577339" y="3045936"/>
          <a:ext cx="8938260" cy="1305401"/>
        </a:xfrm>
        <a:prstGeom prst="roundRect">
          <a:avLst>
            <a:gd name="adj" fmla="val 10000"/>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b="1" kern="1200"/>
            <a:t>Then, to deal with their competitors they have to implement effective strategies and tactics so that competitive advantage is taken properly and at wider level (Tajeddini, 2020) </a:t>
          </a:r>
          <a:endParaRPr lang="en-US" sz="1900" kern="1200"/>
        </a:p>
      </dsp:txBody>
      <dsp:txXfrm>
        <a:off x="1615573" y="3084170"/>
        <a:ext cx="7224611" cy="1228933"/>
      </dsp:txXfrm>
    </dsp:sp>
    <dsp:sp modelId="{4576BE2A-F4DD-4A53-9BD1-4B46A91F1B73}">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9A67D1FA-35AC-4EE4-A19C-B0A52CF53F7F}">
      <dsp:nvSpPr>
        <dsp:cNvPr id="0" name=""/>
        <dsp:cNvSpPr/>
      </dsp:nvSpPr>
      <dsp:spPr>
        <a:xfrm>
          <a:off x="8878419" y="2504195"/>
          <a:ext cx="848510" cy="848510"/>
        </a:xfrm>
        <a:prstGeom prst="downArrow">
          <a:avLst>
            <a:gd name="adj1" fmla="val 55000"/>
            <a:gd name="adj2" fmla="val 45000"/>
          </a:avLst>
        </a:prstGeom>
        <a:solidFill>
          <a:schemeClr val="accent2">
            <a:tint val="40000"/>
            <a:alpha val="90000"/>
            <a:hueOff val="-1841865"/>
            <a:satOff val="12270"/>
            <a:lumOff val="1122"/>
            <a:alphaOff val="0"/>
          </a:schemeClr>
        </a:solidFill>
        <a:ln w="12700" cap="flat" cmpd="sng" algn="ctr">
          <a:solidFill>
            <a:schemeClr val="accent2">
              <a:tint val="40000"/>
              <a:alpha val="90000"/>
              <a:hueOff val="-1841865"/>
              <a:satOff val="12270"/>
              <a:lumOff val="11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6623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6463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8222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8973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8634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4920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9796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9442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4540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0032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6/18/2020</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1914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6/18/2020</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3696742596"/>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67" r:id="rId6"/>
    <p:sldLayoutId id="2147483663" r:id="rId7"/>
    <p:sldLayoutId id="2147483664" r:id="rId8"/>
    <p:sldLayoutId id="2147483665" r:id="rId9"/>
    <p:sldLayoutId id="2147483666" r:id="rId10"/>
    <p:sldLayoutId id="21474836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663302B0-7A41-480B-921B-7D395B4E24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3" descr="A close up of a box&#10;&#10;Description automatically generated">
            <a:extLst>
              <a:ext uri="{FF2B5EF4-FFF2-40B4-BE49-F238E27FC236}">
                <a16:creationId xmlns:a16="http://schemas.microsoft.com/office/drawing/2014/main" id="{E7C4838A-7E40-4A3D-B055-8D9268ED5CC5}"/>
              </a:ext>
            </a:extLst>
          </p:cNvPr>
          <p:cNvPicPr>
            <a:picLocks noChangeAspect="1"/>
          </p:cNvPicPr>
          <p:nvPr/>
        </p:nvPicPr>
        <p:blipFill rotWithShape="1">
          <a:blip r:embed="rId2"/>
          <a:srcRect l="20440" r="28025" b="-1"/>
          <a:stretch/>
        </p:blipFill>
        <p:spPr>
          <a:xfrm>
            <a:off x="6902452" y="6716"/>
            <a:ext cx="5289548" cy="6851284"/>
          </a:xfrm>
          <a:prstGeom prst="rect">
            <a:avLst/>
          </a:prstGeom>
          <a:effectLst>
            <a:softEdge rad="444500"/>
          </a:effectLst>
        </p:spPr>
      </p:pic>
      <p:sp>
        <p:nvSpPr>
          <p:cNvPr id="32" name="Rectangle 31">
            <a:extLst>
              <a:ext uri="{FF2B5EF4-FFF2-40B4-BE49-F238E27FC236}">
                <a16:creationId xmlns:a16="http://schemas.microsoft.com/office/drawing/2014/main" id="{4E94261F-1ED3-4E90-88E6-134791440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716"/>
            <a:ext cx="12192000" cy="6858000"/>
          </a:xfrm>
          <a:prstGeom prst="rect">
            <a:avLst/>
          </a:prstGeom>
          <a:gradFill flip="none" rotWithShape="1">
            <a:gsLst>
              <a:gs pos="100000">
                <a:schemeClr val="accent4">
                  <a:alpha val="40000"/>
                </a:schemeClr>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131404-FB59-4C12-B645-49154A59D339}"/>
              </a:ext>
            </a:extLst>
          </p:cNvPr>
          <p:cNvSpPr>
            <a:spLocks noGrp="1"/>
          </p:cNvSpPr>
          <p:nvPr>
            <p:ph type="ctrTitle"/>
          </p:nvPr>
        </p:nvSpPr>
        <p:spPr>
          <a:xfrm>
            <a:off x="1578043" y="590062"/>
            <a:ext cx="5347266" cy="2838938"/>
          </a:xfrm>
        </p:spPr>
        <p:txBody>
          <a:bodyPr>
            <a:normAutofit/>
          </a:bodyPr>
          <a:lstStyle/>
          <a:p>
            <a:r>
              <a:rPr lang="en-GB" sz="5400">
                <a:solidFill>
                  <a:schemeClr val="bg1"/>
                </a:solidFill>
              </a:rPr>
              <a:t>Fairmont hotel &amp; resort </a:t>
            </a:r>
          </a:p>
        </p:txBody>
      </p:sp>
      <p:sp>
        <p:nvSpPr>
          <p:cNvPr id="3" name="Subtitle 2">
            <a:extLst>
              <a:ext uri="{FF2B5EF4-FFF2-40B4-BE49-F238E27FC236}">
                <a16:creationId xmlns:a16="http://schemas.microsoft.com/office/drawing/2014/main" id="{24F37E2B-9A1E-4039-B574-71EDA2D0A30F}"/>
              </a:ext>
            </a:extLst>
          </p:cNvPr>
          <p:cNvSpPr>
            <a:spLocks noGrp="1"/>
          </p:cNvSpPr>
          <p:nvPr>
            <p:ph type="subTitle" idx="1"/>
          </p:nvPr>
        </p:nvSpPr>
        <p:spPr>
          <a:xfrm>
            <a:off x="1578043" y="3739764"/>
            <a:ext cx="5324405" cy="1198120"/>
          </a:xfrm>
        </p:spPr>
        <p:txBody>
          <a:bodyPr>
            <a:normAutofit/>
          </a:bodyPr>
          <a:lstStyle/>
          <a:p>
            <a:r>
              <a:rPr lang="en-GB" sz="1300" dirty="0">
                <a:solidFill>
                  <a:schemeClr val="bg1"/>
                </a:solidFill>
              </a:rPr>
              <a:t>M5X01921</a:t>
            </a:r>
          </a:p>
          <a:p>
            <a:r>
              <a:rPr lang="en-GB" sz="1300" dirty="0">
                <a:solidFill>
                  <a:schemeClr val="bg1"/>
                </a:solidFill>
              </a:rPr>
              <a:t>Sorin Cristian Tudor </a:t>
            </a:r>
          </a:p>
          <a:p>
            <a:r>
              <a:rPr lang="en-GB" sz="1300" dirty="0">
                <a:solidFill>
                  <a:schemeClr val="bg1"/>
                </a:solidFill>
              </a:rPr>
              <a:t>Student ID: 1815536</a:t>
            </a:r>
          </a:p>
          <a:p>
            <a:r>
              <a:rPr lang="en-GB" sz="1300" dirty="0">
                <a:solidFill>
                  <a:schemeClr val="bg1"/>
                </a:solidFill>
              </a:rPr>
              <a:t>Personnel Resourcing and Development </a:t>
            </a:r>
          </a:p>
          <a:p>
            <a:endParaRPr lang="en-GB" sz="1300" dirty="0">
              <a:solidFill>
                <a:schemeClr val="bg1"/>
              </a:solidFill>
            </a:endParaRPr>
          </a:p>
        </p:txBody>
      </p:sp>
      <p:sp>
        <p:nvSpPr>
          <p:cNvPr id="3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236" y="1606411"/>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3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014" y="18357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8"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96" y="2060130"/>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45" name="Straight Connector 3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505200"/>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68601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DF473543-35EF-4CA4-95CA-ECC8D5F9C7A6}"/>
              </a:ext>
            </a:extLst>
          </p:cNvPr>
          <p:cNvSpPr>
            <a:spLocks noGrp="1"/>
          </p:cNvSpPr>
          <p:nvPr>
            <p:ph type="title"/>
          </p:nvPr>
        </p:nvSpPr>
        <p:spPr>
          <a:xfrm>
            <a:off x="1245072" y="1289765"/>
            <a:ext cx="3651101" cy="4270963"/>
          </a:xfrm>
        </p:spPr>
        <p:txBody>
          <a:bodyPr anchor="ctr">
            <a:normAutofit/>
          </a:bodyPr>
          <a:lstStyle/>
          <a:p>
            <a:pPr algn="ctr"/>
            <a:r>
              <a:rPr lang="en-GB" sz="4500">
                <a:solidFill>
                  <a:schemeClr val="bg1"/>
                </a:solidFill>
              </a:rPr>
              <a:t>Introduction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D8D2F0CB-EA6E-470A-9719-6218D74FBB91}"/>
              </a:ext>
            </a:extLst>
          </p:cNvPr>
          <p:cNvSpPr>
            <a:spLocks noGrp="1"/>
          </p:cNvSpPr>
          <p:nvPr>
            <p:ph idx="1"/>
          </p:nvPr>
        </p:nvSpPr>
        <p:spPr>
          <a:xfrm>
            <a:off x="6397039" y="381935"/>
            <a:ext cx="4685916" cy="5974415"/>
          </a:xfrm>
        </p:spPr>
        <p:txBody>
          <a:bodyPr anchor="ctr">
            <a:normAutofit/>
          </a:bodyPr>
          <a:lstStyle/>
          <a:p>
            <a:pPr marL="342900" lvl="0" indent="-342900">
              <a:spcBef>
                <a:spcPts val="800"/>
              </a:spcBef>
              <a:buNone/>
            </a:pPr>
            <a:r>
              <a:rPr lang="en-IN" sz="1800" dirty="0">
                <a:latin typeface="Times New Roman" panose="02020603050405020304" pitchFamily="18" charset="0"/>
                <a:cs typeface="Times New Roman" panose="02020603050405020304" pitchFamily="18" charset="0"/>
              </a:rPr>
              <a:t>Hospitality sector is changing at rapid scale which shows that it is becoming difficult for other hospitality industry to survive in this competitive era. Fairmont hotel and resorts, which is the multinational hotel headquartered in Canada. The hotel deals in variety of services and provides different degrees as well as goods to the consumer’s interest it have many competitors like Hyatt hotel, the Ritz Carlton, and many more. </a:t>
            </a:r>
          </a:p>
          <a:p>
            <a:endParaRPr lang="en-GB" sz="1800" dirty="0"/>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4413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1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7824D-7695-44C9-928B-2C2086113299}"/>
              </a:ext>
            </a:extLst>
          </p:cNvPr>
          <p:cNvSpPr>
            <a:spLocks noGrp="1"/>
          </p:cNvSpPr>
          <p:nvPr>
            <p:ph type="title"/>
          </p:nvPr>
        </p:nvSpPr>
        <p:spPr>
          <a:xfrm>
            <a:off x="6412091" y="501651"/>
            <a:ext cx="4395340" cy="1716255"/>
          </a:xfrm>
        </p:spPr>
        <p:txBody>
          <a:bodyPr anchor="b">
            <a:normAutofit/>
          </a:bodyPr>
          <a:lstStyle/>
          <a:p>
            <a:r>
              <a:rPr lang="en-GB" sz="5400" dirty="0"/>
              <a:t>PESTEL ANALYSIS</a:t>
            </a:r>
          </a:p>
        </p:txBody>
      </p:sp>
      <p:sp>
        <p:nvSpPr>
          <p:cNvPr id="32" name="Rectangle 2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ight Bulb and Gear">
            <a:extLst>
              <a:ext uri="{FF2B5EF4-FFF2-40B4-BE49-F238E27FC236}">
                <a16:creationId xmlns:a16="http://schemas.microsoft.com/office/drawing/2014/main" id="{7F3F7CDF-9C46-44B3-9D20-054846EE18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028081A6-B793-4394-9544-EC8A8AAB96DB}"/>
              </a:ext>
            </a:extLst>
          </p:cNvPr>
          <p:cNvSpPr>
            <a:spLocks noGrp="1"/>
          </p:cNvSpPr>
          <p:nvPr>
            <p:ph idx="1"/>
          </p:nvPr>
        </p:nvSpPr>
        <p:spPr>
          <a:xfrm>
            <a:off x="6392583" y="2645922"/>
            <a:ext cx="4434721" cy="3710427"/>
          </a:xfrm>
        </p:spPr>
        <p:txBody>
          <a:bodyPr anchor="t">
            <a:normAutofit/>
          </a:bodyPr>
          <a:lstStyle/>
          <a:p>
            <a:pPr marL="342900" lvl="0" indent="-342900">
              <a:spcBef>
                <a:spcPts val="800"/>
              </a:spcBef>
              <a:buNone/>
            </a:pPr>
            <a:r>
              <a:rPr lang="en-IN" sz="1800" dirty="0">
                <a:latin typeface="Franklin Gothic Book"/>
              </a:rPr>
              <a:t>PESTEL Analysis- It is tool which is used by marketers as well as enterprise so that factors affects the business externally are examined effectively. It is time consuming process and required management skills &amp; knowledge for positive results (Martínez-Martínez, 2019).</a:t>
            </a:r>
          </a:p>
          <a:p>
            <a:pPr marL="0" indent="0">
              <a:buNone/>
            </a:pPr>
            <a:endParaRPr lang="en-GB" sz="1800" dirty="0"/>
          </a:p>
        </p:txBody>
      </p:sp>
      <p:cxnSp>
        <p:nvCxnSpPr>
          <p:cNvPr id="33" name="Straight Connector 2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5211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52A30F7-B31C-4912-A2C8-BA9D1777769C}"/>
              </a:ext>
            </a:extLst>
          </p:cNvPr>
          <p:cNvSpPr>
            <a:spLocks noGrp="1"/>
          </p:cNvSpPr>
          <p:nvPr>
            <p:ph type="title"/>
          </p:nvPr>
        </p:nvSpPr>
        <p:spPr>
          <a:xfrm>
            <a:off x="3506755" y="365125"/>
            <a:ext cx="7161245" cy="1325563"/>
          </a:xfrm>
        </p:spPr>
        <p:txBody>
          <a:bodyPr>
            <a:normAutofit/>
          </a:bodyPr>
          <a:lstStyle/>
          <a:p>
            <a:r>
              <a:rPr lang="en-GB" sz="3600">
                <a:solidFill>
                  <a:schemeClr val="bg1"/>
                </a:solidFill>
              </a:rPr>
              <a:t>PESTEL ANALYSIS</a:t>
            </a:r>
          </a:p>
        </p:txBody>
      </p:sp>
      <p:sp>
        <p:nvSpPr>
          <p:cNvPr id="24"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6"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027906"/>
            <a:ext cx="3408787"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30"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0742B275-D5F6-4936-ADF8-706187991FEB}"/>
              </a:ext>
            </a:extLst>
          </p:cNvPr>
          <p:cNvGraphicFramePr>
            <a:graphicFrameLocks noGrp="1"/>
          </p:cNvGraphicFramePr>
          <p:nvPr>
            <p:ph idx="1"/>
            <p:extLst>
              <p:ext uri="{D42A27DB-BD31-4B8C-83A1-F6EECF244321}">
                <p14:modId xmlns:p14="http://schemas.microsoft.com/office/powerpoint/2010/main" val="1281916233"/>
              </p:ext>
            </p:extLst>
          </p:nvPr>
        </p:nvGraphicFramePr>
        <p:xfrm>
          <a:off x="838200" y="1336268"/>
          <a:ext cx="10957862" cy="51566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3923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CD5CCAE-8430-4554-81F6-A89CDB250BEB}"/>
              </a:ext>
            </a:extLst>
          </p:cNvPr>
          <p:cNvSpPr>
            <a:spLocks noGrp="1"/>
          </p:cNvSpPr>
          <p:nvPr>
            <p:ph type="title"/>
          </p:nvPr>
        </p:nvSpPr>
        <p:spPr>
          <a:xfrm>
            <a:off x="838200" y="365125"/>
            <a:ext cx="9804918" cy="1325563"/>
          </a:xfrm>
        </p:spPr>
        <p:txBody>
          <a:bodyPr>
            <a:normAutofit/>
          </a:bodyPr>
          <a:lstStyle/>
          <a:p>
            <a:r>
              <a:rPr lang="en-GB">
                <a:solidFill>
                  <a:schemeClr val="bg1"/>
                </a:solidFill>
              </a:rPr>
              <a:t>The importance of effective recruitment and selection process</a:t>
            </a:r>
          </a:p>
        </p:txBody>
      </p:sp>
      <p:cxnSp>
        <p:nvCxnSpPr>
          <p:cNvPr id="41" name="Straight Connector 40">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43"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45"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47"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34" name="Content Placeholder 2">
            <a:extLst>
              <a:ext uri="{FF2B5EF4-FFF2-40B4-BE49-F238E27FC236}">
                <a16:creationId xmlns:a16="http://schemas.microsoft.com/office/drawing/2014/main" id="{E39E12FD-D9DD-4078-8EC7-FEDB41689B72}"/>
              </a:ext>
            </a:extLst>
          </p:cNvPr>
          <p:cNvGraphicFramePr>
            <a:graphicFrameLocks noGrp="1"/>
          </p:cNvGraphicFramePr>
          <p:nvPr>
            <p:ph idx="1"/>
            <p:extLst>
              <p:ext uri="{D42A27DB-BD31-4B8C-83A1-F6EECF244321}">
                <p14:modId xmlns:p14="http://schemas.microsoft.com/office/powerpoint/2010/main" val="312329166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9977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A082918-13A5-4B22-A849-801457DF543A}"/>
              </a:ext>
            </a:extLst>
          </p:cNvPr>
          <p:cNvSpPr>
            <a:spLocks noGrp="1"/>
          </p:cNvSpPr>
          <p:nvPr>
            <p:ph type="title"/>
          </p:nvPr>
        </p:nvSpPr>
        <p:spPr>
          <a:xfrm>
            <a:off x="838200" y="365125"/>
            <a:ext cx="9804918" cy="1325563"/>
          </a:xfrm>
        </p:spPr>
        <p:txBody>
          <a:bodyPr>
            <a:normAutofit/>
          </a:bodyPr>
          <a:lstStyle/>
          <a:p>
            <a:r>
              <a:rPr lang="en-GB" sz="3700">
                <a:solidFill>
                  <a:schemeClr val="bg1"/>
                </a:solidFill>
              </a:rPr>
              <a:t>Principle factors that affect the culture, equality and diversity of an organisation  </a:t>
            </a:r>
          </a:p>
        </p:txBody>
      </p:sp>
      <p:cxnSp>
        <p:nvCxnSpPr>
          <p:cNvPr id="11" name="Straight Connector 10">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3"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5DBE17DB-3353-4450-9609-5849C1889272}"/>
              </a:ext>
            </a:extLst>
          </p:cNvPr>
          <p:cNvGraphicFramePr>
            <a:graphicFrameLocks noGrp="1"/>
          </p:cNvGraphicFramePr>
          <p:nvPr>
            <p:ph idx="1"/>
            <p:extLst>
              <p:ext uri="{D42A27DB-BD31-4B8C-83A1-F6EECF244321}">
                <p14:modId xmlns:p14="http://schemas.microsoft.com/office/powerpoint/2010/main" val="344183491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3358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01D1385-B801-4A62-847D-BFFD9A2F5183}"/>
              </a:ext>
            </a:extLst>
          </p:cNvPr>
          <p:cNvSpPr>
            <a:spLocks noGrp="1"/>
          </p:cNvSpPr>
          <p:nvPr>
            <p:ph type="title"/>
          </p:nvPr>
        </p:nvSpPr>
        <p:spPr>
          <a:xfrm>
            <a:off x="499895" y="1077021"/>
            <a:ext cx="3939688" cy="5583126"/>
          </a:xfrm>
        </p:spPr>
        <p:txBody>
          <a:bodyPr>
            <a:normAutofit/>
          </a:bodyPr>
          <a:lstStyle/>
          <a:p>
            <a:pPr algn="r"/>
            <a:r>
              <a:rPr lang="en-IN" sz="4000" cap="all" dirty="0">
                <a:solidFill>
                  <a:schemeClr val="bg1"/>
                </a:solidFill>
                <a:latin typeface="Franklin Gothic Medium"/>
              </a:rPr>
              <a:t>method of performance management</a:t>
            </a:r>
            <a:endParaRPr lang="en-GB" sz="4000" dirty="0">
              <a:solidFill>
                <a:schemeClr val="bg1"/>
              </a:solidFill>
            </a:endParaRPr>
          </a:p>
        </p:txBody>
      </p:sp>
      <p:sp>
        <p:nvSpPr>
          <p:cNvPr id="20"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1"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22"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23"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24" name="Content Placeholder 2">
            <a:extLst>
              <a:ext uri="{FF2B5EF4-FFF2-40B4-BE49-F238E27FC236}">
                <a16:creationId xmlns:a16="http://schemas.microsoft.com/office/drawing/2014/main" id="{4D0ED202-4683-47A1-B4FE-890A67C8DC31}"/>
              </a:ext>
            </a:extLst>
          </p:cNvPr>
          <p:cNvGraphicFramePr>
            <a:graphicFrameLocks noGrp="1"/>
          </p:cNvGraphicFramePr>
          <p:nvPr>
            <p:ph idx="1"/>
            <p:extLst>
              <p:ext uri="{D42A27DB-BD31-4B8C-83A1-F6EECF244321}">
                <p14:modId xmlns:p14="http://schemas.microsoft.com/office/powerpoint/2010/main" val="410888356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8770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47C64C2-FC09-4323-A32D-5DCB300AD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8FA6602-6E06-482F-BF0E-38124983A896}"/>
              </a:ext>
            </a:extLst>
          </p:cNvPr>
          <p:cNvSpPr>
            <a:spLocks noGrp="1"/>
          </p:cNvSpPr>
          <p:nvPr>
            <p:ph type="title"/>
          </p:nvPr>
        </p:nvSpPr>
        <p:spPr>
          <a:xfrm>
            <a:off x="1256522" y="591829"/>
            <a:ext cx="3939688" cy="5583126"/>
          </a:xfrm>
        </p:spPr>
        <p:txBody>
          <a:bodyPr>
            <a:normAutofit/>
          </a:bodyPr>
          <a:lstStyle/>
          <a:p>
            <a:r>
              <a:rPr lang="en-GB" sz="2300">
                <a:solidFill>
                  <a:schemeClr val="bg1"/>
                </a:solidFill>
              </a:rPr>
              <a:t>RECOMMENDATIONS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2518"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31298"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6978"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7" name="Content Placeholder 2">
            <a:extLst>
              <a:ext uri="{FF2B5EF4-FFF2-40B4-BE49-F238E27FC236}">
                <a16:creationId xmlns:a16="http://schemas.microsoft.com/office/drawing/2014/main" id="{9E4248E8-61F2-4E5B-8A7A-F0FF39E6C181}"/>
              </a:ext>
            </a:extLst>
          </p:cNvPr>
          <p:cNvGraphicFramePr>
            <a:graphicFrameLocks noGrp="1"/>
          </p:cNvGraphicFramePr>
          <p:nvPr>
            <p:ph idx="1"/>
            <p:extLst>
              <p:ext uri="{D42A27DB-BD31-4B8C-83A1-F6EECF244321}">
                <p14:modId xmlns:p14="http://schemas.microsoft.com/office/powerpoint/2010/main" val="2602086101"/>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5388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94E7322-B6D3-487D-A977-89D760F86FC9}"/>
              </a:ext>
            </a:extLst>
          </p:cNvPr>
          <p:cNvSpPr>
            <a:spLocks noGrp="1"/>
          </p:cNvSpPr>
          <p:nvPr>
            <p:ph type="title"/>
          </p:nvPr>
        </p:nvSpPr>
        <p:spPr>
          <a:xfrm>
            <a:off x="838200" y="365125"/>
            <a:ext cx="9804918" cy="1325563"/>
          </a:xfrm>
        </p:spPr>
        <p:txBody>
          <a:bodyPr>
            <a:normAutofit/>
          </a:bodyPr>
          <a:lstStyle/>
          <a:p>
            <a:r>
              <a:rPr lang="en-GB">
                <a:solidFill>
                  <a:schemeClr val="bg1"/>
                </a:solidFill>
              </a:rPr>
              <a:t>RECOMMENDATIONS </a:t>
            </a:r>
          </a:p>
        </p:txBody>
      </p:sp>
      <p:cxnSp>
        <p:nvCxnSpPr>
          <p:cNvPr id="24" name="Straight Connector 23">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6"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8"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0"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B7DA2A66-98E0-4FB2-98E9-D3704C2C34C6}"/>
              </a:ext>
            </a:extLst>
          </p:cNvPr>
          <p:cNvGraphicFramePr>
            <a:graphicFrameLocks noGrp="1"/>
          </p:cNvGraphicFramePr>
          <p:nvPr>
            <p:ph idx="1"/>
            <p:extLst>
              <p:ext uri="{D42A27DB-BD31-4B8C-83A1-F6EECF244321}">
                <p14:modId xmlns:p14="http://schemas.microsoft.com/office/powerpoint/2010/main" val="26574901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4673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F685D-17E7-4943-9999-DA4564FB5F1B}"/>
              </a:ext>
            </a:extLst>
          </p:cNvPr>
          <p:cNvSpPr>
            <a:spLocks noGrp="1"/>
          </p:cNvSpPr>
          <p:nvPr>
            <p:ph type="title"/>
          </p:nvPr>
        </p:nvSpPr>
        <p:spPr>
          <a:xfrm>
            <a:off x="1188069" y="381935"/>
            <a:ext cx="4008583" cy="5974414"/>
          </a:xfrm>
        </p:spPr>
        <p:txBody>
          <a:bodyPr anchor="ctr">
            <a:normAutofit/>
          </a:bodyPr>
          <a:lstStyle/>
          <a:p>
            <a:r>
              <a:rPr lang="en-GB" sz="4000">
                <a:solidFill>
                  <a:schemeClr val="bg1"/>
                </a:solidFill>
              </a:rPr>
              <a:t>CONCLUSION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5504C8AE-8886-4E02-9F2A-24032F79228B}"/>
              </a:ext>
            </a:extLst>
          </p:cNvPr>
          <p:cNvSpPr>
            <a:spLocks noGrp="1"/>
          </p:cNvSpPr>
          <p:nvPr>
            <p:ph idx="1"/>
          </p:nvPr>
        </p:nvSpPr>
        <p:spPr>
          <a:xfrm>
            <a:off x="6096000" y="381935"/>
            <a:ext cx="4986955" cy="5974415"/>
          </a:xfrm>
        </p:spPr>
        <p:txBody>
          <a:bodyPr anchor="ctr">
            <a:normAutofit/>
          </a:bodyPr>
          <a:lstStyle/>
          <a:p>
            <a:r>
              <a:rPr lang="en-IN" sz="1800" dirty="0">
                <a:latin typeface="Times New Roman" panose="02020603050405020304" pitchFamily="18" charset="0"/>
                <a:cs typeface="Times New Roman" panose="02020603050405020304" pitchFamily="18" charset="0"/>
              </a:rPr>
              <a:t>It has been concluded that hospitality industry contributes major profit ratio to economy. Also, it is seen that they have to follow and have proper market information so that it is easier for firm to make decision related to management and employees. External factors are to be analysed so that issues related with them are specified appropriately. It is also examined that recruitment and selection process are carried out properly so that effective workforce is able to adopt by organisation. Issue need to solved properly so that resources as well as capital is used by management in efficient way</a:t>
            </a:r>
            <a:endParaRPr lang="en-GB" sz="1800" dirty="0"/>
          </a:p>
        </p:txBody>
      </p:sp>
      <p:cxnSp>
        <p:nvCxnSpPr>
          <p:cNvPr id="24"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0938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99335-5C02-4903-9A9F-4ED5C99F8180}"/>
              </a:ext>
            </a:extLst>
          </p:cNvPr>
          <p:cNvSpPr>
            <a:spLocks noGrp="1"/>
          </p:cNvSpPr>
          <p:nvPr>
            <p:ph type="title"/>
          </p:nvPr>
        </p:nvSpPr>
        <p:spPr>
          <a:xfrm>
            <a:off x="6412091" y="501651"/>
            <a:ext cx="4395340" cy="1716255"/>
          </a:xfrm>
        </p:spPr>
        <p:txBody>
          <a:bodyPr anchor="b">
            <a:normAutofit/>
          </a:bodyPr>
          <a:lstStyle/>
          <a:p>
            <a:r>
              <a:rPr lang="en-GB" sz="5400"/>
              <a:t>References </a:t>
            </a:r>
          </a:p>
        </p:txBody>
      </p:sp>
      <p:sp>
        <p:nvSpPr>
          <p:cNvPr id="23" name="Rectangle 2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Diploma Roll">
            <a:extLst>
              <a:ext uri="{FF2B5EF4-FFF2-40B4-BE49-F238E27FC236}">
                <a16:creationId xmlns:a16="http://schemas.microsoft.com/office/drawing/2014/main" id="{4B8BE35E-AD6D-4EBA-972A-DE96EFAEE3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0CBFC2D3-9163-4EF6-9C94-948AD02486D5}"/>
              </a:ext>
            </a:extLst>
          </p:cNvPr>
          <p:cNvSpPr>
            <a:spLocks noGrp="1"/>
          </p:cNvSpPr>
          <p:nvPr>
            <p:ph idx="1"/>
          </p:nvPr>
        </p:nvSpPr>
        <p:spPr>
          <a:xfrm>
            <a:off x="6392583" y="2645922"/>
            <a:ext cx="4434721" cy="3710427"/>
          </a:xfrm>
        </p:spPr>
        <p:txBody>
          <a:bodyPr anchor="t">
            <a:normAutofit/>
          </a:bodyPr>
          <a:lstStyle/>
          <a:p>
            <a:pPr marL="457200" indent="-446405">
              <a:spcAft>
                <a:spcPts val="0"/>
              </a:spcAft>
            </a:pPr>
            <a:r>
              <a:rPr lang="en-IN" sz="1100" dirty="0">
                <a:latin typeface="Times New Roman" panose="02020603050405020304" pitchFamily="18" charset="0"/>
                <a:ea typeface="Times New Roman" panose="02020603050405020304" pitchFamily="18" charset="0"/>
                <a:cs typeface="Times New Roman" panose="02020603050405020304" pitchFamily="18" charset="0"/>
              </a:rPr>
              <a:t>Abraham, 2020.</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Strategic recruitment and selection in Malaysian small and medium enterprises: unravelling the evidence of fit</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(Doctoral dissertation, University of Nottingham). </a:t>
            </a:r>
          </a:p>
          <a:p>
            <a:pPr marL="457200" indent="-446405">
              <a:spcAft>
                <a:spcPts val="0"/>
              </a:spcAft>
            </a:pPr>
            <a:r>
              <a:rPr lang="en-IN" sz="1100" dirty="0">
                <a:latin typeface="Times New Roman" panose="02020603050405020304" pitchFamily="18" charset="0"/>
                <a:ea typeface="Times New Roman" panose="02020603050405020304" pitchFamily="18" charset="0"/>
                <a:cs typeface="Times New Roman" panose="02020603050405020304" pitchFamily="18" charset="0"/>
              </a:rPr>
              <a:t>Franco, 2019. Are you good enough? CSR, quality management and corporate financial performance in the hospitality </a:t>
            </a:r>
            <a:r>
              <a:rPr lang="en-IN" sz="1100" dirty="0" err="1">
                <a:latin typeface="Times New Roman" panose="02020603050405020304" pitchFamily="18" charset="0"/>
                <a:ea typeface="Times New Roman" panose="02020603050405020304" pitchFamily="18" charset="0"/>
                <a:cs typeface="Times New Roman" panose="02020603050405020304" pitchFamily="18" charset="0"/>
              </a:rPr>
              <a:t>industry.</a:t>
            </a:r>
            <a:r>
              <a:rPr lang="en-IN" sz="1100" i="1" dirty="0" err="1">
                <a:latin typeface="Times New Roman" panose="02020603050405020304" pitchFamily="18" charset="0"/>
                <a:ea typeface="Times New Roman" panose="02020603050405020304" pitchFamily="18" charset="0"/>
                <a:cs typeface="Times New Roman" panose="02020603050405020304" pitchFamily="18" charset="0"/>
              </a:rPr>
              <a:t>International</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 Journal of Hospitality Management</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 p.102395. </a:t>
            </a:r>
            <a:endParaRPr lang="en-IN" sz="1100" dirty="0">
              <a:latin typeface="Times New Roman" panose="02020603050405020304" pitchFamily="18" charset="0"/>
              <a:cs typeface="Times New Roman" panose="02020603050405020304" pitchFamily="18" charset="0"/>
            </a:endParaRPr>
          </a:p>
          <a:p>
            <a:pPr marL="457200" indent="-446405">
              <a:spcAft>
                <a:spcPts val="0"/>
              </a:spcAft>
            </a:pPr>
            <a:r>
              <a:rPr lang="en-IN" sz="1100" dirty="0">
                <a:latin typeface="Times New Roman" panose="02020603050405020304" pitchFamily="18" charset="0"/>
                <a:ea typeface="Times New Roman" panose="02020603050405020304" pitchFamily="18" charset="0"/>
                <a:cs typeface="Times New Roman" panose="02020603050405020304" pitchFamily="18" charset="0"/>
              </a:rPr>
              <a:t>He, 2019. Improving Millennial Employee Well-Being and Task Performance in the Hospitality Industry: The Interactive Effects of HRM and Responsible Leadership.</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Sustainability</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11</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(16), p.4410. </a:t>
            </a:r>
            <a:endParaRPr lang="en-GB" sz="11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46405">
              <a:spcAft>
                <a:spcPts val="0"/>
              </a:spcAft>
            </a:pPr>
            <a:r>
              <a:rPr lang="en-IN" sz="1100" dirty="0">
                <a:latin typeface="Times New Roman" panose="02020603050405020304" pitchFamily="18" charset="0"/>
                <a:ea typeface="Times New Roman" panose="02020603050405020304" pitchFamily="18" charset="0"/>
                <a:cs typeface="Times New Roman" panose="02020603050405020304" pitchFamily="18" charset="0"/>
              </a:rPr>
              <a:t>Martínez-Martínez, 2019. Knowledge agents as drivers of environmental sustainability and business performance in the hospitality </a:t>
            </a:r>
            <a:r>
              <a:rPr lang="en-IN" sz="1100" dirty="0" err="1">
                <a:latin typeface="Times New Roman" panose="02020603050405020304" pitchFamily="18" charset="0"/>
                <a:ea typeface="Times New Roman" panose="02020603050405020304" pitchFamily="18" charset="0"/>
                <a:cs typeface="Times New Roman" panose="02020603050405020304" pitchFamily="18" charset="0"/>
              </a:rPr>
              <a:t>sector.</a:t>
            </a:r>
            <a:r>
              <a:rPr lang="en-IN" sz="1100" i="1" dirty="0" err="1">
                <a:latin typeface="Times New Roman" panose="02020603050405020304" pitchFamily="18" charset="0"/>
                <a:ea typeface="Times New Roman" panose="02020603050405020304" pitchFamily="18" charset="0"/>
                <a:cs typeface="Times New Roman" panose="02020603050405020304" pitchFamily="18" charset="0"/>
              </a:rPr>
              <a:t>Tourism</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 Management</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70</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 pp.381-389. </a:t>
            </a:r>
            <a:endParaRPr lang="en-GB" sz="11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IN" sz="1100" dirty="0">
                <a:latin typeface="Times New Roman" panose="02020603050405020304" pitchFamily="18" charset="0"/>
                <a:ea typeface="Times New Roman" panose="02020603050405020304" pitchFamily="18" charset="0"/>
                <a:cs typeface="Times New Roman" panose="02020603050405020304" pitchFamily="18" charset="0"/>
              </a:rPr>
              <a:t>       </a:t>
            </a:r>
            <a:r>
              <a:rPr lang="en-IN" sz="1100" dirty="0" err="1">
                <a:latin typeface="Times New Roman" panose="02020603050405020304" pitchFamily="18" charset="0"/>
                <a:ea typeface="Times New Roman" panose="02020603050405020304" pitchFamily="18" charset="0"/>
                <a:cs typeface="Times New Roman" panose="02020603050405020304" pitchFamily="18" charset="0"/>
              </a:rPr>
              <a:t>Nicula</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 2019. Pestel Analysis Applied In Tourism Evaluation In Braila </a:t>
            </a:r>
            <a:r>
              <a:rPr lang="en-IN" sz="1100" dirty="0" err="1">
                <a:latin typeface="Times New Roman" panose="02020603050405020304" pitchFamily="18" charset="0"/>
                <a:ea typeface="Times New Roman" panose="02020603050405020304" pitchFamily="18" charset="0"/>
                <a:cs typeface="Times New Roman" panose="02020603050405020304" pitchFamily="18" charset="0"/>
              </a:rPr>
              <a:t>County.</a:t>
            </a:r>
            <a:r>
              <a:rPr lang="en-IN" sz="1100" i="1" dirty="0" err="1">
                <a:latin typeface="Times New Roman" panose="02020603050405020304" pitchFamily="18" charset="0"/>
                <a:ea typeface="Times New Roman" panose="02020603050405020304" pitchFamily="18" charset="0"/>
                <a:cs typeface="Times New Roman" panose="02020603050405020304" pitchFamily="18" charset="0"/>
              </a:rPr>
              <a:t>Revista</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  Economică</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71</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(3). </a:t>
            </a:r>
            <a:endParaRPr lang="en-GB" sz="11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indent="-446405">
              <a:spcAft>
                <a:spcPts val="0"/>
              </a:spcAft>
            </a:pPr>
            <a:r>
              <a:rPr lang="en-IN" sz="1100" dirty="0" err="1">
                <a:latin typeface="Times New Roman" panose="02020603050405020304" pitchFamily="18" charset="0"/>
                <a:ea typeface="Times New Roman" panose="02020603050405020304" pitchFamily="18" charset="0"/>
                <a:cs typeface="Times New Roman" panose="02020603050405020304" pitchFamily="18" charset="0"/>
              </a:rPr>
              <a:t>Tajeddini</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 2020. The importance of human-related factors on service innovation and </a:t>
            </a:r>
            <a:r>
              <a:rPr lang="en-IN" sz="1100" dirty="0" err="1">
                <a:latin typeface="Times New Roman" panose="02020603050405020304" pitchFamily="18" charset="0"/>
                <a:ea typeface="Times New Roman" panose="02020603050405020304" pitchFamily="18" charset="0"/>
                <a:cs typeface="Times New Roman" panose="02020603050405020304" pitchFamily="18" charset="0"/>
              </a:rPr>
              <a:t>performance.</a:t>
            </a:r>
            <a:r>
              <a:rPr lang="en-IN" sz="1100" i="1" dirty="0" err="1">
                <a:latin typeface="Times New Roman" panose="02020603050405020304" pitchFamily="18" charset="0"/>
                <a:ea typeface="Times New Roman" panose="02020603050405020304" pitchFamily="18" charset="0"/>
                <a:cs typeface="Times New Roman" panose="02020603050405020304" pitchFamily="18" charset="0"/>
              </a:rPr>
              <a:t>International</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 Journal of Hospitality Management</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a:t>
            </a:r>
            <a:r>
              <a:rPr lang="en-IN" sz="1100" i="1" dirty="0">
                <a:latin typeface="Times New Roman" panose="02020603050405020304" pitchFamily="18" charset="0"/>
                <a:ea typeface="Times New Roman" panose="02020603050405020304" pitchFamily="18" charset="0"/>
                <a:cs typeface="Times New Roman" panose="02020603050405020304" pitchFamily="18" charset="0"/>
              </a:rPr>
              <a:t>85</a:t>
            </a:r>
            <a:r>
              <a:rPr lang="en-IN" sz="1100" dirty="0">
                <a:latin typeface="Times New Roman" panose="02020603050405020304" pitchFamily="18" charset="0"/>
                <a:ea typeface="Times New Roman" panose="02020603050405020304" pitchFamily="18" charset="0"/>
                <a:cs typeface="Times New Roman" panose="02020603050405020304" pitchFamily="18" charset="0"/>
              </a:rPr>
              <a:t>, p.102431. </a:t>
            </a:r>
            <a:endParaRPr lang="en-GB" sz="1100"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100" dirty="0"/>
          </a:p>
        </p:txBody>
      </p:sp>
      <p:cxnSp>
        <p:nvCxnSpPr>
          <p:cNvPr id="25" name="Straight Connector 2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7890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86DC70-C24A-4EEA-B122-0BBA60B4B8D1}"/>
              </a:ext>
            </a:extLst>
          </p:cNvPr>
          <p:cNvSpPr>
            <a:spLocks noGrp="1"/>
          </p:cNvSpPr>
          <p:nvPr>
            <p:ph type="title"/>
          </p:nvPr>
        </p:nvSpPr>
        <p:spPr>
          <a:xfrm>
            <a:off x="793159" y="1377146"/>
            <a:ext cx="4076460" cy="3626217"/>
          </a:xfrm>
        </p:spPr>
        <p:txBody>
          <a:bodyPr vert="horz" lIns="91440" tIns="45720" rIns="91440" bIns="45720" rtlCol="0" anchor="b">
            <a:normAutofit/>
          </a:bodyPr>
          <a:lstStyle/>
          <a:p>
            <a:pPr algn="r"/>
            <a:r>
              <a:rPr lang="en-US" sz="7200" b="1" i="0" kern="1200" cap="all" baseline="0">
                <a:solidFill>
                  <a:schemeClr val="bg1"/>
                </a:solidFill>
                <a:latin typeface="+mj-lt"/>
                <a:ea typeface="+mj-ea"/>
                <a:cs typeface="+mj-cs"/>
              </a:rPr>
              <a:t>THANK YOU</a:t>
            </a:r>
          </a:p>
        </p:txBody>
      </p:sp>
      <p:pic>
        <p:nvPicPr>
          <p:cNvPr id="7" name="Graphic 6" descr="Handshake">
            <a:extLst>
              <a:ext uri="{FF2B5EF4-FFF2-40B4-BE49-F238E27FC236}">
                <a16:creationId xmlns:a16="http://schemas.microsoft.com/office/drawing/2014/main" id="{CD312A3E-845F-4E99-BD9C-B135D37AC323}"/>
              </a:ext>
            </a:extLst>
          </p:cNvPr>
          <p:cNvPicPr>
            <a:picLocks noChangeAspect="1"/>
          </p:cNvPicPr>
          <p:nvPr/>
        </p:nvPicPr>
        <p:blipFill>
          <a:blip r:embed="rId2">
            <a:duotone>
              <a:schemeClr val="accent2">
                <a:shade val="45000"/>
                <a:satMod val="135000"/>
              </a:schemeClr>
              <a:prstClr val="white"/>
            </a:duotone>
            <a:alphaModFix amt="51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48999" y="814998"/>
            <a:ext cx="6043001" cy="6043001"/>
          </a:xfrm>
          <a:prstGeom prst="rect">
            <a:avLst/>
          </a:prstGeom>
        </p:spPr>
      </p:pic>
      <p:sp>
        <p:nvSpPr>
          <p:cNvPr id="29"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31"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3"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4171151"/>
      </p:ext>
    </p:extLst>
  </p:cSld>
  <p:clrMapOvr>
    <a:masterClrMapping/>
  </p:clrMapOvr>
</p:sld>
</file>

<file path=ppt/theme/theme1.xml><?xml version="1.0" encoding="utf-8"?>
<a:theme xmlns:a="http://schemas.openxmlformats.org/drawingml/2006/main" name="GradientVTI">
  <a:themeElements>
    <a:clrScheme name="Offic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otalTime>12</TotalTime>
  <Words>1433</Words>
  <Application>Microsoft Office PowerPoint</Application>
  <PresentationFormat>Widescreen</PresentationFormat>
  <Paragraphs>55</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Franklin Gothic Book</vt:lpstr>
      <vt:lpstr>Franklin Gothic Medium</vt:lpstr>
      <vt:lpstr>Times New Roman</vt:lpstr>
      <vt:lpstr>Univers</vt:lpstr>
      <vt:lpstr>GradientVTI</vt:lpstr>
      <vt:lpstr>Fairmont hotel &amp; resort </vt:lpstr>
      <vt:lpstr>Introduction </vt:lpstr>
      <vt:lpstr>PESTEL ANALYSIS</vt:lpstr>
      <vt:lpstr>PESTEL ANALYSIS</vt:lpstr>
      <vt:lpstr>The importance of effective recruitment and selection process</vt:lpstr>
      <vt:lpstr>Principle factors that affect the culture, equality and diversity of an organisation  </vt:lpstr>
      <vt:lpstr>method of performance management</vt:lpstr>
      <vt:lpstr>RECOMMENDATIONS </vt:lpstr>
      <vt:lpstr>RECOMMENDATIONS </vt:lpstr>
      <vt:lpstr>CONCLUSION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Fairmont hotel &amp; resort </dc:title>
  <dc:creator>Nicoleta Tudor</dc:creator>
  <cp:lastModifiedBy>Nicoleta Tudor</cp:lastModifiedBy>
  <cp:revision>3</cp:revision>
  <dcterms:created xsi:type="dcterms:W3CDTF">2020-06-18T20:17:48Z</dcterms:created>
  <dcterms:modified xsi:type="dcterms:W3CDTF">2020-06-18T20:43:49Z</dcterms:modified>
</cp:coreProperties>
</file>