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sldIdLst>
    <p:sldId id="256" r:id="rId2"/>
    <p:sldId id="269" r:id="rId3"/>
    <p:sldId id="258" r:id="rId4"/>
    <p:sldId id="259" r:id="rId5"/>
    <p:sldId id="260" r:id="rId6"/>
    <p:sldId id="261" r:id="rId7"/>
    <p:sldId id="270" r:id="rId8"/>
    <p:sldId id="262" r:id="rId9"/>
    <p:sldId id="264" r:id="rId10"/>
    <p:sldId id="267" r:id="rId11"/>
    <p:sldId id="263" r:id="rId12"/>
    <p:sldId id="265" r:id="rId13"/>
    <p:sldId id="257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A9A80D3-2272-ED0F-EBF4-34428557569F}"/>
              </a:ext>
            </a:extLst>
          </p:cNvPr>
          <p:cNvSpPr/>
          <p:nvPr/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F71E75-F7A2-7C1F-EF86-C5186E904883}"/>
              </a:ext>
            </a:extLst>
          </p:cNvPr>
          <p:cNvSpPr/>
          <p:nvPr/>
        </p:nvSpPr>
        <p:spPr>
          <a:xfrm>
            <a:off x="-4262" y="0"/>
            <a:ext cx="7547339" cy="6858002"/>
          </a:xfrm>
          <a:prstGeom prst="rect">
            <a:avLst/>
          </a:prstGeom>
          <a:gradFill>
            <a:gsLst>
              <a:gs pos="6000">
                <a:schemeClr val="accent5"/>
              </a:gs>
              <a:gs pos="100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B4E0A7-C9D3-8408-2EE0-E46AF38E815F}"/>
              </a:ext>
            </a:extLst>
          </p:cNvPr>
          <p:cNvSpPr/>
          <p:nvPr/>
        </p:nvSpPr>
        <p:spPr>
          <a:xfrm rot="10800000">
            <a:off x="-4285" y="-3"/>
            <a:ext cx="7547361" cy="6857999"/>
          </a:xfrm>
          <a:prstGeom prst="rect">
            <a:avLst/>
          </a:prstGeom>
          <a:gradFill>
            <a:gsLst>
              <a:gs pos="43000">
                <a:schemeClr val="accent2">
                  <a:alpha val="0"/>
                </a:schemeClr>
              </a:gs>
              <a:gs pos="100000">
                <a:schemeClr val="accent2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73CB42-010B-9ABE-75EF-F502B4A9F42C}"/>
              </a:ext>
            </a:extLst>
          </p:cNvPr>
          <p:cNvSpPr/>
          <p:nvPr/>
        </p:nvSpPr>
        <p:spPr>
          <a:xfrm rot="16200000">
            <a:off x="1156173" y="-1160457"/>
            <a:ext cx="5226425" cy="7547338"/>
          </a:xfrm>
          <a:prstGeom prst="rect">
            <a:avLst/>
          </a:prstGeom>
          <a:gradFill>
            <a:gsLst>
              <a:gs pos="50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29CF56E-D922-4450-9794-8B0E1451F6EB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1981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95528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1C96F-46D7-47BB-8945-9667BCB4F5BB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A6379DD5-AE65-4D02-9BCE-257CC17A63B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54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9DFFF819-4E26-4576-8A6D-DA055CFF682A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504146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02ACF4-9E47-4D03-8EA6-1CE7E20F9165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7612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FABB9A-1B5B-9306-B7B9-58E4E5E4EE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155489-796B-CDF9-06C2-583941E589F7}"/>
              </a:ext>
            </a:extLst>
          </p:cNvPr>
          <p:cNvGrpSpPr/>
          <p:nvPr/>
        </p:nvGrpSpPr>
        <p:grpSpPr>
          <a:xfrm>
            <a:off x="0" y="0"/>
            <a:ext cx="12192000" cy="6867144"/>
            <a:chOff x="0" y="-7622"/>
            <a:chExt cx="12192000" cy="6894986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F31A197-F740-DCA2-902E-29B890C31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FFFF"/>
                </a:solidFill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C02513-E6E5-DFFD-29B1-02BE448BA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FE184C5-789F-C980-F425-AF26045C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E6801FB-115C-F074-E428-F4A4A588B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88000"/>
                  </a:schemeClr>
                </a:gs>
                <a:gs pos="56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6584" y="1371600"/>
            <a:ext cx="7498080" cy="2386584"/>
          </a:xfrm>
        </p:spPr>
        <p:txBody>
          <a:bodyPr anchor="b" anchorCtr="0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6584" y="3877056"/>
            <a:ext cx="7498080" cy="1655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0F5B7-78E6-2702-0F8C-122F4D21C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6BEF7-236A-87FA-F0D9-F4515D813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82B809-8BB3-463C-8B5E-28962B4654D8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C8F0-DE20-1DBB-6A42-CBFFAE15D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8113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F537-5E0E-4697-8198-FDF0E53F372F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637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6999" y="-2667000"/>
            <a:ext cx="6857999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4E7D34-A495-4E23-B1D1-F5D651D22AFE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3133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093976"/>
            <a:ext cx="7271895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76A96-D1F6-4A74-B023-FDE16753EDD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330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62822" y="-2671180"/>
            <a:ext cx="6866356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5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6528816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C5C1F80-0989-4135-BEC0-53996BCA1D73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966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346B3B-D23C-46FC-82B4-EC936862EBB6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6967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11039C6F-01AE-405F-93D2-431591D79461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575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E82713-2685-4CB9-BD26-DD329F3C67A6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061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7926B3-CA5D-44FB-BC2D-6B05FBB97B04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3044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009212-C305-41EC-8687-C39B36C09AF0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3556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D886C8-FB0E-44DB-9413-26C9933623BA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040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8A6864-E7E2-494F-A90A-ECC53613C6EC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6915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4ED686-7864-484B-8047-F06E855FD995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2004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8F8C76-8E31-4D47-BC79-85F35E81929B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097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640267-1344-46BE-B105-162E68855468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9236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1C45E567-307A-4358-87B7-AFD16C4C07D5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5329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E016730A-3443-4D7F-BC47-3A3CDB3837FC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521502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D9193AC5-F257-4C01-8A7B-A4CD87F22F04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8039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A64EBB10-E93E-4729-97C4-FAB8DF4548E2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89314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7040DD2C-7FC6-41A9-87A2-29E4EDD4A815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51717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8E3A8ED-7C53-48B7-8E07-F767A8357B6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4398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81AC3B39-0D1D-4C0E-BE8E-C570B18D6B3B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9017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80F3AB-C899-4854-A4A4-B2E20F203358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774759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1095A040-388D-41D5-A09F-3EC1A1D097A8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946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B542C-378A-4AAF-83EE-A3767FF83605}" type="datetime1">
              <a:rPr lang="en-US" smtClean="0"/>
              <a:t>11/23/2025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2670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6C6F251-EB74-4ADA-AD63-D85EC3A9D616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194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7015248" cy="448970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52735" y="1801367"/>
            <a:ext cx="3314425" cy="4489704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305F46D-792E-48B7-9047-8A167251507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5985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53D3FE-D727-4B50-874D-41D5E635B20A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7163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E942071-3A2D-4B86-82F9-428DB212BAF8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2929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0D1012-6B36-4753-8153-E5F98223956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6974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E2BBBB-FE25-456C-89E4-A0303F0273E5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2144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15EE4B-219D-4799-AB8D-57B100451C5D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5289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99AFF4-C109-45E7-87CB-3A41EC6C3342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0527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0AFEFF9-BDF1-4CFA-B535-0413D62BE29A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479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E761A50-B070-4EAD-9EB9-92E4929324E7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8148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A1CBA35-F376-4C5F-B8C5-4C103617FD91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5633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BA89D600-DCDC-4EC3-BDD3-052C2836DAF2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71692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DB2DB3-0A08-4E5B-8BB6-A488CF1C042F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85976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133600"/>
            <a:ext cx="5166360" cy="41849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128115"/>
            <a:ext cx="5166360" cy="41903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A329DD1-6F17-4170-B2B1-1A76C32D62A1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0993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28111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2810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03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A7E6053-DA33-4DC9-86BB-0E52E5EB5B56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69658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0165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11/23/2025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018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11/23/2025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107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9A354F-9C13-4261-9BA4-DD76051C2429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19851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A9CD26-23FE-488A-AF3B-5DDE99301C10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79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67263D-2536-4E2E-A4D6-BA89E45F00B0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6582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FD1C4689-B28D-4D3C-8B05-9ABB967E2A3E}" type="datetime1">
              <a:rPr lang="en-US" smtClean="0"/>
              <a:t>11/23/2025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85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  <p:sldLayoutId id="2147483824" r:id="rId20"/>
    <p:sldLayoutId id="2147483825" r:id="rId21"/>
    <p:sldLayoutId id="2147483826" r:id="rId22"/>
    <p:sldLayoutId id="2147483827" r:id="rId23"/>
    <p:sldLayoutId id="2147483828" r:id="rId24"/>
    <p:sldLayoutId id="2147483829" r:id="rId25"/>
    <p:sldLayoutId id="2147483830" r:id="rId26"/>
    <p:sldLayoutId id="2147483831" r:id="rId27"/>
    <p:sldLayoutId id="2147483832" r:id="rId28"/>
    <p:sldLayoutId id="2147483833" r:id="rId29"/>
    <p:sldLayoutId id="2147483834" r:id="rId30"/>
    <p:sldLayoutId id="2147483835" r:id="rId31"/>
    <p:sldLayoutId id="2147483836" r:id="rId32"/>
    <p:sldLayoutId id="2147483837" r:id="rId33"/>
    <p:sldLayoutId id="2147483838" r:id="rId34"/>
    <p:sldLayoutId id="2147483839" r:id="rId35"/>
    <p:sldLayoutId id="2147483840" r:id="rId36"/>
    <p:sldLayoutId id="2147483841" r:id="rId37"/>
    <p:sldLayoutId id="2147483842" r:id="rId38"/>
    <p:sldLayoutId id="2147483843" r:id="rId39"/>
    <p:sldLayoutId id="2147483844" r:id="rId40"/>
    <p:sldLayoutId id="2147483845" r:id="rId41"/>
    <p:sldLayoutId id="2147483846" r:id="rId42"/>
    <p:sldLayoutId id="2147483847" r:id="rId43"/>
    <p:sldLayoutId id="2147483848" r:id="rId44"/>
    <p:sldLayoutId id="2147483849" r:id="rId45"/>
    <p:sldLayoutId id="2147483850" r:id="rId46"/>
    <p:sldLayoutId id="2147483851" r:id="rId47"/>
    <p:sldLayoutId id="2147483852" r:id="rId48"/>
    <p:sldLayoutId id="2147483853" r:id="rId49"/>
    <p:sldLayoutId id="2147483854" r:id="rId50"/>
    <p:sldLayoutId id="2147483855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minimum-wage-rates-for-2025" TargetMode="External"/><Relationship Id="rId2" Type="http://schemas.openxmlformats.org/officeDocument/2006/relationships/hyperlink" Target="https://businesswales.gov.wales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gov.wales/childcare-3-and-4-year-olds-policy-guidance-" TargetMode="External"/><Relationship Id="rId5" Type="http://schemas.openxmlformats.org/officeDocument/2006/relationships/hyperlink" Target="https://www.uniwide.co.uk/pros-and-cons-of-going-into-business-with-family-or-friends/" TargetMode="External"/><Relationship Id="rId4" Type="http://schemas.openxmlformats.org/officeDocument/2006/relationships/hyperlink" Target="https://www.gov.wales/sites/default/files/publications/2025-09/national-minimum-standards-for-regula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E7036C4-FAFD-3ABB-5DFC-E52EFB34A8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0495" y="-408511"/>
            <a:ext cx="5613400" cy="1576137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53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Alice`s Family Nest</a:t>
            </a:r>
            <a:endParaRPr lang="en-US" sz="53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529BA8C-9BE5-B9D5-8EF8-061F901760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75718" y="2250011"/>
            <a:ext cx="4280355" cy="2129368"/>
          </a:xfrm>
        </p:spPr>
        <p:txBody>
          <a:bodyPr>
            <a:normAutofit fontScale="70000" lnSpcReduction="20000"/>
          </a:bodyPr>
          <a:lstStyle/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Module Name: Managing Enterprise</a:t>
            </a:r>
            <a:endParaRPr lang="en-US" sz="2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Module Code:  BMSW4011</a:t>
            </a:r>
          </a:p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Student Name: Evelinne Alice Dicu</a:t>
            </a:r>
            <a:endParaRPr lang="en-US" sz="2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Student Number:</a:t>
            </a:r>
            <a:r>
              <a:rPr lang="en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2422448</a:t>
            </a:r>
            <a:endParaRPr lang="en-US" sz="2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Lecturer: Melanie Squire</a:t>
            </a:r>
          </a:p>
          <a:p>
            <a:r>
              <a:rPr lang="en-GB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Date: 26/11/2025</a:t>
            </a:r>
            <a:endParaRPr lang="en-US" sz="2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artoon character of a child&#10;&#10;AI-generated content may be incorrect.">
            <a:extLst>
              <a:ext uri="{FF2B5EF4-FFF2-40B4-BE49-F238E27FC236}">
                <a16:creationId xmlns:a16="http://schemas.microsoft.com/office/drawing/2014/main" id="{6F06A735-FDA9-BAE7-7FAC-609999788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67895" cy="1367895"/>
          </a:xfrm>
          <a:prstGeom prst="rect">
            <a:avLst/>
          </a:prstGeom>
        </p:spPr>
      </p:pic>
      <p:pic>
        <p:nvPicPr>
          <p:cNvPr id="9" name="Picture 8" descr="A cartoon character of a child&#10;&#10;AI-generated content may be incorrect.">
            <a:extLst>
              <a:ext uri="{FF2B5EF4-FFF2-40B4-BE49-F238E27FC236}">
                <a16:creationId xmlns:a16="http://schemas.microsoft.com/office/drawing/2014/main" id="{0D20FE5C-9FA1-378B-95EF-887BF29643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81853"/>
            <a:ext cx="1576137" cy="1576137"/>
          </a:xfrm>
          <a:prstGeom prst="rect">
            <a:avLst/>
          </a:prstGeom>
        </p:spPr>
      </p:pic>
      <p:pic>
        <p:nvPicPr>
          <p:cNvPr id="4" name="Picture 3" descr="A couple of young boys smiling">
            <a:extLst>
              <a:ext uri="{FF2B5EF4-FFF2-40B4-BE49-F238E27FC236}">
                <a16:creationId xmlns:a16="http://schemas.microsoft.com/office/drawing/2014/main" id="{A9881799-D661-342E-4289-EDCDA52D10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3895" y="0"/>
            <a:ext cx="4728105" cy="3022600"/>
          </a:xfrm>
          <a:prstGeom prst="rect">
            <a:avLst/>
          </a:prstGeom>
        </p:spPr>
      </p:pic>
      <p:pic>
        <p:nvPicPr>
          <p:cNvPr id="8" name="Picture 7" descr="Two boys standing together outside&#10;&#10;AI-generated content may be incorrect.">
            <a:extLst>
              <a:ext uri="{FF2B5EF4-FFF2-40B4-BE49-F238E27FC236}">
                <a16:creationId xmlns:a16="http://schemas.microsoft.com/office/drawing/2014/main" id="{8E16D328-367A-B9A0-0368-2ADC2824F7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9107" y="3035126"/>
            <a:ext cx="4655419" cy="383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501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FE808-2B65-A136-96AF-E1BEC446C3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392" y="104287"/>
            <a:ext cx="5865154" cy="821516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Overview of my presentation</a:t>
            </a:r>
            <a:endParaRPr lang="en-US" sz="2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DB35AC4-5DFC-E896-C294-AA5B6780B18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5392" y="156759"/>
            <a:ext cx="6605607" cy="6705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1 – Business idea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1.1 Story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1.2 Mission, aims, objectives and USP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1.3 Legal structure (pros &amp; cons)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1.4 People and location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1.5 SWOT and feasibility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1.6 Cash flow analysis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u="sng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2 – Market and marketing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2.1 Primary and secondary research (questionnaire research)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2.2 Marketing plan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2.3 Marketing examples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b="1" u="sng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3 – The Pitch!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3.1 Why I am asking for £50k investment?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800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3.2 How the £50k will be used.</a:t>
            </a: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3.3 Why you should invest in Me?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Reference List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026" name="Picture 2" descr="How to Structure your Presentation, with Examples">
            <a:extLst>
              <a:ext uri="{FF2B5EF4-FFF2-40B4-BE49-F238E27FC236}">
                <a16:creationId xmlns:a16="http://schemas.microsoft.com/office/drawing/2014/main" id="{CDADD89C-2C79-188A-ADAD-5839D6B7E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999" y="0"/>
            <a:ext cx="5461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3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8D6F8-6514-7D1D-8D1C-038CCA607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91" y="680629"/>
            <a:ext cx="7672987" cy="474403"/>
          </a:xfrm>
        </p:spPr>
        <p:txBody>
          <a:bodyPr>
            <a:normAutofit fontScale="90000"/>
          </a:bodyPr>
          <a:lstStyle/>
          <a:p>
            <a:b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1 – Business idea</a:t>
            </a:r>
            <a:br>
              <a:rPr lang="en-US" sz="27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04289B-0429-6B88-37C6-D12E6443C1BD}"/>
              </a:ext>
            </a:extLst>
          </p:cNvPr>
          <p:cNvSpPr txBox="1"/>
          <p:nvPr/>
        </p:nvSpPr>
        <p:spPr>
          <a:xfrm>
            <a:off x="248786" y="1879073"/>
            <a:ext cx="10809960" cy="4623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u="sng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1.1 My story</a:t>
            </a:r>
          </a:p>
          <a:p>
            <a:pPr marL="285750" marR="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In Romania I had no help with  childcare. With my first child I was juggling  work, university and doing all the house chores, often leaving my son in nursery until late in the evening. </a:t>
            </a:r>
          </a:p>
          <a:p>
            <a:pPr marL="285750" marR="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My second child was born with strabismus and found nursery very difficult. In </a:t>
            </a:r>
            <a:r>
              <a:rPr lang="en-US" b="1" kern="100" dirty="0" err="1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Kindergarden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was the same for him and staff did not always include him in activities, so I left my job to care for both children and we struggled financially. </a:t>
            </a:r>
          </a:p>
          <a:p>
            <a:pPr marL="285750" marR="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Later, when we moved to Wales, we were in a new country with no family or friends to help us, and again I found it hard to balance work, study and childcare.  </a:t>
            </a:r>
          </a:p>
          <a:p>
            <a:pPr marL="285750" marR="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These experiences inspired my idea for Alice`s Family Nest – the kind of flexible, caring support I wish I had for my own children. 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A663D96-17D2-EC0D-5559-86E18410AD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11" name="Picture 10" descr="A group of people posing for a picture">
            <a:extLst>
              <a:ext uri="{FF2B5EF4-FFF2-40B4-BE49-F238E27FC236}">
                <a16:creationId xmlns:a16="http://schemas.microsoft.com/office/drawing/2014/main" id="{DB240FAD-3DF4-404B-051F-95A81E30B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800" y="0"/>
            <a:ext cx="6934200" cy="243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786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3A3BA-4078-D9D5-EA75-052E1D33B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374" y="0"/>
            <a:ext cx="6969252" cy="623824"/>
          </a:xfrm>
        </p:spPr>
        <p:txBody>
          <a:bodyPr>
            <a:noAutofit/>
          </a:bodyPr>
          <a:lstStyle/>
          <a:p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1.2 Mission, aims, SMART objectives and USP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E2E3B18-3085-A0B3-E9E2-8FD3CBA57F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50" y="802369"/>
            <a:ext cx="1168400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Mission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–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To provide a safe, flexible, loving home that supports children and working parents.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Aim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To offer reliable, home-based childcare with long opening hours, school runs and strong communication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Dreaming Outloud Pro" panose="03050502040302030504" pitchFamily="66" charset="0"/>
              </a:rPr>
              <a:t>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lang="en-US" altLang="en-US" b="1" dirty="0">
              <a:solidFill>
                <a:schemeClr val="bg1"/>
              </a:solidFill>
              <a:latin typeface="Arial" panose="020B0604020202020204" pitchFamily="34" charset="0"/>
              <a:cs typeface="Dreaming Outloud Pro" panose="03050502040302030504" pitchFamily="66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SMART objectives </a:t>
            </a: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(first 12 months)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By 31 August 2026 – all checks and training complete (DBS,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Paediatric</a:t>
            </a: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First Aid, Safeguarding, Food Hygiene); 4 schools routes confirmed; 3 level 3 assistants recruited.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 15 September 2026 – at least 5 places booked for launch week.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By 31 January 2027 – 10 places maintained and £ 2000 safety fund in the bank.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lang="en-US" altLang="en-US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USP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– what make us different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Open hours from 07:00 – 21:00 , Monday to Friday.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School runs to local primary schools.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Home – cooked meals with allergy and cultural options</a:t>
            </a:r>
            <a:r>
              <a:rPr lang="en-US" alt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Healthy meals support children`s development (Goldsborough et al., 2016)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Daily WhatsApp photos and message to parents. </a:t>
            </a:r>
            <a:r>
              <a:rPr lang="en-US" alt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Clear mission and USP are key parts of a strong business plan (Finch, 2022).</a:t>
            </a:r>
          </a:p>
        </p:txBody>
      </p:sp>
    </p:spTree>
    <p:extLst>
      <p:ext uri="{BB962C8B-B14F-4D97-AF65-F5344CB8AC3E}">
        <p14:creationId xmlns:p14="http://schemas.microsoft.com/office/powerpoint/2010/main" val="3432077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EF9A9-B452-3A62-4D1F-A32C7ACAC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2614" y="12700"/>
            <a:ext cx="4171019" cy="505291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1.3 Legal structure (pros and cons)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86B438-5DBE-71CB-5C0D-16792E03D66D}"/>
              </a:ext>
            </a:extLst>
          </p:cNvPr>
          <p:cNvSpPr txBox="1"/>
          <p:nvPr/>
        </p:nvSpPr>
        <p:spPr>
          <a:xfrm>
            <a:off x="116416" y="517991"/>
            <a:ext cx="11959168" cy="59606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u="sng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Legal structure</a:t>
            </a: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: unincorporated family partnership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effectLst/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Partners: me (Alice), mu husband and our son. </a:t>
            </a:r>
            <a:r>
              <a:rPr lang="en-US" sz="1600" b="1" kern="100" dirty="0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Family business need clear roles and boundaries between partners and employees to avoid conflict (</a:t>
            </a:r>
            <a:r>
              <a:rPr lang="en-US" sz="1600" b="1" kern="100" dirty="0" err="1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Uniwide</a:t>
            </a:r>
            <a:r>
              <a:rPr lang="en-US" sz="1600" b="1" kern="100" dirty="0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 Formations, 2023).</a:t>
            </a:r>
            <a:endParaRPr lang="en-US" sz="1600" b="1" kern="100" dirty="0">
              <a:solidFill>
                <a:schemeClr val="bg1"/>
              </a:solidFill>
              <a:effectLst/>
              <a:latin typeface="Dreaming Outloud Pro" panose="020F0502020204030204" pitchFamily="66" charset="0"/>
              <a:ea typeface="Calibri" panose="020F0502020204030204" pitchFamily="34" charset="0"/>
              <a:cs typeface="Dreaming Outloud Pro" panose="020F0502020204030204" pitchFamily="66" charset="0"/>
            </a:endParaRP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The business is not a limited company, so it does not have a separate legal identity. </a:t>
            </a:r>
            <a:endParaRPr lang="en-US" sz="1600" b="1" kern="100" dirty="0">
              <a:solidFill>
                <a:schemeClr val="bg1"/>
              </a:solidFill>
              <a:effectLst/>
              <a:latin typeface="Dreaming Outloud Pro" panose="020F0502020204030204" pitchFamily="66" charset="0"/>
              <a:ea typeface="Calibri" panose="020F0502020204030204" pitchFamily="34" charset="0"/>
              <a:cs typeface="Dreaming Outloud Pro" panose="020F0502020204030204" pitchFamily="66" charset="0"/>
            </a:endParaRP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Registered as a partnership with HMRC; I am the registered childminder with CIW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u="sng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Employees (not partners)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We will hire up to three Level 3 childminding assistant on employment contracts.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They help with mealtimes, homework, outdoor play, creative activities and hygiene. </a:t>
            </a:r>
            <a:r>
              <a:rPr lang="en-US" sz="1600" b="1" kern="100" dirty="0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Stable relationships and good nutrition are vital in home – based childcare (Tonyan and Nuttal, 2014)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Pros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High trust and shared values.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Flexible cover for emergencies and long days.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b="1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Assistants bring qualification and extra capacity without giving away ownership. 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Cons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Partners share the financial risk and are personally responsible for debts.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kern="100" dirty="0">
                <a:solidFill>
                  <a:schemeClr val="bg1"/>
                </a:solidFill>
                <a:latin typeface="Dreaming Outloud Pro" panose="020F0502020204030204" pitchFamily="66" charset="0"/>
                <a:ea typeface="Calibri" panose="020F0502020204030204" pitchFamily="34" charset="0"/>
                <a:cs typeface="Dreaming Outloud Pro" panose="020F0502020204030204" pitchFamily="66" charset="0"/>
              </a:rPr>
              <a:t>As employers we must follow employment law (contracts, minimum wage, holiday pay, pensions).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600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Disagreements between family partners could damage both the business and our family relationships if we do not manage conflict well.</a:t>
            </a:r>
            <a:endParaRPr lang="en-US" sz="1600" kern="100" dirty="0">
              <a:solidFill>
                <a:schemeClr val="bg1"/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624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0BF6E-B035-31E1-41AA-85C03CD0B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63" y="68883"/>
            <a:ext cx="4477913" cy="581491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1.4 People and Location</a:t>
            </a:r>
            <a:endParaRPr lang="en-US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C0348-1938-BAC3-17E6-D2E7BE47988D}"/>
              </a:ext>
            </a:extLst>
          </p:cNvPr>
          <p:cNvSpPr txBox="1"/>
          <p:nvPr/>
        </p:nvSpPr>
        <p:spPr>
          <a:xfrm>
            <a:off x="3259973" y="1004490"/>
            <a:ext cx="5379637" cy="5486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u="sng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People (HRM)</a:t>
            </a:r>
          </a:p>
          <a:p>
            <a:pPr marL="285750" marR="0" lvl="0" indent="-285750" algn="just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Me</a:t>
            </a:r>
            <a:r>
              <a:rPr lang="en-US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(Registered childminder) – lead for care, learning, safeguarding, CIW compliance and parent communication. </a:t>
            </a:r>
          </a:p>
          <a:p>
            <a:pPr marL="285750" marR="0" lvl="0" indent="-285750" algn="just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Husband</a:t>
            </a:r>
            <a:r>
              <a:rPr lang="en-US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– </a:t>
            </a:r>
            <a:r>
              <a:rPr lang="en-US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(Operations and transport) – school runs, daily routines, health &amp; safety, maintenance</a:t>
            </a:r>
            <a:r>
              <a:rPr lang="en-US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</a:t>
            </a:r>
          </a:p>
          <a:p>
            <a:pPr marL="285750" marR="0" lvl="0" indent="-285750" algn="just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Son</a:t>
            </a:r>
            <a:r>
              <a:rPr lang="en-US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(Admin &amp; digital) – invoices, funded hours, records, website and social media. </a:t>
            </a:r>
            <a:endParaRPr lang="en-US" b="1" kern="1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marL="285750" marR="0" lvl="0" indent="-285750" algn="just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 x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Level 3 assistants on shifts for activities, meals, outdoor play and hygiene. </a:t>
            </a: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u="sng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Location </a:t>
            </a: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Address: 10 </a:t>
            </a:r>
            <a:r>
              <a:rPr lang="en-US" b="1" kern="100" dirty="0" err="1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Wednesbury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Street, Newport – quiet street, close to four parks and local schools.  </a:t>
            </a:r>
            <a:r>
              <a:rPr lang="en-US" b="1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Good practice in early years says that stable, home – like settings support children and families (</a:t>
            </a:r>
            <a:r>
              <a:rPr lang="en-US" b="1" kern="1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Trodd</a:t>
            </a:r>
            <a:r>
              <a:rPr lang="en-US" b="1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, 2013).</a:t>
            </a:r>
          </a:p>
        </p:txBody>
      </p:sp>
      <p:pic>
        <p:nvPicPr>
          <p:cNvPr id="3" name="Content Placeholder 3" descr="A person and two children sitting on the floor">
            <a:extLst>
              <a:ext uri="{FF2B5EF4-FFF2-40B4-BE49-F238E27FC236}">
                <a16:creationId xmlns:a16="http://schemas.microsoft.com/office/drawing/2014/main" id="{E2DD0690-1FDA-3A51-F184-AF3132F1B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7151" y="0"/>
            <a:ext cx="3424849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B226632-10E1-EC40-07CB-319BDEEC466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9" y="1988753"/>
            <a:ext cx="3132433" cy="40933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6522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D23C5-86FF-066E-ED19-A711FD9AD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531" y="78080"/>
            <a:ext cx="3031602" cy="588905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1.5 SWOT and feasibility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C0A88D-E040-9A9C-86CB-F622B54AE689}"/>
              </a:ext>
            </a:extLst>
          </p:cNvPr>
          <p:cNvSpPr txBox="1"/>
          <p:nvPr/>
        </p:nvSpPr>
        <p:spPr>
          <a:xfrm>
            <a:off x="0" y="1024772"/>
            <a:ext cx="9490789" cy="46281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Strengths: 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Home – based (no rent), long hours, school runs, healthy meals, strong communication and trusted family team.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Weakness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Tight cash flow at the start; admin and marketing skills still developing; paperwork and CIW records take time.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Opportunities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High local demand for flexible hours; chance to add SEN – inclusive places and more funded hours; digital tools (Google profile, websites).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Threats 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– Minimum wage and energy cost rises; strong competition form nurseries/childminders; new CIW rules or local parking issues.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Overall: 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SWOT and PESTLE show some risks but also strong demand and clear strengths, so the business is feasible if I monitor costs and enrolment carefully.  </a:t>
            </a: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Using SWOT and PESTLE tools helps test the feasibility of a start – up idea (Finch, 2022).</a:t>
            </a:r>
          </a:p>
        </p:txBody>
      </p:sp>
      <p:pic>
        <p:nvPicPr>
          <p:cNvPr id="6" name="Picture 2" descr="How to Conduct Swot and Pestle Analysis | Talent and Skills HuB">
            <a:extLst>
              <a:ext uri="{FF2B5EF4-FFF2-40B4-BE49-F238E27FC236}">
                <a16:creationId xmlns:a16="http://schemas.microsoft.com/office/drawing/2014/main" id="{0EF0998C-D493-9456-B949-78A80007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8929" y="1311839"/>
            <a:ext cx="2513071" cy="423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727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3FA5-6C0A-8D17-B43C-99198673F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8077" y="139700"/>
            <a:ext cx="6344085" cy="539157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1.6 Cash flow analysis – can we make money?</a:t>
            </a:r>
            <a:endParaRPr lang="en-US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80CB3-8145-C708-45E0-FD0EEC613309}"/>
              </a:ext>
            </a:extLst>
          </p:cNvPr>
          <p:cNvSpPr txBox="1"/>
          <p:nvPr/>
        </p:nvSpPr>
        <p:spPr>
          <a:xfrm>
            <a:off x="0" y="253772"/>
            <a:ext cx="4273550" cy="6073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Start in September 2026 with 5 children, growing to 10 full time equivalent places by January 2027.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Funding mix:</a:t>
            </a:r>
            <a:r>
              <a:rPr lang="en-US" sz="18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£3,000 personal savings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+ £3,000 small grant for set up and early gaps.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Income:</a:t>
            </a:r>
            <a:r>
              <a:rPr lang="en-US" sz="1800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hourly fee around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£7.25 - £7.60, plus funded hours where eligible</a:t>
            </a:r>
            <a:r>
              <a:rPr lang="en-US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</a:t>
            </a:r>
            <a:r>
              <a:rPr lang="en-US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ain costs: 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assistants, wages, food, resources, utilities, insurance and transport. 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Cash flow forecast</a:t>
            </a:r>
            <a:r>
              <a:rPr lang="en-US" sz="1800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shows: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Early months are tight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Monthly balance turns positive once 10 places are filled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End of year with a small safety fund.</a:t>
            </a:r>
            <a:r>
              <a:rPr lang="en-US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Realistic cash-flow and risk planning are essential for start-ups (Williams, 2022) </a:t>
            </a:r>
            <a:endParaRPr lang="en-US" sz="18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6" name="Picture 5" descr="A table with numbers and numbers">
            <a:extLst>
              <a:ext uri="{FF2B5EF4-FFF2-40B4-BE49-F238E27FC236}">
                <a16:creationId xmlns:a16="http://schemas.microsoft.com/office/drawing/2014/main" id="{C855AEEB-6DA5-40DC-0ABF-BB810CBE5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8573" y="762000"/>
            <a:ext cx="7723427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475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65A72-9986-2401-AF37-E7386A259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8956"/>
            <a:ext cx="3790186" cy="501199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2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2 – Market and Marketing 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12C69A-11AA-E4DB-C4E2-47E5A2D7FBDA}"/>
              </a:ext>
            </a:extLst>
          </p:cNvPr>
          <p:cNvSpPr txBox="1"/>
          <p:nvPr/>
        </p:nvSpPr>
        <p:spPr>
          <a:xfrm>
            <a:off x="0" y="1692561"/>
            <a:ext cx="8278909" cy="4791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Aft>
                <a:spcPts val="800"/>
              </a:spcAft>
              <a:buNone/>
            </a:pPr>
            <a:r>
              <a:rPr lang="en-US" sz="1800" b="1" u="sng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2.1 Primary and secondary research</a:t>
            </a:r>
          </a:p>
          <a:p>
            <a:pPr marR="0" algn="just">
              <a:spcAft>
                <a:spcPts val="800"/>
              </a:spcAft>
            </a:pPr>
            <a:r>
              <a:rPr lang="en-US" b="1" u="sng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Primary research</a:t>
            </a:r>
            <a:r>
              <a:rPr lang="en-US" b="1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: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Online questionnaire using Microsoft Forms with 72 parents response from Newport.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Top needs – after school care, school runs, longer opening hours and WhatsApp updates. 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Most families need Monday – Friday care.  </a:t>
            </a:r>
            <a:r>
              <a:rPr lang="en-US" sz="1800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Planning framework used to structure my primary and secondary research (Barrow and Brown, 2021).</a:t>
            </a:r>
          </a:p>
          <a:p>
            <a:pPr marR="0" algn="just">
              <a:spcAft>
                <a:spcPts val="800"/>
              </a:spcAft>
            </a:pPr>
            <a:r>
              <a:rPr lang="en-US" b="1" u="sng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Secondary research</a:t>
            </a:r>
            <a:r>
              <a:rPr lang="en-US" b="1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: 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Read Welsh childcare standards and Childcare offer guidance. 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Checked CIW requirements, funding rules and local prices. </a:t>
            </a:r>
          </a:p>
          <a:p>
            <a:pPr marL="285750" marR="0" indent="-2857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Used this to set realistic hours, fees and compliance</a:t>
            </a:r>
            <a:r>
              <a:rPr lang="en-US" sz="1800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 My secondary research was based on Welsch childcare standards and funding policy (Gov Wales, 2016; Welsh Government, 2019). </a:t>
            </a:r>
            <a:endParaRPr lang="en-US" sz="18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3" name="Picture 2" descr="A screenshot of a computer">
            <a:extLst>
              <a:ext uri="{FF2B5EF4-FFF2-40B4-BE49-F238E27FC236}">
                <a16:creationId xmlns:a16="http://schemas.microsoft.com/office/drawing/2014/main" id="{13730FAC-D20C-CB85-E5CF-208B72D557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3091" y="-1"/>
            <a:ext cx="3965780" cy="1692561"/>
          </a:xfrm>
          <a:prstGeom prst="rect">
            <a:avLst/>
          </a:prstGeom>
        </p:spPr>
      </p:pic>
      <p:pic>
        <p:nvPicPr>
          <p:cNvPr id="5" name="Picture 4" descr="A graph with numbers and text">
            <a:extLst>
              <a:ext uri="{FF2B5EF4-FFF2-40B4-BE49-F238E27FC236}">
                <a16:creationId xmlns:a16="http://schemas.microsoft.com/office/drawing/2014/main" id="{0CCC4CDB-0C19-D810-185C-8BA11DAF90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13" y="0"/>
            <a:ext cx="3790187" cy="220435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A diagram of a circle">
            <a:extLst>
              <a:ext uri="{FF2B5EF4-FFF2-40B4-BE49-F238E27FC236}">
                <a16:creationId xmlns:a16="http://schemas.microsoft.com/office/drawing/2014/main" id="{0265FDA9-C15E-8010-5FFC-92B94529A2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12" y="2204351"/>
            <a:ext cx="3790188" cy="2204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A screenshot of a phone number">
            <a:extLst>
              <a:ext uri="{FF2B5EF4-FFF2-40B4-BE49-F238E27FC236}">
                <a16:creationId xmlns:a16="http://schemas.microsoft.com/office/drawing/2014/main" id="{EEF46CDB-C56F-E254-5BC2-53A04755AB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11" y="4408704"/>
            <a:ext cx="3790188" cy="2449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4331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3EF2E8-0B94-CE71-2386-E83E967ADCE8}"/>
              </a:ext>
            </a:extLst>
          </p:cNvPr>
          <p:cNvSpPr txBox="1"/>
          <p:nvPr/>
        </p:nvSpPr>
        <p:spPr>
          <a:xfrm>
            <a:off x="229001" y="0"/>
            <a:ext cx="10172527" cy="1247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u="sng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2.2 Marketing plan </a:t>
            </a: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kern="100" dirty="0">
              <a:solidFill>
                <a:schemeClr val="bg1"/>
              </a:solidFill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2000" kern="100" dirty="0">
              <a:solidFill>
                <a:schemeClr val="bg1"/>
              </a:solidFill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7CE21F-7C6B-525C-3355-C546027781D1}"/>
              </a:ext>
            </a:extLst>
          </p:cNvPr>
          <p:cNvSpPr txBox="1"/>
          <p:nvPr/>
        </p:nvSpPr>
        <p:spPr>
          <a:xfrm>
            <a:off x="101600" y="1247008"/>
            <a:ext cx="9292921" cy="4821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Target customers: 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working parents in NP19/NP20 with children age 6 months – 11 years old. 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Pre – launch 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(3 months before opening)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Share flyers at local schools, nurseries, parks and workplaces.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Share website link and WhatsApp number in parent groups. 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Build a waiting list and collect enquiries. 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Launch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(September 2026)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Host a small open day at the setting.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Offer a limited number of founding family places</a:t>
            </a:r>
            <a:r>
              <a:rPr lang="en-US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marR="0" lvl="0" algn="just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Ongoing</a:t>
            </a: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(first year)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Keep flyers topped up locally; update the website monthly with photos and testimonials.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Simple Facebook/Instagram posts and WhatsApp broadcasts when space are available.</a:t>
            </a:r>
          </a:p>
          <a:p>
            <a:pPr marL="285750" marR="0" lvl="0" indent="-285750" algn="just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Use free start up webinars and advice to improve my marketing skills. </a:t>
            </a: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Business Wales gives free guidance and marketing support for new Welsh enterprises (Business Wales, n.d.)</a:t>
            </a:r>
          </a:p>
        </p:txBody>
      </p:sp>
      <p:pic>
        <p:nvPicPr>
          <p:cNvPr id="1026" name="Picture 2" descr="Home Needs if You're a Child Minder ...">
            <a:extLst>
              <a:ext uri="{FF2B5EF4-FFF2-40B4-BE49-F238E27FC236}">
                <a16:creationId xmlns:a16="http://schemas.microsoft.com/office/drawing/2014/main" id="{8776EC4D-25B8-952E-185C-B5F9C4F61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4174" y="1473505"/>
            <a:ext cx="2068278" cy="311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481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06DBA-C2F4-719B-B29E-2AC810655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9815" y="532169"/>
            <a:ext cx="2541186" cy="838200"/>
          </a:xfrm>
        </p:spPr>
        <p:txBody>
          <a:bodyPr>
            <a:normAutofit fontScale="90000"/>
          </a:bodyPr>
          <a:lstStyle/>
          <a:p>
            <a:r>
              <a:rPr lang="en-US" sz="2000" b="1" kern="1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2.3 Marketing examples</a:t>
            </a:r>
            <a:b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5FB690-3925-9A7D-8A2A-012B9EFD5298}"/>
              </a:ext>
            </a:extLst>
          </p:cNvPr>
          <p:cNvSpPr txBox="1"/>
          <p:nvPr/>
        </p:nvSpPr>
        <p:spPr>
          <a:xfrm>
            <a:off x="254240" y="645900"/>
            <a:ext cx="7091894" cy="3960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Flyer (Canva)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Shows logo, </a:t>
            </a:r>
            <a:r>
              <a:rPr lang="en-US" b="1" kern="100" dirty="0" err="1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colours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, key services and contact details.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Highlig</a:t>
            </a: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hts long hours, school runs and home – cooked meals. </a:t>
            </a:r>
          </a:p>
          <a:p>
            <a:pPr marR="0" lvl="0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Website (</a:t>
            </a:r>
            <a:r>
              <a:rPr lang="en-US" b="1" kern="100" dirty="0" err="1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Webador</a:t>
            </a:r>
            <a:r>
              <a:rPr lang="en-US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)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Pages: Home, About us, Our services, Contact.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Photos of the home setting and clear enquiry form.</a:t>
            </a:r>
            <a:endParaRPr lang="en-US" b="1" kern="100" dirty="0">
              <a:solidFill>
                <a:schemeClr val="bg1"/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marR="0" lvl="0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Social/messaging examples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WhatsApp broadcast message to parents about available places.  </a:t>
            </a:r>
            <a:r>
              <a:rPr lang="en-US" b="1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Planning tools helped shaped our marketing messages (Borrow, Brown, 2021).</a:t>
            </a:r>
          </a:p>
          <a:p>
            <a:pPr marL="285750" marR="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en-US" b="1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3" name="Picture 2" descr="A screenshot of a social media post">
            <a:extLst>
              <a:ext uri="{FF2B5EF4-FFF2-40B4-BE49-F238E27FC236}">
                <a16:creationId xmlns:a16="http://schemas.microsoft.com/office/drawing/2014/main" id="{5E08094D-4DE8-0DB6-EAE0-FCED3BE54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75"/>
          <a:stretch>
            <a:fillRect/>
          </a:stretch>
        </p:blipFill>
        <p:spPr>
          <a:xfrm>
            <a:off x="7346135" y="0"/>
            <a:ext cx="4845866" cy="6858000"/>
          </a:xfrm>
          <a:prstGeom prst="rect">
            <a:avLst/>
          </a:prstGeom>
          <a:noFill/>
        </p:spPr>
      </p:pic>
      <p:pic>
        <p:nvPicPr>
          <p:cNvPr id="4" name="Picture 3" descr="A screenshot of a website">
            <a:extLst>
              <a:ext uri="{FF2B5EF4-FFF2-40B4-BE49-F238E27FC236}">
                <a16:creationId xmlns:a16="http://schemas.microsoft.com/office/drawing/2014/main" id="{E2B617A8-2446-F344-6BAE-B23F99C6B7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421688"/>
            <a:ext cx="7346135" cy="2436312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645586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D31F-06ED-4614-5745-844B67AE6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114" y="239776"/>
            <a:ext cx="3586819" cy="403691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Area 3 – The Pitch!</a:t>
            </a:r>
            <a:endParaRPr lang="en-US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A292C8-3732-C02C-D54A-374B0428CD68}"/>
              </a:ext>
            </a:extLst>
          </p:cNvPr>
          <p:cNvSpPr txBox="1"/>
          <p:nvPr/>
        </p:nvSpPr>
        <p:spPr>
          <a:xfrm>
            <a:off x="125841" y="893723"/>
            <a:ext cx="7997881" cy="5157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200" kern="100" dirty="0">
                <a:effectLst/>
                <a:highlight>
                  <a:srgbClr val="FFFF00"/>
                </a:highlight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3.1 Why I am asking for £50k investment</a:t>
            </a:r>
            <a:endParaRPr lang="en-US" sz="1200" kern="100" dirty="0">
              <a:highlight>
                <a:srgbClr val="FFFF00"/>
              </a:highlight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 am asking for £50,000 investment to launch Alice’s Family Nest in Newport. Many parents work long  hours and struggle to find flexible childcare. I have lived through that problem myself as a mother, worker and student, so I know there is real demand for a safe home-from-home.</a:t>
            </a: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200" b="1" kern="100" dirty="0">
                <a:effectLst/>
                <a:highlight>
                  <a:srgbClr val="FFFF00"/>
                </a:highlight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3.2 How the </a:t>
            </a:r>
            <a:r>
              <a:rPr lang="en-US" sz="1200" kern="100" dirty="0">
                <a:highlight>
                  <a:srgbClr val="FFFF00"/>
                </a:highlight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£50k will be used: </a:t>
            </a:r>
          </a:p>
          <a:p>
            <a:pPr marR="0"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Your £50,000 would not disappear into a dream; it has a clear job. Around £20,000 will convert and equip the playroom, sleep area and garden so we meet CIW standards from day one. About £10,000 will buy a reliable seven-seater car for school runs. Around £8,000 will cover start-up costs such as insurance, CIW fees, legal and accounting support and systems. About £7,000 is for staff training and recruitment so our three Level 3 assistants are confident and safe. The final £5,000 will be working capital and marketing to secure and support the first ten full-time equivalent places.</a:t>
            </a:r>
          </a:p>
          <a:p>
            <a:pPr marR="0"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200" kern="100" dirty="0">
                <a:effectLst/>
                <a:highlight>
                  <a:srgbClr val="FFFF00"/>
                </a:highlight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3.3 Why you should invest in Me</a:t>
            </a:r>
          </a:p>
          <a:p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 should invest in me because I am solving a real problem I have lived. I know how hard it is for families to find childcare that is flexible and truly reliable.</a:t>
            </a:r>
            <a:b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 also have professional experience with children. I hold Level 2 and Level 3 Supporting Teaching and Learning in Schools and </a:t>
            </a:r>
            <a:r>
              <a:rPr lang="en-US" sz="12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and</a:t>
            </a:r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have worked for more than four for Newport City Council in primary and secondary schools so, I understand children’s </a:t>
            </a:r>
            <a:r>
              <a:rPr lang="en-US" sz="12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behaviour</a:t>
            </a:r>
            <a:r>
              <a:rPr lang="en-US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additional needs and how to work with families and schools.</a:t>
            </a:r>
            <a:b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 have already taken action by researching 72 parents, writing a full business plan, preparing a twelve-month cash-flow forecast and creating a website and marketing materials.</a:t>
            </a:r>
            <a:b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 understand my numbers and my risks. I know the reality of wages, regulations and cash flow, and I am not promising impossible profit. I am bringing a careful, realistic plan.</a:t>
            </a:r>
            <a:b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12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Finally, you are investing in a committed family team and in someone who listen s, learns and will work hard to protect and grow your investment in Alice’s Family Nest.</a:t>
            </a:r>
            <a:endParaRPr lang="en-US" sz="1200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2050" name="Picture 2" descr="Battling Invasive Tree Roots to Protect Your Plumbing">
            <a:extLst>
              <a:ext uri="{FF2B5EF4-FFF2-40B4-BE49-F238E27FC236}">
                <a16:creationId xmlns:a16="http://schemas.microsoft.com/office/drawing/2014/main" id="{1326F8DA-C1B3-84E1-668E-116A0543C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100" y="3830855"/>
            <a:ext cx="3923900" cy="302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ree Joyful preschool play Photo - Children, Joy, Play | Download at  StockCake">
            <a:extLst>
              <a:ext uri="{FF2B5EF4-FFF2-40B4-BE49-F238E27FC236}">
                <a16:creationId xmlns:a16="http://schemas.microsoft.com/office/drawing/2014/main" id="{66B1DA2A-8B8B-4DAA-9DB7-F93FFBA97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100" y="0"/>
            <a:ext cx="3923899" cy="383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759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68422-21A6-8F9E-6AAE-B5854930C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44" y="-152856"/>
            <a:ext cx="11252093" cy="594986"/>
          </a:xfrm>
        </p:spPr>
        <p:txBody>
          <a:bodyPr anchor="b"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9DDFAB-6BB5-3B9F-AF49-394778B4004A}"/>
              </a:ext>
            </a:extLst>
          </p:cNvPr>
          <p:cNvSpPr txBox="1"/>
          <p:nvPr/>
        </p:nvSpPr>
        <p:spPr>
          <a:xfrm>
            <a:off x="0" y="559899"/>
            <a:ext cx="11252093" cy="46269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Barrow, C., Barrow, P. and Brown, R. (2021)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Plan Workbook: A step-by-step guide to creating and developing a successful business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10th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Kogan Page.</a:t>
            </a:r>
            <a:endParaRPr lang="en-US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Wales (n.d.)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Wales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2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https://businesswales.gov.wales/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 November 2025).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Finch, B. (2022)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Write a Business Plan: Win backing and support for your ideas and ventures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7th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Kogan Page.</a:t>
            </a:r>
            <a:endParaRPr lang="en-US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Goldsborough, N., et al. (2016) ‘Healthy eating in the early years: A qualitative exploration of food provision in the childminder setting’,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Food Journal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118(4), pp. 992–1002. doi:10.1108/BFJ-01-2015-0014.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 Uk. (30 October 2024).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Minimum wage rates for 2025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Gov Uk. Available at: </a:t>
            </a:r>
            <a:r>
              <a:rPr lang="en-US" sz="12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https://www.gov.uk/government/publications/minimum-wage-rates-for-2025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November 2025).</a:t>
            </a:r>
            <a:endParaRPr lang="en-US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 Wales</a:t>
            </a:r>
            <a:r>
              <a:rPr lang="en-US" sz="12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(April 2016).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Minimum Standards for Regulated Childcare for children up to the age of 12 years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GOV WALES. Last Updated: November 2023. Available at: </a:t>
            </a:r>
            <a:r>
              <a:rPr lang="en-US" sz="12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https://www.gov.wales/sites/default/files/publications/2025-09/national-minimum-standards-for-regula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November 2025).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Tonyan, H.A. and Nuttall, J. (2014) ‘Connecting cultural models of home-based care and childminders’ career paths: An eco-cultural analysis’,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Years Education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22(1), pp. 117–138. doi:10.1080/09669760.2013.809654.</a:t>
            </a: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dirty="0" err="1"/>
              <a:t>Trodd</a:t>
            </a:r>
            <a:r>
              <a:rPr lang="en-US" sz="1200" dirty="0"/>
              <a:t>, L. (2013) </a:t>
            </a:r>
            <a:r>
              <a:rPr lang="en-US" sz="1200" i="1" dirty="0"/>
              <a:t>Transitions in the Early Years: Working with children and families</a:t>
            </a:r>
            <a:r>
              <a:rPr lang="en-US" sz="1200" dirty="0"/>
              <a:t>. London: SAGE Publications.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Uniwide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Formations. (17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</a:t>
            </a:r>
            <a:r>
              <a:rPr lang="en-US" sz="1200" i="1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2023).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 and Cons of Going into Business with Family or Friends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Available at: </a:t>
            </a:r>
            <a:r>
              <a:rPr lang="en-US" sz="12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https://www.uniwide.co.uk/pros-and-cons-of-going-into-business-with-family-or-friends/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November 2025).</a:t>
            </a:r>
            <a:endParaRPr lang="en-US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Government. (23 May 2019).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Childcare for 3- and 4-year-olds: policy guidance for providers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Gov Wales. Last Updated: 7 April 2025. Available at: </a:t>
            </a:r>
            <a:r>
              <a:rPr lang="en-US" sz="12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https://www.gov.wales/childcare-3-and-4-year-olds-policy-guidance-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 November 2025).</a:t>
            </a:r>
            <a:endParaRPr lang="en-US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S. (2022) </a:t>
            </a:r>
            <a:r>
              <a:rPr lang="en-US" sz="1200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Financial Times Guide to Business Start Up 2021/23: The most comprehensive guide for entrepreneurs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32nd </a:t>
            </a:r>
            <a:r>
              <a:rPr lang="en-US" sz="12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 Harlow: Pearson.</a:t>
            </a:r>
            <a:endParaRPr lang="en-US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8691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28B56-445C-7744-12DE-FA6C9490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087" y="4104404"/>
            <a:ext cx="4283902" cy="121289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Thank you!   </a:t>
            </a:r>
            <a:br>
              <a:rPr lang="en-US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                                                                                </a:t>
            </a:r>
            <a:r>
              <a:rPr lang="en-US" sz="3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Multumesc</a:t>
            </a:r>
            <a:r>
              <a:rPr lang="en-US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pic>
        <p:nvPicPr>
          <p:cNvPr id="1026" name="Picture 2" descr="3,900+ Thank You Languages Stock Photos ...">
            <a:extLst>
              <a:ext uri="{FF2B5EF4-FFF2-40B4-BE49-F238E27FC236}">
                <a16:creationId xmlns:a16="http://schemas.microsoft.com/office/drawing/2014/main" id="{286BDEC4-32F5-B473-7C2F-4EB300ED4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465" y="4104404"/>
            <a:ext cx="4175535" cy="275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76ECEB-A5D7-1E91-F913-B4CF85FF3AE4}"/>
              </a:ext>
            </a:extLst>
          </p:cNvPr>
          <p:cNvSpPr txBox="1"/>
          <p:nvPr/>
        </p:nvSpPr>
        <p:spPr>
          <a:xfrm>
            <a:off x="1985376" y="613569"/>
            <a:ext cx="7127308" cy="2567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Dreaming Outloud Pro" panose="03050502040302030504" pitchFamily="66" charset="0"/>
                <a:ea typeface="Times New Roman" panose="02020603050405020304" pitchFamily="18" charset="0"/>
                <a:cs typeface="Dreaming Outloud Pro" panose="03050502040302030504" pitchFamily="66" charset="0"/>
              </a:rPr>
              <a:t>AI Acknowledgement  </a:t>
            </a:r>
            <a:endParaRPr lang="en-US" sz="2000" kern="100" dirty="0">
              <a:effectLst/>
              <a:latin typeface="Dreaming Outloud Pro" panose="03050502040302030504" pitchFamily="66" charset="0"/>
              <a:ea typeface="Times New Roman" panose="02020603050405020304" pitchFamily="18" charset="0"/>
              <a:cs typeface="Dreaming Outloud Pro" panose="03050502040302030504" pitchFamily="66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Dreaming Outloud Pro" panose="03050502040302030504" pitchFamily="66" charset="0"/>
                <a:ea typeface="Times New Roman" panose="02020603050405020304" pitchFamily="18" charset="0"/>
                <a:cs typeface="Dreaming Outloud Pro" panose="03050502040302030504" pitchFamily="66" charset="0"/>
              </a:rPr>
              <a:t>I confirm that I have not presented any AI generated materials as my own work. </a:t>
            </a:r>
            <a:endParaRPr lang="en-US" sz="2000" b="1" kern="100" dirty="0">
              <a:effectLst/>
              <a:latin typeface="Dreaming Outloud Pro" panose="03050502040302030504" pitchFamily="66" charset="0"/>
              <a:ea typeface="Times New Roman" panose="02020603050405020304" pitchFamily="18" charset="0"/>
              <a:cs typeface="Dreaming Outloud Pro" panose="03050502040302030504" pitchFamily="66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Dreaming Outloud Pro" panose="03050502040302030504" pitchFamily="66" charset="0"/>
                <a:ea typeface="Times New Roman" panose="02020603050405020304" pitchFamily="18" charset="0"/>
                <a:cs typeface="Dreaming Outloud Pro" panose="03050502040302030504" pitchFamily="66" charset="0"/>
              </a:rPr>
              <a:t>I confirm that I have copies of my drafts, notes, and other resources I used, which I may be asked to provide in evidence.</a:t>
            </a:r>
            <a:endParaRPr lang="en-US" sz="2000" b="1" kern="100" dirty="0">
              <a:effectLst/>
              <a:latin typeface="Dreaming Outloud Pro" panose="03050502040302030504" pitchFamily="66" charset="0"/>
              <a:ea typeface="Times New Roman" panose="02020603050405020304" pitchFamily="18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110321"/>
      </p:ext>
    </p:extLst>
  </p:cSld>
  <p:clrMapOvr>
    <a:masterClrMapping/>
  </p:clrMapOvr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7243</TotalTime>
  <Words>2347</Words>
  <Application>Microsoft Office PowerPoint</Application>
  <PresentationFormat>Widescreen</PresentationFormat>
  <Paragraphs>140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Light</vt:lpstr>
      <vt:lpstr>Arial</vt:lpstr>
      <vt:lpstr>Calibri</vt:lpstr>
      <vt:lpstr>Dreaming Outloud Pro</vt:lpstr>
      <vt:lpstr>Wingdings</vt:lpstr>
      <vt:lpstr>Chroma</vt:lpstr>
      <vt:lpstr> Alice`s Family Nest</vt:lpstr>
      <vt:lpstr>Overview of my presentation</vt:lpstr>
      <vt:lpstr>  Area 1 – Business idea  </vt:lpstr>
      <vt:lpstr>1.2 Mission, aims, SMART objectives and USP</vt:lpstr>
      <vt:lpstr>1.3 Legal structure (pros and cons)</vt:lpstr>
      <vt:lpstr>1.4 People and Location</vt:lpstr>
      <vt:lpstr>1.5 SWOT and feasibility</vt:lpstr>
      <vt:lpstr>1.6 Cash flow analysis – can we make money?</vt:lpstr>
      <vt:lpstr> Area 2 – Market and Marketing  </vt:lpstr>
      <vt:lpstr>PowerPoint Presentation</vt:lpstr>
      <vt:lpstr>2.3 Marketing examples </vt:lpstr>
      <vt:lpstr>Area 3 – The Pitch!</vt:lpstr>
      <vt:lpstr>Reference List</vt:lpstr>
      <vt:lpstr>Thank you!                                                                                            Multumesc!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Evelinne Alice Dicu</dc:creator>
  <cp:lastModifiedBy>Evelinne Alice Dicu</cp:lastModifiedBy>
  <cp:revision>67</cp:revision>
  <dcterms:created xsi:type="dcterms:W3CDTF">2025-11-09T05:27:52Z</dcterms:created>
  <dcterms:modified xsi:type="dcterms:W3CDTF">2025-11-23T22:37:02Z</dcterms:modified>
</cp:coreProperties>
</file>