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9" r:id="rId1"/>
  </p:sldMasterIdLst>
  <p:notesMasterIdLst>
    <p:notesMasterId r:id="rId17"/>
  </p:notesMasterIdLst>
  <p:sldIdLst>
    <p:sldId id="274" r:id="rId2"/>
    <p:sldId id="273" r:id="rId3"/>
    <p:sldId id="272" r:id="rId4"/>
    <p:sldId id="260" r:id="rId5"/>
    <p:sldId id="259" r:id="rId6"/>
    <p:sldId id="262" r:id="rId7"/>
    <p:sldId id="261" r:id="rId8"/>
    <p:sldId id="263" r:id="rId9"/>
    <p:sldId id="276" r:id="rId10"/>
    <p:sldId id="265" r:id="rId11"/>
    <p:sldId id="275" r:id="rId12"/>
    <p:sldId id="267" r:id="rId13"/>
    <p:sldId id="271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5014AC-D8A9-4247-A3EF-DCEB6996A0BC}" type="doc">
      <dgm:prSet loTypeId="urn:microsoft.com/office/officeart/2009/3/layout/HorizontalOrganizationChart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6C8D8-29FE-485F-A006-F8002772FEF6}">
      <dgm:prSet/>
      <dgm:spPr/>
      <dgm:t>
        <a:bodyPr/>
        <a:lstStyle/>
        <a:p>
          <a:r>
            <a:rPr lang="en-GB"/>
            <a:t>The issue – Morrisons sales have decreased by 4.1% in the last quarter. (Davey, 2022).</a:t>
          </a:r>
          <a:endParaRPr lang="en-US"/>
        </a:p>
      </dgm:t>
    </dgm:pt>
    <dgm:pt modelId="{AEC79FDB-8929-48AD-9910-F393A47D88C5}" type="parTrans" cxnId="{06E2DB23-1760-49A6-BDD5-FAE961BD4AFA}">
      <dgm:prSet/>
      <dgm:spPr/>
      <dgm:t>
        <a:bodyPr/>
        <a:lstStyle/>
        <a:p>
          <a:endParaRPr lang="en-US"/>
        </a:p>
      </dgm:t>
    </dgm:pt>
    <dgm:pt modelId="{830AEFBB-DC8C-4DF6-A87E-2D4377E258B5}" type="sibTrans" cxnId="{06E2DB23-1760-49A6-BDD5-FAE961BD4AFA}">
      <dgm:prSet/>
      <dgm:spPr/>
      <dgm:t>
        <a:bodyPr/>
        <a:lstStyle/>
        <a:p>
          <a:endParaRPr lang="en-US"/>
        </a:p>
      </dgm:t>
    </dgm:pt>
    <dgm:pt modelId="{036E5EA5-48A1-4DBD-ACD1-8EAAEF7FC154}">
      <dgm:prSet/>
      <dgm:spPr/>
      <dgm:t>
        <a:bodyPr/>
        <a:lstStyle/>
        <a:p>
          <a:r>
            <a:rPr lang="en-GB"/>
            <a:t>The need – consumers demanding lower prices (Oller, 2022). </a:t>
          </a:r>
          <a:endParaRPr lang="en-US"/>
        </a:p>
      </dgm:t>
    </dgm:pt>
    <dgm:pt modelId="{568AE023-7964-4D28-85A5-857F4D589141}" type="parTrans" cxnId="{563B8C41-E54E-4FF8-9E55-62D24DF21C36}">
      <dgm:prSet/>
      <dgm:spPr/>
      <dgm:t>
        <a:bodyPr/>
        <a:lstStyle/>
        <a:p>
          <a:endParaRPr lang="en-US"/>
        </a:p>
      </dgm:t>
    </dgm:pt>
    <dgm:pt modelId="{1E27E82D-556F-4901-A221-29B698115C96}" type="sibTrans" cxnId="{563B8C41-E54E-4FF8-9E55-62D24DF21C36}">
      <dgm:prSet/>
      <dgm:spPr/>
      <dgm:t>
        <a:bodyPr/>
        <a:lstStyle/>
        <a:p>
          <a:endParaRPr lang="en-US"/>
        </a:p>
      </dgm:t>
    </dgm:pt>
    <dgm:pt modelId="{118793AA-5DA6-4F7C-A516-FAC617C09D5B}" type="pres">
      <dgm:prSet presAssocID="{EC5014AC-D8A9-4247-A3EF-DCEB6996A0B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FF8D9FF-2F9A-46B2-BA43-AF0F293049B4}" type="pres">
      <dgm:prSet presAssocID="{EE66C8D8-29FE-485F-A006-F8002772FEF6}" presName="hierRoot1" presStyleCnt="0">
        <dgm:presLayoutVars>
          <dgm:hierBranch val="init"/>
        </dgm:presLayoutVars>
      </dgm:prSet>
      <dgm:spPr/>
    </dgm:pt>
    <dgm:pt modelId="{20F97973-68A0-4407-906E-96B1F2634AB9}" type="pres">
      <dgm:prSet presAssocID="{EE66C8D8-29FE-485F-A006-F8002772FEF6}" presName="rootComposite1" presStyleCnt="0"/>
      <dgm:spPr/>
    </dgm:pt>
    <dgm:pt modelId="{B75F32EF-6EE4-4289-B4C6-09D0533F7613}" type="pres">
      <dgm:prSet presAssocID="{EE66C8D8-29FE-485F-A006-F8002772FEF6}" presName="rootText1" presStyleLbl="node0" presStyleIdx="0" presStyleCnt="2">
        <dgm:presLayoutVars>
          <dgm:chPref val="3"/>
        </dgm:presLayoutVars>
      </dgm:prSet>
      <dgm:spPr/>
    </dgm:pt>
    <dgm:pt modelId="{2FE9D2AD-9643-4539-8D22-AF340FDDC9AC}" type="pres">
      <dgm:prSet presAssocID="{EE66C8D8-29FE-485F-A006-F8002772FEF6}" presName="rootConnector1" presStyleLbl="node1" presStyleIdx="0" presStyleCnt="0"/>
      <dgm:spPr/>
    </dgm:pt>
    <dgm:pt modelId="{D569EEE5-BEFB-4694-A03D-12684FDD7C1E}" type="pres">
      <dgm:prSet presAssocID="{EE66C8D8-29FE-485F-A006-F8002772FEF6}" presName="hierChild2" presStyleCnt="0"/>
      <dgm:spPr/>
    </dgm:pt>
    <dgm:pt modelId="{0C9ED7FE-FC1B-4538-BDD7-6D86F4141818}" type="pres">
      <dgm:prSet presAssocID="{EE66C8D8-29FE-485F-A006-F8002772FEF6}" presName="hierChild3" presStyleCnt="0"/>
      <dgm:spPr/>
    </dgm:pt>
    <dgm:pt modelId="{9F7E0861-49A5-43D4-8112-C0A117DDDC79}" type="pres">
      <dgm:prSet presAssocID="{036E5EA5-48A1-4DBD-ACD1-8EAAEF7FC154}" presName="hierRoot1" presStyleCnt="0">
        <dgm:presLayoutVars>
          <dgm:hierBranch val="init"/>
        </dgm:presLayoutVars>
      </dgm:prSet>
      <dgm:spPr/>
    </dgm:pt>
    <dgm:pt modelId="{21F28641-3CE3-4057-A957-A0E238EF7516}" type="pres">
      <dgm:prSet presAssocID="{036E5EA5-48A1-4DBD-ACD1-8EAAEF7FC154}" presName="rootComposite1" presStyleCnt="0"/>
      <dgm:spPr/>
    </dgm:pt>
    <dgm:pt modelId="{C794C1CA-5CEB-43E9-A345-FA52ACEB268F}" type="pres">
      <dgm:prSet presAssocID="{036E5EA5-48A1-4DBD-ACD1-8EAAEF7FC154}" presName="rootText1" presStyleLbl="node0" presStyleIdx="1" presStyleCnt="2">
        <dgm:presLayoutVars>
          <dgm:chPref val="3"/>
        </dgm:presLayoutVars>
      </dgm:prSet>
      <dgm:spPr/>
    </dgm:pt>
    <dgm:pt modelId="{4483C2C3-4674-4FCB-A6B1-E2D612B7AF1F}" type="pres">
      <dgm:prSet presAssocID="{036E5EA5-48A1-4DBD-ACD1-8EAAEF7FC154}" presName="rootConnector1" presStyleLbl="node1" presStyleIdx="0" presStyleCnt="0"/>
      <dgm:spPr/>
    </dgm:pt>
    <dgm:pt modelId="{F0B57C75-D3FD-4464-85B0-024EB7AD2A5C}" type="pres">
      <dgm:prSet presAssocID="{036E5EA5-48A1-4DBD-ACD1-8EAAEF7FC154}" presName="hierChild2" presStyleCnt="0"/>
      <dgm:spPr/>
    </dgm:pt>
    <dgm:pt modelId="{3763CD5F-9525-427A-A491-812E0E631B4D}" type="pres">
      <dgm:prSet presAssocID="{036E5EA5-48A1-4DBD-ACD1-8EAAEF7FC154}" presName="hierChild3" presStyleCnt="0"/>
      <dgm:spPr/>
    </dgm:pt>
  </dgm:ptLst>
  <dgm:cxnLst>
    <dgm:cxn modelId="{DF273A01-A57C-4A43-BEB9-433E1869B081}" type="presOf" srcId="{036E5EA5-48A1-4DBD-ACD1-8EAAEF7FC154}" destId="{C794C1CA-5CEB-43E9-A345-FA52ACEB268F}" srcOrd="0" destOrd="0" presId="urn:microsoft.com/office/officeart/2009/3/layout/HorizontalOrganizationChart"/>
    <dgm:cxn modelId="{06E2DB23-1760-49A6-BDD5-FAE961BD4AFA}" srcId="{EC5014AC-D8A9-4247-A3EF-DCEB6996A0BC}" destId="{EE66C8D8-29FE-485F-A006-F8002772FEF6}" srcOrd="0" destOrd="0" parTransId="{AEC79FDB-8929-48AD-9910-F393A47D88C5}" sibTransId="{830AEFBB-DC8C-4DF6-A87E-2D4377E258B5}"/>
    <dgm:cxn modelId="{563B8C41-E54E-4FF8-9E55-62D24DF21C36}" srcId="{EC5014AC-D8A9-4247-A3EF-DCEB6996A0BC}" destId="{036E5EA5-48A1-4DBD-ACD1-8EAAEF7FC154}" srcOrd="1" destOrd="0" parTransId="{568AE023-7964-4D28-85A5-857F4D589141}" sibTransId="{1E27E82D-556F-4901-A221-29B698115C96}"/>
    <dgm:cxn modelId="{EEB48C4E-E4A2-4713-8EE3-D1E794D707BC}" type="presOf" srcId="{EE66C8D8-29FE-485F-A006-F8002772FEF6}" destId="{B75F32EF-6EE4-4289-B4C6-09D0533F7613}" srcOrd="0" destOrd="0" presId="urn:microsoft.com/office/officeart/2009/3/layout/HorizontalOrganizationChart"/>
    <dgm:cxn modelId="{25F2A158-DF48-46A0-ACDE-57AA15DD521A}" type="presOf" srcId="{036E5EA5-48A1-4DBD-ACD1-8EAAEF7FC154}" destId="{4483C2C3-4674-4FCB-A6B1-E2D612B7AF1F}" srcOrd="1" destOrd="0" presId="urn:microsoft.com/office/officeart/2009/3/layout/HorizontalOrganizationChart"/>
    <dgm:cxn modelId="{84B36384-48E8-4689-B5D2-CBF2F365B74A}" type="presOf" srcId="{EE66C8D8-29FE-485F-A006-F8002772FEF6}" destId="{2FE9D2AD-9643-4539-8D22-AF340FDDC9AC}" srcOrd="1" destOrd="0" presId="urn:microsoft.com/office/officeart/2009/3/layout/HorizontalOrganizationChart"/>
    <dgm:cxn modelId="{B428F796-79D2-4AB9-A81B-F364E0F1A194}" type="presOf" srcId="{EC5014AC-D8A9-4247-A3EF-DCEB6996A0BC}" destId="{118793AA-5DA6-4F7C-A516-FAC617C09D5B}" srcOrd="0" destOrd="0" presId="urn:microsoft.com/office/officeart/2009/3/layout/HorizontalOrganizationChart"/>
    <dgm:cxn modelId="{8765A40B-0D94-45D7-8025-EB62ADECF588}" type="presParOf" srcId="{118793AA-5DA6-4F7C-A516-FAC617C09D5B}" destId="{1FF8D9FF-2F9A-46B2-BA43-AF0F293049B4}" srcOrd="0" destOrd="0" presId="urn:microsoft.com/office/officeart/2009/3/layout/HorizontalOrganizationChart"/>
    <dgm:cxn modelId="{68EA749E-8D72-42C8-8957-FE128B7B4F2A}" type="presParOf" srcId="{1FF8D9FF-2F9A-46B2-BA43-AF0F293049B4}" destId="{20F97973-68A0-4407-906E-96B1F2634AB9}" srcOrd="0" destOrd="0" presId="urn:microsoft.com/office/officeart/2009/3/layout/HorizontalOrganizationChart"/>
    <dgm:cxn modelId="{2F58E7A0-1BDE-4B85-939D-669DC7FD9FBC}" type="presParOf" srcId="{20F97973-68A0-4407-906E-96B1F2634AB9}" destId="{B75F32EF-6EE4-4289-B4C6-09D0533F7613}" srcOrd="0" destOrd="0" presId="urn:microsoft.com/office/officeart/2009/3/layout/HorizontalOrganizationChart"/>
    <dgm:cxn modelId="{032F6F2F-C176-4869-A9C5-9B9834E13FF6}" type="presParOf" srcId="{20F97973-68A0-4407-906E-96B1F2634AB9}" destId="{2FE9D2AD-9643-4539-8D22-AF340FDDC9AC}" srcOrd="1" destOrd="0" presId="urn:microsoft.com/office/officeart/2009/3/layout/HorizontalOrganizationChart"/>
    <dgm:cxn modelId="{E6F9ED2F-C3A6-4861-B0ED-C8C44832098F}" type="presParOf" srcId="{1FF8D9FF-2F9A-46B2-BA43-AF0F293049B4}" destId="{D569EEE5-BEFB-4694-A03D-12684FDD7C1E}" srcOrd="1" destOrd="0" presId="urn:microsoft.com/office/officeart/2009/3/layout/HorizontalOrganizationChart"/>
    <dgm:cxn modelId="{AE6C640A-F21D-4DA7-92F3-08E859B50934}" type="presParOf" srcId="{1FF8D9FF-2F9A-46B2-BA43-AF0F293049B4}" destId="{0C9ED7FE-FC1B-4538-BDD7-6D86F4141818}" srcOrd="2" destOrd="0" presId="urn:microsoft.com/office/officeart/2009/3/layout/HorizontalOrganizationChart"/>
    <dgm:cxn modelId="{1D23FCD7-E138-488E-9CC0-99019CB9C079}" type="presParOf" srcId="{118793AA-5DA6-4F7C-A516-FAC617C09D5B}" destId="{9F7E0861-49A5-43D4-8112-C0A117DDDC79}" srcOrd="1" destOrd="0" presId="urn:microsoft.com/office/officeart/2009/3/layout/HorizontalOrganizationChart"/>
    <dgm:cxn modelId="{505FF327-FD75-4E10-AA4C-7D702EACE027}" type="presParOf" srcId="{9F7E0861-49A5-43D4-8112-C0A117DDDC79}" destId="{21F28641-3CE3-4057-A957-A0E238EF7516}" srcOrd="0" destOrd="0" presId="urn:microsoft.com/office/officeart/2009/3/layout/HorizontalOrganizationChart"/>
    <dgm:cxn modelId="{0BEC4526-B6F0-45E3-9F8C-9972F7DC65B2}" type="presParOf" srcId="{21F28641-3CE3-4057-A957-A0E238EF7516}" destId="{C794C1CA-5CEB-43E9-A345-FA52ACEB268F}" srcOrd="0" destOrd="0" presId="urn:microsoft.com/office/officeart/2009/3/layout/HorizontalOrganizationChart"/>
    <dgm:cxn modelId="{8547FC58-FA17-4AF4-911C-641E164CCD12}" type="presParOf" srcId="{21F28641-3CE3-4057-A957-A0E238EF7516}" destId="{4483C2C3-4674-4FCB-A6B1-E2D612B7AF1F}" srcOrd="1" destOrd="0" presId="urn:microsoft.com/office/officeart/2009/3/layout/HorizontalOrganizationChart"/>
    <dgm:cxn modelId="{CE5690EB-3420-4350-A044-ED59BA3B3A70}" type="presParOf" srcId="{9F7E0861-49A5-43D4-8112-C0A117DDDC79}" destId="{F0B57C75-D3FD-4464-85B0-024EB7AD2A5C}" srcOrd="1" destOrd="0" presId="urn:microsoft.com/office/officeart/2009/3/layout/HorizontalOrganizationChart"/>
    <dgm:cxn modelId="{1A74E262-640E-47F0-A457-BF4CBF0E0292}" type="presParOf" srcId="{9F7E0861-49A5-43D4-8112-C0A117DDDC79}" destId="{3763CD5F-9525-427A-A491-812E0E631B4D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71BCE4-4381-4BA9-9B59-2DFDBF19C74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DFE9C8-D462-4388-85D4-3D9E9AC5C59B}">
      <dgm:prSet/>
      <dgm:spPr/>
      <dgm:t>
        <a:bodyPr/>
        <a:lstStyle/>
        <a:p>
          <a:r>
            <a:rPr lang="en-GB" dirty="0"/>
            <a:t>The introduction of the concept and use of Emergent strategies </a:t>
          </a:r>
          <a:endParaRPr lang="en-US" dirty="0"/>
        </a:p>
      </dgm:t>
    </dgm:pt>
    <dgm:pt modelId="{87226A26-462A-43AC-9478-54AB2E99C2F0}" type="parTrans" cxnId="{4E92B71E-6D00-4E70-98C1-AE80991A902F}">
      <dgm:prSet/>
      <dgm:spPr/>
      <dgm:t>
        <a:bodyPr/>
        <a:lstStyle/>
        <a:p>
          <a:endParaRPr lang="en-US"/>
        </a:p>
      </dgm:t>
    </dgm:pt>
    <dgm:pt modelId="{ED0B7257-BFEA-4399-A6AA-A2562F6F1643}" type="sibTrans" cxnId="{4E92B71E-6D00-4E70-98C1-AE80991A902F}">
      <dgm:prSet/>
      <dgm:spPr/>
      <dgm:t>
        <a:bodyPr/>
        <a:lstStyle/>
        <a:p>
          <a:endParaRPr lang="en-US"/>
        </a:p>
      </dgm:t>
    </dgm:pt>
    <dgm:pt modelId="{3339E13F-7838-4063-B3CD-C79C232D046D}">
      <dgm:prSet/>
      <dgm:spPr/>
      <dgm:t>
        <a:bodyPr/>
        <a:lstStyle/>
        <a:p>
          <a:r>
            <a:rPr lang="en-GB" dirty="0"/>
            <a:t>Pricing more competitively  and represent consumer demands</a:t>
          </a:r>
          <a:endParaRPr lang="en-US" dirty="0"/>
        </a:p>
      </dgm:t>
    </dgm:pt>
    <dgm:pt modelId="{AF6D388D-BDCD-4CDF-BBDF-79A2CFD8DE3A}" type="parTrans" cxnId="{96CD1797-45F8-48AB-B20F-F5E32CA1696A}">
      <dgm:prSet/>
      <dgm:spPr/>
      <dgm:t>
        <a:bodyPr/>
        <a:lstStyle/>
        <a:p>
          <a:endParaRPr lang="en-US"/>
        </a:p>
      </dgm:t>
    </dgm:pt>
    <dgm:pt modelId="{01477C10-C689-46BE-AAB0-791E3D30016D}" type="sibTrans" cxnId="{96CD1797-45F8-48AB-B20F-F5E32CA1696A}">
      <dgm:prSet/>
      <dgm:spPr/>
      <dgm:t>
        <a:bodyPr/>
        <a:lstStyle/>
        <a:p>
          <a:endParaRPr lang="en-US"/>
        </a:p>
      </dgm:t>
    </dgm:pt>
    <dgm:pt modelId="{6B1B32FC-4BDC-4B6C-A877-6728C4AD1B34}">
      <dgm:prSet/>
      <dgm:spPr/>
      <dgm:t>
        <a:bodyPr/>
        <a:lstStyle/>
        <a:p>
          <a:r>
            <a:rPr lang="en-GB" dirty="0"/>
            <a:t>Developing the Amazon partnership to a national and possible greater scale</a:t>
          </a:r>
          <a:endParaRPr lang="en-US" dirty="0"/>
        </a:p>
      </dgm:t>
    </dgm:pt>
    <dgm:pt modelId="{3807F704-6731-480F-A156-9A2B07FCBD37}" type="parTrans" cxnId="{E0803F24-D508-4C15-A402-5FFC70CC4D05}">
      <dgm:prSet/>
      <dgm:spPr/>
      <dgm:t>
        <a:bodyPr/>
        <a:lstStyle/>
        <a:p>
          <a:endParaRPr lang="en-US"/>
        </a:p>
      </dgm:t>
    </dgm:pt>
    <dgm:pt modelId="{CE96F3A2-9322-49E5-8FD9-010294E7AD64}" type="sibTrans" cxnId="{E0803F24-D508-4C15-A402-5FFC70CC4D05}">
      <dgm:prSet/>
      <dgm:spPr/>
      <dgm:t>
        <a:bodyPr/>
        <a:lstStyle/>
        <a:p>
          <a:endParaRPr lang="en-US"/>
        </a:p>
      </dgm:t>
    </dgm:pt>
    <dgm:pt modelId="{36B71C33-0F4C-4E4C-BF4F-F258568647A4}" type="pres">
      <dgm:prSet presAssocID="{BF71BCE4-4381-4BA9-9B59-2DFDBF19C746}" presName="Name0" presStyleCnt="0">
        <dgm:presLayoutVars>
          <dgm:dir/>
          <dgm:animLvl val="lvl"/>
          <dgm:resizeHandles val="exact"/>
        </dgm:presLayoutVars>
      </dgm:prSet>
      <dgm:spPr/>
    </dgm:pt>
    <dgm:pt modelId="{52748124-DA51-48FB-8A2C-4820133E8310}" type="pres">
      <dgm:prSet presAssocID="{44DFE9C8-D462-4388-85D4-3D9E9AC5C59B}" presName="linNode" presStyleCnt="0"/>
      <dgm:spPr/>
    </dgm:pt>
    <dgm:pt modelId="{D1E5095C-0C4A-410B-B685-152ACCF8DAD8}" type="pres">
      <dgm:prSet presAssocID="{44DFE9C8-D462-4388-85D4-3D9E9AC5C59B}" presName="parentText" presStyleLbl="node1" presStyleIdx="0" presStyleCnt="3" custScaleX="208860">
        <dgm:presLayoutVars>
          <dgm:chMax val="1"/>
          <dgm:bulletEnabled val="1"/>
        </dgm:presLayoutVars>
      </dgm:prSet>
      <dgm:spPr/>
    </dgm:pt>
    <dgm:pt modelId="{32CB4BE0-16BC-42CD-9415-7A27ADB6C9EA}" type="pres">
      <dgm:prSet presAssocID="{ED0B7257-BFEA-4399-A6AA-A2562F6F1643}" presName="sp" presStyleCnt="0"/>
      <dgm:spPr/>
    </dgm:pt>
    <dgm:pt modelId="{C8E5AD22-DB63-4733-B3D1-2DA6A7E34AE0}" type="pres">
      <dgm:prSet presAssocID="{3339E13F-7838-4063-B3CD-C79C232D046D}" presName="linNode" presStyleCnt="0"/>
      <dgm:spPr/>
    </dgm:pt>
    <dgm:pt modelId="{C7762FE8-6405-49BB-BECD-F61D704F34E5}" type="pres">
      <dgm:prSet presAssocID="{3339E13F-7838-4063-B3CD-C79C232D046D}" presName="parentText" presStyleLbl="node1" presStyleIdx="1" presStyleCnt="3" custScaleX="206588">
        <dgm:presLayoutVars>
          <dgm:chMax val="1"/>
          <dgm:bulletEnabled val="1"/>
        </dgm:presLayoutVars>
      </dgm:prSet>
      <dgm:spPr/>
    </dgm:pt>
    <dgm:pt modelId="{649F2F8B-ED70-4974-8545-9FED498793B0}" type="pres">
      <dgm:prSet presAssocID="{01477C10-C689-46BE-AAB0-791E3D30016D}" presName="sp" presStyleCnt="0"/>
      <dgm:spPr/>
    </dgm:pt>
    <dgm:pt modelId="{FEFF34AA-40E6-4B01-8208-044000951DB6}" type="pres">
      <dgm:prSet presAssocID="{6B1B32FC-4BDC-4B6C-A877-6728C4AD1B34}" presName="linNode" presStyleCnt="0"/>
      <dgm:spPr/>
    </dgm:pt>
    <dgm:pt modelId="{126414FF-FB39-4168-99BC-EA10B3117135}" type="pres">
      <dgm:prSet presAssocID="{6B1B32FC-4BDC-4B6C-A877-6728C4AD1B34}" presName="parentText" presStyleLbl="node1" presStyleIdx="2" presStyleCnt="3" custScaleX="209618">
        <dgm:presLayoutVars>
          <dgm:chMax val="1"/>
          <dgm:bulletEnabled val="1"/>
        </dgm:presLayoutVars>
      </dgm:prSet>
      <dgm:spPr/>
    </dgm:pt>
  </dgm:ptLst>
  <dgm:cxnLst>
    <dgm:cxn modelId="{4E92B71E-6D00-4E70-98C1-AE80991A902F}" srcId="{BF71BCE4-4381-4BA9-9B59-2DFDBF19C746}" destId="{44DFE9C8-D462-4388-85D4-3D9E9AC5C59B}" srcOrd="0" destOrd="0" parTransId="{87226A26-462A-43AC-9478-54AB2E99C2F0}" sibTransId="{ED0B7257-BFEA-4399-A6AA-A2562F6F1643}"/>
    <dgm:cxn modelId="{E0803F24-D508-4C15-A402-5FFC70CC4D05}" srcId="{BF71BCE4-4381-4BA9-9B59-2DFDBF19C746}" destId="{6B1B32FC-4BDC-4B6C-A877-6728C4AD1B34}" srcOrd="2" destOrd="0" parTransId="{3807F704-6731-480F-A156-9A2B07FCBD37}" sibTransId="{CE96F3A2-9322-49E5-8FD9-010294E7AD64}"/>
    <dgm:cxn modelId="{95AE4126-DD06-4660-8D2C-3CE6C5DE083C}" type="presOf" srcId="{BF71BCE4-4381-4BA9-9B59-2DFDBF19C746}" destId="{36B71C33-0F4C-4E4C-BF4F-F258568647A4}" srcOrd="0" destOrd="0" presId="urn:microsoft.com/office/officeart/2005/8/layout/vList5"/>
    <dgm:cxn modelId="{EFDB295C-762C-4787-995F-D579D754DD41}" type="presOf" srcId="{44DFE9C8-D462-4388-85D4-3D9E9AC5C59B}" destId="{D1E5095C-0C4A-410B-B685-152ACCF8DAD8}" srcOrd="0" destOrd="0" presId="urn:microsoft.com/office/officeart/2005/8/layout/vList5"/>
    <dgm:cxn modelId="{423DB05F-4252-4135-81CB-CC6BBC269CE0}" type="presOf" srcId="{6B1B32FC-4BDC-4B6C-A877-6728C4AD1B34}" destId="{126414FF-FB39-4168-99BC-EA10B3117135}" srcOrd="0" destOrd="0" presId="urn:microsoft.com/office/officeart/2005/8/layout/vList5"/>
    <dgm:cxn modelId="{96CD1797-45F8-48AB-B20F-F5E32CA1696A}" srcId="{BF71BCE4-4381-4BA9-9B59-2DFDBF19C746}" destId="{3339E13F-7838-4063-B3CD-C79C232D046D}" srcOrd="1" destOrd="0" parTransId="{AF6D388D-BDCD-4CDF-BBDF-79A2CFD8DE3A}" sibTransId="{01477C10-C689-46BE-AAB0-791E3D30016D}"/>
    <dgm:cxn modelId="{E3610FB2-6DD1-45FE-A82A-46B9E17A65B1}" type="presOf" srcId="{3339E13F-7838-4063-B3CD-C79C232D046D}" destId="{C7762FE8-6405-49BB-BECD-F61D704F34E5}" srcOrd="0" destOrd="0" presId="urn:microsoft.com/office/officeart/2005/8/layout/vList5"/>
    <dgm:cxn modelId="{A81121D6-DC3C-4A27-92B2-73AED84C8D48}" type="presParOf" srcId="{36B71C33-0F4C-4E4C-BF4F-F258568647A4}" destId="{52748124-DA51-48FB-8A2C-4820133E8310}" srcOrd="0" destOrd="0" presId="urn:microsoft.com/office/officeart/2005/8/layout/vList5"/>
    <dgm:cxn modelId="{5BD00806-2AC4-4A89-A660-74CEB414C36C}" type="presParOf" srcId="{52748124-DA51-48FB-8A2C-4820133E8310}" destId="{D1E5095C-0C4A-410B-B685-152ACCF8DAD8}" srcOrd="0" destOrd="0" presId="urn:microsoft.com/office/officeart/2005/8/layout/vList5"/>
    <dgm:cxn modelId="{FCE2A83A-16D8-4413-A78A-D15FB41AE65C}" type="presParOf" srcId="{36B71C33-0F4C-4E4C-BF4F-F258568647A4}" destId="{32CB4BE0-16BC-42CD-9415-7A27ADB6C9EA}" srcOrd="1" destOrd="0" presId="urn:microsoft.com/office/officeart/2005/8/layout/vList5"/>
    <dgm:cxn modelId="{87934E34-EF57-4824-8964-789165E46B74}" type="presParOf" srcId="{36B71C33-0F4C-4E4C-BF4F-F258568647A4}" destId="{C8E5AD22-DB63-4733-B3D1-2DA6A7E34AE0}" srcOrd="2" destOrd="0" presId="urn:microsoft.com/office/officeart/2005/8/layout/vList5"/>
    <dgm:cxn modelId="{49203FCF-5A17-491A-98A2-8DD2450A7C23}" type="presParOf" srcId="{C8E5AD22-DB63-4733-B3D1-2DA6A7E34AE0}" destId="{C7762FE8-6405-49BB-BECD-F61D704F34E5}" srcOrd="0" destOrd="0" presId="urn:microsoft.com/office/officeart/2005/8/layout/vList5"/>
    <dgm:cxn modelId="{9DBA7265-BC78-4C67-8EBE-2CC1403DAF89}" type="presParOf" srcId="{36B71C33-0F4C-4E4C-BF4F-F258568647A4}" destId="{649F2F8B-ED70-4974-8545-9FED498793B0}" srcOrd="3" destOrd="0" presId="urn:microsoft.com/office/officeart/2005/8/layout/vList5"/>
    <dgm:cxn modelId="{ABBE9CDC-9E5D-4C78-A8EB-6805D648D296}" type="presParOf" srcId="{36B71C33-0F4C-4E4C-BF4F-F258568647A4}" destId="{FEFF34AA-40E6-4B01-8208-044000951DB6}" srcOrd="4" destOrd="0" presId="urn:microsoft.com/office/officeart/2005/8/layout/vList5"/>
    <dgm:cxn modelId="{CF6008C8-B849-4990-BA2B-CBBC4A5C982D}" type="presParOf" srcId="{FEFF34AA-40E6-4B01-8208-044000951DB6}" destId="{126414FF-FB39-4168-99BC-EA10B311713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5F32EF-6EE4-4289-B4C6-09D0533F7613}">
      <dsp:nvSpPr>
        <dsp:cNvPr id="0" name=""/>
        <dsp:cNvSpPr/>
      </dsp:nvSpPr>
      <dsp:spPr>
        <a:xfrm>
          <a:off x="720" y="173276"/>
          <a:ext cx="5904886" cy="1800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issue – Morrisons sales have decreased by 4.1% in the last quarter. (Davey, 2022).</a:t>
          </a:r>
          <a:endParaRPr lang="en-US" sz="3100" kern="1200"/>
        </a:p>
      </dsp:txBody>
      <dsp:txXfrm>
        <a:off x="720" y="173276"/>
        <a:ext cx="5904886" cy="1800990"/>
      </dsp:txXfrm>
    </dsp:sp>
    <dsp:sp modelId="{C794C1CA-5CEB-43E9-A345-FA52ACEB268F}">
      <dsp:nvSpPr>
        <dsp:cNvPr id="0" name=""/>
        <dsp:cNvSpPr/>
      </dsp:nvSpPr>
      <dsp:spPr>
        <a:xfrm>
          <a:off x="720" y="2712377"/>
          <a:ext cx="5904886" cy="1800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need – consumers demanding lower prices (Oller, 2022). </a:t>
          </a:r>
          <a:endParaRPr lang="en-US" sz="3100" kern="1200"/>
        </a:p>
      </dsp:txBody>
      <dsp:txXfrm>
        <a:off x="720" y="2712377"/>
        <a:ext cx="5904886" cy="18009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5095C-0C4A-410B-B685-152ACCF8DAD8}">
      <dsp:nvSpPr>
        <dsp:cNvPr id="0" name=""/>
        <dsp:cNvSpPr/>
      </dsp:nvSpPr>
      <dsp:spPr>
        <a:xfrm>
          <a:off x="741397" y="2132"/>
          <a:ext cx="4543684" cy="1407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introduction of the concept and use of Emergent strategies </a:t>
          </a:r>
          <a:endParaRPr lang="en-US" sz="2400" kern="1200" dirty="0"/>
        </a:p>
      </dsp:txBody>
      <dsp:txXfrm>
        <a:off x="810109" y="70844"/>
        <a:ext cx="4406260" cy="1270158"/>
      </dsp:txXfrm>
    </dsp:sp>
    <dsp:sp modelId="{C7762FE8-6405-49BB-BECD-F61D704F34E5}">
      <dsp:nvSpPr>
        <dsp:cNvPr id="0" name=""/>
        <dsp:cNvSpPr/>
      </dsp:nvSpPr>
      <dsp:spPr>
        <a:xfrm>
          <a:off x="741397" y="1480093"/>
          <a:ext cx="4494257" cy="1407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Pricing more competitively  and represent consumer demands</a:t>
          </a:r>
          <a:endParaRPr lang="en-US" sz="2300" kern="1200" dirty="0"/>
        </a:p>
      </dsp:txBody>
      <dsp:txXfrm>
        <a:off x="810109" y="1548805"/>
        <a:ext cx="4356833" cy="1270158"/>
      </dsp:txXfrm>
    </dsp:sp>
    <dsp:sp modelId="{126414FF-FB39-4168-99BC-EA10B3117135}">
      <dsp:nvSpPr>
        <dsp:cNvPr id="0" name=""/>
        <dsp:cNvSpPr/>
      </dsp:nvSpPr>
      <dsp:spPr>
        <a:xfrm>
          <a:off x="741397" y="2958055"/>
          <a:ext cx="4560174" cy="14075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Developing the Amazon partnership to a national and possible greater scale</a:t>
          </a:r>
          <a:endParaRPr lang="en-US" sz="2300" kern="1200" dirty="0"/>
        </a:p>
      </dsp:txBody>
      <dsp:txXfrm>
        <a:off x="810109" y="3026767"/>
        <a:ext cx="4422750" cy="1270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C8BD6C-DECE-064F-A5FD-D2DB272A9C1A}" type="datetimeFigureOut">
              <a:rPr lang="en-US" smtClean="0"/>
              <a:t>10/29/2022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B03249-4855-3146-8173-99FFCF291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150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03249-4855-3146-8173-99FFCF291F9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336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  <a:ea typeface="Yu Mincho" panose="02020400000000000000" pitchFamily="18" charset="-128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03249-4855-3146-8173-99FFCF291F9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45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03249-4855-3146-8173-99FFCF291F9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62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03249-4855-3146-8173-99FFCF291F9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37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03249-4855-3146-8173-99FFCF291F9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127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03249-4855-3146-8173-99FFCF291F9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080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846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513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988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90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70417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43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722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793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09B482E8-6E0E-1B4F-B1FD-C69DB9E858D9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53292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91344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4605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46677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9200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950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10/29/2022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8203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  <p:sldLayoutId id="2147483921" r:id="rId12"/>
    <p:sldLayoutId id="2147483922" r:id="rId13"/>
    <p:sldLayoutId id="2147483923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gif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2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14.png"/><Relationship Id="rId12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jpeg"/><Relationship Id="rId11" Type="http://schemas.openxmlformats.org/officeDocument/2006/relationships/image" Target="../media/image18.pn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1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6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7.xml"/><Relationship Id="rId7" Type="http://schemas.openxmlformats.org/officeDocument/2006/relationships/diagramData" Target="../diagrams/data1.xml"/><Relationship Id="rId12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2.png"/><Relationship Id="rId11" Type="http://schemas.microsoft.com/office/2007/relationships/diagramDrawing" Target="../diagrams/drawing1.xml"/><Relationship Id="rId5" Type="http://schemas.openxmlformats.org/officeDocument/2006/relationships/image" Target="../media/image27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1.jpeg"/><Relationship Id="rId9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0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times.co.uk/morrisons-set-to-lose-market-share-in-2022-as-sales-slump-amid-stronger-competition-says-globaldata/&#160;" TargetMode="External"/><Relationship Id="rId2" Type="http://schemas.openxmlformats.org/officeDocument/2006/relationships/hyperlink" Target="https://www.grocerygazette.co.uk/2022/06/30/morrisons-sales-slump/&#160;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vestopedia.com/terms/s/strategic-management.asp&#160;" TargetMode="External"/><Relationship Id="rId5" Type="http://schemas.openxmlformats.org/officeDocument/2006/relationships/hyperlink" Target="https://www.indeed.com/career-advice/career-development/emergent-strategy-definition&#160;" TargetMode="External"/><Relationship Id="rId4" Type="http://schemas.openxmlformats.org/officeDocument/2006/relationships/hyperlink" Target="https://www.theguardian.com/business/2022/jul/08/six-charts-that-show-how-the-uk-economy-is-in-crisis&#160;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internetretailing.net/customer/consumers-ditch-brand-loyalty-post-pandemic-driven-by-price-and-convenience-24340/&#160;" TargetMode="External"/><Relationship Id="rId3" Type="http://schemas.openxmlformats.org/officeDocument/2006/relationships/hyperlink" Target="https://www.morrisons-corporate.com/about-us/company-history/&#160;" TargetMode="External"/><Relationship Id="rId7" Type="http://schemas.openxmlformats.org/officeDocument/2006/relationships/hyperlink" Target="https://www.bbc.co.uk/news/business-51586870&#160;" TargetMode="External"/><Relationship Id="rId12" Type="http://schemas.openxmlformats.org/officeDocument/2006/relationships/hyperlink" Target="https://www.which.co.uk/reviews/supermarkets/article/supermarket-price-comparison-aPpYp9j1MFin" TargetMode="External"/><Relationship Id="rId2" Type="http://schemas.openxmlformats.org/officeDocument/2006/relationships/hyperlink" Target="https://www.morrisons.jobs/locations/in-store&#160;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conomicshelp.org/microessays/markets/oligopoly/&#160;" TargetMode="External"/><Relationship Id="rId11" Type="http://schemas.openxmlformats.org/officeDocument/2006/relationships/hyperlink" Target="https://www.thebusinessdesk.com/yorkshire/news/2099227-morrisons-loses-fourth-place-supermarket-spot-to-aldi&#160;" TargetMode="External"/><Relationship Id="rId5" Type="http://schemas.openxmlformats.org/officeDocument/2006/relationships/hyperlink" Target="https://www.grocerygazette.co.uk/2022/06/14/uk-grocery-market-grow/" TargetMode="External"/><Relationship Id="rId10" Type="http://schemas.openxmlformats.org/officeDocument/2006/relationships/hyperlink" Target="https://www.b2binternational.com/2018/10/26/how-is-strategy-developed-and-where-does-market-research-fit-in/&#160;" TargetMode="External"/><Relationship Id="rId4" Type="http://schemas.openxmlformats.org/officeDocument/2006/relationships/hyperlink" Target="https://www.yorkshirepost.co.uk/business/amazon-and-morrisons-rolls-out-its-partnership-in-cleethorpes-and-surrounding-areas-grimsby-somerby-and-ulceby-3752923" TargetMode="External"/><Relationship Id="rId9" Type="http://schemas.openxmlformats.org/officeDocument/2006/relationships/hyperlink" Target="https://www.statista.com/statistics/1135764/most-popular-supermarkets-in-the-uk/&#160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25">
            <a:hlinkClick r:id="" action="ppaction://media"/>
            <a:extLst>
              <a:ext uri="{FF2B5EF4-FFF2-40B4-BE49-F238E27FC236}">
                <a16:creationId xmlns:a16="http://schemas.microsoft.com/office/drawing/2014/main" id="{BD107CD2-1E4D-0E43-21F0-52F06FA812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1947" t="-125896" r="-261947" b="-125896"/>
          <a:stretch>
            <a:fillRect/>
          </a:stretch>
        </p:blipFill>
        <p:spPr>
          <a:xfrm>
            <a:off x="9847900" y="5580105"/>
            <a:ext cx="3040633" cy="17145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D9CBE88-29E2-A14E-330F-AB58239066E2}"/>
              </a:ext>
            </a:extLst>
          </p:cNvPr>
          <p:cNvSpPr txBox="1">
            <a:spLocks/>
          </p:cNvSpPr>
          <p:nvPr/>
        </p:nvSpPr>
        <p:spPr>
          <a:xfrm>
            <a:off x="0" y="1240780"/>
            <a:ext cx="6086857" cy="4376440"/>
          </a:xfrm>
          <a:prstGeom prst="rect">
            <a:avLst/>
          </a:prstGeom>
          <a:effectLst/>
        </p:spPr>
        <p:txBody>
          <a:bodyPr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en-GB" sz="4400">
                <a:solidFill>
                  <a:schemeClr val="tx1"/>
                </a:solidFill>
              </a:rPr>
              <a:t>Morrisons – </a:t>
            </a:r>
            <a:br>
              <a:rPr lang="en-GB" sz="4400">
                <a:solidFill>
                  <a:schemeClr val="tx1"/>
                </a:solidFill>
              </a:rPr>
            </a:br>
            <a:r>
              <a:rPr lang="en-GB" sz="4400">
                <a:solidFill>
                  <a:schemeClr val="tx1"/>
                </a:solidFill>
              </a:rPr>
              <a:t>Strategy For Improvement 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3D51CF69-2035-F002-DB9F-41DCECF73952}"/>
              </a:ext>
            </a:extLst>
          </p:cNvPr>
          <p:cNvSpPr txBox="1">
            <a:spLocks/>
          </p:cNvSpPr>
          <p:nvPr/>
        </p:nvSpPr>
        <p:spPr>
          <a:xfrm>
            <a:off x="7382942" y="1240780"/>
            <a:ext cx="3364746" cy="4376440"/>
          </a:xfrm>
          <a:prstGeom prst="rect">
            <a:avLst/>
          </a:prstGeom>
          <a:effectLst/>
        </p:spPr>
        <p:txBody>
          <a:bodyPr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Billy Clarke </a:t>
            </a:r>
          </a:p>
          <a:p>
            <a:pPr marL="0" indent="0">
              <a:buNone/>
            </a:pPr>
            <a:r>
              <a:rPr lang="en-GB" sz="2400" dirty="0"/>
              <a:t>2004276</a:t>
            </a:r>
            <a:endParaRPr lang="en-US" sz="24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DACCE64-F69E-144C-00C8-73297B4C2A5B}"/>
              </a:ext>
            </a:extLst>
          </p:cNvPr>
          <p:cNvCxnSpPr/>
          <p:nvPr/>
        </p:nvCxnSpPr>
        <p:spPr>
          <a:xfrm>
            <a:off x="6746789" y="337751"/>
            <a:ext cx="0" cy="604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89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27C3B33-DFAA-B015-D80C-DFA907EB98CF}"/>
              </a:ext>
            </a:extLst>
          </p:cNvPr>
          <p:cNvSpPr txBox="1">
            <a:spLocks/>
          </p:cNvSpPr>
          <p:nvPr/>
        </p:nvSpPr>
        <p:spPr>
          <a:xfrm>
            <a:off x="4611431" y="1355177"/>
            <a:ext cx="7052733" cy="579765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Source Sans Pro" panose="020B0503030403020204" pitchFamily="34" charset="0"/>
                <a:ea typeface="Source Sans Pro" panose="020B0503030403020204" pitchFamily="34" charset="0"/>
              </a:rPr>
              <a:t>“Strategic management involves setting objectives, analysing the competitive environment, analysing the internal organisation, evaluating strategies, and ensuring that management rolls out the strategies across the organisation” (Kenton, 2022)</a:t>
            </a:r>
          </a:p>
          <a:p>
            <a:endParaRPr lang="en-GB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  <a:p>
            <a:endParaRPr lang="en-GB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  <a:p>
            <a:r>
              <a:rPr lang="en-GB" dirty="0">
                <a:latin typeface="Source Sans Pro" panose="020B0503030403020204" pitchFamily="34" charset="0"/>
                <a:ea typeface="Source Sans Pro" panose="020B0503030403020204" pitchFamily="34" charset="0"/>
              </a:rPr>
              <a:t>Johnson et all, 2005, highlight strategic management as in the image. The three points of the triangle making up what they believe strategic management to be. </a:t>
            </a:r>
          </a:p>
          <a:p>
            <a:endParaRPr lang="en-GB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  <a:p>
            <a:endParaRPr lang="en-GB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  <a:p>
            <a:r>
              <a:rPr lang="en-GB" dirty="0">
                <a:latin typeface="Source Sans Pro" panose="020B0503030403020204" pitchFamily="34" charset="0"/>
                <a:ea typeface="Source Sans Pro" panose="020B0503030403020204" pitchFamily="34" charset="0"/>
                <a:cs typeface="Times New Roman" panose="020F0502020204030204" pitchFamily="34" charset="0"/>
              </a:rPr>
              <a:t>Mintzberg &amp; Waters, 1985,</a:t>
            </a:r>
            <a:r>
              <a:rPr lang="en-GB" dirty="0">
                <a:latin typeface="Source Sans Pro" panose="020B0503030403020204" pitchFamily="34" charset="0"/>
                <a:ea typeface="Source Sans Pro" panose="020B0503030403020204" pitchFamily="34" charset="0"/>
              </a:rPr>
              <a:t> displays strategic management as an ongoing and reactive process. It is a mixture between reactions to emergent situations and planned strategic decisions.</a:t>
            </a:r>
          </a:p>
          <a:p>
            <a:endParaRPr lang="en-GB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pic>
        <p:nvPicPr>
          <p:cNvPr id="3" name="Audio 72">
            <a:hlinkClick r:id="" action="ppaction://media"/>
            <a:extLst>
              <a:ext uri="{FF2B5EF4-FFF2-40B4-BE49-F238E27FC236}">
                <a16:creationId xmlns:a16="http://schemas.microsoft.com/office/drawing/2014/main" id="{7283F419-691E-C8FA-F9E5-2CBCA93916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1947" t="-125896" r="-261947" b="-125896"/>
          <a:stretch>
            <a:fillRect/>
          </a:stretch>
        </p:blipFill>
        <p:spPr>
          <a:xfrm>
            <a:off x="9399353" y="5479060"/>
            <a:ext cx="3040633" cy="17145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17E6C0-0840-7F8F-82B2-A8E89053E00E}"/>
              </a:ext>
            </a:extLst>
          </p:cNvPr>
          <p:cNvPicPr>
            <a:picLocks noGrp="1"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03" y="4845931"/>
            <a:ext cx="2843784" cy="1635175"/>
          </a:xfrm>
          <a:prstGeom prst="roundRect">
            <a:avLst>
              <a:gd name="adj" fmla="val 3876"/>
            </a:avLst>
          </a:prstGeom>
          <a:ln>
            <a:noFill/>
          </a:ln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981CCF-AA96-DA0F-6FF7-860C8A54DB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3666" y="1226407"/>
            <a:ext cx="2553433" cy="1704417"/>
          </a:xfrm>
          <a:prstGeom prst="roundRect">
            <a:avLst>
              <a:gd name="adj" fmla="val 3876"/>
            </a:avLst>
          </a:prstGeom>
          <a:ln>
            <a:noFill/>
          </a:ln>
          <a:effectLst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7AE6FE-614C-D6C9-A29F-0F0AB90D7E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3076" y="3199673"/>
            <a:ext cx="2854611" cy="1269365"/>
          </a:xfrm>
          <a:prstGeom prst="roundRect">
            <a:avLst>
              <a:gd name="adj" fmla="val 3876"/>
            </a:avLst>
          </a:prstGeom>
          <a:ln>
            <a:noFill/>
          </a:ln>
          <a:effectLst/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9D7838B-A871-A82A-AEEE-EA8A1A3D92D2}"/>
              </a:ext>
            </a:extLst>
          </p:cNvPr>
          <p:cNvSpPr txBox="1">
            <a:spLocks/>
          </p:cNvSpPr>
          <p:nvPr/>
        </p:nvSpPr>
        <p:spPr>
          <a:xfrm>
            <a:off x="3278771" y="328787"/>
            <a:ext cx="7052734" cy="628771"/>
          </a:xfrm>
          <a:prstGeom prst="rect">
            <a:avLst/>
          </a:prstGeom>
          <a:effectLst/>
        </p:spPr>
        <p:txBody>
          <a:bodyPr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>
                <a:solidFill>
                  <a:schemeClr val="tx1"/>
                </a:solidFill>
              </a:rPr>
              <a:t>Strategic Management 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01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94">
            <a:hlinkClick r:id="" action="ppaction://media"/>
            <a:extLst>
              <a:ext uri="{FF2B5EF4-FFF2-40B4-BE49-F238E27FC236}">
                <a16:creationId xmlns:a16="http://schemas.microsoft.com/office/drawing/2014/main" id="{BE39F216-1F0D-F91F-A781-483353DCB9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1947" t="-125896" r="-261947" b="-125896"/>
          <a:stretch>
            <a:fillRect/>
          </a:stretch>
        </p:blipFill>
        <p:spPr>
          <a:xfrm>
            <a:off x="9979225" y="5535840"/>
            <a:ext cx="3040633" cy="17145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55E49AB-D7B3-C304-F65F-15A6FD5D5734}"/>
              </a:ext>
            </a:extLst>
          </p:cNvPr>
          <p:cNvCxnSpPr>
            <a:cxnSpLocks/>
          </p:cNvCxnSpPr>
          <p:nvPr/>
        </p:nvCxnSpPr>
        <p:spPr>
          <a:xfrm>
            <a:off x="8148240" y="4331985"/>
            <a:ext cx="1306204" cy="79505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9652BCA-6380-9810-DD5B-6BD0479AB14E}"/>
              </a:ext>
            </a:extLst>
          </p:cNvPr>
          <p:cNvCxnSpPr>
            <a:cxnSpLocks/>
          </p:cNvCxnSpPr>
          <p:nvPr/>
        </p:nvCxnSpPr>
        <p:spPr>
          <a:xfrm>
            <a:off x="2737556" y="1741936"/>
            <a:ext cx="1306204" cy="79505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F2BF97-7607-07D1-0ACA-F7A8E584CA46}"/>
              </a:ext>
            </a:extLst>
          </p:cNvPr>
          <p:cNvCxnSpPr>
            <a:cxnSpLocks/>
          </p:cNvCxnSpPr>
          <p:nvPr/>
        </p:nvCxnSpPr>
        <p:spPr>
          <a:xfrm flipH="1">
            <a:off x="8087520" y="1741936"/>
            <a:ext cx="1554360" cy="78407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D7F09DD-3102-3F35-C6C7-832F9DDC7038}"/>
              </a:ext>
            </a:extLst>
          </p:cNvPr>
          <p:cNvCxnSpPr>
            <a:cxnSpLocks/>
          </p:cNvCxnSpPr>
          <p:nvPr/>
        </p:nvCxnSpPr>
        <p:spPr>
          <a:xfrm flipH="1">
            <a:off x="2737556" y="4383341"/>
            <a:ext cx="1088123" cy="74369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7" descr="Woman buying vegetables at supermarket">
            <a:extLst>
              <a:ext uri="{FF2B5EF4-FFF2-40B4-BE49-F238E27FC236}">
                <a16:creationId xmlns:a16="http://schemas.microsoft.com/office/drawing/2014/main" id="{E872E16A-EB74-D97C-C68E-803C5EF065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654" y="4437078"/>
            <a:ext cx="2084596" cy="1388672"/>
          </a:xfrm>
          <a:prstGeom prst="rect">
            <a:avLst/>
          </a:prstGeom>
        </p:spPr>
      </p:pic>
      <p:pic>
        <p:nvPicPr>
          <p:cNvPr id="8" name="Picture 28">
            <a:extLst>
              <a:ext uri="{FF2B5EF4-FFF2-40B4-BE49-F238E27FC236}">
                <a16:creationId xmlns:a16="http://schemas.microsoft.com/office/drawing/2014/main" id="{FC9D80EE-5ECA-3A75-13AC-3320A959B7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654" y="341426"/>
            <a:ext cx="2511696" cy="14035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606FA6-56D9-F0D5-1A2F-F5D8041E88BA}"/>
              </a:ext>
            </a:extLst>
          </p:cNvPr>
          <p:cNvSpPr txBox="1"/>
          <p:nvPr/>
        </p:nvSpPr>
        <p:spPr>
          <a:xfrm>
            <a:off x="5031583" y="6243049"/>
            <a:ext cx="611187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-webkit-standard"/>
              </a:rPr>
              <a:t>(Morrisons PLC, 2022)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3AD4BC-8E76-7CCE-892E-D892F1B109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717" y="730379"/>
            <a:ext cx="2499834" cy="1403595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1605443-347C-BFCE-4654-E89A715147FE}"/>
              </a:ext>
            </a:extLst>
          </p:cNvPr>
          <p:cNvCxnSpPr>
            <a:cxnSpLocks/>
          </p:cNvCxnSpPr>
          <p:nvPr/>
        </p:nvCxnSpPr>
        <p:spPr>
          <a:xfrm>
            <a:off x="6121008" y="907690"/>
            <a:ext cx="0" cy="184439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35AE01DF-9493-29E0-EBB5-9788AB4A80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458" y="4324545"/>
            <a:ext cx="2085093" cy="13886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5CF37BE-0E3E-6616-1F85-02061E27B0B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4286" y="131165"/>
            <a:ext cx="1293444" cy="183684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6C6F65B-3134-759B-1CD0-3B52DBEDAB5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43760" y="2526014"/>
            <a:ext cx="4104480" cy="180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FAFDE-8574-F323-B80D-0D89A3269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EF329-F916-4473-F866-B92424B2E4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Strengths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C1F4D-9B30-EAD5-A1B0-52B5904C7A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extremely strong supply chain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(Morrisons Market Place, 2022).</a:t>
            </a:r>
            <a:r>
              <a:rPr lang="en-GB" dirty="0">
                <a:effectLst/>
              </a:rPr>
              <a:t> </a:t>
            </a:r>
          </a:p>
          <a:p>
            <a:r>
              <a:rPr lang="en-GB" dirty="0"/>
              <a:t>The most sustainable supermarket operating in the U.K (Morrisons Media, 2022).</a:t>
            </a:r>
          </a:p>
          <a:p>
            <a:r>
              <a:rPr lang="en-GB" dirty="0"/>
              <a:t>A national presence, spreading to all parts of the country (Morrisons jobs, 2022).</a:t>
            </a:r>
          </a:p>
          <a:p>
            <a:r>
              <a:rPr lang="en-GB" dirty="0"/>
              <a:t>A household name brand (YouGov, 2022).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A5FF16-7FD1-DC42-C473-069D8F465B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 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662D50-92B8-6FF3-C674-A53BEC9945C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Statista</a:t>
            </a:r>
            <a:r>
              <a:rPr lang="en-GB" dirty="0"/>
              <a:t>, 2022, explains Morrisons 9</a:t>
            </a:r>
            <a:r>
              <a:rPr lang="en-GB" baseline="30000" dirty="0"/>
              <a:t>th</a:t>
            </a:r>
            <a:r>
              <a:rPr lang="en-GB" dirty="0"/>
              <a:t> ranking out of 10 in terms of satisfaction and popularity.</a:t>
            </a:r>
          </a:p>
          <a:p>
            <a:r>
              <a:rPr lang="en-GB" dirty="0"/>
              <a:t>Lack of reaction to consumer demands (Briggs, 2022).</a:t>
            </a:r>
          </a:p>
          <a:p>
            <a:r>
              <a:rPr lang="en-GB" dirty="0"/>
              <a:t>Loss of place among market leaders </a:t>
            </a:r>
            <a:r>
              <a:rPr lang="en-GB"/>
              <a:t>(Rahman, 2022).</a:t>
            </a:r>
            <a:endParaRPr lang="en-US" dirty="0"/>
          </a:p>
        </p:txBody>
      </p:sp>
      <p:pic>
        <p:nvPicPr>
          <p:cNvPr id="112" name="Audio 111">
            <a:hlinkClick r:id="" action="ppaction://media"/>
            <a:extLst>
              <a:ext uri="{FF2B5EF4-FFF2-40B4-BE49-F238E27FC236}">
                <a16:creationId xmlns:a16="http://schemas.microsoft.com/office/drawing/2014/main" id="{3093D9FC-3E49-AEEC-653B-BDFB6EAE79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29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024"/>
    </mc:Choice>
    <mc:Fallback xmlns="">
      <p:transition spd="slow" advTm="67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FAFDE-8574-F323-B80D-0D89A3269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4510" y="315386"/>
            <a:ext cx="10561418" cy="566738"/>
          </a:xfrm>
        </p:spPr>
        <p:txBody>
          <a:bodyPr>
            <a:normAutofit/>
          </a:bodyPr>
          <a:lstStyle/>
          <a:p>
            <a:r>
              <a:rPr lang="en-GB" dirty="0"/>
              <a:t>SWOT – External 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A5FF16-7FD1-DC42-C473-069D8F465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517423" y="946592"/>
            <a:ext cx="5194300" cy="576263"/>
          </a:xfrm>
        </p:spPr>
        <p:txBody>
          <a:bodyPr/>
          <a:lstStyle/>
          <a:p>
            <a:r>
              <a:rPr lang="en-GB" dirty="0"/>
              <a:t>Threats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2F08D5C-96D2-9BEA-EAA9-C9326B2DE6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88" y="4607963"/>
            <a:ext cx="1593681" cy="159368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CD624DD-35AA-DE2B-DFFA-22D8BD668271}"/>
              </a:ext>
            </a:extLst>
          </p:cNvPr>
          <p:cNvSpPr txBox="1"/>
          <p:nvPr/>
        </p:nvSpPr>
        <p:spPr>
          <a:xfrm>
            <a:off x="360088" y="6243639"/>
            <a:ext cx="181929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(George, 2022).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1B35D5C-CF47-26B7-4808-C04A76D17C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56302" y="4643631"/>
            <a:ext cx="1810009" cy="160000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8B5474B-355C-A53E-A43A-238857CA1933}"/>
              </a:ext>
            </a:extLst>
          </p:cNvPr>
          <p:cNvSpPr txBox="1"/>
          <p:nvPr/>
        </p:nvSpPr>
        <p:spPr>
          <a:xfrm>
            <a:off x="3156302" y="6308108"/>
            <a:ext cx="181929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Hyken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  <a:endParaRPr lang="en-US" dirty="0"/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407FADDA-0BD1-D2C8-54B5-2BBFA1ED63F5}"/>
              </a:ext>
            </a:extLst>
          </p:cNvPr>
          <p:cNvSpPr txBox="1">
            <a:spLocks/>
          </p:cNvSpPr>
          <p:nvPr/>
        </p:nvSpPr>
        <p:spPr>
          <a:xfrm>
            <a:off x="1953769" y="946593"/>
            <a:ext cx="5194300" cy="576263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Opportunities </a:t>
            </a:r>
            <a:endParaRPr lang="en-US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847D025-63EB-63D3-AB2D-9CCECA1190B7}"/>
              </a:ext>
            </a:extLst>
          </p:cNvPr>
          <p:cNvCxnSpPr>
            <a:cxnSpLocks/>
          </p:cNvCxnSpPr>
          <p:nvPr/>
        </p:nvCxnSpPr>
        <p:spPr>
          <a:xfrm>
            <a:off x="5920273" y="1234724"/>
            <a:ext cx="0" cy="56704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B1716F5-7252-F527-E847-B2EB51EF62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52004" y="2069249"/>
            <a:ext cx="2273489" cy="11897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AD87211-F47D-B5A6-5C3D-07E7FD718AD4}"/>
              </a:ext>
            </a:extLst>
          </p:cNvPr>
          <p:cNvSpPr txBox="1"/>
          <p:nvPr/>
        </p:nvSpPr>
        <p:spPr>
          <a:xfrm>
            <a:off x="3179101" y="3244334"/>
            <a:ext cx="181929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(Mulla, 2022)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1141A04-60F8-3BB6-0768-23327DF176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2944" y="2069249"/>
            <a:ext cx="1189793" cy="118979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7FC7708-7AEB-AAC6-E235-01443110D796}"/>
              </a:ext>
            </a:extLst>
          </p:cNvPr>
          <p:cNvSpPr txBox="1"/>
          <p:nvPr/>
        </p:nvSpPr>
        <p:spPr>
          <a:xfrm>
            <a:off x="437929" y="3484121"/>
            <a:ext cx="181929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(Parr, 2022)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17" name="Picture 18">
            <a:extLst>
              <a:ext uri="{FF2B5EF4-FFF2-40B4-BE49-F238E27FC236}">
                <a16:creationId xmlns:a16="http://schemas.microsoft.com/office/drawing/2014/main" id="{CDEB087D-F8B8-88E6-3759-4FF544ECCEC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255" y="1835640"/>
            <a:ext cx="2285628" cy="147729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ED480A3-9297-204B-052A-A809E62A7E1D}"/>
              </a:ext>
            </a:extLst>
          </p:cNvPr>
          <p:cNvSpPr txBox="1"/>
          <p:nvPr/>
        </p:nvSpPr>
        <p:spPr>
          <a:xfrm>
            <a:off x="9819762" y="2294812"/>
            <a:ext cx="1819294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(Inman, 2022)</a:t>
            </a:r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368D9FF-525C-FA38-C21D-DE70821C57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71728" y="3717169"/>
            <a:ext cx="2772408" cy="109856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6A31DDC-5B76-8A89-44FC-5FD5B64FDEF9}"/>
              </a:ext>
            </a:extLst>
          </p:cNvPr>
          <p:cNvSpPr txBox="1"/>
          <p:nvPr/>
        </p:nvSpPr>
        <p:spPr>
          <a:xfrm>
            <a:off x="9745219" y="4009191"/>
            <a:ext cx="2094190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Bayford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  <a:endParaRPr lang="en-US" dirty="0"/>
          </a:p>
        </p:txBody>
      </p:sp>
      <p:pic>
        <p:nvPicPr>
          <p:cNvPr id="29" name="Picture 29">
            <a:extLst>
              <a:ext uri="{FF2B5EF4-FFF2-40B4-BE49-F238E27FC236}">
                <a16:creationId xmlns:a16="http://schemas.microsoft.com/office/drawing/2014/main" id="{BF4907C3-C1C8-7E29-A8CF-ED67DFF1AA2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708" y="5018150"/>
            <a:ext cx="1816703" cy="159482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4DA86F1-3299-130F-76F3-D56B0DE75AE6}"/>
              </a:ext>
            </a:extLst>
          </p:cNvPr>
          <p:cNvSpPr txBox="1"/>
          <p:nvPr/>
        </p:nvSpPr>
        <p:spPr>
          <a:xfrm>
            <a:off x="9819762" y="5538904"/>
            <a:ext cx="1741413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Skeldon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  <a:endParaRPr lang="en-US" dirty="0"/>
          </a:p>
        </p:txBody>
      </p:sp>
      <p:pic>
        <p:nvPicPr>
          <p:cNvPr id="139" name="Audio 138">
            <a:hlinkClick r:id="" action="ppaction://media"/>
            <a:extLst>
              <a:ext uri="{FF2B5EF4-FFF2-40B4-BE49-F238E27FC236}">
                <a16:creationId xmlns:a16="http://schemas.microsoft.com/office/drawing/2014/main" id="{F544D8CB-5A80-2401-D523-100C8504D8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69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772"/>
    </mc:Choice>
    <mc:Fallback xmlns="">
      <p:transition spd="slow" advTm="107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951CD-BE48-4730-A6D6-C2FD14D40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51" y="-228799"/>
            <a:ext cx="3547533" cy="1618396"/>
          </a:xfrm>
        </p:spPr>
        <p:txBody>
          <a:bodyPr>
            <a:normAutofit/>
          </a:bodyPr>
          <a:lstStyle/>
          <a:p>
            <a:r>
              <a:rPr lang="en-GB" dirty="0"/>
              <a:t>Bowman’s strategic clock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96EC65-518D-5FA5-7B09-F7D4CAAA9F3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Morrisons – losing market share at an alarming rate, (</a:t>
            </a:r>
            <a:r>
              <a:rPr lang="en-GB" sz="1800" dirty="0">
                <a:latin typeface="Source Sans Pro" panose="020B0503030403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Davey, 2022).</a:t>
            </a:r>
            <a:endParaRPr lang="en-GB" sz="18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Aldi – hybrid, famous for low prices but with products which have a reputation as not low value or quality (Hickman,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Waitrose – Focussed Differentiation. Waitrose are high quality and high price. (Read, 2020)</a:t>
            </a:r>
            <a:endParaRPr lang="en-US" sz="18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AC5593F-3174-353B-F417-939EF53CE8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538" y="446088"/>
            <a:ext cx="6076791" cy="54876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B70923-B607-CE93-232C-92F6EC14DE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88170" y="924258"/>
            <a:ext cx="930679" cy="9306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693D9A-551C-FFDE-2A97-DA85C64B57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1570" y="1618782"/>
            <a:ext cx="754667" cy="825103"/>
          </a:xfrm>
          <a:prstGeom prst="rect">
            <a:avLst/>
          </a:prstGeom>
        </p:spPr>
      </p:pic>
      <p:pic>
        <p:nvPicPr>
          <p:cNvPr id="81" name="Audio 80">
            <a:hlinkClick r:id="" action="ppaction://media"/>
            <a:extLst>
              <a:ext uri="{FF2B5EF4-FFF2-40B4-BE49-F238E27FC236}">
                <a16:creationId xmlns:a16="http://schemas.microsoft.com/office/drawing/2014/main" id="{075DE87D-CA22-F4F3-6319-922DB2A4DE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10276267" y="5563051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8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22"/>
    </mc:Choice>
    <mc:Fallback xmlns="">
      <p:transition spd="slow" advTm="49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4E307F1-0A87-BAB7-148A-A1943852F4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3764" cy="68580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07013A3-F7CB-3F13-D451-44C6AD6A7614}"/>
              </a:ext>
            </a:extLst>
          </p:cNvPr>
          <p:cNvSpPr/>
          <p:nvPr/>
        </p:nvSpPr>
        <p:spPr>
          <a:xfrm>
            <a:off x="115330" y="189470"/>
            <a:ext cx="5074508" cy="65655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E8CAA0-6205-1B9F-4B1A-53DCEE98C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96" y="478169"/>
            <a:ext cx="3444211" cy="424113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GB" sz="3000" b="1" dirty="0"/>
              <a:t>Complex </a:t>
            </a:r>
            <a:r>
              <a:rPr lang="en-US" sz="3000" b="1" dirty="0"/>
              <a:t>Stakeholders </a:t>
            </a:r>
            <a:r>
              <a:rPr lang="en-GB" sz="3000" b="1" dirty="0"/>
              <a:t>for Morrisons </a:t>
            </a:r>
            <a:br>
              <a:rPr lang="en-GB" sz="3000" b="1" dirty="0"/>
            </a:br>
            <a:br>
              <a:rPr lang="en-GB" sz="3000" b="1" dirty="0"/>
            </a:br>
            <a:br>
              <a:rPr lang="en-GB" sz="3000" b="1" dirty="0"/>
            </a:br>
            <a:r>
              <a:rPr lang="en-GB" sz="3000" b="1" dirty="0"/>
              <a:t>1) Customers – (Anderson, 2021)</a:t>
            </a:r>
            <a:br>
              <a:rPr lang="en-GB" sz="3000" b="1" dirty="0"/>
            </a:br>
            <a:r>
              <a:rPr lang="en-GB" sz="3000" b="1" dirty="0"/>
              <a:t>2) Competitors –  (Pettinger, 2021)</a:t>
            </a:r>
            <a:br>
              <a:rPr lang="en-GB" sz="3000" b="1" dirty="0"/>
            </a:br>
            <a:r>
              <a:rPr lang="en-GB" sz="3000" b="1" dirty="0"/>
              <a:t>3) Suppliers –      (Morrisons Farming, 2022).</a:t>
            </a:r>
            <a:endParaRPr lang="en-US" sz="3000" b="1" dirty="0"/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9285C6F5-150C-8BDE-92D9-A60C25503A3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4" r="303"/>
          <a:stretch/>
        </p:blipFill>
        <p:spPr>
          <a:xfrm>
            <a:off x="5659956" y="643465"/>
            <a:ext cx="5509093" cy="5397897"/>
          </a:xfrm>
          <a:prstGeom prst="roundRect">
            <a:avLst>
              <a:gd name="adj" fmla="val 3876"/>
            </a:avLst>
          </a:prstGeom>
          <a:solidFill>
            <a:srgbClr val="FFFFFF">
              <a:shade val="85000"/>
            </a:srgbClr>
          </a:solidFill>
          <a:ln>
            <a:solidFill>
              <a:schemeClr val="accent1"/>
            </a:solidFill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7" name="Audio 116">
            <a:hlinkClick r:id="" action="ppaction://media"/>
            <a:extLst>
              <a:ext uri="{FF2B5EF4-FFF2-40B4-BE49-F238E27FC236}">
                <a16:creationId xmlns:a16="http://schemas.microsoft.com/office/drawing/2014/main" id="{45F5DBA8-527A-2651-6F1A-A57DA12AFF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61947" t="-125896" r="-261947" b="-125896"/>
          <a:stretch>
            <a:fillRect/>
          </a:stretch>
        </p:blipFill>
        <p:spPr>
          <a:xfrm>
            <a:off x="9740808" y="5646007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445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1994"/>
    </mc:Choice>
    <mc:Fallback xmlns="">
      <p:transition spd="slow" advTm="71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E992F-154D-49F4-5C47-8CED45635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strategies 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3C3E9A1-9413-D6C3-CDD3-E814EF3B7D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151" y="2666924"/>
            <a:ext cx="3547533" cy="281831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BF595E-414E-ACE2-08D3-D16311B399AC}"/>
              </a:ext>
            </a:extLst>
          </p:cNvPr>
          <p:cNvSpPr txBox="1"/>
          <p:nvPr/>
        </p:nvSpPr>
        <p:spPr>
          <a:xfrm>
            <a:off x="5254949" y="870565"/>
            <a:ext cx="41947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Cost Leadership </a:t>
            </a:r>
            <a:endParaRPr lang="en-US" sz="44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8B9B27-6CB6-3DB6-E84E-ED97AAF2717C}"/>
              </a:ext>
            </a:extLst>
          </p:cNvPr>
          <p:cNvSpPr txBox="1"/>
          <p:nvPr/>
        </p:nvSpPr>
        <p:spPr>
          <a:xfrm>
            <a:off x="5254949" y="2282203"/>
            <a:ext cx="41947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Differentiation </a:t>
            </a:r>
            <a:endParaRPr lang="en-US" sz="44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17A860-DAF2-4EF8-F829-DC289F6B9BD2}"/>
              </a:ext>
            </a:extLst>
          </p:cNvPr>
          <p:cNvSpPr txBox="1"/>
          <p:nvPr/>
        </p:nvSpPr>
        <p:spPr>
          <a:xfrm>
            <a:off x="5254949" y="3693841"/>
            <a:ext cx="41947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Cost Focus </a:t>
            </a:r>
            <a:endParaRPr lang="en-US" sz="44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6A8E3A-A7D2-2AC8-7499-2598C522D17B}"/>
              </a:ext>
            </a:extLst>
          </p:cNvPr>
          <p:cNvSpPr txBox="1"/>
          <p:nvPr/>
        </p:nvSpPr>
        <p:spPr>
          <a:xfrm>
            <a:off x="5254949" y="5100521"/>
            <a:ext cx="41947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Differentiation Focus</a:t>
            </a:r>
            <a:endParaRPr lang="en-US" sz="4400" dirty="0">
              <a:latin typeface="Source Sans Pro" panose="020B0503030403020204" pitchFamily="34" charset="0"/>
              <a:ea typeface="Source Sans Pro" panose="020B0503030403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5FBE79E-5904-3FC1-84E9-A9A7B40E72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49299" y="2282203"/>
            <a:ext cx="769550" cy="7695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C77B514-1202-B0EF-4D8B-FCDAAB2882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49299" y="867182"/>
            <a:ext cx="769550" cy="76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5C8A943-7716-FF46-294D-7DC3A505C6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49299" y="3693841"/>
            <a:ext cx="769550" cy="7695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8D254E4-2B7B-FB10-F362-A1DBB265F4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49299" y="5221268"/>
            <a:ext cx="769550" cy="76955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EE6829A-3932-5DF9-7B5D-6C2F031C79E1}"/>
              </a:ext>
            </a:extLst>
          </p:cNvPr>
          <p:cNvSpPr txBox="1"/>
          <p:nvPr/>
        </p:nvSpPr>
        <p:spPr>
          <a:xfrm>
            <a:off x="1887787" y="5823796"/>
            <a:ext cx="6100060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(Porter, 1985)</a:t>
            </a:r>
            <a:endParaRPr lang="en-US" dirty="0"/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B2092057-877E-E42E-1F61-C21CFAB9BC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9598532" y="5485242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264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649"/>
    </mc:Choice>
    <mc:Fallback>
      <p:transition spd="slow" advTm="50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0A3D5C8C-9759-A6E6-7459-91A168A17038}"/>
              </a:ext>
            </a:extLst>
          </p:cNvPr>
          <p:cNvSpPr/>
          <p:nvPr/>
        </p:nvSpPr>
        <p:spPr>
          <a:xfrm>
            <a:off x="1275127" y="302004"/>
            <a:ext cx="10846965" cy="4605556"/>
          </a:xfrm>
          <a:prstGeom prst="wedgeRoundRect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3E7A6E5-2233-38F2-B358-F73773E9A0D2}"/>
              </a:ext>
            </a:extLst>
          </p:cNvPr>
          <p:cNvSpPr txBox="1">
            <a:spLocks/>
          </p:cNvSpPr>
          <p:nvPr/>
        </p:nvSpPr>
        <p:spPr>
          <a:xfrm>
            <a:off x="2827086" y="665788"/>
            <a:ext cx="9966953" cy="363651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00" dirty="0"/>
              <a:t>Non-employment of emergent strategies.</a:t>
            </a:r>
          </a:p>
          <a:p>
            <a:endParaRPr lang="en-GB" sz="2500" dirty="0"/>
          </a:p>
          <a:p>
            <a:r>
              <a:rPr lang="en-US" sz="2500" dirty="0"/>
              <a:t>Pricing themselves too high for the consumer market</a:t>
            </a:r>
            <a:r>
              <a:rPr lang="en-GB" sz="2500" dirty="0"/>
              <a:t>.</a:t>
            </a:r>
          </a:p>
          <a:p>
            <a:endParaRPr lang="en-GB" sz="2500" dirty="0"/>
          </a:p>
          <a:p>
            <a:r>
              <a:rPr lang="en-GB" sz="2500" dirty="0"/>
              <a:t>Building on a young relationship with Amazon</a:t>
            </a:r>
          </a:p>
          <a:p>
            <a:endParaRPr lang="en-GB" sz="25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5AE3F57-519B-08DA-78A0-DB51EBA090AD}"/>
              </a:ext>
            </a:extLst>
          </p:cNvPr>
          <p:cNvSpPr txBox="1">
            <a:spLocks/>
          </p:cNvSpPr>
          <p:nvPr/>
        </p:nvSpPr>
        <p:spPr>
          <a:xfrm>
            <a:off x="-806657" y="5515768"/>
            <a:ext cx="10572750" cy="96996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dirty="0">
                <a:solidFill>
                  <a:schemeClr val="tx1"/>
                </a:solidFill>
              </a:rPr>
              <a:t>The Issues</a:t>
            </a:r>
          </a:p>
        </p:txBody>
      </p:sp>
      <p:pic>
        <p:nvPicPr>
          <p:cNvPr id="4" name="Audio 18">
            <a:hlinkClick r:id="" action="ppaction://media"/>
            <a:extLst>
              <a:ext uri="{FF2B5EF4-FFF2-40B4-BE49-F238E27FC236}">
                <a16:creationId xmlns:a16="http://schemas.microsoft.com/office/drawing/2014/main" id="{90039B4A-E7C9-20B3-507B-49365C3DC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09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C5184-05A6-5DC2-E111-A4AAB611F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1 - Emergent Strategies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FC85EC-91B6-C51B-8254-A9F3FA96F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4728" y="1886744"/>
            <a:ext cx="5189857" cy="576262"/>
          </a:xfrm>
        </p:spPr>
        <p:txBody>
          <a:bodyPr/>
          <a:lstStyle/>
          <a:p>
            <a:r>
              <a:rPr lang="en-GB" dirty="0"/>
              <a:t>Reasons for: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497BD-8C7E-5D64-165D-EF7F05B9FE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729" y="2463006"/>
            <a:ext cx="5189856" cy="193198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An emergent strategy allows an organisation to be agile </a:t>
            </a:r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(Strange, 2020).</a:t>
            </a:r>
          </a:p>
          <a:p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More effective allocation of resources  (Indeed,2021).</a:t>
            </a:r>
          </a:p>
          <a:p>
            <a:r>
              <a:rPr lang="en-GB" dirty="0">
                <a:latin typeface="Century Gothic" panose="020B0502020202020204" pitchFamily="34" charset="0"/>
              </a:rPr>
              <a:t>Opportunities for growth (Indeed, 2021).</a:t>
            </a:r>
          </a:p>
          <a:p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React to consumer demand (</a:t>
            </a:r>
            <a:r>
              <a:rPr lang="en-GB" b="0" i="0" u="none" strike="noStrike" dirty="0" err="1">
                <a:effectLst/>
                <a:latin typeface="Century Gothic" panose="020B0502020202020204" pitchFamily="34" charset="0"/>
              </a:rPr>
              <a:t>Quain</a:t>
            </a:r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, 2019).</a:t>
            </a:r>
          </a:p>
          <a:p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F9EC8B9-1F1F-DA9E-1788-872CA12ABB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Implementation: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FB3073-EE23-75F8-7FC2-50F9E218A2B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Moore, 2021, details emergent strategy as an ongoing process using a reactive process to accommodate a changing reality. </a:t>
            </a:r>
          </a:p>
          <a:p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Emergent strategy is an evolving and developing process. It is explained as a behaviour change when compared to intended strategy. Instead of an organisation precisely targeting with no alterations, they are constantly developing and adjusting to their environments.(</a:t>
            </a:r>
            <a:r>
              <a:rPr lang="en-GB" b="0" i="0" u="none" strike="noStrike" dirty="0" err="1">
                <a:effectLst/>
                <a:latin typeface="Century Gothic" panose="020B0502020202020204" pitchFamily="34" charset="0"/>
              </a:rPr>
              <a:t>Gaebler</a:t>
            </a:r>
            <a:r>
              <a:rPr lang="en-GB" b="0" i="0" u="none" strike="noStrike" dirty="0">
                <a:effectLst/>
                <a:latin typeface="Century Gothic" panose="020B0502020202020204" pitchFamily="34" charset="0"/>
              </a:rPr>
              <a:t> , 2022)</a:t>
            </a:r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F1DE82F1-7EAD-0188-2340-D617C696779A}"/>
              </a:ext>
            </a:extLst>
          </p:cNvPr>
          <p:cNvSpPr txBox="1">
            <a:spLocks/>
          </p:cNvSpPr>
          <p:nvPr/>
        </p:nvSpPr>
        <p:spPr>
          <a:xfrm>
            <a:off x="810000" y="4164568"/>
            <a:ext cx="5189857" cy="576262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Potential limitations </a:t>
            </a:r>
            <a:endParaRPr lang="en-US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ED9DE23-268F-11D8-BAD2-28A3421A65E3}"/>
              </a:ext>
            </a:extLst>
          </p:cNvPr>
          <p:cNvSpPr txBox="1">
            <a:spLocks/>
          </p:cNvSpPr>
          <p:nvPr/>
        </p:nvSpPr>
        <p:spPr>
          <a:xfrm>
            <a:off x="805272" y="4364393"/>
            <a:ext cx="5189856" cy="1931989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Century Gothic" panose="020B0502020202020204" pitchFamily="34" charset="0"/>
            </a:endParaRPr>
          </a:p>
          <a:p>
            <a:r>
              <a:rPr lang="en-GB" dirty="0">
                <a:latin typeface="Century Gothic" panose="020B0502020202020204" pitchFamily="34" charset="0"/>
              </a:rPr>
              <a:t>It is essential all staff understand the concept and are encouraged and feel as if they can make suggestions and new ideas.</a:t>
            </a:r>
          </a:p>
          <a:p>
            <a:r>
              <a:rPr lang="en-GB" dirty="0">
                <a:latin typeface="Century Gothic" panose="020B0502020202020204" pitchFamily="34" charset="0"/>
              </a:rPr>
              <a:t>An organisation does not deviate too far from their goals and purpose.</a:t>
            </a:r>
          </a:p>
          <a:p>
            <a:r>
              <a:rPr lang="en-GB" dirty="0">
                <a:latin typeface="Century Gothic" panose="020B0502020202020204" pitchFamily="34" charset="0"/>
              </a:rPr>
              <a:t>(</a:t>
            </a:r>
            <a:r>
              <a:rPr lang="en-GB" dirty="0" err="1">
                <a:latin typeface="Century Gothic" panose="020B0502020202020204" pitchFamily="34" charset="0"/>
              </a:rPr>
              <a:t>Stobierski</a:t>
            </a:r>
            <a:r>
              <a:rPr lang="en-GB" dirty="0">
                <a:latin typeface="Century Gothic" panose="020B0502020202020204" pitchFamily="34" charset="0"/>
              </a:rPr>
              <a:t>, 2020)</a:t>
            </a:r>
            <a:endParaRPr lang="en-US" dirty="0">
              <a:latin typeface="Century Gothic" panose="020B0502020202020204" pitchFamily="34" charset="0"/>
            </a:endParaRP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02B417EF-FE87-C95C-2CB8-13F963FC83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150"/>
    </mc:Choice>
    <mc:Fallback>
      <p:transition spd="slow" advTm="54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F0F4697C-7E13-132C-57AC-DC43D5CDB6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171" y="2805727"/>
            <a:ext cx="2724939" cy="30195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4F2017-4987-36AF-ABCC-85ED876C4A8D}"/>
              </a:ext>
            </a:extLst>
          </p:cNvPr>
          <p:cNvSpPr txBox="1"/>
          <p:nvPr/>
        </p:nvSpPr>
        <p:spPr>
          <a:xfrm>
            <a:off x="-731557" y="572653"/>
            <a:ext cx="61001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Strategy 2 – 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Pricing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64736D-5045-99FA-84A8-BB1000D19282}"/>
              </a:ext>
            </a:extLst>
          </p:cNvPr>
          <p:cNvSpPr txBox="1"/>
          <p:nvPr/>
        </p:nvSpPr>
        <p:spPr>
          <a:xfrm>
            <a:off x="1594174" y="5989400"/>
            <a:ext cx="1448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(Tesco, 2022)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3922C8A-2158-B61F-8886-276ACB988D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4829" y="0"/>
            <a:ext cx="10121760" cy="6858000"/>
          </a:xfrm>
          <a:prstGeom prst="rect">
            <a:avLst/>
          </a:prstGeom>
        </p:spPr>
      </p:pic>
      <p:graphicFrame>
        <p:nvGraphicFramePr>
          <p:cNvPr id="4" name="Content Placeholder 9">
            <a:extLst>
              <a:ext uri="{FF2B5EF4-FFF2-40B4-BE49-F238E27FC236}">
                <a16:creationId xmlns:a16="http://schemas.microsoft.com/office/drawing/2014/main" id="{9DBB5AE3-14D9-A18C-7FC2-59185288C5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8317694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7" name="Audio 53">
            <a:hlinkClick r:id="" action="ppaction://media"/>
            <a:extLst>
              <a:ext uri="{FF2B5EF4-FFF2-40B4-BE49-F238E27FC236}">
                <a16:creationId xmlns:a16="http://schemas.microsoft.com/office/drawing/2014/main" id="{80FE5B15-AB21-4A2B-7EB2-811462EDBD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261947" t="-125896" r="-261947" b="-125896"/>
          <a:stretch>
            <a:fillRect/>
          </a:stretch>
        </p:blipFill>
        <p:spPr>
          <a:xfrm>
            <a:off x="9712512" y="5501482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932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FFEE0-4CA9-C7D3-4AA7-2E3E1B26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999" y="475327"/>
            <a:ext cx="10572000" cy="779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Strategy 3 - Amazon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46A34A-B0E0-D33D-230E-51387AC6B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7351" y="87691"/>
            <a:ext cx="2589868" cy="13596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A861D-8F1D-F5A5-5768-63F89F2455E8}"/>
              </a:ext>
            </a:extLst>
          </p:cNvPr>
          <p:cNvSpPr txBox="1"/>
          <p:nvPr/>
        </p:nvSpPr>
        <p:spPr>
          <a:xfrm>
            <a:off x="8754132" y="621453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(Mulla, 2022)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000AEF6-4A13-CBA4-6F35-18591785CA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898" y="3424463"/>
            <a:ext cx="2228786" cy="29582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7C1EDA-EF3F-C969-7187-AAA164A12EE7}"/>
              </a:ext>
            </a:extLst>
          </p:cNvPr>
          <p:cNvSpPr txBox="1"/>
          <p:nvPr/>
        </p:nvSpPr>
        <p:spPr>
          <a:xfrm>
            <a:off x="1651387" y="256754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Now</a:t>
            </a:r>
            <a:endParaRPr lang="en-US" dirty="0"/>
          </a:p>
        </p:txBody>
      </p:sp>
      <p:pic>
        <p:nvPicPr>
          <p:cNvPr id="21" name="Picture 21">
            <a:extLst>
              <a:ext uri="{FF2B5EF4-FFF2-40B4-BE49-F238E27FC236}">
                <a16:creationId xmlns:a16="http://schemas.microsoft.com/office/drawing/2014/main" id="{A9A12D4C-4CF8-3325-0F79-DF2135C8EF6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994" y="3424463"/>
            <a:ext cx="2397557" cy="2960398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472BE9A2-C9AD-D6A4-7FEB-9775683784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8861" y="3414182"/>
            <a:ext cx="2188358" cy="2958210"/>
          </a:xfrm>
          <a:prstGeom prst="rect">
            <a:avLst/>
          </a:prstGeom>
        </p:spPr>
      </p:pic>
      <p:sp>
        <p:nvSpPr>
          <p:cNvPr id="23" name="Arrow: Right 22">
            <a:extLst>
              <a:ext uri="{FF2B5EF4-FFF2-40B4-BE49-F238E27FC236}">
                <a16:creationId xmlns:a16="http://schemas.microsoft.com/office/drawing/2014/main" id="{1E1BBF0E-C1DF-8ADA-7CEA-D345E7D2860A}"/>
              </a:ext>
            </a:extLst>
          </p:cNvPr>
          <p:cNvSpPr/>
          <p:nvPr/>
        </p:nvSpPr>
        <p:spPr>
          <a:xfrm>
            <a:off x="3277316" y="4618907"/>
            <a:ext cx="1581845" cy="7835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817B62CC-C9D0-FCC0-70CC-42FF187850F7}"/>
              </a:ext>
            </a:extLst>
          </p:cNvPr>
          <p:cNvSpPr/>
          <p:nvPr/>
        </p:nvSpPr>
        <p:spPr>
          <a:xfrm>
            <a:off x="7334464" y="4618907"/>
            <a:ext cx="1581845" cy="7835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007407-F778-8DB3-F59A-8975EA0C8D47}"/>
              </a:ext>
            </a:extLst>
          </p:cNvPr>
          <p:cNvSpPr txBox="1"/>
          <p:nvPr/>
        </p:nvSpPr>
        <p:spPr>
          <a:xfrm>
            <a:off x="6010409" y="2797238"/>
            <a:ext cx="4229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Potential Growth for the Partnership</a:t>
            </a:r>
            <a:endParaRPr lang="en-US" dirty="0"/>
          </a:p>
        </p:txBody>
      </p:sp>
      <p:pic>
        <p:nvPicPr>
          <p:cNvPr id="77" name="Audio 76">
            <a:hlinkClick r:id="" action="ppaction://media"/>
            <a:extLst>
              <a:ext uri="{FF2B5EF4-FFF2-40B4-BE49-F238E27FC236}">
                <a16:creationId xmlns:a16="http://schemas.microsoft.com/office/drawing/2014/main" id="{1D6D8178-421E-A8BB-C9EF-440C9A2FD6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10010488" y="5311927"/>
            <a:ext cx="3040633" cy="1714500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8C7A0FE6-DD80-7444-3BA5-582370684468}"/>
              </a:ext>
            </a:extLst>
          </p:cNvPr>
          <p:cNvSpPr txBox="1"/>
          <p:nvPr/>
        </p:nvSpPr>
        <p:spPr>
          <a:xfrm>
            <a:off x="9015598" y="1472049"/>
            <a:ext cx="2188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(Mulla, 2022)</a:t>
            </a:r>
          </a:p>
        </p:txBody>
      </p:sp>
    </p:spTree>
    <p:extLst>
      <p:ext uri="{BB962C8B-B14F-4D97-AF65-F5344CB8AC3E}">
        <p14:creationId xmlns:p14="http://schemas.microsoft.com/office/powerpoint/2010/main" val="41892699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7648"/>
    </mc:Choice>
    <mc:Fallback>
      <p:transition spd="slow" advTm="87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4210B-B97B-434E-142E-29059F2D6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256" y="511725"/>
            <a:ext cx="4220674" cy="970450"/>
          </a:xfrm>
        </p:spPr>
        <p:txBody>
          <a:bodyPr/>
          <a:lstStyle/>
          <a:p>
            <a:r>
              <a:rPr lang="en-GB" dirty="0"/>
              <a:t>The Changes 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B9ABF5F-58AD-09A7-6A9C-A1368700AE3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21670071"/>
              </p:ext>
            </p:extLst>
          </p:nvPr>
        </p:nvGraphicFramePr>
        <p:xfrm>
          <a:off x="-276482" y="2312903"/>
          <a:ext cx="6042969" cy="4367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B8077010-2D7B-1830-C34E-F446A5D3F0C6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6188075" y="2436683"/>
            <a:ext cx="5194300" cy="363855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Become more agile and responsive to their environment and the changing environment.</a:t>
            </a:r>
          </a:p>
          <a:p>
            <a:r>
              <a:rPr lang="en-GB" dirty="0"/>
              <a:t>Meet the needs of their consumers in pricing and convenience.</a:t>
            </a:r>
          </a:p>
          <a:p>
            <a:r>
              <a:rPr lang="en-GB" dirty="0"/>
              <a:t>To increase sales and market share.</a:t>
            </a:r>
          </a:p>
          <a:p>
            <a:r>
              <a:rPr lang="en-GB" dirty="0"/>
              <a:t>To operate in a way which maximises income and not drive consumers to competitors. </a:t>
            </a:r>
          </a:p>
          <a:p>
            <a:r>
              <a:rPr lang="en-GB" dirty="0"/>
              <a:t>To access new markets and Amazons already established customer basis.</a:t>
            </a:r>
          </a:p>
          <a:p>
            <a:r>
              <a:rPr lang="en-GB" dirty="0"/>
              <a:t>To maintain the Morrisons business but operate in a way which meets the new consumer market and their demand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E800703-ED69-C68F-4F46-895562F235C6}"/>
              </a:ext>
            </a:extLst>
          </p:cNvPr>
          <p:cNvSpPr txBox="1">
            <a:spLocks/>
          </p:cNvSpPr>
          <p:nvPr/>
        </p:nvSpPr>
        <p:spPr>
          <a:xfrm>
            <a:off x="6674888" y="511725"/>
            <a:ext cx="4220674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The Results  </a:t>
            </a:r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AFD1172B-00BA-8EEF-BE34-5B9549670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118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5"/>
    </mc:Choice>
    <mc:Fallback>
      <p:transition spd="slow" advTm="6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92F8C-1247-1926-0524-928BC927494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19250" y="193675"/>
            <a:ext cx="10572750" cy="9699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4B36F8-288A-F79E-3EAB-39EB591D0E9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141413"/>
            <a:ext cx="10553700" cy="5522912"/>
          </a:xfrm>
        </p:spPr>
        <p:txBody>
          <a:bodyPr>
            <a:normAutofit fontScale="62500" lnSpcReduction="2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Anderson, S. (2021, September). Oligopoly defined: Meaning and characteristics in a market.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Bayford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, K. (2022, July 1). Morrisons set to lose market share as sales slump amid stronger competition. Grocery Gazette - Latest Grocery Industry News. Retrieved October 23, 2022, from </a:t>
            </a:r>
            <a:r>
              <a:rPr lang="en-GB" sz="1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www.grocerygazette.co.uk</a:t>
            </a:r>
            <a:r>
              <a:rPr lang="en-GB" sz="1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/2022/06/30/morrisons-sales-slump/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Briggs, F. (2022). Morrisons set to lose market share in 2022 as sales slump amid stronger competition, says GlobalData. Retail Times. Retrieved October 23, 2022, from </a:t>
            </a:r>
            <a:r>
              <a:rPr lang="en-GB" sz="1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www.retailtimes.co.uk</a:t>
            </a:r>
            <a:r>
              <a:rPr lang="en-GB" sz="1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/morrisons-set-to-lose-market-share-in-2022-as-sales-slump-amid-stronger-competition-</a:t>
            </a:r>
            <a:r>
              <a:rPr lang="en-GB" sz="1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says-globaldata</a:t>
            </a:r>
            <a:r>
              <a:rPr lang="en-GB" sz="1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Bowman, C., &amp; Faulkner, D. (1997). Competitive and corporate strategy. Irwin.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Davey, J. (2022, September 13). Aldi overtakes Morrisons as UK's fourth-largest supermarket chain. Reuters. Retrieved October 22, 2022, from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www.reuters.com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/business/retail-consumer/aldi-overtakes-morrisons-</a:t>
            </a:r>
            <a:r>
              <a:rPr lang="en-GB" sz="1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uks-fourth-largest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-supermarket-2022-09-13/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Gaebler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 (2022). Emergent strategy theory. </a:t>
            </a:r>
            <a:r>
              <a:rPr lang="en-GB" sz="1800" kern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Gaebler.com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Resources for Entrepreneurs. Retrieved October 28, 2022, from https://</a:t>
            </a:r>
            <a:r>
              <a:rPr lang="en-GB" sz="1800" kern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www.gaebler.com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/Emergent-Strategy-Theory.htm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George, S. (2022, July 8). Greggs and Morrisons Open Sustainability-focused stores. edie. Retrieved October 24, 2022, from https://www.edie.net/</a:t>
            </a:r>
            <a:r>
              <a:rPr lang="en-GB" sz="1800" kern="12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greggs-and-morrisons</a:t>
            </a:r>
            <a:r>
              <a:rPr lang="en-GB" sz="1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-open-sustainability-focused-stores/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Hickman, K. (2022, August 11). Aldi or walmart? we figured out which grocery store chain actually has the cheaper groceries. Taste of Home. Retrieved October 27, 2022, from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www.tasteofhome.com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/collection/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reason-aldis-groceries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-are-so-cheap/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2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Hyken</a:t>
            </a:r>
            <a:r>
              <a:rPr lang="en-GB" sz="1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, S. (2022, June 13). How to make your customer experience better: Be convenient. CMSWire.com. Retrieved October 23, 2022, from https://</a:t>
            </a:r>
            <a:r>
              <a:rPr lang="en-GB" sz="1800" kern="12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www.cmswire.com</a:t>
            </a:r>
            <a:r>
              <a:rPr lang="en-GB" sz="1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/customer-experience/how-to-make-your-customer-experience-better-be-convenient/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Inman, P. (2022). Six charts that show how the UK economy is in Crisis. The Guardian. Retrieved October 23, 2022, from </a:t>
            </a:r>
            <a:r>
              <a:rPr lang="en-GB" sz="1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www.theguardian.com</a:t>
            </a:r>
            <a:r>
              <a:rPr lang="en-GB" sz="1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/business/2022/jul/08/six-charts-that-show-how-the-uk-economy-is-in-crisis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Indeed. (2021). What is emergent strategy? with benefits and examples. What Is Emergent Strategy? With Benefits and Examples. Retrieved October 28, 2022, from </a:t>
            </a: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https://www.indeed.com/career-advice/career-development/emergent-strategy-definition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Investopedia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. Retrieved October 22, 2022, from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www.investopedia.com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/terms/o/oligopoly.asp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Johnson, G., Scholes, K., &amp; WHITTINGTON, R. C. (2005). Exploring corporate strategy (7th ed.). Financial Times/Prentice Hall.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Kenton, W. (2022, October 3). What is strategic management? 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Investopedia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Retrieved October 27, 2022, from </a:t>
            </a:r>
            <a:r>
              <a:rPr lang="en-GB" sz="1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www.investopedia.com</a:t>
            </a: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/terms/s/strategic-management.asp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0249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42DB-5FDC-DE9C-1301-CE653B92F73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617538"/>
            <a:ext cx="12192000" cy="6240462"/>
          </a:xfrm>
        </p:spPr>
        <p:txBody>
          <a:bodyPr>
            <a:normAutofit/>
          </a:bodyPr>
          <a:lstStyle/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 Mendelow, A. L. (1981, January 1). Environmental scanning-the impact of the stakeholder concept: Semantic scholar. Retrieved October 22, 2022, from https://</a:t>
            </a:r>
            <a:r>
              <a:rPr lang="en-GB" sz="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www.semanticscholar.org</a:t>
            </a:r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/paper/Environmental-Scanning-The-Impact-of-the-Concept-Mendelow/7b361652157989c77ed442dd387ec9b1a9b99632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Mintzberg, &amp; Waters, J. A. (1985). Of strategies, deliberate and emergent. Strategic Management Journal, 6(3), 257–272.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Moore, K. (2021, February 13). The emergent way: How to achieve meaningful growth in an era of flat growth. Ivey Business Journal. Retrieved October 28, 2022, from https://</a:t>
            </a:r>
            <a:r>
              <a:rPr lang="en-GB" sz="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iveybusinessjournal.com</a:t>
            </a:r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/publication/the-emergent-way-how-to-achieve-meaningful-growth-in-an-era-of-flat-growth/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Morrisons Farming. (2022). Where we work - morrisons farming. Morrisons. Retrieved October 22, 2022, from https://www.morrisons-farming.com/where-we-work/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Morrisons Jobs. (2022). Store locations. Store Locations | Morrisons Careers. Retrieved October 23, 2022, from </a:t>
            </a:r>
            <a:r>
              <a:rPr lang="en-GB" sz="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https://www.morrisons.jobs/locations/in-store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Morrisons Market Place. (2022). Morrisons Market Street. Morrisons. Retrieved October 23, 2022, from https://my.morrisons.com/market-street/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Morrisons Media. (2022). Morrisons voted top UK company for its work to save the environment. Morrisons. Retrieved October 24, 2022, from https://www.morrisons-corporate.com/media-centre/corporate-news/morrisons-voted-top-uk-company-for-its-work-to-save-the-environment/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Morrisons PLC. (2022). Company history - morrisons corporate. Morrisons. Retrieved October 27, 2022, from </a:t>
            </a:r>
            <a:r>
              <a:rPr lang="en-GB" sz="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https://www.morrisons-corporate.com/about-us/company-history/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Mulla, I. (2022, July 1). Amazon and Morrisons rolls out its partnership in Cleethorpes and surrounding areas Grimsby, </a:t>
            </a:r>
            <a:r>
              <a:rPr lang="en-GB" sz="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Somerby</a:t>
            </a:r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 and </a:t>
            </a:r>
            <a:r>
              <a:rPr lang="en-GB" sz="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Ulceby</a:t>
            </a:r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. Yorkshire Post. Retrieved October 23,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www.yorkshirepost.co.uk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/business/amazon-and-morrisons-rolls-out-its-partnership-in-cleethorpes-and-surrounding-areas-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grimsby-somerby-and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ulceby-3752923</a:t>
            </a:r>
            <a:endParaRPr lang="en-GB" sz="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Oller, S. (2022, June 27). How food inflation is shaping the shopping habits of price-sensitive consumers. Food Dive. Retrieved October 28, 2022, from https://</a:t>
            </a:r>
            <a:r>
              <a:rPr lang="en-GB" sz="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www.fooddive.com</a:t>
            </a:r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/news/how-food-inflation-is-shaping-shopping-habits/625235/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Parr, J. (2022, June 15). Data: UK grocery market set to grow 11% by 2027, driven by discounters. Grocery Gazette - Latest Grocery Industry News. Retrieved October 23,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www.grocerygazette.co.uk</a:t>
            </a:r>
            <a:r>
              <a:rPr lang="en-GB" sz="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/2022/06/14/uk-grocery-market-grow/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Pettinger, T. (2021, December 9). Oligopoly. Economics Help. Retrieved October 22,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www.economicshelp.org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microessays</a:t>
            </a:r>
            <a:r>
              <a:rPr lang="en-GB" sz="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/markets/oligopoly/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Porter, M. E. (1985). Competitive advantage. Free Press.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Quain</a:t>
            </a:r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(2019, February 5). Advantage &amp; disadvantage of emergent strategy. Your Business. Retrieved October 28, 2022, from https://yourbusiness.azcentral.com/advantage-disadvantage-emergent-strategy-15781.html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Read, S. (2020, February 22). Waitrose named best supermarket by which? BBC News. Retrieved October 27,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www.bbc.co.uk</a:t>
            </a:r>
            <a:r>
              <a:rPr lang="en-GB" sz="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/news/business-51586870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Skeldon</a:t>
            </a:r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, P. (2022, June 8). Consumers ditch brand loyalty post-pandemic, driven by Price and convenience. Internet Retailing. Retrieved October 23,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internetretailing.net</a:t>
            </a:r>
            <a:r>
              <a:rPr lang="en-GB" sz="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/customer/consumers-ditch-brand-loyalty-post-pandemic-driven-by-price-and-convenience-24340/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kern="12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Statista</a:t>
            </a:r>
            <a:r>
              <a:rPr lang="en-GB" sz="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. (2022, September 28). UK: Most popular supermarket chains 2022. </a:t>
            </a:r>
            <a:r>
              <a:rPr lang="en-GB" sz="800" kern="12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Statista</a:t>
            </a:r>
            <a:r>
              <a:rPr lang="en-GB" sz="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. Retrieved October 23,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www.statista.com</a:t>
            </a:r>
            <a:r>
              <a:rPr lang="en-GB" sz="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/statistics/1135764/most-popular-supermarkets-in-the-uk/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Stobierski</a:t>
            </a:r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 (2020, November 19). Emergent vs. deliberate strategy: How &amp; when to use each. Business Insights Blog. Retrieved October 28, 2022, from https://</a:t>
            </a:r>
            <a:r>
              <a:rPr lang="en-GB" sz="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online.hbs.edu</a:t>
            </a:r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/blog/post/emergent-vs-deliberate-strategy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Strange, J. (2020, February 5). How is strategy developed and where does market research fit in? B2B International. Retrieved October 28,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www.b2binternational.com</a:t>
            </a:r>
            <a:r>
              <a:rPr lang="en-GB" sz="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/2018/10/26/how-is-strategy-developed-and-where-does-market-research-fit-in/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Tesco. (2022). Aldi Price Match. Tesco. Retrieved October 28, 2022, from https://www.tesco.com/groceries/en-GB/zone/aldi-price-match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kern="12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Rahman, M. (2022, September 13). Morrisons loses fourth place supermarket spot to Aldi. Yorkshire. Retrieved October 23,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800" u="sng" dirty="0" err="1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www.thebusinessdesk.com</a:t>
            </a:r>
            <a:r>
              <a:rPr lang="en-GB" sz="800" u="sng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/yorkshire/news/2099227-morrisons-loses-fourth-place-supermarket-spot-to-aldi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Walsh, H., Simmonds, E., &amp; </a:t>
            </a:r>
            <a:r>
              <a:rPr lang="en-GB" sz="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Aikman</a:t>
            </a:r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, I. (2022, October). Supermarket price comparison. Which? Retrieved October 24, 2022, from </a:t>
            </a:r>
            <a:r>
              <a:rPr lang="en-GB" sz="800" u="sng" dirty="0">
                <a:solidFill>
                  <a:srgbClr val="8F8F8F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https://www.which.co.uk/reviews/supermarkets/article/supermarket-price-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comparison-aPpYp9j1MFin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YouGov. (2022). Morrisons popularity &amp; fame. YouGov. Retrieved October 23, 2022, from https://</a:t>
            </a:r>
            <a:r>
              <a:rPr lang="en-GB" sz="800" dirty="0" err="1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yougov.co.uk</a:t>
            </a:r>
            <a:r>
              <a:rPr lang="en-GB" sz="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/topics/consumer/explore/brand/Morrisons 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E2262-366D-0153-8D5E-7FDFAC000E9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19250" y="-352425"/>
            <a:ext cx="10572750" cy="969963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1292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220</TotalTime>
  <Words>2154</Words>
  <Application>Microsoft Office PowerPoint</Application>
  <PresentationFormat>Widescreen</PresentationFormat>
  <Paragraphs>131</Paragraphs>
  <Slides>15</Slides>
  <Notes>6</Notes>
  <HiddenSlides>0</HiddenSlides>
  <MMClips>13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Century Gothic</vt:lpstr>
      <vt:lpstr>Source Sans Pro</vt:lpstr>
      <vt:lpstr>Times New Roman</vt:lpstr>
      <vt:lpstr>-webkit-standard</vt:lpstr>
      <vt:lpstr>Wingdings 2</vt:lpstr>
      <vt:lpstr>Quotable</vt:lpstr>
      <vt:lpstr>PowerPoint Presentation</vt:lpstr>
      <vt:lpstr>PowerPoint Presentation</vt:lpstr>
      <vt:lpstr>PowerPoint Presentation</vt:lpstr>
      <vt:lpstr>SWOT</vt:lpstr>
      <vt:lpstr>SWOT – External </vt:lpstr>
      <vt:lpstr>Bowman’s strategic clock</vt:lpstr>
      <vt:lpstr>Complex Stakeholders for Morrisons    1) Customers – (Anderson, 2021) 2) Competitors –  (Pettinger, 2021) 3) Suppliers –      (Morrisons Farming, 2022).</vt:lpstr>
      <vt:lpstr>Porters Generic strategies </vt:lpstr>
      <vt:lpstr>PowerPoint Presentation</vt:lpstr>
      <vt:lpstr>Strategy 1 - Emergent Strategies</vt:lpstr>
      <vt:lpstr>PowerPoint Presentation</vt:lpstr>
      <vt:lpstr>Strategy 3 - Amazon</vt:lpstr>
      <vt:lpstr>The Changes  </vt:lpstr>
      <vt:lpstr>References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Morrisons –  Strategy For Improvement</dc:title>
  <dc:creator>Billy Clarke (2004276)</dc:creator>
  <cp:lastModifiedBy>Billy</cp:lastModifiedBy>
  <cp:revision>8</cp:revision>
  <dcterms:created xsi:type="dcterms:W3CDTF">2022-10-27T14:31:23Z</dcterms:created>
  <dcterms:modified xsi:type="dcterms:W3CDTF">2022-10-29T11:39:17Z</dcterms:modified>
</cp:coreProperties>
</file>