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88" r:id="rId3"/>
    <p:sldId id="257" r:id="rId4"/>
    <p:sldId id="270" r:id="rId5"/>
    <p:sldId id="258" r:id="rId6"/>
    <p:sldId id="271" r:id="rId7"/>
    <p:sldId id="276" r:id="rId8"/>
    <p:sldId id="274" r:id="rId9"/>
    <p:sldId id="259" r:id="rId10"/>
    <p:sldId id="263" r:id="rId11"/>
    <p:sldId id="267" r:id="rId12"/>
    <p:sldId id="264" r:id="rId13"/>
    <p:sldId id="260" r:id="rId14"/>
    <p:sldId id="261" r:id="rId15"/>
    <p:sldId id="262" r:id="rId16"/>
    <p:sldId id="287" r:id="rId17"/>
    <p:sldId id="266" r:id="rId18"/>
    <p:sldId id="268" r:id="rId19"/>
    <p:sldId id="289" r:id="rId20"/>
    <p:sldId id="291" r:id="rId21"/>
    <p:sldId id="290" r:id="rId22"/>
    <p:sldId id="292" r:id="rId23"/>
    <p:sldId id="293" r:id="rId24"/>
    <p:sldId id="294" r:id="rId25"/>
    <p:sldId id="278" r:id="rId26"/>
    <p:sldId id="281" r:id="rId27"/>
    <p:sldId id="282"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783" autoAdjust="0"/>
    <p:restoredTop sz="96247" autoAdjust="0"/>
  </p:normalViewPr>
  <p:slideViewPr>
    <p:cSldViewPr snapToGrid="0">
      <p:cViewPr varScale="1">
        <p:scale>
          <a:sx n="111" d="100"/>
          <a:sy n="111" d="100"/>
        </p:scale>
        <p:origin x="8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FAB21E-83C3-486E-97AC-6FC11D05D206}"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42E9B-1651-4A3F-9EA4-67E01528744D}" type="slidenum">
              <a:rPr lang="en-GB" smtClean="0"/>
              <a:t>‹#›</a:t>
            </a:fld>
            <a:endParaRPr lang="en-GB"/>
          </a:p>
        </p:txBody>
      </p:sp>
    </p:spTree>
    <p:extLst>
      <p:ext uri="{BB962C8B-B14F-4D97-AF65-F5344CB8AC3E}">
        <p14:creationId xmlns:p14="http://schemas.microsoft.com/office/powerpoint/2010/main" val="3469646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and welcome noobs! My name is Andrew Davis BA Games student, and today I’d like to show you my Interim Viva for The Final Major Project. This assignment aims to create a puzzle video game tutorial that promotes mindfulness, inclusivity and accessibility. In this Viva, I will explain what I have done, What I am currently in the process of doing, and what I will be doing going forward.               </a:t>
            </a:r>
            <a:r>
              <a:rPr lang="en-GB" dirty="0">
                <a:solidFill>
                  <a:srgbClr val="FF0000"/>
                </a:solidFill>
              </a:rPr>
              <a:t>20sec</a:t>
            </a:r>
          </a:p>
        </p:txBody>
      </p:sp>
      <p:sp>
        <p:nvSpPr>
          <p:cNvPr id="4" name="Slide Number Placeholder 3"/>
          <p:cNvSpPr>
            <a:spLocks noGrp="1"/>
          </p:cNvSpPr>
          <p:nvPr>
            <p:ph type="sldNum" sz="quarter" idx="5"/>
          </p:nvPr>
        </p:nvSpPr>
        <p:spPr/>
        <p:txBody>
          <a:bodyPr/>
          <a:lstStyle/>
          <a:p>
            <a:fld id="{85942E9B-1651-4A3F-9EA4-67E01528744D}" type="slidenum">
              <a:rPr lang="en-GB" smtClean="0"/>
              <a:t>1</a:t>
            </a:fld>
            <a:endParaRPr lang="en-GB"/>
          </a:p>
        </p:txBody>
      </p:sp>
    </p:spTree>
    <p:extLst>
      <p:ext uri="{BB962C8B-B14F-4D97-AF65-F5344CB8AC3E}">
        <p14:creationId xmlns:p14="http://schemas.microsoft.com/office/powerpoint/2010/main" val="4265232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quick breakdown of the work included in this presentation. Starting with the Gantt, research, methodology, target audience, game design principles, accessibility standards, Tutorial Design, Game Engine, plugins and will end with the Games Design Document.</a:t>
            </a:r>
          </a:p>
        </p:txBody>
      </p:sp>
      <p:sp>
        <p:nvSpPr>
          <p:cNvPr id="4" name="Slide Number Placeholder 3"/>
          <p:cNvSpPr>
            <a:spLocks noGrp="1"/>
          </p:cNvSpPr>
          <p:nvPr>
            <p:ph type="sldNum" sz="quarter" idx="5"/>
          </p:nvPr>
        </p:nvSpPr>
        <p:spPr/>
        <p:txBody>
          <a:bodyPr/>
          <a:lstStyle/>
          <a:p>
            <a:fld id="{85942E9B-1651-4A3F-9EA4-67E01528744D}" type="slidenum">
              <a:rPr lang="en-GB" smtClean="0"/>
              <a:t>2</a:t>
            </a:fld>
            <a:endParaRPr lang="en-GB"/>
          </a:p>
        </p:txBody>
      </p:sp>
    </p:spTree>
    <p:extLst>
      <p:ext uri="{BB962C8B-B14F-4D97-AF65-F5344CB8AC3E}">
        <p14:creationId xmlns:p14="http://schemas.microsoft.com/office/powerpoint/2010/main" val="1112740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summarise, A Gantt chart helped establish the content to be covered and the scope of time available to complete it. At the start, the chart was a way for me to understand what goals needed to be done before refining the research and advancing my understanding of the topic and which direction to take. There was an extensive amount of research to cover which I will go over shortly, So I designated much of the time in the 1</a:t>
            </a:r>
            <a:r>
              <a:rPr lang="en-GB" baseline="30000" dirty="0"/>
              <a:t>st</a:t>
            </a:r>
            <a:r>
              <a:rPr lang="en-GB" dirty="0"/>
              <a:t> half of the project to collect as much information about health and educational screentime, puzzle game design, accessibility functions and other such related topics. Once the background research topics were established more practical elements were scheduled with established titles tested and reviewed. Finally, with a Games Design Document to outline the project.</a:t>
            </a:r>
          </a:p>
        </p:txBody>
      </p:sp>
      <p:sp>
        <p:nvSpPr>
          <p:cNvPr id="4" name="Slide Number Placeholder 3"/>
          <p:cNvSpPr>
            <a:spLocks noGrp="1"/>
          </p:cNvSpPr>
          <p:nvPr>
            <p:ph type="sldNum" sz="quarter" idx="5"/>
          </p:nvPr>
        </p:nvSpPr>
        <p:spPr/>
        <p:txBody>
          <a:bodyPr/>
          <a:lstStyle/>
          <a:p>
            <a:fld id="{85942E9B-1651-4A3F-9EA4-67E01528744D}" type="slidenum">
              <a:rPr lang="en-GB" smtClean="0"/>
              <a:t>3</a:t>
            </a:fld>
            <a:endParaRPr lang="en-GB"/>
          </a:p>
        </p:txBody>
      </p:sp>
    </p:spTree>
    <p:extLst>
      <p:ext uri="{BB962C8B-B14F-4D97-AF65-F5344CB8AC3E}">
        <p14:creationId xmlns:p14="http://schemas.microsoft.com/office/powerpoint/2010/main" val="2245152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half of The Gantt chart is work to be done in the second half of the project. Which will take all the previous research and put it into practical use. Again, this started as a list of things that I have so far established that need doing however this is subject to change especially if any issues arise during development. I have also given myself a buffer window at the end to allow for time to write my report and produce the final viva. </a:t>
            </a:r>
          </a:p>
        </p:txBody>
      </p:sp>
      <p:sp>
        <p:nvSpPr>
          <p:cNvPr id="4" name="Slide Number Placeholder 3"/>
          <p:cNvSpPr>
            <a:spLocks noGrp="1"/>
          </p:cNvSpPr>
          <p:nvPr>
            <p:ph type="sldNum" sz="quarter" idx="5"/>
          </p:nvPr>
        </p:nvSpPr>
        <p:spPr/>
        <p:txBody>
          <a:bodyPr/>
          <a:lstStyle/>
          <a:p>
            <a:fld id="{85942E9B-1651-4A3F-9EA4-67E01528744D}" type="slidenum">
              <a:rPr lang="en-GB" smtClean="0"/>
              <a:t>4</a:t>
            </a:fld>
            <a:endParaRPr lang="en-GB"/>
          </a:p>
        </p:txBody>
      </p:sp>
    </p:spTree>
    <p:extLst>
      <p:ext uri="{BB962C8B-B14F-4D97-AF65-F5344CB8AC3E}">
        <p14:creationId xmlns:p14="http://schemas.microsoft.com/office/powerpoint/2010/main" val="1667195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methodology. I separated my research into related topics with two categories of research, Dynamic Informal work and Foundational literature. Dynamic informal work will consist of less regulated information sources such as interviews, video, essays and documentaries. Foundational Literature or seminal research is the original or groundbreaking work done in a specific field of study including the literature and theorists who first write about a concept or theory.</a:t>
            </a:r>
          </a:p>
        </p:txBody>
      </p:sp>
      <p:sp>
        <p:nvSpPr>
          <p:cNvPr id="4" name="Slide Number Placeholder 3"/>
          <p:cNvSpPr>
            <a:spLocks noGrp="1"/>
          </p:cNvSpPr>
          <p:nvPr>
            <p:ph type="sldNum" sz="quarter" idx="5"/>
          </p:nvPr>
        </p:nvSpPr>
        <p:spPr/>
        <p:txBody>
          <a:bodyPr/>
          <a:lstStyle/>
          <a:p>
            <a:fld id="{85942E9B-1651-4A3F-9EA4-67E01528744D}" type="slidenum">
              <a:rPr lang="en-GB" smtClean="0"/>
              <a:t>5</a:t>
            </a:fld>
            <a:endParaRPr lang="en-GB"/>
          </a:p>
        </p:txBody>
      </p:sp>
    </p:spTree>
    <p:extLst>
      <p:ext uri="{BB962C8B-B14F-4D97-AF65-F5344CB8AC3E}">
        <p14:creationId xmlns:p14="http://schemas.microsoft.com/office/powerpoint/2010/main" val="1619098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previously stated, research was sectioned into several categories. here I’ve chosen to showcase a few academic journals and articles that have been researched, with more links at the end for reference. These are the most relevant to my project and have had an input or influence in making decisions on the outcome of both my report and practical. I won’t go into too much detail as I have a fair amount to cover and finite time but in summary, I gathered articles/journals etc with both positive and negative examples of digital media being used in both educational and personal situations, and how it relates to maintaining your health whilst using these devices.</a:t>
            </a:r>
          </a:p>
        </p:txBody>
      </p:sp>
      <p:sp>
        <p:nvSpPr>
          <p:cNvPr id="4" name="Slide Number Placeholder 3"/>
          <p:cNvSpPr>
            <a:spLocks noGrp="1"/>
          </p:cNvSpPr>
          <p:nvPr>
            <p:ph type="sldNum" sz="quarter" idx="5"/>
          </p:nvPr>
        </p:nvSpPr>
        <p:spPr/>
        <p:txBody>
          <a:bodyPr/>
          <a:lstStyle/>
          <a:p>
            <a:fld id="{85942E9B-1651-4A3F-9EA4-67E01528744D}" type="slidenum">
              <a:rPr lang="en-GB" smtClean="0"/>
              <a:t>6</a:t>
            </a:fld>
            <a:endParaRPr lang="en-GB"/>
          </a:p>
        </p:txBody>
      </p:sp>
    </p:spTree>
    <p:extLst>
      <p:ext uri="{BB962C8B-B14F-4D97-AF65-F5344CB8AC3E}">
        <p14:creationId xmlns:p14="http://schemas.microsoft.com/office/powerpoint/2010/main" val="2024230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quick summary, Being able to link my research and the relevance between each topic is why these are being highlighted as they provide valuable information when designing accessibility functions for our demographic, as well as reinforcing the core foundations of the project, maintaining a healthy use of screentime. Each study provided some information that can be taken forward and applied to our puzzle design, be that gameplay functionality, accessibility features or visual aesthetics.</a:t>
            </a:r>
          </a:p>
        </p:txBody>
      </p:sp>
      <p:sp>
        <p:nvSpPr>
          <p:cNvPr id="4" name="Slide Number Placeholder 3"/>
          <p:cNvSpPr>
            <a:spLocks noGrp="1"/>
          </p:cNvSpPr>
          <p:nvPr>
            <p:ph type="sldNum" sz="quarter" idx="5"/>
          </p:nvPr>
        </p:nvSpPr>
        <p:spPr/>
        <p:txBody>
          <a:bodyPr/>
          <a:lstStyle/>
          <a:p>
            <a:fld id="{85942E9B-1651-4A3F-9EA4-67E01528744D}" type="slidenum">
              <a:rPr lang="en-GB" smtClean="0"/>
              <a:t>7</a:t>
            </a:fld>
            <a:endParaRPr lang="en-GB"/>
          </a:p>
        </p:txBody>
      </p:sp>
    </p:spTree>
    <p:extLst>
      <p:ext uri="{BB962C8B-B14F-4D97-AF65-F5344CB8AC3E}">
        <p14:creationId xmlns:p14="http://schemas.microsoft.com/office/powerpoint/2010/main" val="2713814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category Other was for research that potentially could have some relevance or future use, such as Finite and Infinite Games by J Carse. Who explains that finite games are those with defined end goals with a focus on the outcome, whilst Infinite games focus on the gameplay and the freedom of activity.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Mikai</a:t>
            </a:r>
            <a:r>
              <a:rPr lang="en-GB" dirty="0"/>
              <a:t> </a:t>
            </a:r>
            <a:r>
              <a:rPr lang="en-GB" dirty="0" err="1"/>
              <a:t>Csikzentmihalyi</a:t>
            </a:r>
            <a:r>
              <a:rPr lang="en-GB" dirty="0"/>
              <a:t> (chick </a:t>
            </a:r>
            <a:r>
              <a:rPr lang="en-GB" dirty="0" err="1"/>
              <a:t>zent</a:t>
            </a:r>
            <a:r>
              <a:rPr lang="en-GB" dirty="0"/>
              <a:t> </a:t>
            </a:r>
            <a:r>
              <a:rPr lang="en-GB" dirty="0" err="1"/>
              <a:t>mikai’s</a:t>
            </a:r>
            <a:r>
              <a:rPr lang="en-GB" dirty="0"/>
              <a:t>) Flow theory </a:t>
            </a:r>
            <a:r>
              <a:rPr lang="en-GB" sz="1800" dirty="0">
                <a:solidFill>
                  <a:srgbClr val="000000"/>
                </a:solidFill>
                <a:effectLst/>
                <a:latin typeface="Times New Roman" panose="02020603050405020304" pitchFamily="18" charset="0"/>
                <a:ea typeface="Times New Roman" panose="02020603050405020304" pitchFamily="18" charset="0"/>
              </a:rPr>
              <a:t>uses the term “optimal experience” to describe those occasions where you feel ‘a sense of exhilaration, a deep sense of enjoyment, which </a:t>
            </a:r>
            <a:r>
              <a:rPr lang="en-GB" sz="1800" kern="100" dirty="0">
                <a:solidFill>
                  <a:srgbClr val="000000"/>
                </a:solidFill>
                <a:effectLst/>
                <a:latin typeface="Times New Roman" panose="02020603050405020304" pitchFamily="18" charset="0"/>
                <a:ea typeface="Times New Roman" panose="02020603050405020304" pitchFamily="18" charset="0"/>
              </a:rPr>
              <a:t>tend to occur when a person’s body or mind is stretched to its limits  to accomplish something that is difficult or worthwhile.  </a:t>
            </a:r>
          </a:p>
          <a:p>
            <a:r>
              <a:rPr lang="en-GB" sz="1800" dirty="0">
                <a:solidFill>
                  <a:srgbClr val="000000"/>
                </a:solidFill>
                <a:effectLst/>
                <a:latin typeface="Times New Roman" panose="02020603050405020304" pitchFamily="18" charset="0"/>
                <a:ea typeface="Times New Roman" panose="02020603050405020304" pitchFamily="18" charset="0"/>
              </a:rPr>
              <a:t> </a:t>
            </a:r>
          </a:p>
          <a:p>
            <a:r>
              <a:rPr lang="en-GB" sz="1800" dirty="0">
                <a:solidFill>
                  <a:srgbClr val="000000"/>
                </a:solidFill>
                <a:effectLst/>
                <a:latin typeface="Times New Roman" panose="02020603050405020304" pitchFamily="18" charset="0"/>
              </a:rPr>
              <a:t>This research material will provide an understanding and insight on achieving the main objectives.</a:t>
            </a:r>
            <a:endParaRPr lang="en-GB" dirty="0"/>
          </a:p>
        </p:txBody>
      </p:sp>
      <p:sp>
        <p:nvSpPr>
          <p:cNvPr id="4" name="Slide Number Placeholder 3"/>
          <p:cNvSpPr>
            <a:spLocks noGrp="1"/>
          </p:cNvSpPr>
          <p:nvPr>
            <p:ph type="sldNum" sz="quarter" idx="5"/>
          </p:nvPr>
        </p:nvSpPr>
        <p:spPr/>
        <p:txBody>
          <a:bodyPr/>
          <a:lstStyle/>
          <a:p>
            <a:fld id="{85942E9B-1651-4A3F-9EA4-67E01528744D}" type="slidenum">
              <a:rPr lang="en-GB" smtClean="0"/>
              <a:t>8</a:t>
            </a:fld>
            <a:endParaRPr lang="en-GB"/>
          </a:p>
        </p:txBody>
      </p:sp>
    </p:spTree>
    <p:extLst>
      <p:ext uri="{BB962C8B-B14F-4D97-AF65-F5344CB8AC3E}">
        <p14:creationId xmlns:p14="http://schemas.microsoft.com/office/powerpoint/2010/main" val="2553740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Knowing the desired demographic helps establish a structure to base our Design and accessibility functions around, for example, People with learning difficulties, or disabilities such as colourblind-friendly designs or larger UI elements for players with visual impairments. Diverse cognitive abilities, including adjustable difficulty settings, customisable controls, and audio support e.g. audio cues with visual supports like glowing indicators to name a few. Having these defined groups and knowing about the strengths and weaknesses people have, will allow for more inclusive design and incorporate features seamlessly.</a:t>
            </a:r>
          </a:p>
        </p:txBody>
      </p:sp>
      <p:sp>
        <p:nvSpPr>
          <p:cNvPr id="4" name="Slide Number Placeholder 3"/>
          <p:cNvSpPr>
            <a:spLocks noGrp="1"/>
          </p:cNvSpPr>
          <p:nvPr>
            <p:ph type="sldNum" sz="quarter" idx="5"/>
          </p:nvPr>
        </p:nvSpPr>
        <p:spPr/>
        <p:txBody>
          <a:bodyPr/>
          <a:lstStyle/>
          <a:p>
            <a:fld id="{85942E9B-1651-4A3F-9EA4-67E01528744D}" type="slidenum">
              <a:rPr lang="en-GB" smtClean="0"/>
              <a:t>9</a:t>
            </a:fld>
            <a:endParaRPr lang="en-GB"/>
          </a:p>
        </p:txBody>
      </p:sp>
    </p:spTree>
    <p:extLst>
      <p:ext uri="{BB962C8B-B14F-4D97-AF65-F5344CB8AC3E}">
        <p14:creationId xmlns:p14="http://schemas.microsoft.com/office/powerpoint/2010/main" val="1347687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comes in the form of more foundational literature, with Scott Rogers and Ernest Adams forming the basis of my game design research. Using additional sources such as </a:t>
            </a:r>
            <a:r>
              <a:rPr lang="en-GB" dirty="0" err="1"/>
              <a:t>Selinker</a:t>
            </a:r>
            <a:r>
              <a:rPr lang="en-GB" dirty="0"/>
              <a:t> and </a:t>
            </a:r>
            <a:r>
              <a:rPr lang="en-GB" dirty="0" err="1"/>
              <a:t>Synders</a:t>
            </a:r>
            <a:r>
              <a:rPr lang="en-GB" dirty="0"/>
              <a:t> </a:t>
            </a:r>
            <a:r>
              <a:rPr lang="en-GB" dirty="0" err="1"/>
              <a:t>Puzzlecraft</a:t>
            </a:r>
            <a:r>
              <a:rPr lang="en-GB" dirty="0"/>
              <a:t> to give an understanding of how puzzles are created, how to build puzzles in an informed process, and who is interested in playing them. Lastly, A Beginner’s Guide to Puzzle Design, not only did this material provide me with a great source of information regarding what material to look at but also confirmed that previous research had been justified with several sources having already been attained, additionally, this research provides primary source material in the form of the game Allegory.</a:t>
            </a:r>
          </a:p>
        </p:txBody>
      </p:sp>
      <p:sp>
        <p:nvSpPr>
          <p:cNvPr id="4" name="Slide Number Placeholder 3"/>
          <p:cNvSpPr>
            <a:spLocks noGrp="1"/>
          </p:cNvSpPr>
          <p:nvPr>
            <p:ph type="sldNum" sz="quarter" idx="5"/>
          </p:nvPr>
        </p:nvSpPr>
        <p:spPr/>
        <p:txBody>
          <a:bodyPr/>
          <a:lstStyle/>
          <a:p>
            <a:fld id="{85942E9B-1651-4A3F-9EA4-67E01528744D}" type="slidenum">
              <a:rPr lang="en-GB" smtClean="0"/>
              <a:t>10</a:t>
            </a:fld>
            <a:endParaRPr lang="en-GB"/>
          </a:p>
        </p:txBody>
      </p:sp>
    </p:spTree>
    <p:extLst>
      <p:ext uri="{BB962C8B-B14F-4D97-AF65-F5344CB8AC3E}">
        <p14:creationId xmlns:p14="http://schemas.microsoft.com/office/powerpoint/2010/main" val="3347427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Web Content Accessibility Guidelines gave a great depth of knowledge about online accessibility standards and delivered guidelines on how to implement them within our project. This is especially useful for our target demographic as it will allow for greater input and coverage of their needs. Some examples are the use of colour, contrast, image sizes and text spacing to name but a few.</a:t>
            </a:r>
          </a:p>
        </p:txBody>
      </p:sp>
      <p:sp>
        <p:nvSpPr>
          <p:cNvPr id="4" name="Slide Number Placeholder 3"/>
          <p:cNvSpPr>
            <a:spLocks noGrp="1"/>
          </p:cNvSpPr>
          <p:nvPr>
            <p:ph type="sldNum" sz="quarter" idx="5"/>
          </p:nvPr>
        </p:nvSpPr>
        <p:spPr/>
        <p:txBody>
          <a:bodyPr/>
          <a:lstStyle/>
          <a:p>
            <a:fld id="{85942E9B-1651-4A3F-9EA4-67E01528744D}" type="slidenum">
              <a:rPr lang="en-GB" smtClean="0"/>
              <a:t>11</a:t>
            </a:fld>
            <a:endParaRPr lang="en-GB"/>
          </a:p>
        </p:txBody>
      </p:sp>
    </p:spTree>
    <p:extLst>
      <p:ext uri="{BB962C8B-B14F-4D97-AF65-F5344CB8AC3E}">
        <p14:creationId xmlns:p14="http://schemas.microsoft.com/office/powerpoint/2010/main" val="162219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have a selection of practical case studies that have the most application for puzzle designs and tutorials, starting with effective practices in-game tutorial systems, Portal, The Witness, The Talos Principle and Allegory. I have played through most of these titles or at least watched comprehensive gameplay reviews. Upon completing and obtaining the relevant information I documented and noted key principles, gameplay functions, and accessibility features.</a:t>
            </a:r>
          </a:p>
        </p:txBody>
      </p:sp>
      <p:sp>
        <p:nvSpPr>
          <p:cNvPr id="4" name="Slide Number Placeholder 3"/>
          <p:cNvSpPr>
            <a:spLocks noGrp="1"/>
          </p:cNvSpPr>
          <p:nvPr>
            <p:ph type="sldNum" sz="quarter" idx="5"/>
          </p:nvPr>
        </p:nvSpPr>
        <p:spPr/>
        <p:txBody>
          <a:bodyPr/>
          <a:lstStyle/>
          <a:p>
            <a:fld id="{85942E9B-1651-4A3F-9EA4-67E01528744D}" type="slidenum">
              <a:rPr lang="en-GB" smtClean="0"/>
              <a:t>12</a:t>
            </a:fld>
            <a:endParaRPr lang="en-GB"/>
          </a:p>
        </p:txBody>
      </p:sp>
    </p:spTree>
    <p:extLst>
      <p:ext uri="{BB962C8B-B14F-4D97-AF65-F5344CB8AC3E}">
        <p14:creationId xmlns:p14="http://schemas.microsoft.com/office/powerpoint/2010/main" val="475226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game Portal (developed by Valve) is known for its innovative gameplay and engaging puzzle mechanics. The relevance of </a:t>
            </a:r>
            <a:r>
              <a:rPr lang="en-GB" i="0" dirty="0"/>
              <a:t>Portal</a:t>
            </a:r>
            <a:r>
              <a:rPr lang="en-GB" dirty="0"/>
              <a:t> to tutorials lies in its masterful use of </a:t>
            </a:r>
            <a:r>
              <a:rPr lang="en-GB" b="0" dirty="0"/>
              <a:t>implicit, integrated tutorials </a:t>
            </a:r>
            <a:r>
              <a:rPr lang="en-GB" dirty="0"/>
              <a:t>that teach players the game mechanics seamlessly as part of the gameplay experience. This design approach has become a gold standard in the gaming industry, as it prioritizes engagement and immersion over traditional, text-heavy instruction. Here are some key areas Portal excels, by introducing players to its mechanics and rules through hands-on experience rather than overwhelming them with instructions, early levels are simple and focus on a single mechanic such as how portals work and how to place them, or how to interact with objects like cubes and buttons. Players gain an intuitive understanding of mechanics through trial and error, with minimal risk of failure in the early stages. Regarding accessibility and taking into consideration, it was developed before modern accessibility standards became a significant focus in game design. As such, its accessibility features are somewhat limited compared to newer games. Saying that it does still include Audio cues, subtitles and incremental difficulty. As well, it does have a clear visual design using distinct colour contrast for portals and interactable objects.</a:t>
            </a:r>
          </a:p>
        </p:txBody>
      </p:sp>
      <p:sp>
        <p:nvSpPr>
          <p:cNvPr id="4" name="Slide Number Placeholder 3"/>
          <p:cNvSpPr>
            <a:spLocks noGrp="1"/>
          </p:cNvSpPr>
          <p:nvPr>
            <p:ph type="sldNum" sz="quarter" idx="5"/>
          </p:nvPr>
        </p:nvSpPr>
        <p:spPr/>
        <p:txBody>
          <a:bodyPr/>
          <a:lstStyle/>
          <a:p>
            <a:fld id="{85942E9B-1651-4A3F-9EA4-67E01528744D}" type="slidenum">
              <a:rPr lang="en-GB" smtClean="0"/>
              <a:t>13</a:t>
            </a:fld>
            <a:endParaRPr lang="en-GB"/>
          </a:p>
        </p:txBody>
      </p:sp>
    </p:spTree>
    <p:extLst>
      <p:ext uri="{BB962C8B-B14F-4D97-AF65-F5344CB8AC3E}">
        <p14:creationId xmlns:p14="http://schemas.microsoft.com/office/powerpoint/2010/main" val="41239003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relevance of </a:t>
            </a:r>
            <a:r>
              <a:rPr lang="en-GB" i="1" dirty="0"/>
              <a:t>The Witness</a:t>
            </a:r>
            <a:r>
              <a:rPr lang="en-GB" dirty="0"/>
              <a:t> to puzzle design games is immense, as it serves as a masterclass in how to craft puzzles that are deeply engaging, intellectually stimulating, and intricately tied to the game’s environment and philosophy. The puzzles in The Witness are seamlessly integrated into the game world. The island’s layout and environmental cues often serve as part of the solution. This approach blurs the line between the puzzles and the world, creating a more immersive experience. With minimalistic storytelling with no narrative or dialogue explaining the puzzles. Instead, the world and its design encourage players to engage and explore demonstrating how puzzle games can rely on player curiosity to drive progression. The witness explores themes of perception, perspective and knowledge through its puzzles. For example, puzzles often require the player to see things from a literal or metaphorical new angle, the relevance being that it adds to the gameplay and demonstrates how puzzles can convey meaningful themes and ideas. Having a nonlinear structure allows players to explore in any order, choosing which puzzle to tackle in what sequence, this is a compelling alternative to rigid puzzle progression catering to different playstyles and promoting replay ability.</a:t>
            </a:r>
          </a:p>
        </p:txBody>
      </p:sp>
      <p:sp>
        <p:nvSpPr>
          <p:cNvPr id="4" name="Slide Number Placeholder 3"/>
          <p:cNvSpPr>
            <a:spLocks noGrp="1"/>
          </p:cNvSpPr>
          <p:nvPr>
            <p:ph type="sldNum" sz="quarter" idx="5"/>
          </p:nvPr>
        </p:nvSpPr>
        <p:spPr/>
        <p:txBody>
          <a:bodyPr/>
          <a:lstStyle/>
          <a:p>
            <a:fld id="{85942E9B-1651-4A3F-9EA4-67E01528744D}" type="slidenum">
              <a:rPr lang="en-GB" smtClean="0"/>
              <a:t>14</a:t>
            </a:fld>
            <a:endParaRPr lang="en-GB"/>
          </a:p>
        </p:txBody>
      </p:sp>
    </p:spTree>
    <p:extLst>
      <p:ext uri="{BB962C8B-B14F-4D97-AF65-F5344CB8AC3E}">
        <p14:creationId xmlns:p14="http://schemas.microsoft.com/office/powerpoint/2010/main" val="963667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Talos Principle explores existential and philosophical questions about consciousness, free will and humanity, integrating these themes into its puzzles and narrative demonstrating how puzzle games can engage players intellectually and emotionally, going beyond gameplay to provoke a deeper reflection. The puzzles are embedded in a richly detailed world, requiring players to manipulate objects like laser beams, jammers, and fans to progress, this integration of puzzles into the environment creates a seamless experience emphasizing the importance of spatial reasoning. The game starts with simple mechanics like using a jammer to disable a barrier and gradually introduces more complex interactions by layering these mechanics together, exemplifying how to design a learning curve that keeps players engaged whilst challenging them to critically think. The integration of philosophical themes demonstrates how puzzle games can stimulate intellectual curiosity and make players reflect on profound Issues such as time spent on the screen.</a:t>
            </a:r>
          </a:p>
        </p:txBody>
      </p:sp>
      <p:sp>
        <p:nvSpPr>
          <p:cNvPr id="4" name="Slide Number Placeholder 3"/>
          <p:cNvSpPr>
            <a:spLocks noGrp="1"/>
          </p:cNvSpPr>
          <p:nvPr>
            <p:ph type="sldNum" sz="quarter" idx="5"/>
          </p:nvPr>
        </p:nvSpPr>
        <p:spPr/>
        <p:txBody>
          <a:bodyPr/>
          <a:lstStyle/>
          <a:p>
            <a:fld id="{85942E9B-1651-4A3F-9EA4-67E01528744D}" type="slidenum">
              <a:rPr lang="en-GB" smtClean="0"/>
              <a:t>15</a:t>
            </a:fld>
            <a:endParaRPr lang="en-GB"/>
          </a:p>
        </p:txBody>
      </p:sp>
    </p:spTree>
    <p:extLst>
      <p:ext uri="{BB962C8B-B14F-4D97-AF65-F5344CB8AC3E}">
        <p14:creationId xmlns:p14="http://schemas.microsoft.com/office/powerpoint/2010/main" val="13751130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Allegory is a Rhythm </a:t>
            </a:r>
            <a:r>
              <a:rPr lang="en-GB" b="0" dirty="0"/>
              <a:t>puzzle platformer with a narrative-driven design</a:t>
            </a:r>
            <a:r>
              <a:rPr lang="en-GB" dirty="0"/>
              <a:t>. It incorporates elements of environmental storytelling and experimentation-focused gameplay, encouraging players to engage with puzzles that are integrated into the game world. Mechanics are introduced gradually, ensuring players are not overwhelmed, with clear cues and responses to help players understand their progress and mistakes. Challenges are tied to the overarching story making gameplay meaningful. This game was based on research from Erik Prinz A beginner’s guide to puzzle design. The purpose is to showcase the findings of his research from several established designers with different approaches to game design such as Ernest Adams and Jesse Schull. This work proved very useful in giving practical application to the literature review.</a:t>
            </a:r>
          </a:p>
        </p:txBody>
      </p:sp>
      <p:sp>
        <p:nvSpPr>
          <p:cNvPr id="4" name="Slide Number Placeholder 3"/>
          <p:cNvSpPr>
            <a:spLocks noGrp="1"/>
          </p:cNvSpPr>
          <p:nvPr>
            <p:ph type="sldNum" sz="quarter" idx="5"/>
          </p:nvPr>
        </p:nvSpPr>
        <p:spPr/>
        <p:txBody>
          <a:bodyPr/>
          <a:lstStyle/>
          <a:p>
            <a:fld id="{85942E9B-1651-4A3F-9EA4-67E01528744D}" type="slidenum">
              <a:rPr lang="en-GB" smtClean="0"/>
              <a:t>16</a:t>
            </a:fld>
            <a:endParaRPr lang="en-GB"/>
          </a:p>
        </p:txBody>
      </p:sp>
    </p:spTree>
    <p:extLst>
      <p:ext uri="{BB962C8B-B14F-4D97-AF65-F5344CB8AC3E}">
        <p14:creationId xmlns:p14="http://schemas.microsoft.com/office/powerpoint/2010/main" val="4119998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few examples of in-game reminders to take breaks and have a rest from the screen. Even though there are some examples, there aren’t many titles that include this kind of notification or loading screen.</a:t>
            </a:r>
          </a:p>
        </p:txBody>
      </p:sp>
      <p:sp>
        <p:nvSpPr>
          <p:cNvPr id="4" name="Slide Number Placeholder 3"/>
          <p:cNvSpPr>
            <a:spLocks noGrp="1"/>
          </p:cNvSpPr>
          <p:nvPr>
            <p:ph type="sldNum" sz="quarter" idx="5"/>
          </p:nvPr>
        </p:nvSpPr>
        <p:spPr/>
        <p:txBody>
          <a:bodyPr/>
          <a:lstStyle/>
          <a:p>
            <a:fld id="{85942E9B-1651-4A3F-9EA4-67E01528744D}" type="slidenum">
              <a:rPr lang="en-GB" smtClean="0"/>
              <a:t>17</a:t>
            </a:fld>
            <a:endParaRPr lang="en-GB"/>
          </a:p>
        </p:txBody>
      </p:sp>
    </p:spTree>
    <p:extLst>
      <p:ext uri="{BB962C8B-B14F-4D97-AF65-F5344CB8AC3E}">
        <p14:creationId xmlns:p14="http://schemas.microsoft.com/office/powerpoint/2010/main" val="41983704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Unreal Engine 5 is the preferred game engine to use as I already own an extensive library of assets and plugins and have previous background knowledge in using this software. Additionally, I have found many sources of information from YouTube tutorials and Epic forums for additional information when needed. Here are a few examples of the plugins from the fab marketplace and tutorials I have found on YouTube that will be of use. </a:t>
            </a:r>
          </a:p>
        </p:txBody>
      </p:sp>
      <p:sp>
        <p:nvSpPr>
          <p:cNvPr id="4" name="Slide Number Placeholder 3"/>
          <p:cNvSpPr>
            <a:spLocks noGrp="1"/>
          </p:cNvSpPr>
          <p:nvPr>
            <p:ph type="sldNum" sz="quarter" idx="5"/>
          </p:nvPr>
        </p:nvSpPr>
        <p:spPr/>
        <p:txBody>
          <a:bodyPr/>
          <a:lstStyle/>
          <a:p>
            <a:fld id="{85942E9B-1651-4A3F-9EA4-67E01528744D}" type="slidenum">
              <a:rPr lang="en-GB" smtClean="0"/>
              <a:t>18</a:t>
            </a:fld>
            <a:endParaRPr lang="en-GB"/>
          </a:p>
        </p:txBody>
      </p:sp>
    </p:spTree>
    <p:extLst>
      <p:ext uri="{BB962C8B-B14F-4D97-AF65-F5344CB8AC3E}">
        <p14:creationId xmlns:p14="http://schemas.microsoft.com/office/powerpoint/2010/main" val="31391795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currently speak, I have started to put together my GDD using Scott Rogers Ten pager. This will help establish basic information such as narrative and level layout, helping the project move along with more certainty and efficiency by giving me all the information upfront for when the practical starts within the next few weeks. The aim is to complete the GDD by the 27</a:t>
            </a:r>
            <a:r>
              <a:rPr lang="en-GB" baseline="30000" dirty="0"/>
              <a:t>th</a:t>
            </a:r>
            <a:r>
              <a:rPr lang="en-GB" dirty="0"/>
              <a:t> of Jan to stay on track with my deliverables. </a:t>
            </a:r>
            <a:r>
              <a:rPr lang="en-GB" b="0" dirty="0"/>
              <a:t>Basic game mechanics have started to be brainstormed based on the materials available. Development of User Personas will be constructed after the GDD to help assist in developing a UI design that accommodates our target audience. From there practical coding and game mechanics will be developed in the engine and tested as they are finished by fellow students as a pre-alpha, Once the Beta is available, I might potentially have a sample demographic to test if I can obtain authorisation. If that is not an option, I will offer Beta Testing to other avenues including DAQA discord again if I can get approval or students at the university even potentially Reddit.</a:t>
            </a:r>
          </a:p>
          <a:p>
            <a:r>
              <a:rPr lang="en-GB" b="0" dirty="0"/>
              <a:t>As mentioned earlier, I plan on giving myself ample time to evaluate my work, write my report and produce the final Viva.</a:t>
            </a:r>
            <a:endParaRPr lang="en-GB" dirty="0"/>
          </a:p>
        </p:txBody>
      </p:sp>
      <p:sp>
        <p:nvSpPr>
          <p:cNvPr id="4" name="Slide Number Placeholder 3"/>
          <p:cNvSpPr>
            <a:spLocks noGrp="1"/>
          </p:cNvSpPr>
          <p:nvPr>
            <p:ph type="sldNum" sz="quarter" idx="5"/>
          </p:nvPr>
        </p:nvSpPr>
        <p:spPr/>
        <p:txBody>
          <a:bodyPr/>
          <a:lstStyle/>
          <a:p>
            <a:fld id="{85942E9B-1651-4A3F-9EA4-67E01528744D}" type="slidenum">
              <a:rPr lang="en-GB" smtClean="0"/>
              <a:t>19</a:t>
            </a:fld>
            <a:endParaRPr lang="en-GB"/>
          </a:p>
        </p:txBody>
      </p:sp>
    </p:spTree>
    <p:extLst>
      <p:ext uri="{BB962C8B-B14F-4D97-AF65-F5344CB8AC3E}">
        <p14:creationId xmlns:p14="http://schemas.microsoft.com/office/powerpoint/2010/main" val="12492291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very much for listening to my presentation and if you have any questions you would like to ask? I am more than happy to answer them.</a:t>
            </a:r>
          </a:p>
        </p:txBody>
      </p:sp>
      <p:sp>
        <p:nvSpPr>
          <p:cNvPr id="4" name="Slide Number Placeholder 3"/>
          <p:cNvSpPr>
            <a:spLocks noGrp="1"/>
          </p:cNvSpPr>
          <p:nvPr>
            <p:ph type="sldNum" sz="quarter" idx="5"/>
          </p:nvPr>
        </p:nvSpPr>
        <p:spPr/>
        <p:txBody>
          <a:bodyPr/>
          <a:lstStyle/>
          <a:p>
            <a:fld id="{85942E9B-1651-4A3F-9EA4-67E01528744D}" type="slidenum">
              <a:rPr lang="en-GB" smtClean="0"/>
              <a:t>20</a:t>
            </a:fld>
            <a:endParaRPr lang="en-GB"/>
          </a:p>
        </p:txBody>
      </p:sp>
    </p:spTree>
    <p:extLst>
      <p:ext uri="{BB962C8B-B14F-4D97-AF65-F5344CB8AC3E}">
        <p14:creationId xmlns:p14="http://schemas.microsoft.com/office/powerpoint/2010/main" val="8094625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42E9B-1651-4A3F-9EA4-67E01528744D}" type="slidenum">
              <a:rPr lang="en-GB" smtClean="0"/>
              <a:t>27</a:t>
            </a:fld>
            <a:endParaRPr lang="en-GB"/>
          </a:p>
        </p:txBody>
      </p:sp>
    </p:spTree>
    <p:extLst>
      <p:ext uri="{BB962C8B-B14F-4D97-AF65-F5344CB8AC3E}">
        <p14:creationId xmlns:p14="http://schemas.microsoft.com/office/powerpoint/2010/main" val="2719393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CEBB5-35E1-6A0A-1F43-6B25D3A308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ECBB6F-55C5-078E-92B6-4127FDD477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CDB08E-9F9D-F87E-20CB-A1F6B4CC3998}"/>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5" name="Footer Placeholder 4">
            <a:extLst>
              <a:ext uri="{FF2B5EF4-FFF2-40B4-BE49-F238E27FC236}">
                <a16:creationId xmlns:a16="http://schemas.microsoft.com/office/drawing/2014/main" id="{593C1E28-86EA-3E0A-AF00-253AA6934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F31C14-5391-DB56-4B37-DF15940E8E86}"/>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4220238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52C8A-BA84-ADC8-27BB-93C01015C1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3E5624-F517-7F91-0050-37210137D3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0FEA0E-27E0-0E47-2DDB-AD4D723E6551}"/>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5" name="Footer Placeholder 4">
            <a:extLst>
              <a:ext uri="{FF2B5EF4-FFF2-40B4-BE49-F238E27FC236}">
                <a16:creationId xmlns:a16="http://schemas.microsoft.com/office/drawing/2014/main" id="{7C0B5BE6-9A43-57FD-EE79-EFFE032EFA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32BB7-5FDB-0549-778A-F79023652D60}"/>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1863236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229C3-5108-9CA7-5B1A-2B6E84F034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FC33D8-357D-CF66-03C3-0E296C2CEB6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7FDE1A-E26B-04FE-ECB0-8BF41B418F65}"/>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5" name="Footer Placeholder 4">
            <a:extLst>
              <a:ext uri="{FF2B5EF4-FFF2-40B4-BE49-F238E27FC236}">
                <a16:creationId xmlns:a16="http://schemas.microsoft.com/office/drawing/2014/main" id="{F94BF543-4B90-A2D1-33F3-8D9C50862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03A7D9-BE65-FC39-CB21-79C257EFFF4A}"/>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2344046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21E40-7332-D5A3-4E65-68D57A34F4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D4BE6E-6CC6-19A6-F345-9479C55AED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76F63-F308-8A6C-6714-0321168B66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CCF166-3F68-9D94-FF82-1A154F5E381D}"/>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6" name="Footer Placeholder 5">
            <a:extLst>
              <a:ext uri="{FF2B5EF4-FFF2-40B4-BE49-F238E27FC236}">
                <a16:creationId xmlns:a16="http://schemas.microsoft.com/office/drawing/2014/main" id="{91C06CF7-321D-5CBB-3019-54B0300F6D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556159-366E-DE22-3AED-C9F5B1057060}"/>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730977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67B00-4A10-4403-0A22-C813C541D7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515BF3-57F2-A855-2286-9826AA600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A87CD9-370D-664E-D893-0ED12E2B27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08A84B-87E0-0DC5-F131-90854680F2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4D8A44-9599-8C4A-5EA7-C6AFF41CC8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5145EB-3DE6-B9C7-3BAE-E4D8D7789313}"/>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8" name="Footer Placeholder 7">
            <a:extLst>
              <a:ext uri="{FF2B5EF4-FFF2-40B4-BE49-F238E27FC236}">
                <a16:creationId xmlns:a16="http://schemas.microsoft.com/office/drawing/2014/main" id="{33D44FBA-EA02-EDF3-919F-CE3C2321C8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5E883E-C530-AC04-B596-527C158BE07B}"/>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1460729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31C2-0A12-3355-8B8A-383D972D98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A8EE7E-CB9D-6140-C4C8-8397C64CFE63}"/>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4" name="Footer Placeholder 3">
            <a:extLst>
              <a:ext uri="{FF2B5EF4-FFF2-40B4-BE49-F238E27FC236}">
                <a16:creationId xmlns:a16="http://schemas.microsoft.com/office/drawing/2014/main" id="{902A7050-9929-BF06-2299-F189223F3E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0270A4-F190-211F-E1B0-E0EABBF808C9}"/>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92415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007BF-114F-6CE5-A030-23C43A8ECD34}"/>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3" name="Footer Placeholder 2">
            <a:extLst>
              <a:ext uri="{FF2B5EF4-FFF2-40B4-BE49-F238E27FC236}">
                <a16:creationId xmlns:a16="http://schemas.microsoft.com/office/drawing/2014/main" id="{3478E929-E730-6962-8FCC-F7D343C148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43655F-0A16-403B-26C2-CA2E45246B42}"/>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2282091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C82DB-ECDD-29B0-798E-29949F75F1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10E992-7682-339F-FAF3-F578064522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0FEF14-4466-CC3E-FD55-6DC45E784A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8BC9F3-374C-1778-830F-403286F3E532}"/>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6" name="Footer Placeholder 5">
            <a:extLst>
              <a:ext uri="{FF2B5EF4-FFF2-40B4-BE49-F238E27FC236}">
                <a16:creationId xmlns:a16="http://schemas.microsoft.com/office/drawing/2014/main" id="{E83B138C-E8F3-145A-BF29-D53126B54F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5BA165-EC6C-F0F5-8C21-527BECBC8F25}"/>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4277227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0A08C-0E3D-BCD9-E628-067C6AC40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25D9B2-F7AB-FF5A-5220-FC6DF1EDAF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88BD23-81F8-8D20-B353-343B27B2C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85D13-0728-6E6C-0F00-73340259F892}"/>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6" name="Footer Placeholder 5">
            <a:extLst>
              <a:ext uri="{FF2B5EF4-FFF2-40B4-BE49-F238E27FC236}">
                <a16:creationId xmlns:a16="http://schemas.microsoft.com/office/drawing/2014/main" id="{8BE60DB9-0DF8-C051-3E61-6F4B896B0F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CCB3E6-8590-7687-9D8A-190831767CC5}"/>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2394003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17E02-B2C1-2CA7-74DF-6F31D51085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75416D-F515-B6DC-42B5-696F09F2C1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897B6-AE0D-174B-DABD-766FAA60BF80}"/>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5" name="Footer Placeholder 4">
            <a:extLst>
              <a:ext uri="{FF2B5EF4-FFF2-40B4-BE49-F238E27FC236}">
                <a16:creationId xmlns:a16="http://schemas.microsoft.com/office/drawing/2014/main" id="{FE6866F9-B844-83C0-C27E-3D4F7E251E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0F626-3342-A4B5-4630-A5E31294DD0D}"/>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1953417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8DA7A5-099E-D93D-C4E2-BB84AA0DFC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574381-2532-97B4-B028-05EDD15770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CF7FD2-9CBA-AB3D-2621-36BCF09F4106}"/>
              </a:ext>
            </a:extLst>
          </p:cNvPr>
          <p:cNvSpPr>
            <a:spLocks noGrp="1"/>
          </p:cNvSpPr>
          <p:nvPr>
            <p:ph type="dt" sz="half" idx="10"/>
          </p:nvPr>
        </p:nvSpPr>
        <p:spPr/>
        <p:txBody>
          <a:bodyPr/>
          <a:lstStyle/>
          <a:p>
            <a:fld id="{AB01EC6A-586B-4914-80EE-F27516F3F7B5}" type="datetimeFigureOut">
              <a:rPr lang="en-GB" smtClean="0"/>
              <a:t>14/01/2025</a:t>
            </a:fld>
            <a:endParaRPr lang="en-GB"/>
          </a:p>
        </p:txBody>
      </p:sp>
      <p:sp>
        <p:nvSpPr>
          <p:cNvPr id="5" name="Footer Placeholder 4">
            <a:extLst>
              <a:ext uri="{FF2B5EF4-FFF2-40B4-BE49-F238E27FC236}">
                <a16:creationId xmlns:a16="http://schemas.microsoft.com/office/drawing/2014/main" id="{2198E5BA-B468-71CB-5B91-4942903CC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5DA4A2-71E7-046A-6B52-94E91EAB0DB7}"/>
              </a:ext>
            </a:extLst>
          </p:cNvPr>
          <p:cNvSpPr>
            <a:spLocks noGrp="1"/>
          </p:cNvSpPr>
          <p:nvPr>
            <p:ph type="sldNum" sz="quarter" idx="12"/>
          </p:nvPr>
        </p:nvSpPr>
        <p:spPr/>
        <p:txBody>
          <a:bodyPr/>
          <a:lstStyle/>
          <a:p>
            <a:fld id="{7178AAA8-20BF-411B-A6BB-09604D469800}" type="slidenum">
              <a:rPr lang="en-GB" smtClean="0"/>
              <a:t>‹#›</a:t>
            </a:fld>
            <a:endParaRPr lang="en-GB"/>
          </a:p>
        </p:txBody>
      </p:sp>
    </p:spTree>
    <p:extLst>
      <p:ext uri="{BB962C8B-B14F-4D97-AF65-F5344CB8AC3E}">
        <p14:creationId xmlns:p14="http://schemas.microsoft.com/office/powerpoint/2010/main" val="1372978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C8B830-40BC-7549-6FDB-F7E8D4A782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E7F645-C41D-CD0E-E8F4-839A48470E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B2CDAD-53DD-A79F-8607-FBB0DBDEA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01EC6A-586B-4914-80EE-F27516F3F7B5}" type="datetimeFigureOut">
              <a:rPr lang="en-GB" smtClean="0"/>
              <a:t>14/01/2025</a:t>
            </a:fld>
            <a:endParaRPr lang="en-GB"/>
          </a:p>
        </p:txBody>
      </p:sp>
      <p:sp>
        <p:nvSpPr>
          <p:cNvPr id="5" name="Footer Placeholder 4">
            <a:extLst>
              <a:ext uri="{FF2B5EF4-FFF2-40B4-BE49-F238E27FC236}">
                <a16:creationId xmlns:a16="http://schemas.microsoft.com/office/drawing/2014/main" id="{2705BC55-798E-124D-5B14-953E200CF1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954A799-C06C-B279-2470-E4C827520E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78AAA8-20BF-411B-A6BB-09604D469800}" type="slidenum">
              <a:rPr lang="en-GB" smtClean="0"/>
              <a:t>‹#›</a:t>
            </a:fld>
            <a:endParaRPr lang="en-GB"/>
          </a:p>
        </p:txBody>
      </p:sp>
    </p:spTree>
    <p:extLst>
      <p:ext uri="{BB962C8B-B14F-4D97-AF65-F5344CB8AC3E}">
        <p14:creationId xmlns:p14="http://schemas.microsoft.com/office/powerpoint/2010/main" val="3575040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jpg"/><Relationship Id="rId7" Type="http://schemas.openxmlformats.org/officeDocument/2006/relationships/image" Target="../media/image34.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image" Target="../media/image32.png"/><Relationship Id="rId4" Type="http://schemas.openxmlformats.org/officeDocument/2006/relationships/image" Target="../media/image31.jpg"/></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0.png"/><Relationship Id="rId7"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png"/></Relationships>
</file>

<file path=ppt/slides/_rels/slide14.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slideLayout" Target="../slideLayouts/slideLayout2.xml"/><Relationship Id="rId7" Type="http://schemas.openxmlformats.org/officeDocument/2006/relationships/image" Target="../media/image5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1.png"/><Relationship Id="rId5" Type="http://schemas.openxmlformats.org/officeDocument/2006/relationships/image" Target="../media/image43.png"/><Relationship Id="rId10" Type="http://schemas.openxmlformats.org/officeDocument/2006/relationships/image" Target="../media/image55.png"/><Relationship Id="rId4" Type="http://schemas.openxmlformats.org/officeDocument/2006/relationships/notesSlide" Target="../notesSlides/notesSlide14.xml"/><Relationship Id="rId9" Type="http://schemas.openxmlformats.org/officeDocument/2006/relationships/image" Target="../media/image54.png"/></Relationships>
</file>

<file path=ppt/slides/_rels/slide1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41.png"/><Relationship Id="rId7" Type="http://schemas.openxmlformats.org/officeDocument/2006/relationships/image" Target="../media/image59.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png"/></Relationships>
</file>

<file path=ppt/slides/_rels/slide16.xml.rels><?xml version="1.0" encoding="UTF-8" standalone="yes"?>
<Relationships xmlns="http://schemas.openxmlformats.org/package/2006/relationships"><Relationship Id="rId8" Type="http://schemas.openxmlformats.org/officeDocument/2006/relationships/image" Target="../media/image65.png"/><Relationship Id="rId13" Type="http://schemas.openxmlformats.org/officeDocument/2006/relationships/image" Target="../media/image70.png"/><Relationship Id="rId3" Type="http://schemas.openxmlformats.org/officeDocument/2006/relationships/slideLayout" Target="../slideLayouts/slideLayout2.xml"/><Relationship Id="rId7" Type="http://schemas.openxmlformats.org/officeDocument/2006/relationships/image" Target="../media/image64.png"/><Relationship Id="rId12" Type="http://schemas.openxmlformats.org/officeDocument/2006/relationships/image" Target="../media/image69.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42.png"/><Relationship Id="rId11" Type="http://schemas.openxmlformats.org/officeDocument/2006/relationships/image" Target="../media/image68.png"/><Relationship Id="rId5" Type="http://schemas.openxmlformats.org/officeDocument/2006/relationships/image" Target="../media/image63.png"/><Relationship Id="rId10" Type="http://schemas.openxmlformats.org/officeDocument/2006/relationships/image" Target="../media/image67.png"/><Relationship Id="rId4" Type="http://schemas.openxmlformats.org/officeDocument/2006/relationships/notesSlide" Target="../notesSlides/notesSlide16.xml"/><Relationship Id="rId9" Type="http://schemas.openxmlformats.org/officeDocument/2006/relationships/image" Target="../media/image66.png"/></Relationships>
</file>

<file path=ppt/slides/_rels/slide1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2.jpg"/></Relationships>
</file>

<file path=ppt/slides/_rels/slide18.xml.rels><?xml version="1.0" encoding="UTF-8" standalone="yes"?>
<Relationships xmlns="http://schemas.openxmlformats.org/package/2006/relationships"><Relationship Id="rId8" Type="http://schemas.openxmlformats.org/officeDocument/2006/relationships/image" Target="../media/image78.png"/><Relationship Id="rId13" Type="http://schemas.openxmlformats.org/officeDocument/2006/relationships/image" Target="../media/image83.png"/><Relationship Id="rId3" Type="http://schemas.openxmlformats.org/officeDocument/2006/relationships/image" Target="../media/image73.png"/><Relationship Id="rId7" Type="http://schemas.openxmlformats.org/officeDocument/2006/relationships/image" Target="../media/image77.png"/><Relationship Id="rId12" Type="http://schemas.openxmlformats.org/officeDocument/2006/relationships/image" Target="../media/image8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76.png"/><Relationship Id="rId11" Type="http://schemas.openxmlformats.org/officeDocument/2006/relationships/image" Target="../media/image81.png"/><Relationship Id="rId5" Type="http://schemas.openxmlformats.org/officeDocument/2006/relationships/image" Target="../media/image75.png"/><Relationship Id="rId10" Type="http://schemas.openxmlformats.org/officeDocument/2006/relationships/image" Target="../media/image80.png"/><Relationship Id="rId4" Type="http://schemas.openxmlformats.org/officeDocument/2006/relationships/image" Target="../media/image74.png"/><Relationship Id="rId9" Type="http://schemas.openxmlformats.org/officeDocument/2006/relationships/image" Target="../media/image79.png"/><Relationship Id="rId14" Type="http://schemas.openxmlformats.org/officeDocument/2006/relationships/image" Target="../media/image84.png"/></Relationships>
</file>

<file path=ppt/slides/_rels/slide1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136/bmjophth-2018-000146" TargetMode="External"/><Relationship Id="rId13" Type="http://schemas.openxmlformats.org/officeDocument/2006/relationships/hyperlink" Target="https://doi.org/10.2307/1511458" TargetMode="External"/><Relationship Id="rId3" Type="http://schemas.openxmlformats.org/officeDocument/2006/relationships/hyperlink" Target="https://academicguides.waldenu.edu/library/doctoral/literaturereview/scope" TargetMode="External"/><Relationship Id="rId7" Type="http://schemas.openxmlformats.org/officeDocument/2006/relationships/hyperlink" Target="https://doi.org/10.1556/2006.5.2016.088" TargetMode="External"/><Relationship Id="rId12" Type="http://schemas.openxmlformats.org/officeDocument/2006/relationships/hyperlink" Target="https://doi.org/10.18178/ijimt.2021.12.1.901" TargetMode="External"/><Relationship Id="rId2" Type="http://schemas.openxmlformats.org/officeDocument/2006/relationships/hyperlink" Target="https://writingcommons.org/section/research/research-methods/informal-research/" TargetMode="External"/><Relationship Id="rId1" Type="http://schemas.openxmlformats.org/officeDocument/2006/relationships/slideLayout" Target="../slideLayouts/slideLayout2.xml"/><Relationship Id="rId6" Type="http://schemas.openxmlformats.org/officeDocument/2006/relationships/hyperlink" Target="https://doi.org/10.1145/3027063.3027099" TargetMode="External"/><Relationship Id="rId11" Type="http://schemas.openxmlformats.org/officeDocument/2006/relationships/hyperlink" Target="https://doi.org/10.1145/3474703" TargetMode="External"/><Relationship Id="rId5" Type="http://schemas.openxmlformats.org/officeDocument/2006/relationships/hyperlink" Target="https://doi.org/10.1108/oth-03-2016-0009" TargetMode="External"/><Relationship Id="rId10" Type="http://schemas.openxmlformats.org/officeDocument/2006/relationships/hyperlink" Target="https://doi.org/10.1111/cdev.13007" TargetMode="External"/><Relationship Id="rId4" Type="http://schemas.openxmlformats.org/officeDocument/2006/relationships/hyperlink" Target="https://doi.org/10.5281/zenodo.3744581" TargetMode="External"/><Relationship Id="rId9" Type="http://schemas.openxmlformats.org/officeDocument/2006/relationships/hyperlink" Target="http://journals.lww.com/acsm-tj" TargetMode="External"/><Relationship Id="rId14" Type="http://schemas.openxmlformats.org/officeDocument/2006/relationships/hyperlink" Target="https://www.nimh.nih.gov/health/topics/attention-deficit-hyperactivity-disorder-adhd"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store.steampowered.com/app/400/Portal/" TargetMode="External"/><Relationship Id="rId3" Type="http://schemas.openxmlformats.org/officeDocument/2006/relationships/hyperlink" Target="https://www.autismspeaks.org/what-autism" TargetMode="External"/><Relationship Id="rId7" Type="http://schemas.openxmlformats.org/officeDocument/2006/relationships/hyperlink" Target="https://www.youtube.com/watch?v=sjhM4u8Urp4" TargetMode="External"/><Relationship Id="rId2" Type="http://schemas.openxmlformats.org/officeDocument/2006/relationships/hyperlink" Target="https://www.nhs.uk/conditions/Dyslexia" TargetMode="External"/><Relationship Id="rId1" Type="http://schemas.openxmlformats.org/officeDocument/2006/relationships/slideLayout" Target="../slideLayouts/slideLayout2.xml"/><Relationship Id="rId6" Type="http://schemas.openxmlformats.org/officeDocument/2006/relationships/hyperlink" Target="https://www.w3.org/TR/WCAG21/#abstract" TargetMode="External"/><Relationship Id="rId5" Type="http://schemas.openxmlformats.org/officeDocument/2006/relationships/hyperlink" Target="http://www.dreamco.com/challenges.pdf" TargetMode="External"/><Relationship Id="rId4" Type="http://schemas.openxmlformats.org/officeDocument/2006/relationships/hyperlink" Target="https://www.nhs.uk/conditions/epilepsy/"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youtube.com/watch?v=_JtMtnlSFas" TargetMode="External"/><Relationship Id="rId3" Type="http://schemas.openxmlformats.org/officeDocument/2006/relationships/hyperlink" Target="https://worldofwarcraft.blizzard.com/en-us/" TargetMode="External"/><Relationship Id="rId7" Type="http://schemas.openxmlformats.org/officeDocument/2006/relationships/hyperlink" Target="https://www.fab.com/" TargetMode="External"/><Relationship Id="rId2" Type="http://schemas.openxmlformats.org/officeDocument/2006/relationships/hyperlink" Target="https://www.fortnite.com/@thelegogroup/0524-6853-1181?lang=en-US" TargetMode="External"/><Relationship Id="rId1" Type="http://schemas.openxmlformats.org/officeDocument/2006/relationships/slideLayout" Target="../slideLayouts/slideLayout2.xml"/><Relationship Id="rId6" Type="http://schemas.openxmlformats.org/officeDocument/2006/relationships/hyperlink" Target="https://www.youtube.com/watch?v=e_oNZAFfrbk" TargetMode="External"/><Relationship Id="rId5" Type="http://schemas.openxmlformats.org/officeDocument/2006/relationships/hyperlink" Target="https://www.youtube.com/watch?v=PwDHGhdDG_k" TargetMode="External"/><Relationship Id="rId10" Type="http://schemas.openxmlformats.org/officeDocument/2006/relationships/hyperlink" Target="https://www.youtube.com/watch?v=-2Pxh3Dzb9o" TargetMode="External"/><Relationship Id="rId4" Type="http://schemas.openxmlformats.org/officeDocument/2006/relationships/hyperlink" Target="https://www.youtube.com/watch?v=0uYzq7JqPCI" TargetMode="External"/><Relationship Id="rId9" Type="http://schemas.openxmlformats.org/officeDocument/2006/relationships/hyperlink" Target="https://www.youtube.com/watch?v=seGQy-GBfhY"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108/et.2004.00446dae.002" TargetMode="External"/><Relationship Id="rId13" Type="http://schemas.openxmlformats.org/officeDocument/2006/relationships/hyperlink" Target="https://doi.org/10.1177/1745691619863807" TargetMode="External"/><Relationship Id="rId3" Type="http://schemas.openxmlformats.org/officeDocument/2006/relationships/hyperlink" Target="https://doi.org/10.1108/oth-03-2016-0009" TargetMode="External"/><Relationship Id="rId7" Type="http://schemas.openxmlformats.org/officeDocument/2006/relationships/hyperlink" Target="https://doi.org/10.1016/j.chb.2016.05.062" TargetMode="External"/><Relationship Id="rId12" Type="http://schemas.openxmlformats.org/officeDocument/2006/relationships/hyperlink" Target="https://doi.org/10.1108/jices-02-2015-0003" TargetMode="External"/><Relationship Id="rId2" Type="http://schemas.openxmlformats.org/officeDocument/2006/relationships/hyperlink" Target="https://www.autismspeaks.org/what-autism" TargetMode="External"/><Relationship Id="rId1" Type="http://schemas.openxmlformats.org/officeDocument/2006/relationships/slideLayout" Target="../slideLayouts/slideLayout2.xml"/><Relationship Id="rId6" Type="http://schemas.openxmlformats.org/officeDocument/2006/relationships/hyperlink" Target="http://www.igda.org/articles/rreynolds_ethics.php" TargetMode="External"/><Relationship Id="rId11" Type="http://schemas.openxmlformats.org/officeDocument/2006/relationships/hyperlink" Target="https://doi.org/10.3389/fpsyg.2014.00260" TargetMode="External"/><Relationship Id="rId5" Type="http://schemas.openxmlformats.org/officeDocument/2006/relationships/hyperlink" Target="https://doi.org/10.1145/3027063.3027099" TargetMode="External"/><Relationship Id="rId10" Type="http://schemas.openxmlformats.org/officeDocument/2006/relationships/hyperlink" Target="https://doi.org/10.1016/j.chb.2013.10.054" TargetMode="External"/><Relationship Id="rId4" Type="http://schemas.openxmlformats.org/officeDocument/2006/relationships/hyperlink" Target="https://edtechhub.org/" TargetMode="External"/><Relationship Id="rId9" Type="http://schemas.openxmlformats.org/officeDocument/2006/relationships/hyperlink" Target="https://doi.org/10.1136/bmjophth-2018-000146" TargetMode="External"/><Relationship Id="rId14" Type="http://schemas.openxmlformats.org/officeDocument/2006/relationships/hyperlink" Target="https://www.sciencedirect.com/journal/journal-of-affective-disorder"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31234/osf.io/6vedg" TargetMode="External"/><Relationship Id="rId13" Type="http://schemas.openxmlformats.org/officeDocument/2006/relationships/hyperlink" Target="https://doi.org/10.1016/j.rasd.2012.09.008" TargetMode="External"/><Relationship Id="rId18" Type="http://schemas.openxmlformats.org/officeDocument/2006/relationships/hyperlink" Target="https://store.steampowered.com/app/400/Portal/" TargetMode="External"/><Relationship Id="rId3" Type="http://schemas.openxmlformats.org/officeDocument/2006/relationships/hyperlink" Target="https://doi.org/10.1016/s0193-3973(02)00124-7" TargetMode="External"/><Relationship Id="rId7" Type="http://schemas.openxmlformats.org/officeDocument/2006/relationships/hyperlink" Target="https://doi.org/10.1037/emo0000403" TargetMode="External"/><Relationship Id="rId12" Type="http://schemas.openxmlformats.org/officeDocument/2006/relationships/hyperlink" Target="https://doi.org/10.1007/s11469-019-00110-4" TargetMode="External"/><Relationship Id="rId17" Type="http://schemas.openxmlformats.org/officeDocument/2006/relationships/hyperlink" Target="https://www.youtube.com/watch?v=sjhM4u8Urp4" TargetMode="External"/><Relationship Id="rId2" Type="http://schemas.openxmlformats.org/officeDocument/2006/relationships/hyperlink" Target="https://www.sciencedirect.com/journal/computers-in-human-behavior" TargetMode="External"/><Relationship Id="rId16" Type="http://schemas.openxmlformats.org/officeDocument/2006/relationships/hyperlink" Target="https://doi.org/10.1556/2006.5.2016.088" TargetMode="External"/><Relationship Id="rId1" Type="http://schemas.openxmlformats.org/officeDocument/2006/relationships/slideLayout" Target="../slideLayouts/slideLayout2.xml"/><Relationship Id="rId6" Type="http://schemas.openxmlformats.org/officeDocument/2006/relationships/hyperlink" Target="https://doi.org/10.1016/j.chb.2014.05.004" TargetMode="External"/><Relationship Id="rId11" Type="http://schemas.openxmlformats.org/officeDocument/2006/relationships/hyperlink" Target="https://doi.org/10.1145/3411764.3445363" TargetMode="External"/><Relationship Id="rId5" Type="http://schemas.openxmlformats.org/officeDocument/2006/relationships/hyperlink" Target="https://doi.org/10.1123/japa.2012-0272" TargetMode="External"/><Relationship Id="rId15" Type="http://schemas.openxmlformats.org/officeDocument/2006/relationships/hyperlink" Target="https://doi.org/10.1016/j.chb.2016.11.059" TargetMode="External"/><Relationship Id="rId10" Type="http://schemas.openxmlformats.org/officeDocument/2006/relationships/hyperlink" Target="https://doi.org/10.1089/cpb.2009.0001" TargetMode="External"/><Relationship Id="rId4" Type="http://schemas.openxmlformats.org/officeDocument/2006/relationships/hyperlink" Target="https://doi.org/10.1542/peds.2010-1353" TargetMode="External"/><Relationship Id="rId9" Type="http://schemas.openxmlformats.org/officeDocument/2006/relationships/hyperlink" Target="https://doi.org/10.1037/a0034857" TargetMode="External"/><Relationship Id="rId14" Type="http://schemas.openxmlformats.org/officeDocument/2006/relationships/hyperlink" Target="https://doi.org/10.1037/0022-3514.78.4.772"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145/2282338.2282370" TargetMode="External"/><Relationship Id="rId13" Type="http://schemas.openxmlformats.org/officeDocument/2006/relationships/hyperlink" Target="https://doi.org/10.17705/1thci.00169" TargetMode="External"/><Relationship Id="rId18" Type="http://schemas.openxmlformats.org/officeDocument/2006/relationships/hyperlink" Target="https://doi.org/10.1016/j.medici.2016.04.002" TargetMode="External"/><Relationship Id="rId3" Type="http://schemas.openxmlformats.org/officeDocument/2006/relationships/hyperlink" Target="https://doi.org/10.18178/ijimt.2021.12.1.901" TargetMode="External"/><Relationship Id="rId21" Type="http://schemas.openxmlformats.org/officeDocument/2006/relationships/hyperlink" Target="https://doi.org/10.1249/TJX.0000000000000039" TargetMode="External"/><Relationship Id="rId7" Type="http://schemas.openxmlformats.org/officeDocument/2006/relationships/hyperlink" Target="https://cora.ucc.ie/items/9a2cde12-6c3b-420f-9d4c-10ad2d66de3f" TargetMode="External"/><Relationship Id="rId12" Type="http://schemas.openxmlformats.org/officeDocument/2006/relationships/hyperlink" Target="https://doi.org/10.1109/itime.2012.6291487" TargetMode="External"/><Relationship Id="rId17" Type="http://schemas.openxmlformats.org/officeDocument/2006/relationships/hyperlink" Target="https://www.pewresearch.org/internet/2018/05/31/teens-social-media-technology-2018/" TargetMode="External"/><Relationship Id="rId2" Type="http://schemas.openxmlformats.org/officeDocument/2006/relationships/notesSlide" Target="../notesSlides/notesSlide21.xml"/><Relationship Id="rId16" Type="http://schemas.openxmlformats.org/officeDocument/2006/relationships/hyperlink" Target="https://doi.org/10.1145/2858036.2858055" TargetMode="External"/><Relationship Id="rId20" Type="http://schemas.openxmlformats.org/officeDocument/2006/relationships/hyperlink" Target="https://doi.org/10.1016/j.smrv.2014.07.007" TargetMode="External"/><Relationship Id="rId1" Type="http://schemas.openxmlformats.org/officeDocument/2006/relationships/slideLayout" Target="../slideLayouts/slideLayout2.xml"/><Relationship Id="rId6" Type="http://schemas.openxmlformats.org/officeDocument/2006/relationships/hyperlink" Target="https://doi.org/10.1016/j.chb.2014.04.046" TargetMode="External"/><Relationship Id="rId11" Type="http://schemas.openxmlformats.org/officeDocument/2006/relationships/hyperlink" Target="http://game.engineering.nyu.edu/projects/strategy-dexterity" TargetMode="External"/><Relationship Id="rId5" Type="http://schemas.openxmlformats.org/officeDocument/2006/relationships/hyperlink" Target="https://doi.org/10.1145/2883851.2883953" TargetMode="External"/><Relationship Id="rId15" Type="http://schemas.openxmlformats.org/officeDocument/2006/relationships/hyperlink" Target="https://www.diva-portal.org/smash/get/diva2:1361980/FULLTEXT01.pdf" TargetMode="External"/><Relationship Id="rId10" Type="http://schemas.openxmlformats.org/officeDocument/2006/relationships/hyperlink" Target="https://doi.org/10.15345/iojes.2018.01.008" TargetMode="External"/><Relationship Id="rId19" Type="http://schemas.openxmlformats.org/officeDocument/2006/relationships/hyperlink" Target="https://core.ac.uk/download/pdf/79582091.pdf" TargetMode="External"/><Relationship Id="rId4" Type="http://schemas.openxmlformats.org/officeDocument/2006/relationships/hyperlink" Target="https://doi.org/10.2307/1511458" TargetMode="External"/><Relationship Id="rId9" Type="http://schemas.openxmlformats.org/officeDocument/2006/relationships/hyperlink" Target="https://doi.org/10.1145/3474703" TargetMode="External"/><Relationship Id="rId14" Type="http://schemas.openxmlformats.org/officeDocument/2006/relationships/hyperlink" Target="https://doi.org/10.1136/archdischild-2012-302196" TargetMode="External"/><Relationship Id="rId22" Type="http://schemas.openxmlformats.org/officeDocument/2006/relationships/hyperlink" Target="https://doi.org/10.1038/nature01647"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journals.lww.com/acsm-tj" TargetMode="External"/><Relationship Id="rId13" Type="http://schemas.openxmlformats.org/officeDocument/2006/relationships/hyperlink" Target="http://www.dreamco.com/challenges.pdf" TargetMode="External"/><Relationship Id="rId3" Type="http://schemas.openxmlformats.org/officeDocument/2006/relationships/hyperlink" Target="https://durmonski.com/book-summaries/finite-and-infinite-games/" TargetMode="External"/><Relationship Id="rId7" Type="http://schemas.openxmlformats.org/officeDocument/2006/relationships/hyperlink" Target="https://doi.org/10.1111/cdev.13007" TargetMode="External"/><Relationship Id="rId12" Type="http://schemas.openxmlformats.org/officeDocument/2006/relationships/hyperlink" Target="https://www.nhs.uk/conditions/epilepsy/" TargetMode="External"/><Relationship Id="rId2" Type="http://schemas.openxmlformats.org/officeDocument/2006/relationships/hyperlink" Target="https://www.productplan.com/glossary/moscow-prioritization/" TargetMode="External"/><Relationship Id="rId1" Type="http://schemas.openxmlformats.org/officeDocument/2006/relationships/slideLayout" Target="../slideLayouts/slideLayout2.xml"/><Relationship Id="rId6" Type="http://schemas.openxmlformats.org/officeDocument/2006/relationships/hyperlink" Target="https://doi.org/10.5281/zenodo.3744581" TargetMode="External"/><Relationship Id="rId11" Type="http://schemas.openxmlformats.org/officeDocument/2006/relationships/hyperlink" Target="https://www.autismspeaks.org/what-autism" TargetMode="External"/><Relationship Id="rId5" Type="http://schemas.openxmlformats.org/officeDocument/2006/relationships/hyperlink" Target="https://www.fab.com/" TargetMode="External"/><Relationship Id="rId10" Type="http://schemas.openxmlformats.org/officeDocument/2006/relationships/hyperlink" Target="https://www.nhs.uk/conditions/Dyslexia" TargetMode="External"/><Relationship Id="rId4" Type="http://schemas.openxmlformats.org/officeDocument/2006/relationships/hyperlink" Target="https://www.youtube.com/watch?v=AKeUZVikPV8" TargetMode="External"/><Relationship Id="rId9" Type="http://schemas.openxmlformats.org/officeDocument/2006/relationships/hyperlink" Target="https://www.nimh.nih.gov/health/topics/attention-deficit-hyperactivity-disorder-adhd" TargetMode="External"/><Relationship Id="rId14" Type="http://schemas.openxmlformats.org/officeDocument/2006/relationships/hyperlink" Target="https://www.w3.org/TR/WCAG21/#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BEC2-0449-FDF2-10F3-80830B47C647}"/>
              </a:ext>
            </a:extLst>
          </p:cNvPr>
          <p:cNvSpPr>
            <a:spLocks noGrp="1"/>
          </p:cNvSpPr>
          <p:nvPr>
            <p:ph type="ctrTitle"/>
          </p:nvPr>
        </p:nvSpPr>
        <p:spPr>
          <a:xfrm>
            <a:off x="1397540" y="1253009"/>
            <a:ext cx="9144000" cy="902950"/>
          </a:xfrm>
        </p:spPr>
        <p:txBody>
          <a:bodyPr>
            <a:normAutofit fontScale="90000"/>
          </a:bodyPr>
          <a:lstStyle/>
          <a:p>
            <a:r>
              <a:rPr lang="en-GB" dirty="0"/>
              <a:t>Interim Viva</a:t>
            </a:r>
          </a:p>
        </p:txBody>
      </p:sp>
      <p:sp>
        <p:nvSpPr>
          <p:cNvPr id="3" name="Subtitle 2">
            <a:extLst>
              <a:ext uri="{FF2B5EF4-FFF2-40B4-BE49-F238E27FC236}">
                <a16:creationId xmlns:a16="http://schemas.microsoft.com/office/drawing/2014/main" id="{4EDCD884-36E8-1CD0-E209-60C2462E3E2B}"/>
              </a:ext>
            </a:extLst>
          </p:cNvPr>
          <p:cNvSpPr>
            <a:spLocks noGrp="1"/>
          </p:cNvSpPr>
          <p:nvPr>
            <p:ph type="subTitle" idx="1"/>
          </p:nvPr>
        </p:nvSpPr>
        <p:spPr>
          <a:xfrm>
            <a:off x="4082601" y="2293728"/>
            <a:ext cx="3686783" cy="1747836"/>
          </a:xfrm>
          <a:ln>
            <a:solidFill>
              <a:schemeClr val="tx1"/>
            </a:solidFill>
          </a:ln>
        </p:spPr>
        <p:txBody>
          <a:bodyPr>
            <a:normAutofit lnSpcReduction="10000"/>
          </a:bodyPr>
          <a:lstStyle/>
          <a:p>
            <a:r>
              <a:rPr lang="en-GB" dirty="0"/>
              <a:t>Andrew Davis </a:t>
            </a:r>
          </a:p>
          <a:p>
            <a:r>
              <a:rPr lang="en-GB" dirty="0"/>
              <a:t>2220233</a:t>
            </a:r>
          </a:p>
          <a:p>
            <a:r>
              <a:rPr lang="en-GB" dirty="0"/>
              <a:t>Final Major Project</a:t>
            </a:r>
          </a:p>
          <a:p>
            <a:r>
              <a:rPr lang="en-GB" dirty="0"/>
              <a:t>B A GAMES</a:t>
            </a:r>
          </a:p>
        </p:txBody>
      </p:sp>
      <p:pic>
        <p:nvPicPr>
          <p:cNvPr id="6" name="Picture 5" descr="A close-up of a sign&#10;&#10;Description automatically generated">
            <a:extLst>
              <a:ext uri="{FF2B5EF4-FFF2-40B4-BE49-F238E27FC236}">
                <a16:creationId xmlns:a16="http://schemas.microsoft.com/office/drawing/2014/main" id="{B184F577-172D-EA32-E846-AE8A670768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9696" y="4317103"/>
            <a:ext cx="3599688" cy="1258824"/>
          </a:xfrm>
          <a:prstGeom prst="rect">
            <a:avLst/>
          </a:prstGeom>
        </p:spPr>
      </p:pic>
    </p:spTree>
    <p:extLst>
      <p:ext uri="{BB962C8B-B14F-4D97-AF65-F5344CB8AC3E}">
        <p14:creationId xmlns:p14="http://schemas.microsoft.com/office/powerpoint/2010/main" val="3447863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F7CBF7-BD81-5559-91E3-8CA48759381A}"/>
              </a:ext>
            </a:extLst>
          </p:cNvPr>
          <p:cNvSpPr>
            <a:spLocks noGrp="1"/>
          </p:cNvSpPr>
          <p:nvPr>
            <p:ph type="title"/>
          </p:nvPr>
        </p:nvSpPr>
        <p:spPr>
          <a:xfrm>
            <a:off x="4460942" y="481858"/>
            <a:ext cx="3270115" cy="811922"/>
          </a:xfrm>
          <a:ln>
            <a:solidFill>
              <a:schemeClr val="tx1"/>
            </a:solidFill>
          </a:ln>
        </p:spPr>
        <p:txBody>
          <a:bodyPr/>
          <a:lstStyle/>
          <a:p>
            <a:pPr algn="ctr"/>
            <a:r>
              <a:rPr lang="en-GB" dirty="0"/>
              <a:t>Contents</a:t>
            </a:r>
          </a:p>
        </p:txBody>
      </p:sp>
      <p:sp>
        <p:nvSpPr>
          <p:cNvPr id="6" name="TextBox 5">
            <a:extLst>
              <a:ext uri="{FF2B5EF4-FFF2-40B4-BE49-F238E27FC236}">
                <a16:creationId xmlns:a16="http://schemas.microsoft.com/office/drawing/2014/main" id="{3C4C34A4-F0F3-C916-4797-F17B65B762B7}"/>
              </a:ext>
            </a:extLst>
          </p:cNvPr>
          <p:cNvSpPr txBox="1"/>
          <p:nvPr/>
        </p:nvSpPr>
        <p:spPr>
          <a:xfrm>
            <a:off x="4184513" y="2217907"/>
            <a:ext cx="3822971" cy="3139321"/>
          </a:xfrm>
          <a:prstGeom prst="rect">
            <a:avLst/>
          </a:prstGeom>
          <a:noFill/>
          <a:ln>
            <a:solidFill>
              <a:schemeClr val="tx1"/>
            </a:solidFill>
          </a:ln>
        </p:spPr>
        <p:txBody>
          <a:bodyPr wrap="square" rtlCol="0">
            <a:spAutoFit/>
          </a:bodyPr>
          <a:lstStyle/>
          <a:p>
            <a:r>
              <a:rPr lang="en-GB" dirty="0"/>
              <a:t>Gantt</a:t>
            </a:r>
          </a:p>
          <a:p>
            <a:r>
              <a:rPr lang="en-GB" dirty="0"/>
              <a:t>Methodology</a:t>
            </a:r>
          </a:p>
          <a:p>
            <a:r>
              <a:rPr lang="en-GB" dirty="0"/>
              <a:t>Research</a:t>
            </a:r>
          </a:p>
          <a:p>
            <a:r>
              <a:rPr lang="en-GB" dirty="0"/>
              <a:t>Target Audience</a:t>
            </a:r>
          </a:p>
          <a:p>
            <a:r>
              <a:rPr lang="en-GB" dirty="0"/>
              <a:t>Game Design Principles</a:t>
            </a:r>
          </a:p>
          <a:p>
            <a:r>
              <a:rPr lang="en-GB" dirty="0"/>
              <a:t>Game Accessibility Standards</a:t>
            </a:r>
          </a:p>
          <a:p>
            <a:r>
              <a:rPr lang="en-GB" dirty="0"/>
              <a:t>Tutorial Design</a:t>
            </a:r>
          </a:p>
          <a:p>
            <a:r>
              <a:rPr lang="en-GB" dirty="0"/>
              <a:t>Reviews</a:t>
            </a:r>
          </a:p>
          <a:p>
            <a:r>
              <a:rPr lang="en-GB" dirty="0"/>
              <a:t>Screentime</a:t>
            </a:r>
          </a:p>
          <a:p>
            <a:r>
              <a:rPr lang="en-GB" dirty="0"/>
              <a:t>Engine and Plugins</a:t>
            </a:r>
          </a:p>
          <a:p>
            <a:r>
              <a:rPr lang="en-GB" dirty="0"/>
              <a:t>Game Design Document</a:t>
            </a:r>
          </a:p>
        </p:txBody>
      </p:sp>
    </p:spTree>
    <p:extLst>
      <p:ext uri="{BB962C8B-B14F-4D97-AF65-F5344CB8AC3E}">
        <p14:creationId xmlns:p14="http://schemas.microsoft.com/office/powerpoint/2010/main" val="2262876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7C08D-C527-A1B5-5259-851B13FD3A67}"/>
              </a:ext>
            </a:extLst>
          </p:cNvPr>
          <p:cNvSpPr>
            <a:spLocks noGrp="1"/>
          </p:cNvSpPr>
          <p:nvPr>
            <p:ph type="title"/>
          </p:nvPr>
        </p:nvSpPr>
        <p:spPr>
          <a:xfrm>
            <a:off x="3248660" y="314960"/>
            <a:ext cx="5694680" cy="796608"/>
          </a:xfrm>
          <a:ln>
            <a:solidFill>
              <a:schemeClr val="tx1"/>
            </a:solidFill>
          </a:ln>
        </p:spPr>
        <p:txBody>
          <a:bodyPr/>
          <a:lstStyle/>
          <a:p>
            <a:pPr algn="ctr"/>
            <a:r>
              <a:rPr lang="en-GB" dirty="0"/>
              <a:t>The First Half Gantt </a:t>
            </a:r>
          </a:p>
        </p:txBody>
      </p:sp>
      <p:pic>
        <p:nvPicPr>
          <p:cNvPr id="4" name="Picture 3">
            <a:extLst>
              <a:ext uri="{FF2B5EF4-FFF2-40B4-BE49-F238E27FC236}">
                <a16:creationId xmlns:a16="http://schemas.microsoft.com/office/drawing/2014/main" id="{9485A915-AB4E-450F-B6D7-52D088C13C04}"/>
              </a:ext>
            </a:extLst>
          </p:cNvPr>
          <p:cNvPicPr>
            <a:picLocks noChangeAspect="1"/>
          </p:cNvPicPr>
          <p:nvPr/>
        </p:nvPicPr>
        <p:blipFill>
          <a:blip r:embed="rId3"/>
          <a:stretch>
            <a:fillRect/>
          </a:stretch>
        </p:blipFill>
        <p:spPr>
          <a:xfrm>
            <a:off x="1011677" y="1599994"/>
            <a:ext cx="9893030" cy="4652604"/>
          </a:xfrm>
          <a:prstGeom prst="rect">
            <a:avLst/>
          </a:prstGeom>
        </p:spPr>
      </p:pic>
    </p:spTree>
    <p:extLst>
      <p:ext uri="{BB962C8B-B14F-4D97-AF65-F5344CB8AC3E}">
        <p14:creationId xmlns:p14="http://schemas.microsoft.com/office/powerpoint/2010/main" val="2970870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FF0EC-4A7D-2B48-2C27-3E6EC5F83164}"/>
              </a:ext>
            </a:extLst>
          </p:cNvPr>
          <p:cNvSpPr>
            <a:spLocks noGrp="1"/>
          </p:cNvSpPr>
          <p:nvPr>
            <p:ph type="title"/>
          </p:nvPr>
        </p:nvSpPr>
        <p:spPr>
          <a:xfrm>
            <a:off x="3498715" y="365125"/>
            <a:ext cx="5194570" cy="700391"/>
          </a:xfrm>
          <a:ln>
            <a:solidFill>
              <a:schemeClr val="tx1"/>
            </a:solidFill>
          </a:ln>
        </p:spPr>
        <p:txBody>
          <a:bodyPr>
            <a:normAutofit fontScale="90000"/>
          </a:bodyPr>
          <a:lstStyle/>
          <a:p>
            <a:pPr algn="ctr"/>
            <a:r>
              <a:rPr lang="en-GB" dirty="0"/>
              <a:t>The Second Half Gantt</a:t>
            </a:r>
          </a:p>
        </p:txBody>
      </p:sp>
      <p:pic>
        <p:nvPicPr>
          <p:cNvPr id="9" name="Picture 8">
            <a:extLst>
              <a:ext uri="{FF2B5EF4-FFF2-40B4-BE49-F238E27FC236}">
                <a16:creationId xmlns:a16="http://schemas.microsoft.com/office/drawing/2014/main" id="{83115314-6B2F-53A6-3EE1-1B1F5E338DAA}"/>
              </a:ext>
            </a:extLst>
          </p:cNvPr>
          <p:cNvPicPr>
            <a:picLocks noChangeAspect="1"/>
          </p:cNvPicPr>
          <p:nvPr/>
        </p:nvPicPr>
        <p:blipFill>
          <a:blip r:embed="rId3"/>
          <a:stretch>
            <a:fillRect/>
          </a:stretch>
        </p:blipFill>
        <p:spPr>
          <a:xfrm>
            <a:off x="503498" y="1771590"/>
            <a:ext cx="11185003" cy="3642784"/>
          </a:xfrm>
          <a:prstGeom prst="rect">
            <a:avLst/>
          </a:prstGeom>
        </p:spPr>
      </p:pic>
    </p:spTree>
    <p:extLst>
      <p:ext uri="{BB962C8B-B14F-4D97-AF65-F5344CB8AC3E}">
        <p14:creationId xmlns:p14="http://schemas.microsoft.com/office/powerpoint/2010/main" val="696859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CCF78-676E-C910-69C5-599558F9BBFF}"/>
              </a:ext>
            </a:extLst>
          </p:cNvPr>
          <p:cNvSpPr>
            <a:spLocks noGrp="1"/>
          </p:cNvSpPr>
          <p:nvPr>
            <p:ph type="title"/>
          </p:nvPr>
        </p:nvSpPr>
        <p:spPr>
          <a:xfrm>
            <a:off x="4591455" y="530496"/>
            <a:ext cx="2842098" cy="607641"/>
          </a:xfrm>
          <a:ln>
            <a:solidFill>
              <a:schemeClr val="tx1"/>
            </a:solidFill>
          </a:ln>
        </p:spPr>
        <p:txBody>
          <a:bodyPr>
            <a:noAutofit/>
          </a:bodyPr>
          <a:lstStyle/>
          <a:p>
            <a:pPr algn="ctr"/>
            <a:r>
              <a:rPr lang="en-GB" dirty="0"/>
              <a:t>Research</a:t>
            </a:r>
          </a:p>
        </p:txBody>
      </p:sp>
      <p:pic>
        <p:nvPicPr>
          <p:cNvPr id="13" name="Picture 12">
            <a:extLst>
              <a:ext uri="{FF2B5EF4-FFF2-40B4-BE49-F238E27FC236}">
                <a16:creationId xmlns:a16="http://schemas.microsoft.com/office/drawing/2014/main" id="{A6BE131F-4DCC-0462-0466-01CF4312F799}"/>
              </a:ext>
            </a:extLst>
          </p:cNvPr>
          <p:cNvPicPr>
            <a:picLocks noChangeAspect="1"/>
          </p:cNvPicPr>
          <p:nvPr/>
        </p:nvPicPr>
        <p:blipFill>
          <a:blip r:embed="rId3"/>
          <a:stretch>
            <a:fillRect/>
          </a:stretch>
        </p:blipFill>
        <p:spPr>
          <a:xfrm>
            <a:off x="4800811" y="1784467"/>
            <a:ext cx="2131556" cy="17614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11994FA1-1518-75D3-3694-BBD77D848BC4}"/>
              </a:ext>
            </a:extLst>
          </p:cNvPr>
          <p:cNvSpPr txBox="1"/>
          <p:nvPr/>
        </p:nvSpPr>
        <p:spPr>
          <a:xfrm>
            <a:off x="1019550" y="1234009"/>
            <a:ext cx="3017429" cy="2862322"/>
          </a:xfrm>
          <a:prstGeom prst="rect">
            <a:avLst/>
          </a:prstGeom>
          <a:noFill/>
          <a:ln>
            <a:solidFill>
              <a:schemeClr val="tx1"/>
            </a:solidFill>
          </a:ln>
        </p:spPr>
        <p:txBody>
          <a:bodyPr wrap="square" rtlCol="0">
            <a:spAutoFit/>
          </a:bodyPr>
          <a:lstStyle/>
          <a:p>
            <a:r>
              <a:rPr lang="en-GB" sz="2400" b="1" dirty="0"/>
              <a:t>Dynamic Informal Work</a:t>
            </a:r>
          </a:p>
          <a:p>
            <a:endParaRPr lang="en-GB" sz="2400" b="1" dirty="0"/>
          </a:p>
          <a:p>
            <a:r>
              <a:rPr lang="en-GB" dirty="0"/>
              <a:t>Dynamic Informal works refer to less regulated information sources, such as interviews, video essays,</a:t>
            </a:r>
          </a:p>
          <a:p>
            <a:r>
              <a:rPr lang="en-GB" dirty="0"/>
              <a:t>conferences, and documentaries [1].</a:t>
            </a:r>
          </a:p>
        </p:txBody>
      </p:sp>
      <p:sp>
        <p:nvSpPr>
          <p:cNvPr id="4" name="TextBox 3">
            <a:extLst>
              <a:ext uri="{FF2B5EF4-FFF2-40B4-BE49-F238E27FC236}">
                <a16:creationId xmlns:a16="http://schemas.microsoft.com/office/drawing/2014/main" id="{BBE05914-D990-06B4-0FC5-C20006596CE4}"/>
              </a:ext>
            </a:extLst>
          </p:cNvPr>
          <p:cNvSpPr txBox="1"/>
          <p:nvPr/>
        </p:nvSpPr>
        <p:spPr>
          <a:xfrm>
            <a:off x="7871742" y="1118683"/>
            <a:ext cx="3300708" cy="2893100"/>
          </a:xfrm>
          <a:prstGeom prst="rect">
            <a:avLst/>
          </a:prstGeom>
          <a:noFill/>
          <a:ln>
            <a:solidFill>
              <a:schemeClr val="tx1"/>
            </a:solidFill>
          </a:ln>
        </p:spPr>
        <p:txBody>
          <a:bodyPr wrap="square" rtlCol="0">
            <a:spAutoFit/>
          </a:bodyPr>
          <a:lstStyle/>
          <a:p>
            <a:r>
              <a:rPr lang="en-GB" sz="2800" b="1" dirty="0"/>
              <a:t>Foundational Literature</a:t>
            </a:r>
          </a:p>
          <a:p>
            <a:r>
              <a:rPr lang="en-GB" dirty="0"/>
              <a:t>Foundational literature, or seminal research, is the original or groundbreaking work in a specific field of study. It includes the literature and theorists who first wrote about a concept or theory [2].</a:t>
            </a:r>
          </a:p>
        </p:txBody>
      </p:sp>
      <p:sp>
        <p:nvSpPr>
          <p:cNvPr id="6" name="TextBox 5">
            <a:extLst>
              <a:ext uri="{FF2B5EF4-FFF2-40B4-BE49-F238E27FC236}">
                <a16:creationId xmlns:a16="http://schemas.microsoft.com/office/drawing/2014/main" id="{9CF16129-93EB-B6C5-C90E-802457FCFAD3}"/>
              </a:ext>
            </a:extLst>
          </p:cNvPr>
          <p:cNvSpPr txBox="1"/>
          <p:nvPr/>
        </p:nvSpPr>
        <p:spPr>
          <a:xfrm>
            <a:off x="11165342" y="3819331"/>
            <a:ext cx="356188" cy="276999"/>
          </a:xfrm>
          <a:prstGeom prst="rect">
            <a:avLst/>
          </a:prstGeom>
          <a:noFill/>
        </p:spPr>
        <p:txBody>
          <a:bodyPr wrap="none" rtlCol="0">
            <a:spAutoFit/>
          </a:bodyPr>
          <a:lstStyle/>
          <a:p>
            <a:r>
              <a:rPr lang="en-GB" sz="1200" dirty="0"/>
              <a:t>[1]</a:t>
            </a:r>
          </a:p>
        </p:txBody>
      </p:sp>
    </p:spTree>
    <p:extLst>
      <p:ext uri="{BB962C8B-B14F-4D97-AF65-F5344CB8AC3E}">
        <p14:creationId xmlns:p14="http://schemas.microsoft.com/office/powerpoint/2010/main" val="1789948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B498456-1353-F823-20CC-EEFD14555CE2}"/>
              </a:ext>
            </a:extLst>
          </p:cNvPr>
          <p:cNvPicPr>
            <a:picLocks noChangeAspect="1"/>
          </p:cNvPicPr>
          <p:nvPr/>
        </p:nvPicPr>
        <p:blipFill>
          <a:blip r:embed="rId3"/>
          <a:stretch>
            <a:fillRect/>
          </a:stretch>
        </p:blipFill>
        <p:spPr>
          <a:xfrm>
            <a:off x="562691" y="4427342"/>
            <a:ext cx="3363611" cy="7002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5" name="Picture 14">
            <a:extLst>
              <a:ext uri="{FF2B5EF4-FFF2-40B4-BE49-F238E27FC236}">
                <a16:creationId xmlns:a16="http://schemas.microsoft.com/office/drawing/2014/main" id="{E86B0907-D2BD-9F78-7E56-052D8C98B37F}"/>
              </a:ext>
            </a:extLst>
          </p:cNvPr>
          <p:cNvPicPr>
            <a:picLocks noChangeAspect="1"/>
          </p:cNvPicPr>
          <p:nvPr/>
        </p:nvPicPr>
        <p:blipFill>
          <a:blip r:embed="rId4"/>
          <a:stretch>
            <a:fillRect/>
          </a:stretch>
        </p:blipFill>
        <p:spPr>
          <a:xfrm>
            <a:off x="567215" y="854016"/>
            <a:ext cx="1221940" cy="30257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9" name="Picture 18">
            <a:extLst>
              <a:ext uri="{FF2B5EF4-FFF2-40B4-BE49-F238E27FC236}">
                <a16:creationId xmlns:a16="http://schemas.microsoft.com/office/drawing/2014/main" id="{82390E08-BAA7-39AA-F886-45A5EAF7689F}"/>
              </a:ext>
            </a:extLst>
          </p:cNvPr>
          <p:cNvPicPr>
            <a:picLocks noChangeAspect="1"/>
          </p:cNvPicPr>
          <p:nvPr/>
        </p:nvPicPr>
        <p:blipFill>
          <a:blip r:embed="rId5"/>
          <a:stretch>
            <a:fillRect/>
          </a:stretch>
        </p:blipFill>
        <p:spPr>
          <a:xfrm>
            <a:off x="562692" y="3358489"/>
            <a:ext cx="3363611" cy="8213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a:extLst>
              <a:ext uri="{FF2B5EF4-FFF2-40B4-BE49-F238E27FC236}">
                <a16:creationId xmlns:a16="http://schemas.microsoft.com/office/drawing/2014/main" id="{524451CE-9C95-8088-4DBF-10BDFAB20C30}"/>
              </a:ext>
            </a:extLst>
          </p:cNvPr>
          <p:cNvPicPr>
            <a:picLocks noChangeAspect="1"/>
          </p:cNvPicPr>
          <p:nvPr/>
        </p:nvPicPr>
        <p:blipFill>
          <a:blip r:embed="rId6"/>
          <a:stretch>
            <a:fillRect/>
          </a:stretch>
        </p:blipFill>
        <p:spPr>
          <a:xfrm>
            <a:off x="562691" y="1530543"/>
            <a:ext cx="3972263" cy="15804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A close-up of a computer&#10;&#10;Description automatically generated">
            <a:extLst>
              <a:ext uri="{FF2B5EF4-FFF2-40B4-BE49-F238E27FC236}">
                <a16:creationId xmlns:a16="http://schemas.microsoft.com/office/drawing/2014/main" id="{664F62FA-60BB-D409-D223-FE1C2D7BAAC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2691" y="5366142"/>
            <a:ext cx="2452929" cy="10572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Picture 1">
            <a:extLst>
              <a:ext uri="{FF2B5EF4-FFF2-40B4-BE49-F238E27FC236}">
                <a16:creationId xmlns:a16="http://schemas.microsoft.com/office/drawing/2014/main" id="{1FC905E5-E1DD-D8EA-9C94-4F2919AB034A}"/>
              </a:ext>
            </a:extLst>
          </p:cNvPr>
          <p:cNvPicPr>
            <a:picLocks noChangeAspect="1"/>
          </p:cNvPicPr>
          <p:nvPr/>
        </p:nvPicPr>
        <p:blipFill>
          <a:blip r:embed="rId8"/>
          <a:stretch>
            <a:fillRect/>
          </a:stretch>
        </p:blipFill>
        <p:spPr>
          <a:xfrm>
            <a:off x="9936629" y="845188"/>
            <a:ext cx="1595403" cy="30257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F7CEC9FA-FB78-7306-009B-CBB9C6D36458}"/>
              </a:ext>
            </a:extLst>
          </p:cNvPr>
          <p:cNvPicPr>
            <a:picLocks noChangeAspect="1"/>
          </p:cNvPicPr>
          <p:nvPr/>
        </p:nvPicPr>
        <p:blipFill>
          <a:blip r:embed="rId9"/>
          <a:srcRect b="68605"/>
          <a:stretch/>
        </p:blipFill>
        <p:spPr>
          <a:xfrm>
            <a:off x="8235263" y="1478154"/>
            <a:ext cx="3296769" cy="10613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Content Placeholder 7" descr="A close-up of a computer&#10;&#10;Description automatically generated">
            <a:extLst>
              <a:ext uri="{FF2B5EF4-FFF2-40B4-BE49-F238E27FC236}">
                <a16:creationId xmlns:a16="http://schemas.microsoft.com/office/drawing/2014/main" id="{2E2C6FE9-592C-2A7C-EB70-F5CB90EC08C3}"/>
              </a:ext>
            </a:extLst>
          </p:cNvPr>
          <p:cNvPicPr>
            <a:picLocks noGrp="1" noChangeAspect="1"/>
          </p:cNvPicPr>
          <p:nvPr>
            <p:ph idx="1"/>
          </p:nvPr>
        </p:nvPicPr>
        <p:blipFill>
          <a:blip r:embed="rId10">
            <a:extLst>
              <a:ext uri="{28A0092B-C50C-407E-A947-70E740481C1C}">
                <a14:useLocalDpi xmlns:a14="http://schemas.microsoft.com/office/drawing/2010/main" val="0"/>
              </a:ext>
            </a:extLst>
          </a:blip>
          <a:stretch>
            <a:fillRect/>
          </a:stretch>
        </p:blipFill>
        <p:spPr>
          <a:xfrm>
            <a:off x="8332539" y="2761713"/>
            <a:ext cx="3199493" cy="6697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21BDA439-01D6-49E7-C8E2-EC60DFF56912}"/>
              </a:ext>
            </a:extLst>
          </p:cNvPr>
          <p:cNvPicPr>
            <a:picLocks noChangeAspect="1"/>
          </p:cNvPicPr>
          <p:nvPr/>
        </p:nvPicPr>
        <p:blipFill>
          <a:blip r:embed="rId11"/>
          <a:srcRect r="16204"/>
          <a:stretch/>
        </p:blipFill>
        <p:spPr>
          <a:xfrm>
            <a:off x="8628382" y="3761884"/>
            <a:ext cx="2903650" cy="26615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4D9031BB-D91D-9283-9A53-F0AC099F540A}"/>
              </a:ext>
            </a:extLst>
          </p:cNvPr>
          <p:cNvSpPr txBox="1"/>
          <p:nvPr/>
        </p:nvSpPr>
        <p:spPr>
          <a:xfrm>
            <a:off x="4854955" y="235863"/>
            <a:ext cx="2482090" cy="769441"/>
          </a:xfrm>
          <a:prstGeom prst="rect">
            <a:avLst/>
          </a:prstGeom>
          <a:noFill/>
          <a:ln>
            <a:solidFill>
              <a:schemeClr val="tx1"/>
            </a:solidFill>
          </a:ln>
        </p:spPr>
        <p:txBody>
          <a:bodyPr wrap="none" rtlCol="0">
            <a:spAutoFit/>
          </a:bodyPr>
          <a:lstStyle/>
          <a:p>
            <a:r>
              <a:rPr lang="en-GB" sz="4400" dirty="0"/>
              <a:t>Research</a:t>
            </a:r>
          </a:p>
        </p:txBody>
      </p:sp>
      <p:sp>
        <p:nvSpPr>
          <p:cNvPr id="10" name="TextBox 9">
            <a:extLst>
              <a:ext uri="{FF2B5EF4-FFF2-40B4-BE49-F238E27FC236}">
                <a16:creationId xmlns:a16="http://schemas.microsoft.com/office/drawing/2014/main" id="{366DE926-17FB-F600-A0DC-FC1B4155B5CF}"/>
              </a:ext>
            </a:extLst>
          </p:cNvPr>
          <p:cNvSpPr txBox="1"/>
          <p:nvPr/>
        </p:nvSpPr>
        <p:spPr>
          <a:xfrm>
            <a:off x="3926302" y="4022134"/>
            <a:ext cx="356188" cy="276999"/>
          </a:xfrm>
          <a:prstGeom prst="rect">
            <a:avLst/>
          </a:prstGeom>
          <a:noFill/>
        </p:spPr>
        <p:txBody>
          <a:bodyPr wrap="none" rtlCol="0">
            <a:spAutoFit/>
          </a:bodyPr>
          <a:lstStyle/>
          <a:p>
            <a:r>
              <a:rPr lang="en-GB" sz="1200" dirty="0"/>
              <a:t>[3]</a:t>
            </a:r>
          </a:p>
        </p:txBody>
      </p:sp>
      <p:sp>
        <p:nvSpPr>
          <p:cNvPr id="11" name="TextBox 10">
            <a:extLst>
              <a:ext uri="{FF2B5EF4-FFF2-40B4-BE49-F238E27FC236}">
                <a16:creationId xmlns:a16="http://schemas.microsoft.com/office/drawing/2014/main" id="{3C3C0C80-6C3A-95C9-B010-E5CD9B596FD9}"/>
              </a:ext>
            </a:extLst>
          </p:cNvPr>
          <p:cNvSpPr txBox="1"/>
          <p:nvPr/>
        </p:nvSpPr>
        <p:spPr>
          <a:xfrm>
            <a:off x="3926302" y="4933286"/>
            <a:ext cx="356188" cy="276999"/>
          </a:xfrm>
          <a:prstGeom prst="rect">
            <a:avLst/>
          </a:prstGeom>
          <a:noFill/>
        </p:spPr>
        <p:txBody>
          <a:bodyPr wrap="none" rtlCol="0">
            <a:spAutoFit/>
          </a:bodyPr>
          <a:lstStyle/>
          <a:p>
            <a:r>
              <a:rPr lang="en-GB" sz="1200" dirty="0"/>
              <a:t>[4]</a:t>
            </a:r>
          </a:p>
        </p:txBody>
      </p:sp>
      <p:sp>
        <p:nvSpPr>
          <p:cNvPr id="12" name="TextBox 11">
            <a:extLst>
              <a:ext uri="{FF2B5EF4-FFF2-40B4-BE49-F238E27FC236}">
                <a16:creationId xmlns:a16="http://schemas.microsoft.com/office/drawing/2014/main" id="{E2E051F1-B023-E676-BBB7-7757FEE0DB37}"/>
              </a:ext>
            </a:extLst>
          </p:cNvPr>
          <p:cNvSpPr txBox="1"/>
          <p:nvPr/>
        </p:nvSpPr>
        <p:spPr>
          <a:xfrm>
            <a:off x="3015620" y="6284914"/>
            <a:ext cx="356188" cy="276999"/>
          </a:xfrm>
          <a:prstGeom prst="rect">
            <a:avLst/>
          </a:prstGeom>
          <a:noFill/>
        </p:spPr>
        <p:txBody>
          <a:bodyPr wrap="none" rtlCol="0">
            <a:spAutoFit/>
          </a:bodyPr>
          <a:lstStyle/>
          <a:p>
            <a:r>
              <a:rPr lang="en-GB" sz="1200" dirty="0"/>
              <a:t>[5]</a:t>
            </a:r>
          </a:p>
        </p:txBody>
      </p:sp>
      <p:sp>
        <p:nvSpPr>
          <p:cNvPr id="13" name="TextBox 12">
            <a:extLst>
              <a:ext uri="{FF2B5EF4-FFF2-40B4-BE49-F238E27FC236}">
                <a16:creationId xmlns:a16="http://schemas.microsoft.com/office/drawing/2014/main" id="{6A16DBE6-861B-3F3F-FC9A-F66F1EEE9CA3}"/>
              </a:ext>
            </a:extLst>
          </p:cNvPr>
          <p:cNvSpPr txBox="1"/>
          <p:nvPr/>
        </p:nvSpPr>
        <p:spPr>
          <a:xfrm>
            <a:off x="7879075" y="2384448"/>
            <a:ext cx="356188" cy="276999"/>
          </a:xfrm>
          <a:prstGeom prst="rect">
            <a:avLst/>
          </a:prstGeom>
          <a:noFill/>
        </p:spPr>
        <p:txBody>
          <a:bodyPr wrap="none" rtlCol="0">
            <a:spAutoFit/>
          </a:bodyPr>
          <a:lstStyle/>
          <a:p>
            <a:r>
              <a:rPr lang="en-GB" sz="1200" dirty="0"/>
              <a:t>[6]</a:t>
            </a:r>
          </a:p>
        </p:txBody>
      </p:sp>
      <p:sp>
        <p:nvSpPr>
          <p:cNvPr id="14" name="TextBox 13">
            <a:extLst>
              <a:ext uri="{FF2B5EF4-FFF2-40B4-BE49-F238E27FC236}">
                <a16:creationId xmlns:a16="http://schemas.microsoft.com/office/drawing/2014/main" id="{EF5A2DFA-69D5-F947-8B2D-A2603AED818F}"/>
              </a:ext>
            </a:extLst>
          </p:cNvPr>
          <p:cNvSpPr txBox="1"/>
          <p:nvPr/>
        </p:nvSpPr>
        <p:spPr>
          <a:xfrm>
            <a:off x="7879075" y="3260943"/>
            <a:ext cx="356188" cy="276999"/>
          </a:xfrm>
          <a:prstGeom prst="rect">
            <a:avLst/>
          </a:prstGeom>
          <a:noFill/>
        </p:spPr>
        <p:txBody>
          <a:bodyPr wrap="none" rtlCol="0">
            <a:spAutoFit/>
          </a:bodyPr>
          <a:lstStyle/>
          <a:p>
            <a:r>
              <a:rPr lang="en-GB" sz="1200" dirty="0"/>
              <a:t>[7]</a:t>
            </a:r>
          </a:p>
        </p:txBody>
      </p:sp>
    </p:spTree>
    <p:extLst>
      <p:ext uri="{BB962C8B-B14F-4D97-AF65-F5344CB8AC3E}">
        <p14:creationId xmlns:p14="http://schemas.microsoft.com/office/powerpoint/2010/main" val="2220196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1678D62-D2FD-8110-0A79-4150B1C07C72}"/>
              </a:ext>
            </a:extLst>
          </p:cNvPr>
          <p:cNvPicPr>
            <a:picLocks noChangeAspect="1"/>
          </p:cNvPicPr>
          <p:nvPr/>
        </p:nvPicPr>
        <p:blipFill>
          <a:blip r:embed="rId3"/>
          <a:stretch>
            <a:fillRect/>
          </a:stretch>
        </p:blipFill>
        <p:spPr>
          <a:xfrm>
            <a:off x="622939" y="802504"/>
            <a:ext cx="1618159" cy="2376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7" name="Picture 26">
            <a:extLst>
              <a:ext uri="{FF2B5EF4-FFF2-40B4-BE49-F238E27FC236}">
                <a16:creationId xmlns:a16="http://schemas.microsoft.com/office/drawing/2014/main" id="{8FB1A003-2FCA-62DC-8EEB-8429546C6520}"/>
              </a:ext>
            </a:extLst>
          </p:cNvPr>
          <p:cNvPicPr>
            <a:picLocks noChangeAspect="1"/>
          </p:cNvPicPr>
          <p:nvPr/>
        </p:nvPicPr>
        <p:blipFill>
          <a:blip r:embed="rId4"/>
          <a:stretch>
            <a:fillRect/>
          </a:stretch>
        </p:blipFill>
        <p:spPr>
          <a:xfrm>
            <a:off x="610491" y="1442001"/>
            <a:ext cx="3934608" cy="11170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7ED1476A-A081-7EF8-38AE-17DC711D6387}"/>
              </a:ext>
            </a:extLst>
          </p:cNvPr>
          <p:cNvPicPr>
            <a:picLocks noChangeAspect="1"/>
          </p:cNvPicPr>
          <p:nvPr/>
        </p:nvPicPr>
        <p:blipFill>
          <a:blip r:embed="rId5"/>
          <a:stretch>
            <a:fillRect/>
          </a:stretch>
        </p:blipFill>
        <p:spPr>
          <a:xfrm>
            <a:off x="610491" y="3928019"/>
            <a:ext cx="3774841" cy="234632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40175231-4CE0-5CA4-4D73-D05B0D08F989}"/>
              </a:ext>
            </a:extLst>
          </p:cNvPr>
          <p:cNvPicPr>
            <a:picLocks noChangeAspect="1"/>
          </p:cNvPicPr>
          <p:nvPr/>
        </p:nvPicPr>
        <p:blipFill>
          <a:blip r:embed="rId6"/>
          <a:stretch>
            <a:fillRect/>
          </a:stretch>
        </p:blipFill>
        <p:spPr>
          <a:xfrm>
            <a:off x="610491" y="2922476"/>
            <a:ext cx="4486803" cy="6421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Picture 1">
            <a:extLst>
              <a:ext uri="{FF2B5EF4-FFF2-40B4-BE49-F238E27FC236}">
                <a16:creationId xmlns:a16="http://schemas.microsoft.com/office/drawing/2014/main" id="{B8D11BAD-86B8-26C7-6B53-16815DBCBF57}"/>
              </a:ext>
            </a:extLst>
          </p:cNvPr>
          <p:cNvPicPr>
            <a:picLocks noChangeAspect="1"/>
          </p:cNvPicPr>
          <p:nvPr/>
        </p:nvPicPr>
        <p:blipFill>
          <a:blip r:embed="rId7"/>
          <a:stretch>
            <a:fillRect/>
          </a:stretch>
        </p:blipFill>
        <p:spPr>
          <a:xfrm>
            <a:off x="9584619" y="802504"/>
            <a:ext cx="1984442" cy="2723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a:extLst>
              <a:ext uri="{FF2B5EF4-FFF2-40B4-BE49-F238E27FC236}">
                <a16:creationId xmlns:a16="http://schemas.microsoft.com/office/drawing/2014/main" id="{ED4C2AA9-AAE3-4483-2BBB-3756B8A4F13B}"/>
              </a:ext>
            </a:extLst>
          </p:cNvPr>
          <p:cNvPicPr>
            <a:picLocks noChangeAspect="1"/>
          </p:cNvPicPr>
          <p:nvPr/>
        </p:nvPicPr>
        <p:blipFill>
          <a:blip r:embed="rId8"/>
          <a:stretch>
            <a:fillRect/>
          </a:stretch>
        </p:blipFill>
        <p:spPr>
          <a:xfrm>
            <a:off x="7198467" y="1442000"/>
            <a:ext cx="4383041" cy="10477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D15DDDFA-1F2C-B32C-B219-58528B428796}"/>
              </a:ext>
            </a:extLst>
          </p:cNvPr>
          <p:cNvPicPr>
            <a:picLocks noChangeAspect="1"/>
          </p:cNvPicPr>
          <p:nvPr/>
        </p:nvPicPr>
        <p:blipFill>
          <a:blip r:embed="rId9"/>
          <a:stretch>
            <a:fillRect/>
          </a:stretch>
        </p:blipFill>
        <p:spPr>
          <a:xfrm>
            <a:off x="7762672" y="2791297"/>
            <a:ext cx="3818836" cy="6132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6B4CDE18-5A7F-51F1-D638-EADE9F28ED52}"/>
              </a:ext>
            </a:extLst>
          </p:cNvPr>
          <p:cNvPicPr>
            <a:picLocks noChangeAspect="1"/>
          </p:cNvPicPr>
          <p:nvPr/>
        </p:nvPicPr>
        <p:blipFill>
          <a:blip r:embed="rId10"/>
          <a:stretch>
            <a:fillRect/>
          </a:stretch>
        </p:blipFill>
        <p:spPr>
          <a:xfrm>
            <a:off x="8793804" y="3754699"/>
            <a:ext cx="2775257" cy="25196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B42D0E2E-2FC2-5BD8-DCDA-82DE19F7592B}"/>
              </a:ext>
            </a:extLst>
          </p:cNvPr>
          <p:cNvSpPr txBox="1"/>
          <p:nvPr/>
        </p:nvSpPr>
        <p:spPr>
          <a:xfrm>
            <a:off x="4854955" y="272939"/>
            <a:ext cx="2482090" cy="769441"/>
          </a:xfrm>
          <a:prstGeom prst="rect">
            <a:avLst/>
          </a:prstGeom>
          <a:noFill/>
          <a:ln>
            <a:solidFill>
              <a:schemeClr val="tx1"/>
            </a:solidFill>
          </a:ln>
        </p:spPr>
        <p:txBody>
          <a:bodyPr wrap="none" rtlCol="0">
            <a:spAutoFit/>
          </a:bodyPr>
          <a:lstStyle/>
          <a:p>
            <a:r>
              <a:rPr lang="en-GB" sz="4400" dirty="0"/>
              <a:t>Research</a:t>
            </a:r>
          </a:p>
        </p:txBody>
      </p:sp>
      <p:sp>
        <p:nvSpPr>
          <p:cNvPr id="10" name="TextBox 9">
            <a:extLst>
              <a:ext uri="{FF2B5EF4-FFF2-40B4-BE49-F238E27FC236}">
                <a16:creationId xmlns:a16="http://schemas.microsoft.com/office/drawing/2014/main" id="{F61017CE-26C1-ED0E-F3A2-A4D210333CB6}"/>
              </a:ext>
            </a:extLst>
          </p:cNvPr>
          <p:cNvSpPr txBox="1"/>
          <p:nvPr/>
        </p:nvSpPr>
        <p:spPr>
          <a:xfrm>
            <a:off x="4637346" y="2420581"/>
            <a:ext cx="356188" cy="276999"/>
          </a:xfrm>
          <a:prstGeom prst="rect">
            <a:avLst/>
          </a:prstGeom>
          <a:noFill/>
        </p:spPr>
        <p:txBody>
          <a:bodyPr wrap="none" rtlCol="0">
            <a:spAutoFit/>
          </a:bodyPr>
          <a:lstStyle/>
          <a:p>
            <a:r>
              <a:rPr lang="en-GB" sz="1200" dirty="0"/>
              <a:t>[8]</a:t>
            </a:r>
          </a:p>
        </p:txBody>
      </p:sp>
      <p:sp>
        <p:nvSpPr>
          <p:cNvPr id="11" name="TextBox 10">
            <a:extLst>
              <a:ext uri="{FF2B5EF4-FFF2-40B4-BE49-F238E27FC236}">
                <a16:creationId xmlns:a16="http://schemas.microsoft.com/office/drawing/2014/main" id="{48F92E45-6005-3177-0237-9CC3A676A577}"/>
              </a:ext>
            </a:extLst>
          </p:cNvPr>
          <p:cNvSpPr txBox="1"/>
          <p:nvPr/>
        </p:nvSpPr>
        <p:spPr>
          <a:xfrm>
            <a:off x="5199517" y="3404540"/>
            <a:ext cx="356188" cy="276999"/>
          </a:xfrm>
          <a:prstGeom prst="rect">
            <a:avLst/>
          </a:prstGeom>
          <a:noFill/>
        </p:spPr>
        <p:txBody>
          <a:bodyPr wrap="none" rtlCol="0">
            <a:spAutoFit/>
          </a:bodyPr>
          <a:lstStyle/>
          <a:p>
            <a:r>
              <a:rPr lang="en-GB" sz="1200" dirty="0"/>
              <a:t>[9]</a:t>
            </a:r>
          </a:p>
        </p:txBody>
      </p:sp>
      <p:sp>
        <p:nvSpPr>
          <p:cNvPr id="12" name="TextBox 11">
            <a:extLst>
              <a:ext uri="{FF2B5EF4-FFF2-40B4-BE49-F238E27FC236}">
                <a16:creationId xmlns:a16="http://schemas.microsoft.com/office/drawing/2014/main" id="{FE0211C3-6BBA-5FB3-D292-6720805FECC4}"/>
              </a:ext>
            </a:extLst>
          </p:cNvPr>
          <p:cNvSpPr txBox="1"/>
          <p:nvPr/>
        </p:nvSpPr>
        <p:spPr>
          <a:xfrm>
            <a:off x="6750032" y="2282081"/>
            <a:ext cx="437940" cy="276999"/>
          </a:xfrm>
          <a:prstGeom prst="rect">
            <a:avLst/>
          </a:prstGeom>
          <a:noFill/>
        </p:spPr>
        <p:txBody>
          <a:bodyPr wrap="none" rtlCol="0">
            <a:spAutoFit/>
          </a:bodyPr>
          <a:lstStyle/>
          <a:p>
            <a:r>
              <a:rPr lang="en-GB" sz="1200" dirty="0"/>
              <a:t>[10]</a:t>
            </a:r>
          </a:p>
        </p:txBody>
      </p:sp>
      <p:sp>
        <p:nvSpPr>
          <p:cNvPr id="13" name="TextBox 12">
            <a:extLst>
              <a:ext uri="{FF2B5EF4-FFF2-40B4-BE49-F238E27FC236}">
                <a16:creationId xmlns:a16="http://schemas.microsoft.com/office/drawing/2014/main" id="{1995754D-3963-5305-0D17-94E51E902930}"/>
              </a:ext>
            </a:extLst>
          </p:cNvPr>
          <p:cNvSpPr txBox="1"/>
          <p:nvPr/>
        </p:nvSpPr>
        <p:spPr>
          <a:xfrm>
            <a:off x="7337045" y="3243550"/>
            <a:ext cx="437940" cy="276999"/>
          </a:xfrm>
          <a:prstGeom prst="rect">
            <a:avLst/>
          </a:prstGeom>
          <a:noFill/>
        </p:spPr>
        <p:txBody>
          <a:bodyPr wrap="none" rtlCol="0">
            <a:spAutoFit/>
          </a:bodyPr>
          <a:lstStyle/>
          <a:p>
            <a:r>
              <a:rPr lang="en-GB" sz="1200" dirty="0"/>
              <a:t>[11]</a:t>
            </a:r>
          </a:p>
        </p:txBody>
      </p:sp>
    </p:spTree>
    <p:extLst>
      <p:ext uri="{BB962C8B-B14F-4D97-AF65-F5344CB8AC3E}">
        <p14:creationId xmlns:p14="http://schemas.microsoft.com/office/powerpoint/2010/main" val="3415041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3AB488-7B19-BB14-27A7-D9E291527641}"/>
              </a:ext>
            </a:extLst>
          </p:cNvPr>
          <p:cNvPicPr>
            <a:picLocks noChangeAspect="1"/>
          </p:cNvPicPr>
          <p:nvPr/>
        </p:nvPicPr>
        <p:blipFill>
          <a:blip r:embed="rId3"/>
          <a:stretch>
            <a:fillRect/>
          </a:stretch>
        </p:blipFill>
        <p:spPr>
          <a:xfrm>
            <a:off x="682874" y="657608"/>
            <a:ext cx="940517" cy="2475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E5633275-8C19-30E4-964B-8D9D5684C4A8}"/>
              </a:ext>
            </a:extLst>
          </p:cNvPr>
          <p:cNvPicPr>
            <a:picLocks noChangeAspect="1"/>
          </p:cNvPicPr>
          <p:nvPr/>
        </p:nvPicPr>
        <p:blipFill>
          <a:blip r:embed="rId4"/>
          <a:stretch>
            <a:fillRect/>
          </a:stretch>
        </p:blipFill>
        <p:spPr>
          <a:xfrm>
            <a:off x="682874" y="1639692"/>
            <a:ext cx="5578496" cy="262150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232A2BFD-9477-ADF5-9870-CCCFDFC31231}"/>
              </a:ext>
            </a:extLst>
          </p:cNvPr>
          <p:cNvSpPr txBox="1"/>
          <p:nvPr/>
        </p:nvSpPr>
        <p:spPr>
          <a:xfrm>
            <a:off x="4854955" y="272887"/>
            <a:ext cx="2482090" cy="769441"/>
          </a:xfrm>
          <a:prstGeom prst="rect">
            <a:avLst/>
          </a:prstGeom>
          <a:noFill/>
          <a:ln>
            <a:solidFill>
              <a:schemeClr val="tx1"/>
            </a:solidFill>
          </a:ln>
        </p:spPr>
        <p:txBody>
          <a:bodyPr wrap="none" rtlCol="0">
            <a:spAutoFit/>
          </a:bodyPr>
          <a:lstStyle/>
          <a:p>
            <a:r>
              <a:rPr lang="en-GB" sz="4400" dirty="0"/>
              <a:t>Research</a:t>
            </a:r>
          </a:p>
        </p:txBody>
      </p:sp>
      <p:pic>
        <p:nvPicPr>
          <p:cNvPr id="8" name="Picture 7">
            <a:extLst>
              <a:ext uri="{FF2B5EF4-FFF2-40B4-BE49-F238E27FC236}">
                <a16:creationId xmlns:a16="http://schemas.microsoft.com/office/drawing/2014/main" id="{82EB0E70-45F3-AC78-61E3-42626293A2ED}"/>
              </a:ext>
            </a:extLst>
          </p:cNvPr>
          <p:cNvPicPr>
            <a:picLocks noChangeAspect="1"/>
          </p:cNvPicPr>
          <p:nvPr/>
        </p:nvPicPr>
        <p:blipFill>
          <a:blip r:embed="rId5"/>
          <a:stretch>
            <a:fillRect/>
          </a:stretch>
        </p:blipFill>
        <p:spPr>
          <a:xfrm>
            <a:off x="7337045" y="1646377"/>
            <a:ext cx="3361909" cy="26148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E71BDCD1-7BEA-F416-BB82-D14BF4005C66}"/>
              </a:ext>
            </a:extLst>
          </p:cNvPr>
          <p:cNvPicPr>
            <a:picLocks noChangeAspect="1"/>
          </p:cNvPicPr>
          <p:nvPr/>
        </p:nvPicPr>
        <p:blipFill>
          <a:blip r:embed="rId6"/>
          <a:stretch>
            <a:fillRect/>
          </a:stretch>
        </p:blipFill>
        <p:spPr>
          <a:xfrm>
            <a:off x="3147206" y="4858559"/>
            <a:ext cx="4048690" cy="9907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FBE2FE77-29D9-786F-34BF-BDC0C8C710D7}"/>
              </a:ext>
            </a:extLst>
          </p:cNvPr>
          <p:cNvSpPr txBox="1"/>
          <p:nvPr/>
        </p:nvSpPr>
        <p:spPr>
          <a:xfrm>
            <a:off x="2791018" y="5710797"/>
            <a:ext cx="437940" cy="276999"/>
          </a:xfrm>
          <a:prstGeom prst="rect">
            <a:avLst/>
          </a:prstGeom>
          <a:noFill/>
        </p:spPr>
        <p:txBody>
          <a:bodyPr wrap="none" rtlCol="0">
            <a:spAutoFit/>
          </a:bodyPr>
          <a:lstStyle/>
          <a:p>
            <a:r>
              <a:rPr lang="en-GB" sz="1200" dirty="0"/>
              <a:t>[13]</a:t>
            </a:r>
          </a:p>
        </p:txBody>
      </p:sp>
      <p:sp>
        <p:nvSpPr>
          <p:cNvPr id="13" name="TextBox 12">
            <a:extLst>
              <a:ext uri="{FF2B5EF4-FFF2-40B4-BE49-F238E27FC236}">
                <a16:creationId xmlns:a16="http://schemas.microsoft.com/office/drawing/2014/main" id="{C84531F4-FE52-2165-9CF0-DBEC5340BB83}"/>
              </a:ext>
            </a:extLst>
          </p:cNvPr>
          <p:cNvSpPr txBox="1"/>
          <p:nvPr/>
        </p:nvSpPr>
        <p:spPr>
          <a:xfrm>
            <a:off x="6980857" y="4122695"/>
            <a:ext cx="437940" cy="276999"/>
          </a:xfrm>
          <a:prstGeom prst="rect">
            <a:avLst/>
          </a:prstGeom>
          <a:noFill/>
        </p:spPr>
        <p:txBody>
          <a:bodyPr wrap="none" rtlCol="0">
            <a:spAutoFit/>
          </a:bodyPr>
          <a:lstStyle/>
          <a:p>
            <a:r>
              <a:rPr lang="en-GB" sz="1200" dirty="0"/>
              <a:t>[12]</a:t>
            </a:r>
          </a:p>
        </p:txBody>
      </p:sp>
    </p:spTree>
    <p:extLst>
      <p:ext uri="{BB962C8B-B14F-4D97-AF65-F5344CB8AC3E}">
        <p14:creationId xmlns:p14="http://schemas.microsoft.com/office/powerpoint/2010/main" val="651093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C07E-91D6-805C-8E43-005C4ECB4151}"/>
              </a:ext>
            </a:extLst>
          </p:cNvPr>
          <p:cNvSpPr>
            <a:spLocks noGrp="1"/>
          </p:cNvSpPr>
          <p:nvPr>
            <p:ph type="title"/>
          </p:nvPr>
        </p:nvSpPr>
        <p:spPr>
          <a:xfrm>
            <a:off x="3581489" y="431264"/>
            <a:ext cx="5029022" cy="691515"/>
          </a:xfrm>
          <a:ln>
            <a:solidFill>
              <a:schemeClr val="tx1"/>
            </a:solidFill>
          </a:ln>
        </p:spPr>
        <p:txBody>
          <a:bodyPr>
            <a:normAutofit fontScale="90000"/>
          </a:bodyPr>
          <a:lstStyle/>
          <a:p>
            <a:pPr algn="ctr"/>
            <a:r>
              <a:rPr lang="en-GB" dirty="0"/>
              <a:t>Defining our Audience</a:t>
            </a:r>
          </a:p>
        </p:txBody>
      </p:sp>
      <p:pic>
        <p:nvPicPr>
          <p:cNvPr id="9" name="Picture 8">
            <a:extLst>
              <a:ext uri="{FF2B5EF4-FFF2-40B4-BE49-F238E27FC236}">
                <a16:creationId xmlns:a16="http://schemas.microsoft.com/office/drawing/2014/main" id="{F172B05E-06B1-5770-F5C8-6CC23BEC6C79}"/>
              </a:ext>
            </a:extLst>
          </p:cNvPr>
          <p:cNvPicPr>
            <a:picLocks noChangeAspect="1"/>
          </p:cNvPicPr>
          <p:nvPr/>
        </p:nvPicPr>
        <p:blipFill>
          <a:blip r:embed="rId3"/>
          <a:stretch>
            <a:fillRect/>
          </a:stretch>
        </p:blipFill>
        <p:spPr>
          <a:xfrm>
            <a:off x="5400636" y="2012209"/>
            <a:ext cx="4925652" cy="958106"/>
          </a:xfrm>
          <a:prstGeom prst="rect">
            <a:avLst/>
          </a:prstGeom>
        </p:spPr>
      </p:pic>
      <p:pic>
        <p:nvPicPr>
          <p:cNvPr id="11" name="Picture 10">
            <a:extLst>
              <a:ext uri="{FF2B5EF4-FFF2-40B4-BE49-F238E27FC236}">
                <a16:creationId xmlns:a16="http://schemas.microsoft.com/office/drawing/2014/main" id="{D305F091-6D05-0E3F-EE9D-8E4610A1F6B4}"/>
              </a:ext>
            </a:extLst>
          </p:cNvPr>
          <p:cNvPicPr>
            <a:picLocks noChangeAspect="1"/>
          </p:cNvPicPr>
          <p:nvPr/>
        </p:nvPicPr>
        <p:blipFill>
          <a:blip r:embed="rId4"/>
          <a:stretch>
            <a:fillRect/>
          </a:stretch>
        </p:blipFill>
        <p:spPr>
          <a:xfrm>
            <a:off x="1420526" y="1409441"/>
            <a:ext cx="2662286" cy="2535828"/>
          </a:xfrm>
          <a:prstGeom prst="rect">
            <a:avLst/>
          </a:prstGeom>
        </p:spPr>
      </p:pic>
      <p:pic>
        <p:nvPicPr>
          <p:cNvPr id="13" name="Picture 12">
            <a:extLst>
              <a:ext uri="{FF2B5EF4-FFF2-40B4-BE49-F238E27FC236}">
                <a16:creationId xmlns:a16="http://schemas.microsoft.com/office/drawing/2014/main" id="{55AF3EF1-A8BA-B38B-64D8-4F3ED8A5EBF8}"/>
              </a:ext>
            </a:extLst>
          </p:cNvPr>
          <p:cNvPicPr>
            <a:picLocks noChangeAspect="1"/>
          </p:cNvPicPr>
          <p:nvPr/>
        </p:nvPicPr>
        <p:blipFill>
          <a:blip r:embed="rId5"/>
          <a:stretch>
            <a:fillRect/>
          </a:stretch>
        </p:blipFill>
        <p:spPr>
          <a:xfrm>
            <a:off x="1121986" y="4613571"/>
            <a:ext cx="4204898" cy="1414092"/>
          </a:xfrm>
          <a:prstGeom prst="rect">
            <a:avLst/>
          </a:prstGeom>
        </p:spPr>
      </p:pic>
      <p:pic>
        <p:nvPicPr>
          <p:cNvPr id="8" name="Picture 7">
            <a:extLst>
              <a:ext uri="{FF2B5EF4-FFF2-40B4-BE49-F238E27FC236}">
                <a16:creationId xmlns:a16="http://schemas.microsoft.com/office/drawing/2014/main" id="{9D48D019-8460-3DA5-08C1-7D0FF1AB56DA}"/>
              </a:ext>
            </a:extLst>
          </p:cNvPr>
          <p:cNvPicPr>
            <a:picLocks noChangeAspect="1"/>
          </p:cNvPicPr>
          <p:nvPr/>
        </p:nvPicPr>
        <p:blipFill>
          <a:blip r:embed="rId6"/>
          <a:stretch>
            <a:fillRect/>
          </a:stretch>
        </p:blipFill>
        <p:spPr>
          <a:xfrm>
            <a:off x="6001964" y="3685241"/>
            <a:ext cx="4621881" cy="1186600"/>
          </a:xfrm>
          <a:prstGeom prst="rect">
            <a:avLst/>
          </a:prstGeom>
        </p:spPr>
      </p:pic>
      <p:sp>
        <p:nvSpPr>
          <p:cNvPr id="3" name="TextBox 2">
            <a:extLst>
              <a:ext uri="{FF2B5EF4-FFF2-40B4-BE49-F238E27FC236}">
                <a16:creationId xmlns:a16="http://schemas.microsoft.com/office/drawing/2014/main" id="{B863983F-9ECF-9501-8061-7235CB75ABBB}"/>
              </a:ext>
            </a:extLst>
          </p:cNvPr>
          <p:cNvSpPr txBox="1"/>
          <p:nvPr/>
        </p:nvSpPr>
        <p:spPr>
          <a:xfrm>
            <a:off x="3904718" y="3685241"/>
            <a:ext cx="437940" cy="276999"/>
          </a:xfrm>
          <a:prstGeom prst="rect">
            <a:avLst/>
          </a:prstGeom>
          <a:noFill/>
        </p:spPr>
        <p:txBody>
          <a:bodyPr wrap="none" rtlCol="0">
            <a:spAutoFit/>
          </a:bodyPr>
          <a:lstStyle/>
          <a:p>
            <a:r>
              <a:rPr lang="en-GB" sz="1200" dirty="0"/>
              <a:t>[14]</a:t>
            </a:r>
          </a:p>
        </p:txBody>
      </p:sp>
      <p:sp>
        <p:nvSpPr>
          <p:cNvPr id="4" name="TextBox 3">
            <a:extLst>
              <a:ext uri="{FF2B5EF4-FFF2-40B4-BE49-F238E27FC236}">
                <a16:creationId xmlns:a16="http://schemas.microsoft.com/office/drawing/2014/main" id="{C8111823-A716-EBD2-6F2D-8543036B7DFD}"/>
              </a:ext>
            </a:extLst>
          </p:cNvPr>
          <p:cNvSpPr txBox="1"/>
          <p:nvPr/>
        </p:nvSpPr>
        <p:spPr>
          <a:xfrm>
            <a:off x="9902074" y="2831815"/>
            <a:ext cx="437940" cy="276999"/>
          </a:xfrm>
          <a:prstGeom prst="rect">
            <a:avLst/>
          </a:prstGeom>
          <a:noFill/>
        </p:spPr>
        <p:txBody>
          <a:bodyPr wrap="none" rtlCol="0">
            <a:spAutoFit/>
          </a:bodyPr>
          <a:lstStyle/>
          <a:p>
            <a:r>
              <a:rPr lang="en-GB" sz="1200" dirty="0"/>
              <a:t>[15]</a:t>
            </a:r>
          </a:p>
        </p:txBody>
      </p:sp>
      <p:sp>
        <p:nvSpPr>
          <p:cNvPr id="5" name="TextBox 4">
            <a:extLst>
              <a:ext uri="{FF2B5EF4-FFF2-40B4-BE49-F238E27FC236}">
                <a16:creationId xmlns:a16="http://schemas.microsoft.com/office/drawing/2014/main" id="{AC5DB8C6-13CA-18F9-7359-61656261E07B}"/>
              </a:ext>
            </a:extLst>
          </p:cNvPr>
          <p:cNvSpPr txBox="1"/>
          <p:nvPr/>
        </p:nvSpPr>
        <p:spPr>
          <a:xfrm>
            <a:off x="2718367" y="5889163"/>
            <a:ext cx="437940" cy="276999"/>
          </a:xfrm>
          <a:prstGeom prst="rect">
            <a:avLst/>
          </a:prstGeom>
          <a:noFill/>
        </p:spPr>
        <p:txBody>
          <a:bodyPr wrap="none" rtlCol="0">
            <a:spAutoFit/>
          </a:bodyPr>
          <a:lstStyle/>
          <a:p>
            <a:r>
              <a:rPr lang="en-GB" sz="1200" dirty="0"/>
              <a:t>[16]</a:t>
            </a:r>
          </a:p>
        </p:txBody>
      </p:sp>
      <p:sp>
        <p:nvSpPr>
          <p:cNvPr id="6" name="TextBox 5">
            <a:extLst>
              <a:ext uri="{FF2B5EF4-FFF2-40B4-BE49-F238E27FC236}">
                <a16:creationId xmlns:a16="http://schemas.microsoft.com/office/drawing/2014/main" id="{A341453A-2634-54DA-558B-7C395354B80E}"/>
              </a:ext>
            </a:extLst>
          </p:cNvPr>
          <p:cNvSpPr txBox="1"/>
          <p:nvPr/>
        </p:nvSpPr>
        <p:spPr>
          <a:xfrm>
            <a:off x="10623845" y="4733341"/>
            <a:ext cx="437940" cy="276999"/>
          </a:xfrm>
          <a:prstGeom prst="rect">
            <a:avLst/>
          </a:prstGeom>
          <a:noFill/>
        </p:spPr>
        <p:txBody>
          <a:bodyPr wrap="none" rtlCol="0">
            <a:spAutoFit/>
          </a:bodyPr>
          <a:lstStyle/>
          <a:p>
            <a:r>
              <a:rPr lang="en-GB" sz="1200" dirty="0"/>
              <a:t>[17]</a:t>
            </a:r>
          </a:p>
        </p:txBody>
      </p:sp>
    </p:spTree>
    <p:extLst>
      <p:ext uri="{BB962C8B-B14F-4D97-AF65-F5344CB8AC3E}">
        <p14:creationId xmlns:p14="http://schemas.microsoft.com/office/powerpoint/2010/main" val="2782184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0057A-078C-2178-3F2F-DED64B72FB1D}"/>
              </a:ext>
            </a:extLst>
          </p:cNvPr>
          <p:cNvSpPr>
            <a:spLocks noGrp="1"/>
          </p:cNvSpPr>
          <p:nvPr>
            <p:ph type="title"/>
          </p:nvPr>
        </p:nvSpPr>
        <p:spPr>
          <a:xfrm>
            <a:off x="2584296" y="515566"/>
            <a:ext cx="6723434" cy="824926"/>
          </a:xfrm>
          <a:ln>
            <a:solidFill>
              <a:schemeClr val="tx1"/>
            </a:solidFill>
          </a:ln>
        </p:spPr>
        <p:txBody>
          <a:bodyPr/>
          <a:lstStyle/>
          <a:p>
            <a:pPr algn="ctr"/>
            <a:r>
              <a:rPr lang="en-GB" dirty="0"/>
              <a:t>Game Design Principles </a:t>
            </a:r>
          </a:p>
        </p:txBody>
      </p:sp>
      <p:pic>
        <p:nvPicPr>
          <p:cNvPr id="4" name="Picture 3">
            <a:extLst>
              <a:ext uri="{FF2B5EF4-FFF2-40B4-BE49-F238E27FC236}">
                <a16:creationId xmlns:a16="http://schemas.microsoft.com/office/drawing/2014/main" id="{C161D092-CCA5-0D66-4950-336DEB1570D8}"/>
              </a:ext>
            </a:extLst>
          </p:cNvPr>
          <p:cNvPicPr/>
          <p:nvPr/>
        </p:nvPicPr>
        <p:blipFill>
          <a:blip r:embed="rId3"/>
          <a:stretch>
            <a:fillRect/>
          </a:stretch>
        </p:blipFill>
        <p:spPr>
          <a:xfrm>
            <a:off x="1682881" y="1774866"/>
            <a:ext cx="1535349" cy="20350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3E6FDD06-8855-3168-86A7-E79DBC9A8EAA}"/>
              </a:ext>
            </a:extLst>
          </p:cNvPr>
          <p:cNvPicPr/>
          <p:nvPr/>
        </p:nvPicPr>
        <p:blipFill>
          <a:blip r:embed="rId4"/>
          <a:stretch>
            <a:fillRect/>
          </a:stretch>
        </p:blipFill>
        <p:spPr>
          <a:xfrm>
            <a:off x="5124836" y="1774866"/>
            <a:ext cx="1642353" cy="21172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a:extLst>
              <a:ext uri="{FF2B5EF4-FFF2-40B4-BE49-F238E27FC236}">
                <a16:creationId xmlns:a16="http://schemas.microsoft.com/office/drawing/2014/main" id="{F8233A25-DB35-2E27-E779-76D3923790C1}"/>
              </a:ext>
            </a:extLst>
          </p:cNvPr>
          <p:cNvPicPr>
            <a:picLocks noChangeAspect="1"/>
          </p:cNvPicPr>
          <p:nvPr/>
        </p:nvPicPr>
        <p:blipFill>
          <a:blip r:embed="rId5"/>
          <a:stretch>
            <a:fillRect/>
          </a:stretch>
        </p:blipFill>
        <p:spPr>
          <a:xfrm>
            <a:off x="8673795" y="1774866"/>
            <a:ext cx="1718960" cy="21172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463F2985-1283-FC12-6B7E-1138A2A8E77B}"/>
              </a:ext>
            </a:extLst>
          </p:cNvPr>
          <p:cNvPicPr/>
          <p:nvPr/>
        </p:nvPicPr>
        <p:blipFill>
          <a:blip r:embed="rId6"/>
          <a:stretch>
            <a:fillRect/>
          </a:stretch>
        </p:blipFill>
        <p:spPr>
          <a:xfrm>
            <a:off x="1591075" y="4244246"/>
            <a:ext cx="1718960" cy="21172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4629A5D1-A8D1-2030-A88C-928237E2AA15}"/>
              </a:ext>
            </a:extLst>
          </p:cNvPr>
          <p:cNvPicPr/>
          <p:nvPr/>
        </p:nvPicPr>
        <p:blipFill>
          <a:blip r:embed="rId7"/>
          <a:stretch>
            <a:fillRect/>
          </a:stretch>
        </p:blipFill>
        <p:spPr>
          <a:xfrm>
            <a:off x="5184420" y="4326538"/>
            <a:ext cx="1642353" cy="218131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2468B48C-180C-AB49-A61D-EA2941CE4260}"/>
              </a:ext>
            </a:extLst>
          </p:cNvPr>
          <p:cNvPicPr>
            <a:picLocks noChangeAspect="1"/>
          </p:cNvPicPr>
          <p:nvPr/>
        </p:nvPicPr>
        <p:blipFill>
          <a:blip r:embed="rId8"/>
          <a:stretch>
            <a:fillRect/>
          </a:stretch>
        </p:blipFill>
        <p:spPr>
          <a:xfrm>
            <a:off x="8750401" y="4258455"/>
            <a:ext cx="1592329" cy="22493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36E69F9B-2D8D-61FB-FA81-3EB2D9B24035}"/>
              </a:ext>
            </a:extLst>
          </p:cNvPr>
          <p:cNvSpPr txBox="1"/>
          <p:nvPr/>
        </p:nvSpPr>
        <p:spPr>
          <a:xfrm>
            <a:off x="3218230" y="3671372"/>
            <a:ext cx="437940" cy="276999"/>
          </a:xfrm>
          <a:prstGeom prst="rect">
            <a:avLst/>
          </a:prstGeom>
          <a:noFill/>
        </p:spPr>
        <p:txBody>
          <a:bodyPr wrap="none" rtlCol="0">
            <a:spAutoFit/>
          </a:bodyPr>
          <a:lstStyle/>
          <a:p>
            <a:r>
              <a:rPr lang="en-GB" sz="1200" dirty="0"/>
              <a:t>[18]</a:t>
            </a:r>
          </a:p>
        </p:txBody>
      </p:sp>
      <p:sp>
        <p:nvSpPr>
          <p:cNvPr id="13" name="TextBox 12">
            <a:extLst>
              <a:ext uri="{FF2B5EF4-FFF2-40B4-BE49-F238E27FC236}">
                <a16:creationId xmlns:a16="http://schemas.microsoft.com/office/drawing/2014/main" id="{2F468E72-40E1-BEBE-FC93-1712E7269C98}"/>
              </a:ext>
            </a:extLst>
          </p:cNvPr>
          <p:cNvSpPr txBox="1"/>
          <p:nvPr/>
        </p:nvSpPr>
        <p:spPr>
          <a:xfrm>
            <a:off x="3310035" y="6223044"/>
            <a:ext cx="437940" cy="276999"/>
          </a:xfrm>
          <a:prstGeom prst="rect">
            <a:avLst/>
          </a:prstGeom>
          <a:noFill/>
        </p:spPr>
        <p:txBody>
          <a:bodyPr wrap="none" rtlCol="0">
            <a:spAutoFit/>
          </a:bodyPr>
          <a:lstStyle/>
          <a:p>
            <a:r>
              <a:rPr lang="en-GB" sz="1200" dirty="0"/>
              <a:t>[21]</a:t>
            </a:r>
          </a:p>
        </p:txBody>
      </p:sp>
      <p:sp>
        <p:nvSpPr>
          <p:cNvPr id="14" name="TextBox 13">
            <a:extLst>
              <a:ext uri="{FF2B5EF4-FFF2-40B4-BE49-F238E27FC236}">
                <a16:creationId xmlns:a16="http://schemas.microsoft.com/office/drawing/2014/main" id="{81ECAB97-2085-732D-17A6-93E27C35958D}"/>
              </a:ext>
            </a:extLst>
          </p:cNvPr>
          <p:cNvSpPr txBox="1"/>
          <p:nvPr/>
        </p:nvSpPr>
        <p:spPr>
          <a:xfrm>
            <a:off x="6767189" y="3693852"/>
            <a:ext cx="437940" cy="276999"/>
          </a:xfrm>
          <a:prstGeom prst="rect">
            <a:avLst/>
          </a:prstGeom>
          <a:noFill/>
        </p:spPr>
        <p:txBody>
          <a:bodyPr wrap="none" rtlCol="0">
            <a:spAutoFit/>
          </a:bodyPr>
          <a:lstStyle/>
          <a:p>
            <a:r>
              <a:rPr lang="en-GB" sz="1200" dirty="0"/>
              <a:t>[19]</a:t>
            </a:r>
          </a:p>
        </p:txBody>
      </p:sp>
      <p:sp>
        <p:nvSpPr>
          <p:cNvPr id="15" name="TextBox 14">
            <a:extLst>
              <a:ext uri="{FF2B5EF4-FFF2-40B4-BE49-F238E27FC236}">
                <a16:creationId xmlns:a16="http://schemas.microsoft.com/office/drawing/2014/main" id="{3D1F224F-55FD-B2A1-639A-D02778A545B9}"/>
              </a:ext>
            </a:extLst>
          </p:cNvPr>
          <p:cNvSpPr txBox="1"/>
          <p:nvPr/>
        </p:nvSpPr>
        <p:spPr>
          <a:xfrm>
            <a:off x="6826773" y="6342434"/>
            <a:ext cx="437940" cy="276999"/>
          </a:xfrm>
          <a:prstGeom prst="rect">
            <a:avLst/>
          </a:prstGeom>
          <a:noFill/>
        </p:spPr>
        <p:txBody>
          <a:bodyPr wrap="none" rtlCol="0">
            <a:spAutoFit/>
          </a:bodyPr>
          <a:lstStyle/>
          <a:p>
            <a:r>
              <a:rPr lang="en-GB" sz="1200" dirty="0"/>
              <a:t>[22]</a:t>
            </a:r>
          </a:p>
        </p:txBody>
      </p:sp>
      <p:sp>
        <p:nvSpPr>
          <p:cNvPr id="16" name="TextBox 15">
            <a:extLst>
              <a:ext uri="{FF2B5EF4-FFF2-40B4-BE49-F238E27FC236}">
                <a16:creationId xmlns:a16="http://schemas.microsoft.com/office/drawing/2014/main" id="{776EED5D-C882-65A4-FC7A-1079C2D6DCA2}"/>
              </a:ext>
            </a:extLst>
          </p:cNvPr>
          <p:cNvSpPr txBox="1"/>
          <p:nvPr/>
        </p:nvSpPr>
        <p:spPr>
          <a:xfrm>
            <a:off x="10392755" y="3753664"/>
            <a:ext cx="437940" cy="276999"/>
          </a:xfrm>
          <a:prstGeom prst="rect">
            <a:avLst/>
          </a:prstGeom>
          <a:noFill/>
        </p:spPr>
        <p:txBody>
          <a:bodyPr wrap="none" rtlCol="0">
            <a:spAutoFit/>
          </a:bodyPr>
          <a:lstStyle/>
          <a:p>
            <a:r>
              <a:rPr lang="en-GB" sz="1200" dirty="0"/>
              <a:t>[20]</a:t>
            </a:r>
          </a:p>
        </p:txBody>
      </p:sp>
      <p:sp>
        <p:nvSpPr>
          <p:cNvPr id="17" name="TextBox 16">
            <a:extLst>
              <a:ext uri="{FF2B5EF4-FFF2-40B4-BE49-F238E27FC236}">
                <a16:creationId xmlns:a16="http://schemas.microsoft.com/office/drawing/2014/main" id="{B2C4D191-A88A-CD63-5758-5950A9A9FD7B}"/>
              </a:ext>
            </a:extLst>
          </p:cNvPr>
          <p:cNvSpPr txBox="1"/>
          <p:nvPr/>
        </p:nvSpPr>
        <p:spPr>
          <a:xfrm>
            <a:off x="10392755" y="6342434"/>
            <a:ext cx="437940" cy="276999"/>
          </a:xfrm>
          <a:prstGeom prst="rect">
            <a:avLst/>
          </a:prstGeom>
          <a:noFill/>
        </p:spPr>
        <p:txBody>
          <a:bodyPr wrap="none" rtlCol="0">
            <a:spAutoFit/>
          </a:bodyPr>
          <a:lstStyle/>
          <a:p>
            <a:r>
              <a:rPr lang="en-GB" sz="1200" dirty="0"/>
              <a:t>[23]</a:t>
            </a:r>
          </a:p>
        </p:txBody>
      </p:sp>
    </p:spTree>
    <p:extLst>
      <p:ext uri="{BB962C8B-B14F-4D97-AF65-F5344CB8AC3E}">
        <p14:creationId xmlns:p14="http://schemas.microsoft.com/office/powerpoint/2010/main" val="2793727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AD819-0CB5-B2D2-BCCD-8DE5008387BB}"/>
              </a:ext>
            </a:extLst>
          </p:cNvPr>
          <p:cNvSpPr>
            <a:spLocks noGrp="1"/>
          </p:cNvSpPr>
          <p:nvPr>
            <p:ph type="title"/>
          </p:nvPr>
        </p:nvSpPr>
        <p:spPr>
          <a:xfrm>
            <a:off x="2534866" y="398833"/>
            <a:ext cx="7122268" cy="961114"/>
          </a:xfrm>
          <a:ln>
            <a:solidFill>
              <a:schemeClr val="tx1"/>
            </a:solidFill>
          </a:ln>
        </p:spPr>
        <p:txBody>
          <a:bodyPr/>
          <a:lstStyle/>
          <a:p>
            <a:pPr algn="ctr"/>
            <a:r>
              <a:rPr lang="en-GB" dirty="0"/>
              <a:t>Game Accessibility Standards</a:t>
            </a:r>
          </a:p>
        </p:txBody>
      </p:sp>
      <p:pic>
        <p:nvPicPr>
          <p:cNvPr id="3" name="Content Placeholder 4">
            <a:extLst>
              <a:ext uri="{FF2B5EF4-FFF2-40B4-BE49-F238E27FC236}">
                <a16:creationId xmlns:a16="http://schemas.microsoft.com/office/drawing/2014/main" id="{D7B9F312-61B9-644C-5757-799CABA762DC}"/>
              </a:ext>
            </a:extLst>
          </p:cNvPr>
          <p:cNvPicPr>
            <a:picLocks noGrp="1" noChangeAspect="1"/>
          </p:cNvPicPr>
          <p:nvPr>
            <p:ph idx="1"/>
          </p:nvPr>
        </p:nvPicPr>
        <p:blipFill>
          <a:blip r:embed="rId3"/>
          <a:stretch>
            <a:fillRect/>
          </a:stretch>
        </p:blipFill>
        <p:spPr>
          <a:xfrm>
            <a:off x="3005846" y="1913504"/>
            <a:ext cx="5983788" cy="1183157"/>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61FD05C5-691C-5258-2317-657087FB6386}"/>
              </a:ext>
            </a:extLst>
          </p:cNvPr>
          <p:cNvPicPr>
            <a:picLocks noChangeAspect="1"/>
          </p:cNvPicPr>
          <p:nvPr/>
        </p:nvPicPr>
        <p:blipFill>
          <a:blip r:embed="rId4"/>
          <a:stretch>
            <a:fillRect/>
          </a:stretch>
        </p:blipFill>
        <p:spPr>
          <a:xfrm>
            <a:off x="465052" y="1670312"/>
            <a:ext cx="2022879" cy="4523239"/>
          </a:xfrm>
          <a:prstGeom prst="rect">
            <a:avLst/>
          </a:prstGeom>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3FDD5781-6876-D34D-F092-E0B19E3E6D43}"/>
              </a:ext>
            </a:extLst>
          </p:cNvPr>
          <p:cNvPicPr>
            <a:picLocks noChangeAspect="1"/>
          </p:cNvPicPr>
          <p:nvPr/>
        </p:nvPicPr>
        <p:blipFill>
          <a:blip r:embed="rId5"/>
          <a:stretch>
            <a:fillRect/>
          </a:stretch>
        </p:blipFill>
        <p:spPr>
          <a:xfrm>
            <a:off x="9797290" y="1670312"/>
            <a:ext cx="1929658" cy="4490560"/>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EB2C1CE5-8F12-1C47-379D-A3FC5E8F9D98}"/>
              </a:ext>
            </a:extLst>
          </p:cNvPr>
          <p:cNvSpPr txBox="1"/>
          <p:nvPr/>
        </p:nvSpPr>
        <p:spPr>
          <a:xfrm>
            <a:off x="5739812" y="3152001"/>
            <a:ext cx="437940" cy="276999"/>
          </a:xfrm>
          <a:prstGeom prst="rect">
            <a:avLst/>
          </a:prstGeom>
          <a:noFill/>
        </p:spPr>
        <p:txBody>
          <a:bodyPr wrap="none" rtlCol="0">
            <a:spAutoFit/>
          </a:bodyPr>
          <a:lstStyle/>
          <a:p>
            <a:r>
              <a:rPr lang="en-GB" sz="1200" dirty="0"/>
              <a:t>[24]</a:t>
            </a:r>
          </a:p>
        </p:txBody>
      </p:sp>
    </p:spTree>
    <p:extLst>
      <p:ext uri="{BB962C8B-B14F-4D97-AF65-F5344CB8AC3E}">
        <p14:creationId xmlns:p14="http://schemas.microsoft.com/office/powerpoint/2010/main" val="2845105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44724-AD83-BD18-CD65-B3F53F247156}"/>
              </a:ext>
            </a:extLst>
          </p:cNvPr>
          <p:cNvSpPr>
            <a:spLocks noGrp="1"/>
          </p:cNvSpPr>
          <p:nvPr>
            <p:ph type="title"/>
          </p:nvPr>
        </p:nvSpPr>
        <p:spPr>
          <a:xfrm>
            <a:off x="3634091" y="702411"/>
            <a:ext cx="4923817" cy="552552"/>
          </a:xfrm>
          <a:ln>
            <a:solidFill>
              <a:schemeClr val="tx1"/>
            </a:solidFill>
          </a:ln>
        </p:spPr>
        <p:txBody>
          <a:bodyPr>
            <a:normAutofit fontScale="90000"/>
          </a:bodyPr>
          <a:lstStyle/>
          <a:p>
            <a:pPr algn="ctr"/>
            <a:r>
              <a:rPr lang="en-GB" dirty="0"/>
              <a:t>Tutorial Design</a:t>
            </a:r>
          </a:p>
        </p:txBody>
      </p:sp>
      <p:pic>
        <p:nvPicPr>
          <p:cNvPr id="5" name="Picture 4">
            <a:extLst>
              <a:ext uri="{FF2B5EF4-FFF2-40B4-BE49-F238E27FC236}">
                <a16:creationId xmlns:a16="http://schemas.microsoft.com/office/drawing/2014/main" id="{E5312264-F1B0-1CC5-9FC9-C4A11DB3BF2E}"/>
              </a:ext>
            </a:extLst>
          </p:cNvPr>
          <p:cNvPicPr>
            <a:picLocks noChangeAspect="1"/>
          </p:cNvPicPr>
          <p:nvPr/>
        </p:nvPicPr>
        <p:blipFill>
          <a:blip r:embed="rId3"/>
          <a:stretch>
            <a:fillRect/>
          </a:stretch>
        </p:blipFill>
        <p:spPr>
          <a:xfrm>
            <a:off x="492385" y="4988614"/>
            <a:ext cx="4120136" cy="11669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descr="A glass enclosure with a robot in it&#10;&#10;Description automatically generated">
            <a:extLst>
              <a:ext uri="{FF2B5EF4-FFF2-40B4-BE49-F238E27FC236}">
                <a16:creationId xmlns:a16="http://schemas.microsoft.com/office/drawing/2014/main" id="{C466205C-E3B1-353D-C0E2-ED6E27CA32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78640" y="1869386"/>
            <a:ext cx="3634720" cy="19964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A575256B-91B4-18CE-E096-BBD70F55EDA1}"/>
              </a:ext>
            </a:extLst>
          </p:cNvPr>
          <p:cNvPicPr>
            <a:picLocks noChangeAspect="1"/>
          </p:cNvPicPr>
          <p:nvPr/>
        </p:nvPicPr>
        <p:blipFill>
          <a:blip r:embed="rId5"/>
          <a:stretch>
            <a:fillRect/>
          </a:stretch>
        </p:blipFill>
        <p:spPr>
          <a:xfrm>
            <a:off x="6096000" y="4399062"/>
            <a:ext cx="3859580" cy="175652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descr="A person standing on a wave&#10;&#10;Description automatically generated with medium confidence">
            <a:extLst>
              <a:ext uri="{FF2B5EF4-FFF2-40B4-BE49-F238E27FC236}">
                <a16:creationId xmlns:a16="http://schemas.microsoft.com/office/drawing/2014/main" id="{2FAAEF5C-7A9E-6A98-0918-D92D101D7C2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5000" y="749591"/>
            <a:ext cx="2674041" cy="36776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a:extLst>
              <a:ext uri="{FF2B5EF4-FFF2-40B4-BE49-F238E27FC236}">
                <a16:creationId xmlns:a16="http://schemas.microsoft.com/office/drawing/2014/main" id="{B6F00E80-ABF6-B01A-FE41-914898D5525F}"/>
              </a:ext>
            </a:extLst>
          </p:cNvPr>
          <p:cNvPicPr>
            <a:picLocks noChangeAspect="1"/>
          </p:cNvPicPr>
          <p:nvPr/>
        </p:nvPicPr>
        <p:blipFill>
          <a:blip r:embed="rId7"/>
          <a:stretch>
            <a:fillRect/>
          </a:stretch>
        </p:blipFill>
        <p:spPr>
          <a:xfrm>
            <a:off x="8669522" y="1593790"/>
            <a:ext cx="3067478" cy="14098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AA0A07CA-0567-E5FB-5788-181D9DA39B4D}"/>
              </a:ext>
            </a:extLst>
          </p:cNvPr>
          <p:cNvSpPr txBox="1"/>
          <p:nvPr/>
        </p:nvSpPr>
        <p:spPr>
          <a:xfrm>
            <a:off x="3148197" y="4292415"/>
            <a:ext cx="437940" cy="276999"/>
          </a:xfrm>
          <a:prstGeom prst="rect">
            <a:avLst/>
          </a:prstGeom>
          <a:noFill/>
        </p:spPr>
        <p:txBody>
          <a:bodyPr wrap="none" rtlCol="0">
            <a:spAutoFit/>
          </a:bodyPr>
          <a:lstStyle/>
          <a:p>
            <a:r>
              <a:rPr lang="en-GB" sz="1200" dirty="0"/>
              <a:t>[26]</a:t>
            </a:r>
          </a:p>
        </p:txBody>
      </p:sp>
      <p:sp>
        <p:nvSpPr>
          <p:cNvPr id="4" name="TextBox 3">
            <a:extLst>
              <a:ext uri="{FF2B5EF4-FFF2-40B4-BE49-F238E27FC236}">
                <a16:creationId xmlns:a16="http://schemas.microsoft.com/office/drawing/2014/main" id="{21B9E129-7215-7360-DBD9-C04E2CF5C7D3}"/>
              </a:ext>
            </a:extLst>
          </p:cNvPr>
          <p:cNvSpPr txBox="1"/>
          <p:nvPr/>
        </p:nvSpPr>
        <p:spPr>
          <a:xfrm>
            <a:off x="7913360" y="3716940"/>
            <a:ext cx="437940" cy="276999"/>
          </a:xfrm>
          <a:prstGeom prst="rect">
            <a:avLst/>
          </a:prstGeom>
          <a:noFill/>
        </p:spPr>
        <p:txBody>
          <a:bodyPr wrap="none" rtlCol="0">
            <a:spAutoFit/>
          </a:bodyPr>
          <a:lstStyle/>
          <a:p>
            <a:r>
              <a:rPr lang="en-GB" sz="1200" dirty="0"/>
              <a:t>[27]</a:t>
            </a:r>
          </a:p>
        </p:txBody>
      </p:sp>
      <p:sp>
        <p:nvSpPr>
          <p:cNvPr id="9" name="TextBox 8">
            <a:extLst>
              <a:ext uri="{FF2B5EF4-FFF2-40B4-BE49-F238E27FC236}">
                <a16:creationId xmlns:a16="http://schemas.microsoft.com/office/drawing/2014/main" id="{A62BCC29-14EF-2CFF-4059-3BB3AC292FB2}"/>
              </a:ext>
            </a:extLst>
          </p:cNvPr>
          <p:cNvSpPr txBox="1"/>
          <p:nvPr/>
        </p:nvSpPr>
        <p:spPr>
          <a:xfrm>
            <a:off x="8313334" y="2844789"/>
            <a:ext cx="437940" cy="276999"/>
          </a:xfrm>
          <a:prstGeom prst="rect">
            <a:avLst/>
          </a:prstGeom>
          <a:noFill/>
        </p:spPr>
        <p:txBody>
          <a:bodyPr wrap="none" rtlCol="0">
            <a:spAutoFit/>
          </a:bodyPr>
          <a:lstStyle/>
          <a:p>
            <a:r>
              <a:rPr lang="en-GB" sz="1200" dirty="0"/>
              <a:t>[28]</a:t>
            </a:r>
          </a:p>
        </p:txBody>
      </p:sp>
      <p:sp>
        <p:nvSpPr>
          <p:cNvPr id="11" name="TextBox 10">
            <a:extLst>
              <a:ext uri="{FF2B5EF4-FFF2-40B4-BE49-F238E27FC236}">
                <a16:creationId xmlns:a16="http://schemas.microsoft.com/office/drawing/2014/main" id="{159AA7AD-2B64-FE6B-0041-226B6D149EA9}"/>
              </a:ext>
            </a:extLst>
          </p:cNvPr>
          <p:cNvSpPr txBox="1"/>
          <p:nvPr/>
        </p:nvSpPr>
        <p:spPr>
          <a:xfrm>
            <a:off x="4629681" y="6017089"/>
            <a:ext cx="437940" cy="276999"/>
          </a:xfrm>
          <a:prstGeom prst="rect">
            <a:avLst/>
          </a:prstGeom>
          <a:noFill/>
        </p:spPr>
        <p:txBody>
          <a:bodyPr wrap="none" rtlCol="0">
            <a:spAutoFit/>
          </a:bodyPr>
          <a:lstStyle/>
          <a:p>
            <a:r>
              <a:rPr lang="en-GB" sz="1200" dirty="0"/>
              <a:t>[25]</a:t>
            </a:r>
          </a:p>
        </p:txBody>
      </p:sp>
      <p:sp>
        <p:nvSpPr>
          <p:cNvPr id="12" name="TextBox 11">
            <a:extLst>
              <a:ext uri="{FF2B5EF4-FFF2-40B4-BE49-F238E27FC236}">
                <a16:creationId xmlns:a16="http://schemas.microsoft.com/office/drawing/2014/main" id="{6C499C44-3A14-3E5E-7872-EBB19C2591B7}"/>
              </a:ext>
            </a:extLst>
          </p:cNvPr>
          <p:cNvSpPr txBox="1"/>
          <p:nvPr/>
        </p:nvSpPr>
        <p:spPr>
          <a:xfrm>
            <a:off x="9928438" y="6017088"/>
            <a:ext cx="437940" cy="276999"/>
          </a:xfrm>
          <a:prstGeom prst="rect">
            <a:avLst/>
          </a:prstGeom>
          <a:noFill/>
        </p:spPr>
        <p:txBody>
          <a:bodyPr wrap="none" rtlCol="0">
            <a:spAutoFit/>
          </a:bodyPr>
          <a:lstStyle/>
          <a:p>
            <a:r>
              <a:rPr lang="en-GB" sz="1200" dirty="0"/>
              <a:t>[29]</a:t>
            </a:r>
          </a:p>
        </p:txBody>
      </p:sp>
    </p:spTree>
    <p:extLst>
      <p:ext uri="{BB962C8B-B14F-4D97-AF65-F5344CB8AC3E}">
        <p14:creationId xmlns:p14="http://schemas.microsoft.com/office/powerpoint/2010/main" val="1561121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lass enclosure with a robot in it&#10;&#10;Description automatically generated">
            <a:extLst>
              <a:ext uri="{FF2B5EF4-FFF2-40B4-BE49-F238E27FC236}">
                <a16:creationId xmlns:a16="http://schemas.microsoft.com/office/drawing/2014/main" id="{899B4C3A-5E6A-CD19-97AF-D62C02EDB2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78636" y="1901939"/>
            <a:ext cx="3634720" cy="19964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A digital clock in a room&#10;&#10;Description automatically generated">
            <a:extLst>
              <a:ext uri="{FF2B5EF4-FFF2-40B4-BE49-F238E27FC236}">
                <a16:creationId xmlns:a16="http://schemas.microsoft.com/office/drawing/2014/main" id="{D8D552E1-C510-864B-CF3B-9E7CC21865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4149" y="1145409"/>
            <a:ext cx="2411293" cy="13193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Content Placeholder 4" descr="A cube with circles on it&#10;&#10;Description automatically generated">
            <a:extLst>
              <a:ext uri="{FF2B5EF4-FFF2-40B4-BE49-F238E27FC236}">
                <a16:creationId xmlns:a16="http://schemas.microsoft.com/office/drawing/2014/main" id="{E3E070FB-D1CE-6B1C-3DD6-9BF39E01B5AC}"/>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894149" y="3165791"/>
            <a:ext cx="2423495" cy="13193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cube shaped object in a room&#10;&#10;Description automatically generated">
            <a:extLst>
              <a:ext uri="{FF2B5EF4-FFF2-40B4-BE49-F238E27FC236}">
                <a16:creationId xmlns:a16="http://schemas.microsoft.com/office/drawing/2014/main" id="{9478FF95-D42B-A072-730A-95E317A9AA3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4149" y="5036897"/>
            <a:ext cx="2366090" cy="12895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descr="A video game of a room&#10;&#10;Description automatically generated">
            <a:extLst>
              <a:ext uri="{FF2B5EF4-FFF2-40B4-BE49-F238E27FC236}">
                <a16:creationId xmlns:a16="http://schemas.microsoft.com/office/drawing/2014/main" id="{32C7456C-451C-8B60-71D0-0E560765BD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86576" y="4592801"/>
            <a:ext cx="2418841" cy="13109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descr="A video game screen with a robot and a round object&#10;&#10;Description automatically generated">
            <a:extLst>
              <a:ext uri="{FF2B5EF4-FFF2-40B4-BE49-F238E27FC236}">
                <a16:creationId xmlns:a16="http://schemas.microsoft.com/office/drawing/2014/main" id="{8C82C2D5-33E9-E432-18A9-62D34DA6F8C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51633" y="1144160"/>
            <a:ext cx="2411293" cy="13134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descr="A video game screen of a video game&#10;&#10;Description automatically generated">
            <a:extLst>
              <a:ext uri="{FF2B5EF4-FFF2-40B4-BE49-F238E27FC236}">
                <a16:creationId xmlns:a16="http://schemas.microsoft.com/office/drawing/2014/main" id="{BAC5E3E3-8677-2927-36F2-9584F9904F7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651632" y="3192277"/>
            <a:ext cx="2411293" cy="12928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descr="A video game screen shot of a room with a robot arm&#10;&#10;Description automatically generated">
            <a:extLst>
              <a:ext uri="{FF2B5EF4-FFF2-40B4-BE49-F238E27FC236}">
                <a16:creationId xmlns:a16="http://schemas.microsoft.com/office/drawing/2014/main" id="{5921D230-C981-A4CD-C9A1-0B9449D1C29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62739" y="5033638"/>
            <a:ext cx="2400186" cy="13109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2A1BB83E-DB13-5FF1-5999-3658D35A320E}"/>
              </a:ext>
            </a:extLst>
          </p:cNvPr>
          <p:cNvSpPr txBox="1"/>
          <p:nvPr/>
        </p:nvSpPr>
        <p:spPr>
          <a:xfrm>
            <a:off x="4979987" y="438066"/>
            <a:ext cx="2232021" cy="769441"/>
          </a:xfrm>
          <a:prstGeom prst="rect">
            <a:avLst/>
          </a:prstGeom>
          <a:noFill/>
          <a:ln>
            <a:solidFill>
              <a:schemeClr val="tx1"/>
            </a:solidFill>
          </a:ln>
        </p:spPr>
        <p:txBody>
          <a:bodyPr wrap="none" rtlCol="0">
            <a:spAutoFit/>
          </a:bodyPr>
          <a:lstStyle/>
          <a:p>
            <a:r>
              <a:rPr lang="en-GB" sz="4400" dirty="0"/>
              <a:t>Reviews</a:t>
            </a:r>
            <a:r>
              <a:rPr lang="en-GB" dirty="0"/>
              <a:t> </a:t>
            </a:r>
          </a:p>
        </p:txBody>
      </p:sp>
      <p:sp>
        <p:nvSpPr>
          <p:cNvPr id="3" name="TextBox 2">
            <a:extLst>
              <a:ext uri="{FF2B5EF4-FFF2-40B4-BE49-F238E27FC236}">
                <a16:creationId xmlns:a16="http://schemas.microsoft.com/office/drawing/2014/main" id="{A71D4685-9448-4D52-C905-A1625C395D6C}"/>
              </a:ext>
            </a:extLst>
          </p:cNvPr>
          <p:cNvSpPr txBox="1"/>
          <p:nvPr/>
        </p:nvSpPr>
        <p:spPr>
          <a:xfrm>
            <a:off x="5806544" y="3968585"/>
            <a:ext cx="437940" cy="276999"/>
          </a:xfrm>
          <a:prstGeom prst="rect">
            <a:avLst/>
          </a:prstGeom>
          <a:noFill/>
        </p:spPr>
        <p:txBody>
          <a:bodyPr wrap="none" rtlCol="0">
            <a:spAutoFit/>
          </a:bodyPr>
          <a:lstStyle/>
          <a:p>
            <a:r>
              <a:rPr lang="en-GB" sz="1200" dirty="0"/>
              <a:t>[28]</a:t>
            </a:r>
          </a:p>
        </p:txBody>
      </p:sp>
      <p:sp>
        <p:nvSpPr>
          <p:cNvPr id="9" name="TextBox 8">
            <a:extLst>
              <a:ext uri="{FF2B5EF4-FFF2-40B4-BE49-F238E27FC236}">
                <a16:creationId xmlns:a16="http://schemas.microsoft.com/office/drawing/2014/main" id="{3CC961C0-7DD0-D451-21A7-3AB02E387FD5}"/>
              </a:ext>
            </a:extLst>
          </p:cNvPr>
          <p:cNvSpPr txBox="1"/>
          <p:nvPr/>
        </p:nvSpPr>
        <p:spPr>
          <a:xfrm>
            <a:off x="3318392" y="2311941"/>
            <a:ext cx="437940" cy="276999"/>
          </a:xfrm>
          <a:prstGeom prst="rect">
            <a:avLst/>
          </a:prstGeom>
          <a:noFill/>
        </p:spPr>
        <p:txBody>
          <a:bodyPr wrap="none" rtlCol="0">
            <a:spAutoFit/>
          </a:bodyPr>
          <a:lstStyle/>
          <a:p>
            <a:r>
              <a:rPr lang="en-GB" sz="1200" dirty="0"/>
              <a:t>[30]</a:t>
            </a:r>
          </a:p>
        </p:txBody>
      </p:sp>
      <p:sp>
        <p:nvSpPr>
          <p:cNvPr id="11" name="TextBox 10">
            <a:extLst>
              <a:ext uri="{FF2B5EF4-FFF2-40B4-BE49-F238E27FC236}">
                <a16:creationId xmlns:a16="http://schemas.microsoft.com/office/drawing/2014/main" id="{6B3ED60F-E814-8545-4EC0-9CF3B9BA61BE}"/>
              </a:ext>
            </a:extLst>
          </p:cNvPr>
          <p:cNvSpPr txBox="1"/>
          <p:nvPr/>
        </p:nvSpPr>
        <p:spPr>
          <a:xfrm>
            <a:off x="3318392" y="4309949"/>
            <a:ext cx="437940" cy="276999"/>
          </a:xfrm>
          <a:prstGeom prst="rect">
            <a:avLst/>
          </a:prstGeom>
          <a:noFill/>
        </p:spPr>
        <p:txBody>
          <a:bodyPr wrap="none" rtlCol="0">
            <a:spAutoFit/>
          </a:bodyPr>
          <a:lstStyle/>
          <a:p>
            <a:r>
              <a:rPr lang="en-GB" sz="1200" dirty="0"/>
              <a:t>[31]</a:t>
            </a:r>
          </a:p>
        </p:txBody>
      </p:sp>
      <p:sp>
        <p:nvSpPr>
          <p:cNvPr id="13" name="TextBox 12">
            <a:extLst>
              <a:ext uri="{FF2B5EF4-FFF2-40B4-BE49-F238E27FC236}">
                <a16:creationId xmlns:a16="http://schemas.microsoft.com/office/drawing/2014/main" id="{CDE3C8F0-2DB1-889B-4D2C-4011063DD1DA}"/>
              </a:ext>
            </a:extLst>
          </p:cNvPr>
          <p:cNvSpPr txBox="1"/>
          <p:nvPr/>
        </p:nvSpPr>
        <p:spPr>
          <a:xfrm>
            <a:off x="3260239" y="6187985"/>
            <a:ext cx="437940" cy="276999"/>
          </a:xfrm>
          <a:prstGeom prst="rect">
            <a:avLst/>
          </a:prstGeom>
          <a:noFill/>
        </p:spPr>
        <p:txBody>
          <a:bodyPr wrap="none" rtlCol="0">
            <a:spAutoFit/>
          </a:bodyPr>
          <a:lstStyle/>
          <a:p>
            <a:r>
              <a:rPr lang="en-GB" sz="1200" dirty="0"/>
              <a:t>[32]</a:t>
            </a:r>
          </a:p>
        </p:txBody>
      </p:sp>
      <p:sp>
        <p:nvSpPr>
          <p:cNvPr id="15" name="TextBox 14">
            <a:extLst>
              <a:ext uri="{FF2B5EF4-FFF2-40B4-BE49-F238E27FC236}">
                <a16:creationId xmlns:a16="http://schemas.microsoft.com/office/drawing/2014/main" id="{38265452-AD79-48BF-EEA1-9C68FFE0F29D}"/>
              </a:ext>
            </a:extLst>
          </p:cNvPr>
          <p:cNvSpPr txBox="1"/>
          <p:nvPr/>
        </p:nvSpPr>
        <p:spPr>
          <a:xfrm>
            <a:off x="11062925" y="2311940"/>
            <a:ext cx="393056" cy="276999"/>
          </a:xfrm>
          <a:prstGeom prst="rect">
            <a:avLst/>
          </a:prstGeom>
          <a:noFill/>
        </p:spPr>
        <p:txBody>
          <a:bodyPr wrap="none" rtlCol="0">
            <a:spAutoFit/>
          </a:bodyPr>
          <a:lstStyle/>
          <a:p>
            <a:r>
              <a:rPr lang="en-GB" sz="1200" dirty="0"/>
              <a:t>33]</a:t>
            </a:r>
          </a:p>
        </p:txBody>
      </p:sp>
      <p:sp>
        <p:nvSpPr>
          <p:cNvPr id="16" name="TextBox 15">
            <a:extLst>
              <a:ext uri="{FF2B5EF4-FFF2-40B4-BE49-F238E27FC236}">
                <a16:creationId xmlns:a16="http://schemas.microsoft.com/office/drawing/2014/main" id="{FAC7F401-3EF2-E740-9F8A-11545F57C29B}"/>
              </a:ext>
            </a:extLst>
          </p:cNvPr>
          <p:cNvSpPr txBox="1"/>
          <p:nvPr/>
        </p:nvSpPr>
        <p:spPr>
          <a:xfrm>
            <a:off x="11047353" y="4269062"/>
            <a:ext cx="393056" cy="276999"/>
          </a:xfrm>
          <a:prstGeom prst="rect">
            <a:avLst/>
          </a:prstGeom>
          <a:noFill/>
        </p:spPr>
        <p:txBody>
          <a:bodyPr wrap="none" rtlCol="0">
            <a:spAutoFit/>
          </a:bodyPr>
          <a:lstStyle/>
          <a:p>
            <a:r>
              <a:rPr lang="en-GB" sz="1200" dirty="0"/>
              <a:t>34]</a:t>
            </a:r>
          </a:p>
        </p:txBody>
      </p:sp>
      <p:sp>
        <p:nvSpPr>
          <p:cNvPr id="17" name="TextBox 16">
            <a:extLst>
              <a:ext uri="{FF2B5EF4-FFF2-40B4-BE49-F238E27FC236}">
                <a16:creationId xmlns:a16="http://schemas.microsoft.com/office/drawing/2014/main" id="{B7A40B05-574E-6385-8D00-DE2CA2CACCFF}"/>
              </a:ext>
            </a:extLst>
          </p:cNvPr>
          <p:cNvSpPr txBox="1"/>
          <p:nvPr/>
        </p:nvSpPr>
        <p:spPr>
          <a:xfrm>
            <a:off x="7305417" y="5765211"/>
            <a:ext cx="437940" cy="276999"/>
          </a:xfrm>
          <a:prstGeom prst="rect">
            <a:avLst/>
          </a:prstGeom>
          <a:noFill/>
        </p:spPr>
        <p:txBody>
          <a:bodyPr wrap="none" rtlCol="0">
            <a:spAutoFit/>
          </a:bodyPr>
          <a:lstStyle/>
          <a:p>
            <a:r>
              <a:rPr lang="en-GB" sz="1200" dirty="0"/>
              <a:t>[36]</a:t>
            </a:r>
          </a:p>
        </p:txBody>
      </p:sp>
      <p:sp>
        <p:nvSpPr>
          <p:cNvPr id="18" name="TextBox 17">
            <a:extLst>
              <a:ext uri="{FF2B5EF4-FFF2-40B4-BE49-F238E27FC236}">
                <a16:creationId xmlns:a16="http://schemas.microsoft.com/office/drawing/2014/main" id="{91035096-51FC-9D11-BED1-3EC053C02D0A}"/>
              </a:ext>
            </a:extLst>
          </p:cNvPr>
          <p:cNvSpPr txBox="1"/>
          <p:nvPr/>
        </p:nvSpPr>
        <p:spPr>
          <a:xfrm>
            <a:off x="11062925" y="6204656"/>
            <a:ext cx="437940" cy="276999"/>
          </a:xfrm>
          <a:prstGeom prst="rect">
            <a:avLst/>
          </a:prstGeom>
          <a:noFill/>
        </p:spPr>
        <p:txBody>
          <a:bodyPr wrap="none" rtlCol="0">
            <a:spAutoFit/>
          </a:bodyPr>
          <a:lstStyle/>
          <a:p>
            <a:r>
              <a:rPr lang="en-GB" sz="1200" dirty="0"/>
              <a:t>[35]</a:t>
            </a:r>
          </a:p>
        </p:txBody>
      </p:sp>
    </p:spTree>
    <p:extLst>
      <p:ext uri="{BB962C8B-B14F-4D97-AF65-F5344CB8AC3E}">
        <p14:creationId xmlns:p14="http://schemas.microsoft.com/office/powerpoint/2010/main" val="1418710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D16F411-ED66-6D39-7380-AC48016E1DE7}"/>
              </a:ext>
            </a:extLst>
          </p:cNvPr>
          <p:cNvPicPr>
            <a:picLocks noChangeAspect="1"/>
          </p:cNvPicPr>
          <p:nvPr/>
        </p:nvPicPr>
        <p:blipFill>
          <a:blip r:embed="rId5"/>
          <a:stretch>
            <a:fillRect/>
          </a:stretch>
        </p:blipFill>
        <p:spPr>
          <a:xfrm>
            <a:off x="4617647" y="2014245"/>
            <a:ext cx="3067478" cy="14098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Untitled video - Made with Clipchamp (28)">
            <a:hlinkClick r:id="" action="ppaction://media"/>
            <a:extLst>
              <a:ext uri="{FF2B5EF4-FFF2-40B4-BE49-F238E27FC236}">
                <a16:creationId xmlns:a16="http://schemas.microsoft.com/office/drawing/2014/main" id="{1F23B64D-A7CF-6664-D137-6A956CF02D07}"/>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b="6728"/>
          <a:stretch/>
        </p:blipFill>
        <p:spPr>
          <a:xfrm>
            <a:off x="4007796" y="3895922"/>
            <a:ext cx="4387174" cy="2301758"/>
          </a:xfrm>
          <a:prstGeom prst="rect">
            <a:avLst/>
          </a:prstGeom>
          <a:ln>
            <a:noFill/>
          </a:ln>
          <a:effectLst>
            <a:outerShdw blurRad="190500" algn="tl" rotWithShape="0">
              <a:srgbClr val="000000">
                <a:alpha val="70000"/>
              </a:srgbClr>
            </a:outerShdw>
          </a:effectLst>
        </p:spPr>
      </p:pic>
      <p:pic>
        <p:nvPicPr>
          <p:cNvPr id="4" name="Picture 3">
            <a:extLst>
              <a:ext uri="{FF2B5EF4-FFF2-40B4-BE49-F238E27FC236}">
                <a16:creationId xmlns:a16="http://schemas.microsoft.com/office/drawing/2014/main" id="{41AE074C-55C7-2366-7EFE-5D52DD7BE9FC}"/>
              </a:ext>
            </a:extLst>
          </p:cNvPr>
          <p:cNvPicPr>
            <a:picLocks noChangeAspect="1"/>
          </p:cNvPicPr>
          <p:nvPr/>
        </p:nvPicPr>
        <p:blipFill>
          <a:blip r:embed="rId7"/>
          <a:stretch>
            <a:fillRect/>
          </a:stretch>
        </p:blipFill>
        <p:spPr>
          <a:xfrm>
            <a:off x="758757" y="1138796"/>
            <a:ext cx="2795543" cy="14718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02421E7C-6867-9105-97E3-2032B6B4C5E6}"/>
              </a:ext>
            </a:extLst>
          </p:cNvPr>
          <p:cNvPicPr>
            <a:picLocks noChangeAspect="1"/>
          </p:cNvPicPr>
          <p:nvPr/>
        </p:nvPicPr>
        <p:blipFill>
          <a:blip r:embed="rId8"/>
          <a:stretch>
            <a:fillRect/>
          </a:stretch>
        </p:blipFill>
        <p:spPr>
          <a:xfrm>
            <a:off x="8748472" y="1138796"/>
            <a:ext cx="2684771" cy="14098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129AE417-7A9F-2AE0-2D6F-74D90E83F3E3}"/>
              </a:ext>
            </a:extLst>
          </p:cNvPr>
          <p:cNvPicPr>
            <a:picLocks noChangeAspect="1"/>
          </p:cNvPicPr>
          <p:nvPr/>
        </p:nvPicPr>
        <p:blipFill>
          <a:blip r:embed="rId9"/>
          <a:stretch>
            <a:fillRect/>
          </a:stretch>
        </p:blipFill>
        <p:spPr>
          <a:xfrm>
            <a:off x="402265" y="3895922"/>
            <a:ext cx="2714292" cy="14098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7593D0C2-A34B-15A3-2279-51ED582DD891}"/>
              </a:ext>
            </a:extLst>
          </p:cNvPr>
          <p:cNvPicPr>
            <a:picLocks noChangeAspect="1"/>
          </p:cNvPicPr>
          <p:nvPr/>
        </p:nvPicPr>
        <p:blipFill>
          <a:blip r:embed="rId10"/>
          <a:stretch>
            <a:fillRect/>
          </a:stretch>
        </p:blipFill>
        <p:spPr>
          <a:xfrm>
            <a:off x="8972208" y="3895922"/>
            <a:ext cx="2670548" cy="14098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5E085FA1-33B4-02E0-179D-88E09AF35D39}"/>
              </a:ext>
            </a:extLst>
          </p:cNvPr>
          <p:cNvSpPr txBox="1"/>
          <p:nvPr/>
        </p:nvSpPr>
        <p:spPr>
          <a:xfrm>
            <a:off x="4979989" y="556760"/>
            <a:ext cx="2232021" cy="769441"/>
          </a:xfrm>
          <a:prstGeom prst="rect">
            <a:avLst/>
          </a:prstGeom>
          <a:noFill/>
          <a:ln>
            <a:solidFill>
              <a:schemeClr val="tx1"/>
            </a:solidFill>
          </a:ln>
        </p:spPr>
        <p:txBody>
          <a:bodyPr wrap="none" rtlCol="0">
            <a:spAutoFit/>
          </a:bodyPr>
          <a:lstStyle/>
          <a:p>
            <a:r>
              <a:rPr lang="en-GB" sz="4400" dirty="0"/>
              <a:t>Reviews</a:t>
            </a:r>
            <a:r>
              <a:rPr lang="en-GB" dirty="0"/>
              <a:t> </a:t>
            </a:r>
          </a:p>
        </p:txBody>
      </p:sp>
      <p:sp>
        <p:nvSpPr>
          <p:cNvPr id="5" name="TextBox 4">
            <a:extLst>
              <a:ext uri="{FF2B5EF4-FFF2-40B4-BE49-F238E27FC236}">
                <a16:creationId xmlns:a16="http://schemas.microsoft.com/office/drawing/2014/main" id="{88B1B409-780F-E9CA-0461-AE23902BAF30}"/>
              </a:ext>
            </a:extLst>
          </p:cNvPr>
          <p:cNvSpPr txBox="1"/>
          <p:nvPr/>
        </p:nvSpPr>
        <p:spPr>
          <a:xfrm>
            <a:off x="3554300" y="2442194"/>
            <a:ext cx="437940" cy="276999"/>
          </a:xfrm>
          <a:prstGeom prst="rect">
            <a:avLst/>
          </a:prstGeom>
          <a:noFill/>
        </p:spPr>
        <p:txBody>
          <a:bodyPr wrap="none" rtlCol="0">
            <a:spAutoFit/>
          </a:bodyPr>
          <a:lstStyle/>
          <a:p>
            <a:r>
              <a:rPr lang="en-GB" sz="1200" dirty="0"/>
              <a:t>[37]</a:t>
            </a:r>
          </a:p>
        </p:txBody>
      </p:sp>
      <p:sp>
        <p:nvSpPr>
          <p:cNvPr id="8" name="TextBox 7">
            <a:extLst>
              <a:ext uri="{FF2B5EF4-FFF2-40B4-BE49-F238E27FC236}">
                <a16:creationId xmlns:a16="http://schemas.microsoft.com/office/drawing/2014/main" id="{4F82ACAD-6000-2AD7-6454-29F6390E9F18}"/>
              </a:ext>
            </a:extLst>
          </p:cNvPr>
          <p:cNvSpPr txBox="1"/>
          <p:nvPr/>
        </p:nvSpPr>
        <p:spPr>
          <a:xfrm>
            <a:off x="3116557" y="5167319"/>
            <a:ext cx="437940" cy="276999"/>
          </a:xfrm>
          <a:prstGeom prst="rect">
            <a:avLst/>
          </a:prstGeom>
          <a:noFill/>
        </p:spPr>
        <p:txBody>
          <a:bodyPr wrap="none" rtlCol="0">
            <a:spAutoFit/>
          </a:bodyPr>
          <a:lstStyle/>
          <a:p>
            <a:r>
              <a:rPr lang="en-GB" sz="1200" dirty="0"/>
              <a:t>[38]</a:t>
            </a:r>
          </a:p>
        </p:txBody>
      </p:sp>
      <p:sp>
        <p:nvSpPr>
          <p:cNvPr id="10" name="TextBox 9">
            <a:extLst>
              <a:ext uri="{FF2B5EF4-FFF2-40B4-BE49-F238E27FC236}">
                <a16:creationId xmlns:a16="http://schemas.microsoft.com/office/drawing/2014/main" id="{B4FB62B7-36FC-765D-FB68-E4366C3540E3}"/>
              </a:ext>
            </a:extLst>
          </p:cNvPr>
          <p:cNvSpPr txBox="1"/>
          <p:nvPr/>
        </p:nvSpPr>
        <p:spPr>
          <a:xfrm>
            <a:off x="7682516" y="3244533"/>
            <a:ext cx="437940" cy="276999"/>
          </a:xfrm>
          <a:prstGeom prst="rect">
            <a:avLst/>
          </a:prstGeom>
          <a:noFill/>
        </p:spPr>
        <p:txBody>
          <a:bodyPr wrap="none" rtlCol="0">
            <a:spAutoFit/>
          </a:bodyPr>
          <a:lstStyle/>
          <a:p>
            <a:r>
              <a:rPr lang="en-GB" sz="1200" dirty="0"/>
              <a:t>[27]</a:t>
            </a:r>
          </a:p>
        </p:txBody>
      </p:sp>
      <p:sp>
        <p:nvSpPr>
          <p:cNvPr id="12" name="TextBox 11">
            <a:extLst>
              <a:ext uri="{FF2B5EF4-FFF2-40B4-BE49-F238E27FC236}">
                <a16:creationId xmlns:a16="http://schemas.microsoft.com/office/drawing/2014/main" id="{102387D4-58B7-AF90-C6FB-926DA14E2065}"/>
              </a:ext>
            </a:extLst>
          </p:cNvPr>
          <p:cNvSpPr txBox="1"/>
          <p:nvPr/>
        </p:nvSpPr>
        <p:spPr>
          <a:xfrm>
            <a:off x="8327401" y="6059180"/>
            <a:ext cx="437940" cy="276999"/>
          </a:xfrm>
          <a:prstGeom prst="rect">
            <a:avLst/>
          </a:prstGeom>
          <a:noFill/>
        </p:spPr>
        <p:txBody>
          <a:bodyPr wrap="none" rtlCol="0">
            <a:spAutoFit/>
          </a:bodyPr>
          <a:lstStyle/>
          <a:p>
            <a:r>
              <a:rPr lang="en-GB" sz="1200" dirty="0"/>
              <a:t>[41]</a:t>
            </a:r>
          </a:p>
        </p:txBody>
      </p:sp>
      <p:sp>
        <p:nvSpPr>
          <p:cNvPr id="13" name="TextBox 12">
            <a:extLst>
              <a:ext uri="{FF2B5EF4-FFF2-40B4-BE49-F238E27FC236}">
                <a16:creationId xmlns:a16="http://schemas.microsoft.com/office/drawing/2014/main" id="{70F170CF-CC44-6193-F04B-909064B42119}"/>
              </a:ext>
            </a:extLst>
          </p:cNvPr>
          <p:cNvSpPr txBox="1"/>
          <p:nvPr/>
        </p:nvSpPr>
        <p:spPr>
          <a:xfrm>
            <a:off x="11611641" y="5167318"/>
            <a:ext cx="437940" cy="276999"/>
          </a:xfrm>
          <a:prstGeom prst="rect">
            <a:avLst/>
          </a:prstGeom>
          <a:noFill/>
        </p:spPr>
        <p:txBody>
          <a:bodyPr wrap="none" rtlCol="0">
            <a:spAutoFit/>
          </a:bodyPr>
          <a:lstStyle/>
          <a:p>
            <a:r>
              <a:rPr lang="en-GB" sz="1200" dirty="0"/>
              <a:t>[40]</a:t>
            </a:r>
          </a:p>
        </p:txBody>
      </p:sp>
      <p:sp>
        <p:nvSpPr>
          <p:cNvPr id="14" name="TextBox 13">
            <a:extLst>
              <a:ext uri="{FF2B5EF4-FFF2-40B4-BE49-F238E27FC236}">
                <a16:creationId xmlns:a16="http://schemas.microsoft.com/office/drawing/2014/main" id="{C016DEAC-BFC5-E08B-B15F-86F5699A0755}"/>
              </a:ext>
            </a:extLst>
          </p:cNvPr>
          <p:cNvSpPr txBox="1"/>
          <p:nvPr/>
        </p:nvSpPr>
        <p:spPr>
          <a:xfrm>
            <a:off x="11433243" y="2340943"/>
            <a:ext cx="437940" cy="276999"/>
          </a:xfrm>
          <a:prstGeom prst="rect">
            <a:avLst/>
          </a:prstGeom>
          <a:noFill/>
        </p:spPr>
        <p:txBody>
          <a:bodyPr wrap="none" rtlCol="0">
            <a:spAutoFit/>
          </a:bodyPr>
          <a:lstStyle/>
          <a:p>
            <a:r>
              <a:rPr lang="en-GB" sz="1200" dirty="0"/>
              <a:t>[39]</a:t>
            </a:r>
          </a:p>
        </p:txBody>
      </p:sp>
    </p:spTree>
    <p:extLst>
      <p:ext uri="{BB962C8B-B14F-4D97-AF65-F5344CB8AC3E}">
        <p14:creationId xmlns:p14="http://schemas.microsoft.com/office/powerpoint/2010/main" val="2093670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627BB5-6BF6-3EC6-E7B8-DE778E0DFC03}"/>
              </a:ext>
            </a:extLst>
          </p:cNvPr>
          <p:cNvPicPr>
            <a:picLocks noChangeAspect="1"/>
          </p:cNvPicPr>
          <p:nvPr/>
        </p:nvPicPr>
        <p:blipFill>
          <a:blip r:embed="rId3"/>
          <a:stretch>
            <a:fillRect/>
          </a:stretch>
        </p:blipFill>
        <p:spPr>
          <a:xfrm>
            <a:off x="4166209" y="1548462"/>
            <a:ext cx="3859580" cy="175652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A8BA9562-EC73-9296-3D55-121CC8D17692}"/>
              </a:ext>
            </a:extLst>
          </p:cNvPr>
          <p:cNvPicPr>
            <a:picLocks noChangeAspect="1"/>
          </p:cNvPicPr>
          <p:nvPr/>
        </p:nvPicPr>
        <p:blipFill>
          <a:blip r:embed="rId4"/>
          <a:stretch>
            <a:fillRect/>
          </a:stretch>
        </p:blipFill>
        <p:spPr>
          <a:xfrm>
            <a:off x="1072201" y="1122978"/>
            <a:ext cx="2351719" cy="11621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2ACF4999-0A42-8508-94E1-26921C0C28AA}"/>
              </a:ext>
            </a:extLst>
          </p:cNvPr>
          <p:cNvPicPr>
            <a:picLocks noChangeAspect="1"/>
          </p:cNvPicPr>
          <p:nvPr/>
        </p:nvPicPr>
        <p:blipFill>
          <a:blip r:embed="rId5"/>
          <a:stretch>
            <a:fillRect/>
          </a:stretch>
        </p:blipFill>
        <p:spPr>
          <a:xfrm>
            <a:off x="1078128" y="2890012"/>
            <a:ext cx="2345792" cy="11621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C4B2F66B-453C-8509-687E-2B3C994DD100}"/>
              </a:ext>
            </a:extLst>
          </p:cNvPr>
          <p:cNvPicPr>
            <a:picLocks noChangeAspect="1"/>
          </p:cNvPicPr>
          <p:nvPr/>
        </p:nvPicPr>
        <p:blipFill>
          <a:blip r:embed="rId6"/>
          <a:srcRect l="318"/>
          <a:stretch/>
        </p:blipFill>
        <p:spPr>
          <a:xfrm>
            <a:off x="1072201" y="4814094"/>
            <a:ext cx="2340245" cy="11621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a:extLst>
              <a:ext uri="{FF2B5EF4-FFF2-40B4-BE49-F238E27FC236}">
                <a16:creationId xmlns:a16="http://schemas.microsoft.com/office/drawing/2014/main" id="{2BE8BB54-CC6E-15D3-1CCC-CC709BAE3BF8}"/>
              </a:ext>
            </a:extLst>
          </p:cNvPr>
          <p:cNvPicPr>
            <a:picLocks noChangeAspect="1"/>
          </p:cNvPicPr>
          <p:nvPr/>
        </p:nvPicPr>
        <p:blipFill>
          <a:blip r:embed="rId7"/>
          <a:stretch>
            <a:fillRect/>
          </a:stretch>
        </p:blipFill>
        <p:spPr>
          <a:xfrm>
            <a:off x="4979987" y="4233035"/>
            <a:ext cx="2339835" cy="11621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a:extLst>
              <a:ext uri="{FF2B5EF4-FFF2-40B4-BE49-F238E27FC236}">
                <a16:creationId xmlns:a16="http://schemas.microsoft.com/office/drawing/2014/main" id="{7B0F1E6A-0D00-AE6C-74A6-83E5AB5B3DE0}"/>
              </a:ext>
            </a:extLst>
          </p:cNvPr>
          <p:cNvPicPr>
            <a:picLocks noChangeAspect="1"/>
          </p:cNvPicPr>
          <p:nvPr/>
        </p:nvPicPr>
        <p:blipFill>
          <a:blip r:embed="rId8"/>
          <a:stretch>
            <a:fillRect/>
          </a:stretch>
        </p:blipFill>
        <p:spPr>
          <a:xfrm>
            <a:off x="8748840" y="1122978"/>
            <a:ext cx="2370959" cy="11726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9" name="Picture 18">
            <a:extLst>
              <a:ext uri="{FF2B5EF4-FFF2-40B4-BE49-F238E27FC236}">
                <a16:creationId xmlns:a16="http://schemas.microsoft.com/office/drawing/2014/main" id="{9AAD022D-CDF2-EDBC-4397-4D213B9067B3}"/>
              </a:ext>
            </a:extLst>
          </p:cNvPr>
          <p:cNvPicPr>
            <a:picLocks noChangeAspect="1"/>
          </p:cNvPicPr>
          <p:nvPr/>
        </p:nvPicPr>
        <p:blipFill>
          <a:blip r:embed="rId9"/>
          <a:stretch>
            <a:fillRect/>
          </a:stretch>
        </p:blipFill>
        <p:spPr>
          <a:xfrm>
            <a:off x="8748840" y="2890012"/>
            <a:ext cx="2349755" cy="11621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1" name="Picture 20">
            <a:extLst>
              <a:ext uri="{FF2B5EF4-FFF2-40B4-BE49-F238E27FC236}">
                <a16:creationId xmlns:a16="http://schemas.microsoft.com/office/drawing/2014/main" id="{52E626EC-EB2C-27DC-81CA-8D17FD27B9B5}"/>
              </a:ext>
            </a:extLst>
          </p:cNvPr>
          <p:cNvPicPr>
            <a:picLocks noChangeAspect="1"/>
          </p:cNvPicPr>
          <p:nvPr/>
        </p:nvPicPr>
        <p:blipFill>
          <a:blip r:embed="rId10"/>
          <a:stretch>
            <a:fillRect/>
          </a:stretch>
        </p:blipFill>
        <p:spPr>
          <a:xfrm>
            <a:off x="8754828" y="4814094"/>
            <a:ext cx="2343767" cy="11621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0003B852-524A-7551-68B4-CEA73B6AF76B}"/>
              </a:ext>
            </a:extLst>
          </p:cNvPr>
          <p:cNvSpPr txBox="1"/>
          <p:nvPr/>
        </p:nvSpPr>
        <p:spPr>
          <a:xfrm>
            <a:off x="4979987" y="438066"/>
            <a:ext cx="2232021" cy="769441"/>
          </a:xfrm>
          <a:prstGeom prst="rect">
            <a:avLst/>
          </a:prstGeom>
          <a:noFill/>
          <a:ln>
            <a:solidFill>
              <a:schemeClr val="tx1"/>
            </a:solidFill>
          </a:ln>
        </p:spPr>
        <p:txBody>
          <a:bodyPr wrap="none" rtlCol="0">
            <a:spAutoFit/>
          </a:bodyPr>
          <a:lstStyle/>
          <a:p>
            <a:r>
              <a:rPr lang="en-GB" sz="4400" dirty="0"/>
              <a:t>Reviews</a:t>
            </a:r>
            <a:r>
              <a:rPr lang="en-GB" dirty="0"/>
              <a:t> </a:t>
            </a:r>
          </a:p>
        </p:txBody>
      </p:sp>
      <p:sp>
        <p:nvSpPr>
          <p:cNvPr id="3" name="TextBox 2">
            <a:extLst>
              <a:ext uri="{FF2B5EF4-FFF2-40B4-BE49-F238E27FC236}">
                <a16:creationId xmlns:a16="http://schemas.microsoft.com/office/drawing/2014/main" id="{6867996E-A136-8FB5-4AAB-2B6C0557B1B3}"/>
              </a:ext>
            </a:extLst>
          </p:cNvPr>
          <p:cNvSpPr txBox="1"/>
          <p:nvPr/>
        </p:nvSpPr>
        <p:spPr>
          <a:xfrm>
            <a:off x="8025789" y="3137189"/>
            <a:ext cx="437940" cy="276999"/>
          </a:xfrm>
          <a:prstGeom prst="rect">
            <a:avLst/>
          </a:prstGeom>
          <a:noFill/>
        </p:spPr>
        <p:txBody>
          <a:bodyPr wrap="none" rtlCol="0">
            <a:spAutoFit/>
          </a:bodyPr>
          <a:lstStyle/>
          <a:p>
            <a:r>
              <a:rPr lang="en-GB" sz="1200" dirty="0"/>
              <a:t>[29]</a:t>
            </a:r>
          </a:p>
        </p:txBody>
      </p:sp>
      <p:sp>
        <p:nvSpPr>
          <p:cNvPr id="4" name="TextBox 3">
            <a:extLst>
              <a:ext uri="{FF2B5EF4-FFF2-40B4-BE49-F238E27FC236}">
                <a16:creationId xmlns:a16="http://schemas.microsoft.com/office/drawing/2014/main" id="{8EA05D47-2875-FD38-423F-AFE25B3FF88D}"/>
              </a:ext>
            </a:extLst>
          </p:cNvPr>
          <p:cNvSpPr txBox="1"/>
          <p:nvPr/>
        </p:nvSpPr>
        <p:spPr>
          <a:xfrm>
            <a:off x="3412446" y="2128048"/>
            <a:ext cx="437940" cy="276999"/>
          </a:xfrm>
          <a:prstGeom prst="rect">
            <a:avLst/>
          </a:prstGeom>
          <a:noFill/>
        </p:spPr>
        <p:txBody>
          <a:bodyPr wrap="none" rtlCol="0">
            <a:spAutoFit/>
          </a:bodyPr>
          <a:lstStyle/>
          <a:p>
            <a:r>
              <a:rPr lang="en-GB" sz="1200" dirty="0"/>
              <a:t>[42]</a:t>
            </a:r>
          </a:p>
        </p:txBody>
      </p:sp>
      <p:sp>
        <p:nvSpPr>
          <p:cNvPr id="6" name="TextBox 5">
            <a:extLst>
              <a:ext uri="{FF2B5EF4-FFF2-40B4-BE49-F238E27FC236}">
                <a16:creationId xmlns:a16="http://schemas.microsoft.com/office/drawing/2014/main" id="{0F3CDF0A-9065-58A4-F167-60467325562F}"/>
              </a:ext>
            </a:extLst>
          </p:cNvPr>
          <p:cNvSpPr txBox="1"/>
          <p:nvPr/>
        </p:nvSpPr>
        <p:spPr>
          <a:xfrm>
            <a:off x="3412446" y="3913630"/>
            <a:ext cx="437940" cy="276999"/>
          </a:xfrm>
          <a:prstGeom prst="rect">
            <a:avLst/>
          </a:prstGeom>
          <a:noFill/>
        </p:spPr>
        <p:txBody>
          <a:bodyPr wrap="none" rtlCol="0">
            <a:spAutoFit/>
          </a:bodyPr>
          <a:lstStyle/>
          <a:p>
            <a:r>
              <a:rPr lang="en-GB" sz="1200" dirty="0"/>
              <a:t>[43]</a:t>
            </a:r>
          </a:p>
        </p:txBody>
      </p:sp>
      <p:sp>
        <p:nvSpPr>
          <p:cNvPr id="8" name="TextBox 7">
            <a:extLst>
              <a:ext uri="{FF2B5EF4-FFF2-40B4-BE49-F238E27FC236}">
                <a16:creationId xmlns:a16="http://schemas.microsoft.com/office/drawing/2014/main" id="{10BE0F4D-02DE-C076-06FD-64072648FEDB}"/>
              </a:ext>
            </a:extLst>
          </p:cNvPr>
          <p:cNvSpPr txBox="1"/>
          <p:nvPr/>
        </p:nvSpPr>
        <p:spPr>
          <a:xfrm>
            <a:off x="3406049" y="5837712"/>
            <a:ext cx="437940" cy="276999"/>
          </a:xfrm>
          <a:prstGeom prst="rect">
            <a:avLst/>
          </a:prstGeom>
          <a:noFill/>
        </p:spPr>
        <p:txBody>
          <a:bodyPr wrap="none" rtlCol="0">
            <a:spAutoFit/>
          </a:bodyPr>
          <a:lstStyle/>
          <a:p>
            <a:r>
              <a:rPr lang="en-GB" sz="1200" dirty="0"/>
              <a:t>[44]</a:t>
            </a:r>
          </a:p>
        </p:txBody>
      </p:sp>
      <p:sp>
        <p:nvSpPr>
          <p:cNvPr id="12" name="TextBox 11">
            <a:extLst>
              <a:ext uri="{FF2B5EF4-FFF2-40B4-BE49-F238E27FC236}">
                <a16:creationId xmlns:a16="http://schemas.microsoft.com/office/drawing/2014/main" id="{221AA6E4-FF35-232A-2A06-EE2CB9921EB2}"/>
              </a:ext>
            </a:extLst>
          </p:cNvPr>
          <p:cNvSpPr txBox="1"/>
          <p:nvPr/>
        </p:nvSpPr>
        <p:spPr>
          <a:xfrm>
            <a:off x="7380415" y="5256653"/>
            <a:ext cx="437940" cy="276999"/>
          </a:xfrm>
          <a:prstGeom prst="rect">
            <a:avLst/>
          </a:prstGeom>
          <a:noFill/>
        </p:spPr>
        <p:txBody>
          <a:bodyPr wrap="none" rtlCol="0">
            <a:spAutoFit/>
          </a:bodyPr>
          <a:lstStyle/>
          <a:p>
            <a:r>
              <a:rPr lang="en-GB" sz="1200" dirty="0"/>
              <a:t>[45]</a:t>
            </a:r>
          </a:p>
        </p:txBody>
      </p:sp>
      <p:sp>
        <p:nvSpPr>
          <p:cNvPr id="14" name="TextBox 13">
            <a:extLst>
              <a:ext uri="{FF2B5EF4-FFF2-40B4-BE49-F238E27FC236}">
                <a16:creationId xmlns:a16="http://schemas.microsoft.com/office/drawing/2014/main" id="{A51413CB-8531-5486-BA06-9815892C87C9}"/>
              </a:ext>
            </a:extLst>
          </p:cNvPr>
          <p:cNvSpPr txBox="1"/>
          <p:nvPr/>
        </p:nvSpPr>
        <p:spPr>
          <a:xfrm>
            <a:off x="11098595" y="2128047"/>
            <a:ext cx="437940" cy="276999"/>
          </a:xfrm>
          <a:prstGeom prst="rect">
            <a:avLst/>
          </a:prstGeom>
          <a:noFill/>
        </p:spPr>
        <p:txBody>
          <a:bodyPr wrap="none" rtlCol="0">
            <a:spAutoFit/>
          </a:bodyPr>
          <a:lstStyle/>
          <a:p>
            <a:r>
              <a:rPr lang="en-GB" sz="1200" dirty="0"/>
              <a:t>[46]</a:t>
            </a:r>
          </a:p>
        </p:txBody>
      </p:sp>
      <p:sp>
        <p:nvSpPr>
          <p:cNvPr id="16" name="TextBox 15">
            <a:extLst>
              <a:ext uri="{FF2B5EF4-FFF2-40B4-BE49-F238E27FC236}">
                <a16:creationId xmlns:a16="http://schemas.microsoft.com/office/drawing/2014/main" id="{4A7FEE4D-47DC-4CDC-E112-F7894174C416}"/>
              </a:ext>
            </a:extLst>
          </p:cNvPr>
          <p:cNvSpPr txBox="1"/>
          <p:nvPr/>
        </p:nvSpPr>
        <p:spPr>
          <a:xfrm>
            <a:off x="11098595" y="3913629"/>
            <a:ext cx="437940" cy="276999"/>
          </a:xfrm>
          <a:prstGeom prst="rect">
            <a:avLst/>
          </a:prstGeom>
          <a:noFill/>
        </p:spPr>
        <p:txBody>
          <a:bodyPr wrap="none" rtlCol="0">
            <a:spAutoFit/>
          </a:bodyPr>
          <a:lstStyle/>
          <a:p>
            <a:r>
              <a:rPr lang="en-GB" sz="1200" dirty="0"/>
              <a:t>[47]</a:t>
            </a:r>
          </a:p>
        </p:txBody>
      </p:sp>
      <p:sp>
        <p:nvSpPr>
          <p:cNvPr id="18" name="TextBox 17">
            <a:extLst>
              <a:ext uri="{FF2B5EF4-FFF2-40B4-BE49-F238E27FC236}">
                <a16:creationId xmlns:a16="http://schemas.microsoft.com/office/drawing/2014/main" id="{675C86D1-5678-8654-FC82-190E11EAA359}"/>
              </a:ext>
            </a:extLst>
          </p:cNvPr>
          <p:cNvSpPr txBox="1"/>
          <p:nvPr/>
        </p:nvSpPr>
        <p:spPr>
          <a:xfrm>
            <a:off x="11098595" y="5822578"/>
            <a:ext cx="437940" cy="276999"/>
          </a:xfrm>
          <a:prstGeom prst="rect">
            <a:avLst/>
          </a:prstGeom>
          <a:noFill/>
        </p:spPr>
        <p:txBody>
          <a:bodyPr wrap="none" rtlCol="0">
            <a:spAutoFit/>
          </a:bodyPr>
          <a:lstStyle/>
          <a:p>
            <a:r>
              <a:rPr lang="en-GB" sz="1200" dirty="0"/>
              <a:t>[48]</a:t>
            </a:r>
          </a:p>
        </p:txBody>
      </p:sp>
    </p:spTree>
    <p:extLst>
      <p:ext uri="{BB962C8B-B14F-4D97-AF65-F5344CB8AC3E}">
        <p14:creationId xmlns:p14="http://schemas.microsoft.com/office/powerpoint/2010/main" val="2908722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FE3A9FC-64F5-D3E8-A203-6E5D7CA5B61F}"/>
              </a:ext>
            </a:extLst>
          </p:cNvPr>
          <p:cNvPicPr>
            <a:picLocks noGrp="1" noChangeAspect="1"/>
          </p:cNvPicPr>
          <p:nvPr>
            <p:ph idx="1"/>
          </p:nvPr>
        </p:nvPicPr>
        <p:blipFill>
          <a:blip r:embed="rId5"/>
          <a:stretch>
            <a:fillRect/>
          </a:stretch>
        </p:blipFill>
        <p:spPr>
          <a:xfrm>
            <a:off x="8108059" y="469953"/>
            <a:ext cx="3079647" cy="15624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person standing on a wave&#10;&#10;Description automatically generated with medium confidence">
            <a:extLst>
              <a:ext uri="{FF2B5EF4-FFF2-40B4-BE49-F238E27FC236}">
                <a16:creationId xmlns:a16="http://schemas.microsoft.com/office/drawing/2014/main" id="{0D6E546D-51E7-0A3F-AA38-B374017E95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19458" y="1496194"/>
            <a:ext cx="2353081" cy="32362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descr="A video game screen with a person standing in front of a tree&#10;&#10;Description automatically generated">
            <a:extLst>
              <a:ext uri="{FF2B5EF4-FFF2-40B4-BE49-F238E27FC236}">
                <a16:creationId xmlns:a16="http://schemas.microsoft.com/office/drawing/2014/main" id="{2A8437B2-92D6-9EE9-EC4D-4C9BB64DC40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8214" y="466927"/>
            <a:ext cx="2979994" cy="16331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64AFF5B5-A75C-E077-58F9-73FB1691032A}"/>
              </a:ext>
            </a:extLst>
          </p:cNvPr>
          <p:cNvPicPr>
            <a:picLocks noChangeAspect="1"/>
          </p:cNvPicPr>
          <p:nvPr/>
        </p:nvPicPr>
        <p:blipFill>
          <a:blip r:embed="rId8"/>
          <a:stretch>
            <a:fillRect/>
          </a:stretch>
        </p:blipFill>
        <p:spPr>
          <a:xfrm>
            <a:off x="865117" y="2723968"/>
            <a:ext cx="2976055" cy="15749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a:extLst>
              <a:ext uri="{FF2B5EF4-FFF2-40B4-BE49-F238E27FC236}">
                <a16:creationId xmlns:a16="http://schemas.microsoft.com/office/drawing/2014/main" id="{B0797FA4-EE8D-1E23-00D5-17EF3CE77BA1}"/>
              </a:ext>
            </a:extLst>
          </p:cNvPr>
          <p:cNvPicPr>
            <a:picLocks noChangeAspect="1"/>
          </p:cNvPicPr>
          <p:nvPr/>
        </p:nvPicPr>
        <p:blipFill>
          <a:blip r:embed="rId9"/>
          <a:stretch>
            <a:fillRect/>
          </a:stretch>
        </p:blipFill>
        <p:spPr>
          <a:xfrm>
            <a:off x="8159854" y="2585121"/>
            <a:ext cx="2976056" cy="16877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5" name="Picture 14">
            <a:extLst>
              <a:ext uri="{FF2B5EF4-FFF2-40B4-BE49-F238E27FC236}">
                <a16:creationId xmlns:a16="http://schemas.microsoft.com/office/drawing/2014/main" id="{B5AC0BC9-4F02-4E5F-031A-F7F1395C976D}"/>
              </a:ext>
            </a:extLst>
          </p:cNvPr>
          <p:cNvPicPr>
            <a:picLocks noChangeAspect="1"/>
          </p:cNvPicPr>
          <p:nvPr/>
        </p:nvPicPr>
        <p:blipFill>
          <a:blip r:embed="rId10"/>
          <a:stretch>
            <a:fillRect/>
          </a:stretch>
        </p:blipFill>
        <p:spPr>
          <a:xfrm>
            <a:off x="909104" y="4828592"/>
            <a:ext cx="2932067" cy="15862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a:extLst>
              <a:ext uri="{FF2B5EF4-FFF2-40B4-BE49-F238E27FC236}">
                <a16:creationId xmlns:a16="http://schemas.microsoft.com/office/drawing/2014/main" id="{16708275-E363-D920-B620-1C85E903E183}"/>
              </a:ext>
            </a:extLst>
          </p:cNvPr>
          <p:cNvPicPr>
            <a:picLocks noChangeAspect="1"/>
          </p:cNvPicPr>
          <p:nvPr/>
        </p:nvPicPr>
        <p:blipFill>
          <a:blip r:embed="rId11"/>
          <a:stretch>
            <a:fillRect/>
          </a:stretch>
        </p:blipFill>
        <p:spPr>
          <a:xfrm>
            <a:off x="8181848" y="4816883"/>
            <a:ext cx="2932067" cy="15711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1" name="Picture 20" descr="A video game screen of a video game&#10;&#10;Description automatically generated">
            <a:extLst>
              <a:ext uri="{FF2B5EF4-FFF2-40B4-BE49-F238E27FC236}">
                <a16:creationId xmlns:a16="http://schemas.microsoft.com/office/drawing/2014/main" id="{50BE45B3-ACFE-65EE-4E12-CE6D7CBE3C1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719190" y="5030816"/>
            <a:ext cx="2753618" cy="15489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2" name="audio">
            <a:hlinkClick r:id="" action="ppaction://media"/>
            <a:extLst>
              <a:ext uri="{FF2B5EF4-FFF2-40B4-BE49-F238E27FC236}">
                <a16:creationId xmlns:a16="http://schemas.microsoft.com/office/drawing/2014/main" id="{399B3B60-B4CD-437E-F88C-179308618A3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73608" y="5805271"/>
            <a:ext cx="609600" cy="609600"/>
          </a:xfrm>
          <a:prstGeom prst="rect">
            <a:avLst/>
          </a:prstGeom>
        </p:spPr>
      </p:pic>
      <p:sp>
        <p:nvSpPr>
          <p:cNvPr id="2" name="TextBox 1">
            <a:extLst>
              <a:ext uri="{FF2B5EF4-FFF2-40B4-BE49-F238E27FC236}">
                <a16:creationId xmlns:a16="http://schemas.microsoft.com/office/drawing/2014/main" id="{39EE8006-40C1-49CA-326C-6283EEF33078}"/>
              </a:ext>
            </a:extLst>
          </p:cNvPr>
          <p:cNvSpPr txBox="1"/>
          <p:nvPr/>
        </p:nvSpPr>
        <p:spPr>
          <a:xfrm>
            <a:off x="4979989" y="438066"/>
            <a:ext cx="2232021" cy="769441"/>
          </a:xfrm>
          <a:prstGeom prst="rect">
            <a:avLst/>
          </a:prstGeom>
          <a:noFill/>
          <a:ln>
            <a:solidFill>
              <a:schemeClr val="tx1"/>
            </a:solidFill>
          </a:ln>
        </p:spPr>
        <p:txBody>
          <a:bodyPr wrap="none" rtlCol="0">
            <a:spAutoFit/>
          </a:bodyPr>
          <a:lstStyle/>
          <a:p>
            <a:r>
              <a:rPr lang="en-GB" sz="4400" dirty="0"/>
              <a:t>Reviews</a:t>
            </a:r>
            <a:r>
              <a:rPr lang="en-GB" dirty="0"/>
              <a:t> </a:t>
            </a:r>
          </a:p>
        </p:txBody>
      </p:sp>
      <p:sp>
        <p:nvSpPr>
          <p:cNvPr id="3" name="TextBox 2">
            <a:extLst>
              <a:ext uri="{FF2B5EF4-FFF2-40B4-BE49-F238E27FC236}">
                <a16:creationId xmlns:a16="http://schemas.microsoft.com/office/drawing/2014/main" id="{E25640BF-A62E-ABF7-3EFA-ADCCAC5D2944}"/>
              </a:ext>
            </a:extLst>
          </p:cNvPr>
          <p:cNvSpPr txBox="1"/>
          <p:nvPr/>
        </p:nvSpPr>
        <p:spPr>
          <a:xfrm>
            <a:off x="7272539" y="4604608"/>
            <a:ext cx="437940" cy="276999"/>
          </a:xfrm>
          <a:prstGeom prst="rect">
            <a:avLst/>
          </a:prstGeom>
          <a:noFill/>
        </p:spPr>
        <p:txBody>
          <a:bodyPr wrap="none" rtlCol="0">
            <a:spAutoFit/>
          </a:bodyPr>
          <a:lstStyle/>
          <a:p>
            <a:r>
              <a:rPr lang="en-GB" sz="1200" dirty="0"/>
              <a:t>[26]</a:t>
            </a:r>
          </a:p>
        </p:txBody>
      </p:sp>
      <p:sp>
        <p:nvSpPr>
          <p:cNvPr id="4" name="TextBox 3">
            <a:extLst>
              <a:ext uri="{FF2B5EF4-FFF2-40B4-BE49-F238E27FC236}">
                <a16:creationId xmlns:a16="http://schemas.microsoft.com/office/drawing/2014/main" id="{11DD9CC7-8322-2BFA-2C20-EBE5C08F0624}"/>
              </a:ext>
            </a:extLst>
          </p:cNvPr>
          <p:cNvSpPr txBox="1"/>
          <p:nvPr/>
        </p:nvSpPr>
        <p:spPr>
          <a:xfrm>
            <a:off x="3758208" y="1961602"/>
            <a:ext cx="437940" cy="276999"/>
          </a:xfrm>
          <a:prstGeom prst="rect">
            <a:avLst/>
          </a:prstGeom>
          <a:noFill/>
        </p:spPr>
        <p:txBody>
          <a:bodyPr wrap="none" rtlCol="0">
            <a:spAutoFit/>
          </a:bodyPr>
          <a:lstStyle/>
          <a:p>
            <a:r>
              <a:rPr lang="en-GB" sz="1200" dirty="0"/>
              <a:t>[49]</a:t>
            </a:r>
          </a:p>
        </p:txBody>
      </p:sp>
      <p:sp>
        <p:nvSpPr>
          <p:cNvPr id="6" name="TextBox 5">
            <a:extLst>
              <a:ext uri="{FF2B5EF4-FFF2-40B4-BE49-F238E27FC236}">
                <a16:creationId xmlns:a16="http://schemas.microsoft.com/office/drawing/2014/main" id="{A157DA28-6F44-74BA-A449-4ED53FC2A91A}"/>
              </a:ext>
            </a:extLst>
          </p:cNvPr>
          <p:cNvSpPr txBox="1"/>
          <p:nvPr/>
        </p:nvSpPr>
        <p:spPr>
          <a:xfrm>
            <a:off x="3846033" y="4160370"/>
            <a:ext cx="437940" cy="276999"/>
          </a:xfrm>
          <a:prstGeom prst="rect">
            <a:avLst/>
          </a:prstGeom>
          <a:noFill/>
        </p:spPr>
        <p:txBody>
          <a:bodyPr wrap="none" rtlCol="0">
            <a:spAutoFit/>
          </a:bodyPr>
          <a:lstStyle/>
          <a:p>
            <a:r>
              <a:rPr lang="en-GB" sz="1200" dirty="0"/>
              <a:t>[50]</a:t>
            </a:r>
          </a:p>
        </p:txBody>
      </p:sp>
      <p:sp>
        <p:nvSpPr>
          <p:cNvPr id="8" name="TextBox 7">
            <a:extLst>
              <a:ext uri="{FF2B5EF4-FFF2-40B4-BE49-F238E27FC236}">
                <a16:creationId xmlns:a16="http://schemas.microsoft.com/office/drawing/2014/main" id="{C39E1FE4-4A9D-1B16-D941-527E89226A70}"/>
              </a:ext>
            </a:extLst>
          </p:cNvPr>
          <p:cNvSpPr txBox="1"/>
          <p:nvPr/>
        </p:nvSpPr>
        <p:spPr>
          <a:xfrm>
            <a:off x="3845462" y="6276371"/>
            <a:ext cx="437940" cy="276999"/>
          </a:xfrm>
          <a:prstGeom prst="rect">
            <a:avLst/>
          </a:prstGeom>
          <a:noFill/>
        </p:spPr>
        <p:txBody>
          <a:bodyPr wrap="none" rtlCol="0">
            <a:spAutoFit/>
          </a:bodyPr>
          <a:lstStyle/>
          <a:p>
            <a:r>
              <a:rPr lang="en-GB" sz="1200" dirty="0"/>
              <a:t>[51]</a:t>
            </a:r>
          </a:p>
        </p:txBody>
      </p:sp>
      <p:sp>
        <p:nvSpPr>
          <p:cNvPr id="10" name="TextBox 9">
            <a:extLst>
              <a:ext uri="{FF2B5EF4-FFF2-40B4-BE49-F238E27FC236}">
                <a16:creationId xmlns:a16="http://schemas.microsoft.com/office/drawing/2014/main" id="{330DDE31-BBDC-C0BC-F710-9BAFD252C1F3}"/>
              </a:ext>
            </a:extLst>
          </p:cNvPr>
          <p:cNvSpPr txBox="1"/>
          <p:nvPr/>
        </p:nvSpPr>
        <p:spPr>
          <a:xfrm>
            <a:off x="11187706" y="1893934"/>
            <a:ext cx="437940" cy="276999"/>
          </a:xfrm>
          <a:prstGeom prst="rect">
            <a:avLst/>
          </a:prstGeom>
          <a:noFill/>
        </p:spPr>
        <p:txBody>
          <a:bodyPr wrap="none" rtlCol="0">
            <a:spAutoFit/>
          </a:bodyPr>
          <a:lstStyle/>
          <a:p>
            <a:r>
              <a:rPr lang="en-GB" sz="1200" dirty="0"/>
              <a:t>[53]</a:t>
            </a:r>
          </a:p>
        </p:txBody>
      </p:sp>
      <p:sp>
        <p:nvSpPr>
          <p:cNvPr id="12" name="TextBox 11">
            <a:extLst>
              <a:ext uri="{FF2B5EF4-FFF2-40B4-BE49-F238E27FC236}">
                <a16:creationId xmlns:a16="http://schemas.microsoft.com/office/drawing/2014/main" id="{938663AB-1DD7-CFB4-DE64-CC17299C5469}"/>
              </a:ext>
            </a:extLst>
          </p:cNvPr>
          <p:cNvSpPr txBox="1"/>
          <p:nvPr/>
        </p:nvSpPr>
        <p:spPr>
          <a:xfrm>
            <a:off x="11113915" y="4146015"/>
            <a:ext cx="437940" cy="276999"/>
          </a:xfrm>
          <a:prstGeom prst="rect">
            <a:avLst/>
          </a:prstGeom>
          <a:noFill/>
        </p:spPr>
        <p:txBody>
          <a:bodyPr wrap="none" rtlCol="0">
            <a:spAutoFit/>
          </a:bodyPr>
          <a:lstStyle/>
          <a:p>
            <a:r>
              <a:rPr lang="en-GB" sz="1200" dirty="0"/>
              <a:t>[54]</a:t>
            </a:r>
          </a:p>
        </p:txBody>
      </p:sp>
      <p:sp>
        <p:nvSpPr>
          <p:cNvPr id="14" name="TextBox 13">
            <a:extLst>
              <a:ext uri="{FF2B5EF4-FFF2-40B4-BE49-F238E27FC236}">
                <a16:creationId xmlns:a16="http://schemas.microsoft.com/office/drawing/2014/main" id="{EC248683-FA65-52DA-D551-A4047F2E9CC5}"/>
              </a:ext>
            </a:extLst>
          </p:cNvPr>
          <p:cNvSpPr txBox="1"/>
          <p:nvPr/>
        </p:nvSpPr>
        <p:spPr>
          <a:xfrm>
            <a:off x="11113915" y="6241444"/>
            <a:ext cx="437940" cy="276999"/>
          </a:xfrm>
          <a:prstGeom prst="rect">
            <a:avLst/>
          </a:prstGeom>
          <a:noFill/>
        </p:spPr>
        <p:txBody>
          <a:bodyPr wrap="none" rtlCol="0">
            <a:spAutoFit/>
          </a:bodyPr>
          <a:lstStyle/>
          <a:p>
            <a:r>
              <a:rPr lang="en-GB" sz="1200" dirty="0"/>
              <a:t>[55]</a:t>
            </a:r>
          </a:p>
        </p:txBody>
      </p:sp>
      <p:sp>
        <p:nvSpPr>
          <p:cNvPr id="16" name="TextBox 15">
            <a:extLst>
              <a:ext uri="{FF2B5EF4-FFF2-40B4-BE49-F238E27FC236}">
                <a16:creationId xmlns:a16="http://schemas.microsoft.com/office/drawing/2014/main" id="{B3A896DD-99CF-B1FD-37C1-9C956609F653}"/>
              </a:ext>
            </a:extLst>
          </p:cNvPr>
          <p:cNvSpPr txBox="1"/>
          <p:nvPr/>
        </p:nvSpPr>
        <p:spPr>
          <a:xfrm>
            <a:off x="7482278" y="6388047"/>
            <a:ext cx="437940" cy="276999"/>
          </a:xfrm>
          <a:prstGeom prst="rect">
            <a:avLst/>
          </a:prstGeom>
          <a:noFill/>
        </p:spPr>
        <p:txBody>
          <a:bodyPr wrap="none" rtlCol="0">
            <a:spAutoFit/>
          </a:bodyPr>
          <a:lstStyle/>
          <a:p>
            <a:r>
              <a:rPr lang="en-GB" sz="1200" dirty="0"/>
              <a:t>[52]</a:t>
            </a:r>
          </a:p>
        </p:txBody>
      </p:sp>
    </p:spTree>
    <p:extLst>
      <p:ext uri="{BB962C8B-B14F-4D97-AF65-F5344CB8AC3E}">
        <p14:creationId xmlns:p14="http://schemas.microsoft.com/office/powerpoint/2010/main" val="161904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4224"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CEA3C-056E-2008-4493-5821F9C8882C}"/>
              </a:ext>
            </a:extLst>
          </p:cNvPr>
          <p:cNvSpPr>
            <a:spLocks noGrp="1"/>
          </p:cNvSpPr>
          <p:nvPr>
            <p:ph type="title"/>
          </p:nvPr>
        </p:nvSpPr>
        <p:spPr>
          <a:xfrm>
            <a:off x="3069887" y="671209"/>
            <a:ext cx="6052226" cy="805471"/>
          </a:xfrm>
          <a:ln>
            <a:solidFill>
              <a:schemeClr val="tx1"/>
            </a:solidFill>
          </a:ln>
        </p:spPr>
        <p:txBody>
          <a:bodyPr/>
          <a:lstStyle/>
          <a:p>
            <a:pPr algn="ctr"/>
            <a:r>
              <a:rPr lang="en-GB" dirty="0"/>
              <a:t>Screentime</a:t>
            </a:r>
          </a:p>
        </p:txBody>
      </p:sp>
      <p:pic>
        <p:nvPicPr>
          <p:cNvPr id="1026" name="Picture 2">
            <a:extLst>
              <a:ext uri="{FF2B5EF4-FFF2-40B4-BE49-F238E27FC236}">
                <a16:creationId xmlns:a16="http://schemas.microsoft.com/office/drawing/2014/main" id="{16A39E7D-367D-AE6B-4E0C-06D44CEDDA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871" y="2313492"/>
            <a:ext cx="3651116" cy="164203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85A690BC-4354-892E-F3B9-DCAE36F9850C}"/>
              </a:ext>
            </a:extLst>
          </p:cNvPr>
          <p:cNvSpPr txBox="1"/>
          <p:nvPr/>
        </p:nvSpPr>
        <p:spPr>
          <a:xfrm>
            <a:off x="1707204" y="4290060"/>
            <a:ext cx="2046052" cy="1169551"/>
          </a:xfrm>
          <a:prstGeom prst="rect">
            <a:avLst/>
          </a:prstGeom>
          <a:noFill/>
          <a:ln>
            <a:solidFill>
              <a:schemeClr val="bg1">
                <a:lumMod val="85000"/>
              </a:schemeClr>
            </a:solidFill>
          </a:ln>
        </p:spPr>
        <p:txBody>
          <a:bodyPr wrap="square" rtlCol="0">
            <a:spAutoFit/>
          </a:bodyPr>
          <a:lstStyle/>
          <a:p>
            <a:r>
              <a:rPr lang="en-GB" sz="1400" dirty="0"/>
              <a:t>Lego Toy Factory Tycoon, notification that the player can leave the game for a break and return later.</a:t>
            </a:r>
          </a:p>
        </p:txBody>
      </p:sp>
      <p:pic>
        <p:nvPicPr>
          <p:cNvPr id="7" name="Picture 6" descr="A screenshot of a video game&#10;&#10;Description automatically generated">
            <a:extLst>
              <a:ext uri="{FF2B5EF4-FFF2-40B4-BE49-F238E27FC236}">
                <a16:creationId xmlns:a16="http://schemas.microsoft.com/office/drawing/2014/main" id="{F702FCC4-F6ED-0612-3667-612F71E65F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6087" y="2313492"/>
            <a:ext cx="3889883" cy="24433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1B05F3EB-FC3A-E1CA-A809-BBD864CA552E}"/>
              </a:ext>
            </a:extLst>
          </p:cNvPr>
          <p:cNvSpPr txBox="1"/>
          <p:nvPr/>
        </p:nvSpPr>
        <p:spPr>
          <a:xfrm>
            <a:off x="7394006" y="5116583"/>
            <a:ext cx="2614044" cy="954107"/>
          </a:xfrm>
          <a:prstGeom prst="rect">
            <a:avLst/>
          </a:prstGeom>
          <a:noFill/>
          <a:ln>
            <a:solidFill>
              <a:schemeClr val="bg1">
                <a:lumMod val="85000"/>
              </a:schemeClr>
            </a:solidFill>
          </a:ln>
        </p:spPr>
        <p:txBody>
          <a:bodyPr wrap="square" rtlCol="0">
            <a:spAutoFit/>
          </a:bodyPr>
          <a:lstStyle/>
          <a:p>
            <a:r>
              <a:rPr lang="en-GB" sz="1400" dirty="0"/>
              <a:t>World of Warcraft loading screen with a message to ‘take all things into consideration even WOW’. </a:t>
            </a:r>
          </a:p>
        </p:txBody>
      </p:sp>
      <p:sp>
        <p:nvSpPr>
          <p:cNvPr id="4" name="TextBox 3">
            <a:extLst>
              <a:ext uri="{FF2B5EF4-FFF2-40B4-BE49-F238E27FC236}">
                <a16:creationId xmlns:a16="http://schemas.microsoft.com/office/drawing/2014/main" id="{815294F2-FEAA-7E7D-BE43-C5B51D617526}"/>
              </a:ext>
            </a:extLst>
          </p:cNvPr>
          <p:cNvSpPr txBox="1"/>
          <p:nvPr/>
        </p:nvSpPr>
        <p:spPr>
          <a:xfrm>
            <a:off x="4720390" y="3817029"/>
            <a:ext cx="437940" cy="276999"/>
          </a:xfrm>
          <a:prstGeom prst="rect">
            <a:avLst/>
          </a:prstGeom>
          <a:noFill/>
        </p:spPr>
        <p:txBody>
          <a:bodyPr wrap="none" rtlCol="0">
            <a:spAutoFit/>
          </a:bodyPr>
          <a:lstStyle/>
          <a:p>
            <a:r>
              <a:rPr lang="en-GB" sz="1200" dirty="0"/>
              <a:t>[56]</a:t>
            </a:r>
          </a:p>
        </p:txBody>
      </p:sp>
      <p:sp>
        <p:nvSpPr>
          <p:cNvPr id="5" name="TextBox 4">
            <a:extLst>
              <a:ext uri="{FF2B5EF4-FFF2-40B4-BE49-F238E27FC236}">
                <a16:creationId xmlns:a16="http://schemas.microsoft.com/office/drawing/2014/main" id="{0132E5CB-FF85-B766-93FC-9244BF08293B}"/>
              </a:ext>
            </a:extLst>
          </p:cNvPr>
          <p:cNvSpPr txBox="1"/>
          <p:nvPr/>
        </p:nvSpPr>
        <p:spPr>
          <a:xfrm>
            <a:off x="10645970" y="4597836"/>
            <a:ext cx="437940" cy="276999"/>
          </a:xfrm>
          <a:prstGeom prst="rect">
            <a:avLst/>
          </a:prstGeom>
          <a:noFill/>
        </p:spPr>
        <p:txBody>
          <a:bodyPr wrap="none" rtlCol="0">
            <a:spAutoFit/>
          </a:bodyPr>
          <a:lstStyle/>
          <a:p>
            <a:r>
              <a:rPr lang="en-GB" sz="1200" dirty="0"/>
              <a:t>[57]</a:t>
            </a:r>
          </a:p>
        </p:txBody>
      </p:sp>
    </p:spTree>
    <p:extLst>
      <p:ext uri="{BB962C8B-B14F-4D97-AF65-F5344CB8AC3E}">
        <p14:creationId xmlns:p14="http://schemas.microsoft.com/office/powerpoint/2010/main" val="1010482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1B0D-4916-EEF1-F7F0-1E31C2B97E66}"/>
              </a:ext>
            </a:extLst>
          </p:cNvPr>
          <p:cNvSpPr>
            <a:spLocks noGrp="1"/>
          </p:cNvSpPr>
          <p:nvPr>
            <p:ph type="title"/>
          </p:nvPr>
        </p:nvSpPr>
        <p:spPr>
          <a:xfrm>
            <a:off x="3133117" y="525294"/>
            <a:ext cx="5925766" cy="824926"/>
          </a:xfrm>
          <a:ln>
            <a:solidFill>
              <a:schemeClr val="tx1"/>
            </a:solidFill>
          </a:ln>
        </p:spPr>
        <p:txBody>
          <a:bodyPr/>
          <a:lstStyle/>
          <a:p>
            <a:pPr algn="ctr"/>
            <a:r>
              <a:rPr lang="en-GB" dirty="0"/>
              <a:t>Game Engine and Tools</a:t>
            </a:r>
          </a:p>
        </p:txBody>
      </p:sp>
      <p:pic>
        <p:nvPicPr>
          <p:cNvPr id="5" name="Picture 4">
            <a:extLst>
              <a:ext uri="{FF2B5EF4-FFF2-40B4-BE49-F238E27FC236}">
                <a16:creationId xmlns:a16="http://schemas.microsoft.com/office/drawing/2014/main" id="{691B9CBC-A1F8-C148-0F4A-FBCDDF42E2B2}"/>
              </a:ext>
            </a:extLst>
          </p:cNvPr>
          <p:cNvPicPr>
            <a:picLocks noChangeAspect="1"/>
          </p:cNvPicPr>
          <p:nvPr/>
        </p:nvPicPr>
        <p:blipFill>
          <a:blip r:embed="rId3"/>
          <a:stretch>
            <a:fillRect/>
          </a:stretch>
        </p:blipFill>
        <p:spPr>
          <a:xfrm>
            <a:off x="8892711" y="4027410"/>
            <a:ext cx="2083559" cy="8446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24A85E08-F561-127D-D0C2-2DDB8E0C7379}"/>
              </a:ext>
            </a:extLst>
          </p:cNvPr>
          <p:cNvPicPr>
            <a:picLocks noChangeAspect="1"/>
          </p:cNvPicPr>
          <p:nvPr/>
        </p:nvPicPr>
        <p:blipFill>
          <a:blip r:embed="rId4"/>
          <a:stretch>
            <a:fillRect/>
          </a:stretch>
        </p:blipFill>
        <p:spPr>
          <a:xfrm>
            <a:off x="6228188" y="3806752"/>
            <a:ext cx="2083559" cy="11243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5" name="Picture 14" descr="A black background with a black square&#10;&#10;Description automatically generated with medium confidence">
            <a:extLst>
              <a:ext uri="{FF2B5EF4-FFF2-40B4-BE49-F238E27FC236}">
                <a16:creationId xmlns:a16="http://schemas.microsoft.com/office/drawing/2014/main" id="{5BAF4C80-C24F-F7EA-A4B8-594133DBFE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31021" y="1634596"/>
            <a:ext cx="2009068" cy="2441017"/>
          </a:xfrm>
          <a:prstGeom prst="rect">
            <a:avLst/>
          </a:prstGeom>
        </p:spPr>
      </p:pic>
      <p:pic>
        <p:nvPicPr>
          <p:cNvPr id="17" name="Picture 16">
            <a:extLst>
              <a:ext uri="{FF2B5EF4-FFF2-40B4-BE49-F238E27FC236}">
                <a16:creationId xmlns:a16="http://schemas.microsoft.com/office/drawing/2014/main" id="{5003C520-1BCD-7C1D-1A60-245132C57F18}"/>
              </a:ext>
            </a:extLst>
          </p:cNvPr>
          <p:cNvPicPr>
            <a:picLocks noChangeAspect="1"/>
          </p:cNvPicPr>
          <p:nvPr/>
        </p:nvPicPr>
        <p:blipFill>
          <a:blip r:embed="rId6"/>
          <a:stretch>
            <a:fillRect/>
          </a:stretch>
        </p:blipFill>
        <p:spPr>
          <a:xfrm>
            <a:off x="10197474" y="5299307"/>
            <a:ext cx="1557592" cy="9589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9" name="Picture 28" descr="A screenshot of a computer&#10;&#10;Description automatically generated">
            <a:extLst>
              <a:ext uri="{FF2B5EF4-FFF2-40B4-BE49-F238E27FC236}">
                <a16:creationId xmlns:a16="http://schemas.microsoft.com/office/drawing/2014/main" id="{D77903CF-0EF6-AB67-F936-FC7F2DE54BA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28188" y="5263433"/>
            <a:ext cx="3578869" cy="103071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1" name="Picture 30">
            <a:extLst>
              <a:ext uri="{FF2B5EF4-FFF2-40B4-BE49-F238E27FC236}">
                <a16:creationId xmlns:a16="http://schemas.microsoft.com/office/drawing/2014/main" id="{584C2AA4-BD32-EFA8-D67F-12EBDA54FD97}"/>
              </a:ext>
            </a:extLst>
          </p:cNvPr>
          <p:cNvPicPr>
            <a:picLocks noChangeAspect="1"/>
          </p:cNvPicPr>
          <p:nvPr/>
        </p:nvPicPr>
        <p:blipFill>
          <a:blip r:embed="rId8"/>
          <a:stretch>
            <a:fillRect/>
          </a:stretch>
        </p:blipFill>
        <p:spPr>
          <a:xfrm>
            <a:off x="436934" y="4680477"/>
            <a:ext cx="5392366" cy="16522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C011D227-7353-4615-CFC7-9CA0BB466AD0}"/>
              </a:ext>
            </a:extLst>
          </p:cNvPr>
          <p:cNvPicPr>
            <a:picLocks noChangeAspect="1"/>
          </p:cNvPicPr>
          <p:nvPr/>
        </p:nvPicPr>
        <p:blipFill>
          <a:blip r:embed="rId9"/>
          <a:stretch>
            <a:fillRect/>
          </a:stretch>
        </p:blipFill>
        <p:spPr>
          <a:xfrm>
            <a:off x="255480" y="370014"/>
            <a:ext cx="1743318" cy="952633"/>
          </a:xfrm>
          <a:prstGeom prst="rect">
            <a:avLst/>
          </a:prstGeom>
        </p:spPr>
      </p:pic>
      <p:pic>
        <p:nvPicPr>
          <p:cNvPr id="7" name="Picture 6">
            <a:extLst>
              <a:ext uri="{FF2B5EF4-FFF2-40B4-BE49-F238E27FC236}">
                <a16:creationId xmlns:a16="http://schemas.microsoft.com/office/drawing/2014/main" id="{6EEFC23B-2A4D-5E46-2242-0CEEE8E62D47}"/>
              </a:ext>
            </a:extLst>
          </p:cNvPr>
          <p:cNvPicPr>
            <a:picLocks noChangeAspect="1"/>
          </p:cNvPicPr>
          <p:nvPr/>
        </p:nvPicPr>
        <p:blipFill>
          <a:blip r:embed="rId10"/>
          <a:stretch>
            <a:fillRect/>
          </a:stretch>
        </p:blipFill>
        <p:spPr>
          <a:xfrm>
            <a:off x="255480" y="2641676"/>
            <a:ext cx="1752845" cy="1009791"/>
          </a:xfrm>
          <a:prstGeom prst="rect">
            <a:avLst/>
          </a:prstGeom>
        </p:spPr>
      </p:pic>
      <p:pic>
        <p:nvPicPr>
          <p:cNvPr id="9" name="Picture 8">
            <a:extLst>
              <a:ext uri="{FF2B5EF4-FFF2-40B4-BE49-F238E27FC236}">
                <a16:creationId xmlns:a16="http://schemas.microsoft.com/office/drawing/2014/main" id="{D03490EA-A401-D499-0DAD-C3A9E13D305F}"/>
              </a:ext>
            </a:extLst>
          </p:cNvPr>
          <p:cNvPicPr>
            <a:picLocks noChangeAspect="1"/>
          </p:cNvPicPr>
          <p:nvPr/>
        </p:nvPicPr>
        <p:blipFill>
          <a:blip r:embed="rId11"/>
          <a:stretch>
            <a:fillRect/>
          </a:stretch>
        </p:blipFill>
        <p:spPr>
          <a:xfrm>
            <a:off x="9934490" y="326524"/>
            <a:ext cx="1762371" cy="1028844"/>
          </a:xfrm>
          <a:prstGeom prst="rect">
            <a:avLst/>
          </a:prstGeom>
        </p:spPr>
      </p:pic>
      <p:pic>
        <p:nvPicPr>
          <p:cNvPr id="12" name="Picture 11">
            <a:extLst>
              <a:ext uri="{FF2B5EF4-FFF2-40B4-BE49-F238E27FC236}">
                <a16:creationId xmlns:a16="http://schemas.microsoft.com/office/drawing/2014/main" id="{7A2869C1-D439-260F-E41E-91BDAAA3C604}"/>
              </a:ext>
            </a:extLst>
          </p:cNvPr>
          <p:cNvPicPr>
            <a:picLocks noChangeAspect="1"/>
          </p:cNvPicPr>
          <p:nvPr/>
        </p:nvPicPr>
        <p:blipFill>
          <a:blip r:embed="rId12"/>
          <a:stretch>
            <a:fillRect/>
          </a:stretch>
        </p:blipFill>
        <p:spPr>
          <a:xfrm>
            <a:off x="255480" y="1515455"/>
            <a:ext cx="1743318" cy="990738"/>
          </a:xfrm>
          <a:prstGeom prst="rect">
            <a:avLst/>
          </a:prstGeom>
        </p:spPr>
      </p:pic>
      <p:pic>
        <p:nvPicPr>
          <p:cNvPr id="14" name="Picture 13">
            <a:extLst>
              <a:ext uri="{FF2B5EF4-FFF2-40B4-BE49-F238E27FC236}">
                <a16:creationId xmlns:a16="http://schemas.microsoft.com/office/drawing/2014/main" id="{CE15746F-F609-7D09-431E-52C9D8A86E5E}"/>
              </a:ext>
            </a:extLst>
          </p:cNvPr>
          <p:cNvPicPr>
            <a:picLocks noChangeAspect="1"/>
          </p:cNvPicPr>
          <p:nvPr/>
        </p:nvPicPr>
        <p:blipFill>
          <a:blip r:embed="rId13"/>
          <a:stretch>
            <a:fillRect/>
          </a:stretch>
        </p:blipFill>
        <p:spPr>
          <a:xfrm>
            <a:off x="9934490" y="1634596"/>
            <a:ext cx="1743318" cy="990738"/>
          </a:xfrm>
          <a:prstGeom prst="rect">
            <a:avLst/>
          </a:prstGeom>
        </p:spPr>
      </p:pic>
      <p:pic>
        <p:nvPicPr>
          <p:cNvPr id="18" name="Picture 17">
            <a:extLst>
              <a:ext uri="{FF2B5EF4-FFF2-40B4-BE49-F238E27FC236}">
                <a16:creationId xmlns:a16="http://schemas.microsoft.com/office/drawing/2014/main" id="{4DD80B9F-084F-2EB1-D10D-66AA262BC96A}"/>
              </a:ext>
            </a:extLst>
          </p:cNvPr>
          <p:cNvPicPr>
            <a:picLocks noChangeAspect="1"/>
          </p:cNvPicPr>
          <p:nvPr/>
        </p:nvPicPr>
        <p:blipFill>
          <a:blip r:embed="rId14"/>
          <a:stretch>
            <a:fillRect/>
          </a:stretch>
        </p:blipFill>
        <p:spPr>
          <a:xfrm>
            <a:off x="9958979" y="2904562"/>
            <a:ext cx="1762371" cy="981212"/>
          </a:xfrm>
          <a:prstGeom prst="rect">
            <a:avLst/>
          </a:prstGeom>
        </p:spPr>
      </p:pic>
      <p:sp>
        <p:nvSpPr>
          <p:cNvPr id="19" name="TextBox 18">
            <a:extLst>
              <a:ext uri="{FF2B5EF4-FFF2-40B4-BE49-F238E27FC236}">
                <a16:creationId xmlns:a16="http://schemas.microsoft.com/office/drawing/2014/main" id="{6E5B252A-5713-0950-1097-CE430825D7D2}"/>
              </a:ext>
            </a:extLst>
          </p:cNvPr>
          <p:cNvSpPr txBox="1"/>
          <p:nvPr/>
        </p:nvSpPr>
        <p:spPr>
          <a:xfrm>
            <a:off x="1932802" y="1102973"/>
            <a:ext cx="437940" cy="276999"/>
          </a:xfrm>
          <a:prstGeom prst="rect">
            <a:avLst/>
          </a:prstGeom>
          <a:noFill/>
        </p:spPr>
        <p:txBody>
          <a:bodyPr wrap="none" rtlCol="0">
            <a:spAutoFit/>
          </a:bodyPr>
          <a:lstStyle/>
          <a:p>
            <a:r>
              <a:rPr lang="en-GB" sz="1200" dirty="0"/>
              <a:t>[58]</a:t>
            </a:r>
          </a:p>
        </p:txBody>
      </p:sp>
      <p:sp>
        <p:nvSpPr>
          <p:cNvPr id="20" name="TextBox 19">
            <a:extLst>
              <a:ext uri="{FF2B5EF4-FFF2-40B4-BE49-F238E27FC236}">
                <a16:creationId xmlns:a16="http://schemas.microsoft.com/office/drawing/2014/main" id="{DD083732-B09F-F374-2686-EBB2F95E46C1}"/>
              </a:ext>
            </a:extLst>
          </p:cNvPr>
          <p:cNvSpPr txBox="1"/>
          <p:nvPr/>
        </p:nvSpPr>
        <p:spPr>
          <a:xfrm>
            <a:off x="1932802" y="2264207"/>
            <a:ext cx="437940" cy="276999"/>
          </a:xfrm>
          <a:prstGeom prst="rect">
            <a:avLst/>
          </a:prstGeom>
          <a:noFill/>
        </p:spPr>
        <p:txBody>
          <a:bodyPr wrap="none" rtlCol="0">
            <a:spAutoFit/>
          </a:bodyPr>
          <a:lstStyle/>
          <a:p>
            <a:r>
              <a:rPr lang="en-GB" sz="1200" dirty="0"/>
              <a:t>[59]</a:t>
            </a:r>
          </a:p>
        </p:txBody>
      </p:sp>
      <p:sp>
        <p:nvSpPr>
          <p:cNvPr id="21" name="TextBox 20">
            <a:extLst>
              <a:ext uri="{FF2B5EF4-FFF2-40B4-BE49-F238E27FC236}">
                <a16:creationId xmlns:a16="http://schemas.microsoft.com/office/drawing/2014/main" id="{C158BEFB-E605-6C98-B281-6EB7A15EEE24}"/>
              </a:ext>
            </a:extLst>
          </p:cNvPr>
          <p:cNvSpPr txBox="1"/>
          <p:nvPr/>
        </p:nvSpPr>
        <p:spPr>
          <a:xfrm>
            <a:off x="1962674" y="3380743"/>
            <a:ext cx="437940" cy="276999"/>
          </a:xfrm>
          <a:prstGeom prst="rect">
            <a:avLst/>
          </a:prstGeom>
          <a:noFill/>
        </p:spPr>
        <p:txBody>
          <a:bodyPr wrap="none" rtlCol="0">
            <a:spAutoFit/>
          </a:bodyPr>
          <a:lstStyle/>
          <a:p>
            <a:r>
              <a:rPr lang="en-GB" sz="1200" dirty="0"/>
              <a:t>[60]</a:t>
            </a:r>
          </a:p>
        </p:txBody>
      </p:sp>
      <p:sp>
        <p:nvSpPr>
          <p:cNvPr id="22" name="TextBox 21">
            <a:extLst>
              <a:ext uri="{FF2B5EF4-FFF2-40B4-BE49-F238E27FC236}">
                <a16:creationId xmlns:a16="http://schemas.microsoft.com/office/drawing/2014/main" id="{0185B16A-472B-B302-AD8D-D25D768A8308}"/>
              </a:ext>
            </a:extLst>
          </p:cNvPr>
          <p:cNvSpPr txBox="1"/>
          <p:nvPr/>
        </p:nvSpPr>
        <p:spPr>
          <a:xfrm>
            <a:off x="5829300" y="6194206"/>
            <a:ext cx="437940" cy="276999"/>
          </a:xfrm>
          <a:prstGeom prst="rect">
            <a:avLst/>
          </a:prstGeom>
          <a:noFill/>
        </p:spPr>
        <p:txBody>
          <a:bodyPr wrap="none" rtlCol="0">
            <a:spAutoFit/>
          </a:bodyPr>
          <a:lstStyle/>
          <a:p>
            <a:r>
              <a:rPr lang="en-GB" sz="1200" dirty="0"/>
              <a:t>[62]</a:t>
            </a:r>
          </a:p>
        </p:txBody>
      </p:sp>
      <p:sp>
        <p:nvSpPr>
          <p:cNvPr id="23" name="TextBox 22">
            <a:extLst>
              <a:ext uri="{FF2B5EF4-FFF2-40B4-BE49-F238E27FC236}">
                <a16:creationId xmlns:a16="http://schemas.microsoft.com/office/drawing/2014/main" id="{87376D8A-9586-31EA-0A74-779008DD960F}"/>
              </a:ext>
            </a:extLst>
          </p:cNvPr>
          <p:cNvSpPr txBox="1"/>
          <p:nvPr/>
        </p:nvSpPr>
        <p:spPr>
          <a:xfrm>
            <a:off x="8321752" y="4790765"/>
            <a:ext cx="437940" cy="276999"/>
          </a:xfrm>
          <a:prstGeom prst="rect">
            <a:avLst/>
          </a:prstGeom>
          <a:noFill/>
        </p:spPr>
        <p:txBody>
          <a:bodyPr wrap="none" rtlCol="0">
            <a:spAutoFit/>
          </a:bodyPr>
          <a:lstStyle/>
          <a:p>
            <a:r>
              <a:rPr lang="en-GB" sz="1200" dirty="0"/>
              <a:t>[63]</a:t>
            </a:r>
          </a:p>
        </p:txBody>
      </p:sp>
      <p:sp>
        <p:nvSpPr>
          <p:cNvPr id="24" name="TextBox 23">
            <a:extLst>
              <a:ext uri="{FF2B5EF4-FFF2-40B4-BE49-F238E27FC236}">
                <a16:creationId xmlns:a16="http://schemas.microsoft.com/office/drawing/2014/main" id="{E9ADC1AC-FED4-7A13-98CD-4E9904F3E6A1}"/>
              </a:ext>
            </a:extLst>
          </p:cNvPr>
          <p:cNvSpPr txBox="1"/>
          <p:nvPr/>
        </p:nvSpPr>
        <p:spPr>
          <a:xfrm>
            <a:off x="10976270" y="4722641"/>
            <a:ext cx="437940" cy="276999"/>
          </a:xfrm>
          <a:prstGeom prst="rect">
            <a:avLst/>
          </a:prstGeom>
          <a:noFill/>
        </p:spPr>
        <p:txBody>
          <a:bodyPr wrap="none" rtlCol="0">
            <a:spAutoFit/>
          </a:bodyPr>
          <a:lstStyle/>
          <a:p>
            <a:r>
              <a:rPr lang="en-GB" sz="1200" dirty="0"/>
              <a:t>[68]</a:t>
            </a:r>
          </a:p>
        </p:txBody>
      </p:sp>
      <p:sp>
        <p:nvSpPr>
          <p:cNvPr id="25" name="TextBox 24">
            <a:extLst>
              <a:ext uri="{FF2B5EF4-FFF2-40B4-BE49-F238E27FC236}">
                <a16:creationId xmlns:a16="http://schemas.microsoft.com/office/drawing/2014/main" id="{DA42E751-FA56-5A29-16B0-E8ECC9514EBE}"/>
              </a:ext>
            </a:extLst>
          </p:cNvPr>
          <p:cNvSpPr txBox="1"/>
          <p:nvPr/>
        </p:nvSpPr>
        <p:spPr>
          <a:xfrm>
            <a:off x="11755066" y="6119772"/>
            <a:ext cx="437940" cy="276999"/>
          </a:xfrm>
          <a:prstGeom prst="rect">
            <a:avLst/>
          </a:prstGeom>
          <a:noFill/>
        </p:spPr>
        <p:txBody>
          <a:bodyPr wrap="none" rtlCol="0">
            <a:spAutoFit/>
          </a:bodyPr>
          <a:lstStyle/>
          <a:p>
            <a:r>
              <a:rPr lang="en-GB" sz="1200" dirty="0"/>
              <a:t>[69]</a:t>
            </a:r>
          </a:p>
        </p:txBody>
      </p:sp>
      <p:sp>
        <p:nvSpPr>
          <p:cNvPr id="26" name="TextBox 25">
            <a:extLst>
              <a:ext uri="{FF2B5EF4-FFF2-40B4-BE49-F238E27FC236}">
                <a16:creationId xmlns:a16="http://schemas.microsoft.com/office/drawing/2014/main" id="{CBA8C0D2-A721-2B26-16EC-73C251F44A3B}"/>
              </a:ext>
            </a:extLst>
          </p:cNvPr>
          <p:cNvSpPr txBox="1"/>
          <p:nvPr/>
        </p:nvSpPr>
        <p:spPr>
          <a:xfrm>
            <a:off x="9807057" y="6155647"/>
            <a:ext cx="437940" cy="276999"/>
          </a:xfrm>
          <a:prstGeom prst="rect">
            <a:avLst/>
          </a:prstGeom>
          <a:noFill/>
        </p:spPr>
        <p:txBody>
          <a:bodyPr wrap="none" rtlCol="0">
            <a:spAutoFit/>
          </a:bodyPr>
          <a:lstStyle/>
          <a:p>
            <a:r>
              <a:rPr lang="en-GB" sz="1200" dirty="0"/>
              <a:t>[64]</a:t>
            </a:r>
          </a:p>
        </p:txBody>
      </p:sp>
      <p:sp>
        <p:nvSpPr>
          <p:cNvPr id="27" name="TextBox 26">
            <a:extLst>
              <a:ext uri="{FF2B5EF4-FFF2-40B4-BE49-F238E27FC236}">
                <a16:creationId xmlns:a16="http://schemas.microsoft.com/office/drawing/2014/main" id="{B19F6753-E42E-2488-1F0F-F326A6AC26D8}"/>
              </a:ext>
            </a:extLst>
          </p:cNvPr>
          <p:cNvSpPr txBox="1"/>
          <p:nvPr/>
        </p:nvSpPr>
        <p:spPr>
          <a:xfrm>
            <a:off x="11677808" y="3668252"/>
            <a:ext cx="437940" cy="276999"/>
          </a:xfrm>
          <a:prstGeom prst="rect">
            <a:avLst/>
          </a:prstGeom>
          <a:noFill/>
        </p:spPr>
        <p:txBody>
          <a:bodyPr wrap="none" rtlCol="0">
            <a:spAutoFit/>
          </a:bodyPr>
          <a:lstStyle/>
          <a:p>
            <a:r>
              <a:rPr lang="en-GB" sz="1200" dirty="0"/>
              <a:t>[67]</a:t>
            </a:r>
          </a:p>
        </p:txBody>
      </p:sp>
      <p:sp>
        <p:nvSpPr>
          <p:cNvPr id="28" name="TextBox 27">
            <a:extLst>
              <a:ext uri="{FF2B5EF4-FFF2-40B4-BE49-F238E27FC236}">
                <a16:creationId xmlns:a16="http://schemas.microsoft.com/office/drawing/2014/main" id="{A02D3FF6-9175-6C8C-E3D4-DA59BC91A9EA}"/>
              </a:ext>
            </a:extLst>
          </p:cNvPr>
          <p:cNvSpPr txBox="1"/>
          <p:nvPr/>
        </p:nvSpPr>
        <p:spPr>
          <a:xfrm>
            <a:off x="11677808" y="2378073"/>
            <a:ext cx="437940" cy="276999"/>
          </a:xfrm>
          <a:prstGeom prst="rect">
            <a:avLst/>
          </a:prstGeom>
          <a:noFill/>
        </p:spPr>
        <p:txBody>
          <a:bodyPr wrap="none" rtlCol="0">
            <a:spAutoFit/>
          </a:bodyPr>
          <a:lstStyle/>
          <a:p>
            <a:r>
              <a:rPr lang="en-GB" sz="1200" dirty="0"/>
              <a:t>[66]</a:t>
            </a:r>
          </a:p>
        </p:txBody>
      </p:sp>
      <p:sp>
        <p:nvSpPr>
          <p:cNvPr id="30" name="TextBox 29">
            <a:extLst>
              <a:ext uri="{FF2B5EF4-FFF2-40B4-BE49-F238E27FC236}">
                <a16:creationId xmlns:a16="http://schemas.microsoft.com/office/drawing/2014/main" id="{704FF9B4-9306-324C-3ED9-1FA0DB39D0BA}"/>
              </a:ext>
            </a:extLst>
          </p:cNvPr>
          <p:cNvSpPr txBox="1"/>
          <p:nvPr/>
        </p:nvSpPr>
        <p:spPr>
          <a:xfrm>
            <a:off x="11677808" y="1118307"/>
            <a:ext cx="437940" cy="276999"/>
          </a:xfrm>
          <a:prstGeom prst="rect">
            <a:avLst/>
          </a:prstGeom>
          <a:noFill/>
        </p:spPr>
        <p:txBody>
          <a:bodyPr wrap="none" rtlCol="0">
            <a:spAutoFit/>
          </a:bodyPr>
          <a:lstStyle/>
          <a:p>
            <a:r>
              <a:rPr lang="en-GB" sz="1200" dirty="0"/>
              <a:t>[65]</a:t>
            </a:r>
          </a:p>
        </p:txBody>
      </p:sp>
      <p:sp>
        <p:nvSpPr>
          <p:cNvPr id="32" name="TextBox 31">
            <a:extLst>
              <a:ext uri="{FF2B5EF4-FFF2-40B4-BE49-F238E27FC236}">
                <a16:creationId xmlns:a16="http://schemas.microsoft.com/office/drawing/2014/main" id="{CD17B8CE-0A07-6C26-A5C0-98A0C3F19230}"/>
              </a:ext>
            </a:extLst>
          </p:cNvPr>
          <p:cNvSpPr txBox="1"/>
          <p:nvPr/>
        </p:nvSpPr>
        <p:spPr>
          <a:xfrm>
            <a:off x="6096000" y="3051248"/>
            <a:ext cx="437940" cy="276999"/>
          </a:xfrm>
          <a:prstGeom prst="rect">
            <a:avLst/>
          </a:prstGeom>
          <a:noFill/>
        </p:spPr>
        <p:txBody>
          <a:bodyPr wrap="none" rtlCol="0">
            <a:spAutoFit/>
          </a:bodyPr>
          <a:lstStyle/>
          <a:p>
            <a:r>
              <a:rPr lang="en-GB" sz="1200" dirty="0"/>
              <a:t>[61]</a:t>
            </a:r>
          </a:p>
        </p:txBody>
      </p:sp>
    </p:spTree>
    <p:extLst>
      <p:ext uri="{BB962C8B-B14F-4D97-AF65-F5344CB8AC3E}">
        <p14:creationId xmlns:p14="http://schemas.microsoft.com/office/powerpoint/2010/main" val="3182260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01133-AD8D-DFCA-F949-CC56391F979C}"/>
              </a:ext>
            </a:extLst>
          </p:cNvPr>
          <p:cNvSpPr>
            <a:spLocks noGrp="1"/>
          </p:cNvSpPr>
          <p:nvPr>
            <p:ph type="title"/>
          </p:nvPr>
        </p:nvSpPr>
        <p:spPr>
          <a:xfrm>
            <a:off x="2899653" y="334247"/>
            <a:ext cx="6392694" cy="838843"/>
          </a:xfrm>
          <a:ln>
            <a:solidFill>
              <a:schemeClr val="tx1"/>
            </a:solidFill>
          </a:ln>
        </p:spPr>
        <p:txBody>
          <a:bodyPr/>
          <a:lstStyle/>
          <a:p>
            <a:pPr algn="ctr"/>
            <a:r>
              <a:rPr lang="en-GB" dirty="0"/>
              <a:t>Game Design Document</a:t>
            </a:r>
          </a:p>
        </p:txBody>
      </p:sp>
      <p:pic>
        <p:nvPicPr>
          <p:cNvPr id="5" name="Picture 4">
            <a:extLst>
              <a:ext uri="{FF2B5EF4-FFF2-40B4-BE49-F238E27FC236}">
                <a16:creationId xmlns:a16="http://schemas.microsoft.com/office/drawing/2014/main" id="{2162ACC0-09DB-4E9B-F7A6-FF2B96A7733A}"/>
              </a:ext>
            </a:extLst>
          </p:cNvPr>
          <p:cNvPicPr>
            <a:picLocks noChangeAspect="1"/>
          </p:cNvPicPr>
          <p:nvPr/>
        </p:nvPicPr>
        <p:blipFill>
          <a:blip r:embed="rId3"/>
          <a:stretch>
            <a:fillRect/>
          </a:stretch>
        </p:blipFill>
        <p:spPr>
          <a:xfrm>
            <a:off x="1716932" y="1699974"/>
            <a:ext cx="8758136" cy="39623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3A56CD22-F441-D74C-8419-DEFB918E1890}"/>
              </a:ext>
            </a:extLst>
          </p:cNvPr>
          <p:cNvSpPr txBox="1"/>
          <p:nvPr/>
        </p:nvSpPr>
        <p:spPr>
          <a:xfrm>
            <a:off x="10475068" y="5523845"/>
            <a:ext cx="437940" cy="276999"/>
          </a:xfrm>
          <a:prstGeom prst="rect">
            <a:avLst/>
          </a:prstGeom>
          <a:noFill/>
        </p:spPr>
        <p:txBody>
          <a:bodyPr wrap="none" rtlCol="0">
            <a:spAutoFit/>
          </a:bodyPr>
          <a:lstStyle/>
          <a:p>
            <a:r>
              <a:rPr lang="en-GB" sz="1200" dirty="0"/>
              <a:t>[19]</a:t>
            </a:r>
          </a:p>
        </p:txBody>
      </p:sp>
    </p:spTree>
    <p:extLst>
      <p:ext uri="{BB962C8B-B14F-4D97-AF65-F5344CB8AC3E}">
        <p14:creationId xmlns:p14="http://schemas.microsoft.com/office/powerpoint/2010/main" val="3713166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B3FC52-F0F5-5581-8560-0BA179068788}"/>
              </a:ext>
            </a:extLst>
          </p:cNvPr>
          <p:cNvSpPr>
            <a:spLocks noGrp="1"/>
          </p:cNvSpPr>
          <p:nvPr>
            <p:ph idx="1"/>
          </p:nvPr>
        </p:nvSpPr>
        <p:spPr>
          <a:xfrm>
            <a:off x="838200" y="1825625"/>
            <a:ext cx="10515600" cy="943454"/>
          </a:xfrm>
        </p:spPr>
        <p:txBody>
          <a:bodyPr/>
          <a:lstStyle/>
          <a:p>
            <a:pPr marL="0" indent="0" algn="ctr">
              <a:buNone/>
            </a:pPr>
            <a:r>
              <a:rPr lang="en-GB" dirty="0"/>
              <a:t>Thank you for listening</a:t>
            </a:r>
          </a:p>
          <a:p>
            <a:pPr marL="0" indent="0">
              <a:buNone/>
            </a:pPr>
            <a:endParaRPr lang="en-GB"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347554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94D87-834C-6F61-2875-BD889822283E}"/>
              </a:ext>
            </a:extLst>
          </p:cNvPr>
          <p:cNvSpPr>
            <a:spLocks noGrp="1"/>
          </p:cNvSpPr>
          <p:nvPr>
            <p:ph type="title"/>
          </p:nvPr>
        </p:nvSpPr>
        <p:spPr>
          <a:xfrm>
            <a:off x="3833508" y="294279"/>
            <a:ext cx="4524983" cy="695190"/>
          </a:xfrm>
          <a:solidFill>
            <a:schemeClr val="bg1"/>
          </a:solidFill>
          <a:ln>
            <a:solidFill>
              <a:schemeClr val="tx1"/>
            </a:solidFill>
          </a:ln>
        </p:spPr>
        <p:txBody>
          <a:bodyPr>
            <a:noAutofit/>
          </a:bodyPr>
          <a:lstStyle/>
          <a:p>
            <a:pPr algn="ctr"/>
            <a:r>
              <a:rPr lang="en-GB" dirty="0"/>
              <a:t>References</a:t>
            </a:r>
          </a:p>
        </p:txBody>
      </p:sp>
      <p:sp>
        <p:nvSpPr>
          <p:cNvPr id="3" name="Content Placeholder 2">
            <a:extLst>
              <a:ext uri="{FF2B5EF4-FFF2-40B4-BE49-F238E27FC236}">
                <a16:creationId xmlns:a16="http://schemas.microsoft.com/office/drawing/2014/main" id="{17AF4881-D480-83A7-F13A-EBBBE4EF26A1}"/>
              </a:ext>
            </a:extLst>
          </p:cNvPr>
          <p:cNvSpPr>
            <a:spLocks noGrp="1"/>
          </p:cNvSpPr>
          <p:nvPr>
            <p:ph idx="1"/>
          </p:nvPr>
        </p:nvSpPr>
        <p:spPr>
          <a:xfrm>
            <a:off x="838199" y="1220466"/>
            <a:ext cx="10515600" cy="5421874"/>
          </a:xfrm>
        </p:spPr>
        <p:txBody>
          <a:bodyPr>
            <a:normAutofit fontScale="92500" lnSpcReduction="10000"/>
          </a:bodyPr>
          <a:lstStyle/>
          <a:p>
            <a:pPr marL="0" indent="0">
              <a:buNone/>
            </a:pPr>
            <a:r>
              <a:rPr lang="en-GB" sz="1000" dirty="0"/>
              <a:t>[1] </a:t>
            </a:r>
            <a:r>
              <a:rPr lang="en-GB" sz="1000" dirty="0">
                <a:solidFill>
                  <a:srgbClr val="000000"/>
                </a:solidFill>
                <a:effectLst/>
              </a:rPr>
              <a:t>“Informal Research Methods - Writing Commons,” </a:t>
            </a:r>
            <a:r>
              <a:rPr lang="en-GB" sz="1000" i="1" dirty="0">
                <a:solidFill>
                  <a:srgbClr val="000000"/>
                </a:solidFill>
                <a:effectLst/>
              </a:rPr>
              <a:t>writingcommons.org</a:t>
            </a:r>
            <a:r>
              <a:rPr lang="en-GB" sz="1000" dirty="0">
                <a:solidFill>
                  <a:srgbClr val="000000"/>
                </a:solidFill>
                <a:effectLst/>
              </a:rPr>
              <a:t>, Apr. 10, 2020. </a:t>
            </a:r>
            <a:r>
              <a:rPr lang="en-GB" sz="1000" dirty="0">
                <a:solidFill>
                  <a:srgbClr val="000000"/>
                </a:solidFill>
                <a:effectLst/>
                <a:hlinkClick r:id="rId2"/>
              </a:rPr>
              <a:t>https://writingcommons.org/section/research/research-methods/informal-research/</a:t>
            </a:r>
            <a:r>
              <a:rPr lang="en-GB" sz="1000" dirty="0">
                <a:solidFill>
                  <a:srgbClr val="000000"/>
                </a:solidFill>
                <a:effectLst/>
              </a:rPr>
              <a:t> </a:t>
            </a:r>
            <a:endParaRPr lang="en-GB" sz="1000" dirty="0"/>
          </a:p>
          <a:p>
            <a:pPr marL="0" indent="0">
              <a:lnSpc>
                <a:spcPct val="150000"/>
              </a:lnSpc>
              <a:buNone/>
            </a:pPr>
            <a:r>
              <a:rPr lang="en-GB" sz="1000" dirty="0"/>
              <a:t>[2] </a:t>
            </a:r>
            <a:r>
              <a:rPr lang="en-GB" sz="1000" dirty="0">
                <a:solidFill>
                  <a:srgbClr val="000000"/>
                </a:solidFill>
                <a:effectLst/>
              </a:rPr>
              <a:t>“Academic Guides: Library Guide to Capstone Literature Reviews: Scope,” </a:t>
            </a:r>
            <a:r>
              <a:rPr lang="en-GB" sz="1000" i="1" dirty="0">
                <a:solidFill>
                  <a:srgbClr val="000000"/>
                </a:solidFill>
                <a:effectLst/>
              </a:rPr>
              <a:t>Waldenu.edu</a:t>
            </a:r>
            <a:r>
              <a:rPr lang="en-GB" sz="1000" dirty="0">
                <a:solidFill>
                  <a:srgbClr val="000000"/>
                </a:solidFill>
                <a:effectLst/>
              </a:rPr>
              <a:t>, 2019. </a:t>
            </a:r>
            <a:r>
              <a:rPr lang="en-GB" sz="1000" dirty="0">
                <a:solidFill>
                  <a:srgbClr val="000000"/>
                </a:solidFill>
                <a:effectLst/>
                <a:hlinkClick r:id="rId3"/>
              </a:rPr>
              <a:t>https://academicguides.waldenu.edu/library/doctoral/literaturereview/scope</a:t>
            </a:r>
            <a:r>
              <a:rPr lang="en-GB" sz="1000" dirty="0">
                <a:solidFill>
                  <a:srgbClr val="000000"/>
                </a:solidFill>
                <a:effectLst/>
              </a:rPr>
              <a:t> </a:t>
            </a:r>
          </a:p>
          <a:p>
            <a:pPr marL="0" indent="0">
              <a:buNone/>
            </a:pPr>
            <a:r>
              <a:rPr lang="en-GB" sz="1000" dirty="0"/>
              <a:t>[3] </a:t>
            </a:r>
            <a:r>
              <a:rPr lang="en-GB" sz="1000" dirty="0">
                <a:solidFill>
                  <a:srgbClr val="000000"/>
                </a:solidFill>
                <a:effectLst/>
              </a:rPr>
              <a:t>C. </a:t>
            </a:r>
            <a:r>
              <a:rPr lang="en-GB" sz="1000" dirty="0" err="1">
                <a:solidFill>
                  <a:srgbClr val="000000"/>
                </a:solidFill>
                <a:effectLst/>
              </a:rPr>
              <a:t>Coflan</a:t>
            </a:r>
            <a:r>
              <a:rPr lang="en-GB" sz="1000" dirty="0">
                <a:solidFill>
                  <a:srgbClr val="000000"/>
                </a:solidFill>
                <a:effectLst/>
              </a:rPr>
              <a:t>, T. Kaye, and E. Hub, “Using education technology to support learners with special educational needs and disabilities in low-and middle-income countries,” 2020, </a:t>
            </a:r>
            <a:r>
              <a:rPr lang="en-GB" sz="1000" dirty="0" err="1">
                <a:solidFill>
                  <a:srgbClr val="000000"/>
                </a:solidFill>
                <a:effectLst/>
              </a:rPr>
              <a:t>doi</a:t>
            </a:r>
            <a:r>
              <a:rPr lang="en-GB" sz="1000" dirty="0">
                <a:solidFill>
                  <a:srgbClr val="000000"/>
                </a:solidFill>
                <a:effectLst/>
              </a:rPr>
              <a:t>: </a:t>
            </a:r>
            <a:r>
              <a:rPr lang="en-GB" sz="1000" dirty="0">
                <a:solidFill>
                  <a:srgbClr val="000000"/>
                </a:solidFill>
                <a:effectLst/>
                <a:hlinkClick r:id="rId4"/>
              </a:rPr>
              <a:t>https://doi.org/10.5281/zenodo.3744581</a:t>
            </a:r>
            <a:r>
              <a:rPr lang="en-GB" sz="1000" dirty="0">
                <a:solidFill>
                  <a:srgbClr val="000000"/>
                </a:solidFill>
                <a:effectLst/>
              </a:rPr>
              <a:t>. </a:t>
            </a:r>
            <a:endParaRPr lang="en-GB" sz="1000" dirty="0"/>
          </a:p>
          <a:p>
            <a:pPr marL="0" indent="0">
              <a:lnSpc>
                <a:spcPct val="150000"/>
              </a:lnSpc>
              <a:buNone/>
            </a:pPr>
            <a:r>
              <a:rPr lang="en-GB" sz="1000" dirty="0"/>
              <a:t>[4] </a:t>
            </a:r>
            <a:r>
              <a:rPr lang="en-GB" sz="1000" dirty="0">
                <a:solidFill>
                  <a:srgbClr val="000000"/>
                </a:solidFill>
                <a:effectLst/>
              </a:rPr>
              <a:t>J. Li, “Video games in classrooms: an interview with Zack Gilbert,” </a:t>
            </a:r>
            <a:r>
              <a:rPr lang="en-GB" sz="1000" i="1" dirty="0">
                <a:solidFill>
                  <a:srgbClr val="000000"/>
                </a:solidFill>
                <a:effectLst/>
              </a:rPr>
              <a:t>On the Horizon</a:t>
            </a:r>
            <a:r>
              <a:rPr lang="en-GB" sz="1000" dirty="0">
                <a:solidFill>
                  <a:srgbClr val="000000"/>
                </a:solidFill>
                <a:effectLst/>
              </a:rPr>
              <a:t>, vol. 24, no. 3, pp. 205–209, Aug. 2016, </a:t>
            </a:r>
            <a:r>
              <a:rPr lang="en-GB" sz="1000" dirty="0" err="1">
                <a:solidFill>
                  <a:srgbClr val="000000"/>
                </a:solidFill>
                <a:effectLst/>
              </a:rPr>
              <a:t>doi</a:t>
            </a:r>
            <a:r>
              <a:rPr lang="en-GB" sz="1000" dirty="0">
                <a:solidFill>
                  <a:srgbClr val="000000"/>
                </a:solidFill>
                <a:effectLst/>
              </a:rPr>
              <a:t>: </a:t>
            </a:r>
            <a:r>
              <a:rPr lang="en-GB" sz="1000" dirty="0">
                <a:solidFill>
                  <a:srgbClr val="000000"/>
                </a:solidFill>
                <a:effectLst/>
                <a:hlinkClick r:id="rId5"/>
              </a:rPr>
              <a:t>https://doi.org/10.1108/oth-03-2016-0009</a:t>
            </a:r>
            <a:r>
              <a:rPr lang="en-GB" sz="1000" dirty="0">
                <a:solidFill>
                  <a:srgbClr val="000000"/>
                </a:solidFill>
                <a:effectLst/>
              </a:rPr>
              <a:t>.</a:t>
            </a:r>
            <a:endParaRPr lang="en-GB" sz="1000" dirty="0"/>
          </a:p>
          <a:p>
            <a:pPr marL="0" indent="0">
              <a:lnSpc>
                <a:spcPct val="150000"/>
              </a:lnSpc>
              <a:buNone/>
            </a:pPr>
            <a:r>
              <a:rPr lang="en-GB" sz="1000" dirty="0"/>
              <a:t>[5]</a:t>
            </a:r>
            <a:r>
              <a:rPr lang="en-GB" sz="1000" dirty="0">
                <a:solidFill>
                  <a:srgbClr val="000000"/>
                </a:solidFill>
                <a:effectLst/>
              </a:rPr>
              <a:t> R. A. Calvo and D. Peters, “Positive Computing,” May 2017, </a:t>
            </a:r>
            <a:r>
              <a:rPr lang="en-GB" sz="1000" dirty="0" err="1">
                <a:solidFill>
                  <a:srgbClr val="000000"/>
                </a:solidFill>
                <a:effectLst/>
              </a:rPr>
              <a:t>doi</a:t>
            </a:r>
            <a:r>
              <a:rPr lang="en-GB" sz="1000" dirty="0">
                <a:solidFill>
                  <a:srgbClr val="000000"/>
                </a:solidFill>
                <a:effectLst/>
              </a:rPr>
              <a:t>: </a:t>
            </a:r>
            <a:r>
              <a:rPr lang="en-GB" sz="1000" dirty="0">
                <a:solidFill>
                  <a:srgbClr val="000000"/>
                </a:solidFill>
                <a:effectLst/>
                <a:hlinkClick r:id="rId6"/>
              </a:rPr>
              <a:t>https://doi.org/10.1145/3027063.3027099</a:t>
            </a:r>
            <a:r>
              <a:rPr lang="en-GB" sz="1000" dirty="0">
                <a:solidFill>
                  <a:srgbClr val="000000"/>
                </a:solidFill>
                <a:effectLst/>
              </a:rPr>
              <a:t>.</a:t>
            </a:r>
            <a:endParaRPr lang="en-GB" sz="1000" dirty="0"/>
          </a:p>
          <a:p>
            <a:pPr marL="0" indent="0">
              <a:lnSpc>
                <a:spcPct val="150000"/>
              </a:lnSpc>
              <a:buNone/>
            </a:pPr>
            <a:r>
              <a:rPr lang="en-GB" sz="1000" dirty="0"/>
              <a:t>[6]</a:t>
            </a:r>
            <a:r>
              <a:rPr lang="en-GB" sz="1000" dirty="0">
                <a:solidFill>
                  <a:srgbClr val="000000"/>
                </a:solidFill>
                <a:effectLst/>
              </a:rPr>
              <a:t> E. Aarseth </a:t>
            </a:r>
            <a:r>
              <a:rPr lang="en-GB" sz="1000" i="1" dirty="0">
                <a:solidFill>
                  <a:srgbClr val="000000"/>
                </a:solidFill>
                <a:effectLst/>
              </a:rPr>
              <a:t>et al.</a:t>
            </a:r>
            <a:r>
              <a:rPr lang="en-GB" sz="1000" dirty="0">
                <a:solidFill>
                  <a:srgbClr val="000000"/>
                </a:solidFill>
                <a:effectLst/>
              </a:rPr>
              <a:t>, “Scholars’ open debate paper on the World Health Organization ICD-11 Gaming Disorder proposal,” </a:t>
            </a:r>
            <a:r>
              <a:rPr lang="en-GB" sz="1000" i="1" dirty="0">
                <a:solidFill>
                  <a:srgbClr val="000000"/>
                </a:solidFill>
                <a:effectLst/>
              </a:rPr>
              <a:t>Journal of </a:t>
            </a:r>
            <a:r>
              <a:rPr lang="en-GB" sz="1000" i="1" dirty="0" err="1">
                <a:solidFill>
                  <a:srgbClr val="000000"/>
                </a:solidFill>
                <a:effectLst/>
              </a:rPr>
              <a:t>Behavioral</a:t>
            </a:r>
            <a:r>
              <a:rPr lang="en-GB" sz="1000" i="1" dirty="0">
                <a:solidFill>
                  <a:srgbClr val="000000"/>
                </a:solidFill>
                <a:effectLst/>
              </a:rPr>
              <a:t> Addictions</a:t>
            </a:r>
            <a:r>
              <a:rPr lang="en-GB" sz="1000" dirty="0">
                <a:solidFill>
                  <a:srgbClr val="000000"/>
                </a:solidFill>
                <a:effectLst/>
              </a:rPr>
              <a:t>, vol. 6, no. 3, pp. 267–270, Sep. 2017, </a:t>
            </a:r>
            <a:r>
              <a:rPr lang="en-GB" sz="1000" dirty="0" err="1">
                <a:solidFill>
                  <a:srgbClr val="000000"/>
                </a:solidFill>
                <a:effectLst/>
              </a:rPr>
              <a:t>doi</a:t>
            </a:r>
            <a:r>
              <a:rPr lang="en-GB" sz="1000" dirty="0">
                <a:solidFill>
                  <a:srgbClr val="000000"/>
                </a:solidFill>
                <a:effectLst/>
              </a:rPr>
              <a:t>: </a:t>
            </a:r>
            <a:r>
              <a:rPr lang="en-GB" sz="1000" dirty="0">
                <a:solidFill>
                  <a:srgbClr val="000000"/>
                </a:solidFill>
                <a:effectLst/>
                <a:hlinkClick r:id="rId7"/>
              </a:rPr>
              <a:t>https://doi.org/10.1556/2006.5.2016.088</a:t>
            </a:r>
            <a:endParaRPr lang="en-GB" sz="1000" dirty="0"/>
          </a:p>
          <a:p>
            <a:pPr marL="0" indent="0">
              <a:lnSpc>
                <a:spcPct val="150000"/>
              </a:lnSpc>
              <a:buNone/>
            </a:pPr>
            <a:r>
              <a:rPr lang="en-GB" sz="1000" dirty="0"/>
              <a:t>[7]</a:t>
            </a:r>
            <a:r>
              <a:rPr lang="en-GB" sz="1000" dirty="0">
                <a:solidFill>
                  <a:srgbClr val="000000"/>
                </a:solidFill>
                <a:effectLst/>
              </a:rPr>
              <a:t> A. L. Sheppard and J. S. </a:t>
            </a:r>
            <a:r>
              <a:rPr lang="en-GB" sz="1000" dirty="0" err="1">
                <a:solidFill>
                  <a:srgbClr val="000000"/>
                </a:solidFill>
                <a:effectLst/>
              </a:rPr>
              <a:t>Wolffsohn</a:t>
            </a:r>
            <a:r>
              <a:rPr lang="en-GB" sz="1000" dirty="0">
                <a:solidFill>
                  <a:srgbClr val="000000"/>
                </a:solidFill>
                <a:effectLst/>
              </a:rPr>
              <a:t>, “Digital eye strain: prevalence, measurement and amelioration,” </a:t>
            </a:r>
            <a:r>
              <a:rPr lang="en-GB" sz="1000" i="1" dirty="0">
                <a:solidFill>
                  <a:srgbClr val="000000"/>
                </a:solidFill>
                <a:effectLst/>
              </a:rPr>
              <a:t>BMJ Open Ophthalmology</a:t>
            </a:r>
            <a:r>
              <a:rPr lang="en-GB" sz="1000" dirty="0">
                <a:solidFill>
                  <a:srgbClr val="000000"/>
                </a:solidFill>
                <a:effectLst/>
              </a:rPr>
              <a:t>, vol. 3, no. 1, p. e000146, Apr. 2018, </a:t>
            </a:r>
            <a:r>
              <a:rPr lang="en-GB" sz="1000" dirty="0" err="1">
                <a:solidFill>
                  <a:srgbClr val="000000"/>
                </a:solidFill>
                <a:effectLst/>
              </a:rPr>
              <a:t>doi</a:t>
            </a:r>
            <a:r>
              <a:rPr lang="en-GB" sz="1000" dirty="0">
                <a:solidFill>
                  <a:srgbClr val="000000"/>
                </a:solidFill>
                <a:effectLst/>
              </a:rPr>
              <a:t>: </a:t>
            </a:r>
            <a:r>
              <a:rPr lang="en-GB" sz="1000" dirty="0">
                <a:solidFill>
                  <a:srgbClr val="000000"/>
                </a:solidFill>
                <a:effectLst/>
                <a:hlinkClick r:id="rId8"/>
              </a:rPr>
              <a:t>https://doi.org/10.1136/bmjophth-2018-000146</a:t>
            </a:r>
            <a:r>
              <a:rPr lang="en-GB" sz="1000" dirty="0">
                <a:solidFill>
                  <a:srgbClr val="000000"/>
                </a:solidFill>
                <a:effectLst/>
              </a:rPr>
              <a:t>.</a:t>
            </a:r>
            <a:endParaRPr lang="en-GB" sz="1000" dirty="0"/>
          </a:p>
          <a:p>
            <a:pPr marL="0" indent="0">
              <a:lnSpc>
                <a:spcPct val="150000"/>
              </a:lnSpc>
              <a:buNone/>
            </a:pPr>
            <a:r>
              <a:rPr lang="en-GB" sz="1000" dirty="0"/>
              <a:t>[8] </a:t>
            </a:r>
            <a:r>
              <a:rPr lang="en-GB" sz="1100" dirty="0">
                <a:solidFill>
                  <a:srgbClr val="000000"/>
                </a:solidFill>
                <a:effectLst/>
              </a:rPr>
              <a:t>“Translational Journal of the American College of Sports Medicine,” </a:t>
            </a:r>
            <a:r>
              <a:rPr lang="en-GB" sz="1100" i="1" dirty="0">
                <a:solidFill>
                  <a:srgbClr val="000000"/>
                </a:solidFill>
                <a:effectLst/>
              </a:rPr>
              <a:t>Lww.com</a:t>
            </a:r>
            <a:r>
              <a:rPr lang="en-GB" sz="1100" dirty="0">
                <a:solidFill>
                  <a:srgbClr val="000000"/>
                </a:solidFill>
                <a:effectLst/>
              </a:rPr>
              <a:t>, 2024. </a:t>
            </a:r>
            <a:r>
              <a:rPr lang="en-GB" sz="1100" dirty="0">
                <a:solidFill>
                  <a:srgbClr val="000000"/>
                </a:solidFill>
                <a:effectLst/>
                <a:hlinkClick r:id="rId9"/>
              </a:rPr>
              <a:t>http://journals.lww.com/acsm-tj</a:t>
            </a:r>
            <a:r>
              <a:rPr lang="en-GB" sz="1100" dirty="0">
                <a:solidFill>
                  <a:srgbClr val="000000"/>
                </a:solidFill>
                <a:effectLst/>
              </a:rPr>
              <a:t> </a:t>
            </a:r>
            <a:endParaRPr lang="en-GB" sz="1100" dirty="0"/>
          </a:p>
          <a:p>
            <a:pPr marL="0" indent="0">
              <a:lnSpc>
                <a:spcPct val="150000"/>
              </a:lnSpc>
              <a:buNone/>
            </a:pPr>
            <a:r>
              <a:rPr lang="en-GB" sz="1000" dirty="0"/>
              <a:t>[9] </a:t>
            </a:r>
            <a:r>
              <a:rPr lang="en-GB" sz="1000" dirty="0">
                <a:solidFill>
                  <a:srgbClr val="000000"/>
                </a:solidFill>
                <a:effectLst/>
              </a:rPr>
              <a:t>A. K. Przybylski and N. Weinstein, “Digital Screen Time Limits and Young Children’s Psychological Well-Being: Evidence From a Population-Based </a:t>
            </a:r>
            <a:r>
              <a:rPr lang="en-GB" sz="800" dirty="0">
                <a:solidFill>
                  <a:srgbClr val="000000"/>
                </a:solidFill>
                <a:effectLst/>
              </a:rPr>
              <a:t>Study,” </a:t>
            </a:r>
            <a:r>
              <a:rPr lang="en-GB" sz="800" i="1" dirty="0">
                <a:solidFill>
                  <a:srgbClr val="000000"/>
                </a:solidFill>
                <a:effectLst/>
              </a:rPr>
              <a:t>Child Development</a:t>
            </a:r>
            <a:r>
              <a:rPr lang="en-GB" sz="800" dirty="0">
                <a:solidFill>
                  <a:srgbClr val="000000"/>
                </a:solidFill>
                <a:effectLst/>
              </a:rPr>
              <a:t>, vol. 90, no. 1, Dec. 2019, </a:t>
            </a:r>
            <a:r>
              <a:rPr lang="en-GB" sz="800" dirty="0" err="1">
                <a:solidFill>
                  <a:srgbClr val="000000"/>
                </a:solidFill>
                <a:effectLst/>
              </a:rPr>
              <a:t>doi</a:t>
            </a:r>
            <a:r>
              <a:rPr lang="en-GB" sz="800" dirty="0">
                <a:solidFill>
                  <a:srgbClr val="000000"/>
                </a:solidFill>
                <a:effectLst/>
              </a:rPr>
              <a:t>: </a:t>
            </a:r>
            <a:r>
              <a:rPr lang="en-GB" sz="800" dirty="0">
                <a:solidFill>
                  <a:srgbClr val="000000"/>
                </a:solidFill>
                <a:effectLst/>
                <a:hlinkClick r:id="rId10"/>
              </a:rPr>
              <a:t>https://doi.org/10.1111/cdev.13007</a:t>
            </a:r>
            <a:r>
              <a:rPr lang="en-GB" sz="800" dirty="0">
                <a:solidFill>
                  <a:srgbClr val="000000"/>
                </a:solidFill>
                <a:effectLst/>
              </a:rPr>
              <a:t>.</a:t>
            </a:r>
            <a:r>
              <a:rPr lang="en-GB" sz="800" dirty="0">
                <a:solidFill>
                  <a:srgbClr val="000000"/>
                </a:solidFill>
              </a:rPr>
              <a:t> </a:t>
            </a:r>
            <a:endParaRPr lang="en-GB" sz="1000" dirty="0"/>
          </a:p>
          <a:p>
            <a:pPr marL="0" indent="0">
              <a:lnSpc>
                <a:spcPct val="150000"/>
              </a:lnSpc>
              <a:buNone/>
            </a:pPr>
            <a:r>
              <a:rPr lang="en-GB" sz="1000" dirty="0"/>
              <a:t>[10] </a:t>
            </a:r>
            <a:r>
              <a:rPr lang="en-GB" sz="1100" dirty="0">
                <a:solidFill>
                  <a:srgbClr val="000000"/>
                </a:solidFill>
                <a:effectLst/>
              </a:rPr>
              <a:t>M. Pusey, K. W. Wong, and N. A. Rappa, “The Puzzle Challenge Analysis Tool. A Tool for Analysing the Cognitive Challenge Level of Puzzles in Video Games,” </a:t>
            </a:r>
            <a:r>
              <a:rPr lang="en-GB" sz="1100" i="1" dirty="0">
                <a:solidFill>
                  <a:srgbClr val="000000"/>
                </a:solidFill>
                <a:effectLst/>
              </a:rPr>
              <a:t>Proceedings of the ACM on Human-Computer Interaction</a:t>
            </a:r>
            <a:r>
              <a:rPr lang="en-GB" sz="1100" dirty="0">
                <a:solidFill>
                  <a:srgbClr val="000000"/>
                </a:solidFill>
                <a:effectLst/>
              </a:rPr>
              <a:t>, vol. 5, no. CHI PLAY, pp. 1–27, Oct. 2021, </a:t>
            </a:r>
            <a:r>
              <a:rPr lang="en-GB" sz="1100" dirty="0" err="1">
                <a:solidFill>
                  <a:srgbClr val="000000"/>
                </a:solidFill>
                <a:effectLst/>
              </a:rPr>
              <a:t>doi</a:t>
            </a:r>
            <a:r>
              <a:rPr lang="en-GB" sz="1100" dirty="0">
                <a:solidFill>
                  <a:srgbClr val="000000"/>
                </a:solidFill>
                <a:effectLst/>
              </a:rPr>
              <a:t>: </a:t>
            </a:r>
            <a:r>
              <a:rPr lang="en-GB" sz="1100" dirty="0">
                <a:solidFill>
                  <a:srgbClr val="000000"/>
                </a:solidFill>
                <a:effectLst/>
                <a:hlinkClick r:id="rId11"/>
              </a:rPr>
              <a:t>https://doi.org/10.1145/3474703</a:t>
            </a:r>
            <a:r>
              <a:rPr lang="en-GB" sz="1100" dirty="0">
                <a:solidFill>
                  <a:srgbClr val="000000"/>
                </a:solidFill>
                <a:effectLst/>
              </a:rPr>
              <a:t>.</a:t>
            </a:r>
            <a:endParaRPr lang="en-GB" sz="1100" dirty="0"/>
          </a:p>
          <a:p>
            <a:pPr marL="0" indent="0">
              <a:lnSpc>
                <a:spcPct val="150000"/>
              </a:lnSpc>
              <a:buNone/>
            </a:pPr>
            <a:r>
              <a:rPr lang="en-GB" sz="1000" dirty="0"/>
              <a:t>[11] </a:t>
            </a:r>
            <a:r>
              <a:rPr lang="en-GB" sz="1000" dirty="0">
                <a:solidFill>
                  <a:srgbClr val="000000"/>
                </a:solidFill>
                <a:effectLst/>
              </a:rPr>
              <a:t>Y.-K. Wong, “A Study of </a:t>
            </a:r>
            <a:r>
              <a:rPr lang="en-GB" sz="1000" dirty="0" err="1">
                <a:solidFill>
                  <a:srgbClr val="000000"/>
                </a:solidFill>
                <a:effectLst/>
              </a:rPr>
              <a:t>Favorability</a:t>
            </a:r>
            <a:r>
              <a:rPr lang="en-GB" sz="1000" dirty="0">
                <a:solidFill>
                  <a:srgbClr val="000000"/>
                </a:solidFill>
                <a:effectLst/>
              </a:rPr>
              <a:t> of Puzzle Game Design for Older People,” </a:t>
            </a:r>
            <a:r>
              <a:rPr lang="en-GB" sz="1000" i="1" dirty="0">
                <a:solidFill>
                  <a:srgbClr val="000000"/>
                </a:solidFill>
                <a:effectLst/>
              </a:rPr>
              <a:t>International Journal of Innovation, Management and Technology</a:t>
            </a:r>
            <a:r>
              <a:rPr lang="en-GB" sz="1000" dirty="0">
                <a:solidFill>
                  <a:srgbClr val="000000"/>
                </a:solidFill>
                <a:effectLst/>
              </a:rPr>
              <a:t>, vol. 12, no. 1, pp. 7–10, 2021, </a:t>
            </a:r>
            <a:r>
              <a:rPr lang="en-GB" sz="1000" dirty="0" err="1">
                <a:solidFill>
                  <a:srgbClr val="000000"/>
                </a:solidFill>
                <a:effectLst/>
              </a:rPr>
              <a:t>doi</a:t>
            </a:r>
            <a:r>
              <a:rPr lang="en-GB" sz="1000" dirty="0">
                <a:solidFill>
                  <a:srgbClr val="000000"/>
                </a:solidFill>
                <a:effectLst/>
              </a:rPr>
              <a:t>: </a:t>
            </a:r>
            <a:r>
              <a:rPr lang="en-GB" sz="1000" dirty="0">
                <a:solidFill>
                  <a:srgbClr val="000000"/>
                </a:solidFill>
                <a:effectLst/>
                <a:hlinkClick r:id="rId12"/>
              </a:rPr>
              <a:t>https://doi.org/10.18178/ijimt.2021.12.1.901</a:t>
            </a:r>
            <a:r>
              <a:rPr lang="en-GB" sz="1000" dirty="0">
                <a:solidFill>
                  <a:srgbClr val="000000"/>
                </a:solidFill>
                <a:effectLst/>
              </a:rPr>
              <a:t>.</a:t>
            </a:r>
            <a:endParaRPr lang="en-GB" sz="1000" dirty="0"/>
          </a:p>
          <a:p>
            <a:pPr marL="0" indent="0">
              <a:lnSpc>
                <a:spcPct val="150000"/>
              </a:lnSpc>
              <a:buNone/>
            </a:pPr>
            <a:r>
              <a:rPr lang="en-GB" sz="1000" dirty="0"/>
              <a:t>[12</a:t>
            </a:r>
            <a:r>
              <a:rPr lang="en-GB" sz="1100" dirty="0"/>
              <a:t>] </a:t>
            </a:r>
            <a:r>
              <a:rPr lang="en-GB" sz="1100" dirty="0">
                <a:solidFill>
                  <a:srgbClr val="000000"/>
                </a:solidFill>
                <a:effectLst/>
              </a:rPr>
              <a:t>J. Carse, </a:t>
            </a:r>
            <a:r>
              <a:rPr lang="en-GB" sz="1100" i="1" dirty="0">
                <a:solidFill>
                  <a:srgbClr val="000000"/>
                </a:solidFill>
                <a:effectLst/>
              </a:rPr>
              <a:t>Finite and Infinite Games.</a:t>
            </a:r>
            <a:r>
              <a:rPr lang="en-GB" sz="1100" dirty="0">
                <a:solidFill>
                  <a:srgbClr val="000000"/>
                </a:solidFill>
                <a:effectLst/>
              </a:rPr>
              <a:t> New York: Free Press, 2013.</a:t>
            </a:r>
            <a:r>
              <a:rPr lang="en-GB" sz="1100" dirty="0">
                <a:solidFill>
                  <a:srgbClr val="000000"/>
                </a:solidFill>
              </a:rPr>
              <a:t> </a:t>
            </a:r>
            <a:endParaRPr lang="en-GB" sz="1100" dirty="0"/>
          </a:p>
          <a:p>
            <a:pPr marL="0" indent="0">
              <a:lnSpc>
                <a:spcPct val="150000"/>
              </a:lnSpc>
              <a:buNone/>
            </a:pPr>
            <a:r>
              <a:rPr lang="en-GB" sz="1000" dirty="0"/>
              <a:t>[13] </a:t>
            </a:r>
            <a:r>
              <a:rPr lang="en-GB" sz="1000" dirty="0">
                <a:solidFill>
                  <a:srgbClr val="000000"/>
                </a:solidFill>
                <a:effectLst/>
              </a:rPr>
              <a:t>M. Csikszentmihalyi, “Flow: The Psychology of Optimal Experience,” </a:t>
            </a:r>
            <a:r>
              <a:rPr lang="en-GB" sz="1000" i="1" dirty="0">
                <a:solidFill>
                  <a:srgbClr val="000000"/>
                </a:solidFill>
                <a:effectLst/>
              </a:rPr>
              <a:t>Design Issues</a:t>
            </a:r>
            <a:r>
              <a:rPr lang="en-GB" sz="1000" dirty="0">
                <a:solidFill>
                  <a:srgbClr val="000000"/>
                </a:solidFill>
                <a:effectLst/>
              </a:rPr>
              <a:t>, vol. 8, no. 1, p. 80, 1990, </a:t>
            </a:r>
            <a:r>
              <a:rPr lang="en-GB" sz="1000" dirty="0" err="1">
                <a:solidFill>
                  <a:srgbClr val="000000"/>
                </a:solidFill>
                <a:effectLst/>
              </a:rPr>
              <a:t>doi</a:t>
            </a:r>
            <a:r>
              <a:rPr lang="en-GB" sz="1000" dirty="0">
                <a:solidFill>
                  <a:srgbClr val="000000"/>
                </a:solidFill>
                <a:effectLst/>
              </a:rPr>
              <a:t>: </a:t>
            </a:r>
            <a:r>
              <a:rPr lang="en-GB" sz="1000" dirty="0">
                <a:solidFill>
                  <a:srgbClr val="000000"/>
                </a:solidFill>
                <a:effectLst/>
                <a:hlinkClick r:id="rId13"/>
              </a:rPr>
              <a:t>https://doi.org/10.2307/1511458</a:t>
            </a:r>
            <a:r>
              <a:rPr lang="en-GB" sz="1000" dirty="0">
                <a:solidFill>
                  <a:srgbClr val="000000"/>
                </a:solidFill>
                <a:effectLst/>
              </a:rPr>
              <a:t>.</a:t>
            </a:r>
            <a:endParaRPr lang="en-GB" sz="1000" dirty="0"/>
          </a:p>
          <a:p>
            <a:pPr marL="0" indent="0">
              <a:lnSpc>
                <a:spcPct val="150000"/>
              </a:lnSpc>
              <a:buNone/>
            </a:pPr>
            <a:r>
              <a:rPr lang="en-GB" sz="1000" dirty="0"/>
              <a:t>[14]</a:t>
            </a:r>
            <a:r>
              <a:rPr lang="en-GB" sz="1000" dirty="0">
                <a:solidFill>
                  <a:srgbClr val="000000"/>
                </a:solidFill>
                <a:effectLst/>
                <a:latin typeface="Calibri" panose="020F0502020204030204" pitchFamily="34" charset="0"/>
              </a:rPr>
              <a:t> National Institute of Mental Health, “Attention-Deficit/Hyperactivity disorder,” </a:t>
            </a:r>
            <a:r>
              <a:rPr lang="en-GB" sz="1000" i="1" dirty="0">
                <a:solidFill>
                  <a:srgbClr val="000000"/>
                </a:solidFill>
                <a:effectLst/>
                <a:latin typeface="Calibri" panose="020F0502020204030204" pitchFamily="34" charset="0"/>
              </a:rPr>
              <a:t>www.nimh.nih.gov</a:t>
            </a:r>
            <a:r>
              <a:rPr lang="en-GB" sz="1000" dirty="0">
                <a:solidFill>
                  <a:srgbClr val="000000"/>
                </a:solidFill>
                <a:effectLst/>
                <a:latin typeface="Calibri" panose="020F0502020204030204" pitchFamily="34" charset="0"/>
              </a:rPr>
              <a:t>, Sep. 2024. </a:t>
            </a:r>
            <a:r>
              <a:rPr lang="en-GB" sz="1000" dirty="0">
                <a:solidFill>
                  <a:srgbClr val="000000"/>
                </a:solidFill>
                <a:effectLst/>
                <a:latin typeface="Calibri" panose="020F0502020204030204" pitchFamily="34" charset="0"/>
                <a:hlinkClick r:id="rId14"/>
              </a:rPr>
              <a:t>https://www.nimh.nih.gov/health/topics/attention-deficit-hyperactivity-disorder-adhd</a:t>
            </a:r>
            <a:r>
              <a:rPr lang="en-GB" sz="1000" dirty="0">
                <a:solidFill>
                  <a:srgbClr val="000000"/>
                </a:solidFill>
                <a:latin typeface="Calibri" panose="020F0502020204030204" pitchFamily="34" charset="0"/>
              </a:rPr>
              <a:t> </a:t>
            </a:r>
            <a:endParaRPr lang="en-GB" sz="1000" dirty="0"/>
          </a:p>
        </p:txBody>
      </p:sp>
    </p:spTree>
    <p:extLst>
      <p:ext uri="{BB962C8B-B14F-4D97-AF65-F5344CB8AC3E}">
        <p14:creationId xmlns:p14="http://schemas.microsoft.com/office/powerpoint/2010/main" val="2841575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598FC6-47BA-EA61-E271-00BA2C4A31DD}"/>
              </a:ext>
            </a:extLst>
          </p:cNvPr>
          <p:cNvSpPr>
            <a:spLocks noGrp="1"/>
          </p:cNvSpPr>
          <p:nvPr>
            <p:ph idx="1"/>
          </p:nvPr>
        </p:nvSpPr>
        <p:spPr>
          <a:xfrm>
            <a:off x="838200" y="646981"/>
            <a:ext cx="10515600" cy="5589917"/>
          </a:xfrm>
        </p:spPr>
        <p:txBody>
          <a:bodyPr>
            <a:normAutofit/>
          </a:bodyPr>
          <a:lstStyle/>
          <a:p>
            <a:pPr marL="0" indent="0">
              <a:buNone/>
            </a:pPr>
            <a:r>
              <a:rPr lang="en-GB" sz="1000" dirty="0"/>
              <a:t>[15] </a:t>
            </a:r>
            <a:r>
              <a:rPr lang="pt-BR" sz="1000" dirty="0">
                <a:solidFill>
                  <a:srgbClr val="000000"/>
                </a:solidFill>
                <a:effectLst/>
                <a:latin typeface="Calibri" panose="020F0502020204030204" pitchFamily="34" charset="0"/>
              </a:rPr>
              <a:t>NHS, “Dyslexia,” </a:t>
            </a:r>
            <a:r>
              <a:rPr lang="pt-BR" sz="1000" i="1" dirty="0">
                <a:solidFill>
                  <a:srgbClr val="000000"/>
                </a:solidFill>
                <a:effectLst/>
                <a:latin typeface="Calibri" panose="020F0502020204030204" pitchFamily="34" charset="0"/>
              </a:rPr>
              <a:t>NHS</a:t>
            </a:r>
            <a:r>
              <a:rPr lang="pt-BR" sz="1000" dirty="0">
                <a:solidFill>
                  <a:srgbClr val="000000"/>
                </a:solidFill>
                <a:effectLst/>
                <a:latin typeface="Calibri" panose="020F0502020204030204" pitchFamily="34" charset="0"/>
              </a:rPr>
              <a:t>, Mar. 07, 2022. </a:t>
            </a:r>
            <a:r>
              <a:rPr lang="pt-BR" sz="1000" dirty="0">
                <a:solidFill>
                  <a:srgbClr val="000000"/>
                </a:solidFill>
                <a:effectLst/>
                <a:latin typeface="Calibri" panose="020F0502020204030204" pitchFamily="34" charset="0"/>
                <a:hlinkClick r:id="rId2"/>
              </a:rPr>
              <a:t>https://www.nhs.uk/conditions/Dyslexia</a:t>
            </a:r>
            <a:r>
              <a:rPr lang="en-GB" sz="1000" dirty="0"/>
              <a:t> </a:t>
            </a:r>
          </a:p>
          <a:p>
            <a:pPr marL="0" indent="0">
              <a:buNone/>
            </a:pPr>
            <a:r>
              <a:rPr lang="en-GB" sz="1000" dirty="0"/>
              <a:t>[16] </a:t>
            </a:r>
            <a:r>
              <a:rPr lang="en-GB" sz="1000" dirty="0">
                <a:solidFill>
                  <a:srgbClr val="000000"/>
                </a:solidFill>
                <a:effectLst/>
                <a:latin typeface="Calibri" panose="020F0502020204030204" pitchFamily="34" charset="0"/>
              </a:rPr>
              <a:t>Autism Speaks, “Autism Spectrum Disorder (ASD),” </a:t>
            </a:r>
            <a:r>
              <a:rPr lang="en-GB" sz="1000" i="1" dirty="0">
                <a:solidFill>
                  <a:srgbClr val="000000"/>
                </a:solidFill>
                <a:effectLst/>
                <a:latin typeface="Calibri" panose="020F0502020204030204" pitchFamily="34" charset="0"/>
              </a:rPr>
              <a:t>Autism Speaks</a:t>
            </a:r>
            <a:r>
              <a:rPr lang="en-GB" sz="1000" dirty="0">
                <a:solidFill>
                  <a:srgbClr val="000000"/>
                </a:solidFill>
                <a:effectLst/>
                <a:latin typeface="Calibri" panose="020F0502020204030204" pitchFamily="34" charset="0"/>
              </a:rPr>
              <a:t>, 2021. </a:t>
            </a:r>
            <a:r>
              <a:rPr lang="en-GB" sz="1000" dirty="0">
                <a:solidFill>
                  <a:srgbClr val="000000"/>
                </a:solidFill>
                <a:effectLst/>
                <a:latin typeface="Calibri" panose="020F0502020204030204" pitchFamily="34" charset="0"/>
                <a:hlinkClick r:id="rId3"/>
              </a:rPr>
              <a:t>https://www.autismspeaks.org/what-autism</a:t>
            </a:r>
            <a:r>
              <a:rPr lang="en-GB" sz="1000" dirty="0">
                <a:solidFill>
                  <a:srgbClr val="000000"/>
                </a:solidFill>
                <a:latin typeface="Calibri" panose="020F0502020204030204" pitchFamily="34" charset="0"/>
              </a:rPr>
              <a:t> </a:t>
            </a:r>
            <a:endParaRPr lang="en-GB" sz="1000" dirty="0"/>
          </a:p>
          <a:p>
            <a:pPr marL="0" indent="0">
              <a:buNone/>
            </a:pPr>
            <a:r>
              <a:rPr lang="en-GB" sz="1000" dirty="0"/>
              <a:t>[17] </a:t>
            </a:r>
            <a:r>
              <a:rPr lang="en-GB" sz="1000" dirty="0">
                <a:solidFill>
                  <a:srgbClr val="000000"/>
                </a:solidFill>
                <a:effectLst/>
                <a:latin typeface="Calibri" panose="020F0502020204030204" pitchFamily="34" charset="0"/>
              </a:rPr>
              <a:t>NHS, “Epilepsy,” </a:t>
            </a:r>
            <a:r>
              <a:rPr lang="en-GB" sz="1000" i="1" dirty="0">
                <a:solidFill>
                  <a:srgbClr val="000000"/>
                </a:solidFill>
                <a:effectLst/>
                <a:latin typeface="Calibri" panose="020F0502020204030204" pitchFamily="34" charset="0"/>
              </a:rPr>
              <a:t>NHS</a:t>
            </a:r>
            <a:r>
              <a:rPr lang="en-GB" sz="1000" dirty="0">
                <a:solidFill>
                  <a:srgbClr val="000000"/>
                </a:solidFill>
                <a:effectLst/>
                <a:latin typeface="Calibri" panose="020F0502020204030204" pitchFamily="34" charset="0"/>
              </a:rPr>
              <a:t>, Sep. 18, 2020. </a:t>
            </a:r>
            <a:r>
              <a:rPr lang="en-GB" sz="1000" dirty="0">
                <a:solidFill>
                  <a:srgbClr val="000000"/>
                </a:solidFill>
                <a:effectLst/>
                <a:latin typeface="Calibri" panose="020F0502020204030204" pitchFamily="34" charset="0"/>
                <a:hlinkClick r:id="rId4"/>
              </a:rPr>
              <a:t>https://www.nhs.uk/conditions/epilepsy/</a:t>
            </a:r>
            <a:r>
              <a:rPr lang="en-GB" sz="1000" dirty="0">
                <a:solidFill>
                  <a:srgbClr val="000000"/>
                </a:solidFill>
                <a:latin typeface="Calibri" panose="020F0502020204030204" pitchFamily="34" charset="0"/>
              </a:rPr>
              <a:t> </a:t>
            </a:r>
            <a:endParaRPr lang="en-GB" sz="1000" dirty="0"/>
          </a:p>
          <a:p>
            <a:pPr marL="0" indent="0">
              <a:buNone/>
            </a:pPr>
            <a:r>
              <a:rPr lang="en-GB" sz="1000" dirty="0"/>
              <a:t>[18] </a:t>
            </a:r>
            <a:r>
              <a:rPr lang="en-GB" sz="1000" dirty="0">
                <a:solidFill>
                  <a:srgbClr val="000000"/>
                </a:solidFill>
                <a:effectLst/>
                <a:latin typeface="Calibri" panose="020F0502020204030204" pitchFamily="34" charset="0"/>
              </a:rPr>
              <a:t>B. Brathwaite and I. Schreiber, “CHALLENGES FOR GAME DESIGNERS Charles River Media A part of Course Technology, Cengage Learning.” Available: </a:t>
            </a:r>
            <a:r>
              <a:rPr lang="en-GB" sz="1000" dirty="0">
                <a:solidFill>
                  <a:srgbClr val="000000"/>
                </a:solidFill>
                <a:effectLst/>
                <a:latin typeface="Calibri" panose="020F0502020204030204" pitchFamily="34" charset="0"/>
                <a:hlinkClick r:id="rId5"/>
              </a:rPr>
              <a:t>http://www.dreamco.com/challenges.pdf</a:t>
            </a:r>
            <a:r>
              <a:rPr lang="en-GB" sz="1000" dirty="0">
                <a:solidFill>
                  <a:srgbClr val="000000"/>
                </a:solidFill>
                <a:latin typeface="Calibri" panose="020F0502020204030204" pitchFamily="34" charset="0"/>
              </a:rPr>
              <a:t> </a:t>
            </a:r>
            <a:endParaRPr lang="en-GB" sz="1000" dirty="0"/>
          </a:p>
          <a:p>
            <a:pPr marL="0" indent="0">
              <a:buNone/>
            </a:pPr>
            <a:r>
              <a:rPr lang="en-GB" sz="1000" dirty="0"/>
              <a:t>[19] </a:t>
            </a:r>
            <a:r>
              <a:rPr lang="en-GB" sz="1000" dirty="0">
                <a:solidFill>
                  <a:srgbClr val="000000"/>
                </a:solidFill>
                <a:effectLst/>
                <a:latin typeface="Calibri" panose="020F0502020204030204" pitchFamily="34" charset="0"/>
              </a:rPr>
              <a:t>S. Rogers, </a:t>
            </a:r>
            <a:r>
              <a:rPr lang="en-GB" sz="1000" i="1" dirty="0">
                <a:solidFill>
                  <a:srgbClr val="000000"/>
                </a:solidFill>
                <a:effectLst/>
                <a:latin typeface="Calibri" panose="020F0502020204030204" pitchFamily="34" charset="0"/>
              </a:rPr>
              <a:t>Level up : the guide to great video game design</a:t>
            </a:r>
            <a:r>
              <a:rPr lang="en-GB" sz="1000" dirty="0">
                <a:solidFill>
                  <a:srgbClr val="000000"/>
                </a:solidFill>
                <a:effectLst/>
                <a:latin typeface="Calibri" panose="020F0502020204030204" pitchFamily="34" charset="0"/>
              </a:rPr>
              <a:t>, 2nd ed. Chichester: Wiley, 2014.</a:t>
            </a:r>
            <a:endParaRPr lang="en-GB" sz="1000" dirty="0"/>
          </a:p>
          <a:p>
            <a:pPr marL="0" indent="0">
              <a:buNone/>
            </a:pPr>
            <a:r>
              <a:rPr lang="en-GB" sz="1000" dirty="0"/>
              <a:t>[20] </a:t>
            </a:r>
            <a:r>
              <a:rPr lang="en-GB" sz="1000" dirty="0">
                <a:solidFill>
                  <a:srgbClr val="000000"/>
                </a:solidFill>
                <a:effectLst/>
                <a:latin typeface="Calibri" panose="020F0502020204030204" pitchFamily="34" charset="0"/>
              </a:rPr>
              <a:t>E. Adams, </a:t>
            </a:r>
            <a:r>
              <a:rPr lang="en-GB" sz="1000" i="1" dirty="0">
                <a:solidFill>
                  <a:srgbClr val="000000"/>
                </a:solidFill>
                <a:effectLst/>
                <a:latin typeface="Calibri" panose="020F0502020204030204" pitchFamily="34" charset="0"/>
              </a:rPr>
              <a:t>Fundamentals of game design</a:t>
            </a:r>
            <a:r>
              <a:rPr lang="en-GB" sz="1000" dirty="0">
                <a:solidFill>
                  <a:srgbClr val="000000"/>
                </a:solidFill>
                <a:effectLst/>
                <a:latin typeface="Calibri" panose="020F0502020204030204" pitchFamily="34" charset="0"/>
              </a:rPr>
              <a:t>, 3rd ed. Berkeley, Ca: New Riders, 2014.</a:t>
            </a:r>
            <a:endParaRPr lang="en-GB" sz="1000" dirty="0"/>
          </a:p>
          <a:p>
            <a:pPr marL="0" indent="0">
              <a:buNone/>
            </a:pPr>
            <a:r>
              <a:rPr lang="en-GB" sz="1000" dirty="0"/>
              <a:t>[21] </a:t>
            </a:r>
            <a:r>
              <a:rPr lang="en-GB" sz="1000" dirty="0">
                <a:solidFill>
                  <a:srgbClr val="000000"/>
                </a:solidFill>
                <a:effectLst/>
                <a:latin typeface="Calibri" panose="020F0502020204030204" pitchFamily="34" charset="0"/>
              </a:rPr>
              <a:t>M. </a:t>
            </a:r>
            <a:r>
              <a:rPr lang="en-GB" sz="1000" dirty="0" err="1">
                <a:solidFill>
                  <a:srgbClr val="000000"/>
                </a:solidFill>
                <a:effectLst/>
                <a:latin typeface="Calibri" panose="020F0502020204030204" pitchFamily="34" charset="0"/>
              </a:rPr>
              <a:t>Selinker</a:t>
            </a:r>
            <a:r>
              <a:rPr lang="en-GB" sz="1000" dirty="0">
                <a:solidFill>
                  <a:srgbClr val="000000"/>
                </a:solidFill>
                <a:effectLst/>
                <a:latin typeface="Calibri" panose="020F0502020204030204" pitchFamily="34" charset="0"/>
              </a:rPr>
              <a:t> and T. Snyder, </a:t>
            </a:r>
            <a:r>
              <a:rPr lang="en-GB" sz="1000" i="1" dirty="0">
                <a:solidFill>
                  <a:srgbClr val="000000"/>
                </a:solidFill>
                <a:effectLst/>
                <a:latin typeface="Calibri" panose="020F0502020204030204" pitchFamily="34" charset="0"/>
              </a:rPr>
              <a:t>Puzzle craft : the ultimate guide on how to construct every kind of puzzle</a:t>
            </a:r>
            <a:r>
              <a:rPr lang="en-GB" sz="1000" dirty="0">
                <a:solidFill>
                  <a:srgbClr val="000000"/>
                </a:solidFill>
                <a:effectLst/>
                <a:latin typeface="Calibri" panose="020F0502020204030204" pitchFamily="34" charset="0"/>
              </a:rPr>
              <a:t>. New York: </a:t>
            </a:r>
            <a:r>
              <a:rPr lang="en-GB" sz="1000" dirty="0" err="1">
                <a:solidFill>
                  <a:srgbClr val="000000"/>
                </a:solidFill>
                <a:effectLst/>
                <a:latin typeface="Calibri" panose="020F0502020204030204" pitchFamily="34" charset="0"/>
              </a:rPr>
              <a:t>Puzzlewright</a:t>
            </a:r>
            <a:r>
              <a:rPr lang="en-GB" sz="1000" dirty="0">
                <a:solidFill>
                  <a:srgbClr val="000000"/>
                </a:solidFill>
                <a:effectLst/>
                <a:latin typeface="Calibri" panose="020F0502020204030204" pitchFamily="34" charset="0"/>
              </a:rPr>
              <a:t> Press, 2013.</a:t>
            </a:r>
            <a:endParaRPr lang="en-GB" sz="1000" dirty="0"/>
          </a:p>
          <a:p>
            <a:pPr marL="0" indent="0">
              <a:buNone/>
            </a:pPr>
            <a:r>
              <a:rPr lang="en-GB" sz="1000" dirty="0"/>
              <a:t>[22] </a:t>
            </a:r>
            <a:r>
              <a:rPr lang="en-GB" sz="1000" dirty="0">
                <a:solidFill>
                  <a:srgbClr val="000000"/>
                </a:solidFill>
                <a:effectLst/>
                <a:latin typeface="Calibri" panose="020F0502020204030204" pitchFamily="34" charset="0"/>
              </a:rPr>
              <a:t>J. Schell, </a:t>
            </a:r>
            <a:r>
              <a:rPr lang="en-GB" sz="1000" i="1" dirty="0">
                <a:solidFill>
                  <a:srgbClr val="000000"/>
                </a:solidFill>
                <a:effectLst/>
                <a:latin typeface="Calibri" panose="020F0502020204030204" pitchFamily="34" charset="0"/>
              </a:rPr>
              <a:t>The art of game design: a book of lenses</a:t>
            </a:r>
            <a:r>
              <a:rPr lang="en-GB" sz="1000" dirty="0">
                <a:solidFill>
                  <a:srgbClr val="000000"/>
                </a:solidFill>
                <a:effectLst/>
                <a:latin typeface="Calibri" panose="020F0502020204030204" pitchFamily="34" charset="0"/>
              </a:rPr>
              <a:t>. Burlington, Mass.: Morgan Kaufmann, 2008.</a:t>
            </a:r>
            <a:endParaRPr lang="en-GB" sz="1000" dirty="0"/>
          </a:p>
          <a:p>
            <a:pPr marL="0" indent="0">
              <a:buNone/>
            </a:pPr>
            <a:r>
              <a:rPr lang="en-GB" sz="1000" dirty="0"/>
              <a:t>[23] </a:t>
            </a:r>
            <a:r>
              <a:rPr lang="en-GB" sz="1000" dirty="0">
                <a:solidFill>
                  <a:srgbClr val="000000"/>
                </a:solidFill>
                <a:effectLst/>
                <a:latin typeface="Calibri" panose="020F0502020204030204" pitchFamily="34" charset="0"/>
              </a:rPr>
              <a:t>E. Prinz, “A Beginner’s Guide to Puzzle Design: Creating an applied guide for effective puzzle design in videogames,” </a:t>
            </a:r>
            <a:r>
              <a:rPr lang="en-GB" sz="1000" i="1" dirty="0">
                <a:solidFill>
                  <a:srgbClr val="000000"/>
                </a:solidFill>
                <a:effectLst/>
                <a:latin typeface="Calibri" panose="020F0502020204030204" pitchFamily="34" charset="0"/>
              </a:rPr>
              <a:t>Wits.ac.za</a:t>
            </a:r>
            <a:r>
              <a:rPr lang="en-GB" sz="1000" dirty="0">
                <a:solidFill>
                  <a:srgbClr val="000000"/>
                </a:solidFill>
                <a:effectLst/>
                <a:latin typeface="Calibri" panose="020F0502020204030204" pitchFamily="34" charset="0"/>
              </a:rPr>
              <a:t>, Jun. 2023. https://wiredspace.wits.ac.za/items/fa14e8fc-6ab9-451f-8608-c064dc614c38 (accessed Jan. 1, 2025).</a:t>
            </a:r>
            <a:endParaRPr lang="en-GB" sz="1000" dirty="0"/>
          </a:p>
          <a:p>
            <a:pPr marL="0" indent="0">
              <a:buNone/>
            </a:pPr>
            <a:r>
              <a:rPr lang="en-GB" sz="1000" dirty="0"/>
              <a:t>[24] </a:t>
            </a:r>
            <a:r>
              <a:rPr lang="en-GB" sz="1000" dirty="0">
                <a:solidFill>
                  <a:srgbClr val="000000"/>
                </a:solidFill>
                <a:effectLst/>
                <a:latin typeface="Calibri" panose="020F0502020204030204" pitchFamily="34" charset="0"/>
              </a:rPr>
              <a:t>Web Content Accessibility Guidelines (WCAG) 2.1,” </a:t>
            </a:r>
            <a:r>
              <a:rPr lang="en-GB" sz="1000" i="1" dirty="0">
                <a:solidFill>
                  <a:srgbClr val="000000"/>
                </a:solidFill>
                <a:effectLst/>
                <a:latin typeface="Calibri" panose="020F0502020204030204" pitchFamily="34" charset="0"/>
              </a:rPr>
              <a:t>www.w3.org</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6"/>
              </a:rPr>
              <a:t>https://www.w3.org/TR/WCAG21/#abstract</a:t>
            </a:r>
            <a:r>
              <a:rPr lang="en-GB" sz="1000" dirty="0">
                <a:solidFill>
                  <a:srgbClr val="000000"/>
                </a:solidFill>
                <a:latin typeface="Calibri" panose="020F0502020204030204" pitchFamily="34" charset="0"/>
              </a:rPr>
              <a:t> </a:t>
            </a:r>
            <a:endParaRPr lang="en-GB" sz="1000" dirty="0"/>
          </a:p>
          <a:p>
            <a:pPr marL="0" indent="0">
              <a:buNone/>
            </a:pPr>
            <a:r>
              <a:rPr lang="en-GB" sz="1000" dirty="0"/>
              <a:t>[25] </a:t>
            </a:r>
            <a:r>
              <a:rPr lang="en-GB" sz="1000" dirty="0">
                <a:solidFill>
                  <a:srgbClr val="000000"/>
                </a:solidFill>
                <a:effectLst/>
                <a:latin typeface="Calibri" panose="020F0502020204030204" pitchFamily="34" charset="0"/>
              </a:rPr>
              <a:t>A. Shannon, A. K. Boyce, Chitra Gadwal, and T. Barnes, “Effective practices in game tutorial systems.,” </a:t>
            </a:r>
            <a:r>
              <a:rPr lang="en-GB" sz="1000" i="1" dirty="0">
                <a:solidFill>
                  <a:srgbClr val="000000"/>
                </a:solidFill>
                <a:effectLst/>
                <a:latin typeface="Calibri" panose="020F0502020204030204" pitchFamily="34" charset="0"/>
              </a:rPr>
              <a:t>Foundations of Digital Games</a:t>
            </a:r>
            <a:r>
              <a:rPr lang="en-GB" sz="1000" dirty="0">
                <a:solidFill>
                  <a:srgbClr val="000000"/>
                </a:solidFill>
                <a:effectLst/>
                <a:latin typeface="Calibri" panose="020F0502020204030204" pitchFamily="34" charset="0"/>
              </a:rPr>
              <a:t>, pp. 338–345, Jan. 2013.</a:t>
            </a:r>
            <a:r>
              <a:rPr lang="en-GB" sz="1000" dirty="0">
                <a:solidFill>
                  <a:srgbClr val="000000"/>
                </a:solidFill>
                <a:latin typeface="Calibri" panose="020F0502020204030204" pitchFamily="34" charset="0"/>
              </a:rPr>
              <a:t> </a:t>
            </a:r>
            <a:endParaRPr lang="en-GB" sz="1000" dirty="0"/>
          </a:p>
          <a:p>
            <a:pPr marL="0" indent="0">
              <a:buNone/>
            </a:pPr>
            <a:r>
              <a:rPr lang="en-GB" sz="1000" dirty="0"/>
              <a:t>[26] </a:t>
            </a:r>
            <a:r>
              <a:rPr lang="en-GB" sz="1000" dirty="0">
                <a:solidFill>
                  <a:srgbClr val="000000"/>
                </a:solidFill>
                <a:effectLst/>
                <a:latin typeface="Calibri" panose="020F0502020204030204" pitchFamily="34" charset="0"/>
              </a:rPr>
              <a:t>Wits Digital Arts, “Pantheon Interactive Allegory Exhibition teaser 2022,” </a:t>
            </a:r>
            <a:r>
              <a:rPr lang="en-GB" sz="1000" i="1" dirty="0">
                <a:solidFill>
                  <a:srgbClr val="000000"/>
                </a:solidFill>
                <a:effectLst/>
                <a:latin typeface="Calibri" panose="020F0502020204030204" pitchFamily="34" charset="0"/>
              </a:rPr>
              <a:t>YouTube</a:t>
            </a:r>
            <a:r>
              <a:rPr lang="en-GB" sz="1000" dirty="0">
                <a:solidFill>
                  <a:srgbClr val="000000"/>
                </a:solidFill>
                <a:effectLst/>
                <a:latin typeface="Calibri" panose="020F0502020204030204" pitchFamily="34" charset="0"/>
              </a:rPr>
              <a:t>, Feb. 17, 2022. </a:t>
            </a:r>
            <a:r>
              <a:rPr lang="en-GB" sz="1000" dirty="0">
                <a:solidFill>
                  <a:srgbClr val="000000"/>
                </a:solidFill>
                <a:effectLst/>
                <a:latin typeface="Calibri" panose="020F0502020204030204" pitchFamily="34" charset="0"/>
                <a:hlinkClick r:id="rId7"/>
              </a:rPr>
              <a:t>https://www.youtube.com/watch?v=sjhM4u8Urp4</a:t>
            </a:r>
            <a:r>
              <a:rPr lang="en-GB" sz="1000" dirty="0">
                <a:solidFill>
                  <a:srgbClr val="000000"/>
                </a:solidFill>
                <a:effectLst/>
                <a:latin typeface="Calibri" panose="020F0502020204030204" pitchFamily="34" charset="0"/>
              </a:rPr>
              <a:t>  (accessed Jan. 1, 2025).</a:t>
            </a:r>
            <a:endParaRPr lang="en-GB" sz="1000" dirty="0"/>
          </a:p>
          <a:p>
            <a:pPr marL="0" indent="0">
              <a:buNone/>
            </a:pPr>
            <a:r>
              <a:rPr lang="en-GB" sz="1000" dirty="0"/>
              <a:t>[27] </a:t>
            </a:r>
            <a:r>
              <a:rPr lang="en-GB" sz="1000" dirty="0">
                <a:solidFill>
                  <a:srgbClr val="000000"/>
                </a:solidFill>
                <a:effectLst/>
                <a:latin typeface="Calibri" panose="020F0502020204030204" pitchFamily="34" charset="0"/>
              </a:rPr>
              <a:t>Valve, “Portal on Steam,” </a:t>
            </a:r>
            <a:r>
              <a:rPr lang="en-GB" sz="1000" i="1" dirty="0">
                <a:solidFill>
                  <a:srgbClr val="000000"/>
                </a:solidFill>
                <a:effectLst/>
                <a:latin typeface="Calibri" panose="020F0502020204030204" pitchFamily="34" charset="0"/>
              </a:rPr>
              <a:t>store.steampowered.com</a:t>
            </a:r>
            <a:r>
              <a:rPr lang="en-GB" sz="1000" dirty="0">
                <a:solidFill>
                  <a:srgbClr val="000000"/>
                </a:solidFill>
                <a:effectLst/>
                <a:latin typeface="Calibri" panose="020F0502020204030204" pitchFamily="34" charset="0"/>
              </a:rPr>
              <a:t>, Oct. 10, 2007. </a:t>
            </a:r>
            <a:r>
              <a:rPr lang="en-GB" sz="1000" dirty="0">
                <a:solidFill>
                  <a:srgbClr val="000000"/>
                </a:solidFill>
                <a:effectLst/>
                <a:latin typeface="Calibri" panose="020F0502020204030204" pitchFamily="34" charset="0"/>
                <a:hlinkClick r:id="rId8"/>
              </a:rPr>
              <a:t>https://store.steampowered.com/app/400/Portal/</a:t>
            </a:r>
            <a:r>
              <a:rPr lang="en-GB" sz="1000" dirty="0">
                <a:solidFill>
                  <a:srgbClr val="000000"/>
                </a:solidFill>
                <a:latin typeface="Calibri" panose="020F0502020204030204" pitchFamily="34" charset="0"/>
              </a:rPr>
              <a:t> </a:t>
            </a:r>
            <a:endParaRPr lang="en-GB" sz="1000" dirty="0"/>
          </a:p>
          <a:p>
            <a:pPr marL="0" indent="0">
              <a:buNone/>
            </a:pPr>
            <a:r>
              <a:rPr lang="en-GB" sz="1000" dirty="0"/>
              <a:t>[28] </a:t>
            </a:r>
            <a:r>
              <a:rPr lang="en-GB" sz="1000" dirty="0">
                <a:solidFill>
                  <a:srgbClr val="000000"/>
                </a:solidFill>
                <a:effectLst/>
                <a:latin typeface="Calibri" panose="020F0502020204030204" pitchFamily="34" charset="0"/>
              </a:rPr>
              <a:t>“The Witness on Steam,” </a:t>
            </a:r>
            <a:r>
              <a:rPr lang="en-GB" sz="1000" i="1" dirty="0">
                <a:solidFill>
                  <a:srgbClr val="000000"/>
                </a:solidFill>
                <a:effectLst/>
                <a:latin typeface="Calibri" panose="020F0502020204030204" pitchFamily="34" charset="0"/>
              </a:rPr>
              <a:t>Steampowered.com</a:t>
            </a:r>
            <a:r>
              <a:rPr lang="en-GB" sz="1000" dirty="0">
                <a:solidFill>
                  <a:srgbClr val="000000"/>
                </a:solidFill>
                <a:effectLst/>
                <a:latin typeface="Calibri" panose="020F0502020204030204" pitchFamily="34" charset="0"/>
              </a:rPr>
              <a:t>, 2016. https://store.steampowered.com/app/210970/The_Witness/</a:t>
            </a:r>
            <a:endParaRPr lang="en-GB" sz="1000" dirty="0"/>
          </a:p>
          <a:p>
            <a:pPr marL="0" indent="0">
              <a:buNone/>
            </a:pPr>
            <a:r>
              <a:rPr lang="en-GB" sz="1000" dirty="0"/>
              <a:t>[29] </a:t>
            </a:r>
            <a:r>
              <a:rPr lang="en-GB" sz="1000" dirty="0" err="1">
                <a:solidFill>
                  <a:srgbClr val="000000"/>
                </a:solidFill>
                <a:effectLst/>
                <a:latin typeface="Calibri" panose="020F0502020204030204" pitchFamily="34" charset="0"/>
              </a:rPr>
              <a:t>Throneful</a:t>
            </a:r>
            <a:r>
              <a:rPr lang="en-GB" sz="1000" dirty="0">
                <a:solidFill>
                  <a:srgbClr val="000000"/>
                </a:solidFill>
                <a:effectLst/>
                <a:latin typeface="Calibri" panose="020F0502020204030204" pitchFamily="34" charset="0"/>
              </a:rPr>
              <a:t>, “The Talos Principle Gameplay (PC HD) [1080p60FPS],” </a:t>
            </a:r>
            <a:r>
              <a:rPr lang="en-GB" sz="1000" i="1" dirty="0">
                <a:solidFill>
                  <a:srgbClr val="000000"/>
                </a:solidFill>
                <a:effectLst/>
                <a:latin typeface="Calibri" panose="020F0502020204030204" pitchFamily="34" charset="0"/>
              </a:rPr>
              <a:t>YouTube</a:t>
            </a:r>
            <a:r>
              <a:rPr lang="en-GB" sz="1000" dirty="0">
                <a:solidFill>
                  <a:srgbClr val="000000"/>
                </a:solidFill>
                <a:effectLst/>
                <a:latin typeface="Calibri" panose="020F0502020204030204" pitchFamily="34" charset="0"/>
              </a:rPr>
              <a:t>, Dec. 29, 2019. https://www.youtube.com/watch?v=WsbOaBAsyKc</a:t>
            </a:r>
            <a:endParaRPr lang="en-GB" sz="1000" dirty="0"/>
          </a:p>
          <a:p>
            <a:pPr marL="0" indent="0">
              <a:buNone/>
            </a:pPr>
            <a:r>
              <a:rPr lang="en-GB" sz="1000" dirty="0"/>
              <a:t>[30]</a:t>
            </a:r>
            <a:r>
              <a:rPr lang="en-GB" sz="1800" dirty="0">
                <a:solidFill>
                  <a:srgbClr val="000000"/>
                </a:solidFill>
                <a:effectLst/>
                <a:latin typeface="Calibri" panose="020F0502020204030204" pitchFamily="34" charset="0"/>
                <a:ea typeface="Times New Roman" panose="02020603050405020304" pitchFamily="18" charset="0"/>
              </a:rPr>
              <a:t>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Starting room, Portal</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[31]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Interactable Cube, Portal</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[32]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Button, Portal</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[33]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Portal, Portal</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[34]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Completed Puzzle, Portal</a:t>
            </a:r>
            <a:r>
              <a:rPr lang="en-GB" sz="1000" dirty="0">
                <a:solidFill>
                  <a:srgbClr val="000000"/>
                </a:solidFill>
                <a:effectLst/>
                <a:ea typeface="Times New Roman" panose="02020603050405020304" pitchFamily="18" charset="0"/>
              </a:rPr>
              <a:t>.</a:t>
            </a:r>
            <a:endParaRPr lang="en-GB" sz="1000" dirty="0"/>
          </a:p>
          <a:p>
            <a:pPr marL="0" indent="0">
              <a:buNone/>
            </a:pPr>
            <a:endParaRPr lang="en-GB" sz="1000" dirty="0"/>
          </a:p>
        </p:txBody>
      </p:sp>
    </p:spTree>
    <p:extLst>
      <p:ext uri="{BB962C8B-B14F-4D97-AF65-F5344CB8AC3E}">
        <p14:creationId xmlns:p14="http://schemas.microsoft.com/office/powerpoint/2010/main" val="857660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3F140C-3CB5-A8FA-10B9-DE7E2B641648}"/>
              </a:ext>
            </a:extLst>
          </p:cNvPr>
          <p:cNvSpPr>
            <a:spLocks noGrp="1"/>
          </p:cNvSpPr>
          <p:nvPr>
            <p:ph idx="1"/>
          </p:nvPr>
        </p:nvSpPr>
        <p:spPr>
          <a:xfrm>
            <a:off x="838200" y="845389"/>
            <a:ext cx="10515600" cy="5331574"/>
          </a:xfrm>
        </p:spPr>
        <p:txBody>
          <a:bodyPr>
            <a:normAutofit/>
          </a:bodyPr>
          <a:lstStyle/>
          <a:p>
            <a:pPr marL="0" indent="0">
              <a:buNone/>
            </a:pPr>
            <a:r>
              <a:rPr lang="en-GB" sz="1000" dirty="0"/>
              <a:t>[35]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Puzzle Dynamic, Portal</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[36]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Level end, Portal</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[37]</a:t>
            </a:r>
            <a:r>
              <a:rPr lang="en-GB" sz="1000" dirty="0">
                <a:solidFill>
                  <a:srgbClr val="000000"/>
                </a:solidFill>
                <a:effectLst/>
                <a:ea typeface="Times New Roman" panose="02020603050405020304" pitchFamily="18" charset="0"/>
              </a:rPr>
              <a:t> A. Davis, </a:t>
            </a:r>
            <a:r>
              <a:rPr lang="en-GB" sz="1000" i="1" dirty="0">
                <a:solidFill>
                  <a:srgbClr val="000000"/>
                </a:solidFill>
                <a:effectLst/>
                <a:ea typeface="Times New Roman" panose="02020603050405020304" pitchFamily="18" charset="0"/>
              </a:rPr>
              <a:t>Power Cables, The Witness</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[38] </a:t>
            </a:r>
            <a:r>
              <a:rPr lang="en-GB" sz="1000" dirty="0">
                <a:solidFill>
                  <a:srgbClr val="000000"/>
                </a:solidFill>
                <a:effectLst/>
                <a:ea typeface="Times New Roman" panose="02020603050405020304" pitchFamily="18" charset="0"/>
              </a:rPr>
              <a:t> A. Davis, </a:t>
            </a:r>
            <a:r>
              <a:rPr lang="en-GB" sz="1000" i="1" dirty="0">
                <a:solidFill>
                  <a:srgbClr val="000000"/>
                </a:solidFill>
                <a:effectLst/>
                <a:ea typeface="Times New Roman" panose="02020603050405020304" pitchFamily="18" charset="0"/>
              </a:rPr>
              <a:t>Power Connector, The Witness</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[39] </a:t>
            </a:r>
            <a:r>
              <a:rPr lang="en-GB" sz="1000" dirty="0">
                <a:solidFill>
                  <a:srgbClr val="000000"/>
                </a:solidFill>
                <a:effectLst/>
                <a:ea typeface="Times New Roman" panose="02020603050405020304" pitchFamily="18" charset="0"/>
              </a:rPr>
              <a:t> A. Davis, </a:t>
            </a:r>
            <a:r>
              <a:rPr lang="en-GB" sz="1000" i="1" dirty="0">
                <a:solidFill>
                  <a:srgbClr val="000000"/>
                </a:solidFill>
                <a:effectLst/>
                <a:ea typeface="Times New Roman" panose="02020603050405020304" pitchFamily="18" charset="0"/>
              </a:rPr>
              <a:t>Puzzle Locations, The Witness</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[40]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Incomplete Puzzle, The Witness</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[41] </a:t>
            </a:r>
            <a:r>
              <a:rPr lang="en-GB" sz="1000" dirty="0">
                <a:solidFill>
                  <a:srgbClr val="000000"/>
                </a:solidFill>
                <a:effectLst/>
                <a:ea typeface="Times New Roman" panose="02020603050405020304" pitchFamily="18" charset="0"/>
              </a:rPr>
              <a:t>A. Davis, </a:t>
            </a:r>
            <a:r>
              <a:rPr lang="en-GB" sz="1000" i="1" dirty="0">
                <a:solidFill>
                  <a:srgbClr val="000000"/>
                </a:solidFill>
                <a:effectLst/>
                <a:ea typeface="Times New Roman" panose="02020603050405020304" pitchFamily="18" charset="0"/>
              </a:rPr>
              <a:t>Completed Puzzle, The Witness</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[42] </a:t>
            </a:r>
            <a:r>
              <a:rPr lang="en-GB" sz="1000" dirty="0">
                <a:solidFill>
                  <a:srgbClr val="000000"/>
                </a:solidFill>
                <a:effectLst/>
                <a:ea typeface="Times New Roman" panose="02020603050405020304" pitchFamily="18" charset="0"/>
              </a:rPr>
              <a:t>A. Davis, Intro</a:t>
            </a:r>
            <a:r>
              <a:rPr lang="en-GB" sz="1000" i="1" dirty="0">
                <a:solidFill>
                  <a:srgbClr val="000000"/>
                </a:solidFill>
                <a:effectLst/>
                <a:ea typeface="Times New Roman" panose="02020603050405020304" pitchFamily="18" charset="0"/>
              </a:rPr>
              <a:t>, The Talos Principle</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[43] </a:t>
            </a:r>
            <a:r>
              <a:rPr lang="en-GB" sz="1000" dirty="0">
                <a:solidFill>
                  <a:srgbClr val="000000"/>
                </a:solidFill>
                <a:effectLst/>
                <a:ea typeface="Times New Roman" panose="02020603050405020304" pitchFamily="18" charset="0"/>
              </a:rPr>
              <a:t>A. Davis, Environment</a:t>
            </a:r>
            <a:r>
              <a:rPr lang="en-GB" sz="1000" i="1" dirty="0">
                <a:solidFill>
                  <a:srgbClr val="000000"/>
                </a:solidFill>
                <a:effectLst/>
                <a:ea typeface="Times New Roman" panose="02020603050405020304" pitchFamily="18" charset="0"/>
              </a:rPr>
              <a:t>, The Talos Principle</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[44] </a:t>
            </a:r>
            <a:r>
              <a:rPr lang="en-GB" sz="1000" dirty="0">
                <a:solidFill>
                  <a:srgbClr val="000000"/>
                </a:solidFill>
                <a:effectLst/>
                <a:ea typeface="Times New Roman" panose="02020603050405020304" pitchFamily="18" charset="0"/>
              </a:rPr>
              <a:t>A. Davis, Jammer Use</a:t>
            </a:r>
            <a:r>
              <a:rPr lang="en-GB" sz="1000" i="1" dirty="0">
                <a:solidFill>
                  <a:srgbClr val="000000"/>
                </a:solidFill>
                <a:effectLst/>
                <a:ea typeface="Times New Roman" panose="02020603050405020304" pitchFamily="18" charset="0"/>
              </a:rPr>
              <a:t>, The Talos Principle</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[45] </a:t>
            </a:r>
            <a:r>
              <a:rPr lang="en-GB" sz="1000" dirty="0">
                <a:solidFill>
                  <a:srgbClr val="000000"/>
                </a:solidFill>
                <a:effectLst/>
                <a:ea typeface="Times New Roman" panose="02020603050405020304" pitchFamily="18" charset="0"/>
              </a:rPr>
              <a:t>A. Davis, The Key</a:t>
            </a:r>
            <a:r>
              <a:rPr lang="en-GB" sz="1000" i="1" dirty="0">
                <a:solidFill>
                  <a:srgbClr val="000000"/>
                </a:solidFill>
                <a:effectLst/>
                <a:ea typeface="Times New Roman" panose="02020603050405020304" pitchFamily="18" charset="0"/>
              </a:rPr>
              <a:t>, The Talos Principle</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[46] </a:t>
            </a:r>
            <a:r>
              <a:rPr lang="en-GB" sz="1000" dirty="0">
                <a:solidFill>
                  <a:srgbClr val="000000"/>
                </a:solidFill>
                <a:effectLst/>
                <a:ea typeface="Times New Roman" panose="02020603050405020304" pitchFamily="18" charset="0"/>
              </a:rPr>
              <a:t>A. Davis, Puzzle</a:t>
            </a:r>
            <a:r>
              <a:rPr lang="en-GB" sz="1000" i="1" dirty="0">
                <a:solidFill>
                  <a:srgbClr val="000000"/>
                </a:solidFill>
                <a:effectLst/>
                <a:ea typeface="Times New Roman" panose="02020603050405020304" pitchFamily="18" charset="0"/>
              </a:rPr>
              <a:t>, The Talos Principle</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[47] </a:t>
            </a:r>
            <a:r>
              <a:rPr lang="en-GB" sz="1000" dirty="0">
                <a:solidFill>
                  <a:srgbClr val="000000"/>
                </a:solidFill>
                <a:effectLst/>
                <a:ea typeface="Times New Roman" panose="02020603050405020304" pitchFamily="18" charset="0"/>
              </a:rPr>
              <a:t>A. Davis, Barrier</a:t>
            </a:r>
            <a:r>
              <a:rPr lang="en-GB" sz="1000" i="1" dirty="0">
                <a:solidFill>
                  <a:srgbClr val="000000"/>
                </a:solidFill>
                <a:effectLst/>
                <a:ea typeface="Times New Roman" panose="02020603050405020304" pitchFamily="18" charset="0"/>
              </a:rPr>
              <a:t>, The Talos Principle</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[48] </a:t>
            </a:r>
            <a:r>
              <a:rPr lang="en-GB" sz="1000" dirty="0">
                <a:solidFill>
                  <a:srgbClr val="000000"/>
                </a:solidFill>
                <a:effectLst/>
                <a:ea typeface="Times New Roman" panose="02020603050405020304" pitchFamily="18" charset="0"/>
              </a:rPr>
              <a:t>A. Davis, Danger ahead</a:t>
            </a:r>
            <a:r>
              <a:rPr lang="en-GB" sz="1000" i="1" dirty="0">
                <a:solidFill>
                  <a:srgbClr val="000000"/>
                </a:solidFill>
                <a:effectLst/>
                <a:ea typeface="Times New Roman" panose="02020603050405020304" pitchFamily="18" charset="0"/>
              </a:rPr>
              <a:t>, The Talos Principle</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[49] </a:t>
            </a:r>
            <a:r>
              <a:rPr lang="en-GB" sz="1000" dirty="0">
                <a:solidFill>
                  <a:srgbClr val="000000"/>
                </a:solidFill>
                <a:effectLst/>
                <a:ea typeface="Times New Roman" panose="02020603050405020304" pitchFamily="18" charset="0"/>
              </a:rPr>
              <a:t>A. Davis, Intro</a:t>
            </a:r>
            <a:r>
              <a:rPr lang="en-GB" sz="1000" i="1" dirty="0">
                <a:solidFill>
                  <a:srgbClr val="000000"/>
                </a:solidFill>
                <a:effectLst/>
                <a:ea typeface="Times New Roman" panose="02020603050405020304" pitchFamily="18" charset="0"/>
              </a:rPr>
              <a:t>, Allegory</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[50] </a:t>
            </a:r>
            <a:r>
              <a:rPr lang="en-GB" sz="1000" dirty="0">
                <a:solidFill>
                  <a:srgbClr val="000000"/>
                </a:solidFill>
                <a:effectLst/>
                <a:ea typeface="Times New Roman" panose="02020603050405020304" pitchFamily="18" charset="0"/>
              </a:rPr>
              <a:t>A. Davis, Sounds</a:t>
            </a:r>
            <a:r>
              <a:rPr lang="en-GB" sz="1000" i="1" dirty="0">
                <a:solidFill>
                  <a:srgbClr val="000000"/>
                </a:solidFill>
                <a:effectLst/>
                <a:ea typeface="Times New Roman" panose="02020603050405020304" pitchFamily="18" charset="0"/>
              </a:rPr>
              <a:t>, Allegory</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[51] </a:t>
            </a:r>
            <a:r>
              <a:rPr lang="en-GB" sz="1000" dirty="0">
                <a:solidFill>
                  <a:srgbClr val="000000"/>
                </a:solidFill>
                <a:effectLst/>
                <a:ea typeface="Times New Roman" panose="02020603050405020304" pitchFamily="18" charset="0"/>
              </a:rPr>
              <a:t>A. Davis, Environment</a:t>
            </a:r>
            <a:r>
              <a:rPr lang="en-GB" sz="1000" i="1" dirty="0">
                <a:solidFill>
                  <a:srgbClr val="000000"/>
                </a:solidFill>
                <a:effectLst/>
                <a:ea typeface="Times New Roman" panose="02020603050405020304" pitchFamily="18" charset="0"/>
              </a:rPr>
              <a:t>, Allegory</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[52] </a:t>
            </a:r>
            <a:r>
              <a:rPr lang="en-GB" sz="1000" dirty="0">
                <a:solidFill>
                  <a:srgbClr val="000000"/>
                </a:solidFill>
                <a:effectLst/>
                <a:ea typeface="Times New Roman" panose="02020603050405020304" pitchFamily="18" charset="0"/>
              </a:rPr>
              <a:t>A. Davis, Platform Puzzle</a:t>
            </a:r>
            <a:r>
              <a:rPr lang="en-GB" sz="1000" i="1" dirty="0">
                <a:solidFill>
                  <a:srgbClr val="000000"/>
                </a:solidFill>
                <a:effectLst/>
                <a:ea typeface="Times New Roman" panose="02020603050405020304" pitchFamily="18" charset="0"/>
              </a:rPr>
              <a:t>, Allegory</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[53] </a:t>
            </a:r>
            <a:r>
              <a:rPr lang="en-GB" sz="1000" dirty="0">
                <a:solidFill>
                  <a:srgbClr val="000000"/>
                </a:solidFill>
                <a:effectLst/>
                <a:ea typeface="Times New Roman" panose="02020603050405020304" pitchFamily="18" charset="0"/>
              </a:rPr>
              <a:t>A. Davis, Advanced Puzzle</a:t>
            </a:r>
            <a:r>
              <a:rPr lang="en-GB" sz="1000" i="1" dirty="0">
                <a:solidFill>
                  <a:srgbClr val="000000"/>
                </a:solidFill>
                <a:effectLst/>
                <a:ea typeface="Times New Roman" panose="02020603050405020304" pitchFamily="18" charset="0"/>
              </a:rPr>
              <a:t>, Allegory</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[54] </a:t>
            </a:r>
            <a:r>
              <a:rPr lang="en-GB" sz="1000" dirty="0">
                <a:solidFill>
                  <a:srgbClr val="000000"/>
                </a:solidFill>
                <a:effectLst/>
                <a:ea typeface="Times New Roman" panose="02020603050405020304" pitchFamily="18" charset="0"/>
              </a:rPr>
              <a:t>A. Davis, Prompts</a:t>
            </a:r>
            <a:r>
              <a:rPr lang="en-GB" sz="1000" i="1" dirty="0">
                <a:solidFill>
                  <a:srgbClr val="000000"/>
                </a:solidFill>
                <a:effectLst/>
                <a:ea typeface="Times New Roman" panose="02020603050405020304" pitchFamily="18" charset="0"/>
              </a:rPr>
              <a:t>, Allegory</a:t>
            </a:r>
            <a:r>
              <a:rPr lang="en-GB" sz="1000" dirty="0">
                <a:solidFill>
                  <a:srgbClr val="000000"/>
                </a:solidFill>
                <a:effectLst/>
                <a:ea typeface="Times New Roman" panose="02020603050405020304" pitchFamily="18" charset="0"/>
              </a:rPr>
              <a:t>.</a:t>
            </a:r>
            <a:endParaRPr lang="en-GB" sz="1000" dirty="0"/>
          </a:p>
        </p:txBody>
      </p:sp>
    </p:spTree>
    <p:extLst>
      <p:ext uri="{BB962C8B-B14F-4D97-AF65-F5344CB8AC3E}">
        <p14:creationId xmlns:p14="http://schemas.microsoft.com/office/powerpoint/2010/main" val="3665276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1D888E-7C55-A9FA-F67F-5B58D79A10E2}"/>
              </a:ext>
            </a:extLst>
          </p:cNvPr>
          <p:cNvSpPr>
            <a:spLocks noGrp="1"/>
          </p:cNvSpPr>
          <p:nvPr>
            <p:ph idx="1"/>
          </p:nvPr>
        </p:nvSpPr>
        <p:spPr>
          <a:xfrm>
            <a:off x="838200" y="569343"/>
            <a:ext cx="10515600" cy="5607620"/>
          </a:xfrm>
        </p:spPr>
        <p:txBody>
          <a:bodyPr>
            <a:normAutofit/>
          </a:bodyPr>
          <a:lstStyle/>
          <a:p>
            <a:pPr marL="0" indent="0">
              <a:buNone/>
            </a:pPr>
            <a:r>
              <a:rPr lang="en-GB" sz="1000" dirty="0"/>
              <a:t>[55] </a:t>
            </a:r>
            <a:r>
              <a:rPr lang="en-GB" sz="1000" dirty="0">
                <a:solidFill>
                  <a:srgbClr val="000000"/>
                </a:solidFill>
                <a:effectLst/>
                <a:ea typeface="Times New Roman" panose="02020603050405020304" pitchFamily="18" charset="0"/>
              </a:rPr>
              <a:t>A. Davis, Final level intro</a:t>
            </a:r>
            <a:r>
              <a:rPr lang="en-GB" sz="1000" i="1" dirty="0">
                <a:solidFill>
                  <a:srgbClr val="000000"/>
                </a:solidFill>
                <a:effectLst/>
                <a:ea typeface="Times New Roman" panose="02020603050405020304" pitchFamily="18" charset="0"/>
              </a:rPr>
              <a:t>, Allegory</a:t>
            </a:r>
            <a:r>
              <a:rPr lang="en-GB" sz="1000" dirty="0">
                <a:solidFill>
                  <a:srgbClr val="000000"/>
                </a:solidFill>
                <a:effectLst/>
                <a:ea typeface="Times New Roman" panose="02020603050405020304" pitchFamily="18" charset="0"/>
              </a:rPr>
              <a:t>.</a:t>
            </a:r>
            <a:endParaRPr lang="en-GB" sz="1000" dirty="0"/>
          </a:p>
          <a:p>
            <a:pPr marL="0" indent="0">
              <a:buNone/>
            </a:pPr>
            <a:r>
              <a:rPr lang="en-GB" sz="1000" dirty="0"/>
              <a:t>[56] </a:t>
            </a:r>
            <a:r>
              <a:rPr lang="en-GB" sz="1000" dirty="0">
                <a:solidFill>
                  <a:srgbClr val="000000"/>
                </a:solidFill>
                <a:effectLst/>
                <a:latin typeface="Calibri" panose="020F0502020204030204" pitchFamily="34" charset="0"/>
                <a:ea typeface="Times New Roman" panose="02020603050405020304" pitchFamily="18" charset="0"/>
              </a:rPr>
              <a:t>[-] “LEGO Toy Factory Tycoon 0524-6853-1181 by </a:t>
            </a:r>
            <a:r>
              <a:rPr lang="en-GB" sz="1000" dirty="0" err="1">
                <a:solidFill>
                  <a:srgbClr val="000000"/>
                </a:solidFill>
                <a:effectLst/>
                <a:latin typeface="Calibri" panose="020F0502020204030204" pitchFamily="34" charset="0"/>
                <a:ea typeface="Times New Roman" panose="02020603050405020304" pitchFamily="18" charset="0"/>
              </a:rPr>
              <a:t>thelegogroup</a:t>
            </a:r>
            <a:r>
              <a:rPr lang="en-GB" sz="1000" dirty="0">
                <a:solidFill>
                  <a:srgbClr val="000000"/>
                </a:solidFill>
                <a:effectLst/>
                <a:latin typeface="Calibri" panose="020F0502020204030204" pitchFamily="34" charset="0"/>
                <a:ea typeface="Times New Roman" panose="02020603050405020304" pitchFamily="18" charset="0"/>
              </a:rPr>
              <a:t> - Fortnite,” </a:t>
            </a:r>
            <a:r>
              <a:rPr lang="en-GB" sz="1000" i="1" dirty="0">
                <a:solidFill>
                  <a:srgbClr val="000000"/>
                </a:solidFill>
                <a:effectLst/>
                <a:latin typeface="Calibri" panose="020F0502020204030204" pitchFamily="34" charset="0"/>
                <a:ea typeface="Times New Roman" panose="02020603050405020304" pitchFamily="18" charset="0"/>
              </a:rPr>
              <a:t>Epic Games’ Fortnite</a:t>
            </a:r>
            <a:r>
              <a:rPr lang="en-GB" sz="1000" dirty="0">
                <a:solidFill>
                  <a:srgbClr val="000000"/>
                </a:solidFill>
                <a:effectLst/>
                <a:latin typeface="Calibri" panose="020F0502020204030204" pitchFamily="34" charset="0"/>
                <a:ea typeface="Times New Roman" panose="02020603050405020304" pitchFamily="18" charset="0"/>
              </a:rPr>
              <a:t>, 2024. </a:t>
            </a:r>
            <a:r>
              <a:rPr lang="en-GB" sz="1000" dirty="0">
                <a:solidFill>
                  <a:srgbClr val="000000"/>
                </a:solidFill>
                <a:effectLst/>
                <a:latin typeface="Calibri" panose="020F0502020204030204" pitchFamily="34" charset="0"/>
                <a:ea typeface="Times New Roman" panose="02020603050405020304" pitchFamily="18" charset="0"/>
                <a:hlinkClick r:id="rId2"/>
              </a:rPr>
              <a:t>https://www.fortnite.com/@thelegogroup/0524-6853-1181?lang=en-US</a:t>
            </a:r>
            <a:r>
              <a:rPr lang="en-GB" sz="1000" dirty="0">
                <a:solidFill>
                  <a:srgbClr val="000000"/>
                </a:solidFill>
                <a:effectLst/>
                <a:latin typeface="Calibri" panose="020F0502020204030204" pitchFamily="34" charset="0"/>
                <a:ea typeface="Times New Roman" panose="02020603050405020304" pitchFamily="18" charset="0"/>
              </a:rPr>
              <a:t>  (accessed Jan. 10, 2025).</a:t>
            </a:r>
            <a:endParaRPr lang="en-GB" sz="1000" dirty="0"/>
          </a:p>
          <a:p>
            <a:pPr marL="0" indent="0">
              <a:buNone/>
            </a:pPr>
            <a:r>
              <a:rPr lang="en-GB" sz="1000" dirty="0"/>
              <a:t>[57] </a:t>
            </a:r>
            <a:r>
              <a:rPr lang="en-GB" sz="1000" dirty="0">
                <a:solidFill>
                  <a:srgbClr val="000000"/>
                </a:solidFill>
                <a:effectLst/>
                <a:latin typeface="Calibri" panose="020F0502020204030204" pitchFamily="34" charset="0"/>
                <a:ea typeface="Times New Roman" panose="02020603050405020304" pitchFamily="18" charset="0"/>
              </a:rPr>
              <a:t>[-] “World of Warcraft,” </a:t>
            </a:r>
            <a:r>
              <a:rPr lang="en-GB" sz="1000" i="1" dirty="0">
                <a:solidFill>
                  <a:srgbClr val="000000"/>
                </a:solidFill>
                <a:effectLst/>
                <a:latin typeface="Calibri" panose="020F0502020204030204" pitchFamily="34" charset="0"/>
                <a:ea typeface="Times New Roman" panose="02020603050405020304" pitchFamily="18" charset="0"/>
              </a:rPr>
              <a:t>World of Warcraft</a:t>
            </a:r>
            <a:r>
              <a:rPr lang="en-GB" sz="1000" dirty="0">
                <a:solidFill>
                  <a:srgbClr val="000000"/>
                </a:solidFill>
                <a:effectLst/>
                <a:latin typeface="Calibri" panose="020F0502020204030204" pitchFamily="34" charset="0"/>
                <a:ea typeface="Times New Roman" panose="02020603050405020304" pitchFamily="18" charset="0"/>
              </a:rPr>
              <a:t>. </a:t>
            </a:r>
            <a:r>
              <a:rPr lang="en-GB" sz="1000" dirty="0">
                <a:solidFill>
                  <a:srgbClr val="000000"/>
                </a:solidFill>
                <a:effectLst/>
                <a:latin typeface="Calibri" panose="020F0502020204030204" pitchFamily="34" charset="0"/>
                <a:ea typeface="Times New Roman" panose="02020603050405020304" pitchFamily="18" charset="0"/>
                <a:hlinkClick r:id="rId3"/>
              </a:rPr>
              <a:t>https://worldofwarcraft.blizzard.com/en-us/</a:t>
            </a:r>
            <a:r>
              <a:rPr lang="en-GB" sz="1000" dirty="0">
                <a:solidFill>
                  <a:srgbClr val="000000"/>
                </a:solidFill>
                <a:effectLst/>
                <a:latin typeface="Calibri" panose="020F0502020204030204" pitchFamily="34" charset="0"/>
                <a:ea typeface="Times New Roman" panose="02020603050405020304" pitchFamily="18" charset="0"/>
              </a:rPr>
              <a:t> </a:t>
            </a:r>
            <a:endParaRPr lang="en-GB" sz="1000" dirty="0"/>
          </a:p>
          <a:p>
            <a:pPr marL="0" indent="0">
              <a:buNone/>
            </a:pPr>
            <a:r>
              <a:rPr lang="en-GB" sz="1000" dirty="0"/>
              <a:t>[58] </a:t>
            </a:r>
            <a:r>
              <a:rPr lang="en-GB" sz="1000" dirty="0">
                <a:solidFill>
                  <a:srgbClr val="000000"/>
                </a:solidFill>
                <a:effectLst/>
                <a:latin typeface="Calibri" panose="020F0502020204030204" pitchFamily="34" charset="0"/>
                <a:ea typeface="Times New Roman" panose="02020603050405020304" pitchFamily="18" charset="0"/>
              </a:rPr>
              <a:t> Matt Aspland, “How To Add Subtitles In Unreal Engine 5 The Right Way | Unreal Engine 5 Tutorial,” </a:t>
            </a:r>
            <a:r>
              <a:rPr lang="en-GB" sz="1000" i="1" dirty="0">
                <a:solidFill>
                  <a:srgbClr val="000000"/>
                </a:solidFill>
                <a:effectLst/>
                <a:latin typeface="Calibri" panose="020F0502020204030204" pitchFamily="34" charset="0"/>
                <a:ea typeface="Times New Roman" panose="02020603050405020304" pitchFamily="18" charset="0"/>
              </a:rPr>
              <a:t>YouTube</a:t>
            </a:r>
            <a:r>
              <a:rPr lang="en-GB" sz="1000" dirty="0">
                <a:solidFill>
                  <a:srgbClr val="000000"/>
                </a:solidFill>
                <a:effectLst/>
                <a:latin typeface="Calibri" panose="020F0502020204030204" pitchFamily="34" charset="0"/>
                <a:ea typeface="Times New Roman" panose="02020603050405020304" pitchFamily="18" charset="0"/>
              </a:rPr>
              <a:t>, Feb. 23, 2024. </a:t>
            </a:r>
            <a:r>
              <a:rPr lang="en-GB" sz="1000" dirty="0">
                <a:solidFill>
                  <a:srgbClr val="000000"/>
                </a:solidFill>
                <a:effectLst/>
                <a:latin typeface="Calibri" panose="020F0502020204030204" pitchFamily="34" charset="0"/>
                <a:ea typeface="Times New Roman" panose="02020603050405020304" pitchFamily="18" charset="0"/>
                <a:hlinkClick r:id="rId4"/>
              </a:rPr>
              <a:t>https://www.youtube.com/watch?v=0uYzq7JqPCI</a:t>
            </a:r>
            <a:r>
              <a:rPr lang="en-GB" sz="1000" dirty="0">
                <a:solidFill>
                  <a:srgbClr val="000000"/>
                </a:solidFill>
                <a:effectLst/>
                <a:latin typeface="Calibri" panose="020F0502020204030204" pitchFamily="34" charset="0"/>
                <a:ea typeface="Times New Roman" panose="02020603050405020304" pitchFamily="18" charset="0"/>
              </a:rPr>
              <a:t> n (accessed Jan. 1, 2025).</a:t>
            </a:r>
            <a:endParaRPr lang="en-GB" sz="1000" dirty="0"/>
          </a:p>
          <a:p>
            <a:pPr marL="0" indent="0">
              <a:buNone/>
            </a:pPr>
            <a:r>
              <a:rPr lang="en-GB" sz="1000" dirty="0"/>
              <a:t>[59] </a:t>
            </a:r>
            <a:r>
              <a:rPr lang="en-GB" sz="1000" dirty="0">
                <a:solidFill>
                  <a:srgbClr val="000000"/>
                </a:solidFill>
                <a:effectLst/>
                <a:latin typeface="Calibri" panose="020F0502020204030204" pitchFamily="34" charset="0"/>
              </a:rPr>
              <a:t>“How To Set Up A Respawn System In Unreal Engine 5 (Tutorial),” </a:t>
            </a:r>
            <a:r>
              <a:rPr lang="en-GB" sz="1000" i="1" dirty="0">
                <a:solidFill>
                  <a:srgbClr val="000000"/>
                </a:solidFill>
                <a:effectLst/>
                <a:latin typeface="Calibri" panose="020F0502020204030204" pitchFamily="34" charset="0"/>
              </a:rPr>
              <a:t>www.youtube.com</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5"/>
              </a:rPr>
              <a:t>https://www.youtube.com/watch?v=PwDHGhdDG_k</a:t>
            </a:r>
            <a:r>
              <a:rPr lang="en-GB" sz="1000" dirty="0">
                <a:solidFill>
                  <a:srgbClr val="000000"/>
                </a:solidFill>
                <a:effectLst/>
                <a:latin typeface="Calibri" panose="020F0502020204030204" pitchFamily="34" charset="0"/>
              </a:rPr>
              <a:t>  (accessed Jan. 1, 2023).</a:t>
            </a:r>
            <a:endParaRPr lang="en-GB" sz="1000" dirty="0"/>
          </a:p>
          <a:p>
            <a:pPr marL="0" indent="0">
              <a:buNone/>
            </a:pPr>
            <a:r>
              <a:rPr lang="en-GB" sz="1000" dirty="0"/>
              <a:t>[60] </a:t>
            </a:r>
            <a:r>
              <a:rPr lang="en-GB" sz="1000" dirty="0">
                <a:solidFill>
                  <a:srgbClr val="000000"/>
                </a:solidFill>
                <a:effectLst/>
                <a:latin typeface="Calibri" panose="020F0502020204030204" pitchFamily="34" charset="0"/>
                <a:ea typeface="Times New Roman" panose="02020603050405020304" pitchFamily="18" charset="0"/>
              </a:rPr>
              <a:t>Matt Aspland, “How To Create A Timer And Stopwatch In Unreal Engine 5 (Tutorial),” </a:t>
            </a:r>
            <a:r>
              <a:rPr lang="en-GB" sz="1000" i="1" dirty="0">
                <a:solidFill>
                  <a:srgbClr val="000000"/>
                </a:solidFill>
                <a:effectLst/>
                <a:latin typeface="Calibri" panose="020F0502020204030204" pitchFamily="34" charset="0"/>
                <a:ea typeface="Times New Roman" panose="02020603050405020304" pitchFamily="18" charset="0"/>
              </a:rPr>
              <a:t>YouTube</a:t>
            </a:r>
            <a:r>
              <a:rPr lang="en-GB" sz="1000" dirty="0">
                <a:solidFill>
                  <a:srgbClr val="000000"/>
                </a:solidFill>
                <a:effectLst/>
                <a:latin typeface="Calibri" panose="020F0502020204030204" pitchFamily="34" charset="0"/>
                <a:ea typeface="Times New Roman" panose="02020603050405020304" pitchFamily="18" charset="0"/>
              </a:rPr>
              <a:t>, Jun. 01, 2024. </a:t>
            </a:r>
            <a:r>
              <a:rPr lang="en-GB" sz="1000" dirty="0">
                <a:solidFill>
                  <a:srgbClr val="000000"/>
                </a:solidFill>
                <a:effectLst/>
                <a:latin typeface="Calibri" panose="020F0502020204030204" pitchFamily="34" charset="0"/>
                <a:ea typeface="Times New Roman" panose="02020603050405020304" pitchFamily="18" charset="0"/>
                <a:hlinkClick r:id="rId6"/>
              </a:rPr>
              <a:t>https://www.youtube.com/watch?v=e_oNZAFfrbk</a:t>
            </a:r>
            <a:r>
              <a:rPr lang="en-GB" sz="1000" dirty="0">
                <a:solidFill>
                  <a:srgbClr val="000000"/>
                </a:solidFill>
                <a:effectLst/>
                <a:latin typeface="Calibri" panose="020F0502020204030204" pitchFamily="34" charset="0"/>
                <a:ea typeface="Times New Roman" panose="02020603050405020304" pitchFamily="18" charset="0"/>
              </a:rPr>
              <a:t>  (accessed Jan. 16, 2025).</a:t>
            </a:r>
            <a:endParaRPr lang="en-GB" sz="1000" dirty="0"/>
          </a:p>
          <a:p>
            <a:pPr marL="0" indent="0">
              <a:buNone/>
            </a:pPr>
            <a:r>
              <a:rPr lang="en-GB" sz="1000" dirty="0"/>
              <a:t>[61] </a:t>
            </a:r>
            <a:r>
              <a:rPr lang="en-GB" sz="1000" dirty="0">
                <a:solidFill>
                  <a:srgbClr val="000000"/>
                </a:solidFill>
                <a:effectLst/>
                <a:latin typeface="Calibri" panose="020F0502020204030204" pitchFamily="34" charset="0"/>
              </a:rPr>
              <a:t>Epic Games, “Unreal Engine | The most powerful real-time 3D creation tool,” </a:t>
            </a:r>
            <a:r>
              <a:rPr lang="en-GB" sz="1000" i="1" dirty="0">
                <a:solidFill>
                  <a:srgbClr val="000000"/>
                </a:solidFill>
                <a:effectLst/>
                <a:latin typeface="Calibri" panose="020F0502020204030204" pitchFamily="34" charset="0"/>
              </a:rPr>
              <a:t>Unreal Engine</a:t>
            </a:r>
            <a:r>
              <a:rPr lang="en-GB" sz="1000" dirty="0">
                <a:solidFill>
                  <a:srgbClr val="000000"/>
                </a:solidFill>
                <a:effectLst/>
                <a:latin typeface="Calibri" panose="020F0502020204030204" pitchFamily="34" charset="0"/>
              </a:rPr>
              <a:t>, 2023. https://www.unrealengine.com/en-US</a:t>
            </a:r>
            <a:endParaRPr lang="en-GB" sz="1000" dirty="0"/>
          </a:p>
          <a:p>
            <a:pPr marL="0" indent="0">
              <a:buNone/>
            </a:pPr>
            <a:r>
              <a:rPr lang="en-GB" sz="1000" dirty="0"/>
              <a:t>[62] A. Davis, Epic Games Library</a:t>
            </a:r>
          </a:p>
          <a:p>
            <a:pPr marL="0" indent="0">
              <a:buNone/>
            </a:pPr>
            <a:r>
              <a:rPr lang="en-GB" sz="1000" dirty="0"/>
              <a:t>[63] A. Davis, FAB plugins, Free Directional Gravity</a:t>
            </a:r>
          </a:p>
          <a:p>
            <a:pPr marL="0" indent="0">
              <a:buNone/>
            </a:pPr>
            <a:r>
              <a:rPr lang="en-GB" sz="1000" dirty="0"/>
              <a:t>[64]  </a:t>
            </a:r>
            <a:r>
              <a:rPr lang="en-GB" sz="1000" dirty="0">
                <a:solidFill>
                  <a:srgbClr val="000000"/>
                </a:solidFill>
                <a:effectLst/>
                <a:latin typeface="Calibri" panose="020F0502020204030204" pitchFamily="34" charset="0"/>
              </a:rPr>
              <a:t>“Fab | Everything you need to build new worlds,” </a:t>
            </a:r>
            <a:r>
              <a:rPr lang="en-GB" sz="1000" i="1" dirty="0">
                <a:solidFill>
                  <a:srgbClr val="000000"/>
                </a:solidFill>
                <a:effectLst/>
                <a:latin typeface="Calibri" panose="020F0502020204030204" pitchFamily="34" charset="0"/>
              </a:rPr>
              <a:t>Fab</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7"/>
              </a:rPr>
              <a:t>https://www.fab.com/</a:t>
            </a:r>
            <a:r>
              <a:rPr lang="en-GB" sz="1000" dirty="0">
                <a:solidFill>
                  <a:srgbClr val="000000"/>
                </a:solidFill>
                <a:effectLst/>
                <a:latin typeface="Calibri" panose="020F0502020204030204" pitchFamily="34" charset="0"/>
              </a:rPr>
              <a:t> </a:t>
            </a:r>
            <a:endParaRPr lang="en-GB" sz="1000" dirty="0"/>
          </a:p>
          <a:p>
            <a:pPr marL="0" indent="0">
              <a:buNone/>
            </a:pPr>
            <a:r>
              <a:rPr lang="en-GB" sz="1000" dirty="0"/>
              <a:t>[65] </a:t>
            </a:r>
            <a:r>
              <a:rPr lang="en-GB" sz="1000" dirty="0">
                <a:solidFill>
                  <a:srgbClr val="000000"/>
                </a:solidFill>
                <a:effectLst/>
                <a:latin typeface="Calibri" panose="020F0502020204030204" pitchFamily="34" charset="0"/>
              </a:rPr>
              <a:t>Matt Aspland, “How To Make A Bounce Pad In Unreal Engine,” </a:t>
            </a:r>
            <a:r>
              <a:rPr lang="en-GB" sz="1000" i="1" dirty="0">
                <a:solidFill>
                  <a:srgbClr val="000000"/>
                </a:solidFill>
                <a:effectLst/>
                <a:latin typeface="Calibri" panose="020F0502020204030204" pitchFamily="34" charset="0"/>
              </a:rPr>
              <a:t>YouTube</a:t>
            </a:r>
            <a:r>
              <a:rPr lang="en-GB" sz="1000" dirty="0">
                <a:solidFill>
                  <a:srgbClr val="000000"/>
                </a:solidFill>
                <a:effectLst/>
                <a:latin typeface="Calibri" panose="020F0502020204030204" pitchFamily="34" charset="0"/>
              </a:rPr>
              <a:t>, May 28, 2023. </a:t>
            </a:r>
            <a:r>
              <a:rPr lang="en-GB" sz="1000" dirty="0">
                <a:solidFill>
                  <a:srgbClr val="000000"/>
                </a:solidFill>
                <a:effectLst/>
                <a:latin typeface="Calibri" panose="020F0502020204030204" pitchFamily="34" charset="0"/>
                <a:hlinkClick r:id="rId8"/>
              </a:rPr>
              <a:t>https://www.youtube.com/watch?v=_JtMtnlSFas</a:t>
            </a:r>
            <a:r>
              <a:rPr lang="en-GB" sz="1000" dirty="0">
                <a:solidFill>
                  <a:srgbClr val="000000"/>
                </a:solidFill>
                <a:effectLst/>
                <a:latin typeface="Calibri" panose="020F0502020204030204" pitchFamily="34" charset="0"/>
              </a:rPr>
              <a:t>  (accessed Dec. 04, 2024).</a:t>
            </a:r>
            <a:endParaRPr lang="en-GB" sz="1000" dirty="0"/>
          </a:p>
          <a:p>
            <a:pPr marL="0" indent="0">
              <a:buNone/>
            </a:pPr>
            <a:r>
              <a:rPr lang="en-GB" sz="1000" dirty="0"/>
              <a:t>[66] </a:t>
            </a:r>
            <a:r>
              <a:rPr lang="en-GB" sz="1000" dirty="0">
                <a:solidFill>
                  <a:srgbClr val="000000"/>
                </a:solidFill>
                <a:effectLst/>
                <a:latin typeface="Calibri" panose="020F0502020204030204" pitchFamily="34" charset="0"/>
              </a:rPr>
              <a:t>“Sprinting And Stamina - Unreal Engine 5 Tutorial,” </a:t>
            </a:r>
            <a:r>
              <a:rPr lang="en-GB" sz="1000" i="1" dirty="0">
                <a:solidFill>
                  <a:srgbClr val="000000"/>
                </a:solidFill>
                <a:effectLst/>
                <a:latin typeface="Calibri" panose="020F0502020204030204" pitchFamily="34" charset="0"/>
              </a:rPr>
              <a:t>www.youtube.com</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9"/>
              </a:rPr>
              <a:t>https://www.youtube.com/watch?v=seGQy-GBfhY</a:t>
            </a:r>
            <a:r>
              <a:rPr lang="en-GB" sz="1000" dirty="0">
                <a:solidFill>
                  <a:srgbClr val="000000"/>
                </a:solidFill>
                <a:effectLst/>
                <a:latin typeface="Calibri" panose="020F0502020204030204" pitchFamily="34" charset="0"/>
              </a:rPr>
              <a:t>  (accessed May 20, 2023).</a:t>
            </a:r>
            <a:endParaRPr lang="en-GB" sz="1000" dirty="0"/>
          </a:p>
          <a:p>
            <a:pPr marL="0" indent="0">
              <a:buNone/>
            </a:pPr>
            <a:r>
              <a:rPr lang="en-GB" sz="1000" dirty="0"/>
              <a:t>[67] </a:t>
            </a:r>
            <a:r>
              <a:rPr lang="en-GB" sz="800" dirty="0">
                <a:solidFill>
                  <a:srgbClr val="000000"/>
                </a:solidFill>
                <a:effectLst/>
                <a:latin typeface="Calibri" panose="020F0502020204030204" pitchFamily="34" charset="0"/>
              </a:rPr>
              <a:t>“Unreal Engine 4 Tutorial - Splines - Moving Platforms,” </a:t>
            </a:r>
            <a:r>
              <a:rPr lang="en-GB" sz="800" i="1" dirty="0">
                <a:solidFill>
                  <a:srgbClr val="000000"/>
                </a:solidFill>
                <a:effectLst/>
                <a:latin typeface="Calibri" panose="020F0502020204030204" pitchFamily="34" charset="0"/>
              </a:rPr>
              <a:t>www.youtube.com</a:t>
            </a:r>
            <a:r>
              <a:rPr lang="en-GB" sz="800" dirty="0">
                <a:solidFill>
                  <a:srgbClr val="000000"/>
                </a:solidFill>
                <a:effectLst/>
                <a:latin typeface="Calibri" panose="020F0502020204030204" pitchFamily="34" charset="0"/>
              </a:rPr>
              <a:t>. </a:t>
            </a:r>
            <a:r>
              <a:rPr lang="en-GB" sz="800" dirty="0">
                <a:solidFill>
                  <a:srgbClr val="000000"/>
                </a:solidFill>
                <a:effectLst/>
                <a:latin typeface="Calibri" panose="020F0502020204030204" pitchFamily="34" charset="0"/>
                <a:hlinkClick r:id="rId10"/>
              </a:rPr>
              <a:t>https://www.youtube.com/watch?v=-2Pxh3Dzb9o</a:t>
            </a:r>
            <a:r>
              <a:rPr lang="en-GB" sz="800" dirty="0">
                <a:solidFill>
                  <a:srgbClr val="000000"/>
                </a:solidFill>
                <a:effectLst/>
                <a:latin typeface="Calibri" panose="020F0502020204030204" pitchFamily="34" charset="0"/>
              </a:rPr>
              <a:t>  (accessed Dec. 19, 2024)</a:t>
            </a:r>
            <a:endParaRPr lang="en-GB" sz="1000" dirty="0"/>
          </a:p>
          <a:p>
            <a:pPr marL="0" indent="0">
              <a:buNone/>
            </a:pPr>
            <a:r>
              <a:rPr lang="en-GB" sz="1000" dirty="0"/>
              <a:t>[68] A. Davis, FAB plugins, Level Design Assistant.</a:t>
            </a:r>
          </a:p>
          <a:p>
            <a:pPr marL="0" indent="0">
              <a:buNone/>
            </a:pPr>
            <a:r>
              <a:rPr lang="en-GB" sz="1000" dirty="0"/>
              <a:t>[69] A. Davis, FAB plugins, World Building.</a:t>
            </a:r>
          </a:p>
        </p:txBody>
      </p:sp>
    </p:spTree>
    <p:extLst>
      <p:ext uri="{BB962C8B-B14F-4D97-AF65-F5344CB8AC3E}">
        <p14:creationId xmlns:p14="http://schemas.microsoft.com/office/powerpoint/2010/main" val="497982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CEE1-8F50-0F90-CBE4-61556713F28A}"/>
              </a:ext>
            </a:extLst>
          </p:cNvPr>
          <p:cNvSpPr>
            <a:spLocks noGrp="1"/>
          </p:cNvSpPr>
          <p:nvPr>
            <p:ph type="title"/>
          </p:nvPr>
        </p:nvSpPr>
        <p:spPr>
          <a:xfrm>
            <a:off x="2996930" y="554477"/>
            <a:ext cx="6198139" cy="1048662"/>
          </a:xfrm>
          <a:ln>
            <a:solidFill>
              <a:schemeClr val="tx1"/>
            </a:solidFill>
          </a:ln>
        </p:spPr>
        <p:txBody>
          <a:bodyPr/>
          <a:lstStyle/>
          <a:p>
            <a:pPr algn="ctr"/>
            <a:r>
              <a:rPr lang="en-GB" dirty="0"/>
              <a:t>Bibliography</a:t>
            </a:r>
          </a:p>
        </p:txBody>
      </p:sp>
      <p:sp>
        <p:nvSpPr>
          <p:cNvPr id="4" name="TextBox 3">
            <a:extLst>
              <a:ext uri="{FF2B5EF4-FFF2-40B4-BE49-F238E27FC236}">
                <a16:creationId xmlns:a16="http://schemas.microsoft.com/office/drawing/2014/main" id="{C58671B2-8E34-ED9A-66DC-E6B3AAAE3BC5}"/>
              </a:ext>
            </a:extLst>
          </p:cNvPr>
          <p:cNvSpPr txBox="1"/>
          <p:nvPr/>
        </p:nvSpPr>
        <p:spPr>
          <a:xfrm>
            <a:off x="838199" y="2093492"/>
            <a:ext cx="10515600" cy="3631763"/>
          </a:xfrm>
          <a:prstGeom prst="rect">
            <a:avLst/>
          </a:prstGeom>
          <a:noFill/>
        </p:spPr>
        <p:txBody>
          <a:bodyPr wrap="square" rtlCol="0">
            <a:spAutoFit/>
          </a:bodyPr>
          <a:lstStyle/>
          <a:p>
            <a:endParaRPr lang="en-GB" sz="1000" dirty="0">
              <a:solidFill>
                <a:srgbClr val="000000"/>
              </a:solidFill>
              <a:effectLst/>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Autism Speaks, “Autism Spectrum Disorder (ASD),” </a:t>
            </a:r>
            <a:r>
              <a:rPr lang="en-GB" sz="1000" i="1" dirty="0">
                <a:solidFill>
                  <a:srgbClr val="000000"/>
                </a:solidFill>
                <a:effectLst/>
                <a:latin typeface="Calibri" panose="020F0502020204030204" pitchFamily="34" charset="0"/>
              </a:rPr>
              <a:t>Autism Speaks</a:t>
            </a:r>
            <a:r>
              <a:rPr lang="en-GB" sz="1000" dirty="0">
                <a:solidFill>
                  <a:srgbClr val="000000"/>
                </a:solidFill>
                <a:effectLst/>
                <a:latin typeface="Calibri" panose="020F0502020204030204" pitchFamily="34" charset="0"/>
              </a:rPr>
              <a:t>, 2021. </a:t>
            </a:r>
            <a:r>
              <a:rPr lang="en-GB" sz="1000" dirty="0">
                <a:solidFill>
                  <a:srgbClr val="000000"/>
                </a:solidFill>
                <a:effectLst/>
                <a:latin typeface="Calibri" panose="020F0502020204030204" pitchFamily="34" charset="0"/>
                <a:hlinkClick r:id="rId2"/>
              </a:rPr>
              <a:t>https://www.autismspeaks.org/what-autism</a:t>
            </a:r>
            <a:endParaRPr lang="en-GB" sz="1000" dirty="0">
              <a:solidFill>
                <a:srgbClr val="000000"/>
              </a:solidFill>
              <a:effectLst/>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J. Li, “Video games in classrooms: an interview with Zack Gilbert,” </a:t>
            </a:r>
            <a:r>
              <a:rPr lang="en-GB" sz="1000" i="1" dirty="0">
                <a:solidFill>
                  <a:srgbClr val="000000"/>
                </a:solidFill>
                <a:effectLst/>
                <a:latin typeface="Calibri" panose="020F0502020204030204" pitchFamily="34" charset="0"/>
              </a:rPr>
              <a:t>On the Horizon</a:t>
            </a:r>
            <a:r>
              <a:rPr lang="en-GB" sz="1000" dirty="0">
                <a:solidFill>
                  <a:srgbClr val="000000"/>
                </a:solidFill>
                <a:effectLst/>
                <a:latin typeface="Calibri" panose="020F0502020204030204" pitchFamily="34" charset="0"/>
              </a:rPr>
              <a:t>, vol. 24, no. 3, pp. 205–209, Aug. 2016,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3"/>
              </a:rPr>
              <a:t>https://doi.org/10.1108/oth-03-2016-0009</a:t>
            </a:r>
            <a:r>
              <a:rPr lang="en-GB" sz="1000" dirty="0">
                <a:solidFill>
                  <a:srgbClr val="000000"/>
                </a:solidFill>
                <a:effectLst/>
                <a:latin typeface="Calibri" panose="020F0502020204030204" pitchFamily="34" charset="0"/>
              </a:rPr>
              <a:t>.</a:t>
            </a:r>
          </a:p>
          <a:p>
            <a:pPr marL="0" indent="0">
              <a:buNone/>
            </a:pPr>
            <a:r>
              <a:rPr lang="en-GB" sz="1000" dirty="0">
                <a:solidFill>
                  <a:srgbClr val="000000"/>
                </a:solidFill>
                <a:effectLst/>
                <a:latin typeface="Calibri" panose="020F0502020204030204" pitchFamily="34" charset="0"/>
              </a:rPr>
              <a:t>[-] “Home,” </a:t>
            </a:r>
            <a:r>
              <a:rPr lang="en-GB" sz="1000" i="1" dirty="0">
                <a:solidFill>
                  <a:srgbClr val="000000"/>
                </a:solidFill>
                <a:effectLst/>
                <a:latin typeface="Calibri" panose="020F0502020204030204" pitchFamily="34" charset="0"/>
              </a:rPr>
              <a:t>EdTech Hub</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4"/>
              </a:rPr>
              <a:t>https://edtechhub.org</a:t>
            </a:r>
            <a:endParaRPr lang="en-GB" sz="1000" dirty="0">
              <a:solidFill>
                <a:srgbClr val="000000"/>
              </a:solidFill>
              <a:effectLst/>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R. E. Mayer, “Multimedia Learning,” </a:t>
            </a:r>
            <a:r>
              <a:rPr lang="en-GB" sz="1000" i="1" dirty="0">
                <a:solidFill>
                  <a:srgbClr val="000000"/>
                </a:solidFill>
                <a:effectLst/>
                <a:latin typeface="Calibri" panose="020F0502020204030204" pitchFamily="34" charset="0"/>
              </a:rPr>
              <a:t>The Annual Report of Educational Psychology in Japan </a:t>
            </a:r>
            <a:r>
              <a:rPr lang="en-GB" sz="1000" dirty="0">
                <a:solidFill>
                  <a:srgbClr val="000000"/>
                </a:solidFill>
                <a:effectLst/>
                <a:latin typeface="Calibri" panose="020F0502020204030204" pitchFamily="34" charset="0"/>
              </a:rPr>
              <a:t>, vol. 41, pp. 27–29, 2002.</a:t>
            </a:r>
          </a:p>
          <a:p>
            <a:pPr marL="0" indent="0">
              <a:buNone/>
            </a:pPr>
            <a:r>
              <a:rPr lang="en-GB" sz="1000" dirty="0">
                <a:solidFill>
                  <a:srgbClr val="000000"/>
                </a:solidFill>
                <a:effectLst/>
                <a:latin typeface="Calibri" panose="020F0502020204030204" pitchFamily="34" charset="0"/>
              </a:rPr>
              <a:t>[-] R. A. Calvo and D. Peters, “Positive Computing,” May 2017,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5"/>
              </a:rPr>
              <a:t>https://doi.org/10.1145/3027063.3027099</a:t>
            </a:r>
            <a:r>
              <a:rPr lang="en-GB" sz="1000" dirty="0">
                <a:solidFill>
                  <a:srgbClr val="000000"/>
                </a:solidFill>
                <a:effectLst/>
                <a:latin typeface="Calibri" panose="020F0502020204030204" pitchFamily="34" charset="0"/>
              </a:rPr>
              <a:t>.</a:t>
            </a:r>
          </a:p>
          <a:p>
            <a:pPr marL="0" indent="0">
              <a:buNone/>
            </a:pPr>
            <a:r>
              <a:rPr lang="en-GB" sz="1000" dirty="0">
                <a:solidFill>
                  <a:srgbClr val="000000"/>
                </a:solidFill>
                <a:effectLst/>
                <a:latin typeface="Calibri" panose="020F0502020204030204" pitchFamily="34" charset="0"/>
              </a:rPr>
              <a:t>[-] “IGDA – International Game Developers Association,” </a:t>
            </a:r>
            <a:r>
              <a:rPr lang="en-GB" sz="1000" i="1" dirty="0">
                <a:solidFill>
                  <a:srgbClr val="000000"/>
                </a:solidFill>
                <a:effectLst/>
                <a:latin typeface="Calibri" panose="020F0502020204030204" pitchFamily="34" charset="0"/>
              </a:rPr>
              <a:t>Igda.org</a:t>
            </a:r>
            <a:r>
              <a:rPr lang="en-GB" sz="1000" dirty="0">
                <a:solidFill>
                  <a:srgbClr val="000000"/>
                </a:solidFill>
                <a:effectLst/>
                <a:latin typeface="Calibri" panose="020F0502020204030204" pitchFamily="34" charset="0"/>
              </a:rPr>
              <a:t>, 2024. </a:t>
            </a:r>
            <a:r>
              <a:rPr lang="en-GB" sz="1000" dirty="0">
                <a:solidFill>
                  <a:srgbClr val="000000"/>
                </a:solidFill>
                <a:effectLst/>
                <a:latin typeface="Calibri" panose="020F0502020204030204" pitchFamily="34" charset="0"/>
                <a:hlinkClick r:id="rId6"/>
              </a:rPr>
              <a:t>http://www.igda.org/articles/rreynolds_ethics.php</a:t>
            </a:r>
            <a:r>
              <a:rPr lang="en-GB" sz="1000" dirty="0">
                <a:solidFill>
                  <a:srgbClr val="000000"/>
                </a:solidFill>
                <a:latin typeface="Calibri" panose="020F0502020204030204" pitchFamily="34" charset="0"/>
              </a:rPr>
              <a:t> </a:t>
            </a:r>
            <a:r>
              <a:rPr lang="en-GB" sz="1000" dirty="0">
                <a:solidFill>
                  <a:srgbClr val="000000"/>
                </a:solidFill>
                <a:effectLst/>
                <a:latin typeface="Calibri" panose="020F0502020204030204" pitchFamily="34" charset="0"/>
              </a:rPr>
              <a:t>(accessed Dec. 16, 2025).</a:t>
            </a:r>
          </a:p>
          <a:p>
            <a:pPr marL="0" indent="0">
              <a:buNone/>
            </a:pPr>
            <a:r>
              <a:rPr lang="en-GB" sz="1000" dirty="0">
                <a:solidFill>
                  <a:srgbClr val="000000"/>
                </a:solidFill>
                <a:effectLst/>
                <a:latin typeface="Calibri" panose="020F0502020204030204" pitchFamily="34" charset="0"/>
              </a:rPr>
              <a:t>[-] B. Harrington and M. O’Connell, “Video games as virtual teachers: Prosocial video game use by children and adolescents from different socioeconomic groups is associated with increased empathy and prosocial behaviour,” </a:t>
            </a:r>
            <a:r>
              <a:rPr lang="en-GB" sz="1000" i="1" dirty="0">
                <a:solidFill>
                  <a:srgbClr val="000000"/>
                </a:solidFill>
                <a:effectLst/>
                <a:latin typeface="Calibri" panose="020F0502020204030204" pitchFamily="34" charset="0"/>
              </a:rPr>
              <a:t>Computers in Human </a:t>
            </a:r>
            <a:r>
              <a:rPr lang="en-GB" sz="1000" i="1"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vol. 63, pp. 650–658, Oct. 2016,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7"/>
              </a:rPr>
              <a:t>https://doi.org/10.1016/j.chb.2016.05.062</a:t>
            </a:r>
            <a:r>
              <a:rPr lang="en-GB" sz="1000" dirty="0">
                <a:solidFill>
                  <a:srgbClr val="000000"/>
                </a:solidFill>
                <a:effectLst/>
                <a:latin typeface="Calibri" panose="020F0502020204030204" pitchFamily="34" charset="0"/>
              </a:rPr>
              <a:t>.</a:t>
            </a:r>
          </a:p>
          <a:p>
            <a:pPr marL="0" indent="0">
              <a:buNone/>
            </a:pPr>
            <a:r>
              <a:rPr lang="en-GB" sz="1000" dirty="0">
                <a:solidFill>
                  <a:srgbClr val="000000"/>
                </a:solidFill>
                <a:effectLst/>
                <a:latin typeface="Calibri" panose="020F0502020204030204" pitchFamily="34" charset="0"/>
              </a:rPr>
              <a:t>[-] J. P. GEE, “What Video Games Have to Teach Us about Learning and Literacy,” </a:t>
            </a:r>
            <a:r>
              <a:rPr lang="en-GB" sz="1000" i="1" dirty="0">
                <a:solidFill>
                  <a:srgbClr val="000000"/>
                </a:solidFill>
                <a:effectLst/>
                <a:latin typeface="Calibri" panose="020F0502020204030204" pitchFamily="34" charset="0"/>
              </a:rPr>
              <a:t>Education + Training</a:t>
            </a:r>
            <a:r>
              <a:rPr lang="en-GB" sz="1000" dirty="0">
                <a:solidFill>
                  <a:srgbClr val="000000"/>
                </a:solidFill>
                <a:effectLst/>
                <a:latin typeface="Calibri" panose="020F0502020204030204" pitchFamily="34" charset="0"/>
              </a:rPr>
              <a:t>, vol. 46, no. 4, May 2004,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8"/>
              </a:rPr>
              <a:t>https://doi.org/10.1108/et.2004.00446dae.002</a:t>
            </a:r>
            <a:r>
              <a:rPr lang="en-GB" sz="1000" dirty="0">
                <a:solidFill>
                  <a:srgbClr val="000000"/>
                </a:solidFill>
                <a:effectLst/>
                <a:latin typeface="Calibri" panose="020F0502020204030204" pitchFamily="34" charset="0"/>
              </a:rPr>
              <a:t>.</a:t>
            </a:r>
          </a:p>
          <a:p>
            <a:pPr marL="0" indent="0">
              <a:buNone/>
            </a:pPr>
            <a:r>
              <a:rPr lang="en-GB" sz="1000" dirty="0">
                <a:solidFill>
                  <a:srgbClr val="000000"/>
                </a:solidFill>
                <a:effectLst/>
                <a:latin typeface="Calibri" panose="020F0502020204030204" pitchFamily="34" charset="0"/>
              </a:rPr>
              <a:t>[-] A. L. Sheppard and J. S. </a:t>
            </a:r>
            <a:r>
              <a:rPr lang="en-GB" sz="1000" dirty="0" err="1">
                <a:solidFill>
                  <a:srgbClr val="000000"/>
                </a:solidFill>
                <a:effectLst/>
                <a:latin typeface="Calibri" panose="020F0502020204030204" pitchFamily="34" charset="0"/>
              </a:rPr>
              <a:t>Wolffsohn</a:t>
            </a:r>
            <a:r>
              <a:rPr lang="en-GB" sz="1000" dirty="0">
                <a:solidFill>
                  <a:srgbClr val="000000"/>
                </a:solidFill>
                <a:effectLst/>
                <a:latin typeface="Calibri" panose="020F0502020204030204" pitchFamily="34" charset="0"/>
              </a:rPr>
              <a:t>, “Digital eye strain: prevalence, measurement and amelioration,” </a:t>
            </a:r>
            <a:r>
              <a:rPr lang="en-GB" sz="1000" i="1" dirty="0">
                <a:solidFill>
                  <a:srgbClr val="000000"/>
                </a:solidFill>
                <a:effectLst/>
                <a:latin typeface="Calibri" panose="020F0502020204030204" pitchFamily="34" charset="0"/>
              </a:rPr>
              <a:t>BMJ Open Ophthalmology</a:t>
            </a:r>
            <a:r>
              <a:rPr lang="en-GB" sz="1000" dirty="0">
                <a:solidFill>
                  <a:srgbClr val="000000"/>
                </a:solidFill>
                <a:effectLst/>
                <a:latin typeface="Calibri" panose="020F0502020204030204" pitchFamily="34" charset="0"/>
              </a:rPr>
              <a:t>, vol. 3, no. 1, p. e000146, Apr. 2018,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9"/>
              </a:rPr>
              <a:t>https://doi.org/10.1136/bmjophth-2018-000146</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C. </a:t>
            </a:r>
            <a:r>
              <a:rPr lang="en-GB" sz="1000" dirty="0" err="1">
                <a:solidFill>
                  <a:srgbClr val="000000"/>
                </a:solidFill>
                <a:effectLst/>
                <a:latin typeface="Calibri" panose="020F0502020204030204" pitchFamily="34" charset="0"/>
              </a:rPr>
              <a:t>Herodotou</a:t>
            </a:r>
            <a:r>
              <a:rPr lang="en-GB" sz="1000" dirty="0">
                <a:solidFill>
                  <a:srgbClr val="000000"/>
                </a:solidFill>
                <a:effectLst/>
                <a:latin typeface="Calibri" panose="020F0502020204030204" pitchFamily="34" charset="0"/>
              </a:rPr>
              <a:t>, M. </a:t>
            </a:r>
            <a:r>
              <a:rPr lang="en-GB" sz="1000" dirty="0" err="1">
                <a:solidFill>
                  <a:srgbClr val="000000"/>
                </a:solidFill>
                <a:effectLst/>
                <a:latin typeface="Calibri" panose="020F0502020204030204" pitchFamily="34" charset="0"/>
              </a:rPr>
              <a:t>Kambouri</a:t>
            </a:r>
            <a:r>
              <a:rPr lang="en-GB" sz="1000" dirty="0">
                <a:solidFill>
                  <a:srgbClr val="000000"/>
                </a:solidFill>
                <a:effectLst/>
                <a:latin typeface="Calibri" panose="020F0502020204030204" pitchFamily="34" charset="0"/>
              </a:rPr>
              <a:t>, and N. Winters, “Dispelling the myth of the socio-emotionally dissatisfied gamer,” </a:t>
            </a:r>
            <a:r>
              <a:rPr lang="en-GB" sz="1000" i="1" dirty="0">
                <a:solidFill>
                  <a:srgbClr val="000000"/>
                </a:solidFill>
                <a:effectLst/>
                <a:latin typeface="Calibri" panose="020F0502020204030204" pitchFamily="34" charset="0"/>
              </a:rPr>
              <a:t>Computers in Human </a:t>
            </a:r>
            <a:r>
              <a:rPr lang="en-GB" sz="1000" i="1"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vol. 32, pp. 23–31, Mar. 2014,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0"/>
              </a:rPr>
              <a:t>https://doi.org/10.1016/j.chb.2013.10.054</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C. M. Jones, L. Scholes, D. Johnson, M. </a:t>
            </a:r>
            <a:r>
              <a:rPr lang="en-GB" sz="1000" dirty="0" err="1">
                <a:solidFill>
                  <a:srgbClr val="000000"/>
                </a:solidFill>
                <a:effectLst/>
                <a:latin typeface="Calibri" panose="020F0502020204030204" pitchFamily="34" charset="0"/>
              </a:rPr>
              <a:t>Katsikitis</a:t>
            </a:r>
            <a:r>
              <a:rPr lang="en-GB" sz="1000" dirty="0">
                <a:solidFill>
                  <a:srgbClr val="000000"/>
                </a:solidFill>
                <a:effectLst/>
                <a:latin typeface="Calibri" panose="020F0502020204030204" pitchFamily="34" charset="0"/>
              </a:rPr>
              <a:t>, and M. C. </a:t>
            </a:r>
            <a:r>
              <a:rPr lang="en-GB" sz="1000" dirty="0" err="1">
                <a:solidFill>
                  <a:srgbClr val="000000"/>
                </a:solidFill>
                <a:effectLst/>
                <a:latin typeface="Calibri" panose="020F0502020204030204" pitchFamily="34" charset="0"/>
              </a:rPr>
              <a:t>Carras</a:t>
            </a:r>
            <a:r>
              <a:rPr lang="en-GB" sz="1000" dirty="0">
                <a:solidFill>
                  <a:srgbClr val="000000"/>
                </a:solidFill>
                <a:effectLst/>
                <a:latin typeface="Calibri" panose="020F0502020204030204" pitchFamily="34" charset="0"/>
              </a:rPr>
              <a:t>, “Gaming well: Links between videogames and flourishing mental health,” </a:t>
            </a:r>
            <a:r>
              <a:rPr lang="en-GB" sz="1000" i="1" dirty="0">
                <a:solidFill>
                  <a:srgbClr val="000000"/>
                </a:solidFill>
                <a:effectLst/>
                <a:latin typeface="Calibri" panose="020F0502020204030204" pitchFamily="34" charset="0"/>
              </a:rPr>
              <a:t>Frontiers in Psychology</a:t>
            </a:r>
            <a:r>
              <a:rPr lang="en-GB" sz="1000" dirty="0">
                <a:solidFill>
                  <a:srgbClr val="000000"/>
                </a:solidFill>
                <a:effectLst/>
                <a:latin typeface="Calibri" panose="020F0502020204030204" pitchFamily="34" charset="0"/>
              </a:rPr>
              <a:t>, vol. 5, no. 260, pp. 1–8, Mar. 2014,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1"/>
              </a:rPr>
              <a:t>https://doi.org/10.3389/fpsyg.2014.00260</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J. H. </a:t>
            </a:r>
            <a:r>
              <a:rPr lang="en-GB" sz="1000" dirty="0" err="1">
                <a:solidFill>
                  <a:srgbClr val="000000"/>
                </a:solidFill>
                <a:effectLst/>
                <a:latin typeface="Calibri" panose="020F0502020204030204" pitchFamily="34" charset="0"/>
              </a:rPr>
              <a:t>Søraker</a:t>
            </a:r>
            <a:r>
              <a:rPr lang="en-GB" sz="1000" dirty="0">
                <a:solidFill>
                  <a:srgbClr val="000000"/>
                </a:solidFill>
                <a:effectLst/>
                <a:latin typeface="Calibri" panose="020F0502020204030204" pitchFamily="34" charset="0"/>
              </a:rPr>
              <a:t>, “Gaming the gamer? – The ethics of exploiting psychological research in video games,” </a:t>
            </a:r>
            <a:r>
              <a:rPr lang="en-GB" sz="1000" i="1" dirty="0">
                <a:solidFill>
                  <a:srgbClr val="000000"/>
                </a:solidFill>
                <a:effectLst/>
                <a:latin typeface="Calibri" panose="020F0502020204030204" pitchFamily="34" charset="0"/>
              </a:rPr>
              <a:t>Journal of Information, Communication and Ethics in Society</a:t>
            </a:r>
            <a:r>
              <a:rPr lang="en-GB" sz="1000" dirty="0">
                <a:solidFill>
                  <a:srgbClr val="000000"/>
                </a:solidFill>
                <a:effectLst/>
                <a:latin typeface="Calibri" panose="020F0502020204030204" pitchFamily="34" charset="0"/>
              </a:rPr>
              <a:t>, vol. 14, no. 2, pp. 106–123, May 2016,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2"/>
              </a:rPr>
              <a:t>https://doi.org/10.1108/jices-02-2015-0003</a:t>
            </a:r>
            <a:r>
              <a:rPr lang="en-GB" sz="1000" dirty="0">
                <a:solidFill>
                  <a:srgbClr val="000000"/>
                </a:solidFill>
                <a:effectLst/>
                <a:latin typeface="Calibri" panose="020F0502020204030204" pitchFamily="34" charset="0"/>
              </a:rPr>
              <a:t>.</a:t>
            </a:r>
          </a:p>
          <a:p>
            <a:pPr marL="0" indent="0">
              <a:buNone/>
            </a:pPr>
            <a:r>
              <a:rPr lang="en-GB" sz="1000" dirty="0">
                <a:solidFill>
                  <a:srgbClr val="000000"/>
                </a:solidFill>
                <a:effectLst/>
                <a:latin typeface="Calibri" panose="020F0502020204030204" pitchFamily="34" charset="0"/>
              </a:rPr>
              <a:t>[-] Y. J. Halbrook, A. T. O’Donnell, and R. M. </a:t>
            </a:r>
            <a:r>
              <a:rPr lang="en-GB" sz="1000" dirty="0" err="1">
                <a:solidFill>
                  <a:srgbClr val="000000"/>
                </a:solidFill>
                <a:effectLst/>
                <a:latin typeface="Calibri" panose="020F0502020204030204" pitchFamily="34" charset="0"/>
              </a:rPr>
              <a:t>Msetfi</a:t>
            </a:r>
            <a:r>
              <a:rPr lang="en-GB" sz="1000" dirty="0">
                <a:solidFill>
                  <a:srgbClr val="000000"/>
                </a:solidFill>
                <a:effectLst/>
                <a:latin typeface="Calibri" panose="020F0502020204030204" pitchFamily="34" charset="0"/>
              </a:rPr>
              <a:t>, “When and How Video Games Can Be Good: A Review of the Positive Effects of Video Games on Well-Being,” </a:t>
            </a:r>
            <a:r>
              <a:rPr lang="en-GB" sz="1000" i="1" dirty="0">
                <a:solidFill>
                  <a:srgbClr val="000000"/>
                </a:solidFill>
                <a:effectLst/>
                <a:latin typeface="Calibri" panose="020F0502020204030204" pitchFamily="34" charset="0"/>
              </a:rPr>
              <a:t>Perspectives on Psychological Science</a:t>
            </a:r>
            <a:r>
              <a:rPr lang="en-GB" sz="1000" dirty="0">
                <a:solidFill>
                  <a:srgbClr val="000000"/>
                </a:solidFill>
                <a:effectLst/>
                <a:latin typeface="Calibri" panose="020F0502020204030204" pitchFamily="34" charset="0"/>
              </a:rPr>
              <a:t>, vol. 14, no. 6, pp. 1096–1104, Nov. 2019,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3"/>
              </a:rPr>
              <a:t>https://doi.org/10.1177/1745691619863807</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“Journal of Affective Disorders | ScienceDirect.com,” </a:t>
            </a:r>
            <a:r>
              <a:rPr lang="en-GB" sz="1000" i="1" dirty="0">
                <a:solidFill>
                  <a:srgbClr val="000000"/>
                </a:solidFill>
                <a:effectLst/>
                <a:latin typeface="Calibri" panose="020F0502020204030204" pitchFamily="34" charset="0"/>
              </a:rPr>
              <a:t>Sciencedirect.com</a:t>
            </a:r>
            <a:r>
              <a:rPr lang="en-GB" sz="1000" dirty="0">
                <a:solidFill>
                  <a:srgbClr val="000000"/>
                </a:solidFill>
                <a:effectLst/>
                <a:latin typeface="Calibri" panose="020F0502020204030204" pitchFamily="34" charset="0"/>
              </a:rPr>
              <a:t>, 2019. </a:t>
            </a:r>
            <a:r>
              <a:rPr lang="en-GB" sz="1000" dirty="0">
                <a:solidFill>
                  <a:srgbClr val="000000"/>
                </a:solidFill>
                <a:effectLst/>
                <a:latin typeface="Calibri" panose="020F0502020204030204" pitchFamily="34" charset="0"/>
                <a:hlinkClick r:id="rId14"/>
              </a:rPr>
              <a:t>https://www.sciencedirect.com/journal/journal-of-affective-disorder</a:t>
            </a:r>
            <a:endParaRPr lang="en-GB" sz="1000" dirty="0">
              <a:solidFill>
                <a:srgbClr val="000000"/>
              </a:solidFill>
              <a:effectLst/>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A. Shannon, A. K. Boyce, Chitra Gadwal, and T. Barnes, “Effective practices in game tutorial systems.,” </a:t>
            </a:r>
            <a:r>
              <a:rPr lang="en-GB" sz="1000" i="1" dirty="0">
                <a:solidFill>
                  <a:srgbClr val="000000"/>
                </a:solidFill>
                <a:effectLst/>
                <a:latin typeface="Calibri" panose="020F0502020204030204" pitchFamily="34" charset="0"/>
              </a:rPr>
              <a:t>Foundations of Digital Games</a:t>
            </a:r>
            <a:r>
              <a:rPr lang="en-GB" sz="1000" dirty="0">
                <a:solidFill>
                  <a:srgbClr val="000000"/>
                </a:solidFill>
                <a:effectLst/>
                <a:latin typeface="Calibri" panose="020F0502020204030204" pitchFamily="34" charset="0"/>
              </a:rPr>
              <a:t>, pp. 338–345, Jan. 2013.</a:t>
            </a:r>
            <a:r>
              <a:rPr lang="en-GB" sz="1000" dirty="0">
                <a:solidFill>
                  <a:srgbClr val="000000"/>
                </a:solidFill>
                <a:latin typeface="Calibri" panose="020F0502020204030204" pitchFamily="34" charset="0"/>
              </a:rPr>
              <a:t> </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“The Witness on Steam,” </a:t>
            </a:r>
            <a:r>
              <a:rPr lang="en-GB" sz="1000" i="1" dirty="0">
                <a:solidFill>
                  <a:srgbClr val="000000"/>
                </a:solidFill>
                <a:effectLst/>
                <a:latin typeface="Calibri" panose="020F0502020204030204" pitchFamily="34" charset="0"/>
              </a:rPr>
              <a:t>Steampowered.com</a:t>
            </a:r>
            <a:r>
              <a:rPr lang="en-GB" sz="1000" dirty="0">
                <a:solidFill>
                  <a:srgbClr val="000000"/>
                </a:solidFill>
                <a:effectLst/>
                <a:latin typeface="Calibri" panose="020F0502020204030204" pitchFamily="34" charset="0"/>
              </a:rPr>
              <a:t>, 2016. https://store.steampowered.com/app/210970/The_Witness/</a:t>
            </a:r>
          </a:p>
        </p:txBody>
      </p:sp>
    </p:spTree>
    <p:extLst>
      <p:ext uri="{BB962C8B-B14F-4D97-AF65-F5344CB8AC3E}">
        <p14:creationId xmlns:p14="http://schemas.microsoft.com/office/powerpoint/2010/main" val="2307162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7C8861-143A-3951-3B75-B78CB1A5C54C}"/>
              </a:ext>
            </a:extLst>
          </p:cNvPr>
          <p:cNvSpPr txBox="1"/>
          <p:nvPr/>
        </p:nvSpPr>
        <p:spPr>
          <a:xfrm>
            <a:off x="896873" y="995956"/>
            <a:ext cx="10398254" cy="4678204"/>
          </a:xfrm>
          <a:prstGeom prst="rect">
            <a:avLst/>
          </a:prstGeom>
          <a:noFill/>
        </p:spPr>
        <p:txBody>
          <a:bodyPr wrap="square" rtlCol="0">
            <a:spAutoFit/>
          </a:bodyPr>
          <a:lstStyle/>
          <a:p>
            <a:endParaRPr lang="en-GB" sz="800" dirty="0">
              <a:solidFill>
                <a:srgbClr val="000000"/>
              </a:solidFill>
              <a:effectLst/>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M. </a:t>
            </a:r>
            <a:r>
              <a:rPr lang="en-GB" sz="1000" dirty="0" err="1">
                <a:solidFill>
                  <a:srgbClr val="000000"/>
                </a:solidFill>
                <a:effectLst/>
                <a:latin typeface="Calibri" panose="020F0502020204030204" pitchFamily="34" charset="0"/>
              </a:rPr>
              <a:t>Guitton</a:t>
            </a:r>
            <a:r>
              <a:rPr lang="en-GB" sz="1000" dirty="0">
                <a:solidFill>
                  <a:srgbClr val="000000"/>
                </a:solidFill>
                <a:effectLst/>
                <a:latin typeface="Calibri" panose="020F0502020204030204" pitchFamily="34" charset="0"/>
              </a:rPr>
              <a:t>, “Computers in Human </a:t>
            </a:r>
            <a:r>
              <a:rPr lang="en-GB" sz="1000"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 ScienceDirect.com,” </a:t>
            </a:r>
            <a:r>
              <a:rPr lang="en-GB" sz="1000" i="1" dirty="0">
                <a:solidFill>
                  <a:srgbClr val="000000"/>
                </a:solidFill>
                <a:effectLst/>
                <a:latin typeface="Calibri" panose="020F0502020204030204" pitchFamily="34" charset="0"/>
              </a:rPr>
              <a:t>Sciencedirect.com</a:t>
            </a:r>
            <a:r>
              <a:rPr lang="en-GB" sz="1000" dirty="0">
                <a:solidFill>
                  <a:srgbClr val="000000"/>
                </a:solidFill>
                <a:effectLst/>
                <a:latin typeface="Calibri" panose="020F0502020204030204" pitchFamily="34" charset="0"/>
              </a:rPr>
              <a:t>, 2019. </a:t>
            </a:r>
            <a:r>
              <a:rPr lang="en-GB" sz="1000" dirty="0">
                <a:solidFill>
                  <a:srgbClr val="000000"/>
                </a:solidFill>
                <a:effectLst/>
                <a:latin typeface="Calibri" panose="020F0502020204030204" pitchFamily="34" charset="0"/>
                <a:hlinkClick r:id="rId2"/>
              </a:rPr>
              <a:t>https://www.sciencedirect.com/journal/computers-in-human-behavior</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K. Durkin and B. Barber, “Not so doomed: computer game play and positive adolescent development,” </a:t>
            </a:r>
            <a:r>
              <a:rPr lang="en-GB" sz="1000" i="1" dirty="0">
                <a:solidFill>
                  <a:srgbClr val="000000"/>
                </a:solidFill>
                <a:effectLst/>
                <a:latin typeface="Calibri" panose="020F0502020204030204" pitchFamily="34" charset="0"/>
              </a:rPr>
              <a:t>Journal of Applied Developmental Psychology</a:t>
            </a:r>
            <a:r>
              <a:rPr lang="en-GB" sz="1000" dirty="0">
                <a:solidFill>
                  <a:srgbClr val="000000"/>
                </a:solidFill>
                <a:effectLst/>
                <a:latin typeface="Calibri" panose="020F0502020204030204" pitchFamily="34" charset="0"/>
              </a:rPr>
              <a:t>, vol. 23, no. 4, pp. 373–392, Nov. 2002,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3"/>
              </a:rPr>
              <a:t>https://doi.org/10.1016/s0193-3973(02)00124-7</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D. A. Gentile </a:t>
            </a:r>
            <a:r>
              <a:rPr lang="en-GB" sz="1000" i="1" dirty="0">
                <a:solidFill>
                  <a:srgbClr val="000000"/>
                </a:solidFill>
                <a:effectLst/>
                <a:latin typeface="Calibri" panose="020F0502020204030204" pitchFamily="34" charset="0"/>
              </a:rPr>
              <a:t>et al.</a:t>
            </a:r>
            <a:r>
              <a:rPr lang="en-GB" sz="1000" dirty="0">
                <a:solidFill>
                  <a:srgbClr val="000000"/>
                </a:solidFill>
                <a:effectLst/>
                <a:latin typeface="Calibri" panose="020F0502020204030204" pitchFamily="34" charset="0"/>
              </a:rPr>
              <a:t>, “Pathological Video Game Use Among Youths: A Two-Year Longitudinal Study,” </a:t>
            </a:r>
            <a:r>
              <a:rPr lang="en-GB" sz="1000" i="1" dirty="0">
                <a:solidFill>
                  <a:srgbClr val="000000"/>
                </a:solidFill>
                <a:effectLst/>
                <a:latin typeface="Calibri" panose="020F0502020204030204" pitchFamily="34" charset="0"/>
              </a:rPr>
              <a:t>PEDIATRICS</a:t>
            </a:r>
            <a:r>
              <a:rPr lang="en-GB" sz="1000" dirty="0">
                <a:solidFill>
                  <a:srgbClr val="000000"/>
                </a:solidFill>
                <a:effectLst/>
                <a:latin typeface="Calibri" panose="020F0502020204030204" pitchFamily="34" charset="0"/>
              </a:rPr>
              <a:t>, vol. 127, no. 2, pp. e319–e329, Jan. 2011,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4"/>
              </a:rPr>
              <a:t>https://doi.org/10.1542/peds.2010-1353</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J. W. L. Keogh, N. Power, L. Wooller, P. Lucas, and C. Whatman, “Physical and Psychosocial Function in Residential Aged-Care Elders: Effect of Nintendo Wii Sports Games,” </a:t>
            </a:r>
            <a:r>
              <a:rPr lang="en-GB" sz="1000" i="1" dirty="0">
                <a:solidFill>
                  <a:srgbClr val="000000"/>
                </a:solidFill>
                <a:effectLst/>
                <a:latin typeface="Calibri" panose="020F0502020204030204" pitchFamily="34" charset="0"/>
              </a:rPr>
              <a:t>Journal of Aging and Physical Activity</a:t>
            </a:r>
            <a:r>
              <a:rPr lang="en-GB" sz="1000" dirty="0">
                <a:solidFill>
                  <a:srgbClr val="000000"/>
                </a:solidFill>
                <a:effectLst/>
                <a:latin typeface="Calibri" panose="020F0502020204030204" pitchFamily="34" charset="0"/>
              </a:rPr>
              <a:t>, vol. 22, no. 2, pp. 235–244, Apr. 2014,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5"/>
              </a:rPr>
              <a:t>https://doi.org/10.1123/japa.2012-0272</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R. </a:t>
            </a:r>
            <a:r>
              <a:rPr lang="en-GB" sz="1000" dirty="0" err="1">
                <a:solidFill>
                  <a:srgbClr val="000000"/>
                </a:solidFill>
                <a:effectLst/>
                <a:latin typeface="Calibri" panose="020F0502020204030204" pitchFamily="34" charset="0"/>
              </a:rPr>
              <a:t>Kowert</a:t>
            </a:r>
            <a:r>
              <a:rPr lang="en-GB" sz="1000" dirty="0">
                <a:solidFill>
                  <a:srgbClr val="000000"/>
                </a:solidFill>
                <a:effectLst/>
                <a:latin typeface="Calibri" panose="020F0502020204030204" pitchFamily="34" charset="0"/>
              </a:rPr>
              <a:t> and J. A. </a:t>
            </a:r>
            <a:r>
              <a:rPr lang="en-GB" sz="1000" dirty="0" err="1">
                <a:solidFill>
                  <a:srgbClr val="000000"/>
                </a:solidFill>
                <a:effectLst/>
                <a:latin typeface="Calibri" panose="020F0502020204030204" pitchFamily="34" charset="0"/>
              </a:rPr>
              <a:t>Oldmeadow</a:t>
            </a:r>
            <a:r>
              <a:rPr lang="en-GB" sz="1000" dirty="0">
                <a:solidFill>
                  <a:srgbClr val="000000"/>
                </a:solidFill>
                <a:effectLst/>
                <a:latin typeface="Calibri" panose="020F0502020204030204" pitchFamily="34" charset="0"/>
              </a:rPr>
              <a:t>, “Playing for social comfort: Online video game play as a social accommodator for the insecurely attached,” </a:t>
            </a:r>
            <a:r>
              <a:rPr lang="en-GB" sz="1000" i="1" dirty="0">
                <a:solidFill>
                  <a:srgbClr val="000000"/>
                </a:solidFill>
                <a:effectLst/>
                <a:latin typeface="Calibri" panose="020F0502020204030204" pitchFamily="34" charset="0"/>
              </a:rPr>
              <a:t>Computers in Human </a:t>
            </a:r>
            <a:r>
              <a:rPr lang="en-GB" sz="1000" i="1"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vol. 53, pp. 556–566, Dec. 2015,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6"/>
              </a:rPr>
              <a:t>https://doi.org/10.1016/j.chb.2014.05.004</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J. M. Twenge, G. N. Martin, and W. K. Campbell, “Decreases in psychological well-being among American adolescents after 2012 and links to screen time during the rise of smartphone technology.,” </a:t>
            </a:r>
            <a:r>
              <a:rPr lang="en-GB" sz="1000" i="1" dirty="0">
                <a:solidFill>
                  <a:srgbClr val="000000"/>
                </a:solidFill>
                <a:effectLst/>
                <a:latin typeface="Calibri" panose="020F0502020204030204" pitchFamily="34" charset="0"/>
              </a:rPr>
              <a:t>Emotion</a:t>
            </a:r>
            <a:r>
              <a:rPr lang="en-GB" sz="1000" dirty="0">
                <a:solidFill>
                  <a:srgbClr val="000000"/>
                </a:solidFill>
                <a:effectLst/>
                <a:latin typeface="Calibri" panose="020F0502020204030204" pitchFamily="34" charset="0"/>
              </a:rPr>
              <a:t>, vol. 18, no. 6, pp. 765–780, Sep. 2018,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7"/>
              </a:rPr>
              <a:t>https://doi.org/10.1037/emo0000403</a:t>
            </a:r>
            <a:endParaRPr lang="en-GB" sz="1000" dirty="0">
              <a:solidFill>
                <a:srgbClr val="000000"/>
              </a:solidFill>
              <a:effectLst/>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N. Ballou and S. </a:t>
            </a:r>
            <a:r>
              <a:rPr lang="en-GB" sz="1000" dirty="0" err="1">
                <a:solidFill>
                  <a:srgbClr val="000000"/>
                </a:solidFill>
                <a:effectLst/>
                <a:latin typeface="Calibri" panose="020F0502020204030204" pitchFamily="34" charset="0"/>
              </a:rPr>
              <a:t>Deterding</a:t>
            </a:r>
            <a:r>
              <a:rPr lang="en-GB" sz="1000" dirty="0">
                <a:solidFill>
                  <a:srgbClr val="000000"/>
                </a:solidFill>
                <a:effectLst/>
                <a:latin typeface="Calibri" panose="020F0502020204030204" pitchFamily="34" charset="0"/>
              </a:rPr>
              <a:t>, “The Basic Needs in Games (BANG) Model of Video Game Play and Mental Health,” Dec. 2023,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8"/>
              </a:rPr>
              <a:t>https://doi.org/10.31234/osf.io/6vedg</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I. </a:t>
            </a:r>
            <a:r>
              <a:rPr lang="en-GB" sz="1000" dirty="0" err="1">
                <a:solidFill>
                  <a:srgbClr val="000000"/>
                </a:solidFill>
                <a:effectLst/>
                <a:latin typeface="Calibri" panose="020F0502020204030204" pitchFamily="34" charset="0"/>
              </a:rPr>
              <a:t>Granic</a:t>
            </a:r>
            <a:r>
              <a:rPr lang="en-GB" sz="1000" dirty="0">
                <a:solidFill>
                  <a:srgbClr val="000000"/>
                </a:solidFill>
                <a:effectLst/>
                <a:latin typeface="Calibri" panose="020F0502020204030204" pitchFamily="34" charset="0"/>
              </a:rPr>
              <a:t>, A. Lobel, and R. C. M. E. Engels, “The Benefits of Playing Video Games,” </a:t>
            </a:r>
            <a:r>
              <a:rPr lang="en-GB" sz="1000" i="1" dirty="0">
                <a:solidFill>
                  <a:srgbClr val="000000"/>
                </a:solidFill>
                <a:effectLst/>
                <a:latin typeface="Calibri" panose="020F0502020204030204" pitchFamily="34" charset="0"/>
              </a:rPr>
              <a:t>American Psychologist</a:t>
            </a:r>
            <a:r>
              <a:rPr lang="en-GB" sz="1000" dirty="0">
                <a:solidFill>
                  <a:srgbClr val="000000"/>
                </a:solidFill>
                <a:effectLst/>
                <a:latin typeface="Calibri" panose="020F0502020204030204" pitchFamily="34" charset="0"/>
              </a:rPr>
              <a:t>, vol. 69, no. 1, pp. 66–78, Jan. 2014,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9"/>
              </a:rPr>
              <a:t>https://doi.org/10.1037/a0034857</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H. Longman, E. O’Connor, and P. Obst, “The Effect of Social Support Derived from World of Warcraft on Negative Psychological Symptoms,” </a:t>
            </a:r>
            <a:r>
              <a:rPr lang="en-GB" sz="1000" i="1" dirty="0" err="1">
                <a:solidFill>
                  <a:srgbClr val="000000"/>
                </a:solidFill>
                <a:effectLst/>
                <a:latin typeface="Calibri" panose="020F0502020204030204" pitchFamily="34" charset="0"/>
              </a:rPr>
              <a:t>CyberPsychology</a:t>
            </a:r>
            <a:r>
              <a:rPr lang="en-GB" sz="1000" i="1" dirty="0">
                <a:solidFill>
                  <a:srgbClr val="000000"/>
                </a:solidFill>
                <a:effectLst/>
                <a:latin typeface="Calibri" panose="020F0502020204030204" pitchFamily="34" charset="0"/>
              </a:rPr>
              <a:t> &amp; </a:t>
            </a:r>
            <a:r>
              <a:rPr lang="en-GB" sz="1000" i="1"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vol. 12, no. 5, pp. 563–566, Oct. 2009,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0"/>
              </a:rPr>
              <a:t>https://doi.org/10.1089/cpb.2009.0001</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L. A. Sparrow, M. Gibbs, and M. Arnold, “The Ethics of Multiplayer Game Design and Community Management,” </a:t>
            </a:r>
            <a:r>
              <a:rPr lang="en-GB" sz="1000" i="1" dirty="0">
                <a:solidFill>
                  <a:srgbClr val="000000"/>
                </a:solidFill>
                <a:effectLst/>
                <a:latin typeface="Calibri" panose="020F0502020204030204" pitchFamily="34" charset="0"/>
              </a:rPr>
              <a:t>Proceedings of the 2021 CHI Conference on Human Factors in Computing Systems</a:t>
            </a:r>
            <a:r>
              <a:rPr lang="en-GB" sz="1000" dirty="0">
                <a:solidFill>
                  <a:srgbClr val="000000"/>
                </a:solidFill>
                <a:effectLst/>
                <a:latin typeface="Calibri" panose="020F0502020204030204" pitchFamily="34" charset="0"/>
              </a:rPr>
              <a:t>, May 2021,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1"/>
              </a:rPr>
              <a:t>https://doi.org/10.1145/3411764.3445363</a:t>
            </a:r>
            <a:endParaRPr lang="en-GB" sz="1000" dirty="0">
              <a:solidFill>
                <a:srgbClr val="000000"/>
              </a:solidFill>
              <a:effectLst/>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M. D. Griffiths and H. M. Pontes, “The Future of Gaming Disorder Research and Player Protection: What Role Should the Video Gaming Industry and Researchers Play?,” </a:t>
            </a:r>
            <a:r>
              <a:rPr lang="en-GB" sz="1000" i="1" dirty="0">
                <a:solidFill>
                  <a:srgbClr val="000000"/>
                </a:solidFill>
                <a:effectLst/>
                <a:latin typeface="Calibri" panose="020F0502020204030204" pitchFamily="34" charset="0"/>
              </a:rPr>
              <a:t>International Journal of Mental Health and Addiction</a:t>
            </a:r>
            <a:r>
              <a:rPr lang="en-GB" sz="1000" dirty="0">
                <a:solidFill>
                  <a:srgbClr val="000000"/>
                </a:solidFill>
                <a:effectLst/>
                <a:latin typeface="Calibri" panose="020F0502020204030204" pitchFamily="34" charset="0"/>
              </a:rPr>
              <a:t>, Jul. 2019,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2"/>
              </a:rPr>
              <a:t>https://doi.org/10.1007/s11469-019-00110-4</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 M. O. Mazurek and C. R. Engelhardt, “Video game use and problem </a:t>
            </a:r>
            <a:r>
              <a:rPr lang="en-GB" sz="1000" dirty="0" err="1">
                <a:solidFill>
                  <a:srgbClr val="000000"/>
                </a:solidFill>
                <a:effectLst/>
                <a:latin typeface="Calibri" panose="020F0502020204030204" pitchFamily="34" charset="0"/>
              </a:rPr>
              <a:t>behaviors</a:t>
            </a:r>
            <a:r>
              <a:rPr lang="en-GB" sz="1000" dirty="0">
                <a:solidFill>
                  <a:srgbClr val="000000"/>
                </a:solidFill>
                <a:effectLst/>
                <a:latin typeface="Calibri" panose="020F0502020204030204" pitchFamily="34" charset="0"/>
              </a:rPr>
              <a:t> in boys with autism spectrum disorders,” </a:t>
            </a:r>
            <a:r>
              <a:rPr lang="en-GB" sz="1000" i="1" dirty="0">
                <a:solidFill>
                  <a:srgbClr val="000000"/>
                </a:solidFill>
                <a:effectLst/>
                <a:latin typeface="Calibri" panose="020F0502020204030204" pitchFamily="34" charset="0"/>
              </a:rPr>
              <a:t>Research in Autism Spectrum Disorders</a:t>
            </a:r>
            <a:r>
              <a:rPr lang="en-GB" sz="1000" dirty="0">
                <a:solidFill>
                  <a:srgbClr val="000000"/>
                </a:solidFill>
                <a:effectLst/>
                <a:latin typeface="Calibri" panose="020F0502020204030204" pitchFamily="34" charset="0"/>
              </a:rPr>
              <a:t>, vol. 7, no. 2, pp. 316–324, Feb. 2013,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3"/>
              </a:rPr>
              <a:t>https://doi.org/10.1016/j.rasd.2012.09.008</a:t>
            </a:r>
            <a:r>
              <a:rPr lang="en-GB" sz="1000" dirty="0">
                <a:solidFill>
                  <a:srgbClr val="000000"/>
                </a:solidFill>
                <a:effectLst/>
                <a:latin typeface="Calibri" panose="020F0502020204030204" pitchFamily="34" charset="0"/>
              </a:rPr>
              <a:t>.</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C. A. Anderson and K. E. Dill, “Video games and aggressive thoughts, feelings, and </a:t>
            </a:r>
            <a:r>
              <a:rPr lang="en-GB" sz="1000"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in the laboratory and in life.,” </a:t>
            </a:r>
            <a:r>
              <a:rPr lang="en-GB" sz="1000" i="1" dirty="0">
                <a:solidFill>
                  <a:srgbClr val="000000"/>
                </a:solidFill>
                <a:effectLst/>
                <a:latin typeface="Calibri" panose="020F0502020204030204" pitchFamily="34" charset="0"/>
              </a:rPr>
              <a:t>Journal of Personality and Social Psychology</a:t>
            </a:r>
            <a:r>
              <a:rPr lang="en-GB" sz="1000" dirty="0">
                <a:solidFill>
                  <a:srgbClr val="000000"/>
                </a:solidFill>
                <a:effectLst/>
                <a:latin typeface="Calibri" panose="020F0502020204030204" pitchFamily="34" charset="0"/>
              </a:rPr>
              <a:t>, vol. 78, no. 4, pp. 772–790, 2000,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4"/>
              </a:rPr>
              <a:t>https://doi.org/10.1037//0022-3514.78.4.772</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Y. Jin and J. Li, “When newbies and veterans play together: The effect of video game content, context and experience on cooperation,” </a:t>
            </a:r>
            <a:r>
              <a:rPr lang="en-GB" sz="1000" i="1" dirty="0">
                <a:solidFill>
                  <a:srgbClr val="000000"/>
                </a:solidFill>
                <a:effectLst/>
                <a:latin typeface="Calibri" panose="020F0502020204030204" pitchFamily="34" charset="0"/>
              </a:rPr>
              <a:t>Computers in Human </a:t>
            </a:r>
            <a:r>
              <a:rPr lang="en-GB" sz="1000" i="1"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vol. 68, pp. 556–563, Mar. 2017,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5"/>
              </a:rPr>
              <a:t>https://doi.org/10.1016/j.chb.2016.11.059</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E. Aarseth </a:t>
            </a:r>
            <a:r>
              <a:rPr lang="en-GB" sz="1000" i="1" dirty="0">
                <a:solidFill>
                  <a:srgbClr val="000000"/>
                </a:solidFill>
                <a:effectLst/>
                <a:latin typeface="Calibri" panose="020F0502020204030204" pitchFamily="34" charset="0"/>
              </a:rPr>
              <a:t>et al.</a:t>
            </a:r>
            <a:r>
              <a:rPr lang="en-GB" sz="1000" dirty="0">
                <a:solidFill>
                  <a:srgbClr val="000000"/>
                </a:solidFill>
                <a:effectLst/>
                <a:latin typeface="Calibri" panose="020F0502020204030204" pitchFamily="34" charset="0"/>
              </a:rPr>
              <a:t>, “Scholars’ open debate paper on the World Health Organization ICD-11 Gaming Disorder proposal,” </a:t>
            </a:r>
            <a:r>
              <a:rPr lang="en-GB" sz="1000" i="1" dirty="0">
                <a:solidFill>
                  <a:srgbClr val="000000"/>
                </a:solidFill>
                <a:effectLst/>
                <a:latin typeface="Calibri" panose="020F0502020204030204" pitchFamily="34" charset="0"/>
              </a:rPr>
              <a:t>Journal of </a:t>
            </a:r>
            <a:r>
              <a:rPr lang="en-GB" sz="1000" i="1" dirty="0" err="1">
                <a:solidFill>
                  <a:srgbClr val="000000"/>
                </a:solidFill>
                <a:effectLst/>
                <a:latin typeface="Calibri" panose="020F0502020204030204" pitchFamily="34" charset="0"/>
              </a:rPr>
              <a:t>Behavioral</a:t>
            </a:r>
            <a:r>
              <a:rPr lang="en-GB" sz="1000" i="1" dirty="0">
                <a:solidFill>
                  <a:srgbClr val="000000"/>
                </a:solidFill>
                <a:effectLst/>
                <a:latin typeface="Calibri" panose="020F0502020204030204" pitchFamily="34" charset="0"/>
              </a:rPr>
              <a:t> Addictions</a:t>
            </a:r>
            <a:r>
              <a:rPr lang="en-GB" sz="1000" dirty="0">
                <a:solidFill>
                  <a:srgbClr val="000000"/>
                </a:solidFill>
                <a:effectLst/>
                <a:latin typeface="Calibri" panose="020F0502020204030204" pitchFamily="34" charset="0"/>
              </a:rPr>
              <a:t>, vol. 6, no. 3, pp. 267–270, Sep. 2017,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6"/>
              </a:rPr>
              <a:t>https://doi.org/10.1556/2006.5.2016.088</a:t>
            </a:r>
            <a:endParaRPr lang="en-GB" sz="1000" dirty="0">
              <a:solidFill>
                <a:srgbClr val="000000"/>
              </a:solidFill>
              <a:effectLst/>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Wits Digital Arts, “Pantheon Interactive Allegory Exhibition teaser 2022,” </a:t>
            </a:r>
            <a:r>
              <a:rPr lang="en-GB" sz="1000" i="1" dirty="0">
                <a:solidFill>
                  <a:srgbClr val="000000"/>
                </a:solidFill>
                <a:effectLst/>
                <a:latin typeface="Calibri" panose="020F0502020204030204" pitchFamily="34" charset="0"/>
              </a:rPr>
              <a:t>YouTube</a:t>
            </a:r>
            <a:r>
              <a:rPr lang="en-GB" sz="1000" dirty="0">
                <a:solidFill>
                  <a:srgbClr val="000000"/>
                </a:solidFill>
                <a:effectLst/>
                <a:latin typeface="Calibri" panose="020F0502020204030204" pitchFamily="34" charset="0"/>
              </a:rPr>
              <a:t>, Feb. 17, 2022. </a:t>
            </a:r>
            <a:r>
              <a:rPr lang="en-GB" sz="1000" dirty="0">
                <a:solidFill>
                  <a:srgbClr val="000000"/>
                </a:solidFill>
                <a:effectLst/>
                <a:latin typeface="Calibri" panose="020F0502020204030204" pitchFamily="34" charset="0"/>
                <a:hlinkClick r:id="rId17"/>
              </a:rPr>
              <a:t>https://www.youtube.com/watch?v=sjhM4u8Urp4</a:t>
            </a:r>
            <a:r>
              <a:rPr lang="en-GB" sz="1000" dirty="0">
                <a:solidFill>
                  <a:srgbClr val="000000"/>
                </a:solidFill>
                <a:effectLst/>
                <a:latin typeface="Calibri" panose="020F0502020204030204" pitchFamily="34" charset="0"/>
              </a:rPr>
              <a:t>  (accessed Jan. 1, 2025).</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Valve, “Portal on Steam,” </a:t>
            </a:r>
            <a:r>
              <a:rPr lang="en-GB" sz="1000" i="1" dirty="0">
                <a:solidFill>
                  <a:srgbClr val="000000"/>
                </a:solidFill>
                <a:effectLst/>
                <a:latin typeface="Calibri" panose="020F0502020204030204" pitchFamily="34" charset="0"/>
              </a:rPr>
              <a:t>store.steampowered.com</a:t>
            </a:r>
            <a:r>
              <a:rPr lang="en-GB" sz="1000" dirty="0">
                <a:solidFill>
                  <a:srgbClr val="000000"/>
                </a:solidFill>
                <a:effectLst/>
                <a:latin typeface="Calibri" panose="020F0502020204030204" pitchFamily="34" charset="0"/>
              </a:rPr>
              <a:t>, Oct. 10, 2007. </a:t>
            </a:r>
            <a:r>
              <a:rPr lang="en-GB" sz="1000" dirty="0">
                <a:solidFill>
                  <a:srgbClr val="000000"/>
                </a:solidFill>
                <a:effectLst/>
                <a:latin typeface="Calibri" panose="020F0502020204030204" pitchFamily="34" charset="0"/>
                <a:hlinkClick r:id="rId18"/>
              </a:rPr>
              <a:t>https://store.steampowered.com/app/400/Portal/</a:t>
            </a:r>
            <a:r>
              <a:rPr lang="en-GB" sz="1000" dirty="0">
                <a:solidFill>
                  <a:srgbClr val="000000"/>
                </a:solidFill>
                <a:latin typeface="Calibri" panose="020F0502020204030204" pitchFamily="34" charset="0"/>
              </a:rPr>
              <a:t> </a:t>
            </a:r>
            <a:endParaRPr lang="en-GB" sz="100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827767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916EE1-8A52-6E8F-1FF1-1D42DABEBCB0}"/>
              </a:ext>
            </a:extLst>
          </p:cNvPr>
          <p:cNvSpPr txBox="1"/>
          <p:nvPr/>
        </p:nvSpPr>
        <p:spPr>
          <a:xfrm>
            <a:off x="701041" y="863600"/>
            <a:ext cx="10922000" cy="5940088"/>
          </a:xfrm>
          <a:prstGeom prst="rect">
            <a:avLst/>
          </a:prstGeom>
          <a:noFill/>
        </p:spPr>
        <p:txBody>
          <a:bodyPr wrap="square" rtlCol="0">
            <a:spAutoFit/>
          </a:bodyPr>
          <a:lstStyle/>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B. Brathwaite and I. Schreiber, </a:t>
            </a:r>
            <a:r>
              <a:rPr lang="en-GB" sz="1000" i="1" dirty="0">
                <a:solidFill>
                  <a:srgbClr val="000000"/>
                </a:solidFill>
                <a:effectLst/>
                <a:latin typeface="Calibri" panose="020F0502020204030204" pitchFamily="34" charset="0"/>
              </a:rPr>
              <a:t>Challenges for game designers : non-</a:t>
            </a:r>
            <a:r>
              <a:rPr lang="en-GB" sz="1000" i="1" dirty="0" err="1">
                <a:solidFill>
                  <a:srgbClr val="000000"/>
                </a:solidFill>
                <a:effectLst/>
                <a:latin typeface="Calibri" panose="020F0502020204030204" pitchFamily="34" charset="0"/>
              </a:rPr>
              <a:t>digtal</a:t>
            </a:r>
            <a:r>
              <a:rPr lang="en-GB" sz="1000" i="1" dirty="0">
                <a:solidFill>
                  <a:srgbClr val="000000"/>
                </a:solidFill>
                <a:effectLst/>
                <a:latin typeface="Calibri" panose="020F0502020204030204" pitchFamily="34" charset="0"/>
              </a:rPr>
              <a:t> exercises for video game designers</a:t>
            </a:r>
            <a:r>
              <a:rPr lang="en-GB" sz="1000" dirty="0">
                <a:solidFill>
                  <a:srgbClr val="000000"/>
                </a:solidFill>
                <a:effectLst/>
                <a:latin typeface="Calibri" panose="020F0502020204030204" pitchFamily="34" charset="0"/>
              </a:rPr>
              <a:t>. Boston, Ma: Course Technology, 2009.</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Y.-K. Wong, “A Study of </a:t>
            </a:r>
            <a:r>
              <a:rPr lang="en-GB" sz="1000" dirty="0" err="1">
                <a:solidFill>
                  <a:srgbClr val="000000"/>
                </a:solidFill>
                <a:effectLst/>
                <a:latin typeface="Calibri" panose="020F0502020204030204" pitchFamily="34" charset="0"/>
              </a:rPr>
              <a:t>Favorability</a:t>
            </a:r>
            <a:r>
              <a:rPr lang="en-GB" sz="1000" dirty="0">
                <a:solidFill>
                  <a:srgbClr val="000000"/>
                </a:solidFill>
                <a:effectLst/>
                <a:latin typeface="Calibri" panose="020F0502020204030204" pitchFamily="34" charset="0"/>
              </a:rPr>
              <a:t> of Puzzle Game Design for Older People,” </a:t>
            </a:r>
            <a:r>
              <a:rPr lang="en-GB" sz="1000" i="1" dirty="0">
                <a:solidFill>
                  <a:srgbClr val="000000"/>
                </a:solidFill>
                <a:effectLst/>
                <a:latin typeface="Calibri" panose="020F0502020204030204" pitchFamily="34" charset="0"/>
              </a:rPr>
              <a:t>International Journal of Innovation, Management and Technology</a:t>
            </a:r>
            <a:r>
              <a:rPr lang="en-GB" sz="1000" dirty="0">
                <a:solidFill>
                  <a:srgbClr val="000000"/>
                </a:solidFill>
                <a:effectLst/>
                <a:latin typeface="Calibri" panose="020F0502020204030204" pitchFamily="34" charset="0"/>
              </a:rPr>
              <a:t>, vol. 12, no. 1, pp. 7–10, 2021,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3"/>
              </a:rPr>
              <a:t>https://doi.org/10.18178/ijimt.2021.12.1.901</a:t>
            </a:r>
            <a:r>
              <a:rPr lang="en-GB" sz="1000" dirty="0">
                <a:solidFill>
                  <a:srgbClr val="000000"/>
                </a:solidFill>
                <a:effectLst/>
                <a:latin typeface="Calibri" panose="020F0502020204030204" pitchFamily="34" charset="0"/>
              </a:rPr>
              <a:t>.</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M. Csikszentmihalyi, “Flow: The Psychology of Optimal Experience,” </a:t>
            </a:r>
            <a:r>
              <a:rPr lang="en-GB" sz="1000" i="1" dirty="0">
                <a:solidFill>
                  <a:srgbClr val="000000"/>
                </a:solidFill>
                <a:effectLst/>
                <a:latin typeface="Calibri" panose="020F0502020204030204" pitchFamily="34" charset="0"/>
              </a:rPr>
              <a:t>Design Issues</a:t>
            </a:r>
            <a:r>
              <a:rPr lang="en-GB" sz="1000" dirty="0">
                <a:solidFill>
                  <a:srgbClr val="000000"/>
                </a:solidFill>
                <a:effectLst/>
                <a:latin typeface="Calibri" panose="020F0502020204030204" pitchFamily="34" charset="0"/>
              </a:rPr>
              <a:t>, vol. 8, no. 1, p. 80, 1990,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4"/>
              </a:rPr>
              <a:t>https://doi.org/10.2307/1511458</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D. Hicks, M. Eagle, E. A. Rowe, J. Asbell-Clarke, T. Edwards, and T. Barnes, “Using game analytics to evaluate puzzle design and level progression in a serious game,” Jan. 2016,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5"/>
              </a:rPr>
              <a:t>https://doi.org/10.1145/2883851.2883953</a:t>
            </a:r>
            <a:r>
              <a:rPr lang="en-GB" sz="1000" dirty="0">
                <a:solidFill>
                  <a:srgbClr val="000000"/>
                </a:solidFill>
                <a:effectLst/>
                <a:latin typeface="Calibri" panose="020F0502020204030204" pitchFamily="34" charset="0"/>
              </a:rPr>
              <a:t>.</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C. </a:t>
            </a:r>
            <a:r>
              <a:rPr lang="en-GB" sz="1000" dirty="0" err="1">
                <a:solidFill>
                  <a:srgbClr val="000000"/>
                </a:solidFill>
                <a:effectLst/>
                <a:latin typeface="Calibri" panose="020F0502020204030204" pitchFamily="34" charset="0"/>
              </a:rPr>
              <a:t>Oei</a:t>
            </a:r>
            <a:r>
              <a:rPr lang="en-GB" sz="1000" dirty="0">
                <a:solidFill>
                  <a:srgbClr val="000000"/>
                </a:solidFill>
                <a:effectLst/>
                <a:latin typeface="Calibri" panose="020F0502020204030204" pitchFamily="34" charset="0"/>
              </a:rPr>
              <a:t> and M. D. Patterson, “Playing a puzzle video game with changing requirements improves executive functions,” </a:t>
            </a:r>
            <a:r>
              <a:rPr lang="en-GB" sz="1000" i="1" dirty="0">
                <a:solidFill>
                  <a:srgbClr val="000000"/>
                </a:solidFill>
                <a:effectLst/>
                <a:latin typeface="Calibri" panose="020F0502020204030204" pitchFamily="34" charset="0"/>
              </a:rPr>
              <a:t>Computers in Human </a:t>
            </a:r>
            <a:r>
              <a:rPr lang="en-GB" sz="1000" i="1" dirty="0" err="1">
                <a:solidFill>
                  <a:srgbClr val="000000"/>
                </a:solidFill>
                <a:effectLst/>
                <a:latin typeface="Calibri" panose="020F0502020204030204" pitchFamily="34" charset="0"/>
              </a:rPr>
              <a:t>Behavior</a:t>
            </a:r>
            <a:r>
              <a:rPr lang="en-GB" sz="1000" dirty="0">
                <a:solidFill>
                  <a:srgbClr val="000000"/>
                </a:solidFill>
                <a:effectLst/>
                <a:latin typeface="Calibri" panose="020F0502020204030204" pitchFamily="34" charset="0"/>
              </a:rPr>
              <a:t>, vol. 37, pp. 216–228, Aug. 2014,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6"/>
              </a:rPr>
              <a:t>https://doi.org/10.1016/j.chb.2014.04.046</a:t>
            </a:r>
            <a:r>
              <a:rPr lang="en-GB" sz="1000" dirty="0">
                <a:solidFill>
                  <a:srgbClr val="000000"/>
                </a:solidFill>
                <a:effectLst/>
                <a:latin typeface="Calibri" panose="020F0502020204030204" pitchFamily="34" charset="0"/>
              </a:rPr>
              <a:t>.</a:t>
            </a:r>
          </a:p>
          <a:p>
            <a:r>
              <a:rPr lang="it-IT" sz="1000" dirty="0">
                <a:solidFill>
                  <a:srgbClr val="000000"/>
                </a:solidFill>
                <a:effectLst/>
                <a:latin typeface="Calibri" panose="020F0502020204030204" pitchFamily="34" charset="0"/>
              </a:rPr>
              <a:t>[</a:t>
            </a:r>
            <a:r>
              <a:rPr lang="it-IT" sz="1000" dirty="0">
                <a:solidFill>
                  <a:srgbClr val="000000"/>
                </a:solidFill>
                <a:latin typeface="Calibri" panose="020F0502020204030204" pitchFamily="34" charset="0"/>
              </a:rPr>
              <a:t>-</a:t>
            </a:r>
            <a:r>
              <a:rPr lang="it-IT" sz="1000" dirty="0">
                <a:solidFill>
                  <a:srgbClr val="000000"/>
                </a:solidFill>
                <a:effectLst/>
                <a:latin typeface="Calibri" panose="020F0502020204030204" pitchFamily="34" charset="0"/>
              </a:rPr>
              <a:t>] “DSpace,” </a:t>
            </a:r>
            <a:r>
              <a:rPr lang="it-IT" sz="1000" i="1" dirty="0">
                <a:solidFill>
                  <a:srgbClr val="000000"/>
                </a:solidFill>
                <a:effectLst/>
                <a:latin typeface="Calibri" panose="020F0502020204030204" pitchFamily="34" charset="0"/>
              </a:rPr>
              <a:t>Cora.ucc.ie</a:t>
            </a:r>
            <a:r>
              <a:rPr lang="it-IT" sz="1000" dirty="0">
                <a:solidFill>
                  <a:srgbClr val="000000"/>
                </a:solidFill>
                <a:effectLst/>
                <a:latin typeface="Calibri" panose="020F0502020204030204" pitchFamily="34" charset="0"/>
              </a:rPr>
              <a:t>, 2024. </a:t>
            </a:r>
            <a:r>
              <a:rPr lang="it-IT" sz="1000" dirty="0">
                <a:solidFill>
                  <a:srgbClr val="000000"/>
                </a:solidFill>
                <a:effectLst/>
                <a:latin typeface="Calibri" panose="020F0502020204030204" pitchFamily="34" charset="0"/>
                <a:hlinkClick r:id="rId7"/>
              </a:rPr>
              <a:t>https://cora.ucc.ie/items/9a2cde12-6c3b-420f-9d4c-10ad2d66de3f</a:t>
            </a:r>
            <a:endParaRPr lang="it-IT" sz="1000" dirty="0">
              <a:solidFill>
                <a:srgbClr val="000000"/>
              </a:solidFill>
              <a:latin typeface="Calibri" panose="020F0502020204030204" pitchFamily="34" charset="0"/>
            </a:endParaRPr>
          </a:p>
          <a:p>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Smith, E. C. Andersen, M. </a:t>
            </a:r>
            <a:r>
              <a:rPr lang="en-GB" sz="1000" dirty="0" err="1">
                <a:solidFill>
                  <a:srgbClr val="000000"/>
                </a:solidFill>
                <a:effectLst/>
                <a:latin typeface="Calibri" panose="020F0502020204030204" pitchFamily="34" charset="0"/>
              </a:rPr>
              <a:t>Mateas</a:t>
            </a:r>
            <a:r>
              <a:rPr lang="en-GB" sz="1000" dirty="0">
                <a:solidFill>
                  <a:srgbClr val="000000"/>
                </a:solidFill>
                <a:effectLst/>
                <a:latin typeface="Calibri" panose="020F0502020204030204" pitchFamily="34" charset="0"/>
              </a:rPr>
              <a:t>, and Z. B. </a:t>
            </a:r>
            <a:r>
              <a:rPr lang="en-GB" sz="1000" dirty="0" err="1">
                <a:solidFill>
                  <a:srgbClr val="000000"/>
                </a:solidFill>
                <a:effectLst/>
                <a:latin typeface="Calibri" panose="020F0502020204030204" pitchFamily="34" charset="0"/>
              </a:rPr>
              <a:t>Popović</a:t>
            </a:r>
            <a:r>
              <a:rPr lang="en-GB" sz="1000" dirty="0">
                <a:solidFill>
                  <a:srgbClr val="000000"/>
                </a:solidFill>
                <a:effectLst/>
                <a:latin typeface="Calibri" panose="020F0502020204030204" pitchFamily="34" charset="0"/>
              </a:rPr>
              <a:t>, “A case study of expressively constrainable level design automation tools for a puzzle game,” May 2012,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8"/>
              </a:rPr>
              <a:t>https://doi.org/10.1145/2282338.2282370</a:t>
            </a:r>
            <a:endParaRPr lang="en-GB" sz="1000" dirty="0">
              <a:solidFill>
                <a:srgbClr val="000000"/>
              </a:solidFill>
              <a:effectLst/>
              <a:latin typeface="Calibri" panose="020F0502020204030204" pitchFamily="34" charset="0"/>
            </a:endParaRPr>
          </a:p>
          <a:p>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M. Pusey, K. W. Wong, and N. A. Rappa, “The Puzzle Challenge Analysis Tool. A Tool for Analysing the Cognitive Challenge Level of Puzzles in Video Games,” </a:t>
            </a:r>
            <a:r>
              <a:rPr lang="en-GB" sz="1000" i="1" dirty="0">
                <a:solidFill>
                  <a:srgbClr val="000000"/>
                </a:solidFill>
                <a:effectLst/>
                <a:latin typeface="Calibri" panose="020F0502020204030204" pitchFamily="34" charset="0"/>
              </a:rPr>
              <a:t>Proceedings of the ACM on Human-Computer Interaction</a:t>
            </a:r>
            <a:r>
              <a:rPr lang="en-GB" sz="1000" dirty="0">
                <a:solidFill>
                  <a:srgbClr val="000000"/>
                </a:solidFill>
                <a:effectLst/>
                <a:latin typeface="Calibri" panose="020F0502020204030204" pitchFamily="34" charset="0"/>
              </a:rPr>
              <a:t>, vol. 5, no. CHI PLAY, pp. 1–27, Oct. 2021,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9"/>
              </a:rPr>
              <a:t>https://doi.org/10.1145/3474703</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E. </a:t>
            </a:r>
            <a:r>
              <a:rPr lang="en-GB" sz="1000" dirty="0" err="1">
                <a:solidFill>
                  <a:srgbClr val="000000"/>
                </a:solidFill>
                <a:effectLst/>
                <a:latin typeface="Calibri" panose="020F0502020204030204" pitchFamily="34" charset="0"/>
              </a:rPr>
              <a:t>Çilingir</a:t>
            </a:r>
            <a:r>
              <a:rPr lang="en-GB" sz="1000" dirty="0">
                <a:solidFill>
                  <a:srgbClr val="000000"/>
                </a:solidFill>
                <a:effectLst/>
                <a:latin typeface="Calibri" panose="020F0502020204030204" pitchFamily="34" charset="0"/>
              </a:rPr>
              <a:t> </a:t>
            </a:r>
            <a:r>
              <a:rPr lang="en-GB" sz="1000" dirty="0" err="1">
                <a:solidFill>
                  <a:srgbClr val="000000"/>
                </a:solidFill>
                <a:effectLst/>
                <a:latin typeface="Calibri" panose="020F0502020204030204" pitchFamily="34" charset="0"/>
              </a:rPr>
              <a:t>Altıner</a:t>
            </a:r>
            <a:r>
              <a:rPr lang="en-GB" sz="1000" dirty="0">
                <a:solidFill>
                  <a:srgbClr val="000000"/>
                </a:solidFill>
                <a:effectLst/>
                <a:latin typeface="Calibri" panose="020F0502020204030204" pitchFamily="34" charset="0"/>
              </a:rPr>
              <a:t>, “Relationship between Spatial Thinking and Puzzle Games of Elementary School Students,” </a:t>
            </a:r>
            <a:r>
              <a:rPr lang="en-GB" sz="1000" i="1" dirty="0">
                <a:solidFill>
                  <a:srgbClr val="000000"/>
                </a:solidFill>
                <a:effectLst/>
                <a:latin typeface="Calibri" panose="020F0502020204030204" pitchFamily="34" charset="0"/>
              </a:rPr>
              <a:t>International Online Journal of Educational Sciences</a:t>
            </a:r>
            <a:r>
              <a:rPr lang="en-GB" sz="1000" dirty="0">
                <a:solidFill>
                  <a:srgbClr val="000000"/>
                </a:solidFill>
                <a:effectLst/>
                <a:latin typeface="Calibri" panose="020F0502020204030204" pitchFamily="34" charset="0"/>
              </a:rPr>
              <a:t>, 2018,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0"/>
              </a:rPr>
              <a:t>https://doi.org/10.15345/iojes.2018.01.008</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Isaksen, D. Wallace, A. Finkelstein, and A. </a:t>
            </a:r>
            <a:r>
              <a:rPr lang="en-GB" sz="1000" dirty="0" err="1">
                <a:solidFill>
                  <a:srgbClr val="000000"/>
                </a:solidFill>
                <a:effectLst/>
                <a:latin typeface="Calibri" panose="020F0502020204030204" pitchFamily="34" charset="0"/>
              </a:rPr>
              <a:t>Nealen</a:t>
            </a:r>
            <a:r>
              <a:rPr lang="en-GB" sz="1000" dirty="0">
                <a:solidFill>
                  <a:srgbClr val="000000"/>
                </a:solidFill>
                <a:effectLst/>
                <a:latin typeface="Calibri" panose="020F0502020204030204" pitchFamily="34" charset="0"/>
              </a:rPr>
              <a:t>, “Simulating Strategy and Dexterity for Puzzle Games,” Accessed: Dec. 20, 2024. [Online]. Available: </a:t>
            </a:r>
            <a:r>
              <a:rPr lang="en-GB" sz="1000" dirty="0">
                <a:solidFill>
                  <a:srgbClr val="000000"/>
                </a:solidFill>
                <a:effectLst/>
                <a:latin typeface="Calibri" panose="020F0502020204030204" pitchFamily="34" charset="0"/>
                <a:hlinkClick r:id="rId11"/>
              </a:rPr>
              <a:t>http://game.engineering.nyu.edu/projects/strategy-dexterity</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a:t>
            </a:r>
            <a:r>
              <a:rPr lang="en-GB" sz="1000" dirty="0" err="1">
                <a:solidFill>
                  <a:srgbClr val="000000"/>
                </a:solidFill>
                <a:effectLst/>
                <a:latin typeface="Calibri" panose="020F0502020204030204" pitchFamily="34" charset="0"/>
              </a:rPr>
              <a:t>Zhenjun</a:t>
            </a:r>
            <a:r>
              <a:rPr lang="en-GB" sz="1000" dirty="0">
                <a:solidFill>
                  <a:srgbClr val="000000"/>
                </a:solidFill>
                <a:effectLst/>
                <a:latin typeface="Calibri" panose="020F0502020204030204" pitchFamily="34" charset="0"/>
              </a:rPr>
              <a:t> Zhou and Lili Wu, “The study of principles of Puzzle game design,” </a:t>
            </a:r>
            <a:r>
              <a:rPr lang="en-GB" sz="1000" i="1" dirty="0">
                <a:solidFill>
                  <a:srgbClr val="000000"/>
                </a:solidFill>
                <a:effectLst/>
                <a:latin typeface="Calibri" panose="020F0502020204030204" pitchFamily="34" charset="0"/>
              </a:rPr>
              <a:t>2012 International Symposium on Information Technologies in Medicine and Education</a:t>
            </a:r>
            <a:r>
              <a:rPr lang="en-GB" sz="1000" dirty="0">
                <a:solidFill>
                  <a:srgbClr val="000000"/>
                </a:solidFill>
                <a:effectLst/>
                <a:latin typeface="Calibri" panose="020F0502020204030204" pitchFamily="34" charset="0"/>
              </a:rPr>
              <a:t>, Aug. 2012,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2"/>
              </a:rPr>
              <a:t>https://doi.org/10.1109/itime.2012.6291487</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K. </a:t>
            </a:r>
            <a:r>
              <a:rPr lang="en-GB" sz="1000" dirty="0" err="1">
                <a:solidFill>
                  <a:srgbClr val="000000"/>
                </a:solidFill>
                <a:effectLst/>
                <a:latin typeface="Calibri" panose="020F0502020204030204" pitchFamily="34" charset="0"/>
              </a:rPr>
              <a:t>Abhari</a:t>
            </a:r>
            <a:r>
              <a:rPr lang="en-GB" sz="1000" dirty="0">
                <a:solidFill>
                  <a:srgbClr val="000000"/>
                </a:solidFill>
                <a:effectLst/>
                <a:latin typeface="Calibri" panose="020F0502020204030204" pitchFamily="34" charset="0"/>
              </a:rPr>
              <a:t> and I. </a:t>
            </a:r>
            <a:r>
              <a:rPr lang="en-GB" sz="1000" dirty="0" err="1">
                <a:solidFill>
                  <a:srgbClr val="000000"/>
                </a:solidFill>
                <a:effectLst/>
                <a:latin typeface="Calibri" panose="020F0502020204030204" pitchFamily="34" charset="0"/>
              </a:rPr>
              <a:t>Vaghefi</a:t>
            </a:r>
            <a:r>
              <a:rPr lang="en-GB" sz="1000" dirty="0">
                <a:solidFill>
                  <a:srgbClr val="000000"/>
                </a:solidFill>
                <a:effectLst/>
                <a:latin typeface="Calibri" panose="020F0502020204030204" pitchFamily="34" charset="0"/>
              </a:rPr>
              <a:t>, “Screen Time and Productivity: An Extension of Goal- setting Theory to Explain Optimum Smartphone Use,” </a:t>
            </a:r>
            <a:r>
              <a:rPr lang="en-GB" sz="1000" i="1" dirty="0">
                <a:solidFill>
                  <a:srgbClr val="000000"/>
                </a:solidFill>
                <a:effectLst/>
                <a:latin typeface="Calibri" panose="020F0502020204030204" pitchFamily="34" charset="0"/>
              </a:rPr>
              <a:t>AIS Transactions on Human-Computer Interaction</a:t>
            </a:r>
            <a:r>
              <a:rPr lang="en-GB" sz="1000" dirty="0">
                <a:solidFill>
                  <a:srgbClr val="000000"/>
                </a:solidFill>
                <a:effectLst/>
                <a:latin typeface="Calibri" panose="020F0502020204030204" pitchFamily="34" charset="0"/>
              </a:rPr>
              <a:t>, vol. 14, no. 3, pp. 254–288, Sep. 2022,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3"/>
              </a:rPr>
              <a:t>https://doi.org/10.17705/1thci.00169</a:t>
            </a:r>
            <a:r>
              <a:rPr lang="en-GB" sz="1000" dirty="0">
                <a:solidFill>
                  <a:srgbClr val="000000"/>
                </a:solidFill>
                <a:effectLst/>
                <a:latin typeface="Calibri" panose="020F0502020204030204" pitchFamily="34" charset="0"/>
              </a:rPr>
              <a:t>.</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Sigman, “Time for a view on screen time,” </a:t>
            </a:r>
            <a:r>
              <a:rPr lang="en-GB" sz="1000" i="1" dirty="0">
                <a:solidFill>
                  <a:srgbClr val="000000"/>
                </a:solidFill>
                <a:effectLst/>
                <a:latin typeface="Calibri" panose="020F0502020204030204" pitchFamily="34" charset="0"/>
              </a:rPr>
              <a:t>Archives of Disease in Childhood</a:t>
            </a:r>
            <a:r>
              <a:rPr lang="en-GB" sz="1000" dirty="0">
                <a:solidFill>
                  <a:srgbClr val="000000"/>
                </a:solidFill>
                <a:effectLst/>
                <a:latin typeface="Calibri" panose="020F0502020204030204" pitchFamily="34" charset="0"/>
              </a:rPr>
              <a:t>, vol. 97, no. 11, pp. 935–942, Oct. 2012,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4"/>
              </a:rPr>
              <a:t>https://doi.org/10.1136/archdischild-2012-302196</a:t>
            </a:r>
            <a:r>
              <a:rPr lang="en-GB" sz="1000" dirty="0">
                <a:solidFill>
                  <a:srgbClr val="000000"/>
                </a:solidFill>
                <a:effectLst/>
                <a:latin typeface="Calibri" panose="020F0502020204030204" pitchFamily="34" charset="0"/>
              </a:rPr>
              <a:t>.</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M. </a:t>
            </a:r>
            <a:r>
              <a:rPr lang="en-GB" sz="1000" dirty="0" err="1">
                <a:solidFill>
                  <a:srgbClr val="000000"/>
                </a:solidFill>
                <a:effectLst/>
                <a:latin typeface="Calibri" panose="020F0502020204030204" pitchFamily="34" charset="0"/>
              </a:rPr>
              <a:t>Pacherazova</a:t>
            </a:r>
            <a:r>
              <a:rPr lang="en-GB" sz="1000" dirty="0">
                <a:solidFill>
                  <a:srgbClr val="000000"/>
                </a:solidFill>
                <a:effectLst/>
                <a:latin typeface="Calibri" panose="020F0502020204030204" pitchFamily="34" charset="0"/>
              </a:rPr>
              <a:t>, “Keep your screen happy: Improving the usability of screen time tracking apps.” Available: </a:t>
            </a:r>
            <a:r>
              <a:rPr lang="en-GB" sz="1000" dirty="0">
                <a:solidFill>
                  <a:srgbClr val="000000"/>
                </a:solidFill>
                <a:effectLst/>
                <a:latin typeface="Calibri" panose="020F0502020204030204" pitchFamily="34" charset="0"/>
                <a:hlinkClick r:id="rId15"/>
              </a:rPr>
              <a:t>https://www.diva-portal.org/smash/get/diva2:1361980/FULLTEXT01.pdf</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 J. </a:t>
            </a:r>
            <a:r>
              <a:rPr lang="en-GB" sz="1000" dirty="0" err="1">
                <a:solidFill>
                  <a:srgbClr val="000000"/>
                </a:solidFill>
                <a:effectLst/>
                <a:latin typeface="Calibri" panose="020F0502020204030204" pitchFamily="34" charset="0"/>
              </a:rPr>
              <a:t>Rooksby</a:t>
            </a:r>
            <a:r>
              <a:rPr lang="en-GB" sz="1000" dirty="0">
                <a:solidFill>
                  <a:srgbClr val="000000"/>
                </a:solidFill>
                <a:effectLst/>
                <a:latin typeface="Calibri" panose="020F0502020204030204" pitchFamily="34" charset="0"/>
              </a:rPr>
              <a:t>, P. </a:t>
            </a:r>
            <a:r>
              <a:rPr lang="en-GB" sz="1000" dirty="0" err="1">
                <a:solidFill>
                  <a:srgbClr val="000000"/>
                </a:solidFill>
                <a:effectLst/>
                <a:latin typeface="Calibri" panose="020F0502020204030204" pitchFamily="34" charset="0"/>
              </a:rPr>
              <a:t>Asadzadeh</a:t>
            </a:r>
            <a:r>
              <a:rPr lang="en-GB" sz="1000" dirty="0">
                <a:solidFill>
                  <a:srgbClr val="000000"/>
                </a:solidFill>
                <a:effectLst/>
                <a:latin typeface="Calibri" panose="020F0502020204030204" pitchFamily="34" charset="0"/>
              </a:rPr>
              <a:t>, M. Rost, A. Morrison, and M. Chalmers, “Personal Tracking of Screen Time on Digital Devices,” </a:t>
            </a:r>
            <a:r>
              <a:rPr lang="en-GB" sz="1000" i="1" dirty="0">
                <a:solidFill>
                  <a:srgbClr val="000000"/>
                </a:solidFill>
                <a:effectLst/>
                <a:latin typeface="Calibri" panose="020F0502020204030204" pitchFamily="34" charset="0"/>
              </a:rPr>
              <a:t>Proceedings of the 2016 CHI Conference on Human Factors in Computing Systems - CHI ’16</a:t>
            </a:r>
            <a:r>
              <a:rPr lang="en-GB" sz="1000" dirty="0">
                <a:solidFill>
                  <a:srgbClr val="000000"/>
                </a:solidFill>
                <a:effectLst/>
                <a:latin typeface="Calibri" panose="020F0502020204030204" pitchFamily="34" charset="0"/>
              </a:rPr>
              <a:t>, 2016,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6"/>
              </a:rPr>
              <a:t>https://doi.org/10.1145/2858036.2858055</a:t>
            </a:r>
            <a:r>
              <a:rPr lang="en-GB" sz="1000" dirty="0">
                <a:solidFill>
                  <a:srgbClr val="000000"/>
                </a:solidFill>
                <a:effectLst/>
                <a:latin typeface="Calibri" panose="020F0502020204030204" pitchFamily="34" charset="0"/>
              </a:rPr>
              <a:t>.</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M. Anderson and J. Jiang, “Teens, Social Media &amp; Technology,” </a:t>
            </a:r>
            <a:r>
              <a:rPr lang="en-GB" sz="1000" i="1" dirty="0">
                <a:solidFill>
                  <a:srgbClr val="000000"/>
                </a:solidFill>
                <a:effectLst/>
                <a:latin typeface="Calibri" panose="020F0502020204030204" pitchFamily="34" charset="0"/>
              </a:rPr>
              <a:t>Pew Research </a:t>
            </a:r>
            <a:r>
              <a:rPr lang="en-GB" sz="1000" i="1" dirty="0" err="1">
                <a:solidFill>
                  <a:srgbClr val="000000"/>
                </a:solidFill>
                <a:effectLst/>
                <a:latin typeface="Calibri" panose="020F0502020204030204" pitchFamily="34" charset="0"/>
              </a:rPr>
              <a:t>Center</a:t>
            </a:r>
            <a:r>
              <a:rPr lang="en-GB" sz="1000" dirty="0">
                <a:solidFill>
                  <a:srgbClr val="000000"/>
                </a:solidFill>
                <a:effectLst/>
                <a:latin typeface="Calibri" panose="020F0502020204030204" pitchFamily="34" charset="0"/>
              </a:rPr>
              <a:t>, May 31, 2018. </a:t>
            </a:r>
            <a:r>
              <a:rPr lang="en-GB" sz="1000" dirty="0">
                <a:solidFill>
                  <a:srgbClr val="000000"/>
                </a:solidFill>
                <a:effectLst/>
                <a:latin typeface="Calibri" panose="020F0502020204030204" pitchFamily="34" charset="0"/>
                <a:hlinkClick r:id="rId17"/>
              </a:rPr>
              <a:t>https://www.pewresearch.org/internet/2018/05/31/teens-social-media-technology-2018/</a:t>
            </a:r>
            <a:endParaRPr lang="en-GB" sz="1000" dirty="0">
              <a:solidFill>
                <a:srgbClr val="000000"/>
              </a:solidFill>
              <a:effectLst/>
              <a:latin typeface="Calibri" panose="020F0502020204030204" pitchFamily="34" charset="0"/>
            </a:endParaRPr>
          </a:p>
          <a:p>
            <a:r>
              <a:rPr lang="lt-LT" sz="1000" dirty="0">
                <a:solidFill>
                  <a:srgbClr val="000000"/>
                </a:solidFill>
                <a:effectLst/>
                <a:latin typeface="Calibri" panose="020F0502020204030204" pitchFamily="34" charset="0"/>
              </a:rPr>
              <a:t>[</a:t>
            </a:r>
            <a:r>
              <a:rPr lang="en-GB" sz="1000" dirty="0">
                <a:solidFill>
                  <a:srgbClr val="000000"/>
                </a:solidFill>
                <a:effectLst/>
                <a:latin typeface="Calibri" panose="020F0502020204030204" pitchFamily="34" charset="0"/>
              </a:rPr>
              <a:t>-</a:t>
            </a:r>
            <a:r>
              <a:rPr lang="lt-LT" sz="1000" dirty="0">
                <a:solidFill>
                  <a:srgbClr val="000000"/>
                </a:solidFill>
                <a:effectLst/>
                <a:latin typeface="Calibri" panose="020F0502020204030204" pitchFamily="34" charset="0"/>
              </a:rPr>
              <a:t>]</a:t>
            </a:r>
            <a:r>
              <a:rPr lang="en-GB" sz="1000" dirty="0">
                <a:solidFill>
                  <a:srgbClr val="000000"/>
                </a:solidFill>
                <a:effectLst/>
                <a:latin typeface="Calibri" panose="020F0502020204030204" pitchFamily="34" charset="0"/>
              </a:rPr>
              <a:t> </a:t>
            </a:r>
            <a:r>
              <a:rPr lang="lt-LT" sz="1000" dirty="0">
                <a:solidFill>
                  <a:srgbClr val="000000"/>
                </a:solidFill>
                <a:effectLst/>
                <a:latin typeface="Calibri" panose="020F0502020204030204" pitchFamily="34" charset="0"/>
              </a:rPr>
              <a:t>R. Ustinavičienė, L. Škėmienė, D. Lukšienė, R. Radišauskas, G. Kalinienė, and P. Vasilavičius, “Problematic computer game use as expression of Internet addiction and its association with self-rated health in the Lithuanian adolescent population,” </a:t>
            </a:r>
            <a:r>
              <a:rPr lang="lt-LT" sz="1000" i="1" dirty="0">
                <a:solidFill>
                  <a:srgbClr val="000000"/>
                </a:solidFill>
                <a:effectLst/>
                <a:latin typeface="Calibri" panose="020F0502020204030204" pitchFamily="34" charset="0"/>
              </a:rPr>
              <a:t>Medicina</a:t>
            </a:r>
            <a:r>
              <a:rPr lang="lt-LT" sz="1000" dirty="0">
                <a:solidFill>
                  <a:srgbClr val="000000"/>
                </a:solidFill>
                <a:effectLst/>
                <a:latin typeface="Calibri" panose="020F0502020204030204" pitchFamily="34" charset="0"/>
              </a:rPr>
              <a:t>, vol. 52, no. 3, pp. 199–204, 2016, doi: </a:t>
            </a:r>
            <a:r>
              <a:rPr lang="lt-LT" sz="1000" dirty="0">
                <a:solidFill>
                  <a:srgbClr val="000000"/>
                </a:solidFill>
                <a:effectLst/>
                <a:latin typeface="Calibri" panose="020F0502020204030204" pitchFamily="34" charset="0"/>
                <a:hlinkClick r:id="rId18"/>
              </a:rPr>
              <a:t>https://doi.org/10.1016/j.medici.2016.04.002</a:t>
            </a:r>
            <a:r>
              <a:rPr lang="lt-LT"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E. Snow, D. </a:t>
            </a:r>
            <a:r>
              <a:rPr lang="en-GB" sz="1000" dirty="0" err="1">
                <a:solidFill>
                  <a:srgbClr val="000000"/>
                </a:solidFill>
                <a:effectLst/>
                <a:latin typeface="Calibri" panose="020F0502020204030204" pitchFamily="34" charset="0"/>
              </a:rPr>
              <a:t>Mcnamara</a:t>
            </a:r>
            <a:r>
              <a:rPr lang="en-GB" sz="1000" dirty="0">
                <a:solidFill>
                  <a:srgbClr val="000000"/>
                </a:solidFill>
                <a:effectLst/>
                <a:latin typeface="Calibri" panose="020F0502020204030204" pitchFamily="34" charset="0"/>
              </a:rPr>
              <a:t>, C. Connor, N. Duran, and P. Winne, “Promoting Self-Regulation and Metacognition through the Use of Online Trace Data within a Game-Based Environment,” 2015. Accessed: Jan. 06, 2025. [Online]. Available: </a:t>
            </a:r>
            <a:r>
              <a:rPr lang="en-GB" sz="1000" dirty="0">
                <a:solidFill>
                  <a:srgbClr val="000000"/>
                </a:solidFill>
                <a:effectLst/>
                <a:latin typeface="Calibri" panose="020F0502020204030204" pitchFamily="34" charset="0"/>
                <a:hlinkClick r:id="rId19"/>
              </a:rPr>
              <a:t>https://core.ac.uk/download/pdf/79582091.pdf</a:t>
            </a:r>
            <a:endParaRPr lang="en-GB" sz="1000" dirty="0">
              <a:solidFill>
                <a:srgbClr val="000000"/>
              </a:solidFill>
              <a:effectLst/>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L. Hale and S. Guan, “Screen time and sleep among school-aged children and adolescents: A systematic literature review,” </a:t>
            </a:r>
            <a:r>
              <a:rPr lang="en-GB" sz="1000" i="1" dirty="0">
                <a:solidFill>
                  <a:srgbClr val="000000"/>
                </a:solidFill>
                <a:effectLst/>
                <a:latin typeface="Calibri" panose="020F0502020204030204" pitchFamily="34" charset="0"/>
              </a:rPr>
              <a:t>Sleep Medicine Reviews</a:t>
            </a:r>
            <a:r>
              <a:rPr lang="en-GB" sz="1000" dirty="0">
                <a:solidFill>
                  <a:srgbClr val="000000"/>
                </a:solidFill>
                <a:effectLst/>
                <a:latin typeface="Calibri" panose="020F0502020204030204" pitchFamily="34" charset="0"/>
              </a:rPr>
              <a:t>, vol. 21, no. 21, pp. 50–58, Jun. 2015,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20"/>
              </a:rPr>
              <a:t>https://doi.org/10.1016/j.smrv.2014.07.007</a:t>
            </a:r>
            <a:r>
              <a:rPr lang="en-GB" sz="1000" dirty="0">
                <a:solidFill>
                  <a:srgbClr val="000000"/>
                </a:solidFill>
                <a:effectLst/>
                <a:latin typeface="Calibri" panose="020F0502020204030204" pitchFamily="34" charset="0"/>
              </a:rPr>
              <a:t>.</a:t>
            </a: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G. LeBlanc, K. E. Gunnell, S. A. Prince, T. J. Saunders, J. D. Barnes, and J.-P. Chaput, “The Ubiquity of the Screen: An Overview of the Risks and Benefits of Screen Time in Our Modern World,” </a:t>
            </a:r>
            <a:r>
              <a:rPr lang="en-GB" sz="1000" i="1" dirty="0">
                <a:solidFill>
                  <a:srgbClr val="000000"/>
                </a:solidFill>
                <a:effectLst/>
                <a:latin typeface="Calibri" panose="020F0502020204030204" pitchFamily="34" charset="0"/>
              </a:rPr>
              <a:t>Translational Journal of the American College of Sports Medicine</a:t>
            </a:r>
            <a:r>
              <a:rPr lang="en-GB" sz="1000" dirty="0">
                <a:solidFill>
                  <a:srgbClr val="000000"/>
                </a:solidFill>
                <a:effectLst/>
                <a:latin typeface="Calibri" panose="020F0502020204030204" pitchFamily="34" charset="0"/>
              </a:rPr>
              <a:t>, vol. 2, no. 17, pp. 104–113, Sep. 2017,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21"/>
              </a:rPr>
              <a:t>https://doi.org/10.1249/TJX.0000000000000039</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C. S. Green and D. Bavelier, “Action video game modifies visual selective attention,” </a:t>
            </a:r>
            <a:r>
              <a:rPr lang="en-GB" sz="1000" i="1" dirty="0">
                <a:solidFill>
                  <a:srgbClr val="000000"/>
                </a:solidFill>
                <a:effectLst/>
                <a:latin typeface="Calibri" panose="020F0502020204030204" pitchFamily="34" charset="0"/>
              </a:rPr>
              <a:t>Nature</a:t>
            </a:r>
            <a:r>
              <a:rPr lang="en-GB" sz="1000" dirty="0">
                <a:solidFill>
                  <a:srgbClr val="000000"/>
                </a:solidFill>
                <a:effectLst/>
                <a:latin typeface="Calibri" panose="020F0502020204030204" pitchFamily="34" charset="0"/>
              </a:rPr>
              <a:t>, vol. 423, no. 6939, pp. 534–537, May 2003,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22"/>
              </a:rPr>
              <a:t>https://doi.org/10.1038/nature01647</a:t>
            </a:r>
            <a:endParaRPr lang="en-GB" sz="1000" dirty="0">
              <a:solidFill>
                <a:srgbClr val="000000"/>
              </a:solidFill>
              <a:effectLst/>
              <a:latin typeface="Calibri" panose="020F0502020204030204" pitchFamily="34" charset="0"/>
            </a:endParaRPr>
          </a:p>
          <a:p>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A. K. Przybylski and N. Weinstein, “Digital Screen Time Limits and Young Children’s Psychological Well-Being: Evidence From a Population-Based Study,” </a:t>
            </a:r>
            <a:r>
              <a:rPr lang="en-GB" sz="1000" i="1" dirty="0">
                <a:solidFill>
                  <a:srgbClr val="000000"/>
                </a:solidFill>
                <a:effectLst/>
                <a:latin typeface="Calibri" panose="020F0502020204030204" pitchFamily="34" charset="0"/>
              </a:rPr>
              <a:t>Child Development</a:t>
            </a:r>
            <a:r>
              <a:rPr lang="en-GB" sz="1000" dirty="0">
                <a:solidFill>
                  <a:srgbClr val="000000"/>
                </a:solidFill>
                <a:effectLst/>
                <a:latin typeface="Calibri" panose="020F0502020204030204" pitchFamily="34" charset="0"/>
              </a:rPr>
              <a:t>, vol. 90, no. 1, Dec. 2019,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https://doi.org/10.1111/cdev.13007.</a:t>
            </a:r>
          </a:p>
          <a:p>
            <a:r>
              <a:rPr lang="en-GB" sz="1000" dirty="0">
                <a:solidFill>
                  <a:srgbClr val="000000"/>
                </a:solidFill>
                <a:effectLst/>
                <a:latin typeface="Calibri" panose="020F0502020204030204" pitchFamily="34" charset="0"/>
              </a:rPr>
              <a:t>‌</a:t>
            </a:r>
          </a:p>
          <a:p>
            <a:endParaRPr lang="en-GB" sz="10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4806869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8C2C91-75D3-3259-F3B5-AB084C851513}"/>
              </a:ext>
            </a:extLst>
          </p:cNvPr>
          <p:cNvSpPr>
            <a:spLocks noGrp="1"/>
          </p:cNvSpPr>
          <p:nvPr>
            <p:ph idx="1"/>
          </p:nvPr>
        </p:nvSpPr>
        <p:spPr>
          <a:xfrm>
            <a:off x="838200" y="718183"/>
            <a:ext cx="10515600" cy="5837891"/>
          </a:xfrm>
        </p:spPr>
        <p:txBody>
          <a:bodyPr>
            <a:normAutofit/>
          </a:bodyPr>
          <a:lstStyle/>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a:t>
            </a:r>
            <a:r>
              <a:rPr lang="en-GB" sz="1000" dirty="0" err="1">
                <a:solidFill>
                  <a:srgbClr val="000000"/>
                </a:solidFill>
                <a:effectLst/>
                <a:latin typeface="Calibri" panose="020F0502020204030204" pitchFamily="34" charset="0"/>
              </a:rPr>
              <a:t>Throneful</a:t>
            </a:r>
            <a:r>
              <a:rPr lang="en-GB" sz="1000" dirty="0">
                <a:solidFill>
                  <a:srgbClr val="000000"/>
                </a:solidFill>
                <a:effectLst/>
                <a:latin typeface="Calibri" panose="020F0502020204030204" pitchFamily="34" charset="0"/>
              </a:rPr>
              <a:t>, “The Talos Principle Gameplay (PC HD) [1080p60FPS],” </a:t>
            </a:r>
            <a:r>
              <a:rPr lang="en-GB" sz="1000" i="1" dirty="0">
                <a:solidFill>
                  <a:srgbClr val="000000"/>
                </a:solidFill>
                <a:effectLst/>
                <a:latin typeface="Calibri" panose="020F0502020204030204" pitchFamily="34" charset="0"/>
              </a:rPr>
              <a:t>YouTube</a:t>
            </a:r>
            <a:r>
              <a:rPr lang="en-GB" sz="1000" dirty="0">
                <a:solidFill>
                  <a:srgbClr val="000000"/>
                </a:solidFill>
                <a:effectLst/>
                <a:latin typeface="Calibri" panose="020F0502020204030204" pitchFamily="34" charset="0"/>
              </a:rPr>
              <a:t>, Dec. 29, 2019. https://www.youtube.com/watch?v=WsbOaBAsyKc (accessed Jan. 1, 2025).</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Product Plan, “What Is </a:t>
            </a:r>
            <a:r>
              <a:rPr lang="en-GB" sz="1000" dirty="0" err="1">
                <a:solidFill>
                  <a:srgbClr val="000000"/>
                </a:solidFill>
                <a:effectLst/>
                <a:latin typeface="Calibri" panose="020F0502020204030204" pitchFamily="34" charset="0"/>
              </a:rPr>
              <a:t>MoSCoW</a:t>
            </a:r>
            <a:r>
              <a:rPr lang="en-GB" sz="1000" dirty="0">
                <a:solidFill>
                  <a:srgbClr val="000000"/>
                </a:solidFill>
                <a:effectLst/>
                <a:latin typeface="Calibri" panose="020F0502020204030204" pitchFamily="34" charset="0"/>
              </a:rPr>
              <a:t> Prioritization? | Overview of the </a:t>
            </a:r>
            <a:r>
              <a:rPr lang="en-GB" sz="1000" dirty="0" err="1">
                <a:solidFill>
                  <a:srgbClr val="000000"/>
                </a:solidFill>
                <a:effectLst/>
                <a:latin typeface="Calibri" panose="020F0502020204030204" pitchFamily="34" charset="0"/>
              </a:rPr>
              <a:t>MoSCoW</a:t>
            </a:r>
            <a:r>
              <a:rPr lang="en-GB" sz="1000" dirty="0">
                <a:solidFill>
                  <a:srgbClr val="000000"/>
                </a:solidFill>
                <a:effectLst/>
                <a:latin typeface="Calibri" panose="020F0502020204030204" pitchFamily="34" charset="0"/>
              </a:rPr>
              <a:t> Method,” </a:t>
            </a:r>
            <a:r>
              <a:rPr lang="en-GB" sz="1000" i="1" dirty="0">
                <a:solidFill>
                  <a:srgbClr val="000000"/>
                </a:solidFill>
                <a:effectLst/>
                <a:latin typeface="Calibri" panose="020F0502020204030204" pitchFamily="34" charset="0"/>
              </a:rPr>
              <a:t>Productplan.com</a:t>
            </a:r>
            <a:r>
              <a:rPr lang="en-GB" sz="1000" dirty="0">
                <a:solidFill>
                  <a:srgbClr val="000000"/>
                </a:solidFill>
                <a:effectLst/>
                <a:latin typeface="Calibri" panose="020F0502020204030204" pitchFamily="34" charset="0"/>
              </a:rPr>
              <a:t>, 2024. </a:t>
            </a:r>
            <a:r>
              <a:rPr lang="en-GB" sz="1000" dirty="0">
                <a:solidFill>
                  <a:srgbClr val="000000"/>
                </a:solidFill>
                <a:effectLst/>
                <a:latin typeface="Calibri" panose="020F0502020204030204" pitchFamily="34" charset="0"/>
                <a:hlinkClick r:id="rId2"/>
              </a:rPr>
              <a:t>https://www.productplan.com/glossary/moscow-prioritization/</a:t>
            </a:r>
            <a:r>
              <a:rPr lang="en-GB" sz="1000" dirty="0">
                <a:solidFill>
                  <a:srgbClr val="000000"/>
                </a:solidFill>
                <a:effectLst/>
                <a:latin typeface="Calibri" panose="020F0502020204030204" pitchFamily="34" charset="0"/>
              </a:rPr>
              <a:t> </a:t>
            </a:r>
          </a:p>
          <a:p>
            <a:pPr marL="0" indent="0">
              <a:buNone/>
            </a:pP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a:t>
            </a:r>
            <a:r>
              <a:rPr lang="en-GB" sz="1000" dirty="0" err="1">
                <a:solidFill>
                  <a:srgbClr val="000000"/>
                </a:solidFill>
                <a:effectLst/>
                <a:latin typeface="Calibri" panose="020F0502020204030204" pitchFamily="34" charset="0"/>
              </a:rPr>
              <a:t>Ivaylo</a:t>
            </a:r>
            <a:r>
              <a:rPr lang="en-GB" sz="1000" dirty="0">
                <a:solidFill>
                  <a:srgbClr val="000000"/>
                </a:solidFill>
                <a:effectLst/>
                <a:latin typeface="Calibri" panose="020F0502020204030204" pitchFamily="34" charset="0"/>
              </a:rPr>
              <a:t> </a:t>
            </a:r>
            <a:r>
              <a:rPr lang="en-GB" sz="1000" dirty="0" err="1">
                <a:solidFill>
                  <a:srgbClr val="000000"/>
                </a:solidFill>
                <a:effectLst/>
                <a:latin typeface="Calibri" panose="020F0502020204030204" pitchFamily="34" charset="0"/>
              </a:rPr>
              <a:t>Durmonski</a:t>
            </a:r>
            <a:r>
              <a:rPr lang="en-GB" sz="1000" dirty="0">
                <a:solidFill>
                  <a:srgbClr val="000000"/>
                </a:solidFill>
                <a:effectLst/>
                <a:latin typeface="Calibri" panose="020F0502020204030204" pitchFamily="34" charset="0"/>
              </a:rPr>
              <a:t>, “Finite and Infinite Games by James P. Carse [Actionable Summary],” </a:t>
            </a:r>
            <a:r>
              <a:rPr lang="en-GB" sz="1000" i="1" dirty="0">
                <a:solidFill>
                  <a:srgbClr val="000000"/>
                </a:solidFill>
                <a:effectLst/>
                <a:latin typeface="Calibri" panose="020F0502020204030204" pitchFamily="34" charset="0"/>
              </a:rPr>
              <a:t>Durmonski.com</a:t>
            </a:r>
            <a:r>
              <a:rPr lang="en-GB" sz="1000" dirty="0">
                <a:solidFill>
                  <a:srgbClr val="000000"/>
                </a:solidFill>
                <a:effectLst/>
                <a:latin typeface="Calibri" panose="020F0502020204030204" pitchFamily="34" charset="0"/>
              </a:rPr>
              <a:t>, Mar. 28, 2021. </a:t>
            </a:r>
            <a:r>
              <a:rPr lang="en-GB" sz="1000" dirty="0">
                <a:solidFill>
                  <a:srgbClr val="000000"/>
                </a:solidFill>
                <a:effectLst/>
                <a:latin typeface="Calibri" panose="020F0502020204030204" pitchFamily="34" charset="0"/>
                <a:hlinkClick r:id="rId3"/>
              </a:rPr>
              <a:t>https://durmonski.com/book-summaries/finite-and-infinite-games/</a:t>
            </a:r>
            <a:r>
              <a:rPr lang="en-GB" sz="1000" dirty="0">
                <a:solidFill>
                  <a:srgbClr val="000000"/>
                </a:solidFill>
                <a:effectLst/>
                <a:latin typeface="Calibri" panose="020F0502020204030204" pitchFamily="34" charset="0"/>
              </a:rPr>
              <a:t>  (accessed Jan. 1, 2025).</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P. Field, “Spatial Communication in Level Design,” </a:t>
            </a:r>
            <a:r>
              <a:rPr lang="en-GB" sz="1000" i="1" dirty="0">
                <a:solidFill>
                  <a:srgbClr val="000000"/>
                </a:solidFill>
                <a:effectLst/>
                <a:latin typeface="Calibri" panose="020F0502020204030204" pitchFamily="34" charset="0"/>
              </a:rPr>
              <a:t>www.youtube.com</a:t>
            </a:r>
            <a:r>
              <a:rPr lang="en-GB" sz="1000" dirty="0">
                <a:solidFill>
                  <a:srgbClr val="000000"/>
                </a:solidFill>
                <a:effectLst/>
                <a:latin typeface="Calibri" panose="020F0502020204030204" pitchFamily="34" charset="0"/>
              </a:rPr>
              <a:t>, Nov. 10, 2020. </a:t>
            </a:r>
            <a:r>
              <a:rPr lang="en-GB" sz="1000" dirty="0">
                <a:solidFill>
                  <a:srgbClr val="000000"/>
                </a:solidFill>
                <a:effectLst/>
                <a:latin typeface="Calibri" panose="020F0502020204030204" pitchFamily="34" charset="0"/>
                <a:hlinkClick r:id="rId4"/>
              </a:rPr>
              <a:t>https://www.youtube.com/watch?v=AKeUZVikPV8</a:t>
            </a:r>
            <a:r>
              <a:rPr lang="en-GB" sz="1000" dirty="0">
                <a:solidFill>
                  <a:srgbClr val="000000"/>
                </a:solidFill>
                <a:effectLst/>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“Fab | Everything you need to build new worlds,” </a:t>
            </a:r>
            <a:r>
              <a:rPr lang="en-GB" sz="1000" i="1" dirty="0">
                <a:solidFill>
                  <a:srgbClr val="000000"/>
                </a:solidFill>
                <a:effectLst/>
                <a:latin typeface="Calibri" panose="020F0502020204030204" pitchFamily="34" charset="0"/>
              </a:rPr>
              <a:t>Fab</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5"/>
              </a:rPr>
              <a:t>https://www.fab.com/</a:t>
            </a:r>
            <a:r>
              <a:rPr lang="en-GB" sz="1000" dirty="0">
                <a:solidFill>
                  <a:srgbClr val="000000"/>
                </a:solidFill>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C. </a:t>
            </a:r>
            <a:r>
              <a:rPr lang="en-GB" sz="1000" dirty="0" err="1">
                <a:solidFill>
                  <a:srgbClr val="000000"/>
                </a:solidFill>
                <a:effectLst/>
                <a:latin typeface="Calibri" panose="020F0502020204030204" pitchFamily="34" charset="0"/>
              </a:rPr>
              <a:t>Coflan</a:t>
            </a:r>
            <a:r>
              <a:rPr lang="en-GB" sz="1000" dirty="0">
                <a:solidFill>
                  <a:srgbClr val="000000"/>
                </a:solidFill>
                <a:effectLst/>
                <a:latin typeface="Calibri" panose="020F0502020204030204" pitchFamily="34" charset="0"/>
              </a:rPr>
              <a:t>, T. Kaye, and E. Hub, “Using education technology to support learners with special educational needs and disabilities in low-and middle-income countries,” 2020,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6"/>
              </a:rPr>
              <a:t>https://doi.org/10.5281/zenodo.3744581</a:t>
            </a:r>
            <a:r>
              <a:rPr lang="en-GB" sz="1000" dirty="0">
                <a:solidFill>
                  <a:srgbClr val="000000"/>
                </a:solidFill>
                <a:effectLst/>
                <a:latin typeface="Calibri" panose="020F0502020204030204" pitchFamily="34" charset="0"/>
              </a:rPr>
              <a:t>.</a:t>
            </a:r>
            <a:endParaRPr lang="en-GB" sz="1000" dirty="0">
              <a:solidFill>
                <a:srgbClr val="000000"/>
              </a:solidFill>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A. K. Przybylski and N. Weinstein, “Digital Screen Time Limits and Young Children’s Psychological Well-Being: Evidence From a Population-Based Study,” </a:t>
            </a:r>
            <a:r>
              <a:rPr lang="en-GB" sz="1000" i="1" dirty="0">
                <a:solidFill>
                  <a:srgbClr val="000000"/>
                </a:solidFill>
                <a:effectLst/>
                <a:latin typeface="Calibri" panose="020F0502020204030204" pitchFamily="34" charset="0"/>
              </a:rPr>
              <a:t>Child Development</a:t>
            </a:r>
            <a:r>
              <a:rPr lang="en-GB" sz="1000" dirty="0">
                <a:solidFill>
                  <a:srgbClr val="000000"/>
                </a:solidFill>
                <a:effectLst/>
                <a:latin typeface="Calibri" panose="020F0502020204030204" pitchFamily="34" charset="0"/>
              </a:rPr>
              <a:t>, vol. 90, no. 1, Dec. 2019, </a:t>
            </a:r>
            <a:r>
              <a:rPr lang="en-GB" sz="1000" dirty="0" err="1">
                <a:solidFill>
                  <a:srgbClr val="000000"/>
                </a:solidFill>
                <a:effectLst/>
                <a:latin typeface="Calibri" panose="020F0502020204030204" pitchFamily="34" charset="0"/>
              </a:rPr>
              <a:t>doi</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7"/>
              </a:rPr>
              <a:t>https://doi.org/10.1111/cdev.13007</a:t>
            </a: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 </a:t>
            </a:r>
            <a:endParaRPr lang="en-GB" sz="1000" dirty="0">
              <a:solidFill>
                <a:srgbClr val="000000"/>
              </a:solidFill>
              <a:effectLst/>
              <a:latin typeface="Calibri" panose="020F0502020204030204" pitchFamily="34" charset="0"/>
            </a:endParaRP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“Translational Journal of the American College of Sports Medicine,” </a:t>
            </a:r>
            <a:r>
              <a:rPr lang="en-GB" sz="1000" i="1" dirty="0">
                <a:solidFill>
                  <a:srgbClr val="000000"/>
                </a:solidFill>
                <a:effectLst/>
                <a:latin typeface="Calibri" panose="020F0502020204030204" pitchFamily="34" charset="0"/>
              </a:rPr>
              <a:t>Lww.com</a:t>
            </a:r>
            <a:r>
              <a:rPr lang="en-GB" sz="1000" dirty="0">
                <a:solidFill>
                  <a:srgbClr val="000000"/>
                </a:solidFill>
                <a:effectLst/>
                <a:latin typeface="Calibri" panose="020F0502020204030204" pitchFamily="34" charset="0"/>
              </a:rPr>
              <a:t>, 2024. </a:t>
            </a:r>
            <a:r>
              <a:rPr lang="en-GB" sz="1000" dirty="0">
                <a:solidFill>
                  <a:srgbClr val="000000"/>
                </a:solidFill>
                <a:effectLst/>
                <a:latin typeface="Calibri" panose="020F0502020204030204" pitchFamily="34" charset="0"/>
                <a:hlinkClick r:id="rId8"/>
              </a:rPr>
              <a:t>http://journals.lww.com/acsm-tj</a:t>
            </a:r>
            <a:r>
              <a:rPr lang="en-GB" sz="1000" dirty="0">
                <a:solidFill>
                  <a:srgbClr val="000000"/>
                </a:solidFill>
                <a:effectLst/>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J. Carse, </a:t>
            </a:r>
            <a:r>
              <a:rPr lang="en-GB" sz="1000" i="1" dirty="0">
                <a:solidFill>
                  <a:srgbClr val="000000"/>
                </a:solidFill>
                <a:effectLst/>
                <a:latin typeface="Calibri" panose="020F0502020204030204" pitchFamily="34" charset="0"/>
              </a:rPr>
              <a:t>Finite and Infinite Games.</a:t>
            </a:r>
            <a:r>
              <a:rPr lang="en-GB" sz="1000" dirty="0">
                <a:solidFill>
                  <a:srgbClr val="000000"/>
                </a:solidFill>
                <a:effectLst/>
                <a:latin typeface="Calibri" panose="020F0502020204030204" pitchFamily="34" charset="0"/>
              </a:rPr>
              <a:t> New York: Free Press, 2013.</a:t>
            </a:r>
            <a:r>
              <a:rPr lang="en-GB" sz="1000" dirty="0">
                <a:solidFill>
                  <a:srgbClr val="000000"/>
                </a:solidFill>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 National Institute of Mental Health, “Attention-Deficit/Hyperactivity disorder,” </a:t>
            </a:r>
            <a:r>
              <a:rPr lang="en-GB" sz="1000" i="1" dirty="0">
                <a:solidFill>
                  <a:srgbClr val="000000"/>
                </a:solidFill>
                <a:effectLst/>
                <a:latin typeface="Calibri" panose="020F0502020204030204" pitchFamily="34" charset="0"/>
              </a:rPr>
              <a:t>www.nimh.nih.gov</a:t>
            </a:r>
            <a:r>
              <a:rPr lang="en-GB" sz="1000" dirty="0">
                <a:solidFill>
                  <a:srgbClr val="000000"/>
                </a:solidFill>
                <a:effectLst/>
                <a:latin typeface="Calibri" panose="020F0502020204030204" pitchFamily="34" charset="0"/>
              </a:rPr>
              <a:t>, Sep. 2024. </a:t>
            </a:r>
            <a:r>
              <a:rPr lang="en-GB" sz="1000" dirty="0">
                <a:solidFill>
                  <a:srgbClr val="000000"/>
                </a:solidFill>
                <a:effectLst/>
                <a:latin typeface="Calibri" panose="020F0502020204030204" pitchFamily="34" charset="0"/>
                <a:hlinkClick r:id="rId9"/>
              </a:rPr>
              <a:t>https://www.nimh.nih.gov/health/topics/attention-deficit-hyperactivity-disorder-adhd</a:t>
            </a:r>
            <a:r>
              <a:rPr lang="en-GB" sz="1000" dirty="0">
                <a:solidFill>
                  <a:srgbClr val="000000"/>
                </a:solidFill>
                <a:latin typeface="Calibri" panose="020F0502020204030204" pitchFamily="34" charset="0"/>
              </a:rPr>
              <a:t> </a:t>
            </a:r>
            <a:endParaRPr lang="pt-BR" sz="1000" dirty="0">
              <a:solidFill>
                <a:srgbClr val="000000"/>
              </a:solidFill>
              <a:effectLst/>
              <a:latin typeface="Calibri" panose="020F0502020204030204" pitchFamily="34" charset="0"/>
            </a:endParaRPr>
          </a:p>
          <a:p>
            <a:pPr marL="0" indent="0">
              <a:buNone/>
            </a:pPr>
            <a:r>
              <a:rPr lang="pt-BR" sz="1000" dirty="0">
                <a:solidFill>
                  <a:srgbClr val="000000"/>
                </a:solidFill>
                <a:effectLst/>
                <a:latin typeface="Calibri" panose="020F0502020204030204" pitchFamily="34" charset="0"/>
              </a:rPr>
              <a:t>[</a:t>
            </a:r>
            <a:r>
              <a:rPr lang="pt-BR" sz="1000" dirty="0">
                <a:solidFill>
                  <a:srgbClr val="000000"/>
                </a:solidFill>
                <a:latin typeface="Calibri" panose="020F0502020204030204" pitchFamily="34" charset="0"/>
              </a:rPr>
              <a:t>-</a:t>
            </a:r>
            <a:r>
              <a:rPr lang="pt-BR" sz="1000" dirty="0">
                <a:solidFill>
                  <a:srgbClr val="000000"/>
                </a:solidFill>
                <a:effectLst/>
                <a:latin typeface="Calibri" panose="020F0502020204030204" pitchFamily="34" charset="0"/>
              </a:rPr>
              <a:t>] NHS, “Dyslexia,” </a:t>
            </a:r>
            <a:r>
              <a:rPr lang="pt-BR" sz="1000" i="1" dirty="0">
                <a:solidFill>
                  <a:srgbClr val="000000"/>
                </a:solidFill>
                <a:effectLst/>
                <a:latin typeface="Calibri" panose="020F0502020204030204" pitchFamily="34" charset="0"/>
              </a:rPr>
              <a:t>NHS</a:t>
            </a:r>
            <a:r>
              <a:rPr lang="pt-BR" sz="1000" dirty="0">
                <a:solidFill>
                  <a:srgbClr val="000000"/>
                </a:solidFill>
                <a:effectLst/>
                <a:latin typeface="Calibri" panose="020F0502020204030204" pitchFamily="34" charset="0"/>
              </a:rPr>
              <a:t>, Mar. 07, 2022. </a:t>
            </a:r>
            <a:r>
              <a:rPr lang="pt-BR" sz="1000" dirty="0">
                <a:solidFill>
                  <a:srgbClr val="000000"/>
                </a:solidFill>
                <a:effectLst/>
                <a:latin typeface="Calibri" panose="020F0502020204030204" pitchFamily="34" charset="0"/>
                <a:hlinkClick r:id="rId10"/>
              </a:rPr>
              <a:t>https://www.nhs.uk/conditions/Dyslexia</a:t>
            </a:r>
            <a:r>
              <a:rPr lang="pt-BR" sz="1000" dirty="0">
                <a:solidFill>
                  <a:srgbClr val="000000"/>
                </a:solidFill>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 -</a:t>
            </a:r>
            <a:r>
              <a:rPr lang="en-GB" sz="1000" dirty="0">
                <a:solidFill>
                  <a:srgbClr val="000000"/>
                </a:solidFill>
                <a:effectLst/>
                <a:latin typeface="Calibri" panose="020F0502020204030204" pitchFamily="34" charset="0"/>
              </a:rPr>
              <a:t>] Autism Speaks, “Autism Spectrum Disorder (ASD),” </a:t>
            </a:r>
            <a:r>
              <a:rPr lang="en-GB" sz="1000" i="1" dirty="0">
                <a:solidFill>
                  <a:srgbClr val="000000"/>
                </a:solidFill>
                <a:effectLst/>
                <a:latin typeface="Calibri" panose="020F0502020204030204" pitchFamily="34" charset="0"/>
              </a:rPr>
              <a:t>Autism Speaks</a:t>
            </a:r>
            <a:r>
              <a:rPr lang="en-GB" sz="1000" dirty="0">
                <a:solidFill>
                  <a:srgbClr val="000000"/>
                </a:solidFill>
                <a:effectLst/>
                <a:latin typeface="Calibri" panose="020F0502020204030204" pitchFamily="34" charset="0"/>
              </a:rPr>
              <a:t>, 2021. </a:t>
            </a:r>
            <a:r>
              <a:rPr lang="en-GB" sz="1000" dirty="0">
                <a:solidFill>
                  <a:srgbClr val="000000"/>
                </a:solidFill>
                <a:effectLst/>
                <a:latin typeface="Calibri" panose="020F0502020204030204" pitchFamily="34" charset="0"/>
                <a:hlinkClick r:id="rId11"/>
              </a:rPr>
              <a:t>https://www.autismspeaks.org/what-autism</a:t>
            </a:r>
            <a:r>
              <a:rPr lang="en-GB" sz="1000" dirty="0">
                <a:solidFill>
                  <a:srgbClr val="000000"/>
                </a:solidFill>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NHS, “Epilepsy,” </a:t>
            </a:r>
            <a:r>
              <a:rPr lang="en-GB" sz="1000" i="1" dirty="0">
                <a:solidFill>
                  <a:srgbClr val="000000"/>
                </a:solidFill>
                <a:effectLst/>
                <a:latin typeface="Calibri" panose="020F0502020204030204" pitchFamily="34" charset="0"/>
              </a:rPr>
              <a:t>NHS</a:t>
            </a:r>
            <a:r>
              <a:rPr lang="en-GB" sz="1000" dirty="0">
                <a:solidFill>
                  <a:srgbClr val="000000"/>
                </a:solidFill>
                <a:effectLst/>
                <a:latin typeface="Calibri" panose="020F0502020204030204" pitchFamily="34" charset="0"/>
              </a:rPr>
              <a:t>, Sep. 18, 2020. </a:t>
            </a:r>
            <a:r>
              <a:rPr lang="en-GB" sz="1000" dirty="0">
                <a:solidFill>
                  <a:srgbClr val="000000"/>
                </a:solidFill>
                <a:effectLst/>
                <a:latin typeface="Calibri" panose="020F0502020204030204" pitchFamily="34" charset="0"/>
                <a:hlinkClick r:id="rId12"/>
              </a:rPr>
              <a:t>https://www.nhs.uk/conditions/epilepsy/</a:t>
            </a:r>
            <a:r>
              <a:rPr lang="en-GB" sz="1000" dirty="0">
                <a:solidFill>
                  <a:srgbClr val="000000"/>
                </a:solidFill>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B. Brathwaite and I. Schreiber, “CHALLENGES FOR GAME DESIGNERS Charles River Media A part of Course Technology, Cengage Learning.” Available: </a:t>
            </a:r>
            <a:r>
              <a:rPr lang="en-GB" sz="1000" dirty="0">
                <a:solidFill>
                  <a:srgbClr val="000000"/>
                </a:solidFill>
                <a:effectLst/>
                <a:latin typeface="Calibri" panose="020F0502020204030204" pitchFamily="34" charset="0"/>
                <a:hlinkClick r:id="rId13"/>
              </a:rPr>
              <a:t>http://www.dreamco.com/challenges.pdf</a:t>
            </a:r>
            <a:r>
              <a:rPr lang="en-GB" sz="1000" dirty="0">
                <a:solidFill>
                  <a:srgbClr val="000000"/>
                </a:solidFill>
                <a:latin typeface="Calibri" panose="020F0502020204030204" pitchFamily="34" charset="0"/>
              </a:rPr>
              <a:t> </a:t>
            </a:r>
          </a:p>
          <a:p>
            <a:pPr marL="0" indent="0">
              <a:buNone/>
            </a:pPr>
            <a:r>
              <a:rPr lang="en-GB" sz="1000" dirty="0">
                <a:solidFill>
                  <a:srgbClr val="000000"/>
                </a:solidFill>
                <a:effectLst/>
                <a:latin typeface="Calibri" panose="020F0502020204030204" pitchFamily="34" charset="0"/>
              </a:rPr>
              <a:t>[-] S. Rogers, </a:t>
            </a:r>
            <a:r>
              <a:rPr lang="en-GB" sz="1000" i="1" dirty="0">
                <a:solidFill>
                  <a:srgbClr val="000000"/>
                </a:solidFill>
                <a:effectLst/>
                <a:latin typeface="Calibri" panose="020F0502020204030204" pitchFamily="34" charset="0"/>
              </a:rPr>
              <a:t>Level up : the guide to great video game design</a:t>
            </a:r>
            <a:r>
              <a:rPr lang="en-GB" sz="1000" dirty="0">
                <a:solidFill>
                  <a:srgbClr val="000000"/>
                </a:solidFill>
                <a:effectLst/>
                <a:latin typeface="Calibri" panose="020F0502020204030204" pitchFamily="34" charset="0"/>
              </a:rPr>
              <a:t>, 2nd ed. Chichester: Wiley, 2014.</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E. Adams, </a:t>
            </a:r>
            <a:r>
              <a:rPr lang="en-GB" sz="1000" i="1" dirty="0">
                <a:solidFill>
                  <a:srgbClr val="000000"/>
                </a:solidFill>
                <a:effectLst/>
                <a:latin typeface="Calibri" panose="020F0502020204030204" pitchFamily="34" charset="0"/>
              </a:rPr>
              <a:t>Fundamentals of game design</a:t>
            </a:r>
            <a:r>
              <a:rPr lang="en-GB" sz="1000" dirty="0">
                <a:solidFill>
                  <a:srgbClr val="000000"/>
                </a:solidFill>
                <a:effectLst/>
                <a:latin typeface="Calibri" panose="020F0502020204030204" pitchFamily="34" charset="0"/>
              </a:rPr>
              <a:t>, 3rd ed. Berkeley, Ca: New Riders, 2014.</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M. </a:t>
            </a:r>
            <a:r>
              <a:rPr lang="en-GB" sz="1000" dirty="0" err="1">
                <a:solidFill>
                  <a:srgbClr val="000000"/>
                </a:solidFill>
                <a:effectLst/>
                <a:latin typeface="Calibri" panose="020F0502020204030204" pitchFamily="34" charset="0"/>
              </a:rPr>
              <a:t>Selinker</a:t>
            </a:r>
            <a:r>
              <a:rPr lang="en-GB" sz="1000" dirty="0">
                <a:solidFill>
                  <a:srgbClr val="000000"/>
                </a:solidFill>
                <a:effectLst/>
                <a:latin typeface="Calibri" panose="020F0502020204030204" pitchFamily="34" charset="0"/>
              </a:rPr>
              <a:t> and T. Snyder, </a:t>
            </a:r>
            <a:r>
              <a:rPr lang="en-GB" sz="1000" i="1" dirty="0">
                <a:solidFill>
                  <a:srgbClr val="000000"/>
                </a:solidFill>
                <a:effectLst/>
                <a:latin typeface="Calibri" panose="020F0502020204030204" pitchFamily="34" charset="0"/>
              </a:rPr>
              <a:t>Puzzle craft : the ultimate guide on how to construct every kind of puzzle</a:t>
            </a:r>
            <a:r>
              <a:rPr lang="en-GB" sz="1000" dirty="0">
                <a:solidFill>
                  <a:srgbClr val="000000"/>
                </a:solidFill>
                <a:effectLst/>
                <a:latin typeface="Calibri" panose="020F0502020204030204" pitchFamily="34" charset="0"/>
              </a:rPr>
              <a:t>. New York: </a:t>
            </a:r>
            <a:r>
              <a:rPr lang="en-GB" sz="1000" dirty="0" err="1">
                <a:solidFill>
                  <a:srgbClr val="000000"/>
                </a:solidFill>
                <a:effectLst/>
                <a:latin typeface="Calibri" panose="020F0502020204030204" pitchFamily="34" charset="0"/>
              </a:rPr>
              <a:t>Puzzlewright</a:t>
            </a:r>
            <a:r>
              <a:rPr lang="en-GB" sz="1000" dirty="0">
                <a:solidFill>
                  <a:srgbClr val="000000"/>
                </a:solidFill>
                <a:effectLst/>
                <a:latin typeface="Calibri" panose="020F0502020204030204" pitchFamily="34" charset="0"/>
              </a:rPr>
              <a:t> Press, 2013.</a:t>
            </a:r>
          </a:p>
          <a:p>
            <a:pPr marL="0" indent="0">
              <a:buNone/>
            </a:pPr>
            <a:r>
              <a:rPr lang="en-GB" sz="1000" dirty="0">
                <a:solidFill>
                  <a:srgbClr val="000000"/>
                </a:solidFill>
                <a:effectLst/>
                <a:latin typeface="Calibri" panose="020F0502020204030204" pitchFamily="34" charset="0"/>
              </a:rPr>
              <a:t>[</a:t>
            </a:r>
            <a:r>
              <a:rPr lang="en-GB" sz="1000" dirty="0">
                <a:solidFill>
                  <a:srgbClr val="000000"/>
                </a:solidFill>
                <a:latin typeface="Calibri" panose="020F0502020204030204" pitchFamily="34" charset="0"/>
              </a:rPr>
              <a:t>-</a:t>
            </a:r>
            <a:r>
              <a:rPr lang="en-GB" sz="1000" dirty="0">
                <a:solidFill>
                  <a:srgbClr val="000000"/>
                </a:solidFill>
                <a:effectLst/>
                <a:latin typeface="Calibri" panose="020F0502020204030204" pitchFamily="34" charset="0"/>
              </a:rPr>
              <a:t>] J. Schell, </a:t>
            </a:r>
            <a:r>
              <a:rPr lang="en-GB" sz="1000" i="1" dirty="0">
                <a:solidFill>
                  <a:srgbClr val="000000"/>
                </a:solidFill>
                <a:effectLst/>
                <a:latin typeface="Calibri" panose="020F0502020204030204" pitchFamily="34" charset="0"/>
              </a:rPr>
              <a:t>The art of game design: a book of lenses</a:t>
            </a:r>
            <a:r>
              <a:rPr lang="en-GB" sz="1000" dirty="0">
                <a:solidFill>
                  <a:srgbClr val="000000"/>
                </a:solidFill>
                <a:effectLst/>
                <a:latin typeface="Calibri" panose="020F0502020204030204" pitchFamily="34" charset="0"/>
              </a:rPr>
              <a:t>. Burlington, Mass.: Morgan Kaufmann, 2008.</a:t>
            </a:r>
          </a:p>
          <a:p>
            <a:pPr marL="0" indent="0">
              <a:buNone/>
            </a:pPr>
            <a:r>
              <a:rPr lang="en-GB" sz="1000" dirty="0">
                <a:solidFill>
                  <a:srgbClr val="000000"/>
                </a:solidFill>
                <a:effectLst/>
                <a:latin typeface="Calibri" panose="020F0502020204030204" pitchFamily="34" charset="0"/>
              </a:rPr>
              <a:t>[-] E. Prinz, “A Beginner’s Guide to Puzzle Design: Creating an applied guide for effective puzzle design in videogames,” </a:t>
            </a:r>
            <a:r>
              <a:rPr lang="en-GB" sz="1000" i="1" dirty="0">
                <a:solidFill>
                  <a:srgbClr val="000000"/>
                </a:solidFill>
                <a:effectLst/>
                <a:latin typeface="Calibri" panose="020F0502020204030204" pitchFamily="34" charset="0"/>
              </a:rPr>
              <a:t>Wits.ac.za</a:t>
            </a:r>
            <a:r>
              <a:rPr lang="en-GB" sz="1000" dirty="0">
                <a:solidFill>
                  <a:srgbClr val="000000"/>
                </a:solidFill>
                <a:effectLst/>
                <a:latin typeface="Calibri" panose="020F0502020204030204" pitchFamily="34" charset="0"/>
              </a:rPr>
              <a:t>, Jun. 2023. https://wiredspace.wits.ac.za/items/fa14e8fc-6ab9-451f-8608-c064dc614c38 (accessed Jan. 1, 2025).</a:t>
            </a:r>
          </a:p>
          <a:p>
            <a:pPr marL="0" indent="0">
              <a:buNone/>
            </a:pPr>
            <a:r>
              <a:rPr lang="en-GB" sz="1000" dirty="0">
                <a:solidFill>
                  <a:srgbClr val="000000"/>
                </a:solidFill>
                <a:effectLst/>
                <a:latin typeface="Calibri" panose="020F0502020204030204" pitchFamily="34" charset="0"/>
              </a:rPr>
              <a:t>[-] Web Content Accessibility Guidelines (WCAG) 2.1,” </a:t>
            </a:r>
            <a:r>
              <a:rPr lang="en-GB" sz="1000" i="1" dirty="0">
                <a:solidFill>
                  <a:srgbClr val="000000"/>
                </a:solidFill>
                <a:effectLst/>
                <a:latin typeface="Calibri" panose="020F0502020204030204" pitchFamily="34" charset="0"/>
              </a:rPr>
              <a:t>www.w3.org</a:t>
            </a:r>
            <a:r>
              <a:rPr lang="en-GB" sz="1000" dirty="0">
                <a:solidFill>
                  <a:srgbClr val="000000"/>
                </a:solidFill>
                <a:effectLst/>
                <a:latin typeface="Calibri" panose="020F0502020204030204" pitchFamily="34" charset="0"/>
              </a:rPr>
              <a:t>. </a:t>
            </a:r>
            <a:r>
              <a:rPr lang="en-GB" sz="1000" dirty="0">
                <a:solidFill>
                  <a:srgbClr val="000000"/>
                </a:solidFill>
                <a:effectLst/>
                <a:latin typeface="Calibri" panose="020F0502020204030204" pitchFamily="34" charset="0"/>
                <a:hlinkClick r:id="rId14"/>
              </a:rPr>
              <a:t>https://www.w3.org/TR/WCAG21/#abstract</a:t>
            </a:r>
            <a:r>
              <a:rPr lang="en-GB" sz="1000" dirty="0">
                <a:solidFill>
                  <a:srgbClr val="000000"/>
                </a:solidFill>
                <a:latin typeface="Calibri" panose="020F0502020204030204" pitchFamily="34" charset="0"/>
              </a:rPr>
              <a:t> </a:t>
            </a:r>
            <a:endParaRPr lang="en-GB" sz="100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493627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6550</TotalTime>
  <Words>8134</Words>
  <Application>Microsoft Office PowerPoint</Application>
  <PresentationFormat>Widescreen</PresentationFormat>
  <Paragraphs>310</Paragraphs>
  <Slides>28</Slides>
  <Notes>21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vt:lpstr>
      <vt:lpstr>Aptos Display</vt:lpstr>
      <vt:lpstr>Arial</vt:lpstr>
      <vt:lpstr>Calibri</vt:lpstr>
      <vt:lpstr>Times New Roman</vt:lpstr>
      <vt:lpstr>Office Theme</vt:lpstr>
      <vt:lpstr>Interim Viva</vt:lpstr>
      <vt:lpstr>Contents</vt:lpstr>
      <vt:lpstr>The First Half Gantt </vt:lpstr>
      <vt:lpstr>The Second Half Gantt</vt:lpstr>
      <vt:lpstr>Research</vt:lpstr>
      <vt:lpstr>PowerPoint Presentation</vt:lpstr>
      <vt:lpstr>PowerPoint Presentation</vt:lpstr>
      <vt:lpstr>PowerPoint Presentation</vt:lpstr>
      <vt:lpstr>Defining our Audience</vt:lpstr>
      <vt:lpstr>Game Design Principles </vt:lpstr>
      <vt:lpstr>Game Accessibility Standards</vt:lpstr>
      <vt:lpstr>Tutorial Design</vt:lpstr>
      <vt:lpstr>PowerPoint Presentation</vt:lpstr>
      <vt:lpstr>PowerPoint Presentation</vt:lpstr>
      <vt:lpstr>PowerPoint Presentation</vt:lpstr>
      <vt:lpstr>PowerPoint Presentation</vt:lpstr>
      <vt:lpstr>Screentime</vt:lpstr>
      <vt:lpstr>Game Engine and Tools</vt:lpstr>
      <vt:lpstr>Game Design Document</vt:lpstr>
      <vt:lpstr>PowerPoint Presentation</vt:lpstr>
      <vt:lpstr>References</vt:lpstr>
      <vt:lpstr>PowerPoint Presentation</vt:lpstr>
      <vt:lpstr>PowerPoint Presentation</vt:lpstr>
      <vt:lpstr>PowerPoint Presentation</vt:lpstr>
      <vt:lpstr>Bibliography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Davis</dc:creator>
  <cp:lastModifiedBy>Andrew Davis</cp:lastModifiedBy>
  <cp:revision>11</cp:revision>
  <dcterms:created xsi:type="dcterms:W3CDTF">2024-12-16T10:10:08Z</dcterms:created>
  <dcterms:modified xsi:type="dcterms:W3CDTF">2025-01-16T03:10:25Z</dcterms:modified>
</cp:coreProperties>
</file>