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1" r:id="rId2"/>
    <p:sldId id="256" r:id="rId3"/>
    <p:sldId id="257" r:id="rId4"/>
    <p:sldId id="258" r:id="rId5"/>
    <p:sldId id="259" r:id="rId6"/>
    <p:sldId id="265" r:id="rId7"/>
    <p:sldId id="266" r:id="rId8"/>
    <p:sldId id="260"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69" d="100"/>
          <a:sy n="69" d="100"/>
        </p:scale>
        <p:origin x="75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AB7FC3-116C-4AD6-9C8F-92AC75741EE3}" type="datetimeFigureOut">
              <a:rPr lang="en-US" smtClean="0"/>
              <a:t>6/26/2019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69439-43AA-4B61-BBA0-EBB46FA905BE}" type="slidenum">
              <a:rPr lang="en-US" smtClean="0"/>
              <a:t>‹#›</a:t>
            </a:fld>
            <a:endParaRPr lang="en-US" dirty="0"/>
          </a:p>
        </p:txBody>
      </p:sp>
    </p:spTree>
    <p:extLst>
      <p:ext uri="{BB962C8B-B14F-4D97-AF65-F5344CB8AC3E}">
        <p14:creationId xmlns:p14="http://schemas.microsoft.com/office/powerpoint/2010/main" val="2015916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New York</a:t>
            </a:r>
            <a:endParaRPr lang="en-US" dirty="0"/>
          </a:p>
        </p:txBody>
      </p:sp>
      <p:sp>
        <p:nvSpPr>
          <p:cNvPr id="4" name="Slide Number Placeholder 3"/>
          <p:cNvSpPr>
            <a:spLocks noGrp="1"/>
          </p:cNvSpPr>
          <p:nvPr>
            <p:ph type="sldNum" sz="quarter" idx="10"/>
          </p:nvPr>
        </p:nvSpPr>
        <p:spPr/>
        <p:txBody>
          <a:bodyPr/>
          <a:lstStyle/>
          <a:p>
            <a:fld id="{26C69439-43AA-4B61-BBA0-EBB46FA905BE}" type="slidenum">
              <a:rPr lang="en-US" smtClean="0"/>
              <a:t>7</a:t>
            </a:fld>
            <a:endParaRPr lang="en-US" dirty="0"/>
          </a:p>
        </p:txBody>
      </p:sp>
    </p:spTree>
    <p:extLst>
      <p:ext uri="{BB962C8B-B14F-4D97-AF65-F5344CB8AC3E}">
        <p14:creationId xmlns:p14="http://schemas.microsoft.com/office/powerpoint/2010/main" val="2909941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5A0C4-B6AC-40D1-8A00-960237042E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F7BE1E-75CE-4FC0-8285-79A6E58BA4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43B7C7-1043-4A38-9037-442312BF4CEC}"/>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5" name="Footer Placeholder 4">
            <a:extLst>
              <a:ext uri="{FF2B5EF4-FFF2-40B4-BE49-F238E27FC236}">
                <a16:creationId xmlns:a16="http://schemas.microsoft.com/office/drawing/2014/main" id="{98352224-7661-4354-8E83-B7DB4FB2040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F2E9AB-14CF-452A-976B-A5D9C653C2EB}"/>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3299674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6EA6C-49F2-4268-9757-742B780ABA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B83FED-92F5-42A8-8AC7-EFDE9A05B1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7C475-76F9-4C41-91A7-4FC6EE623650}"/>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5" name="Footer Placeholder 4">
            <a:extLst>
              <a:ext uri="{FF2B5EF4-FFF2-40B4-BE49-F238E27FC236}">
                <a16:creationId xmlns:a16="http://schemas.microsoft.com/office/drawing/2014/main" id="{324EE1E5-9CEE-4117-B364-987744EAC70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25C052-EE59-4517-AF8F-9487D0D2CC66}"/>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1768796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81B5B-612B-404B-AD85-CB13D0A804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9FDF3A-3207-4476-8F6C-B1160E0C4A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C4F01B-4910-4BCD-BDA9-17720581F630}"/>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5" name="Footer Placeholder 4">
            <a:extLst>
              <a:ext uri="{FF2B5EF4-FFF2-40B4-BE49-F238E27FC236}">
                <a16:creationId xmlns:a16="http://schemas.microsoft.com/office/drawing/2014/main" id="{A52F2B17-C7C2-4C4E-BA1B-FB455EB91A5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ED61619-57C7-4970-81A7-B2ADCEA3B0E5}"/>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496973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D21E3-6201-4B80-9F9A-7E6A942197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D0C92B-DC33-4086-9E57-C2E77F5DA7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22CFDD-DB6E-4333-A5C1-11933D901D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8425A7-78CD-490C-865B-3DF360FC560E}"/>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6" name="Footer Placeholder 5">
            <a:extLst>
              <a:ext uri="{FF2B5EF4-FFF2-40B4-BE49-F238E27FC236}">
                <a16:creationId xmlns:a16="http://schemas.microsoft.com/office/drawing/2014/main" id="{73392E37-6C1E-4F16-8EC2-C71A4DE3EEA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193E206-066B-4EF3-95B2-8A0CC335D597}"/>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3057209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2EE90-6EF2-4590-962D-07CAB394CF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2BAAD1-BB90-43A6-BA84-283216A0CD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352ECB-1F32-4E8B-86DD-4DE8917BA8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997C7D-CACD-44D2-98EE-93411734A2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283A0D-A564-4AB3-BD0B-AF2B685ED1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37856E-8641-4854-98D1-1DE09E511B65}"/>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8" name="Footer Placeholder 7">
            <a:extLst>
              <a:ext uri="{FF2B5EF4-FFF2-40B4-BE49-F238E27FC236}">
                <a16:creationId xmlns:a16="http://schemas.microsoft.com/office/drawing/2014/main" id="{A233C4F4-D968-4A0F-A196-870C9CF137D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78ADF64-DF2C-41D8-87EE-56C0E7E0BAE0}"/>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3213195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19B47-ADB7-4783-9010-60A716F410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12985E-7B5E-45DD-96E5-E7541D4327D5}"/>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4" name="Footer Placeholder 3">
            <a:extLst>
              <a:ext uri="{FF2B5EF4-FFF2-40B4-BE49-F238E27FC236}">
                <a16:creationId xmlns:a16="http://schemas.microsoft.com/office/drawing/2014/main" id="{91BB0E3D-B9C2-4A47-B7B4-81E5F7A815B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69A1DC2-933E-4B10-98D1-1E6B533AAB31}"/>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745814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A369B-84BA-4241-8DFD-5015B8A61824}"/>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3" name="Footer Placeholder 2">
            <a:extLst>
              <a:ext uri="{FF2B5EF4-FFF2-40B4-BE49-F238E27FC236}">
                <a16:creationId xmlns:a16="http://schemas.microsoft.com/office/drawing/2014/main" id="{25DA15BA-397C-4EF3-A766-5EE14BFDA6F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5C73122-4109-488C-AEE7-FAA29B3AB981}"/>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330590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B4BB7-7218-4D28-B612-389F266614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CA14B9-421A-45EB-98E4-3E108CEB79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B8DD0F0-50E4-42B1-AA09-A08DCF6A23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10D79D-2762-4B63-BE6B-E8F5D9A123F9}"/>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6" name="Footer Placeholder 5">
            <a:extLst>
              <a:ext uri="{FF2B5EF4-FFF2-40B4-BE49-F238E27FC236}">
                <a16:creationId xmlns:a16="http://schemas.microsoft.com/office/drawing/2014/main" id="{D0D273D4-2511-4753-9CCC-C53324CAAC2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F0E0B6-F15C-4258-9D79-F1CB97AC2FAB}"/>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3703592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5AB4D-F45A-419C-9080-9B8225D596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629443-2526-4D03-9B15-395FD8DF70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94D6EC3-DB8C-4BA6-A1AF-857DB12D17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DD6AB-870C-4F41-9B00-584EBFDCD834}"/>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6" name="Footer Placeholder 5">
            <a:extLst>
              <a:ext uri="{FF2B5EF4-FFF2-40B4-BE49-F238E27FC236}">
                <a16:creationId xmlns:a16="http://schemas.microsoft.com/office/drawing/2014/main" id="{B71D3B37-432F-46CB-9609-D420C226FA8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B12643E-9098-449A-A90A-FF2A52C70E78}"/>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2513339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449B5-5A5C-4CEF-8866-3726BCFA0A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4EA2E1-323E-47E1-A0B8-7AC178112A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2E0671-0323-4211-A516-E90A797AF59F}"/>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5" name="Footer Placeholder 4">
            <a:extLst>
              <a:ext uri="{FF2B5EF4-FFF2-40B4-BE49-F238E27FC236}">
                <a16:creationId xmlns:a16="http://schemas.microsoft.com/office/drawing/2014/main" id="{5075E7DA-CC7D-432A-89C3-646F2211EE0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7A3A8EF-F893-4C45-A4DB-7EACF94E2B59}"/>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3482226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FC12D2-5B1C-4849-8BB7-CE6FA0614C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A29476-64AA-4DEE-9374-3C49F7B71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2229E6-DE77-4F3B-BE33-107002DFF346}"/>
              </a:ext>
            </a:extLst>
          </p:cNvPr>
          <p:cNvSpPr>
            <a:spLocks noGrp="1"/>
          </p:cNvSpPr>
          <p:nvPr>
            <p:ph type="dt" sz="half" idx="10"/>
          </p:nvPr>
        </p:nvSpPr>
        <p:spPr/>
        <p:txBody>
          <a:bodyPr/>
          <a:lstStyle/>
          <a:p>
            <a:fld id="{FE156BCD-802C-41B1-B373-74A226C4D628}" type="datetimeFigureOut">
              <a:rPr lang="en-GB" smtClean="0"/>
              <a:t>26/06/2019</a:t>
            </a:fld>
            <a:endParaRPr lang="en-GB" dirty="0"/>
          </a:p>
        </p:txBody>
      </p:sp>
      <p:sp>
        <p:nvSpPr>
          <p:cNvPr id="5" name="Footer Placeholder 4">
            <a:extLst>
              <a:ext uri="{FF2B5EF4-FFF2-40B4-BE49-F238E27FC236}">
                <a16:creationId xmlns:a16="http://schemas.microsoft.com/office/drawing/2014/main" id="{5F16CD67-C1DA-4D23-90F5-652E54F3A2D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949DEBE-F74D-4B7A-B4DC-CE7A4AC5AE55}"/>
              </a:ext>
            </a:extLst>
          </p:cNvPr>
          <p:cNvSpPr>
            <a:spLocks noGrp="1"/>
          </p:cNvSpPr>
          <p:nvPr>
            <p:ph type="sldNum" sz="quarter" idx="12"/>
          </p:nvPr>
        </p:nvSpPr>
        <p:spPr/>
        <p:txBody>
          <a:bodyPr/>
          <a:lstStyle/>
          <a:p>
            <a:fld id="{2C256B0A-3ADF-4209-B217-9505F1C0506E}" type="slidenum">
              <a:rPr lang="en-GB" smtClean="0"/>
              <a:t>‹#›</a:t>
            </a:fld>
            <a:endParaRPr lang="en-GB" dirty="0"/>
          </a:p>
        </p:txBody>
      </p:sp>
    </p:spTree>
    <p:extLst>
      <p:ext uri="{BB962C8B-B14F-4D97-AF65-F5344CB8AC3E}">
        <p14:creationId xmlns:p14="http://schemas.microsoft.com/office/powerpoint/2010/main" val="1684723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CE2979-D0B6-4B06-81E6-0289D74ABD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C3B9D4-516B-4623-AE88-8388FC5C70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358296-9B1C-4111-82AC-3F7AAB2CD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156BCD-802C-41B1-B373-74A226C4D628}" type="datetimeFigureOut">
              <a:rPr lang="en-GB" smtClean="0"/>
              <a:t>26/06/2019</a:t>
            </a:fld>
            <a:endParaRPr lang="en-GB" dirty="0"/>
          </a:p>
        </p:txBody>
      </p:sp>
      <p:sp>
        <p:nvSpPr>
          <p:cNvPr id="5" name="Footer Placeholder 4">
            <a:extLst>
              <a:ext uri="{FF2B5EF4-FFF2-40B4-BE49-F238E27FC236}">
                <a16:creationId xmlns:a16="http://schemas.microsoft.com/office/drawing/2014/main" id="{52BA76CD-F2DC-4327-A42A-861C9EC0E8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85D98D7-6C66-4DCD-AB34-32AFE3CC1E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256B0A-3ADF-4209-B217-9505F1C0506E}" type="slidenum">
              <a:rPr lang="en-GB" smtClean="0"/>
              <a:t>‹#›</a:t>
            </a:fld>
            <a:endParaRPr lang="en-GB" dirty="0"/>
          </a:p>
        </p:txBody>
      </p:sp>
    </p:spTree>
    <p:extLst>
      <p:ext uri="{BB962C8B-B14F-4D97-AF65-F5344CB8AC3E}">
        <p14:creationId xmlns:p14="http://schemas.microsoft.com/office/powerpoint/2010/main" val="1403400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DyLcB45rHNI%2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youtube.com/watch?v=CSGYIT1HuYw&amp;t=14s%20" TargetMode="External"/><Relationship Id="rId4" Type="http://schemas.openxmlformats.org/officeDocument/2006/relationships/hyperlink" Target="https://www.guilford.com/author/Robert-E-Stake"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E2D3F-F883-4D06-9941-440140107B26}"/>
              </a:ext>
            </a:extLst>
          </p:cNvPr>
          <p:cNvSpPr>
            <a:spLocks noGrp="1"/>
          </p:cNvSpPr>
          <p:nvPr>
            <p:ph type="ctrTitle"/>
          </p:nvPr>
        </p:nvSpPr>
        <p:spPr/>
        <p:txBody>
          <a:bodyPr/>
          <a:lstStyle/>
          <a:p>
            <a:r>
              <a:rPr lang="en-GB" b="1" dirty="0"/>
              <a:t>Project Planning and Management in workplace</a:t>
            </a:r>
            <a:endParaRPr lang="en-GB" dirty="0"/>
          </a:p>
        </p:txBody>
      </p:sp>
      <p:sp>
        <p:nvSpPr>
          <p:cNvPr id="3" name="Subtitle 2">
            <a:extLst>
              <a:ext uri="{FF2B5EF4-FFF2-40B4-BE49-F238E27FC236}">
                <a16:creationId xmlns:a16="http://schemas.microsoft.com/office/drawing/2014/main" id="{9B687FFA-F26B-4223-9945-76B34738F7D2}"/>
              </a:ext>
            </a:extLst>
          </p:cNvPr>
          <p:cNvSpPr>
            <a:spLocks noGrp="1"/>
          </p:cNvSpPr>
          <p:nvPr>
            <p:ph type="subTitle" idx="1"/>
          </p:nvPr>
        </p:nvSpPr>
        <p:spPr>
          <a:xfrm>
            <a:off x="1524000" y="3710323"/>
            <a:ext cx="9144000" cy="1655762"/>
          </a:xfrm>
        </p:spPr>
        <p:txBody>
          <a:bodyPr/>
          <a:lstStyle/>
          <a:p>
            <a:r>
              <a:rPr lang="en-GB" dirty="0"/>
              <a:t>By Marinela Berendei</a:t>
            </a:r>
          </a:p>
          <a:p>
            <a:r>
              <a:rPr lang="en-GB" dirty="0"/>
              <a:t>UWTSD</a:t>
            </a:r>
          </a:p>
          <a:p>
            <a:r>
              <a:rPr lang="en-GB" dirty="0"/>
              <a:t>1706157</a:t>
            </a:r>
          </a:p>
        </p:txBody>
      </p:sp>
    </p:spTree>
    <p:extLst>
      <p:ext uri="{BB962C8B-B14F-4D97-AF65-F5344CB8AC3E}">
        <p14:creationId xmlns:p14="http://schemas.microsoft.com/office/powerpoint/2010/main" val="1666721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5FDC4-52CA-408B-9147-97D271CCFB77}"/>
              </a:ext>
            </a:extLst>
          </p:cNvPr>
          <p:cNvSpPr>
            <a:spLocks noGrp="1"/>
          </p:cNvSpPr>
          <p:nvPr>
            <p:ph type="ctrTitle"/>
          </p:nvPr>
        </p:nvSpPr>
        <p:spPr/>
        <p:txBody>
          <a:bodyPr>
            <a:normAutofit/>
          </a:bodyPr>
          <a:lstStyle/>
          <a:p>
            <a:pPr>
              <a:spcBef>
                <a:spcPts val="1600"/>
              </a:spcBef>
              <a:spcAft>
                <a:spcPts val="400"/>
              </a:spcAft>
            </a:pPr>
            <a:r>
              <a:rPr lang="en-GB" sz="4800" b="1" kern="0" dirty="0">
                <a:latin typeface="Calibri Light" panose="020F0302020204030204" pitchFamily="34" charset="0"/>
                <a:ea typeface="SimSun" panose="02010600030101010101" pitchFamily="2" charset="-122"/>
                <a:cs typeface="Times New Roman" panose="02020603050405020304" pitchFamily="18" charset="0"/>
              </a:rPr>
              <a:t>Definition of Project</a:t>
            </a:r>
            <a:r>
              <a:rPr lang="en-GB" sz="2000" b="1" kern="0" dirty="0">
                <a:solidFill>
                  <a:srgbClr val="2E74B5"/>
                </a:solidFill>
                <a:latin typeface="Calibri Light" panose="020F0302020204030204" pitchFamily="34" charset="0"/>
                <a:ea typeface="SimSun" panose="02010600030101010101" pitchFamily="2" charset="-122"/>
                <a:cs typeface="Times New Roman" panose="02020603050405020304" pitchFamily="18" charset="0"/>
              </a:rPr>
              <a:t/>
            </a:r>
            <a:br>
              <a:rPr lang="en-GB" sz="2000" b="1" kern="0" dirty="0">
                <a:solidFill>
                  <a:srgbClr val="2E74B5"/>
                </a:solidFill>
                <a:latin typeface="Calibri Light" panose="020F0302020204030204" pitchFamily="34" charset="0"/>
                <a:ea typeface="SimSun" panose="02010600030101010101" pitchFamily="2" charset="-122"/>
                <a:cs typeface="Times New Roman" panose="02020603050405020304" pitchFamily="18" charset="0"/>
              </a:rPr>
            </a:br>
            <a:r>
              <a:rPr lang="en-GB" sz="2000" dirty="0">
                <a:latin typeface="Calibri" panose="020F0502020204030204" pitchFamily="34" charset="0"/>
                <a:ea typeface="Times New Roman" panose="02020603050405020304" pitchFamily="18" charset="0"/>
                <a:cs typeface="Times New Roman" panose="02020603050405020304" pitchFamily="18" charset="0"/>
              </a:rPr>
              <a:t> </a:t>
            </a:r>
            <a:br>
              <a:rPr lang="en-GB" sz="2000" dirty="0">
                <a:latin typeface="Calibri" panose="020F0502020204030204" pitchFamily="34" charset="0"/>
                <a:ea typeface="Times New Roman" panose="02020603050405020304" pitchFamily="18" charset="0"/>
                <a:cs typeface="Times New Roman" panose="02020603050405020304" pitchFamily="18" charset="0"/>
              </a:rPr>
            </a:br>
            <a:r>
              <a:rPr lang="en-GB" sz="2800" dirty="0">
                <a:latin typeface="Arial" panose="020B0604020202020204" pitchFamily="34" charset="0"/>
                <a:ea typeface="Times New Roman" panose="02020603050405020304" pitchFamily="18" charset="0"/>
                <a:cs typeface="Times New Roman" panose="02020603050405020304" pitchFamily="18" charset="0"/>
              </a:rPr>
              <a:t>Overall, a project is a temporary work undertaken to realize a certain purpose.</a:t>
            </a:r>
            <a:r>
              <a:rPr lang="en-GB" sz="2800" dirty="0">
                <a:latin typeface="Calibri" panose="020F0502020204030204" pitchFamily="34" charset="0"/>
                <a:ea typeface="Times New Roman" panose="02020603050405020304" pitchFamily="18" charset="0"/>
                <a:cs typeface="Times New Roman" panose="02020603050405020304" pitchFamily="18" charset="0"/>
              </a:rPr>
              <a:t/>
            </a:r>
            <a:br>
              <a:rPr lang="en-GB" sz="2800" dirty="0">
                <a:latin typeface="Calibri" panose="020F0502020204030204" pitchFamily="34" charset="0"/>
                <a:ea typeface="Times New Roman" panose="02020603050405020304" pitchFamily="18" charset="0"/>
                <a:cs typeface="Times New Roman" panose="02020603050405020304" pitchFamily="18" charset="0"/>
              </a:rPr>
            </a:b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51E4D32-0F67-4193-B3FD-22E4F295F99D}"/>
              </a:ext>
            </a:extLst>
          </p:cNvPr>
          <p:cNvSpPr>
            <a:spLocks noGrp="1"/>
          </p:cNvSpPr>
          <p:nvPr>
            <p:ph type="subTitle" idx="1"/>
          </p:nvPr>
        </p:nvSpPr>
        <p:spPr/>
        <p:txBody>
          <a:bodyPr>
            <a:normAutofit fontScale="77500" lnSpcReduction="20000"/>
          </a:bodyPr>
          <a:lstStyle/>
          <a:p>
            <a:pPr>
              <a:lnSpc>
                <a:spcPct val="150000"/>
              </a:lnSpc>
              <a:spcAft>
                <a:spcPts val="800"/>
              </a:spcAft>
            </a:pPr>
            <a:r>
              <a:rPr lang="en-GB" sz="3000" dirty="0">
                <a:latin typeface="Arial" panose="020B0604020202020204" pitchFamily="34" charset="0"/>
                <a:ea typeface="Times New Roman" panose="02020603050405020304" pitchFamily="18" charset="0"/>
                <a:cs typeface="Times New Roman" panose="02020603050405020304" pitchFamily="18" charset="0"/>
              </a:rPr>
              <a:t>The project is a focussed progression of executing activities with resources, in order to accomplish a purpose, in a certain period of time</a:t>
            </a:r>
            <a:r>
              <a:rPr lang="en-GB" sz="3000" dirty="0" smtClean="0">
                <a:latin typeface="Arial" panose="020B0604020202020204" pitchFamily="34" charset="0"/>
                <a:ea typeface="Times New Roman" panose="02020603050405020304" pitchFamily="18" charset="0"/>
                <a:cs typeface="Times New Roman" panose="02020603050405020304" pitchFamily="18" charset="0"/>
              </a:rPr>
              <a:t>.</a:t>
            </a:r>
            <a:r>
              <a:rPr lang="en-GB" dirty="0"/>
              <a:t> (PMP, 2016)</a:t>
            </a:r>
            <a:endParaRPr lang="en-GB" sz="3000" dirty="0">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72683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4675-AA4F-442A-87AA-B530313B3BFC}"/>
              </a:ext>
            </a:extLst>
          </p:cNvPr>
          <p:cNvSpPr>
            <a:spLocks noGrp="1"/>
          </p:cNvSpPr>
          <p:nvPr>
            <p:ph type="title"/>
          </p:nvPr>
        </p:nvSpPr>
        <p:spPr/>
        <p:txBody>
          <a:bodyPr/>
          <a:lstStyle/>
          <a:p>
            <a:r>
              <a:rPr lang="en-GB" b="1" dirty="0"/>
              <a:t>Project Life Cycle</a:t>
            </a:r>
          </a:p>
        </p:txBody>
      </p:sp>
      <p:sp>
        <p:nvSpPr>
          <p:cNvPr id="3" name="Content Placeholder 2">
            <a:extLst>
              <a:ext uri="{FF2B5EF4-FFF2-40B4-BE49-F238E27FC236}">
                <a16:creationId xmlns:a16="http://schemas.microsoft.com/office/drawing/2014/main" id="{5D94415B-74AC-4919-A7D0-D5A9FA1DA021}"/>
              </a:ext>
            </a:extLst>
          </p:cNvPr>
          <p:cNvSpPr>
            <a:spLocks noGrp="1"/>
          </p:cNvSpPr>
          <p:nvPr>
            <p:ph idx="1"/>
          </p:nvPr>
        </p:nvSpPr>
        <p:spPr/>
        <p:txBody>
          <a:bodyPr>
            <a:normAutofit lnSpcReduction="10000"/>
          </a:bodyPr>
          <a:lstStyle/>
          <a:p>
            <a:pPr marL="342900" lvl="0" indent="-342900">
              <a:lnSpc>
                <a:spcPct val="150000"/>
              </a:lnSpc>
              <a:spcAft>
                <a:spcPts val="800"/>
              </a:spcAft>
              <a:buFont typeface="+mj-lt"/>
              <a:buAutoNum type="arabicPeriod"/>
            </a:pPr>
            <a:r>
              <a:rPr lang="en-GB" b="1" dirty="0">
                <a:latin typeface="Arial" panose="020B0604020202020204" pitchFamily="34" charset="0"/>
                <a:ea typeface="Times New Roman" panose="02020603050405020304" pitchFamily="18" charset="0"/>
                <a:cs typeface="Times New Roman" panose="02020603050405020304" pitchFamily="18" charset="0"/>
              </a:rPr>
              <a:t>PLAN = The Idea, The Plan, The Team</a:t>
            </a: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50000"/>
              </a:lnSpc>
              <a:spcAft>
                <a:spcPts val="800"/>
              </a:spcAft>
              <a:buFont typeface="+mj-lt"/>
              <a:buAutoNum type="arabicPeriod"/>
            </a:pPr>
            <a:r>
              <a:rPr lang="en-GB" b="1" dirty="0">
                <a:latin typeface="Arial" panose="020B0604020202020204" pitchFamily="34" charset="0"/>
                <a:ea typeface="Times New Roman" panose="02020603050405020304" pitchFamily="18" charset="0"/>
                <a:cs typeface="Times New Roman" panose="02020603050405020304" pitchFamily="18" charset="0"/>
              </a:rPr>
              <a:t>DO = The Work</a:t>
            </a: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50000"/>
              </a:lnSpc>
              <a:spcAft>
                <a:spcPts val="800"/>
              </a:spcAft>
              <a:buFont typeface="+mj-lt"/>
              <a:buAutoNum type="arabicPeriod"/>
            </a:pPr>
            <a:r>
              <a:rPr lang="en-GB" b="1" dirty="0">
                <a:latin typeface="Arial" panose="020B0604020202020204" pitchFamily="34" charset="0"/>
                <a:ea typeface="Times New Roman" panose="02020603050405020304" pitchFamily="18" charset="0"/>
                <a:cs typeface="Times New Roman" panose="02020603050405020304" pitchFamily="18" charset="0"/>
              </a:rPr>
              <a:t>REVIEW</a:t>
            </a:r>
            <a:r>
              <a:rPr lang="en-GB" dirty="0">
                <a:latin typeface="Arial" panose="020B0604020202020204" pitchFamily="34" charset="0"/>
                <a:ea typeface="Times New Roman" panose="02020603050405020304" pitchFamily="18" charset="0"/>
                <a:cs typeface="Times New Roman" panose="02020603050405020304" pitchFamily="18" charset="0"/>
              </a:rPr>
              <a:t> </a:t>
            </a:r>
            <a:r>
              <a:rPr lang="en-GB" b="1" dirty="0">
                <a:latin typeface="Arial" panose="020B0604020202020204" pitchFamily="34" charset="0"/>
                <a:ea typeface="Times New Roman" panose="02020603050405020304" pitchFamily="18" charset="0"/>
                <a:cs typeface="Times New Roman" panose="02020603050405020304" pitchFamily="18" charset="0"/>
              </a:rPr>
              <a:t>= The Evaluation</a:t>
            </a:r>
          </a:p>
          <a:p>
            <a:pPr marL="0" lvl="0" indent="0">
              <a:lnSpc>
                <a:spcPct val="150000"/>
              </a:lnSpc>
              <a:spcAft>
                <a:spcPts val="800"/>
              </a:spcAft>
              <a:buNone/>
            </a:pP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r>
              <a:rPr lang="en-GB" dirty="0"/>
              <a:t>Stages of the cycle are connected to each other so that each phase should be completed to let the next phase to start. Each stage of a project will have a beginning part, the development part and a result.</a:t>
            </a:r>
          </a:p>
        </p:txBody>
      </p:sp>
    </p:spTree>
    <p:extLst>
      <p:ext uri="{BB962C8B-B14F-4D97-AF65-F5344CB8AC3E}">
        <p14:creationId xmlns:p14="http://schemas.microsoft.com/office/powerpoint/2010/main" val="200078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C1445-6118-4B83-94A8-6E4EED523188}"/>
              </a:ext>
            </a:extLst>
          </p:cNvPr>
          <p:cNvSpPr>
            <a:spLocks noGrp="1"/>
          </p:cNvSpPr>
          <p:nvPr>
            <p:ph type="title"/>
          </p:nvPr>
        </p:nvSpPr>
        <p:spPr/>
        <p:txBody>
          <a:bodyPr>
            <a:normAutofit fontScale="90000"/>
          </a:bodyPr>
          <a:lstStyle/>
          <a:p>
            <a:pPr algn="ctr">
              <a:spcBef>
                <a:spcPts val="800"/>
              </a:spcBef>
              <a:spcAft>
                <a:spcPts val="200"/>
              </a:spcAft>
            </a:pPr>
            <a:r>
              <a:rPr lang="en-GB" b="1" kern="0" dirty="0">
                <a:solidFill>
                  <a:srgbClr val="2E74B5"/>
                </a:solidFill>
                <a:latin typeface="Calibri Light" panose="020F0302020204030204" pitchFamily="34" charset="0"/>
                <a:ea typeface="SimSun" panose="02010600030101010101" pitchFamily="2" charset="-122"/>
                <a:cs typeface="Times New Roman" panose="02020603050405020304" pitchFamily="18" charset="0"/>
              </a:rPr>
              <a:t/>
            </a:r>
            <a:br>
              <a:rPr lang="en-GB" b="1" kern="0" dirty="0">
                <a:solidFill>
                  <a:srgbClr val="2E74B5"/>
                </a:solidFill>
                <a:latin typeface="Calibri Light" panose="020F0302020204030204" pitchFamily="34" charset="0"/>
                <a:ea typeface="SimSun" panose="02010600030101010101" pitchFamily="2" charset="-122"/>
                <a:cs typeface="Times New Roman" panose="02020603050405020304" pitchFamily="18" charset="0"/>
              </a:rPr>
            </a:br>
            <a:r>
              <a:rPr lang="en-GB" b="1" kern="0" dirty="0">
                <a:latin typeface="Calibri Light" panose="020F0302020204030204" pitchFamily="34" charset="0"/>
                <a:ea typeface="SimSun" panose="02010600030101010101" pitchFamily="2" charset="-122"/>
                <a:cs typeface="Times New Roman" panose="02020603050405020304" pitchFamily="18" charset="0"/>
              </a:rPr>
              <a:t>Evaluation of the Team Project</a:t>
            </a:r>
            <a:r>
              <a:rPr lang="en-GB" b="1" kern="0" dirty="0">
                <a:solidFill>
                  <a:srgbClr val="2E74B5"/>
                </a:solidFill>
                <a:latin typeface="Calibri Light" panose="020F0302020204030204" pitchFamily="34" charset="0"/>
                <a:ea typeface="SimSun" panose="02010600030101010101" pitchFamily="2" charset="-122"/>
                <a:cs typeface="Times New Roman" panose="02020603050405020304" pitchFamily="18" charset="0"/>
              </a:rPr>
              <a:t/>
            </a:r>
            <a:br>
              <a:rPr lang="en-GB" b="1" kern="0" dirty="0">
                <a:solidFill>
                  <a:srgbClr val="2E74B5"/>
                </a:solidFill>
                <a:latin typeface="Calibri Light" panose="020F0302020204030204" pitchFamily="34" charset="0"/>
                <a:ea typeface="SimSun" panose="02010600030101010101" pitchFamily="2" charset="-122"/>
                <a:cs typeface="Times New Roman" panose="02020603050405020304" pitchFamily="18" charset="0"/>
              </a:rPr>
            </a:br>
            <a:r>
              <a:rPr lang="en-GB" b="1" dirty="0">
                <a:latin typeface="Calibri Light" panose="020F0302020204030204" pitchFamily="34" charset="0"/>
                <a:ea typeface="SimSun" panose="02010600030101010101" pitchFamily="2" charset="-122"/>
                <a:cs typeface="Times New Roman" panose="02020603050405020304" pitchFamily="18" charset="0"/>
              </a:rPr>
              <a:t>The Review</a:t>
            </a:r>
            <a:br>
              <a:rPr lang="en-GB" b="1" dirty="0">
                <a:latin typeface="Calibri Light" panose="020F0302020204030204" pitchFamily="34" charset="0"/>
                <a:ea typeface="SimSu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7B20E55-80E4-4898-8841-08D18814CB0B}"/>
              </a:ext>
            </a:extLst>
          </p:cNvPr>
          <p:cNvSpPr>
            <a:spLocks noGrp="1"/>
          </p:cNvSpPr>
          <p:nvPr>
            <p:ph idx="1"/>
          </p:nvPr>
        </p:nvSpPr>
        <p:spPr/>
        <p:txBody>
          <a:bodyPr/>
          <a:lstStyle/>
          <a:p>
            <a:pPr marL="0" indent="0">
              <a:lnSpc>
                <a:spcPct val="150000"/>
              </a:lnSpc>
              <a:spcAft>
                <a:spcPts val="800"/>
              </a:spcAft>
              <a:buNone/>
            </a:pPr>
            <a:endParaRPr lang="en-GB" dirty="0">
              <a:latin typeface="Arial" panose="020B0604020202020204" pitchFamily="34" charset="0"/>
              <a:ea typeface="Times New Roman" panose="02020603050405020304" pitchFamily="18" charset="0"/>
              <a:cs typeface="Times New Roman" panose="02020603050405020304" pitchFamily="18" charset="0"/>
            </a:endParaRPr>
          </a:p>
          <a:p>
            <a:pPr marL="0" indent="0" algn="ctr">
              <a:lnSpc>
                <a:spcPct val="150000"/>
              </a:lnSpc>
              <a:spcAft>
                <a:spcPts val="800"/>
              </a:spcAft>
              <a:buNone/>
            </a:pPr>
            <a:r>
              <a:rPr lang="en-GB" dirty="0">
                <a:latin typeface="Arial" panose="020B0604020202020204" pitchFamily="34" charset="0"/>
                <a:ea typeface="Times New Roman" panose="02020603050405020304" pitchFamily="18" charset="0"/>
                <a:cs typeface="Times New Roman" panose="02020603050405020304" pitchFamily="18" charset="0"/>
              </a:rPr>
              <a:t>The evaluation of the project is a complex process, absolutely necessary because it is the only effective way to measure the success of a project's implementation</a:t>
            </a:r>
            <a:r>
              <a:rPr lang="en-GB" dirty="0" smtClean="0">
                <a:latin typeface="Arial" panose="020B0604020202020204" pitchFamily="34" charset="0"/>
                <a:ea typeface="Times New Roman" panose="02020603050405020304" pitchFamily="18" charset="0"/>
                <a:cs typeface="Times New Roman" panose="02020603050405020304" pitchFamily="18" charset="0"/>
              </a:rPr>
              <a:t>.</a:t>
            </a:r>
            <a:r>
              <a:rPr lang="en-GB" dirty="0"/>
              <a:t> (Kerzner, 2013)</a:t>
            </a: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9118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5C8D6-4C55-480D-91DE-75D78AB9AD77}"/>
              </a:ext>
            </a:extLst>
          </p:cNvPr>
          <p:cNvSpPr>
            <a:spLocks noGrp="1"/>
          </p:cNvSpPr>
          <p:nvPr>
            <p:ph type="title"/>
          </p:nvPr>
        </p:nvSpPr>
        <p:spPr/>
        <p:txBody>
          <a:bodyPr/>
          <a:lstStyle/>
          <a:p>
            <a:pPr algn="ctr"/>
            <a:r>
              <a:rPr lang="en-GB" dirty="0">
                <a:latin typeface="Arial" panose="020B0604020202020204" pitchFamily="34" charset="0"/>
                <a:ea typeface="Times New Roman" panose="02020603050405020304" pitchFamily="18" charset="0"/>
              </a:rPr>
              <a:t>Evaluation Phases</a:t>
            </a:r>
            <a:r>
              <a:rPr lang="en-GB" dirty="0"/>
              <a:t/>
            </a:r>
            <a:br>
              <a:rPr lang="en-GB" dirty="0"/>
            </a:br>
            <a:endParaRPr lang="en-GB" dirty="0"/>
          </a:p>
        </p:txBody>
      </p:sp>
      <p:sp>
        <p:nvSpPr>
          <p:cNvPr id="3" name="Content Placeholder 2">
            <a:extLst>
              <a:ext uri="{FF2B5EF4-FFF2-40B4-BE49-F238E27FC236}">
                <a16:creationId xmlns:a16="http://schemas.microsoft.com/office/drawing/2014/main" id="{C73C5292-2C69-49B3-8664-9B582075BCAF}"/>
              </a:ext>
            </a:extLst>
          </p:cNvPr>
          <p:cNvSpPr>
            <a:spLocks noGrp="1"/>
          </p:cNvSpPr>
          <p:nvPr>
            <p:ph idx="1"/>
          </p:nvPr>
        </p:nvSpPr>
        <p:spPr/>
        <p:txBody>
          <a:bodyPr/>
          <a:lstStyle/>
          <a:p>
            <a:r>
              <a:rPr lang="en-GB" dirty="0"/>
              <a:t>In this first phase, we assessed the relevance of the project, the risks and the stability of clear objectives, to improve the quality of the project.</a:t>
            </a:r>
          </a:p>
          <a:p>
            <a:r>
              <a:rPr lang="en-GB" dirty="0"/>
              <a:t>During the project, we followed the objectives and accomplishment to confirm that the results will lead us reaching the established purpose.</a:t>
            </a:r>
          </a:p>
          <a:p>
            <a:r>
              <a:rPr lang="en-GB" dirty="0"/>
              <a:t>The final evaluation comes at the end of the project, and we made it by comparing the objectives of the project and the results expected with those obtained from the project achievements.</a:t>
            </a:r>
          </a:p>
          <a:p>
            <a:pPr marL="0" indent="0" algn="ctr">
              <a:buNone/>
            </a:pPr>
            <a:endParaRPr lang="en-GB" dirty="0"/>
          </a:p>
        </p:txBody>
      </p:sp>
    </p:spTree>
    <p:extLst>
      <p:ext uri="{BB962C8B-B14F-4D97-AF65-F5344CB8AC3E}">
        <p14:creationId xmlns:p14="http://schemas.microsoft.com/office/powerpoint/2010/main" val="2902312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4B5B8-C51E-4488-B4CB-718F878E62F0}"/>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6938CDB0-F25D-4A2F-9366-492845F3AE6A}"/>
              </a:ext>
            </a:extLst>
          </p:cNvPr>
          <p:cNvSpPr>
            <a:spLocks noGrp="1"/>
          </p:cNvSpPr>
          <p:nvPr>
            <p:ph idx="1"/>
          </p:nvPr>
        </p:nvSpPr>
        <p:spPr/>
        <p:txBody>
          <a:bodyPr/>
          <a:lstStyle/>
          <a:p>
            <a:r>
              <a:rPr lang="en-GB" dirty="0"/>
              <a:t>Following the finish of the project the evaluation we made, and the feedback received from the parties involved, we consider that our project has been successful, and the stakeholders can make themselves evaluations of the project to support our opinion.</a:t>
            </a:r>
          </a:p>
          <a:p>
            <a:r>
              <a:rPr lang="en-GB" dirty="0"/>
              <a:t>We going to need also an external evaluation to compare the results, to know the impact of the project and to have feedback from experts in this project.</a:t>
            </a:r>
          </a:p>
          <a:p>
            <a:pPr marL="0" indent="0">
              <a:buNone/>
            </a:pPr>
            <a:r>
              <a:rPr lang="en-GB" dirty="0"/>
              <a:t> </a:t>
            </a:r>
          </a:p>
          <a:p>
            <a:endParaRPr lang="en-GB" dirty="0"/>
          </a:p>
        </p:txBody>
      </p:sp>
    </p:spTree>
    <p:extLst>
      <p:ext uri="{BB962C8B-B14F-4D97-AF65-F5344CB8AC3E}">
        <p14:creationId xmlns:p14="http://schemas.microsoft.com/office/powerpoint/2010/main" val="114672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85FE9-622C-43B3-9AA5-FF9A0E974B98}"/>
              </a:ext>
            </a:extLst>
          </p:cNvPr>
          <p:cNvSpPr>
            <a:spLocks noGrp="1"/>
          </p:cNvSpPr>
          <p:nvPr>
            <p:ph type="title"/>
          </p:nvPr>
        </p:nvSpPr>
        <p:spPr/>
        <p:txBody>
          <a:bodyPr/>
          <a:lstStyle/>
          <a:p>
            <a:pPr algn="ctr"/>
            <a:r>
              <a:rPr lang="en-GB" b="1" dirty="0"/>
              <a:t>Reference</a:t>
            </a:r>
            <a:r>
              <a:rPr lang="en-GB" dirty="0"/>
              <a:t> </a:t>
            </a:r>
            <a:br>
              <a:rPr lang="en-GB" dirty="0"/>
            </a:br>
            <a:endParaRPr lang="en-GB" dirty="0"/>
          </a:p>
        </p:txBody>
      </p:sp>
      <p:sp>
        <p:nvSpPr>
          <p:cNvPr id="3" name="Content Placeholder 2">
            <a:extLst>
              <a:ext uri="{FF2B5EF4-FFF2-40B4-BE49-F238E27FC236}">
                <a16:creationId xmlns:a16="http://schemas.microsoft.com/office/drawing/2014/main" id="{12C88350-4359-490A-BC80-CA535E638BB9}"/>
              </a:ext>
            </a:extLst>
          </p:cNvPr>
          <p:cNvSpPr>
            <a:spLocks noGrp="1"/>
          </p:cNvSpPr>
          <p:nvPr>
            <p:ph idx="1"/>
          </p:nvPr>
        </p:nvSpPr>
        <p:spPr/>
        <p:txBody>
          <a:bodyPr>
            <a:normAutofit fontScale="70000" lnSpcReduction="20000"/>
          </a:bodyPr>
          <a:lstStyle/>
          <a:p>
            <a:pPr marL="514350" lvl="0" indent="-514350">
              <a:buFont typeface="+mj-lt"/>
              <a:buAutoNum type="arabicPeriod"/>
            </a:pPr>
            <a:r>
              <a:rPr lang="en-GB" dirty="0"/>
              <a:t>Horine, G. (2012). </a:t>
            </a:r>
            <a:r>
              <a:rPr lang="en-GB" i="1" dirty="0"/>
              <a:t>Project Management Absolute Beginner's Guide )</a:t>
            </a:r>
            <a:r>
              <a:rPr lang="en-GB" dirty="0"/>
              <a:t>. Que Publishing; 3 edition.</a:t>
            </a:r>
          </a:p>
          <a:p>
            <a:pPr marL="514350" lvl="0" indent="-514350">
              <a:buFont typeface="+mj-lt"/>
              <a:buAutoNum type="arabicPeriod"/>
            </a:pPr>
            <a:r>
              <a:rPr lang="en-GB" dirty="0"/>
              <a:t>Kerzner, H. (2013). </a:t>
            </a:r>
            <a:r>
              <a:rPr lang="en-GB" i="1" dirty="0"/>
              <a:t>Project management workbook to accompany Project management - a systems approach to planning, scheduling and controlling.</a:t>
            </a:r>
            <a:r>
              <a:rPr lang="en-GB" dirty="0"/>
              <a:t>. 11th ed. New York: Wiley.</a:t>
            </a:r>
          </a:p>
          <a:p>
            <a:pPr marL="514350" lvl="0" indent="-514350">
              <a:buFont typeface="+mj-lt"/>
              <a:buAutoNum type="arabicPeriod"/>
            </a:pPr>
            <a:r>
              <a:rPr lang="en-GB" dirty="0"/>
              <a:t>PMP (2016). </a:t>
            </a:r>
            <a:r>
              <a:rPr lang="en-GB" i="1" dirty="0"/>
              <a:t>3.Project Life Cycle</a:t>
            </a:r>
            <a:r>
              <a:rPr lang="en-GB" dirty="0"/>
              <a:t>. [online] YouTube. Available at: </a:t>
            </a:r>
            <a:r>
              <a:rPr lang="en-GB" u="sng" dirty="0">
                <a:hlinkClick r:id="rId3"/>
              </a:rPr>
              <a:t>https://www.youtube.com/watch?v=DyLcB45rHNI</a:t>
            </a:r>
            <a:r>
              <a:rPr lang="en-GB" dirty="0"/>
              <a:t> [Accessed 20 Jun. 2019].</a:t>
            </a:r>
          </a:p>
          <a:p>
            <a:pPr marL="514350" lvl="0" indent="-514350">
              <a:buFont typeface="+mj-lt"/>
              <a:buAutoNum type="arabicPeriod"/>
            </a:pPr>
            <a:r>
              <a:rPr lang="en-GB" dirty="0"/>
              <a:t>PROJECT MANAGEMENT INSTITUTE. (2018). </a:t>
            </a:r>
            <a:r>
              <a:rPr lang="en-GB" i="1" dirty="0"/>
              <a:t>Guide to the project management body of knowledge</a:t>
            </a:r>
            <a:r>
              <a:rPr lang="en-GB" dirty="0"/>
              <a:t>. 6th ed</a:t>
            </a:r>
            <a:r>
              <a:rPr lang="en-GB" dirty="0" smtClean="0"/>
              <a:t>.</a:t>
            </a:r>
            <a:r>
              <a:rPr lang="en-US" dirty="0"/>
              <a:t> New York</a:t>
            </a:r>
            <a:r>
              <a:rPr lang="en-GB" dirty="0" smtClean="0"/>
              <a:t> </a:t>
            </a:r>
            <a:r>
              <a:rPr lang="en-GB" dirty="0" smtClean="0"/>
              <a:t>: </a:t>
            </a:r>
            <a:r>
              <a:rPr lang="en-GB" dirty="0"/>
              <a:t>Project management institute.</a:t>
            </a:r>
          </a:p>
          <a:p>
            <a:pPr marL="514350" lvl="0" indent="-514350">
              <a:buFont typeface="+mj-lt"/>
              <a:buAutoNum type="arabicPeriod"/>
            </a:pPr>
            <a:r>
              <a:rPr lang="en-GB" dirty="0"/>
              <a:t>Roberts, P. (2013). </a:t>
            </a:r>
            <a:r>
              <a:rPr lang="en-GB" i="1" dirty="0"/>
              <a:t>Guide to Project Management: Getting It Right and Achieving Lasting Benefit (The Economist)</a:t>
            </a:r>
            <a:r>
              <a:rPr lang="en-GB" dirty="0"/>
              <a:t>. 2nd ed. Wiley.</a:t>
            </a:r>
          </a:p>
          <a:p>
            <a:pPr marL="514350" lvl="0" indent="-514350">
              <a:buFont typeface="+mj-lt"/>
              <a:buAutoNum type="arabicPeriod"/>
            </a:pPr>
            <a:r>
              <a:rPr lang="en-GB" dirty="0"/>
              <a:t>Stake, R. (2019). </a:t>
            </a:r>
            <a:r>
              <a:rPr lang="en-GB" i="1" dirty="0"/>
              <a:t>Robert E. Stake</a:t>
            </a:r>
            <a:r>
              <a:rPr lang="en-GB" dirty="0"/>
              <a:t>. [online] Guilford Press. Available at: </a:t>
            </a:r>
            <a:r>
              <a:rPr lang="en-GB" u="sng" dirty="0">
                <a:hlinkClick r:id="rId4"/>
              </a:rPr>
              <a:t>https://www.guilford.com/author/Robert-E-Stake</a:t>
            </a:r>
            <a:r>
              <a:rPr lang="en-GB" dirty="0"/>
              <a:t> [Accessed 20 Jun. 2019].</a:t>
            </a:r>
          </a:p>
          <a:p>
            <a:pPr marL="514350" lvl="0" indent="-514350">
              <a:buFont typeface="+mj-lt"/>
              <a:buAutoNum type="arabicPeriod"/>
            </a:pPr>
            <a:r>
              <a:rPr lang="en-GB" dirty="0"/>
              <a:t>Thayer School of Engineering at Dartmouth (2012). </a:t>
            </a:r>
            <a:r>
              <a:rPr lang="en-GB" i="1" dirty="0"/>
              <a:t>Project Management Across the Project Life-Cycle</a:t>
            </a:r>
            <a:r>
              <a:rPr lang="en-GB" dirty="0"/>
              <a:t>. [online] YouTube. Available at: </a:t>
            </a:r>
            <a:r>
              <a:rPr lang="en-GB" u="sng" dirty="0">
                <a:hlinkClick r:id="rId5"/>
              </a:rPr>
              <a:t>https://www.youtube.com/watch?v=CSGYIT1HuYw&amp;t=14s</a:t>
            </a:r>
            <a:r>
              <a:rPr lang="en-GB" dirty="0"/>
              <a:t> [Accessed 20 Jun. 2019].</a:t>
            </a:r>
          </a:p>
          <a:p>
            <a:endParaRPr lang="en-GB" dirty="0"/>
          </a:p>
        </p:txBody>
      </p:sp>
    </p:spTree>
    <p:extLst>
      <p:ext uri="{BB962C8B-B14F-4D97-AF65-F5344CB8AC3E}">
        <p14:creationId xmlns:p14="http://schemas.microsoft.com/office/powerpoint/2010/main" val="3912629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9E1F4-D5A9-4A5C-9116-29068A5C4D39}"/>
              </a:ext>
            </a:extLst>
          </p:cNvPr>
          <p:cNvSpPr>
            <a:spLocks noGrp="1"/>
          </p:cNvSpPr>
          <p:nvPr>
            <p:ph type="title"/>
          </p:nvPr>
        </p:nvSpPr>
        <p:spPr>
          <a:xfrm>
            <a:off x="838200" y="365125"/>
            <a:ext cx="10515600" cy="729749"/>
          </a:xfrm>
        </p:spPr>
        <p:txBody>
          <a:bodyPr/>
          <a:lstStyle/>
          <a:p>
            <a:pPr algn="ctr"/>
            <a:r>
              <a:rPr lang="en-GB" b="1" dirty="0"/>
              <a:t>Notes 1</a:t>
            </a:r>
          </a:p>
        </p:txBody>
      </p:sp>
      <p:sp>
        <p:nvSpPr>
          <p:cNvPr id="3" name="Content Placeholder 2">
            <a:extLst>
              <a:ext uri="{FF2B5EF4-FFF2-40B4-BE49-F238E27FC236}">
                <a16:creationId xmlns:a16="http://schemas.microsoft.com/office/drawing/2014/main" id="{F030751B-01CA-4A6B-A63D-752A7D7976FA}"/>
              </a:ext>
            </a:extLst>
          </p:cNvPr>
          <p:cNvSpPr>
            <a:spLocks noGrp="1"/>
          </p:cNvSpPr>
          <p:nvPr>
            <p:ph idx="1"/>
          </p:nvPr>
        </p:nvSpPr>
        <p:spPr>
          <a:xfrm>
            <a:off x="838200" y="1215189"/>
            <a:ext cx="10515600" cy="4961774"/>
          </a:xfrm>
        </p:spPr>
        <p:txBody>
          <a:bodyPr>
            <a:normAutofit fontScale="92500" lnSpcReduction="20000"/>
          </a:bodyPr>
          <a:lstStyle/>
          <a:p>
            <a:r>
              <a:rPr lang="en-GB" dirty="0"/>
              <a:t>A project is a set of activities performed over a period of time, with a start and a finish, with a clear aim of the work, with a budget and with a definite level of consequence.</a:t>
            </a:r>
          </a:p>
          <a:p>
            <a:r>
              <a:rPr lang="en-GB" dirty="0"/>
              <a:t>A project is an act that has a beginning and an end, is started under the conditions of pact with a budget, strategies for the purpose and quality criteria.</a:t>
            </a:r>
          </a:p>
          <a:p>
            <a:r>
              <a:rPr lang="en-GB" dirty="0"/>
              <a:t>Application of each step links to the actual "success" of the project, the achievement and obtaining the desired results. The conclusion will result in a set of lessons learned, which will be transmitted through the memory of the organization, standing at the base of future projects. When a similar project is to be made in the future, the organisation will no longer start from scratch and will take into consideration the former experience.</a:t>
            </a:r>
          </a:p>
          <a:p>
            <a:r>
              <a:rPr lang="en-GB" dirty="0"/>
              <a:t>Overall, the result of a phase will be the starting component for the next one. It is recommended that the phases of the project are predictable, and an evaluation is made before proceeding to the next phase. (Stake, 2019)</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90995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4F89-C903-4315-A316-7EEAFAB9EA9D}"/>
              </a:ext>
            </a:extLst>
          </p:cNvPr>
          <p:cNvSpPr>
            <a:spLocks noGrp="1"/>
          </p:cNvSpPr>
          <p:nvPr>
            <p:ph type="title"/>
          </p:nvPr>
        </p:nvSpPr>
        <p:spPr/>
        <p:txBody>
          <a:bodyPr>
            <a:normAutofit/>
          </a:bodyPr>
          <a:lstStyle/>
          <a:p>
            <a:pPr algn="ctr"/>
            <a:r>
              <a:rPr lang="en-GB" b="1" dirty="0"/>
              <a:t>Notes 2</a:t>
            </a:r>
            <a:br>
              <a:rPr lang="en-GB" b="1" dirty="0"/>
            </a:br>
            <a:endParaRPr lang="en-GB" dirty="0"/>
          </a:p>
        </p:txBody>
      </p:sp>
      <p:sp>
        <p:nvSpPr>
          <p:cNvPr id="3" name="Content Placeholder 2">
            <a:extLst>
              <a:ext uri="{FF2B5EF4-FFF2-40B4-BE49-F238E27FC236}">
                <a16:creationId xmlns:a16="http://schemas.microsoft.com/office/drawing/2014/main" id="{91984C58-7375-406B-9B19-5FE57F1E7477}"/>
              </a:ext>
            </a:extLst>
          </p:cNvPr>
          <p:cNvSpPr>
            <a:spLocks noGrp="1"/>
          </p:cNvSpPr>
          <p:nvPr>
            <p:ph idx="1"/>
          </p:nvPr>
        </p:nvSpPr>
        <p:spPr/>
        <p:txBody>
          <a:bodyPr>
            <a:normAutofit/>
          </a:bodyPr>
          <a:lstStyle/>
          <a:p>
            <a:r>
              <a:rPr lang="en-GB" dirty="0"/>
              <a:t>This project was seen by me and my colleagues, as a baby, we had to take care of it, each of us equally and correctly. Discover our first project, we were slightly afraid in the first place, not knowing the steps we have to follow, but fortunately, our tutor, Shehla Khan, who has also given us the project, guided our steps and showed us where to start and how to finish it.</a:t>
            </a:r>
          </a:p>
          <a:p>
            <a:r>
              <a:rPr lang="en-GB" dirty="0"/>
              <a:t>As teamwork, we didn't know each other very well and the beginning of the project was quite awkward, but we learned along the way that we should be united, to communicate between us, to tell things straight, so that our project would be successful.</a:t>
            </a:r>
          </a:p>
          <a:p>
            <a:endParaRPr lang="en-GB" dirty="0"/>
          </a:p>
        </p:txBody>
      </p:sp>
    </p:spTree>
    <p:extLst>
      <p:ext uri="{BB962C8B-B14F-4D97-AF65-F5344CB8AC3E}">
        <p14:creationId xmlns:p14="http://schemas.microsoft.com/office/powerpoint/2010/main" val="1120809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25F72-7127-4E46-A27D-211E64FECE19}"/>
              </a:ext>
            </a:extLst>
          </p:cNvPr>
          <p:cNvSpPr>
            <a:spLocks noGrp="1"/>
          </p:cNvSpPr>
          <p:nvPr>
            <p:ph type="title"/>
          </p:nvPr>
        </p:nvSpPr>
        <p:spPr/>
        <p:txBody>
          <a:bodyPr/>
          <a:lstStyle/>
          <a:p>
            <a:pPr algn="ctr"/>
            <a:r>
              <a:rPr lang="en-GB" b="1" dirty="0"/>
              <a:t>Notes 3</a:t>
            </a:r>
          </a:p>
        </p:txBody>
      </p:sp>
      <p:sp>
        <p:nvSpPr>
          <p:cNvPr id="3" name="Content Placeholder 2">
            <a:extLst>
              <a:ext uri="{FF2B5EF4-FFF2-40B4-BE49-F238E27FC236}">
                <a16:creationId xmlns:a16="http://schemas.microsoft.com/office/drawing/2014/main" id="{059EEA75-410E-4B87-9F2B-1DE39DFCC1D8}"/>
              </a:ext>
            </a:extLst>
          </p:cNvPr>
          <p:cNvSpPr>
            <a:spLocks noGrp="1"/>
          </p:cNvSpPr>
          <p:nvPr>
            <p:ph idx="1"/>
          </p:nvPr>
        </p:nvSpPr>
        <p:spPr/>
        <p:txBody>
          <a:bodyPr>
            <a:normAutofit fontScale="85000" lnSpcReduction="10000"/>
          </a:bodyPr>
          <a:lstStyle/>
          <a:p>
            <a:r>
              <a:rPr lang="en-GB" dirty="0"/>
              <a:t>The methods of evaluating our project have been established since the planning phase, describing the specific tools and evaluation procedures to achieve our goal.</a:t>
            </a:r>
          </a:p>
          <a:p>
            <a:r>
              <a:rPr lang="en-GB" dirty="0"/>
              <a:t>The evaluation phase has a direct choice regarding the continuation, end or change of the project.</a:t>
            </a:r>
          </a:p>
          <a:p>
            <a:r>
              <a:rPr lang="en-GB" dirty="0"/>
              <a:t>Through the evaluation, we obtained information about the allocation of our resources and determined whether the chosen target groups received the necessary resources from our team</a:t>
            </a:r>
            <a:r>
              <a:rPr lang="en-GB" dirty="0" smtClean="0"/>
              <a:t>.</a:t>
            </a:r>
            <a:r>
              <a:rPr lang="en-GB" dirty="0"/>
              <a:t> (PROJECT MANAGEMENT INSTITUTE, 2018)</a:t>
            </a:r>
            <a:endParaRPr lang="en-GB" dirty="0"/>
          </a:p>
          <a:p>
            <a:r>
              <a:rPr lang="en-GB" dirty="0"/>
              <a:t>During the project, we went through different evaluation phases, and we start before the implementation of the project, where the following selection criteria have been used for our evaluation of the project: opportunity, objectives, strategy, team, project management, documentation, target groups, quality, efficiency, sustainability</a:t>
            </a:r>
            <a:r>
              <a:rPr lang="en-GB" dirty="0" smtClean="0"/>
              <a:t>.</a:t>
            </a:r>
            <a:r>
              <a:rPr lang="en-GB" dirty="0"/>
              <a:t> (Horine, 2012)</a:t>
            </a:r>
            <a:endParaRPr lang="en-US" dirty="0"/>
          </a:p>
          <a:p>
            <a:endParaRPr lang="en-GB" dirty="0"/>
          </a:p>
          <a:p>
            <a:endParaRPr lang="en-GB" dirty="0"/>
          </a:p>
          <a:p>
            <a:endParaRPr lang="en-GB" dirty="0"/>
          </a:p>
        </p:txBody>
      </p:sp>
    </p:spTree>
    <p:extLst>
      <p:ext uri="{BB962C8B-B14F-4D97-AF65-F5344CB8AC3E}">
        <p14:creationId xmlns:p14="http://schemas.microsoft.com/office/powerpoint/2010/main" val="1906387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77E9B-E795-4683-B338-9A942128DB3C}"/>
              </a:ext>
            </a:extLst>
          </p:cNvPr>
          <p:cNvSpPr>
            <a:spLocks noGrp="1"/>
          </p:cNvSpPr>
          <p:nvPr>
            <p:ph type="title"/>
          </p:nvPr>
        </p:nvSpPr>
        <p:spPr/>
        <p:txBody>
          <a:bodyPr/>
          <a:lstStyle/>
          <a:p>
            <a:pPr algn="ctr"/>
            <a:r>
              <a:rPr lang="en-GB" b="1" dirty="0"/>
              <a:t>Notes 4</a:t>
            </a:r>
          </a:p>
        </p:txBody>
      </p:sp>
      <p:sp>
        <p:nvSpPr>
          <p:cNvPr id="3" name="Content Placeholder 2">
            <a:extLst>
              <a:ext uri="{FF2B5EF4-FFF2-40B4-BE49-F238E27FC236}">
                <a16:creationId xmlns:a16="http://schemas.microsoft.com/office/drawing/2014/main" id="{BD00E9B6-11B9-468B-9A49-FF43C855DE05}"/>
              </a:ext>
            </a:extLst>
          </p:cNvPr>
          <p:cNvSpPr>
            <a:spLocks noGrp="1"/>
          </p:cNvSpPr>
          <p:nvPr>
            <p:ph idx="1"/>
          </p:nvPr>
        </p:nvSpPr>
        <p:spPr/>
        <p:txBody>
          <a:bodyPr>
            <a:normAutofit/>
          </a:bodyPr>
          <a:lstStyle/>
          <a:p>
            <a:r>
              <a:rPr lang="en-GB" dirty="0"/>
              <a:t>In the final evaluation process, we measured many factors: participation, target groups, degree of involvement, availability, degree of knowledge, effectiveness.</a:t>
            </a:r>
          </a:p>
          <a:p>
            <a:r>
              <a:rPr lang="en-GB" dirty="0"/>
              <a:t>The evaluation of a project can be, internal or external, and the evaluation completed by the team was an internal one and we are looking to see if we did the right thing, to obtain information necessary in decision making, to measure the performance of the team, to learn from mistakes and to do the next projects in a more professional and efficient way</a:t>
            </a:r>
            <a:r>
              <a:rPr lang="en-GB" dirty="0" smtClean="0"/>
              <a:t>.</a:t>
            </a:r>
            <a:r>
              <a:rPr lang="en-GB" dirty="0"/>
              <a:t> (Thayer School of Engineering at Dartmouth, 2012)</a:t>
            </a:r>
            <a:endParaRPr lang="en-GB" dirty="0"/>
          </a:p>
          <a:p>
            <a:pPr marL="0" indent="0">
              <a:buNone/>
            </a:pPr>
            <a:endParaRPr lang="en-GB" dirty="0"/>
          </a:p>
        </p:txBody>
      </p:sp>
    </p:spTree>
    <p:extLst>
      <p:ext uri="{BB962C8B-B14F-4D97-AF65-F5344CB8AC3E}">
        <p14:creationId xmlns:p14="http://schemas.microsoft.com/office/powerpoint/2010/main" val="2935391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81</TotalTime>
  <Words>1098</Words>
  <Application>Microsoft Office PowerPoint</Application>
  <PresentationFormat>Widescreen</PresentationFormat>
  <Paragraphs>51</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SimSun</vt:lpstr>
      <vt:lpstr>Arial</vt:lpstr>
      <vt:lpstr>Calibri</vt:lpstr>
      <vt:lpstr>Calibri Light</vt:lpstr>
      <vt:lpstr>Times New Roman</vt:lpstr>
      <vt:lpstr>Office Theme</vt:lpstr>
      <vt:lpstr>Project Planning and Management in workplace</vt:lpstr>
      <vt:lpstr>Definition of Project   Overall, a project is a temporary work undertaken to realize a certain purpose. </vt:lpstr>
      <vt:lpstr>Project Life Cycle</vt:lpstr>
      <vt:lpstr> Evaluation of the Team Project The Review </vt:lpstr>
      <vt:lpstr>Evaluation Phases </vt:lpstr>
      <vt:lpstr>Conclusion</vt:lpstr>
      <vt:lpstr>Reference  </vt:lpstr>
      <vt:lpstr>Notes 1</vt:lpstr>
      <vt:lpstr>Notes 2 </vt:lpstr>
      <vt:lpstr>Notes 3</vt:lpstr>
      <vt:lpstr>Notes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Definition of Project   Overall, a project is a temporary work undertaken to realize a certain purpose. </dc:title>
  <dc:creator>Mihai Berendei</dc:creator>
  <cp:lastModifiedBy>mihai berendei</cp:lastModifiedBy>
  <cp:revision>14</cp:revision>
  <dcterms:created xsi:type="dcterms:W3CDTF">2019-06-26T08:24:56Z</dcterms:created>
  <dcterms:modified xsi:type="dcterms:W3CDTF">2019-06-26T10:39:14Z</dcterms:modified>
</cp:coreProperties>
</file>