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handoutMasterIdLst>
    <p:handoutMasterId r:id="rId23"/>
  </p:handoutMasterIdLst>
  <p:sldIdLst>
    <p:sldId id="257" r:id="rId2"/>
    <p:sldId id="258" r:id="rId3"/>
    <p:sldId id="282" r:id="rId4"/>
    <p:sldId id="260" r:id="rId5"/>
    <p:sldId id="261" r:id="rId6"/>
    <p:sldId id="262" r:id="rId7"/>
    <p:sldId id="263" r:id="rId8"/>
    <p:sldId id="264" r:id="rId9"/>
    <p:sldId id="267" r:id="rId10"/>
    <p:sldId id="268" r:id="rId11"/>
    <p:sldId id="269" r:id="rId12"/>
    <p:sldId id="276" r:id="rId13"/>
    <p:sldId id="277" r:id="rId14"/>
    <p:sldId id="278" r:id="rId15"/>
    <p:sldId id="270" r:id="rId16"/>
    <p:sldId id="273" r:id="rId17"/>
    <p:sldId id="274" r:id="rId18"/>
    <p:sldId id="275" r:id="rId19"/>
    <p:sldId id="279" r:id="rId20"/>
    <p:sldId id="280" r:id="rId2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AA724D6D-24E3-4C9C-BE3B-024F48A7617C}" type="datetimeFigureOut">
              <a:rPr lang="en-US" smtClean="0"/>
              <a:t>10/11/2016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A10EF55-7B34-4C2C-AC1B-7AAF0B6815C9}" type="slidenum">
              <a:rPr lang="en-US" smtClean="0"/>
              <a:t>‹#›</a:t>
            </a:fld>
            <a:endParaRPr lang="en-US"/>
          </a:p>
        </p:txBody>
      </p:sp>
    </p:spTree>
    <p:extLst>
      <p:ext uri="{BB962C8B-B14F-4D97-AF65-F5344CB8AC3E}">
        <p14:creationId xmlns:p14="http://schemas.microsoft.com/office/powerpoint/2010/main" val="10821869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E4364A0-1948-4C0B-8D9C-8CCDF2E80F83}" type="datetimeFigureOut">
              <a:rPr lang="en-US" smtClean="0"/>
              <a:t>10/11/2016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CD58902-5BC7-4010-B275-FA3996B27DA3}" type="slidenum">
              <a:rPr lang="en-US" smtClean="0"/>
              <a:t>‹#›</a:t>
            </a:fld>
            <a:endParaRPr lang="en-US"/>
          </a:p>
        </p:txBody>
      </p:sp>
    </p:spTree>
    <p:extLst>
      <p:ext uri="{BB962C8B-B14F-4D97-AF65-F5344CB8AC3E}">
        <p14:creationId xmlns:p14="http://schemas.microsoft.com/office/powerpoint/2010/main" val="1171278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3765791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7</a:t>
            </a:fld>
            <a:endParaRPr lang="en-US"/>
          </a:p>
        </p:txBody>
      </p:sp>
    </p:spTree>
    <p:extLst>
      <p:ext uri="{BB962C8B-B14F-4D97-AF65-F5344CB8AC3E}">
        <p14:creationId xmlns:p14="http://schemas.microsoft.com/office/powerpoint/2010/main" val="317707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8</a:t>
            </a:fld>
            <a:endParaRPr lang="en-US"/>
          </a:p>
        </p:txBody>
      </p:sp>
    </p:spTree>
    <p:extLst>
      <p:ext uri="{BB962C8B-B14F-4D97-AF65-F5344CB8AC3E}">
        <p14:creationId xmlns:p14="http://schemas.microsoft.com/office/powerpoint/2010/main" val="2498910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11/10/2016</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51988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139048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11/10/2016</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287510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6766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70624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1822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285608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3480943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11/10/2016</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03776681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212371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1151820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11/10/2016</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892419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noskop.org/images/4/43/Foucault_Michel_Discipline_and_Punish_The_Birth_of_the_Prison_1977_1995.pdf" TargetMode="External"/><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a:t>
            </a:r>
          </a:p>
          <a:p>
            <a:r>
              <a:rPr lang="en-GB" sz="1600" dirty="0" smtClean="0">
                <a:solidFill>
                  <a:srgbClr val="002060"/>
                </a:solidFill>
              </a:rPr>
              <a:t>alexander.scott@uwtsd.ac.uk</a:t>
            </a:r>
            <a:endParaRPr lang="en-GB" sz="1600" dirty="0">
              <a:solidFill>
                <a:srgbClr val="002060"/>
              </a:solidFill>
            </a:endParaRPr>
          </a:p>
        </p:txBody>
      </p:sp>
      <p:sp>
        <p:nvSpPr>
          <p:cNvPr id="2" name="Title 1"/>
          <p:cNvSpPr>
            <a:spLocks noGrp="1"/>
          </p:cNvSpPr>
          <p:nvPr>
            <p:ph type="title"/>
          </p:nvPr>
        </p:nvSpPr>
        <p:spPr>
          <a:xfrm>
            <a:off x="329981" y="2749646"/>
            <a:ext cx="8755961" cy="1828800"/>
          </a:xfrm>
        </p:spPr>
        <p:txBody>
          <a:bodyPr/>
          <a:lstStyle/>
          <a:p>
            <a:r>
              <a:rPr lang="en-GB" sz="3200" b="1" dirty="0" smtClean="0"/>
              <a:t>AHHI6013</a:t>
            </a:r>
            <a:br>
              <a:rPr lang="en-GB" sz="3200" b="1" dirty="0" smtClean="0"/>
            </a:br>
            <a:r>
              <a:rPr lang="en-GB" dirty="0" smtClean="0">
                <a:solidFill>
                  <a:srgbClr val="FFFF00"/>
                </a:solidFill>
              </a:rPr>
              <a:t>Week 2</a:t>
            </a:r>
            <a:br>
              <a:rPr lang="en-GB" dirty="0" smtClean="0">
                <a:solidFill>
                  <a:srgbClr val="FFFF00"/>
                </a:solidFill>
              </a:rPr>
            </a:br>
            <a:r>
              <a:rPr lang="en-GB" b="1" dirty="0"/>
              <a:t>Power, Punishment, </a:t>
            </a:r>
            <a:r>
              <a:rPr lang="en-GB" b="1" dirty="0" err="1"/>
              <a:t>Panopticism</a:t>
            </a:r>
            <a:r>
              <a:rPr lang="en-GB" b="1" dirty="0"/>
              <a:t>: </a:t>
            </a:r>
            <a:r>
              <a:rPr lang="en-GB" b="1" dirty="0" smtClean="0"/>
              <a:t/>
            </a:r>
            <a:br>
              <a:rPr lang="en-GB" b="1" dirty="0" smtClean="0"/>
            </a:br>
            <a:r>
              <a:rPr lang="en-GB" b="1" dirty="0" smtClean="0"/>
              <a:t>Prison </a:t>
            </a:r>
            <a:r>
              <a:rPr lang="en-GB" b="1" dirty="0"/>
              <a:t>and the Birth of Disciplinary </a:t>
            </a:r>
            <a:r>
              <a:rPr lang="en-GB" b="1" dirty="0" smtClean="0"/>
              <a:t>Society</a:t>
            </a:r>
            <a:br>
              <a:rPr lang="en-GB" b="1" dirty="0" smtClean="0"/>
            </a:br>
            <a:r>
              <a:rPr lang="en-GB" b="1" dirty="0" smtClean="0">
                <a:solidFill>
                  <a:srgbClr val="92D050"/>
                </a:solidFill>
              </a:rPr>
              <a:t>Lecture 1: Shifting conceptions of power/punishment </a:t>
            </a:r>
            <a:r>
              <a:rPr lang="en-US" dirty="0">
                <a:solidFill>
                  <a:srgbClr val="92D050"/>
                </a:solidFill>
              </a:rPr>
              <a:t/>
            </a:r>
            <a:br>
              <a:rPr lang="en-US" dirty="0">
                <a:solidFill>
                  <a:srgbClr val="92D050"/>
                </a:solidFill>
              </a:rPr>
            </a:br>
            <a:r>
              <a:rPr lang="en-GB" dirty="0" smtClean="0">
                <a:solidFill>
                  <a:srgbClr val="92D050"/>
                </a:solidFill>
              </a:rPr>
              <a:t> </a:t>
            </a:r>
            <a:endParaRPr lang="en-GB" dirty="0">
              <a:solidFill>
                <a:srgbClr val="92D050"/>
              </a:solidFill>
            </a:endParaRPr>
          </a:p>
        </p:txBody>
      </p:sp>
    </p:spTree>
    <p:extLst>
      <p:ext uri="{BB962C8B-B14F-4D97-AF65-F5344CB8AC3E}">
        <p14:creationId xmlns:p14="http://schemas.microsoft.com/office/powerpoint/2010/main" val="2940601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435518"/>
            <a:ext cx="11175013" cy="1054394"/>
          </a:xfrm>
        </p:spPr>
        <p:txBody>
          <a:bodyPr/>
          <a:lstStyle/>
          <a:p>
            <a:r>
              <a:rPr lang="en-GB" dirty="0" smtClean="0"/>
              <a:t/>
            </a:r>
            <a:br>
              <a:rPr lang="en-GB" dirty="0" smtClean="0"/>
            </a:br>
            <a:r>
              <a:rPr lang="en-GB" dirty="0" smtClean="0"/>
              <a:t>Michel Foucault (1926–1984)</a:t>
            </a:r>
            <a:br>
              <a:rPr lang="en-GB" dirty="0" smtClean="0"/>
            </a:br>
            <a:endParaRPr lang="en-US" dirty="0"/>
          </a:p>
        </p:txBody>
      </p:sp>
      <p:pic>
        <p:nvPicPr>
          <p:cNvPr id="3" name="Picture 2"/>
          <p:cNvPicPr>
            <a:picLocks noChangeAspect="1"/>
          </p:cNvPicPr>
          <p:nvPr/>
        </p:nvPicPr>
        <p:blipFill>
          <a:blip r:embed="rId2"/>
          <a:stretch>
            <a:fillRect/>
          </a:stretch>
        </p:blipFill>
        <p:spPr>
          <a:xfrm>
            <a:off x="268101" y="1693994"/>
            <a:ext cx="2619375" cy="3943350"/>
          </a:xfrm>
          <a:prstGeom prst="rect">
            <a:avLst/>
          </a:prstGeom>
        </p:spPr>
      </p:pic>
      <p:sp>
        <p:nvSpPr>
          <p:cNvPr id="4" name="Rectangle 3"/>
          <p:cNvSpPr/>
          <p:nvPr/>
        </p:nvSpPr>
        <p:spPr>
          <a:xfrm>
            <a:off x="3055683" y="1704331"/>
            <a:ext cx="4991549" cy="2950038"/>
          </a:xfrm>
          <a:prstGeom prst="rect">
            <a:avLst/>
          </a:prstGeom>
        </p:spPr>
        <p:txBody>
          <a:bodyPr wrap="square">
            <a:spAutoFit/>
          </a:bodyPr>
          <a:lstStyle/>
          <a:p>
            <a:pPr marR="0" lvl="0" algn="just">
              <a:lnSpc>
                <a:spcPct val="150000"/>
              </a:lnSpc>
              <a:spcBef>
                <a:spcPts val="0"/>
              </a:spcBef>
              <a:spcAft>
                <a:spcPts val="0"/>
              </a:spcAft>
            </a:pPr>
            <a:r>
              <a:rPr lang="en-GB" dirty="0">
                <a:ea typeface="Calibri" panose="020F0502020204030204" pitchFamily="34" charset="0"/>
                <a:cs typeface="Times New Roman" panose="02020603050405020304" pitchFamily="18" charset="0"/>
              </a:rPr>
              <a:t>Michel Foucault</a:t>
            </a:r>
            <a:r>
              <a:rPr lang="en-GB" i="1" dirty="0">
                <a:ea typeface="Calibri" panose="020F0502020204030204" pitchFamily="34" charset="0"/>
                <a:cs typeface="Times New Roman" panose="02020603050405020304" pitchFamily="18" charset="0"/>
              </a:rPr>
              <a:t>, Discipline and Punish: The Birth of the Prison</a:t>
            </a:r>
            <a:r>
              <a:rPr lang="en-GB" dirty="0">
                <a:ea typeface="Calibri" panose="020F0502020204030204" pitchFamily="34" charset="0"/>
                <a:cs typeface="Times New Roman" panose="02020603050405020304" pitchFamily="18" charset="0"/>
              </a:rPr>
              <a:t> (London: Penguin, 1977 </a:t>
            </a:r>
            <a:r>
              <a:rPr lang="en-GB" dirty="0" smtClean="0">
                <a:ea typeface="Calibri" panose="020F0502020204030204" pitchFamily="34" charset="0"/>
                <a:cs typeface="Times New Roman" panose="02020603050405020304" pitchFamily="18" charset="0"/>
              </a:rPr>
              <a:t>[French 1975</a:t>
            </a:r>
            <a:r>
              <a:rPr lang="en-GB" dirty="0">
                <a:ea typeface="Calibri" panose="020F0502020204030204" pitchFamily="34" charset="0"/>
                <a:cs typeface="Times New Roman" panose="02020603050405020304" pitchFamily="18" charset="0"/>
              </a:rPr>
              <a:t>]), pp. 3–16. Full copy of book, available here: </a:t>
            </a:r>
            <a:r>
              <a:rPr lang="en-GB" u="sng" dirty="0">
                <a:solidFill>
                  <a:srgbClr val="0563C1"/>
                </a:solidFill>
                <a:ea typeface="Calibri" panose="020F0502020204030204" pitchFamily="34" charset="0"/>
                <a:cs typeface="Times New Roman" panose="02020603050405020304" pitchFamily="18" charset="0"/>
                <a:hlinkClick r:id="rId3"/>
              </a:rPr>
              <a:t>https://monoskop.org/images/4/43/Foucault_Michel_Discipline_and_Punish_The_Birth_of_the_Prison_1977_1995.pdf</a:t>
            </a:r>
            <a:r>
              <a:rPr lang="en-GB" dirty="0" smtClean="0">
                <a:ea typeface="Calibri" panose="020F0502020204030204" pitchFamily="34" charset="0"/>
                <a:cs typeface="Times New Roman" panose="02020603050405020304" pitchFamily="18" charset="0"/>
              </a:rPr>
              <a:t>.</a:t>
            </a:r>
            <a:endParaRPr lang="en-US" sz="1600" dirty="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4"/>
          <a:stretch>
            <a:fillRect/>
          </a:stretch>
        </p:blipFill>
        <p:spPr>
          <a:xfrm>
            <a:off x="8103113" y="1593801"/>
            <a:ext cx="3864056" cy="2525554"/>
          </a:xfrm>
          <a:prstGeom prst="rect">
            <a:avLst/>
          </a:prstGeom>
        </p:spPr>
      </p:pic>
      <p:pic>
        <p:nvPicPr>
          <p:cNvPr id="6" name="Picture 5"/>
          <p:cNvPicPr>
            <a:picLocks noChangeAspect="1"/>
          </p:cNvPicPr>
          <p:nvPr/>
        </p:nvPicPr>
        <p:blipFill>
          <a:blip r:embed="rId5"/>
          <a:stretch>
            <a:fillRect/>
          </a:stretch>
        </p:blipFill>
        <p:spPr>
          <a:xfrm>
            <a:off x="8103113" y="4112372"/>
            <a:ext cx="3922326" cy="2745628"/>
          </a:xfrm>
          <a:prstGeom prst="rect">
            <a:avLst/>
          </a:prstGeom>
        </p:spPr>
      </p:pic>
    </p:spTree>
    <p:extLst>
      <p:ext uri="{BB962C8B-B14F-4D97-AF65-F5344CB8AC3E}">
        <p14:creationId xmlns:p14="http://schemas.microsoft.com/office/powerpoint/2010/main" val="12932387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232441" y="4267254"/>
            <a:ext cx="3751729" cy="2452137"/>
          </a:xfrm>
          <a:prstGeom prst="rect">
            <a:avLst/>
          </a:prstGeom>
        </p:spPr>
      </p:pic>
      <p:pic>
        <p:nvPicPr>
          <p:cNvPr id="7" name="Picture 6"/>
          <p:cNvPicPr>
            <a:picLocks noChangeAspect="1"/>
          </p:cNvPicPr>
          <p:nvPr/>
        </p:nvPicPr>
        <p:blipFill>
          <a:blip r:embed="rId3"/>
          <a:stretch>
            <a:fillRect/>
          </a:stretch>
        </p:blipFill>
        <p:spPr>
          <a:xfrm>
            <a:off x="240878" y="1672343"/>
            <a:ext cx="2381250" cy="3638550"/>
          </a:xfrm>
          <a:prstGeom prst="rect">
            <a:avLst/>
          </a:prstGeom>
        </p:spPr>
      </p:pic>
      <p:pic>
        <p:nvPicPr>
          <p:cNvPr id="8" name="Picture 7"/>
          <p:cNvPicPr>
            <a:picLocks noChangeAspect="1"/>
          </p:cNvPicPr>
          <p:nvPr/>
        </p:nvPicPr>
        <p:blipFill rotWithShape="1">
          <a:blip r:embed="rId4"/>
          <a:srcRect t="491" b="-1"/>
          <a:stretch/>
        </p:blipFill>
        <p:spPr>
          <a:xfrm>
            <a:off x="2622128" y="1672343"/>
            <a:ext cx="2186570" cy="3651703"/>
          </a:xfrm>
          <a:prstGeom prst="rect">
            <a:avLst/>
          </a:prstGeom>
        </p:spPr>
      </p:pic>
      <p:pic>
        <p:nvPicPr>
          <p:cNvPr id="9" name="Picture 8"/>
          <p:cNvPicPr>
            <a:picLocks noChangeAspect="1"/>
          </p:cNvPicPr>
          <p:nvPr/>
        </p:nvPicPr>
        <p:blipFill rotWithShape="1">
          <a:blip r:embed="rId5"/>
          <a:srcRect l="9014" t="6064" r="8792" b="9274"/>
          <a:stretch/>
        </p:blipFill>
        <p:spPr>
          <a:xfrm>
            <a:off x="4790765" y="1655836"/>
            <a:ext cx="2225318" cy="3684713"/>
          </a:xfrm>
          <a:prstGeom prst="rect">
            <a:avLst/>
          </a:prstGeom>
        </p:spPr>
      </p:pic>
      <p:pic>
        <p:nvPicPr>
          <p:cNvPr id="10" name="Picture 9"/>
          <p:cNvPicPr>
            <a:picLocks noChangeAspect="1"/>
          </p:cNvPicPr>
          <p:nvPr/>
        </p:nvPicPr>
        <p:blipFill rotWithShape="1">
          <a:blip r:embed="rId6"/>
          <a:srcRect l="3842" t="2798" r="5746" b="5296"/>
          <a:stretch/>
        </p:blipFill>
        <p:spPr>
          <a:xfrm>
            <a:off x="7016083" y="1653413"/>
            <a:ext cx="2432717" cy="3676409"/>
          </a:xfrm>
          <a:prstGeom prst="rect">
            <a:avLst/>
          </a:prstGeom>
        </p:spPr>
      </p:pic>
      <p:sp>
        <p:nvSpPr>
          <p:cNvPr id="13" name="Title 1"/>
          <p:cNvSpPr>
            <a:spLocks noGrp="1"/>
          </p:cNvSpPr>
          <p:nvPr>
            <p:ph type="title"/>
          </p:nvPr>
        </p:nvSpPr>
        <p:spPr>
          <a:xfrm>
            <a:off x="520700" y="435518"/>
            <a:ext cx="11175013" cy="1054394"/>
          </a:xfrm>
        </p:spPr>
        <p:txBody>
          <a:bodyPr/>
          <a:lstStyle/>
          <a:p>
            <a:r>
              <a:rPr lang="en-GB" dirty="0" smtClean="0"/>
              <a:t/>
            </a:r>
            <a:br>
              <a:rPr lang="en-GB" dirty="0" smtClean="0"/>
            </a:br>
            <a:r>
              <a:rPr lang="en-GB" dirty="0" smtClean="0"/>
              <a:t>Michel Foucault (1926–1984)</a:t>
            </a:r>
            <a:br>
              <a:rPr lang="en-GB" dirty="0" smtClean="0"/>
            </a:br>
            <a:endParaRPr lang="en-US" dirty="0"/>
          </a:p>
        </p:txBody>
      </p:sp>
      <p:pic>
        <p:nvPicPr>
          <p:cNvPr id="2" name="Picture 1"/>
          <p:cNvPicPr>
            <a:picLocks noChangeAspect="1"/>
          </p:cNvPicPr>
          <p:nvPr/>
        </p:nvPicPr>
        <p:blipFill>
          <a:blip r:embed="rId7"/>
          <a:stretch>
            <a:fillRect/>
          </a:stretch>
        </p:blipFill>
        <p:spPr>
          <a:xfrm>
            <a:off x="9448800" y="1672343"/>
            <a:ext cx="2435849" cy="3638550"/>
          </a:xfrm>
          <a:prstGeom prst="rect">
            <a:avLst/>
          </a:prstGeom>
        </p:spPr>
      </p:pic>
    </p:spTree>
    <p:extLst>
      <p:ext uri="{BB962C8B-B14F-4D97-AF65-F5344CB8AC3E}">
        <p14:creationId xmlns:p14="http://schemas.microsoft.com/office/powerpoint/2010/main" val="19838707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pPr marL="45720" indent="0">
              <a:buNone/>
            </a:pPr>
            <a:r>
              <a:rPr lang="en-GB" dirty="0" smtClean="0"/>
              <a:t>For this lecture, students were assigned two primary sources that exemplify the political, legal and social changes engendered by the French Revolution</a:t>
            </a:r>
            <a:endParaRPr lang="en-US" dirty="0"/>
          </a:p>
        </p:txBody>
      </p:sp>
      <p:sp>
        <p:nvSpPr>
          <p:cNvPr id="3" name="Content Placeholder 2"/>
          <p:cNvSpPr>
            <a:spLocks noGrp="1"/>
          </p:cNvSpPr>
          <p:nvPr>
            <p:ph sz="half" idx="2"/>
          </p:nvPr>
        </p:nvSpPr>
        <p:spPr/>
        <p:txBody>
          <a:bodyPr/>
          <a:lstStyle/>
          <a:p>
            <a:pPr lvl="0" algn="r"/>
            <a:r>
              <a:rPr lang="en-GB" dirty="0">
                <a:solidFill>
                  <a:srgbClr val="FF0000"/>
                </a:solidFill>
              </a:rPr>
              <a:t>National Assembly of France, </a:t>
            </a:r>
            <a:r>
              <a:rPr lang="en-GB" i="1" dirty="0">
                <a:solidFill>
                  <a:srgbClr val="FF0000"/>
                </a:solidFill>
              </a:rPr>
              <a:t>Declaration of the Rights of Man and Citizen</a:t>
            </a:r>
            <a:r>
              <a:rPr lang="en-GB" dirty="0">
                <a:solidFill>
                  <a:srgbClr val="FF0000"/>
                </a:solidFill>
              </a:rPr>
              <a:t> (August 1789)</a:t>
            </a:r>
            <a:endParaRPr lang="en-US" dirty="0">
              <a:solidFill>
                <a:srgbClr val="FF0000"/>
              </a:solidFill>
            </a:endParaRPr>
          </a:p>
          <a:p>
            <a:pPr lvl="0" algn="r"/>
            <a:r>
              <a:rPr lang="en-GB" dirty="0">
                <a:solidFill>
                  <a:srgbClr val="FF0000"/>
                </a:solidFill>
              </a:rPr>
              <a:t>Legislative Assembly of France, </a:t>
            </a:r>
            <a:r>
              <a:rPr lang="en-GB" i="1" dirty="0">
                <a:solidFill>
                  <a:srgbClr val="FF0000"/>
                </a:solidFill>
              </a:rPr>
              <a:t>Decree on the Death Penalty</a:t>
            </a:r>
            <a:r>
              <a:rPr lang="en-GB" dirty="0">
                <a:solidFill>
                  <a:srgbClr val="FF0000"/>
                </a:solidFill>
              </a:rPr>
              <a:t> (June 1792)</a:t>
            </a:r>
            <a:endParaRPr lang="en-US" dirty="0">
              <a:solidFill>
                <a:srgbClr val="FF0000"/>
              </a:solidFill>
            </a:endParaRPr>
          </a:p>
          <a:p>
            <a:endParaRPr lang="en-US" dirty="0"/>
          </a:p>
        </p:txBody>
      </p:sp>
      <p:sp>
        <p:nvSpPr>
          <p:cNvPr id="5" name="Title 1"/>
          <p:cNvSpPr>
            <a:spLocks noGrp="1"/>
          </p:cNvSpPr>
          <p:nvPr>
            <p:ph type="title"/>
          </p:nvPr>
        </p:nvSpPr>
        <p:spPr/>
        <p:txBody>
          <a:bodyPr/>
          <a:lstStyle/>
          <a:p>
            <a:r>
              <a:rPr lang="en-GB" dirty="0" smtClean="0"/>
              <a:t/>
            </a:r>
            <a:br>
              <a:rPr lang="en-GB" dirty="0" smtClean="0"/>
            </a:br>
            <a:r>
              <a:rPr lang="en-GB" dirty="0" smtClean="0"/>
              <a:t>Shifting attitudes towards punishment: </a:t>
            </a:r>
            <a:br>
              <a:rPr lang="en-GB" dirty="0" smtClean="0"/>
            </a:br>
            <a:r>
              <a:rPr lang="en-GB" dirty="0" smtClean="0"/>
              <a:t>French revolution </a:t>
            </a:r>
            <a:r>
              <a:rPr lang="en-GB" dirty="0"/>
              <a:t>(c. 1789–1799)</a:t>
            </a:r>
            <a:br>
              <a:rPr lang="en-GB" dirty="0"/>
            </a:br>
            <a:endParaRPr lang="en-US" dirty="0"/>
          </a:p>
        </p:txBody>
      </p:sp>
    </p:spTree>
    <p:extLst>
      <p:ext uri="{BB962C8B-B14F-4D97-AF65-F5344CB8AC3E}">
        <p14:creationId xmlns:p14="http://schemas.microsoft.com/office/powerpoint/2010/main" val="14016151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5511501" cy="5004457"/>
          </a:xfrm>
        </p:spPr>
        <p:txBody>
          <a:bodyPr>
            <a:normAutofit fontScale="85000" lnSpcReduction="10000"/>
          </a:bodyPr>
          <a:lstStyle/>
          <a:p>
            <a:pPr marL="45720" indent="0">
              <a:buNone/>
            </a:pPr>
            <a:r>
              <a:rPr lang="en-GB" dirty="0" smtClean="0"/>
              <a:t>Part of series of reforms including:</a:t>
            </a:r>
          </a:p>
          <a:p>
            <a:r>
              <a:rPr lang="en-GB" dirty="0" smtClean="0"/>
              <a:t>Institution of constitutional monarchy</a:t>
            </a:r>
            <a:r>
              <a:rPr lang="en-GB" i="1" dirty="0" smtClean="0"/>
              <a:t> and then</a:t>
            </a:r>
          </a:p>
          <a:p>
            <a:r>
              <a:rPr lang="en-GB" dirty="0" smtClean="0"/>
              <a:t>Formation of Republic and abolition of monarchy (Sep 1792)</a:t>
            </a:r>
          </a:p>
          <a:p>
            <a:r>
              <a:rPr lang="en-GB" dirty="0" smtClean="0"/>
              <a:t>Abolition of hereditary nobility and feudal system</a:t>
            </a:r>
          </a:p>
          <a:p>
            <a:r>
              <a:rPr lang="en-GB" dirty="0" smtClean="0"/>
              <a:t>Civic oversight of Catholic Church</a:t>
            </a:r>
          </a:p>
          <a:p>
            <a:r>
              <a:rPr lang="en-GB" dirty="0" smtClean="0"/>
              <a:t>New calendar (instituted Jan 1793)</a:t>
            </a:r>
          </a:p>
          <a:p>
            <a:r>
              <a:rPr lang="en-GB" dirty="0" smtClean="0"/>
              <a:t>New Deist religion – Cult of the Supreme Being (inaugurated June 1794)</a:t>
            </a:r>
            <a:endParaRPr lang="en-US" dirty="0"/>
          </a:p>
        </p:txBody>
      </p:sp>
      <p:sp>
        <p:nvSpPr>
          <p:cNvPr id="5" name="Title 1"/>
          <p:cNvSpPr>
            <a:spLocks noGrp="1"/>
          </p:cNvSpPr>
          <p:nvPr>
            <p:ph type="title"/>
          </p:nvPr>
        </p:nvSpPr>
        <p:spPr/>
        <p:txBody>
          <a:bodyPr/>
          <a:lstStyle/>
          <a:p>
            <a:r>
              <a:rPr lang="en-GB" dirty="0" smtClean="0"/>
              <a:t>Shifting attitudes towards punishment: </a:t>
            </a:r>
            <a:br>
              <a:rPr lang="en-GB" dirty="0" smtClean="0"/>
            </a:br>
            <a:r>
              <a:rPr lang="en-GB" dirty="0" smtClean="0"/>
              <a:t>French revolution </a:t>
            </a:r>
            <a:r>
              <a:rPr lang="en-GB" dirty="0"/>
              <a:t>(c. 1789–1799</a:t>
            </a:r>
            <a:r>
              <a:rPr lang="en-GB" dirty="0" smtClean="0"/>
              <a:t>)</a:t>
            </a:r>
            <a:endParaRPr lang="en-US" dirty="0"/>
          </a:p>
        </p:txBody>
      </p:sp>
      <p:sp>
        <p:nvSpPr>
          <p:cNvPr id="7" name="Content Placeholder 2"/>
          <p:cNvSpPr>
            <a:spLocks noGrp="1"/>
          </p:cNvSpPr>
          <p:nvPr>
            <p:ph sz="half" idx="2"/>
          </p:nvPr>
        </p:nvSpPr>
        <p:spPr>
          <a:xfrm>
            <a:off x="6197600" y="1719072"/>
            <a:ext cx="5384800" cy="4407408"/>
          </a:xfrm>
        </p:spPr>
        <p:txBody>
          <a:bodyPr/>
          <a:lstStyle/>
          <a:p>
            <a:pPr lvl="0" algn="r"/>
            <a:r>
              <a:rPr lang="en-GB" dirty="0">
                <a:solidFill>
                  <a:srgbClr val="FF0000"/>
                </a:solidFill>
              </a:rPr>
              <a:t>National Assembly of France, </a:t>
            </a:r>
            <a:r>
              <a:rPr lang="en-GB" i="1" dirty="0">
                <a:solidFill>
                  <a:srgbClr val="FF0000"/>
                </a:solidFill>
              </a:rPr>
              <a:t>Declaration of the Rights of Man and Citizen</a:t>
            </a:r>
            <a:r>
              <a:rPr lang="en-GB" dirty="0">
                <a:solidFill>
                  <a:srgbClr val="FF0000"/>
                </a:solidFill>
              </a:rPr>
              <a:t> (August 1789)</a:t>
            </a:r>
            <a:endParaRPr lang="en-US" dirty="0">
              <a:solidFill>
                <a:srgbClr val="FF0000"/>
              </a:solidFill>
            </a:endParaRPr>
          </a:p>
          <a:p>
            <a:pPr lvl="0" algn="r"/>
            <a:r>
              <a:rPr lang="en-GB" dirty="0">
                <a:solidFill>
                  <a:srgbClr val="FF0000"/>
                </a:solidFill>
              </a:rPr>
              <a:t>Legislative Assembly of France, </a:t>
            </a:r>
            <a:r>
              <a:rPr lang="en-GB" i="1" dirty="0">
                <a:solidFill>
                  <a:srgbClr val="FF0000"/>
                </a:solidFill>
              </a:rPr>
              <a:t>Decree on the Death Penalty</a:t>
            </a:r>
            <a:r>
              <a:rPr lang="en-GB" dirty="0">
                <a:solidFill>
                  <a:srgbClr val="FF0000"/>
                </a:solidFill>
              </a:rPr>
              <a:t> (June 1792)</a:t>
            </a:r>
            <a:endParaRPr lang="en-US" dirty="0">
              <a:solidFill>
                <a:srgbClr val="FF0000"/>
              </a:solidFill>
            </a:endParaRPr>
          </a:p>
          <a:p>
            <a:endParaRPr lang="en-US" dirty="0"/>
          </a:p>
        </p:txBody>
      </p:sp>
    </p:spTree>
    <p:extLst>
      <p:ext uri="{BB962C8B-B14F-4D97-AF65-F5344CB8AC3E}">
        <p14:creationId xmlns:p14="http://schemas.microsoft.com/office/powerpoint/2010/main" val="25388625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7587728" cy="5004457"/>
          </a:xfrm>
        </p:spPr>
        <p:txBody>
          <a:bodyPr>
            <a:normAutofit/>
          </a:bodyPr>
          <a:lstStyle/>
          <a:p>
            <a:pPr marL="45720" indent="0">
              <a:buNone/>
            </a:pPr>
            <a:r>
              <a:rPr lang="en-GB" dirty="0" smtClean="0"/>
              <a:t>Informed by Enlightenment thought</a:t>
            </a:r>
            <a:endParaRPr lang="en-US" dirty="0"/>
          </a:p>
        </p:txBody>
      </p:sp>
      <p:sp>
        <p:nvSpPr>
          <p:cNvPr id="5" name="Title 1"/>
          <p:cNvSpPr>
            <a:spLocks noGrp="1"/>
          </p:cNvSpPr>
          <p:nvPr>
            <p:ph type="title"/>
          </p:nvPr>
        </p:nvSpPr>
        <p:spPr/>
        <p:txBody>
          <a:bodyPr/>
          <a:lstStyle/>
          <a:p>
            <a:r>
              <a:rPr lang="en-GB" dirty="0" smtClean="0"/>
              <a:t>Shifting attitudes towards punishment: </a:t>
            </a:r>
            <a:br>
              <a:rPr lang="en-GB" dirty="0" smtClean="0"/>
            </a:br>
            <a:r>
              <a:rPr lang="en-GB" dirty="0" smtClean="0"/>
              <a:t>French revolution </a:t>
            </a:r>
            <a:r>
              <a:rPr lang="en-GB" dirty="0"/>
              <a:t>(c. 1789–1799</a:t>
            </a:r>
            <a:r>
              <a:rPr lang="en-GB" dirty="0" smtClean="0"/>
              <a:t>)</a:t>
            </a:r>
            <a:endParaRPr lang="en-US" dirty="0"/>
          </a:p>
        </p:txBody>
      </p:sp>
      <p:pic>
        <p:nvPicPr>
          <p:cNvPr id="3" name="Picture 2"/>
          <p:cNvPicPr>
            <a:picLocks noChangeAspect="1"/>
          </p:cNvPicPr>
          <p:nvPr/>
        </p:nvPicPr>
        <p:blipFill rotWithShape="1">
          <a:blip r:embed="rId2"/>
          <a:srcRect l="2366" t="24361" r="2112" b="6556"/>
          <a:stretch/>
        </p:blipFill>
        <p:spPr>
          <a:xfrm>
            <a:off x="230370" y="2689412"/>
            <a:ext cx="9731211" cy="3958812"/>
          </a:xfrm>
          <a:prstGeom prst="rect">
            <a:avLst/>
          </a:prstGeom>
        </p:spPr>
      </p:pic>
      <p:pic>
        <p:nvPicPr>
          <p:cNvPr id="6" name="Picture 5"/>
          <p:cNvPicPr>
            <a:picLocks noChangeAspect="1"/>
          </p:cNvPicPr>
          <p:nvPr/>
        </p:nvPicPr>
        <p:blipFill>
          <a:blip r:embed="rId3"/>
          <a:stretch>
            <a:fillRect/>
          </a:stretch>
        </p:blipFill>
        <p:spPr>
          <a:xfrm>
            <a:off x="9847284" y="1624405"/>
            <a:ext cx="2150677" cy="3517038"/>
          </a:xfrm>
          <a:prstGeom prst="rect">
            <a:avLst/>
          </a:prstGeom>
        </p:spPr>
      </p:pic>
    </p:spTree>
    <p:extLst>
      <p:ext uri="{BB962C8B-B14F-4D97-AF65-F5344CB8AC3E}">
        <p14:creationId xmlns:p14="http://schemas.microsoft.com/office/powerpoint/2010/main" val="32095449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3625327" y="1672390"/>
            <a:ext cx="7788537" cy="4932805"/>
          </a:xfrm>
        </p:spPr>
        <p:txBody>
          <a:bodyPr>
            <a:noAutofit/>
          </a:bodyPr>
          <a:lstStyle/>
          <a:p>
            <a:pPr marL="45720" lvl="0" indent="0">
              <a:buNone/>
            </a:pPr>
            <a:r>
              <a:rPr lang="en-GB" sz="2200" b="1" dirty="0" smtClean="0"/>
              <a:t>Compare and contrast these two documents. </a:t>
            </a:r>
            <a:r>
              <a:rPr lang="en-GB" sz="2200" b="1" dirty="0"/>
              <a:t>To what extent are they compatible with one another? </a:t>
            </a:r>
          </a:p>
          <a:p>
            <a:pPr marL="0" indent="0">
              <a:buNone/>
            </a:pPr>
            <a:endParaRPr lang="en-GB" sz="1000" dirty="0" smtClean="0"/>
          </a:p>
          <a:p>
            <a:pPr marL="342900" indent="-342900"/>
            <a:r>
              <a:rPr lang="en-GB" sz="2200" dirty="0" smtClean="0"/>
              <a:t>What rights does the Declaration assert for citizens? Who is included, and is anybody excluded, from holding these rights? What does the Declaration say with regards to crime, punishment and the legal system?</a:t>
            </a:r>
          </a:p>
          <a:p>
            <a:pPr marL="342900" indent="-342900"/>
            <a:endParaRPr lang="en-GB" sz="1000" dirty="0" smtClean="0"/>
          </a:p>
          <a:p>
            <a:r>
              <a:rPr lang="en-GB" sz="2200" dirty="0"/>
              <a:t>In what sense might the Decree by consistent with the ideas and ideology of the French Revolution? </a:t>
            </a:r>
            <a:endParaRPr lang="en-US" sz="2200" dirty="0"/>
          </a:p>
          <a:p>
            <a:endParaRPr lang="en-GB" sz="1000" dirty="0" smtClean="0"/>
          </a:p>
          <a:p>
            <a:r>
              <a:rPr lang="en-GB" sz="2200" dirty="0" smtClean="0"/>
              <a:t>In </a:t>
            </a:r>
            <a:r>
              <a:rPr lang="en-GB" sz="2200" dirty="0"/>
              <a:t>what ways might the Decree be interpreted as being consistent with Enlightenment thought and </a:t>
            </a:r>
            <a:r>
              <a:rPr lang="en-GB" sz="2200" dirty="0" smtClean="0"/>
              <a:t>philosophy?</a:t>
            </a:r>
          </a:p>
          <a:p>
            <a:pPr marL="0" indent="0">
              <a:buNone/>
            </a:pPr>
            <a:endParaRPr lang="en-GB" sz="2000" dirty="0"/>
          </a:p>
          <a:p>
            <a:pPr marL="0" indent="0">
              <a:buNone/>
            </a:pPr>
            <a:endParaRPr lang="en-GB" sz="2000" dirty="0"/>
          </a:p>
          <a:p>
            <a:pPr marL="0" indent="0">
              <a:buNone/>
            </a:pPr>
            <a:endParaRPr lang="en-US" sz="2000" dirty="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endParaRPr lang="en-US" dirty="0">
              <a:solidFill>
                <a:srgbClr val="FFC000"/>
              </a:solidFill>
              <a:effectLst>
                <a:outerShdw blurRad="38100" dist="38100" dir="2700000" algn="tl">
                  <a:srgbClr val="000000">
                    <a:alpha val="43137"/>
                  </a:srgbClr>
                </a:outerShdw>
              </a:effectLst>
            </a:endParaRPr>
          </a:p>
        </p:txBody>
      </p:sp>
      <p:sp>
        <p:nvSpPr>
          <p:cNvPr id="11" name="Title 2"/>
          <p:cNvSpPr txBox="1">
            <a:spLocks/>
          </p:cNvSpPr>
          <p:nvPr/>
        </p:nvSpPr>
        <p:spPr>
          <a:xfrm>
            <a:off x="660400" y="351836"/>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endParaRPr lang="en-GB" dirty="0" smtClean="0"/>
          </a:p>
          <a:p>
            <a:r>
              <a:rPr lang="en-GB" dirty="0" smtClean="0"/>
              <a:t>Declaration of Rights of man &amp; citizen (1789)</a:t>
            </a:r>
          </a:p>
          <a:p>
            <a:pPr lvl="0"/>
            <a:r>
              <a:rPr lang="en-GB" dirty="0">
                <a:solidFill>
                  <a:srgbClr val="FFFF00"/>
                </a:solidFill>
              </a:rPr>
              <a:t>Decree on </a:t>
            </a:r>
            <a:r>
              <a:rPr lang="en-GB" dirty="0" smtClean="0">
                <a:solidFill>
                  <a:srgbClr val="FFFF00"/>
                </a:solidFill>
              </a:rPr>
              <a:t>Death </a:t>
            </a:r>
            <a:r>
              <a:rPr lang="en-GB" dirty="0">
                <a:solidFill>
                  <a:srgbClr val="FFFF00"/>
                </a:solidFill>
              </a:rPr>
              <a:t>Penalty </a:t>
            </a:r>
            <a:r>
              <a:rPr lang="en-GB" dirty="0" smtClean="0">
                <a:solidFill>
                  <a:srgbClr val="FFFF00"/>
                </a:solidFill>
              </a:rPr>
              <a:t>(1792</a:t>
            </a:r>
            <a:r>
              <a:rPr lang="en-GB" dirty="0">
                <a:solidFill>
                  <a:srgbClr val="FFFF00"/>
                </a:solidFill>
              </a:rPr>
              <a:t>)</a:t>
            </a:r>
            <a:endParaRPr lang="en-US" dirty="0">
              <a:solidFill>
                <a:srgbClr val="FFFF00"/>
              </a:solidFill>
            </a:endParaRPr>
          </a:p>
          <a:p>
            <a:endParaRPr lang="en-GB" dirty="0"/>
          </a:p>
        </p:txBody>
      </p:sp>
      <p:pic>
        <p:nvPicPr>
          <p:cNvPr id="5" name="Picture 4"/>
          <p:cNvPicPr>
            <a:picLocks noChangeAspect="1"/>
          </p:cNvPicPr>
          <p:nvPr/>
        </p:nvPicPr>
        <p:blipFill>
          <a:blip r:embed="rId3"/>
          <a:stretch>
            <a:fillRect/>
          </a:stretch>
        </p:blipFill>
        <p:spPr>
          <a:xfrm>
            <a:off x="300789" y="1798034"/>
            <a:ext cx="2818929" cy="3785134"/>
          </a:xfrm>
          <a:prstGeom prst="rect">
            <a:avLst/>
          </a:prstGeom>
        </p:spPr>
      </p:pic>
    </p:spTree>
    <p:extLst>
      <p:ext uri="{BB962C8B-B14F-4D97-AF65-F5344CB8AC3E}">
        <p14:creationId xmlns:p14="http://schemas.microsoft.com/office/powerpoint/2010/main" val="19451478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4152452" y="1672390"/>
            <a:ext cx="7682961" cy="5083412"/>
          </a:xfrm>
        </p:spPr>
        <p:txBody>
          <a:bodyPr>
            <a:noAutofit/>
          </a:bodyPr>
          <a:lstStyle/>
          <a:p>
            <a:pPr marL="0" indent="0">
              <a:buNone/>
            </a:pPr>
            <a:r>
              <a:rPr lang="en-GB" sz="2000" dirty="0" smtClean="0"/>
              <a:t>The most notable feature of the </a:t>
            </a:r>
            <a:r>
              <a:rPr lang="en-GB" sz="2000" i="1" dirty="0" smtClean="0"/>
              <a:t>Decree </a:t>
            </a:r>
            <a:r>
              <a:rPr lang="en-GB" sz="2000" dirty="0" smtClean="0"/>
              <a:t>is its advocacy of the use of the guillotine – a machine invented </a:t>
            </a:r>
            <a:r>
              <a:rPr lang="en-GB" sz="2000" dirty="0"/>
              <a:t>by Antoine </a:t>
            </a:r>
            <a:r>
              <a:rPr lang="en-GB" sz="2000" dirty="0" smtClean="0"/>
              <a:t>Louis, a surgeon and physiologist, and championed by the </a:t>
            </a:r>
            <a:r>
              <a:rPr lang="en-US" sz="2000" dirty="0" smtClean="0"/>
              <a:t>physician </a:t>
            </a:r>
            <a:r>
              <a:rPr lang="en-US" sz="2000" dirty="0"/>
              <a:t>Joseph </a:t>
            </a:r>
            <a:r>
              <a:rPr lang="en-US" sz="2000" dirty="0" err="1"/>
              <a:t>Ignace</a:t>
            </a:r>
            <a:r>
              <a:rPr lang="en-US" sz="2000" dirty="0"/>
              <a:t> </a:t>
            </a:r>
            <a:r>
              <a:rPr lang="en-US" sz="2000" dirty="0" err="1" smtClean="0"/>
              <a:t>Guillotin</a:t>
            </a:r>
            <a:r>
              <a:rPr lang="en-US" sz="2000" dirty="0" smtClean="0"/>
              <a:t>. What reasons does the </a:t>
            </a:r>
            <a:r>
              <a:rPr lang="en-US" sz="2000" i="1" dirty="0" smtClean="0"/>
              <a:t>Decree </a:t>
            </a:r>
            <a:r>
              <a:rPr lang="en-US" sz="2000" dirty="0" smtClean="0"/>
              <a:t>offer for using the guillotine?</a:t>
            </a:r>
          </a:p>
          <a:p>
            <a:pPr marL="342900" indent="-342900"/>
            <a:endParaRPr lang="en-US" sz="2000" dirty="0"/>
          </a:p>
          <a:p>
            <a:pPr marL="342900" indent="-342900"/>
            <a:r>
              <a:rPr lang="en-US" sz="2000" dirty="0" smtClean="0"/>
              <a:t>What are its perceived advantages?</a:t>
            </a:r>
          </a:p>
          <a:p>
            <a:pPr marL="342900" indent="-342900"/>
            <a:r>
              <a:rPr lang="en-GB" sz="2000" dirty="0" smtClean="0"/>
              <a:t>Do these advantages complement Revolutionary ideology, and if so how?</a:t>
            </a:r>
          </a:p>
          <a:p>
            <a:pPr marL="342900" indent="-342900"/>
            <a:r>
              <a:rPr lang="en-GB" sz="2000" dirty="0" smtClean="0"/>
              <a:t>Do these </a:t>
            </a:r>
            <a:r>
              <a:rPr lang="en-GB" sz="2000" dirty="0" smtClean="0"/>
              <a:t>advantages complement </a:t>
            </a:r>
            <a:r>
              <a:rPr lang="en-GB" sz="2000" dirty="0" smtClean="0"/>
              <a:t>Enlightenment thought, and if so how?</a:t>
            </a:r>
            <a:endParaRPr lang="en-US" sz="2000" dirty="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endParaRPr lang="en-US" dirty="0">
              <a:solidFill>
                <a:srgbClr val="FFC000"/>
              </a:solidFill>
              <a:effectLst>
                <a:outerShdw blurRad="38100" dist="38100" dir="2700000" algn="tl">
                  <a:srgbClr val="000000">
                    <a:alpha val="43137"/>
                  </a:srgbClr>
                </a:outerShdw>
              </a:effectLst>
            </a:endParaRPr>
          </a:p>
        </p:txBody>
      </p:sp>
      <p:sp>
        <p:nvSpPr>
          <p:cNvPr id="11" name="Title 2"/>
          <p:cNvSpPr txBox="1">
            <a:spLocks/>
          </p:cNvSpPr>
          <p:nvPr/>
        </p:nvSpPr>
        <p:spPr>
          <a:xfrm>
            <a:off x="220122" y="158652"/>
            <a:ext cx="11720866"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endParaRPr lang="en-GB" dirty="0" smtClean="0"/>
          </a:p>
          <a:p>
            <a:pPr lvl="0"/>
            <a:r>
              <a:rPr lang="en-GB" dirty="0">
                <a:solidFill>
                  <a:srgbClr val="FFFF00"/>
                </a:solidFill>
              </a:rPr>
              <a:t>Decree on </a:t>
            </a:r>
            <a:r>
              <a:rPr lang="en-GB" dirty="0" smtClean="0">
                <a:solidFill>
                  <a:srgbClr val="FFFF00"/>
                </a:solidFill>
              </a:rPr>
              <a:t>Death </a:t>
            </a:r>
            <a:r>
              <a:rPr lang="en-GB" dirty="0">
                <a:solidFill>
                  <a:srgbClr val="FFFF00"/>
                </a:solidFill>
              </a:rPr>
              <a:t>Penalty </a:t>
            </a:r>
            <a:r>
              <a:rPr lang="en-GB" dirty="0" smtClean="0">
                <a:solidFill>
                  <a:srgbClr val="FFFF00"/>
                </a:solidFill>
              </a:rPr>
              <a:t>(1792) – guillotine</a:t>
            </a:r>
            <a:endParaRPr lang="en-US" dirty="0">
              <a:solidFill>
                <a:srgbClr val="FFFF00"/>
              </a:solidFill>
            </a:endParaRPr>
          </a:p>
          <a:p>
            <a:endParaRPr lang="en-GB" dirty="0">
              <a:solidFill>
                <a:srgbClr val="FFFF00"/>
              </a:solidFill>
            </a:endParaRPr>
          </a:p>
        </p:txBody>
      </p:sp>
      <p:pic>
        <p:nvPicPr>
          <p:cNvPr id="1026" name="Picture 2" descr="Image result for guillotine french revolution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21" y="1672390"/>
            <a:ext cx="3248025" cy="4238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050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125" y="1648702"/>
            <a:ext cx="6503387" cy="4264759"/>
          </a:xfrm>
          <a:prstGeom prst="rect">
            <a:avLst/>
          </a:prstGeom>
        </p:spPr>
      </p:pic>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3"/>
          <a:stretch>
            <a:fillRect/>
          </a:stretch>
        </p:blipFill>
        <p:spPr>
          <a:xfrm>
            <a:off x="7413044" y="3673505"/>
            <a:ext cx="4590686" cy="2987299"/>
          </a:xfrm>
          <a:prstGeom prst="rect">
            <a:avLst/>
          </a:prstGeom>
        </p:spPr>
      </p:pic>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endParaRPr lang="en-US" dirty="0" smtClean="0">
              <a:solidFill>
                <a:srgbClr val="FFFF00"/>
              </a:solidFill>
              <a:effectLst>
                <a:outerShdw blurRad="38100" dist="38100" dir="2700000" algn="tl">
                  <a:srgbClr val="000000">
                    <a:alpha val="43137"/>
                  </a:srgbClr>
                </a:outerShdw>
              </a:effectLst>
            </a:endParaRPr>
          </a:p>
        </p:txBody>
      </p:sp>
      <p:sp>
        <p:nvSpPr>
          <p:cNvPr id="7" name="Text Placeholder 2"/>
          <p:cNvSpPr txBox="1">
            <a:spLocks/>
          </p:cNvSpPr>
          <p:nvPr/>
        </p:nvSpPr>
        <p:spPr>
          <a:xfrm>
            <a:off x="207732" y="5827400"/>
            <a:ext cx="7887357" cy="5291206"/>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r>
              <a:rPr lang="en-US" dirty="0">
                <a:solidFill>
                  <a:schemeClr val="accent3">
                    <a:lumMod val="50000"/>
                  </a:schemeClr>
                </a:solidFill>
              </a:rPr>
              <a:t>Execution of Louis XVI, January 21 </a:t>
            </a:r>
            <a:r>
              <a:rPr lang="en-US" dirty="0" smtClean="0">
                <a:solidFill>
                  <a:schemeClr val="accent3">
                    <a:lumMod val="50000"/>
                  </a:schemeClr>
                </a:solidFill>
              </a:rPr>
              <a:t>1793 (above)</a:t>
            </a:r>
            <a:endParaRPr lang="en-US" dirty="0">
              <a:solidFill>
                <a:schemeClr val="accent3">
                  <a:lumMod val="50000"/>
                </a:schemeClr>
              </a:solidFill>
            </a:endParaRPr>
          </a:p>
          <a:p>
            <a:pPr marL="0" indent="0">
              <a:buNone/>
            </a:pPr>
            <a:r>
              <a:rPr lang="en-GB" dirty="0" smtClean="0">
                <a:solidFill>
                  <a:schemeClr val="accent3">
                    <a:lumMod val="50000"/>
                  </a:schemeClr>
                </a:solidFill>
              </a:rPr>
              <a:t>Execution </a:t>
            </a:r>
            <a:r>
              <a:rPr lang="en-GB" dirty="0">
                <a:solidFill>
                  <a:schemeClr val="accent3">
                    <a:lumMod val="50000"/>
                  </a:schemeClr>
                </a:solidFill>
              </a:rPr>
              <a:t>of </a:t>
            </a:r>
            <a:r>
              <a:rPr lang="en-GB" dirty="0" err="1">
                <a:solidFill>
                  <a:schemeClr val="accent3">
                    <a:lumMod val="50000"/>
                  </a:schemeClr>
                </a:solidFill>
              </a:rPr>
              <a:t>Maximilien</a:t>
            </a:r>
            <a:r>
              <a:rPr lang="en-GB" dirty="0">
                <a:solidFill>
                  <a:schemeClr val="accent3">
                    <a:lumMod val="50000"/>
                  </a:schemeClr>
                </a:solidFill>
              </a:rPr>
              <a:t> de Robespierre, July 28 </a:t>
            </a:r>
            <a:r>
              <a:rPr lang="en-GB" dirty="0" smtClean="0">
                <a:solidFill>
                  <a:schemeClr val="accent3">
                    <a:lumMod val="50000"/>
                  </a:schemeClr>
                </a:solidFill>
              </a:rPr>
              <a:t>1794</a:t>
            </a:r>
            <a:endParaRPr lang="en-US" dirty="0">
              <a:solidFill>
                <a:schemeClr val="accent3">
                  <a:lumMod val="50000"/>
                </a:schemeClr>
              </a:solidFill>
            </a:endParaRPr>
          </a:p>
        </p:txBody>
      </p:sp>
      <p:sp>
        <p:nvSpPr>
          <p:cNvPr id="10" name="Text Placeholder 2"/>
          <p:cNvSpPr txBox="1">
            <a:spLocks/>
          </p:cNvSpPr>
          <p:nvPr/>
        </p:nvSpPr>
        <p:spPr>
          <a:xfrm>
            <a:off x="6756634" y="1672390"/>
            <a:ext cx="5247096" cy="508341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lgn="just">
              <a:buNone/>
            </a:pPr>
            <a:r>
              <a:rPr lang="en-GB" dirty="0" smtClean="0"/>
              <a:t>Guillotine widely deployed in the Reign </a:t>
            </a:r>
            <a:r>
              <a:rPr lang="en-GB" dirty="0"/>
              <a:t>of Terror </a:t>
            </a:r>
            <a:r>
              <a:rPr lang="en-GB" dirty="0" smtClean="0"/>
              <a:t>(July 1793–Sep 1794)</a:t>
            </a:r>
          </a:p>
          <a:p>
            <a:pPr marL="342900" indent="-342900" algn="r">
              <a:buFontTx/>
              <a:buChar char="-"/>
            </a:pPr>
            <a:r>
              <a:rPr lang="en-GB" dirty="0" smtClean="0"/>
              <a:t>Committee </a:t>
            </a:r>
            <a:r>
              <a:rPr lang="en-GB" dirty="0"/>
              <a:t>for Public Safety oversees 16,594 executions by </a:t>
            </a:r>
            <a:r>
              <a:rPr lang="en-GB" dirty="0" smtClean="0"/>
              <a:t>guillotine</a:t>
            </a:r>
          </a:p>
          <a:p>
            <a:pPr marL="342900" indent="-342900">
              <a:buFontTx/>
              <a:buChar char="-"/>
            </a:pPr>
            <a:endParaRPr lang="en-US" dirty="0"/>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endParaRPr lang="en-GB" dirty="0" smtClean="0"/>
          </a:p>
          <a:p>
            <a:pPr lvl="0"/>
            <a:r>
              <a:rPr lang="en-GB" dirty="0">
                <a:solidFill>
                  <a:srgbClr val="FFFF00"/>
                </a:solidFill>
              </a:rPr>
              <a:t>Decree on </a:t>
            </a:r>
            <a:r>
              <a:rPr lang="en-GB" dirty="0" smtClean="0">
                <a:solidFill>
                  <a:srgbClr val="FFFF00"/>
                </a:solidFill>
              </a:rPr>
              <a:t>Death </a:t>
            </a:r>
            <a:r>
              <a:rPr lang="en-GB" dirty="0">
                <a:solidFill>
                  <a:srgbClr val="FFFF00"/>
                </a:solidFill>
              </a:rPr>
              <a:t>Penalty </a:t>
            </a:r>
            <a:r>
              <a:rPr lang="en-GB" dirty="0" smtClean="0">
                <a:solidFill>
                  <a:srgbClr val="FFFF00"/>
                </a:solidFill>
              </a:rPr>
              <a:t>(1792) – guillotine</a:t>
            </a:r>
            <a:endParaRPr lang="en-US" dirty="0">
              <a:solidFill>
                <a:srgbClr val="FFFF00"/>
              </a:solidFill>
            </a:endParaRPr>
          </a:p>
          <a:p>
            <a:endParaRPr lang="en-GB" dirty="0">
              <a:solidFill>
                <a:srgbClr val="FFFF00"/>
              </a:solidFill>
            </a:endParaRPr>
          </a:p>
        </p:txBody>
      </p:sp>
    </p:spTree>
    <p:extLst>
      <p:ext uri="{BB962C8B-B14F-4D97-AF65-F5344CB8AC3E}">
        <p14:creationId xmlns:p14="http://schemas.microsoft.com/office/powerpoint/2010/main" val="38829298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endParaRPr lang="en-US" dirty="0" smtClean="0">
              <a:solidFill>
                <a:srgbClr val="FFFF00"/>
              </a:solidFill>
              <a:effectLst>
                <a:outerShdw blurRad="38100" dist="38100" dir="2700000" algn="tl">
                  <a:srgbClr val="000000">
                    <a:alpha val="43137"/>
                  </a:srgbClr>
                </a:outerShdw>
              </a:effectLst>
            </a:endParaRPr>
          </a:p>
        </p:txBody>
      </p:sp>
      <p:sp>
        <p:nvSpPr>
          <p:cNvPr id="10" name="Text Placeholder 2"/>
          <p:cNvSpPr txBox="1">
            <a:spLocks/>
          </p:cNvSpPr>
          <p:nvPr/>
        </p:nvSpPr>
        <p:spPr>
          <a:xfrm>
            <a:off x="3805304" y="1672390"/>
            <a:ext cx="8198426" cy="508341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342900" indent="-342900" algn="just"/>
            <a:r>
              <a:rPr lang="en-GB" sz="2400" dirty="0" smtClean="0"/>
              <a:t>Attempted assassination of King Louis </a:t>
            </a:r>
            <a:r>
              <a:rPr lang="en-GB" sz="2400" dirty="0" smtClean="0"/>
              <a:t>XV </a:t>
            </a:r>
            <a:r>
              <a:rPr lang="en-GB" sz="2400" dirty="0" smtClean="0"/>
              <a:t>in Versailles</a:t>
            </a:r>
          </a:p>
          <a:p>
            <a:pPr marL="342900" indent="-342900" algn="just"/>
            <a:endParaRPr lang="en-GB" sz="1000" dirty="0"/>
          </a:p>
          <a:p>
            <a:pPr marL="342900" indent="-342900" algn="just"/>
            <a:r>
              <a:rPr lang="en-GB" sz="2400" dirty="0"/>
              <a:t>Conviction of </a:t>
            </a:r>
            <a:r>
              <a:rPr lang="en-GB" sz="2400" dirty="0" smtClean="0"/>
              <a:t>Robert-François </a:t>
            </a:r>
            <a:r>
              <a:rPr lang="en-GB" sz="2400" dirty="0" err="1"/>
              <a:t>Damiens</a:t>
            </a:r>
            <a:endParaRPr lang="en-US" sz="2400" dirty="0"/>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solidFill>
                  <a:srgbClr val="FFFF00"/>
                </a:solidFill>
              </a:rPr>
              <a:t>(attempted) regicide, January 1757</a:t>
            </a:r>
            <a:endParaRPr lang="en-GB" dirty="0">
              <a:solidFill>
                <a:srgbClr val="FFFF00"/>
              </a:solidFill>
            </a:endParaRPr>
          </a:p>
        </p:txBody>
      </p:sp>
      <p:pic>
        <p:nvPicPr>
          <p:cNvPr id="3" name="Picture 2"/>
          <p:cNvPicPr>
            <a:picLocks noChangeAspect="1"/>
          </p:cNvPicPr>
          <p:nvPr/>
        </p:nvPicPr>
        <p:blipFill rotWithShape="1">
          <a:blip r:embed="rId2"/>
          <a:srcRect l="38295" t="2002" r="1313" b="1620"/>
          <a:stretch/>
        </p:blipFill>
        <p:spPr>
          <a:xfrm>
            <a:off x="215888" y="1669630"/>
            <a:ext cx="3538531" cy="5027471"/>
          </a:xfrm>
          <a:prstGeom prst="rect">
            <a:avLst/>
          </a:prstGeom>
        </p:spPr>
      </p:pic>
      <p:pic>
        <p:nvPicPr>
          <p:cNvPr id="9" name="Picture 8"/>
          <p:cNvPicPr>
            <a:picLocks noChangeAspect="1"/>
          </p:cNvPicPr>
          <p:nvPr/>
        </p:nvPicPr>
        <p:blipFill>
          <a:blip r:embed="rId3"/>
          <a:stretch>
            <a:fillRect/>
          </a:stretch>
        </p:blipFill>
        <p:spPr>
          <a:xfrm>
            <a:off x="7904517" y="3238052"/>
            <a:ext cx="2702821" cy="3418867"/>
          </a:xfrm>
          <a:prstGeom prst="rect">
            <a:avLst/>
          </a:prstGeom>
        </p:spPr>
      </p:pic>
      <p:pic>
        <p:nvPicPr>
          <p:cNvPr id="12" name="Picture 11"/>
          <p:cNvPicPr>
            <a:picLocks noChangeAspect="1"/>
          </p:cNvPicPr>
          <p:nvPr/>
        </p:nvPicPr>
        <p:blipFill>
          <a:blip r:embed="rId4"/>
          <a:stretch>
            <a:fillRect/>
          </a:stretch>
        </p:blipFill>
        <p:spPr>
          <a:xfrm>
            <a:off x="5229984" y="3238052"/>
            <a:ext cx="2364615" cy="3422781"/>
          </a:xfrm>
          <a:prstGeom prst="rect">
            <a:avLst/>
          </a:prstGeom>
        </p:spPr>
      </p:pic>
    </p:spTree>
    <p:extLst>
      <p:ext uri="{BB962C8B-B14F-4D97-AF65-F5344CB8AC3E}">
        <p14:creationId xmlns:p14="http://schemas.microsoft.com/office/powerpoint/2010/main" val="42631318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endParaRPr lang="en-US" dirty="0" smtClean="0">
              <a:solidFill>
                <a:srgbClr val="FFFF00"/>
              </a:solidFill>
              <a:effectLst>
                <a:outerShdw blurRad="38100" dist="38100" dir="2700000" algn="tl">
                  <a:srgbClr val="000000">
                    <a:alpha val="43137"/>
                  </a:srgbClr>
                </a:outerShdw>
              </a:effectLst>
            </a:endParaRPr>
          </a:p>
        </p:txBody>
      </p:sp>
      <p:sp>
        <p:nvSpPr>
          <p:cNvPr id="10" name="Text Placeholder 2"/>
          <p:cNvSpPr txBox="1">
            <a:spLocks/>
          </p:cNvSpPr>
          <p:nvPr/>
        </p:nvSpPr>
        <p:spPr>
          <a:xfrm>
            <a:off x="2848428" y="1672390"/>
            <a:ext cx="8987971"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lgn="just">
              <a:buNone/>
            </a:pPr>
            <a:r>
              <a:rPr lang="en-GB" sz="2200" dirty="0" smtClean="0"/>
              <a:t>Foucault begins </a:t>
            </a:r>
            <a:r>
              <a:rPr lang="en-GB" sz="2200" i="1" dirty="0" smtClean="0"/>
              <a:t>Discipline and Punish </a:t>
            </a:r>
            <a:r>
              <a:rPr lang="en-GB" sz="2200" dirty="0" smtClean="0"/>
              <a:t>with </a:t>
            </a:r>
            <a:r>
              <a:rPr lang="en-GB" sz="2200" dirty="0" smtClean="0"/>
              <a:t>a description of </a:t>
            </a:r>
            <a:r>
              <a:rPr lang="en-GB" sz="2200" dirty="0" err="1" smtClean="0"/>
              <a:t>Damiens</a:t>
            </a:r>
            <a:r>
              <a:rPr lang="en-GB" sz="2200" dirty="0" smtClean="0"/>
              <a:t>’ punishment and </a:t>
            </a:r>
            <a:r>
              <a:rPr lang="en-GB" sz="2200" dirty="0" smtClean="0"/>
              <a:t>execution (pp. 3–6). </a:t>
            </a:r>
            <a:endParaRPr lang="en-GB" sz="2200" dirty="0" smtClean="0"/>
          </a:p>
          <a:p>
            <a:pPr marL="342900" indent="-342900" algn="just"/>
            <a:r>
              <a:rPr lang="en-GB" sz="2200" dirty="0" smtClean="0"/>
              <a:t>What does </a:t>
            </a:r>
            <a:r>
              <a:rPr lang="en-GB" sz="2200" dirty="0" err="1" smtClean="0"/>
              <a:t>Damiens</a:t>
            </a:r>
            <a:r>
              <a:rPr lang="en-GB" sz="2200" dirty="0" smtClean="0"/>
              <a:t>’ punishment and execution consist of? How does it compare/contrast with the rationale behind the guillotine’s use?</a:t>
            </a:r>
          </a:p>
          <a:p>
            <a:pPr marL="342900" indent="-342900" algn="just"/>
            <a:endParaRPr lang="en-GB" sz="2200" dirty="0" smtClean="0"/>
          </a:p>
          <a:p>
            <a:pPr marL="342900" indent="-342900" algn="just"/>
            <a:r>
              <a:rPr lang="en-GB" sz="2200" dirty="0" smtClean="0"/>
              <a:t>What do you think the authorities hoped to achieve by punishing </a:t>
            </a:r>
            <a:r>
              <a:rPr lang="en-GB" sz="2200" dirty="0" err="1" smtClean="0"/>
              <a:t>Damiens</a:t>
            </a:r>
            <a:r>
              <a:rPr lang="en-GB" sz="2200" dirty="0" smtClean="0"/>
              <a:t> in the manner that they did? What was the rationale/‘point’?</a:t>
            </a:r>
            <a:endParaRPr lang="en-GB" sz="2200" dirty="0"/>
          </a:p>
          <a:p>
            <a:pPr marL="342900" indent="-342900" algn="just"/>
            <a:endParaRPr lang="en-GB" sz="2200" dirty="0" smtClean="0"/>
          </a:p>
          <a:p>
            <a:pPr marL="342900" indent="-342900" algn="just"/>
            <a:r>
              <a:rPr lang="en-GB" sz="2200" dirty="0" smtClean="0"/>
              <a:t>Why do you think Foucault chose to start with this extract? What point is he trying to make?</a:t>
            </a:r>
          </a:p>
          <a:p>
            <a:pPr marL="0" indent="0" algn="just">
              <a:buNone/>
            </a:pPr>
            <a:endParaRPr lang="en-GB" sz="2200" dirty="0"/>
          </a:p>
          <a:p>
            <a:pPr marL="0" indent="0" algn="just">
              <a:buNone/>
            </a:pPr>
            <a:endParaRPr lang="en-GB" sz="2200" dirty="0" smtClean="0"/>
          </a:p>
          <a:p>
            <a:pPr marL="0" indent="0" algn="just">
              <a:buNone/>
            </a:pPr>
            <a:endParaRPr lang="en-US" sz="2200" dirty="0"/>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solidFill>
                  <a:srgbClr val="FFFF00"/>
                </a:solidFill>
              </a:rPr>
              <a:t>(attempted) regicide, January 1757</a:t>
            </a:r>
            <a:endParaRPr lang="en-GB" dirty="0">
              <a:solidFill>
                <a:srgbClr val="FFFF00"/>
              </a:solidFill>
            </a:endParaRPr>
          </a:p>
        </p:txBody>
      </p:sp>
      <p:pic>
        <p:nvPicPr>
          <p:cNvPr id="2" name="Picture 1"/>
          <p:cNvPicPr>
            <a:picLocks noChangeAspect="1"/>
          </p:cNvPicPr>
          <p:nvPr/>
        </p:nvPicPr>
        <p:blipFill>
          <a:blip r:embed="rId2"/>
          <a:stretch>
            <a:fillRect/>
          </a:stretch>
        </p:blipFill>
        <p:spPr>
          <a:xfrm>
            <a:off x="226923" y="1658278"/>
            <a:ext cx="1970178" cy="2964431"/>
          </a:xfrm>
          <a:prstGeom prst="rect">
            <a:avLst/>
          </a:prstGeom>
        </p:spPr>
      </p:pic>
      <p:pic>
        <p:nvPicPr>
          <p:cNvPr id="13" name="Picture 12"/>
          <p:cNvPicPr>
            <a:picLocks noChangeAspect="1"/>
          </p:cNvPicPr>
          <p:nvPr/>
        </p:nvPicPr>
        <p:blipFill>
          <a:blip r:embed="rId3"/>
          <a:stretch>
            <a:fillRect/>
          </a:stretch>
        </p:blipFill>
        <p:spPr>
          <a:xfrm>
            <a:off x="997740" y="4315937"/>
            <a:ext cx="1850688" cy="2340982"/>
          </a:xfrm>
          <a:prstGeom prst="rect">
            <a:avLst/>
          </a:prstGeom>
        </p:spPr>
      </p:pic>
    </p:spTree>
    <p:extLst>
      <p:ext uri="{BB962C8B-B14F-4D97-AF65-F5344CB8AC3E}">
        <p14:creationId xmlns:p14="http://schemas.microsoft.com/office/powerpoint/2010/main" val="21417648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068458" cy="4407408"/>
          </a:xfrm>
        </p:spPr>
        <p:txBody>
          <a:bodyPr>
            <a:noAutofit/>
          </a:bodyPr>
          <a:lstStyle/>
          <a:p>
            <a:pPr marL="45720" indent="0">
              <a:buNone/>
            </a:pPr>
            <a:r>
              <a:rPr lang="en-US" sz="1800" dirty="0" smtClean="0"/>
              <a:t>"[</a:t>
            </a:r>
            <a:r>
              <a:rPr lang="en-US" sz="1800" dirty="0" err="1" smtClean="0"/>
              <a:t>Damiens</a:t>
            </a:r>
            <a:r>
              <a:rPr lang="en-US" sz="1800" dirty="0" smtClean="0"/>
              <a:t>] was quartered. This operation </a:t>
            </a:r>
            <a:r>
              <a:rPr lang="en-US" sz="1800" dirty="0"/>
              <a:t>was very long, because the horses used were not accustomed to drawing; consequently, instead of four, six were needed; and when that did not suffice, they were forced, in order to cut off the wretch's thighs, to sever the sinews and hack at the joints...</a:t>
            </a:r>
          </a:p>
          <a:p>
            <a:pPr marL="45720" indent="0">
              <a:buNone/>
            </a:pPr>
            <a:r>
              <a:rPr lang="en-GB" sz="1800" dirty="0" smtClean="0"/>
              <a:t>	“ … </a:t>
            </a:r>
            <a:r>
              <a:rPr lang="en-US" sz="1800" dirty="0" smtClean="0"/>
              <a:t>The </a:t>
            </a:r>
            <a:r>
              <a:rPr lang="en-US" sz="1800" dirty="0"/>
              <a:t>horses tugged hard, each pulling straight on a limb, each horse held by an executioner. After a </a:t>
            </a:r>
            <a:r>
              <a:rPr lang="en-US" sz="1800" dirty="0" smtClean="0"/>
              <a:t>¼ hour</a:t>
            </a:r>
            <a:r>
              <a:rPr lang="en-US" sz="1800" dirty="0"/>
              <a:t>, the same ceremony was repeated and finally, after several attempts, the direction of the horses had to be changed, thus: those at the arms were made to pull towards the head, those at the thighs towards the arms, which broke the arms at the joints. This was repeated several times without success. He raised his head and looked at himself. Two more horses had to be added to those harnessed to the thighs, which made six horses in all. Without success</a:t>
            </a:r>
            <a:r>
              <a:rPr lang="en-US" sz="1800" dirty="0" smtClean="0"/>
              <a:t>.”</a:t>
            </a:r>
            <a:endParaRPr lang="en-US" sz="1800" dirty="0"/>
          </a:p>
        </p:txBody>
      </p:sp>
      <p:sp>
        <p:nvSpPr>
          <p:cNvPr id="4"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solidFill>
                  <a:srgbClr val="FFFF00"/>
                </a:solidFill>
              </a:rPr>
              <a:t>(attempted) regicide, January 1757</a:t>
            </a:r>
            <a:endParaRPr lang="en-GB" dirty="0">
              <a:solidFill>
                <a:srgbClr val="FFFF00"/>
              </a:solidFill>
            </a:endParaRPr>
          </a:p>
        </p:txBody>
      </p:sp>
      <p:pic>
        <p:nvPicPr>
          <p:cNvPr id="5" name="Picture 4"/>
          <p:cNvPicPr>
            <a:picLocks noChangeAspect="1"/>
          </p:cNvPicPr>
          <p:nvPr/>
        </p:nvPicPr>
        <p:blipFill rotWithShape="1">
          <a:blip r:embed="rId2"/>
          <a:srcRect l="4555" t="8127" r="4398" b="16699"/>
          <a:stretch/>
        </p:blipFill>
        <p:spPr>
          <a:xfrm>
            <a:off x="8534815" y="1551214"/>
            <a:ext cx="3468915" cy="2148114"/>
          </a:xfrm>
          <a:prstGeom prst="rect">
            <a:avLst/>
          </a:prstGeom>
        </p:spPr>
      </p:pic>
      <p:pic>
        <p:nvPicPr>
          <p:cNvPr id="6" name="Picture 5"/>
          <p:cNvPicPr>
            <a:picLocks noChangeAspect="1"/>
          </p:cNvPicPr>
          <p:nvPr/>
        </p:nvPicPr>
        <p:blipFill>
          <a:blip r:embed="rId3"/>
          <a:stretch>
            <a:fillRect/>
          </a:stretch>
        </p:blipFill>
        <p:spPr>
          <a:xfrm>
            <a:off x="7736530" y="3699328"/>
            <a:ext cx="4267200" cy="2971800"/>
          </a:xfrm>
          <a:prstGeom prst="rect">
            <a:avLst/>
          </a:prstGeom>
        </p:spPr>
      </p:pic>
    </p:spTree>
    <p:extLst>
      <p:ext uri="{BB962C8B-B14F-4D97-AF65-F5344CB8AC3E}">
        <p14:creationId xmlns:p14="http://schemas.microsoft.com/office/powerpoint/2010/main" val="5151810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0122" y="1719071"/>
            <a:ext cx="11783607" cy="4407408"/>
          </a:xfrm>
        </p:spPr>
        <p:txBody>
          <a:bodyPr lIns="182880" tIns="91440" rIns="91440" bIns="91440">
            <a:noAutofit/>
          </a:bodyPr>
          <a:lstStyle/>
          <a:p>
            <a:pPr marL="45720" indent="0">
              <a:buNone/>
            </a:pPr>
            <a:r>
              <a:rPr lang="en-US" sz="2400" dirty="0" smtClean="0"/>
              <a:t>“Finally</a:t>
            </a:r>
            <a:r>
              <a:rPr lang="en-US" sz="2400" dirty="0"/>
              <a:t>, the executioner, Samson, said </a:t>
            </a:r>
            <a:r>
              <a:rPr lang="en-US" sz="2400" dirty="0" smtClean="0"/>
              <a:t>there </a:t>
            </a:r>
            <a:r>
              <a:rPr lang="en-US" sz="2400" dirty="0"/>
              <a:t>was no way or hope of </a:t>
            </a:r>
            <a:r>
              <a:rPr lang="en-US" sz="2400" dirty="0" smtClean="0"/>
              <a:t>succeeding … and ask[</a:t>
            </a:r>
            <a:r>
              <a:rPr lang="en-US" sz="2400" dirty="0" err="1" smtClean="0"/>
              <a:t>ed</a:t>
            </a:r>
            <a:r>
              <a:rPr lang="en-US" sz="2400" dirty="0" smtClean="0"/>
              <a:t>] their </a:t>
            </a:r>
            <a:r>
              <a:rPr lang="en-US" sz="2400" dirty="0"/>
              <a:t>Lordships if they wished </a:t>
            </a:r>
            <a:r>
              <a:rPr lang="en-US" sz="2400" dirty="0" smtClean="0"/>
              <a:t>to </a:t>
            </a:r>
            <a:r>
              <a:rPr lang="en-US" sz="2400" dirty="0"/>
              <a:t>have the prisoner cut into </a:t>
            </a:r>
            <a:r>
              <a:rPr lang="en-US" sz="2400" dirty="0" smtClean="0"/>
              <a:t>pieces … the </a:t>
            </a:r>
            <a:r>
              <a:rPr lang="en-US" sz="2400" dirty="0"/>
              <a:t>executioners gathered round and </a:t>
            </a:r>
            <a:r>
              <a:rPr lang="en-US" sz="2400" dirty="0" err="1"/>
              <a:t>Damiens</a:t>
            </a:r>
            <a:r>
              <a:rPr lang="en-US" sz="2400" dirty="0"/>
              <a:t> told them not to </a:t>
            </a:r>
            <a:r>
              <a:rPr lang="en-US" sz="2400" dirty="0" smtClean="0"/>
              <a:t>swear … </a:t>
            </a:r>
          </a:p>
          <a:p>
            <a:pPr marL="45720" indent="0">
              <a:buNone/>
            </a:pPr>
            <a:r>
              <a:rPr lang="en-US" sz="2400" dirty="0"/>
              <a:t>	</a:t>
            </a:r>
            <a:r>
              <a:rPr lang="en-US" sz="2400" dirty="0" smtClean="0"/>
              <a:t>“... After </a:t>
            </a:r>
            <a:r>
              <a:rPr lang="en-US" sz="2400" dirty="0"/>
              <a:t>two or three attempts, the executioner Samson and he who had used the pincers each drew out a knife from his pocket and cut the body at the thighs instead of severing the legs at the joints; the four horses gave a tug and carried off the two thighs after them, namely, that of the right side first, the other following; then the same was done to the arms, the shoulders, the arm-pits and the four limbs; the flesh had to be cut almost to the bone, the horses pulling hard carried off the right arm first and the other afterwards</a:t>
            </a:r>
            <a:r>
              <a:rPr lang="en-US" sz="2400" dirty="0" smtClean="0"/>
              <a:t>.”</a:t>
            </a:r>
            <a:endParaRPr lang="en-US" sz="2400" dirty="0"/>
          </a:p>
        </p:txBody>
      </p:sp>
      <p:sp>
        <p:nvSpPr>
          <p:cNvPr id="4"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solidFill>
                  <a:srgbClr val="FFFF00"/>
                </a:solidFill>
              </a:rPr>
              <a:t>(attempted) regicide, January 1757</a:t>
            </a:r>
            <a:endParaRPr lang="en-GB" dirty="0">
              <a:solidFill>
                <a:srgbClr val="FFFF00"/>
              </a:solidFill>
            </a:endParaRPr>
          </a:p>
        </p:txBody>
      </p:sp>
    </p:spTree>
    <p:extLst>
      <p:ext uri="{BB962C8B-B14F-4D97-AF65-F5344CB8AC3E}">
        <p14:creationId xmlns:p14="http://schemas.microsoft.com/office/powerpoint/2010/main" val="41256129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0122" y="1719071"/>
            <a:ext cx="11783607" cy="4407408"/>
          </a:xfrm>
        </p:spPr>
        <p:txBody>
          <a:bodyPr lIns="182880" tIns="91440" rIns="91440" bIns="91440">
            <a:noAutofit/>
          </a:bodyPr>
          <a:lstStyle/>
          <a:p>
            <a:pPr marL="45720" indent="0">
              <a:buNone/>
            </a:pPr>
            <a:r>
              <a:rPr lang="en-GB" sz="2400" dirty="0" smtClean="0"/>
              <a:t>“</a:t>
            </a:r>
            <a:r>
              <a:rPr lang="en-US" sz="2400" dirty="0" smtClean="0"/>
              <a:t>When </a:t>
            </a:r>
            <a:r>
              <a:rPr lang="en-US" sz="2400" dirty="0"/>
              <a:t>the four limbs had been pulled away, the confessors came to speak to him; but his executioner told them that he was dead, though the truth was that I saw the man move, his lower jaw moving from side to side as if he were talking. One of the executioners even said shortly afterwards that when they had lifted the trunk to throw it on the stake, he was still alive. The four limbs were untied from the ropes and thrown on the stake set up in the enclosure in line with the scaffold, then the trunk and the rest were covered with logs and faggots, and fire was put to the straw mixed with this wood.</a:t>
            </a:r>
          </a:p>
          <a:p>
            <a:pPr marL="45720" indent="0">
              <a:buNone/>
            </a:pPr>
            <a:r>
              <a:rPr lang="en-US" sz="2400" dirty="0" smtClean="0"/>
              <a:t>	“...</a:t>
            </a:r>
            <a:r>
              <a:rPr lang="en-US" sz="2400" dirty="0"/>
              <a:t>In accordance with the decree, the whole was reduced to ashes. The last piece to be found in the embers was still burning at half-past ten in the evening. The pieces of flesh and the trunk had taken about four hours to </a:t>
            </a:r>
            <a:r>
              <a:rPr lang="en-US" sz="2400" dirty="0" smtClean="0"/>
              <a:t>burn.”</a:t>
            </a:r>
            <a:endParaRPr lang="en-US" sz="2400" dirty="0"/>
          </a:p>
        </p:txBody>
      </p:sp>
      <p:sp>
        <p:nvSpPr>
          <p:cNvPr id="4"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solidFill>
                  <a:srgbClr val="FFFF00"/>
                </a:solidFill>
              </a:rPr>
              <a:t>(attempted) regicide, January 1757</a:t>
            </a:r>
            <a:endParaRPr lang="en-GB" dirty="0">
              <a:solidFill>
                <a:srgbClr val="FFFF00"/>
              </a:solidFill>
            </a:endParaRPr>
          </a:p>
        </p:txBody>
      </p:sp>
    </p:spTree>
    <p:extLst>
      <p:ext uri="{BB962C8B-B14F-4D97-AF65-F5344CB8AC3E}">
        <p14:creationId xmlns:p14="http://schemas.microsoft.com/office/powerpoint/2010/main" val="34913096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endParaRPr lang="en-US" dirty="0" smtClean="0">
              <a:solidFill>
                <a:srgbClr val="FFFF00"/>
              </a:solidFill>
              <a:effectLst>
                <a:outerShdw blurRad="38100" dist="38100" dir="2700000" algn="tl">
                  <a:srgbClr val="000000">
                    <a:alpha val="43137"/>
                  </a:srgbClr>
                </a:outerShdw>
              </a:effectLst>
            </a:endParaRPr>
          </a:p>
        </p:txBody>
      </p:sp>
      <p:sp>
        <p:nvSpPr>
          <p:cNvPr id="10" name="Text Placeholder 2"/>
          <p:cNvSpPr txBox="1">
            <a:spLocks/>
          </p:cNvSpPr>
          <p:nvPr/>
        </p:nvSpPr>
        <p:spPr>
          <a:xfrm>
            <a:off x="2848429" y="1774588"/>
            <a:ext cx="8975271"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lgn="just">
              <a:buNone/>
            </a:pPr>
            <a:r>
              <a:rPr lang="en-GB" sz="2400" dirty="0" smtClean="0"/>
              <a:t>Yet Foucault does not limit his discussion of </a:t>
            </a:r>
            <a:r>
              <a:rPr lang="en-GB" sz="2400" dirty="0" err="1" smtClean="0"/>
              <a:t>Damiens</a:t>
            </a:r>
            <a:r>
              <a:rPr lang="en-GB" sz="2400" dirty="0" smtClean="0"/>
              <a:t>’ punishment and execution to a contrast with Revolutionary punitive methods. He also goes onto reference ‘rules for the house of young prisoners in Paris,’ 1837 </a:t>
            </a:r>
            <a:r>
              <a:rPr lang="en-GB" sz="2400" dirty="0" smtClean="0"/>
              <a:t>(pp. 6–7). </a:t>
            </a:r>
            <a:endParaRPr lang="en-GB" sz="2400" dirty="0" smtClean="0"/>
          </a:p>
          <a:p>
            <a:pPr marL="342900" indent="-342900" algn="just"/>
            <a:r>
              <a:rPr lang="en-GB" sz="2400" dirty="0" smtClean="0"/>
              <a:t>What do these rules consist of? How does it compare/contrast with the rationale behind the guillotine’s use </a:t>
            </a:r>
            <a:r>
              <a:rPr lang="en-GB" sz="2400" i="1" dirty="0" smtClean="0"/>
              <a:t>and </a:t>
            </a:r>
            <a:r>
              <a:rPr lang="en-GB" sz="2400" dirty="0" smtClean="0"/>
              <a:t>the ways in which </a:t>
            </a:r>
            <a:r>
              <a:rPr lang="en-GB" sz="2400" dirty="0" err="1" smtClean="0"/>
              <a:t>Damiens</a:t>
            </a:r>
            <a:r>
              <a:rPr lang="en-GB" sz="2400" dirty="0" smtClean="0"/>
              <a:t>’ was punished?</a:t>
            </a:r>
          </a:p>
          <a:p>
            <a:pPr marL="342900" indent="-342900" algn="just"/>
            <a:endParaRPr lang="en-GB" sz="1000" dirty="0"/>
          </a:p>
          <a:p>
            <a:pPr marL="342900" indent="-342900" algn="just"/>
            <a:r>
              <a:rPr lang="en-GB" sz="2400" dirty="0" smtClean="0"/>
              <a:t>Why do you think Foucault chose to start by juxtaposing the 1757 and 1837 extracts? What point is he trying to make?</a:t>
            </a:r>
          </a:p>
          <a:p>
            <a:pPr marL="0" indent="0" algn="just">
              <a:buNone/>
            </a:pPr>
            <a:endParaRPr lang="en-GB" dirty="0"/>
          </a:p>
          <a:p>
            <a:pPr marL="0" indent="0" algn="just">
              <a:buNone/>
            </a:pPr>
            <a:endParaRPr lang="en-GB" dirty="0" smtClean="0"/>
          </a:p>
          <a:p>
            <a:pPr marL="0" indent="0" algn="just">
              <a:buNone/>
            </a:pPr>
            <a:endParaRPr lang="en-US" dirty="0"/>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solidFill>
                  <a:srgbClr val="FFFF00"/>
                </a:solidFill>
              </a:rPr>
              <a:t>(attempted) regicide, January 1757</a:t>
            </a:r>
          </a:p>
          <a:p>
            <a:pPr lvl="0"/>
            <a:r>
              <a:rPr lang="en-GB" dirty="0"/>
              <a:t>rules for young prisoners, 1837 </a:t>
            </a:r>
            <a:endParaRPr lang="en-GB" dirty="0">
              <a:solidFill>
                <a:srgbClr val="FFFF00"/>
              </a:solidFill>
            </a:endParaRPr>
          </a:p>
        </p:txBody>
      </p:sp>
      <p:pic>
        <p:nvPicPr>
          <p:cNvPr id="2" name="Picture 1"/>
          <p:cNvPicPr>
            <a:picLocks noChangeAspect="1"/>
          </p:cNvPicPr>
          <p:nvPr/>
        </p:nvPicPr>
        <p:blipFill>
          <a:blip r:embed="rId2"/>
          <a:stretch>
            <a:fillRect/>
          </a:stretch>
        </p:blipFill>
        <p:spPr>
          <a:xfrm>
            <a:off x="226922" y="1658278"/>
            <a:ext cx="2621507" cy="3944454"/>
          </a:xfrm>
          <a:prstGeom prst="rect">
            <a:avLst/>
          </a:prstGeom>
        </p:spPr>
      </p:pic>
    </p:spTree>
    <p:extLst>
      <p:ext uri="{BB962C8B-B14F-4D97-AF65-F5344CB8AC3E}">
        <p14:creationId xmlns:p14="http://schemas.microsoft.com/office/powerpoint/2010/main" val="8064156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noGrp="1"/>
          </p:cNvSpPr>
          <p:nvPr>
            <p:ph type="title"/>
          </p:nvPr>
        </p:nvSpPr>
        <p:spPr>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t>rules </a:t>
            </a:r>
            <a:r>
              <a:rPr lang="en-GB" dirty="0"/>
              <a:t>for </a:t>
            </a:r>
            <a:r>
              <a:rPr lang="en-GB" dirty="0" smtClean="0"/>
              <a:t>young prisoners, 1837 </a:t>
            </a:r>
            <a:endParaRPr lang="en-GB" dirty="0">
              <a:solidFill>
                <a:srgbClr val="FFFF00"/>
              </a:solidFill>
            </a:endParaRPr>
          </a:p>
        </p:txBody>
      </p:sp>
      <p:sp>
        <p:nvSpPr>
          <p:cNvPr id="5" name="Text Placeholder 2"/>
          <p:cNvSpPr txBox="1">
            <a:spLocks/>
          </p:cNvSpPr>
          <p:nvPr/>
        </p:nvSpPr>
        <p:spPr>
          <a:xfrm>
            <a:off x="368300" y="1625600"/>
            <a:ext cx="11518900" cy="2438400"/>
          </a:xfrm>
          <a:prstGeom prst="rect">
            <a:avLst/>
          </a:prstGeom>
        </p:spPr>
        <p:txBody>
          <a:bodyPr tIns="91440" bIns="182880" numCol="3">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sz="1800" dirty="0"/>
              <a:t>Art. 24. At one o'clock they must be back in the workshops: they work until four o'clock</a:t>
            </a:r>
            <a:r>
              <a:rPr lang="en-US" sz="1800" dirty="0" smtClean="0"/>
              <a:t>.</a:t>
            </a:r>
          </a:p>
          <a:p>
            <a:endParaRPr lang="en-US" sz="1800" dirty="0"/>
          </a:p>
          <a:p>
            <a:r>
              <a:rPr lang="en-US" sz="1800" dirty="0"/>
              <a:t>Art. 25. At four o'clock the prisoners leave their workshops and go into the courtyards where they wash their hands and form into divisions for the refectory</a:t>
            </a:r>
            <a:r>
              <a:rPr lang="en-US" sz="1800" dirty="0" smtClean="0"/>
              <a:t>.</a:t>
            </a:r>
          </a:p>
          <a:p>
            <a:endParaRPr lang="en-US" sz="1800" dirty="0"/>
          </a:p>
          <a:p>
            <a:r>
              <a:rPr lang="en-US" sz="1800" dirty="0"/>
              <a:t>Art. 26. Supper and the recreation that follows it last until five o'clock: the prisoners then return to the workshops</a:t>
            </a:r>
            <a:r>
              <a:rPr lang="en-US" sz="1800" dirty="0" smtClean="0"/>
              <a:t>.</a:t>
            </a:r>
          </a:p>
          <a:p>
            <a:endParaRPr lang="en-US" sz="1800" dirty="0"/>
          </a:p>
          <a:p>
            <a:r>
              <a:rPr lang="en-US" sz="1800" dirty="0"/>
              <a:t>Art. 27. At seven o'clock in the summer, at eight in winter, work stops; bread is distributed for the last time in the workshops. For a quarter of an hour one of the prisoners or supervisors reads a passage from some instructive or uplifting work. This is followed by evening prayer</a:t>
            </a:r>
            <a:r>
              <a:rPr lang="en-US" sz="1800" dirty="0" smtClean="0"/>
              <a:t>.</a:t>
            </a:r>
          </a:p>
          <a:p>
            <a:endParaRPr lang="en-US" sz="1800" dirty="0"/>
          </a:p>
          <a:p>
            <a:r>
              <a:rPr lang="en-US" sz="1800" dirty="0"/>
              <a:t>Art. 28. At half-past seven in summer, half-past eight in winter, the prisoners must be back in their cells after the washing of hands and the inspection of clothes in the courtyard; at the first drum-roll, they must undress, and at the second get into bed. The cell doors are closed and the supervisors go the rounds in the corridors, to ensure order and </a:t>
            </a:r>
            <a:r>
              <a:rPr lang="en-US" sz="1800" dirty="0" err="1"/>
              <a:t>silenc</a:t>
            </a:r>
            <a:endParaRPr lang="en-US" sz="1800" dirty="0"/>
          </a:p>
          <a:p>
            <a:endParaRPr lang="en-US" dirty="0" smtClean="0"/>
          </a:p>
        </p:txBody>
      </p:sp>
    </p:spTree>
    <p:extLst>
      <p:ext uri="{BB962C8B-B14F-4D97-AF65-F5344CB8AC3E}">
        <p14:creationId xmlns:p14="http://schemas.microsoft.com/office/powerpoint/2010/main" val="22099957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noGrp="1"/>
          </p:cNvSpPr>
          <p:nvPr>
            <p:ph type="title"/>
          </p:nvPr>
        </p:nvSpPr>
        <p:spPr>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t>rules </a:t>
            </a:r>
            <a:r>
              <a:rPr lang="en-GB" dirty="0"/>
              <a:t>for </a:t>
            </a:r>
            <a:r>
              <a:rPr lang="en-GB" dirty="0" smtClean="0"/>
              <a:t>young prisoners, 1837 </a:t>
            </a:r>
            <a:endParaRPr lang="en-GB" dirty="0">
              <a:solidFill>
                <a:srgbClr val="FFFF00"/>
              </a:solidFill>
            </a:endParaRPr>
          </a:p>
        </p:txBody>
      </p:sp>
      <p:sp>
        <p:nvSpPr>
          <p:cNvPr id="5" name="Text Placeholder 2"/>
          <p:cNvSpPr txBox="1">
            <a:spLocks/>
          </p:cNvSpPr>
          <p:nvPr/>
        </p:nvSpPr>
        <p:spPr>
          <a:xfrm>
            <a:off x="368300" y="1625600"/>
            <a:ext cx="11518900" cy="2438400"/>
          </a:xfrm>
          <a:prstGeom prst="rect">
            <a:avLst/>
          </a:prstGeom>
        </p:spPr>
        <p:txBody>
          <a:bodyPr tIns="91440" bIns="182880" numCol="3">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sz="1700" dirty="0" smtClean="0"/>
              <a:t>Art. 17. The prisoners' day will begin at six in the morning in winter and at five in summer. They will work for nine hours a day throughout the year. Two hours a day will be devoted to instruction. Work and the day will end at nine o'clock in winter and at eight in summer.</a:t>
            </a:r>
          </a:p>
          <a:p>
            <a:endParaRPr lang="en-US" sz="1700" dirty="0" smtClean="0"/>
          </a:p>
          <a:p>
            <a:r>
              <a:rPr lang="en-US" sz="1700" dirty="0" smtClean="0"/>
              <a:t>Art. 18. </a:t>
            </a:r>
            <a:r>
              <a:rPr lang="en-US" sz="1700" i="1" dirty="0" smtClean="0"/>
              <a:t>Rising</a:t>
            </a:r>
            <a:r>
              <a:rPr lang="en-US" sz="1700" dirty="0" smtClean="0"/>
              <a:t>. At the first drum-roll, the prisoners must rise and dress in silence, as the supervisor opens the cell doors. At the second drum-roll, they must be dressed and make their beds. At the third, they must line up and proceed to the chapel for morning prayer. There is a five-minute interval between each drum-roll.</a:t>
            </a:r>
          </a:p>
          <a:p>
            <a:endParaRPr lang="en-US" sz="1700" dirty="0" smtClean="0"/>
          </a:p>
          <a:p>
            <a:r>
              <a:rPr lang="en-US" sz="1700" dirty="0" smtClean="0"/>
              <a:t>… Art. 20. </a:t>
            </a:r>
            <a:r>
              <a:rPr lang="en-US" sz="1700" i="1" dirty="0" smtClean="0"/>
              <a:t>Work</a:t>
            </a:r>
            <a:r>
              <a:rPr lang="en-US" sz="1700" dirty="0" smtClean="0"/>
              <a:t>. At a quarter to six in the summer, a quarter to seven in winter, the prisoners go down into the courtyard where they must wash their hands and faces, and receive their first ration of bread. Immediately afterwards, they form into work-teams and go off to work, which must begin at six in summer and seven in winter. </a:t>
            </a:r>
          </a:p>
          <a:p>
            <a:pPr marL="45720" indent="0">
              <a:buNone/>
            </a:pPr>
            <a:endParaRPr lang="en-US" sz="1700" dirty="0" smtClean="0"/>
          </a:p>
          <a:p>
            <a:r>
              <a:rPr lang="en-US" sz="1700" dirty="0" smtClean="0"/>
              <a:t>Art. 21. </a:t>
            </a:r>
            <a:r>
              <a:rPr lang="en-US" sz="1700" i="1" dirty="0" smtClean="0"/>
              <a:t>Meal</a:t>
            </a:r>
            <a:r>
              <a:rPr lang="en-US" sz="1700" dirty="0" smtClean="0"/>
              <a:t>. At ten o'clock the prisoners leave their work and go to the refectory; they wash their hands in their courtyards and assemble in divisions. After the dinner, there is recreation until twenty minutes to eleven.</a:t>
            </a:r>
          </a:p>
          <a:p>
            <a:endParaRPr lang="en-US" sz="1700" dirty="0" smtClean="0"/>
          </a:p>
          <a:p>
            <a:r>
              <a:rPr lang="en-US" sz="1700" dirty="0" smtClean="0"/>
              <a:t>Art. 22. </a:t>
            </a:r>
            <a:r>
              <a:rPr lang="en-US" sz="1700" i="1" dirty="0" smtClean="0"/>
              <a:t>School</a:t>
            </a:r>
            <a:r>
              <a:rPr lang="en-US" sz="1700" dirty="0" smtClean="0"/>
              <a:t>. At twenty minutes to eleven, at the drum-roll, the prisoners form into ranks, and proceed in divisions to the school. The class lasts two hours and consists alternately of reading, writing, drawing and arithmetic</a:t>
            </a:r>
            <a:r>
              <a:rPr lang="en-US" sz="1800" dirty="0" smtClean="0"/>
              <a:t>.</a:t>
            </a:r>
          </a:p>
          <a:p>
            <a:endParaRPr lang="en-US" dirty="0" smtClean="0"/>
          </a:p>
        </p:txBody>
      </p:sp>
    </p:spTree>
    <p:extLst>
      <p:ext uri="{BB962C8B-B14F-4D97-AF65-F5344CB8AC3E}">
        <p14:creationId xmlns:p14="http://schemas.microsoft.com/office/powerpoint/2010/main" val="35726711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endParaRPr lang="en-US" dirty="0" smtClean="0">
              <a:solidFill>
                <a:srgbClr val="FFFF00"/>
              </a:solidFill>
              <a:effectLst>
                <a:outerShdw blurRad="38100" dist="38100" dir="2700000" algn="tl">
                  <a:srgbClr val="000000">
                    <a:alpha val="43137"/>
                  </a:srgbClr>
                </a:outerShdw>
              </a:effectLst>
            </a:endParaRPr>
          </a:p>
        </p:txBody>
      </p:sp>
      <p:sp>
        <p:nvSpPr>
          <p:cNvPr id="10" name="Text Placeholder 2"/>
          <p:cNvSpPr txBox="1">
            <a:spLocks/>
          </p:cNvSpPr>
          <p:nvPr/>
        </p:nvSpPr>
        <p:spPr>
          <a:xfrm>
            <a:off x="2848428" y="1672390"/>
            <a:ext cx="8975271"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lgn="just">
              <a:buNone/>
            </a:pPr>
            <a:r>
              <a:rPr lang="en-US" sz="2800" dirty="0" smtClean="0"/>
              <a:t>“We </a:t>
            </a:r>
            <a:r>
              <a:rPr lang="en-US" sz="2800" dirty="0"/>
              <a:t>have, then, a public execution and a time-table. They do not punish the same crimes or the same type of delinquent. But they each define a certain penal style. Less than a century separates them. It was a time when, in Europe and in the United States, the entire </a:t>
            </a:r>
            <a:r>
              <a:rPr lang="en-US" sz="2800" dirty="0">
                <a:solidFill>
                  <a:srgbClr val="FF0000"/>
                </a:solidFill>
              </a:rPr>
              <a:t>economy of punishment </a:t>
            </a:r>
            <a:r>
              <a:rPr lang="en-US" sz="2800" dirty="0"/>
              <a:t>was </a:t>
            </a:r>
            <a:r>
              <a:rPr lang="en-US" sz="2800" dirty="0" smtClean="0"/>
              <a:t>redistributed.” (p. 7).</a:t>
            </a:r>
          </a:p>
          <a:p>
            <a:pPr marL="0" indent="0" algn="just">
              <a:buNone/>
            </a:pPr>
            <a:endParaRPr lang="en-GB" sz="2400" dirty="0"/>
          </a:p>
          <a:p>
            <a:pPr marL="0" indent="0" algn="just">
              <a:buNone/>
            </a:pPr>
            <a:endParaRPr lang="en-GB" sz="2400" dirty="0" smtClean="0"/>
          </a:p>
          <a:p>
            <a:pPr marL="0" indent="0" algn="just">
              <a:buNone/>
            </a:pPr>
            <a:endParaRPr lang="en-US" dirty="0"/>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i="1" dirty="0" smtClean="0"/>
              <a:t>Discipline and punish</a:t>
            </a:r>
            <a:r>
              <a:rPr lang="en-GB" dirty="0" smtClean="0"/>
              <a:t> </a:t>
            </a:r>
            <a:endParaRPr lang="en-GB" dirty="0">
              <a:solidFill>
                <a:srgbClr val="FFFF00"/>
              </a:solidFill>
            </a:endParaRPr>
          </a:p>
        </p:txBody>
      </p:sp>
      <p:pic>
        <p:nvPicPr>
          <p:cNvPr id="2" name="Picture 1"/>
          <p:cNvPicPr>
            <a:picLocks noChangeAspect="1"/>
          </p:cNvPicPr>
          <p:nvPr/>
        </p:nvPicPr>
        <p:blipFill>
          <a:blip r:embed="rId2"/>
          <a:stretch>
            <a:fillRect/>
          </a:stretch>
        </p:blipFill>
        <p:spPr>
          <a:xfrm>
            <a:off x="226922" y="1658278"/>
            <a:ext cx="2621507" cy="3944454"/>
          </a:xfrm>
          <a:prstGeom prst="rect">
            <a:avLst/>
          </a:prstGeom>
        </p:spPr>
      </p:pic>
    </p:spTree>
    <p:extLst>
      <p:ext uri="{BB962C8B-B14F-4D97-AF65-F5344CB8AC3E}">
        <p14:creationId xmlns:p14="http://schemas.microsoft.com/office/powerpoint/2010/main" val="25863732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None/>
            </a:pPr>
            <a:endParaRPr lang="en-US" dirty="0" smtClean="0">
              <a:solidFill>
                <a:srgbClr val="FFFF00"/>
              </a:solidFill>
              <a:effectLst>
                <a:outerShdw blurRad="38100" dist="38100" dir="2700000" algn="tl">
                  <a:srgbClr val="000000">
                    <a:alpha val="43137"/>
                  </a:srgbClr>
                </a:outerShdw>
              </a:effectLst>
            </a:endParaRPr>
          </a:p>
        </p:txBody>
      </p:sp>
      <p:sp>
        <p:nvSpPr>
          <p:cNvPr id="10" name="Text Placeholder 2"/>
          <p:cNvSpPr txBox="1">
            <a:spLocks/>
          </p:cNvSpPr>
          <p:nvPr/>
        </p:nvSpPr>
        <p:spPr>
          <a:xfrm>
            <a:off x="165003" y="1672390"/>
            <a:ext cx="11658697"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dirty="0" smtClean="0"/>
              <a:t>“</a:t>
            </a:r>
            <a:r>
              <a:rPr lang="en-US" dirty="0"/>
              <a:t>The reduction in penal severity in the last 200 years is a phenomenon with which legal historians are well acquainted. But, for a long time, it has been regarded in an overall way as a quantitative phenomenon: less cruelty, less pain, more kindness, more respect, more ‘</a:t>
            </a:r>
            <a:r>
              <a:rPr lang="en-US" dirty="0" smtClean="0"/>
              <a:t>humanity.’” (p</a:t>
            </a:r>
            <a:r>
              <a:rPr lang="en-US" dirty="0"/>
              <a:t>. </a:t>
            </a:r>
            <a:r>
              <a:rPr lang="en-US" dirty="0" smtClean="0"/>
              <a:t>16). </a:t>
            </a:r>
            <a:endParaRPr lang="en-US" dirty="0"/>
          </a:p>
          <a:p>
            <a:pPr marL="45720" indent="0" algn="just">
              <a:buNone/>
            </a:pPr>
            <a:endParaRPr lang="en-US" sz="1000" dirty="0" smtClean="0"/>
          </a:p>
          <a:p>
            <a:pPr algn="just"/>
            <a:r>
              <a:rPr lang="en-US" dirty="0" smtClean="0"/>
              <a:t>Foucault argues against this notion that shifts in how crime was </a:t>
            </a:r>
            <a:r>
              <a:rPr lang="en-GB" dirty="0" smtClean="0"/>
              <a:t>conceptualised</a:t>
            </a:r>
            <a:r>
              <a:rPr lang="en-US" dirty="0" smtClean="0"/>
              <a:t> and punishment administered resulted from Enlightened Humanism so much as they </a:t>
            </a:r>
            <a:r>
              <a:rPr lang="en-US" dirty="0" smtClean="0">
                <a:solidFill>
                  <a:srgbClr val="FF0000"/>
                </a:solidFill>
              </a:rPr>
              <a:t>aimed at a better economy of punishment </a:t>
            </a:r>
            <a:r>
              <a:rPr lang="en-US" dirty="0" smtClean="0"/>
              <a:t>– and by extension </a:t>
            </a:r>
            <a:r>
              <a:rPr lang="en-US" b="1" dirty="0" smtClean="0">
                <a:solidFill>
                  <a:srgbClr val="7030A0"/>
                </a:solidFill>
              </a:rPr>
              <a:t>a better economy of power. </a:t>
            </a:r>
          </a:p>
          <a:p>
            <a:pPr algn="just"/>
            <a:endParaRPr lang="en-US" dirty="0" smtClean="0"/>
          </a:p>
          <a:p>
            <a:pPr algn="just"/>
            <a:r>
              <a:rPr lang="en-US" dirty="0" smtClean="0"/>
              <a:t>Thus it </a:t>
            </a:r>
            <a:r>
              <a:rPr lang="en-US" dirty="0"/>
              <a:t>was less torture per se that was a problem for prison and social reformers, and more its </a:t>
            </a:r>
            <a:r>
              <a:rPr lang="en-US" i="1" dirty="0"/>
              <a:t>inefficiencies</a:t>
            </a:r>
            <a:r>
              <a:rPr lang="en-US" dirty="0"/>
              <a:t>. </a:t>
            </a:r>
            <a:r>
              <a:rPr lang="en-US" dirty="0" smtClean="0"/>
              <a:t>Because  even </a:t>
            </a:r>
            <a:r>
              <a:rPr lang="en-GB" dirty="0" smtClean="0"/>
              <a:t>“in </a:t>
            </a:r>
            <a:r>
              <a:rPr lang="en-US" dirty="0" smtClean="0"/>
              <a:t>the </a:t>
            </a:r>
            <a:r>
              <a:rPr lang="en-US" dirty="0"/>
              <a:t>‘excesses’ of torture, a whole economy of power is </a:t>
            </a:r>
            <a:r>
              <a:rPr lang="en-US" dirty="0" smtClean="0"/>
              <a:t>invested” (p</a:t>
            </a:r>
            <a:r>
              <a:rPr lang="en-US" dirty="0"/>
              <a:t>. </a:t>
            </a:r>
            <a:r>
              <a:rPr lang="en-US" dirty="0" smtClean="0"/>
              <a:t>35), prison reform therefore involved the creation and exercise of new economies of punishment and new regimes of power.</a:t>
            </a:r>
            <a:endParaRPr lang="en-US" dirty="0"/>
          </a:p>
          <a:p>
            <a:pPr marL="45720" indent="0">
              <a:buNone/>
            </a:pPr>
            <a:endParaRPr lang="en-US" dirty="0" smtClean="0"/>
          </a:p>
          <a:p>
            <a:pPr marL="45720" indent="0">
              <a:buNone/>
            </a:pPr>
            <a:endParaRPr lang="en-US" dirty="0"/>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i="1" dirty="0" smtClean="0"/>
              <a:t>Discipline and punish</a:t>
            </a:r>
            <a:r>
              <a:rPr lang="en-GB" dirty="0" smtClean="0"/>
              <a:t> </a:t>
            </a:r>
            <a:endParaRPr lang="en-GB" dirty="0">
              <a:solidFill>
                <a:srgbClr val="FFFF00"/>
              </a:solidFill>
            </a:endParaRPr>
          </a:p>
        </p:txBody>
      </p:sp>
    </p:spTree>
    <p:extLst>
      <p:ext uri="{BB962C8B-B14F-4D97-AF65-F5344CB8AC3E}">
        <p14:creationId xmlns:p14="http://schemas.microsoft.com/office/powerpoint/2010/main" val="12060491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435518"/>
            <a:ext cx="11175013" cy="1054394"/>
          </a:xfrm>
        </p:spPr>
        <p:txBody>
          <a:bodyPr/>
          <a:lstStyle/>
          <a:p>
            <a:r>
              <a:rPr lang="en-GB" dirty="0" smtClean="0"/>
              <a:t>Michel Foucault</a:t>
            </a:r>
            <a:endParaRPr lang="en-US" dirty="0"/>
          </a:p>
        </p:txBody>
      </p:sp>
      <p:sp>
        <p:nvSpPr>
          <p:cNvPr id="4" name="Rectangle 3"/>
          <p:cNvSpPr/>
          <p:nvPr/>
        </p:nvSpPr>
        <p:spPr>
          <a:xfrm>
            <a:off x="3012140" y="1693994"/>
            <a:ext cx="4991549" cy="659668"/>
          </a:xfrm>
          <a:prstGeom prst="rect">
            <a:avLst/>
          </a:prstGeom>
        </p:spPr>
        <p:txBody>
          <a:bodyPr wrap="square">
            <a:spAutoFit/>
          </a:bodyPr>
          <a:lstStyle/>
          <a:p>
            <a:pPr marR="0" lvl="0" algn="just">
              <a:lnSpc>
                <a:spcPct val="150000"/>
              </a:lnSpc>
              <a:spcBef>
                <a:spcPts val="0"/>
              </a:spcBef>
              <a:spcAft>
                <a:spcPts val="0"/>
              </a:spcAft>
            </a:pPr>
            <a:endParaRPr lang="en-GB" sz="2800" dirty="0" smtClean="0">
              <a:ea typeface="Calibri" panose="020F0502020204030204" pitchFamily="34" charset="0"/>
              <a:cs typeface="Times New Roman" panose="02020603050405020304" pitchFamily="18" charset="0"/>
            </a:endParaRPr>
          </a:p>
        </p:txBody>
      </p:sp>
      <p:sp>
        <p:nvSpPr>
          <p:cNvPr id="7" name="Text Placeholder 2"/>
          <p:cNvSpPr txBox="1">
            <a:spLocks/>
          </p:cNvSpPr>
          <p:nvPr/>
        </p:nvSpPr>
        <p:spPr>
          <a:xfrm>
            <a:off x="188686" y="1693994"/>
            <a:ext cx="8058104" cy="4931590"/>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lgn="just"/>
            <a:r>
              <a:rPr lang="en-GB" sz="2150" dirty="0" smtClean="0"/>
              <a:t>Foucault’s primary intellectual concern was the symbiosis of </a:t>
            </a:r>
            <a:r>
              <a:rPr lang="en-GB" sz="2150" b="1" u="sng" dirty="0" smtClean="0">
                <a:solidFill>
                  <a:srgbClr val="7030A0"/>
                </a:solidFill>
                <a:effectLst>
                  <a:outerShdw blurRad="38100" dist="38100" dir="2700000" algn="tl">
                    <a:srgbClr val="000000">
                      <a:alpha val="43137"/>
                    </a:srgbClr>
                  </a:outerShdw>
                </a:effectLst>
              </a:rPr>
              <a:t>knowledge/power</a:t>
            </a:r>
            <a:r>
              <a:rPr lang="en-GB" sz="2150" dirty="0" smtClean="0"/>
              <a:t>. In </a:t>
            </a:r>
            <a:r>
              <a:rPr lang="en-GB" sz="2150" i="1" dirty="0" smtClean="0"/>
              <a:t>Discipline and Punish</a:t>
            </a:r>
            <a:r>
              <a:rPr lang="en-GB" sz="2150" dirty="0" smtClean="0"/>
              <a:t>, he paid particular attention to what he perceived as the intimate relationship between human sciences – sociology, criminology, psychology, psychoanalysis – and systems of punishment/power.</a:t>
            </a:r>
          </a:p>
          <a:p>
            <a:pPr algn="just"/>
            <a:r>
              <a:rPr lang="en-GB" sz="2150" dirty="0" smtClean="0"/>
              <a:t>The implications of this were not deemed as exclusively limited to ‘the birth of the prison.’ Rather, Foucault sought to map the </a:t>
            </a:r>
            <a:r>
              <a:rPr lang="en-GB" sz="2150" b="1" i="1" dirty="0" smtClean="0"/>
              <a:t>disciplinary regimes </a:t>
            </a:r>
            <a:r>
              <a:rPr lang="en-GB" sz="2150" dirty="0" smtClean="0"/>
              <a:t>of the modern prison </a:t>
            </a:r>
            <a:r>
              <a:rPr lang="en-GB" sz="2150" b="1" i="1" dirty="0" smtClean="0"/>
              <a:t>onto society as a whole</a:t>
            </a:r>
            <a:r>
              <a:rPr lang="en-GB" sz="2150" dirty="0" smtClean="0"/>
              <a:t>. The key to  Foucault’s analytical ‘leap’ is the ideal prison designed by Jeremy Bentham in 1787: the </a:t>
            </a:r>
            <a:r>
              <a:rPr lang="en-GB" sz="2150" b="1" dirty="0" err="1" smtClean="0"/>
              <a:t>Panopticon</a:t>
            </a:r>
            <a:r>
              <a:rPr lang="en-GB" sz="2150" dirty="0" smtClean="0"/>
              <a:t> (see Friday class).</a:t>
            </a:r>
            <a:endParaRPr lang="en-US" sz="2150" dirty="0"/>
          </a:p>
          <a:p>
            <a:pPr marL="45720" indent="0">
              <a:buNone/>
            </a:pPr>
            <a:endParaRPr lang="en-US" dirty="0" smtClean="0"/>
          </a:p>
          <a:p>
            <a:pPr marL="45720" indent="0">
              <a:buNone/>
            </a:pPr>
            <a:endParaRPr lang="en-US" dirty="0"/>
          </a:p>
        </p:txBody>
      </p:sp>
      <p:pic>
        <p:nvPicPr>
          <p:cNvPr id="11" name="Picture 10"/>
          <p:cNvPicPr>
            <a:picLocks noChangeAspect="1"/>
          </p:cNvPicPr>
          <p:nvPr/>
        </p:nvPicPr>
        <p:blipFill>
          <a:blip r:embed="rId2"/>
          <a:stretch>
            <a:fillRect/>
          </a:stretch>
        </p:blipFill>
        <p:spPr>
          <a:xfrm>
            <a:off x="8382000" y="1568700"/>
            <a:ext cx="3810000" cy="2667000"/>
          </a:xfrm>
          <a:prstGeom prst="rect">
            <a:avLst/>
          </a:prstGeom>
        </p:spPr>
      </p:pic>
      <p:pic>
        <p:nvPicPr>
          <p:cNvPr id="12" name="Picture 11"/>
          <p:cNvPicPr>
            <a:picLocks noChangeAspect="1"/>
          </p:cNvPicPr>
          <p:nvPr/>
        </p:nvPicPr>
        <p:blipFill>
          <a:blip r:embed="rId3"/>
          <a:stretch>
            <a:fillRect/>
          </a:stretch>
        </p:blipFill>
        <p:spPr>
          <a:xfrm>
            <a:off x="10163737" y="3701143"/>
            <a:ext cx="1948478" cy="2915251"/>
          </a:xfrm>
          <a:prstGeom prst="rect">
            <a:avLst/>
          </a:prstGeom>
        </p:spPr>
      </p:pic>
      <p:pic>
        <p:nvPicPr>
          <p:cNvPr id="13" name="Picture 12"/>
          <p:cNvPicPr>
            <a:picLocks noChangeAspect="1"/>
          </p:cNvPicPr>
          <p:nvPr/>
        </p:nvPicPr>
        <p:blipFill rotWithShape="1">
          <a:blip r:embed="rId4"/>
          <a:srcRect t="491" b="-1"/>
          <a:stretch/>
        </p:blipFill>
        <p:spPr>
          <a:xfrm>
            <a:off x="8246790" y="3701143"/>
            <a:ext cx="1751099" cy="2924441"/>
          </a:xfrm>
          <a:prstGeom prst="rect">
            <a:avLst/>
          </a:prstGeom>
        </p:spPr>
      </p:pic>
    </p:spTree>
    <p:extLst>
      <p:ext uri="{BB962C8B-B14F-4D97-AF65-F5344CB8AC3E}">
        <p14:creationId xmlns:p14="http://schemas.microsoft.com/office/powerpoint/2010/main" val="127056345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1795</Words>
  <Application>Microsoft Office PowerPoint</Application>
  <PresentationFormat>Widescreen</PresentationFormat>
  <Paragraphs>109</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vt:lpstr>
      <vt:lpstr>Franklin Gothic Medium</vt:lpstr>
      <vt:lpstr>Times New Roman</vt:lpstr>
      <vt:lpstr>Wingdings</vt:lpstr>
      <vt:lpstr>Wingdings 2</vt:lpstr>
      <vt:lpstr>Grid</vt:lpstr>
      <vt:lpstr>AHHI6013 Week 2 Power, Punishment, Panopticism:  Prison and the Birth of Disciplinary Society Lecture 1: Shifting conceptions of power/punishment   </vt:lpstr>
      <vt:lpstr> Michel Foucault (1926–1984) </vt:lpstr>
      <vt:lpstr> Michel Foucault (1926–1984) </vt:lpstr>
      <vt:lpstr> Shifting attitudes towards punishment:  French revolution (c. 1789–1799) </vt:lpstr>
      <vt:lpstr>Shifting attitudes towards punishment:  French revolution (c. 1789–1799)</vt:lpstr>
      <vt:lpstr>Shifting attitudes towards punishment:  French revolution (c. 1789–1799)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rules for young prisoners, 1837 </vt:lpstr>
      <vt:lpstr>rules for young prisoners, 1837 </vt:lpstr>
      <vt:lpstr>PowerPoint Presentation</vt:lpstr>
      <vt:lpstr>PowerPoint Presentation</vt:lpstr>
      <vt:lpstr>Michel Foucault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26</cp:revision>
  <cp:lastPrinted>2016-10-11T10:53:26Z</cp:lastPrinted>
  <dcterms:created xsi:type="dcterms:W3CDTF">2016-10-06T13:21:40Z</dcterms:created>
  <dcterms:modified xsi:type="dcterms:W3CDTF">2016-10-11T15:37:27Z</dcterms:modified>
</cp:coreProperties>
</file>