
<file path=[Content_Types].xml><?xml version="1.0" encoding="utf-8"?>
<Types xmlns="http://schemas.openxmlformats.org/package/2006/content-types">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Lst>
  <p:sldSz cy="5143500" cx="9144000"/>
  <p:notesSz cx="51435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8CD38166-707F-4E6C-9D45-A5099EB30E4D}">
  <a:tblStyle styleId="{8CD38166-707F-4E6C-9D45-A5099EB30E4D}"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42" Type="http://schemas.openxmlformats.org/officeDocument/2006/relationships/slide" Target="slides/slide37.xml"/><Relationship Id="rId41" Type="http://schemas.openxmlformats.org/officeDocument/2006/relationships/slide" Target="slides/slide36.xml"/><Relationship Id="rId22" Type="http://schemas.openxmlformats.org/officeDocument/2006/relationships/slide" Target="slides/slide17.xml"/><Relationship Id="rId44" Type="http://schemas.openxmlformats.org/officeDocument/2006/relationships/slide" Target="slides/slide39.xml"/><Relationship Id="rId21" Type="http://schemas.openxmlformats.org/officeDocument/2006/relationships/slide" Target="slides/slide16.xml"/><Relationship Id="rId43" Type="http://schemas.openxmlformats.org/officeDocument/2006/relationships/slide" Target="slides/slide38.xml"/><Relationship Id="rId24" Type="http://schemas.openxmlformats.org/officeDocument/2006/relationships/slide" Target="slides/slide19.xml"/><Relationship Id="rId23" Type="http://schemas.openxmlformats.org/officeDocument/2006/relationships/slide" Target="slides/slide18.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 name="Shape 18"/>
        <p:cNvGrpSpPr/>
        <p:nvPr/>
      </p:nvGrpSpPr>
      <p:grpSpPr>
        <a:xfrm>
          <a:off x="0" y="0"/>
          <a:ext cx="0" cy="0"/>
          <a:chOff x="0" y="0"/>
          <a:chExt cx="0" cy="0"/>
        </a:xfrm>
      </p:grpSpPr>
      <p:sp>
        <p:nvSpPr>
          <p:cNvPr id="19" name="Google Shape;1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 name="Google Shape;2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 name="Google Shape;21;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 name="Shape 25"/>
        <p:cNvGrpSpPr/>
        <p:nvPr/>
      </p:nvGrpSpPr>
      <p:grpSpPr>
        <a:xfrm>
          <a:off x="0" y="0"/>
          <a:ext cx="0" cy="0"/>
          <a:chOff x="0" y="0"/>
          <a:chExt cx="0" cy="0"/>
        </a:xfrm>
      </p:grpSpPr>
      <p:sp>
        <p:nvSpPr>
          <p:cNvPr id="26" name="Google Shape;2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 name="Google Shape;2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 name="Google Shape;2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 name="Shape 33"/>
        <p:cNvGrpSpPr/>
        <p:nvPr/>
      </p:nvGrpSpPr>
      <p:grpSpPr>
        <a:xfrm>
          <a:off x="0" y="0"/>
          <a:ext cx="0" cy="0"/>
          <a:chOff x="0" y="0"/>
          <a:chExt cx="0" cy="0"/>
        </a:xfrm>
      </p:grpSpPr>
      <p:sp>
        <p:nvSpPr>
          <p:cNvPr id="34" name="Google Shape;3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 name="Google Shape;3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 name="Google Shape;3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 name="Shape 40"/>
        <p:cNvGrpSpPr/>
        <p:nvPr/>
      </p:nvGrpSpPr>
      <p:grpSpPr>
        <a:xfrm>
          <a:off x="0" y="0"/>
          <a:ext cx="0" cy="0"/>
          <a:chOff x="0" y="0"/>
          <a:chExt cx="0" cy="0"/>
        </a:xfrm>
      </p:grpSpPr>
      <p:sp>
        <p:nvSpPr>
          <p:cNvPr id="41" name="Google Shape;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 name="Google Shape;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 name="Google Shape;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 name="Shape 47"/>
        <p:cNvGrpSpPr/>
        <p:nvPr/>
      </p:nvGrpSpPr>
      <p:grpSpPr>
        <a:xfrm>
          <a:off x="0" y="0"/>
          <a:ext cx="0" cy="0"/>
          <a:chOff x="0" y="0"/>
          <a:chExt cx="0" cy="0"/>
        </a:xfrm>
      </p:grpSpPr>
      <p:sp>
        <p:nvSpPr>
          <p:cNvPr id="48" name="Google Shape;4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 name="Google Shape;4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 name="Google Shape;5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 name="Google Shape;5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7" name="Google Shape;5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3" name="Google Shape;63;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4" name="Google Shape;64;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0" name="Google Shape;7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1" name="Google Shape;7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7" name="Google Shape;7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8" name="Google Shape;7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5" name="Google Shape;8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 name="Google Shape;10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7" name="Google Shape;10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3" name="Google Shape;113;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4" name="Google Shape;114;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1" name="Google Shape;121;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1" name="Google Shape;131;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2" name="Google Shape;132;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9" name="Google Shape;139;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5" name="Google Shape;145;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6" name="Google Shape;146;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3" name="Google Shape;153;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0" name="Google Shape;160;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7" name="Google Shape;167;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3" name="Google Shape;173;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4" name="Google Shape;174;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2" name="Google Shape;182;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2" name="Google Shape;192;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9" name="Google Shape;199;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5" name="Google Shape;205;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3" name="Google Shape;213;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4" name="Google Shape;214;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7" name="Google Shape;227;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4" name="Google Shape;234;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1" name="Google Shape;241;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8" name="Google Shape;248;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9" name="Google Shape;249;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5" name="Google Shape;255;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2" name="Google Shape;262;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9" name="Google Shape;269;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6" name="Google Shape;276;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3" name="Google Shape;283;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4" name="Google Shape;284;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1" name="Google Shape;291;p3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2" name="Google Shape;292;p3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3" name="Google Shape;303;p4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4" name="Google Shape;304;p4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15" name="Shape 15"/>
        <p:cNvGrpSpPr/>
        <p:nvPr/>
      </p:nvGrpSpPr>
      <p:grpSpPr>
        <a:xfrm>
          <a:off x="0" y="0"/>
          <a:ext cx="0" cy="0"/>
          <a:chOff x="0" y="0"/>
          <a:chExt cx="0" cy="0"/>
        </a:xfrm>
      </p:grpSpPr>
      <p:sp>
        <p:nvSpPr>
          <p:cNvPr id="16" name="Google Shape;16;p3"/>
          <p:cNvSpPr/>
          <p:nvPr/>
        </p:nvSpPr>
        <p:spPr>
          <a:xfrm>
            <a:off x="457200" y="1645920"/>
            <a:ext cx="8229600" cy="7315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4000"/>
              <a:buFont typeface="Calibri"/>
              <a:buNone/>
            </a:pPr>
            <a:r>
              <a:rPr b="1" i="0" lang="en-US" sz="4000" u="none" cap="none" strike="noStrike">
                <a:solidFill>
                  <a:srgbClr val="FFFFFF"/>
                </a:solidFill>
                <a:latin typeface="Calibri"/>
                <a:ea typeface="Calibri"/>
                <a:cs typeface="Calibri"/>
                <a:sym typeface="Calibri"/>
              </a:rPr>
              <a:t>Quality in Qualitative Research</a:t>
            </a:r>
            <a:endParaRPr b="0" i="0" sz="4000" u="none" cap="none" strike="noStrike">
              <a:solidFill>
                <a:schemeClr val="dk1"/>
              </a:solidFill>
              <a:latin typeface="Calibri"/>
              <a:ea typeface="Calibri"/>
              <a:cs typeface="Calibri"/>
              <a:sym typeface="Calibri"/>
            </a:endParaRPr>
          </a:p>
        </p:txBody>
      </p:sp>
      <p:sp>
        <p:nvSpPr>
          <p:cNvPr id="17" name="Google Shape;17;p3"/>
          <p:cNvSpPr/>
          <p:nvPr/>
        </p:nvSpPr>
        <p:spPr>
          <a:xfrm>
            <a:off x="457200" y="2560320"/>
            <a:ext cx="8229600" cy="4572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2600"/>
              <a:buFont typeface="Calibri"/>
              <a:buNone/>
            </a:pPr>
            <a:r>
              <a:rPr b="0" i="0" lang="en-US" sz="2600" u="none" cap="none" strike="noStrike">
                <a:solidFill>
                  <a:srgbClr val="FFFFFF"/>
                </a:solidFill>
                <a:latin typeface="Calibri"/>
                <a:ea typeface="Calibri"/>
                <a:cs typeface="Calibri"/>
                <a:sym typeface="Calibri"/>
              </a:rPr>
              <a:t>Lincoln &amp; Guba • Sandelowski • Creswell &amp; Miller</a:t>
            </a:r>
            <a:endParaRPr b="0" i="0" sz="26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 name="Shape 22"/>
        <p:cNvGrpSpPr/>
        <p:nvPr/>
      </p:nvGrpSpPr>
      <p:grpSpPr>
        <a:xfrm>
          <a:off x="0" y="0"/>
          <a:ext cx="0" cy="0"/>
          <a:chOff x="0" y="0"/>
          <a:chExt cx="0" cy="0"/>
        </a:xfrm>
      </p:grpSpPr>
      <p:sp>
        <p:nvSpPr>
          <p:cNvPr id="23" name="Google Shape;23;p4"/>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200"/>
              <a:buFont typeface="Calibri"/>
              <a:buNone/>
            </a:pPr>
            <a:r>
              <a:rPr b="1" i="0" lang="en-US" sz="3200" u="none" cap="none" strike="noStrike">
                <a:solidFill>
                  <a:srgbClr val="2E5090"/>
                </a:solidFill>
                <a:latin typeface="Calibri"/>
                <a:ea typeface="Calibri"/>
                <a:cs typeface="Calibri"/>
                <a:sym typeface="Calibri"/>
              </a:rPr>
              <a:t>Why Trustworthiness Matters</a:t>
            </a:r>
            <a:endParaRPr b="0" i="0" sz="3200" u="none" cap="none" strike="noStrike">
              <a:solidFill>
                <a:schemeClr val="dk1"/>
              </a:solidFill>
              <a:latin typeface="Calibri"/>
              <a:ea typeface="Calibri"/>
              <a:cs typeface="Calibri"/>
              <a:sym typeface="Calibri"/>
            </a:endParaRPr>
          </a:p>
        </p:txBody>
      </p:sp>
      <p:sp>
        <p:nvSpPr>
          <p:cNvPr id="24" name="Google Shape;24;p4"/>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Common criticisms of qualitative research:</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Lacking scientific rigour and systematic approach</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Poor justification of methods adopted</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Lack of transparency in analytical procedures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Findings viewed as merely personal opinions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High susceptibility to researcher bias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Difficulty establishing replicability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Quality criteria address these concerns systematically</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 name="Shape 29"/>
        <p:cNvGrpSpPr/>
        <p:nvPr/>
      </p:nvGrpSpPr>
      <p:grpSpPr>
        <a:xfrm>
          <a:off x="0" y="0"/>
          <a:ext cx="0" cy="0"/>
          <a:chOff x="0" y="0"/>
          <a:chExt cx="0" cy="0"/>
        </a:xfrm>
      </p:grpSpPr>
      <p:sp>
        <p:nvSpPr>
          <p:cNvPr id="30" name="Google Shape;30;p5"/>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200"/>
              <a:buFont typeface="Calibri"/>
              <a:buNone/>
            </a:pPr>
            <a:r>
              <a:rPr b="1" i="0" lang="en-US" sz="3200" u="none" cap="none" strike="noStrike">
                <a:solidFill>
                  <a:srgbClr val="2E5090"/>
                </a:solidFill>
                <a:latin typeface="Calibri"/>
                <a:ea typeface="Calibri"/>
                <a:cs typeface="Calibri"/>
                <a:sym typeface="Calibri"/>
              </a:rPr>
              <a:t>Key Point: Paradigm Matters</a:t>
            </a:r>
            <a:endParaRPr b="0" i="0" sz="3200" u="none" cap="none" strike="noStrike">
              <a:solidFill>
                <a:schemeClr val="dk1"/>
              </a:solidFill>
              <a:latin typeface="Calibri"/>
              <a:ea typeface="Calibri"/>
              <a:cs typeface="Calibri"/>
              <a:sym typeface="Calibri"/>
            </a:endParaRPr>
          </a:p>
        </p:txBody>
      </p:sp>
      <p:sp>
        <p:nvSpPr>
          <p:cNvPr id="31" name="Google Shape;31;p5"/>
          <p:cNvSpPr/>
          <p:nvPr/>
        </p:nvSpPr>
        <p:spPr>
          <a:xfrm>
            <a:off x="914400" y="1371600"/>
            <a:ext cx="7315200" cy="9144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607085"/>
              </a:buClr>
              <a:buSzPts val="2200"/>
              <a:buFont typeface="Calibri"/>
              <a:buNone/>
            </a:pPr>
            <a:r>
              <a:rPr b="0" i="1" lang="en-US" sz="2200" u="none" cap="none" strike="noStrike">
                <a:solidFill>
                  <a:srgbClr val="607085"/>
                </a:solidFill>
                <a:latin typeface="Calibri"/>
                <a:ea typeface="Calibri"/>
                <a:cs typeface="Calibri"/>
                <a:sym typeface="Calibri"/>
              </a:rPr>
              <a:t>Reliability and validity are rooted in the positivist perspective — they must be redefined for their use in a naturalistic approach. — Golafshani (2003)</a:t>
            </a:r>
            <a:endParaRPr b="0" i="0" sz="2200" u="none" cap="none" strike="noStrike">
              <a:solidFill>
                <a:schemeClr val="dk1"/>
              </a:solidFill>
              <a:latin typeface="Calibri"/>
              <a:ea typeface="Calibri"/>
              <a:cs typeface="Calibri"/>
              <a:sym typeface="Calibri"/>
            </a:endParaRPr>
          </a:p>
        </p:txBody>
      </p:sp>
      <p:sp>
        <p:nvSpPr>
          <p:cNvPr id="32" name="Google Shape;32;p5"/>
          <p:cNvSpPr/>
          <p:nvPr/>
        </p:nvSpPr>
        <p:spPr>
          <a:xfrm>
            <a:off x="640080" y="2560320"/>
            <a:ext cx="7863840" cy="1371600"/>
          </a:xfrm>
          <a:prstGeom prst="rect">
            <a:avLst/>
          </a:prstGeom>
          <a:noFill/>
          <a:ln>
            <a:noFill/>
          </a:ln>
        </p:spPr>
        <p:txBody>
          <a:bodyPr anchorCtr="0" anchor="ctr" bIns="45700" lIns="91425" spcFirstLastPara="1" rIns="91425" wrap="square" tIns="45700">
            <a:noAutofit/>
          </a:bodyPr>
          <a:lstStyle/>
          <a:p>
            <a:pPr indent="-342900" lvl="0" marL="342900" marR="0" rtl="0" algn="l">
              <a:spcBef>
                <a:spcPts val="0"/>
              </a:spcBef>
              <a:spcAft>
                <a:spcPts val="0"/>
              </a:spcAft>
              <a:buClr>
                <a:srgbClr val="2C2C2C"/>
              </a:buClr>
              <a:buSzPts val="2200"/>
              <a:buFont typeface="Calibri"/>
              <a:buChar char="•"/>
            </a:pPr>
            <a:r>
              <a:rPr b="0" i="0" lang="en-US" sz="2200" u="none" cap="none" strike="noStrike">
                <a:solidFill>
                  <a:srgbClr val="2C2C2C"/>
                </a:solidFill>
                <a:latin typeface="Calibri"/>
                <a:ea typeface="Calibri"/>
                <a:cs typeface="Calibri"/>
                <a:sym typeface="Calibri"/>
              </a:rPr>
              <a:t>Cannot use positivist terminology (validity, reliability, generalisability)</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200"/>
              <a:buFont typeface="Calibri"/>
              <a:buChar char="•"/>
            </a:pPr>
            <a:r>
              <a:rPr b="0" i="0" lang="en-US" sz="2200" u="none" cap="none" strike="noStrike">
                <a:solidFill>
                  <a:srgbClr val="2C2C2C"/>
                </a:solidFill>
                <a:latin typeface="Calibri"/>
                <a:ea typeface="Calibri"/>
                <a:cs typeface="Calibri"/>
                <a:sym typeface="Calibri"/>
              </a:rPr>
              <a:t>Must use criteria appropriate for interpretivist research</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200"/>
              <a:buFont typeface="Calibri"/>
              <a:buChar char="•"/>
            </a:pPr>
            <a:r>
              <a:rPr b="0" i="0" lang="en-US" sz="2200" u="none" cap="none" strike="noStrike">
                <a:solidFill>
                  <a:srgbClr val="2C2C2C"/>
                </a:solidFill>
                <a:latin typeface="Calibri"/>
                <a:ea typeface="Calibri"/>
                <a:cs typeface="Calibri"/>
                <a:sym typeface="Calibri"/>
              </a:rPr>
              <a:t>Different paradigms require different quality standards</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 name="Shape 37"/>
        <p:cNvGrpSpPr/>
        <p:nvPr/>
      </p:nvGrpSpPr>
      <p:grpSpPr>
        <a:xfrm>
          <a:off x="0" y="0"/>
          <a:ext cx="0" cy="0"/>
          <a:chOff x="0" y="0"/>
          <a:chExt cx="0" cy="0"/>
        </a:xfrm>
      </p:grpSpPr>
      <p:sp>
        <p:nvSpPr>
          <p:cNvPr id="38" name="Google Shape;38;p6"/>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200"/>
              <a:buFont typeface="Calibri"/>
              <a:buNone/>
            </a:pPr>
            <a:r>
              <a:rPr b="1" i="0" lang="en-US" sz="3200" u="none" cap="none" strike="noStrike">
                <a:solidFill>
                  <a:srgbClr val="2E5090"/>
                </a:solidFill>
                <a:latin typeface="Calibri"/>
                <a:ea typeface="Calibri"/>
                <a:cs typeface="Calibri"/>
                <a:sym typeface="Calibri"/>
              </a:rPr>
              <a:t>Three Major Frameworks</a:t>
            </a:r>
            <a:endParaRPr b="0" i="0" sz="3200" u="none" cap="none" strike="noStrike">
              <a:solidFill>
                <a:schemeClr val="dk1"/>
              </a:solidFill>
              <a:latin typeface="Calibri"/>
              <a:ea typeface="Calibri"/>
              <a:cs typeface="Calibri"/>
              <a:sym typeface="Calibri"/>
            </a:endParaRPr>
          </a:p>
        </p:txBody>
      </p:sp>
      <p:sp>
        <p:nvSpPr>
          <p:cNvPr id="39" name="Google Shape;39;p6"/>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600"/>
              <a:buFont typeface="Calibri"/>
              <a:buNone/>
            </a:pPr>
            <a:r>
              <a:rPr b="1" i="0" lang="en-US" sz="2600" u="none" cap="none" strike="noStrike">
                <a:solidFill>
                  <a:srgbClr val="2E5090"/>
                </a:solidFill>
                <a:latin typeface="Calibri"/>
                <a:ea typeface="Calibri"/>
                <a:cs typeface="Calibri"/>
                <a:sym typeface="Calibri"/>
              </a:rPr>
              <a:t>Lincoln &amp; Guba (1985)</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Four trustworthiness criteria - the foundational framework</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E5090"/>
              </a:buClr>
              <a:buSzPts val="2600"/>
              <a:buFont typeface="Calibri"/>
              <a:buNone/>
            </a:pPr>
            <a:r>
              <a:rPr b="1" i="0" lang="en-US" sz="2600" u="none" cap="none" strike="noStrike">
                <a:solidFill>
                  <a:srgbClr val="2E5090"/>
                </a:solidFill>
                <a:latin typeface="Calibri"/>
                <a:ea typeface="Calibri"/>
                <a:cs typeface="Calibri"/>
                <a:sym typeface="Calibri"/>
              </a:rPr>
              <a:t>Sandelowski (1986, 1993)</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Rigour and aesthetic merit - quality through craftsmanship</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E5090"/>
              </a:buClr>
              <a:buSzPts val="2600"/>
              <a:buFont typeface="Calibri"/>
              <a:buNone/>
            </a:pPr>
            <a:r>
              <a:rPr b="1" i="0" lang="en-US" sz="2600" u="none" cap="none" strike="noStrike">
                <a:solidFill>
                  <a:srgbClr val="2E5090"/>
                </a:solidFill>
                <a:latin typeface="Calibri"/>
                <a:ea typeface="Calibri"/>
                <a:cs typeface="Calibri"/>
                <a:sym typeface="Calibri"/>
              </a:rPr>
              <a:t>Creswell &amp; Miller (2000)</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Nine validation procedures - practical strategies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44" name="Shape 44"/>
        <p:cNvGrpSpPr/>
        <p:nvPr/>
      </p:nvGrpSpPr>
      <p:grpSpPr>
        <a:xfrm>
          <a:off x="0" y="0"/>
          <a:ext cx="0" cy="0"/>
          <a:chOff x="0" y="0"/>
          <a:chExt cx="0" cy="0"/>
        </a:xfrm>
      </p:grpSpPr>
      <p:sp>
        <p:nvSpPr>
          <p:cNvPr id="45" name="Google Shape;45;p7"/>
          <p:cNvSpPr/>
          <p:nvPr/>
        </p:nvSpPr>
        <p:spPr>
          <a:xfrm>
            <a:off x="457200" y="1828800"/>
            <a:ext cx="8229600" cy="7315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4000"/>
              <a:buFont typeface="Calibri"/>
              <a:buNone/>
            </a:pPr>
            <a:r>
              <a:rPr b="1" i="0" lang="en-US" sz="4000" u="none" cap="none" strike="noStrike">
                <a:solidFill>
                  <a:srgbClr val="FFFFFF"/>
                </a:solidFill>
                <a:latin typeface="Calibri"/>
                <a:ea typeface="Calibri"/>
                <a:cs typeface="Calibri"/>
                <a:sym typeface="Calibri"/>
              </a:rPr>
              <a:t>Lincoln &amp; Guba (1985)</a:t>
            </a:r>
            <a:endParaRPr b="0" i="0" sz="4000" u="none" cap="none" strike="noStrike">
              <a:solidFill>
                <a:schemeClr val="dk1"/>
              </a:solidFill>
              <a:latin typeface="Calibri"/>
              <a:ea typeface="Calibri"/>
              <a:cs typeface="Calibri"/>
              <a:sym typeface="Calibri"/>
            </a:endParaRPr>
          </a:p>
        </p:txBody>
      </p:sp>
      <p:sp>
        <p:nvSpPr>
          <p:cNvPr id="46" name="Google Shape;46;p7"/>
          <p:cNvSpPr/>
          <p:nvPr/>
        </p:nvSpPr>
        <p:spPr>
          <a:xfrm>
            <a:off x="457200" y="2651760"/>
            <a:ext cx="8229600" cy="4572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8EC"/>
              </a:buClr>
              <a:buSzPts val="2600"/>
              <a:buFont typeface="Calibri"/>
              <a:buNone/>
            </a:pPr>
            <a:r>
              <a:rPr b="0" i="0" lang="en-US" sz="2600" u="none" cap="none" strike="noStrike">
                <a:solidFill>
                  <a:srgbClr val="FFF8EC"/>
                </a:solidFill>
                <a:latin typeface="Calibri"/>
                <a:ea typeface="Calibri"/>
                <a:cs typeface="Calibri"/>
                <a:sym typeface="Calibri"/>
              </a:rPr>
              <a:t>The Four Trustworthiness Criteria</a:t>
            </a:r>
            <a:endParaRPr b="0" i="0" sz="26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 name="Shape 51"/>
        <p:cNvGrpSpPr/>
        <p:nvPr/>
      </p:nvGrpSpPr>
      <p:grpSpPr>
        <a:xfrm>
          <a:off x="0" y="0"/>
          <a:ext cx="0" cy="0"/>
          <a:chOff x="0" y="0"/>
          <a:chExt cx="0" cy="0"/>
        </a:xfrm>
      </p:grpSpPr>
      <p:sp>
        <p:nvSpPr>
          <p:cNvPr id="52" name="Google Shape;52;p8"/>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200"/>
              <a:buFont typeface="Calibri"/>
              <a:buNone/>
            </a:pPr>
            <a:r>
              <a:rPr b="1" i="0" lang="en-US" sz="3200" u="none" cap="none" strike="noStrike">
                <a:solidFill>
                  <a:srgbClr val="2E5090"/>
                </a:solidFill>
                <a:latin typeface="Calibri"/>
                <a:ea typeface="Calibri"/>
                <a:cs typeface="Calibri"/>
                <a:sym typeface="Calibri"/>
              </a:rPr>
              <a:t>What is Trustworthiness?</a:t>
            </a:r>
            <a:endParaRPr b="0" i="0" sz="3200" u="none" cap="none" strike="noStrike">
              <a:solidFill>
                <a:schemeClr val="dk1"/>
              </a:solidFill>
              <a:latin typeface="Calibri"/>
              <a:ea typeface="Calibri"/>
              <a:cs typeface="Calibri"/>
              <a:sym typeface="Calibri"/>
            </a:endParaRPr>
          </a:p>
        </p:txBody>
      </p:sp>
      <p:sp>
        <p:nvSpPr>
          <p:cNvPr id="53" name="Google Shape;53;p8"/>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Trustworthiness = confidence in research findings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Credibility (truth value)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Are findings believable?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Transferability (applicability)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Can findings apply elsewhere?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Dependability (consistency)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Is the process documented?</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Confirmability (neutrality)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Are findings participant-driven?</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9"/>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Credibility: Are Findings Believable?</a:t>
            </a:r>
            <a:endParaRPr b="0" i="0" sz="3000" u="none" cap="none" strike="noStrike">
              <a:solidFill>
                <a:schemeClr val="dk1"/>
              </a:solidFill>
              <a:latin typeface="Calibri"/>
              <a:ea typeface="Calibri"/>
              <a:cs typeface="Calibri"/>
              <a:sym typeface="Calibri"/>
            </a:endParaRPr>
          </a:p>
        </p:txBody>
      </p:sp>
      <p:sp>
        <p:nvSpPr>
          <p:cNvPr id="60" name="Google Shape;60;p9"/>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Strategies: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Prolonged engagement - sufficient time in field</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Persistent observation - focused attention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Triangulation - multiple sources/methods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Peer debriefing - external review</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Member checking - participant verification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Negative case analysis - seek disconfirming evidence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0"/>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Member Checking in Practice</a:t>
            </a:r>
            <a:endParaRPr b="0" i="0" sz="3000" u="none" cap="none" strike="noStrike">
              <a:solidFill>
                <a:schemeClr val="dk1"/>
              </a:solidFill>
              <a:latin typeface="Calibri"/>
              <a:ea typeface="Calibri"/>
              <a:cs typeface="Calibri"/>
              <a:sym typeface="Calibri"/>
            </a:endParaRPr>
          </a:p>
        </p:txBody>
      </p:sp>
      <p:sp>
        <p:nvSpPr>
          <p:cNvPr id="67" name="Google Shape;67;p10"/>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What it is: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Taking findings to participants for verification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Example: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'Preliminary findings were shared with two participants who confirmed themes accurately captured their experiences. One suggested reframing 'resistance' as 'cautious adaptation', enhancing credibility (Lincoln &amp; Guba, 1985).'</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1"/>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Triangulation: Critical Points</a:t>
            </a:r>
            <a:endParaRPr b="0" i="0" sz="3000" u="none" cap="none" strike="noStrike">
              <a:solidFill>
                <a:schemeClr val="dk1"/>
              </a:solidFill>
              <a:latin typeface="Calibri"/>
              <a:ea typeface="Calibri"/>
              <a:cs typeface="Calibri"/>
              <a:sym typeface="Calibri"/>
            </a:endParaRPr>
          </a:p>
        </p:txBody>
      </p:sp>
      <p:sp>
        <p:nvSpPr>
          <p:cNvPr id="74" name="Google Shape;74;p11"/>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5F2D"/>
              </a:buClr>
              <a:buSzPts val="2000"/>
              <a:buFont typeface="Calibri"/>
              <a:buNone/>
            </a:pPr>
            <a:r>
              <a:rPr b="1" i="0" lang="en-US" sz="2000" u="none" cap="none" strike="noStrike">
                <a:solidFill>
                  <a:srgbClr val="2C5F2D"/>
                </a:solidFill>
                <a:latin typeface="Calibri"/>
                <a:ea typeface="Calibri"/>
                <a:cs typeface="Calibri"/>
                <a:sym typeface="Calibri"/>
              </a:rPr>
              <a:t>Data source triangulation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Multiple participants, contexts, times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5F2D"/>
              </a:buClr>
              <a:buSzPts val="2000"/>
              <a:buFont typeface="Calibri"/>
              <a:buNone/>
            </a:pPr>
            <a:r>
              <a:rPr b="1" i="0" lang="en-US" sz="2000" u="none" cap="none" strike="noStrike">
                <a:solidFill>
                  <a:srgbClr val="2C5F2D"/>
                </a:solidFill>
                <a:latin typeface="Calibri"/>
                <a:ea typeface="Calibri"/>
                <a:cs typeface="Calibri"/>
                <a:sym typeface="Calibri"/>
              </a:rPr>
              <a:t>Methodological triangulation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Interviews + documents + observations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Investigator triangulation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00000"/>
              </a:buClr>
              <a:buSzPts val="2000"/>
              <a:buFont typeface="Calibri"/>
              <a:buNone/>
            </a:pPr>
            <a:r>
              <a:rPr b="0" i="0" lang="en-US" sz="2000" u="none" cap="none" strike="noStrike">
                <a:solidFill>
                  <a:srgbClr val="C00000"/>
                </a:solidFill>
                <a:latin typeface="Calibri"/>
                <a:ea typeface="Calibri"/>
                <a:cs typeface="Calibri"/>
                <a:sym typeface="Calibri"/>
              </a:rPr>
              <a:t>Inappropriate for doctoral students - must demonstrate YOUR analysis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2"/>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Can You Mix Qualitative and Quantitative?</a:t>
            </a:r>
            <a:endParaRPr b="0" i="0" sz="2800" u="none" cap="none" strike="noStrike">
              <a:solidFill>
                <a:schemeClr val="dk1"/>
              </a:solidFill>
              <a:latin typeface="Calibri"/>
              <a:ea typeface="Calibri"/>
              <a:cs typeface="Calibri"/>
              <a:sym typeface="Calibri"/>
            </a:endParaRPr>
          </a:p>
        </p:txBody>
      </p:sp>
      <p:sp>
        <p:nvSpPr>
          <p:cNvPr id="81" name="Google Shape;81;p12"/>
          <p:cNvSpPr/>
          <p:nvPr/>
        </p:nvSpPr>
        <p:spPr>
          <a:xfrm>
            <a:off x="914400" y="1188720"/>
            <a:ext cx="7315200" cy="7315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607085"/>
              </a:buClr>
              <a:buSzPts val="2000"/>
              <a:buFont typeface="Calibri"/>
              <a:buNone/>
            </a:pPr>
            <a:r>
              <a:rPr b="0" i="1" lang="en-US" sz="2000" u="none" cap="none" strike="noStrike">
                <a:solidFill>
                  <a:srgbClr val="607085"/>
                </a:solidFill>
                <a:latin typeface="Calibri"/>
                <a:ea typeface="Calibri"/>
                <a:cs typeface="Calibri"/>
                <a:sym typeface="Calibri"/>
              </a:rPr>
              <a:t>Denscombe (2008): qualitative and quantitative research are looking for different things. Mixing them reflects paradigmatic confusion.</a:t>
            </a:r>
            <a:endParaRPr b="0" i="0" sz="2000" u="none" cap="none" strike="noStrike">
              <a:solidFill>
                <a:schemeClr val="dk1"/>
              </a:solidFill>
              <a:latin typeface="Calibri"/>
              <a:ea typeface="Calibri"/>
              <a:cs typeface="Calibri"/>
              <a:sym typeface="Calibri"/>
            </a:endParaRPr>
          </a:p>
        </p:txBody>
      </p:sp>
      <p:sp>
        <p:nvSpPr>
          <p:cNvPr id="82" name="Google Shape;82;p12"/>
          <p:cNvSpPr/>
          <p:nvPr/>
        </p:nvSpPr>
        <p:spPr>
          <a:xfrm>
            <a:off x="640080" y="2194560"/>
            <a:ext cx="7863840" cy="1828800"/>
          </a:xfrm>
          <a:prstGeom prst="rect">
            <a:avLst/>
          </a:prstGeom>
          <a:noFill/>
          <a:ln>
            <a:noFill/>
          </a:ln>
        </p:spPr>
        <p:txBody>
          <a:bodyPr anchorCtr="0" anchor="ctr" bIns="45700" lIns="91425" spcFirstLastPara="1" rIns="91425" wrap="square" tIns="45700">
            <a:noAutofit/>
          </a:bodyPr>
          <a:lstStyle/>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Qualitative: multiple realities, constructed, context-dependent</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Quantitative: singular reality, measurable, generalisable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Incompatible worldviews - stick to your paradigm</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3"/>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Transferability: NOT Generalisability</a:t>
            </a:r>
            <a:endParaRPr b="0" i="0" sz="3000" u="none" cap="none" strike="noStrike">
              <a:solidFill>
                <a:schemeClr val="dk1"/>
              </a:solidFill>
              <a:latin typeface="Calibri"/>
              <a:ea typeface="Calibri"/>
              <a:cs typeface="Calibri"/>
              <a:sym typeface="Calibri"/>
            </a:endParaRPr>
          </a:p>
        </p:txBody>
      </p:sp>
      <p:sp>
        <p:nvSpPr>
          <p:cNvPr id="89" name="Google Shape;89;p13"/>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Transferability: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Provide rich description so readers judge applicability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NOT statistical generalisation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How to achieve:</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Thick, detailed description of context</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Participant demographics and selection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Timing, location, circumstances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4"/>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Dependability: Process Documentation</a:t>
            </a:r>
            <a:endParaRPr b="0" i="0" sz="3000" u="none" cap="none" strike="noStrike">
              <a:solidFill>
                <a:schemeClr val="dk1"/>
              </a:solidFill>
              <a:latin typeface="Calibri"/>
              <a:ea typeface="Calibri"/>
              <a:cs typeface="Calibri"/>
              <a:sym typeface="Calibri"/>
            </a:endParaRPr>
          </a:p>
        </p:txBody>
      </p:sp>
      <p:sp>
        <p:nvSpPr>
          <p:cNvPr id="96" name="Google Shape;96;p14"/>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Can others follow your analytical journey?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Audit trail:</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Documentation of every analytical decision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Recordings, transcripts, coding sheets, memos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Reflexive journal:</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Document decisions, assumptions, challenges as they arise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5"/>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Confirmability: Managing Researcher Influence</a:t>
            </a:r>
            <a:endParaRPr b="0" i="0" sz="2800" u="none" cap="none" strike="noStrike">
              <a:solidFill>
                <a:schemeClr val="dk1"/>
              </a:solidFill>
              <a:latin typeface="Calibri"/>
              <a:ea typeface="Calibri"/>
              <a:cs typeface="Calibri"/>
              <a:sym typeface="Calibri"/>
            </a:endParaRPr>
          </a:p>
        </p:txBody>
      </p:sp>
      <p:sp>
        <p:nvSpPr>
          <p:cNvPr id="103" name="Google Shape;103;p15"/>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Are findings participant-driven or bias-driven?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Weak example: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'I maintained reflexivity throughout'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5F2D"/>
              </a:buClr>
              <a:buSzPts val="2000"/>
              <a:buFont typeface="Calibri"/>
              <a:buNone/>
            </a:pPr>
            <a:r>
              <a:rPr b="1" i="0" lang="en-US" sz="2000" u="none" cap="none" strike="noStrike">
                <a:solidFill>
                  <a:srgbClr val="2C5F2D"/>
                </a:solidFill>
                <a:latin typeface="Calibri"/>
                <a:ea typeface="Calibri"/>
                <a:cs typeface="Calibri"/>
                <a:sym typeface="Calibri"/>
              </a:rPr>
              <a:t>Strong example: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'As a former manager, I hold views on restructuring. To manage this, I documented assumptions after each interview and sought disconfirming evidence (Finlay, 2002).'</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6"/>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What Good Reflexivity Includes</a:t>
            </a:r>
            <a:endParaRPr b="0" i="0" sz="3000" u="none" cap="none" strike="noStrike">
              <a:solidFill>
                <a:schemeClr val="dk1"/>
              </a:solidFill>
              <a:latin typeface="Calibri"/>
              <a:ea typeface="Calibri"/>
              <a:cs typeface="Calibri"/>
              <a:sym typeface="Calibri"/>
            </a:endParaRPr>
          </a:p>
        </p:txBody>
      </p:sp>
      <p:sp>
        <p:nvSpPr>
          <p:cNvPr id="110" name="Google Shape;110;p16"/>
          <p:cNvSpPr/>
          <p:nvPr/>
        </p:nvSpPr>
        <p:spPr>
          <a:xfrm>
            <a:off x="640080" y="1188720"/>
            <a:ext cx="7863840" cy="2743200"/>
          </a:xfrm>
          <a:prstGeom prst="rect">
            <a:avLst/>
          </a:prstGeom>
          <a:noFill/>
          <a:ln>
            <a:noFill/>
          </a:ln>
        </p:spPr>
        <p:txBody>
          <a:bodyPr anchorCtr="0" anchor="ctr" bIns="45700" lIns="91425" spcFirstLastPara="1" rIns="91425" wrap="square" tIns="45700">
            <a:noAutofit/>
          </a:bodyPr>
          <a:lstStyle/>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Your background and relationship to topic</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Specific biases or preconceptions you hold</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How these might influence data collection/analysis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Concrete actions you took to manage bias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Insider/outsider status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7"/>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Negative Case Analysis Explained</a:t>
            </a:r>
            <a:endParaRPr b="0" i="0" sz="3000" u="none" cap="none" strike="noStrike">
              <a:solidFill>
                <a:schemeClr val="dk1"/>
              </a:solidFill>
              <a:latin typeface="Calibri"/>
              <a:ea typeface="Calibri"/>
              <a:cs typeface="Calibri"/>
              <a:sym typeface="Calibri"/>
            </a:endParaRPr>
          </a:p>
        </p:txBody>
      </p:sp>
      <p:sp>
        <p:nvSpPr>
          <p:cNvPr id="117" name="Google Shape;117;p17"/>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What it means: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Actively seeking data that contradicts your pattern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Example: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Pattern: 'All participants described change as threatening'</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Negative case: One described it as 'exciting'</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Refined: 'Most experienced change as threatening, though prior technology exposure influenced perception'</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8"/>
          <p:cNvSpPr/>
          <p:nvPr/>
        </p:nvSpPr>
        <p:spPr>
          <a:xfrm>
            <a:off x="457200" y="365760"/>
            <a:ext cx="8229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Lincoln &amp; Guba: Summary Table</a:t>
            </a:r>
            <a:endParaRPr b="0" i="0" sz="3000" u="none" cap="none" strike="noStrike">
              <a:solidFill>
                <a:schemeClr val="dk1"/>
              </a:solidFill>
              <a:latin typeface="Calibri"/>
              <a:ea typeface="Calibri"/>
              <a:cs typeface="Calibri"/>
              <a:sym typeface="Calibri"/>
            </a:endParaRPr>
          </a:p>
        </p:txBody>
      </p:sp>
      <p:graphicFrame>
        <p:nvGraphicFramePr>
          <p:cNvPr id="124" name="Google Shape;124;p18"/>
          <p:cNvGraphicFramePr/>
          <p:nvPr/>
        </p:nvGraphicFramePr>
        <p:xfrm>
          <a:off x="457200" y="1005840"/>
          <a:ext cx="3000000" cy="3000000"/>
        </p:xfrm>
        <a:graphic>
          <a:graphicData uri="http://schemas.openxmlformats.org/drawingml/2006/table">
            <a:tbl>
              <a:tblPr>
                <a:noFill/>
                <a:tableStyleId>{8CD38166-707F-4E6C-9D45-A5099EB30E4D}</a:tableStyleId>
              </a:tblPr>
              <a:tblGrid>
                <a:gridCol w="1828800"/>
                <a:gridCol w="2743200"/>
                <a:gridCol w="3657600"/>
              </a:tblGrid>
              <a:tr h="685800">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Criterion</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Question</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Key Strategies</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85800">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Credibility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Are findings believable?</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Member checking, triangulation, peer debriefing</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85800">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Transferability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Can findings apply elsewhere?</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Thick description, rich contextual detail</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85800">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Dependability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Is process documented?</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Audit trail, reflexive journal</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85800">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Confirmability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Are findings participant-driven?</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Reflexivity, transparency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bl>
          </a:graphicData>
        </a:graphic>
      </p:graphicFrame>
      <p:sp>
        <p:nvSpPr>
          <p:cNvPr id="125" name="Google Shape;125;p18"/>
          <p:cNvSpPr/>
          <p:nvPr/>
        </p:nvSpPr>
        <p:spPr>
          <a:xfrm>
            <a:off x="457200" y="1005840"/>
            <a:ext cx="8229600" cy="685800"/>
          </a:xfrm>
          <a:prstGeom prst="rect">
            <a:avLst/>
          </a:prstGeom>
          <a:solidFill>
            <a:srgbClr val="2E50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18"/>
          <p:cNvSpPr/>
          <p:nvPr/>
        </p:nvSpPr>
        <p:spPr>
          <a:xfrm>
            <a:off x="457200" y="1005840"/>
            <a:ext cx="1828800" cy="6858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Criterion</a:t>
            </a:r>
            <a:endParaRPr b="0" i="0" sz="1600" u="none" cap="none" strike="noStrike">
              <a:solidFill>
                <a:schemeClr val="dk1"/>
              </a:solidFill>
              <a:latin typeface="Calibri"/>
              <a:ea typeface="Calibri"/>
              <a:cs typeface="Calibri"/>
              <a:sym typeface="Calibri"/>
            </a:endParaRPr>
          </a:p>
        </p:txBody>
      </p:sp>
      <p:sp>
        <p:nvSpPr>
          <p:cNvPr id="127" name="Google Shape;127;p18"/>
          <p:cNvSpPr/>
          <p:nvPr/>
        </p:nvSpPr>
        <p:spPr>
          <a:xfrm>
            <a:off x="2286000" y="1005840"/>
            <a:ext cx="2743200" cy="6858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Question</a:t>
            </a:r>
            <a:endParaRPr b="0" i="0" sz="1600" u="none" cap="none" strike="noStrike">
              <a:solidFill>
                <a:schemeClr val="dk1"/>
              </a:solidFill>
              <a:latin typeface="Calibri"/>
              <a:ea typeface="Calibri"/>
              <a:cs typeface="Calibri"/>
              <a:sym typeface="Calibri"/>
            </a:endParaRPr>
          </a:p>
        </p:txBody>
      </p:sp>
      <p:sp>
        <p:nvSpPr>
          <p:cNvPr id="128" name="Google Shape;128;p18"/>
          <p:cNvSpPr/>
          <p:nvPr/>
        </p:nvSpPr>
        <p:spPr>
          <a:xfrm>
            <a:off x="5029200" y="1005840"/>
            <a:ext cx="3657600" cy="6858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Key Strategies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9"/>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Writing About Trustworthiness</a:t>
            </a:r>
            <a:endParaRPr b="0" i="0" sz="3000" u="none" cap="none" strike="noStrike">
              <a:solidFill>
                <a:schemeClr val="dk1"/>
              </a:solidFill>
              <a:latin typeface="Calibri"/>
              <a:ea typeface="Calibri"/>
              <a:cs typeface="Calibri"/>
              <a:sym typeface="Calibri"/>
            </a:endParaRPr>
          </a:p>
        </p:txBody>
      </p:sp>
      <p:sp>
        <p:nvSpPr>
          <p:cNvPr id="135" name="Google Shape;135;p19"/>
          <p:cNvSpPr/>
          <p:nvPr/>
        </p:nvSpPr>
        <p:spPr>
          <a:xfrm>
            <a:off x="640080" y="1188720"/>
            <a:ext cx="7863840" cy="2743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Trustworthiness was established using Lincoln and Guba's (1985) criteria. Credibility was enhanced through member checking and supervisory debriefing (Creswell &amp; Miller, 2000). Dependability was ensured via comprehensive audit trail documentation. Confirmability was addressed through explicit acknowledgment of my position as former manager and reflexive journaling (Finlay, 2002). Transferability is supported through rich contextual description enabling readers to assess applicability.</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140" name="Shape 140"/>
        <p:cNvGrpSpPr/>
        <p:nvPr/>
      </p:nvGrpSpPr>
      <p:grpSpPr>
        <a:xfrm>
          <a:off x="0" y="0"/>
          <a:ext cx="0" cy="0"/>
          <a:chOff x="0" y="0"/>
          <a:chExt cx="0" cy="0"/>
        </a:xfrm>
      </p:grpSpPr>
      <p:sp>
        <p:nvSpPr>
          <p:cNvPr id="141" name="Google Shape;141;p20"/>
          <p:cNvSpPr/>
          <p:nvPr/>
        </p:nvSpPr>
        <p:spPr>
          <a:xfrm>
            <a:off x="457200" y="1828800"/>
            <a:ext cx="8229600" cy="7315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4000"/>
              <a:buFont typeface="Calibri"/>
              <a:buNone/>
            </a:pPr>
            <a:r>
              <a:rPr b="1" i="0" lang="en-US" sz="4000" u="none" cap="none" strike="noStrike">
                <a:solidFill>
                  <a:srgbClr val="FFFFFF"/>
                </a:solidFill>
                <a:latin typeface="Calibri"/>
                <a:ea typeface="Calibri"/>
                <a:cs typeface="Calibri"/>
                <a:sym typeface="Calibri"/>
              </a:rPr>
              <a:t>Sandelowski (1986, 1993)</a:t>
            </a:r>
            <a:endParaRPr b="0" i="0" sz="4000" u="none" cap="none" strike="noStrike">
              <a:solidFill>
                <a:schemeClr val="dk1"/>
              </a:solidFill>
              <a:latin typeface="Calibri"/>
              <a:ea typeface="Calibri"/>
              <a:cs typeface="Calibri"/>
              <a:sym typeface="Calibri"/>
            </a:endParaRPr>
          </a:p>
        </p:txBody>
      </p:sp>
      <p:sp>
        <p:nvSpPr>
          <p:cNvPr id="142" name="Google Shape;142;p20"/>
          <p:cNvSpPr/>
          <p:nvPr/>
        </p:nvSpPr>
        <p:spPr>
          <a:xfrm>
            <a:off x="457200" y="2651760"/>
            <a:ext cx="8229600" cy="4572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8EC"/>
              </a:buClr>
              <a:buSzPts val="2600"/>
              <a:buFont typeface="Calibri"/>
              <a:buNone/>
            </a:pPr>
            <a:r>
              <a:rPr b="0" i="0" lang="en-US" sz="2600" u="none" cap="none" strike="noStrike">
                <a:solidFill>
                  <a:srgbClr val="FFF8EC"/>
                </a:solidFill>
                <a:latin typeface="Calibri"/>
                <a:ea typeface="Calibri"/>
                <a:cs typeface="Calibri"/>
                <a:sym typeface="Calibri"/>
              </a:rPr>
              <a:t>Rigour and Aesthetic Merit</a:t>
            </a:r>
            <a:endParaRPr b="0" i="0" sz="26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1"/>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Sandelowski's Contribution</a:t>
            </a:r>
            <a:endParaRPr b="0" i="0" sz="3000" u="none" cap="none" strike="noStrike">
              <a:solidFill>
                <a:schemeClr val="dk1"/>
              </a:solidFill>
              <a:latin typeface="Calibri"/>
              <a:ea typeface="Calibri"/>
              <a:cs typeface="Calibri"/>
              <a:sym typeface="Calibri"/>
            </a:endParaRPr>
          </a:p>
        </p:txBody>
      </p:sp>
      <p:sp>
        <p:nvSpPr>
          <p:cNvPr id="149" name="Google Shape;149;p21"/>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Builds on Lincoln &amp; Guba with two key additions: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E5090"/>
              </a:buClr>
              <a:buSzPts val="2400"/>
              <a:buFont typeface="Calibri"/>
              <a:buNone/>
            </a:pPr>
            <a:r>
              <a:rPr b="1" i="0" lang="en-US" sz="2400" u="none" cap="none" strike="noStrike">
                <a:solidFill>
                  <a:srgbClr val="2E5090"/>
                </a:solidFill>
                <a:latin typeface="Calibri"/>
                <a:ea typeface="Calibri"/>
                <a:cs typeface="Calibri"/>
                <a:sym typeface="Calibri"/>
              </a:rPr>
              <a:t>1. Aesthetic Merit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Quality isn't just methodological - it's also about craftsmanship</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E5090"/>
              </a:buClr>
              <a:buSzPts val="2400"/>
              <a:buFont typeface="Calibri"/>
              <a:buNone/>
            </a:pPr>
            <a:r>
              <a:rPr b="1" i="0" lang="en-US" sz="2400" u="none" cap="none" strike="noStrike">
                <a:solidFill>
                  <a:srgbClr val="2E5090"/>
                </a:solidFill>
                <a:latin typeface="Calibri"/>
                <a:ea typeface="Calibri"/>
                <a:cs typeface="Calibri"/>
                <a:sym typeface="Calibri"/>
              </a:rPr>
              <a:t>2. Variability is Meaningful</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Human experiences vary - this is data, not noise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22"/>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What is Aesthetic Merit?</a:t>
            </a:r>
            <a:endParaRPr b="0" i="0" sz="3000" u="none" cap="none" strike="noStrike">
              <a:solidFill>
                <a:schemeClr val="dk1"/>
              </a:solidFill>
              <a:latin typeface="Calibri"/>
              <a:ea typeface="Calibri"/>
              <a:cs typeface="Calibri"/>
              <a:sym typeface="Calibri"/>
            </a:endParaRPr>
          </a:p>
        </p:txBody>
      </p:sp>
      <p:sp>
        <p:nvSpPr>
          <p:cNvPr id="156" name="Google Shape;156;p22"/>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Quality of presentation matters: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Clarity and coherence of narrative</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Vividness - does reader 'see' what participants experienced?</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Balance between richness and conciseness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Artfulness in how findings are presented</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Not just reporting data - crafting experience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3"/>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Aesthetic Merit: Examples</a:t>
            </a:r>
            <a:endParaRPr b="0" i="0" sz="3000" u="none" cap="none" strike="noStrike">
              <a:solidFill>
                <a:schemeClr val="dk1"/>
              </a:solidFill>
              <a:latin typeface="Calibri"/>
              <a:ea typeface="Calibri"/>
              <a:cs typeface="Calibri"/>
              <a:sym typeface="Calibri"/>
            </a:endParaRPr>
          </a:p>
        </p:txBody>
      </p:sp>
      <p:sp>
        <p:nvSpPr>
          <p:cNvPr id="163" name="Google Shape;163;p23"/>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Low aesthetic merit: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'The participant felt stressed about restructuring.'</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5F2D"/>
              </a:buClr>
              <a:buSzPts val="2000"/>
              <a:buFont typeface="Calibri"/>
              <a:buNone/>
            </a:pPr>
            <a:r>
              <a:rPr b="1" i="0" lang="en-US" sz="2000" u="none" cap="none" strike="noStrike">
                <a:solidFill>
                  <a:srgbClr val="2C5F2D"/>
                </a:solidFill>
                <a:latin typeface="Calibri"/>
                <a:ea typeface="Calibri"/>
                <a:cs typeface="Calibri"/>
                <a:sym typeface="Calibri"/>
              </a:rPr>
              <a:t>High aesthetic merit: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'Sarah's hands trembled as she described the morning her team was restructured. Her voice dropped: "I kept thinking, who's next?" The uncertainty, she explained, was worse than the change itself.'</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The second brings readers into the experience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4"/>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Variability is Inherent, Not Problematic</a:t>
            </a:r>
            <a:endParaRPr b="0" i="0" sz="2800" u="none" cap="none" strike="noStrike">
              <a:solidFill>
                <a:schemeClr val="dk1"/>
              </a:solidFill>
              <a:latin typeface="Calibri"/>
              <a:ea typeface="Calibri"/>
              <a:cs typeface="Calibri"/>
              <a:sym typeface="Calibri"/>
            </a:endParaRPr>
          </a:p>
        </p:txBody>
      </p:sp>
      <p:sp>
        <p:nvSpPr>
          <p:cNvPr id="170" name="Google Shape;170;p24"/>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Positivist view:</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Variability is 'noise' to control or eliminate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Interpretivist view (Sandelowski):</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Human experiences genuinely vary</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Variation is real and meaningful</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Document and explain variation, don't control it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Goal: auditability, not replicability</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25"/>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Writing About Variability</a:t>
            </a:r>
            <a:endParaRPr b="0" i="0" sz="3000" u="none" cap="none" strike="noStrike">
              <a:solidFill>
                <a:schemeClr val="dk1"/>
              </a:solidFill>
              <a:latin typeface="Calibri"/>
              <a:ea typeface="Calibri"/>
              <a:cs typeface="Calibri"/>
              <a:sym typeface="Calibri"/>
            </a:endParaRPr>
          </a:p>
        </p:txBody>
      </p:sp>
      <p:sp>
        <p:nvSpPr>
          <p:cNvPr id="177" name="Google Shape;177;p25"/>
          <p:cNvSpPr/>
          <p:nvPr/>
        </p:nvSpPr>
        <p:spPr>
          <a:xfrm>
            <a:off x="640080" y="1371600"/>
            <a:ext cx="7863840" cy="10972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'Participants' experiences of digital transformation varied considerably. Rather than seeking a single pattern, this variation was explored to understand how organisational context, role, and prior technology exposure shaped divergent perceptions (Sandelowski, 1993).'</a:t>
            </a:r>
            <a:endParaRPr b="0" i="0" sz="2000" u="none" cap="none" strike="noStrike">
              <a:solidFill>
                <a:schemeClr val="dk1"/>
              </a:solidFill>
              <a:latin typeface="Calibri"/>
              <a:ea typeface="Calibri"/>
              <a:cs typeface="Calibri"/>
              <a:sym typeface="Calibri"/>
            </a:endParaRPr>
          </a:p>
        </p:txBody>
      </p:sp>
      <p:sp>
        <p:nvSpPr>
          <p:cNvPr id="178" name="Google Shape;178;p25"/>
          <p:cNvSpPr/>
          <p:nvPr/>
        </p:nvSpPr>
        <p:spPr>
          <a:xfrm>
            <a:off x="640080" y="2743200"/>
            <a:ext cx="786384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000"/>
              <a:buFont typeface="Calibri"/>
              <a:buNone/>
            </a:pPr>
            <a:r>
              <a:rPr b="1" i="0" lang="en-US" sz="2000" u="none" cap="none" strike="noStrike">
                <a:solidFill>
                  <a:srgbClr val="2E5090"/>
                </a:solidFill>
                <a:latin typeface="Calibri"/>
                <a:ea typeface="Calibri"/>
                <a:cs typeface="Calibri"/>
                <a:sym typeface="Calibri"/>
              </a:rPr>
              <a:t>This acknowledges variation as meaningful rather than problematic</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6"/>
          <p:cNvSpPr/>
          <p:nvPr/>
        </p:nvSpPr>
        <p:spPr>
          <a:xfrm>
            <a:off x="457200" y="365760"/>
            <a:ext cx="8229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Sandelowski: Summary</a:t>
            </a:r>
            <a:endParaRPr b="0" i="0" sz="3000" u="none" cap="none" strike="noStrike">
              <a:solidFill>
                <a:schemeClr val="dk1"/>
              </a:solidFill>
              <a:latin typeface="Calibri"/>
              <a:ea typeface="Calibri"/>
              <a:cs typeface="Calibri"/>
              <a:sym typeface="Calibri"/>
            </a:endParaRPr>
          </a:p>
        </p:txBody>
      </p:sp>
      <p:graphicFrame>
        <p:nvGraphicFramePr>
          <p:cNvPr id="185" name="Google Shape;185;p26"/>
          <p:cNvGraphicFramePr/>
          <p:nvPr/>
        </p:nvGraphicFramePr>
        <p:xfrm>
          <a:off x="457200" y="1005840"/>
          <a:ext cx="3000000" cy="3000000"/>
        </p:xfrm>
        <a:graphic>
          <a:graphicData uri="http://schemas.openxmlformats.org/drawingml/2006/table">
            <a:tbl>
              <a:tblPr>
                <a:noFill/>
                <a:tableStyleId>{8CD38166-707F-4E6C-9D45-A5099EB30E4D}</a:tableStyleId>
              </a:tblPr>
              <a:tblGrid>
                <a:gridCol w="2286000"/>
                <a:gridCol w="5943600"/>
              </a:tblGrid>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Aspect</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Sandelowski's Contribution</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Truth Value</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Credibility through prolonged engagement</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Applicability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Rich, vivid description for transferability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Consistency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Auditability - acknowledge variability as inherent</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Neutrality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Confirmability through reflexivity</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Aesthetic Merit</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600"/>
                        <a:buFont typeface="Calibri"/>
                        <a:buNone/>
                      </a:pPr>
                      <a:r>
                        <a:rPr lang="en-US" sz="1600" u="none" cap="none" strike="noStrike">
                          <a:solidFill>
                            <a:srgbClr val="2C2C2C"/>
                          </a:solidFill>
                        </a:rPr>
                        <a:t>Quality through craftsmanship and artful presentation</a:t>
                      </a:r>
                      <a:endParaRPr sz="16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bl>
          </a:graphicData>
        </a:graphic>
      </p:graphicFrame>
      <p:sp>
        <p:nvSpPr>
          <p:cNvPr id="186" name="Google Shape;186;p26"/>
          <p:cNvSpPr/>
          <p:nvPr/>
        </p:nvSpPr>
        <p:spPr>
          <a:xfrm>
            <a:off x="457200" y="1005840"/>
            <a:ext cx="8229600" cy="640080"/>
          </a:xfrm>
          <a:prstGeom prst="rect">
            <a:avLst/>
          </a:prstGeom>
          <a:solidFill>
            <a:srgbClr val="2E50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26"/>
          <p:cNvSpPr/>
          <p:nvPr/>
        </p:nvSpPr>
        <p:spPr>
          <a:xfrm>
            <a:off x="457200" y="1005840"/>
            <a:ext cx="228600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Aspect</a:t>
            </a:r>
            <a:endParaRPr b="0" i="0" sz="1600" u="none" cap="none" strike="noStrike">
              <a:solidFill>
                <a:schemeClr val="dk1"/>
              </a:solidFill>
              <a:latin typeface="Calibri"/>
              <a:ea typeface="Calibri"/>
              <a:cs typeface="Calibri"/>
              <a:sym typeface="Calibri"/>
            </a:endParaRPr>
          </a:p>
        </p:txBody>
      </p:sp>
      <p:sp>
        <p:nvSpPr>
          <p:cNvPr id="188" name="Google Shape;188;p26"/>
          <p:cNvSpPr/>
          <p:nvPr/>
        </p:nvSpPr>
        <p:spPr>
          <a:xfrm>
            <a:off x="2743200" y="1005840"/>
            <a:ext cx="594360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Sandelowski's Contribution</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193" name="Shape 193"/>
        <p:cNvGrpSpPr/>
        <p:nvPr/>
      </p:nvGrpSpPr>
      <p:grpSpPr>
        <a:xfrm>
          <a:off x="0" y="0"/>
          <a:ext cx="0" cy="0"/>
          <a:chOff x="0" y="0"/>
          <a:chExt cx="0" cy="0"/>
        </a:xfrm>
      </p:grpSpPr>
      <p:sp>
        <p:nvSpPr>
          <p:cNvPr id="194" name="Google Shape;194;p27"/>
          <p:cNvSpPr/>
          <p:nvPr/>
        </p:nvSpPr>
        <p:spPr>
          <a:xfrm>
            <a:off x="457200" y="1828800"/>
            <a:ext cx="8229600" cy="7315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4000"/>
              <a:buFont typeface="Calibri"/>
              <a:buNone/>
            </a:pPr>
            <a:r>
              <a:rPr b="1" i="0" lang="en-US" sz="4000" u="none" cap="none" strike="noStrike">
                <a:solidFill>
                  <a:srgbClr val="FFFFFF"/>
                </a:solidFill>
                <a:latin typeface="Calibri"/>
                <a:ea typeface="Calibri"/>
                <a:cs typeface="Calibri"/>
                <a:sym typeface="Calibri"/>
              </a:rPr>
              <a:t>Creswell &amp; Miller (2000)</a:t>
            </a:r>
            <a:endParaRPr b="0" i="0" sz="4000" u="none" cap="none" strike="noStrike">
              <a:solidFill>
                <a:schemeClr val="dk1"/>
              </a:solidFill>
              <a:latin typeface="Calibri"/>
              <a:ea typeface="Calibri"/>
              <a:cs typeface="Calibri"/>
              <a:sym typeface="Calibri"/>
            </a:endParaRPr>
          </a:p>
        </p:txBody>
      </p:sp>
      <p:sp>
        <p:nvSpPr>
          <p:cNvPr id="195" name="Google Shape;195;p27"/>
          <p:cNvSpPr/>
          <p:nvPr/>
        </p:nvSpPr>
        <p:spPr>
          <a:xfrm>
            <a:off x="457200" y="2651760"/>
            <a:ext cx="8229600" cy="4572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8EC"/>
              </a:buClr>
              <a:buSzPts val="2600"/>
              <a:buFont typeface="Calibri"/>
              <a:buNone/>
            </a:pPr>
            <a:r>
              <a:rPr b="0" i="0" lang="en-US" sz="2600" u="none" cap="none" strike="noStrike">
                <a:solidFill>
                  <a:srgbClr val="FFF8EC"/>
                </a:solidFill>
                <a:latin typeface="Calibri"/>
                <a:ea typeface="Calibri"/>
                <a:cs typeface="Calibri"/>
                <a:sym typeface="Calibri"/>
              </a:rPr>
              <a:t>Nine Validation Procedures</a:t>
            </a:r>
            <a:endParaRPr b="0" i="0" sz="2600" u="none" cap="none" strike="noStrik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8"/>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Creswell &amp; Miller's Contribution</a:t>
            </a:r>
            <a:endParaRPr b="0" i="0" sz="2800" u="none" cap="none" strike="noStrike">
              <a:solidFill>
                <a:schemeClr val="dk1"/>
              </a:solidFill>
              <a:latin typeface="Calibri"/>
              <a:ea typeface="Calibri"/>
              <a:cs typeface="Calibri"/>
              <a:sym typeface="Calibri"/>
            </a:endParaRPr>
          </a:p>
        </p:txBody>
      </p:sp>
      <p:sp>
        <p:nvSpPr>
          <p:cNvPr id="202" name="Google Shape;202;p28"/>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Nine practical validation procedures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00000"/>
              </a:buClr>
              <a:buSzPts val="2200"/>
              <a:buFont typeface="Calibri"/>
              <a:buNone/>
            </a:pPr>
            <a:r>
              <a:rPr b="1" i="0" lang="en-US" sz="2200" u="none" cap="none" strike="noStrike">
                <a:solidFill>
                  <a:srgbClr val="C00000"/>
                </a:solidFill>
                <a:latin typeface="Calibri"/>
                <a:ea typeface="Calibri"/>
                <a:cs typeface="Calibri"/>
                <a:sym typeface="Calibri"/>
              </a:rPr>
              <a:t>You don't need all nine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Select 3-5 procedures appropriate for your methodology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Key insight:</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Provides concrete, actionable strategies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Can cite specific procedures you implemented</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29"/>
          <p:cNvSpPr/>
          <p:nvPr/>
        </p:nvSpPr>
        <p:spPr>
          <a:xfrm>
            <a:off x="457200" y="365760"/>
            <a:ext cx="8229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The Nine Validation Procedures</a:t>
            </a:r>
            <a:endParaRPr b="0" i="0" sz="2800" u="none" cap="none" strike="noStrike">
              <a:solidFill>
                <a:schemeClr val="dk1"/>
              </a:solidFill>
              <a:latin typeface="Calibri"/>
              <a:ea typeface="Calibri"/>
              <a:cs typeface="Calibri"/>
              <a:sym typeface="Calibri"/>
            </a:endParaRPr>
          </a:p>
        </p:txBody>
      </p:sp>
      <p:sp>
        <p:nvSpPr>
          <p:cNvPr id="209" name="Google Shape;209;p29"/>
          <p:cNvSpPr/>
          <p:nvPr/>
        </p:nvSpPr>
        <p:spPr>
          <a:xfrm>
            <a:off x="640080" y="1005840"/>
            <a:ext cx="3657600" cy="33832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1. Prolonged engagement &amp; persistent observation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2. Triangulation (data sources, methods)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3. Peer review/debriefing</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4. Negative case analysis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5. Clarifying researcher bias (reflexivity)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6. Member checking</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7. Rich, thick description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8. External audits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9. Audit trail</a:t>
            </a:r>
            <a:endParaRPr b="0" i="0" sz="2000" u="none" cap="none" strike="noStrike">
              <a:solidFill>
                <a:schemeClr val="dk1"/>
              </a:solidFill>
              <a:latin typeface="Calibri"/>
              <a:ea typeface="Calibri"/>
              <a:cs typeface="Calibri"/>
              <a:sym typeface="Calibri"/>
            </a:endParaRPr>
          </a:p>
        </p:txBody>
      </p:sp>
      <p:sp>
        <p:nvSpPr>
          <p:cNvPr id="210" name="Google Shape;210;p29"/>
          <p:cNvSpPr/>
          <p:nvPr/>
        </p:nvSpPr>
        <p:spPr>
          <a:xfrm>
            <a:off x="4572000" y="1828800"/>
            <a:ext cx="4114800" cy="137160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2E5090"/>
              </a:buClr>
              <a:buSzPts val="2200"/>
              <a:buFont typeface="Calibri"/>
              <a:buNone/>
            </a:pPr>
            <a:r>
              <a:rPr b="1" i="0" lang="en-US" sz="2200" u="none" cap="none" strike="noStrike">
                <a:solidFill>
                  <a:srgbClr val="2E5090"/>
                </a:solidFill>
                <a:latin typeface="Calibri"/>
                <a:ea typeface="Calibri"/>
                <a:cs typeface="Calibri"/>
                <a:sym typeface="Calibri"/>
              </a:rPr>
              <a:t>Select procedures that fit YOUR research design</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30"/>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Peer Debriefing Explained</a:t>
            </a:r>
            <a:endParaRPr b="0" i="0" sz="3000" u="none" cap="none" strike="noStrike">
              <a:solidFill>
                <a:schemeClr val="dk1"/>
              </a:solidFill>
              <a:latin typeface="Calibri"/>
              <a:ea typeface="Calibri"/>
              <a:cs typeface="Calibri"/>
              <a:sym typeface="Calibri"/>
            </a:endParaRPr>
          </a:p>
        </p:txBody>
      </p:sp>
      <p:sp>
        <p:nvSpPr>
          <p:cNvPr id="217" name="Google Shape;217;p30"/>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What it is: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External review from supervisors or doctoral colleagues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Purpose:</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Challenge your interpretations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Identify assumptions you've missed</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Ensure analytical rigour</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Example:</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'Fortnightly supervisory meetings provided critical review of emerging themes and analytical decisions (Creswell &amp; Miller, 2000).'</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31"/>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External Audits vs Peer Debriefing</a:t>
            </a:r>
            <a:endParaRPr b="0" i="0" sz="2800" u="none" cap="none" strike="noStrike">
              <a:solidFill>
                <a:schemeClr val="dk1"/>
              </a:solidFill>
              <a:latin typeface="Calibri"/>
              <a:ea typeface="Calibri"/>
              <a:cs typeface="Calibri"/>
              <a:sym typeface="Calibri"/>
            </a:endParaRPr>
          </a:p>
        </p:txBody>
      </p:sp>
      <p:sp>
        <p:nvSpPr>
          <p:cNvPr id="224" name="Google Shape;224;p31"/>
          <p:cNvSpPr/>
          <p:nvPr/>
        </p:nvSpPr>
        <p:spPr>
          <a:xfrm>
            <a:off x="640080" y="1188720"/>
            <a:ext cx="7863840" cy="3200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Peer debriefing:</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Ongoing process during research</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Challenges interpretations as they develop</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External audit:</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Post-hoc review by independent researcher</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Examines entire process and audit trail</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Less common for doctoral work</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sp>
        <p:nvSpPr>
          <p:cNvPr id="230" name="Google Shape;230;p32"/>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Writing About Validation Procedures</a:t>
            </a:r>
            <a:endParaRPr b="0" i="0" sz="2800" u="none" cap="none" strike="noStrike">
              <a:solidFill>
                <a:schemeClr val="dk1"/>
              </a:solidFill>
              <a:latin typeface="Calibri"/>
              <a:ea typeface="Calibri"/>
              <a:cs typeface="Calibri"/>
              <a:sym typeface="Calibri"/>
            </a:endParaRPr>
          </a:p>
        </p:txBody>
      </p:sp>
      <p:sp>
        <p:nvSpPr>
          <p:cNvPr id="231" name="Google Shape;231;p32"/>
          <p:cNvSpPr/>
          <p:nvPr/>
        </p:nvSpPr>
        <p:spPr>
          <a:xfrm>
            <a:off x="640080" y="1188720"/>
            <a:ext cx="7863840" cy="18288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'Validation was established through multiple procedures (Creswell &amp; Miller, 2000). Triangulation involved multiple data sources (managers, employees, documents). Peer debriefing through supervisory meetings challenged emerging interpretations. Member checking verified preliminary themes with participants. An audit trail documented analytical decisions, with one coded transcript demonstrating the process.'</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236" name="Shape 236"/>
        <p:cNvGrpSpPr/>
        <p:nvPr/>
      </p:nvGrpSpPr>
      <p:grpSpPr>
        <a:xfrm>
          <a:off x="0" y="0"/>
          <a:ext cx="0" cy="0"/>
          <a:chOff x="0" y="0"/>
          <a:chExt cx="0" cy="0"/>
        </a:xfrm>
      </p:grpSpPr>
      <p:sp>
        <p:nvSpPr>
          <p:cNvPr id="237" name="Google Shape;237;p33"/>
          <p:cNvSpPr/>
          <p:nvPr/>
        </p:nvSpPr>
        <p:spPr>
          <a:xfrm>
            <a:off x="457200" y="1645920"/>
            <a:ext cx="8229600" cy="7315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4000"/>
              <a:buFont typeface="Calibri"/>
              <a:buNone/>
            </a:pPr>
            <a:r>
              <a:rPr b="1" i="0" lang="en-US" sz="4000" u="none" cap="none" strike="noStrike">
                <a:solidFill>
                  <a:srgbClr val="FFFFFF"/>
                </a:solidFill>
                <a:latin typeface="Calibri"/>
                <a:ea typeface="Calibri"/>
                <a:cs typeface="Calibri"/>
                <a:sym typeface="Calibri"/>
              </a:rPr>
              <a:t>Applying Quality Criteria</a:t>
            </a:r>
            <a:endParaRPr b="0" i="0" sz="4000" u="none" cap="none" strike="noStrike">
              <a:solidFill>
                <a:schemeClr val="dk1"/>
              </a:solidFill>
              <a:latin typeface="Calibri"/>
              <a:ea typeface="Calibri"/>
              <a:cs typeface="Calibri"/>
              <a:sym typeface="Calibri"/>
            </a:endParaRPr>
          </a:p>
        </p:txBody>
      </p:sp>
      <p:sp>
        <p:nvSpPr>
          <p:cNvPr id="238" name="Google Shape;238;p33"/>
          <p:cNvSpPr/>
          <p:nvPr/>
        </p:nvSpPr>
        <p:spPr>
          <a:xfrm>
            <a:off x="457200" y="2468880"/>
            <a:ext cx="8229600" cy="54864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8EC"/>
              </a:buClr>
              <a:buSzPts val="3200"/>
              <a:buFont typeface="Calibri"/>
              <a:buNone/>
            </a:pPr>
            <a:r>
              <a:rPr b="0" i="0" lang="en-US" sz="3200" u="none" cap="none" strike="noStrike">
                <a:solidFill>
                  <a:srgbClr val="FFF8EC"/>
                </a:solidFill>
                <a:latin typeface="Calibri"/>
                <a:ea typeface="Calibri"/>
                <a:cs typeface="Calibri"/>
                <a:sym typeface="Calibri"/>
              </a:rPr>
              <a:t>to Interpretivist Pilot Studies</a:t>
            </a:r>
            <a:endParaRPr b="0" i="0" sz="3200" u="none" cap="none" strike="noStrik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34"/>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What is an Interpretivist Pilot Study?</a:t>
            </a:r>
            <a:endParaRPr b="0" i="0" sz="2800" u="none" cap="none" strike="noStrike">
              <a:solidFill>
                <a:schemeClr val="dk1"/>
              </a:solidFill>
              <a:latin typeface="Calibri"/>
              <a:ea typeface="Calibri"/>
              <a:cs typeface="Calibri"/>
              <a:sym typeface="Calibri"/>
            </a:endParaRPr>
          </a:p>
        </p:txBody>
      </p:sp>
      <p:sp>
        <p:nvSpPr>
          <p:cNvPr id="245" name="Google Shape;245;p34"/>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Purpose:</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Test and refine data collection instruments before full-scale study</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Explore recruitment strategies and participant access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Trial analytical frameworks and coding approaches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Identify potential challenges and ethical considerations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Typical characteristics: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Small sample (3-6 participants)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Exploratory findings, not definitive conclusions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Focus on feasibility and refinement</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35"/>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Quality Criteria Still Apply</a:t>
            </a:r>
            <a:endParaRPr b="0" i="0" sz="3000" u="none" cap="none" strike="noStrike">
              <a:solidFill>
                <a:schemeClr val="dk1"/>
              </a:solidFill>
              <a:latin typeface="Calibri"/>
              <a:ea typeface="Calibri"/>
              <a:cs typeface="Calibri"/>
              <a:sym typeface="Calibri"/>
            </a:endParaRPr>
          </a:p>
        </p:txBody>
      </p:sp>
      <p:sp>
        <p:nvSpPr>
          <p:cNvPr id="252" name="Google Shape;252;p35"/>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Common misconception:</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1" lang="en-US" sz="2000" u="none" cap="none" strike="noStrike">
                <a:solidFill>
                  <a:srgbClr val="2C2C2C"/>
                </a:solidFill>
                <a:latin typeface="Calibri"/>
                <a:ea typeface="Calibri"/>
                <a:cs typeface="Calibri"/>
                <a:sym typeface="Calibri"/>
              </a:rPr>
              <a:t>'It's just a pilot, so I don't need to worry about quality'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5F2D"/>
              </a:buClr>
              <a:buSzPts val="2000"/>
              <a:buFont typeface="Calibri"/>
              <a:buNone/>
            </a:pPr>
            <a:r>
              <a:rPr b="1" i="0" lang="en-US" sz="2000" u="none" cap="none" strike="noStrike">
                <a:solidFill>
                  <a:srgbClr val="2C5F2D"/>
                </a:solidFill>
                <a:latin typeface="Calibri"/>
                <a:ea typeface="Calibri"/>
                <a:cs typeface="Calibri"/>
                <a:sym typeface="Calibri"/>
              </a:rPr>
              <a:t>Reality:</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All research must demonstrate methodological rigour</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Small sample size doesn't exempt you from quality criteria</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Pilot findings still need to be credible and trustworthy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The difference:</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Acknowledge limitations openly</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Frame findings as exploratory</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Demonstrate rigour within pilot scope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36"/>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Credibility in Pilot Studies</a:t>
            </a:r>
            <a:endParaRPr b="0" i="0" sz="3000" u="none" cap="none" strike="noStrike">
              <a:solidFill>
                <a:schemeClr val="dk1"/>
              </a:solidFill>
              <a:latin typeface="Calibri"/>
              <a:ea typeface="Calibri"/>
              <a:cs typeface="Calibri"/>
              <a:sym typeface="Calibri"/>
            </a:endParaRPr>
          </a:p>
        </p:txBody>
      </p:sp>
      <p:sp>
        <p:nvSpPr>
          <p:cNvPr id="259" name="Google Shape;259;p36"/>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Feasible strategies: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Member checking</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Share preliminary themes with 2-3 participants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Example: 'Preliminary findings were shared with two of four participants who confirmed interpretations captured their experiences'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Supervisory debriefing</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Regular meetings throughout pilot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Example: 'Fortnightly supervisory meetings provided critical review of emerging analytical decisions'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Data source triangulation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If feasible, combine interviews with documents or observations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37"/>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Transferability in Pilot Studies</a:t>
            </a:r>
            <a:endParaRPr b="0" i="0" sz="3000" u="none" cap="none" strike="noStrike">
              <a:solidFill>
                <a:schemeClr val="dk1"/>
              </a:solidFill>
              <a:latin typeface="Calibri"/>
              <a:ea typeface="Calibri"/>
              <a:cs typeface="Calibri"/>
              <a:sym typeface="Calibri"/>
            </a:endParaRPr>
          </a:p>
        </p:txBody>
      </p:sp>
      <p:sp>
        <p:nvSpPr>
          <p:cNvPr id="266" name="Google Shape;266;p37"/>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C00000"/>
              </a:buClr>
              <a:buSzPts val="2000"/>
              <a:buFont typeface="Calibri"/>
              <a:buNone/>
            </a:pPr>
            <a:r>
              <a:rPr b="1" i="0" lang="en-US" sz="2000" u="none" cap="none" strike="noStrike">
                <a:solidFill>
                  <a:srgbClr val="C00000"/>
                </a:solidFill>
                <a:latin typeface="Calibri"/>
                <a:ea typeface="Calibri"/>
                <a:cs typeface="Calibri"/>
                <a:sym typeface="Calibri"/>
              </a:rPr>
              <a:t>Key point: You CANNOT statistically generalise from 3-6 participants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What you CAN do:</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Provide rich contextual description</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Enable readers to assess applicability to their contexts</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Be explicit about pilot study limitations</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Example for pilot study: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'As a pilot study (n=4), findings are not generalisable. However, rich contextual description enables readers to assess applicability to similar SME contexts undergoing digital transformation (Lincoln &amp; Guba, 1985). Findings are exploratory and inform the design of the full-scale study.'</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38"/>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Dependability in Pilot Studies</a:t>
            </a:r>
            <a:endParaRPr b="0" i="0" sz="3000" u="none" cap="none" strike="noStrike">
              <a:solidFill>
                <a:schemeClr val="dk1"/>
              </a:solidFill>
              <a:latin typeface="Calibri"/>
              <a:ea typeface="Calibri"/>
              <a:cs typeface="Calibri"/>
              <a:sym typeface="Calibri"/>
            </a:endParaRPr>
          </a:p>
        </p:txBody>
      </p:sp>
      <p:sp>
        <p:nvSpPr>
          <p:cNvPr id="273" name="Google Shape;273;p38"/>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1800"/>
              <a:buFont typeface="Calibri"/>
              <a:buNone/>
            </a:pPr>
            <a:r>
              <a:rPr b="1" i="0" lang="en-US" sz="1800" u="none" cap="none" strike="noStrike">
                <a:solidFill>
                  <a:srgbClr val="2C2C2C"/>
                </a:solidFill>
                <a:latin typeface="Calibri"/>
                <a:ea typeface="Calibri"/>
                <a:cs typeface="Calibri"/>
                <a:sym typeface="Calibri"/>
              </a:rPr>
              <a:t>Essential documentation: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1800"/>
              <a:buFont typeface="Calibri"/>
              <a:buChar char="•"/>
            </a:pPr>
            <a:r>
              <a:rPr b="0" i="0" lang="en-US" sz="1800" u="none" cap="none" strike="noStrike">
                <a:solidFill>
                  <a:srgbClr val="2C2C2C"/>
                </a:solidFill>
                <a:latin typeface="Calibri"/>
                <a:ea typeface="Calibri"/>
                <a:cs typeface="Calibri"/>
                <a:sym typeface="Calibri"/>
              </a:rPr>
              <a:t>Complete audit trail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Interview recordings, transcripts, coding sheets, memos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1800"/>
              <a:buFont typeface="Calibri"/>
              <a:buChar char="•"/>
            </a:pPr>
            <a:r>
              <a:rPr b="0" i="0" lang="en-US" sz="1800" u="none" cap="none" strike="noStrike">
                <a:solidFill>
                  <a:srgbClr val="2C2C2C"/>
                </a:solidFill>
                <a:latin typeface="Calibri"/>
                <a:ea typeface="Calibri"/>
                <a:cs typeface="Calibri"/>
                <a:sym typeface="Calibri"/>
              </a:rPr>
              <a:t>Reflexive journal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Document decisions, challenges, assumptions as they arise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1" i="0" lang="en-US" sz="1800" u="none" cap="none" strike="noStrike">
                <a:solidFill>
                  <a:srgbClr val="2C2C2C"/>
                </a:solidFill>
                <a:latin typeface="Calibri"/>
                <a:ea typeface="Calibri"/>
                <a:cs typeface="Calibri"/>
                <a:sym typeface="Calibri"/>
              </a:rPr>
              <a:t>For appendices:</a:t>
            </a:r>
            <a:endParaRPr b="0" i="0" sz="18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1800"/>
              <a:buFont typeface="Calibri"/>
              <a:buChar char="•"/>
            </a:pPr>
            <a:r>
              <a:rPr b="0" i="0" lang="en-US" sz="1800" u="none" cap="none" strike="noStrike">
                <a:solidFill>
                  <a:srgbClr val="2C2C2C"/>
                </a:solidFill>
                <a:latin typeface="Calibri"/>
                <a:ea typeface="Calibri"/>
                <a:cs typeface="Calibri"/>
                <a:sym typeface="Calibri"/>
              </a:rPr>
              <a:t>One raw transcript</a:t>
            </a:r>
            <a:endParaRPr b="0" i="0" sz="18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1800"/>
              <a:buFont typeface="Calibri"/>
              <a:buChar char="•"/>
            </a:pPr>
            <a:r>
              <a:rPr b="0" i="0" lang="en-US" sz="1800" u="none" cap="none" strike="noStrike">
                <a:solidFill>
                  <a:srgbClr val="2C2C2C"/>
                </a:solidFill>
                <a:latin typeface="Calibri"/>
                <a:ea typeface="Calibri"/>
                <a:cs typeface="Calibri"/>
                <a:sym typeface="Calibri"/>
              </a:rPr>
              <a:t>One fully coded transcript showing analytical process</a:t>
            </a:r>
            <a:endParaRPr b="0" i="0" sz="18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1800"/>
              <a:buFont typeface="Calibri"/>
              <a:buChar char="•"/>
            </a:pPr>
            <a:r>
              <a:rPr b="0" i="0" lang="en-US" sz="1800" u="none" cap="none" strike="noStrike">
                <a:solidFill>
                  <a:srgbClr val="2C2C2C"/>
                </a:solidFill>
                <a:latin typeface="Calibri"/>
                <a:ea typeface="Calibri"/>
                <a:cs typeface="Calibri"/>
                <a:sym typeface="Calibri"/>
              </a:rPr>
              <a:t>Interview question justification table linking questions to RQs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0" lang="en-US" sz="1800" u="none" cap="none" strike="noStrike">
                <a:solidFill>
                  <a:srgbClr val="2C2C2C"/>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Example: 'A comprehensive audit trail documents all analytical decisions. One coded transcript (Appendix C) demonstrates the systematic process from raw data to themes.'</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39"/>
          <p:cNvSpPr/>
          <p:nvPr/>
        </p:nvSpPr>
        <p:spPr>
          <a:xfrm>
            <a:off x="457200" y="457200"/>
            <a:ext cx="822960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3000"/>
              <a:buFont typeface="Calibri"/>
              <a:buNone/>
            </a:pPr>
            <a:r>
              <a:rPr b="1" i="0" lang="en-US" sz="3000" u="none" cap="none" strike="noStrike">
                <a:solidFill>
                  <a:srgbClr val="2E5090"/>
                </a:solidFill>
                <a:latin typeface="Calibri"/>
                <a:ea typeface="Calibri"/>
                <a:cs typeface="Calibri"/>
                <a:sym typeface="Calibri"/>
              </a:rPr>
              <a:t>Confirmability in Pilot Studies</a:t>
            </a:r>
            <a:endParaRPr b="0" i="0" sz="3000" u="none" cap="none" strike="noStrike">
              <a:solidFill>
                <a:schemeClr val="dk1"/>
              </a:solidFill>
              <a:latin typeface="Calibri"/>
              <a:ea typeface="Calibri"/>
              <a:cs typeface="Calibri"/>
              <a:sym typeface="Calibri"/>
            </a:endParaRPr>
          </a:p>
        </p:txBody>
      </p:sp>
      <p:sp>
        <p:nvSpPr>
          <p:cNvPr id="280" name="Google Shape;280;p39"/>
          <p:cNvSpPr/>
          <p:nvPr/>
        </p:nvSpPr>
        <p:spPr>
          <a:xfrm>
            <a:off x="640080" y="1097280"/>
            <a:ext cx="7863840" cy="32918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Reflexivity is critical</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Example for pilot study:</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1800"/>
              <a:buFont typeface="Calibri"/>
              <a:buNone/>
            </a:pPr>
            <a:r>
              <a:rPr b="0" i="1" lang="en-US" sz="1800" u="none" cap="none" strike="noStrike">
                <a:solidFill>
                  <a:srgbClr val="2C2C2C"/>
                </a:solidFill>
                <a:latin typeface="Calibri"/>
                <a:ea typeface="Calibri"/>
                <a:cs typeface="Calibri"/>
                <a:sym typeface="Calibri"/>
              </a:rPr>
              <a:t>'As a former middle manager who experienced organisational restructuring, I hold strong views on top-down change. This insider position offered rapport-building advantages but risked projection of my experiences onto participants. To manage this, I maintained a reflexive journal documenting assumptions after each interview and actively sought disconfirming evidence during analysis (Finlay, 2002). As this is a pilot study with a small sample, establishing confirmability through transparent reflexive practice was particularly important.'</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0" i="0" lang="en-US" sz="2000" u="none" cap="none" strike="noStrike">
                <a:solidFill>
                  <a:srgbClr val="2C2C2C"/>
                </a:solidFill>
                <a:latin typeface="Calibri"/>
                <a:ea typeface="Calibri"/>
                <a:cs typeface="Calibri"/>
                <a:sym typeface="Calibri"/>
              </a:rPr>
              <a:t> </a:t>
            </a:r>
            <a:endParaRPr b="0" i="0" sz="20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2C2C2C"/>
              </a:buClr>
              <a:buSzPts val="2000"/>
              <a:buFont typeface="Calibri"/>
              <a:buNone/>
            </a:pPr>
            <a:r>
              <a:rPr b="1" i="0" lang="en-US" sz="2000" u="none" cap="none" strike="noStrike">
                <a:solidFill>
                  <a:srgbClr val="2C2C2C"/>
                </a:solidFill>
                <a:latin typeface="Calibri"/>
                <a:ea typeface="Calibri"/>
                <a:cs typeface="Calibri"/>
                <a:sym typeface="Calibri"/>
              </a:rPr>
              <a:t>Include in your write-up:</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Your background and relationship to topic</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Specific biases you hold and how you managed them</a:t>
            </a:r>
            <a:endParaRPr b="0" i="0" sz="20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2C2C2C"/>
              </a:buClr>
              <a:buSzPts val="2000"/>
              <a:buFont typeface="Calibri"/>
              <a:buChar char="•"/>
            </a:pPr>
            <a:r>
              <a:rPr b="0" i="0" lang="en-US" sz="2000" u="none" cap="none" strike="noStrike">
                <a:solidFill>
                  <a:srgbClr val="2C2C2C"/>
                </a:solidFill>
                <a:latin typeface="Calibri"/>
                <a:ea typeface="Calibri"/>
                <a:cs typeface="Calibri"/>
                <a:sym typeface="Calibri"/>
              </a:rPr>
              <a:t>Concrete actions taken (not just 'I was reflexive')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40"/>
          <p:cNvSpPr/>
          <p:nvPr/>
        </p:nvSpPr>
        <p:spPr>
          <a:xfrm>
            <a:off x="457200" y="365760"/>
            <a:ext cx="8229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Writing Quality Section for Pilot Study</a:t>
            </a:r>
            <a:endParaRPr b="0" i="0" sz="2800" u="none" cap="none" strike="noStrike">
              <a:solidFill>
                <a:schemeClr val="dk1"/>
              </a:solidFill>
              <a:latin typeface="Calibri"/>
              <a:ea typeface="Calibri"/>
              <a:cs typeface="Calibri"/>
              <a:sym typeface="Calibri"/>
            </a:endParaRPr>
          </a:p>
        </p:txBody>
      </p:sp>
      <p:sp>
        <p:nvSpPr>
          <p:cNvPr id="287" name="Google Shape;287;p40"/>
          <p:cNvSpPr/>
          <p:nvPr/>
        </p:nvSpPr>
        <p:spPr>
          <a:xfrm>
            <a:off x="640080" y="868680"/>
            <a:ext cx="786384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607085"/>
              </a:buClr>
              <a:buSzPts val="1800"/>
              <a:buFont typeface="Calibri"/>
              <a:buNone/>
            </a:pPr>
            <a:r>
              <a:rPr b="0" i="1" lang="en-US" sz="1800" u="none" cap="none" strike="noStrike">
                <a:solidFill>
                  <a:srgbClr val="607085"/>
                </a:solidFill>
                <a:latin typeface="Calibri"/>
                <a:ea typeface="Calibri"/>
                <a:cs typeface="Calibri"/>
                <a:sym typeface="Calibri"/>
              </a:rPr>
              <a:t>Example paragraph demonstrating quality in pilot study methodology:</a:t>
            </a:r>
            <a:endParaRPr b="0" i="0" sz="1800" u="none" cap="none" strike="noStrike">
              <a:solidFill>
                <a:schemeClr val="dk1"/>
              </a:solidFill>
              <a:latin typeface="Calibri"/>
              <a:ea typeface="Calibri"/>
              <a:cs typeface="Calibri"/>
              <a:sym typeface="Calibri"/>
            </a:endParaRPr>
          </a:p>
        </p:txBody>
      </p:sp>
      <p:sp>
        <p:nvSpPr>
          <p:cNvPr id="288" name="Google Shape;288;p40"/>
          <p:cNvSpPr/>
          <p:nvPr/>
        </p:nvSpPr>
        <p:spPr>
          <a:xfrm>
            <a:off x="640080" y="1280160"/>
            <a:ext cx="7863840" cy="31089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C2C2C"/>
              </a:buClr>
              <a:buSzPts val="1600"/>
              <a:buFont typeface="Calibri"/>
              <a:buNone/>
            </a:pPr>
            <a:r>
              <a:rPr b="0" i="0" lang="en-US" sz="1600" u="none" cap="none" strike="noStrike">
                <a:solidFill>
                  <a:srgbClr val="2C2C2C"/>
                </a:solidFill>
                <a:latin typeface="Calibri"/>
                <a:ea typeface="Calibri"/>
                <a:cs typeface="Calibri"/>
                <a:sym typeface="Calibri"/>
              </a:rPr>
              <a:t>Trustworthiness was established using Lincoln and Guba's (1985) criteria appropriate for pilot study research. Credibility was enhanced through member checking with two of four participants who confirmed preliminary themes accurately captured their experiences, and through supervisory debriefing providing critical review of analytical decisions (Creswell &amp; Miller, 2000). Dependability was ensured via comprehensive audit trail documentation and systematic coding procedures, with one fully coded transcript demonstrating the analytical process (Appendix C). Confirmability was addressed through explicit acknowledgment of my position as former public sector manager and reflexive journaling documenting assumptions after each interview (Finlay, 2002). Transferability is supported through rich contextual description enabling readers to assess applicability to similar organisational contexts, whilst acknowledging that as a pilot study (n=4), findings are exploratory rather than definitive (Sandelowski, 1993). Variation in participants' experiences was documented and explored rather than minimised, revealing how organisational role shaped divergent perceptions.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41"/>
          <p:cNvSpPr/>
          <p:nvPr/>
        </p:nvSpPr>
        <p:spPr>
          <a:xfrm>
            <a:off x="457200" y="365760"/>
            <a:ext cx="8229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2E5090"/>
              </a:buClr>
              <a:buSzPts val="2800"/>
              <a:buFont typeface="Calibri"/>
              <a:buNone/>
            </a:pPr>
            <a:r>
              <a:rPr b="1" i="0" lang="en-US" sz="2800" u="none" cap="none" strike="noStrike">
                <a:solidFill>
                  <a:srgbClr val="2E5090"/>
                </a:solidFill>
                <a:latin typeface="Calibri"/>
                <a:ea typeface="Calibri"/>
                <a:cs typeface="Calibri"/>
                <a:sym typeface="Calibri"/>
              </a:rPr>
              <a:t>Comparing the Three Frameworks</a:t>
            </a:r>
            <a:endParaRPr b="0" i="0" sz="2800" u="none" cap="none" strike="noStrike">
              <a:solidFill>
                <a:schemeClr val="dk1"/>
              </a:solidFill>
              <a:latin typeface="Calibri"/>
              <a:ea typeface="Calibri"/>
              <a:cs typeface="Calibri"/>
              <a:sym typeface="Calibri"/>
            </a:endParaRPr>
          </a:p>
        </p:txBody>
      </p:sp>
      <p:graphicFrame>
        <p:nvGraphicFramePr>
          <p:cNvPr id="295" name="Google Shape;295;p41"/>
          <p:cNvGraphicFramePr/>
          <p:nvPr/>
        </p:nvGraphicFramePr>
        <p:xfrm>
          <a:off x="365760" y="1005840"/>
          <a:ext cx="3000000" cy="3000000"/>
        </p:xfrm>
        <a:graphic>
          <a:graphicData uri="http://schemas.openxmlformats.org/drawingml/2006/table">
            <a:tbl>
              <a:tblPr>
                <a:noFill/>
                <a:tableStyleId>{8CD38166-707F-4E6C-9D45-A5099EB30E4D}</a:tableStyleId>
              </a:tblPr>
              <a:tblGrid>
                <a:gridCol w="1828800"/>
                <a:gridCol w="2286000"/>
                <a:gridCol w="2286000"/>
                <a:gridCol w="2011675"/>
              </a:tblGrid>
              <a:tr h="640075">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Framework</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Focus</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Key Strength</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When to Use</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Lincoln &amp; Guba</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Four trustworthiness criteria</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Foundational, widely accepted</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Primary framework - cite explicitly</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Sandelowski</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Rigour + aesthetic merit</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Adds craftsmanship dimension</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When discussing presentation quality</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r h="640075">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Creswell &amp; Miller</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Nine validation procedures</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Practical, actionable strategies</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c>
                  <a:txBody>
                    <a:bodyPr/>
                    <a:lstStyle/>
                    <a:p>
                      <a:pPr indent="0" lvl="0" marL="0" marR="0" rtl="0" algn="l">
                        <a:spcBef>
                          <a:spcPts val="0"/>
                        </a:spcBef>
                        <a:spcAft>
                          <a:spcPts val="0"/>
                        </a:spcAft>
                        <a:buClr>
                          <a:srgbClr val="2C2C2C"/>
                        </a:buClr>
                        <a:buSzPts val="1500"/>
                        <a:buFont typeface="Calibri"/>
                        <a:buNone/>
                      </a:pPr>
                      <a:r>
                        <a:rPr lang="en-US" sz="1500" u="none" cap="none" strike="noStrike">
                          <a:solidFill>
                            <a:srgbClr val="2C2C2C"/>
                          </a:solidFill>
                        </a:rPr>
                        <a:t>When citing specific procedures</a:t>
                      </a:r>
                      <a:endParaRPr sz="1500" u="none" cap="none" strike="noStrike"/>
                    </a:p>
                  </a:txBody>
                  <a:tcPr marT="45725" marB="45725" marR="91450" marL="91450" anchor="ctr">
                    <a:lnL cap="flat" cmpd="sng" w="12700">
                      <a:solidFill>
                        <a:srgbClr val="607085"/>
                      </a:solidFill>
                      <a:prstDash val="solid"/>
                      <a:round/>
                      <a:headEnd len="sm" w="sm" type="none"/>
                      <a:tailEnd len="sm" w="sm" type="none"/>
                    </a:lnL>
                    <a:lnR cap="flat" cmpd="sng" w="12700">
                      <a:solidFill>
                        <a:srgbClr val="607085"/>
                      </a:solidFill>
                      <a:prstDash val="solid"/>
                      <a:round/>
                      <a:headEnd len="sm" w="sm" type="none"/>
                      <a:tailEnd len="sm" w="sm" type="none"/>
                    </a:lnR>
                    <a:lnT cap="flat" cmpd="sng" w="12700">
                      <a:solidFill>
                        <a:srgbClr val="607085"/>
                      </a:solidFill>
                      <a:prstDash val="solid"/>
                      <a:round/>
                      <a:headEnd len="sm" w="sm" type="none"/>
                      <a:tailEnd len="sm" w="sm" type="none"/>
                    </a:lnT>
                    <a:lnB cap="flat" cmpd="sng" w="12700">
                      <a:solidFill>
                        <a:srgbClr val="607085"/>
                      </a:solidFill>
                      <a:prstDash val="solid"/>
                      <a:round/>
                      <a:headEnd len="sm" w="sm" type="none"/>
                      <a:tailEnd len="sm" w="sm" type="none"/>
                    </a:lnB>
                    <a:solidFill>
                      <a:srgbClr val="FFF8EC"/>
                    </a:solidFill>
                  </a:tcPr>
                </a:tc>
              </a:tr>
            </a:tbl>
          </a:graphicData>
        </a:graphic>
      </p:graphicFrame>
      <p:sp>
        <p:nvSpPr>
          <p:cNvPr id="296" name="Google Shape;296;p41"/>
          <p:cNvSpPr/>
          <p:nvPr/>
        </p:nvSpPr>
        <p:spPr>
          <a:xfrm>
            <a:off x="365760" y="1005840"/>
            <a:ext cx="8412480" cy="640080"/>
          </a:xfrm>
          <a:prstGeom prst="rect">
            <a:avLst/>
          </a:prstGeom>
          <a:solidFill>
            <a:srgbClr val="2E509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41"/>
          <p:cNvSpPr/>
          <p:nvPr/>
        </p:nvSpPr>
        <p:spPr>
          <a:xfrm>
            <a:off x="365760" y="1005840"/>
            <a:ext cx="182880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Framework</a:t>
            </a:r>
            <a:endParaRPr b="0" i="0" sz="1500" u="none" cap="none" strike="noStrike">
              <a:solidFill>
                <a:schemeClr val="dk1"/>
              </a:solidFill>
              <a:latin typeface="Calibri"/>
              <a:ea typeface="Calibri"/>
              <a:cs typeface="Calibri"/>
              <a:sym typeface="Calibri"/>
            </a:endParaRPr>
          </a:p>
        </p:txBody>
      </p:sp>
      <p:sp>
        <p:nvSpPr>
          <p:cNvPr id="298" name="Google Shape;298;p41"/>
          <p:cNvSpPr/>
          <p:nvPr/>
        </p:nvSpPr>
        <p:spPr>
          <a:xfrm>
            <a:off x="2468880" y="1005840"/>
            <a:ext cx="228600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Focus</a:t>
            </a:r>
            <a:endParaRPr b="0" i="0" sz="1500" u="none" cap="none" strike="noStrike">
              <a:solidFill>
                <a:schemeClr val="dk1"/>
              </a:solidFill>
              <a:latin typeface="Calibri"/>
              <a:ea typeface="Calibri"/>
              <a:cs typeface="Calibri"/>
              <a:sym typeface="Calibri"/>
            </a:endParaRPr>
          </a:p>
        </p:txBody>
      </p:sp>
      <p:sp>
        <p:nvSpPr>
          <p:cNvPr id="299" name="Google Shape;299;p41"/>
          <p:cNvSpPr/>
          <p:nvPr/>
        </p:nvSpPr>
        <p:spPr>
          <a:xfrm>
            <a:off x="4572000" y="1005840"/>
            <a:ext cx="228600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Key Strength</a:t>
            </a:r>
            <a:endParaRPr b="0" i="0" sz="1500" u="none" cap="none" strike="noStrike">
              <a:solidFill>
                <a:schemeClr val="dk1"/>
              </a:solidFill>
              <a:latin typeface="Calibri"/>
              <a:ea typeface="Calibri"/>
              <a:cs typeface="Calibri"/>
              <a:sym typeface="Calibri"/>
            </a:endParaRPr>
          </a:p>
        </p:txBody>
      </p:sp>
      <p:sp>
        <p:nvSpPr>
          <p:cNvPr id="300" name="Google Shape;300;p41"/>
          <p:cNvSpPr/>
          <p:nvPr/>
        </p:nvSpPr>
        <p:spPr>
          <a:xfrm>
            <a:off x="6675120" y="1005840"/>
            <a:ext cx="2011680" cy="64008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When to Use</a:t>
            </a:r>
            <a:endParaRPr b="0" i="0" sz="1500" u="none" cap="none" strike="noStrike">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5090"/>
        </a:solidFill>
      </p:bgPr>
    </p:bg>
    <p:spTree>
      <p:nvGrpSpPr>
        <p:cNvPr id="305" name="Shape 305"/>
        <p:cNvGrpSpPr/>
        <p:nvPr/>
      </p:nvGrpSpPr>
      <p:grpSpPr>
        <a:xfrm>
          <a:off x="0" y="0"/>
          <a:ext cx="0" cy="0"/>
          <a:chOff x="0" y="0"/>
          <a:chExt cx="0" cy="0"/>
        </a:xfrm>
      </p:grpSpPr>
      <p:sp>
        <p:nvSpPr>
          <p:cNvPr id="306" name="Google Shape;306;p42"/>
          <p:cNvSpPr/>
          <p:nvPr/>
        </p:nvSpPr>
        <p:spPr>
          <a:xfrm>
            <a:off x="457200" y="640080"/>
            <a:ext cx="8229600" cy="54864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3600"/>
              <a:buFont typeface="Calibri"/>
              <a:buNone/>
            </a:pPr>
            <a:r>
              <a:rPr b="1" i="0" lang="en-US" sz="3600" u="none" cap="none" strike="noStrike">
                <a:solidFill>
                  <a:srgbClr val="FFFFFF"/>
                </a:solidFill>
                <a:latin typeface="Calibri"/>
                <a:ea typeface="Calibri"/>
                <a:cs typeface="Calibri"/>
                <a:sym typeface="Calibri"/>
              </a:rPr>
              <a:t>Key Takeaways</a:t>
            </a:r>
            <a:endParaRPr b="0" i="0" sz="3600" u="none" cap="none" strike="noStrike">
              <a:solidFill>
                <a:schemeClr val="dk1"/>
              </a:solidFill>
              <a:latin typeface="Calibri"/>
              <a:ea typeface="Calibri"/>
              <a:cs typeface="Calibri"/>
              <a:sym typeface="Calibri"/>
            </a:endParaRPr>
          </a:p>
        </p:txBody>
      </p:sp>
      <p:sp>
        <p:nvSpPr>
          <p:cNvPr id="307" name="Google Shape;307;p42"/>
          <p:cNvSpPr/>
          <p:nvPr/>
        </p:nvSpPr>
        <p:spPr>
          <a:xfrm>
            <a:off x="914400" y="1463040"/>
            <a:ext cx="7315200" cy="2743200"/>
          </a:xfrm>
          <a:prstGeom prst="rect">
            <a:avLst/>
          </a:prstGeom>
          <a:noFill/>
          <a:ln>
            <a:noFill/>
          </a:ln>
        </p:spPr>
        <p:txBody>
          <a:bodyPr anchorCtr="0" anchor="ctr" bIns="45700" lIns="91425" spcFirstLastPara="1" rIns="91425" wrap="square" tIns="45700">
            <a:noAutofit/>
          </a:bodyPr>
          <a:lstStyle/>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Quality criteria must match your paradigm</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Lincoln &amp; Guba - foundational framework</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Sandelowski - adds craftsmanship and variability</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Creswell &amp; Miller - practical procedures</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Pilot studies must demonstrate rigour</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Be specific about what you ACTUALLY did</a:t>
            </a:r>
            <a:endParaRPr b="0" i="0" sz="2200" u="none" cap="none" strike="noStrike">
              <a:solidFill>
                <a:schemeClr val="dk1"/>
              </a:solidFill>
              <a:latin typeface="Calibri"/>
              <a:ea typeface="Calibri"/>
              <a:cs typeface="Calibri"/>
              <a:sym typeface="Calibri"/>
            </a:endParaRPr>
          </a:p>
          <a:p>
            <a:pPr indent="-342900" lvl="0" marL="342900" marR="0" rtl="0" algn="l">
              <a:spcBef>
                <a:spcPts val="0"/>
              </a:spcBef>
              <a:spcAft>
                <a:spcPts val="0"/>
              </a:spcAft>
              <a:buClr>
                <a:srgbClr val="FFFFFF"/>
              </a:buClr>
              <a:buSzPts val="2200"/>
              <a:buFont typeface="Calibri"/>
              <a:buChar char="•"/>
            </a:pPr>
            <a:r>
              <a:rPr b="0" i="0" lang="en-US" sz="2200" u="none" cap="none" strike="noStrike">
                <a:solidFill>
                  <a:srgbClr val="FFFFFF"/>
                </a:solidFill>
                <a:latin typeface="Calibri"/>
                <a:ea typeface="Calibri"/>
                <a:cs typeface="Calibri"/>
                <a:sym typeface="Calibri"/>
              </a:rPr>
              <a:t>Acknowledge pilot limitations whilst showing quality</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