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5" r:id="rId3"/>
    <p:sldId id="257" r:id="rId4"/>
    <p:sldId id="263" r:id="rId5"/>
    <p:sldId id="264" r:id="rId6"/>
    <p:sldId id="260" r:id="rId7"/>
    <p:sldId id="266" r:id="rId8"/>
    <p:sldId id="267" r:id="rId9"/>
    <p:sldId id="272" r:id="rId10"/>
    <p:sldId id="258" r:id="rId11"/>
    <p:sldId id="259" r:id="rId12"/>
    <p:sldId id="261" r:id="rId13"/>
    <p:sldId id="262" r:id="rId14"/>
    <p:sldId id="268" r:id="rId15"/>
    <p:sldId id="270" r:id="rId16"/>
    <p:sldId id="26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82" autoAdjust="0"/>
    <p:restoredTop sz="94660"/>
  </p:normalViewPr>
  <p:slideViewPr>
    <p:cSldViewPr>
      <p:cViewPr varScale="1">
        <p:scale>
          <a:sx n="109" d="100"/>
          <a:sy n="109" d="100"/>
        </p:scale>
        <p:origin x="1530"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3E78A81-4720-4D09-8D44-A912BE2961BE}" type="datetimeFigureOut">
              <a:rPr lang="en-GB" smtClean="0"/>
              <a:pPr/>
              <a:t>23/05/2018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C93CF34F-27F3-4E15-A66B-AF355E764FC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3E78A81-4720-4D09-8D44-A912BE2961BE}" type="datetimeFigureOut">
              <a:rPr lang="en-GB" smtClean="0"/>
              <a:pPr/>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3CF34F-27F3-4E15-A66B-AF355E764FC4}" type="slidenum">
              <a:rPr lang="en-GB" smtClean="0"/>
              <a:pPr/>
              <a:t>‹#›</a:t>
            </a:fld>
            <a:endParaRPr lang="en-GB"/>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3E78A81-4720-4D09-8D44-A912BE2961BE}" type="datetimeFigureOut">
              <a:rPr lang="en-GB" smtClean="0"/>
              <a:pPr/>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3CF34F-27F3-4E15-A66B-AF355E764FC4}"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3E78A81-4720-4D09-8D44-A912BE2961BE}" type="datetimeFigureOut">
              <a:rPr lang="en-GB" smtClean="0"/>
              <a:pPr/>
              <a:t>23/05/2018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3CF34F-27F3-4E15-A66B-AF355E764FC4}" type="slidenum">
              <a:rPr lang="en-GB" smtClean="0"/>
              <a:pPr/>
              <a:t>‹#›</a:t>
            </a:fld>
            <a:endParaRPr lang="en-GB"/>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3E78A81-4720-4D09-8D44-A912BE2961BE}" type="datetimeFigureOut">
              <a:rPr lang="en-GB" smtClean="0"/>
              <a:pPr/>
              <a:t>23/05/2018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3CF34F-27F3-4E15-A66B-AF355E764FC4}"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3E78A81-4720-4D09-8D44-A912BE2961BE}" type="datetimeFigureOut">
              <a:rPr lang="en-GB" smtClean="0"/>
              <a:pPr/>
              <a:t>23/05/2018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3CF34F-27F3-4E15-A66B-AF355E764FC4}" type="slidenum">
              <a:rPr lang="en-GB" smtClean="0"/>
              <a:pPr/>
              <a:t>‹#›</a:t>
            </a:fld>
            <a:endParaRPr lang="en-GB"/>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E78A81-4720-4D09-8D44-A912BE2961BE}" type="datetimeFigureOut">
              <a:rPr lang="en-GB" smtClean="0"/>
              <a:pPr/>
              <a:t>23/05/2018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3CF34F-27F3-4E15-A66B-AF355E764FC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13E78A81-4720-4D09-8D44-A912BE2961BE}" type="datetimeFigureOut">
              <a:rPr lang="en-GB" smtClean="0"/>
              <a:pPr/>
              <a:t>23/05/2018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3CF34F-27F3-4E15-A66B-AF355E764FC4}"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3E78A81-4720-4D09-8D44-A912BE2961BE}" type="datetimeFigureOut">
              <a:rPr lang="en-GB" smtClean="0"/>
              <a:pPr/>
              <a:t>23/05/2018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C93CF34F-27F3-4E15-A66B-AF355E764FC4}"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3E78A81-4720-4D09-8D44-A912BE2961BE}" type="datetimeFigureOut">
              <a:rPr lang="en-GB" smtClean="0"/>
              <a:pPr/>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3CF34F-27F3-4E15-A66B-AF355E764FC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3E78A81-4720-4D09-8D44-A912BE2961BE}" type="datetimeFigureOut">
              <a:rPr lang="en-GB" smtClean="0"/>
              <a:pPr/>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3CF34F-27F3-4E15-A66B-AF355E764FC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3E78A81-4720-4D09-8D44-A912BE2961BE}" type="datetimeFigureOut">
              <a:rPr lang="en-GB" smtClean="0"/>
              <a:pPr/>
              <a:t>23/05/2018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C93CF34F-27F3-4E15-A66B-AF355E764FC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educationotherwise.org/index.php/school-attendance-orders" TargetMode="External"/><Relationship Id="rId7" Type="http://schemas.openxmlformats.org/officeDocument/2006/relationships/hyperlink" Target="https://www.steinerwaldorf.org/steiner-education/what-is-steiner-education/" TargetMode="External"/><Relationship Id="rId2" Type="http://schemas.openxmlformats.org/officeDocument/2006/relationships/hyperlink" Target="https://vimeo.com/34564428" TargetMode="External"/><Relationship Id="rId1" Type="http://schemas.openxmlformats.org/officeDocument/2006/relationships/slideLayout" Target="../slideLayouts/slideLayout2.xml"/><Relationship Id="rId6" Type="http://schemas.openxmlformats.org/officeDocument/2006/relationships/hyperlink" Target="https://www.ted.com/talks/ken_robinson_says_schools_kill_creativity?referrer=playlist-10_years_of_ted_talks_radical" TargetMode="External"/><Relationship Id="rId5" Type="http://schemas.openxmlformats.org/officeDocument/2006/relationships/hyperlink" Target="https://manamanamwncii.wordpress.com/about/" TargetMode="External"/><Relationship Id="rId4" Type="http://schemas.openxmlformats.org/officeDocument/2006/relationships/hyperlink" Target="https://manamanamwncii.wordpress.co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listal.com/viewimage/848241" TargetMode="External"/><Relationship Id="rId2" Type="http://schemas.openxmlformats.org/officeDocument/2006/relationships/hyperlink" Target="https://www.ted.com/playlists/387/10_years_of_ted_talks_radical" TargetMode="External"/><Relationship Id="rId1" Type="http://schemas.openxmlformats.org/officeDocument/2006/relationships/slideLayout" Target="../slideLayouts/slideLayout2.xml"/><Relationship Id="rId6" Type="http://schemas.openxmlformats.org/officeDocument/2006/relationships/hyperlink" Target="http://carmarthen.fyinetwork.co.uk/Local%20pop-up%20event" TargetMode="External"/><Relationship Id="rId5" Type="http://schemas.openxmlformats.org/officeDocument/2006/relationships/hyperlink" Target="http://www.homeschooloasis.com/art_john_taylor_gatto.htm" TargetMode="External"/><Relationship Id="rId4" Type="http://schemas.openxmlformats.org/officeDocument/2006/relationships/hyperlink" Target="https://www.theguardian.com/education/2011/aug/19/summerhill-school-at-90"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i="1" cap="none" dirty="0" smtClean="0">
                <a:solidFill>
                  <a:schemeClr val="accent3">
                    <a:lumMod val="50000"/>
                  </a:schemeClr>
                </a:solidFill>
              </a:rPr>
              <a:t>What could schools learn from the principles of radical education?</a:t>
            </a:r>
            <a:endParaRPr lang="en-GB" dirty="0"/>
          </a:p>
        </p:txBody>
      </p:sp>
      <p:sp>
        <p:nvSpPr>
          <p:cNvPr id="3" name="Subtitle 2"/>
          <p:cNvSpPr>
            <a:spLocks noGrp="1"/>
          </p:cNvSpPr>
          <p:nvPr>
            <p:ph type="subTitle" idx="1"/>
          </p:nvPr>
        </p:nvSpPr>
        <p:spPr/>
        <p:txBody>
          <a:bodyPr/>
          <a:lstStyle/>
          <a:p>
            <a:r>
              <a:rPr lang="en-GB" dirty="0" smtClean="0"/>
              <a:t>Sophie Howells</a:t>
            </a:r>
          </a:p>
          <a:p>
            <a:r>
              <a:rPr lang="en-GB" dirty="0" smtClean="0"/>
              <a:t>1400370</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is radical education and what makes it radical ?</a:t>
            </a:r>
          </a:p>
          <a:p>
            <a:r>
              <a:rPr lang="en-GB" dirty="0" smtClean="0"/>
              <a:t>Examples of radical education</a:t>
            </a:r>
          </a:p>
          <a:p>
            <a:r>
              <a:rPr lang="en-GB" dirty="0" smtClean="0"/>
              <a:t>What key principles are shown in these examples ?</a:t>
            </a:r>
          </a:p>
          <a:p>
            <a:r>
              <a:rPr lang="en-GB" dirty="0" smtClean="0"/>
              <a:t>How can this be applied to mainstream education ?</a:t>
            </a:r>
            <a:endParaRPr lang="en-GB" dirty="0"/>
          </a:p>
        </p:txBody>
      </p:sp>
      <p:sp>
        <p:nvSpPr>
          <p:cNvPr id="3" name="Title 2"/>
          <p:cNvSpPr>
            <a:spLocks noGrp="1"/>
          </p:cNvSpPr>
          <p:nvPr>
            <p:ph type="title"/>
          </p:nvPr>
        </p:nvSpPr>
        <p:spPr/>
        <p:txBody>
          <a:bodyPr/>
          <a:lstStyle/>
          <a:p>
            <a:r>
              <a:rPr lang="en-GB" dirty="0" smtClean="0"/>
              <a:t>Introduction </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4800" y="2743200"/>
            <a:ext cx="8229600" cy="1143000"/>
          </a:xfrm>
        </p:spPr>
        <p:txBody>
          <a:bodyPr/>
          <a:lstStyle/>
          <a:p>
            <a:r>
              <a:rPr lang="en-GB" dirty="0" smtClean="0"/>
              <a:t>What is ‘Radical Education’ ?</a:t>
            </a:r>
            <a:endParaRPr lang="en-GB" dirty="0"/>
          </a:p>
        </p:txBody>
      </p:sp>
      <p:pic>
        <p:nvPicPr>
          <p:cNvPr id="14338" name="Picture 2" descr="radical education"/>
          <p:cNvPicPr>
            <a:picLocks noChangeAspect="1" noChangeArrowheads="1"/>
          </p:cNvPicPr>
          <p:nvPr/>
        </p:nvPicPr>
        <p:blipFill>
          <a:blip r:embed="rId2" cstate="print"/>
          <a:srcRect/>
          <a:stretch>
            <a:fillRect/>
          </a:stretch>
        </p:blipFill>
        <p:spPr bwMode="auto">
          <a:xfrm>
            <a:off x="5943600" y="3505200"/>
            <a:ext cx="3200400" cy="3200400"/>
          </a:xfrm>
          <a:prstGeom prst="rect">
            <a:avLst/>
          </a:prstGeom>
          <a:noFill/>
        </p:spPr>
      </p:pic>
      <p:pic>
        <p:nvPicPr>
          <p:cNvPr id="14340" name="Picture 4" descr="https://pi.tedcdn.com/r/talkstar-assets.s3.amazonaws.com/production/playlists/playlist_387/Radical_Rethinking_1200x627.jpg?quality=89&amp;w=800"/>
          <p:cNvPicPr>
            <a:picLocks noChangeAspect="1" noChangeArrowheads="1"/>
          </p:cNvPicPr>
          <p:nvPr/>
        </p:nvPicPr>
        <p:blipFill>
          <a:blip r:embed="rId3" cstate="print"/>
          <a:srcRect/>
          <a:stretch>
            <a:fillRect/>
          </a:stretch>
        </p:blipFill>
        <p:spPr bwMode="auto">
          <a:xfrm>
            <a:off x="0" y="0"/>
            <a:ext cx="4953000" cy="2587943"/>
          </a:xfrm>
          <a:prstGeom prst="rect">
            <a:avLst/>
          </a:prstGeom>
          <a:noFill/>
        </p:spPr>
      </p:pic>
      <p:sp>
        <p:nvSpPr>
          <p:cNvPr id="5" name="TextBox 4"/>
          <p:cNvSpPr txBox="1"/>
          <p:nvPr/>
        </p:nvSpPr>
        <p:spPr>
          <a:xfrm>
            <a:off x="0" y="2590800"/>
            <a:ext cx="2819400" cy="369332"/>
          </a:xfrm>
          <a:prstGeom prst="rect">
            <a:avLst/>
          </a:prstGeom>
          <a:noFill/>
        </p:spPr>
        <p:txBody>
          <a:bodyPr wrap="square" rtlCol="0">
            <a:spAutoFit/>
          </a:bodyPr>
          <a:lstStyle/>
          <a:p>
            <a:r>
              <a:rPr lang="en-GB" dirty="0" smtClean="0"/>
              <a:t>1.Ted.com</a:t>
            </a:r>
            <a:endParaRPr lang="en-GB" dirty="0"/>
          </a:p>
        </p:txBody>
      </p:sp>
      <p:sp>
        <p:nvSpPr>
          <p:cNvPr id="6" name="TextBox 5"/>
          <p:cNvSpPr txBox="1"/>
          <p:nvPr/>
        </p:nvSpPr>
        <p:spPr>
          <a:xfrm>
            <a:off x="5486400" y="6488668"/>
            <a:ext cx="4724400" cy="369332"/>
          </a:xfrm>
          <a:prstGeom prst="rect">
            <a:avLst/>
          </a:prstGeom>
          <a:noFill/>
        </p:spPr>
        <p:txBody>
          <a:bodyPr wrap="square" rtlCol="0">
            <a:spAutoFit/>
          </a:bodyPr>
          <a:lstStyle/>
          <a:p>
            <a:r>
              <a:rPr lang="en-GB" dirty="0" smtClean="0"/>
              <a:t>2.Twitter.com, Ed radical, 2018</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dirty="0" smtClean="0"/>
              <a:t>The term ‘radical’ has a variety of meanings, e.g. fundamental (a radical error); far reaching (radical change); a person holding radical views (a radical); a fundamental principle (getting to the roots of). (Hicks, 2004, pg 3)</a:t>
            </a:r>
          </a:p>
          <a:p>
            <a:pPr>
              <a:buNone/>
            </a:pPr>
            <a:endParaRPr lang="en-GB" dirty="0" smtClean="0"/>
          </a:p>
          <a:p>
            <a:r>
              <a:rPr lang="en-GB" dirty="0" smtClean="0"/>
              <a:t>Radical ideology comes into existence when </a:t>
            </a:r>
            <a:r>
              <a:rPr lang="en-GB" b="1" dirty="0" smtClean="0">
                <a:solidFill>
                  <a:schemeClr val="bg2">
                    <a:lumMod val="25000"/>
                  </a:schemeClr>
                </a:solidFill>
                <a:latin typeface="Arial Rounded MT Bold" pitchFamily="34" charset="0"/>
              </a:rPr>
              <a:t>a group begins to challenge the status quo in society</a:t>
            </a:r>
            <a:r>
              <a:rPr lang="en-GB" dirty="0" smtClean="0"/>
              <a:t>, e.g. in relation to politics, economics, religion, race, gender, education. A radical ideology is defined by what it is against as well as what it stands for. (Hicks, 2004, pg 3)</a:t>
            </a:r>
          </a:p>
          <a:p>
            <a:endParaRPr lang="en-GB" b="1" dirty="0" smtClean="0">
              <a:solidFill>
                <a:schemeClr val="bg2">
                  <a:lumMod val="25000"/>
                </a:schemeClr>
              </a:solidFill>
              <a:latin typeface="Arial Rounded MT Bold" pitchFamily="34" charset="0"/>
            </a:endParaRPr>
          </a:p>
          <a:p>
            <a:r>
              <a:rPr lang="en-GB" b="1" dirty="0" smtClean="0">
                <a:solidFill>
                  <a:schemeClr val="bg2">
                    <a:lumMod val="25000"/>
                  </a:schemeClr>
                </a:solidFill>
                <a:latin typeface="Arial Rounded MT Bold" pitchFamily="34" charset="0"/>
              </a:rPr>
              <a:t>Radicals are driven by their vision of what a better society could look like and the need to act in order to bring this about. </a:t>
            </a:r>
            <a:r>
              <a:rPr lang="en-GB" dirty="0" smtClean="0"/>
              <a:t>They oppose </a:t>
            </a:r>
            <a:r>
              <a:rPr lang="en-GB" b="1" dirty="0" smtClean="0">
                <a:solidFill>
                  <a:schemeClr val="bg2">
                    <a:lumMod val="25000"/>
                  </a:schemeClr>
                </a:solidFill>
                <a:latin typeface="Arial Rounded MT Bold" pitchFamily="34" charset="0"/>
              </a:rPr>
              <a:t>injustice and inequality </a:t>
            </a:r>
            <a:r>
              <a:rPr lang="en-GB" dirty="0" smtClean="0"/>
              <a:t>and abuse of power and privilege. They challenge all forms of </a:t>
            </a:r>
            <a:r>
              <a:rPr lang="en-GB" b="1" dirty="0" smtClean="0">
                <a:solidFill>
                  <a:schemeClr val="bg2">
                    <a:lumMod val="25000"/>
                  </a:schemeClr>
                </a:solidFill>
                <a:latin typeface="Arial Rounded MT Bold" pitchFamily="34" charset="0"/>
              </a:rPr>
              <a:t>disempowerment</a:t>
            </a:r>
            <a:r>
              <a:rPr lang="en-GB" dirty="0" smtClean="0"/>
              <a:t> (lack of control over one’s life chances) and seek to promote </a:t>
            </a:r>
            <a:r>
              <a:rPr lang="en-GB" b="1" dirty="0" smtClean="0">
                <a:solidFill>
                  <a:schemeClr val="bg2">
                    <a:lumMod val="25000"/>
                  </a:schemeClr>
                </a:solidFill>
                <a:latin typeface="Arial Rounded MT Bold" pitchFamily="34" charset="0"/>
              </a:rPr>
              <a:t>empowerment </a:t>
            </a:r>
            <a:r>
              <a:rPr lang="en-GB" dirty="0" smtClean="0"/>
              <a:t>(being fully responsible for one’s life chances). (Hicks, 2004, pg 3)</a:t>
            </a:r>
            <a:endParaRPr lang="en-GB" dirty="0"/>
          </a:p>
        </p:txBody>
      </p:sp>
      <p:sp>
        <p:nvSpPr>
          <p:cNvPr id="3" name="Title 2"/>
          <p:cNvSpPr>
            <a:spLocks noGrp="1"/>
          </p:cNvSpPr>
          <p:nvPr>
            <p:ph type="title"/>
          </p:nvPr>
        </p:nvSpPr>
        <p:spPr/>
        <p:txBody>
          <a:bodyPr/>
          <a:lstStyle/>
          <a:p>
            <a:r>
              <a:rPr lang="en-GB" dirty="0" smtClean="0"/>
              <a:t>‘Radical’</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Radical education takes </a:t>
            </a:r>
            <a:r>
              <a:rPr lang="en-GB" b="1" dirty="0" smtClean="0">
                <a:solidFill>
                  <a:schemeClr val="bg2">
                    <a:lumMod val="25000"/>
                  </a:schemeClr>
                </a:solidFill>
                <a:latin typeface="Arial Rounded MT Bold" pitchFamily="34" charset="0"/>
              </a:rPr>
              <a:t>mainstream education </a:t>
            </a:r>
            <a:r>
              <a:rPr lang="en-GB" dirty="0" smtClean="0">
                <a:solidFill>
                  <a:schemeClr val="bg2">
                    <a:lumMod val="25000"/>
                  </a:schemeClr>
                </a:solidFill>
                <a:latin typeface="+mj-lt"/>
              </a:rPr>
              <a:t>and </a:t>
            </a:r>
            <a:r>
              <a:rPr lang="en-GB" b="1" dirty="0" smtClean="0">
                <a:solidFill>
                  <a:schemeClr val="bg2">
                    <a:lumMod val="25000"/>
                  </a:schemeClr>
                </a:solidFill>
                <a:latin typeface="Arial Rounded MT Bold" pitchFamily="34" charset="0"/>
              </a:rPr>
              <a:t>challenges it</a:t>
            </a:r>
          </a:p>
          <a:p>
            <a:endParaRPr lang="en-GB" dirty="0" smtClean="0"/>
          </a:p>
          <a:p>
            <a:r>
              <a:rPr lang="en-GB" dirty="0" smtClean="0"/>
              <a:t>Applies </a:t>
            </a:r>
            <a:r>
              <a:rPr lang="en-GB" b="1" dirty="0" smtClean="0">
                <a:solidFill>
                  <a:schemeClr val="bg2">
                    <a:lumMod val="25000"/>
                  </a:schemeClr>
                </a:solidFill>
                <a:latin typeface="Arial Rounded MT Bold" pitchFamily="34" charset="0"/>
              </a:rPr>
              <a:t>political or 'radical’ opinions </a:t>
            </a:r>
            <a:r>
              <a:rPr lang="en-GB" dirty="0" smtClean="0"/>
              <a:t>or ideas </a:t>
            </a:r>
            <a:r>
              <a:rPr lang="en-GB" dirty="0" err="1" smtClean="0"/>
              <a:t>i.e</a:t>
            </a:r>
            <a:r>
              <a:rPr lang="en-GB" dirty="0" smtClean="0"/>
              <a:t> an </a:t>
            </a:r>
            <a:r>
              <a:rPr lang="en-GB" b="1" dirty="0" smtClean="0">
                <a:solidFill>
                  <a:schemeClr val="bg2">
                    <a:lumMod val="25000"/>
                  </a:schemeClr>
                </a:solidFill>
                <a:latin typeface="Arial Rounded MT Bold" pitchFamily="34" charset="0"/>
              </a:rPr>
              <a:t>ideology</a:t>
            </a:r>
            <a:r>
              <a:rPr lang="en-GB" dirty="0" smtClean="0"/>
              <a:t> onto education to create a more </a:t>
            </a:r>
            <a:r>
              <a:rPr lang="en-GB" b="1" dirty="0" smtClean="0">
                <a:solidFill>
                  <a:schemeClr val="bg2">
                    <a:lumMod val="25000"/>
                  </a:schemeClr>
                </a:solidFill>
                <a:latin typeface="Arial Rounded MT Bold" pitchFamily="34" charset="0"/>
              </a:rPr>
              <a:t>‘ideal’ form of educating </a:t>
            </a:r>
            <a:r>
              <a:rPr lang="en-GB" dirty="0" smtClean="0"/>
              <a:t>that is independent to mainstream education</a:t>
            </a:r>
          </a:p>
          <a:p>
            <a:endParaRPr lang="en-GB" dirty="0" smtClean="0"/>
          </a:p>
          <a:p>
            <a:r>
              <a:rPr lang="en-GB" dirty="0" smtClean="0"/>
              <a:t>Children who </a:t>
            </a:r>
            <a:r>
              <a:rPr lang="en-GB" b="1" dirty="0" smtClean="0">
                <a:solidFill>
                  <a:schemeClr val="bg2">
                    <a:lumMod val="25000"/>
                  </a:schemeClr>
                </a:solidFill>
                <a:latin typeface="Arial Rounded MT Bold" pitchFamily="34" charset="0"/>
              </a:rPr>
              <a:t>‘do not get on’</a:t>
            </a:r>
            <a:r>
              <a:rPr lang="en-GB" dirty="0" smtClean="0"/>
              <a:t> with the education system to </a:t>
            </a:r>
            <a:r>
              <a:rPr lang="en-GB" b="1" dirty="0" smtClean="0">
                <a:solidFill>
                  <a:schemeClr val="bg2">
                    <a:lumMod val="25000"/>
                  </a:schemeClr>
                </a:solidFill>
                <a:latin typeface="Arial Rounded MT Bold" pitchFamily="34" charset="0"/>
              </a:rPr>
              <a:t>parents who disagree </a:t>
            </a:r>
            <a:r>
              <a:rPr lang="en-GB" dirty="0" smtClean="0"/>
              <a:t>and want an </a:t>
            </a:r>
            <a:r>
              <a:rPr lang="en-GB" b="1" dirty="0" smtClean="0">
                <a:solidFill>
                  <a:schemeClr val="bg2">
                    <a:lumMod val="25000"/>
                  </a:schemeClr>
                </a:solidFill>
                <a:latin typeface="Arial Rounded MT Bold" pitchFamily="34" charset="0"/>
              </a:rPr>
              <a:t>alternative way of educating</a:t>
            </a:r>
            <a:r>
              <a:rPr lang="en-GB" dirty="0" smtClean="0"/>
              <a:t> their children. (</a:t>
            </a:r>
            <a:r>
              <a:rPr lang="en-GB" dirty="0" err="1" smtClean="0"/>
              <a:t>Mountney</a:t>
            </a:r>
            <a:r>
              <a:rPr lang="en-GB" dirty="0" smtClean="0"/>
              <a:t>, 2009)</a:t>
            </a:r>
          </a:p>
          <a:p>
            <a:endParaRPr lang="en-GB" dirty="0"/>
          </a:p>
        </p:txBody>
      </p:sp>
      <p:sp>
        <p:nvSpPr>
          <p:cNvPr id="3" name="Title 2"/>
          <p:cNvSpPr>
            <a:spLocks noGrp="1"/>
          </p:cNvSpPr>
          <p:nvPr>
            <p:ph type="title"/>
          </p:nvPr>
        </p:nvSpPr>
        <p:spPr/>
        <p:txBody>
          <a:bodyPr>
            <a:normAutofit fontScale="90000"/>
          </a:bodyPr>
          <a:lstStyle/>
          <a:p>
            <a:r>
              <a:rPr lang="en-GB" dirty="0" smtClean="0"/>
              <a:t>How is this applied to education and why do we need it ?</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2286000"/>
            <a:ext cx="7162800" cy="4419600"/>
          </a:xfrm>
        </p:spPr>
        <p:txBody>
          <a:bodyPr>
            <a:normAutofit fontScale="62500" lnSpcReduction="20000"/>
          </a:bodyPr>
          <a:lstStyle/>
          <a:p>
            <a:endParaRPr lang="en-GB" dirty="0" smtClean="0"/>
          </a:p>
          <a:p>
            <a:endParaRPr lang="en-GB" dirty="0" smtClean="0"/>
          </a:p>
          <a:p>
            <a:endParaRPr lang="en-GB" dirty="0" smtClean="0"/>
          </a:p>
          <a:p>
            <a:r>
              <a:rPr lang="en-GB" dirty="0" smtClean="0"/>
              <a:t>‘He created a community in which children could be </a:t>
            </a:r>
            <a:r>
              <a:rPr lang="en-GB" b="1" dirty="0" smtClean="0">
                <a:solidFill>
                  <a:schemeClr val="bg2">
                    <a:lumMod val="25000"/>
                  </a:schemeClr>
                </a:solidFill>
                <a:latin typeface="Arial Rounded MT Bold" pitchFamily="34" charset="0"/>
              </a:rPr>
              <a:t>free from adult authority</a:t>
            </a:r>
            <a:r>
              <a:rPr lang="en-GB" dirty="0" smtClean="0"/>
              <a:t>.’ (Summerhillschool.co.uk)</a:t>
            </a:r>
          </a:p>
          <a:p>
            <a:endParaRPr lang="en-GB" dirty="0" smtClean="0"/>
          </a:p>
          <a:p>
            <a:r>
              <a:rPr lang="en-GB" dirty="0" smtClean="0"/>
              <a:t>‘Neill believed children </a:t>
            </a:r>
            <a:r>
              <a:rPr lang="en-GB" b="1" dirty="0" smtClean="0">
                <a:solidFill>
                  <a:schemeClr val="bg2">
                    <a:lumMod val="25000"/>
                  </a:schemeClr>
                </a:solidFill>
                <a:latin typeface="Arial Rounded MT Bold" pitchFamily="34" charset="0"/>
              </a:rPr>
              <a:t>sitting at desks studying useless subjects resulted in docile, uncreative children and citizens. </a:t>
            </a:r>
            <a:r>
              <a:rPr lang="en-GB" dirty="0" smtClean="0"/>
              <a:t>Instead of making the child fit school he believed </a:t>
            </a:r>
            <a:r>
              <a:rPr lang="en-GB" b="1" dirty="0" smtClean="0">
                <a:solidFill>
                  <a:schemeClr val="bg2">
                    <a:lumMod val="25000"/>
                  </a:schemeClr>
                </a:solidFill>
                <a:latin typeface="Arial Rounded MT Bold" pitchFamily="34" charset="0"/>
              </a:rPr>
              <a:t>school should fit the child</a:t>
            </a:r>
            <a:r>
              <a:rPr lang="en-GB" dirty="0" smtClean="0"/>
              <a:t>. He had a deep belief in the child and in order to allow </a:t>
            </a:r>
            <a:r>
              <a:rPr lang="en-GB" b="1" dirty="0" smtClean="0">
                <a:solidFill>
                  <a:schemeClr val="bg2">
                    <a:lumMod val="25000"/>
                  </a:schemeClr>
                </a:solidFill>
                <a:latin typeface="Arial Rounded MT Bold" pitchFamily="34" charset="0"/>
              </a:rPr>
              <a:t>children to fully be themselves </a:t>
            </a:r>
            <a:r>
              <a:rPr lang="en-GB" dirty="0" smtClean="0"/>
              <a:t>he renounced discipline, direction and moral training. A timetable was posted but </a:t>
            </a:r>
            <a:r>
              <a:rPr lang="en-GB" b="1" dirty="0" smtClean="0">
                <a:solidFill>
                  <a:schemeClr val="bg2">
                    <a:lumMod val="25000"/>
                  </a:schemeClr>
                </a:solidFill>
                <a:latin typeface="Arial Rounded MT Bold" pitchFamily="34" charset="0"/>
              </a:rPr>
              <a:t>attendance at lessons was voluntary.</a:t>
            </a:r>
            <a:r>
              <a:rPr lang="en-GB" dirty="0" smtClean="0"/>
              <a:t> Neill believed that </a:t>
            </a:r>
            <a:r>
              <a:rPr lang="en-GB" b="1" dirty="0" smtClean="0">
                <a:solidFill>
                  <a:schemeClr val="bg2">
                    <a:lumMod val="25000"/>
                  </a:schemeClr>
                </a:solidFill>
                <a:latin typeface="Arial Rounded MT Bold" pitchFamily="34" charset="0"/>
              </a:rPr>
              <a:t>learning should come after play and that children would come to learning when they were ready to.’</a:t>
            </a:r>
            <a:r>
              <a:rPr lang="en-GB" dirty="0" smtClean="0"/>
              <a:t> (Hicks, 2004, pg 5)</a:t>
            </a:r>
          </a:p>
          <a:p>
            <a:endParaRPr lang="en-GB" dirty="0" smtClean="0"/>
          </a:p>
          <a:p>
            <a:r>
              <a:rPr lang="en-GB" dirty="0" smtClean="0"/>
              <a:t>Not concerned by academic success but his success is that the children ‘</a:t>
            </a:r>
            <a:r>
              <a:rPr lang="en-GB" b="1" dirty="0" smtClean="0">
                <a:solidFill>
                  <a:schemeClr val="bg2">
                    <a:lumMod val="25000"/>
                  </a:schemeClr>
                </a:solidFill>
                <a:latin typeface="Arial Rounded MT Bold" pitchFamily="34" charset="0"/>
              </a:rPr>
              <a:t>work joyfully and live positively</a:t>
            </a:r>
            <a:r>
              <a:rPr lang="en-GB" dirty="0" smtClean="0"/>
              <a:t>’ (Barrow, 2012, pg 69)</a:t>
            </a:r>
            <a:endParaRPr lang="en-GB" dirty="0"/>
          </a:p>
        </p:txBody>
      </p:sp>
      <p:sp>
        <p:nvSpPr>
          <p:cNvPr id="3" name="Title 2"/>
          <p:cNvSpPr>
            <a:spLocks noGrp="1"/>
          </p:cNvSpPr>
          <p:nvPr>
            <p:ph type="title"/>
          </p:nvPr>
        </p:nvSpPr>
        <p:spPr>
          <a:xfrm>
            <a:off x="457200" y="274638"/>
            <a:ext cx="5257800" cy="1143000"/>
          </a:xfrm>
        </p:spPr>
        <p:txBody>
          <a:bodyPr>
            <a:normAutofit fontScale="90000"/>
          </a:bodyPr>
          <a:lstStyle/>
          <a:p>
            <a:r>
              <a:rPr lang="en-GB" dirty="0" smtClean="0"/>
              <a:t>A.S </a:t>
            </a:r>
            <a:r>
              <a:rPr lang="en-GB" dirty="0" err="1" smtClean="0"/>
              <a:t>Neils</a:t>
            </a:r>
            <a:r>
              <a:rPr lang="en-GB" dirty="0" smtClean="0"/>
              <a:t> Democratic/ ‘</a:t>
            </a:r>
            <a:r>
              <a:rPr lang="en-GB" dirty="0" err="1" smtClean="0"/>
              <a:t>free’schooling</a:t>
            </a:r>
            <a:endParaRPr lang="en-GB" dirty="0"/>
          </a:p>
        </p:txBody>
      </p:sp>
      <p:pic>
        <p:nvPicPr>
          <p:cNvPr id="1027" name="Picture 3"/>
          <p:cNvPicPr>
            <a:picLocks noChangeAspect="1" noChangeArrowheads="1"/>
          </p:cNvPicPr>
          <p:nvPr/>
        </p:nvPicPr>
        <p:blipFill>
          <a:blip r:embed="rId2" cstate="print"/>
          <a:srcRect l="28202" t="35113" r="57697" b="31446"/>
          <a:stretch>
            <a:fillRect/>
          </a:stretch>
        </p:blipFill>
        <p:spPr bwMode="auto">
          <a:xfrm>
            <a:off x="7467600" y="3429000"/>
            <a:ext cx="1676400" cy="2362200"/>
          </a:xfrm>
          <a:prstGeom prst="rect">
            <a:avLst/>
          </a:prstGeom>
          <a:noFill/>
          <a:ln w="9525">
            <a:noFill/>
            <a:miter lim="800000"/>
            <a:headEnd/>
            <a:tailEnd/>
          </a:ln>
        </p:spPr>
      </p:pic>
      <p:sp>
        <p:nvSpPr>
          <p:cNvPr id="6" name="TextBox 5"/>
          <p:cNvSpPr txBox="1"/>
          <p:nvPr/>
        </p:nvSpPr>
        <p:spPr>
          <a:xfrm>
            <a:off x="7391400" y="5791200"/>
            <a:ext cx="1981200" cy="646331"/>
          </a:xfrm>
          <a:prstGeom prst="rect">
            <a:avLst/>
          </a:prstGeom>
          <a:noFill/>
        </p:spPr>
        <p:txBody>
          <a:bodyPr wrap="square" rtlCol="0">
            <a:spAutoFit/>
          </a:bodyPr>
          <a:lstStyle/>
          <a:p>
            <a:r>
              <a:rPr lang="en-GB" dirty="0" smtClean="0"/>
              <a:t>3. Listel.com, 2009</a:t>
            </a:r>
            <a:endParaRPr lang="en-GB" dirty="0"/>
          </a:p>
        </p:txBody>
      </p:sp>
      <p:sp>
        <p:nvSpPr>
          <p:cNvPr id="1029" name="AutoShape 5" descr="summerhil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31" name="AutoShape 7" descr="summerhill scho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2" name="Picture 8"/>
          <p:cNvPicPr>
            <a:picLocks noChangeAspect="1" noChangeArrowheads="1"/>
          </p:cNvPicPr>
          <p:nvPr/>
        </p:nvPicPr>
        <p:blipFill>
          <a:blip r:embed="rId3" cstate="print"/>
          <a:srcRect l="21010" t="25261" r="33737" b="27308"/>
          <a:stretch>
            <a:fillRect/>
          </a:stretch>
        </p:blipFill>
        <p:spPr bwMode="auto">
          <a:xfrm>
            <a:off x="5781965" y="0"/>
            <a:ext cx="3362035" cy="1981200"/>
          </a:xfrm>
          <a:prstGeom prst="rect">
            <a:avLst/>
          </a:prstGeom>
          <a:noFill/>
          <a:ln w="9525">
            <a:noFill/>
            <a:miter lim="800000"/>
            <a:headEnd/>
            <a:tailEnd/>
          </a:ln>
        </p:spPr>
      </p:pic>
      <p:sp>
        <p:nvSpPr>
          <p:cNvPr id="11" name="TextBox 10"/>
          <p:cNvSpPr txBox="1"/>
          <p:nvPr/>
        </p:nvSpPr>
        <p:spPr>
          <a:xfrm>
            <a:off x="6705600" y="2057400"/>
            <a:ext cx="2438400" cy="646331"/>
          </a:xfrm>
          <a:prstGeom prst="rect">
            <a:avLst/>
          </a:prstGeom>
          <a:noFill/>
        </p:spPr>
        <p:txBody>
          <a:bodyPr wrap="square" rtlCol="0">
            <a:spAutoFit/>
          </a:bodyPr>
          <a:lstStyle/>
          <a:p>
            <a:r>
              <a:rPr lang="en-GB" dirty="0" smtClean="0"/>
              <a:t>5.Theguardian.com, 2011</a:t>
            </a:r>
            <a:endParaRPr lang="en-GB" dirty="0"/>
          </a:p>
        </p:txBody>
      </p:sp>
      <p:pic>
        <p:nvPicPr>
          <p:cNvPr id="1034" name="Picture 10"/>
          <p:cNvPicPr>
            <a:picLocks noChangeAspect="1" noChangeArrowheads="1"/>
          </p:cNvPicPr>
          <p:nvPr/>
        </p:nvPicPr>
        <p:blipFill>
          <a:blip r:embed="rId4" cstate="print"/>
          <a:srcRect l="11713" t="8333" r="53734" b="70833"/>
          <a:stretch>
            <a:fillRect/>
          </a:stretch>
        </p:blipFill>
        <p:spPr bwMode="auto">
          <a:xfrm>
            <a:off x="228600" y="1295400"/>
            <a:ext cx="5257800" cy="1394848"/>
          </a:xfrm>
          <a:prstGeom prst="rect">
            <a:avLst/>
          </a:prstGeom>
          <a:noFill/>
          <a:ln w="9525">
            <a:noFill/>
            <a:miter lim="800000"/>
            <a:headEnd/>
            <a:tailEnd/>
          </a:ln>
        </p:spPr>
      </p:pic>
      <p:sp>
        <p:nvSpPr>
          <p:cNvPr id="12" name="TextBox 11"/>
          <p:cNvSpPr txBox="1"/>
          <p:nvPr/>
        </p:nvSpPr>
        <p:spPr>
          <a:xfrm>
            <a:off x="304800" y="2667000"/>
            <a:ext cx="3886200" cy="369332"/>
          </a:xfrm>
          <a:prstGeom prst="rect">
            <a:avLst/>
          </a:prstGeom>
          <a:noFill/>
        </p:spPr>
        <p:txBody>
          <a:bodyPr wrap="square" rtlCol="0">
            <a:spAutoFit/>
          </a:bodyPr>
          <a:lstStyle/>
          <a:p>
            <a:r>
              <a:rPr lang="en-GB" dirty="0" smtClean="0"/>
              <a:t>4.summerhillschool.co.uk, 2018</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Rudolf </a:t>
            </a:r>
            <a:r>
              <a:rPr lang="en-GB" dirty="0" err="1" smtClean="0"/>
              <a:t>Steiners</a:t>
            </a:r>
            <a:r>
              <a:rPr lang="en-GB" dirty="0" smtClean="0"/>
              <a:t> Steiner education</a:t>
            </a:r>
            <a:endParaRPr lang="en-GB" dirty="0"/>
          </a:p>
        </p:txBody>
      </p:sp>
      <p:sp>
        <p:nvSpPr>
          <p:cNvPr id="5" name="Content Placeholder 4"/>
          <p:cNvSpPr>
            <a:spLocks noGrp="1"/>
          </p:cNvSpPr>
          <p:nvPr>
            <p:ph idx="1"/>
          </p:nvPr>
        </p:nvSpPr>
        <p:spPr>
          <a:xfrm>
            <a:off x="0" y="1143000"/>
            <a:ext cx="5791200" cy="5715000"/>
          </a:xfrm>
        </p:spPr>
        <p:txBody>
          <a:bodyPr>
            <a:normAutofit fontScale="77500" lnSpcReduction="20000"/>
          </a:bodyPr>
          <a:lstStyle/>
          <a:p>
            <a:r>
              <a:rPr lang="en-GB" dirty="0" smtClean="0"/>
              <a:t>Follows the principles of Rudolf Steiner</a:t>
            </a:r>
          </a:p>
          <a:p>
            <a:endParaRPr lang="en-GB" dirty="0" smtClean="0"/>
          </a:p>
          <a:p>
            <a:r>
              <a:rPr lang="en-GB" dirty="0" smtClean="0"/>
              <a:t>‘</a:t>
            </a:r>
            <a:r>
              <a:rPr lang="en-GB" i="1" dirty="0" smtClean="0"/>
              <a:t>Worldwide way of practicing pedagogy, puts the developing child foremost conciseness of the teacher of the teacher and the institution itself trying to serve the needs of the child in an age appropriate manner, enables the child to be a full citizen in the modern world. Create a harmonious society where children learn to live together with their differences, but one person is not less than the other. Experience this both academically but also through experiences that develop a deep interest and curiosity about the world and a wish to learn lifelong’ </a:t>
            </a:r>
            <a:r>
              <a:rPr lang="en-GB" dirty="0" smtClean="0"/>
              <a:t>– Christopher </a:t>
            </a:r>
            <a:r>
              <a:rPr lang="en-GB" dirty="0" err="1" smtClean="0"/>
              <a:t>Clouder</a:t>
            </a:r>
            <a:r>
              <a:rPr lang="en-GB" dirty="0" smtClean="0"/>
              <a:t>, CEO, European council for Steiner Waldorf Education </a:t>
            </a:r>
          </a:p>
          <a:p>
            <a:endParaRPr lang="en-GB" dirty="0" smtClean="0"/>
          </a:p>
          <a:p>
            <a:endParaRPr lang="en-GB" dirty="0"/>
          </a:p>
        </p:txBody>
      </p:sp>
      <p:pic>
        <p:nvPicPr>
          <p:cNvPr id="6" name="Content Placeholder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1200" y="3581400"/>
            <a:ext cx="3138170" cy="3028950"/>
          </a:xfrm>
          <a:prstGeom prst="rect">
            <a:avLst/>
          </a:prstGeom>
          <a:noFill/>
          <a:ln>
            <a:noFill/>
          </a:ln>
          <a:extLst>
            <a:ext uri="{FAA26D3D-D897-4be2-8F04-BA451C77F1D7}">
              <ma14:placeholderFlag xmlns:ma14="http://schemas.microsoft.com/office/mac/drawingml/2011/main" xmlns="" val="1"/>
            </a:ext>
          </a:extLst>
        </p:spPr>
      </p:pic>
      <p:pic>
        <p:nvPicPr>
          <p:cNvPr id="7172" name="Picture 4" descr="Portraits of Rudolf Steiner 0001"/>
          <p:cNvPicPr>
            <a:picLocks noChangeAspect="1" noChangeArrowheads="1"/>
          </p:cNvPicPr>
          <p:nvPr/>
        </p:nvPicPr>
        <p:blipFill>
          <a:blip r:embed="rId3" cstate="print"/>
          <a:srcRect/>
          <a:stretch>
            <a:fillRect/>
          </a:stretch>
        </p:blipFill>
        <p:spPr bwMode="auto">
          <a:xfrm>
            <a:off x="6629400" y="1295400"/>
            <a:ext cx="2133600" cy="2133600"/>
          </a:xfrm>
          <a:prstGeom prst="rect">
            <a:avLst/>
          </a:prstGeom>
          <a:noFill/>
        </p:spPr>
      </p:pic>
      <p:sp>
        <p:nvSpPr>
          <p:cNvPr id="7" name="Rectangle 6"/>
          <p:cNvSpPr/>
          <p:nvPr/>
        </p:nvSpPr>
        <p:spPr>
          <a:xfrm>
            <a:off x="6224611" y="990600"/>
            <a:ext cx="2919389" cy="369332"/>
          </a:xfrm>
          <a:prstGeom prst="rect">
            <a:avLst/>
          </a:prstGeom>
        </p:spPr>
        <p:txBody>
          <a:bodyPr wrap="none">
            <a:spAutoFit/>
          </a:bodyPr>
          <a:lstStyle/>
          <a:p>
            <a:r>
              <a:rPr lang="en-GB" dirty="0" smtClean="0"/>
              <a:t>6. rudolfsteinerweb.com</a:t>
            </a:r>
            <a:endParaRPr lang="en-GB" dirty="0"/>
          </a:p>
        </p:txBody>
      </p:sp>
      <p:sp>
        <p:nvSpPr>
          <p:cNvPr id="8" name="Rectangle 7"/>
          <p:cNvSpPr/>
          <p:nvPr/>
        </p:nvSpPr>
        <p:spPr>
          <a:xfrm>
            <a:off x="4493368" y="6488668"/>
            <a:ext cx="4650632" cy="369332"/>
          </a:xfrm>
          <a:prstGeom prst="rect">
            <a:avLst/>
          </a:prstGeom>
        </p:spPr>
        <p:txBody>
          <a:bodyPr wrap="none">
            <a:spAutoFit/>
          </a:bodyPr>
          <a:lstStyle/>
          <a:p>
            <a:r>
              <a:rPr lang="en-GB" dirty="0" smtClean="0"/>
              <a:t>7. greenwichsteinerschool.org.uk, 2017</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95400"/>
            <a:ext cx="5105400" cy="5562600"/>
          </a:xfrm>
        </p:spPr>
        <p:txBody>
          <a:bodyPr>
            <a:normAutofit fontScale="70000" lnSpcReduction="20000"/>
          </a:bodyPr>
          <a:lstStyle/>
          <a:p>
            <a:endParaRPr lang="en-GB" dirty="0" smtClean="0"/>
          </a:p>
          <a:p>
            <a:r>
              <a:rPr lang="en-GB" dirty="0" smtClean="0"/>
              <a:t>‘Very little of what is taught in school is learned, very little of what is remembered, and very little of what is remembered is used. The things we learn, remember, and use are the things we seek out or meet in the daily, serious, nonschool parts of our lives’ (Holt, 1990, pg 232-33)</a:t>
            </a:r>
          </a:p>
          <a:p>
            <a:r>
              <a:rPr lang="en-GB" dirty="0" smtClean="0"/>
              <a:t>Ordinary people send their children to school to get smart; but what modern schooling teaches is dumbness. (</a:t>
            </a:r>
            <a:r>
              <a:rPr lang="en-GB" dirty="0" err="1" smtClean="0"/>
              <a:t>Gatto</a:t>
            </a:r>
            <a:r>
              <a:rPr lang="en-GB" dirty="0" smtClean="0"/>
              <a:t>, 2010, pg 86) </a:t>
            </a:r>
          </a:p>
          <a:p>
            <a:r>
              <a:rPr lang="en-GB" dirty="0" smtClean="0"/>
              <a:t>7 lessons - confusion, class position, indifference, emotional dependence, Intellectual dependency, provisional self esteem and one cannot hide. (</a:t>
            </a:r>
            <a:r>
              <a:rPr lang="en-GB" dirty="0" err="1" smtClean="0"/>
              <a:t>Gatto</a:t>
            </a:r>
            <a:r>
              <a:rPr lang="en-GB" dirty="0" smtClean="0"/>
              <a:t>, 1992)</a:t>
            </a:r>
          </a:p>
          <a:p>
            <a:r>
              <a:rPr lang="en-GB" dirty="0" err="1" smtClean="0"/>
              <a:t>Unschooling</a:t>
            </a:r>
            <a:r>
              <a:rPr lang="en-GB" dirty="0" smtClean="0"/>
              <a:t> and unlearning </a:t>
            </a:r>
          </a:p>
          <a:p>
            <a:endParaRPr lang="en-GB" dirty="0" smtClean="0"/>
          </a:p>
          <a:p>
            <a:endParaRPr lang="en-GB" dirty="0" smtClean="0"/>
          </a:p>
          <a:p>
            <a:endParaRPr lang="en-GB" dirty="0" smtClean="0"/>
          </a:p>
          <a:p>
            <a:endParaRPr lang="en-GB" dirty="0"/>
          </a:p>
        </p:txBody>
      </p:sp>
      <p:sp>
        <p:nvSpPr>
          <p:cNvPr id="3" name="Title 2"/>
          <p:cNvSpPr>
            <a:spLocks noGrp="1"/>
          </p:cNvSpPr>
          <p:nvPr>
            <p:ph type="title"/>
          </p:nvPr>
        </p:nvSpPr>
        <p:spPr/>
        <p:txBody>
          <a:bodyPr>
            <a:normAutofit fontScale="90000"/>
          </a:bodyPr>
          <a:lstStyle/>
          <a:p>
            <a:r>
              <a:rPr lang="en-GB" dirty="0" smtClean="0"/>
              <a:t>John Holts &amp; John Taylor </a:t>
            </a:r>
            <a:r>
              <a:rPr lang="en-GB" dirty="0" err="1" smtClean="0"/>
              <a:t>Gattos</a:t>
            </a:r>
            <a:r>
              <a:rPr lang="en-GB" dirty="0" smtClean="0"/>
              <a:t> Homeschooling</a:t>
            </a:r>
            <a:endParaRPr lang="en-GB" dirty="0"/>
          </a:p>
        </p:txBody>
      </p:sp>
      <p:pic>
        <p:nvPicPr>
          <p:cNvPr id="6146" name="Picture 2" descr="Image result for john holt educator"/>
          <p:cNvPicPr>
            <a:picLocks noChangeAspect="1" noChangeArrowheads="1"/>
          </p:cNvPicPr>
          <p:nvPr/>
        </p:nvPicPr>
        <p:blipFill>
          <a:blip r:embed="rId2" cstate="print"/>
          <a:srcRect/>
          <a:stretch>
            <a:fillRect/>
          </a:stretch>
        </p:blipFill>
        <p:spPr bwMode="auto">
          <a:xfrm>
            <a:off x="6172200" y="1143000"/>
            <a:ext cx="2041071" cy="2667000"/>
          </a:xfrm>
          <a:prstGeom prst="rect">
            <a:avLst/>
          </a:prstGeom>
          <a:noFill/>
        </p:spPr>
      </p:pic>
      <p:pic>
        <p:nvPicPr>
          <p:cNvPr id="6148" name="Picture 4" descr="http://www.homeschooloasis.com/pic-JohnTaylorGatto-withquote.jpg"/>
          <p:cNvPicPr>
            <a:picLocks noChangeAspect="1" noChangeArrowheads="1"/>
          </p:cNvPicPr>
          <p:nvPr/>
        </p:nvPicPr>
        <p:blipFill>
          <a:blip r:embed="rId3" cstate="print"/>
          <a:srcRect/>
          <a:stretch>
            <a:fillRect/>
          </a:stretch>
        </p:blipFill>
        <p:spPr bwMode="auto">
          <a:xfrm>
            <a:off x="4812803" y="5181600"/>
            <a:ext cx="4331197" cy="1828800"/>
          </a:xfrm>
          <a:prstGeom prst="rect">
            <a:avLst/>
          </a:prstGeom>
          <a:noFill/>
        </p:spPr>
      </p:pic>
      <p:sp>
        <p:nvSpPr>
          <p:cNvPr id="6" name="Rectangle 5"/>
          <p:cNvSpPr/>
          <p:nvPr/>
        </p:nvSpPr>
        <p:spPr>
          <a:xfrm>
            <a:off x="6019800" y="3810000"/>
            <a:ext cx="2473754" cy="369332"/>
          </a:xfrm>
          <a:prstGeom prst="rect">
            <a:avLst/>
          </a:prstGeom>
        </p:spPr>
        <p:txBody>
          <a:bodyPr wrap="none">
            <a:spAutoFit/>
          </a:bodyPr>
          <a:lstStyle/>
          <a:p>
            <a:r>
              <a:rPr lang="en-GB" dirty="0" smtClean="0"/>
              <a:t>8. johnholtgws.com </a:t>
            </a:r>
            <a:endParaRPr lang="en-GB" dirty="0"/>
          </a:p>
        </p:txBody>
      </p:sp>
      <p:sp>
        <p:nvSpPr>
          <p:cNvPr id="8" name="Rectangle 7"/>
          <p:cNvSpPr/>
          <p:nvPr/>
        </p:nvSpPr>
        <p:spPr>
          <a:xfrm>
            <a:off x="5461582" y="4800600"/>
            <a:ext cx="3682418" cy="369332"/>
          </a:xfrm>
          <a:prstGeom prst="rect">
            <a:avLst/>
          </a:prstGeom>
        </p:spPr>
        <p:txBody>
          <a:bodyPr wrap="none">
            <a:spAutoFit/>
          </a:bodyPr>
          <a:lstStyle/>
          <a:p>
            <a:r>
              <a:rPr lang="en-GB" dirty="0" smtClean="0"/>
              <a:t>9. homeschooloasis.com, 2016</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2332037"/>
            <a:ext cx="8229600" cy="4525963"/>
          </a:xfrm>
        </p:spPr>
        <p:txBody>
          <a:bodyPr/>
          <a:lstStyle/>
          <a:p>
            <a:endParaRPr lang="en-GB" dirty="0" smtClean="0"/>
          </a:p>
          <a:p>
            <a:r>
              <a:rPr lang="en-GB" dirty="0" smtClean="0"/>
              <a:t>Pupil Referral Units ?</a:t>
            </a:r>
          </a:p>
          <a:p>
            <a:endParaRPr lang="en-GB" dirty="0" smtClean="0"/>
          </a:p>
          <a:p>
            <a:r>
              <a:rPr lang="en-GB" dirty="0" smtClean="0"/>
              <a:t>Man a Man a </a:t>
            </a:r>
            <a:r>
              <a:rPr lang="en-GB" dirty="0" err="1" smtClean="0"/>
              <a:t>Mwnci</a:t>
            </a:r>
            <a:r>
              <a:rPr lang="en-GB" dirty="0" smtClean="0"/>
              <a:t> project</a:t>
            </a:r>
          </a:p>
          <a:p>
            <a:endParaRPr lang="en-GB" dirty="0" smtClean="0"/>
          </a:p>
          <a:p>
            <a:r>
              <a:rPr lang="en-GB" dirty="0" smtClean="0"/>
              <a:t>Offer an alterative way of educating children outside of mainstream education, however the aim is often to reintegrate them back into mainstream education</a:t>
            </a:r>
          </a:p>
          <a:p>
            <a:endParaRPr lang="en-GB" dirty="0" smtClean="0"/>
          </a:p>
          <a:p>
            <a:endParaRPr lang="en-GB" dirty="0"/>
          </a:p>
        </p:txBody>
      </p:sp>
      <p:sp>
        <p:nvSpPr>
          <p:cNvPr id="3" name="Title 2"/>
          <p:cNvSpPr>
            <a:spLocks noGrp="1"/>
          </p:cNvSpPr>
          <p:nvPr>
            <p:ph type="title"/>
          </p:nvPr>
        </p:nvSpPr>
        <p:spPr>
          <a:xfrm>
            <a:off x="304800" y="685800"/>
            <a:ext cx="5486400" cy="1143000"/>
          </a:xfrm>
        </p:spPr>
        <p:txBody>
          <a:bodyPr>
            <a:normAutofit fontScale="90000"/>
          </a:bodyPr>
          <a:lstStyle/>
          <a:p>
            <a:r>
              <a:rPr lang="en-GB" dirty="0" smtClean="0"/>
              <a:t>Radical education within the system ?</a:t>
            </a:r>
            <a:endParaRPr lang="en-GB" dirty="0"/>
          </a:p>
        </p:txBody>
      </p:sp>
      <p:pic>
        <p:nvPicPr>
          <p:cNvPr id="30722" name="Picture 2" descr="http://carmarthen.fyinetwork.co.uk/static/user/13182/636481952198154281/man%20a%20man%20a%20mwnci%20final!!.750x1060.jpg"/>
          <p:cNvPicPr>
            <a:picLocks noChangeAspect="1" noChangeArrowheads="1"/>
          </p:cNvPicPr>
          <p:nvPr/>
        </p:nvPicPr>
        <p:blipFill>
          <a:blip r:embed="rId2" cstate="print"/>
          <a:srcRect/>
          <a:stretch>
            <a:fillRect/>
          </a:stretch>
        </p:blipFill>
        <p:spPr bwMode="auto">
          <a:xfrm>
            <a:off x="5855179" y="0"/>
            <a:ext cx="3288821" cy="4648200"/>
          </a:xfrm>
          <a:prstGeom prst="rect">
            <a:avLst/>
          </a:prstGeom>
          <a:noFill/>
        </p:spPr>
      </p:pic>
      <p:sp>
        <p:nvSpPr>
          <p:cNvPr id="5" name="Rectangle 4"/>
          <p:cNvSpPr/>
          <p:nvPr/>
        </p:nvSpPr>
        <p:spPr>
          <a:xfrm>
            <a:off x="1752600" y="0"/>
            <a:ext cx="4570482" cy="369332"/>
          </a:xfrm>
          <a:prstGeom prst="rect">
            <a:avLst/>
          </a:prstGeom>
        </p:spPr>
        <p:txBody>
          <a:bodyPr wrap="none">
            <a:spAutoFit/>
          </a:bodyPr>
          <a:lstStyle/>
          <a:p>
            <a:r>
              <a:rPr lang="en-GB" dirty="0" smtClean="0"/>
              <a:t>10. carmarthen.fyinetwork.co.uk, 2017</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038600" y="1143000"/>
            <a:ext cx="4648200" cy="5410200"/>
          </a:xfrm>
        </p:spPr>
        <p:txBody>
          <a:bodyPr>
            <a:normAutofit fontScale="70000" lnSpcReduction="20000"/>
          </a:bodyPr>
          <a:lstStyle/>
          <a:p>
            <a:r>
              <a:rPr lang="en-GB" dirty="0" smtClean="0"/>
              <a:t>No national curriculum to follow, therefore children are free to study what they want and also when they want. </a:t>
            </a:r>
          </a:p>
          <a:p>
            <a:endParaRPr lang="en-GB" dirty="0" smtClean="0"/>
          </a:p>
          <a:p>
            <a:r>
              <a:rPr lang="en-GB" dirty="0" smtClean="0"/>
              <a:t>Allows children to develop and grow at their own pace and with their own interests not forcing them to learn – moving away from </a:t>
            </a:r>
            <a:r>
              <a:rPr lang="en-GB" dirty="0" err="1" smtClean="0"/>
              <a:t>Freires</a:t>
            </a:r>
            <a:r>
              <a:rPr lang="en-GB" dirty="0" smtClean="0"/>
              <a:t> ‘banking concept’ (Freire,1993). </a:t>
            </a:r>
          </a:p>
          <a:p>
            <a:endParaRPr lang="en-GB" dirty="0" smtClean="0"/>
          </a:p>
          <a:p>
            <a:r>
              <a:rPr lang="en-GB" dirty="0" smtClean="0"/>
              <a:t>The best learning takes place out of curiosity ‘My view is that a child is innately wise and realistic. If left to himself without adult supervision of any kind, he will develop as far as he is capable of developing’ (Neill, 1968, pg20)</a:t>
            </a:r>
          </a:p>
          <a:p>
            <a:endParaRPr lang="en-GB" dirty="0" smtClean="0"/>
          </a:p>
          <a:p>
            <a:endParaRPr lang="en-GB" dirty="0" smtClean="0"/>
          </a:p>
          <a:p>
            <a:endParaRPr lang="en-GB" dirty="0" smtClean="0"/>
          </a:p>
          <a:p>
            <a:endParaRPr lang="en-GB" dirty="0"/>
          </a:p>
        </p:txBody>
      </p:sp>
      <p:sp>
        <p:nvSpPr>
          <p:cNvPr id="3" name="Title 2"/>
          <p:cNvSpPr>
            <a:spLocks noGrp="1"/>
          </p:cNvSpPr>
          <p:nvPr>
            <p:ph type="title"/>
          </p:nvPr>
        </p:nvSpPr>
        <p:spPr>
          <a:xfrm>
            <a:off x="457200" y="0"/>
            <a:ext cx="8229600" cy="1143000"/>
          </a:xfrm>
        </p:spPr>
        <p:txBody>
          <a:bodyPr>
            <a:normAutofit fontScale="90000"/>
          </a:bodyPr>
          <a:lstStyle/>
          <a:p>
            <a:r>
              <a:rPr lang="en-GB" dirty="0" smtClean="0"/>
              <a:t>Independent thinking &amp; Learning</a:t>
            </a:r>
            <a:endParaRPr lang="en-GB" dirty="0"/>
          </a:p>
        </p:txBody>
      </p:sp>
      <p:pic>
        <p:nvPicPr>
          <p:cNvPr id="7170" name="Picture 2" descr="Image result for independent learning"/>
          <p:cNvPicPr>
            <a:picLocks noChangeAspect="1" noChangeArrowheads="1"/>
          </p:cNvPicPr>
          <p:nvPr/>
        </p:nvPicPr>
        <p:blipFill>
          <a:blip r:embed="rId2" cstate="print"/>
          <a:srcRect/>
          <a:stretch>
            <a:fillRect/>
          </a:stretch>
        </p:blipFill>
        <p:spPr bwMode="auto">
          <a:xfrm>
            <a:off x="0" y="3276600"/>
            <a:ext cx="4169489" cy="2370846"/>
          </a:xfrm>
          <a:prstGeom prst="rect">
            <a:avLst/>
          </a:prstGeom>
          <a:noFill/>
        </p:spPr>
      </p:pic>
      <p:pic>
        <p:nvPicPr>
          <p:cNvPr id="7172" name="Picture 4" descr="Image result for freire's banking concept of education"/>
          <p:cNvPicPr>
            <a:picLocks noChangeAspect="1" noChangeArrowheads="1"/>
          </p:cNvPicPr>
          <p:nvPr/>
        </p:nvPicPr>
        <p:blipFill>
          <a:blip r:embed="rId3" cstate="print"/>
          <a:srcRect/>
          <a:stretch>
            <a:fillRect/>
          </a:stretch>
        </p:blipFill>
        <p:spPr bwMode="auto">
          <a:xfrm>
            <a:off x="0" y="1056349"/>
            <a:ext cx="3886200" cy="2188304"/>
          </a:xfrm>
          <a:prstGeom prst="rect">
            <a:avLst/>
          </a:prstGeom>
          <a:noFill/>
        </p:spPr>
      </p:pic>
      <p:sp>
        <p:nvSpPr>
          <p:cNvPr id="6" name="Rectangle 5"/>
          <p:cNvSpPr/>
          <p:nvPr/>
        </p:nvSpPr>
        <p:spPr>
          <a:xfrm>
            <a:off x="0" y="990600"/>
            <a:ext cx="4952999" cy="646331"/>
          </a:xfrm>
          <a:prstGeom prst="rect">
            <a:avLst/>
          </a:prstGeom>
        </p:spPr>
        <p:txBody>
          <a:bodyPr wrap="square">
            <a:spAutoFit/>
          </a:bodyPr>
          <a:lstStyle/>
          <a:p>
            <a:r>
              <a:rPr lang="en-GB" dirty="0" smtClean="0"/>
              <a:t>11. paperofphilosophy.blogspot.co.uk, 2012</a:t>
            </a:r>
            <a:endParaRPr lang="en-GB" dirty="0"/>
          </a:p>
        </p:txBody>
      </p:sp>
      <p:sp>
        <p:nvSpPr>
          <p:cNvPr id="7" name="Rectangle 6"/>
          <p:cNvSpPr/>
          <p:nvPr/>
        </p:nvSpPr>
        <p:spPr>
          <a:xfrm>
            <a:off x="0" y="5638800"/>
            <a:ext cx="3998210" cy="369332"/>
          </a:xfrm>
          <a:prstGeom prst="rect">
            <a:avLst/>
          </a:prstGeom>
        </p:spPr>
        <p:txBody>
          <a:bodyPr wrap="none">
            <a:spAutoFit/>
          </a:bodyPr>
          <a:lstStyle/>
          <a:p>
            <a:r>
              <a:rPr lang="en-GB" dirty="0" smtClean="0"/>
              <a:t>12. jivespin.wordpress.com, 2017</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Libertarian educators wish to be free from the influence of the state and teachers. What children learn in school, they argue, is primarily to obey, to believe and to think in ways imposed by others. (Hicks, 2004, pg 4)</a:t>
            </a:r>
          </a:p>
          <a:p>
            <a:endParaRPr lang="en-GB" dirty="0" smtClean="0"/>
          </a:p>
          <a:p>
            <a:r>
              <a:rPr lang="en-GB" dirty="0" smtClean="0"/>
              <a:t>Children should be given the same respect as adults and that they should not be looked down on or treated as inferior. (Hicks, 2004, pg 4)</a:t>
            </a:r>
          </a:p>
          <a:p>
            <a:endParaRPr lang="en-GB" dirty="0" smtClean="0"/>
          </a:p>
          <a:p>
            <a:r>
              <a:rPr lang="en-GB" dirty="0" smtClean="0"/>
              <a:t>‘Well, we set out to make a school in which we should allow children freedom to be themselves... We had to renounce all discipline, all direction, all suggestion, all moral training, all religious instruction’ (Neill, 1968, pg20)</a:t>
            </a:r>
            <a:endParaRPr lang="en-GB" dirty="0"/>
          </a:p>
        </p:txBody>
      </p:sp>
      <p:sp>
        <p:nvSpPr>
          <p:cNvPr id="3" name="Title 2"/>
          <p:cNvSpPr>
            <a:spLocks noGrp="1"/>
          </p:cNvSpPr>
          <p:nvPr>
            <p:ph type="title"/>
          </p:nvPr>
        </p:nvSpPr>
        <p:spPr/>
        <p:txBody>
          <a:bodyPr/>
          <a:lstStyle/>
          <a:p>
            <a:r>
              <a:rPr lang="en-GB" dirty="0" smtClean="0"/>
              <a:t>Informal and mutual respect</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1447801"/>
            <a:ext cx="8915400" cy="3200399"/>
          </a:xfrm>
        </p:spPr>
        <p:txBody>
          <a:bodyPr>
            <a:normAutofit fontScale="77500" lnSpcReduction="20000"/>
          </a:bodyPr>
          <a:lstStyle/>
          <a:p>
            <a:r>
              <a:rPr lang="en-GB" dirty="0" smtClean="0"/>
              <a:t>Traditional education suggests that learning has to take place within a school and within a classroom – taking out of the classroom </a:t>
            </a:r>
          </a:p>
          <a:p>
            <a:endParaRPr lang="en-GB" dirty="0" smtClean="0"/>
          </a:p>
          <a:p>
            <a:r>
              <a:rPr lang="en-GB" dirty="0" smtClean="0"/>
              <a:t>‘Learning is the process whereby knowledge is created through the transformation of experience’ (Kolb,1984, pg 38)</a:t>
            </a:r>
          </a:p>
          <a:p>
            <a:pPr>
              <a:buNone/>
            </a:pPr>
            <a:endParaRPr lang="en-GB" dirty="0" smtClean="0"/>
          </a:p>
          <a:p>
            <a:r>
              <a:rPr lang="en-GB" dirty="0" smtClean="0"/>
              <a:t>Creativity is killed in schools (Robinson, 2006)</a:t>
            </a:r>
          </a:p>
          <a:p>
            <a:endParaRPr lang="en-GB" dirty="0" smtClean="0"/>
          </a:p>
          <a:p>
            <a:r>
              <a:rPr lang="en-GB" dirty="0" smtClean="0"/>
              <a:t>Holistic approach – learning through the world around them</a:t>
            </a:r>
          </a:p>
          <a:p>
            <a:endParaRPr lang="en-GB" dirty="0" smtClean="0"/>
          </a:p>
          <a:p>
            <a:endParaRPr lang="en-GB" dirty="0" smtClean="0"/>
          </a:p>
          <a:p>
            <a:endParaRPr lang="en-GB" dirty="0"/>
          </a:p>
        </p:txBody>
      </p:sp>
      <p:sp>
        <p:nvSpPr>
          <p:cNvPr id="3" name="Title 2"/>
          <p:cNvSpPr>
            <a:spLocks noGrp="1"/>
          </p:cNvSpPr>
          <p:nvPr>
            <p:ph type="title"/>
          </p:nvPr>
        </p:nvSpPr>
        <p:spPr/>
        <p:txBody>
          <a:bodyPr>
            <a:normAutofit fontScale="90000"/>
          </a:bodyPr>
          <a:lstStyle/>
          <a:p>
            <a:r>
              <a:rPr lang="en-GB" dirty="0" smtClean="0"/>
              <a:t>Learning through play and experiences</a:t>
            </a:r>
            <a:endParaRPr lang="en-GB" dirty="0"/>
          </a:p>
        </p:txBody>
      </p:sp>
      <p:pic>
        <p:nvPicPr>
          <p:cNvPr id="5122" name="Picture 2" descr="Image result for learning outside the classroom"/>
          <p:cNvPicPr>
            <a:picLocks noChangeAspect="1" noChangeArrowheads="1"/>
          </p:cNvPicPr>
          <p:nvPr/>
        </p:nvPicPr>
        <p:blipFill>
          <a:blip r:embed="rId2" cstate="print"/>
          <a:srcRect/>
          <a:stretch>
            <a:fillRect/>
          </a:stretch>
        </p:blipFill>
        <p:spPr bwMode="auto">
          <a:xfrm>
            <a:off x="5486400" y="4343400"/>
            <a:ext cx="3288393" cy="2209800"/>
          </a:xfrm>
          <a:prstGeom prst="rect">
            <a:avLst/>
          </a:prstGeom>
          <a:noFill/>
        </p:spPr>
      </p:pic>
      <p:pic>
        <p:nvPicPr>
          <p:cNvPr id="5124" name="Picture 4" descr="Image result for forest school"/>
          <p:cNvPicPr>
            <a:picLocks noChangeAspect="1" noChangeArrowheads="1"/>
          </p:cNvPicPr>
          <p:nvPr/>
        </p:nvPicPr>
        <p:blipFill>
          <a:blip r:embed="rId3" cstate="print"/>
          <a:srcRect/>
          <a:stretch>
            <a:fillRect/>
          </a:stretch>
        </p:blipFill>
        <p:spPr bwMode="auto">
          <a:xfrm>
            <a:off x="457200" y="4343400"/>
            <a:ext cx="4419596" cy="2209799"/>
          </a:xfrm>
          <a:prstGeom prst="rect">
            <a:avLst/>
          </a:prstGeom>
          <a:noFill/>
        </p:spPr>
      </p:pic>
      <p:sp>
        <p:nvSpPr>
          <p:cNvPr id="6" name="Rectangle 5"/>
          <p:cNvSpPr/>
          <p:nvPr/>
        </p:nvSpPr>
        <p:spPr>
          <a:xfrm>
            <a:off x="304800" y="6488668"/>
            <a:ext cx="4931158" cy="369332"/>
          </a:xfrm>
          <a:prstGeom prst="rect">
            <a:avLst/>
          </a:prstGeom>
        </p:spPr>
        <p:txBody>
          <a:bodyPr wrap="none">
            <a:spAutoFit/>
          </a:bodyPr>
          <a:lstStyle/>
          <a:p>
            <a:r>
              <a:rPr lang="en-GB" dirty="0" smtClean="0">
                <a:solidFill>
                  <a:srgbClr val="FF0000"/>
                </a:solidFill>
              </a:rPr>
              <a:t>13.firstaidtrainingcooperative.co.uk, 2017</a:t>
            </a:r>
            <a:endParaRPr lang="en-GB" dirty="0">
              <a:solidFill>
                <a:srgbClr val="FF0000"/>
              </a:solidFill>
            </a:endParaRPr>
          </a:p>
        </p:txBody>
      </p:sp>
      <p:sp>
        <p:nvSpPr>
          <p:cNvPr id="7" name="Rectangle 6"/>
          <p:cNvSpPr/>
          <p:nvPr/>
        </p:nvSpPr>
        <p:spPr>
          <a:xfrm>
            <a:off x="5638800" y="6488668"/>
            <a:ext cx="2573140" cy="369332"/>
          </a:xfrm>
          <a:prstGeom prst="rect">
            <a:avLst/>
          </a:prstGeom>
        </p:spPr>
        <p:txBody>
          <a:bodyPr wrap="none">
            <a:spAutoFit/>
          </a:bodyPr>
          <a:lstStyle/>
          <a:p>
            <a:r>
              <a:rPr lang="en-GB" dirty="0" smtClean="0"/>
              <a:t>14. lotc.org.uk, 2018</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Teaching does not always result in learning</a:t>
            </a:r>
          </a:p>
          <a:p>
            <a:endParaRPr lang="en-GB" dirty="0" smtClean="0"/>
          </a:p>
          <a:p>
            <a:r>
              <a:rPr lang="en-GB" dirty="0" smtClean="0"/>
              <a:t>Creativity - New Wales curriculum – more creatively based</a:t>
            </a:r>
          </a:p>
          <a:p>
            <a:endParaRPr lang="en-GB" dirty="0" smtClean="0"/>
          </a:p>
          <a:p>
            <a:r>
              <a:rPr lang="en-GB" dirty="0" smtClean="0"/>
              <a:t>Independent learning</a:t>
            </a:r>
          </a:p>
          <a:p>
            <a:endParaRPr lang="en-GB" dirty="0" smtClean="0"/>
          </a:p>
          <a:p>
            <a:r>
              <a:rPr lang="en-GB" dirty="0" smtClean="0"/>
              <a:t>Take learning out of the classroom</a:t>
            </a:r>
          </a:p>
          <a:p>
            <a:endParaRPr lang="en-GB" dirty="0" smtClean="0"/>
          </a:p>
          <a:p>
            <a:r>
              <a:rPr lang="en-GB" dirty="0" smtClean="0"/>
              <a:t>Less emphasis should be placed on exams and the banking system</a:t>
            </a:r>
          </a:p>
          <a:p>
            <a:endParaRPr lang="en-GB" dirty="0" smtClean="0"/>
          </a:p>
          <a:p>
            <a:r>
              <a:rPr lang="en-GB" dirty="0" smtClean="0"/>
              <a:t>Is there a right way of educating?</a:t>
            </a:r>
            <a:endParaRPr lang="en-GB" dirty="0"/>
          </a:p>
        </p:txBody>
      </p:sp>
      <p:sp>
        <p:nvSpPr>
          <p:cNvPr id="3" name="Title 2"/>
          <p:cNvSpPr>
            <a:spLocks noGrp="1"/>
          </p:cNvSpPr>
          <p:nvPr>
            <p:ph type="title"/>
          </p:nvPr>
        </p:nvSpPr>
        <p:spPr/>
        <p:txBody>
          <a:bodyPr>
            <a:normAutofit fontScale="90000"/>
          </a:bodyPr>
          <a:lstStyle/>
          <a:p>
            <a:r>
              <a:rPr lang="en-GB" dirty="0" smtClean="0"/>
              <a:t>How can all this be applied to mainstream ?</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762000"/>
            <a:ext cx="9144000" cy="6096000"/>
          </a:xfrm>
        </p:spPr>
        <p:txBody>
          <a:bodyPr>
            <a:normAutofit fontScale="47500" lnSpcReduction="20000"/>
          </a:bodyPr>
          <a:lstStyle/>
          <a:p>
            <a:r>
              <a:rPr lang="en-GB" dirty="0" smtClean="0"/>
              <a:t>Atkinson. K, 2014, Review of Radical Education and the Common School: A Democratic Alternative by Michael Fielding and Peter Moss, Canadian Children JOURNAL OF THE CANADIAN ASSOCIATION FOR YOUNG CHILDREN Volume 39 Number 1 2014</a:t>
            </a:r>
          </a:p>
          <a:p>
            <a:r>
              <a:rPr lang="en-GB" dirty="0" smtClean="0"/>
              <a:t>Barrow, R. (2012). </a:t>
            </a:r>
            <a:r>
              <a:rPr lang="en-GB" i="1" dirty="0" smtClean="0"/>
              <a:t>Radical education a critique of </a:t>
            </a:r>
            <a:r>
              <a:rPr lang="en-GB" i="1" dirty="0" err="1" smtClean="0"/>
              <a:t>freeschooling</a:t>
            </a:r>
            <a:r>
              <a:rPr lang="en-GB" i="1" dirty="0" smtClean="0"/>
              <a:t> and </a:t>
            </a:r>
            <a:r>
              <a:rPr lang="en-GB" i="1" dirty="0" err="1" smtClean="0"/>
              <a:t>deschooling</a:t>
            </a:r>
            <a:r>
              <a:rPr lang="en-GB" dirty="0" smtClean="0"/>
              <a:t>(</a:t>
            </a:r>
            <a:r>
              <a:rPr lang="en-GB" dirty="0" err="1" smtClean="0"/>
              <a:t>Routledge</a:t>
            </a:r>
            <a:r>
              <a:rPr lang="en-GB" dirty="0" smtClean="0"/>
              <a:t> library editions: education ; 134). Abingdon, Oxon: </a:t>
            </a:r>
            <a:r>
              <a:rPr lang="en-GB" dirty="0" err="1" smtClean="0"/>
              <a:t>Routledge</a:t>
            </a:r>
            <a:r>
              <a:rPr lang="en-GB" dirty="0" smtClean="0"/>
              <a:t>.</a:t>
            </a:r>
          </a:p>
          <a:p>
            <a:r>
              <a:rPr lang="en-GB" dirty="0" smtClean="0"/>
              <a:t>Cardiff Steiner School, 2018 , From  </a:t>
            </a:r>
            <a:r>
              <a:rPr lang="en-GB" u="sng" dirty="0" smtClean="0">
                <a:hlinkClick r:id="rId2"/>
              </a:rPr>
              <a:t>‘What Is A Steiner School?’</a:t>
            </a:r>
            <a:r>
              <a:rPr lang="en-GB" dirty="0" smtClean="0"/>
              <a:t> DVD, Steiner Waldorf School Fellowship - http://www.cardiffsteiner.org.uk/about/what-is-steiner-education/ </a:t>
            </a:r>
          </a:p>
          <a:p>
            <a:r>
              <a:rPr lang="en-GB" dirty="0" smtClean="0">
                <a:hlinkClick r:id="rId3"/>
              </a:rPr>
              <a:t>Education otherwise, 2018 - https://educationotherwise.org/index.php/school-attendance-orders</a:t>
            </a:r>
            <a:r>
              <a:rPr lang="en-GB" dirty="0" smtClean="0"/>
              <a:t> - accessed 21st May 2018</a:t>
            </a:r>
          </a:p>
          <a:p>
            <a:r>
              <a:rPr lang="en-GB" dirty="0" err="1" smtClean="0"/>
              <a:t>Freire</a:t>
            </a:r>
            <a:r>
              <a:rPr lang="en-GB" dirty="0" smtClean="0"/>
              <a:t>, P. (1993). </a:t>
            </a:r>
            <a:r>
              <a:rPr lang="en-GB" i="1" dirty="0" smtClean="0"/>
              <a:t>Pedagogy of the oppressed</a:t>
            </a:r>
            <a:r>
              <a:rPr lang="en-GB" dirty="0" smtClean="0"/>
              <a:t> (New rev. 20th-Anniversary ed.). New York: Continuum.</a:t>
            </a:r>
          </a:p>
          <a:p>
            <a:r>
              <a:rPr lang="en-GB" dirty="0" err="1" smtClean="0"/>
              <a:t>Gatto</a:t>
            </a:r>
            <a:r>
              <a:rPr lang="en-GB" dirty="0" smtClean="0"/>
              <a:t> J.T. (1992) </a:t>
            </a:r>
            <a:r>
              <a:rPr lang="en-GB" i="1" dirty="0" smtClean="0"/>
              <a:t>The Seven Lesson School Teacher. </a:t>
            </a:r>
          </a:p>
          <a:p>
            <a:r>
              <a:rPr lang="en-GB" dirty="0" err="1" smtClean="0"/>
              <a:t>Gatto</a:t>
            </a:r>
            <a:r>
              <a:rPr lang="en-GB" dirty="0" smtClean="0"/>
              <a:t>, J. (2010). </a:t>
            </a:r>
            <a:r>
              <a:rPr lang="en-GB" i="1" dirty="0" smtClean="0"/>
              <a:t>Weapons of mass instruction : A schoolteacher's journey through the dark world of compulsory schooling</a:t>
            </a:r>
            <a:r>
              <a:rPr lang="en-GB" dirty="0" smtClean="0"/>
              <a:t>. </a:t>
            </a:r>
            <a:r>
              <a:rPr lang="en-GB" dirty="0" err="1" smtClean="0"/>
              <a:t>Gabriola</a:t>
            </a:r>
            <a:r>
              <a:rPr lang="en-GB" dirty="0" smtClean="0"/>
              <a:t> Island, B.C.: New Society.</a:t>
            </a:r>
            <a:endParaRPr lang="en-GB" i="1" dirty="0" smtClean="0"/>
          </a:p>
          <a:p>
            <a:r>
              <a:rPr lang="en-GB" dirty="0" smtClean="0"/>
              <a:t>Gross, B., &amp; Gross, Ronald. (1971). </a:t>
            </a:r>
            <a:r>
              <a:rPr lang="en-GB" i="1" dirty="0" smtClean="0"/>
              <a:t>Radical school reform</a:t>
            </a:r>
            <a:r>
              <a:rPr lang="en-GB" dirty="0" smtClean="0"/>
              <a:t>. London: Victor </a:t>
            </a:r>
            <a:r>
              <a:rPr lang="en-GB" dirty="0" err="1" smtClean="0"/>
              <a:t>Gollancz</a:t>
            </a:r>
            <a:r>
              <a:rPr lang="en-GB" dirty="0" smtClean="0"/>
              <a:t>.</a:t>
            </a:r>
          </a:p>
          <a:p>
            <a:r>
              <a:rPr lang="en-GB" dirty="0" smtClean="0"/>
              <a:t>Harrison, M. (1970). </a:t>
            </a:r>
            <a:r>
              <a:rPr lang="en-GB" i="1" dirty="0" smtClean="0"/>
              <a:t>Learning out of school : A teachers' guide to the educational use of museums</a:t>
            </a:r>
            <a:r>
              <a:rPr lang="en-GB" dirty="0" smtClean="0"/>
              <a:t> (Completely revised and reset [2nd ed.]. ed.). London: Ward Lock Educational.</a:t>
            </a:r>
          </a:p>
          <a:p>
            <a:r>
              <a:rPr lang="en-GB" dirty="0" smtClean="0"/>
              <a:t>Hicks. D, 2004 , Radical education, From: Ward, S. ed. (2004) Education Studies: A Student Guide, </a:t>
            </a:r>
            <a:r>
              <a:rPr lang="en-GB" dirty="0" err="1" smtClean="0"/>
              <a:t>Routledge</a:t>
            </a:r>
            <a:r>
              <a:rPr lang="en-GB" dirty="0" smtClean="0"/>
              <a:t> </a:t>
            </a:r>
            <a:r>
              <a:rPr lang="en-GB" dirty="0" err="1" smtClean="0"/>
              <a:t>Falmer</a:t>
            </a:r>
            <a:r>
              <a:rPr lang="en-GB" dirty="0" smtClean="0"/>
              <a:t> </a:t>
            </a:r>
          </a:p>
          <a:p>
            <a:r>
              <a:rPr lang="en-GB" dirty="0" smtClean="0"/>
              <a:t>Holt, J. (1984). </a:t>
            </a:r>
            <a:r>
              <a:rPr lang="en-GB" i="1" dirty="0" smtClean="0"/>
              <a:t>How children learn</a:t>
            </a:r>
            <a:r>
              <a:rPr lang="en-GB" dirty="0" smtClean="0"/>
              <a:t> (Rev. ed., Pelican books). </a:t>
            </a:r>
            <a:r>
              <a:rPr lang="en-GB" dirty="0" err="1" smtClean="0"/>
              <a:t>Harmondsworth</a:t>
            </a:r>
            <a:r>
              <a:rPr lang="en-GB" dirty="0" smtClean="0"/>
              <a:t>: Penguin.</a:t>
            </a:r>
          </a:p>
          <a:p>
            <a:r>
              <a:rPr lang="en-GB" dirty="0" smtClean="0"/>
              <a:t>Holt, J. (1990). </a:t>
            </a:r>
            <a:r>
              <a:rPr lang="en-GB" i="1" dirty="0" smtClean="0"/>
              <a:t>How children fail</a:t>
            </a:r>
            <a:r>
              <a:rPr lang="en-GB" dirty="0" smtClean="0"/>
              <a:t> (2nd ed.). London: Penguin.</a:t>
            </a:r>
          </a:p>
          <a:p>
            <a:r>
              <a:rPr lang="en-GB" dirty="0" smtClean="0"/>
              <a:t>Holt, J. 2004, Instead of Education: Ways to Help People Do Things Better </a:t>
            </a:r>
          </a:p>
          <a:p>
            <a:r>
              <a:rPr lang="en-GB" dirty="0" smtClean="0"/>
              <a:t>Kolb, D.A. (1984). </a:t>
            </a:r>
            <a:r>
              <a:rPr lang="en-GB" i="1" dirty="0" smtClean="0"/>
              <a:t>Experiential learning : Experience as the source of learning and development</a:t>
            </a:r>
            <a:r>
              <a:rPr lang="en-GB" dirty="0" smtClean="0"/>
              <a:t> (</a:t>
            </a:r>
            <a:r>
              <a:rPr lang="en-GB" dirty="0" err="1" smtClean="0"/>
              <a:t>Coleg</a:t>
            </a:r>
            <a:r>
              <a:rPr lang="en-GB" dirty="0" smtClean="0"/>
              <a:t> Ceredigion Education Collection : PGCE). Englewood Cliffs, New Jersey ; London: Prentice-Hall.</a:t>
            </a:r>
          </a:p>
          <a:p>
            <a:r>
              <a:rPr lang="en-GB" dirty="0" smtClean="0">
                <a:hlinkClick r:id="rId4"/>
              </a:rPr>
              <a:t>Man a Man a </a:t>
            </a:r>
            <a:r>
              <a:rPr lang="en-GB" dirty="0" err="1" smtClean="0">
                <a:hlinkClick r:id="rId4"/>
              </a:rPr>
              <a:t>Mwnci</a:t>
            </a:r>
            <a:r>
              <a:rPr lang="en-GB" dirty="0" smtClean="0">
                <a:hlinkClick r:id="rId4"/>
              </a:rPr>
              <a:t> </a:t>
            </a:r>
            <a:r>
              <a:rPr lang="en-GB" dirty="0" smtClean="0"/>
              <a:t>, 2017 - </a:t>
            </a:r>
            <a:r>
              <a:rPr lang="en-GB" dirty="0" smtClean="0">
                <a:hlinkClick r:id="rId5"/>
              </a:rPr>
              <a:t>https://manamanamwncii.wordpress.com/about/</a:t>
            </a:r>
            <a:r>
              <a:rPr lang="en-GB" dirty="0" smtClean="0"/>
              <a:t> Accessed 22</a:t>
            </a:r>
            <a:r>
              <a:rPr lang="en-GB" baseline="30000" dirty="0" smtClean="0"/>
              <a:t>nd</a:t>
            </a:r>
            <a:r>
              <a:rPr lang="en-GB" dirty="0" smtClean="0"/>
              <a:t> May 2018</a:t>
            </a:r>
          </a:p>
          <a:p>
            <a:r>
              <a:rPr lang="en-GB" dirty="0" err="1" smtClean="0"/>
              <a:t>Mountney</a:t>
            </a:r>
            <a:r>
              <a:rPr lang="en-GB" dirty="0" smtClean="0"/>
              <a:t>, R. (2009). </a:t>
            </a:r>
            <a:r>
              <a:rPr lang="en-GB" i="1" dirty="0" smtClean="0"/>
              <a:t>Learning without school : Home education</a:t>
            </a:r>
            <a:r>
              <a:rPr lang="en-GB" dirty="0" smtClean="0"/>
              <a:t> . London: Jessica Kingsley.</a:t>
            </a:r>
          </a:p>
          <a:p>
            <a:r>
              <a:rPr lang="en-GB" dirty="0" smtClean="0"/>
              <a:t>Neill, A. (1968). </a:t>
            </a:r>
            <a:r>
              <a:rPr lang="en-GB" i="1" dirty="0" smtClean="0"/>
              <a:t>Summerhill.</a:t>
            </a:r>
            <a:r>
              <a:rPr lang="en-GB" dirty="0" smtClean="0"/>
              <a:t> (Pelican books). </a:t>
            </a:r>
            <a:r>
              <a:rPr lang="en-GB" dirty="0" err="1" smtClean="0"/>
              <a:t>Harmondsworth</a:t>
            </a:r>
            <a:r>
              <a:rPr lang="en-GB" dirty="0" smtClean="0"/>
              <a:t>: Penguin Books.</a:t>
            </a:r>
          </a:p>
          <a:p>
            <a:r>
              <a:rPr lang="en-GB" dirty="0" smtClean="0">
                <a:hlinkClick r:id="rId6"/>
              </a:rPr>
              <a:t>Robinson. K, 2006, Ted Talk, Do schools kill creativity - https://www.ted.com/talks/ken_robinson_says_schools_kill_creativity?referrer=playlist-10_years_of_ted_talks_radical</a:t>
            </a:r>
            <a:r>
              <a:rPr lang="en-GB" dirty="0" smtClean="0"/>
              <a:t> Accessed 20</a:t>
            </a:r>
            <a:r>
              <a:rPr lang="en-GB" baseline="30000" dirty="0" smtClean="0"/>
              <a:t>th</a:t>
            </a:r>
            <a:r>
              <a:rPr lang="en-GB" dirty="0" smtClean="0"/>
              <a:t> May 2018</a:t>
            </a:r>
          </a:p>
          <a:p>
            <a:r>
              <a:rPr lang="en-GB" dirty="0" smtClean="0"/>
              <a:t>Steiner Waldorf Schools Fellowship, 2018, What is Steiner </a:t>
            </a:r>
            <a:r>
              <a:rPr lang="en-GB" dirty="0" err="1" smtClean="0"/>
              <a:t>eduaction</a:t>
            </a:r>
            <a:r>
              <a:rPr lang="en-GB" dirty="0" smtClean="0"/>
              <a:t> - </a:t>
            </a:r>
            <a:r>
              <a:rPr lang="en-GB" dirty="0" smtClean="0">
                <a:hlinkClick r:id="rId7"/>
              </a:rPr>
              <a:t>https://www.steinerwaldorf.org/steiner-education/what-is-steiner-education/</a:t>
            </a:r>
            <a:r>
              <a:rPr lang="en-GB" dirty="0" smtClean="0"/>
              <a:t> accessed 21</a:t>
            </a:r>
            <a:r>
              <a:rPr lang="en-GB" baseline="30000" dirty="0" smtClean="0"/>
              <a:t>st</a:t>
            </a:r>
            <a:r>
              <a:rPr lang="en-GB" dirty="0" smtClean="0"/>
              <a:t> May 2018</a:t>
            </a:r>
          </a:p>
          <a:p>
            <a:endParaRPr lang="en-GB" dirty="0" smtClean="0"/>
          </a:p>
          <a:p>
            <a:endParaRPr lang="en-GB" dirty="0"/>
          </a:p>
        </p:txBody>
      </p:sp>
      <p:sp>
        <p:nvSpPr>
          <p:cNvPr id="3" name="Title 2"/>
          <p:cNvSpPr>
            <a:spLocks noGrp="1"/>
          </p:cNvSpPr>
          <p:nvPr>
            <p:ph type="title"/>
          </p:nvPr>
        </p:nvSpPr>
        <p:spPr>
          <a:xfrm>
            <a:off x="457200" y="0"/>
            <a:ext cx="8229600" cy="1143000"/>
          </a:xfrm>
        </p:spPr>
        <p:txBody>
          <a:bodyPr/>
          <a:lstStyle/>
          <a:p>
            <a:r>
              <a:rPr lang="en-GB" dirty="0" smtClean="0"/>
              <a:t>References</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533400"/>
            <a:ext cx="9144000" cy="6324600"/>
          </a:xfrm>
        </p:spPr>
        <p:txBody>
          <a:bodyPr>
            <a:normAutofit fontScale="32500" lnSpcReduction="20000"/>
          </a:bodyPr>
          <a:lstStyle/>
          <a:p>
            <a:pPr marL="624078" indent="-514350">
              <a:buFont typeface="+mj-lt"/>
              <a:buAutoNum type="arabicPeriod"/>
            </a:pPr>
            <a:r>
              <a:rPr lang="en-GB" sz="3200" dirty="0" smtClean="0"/>
              <a:t>Ted.com, Radical thinking playlist - </a:t>
            </a:r>
            <a:r>
              <a:rPr lang="en-GB" sz="3200" dirty="0" smtClean="0">
                <a:hlinkClick r:id="rId2"/>
              </a:rPr>
              <a:t>https://www.ted.com/playlists/387/10_years_of_ted_talks_radical</a:t>
            </a:r>
            <a:r>
              <a:rPr lang="en-GB" sz="3200" dirty="0" smtClean="0"/>
              <a:t> </a:t>
            </a:r>
            <a:r>
              <a:rPr lang="en-GB" sz="3200" dirty="0" err="1" smtClean="0"/>
              <a:t>Accesssed</a:t>
            </a:r>
            <a:r>
              <a:rPr lang="en-GB" sz="3200" dirty="0" smtClean="0"/>
              <a:t> 20th May 2018</a:t>
            </a:r>
            <a:endParaRPr lang="en-GB" sz="3200" dirty="0" smtClean="0">
              <a:hlinkClick r:id="rId3"/>
            </a:endParaRPr>
          </a:p>
          <a:p>
            <a:pPr marL="624078" indent="-514350">
              <a:buFont typeface="+mj-lt"/>
              <a:buAutoNum type="arabicPeriod"/>
            </a:pPr>
            <a:endParaRPr lang="en-GB" sz="3200" dirty="0" smtClean="0">
              <a:hlinkClick r:id="rId3"/>
            </a:endParaRPr>
          </a:p>
          <a:p>
            <a:pPr marL="624078" indent="-514350">
              <a:buFont typeface="+mj-lt"/>
              <a:buAutoNum type="arabicPeriod"/>
            </a:pPr>
            <a:r>
              <a:rPr lang="en-GB" sz="3200" dirty="0" smtClean="0">
                <a:hlinkClick r:id="rId3"/>
              </a:rPr>
              <a:t>Radical education twitter page - https://twitter.com/edu_radical</a:t>
            </a:r>
            <a:r>
              <a:rPr lang="en-GB" sz="3200" dirty="0" smtClean="0"/>
              <a:t> </a:t>
            </a:r>
            <a:r>
              <a:rPr lang="en-GB" sz="3200" dirty="0" err="1" smtClean="0"/>
              <a:t>Accesssed</a:t>
            </a:r>
            <a:r>
              <a:rPr lang="en-GB" sz="3200" dirty="0" smtClean="0"/>
              <a:t> 20th May 2018</a:t>
            </a:r>
            <a:endParaRPr lang="en-GB" sz="3200" dirty="0" smtClean="0">
              <a:hlinkClick r:id="rId3"/>
            </a:endParaRPr>
          </a:p>
          <a:p>
            <a:pPr marL="624078" indent="-514350">
              <a:buFont typeface="+mj-lt"/>
              <a:buAutoNum type="arabicPeriod"/>
            </a:pPr>
            <a:endParaRPr lang="en-GB" sz="3200" dirty="0" smtClean="0">
              <a:hlinkClick r:id="rId3"/>
            </a:endParaRPr>
          </a:p>
          <a:p>
            <a:pPr marL="624078" indent="-514350">
              <a:buFont typeface="+mj-lt"/>
              <a:buAutoNum type="arabicPeriod"/>
            </a:pPr>
            <a:r>
              <a:rPr lang="en-GB" sz="3200" dirty="0" smtClean="0"/>
              <a:t>Listal.com, 2009, Picture of A.S Neill - http://www.listal.com/viewimage/848241 </a:t>
            </a:r>
            <a:r>
              <a:rPr lang="en-GB" sz="3200" dirty="0" err="1" smtClean="0"/>
              <a:t>Accesssed</a:t>
            </a:r>
            <a:r>
              <a:rPr lang="en-GB" sz="3200" dirty="0" smtClean="0"/>
              <a:t> 21st May 2018</a:t>
            </a:r>
          </a:p>
          <a:p>
            <a:pPr marL="624078" indent="-514350">
              <a:buFont typeface="+mj-lt"/>
              <a:buAutoNum type="arabicPeriod"/>
            </a:pPr>
            <a:endParaRPr lang="en-GB" sz="3200" dirty="0" smtClean="0"/>
          </a:p>
          <a:p>
            <a:pPr marL="624078" indent="-514350">
              <a:buFont typeface="+mj-lt"/>
              <a:buAutoNum type="arabicPeriod"/>
            </a:pPr>
            <a:r>
              <a:rPr lang="en-GB" sz="3200" dirty="0" smtClean="0"/>
              <a:t>Summerhill school, 2018 - http://www.summerhillschool.co.uk/ </a:t>
            </a:r>
            <a:r>
              <a:rPr lang="en-GB" sz="3200" dirty="0" err="1" smtClean="0"/>
              <a:t>Accesssed</a:t>
            </a:r>
            <a:r>
              <a:rPr lang="en-GB" sz="3200" dirty="0" smtClean="0"/>
              <a:t> 21st May 2018</a:t>
            </a:r>
            <a:endParaRPr lang="en-GB" sz="3200" dirty="0" smtClean="0">
              <a:hlinkClick r:id="rId4"/>
            </a:endParaRPr>
          </a:p>
          <a:p>
            <a:pPr marL="624078" indent="-514350">
              <a:buFont typeface="+mj-lt"/>
              <a:buAutoNum type="arabicPeriod"/>
            </a:pPr>
            <a:endParaRPr lang="en-GB" sz="3200" dirty="0" smtClean="0">
              <a:hlinkClick r:id="rId4"/>
            </a:endParaRPr>
          </a:p>
          <a:p>
            <a:pPr marL="624078" indent="-514350">
              <a:buFont typeface="+mj-lt"/>
              <a:buAutoNum type="arabicPeriod"/>
            </a:pPr>
            <a:r>
              <a:rPr lang="en-GB" sz="3200" dirty="0" smtClean="0"/>
              <a:t>Neustatter . A, 2011, The guardian, Summerhill school and the do-as-</a:t>
            </a:r>
            <a:r>
              <a:rPr lang="en-GB" sz="3200" dirty="0" err="1" smtClean="0"/>
              <a:t>yer</a:t>
            </a:r>
            <a:r>
              <a:rPr lang="en-GB" sz="3200" dirty="0" smtClean="0"/>
              <a:t>-like kids - </a:t>
            </a:r>
          </a:p>
          <a:p>
            <a:pPr marL="624078" indent="-514350">
              <a:buFont typeface="+mj-lt"/>
              <a:buAutoNum type="arabicPeriod"/>
            </a:pPr>
            <a:r>
              <a:rPr lang="en-GB" sz="3200" dirty="0" smtClean="0"/>
              <a:t> https://www.theguardian.com/education/2011/aug/19/summerhill-school-at-90 </a:t>
            </a:r>
            <a:r>
              <a:rPr lang="en-GB" sz="3200" dirty="0" err="1" smtClean="0"/>
              <a:t>Accesssed</a:t>
            </a:r>
            <a:r>
              <a:rPr lang="en-GB" sz="3200" dirty="0" smtClean="0"/>
              <a:t> 21st May 2018</a:t>
            </a:r>
          </a:p>
          <a:p>
            <a:pPr marL="624078" indent="-514350">
              <a:buFont typeface="+mj-lt"/>
              <a:buAutoNum type="arabicPeriod"/>
            </a:pPr>
            <a:endParaRPr lang="en-GB" sz="3200" dirty="0" smtClean="0"/>
          </a:p>
          <a:p>
            <a:pPr marL="624078" indent="-514350">
              <a:buFont typeface="+mj-lt"/>
              <a:buAutoNum type="arabicPeriod"/>
            </a:pPr>
            <a:r>
              <a:rPr lang="en-GB" sz="3200" dirty="0" smtClean="0"/>
              <a:t> Hindes. D, Portraits of Rudolf Steiner - https://www.rudolfsteinerweb.com/galleries/Steiner_Portraits/index.html </a:t>
            </a:r>
            <a:r>
              <a:rPr lang="en-GB" sz="3200" dirty="0" err="1" smtClean="0"/>
              <a:t>Accesssed</a:t>
            </a:r>
            <a:r>
              <a:rPr lang="en-GB" sz="3200" dirty="0" smtClean="0"/>
              <a:t> 21st May 2018</a:t>
            </a:r>
          </a:p>
          <a:p>
            <a:pPr marL="624078" indent="-514350">
              <a:buFont typeface="+mj-lt"/>
              <a:buAutoNum type="arabicPeriod"/>
            </a:pPr>
            <a:endParaRPr lang="en-GB" sz="3200" dirty="0" smtClean="0"/>
          </a:p>
          <a:p>
            <a:pPr marL="624078" indent="-514350">
              <a:buFont typeface="+mj-lt"/>
              <a:buAutoNum type="arabicPeriod"/>
            </a:pPr>
            <a:r>
              <a:rPr lang="en-GB" sz="3200" dirty="0" smtClean="0"/>
              <a:t>Rose. J, </a:t>
            </a:r>
            <a:r>
              <a:rPr lang="en-GB" sz="3200" dirty="0" err="1" smtClean="0"/>
              <a:t>Kernour</a:t>
            </a:r>
            <a:r>
              <a:rPr lang="en-GB" sz="3200" dirty="0" smtClean="0"/>
              <a:t> .J and Hall. M, 2017, The Waldorf School Curriculum Chart - https://www.greenwichsteinerschool.org.uk/curriculum-chart/ </a:t>
            </a:r>
            <a:r>
              <a:rPr lang="en-GB" sz="3200" dirty="0" err="1" smtClean="0"/>
              <a:t>Accesssed</a:t>
            </a:r>
            <a:r>
              <a:rPr lang="en-GB" sz="3200" dirty="0" smtClean="0"/>
              <a:t> 21st May 2018</a:t>
            </a:r>
          </a:p>
          <a:p>
            <a:pPr marL="624078" indent="-514350">
              <a:buFont typeface="+mj-lt"/>
              <a:buAutoNum type="arabicPeriod"/>
            </a:pPr>
            <a:endParaRPr lang="en-GB" sz="3200" dirty="0" smtClean="0"/>
          </a:p>
          <a:p>
            <a:pPr marL="624078" indent="-514350">
              <a:buFont typeface="+mj-lt"/>
              <a:buAutoNum type="arabicPeriod"/>
            </a:pPr>
            <a:r>
              <a:rPr lang="en-GB" sz="3200" dirty="0" err="1" smtClean="0"/>
              <a:t>Farenga</a:t>
            </a:r>
            <a:r>
              <a:rPr lang="en-GB" sz="3200" dirty="0" smtClean="0"/>
              <a:t>. P , 2016, John Holt GWS, </a:t>
            </a:r>
            <a:r>
              <a:rPr lang="en-GB" sz="3200" b="1" dirty="0" smtClean="0"/>
              <a:t>John Holt Interviewed about Homeschooling on New England Today - </a:t>
            </a:r>
            <a:r>
              <a:rPr lang="en-GB" sz="3200" dirty="0" smtClean="0">
                <a:hlinkClick r:id="rId5"/>
              </a:rPr>
              <a:t>https://www.johnholtgws.com/homeschooling-videos/</a:t>
            </a:r>
            <a:r>
              <a:rPr lang="en-GB" sz="3200" dirty="0" smtClean="0"/>
              <a:t> </a:t>
            </a:r>
            <a:r>
              <a:rPr lang="en-GB" sz="3200" dirty="0" err="1" smtClean="0"/>
              <a:t>Accesssed</a:t>
            </a:r>
            <a:r>
              <a:rPr lang="en-GB" sz="3200" dirty="0" smtClean="0"/>
              <a:t> 21st May 2018</a:t>
            </a:r>
            <a:endParaRPr lang="en-GB" sz="3200" dirty="0" smtClean="0">
              <a:hlinkClick r:id="rId5"/>
            </a:endParaRPr>
          </a:p>
          <a:p>
            <a:pPr marL="624078" indent="-514350">
              <a:buFont typeface="+mj-lt"/>
              <a:buAutoNum type="arabicPeriod"/>
            </a:pPr>
            <a:endParaRPr lang="en-GB" sz="3200" dirty="0" smtClean="0">
              <a:hlinkClick r:id="rId5"/>
            </a:endParaRPr>
          </a:p>
          <a:p>
            <a:pPr marL="624078" indent="-514350">
              <a:buFont typeface="+mj-lt"/>
              <a:buAutoNum type="arabicPeriod"/>
            </a:pPr>
            <a:r>
              <a:rPr lang="en-GB" sz="3200" dirty="0" err="1" smtClean="0">
                <a:hlinkClick r:id="rId5"/>
              </a:rPr>
              <a:t>Homeschool</a:t>
            </a:r>
            <a:r>
              <a:rPr lang="en-GB" sz="3200" dirty="0" smtClean="0">
                <a:hlinkClick r:id="rId5"/>
              </a:rPr>
              <a:t> oasis.com, The Nature of Public Education, Excerpts from the writings of John Taylor </a:t>
            </a:r>
            <a:r>
              <a:rPr lang="en-GB" sz="3200" dirty="0" err="1" smtClean="0">
                <a:hlinkClick r:id="rId5"/>
              </a:rPr>
              <a:t>Gatto</a:t>
            </a:r>
            <a:r>
              <a:rPr lang="en-GB" sz="3200" dirty="0" smtClean="0">
                <a:hlinkClick r:id="rId5"/>
              </a:rPr>
              <a:t> - http://www.homeschooloasis.com/art_john_taylor_gatto.htm</a:t>
            </a:r>
            <a:r>
              <a:rPr lang="en-GB" sz="3200" dirty="0" smtClean="0"/>
              <a:t> </a:t>
            </a:r>
            <a:r>
              <a:rPr lang="en-GB" sz="3200" dirty="0" err="1" smtClean="0"/>
              <a:t>Accesssed</a:t>
            </a:r>
            <a:r>
              <a:rPr lang="en-GB" sz="3200" dirty="0" smtClean="0"/>
              <a:t> 21st May 2018</a:t>
            </a:r>
          </a:p>
          <a:p>
            <a:pPr marL="624078" indent="-514350">
              <a:buFont typeface="+mj-lt"/>
              <a:buAutoNum type="arabicPeriod"/>
            </a:pPr>
            <a:endParaRPr lang="en-GB" sz="3200" dirty="0" smtClean="0"/>
          </a:p>
          <a:p>
            <a:pPr marL="624078" indent="-514350">
              <a:buFont typeface="+mj-lt"/>
              <a:buAutoNum type="arabicPeriod"/>
            </a:pPr>
            <a:endParaRPr lang="en-GB" sz="3200" dirty="0" smtClean="0"/>
          </a:p>
          <a:p>
            <a:pPr marL="624078" indent="-514350">
              <a:buFont typeface="+mj-lt"/>
              <a:buAutoNum type="arabicPeriod"/>
            </a:pPr>
            <a:r>
              <a:rPr lang="en-GB" sz="3200" dirty="0" err="1" smtClean="0"/>
              <a:t>ManaManaMwnci</a:t>
            </a:r>
            <a:r>
              <a:rPr lang="en-GB" sz="3200" dirty="0" smtClean="0"/>
              <a:t>, 2017, FYI Carmarthen - </a:t>
            </a:r>
            <a:r>
              <a:rPr lang="en-GB" sz="3200" dirty="0" smtClean="0">
                <a:hlinkClick r:id="rId6"/>
              </a:rPr>
              <a:t>http://carmarthen.fyinetwork.co.uk/Local%20pop-up%20event</a:t>
            </a:r>
            <a:r>
              <a:rPr lang="en-GB" sz="3200" dirty="0" smtClean="0"/>
              <a:t> </a:t>
            </a:r>
            <a:r>
              <a:rPr lang="en-GB" sz="3200" dirty="0" err="1" smtClean="0"/>
              <a:t>Accesssed</a:t>
            </a:r>
            <a:r>
              <a:rPr lang="en-GB" sz="3200" dirty="0" smtClean="0"/>
              <a:t> 22nd May 2018</a:t>
            </a:r>
          </a:p>
          <a:p>
            <a:pPr marL="624078" indent="-514350">
              <a:buFont typeface="+mj-lt"/>
              <a:buAutoNum type="arabicPeriod"/>
            </a:pPr>
            <a:endParaRPr lang="en-GB" sz="3200" dirty="0" smtClean="0"/>
          </a:p>
          <a:p>
            <a:pPr marL="624078" indent="-514350">
              <a:buFont typeface="+mj-lt"/>
              <a:buAutoNum type="arabicPeriod"/>
            </a:pPr>
            <a:r>
              <a:rPr lang="en-GB" sz="3200" dirty="0" err="1" smtClean="0"/>
              <a:t>Jaydee</a:t>
            </a:r>
            <a:r>
              <a:rPr lang="en-GB" sz="3200" dirty="0" smtClean="0"/>
              <a:t>, 2012, In</a:t>
            </a:r>
            <a:r>
              <a:rPr lang="en-GB" sz="3200" b="1" dirty="0" smtClean="0"/>
              <a:t>troduction of Paulo </a:t>
            </a:r>
            <a:r>
              <a:rPr lang="en-GB" sz="3200" b="1" dirty="0" err="1" smtClean="0"/>
              <a:t>Friere</a:t>
            </a:r>
            <a:r>
              <a:rPr lang="en-GB" sz="3200" b="1" dirty="0" smtClean="0"/>
              <a:t> - </a:t>
            </a:r>
            <a:r>
              <a:rPr lang="en-GB" sz="3200" dirty="0" smtClean="0"/>
              <a:t>http://paperofphilosophy.blogspot.co.uk/2012/12/paulo-friere.html </a:t>
            </a:r>
            <a:r>
              <a:rPr lang="en-GB" sz="3200" dirty="0" err="1" smtClean="0"/>
              <a:t>Accesssed</a:t>
            </a:r>
            <a:r>
              <a:rPr lang="en-GB" sz="3200" dirty="0" smtClean="0"/>
              <a:t> 22nd May 2018</a:t>
            </a:r>
          </a:p>
          <a:p>
            <a:pPr marL="624078" indent="-514350">
              <a:buFont typeface="+mj-lt"/>
              <a:buAutoNum type="arabicPeriod"/>
            </a:pPr>
            <a:endParaRPr lang="en-GB" sz="3200" dirty="0" smtClean="0"/>
          </a:p>
          <a:p>
            <a:pPr marL="624078" indent="-514350">
              <a:buFont typeface="+mj-lt"/>
              <a:buAutoNum type="arabicPeriod"/>
            </a:pPr>
            <a:r>
              <a:rPr lang="en-GB" sz="3200" dirty="0" smtClean="0"/>
              <a:t>Jivespin, 2017, Creating </a:t>
            </a:r>
            <a:r>
              <a:rPr lang="en-GB" sz="3200" dirty="0" err="1" smtClean="0"/>
              <a:t>independant</a:t>
            </a:r>
            <a:r>
              <a:rPr lang="en-GB" sz="3200" dirty="0" smtClean="0"/>
              <a:t> learners poster - https://jivespin.wordpress.com/2017/05/02/creating-independent-learners-poster/ </a:t>
            </a:r>
            <a:r>
              <a:rPr lang="en-GB" sz="3200" dirty="0" err="1" smtClean="0"/>
              <a:t>Accesssed</a:t>
            </a:r>
            <a:r>
              <a:rPr lang="en-GB" sz="3200" dirty="0" smtClean="0"/>
              <a:t> 21st May 2018</a:t>
            </a:r>
          </a:p>
          <a:p>
            <a:pPr marL="624078" indent="-514350">
              <a:buFont typeface="+mj-lt"/>
              <a:buAutoNum type="arabicPeriod"/>
            </a:pPr>
            <a:endParaRPr lang="en-GB" sz="3200" dirty="0" smtClean="0"/>
          </a:p>
          <a:p>
            <a:pPr marL="624078" indent="-514350">
              <a:buFont typeface="+mj-lt"/>
              <a:buAutoNum type="arabicPeriod"/>
            </a:pPr>
            <a:r>
              <a:rPr lang="en-GB" sz="3200" dirty="0" smtClean="0"/>
              <a:t>Durham. T, 2017, </a:t>
            </a:r>
            <a:r>
              <a:rPr lang="en-GB" sz="3200" b="1" dirty="0" smtClean="0"/>
              <a:t>Staying Safe at Forest School: First Aid Requirements for Practitioners - </a:t>
            </a:r>
            <a:r>
              <a:rPr lang="en-GB" sz="3200" dirty="0" smtClean="0"/>
              <a:t>https://www.firstaidtrainingcooperative.co.uk/staying-safe-forest-school-first-aid-requirements-practitioners/ </a:t>
            </a:r>
            <a:r>
              <a:rPr lang="en-GB" sz="3200" dirty="0" err="1" smtClean="0"/>
              <a:t>Accesssed</a:t>
            </a:r>
            <a:r>
              <a:rPr lang="en-GB" sz="3200" dirty="0" smtClean="0"/>
              <a:t> 22</a:t>
            </a:r>
            <a:r>
              <a:rPr lang="en-GB" sz="3200" baseline="30000" dirty="0" smtClean="0"/>
              <a:t>nd</a:t>
            </a:r>
            <a:r>
              <a:rPr lang="en-GB" sz="3200" dirty="0" smtClean="0"/>
              <a:t> May 2018</a:t>
            </a:r>
          </a:p>
          <a:p>
            <a:pPr marL="624078" indent="-514350">
              <a:buFont typeface="+mj-lt"/>
              <a:buAutoNum type="arabicPeriod"/>
            </a:pPr>
            <a:endParaRPr lang="en-GB" sz="3200" dirty="0" smtClean="0"/>
          </a:p>
          <a:p>
            <a:pPr marL="624078" indent="-514350">
              <a:buFont typeface="+mj-lt"/>
              <a:buAutoNum type="arabicPeriod"/>
            </a:pPr>
            <a:r>
              <a:rPr lang="en-GB" sz="3200" dirty="0" smtClean="0"/>
              <a:t>Council for Learning Outside the Classroom, 2018, What is </a:t>
            </a:r>
            <a:r>
              <a:rPr lang="en-GB" sz="3200" dirty="0" err="1" smtClean="0"/>
              <a:t>LOtC</a:t>
            </a:r>
            <a:r>
              <a:rPr lang="en-GB" sz="3200" dirty="0" smtClean="0"/>
              <a:t> - http://www.lotc.org.uk/what-is-lotc/ </a:t>
            </a:r>
            <a:r>
              <a:rPr lang="en-GB" sz="3200" dirty="0" err="1" smtClean="0"/>
              <a:t>Accesssed</a:t>
            </a:r>
            <a:r>
              <a:rPr lang="en-GB" sz="3200" dirty="0" smtClean="0"/>
              <a:t> 21st May 2018</a:t>
            </a:r>
          </a:p>
          <a:p>
            <a:pPr marL="624078" indent="-514350">
              <a:buFont typeface="+mj-lt"/>
              <a:buAutoNum type="arabicPeriod"/>
            </a:pPr>
            <a:endParaRPr lang="en-GB" dirty="0" smtClean="0"/>
          </a:p>
          <a:p>
            <a:endParaRPr lang="en-GB" dirty="0" smtClean="0"/>
          </a:p>
          <a:p>
            <a:endParaRPr lang="en-GB" dirty="0" smtClean="0"/>
          </a:p>
          <a:p>
            <a:endParaRPr lang="en-GB" dirty="0"/>
          </a:p>
        </p:txBody>
      </p:sp>
      <p:sp>
        <p:nvSpPr>
          <p:cNvPr id="3" name="Title 2"/>
          <p:cNvSpPr>
            <a:spLocks noGrp="1"/>
          </p:cNvSpPr>
          <p:nvPr>
            <p:ph type="title"/>
          </p:nvPr>
        </p:nvSpPr>
        <p:spPr>
          <a:xfrm>
            <a:off x="457200" y="0"/>
            <a:ext cx="8229600" cy="685800"/>
          </a:xfrm>
        </p:spPr>
        <p:txBody>
          <a:bodyPr>
            <a:normAutofit fontScale="90000"/>
          </a:bodyPr>
          <a:lstStyle/>
          <a:p>
            <a:r>
              <a:rPr lang="en-GB" dirty="0" smtClean="0"/>
              <a:t>Images </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19454" y="990600"/>
            <a:ext cx="8686800" cy="2316162"/>
          </a:xfrm>
        </p:spPr>
        <p:txBody>
          <a:bodyPr>
            <a:noAutofit/>
          </a:bodyPr>
          <a:lstStyle/>
          <a:p>
            <a:r>
              <a:rPr lang="en-GB" sz="9600" dirty="0" smtClean="0">
                <a:solidFill>
                  <a:schemeClr val="accent5"/>
                </a:solidFill>
                <a:latin typeface="Arial Rounded MT Bold" pitchFamily="34" charset="0"/>
              </a:rPr>
              <a:t>Any Questions ?</a:t>
            </a:r>
            <a:endParaRPr lang="en-GB" sz="9600" dirty="0">
              <a:solidFill>
                <a:schemeClr val="accent5"/>
              </a:solidFill>
              <a:latin typeface="Arial Rounded MT Bold" pitchFamily="34" charset="0"/>
            </a:endParaRPr>
          </a:p>
        </p:txBody>
      </p:sp>
      <p:pic>
        <p:nvPicPr>
          <p:cNvPr id="4" name="Picture 3"/>
          <p:cNvPicPr>
            <a:picLocks noChangeAspect="1"/>
          </p:cNvPicPr>
          <p:nvPr/>
        </p:nvPicPr>
        <p:blipFill rotWithShape="1">
          <a:blip r:embed="rId2"/>
          <a:srcRect l="27472" t="9768" r="47253" b="6226"/>
          <a:stretch/>
        </p:blipFill>
        <p:spPr>
          <a:xfrm>
            <a:off x="7239000" y="3505200"/>
            <a:ext cx="1752600" cy="3276600"/>
          </a:xfrm>
          <a:prstGeom prst="rect">
            <a:avLst/>
          </a:prstGeom>
        </p:spPr>
      </p:pic>
      <p:sp>
        <p:nvSpPr>
          <p:cNvPr id="5" name="TextBox 4"/>
          <p:cNvSpPr txBox="1"/>
          <p:nvPr/>
        </p:nvSpPr>
        <p:spPr>
          <a:xfrm>
            <a:off x="4953000" y="4953000"/>
            <a:ext cx="2743200" cy="1569660"/>
          </a:xfrm>
          <a:prstGeom prst="rect">
            <a:avLst/>
          </a:prstGeom>
          <a:noFill/>
        </p:spPr>
        <p:txBody>
          <a:bodyPr wrap="square" rtlCol="0">
            <a:spAutoFit/>
          </a:bodyPr>
          <a:lstStyle/>
          <a:p>
            <a:r>
              <a:rPr lang="en-GB" sz="3200" b="1" dirty="0" smtClean="0">
                <a:solidFill>
                  <a:schemeClr val="accent4">
                    <a:lumMod val="75000"/>
                  </a:schemeClr>
                </a:solidFill>
                <a:latin typeface="Adobe Kaiti Std R" panose="02020400000000000000" pitchFamily="18" charset="-128"/>
                <a:ea typeface="Adobe Kaiti Std R" panose="02020400000000000000" pitchFamily="18" charset="-128"/>
                <a:cs typeface="Adobe Devanagari" panose="02040503050201020203" pitchFamily="18" charset="0"/>
              </a:rPr>
              <a:t>Otherwise I’m </a:t>
            </a:r>
            <a:r>
              <a:rPr lang="en-GB" sz="3200" b="1" dirty="0" err="1" smtClean="0">
                <a:solidFill>
                  <a:schemeClr val="accent4">
                    <a:lumMod val="75000"/>
                  </a:schemeClr>
                </a:solidFill>
                <a:latin typeface="Adobe Kaiti Std R" panose="02020400000000000000" pitchFamily="18" charset="-128"/>
                <a:ea typeface="Adobe Kaiti Std R" panose="02020400000000000000" pitchFamily="18" charset="-128"/>
                <a:cs typeface="Adobe Devanagari" panose="02040503050201020203" pitchFamily="18" charset="0"/>
              </a:rPr>
              <a:t>Outta</a:t>
            </a:r>
            <a:r>
              <a:rPr lang="en-GB" sz="3200" b="1" dirty="0" smtClean="0">
                <a:solidFill>
                  <a:schemeClr val="accent4">
                    <a:lumMod val="75000"/>
                  </a:schemeClr>
                </a:solidFill>
                <a:latin typeface="Adobe Kaiti Std R" panose="02020400000000000000" pitchFamily="18" charset="-128"/>
                <a:ea typeface="Adobe Kaiti Std R" panose="02020400000000000000" pitchFamily="18" charset="-128"/>
                <a:cs typeface="Adobe Devanagari" panose="02040503050201020203" pitchFamily="18" charset="0"/>
              </a:rPr>
              <a:t> here !</a:t>
            </a:r>
            <a:endParaRPr lang="en-GB" sz="3200" b="1" dirty="0">
              <a:solidFill>
                <a:schemeClr val="accent4">
                  <a:lumMod val="75000"/>
                </a:schemeClr>
              </a:solidFill>
              <a:latin typeface="Adobe Kaiti Std R" panose="02020400000000000000" pitchFamily="18" charset="-128"/>
              <a:ea typeface="Adobe Kaiti Std R" panose="02020400000000000000" pitchFamily="18" charset="-128"/>
              <a:cs typeface="Adobe Devanagari" panose="02040503050201020203" pitchFamily="18"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2297</TotalTime>
  <Words>1321</Words>
  <Application>Microsoft Office PowerPoint</Application>
  <PresentationFormat>On-screen Show (4:3)</PresentationFormat>
  <Paragraphs>152</Paragraphs>
  <Slides>16</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Adobe Kaiti Std R</vt:lpstr>
      <vt:lpstr>Adobe Devanagari</vt:lpstr>
      <vt:lpstr>Arial</vt:lpstr>
      <vt:lpstr>Arial Rounded MT Bold</vt:lpstr>
      <vt:lpstr>Lucida Sans Unicode</vt:lpstr>
      <vt:lpstr>Verdana</vt:lpstr>
      <vt:lpstr>Wingdings 2</vt:lpstr>
      <vt:lpstr>Wingdings 3</vt:lpstr>
      <vt:lpstr>Concourse</vt:lpstr>
      <vt:lpstr>What could schools learn from the principles of radical education?</vt:lpstr>
      <vt:lpstr>Introduction </vt:lpstr>
      <vt:lpstr>What is ‘Radical Education’ ?</vt:lpstr>
      <vt:lpstr>‘Radical’</vt:lpstr>
      <vt:lpstr>How is this applied to education and why do we need it ?</vt:lpstr>
      <vt:lpstr>A.S Neils Democratic/ ‘free’schooling</vt:lpstr>
      <vt:lpstr>Rudolf Steiners Steiner education</vt:lpstr>
      <vt:lpstr>John Holts &amp; John Taylor Gattos Homeschooling</vt:lpstr>
      <vt:lpstr>Radical education within the system ?</vt:lpstr>
      <vt:lpstr>Independent thinking &amp; Learning</vt:lpstr>
      <vt:lpstr>Informal and mutual respect</vt:lpstr>
      <vt:lpstr>Learning through play and experiences</vt:lpstr>
      <vt:lpstr>How can all this be applied to mainstream ?</vt:lpstr>
      <vt:lpstr>References</vt:lpstr>
      <vt:lpstr>Images </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could schools learn from the principles of radical education?</dc:title>
  <dc:creator>bluebirdbabe</dc:creator>
  <cp:lastModifiedBy>Sophie Howells (1400370)</cp:lastModifiedBy>
  <cp:revision>8</cp:revision>
  <dcterms:created xsi:type="dcterms:W3CDTF">2018-05-21T15:54:59Z</dcterms:created>
  <dcterms:modified xsi:type="dcterms:W3CDTF">2018-05-23T12:42:38Z</dcterms:modified>
</cp:coreProperties>
</file>