
<file path=[Content_Types].xml><?xml version="1.0" encoding="utf-8"?>
<Types xmlns="http://schemas.openxmlformats.org/package/2006/content-types">
  <Default Extension="fntdata" ContentType="application/x-fontdata"/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7556500" cy="10693400"/>
  <p:notesSz cx="7556500" cy="10693400"/>
  <p:embeddedFontLst>
    <p:embeddedFont>
      <p:font typeface="Calibri" panose="020F0502020204030204" pitchFamily="34" charset="0"/>
      <p:regular r:id="rId9"/>
      <p:bold r:id="rId10"/>
      <p:italic r:id="rId11"/>
      <p:boldItalic r:id="rId12"/>
    </p:embeddedFont>
  </p:embeddedFontLst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2228" y="56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font" Target="fonts/font4.fntdata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font" Target="fonts/font3.fntdata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font" Target="fonts/font2.fntdata"/><Relationship Id="rId4" Type="http://schemas.openxmlformats.org/officeDocument/2006/relationships/slide" Target="slides/slide3.xml"/><Relationship Id="rId9" Type="http://schemas.openxmlformats.org/officeDocument/2006/relationships/font" Target="fonts/font1.fntdata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566737" y="3314954"/>
            <a:ext cx="6423025" cy="224561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133475" y="5988304"/>
            <a:ext cx="5289550" cy="2673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10/25/2022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5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pPr marL="38100">
              <a:lnSpc>
                <a:spcPct val="100000"/>
              </a:lnSpc>
              <a:spcBef>
                <a:spcPts val="30"/>
              </a:spcBef>
            </a:pPr>
            <a:fld id="{81D60167-4931-47E6-BA6A-407CBD079E47}" type="slidenum">
              <a:rPr spc="-5" dirty="0"/>
              <a:t>‹#›</a:t>
            </a:fld>
            <a:endParaRPr spc="-5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10/25/2022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5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pPr marL="38100">
              <a:lnSpc>
                <a:spcPct val="100000"/>
              </a:lnSpc>
              <a:spcBef>
                <a:spcPts val="30"/>
              </a:spcBef>
            </a:pPr>
            <a:fld id="{81D60167-4931-47E6-BA6A-407CBD079E47}" type="slidenum">
              <a:rPr spc="-5" dirty="0"/>
              <a:t>‹#›</a:t>
            </a:fld>
            <a:endParaRPr spc="-5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377825" y="2459482"/>
            <a:ext cx="3287077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3891597" y="2459482"/>
            <a:ext cx="3287077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10/25/2022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5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pPr marL="38100">
              <a:lnSpc>
                <a:spcPct val="100000"/>
              </a:lnSpc>
              <a:spcBef>
                <a:spcPts val="30"/>
              </a:spcBef>
            </a:pPr>
            <a:fld id="{81D60167-4931-47E6-BA6A-407CBD079E47}" type="slidenum">
              <a:rPr spc="-5" dirty="0"/>
              <a:t>‹#›</a:t>
            </a:fld>
            <a:endParaRPr spc="-5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10/25/2022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5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pPr marL="38100">
              <a:lnSpc>
                <a:spcPct val="100000"/>
              </a:lnSpc>
              <a:spcBef>
                <a:spcPts val="30"/>
              </a:spcBef>
            </a:pPr>
            <a:fld id="{81D60167-4931-47E6-BA6A-407CBD079E47}" type="slidenum">
              <a:rPr spc="-5" dirty="0"/>
              <a:t>‹#›</a:t>
            </a:fld>
            <a:endParaRPr spc="-5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10/25/2022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5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pPr marL="38100">
              <a:lnSpc>
                <a:spcPct val="100000"/>
              </a:lnSpc>
              <a:spcBef>
                <a:spcPts val="30"/>
              </a:spcBef>
            </a:pPr>
            <a:fld id="{81D60167-4931-47E6-BA6A-407CBD079E47}" type="slidenum">
              <a:rPr spc="-5" dirty="0"/>
              <a:t>‹#›</a:t>
            </a:fld>
            <a:endParaRPr spc="-5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825" y="427736"/>
            <a:ext cx="6800850" cy="17109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825" y="2459482"/>
            <a:ext cx="6800850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9210" y="9944862"/>
            <a:ext cx="2418080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825" y="9944862"/>
            <a:ext cx="1737995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10/25/2022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7118571" y="9835784"/>
            <a:ext cx="168909" cy="21844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25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pPr marL="38100">
              <a:lnSpc>
                <a:spcPct val="100000"/>
              </a:lnSpc>
              <a:spcBef>
                <a:spcPts val="30"/>
              </a:spcBef>
            </a:pPr>
            <a:fld id="{81D60167-4931-47E6-BA6A-407CBD079E47}" type="slidenum">
              <a:rPr spc="-5" dirty="0"/>
              <a:t>‹#›</a:t>
            </a:fld>
            <a:endParaRPr spc="-5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12" Type="http://schemas.openxmlformats.org/officeDocument/2006/relationships/image" Target="../media/image11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image" Target="../media/image3.jpg"/><Relationship Id="rId9" Type="http://schemas.openxmlformats.org/officeDocument/2006/relationships/image" Target="../media/image8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2.png"/><Relationship Id="rId7" Type="http://schemas.openxmlformats.org/officeDocument/2006/relationships/image" Target="../media/image13.png"/><Relationship Id="rId12" Type="http://schemas.openxmlformats.org/officeDocument/2006/relationships/image" Target="../media/image11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2.png"/><Relationship Id="rId11" Type="http://schemas.openxmlformats.org/officeDocument/2006/relationships/image" Target="../media/image10.png"/><Relationship Id="rId5" Type="http://schemas.openxmlformats.org/officeDocument/2006/relationships/image" Target="../media/image3.jpg"/><Relationship Id="rId10" Type="http://schemas.openxmlformats.org/officeDocument/2006/relationships/image" Target="../media/image15.jpg"/><Relationship Id="rId4" Type="http://schemas.openxmlformats.org/officeDocument/2006/relationships/image" Target="../media/image8.png"/><Relationship Id="rId9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2.png"/><Relationship Id="rId7" Type="http://schemas.openxmlformats.org/officeDocument/2006/relationships/image" Target="../media/image9.png"/><Relationship Id="rId12" Type="http://schemas.openxmlformats.org/officeDocument/2006/relationships/image" Target="../media/image18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2.png"/><Relationship Id="rId11" Type="http://schemas.openxmlformats.org/officeDocument/2006/relationships/image" Target="../media/image11.png"/><Relationship Id="rId5" Type="http://schemas.openxmlformats.org/officeDocument/2006/relationships/image" Target="../media/image3.jpg"/><Relationship Id="rId10" Type="http://schemas.openxmlformats.org/officeDocument/2006/relationships/image" Target="../media/image17.png"/><Relationship Id="rId4" Type="http://schemas.openxmlformats.org/officeDocument/2006/relationships/image" Target="../media/image8.png"/><Relationship Id="rId9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13" Type="http://schemas.openxmlformats.org/officeDocument/2006/relationships/image" Target="../media/image23.png"/><Relationship Id="rId3" Type="http://schemas.openxmlformats.org/officeDocument/2006/relationships/image" Target="../media/image2.png"/><Relationship Id="rId7" Type="http://schemas.openxmlformats.org/officeDocument/2006/relationships/image" Target="../media/image19.png"/><Relationship Id="rId12" Type="http://schemas.openxmlformats.org/officeDocument/2006/relationships/image" Target="../media/image10.png"/><Relationship Id="rId2" Type="http://schemas.openxmlformats.org/officeDocument/2006/relationships/image" Target="../media/image1.png"/><Relationship Id="rId16" Type="http://schemas.openxmlformats.org/officeDocument/2006/relationships/image" Target="../media/image25.jp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2.png"/><Relationship Id="rId11" Type="http://schemas.openxmlformats.org/officeDocument/2006/relationships/image" Target="../media/image22.png"/><Relationship Id="rId5" Type="http://schemas.openxmlformats.org/officeDocument/2006/relationships/image" Target="../media/image3.jpg"/><Relationship Id="rId15" Type="http://schemas.openxmlformats.org/officeDocument/2006/relationships/image" Target="../media/image24.png"/><Relationship Id="rId10" Type="http://schemas.openxmlformats.org/officeDocument/2006/relationships/image" Target="../media/image9.png"/><Relationship Id="rId4" Type="http://schemas.openxmlformats.org/officeDocument/2006/relationships/image" Target="../media/image8.png"/><Relationship Id="rId9" Type="http://schemas.openxmlformats.org/officeDocument/2006/relationships/image" Target="../media/image21.png"/><Relationship Id="rId1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1.png"/><Relationship Id="rId3" Type="http://schemas.openxmlformats.org/officeDocument/2006/relationships/image" Target="../media/image2.png"/><Relationship Id="rId7" Type="http://schemas.openxmlformats.org/officeDocument/2006/relationships/image" Target="../media/image26.png"/><Relationship Id="rId12" Type="http://schemas.openxmlformats.org/officeDocument/2006/relationships/image" Target="../media/image29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2.png"/><Relationship Id="rId11" Type="http://schemas.openxmlformats.org/officeDocument/2006/relationships/image" Target="../media/image28.png"/><Relationship Id="rId5" Type="http://schemas.openxmlformats.org/officeDocument/2006/relationships/image" Target="../media/image3.jpg"/><Relationship Id="rId10" Type="http://schemas.openxmlformats.org/officeDocument/2006/relationships/image" Target="../media/image10.png"/><Relationship Id="rId4" Type="http://schemas.openxmlformats.org/officeDocument/2006/relationships/image" Target="../media/image8.png"/><Relationship Id="rId9" Type="http://schemas.openxmlformats.org/officeDocument/2006/relationships/image" Target="../media/image27.png"/><Relationship Id="rId14" Type="http://schemas.openxmlformats.org/officeDocument/2006/relationships/image" Target="../media/image30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13" Type="http://schemas.openxmlformats.org/officeDocument/2006/relationships/image" Target="../media/image11.png"/><Relationship Id="rId3" Type="http://schemas.openxmlformats.org/officeDocument/2006/relationships/image" Target="../media/image2.png"/><Relationship Id="rId7" Type="http://schemas.openxmlformats.org/officeDocument/2006/relationships/image" Target="../media/image31.png"/><Relationship Id="rId12" Type="http://schemas.openxmlformats.org/officeDocument/2006/relationships/image" Target="../media/image10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2.png"/><Relationship Id="rId11" Type="http://schemas.openxmlformats.org/officeDocument/2006/relationships/image" Target="../media/image34.png"/><Relationship Id="rId5" Type="http://schemas.openxmlformats.org/officeDocument/2006/relationships/image" Target="../media/image3.jpg"/><Relationship Id="rId10" Type="http://schemas.openxmlformats.org/officeDocument/2006/relationships/image" Target="../media/image33.png"/><Relationship Id="rId4" Type="http://schemas.openxmlformats.org/officeDocument/2006/relationships/image" Target="../media/image8.png"/><Relationship Id="rId9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3" Type="http://schemas.openxmlformats.org/officeDocument/2006/relationships/image" Target="../media/image2.png"/><Relationship Id="rId7" Type="http://schemas.openxmlformats.org/officeDocument/2006/relationships/image" Target="../media/image9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2.png"/><Relationship Id="rId11" Type="http://schemas.openxmlformats.org/officeDocument/2006/relationships/image" Target="../media/image38.png"/><Relationship Id="rId5" Type="http://schemas.openxmlformats.org/officeDocument/2006/relationships/image" Target="../media/image3.jpg"/><Relationship Id="rId10" Type="http://schemas.openxmlformats.org/officeDocument/2006/relationships/image" Target="../media/image37.png"/><Relationship Id="rId4" Type="http://schemas.openxmlformats.org/officeDocument/2006/relationships/image" Target="../media/image8.png"/><Relationship Id="rId9" Type="http://schemas.openxmlformats.org/officeDocument/2006/relationships/image" Target="../media/image3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object 3"/>
          <p:cNvGrpSpPr/>
          <p:nvPr/>
        </p:nvGrpSpPr>
        <p:grpSpPr>
          <a:xfrm>
            <a:off x="727363" y="2194561"/>
            <a:ext cx="2909570" cy="2182495"/>
            <a:chOff x="727363" y="2194561"/>
            <a:chExt cx="2909570" cy="2182495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727363" y="2194561"/>
              <a:ext cx="2909454" cy="2182089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903142" y="2361961"/>
              <a:ext cx="145472" cy="112134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865251" y="2286329"/>
              <a:ext cx="573162" cy="190084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84411" y="2571078"/>
              <a:ext cx="2795985" cy="1678957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3216266" y="2361961"/>
              <a:ext cx="240670" cy="114452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861095" y="2282173"/>
              <a:ext cx="581490" cy="198361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784411" y="3384473"/>
              <a:ext cx="2795985" cy="865562"/>
            </a:xfrm>
            <a:prstGeom prst="rect">
              <a:avLst/>
            </a:prstGeom>
          </p:spPr>
        </p:pic>
      </p:grpSp>
      <p:sp>
        <p:nvSpPr>
          <p:cNvPr id="11" name="object 11"/>
          <p:cNvSpPr txBox="1"/>
          <p:nvPr/>
        </p:nvSpPr>
        <p:spPr>
          <a:xfrm>
            <a:off x="784411" y="2571078"/>
            <a:ext cx="2796540" cy="1679575"/>
          </a:xfrm>
          <a:prstGeom prst="rect">
            <a:avLst/>
          </a:prstGeom>
        </p:spPr>
        <p:txBody>
          <a:bodyPr vert="horz" wrap="square" lIns="0" tIns="698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55"/>
              </a:spcBef>
            </a:pPr>
            <a:endParaRPr sz="2350">
              <a:latin typeface="Times New Roman"/>
              <a:cs typeface="Times New Roman"/>
            </a:endParaRPr>
          </a:p>
          <a:p>
            <a:pPr marL="1022350" marR="140335" indent="-874394">
              <a:lnSpc>
                <a:spcPct val="100800"/>
              </a:lnSpc>
            </a:pPr>
            <a:r>
              <a:rPr sz="1500" dirty="0">
                <a:solidFill>
                  <a:srgbClr val="FFFFFF"/>
                </a:solidFill>
                <a:latin typeface="Calibri"/>
                <a:cs typeface="Calibri"/>
              </a:rPr>
              <a:t>Examination</a:t>
            </a:r>
            <a:r>
              <a:rPr sz="1500" spc="5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FFFFFF"/>
                </a:solidFill>
                <a:latin typeface="Calibri"/>
                <a:cs typeface="Calibri"/>
              </a:rPr>
              <a:t>and</a:t>
            </a:r>
            <a:r>
              <a:rPr sz="1500" spc="6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500" dirty="0">
                <a:solidFill>
                  <a:srgbClr val="FFFFFF"/>
                </a:solidFill>
                <a:latin typeface="Calibri"/>
                <a:cs typeface="Calibri"/>
              </a:rPr>
              <a:t>Assessment</a:t>
            </a:r>
            <a:r>
              <a:rPr sz="1500" spc="6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500" spc="-25" dirty="0">
                <a:solidFill>
                  <a:srgbClr val="FFFFFF"/>
                </a:solidFill>
                <a:latin typeface="Calibri"/>
                <a:cs typeface="Calibri"/>
              </a:rPr>
              <a:t>of </a:t>
            </a:r>
            <a:r>
              <a:rPr sz="1500" dirty="0">
                <a:solidFill>
                  <a:srgbClr val="FFFFFF"/>
                </a:solidFill>
                <a:latin typeface="Calibri"/>
                <a:cs typeface="Calibri"/>
              </a:rPr>
              <a:t>the</a:t>
            </a:r>
            <a:r>
              <a:rPr sz="1500" spc="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500" spc="-10" dirty="0">
                <a:solidFill>
                  <a:srgbClr val="FFFFFF"/>
                </a:solidFill>
                <a:latin typeface="Calibri"/>
                <a:cs typeface="Calibri"/>
              </a:rPr>
              <a:t>Ankle</a:t>
            </a:r>
            <a:endParaRPr sz="1500">
              <a:latin typeface="Calibri"/>
              <a:cs typeface="Calibri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729441" y="2196638"/>
            <a:ext cx="2909570" cy="2182495"/>
          </a:xfrm>
          <a:custGeom>
            <a:avLst/>
            <a:gdLst/>
            <a:ahLst/>
            <a:cxnLst/>
            <a:rect l="l" t="t" r="r" b="b"/>
            <a:pathLst>
              <a:path w="2909570" h="2182495">
                <a:moveTo>
                  <a:pt x="0" y="0"/>
                </a:moveTo>
                <a:lnTo>
                  <a:pt x="2909454" y="0"/>
                </a:lnTo>
                <a:lnTo>
                  <a:pt x="2909454" y="2182090"/>
                </a:lnTo>
                <a:lnTo>
                  <a:pt x="0" y="2182090"/>
                </a:lnTo>
                <a:lnTo>
                  <a:pt x="0" y="0"/>
                </a:lnTo>
                <a:close/>
              </a:path>
            </a:pathLst>
          </a:custGeom>
          <a:ln w="12469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13" name="object 13"/>
          <p:cNvGrpSpPr/>
          <p:nvPr/>
        </p:nvGrpSpPr>
        <p:grpSpPr>
          <a:xfrm>
            <a:off x="3919451" y="2194561"/>
            <a:ext cx="2914015" cy="2182495"/>
            <a:chOff x="3919451" y="2194561"/>
            <a:chExt cx="2914015" cy="2182495"/>
          </a:xfrm>
        </p:grpSpPr>
        <p:pic>
          <p:nvPicPr>
            <p:cNvPr id="14" name="object 1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919451" y="2194561"/>
              <a:ext cx="2913609" cy="2182089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095481" y="2361961"/>
              <a:ext cx="145680" cy="112134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6413158" y="2361961"/>
              <a:ext cx="239765" cy="11213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5058964" y="2286329"/>
              <a:ext cx="573980" cy="190084"/>
            </a:xfrm>
            <a:prstGeom prst="rect">
              <a:avLst/>
            </a:prstGeom>
          </p:spPr>
        </p:pic>
        <p:sp>
          <p:nvSpPr>
            <p:cNvPr id="18" name="object 18"/>
            <p:cNvSpPr/>
            <p:nvPr/>
          </p:nvSpPr>
          <p:spPr>
            <a:xfrm>
              <a:off x="5056882" y="2284251"/>
              <a:ext cx="578485" cy="194310"/>
            </a:xfrm>
            <a:custGeom>
              <a:avLst/>
              <a:gdLst/>
              <a:ahLst/>
              <a:cxnLst/>
              <a:rect l="l" t="t" r="r" b="b"/>
              <a:pathLst>
                <a:path w="578485" h="194310">
                  <a:moveTo>
                    <a:pt x="0" y="0"/>
                  </a:moveTo>
                  <a:lnTo>
                    <a:pt x="578158" y="0"/>
                  </a:lnTo>
                  <a:lnTo>
                    <a:pt x="578158" y="194205"/>
                  </a:lnTo>
                  <a:lnTo>
                    <a:pt x="0" y="194205"/>
                  </a:lnTo>
                  <a:lnTo>
                    <a:pt x="0" y="0"/>
                  </a:lnTo>
                  <a:close/>
                </a:path>
              </a:pathLst>
            </a:custGeom>
            <a:ln w="4156">
              <a:solidFill>
                <a:srgbClr val="6095C9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9" name="object 19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3976579" y="2569880"/>
              <a:ext cx="2799979" cy="458405"/>
            </a:xfrm>
            <a:prstGeom prst="rect">
              <a:avLst/>
            </a:prstGeom>
          </p:spPr>
        </p:pic>
      </p:grpSp>
      <p:sp>
        <p:nvSpPr>
          <p:cNvPr id="20" name="object 20"/>
          <p:cNvSpPr txBox="1"/>
          <p:nvPr/>
        </p:nvSpPr>
        <p:spPr>
          <a:xfrm>
            <a:off x="4068415" y="2819943"/>
            <a:ext cx="2136775" cy="10210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150" spc="-10" dirty="0">
                <a:solidFill>
                  <a:srgbClr val="FFFFFF"/>
                </a:solidFill>
                <a:latin typeface="Calibri"/>
                <a:cs typeface="Calibri"/>
              </a:rPr>
              <a:t>Observation</a:t>
            </a:r>
            <a:endParaRPr sz="11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655"/>
              </a:spcBef>
            </a:pPr>
            <a:r>
              <a:rPr sz="450" dirty="0">
                <a:solidFill>
                  <a:srgbClr val="7F7F7F"/>
                </a:solidFill>
                <a:latin typeface="Wingdings"/>
                <a:cs typeface="Wingdings"/>
              </a:rPr>
              <a:t></a:t>
            </a:r>
            <a:r>
              <a:rPr sz="450" spc="200" dirty="0">
                <a:solidFill>
                  <a:srgbClr val="7F7F7F"/>
                </a:solidFill>
                <a:latin typeface="Times New Roman"/>
                <a:cs typeface="Times New Roman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Standing</a:t>
            </a:r>
            <a:r>
              <a:rPr sz="600" spc="5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spc="-10" dirty="0">
                <a:solidFill>
                  <a:srgbClr val="404040"/>
                </a:solidFill>
                <a:latin typeface="Calibri"/>
                <a:cs typeface="Calibri"/>
              </a:rPr>
              <a:t>posture</a:t>
            </a:r>
            <a:endParaRPr sz="6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680"/>
              </a:spcBef>
            </a:pPr>
            <a:r>
              <a:rPr sz="450" dirty="0">
                <a:solidFill>
                  <a:srgbClr val="7F7F7F"/>
                </a:solidFill>
                <a:latin typeface="Wingdings"/>
                <a:cs typeface="Wingdings"/>
              </a:rPr>
              <a:t></a:t>
            </a:r>
            <a:r>
              <a:rPr sz="450" spc="220" dirty="0">
                <a:solidFill>
                  <a:srgbClr val="7F7F7F"/>
                </a:solidFill>
                <a:latin typeface="Times New Roman"/>
                <a:cs typeface="Times New Roman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Relaxed</a:t>
            </a:r>
            <a:r>
              <a:rPr sz="600" spc="6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normal</a:t>
            </a:r>
            <a:r>
              <a:rPr sz="600" spc="6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spc="-10" dirty="0">
                <a:solidFill>
                  <a:srgbClr val="404040"/>
                </a:solidFill>
                <a:latin typeface="Calibri"/>
                <a:cs typeface="Calibri"/>
              </a:rPr>
              <a:t>stance</a:t>
            </a:r>
            <a:endParaRPr sz="6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680"/>
              </a:spcBef>
            </a:pPr>
            <a:r>
              <a:rPr sz="450" dirty="0">
                <a:solidFill>
                  <a:srgbClr val="7F7F7F"/>
                </a:solidFill>
                <a:latin typeface="Wingdings"/>
                <a:cs typeface="Wingdings"/>
              </a:rPr>
              <a:t></a:t>
            </a:r>
            <a:r>
              <a:rPr sz="450" spc="195" dirty="0">
                <a:solidFill>
                  <a:srgbClr val="7F7F7F"/>
                </a:solidFill>
                <a:latin typeface="Times New Roman"/>
                <a:cs typeface="Times New Roman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Eyes</a:t>
            </a:r>
            <a:r>
              <a:rPr sz="600" spc="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closed</a:t>
            </a:r>
            <a:r>
              <a:rPr sz="600" spc="5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spc="-10" dirty="0">
                <a:solidFill>
                  <a:srgbClr val="404040"/>
                </a:solidFill>
                <a:latin typeface="Calibri"/>
                <a:cs typeface="Calibri"/>
              </a:rPr>
              <a:t>(centring)</a:t>
            </a:r>
            <a:endParaRPr sz="6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680"/>
              </a:spcBef>
            </a:pPr>
            <a:r>
              <a:rPr sz="450" dirty="0">
                <a:solidFill>
                  <a:srgbClr val="7F7F7F"/>
                </a:solidFill>
                <a:latin typeface="Wingdings"/>
                <a:cs typeface="Wingdings"/>
              </a:rPr>
              <a:t></a:t>
            </a:r>
            <a:r>
              <a:rPr sz="450" spc="195" dirty="0">
                <a:solidFill>
                  <a:srgbClr val="7F7F7F"/>
                </a:solidFill>
                <a:latin typeface="Times New Roman"/>
                <a:cs typeface="Times New Roman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Minimal</a:t>
            </a:r>
            <a:r>
              <a:rPr sz="600" spc="5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spc="-10" dirty="0">
                <a:solidFill>
                  <a:srgbClr val="404040"/>
                </a:solidFill>
                <a:latin typeface="Calibri"/>
                <a:cs typeface="Calibri"/>
              </a:rPr>
              <a:t>clothing</a:t>
            </a:r>
            <a:endParaRPr sz="600">
              <a:latin typeface="Calibri"/>
              <a:cs typeface="Calibri"/>
            </a:endParaRPr>
          </a:p>
          <a:p>
            <a:pPr marL="85090">
              <a:lnSpc>
                <a:spcPct val="100000"/>
              </a:lnSpc>
              <a:spcBef>
                <a:spcPts val="220"/>
              </a:spcBef>
            </a:pPr>
            <a:r>
              <a:rPr sz="400" dirty="0">
                <a:solidFill>
                  <a:srgbClr val="262626"/>
                </a:solidFill>
                <a:latin typeface="Wingdings"/>
                <a:cs typeface="Wingdings"/>
              </a:rPr>
              <a:t></a:t>
            </a:r>
            <a:r>
              <a:rPr sz="400" spc="254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Barefoot,</a:t>
            </a:r>
            <a:r>
              <a:rPr sz="550" spc="5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knees,</a:t>
            </a:r>
            <a:r>
              <a:rPr sz="550" spc="5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thighs,</a:t>
            </a:r>
            <a:r>
              <a:rPr sz="550" spc="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waist,</a:t>
            </a:r>
            <a:r>
              <a:rPr sz="550" spc="5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spine,</a:t>
            </a:r>
            <a:r>
              <a:rPr sz="550" spc="5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arms</a:t>
            </a:r>
            <a:r>
              <a:rPr sz="550" spc="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should</a:t>
            </a:r>
            <a:r>
              <a:rPr sz="550" spc="5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be</a:t>
            </a:r>
            <a:r>
              <a:rPr sz="550" spc="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clearly</a:t>
            </a:r>
            <a:r>
              <a:rPr sz="550" spc="5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visible</a:t>
            </a:r>
            <a:endParaRPr sz="550">
              <a:latin typeface="Calibri"/>
              <a:cs typeface="Calibri"/>
            </a:endParaRPr>
          </a:p>
        </p:txBody>
      </p:sp>
      <p:sp>
        <p:nvSpPr>
          <p:cNvPr id="21" name="object 21"/>
          <p:cNvSpPr/>
          <p:nvPr/>
        </p:nvSpPr>
        <p:spPr>
          <a:xfrm>
            <a:off x="3921529" y="2196638"/>
            <a:ext cx="2914015" cy="2182495"/>
          </a:xfrm>
          <a:custGeom>
            <a:avLst/>
            <a:gdLst/>
            <a:ahLst/>
            <a:cxnLst/>
            <a:rect l="l" t="t" r="r" b="b"/>
            <a:pathLst>
              <a:path w="2914015" h="2182495">
                <a:moveTo>
                  <a:pt x="0" y="0"/>
                </a:moveTo>
                <a:lnTo>
                  <a:pt x="2913610" y="0"/>
                </a:lnTo>
                <a:lnTo>
                  <a:pt x="2913610" y="2182090"/>
                </a:lnTo>
                <a:lnTo>
                  <a:pt x="0" y="2182090"/>
                </a:lnTo>
                <a:lnTo>
                  <a:pt x="0" y="0"/>
                </a:lnTo>
                <a:close/>
              </a:path>
            </a:pathLst>
          </a:custGeom>
          <a:ln w="12469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22" name="object 22"/>
          <p:cNvGrpSpPr/>
          <p:nvPr/>
        </p:nvGrpSpPr>
        <p:grpSpPr>
          <a:xfrm>
            <a:off x="727363" y="6313516"/>
            <a:ext cx="2909570" cy="2182495"/>
            <a:chOff x="727363" y="6313516"/>
            <a:chExt cx="2909570" cy="2182495"/>
          </a:xfrm>
        </p:grpSpPr>
        <p:pic>
          <p:nvPicPr>
            <p:cNvPr id="23" name="object 2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727363" y="6313516"/>
              <a:ext cx="2909454" cy="2182089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903142" y="6480917"/>
              <a:ext cx="145472" cy="112135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3217513" y="6480917"/>
              <a:ext cx="239423" cy="112135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865251" y="6405285"/>
              <a:ext cx="573162" cy="190084"/>
            </a:xfrm>
            <a:prstGeom prst="rect">
              <a:avLst/>
            </a:prstGeom>
          </p:spPr>
        </p:pic>
        <p:sp>
          <p:nvSpPr>
            <p:cNvPr id="27" name="object 27"/>
            <p:cNvSpPr/>
            <p:nvPr/>
          </p:nvSpPr>
          <p:spPr>
            <a:xfrm>
              <a:off x="1863173" y="6403207"/>
              <a:ext cx="577850" cy="194310"/>
            </a:xfrm>
            <a:custGeom>
              <a:avLst/>
              <a:gdLst/>
              <a:ahLst/>
              <a:cxnLst/>
              <a:rect l="l" t="t" r="r" b="b"/>
              <a:pathLst>
                <a:path w="577850" h="194309">
                  <a:moveTo>
                    <a:pt x="0" y="0"/>
                  </a:moveTo>
                  <a:lnTo>
                    <a:pt x="577333" y="0"/>
                  </a:lnTo>
                  <a:lnTo>
                    <a:pt x="577333" y="194205"/>
                  </a:lnTo>
                  <a:lnTo>
                    <a:pt x="0" y="194205"/>
                  </a:lnTo>
                  <a:lnTo>
                    <a:pt x="0" y="0"/>
                  </a:lnTo>
                  <a:close/>
                </a:path>
              </a:pathLst>
            </a:custGeom>
            <a:ln w="4156">
              <a:solidFill>
                <a:srgbClr val="6095C9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8" name="object 28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784411" y="6688835"/>
              <a:ext cx="2795985" cy="458405"/>
            </a:xfrm>
            <a:prstGeom prst="rect">
              <a:avLst/>
            </a:prstGeom>
          </p:spPr>
        </p:pic>
      </p:grpSp>
      <p:sp>
        <p:nvSpPr>
          <p:cNvPr id="29" name="object 29"/>
          <p:cNvSpPr txBox="1"/>
          <p:nvPr/>
        </p:nvSpPr>
        <p:spPr>
          <a:xfrm>
            <a:off x="876097" y="6938900"/>
            <a:ext cx="756285" cy="37655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150" dirty="0">
                <a:solidFill>
                  <a:srgbClr val="FFFFFF"/>
                </a:solidFill>
                <a:latin typeface="Calibri"/>
                <a:cs typeface="Calibri"/>
              </a:rPr>
              <a:t>Quick</a:t>
            </a:r>
            <a:r>
              <a:rPr sz="115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50" spc="-10" dirty="0">
                <a:solidFill>
                  <a:srgbClr val="FFFFFF"/>
                </a:solidFill>
                <a:latin typeface="Calibri"/>
                <a:cs typeface="Calibri"/>
              </a:rPr>
              <a:t>Touch</a:t>
            </a:r>
            <a:endParaRPr sz="11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655"/>
              </a:spcBef>
            </a:pPr>
            <a:r>
              <a:rPr sz="450" dirty="0">
                <a:solidFill>
                  <a:srgbClr val="7F7F7F"/>
                </a:solidFill>
                <a:latin typeface="Wingdings"/>
                <a:cs typeface="Wingdings"/>
              </a:rPr>
              <a:t></a:t>
            </a:r>
            <a:r>
              <a:rPr sz="450" spc="165" dirty="0">
                <a:solidFill>
                  <a:srgbClr val="7F7F7F"/>
                </a:solidFill>
                <a:latin typeface="Times New Roman"/>
                <a:cs typeface="Times New Roman"/>
              </a:rPr>
              <a:t> </a:t>
            </a:r>
            <a:r>
              <a:rPr sz="600" dirty="0">
                <a:solidFill>
                  <a:srgbClr val="404040"/>
                </a:solidFill>
                <a:latin typeface="Arial"/>
                <a:cs typeface="Arial"/>
              </a:rPr>
              <a:t>Back</a:t>
            </a:r>
            <a:r>
              <a:rPr sz="600" spc="4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600" dirty="0">
                <a:solidFill>
                  <a:srgbClr val="404040"/>
                </a:solidFill>
                <a:latin typeface="Arial"/>
                <a:cs typeface="Arial"/>
              </a:rPr>
              <a:t>of</a:t>
            </a:r>
            <a:r>
              <a:rPr sz="600" spc="4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600" spc="-20" dirty="0">
                <a:solidFill>
                  <a:srgbClr val="404040"/>
                </a:solidFill>
                <a:latin typeface="Arial"/>
                <a:cs typeface="Arial"/>
              </a:rPr>
              <a:t>hand</a:t>
            </a:r>
            <a:endParaRPr sz="600">
              <a:latin typeface="Arial"/>
              <a:cs typeface="Arial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876097" y="7370278"/>
            <a:ext cx="691515" cy="12255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450" dirty="0">
                <a:solidFill>
                  <a:srgbClr val="7F7F7F"/>
                </a:solidFill>
                <a:latin typeface="Wingdings"/>
                <a:cs typeface="Wingdings"/>
              </a:rPr>
              <a:t></a:t>
            </a:r>
            <a:r>
              <a:rPr sz="450" spc="165" dirty="0">
                <a:solidFill>
                  <a:srgbClr val="7F7F7F"/>
                </a:solidFill>
                <a:latin typeface="Times New Roman"/>
                <a:cs typeface="Times New Roman"/>
              </a:rPr>
              <a:t> </a:t>
            </a:r>
            <a:r>
              <a:rPr sz="600" dirty="0">
                <a:solidFill>
                  <a:srgbClr val="404040"/>
                </a:solidFill>
                <a:latin typeface="Arial"/>
                <a:cs typeface="Arial"/>
              </a:rPr>
              <a:t>Must</a:t>
            </a:r>
            <a:r>
              <a:rPr sz="600" spc="4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600" dirty="0">
                <a:solidFill>
                  <a:srgbClr val="404040"/>
                </a:solidFill>
                <a:latin typeface="Arial"/>
                <a:cs typeface="Arial"/>
              </a:rPr>
              <a:t>be</a:t>
            </a:r>
            <a:r>
              <a:rPr sz="600" spc="4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600" spc="-10" dirty="0">
                <a:solidFill>
                  <a:srgbClr val="404040"/>
                </a:solidFill>
                <a:latin typeface="Arial"/>
                <a:cs typeface="Arial"/>
              </a:rPr>
              <a:t>bilateral</a:t>
            </a:r>
            <a:endParaRPr sz="600">
              <a:latin typeface="Arial"/>
              <a:cs typeface="Arial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876097" y="7548078"/>
            <a:ext cx="1477645" cy="12255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450" dirty="0">
                <a:solidFill>
                  <a:srgbClr val="7F7F7F"/>
                </a:solidFill>
                <a:latin typeface="Wingdings"/>
                <a:cs typeface="Wingdings"/>
              </a:rPr>
              <a:t></a:t>
            </a:r>
            <a:r>
              <a:rPr sz="450" spc="195" dirty="0">
                <a:solidFill>
                  <a:srgbClr val="7F7F7F"/>
                </a:solidFill>
                <a:latin typeface="Times New Roman"/>
                <a:cs typeface="Times New Roman"/>
              </a:rPr>
              <a:t> </a:t>
            </a:r>
            <a:r>
              <a:rPr sz="600" dirty="0">
                <a:solidFill>
                  <a:srgbClr val="404040"/>
                </a:solidFill>
                <a:latin typeface="Arial"/>
                <a:cs typeface="Arial"/>
              </a:rPr>
              <a:t>Over</a:t>
            </a:r>
            <a:r>
              <a:rPr sz="600" spc="6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600" dirty="0">
                <a:solidFill>
                  <a:srgbClr val="404040"/>
                </a:solidFill>
                <a:latin typeface="Arial"/>
                <a:cs typeface="Arial"/>
              </a:rPr>
              <a:t>the</a:t>
            </a:r>
            <a:r>
              <a:rPr sz="600" spc="6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600" dirty="0">
                <a:solidFill>
                  <a:srgbClr val="404040"/>
                </a:solidFill>
                <a:latin typeface="Arial"/>
                <a:cs typeface="Arial"/>
              </a:rPr>
              <a:t>area</a:t>
            </a:r>
            <a:r>
              <a:rPr sz="600" spc="6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600" dirty="0">
                <a:solidFill>
                  <a:srgbClr val="404040"/>
                </a:solidFill>
                <a:latin typeface="Arial"/>
                <a:cs typeface="Arial"/>
              </a:rPr>
              <a:t>of</a:t>
            </a:r>
            <a:r>
              <a:rPr sz="600" spc="6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600" dirty="0">
                <a:solidFill>
                  <a:srgbClr val="404040"/>
                </a:solidFill>
                <a:latin typeface="Arial"/>
                <a:cs typeface="Arial"/>
              </a:rPr>
              <a:t>the</a:t>
            </a:r>
            <a:r>
              <a:rPr sz="600" spc="6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600" dirty="0">
                <a:solidFill>
                  <a:srgbClr val="404040"/>
                </a:solidFill>
                <a:latin typeface="Arial"/>
                <a:cs typeface="Arial"/>
              </a:rPr>
              <a:t>primary</a:t>
            </a:r>
            <a:r>
              <a:rPr sz="600" spc="6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600" spc="-10" dirty="0">
                <a:solidFill>
                  <a:srgbClr val="404040"/>
                </a:solidFill>
                <a:latin typeface="Arial"/>
                <a:cs typeface="Arial"/>
              </a:rPr>
              <a:t>complaint</a:t>
            </a:r>
            <a:endParaRPr sz="600">
              <a:latin typeface="Arial"/>
              <a:cs typeface="Arial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876097" y="7876738"/>
            <a:ext cx="1001394" cy="370205"/>
          </a:xfrm>
          <a:prstGeom prst="rect">
            <a:avLst/>
          </a:prstGeom>
        </p:spPr>
        <p:txBody>
          <a:bodyPr vert="horz" wrap="square" lIns="0" tIns="4381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45"/>
              </a:spcBef>
            </a:pPr>
            <a:r>
              <a:rPr sz="450" dirty="0">
                <a:solidFill>
                  <a:srgbClr val="7F7F7F"/>
                </a:solidFill>
                <a:latin typeface="Wingdings"/>
                <a:cs typeface="Wingdings"/>
              </a:rPr>
              <a:t></a:t>
            </a:r>
            <a:r>
              <a:rPr sz="450" spc="195" dirty="0">
                <a:solidFill>
                  <a:srgbClr val="7F7F7F"/>
                </a:solidFill>
                <a:latin typeface="Times New Roman"/>
                <a:cs typeface="Times New Roman"/>
              </a:rPr>
              <a:t> </a:t>
            </a:r>
            <a:r>
              <a:rPr sz="600" dirty="0">
                <a:solidFill>
                  <a:srgbClr val="404040"/>
                </a:solidFill>
                <a:latin typeface="Arial"/>
                <a:cs typeface="Arial"/>
              </a:rPr>
              <a:t>What</a:t>
            </a:r>
            <a:r>
              <a:rPr sz="600" spc="6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600" dirty="0">
                <a:solidFill>
                  <a:srgbClr val="404040"/>
                </a:solidFill>
                <a:latin typeface="Arial"/>
                <a:cs typeface="Arial"/>
              </a:rPr>
              <a:t>are</a:t>
            </a:r>
            <a:r>
              <a:rPr sz="600" spc="6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600" dirty="0">
                <a:solidFill>
                  <a:srgbClr val="404040"/>
                </a:solidFill>
                <a:latin typeface="Arial"/>
                <a:cs typeface="Arial"/>
              </a:rPr>
              <a:t>you</a:t>
            </a:r>
            <a:r>
              <a:rPr sz="600" spc="6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600" dirty="0">
                <a:solidFill>
                  <a:srgbClr val="404040"/>
                </a:solidFill>
                <a:latin typeface="Arial"/>
                <a:cs typeface="Arial"/>
              </a:rPr>
              <a:t>feeling</a:t>
            </a:r>
            <a:r>
              <a:rPr sz="600" spc="6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600" spc="-20" dirty="0">
                <a:solidFill>
                  <a:srgbClr val="404040"/>
                </a:solidFill>
                <a:latin typeface="Arial"/>
                <a:cs typeface="Arial"/>
              </a:rPr>
              <a:t>for?</a:t>
            </a:r>
            <a:endParaRPr sz="600">
              <a:latin typeface="Arial"/>
              <a:cs typeface="Arial"/>
            </a:endParaRPr>
          </a:p>
          <a:p>
            <a:pPr marL="85090">
              <a:lnSpc>
                <a:spcPct val="100000"/>
              </a:lnSpc>
              <a:spcBef>
                <a:spcPts val="225"/>
              </a:spcBef>
            </a:pPr>
            <a:r>
              <a:rPr sz="400" dirty="0">
                <a:solidFill>
                  <a:srgbClr val="262626"/>
                </a:solidFill>
                <a:latin typeface="Wingdings"/>
                <a:cs typeface="Wingdings"/>
              </a:rPr>
              <a:t></a:t>
            </a:r>
            <a:r>
              <a:rPr sz="400" spc="17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Arial"/>
                <a:cs typeface="Arial"/>
              </a:rPr>
              <a:t>Temperature</a:t>
            </a:r>
            <a:endParaRPr sz="550">
              <a:latin typeface="Arial"/>
              <a:cs typeface="Arial"/>
            </a:endParaRPr>
          </a:p>
          <a:p>
            <a:pPr marL="85090">
              <a:lnSpc>
                <a:spcPct val="100000"/>
              </a:lnSpc>
              <a:spcBef>
                <a:spcPts val="195"/>
              </a:spcBef>
            </a:pPr>
            <a:r>
              <a:rPr sz="400" dirty="0">
                <a:solidFill>
                  <a:srgbClr val="262626"/>
                </a:solidFill>
                <a:latin typeface="Wingdings"/>
                <a:cs typeface="Wingdings"/>
              </a:rPr>
              <a:t></a:t>
            </a:r>
            <a:r>
              <a:rPr sz="400" spc="17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Arial"/>
                <a:cs typeface="Arial"/>
              </a:rPr>
              <a:t>Texture</a:t>
            </a:r>
            <a:endParaRPr sz="550">
              <a:latin typeface="Arial"/>
              <a:cs typeface="Arial"/>
            </a:endParaRPr>
          </a:p>
        </p:txBody>
      </p:sp>
      <p:sp>
        <p:nvSpPr>
          <p:cNvPr id="33" name="object 33"/>
          <p:cNvSpPr/>
          <p:nvPr/>
        </p:nvSpPr>
        <p:spPr>
          <a:xfrm>
            <a:off x="729441" y="6315594"/>
            <a:ext cx="2909570" cy="2182495"/>
          </a:xfrm>
          <a:custGeom>
            <a:avLst/>
            <a:gdLst/>
            <a:ahLst/>
            <a:cxnLst/>
            <a:rect l="l" t="t" r="r" b="b"/>
            <a:pathLst>
              <a:path w="2909570" h="2182495">
                <a:moveTo>
                  <a:pt x="0" y="0"/>
                </a:moveTo>
                <a:lnTo>
                  <a:pt x="2909454" y="0"/>
                </a:lnTo>
                <a:lnTo>
                  <a:pt x="2909454" y="2182090"/>
                </a:lnTo>
                <a:lnTo>
                  <a:pt x="0" y="2182090"/>
                </a:lnTo>
                <a:lnTo>
                  <a:pt x="0" y="0"/>
                </a:lnTo>
                <a:close/>
              </a:path>
            </a:pathLst>
          </a:custGeom>
          <a:ln w="12469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34" name="object 34"/>
          <p:cNvGrpSpPr/>
          <p:nvPr/>
        </p:nvGrpSpPr>
        <p:grpSpPr>
          <a:xfrm>
            <a:off x="3919451" y="6313516"/>
            <a:ext cx="2914015" cy="2182495"/>
            <a:chOff x="3919451" y="6313516"/>
            <a:chExt cx="2914015" cy="2182495"/>
          </a:xfrm>
        </p:grpSpPr>
        <p:pic>
          <p:nvPicPr>
            <p:cNvPr id="35" name="object 35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919451" y="6313516"/>
              <a:ext cx="2913609" cy="2182089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095481" y="6480917"/>
              <a:ext cx="145680" cy="112135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6413158" y="6480917"/>
              <a:ext cx="239765" cy="112135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5058964" y="6405285"/>
              <a:ext cx="573980" cy="190084"/>
            </a:xfrm>
            <a:prstGeom prst="rect">
              <a:avLst/>
            </a:prstGeom>
          </p:spPr>
        </p:pic>
        <p:sp>
          <p:nvSpPr>
            <p:cNvPr id="39" name="object 39"/>
            <p:cNvSpPr/>
            <p:nvPr/>
          </p:nvSpPr>
          <p:spPr>
            <a:xfrm>
              <a:off x="5056882" y="6403207"/>
              <a:ext cx="578485" cy="194310"/>
            </a:xfrm>
            <a:custGeom>
              <a:avLst/>
              <a:gdLst/>
              <a:ahLst/>
              <a:cxnLst/>
              <a:rect l="l" t="t" r="r" b="b"/>
              <a:pathLst>
                <a:path w="578485" h="194309">
                  <a:moveTo>
                    <a:pt x="0" y="0"/>
                  </a:moveTo>
                  <a:lnTo>
                    <a:pt x="578158" y="0"/>
                  </a:lnTo>
                  <a:lnTo>
                    <a:pt x="578158" y="194205"/>
                  </a:lnTo>
                  <a:lnTo>
                    <a:pt x="0" y="194205"/>
                  </a:lnTo>
                  <a:lnTo>
                    <a:pt x="0" y="0"/>
                  </a:lnTo>
                  <a:close/>
                </a:path>
              </a:pathLst>
            </a:custGeom>
            <a:ln w="4156">
              <a:solidFill>
                <a:srgbClr val="6095C9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0" name="object 40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3976579" y="6688836"/>
              <a:ext cx="2799979" cy="458405"/>
            </a:xfrm>
            <a:prstGeom prst="rect">
              <a:avLst/>
            </a:prstGeom>
          </p:spPr>
        </p:pic>
      </p:grpSp>
      <p:sp>
        <p:nvSpPr>
          <p:cNvPr id="41" name="object 41"/>
          <p:cNvSpPr txBox="1"/>
          <p:nvPr/>
        </p:nvSpPr>
        <p:spPr>
          <a:xfrm>
            <a:off x="4068415" y="6938900"/>
            <a:ext cx="1818639" cy="12674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150" dirty="0">
                <a:solidFill>
                  <a:srgbClr val="FFFFFF"/>
                </a:solidFill>
                <a:latin typeface="Calibri"/>
                <a:cs typeface="Calibri"/>
              </a:rPr>
              <a:t>Range</a:t>
            </a:r>
            <a:r>
              <a:rPr sz="115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50" dirty="0">
                <a:solidFill>
                  <a:srgbClr val="FFFFFF"/>
                </a:solidFill>
                <a:latin typeface="Calibri"/>
                <a:cs typeface="Calibri"/>
              </a:rPr>
              <a:t>of</a:t>
            </a:r>
            <a:r>
              <a:rPr sz="115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50" spc="-10" dirty="0">
                <a:solidFill>
                  <a:srgbClr val="FFFFFF"/>
                </a:solidFill>
                <a:latin typeface="Calibri"/>
                <a:cs typeface="Calibri"/>
              </a:rPr>
              <a:t>Movement</a:t>
            </a:r>
            <a:endParaRPr sz="11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655"/>
              </a:spcBef>
            </a:pPr>
            <a:r>
              <a:rPr sz="450" dirty="0">
                <a:solidFill>
                  <a:srgbClr val="7F7F7F"/>
                </a:solidFill>
                <a:latin typeface="Wingdings"/>
                <a:cs typeface="Wingdings"/>
              </a:rPr>
              <a:t></a:t>
            </a:r>
            <a:r>
              <a:rPr sz="450" spc="120" dirty="0">
                <a:solidFill>
                  <a:srgbClr val="7F7F7F"/>
                </a:solidFill>
                <a:latin typeface="Times New Roman"/>
                <a:cs typeface="Times New Roman"/>
              </a:rPr>
              <a:t> </a:t>
            </a:r>
            <a:r>
              <a:rPr sz="600" spc="-20" dirty="0">
                <a:solidFill>
                  <a:srgbClr val="404040"/>
                </a:solidFill>
                <a:latin typeface="Calibri"/>
                <a:cs typeface="Calibri"/>
              </a:rPr>
              <a:t>AROM</a:t>
            </a:r>
            <a:endParaRPr sz="600">
              <a:latin typeface="Calibri"/>
              <a:cs typeface="Calibri"/>
            </a:endParaRPr>
          </a:p>
          <a:p>
            <a:pPr marL="85090">
              <a:lnSpc>
                <a:spcPct val="100000"/>
              </a:lnSpc>
              <a:spcBef>
                <a:spcPts val="220"/>
              </a:spcBef>
            </a:pPr>
            <a:r>
              <a:rPr sz="400" dirty="0">
                <a:solidFill>
                  <a:srgbClr val="262626"/>
                </a:solidFill>
                <a:latin typeface="Wingdings"/>
                <a:cs typeface="Wingdings"/>
              </a:rPr>
              <a:t></a:t>
            </a:r>
            <a:r>
              <a:rPr sz="400" spc="254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Always</a:t>
            </a:r>
            <a:r>
              <a:rPr sz="550" spc="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start</a:t>
            </a:r>
            <a:r>
              <a:rPr sz="550" spc="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with</a:t>
            </a:r>
            <a:r>
              <a:rPr sz="550" spc="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uninjured</a:t>
            </a:r>
            <a:r>
              <a:rPr sz="550" spc="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(get</a:t>
            </a:r>
            <a:r>
              <a:rPr sz="550" spc="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your</a:t>
            </a:r>
            <a:r>
              <a:rPr sz="550" spc="5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‘normal’</a:t>
            </a:r>
            <a:r>
              <a:rPr sz="550" spc="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baseline)</a:t>
            </a:r>
            <a:endParaRPr sz="550">
              <a:latin typeface="Calibri"/>
              <a:cs typeface="Calibri"/>
            </a:endParaRPr>
          </a:p>
          <a:p>
            <a:pPr marL="85090">
              <a:lnSpc>
                <a:spcPct val="100000"/>
              </a:lnSpc>
              <a:spcBef>
                <a:spcPts val="200"/>
              </a:spcBef>
            </a:pPr>
            <a:r>
              <a:rPr sz="400" dirty="0">
                <a:solidFill>
                  <a:srgbClr val="262626"/>
                </a:solidFill>
                <a:latin typeface="Wingdings"/>
                <a:cs typeface="Wingdings"/>
              </a:rPr>
              <a:t></a:t>
            </a:r>
            <a:r>
              <a:rPr sz="400" spc="19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Full</a:t>
            </a:r>
            <a:r>
              <a:rPr sz="550" spc="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range</a:t>
            </a:r>
            <a:endParaRPr sz="550">
              <a:latin typeface="Calibri"/>
              <a:cs typeface="Calibri"/>
            </a:endParaRPr>
          </a:p>
          <a:p>
            <a:pPr marL="158115">
              <a:lnSpc>
                <a:spcPct val="100000"/>
              </a:lnSpc>
              <a:spcBef>
                <a:spcPts val="229"/>
              </a:spcBef>
            </a:pPr>
            <a:r>
              <a:rPr sz="400" dirty="0">
                <a:solidFill>
                  <a:srgbClr val="7F7F7F"/>
                </a:solidFill>
                <a:latin typeface="Wingdings"/>
                <a:cs typeface="Wingdings"/>
              </a:rPr>
              <a:t></a:t>
            </a:r>
            <a:r>
              <a:rPr sz="400" spc="220" dirty="0">
                <a:solidFill>
                  <a:srgbClr val="7F7F7F"/>
                </a:solidFill>
                <a:latin typeface="Times New Roman"/>
                <a:cs typeface="Times New Roman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Start</a:t>
            </a:r>
            <a:r>
              <a:rPr sz="550" spc="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in</a:t>
            </a:r>
            <a:r>
              <a:rPr sz="550" spc="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opposite</a:t>
            </a:r>
            <a:r>
              <a:rPr sz="550" spc="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movement</a:t>
            </a:r>
            <a:endParaRPr sz="550">
              <a:latin typeface="Calibri"/>
              <a:cs typeface="Calibri"/>
            </a:endParaRPr>
          </a:p>
          <a:p>
            <a:pPr marL="158115">
              <a:lnSpc>
                <a:spcPct val="100000"/>
              </a:lnSpc>
              <a:spcBef>
                <a:spcPts val="200"/>
              </a:spcBef>
            </a:pPr>
            <a:r>
              <a:rPr sz="400" dirty="0">
                <a:solidFill>
                  <a:srgbClr val="7F7F7F"/>
                </a:solidFill>
                <a:latin typeface="Wingdings"/>
                <a:cs typeface="Wingdings"/>
              </a:rPr>
              <a:t></a:t>
            </a:r>
            <a:r>
              <a:rPr sz="400" spc="210" dirty="0">
                <a:solidFill>
                  <a:srgbClr val="7F7F7F"/>
                </a:solidFill>
                <a:latin typeface="Times New Roman"/>
                <a:cs typeface="Times New Roman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Come</a:t>
            </a:r>
            <a:r>
              <a:rPr sz="550" spc="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in</a:t>
            </a:r>
            <a:r>
              <a:rPr sz="550" spc="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to</a:t>
            </a:r>
            <a:r>
              <a:rPr sz="550" spc="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test</a:t>
            </a:r>
            <a:r>
              <a:rPr sz="550" spc="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movement</a:t>
            </a:r>
            <a:endParaRPr sz="550">
              <a:latin typeface="Calibri"/>
              <a:cs typeface="Calibri"/>
            </a:endParaRPr>
          </a:p>
          <a:p>
            <a:pPr marL="158115">
              <a:lnSpc>
                <a:spcPct val="100000"/>
              </a:lnSpc>
              <a:spcBef>
                <a:spcPts val="229"/>
              </a:spcBef>
            </a:pPr>
            <a:r>
              <a:rPr sz="400" dirty="0">
                <a:solidFill>
                  <a:srgbClr val="7F7F7F"/>
                </a:solidFill>
                <a:latin typeface="Wingdings"/>
                <a:cs typeface="Wingdings"/>
              </a:rPr>
              <a:t></a:t>
            </a:r>
            <a:r>
              <a:rPr sz="400" spc="200" dirty="0">
                <a:solidFill>
                  <a:srgbClr val="7F7F7F"/>
                </a:solidFill>
                <a:latin typeface="Times New Roman"/>
                <a:cs typeface="Times New Roman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Go</a:t>
            </a:r>
            <a:r>
              <a:rPr sz="550" spc="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back</a:t>
            </a:r>
            <a:r>
              <a:rPr sz="550" spc="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to</a:t>
            </a:r>
            <a:r>
              <a:rPr sz="550" spc="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start</a:t>
            </a:r>
            <a:endParaRPr sz="550">
              <a:latin typeface="Calibri"/>
              <a:cs typeface="Calibri"/>
            </a:endParaRPr>
          </a:p>
          <a:p>
            <a:pPr marL="85090">
              <a:lnSpc>
                <a:spcPct val="100000"/>
              </a:lnSpc>
              <a:spcBef>
                <a:spcPts val="234"/>
              </a:spcBef>
            </a:pPr>
            <a:r>
              <a:rPr sz="400" dirty="0">
                <a:solidFill>
                  <a:srgbClr val="262626"/>
                </a:solidFill>
                <a:latin typeface="Wingdings"/>
                <a:cs typeface="Wingdings"/>
              </a:rPr>
              <a:t></a:t>
            </a:r>
            <a:r>
              <a:rPr sz="400" spc="20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Ankle</a:t>
            </a:r>
            <a:r>
              <a:rPr sz="550" spc="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20" dirty="0">
                <a:solidFill>
                  <a:srgbClr val="404040"/>
                </a:solidFill>
                <a:latin typeface="Calibri"/>
                <a:cs typeface="Calibri"/>
              </a:rPr>
              <a:t>e.g.</a:t>
            </a:r>
            <a:endParaRPr sz="550">
              <a:latin typeface="Calibri"/>
              <a:cs typeface="Calibri"/>
            </a:endParaRPr>
          </a:p>
          <a:p>
            <a:pPr marL="158115">
              <a:lnSpc>
                <a:spcPct val="100000"/>
              </a:lnSpc>
              <a:spcBef>
                <a:spcPts val="195"/>
              </a:spcBef>
            </a:pPr>
            <a:r>
              <a:rPr sz="400" dirty="0">
                <a:solidFill>
                  <a:srgbClr val="7F7F7F"/>
                </a:solidFill>
                <a:latin typeface="Wingdings"/>
                <a:cs typeface="Wingdings"/>
              </a:rPr>
              <a:t></a:t>
            </a:r>
            <a:r>
              <a:rPr sz="400" spc="250" dirty="0">
                <a:solidFill>
                  <a:srgbClr val="7F7F7F"/>
                </a:solidFill>
                <a:latin typeface="Times New Roman"/>
                <a:cs typeface="Times New Roman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Plantarflexion</a:t>
            </a:r>
            <a:r>
              <a:rPr sz="550" spc="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–</a:t>
            </a:r>
            <a:r>
              <a:rPr sz="550" spc="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dorsiflexion</a:t>
            </a:r>
            <a:r>
              <a:rPr sz="550" spc="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–</a:t>
            </a:r>
            <a:r>
              <a:rPr sz="550" spc="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plantarflexion</a:t>
            </a:r>
            <a:endParaRPr sz="550">
              <a:latin typeface="Calibri"/>
              <a:cs typeface="Calibri"/>
            </a:endParaRPr>
          </a:p>
          <a:p>
            <a:pPr marL="158115">
              <a:lnSpc>
                <a:spcPct val="100000"/>
              </a:lnSpc>
              <a:spcBef>
                <a:spcPts val="234"/>
              </a:spcBef>
            </a:pPr>
            <a:r>
              <a:rPr sz="400" dirty="0">
                <a:solidFill>
                  <a:srgbClr val="7F7F7F"/>
                </a:solidFill>
                <a:latin typeface="Wingdings"/>
                <a:cs typeface="Wingdings"/>
              </a:rPr>
              <a:t></a:t>
            </a:r>
            <a:r>
              <a:rPr sz="400" spc="225" dirty="0">
                <a:solidFill>
                  <a:srgbClr val="7F7F7F"/>
                </a:solidFill>
                <a:latin typeface="Times New Roman"/>
                <a:cs typeface="Times New Roman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Uninjured,</a:t>
            </a:r>
            <a:r>
              <a:rPr sz="550" spc="18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then</a:t>
            </a:r>
            <a:r>
              <a:rPr sz="550" spc="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together</a:t>
            </a:r>
            <a:endParaRPr sz="550">
              <a:latin typeface="Calibri"/>
              <a:cs typeface="Calibri"/>
            </a:endParaRPr>
          </a:p>
        </p:txBody>
      </p:sp>
      <p:sp>
        <p:nvSpPr>
          <p:cNvPr id="42" name="object 42"/>
          <p:cNvSpPr/>
          <p:nvPr/>
        </p:nvSpPr>
        <p:spPr>
          <a:xfrm>
            <a:off x="3921529" y="6315594"/>
            <a:ext cx="2914015" cy="2182495"/>
          </a:xfrm>
          <a:custGeom>
            <a:avLst/>
            <a:gdLst/>
            <a:ahLst/>
            <a:cxnLst/>
            <a:rect l="l" t="t" r="r" b="b"/>
            <a:pathLst>
              <a:path w="2914015" h="2182495">
                <a:moveTo>
                  <a:pt x="0" y="0"/>
                </a:moveTo>
                <a:lnTo>
                  <a:pt x="2913610" y="0"/>
                </a:lnTo>
                <a:lnTo>
                  <a:pt x="2913610" y="2182090"/>
                </a:lnTo>
                <a:lnTo>
                  <a:pt x="0" y="2182090"/>
                </a:lnTo>
                <a:lnTo>
                  <a:pt x="0" y="0"/>
                </a:lnTo>
                <a:close/>
              </a:path>
            </a:pathLst>
          </a:custGeom>
          <a:ln w="12469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" name="object 4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381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30"/>
              </a:spcBef>
            </a:pPr>
            <a:fld id="{81D60167-4931-47E6-BA6A-407CBD079E47}" type="slidenum">
              <a:rPr spc="-5" dirty="0"/>
              <a:t>1</a:t>
            </a:fld>
            <a:endParaRPr spc="-5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object 3"/>
          <p:cNvGrpSpPr/>
          <p:nvPr/>
        </p:nvGrpSpPr>
        <p:grpSpPr>
          <a:xfrm>
            <a:off x="727363" y="2194561"/>
            <a:ext cx="2909570" cy="2182495"/>
            <a:chOff x="727363" y="2194561"/>
            <a:chExt cx="2909570" cy="2182495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727363" y="2194561"/>
              <a:ext cx="2909454" cy="2182089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903142" y="2361961"/>
              <a:ext cx="145472" cy="112134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217513" y="2361961"/>
              <a:ext cx="239423" cy="112134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865251" y="2286329"/>
              <a:ext cx="573162" cy="190084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1863173" y="2284251"/>
              <a:ext cx="577850" cy="194310"/>
            </a:xfrm>
            <a:custGeom>
              <a:avLst/>
              <a:gdLst/>
              <a:ahLst/>
              <a:cxnLst/>
              <a:rect l="l" t="t" r="r" b="b"/>
              <a:pathLst>
                <a:path w="577850" h="194310">
                  <a:moveTo>
                    <a:pt x="0" y="0"/>
                  </a:moveTo>
                  <a:lnTo>
                    <a:pt x="577333" y="0"/>
                  </a:lnTo>
                  <a:lnTo>
                    <a:pt x="577333" y="194205"/>
                  </a:lnTo>
                  <a:lnTo>
                    <a:pt x="0" y="194205"/>
                  </a:lnTo>
                  <a:lnTo>
                    <a:pt x="0" y="0"/>
                  </a:lnTo>
                  <a:close/>
                </a:path>
              </a:pathLst>
            </a:custGeom>
            <a:ln w="4156">
              <a:solidFill>
                <a:srgbClr val="6095C9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" name="object 9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784411" y="2569880"/>
              <a:ext cx="2795985" cy="458405"/>
            </a:xfrm>
            <a:prstGeom prst="rect">
              <a:avLst/>
            </a:prstGeom>
          </p:spPr>
        </p:pic>
      </p:grpSp>
      <p:sp>
        <p:nvSpPr>
          <p:cNvPr id="10" name="object 10"/>
          <p:cNvSpPr txBox="1"/>
          <p:nvPr/>
        </p:nvSpPr>
        <p:spPr>
          <a:xfrm>
            <a:off x="850697" y="2805947"/>
            <a:ext cx="1130300" cy="7289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95"/>
              </a:spcBef>
            </a:pPr>
            <a:r>
              <a:rPr sz="1150" spc="-20" dirty="0">
                <a:solidFill>
                  <a:srgbClr val="FFFFFF"/>
                </a:solidFill>
                <a:latin typeface="Calibri"/>
                <a:cs typeface="Calibri"/>
              </a:rPr>
              <a:t>AROM</a:t>
            </a:r>
            <a:endParaRPr sz="1150">
              <a:latin typeface="Calibri"/>
              <a:cs typeface="Calibri"/>
            </a:endParaRPr>
          </a:p>
          <a:p>
            <a:pPr marL="38100">
              <a:lnSpc>
                <a:spcPct val="100000"/>
              </a:lnSpc>
              <a:spcBef>
                <a:spcPts val="765"/>
              </a:spcBef>
            </a:pPr>
            <a:r>
              <a:rPr sz="450" dirty="0">
                <a:solidFill>
                  <a:srgbClr val="7F7F7F"/>
                </a:solidFill>
                <a:latin typeface="Wingdings"/>
                <a:cs typeface="Wingdings"/>
              </a:rPr>
              <a:t></a:t>
            </a:r>
            <a:r>
              <a:rPr sz="450" spc="210" dirty="0">
                <a:solidFill>
                  <a:srgbClr val="7F7F7F"/>
                </a:solidFill>
                <a:latin typeface="Times New Roman"/>
                <a:cs typeface="Times New Roman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Talocrural</a:t>
            </a:r>
            <a:r>
              <a:rPr sz="600" spc="6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spc="-10" dirty="0">
                <a:solidFill>
                  <a:srgbClr val="404040"/>
                </a:solidFill>
                <a:latin typeface="Calibri"/>
                <a:cs typeface="Calibri"/>
              </a:rPr>
              <a:t>joint</a:t>
            </a:r>
            <a:endParaRPr sz="600">
              <a:latin typeface="Calibri"/>
              <a:cs typeface="Calibri"/>
            </a:endParaRPr>
          </a:p>
          <a:p>
            <a:pPr marL="110489">
              <a:lnSpc>
                <a:spcPct val="100000"/>
              </a:lnSpc>
              <a:spcBef>
                <a:spcPts val="225"/>
              </a:spcBef>
            </a:pPr>
            <a:r>
              <a:rPr sz="400" dirty="0">
                <a:solidFill>
                  <a:srgbClr val="262626"/>
                </a:solidFill>
                <a:latin typeface="Wingdings"/>
                <a:cs typeface="Wingdings"/>
              </a:rPr>
              <a:t></a:t>
            </a:r>
            <a:r>
              <a:rPr sz="400" spc="24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Plantarflexion</a:t>
            </a:r>
            <a:r>
              <a:rPr sz="55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and</a:t>
            </a:r>
            <a:r>
              <a:rPr sz="550" spc="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Dorsiflexion</a:t>
            </a:r>
            <a:endParaRPr sz="550">
              <a:latin typeface="Calibri"/>
              <a:cs typeface="Calibri"/>
            </a:endParaRPr>
          </a:p>
          <a:p>
            <a:pPr marL="38100">
              <a:lnSpc>
                <a:spcPct val="100000"/>
              </a:lnSpc>
              <a:spcBef>
                <a:spcPts val="235"/>
              </a:spcBef>
            </a:pPr>
            <a:r>
              <a:rPr sz="400" dirty="0">
                <a:solidFill>
                  <a:srgbClr val="7F7F7F"/>
                </a:solidFill>
                <a:latin typeface="Calibri"/>
                <a:cs typeface="Calibri"/>
              </a:rPr>
              <a:t>•</a:t>
            </a:r>
            <a:r>
              <a:rPr sz="400" spc="340" dirty="0">
                <a:solidFill>
                  <a:srgbClr val="7F7F7F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Dorsiflex:</a:t>
            </a:r>
            <a:r>
              <a:rPr sz="550" spc="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0</a:t>
            </a:r>
            <a:r>
              <a:rPr sz="550" spc="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to</a:t>
            </a:r>
            <a:r>
              <a:rPr sz="550" spc="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10-</a:t>
            </a:r>
            <a:r>
              <a:rPr sz="550" spc="-25" dirty="0">
                <a:solidFill>
                  <a:srgbClr val="404040"/>
                </a:solidFill>
                <a:latin typeface="Calibri"/>
                <a:cs typeface="Calibri"/>
              </a:rPr>
              <a:t>30</a:t>
            </a:r>
            <a:r>
              <a:rPr sz="525" spc="-37" baseline="23809" dirty="0">
                <a:solidFill>
                  <a:srgbClr val="515151"/>
                </a:solidFill>
                <a:latin typeface="Calibri"/>
                <a:cs typeface="Calibri"/>
              </a:rPr>
              <a:t>o</a:t>
            </a:r>
            <a:endParaRPr sz="525" baseline="23809">
              <a:latin typeface="Calibri"/>
              <a:cs typeface="Calibri"/>
            </a:endParaRPr>
          </a:p>
          <a:p>
            <a:pPr marL="38100">
              <a:lnSpc>
                <a:spcPct val="100000"/>
              </a:lnSpc>
              <a:spcBef>
                <a:spcPts val="229"/>
              </a:spcBef>
            </a:pPr>
            <a:r>
              <a:rPr sz="400" dirty="0">
                <a:solidFill>
                  <a:srgbClr val="7F7F7F"/>
                </a:solidFill>
                <a:latin typeface="Calibri"/>
                <a:cs typeface="Calibri"/>
              </a:rPr>
              <a:t>•</a:t>
            </a:r>
            <a:r>
              <a:rPr sz="400" spc="345" dirty="0">
                <a:solidFill>
                  <a:srgbClr val="7F7F7F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Plantar</a:t>
            </a:r>
            <a:r>
              <a:rPr sz="550" spc="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flex:</a:t>
            </a:r>
            <a:r>
              <a:rPr sz="550" spc="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0</a:t>
            </a:r>
            <a:r>
              <a:rPr sz="550" spc="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to</a:t>
            </a:r>
            <a:r>
              <a:rPr sz="550" spc="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45-</a:t>
            </a:r>
            <a:r>
              <a:rPr sz="550" spc="-25" dirty="0">
                <a:solidFill>
                  <a:srgbClr val="404040"/>
                </a:solidFill>
                <a:latin typeface="Calibri"/>
                <a:cs typeface="Calibri"/>
              </a:rPr>
              <a:t>65</a:t>
            </a:r>
            <a:r>
              <a:rPr sz="525" spc="-37" baseline="23809" dirty="0">
                <a:solidFill>
                  <a:srgbClr val="515151"/>
                </a:solidFill>
                <a:latin typeface="Calibri"/>
                <a:cs typeface="Calibri"/>
              </a:rPr>
              <a:t>o</a:t>
            </a:r>
            <a:endParaRPr sz="525" baseline="23809">
              <a:latin typeface="Calibri"/>
              <a:cs typeface="Calibri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850697" y="3619045"/>
            <a:ext cx="1169035" cy="497840"/>
          </a:xfrm>
          <a:prstGeom prst="rect">
            <a:avLst/>
          </a:prstGeom>
        </p:spPr>
        <p:txBody>
          <a:bodyPr vert="horz" wrap="square" lIns="0" tIns="4953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390"/>
              </a:spcBef>
            </a:pPr>
            <a:r>
              <a:rPr sz="450" dirty="0">
                <a:solidFill>
                  <a:srgbClr val="7F7F7F"/>
                </a:solidFill>
                <a:latin typeface="Wingdings"/>
                <a:cs typeface="Wingdings"/>
              </a:rPr>
              <a:t></a:t>
            </a:r>
            <a:r>
              <a:rPr sz="450" spc="180" dirty="0">
                <a:solidFill>
                  <a:srgbClr val="7F7F7F"/>
                </a:solidFill>
                <a:latin typeface="Times New Roman"/>
                <a:cs typeface="Times New Roman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Sub</a:t>
            </a:r>
            <a:r>
              <a:rPr sz="600" spc="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Talar</a:t>
            </a:r>
            <a:r>
              <a:rPr sz="60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spc="-10" dirty="0">
                <a:solidFill>
                  <a:srgbClr val="404040"/>
                </a:solidFill>
                <a:latin typeface="Calibri"/>
                <a:cs typeface="Calibri"/>
              </a:rPr>
              <a:t>Joint</a:t>
            </a:r>
            <a:endParaRPr sz="600">
              <a:latin typeface="Calibri"/>
              <a:cs typeface="Calibri"/>
            </a:endParaRPr>
          </a:p>
          <a:p>
            <a:pPr marL="110489">
              <a:lnSpc>
                <a:spcPct val="100000"/>
              </a:lnSpc>
              <a:spcBef>
                <a:spcPts val="259"/>
              </a:spcBef>
            </a:pPr>
            <a:r>
              <a:rPr sz="400" dirty="0">
                <a:solidFill>
                  <a:srgbClr val="262626"/>
                </a:solidFill>
                <a:latin typeface="Wingdings"/>
                <a:cs typeface="Wingdings"/>
              </a:rPr>
              <a:t></a:t>
            </a:r>
            <a:r>
              <a:rPr sz="400" spc="229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Sub</a:t>
            </a:r>
            <a:r>
              <a:rPr sz="550" spc="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talar</a:t>
            </a:r>
            <a:r>
              <a:rPr sz="550" spc="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Inversion</a:t>
            </a:r>
            <a:r>
              <a:rPr sz="550" spc="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and</a:t>
            </a:r>
            <a:r>
              <a:rPr sz="550" spc="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Eversion</a:t>
            </a:r>
            <a:endParaRPr sz="550">
              <a:latin typeface="Calibri"/>
              <a:cs typeface="Calibri"/>
            </a:endParaRPr>
          </a:p>
          <a:p>
            <a:pPr marL="38100">
              <a:lnSpc>
                <a:spcPct val="100000"/>
              </a:lnSpc>
              <a:spcBef>
                <a:spcPts val="229"/>
              </a:spcBef>
            </a:pPr>
            <a:r>
              <a:rPr sz="400" dirty="0">
                <a:solidFill>
                  <a:srgbClr val="7F7F7F"/>
                </a:solidFill>
                <a:latin typeface="Calibri"/>
                <a:cs typeface="Calibri"/>
              </a:rPr>
              <a:t>•</a:t>
            </a:r>
            <a:r>
              <a:rPr sz="400" spc="350" dirty="0">
                <a:solidFill>
                  <a:srgbClr val="7F7F7F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ST</a:t>
            </a:r>
            <a:r>
              <a:rPr sz="550" spc="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Inversion:</a:t>
            </a:r>
            <a:r>
              <a:rPr sz="550" spc="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0</a:t>
            </a:r>
            <a:r>
              <a:rPr sz="550" spc="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to</a:t>
            </a:r>
            <a:r>
              <a:rPr sz="550" spc="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30-</a:t>
            </a:r>
            <a:r>
              <a:rPr sz="550" spc="-25" dirty="0">
                <a:solidFill>
                  <a:srgbClr val="404040"/>
                </a:solidFill>
                <a:latin typeface="Calibri"/>
                <a:cs typeface="Calibri"/>
              </a:rPr>
              <a:t>50</a:t>
            </a:r>
            <a:r>
              <a:rPr sz="525" spc="-37" baseline="23809" dirty="0">
                <a:solidFill>
                  <a:srgbClr val="515151"/>
                </a:solidFill>
                <a:latin typeface="Calibri"/>
                <a:cs typeface="Calibri"/>
              </a:rPr>
              <a:t>o</a:t>
            </a:r>
            <a:endParaRPr sz="525" baseline="23809">
              <a:latin typeface="Calibri"/>
              <a:cs typeface="Calibri"/>
            </a:endParaRPr>
          </a:p>
          <a:p>
            <a:pPr marL="38100">
              <a:lnSpc>
                <a:spcPct val="100000"/>
              </a:lnSpc>
              <a:spcBef>
                <a:spcPts val="229"/>
              </a:spcBef>
            </a:pPr>
            <a:r>
              <a:rPr sz="400" dirty="0">
                <a:solidFill>
                  <a:srgbClr val="7F7F7F"/>
                </a:solidFill>
                <a:latin typeface="Calibri"/>
                <a:cs typeface="Calibri"/>
              </a:rPr>
              <a:t>•</a:t>
            </a:r>
            <a:r>
              <a:rPr sz="400" spc="345" dirty="0">
                <a:solidFill>
                  <a:srgbClr val="7F7F7F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ST</a:t>
            </a:r>
            <a:r>
              <a:rPr sz="550" spc="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Eversion:</a:t>
            </a:r>
            <a:r>
              <a:rPr sz="550" spc="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0</a:t>
            </a:r>
            <a:r>
              <a:rPr sz="550" spc="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to</a:t>
            </a:r>
            <a:r>
              <a:rPr sz="550" spc="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15-</a:t>
            </a:r>
            <a:r>
              <a:rPr sz="550" spc="-25" dirty="0">
                <a:solidFill>
                  <a:srgbClr val="404040"/>
                </a:solidFill>
                <a:latin typeface="Calibri"/>
                <a:cs typeface="Calibri"/>
              </a:rPr>
              <a:t>30</a:t>
            </a:r>
            <a:r>
              <a:rPr sz="525" spc="-37" baseline="23809" dirty="0">
                <a:solidFill>
                  <a:srgbClr val="515151"/>
                </a:solidFill>
                <a:latin typeface="Calibri"/>
                <a:cs typeface="Calibri"/>
              </a:rPr>
              <a:t>o</a:t>
            </a:r>
            <a:endParaRPr sz="525" baseline="23809">
              <a:latin typeface="Calibri"/>
              <a:cs typeface="Calibri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723207" y="2190404"/>
            <a:ext cx="2922270" cy="2194560"/>
            <a:chOff x="723207" y="2190404"/>
            <a:chExt cx="2922270" cy="2194560"/>
          </a:xfrm>
        </p:grpSpPr>
        <p:pic>
          <p:nvPicPr>
            <p:cNvPr id="13" name="object 13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2067532" y="2992286"/>
              <a:ext cx="633272" cy="1384364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2579446" y="3377252"/>
              <a:ext cx="1057371" cy="518582"/>
            </a:xfrm>
            <a:prstGeom prst="rect">
              <a:avLst/>
            </a:prstGeom>
          </p:spPr>
        </p:pic>
        <p:sp>
          <p:nvSpPr>
            <p:cNvPr id="15" name="object 15"/>
            <p:cNvSpPr/>
            <p:nvPr/>
          </p:nvSpPr>
          <p:spPr>
            <a:xfrm>
              <a:off x="729441" y="2196638"/>
              <a:ext cx="2909570" cy="2182495"/>
            </a:xfrm>
            <a:custGeom>
              <a:avLst/>
              <a:gdLst/>
              <a:ahLst/>
              <a:cxnLst/>
              <a:rect l="l" t="t" r="r" b="b"/>
              <a:pathLst>
                <a:path w="2909570" h="2182495">
                  <a:moveTo>
                    <a:pt x="0" y="0"/>
                  </a:moveTo>
                  <a:lnTo>
                    <a:pt x="2909454" y="0"/>
                  </a:lnTo>
                  <a:lnTo>
                    <a:pt x="2909454" y="2182090"/>
                  </a:lnTo>
                  <a:lnTo>
                    <a:pt x="0" y="2182090"/>
                  </a:lnTo>
                  <a:lnTo>
                    <a:pt x="0" y="0"/>
                  </a:lnTo>
                  <a:close/>
                </a:path>
              </a:pathLst>
            </a:custGeom>
            <a:ln w="1246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16" name="object 16"/>
          <p:cNvGrpSpPr/>
          <p:nvPr/>
        </p:nvGrpSpPr>
        <p:grpSpPr>
          <a:xfrm>
            <a:off x="3919451" y="2194561"/>
            <a:ext cx="2914015" cy="2182495"/>
            <a:chOff x="3919451" y="2194561"/>
            <a:chExt cx="2914015" cy="2182495"/>
          </a:xfrm>
        </p:grpSpPr>
        <p:pic>
          <p:nvPicPr>
            <p:cNvPr id="17" name="object 17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919451" y="2194561"/>
              <a:ext cx="2913609" cy="2182089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095481" y="2361961"/>
              <a:ext cx="145680" cy="11213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413158" y="2361961"/>
              <a:ext cx="239765" cy="112134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5058964" y="2286329"/>
              <a:ext cx="573980" cy="190084"/>
            </a:xfrm>
            <a:prstGeom prst="rect">
              <a:avLst/>
            </a:prstGeom>
          </p:spPr>
        </p:pic>
        <p:sp>
          <p:nvSpPr>
            <p:cNvPr id="21" name="object 21"/>
            <p:cNvSpPr/>
            <p:nvPr/>
          </p:nvSpPr>
          <p:spPr>
            <a:xfrm>
              <a:off x="5056882" y="2284251"/>
              <a:ext cx="578485" cy="194310"/>
            </a:xfrm>
            <a:custGeom>
              <a:avLst/>
              <a:gdLst/>
              <a:ahLst/>
              <a:cxnLst/>
              <a:rect l="l" t="t" r="r" b="b"/>
              <a:pathLst>
                <a:path w="578485" h="194310">
                  <a:moveTo>
                    <a:pt x="0" y="0"/>
                  </a:moveTo>
                  <a:lnTo>
                    <a:pt x="578158" y="0"/>
                  </a:lnTo>
                  <a:lnTo>
                    <a:pt x="578158" y="194205"/>
                  </a:lnTo>
                  <a:lnTo>
                    <a:pt x="0" y="194205"/>
                  </a:lnTo>
                  <a:lnTo>
                    <a:pt x="0" y="0"/>
                  </a:lnTo>
                  <a:close/>
                </a:path>
              </a:pathLst>
            </a:custGeom>
            <a:ln w="4156">
              <a:solidFill>
                <a:srgbClr val="6095C9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2" name="object 22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3976579" y="2569880"/>
              <a:ext cx="2799979" cy="458405"/>
            </a:xfrm>
            <a:prstGeom prst="rect">
              <a:avLst/>
            </a:prstGeom>
          </p:spPr>
        </p:pic>
      </p:grpSp>
      <p:sp>
        <p:nvSpPr>
          <p:cNvPr id="23" name="object 23"/>
          <p:cNvSpPr txBox="1"/>
          <p:nvPr/>
        </p:nvSpPr>
        <p:spPr>
          <a:xfrm>
            <a:off x="4068415" y="2819943"/>
            <a:ext cx="1090295" cy="1001394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150" spc="-20" dirty="0">
                <a:solidFill>
                  <a:srgbClr val="FFFFFF"/>
                </a:solidFill>
                <a:latin typeface="Calibri"/>
                <a:cs typeface="Calibri"/>
              </a:rPr>
              <a:t>AROM</a:t>
            </a:r>
            <a:endParaRPr sz="11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675"/>
              </a:spcBef>
            </a:pPr>
            <a:r>
              <a:rPr sz="400" dirty="0">
                <a:solidFill>
                  <a:srgbClr val="7F7F7F"/>
                </a:solidFill>
                <a:latin typeface="Wingdings"/>
                <a:cs typeface="Wingdings"/>
              </a:rPr>
              <a:t></a:t>
            </a:r>
            <a:r>
              <a:rPr sz="400" spc="210" dirty="0">
                <a:solidFill>
                  <a:srgbClr val="7F7F7F"/>
                </a:solidFill>
                <a:latin typeface="Times New Roman"/>
                <a:cs typeface="Times New Roman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Mid</a:t>
            </a:r>
            <a:r>
              <a:rPr sz="550" spc="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Tarsal</a:t>
            </a:r>
            <a:r>
              <a:rPr sz="550" spc="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Joint</a:t>
            </a:r>
            <a:endParaRPr sz="550">
              <a:latin typeface="Calibri"/>
              <a:cs typeface="Calibri"/>
            </a:endParaRPr>
          </a:p>
          <a:p>
            <a:pPr marL="85725">
              <a:lnSpc>
                <a:spcPct val="100000"/>
              </a:lnSpc>
              <a:spcBef>
                <a:spcPts val="200"/>
              </a:spcBef>
            </a:pPr>
            <a:r>
              <a:rPr sz="400" dirty="0">
                <a:solidFill>
                  <a:srgbClr val="262626"/>
                </a:solidFill>
                <a:latin typeface="Wingdings"/>
                <a:cs typeface="Wingdings"/>
              </a:rPr>
              <a:t></a:t>
            </a:r>
            <a:r>
              <a:rPr sz="400" spc="17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Inversion</a:t>
            </a:r>
            <a:endParaRPr sz="550">
              <a:latin typeface="Calibri"/>
              <a:cs typeface="Calibri"/>
            </a:endParaRPr>
          </a:p>
          <a:p>
            <a:pPr marL="85725">
              <a:lnSpc>
                <a:spcPct val="100000"/>
              </a:lnSpc>
              <a:spcBef>
                <a:spcPts val="229"/>
              </a:spcBef>
            </a:pPr>
            <a:r>
              <a:rPr sz="400" dirty="0">
                <a:solidFill>
                  <a:srgbClr val="262626"/>
                </a:solidFill>
                <a:latin typeface="Wingdings"/>
                <a:cs typeface="Wingdings"/>
              </a:rPr>
              <a:t></a:t>
            </a:r>
            <a:r>
              <a:rPr sz="400" spc="17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Eversion</a:t>
            </a:r>
            <a:endParaRPr sz="550">
              <a:latin typeface="Calibri"/>
              <a:cs typeface="Calibri"/>
            </a:endParaRPr>
          </a:p>
          <a:p>
            <a:pPr marL="85725" marR="5080" indent="-73025">
              <a:lnSpc>
                <a:spcPct val="106100"/>
              </a:lnSpc>
              <a:spcBef>
                <a:spcPts val="540"/>
              </a:spcBef>
            </a:pPr>
            <a:r>
              <a:rPr sz="400" dirty="0">
                <a:solidFill>
                  <a:srgbClr val="7F7F7F"/>
                </a:solidFill>
                <a:latin typeface="Wingdings"/>
                <a:cs typeface="Wingdings"/>
              </a:rPr>
              <a:t></a:t>
            </a:r>
            <a:r>
              <a:rPr sz="400" spc="245" dirty="0">
                <a:solidFill>
                  <a:srgbClr val="7F7F7F"/>
                </a:solidFill>
                <a:latin typeface="Times New Roman"/>
                <a:cs typeface="Times New Roman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Assessed</a:t>
            </a:r>
            <a:r>
              <a:rPr sz="55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in</a:t>
            </a:r>
            <a:r>
              <a:rPr sz="550" spc="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Plantar</a:t>
            </a:r>
            <a:r>
              <a:rPr sz="55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Flexion</a:t>
            </a:r>
            <a:r>
              <a:rPr sz="550" spc="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(more</a:t>
            </a:r>
            <a:r>
              <a:rPr sz="550" spc="20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ROM</a:t>
            </a:r>
            <a:r>
              <a:rPr sz="550" spc="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in</a:t>
            </a:r>
            <a:r>
              <a:rPr sz="550" spc="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MT</a:t>
            </a:r>
            <a:r>
              <a:rPr sz="550" spc="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joint)</a:t>
            </a:r>
            <a:endParaRPr sz="5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615"/>
              </a:spcBef>
            </a:pPr>
            <a:r>
              <a:rPr sz="400" dirty="0">
                <a:solidFill>
                  <a:srgbClr val="7F7F7F"/>
                </a:solidFill>
                <a:latin typeface="Wingdings"/>
                <a:cs typeface="Wingdings"/>
              </a:rPr>
              <a:t></a:t>
            </a:r>
            <a:r>
              <a:rPr sz="400" spc="200" dirty="0">
                <a:solidFill>
                  <a:srgbClr val="7F7F7F"/>
                </a:solidFill>
                <a:latin typeface="Times New Roman"/>
                <a:cs typeface="Times New Roman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More</a:t>
            </a:r>
            <a:r>
              <a:rPr sz="550" spc="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functional</a:t>
            </a:r>
            <a:endParaRPr sz="550">
              <a:latin typeface="Calibri"/>
              <a:cs typeface="Calibri"/>
            </a:endParaRPr>
          </a:p>
        </p:txBody>
      </p:sp>
      <p:pic>
        <p:nvPicPr>
          <p:cNvPr id="24" name="object 24"/>
          <p:cNvPicPr/>
          <p:nvPr/>
        </p:nvPicPr>
        <p:blipFill>
          <a:blip r:embed="rId10" cstate="print"/>
          <a:stretch>
            <a:fillRect/>
          </a:stretch>
        </p:blipFill>
        <p:spPr>
          <a:xfrm>
            <a:off x="5472234" y="3075984"/>
            <a:ext cx="1223716" cy="1102424"/>
          </a:xfrm>
          <a:prstGeom prst="rect">
            <a:avLst/>
          </a:prstGeom>
        </p:spPr>
      </p:pic>
      <p:sp>
        <p:nvSpPr>
          <p:cNvPr id="25" name="object 25"/>
          <p:cNvSpPr txBox="1"/>
          <p:nvPr/>
        </p:nvSpPr>
        <p:spPr>
          <a:xfrm>
            <a:off x="5530357" y="4135183"/>
            <a:ext cx="1047750" cy="19812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20"/>
              </a:spcBef>
            </a:pPr>
            <a:r>
              <a:rPr sz="550" dirty="0">
                <a:latin typeface="Calibri"/>
                <a:cs typeface="Calibri"/>
              </a:rPr>
              <a:t>Calcaneous</a:t>
            </a:r>
            <a:r>
              <a:rPr sz="550" spc="55" dirty="0">
                <a:latin typeface="Calibri"/>
                <a:cs typeface="Calibri"/>
              </a:rPr>
              <a:t> </a:t>
            </a:r>
            <a:r>
              <a:rPr sz="550" dirty="0">
                <a:latin typeface="Calibri"/>
                <a:cs typeface="Calibri"/>
              </a:rPr>
              <a:t>and</a:t>
            </a:r>
            <a:r>
              <a:rPr sz="550" spc="225" dirty="0">
                <a:latin typeface="Calibri"/>
                <a:cs typeface="Calibri"/>
              </a:rPr>
              <a:t> </a:t>
            </a:r>
            <a:r>
              <a:rPr sz="550" dirty="0">
                <a:latin typeface="Calibri"/>
                <a:cs typeface="Calibri"/>
              </a:rPr>
              <a:t>Cuboid,</a:t>
            </a:r>
            <a:r>
              <a:rPr sz="550" spc="55" dirty="0">
                <a:latin typeface="Calibri"/>
                <a:cs typeface="Calibri"/>
              </a:rPr>
              <a:t> </a:t>
            </a:r>
            <a:r>
              <a:rPr sz="550" dirty="0">
                <a:latin typeface="Calibri"/>
                <a:cs typeface="Calibri"/>
              </a:rPr>
              <a:t>Talus</a:t>
            </a:r>
            <a:r>
              <a:rPr sz="550" spc="60" dirty="0">
                <a:latin typeface="Calibri"/>
                <a:cs typeface="Calibri"/>
              </a:rPr>
              <a:t> </a:t>
            </a:r>
            <a:r>
              <a:rPr sz="550" spc="-25" dirty="0">
                <a:latin typeface="Calibri"/>
                <a:cs typeface="Calibri"/>
              </a:rPr>
              <a:t>and</a:t>
            </a:r>
            <a:r>
              <a:rPr sz="550" spc="200" dirty="0">
                <a:latin typeface="Calibri"/>
                <a:cs typeface="Calibri"/>
              </a:rPr>
              <a:t> </a:t>
            </a:r>
            <a:r>
              <a:rPr sz="550" spc="-10" dirty="0">
                <a:latin typeface="Calibri"/>
                <a:cs typeface="Calibri"/>
              </a:rPr>
              <a:t>Navicular</a:t>
            </a:r>
            <a:endParaRPr sz="550">
              <a:latin typeface="Calibri"/>
              <a:cs typeface="Calibri"/>
            </a:endParaRPr>
          </a:p>
        </p:txBody>
      </p:sp>
      <p:sp>
        <p:nvSpPr>
          <p:cNvPr id="26" name="object 26"/>
          <p:cNvSpPr/>
          <p:nvPr/>
        </p:nvSpPr>
        <p:spPr>
          <a:xfrm>
            <a:off x="3921529" y="2196638"/>
            <a:ext cx="2914015" cy="2182495"/>
          </a:xfrm>
          <a:custGeom>
            <a:avLst/>
            <a:gdLst/>
            <a:ahLst/>
            <a:cxnLst/>
            <a:rect l="l" t="t" r="r" b="b"/>
            <a:pathLst>
              <a:path w="2914015" h="2182495">
                <a:moveTo>
                  <a:pt x="0" y="0"/>
                </a:moveTo>
                <a:lnTo>
                  <a:pt x="2913610" y="0"/>
                </a:lnTo>
                <a:lnTo>
                  <a:pt x="2913610" y="2182090"/>
                </a:lnTo>
                <a:lnTo>
                  <a:pt x="0" y="2182090"/>
                </a:lnTo>
                <a:lnTo>
                  <a:pt x="0" y="0"/>
                </a:lnTo>
                <a:close/>
              </a:path>
            </a:pathLst>
          </a:custGeom>
          <a:ln w="12469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27" name="object 27"/>
          <p:cNvGrpSpPr/>
          <p:nvPr/>
        </p:nvGrpSpPr>
        <p:grpSpPr>
          <a:xfrm>
            <a:off x="727363" y="6313516"/>
            <a:ext cx="2909570" cy="2182495"/>
            <a:chOff x="727363" y="6313516"/>
            <a:chExt cx="2909570" cy="2182495"/>
          </a:xfrm>
        </p:grpSpPr>
        <p:pic>
          <p:nvPicPr>
            <p:cNvPr id="28" name="object 28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727363" y="6313516"/>
              <a:ext cx="2909454" cy="2182089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903142" y="6480917"/>
              <a:ext cx="145472" cy="112135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217513" y="6480917"/>
              <a:ext cx="239423" cy="112135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865251" y="6405285"/>
              <a:ext cx="573162" cy="190084"/>
            </a:xfrm>
            <a:prstGeom prst="rect">
              <a:avLst/>
            </a:prstGeom>
          </p:spPr>
        </p:pic>
        <p:sp>
          <p:nvSpPr>
            <p:cNvPr id="32" name="object 32"/>
            <p:cNvSpPr/>
            <p:nvPr/>
          </p:nvSpPr>
          <p:spPr>
            <a:xfrm>
              <a:off x="1863173" y="6403207"/>
              <a:ext cx="577850" cy="194310"/>
            </a:xfrm>
            <a:custGeom>
              <a:avLst/>
              <a:gdLst/>
              <a:ahLst/>
              <a:cxnLst/>
              <a:rect l="l" t="t" r="r" b="b"/>
              <a:pathLst>
                <a:path w="577850" h="194309">
                  <a:moveTo>
                    <a:pt x="0" y="0"/>
                  </a:moveTo>
                  <a:lnTo>
                    <a:pt x="577333" y="0"/>
                  </a:lnTo>
                  <a:lnTo>
                    <a:pt x="577333" y="194205"/>
                  </a:lnTo>
                  <a:lnTo>
                    <a:pt x="0" y="194205"/>
                  </a:lnTo>
                  <a:lnTo>
                    <a:pt x="0" y="0"/>
                  </a:lnTo>
                  <a:close/>
                </a:path>
              </a:pathLst>
            </a:custGeom>
            <a:ln w="4156">
              <a:solidFill>
                <a:srgbClr val="6095C9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33" name="object 33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784411" y="6688835"/>
              <a:ext cx="2795985" cy="458405"/>
            </a:xfrm>
            <a:prstGeom prst="rect">
              <a:avLst/>
            </a:prstGeom>
          </p:spPr>
        </p:pic>
      </p:grpSp>
      <p:sp>
        <p:nvSpPr>
          <p:cNvPr id="34" name="object 34"/>
          <p:cNvSpPr txBox="1"/>
          <p:nvPr/>
        </p:nvSpPr>
        <p:spPr>
          <a:xfrm>
            <a:off x="876097" y="6938900"/>
            <a:ext cx="1031240" cy="136842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150" spc="-20" dirty="0">
                <a:solidFill>
                  <a:srgbClr val="FFFFFF"/>
                </a:solidFill>
                <a:latin typeface="Calibri"/>
                <a:cs typeface="Calibri"/>
              </a:rPr>
              <a:t>PROM</a:t>
            </a:r>
            <a:endParaRPr sz="11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645"/>
              </a:spcBef>
            </a:pPr>
            <a:r>
              <a:rPr sz="400" dirty="0">
                <a:solidFill>
                  <a:srgbClr val="7F7F7F"/>
                </a:solidFill>
                <a:latin typeface="Wingdings"/>
                <a:cs typeface="Wingdings"/>
              </a:rPr>
              <a:t></a:t>
            </a:r>
            <a:r>
              <a:rPr sz="400" spc="170" dirty="0">
                <a:solidFill>
                  <a:srgbClr val="7F7F7F"/>
                </a:solidFill>
                <a:latin typeface="Times New Roman"/>
                <a:cs typeface="Times New Roman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Talocrural</a:t>
            </a:r>
            <a:endParaRPr sz="550">
              <a:latin typeface="Calibri"/>
              <a:cs typeface="Calibri"/>
            </a:endParaRPr>
          </a:p>
          <a:p>
            <a:pPr marL="85090">
              <a:lnSpc>
                <a:spcPct val="100000"/>
              </a:lnSpc>
              <a:spcBef>
                <a:spcPts val="195"/>
              </a:spcBef>
            </a:pPr>
            <a:r>
              <a:rPr sz="400" dirty="0">
                <a:solidFill>
                  <a:srgbClr val="262626"/>
                </a:solidFill>
                <a:latin typeface="Wingdings"/>
                <a:cs typeface="Wingdings"/>
              </a:rPr>
              <a:t></a:t>
            </a:r>
            <a:r>
              <a:rPr sz="400" spc="24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Plantarflexion</a:t>
            </a:r>
            <a:r>
              <a:rPr sz="550" spc="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(springy)</a:t>
            </a:r>
            <a:endParaRPr sz="550">
              <a:latin typeface="Calibri"/>
              <a:cs typeface="Calibri"/>
            </a:endParaRPr>
          </a:p>
          <a:p>
            <a:pPr marL="85090">
              <a:lnSpc>
                <a:spcPct val="100000"/>
              </a:lnSpc>
              <a:spcBef>
                <a:spcPts val="234"/>
              </a:spcBef>
            </a:pPr>
            <a:r>
              <a:rPr sz="400" dirty="0">
                <a:solidFill>
                  <a:srgbClr val="262626"/>
                </a:solidFill>
                <a:latin typeface="Wingdings"/>
                <a:cs typeface="Wingdings"/>
              </a:rPr>
              <a:t></a:t>
            </a:r>
            <a:r>
              <a:rPr sz="400" spc="23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Dorsiflexion</a:t>
            </a:r>
            <a:r>
              <a:rPr sz="55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(hard</a:t>
            </a:r>
            <a:r>
              <a:rPr sz="550" spc="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to</a:t>
            </a:r>
            <a:r>
              <a:rPr sz="55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springy)</a:t>
            </a:r>
            <a:endParaRPr sz="55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5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400" dirty="0">
                <a:solidFill>
                  <a:srgbClr val="7F7F7F"/>
                </a:solidFill>
                <a:latin typeface="Wingdings"/>
                <a:cs typeface="Wingdings"/>
              </a:rPr>
              <a:t></a:t>
            </a:r>
            <a:r>
              <a:rPr sz="400" spc="170" dirty="0">
                <a:solidFill>
                  <a:srgbClr val="7F7F7F"/>
                </a:solidFill>
                <a:latin typeface="Times New Roman"/>
                <a:cs typeface="Times New Roman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SubTalar</a:t>
            </a:r>
            <a:endParaRPr sz="550">
              <a:latin typeface="Calibri"/>
              <a:cs typeface="Calibri"/>
            </a:endParaRPr>
          </a:p>
          <a:p>
            <a:pPr marL="85090">
              <a:lnSpc>
                <a:spcPct val="100000"/>
              </a:lnSpc>
              <a:spcBef>
                <a:spcPts val="234"/>
              </a:spcBef>
            </a:pPr>
            <a:r>
              <a:rPr sz="400" dirty="0">
                <a:solidFill>
                  <a:srgbClr val="262626"/>
                </a:solidFill>
                <a:latin typeface="Wingdings"/>
                <a:cs typeface="Wingdings"/>
              </a:rPr>
              <a:t></a:t>
            </a:r>
            <a:r>
              <a:rPr sz="400" spc="22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Inversion</a:t>
            </a:r>
            <a:r>
              <a:rPr sz="550" spc="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(springy)</a:t>
            </a:r>
            <a:endParaRPr sz="550">
              <a:latin typeface="Calibri"/>
              <a:cs typeface="Calibri"/>
            </a:endParaRPr>
          </a:p>
          <a:p>
            <a:pPr marL="85090">
              <a:lnSpc>
                <a:spcPct val="100000"/>
              </a:lnSpc>
              <a:spcBef>
                <a:spcPts val="229"/>
              </a:spcBef>
            </a:pPr>
            <a:r>
              <a:rPr sz="400" dirty="0">
                <a:solidFill>
                  <a:srgbClr val="262626"/>
                </a:solidFill>
                <a:latin typeface="Wingdings"/>
                <a:cs typeface="Wingdings"/>
              </a:rPr>
              <a:t></a:t>
            </a:r>
            <a:r>
              <a:rPr sz="400" spc="20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Eversion</a:t>
            </a:r>
            <a:r>
              <a:rPr sz="550" spc="16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(springy)</a:t>
            </a:r>
            <a:endParaRPr sz="55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5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400" dirty="0">
                <a:solidFill>
                  <a:srgbClr val="7F7F7F"/>
                </a:solidFill>
                <a:latin typeface="Wingdings"/>
                <a:cs typeface="Wingdings"/>
              </a:rPr>
              <a:t></a:t>
            </a:r>
            <a:r>
              <a:rPr sz="400" spc="170" dirty="0">
                <a:solidFill>
                  <a:srgbClr val="7F7F7F"/>
                </a:solidFill>
                <a:latin typeface="Times New Roman"/>
                <a:cs typeface="Times New Roman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Midtarsal</a:t>
            </a:r>
            <a:endParaRPr sz="550">
              <a:latin typeface="Calibri"/>
              <a:cs typeface="Calibri"/>
            </a:endParaRPr>
          </a:p>
          <a:p>
            <a:pPr marL="85090">
              <a:lnSpc>
                <a:spcPct val="100000"/>
              </a:lnSpc>
              <a:spcBef>
                <a:spcPts val="229"/>
              </a:spcBef>
            </a:pPr>
            <a:r>
              <a:rPr sz="400" dirty="0">
                <a:solidFill>
                  <a:srgbClr val="262626"/>
                </a:solidFill>
                <a:latin typeface="Wingdings"/>
                <a:cs typeface="Wingdings"/>
              </a:rPr>
              <a:t></a:t>
            </a:r>
            <a:r>
              <a:rPr sz="400" spc="22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Inversion</a:t>
            </a:r>
            <a:r>
              <a:rPr sz="550" spc="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(springy)</a:t>
            </a:r>
            <a:endParaRPr sz="550">
              <a:latin typeface="Calibri"/>
              <a:cs typeface="Calibri"/>
            </a:endParaRPr>
          </a:p>
          <a:p>
            <a:pPr marL="85090">
              <a:lnSpc>
                <a:spcPct val="100000"/>
              </a:lnSpc>
              <a:spcBef>
                <a:spcPts val="200"/>
              </a:spcBef>
            </a:pPr>
            <a:r>
              <a:rPr sz="400" dirty="0">
                <a:solidFill>
                  <a:srgbClr val="262626"/>
                </a:solidFill>
                <a:latin typeface="Wingdings"/>
                <a:cs typeface="Wingdings"/>
              </a:rPr>
              <a:t></a:t>
            </a:r>
            <a:r>
              <a:rPr sz="400" spc="20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Eversion</a:t>
            </a:r>
            <a:r>
              <a:rPr sz="550" spc="16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(springy)</a:t>
            </a:r>
            <a:endParaRPr sz="550">
              <a:latin typeface="Calibri"/>
              <a:cs typeface="Calibri"/>
            </a:endParaRPr>
          </a:p>
        </p:txBody>
      </p:sp>
      <p:sp>
        <p:nvSpPr>
          <p:cNvPr id="35" name="object 35"/>
          <p:cNvSpPr/>
          <p:nvPr/>
        </p:nvSpPr>
        <p:spPr>
          <a:xfrm>
            <a:off x="729441" y="6315594"/>
            <a:ext cx="2909570" cy="2182495"/>
          </a:xfrm>
          <a:custGeom>
            <a:avLst/>
            <a:gdLst/>
            <a:ahLst/>
            <a:cxnLst/>
            <a:rect l="l" t="t" r="r" b="b"/>
            <a:pathLst>
              <a:path w="2909570" h="2182495">
                <a:moveTo>
                  <a:pt x="0" y="0"/>
                </a:moveTo>
                <a:lnTo>
                  <a:pt x="2909454" y="0"/>
                </a:lnTo>
                <a:lnTo>
                  <a:pt x="2909454" y="2182090"/>
                </a:lnTo>
                <a:lnTo>
                  <a:pt x="0" y="2182090"/>
                </a:lnTo>
                <a:lnTo>
                  <a:pt x="0" y="0"/>
                </a:lnTo>
                <a:close/>
              </a:path>
            </a:pathLst>
          </a:custGeom>
          <a:ln w="12469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36" name="object 36"/>
          <p:cNvGrpSpPr/>
          <p:nvPr/>
        </p:nvGrpSpPr>
        <p:grpSpPr>
          <a:xfrm>
            <a:off x="3919451" y="6313516"/>
            <a:ext cx="2914015" cy="2182495"/>
            <a:chOff x="3919451" y="6313516"/>
            <a:chExt cx="2914015" cy="2182495"/>
          </a:xfrm>
        </p:grpSpPr>
        <p:pic>
          <p:nvPicPr>
            <p:cNvPr id="37" name="object 37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919451" y="6313516"/>
              <a:ext cx="2913609" cy="2182089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095481" y="6480917"/>
              <a:ext cx="145680" cy="112135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413158" y="6480917"/>
              <a:ext cx="239765" cy="112135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5058964" y="6405285"/>
              <a:ext cx="573980" cy="190084"/>
            </a:xfrm>
            <a:prstGeom prst="rect">
              <a:avLst/>
            </a:prstGeom>
          </p:spPr>
        </p:pic>
        <p:sp>
          <p:nvSpPr>
            <p:cNvPr id="41" name="object 41"/>
            <p:cNvSpPr/>
            <p:nvPr/>
          </p:nvSpPr>
          <p:spPr>
            <a:xfrm>
              <a:off x="5056882" y="6403207"/>
              <a:ext cx="578485" cy="194310"/>
            </a:xfrm>
            <a:custGeom>
              <a:avLst/>
              <a:gdLst/>
              <a:ahLst/>
              <a:cxnLst/>
              <a:rect l="l" t="t" r="r" b="b"/>
              <a:pathLst>
                <a:path w="578485" h="194309">
                  <a:moveTo>
                    <a:pt x="0" y="0"/>
                  </a:moveTo>
                  <a:lnTo>
                    <a:pt x="578158" y="0"/>
                  </a:lnTo>
                  <a:lnTo>
                    <a:pt x="578158" y="194205"/>
                  </a:lnTo>
                  <a:lnTo>
                    <a:pt x="0" y="194205"/>
                  </a:lnTo>
                  <a:lnTo>
                    <a:pt x="0" y="0"/>
                  </a:lnTo>
                  <a:close/>
                </a:path>
              </a:pathLst>
            </a:custGeom>
            <a:ln w="4156">
              <a:solidFill>
                <a:srgbClr val="6095C9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2" name="object 42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3976579" y="6688836"/>
              <a:ext cx="2799979" cy="458405"/>
            </a:xfrm>
            <a:prstGeom prst="rect">
              <a:avLst/>
            </a:prstGeom>
          </p:spPr>
        </p:pic>
      </p:grpSp>
      <p:sp>
        <p:nvSpPr>
          <p:cNvPr id="43" name="object 43"/>
          <p:cNvSpPr txBox="1"/>
          <p:nvPr/>
        </p:nvSpPr>
        <p:spPr>
          <a:xfrm>
            <a:off x="4068415" y="6938900"/>
            <a:ext cx="583565" cy="128079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150" spc="-20" dirty="0">
                <a:solidFill>
                  <a:srgbClr val="FFFFFF"/>
                </a:solidFill>
                <a:latin typeface="Calibri"/>
                <a:cs typeface="Calibri"/>
              </a:rPr>
              <a:t>RROM</a:t>
            </a:r>
            <a:endParaRPr sz="11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620"/>
              </a:spcBef>
            </a:pPr>
            <a:r>
              <a:rPr sz="400" dirty="0">
                <a:solidFill>
                  <a:srgbClr val="7F7F7F"/>
                </a:solidFill>
                <a:latin typeface="Wingdings"/>
                <a:cs typeface="Wingdings"/>
              </a:rPr>
              <a:t></a:t>
            </a:r>
            <a:r>
              <a:rPr sz="400" spc="170" dirty="0">
                <a:solidFill>
                  <a:srgbClr val="7F7F7F"/>
                </a:solidFill>
                <a:latin typeface="Times New Roman"/>
                <a:cs typeface="Times New Roman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Talocrural</a:t>
            </a:r>
            <a:endParaRPr sz="550">
              <a:latin typeface="Calibri"/>
              <a:cs typeface="Calibri"/>
            </a:endParaRPr>
          </a:p>
          <a:p>
            <a:pPr marL="85725">
              <a:lnSpc>
                <a:spcPct val="100000"/>
              </a:lnSpc>
              <a:spcBef>
                <a:spcPts val="135"/>
              </a:spcBef>
            </a:pPr>
            <a:r>
              <a:rPr sz="400" dirty="0">
                <a:solidFill>
                  <a:srgbClr val="262626"/>
                </a:solidFill>
                <a:latin typeface="Wingdings"/>
                <a:cs typeface="Wingdings"/>
              </a:rPr>
              <a:t></a:t>
            </a:r>
            <a:r>
              <a:rPr sz="400" spc="17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Plantarflexion</a:t>
            </a:r>
            <a:endParaRPr sz="550">
              <a:latin typeface="Calibri"/>
              <a:cs typeface="Calibri"/>
            </a:endParaRPr>
          </a:p>
          <a:p>
            <a:pPr marL="85725">
              <a:lnSpc>
                <a:spcPct val="100000"/>
              </a:lnSpc>
              <a:spcBef>
                <a:spcPts val="135"/>
              </a:spcBef>
            </a:pPr>
            <a:r>
              <a:rPr sz="400" dirty="0">
                <a:solidFill>
                  <a:srgbClr val="262626"/>
                </a:solidFill>
                <a:latin typeface="Wingdings"/>
                <a:cs typeface="Wingdings"/>
              </a:rPr>
              <a:t></a:t>
            </a:r>
            <a:r>
              <a:rPr sz="400" spc="17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Dorsiflexion</a:t>
            </a:r>
            <a:endParaRPr sz="5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550"/>
              </a:spcBef>
            </a:pPr>
            <a:r>
              <a:rPr sz="400" dirty="0">
                <a:solidFill>
                  <a:srgbClr val="7F7F7F"/>
                </a:solidFill>
                <a:latin typeface="Wingdings"/>
                <a:cs typeface="Wingdings"/>
              </a:rPr>
              <a:t></a:t>
            </a:r>
            <a:r>
              <a:rPr sz="400" spc="170" dirty="0">
                <a:solidFill>
                  <a:srgbClr val="7F7F7F"/>
                </a:solidFill>
                <a:latin typeface="Times New Roman"/>
                <a:cs typeface="Times New Roman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SubTalar</a:t>
            </a:r>
            <a:endParaRPr sz="550">
              <a:latin typeface="Calibri"/>
              <a:cs typeface="Calibri"/>
            </a:endParaRPr>
          </a:p>
          <a:p>
            <a:pPr marL="85725">
              <a:lnSpc>
                <a:spcPct val="100000"/>
              </a:lnSpc>
              <a:spcBef>
                <a:spcPts val="135"/>
              </a:spcBef>
            </a:pPr>
            <a:r>
              <a:rPr sz="400" dirty="0">
                <a:solidFill>
                  <a:srgbClr val="262626"/>
                </a:solidFill>
                <a:latin typeface="Wingdings"/>
                <a:cs typeface="Wingdings"/>
              </a:rPr>
              <a:t></a:t>
            </a:r>
            <a:r>
              <a:rPr sz="400" spc="17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Inversion</a:t>
            </a:r>
            <a:endParaRPr sz="550">
              <a:latin typeface="Calibri"/>
              <a:cs typeface="Calibri"/>
            </a:endParaRPr>
          </a:p>
          <a:p>
            <a:pPr marL="85725">
              <a:lnSpc>
                <a:spcPct val="100000"/>
              </a:lnSpc>
              <a:spcBef>
                <a:spcPts val="165"/>
              </a:spcBef>
            </a:pPr>
            <a:r>
              <a:rPr sz="400" dirty="0">
                <a:solidFill>
                  <a:srgbClr val="262626"/>
                </a:solidFill>
                <a:latin typeface="Wingdings"/>
                <a:cs typeface="Wingdings"/>
              </a:rPr>
              <a:t></a:t>
            </a:r>
            <a:r>
              <a:rPr sz="400" spc="17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Eversion</a:t>
            </a:r>
            <a:endParaRPr sz="5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520"/>
              </a:spcBef>
            </a:pPr>
            <a:r>
              <a:rPr sz="400" dirty="0">
                <a:solidFill>
                  <a:srgbClr val="7F7F7F"/>
                </a:solidFill>
                <a:latin typeface="Wingdings"/>
                <a:cs typeface="Wingdings"/>
              </a:rPr>
              <a:t></a:t>
            </a:r>
            <a:r>
              <a:rPr sz="400" spc="170" dirty="0">
                <a:solidFill>
                  <a:srgbClr val="7F7F7F"/>
                </a:solidFill>
                <a:latin typeface="Times New Roman"/>
                <a:cs typeface="Times New Roman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Midtarsal</a:t>
            </a:r>
            <a:endParaRPr sz="550">
              <a:latin typeface="Calibri"/>
              <a:cs typeface="Calibri"/>
            </a:endParaRPr>
          </a:p>
          <a:p>
            <a:pPr marL="85725">
              <a:lnSpc>
                <a:spcPct val="100000"/>
              </a:lnSpc>
              <a:spcBef>
                <a:spcPts val="165"/>
              </a:spcBef>
            </a:pPr>
            <a:r>
              <a:rPr sz="400" dirty="0">
                <a:solidFill>
                  <a:srgbClr val="262626"/>
                </a:solidFill>
                <a:latin typeface="Wingdings"/>
                <a:cs typeface="Wingdings"/>
              </a:rPr>
              <a:t></a:t>
            </a:r>
            <a:r>
              <a:rPr sz="400" spc="17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Inversion</a:t>
            </a:r>
            <a:endParaRPr sz="550">
              <a:latin typeface="Calibri"/>
              <a:cs typeface="Calibri"/>
            </a:endParaRPr>
          </a:p>
          <a:p>
            <a:pPr marL="85725">
              <a:lnSpc>
                <a:spcPct val="100000"/>
              </a:lnSpc>
              <a:spcBef>
                <a:spcPts val="135"/>
              </a:spcBef>
            </a:pPr>
            <a:r>
              <a:rPr sz="400" dirty="0">
                <a:solidFill>
                  <a:srgbClr val="262626"/>
                </a:solidFill>
                <a:latin typeface="Wingdings"/>
                <a:cs typeface="Wingdings"/>
              </a:rPr>
              <a:t></a:t>
            </a:r>
            <a:r>
              <a:rPr sz="400" spc="17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Eversion</a:t>
            </a:r>
            <a:endParaRPr sz="550">
              <a:latin typeface="Calibri"/>
              <a:cs typeface="Calibri"/>
            </a:endParaRPr>
          </a:p>
        </p:txBody>
      </p:sp>
      <p:sp>
        <p:nvSpPr>
          <p:cNvPr id="44" name="object 44"/>
          <p:cNvSpPr txBox="1"/>
          <p:nvPr/>
        </p:nvSpPr>
        <p:spPr>
          <a:xfrm>
            <a:off x="5488669" y="7189513"/>
            <a:ext cx="1177925" cy="945515"/>
          </a:xfrm>
          <a:prstGeom prst="rect">
            <a:avLst/>
          </a:prstGeom>
        </p:spPr>
        <p:txBody>
          <a:bodyPr vert="horz" wrap="square" lIns="0" tIns="24130" rIns="0" bIns="0" rtlCol="0">
            <a:spAutoFit/>
          </a:bodyPr>
          <a:lstStyle/>
          <a:p>
            <a:pPr marL="85090" marR="82550" indent="-73025">
              <a:lnSpc>
                <a:spcPts val="600"/>
              </a:lnSpc>
              <a:spcBef>
                <a:spcPts val="190"/>
              </a:spcBef>
            </a:pPr>
            <a:r>
              <a:rPr sz="400" dirty="0">
                <a:solidFill>
                  <a:srgbClr val="7F7F7F"/>
                </a:solidFill>
                <a:latin typeface="Wingdings"/>
                <a:cs typeface="Wingdings"/>
              </a:rPr>
              <a:t></a:t>
            </a:r>
            <a:r>
              <a:rPr sz="400" spc="225" dirty="0">
                <a:solidFill>
                  <a:srgbClr val="7F7F7F"/>
                </a:solidFill>
                <a:latin typeface="Times New Roman"/>
                <a:cs typeface="Times New Roman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Ask</a:t>
            </a:r>
            <a:r>
              <a:rPr sz="550" spc="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Patient</a:t>
            </a:r>
            <a:r>
              <a:rPr sz="550" spc="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to</a:t>
            </a:r>
            <a:r>
              <a:rPr sz="550" spc="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move</a:t>
            </a:r>
            <a:r>
              <a:rPr sz="550" spc="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to</a:t>
            </a:r>
            <a:r>
              <a:rPr sz="550" spc="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Active</a:t>
            </a:r>
            <a:r>
              <a:rPr sz="550" spc="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25" dirty="0">
                <a:solidFill>
                  <a:srgbClr val="404040"/>
                </a:solidFill>
                <a:latin typeface="Calibri"/>
                <a:cs typeface="Calibri"/>
              </a:rPr>
              <a:t>end</a:t>
            </a:r>
            <a:r>
              <a:rPr sz="550" spc="20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range</a:t>
            </a:r>
            <a:endParaRPr sz="5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515"/>
              </a:spcBef>
            </a:pPr>
            <a:r>
              <a:rPr sz="400" dirty="0">
                <a:solidFill>
                  <a:srgbClr val="7F7F7F"/>
                </a:solidFill>
                <a:latin typeface="Wingdings"/>
                <a:cs typeface="Wingdings"/>
              </a:rPr>
              <a:t></a:t>
            </a:r>
            <a:r>
              <a:rPr sz="400" spc="210" dirty="0">
                <a:solidFill>
                  <a:srgbClr val="7F7F7F"/>
                </a:solidFill>
                <a:latin typeface="Times New Roman"/>
                <a:cs typeface="Times New Roman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Hold</a:t>
            </a:r>
            <a:r>
              <a:rPr sz="550" spc="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joint</a:t>
            </a:r>
            <a:r>
              <a:rPr sz="550" spc="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closely</a:t>
            </a:r>
            <a:endParaRPr sz="5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545"/>
              </a:spcBef>
            </a:pPr>
            <a:r>
              <a:rPr sz="400" dirty="0">
                <a:solidFill>
                  <a:srgbClr val="7F7F7F"/>
                </a:solidFill>
                <a:latin typeface="Wingdings"/>
                <a:cs typeface="Wingdings"/>
              </a:rPr>
              <a:t></a:t>
            </a:r>
            <a:r>
              <a:rPr sz="400" spc="200" dirty="0">
                <a:solidFill>
                  <a:srgbClr val="7F7F7F"/>
                </a:solidFill>
                <a:latin typeface="Times New Roman"/>
                <a:cs typeface="Times New Roman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Apply</a:t>
            </a:r>
            <a:r>
              <a:rPr sz="550" spc="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overpressure</a:t>
            </a:r>
            <a:endParaRPr sz="5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520"/>
              </a:spcBef>
            </a:pPr>
            <a:r>
              <a:rPr sz="400" dirty="0">
                <a:solidFill>
                  <a:srgbClr val="7F7F7F"/>
                </a:solidFill>
                <a:latin typeface="Wingdings"/>
                <a:cs typeface="Wingdings"/>
              </a:rPr>
              <a:t></a:t>
            </a:r>
            <a:r>
              <a:rPr sz="400" spc="225" dirty="0">
                <a:solidFill>
                  <a:srgbClr val="7F7F7F"/>
                </a:solidFill>
                <a:latin typeface="Times New Roman"/>
                <a:cs typeface="Times New Roman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Ask</a:t>
            </a:r>
            <a:r>
              <a:rPr sz="550" spc="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patient</a:t>
            </a:r>
            <a:r>
              <a:rPr sz="550" spc="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to</a:t>
            </a:r>
            <a:r>
              <a:rPr sz="550" spc="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RESIST</a:t>
            </a:r>
            <a:r>
              <a:rPr sz="550" spc="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the</a:t>
            </a:r>
            <a:r>
              <a:rPr sz="550" spc="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movement</a:t>
            </a:r>
            <a:endParaRPr sz="5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550"/>
              </a:spcBef>
            </a:pPr>
            <a:r>
              <a:rPr sz="400" dirty="0">
                <a:solidFill>
                  <a:srgbClr val="7F7F7F"/>
                </a:solidFill>
                <a:latin typeface="Wingdings"/>
                <a:cs typeface="Wingdings"/>
              </a:rPr>
              <a:t></a:t>
            </a:r>
            <a:r>
              <a:rPr sz="400" spc="225" dirty="0">
                <a:solidFill>
                  <a:srgbClr val="7F7F7F"/>
                </a:solidFill>
                <a:latin typeface="Times New Roman"/>
                <a:cs typeface="Times New Roman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Can</a:t>
            </a:r>
            <a:r>
              <a:rPr sz="550" spc="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the</a:t>
            </a:r>
            <a:r>
              <a:rPr sz="550" spc="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joint</a:t>
            </a:r>
            <a:r>
              <a:rPr sz="550" spc="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protect</a:t>
            </a:r>
            <a:r>
              <a:rPr sz="550" spc="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itself</a:t>
            </a:r>
            <a:r>
              <a:rPr sz="550" spc="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at</a:t>
            </a:r>
            <a:r>
              <a:rPr sz="550" spc="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20" dirty="0">
                <a:solidFill>
                  <a:srgbClr val="404040"/>
                </a:solidFill>
                <a:latin typeface="Calibri"/>
                <a:cs typeface="Calibri"/>
              </a:rPr>
              <a:t>EoR?</a:t>
            </a:r>
            <a:endParaRPr sz="5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515"/>
              </a:spcBef>
            </a:pPr>
            <a:r>
              <a:rPr sz="400" dirty="0">
                <a:solidFill>
                  <a:srgbClr val="7F7F7F"/>
                </a:solidFill>
                <a:latin typeface="Wingdings"/>
                <a:cs typeface="Wingdings"/>
              </a:rPr>
              <a:t></a:t>
            </a:r>
            <a:r>
              <a:rPr sz="400" spc="245" dirty="0">
                <a:solidFill>
                  <a:srgbClr val="7F7F7F"/>
                </a:solidFill>
                <a:latin typeface="Times New Roman"/>
                <a:cs typeface="Times New Roman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Note</a:t>
            </a:r>
            <a:r>
              <a:rPr sz="55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pain,</a:t>
            </a:r>
            <a:r>
              <a:rPr sz="55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resistance,</a:t>
            </a:r>
            <a:r>
              <a:rPr sz="55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weakness</a:t>
            </a:r>
            <a:endParaRPr sz="550">
              <a:latin typeface="Calibri"/>
              <a:cs typeface="Calibri"/>
            </a:endParaRPr>
          </a:p>
        </p:txBody>
      </p:sp>
      <p:sp>
        <p:nvSpPr>
          <p:cNvPr id="45" name="object 45"/>
          <p:cNvSpPr/>
          <p:nvPr/>
        </p:nvSpPr>
        <p:spPr>
          <a:xfrm>
            <a:off x="3921529" y="6315594"/>
            <a:ext cx="2914015" cy="2182495"/>
          </a:xfrm>
          <a:custGeom>
            <a:avLst/>
            <a:gdLst/>
            <a:ahLst/>
            <a:cxnLst/>
            <a:rect l="l" t="t" r="r" b="b"/>
            <a:pathLst>
              <a:path w="2914015" h="2182495">
                <a:moveTo>
                  <a:pt x="0" y="0"/>
                </a:moveTo>
                <a:lnTo>
                  <a:pt x="2913610" y="0"/>
                </a:lnTo>
                <a:lnTo>
                  <a:pt x="2913610" y="2182090"/>
                </a:lnTo>
                <a:lnTo>
                  <a:pt x="0" y="2182090"/>
                </a:lnTo>
                <a:lnTo>
                  <a:pt x="0" y="0"/>
                </a:lnTo>
                <a:close/>
              </a:path>
            </a:pathLst>
          </a:custGeom>
          <a:ln w="12469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" name="object 4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381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30"/>
              </a:spcBef>
            </a:pPr>
            <a:fld id="{81D60167-4931-47E6-BA6A-407CBD079E47}" type="slidenum">
              <a:rPr spc="-5" dirty="0"/>
              <a:t>2</a:t>
            </a:fld>
            <a:endParaRPr spc="-5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object 3"/>
          <p:cNvGrpSpPr/>
          <p:nvPr/>
        </p:nvGrpSpPr>
        <p:grpSpPr>
          <a:xfrm>
            <a:off x="727363" y="2194561"/>
            <a:ext cx="2909570" cy="2182495"/>
            <a:chOff x="727363" y="2194561"/>
            <a:chExt cx="2909570" cy="2182495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727363" y="2194561"/>
              <a:ext cx="2909454" cy="2182089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903142" y="2361961"/>
              <a:ext cx="145472" cy="112134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217513" y="2361961"/>
              <a:ext cx="239423" cy="112134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865251" y="2286329"/>
              <a:ext cx="573162" cy="190084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1863173" y="2284251"/>
              <a:ext cx="577850" cy="194310"/>
            </a:xfrm>
            <a:custGeom>
              <a:avLst/>
              <a:gdLst/>
              <a:ahLst/>
              <a:cxnLst/>
              <a:rect l="l" t="t" r="r" b="b"/>
              <a:pathLst>
                <a:path w="577850" h="194310">
                  <a:moveTo>
                    <a:pt x="0" y="0"/>
                  </a:moveTo>
                  <a:lnTo>
                    <a:pt x="577333" y="0"/>
                  </a:lnTo>
                  <a:lnTo>
                    <a:pt x="577333" y="194205"/>
                  </a:lnTo>
                  <a:lnTo>
                    <a:pt x="0" y="194205"/>
                  </a:lnTo>
                  <a:lnTo>
                    <a:pt x="0" y="0"/>
                  </a:lnTo>
                  <a:close/>
                </a:path>
              </a:pathLst>
            </a:custGeom>
            <a:ln w="4156">
              <a:solidFill>
                <a:srgbClr val="6095C9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" name="object 9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784411" y="2569880"/>
              <a:ext cx="2795985" cy="458405"/>
            </a:xfrm>
            <a:prstGeom prst="rect">
              <a:avLst/>
            </a:prstGeom>
          </p:spPr>
        </p:pic>
      </p:grpSp>
      <p:sp>
        <p:nvSpPr>
          <p:cNvPr id="10" name="object 10"/>
          <p:cNvSpPr txBox="1"/>
          <p:nvPr/>
        </p:nvSpPr>
        <p:spPr>
          <a:xfrm>
            <a:off x="876097" y="2819943"/>
            <a:ext cx="725170" cy="36639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150" dirty="0">
                <a:solidFill>
                  <a:srgbClr val="FFFFFF"/>
                </a:solidFill>
                <a:latin typeface="Calibri"/>
                <a:cs typeface="Calibri"/>
              </a:rPr>
              <a:t>MMTs</a:t>
            </a:r>
            <a:r>
              <a:rPr sz="115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50" spc="-25" dirty="0">
                <a:solidFill>
                  <a:srgbClr val="FFFFFF"/>
                </a:solidFill>
                <a:latin typeface="Calibri"/>
                <a:cs typeface="Calibri"/>
              </a:rPr>
              <a:t>(9)</a:t>
            </a:r>
            <a:endParaRPr sz="11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645"/>
              </a:spcBef>
            </a:pPr>
            <a:r>
              <a:rPr sz="550" dirty="0">
                <a:latin typeface="Arial"/>
                <a:cs typeface="Arial"/>
              </a:rPr>
              <a:t>Anterior</a:t>
            </a:r>
            <a:r>
              <a:rPr sz="550" spc="80" dirty="0">
                <a:latin typeface="Arial"/>
                <a:cs typeface="Arial"/>
              </a:rPr>
              <a:t> </a:t>
            </a:r>
            <a:r>
              <a:rPr sz="550" spc="-10" dirty="0">
                <a:latin typeface="Arial"/>
                <a:cs typeface="Arial"/>
              </a:rPr>
              <a:t>compartment</a:t>
            </a:r>
            <a:endParaRPr sz="550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876097" y="3239200"/>
            <a:ext cx="593090" cy="11303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400" dirty="0">
                <a:solidFill>
                  <a:srgbClr val="7F7F7F"/>
                </a:solidFill>
                <a:latin typeface="Arial"/>
                <a:cs typeface="Arial"/>
              </a:rPr>
              <a:t>•</a:t>
            </a:r>
            <a:r>
              <a:rPr sz="400" spc="345" dirty="0">
                <a:solidFill>
                  <a:srgbClr val="7F7F7F"/>
                </a:solidFill>
                <a:latin typeface="Arial"/>
                <a:cs typeface="Arial"/>
              </a:rPr>
              <a:t> </a:t>
            </a:r>
            <a:r>
              <a:rPr sz="550" dirty="0">
                <a:latin typeface="Arial"/>
                <a:cs typeface="Arial"/>
              </a:rPr>
              <a:t>Tibialis</a:t>
            </a:r>
            <a:r>
              <a:rPr sz="550" spc="-20" dirty="0">
                <a:latin typeface="Arial"/>
                <a:cs typeface="Arial"/>
              </a:rPr>
              <a:t> </a:t>
            </a:r>
            <a:r>
              <a:rPr sz="550" spc="-10" dirty="0">
                <a:latin typeface="Arial"/>
                <a:cs typeface="Arial"/>
              </a:rPr>
              <a:t>Anterior</a:t>
            </a:r>
            <a:endParaRPr sz="550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876097" y="3408917"/>
            <a:ext cx="240029" cy="11303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400" dirty="0">
                <a:solidFill>
                  <a:srgbClr val="7F7F7F"/>
                </a:solidFill>
                <a:latin typeface="Arial"/>
                <a:cs typeface="Arial"/>
              </a:rPr>
              <a:t>•</a:t>
            </a:r>
            <a:r>
              <a:rPr sz="400" spc="315" dirty="0">
                <a:solidFill>
                  <a:srgbClr val="7F7F7F"/>
                </a:solidFill>
                <a:latin typeface="Arial"/>
                <a:cs typeface="Arial"/>
              </a:rPr>
              <a:t> </a:t>
            </a:r>
            <a:r>
              <a:rPr sz="550" spc="-25" dirty="0">
                <a:latin typeface="Arial"/>
                <a:cs typeface="Arial"/>
              </a:rPr>
              <a:t>EHL</a:t>
            </a:r>
            <a:endParaRPr sz="550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876097" y="3574594"/>
            <a:ext cx="240029" cy="11303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400" dirty="0">
                <a:solidFill>
                  <a:srgbClr val="7F7F7F"/>
                </a:solidFill>
                <a:latin typeface="Arial"/>
                <a:cs typeface="Arial"/>
              </a:rPr>
              <a:t>•</a:t>
            </a:r>
            <a:r>
              <a:rPr sz="400" spc="315" dirty="0">
                <a:solidFill>
                  <a:srgbClr val="7F7F7F"/>
                </a:solidFill>
                <a:latin typeface="Arial"/>
                <a:cs typeface="Arial"/>
              </a:rPr>
              <a:t> </a:t>
            </a:r>
            <a:r>
              <a:rPr sz="550" spc="-25" dirty="0">
                <a:latin typeface="Arial"/>
                <a:cs typeface="Arial"/>
              </a:rPr>
              <a:t>EDL</a:t>
            </a:r>
            <a:endParaRPr sz="550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876097" y="3744313"/>
            <a:ext cx="708660" cy="11303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550" dirty="0">
                <a:latin typeface="Arial"/>
                <a:cs typeface="Arial"/>
              </a:rPr>
              <a:t>Lateral</a:t>
            </a:r>
            <a:r>
              <a:rPr sz="550" spc="70" dirty="0">
                <a:latin typeface="Arial"/>
                <a:cs typeface="Arial"/>
              </a:rPr>
              <a:t> </a:t>
            </a:r>
            <a:r>
              <a:rPr sz="550" spc="-10" dirty="0">
                <a:latin typeface="Arial"/>
                <a:cs typeface="Arial"/>
              </a:rPr>
              <a:t>Compartment</a:t>
            </a:r>
            <a:endParaRPr sz="550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876097" y="3914031"/>
            <a:ext cx="1254760" cy="11303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400" dirty="0">
                <a:solidFill>
                  <a:srgbClr val="7F7F7F"/>
                </a:solidFill>
                <a:latin typeface="Arial"/>
                <a:cs typeface="Arial"/>
              </a:rPr>
              <a:t>•</a:t>
            </a:r>
            <a:r>
              <a:rPr sz="400" spc="409" dirty="0">
                <a:solidFill>
                  <a:srgbClr val="7F7F7F"/>
                </a:solidFill>
                <a:latin typeface="Arial"/>
                <a:cs typeface="Arial"/>
              </a:rPr>
              <a:t> </a:t>
            </a:r>
            <a:r>
              <a:rPr sz="550" dirty="0">
                <a:latin typeface="Arial"/>
                <a:cs typeface="Arial"/>
              </a:rPr>
              <a:t>Peroneus</a:t>
            </a:r>
            <a:r>
              <a:rPr sz="550" spc="40" dirty="0">
                <a:latin typeface="Arial"/>
                <a:cs typeface="Arial"/>
              </a:rPr>
              <a:t> </a:t>
            </a:r>
            <a:r>
              <a:rPr sz="550" dirty="0">
                <a:latin typeface="Arial"/>
                <a:cs typeface="Arial"/>
              </a:rPr>
              <a:t>longus</a:t>
            </a:r>
            <a:r>
              <a:rPr sz="550" spc="45" dirty="0">
                <a:latin typeface="Arial"/>
                <a:cs typeface="Arial"/>
              </a:rPr>
              <a:t> </a:t>
            </a:r>
            <a:r>
              <a:rPr sz="550" dirty="0">
                <a:latin typeface="Arial"/>
                <a:cs typeface="Arial"/>
              </a:rPr>
              <a:t>and</a:t>
            </a:r>
            <a:r>
              <a:rPr sz="550" spc="40" dirty="0">
                <a:latin typeface="Arial"/>
                <a:cs typeface="Arial"/>
              </a:rPr>
              <a:t> </a:t>
            </a:r>
            <a:r>
              <a:rPr sz="550" dirty="0">
                <a:latin typeface="Arial"/>
                <a:cs typeface="Arial"/>
              </a:rPr>
              <a:t>brevis</a:t>
            </a:r>
            <a:r>
              <a:rPr sz="550" spc="40" dirty="0">
                <a:latin typeface="Arial"/>
                <a:cs typeface="Arial"/>
              </a:rPr>
              <a:t> </a:t>
            </a:r>
            <a:r>
              <a:rPr sz="550" spc="-10" dirty="0">
                <a:latin typeface="Arial"/>
                <a:cs typeface="Arial"/>
              </a:rPr>
              <a:t>(group)</a:t>
            </a:r>
            <a:endParaRPr sz="550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2198485" y="3050454"/>
            <a:ext cx="998855" cy="27940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600" dirty="0">
                <a:latin typeface="Arial"/>
                <a:cs typeface="Arial"/>
              </a:rPr>
              <a:t>Deep</a:t>
            </a:r>
            <a:r>
              <a:rPr sz="600" spc="-5" dirty="0">
                <a:latin typeface="Arial"/>
                <a:cs typeface="Arial"/>
              </a:rPr>
              <a:t> </a:t>
            </a:r>
            <a:r>
              <a:rPr sz="600" dirty="0">
                <a:latin typeface="Arial"/>
                <a:cs typeface="Arial"/>
              </a:rPr>
              <a:t>posterior </a:t>
            </a:r>
            <a:r>
              <a:rPr sz="600" spc="-10" dirty="0">
                <a:latin typeface="Arial"/>
                <a:cs typeface="Arial"/>
              </a:rPr>
              <a:t>compartment</a:t>
            </a:r>
            <a:endParaRPr sz="6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50"/>
              </a:spcBef>
            </a:pPr>
            <a:r>
              <a:rPr sz="400" dirty="0">
                <a:solidFill>
                  <a:srgbClr val="7F7F7F"/>
                </a:solidFill>
                <a:latin typeface="Arial"/>
                <a:cs typeface="Arial"/>
              </a:rPr>
              <a:t>•</a:t>
            </a:r>
            <a:r>
              <a:rPr sz="400" spc="295" dirty="0">
                <a:solidFill>
                  <a:srgbClr val="7F7F7F"/>
                </a:solidFill>
                <a:latin typeface="Arial"/>
                <a:cs typeface="Arial"/>
              </a:rPr>
              <a:t> </a:t>
            </a:r>
            <a:r>
              <a:rPr sz="600" dirty="0">
                <a:latin typeface="Arial"/>
                <a:cs typeface="Arial"/>
              </a:rPr>
              <a:t>Tibialis</a:t>
            </a:r>
            <a:r>
              <a:rPr sz="600" spc="-5" dirty="0">
                <a:latin typeface="Arial"/>
                <a:cs typeface="Arial"/>
              </a:rPr>
              <a:t> </a:t>
            </a:r>
            <a:r>
              <a:rPr sz="600" spc="-10" dirty="0">
                <a:latin typeface="Arial"/>
                <a:cs typeface="Arial"/>
              </a:rPr>
              <a:t>posterior</a:t>
            </a:r>
            <a:endParaRPr sz="600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2198485" y="3377767"/>
            <a:ext cx="1173480" cy="59880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00" dirty="0">
                <a:solidFill>
                  <a:srgbClr val="7F7F7F"/>
                </a:solidFill>
                <a:latin typeface="Arial"/>
                <a:cs typeface="Arial"/>
              </a:rPr>
              <a:t>•</a:t>
            </a:r>
            <a:r>
              <a:rPr sz="400" spc="315" dirty="0">
                <a:solidFill>
                  <a:srgbClr val="7F7F7F"/>
                </a:solidFill>
                <a:latin typeface="Arial"/>
                <a:cs typeface="Arial"/>
              </a:rPr>
              <a:t> </a:t>
            </a:r>
            <a:r>
              <a:rPr sz="600" spc="-25" dirty="0">
                <a:latin typeface="Arial"/>
                <a:cs typeface="Arial"/>
              </a:rPr>
              <a:t>FHL</a:t>
            </a:r>
            <a:endParaRPr sz="6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50"/>
              </a:spcBef>
            </a:pPr>
            <a:r>
              <a:rPr sz="400" dirty="0">
                <a:solidFill>
                  <a:srgbClr val="7F7F7F"/>
                </a:solidFill>
                <a:latin typeface="Arial"/>
                <a:cs typeface="Arial"/>
              </a:rPr>
              <a:t>•</a:t>
            </a:r>
            <a:r>
              <a:rPr sz="400" spc="315" dirty="0">
                <a:solidFill>
                  <a:srgbClr val="7F7F7F"/>
                </a:solidFill>
                <a:latin typeface="Arial"/>
                <a:cs typeface="Arial"/>
              </a:rPr>
              <a:t> </a:t>
            </a:r>
            <a:r>
              <a:rPr sz="600" spc="-25" dirty="0">
                <a:latin typeface="Arial"/>
                <a:cs typeface="Arial"/>
              </a:rPr>
              <a:t>FDL</a:t>
            </a:r>
            <a:endParaRPr sz="6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85"/>
              </a:spcBef>
            </a:pPr>
            <a:r>
              <a:rPr sz="600" dirty="0">
                <a:latin typeface="Arial"/>
                <a:cs typeface="Arial"/>
              </a:rPr>
              <a:t>Superficial</a:t>
            </a:r>
            <a:r>
              <a:rPr sz="600" spc="-15" dirty="0">
                <a:latin typeface="Arial"/>
                <a:cs typeface="Arial"/>
              </a:rPr>
              <a:t> </a:t>
            </a:r>
            <a:r>
              <a:rPr sz="600" dirty="0">
                <a:latin typeface="Arial"/>
                <a:cs typeface="Arial"/>
              </a:rPr>
              <a:t>posterior</a:t>
            </a:r>
            <a:r>
              <a:rPr sz="600" spc="-5" dirty="0">
                <a:latin typeface="Arial"/>
                <a:cs typeface="Arial"/>
              </a:rPr>
              <a:t> </a:t>
            </a:r>
            <a:r>
              <a:rPr sz="600" spc="-10" dirty="0">
                <a:latin typeface="Arial"/>
                <a:cs typeface="Arial"/>
              </a:rPr>
              <a:t>compartment</a:t>
            </a:r>
            <a:endParaRPr sz="6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495"/>
              </a:spcBef>
            </a:pPr>
            <a:r>
              <a:rPr sz="400" dirty="0">
                <a:solidFill>
                  <a:srgbClr val="7F7F7F"/>
                </a:solidFill>
                <a:latin typeface="Arial"/>
                <a:cs typeface="Arial"/>
              </a:rPr>
              <a:t>•</a:t>
            </a:r>
            <a:r>
              <a:rPr sz="400" spc="315" dirty="0">
                <a:solidFill>
                  <a:srgbClr val="7F7F7F"/>
                </a:solidFill>
                <a:latin typeface="Arial"/>
                <a:cs typeface="Arial"/>
              </a:rPr>
              <a:t> </a:t>
            </a:r>
            <a:r>
              <a:rPr sz="600" spc="-10" dirty="0">
                <a:latin typeface="Arial"/>
                <a:cs typeface="Arial"/>
              </a:rPr>
              <a:t>Soleus</a:t>
            </a:r>
            <a:endParaRPr sz="600">
              <a:latin typeface="Arial"/>
              <a:cs typeface="Arial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2198485" y="4057851"/>
            <a:ext cx="614680" cy="1181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00" dirty="0">
                <a:solidFill>
                  <a:srgbClr val="7F7F7F"/>
                </a:solidFill>
                <a:latin typeface="Arial"/>
                <a:cs typeface="Arial"/>
              </a:rPr>
              <a:t>•</a:t>
            </a:r>
            <a:r>
              <a:rPr sz="400" spc="315" dirty="0">
                <a:solidFill>
                  <a:srgbClr val="7F7F7F"/>
                </a:solidFill>
                <a:latin typeface="Arial"/>
                <a:cs typeface="Arial"/>
              </a:rPr>
              <a:t> </a:t>
            </a:r>
            <a:r>
              <a:rPr sz="600" spc="-10" dirty="0">
                <a:latin typeface="Arial"/>
                <a:cs typeface="Arial"/>
              </a:rPr>
              <a:t>Gastrocnemius</a:t>
            </a:r>
            <a:endParaRPr sz="600">
              <a:latin typeface="Arial"/>
              <a:cs typeface="Arial"/>
            </a:endParaRPr>
          </a:p>
        </p:txBody>
      </p:sp>
      <p:sp>
        <p:nvSpPr>
          <p:cNvPr id="19" name="object 19"/>
          <p:cNvSpPr/>
          <p:nvPr/>
        </p:nvSpPr>
        <p:spPr>
          <a:xfrm>
            <a:off x="729441" y="2196638"/>
            <a:ext cx="2909570" cy="2182495"/>
          </a:xfrm>
          <a:custGeom>
            <a:avLst/>
            <a:gdLst/>
            <a:ahLst/>
            <a:cxnLst/>
            <a:rect l="l" t="t" r="r" b="b"/>
            <a:pathLst>
              <a:path w="2909570" h="2182495">
                <a:moveTo>
                  <a:pt x="0" y="0"/>
                </a:moveTo>
                <a:lnTo>
                  <a:pt x="2909454" y="0"/>
                </a:lnTo>
                <a:lnTo>
                  <a:pt x="2909454" y="2182090"/>
                </a:lnTo>
                <a:lnTo>
                  <a:pt x="0" y="2182090"/>
                </a:lnTo>
                <a:lnTo>
                  <a:pt x="0" y="0"/>
                </a:lnTo>
                <a:close/>
              </a:path>
            </a:pathLst>
          </a:custGeom>
          <a:ln w="12469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20" name="object 20"/>
          <p:cNvGrpSpPr/>
          <p:nvPr/>
        </p:nvGrpSpPr>
        <p:grpSpPr>
          <a:xfrm>
            <a:off x="3919451" y="2194561"/>
            <a:ext cx="2914015" cy="2182495"/>
            <a:chOff x="3919451" y="2194561"/>
            <a:chExt cx="2914015" cy="2182495"/>
          </a:xfrm>
        </p:grpSpPr>
        <p:pic>
          <p:nvPicPr>
            <p:cNvPr id="21" name="object 21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919451" y="2194561"/>
              <a:ext cx="2913609" cy="2182089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095481" y="2361961"/>
              <a:ext cx="145680" cy="11213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413158" y="2361961"/>
              <a:ext cx="239765" cy="11213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5058964" y="2286329"/>
              <a:ext cx="573980" cy="190084"/>
            </a:xfrm>
            <a:prstGeom prst="rect">
              <a:avLst/>
            </a:prstGeom>
          </p:spPr>
        </p:pic>
        <p:sp>
          <p:nvSpPr>
            <p:cNvPr id="25" name="object 25"/>
            <p:cNvSpPr/>
            <p:nvPr/>
          </p:nvSpPr>
          <p:spPr>
            <a:xfrm>
              <a:off x="5056882" y="2284251"/>
              <a:ext cx="578485" cy="194310"/>
            </a:xfrm>
            <a:custGeom>
              <a:avLst/>
              <a:gdLst/>
              <a:ahLst/>
              <a:cxnLst/>
              <a:rect l="l" t="t" r="r" b="b"/>
              <a:pathLst>
                <a:path w="578485" h="194310">
                  <a:moveTo>
                    <a:pt x="0" y="0"/>
                  </a:moveTo>
                  <a:lnTo>
                    <a:pt x="578158" y="0"/>
                  </a:lnTo>
                  <a:lnTo>
                    <a:pt x="578158" y="194205"/>
                  </a:lnTo>
                  <a:lnTo>
                    <a:pt x="0" y="194205"/>
                  </a:lnTo>
                  <a:lnTo>
                    <a:pt x="0" y="0"/>
                  </a:lnTo>
                  <a:close/>
                </a:path>
              </a:pathLst>
            </a:custGeom>
            <a:ln w="4156">
              <a:solidFill>
                <a:srgbClr val="6095C9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6" name="object 26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3976579" y="2569880"/>
              <a:ext cx="2799979" cy="458405"/>
            </a:xfrm>
            <a:prstGeom prst="rect">
              <a:avLst/>
            </a:prstGeom>
          </p:spPr>
        </p:pic>
      </p:grpSp>
      <p:sp>
        <p:nvSpPr>
          <p:cNvPr id="27" name="object 27"/>
          <p:cNvSpPr txBox="1"/>
          <p:nvPr/>
        </p:nvSpPr>
        <p:spPr>
          <a:xfrm>
            <a:off x="4056166" y="2781702"/>
            <a:ext cx="1688464" cy="143065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41275">
              <a:lnSpc>
                <a:spcPct val="100000"/>
              </a:lnSpc>
              <a:spcBef>
                <a:spcPts val="95"/>
              </a:spcBef>
            </a:pPr>
            <a:r>
              <a:rPr sz="1150" dirty="0">
                <a:solidFill>
                  <a:srgbClr val="FFFFFF"/>
                </a:solidFill>
                <a:latin typeface="Calibri"/>
                <a:cs typeface="Calibri"/>
              </a:rPr>
              <a:t>Anterior</a:t>
            </a:r>
            <a:r>
              <a:rPr sz="1150" spc="-5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50" spc="-10" dirty="0">
                <a:solidFill>
                  <a:srgbClr val="FFFFFF"/>
                </a:solidFill>
                <a:latin typeface="Calibri"/>
                <a:cs typeface="Calibri"/>
              </a:rPr>
              <a:t>Compartment</a:t>
            </a:r>
            <a:endParaRPr sz="1150">
              <a:latin typeface="Calibri"/>
              <a:cs typeface="Calibri"/>
            </a:endParaRPr>
          </a:p>
          <a:p>
            <a:pPr marL="38100">
              <a:lnSpc>
                <a:spcPct val="100000"/>
              </a:lnSpc>
              <a:spcBef>
                <a:spcPts val="994"/>
              </a:spcBef>
            </a:pPr>
            <a:r>
              <a:rPr sz="750" dirty="0">
                <a:solidFill>
                  <a:srgbClr val="404040"/>
                </a:solidFill>
                <a:latin typeface="Calibri"/>
                <a:cs typeface="Calibri"/>
              </a:rPr>
              <a:t>Tibialis</a:t>
            </a:r>
            <a:r>
              <a:rPr sz="750" spc="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750" spc="-10" dirty="0">
                <a:solidFill>
                  <a:srgbClr val="404040"/>
                </a:solidFill>
                <a:latin typeface="Calibri"/>
                <a:cs typeface="Calibri"/>
              </a:rPr>
              <a:t>Anterior</a:t>
            </a:r>
            <a:endParaRPr sz="750">
              <a:latin typeface="Calibri"/>
              <a:cs typeface="Calibri"/>
            </a:endParaRPr>
          </a:p>
          <a:p>
            <a:pPr marL="38100">
              <a:lnSpc>
                <a:spcPct val="100000"/>
              </a:lnSpc>
              <a:spcBef>
                <a:spcPts val="575"/>
              </a:spcBef>
            </a:pPr>
            <a:r>
              <a:rPr sz="400" dirty="0">
                <a:solidFill>
                  <a:srgbClr val="7F7F7F"/>
                </a:solidFill>
                <a:latin typeface="Wingdings"/>
                <a:cs typeface="Wingdings"/>
              </a:rPr>
              <a:t></a:t>
            </a:r>
            <a:r>
              <a:rPr sz="400" spc="170" dirty="0">
                <a:solidFill>
                  <a:srgbClr val="7F7F7F"/>
                </a:solidFill>
                <a:latin typeface="Times New Roman"/>
                <a:cs typeface="Times New Roman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Origin</a:t>
            </a:r>
            <a:endParaRPr sz="550">
              <a:latin typeface="Calibri"/>
              <a:cs typeface="Calibri"/>
            </a:endParaRPr>
          </a:p>
          <a:p>
            <a:pPr marL="183515" marR="30480" indent="-73025">
              <a:lnSpc>
                <a:spcPct val="106100"/>
              </a:lnSpc>
              <a:spcBef>
                <a:spcPts val="190"/>
              </a:spcBef>
            </a:pPr>
            <a:r>
              <a:rPr sz="400" dirty="0">
                <a:solidFill>
                  <a:srgbClr val="262626"/>
                </a:solidFill>
                <a:latin typeface="Wingdings"/>
                <a:cs typeface="Wingdings"/>
              </a:rPr>
              <a:t></a:t>
            </a:r>
            <a:r>
              <a:rPr sz="400" spc="24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Upper</a:t>
            </a:r>
            <a:r>
              <a:rPr sz="55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2/3rds</a:t>
            </a:r>
            <a:r>
              <a:rPr sz="55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lateral</a:t>
            </a:r>
            <a:r>
              <a:rPr sz="55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surface</a:t>
            </a:r>
            <a:r>
              <a:rPr sz="550" spc="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tibia</a:t>
            </a:r>
            <a:r>
              <a:rPr sz="55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and</a:t>
            </a:r>
            <a:r>
              <a:rPr sz="55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Interosseus</a:t>
            </a:r>
            <a:r>
              <a:rPr sz="550" spc="20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membrane</a:t>
            </a:r>
            <a:endParaRPr sz="550">
              <a:latin typeface="Calibri"/>
              <a:cs typeface="Calibri"/>
            </a:endParaRPr>
          </a:p>
          <a:p>
            <a:pPr marL="38100">
              <a:lnSpc>
                <a:spcPct val="100000"/>
              </a:lnSpc>
              <a:spcBef>
                <a:spcPts val="580"/>
              </a:spcBef>
            </a:pPr>
            <a:r>
              <a:rPr sz="400" dirty="0">
                <a:solidFill>
                  <a:srgbClr val="7F7F7F"/>
                </a:solidFill>
                <a:latin typeface="Wingdings"/>
                <a:cs typeface="Wingdings"/>
              </a:rPr>
              <a:t></a:t>
            </a:r>
            <a:r>
              <a:rPr sz="400" spc="170" dirty="0">
                <a:solidFill>
                  <a:srgbClr val="7F7F7F"/>
                </a:solidFill>
                <a:latin typeface="Times New Roman"/>
                <a:cs typeface="Times New Roman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Insertion</a:t>
            </a:r>
            <a:endParaRPr sz="550">
              <a:latin typeface="Calibri"/>
              <a:cs typeface="Calibri"/>
            </a:endParaRPr>
          </a:p>
          <a:p>
            <a:pPr marL="183515" marR="91440" indent="-73025">
              <a:lnSpc>
                <a:spcPct val="100000"/>
              </a:lnSpc>
              <a:spcBef>
                <a:spcPts val="229"/>
              </a:spcBef>
            </a:pPr>
            <a:r>
              <a:rPr sz="400" dirty="0">
                <a:solidFill>
                  <a:srgbClr val="262626"/>
                </a:solidFill>
                <a:latin typeface="Wingdings"/>
                <a:cs typeface="Wingdings"/>
              </a:rPr>
              <a:t></a:t>
            </a:r>
            <a:r>
              <a:rPr sz="400" spc="24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Medial</a:t>
            </a:r>
            <a:r>
              <a:rPr sz="55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side</a:t>
            </a:r>
            <a:r>
              <a:rPr sz="550" spc="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of</a:t>
            </a:r>
            <a:r>
              <a:rPr sz="55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medial</a:t>
            </a:r>
            <a:r>
              <a:rPr sz="55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cuneiform</a:t>
            </a:r>
            <a:r>
              <a:rPr sz="55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and</a:t>
            </a:r>
            <a:r>
              <a:rPr sz="55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base</a:t>
            </a:r>
            <a:r>
              <a:rPr sz="55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of</a:t>
            </a:r>
            <a:r>
              <a:rPr sz="55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25" dirty="0">
                <a:solidFill>
                  <a:srgbClr val="404040"/>
                </a:solidFill>
                <a:latin typeface="Calibri"/>
                <a:cs typeface="Calibri"/>
              </a:rPr>
              <a:t>1</a:t>
            </a:r>
            <a:r>
              <a:rPr sz="525" spc="-37" baseline="23809" dirty="0">
                <a:solidFill>
                  <a:srgbClr val="515151"/>
                </a:solidFill>
                <a:latin typeface="Calibri"/>
                <a:cs typeface="Calibri"/>
              </a:rPr>
              <a:t>st</a:t>
            </a:r>
            <a:r>
              <a:rPr sz="525" spc="300" baseline="23809" dirty="0">
                <a:solidFill>
                  <a:srgbClr val="515151"/>
                </a:solidFill>
                <a:latin typeface="Calibri"/>
                <a:cs typeface="Calibri"/>
              </a:rPr>
              <a:t> </a:t>
            </a:r>
            <a:r>
              <a:rPr sz="550" spc="-25" dirty="0">
                <a:solidFill>
                  <a:srgbClr val="404040"/>
                </a:solidFill>
                <a:latin typeface="Calibri"/>
                <a:cs typeface="Calibri"/>
              </a:rPr>
              <a:t>MT</a:t>
            </a:r>
            <a:endParaRPr sz="550">
              <a:latin typeface="Calibri"/>
              <a:cs typeface="Calibri"/>
            </a:endParaRPr>
          </a:p>
          <a:p>
            <a:pPr marL="38100">
              <a:lnSpc>
                <a:spcPct val="100000"/>
              </a:lnSpc>
              <a:spcBef>
                <a:spcPts val="620"/>
              </a:spcBef>
            </a:pPr>
            <a:r>
              <a:rPr sz="400" dirty="0">
                <a:solidFill>
                  <a:srgbClr val="7F7F7F"/>
                </a:solidFill>
                <a:latin typeface="Wingdings"/>
                <a:cs typeface="Wingdings"/>
              </a:rPr>
              <a:t></a:t>
            </a:r>
            <a:r>
              <a:rPr sz="400" spc="170" dirty="0">
                <a:solidFill>
                  <a:srgbClr val="7F7F7F"/>
                </a:solidFill>
                <a:latin typeface="Times New Roman"/>
                <a:cs typeface="Times New Roman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Action</a:t>
            </a:r>
            <a:endParaRPr sz="550">
              <a:latin typeface="Calibri"/>
              <a:cs typeface="Calibri"/>
            </a:endParaRPr>
          </a:p>
          <a:p>
            <a:pPr marL="110489">
              <a:lnSpc>
                <a:spcPct val="100000"/>
              </a:lnSpc>
              <a:spcBef>
                <a:spcPts val="234"/>
              </a:spcBef>
            </a:pPr>
            <a:r>
              <a:rPr sz="400" dirty="0">
                <a:solidFill>
                  <a:srgbClr val="262626"/>
                </a:solidFill>
                <a:latin typeface="Wingdings"/>
                <a:cs typeface="Wingdings"/>
              </a:rPr>
              <a:t></a:t>
            </a:r>
            <a:r>
              <a:rPr sz="400" spc="22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550" b="1" dirty="0">
                <a:solidFill>
                  <a:srgbClr val="404040"/>
                </a:solidFill>
                <a:latin typeface="Calibri"/>
                <a:cs typeface="Calibri"/>
              </a:rPr>
              <a:t>Dorsiflexor</a:t>
            </a:r>
            <a:r>
              <a:rPr sz="550" b="1" spc="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b="1" dirty="0">
                <a:solidFill>
                  <a:srgbClr val="404040"/>
                </a:solidFill>
                <a:latin typeface="Calibri"/>
                <a:cs typeface="Calibri"/>
              </a:rPr>
              <a:t>and</a:t>
            </a:r>
            <a:r>
              <a:rPr sz="550" b="1" spc="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b="1" dirty="0">
                <a:solidFill>
                  <a:srgbClr val="404040"/>
                </a:solidFill>
                <a:latin typeface="Calibri"/>
                <a:cs typeface="Calibri"/>
              </a:rPr>
              <a:t>inverter</a:t>
            </a:r>
            <a:r>
              <a:rPr sz="550" b="1" spc="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b="1" dirty="0">
                <a:solidFill>
                  <a:srgbClr val="404040"/>
                </a:solidFill>
                <a:latin typeface="Calibri"/>
                <a:cs typeface="Calibri"/>
              </a:rPr>
              <a:t>of</a:t>
            </a:r>
            <a:r>
              <a:rPr sz="550" b="1" spc="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b="1" spc="-20" dirty="0">
                <a:solidFill>
                  <a:srgbClr val="404040"/>
                </a:solidFill>
                <a:latin typeface="Calibri"/>
                <a:cs typeface="Calibri"/>
              </a:rPr>
              <a:t>foot</a:t>
            </a:r>
            <a:endParaRPr sz="550">
              <a:latin typeface="Calibri"/>
              <a:cs typeface="Calibri"/>
            </a:endParaRPr>
          </a:p>
        </p:txBody>
      </p:sp>
      <p:grpSp>
        <p:nvGrpSpPr>
          <p:cNvPr id="28" name="object 28"/>
          <p:cNvGrpSpPr/>
          <p:nvPr/>
        </p:nvGrpSpPr>
        <p:grpSpPr>
          <a:xfrm>
            <a:off x="3915294" y="2190404"/>
            <a:ext cx="2926080" cy="2194560"/>
            <a:chOff x="3915294" y="2190404"/>
            <a:chExt cx="2926080" cy="2194560"/>
          </a:xfrm>
        </p:grpSpPr>
        <p:pic>
          <p:nvPicPr>
            <p:cNvPr id="29" name="object 29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6202253" y="2689904"/>
              <a:ext cx="483218" cy="1622564"/>
            </a:xfrm>
            <a:prstGeom prst="rect">
              <a:avLst/>
            </a:prstGeom>
          </p:spPr>
        </p:pic>
        <p:sp>
          <p:nvSpPr>
            <p:cNvPr id="30" name="object 30"/>
            <p:cNvSpPr/>
            <p:nvPr/>
          </p:nvSpPr>
          <p:spPr>
            <a:xfrm>
              <a:off x="3921529" y="2196638"/>
              <a:ext cx="2914015" cy="2182495"/>
            </a:xfrm>
            <a:custGeom>
              <a:avLst/>
              <a:gdLst/>
              <a:ahLst/>
              <a:cxnLst/>
              <a:rect l="l" t="t" r="r" b="b"/>
              <a:pathLst>
                <a:path w="2914015" h="2182495">
                  <a:moveTo>
                    <a:pt x="0" y="0"/>
                  </a:moveTo>
                  <a:lnTo>
                    <a:pt x="2913610" y="0"/>
                  </a:lnTo>
                  <a:lnTo>
                    <a:pt x="2913610" y="2182090"/>
                  </a:lnTo>
                  <a:lnTo>
                    <a:pt x="0" y="2182090"/>
                  </a:lnTo>
                  <a:lnTo>
                    <a:pt x="0" y="0"/>
                  </a:lnTo>
                  <a:close/>
                </a:path>
              </a:pathLst>
            </a:custGeom>
            <a:ln w="1246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31" name="object 31"/>
          <p:cNvGrpSpPr/>
          <p:nvPr/>
        </p:nvGrpSpPr>
        <p:grpSpPr>
          <a:xfrm>
            <a:off x="727363" y="6313516"/>
            <a:ext cx="2909570" cy="2182495"/>
            <a:chOff x="727363" y="6313516"/>
            <a:chExt cx="2909570" cy="2182495"/>
          </a:xfrm>
        </p:grpSpPr>
        <p:pic>
          <p:nvPicPr>
            <p:cNvPr id="32" name="object 32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727363" y="6313516"/>
              <a:ext cx="2909454" cy="2182089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903142" y="6480917"/>
              <a:ext cx="145472" cy="112135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217513" y="6480917"/>
              <a:ext cx="239423" cy="112135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865251" y="6405285"/>
              <a:ext cx="573162" cy="190084"/>
            </a:xfrm>
            <a:prstGeom prst="rect">
              <a:avLst/>
            </a:prstGeom>
          </p:spPr>
        </p:pic>
        <p:sp>
          <p:nvSpPr>
            <p:cNvPr id="36" name="object 36"/>
            <p:cNvSpPr/>
            <p:nvPr/>
          </p:nvSpPr>
          <p:spPr>
            <a:xfrm>
              <a:off x="1863173" y="6403207"/>
              <a:ext cx="577850" cy="194310"/>
            </a:xfrm>
            <a:custGeom>
              <a:avLst/>
              <a:gdLst/>
              <a:ahLst/>
              <a:cxnLst/>
              <a:rect l="l" t="t" r="r" b="b"/>
              <a:pathLst>
                <a:path w="577850" h="194309">
                  <a:moveTo>
                    <a:pt x="0" y="0"/>
                  </a:moveTo>
                  <a:lnTo>
                    <a:pt x="577333" y="0"/>
                  </a:lnTo>
                  <a:lnTo>
                    <a:pt x="577333" y="194205"/>
                  </a:lnTo>
                  <a:lnTo>
                    <a:pt x="0" y="194205"/>
                  </a:lnTo>
                  <a:lnTo>
                    <a:pt x="0" y="0"/>
                  </a:lnTo>
                  <a:close/>
                </a:path>
              </a:pathLst>
            </a:custGeom>
            <a:ln w="4156">
              <a:solidFill>
                <a:srgbClr val="6095C9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37" name="object 37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784411" y="6688835"/>
              <a:ext cx="2795985" cy="458405"/>
            </a:xfrm>
            <a:prstGeom prst="rect">
              <a:avLst/>
            </a:prstGeom>
          </p:spPr>
        </p:pic>
      </p:grpSp>
      <p:sp>
        <p:nvSpPr>
          <p:cNvPr id="38" name="object 38"/>
          <p:cNvSpPr txBox="1"/>
          <p:nvPr/>
        </p:nvSpPr>
        <p:spPr>
          <a:xfrm>
            <a:off x="869610" y="6923568"/>
            <a:ext cx="1390015" cy="132969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150" dirty="0">
                <a:solidFill>
                  <a:srgbClr val="FFFFFF"/>
                </a:solidFill>
                <a:latin typeface="Calibri"/>
                <a:cs typeface="Calibri"/>
              </a:rPr>
              <a:t>Anterior</a:t>
            </a:r>
            <a:r>
              <a:rPr sz="1150" spc="-5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50" spc="-10" dirty="0">
                <a:solidFill>
                  <a:srgbClr val="FFFFFF"/>
                </a:solidFill>
                <a:latin typeface="Calibri"/>
                <a:cs typeface="Calibri"/>
              </a:rPr>
              <a:t>Compartment</a:t>
            </a:r>
            <a:endParaRPr sz="1150">
              <a:latin typeface="Calibri"/>
              <a:cs typeface="Calibri"/>
            </a:endParaRPr>
          </a:p>
          <a:p>
            <a:pPr marL="31750">
              <a:lnSpc>
                <a:spcPct val="100000"/>
              </a:lnSpc>
              <a:spcBef>
                <a:spcPts val="465"/>
              </a:spcBef>
            </a:pP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Extensor</a:t>
            </a:r>
            <a:r>
              <a:rPr sz="550" spc="7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Hallucis</a:t>
            </a:r>
            <a:r>
              <a:rPr sz="550" spc="7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Longus</a:t>
            </a:r>
            <a:endParaRPr sz="550">
              <a:latin typeface="Calibri"/>
              <a:cs typeface="Calibri"/>
            </a:endParaRPr>
          </a:p>
          <a:p>
            <a:pPr marL="31750">
              <a:lnSpc>
                <a:spcPct val="100000"/>
              </a:lnSpc>
              <a:spcBef>
                <a:spcPts val="580"/>
              </a:spcBef>
            </a:pPr>
            <a:r>
              <a:rPr sz="400" dirty="0">
                <a:solidFill>
                  <a:srgbClr val="7F7F7F"/>
                </a:solidFill>
                <a:latin typeface="Wingdings"/>
                <a:cs typeface="Wingdings"/>
              </a:rPr>
              <a:t></a:t>
            </a:r>
            <a:r>
              <a:rPr sz="400" spc="170" dirty="0">
                <a:solidFill>
                  <a:srgbClr val="7F7F7F"/>
                </a:solidFill>
                <a:latin typeface="Times New Roman"/>
                <a:cs typeface="Times New Roman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Origin</a:t>
            </a:r>
            <a:endParaRPr sz="550">
              <a:latin typeface="Calibri"/>
              <a:cs typeface="Calibri"/>
            </a:endParaRPr>
          </a:p>
          <a:p>
            <a:pPr marL="177165" marR="10160" indent="-73025">
              <a:lnSpc>
                <a:spcPct val="100000"/>
              </a:lnSpc>
              <a:spcBef>
                <a:spcPts val="229"/>
              </a:spcBef>
            </a:pPr>
            <a:r>
              <a:rPr sz="400" dirty="0">
                <a:solidFill>
                  <a:srgbClr val="262626"/>
                </a:solidFill>
                <a:latin typeface="Wingdings"/>
                <a:cs typeface="Wingdings"/>
              </a:rPr>
              <a:t></a:t>
            </a:r>
            <a:r>
              <a:rPr sz="400" spc="24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Middle</a:t>
            </a:r>
            <a:r>
              <a:rPr sz="55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½</a:t>
            </a:r>
            <a:r>
              <a:rPr sz="550" spc="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anterior</a:t>
            </a:r>
            <a:r>
              <a:rPr sz="55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surface</a:t>
            </a:r>
            <a:r>
              <a:rPr sz="55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of</a:t>
            </a:r>
            <a:r>
              <a:rPr sz="55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FIBULA</a:t>
            </a:r>
            <a:r>
              <a:rPr sz="55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25" dirty="0">
                <a:solidFill>
                  <a:srgbClr val="404040"/>
                </a:solidFill>
                <a:latin typeface="Calibri"/>
                <a:cs typeface="Calibri"/>
              </a:rPr>
              <a:t>and</a:t>
            </a:r>
            <a:r>
              <a:rPr sz="550" spc="20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Interosseus</a:t>
            </a:r>
            <a:r>
              <a:rPr sz="550" spc="10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membrane</a:t>
            </a:r>
            <a:endParaRPr sz="550">
              <a:latin typeface="Calibri"/>
              <a:cs typeface="Calibri"/>
            </a:endParaRPr>
          </a:p>
          <a:p>
            <a:pPr marL="31750">
              <a:lnSpc>
                <a:spcPct val="100000"/>
              </a:lnSpc>
              <a:spcBef>
                <a:spcPts val="620"/>
              </a:spcBef>
            </a:pPr>
            <a:r>
              <a:rPr sz="400" dirty="0">
                <a:solidFill>
                  <a:srgbClr val="7F7F7F"/>
                </a:solidFill>
                <a:latin typeface="Wingdings"/>
                <a:cs typeface="Wingdings"/>
              </a:rPr>
              <a:t></a:t>
            </a:r>
            <a:r>
              <a:rPr sz="400" spc="170" dirty="0">
                <a:solidFill>
                  <a:srgbClr val="7F7F7F"/>
                </a:solidFill>
                <a:latin typeface="Times New Roman"/>
                <a:cs typeface="Times New Roman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Insertion</a:t>
            </a:r>
            <a:endParaRPr sz="550">
              <a:latin typeface="Calibri"/>
              <a:cs typeface="Calibri"/>
            </a:endParaRPr>
          </a:p>
          <a:p>
            <a:pPr marL="177165" marR="132080" indent="-73025">
              <a:lnSpc>
                <a:spcPct val="100000"/>
              </a:lnSpc>
              <a:spcBef>
                <a:spcPts val="229"/>
              </a:spcBef>
            </a:pPr>
            <a:r>
              <a:rPr sz="400" dirty="0">
                <a:solidFill>
                  <a:srgbClr val="262626"/>
                </a:solidFill>
                <a:latin typeface="Wingdings"/>
                <a:cs typeface="Wingdings"/>
              </a:rPr>
              <a:t></a:t>
            </a:r>
            <a:r>
              <a:rPr sz="400" spc="25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Base</a:t>
            </a:r>
            <a:r>
              <a:rPr sz="550" spc="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dorsal</a:t>
            </a:r>
            <a:r>
              <a:rPr sz="55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surface</a:t>
            </a:r>
            <a:r>
              <a:rPr sz="550" spc="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distal</a:t>
            </a:r>
            <a:r>
              <a:rPr sz="550" spc="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phalanx</a:t>
            </a:r>
            <a:r>
              <a:rPr sz="550" spc="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25" dirty="0">
                <a:solidFill>
                  <a:srgbClr val="404040"/>
                </a:solidFill>
                <a:latin typeface="Calibri"/>
                <a:cs typeface="Calibri"/>
              </a:rPr>
              <a:t>of</a:t>
            </a:r>
            <a:r>
              <a:rPr sz="550" spc="20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Hallux</a:t>
            </a:r>
            <a:endParaRPr sz="550">
              <a:latin typeface="Calibri"/>
              <a:cs typeface="Calibri"/>
            </a:endParaRPr>
          </a:p>
          <a:p>
            <a:pPr marL="31750">
              <a:lnSpc>
                <a:spcPct val="100000"/>
              </a:lnSpc>
              <a:spcBef>
                <a:spcPts val="625"/>
              </a:spcBef>
            </a:pPr>
            <a:r>
              <a:rPr sz="400" dirty="0">
                <a:solidFill>
                  <a:srgbClr val="7F7F7F"/>
                </a:solidFill>
                <a:latin typeface="Wingdings"/>
                <a:cs typeface="Wingdings"/>
              </a:rPr>
              <a:t></a:t>
            </a:r>
            <a:r>
              <a:rPr sz="400" spc="170" dirty="0">
                <a:solidFill>
                  <a:srgbClr val="7F7F7F"/>
                </a:solidFill>
                <a:latin typeface="Times New Roman"/>
                <a:cs typeface="Times New Roman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Action</a:t>
            </a:r>
            <a:endParaRPr sz="550">
              <a:latin typeface="Calibri"/>
              <a:cs typeface="Calibri"/>
            </a:endParaRPr>
          </a:p>
          <a:p>
            <a:pPr marL="104775">
              <a:lnSpc>
                <a:spcPct val="100000"/>
              </a:lnSpc>
              <a:spcBef>
                <a:spcPts val="195"/>
              </a:spcBef>
            </a:pPr>
            <a:r>
              <a:rPr sz="400" dirty="0">
                <a:solidFill>
                  <a:srgbClr val="262626"/>
                </a:solidFill>
                <a:latin typeface="Wingdings"/>
                <a:cs typeface="Wingdings"/>
              </a:rPr>
              <a:t></a:t>
            </a:r>
            <a:r>
              <a:rPr sz="400" spc="24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550" b="1" dirty="0">
                <a:solidFill>
                  <a:srgbClr val="404040"/>
                </a:solidFill>
                <a:latin typeface="Calibri"/>
                <a:cs typeface="Calibri"/>
              </a:rPr>
              <a:t>Dorsiflexor</a:t>
            </a:r>
            <a:r>
              <a:rPr sz="550" b="1" spc="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b="1" dirty="0">
                <a:solidFill>
                  <a:srgbClr val="404040"/>
                </a:solidFill>
                <a:latin typeface="Calibri"/>
                <a:cs typeface="Calibri"/>
              </a:rPr>
              <a:t>of</a:t>
            </a:r>
            <a:r>
              <a:rPr sz="550" b="1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b="1" dirty="0">
                <a:solidFill>
                  <a:srgbClr val="404040"/>
                </a:solidFill>
                <a:latin typeface="Calibri"/>
                <a:cs typeface="Calibri"/>
              </a:rPr>
              <a:t>Hallux</a:t>
            </a:r>
            <a:r>
              <a:rPr sz="550" b="1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and</a:t>
            </a:r>
            <a:r>
              <a:rPr sz="550" spc="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talocrural</a:t>
            </a:r>
            <a:r>
              <a:rPr sz="550" spc="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joint</a:t>
            </a:r>
            <a:endParaRPr sz="550">
              <a:latin typeface="Calibri"/>
              <a:cs typeface="Calibri"/>
            </a:endParaRPr>
          </a:p>
        </p:txBody>
      </p:sp>
      <p:grpSp>
        <p:nvGrpSpPr>
          <p:cNvPr id="39" name="object 39"/>
          <p:cNvGrpSpPr/>
          <p:nvPr/>
        </p:nvGrpSpPr>
        <p:grpSpPr>
          <a:xfrm>
            <a:off x="723207" y="6309360"/>
            <a:ext cx="2922270" cy="2194560"/>
            <a:chOff x="723207" y="6309360"/>
            <a:chExt cx="2922270" cy="2194560"/>
          </a:xfrm>
        </p:grpSpPr>
        <p:pic>
          <p:nvPicPr>
            <p:cNvPr id="40" name="object 40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3075644" y="6648477"/>
              <a:ext cx="519346" cy="1703720"/>
            </a:xfrm>
            <a:prstGeom prst="rect">
              <a:avLst/>
            </a:prstGeom>
          </p:spPr>
        </p:pic>
        <p:sp>
          <p:nvSpPr>
            <p:cNvPr id="41" name="object 41"/>
            <p:cNvSpPr/>
            <p:nvPr/>
          </p:nvSpPr>
          <p:spPr>
            <a:xfrm>
              <a:off x="729441" y="6315594"/>
              <a:ext cx="2909570" cy="2182495"/>
            </a:xfrm>
            <a:custGeom>
              <a:avLst/>
              <a:gdLst/>
              <a:ahLst/>
              <a:cxnLst/>
              <a:rect l="l" t="t" r="r" b="b"/>
              <a:pathLst>
                <a:path w="2909570" h="2182495">
                  <a:moveTo>
                    <a:pt x="0" y="0"/>
                  </a:moveTo>
                  <a:lnTo>
                    <a:pt x="2909454" y="0"/>
                  </a:lnTo>
                  <a:lnTo>
                    <a:pt x="2909454" y="2182090"/>
                  </a:lnTo>
                  <a:lnTo>
                    <a:pt x="0" y="2182090"/>
                  </a:lnTo>
                  <a:lnTo>
                    <a:pt x="0" y="0"/>
                  </a:lnTo>
                  <a:close/>
                </a:path>
              </a:pathLst>
            </a:custGeom>
            <a:ln w="1246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42" name="object 42"/>
          <p:cNvGrpSpPr/>
          <p:nvPr/>
        </p:nvGrpSpPr>
        <p:grpSpPr>
          <a:xfrm>
            <a:off x="3919451" y="6313516"/>
            <a:ext cx="2914015" cy="2182495"/>
            <a:chOff x="3919451" y="6313516"/>
            <a:chExt cx="2914015" cy="2182495"/>
          </a:xfrm>
        </p:grpSpPr>
        <p:pic>
          <p:nvPicPr>
            <p:cNvPr id="43" name="object 4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919451" y="6313516"/>
              <a:ext cx="2913609" cy="2182089"/>
            </a:xfrm>
            <a:prstGeom prst="rect">
              <a:avLst/>
            </a:prstGeom>
          </p:spPr>
        </p:pic>
        <p:pic>
          <p:nvPicPr>
            <p:cNvPr id="44" name="object 4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095481" y="6480917"/>
              <a:ext cx="145680" cy="112135"/>
            </a:xfrm>
            <a:prstGeom prst="rect">
              <a:avLst/>
            </a:prstGeom>
          </p:spPr>
        </p:pic>
        <p:pic>
          <p:nvPicPr>
            <p:cNvPr id="45" name="object 4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413158" y="6480917"/>
              <a:ext cx="239765" cy="112135"/>
            </a:xfrm>
            <a:prstGeom prst="rect">
              <a:avLst/>
            </a:prstGeom>
          </p:spPr>
        </p:pic>
        <p:pic>
          <p:nvPicPr>
            <p:cNvPr id="46" name="object 4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5058964" y="6405285"/>
              <a:ext cx="573980" cy="190084"/>
            </a:xfrm>
            <a:prstGeom prst="rect">
              <a:avLst/>
            </a:prstGeom>
          </p:spPr>
        </p:pic>
        <p:sp>
          <p:nvSpPr>
            <p:cNvPr id="47" name="object 47"/>
            <p:cNvSpPr/>
            <p:nvPr/>
          </p:nvSpPr>
          <p:spPr>
            <a:xfrm>
              <a:off x="5056882" y="6403207"/>
              <a:ext cx="578485" cy="194310"/>
            </a:xfrm>
            <a:custGeom>
              <a:avLst/>
              <a:gdLst/>
              <a:ahLst/>
              <a:cxnLst/>
              <a:rect l="l" t="t" r="r" b="b"/>
              <a:pathLst>
                <a:path w="578485" h="194309">
                  <a:moveTo>
                    <a:pt x="0" y="0"/>
                  </a:moveTo>
                  <a:lnTo>
                    <a:pt x="578158" y="0"/>
                  </a:lnTo>
                  <a:lnTo>
                    <a:pt x="578158" y="194205"/>
                  </a:lnTo>
                  <a:lnTo>
                    <a:pt x="0" y="194205"/>
                  </a:lnTo>
                  <a:lnTo>
                    <a:pt x="0" y="0"/>
                  </a:lnTo>
                  <a:close/>
                </a:path>
              </a:pathLst>
            </a:custGeom>
            <a:ln w="4156">
              <a:solidFill>
                <a:srgbClr val="6095C9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8" name="object 48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3976579" y="6688836"/>
              <a:ext cx="2799979" cy="458405"/>
            </a:xfrm>
            <a:prstGeom prst="rect">
              <a:avLst/>
            </a:prstGeom>
          </p:spPr>
        </p:pic>
      </p:grpSp>
      <p:sp>
        <p:nvSpPr>
          <p:cNvPr id="49" name="object 49"/>
          <p:cNvSpPr txBox="1"/>
          <p:nvPr/>
        </p:nvSpPr>
        <p:spPr>
          <a:xfrm>
            <a:off x="4061918" y="6877746"/>
            <a:ext cx="1529080" cy="13766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150" dirty="0">
                <a:solidFill>
                  <a:srgbClr val="FFFFFF"/>
                </a:solidFill>
                <a:latin typeface="Calibri"/>
                <a:cs typeface="Calibri"/>
              </a:rPr>
              <a:t>Anterior</a:t>
            </a:r>
            <a:r>
              <a:rPr sz="1150" spc="-5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50" spc="-10" dirty="0">
                <a:solidFill>
                  <a:srgbClr val="FFFFFF"/>
                </a:solidFill>
                <a:latin typeface="Calibri"/>
                <a:cs typeface="Calibri"/>
              </a:rPr>
              <a:t>Compartment</a:t>
            </a:r>
            <a:endParaRPr sz="1150">
              <a:latin typeface="Calibri"/>
              <a:cs typeface="Calibri"/>
            </a:endParaRPr>
          </a:p>
          <a:p>
            <a:pPr marL="31750">
              <a:lnSpc>
                <a:spcPct val="100000"/>
              </a:lnSpc>
              <a:spcBef>
                <a:spcPts val="765"/>
              </a:spcBef>
            </a:pP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Extensor</a:t>
            </a:r>
            <a:r>
              <a:rPr sz="550" spc="8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Digitorum</a:t>
            </a:r>
            <a:r>
              <a:rPr sz="550" spc="8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Longus</a:t>
            </a:r>
            <a:endParaRPr sz="550">
              <a:latin typeface="Calibri"/>
              <a:cs typeface="Calibri"/>
            </a:endParaRPr>
          </a:p>
          <a:p>
            <a:pPr marL="31750">
              <a:lnSpc>
                <a:spcPct val="100000"/>
              </a:lnSpc>
              <a:spcBef>
                <a:spcPts val="520"/>
              </a:spcBef>
            </a:pPr>
            <a:r>
              <a:rPr sz="400" dirty="0">
                <a:solidFill>
                  <a:srgbClr val="7F7F7F"/>
                </a:solidFill>
                <a:latin typeface="Wingdings"/>
                <a:cs typeface="Wingdings"/>
              </a:rPr>
              <a:t></a:t>
            </a:r>
            <a:r>
              <a:rPr sz="400" spc="170" dirty="0">
                <a:solidFill>
                  <a:srgbClr val="7F7F7F"/>
                </a:solidFill>
                <a:latin typeface="Times New Roman"/>
                <a:cs typeface="Times New Roman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Origin</a:t>
            </a:r>
            <a:endParaRPr sz="550">
              <a:latin typeface="Calibri"/>
              <a:cs typeface="Calibri"/>
            </a:endParaRPr>
          </a:p>
          <a:p>
            <a:pPr marL="177800" marR="5080" indent="-73025">
              <a:lnSpc>
                <a:spcPts val="640"/>
              </a:lnSpc>
              <a:spcBef>
                <a:spcPts val="175"/>
              </a:spcBef>
            </a:pPr>
            <a:r>
              <a:rPr sz="400" dirty="0">
                <a:solidFill>
                  <a:srgbClr val="262626"/>
                </a:solidFill>
                <a:latin typeface="Wingdings"/>
                <a:cs typeface="Wingdings"/>
              </a:rPr>
              <a:t></a:t>
            </a:r>
            <a:r>
              <a:rPr sz="400" spc="24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Upper</a:t>
            </a:r>
            <a:r>
              <a:rPr sz="55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2/3rds</a:t>
            </a:r>
            <a:r>
              <a:rPr sz="55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ant</a:t>
            </a:r>
            <a:r>
              <a:rPr sz="55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surface</a:t>
            </a:r>
            <a:r>
              <a:rPr sz="550" spc="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fibula,</a:t>
            </a:r>
            <a:r>
              <a:rPr sz="55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interosseous</a:t>
            </a:r>
            <a:r>
              <a:rPr sz="550" spc="20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membrane</a:t>
            </a:r>
            <a:r>
              <a:rPr sz="550" spc="6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and</a:t>
            </a:r>
            <a:r>
              <a:rPr sz="550" spc="6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lateral</a:t>
            </a:r>
            <a:r>
              <a:rPr sz="550" spc="6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tibial</a:t>
            </a:r>
            <a:r>
              <a:rPr sz="550" spc="6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condyle</a:t>
            </a:r>
            <a:endParaRPr sz="550">
              <a:latin typeface="Calibri"/>
              <a:cs typeface="Calibri"/>
            </a:endParaRPr>
          </a:p>
          <a:p>
            <a:pPr marL="31750">
              <a:lnSpc>
                <a:spcPct val="100000"/>
              </a:lnSpc>
              <a:spcBef>
                <a:spcPts val="495"/>
              </a:spcBef>
            </a:pPr>
            <a:r>
              <a:rPr sz="400" dirty="0">
                <a:solidFill>
                  <a:srgbClr val="7F7F7F"/>
                </a:solidFill>
                <a:latin typeface="Wingdings"/>
                <a:cs typeface="Wingdings"/>
              </a:rPr>
              <a:t></a:t>
            </a:r>
            <a:r>
              <a:rPr sz="400" spc="170" dirty="0">
                <a:solidFill>
                  <a:srgbClr val="7F7F7F"/>
                </a:solidFill>
                <a:latin typeface="Times New Roman"/>
                <a:cs typeface="Times New Roman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Insertion</a:t>
            </a:r>
            <a:endParaRPr sz="550">
              <a:latin typeface="Calibri"/>
              <a:cs typeface="Calibri"/>
            </a:endParaRPr>
          </a:p>
          <a:p>
            <a:pPr marL="177800" marR="5080" indent="-73025">
              <a:lnSpc>
                <a:spcPts val="600"/>
              </a:lnSpc>
              <a:spcBef>
                <a:spcPts val="235"/>
              </a:spcBef>
            </a:pPr>
            <a:r>
              <a:rPr sz="400" dirty="0">
                <a:solidFill>
                  <a:srgbClr val="262626"/>
                </a:solidFill>
                <a:latin typeface="Wingdings"/>
                <a:cs typeface="Wingdings"/>
              </a:rPr>
              <a:t></a:t>
            </a:r>
            <a:r>
              <a:rPr sz="400" spc="23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Distal</a:t>
            </a:r>
            <a:r>
              <a:rPr sz="55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and</a:t>
            </a:r>
            <a:r>
              <a:rPr sz="55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middle</a:t>
            </a:r>
            <a:r>
              <a:rPr sz="550" spc="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phalanx</a:t>
            </a:r>
            <a:r>
              <a:rPr sz="55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of</a:t>
            </a:r>
            <a:r>
              <a:rPr sz="55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lateral</a:t>
            </a:r>
            <a:r>
              <a:rPr sz="550" spc="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4</a:t>
            </a:r>
            <a:r>
              <a:rPr sz="55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toes</a:t>
            </a:r>
            <a:r>
              <a:rPr sz="55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25" dirty="0">
                <a:solidFill>
                  <a:srgbClr val="404040"/>
                </a:solidFill>
                <a:latin typeface="Calibri"/>
                <a:cs typeface="Calibri"/>
              </a:rPr>
              <a:t>on</a:t>
            </a:r>
            <a:r>
              <a:rPr sz="550" spc="20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dorsal</a:t>
            </a:r>
            <a:r>
              <a:rPr sz="550" spc="6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surface</a:t>
            </a:r>
            <a:endParaRPr sz="550">
              <a:latin typeface="Calibri"/>
              <a:cs typeface="Calibri"/>
            </a:endParaRPr>
          </a:p>
          <a:p>
            <a:pPr marL="31750">
              <a:lnSpc>
                <a:spcPct val="100000"/>
              </a:lnSpc>
              <a:spcBef>
                <a:spcPts val="545"/>
              </a:spcBef>
            </a:pPr>
            <a:r>
              <a:rPr sz="400" dirty="0">
                <a:solidFill>
                  <a:srgbClr val="7F7F7F"/>
                </a:solidFill>
                <a:latin typeface="Wingdings"/>
                <a:cs typeface="Wingdings"/>
              </a:rPr>
              <a:t></a:t>
            </a:r>
            <a:r>
              <a:rPr sz="400" spc="170" dirty="0">
                <a:solidFill>
                  <a:srgbClr val="7F7F7F"/>
                </a:solidFill>
                <a:latin typeface="Times New Roman"/>
                <a:cs typeface="Times New Roman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Action</a:t>
            </a:r>
            <a:endParaRPr sz="550">
              <a:latin typeface="Calibri"/>
              <a:cs typeface="Calibri"/>
            </a:endParaRPr>
          </a:p>
          <a:p>
            <a:pPr marL="177800" marR="211454" indent="-73025">
              <a:lnSpc>
                <a:spcPts val="600"/>
              </a:lnSpc>
              <a:spcBef>
                <a:spcPts val="204"/>
              </a:spcBef>
            </a:pPr>
            <a:r>
              <a:rPr sz="400" dirty="0">
                <a:solidFill>
                  <a:srgbClr val="262626"/>
                </a:solidFill>
                <a:latin typeface="Wingdings"/>
                <a:cs typeface="Wingdings"/>
              </a:rPr>
              <a:t></a:t>
            </a:r>
            <a:r>
              <a:rPr sz="400" spc="254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Dorsiflexes</a:t>
            </a:r>
            <a:r>
              <a:rPr sz="550" spc="5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in</a:t>
            </a:r>
            <a:r>
              <a:rPr sz="550" spc="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turn,</a:t>
            </a:r>
            <a:r>
              <a:rPr sz="550" spc="5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interphlangeal</a:t>
            </a:r>
            <a:r>
              <a:rPr sz="550" spc="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25" dirty="0">
                <a:solidFill>
                  <a:srgbClr val="404040"/>
                </a:solidFill>
                <a:latin typeface="Calibri"/>
                <a:cs typeface="Calibri"/>
              </a:rPr>
              <a:t>and</a:t>
            </a:r>
            <a:r>
              <a:rPr sz="550" spc="20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metatarsophalangeal</a:t>
            </a:r>
            <a:r>
              <a:rPr sz="550" spc="18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joints</a:t>
            </a:r>
            <a:endParaRPr sz="550">
              <a:latin typeface="Calibri"/>
              <a:cs typeface="Calibri"/>
            </a:endParaRPr>
          </a:p>
        </p:txBody>
      </p:sp>
      <p:grpSp>
        <p:nvGrpSpPr>
          <p:cNvPr id="50" name="object 50"/>
          <p:cNvGrpSpPr/>
          <p:nvPr/>
        </p:nvGrpSpPr>
        <p:grpSpPr>
          <a:xfrm>
            <a:off x="3915294" y="6309360"/>
            <a:ext cx="2926080" cy="2194560"/>
            <a:chOff x="3915294" y="6309360"/>
            <a:chExt cx="2926080" cy="2194560"/>
          </a:xfrm>
        </p:grpSpPr>
        <p:pic>
          <p:nvPicPr>
            <p:cNvPr id="51" name="object 51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5850506" y="6488095"/>
              <a:ext cx="604133" cy="1955761"/>
            </a:xfrm>
            <a:prstGeom prst="rect">
              <a:avLst/>
            </a:prstGeom>
          </p:spPr>
        </p:pic>
        <p:sp>
          <p:nvSpPr>
            <p:cNvPr id="52" name="object 52"/>
            <p:cNvSpPr/>
            <p:nvPr/>
          </p:nvSpPr>
          <p:spPr>
            <a:xfrm>
              <a:off x="3921529" y="6315594"/>
              <a:ext cx="2914015" cy="2182495"/>
            </a:xfrm>
            <a:custGeom>
              <a:avLst/>
              <a:gdLst/>
              <a:ahLst/>
              <a:cxnLst/>
              <a:rect l="l" t="t" r="r" b="b"/>
              <a:pathLst>
                <a:path w="2914015" h="2182495">
                  <a:moveTo>
                    <a:pt x="0" y="0"/>
                  </a:moveTo>
                  <a:lnTo>
                    <a:pt x="2913610" y="0"/>
                  </a:lnTo>
                  <a:lnTo>
                    <a:pt x="2913610" y="2182090"/>
                  </a:lnTo>
                  <a:lnTo>
                    <a:pt x="0" y="2182090"/>
                  </a:lnTo>
                  <a:lnTo>
                    <a:pt x="0" y="0"/>
                  </a:lnTo>
                  <a:close/>
                </a:path>
              </a:pathLst>
            </a:custGeom>
            <a:ln w="1246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3" name="object 5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381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30"/>
              </a:spcBef>
            </a:pPr>
            <a:fld id="{81D60167-4931-47E6-BA6A-407CBD079E47}" type="slidenum">
              <a:rPr spc="-5" dirty="0"/>
              <a:t>3</a:t>
            </a:fld>
            <a:endParaRPr spc="-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object 3"/>
          <p:cNvGrpSpPr/>
          <p:nvPr/>
        </p:nvGrpSpPr>
        <p:grpSpPr>
          <a:xfrm>
            <a:off x="727363" y="2194561"/>
            <a:ext cx="2909570" cy="2182495"/>
            <a:chOff x="727363" y="2194561"/>
            <a:chExt cx="2909570" cy="2182495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727363" y="2194561"/>
              <a:ext cx="2909454" cy="2182089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903142" y="2361961"/>
              <a:ext cx="145472" cy="112134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217513" y="2361961"/>
              <a:ext cx="239423" cy="112134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865251" y="2286329"/>
              <a:ext cx="573162" cy="190084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1863173" y="2284251"/>
              <a:ext cx="577850" cy="194310"/>
            </a:xfrm>
            <a:custGeom>
              <a:avLst/>
              <a:gdLst/>
              <a:ahLst/>
              <a:cxnLst/>
              <a:rect l="l" t="t" r="r" b="b"/>
              <a:pathLst>
                <a:path w="577850" h="194310">
                  <a:moveTo>
                    <a:pt x="0" y="0"/>
                  </a:moveTo>
                  <a:lnTo>
                    <a:pt x="577333" y="0"/>
                  </a:lnTo>
                  <a:lnTo>
                    <a:pt x="577333" y="194205"/>
                  </a:lnTo>
                  <a:lnTo>
                    <a:pt x="0" y="194205"/>
                  </a:lnTo>
                  <a:lnTo>
                    <a:pt x="0" y="0"/>
                  </a:lnTo>
                  <a:close/>
                </a:path>
              </a:pathLst>
            </a:custGeom>
            <a:ln w="4156">
              <a:solidFill>
                <a:srgbClr val="6095C9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" name="object 9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784411" y="2569880"/>
              <a:ext cx="2795985" cy="458405"/>
            </a:xfrm>
            <a:prstGeom prst="rect">
              <a:avLst/>
            </a:prstGeom>
          </p:spPr>
        </p:pic>
      </p:grpSp>
      <p:sp>
        <p:nvSpPr>
          <p:cNvPr id="10" name="object 10"/>
          <p:cNvSpPr txBox="1"/>
          <p:nvPr/>
        </p:nvSpPr>
        <p:spPr>
          <a:xfrm>
            <a:off x="823787" y="2781702"/>
            <a:ext cx="1278255" cy="34607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150" dirty="0">
                <a:solidFill>
                  <a:srgbClr val="FFFFFF"/>
                </a:solidFill>
                <a:latin typeface="Calibri"/>
                <a:cs typeface="Calibri"/>
              </a:rPr>
              <a:t>Lateral</a:t>
            </a:r>
            <a:r>
              <a:rPr sz="115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50" spc="-10" dirty="0">
                <a:solidFill>
                  <a:srgbClr val="FFFFFF"/>
                </a:solidFill>
                <a:latin typeface="Calibri"/>
                <a:cs typeface="Calibri"/>
              </a:rPr>
              <a:t>compartment</a:t>
            </a:r>
            <a:endParaRPr sz="1150">
              <a:latin typeface="Calibri"/>
              <a:cs typeface="Calibri"/>
            </a:endParaRPr>
          </a:p>
          <a:p>
            <a:pPr marL="79375">
              <a:lnSpc>
                <a:spcPct val="100000"/>
              </a:lnSpc>
              <a:spcBef>
                <a:spcPts val="600"/>
              </a:spcBef>
            </a:pPr>
            <a:r>
              <a:rPr sz="450" spc="-10" dirty="0">
                <a:solidFill>
                  <a:srgbClr val="404040"/>
                </a:solidFill>
                <a:latin typeface="Calibri"/>
                <a:cs typeface="Calibri"/>
              </a:rPr>
              <a:t>Peroneals</a:t>
            </a:r>
            <a:endParaRPr sz="450">
              <a:latin typeface="Calibri"/>
              <a:cs typeface="Calibri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890564" y="3166755"/>
            <a:ext cx="1068070" cy="38925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450" dirty="0">
                <a:solidFill>
                  <a:srgbClr val="404040"/>
                </a:solidFill>
                <a:latin typeface="Calibri"/>
                <a:cs typeface="Calibri"/>
              </a:rPr>
              <a:t>Peroneus</a:t>
            </a:r>
            <a:r>
              <a:rPr sz="450" spc="10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450" spc="-10" dirty="0">
                <a:solidFill>
                  <a:srgbClr val="404040"/>
                </a:solidFill>
                <a:latin typeface="Calibri"/>
                <a:cs typeface="Calibri"/>
              </a:rPr>
              <a:t>longus</a:t>
            </a:r>
            <a:endParaRPr sz="45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4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300" dirty="0">
                <a:solidFill>
                  <a:srgbClr val="7F7F7F"/>
                </a:solidFill>
                <a:latin typeface="Wingdings"/>
                <a:cs typeface="Wingdings"/>
              </a:rPr>
              <a:t></a:t>
            </a:r>
            <a:r>
              <a:rPr sz="300" spc="265" dirty="0">
                <a:solidFill>
                  <a:srgbClr val="7F7F7F"/>
                </a:solidFill>
                <a:latin typeface="Times New Roman"/>
                <a:cs typeface="Times New Roman"/>
              </a:rPr>
              <a:t> </a:t>
            </a:r>
            <a:r>
              <a:rPr sz="450" spc="-10" dirty="0">
                <a:solidFill>
                  <a:srgbClr val="404040"/>
                </a:solidFill>
                <a:latin typeface="Calibri"/>
                <a:cs typeface="Calibri"/>
              </a:rPr>
              <a:t>Origin</a:t>
            </a:r>
            <a:endParaRPr sz="450">
              <a:latin typeface="Calibri"/>
              <a:cs typeface="Calibri"/>
            </a:endParaRPr>
          </a:p>
          <a:p>
            <a:pPr marL="158115" marR="5080" indent="-73025">
              <a:lnSpc>
                <a:spcPts val="509"/>
              </a:lnSpc>
              <a:spcBef>
                <a:spcPts val="200"/>
              </a:spcBef>
            </a:pPr>
            <a:r>
              <a:rPr sz="300" dirty="0">
                <a:solidFill>
                  <a:srgbClr val="262626"/>
                </a:solidFill>
                <a:latin typeface="Wingdings"/>
                <a:cs typeface="Wingdings"/>
              </a:rPr>
              <a:t></a:t>
            </a:r>
            <a:r>
              <a:rPr sz="300" spc="37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450" dirty="0">
                <a:solidFill>
                  <a:srgbClr val="404040"/>
                </a:solidFill>
                <a:latin typeface="Calibri"/>
                <a:cs typeface="Calibri"/>
              </a:rPr>
              <a:t>Upper</a:t>
            </a:r>
            <a:r>
              <a:rPr sz="450" spc="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450" dirty="0">
                <a:solidFill>
                  <a:srgbClr val="404040"/>
                </a:solidFill>
                <a:latin typeface="Calibri"/>
                <a:cs typeface="Calibri"/>
              </a:rPr>
              <a:t>2/3rds</a:t>
            </a:r>
            <a:r>
              <a:rPr sz="450" spc="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450" dirty="0">
                <a:solidFill>
                  <a:srgbClr val="404040"/>
                </a:solidFill>
                <a:latin typeface="Calibri"/>
                <a:cs typeface="Calibri"/>
              </a:rPr>
              <a:t>lateral</a:t>
            </a:r>
            <a:r>
              <a:rPr sz="450" spc="5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450" dirty="0">
                <a:solidFill>
                  <a:srgbClr val="404040"/>
                </a:solidFill>
                <a:latin typeface="Calibri"/>
                <a:cs typeface="Calibri"/>
              </a:rPr>
              <a:t>surface</a:t>
            </a:r>
            <a:r>
              <a:rPr sz="450" spc="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450" dirty="0">
                <a:solidFill>
                  <a:srgbClr val="404040"/>
                </a:solidFill>
                <a:latin typeface="Calibri"/>
                <a:cs typeface="Calibri"/>
              </a:rPr>
              <a:t>to</a:t>
            </a:r>
            <a:r>
              <a:rPr sz="450" spc="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450" spc="-20" dirty="0">
                <a:solidFill>
                  <a:srgbClr val="404040"/>
                </a:solidFill>
                <a:latin typeface="Calibri"/>
                <a:cs typeface="Calibri"/>
              </a:rPr>
              <a:t>head</a:t>
            </a:r>
            <a:r>
              <a:rPr sz="450" spc="20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450" dirty="0">
                <a:solidFill>
                  <a:srgbClr val="404040"/>
                </a:solidFill>
                <a:latin typeface="Calibri"/>
                <a:cs typeface="Calibri"/>
              </a:rPr>
              <a:t>of</a:t>
            </a:r>
            <a:r>
              <a:rPr sz="450" spc="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450" spc="-10" dirty="0">
                <a:solidFill>
                  <a:srgbClr val="404040"/>
                </a:solidFill>
                <a:latin typeface="Calibri"/>
                <a:cs typeface="Calibri"/>
              </a:rPr>
              <a:t>fibula</a:t>
            </a:r>
            <a:endParaRPr sz="450">
              <a:latin typeface="Calibri"/>
              <a:cs typeface="Calibri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865164" y="3582968"/>
            <a:ext cx="1104265" cy="267970"/>
          </a:xfrm>
          <a:prstGeom prst="rect">
            <a:avLst/>
          </a:prstGeom>
        </p:spPr>
        <p:txBody>
          <a:bodyPr vert="horz" wrap="square" lIns="0" tIns="32384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254"/>
              </a:spcBef>
            </a:pPr>
            <a:r>
              <a:rPr sz="300" dirty="0">
                <a:solidFill>
                  <a:srgbClr val="7F7F7F"/>
                </a:solidFill>
                <a:latin typeface="Wingdings"/>
                <a:cs typeface="Wingdings"/>
              </a:rPr>
              <a:t></a:t>
            </a:r>
            <a:r>
              <a:rPr sz="300" spc="265" dirty="0">
                <a:solidFill>
                  <a:srgbClr val="7F7F7F"/>
                </a:solidFill>
                <a:latin typeface="Times New Roman"/>
                <a:cs typeface="Times New Roman"/>
              </a:rPr>
              <a:t> </a:t>
            </a:r>
            <a:r>
              <a:rPr sz="450" spc="-10" dirty="0">
                <a:solidFill>
                  <a:srgbClr val="404040"/>
                </a:solidFill>
                <a:latin typeface="Calibri"/>
                <a:cs typeface="Calibri"/>
              </a:rPr>
              <a:t>Insertion</a:t>
            </a:r>
            <a:endParaRPr sz="450">
              <a:latin typeface="Calibri"/>
              <a:cs typeface="Calibri"/>
            </a:endParaRPr>
          </a:p>
          <a:p>
            <a:pPr marL="183515" marR="30480" indent="-73025">
              <a:lnSpc>
                <a:spcPts val="509"/>
              </a:lnSpc>
              <a:spcBef>
                <a:spcPts val="200"/>
              </a:spcBef>
            </a:pPr>
            <a:r>
              <a:rPr sz="300" dirty="0">
                <a:solidFill>
                  <a:srgbClr val="262626"/>
                </a:solidFill>
                <a:latin typeface="Wingdings"/>
                <a:cs typeface="Wingdings"/>
              </a:rPr>
              <a:t></a:t>
            </a:r>
            <a:r>
              <a:rPr sz="300" spc="36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450" dirty="0">
                <a:solidFill>
                  <a:srgbClr val="404040"/>
                </a:solidFill>
                <a:latin typeface="Calibri"/>
                <a:cs typeface="Calibri"/>
              </a:rPr>
              <a:t>Plantar</a:t>
            </a:r>
            <a:r>
              <a:rPr sz="450" spc="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450" dirty="0">
                <a:solidFill>
                  <a:srgbClr val="404040"/>
                </a:solidFill>
                <a:latin typeface="Calibri"/>
                <a:cs typeface="Calibri"/>
              </a:rPr>
              <a:t>surface</a:t>
            </a:r>
            <a:r>
              <a:rPr sz="450" spc="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450" dirty="0">
                <a:solidFill>
                  <a:srgbClr val="404040"/>
                </a:solidFill>
                <a:latin typeface="Calibri"/>
                <a:cs typeface="Calibri"/>
              </a:rPr>
              <a:t>of</a:t>
            </a:r>
            <a:r>
              <a:rPr sz="450" spc="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450" dirty="0">
                <a:solidFill>
                  <a:srgbClr val="404040"/>
                </a:solidFill>
                <a:latin typeface="Calibri"/>
                <a:cs typeface="Calibri"/>
              </a:rPr>
              <a:t>medial</a:t>
            </a:r>
            <a:r>
              <a:rPr sz="450" spc="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450" spc="-10" dirty="0">
                <a:solidFill>
                  <a:srgbClr val="404040"/>
                </a:solidFill>
                <a:latin typeface="Calibri"/>
                <a:cs typeface="Calibri"/>
              </a:rPr>
              <a:t>cuneiform</a:t>
            </a:r>
            <a:r>
              <a:rPr sz="450" spc="20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450" dirty="0">
                <a:solidFill>
                  <a:srgbClr val="404040"/>
                </a:solidFill>
                <a:latin typeface="Calibri"/>
                <a:cs typeface="Calibri"/>
              </a:rPr>
              <a:t>and</a:t>
            </a:r>
            <a:r>
              <a:rPr sz="450" spc="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450" dirty="0">
                <a:solidFill>
                  <a:srgbClr val="404040"/>
                </a:solidFill>
                <a:latin typeface="Calibri"/>
                <a:cs typeface="Calibri"/>
              </a:rPr>
              <a:t>base</a:t>
            </a:r>
            <a:r>
              <a:rPr sz="45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450" dirty="0">
                <a:solidFill>
                  <a:srgbClr val="404040"/>
                </a:solidFill>
                <a:latin typeface="Calibri"/>
                <a:cs typeface="Calibri"/>
              </a:rPr>
              <a:t>of</a:t>
            </a:r>
            <a:r>
              <a:rPr sz="45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450" dirty="0">
                <a:solidFill>
                  <a:srgbClr val="404040"/>
                </a:solidFill>
                <a:latin typeface="Calibri"/>
                <a:cs typeface="Calibri"/>
              </a:rPr>
              <a:t>1</a:t>
            </a:r>
            <a:r>
              <a:rPr sz="450" baseline="27777" dirty="0">
                <a:solidFill>
                  <a:srgbClr val="515151"/>
                </a:solidFill>
                <a:latin typeface="Calibri"/>
                <a:cs typeface="Calibri"/>
              </a:rPr>
              <a:t>st</a:t>
            </a:r>
            <a:r>
              <a:rPr sz="450" spc="104" baseline="27777" dirty="0">
                <a:solidFill>
                  <a:srgbClr val="515151"/>
                </a:solidFill>
                <a:latin typeface="Calibri"/>
                <a:cs typeface="Calibri"/>
              </a:rPr>
              <a:t> </a:t>
            </a:r>
            <a:r>
              <a:rPr sz="450" spc="-25" dirty="0">
                <a:solidFill>
                  <a:srgbClr val="404040"/>
                </a:solidFill>
                <a:latin typeface="Calibri"/>
                <a:cs typeface="Calibri"/>
              </a:rPr>
              <a:t>MT</a:t>
            </a:r>
            <a:endParaRPr sz="450">
              <a:latin typeface="Calibri"/>
              <a:cs typeface="Calibri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890564" y="3873912"/>
            <a:ext cx="990600" cy="203200"/>
          </a:xfrm>
          <a:prstGeom prst="rect">
            <a:avLst/>
          </a:prstGeom>
        </p:spPr>
        <p:txBody>
          <a:bodyPr vert="horz" wrap="square" lIns="0" tIns="3238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54"/>
              </a:spcBef>
            </a:pPr>
            <a:r>
              <a:rPr sz="300" dirty="0">
                <a:solidFill>
                  <a:srgbClr val="7F7F7F"/>
                </a:solidFill>
                <a:latin typeface="Wingdings"/>
                <a:cs typeface="Wingdings"/>
              </a:rPr>
              <a:t></a:t>
            </a:r>
            <a:r>
              <a:rPr sz="300" spc="265" dirty="0">
                <a:solidFill>
                  <a:srgbClr val="7F7F7F"/>
                </a:solidFill>
                <a:latin typeface="Times New Roman"/>
                <a:cs typeface="Times New Roman"/>
              </a:rPr>
              <a:t> </a:t>
            </a:r>
            <a:r>
              <a:rPr sz="450" spc="-10" dirty="0">
                <a:solidFill>
                  <a:srgbClr val="404040"/>
                </a:solidFill>
                <a:latin typeface="Calibri"/>
                <a:cs typeface="Calibri"/>
              </a:rPr>
              <a:t>Action</a:t>
            </a:r>
            <a:endParaRPr sz="450">
              <a:latin typeface="Calibri"/>
              <a:cs typeface="Calibri"/>
            </a:endParaRPr>
          </a:p>
          <a:p>
            <a:pPr marL="85090">
              <a:lnSpc>
                <a:spcPct val="100000"/>
              </a:lnSpc>
              <a:spcBef>
                <a:spcPts val="160"/>
              </a:spcBef>
            </a:pPr>
            <a:r>
              <a:rPr sz="300" dirty="0">
                <a:solidFill>
                  <a:srgbClr val="262626"/>
                </a:solidFill>
                <a:latin typeface="Wingdings"/>
                <a:cs typeface="Wingdings"/>
              </a:rPr>
              <a:t></a:t>
            </a:r>
            <a:r>
              <a:rPr sz="300" spc="37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450" dirty="0">
                <a:solidFill>
                  <a:srgbClr val="404040"/>
                </a:solidFill>
                <a:latin typeface="Calibri"/>
                <a:cs typeface="Calibri"/>
              </a:rPr>
              <a:t>Everts</a:t>
            </a:r>
            <a:r>
              <a:rPr sz="450" spc="5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450" dirty="0">
                <a:solidFill>
                  <a:srgbClr val="404040"/>
                </a:solidFill>
                <a:latin typeface="Calibri"/>
                <a:cs typeface="Calibri"/>
              </a:rPr>
              <a:t>and</a:t>
            </a:r>
            <a:r>
              <a:rPr sz="450" spc="5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450" dirty="0">
                <a:solidFill>
                  <a:srgbClr val="404040"/>
                </a:solidFill>
                <a:latin typeface="Calibri"/>
                <a:cs typeface="Calibri"/>
              </a:rPr>
              <a:t>plantarflexes</a:t>
            </a:r>
            <a:r>
              <a:rPr sz="450" spc="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450" dirty="0">
                <a:solidFill>
                  <a:srgbClr val="404040"/>
                </a:solidFill>
                <a:latin typeface="Calibri"/>
                <a:cs typeface="Calibri"/>
              </a:rPr>
              <a:t>the</a:t>
            </a:r>
            <a:r>
              <a:rPr sz="450" spc="5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450" spc="-20" dirty="0">
                <a:solidFill>
                  <a:srgbClr val="404040"/>
                </a:solidFill>
                <a:latin typeface="Calibri"/>
                <a:cs typeface="Calibri"/>
              </a:rPr>
              <a:t>foot.</a:t>
            </a:r>
            <a:endParaRPr sz="450">
              <a:latin typeface="Calibri"/>
              <a:cs typeface="Calibri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2368203" y="3029364"/>
            <a:ext cx="419734" cy="984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450" dirty="0">
                <a:solidFill>
                  <a:srgbClr val="404040"/>
                </a:solidFill>
                <a:latin typeface="Calibri"/>
                <a:cs typeface="Calibri"/>
              </a:rPr>
              <a:t>Peroneus</a:t>
            </a:r>
            <a:r>
              <a:rPr sz="450" spc="10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450" spc="-10" dirty="0">
                <a:solidFill>
                  <a:srgbClr val="404040"/>
                </a:solidFill>
                <a:latin typeface="Calibri"/>
                <a:cs typeface="Calibri"/>
              </a:rPr>
              <a:t>brevis</a:t>
            </a:r>
            <a:endParaRPr sz="450">
              <a:latin typeface="Calibri"/>
              <a:cs typeface="Calibri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2342803" y="3150592"/>
            <a:ext cx="1130935" cy="429895"/>
          </a:xfrm>
          <a:prstGeom prst="rect">
            <a:avLst/>
          </a:prstGeom>
        </p:spPr>
        <p:txBody>
          <a:bodyPr vert="horz" wrap="square" lIns="0" tIns="32384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254"/>
              </a:spcBef>
            </a:pPr>
            <a:r>
              <a:rPr sz="300" dirty="0">
                <a:solidFill>
                  <a:srgbClr val="7F7F7F"/>
                </a:solidFill>
                <a:latin typeface="Wingdings"/>
                <a:cs typeface="Wingdings"/>
              </a:rPr>
              <a:t></a:t>
            </a:r>
            <a:r>
              <a:rPr sz="300" spc="265" dirty="0">
                <a:solidFill>
                  <a:srgbClr val="7F7F7F"/>
                </a:solidFill>
                <a:latin typeface="Times New Roman"/>
                <a:cs typeface="Times New Roman"/>
              </a:rPr>
              <a:t> </a:t>
            </a:r>
            <a:r>
              <a:rPr sz="450" spc="-10" dirty="0">
                <a:solidFill>
                  <a:srgbClr val="404040"/>
                </a:solidFill>
                <a:latin typeface="Calibri"/>
                <a:cs typeface="Calibri"/>
              </a:rPr>
              <a:t>`Origin</a:t>
            </a:r>
            <a:endParaRPr sz="450">
              <a:latin typeface="Calibri"/>
              <a:cs typeface="Calibri"/>
            </a:endParaRPr>
          </a:p>
          <a:p>
            <a:pPr marL="110489">
              <a:lnSpc>
                <a:spcPct val="100000"/>
              </a:lnSpc>
              <a:spcBef>
                <a:spcPts val="160"/>
              </a:spcBef>
            </a:pPr>
            <a:r>
              <a:rPr sz="300" dirty="0">
                <a:solidFill>
                  <a:srgbClr val="262626"/>
                </a:solidFill>
                <a:latin typeface="Wingdings"/>
                <a:cs typeface="Wingdings"/>
              </a:rPr>
              <a:t></a:t>
            </a:r>
            <a:r>
              <a:rPr sz="300" spc="36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450" dirty="0">
                <a:solidFill>
                  <a:srgbClr val="404040"/>
                </a:solidFill>
                <a:latin typeface="Calibri"/>
                <a:cs typeface="Calibri"/>
              </a:rPr>
              <a:t>Lower</a:t>
            </a:r>
            <a:r>
              <a:rPr sz="450" spc="5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450" dirty="0">
                <a:solidFill>
                  <a:srgbClr val="404040"/>
                </a:solidFill>
                <a:latin typeface="Calibri"/>
                <a:cs typeface="Calibri"/>
              </a:rPr>
              <a:t>2/3rds</a:t>
            </a:r>
            <a:r>
              <a:rPr sz="450" spc="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450" dirty="0">
                <a:solidFill>
                  <a:srgbClr val="404040"/>
                </a:solidFill>
                <a:latin typeface="Calibri"/>
                <a:cs typeface="Calibri"/>
              </a:rPr>
              <a:t>lateral</a:t>
            </a:r>
            <a:r>
              <a:rPr sz="450" spc="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450" dirty="0">
                <a:solidFill>
                  <a:srgbClr val="404040"/>
                </a:solidFill>
                <a:latin typeface="Calibri"/>
                <a:cs typeface="Calibri"/>
              </a:rPr>
              <a:t>surface</a:t>
            </a:r>
            <a:r>
              <a:rPr sz="450" spc="5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450" dirty="0">
                <a:solidFill>
                  <a:srgbClr val="404040"/>
                </a:solidFill>
                <a:latin typeface="Calibri"/>
                <a:cs typeface="Calibri"/>
              </a:rPr>
              <a:t>of</a:t>
            </a:r>
            <a:r>
              <a:rPr sz="450" spc="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450" spc="-10" dirty="0">
                <a:solidFill>
                  <a:srgbClr val="404040"/>
                </a:solidFill>
                <a:latin typeface="Calibri"/>
                <a:cs typeface="Calibri"/>
              </a:rPr>
              <a:t>fibula</a:t>
            </a:r>
            <a:endParaRPr sz="45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400">
              <a:latin typeface="Calibri"/>
              <a:cs typeface="Calibri"/>
            </a:endParaRPr>
          </a:p>
          <a:p>
            <a:pPr marL="38100">
              <a:lnSpc>
                <a:spcPct val="100000"/>
              </a:lnSpc>
            </a:pPr>
            <a:r>
              <a:rPr sz="300" dirty="0">
                <a:solidFill>
                  <a:srgbClr val="7F7F7F"/>
                </a:solidFill>
                <a:latin typeface="Wingdings"/>
                <a:cs typeface="Wingdings"/>
              </a:rPr>
              <a:t></a:t>
            </a:r>
            <a:r>
              <a:rPr sz="300" spc="265" dirty="0">
                <a:solidFill>
                  <a:srgbClr val="7F7F7F"/>
                </a:solidFill>
                <a:latin typeface="Times New Roman"/>
                <a:cs typeface="Times New Roman"/>
              </a:rPr>
              <a:t> </a:t>
            </a:r>
            <a:r>
              <a:rPr sz="450" spc="-10" dirty="0">
                <a:solidFill>
                  <a:srgbClr val="404040"/>
                </a:solidFill>
                <a:latin typeface="Calibri"/>
                <a:cs typeface="Calibri"/>
              </a:rPr>
              <a:t>Insertion</a:t>
            </a:r>
            <a:endParaRPr sz="450">
              <a:latin typeface="Calibri"/>
              <a:cs typeface="Calibri"/>
            </a:endParaRPr>
          </a:p>
          <a:p>
            <a:pPr marL="110489">
              <a:lnSpc>
                <a:spcPct val="100000"/>
              </a:lnSpc>
              <a:spcBef>
                <a:spcPts val="160"/>
              </a:spcBef>
            </a:pPr>
            <a:r>
              <a:rPr sz="300" dirty="0">
                <a:solidFill>
                  <a:srgbClr val="262626"/>
                </a:solidFill>
                <a:latin typeface="Wingdings"/>
                <a:cs typeface="Wingdings"/>
              </a:rPr>
              <a:t></a:t>
            </a:r>
            <a:r>
              <a:rPr sz="300" spc="34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450" dirty="0">
                <a:solidFill>
                  <a:srgbClr val="404040"/>
                </a:solidFill>
                <a:latin typeface="Calibri"/>
                <a:cs typeface="Calibri"/>
              </a:rPr>
              <a:t>Tubercle</a:t>
            </a:r>
            <a:r>
              <a:rPr sz="45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450" dirty="0">
                <a:solidFill>
                  <a:srgbClr val="404040"/>
                </a:solidFill>
                <a:latin typeface="Calibri"/>
                <a:cs typeface="Calibri"/>
              </a:rPr>
              <a:t>on</a:t>
            </a:r>
            <a:r>
              <a:rPr sz="45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450" dirty="0">
                <a:solidFill>
                  <a:srgbClr val="404040"/>
                </a:solidFill>
                <a:latin typeface="Calibri"/>
                <a:cs typeface="Calibri"/>
              </a:rPr>
              <a:t>lateral</a:t>
            </a:r>
            <a:r>
              <a:rPr sz="45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450" dirty="0">
                <a:solidFill>
                  <a:srgbClr val="404040"/>
                </a:solidFill>
                <a:latin typeface="Calibri"/>
                <a:cs typeface="Calibri"/>
              </a:rPr>
              <a:t>base</a:t>
            </a:r>
            <a:r>
              <a:rPr sz="45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450" dirty="0">
                <a:solidFill>
                  <a:srgbClr val="404040"/>
                </a:solidFill>
                <a:latin typeface="Calibri"/>
                <a:cs typeface="Calibri"/>
              </a:rPr>
              <a:t>of</a:t>
            </a:r>
            <a:r>
              <a:rPr sz="45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450" dirty="0">
                <a:solidFill>
                  <a:srgbClr val="404040"/>
                </a:solidFill>
                <a:latin typeface="Calibri"/>
                <a:cs typeface="Calibri"/>
              </a:rPr>
              <a:t>5</a:t>
            </a:r>
            <a:r>
              <a:rPr sz="450" baseline="27777" dirty="0">
                <a:solidFill>
                  <a:srgbClr val="515151"/>
                </a:solidFill>
                <a:latin typeface="Calibri"/>
                <a:cs typeface="Calibri"/>
              </a:rPr>
              <a:t>th</a:t>
            </a:r>
            <a:r>
              <a:rPr sz="450" spc="104" baseline="27777" dirty="0">
                <a:solidFill>
                  <a:srgbClr val="515151"/>
                </a:solidFill>
                <a:latin typeface="Calibri"/>
                <a:cs typeface="Calibri"/>
              </a:rPr>
              <a:t> </a:t>
            </a:r>
            <a:r>
              <a:rPr sz="450" spc="-25" dirty="0">
                <a:solidFill>
                  <a:srgbClr val="404040"/>
                </a:solidFill>
                <a:latin typeface="Calibri"/>
                <a:cs typeface="Calibri"/>
              </a:rPr>
              <a:t>MT</a:t>
            </a:r>
            <a:endParaRPr sz="450">
              <a:latin typeface="Calibri"/>
              <a:cs typeface="Calibri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2342803" y="3607212"/>
            <a:ext cx="1296670" cy="611505"/>
          </a:xfrm>
          <a:prstGeom prst="rect">
            <a:avLst/>
          </a:prstGeom>
        </p:spPr>
        <p:txBody>
          <a:bodyPr vert="horz" wrap="square" lIns="0" tIns="32384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254"/>
              </a:spcBef>
            </a:pPr>
            <a:r>
              <a:rPr sz="300" dirty="0">
                <a:solidFill>
                  <a:srgbClr val="7F7F7F"/>
                </a:solidFill>
                <a:latin typeface="Wingdings"/>
                <a:cs typeface="Wingdings"/>
              </a:rPr>
              <a:t></a:t>
            </a:r>
            <a:r>
              <a:rPr sz="300" spc="265" dirty="0">
                <a:solidFill>
                  <a:srgbClr val="7F7F7F"/>
                </a:solidFill>
                <a:latin typeface="Times New Roman"/>
                <a:cs typeface="Times New Roman"/>
              </a:rPr>
              <a:t> </a:t>
            </a:r>
            <a:r>
              <a:rPr sz="450" spc="-10" dirty="0">
                <a:solidFill>
                  <a:srgbClr val="404040"/>
                </a:solidFill>
                <a:latin typeface="Calibri"/>
                <a:cs typeface="Calibri"/>
              </a:rPr>
              <a:t>Action</a:t>
            </a:r>
            <a:endParaRPr sz="450">
              <a:latin typeface="Calibri"/>
              <a:cs typeface="Calibri"/>
            </a:endParaRPr>
          </a:p>
          <a:p>
            <a:pPr marL="110489">
              <a:lnSpc>
                <a:spcPct val="100000"/>
              </a:lnSpc>
              <a:spcBef>
                <a:spcPts val="160"/>
              </a:spcBef>
            </a:pPr>
            <a:r>
              <a:rPr sz="300" dirty="0">
                <a:solidFill>
                  <a:srgbClr val="262626"/>
                </a:solidFill>
                <a:latin typeface="Wingdings"/>
                <a:cs typeface="Wingdings"/>
              </a:rPr>
              <a:t></a:t>
            </a:r>
            <a:r>
              <a:rPr sz="300" spc="36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450" dirty="0">
                <a:solidFill>
                  <a:srgbClr val="404040"/>
                </a:solidFill>
                <a:latin typeface="Calibri"/>
                <a:cs typeface="Calibri"/>
              </a:rPr>
              <a:t>Everts</a:t>
            </a:r>
            <a:r>
              <a:rPr sz="450" spc="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450" dirty="0">
                <a:solidFill>
                  <a:srgbClr val="404040"/>
                </a:solidFill>
                <a:latin typeface="Calibri"/>
                <a:cs typeface="Calibri"/>
              </a:rPr>
              <a:t>and</a:t>
            </a:r>
            <a:r>
              <a:rPr sz="45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450" dirty="0">
                <a:solidFill>
                  <a:srgbClr val="404040"/>
                </a:solidFill>
                <a:latin typeface="Calibri"/>
                <a:cs typeface="Calibri"/>
              </a:rPr>
              <a:t>plantar</a:t>
            </a:r>
            <a:r>
              <a:rPr sz="450" spc="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450" dirty="0">
                <a:solidFill>
                  <a:srgbClr val="404040"/>
                </a:solidFill>
                <a:latin typeface="Calibri"/>
                <a:cs typeface="Calibri"/>
              </a:rPr>
              <a:t>flexes</a:t>
            </a:r>
            <a:r>
              <a:rPr sz="450" spc="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450" spc="-20" dirty="0">
                <a:solidFill>
                  <a:srgbClr val="404040"/>
                </a:solidFill>
                <a:latin typeface="Calibri"/>
                <a:cs typeface="Calibri"/>
              </a:rPr>
              <a:t>foot</a:t>
            </a:r>
            <a:endParaRPr sz="45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400">
              <a:latin typeface="Calibri"/>
              <a:cs typeface="Calibri"/>
            </a:endParaRPr>
          </a:p>
          <a:p>
            <a:pPr marL="38100">
              <a:lnSpc>
                <a:spcPct val="100000"/>
              </a:lnSpc>
            </a:pPr>
            <a:r>
              <a:rPr sz="450" dirty="0">
                <a:solidFill>
                  <a:srgbClr val="404040"/>
                </a:solidFill>
                <a:latin typeface="Calibri"/>
                <a:cs typeface="Calibri"/>
              </a:rPr>
              <a:t>Peroneus</a:t>
            </a:r>
            <a:r>
              <a:rPr sz="450" spc="10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450" spc="-10" dirty="0">
                <a:solidFill>
                  <a:srgbClr val="404040"/>
                </a:solidFill>
                <a:latin typeface="Calibri"/>
                <a:cs typeface="Calibri"/>
              </a:rPr>
              <a:t>tertius</a:t>
            </a:r>
            <a:endParaRPr sz="45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450">
              <a:latin typeface="Calibri"/>
              <a:cs typeface="Calibri"/>
            </a:endParaRPr>
          </a:p>
          <a:p>
            <a:pPr marL="110489" marR="30480">
              <a:lnSpc>
                <a:spcPct val="97200"/>
              </a:lnSpc>
            </a:pPr>
            <a:r>
              <a:rPr sz="450" dirty="0">
                <a:solidFill>
                  <a:srgbClr val="404040"/>
                </a:solidFill>
                <a:latin typeface="Calibri"/>
                <a:cs typeface="Calibri"/>
              </a:rPr>
              <a:t>lower</a:t>
            </a:r>
            <a:r>
              <a:rPr sz="450" spc="5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450" dirty="0">
                <a:solidFill>
                  <a:srgbClr val="404040"/>
                </a:solidFill>
                <a:latin typeface="Calibri"/>
                <a:cs typeface="Calibri"/>
              </a:rPr>
              <a:t>¼</a:t>
            </a:r>
            <a:r>
              <a:rPr sz="450" spc="5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450" dirty="0">
                <a:solidFill>
                  <a:srgbClr val="404040"/>
                </a:solidFill>
                <a:latin typeface="Calibri"/>
                <a:cs typeface="Calibri"/>
              </a:rPr>
              <a:t>anterior</a:t>
            </a:r>
            <a:r>
              <a:rPr sz="450" spc="5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450" dirty="0">
                <a:solidFill>
                  <a:srgbClr val="404040"/>
                </a:solidFill>
                <a:latin typeface="Calibri"/>
                <a:cs typeface="Calibri"/>
              </a:rPr>
              <a:t>surface</a:t>
            </a:r>
            <a:r>
              <a:rPr sz="450" spc="5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450" dirty="0">
                <a:solidFill>
                  <a:srgbClr val="404040"/>
                </a:solidFill>
                <a:latin typeface="Calibri"/>
                <a:cs typeface="Calibri"/>
              </a:rPr>
              <a:t>of</a:t>
            </a:r>
            <a:r>
              <a:rPr sz="450" spc="5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450" dirty="0">
                <a:solidFill>
                  <a:srgbClr val="404040"/>
                </a:solidFill>
                <a:latin typeface="Calibri"/>
                <a:cs typeface="Calibri"/>
              </a:rPr>
              <a:t>fib</a:t>
            </a:r>
            <a:r>
              <a:rPr sz="450" spc="5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450" dirty="0">
                <a:solidFill>
                  <a:srgbClr val="404040"/>
                </a:solidFill>
                <a:latin typeface="Calibri"/>
                <a:cs typeface="Calibri"/>
              </a:rPr>
              <a:t>to</a:t>
            </a:r>
            <a:r>
              <a:rPr sz="450" spc="5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450" dirty="0">
                <a:solidFill>
                  <a:srgbClr val="404040"/>
                </a:solidFill>
                <a:latin typeface="Calibri"/>
                <a:cs typeface="Calibri"/>
              </a:rPr>
              <a:t>dorsal</a:t>
            </a:r>
            <a:r>
              <a:rPr sz="450" spc="5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450" spc="-10" dirty="0">
                <a:solidFill>
                  <a:srgbClr val="404040"/>
                </a:solidFill>
                <a:latin typeface="Calibri"/>
                <a:cs typeface="Calibri"/>
              </a:rPr>
              <a:t>aspect</a:t>
            </a:r>
            <a:r>
              <a:rPr sz="450" spc="20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450" dirty="0">
                <a:solidFill>
                  <a:srgbClr val="404040"/>
                </a:solidFill>
                <a:latin typeface="Calibri"/>
                <a:cs typeface="Calibri"/>
              </a:rPr>
              <a:t>of</a:t>
            </a:r>
            <a:r>
              <a:rPr sz="45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450" dirty="0">
                <a:solidFill>
                  <a:srgbClr val="404040"/>
                </a:solidFill>
                <a:latin typeface="Calibri"/>
                <a:cs typeface="Calibri"/>
              </a:rPr>
              <a:t>base</a:t>
            </a:r>
            <a:r>
              <a:rPr sz="450" spc="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450" dirty="0">
                <a:solidFill>
                  <a:srgbClr val="404040"/>
                </a:solidFill>
                <a:latin typeface="Calibri"/>
                <a:cs typeface="Calibri"/>
              </a:rPr>
              <a:t>of</a:t>
            </a:r>
            <a:r>
              <a:rPr sz="450" spc="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450" dirty="0">
                <a:solidFill>
                  <a:srgbClr val="404040"/>
                </a:solidFill>
                <a:latin typeface="Calibri"/>
                <a:cs typeface="Calibri"/>
              </a:rPr>
              <a:t>5</a:t>
            </a:r>
            <a:r>
              <a:rPr sz="450" baseline="27777" dirty="0">
                <a:solidFill>
                  <a:srgbClr val="515151"/>
                </a:solidFill>
                <a:latin typeface="Calibri"/>
                <a:cs typeface="Calibri"/>
              </a:rPr>
              <a:t>th</a:t>
            </a:r>
            <a:r>
              <a:rPr sz="450" spc="112" baseline="27777" dirty="0">
                <a:solidFill>
                  <a:srgbClr val="515151"/>
                </a:solidFill>
                <a:latin typeface="Calibri"/>
                <a:cs typeface="Calibri"/>
              </a:rPr>
              <a:t> </a:t>
            </a:r>
            <a:r>
              <a:rPr sz="450" dirty="0">
                <a:solidFill>
                  <a:srgbClr val="404040"/>
                </a:solidFill>
                <a:latin typeface="Calibri"/>
                <a:cs typeface="Calibri"/>
              </a:rPr>
              <a:t>MT.</a:t>
            </a:r>
            <a:r>
              <a:rPr sz="450" spc="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450" dirty="0">
                <a:solidFill>
                  <a:srgbClr val="404040"/>
                </a:solidFill>
                <a:latin typeface="Calibri"/>
                <a:cs typeface="Calibri"/>
              </a:rPr>
              <a:t>Same</a:t>
            </a:r>
            <a:r>
              <a:rPr sz="450" spc="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450" dirty="0">
                <a:solidFill>
                  <a:srgbClr val="404040"/>
                </a:solidFill>
                <a:latin typeface="Calibri"/>
                <a:cs typeface="Calibri"/>
              </a:rPr>
              <a:t>action</a:t>
            </a:r>
            <a:r>
              <a:rPr sz="450" spc="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450" dirty="0">
                <a:solidFill>
                  <a:srgbClr val="404040"/>
                </a:solidFill>
                <a:latin typeface="Calibri"/>
                <a:cs typeface="Calibri"/>
              </a:rPr>
              <a:t>but</a:t>
            </a:r>
            <a:r>
              <a:rPr sz="450" spc="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450" dirty="0">
                <a:solidFill>
                  <a:srgbClr val="404040"/>
                </a:solidFill>
                <a:latin typeface="Calibri"/>
                <a:cs typeface="Calibri"/>
              </a:rPr>
              <a:t>not</a:t>
            </a:r>
            <a:r>
              <a:rPr sz="450" spc="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450" spc="-10" dirty="0">
                <a:solidFill>
                  <a:srgbClr val="404040"/>
                </a:solidFill>
                <a:latin typeface="Calibri"/>
                <a:cs typeface="Calibri"/>
              </a:rPr>
              <a:t>always</a:t>
            </a:r>
            <a:r>
              <a:rPr sz="450" spc="20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450" dirty="0">
                <a:solidFill>
                  <a:srgbClr val="404040"/>
                </a:solidFill>
                <a:latin typeface="Calibri"/>
                <a:cs typeface="Calibri"/>
              </a:rPr>
              <a:t>present</a:t>
            </a:r>
            <a:r>
              <a:rPr sz="450" spc="7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450" dirty="0">
                <a:solidFill>
                  <a:srgbClr val="404040"/>
                </a:solidFill>
                <a:latin typeface="Calibri"/>
                <a:cs typeface="Calibri"/>
              </a:rPr>
              <a:t>(absent</a:t>
            </a:r>
            <a:r>
              <a:rPr sz="450" spc="8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450" dirty="0">
                <a:solidFill>
                  <a:srgbClr val="404040"/>
                </a:solidFill>
                <a:latin typeface="Calibri"/>
                <a:cs typeface="Calibri"/>
              </a:rPr>
              <a:t>5-17%</a:t>
            </a:r>
            <a:r>
              <a:rPr sz="450" spc="8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450" dirty="0">
                <a:solidFill>
                  <a:srgbClr val="404040"/>
                </a:solidFill>
                <a:latin typeface="Calibri"/>
                <a:cs typeface="Calibri"/>
              </a:rPr>
              <a:t>white</a:t>
            </a:r>
            <a:r>
              <a:rPr sz="450" spc="8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450" spc="-10" dirty="0">
                <a:solidFill>
                  <a:srgbClr val="404040"/>
                </a:solidFill>
                <a:latin typeface="Calibri"/>
                <a:cs typeface="Calibri"/>
              </a:rPr>
              <a:t>population)</a:t>
            </a:r>
            <a:endParaRPr sz="450">
              <a:latin typeface="Calibri"/>
              <a:cs typeface="Calibri"/>
            </a:endParaRPr>
          </a:p>
        </p:txBody>
      </p:sp>
      <p:grpSp>
        <p:nvGrpSpPr>
          <p:cNvPr id="17" name="object 17"/>
          <p:cNvGrpSpPr/>
          <p:nvPr/>
        </p:nvGrpSpPr>
        <p:grpSpPr>
          <a:xfrm>
            <a:off x="723207" y="2190404"/>
            <a:ext cx="2922270" cy="2194560"/>
            <a:chOff x="723207" y="2190404"/>
            <a:chExt cx="2922270" cy="2194560"/>
          </a:xfrm>
        </p:grpSpPr>
        <p:pic>
          <p:nvPicPr>
            <p:cNvPr id="18" name="object 18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998797" y="2506610"/>
              <a:ext cx="451788" cy="913905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975886" y="3422175"/>
              <a:ext cx="412408" cy="954474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3190203" y="2689903"/>
              <a:ext cx="327571" cy="558394"/>
            </a:xfrm>
            <a:prstGeom prst="rect">
              <a:avLst/>
            </a:prstGeom>
          </p:spPr>
        </p:pic>
        <p:sp>
          <p:nvSpPr>
            <p:cNvPr id="21" name="object 21"/>
            <p:cNvSpPr/>
            <p:nvPr/>
          </p:nvSpPr>
          <p:spPr>
            <a:xfrm>
              <a:off x="729441" y="2196638"/>
              <a:ext cx="2909570" cy="2182495"/>
            </a:xfrm>
            <a:custGeom>
              <a:avLst/>
              <a:gdLst/>
              <a:ahLst/>
              <a:cxnLst/>
              <a:rect l="l" t="t" r="r" b="b"/>
              <a:pathLst>
                <a:path w="2909570" h="2182495">
                  <a:moveTo>
                    <a:pt x="0" y="0"/>
                  </a:moveTo>
                  <a:lnTo>
                    <a:pt x="2909454" y="0"/>
                  </a:lnTo>
                  <a:lnTo>
                    <a:pt x="2909454" y="2182090"/>
                  </a:lnTo>
                  <a:lnTo>
                    <a:pt x="0" y="2182090"/>
                  </a:lnTo>
                  <a:lnTo>
                    <a:pt x="0" y="0"/>
                  </a:lnTo>
                  <a:close/>
                </a:path>
              </a:pathLst>
            </a:custGeom>
            <a:ln w="1246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22" name="object 22"/>
          <p:cNvGrpSpPr/>
          <p:nvPr/>
        </p:nvGrpSpPr>
        <p:grpSpPr>
          <a:xfrm>
            <a:off x="3919451" y="2194561"/>
            <a:ext cx="2914015" cy="2182495"/>
            <a:chOff x="3919451" y="2194561"/>
            <a:chExt cx="2914015" cy="2182495"/>
          </a:xfrm>
        </p:grpSpPr>
        <p:pic>
          <p:nvPicPr>
            <p:cNvPr id="23" name="object 2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919451" y="2194561"/>
              <a:ext cx="2913609" cy="2182089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095481" y="2361961"/>
              <a:ext cx="145680" cy="11213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413158" y="2361961"/>
              <a:ext cx="239765" cy="11213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5058964" y="2286329"/>
              <a:ext cx="573980" cy="190084"/>
            </a:xfrm>
            <a:prstGeom prst="rect">
              <a:avLst/>
            </a:prstGeom>
          </p:spPr>
        </p:pic>
        <p:sp>
          <p:nvSpPr>
            <p:cNvPr id="27" name="object 27"/>
            <p:cNvSpPr/>
            <p:nvPr/>
          </p:nvSpPr>
          <p:spPr>
            <a:xfrm>
              <a:off x="5056882" y="2284251"/>
              <a:ext cx="578485" cy="194310"/>
            </a:xfrm>
            <a:custGeom>
              <a:avLst/>
              <a:gdLst/>
              <a:ahLst/>
              <a:cxnLst/>
              <a:rect l="l" t="t" r="r" b="b"/>
              <a:pathLst>
                <a:path w="578485" h="194310">
                  <a:moveTo>
                    <a:pt x="0" y="0"/>
                  </a:moveTo>
                  <a:lnTo>
                    <a:pt x="578158" y="0"/>
                  </a:lnTo>
                  <a:lnTo>
                    <a:pt x="578158" y="194205"/>
                  </a:lnTo>
                  <a:lnTo>
                    <a:pt x="0" y="194205"/>
                  </a:lnTo>
                  <a:lnTo>
                    <a:pt x="0" y="0"/>
                  </a:lnTo>
                  <a:close/>
                </a:path>
              </a:pathLst>
            </a:custGeom>
            <a:ln w="4156">
              <a:solidFill>
                <a:srgbClr val="6095C9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8" name="object 28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3976579" y="2569880"/>
              <a:ext cx="2799979" cy="458405"/>
            </a:xfrm>
            <a:prstGeom prst="rect">
              <a:avLst/>
            </a:prstGeom>
          </p:spPr>
        </p:pic>
      </p:grpSp>
      <p:sp>
        <p:nvSpPr>
          <p:cNvPr id="29" name="object 29"/>
          <p:cNvSpPr txBox="1"/>
          <p:nvPr/>
        </p:nvSpPr>
        <p:spPr>
          <a:xfrm>
            <a:off x="4038973" y="2804613"/>
            <a:ext cx="1760855" cy="131699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150" dirty="0">
                <a:solidFill>
                  <a:srgbClr val="FFFFFF"/>
                </a:solidFill>
                <a:latin typeface="Calibri"/>
                <a:cs typeface="Calibri"/>
              </a:rPr>
              <a:t>Deep</a:t>
            </a:r>
            <a:r>
              <a:rPr sz="1150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50" dirty="0">
                <a:solidFill>
                  <a:srgbClr val="FFFFFF"/>
                </a:solidFill>
                <a:latin typeface="Calibri"/>
                <a:cs typeface="Calibri"/>
              </a:rPr>
              <a:t>posterior</a:t>
            </a:r>
            <a:r>
              <a:rPr sz="115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50" spc="-10" dirty="0">
                <a:solidFill>
                  <a:srgbClr val="FFFFFF"/>
                </a:solidFill>
                <a:latin typeface="Calibri"/>
                <a:cs typeface="Calibri"/>
              </a:rPr>
              <a:t>compartment</a:t>
            </a:r>
            <a:endParaRPr sz="1150">
              <a:latin typeface="Calibri"/>
              <a:cs typeface="Calibri"/>
            </a:endParaRPr>
          </a:p>
          <a:p>
            <a:pPr marL="41910">
              <a:lnSpc>
                <a:spcPct val="100000"/>
              </a:lnSpc>
              <a:spcBef>
                <a:spcPts val="660"/>
              </a:spcBef>
            </a:pP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Tibialis</a:t>
            </a:r>
            <a:r>
              <a:rPr sz="55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posterior</a:t>
            </a:r>
            <a:endParaRPr sz="550">
              <a:latin typeface="Calibri"/>
              <a:cs typeface="Calibri"/>
            </a:endParaRPr>
          </a:p>
          <a:p>
            <a:pPr marL="41910">
              <a:lnSpc>
                <a:spcPct val="100000"/>
              </a:lnSpc>
              <a:spcBef>
                <a:spcPts val="420"/>
              </a:spcBef>
            </a:pPr>
            <a:r>
              <a:rPr sz="350" dirty="0">
                <a:solidFill>
                  <a:srgbClr val="7F7F7F"/>
                </a:solidFill>
                <a:latin typeface="Wingdings"/>
                <a:cs typeface="Wingdings"/>
              </a:rPr>
              <a:t></a:t>
            </a:r>
            <a:r>
              <a:rPr sz="350" spc="220" dirty="0">
                <a:solidFill>
                  <a:srgbClr val="7F7F7F"/>
                </a:solidFill>
                <a:latin typeface="Times New Roman"/>
                <a:cs typeface="Times New Roman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Origin</a:t>
            </a:r>
            <a:endParaRPr sz="550">
              <a:latin typeface="Calibri"/>
              <a:cs typeface="Calibri"/>
            </a:endParaRPr>
          </a:p>
          <a:p>
            <a:pPr marL="187960" marR="584200" indent="-73025">
              <a:lnSpc>
                <a:spcPct val="79500"/>
              </a:lnSpc>
              <a:spcBef>
                <a:spcPts val="175"/>
              </a:spcBef>
            </a:pPr>
            <a:r>
              <a:rPr sz="350" dirty="0">
                <a:solidFill>
                  <a:srgbClr val="262626"/>
                </a:solidFill>
                <a:latin typeface="Wingdings"/>
                <a:cs typeface="Wingdings"/>
              </a:rPr>
              <a:t></a:t>
            </a:r>
            <a:r>
              <a:rPr sz="350" spc="21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Upper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 part of the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posterior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surface</a:t>
            </a:r>
            <a:r>
              <a:rPr sz="550" spc="20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of tibia,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posterior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surface</a:t>
            </a:r>
            <a:r>
              <a:rPr sz="55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of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fibula</a:t>
            </a:r>
            <a:r>
              <a:rPr sz="550" spc="20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and</a:t>
            </a:r>
            <a:r>
              <a:rPr sz="55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Interosseus</a:t>
            </a:r>
            <a:r>
              <a:rPr sz="550" spc="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membrane</a:t>
            </a:r>
            <a:endParaRPr sz="550">
              <a:latin typeface="Calibri"/>
              <a:cs typeface="Calibri"/>
            </a:endParaRPr>
          </a:p>
          <a:p>
            <a:pPr marL="41910">
              <a:lnSpc>
                <a:spcPct val="100000"/>
              </a:lnSpc>
              <a:spcBef>
                <a:spcPts val="420"/>
              </a:spcBef>
            </a:pPr>
            <a:r>
              <a:rPr sz="350" dirty="0">
                <a:solidFill>
                  <a:srgbClr val="7F7F7F"/>
                </a:solidFill>
                <a:latin typeface="Wingdings"/>
                <a:cs typeface="Wingdings"/>
              </a:rPr>
              <a:t></a:t>
            </a:r>
            <a:r>
              <a:rPr sz="350" spc="220" dirty="0">
                <a:solidFill>
                  <a:srgbClr val="7F7F7F"/>
                </a:solidFill>
                <a:latin typeface="Times New Roman"/>
                <a:cs typeface="Times New Roman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Insertion</a:t>
            </a:r>
            <a:endParaRPr sz="550">
              <a:latin typeface="Calibri"/>
              <a:cs typeface="Calibri"/>
            </a:endParaRPr>
          </a:p>
          <a:p>
            <a:pPr marL="187960" marR="638175" indent="-73025">
              <a:lnSpc>
                <a:spcPct val="79500"/>
              </a:lnSpc>
              <a:spcBef>
                <a:spcPts val="175"/>
              </a:spcBef>
            </a:pPr>
            <a:r>
              <a:rPr sz="350" dirty="0">
                <a:solidFill>
                  <a:srgbClr val="262626"/>
                </a:solidFill>
                <a:latin typeface="Wingdings"/>
                <a:cs typeface="Wingdings"/>
              </a:rPr>
              <a:t></a:t>
            </a:r>
            <a:r>
              <a:rPr sz="350" spc="26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Navicular</a:t>
            </a:r>
            <a:r>
              <a:rPr sz="550" spc="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tuberosity,</a:t>
            </a:r>
            <a:r>
              <a:rPr sz="550" spc="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medial</a:t>
            </a:r>
            <a:r>
              <a:rPr sz="550" spc="20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cuneiform,</a:t>
            </a:r>
            <a:r>
              <a:rPr sz="55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with</a:t>
            </a:r>
            <a:r>
              <a:rPr sz="550" spc="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expansions</a:t>
            </a:r>
            <a:r>
              <a:rPr sz="55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to</a:t>
            </a:r>
            <a:r>
              <a:rPr sz="550" spc="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25" dirty="0">
                <a:solidFill>
                  <a:srgbClr val="404040"/>
                </a:solidFill>
                <a:latin typeface="Calibri"/>
                <a:cs typeface="Calibri"/>
              </a:rPr>
              <a:t>all</a:t>
            </a:r>
            <a:r>
              <a:rPr sz="550" spc="20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tarsal</a:t>
            </a:r>
            <a:r>
              <a:rPr sz="550" spc="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bones</a:t>
            </a:r>
            <a:r>
              <a:rPr sz="550" spc="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except</a:t>
            </a:r>
            <a:r>
              <a:rPr sz="550" spc="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talus</a:t>
            </a:r>
            <a:endParaRPr sz="550">
              <a:latin typeface="Calibri"/>
              <a:cs typeface="Calibri"/>
            </a:endParaRPr>
          </a:p>
          <a:p>
            <a:pPr marL="41910">
              <a:lnSpc>
                <a:spcPct val="100000"/>
              </a:lnSpc>
              <a:spcBef>
                <a:spcPts val="425"/>
              </a:spcBef>
            </a:pPr>
            <a:r>
              <a:rPr sz="350" dirty="0">
                <a:solidFill>
                  <a:srgbClr val="7F7F7F"/>
                </a:solidFill>
                <a:latin typeface="Wingdings"/>
                <a:cs typeface="Wingdings"/>
              </a:rPr>
              <a:t></a:t>
            </a:r>
            <a:r>
              <a:rPr sz="350" spc="220" dirty="0">
                <a:solidFill>
                  <a:srgbClr val="7F7F7F"/>
                </a:solidFill>
                <a:latin typeface="Times New Roman"/>
                <a:cs typeface="Times New Roman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Action</a:t>
            </a:r>
            <a:endParaRPr sz="550">
              <a:latin typeface="Calibri"/>
              <a:cs typeface="Calibri"/>
            </a:endParaRPr>
          </a:p>
          <a:p>
            <a:pPr marL="114935">
              <a:lnSpc>
                <a:spcPct val="100000"/>
              </a:lnSpc>
              <a:spcBef>
                <a:spcPts val="70"/>
              </a:spcBef>
            </a:pPr>
            <a:r>
              <a:rPr sz="350" dirty="0">
                <a:solidFill>
                  <a:srgbClr val="262626"/>
                </a:solidFill>
                <a:latin typeface="Wingdings"/>
                <a:cs typeface="Wingdings"/>
              </a:rPr>
              <a:t></a:t>
            </a:r>
            <a:r>
              <a:rPr sz="350" spc="229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Inverts</a:t>
            </a:r>
            <a:r>
              <a:rPr sz="55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and</a:t>
            </a:r>
            <a:r>
              <a:rPr sz="55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plantarflexes</a:t>
            </a:r>
            <a:r>
              <a:rPr sz="55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the</a:t>
            </a:r>
            <a:r>
              <a:rPr sz="55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20" dirty="0">
                <a:solidFill>
                  <a:srgbClr val="404040"/>
                </a:solidFill>
                <a:latin typeface="Calibri"/>
                <a:cs typeface="Calibri"/>
              </a:rPr>
              <a:t>foot</a:t>
            </a:r>
            <a:endParaRPr sz="550">
              <a:latin typeface="Calibri"/>
              <a:cs typeface="Calibri"/>
            </a:endParaRPr>
          </a:p>
        </p:txBody>
      </p:sp>
      <p:grpSp>
        <p:nvGrpSpPr>
          <p:cNvPr id="30" name="object 30"/>
          <p:cNvGrpSpPr/>
          <p:nvPr/>
        </p:nvGrpSpPr>
        <p:grpSpPr>
          <a:xfrm>
            <a:off x="3915294" y="2190404"/>
            <a:ext cx="2926080" cy="2194560"/>
            <a:chOff x="3915294" y="2190404"/>
            <a:chExt cx="2926080" cy="2194560"/>
          </a:xfrm>
        </p:grpSpPr>
        <p:pic>
          <p:nvPicPr>
            <p:cNvPr id="31" name="object 31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5720421" y="2689903"/>
              <a:ext cx="914810" cy="1641384"/>
            </a:xfrm>
            <a:prstGeom prst="rect">
              <a:avLst/>
            </a:prstGeom>
          </p:spPr>
        </p:pic>
        <p:sp>
          <p:nvSpPr>
            <p:cNvPr id="32" name="object 32"/>
            <p:cNvSpPr/>
            <p:nvPr/>
          </p:nvSpPr>
          <p:spPr>
            <a:xfrm>
              <a:off x="3921529" y="2196638"/>
              <a:ext cx="2914015" cy="2182495"/>
            </a:xfrm>
            <a:custGeom>
              <a:avLst/>
              <a:gdLst/>
              <a:ahLst/>
              <a:cxnLst/>
              <a:rect l="l" t="t" r="r" b="b"/>
              <a:pathLst>
                <a:path w="2914015" h="2182495">
                  <a:moveTo>
                    <a:pt x="0" y="0"/>
                  </a:moveTo>
                  <a:lnTo>
                    <a:pt x="2913610" y="0"/>
                  </a:lnTo>
                  <a:lnTo>
                    <a:pt x="2913610" y="2182090"/>
                  </a:lnTo>
                  <a:lnTo>
                    <a:pt x="0" y="2182090"/>
                  </a:lnTo>
                  <a:lnTo>
                    <a:pt x="0" y="0"/>
                  </a:lnTo>
                  <a:close/>
                </a:path>
              </a:pathLst>
            </a:custGeom>
            <a:ln w="1246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33" name="object 33"/>
          <p:cNvGrpSpPr/>
          <p:nvPr/>
        </p:nvGrpSpPr>
        <p:grpSpPr>
          <a:xfrm>
            <a:off x="727363" y="6313516"/>
            <a:ext cx="2909570" cy="2182495"/>
            <a:chOff x="727363" y="6313516"/>
            <a:chExt cx="2909570" cy="2182495"/>
          </a:xfrm>
        </p:grpSpPr>
        <p:pic>
          <p:nvPicPr>
            <p:cNvPr id="34" name="object 3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727363" y="6313516"/>
              <a:ext cx="2909454" cy="2182089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903142" y="6480917"/>
              <a:ext cx="145472" cy="112135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217513" y="6480917"/>
              <a:ext cx="239423" cy="112135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865251" y="6405285"/>
              <a:ext cx="573162" cy="190084"/>
            </a:xfrm>
            <a:prstGeom prst="rect">
              <a:avLst/>
            </a:prstGeom>
          </p:spPr>
        </p:pic>
        <p:sp>
          <p:nvSpPr>
            <p:cNvPr id="38" name="object 38"/>
            <p:cNvSpPr/>
            <p:nvPr/>
          </p:nvSpPr>
          <p:spPr>
            <a:xfrm>
              <a:off x="1863173" y="6403207"/>
              <a:ext cx="577850" cy="194310"/>
            </a:xfrm>
            <a:custGeom>
              <a:avLst/>
              <a:gdLst/>
              <a:ahLst/>
              <a:cxnLst/>
              <a:rect l="l" t="t" r="r" b="b"/>
              <a:pathLst>
                <a:path w="577850" h="194309">
                  <a:moveTo>
                    <a:pt x="0" y="0"/>
                  </a:moveTo>
                  <a:lnTo>
                    <a:pt x="577333" y="0"/>
                  </a:lnTo>
                  <a:lnTo>
                    <a:pt x="577333" y="194205"/>
                  </a:lnTo>
                  <a:lnTo>
                    <a:pt x="0" y="194205"/>
                  </a:lnTo>
                  <a:lnTo>
                    <a:pt x="0" y="0"/>
                  </a:lnTo>
                  <a:close/>
                </a:path>
              </a:pathLst>
            </a:custGeom>
            <a:ln w="4156">
              <a:solidFill>
                <a:srgbClr val="6095C9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39" name="object 39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784411" y="6688835"/>
              <a:ext cx="2795985" cy="458405"/>
            </a:xfrm>
            <a:prstGeom prst="rect">
              <a:avLst/>
            </a:prstGeom>
          </p:spPr>
        </p:pic>
      </p:grpSp>
      <p:sp>
        <p:nvSpPr>
          <p:cNvPr id="40" name="object 40"/>
          <p:cNvSpPr txBox="1"/>
          <p:nvPr/>
        </p:nvSpPr>
        <p:spPr>
          <a:xfrm>
            <a:off x="823787" y="6900657"/>
            <a:ext cx="1758314" cy="13538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150" dirty="0">
                <a:solidFill>
                  <a:srgbClr val="FFFFFF"/>
                </a:solidFill>
                <a:latin typeface="Calibri"/>
                <a:cs typeface="Calibri"/>
              </a:rPr>
              <a:t>Deep</a:t>
            </a:r>
            <a:r>
              <a:rPr sz="1150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50" dirty="0">
                <a:solidFill>
                  <a:srgbClr val="FFFFFF"/>
                </a:solidFill>
                <a:latin typeface="Calibri"/>
                <a:cs typeface="Calibri"/>
              </a:rPr>
              <a:t>posterior</a:t>
            </a:r>
            <a:r>
              <a:rPr sz="115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50" spc="-10" dirty="0">
                <a:solidFill>
                  <a:srgbClr val="FFFFFF"/>
                </a:solidFill>
                <a:latin typeface="Calibri"/>
                <a:cs typeface="Calibri"/>
              </a:rPr>
              <a:t>compartment</a:t>
            </a:r>
            <a:endParaRPr sz="1150">
              <a:latin typeface="Calibri"/>
              <a:cs typeface="Calibri"/>
            </a:endParaRPr>
          </a:p>
          <a:p>
            <a:pPr marL="64769">
              <a:lnSpc>
                <a:spcPct val="100000"/>
              </a:lnSpc>
              <a:spcBef>
                <a:spcPts val="944"/>
              </a:spcBef>
            </a:pPr>
            <a:r>
              <a:rPr sz="350" dirty="0">
                <a:solidFill>
                  <a:srgbClr val="7F7F7F"/>
                </a:solidFill>
                <a:latin typeface="Wingdings"/>
                <a:cs typeface="Wingdings"/>
              </a:rPr>
              <a:t></a:t>
            </a:r>
            <a:r>
              <a:rPr sz="350" spc="250" dirty="0">
                <a:solidFill>
                  <a:srgbClr val="7F7F7F"/>
                </a:solidFill>
                <a:latin typeface="Times New Roman"/>
                <a:cs typeface="Times New Roman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Flexor</a:t>
            </a:r>
            <a:r>
              <a:rPr sz="550" spc="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hallucis</a:t>
            </a:r>
            <a:r>
              <a:rPr sz="550" spc="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longus</a:t>
            </a:r>
            <a:endParaRPr sz="55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450">
              <a:latin typeface="Calibri"/>
              <a:cs typeface="Calibri"/>
            </a:endParaRPr>
          </a:p>
          <a:p>
            <a:pPr marL="64769">
              <a:lnSpc>
                <a:spcPct val="100000"/>
              </a:lnSpc>
            </a:pPr>
            <a:r>
              <a:rPr sz="350" dirty="0">
                <a:solidFill>
                  <a:srgbClr val="7F7F7F"/>
                </a:solidFill>
                <a:latin typeface="Wingdings"/>
                <a:cs typeface="Wingdings"/>
              </a:rPr>
              <a:t></a:t>
            </a:r>
            <a:r>
              <a:rPr sz="350" spc="220" dirty="0">
                <a:solidFill>
                  <a:srgbClr val="7F7F7F"/>
                </a:solidFill>
                <a:latin typeface="Times New Roman"/>
                <a:cs typeface="Times New Roman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Origin</a:t>
            </a:r>
            <a:endParaRPr sz="550">
              <a:latin typeface="Calibri"/>
              <a:cs typeface="Calibri"/>
            </a:endParaRPr>
          </a:p>
          <a:p>
            <a:pPr marL="210185" marR="604520" indent="-73025">
              <a:lnSpc>
                <a:spcPct val="100000"/>
              </a:lnSpc>
              <a:spcBef>
                <a:spcPts val="170"/>
              </a:spcBef>
            </a:pPr>
            <a:r>
              <a:rPr sz="350" dirty="0">
                <a:solidFill>
                  <a:srgbClr val="262626"/>
                </a:solidFill>
                <a:latin typeface="Wingdings"/>
                <a:cs typeface="Wingdings"/>
              </a:rPr>
              <a:t></a:t>
            </a:r>
            <a:r>
              <a:rPr sz="350" spc="254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Lower</a:t>
            </a:r>
            <a:r>
              <a:rPr sz="550" spc="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2/3rds</a:t>
            </a:r>
            <a:r>
              <a:rPr sz="550" spc="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posterior</a:t>
            </a:r>
            <a:r>
              <a:rPr sz="550" spc="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surface</a:t>
            </a:r>
            <a:r>
              <a:rPr sz="550" spc="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25" dirty="0">
                <a:solidFill>
                  <a:srgbClr val="404040"/>
                </a:solidFill>
                <a:latin typeface="Calibri"/>
                <a:cs typeface="Calibri"/>
              </a:rPr>
              <a:t>of</a:t>
            </a:r>
            <a:r>
              <a:rPr sz="550" spc="20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fibula</a:t>
            </a:r>
            <a:endParaRPr sz="55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450">
              <a:latin typeface="Calibri"/>
              <a:cs typeface="Calibri"/>
            </a:endParaRPr>
          </a:p>
          <a:p>
            <a:pPr marL="64769">
              <a:lnSpc>
                <a:spcPct val="100000"/>
              </a:lnSpc>
            </a:pPr>
            <a:r>
              <a:rPr sz="350" dirty="0">
                <a:solidFill>
                  <a:srgbClr val="7F7F7F"/>
                </a:solidFill>
                <a:latin typeface="Wingdings"/>
                <a:cs typeface="Wingdings"/>
              </a:rPr>
              <a:t></a:t>
            </a:r>
            <a:r>
              <a:rPr sz="350" spc="220" dirty="0">
                <a:solidFill>
                  <a:srgbClr val="7F7F7F"/>
                </a:solidFill>
                <a:latin typeface="Times New Roman"/>
                <a:cs typeface="Times New Roman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Insertion</a:t>
            </a:r>
            <a:endParaRPr sz="550">
              <a:latin typeface="Calibri"/>
              <a:cs typeface="Calibri"/>
            </a:endParaRPr>
          </a:p>
          <a:p>
            <a:pPr marL="210185" marR="573405" indent="-73025">
              <a:lnSpc>
                <a:spcPts val="640"/>
              </a:lnSpc>
              <a:spcBef>
                <a:spcPts val="240"/>
              </a:spcBef>
            </a:pPr>
            <a:r>
              <a:rPr sz="350" dirty="0">
                <a:solidFill>
                  <a:srgbClr val="262626"/>
                </a:solidFill>
                <a:latin typeface="Wingdings"/>
                <a:cs typeface="Wingdings"/>
              </a:rPr>
              <a:t></a:t>
            </a:r>
            <a:r>
              <a:rPr sz="350" spc="229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Plantar</a:t>
            </a:r>
            <a:r>
              <a:rPr sz="55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surface</a:t>
            </a:r>
            <a:r>
              <a:rPr sz="55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of</a:t>
            </a:r>
            <a:r>
              <a:rPr sz="55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distal</a:t>
            </a:r>
            <a:r>
              <a:rPr sz="55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phalanx</a:t>
            </a:r>
            <a:r>
              <a:rPr sz="55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25" dirty="0">
                <a:solidFill>
                  <a:srgbClr val="404040"/>
                </a:solidFill>
                <a:latin typeface="Calibri"/>
                <a:cs typeface="Calibri"/>
              </a:rPr>
              <a:t>of</a:t>
            </a:r>
            <a:r>
              <a:rPr sz="550" spc="20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hallux</a:t>
            </a:r>
            <a:endParaRPr sz="550">
              <a:latin typeface="Calibri"/>
              <a:cs typeface="Calibri"/>
            </a:endParaRPr>
          </a:p>
          <a:p>
            <a:pPr marL="64769">
              <a:lnSpc>
                <a:spcPct val="100000"/>
              </a:lnSpc>
              <a:spcBef>
                <a:spcPts val="525"/>
              </a:spcBef>
            </a:pPr>
            <a:r>
              <a:rPr sz="350" dirty="0">
                <a:solidFill>
                  <a:srgbClr val="7F7F7F"/>
                </a:solidFill>
                <a:latin typeface="Wingdings"/>
                <a:cs typeface="Wingdings"/>
              </a:rPr>
              <a:t></a:t>
            </a:r>
            <a:r>
              <a:rPr sz="350" spc="220" dirty="0">
                <a:solidFill>
                  <a:srgbClr val="7F7F7F"/>
                </a:solidFill>
                <a:latin typeface="Times New Roman"/>
                <a:cs typeface="Times New Roman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Action</a:t>
            </a:r>
            <a:endParaRPr sz="550">
              <a:latin typeface="Calibri"/>
              <a:cs typeface="Calibri"/>
            </a:endParaRPr>
          </a:p>
          <a:p>
            <a:pPr marL="137795">
              <a:lnSpc>
                <a:spcPct val="100000"/>
              </a:lnSpc>
              <a:spcBef>
                <a:spcPts val="200"/>
              </a:spcBef>
            </a:pPr>
            <a:r>
              <a:rPr sz="350" dirty="0">
                <a:solidFill>
                  <a:srgbClr val="262626"/>
                </a:solidFill>
                <a:latin typeface="Wingdings"/>
                <a:cs typeface="Wingdings"/>
              </a:rPr>
              <a:t></a:t>
            </a:r>
            <a:r>
              <a:rPr sz="350" spc="204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Plantarflexes</a:t>
            </a:r>
            <a:r>
              <a:rPr sz="55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big toe</a:t>
            </a:r>
            <a:r>
              <a:rPr sz="55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and then</a:t>
            </a:r>
            <a:r>
              <a:rPr sz="55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ankle</a:t>
            </a:r>
            <a:endParaRPr sz="550">
              <a:latin typeface="Calibri"/>
              <a:cs typeface="Calibri"/>
            </a:endParaRPr>
          </a:p>
        </p:txBody>
      </p:sp>
      <p:grpSp>
        <p:nvGrpSpPr>
          <p:cNvPr id="41" name="object 41"/>
          <p:cNvGrpSpPr/>
          <p:nvPr/>
        </p:nvGrpSpPr>
        <p:grpSpPr>
          <a:xfrm>
            <a:off x="723207" y="6309360"/>
            <a:ext cx="2922270" cy="2194560"/>
            <a:chOff x="723207" y="6309360"/>
            <a:chExt cx="2922270" cy="2194560"/>
          </a:xfrm>
        </p:grpSpPr>
        <p:pic>
          <p:nvPicPr>
            <p:cNvPr id="42" name="object 42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2571588" y="6671389"/>
              <a:ext cx="567438" cy="1824216"/>
            </a:xfrm>
            <a:prstGeom prst="rect">
              <a:avLst/>
            </a:prstGeom>
          </p:spPr>
        </p:pic>
        <p:sp>
          <p:nvSpPr>
            <p:cNvPr id="43" name="object 43"/>
            <p:cNvSpPr/>
            <p:nvPr/>
          </p:nvSpPr>
          <p:spPr>
            <a:xfrm>
              <a:off x="729441" y="6315594"/>
              <a:ext cx="2909570" cy="2182495"/>
            </a:xfrm>
            <a:custGeom>
              <a:avLst/>
              <a:gdLst/>
              <a:ahLst/>
              <a:cxnLst/>
              <a:rect l="l" t="t" r="r" b="b"/>
              <a:pathLst>
                <a:path w="2909570" h="2182495">
                  <a:moveTo>
                    <a:pt x="0" y="0"/>
                  </a:moveTo>
                  <a:lnTo>
                    <a:pt x="2909454" y="0"/>
                  </a:lnTo>
                  <a:lnTo>
                    <a:pt x="2909454" y="2182090"/>
                  </a:lnTo>
                  <a:lnTo>
                    <a:pt x="0" y="2182090"/>
                  </a:lnTo>
                  <a:lnTo>
                    <a:pt x="0" y="0"/>
                  </a:lnTo>
                  <a:close/>
                </a:path>
              </a:pathLst>
            </a:custGeom>
            <a:ln w="1246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44" name="object 44"/>
          <p:cNvGrpSpPr/>
          <p:nvPr/>
        </p:nvGrpSpPr>
        <p:grpSpPr>
          <a:xfrm>
            <a:off x="3919451" y="6313516"/>
            <a:ext cx="2914015" cy="2182495"/>
            <a:chOff x="3919451" y="6313516"/>
            <a:chExt cx="2914015" cy="2182495"/>
          </a:xfrm>
        </p:grpSpPr>
        <p:pic>
          <p:nvPicPr>
            <p:cNvPr id="45" name="object 45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919451" y="6313516"/>
              <a:ext cx="2913609" cy="2182089"/>
            </a:xfrm>
            <a:prstGeom prst="rect">
              <a:avLst/>
            </a:prstGeom>
          </p:spPr>
        </p:pic>
        <p:pic>
          <p:nvPicPr>
            <p:cNvPr id="46" name="object 46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095481" y="6480917"/>
              <a:ext cx="145680" cy="112135"/>
            </a:xfrm>
            <a:prstGeom prst="rect">
              <a:avLst/>
            </a:prstGeom>
          </p:spPr>
        </p:pic>
        <p:pic>
          <p:nvPicPr>
            <p:cNvPr id="47" name="object 47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413158" y="6480917"/>
              <a:ext cx="239765" cy="112135"/>
            </a:xfrm>
            <a:prstGeom prst="rect">
              <a:avLst/>
            </a:prstGeom>
          </p:spPr>
        </p:pic>
        <p:pic>
          <p:nvPicPr>
            <p:cNvPr id="48" name="object 48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5058964" y="6405285"/>
              <a:ext cx="573980" cy="190084"/>
            </a:xfrm>
            <a:prstGeom prst="rect">
              <a:avLst/>
            </a:prstGeom>
          </p:spPr>
        </p:pic>
        <p:sp>
          <p:nvSpPr>
            <p:cNvPr id="49" name="object 49"/>
            <p:cNvSpPr/>
            <p:nvPr/>
          </p:nvSpPr>
          <p:spPr>
            <a:xfrm>
              <a:off x="5056882" y="6403207"/>
              <a:ext cx="578485" cy="194310"/>
            </a:xfrm>
            <a:custGeom>
              <a:avLst/>
              <a:gdLst/>
              <a:ahLst/>
              <a:cxnLst/>
              <a:rect l="l" t="t" r="r" b="b"/>
              <a:pathLst>
                <a:path w="578485" h="194309">
                  <a:moveTo>
                    <a:pt x="0" y="0"/>
                  </a:moveTo>
                  <a:lnTo>
                    <a:pt x="578158" y="0"/>
                  </a:lnTo>
                  <a:lnTo>
                    <a:pt x="578158" y="194205"/>
                  </a:lnTo>
                  <a:lnTo>
                    <a:pt x="0" y="194205"/>
                  </a:lnTo>
                  <a:lnTo>
                    <a:pt x="0" y="0"/>
                  </a:lnTo>
                  <a:close/>
                </a:path>
              </a:pathLst>
            </a:custGeom>
            <a:ln w="4156">
              <a:solidFill>
                <a:srgbClr val="6095C9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0" name="object 50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3976579" y="6688836"/>
              <a:ext cx="2799979" cy="458405"/>
            </a:xfrm>
            <a:prstGeom prst="rect">
              <a:avLst/>
            </a:prstGeom>
          </p:spPr>
        </p:pic>
        <p:pic>
          <p:nvPicPr>
            <p:cNvPr id="51" name="object 51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5674532" y="6625565"/>
              <a:ext cx="539784" cy="1824274"/>
            </a:xfrm>
            <a:prstGeom prst="rect">
              <a:avLst/>
            </a:prstGeom>
          </p:spPr>
        </p:pic>
      </p:grpSp>
      <p:sp>
        <p:nvSpPr>
          <p:cNvPr id="52" name="object 52"/>
          <p:cNvSpPr txBox="1"/>
          <p:nvPr/>
        </p:nvSpPr>
        <p:spPr>
          <a:xfrm>
            <a:off x="4061918" y="6923568"/>
            <a:ext cx="1760855" cy="13233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150" dirty="0">
                <a:solidFill>
                  <a:srgbClr val="FFFFFF"/>
                </a:solidFill>
                <a:latin typeface="Calibri"/>
                <a:cs typeface="Calibri"/>
              </a:rPr>
              <a:t>Deep</a:t>
            </a:r>
            <a:r>
              <a:rPr sz="1150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50" dirty="0">
                <a:solidFill>
                  <a:srgbClr val="FFFFFF"/>
                </a:solidFill>
                <a:latin typeface="Calibri"/>
                <a:cs typeface="Calibri"/>
              </a:rPr>
              <a:t>posterior</a:t>
            </a:r>
            <a:r>
              <a:rPr sz="115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50" spc="-10" dirty="0">
                <a:solidFill>
                  <a:srgbClr val="FFFFFF"/>
                </a:solidFill>
                <a:latin typeface="Calibri"/>
                <a:cs typeface="Calibri"/>
              </a:rPr>
              <a:t>compartment</a:t>
            </a:r>
            <a:endParaRPr sz="1150">
              <a:latin typeface="Calibri"/>
              <a:cs typeface="Calibri"/>
            </a:endParaRPr>
          </a:p>
          <a:p>
            <a:pPr marL="19050">
              <a:lnSpc>
                <a:spcPct val="100000"/>
              </a:lnSpc>
              <a:spcBef>
                <a:spcPts val="740"/>
              </a:spcBef>
            </a:pP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Flexor</a:t>
            </a:r>
            <a:r>
              <a:rPr sz="550" spc="7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digitorum</a:t>
            </a:r>
            <a:r>
              <a:rPr sz="550" spc="7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longus</a:t>
            </a:r>
            <a:endParaRPr sz="550">
              <a:latin typeface="Calibri"/>
              <a:cs typeface="Calibri"/>
            </a:endParaRPr>
          </a:p>
          <a:p>
            <a:pPr marL="19050">
              <a:lnSpc>
                <a:spcPct val="100000"/>
              </a:lnSpc>
              <a:spcBef>
                <a:spcPts val="530"/>
              </a:spcBef>
            </a:pPr>
            <a:r>
              <a:rPr sz="300" dirty="0">
                <a:solidFill>
                  <a:srgbClr val="7F7F7F"/>
                </a:solidFill>
                <a:latin typeface="Wingdings"/>
                <a:cs typeface="Wingdings"/>
              </a:rPr>
              <a:t></a:t>
            </a:r>
            <a:r>
              <a:rPr sz="300" spc="265" dirty="0">
                <a:solidFill>
                  <a:srgbClr val="7F7F7F"/>
                </a:solidFill>
                <a:latin typeface="Times New Roman"/>
                <a:cs typeface="Times New Roman"/>
              </a:rPr>
              <a:t> </a:t>
            </a:r>
            <a:r>
              <a:rPr sz="450" spc="-10" dirty="0">
                <a:solidFill>
                  <a:srgbClr val="404040"/>
                </a:solidFill>
                <a:latin typeface="Calibri"/>
                <a:cs typeface="Calibri"/>
              </a:rPr>
              <a:t>Origin</a:t>
            </a:r>
            <a:endParaRPr sz="450">
              <a:latin typeface="Calibri"/>
              <a:cs typeface="Calibri"/>
            </a:endParaRPr>
          </a:p>
          <a:p>
            <a:pPr marL="92075">
              <a:lnSpc>
                <a:spcPct val="100000"/>
              </a:lnSpc>
              <a:spcBef>
                <a:spcPts val="160"/>
              </a:spcBef>
            </a:pPr>
            <a:r>
              <a:rPr sz="300" dirty="0">
                <a:solidFill>
                  <a:srgbClr val="262626"/>
                </a:solidFill>
                <a:latin typeface="Wingdings"/>
                <a:cs typeface="Wingdings"/>
              </a:rPr>
              <a:t></a:t>
            </a:r>
            <a:r>
              <a:rPr sz="300" spc="36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450" dirty="0">
                <a:solidFill>
                  <a:srgbClr val="404040"/>
                </a:solidFill>
                <a:latin typeface="Calibri"/>
                <a:cs typeface="Calibri"/>
              </a:rPr>
              <a:t>Medial</a:t>
            </a:r>
            <a:r>
              <a:rPr sz="450" spc="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450" dirty="0">
                <a:solidFill>
                  <a:srgbClr val="404040"/>
                </a:solidFill>
                <a:latin typeface="Calibri"/>
                <a:cs typeface="Calibri"/>
              </a:rPr>
              <a:t>part</a:t>
            </a:r>
            <a:r>
              <a:rPr sz="450" spc="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450" dirty="0">
                <a:solidFill>
                  <a:srgbClr val="404040"/>
                </a:solidFill>
                <a:latin typeface="Calibri"/>
                <a:cs typeface="Calibri"/>
              </a:rPr>
              <a:t>of</a:t>
            </a:r>
            <a:r>
              <a:rPr sz="450" spc="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450" dirty="0">
                <a:solidFill>
                  <a:srgbClr val="404040"/>
                </a:solidFill>
                <a:latin typeface="Calibri"/>
                <a:cs typeface="Calibri"/>
              </a:rPr>
              <a:t>posterior</a:t>
            </a:r>
            <a:r>
              <a:rPr sz="450" spc="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450" dirty="0">
                <a:solidFill>
                  <a:srgbClr val="404040"/>
                </a:solidFill>
                <a:latin typeface="Calibri"/>
                <a:cs typeface="Calibri"/>
              </a:rPr>
              <a:t>surface</a:t>
            </a:r>
            <a:r>
              <a:rPr sz="450" spc="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450" dirty="0">
                <a:solidFill>
                  <a:srgbClr val="404040"/>
                </a:solidFill>
                <a:latin typeface="Calibri"/>
                <a:cs typeface="Calibri"/>
              </a:rPr>
              <a:t>of</a:t>
            </a:r>
            <a:r>
              <a:rPr sz="450" spc="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450" spc="-10" dirty="0">
                <a:solidFill>
                  <a:srgbClr val="404040"/>
                </a:solidFill>
                <a:latin typeface="Calibri"/>
                <a:cs typeface="Calibri"/>
              </a:rPr>
              <a:t>tibia</a:t>
            </a:r>
            <a:endParaRPr sz="45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400">
              <a:latin typeface="Calibri"/>
              <a:cs typeface="Calibri"/>
            </a:endParaRPr>
          </a:p>
          <a:p>
            <a:pPr marL="19050">
              <a:lnSpc>
                <a:spcPct val="100000"/>
              </a:lnSpc>
            </a:pPr>
            <a:r>
              <a:rPr sz="300" dirty="0">
                <a:solidFill>
                  <a:srgbClr val="7F7F7F"/>
                </a:solidFill>
                <a:latin typeface="Wingdings"/>
                <a:cs typeface="Wingdings"/>
              </a:rPr>
              <a:t></a:t>
            </a:r>
            <a:r>
              <a:rPr sz="300" spc="265" dirty="0">
                <a:solidFill>
                  <a:srgbClr val="7F7F7F"/>
                </a:solidFill>
                <a:latin typeface="Times New Roman"/>
                <a:cs typeface="Times New Roman"/>
              </a:rPr>
              <a:t> </a:t>
            </a:r>
            <a:r>
              <a:rPr sz="450" spc="-10" dirty="0">
                <a:solidFill>
                  <a:srgbClr val="404040"/>
                </a:solidFill>
                <a:latin typeface="Calibri"/>
                <a:cs typeface="Calibri"/>
              </a:rPr>
              <a:t>Insertion</a:t>
            </a:r>
            <a:endParaRPr sz="450">
              <a:latin typeface="Calibri"/>
              <a:cs typeface="Calibri"/>
            </a:endParaRPr>
          </a:p>
          <a:p>
            <a:pPr marL="165100" marR="605155" indent="-73025">
              <a:lnSpc>
                <a:spcPts val="509"/>
              </a:lnSpc>
              <a:spcBef>
                <a:spcPts val="235"/>
              </a:spcBef>
            </a:pPr>
            <a:r>
              <a:rPr sz="300" dirty="0">
                <a:solidFill>
                  <a:srgbClr val="262626"/>
                </a:solidFill>
                <a:latin typeface="Wingdings"/>
                <a:cs typeface="Wingdings"/>
              </a:rPr>
              <a:t></a:t>
            </a:r>
            <a:r>
              <a:rPr sz="300" spc="37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450" dirty="0">
                <a:solidFill>
                  <a:srgbClr val="404040"/>
                </a:solidFill>
                <a:latin typeface="Calibri"/>
                <a:cs typeface="Calibri"/>
              </a:rPr>
              <a:t>Plantar</a:t>
            </a:r>
            <a:r>
              <a:rPr sz="450" spc="5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450" dirty="0">
                <a:solidFill>
                  <a:srgbClr val="404040"/>
                </a:solidFill>
                <a:latin typeface="Calibri"/>
                <a:cs typeface="Calibri"/>
              </a:rPr>
              <a:t>surface</a:t>
            </a:r>
            <a:r>
              <a:rPr sz="450" spc="5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450" dirty="0">
                <a:solidFill>
                  <a:srgbClr val="404040"/>
                </a:solidFill>
                <a:latin typeface="Calibri"/>
                <a:cs typeface="Calibri"/>
              </a:rPr>
              <a:t>base</a:t>
            </a:r>
            <a:r>
              <a:rPr sz="450" spc="5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450" dirty="0">
                <a:solidFill>
                  <a:srgbClr val="404040"/>
                </a:solidFill>
                <a:latin typeface="Calibri"/>
                <a:cs typeface="Calibri"/>
              </a:rPr>
              <a:t>of</a:t>
            </a:r>
            <a:r>
              <a:rPr sz="450" spc="5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450" dirty="0">
                <a:solidFill>
                  <a:srgbClr val="404040"/>
                </a:solidFill>
                <a:latin typeface="Calibri"/>
                <a:cs typeface="Calibri"/>
              </a:rPr>
              <a:t>distal</a:t>
            </a:r>
            <a:r>
              <a:rPr sz="450" spc="5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450" dirty="0">
                <a:solidFill>
                  <a:srgbClr val="404040"/>
                </a:solidFill>
                <a:latin typeface="Calibri"/>
                <a:cs typeface="Calibri"/>
              </a:rPr>
              <a:t>phalanx</a:t>
            </a:r>
            <a:r>
              <a:rPr sz="450" spc="5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450" spc="-25" dirty="0">
                <a:solidFill>
                  <a:srgbClr val="404040"/>
                </a:solidFill>
                <a:latin typeface="Calibri"/>
                <a:cs typeface="Calibri"/>
              </a:rPr>
              <a:t>of</a:t>
            </a:r>
            <a:r>
              <a:rPr sz="450" spc="20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450" dirty="0">
                <a:solidFill>
                  <a:srgbClr val="404040"/>
                </a:solidFill>
                <a:latin typeface="Calibri"/>
                <a:cs typeface="Calibri"/>
              </a:rPr>
              <a:t>lateral</a:t>
            </a:r>
            <a:r>
              <a:rPr sz="45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450" dirty="0">
                <a:solidFill>
                  <a:srgbClr val="404040"/>
                </a:solidFill>
                <a:latin typeface="Calibri"/>
                <a:cs typeface="Calibri"/>
              </a:rPr>
              <a:t>4</a:t>
            </a:r>
            <a:r>
              <a:rPr sz="450" spc="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450" spc="-20" dirty="0">
                <a:solidFill>
                  <a:srgbClr val="404040"/>
                </a:solidFill>
                <a:latin typeface="Calibri"/>
                <a:cs typeface="Calibri"/>
              </a:rPr>
              <a:t>toes</a:t>
            </a:r>
            <a:endParaRPr sz="450">
              <a:latin typeface="Calibri"/>
              <a:cs typeface="Calibri"/>
            </a:endParaRPr>
          </a:p>
          <a:p>
            <a:pPr marL="19050">
              <a:lnSpc>
                <a:spcPct val="100000"/>
              </a:lnSpc>
              <a:spcBef>
                <a:spcPts val="530"/>
              </a:spcBef>
            </a:pPr>
            <a:r>
              <a:rPr sz="300" dirty="0">
                <a:solidFill>
                  <a:srgbClr val="7F7F7F"/>
                </a:solidFill>
                <a:latin typeface="Wingdings"/>
                <a:cs typeface="Wingdings"/>
              </a:rPr>
              <a:t></a:t>
            </a:r>
            <a:r>
              <a:rPr sz="300" spc="265" dirty="0">
                <a:solidFill>
                  <a:srgbClr val="7F7F7F"/>
                </a:solidFill>
                <a:latin typeface="Times New Roman"/>
                <a:cs typeface="Times New Roman"/>
              </a:rPr>
              <a:t> </a:t>
            </a:r>
            <a:r>
              <a:rPr sz="450" spc="-10" dirty="0">
                <a:solidFill>
                  <a:srgbClr val="404040"/>
                </a:solidFill>
                <a:latin typeface="Calibri"/>
                <a:cs typeface="Calibri"/>
              </a:rPr>
              <a:t>Action</a:t>
            </a:r>
            <a:endParaRPr sz="450">
              <a:latin typeface="Calibri"/>
              <a:cs typeface="Calibri"/>
            </a:endParaRPr>
          </a:p>
          <a:p>
            <a:pPr marL="165100" marR="710565" indent="-73025">
              <a:lnSpc>
                <a:spcPct val="96200"/>
              </a:lnSpc>
              <a:spcBef>
                <a:spcPts val="180"/>
              </a:spcBef>
            </a:pPr>
            <a:r>
              <a:rPr sz="300" dirty="0">
                <a:solidFill>
                  <a:srgbClr val="262626"/>
                </a:solidFill>
                <a:latin typeface="Wingdings"/>
                <a:cs typeface="Wingdings"/>
              </a:rPr>
              <a:t></a:t>
            </a:r>
            <a:r>
              <a:rPr sz="300" spc="38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450" dirty="0">
                <a:solidFill>
                  <a:srgbClr val="404040"/>
                </a:solidFill>
                <a:latin typeface="Calibri"/>
                <a:cs typeface="Calibri"/>
              </a:rPr>
              <a:t>Plantarflexes</a:t>
            </a:r>
            <a:r>
              <a:rPr sz="450" spc="5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450" dirty="0">
                <a:solidFill>
                  <a:srgbClr val="404040"/>
                </a:solidFill>
                <a:latin typeface="Calibri"/>
                <a:cs typeface="Calibri"/>
              </a:rPr>
              <a:t>distal,</a:t>
            </a:r>
            <a:r>
              <a:rPr sz="450" spc="5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450" spc="-10" dirty="0">
                <a:solidFill>
                  <a:srgbClr val="404040"/>
                </a:solidFill>
                <a:latin typeface="Calibri"/>
                <a:cs typeface="Calibri"/>
              </a:rPr>
              <a:t>proximal</a:t>
            </a:r>
            <a:r>
              <a:rPr sz="450" spc="20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450" dirty="0">
                <a:solidFill>
                  <a:srgbClr val="404040"/>
                </a:solidFill>
                <a:latin typeface="Calibri"/>
                <a:cs typeface="Calibri"/>
              </a:rPr>
              <a:t>Interphalangeal</a:t>
            </a:r>
            <a:r>
              <a:rPr sz="450" spc="17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450" spc="-10" dirty="0">
                <a:solidFill>
                  <a:srgbClr val="404040"/>
                </a:solidFill>
                <a:latin typeface="Calibri"/>
                <a:cs typeface="Calibri"/>
              </a:rPr>
              <a:t>joints,</a:t>
            </a:r>
            <a:r>
              <a:rPr sz="450" spc="20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450" dirty="0">
                <a:solidFill>
                  <a:srgbClr val="404040"/>
                </a:solidFill>
                <a:latin typeface="Calibri"/>
                <a:cs typeface="Calibri"/>
              </a:rPr>
              <a:t>metatarsophalangeal</a:t>
            </a:r>
            <a:r>
              <a:rPr sz="450" spc="114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450" dirty="0">
                <a:solidFill>
                  <a:srgbClr val="404040"/>
                </a:solidFill>
                <a:latin typeface="Calibri"/>
                <a:cs typeface="Calibri"/>
              </a:rPr>
              <a:t>joints</a:t>
            </a:r>
            <a:r>
              <a:rPr sz="450" spc="114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450" dirty="0">
                <a:solidFill>
                  <a:srgbClr val="404040"/>
                </a:solidFill>
                <a:latin typeface="Calibri"/>
                <a:cs typeface="Calibri"/>
              </a:rPr>
              <a:t>and</a:t>
            </a:r>
            <a:r>
              <a:rPr sz="450" spc="114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450" spc="-25" dirty="0">
                <a:solidFill>
                  <a:srgbClr val="404040"/>
                </a:solidFill>
                <a:latin typeface="Calibri"/>
                <a:cs typeface="Calibri"/>
              </a:rPr>
              <a:t>the</a:t>
            </a:r>
            <a:r>
              <a:rPr sz="450" spc="20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450" dirty="0">
                <a:solidFill>
                  <a:srgbClr val="404040"/>
                </a:solidFill>
                <a:latin typeface="Calibri"/>
                <a:cs typeface="Calibri"/>
              </a:rPr>
              <a:t>Talocrural</a:t>
            </a:r>
            <a:r>
              <a:rPr sz="450" spc="114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450" spc="-10" dirty="0">
                <a:solidFill>
                  <a:srgbClr val="404040"/>
                </a:solidFill>
                <a:latin typeface="Calibri"/>
                <a:cs typeface="Calibri"/>
              </a:rPr>
              <a:t>joint</a:t>
            </a:r>
            <a:endParaRPr sz="450">
              <a:latin typeface="Calibri"/>
              <a:cs typeface="Calibri"/>
            </a:endParaRPr>
          </a:p>
        </p:txBody>
      </p:sp>
      <p:grpSp>
        <p:nvGrpSpPr>
          <p:cNvPr id="53" name="object 53"/>
          <p:cNvGrpSpPr/>
          <p:nvPr/>
        </p:nvGrpSpPr>
        <p:grpSpPr>
          <a:xfrm>
            <a:off x="3915294" y="6309360"/>
            <a:ext cx="2926080" cy="2194560"/>
            <a:chOff x="3915294" y="6309360"/>
            <a:chExt cx="2926080" cy="2194560"/>
          </a:xfrm>
        </p:grpSpPr>
        <p:pic>
          <p:nvPicPr>
            <p:cNvPr id="54" name="object 54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6214014" y="7542032"/>
              <a:ext cx="595946" cy="838969"/>
            </a:xfrm>
            <a:prstGeom prst="rect">
              <a:avLst/>
            </a:prstGeom>
          </p:spPr>
        </p:pic>
        <p:sp>
          <p:nvSpPr>
            <p:cNvPr id="55" name="object 55"/>
            <p:cNvSpPr/>
            <p:nvPr/>
          </p:nvSpPr>
          <p:spPr>
            <a:xfrm>
              <a:off x="3921529" y="6315594"/>
              <a:ext cx="2914015" cy="2182495"/>
            </a:xfrm>
            <a:custGeom>
              <a:avLst/>
              <a:gdLst/>
              <a:ahLst/>
              <a:cxnLst/>
              <a:rect l="l" t="t" r="r" b="b"/>
              <a:pathLst>
                <a:path w="2914015" h="2182495">
                  <a:moveTo>
                    <a:pt x="0" y="0"/>
                  </a:moveTo>
                  <a:lnTo>
                    <a:pt x="2913610" y="0"/>
                  </a:lnTo>
                  <a:lnTo>
                    <a:pt x="2913610" y="2182090"/>
                  </a:lnTo>
                  <a:lnTo>
                    <a:pt x="0" y="2182090"/>
                  </a:lnTo>
                  <a:lnTo>
                    <a:pt x="0" y="0"/>
                  </a:lnTo>
                  <a:close/>
                </a:path>
              </a:pathLst>
            </a:custGeom>
            <a:ln w="1246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6" name="object 5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381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30"/>
              </a:spcBef>
            </a:pPr>
            <a:fld id="{81D60167-4931-47E6-BA6A-407CBD079E47}" type="slidenum">
              <a:rPr spc="-5" dirty="0"/>
              <a:t>4</a:t>
            </a:fld>
            <a:endParaRPr spc="-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object 3"/>
          <p:cNvGrpSpPr/>
          <p:nvPr/>
        </p:nvGrpSpPr>
        <p:grpSpPr>
          <a:xfrm>
            <a:off x="727363" y="2194561"/>
            <a:ext cx="2909570" cy="2182495"/>
            <a:chOff x="727363" y="2194561"/>
            <a:chExt cx="2909570" cy="2182495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727363" y="2194561"/>
              <a:ext cx="2909454" cy="2182089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903142" y="2361961"/>
              <a:ext cx="145472" cy="112134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217513" y="2361961"/>
              <a:ext cx="239423" cy="112134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865251" y="2286329"/>
              <a:ext cx="573162" cy="190084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1863173" y="2284251"/>
              <a:ext cx="577850" cy="194310"/>
            </a:xfrm>
            <a:custGeom>
              <a:avLst/>
              <a:gdLst/>
              <a:ahLst/>
              <a:cxnLst/>
              <a:rect l="l" t="t" r="r" b="b"/>
              <a:pathLst>
                <a:path w="577850" h="194310">
                  <a:moveTo>
                    <a:pt x="0" y="0"/>
                  </a:moveTo>
                  <a:lnTo>
                    <a:pt x="577333" y="0"/>
                  </a:lnTo>
                  <a:lnTo>
                    <a:pt x="577333" y="194205"/>
                  </a:lnTo>
                  <a:lnTo>
                    <a:pt x="0" y="194205"/>
                  </a:lnTo>
                  <a:lnTo>
                    <a:pt x="0" y="0"/>
                  </a:lnTo>
                  <a:close/>
                </a:path>
              </a:pathLst>
            </a:custGeom>
            <a:ln w="4156">
              <a:solidFill>
                <a:srgbClr val="6095C9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" name="object 9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784411" y="2569880"/>
              <a:ext cx="2795985" cy="458405"/>
            </a:xfrm>
            <a:prstGeom prst="rect">
              <a:avLst/>
            </a:prstGeom>
          </p:spPr>
        </p:pic>
      </p:grpSp>
      <p:sp>
        <p:nvSpPr>
          <p:cNvPr id="10" name="object 10"/>
          <p:cNvSpPr txBox="1"/>
          <p:nvPr/>
        </p:nvSpPr>
        <p:spPr>
          <a:xfrm>
            <a:off x="823787" y="2758790"/>
            <a:ext cx="2065655" cy="20002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150" dirty="0">
                <a:solidFill>
                  <a:srgbClr val="FFFFFF"/>
                </a:solidFill>
                <a:latin typeface="Calibri"/>
                <a:cs typeface="Calibri"/>
              </a:rPr>
              <a:t>Superficial</a:t>
            </a:r>
            <a:r>
              <a:rPr sz="1150" spc="-6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50" dirty="0">
                <a:solidFill>
                  <a:srgbClr val="FFFFFF"/>
                </a:solidFill>
                <a:latin typeface="Calibri"/>
                <a:cs typeface="Calibri"/>
              </a:rPr>
              <a:t>posterior</a:t>
            </a:r>
            <a:r>
              <a:rPr sz="1150" spc="-6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50" spc="-10" dirty="0">
                <a:solidFill>
                  <a:srgbClr val="FFFFFF"/>
                </a:solidFill>
                <a:latin typeface="Calibri"/>
                <a:cs typeface="Calibri"/>
              </a:rPr>
              <a:t>compartment</a:t>
            </a:r>
            <a:endParaRPr sz="1150">
              <a:latin typeface="Calibri"/>
              <a:cs typeface="Calibri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850994" y="3070961"/>
            <a:ext cx="1157605" cy="106553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90"/>
              </a:spcBef>
            </a:pPr>
            <a:r>
              <a:rPr sz="350" dirty="0">
                <a:solidFill>
                  <a:srgbClr val="7F7F7F"/>
                </a:solidFill>
                <a:latin typeface="Wingdings"/>
                <a:cs typeface="Wingdings"/>
              </a:rPr>
              <a:t></a:t>
            </a:r>
            <a:r>
              <a:rPr sz="350" spc="220" dirty="0">
                <a:solidFill>
                  <a:srgbClr val="7F7F7F"/>
                </a:solidFill>
                <a:latin typeface="Times New Roman"/>
                <a:cs typeface="Times New Roman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Soleus</a:t>
            </a:r>
            <a:endParaRPr sz="550">
              <a:latin typeface="Calibri"/>
              <a:cs typeface="Calibri"/>
            </a:endParaRPr>
          </a:p>
          <a:p>
            <a:pPr marL="38100">
              <a:lnSpc>
                <a:spcPct val="100000"/>
              </a:lnSpc>
              <a:spcBef>
                <a:spcPts val="484"/>
              </a:spcBef>
            </a:pPr>
            <a:r>
              <a:rPr sz="350" dirty="0">
                <a:solidFill>
                  <a:srgbClr val="7F7F7F"/>
                </a:solidFill>
                <a:latin typeface="Wingdings"/>
                <a:cs typeface="Wingdings"/>
              </a:rPr>
              <a:t></a:t>
            </a:r>
            <a:r>
              <a:rPr sz="350" spc="220" dirty="0">
                <a:solidFill>
                  <a:srgbClr val="7F7F7F"/>
                </a:solidFill>
                <a:latin typeface="Times New Roman"/>
                <a:cs typeface="Times New Roman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Origin</a:t>
            </a:r>
            <a:endParaRPr sz="550">
              <a:latin typeface="Calibri"/>
              <a:cs typeface="Calibri"/>
            </a:endParaRPr>
          </a:p>
          <a:p>
            <a:pPr marL="183515" marR="30480" indent="-73025">
              <a:lnSpc>
                <a:spcPct val="89200"/>
              </a:lnSpc>
              <a:spcBef>
                <a:spcPts val="175"/>
              </a:spcBef>
            </a:pPr>
            <a:r>
              <a:rPr sz="350" dirty="0">
                <a:solidFill>
                  <a:srgbClr val="262626"/>
                </a:solidFill>
                <a:latin typeface="Wingdings"/>
                <a:cs typeface="Wingdings"/>
              </a:rPr>
              <a:t></a:t>
            </a:r>
            <a:r>
              <a:rPr sz="350" spc="229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Soleal</a:t>
            </a:r>
            <a:r>
              <a:rPr sz="55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line</a:t>
            </a:r>
            <a:r>
              <a:rPr sz="55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on</a:t>
            </a:r>
            <a:r>
              <a:rPr sz="55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posterior</a:t>
            </a:r>
            <a:r>
              <a:rPr sz="55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surface</a:t>
            </a:r>
            <a:r>
              <a:rPr sz="55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25" dirty="0">
                <a:solidFill>
                  <a:srgbClr val="404040"/>
                </a:solidFill>
                <a:latin typeface="Calibri"/>
                <a:cs typeface="Calibri"/>
              </a:rPr>
              <a:t>of</a:t>
            </a:r>
            <a:r>
              <a:rPr sz="550" spc="20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tibia,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 upper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1/3</a:t>
            </a:r>
            <a:r>
              <a:rPr sz="525" baseline="23809" dirty="0">
                <a:solidFill>
                  <a:srgbClr val="515151"/>
                </a:solidFill>
                <a:latin typeface="Calibri"/>
                <a:cs typeface="Calibri"/>
              </a:rPr>
              <a:t>rd</a:t>
            </a:r>
            <a:r>
              <a:rPr sz="525" spc="44" baseline="23809" dirty="0">
                <a:solidFill>
                  <a:srgbClr val="515151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of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 posterior</a:t>
            </a:r>
            <a:r>
              <a:rPr sz="550" spc="20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surface</a:t>
            </a:r>
            <a:r>
              <a:rPr sz="55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of</a:t>
            </a:r>
            <a:r>
              <a:rPr sz="55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fibula</a:t>
            </a:r>
            <a:endParaRPr sz="550">
              <a:latin typeface="Calibri"/>
              <a:cs typeface="Calibri"/>
            </a:endParaRPr>
          </a:p>
          <a:p>
            <a:pPr marL="38100">
              <a:lnSpc>
                <a:spcPct val="100000"/>
              </a:lnSpc>
              <a:spcBef>
                <a:spcPts val="484"/>
              </a:spcBef>
            </a:pPr>
            <a:r>
              <a:rPr sz="350" dirty="0">
                <a:solidFill>
                  <a:srgbClr val="7F7F7F"/>
                </a:solidFill>
                <a:latin typeface="Wingdings"/>
                <a:cs typeface="Wingdings"/>
              </a:rPr>
              <a:t></a:t>
            </a:r>
            <a:r>
              <a:rPr sz="350" spc="220" dirty="0">
                <a:solidFill>
                  <a:srgbClr val="7F7F7F"/>
                </a:solidFill>
                <a:latin typeface="Times New Roman"/>
                <a:cs typeface="Times New Roman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Insertion</a:t>
            </a:r>
            <a:endParaRPr sz="550">
              <a:latin typeface="Calibri"/>
              <a:cs typeface="Calibri"/>
            </a:endParaRPr>
          </a:p>
          <a:p>
            <a:pPr marL="183515" marR="92710" indent="-73025">
              <a:lnSpc>
                <a:spcPts val="570"/>
              </a:lnSpc>
              <a:spcBef>
                <a:spcPts val="229"/>
              </a:spcBef>
            </a:pPr>
            <a:r>
              <a:rPr sz="350" dirty="0">
                <a:solidFill>
                  <a:srgbClr val="262626"/>
                </a:solidFill>
                <a:latin typeface="Wingdings"/>
                <a:cs typeface="Wingdings"/>
              </a:rPr>
              <a:t></a:t>
            </a:r>
            <a:r>
              <a:rPr sz="350" spc="22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Via</a:t>
            </a:r>
            <a:r>
              <a:rPr sz="55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achilles</a:t>
            </a:r>
            <a:r>
              <a:rPr sz="55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tendon</a:t>
            </a:r>
            <a:r>
              <a:rPr sz="55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to</a:t>
            </a:r>
            <a:r>
              <a:rPr sz="55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posterior</a:t>
            </a:r>
            <a:r>
              <a:rPr sz="550" spc="20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surface</a:t>
            </a:r>
            <a:r>
              <a:rPr sz="55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of</a:t>
            </a:r>
            <a:r>
              <a:rPr sz="55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calcaneous</a:t>
            </a:r>
            <a:endParaRPr sz="550">
              <a:latin typeface="Calibri"/>
              <a:cs typeface="Calibri"/>
            </a:endParaRPr>
          </a:p>
          <a:p>
            <a:pPr marL="38100">
              <a:lnSpc>
                <a:spcPct val="100000"/>
              </a:lnSpc>
              <a:spcBef>
                <a:spcPts val="484"/>
              </a:spcBef>
            </a:pPr>
            <a:r>
              <a:rPr sz="350" dirty="0">
                <a:solidFill>
                  <a:srgbClr val="7F7F7F"/>
                </a:solidFill>
                <a:latin typeface="Wingdings"/>
                <a:cs typeface="Wingdings"/>
              </a:rPr>
              <a:t></a:t>
            </a:r>
            <a:r>
              <a:rPr sz="350" spc="220" dirty="0">
                <a:solidFill>
                  <a:srgbClr val="7F7F7F"/>
                </a:solidFill>
                <a:latin typeface="Times New Roman"/>
                <a:cs typeface="Times New Roman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Action</a:t>
            </a:r>
            <a:endParaRPr sz="550">
              <a:latin typeface="Calibri"/>
              <a:cs typeface="Calibri"/>
            </a:endParaRPr>
          </a:p>
          <a:p>
            <a:pPr marL="110489">
              <a:lnSpc>
                <a:spcPct val="100000"/>
              </a:lnSpc>
              <a:spcBef>
                <a:spcPts val="135"/>
              </a:spcBef>
            </a:pPr>
            <a:r>
              <a:rPr sz="350" dirty="0">
                <a:solidFill>
                  <a:srgbClr val="262626"/>
                </a:solidFill>
                <a:latin typeface="Wingdings"/>
                <a:cs typeface="Wingdings"/>
              </a:rPr>
              <a:t></a:t>
            </a:r>
            <a:r>
              <a:rPr sz="350" spc="23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Plantarflexes</a:t>
            </a:r>
            <a:r>
              <a:rPr sz="55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the</a:t>
            </a:r>
            <a:r>
              <a:rPr sz="550" spc="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20" dirty="0">
                <a:solidFill>
                  <a:srgbClr val="404040"/>
                </a:solidFill>
                <a:latin typeface="Calibri"/>
                <a:cs typeface="Calibri"/>
              </a:rPr>
              <a:t>foot</a:t>
            </a:r>
            <a:endParaRPr sz="550">
              <a:latin typeface="Calibri"/>
              <a:cs typeface="Calibri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2473425" y="3035425"/>
            <a:ext cx="1006475" cy="112966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600" spc="-10" dirty="0">
                <a:latin typeface="Calibri"/>
                <a:cs typeface="Calibri"/>
              </a:rPr>
              <a:t>Plantaris</a:t>
            </a:r>
            <a:endParaRPr sz="6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15"/>
              </a:spcBef>
            </a:pPr>
            <a:r>
              <a:rPr sz="500" dirty="0">
                <a:latin typeface="Arial"/>
                <a:cs typeface="Arial"/>
              </a:rPr>
              <a:t>•</a:t>
            </a:r>
            <a:r>
              <a:rPr sz="500" spc="395" dirty="0">
                <a:latin typeface="Arial"/>
                <a:cs typeface="Arial"/>
              </a:rPr>
              <a:t> </a:t>
            </a:r>
            <a:r>
              <a:rPr sz="500" spc="-10" dirty="0">
                <a:latin typeface="Calibri"/>
                <a:cs typeface="Calibri"/>
              </a:rPr>
              <a:t>Origin</a:t>
            </a:r>
            <a:endParaRPr sz="500">
              <a:latin typeface="Calibri"/>
              <a:cs typeface="Calibri"/>
            </a:endParaRPr>
          </a:p>
          <a:p>
            <a:pPr marL="247015" marR="19050" indent="-88900">
              <a:lnSpc>
                <a:spcPct val="100000"/>
              </a:lnSpc>
              <a:spcBef>
                <a:spcPts val="5"/>
              </a:spcBef>
            </a:pPr>
            <a:r>
              <a:rPr sz="500" dirty="0">
                <a:latin typeface="Arial"/>
                <a:cs typeface="Arial"/>
              </a:rPr>
              <a:t>•</a:t>
            </a:r>
            <a:r>
              <a:rPr sz="500" spc="409" dirty="0">
                <a:latin typeface="Arial"/>
                <a:cs typeface="Arial"/>
              </a:rPr>
              <a:t> </a:t>
            </a:r>
            <a:r>
              <a:rPr sz="500" dirty="0">
                <a:latin typeface="Calibri"/>
                <a:cs typeface="Calibri"/>
              </a:rPr>
              <a:t>Lateral</a:t>
            </a:r>
            <a:r>
              <a:rPr sz="500" spc="10" dirty="0">
                <a:latin typeface="Calibri"/>
                <a:cs typeface="Calibri"/>
              </a:rPr>
              <a:t> </a:t>
            </a:r>
            <a:r>
              <a:rPr sz="500" dirty="0">
                <a:latin typeface="Calibri"/>
                <a:cs typeface="Calibri"/>
              </a:rPr>
              <a:t>supracondylar</a:t>
            </a:r>
            <a:r>
              <a:rPr sz="500" spc="5" dirty="0">
                <a:latin typeface="Calibri"/>
                <a:cs typeface="Calibri"/>
              </a:rPr>
              <a:t> </a:t>
            </a:r>
            <a:r>
              <a:rPr sz="500" spc="-10" dirty="0">
                <a:latin typeface="Calibri"/>
                <a:cs typeface="Calibri"/>
              </a:rPr>
              <a:t>ridge</a:t>
            </a:r>
            <a:r>
              <a:rPr sz="500" spc="200" dirty="0">
                <a:latin typeface="Calibri"/>
                <a:cs typeface="Calibri"/>
              </a:rPr>
              <a:t> </a:t>
            </a:r>
            <a:r>
              <a:rPr sz="500" dirty="0">
                <a:latin typeface="Calibri"/>
                <a:cs typeface="Calibri"/>
              </a:rPr>
              <a:t>of</a:t>
            </a:r>
            <a:r>
              <a:rPr sz="500" spc="5" dirty="0">
                <a:latin typeface="Calibri"/>
                <a:cs typeface="Calibri"/>
              </a:rPr>
              <a:t> </a:t>
            </a:r>
            <a:r>
              <a:rPr sz="500" dirty="0">
                <a:latin typeface="Calibri"/>
                <a:cs typeface="Calibri"/>
              </a:rPr>
              <a:t>femur</a:t>
            </a:r>
            <a:r>
              <a:rPr sz="500" spc="10" dirty="0">
                <a:latin typeface="Calibri"/>
                <a:cs typeface="Calibri"/>
              </a:rPr>
              <a:t> </a:t>
            </a:r>
            <a:r>
              <a:rPr sz="500" dirty="0">
                <a:latin typeface="Calibri"/>
                <a:cs typeface="Calibri"/>
              </a:rPr>
              <a:t>above</a:t>
            </a:r>
            <a:r>
              <a:rPr sz="500" spc="10" dirty="0">
                <a:latin typeface="Calibri"/>
                <a:cs typeface="Calibri"/>
              </a:rPr>
              <a:t> </a:t>
            </a:r>
            <a:r>
              <a:rPr sz="500" dirty="0">
                <a:latin typeface="Calibri"/>
                <a:cs typeface="Calibri"/>
              </a:rPr>
              <a:t>lateral</a:t>
            </a:r>
            <a:r>
              <a:rPr sz="500" spc="10" dirty="0">
                <a:latin typeface="Calibri"/>
                <a:cs typeface="Calibri"/>
              </a:rPr>
              <a:t> </a:t>
            </a:r>
            <a:r>
              <a:rPr sz="500" spc="-20" dirty="0">
                <a:latin typeface="Calibri"/>
                <a:cs typeface="Calibri"/>
              </a:rPr>
              <a:t>head</a:t>
            </a:r>
            <a:r>
              <a:rPr sz="500" spc="200" dirty="0">
                <a:latin typeface="Calibri"/>
                <a:cs typeface="Calibri"/>
              </a:rPr>
              <a:t> </a:t>
            </a:r>
            <a:r>
              <a:rPr sz="500" dirty="0">
                <a:latin typeface="Calibri"/>
                <a:cs typeface="Calibri"/>
              </a:rPr>
              <a:t>of</a:t>
            </a:r>
            <a:r>
              <a:rPr sz="500" spc="5" dirty="0">
                <a:latin typeface="Calibri"/>
                <a:cs typeface="Calibri"/>
              </a:rPr>
              <a:t> </a:t>
            </a:r>
            <a:r>
              <a:rPr sz="500" dirty="0">
                <a:latin typeface="Calibri"/>
                <a:cs typeface="Calibri"/>
              </a:rPr>
              <a:t>gastroc</a:t>
            </a:r>
            <a:r>
              <a:rPr sz="500" spc="5" dirty="0">
                <a:latin typeface="Calibri"/>
                <a:cs typeface="Calibri"/>
              </a:rPr>
              <a:t> </a:t>
            </a:r>
            <a:r>
              <a:rPr sz="500" dirty="0">
                <a:latin typeface="Calibri"/>
                <a:cs typeface="Calibri"/>
              </a:rPr>
              <a:t>(and</a:t>
            </a:r>
            <a:r>
              <a:rPr sz="500" spc="5" dirty="0">
                <a:latin typeface="Calibri"/>
                <a:cs typeface="Calibri"/>
              </a:rPr>
              <a:t> </a:t>
            </a:r>
            <a:r>
              <a:rPr sz="500" spc="-10" dirty="0">
                <a:latin typeface="Calibri"/>
                <a:cs typeface="Calibri"/>
              </a:rPr>
              <a:t>posterior</a:t>
            </a:r>
            <a:r>
              <a:rPr sz="500" spc="200" dirty="0">
                <a:latin typeface="Calibri"/>
                <a:cs typeface="Calibri"/>
              </a:rPr>
              <a:t> </a:t>
            </a:r>
            <a:r>
              <a:rPr sz="500" dirty="0">
                <a:latin typeface="Calibri"/>
                <a:cs typeface="Calibri"/>
              </a:rPr>
              <a:t>oblique</a:t>
            </a:r>
            <a:r>
              <a:rPr sz="500" spc="10" dirty="0">
                <a:latin typeface="Calibri"/>
                <a:cs typeface="Calibri"/>
              </a:rPr>
              <a:t> </a:t>
            </a:r>
            <a:r>
              <a:rPr sz="500" dirty="0">
                <a:latin typeface="Calibri"/>
                <a:cs typeface="Calibri"/>
              </a:rPr>
              <a:t>ligament</a:t>
            </a:r>
            <a:r>
              <a:rPr sz="500" spc="10" dirty="0">
                <a:latin typeface="Calibri"/>
                <a:cs typeface="Calibri"/>
              </a:rPr>
              <a:t> </a:t>
            </a:r>
            <a:r>
              <a:rPr sz="500" dirty="0">
                <a:latin typeface="Calibri"/>
                <a:cs typeface="Calibri"/>
              </a:rPr>
              <a:t>of</a:t>
            </a:r>
            <a:r>
              <a:rPr sz="500" spc="10" dirty="0">
                <a:latin typeface="Calibri"/>
                <a:cs typeface="Calibri"/>
              </a:rPr>
              <a:t> </a:t>
            </a:r>
            <a:r>
              <a:rPr sz="500" spc="-10" dirty="0">
                <a:latin typeface="Calibri"/>
                <a:cs typeface="Calibri"/>
              </a:rPr>
              <a:t>knee)</a:t>
            </a:r>
            <a:endParaRPr sz="5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50"/>
              </a:spcBef>
            </a:pPr>
            <a:r>
              <a:rPr sz="500" dirty="0">
                <a:latin typeface="Arial"/>
                <a:cs typeface="Arial"/>
              </a:rPr>
              <a:t>•</a:t>
            </a:r>
            <a:r>
              <a:rPr sz="500" spc="395" dirty="0">
                <a:latin typeface="Arial"/>
                <a:cs typeface="Arial"/>
              </a:rPr>
              <a:t> </a:t>
            </a:r>
            <a:r>
              <a:rPr sz="500" spc="-10" dirty="0">
                <a:latin typeface="Calibri"/>
                <a:cs typeface="Calibri"/>
              </a:rPr>
              <a:t>Insertion</a:t>
            </a:r>
            <a:endParaRPr sz="500">
              <a:latin typeface="Calibri"/>
              <a:cs typeface="Calibri"/>
            </a:endParaRPr>
          </a:p>
          <a:p>
            <a:pPr marL="247015" marR="91440" indent="-88900">
              <a:lnSpc>
                <a:spcPct val="100000"/>
              </a:lnSpc>
              <a:spcBef>
                <a:spcPts val="5"/>
              </a:spcBef>
            </a:pPr>
            <a:r>
              <a:rPr sz="500" dirty="0">
                <a:latin typeface="Arial"/>
                <a:cs typeface="Arial"/>
              </a:rPr>
              <a:t>•</a:t>
            </a:r>
            <a:r>
              <a:rPr sz="500" spc="409" dirty="0">
                <a:latin typeface="Arial"/>
                <a:cs typeface="Arial"/>
              </a:rPr>
              <a:t> </a:t>
            </a:r>
            <a:r>
              <a:rPr sz="500" dirty="0">
                <a:latin typeface="Calibri"/>
                <a:cs typeface="Calibri"/>
              </a:rPr>
              <a:t>Achilles</a:t>
            </a:r>
            <a:r>
              <a:rPr sz="500" spc="5" dirty="0">
                <a:latin typeface="Calibri"/>
                <a:cs typeface="Calibri"/>
              </a:rPr>
              <a:t> </a:t>
            </a:r>
            <a:r>
              <a:rPr sz="500" dirty="0">
                <a:latin typeface="Calibri"/>
                <a:cs typeface="Calibri"/>
              </a:rPr>
              <a:t>tendon</a:t>
            </a:r>
            <a:r>
              <a:rPr sz="500" spc="5" dirty="0">
                <a:latin typeface="Calibri"/>
                <a:cs typeface="Calibri"/>
              </a:rPr>
              <a:t> </a:t>
            </a:r>
            <a:r>
              <a:rPr sz="500" dirty="0">
                <a:latin typeface="Calibri"/>
                <a:cs typeface="Calibri"/>
              </a:rPr>
              <a:t>deep</a:t>
            </a:r>
            <a:r>
              <a:rPr sz="500" spc="5" dirty="0">
                <a:latin typeface="Calibri"/>
                <a:cs typeface="Calibri"/>
              </a:rPr>
              <a:t> </a:t>
            </a:r>
            <a:r>
              <a:rPr sz="500" spc="-25" dirty="0">
                <a:latin typeface="Calibri"/>
                <a:cs typeface="Calibri"/>
              </a:rPr>
              <a:t>to</a:t>
            </a:r>
            <a:r>
              <a:rPr sz="500" spc="200" dirty="0">
                <a:latin typeface="Calibri"/>
                <a:cs typeface="Calibri"/>
              </a:rPr>
              <a:t> </a:t>
            </a:r>
            <a:r>
              <a:rPr sz="500" dirty="0">
                <a:latin typeface="Calibri"/>
                <a:cs typeface="Calibri"/>
              </a:rPr>
              <a:t>gastrocnemius</a:t>
            </a:r>
            <a:r>
              <a:rPr sz="500" spc="5" dirty="0">
                <a:latin typeface="Calibri"/>
                <a:cs typeface="Calibri"/>
              </a:rPr>
              <a:t> </a:t>
            </a:r>
            <a:r>
              <a:rPr sz="500" dirty="0">
                <a:latin typeface="Calibri"/>
                <a:cs typeface="Calibri"/>
              </a:rPr>
              <a:t>on</a:t>
            </a:r>
            <a:r>
              <a:rPr sz="500" spc="15" dirty="0">
                <a:latin typeface="Calibri"/>
                <a:cs typeface="Calibri"/>
              </a:rPr>
              <a:t> </a:t>
            </a:r>
            <a:r>
              <a:rPr sz="500" spc="-10" dirty="0">
                <a:latin typeface="Calibri"/>
                <a:cs typeface="Calibri"/>
              </a:rPr>
              <a:t>medial</a:t>
            </a:r>
            <a:r>
              <a:rPr sz="500" spc="200" dirty="0">
                <a:latin typeface="Calibri"/>
                <a:cs typeface="Calibri"/>
              </a:rPr>
              <a:t> </a:t>
            </a:r>
            <a:r>
              <a:rPr sz="500" spc="-10" dirty="0">
                <a:latin typeface="Calibri"/>
                <a:cs typeface="Calibri"/>
              </a:rPr>
              <a:t>aspect</a:t>
            </a:r>
            <a:endParaRPr sz="5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15"/>
              </a:spcBef>
            </a:pPr>
            <a:r>
              <a:rPr sz="500" dirty="0">
                <a:latin typeface="Arial"/>
                <a:cs typeface="Arial"/>
              </a:rPr>
              <a:t>•</a:t>
            </a:r>
            <a:r>
              <a:rPr sz="500" spc="395" dirty="0">
                <a:latin typeface="Arial"/>
                <a:cs typeface="Arial"/>
              </a:rPr>
              <a:t> </a:t>
            </a:r>
            <a:r>
              <a:rPr sz="500" spc="-10" dirty="0">
                <a:latin typeface="Calibri"/>
                <a:cs typeface="Calibri"/>
              </a:rPr>
              <a:t>Action</a:t>
            </a:r>
            <a:endParaRPr sz="500">
              <a:latin typeface="Calibri"/>
              <a:cs typeface="Calibri"/>
            </a:endParaRPr>
          </a:p>
          <a:p>
            <a:pPr marL="158115">
              <a:lnSpc>
                <a:spcPct val="100000"/>
              </a:lnSpc>
              <a:spcBef>
                <a:spcPts val="5"/>
              </a:spcBef>
            </a:pPr>
            <a:r>
              <a:rPr sz="500" dirty="0">
                <a:latin typeface="Arial"/>
                <a:cs typeface="Arial"/>
              </a:rPr>
              <a:t>•</a:t>
            </a:r>
            <a:r>
              <a:rPr sz="500" spc="409" dirty="0">
                <a:latin typeface="Arial"/>
                <a:cs typeface="Arial"/>
              </a:rPr>
              <a:t> </a:t>
            </a:r>
            <a:r>
              <a:rPr sz="500" dirty="0">
                <a:latin typeface="Calibri"/>
                <a:cs typeface="Calibri"/>
              </a:rPr>
              <a:t>Plantarflexes</a:t>
            </a:r>
            <a:r>
              <a:rPr sz="500" spc="5" dirty="0">
                <a:latin typeface="Calibri"/>
                <a:cs typeface="Calibri"/>
              </a:rPr>
              <a:t> </a:t>
            </a:r>
            <a:r>
              <a:rPr sz="500" dirty="0">
                <a:latin typeface="Calibri"/>
                <a:cs typeface="Calibri"/>
              </a:rPr>
              <a:t>foot</a:t>
            </a:r>
            <a:r>
              <a:rPr sz="500" spc="5" dirty="0">
                <a:latin typeface="Calibri"/>
                <a:cs typeface="Calibri"/>
              </a:rPr>
              <a:t> </a:t>
            </a:r>
            <a:r>
              <a:rPr sz="500" dirty="0">
                <a:latin typeface="Calibri"/>
                <a:cs typeface="Calibri"/>
              </a:rPr>
              <a:t>and</a:t>
            </a:r>
            <a:r>
              <a:rPr sz="500" spc="5" dirty="0">
                <a:latin typeface="Calibri"/>
                <a:cs typeface="Calibri"/>
              </a:rPr>
              <a:t> </a:t>
            </a:r>
            <a:r>
              <a:rPr sz="500" spc="-10" dirty="0">
                <a:latin typeface="Calibri"/>
                <a:cs typeface="Calibri"/>
              </a:rPr>
              <a:t>flexes</a:t>
            </a:r>
            <a:endParaRPr sz="500">
              <a:latin typeface="Calibri"/>
              <a:cs typeface="Calibri"/>
            </a:endParaRPr>
          </a:p>
          <a:p>
            <a:pPr marL="247015">
              <a:lnSpc>
                <a:spcPct val="100000"/>
              </a:lnSpc>
              <a:spcBef>
                <a:spcPts val="35"/>
              </a:spcBef>
            </a:pPr>
            <a:r>
              <a:rPr sz="500" spc="-20" dirty="0">
                <a:latin typeface="Calibri"/>
                <a:cs typeface="Calibri"/>
              </a:rPr>
              <a:t>knee</a:t>
            </a:r>
            <a:endParaRPr sz="500">
              <a:latin typeface="Calibri"/>
              <a:cs typeface="Calibri"/>
            </a:endParaRPr>
          </a:p>
          <a:p>
            <a:pPr marL="158115">
              <a:lnSpc>
                <a:spcPct val="100000"/>
              </a:lnSpc>
              <a:spcBef>
                <a:spcPts val="5"/>
              </a:spcBef>
            </a:pPr>
            <a:r>
              <a:rPr sz="500" dirty="0">
                <a:latin typeface="Arial"/>
                <a:cs typeface="Arial"/>
              </a:rPr>
              <a:t>•</a:t>
            </a:r>
            <a:r>
              <a:rPr sz="500" spc="409" dirty="0">
                <a:latin typeface="Arial"/>
                <a:cs typeface="Arial"/>
              </a:rPr>
              <a:t> </a:t>
            </a:r>
            <a:r>
              <a:rPr sz="500" dirty="0">
                <a:latin typeface="Calibri"/>
                <a:cs typeface="Calibri"/>
              </a:rPr>
              <a:t>Check</a:t>
            </a:r>
            <a:r>
              <a:rPr sz="500" spc="5" dirty="0">
                <a:latin typeface="Calibri"/>
                <a:cs typeface="Calibri"/>
              </a:rPr>
              <a:t> </a:t>
            </a:r>
            <a:r>
              <a:rPr sz="500" dirty="0">
                <a:latin typeface="Calibri"/>
                <a:cs typeface="Calibri"/>
              </a:rPr>
              <a:t>RROM</a:t>
            </a:r>
            <a:r>
              <a:rPr sz="500" spc="5" dirty="0">
                <a:latin typeface="Calibri"/>
                <a:cs typeface="Calibri"/>
              </a:rPr>
              <a:t> </a:t>
            </a:r>
            <a:r>
              <a:rPr sz="500" dirty="0">
                <a:latin typeface="Calibri"/>
                <a:cs typeface="Calibri"/>
              </a:rPr>
              <a:t>DF</a:t>
            </a:r>
            <a:r>
              <a:rPr sz="500" spc="5" dirty="0">
                <a:latin typeface="Calibri"/>
                <a:cs typeface="Calibri"/>
              </a:rPr>
              <a:t> </a:t>
            </a:r>
            <a:r>
              <a:rPr sz="500" dirty="0">
                <a:latin typeface="Calibri"/>
                <a:cs typeface="Calibri"/>
              </a:rPr>
              <a:t>and</a:t>
            </a:r>
            <a:r>
              <a:rPr sz="500" spc="5" dirty="0">
                <a:latin typeface="Calibri"/>
                <a:cs typeface="Calibri"/>
              </a:rPr>
              <a:t> </a:t>
            </a:r>
            <a:r>
              <a:rPr sz="500" spc="-25" dirty="0">
                <a:latin typeface="Calibri"/>
                <a:cs typeface="Calibri"/>
              </a:rPr>
              <a:t>KF</a:t>
            </a:r>
            <a:endParaRPr sz="500">
              <a:latin typeface="Calibri"/>
              <a:cs typeface="Calibri"/>
            </a:endParaRPr>
          </a:p>
        </p:txBody>
      </p:sp>
      <p:grpSp>
        <p:nvGrpSpPr>
          <p:cNvPr id="13" name="object 13"/>
          <p:cNvGrpSpPr/>
          <p:nvPr/>
        </p:nvGrpSpPr>
        <p:grpSpPr>
          <a:xfrm>
            <a:off x="723207" y="2190404"/>
            <a:ext cx="2922270" cy="2194560"/>
            <a:chOff x="723207" y="2190404"/>
            <a:chExt cx="2922270" cy="2194560"/>
          </a:xfrm>
        </p:grpSpPr>
        <p:pic>
          <p:nvPicPr>
            <p:cNvPr id="14" name="object 14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998336" y="3001243"/>
              <a:ext cx="389958" cy="1375406"/>
            </a:xfrm>
            <a:prstGeom prst="rect">
              <a:avLst/>
            </a:prstGeom>
          </p:spPr>
        </p:pic>
        <p:sp>
          <p:nvSpPr>
            <p:cNvPr id="15" name="object 15"/>
            <p:cNvSpPr/>
            <p:nvPr/>
          </p:nvSpPr>
          <p:spPr>
            <a:xfrm>
              <a:off x="729441" y="2196638"/>
              <a:ext cx="2909570" cy="2182495"/>
            </a:xfrm>
            <a:custGeom>
              <a:avLst/>
              <a:gdLst/>
              <a:ahLst/>
              <a:cxnLst/>
              <a:rect l="l" t="t" r="r" b="b"/>
              <a:pathLst>
                <a:path w="2909570" h="2182495">
                  <a:moveTo>
                    <a:pt x="0" y="0"/>
                  </a:moveTo>
                  <a:lnTo>
                    <a:pt x="2909454" y="0"/>
                  </a:lnTo>
                  <a:lnTo>
                    <a:pt x="2909454" y="2182090"/>
                  </a:lnTo>
                  <a:lnTo>
                    <a:pt x="0" y="2182090"/>
                  </a:lnTo>
                  <a:lnTo>
                    <a:pt x="0" y="0"/>
                  </a:lnTo>
                  <a:close/>
                </a:path>
              </a:pathLst>
            </a:custGeom>
            <a:ln w="1246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16" name="object 16"/>
          <p:cNvGrpSpPr/>
          <p:nvPr/>
        </p:nvGrpSpPr>
        <p:grpSpPr>
          <a:xfrm>
            <a:off x="3919451" y="2194561"/>
            <a:ext cx="2914015" cy="2182495"/>
            <a:chOff x="3919451" y="2194561"/>
            <a:chExt cx="2914015" cy="2182495"/>
          </a:xfrm>
        </p:grpSpPr>
        <p:pic>
          <p:nvPicPr>
            <p:cNvPr id="17" name="object 17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919451" y="2194561"/>
              <a:ext cx="2913609" cy="2182089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095481" y="2361961"/>
              <a:ext cx="145680" cy="11213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413158" y="2361961"/>
              <a:ext cx="239765" cy="112134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5058964" y="2286329"/>
              <a:ext cx="573980" cy="190084"/>
            </a:xfrm>
            <a:prstGeom prst="rect">
              <a:avLst/>
            </a:prstGeom>
          </p:spPr>
        </p:pic>
        <p:sp>
          <p:nvSpPr>
            <p:cNvPr id="21" name="object 21"/>
            <p:cNvSpPr/>
            <p:nvPr/>
          </p:nvSpPr>
          <p:spPr>
            <a:xfrm>
              <a:off x="5056882" y="2284251"/>
              <a:ext cx="578485" cy="194310"/>
            </a:xfrm>
            <a:custGeom>
              <a:avLst/>
              <a:gdLst/>
              <a:ahLst/>
              <a:cxnLst/>
              <a:rect l="l" t="t" r="r" b="b"/>
              <a:pathLst>
                <a:path w="578485" h="194310">
                  <a:moveTo>
                    <a:pt x="0" y="0"/>
                  </a:moveTo>
                  <a:lnTo>
                    <a:pt x="578158" y="0"/>
                  </a:lnTo>
                  <a:lnTo>
                    <a:pt x="578158" y="194205"/>
                  </a:lnTo>
                  <a:lnTo>
                    <a:pt x="0" y="194205"/>
                  </a:lnTo>
                  <a:lnTo>
                    <a:pt x="0" y="0"/>
                  </a:lnTo>
                  <a:close/>
                </a:path>
              </a:pathLst>
            </a:custGeom>
            <a:ln w="4156">
              <a:solidFill>
                <a:srgbClr val="6095C9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2" name="object 22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3976579" y="2569880"/>
              <a:ext cx="2799979" cy="458405"/>
            </a:xfrm>
            <a:prstGeom prst="rect">
              <a:avLst/>
            </a:prstGeom>
          </p:spPr>
        </p:pic>
      </p:grpSp>
      <p:sp>
        <p:nvSpPr>
          <p:cNvPr id="23" name="object 23"/>
          <p:cNvSpPr txBox="1"/>
          <p:nvPr/>
        </p:nvSpPr>
        <p:spPr>
          <a:xfrm>
            <a:off x="4038973" y="2804613"/>
            <a:ext cx="2068830" cy="137350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150" dirty="0">
                <a:solidFill>
                  <a:srgbClr val="FFFFFF"/>
                </a:solidFill>
                <a:latin typeface="Calibri"/>
                <a:cs typeface="Calibri"/>
              </a:rPr>
              <a:t>Superficial</a:t>
            </a:r>
            <a:r>
              <a:rPr sz="1150" spc="-6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50" dirty="0">
                <a:solidFill>
                  <a:srgbClr val="FFFFFF"/>
                </a:solidFill>
                <a:latin typeface="Calibri"/>
                <a:cs typeface="Calibri"/>
              </a:rPr>
              <a:t>posterior</a:t>
            </a:r>
            <a:r>
              <a:rPr sz="1150" spc="-6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50" spc="-10" dirty="0">
                <a:solidFill>
                  <a:srgbClr val="FFFFFF"/>
                </a:solidFill>
                <a:latin typeface="Calibri"/>
                <a:cs typeface="Calibri"/>
              </a:rPr>
              <a:t>compartment</a:t>
            </a:r>
            <a:endParaRPr sz="1150">
              <a:latin typeface="Calibri"/>
              <a:cs typeface="Calibri"/>
            </a:endParaRPr>
          </a:p>
          <a:p>
            <a:pPr marL="41910">
              <a:lnSpc>
                <a:spcPct val="100000"/>
              </a:lnSpc>
              <a:spcBef>
                <a:spcPts val="685"/>
              </a:spcBef>
            </a:pP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Gastrocnemius</a:t>
            </a:r>
            <a:endParaRPr sz="550">
              <a:latin typeface="Calibri"/>
              <a:cs typeface="Calibri"/>
            </a:endParaRPr>
          </a:p>
          <a:p>
            <a:pPr marL="41910">
              <a:lnSpc>
                <a:spcPct val="100000"/>
              </a:lnSpc>
              <a:spcBef>
                <a:spcPts val="475"/>
              </a:spcBef>
            </a:pPr>
            <a:r>
              <a:rPr sz="300" dirty="0">
                <a:solidFill>
                  <a:srgbClr val="7F7F7F"/>
                </a:solidFill>
                <a:latin typeface="Wingdings"/>
                <a:cs typeface="Wingdings"/>
              </a:rPr>
              <a:t></a:t>
            </a:r>
            <a:r>
              <a:rPr sz="300" spc="265" dirty="0">
                <a:solidFill>
                  <a:srgbClr val="7F7F7F"/>
                </a:solidFill>
                <a:latin typeface="Times New Roman"/>
                <a:cs typeface="Times New Roman"/>
              </a:rPr>
              <a:t> </a:t>
            </a:r>
            <a:r>
              <a:rPr sz="450" spc="-10" dirty="0">
                <a:solidFill>
                  <a:srgbClr val="404040"/>
                </a:solidFill>
                <a:latin typeface="Calibri"/>
                <a:cs typeface="Calibri"/>
              </a:rPr>
              <a:t>Origin</a:t>
            </a:r>
            <a:endParaRPr sz="450">
              <a:latin typeface="Calibri"/>
              <a:cs typeface="Calibri"/>
            </a:endParaRPr>
          </a:p>
          <a:p>
            <a:pPr marL="114935">
              <a:lnSpc>
                <a:spcPct val="100000"/>
              </a:lnSpc>
              <a:spcBef>
                <a:spcPts val="95"/>
              </a:spcBef>
            </a:pPr>
            <a:r>
              <a:rPr sz="300" dirty="0">
                <a:solidFill>
                  <a:srgbClr val="262626"/>
                </a:solidFill>
                <a:latin typeface="Wingdings"/>
                <a:cs typeface="Wingdings"/>
              </a:rPr>
              <a:t></a:t>
            </a:r>
            <a:r>
              <a:rPr sz="300" spc="31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450" dirty="0">
                <a:solidFill>
                  <a:srgbClr val="404040"/>
                </a:solidFill>
                <a:latin typeface="Calibri"/>
                <a:cs typeface="Calibri"/>
              </a:rPr>
              <a:t>Medial</a:t>
            </a:r>
            <a:r>
              <a:rPr sz="450" spc="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450" spc="-20" dirty="0">
                <a:solidFill>
                  <a:srgbClr val="404040"/>
                </a:solidFill>
                <a:latin typeface="Calibri"/>
                <a:cs typeface="Calibri"/>
              </a:rPr>
              <a:t>head</a:t>
            </a:r>
            <a:endParaRPr sz="450">
              <a:latin typeface="Calibri"/>
              <a:cs typeface="Calibri"/>
            </a:endParaRPr>
          </a:p>
          <a:p>
            <a:pPr marL="260350" marR="1017905" indent="-73025">
              <a:lnSpc>
                <a:spcPts val="450"/>
              </a:lnSpc>
              <a:spcBef>
                <a:spcPts val="220"/>
              </a:spcBef>
            </a:pPr>
            <a:r>
              <a:rPr sz="300" dirty="0">
                <a:solidFill>
                  <a:srgbClr val="7F7F7F"/>
                </a:solidFill>
                <a:latin typeface="Wingdings"/>
                <a:cs typeface="Wingdings"/>
              </a:rPr>
              <a:t></a:t>
            </a:r>
            <a:r>
              <a:rPr sz="300" spc="395" dirty="0">
                <a:solidFill>
                  <a:srgbClr val="7F7F7F"/>
                </a:solidFill>
                <a:latin typeface="Times New Roman"/>
                <a:cs typeface="Times New Roman"/>
              </a:rPr>
              <a:t> </a:t>
            </a:r>
            <a:r>
              <a:rPr sz="450" dirty="0">
                <a:solidFill>
                  <a:srgbClr val="404040"/>
                </a:solidFill>
                <a:latin typeface="Calibri"/>
                <a:cs typeface="Calibri"/>
              </a:rPr>
              <a:t>Medial</a:t>
            </a:r>
            <a:r>
              <a:rPr sz="450" spc="6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450" dirty="0">
                <a:solidFill>
                  <a:srgbClr val="404040"/>
                </a:solidFill>
                <a:latin typeface="Calibri"/>
                <a:cs typeface="Calibri"/>
              </a:rPr>
              <a:t>supracondylar</a:t>
            </a:r>
            <a:r>
              <a:rPr sz="450" spc="5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450" dirty="0">
                <a:solidFill>
                  <a:srgbClr val="404040"/>
                </a:solidFill>
                <a:latin typeface="Calibri"/>
                <a:cs typeface="Calibri"/>
              </a:rPr>
              <a:t>ridge</a:t>
            </a:r>
            <a:r>
              <a:rPr sz="450" spc="5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450" spc="-25" dirty="0">
                <a:solidFill>
                  <a:srgbClr val="404040"/>
                </a:solidFill>
                <a:latin typeface="Calibri"/>
                <a:cs typeface="Calibri"/>
              </a:rPr>
              <a:t>and</a:t>
            </a:r>
            <a:r>
              <a:rPr sz="450" spc="20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450" dirty="0">
                <a:solidFill>
                  <a:srgbClr val="404040"/>
                </a:solidFill>
                <a:latin typeface="Calibri"/>
                <a:cs typeface="Calibri"/>
              </a:rPr>
              <a:t>adductor</a:t>
            </a:r>
            <a:r>
              <a:rPr sz="450" spc="7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450" dirty="0">
                <a:solidFill>
                  <a:srgbClr val="404040"/>
                </a:solidFill>
                <a:latin typeface="Calibri"/>
                <a:cs typeface="Calibri"/>
              </a:rPr>
              <a:t>tubercle</a:t>
            </a:r>
            <a:r>
              <a:rPr sz="450" spc="7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450" dirty="0">
                <a:solidFill>
                  <a:srgbClr val="404040"/>
                </a:solidFill>
                <a:latin typeface="Calibri"/>
                <a:cs typeface="Calibri"/>
              </a:rPr>
              <a:t>of</a:t>
            </a:r>
            <a:r>
              <a:rPr sz="450" spc="7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450" spc="-10" dirty="0">
                <a:solidFill>
                  <a:srgbClr val="404040"/>
                </a:solidFill>
                <a:latin typeface="Calibri"/>
                <a:cs typeface="Calibri"/>
              </a:rPr>
              <a:t>femur</a:t>
            </a:r>
            <a:endParaRPr sz="450">
              <a:latin typeface="Calibri"/>
              <a:cs typeface="Calibri"/>
            </a:endParaRPr>
          </a:p>
          <a:p>
            <a:pPr marL="114935">
              <a:lnSpc>
                <a:spcPct val="100000"/>
              </a:lnSpc>
              <a:spcBef>
                <a:spcPts val="90"/>
              </a:spcBef>
            </a:pPr>
            <a:r>
              <a:rPr sz="300" dirty="0">
                <a:solidFill>
                  <a:srgbClr val="262626"/>
                </a:solidFill>
                <a:latin typeface="Wingdings"/>
                <a:cs typeface="Wingdings"/>
              </a:rPr>
              <a:t></a:t>
            </a:r>
            <a:r>
              <a:rPr sz="300" spc="31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450" dirty="0">
                <a:solidFill>
                  <a:srgbClr val="404040"/>
                </a:solidFill>
                <a:latin typeface="Calibri"/>
                <a:cs typeface="Calibri"/>
              </a:rPr>
              <a:t>Lateral</a:t>
            </a:r>
            <a:r>
              <a:rPr sz="450" spc="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450" spc="-20" dirty="0">
                <a:solidFill>
                  <a:srgbClr val="404040"/>
                </a:solidFill>
                <a:latin typeface="Calibri"/>
                <a:cs typeface="Calibri"/>
              </a:rPr>
              <a:t>head</a:t>
            </a:r>
            <a:endParaRPr sz="450">
              <a:latin typeface="Calibri"/>
              <a:cs typeface="Calibri"/>
            </a:endParaRPr>
          </a:p>
          <a:p>
            <a:pPr marL="187960">
              <a:lnSpc>
                <a:spcPct val="100000"/>
              </a:lnSpc>
              <a:spcBef>
                <a:spcPts val="130"/>
              </a:spcBef>
            </a:pPr>
            <a:r>
              <a:rPr sz="300" dirty="0">
                <a:solidFill>
                  <a:srgbClr val="7F7F7F"/>
                </a:solidFill>
                <a:latin typeface="Wingdings"/>
                <a:cs typeface="Wingdings"/>
              </a:rPr>
              <a:t></a:t>
            </a:r>
            <a:r>
              <a:rPr sz="300" spc="370" dirty="0">
                <a:solidFill>
                  <a:srgbClr val="7F7F7F"/>
                </a:solidFill>
                <a:latin typeface="Times New Roman"/>
                <a:cs typeface="Times New Roman"/>
              </a:rPr>
              <a:t> </a:t>
            </a:r>
            <a:r>
              <a:rPr sz="450" dirty="0">
                <a:solidFill>
                  <a:srgbClr val="404040"/>
                </a:solidFill>
                <a:latin typeface="Calibri"/>
                <a:cs typeface="Calibri"/>
              </a:rPr>
              <a:t>Outer</a:t>
            </a:r>
            <a:r>
              <a:rPr sz="450" spc="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450" dirty="0">
                <a:solidFill>
                  <a:srgbClr val="404040"/>
                </a:solidFill>
                <a:latin typeface="Calibri"/>
                <a:cs typeface="Calibri"/>
              </a:rPr>
              <a:t>surface</a:t>
            </a:r>
            <a:r>
              <a:rPr sz="450" spc="5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450" dirty="0">
                <a:solidFill>
                  <a:srgbClr val="404040"/>
                </a:solidFill>
                <a:latin typeface="Calibri"/>
                <a:cs typeface="Calibri"/>
              </a:rPr>
              <a:t>lateral</a:t>
            </a:r>
            <a:r>
              <a:rPr sz="450" spc="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450" dirty="0">
                <a:solidFill>
                  <a:srgbClr val="404040"/>
                </a:solidFill>
                <a:latin typeface="Calibri"/>
                <a:cs typeface="Calibri"/>
              </a:rPr>
              <a:t>condyle</a:t>
            </a:r>
            <a:r>
              <a:rPr sz="450" spc="5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450" dirty="0">
                <a:solidFill>
                  <a:srgbClr val="404040"/>
                </a:solidFill>
                <a:latin typeface="Calibri"/>
                <a:cs typeface="Calibri"/>
              </a:rPr>
              <a:t>of</a:t>
            </a:r>
            <a:r>
              <a:rPr sz="450" spc="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450" spc="-10" dirty="0">
                <a:solidFill>
                  <a:srgbClr val="404040"/>
                </a:solidFill>
                <a:latin typeface="Calibri"/>
                <a:cs typeface="Calibri"/>
              </a:rPr>
              <a:t>femur</a:t>
            </a:r>
            <a:endParaRPr sz="450">
              <a:latin typeface="Calibri"/>
              <a:cs typeface="Calibri"/>
            </a:endParaRPr>
          </a:p>
          <a:p>
            <a:pPr marL="41910">
              <a:lnSpc>
                <a:spcPct val="100000"/>
              </a:lnSpc>
              <a:spcBef>
                <a:spcPts val="480"/>
              </a:spcBef>
            </a:pPr>
            <a:r>
              <a:rPr sz="300" dirty="0">
                <a:solidFill>
                  <a:srgbClr val="7F7F7F"/>
                </a:solidFill>
                <a:latin typeface="Wingdings"/>
                <a:cs typeface="Wingdings"/>
              </a:rPr>
              <a:t></a:t>
            </a:r>
            <a:r>
              <a:rPr sz="300" spc="265" dirty="0">
                <a:solidFill>
                  <a:srgbClr val="7F7F7F"/>
                </a:solidFill>
                <a:latin typeface="Times New Roman"/>
                <a:cs typeface="Times New Roman"/>
              </a:rPr>
              <a:t> </a:t>
            </a:r>
            <a:r>
              <a:rPr sz="450" spc="-10" dirty="0">
                <a:solidFill>
                  <a:srgbClr val="404040"/>
                </a:solidFill>
                <a:latin typeface="Calibri"/>
                <a:cs typeface="Calibri"/>
              </a:rPr>
              <a:t>Insertion</a:t>
            </a:r>
            <a:endParaRPr sz="450">
              <a:latin typeface="Calibri"/>
              <a:cs typeface="Calibri"/>
            </a:endParaRPr>
          </a:p>
          <a:p>
            <a:pPr marL="114935">
              <a:lnSpc>
                <a:spcPct val="100000"/>
              </a:lnSpc>
              <a:spcBef>
                <a:spcPts val="125"/>
              </a:spcBef>
            </a:pPr>
            <a:r>
              <a:rPr sz="300" dirty="0">
                <a:solidFill>
                  <a:srgbClr val="262626"/>
                </a:solidFill>
                <a:latin typeface="Wingdings"/>
                <a:cs typeface="Wingdings"/>
              </a:rPr>
              <a:t></a:t>
            </a:r>
            <a:r>
              <a:rPr sz="300" spc="34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450" dirty="0">
                <a:solidFill>
                  <a:srgbClr val="404040"/>
                </a:solidFill>
                <a:latin typeface="Calibri"/>
                <a:cs typeface="Calibri"/>
              </a:rPr>
              <a:t>Via</a:t>
            </a:r>
            <a:r>
              <a:rPr sz="45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450" dirty="0">
                <a:solidFill>
                  <a:srgbClr val="404040"/>
                </a:solidFill>
                <a:latin typeface="Calibri"/>
                <a:cs typeface="Calibri"/>
              </a:rPr>
              <a:t>Achilles</a:t>
            </a:r>
            <a:r>
              <a:rPr sz="45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450" dirty="0">
                <a:solidFill>
                  <a:srgbClr val="404040"/>
                </a:solidFill>
                <a:latin typeface="Calibri"/>
                <a:cs typeface="Calibri"/>
              </a:rPr>
              <a:t>tendon</a:t>
            </a:r>
            <a:r>
              <a:rPr sz="45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450" dirty="0">
                <a:solidFill>
                  <a:srgbClr val="404040"/>
                </a:solidFill>
                <a:latin typeface="Calibri"/>
                <a:cs typeface="Calibri"/>
              </a:rPr>
              <a:t>to</a:t>
            </a:r>
            <a:r>
              <a:rPr sz="45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450" spc="-10" dirty="0">
                <a:solidFill>
                  <a:srgbClr val="404040"/>
                </a:solidFill>
                <a:latin typeface="Calibri"/>
                <a:cs typeface="Calibri"/>
              </a:rPr>
              <a:t>calcaneous</a:t>
            </a:r>
            <a:endParaRPr sz="450">
              <a:latin typeface="Calibri"/>
              <a:cs typeface="Calibri"/>
            </a:endParaRPr>
          </a:p>
          <a:p>
            <a:pPr marL="41910">
              <a:lnSpc>
                <a:spcPct val="100000"/>
              </a:lnSpc>
              <a:spcBef>
                <a:spcPts val="480"/>
              </a:spcBef>
            </a:pPr>
            <a:r>
              <a:rPr sz="300" dirty="0">
                <a:solidFill>
                  <a:srgbClr val="7F7F7F"/>
                </a:solidFill>
                <a:latin typeface="Wingdings"/>
                <a:cs typeface="Wingdings"/>
              </a:rPr>
              <a:t></a:t>
            </a:r>
            <a:r>
              <a:rPr sz="300" spc="265" dirty="0">
                <a:solidFill>
                  <a:srgbClr val="7F7F7F"/>
                </a:solidFill>
                <a:latin typeface="Times New Roman"/>
                <a:cs typeface="Times New Roman"/>
              </a:rPr>
              <a:t> </a:t>
            </a:r>
            <a:r>
              <a:rPr sz="450" spc="-10" dirty="0">
                <a:solidFill>
                  <a:srgbClr val="404040"/>
                </a:solidFill>
                <a:latin typeface="Calibri"/>
                <a:cs typeface="Calibri"/>
              </a:rPr>
              <a:t>Action</a:t>
            </a:r>
            <a:endParaRPr sz="450">
              <a:latin typeface="Calibri"/>
              <a:cs typeface="Calibri"/>
            </a:endParaRPr>
          </a:p>
          <a:p>
            <a:pPr marL="187960" marR="906144" indent="-73025">
              <a:lnSpc>
                <a:spcPts val="480"/>
              </a:lnSpc>
              <a:spcBef>
                <a:spcPts val="160"/>
              </a:spcBef>
            </a:pPr>
            <a:r>
              <a:rPr sz="300" dirty="0">
                <a:solidFill>
                  <a:srgbClr val="262626"/>
                </a:solidFill>
                <a:latin typeface="Wingdings"/>
                <a:cs typeface="Wingdings"/>
              </a:rPr>
              <a:t></a:t>
            </a:r>
            <a:r>
              <a:rPr sz="300" spc="38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450" dirty="0">
                <a:solidFill>
                  <a:srgbClr val="404040"/>
                </a:solidFill>
                <a:latin typeface="Calibri"/>
                <a:cs typeface="Calibri"/>
              </a:rPr>
              <a:t>Plantarflexion</a:t>
            </a:r>
            <a:r>
              <a:rPr sz="450" spc="5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450" dirty="0">
                <a:solidFill>
                  <a:srgbClr val="404040"/>
                </a:solidFill>
                <a:latin typeface="Calibri"/>
                <a:cs typeface="Calibri"/>
              </a:rPr>
              <a:t>of</a:t>
            </a:r>
            <a:r>
              <a:rPr sz="450" spc="5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450" dirty="0">
                <a:solidFill>
                  <a:srgbClr val="404040"/>
                </a:solidFill>
                <a:latin typeface="Calibri"/>
                <a:cs typeface="Calibri"/>
              </a:rPr>
              <a:t>ankle</a:t>
            </a:r>
            <a:r>
              <a:rPr sz="450" spc="5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450" dirty="0">
                <a:solidFill>
                  <a:srgbClr val="404040"/>
                </a:solidFill>
                <a:latin typeface="Calibri"/>
                <a:cs typeface="Calibri"/>
              </a:rPr>
              <a:t>and</a:t>
            </a:r>
            <a:r>
              <a:rPr sz="450" spc="5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450" dirty="0">
                <a:solidFill>
                  <a:srgbClr val="404040"/>
                </a:solidFill>
                <a:latin typeface="Calibri"/>
                <a:cs typeface="Calibri"/>
              </a:rPr>
              <a:t>assists</a:t>
            </a:r>
            <a:r>
              <a:rPr sz="450" spc="5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450" spc="-20" dirty="0">
                <a:solidFill>
                  <a:srgbClr val="404040"/>
                </a:solidFill>
                <a:latin typeface="Calibri"/>
                <a:cs typeface="Calibri"/>
              </a:rPr>
              <a:t>knee</a:t>
            </a:r>
            <a:r>
              <a:rPr sz="450" spc="20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450" spc="-10" dirty="0">
                <a:solidFill>
                  <a:srgbClr val="404040"/>
                </a:solidFill>
                <a:latin typeface="Calibri"/>
                <a:cs typeface="Calibri"/>
              </a:rPr>
              <a:t>flexion</a:t>
            </a:r>
            <a:endParaRPr sz="450">
              <a:latin typeface="Calibri"/>
              <a:cs typeface="Calibri"/>
            </a:endParaRPr>
          </a:p>
        </p:txBody>
      </p:sp>
      <p:grpSp>
        <p:nvGrpSpPr>
          <p:cNvPr id="24" name="object 24"/>
          <p:cNvGrpSpPr/>
          <p:nvPr/>
        </p:nvGrpSpPr>
        <p:grpSpPr>
          <a:xfrm>
            <a:off x="3915294" y="2190404"/>
            <a:ext cx="2926080" cy="2194560"/>
            <a:chOff x="3915294" y="2190404"/>
            <a:chExt cx="2926080" cy="2194560"/>
          </a:xfrm>
        </p:grpSpPr>
        <p:pic>
          <p:nvPicPr>
            <p:cNvPr id="25" name="object 25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5559811" y="3079401"/>
              <a:ext cx="1127857" cy="1192152"/>
            </a:xfrm>
            <a:prstGeom prst="rect">
              <a:avLst/>
            </a:prstGeom>
          </p:spPr>
        </p:pic>
        <p:sp>
          <p:nvSpPr>
            <p:cNvPr id="26" name="object 26"/>
            <p:cNvSpPr/>
            <p:nvPr/>
          </p:nvSpPr>
          <p:spPr>
            <a:xfrm>
              <a:off x="3921529" y="2196638"/>
              <a:ext cx="2914015" cy="2182495"/>
            </a:xfrm>
            <a:custGeom>
              <a:avLst/>
              <a:gdLst/>
              <a:ahLst/>
              <a:cxnLst/>
              <a:rect l="l" t="t" r="r" b="b"/>
              <a:pathLst>
                <a:path w="2914015" h="2182495">
                  <a:moveTo>
                    <a:pt x="0" y="0"/>
                  </a:moveTo>
                  <a:lnTo>
                    <a:pt x="2913610" y="0"/>
                  </a:lnTo>
                  <a:lnTo>
                    <a:pt x="2913610" y="2182090"/>
                  </a:lnTo>
                  <a:lnTo>
                    <a:pt x="0" y="2182090"/>
                  </a:lnTo>
                  <a:lnTo>
                    <a:pt x="0" y="0"/>
                  </a:lnTo>
                  <a:close/>
                </a:path>
              </a:pathLst>
            </a:custGeom>
            <a:ln w="1246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27" name="object 27"/>
          <p:cNvGrpSpPr/>
          <p:nvPr/>
        </p:nvGrpSpPr>
        <p:grpSpPr>
          <a:xfrm>
            <a:off x="727363" y="6313516"/>
            <a:ext cx="2909570" cy="2182495"/>
            <a:chOff x="727363" y="6313516"/>
            <a:chExt cx="2909570" cy="2182495"/>
          </a:xfrm>
        </p:grpSpPr>
        <p:pic>
          <p:nvPicPr>
            <p:cNvPr id="28" name="object 28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727363" y="6313516"/>
              <a:ext cx="2909454" cy="2182089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903142" y="6480917"/>
              <a:ext cx="145472" cy="112135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217513" y="6480917"/>
              <a:ext cx="239423" cy="112135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865251" y="6405285"/>
              <a:ext cx="573162" cy="190084"/>
            </a:xfrm>
            <a:prstGeom prst="rect">
              <a:avLst/>
            </a:prstGeom>
          </p:spPr>
        </p:pic>
        <p:sp>
          <p:nvSpPr>
            <p:cNvPr id="32" name="object 32"/>
            <p:cNvSpPr/>
            <p:nvPr/>
          </p:nvSpPr>
          <p:spPr>
            <a:xfrm>
              <a:off x="1863173" y="6403207"/>
              <a:ext cx="577850" cy="194310"/>
            </a:xfrm>
            <a:custGeom>
              <a:avLst/>
              <a:gdLst/>
              <a:ahLst/>
              <a:cxnLst/>
              <a:rect l="l" t="t" r="r" b="b"/>
              <a:pathLst>
                <a:path w="577850" h="194309">
                  <a:moveTo>
                    <a:pt x="0" y="0"/>
                  </a:moveTo>
                  <a:lnTo>
                    <a:pt x="577333" y="0"/>
                  </a:lnTo>
                  <a:lnTo>
                    <a:pt x="577333" y="194205"/>
                  </a:lnTo>
                  <a:lnTo>
                    <a:pt x="0" y="194205"/>
                  </a:lnTo>
                  <a:lnTo>
                    <a:pt x="0" y="0"/>
                  </a:lnTo>
                  <a:close/>
                </a:path>
              </a:pathLst>
            </a:custGeom>
            <a:ln w="4156">
              <a:solidFill>
                <a:srgbClr val="6095C9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33" name="object 33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784411" y="6688835"/>
              <a:ext cx="2795985" cy="458405"/>
            </a:xfrm>
            <a:prstGeom prst="rect">
              <a:avLst/>
            </a:prstGeom>
          </p:spPr>
        </p:pic>
      </p:grpSp>
      <p:sp>
        <p:nvSpPr>
          <p:cNvPr id="34" name="object 34"/>
          <p:cNvSpPr txBox="1"/>
          <p:nvPr/>
        </p:nvSpPr>
        <p:spPr>
          <a:xfrm>
            <a:off x="846698" y="6900657"/>
            <a:ext cx="1741170" cy="144843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150" dirty="0">
                <a:solidFill>
                  <a:srgbClr val="FFFFFF"/>
                </a:solidFill>
                <a:latin typeface="Calibri"/>
                <a:cs typeface="Calibri"/>
              </a:rPr>
              <a:t>Ligament</a:t>
            </a:r>
            <a:r>
              <a:rPr sz="115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50" dirty="0">
                <a:solidFill>
                  <a:srgbClr val="FFFFFF"/>
                </a:solidFill>
                <a:latin typeface="Calibri"/>
                <a:cs typeface="Calibri"/>
              </a:rPr>
              <a:t>stress</a:t>
            </a:r>
            <a:r>
              <a:rPr sz="115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50" dirty="0">
                <a:solidFill>
                  <a:srgbClr val="FFFFFF"/>
                </a:solidFill>
                <a:latin typeface="Calibri"/>
                <a:cs typeface="Calibri"/>
              </a:rPr>
              <a:t>tests:</a:t>
            </a:r>
            <a:r>
              <a:rPr sz="115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50" spc="-10" dirty="0">
                <a:solidFill>
                  <a:srgbClr val="FFFFFF"/>
                </a:solidFill>
                <a:latin typeface="Calibri"/>
                <a:cs typeface="Calibri"/>
              </a:rPr>
              <a:t>Lateral</a:t>
            </a:r>
            <a:endParaRPr sz="11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825"/>
              </a:spcBef>
            </a:pP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Anterior</a:t>
            </a:r>
            <a:r>
              <a:rPr sz="550" spc="6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Talo</a:t>
            </a:r>
            <a:r>
              <a:rPr sz="550" spc="6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Fibular</a:t>
            </a:r>
            <a:r>
              <a:rPr sz="550" spc="6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Ligament</a:t>
            </a:r>
            <a:r>
              <a:rPr sz="550" spc="7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(ATFL)</a:t>
            </a:r>
            <a:endParaRPr sz="550">
              <a:latin typeface="Calibri"/>
              <a:cs typeface="Calibri"/>
            </a:endParaRPr>
          </a:p>
          <a:p>
            <a:pPr marL="85090" marR="520700" indent="-73025">
              <a:lnSpc>
                <a:spcPct val="106100"/>
              </a:lnSpc>
              <a:spcBef>
                <a:spcPts val="540"/>
              </a:spcBef>
            </a:pPr>
            <a:r>
              <a:rPr sz="400" dirty="0">
                <a:solidFill>
                  <a:srgbClr val="7F7F7F"/>
                </a:solidFill>
                <a:latin typeface="Wingdings"/>
                <a:cs typeface="Wingdings"/>
              </a:rPr>
              <a:t></a:t>
            </a:r>
            <a:r>
              <a:rPr sz="400" spc="250" dirty="0">
                <a:solidFill>
                  <a:srgbClr val="7F7F7F"/>
                </a:solidFill>
                <a:latin typeface="Times New Roman"/>
                <a:cs typeface="Times New Roman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Anterior</a:t>
            </a:r>
            <a:r>
              <a:rPr sz="550" spc="5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border</a:t>
            </a:r>
            <a:r>
              <a:rPr sz="550" spc="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of</a:t>
            </a:r>
            <a:r>
              <a:rPr sz="550" spc="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lateral</a:t>
            </a:r>
            <a:r>
              <a:rPr sz="550" spc="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malleolus</a:t>
            </a:r>
            <a:r>
              <a:rPr sz="550" spc="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25" dirty="0">
                <a:solidFill>
                  <a:srgbClr val="404040"/>
                </a:solidFill>
                <a:latin typeface="Calibri"/>
                <a:cs typeface="Calibri"/>
              </a:rPr>
              <a:t>to</a:t>
            </a:r>
            <a:r>
              <a:rPr sz="550" spc="20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the</a:t>
            </a:r>
            <a:r>
              <a:rPr sz="550" spc="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talar</a:t>
            </a:r>
            <a:r>
              <a:rPr sz="550" spc="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20" dirty="0">
                <a:solidFill>
                  <a:srgbClr val="404040"/>
                </a:solidFill>
                <a:latin typeface="Calibri"/>
                <a:cs typeface="Calibri"/>
              </a:rPr>
              <a:t>neck</a:t>
            </a:r>
            <a:endParaRPr sz="5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580"/>
              </a:spcBef>
            </a:pPr>
            <a:r>
              <a:rPr sz="400" dirty="0">
                <a:solidFill>
                  <a:srgbClr val="7F7F7F"/>
                </a:solidFill>
                <a:latin typeface="Wingdings"/>
                <a:cs typeface="Wingdings"/>
              </a:rPr>
              <a:t></a:t>
            </a:r>
            <a:r>
              <a:rPr sz="400" spc="190" dirty="0">
                <a:solidFill>
                  <a:srgbClr val="7F7F7F"/>
                </a:solidFill>
                <a:latin typeface="Times New Roman"/>
                <a:cs typeface="Times New Roman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MT</a:t>
            </a:r>
            <a:r>
              <a:rPr sz="55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25" dirty="0">
                <a:solidFill>
                  <a:srgbClr val="404040"/>
                </a:solidFill>
                <a:latin typeface="Calibri"/>
                <a:cs typeface="Calibri"/>
              </a:rPr>
              <a:t>INV</a:t>
            </a:r>
            <a:endParaRPr sz="5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615"/>
              </a:spcBef>
            </a:pP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Posterior</a:t>
            </a:r>
            <a:r>
              <a:rPr sz="550" spc="6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Talo</a:t>
            </a:r>
            <a:r>
              <a:rPr sz="550" spc="6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Fibular</a:t>
            </a:r>
            <a:r>
              <a:rPr sz="550" spc="6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Ligament</a:t>
            </a:r>
            <a:r>
              <a:rPr sz="550" spc="7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(PTFL)</a:t>
            </a:r>
            <a:endParaRPr sz="550">
              <a:latin typeface="Calibri"/>
              <a:cs typeface="Calibri"/>
            </a:endParaRPr>
          </a:p>
          <a:p>
            <a:pPr marL="85090" marR="628650" indent="-73025">
              <a:lnSpc>
                <a:spcPct val="103699"/>
              </a:lnSpc>
              <a:spcBef>
                <a:spcPts val="585"/>
              </a:spcBef>
            </a:pPr>
            <a:r>
              <a:rPr sz="400" dirty="0">
                <a:solidFill>
                  <a:srgbClr val="7F7F7F"/>
                </a:solidFill>
                <a:latin typeface="Wingdings"/>
                <a:cs typeface="Wingdings"/>
              </a:rPr>
              <a:t></a:t>
            </a:r>
            <a:r>
              <a:rPr sz="400" spc="250" dirty="0">
                <a:solidFill>
                  <a:srgbClr val="7F7F7F"/>
                </a:solidFill>
                <a:latin typeface="Times New Roman"/>
                <a:cs typeface="Times New Roman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Horizontal</a:t>
            </a:r>
            <a:r>
              <a:rPr sz="550" spc="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ligament</a:t>
            </a:r>
            <a:r>
              <a:rPr sz="550" spc="5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runs</a:t>
            </a:r>
            <a:r>
              <a:rPr sz="550" spc="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20" dirty="0">
                <a:solidFill>
                  <a:srgbClr val="404040"/>
                </a:solidFill>
                <a:latin typeface="Calibri"/>
                <a:cs typeface="Calibri"/>
              </a:rPr>
              <a:t>from</a:t>
            </a:r>
            <a:r>
              <a:rPr sz="550" spc="20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malleolar</a:t>
            </a:r>
            <a:r>
              <a:rPr sz="550" spc="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fossa</a:t>
            </a:r>
            <a:r>
              <a:rPr sz="550" spc="5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to</a:t>
            </a:r>
            <a:r>
              <a:rPr sz="550" spc="6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lateral</a:t>
            </a:r>
            <a:r>
              <a:rPr sz="550" spc="5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posterior</a:t>
            </a:r>
            <a:r>
              <a:rPr sz="550" spc="20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tubercle</a:t>
            </a:r>
            <a:r>
              <a:rPr sz="550" spc="5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of</a:t>
            </a:r>
            <a:r>
              <a:rPr sz="550" spc="5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talus</a:t>
            </a:r>
            <a:endParaRPr sz="5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585"/>
              </a:spcBef>
            </a:pPr>
            <a:r>
              <a:rPr sz="400" dirty="0">
                <a:solidFill>
                  <a:srgbClr val="7F7F7F"/>
                </a:solidFill>
                <a:latin typeface="Wingdings"/>
                <a:cs typeface="Wingdings"/>
              </a:rPr>
              <a:t></a:t>
            </a:r>
            <a:r>
              <a:rPr sz="400" spc="195" dirty="0">
                <a:solidFill>
                  <a:srgbClr val="7F7F7F"/>
                </a:solidFill>
                <a:latin typeface="Times New Roman"/>
                <a:cs typeface="Times New Roman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DF</a:t>
            </a:r>
            <a:r>
              <a:rPr sz="550" spc="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and</a:t>
            </a:r>
            <a:r>
              <a:rPr sz="550" spc="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25" dirty="0">
                <a:solidFill>
                  <a:srgbClr val="404040"/>
                </a:solidFill>
                <a:latin typeface="Calibri"/>
                <a:cs typeface="Calibri"/>
              </a:rPr>
              <a:t>INV</a:t>
            </a:r>
            <a:endParaRPr sz="550">
              <a:latin typeface="Calibri"/>
              <a:cs typeface="Calibri"/>
            </a:endParaRPr>
          </a:p>
        </p:txBody>
      </p:sp>
      <p:grpSp>
        <p:nvGrpSpPr>
          <p:cNvPr id="35" name="object 35"/>
          <p:cNvGrpSpPr/>
          <p:nvPr/>
        </p:nvGrpSpPr>
        <p:grpSpPr>
          <a:xfrm>
            <a:off x="723207" y="6309360"/>
            <a:ext cx="2922270" cy="2194560"/>
            <a:chOff x="723207" y="6309360"/>
            <a:chExt cx="2922270" cy="2194560"/>
          </a:xfrm>
        </p:grpSpPr>
        <p:pic>
          <p:nvPicPr>
            <p:cNvPr id="36" name="object 36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2044621" y="7152533"/>
              <a:ext cx="816830" cy="816831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3052733" y="7404561"/>
              <a:ext cx="506807" cy="908478"/>
            </a:xfrm>
            <a:prstGeom prst="rect">
              <a:avLst/>
            </a:prstGeom>
          </p:spPr>
        </p:pic>
        <p:sp>
          <p:nvSpPr>
            <p:cNvPr id="38" name="object 38"/>
            <p:cNvSpPr/>
            <p:nvPr/>
          </p:nvSpPr>
          <p:spPr>
            <a:xfrm>
              <a:off x="729441" y="6315594"/>
              <a:ext cx="2909570" cy="2182495"/>
            </a:xfrm>
            <a:custGeom>
              <a:avLst/>
              <a:gdLst/>
              <a:ahLst/>
              <a:cxnLst/>
              <a:rect l="l" t="t" r="r" b="b"/>
              <a:pathLst>
                <a:path w="2909570" h="2182495">
                  <a:moveTo>
                    <a:pt x="0" y="0"/>
                  </a:moveTo>
                  <a:lnTo>
                    <a:pt x="2909454" y="0"/>
                  </a:lnTo>
                  <a:lnTo>
                    <a:pt x="2909454" y="2182090"/>
                  </a:lnTo>
                  <a:lnTo>
                    <a:pt x="0" y="2182090"/>
                  </a:lnTo>
                  <a:lnTo>
                    <a:pt x="0" y="0"/>
                  </a:lnTo>
                  <a:close/>
                </a:path>
              </a:pathLst>
            </a:custGeom>
            <a:ln w="1246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39" name="object 39"/>
          <p:cNvGrpSpPr/>
          <p:nvPr/>
        </p:nvGrpSpPr>
        <p:grpSpPr>
          <a:xfrm>
            <a:off x="3919451" y="6313516"/>
            <a:ext cx="2914015" cy="2182495"/>
            <a:chOff x="3919451" y="6313516"/>
            <a:chExt cx="2914015" cy="2182495"/>
          </a:xfrm>
        </p:grpSpPr>
        <p:pic>
          <p:nvPicPr>
            <p:cNvPr id="40" name="object 40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919451" y="6313516"/>
              <a:ext cx="2913609" cy="2182089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095481" y="6480917"/>
              <a:ext cx="145680" cy="112135"/>
            </a:xfrm>
            <a:prstGeom prst="rect">
              <a:avLst/>
            </a:prstGeom>
          </p:spPr>
        </p:pic>
        <p:pic>
          <p:nvPicPr>
            <p:cNvPr id="42" name="object 42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413158" y="6480917"/>
              <a:ext cx="239765" cy="112135"/>
            </a:xfrm>
            <a:prstGeom prst="rect">
              <a:avLst/>
            </a:prstGeom>
          </p:spPr>
        </p:pic>
        <p:pic>
          <p:nvPicPr>
            <p:cNvPr id="43" name="object 43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5058964" y="6405285"/>
              <a:ext cx="573980" cy="190084"/>
            </a:xfrm>
            <a:prstGeom prst="rect">
              <a:avLst/>
            </a:prstGeom>
          </p:spPr>
        </p:pic>
        <p:sp>
          <p:nvSpPr>
            <p:cNvPr id="44" name="object 44"/>
            <p:cNvSpPr/>
            <p:nvPr/>
          </p:nvSpPr>
          <p:spPr>
            <a:xfrm>
              <a:off x="5056882" y="6403207"/>
              <a:ext cx="578485" cy="194310"/>
            </a:xfrm>
            <a:custGeom>
              <a:avLst/>
              <a:gdLst/>
              <a:ahLst/>
              <a:cxnLst/>
              <a:rect l="l" t="t" r="r" b="b"/>
              <a:pathLst>
                <a:path w="578485" h="194309">
                  <a:moveTo>
                    <a:pt x="0" y="0"/>
                  </a:moveTo>
                  <a:lnTo>
                    <a:pt x="578158" y="0"/>
                  </a:lnTo>
                  <a:lnTo>
                    <a:pt x="578158" y="194205"/>
                  </a:lnTo>
                  <a:lnTo>
                    <a:pt x="0" y="194205"/>
                  </a:lnTo>
                  <a:lnTo>
                    <a:pt x="0" y="0"/>
                  </a:lnTo>
                  <a:close/>
                </a:path>
              </a:pathLst>
            </a:custGeom>
            <a:ln w="4156">
              <a:solidFill>
                <a:srgbClr val="6095C9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5" name="object 45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3976579" y="6688836"/>
              <a:ext cx="2799979" cy="458405"/>
            </a:xfrm>
            <a:prstGeom prst="rect">
              <a:avLst/>
            </a:prstGeom>
          </p:spPr>
        </p:pic>
      </p:grpSp>
      <p:sp>
        <p:nvSpPr>
          <p:cNvPr id="46" name="object 46"/>
          <p:cNvSpPr txBox="1"/>
          <p:nvPr/>
        </p:nvSpPr>
        <p:spPr>
          <a:xfrm>
            <a:off x="4038973" y="6799419"/>
            <a:ext cx="2534920" cy="1157605"/>
          </a:xfrm>
          <a:prstGeom prst="rect">
            <a:avLst/>
          </a:prstGeom>
        </p:spPr>
        <p:txBody>
          <a:bodyPr vert="horz" wrap="square" lIns="0" tIns="1130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90"/>
              </a:spcBef>
            </a:pPr>
            <a:r>
              <a:rPr sz="1150" dirty="0">
                <a:solidFill>
                  <a:srgbClr val="FFFFFF"/>
                </a:solidFill>
                <a:latin typeface="Calibri"/>
                <a:cs typeface="Calibri"/>
              </a:rPr>
              <a:t>Ligament</a:t>
            </a:r>
            <a:r>
              <a:rPr sz="115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50" dirty="0">
                <a:solidFill>
                  <a:srgbClr val="FFFFFF"/>
                </a:solidFill>
                <a:latin typeface="Calibri"/>
                <a:cs typeface="Calibri"/>
              </a:rPr>
              <a:t>stress</a:t>
            </a:r>
            <a:r>
              <a:rPr sz="115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50" dirty="0">
                <a:solidFill>
                  <a:srgbClr val="FFFFFF"/>
                </a:solidFill>
                <a:latin typeface="Calibri"/>
                <a:cs typeface="Calibri"/>
              </a:rPr>
              <a:t>tests:</a:t>
            </a:r>
            <a:r>
              <a:rPr sz="115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50" spc="-10" dirty="0">
                <a:solidFill>
                  <a:srgbClr val="FFFFFF"/>
                </a:solidFill>
                <a:latin typeface="Calibri"/>
                <a:cs typeface="Calibri"/>
              </a:rPr>
              <a:t>Lateral</a:t>
            </a:r>
            <a:endParaRPr sz="1150">
              <a:latin typeface="Calibri"/>
              <a:cs typeface="Calibri"/>
            </a:endParaRPr>
          </a:p>
          <a:p>
            <a:pPr marL="1435100">
              <a:lnSpc>
                <a:spcPct val="100000"/>
              </a:lnSpc>
              <a:spcBef>
                <a:spcPts val="480"/>
              </a:spcBef>
            </a:pP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Calcaneofibular</a:t>
            </a:r>
            <a:r>
              <a:rPr sz="600" spc="17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ligament</a:t>
            </a:r>
            <a:r>
              <a:rPr sz="600" spc="18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spc="-10" dirty="0">
                <a:solidFill>
                  <a:srgbClr val="404040"/>
                </a:solidFill>
                <a:latin typeface="Calibri"/>
                <a:cs typeface="Calibri"/>
              </a:rPr>
              <a:t>(CFL)</a:t>
            </a:r>
            <a:endParaRPr sz="600">
              <a:latin typeface="Calibri"/>
              <a:cs typeface="Calibri"/>
            </a:endParaRPr>
          </a:p>
          <a:p>
            <a:pPr marL="1507490" marR="5080" indent="-73025">
              <a:lnSpc>
                <a:spcPct val="106100"/>
              </a:lnSpc>
              <a:spcBef>
                <a:spcPts val="570"/>
              </a:spcBef>
            </a:pPr>
            <a:r>
              <a:rPr sz="450" dirty="0">
                <a:solidFill>
                  <a:srgbClr val="7F7F7F"/>
                </a:solidFill>
                <a:latin typeface="Wingdings"/>
                <a:cs typeface="Wingdings"/>
              </a:rPr>
              <a:t></a:t>
            </a:r>
            <a:r>
              <a:rPr sz="450" spc="215" dirty="0">
                <a:solidFill>
                  <a:srgbClr val="7F7F7F"/>
                </a:solidFill>
                <a:latin typeface="Times New Roman"/>
                <a:cs typeface="Times New Roman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Cord-like</a:t>
            </a:r>
            <a:r>
              <a:rPr sz="600" spc="6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band</a:t>
            </a:r>
            <a:r>
              <a:rPr sz="600" spc="6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runs</a:t>
            </a:r>
            <a:r>
              <a:rPr sz="600" spc="6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from</a:t>
            </a:r>
            <a:r>
              <a:rPr sz="600" spc="6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tip</a:t>
            </a:r>
            <a:r>
              <a:rPr sz="600" spc="6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spc="-25" dirty="0">
                <a:solidFill>
                  <a:srgbClr val="404040"/>
                </a:solidFill>
                <a:latin typeface="Calibri"/>
                <a:cs typeface="Calibri"/>
              </a:rPr>
              <a:t>of</a:t>
            </a:r>
            <a:r>
              <a:rPr sz="600" spc="20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lateral</a:t>
            </a:r>
            <a:r>
              <a:rPr sz="600" spc="9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malleolus</a:t>
            </a:r>
            <a:r>
              <a:rPr sz="600" spc="9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to</a:t>
            </a:r>
            <a:r>
              <a:rPr sz="600" spc="9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spc="-10" dirty="0">
                <a:solidFill>
                  <a:srgbClr val="404040"/>
                </a:solidFill>
                <a:latin typeface="Calibri"/>
                <a:cs typeface="Calibri"/>
              </a:rPr>
              <a:t>lateral</a:t>
            </a:r>
            <a:r>
              <a:rPr sz="600" spc="20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calcaneal</a:t>
            </a:r>
            <a:r>
              <a:rPr sz="600" spc="1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spc="-10" dirty="0">
                <a:solidFill>
                  <a:srgbClr val="404040"/>
                </a:solidFill>
                <a:latin typeface="Calibri"/>
                <a:cs typeface="Calibri"/>
              </a:rPr>
              <a:t>surface</a:t>
            </a:r>
            <a:endParaRPr sz="600">
              <a:latin typeface="Calibri"/>
              <a:cs typeface="Calibri"/>
            </a:endParaRPr>
          </a:p>
          <a:p>
            <a:pPr marL="1435100">
              <a:lnSpc>
                <a:spcPct val="100000"/>
              </a:lnSpc>
              <a:spcBef>
                <a:spcPts val="620"/>
              </a:spcBef>
            </a:pPr>
            <a:r>
              <a:rPr sz="450" dirty="0">
                <a:solidFill>
                  <a:srgbClr val="7F7F7F"/>
                </a:solidFill>
                <a:latin typeface="Wingdings"/>
                <a:cs typeface="Wingdings"/>
              </a:rPr>
              <a:t></a:t>
            </a:r>
            <a:r>
              <a:rPr sz="450" spc="140" dirty="0">
                <a:solidFill>
                  <a:srgbClr val="7F7F7F"/>
                </a:solidFill>
                <a:latin typeface="Times New Roman"/>
                <a:cs typeface="Times New Roman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ST</a:t>
            </a:r>
            <a:r>
              <a:rPr sz="600" spc="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spc="-25" dirty="0">
                <a:solidFill>
                  <a:srgbClr val="404040"/>
                </a:solidFill>
                <a:latin typeface="Calibri"/>
                <a:cs typeface="Calibri"/>
              </a:rPr>
              <a:t>INV</a:t>
            </a:r>
            <a:endParaRPr sz="600">
              <a:latin typeface="Calibri"/>
              <a:cs typeface="Calibri"/>
            </a:endParaRPr>
          </a:p>
          <a:p>
            <a:pPr marL="1435100">
              <a:lnSpc>
                <a:spcPct val="100000"/>
              </a:lnSpc>
              <a:spcBef>
                <a:spcPts val="615"/>
              </a:spcBef>
            </a:pPr>
            <a:r>
              <a:rPr sz="450" dirty="0">
                <a:solidFill>
                  <a:srgbClr val="7F7F7F"/>
                </a:solidFill>
                <a:latin typeface="Wingdings"/>
                <a:cs typeface="Wingdings"/>
              </a:rPr>
              <a:t></a:t>
            </a:r>
            <a:r>
              <a:rPr sz="450" spc="200" dirty="0">
                <a:solidFill>
                  <a:srgbClr val="7F7F7F"/>
                </a:solidFill>
                <a:latin typeface="Times New Roman"/>
                <a:cs typeface="Times New Roman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ALL</a:t>
            </a:r>
            <a:r>
              <a:rPr sz="600" spc="5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blend</a:t>
            </a:r>
            <a:r>
              <a:rPr sz="600" spc="5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with</a:t>
            </a:r>
            <a:r>
              <a:rPr sz="600" spc="5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joint</a:t>
            </a:r>
            <a:r>
              <a:rPr sz="600" spc="5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spc="-10" dirty="0">
                <a:solidFill>
                  <a:srgbClr val="404040"/>
                </a:solidFill>
                <a:latin typeface="Calibri"/>
                <a:cs typeface="Calibri"/>
              </a:rPr>
              <a:t>capsule</a:t>
            </a:r>
            <a:endParaRPr sz="600">
              <a:latin typeface="Calibri"/>
              <a:cs typeface="Calibri"/>
            </a:endParaRPr>
          </a:p>
        </p:txBody>
      </p:sp>
      <p:grpSp>
        <p:nvGrpSpPr>
          <p:cNvPr id="47" name="object 47"/>
          <p:cNvGrpSpPr/>
          <p:nvPr/>
        </p:nvGrpSpPr>
        <p:grpSpPr>
          <a:xfrm>
            <a:off x="3915294" y="6309360"/>
            <a:ext cx="2926080" cy="2194560"/>
            <a:chOff x="3915294" y="6309360"/>
            <a:chExt cx="2926080" cy="2194560"/>
          </a:xfrm>
        </p:grpSpPr>
        <p:pic>
          <p:nvPicPr>
            <p:cNvPr id="48" name="object 48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4091371" y="7198356"/>
              <a:ext cx="680332" cy="679361"/>
            </a:xfrm>
            <a:prstGeom prst="rect">
              <a:avLst/>
            </a:prstGeom>
          </p:spPr>
        </p:pic>
        <p:sp>
          <p:nvSpPr>
            <p:cNvPr id="49" name="object 49"/>
            <p:cNvSpPr/>
            <p:nvPr/>
          </p:nvSpPr>
          <p:spPr>
            <a:xfrm>
              <a:off x="3921529" y="6315594"/>
              <a:ext cx="2914015" cy="2182495"/>
            </a:xfrm>
            <a:custGeom>
              <a:avLst/>
              <a:gdLst/>
              <a:ahLst/>
              <a:cxnLst/>
              <a:rect l="l" t="t" r="r" b="b"/>
              <a:pathLst>
                <a:path w="2914015" h="2182495">
                  <a:moveTo>
                    <a:pt x="0" y="0"/>
                  </a:moveTo>
                  <a:lnTo>
                    <a:pt x="2913610" y="0"/>
                  </a:lnTo>
                  <a:lnTo>
                    <a:pt x="2913610" y="2182090"/>
                  </a:lnTo>
                  <a:lnTo>
                    <a:pt x="0" y="2182090"/>
                  </a:lnTo>
                  <a:lnTo>
                    <a:pt x="0" y="0"/>
                  </a:lnTo>
                  <a:close/>
                </a:path>
              </a:pathLst>
            </a:custGeom>
            <a:ln w="1246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0" name="object 5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381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30"/>
              </a:spcBef>
            </a:pPr>
            <a:fld id="{81D60167-4931-47E6-BA6A-407CBD079E47}" type="slidenum">
              <a:rPr spc="-5" dirty="0"/>
              <a:t>5</a:t>
            </a:fld>
            <a:endParaRPr spc="-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object 3"/>
          <p:cNvGrpSpPr/>
          <p:nvPr/>
        </p:nvGrpSpPr>
        <p:grpSpPr>
          <a:xfrm>
            <a:off x="727363" y="2194561"/>
            <a:ext cx="2909570" cy="2182495"/>
            <a:chOff x="727363" y="2194561"/>
            <a:chExt cx="2909570" cy="2182495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727363" y="2194561"/>
              <a:ext cx="2909454" cy="2182089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903142" y="2361961"/>
              <a:ext cx="145472" cy="112134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217513" y="2361961"/>
              <a:ext cx="239423" cy="112134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865251" y="2286329"/>
              <a:ext cx="573162" cy="190084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1863173" y="2284251"/>
              <a:ext cx="577850" cy="194310"/>
            </a:xfrm>
            <a:custGeom>
              <a:avLst/>
              <a:gdLst/>
              <a:ahLst/>
              <a:cxnLst/>
              <a:rect l="l" t="t" r="r" b="b"/>
              <a:pathLst>
                <a:path w="577850" h="194310">
                  <a:moveTo>
                    <a:pt x="0" y="0"/>
                  </a:moveTo>
                  <a:lnTo>
                    <a:pt x="577333" y="0"/>
                  </a:lnTo>
                  <a:lnTo>
                    <a:pt x="577333" y="194205"/>
                  </a:lnTo>
                  <a:lnTo>
                    <a:pt x="0" y="194205"/>
                  </a:lnTo>
                  <a:lnTo>
                    <a:pt x="0" y="0"/>
                  </a:lnTo>
                  <a:close/>
                </a:path>
              </a:pathLst>
            </a:custGeom>
            <a:ln w="4156">
              <a:solidFill>
                <a:srgbClr val="6095C9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" name="object 9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784411" y="2569880"/>
              <a:ext cx="2795985" cy="458405"/>
            </a:xfrm>
            <a:prstGeom prst="rect">
              <a:avLst/>
            </a:prstGeom>
          </p:spPr>
        </p:pic>
      </p:grpSp>
      <p:sp>
        <p:nvSpPr>
          <p:cNvPr id="10" name="object 10"/>
          <p:cNvSpPr txBox="1"/>
          <p:nvPr/>
        </p:nvSpPr>
        <p:spPr>
          <a:xfrm>
            <a:off x="869610" y="2781702"/>
            <a:ext cx="1745614" cy="106997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150" dirty="0">
                <a:solidFill>
                  <a:srgbClr val="FFFFFF"/>
                </a:solidFill>
                <a:latin typeface="Calibri"/>
                <a:cs typeface="Calibri"/>
              </a:rPr>
              <a:t>Ligament</a:t>
            </a:r>
            <a:r>
              <a:rPr sz="115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50" dirty="0">
                <a:solidFill>
                  <a:srgbClr val="FFFFFF"/>
                </a:solidFill>
                <a:latin typeface="Calibri"/>
                <a:cs typeface="Calibri"/>
              </a:rPr>
              <a:t>stress</a:t>
            </a:r>
            <a:r>
              <a:rPr sz="115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50" dirty="0">
                <a:solidFill>
                  <a:srgbClr val="FFFFFF"/>
                </a:solidFill>
                <a:latin typeface="Calibri"/>
                <a:cs typeface="Calibri"/>
              </a:rPr>
              <a:t>tests:</a:t>
            </a:r>
            <a:r>
              <a:rPr sz="115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50" spc="-10" dirty="0">
                <a:solidFill>
                  <a:srgbClr val="FFFFFF"/>
                </a:solidFill>
                <a:latin typeface="Calibri"/>
                <a:cs typeface="Calibri"/>
              </a:rPr>
              <a:t>Medial</a:t>
            </a:r>
            <a:endParaRPr sz="11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645"/>
              </a:spcBef>
            </a:pP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Deltoid</a:t>
            </a:r>
            <a:r>
              <a:rPr sz="550" spc="7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ligament</a:t>
            </a:r>
            <a:endParaRPr sz="5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580"/>
              </a:spcBef>
            </a:pPr>
            <a:r>
              <a:rPr sz="400" dirty="0">
                <a:solidFill>
                  <a:srgbClr val="7F7F7F"/>
                </a:solidFill>
                <a:latin typeface="Wingdings"/>
                <a:cs typeface="Wingdings"/>
              </a:rPr>
              <a:t></a:t>
            </a:r>
            <a:r>
              <a:rPr sz="400" spc="250" dirty="0">
                <a:solidFill>
                  <a:srgbClr val="7F7F7F"/>
                </a:solidFill>
                <a:latin typeface="Times New Roman"/>
                <a:cs typeface="Times New Roman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String</a:t>
            </a:r>
            <a:r>
              <a:rPr sz="55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triangular</a:t>
            </a:r>
            <a:r>
              <a:rPr sz="55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shaped</a:t>
            </a:r>
            <a:r>
              <a:rPr sz="55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Ligament</a:t>
            </a:r>
            <a:endParaRPr sz="5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615"/>
              </a:spcBef>
            </a:pPr>
            <a:r>
              <a:rPr sz="400" dirty="0">
                <a:solidFill>
                  <a:srgbClr val="7F7F7F"/>
                </a:solidFill>
                <a:latin typeface="Wingdings"/>
                <a:cs typeface="Wingdings"/>
              </a:rPr>
              <a:t></a:t>
            </a:r>
            <a:r>
              <a:rPr sz="400" spc="225" dirty="0">
                <a:solidFill>
                  <a:srgbClr val="7F7F7F"/>
                </a:solidFill>
                <a:latin typeface="Times New Roman"/>
                <a:cs typeface="Times New Roman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2</a:t>
            </a:r>
            <a:r>
              <a:rPr sz="550" spc="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deep</a:t>
            </a:r>
            <a:r>
              <a:rPr sz="550" spc="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and</a:t>
            </a:r>
            <a:r>
              <a:rPr sz="550" spc="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2</a:t>
            </a:r>
            <a:r>
              <a:rPr sz="550" spc="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superficial</a:t>
            </a:r>
            <a:r>
              <a:rPr sz="550" spc="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parts</a:t>
            </a:r>
            <a:endParaRPr sz="5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580"/>
              </a:spcBef>
            </a:pPr>
            <a:r>
              <a:rPr sz="400" dirty="0">
                <a:solidFill>
                  <a:srgbClr val="7F7F7F"/>
                </a:solidFill>
                <a:latin typeface="Wingdings"/>
                <a:cs typeface="Wingdings"/>
              </a:rPr>
              <a:t></a:t>
            </a:r>
            <a:r>
              <a:rPr sz="400" spc="170" dirty="0">
                <a:solidFill>
                  <a:srgbClr val="7F7F7F"/>
                </a:solidFill>
                <a:latin typeface="Times New Roman"/>
                <a:cs typeface="Times New Roman"/>
              </a:rPr>
              <a:t> </a:t>
            </a:r>
            <a:r>
              <a:rPr sz="550" spc="-20" dirty="0">
                <a:solidFill>
                  <a:srgbClr val="404040"/>
                </a:solidFill>
                <a:latin typeface="Calibri"/>
                <a:cs typeface="Calibri"/>
              </a:rPr>
              <a:t>Deep</a:t>
            </a:r>
            <a:endParaRPr sz="550">
              <a:latin typeface="Calibri"/>
              <a:cs typeface="Calibri"/>
            </a:endParaRPr>
          </a:p>
          <a:p>
            <a:pPr marL="85090">
              <a:lnSpc>
                <a:spcPct val="100000"/>
              </a:lnSpc>
              <a:spcBef>
                <a:spcPts val="229"/>
              </a:spcBef>
            </a:pPr>
            <a:r>
              <a:rPr sz="400" dirty="0">
                <a:solidFill>
                  <a:srgbClr val="262626"/>
                </a:solidFill>
                <a:latin typeface="Wingdings"/>
                <a:cs typeface="Wingdings"/>
              </a:rPr>
              <a:t></a:t>
            </a:r>
            <a:r>
              <a:rPr sz="400" spc="24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Anterior</a:t>
            </a:r>
            <a:r>
              <a:rPr sz="550" spc="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tibiotalar</a:t>
            </a:r>
            <a:r>
              <a:rPr sz="550" spc="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ligament</a:t>
            </a:r>
            <a:endParaRPr sz="550">
              <a:latin typeface="Calibri"/>
              <a:cs typeface="Calibri"/>
            </a:endParaRPr>
          </a:p>
          <a:p>
            <a:pPr marL="85090">
              <a:lnSpc>
                <a:spcPct val="100000"/>
              </a:lnSpc>
              <a:spcBef>
                <a:spcPts val="229"/>
              </a:spcBef>
            </a:pPr>
            <a:r>
              <a:rPr sz="400" dirty="0">
                <a:solidFill>
                  <a:srgbClr val="262626"/>
                </a:solidFill>
                <a:latin typeface="Wingdings"/>
                <a:cs typeface="Wingdings"/>
              </a:rPr>
              <a:t></a:t>
            </a:r>
            <a:r>
              <a:rPr sz="400" spc="24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Posterior</a:t>
            </a:r>
            <a:r>
              <a:rPr sz="550" spc="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tibiotalar</a:t>
            </a:r>
            <a:r>
              <a:rPr sz="550" spc="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ligament</a:t>
            </a:r>
            <a:endParaRPr sz="550">
              <a:latin typeface="Calibri"/>
              <a:cs typeface="Calibri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723207" y="2190404"/>
            <a:ext cx="2922270" cy="2194560"/>
            <a:chOff x="723207" y="2190404"/>
            <a:chExt cx="2922270" cy="2194560"/>
          </a:xfrm>
        </p:grpSpPr>
        <p:pic>
          <p:nvPicPr>
            <p:cNvPr id="12" name="object 12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700946" y="3148135"/>
              <a:ext cx="955287" cy="917835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2594500" y="3102313"/>
              <a:ext cx="1004616" cy="948750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>
            <a:xfrm>
              <a:off x="729441" y="2196638"/>
              <a:ext cx="2909570" cy="2182495"/>
            </a:xfrm>
            <a:custGeom>
              <a:avLst/>
              <a:gdLst/>
              <a:ahLst/>
              <a:cxnLst/>
              <a:rect l="l" t="t" r="r" b="b"/>
              <a:pathLst>
                <a:path w="2909570" h="2182495">
                  <a:moveTo>
                    <a:pt x="0" y="0"/>
                  </a:moveTo>
                  <a:lnTo>
                    <a:pt x="2909454" y="0"/>
                  </a:lnTo>
                  <a:lnTo>
                    <a:pt x="2909454" y="2182090"/>
                  </a:lnTo>
                  <a:lnTo>
                    <a:pt x="0" y="2182090"/>
                  </a:lnTo>
                  <a:lnTo>
                    <a:pt x="0" y="0"/>
                  </a:lnTo>
                  <a:close/>
                </a:path>
              </a:pathLst>
            </a:custGeom>
            <a:ln w="1246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15" name="object 15"/>
          <p:cNvGrpSpPr/>
          <p:nvPr/>
        </p:nvGrpSpPr>
        <p:grpSpPr>
          <a:xfrm>
            <a:off x="3919451" y="2194561"/>
            <a:ext cx="2914015" cy="2182495"/>
            <a:chOff x="3919451" y="2194561"/>
            <a:chExt cx="2914015" cy="2182495"/>
          </a:xfrm>
        </p:grpSpPr>
        <p:pic>
          <p:nvPicPr>
            <p:cNvPr id="16" name="object 16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919451" y="2194561"/>
              <a:ext cx="2913609" cy="2182089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095481" y="2361961"/>
              <a:ext cx="145680" cy="11213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413158" y="2361961"/>
              <a:ext cx="239765" cy="11213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5058964" y="2286329"/>
              <a:ext cx="573980" cy="190084"/>
            </a:xfrm>
            <a:prstGeom prst="rect">
              <a:avLst/>
            </a:prstGeom>
          </p:spPr>
        </p:pic>
        <p:sp>
          <p:nvSpPr>
            <p:cNvPr id="20" name="object 20"/>
            <p:cNvSpPr/>
            <p:nvPr/>
          </p:nvSpPr>
          <p:spPr>
            <a:xfrm>
              <a:off x="5056882" y="2284251"/>
              <a:ext cx="578485" cy="194310"/>
            </a:xfrm>
            <a:custGeom>
              <a:avLst/>
              <a:gdLst/>
              <a:ahLst/>
              <a:cxnLst/>
              <a:rect l="l" t="t" r="r" b="b"/>
              <a:pathLst>
                <a:path w="578485" h="194310">
                  <a:moveTo>
                    <a:pt x="0" y="0"/>
                  </a:moveTo>
                  <a:lnTo>
                    <a:pt x="578158" y="0"/>
                  </a:lnTo>
                  <a:lnTo>
                    <a:pt x="578158" y="194205"/>
                  </a:lnTo>
                  <a:lnTo>
                    <a:pt x="0" y="194205"/>
                  </a:lnTo>
                  <a:lnTo>
                    <a:pt x="0" y="0"/>
                  </a:lnTo>
                  <a:close/>
                </a:path>
              </a:pathLst>
            </a:custGeom>
            <a:ln w="4156">
              <a:solidFill>
                <a:srgbClr val="6095C9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1" name="object 21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3976579" y="2569880"/>
              <a:ext cx="2799979" cy="458405"/>
            </a:xfrm>
            <a:prstGeom prst="rect">
              <a:avLst/>
            </a:prstGeom>
          </p:spPr>
        </p:pic>
      </p:grpSp>
      <p:sp>
        <p:nvSpPr>
          <p:cNvPr id="22" name="object 22"/>
          <p:cNvSpPr txBox="1"/>
          <p:nvPr/>
        </p:nvSpPr>
        <p:spPr>
          <a:xfrm>
            <a:off x="4061918" y="2714600"/>
            <a:ext cx="1748155" cy="1001394"/>
          </a:xfrm>
          <a:prstGeom prst="rect">
            <a:avLst/>
          </a:prstGeom>
        </p:spPr>
        <p:txBody>
          <a:bodyPr vert="horz" wrap="square" lIns="0" tIns="1022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05"/>
              </a:spcBef>
            </a:pPr>
            <a:r>
              <a:rPr sz="1150" dirty="0">
                <a:solidFill>
                  <a:srgbClr val="FFFFFF"/>
                </a:solidFill>
                <a:latin typeface="Calibri"/>
                <a:cs typeface="Calibri"/>
              </a:rPr>
              <a:t>Ligament</a:t>
            </a:r>
            <a:r>
              <a:rPr sz="115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50" dirty="0">
                <a:solidFill>
                  <a:srgbClr val="FFFFFF"/>
                </a:solidFill>
                <a:latin typeface="Calibri"/>
                <a:cs typeface="Calibri"/>
              </a:rPr>
              <a:t>stress</a:t>
            </a:r>
            <a:r>
              <a:rPr sz="115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50" dirty="0">
                <a:solidFill>
                  <a:srgbClr val="FFFFFF"/>
                </a:solidFill>
                <a:latin typeface="Calibri"/>
                <a:cs typeface="Calibri"/>
              </a:rPr>
              <a:t>tests:</a:t>
            </a:r>
            <a:r>
              <a:rPr sz="115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50" spc="-10" dirty="0">
                <a:solidFill>
                  <a:srgbClr val="FFFFFF"/>
                </a:solidFill>
                <a:latin typeface="Calibri"/>
                <a:cs typeface="Calibri"/>
              </a:rPr>
              <a:t>Medial</a:t>
            </a:r>
            <a:endParaRPr sz="1150">
              <a:latin typeface="Calibri"/>
              <a:cs typeface="Calibri"/>
            </a:endParaRPr>
          </a:p>
          <a:p>
            <a:pPr marL="81280">
              <a:lnSpc>
                <a:spcPct val="100000"/>
              </a:lnSpc>
              <a:spcBef>
                <a:spcPts val="320"/>
              </a:spcBef>
            </a:pP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Superficial</a:t>
            </a:r>
            <a:r>
              <a:rPr sz="550" spc="5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fibres</a:t>
            </a:r>
            <a:endParaRPr sz="550">
              <a:latin typeface="Calibri"/>
              <a:cs typeface="Calibri"/>
            </a:endParaRPr>
          </a:p>
          <a:p>
            <a:pPr marR="860425" algn="r">
              <a:lnSpc>
                <a:spcPct val="100000"/>
              </a:lnSpc>
              <a:spcBef>
                <a:spcPts val="40"/>
              </a:spcBef>
            </a:pPr>
            <a:r>
              <a:rPr sz="350" dirty="0">
                <a:solidFill>
                  <a:srgbClr val="262626"/>
                </a:solidFill>
                <a:latin typeface="Wingdings"/>
                <a:cs typeface="Wingdings"/>
              </a:rPr>
              <a:t></a:t>
            </a:r>
            <a:r>
              <a:rPr sz="350" spc="26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Tibionavicular</a:t>
            </a:r>
            <a:r>
              <a:rPr sz="550" spc="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ligament</a:t>
            </a:r>
            <a:endParaRPr sz="550">
              <a:latin typeface="Calibri"/>
              <a:cs typeface="Calibri"/>
            </a:endParaRPr>
          </a:p>
          <a:p>
            <a:pPr marR="875030" algn="r">
              <a:lnSpc>
                <a:spcPct val="100000"/>
              </a:lnSpc>
              <a:spcBef>
                <a:spcPts val="40"/>
              </a:spcBef>
            </a:pPr>
            <a:r>
              <a:rPr sz="350" dirty="0">
                <a:solidFill>
                  <a:srgbClr val="7F7F7F"/>
                </a:solidFill>
                <a:latin typeface="Wingdings"/>
                <a:cs typeface="Wingdings"/>
              </a:rPr>
              <a:t></a:t>
            </a:r>
            <a:r>
              <a:rPr sz="350" spc="245" dirty="0">
                <a:solidFill>
                  <a:srgbClr val="7F7F7F"/>
                </a:solidFill>
                <a:latin typeface="Times New Roman"/>
                <a:cs typeface="Times New Roman"/>
              </a:rPr>
              <a:t> </a:t>
            </a:r>
            <a:r>
              <a:rPr sz="550" spc="-10" dirty="0">
                <a:latin typeface="Calibri"/>
                <a:cs typeface="Calibri"/>
              </a:rPr>
              <a:t>Navicular</a:t>
            </a:r>
            <a:r>
              <a:rPr sz="550" spc="10" dirty="0">
                <a:latin typeface="Calibri"/>
                <a:cs typeface="Calibri"/>
              </a:rPr>
              <a:t> </a:t>
            </a:r>
            <a:r>
              <a:rPr sz="550" spc="-10" dirty="0">
                <a:latin typeface="Calibri"/>
                <a:cs typeface="Calibri"/>
              </a:rPr>
              <a:t>tuberosity</a:t>
            </a:r>
            <a:endParaRPr sz="550">
              <a:latin typeface="Calibri"/>
              <a:cs typeface="Calibri"/>
            </a:endParaRPr>
          </a:p>
          <a:p>
            <a:pPr marR="855344" algn="r">
              <a:lnSpc>
                <a:spcPct val="100000"/>
              </a:lnSpc>
              <a:spcBef>
                <a:spcPts val="40"/>
              </a:spcBef>
            </a:pPr>
            <a:r>
              <a:rPr sz="350" dirty="0">
                <a:solidFill>
                  <a:srgbClr val="262626"/>
                </a:solidFill>
                <a:latin typeface="Wingdings"/>
                <a:cs typeface="Wingdings"/>
              </a:rPr>
              <a:t></a:t>
            </a:r>
            <a:r>
              <a:rPr sz="350" spc="26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Tibiocalcaneal</a:t>
            </a:r>
            <a:r>
              <a:rPr sz="550" spc="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ligament</a:t>
            </a:r>
            <a:endParaRPr sz="550">
              <a:latin typeface="Calibri"/>
              <a:cs typeface="Calibri"/>
            </a:endParaRPr>
          </a:p>
          <a:p>
            <a:pPr marL="226695">
              <a:lnSpc>
                <a:spcPct val="100000"/>
              </a:lnSpc>
              <a:spcBef>
                <a:spcPts val="75"/>
              </a:spcBef>
            </a:pPr>
            <a:r>
              <a:rPr sz="350" dirty="0">
                <a:solidFill>
                  <a:srgbClr val="7F7F7F"/>
                </a:solidFill>
                <a:latin typeface="Wingdings"/>
                <a:cs typeface="Wingdings"/>
              </a:rPr>
              <a:t></a:t>
            </a:r>
            <a:r>
              <a:rPr sz="350" spc="254" dirty="0">
                <a:solidFill>
                  <a:srgbClr val="7F7F7F"/>
                </a:solidFill>
                <a:latin typeface="Times New Roman"/>
                <a:cs typeface="Times New Roman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Sustentaculum</a:t>
            </a:r>
            <a:r>
              <a:rPr sz="550" spc="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20" dirty="0">
                <a:solidFill>
                  <a:srgbClr val="404040"/>
                </a:solidFill>
                <a:latin typeface="Calibri"/>
                <a:cs typeface="Calibri"/>
              </a:rPr>
              <a:t>tali</a:t>
            </a:r>
            <a:endParaRPr sz="550">
              <a:latin typeface="Calibri"/>
              <a:cs typeface="Calibri"/>
            </a:endParaRPr>
          </a:p>
          <a:p>
            <a:pPr marL="154305">
              <a:lnSpc>
                <a:spcPct val="100000"/>
              </a:lnSpc>
              <a:spcBef>
                <a:spcPts val="40"/>
              </a:spcBef>
            </a:pPr>
            <a:r>
              <a:rPr sz="350" dirty="0">
                <a:solidFill>
                  <a:srgbClr val="262626"/>
                </a:solidFill>
                <a:latin typeface="Wingdings"/>
                <a:cs typeface="Wingdings"/>
              </a:rPr>
              <a:t></a:t>
            </a:r>
            <a:r>
              <a:rPr sz="350" spc="22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Both</a:t>
            </a:r>
            <a:r>
              <a:rPr sz="55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incorporate</a:t>
            </a:r>
            <a:r>
              <a:rPr sz="55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spring</a:t>
            </a:r>
            <a:r>
              <a:rPr sz="55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ligament</a:t>
            </a:r>
            <a:r>
              <a:rPr sz="55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and</a:t>
            </a:r>
            <a:r>
              <a:rPr sz="55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joint</a:t>
            </a:r>
            <a:r>
              <a:rPr sz="55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capsule</a:t>
            </a:r>
            <a:endParaRPr sz="550">
              <a:latin typeface="Calibri"/>
              <a:cs typeface="Calibri"/>
            </a:endParaRPr>
          </a:p>
          <a:p>
            <a:pPr marL="81280">
              <a:lnSpc>
                <a:spcPct val="100000"/>
              </a:lnSpc>
              <a:spcBef>
                <a:spcPts val="420"/>
              </a:spcBef>
            </a:pP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Stressed</a:t>
            </a:r>
            <a:r>
              <a:rPr sz="550" spc="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via</a:t>
            </a:r>
            <a:r>
              <a:rPr sz="550" spc="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passive</a:t>
            </a:r>
            <a:r>
              <a:rPr sz="550" spc="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Eversion</a:t>
            </a:r>
            <a:r>
              <a:rPr sz="550" spc="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in</a:t>
            </a:r>
            <a:r>
              <a:rPr sz="550" spc="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talocrural</a:t>
            </a:r>
            <a:r>
              <a:rPr sz="550" spc="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neutral</a:t>
            </a:r>
            <a:endParaRPr sz="550">
              <a:latin typeface="Calibri"/>
              <a:cs typeface="Calibri"/>
            </a:endParaRPr>
          </a:p>
        </p:txBody>
      </p:sp>
      <p:grpSp>
        <p:nvGrpSpPr>
          <p:cNvPr id="23" name="object 23"/>
          <p:cNvGrpSpPr/>
          <p:nvPr/>
        </p:nvGrpSpPr>
        <p:grpSpPr>
          <a:xfrm>
            <a:off x="3915294" y="2190404"/>
            <a:ext cx="2926080" cy="2194560"/>
            <a:chOff x="3915294" y="2190404"/>
            <a:chExt cx="2926080" cy="2194560"/>
          </a:xfrm>
        </p:grpSpPr>
        <p:pic>
          <p:nvPicPr>
            <p:cNvPr id="24" name="object 24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5468033" y="3583457"/>
              <a:ext cx="748488" cy="687958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6035259" y="3056490"/>
              <a:ext cx="720679" cy="687348"/>
            </a:xfrm>
            <a:prstGeom prst="rect">
              <a:avLst/>
            </a:prstGeom>
          </p:spPr>
        </p:pic>
        <p:sp>
          <p:nvSpPr>
            <p:cNvPr id="26" name="object 26"/>
            <p:cNvSpPr/>
            <p:nvPr/>
          </p:nvSpPr>
          <p:spPr>
            <a:xfrm>
              <a:off x="3921529" y="2196638"/>
              <a:ext cx="2914015" cy="2182495"/>
            </a:xfrm>
            <a:custGeom>
              <a:avLst/>
              <a:gdLst/>
              <a:ahLst/>
              <a:cxnLst/>
              <a:rect l="l" t="t" r="r" b="b"/>
              <a:pathLst>
                <a:path w="2914015" h="2182495">
                  <a:moveTo>
                    <a:pt x="0" y="0"/>
                  </a:moveTo>
                  <a:lnTo>
                    <a:pt x="2913610" y="0"/>
                  </a:lnTo>
                  <a:lnTo>
                    <a:pt x="2913610" y="2182090"/>
                  </a:lnTo>
                  <a:lnTo>
                    <a:pt x="0" y="2182090"/>
                  </a:lnTo>
                  <a:lnTo>
                    <a:pt x="0" y="0"/>
                  </a:lnTo>
                  <a:close/>
                </a:path>
              </a:pathLst>
            </a:custGeom>
            <a:ln w="1246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27" name="object 27"/>
          <p:cNvGrpSpPr/>
          <p:nvPr/>
        </p:nvGrpSpPr>
        <p:grpSpPr>
          <a:xfrm>
            <a:off x="727363" y="6313516"/>
            <a:ext cx="2909570" cy="2182495"/>
            <a:chOff x="727363" y="6313516"/>
            <a:chExt cx="2909570" cy="2182495"/>
          </a:xfrm>
        </p:grpSpPr>
        <p:pic>
          <p:nvPicPr>
            <p:cNvPr id="28" name="object 28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727363" y="6313516"/>
              <a:ext cx="2909454" cy="2182089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903142" y="6480917"/>
              <a:ext cx="145472" cy="112135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217513" y="6480917"/>
              <a:ext cx="239423" cy="112135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865251" y="6405285"/>
              <a:ext cx="573162" cy="190084"/>
            </a:xfrm>
            <a:prstGeom prst="rect">
              <a:avLst/>
            </a:prstGeom>
          </p:spPr>
        </p:pic>
        <p:sp>
          <p:nvSpPr>
            <p:cNvPr id="32" name="object 32"/>
            <p:cNvSpPr/>
            <p:nvPr/>
          </p:nvSpPr>
          <p:spPr>
            <a:xfrm>
              <a:off x="1863173" y="6403207"/>
              <a:ext cx="577850" cy="194310"/>
            </a:xfrm>
            <a:custGeom>
              <a:avLst/>
              <a:gdLst/>
              <a:ahLst/>
              <a:cxnLst/>
              <a:rect l="l" t="t" r="r" b="b"/>
              <a:pathLst>
                <a:path w="577850" h="194309">
                  <a:moveTo>
                    <a:pt x="0" y="0"/>
                  </a:moveTo>
                  <a:lnTo>
                    <a:pt x="577333" y="0"/>
                  </a:lnTo>
                  <a:lnTo>
                    <a:pt x="577333" y="194205"/>
                  </a:lnTo>
                  <a:lnTo>
                    <a:pt x="0" y="194205"/>
                  </a:lnTo>
                  <a:lnTo>
                    <a:pt x="0" y="0"/>
                  </a:lnTo>
                  <a:close/>
                </a:path>
              </a:pathLst>
            </a:custGeom>
            <a:ln w="4156">
              <a:solidFill>
                <a:srgbClr val="6095C9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33" name="object 33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784411" y="6688835"/>
              <a:ext cx="2795985" cy="458405"/>
            </a:xfrm>
            <a:prstGeom prst="rect">
              <a:avLst/>
            </a:prstGeom>
          </p:spPr>
        </p:pic>
      </p:grpSp>
      <p:sp>
        <p:nvSpPr>
          <p:cNvPr id="34" name="object 34"/>
          <p:cNvSpPr txBox="1"/>
          <p:nvPr/>
        </p:nvSpPr>
        <p:spPr>
          <a:xfrm>
            <a:off x="876097" y="6938900"/>
            <a:ext cx="1111250" cy="1285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150" spc="-10" dirty="0">
                <a:solidFill>
                  <a:srgbClr val="FFFFFF"/>
                </a:solidFill>
                <a:latin typeface="Calibri"/>
                <a:cs typeface="Calibri"/>
              </a:rPr>
              <a:t>Palpation</a:t>
            </a:r>
            <a:endParaRPr sz="1150">
              <a:latin typeface="Calibri"/>
              <a:cs typeface="Calibri"/>
            </a:endParaRPr>
          </a:p>
          <a:p>
            <a:pPr marR="836294" algn="r">
              <a:lnSpc>
                <a:spcPct val="100000"/>
              </a:lnSpc>
              <a:spcBef>
                <a:spcPts val="620"/>
              </a:spcBef>
            </a:pPr>
            <a:r>
              <a:rPr sz="400" dirty="0">
                <a:solidFill>
                  <a:srgbClr val="7F7F7F"/>
                </a:solidFill>
                <a:latin typeface="Wingdings"/>
                <a:cs typeface="Wingdings"/>
              </a:rPr>
              <a:t></a:t>
            </a:r>
            <a:r>
              <a:rPr sz="400" spc="170" dirty="0">
                <a:solidFill>
                  <a:srgbClr val="7F7F7F"/>
                </a:solidFill>
                <a:latin typeface="Times New Roman"/>
                <a:cs typeface="Times New Roman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Bones</a:t>
            </a:r>
            <a:endParaRPr sz="550">
              <a:latin typeface="Calibri"/>
              <a:cs typeface="Calibri"/>
            </a:endParaRPr>
          </a:p>
          <a:p>
            <a:pPr marR="802640" algn="r">
              <a:lnSpc>
                <a:spcPct val="100000"/>
              </a:lnSpc>
              <a:spcBef>
                <a:spcPts val="135"/>
              </a:spcBef>
            </a:pPr>
            <a:r>
              <a:rPr sz="400" dirty="0">
                <a:solidFill>
                  <a:srgbClr val="262626"/>
                </a:solidFill>
                <a:latin typeface="Wingdings"/>
                <a:cs typeface="Wingdings"/>
              </a:rPr>
              <a:t></a:t>
            </a:r>
            <a:r>
              <a:rPr sz="400" spc="17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Tibia</a:t>
            </a:r>
            <a:endParaRPr sz="550">
              <a:latin typeface="Calibri"/>
              <a:cs typeface="Calibri"/>
            </a:endParaRPr>
          </a:p>
          <a:p>
            <a:pPr marR="766445" algn="r">
              <a:lnSpc>
                <a:spcPct val="100000"/>
              </a:lnSpc>
              <a:spcBef>
                <a:spcPts val="135"/>
              </a:spcBef>
            </a:pPr>
            <a:r>
              <a:rPr sz="400" dirty="0">
                <a:solidFill>
                  <a:srgbClr val="262626"/>
                </a:solidFill>
                <a:latin typeface="Wingdings"/>
                <a:cs typeface="Wingdings"/>
              </a:rPr>
              <a:t></a:t>
            </a:r>
            <a:r>
              <a:rPr sz="400" spc="17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Fibula</a:t>
            </a:r>
            <a:endParaRPr sz="550">
              <a:latin typeface="Calibri"/>
              <a:cs typeface="Calibri"/>
            </a:endParaRPr>
          </a:p>
          <a:p>
            <a:pPr marL="85725">
              <a:lnSpc>
                <a:spcPct val="100000"/>
              </a:lnSpc>
              <a:spcBef>
                <a:spcPts val="170"/>
              </a:spcBef>
            </a:pPr>
            <a:r>
              <a:rPr sz="400" dirty="0">
                <a:solidFill>
                  <a:srgbClr val="262626"/>
                </a:solidFill>
                <a:latin typeface="Wingdings"/>
                <a:cs typeface="Wingdings"/>
              </a:rPr>
              <a:t></a:t>
            </a:r>
            <a:r>
              <a:rPr sz="400" spc="20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Talus</a:t>
            </a:r>
            <a:r>
              <a:rPr sz="550" spc="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(dome)</a:t>
            </a:r>
            <a:endParaRPr sz="550">
              <a:latin typeface="Calibri"/>
              <a:cs typeface="Calibri"/>
            </a:endParaRPr>
          </a:p>
          <a:p>
            <a:pPr marL="85725">
              <a:lnSpc>
                <a:spcPct val="100000"/>
              </a:lnSpc>
              <a:spcBef>
                <a:spcPts val="135"/>
              </a:spcBef>
            </a:pPr>
            <a:r>
              <a:rPr sz="400" dirty="0">
                <a:solidFill>
                  <a:srgbClr val="262626"/>
                </a:solidFill>
                <a:latin typeface="Wingdings"/>
                <a:cs typeface="Wingdings"/>
              </a:rPr>
              <a:t></a:t>
            </a:r>
            <a:r>
              <a:rPr sz="400" spc="28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Calcaneous</a:t>
            </a:r>
            <a:r>
              <a:rPr sz="550" spc="6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(sustentaculum</a:t>
            </a:r>
            <a:r>
              <a:rPr sz="550" spc="6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20" dirty="0">
                <a:solidFill>
                  <a:srgbClr val="404040"/>
                </a:solidFill>
                <a:latin typeface="Calibri"/>
                <a:cs typeface="Calibri"/>
              </a:rPr>
              <a:t>tali)</a:t>
            </a:r>
            <a:endParaRPr sz="550">
              <a:latin typeface="Calibri"/>
              <a:cs typeface="Calibri"/>
            </a:endParaRPr>
          </a:p>
          <a:p>
            <a:pPr marL="85725">
              <a:lnSpc>
                <a:spcPct val="100000"/>
              </a:lnSpc>
              <a:spcBef>
                <a:spcPts val="165"/>
              </a:spcBef>
            </a:pPr>
            <a:r>
              <a:rPr sz="400" dirty="0">
                <a:solidFill>
                  <a:srgbClr val="262626"/>
                </a:solidFill>
                <a:latin typeface="Wingdings"/>
                <a:cs typeface="Wingdings"/>
              </a:rPr>
              <a:t></a:t>
            </a:r>
            <a:r>
              <a:rPr sz="400" spc="22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Navicular</a:t>
            </a:r>
            <a:r>
              <a:rPr sz="550" spc="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(tuberosity)</a:t>
            </a:r>
            <a:endParaRPr sz="550">
              <a:latin typeface="Calibri"/>
              <a:cs typeface="Calibri"/>
            </a:endParaRPr>
          </a:p>
          <a:p>
            <a:pPr marL="85725">
              <a:lnSpc>
                <a:spcPct val="100000"/>
              </a:lnSpc>
              <a:spcBef>
                <a:spcPts val="135"/>
              </a:spcBef>
            </a:pPr>
            <a:r>
              <a:rPr sz="400" dirty="0">
                <a:solidFill>
                  <a:srgbClr val="262626"/>
                </a:solidFill>
                <a:latin typeface="Wingdings"/>
                <a:cs typeface="Wingdings"/>
              </a:rPr>
              <a:t></a:t>
            </a:r>
            <a:r>
              <a:rPr sz="400" spc="17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Cuneiforms</a:t>
            </a:r>
            <a:endParaRPr sz="550">
              <a:latin typeface="Calibri"/>
              <a:cs typeface="Calibri"/>
            </a:endParaRPr>
          </a:p>
          <a:p>
            <a:pPr marL="85725">
              <a:lnSpc>
                <a:spcPct val="100000"/>
              </a:lnSpc>
              <a:spcBef>
                <a:spcPts val="170"/>
              </a:spcBef>
            </a:pPr>
            <a:r>
              <a:rPr sz="400" dirty="0">
                <a:solidFill>
                  <a:srgbClr val="262626"/>
                </a:solidFill>
                <a:latin typeface="Wingdings"/>
                <a:cs typeface="Wingdings"/>
              </a:rPr>
              <a:t></a:t>
            </a:r>
            <a:r>
              <a:rPr sz="400" spc="24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Metatarsals</a:t>
            </a:r>
            <a:r>
              <a:rPr sz="55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bases</a:t>
            </a:r>
            <a:r>
              <a:rPr sz="55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and</a:t>
            </a:r>
            <a:r>
              <a:rPr sz="55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heads</a:t>
            </a:r>
            <a:endParaRPr sz="550">
              <a:latin typeface="Calibri"/>
              <a:cs typeface="Calibri"/>
            </a:endParaRPr>
          </a:p>
          <a:p>
            <a:pPr marL="85725">
              <a:lnSpc>
                <a:spcPct val="100000"/>
              </a:lnSpc>
              <a:spcBef>
                <a:spcPts val="135"/>
              </a:spcBef>
            </a:pPr>
            <a:r>
              <a:rPr sz="400" dirty="0">
                <a:solidFill>
                  <a:srgbClr val="262626"/>
                </a:solidFill>
                <a:latin typeface="Wingdings"/>
                <a:cs typeface="Wingdings"/>
              </a:rPr>
              <a:t></a:t>
            </a:r>
            <a:r>
              <a:rPr sz="400" spc="204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Joint</a:t>
            </a:r>
            <a:r>
              <a:rPr sz="550" spc="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line</a:t>
            </a:r>
            <a:r>
              <a:rPr sz="550" spc="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25" dirty="0">
                <a:solidFill>
                  <a:srgbClr val="404040"/>
                </a:solidFill>
                <a:latin typeface="Calibri"/>
                <a:cs typeface="Calibri"/>
              </a:rPr>
              <a:t>(s)</a:t>
            </a:r>
            <a:endParaRPr sz="550">
              <a:latin typeface="Calibri"/>
              <a:cs typeface="Calibri"/>
            </a:endParaRPr>
          </a:p>
          <a:p>
            <a:pPr marL="85725">
              <a:lnSpc>
                <a:spcPct val="100000"/>
              </a:lnSpc>
              <a:spcBef>
                <a:spcPts val="135"/>
              </a:spcBef>
            </a:pPr>
            <a:r>
              <a:rPr sz="400" dirty="0">
                <a:solidFill>
                  <a:srgbClr val="262626"/>
                </a:solidFill>
                <a:latin typeface="Wingdings"/>
                <a:cs typeface="Wingdings"/>
              </a:rPr>
              <a:t></a:t>
            </a:r>
            <a:r>
              <a:rPr sz="400" spc="23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Ottawa</a:t>
            </a:r>
            <a:r>
              <a:rPr sz="550" spc="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guidelines</a:t>
            </a:r>
            <a:r>
              <a:rPr sz="550" spc="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50" dirty="0">
                <a:solidFill>
                  <a:srgbClr val="404040"/>
                </a:solidFill>
                <a:latin typeface="Calibri"/>
                <a:cs typeface="Calibri"/>
              </a:rPr>
              <a:t>!</a:t>
            </a:r>
            <a:endParaRPr sz="550">
              <a:latin typeface="Calibri"/>
              <a:cs typeface="Calibri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2294326" y="7175773"/>
            <a:ext cx="955040" cy="664210"/>
          </a:xfrm>
          <a:prstGeom prst="rect">
            <a:avLst/>
          </a:prstGeom>
        </p:spPr>
        <p:txBody>
          <a:bodyPr vert="horz" wrap="square" lIns="0" tIns="29209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29"/>
              </a:spcBef>
            </a:pPr>
            <a:r>
              <a:rPr sz="400" dirty="0">
                <a:solidFill>
                  <a:srgbClr val="7F7F7F"/>
                </a:solidFill>
                <a:latin typeface="Wingdings"/>
                <a:cs typeface="Wingdings"/>
              </a:rPr>
              <a:t></a:t>
            </a:r>
            <a:r>
              <a:rPr sz="400" spc="180" dirty="0">
                <a:solidFill>
                  <a:srgbClr val="7F7F7F"/>
                </a:solidFill>
                <a:latin typeface="Times New Roman"/>
                <a:cs typeface="Times New Roman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Soft</a:t>
            </a:r>
            <a:r>
              <a:rPr sz="55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tissue</a:t>
            </a:r>
            <a:endParaRPr sz="550">
              <a:latin typeface="Calibri"/>
              <a:cs typeface="Calibri"/>
            </a:endParaRPr>
          </a:p>
          <a:p>
            <a:pPr marL="158115" marR="5080" indent="-73025">
              <a:lnSpc>
                <a:spcPts val="600"/>
              </a:lnSpc>
              <a:spcBef>
                <a:spcPts val="204"/>
              </a:spcBef>
            </a:pPr>
            <a:r>
              <a:rPr sz="400" dirty="0">
                <a:solidFill>
                  <a:srgbClr val="262626"/>
                </a:solidFill>
                <a:latin typeface="Wingdings"/>
                <a:cs typeface="Wingdings"/>
              </a:rPr>
              <a:t></a:t>
            </a:r>
            <a:r>
              <a:rPr sz="400" spc="22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All</a:t>
            </a:r>
            <a:r>
              <a:rPr sz="550" spc="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muscles</a:t>
            </a:r>
            <a:r>
              <a:rPr sz="550" spc="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and</a:t>
            </a:r>
            <a:r>
              <a:rPr sz="550" spc="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associated</a:t>
            </a:r>
            <a:r>
              <a:rPr sz="550" spc="20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tendons</a:t>
            </a:r>
            <a:endParaRPr sz="550">
              <a:latin typeface="Calibri"/>
              <a:cs typeface="Calibri"/>
            </a:endParaRPr>
          </a:p>
          <a:p>
            <a:pPr marL="85090">
              <a:lnSpc>
                <a:spcPct val="100000"/>
              </a:lnSpc>
              <a:spcBef>
                <a:spcPts val="160"/>
              </a:spcBef>
            </a:pPr>
            <a:r>
              <a:rPr sz="400" dirty="0">
                <a:solidFill>
                  <a:srgbClr val="262626"/>
                </a:solidFill>
                <a:latin typeface="Wingdings"/>
                <a:cs typeface="Wingdings"/>
              </a:rPr>
              <a:t></a:t>
            </a:r>
            <a:r>
              <a:rPr sz="400" spc="18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All</a:t>
            </a:r>
            <a:r>
              <a:rPr sz="55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ligaments</a:t>
            </a:r>
            <a:endParaRPr sz="5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520"/>
              </a:spcBef>
            </a:pPr>
            <a:r>
              <a:rPr sz="400" dirty="0">
                <a:solidFill>
                  <a:srgbClr val="7F7F7F"/>
                </a:solidFill>
                <a:latin typeface="Wingdings"/>
                <a:cs typeface="Wingdings"/>
              </a:rPr>
              <a:t></a:t>
            </a:r>
            <a:r>
              <a:rPr sz="400" spc="195" dirty="0">
                <a:solidFill>
                  <a:srgbClr val="7F7F7F"/>
                </a:solidFill>
                <a:latin typeface="Times New Roman"/>
                <a:cs typeface="Times New Roman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Joint</a:t>
            </a:r>
            <a:r>
              <a:rPr sz="550" spc="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20" dirty="0">
                <a:solidFill>
                  <a:srgbClr val="404040"/>
                </a:solidFill>
                <a:latin typeface="Calibri"/>
                <a:cs typeface="Calibri"/>
              </a:rPr>
              <a:t>line</a:t>
            </a:r>
            <a:endParaRPr sz="550">
              <a:latin typeface="Calibri"/>
              <a:cs typeface="Calibri"/>
            </a:endParaRPr>
          </a:p>
          <a:p>
            <a:pPr marL="85090">
              <a:lnSpc>
                <a:spcPct val="100000"/>
              </a:lnSpc>
              <a:spcBef>
                <a:spcPts val="165"/>
              </a:spcBef>
            </a:pPr>
            <a:r>
              <a:rPr sz="400" dirty="0">
                <a:solidFill>
                  <a:srgbClr val="262626"/>
                </a:solidFill>
                <a:latin typeface="Wingdings"/>
                <a:cs typeface="Wingdings"/>
              </a:rPr>
              <a:t></a:t>
            </a:r>
            <a:r>
              <a:rPr sz="400" spc="17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Talocrural</a:t>
            </a:r>
            <a:endParaRPr sz="550">
              <a:latin typeface="Calibri"/>
              <a:cs typeface="Calibri"/>
            </a:endParaRPr>
          </a:p>
        </p:txBody>
      </p:sp>
      <p:sp>
        <p:nvSpPr>
          <p:cNvPr id="36" name="object 36"/>
          <p:cNvSpPr/>
          <p:nvPr/>
        </p:nvSpPr>
        <p:spPr>
          <a:xfrm>
            <a:off x="729441" y="6315594"/>
            <a:ext cx="2909570" cy="2182495"/>
          </a:xfrm>
          <a:custGeom>
            <a:avLst/>
            <a:gdLst/>
            <a:ahLst/>
            <a:cxnLst/>
            <a:rect l="l" t="t" r="r" b="b"/>
            <a:pathLst>
              <a:path w="2909570" h="2182495">
                <a:moveTo>
                  <a:pt x="0" y="0"/>
                </a:moveTo>
                <a:lnTo>
                  <a:pt x="2909454" y="0"/>
                </a:lnTo>
                <a:lnTo>
                  <a:pt x="2909454" y="2182090"/>
                </a:lnTo>
                <a:lnTo>
                  <a:pt x="0" y="2182090"/>
                </a:lnTo>
                <a:lnTo>
                  <a:pt x="0" y="0"/>
                </a:lnTo>
                <a:close/>
              </a:path>
            </a:pathLst>
          </a:custGeom>
          <a:ln w="12469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37" name="object 37"/>
          <p:cNvGrpSpPr/>
          <p:nvPr/>
        </p:nvGrpSpPr>
        <p:grpSpPr>
          <a:xfrm>
            <a:off x="3919451" y="6313516"/>
            <a:ext cx="2914015" cy="2182495"/>
            <a:chOff x="3919451" y="6313516"/>
            <a:chExt cx="2914015" cy="2182495"/>
          </a:xfrm>
        </p:grpSpPr>
        <p:pic>
          <p:nvPicPr>
            <p:cNvPr id="38" name="object 38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919451" y="6313516"/>
              <a:ext cx="2913609" cy="2182089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095481" y="6480917"/>
              <a:ext cx="145680" cy="112135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413158" y="6480917"/>
              <a:ext cx="239765" cy="112135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5058964" y="6405285"/>
              <a:ext cx="573980" cy="190084"/>
            </a:xfrm>
            <a:prstGeom prst="rect">
              <a:avLst/>
            </a:prstGeom>
          </p:spPr>
        </p:pic>
        <p:sp>
          <p:nvSpPr>
            <p:cNvPr id="42" name="object 42"/>
            <p:cNvSpPr/>
            <p:nvPr/>
          </p:nvSpPr>
          <p:spPr>
            <a:xfrm>
              <a:off x="5056882" y="6403207"/>
              <a:ext cx="578485" cy="194310"/>
            </a:xfrm>
            <a:custGeom>
              <a:avLst/>
              <a:gdLst/>
              <a:ahLst/>
              <a:cxnLst/>
              <a:rect l="l" t="t" r="r" b="b"/>
              <a:pathLst>
                <a:path w="578485" h="194309">
                  <a:moveTo>
                    <a:pt x="0" y="0"/>
                  </a:moveTo>
                  <a:lnTo>
                    <a:pt x="578158" y="0"/>
                  </a:lnTo>
                  <a:lnTo>
                    <a:pt x="578158" y="194205"/>
                  </a:lnTo>
                  <a:lnTo>
                    <a:pt x="0" y="194205"/>
                  </a:lnTo>
                  <a:lnTo>
                    <a:pt x="0" y="0"/>
                  </a:lnTo>
                  <a:close/>
                </a:path>
              </a:pathLst>
            </a:custGeom>
            <a:ln w="4156">
              <a:solidFill>
                <a:srgbClr val="6095C9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3" name="object 43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3976579" y="6688836"/>
              <a:ext cx="2799979" cy="458405"/>
            </a:xfrm>
            <a:prstGeom prst="rect">
              <a:avLst/>
            </a:prstGeom>
          </p:spPr>
        </p:pic>
      </p:grpSp>
      <p:sp>
        <p:nvSpPr>
          <p:cNvPr id="44" name="object 44"/>
          <p:cNvSpPr txBox="1"/>
          <p:nvPr/>
        </p:nvSpPr>
        <p:spPr>
          <a:xfrm>
            <a:off x="4068415" y="6938900"/>
            <a:ext cx="1411605" cy="109855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150" dirty="0">
                <a:solidFill>
                  <a:srgbClr val="FFFFFF"/>
                </a:solidFill>
                <a:latin typeface="Calibri"/>
                <a:cs typeface="Calibri"/>
              </a:rPr>
              <a:t>Joints</a:t>
            </a:r>
            <a:r>
              <a:rPr sz="115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50" dirty="0">
                <a:solidFill>
                  <a:srgbClr val="FFFFFF"/>
                </a:solidFill>
                <a:latin typeface="Calibri"/>
                <a:cs typeface="Calibri"/>
              </a:rPr>
              <a:t>above</a:t>
            </a:r>
            <a:r>
              <a:rPr sz="115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50" dirty="0">
                <a:solidFill>
                  <a:srgbClr val="FFFFFF"/>
                </a:solidFill>
                <a:latin typeface="Calibri"/>
                <a:cs typeface="Calibri"/>
              </a:rPr>
              <a:t>and</a:t>
            </a:r>
            <a:r>
              <a:rPr sz="115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50" spc="-20" dirty="0">
                <a:solidFill>
                  <a:srgbClr val="FFFFFF"/>
                </a:solidFill>
                <a:latin typeface="Calibri"/>
                <a:cs typeface="Calibri"/>
              </a:rPr>
              <a:t>below</a:t>
            </a:r>
            <a:endParaRPr sz="11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675"/>
              </a:spcBef>
            </a:pPr>
            <a:r>
              <a:rPr sz="550" spc="-20" dirty="0">
                <a:solidFill>
                  <a:srgbClr val="404040"/>
                </a:solidFill>
                <a:latin typeface="Calibri"/>
                <a:cs typeface="Calibri"/>
              </a:rPr>
              <a:t>Knee</a:t>
            </a:r>
            <a:endParaRPr sz="5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585"/>
              </a:spcBef>
            </a:pPr>
            <a:r>
              <a:rPr sz="400" dirty="0">
                <a:solidFill>
                  <a:srgbClr val="7F7F7F"/>
                </a:solidFill>
                <a:latin typeface="Wingdings"/>
                <a:cs typeface="Wingdings"/>
              </a:rPr>
              <a:t></a:t>
            </a:r>
            <a:r>
              <a:rPr sz="400" spc="170" dirty="0">
                <a:solidFill>
                  <a:srgbClr val="7F7F7F"/>
                </a:solidFill>
                <a:latin typeface="Times New Roman"/>
                <a:cs typeface="Times New Roman"/>
              </a:rPr>
              <a:t> </a:t>
            </a:r>
            <a:r>
              <a:rPr sz="550" spc="-20" dirty="0">
                <a:solidFill>
                  <a:srgbClr val="404040"/>
                </a:solidFill>
                <a:latin typeface="Calibri"/>
                <a:cs typeface="Calibri"/>
              </a:rPr>
              <a:t>AROM</a:t>
            </a:r>
            <a:endParaRPr sz="5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610"/>
              </a:spcBef>
            </a:pPr>
            <a:r>
              <a:rPr sz="400" dirty="0">
                <a:solidFill>
                  <a:srgbClr val="7F7F7F"/>
                </a:solidFill>
                <a:latin typeface="Wingdings"/>
                <a:cs typeface="Wingdings"/>
              </a:rPr>
              <a:t></a:t>
            </a:r>
            <a:r>
              <a:rPr sz="400" spc="170" dirty="0">
                <a:solidFill>
                  <a:srgbClr val="7F7F7F"/>
                </a:solidFill>
                <a:latin typeface="Times New Roman"/>
                <a:cs typeface="Times New Roman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Flexion</a:t>
            </a:r>
            <a:endParaRPr sz="550">
              <a:latin typeface="Calibri"/>
              <a:cs typeface="Calibri"/>
            </a:endParaRPr>
          </a:p>
          <a:p>
            <a:pPr marL="85725" marR="321945" indent="-73025">
              <a:lnSpc>
                <a:spcPct val="106100"/>
              </a:lnSpc>
              <a:spcBef>
                <a:spcPts val="540"/>
              </a:spcBef>
            </a:pPr>
            <a:r>
              <a:rPr sz="400" dirty="0">
                <a:solidFill>
                  <a:srgbClr val="7F7F7F"/>
                </a:solidFill>
                <a:latin typeface="Wingdings"/>
                <a:cs typeface="Wingdings"/>
              </a:rPr>
              <a:t></a:t>
            </a:r>
            <a:r>
              <a:rPr sz="400" spc="240" dirty="0">
                <a:solidFill>
                  <a:srgbClr val="7F7F7F"/>
                </a:solidFill>
                <a:latin typeface="Times New Roman"/>
                <a:cs typeface="Times New Roman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Extension</a:t>
            </a:r>
            <a:r>
              <a:rPr sz="55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(may</a:t>
            </a:r>
            <a:r>
              <a:rPr sz="55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be</a:t>
            </a:r>
            <a:r>
              <a:rPr sz="55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increased</a:t>
            </a:r>
            <a:r>
              <a:rPr sz="55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if</a:t>
            </a:r>
            <a:r>
              <a:rPr sz="55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25" dirty="0">
                <a:solidFill>
                  <a:srgbClr val="404040"/>
                </a:solidFill>
                <a:latin typeface="Calibri"/>
                <a:cs typeface="Calibri"/>
              </a:rPr>
              <a:t>DF</a:t>
            </a:r>
            <a:r>
              <a:rPr sz="550" spc="20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reduced)</a:t>
            </a:r>
            <a:endParaRPr sz="5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615"/>
              </a:spcBef>
            </a:pPr>
            <a:r>
              <a:rPr sz="400" dirty="0">
                <a:solidFill>
                  <a:srgbClr val="7F7F7F"/>
                </a:solidFill>
                <a:latin typeface="Wingdings"/>
                <a:cs typeface="Wingdings"/>
              </a:rPr>
              <a:t></a:t>
            </a:r>
            <a:r>
              <a:rPr sz="400" spc="215" dirty="0">
                <a:solidFill>
                  <a:srgbClr val="7F7F7F"/>
                </a:solidFill>
                <a:latin typeface="Times New Roman"/>
                <a:cs typeface="Times New Roman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Bilateral</a:t>
            </a:r>
            <a:r>
              <a:rPr sz="550" spc="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comparison</a:t>
            </a:r>
            <a:endParaRPr sz="550">
              <a:latin typeface="Calibri"/>
              <a:cs typeface="Calibri"/>
            </a:endParaRPr>
          </a:p>
        </p:txBody>
      </p:sp>
      <p:sp>
        <p:nvSpPr>
          <p:cNvPr id="45" name="object 45"/>
          <p:cNvSpPr txBox="1"/>
          <p:nvPr/>
        </p:nvSpPr>
        <p:spPr>
          <a:xfrm>
            <a:off x="5488669" y="7196786"/>
            <a:ext cx="1083310" cy="75120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550" spc="-20" dirty="0">
                <a:solidFill>
                  <a:srgbClr val="404040"/>
                </a:solidFill>
                <a:latin typeface="Calibri"/>
                <a:cs typeface="Calibri"/>
              </a:rPr>
              <a:t>Toes</a:t>
            </a:r>
            <a:endParaRPr sz="5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580"/>
              </a:spcBef>
            </a:pPr>
            <a:r>
              <a:rPr sz="400" dirty="0">
                <a:solidFill>
                  <a:srgbClr val="7F7F7F"/>
                </a:solidFill>
                <a:latin typeface="Wingdings"/>
                <a:cs typeface="Wingdings"/>
              </a:rPr>
              <a:t></a:t>
            </a:r>
            <a:r>
              <a:rPr sz="400" spc="170" dirty="0">
                <a:solidFill>
                  <a:srgbClr val="7F7F7F"/>
                </a:solidFill>
                <a:latin typeface="Times New Roman"/>
                <a:cs typeface="Times New Roman"/>
              </a:rPr>
              <a:t> </a:t>
            </a:r>
            <a:r>
              <a:rPr sz="550" spc="-20" dirty="0">
                <a:solidFill>
                  <a:srgbClr val="404040"/>
                </a:solidFill>
                <a:latin typeface="Calibri"/>
                <a:cs typeface="Calibri"/>
              </a:rPr>
              <a:t>AROM</a:t>
            </a:r>
            <a:endParaRPr sz="5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615"/>
              </a:spcBef>
            </a:pPr>
            <a:r>
              <a:rPr sz="400" dirty="0">
                <a:solidFill>
                  <a:srgbClr val="7F7F7F"/>
                </a:solidFill>
                <a:latin typeface="Wingdings"/>
                <a:cs typeface="Wingdings"/>
              </a:rPr>
              <a:t></a:t>
            </a:r>
            <a:r>
              <a:rPr sz="400" spc="170" dirty="0">
                <a:solidFill>
                  <a:srgbClr val="7F7F7F"/>
                </a:solidFill>
                <a:latin typeface="Times New Roman"/>
                <a:cs typeface="Times New Roman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Flexion</a:t>
            </a:r>
            <a:endParaRPr sz="5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580"/>
              </a:spcBef>
            </a:pPr>
            <a:r>
              <a:rPr sz="400" dirty="0">
                <a:solidFill>
                  <a:srgbClr val="7F7F7F"/>
                </a:solidFill>
                <a:latin typeface="Wingdings"/>
                <a:cs typeface="Wingdings"/>
              </a:rPr>
              <a:t></a:t>
            </a:r>
            <a:r>
              <a:rPr sz="400" spc="260" dirty="0">
                <a:solidFill>
                  <a:srgbClr val="7F7F7F"/>
                </a:solidFill>
                <a:latin typeface="Times New Roman"/>
                <a:cs typeface="Times New Roman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Extension</a:t>
            </a:r>
            <a:r>
              <a:rPr sz="550" spc="5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(particularly</a:t>
            </a:r>
            <a:r>
              <a:rPr sz="550" spc="5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hallux</a:t>
            </a:r>
            <a:r>
              <a:rPr sz="550" spc="5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20" dirty="0">
                <a:solidFill>
                  <a:srgbClr val="404040"/>
                </a:solidFill>
                <a:latin typeface="Calibri"/>
                <a:cs typeface="Calibri"/>
              </a:rPr>
              <a:t>ext)</a:t>
            </a:r>
            <a:endParaRPr sz="5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615"/>
              </a:spcBef>
            </a:pPr>
            <a:r>
              <a:rPr sz="400" dirty="0">
                <a:solidFill>
                  <a:srgbClr val="7F7F7F"/>
                </a:solidFill>
                <a:latin typeface="Wingdings"/>
                <a:cs typeface="Wingdings"/>
              </a:rPr>
              <a:t></a:t>
            </a:r>
            <a:r>
              <a:rPr sz="400" spc="215" dirty="0">
                <a:solidFill>
                  <a:srgbClr val="7F7F7F"/>
                </a:solidFill>
                <a:latin typeface="Times New Roman"/>
                <a:cs typeface="Times New Roman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Bilateral</a:t>
            </a:r>
            <a:r>
              <a:rPr sz="550" spc="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comparison</a:t>
            </a:r>
            <a:endParaRPr sz="550">
              <a:latin typeface="Calibri"/>
              <a:cs typeface="Calibri"/>
            </a:endParaRPr>
          </a:p>
        </p:txBody>
      </p:sp>
      <p:sp>
        <p:nvSpPr>
          <p:cNvPr id="46" name="object 46"/>
          <p:cNvSpPr/>
          <p:nvPr/>
        </p:nvSpPr>
        <p:spPr>
          <a:xfrm>
            <a:off x="3921529" y="6315594"/>
            <a:ext cx="2914015" cy="2182495"/>
          </a:xfrm>
          <a:custGeom>
            <a:avLst/>
            <a:gdLst/>
            <a:ahLst/>
            <a:cxnLst/>
            <a:rect l="l" t="t" r="r" b="b"/>
            <a:pathLst>
              <a:path w="2914015" h="2182495">
                <a:moveTo>
                  <a:pt x="0" y="0"/>
                </a:moveTo>
                <a:lnTo>
                  <a:pt x="2913610" y="0"/>
                </a:lnTo>
                <a:lnTo>
                  <a:pt x="2913610" y="2182090"/>
                </a:lnTo>
                <a:lnTo>
                  <a:pt x="0" y="2182090"/>
                </a:lnTo>
                <a:lnTo>
                  <a:pt x="0" y="0"/>
                </a:lnTo>
                <a:close/>
              </a:path>
            </a:pathLst>
          </a:custGeom>
          <a:ln w="12469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" name="object 4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381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30"/>
              </a:spcBef>
            </a:pPr>
            <a:fld id="{81D60167-4931-47E6-BA6A-407CBD079E47}" type="slidenum">
              <a:rPr spc="-5" dirty="0"/>
              <a:t>6</a:t>
            </a:fld>
            <a:endParaRPr spc="-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object 3"/>
          <p:cNvGrpSpPr/>
          <p:nvPr/>
        </p:nvGrpSpPr>
        <p:grpSpPr>
          <a:xfrm>
            <a:off x="727363" y="2194561"/>
            <a:ext cx="2909570" cy="2182495"/>
            <a:chOff x="727363" y="2194561"/>
            <a:chExt cx="2909570" cy="2182495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727363" y="2194561"/>
              <a:ext cx="2909454" cy="2182089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903142" y="2361961"/>
              <a:ext cx="145472" cy="112134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217513" y="2361961"/>
              <a:ext cx="239423" cy="112134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865251" y="2286329"/>
              <a:ext cx="573162" cy="190084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1863173" y="2284251"/>
              <a:ext cx="577850" cy="194310"/>
            </a:xfrm>
            <a:custGeom>
              <a:avLst/>
              <a:gdLst/>
              <a:ahLst/>
              <a:cxnLst/>
              <a:rect l="l" t="t" r="r" b="b"/>
              <a:pathLst>
                <a:path w="577850" h="194310">
                  <a:moveTo>
                    <a:pt x="0" y="0"/>
                  </a:moveTo>
                  <a:lnTo>
                    <a:pt x="577333" y="0"/>
                  </a:lnTo>
                  <a:lnTo>
                    <a:pt x="577333" y="194205"/>
                  </a:lnTo>
                  <a:lnTo>
                    <a:pt x="0" y="194205"/>
                  </a:lnTo>
                  <a:lnTo>
                    <a:pt x="0" y="0"/>
                  </a:lnTo>
                  <a:close/>
                </a:path>
              </a:pathLst>
            </a:custGeom>
            <a:ln w="4156">
              <a:solidFill>
                <a:srgbClr val="6095C9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" name="object 9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784411" y="2569880"/>
              <a:ext cx="2795985" cy="458405"/>
            </a:xfrm>
            <a:prstGeom prst="rect">
              <a:avLst/>
            </a:prstGeom>
          </p:spPr>
        </p:pic>
      </p:grpSp>
      <p:sp>
        <p:nvSpPr>
          <p:cNvPr id="10" name="object 10"/>
          <p:cNvSpPr txBox="1"/>
          <p:nvPr/>
        </p:nvSpPr>
        <p:spPr>
          <a:xfrm>
            <a:off x="876097" y="2819943"/>
            <a:ext cx="1074420" cy="125920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150" dirty="0">
                <a:solidFill>
                  <a:srgbClr val="FFFFFF"/>
                </a:solidFill>
                <a:latin typeface="Calibri"/>
                <a:cs typeface="Calibri"/>
              </a:rPr>
              <a:t>Special</a:t>
            </a:r>
            <a:r>
              <a:rPr sz="115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50" spc="-10" dirty="0">
                <a:solidFill>
                  <a:srgbClr val="FFFFFF"/>
                </a:solidFill>
                <a:latin typeface="Calibri"/>
                <a:cs typeface="Calibri"/>
              </a:rPr>
              <a:t>tests</a:t>
            </a:r>
            <a:endParaRPr sz="11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590"/>
              </a:spcBef>
            </a:pPr>
            <a:r>
              <a:rPr sz="500" dirty="0">
                <a:solidFill>
                  <a:srgbClr val="7F7F7F"/>
                </a:solidFill>
                <a:latin typeface="Wingdings"/>
                <a:cs typeface="Wingdings"/>
              </a:rPr>
              <a:t></a:t>
            </a:r>
            <a:r>
              <a:rPr sz="500" spc="65" dirty="0">
                <a:solidFill>
                  <a:srgbClr val="7F7F7F"/>
                </a:solidFill>
                <a:latin typeface="Times New Roman"/>
                <a:cs typeface="Times New Roman"/>
              </a:rPr>
              <a:t> </a:t>
            </a:r>
            <a:r>
              <a:rPr sz="750" dirty="0">
                <a:solidFill>
                  <a:srgbClr val="404040"/>
                </a:solidFill>
                <a:latin typeface="Calibri"/>
                <a:cs typeface="Calibri"/>
              </a:rPr>
              <a:t>Ligament</a:t>
            </a:r>
            <a:r>
              <a:rPr sz="750" spc="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750" dirty="0">
                <a:solidFill>
                  <a:srgbClr val="404040"/>
                </a:solidFill>
                <a:latin typeface="Calibri"/>
                <a:cs typeface="Calibri"/>
              </a:rPr>
              <a:t>special</a:t>
            </a:r>
            <a:r>
              <a:rPr sz="750" spc="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750" spc="-10" dirty="0">
                <a:solidFill>
                  <a:srgbClr val="404040"/>
                </a:solidFill>
                <a:latin typeface="Calibri"/>
                <a:cs typeface="Calibri"/>
              </a:rPr>
              <a:t>tests</a:t>
            </a:r>
            <a:endParaRPr sz="750">
              <a:latin typeface="Calibri"/>
              <a:cs typeface="Calibri"/>
            </a:endParaRPr>
          </a:p>
          <a:p>
            <a:pPr marL="85725">
              <a:lnSpc>
                <a:spcPct val="100000"/>
              </a:lnSpc>
              <a:spcBef>
                <a:spcPts val="90"/>
              </a:spcBef>
            </a:pPr>
            <a:r>
              <a:rPr sz="500" dirty="0">
                <a:solidFill>
                  <a:srgbClr val="262626"/>
                </a:solidFill>
                <a:latin typeface="Wingdings"/>
                <a:cs typeface="Wingdings"/>
              </a:rPr>
              <a:t></a:t>
            </a:r>
            <a:r>
              <a:rPr sz="500" spc="5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750" dirty="0">
                <a:solidFill>
                  <a:srgbClr val="404040"/>
                </a:solidFill>
                <a:latin typeface="Calibri"/>
                <a:cs typeface="Calibri"/>
              </a:rPr>
              <a:t>Talar</a:t>
            </a:r>
            <a:r>
              <a:rPr sz="750" spc="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750" dirty="0">
                <a:solidFill>
                  <a:srgbClr val="404040"/>
                </a:solidFill>
                <a:latin typeface="Calibri"/>
                <a:cs typeface="Calibri"/>
              </a:rPr>
              <a:t>tilt</a:t>
            </a:r>
            <a:r>
              <a:rPr sz="750" spc="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750" dirty="0">
                <a:solidFill>
                  <a:srgbClr val="404040"/>
                </a:solidFill>
                <a:latin typeface="Calibri"/>
                <a:cs typeface="Calibri"/>
              </a:rPr>
              <a:t>(CFL,</a:t>
            </a:r>
            <a:r>
              <a:rPr sz="750" spc="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750" spc="-10" dirty="0">
                <a:solidFill>
                  <a:srgbClr val="404040"/>
                </a:solidFill>
                <a:latin typeface="Calibri"/>
                <a:cs typeface="Calibri"/>
              </a:rPr>
              <a:t>ATFL)</a:t>
            </a:r>
            <a:endParaRPr sz="750">
              <a:latin typeface="Calibri"/>
              <a:cs typeface="Calibri"/>
            </a:endParaRPr>
          </a:p>
          <a:p>
            <a:pPr marL="85725">
              <a:lnSpc>
                <a:spcPct val="100000"/>
              </a:lnSpc>
              <a:spcBef>
                <a:spcPts val="114"/>
              </a:spcBef>
            </a:pPr>
            <a:r>
              <a:rPr sz="500" dirty="0">
                <a:solidFill>
                  <a:srgbClr val="262626"/>
                </a:solidFill>
                <a:latin typeface="Wingdings"/>
                <a:cs typeface="Wingdings"/>
              </a:rPr>
              <a:t></a:t>
            </a:r>
            <a:r>
              <a:rPr sz="500" spc="6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750" dirty="0">
                <a:solidFill>
                  <a:srgbClr val="404040"/>
                </a:solidFill>
                <a:latin typeface="Calibri"/>
                <a:cs typeface="Calibri"/>
              </a:rPr>
              <a:t>Anterior</a:t>
            </a:r>
            <a:r>
              <a:rPr sz="750" spc="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750" dirty="0">
                <a:solidFill>
                  <a:srgbClr val="404040"/>
                </a:solidFill>
                <a:latin typeface="Calibri"/>
                <a:cs typeface="Calibri"/>
              </a:rPr>
              <a:t>drawer</a:t>
            </a:r>
            <a:r>
              <a:rPr sz="750" spc="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750" spc="-10" dirty="0">
                <a:solidFill>
                  <a:srgbClr val="404040"/>
                </a:solidFill>
                <a:latin typeface="Calibri"/>
                <a:cs typeface="Calibri"/>
              </a:rPr>
              <a:t>(ATFL)</a:t>
            </a:r>
            <a:endParaRPr sz="7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500"/>
              </a:spcBef>
            </a:pPr>
            <a:r>
              <a:rPr sz="500" dirty="0">
                <a:solidFill>
                  <a:srgbClr val="7F7F7F"/>
                </a:solidFill>
                <a:latin typeface="Wingdings"/>
                <a:cs typeface="Wingdings"/>
              </a:rPr>
              <a:t></a:t>
            </a:r>
            <a:r>
              <a:rPr sz="500" spc="65" dirty="0">
                <a:solidFill>
                  <a:srgbClr val="7F7F7F"/>
                </a:solidFill>
                <a:latin typeface="Times New Roman"/>
                <a:cs typeface="Times New Roman"/>
              </a:rPr>
              <a:t> </a:t>
            </a:r>
            <a:r>
              <a:rPr sz="750" dirty="0">
                <a:solidFill>
                  <a:srgbClr val="404040"/>
                </a:solidFill>
                <a:latin typeface="Calibri"/>
                <a:cs typeface="Calibri"/>
              </a:rPr>
              <a:t>Achilles</a:t>
            </a:r>
            <a:r>
              <a:rPr sz="750" spc="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750" spc="-10" dirty="0">
                <a:solidFill>
                  <a:srgbClr val="404040"/>
                </a:solidFill>
                <a:latin typeface="Calibri"/>
                <a:cs typeface="Calibri"/>
              </a:rPr>
              <a:t>rupture</a:t>
            </a:r>
            <a:endParaRPr sz="750">
              <a:latin typeface="Calibri"/>
              <a:cs typeface="Calibri"/>
            </a:endParaRPr>
          </a:p>
          <a:p>
            <a:pPr marL="85725">
              <a:lnSpc>
                <a:spcPct val="100000"/>
              </a:lnSpc>
              <a:spcBef>
                <a:spcPts val="120"/>
              </a:spcBef>
            </a:pPr>
            <a:r>
              <a:rPr sz="500" dirty="0">
                <a:solidFill>
                  <a:srgbClr val="262626"/>
                </a:solidFill>
                <a:latin typeface="Wingdings"/>
                <a:cs typeface="Wingdings"/>
              </a:rPr>
              <a:t></a:t>
            </a:r>
            <a:r>
              <a:rPr sz="500" spc="6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750" spc="-10" dirty="0">
                <a:solidFill>
                  <a:srgbClr val="404040"/>
                </a:solidFill>
                <a:latin typeface="Calibri"/>
                <a:cs typeface="Calibri"/>
              </a:rPr>
              <a:t>Thompsons</a:t>
            </a:r>
            <a:endParaRPr sz="7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500"/>
              </a:spcBef>
            </a:pPr>
            <a:r>
              <a:rPr sz="500" dirty="0">
                <a:solidFill>
                  <a:srgbClr val="7F7F7F"/>
                </a:solidFill>
                <a:latin typeface="Wingdings"/>
                <a:cs typeface="Wingdings"/>
              </a:rPr>
              <a:t></a:t>
            </a:r>
            <a:r>
              <a:rPr sz="500" spc="60" dirty="0">
                <a:solidFill>
                  <a:srgbClr val="7F7F7F"/>
                </a:solidFill>
                <a:latin typeface="Times New Roman"/>
                <a:cs typeface="Times New Roman"/>
              </a:rPr>
              <a:t> </a:t>
            </a:r>
            <a:r>
              <a:rPr sz="750" dirty="0">
                <a:solidFill>
                  <a:srgbClr val="404040"/>
                </a:solidFill>
                <a:latin typeface="Calibri"/>
                <a:cs typeface="Calibri"/>
              </a:rPr>
              <a:t>Tarsal</a:t>
            </a:r>
            <a:r>
              <a:rPr sz="750" spc="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750" dirty="0">
                <a:solidFill>
                  <a:srgbClr val="404040"/>
                </a:solidFill>
                <a:latin typeface="Calibri"/>
                <a:cs typeface="Calibri"/>
              </a:rPr>
              <a:t>Tunnel</a:t>
            </a:r>
            <a:r>
              <a:rPr sz="750" spc="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750" spc="-10" dirty="0">
                <a:solidFill>
                  <a:srgbClr val="404040"/>
                </a:solidFill>
                <a:latin typeface="Calibri"/>
                <a:cs typeface="Calibri"/>
              </a:rPr>
              <a:t>syndrome</a:t>
            </a:r>
            <a:endParaRPr sz="750">
              <a:latin typeface="Calibri"/>
              <a:cs typeface="Calibri"/>
            </a:endParaRPr>
          </a:p>
          <a:p>
            <a:pPr marL="85725">
              <a:lnSpc>
                <a:spcPct val="100000"/>
              </a:lnSpc>
              <a:spcBef>
                <a:spcPts val="114"/>
              </a:spcBef>
            </a:pPr>
            <a:r>
              <a:rPr sz="500" dirty="0">
                <a:solidFill>
                  <a:srgbClr val="262626"/>
                </a:solidFill>
                <a:latin typeface="Wingdings"/>
                <a:cs typeface="Wingdings"/>
              </a:rPr>
              <a:t></a:t>
            </a:r>
            <a:r>
              <a:rPr sz="500" spc="5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750" dirty="0">
                <a:solidFill>
                  <a:srgbClr val="404040"/>
                </a:solidFill>
                <a:latin typeface="Calibri"/>
                <a:cs typeface="Calibri"/>
              </a:rPr>
              <a:t>Tinel’s</a:t>
            </a:r>
            <a:r>
              <a:rPr sz="75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750" dirty="0">
                <a:solidFill>
                  <a:srgbClr val="404040"/>
                </a:solidFill>
                <a:latin typeface="Calibri"/>
                <a:cs typeface="Calibri"/>
              </a:rPr>
              <a:t>test</a:t>
            </a:r>
            <a:r>
              <a:rPr sz="75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750" spc="-10" dirty="0">
                <a:solidFill>
                  <a:srgbClr val="404040"/>
                </a:solidFill>
                <a:latin typeface="Calibri"/>
                <a:cs typeface="Calibri"/>
              </a:rPr>
              <a:t>(Tibial)</a:t>
            </a:r>
            <a:endParaRPr sz="750">
              <a:latin typeface="Calibri"/>
              <a:cs typeface="Calibri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2294326" y="3056818"/>
            <a:ext cx="1072515" cy="1201420"/>
          </a:xfrm>
          <a:prstGeom prst="rect">
            <a:avLst/>
          </a:prstGeom>
        </p:spPr>
        <p:txBody>
          <a:bodyPr vert="horz" wrap="square" lIns="0" tIns="29209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29"/>
              </a:spcBef>
            </a:pPr>
            <a:r>
              <a:rPr sz="400" dirty="0">
                <a:solidFill>
                  <a:srgbClr val="7F7F7F"/>
                </a:solidFill>
                <a:latin typeface="Wingdings"/>
                <a:cs typeface="Wingdings"/>
              </a:rPr>
              <a:t></a:t>
            </a:r>
            <a:r>
              <a:rPr sz="400" spc="170" dirty="0">
                <a:solidFill>
                  <a:srgbClr val="7F7F7F"/>
                </a:solidFill>
                <a:latin typeface="Times New Roman"/>
                <a:cs typeface="Times New Roman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Syndesmosis</a:t>
            </a:r>
            <a:endParaRPr sz="550">
              <a:latin typeface="Calibri"/>
              <a:cs typeface="Calibri"/>
            </a:endParaRPr>
          </a:p>
          <a:p>
            <a:pPr marL="85090">
              <a:lnSpc>
                <a:spcPct val="100000"/>
              </a:lnSpc>
              <a:spcBef>
                <a:spcPts val="135"/>
              </a:spcBef>
            </a:pPr>
            <a:r>
              <a:rPr sz="400" dirty="0">
                <a:solidFill>
                  <a:srgbClr val="262626"/>
                </a:solidFill>
                <a:latin typeface="Wingdings"/>
                <a:cs typeface="Wingdings"/>
              </a:rPr>
              <a:t></a:t>
            </a:r>
            <a:r>
              <a:rPr sz="400" spc="22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Squeeze</a:t>
            </a:r>
            <a:r>
              <a:rPr sz="550" spc="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20" dirty="0">
                <a:solidFill>
                  <a:srgbClr val="404040"/>
                </a:solidFill>
                <a:latin typeface="Calibri"/>
                <a:cs typeface="Calibri"/>
              </a:rPr>
              <a:t>test</a:t>
            </a:r>
            <a:endParaRPr sz="550">
              <a:latin typeface="Calibri"/>
              <a:cs typeface="Calibri"/>
            </a:endParaRPr>
          </a:p>
          <a:p>
            <a:pPr marL="85090">
              <a:lnSpc>
                <a:spcPct val="100000"/>
              </a:lnSpc>
              <a:spcBef>
                <a:spcPts val="135"/>
              </a:spcBef>
            </a:pPr>
            <a:r>
              <a:rPr sz="400" dirty="0">
                <a:solidFill>
                  <a:srgbClr val="262626"/>
                </a:solidFill>
                <a:latin typeface="Wingdings"/>
                <a:cs typeface="Wingdings"/>
              </a:rPr>
              <a:t></a:t>
            </a:r>
            <a:r>
              <a:rPr sz="400" spc="24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Kleiger/screw</a:t>
            </a:r>
            <a:r>
              <a:rPr sz="55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20" dirty="0">
                <a:solidFill>
                  <a:srgbClr val="404040"/>
                </a:solidFill>
                <a:latin typeface="Calibri"/>
                <a:cs typeface="Calibri"/>
              </a:rPr>
              <a:t>test</a:t>
            </a:r>
            <a:endParaRPr sz="550">
              <a:latin typeface="Calibri"/>
              <a:cs typeface="Calibri"/>
            </a:endParaRPr>
          </a:p>
          <a:p>
            <a:pPr marL="85090" marR="5080" indent="-73025">
              <a:lnSpc>
                <a:spcPts val="600"/>
              </a:lnSpc>
              <a:spcBef>
                <a:spcPts val="620"/>
              </a:spcBef>
            </a:pPr>
            <a:r>
              <a:rPr sz="400" dirty="0">
                <a:solidFill>
                  <a:srgbClr val="7F7F7F"/>
                </a:solidFill>
                <a:latin typeface="Wingdings"/>
                <a:cs typeface="Wingdings"/>
              </a:rPr>
              <a:t></a:t>
            </a:r>
            <a:r>
              <a:rPr sz="400" spc="254" dirty="0">
                <a:solidFill>
                  <a:srgbClr val="7F7F7F"/>
                </a:solidFill>
                <a:latin typeface="Times New Roman"/>
                <a:cs typeface="Times New Roman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Passive</a:t>
            </a:r>
            <a:r>
              <a:rPr sz="550" spc="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dorsiflexion</a:t>
            </a:r>
            <a:r>
              <a:rPr sz="550" spc="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test</a:t>
            </a:r>
            <a:r>
              <a:rPr sz="550" spc="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(Knee</a:t>
            </a:r>
            <a:r>
              <a:rPr sz="550" spc="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25" dirty="0">
                <a:solidFill>
                  <a:srgbClr val="404040"/>
                </a:solidFill>
                <a:latin typeface="Calibri"/>
                <a:cs typeface="Calibri"/>
              </a:rPr>
              <a:t>to</a:t>
            </a:r>
            <a:r>
              <a:rPr sz="550" spc="20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Wall)</a:t>
            </a:r>
            <a:endParaRPr sz="5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545"/>
              </a:spcBef>
            </a:pPr>
            <a:r>
              <a:rPr sz="400" dirty="0">
                <a:solidFill>
                  <a:srgbClr val="7F7F7F"/>
                </a:solidFill>
                <a:latin typeface="Wingdings"/>
                <a:cs typeface="Wingdings"/>
              </a:rPr>
              <a:t></a:t>
            </a:r>
            <a:r>
              <a:rPr sz="400" spc="215" dirty="0">
                <a:solidFill>
                  <a:srgbClr val="7F7F7F"/>
                </a:solidFill>
                <a:latin typeface="Times New Roman"/>
                <a:cs typeface="Times New Roman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Fracture</a:t>
            </a:r>
            <a:r>
              <a:rPr sz="550" spc="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tests</a:t>
            </a:r>
            <a:endParaRPr sz="550">
              <a:latin typeface="Calibri"/>
              <a:cs typeface="Calibri"/>
            </a:endParaRPr>
          </a:p>
          <a:p>
            <a:pPr marL="158115" marR="13335" indent="-73025">
              <a:lnSpc>
                <a:spcPts val="640"/>
              </a:lnSpc>
              <a:spcBef>
                <a:spcPts val="170"/>
              </a:spcBef>
            </a:pPr>
            <a:r>
              <a:rPr sz="400" dirty="0">
                <a:solidFill>
                  <a:srgbClr val="262626"/>
                </a:solidFill>
                <a:latin typeface="Wingdings"/>
                <a:cs typeface="Wingdings"/>
              </a:rPr>
              <a:t></a:t>
            </a:r>
            <a:r>
              <a:rPr sz="400" spc="25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Metatarsal</a:t>
            </a:r>
            <a:r>
              <a:rPr sz="550" spc="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squeeze</a:t>
            </a:r>
            <a:r>
              <a:rPr sz="55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(Morton’s</a:t>
            </a:r>
            <a:r>
              <a:rPr sz="550" spc="20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neuroma)</a:t>
            </a:r>
            <a:endParaRPr sz="550">
              <a:latin typeface="Calibri"/>
              <a:cs typeface="Calibri"/>
            </a:endParaRPr>
          </a:p>
          <a:p>
            <a:pPr marL="85090">
              <a:lnSpc>
                <a:spcPct val="100000"/>
              </a:lnSpc>
              <a:spcBef>
                <a:spcPts val="114"/>
              </a:spcBef>
            </a:pPr>
            <a:r>
              <a:rPr sz="400" dirty="0">
                <a:solidFill>
                  <a:srgbClr val="262626"/>
                </a:solidFill>
                <a:latin typeface="Wingdings"/>
                <a:cs typeface="Wingdings"/>
              </a:rPr>
              <a:t></a:t>
            </a:r>
            <a:r>
              <a:rPr sz="400" spc="17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Compression</a:t>
            </a:r>
            <a:endParaRPr sz="550">
              <a:latin typeface="Calibri"/>
              <a:cs typeface="Calibri"/>
            </a:endParaRPr>
          </a:p>
          <a:p>
            <a:pPr marL="85090">
              <a:lnSpc>
                <a:spcPct val="100000"/>
              </a:lnSpc>
              <a:spcBef>
                <a:spcPts val="135"/>
              </a:spcBef>
            </a:pPr>
            <a:r>
              <a:rPr sz="400" dirty="0">
                <a:solidFill>
                  <a:srgbClr val="262626"/>
                </a:solidFill>
                <a:latin typeface="Wingdings"/>
                <a:cs typeface="Wingdings"/>
              </a:rPr>
              <a:t></a:t>
            </a:r>
            <a:r>
              <a:rPr sz="400" spc="17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Vibration</a:t>
            </a:r>
            <a:endParaRPr sz="550">
              <a:latin typeface="Calibri"/>
              <a:cs typeface="Calibri"/>
            </a:endParaRPr>
          </a:p>
          <a:p>
            <a:pPr marL="85090">
              <a:lnSpc>
                <a:spcPct val="100000"/>
              </a:lnSpc>
              <a:spcBef>
                <a:spcPts val="170"/>
              </a:spcBef>
            </a:pPr>
            <a:r>
              <a:rPr sz="400" dirty="0">
                <a:solidFill>
                  <a:srgbClr val="262626"/>
                </a:solidFill>
                <a:latin typeface="Wingdings"/>
                <a:cs typeface="Wingdings"/>
              </a:rPr>
              <a:t></a:t>
            </a:r>
            <a:r>
              <a:rPr sz="400" spc="17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Percussion</a:t>
            </a:r>
            <a:endParaRPr sz="550">
              <a:latin typeface="Calibri"/>
              <a:cs typeface="Calibri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729441" y="2196638"/>
            <a:ext cx="2909570" cy="2182495"/>
          </a:xfrm>
          <a:custGeom>
            <a:avLst/>
            <a:gdLst/>
            <a:ahLst/>
            <a:cxnLst/>
            <a:rect l="l" t="t" r="r" b="b"/>
            <a:pathLst>
              <a:path w="2909570" h="2182495">
                <a:moveTo>
                  <a:pt x="0" y="0"/>
                </a:moveTo>
                <a:lnTo>
                  <a:pt x="2909454" y="0"/>
                </a:lnTo>
                <a:lnTo>
                  <a:pt x="2909454" y="2182090"/>
                </a:lnTo>
                <a:lnTo>
                  <a:pt x="0" y="2182090"/>
                </a:lnTo>
                <a:lnTo>
                  <a:pt x="0" y="0"/>
                </a:lnTo>
                <a:close/>
              </a:path>
            </a:pathLst>
          </a:custGeom>
          <a:ln w="12469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13" name="object 13"/>
          <p:cNvGrpSpPr/>
          <p:nvPr/>
        </p:nvGrpSpPr>
        <p:grpSpPr>
          <a:xfrm>
            <a:off x="3919451" y="2194561"/>
            <a:ext cx="2914015" cy="2182495"/>
            <a:chOff x="3919451" y="2194561"/>
            <a:chExt cx="2914015" cy="2182495"/>
          </a:xfrm>
        </p:grpSpPr>
        <p:pic>
          <p:nvPicPr>
            <p:cNvPr id="14" name="object 1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919451" y="2194561"/>
              <a:ext cx="2913609" cy="2182089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095481" y="2361961"/>
              <a:ext cx="145680" cy="112134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413158" y="2361961"/>
              <a:ext cx="239765" cy="11213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5058964" y="2286329"/>
              <a:ext cx="573980" cy="190084"/>
            </a:xfrm>
            <a:prstGeom prst="rect">
              <a:avLst/>
            </a:prstGeom>
          </p:spPr>
        </p:pic>
        <p:sp>
          <p:nvSpPr>
            <p:cNvPr id="18" name="object 18"/>
            <p:cNvSpPr/>
            <p:nvPr/>
          </p:nvSpPr>
          <p:spPr>
            <a:xfrm>
              <a:off x="5056882" y="2284251"/>
              <a:ext cx="578485" cy="194310"/>
            </a:xfrm>
            <a:custGeom>
              <a:avLst/>
              <a:gdLst/>
              <a:ahLst/>
              <a:cxnLst/>
              <a:rect l="l" t="t" r="r" b="b"/>
              <a:pathLst>
                <a:path w="578485" h="194310">
                  <a:moveTo>
                    <a:pt x="0" y="0"/>
                  </a:moveTo>
                  <a:lnTo>
                    <a:pt x="578158" y="0"/>
                  </a:lnTo>
                  <a:lnTo>
                    <a:pt x="578158" y="194205"/>
                  </a:lnTo>
                  <a:lnTo>
                    <a:pt x="0" y="194205"/>
                  </a:lnTo>
                  <a:lnTo>
                    <a:pt x="0" y="0"/>
                  </a:lnTo>
                  <a:close/>
                </a:path>
              </a:pathLst>
            </a:custGeom>
            <a:ln w="4156">
              <a:solidFill>
                <a:srgbClr val="6095C9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9" name="object 19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3976579" y="2569880"/>
              <a:ext cx="2799979" cy="458405"/>
            </a:xfrm>
            <a:prstGeom prst="rect">
              <a:avLst/>
            </a:prstGeom>
          </p:spPr>
        </p:pic>
      </p:grpSp>
      <p:sp>
        <p:nvSpPr>
          <p:cNvPr id="20" name="object 20"/>
          <p:cNvSpPr txBox="1"/>
          <p:nvPr/>
        </p:nvSpPr>
        <p:spPr>
          <a:xfrm>
            <a:off x="4068415" y="2819943"/>
            <a:ext cx="984250" cy="97726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150" spc="-10" dirty="0">
                <a:solidFill>
                  <a:srgbClr val="FFFFFF"/>
                </a:solidFill>
                <a:latin typeface="Calibri"/>
                <a:cs typeface="Calibri"/>
              </a:rPr>
              <a:t>Functional</a:t>
            </a:r>
            <a:r>
              <a:rPr sz="1150" spc="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50" spc="-10" dirty="0">
                <a:solidFill>
                  <a:srgbClr val="FFFFFF"/>
                </a:solidFill>
                <a:latin typeface="Calibri"/>
                <a:cs typeface="Calibri"/>
              </a:rPr>
              <a:t>Tests</a:t>
            </a:r>
            <a:endParaRPr sz="11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675"/>
              </a:spcBef>
            </a:pPr>
            <a:r>
              <a:rPr sz="400" dirty="0">
                <a:solidFill>
                  <a:srgbClr val="7F7F7F"/>
                </a:solidFill>
                <a:latin typeface="Wingdings"/>
                <a:cs typeface="Wingdings"/>
              </a:rPr>
              <a:t></a:t>
            </a:r>
            <a:r>
              <a:rPr sz="400" spc="160" dirty="0">
                <a:solidFill>
                  <a:srgbClr val="7F7F7F"/>
                </a:solidFill>
                <a:latin typeface="Times New Roman"/>
                <a:cs typeface="Times New Roman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Proprioception</a:t>
            </a:r>
            <a:endParaRPr sz="550">
              <a:latin typeface="Calibri"/>
              <a:cs typeface="Calibri"/>
            </a:endParaRPr>
          </a:p>
          <a:p>
            <a:pPr marL="85725">
              <a:lnSpc>
                <a:spcPct val="100000"/>
              </a:lnSpc>
              <a:spcBef>
                <a:spcPts val="200"/>
              </a:spcBef>
            </a:pPr>
            <a:r>
              <a:rPr sz="400" dirty="0">
                <a:solidFill>
                  <a:srgbClr val="262626"/>
                </a:solidFill>
                <a:latin typeface="Wingdings"/>
                <a:cs typeface="Wingdings"/>
              </a:rPr>
              <a:t></a:t>
            </a:r>
            <a:r>
              <a:rPr sz="400" spc="22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DL</a:t>
            </a:r>
            <a:r>
              <a:rPr sz="550" spc="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static</a:t>
            </a:r>
            <a:r>
              <a:rPr sz="550" spc="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balance</a:t>
            </a:r>
            <a:r>
              <a:rPr sz="550" spc="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20" dirty="0">
                <a:solidFill>
                  <a:srgbClr val="404040"/>
                </a:solidFill>
                <a:latin typeface="Calibri"/>
                <a:cs typeface="Calibri"/>
              </a:rPr>
              <a:t>test</a:t>
            </a:r>
            <a:endParaRPr sz="550">
              <a:latin typeface="Calibri"/>
              <a:cs typeface="Calibri"/>
            </a:endParaRPr>
          </a:p>
          <a:p>
            <a:pPr marL="85725">
              <a:lnSpc>
                <a:spcPct val="100000"/>
              </a:lnSpc>
              <a:spcBef>
                <a:spcPts val="229"/>
              </a:spcBef>
            </a:pPr>
            <a:r>
              <a:rPr sz="400" dirty="0">
                <a:solidFill>
                  <a:srgbClr val="262626"/>
                </a:solidFill>
                <a:latin typeface="Wingdings"/>
                <a:cs typeface="Wingdings"/>
              </a:rPr>
              <a:t></a:t>
            </a:r>
            <a:r>
              <a:rPr sz="400" spc="21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Tandem</a:t>
            </a:r>
            <a:r>
              <a:rPr sz="550" spc="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20" dirty="0">
                <a:solidFill>
                  <a:srgbClr val="404040"/>
                </a:solidFill>
                <a:latin typeface="Calibri"/>
                <a:cs typeface="Calibri"/>
              </a:rPr>
              <a:t>test</a:t>
            </a:r>
            <a:endParaRPr sz="550">
              <a:latin typeface="Calibri"/>
              <a:cs typeface="Calibri"/>
            </a:endParaRPr>
          </a:p>
          <a:p>
            <a:pPr marL="85725">
              <a:lnSpc>
                <a:spcPct val="100000"/>
              </a:lnSpc>
              <a:spcBef>
                <a:spcPts val="200"/>
              </a:spcBef>
            </a:pPr>
            <a:r>
              <a:rPr sz="400" dirty="0">
                <a:solidFill>
                  <a:srgbClr val="262626"/>
                </a:solidFill>
                <a:latin typeface="Wingdings"/>
                <a:cs typeface="Wingdings"/>
              </a:rPr>
              <a:t></a:t>
            </a:r>
            <a:r>
              <a:rPr sz="400" spc="22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SL</a:t>
            </a:r>
            <a:r>
              <a:rPr sz="550" spc="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static</a:t>
            </a:r>
            <a:r>
              <a:rPr sz="550" spc="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balance</a:t>
            </a:r>
            <a:r>
              <a:rPr sz="550" spc="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20" dirty="0">
                <a:solidFill>
                  <a:srgbClr val="404040"/>
                </a:solidFill>
                <a:latin typeface="Calibri"/>
                <a:cs typeface="Calibri"/>
              </a:rPr>
              <a:t>test</a:t>
            </a:r>
            <a:endParaRPr sz="5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615"/>
              </a:spcBef>
            </a:pPr>
            <a:r>
              <a:rPr sz="400" dirty="0">
                <a:solidFill>
                  <a:srgbClr val="7F7F7F"/>
                </a:solidFill>
                <a:latin typeface="Wingdings"/>
                <a:cs typeface="Wingdings"/>
              </a:rPr>
              <a:t></a:t>
            </a:r>
            <a:r>
              <a:rPr sz="400" spc="215" dirty="0">
                <a:solidFill>
                  <a:srgbClr val="7F7F7F"/>
                </a:solidFill>
                <a:latin typeface="Times New Roman"/>
                <a:cs typeface="Times New Roman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Strength</a:t>
            </a:r>
            <a:r>
              <a:rPr sz="550" spc="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endurance</a:t>
            </a:r>
            <a:endParaRPr sz="550">
              <a:latin typeface="Calibri"/>
              <a:cs typeface="Calibri"/>
            </a:endParaRPr>
          </a:p>
          <a:p>
            <a:pPr marL="85725">
              <a:lnSpc>
                <a:spcPct val="100000"/>
              </a:lnSpc>
              <a:spcBef>
                <a:spcPts val="229"/>
              </a:spcBef>
            </a:pPr>
            <a:r>
              <a:rPr sz="400" dirty="0">
                <a:solidFill>
                  <a:srgbClr val="262626"/>
                </a:solidFill>
                <a:latin typeface="Wingdings"/>
                <a:cs typeface="Wingdings"/>
              </a:rPr>
              <a:t></a:t>
            </a:r>
            <a:r>
              <a:rPr sz="400" spc="19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SL</a:t>
            </a:r>
            <a:r>
              <a:rPr sz="550" spc="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calf</a:t>
            </a:r>
            <a:r>
              <a:rPr sz="550" spc="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raise</a:t>
            </a:r>
            <a:endParaRPr sz="550">
              <a:latin typeface="Calibri"/>
              <a:cs typeface="Calibri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5488669" y="3077830"/>
            <a:ext cx="470534" cy="107061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400" dirty="0">
                <a:solidFill>
                  <a:srgbClr val="7F7F7F"/>
                </a:solidFill>
                <a:latin typeface="Wingdings"/>
                <a:cs typeface="Wingdings"/>
              </a:rPr>
              <a:t></a:t>
            </a:r>
            <a:r>
              <a:rPr sz="400" spc="190" dirty="0">
                <a:solidFill>
                  <a:srgbClr val="7F7F7F"/>
                </a:solidFill>
                <a:latin typeface="Times New Roman"/>
                <a:cs typeface="Times New Roman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Toe</a:t>
            </a:r>
            <a:r>
              <a:rPr sz="550" spc="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20" dirty="0">
                <a:solidFill>
                  <a:srgbClr val="404040"/>
                </a:solidFill>
                <a:latin typeface="Calibri"/>
                <a:cs typeface="Calibri"/>
              </a:rPr>
              <a:t>Walk</a:t>
            </a:r>
            <a:endParaRPr sz="5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580"/>
              </a:spcBef>
            </a:pPr>
            <a:r>
              <a:rPr sz="400" dirty="0">
                <a:solidFill>
                  <a:srgbClr val="7F7F7F"/>
                </a:solidFill>
                <a:latin typeface="Wingdings"/>
                <a:cs typeface="Wingdings"/>
              </a:rPr>
              <a:t></a:t>
            </a:r>
            <a:r>
              <a:rPr sz="400" spc="185" dirty="0">
                <a:solidFill>
                  <a:srgbClr val="7F7F7F"/>
                </a:solidFill>
                <a:latin typeface="Times New Roman"/>
                <a:cs typeface="Times New Roman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DL</a:t>
            </a:r>
            <a:r>
              <a:rPr sz="55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Squatting</a:t>
            </a:r>
            <a:endParaRPr sz="5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615"/>
              </a:spcBef>
            </a:pPr>
            <a:r>
              <a:rPr sz="400" dirty="0">
                <a:solidFill>
                  <a:srgbClr val="7F7F7F"/>
                </a:solidFill>
                <a:latin typeface="Wingdings"/>
                <a:cs typeface="Wingdings"/>
              </a:rPr>
              <a:t></a:t>
            </a:r>
            <a:r>
              <a:rPr sz="400" spc="170" dirty="0">
                <a:solidFill>
                  <a:srgbClr val="7F7F7F"/>
                </a:solidFill>
                <a:latin typeface="Times New Roman"/>
                <a:cs typeface="Times New Roman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Landing</a:t>
            </a:r>
            <a:endParaRPr sz="5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580"/>
              </a:spcBef>
            </a:pPr>
            <a:r>
              <a:rPr sz="400" dirty="0">
                <a:solidFill>
                  <a:srgbClr val="7F7F7F"/>
                </a:solidFill>
                <a:latin typeface="Wingdings"/>
                <a:cs typeface="Wingdings"/>
              </a:rPr>
              <a:t></a:t>
            </a:r>
            <a:r>
              <a:rPr sz="400" spc="170" dirty="0">
                <a:solidFill>
                  <a:srgbClr val="7F7F7F"/>
                </a:solidFill>
                <a:latin typeface="Times New Roman"/>
                <a:cs typeface="Times New Roman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Jumping</a:t>
            </a:r>
            <a:endParaRPr sz="5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615"/>
              </a:spcBef>
            </a:pPr>
            <a:r>
              <a:rPr sz="400" dirty="0">
                <a:solidFill>
                  <a:srgbClr val="7F7F7F"/>
                </a:solidFill>
                <a:latin typeface="Wingdings"/>
                <a:cs typeface="Wingdings"/>
              </a:rPr>
              <a:t></a:t>
            </a:r>
            <a:r>
              <a:rPr sz="400" spc="180" dirty="0">
                <a:solidFill>
                  <a:srgbClr val="7F7F7F"/>
                </a:solidFill>
                <a:latin typeface="Times New Roman"/>
                <a:cs typeface="Times New Roman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SL</a:t>
            </a:r>
            <a:r>
              <a:rPr sz="55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squat</a:t>
            </a:r>
            <a:endParaRPr sz="5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610"/>
              </a:spcBef>
            </a:pPr>
            <a:r>
              <a:rPr sz="400" dirty="0">
                <a:solidFill>
                  <a:srgbClr val="7F7F7F"/>
                </a:solidFill>
                <a:latin typeface="Wingdings"/>
                <a:cs typeface="Wingdings"/>
              </a:rPr>
              <a:t></a:t>
            </a:r>
            <a:r>
              <a:rPr sz="400" spc="170" dirty="0">
                <a:solidFill>
                  <a:srgbClr val="7F7F7F"/>
                </a:solidFill>
                <a:latin typeface="Times New Roman"/>
                <a:cs typeface="Times New Roman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Landing</a:t>
            </a:r>
            <a:endParaRPr sz="5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580"/>
              </a:spcBef>
            </a:pPr>
            <a:r>
              <a:rPr sz="400" dirty="0">
                <a:solidFill>
                  <a:srgbClr val="7F7F7F"/>
                </a:solidFill>
                <a:latin typeface="Wingdings"/>
                <a:cs typeface="Wingdings"/>
              </a:rPr>
              <a:t></a:t>
            </a:r>
            <a:r>
              <a:rPr sz="400" spc="170" dirty="0">
                <a:solidFill>
                  <a:srgbClr val="7F7F7F"/>
                </a:solidFill>
                <a:latin typeface="Times New Roman"/>
                <a:cs typeface="Times New Roman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Hopping</a:t>
            </a:r>
            <a:endParaRPr sz="550">
              <a:latin typeface="Calibri"/>
              <a:cs typeface="Calibri"/>
            </a:endParaRPr>
          </a:p>
        </p:txBody>
      </p:sp>
      <p:sp>
        <p:nvSpPr>
          <p:cNvPr id="22" name="object 22"/>
          <p:cNvSpPr/>
          <p:nvPr/>
        </p:nvSpPr>
        <p:spPr>
          <a:xfrm>
            <a:off x="3921529" y="2196638"/>
            <a:ext cx="2914015" cy="2182495"/>
          </a:xfrm>
          <a:custGeom>
            <a:avLst/>
            <a:gdLst/>
            <a:ahLst/>
            <a:cxnLst/>
            <a:rect l="l" t="t" r="r" b="b"/>
            <a:pathLst>
              <a:path w="2914015" h="2182495">
                <a:moveTo>
                  <a:pt x="0" y="0"/>
                </a:moveTo>
                <a:lnTo>
                  <a:pt x="2913610" y="0"/>
                </a:lnTo>
                <a:lnTo>
                  <a:pt x="2913610" y="2182090"/>
                </a:lnTo>
                <a:lnTo>
                  <a:pt x="0" y="2182090"/>
                </a:lnTo>
                <a:lnTo>
                  <a:pt x="0" y="0"/>
                </a:lnTo>
                <a:close/>
              </a:path>
            </a:pathLst>
          </a:custGeom>
          <a:ln w="12469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23" name="object 23"/>
          <p:cNvGrpSpPr/>
          <p:nvPr/>
        </p:nvGrpSpPr>
        <p:grpSpPr>
          <a:xfrm>
            <a:off x="727363" y="6313516"/>
            <a:ext cx="2909570" cy="2182495"/>
            <a:chOff x="727363" y="6313516"/>
            <a:chExt cx="2909570" cy="2182495"/>
          </a:xfrm>
        </p:grpSpPr>
        <p:pic>
          <p:nvPicPr>
            <p:cNvPr id="24" name="object 2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727363" y="6313516"/>
              <a:ext cx="2909454" cy="2182089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903142" y="6480917"/>
              <a:ext cx="145472" cy="112135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217513" y="6480917"/>
              <a:ext cx="239423" cy="112135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865251" y="6405285"/>
              <a:ext cx="573162" cy="190084"/>
            </a:xfrm>
            <a:prstGeom prst="rect">
              <a:avLst/>
            </a:prstGeom>
          </p:spPr>
        </p:pic>
        <p:sp>
          <p:nvSpPr>
            <p:cNvPr id="28" name="object 28"/>
            <p:cNvSpPr/>
            <p:nvPr/>
          </p:nvSpPr>
          <p:spPr>
            <a:xfrm>
              <a:off x="1863173" y="6403207"/>
              <a:ext cx="577850" cy="194310"/>
            </a:xfrm>
            <a:custGeom>
              <a:avLst/>
              <a:gdLst/>
              <a:ahLst/>
              <a:cxnLst/>
              <a:rect l="l" t="t" r="r" b="b"/>
              <a:pathLst>
                <a:path w="577850" h="194309">
                  <a:moveTo>
                    <a:pt x="0" y="0"/>
                  </a:moveTo>
                  <a:lnTo>
                    <a:pt x="577333" y="0"/>
                  </a:lnTo>
                  <a:lnTo>
                    <a:pt x="577333" y="194205"/>
                  </a:lnTo>
                  <a:lnTo>
                    <a:pt x="0" y="194205"/>
                  </a:lnTo>
                  <a:lnTo>
                    <a:pt x="0" y="0"/>
                  </a:lnTo>
                  <a:close/>
                </a:path>
              </a:pathLst>
            </a:custGeom>
            <a:ln w="4156">
              <a:solidFill>
                <a:srgbClr val="6095C9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784480" y="6602653"/>
              <a:ext cx="2790190" cy="118110"/>
            </a:xfrm>
            <a:custGeom>
              <a:avLst/>
              <a:gdLst/>
              <a:ahLst/>
              <a:cxnLst/>
              <a:rect l="l" t="t" r="r" b="b"/>
              <a:pathLst>
                <a:path w="2790190" h="118109">
                  <a:moveTo>
                    <a:pt x="0" y="0"/>
                  </a:moveTo>
                  <a:lnTo>
                    <a:pt x="2789591" y="0"/>
                  </a:lnTo>
                  <a:lnTo>
                    <a:pt x="2789591" y="117514"/>
                  </a:lnTo>
                  <a:lnTo>
                    <a:pt x="0" y="117514"/>
                  </a:lnTo>
                  <a:lnTo>
                    <a:pt x="0" y="0"/>
                  </a:lnTo>
                  <a:close/>
                </a:path>
              </a:pathLst>
            </a:custGeom>
            <a:ln w="9092">
              <a:solidFill>
                <a:srgbClr val="5A0D0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30" name="object 30"/>
          <p:cNvSpPr txBox="1"/>
          <p:nvPr/>
        </p:nvSpPr>
        <p:spPr>
          <a:xfrm>
            <a:off x="789026" y="6604501"/>
            <a:ext cx="2787015" cy="100027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859790">
              <a:lnSpc>
                <a:spcPct val="100000"/>
              </a:lnSpc>
              <a:spcBef>
                <a:spcPts val="120"/>
              </a:spcBef>
            </a:pPr>
            <a:r>
              <a:rPr sz="550" b="1" spc="80" dirty="0">
                <a:latin typeface="Arial"/>
                <a:cs typeface="Arial"/>
              </a:rPr>
              <a:t> </a:t>
            </a:r>
            <a:r>
              <a:rPr sz="550" b="1" dirty="0">
                <a:latin typeface="Arial"/>
                <a:cs typeface="Arial"/>
              </a:rPr>
              <a:t>E&amp;A</a:t>
            </a:r>
            <a:r>
              <a:rPr sz="550" b="1" spc="20" dirty="0">
                <a:latin typeface="Arial"/>
                <a:cs typeface="Arial"/>
              </a:rPr>
              <a:t> </a:t>
            </a:r>
            <a:r>
              <a:rPr sz="550" b="1" dirty="0">
                <a:latin typeface="Arial"/>
                <a:cs typeface="Arial"/>
              </a:rPr>
              <a:t>Ankle</a:t>
            </a:r>
            <a:r>
              <a:rPr sz="550" b="1" spc="85" dirty="0">
                <a:latin typeface="Arial"/>
                <a:cs typeface="Arial"/>
              </a:rPr>
              <a:t> </a:t>
            </a:r>
            <a:r>
              <a:rPr sz="550" b="1" spc="-10" dirty="0">
                <a:latin typeface="Arial"/>
                <a:cs typeface="Arial"/>
              </a:rPr>
              <a:t>Protocol</a:t>
            </a:r>
            <a:endParaRPr sz="550" dirty="0">
              <a:latin typeface="Arial"/>
              <a:cs typeface="Arial"/>
            </a:endParaRPr>
          </a:p>
        </p:txBody>
      </p:sp>
      <p:grpSp>
        <p:nvGrpSpPr>
          <p:cNvPr id="31" name="object 31"/>
          <p:cNvGrpSpPr/>
          <p:nvPr/>
        </p:nvGrpSpPr>
        <p:grpSpPr>
          <a:xfrm>
            <a:off x="782258" y="6740095"/>
            <a:ext cx="1022985" cy="598170"/>
            <a:chOff x="782258" y="6740095"/>
            <a:chExt cx="1022985" cy="598170"/>
          </a:xfrm>
        </p:grpSpPr>
        <p:sp>
          <p:nvSpPr>
            <p:cNvPr id="32" name="object 32"/>
            <p:cNvSpPr/>
            <p:nvPr/>
          </p:nvSpPr>
          <p:spPr>
            <a:xfrm>
              <a:off x="784480" y="6742317"/>
              <a:ext cx="1018540" cy="593725"/>
            </a:xfrm>
            <a:custGeom>
              <a:avLst/>
              <a:gdLst/>
              <a:ahLst/>
              <a:cxnLst/>
              <a:rect l="l" t="t" r="r" b="b"/>
              <a:pathLst>
                <a:path w="1018539" h="593725">
                  <a:moveTo>
                    <a:pt x="1018309" y="0"/>
                  </a:moveTo>
                  <a:lnTo>
                    <a:pt x="0" y="0"/>
                  </a:lnTo>
                  <a:lnTo>
                    <a:pt x="0" y="593507"/>
                  </a:lnTo>
                  <a:lnTo>
                    <a:pt x="1018309" y="593507"/>
                  </a:lnTo>
                  <a:lnTo>
                    <a:pt x="1018309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33"/>
            <p:cNvSpPr/>
            <p:nvPr/>
          </p:nvSpPr>
          <p:spPr>
            <a:xfrm>
              <a:off x="784480" y="6742318"/>
              <a:ext cx="1018540" cy="593725"/>
            </a:xfrm>
            <a:custGeom>
              <a:avLst/>
              <a:gdLst/>
              <a:ahLst/>
              <a:cxnLst/>
              <a:rect l="l" t="t" r="r" b="b"/>
              <a:pathLst>
                <a:path w="1018539" h="593725">
                  <a:moveTo>
                    <a:pt x="0" y="0"/>
                  </a:moveTo>
                  <a:lnTo>
                    <a:pt x="1018308" y="0"/>
                  </a:lnTo>
                  <a:lnTo>
                    <a:pt x="1018308" y="593508"/>
                  </a:lnTo>
                  <a:lnTo>
                    <a:pt x="0" y="593508"/>
                  </a:lnTo>
                  <a:lnTo>
                    <a:pt x="0" y="0"/>
                  </a:lnTo>
                  <a:close/>
                </a:path>
              </a:pathLst>
            </a:custGeom>
            <a:ln w="4156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34" name="object 34"/>
          <p:cNvSpPr txBox="1"/>
          <p:nvPr/>
        </p:nvSpPr>
        <p:spPr>
          <a:xfrm>
            <a:off x="784480" y="6742317"/>
            <a:ext cx="1018540" cy="59372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28575">
              <a:lnSpc>
                <a:spcPts val="650"/>
              </a:lnSpc>
              <a:spcBef>
                <a:spcPts val="135"/>
              </a:spcBef>
            </a:pPr>
            <a:r>
              <a:rPr sz="550" b="1" dirty="0">
                <a:latin typeface="Arial"/>
                <a:cs typeface="Arial"/>
              </a:rPr>
              <a:t>1.</a:t>
            </a:r>
            <a:r>
              <a:rPr sz="550" b="1" spc="20" dirty="0">
                <a:latin typeface="Arial"/>
                <a:cs typeface="Arial"/>
              </a:rPr>
              <a:t> </a:t>
            </a:r>
            <a:r>
              <a:rPr sz="550" b="1" spc="-10" dirty="0">
                <a:latin typeface="Arial"/>
                <a:cs typeface="Arial"/>
              </a:rPr>
              <a:t>Observation</a:t>
            </a:r>
            <a:endParaRPr sz="550">
              <a:latin typeface="Arial"/>
              <a:cs typeface="Arial"/>
            </a:endParaRPr>
          </a:p>
          <a:p>
            <a:pPr marL="28575">
              <a:lnSpc>
                <a:spcPts val="530"/>
              </a:lnSpc>
            </a:pPr>
            <a:r>
              <a:rPr sz="450" dirty="0">
                <a:latin typeface="Arial"/>
                <a:cs typeface="Arial"/>
              </a:rPr>
              <a:t>•Need</a:t>
            </a:r>
            <a:r>
              <a:rPr sz="450" spc="-20" dirty="0">
                <a:latin typeface="Arial"/>
                <a:cs typeface="Arial"/>
              </a:rPr>
              <a:t> </a:t>
            </a:r>
            <a:r>
              <a:rPr sz="450" dirty="0">
                <a:latin typeface="Arial"/>
                <a:cs typeface="Arial"/>
              </a:rPr>
              <a:t>to</a:t>
            </a:r>
            <a:r>
              <a:rPr sz="450" spc="-15" dirty="0">
                <a:latin typeface="Arial"/>
                <a:cs typeface="Arial"/>
              </a:rPr>
              <a:t> </a:t>
            </a:r>
            <a:r>
              <a:rPr sz="450" dirty="0">
                <a:latin typeface="Arial"/>
                <a:cs typeface="Arial"/>
              </a:rPr>
              <a:t>be</a:t>
            </a:r>
            <a:r>
              <a:rPr sz="450" spc="-20" dirty="0">
                <a:latin typeface="Arial"/>
                <a:cs typeface="Arial"/>
              </a:rPr>
              <a:t> </a:t>
            </a:r>
            <a:r>
              <a:rPr sz="450" dirty="0">
                <a:latin typeface="Arial"/>
                <a:cs typeface="Arial"/>
              </a:rPr>
              <a:t>in</a:t>
            </a:r>
            <a:r>
              <a:rPr sz="450" spc="-15" dirty="0">
                <a:latin typeface="Arial"/>
                <a:cs typeface="Arial"/>
              </a:rPr>
              <a:t> </a:t>
            </a:r>
            <a:r>
              <a:rPr sz="450" spc="-10" dirty="0">
                <a:latin typeface="Arial"/>
                <a:cs typeface="Arial"/>
              </a:rPr>
              <a:t>shorts.</a:t>
            </a:r>
            <a:endParaRPr sz="450">
              <a:latin typeface="Arial"/>
              <a:cs typeface="Arial"/>
            </a:endParaRPr>
          </a:p>
          <a:p>
            <a:pPr marL="28575">
              <a:lnSpc>
                <a:spcPct val="100000"/>
              </a:lnSpc>
            </a:pPr>
            <a:r>
              <a:rPr sz="450" spc="-20" dirty="0">
                <a:latin typeface="Arial"/>
                <a:cs typeface="Arial"/>
              </a:rPr>
              <a:t>•T-</a:t>
            </a:r>
            <a:r>
              <a:rPr sz="450" spc="-10" dirty="0">
                <a:latin typeface="Arial"/>
                <a:cs typeface="Arial"/>
              </a:rPr>
              <a:t>shirts,</a:t>
            </a:r>
            <a:r>
              <a:rPr sz="450" spc="-5" dirty="0">
                <a:latin typeface="Arial"/>
                <a:cs typeface="Arial"/>
              </a:rPr>
              <a:t> </a:t>
            </a:r>
            <a:r>
              <a:rPr sz="450" dirty="0">
                <a:latin typeface="Arial"/>
                <a:cs typeface="Arial"/>
              </a:rPr>
              <a:t>shoes</a:t>
            </a:r>
            <a:r>
              <a:rPr sz="450" spc="-5" dirty="0">
                <a:latin typeface="Arial"/>
                <a:cs typeface="Arial"/>
              </a:rPr>
              <a:t> </a:t>
            </a:r>
            <a:r>
              <a:rPr sz="450" dirty="0">
                <a:latin typeface="Arial"/>
                <a:cs typeface="Arial"/>
              </a:rPr>
              <a:t>and</a:t>
            </a:r>
            <a:r>
              <a:rPr sz="450" spc="-5" dirty="0">
                <a:latin typeface="Arial"/>
                <a:cs typeface="Arial"/>
              </a:rPr>
              <a:t> </a:t>
            </a:r>
            <a:r>
              <a:rPr sz="450" dirty="0">
                <a:latin typeface="Arial"/>
                <a:cs typeface="Arial"/>
              </a:rPr>
              <a:t>socks</a:t>
            </a:r>
            <a:r>
              <a:rPr sz="450" spc="-5" dirty="0">
                <a:latin typeface="Arial"/>
                <a:cs typeface="Arial"/>
              </a:rPr>
              <a:t> </a:t>
            </a:r>
            <a:r>
              <a:rPr sz="450" spc="-25" dirty="0">
                <a:latin typeface="Arial"/>
                <a:cs typeface="Arial"/>
              </a:rPr>
              <a:t>off</a:t>
            </a:r>
            <a:endParaRPr sz="450">
              <a:latin typeface="Arial"/>
              <a:cs typeface="Arial"/>
            </a:endParaRPr>
          </a:p>
          <a:p>
            <a:pPr marL="28575" marR="159385">
              <a:lnSpc>
                <a:spcPct val="100000"/>
              </a:lnSpc>
              <a:spcBef>
                <a:spcPts val="5"/>
              </a:spcBef>
            </a:pPr>
            <a:r>
              <a:rPr sz="450" spc="-10" dirty="0">
                <a:latin typeface="Arial"/>
                <a:cs typeface="Arial"/>
              </a:rPr>
              <a:t>•Observe </a:t>
            </a:r>
            <a:r>
              <a:rPr sz="450" dirty="0">
                <a:latin typeface="Arial"/>
                <a:cs typeface="Arial"/>
              </a:rPr>
              <a:t>from</a:t>
            </a:r>
            <a:r>
              <a:rPr sz="450" spc="-10" dirty="0">
                <a:latin typeface="Arial"/>
                <a:cs typeface="Arial"/>
              </a:rPr>
              <a:t> </a:t>
            </a:r>
            <a:r>
              <a:rPr sz="450" dirty="0">
                <a:latin typeface="Arial"/>
                <a:cs typeface="Arial"/>
              </a:rPr>
              <a:t>back,</a:t>
            </a:r>
            <a:r>
              <a:rPr sz="450" spc="-10" dirty="0">
                <a:latin typeface="Arial"/>
                <a:cs typeface="Arial"/>
              </a:rPr>
              <a:t> </a:t>
            </a:r>
            <a:r>
              <a:rPr sz="450" dirty="0">
                <a:latin typeface="Arial"/>
                <a:cs typeface="Arial"/>
              </a:rPr>
              <a:t>front</a:t>
            </a:r>
            <a:r>
              <a:rPr sz="450" spc="-10" dirty="0">
                <a:latin typeface="Arial"/>
                <a:cs typeface="Arial"/>
              </a:rPr>
              <a:t> </a:t>
            </a:r>
            <a:r>
              <a:rPr sz="450" dirty="0">
                <a:latin typeface="Arial"/>
                <a:cs typeface="Arial"/>
              </a:rPr>
              <a:t>&amp;</a:t>
            </a:r>
            <a:r>
              <a:rPr sz="450" spc="-10" dirty="0">
                <a:latin typeface="Arial"/>
                <a:cs typeface="Arial"/>
              </a:rPr>
              <a:t> </a:t>
            </a:r>
            <a:r>
              <a:rPr sz="450" spc="-20" dirty="0">
                <a:latin typeface="Arial"/>
                <a:cs typeface="Arial"/>
              </a:rPr>
              <a:t>both</a:t>
            </a:r>
            <a:r>
              <a:rPr sz="450" spc="200" dirty="0">
                <a:latin typeface="Arial"/>
                <a:cs typeface="Arial"/>
              </a:rPr>
              <a:t> </a:t>
            </a:r>
            <a:r>
              <a:rPr sz="450" spc="-10" dirty="0">
                <a:latin typeface="Arial"/>
                <a:cs typeface="Arial"/>
              </a:rPr>
              <a:t>sides.</a:t>
            </a:r>
            <a:endParaRPr sz="450">
              <a:latin typeface="Arial"/>
              <a:cs typeface="Arial"/>
            </a:endParaRPr>
          </a:p>
          <a:p>
            <a:pPr marL="28575">
              <a:lnSpc>
                <a:spcPts val="509"/>
              </a:lnSpc>
            </a:pPr>
            <a:r>
              <a:rPr sz="450" dirty="0">
                <a:latin typeface="Arial"/>
                <a:cs typeface="Arial"/>
              </a:rPr>
              <a:t>•Should</a:t>
            </a:r>
            <a:r>
              <a:rPr sz="450" spc="90" dirty="0">
                <a:latin typeface="Arial"/>
                <a:cs typeface="Arial"/>
              </a:rPr>
              <a:t> </a:t>
            </a:r>
            <a:r>
              <a:rPr sz="450" dirty="0">
                <a:latin typeface="Arial"/>
                <a:cs typeface="Arial"/>
              </a:rPr>
              <a:t>be</a:t>
            </a:r>
            <a:r>
              <a:rPr sz="450" spc="95" dirty="0">
                <a:latin typeface="Arial"/>
                <a:cs typeface="Arial"/>
              </a:rPr>
              <a:t> </a:t>
            </a:r>
            <a:r>
              <a:rPr sz="450" dirty="0">
                <a:latin typeface="Arial"/>
                <a:cs typeface="Arial"/>
              </a:rPr>
              <a:t>whole</a:t>
            </a:r>
            <a:r>
              <a:rPr sz="450" spc="95" dirty="0">
                <a:latin typeface="Arial"/>
                <a:cs typeface="Arial"/>
              </a:rPr>
              <a:t> </a:t>
            </a:r>
            <a:r>
              <a:rPr sz="450" dirty="0">
                <a:latin typeface="Arial"/>
                <a:cs typeface="Arial"/>
              </a:rPr>
              <a:t>body</a:t>
            </a:r>
            <a:r>
              <a:rPr sz="450" spc="95" dirty="0">
                <a:latin typeface="Arial"/>
                <a:cs typeface="Arial"/>
              </a:rPr>
              <a:t> </a:t>
            </a:r>
            <a:r>
              <a:rPr sz="450" spc="-10" dirty="0">
                <a:latin typeface="Arial"/>
                <a:cs typeface="Arial"/>
              </a:rPr>
              <a:t>observation,</a:t>
            </a:r>
            <a:endParaRPr sz="450">
              <a:latin typeface="Arial"/>
              <a:cs typeface="Arial"/>
            </a:endParaRPr>
          </a:p>
          <a:p>
            <a:pPr marL="28575" marR="19685">
              <a:lnSpc>
                <a:spcPct val="100000"/>
              </a:lnSpc>
            </a:pPr>
            <a:r>
              <a:rPr sz="450" dirty="0">
                <a:latin typeface="Arial"/>
                <a:cs typeface="Arial"/>
              </a:rPr>
              <a:t>but paying </a:t>
            </a:r>
            <a:r>
              <a:rPr sz="450" spc="-10" dirty="0">
                <a:latin typeface="Arial"/>
                <a:cs typeface="Arial"/>
              </a:rPr>
              <a:t>particular</a:t>
            </a:r>
            <a:r>
              <a:rPr sz="450" dirty="0">
                <a:latin typeface="Arial"/>
                <a:cs typeface="Arial"/>
              </a:rPr>
              <a:t> attention to </a:t>
            </a:r>
            <a:r>
              <a:rPr sz="450" spc="-10" dirty="0">
                <a:latin typeface="Arial"/>
                <a:cs typeface="Arial"/>
              </a:rPr>
              <a:t>lower</a:t>
            </a:r>
            <a:r>
              <a:rPr sz="450" spc="200" dirty="0">
                <a:latin typeface="Arial"/>
                <a:cs typeface="Arial"/>
              </a:rPr>
              <a:t> </a:t>
            </a:r>
            <a:r>
              <a:rPr sz="450" spc="-10" dirty="0">
                <a:latin typeface="Arial"/>
                <a:cs typeface="Arial"/>
              </a:rPr>
              <a:t>leg/foot.</a:t>
            </a:r>
            <a:endParaRPr sz="450">
              <a:latin typeface="Arial"/>
              <a:cs typeface="Arial"/>
            </a:endParaRPr>
          </a:p>
        </p:txBody>
      </p:sp>
      <p:pic>
        <p:nvPicPr>
          <p:cNvPr id="35" name="object 35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778924" y="7373039"/>
            <a:ext cx="1029421" cy="266194"/>
          </a:xfrm>
          <a:prstGeom prst="rect">
            <a:avLst/>
          </a:prstGeom>
        </p:spPr>
      </p:pic>
      <p:sp>
        <p:nvSpPr>
          <p:cNvPr id="36" name="object 36"/>
          <p:cNvSpPr txBox="1"/>
          <p:nvPr/>
        </p:nvSpPr>
        <p:spPr>
          <a:xfrm>
            <a:off x="800875" y="7380442"/>
            <a:ext cx="542290" cy="11303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550" b="1" dirty="0">
                <a:latin typeface="Arial"/>
                <a:cs typeface="Arial"/>
              </a:rPr>
              <a:t>2.</a:t>
            </a:r>
            <a:r>
              <a:rPr sz="550" b="1" spc="40" dirty="0">
                <a:latin typeface="Arial"/>
                <a:cs typeface="Arial"/>
              </a:rPr>
              <a:t> </a:t>
            </a:r>
            <a:r>
              <a:rPr sz="550" b="1" dirty="0">
                <a:latin typeface="Arial"/>
                <a:cs typeface="Arial"/>
              </a:rPr>
              <a:t>Quick</a:t>
            </a:r>
            <a:r>
              <a:rPr sz="550" b="1" spc="40" dirty="0">
                <a:latin typeface="Arial"/>
                <a:cs typeface="Arial"/>
              </a:rPr>
              <a:t> </a:t>
            </a:r>
            <a:r>
              <a:rPr sz="550" b="1" spc="-10" dirty="0">
                <a:latin typeface="Arial"/>
                <a:cs typeface="Arial"/>
              </a:rPr>
              <a:t>Touch</a:t>
            </a:r>
            <a:endParaRPr sz="550">
              <a:latin typeface="Arial"/>
              <a:cs typeface="Arial"/>
            </a:endParaRPr>
          </a:p>
        </p:txBody>
      </p:sp>
      <p:grpSp>
        <p:nvGrpSpPr>
          <p:cNvPr id="37" name="object 37"/>
          <p:cNvGrpSpPr/>
          <p:nvPr/>
        </p:nvGrpSpPr>
        <p:grpSpPr>
          <a:xfrm>
            <a:off x="782258" y="6735620"/>
            <a:ext cx="1936114" cy="1633855"/>
            <a:chOff x="782258" y="6735620"/>
            <a:chExt cx="1936114" cy="1633855"/>
          </a:xfrm>
        </p:grpSpPr>
        <p:pic>
          <p:nvPicPr>
            <p:cNvPr id="38" name="object 38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1809948" y="6735620"/>
              <a:ext cx="908194" cy="766144"/>
            </a:xfrm>
            <a:prstGeom prst="rect">
              <a:avLst/>
            </a:prstGeom>
          </p:spPr>
        </p:pic>
        <p:sp>
          <p:nvSpPr>
            <p:cNvPr id="39" name="object 39"/>
            <p:cNvSpPr/>
            <p:nvPr/>
          </p:nvSpPr>
          <p:spPr>
            <a:xfrm>
              <a:off x="784480" y="7682980"/>
              <a:ext cx="1018540" cy="683895"/>
            </a:xfrm>
            <a:custGeom>
              <a:avLst/>
              <a:gdLst/>
              <a:ahLst/>
              <a:cxnLst/>
              <a:rect l="l" t="t" r="r" b="b"/>
              <a:pathLst>
                <a:path w="1018539" h="683895">
                  <a:moveTo>
                    <a:pt x="0" y="0"/>
                  </a:moveTo>
                  <a:lnTo>
                    <a:pt x="1018308" y="0"/>
                  </a:lnTo>
                  <a:lnTo>
                    <a:pt x="1018308" y="683869"/>
                  </a:lnTo>
                  <a:lnTo>
                    <a:pt x="0" y="683869"/>
                  </a:lnTo>
                  <a:lnTo>
                    <a:pt x="0" y="0"/>
                  </a:lnTo>
                  <a:close/>
                </a:path>
              </a:pathLst>
            </a:custGeom>
            <a:ln w="4156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40" name="object 40"/>
          <p:cNvSpPr txBox="1"/>
          <p:nvPr/>
        </p:nvSpPr>
        <p:spPr>
          <a:xfrm>
            <a:off x="1831898" y="6743023"/>
            <a:ext cx="828675" cy="40132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ts val="655"/>
              </a:lnSpc>
              <a:spcBef>
                <a:spcPts val="120"/>
              </a:spcBef>
            </a:pPr>
            <a:r>
              <a:rPr sz="550" b="1" dirty="0">
                <a:latin typeface="Arial"/>
                <a:cs typeface="Arial"/>
              </a:rPr>
              <a:t>4.</a:t>
            </a:r>
            <a:r>
              <a:rPr sz="550" b="1" spc="55" dirty="0">
                <a:latin typeface="Arial"/>
                <a:cs typeface="Arial"/>
              </a:rPr>
              <a:t> </a:t>
            </a:r>
            <a:r>
              <a:rPr sz="550" b="1" dirty="0">
                <a:latin typeface="Arial"/>
                <a:cs typeface="Arial"/>
              </a:rPr>
              <a:t>Manual</a:t>
            </a:r>
            <a:r>
              <a:rPr sz="550" b="1" spc="60" dirty="0">
                <a:latin typeface="Arial"/>
                <a:cs typeface="Arial"/>
              </a:rPr>
              <a:t> </a:t>
            </a:r>
            <a:r>
              <a:rPr sz="550" b="1" dirty="0">
                <a:latin typeface="Arial"/>
                <a:cs typeface="Arial"/>
              </a:rPr>
              <a:t>Muscle</a:t>
            </a:r>
            <a:r>
              <a:rPr sz="550" b="1" spc="60" dirty="0">
                <a:latin typeface="Arial"/>
                <a:cs typeface="Arial"/>
              </a:rPr>
              <a:t> </a:t>
            </a:r>
            <a:r>
              <a:rPr sz="550" b="1" spc="-10" dirty="0">
                <a:latin typeface="Arial"/>
                <a:cs typeface="Arial"/>
              </a:rPr>
              <a:t>Tests</a:t>
            </a:r>
            <a:endParaRPr sz="550">
              <a:latin typeface="Arial"/>
              <a:cs typeface="Arial"/>
            </a:endParaRPr>
          </a:p>
          <a:p>
            <a:pPr marL="12700">
              <a:lnSpc>
                <a:spcPts val="484"/>
              </a:lnSpc>
            </a:pPr>
            <a:r>
              <a:rPr sz="450" spc="-10" dirty="0">
                <a:latin typeface="Arial"/>
                <a:cs typeface="Arial"/>
              </a:rPr>
              <a:t>•Bilateral</a:t>
            </a:r>
            <a:r>
              <a:rPr sz="450" spc="55" dirty="0">
                <a:latin typeface="Arial"/>
                <a:cs typeface="Arial"/>
              </a:rPr>
              <a:t> </a:t>
            </a:r>
            <a:r>
              <a:rPr sz="450" spc="-10" dirty="0">
                <a:latin typeface="Arial"/>
                <a:cs typeface="Arial"/>
              </a:rPr>
              <a:t>comparison</a:t>
            </a:r>
            <a:endParaRPr sz="450">
              <a:latin typeface="Arial"/>
              <a:cs typeface="Arial"/>
            </a:endParaRPr>
          </a:p>
          <a:p>
            <a:pPr marL="12700">
              <a:lnSpc>
                <a:spcPts val="440"/>
              </a:lnSpc>
            </a:pPr>
            <a:r>
              <a:rPr sz="450" spc="-10" dirty="0">
                <a:latin typeface="Arial"/>
                <a:cs typeface="Arial"/>
              </a:rPr>
              <a:t>•Tibialis</a:t>
            </a:r>
            <a:r>
              <a:rPr sz="450" spc="30" dirty="0">
                <a:latin typeface="Arial"/>
                <a:cs typeface="Arial"/>
              </a:rPr>
              <a:t> </a:t>
            </a:r>
            <a:r>
              <a:rPr sz="450" spc="-10" dirty="0">
                <a:latin typeface="Arial"/>
                <a:cs typeface="Arial"/>
              </a:rPr>
              <a:t>anterior</a:t>
            </a:r>
            <a:endParaRPr sz="450">
              <a:latin typeface="Arial"/>
              <a:cs typeface="Arial"/>
            </a:endParaRPr>
          </a:p>
          <a:p>
            <a:pPr marL="12700">
              <a:lnSpc>
                <a:spcPts val="430"/>
              </a:lnSpc>
            </a:pPr>
            <a:r>
              <a:rPr sz="450" spc="-20" dirty="0">
                <a:latin typeface="Arial"/>
                <a:cs typeface="Arial"/>
              </a:rPr>
              <a:t>•EHL</a:t>
            </a:r>
            <a:endParaRPr sz="450">
              <a:latin typeface="Arial"/>
              <a:cs typeface="Arial"/>
            </a:endParaRPr>
          </a:p>
          <a:p>
            <a:pPr marL="12700">
              <a:lnSpc>
                <a:spcPts val="430"/>
              </a:lnSpc>
            </a:pPr>
            <a:r>
              <a:rPr sz="450" spc="-20" dirty="0">
                <a:latin typeface="Arial"/>
                <a:cs typeface="Arial"/>
              </a:rPr>
              <a:t>•EDL</a:t>
            </a:r>
            <a:endParaRPr sz="450">
              <a:latin typeface="Arial"/>
              <a:cs typeface="Arial"/>
            </a:endParaRPr>
          </a:p>
          <a:p>
            <a:pPr marL="12700">
              <a:lnSpc>
                <a:spcPts val="495"/>
              </a:lnSpc>
            </a:pPr>
            <a:r>
              <a:rPr sz="450" spc="-10" dirty="0">
                <a:latin typeface="Arial"/>
                <a:cs typeface="Arial"/>
              </a:rPr>
              <a:t>•Peroneus</a:t>
            </a:r>
            <a:r>
              <a:rPr sz="450" spc="10" dirty="0">
                <a:latin typeface="Arial"/>
                <a:cs typeface="Arial"/>
              </a:rPr>
              <a:t> </a:t>
            </a:r>
            <a:r>
              <a:rPr sz="450" spc="-10" dirty="0">
                <a:latin typeface="Arial"/>
                <a:cs typeface="Arial"/>
              </a:rPr>
              <a:t>longus</a:t>
            </a:r>
            <a:r>
              <a:rPr sz="450" spc="15" dirty="0">
                <a:latin typeface="Arial"/>
                <a:cs typeface="Arial"/>
              </a:rPr>
              <a:t> </a:t>
            </a:r>
            <a:r>
              <a:rPr sz="450" dirty="0">
                <a:latin typeface="Arial"/>
                <a:cs typeface="Arial"/>
              </a:rPr>
              <a:t>and</a:t>
            </a:r>
            <a:r>
              <a:rPr sz="450" spc="15" dirty="0">
                <a:latin typeface="Arial"/>
                <a:cs typeface="Arial"/>
              </a:rPr>
              <a:t> </a:t>
            </a:r>
            <a:r>
              <a:rPr sz="450" spc="-10" dirty="0">
                <a:latin typeface="Arial"/>
                <a:cs typeface="Arial"/>
              </a:rPr>
              <a:t>brevis</a:t>
            </a:r>
            <a:endParaRPr sz="450">
              <a:latin typeface="Arial"/>
              <a:cs typeface="Arial"/>
            </a:endParaRPr>
          </a:p>
        </p:txBody>
      </p:sp>
      <p:sp>
        <p:nvSpPr>
          <p:cNvPr id="41" name="object 41"/>
          <p:cNvSpPr txBox="1"/>
          <p:nvPr/>
        </p:nvSpPr>
        <p:spPr>
          <a:xfrm>
            <a:off x="1831898" y="7103473"/>
            <a:ext cx="455295" cy="37719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ts val="495"/>
              </a:lnSpc>
              <a:spcBef>
                <a:spcPts val="95"/>
              </a:spcBef>
            </a:pPr>
            <a:r>
              <a:rPr sz="450" spc="-10" dirty="0">
                <a:latin typeface="Arial"/>
                <a:cs typeface="Arial"/>
              </a:rPr>
              <a:t>(group)</a:t>
            </a:r>
            <a:endParaRPr sz="450">
              <a:latin typeface="Arial"/>
              <a:cs typeface="Arial"/>
            </a:endParaRPr>
          </a:p>
          <a:p>
            <a:pPr marL="12700">
              <a:lnSpc>
                <a:spcPts val="430"/>
              </a:lnSpc>
            </a:pPr>
            <a:r>
              <a:rPr sz="450" spc="-10" dirty="0">
                <a:latin typeface="Arial"/>
                <a:cs typeface="Arial"/>
              </a:rPr>
              <a:t>•Tibialis</a:t>
            </a:r>
            <a:r>
              <a:rPr sz="450" spc="30" dirty="0">
                <a:latin typeface="Arial"/>
                <a:cs typeface="Arial"/>
              </a:rPr>
              <a:t> </a:t>
            </a:r>
            <a:r>
              <a:rPr sz="450" spc="-10" dirty="0">
                <a:latin typeface="Arial"/>
                <a:cs typeface="Arial"/>
              </a:rPr>
              <a:t>posterior</a:t>
            </a:r>
            <a:endParaRPr sz="450">
              <a:latin typeface="Arial"/>
              <a:cs typeface="Arial"/>
            </a:endParaRPr>
          </a:p>
          <a:p>
            <a:pPr marL="12700">
              <a:lnSpc>
                <a:spcPts val="415"/>
              </a:lnSpc>
            </a:pPr>
            <a:r>
              <a:rPr sz="450" spc="-20" dirty="0">
                <a:latin typeface="Arial"/>
                <a:cs typeface="Arial"/>
              </a:rPr>
              <a:t>•FHL</a:t>
            </a:r>
            <a:endParaRPr sz="450">
              <a:latin typeface="Arial"/>
              <a:cs typeface="Arial"/>
            </a:endParaRPr>
          </a:p>
          <a:p>
            <a:pPr marL="12700">
              <a:lnSpc>
                <a:spcPts val="430"/>
              </a:lnSpc>
            </a:pPr>
            <a:r>
              <a:rPr sz="450" spc="-20" dirty="0">
                <a:latin typeface="Arial"/>
                <a:cs typeface="Arial"/>
              </a:rPr>
              <a:t>•FDL</a:t>
            </a:r>
            <a:endParaRPr sz="450">
              <a:latin typeface="Arial"/>
              <a:cs typeface="Arial"/>
            </a:endParaRPr>
          </a:p>
          <a:p>
            <a:pPr marL="12700">
              <a:lnSpc>
                <a:spcPts val="480"/>
              </a:lnSpc>
            </a:pPr>
            <a:r>
              <a:rPr sz="450" spc="-10" dirty="0">
                <a:latin typeface="Arial"/>
                <a:cs typeface="Arial"/>
              </a:rPr>
              <a:t>•Soleus</a:t>
            </a:r>
            <a:endParaRPr sz="450">
              <a:latin typeface="Arial"/>
              <a:cs typeface="Arial"/>
            </a:endParaRPr>
          </a:p>
          <a:p>
            <a:pPr marL="12700">
              <a:lnSpc>
                <a:spcPts val="530"/>
              </a:lnSpc>
            </a:pPr>
            <a:r>
              <a:rPr sz="450" spc="-10" dirty="0">
                <a:latin typeface="Arial"/>
                <a:cs typeface="Arial"/>
              </a:rPr>
              <a:t>•Gastrocnemius</a:t>
            </a:r>
            <a:endParaRPr sz="450">
              <a:latin typeface="Arial"/>
              <a:cs typeface="Arial"/>
            </a:endParaRPr>
          </a:p>
        </p:txBody>
      </p:sp>
      <p:pic>
        <p:nvPicPr>
          <p:cNvPr id="42" name="object 42"/>
          <p:cNvPicPr/>
          <p:nvPr/>
        </p:nvPicPr>
        <p:blipFill>
          <a:blip r:embed="rId10" cstate="print"/>
          <a:stretch>
            <a:fillRect/>
          </a:stretch>
        </p:blipFill>
        <p:spPr>
          <a:xfrm>
            <a:off x="1812852" y="8002616"/>
            <a:ext cx="908193" cy="401565"/>
          </a:xfrm>
          <a:prstGeom prst="rect">
            <a:avLst/>
          </a:prstGeom>
        </p:spPr>
      </p:pic>
      <p:graphicFrame>
        <p:nvGraphicFramePr>
          <p:cNvPr id="43" name="object 43"/>
          <p:cNvGraphicFramePr>
            <a:graphicFrameLocks noGrp="1"/>
          </p:cNvGraphicFramePr>
          <p:nvPr/>
        </p:nvGraphicFramePr>
        <p:xfrm>
          <a:off x="782402" y="7491888"/>
          <a:ext cx="1930399" cy="87312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0337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9661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88595">
                <a:tc>
                  <a:txBody>
                    <a:bodyPr/>
                    <a:lstStyle/>
                    <a:p>
                      <a:pPr marL="28575">
                        <a:lnSpc>
                          <a:spcPts val="409"/>
                        </a:lnSpc>
                      </a:pPr>
                      <a:r>
                        <a:rPr sz="450" spc="-10" dirty="0">
                          <a:latin typeface="Arial"/>
                          <a:cs typeface="Arial"/>
                        </a:rPr>
                        <a:t>•Bilateral</a:t>
                      </a:r>
                      <a:r>
                        <a:rPr sz="450" spc="5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50" spc="-10" dirty="0">
                          <a:latin typeface="Arial"/>
                          <a:cs typeface="Arial"/>
                        </a:rPr>
                        <a:t>comparison</a:t>
                      </a:r>
                      <a:endParaRPr sz="450">
                        <a:latin typeface="Arial"/>
                        <a:cs typeface="Arial"/>
                      </a:endParaRPr>
                    </a:p>
                    <a:p>
                      <a:pPr marL="28575">
                        <a:lnSpc>
                          <a:spcPct val="100000"/>
                        </a:lnSpc>
                      </a:pPr>
                      <a:r>
                        <a:rPr sz="450" dirty="0">
                          <a:latin typeface="Arial"/>
                          <a:cs typeface="Arial"/>
                        </a:rPr>
                        <a:t>•Back</a:t>
                      </a:r>
                      <a:r>
                        <a:rPr sz="450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50" dirty="0">
                          <a:latin typeface="Arial"/>
                          <a:cs typeface="Arial"/>
                        </a:rPr>
                        <a:t>of</a:t>
                      </a:r>
                      <a:r>
                        <a:rPr sz="450" spc="-20" dirty="0">
                          <a:latin typeface="Arial"/>
                          <a:cs typeface="Arial"/>
                        </a:rPr>
                        <a:t> hand</a:t>
                      </a:r>
                      <a:endParaRPr sz="45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R w="6350">
                      <a:solidFill>
                        <a:srgbClr val="FDC81C"/>
                      </a:solidFill>
                      <a:prstDash val="solid"/>
                    </a:lnR>
                  </a:tcPr>
                </a:tc>
                <a:tc rowSpan="2">
                  <a:txBody>
                    <a:bodyPr/>
                    <a:lstStyle/>
                    <a:p>
                      <a:pPr marL="28575" marR="213360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550" b="1" dirty="0">
                          <a:latin typeface="Arial"/>
                          <a:cs typeface="Arial"/>
                        </a:rPr>
                        <a:t>5.</a:t>
                      </a:r>
                      <a:r>
                        <a:rPr sz="550" b="1" spc="6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550" b="1" dirty="0">
                          <a:latin typeface="Arial"/>
                          <a:cs typeface="Arial"/>
                        </a:rPr>
                        <a:t>Ligament</a:t>
                      </a:r>
                      <a:r>
                        <a:rPr sz="550" b="1" spc="6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550" b="1" spc="-10" dirty="0">
                          <a:latin typeface="Arial"/>
                          <a:cs typeface="Arial"/>
                        </a:rPr>
                        <a:t>Stress</a:t>
                      </a:r>
                      <a:r>
                        <a:rPr sz="550" b="1" spc="20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550" b="1" spc="-10" dirty="0">
                          <a:latin typeface="Arial"/>
                          <a:cs typeface="Arial"/>
                        </a:rPr>
                        <a:t>Tests</a:t>
                      </a:r>
                      <a:endParaRPr sz="550">
                        <a:latin typeface="Arial"/>
                        <a:cs typeface="Arial"/>
                      </a:endParaRPr>
                    </a:p>
                    <a:p>
                      <a:pPr marL="28575"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r>
                        <a:rPr sz="450" spc="-10" dirty="0">
                          <a:latin typeface="Arial"/>
                          <a:cs typeface="Arial"/>
                        </a:rPr>
                        <a:t>•ATFL</a:t>
                      </a:r>
                      <a:endParaRPr sz="450">
                        <a:latin typeface="Arial"/>
                        <a:cs typeface="Arial"/>
                      </a:endParaRPr>
                    </a:p>
                    <a:p>
                      <a:pPr marL="28575">
                        <a:lnSpc>
                          <a:spcPts val="525"/>
                        </a:lnSpc>
                        <a:spcBef>
                          <a:spcPts val="5"/>
                        </a:spcBef>
                      </a:pPr>
                      <a:r>
                        <a:rPr sz="450" spc="-20" dirty="0">
                          <a:latin typeface="Arial"/>
                          <a:cs typeface="Arial"/>
                        </a:rPr>
                        <a:t>•CFL</a:t>
                      </a:r>
                      <a:endParaRPr sz="450">
                        <a:latin typeface="Arial"/>
                        <a:cs typeface="Arial"/>
                      </a:endParaRPr>
                    </a:p>
                    <a:p>
                      <a:pPr marL="28575">
                        <a:lnSpc>
                          <a:spcPts val="525"/>
                        </a:lnSpc>
                      </a:pPr>
                      <a:r>
                        <a:rPr sz="450" spc="-10" dirty="0">
                          <a:latin typeface="Arial"/>
                          <a:cs typeface="Arial"/>
                        </a:rPr>
                        <a:t>•PTFL</a:t>
                      </a:r>
                      <a:endParaRPr sz="450">
                        <a:latin typeface="Arial"/>
                        <a:cs typeface="Arial"/>
                      </a:endParaRPr>
                    </a:p>
                    <a:p>
                      <a:pPr marL="28575">
                        <a:lnSpc>
                          <a:spcPct val="100000"/>
                        </a:lnSpc>
                      </a:pPr>
                      <a:r>
                        <a:rPr sz="450" spc="-10" dirty="0">
                          <a:latin typeface="Arial"/>
                          <a:cs typeface="Arial"/>
                        </a:rPr>
                        <a:t>•Deltoid</a:t>
                      </a:r>
                      <a:r>
                        <a:rPr sz="450" spc="4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50" spc="-10" dirty="0">
                          <a:latin typeface="Arial"/>
                          <a:cs typeface="Arial"/>
                        </a:rPr>
                        <a:t>complex</a:t>
                      </a:r>
                      <a:endParaRPr sz="450">
                        <a:latin typeface="Arial"/>
                        <a:cs typeface="Arial"/>
                      </a:endParaRPr>
                    </a:p>
                  </a:txBody>
                  <a:tcPr marL="0" marR="0" marT="17145" marB="0">
                    <a:lnL w="6350">
                      <a:solidFill>
                        <a:srgbClr val="FDC81C"/>
                      </a:solidFill>
                      <a:prstDash val="solid"/>
                    </a:lnL>
                    <a:lnR w="6350">
                      <a:solidFill>
                        <a:srgbClr val="FDC81C"/>
                      </a:solidFill>
                      <a:prstDash val="solid"/>
                    </a:lnR>
                    <a:lnT w="6350">
                      <a:solidFill>
                        <a:srgbClr val="FDC81C"/>
                      </a:solidFill>
                      <a:prstDash val="solid"/>
                    </a:lnT>
                    <a:lnB w="6350">
                      <a:solidFill>
                        <a:srgbClr val="FDC81C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88290">
                <a:tc rowSpan="2">
                  <a:txBody>
                    <a:bodyPr/>
                    <a:lstStyle/>
                    <a:p>
                      <a:pPr marL="28575">
                        <a:lnSpc>
                          <a:spcPts val="655"/>
                        </a:lnSpc>
                        <a:spcBef>
                          <a:spcPts val="135"/>
                        </a:spcBef>
                      </a:pPr>
                      <a:r>
                        <a:rPr sz="550" b="1" dirty="0">
                          <a:latin typeface="Arial"/>
                          <a:cs typeface="Arial"/>
                        </a:rPr>
                        <a:t>3.</a:t>
                      </a:r>
                      <a:r>
                        <a:rPr sz="550" b="1" spc="4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550" b="1" dirty="0">
                          <a:latin typeface="Arial"/>
                          <a:cs typeface="Arial"/>
                        </a:rPr>
                        <a:t>Range</a:t>
                      </a:r>
                      <a:r>
                        <a:rPr sz="550" b="1" spc="4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550" b="1" dirty="0">
                          <a:latin typeface="Arial"/>
                          <a:cs typeface="Arial"/>
                        </a:rPr>
                        <a:t>of</a:t>
                      </a:r>
                      <a:r>
                        <a:rPr sz="550" b="1" spc="4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550" b="1" spc="-10" dirty="0">
                          <a:latin typeface="Arial"/>
                          <a:cs typeface="Arial"/>
                        </a:rPr>
                        <a:t>Movement</a:t>
                      </a:r>
                      <a:endParaRPr sz="550">
                        <a:latin typeface="Arial"/>
                        <a:cs typeface="Arial"/>
                      </a:endParaRPr>
                    </a:p>
                    <a:p>
                      <a:pPr marL="28575">
                        <a:lnSpc>
                          <a:spcPts val="484"/>
                        </a:lnSpc>
                      </a:pPr>
                      <a:r>
                        <a:rPr sz="450" spc="-10" dirty="0">
                          <a:latin typeface="Arial"/>
                          <a:cs typeface="Arial"/>
                        </a:rPr>
                        <a:t>•Bilateral</a:t>
                      </a:r>
                      <a:r>
                        <a:rPr sz="450" spc="5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50" spc="-10" dirty="0">
                          <a:latin typeface="Arial"/>
                          <a:cs typeface="Arial"/>
                        </a:rPr>
                        <a:t>comparison</a:t>
                      </a:r>
                      <a:endParaRPr sz="450">
                        <a:latin typeface="Arial"/>
                        <a:cs typeface="Arial"/>
                      </a:endParaRPr>
                    </a:p>
                    <a:p>
                      <a:pPr marL="28575">
                        <a:lnSpc>
                          <a:spcPts val="440"/>
                        </a:lnSpc>
                      </a:pPr>
                      <a:r>
                        <a:rPr sz="450" spc="-10" dirty="0">
                          <a:latin typeface="Arial"/>
                          <a:cs typeface="Arial"/>
                        </a:rPr>
                        <a:t>•AROM</a:t>
                      </a:r>
                      <a:endParaRPr sz="450">
                        <a:latin typeface="Arial"/>
                        <a:cs typeface="Arial"/>
                      </a:endParaRPr>
                    </a:p>
                    <a:p>
                      <a:pPr marL="28575">
                        <a:lnSpc>
                          <a:spcPts val="430"/>
                        </a:lnSpc>
                      </a:pPr>
                      <a:r>
                        <a:rPr sz="450" spc="-10" dirty="0">
                          <a:latin typeface="Arial"/>
                          <a:cs typeface="Arial"/>
                        </a:rPr>
                        <a:t>•PROM</a:t>
                      </a:r>
                      <a:r>
                        <a:rPr sz="45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50" dirty="0">
                          <a:latin typeface="Arial"/>
                          <a:cs typeface="Arial"/>
                        </a:rPr>
                        <a:t>(end</a:t>
                      </a:r>
                      <a:r>
                        <a:rPr sz="45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50" dirty="0">
                          <a:latin typeface="Arial"/>
                          <a:cs typeface="Arial"/>
                        </a:rPr>
                        <a:t>range</a:t>
                      </a:r>
                      <a:r>
                        <a:rPr sz="45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50" dirty="0">
                          <a:latin typeface="Arial"/>
                          <a:cs typeface="Arial"/>
                        </a:rPr>
                        <a:t>with</a:t>
                      </a:r>
                      <a:r>
                        <a:rPr sz="45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50" spc="-20" dirty="0">
                          <a:latin typeface="Arial"/>
                          <a:cs typeface="Arial"/>
                        </a:rPr>
                        <a:t>O/P)</a:t>
                      </a:r>
                      <a:endParaRPr sz="450">
                        <a:latin typeface="Arial"/>
                        <a:cs typeface="Arial"/>
                      </a:endParaRPr>
                    </a:p>
                    <a:p>
                      <a:pPr marL="28575" marR="128905">
                        <a:lnSpc>
                          <a:spcPts val="450"/>
                        </a:lnSpc>
                        <a:spcBef>
                          <a:spcPts val="30"/>
                        </a:spcBef>
                      </a:pPr>
                      <a:r>
                        <a:rPr sz="450" spc="-10" dirty="0">
                          <a:latin typeface="Arial"/>
                          <a:cs typeface="Arial"/>
                        </a:rPr>
                        <a:t>•RROM</a:t>
                      </a:r>
                      <a:r>
                        <a:rPr sz="45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50" dirty="0">
                          <a:latin typeface="Arial"/>
                          <a:cs typeface="Arial"/>
                        </a:rPr>
                        <a:t>(end</a:t>
                      </a:r>
                      <a:r>
                        <a:rPr sz="45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50" dirty="0">
                          <a:latin typeface="Arial"/>
                          <a:cs typeface="Arial"/>
                        </a:rPr>
                        <a:t>range</a:t>
                      </a:r>
                      <a:r>
                        <a:rPr sz="45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50" dirty="0">
                          <a:latin typeface="Arial"/>
                          <a:cs typeface="Arial"/>
                        </a:rPr>
                        <a:t>with</a:t>
                      </a:r>
                      <a:r>
                        <a:rPr sz="45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50" spc="-20" dirty="0">
                          <a:latin typeface="Arial"/>
                          <a:cs typeface="Arial"/>
                        </a:rPr>
                        <a:t>O/P,</a:t>
                      </a:r>
                      <a:r>
                        <a:rPr sz="45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50" spc="-10" dirty="0">
                          <a:latin typeface="Arial"/>
                          <a:cs typeface="Arial"/>
                        </a:rPr>
                        <a:t>client</a:t>
                      </a:r>
                      <a:r>
                        <a:rPr sz="450" spc="20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50" spc="-10" dirty="0">
                          <a:latin typeface="Arial"/>
                          <a:cs typeface="Arial"/>
                        </a:rPr>
                        <a:t>resists</a:t>
                      </a:r>
                      <a:r>
                        <a:rPr sz="450" spc="3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50" spc="-20" dirty="0">
                          <a:latin typeface="Arial"/>
                          <a:cs typeface="Arial"/>
                        </a:rPr>
                        <a:t>O/P)</a:t>
                      </a:r>
                      <a:endParaRPr sz="450">
                        <a:latin typeface="Arial"/>
                        <a:cs typeface="Arial"/>
                      </a:endParaRPr>
                    </a:p>
                    <a:p>
                      <a:pPr marL="173990">
                        <a:lnSpc>
                          <a:spcPts val="360"/>
                        </a:lnSpc>
                      </a:pPr>
                      <a:r>
                        <a:rPr sz="450" spc="-10" dirty="0">
                          <a:latin typeface="Arial"/>
                          <a:cs typeface="Arial"/>
                        </a:rPr>
                        <a:t>•Plantarflexion</a:t>
                      </a:r>
                      <a:r>
                        <a:rPr sz="450" spc="3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50" dirty="0">
                          <a:latin typeface="Arial"/>
                          <a:cs typeface="Arial"/>
                        </a:rPr>
                        <a:t>&amp;</a:t>
                      </a:r>
                      <a:r>
                        <a:rPr sz="450" spc="3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50" spc="-10" dirty="0">
                          <a:latin typeface="Arial"/>
                          <a:cs typeface="Arial"/>
                        </a:rPr>
                        <a:t>Dorsiflexion</a:t>
                      </a:r>
                      <a:endParaRPr sz="450">
                        <a:latin typeface="Arial"/>
                        <a:cs typeface="Arial"/>
                      </a:endParaRPr>
                    </a:p>
                    <a:p>
                      <a:pPr marL="173990">
                        <a:lnSpc>
                          <a:spcPts val="430"/>
                        </a:lnSpc>
                      </a:pPr>
                      <a:r>
                        <a:rPr sz="450" spc="-10" dirty="0">
                          <a:latin typeface="Arial"/>
                          <a:cs typeface="Arial"/>
                        </a:rPr>
                        <a:t>•Inversion</a:t>
                      </a:r>
                      <a:r>
                        <a:rPr sz="450" spc="2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50" dirty="0">
                          <a:latin typeface="Arial"/>
                          <a:cs typeface="Arial"/>
                        </a:rPr>
                        <a:t>&amp;</a:t>
                      </a:r>
                      <a:r>
                        <a:rPr sz="450" spc="2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50" spc="-10" dirty="0">
                          <a:latin typeface="Arial"/>
                          <a:cs typeface="Arial"/>
                        </a:rPr>
                        <a:t>Eversion</a:t>
                      </a:r>
                      <a:endParaRPr sz="450">
                        <a:latin typeface="Arial"/>
                        <a:cs typeface="Arial"/>
                      </a:endParaRPr>
                    </a:p>
                    <a:p>
                      <a:pPr marL="320040">
                        <a:lnSpc>
                          <a:spcPts val="415"/>
                        </a:lnSpc>
                      </a:pPr>
                      <a:r>
                        <a:rPr sz="450" dirty="0">
                          <a:latin typeface="Arial"/>
                          <a:cs typeface="Arial"/>
                        </a:rPr>
                        <a:t>•</a:t>
                      </a:r>
                      <a:r>
                        <a:rPr sz="450" spc="28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50" spc="-10" dirty="0">
                          <a:latin typeface="Arial"/>
                          <a:cs typeface="Arial"/>
                        </a:rPr>
                        <a:t>Sub-</a:t>
                      </a:r>
                      <a:r>
                        <a:rPr sz="450" dirty="0">
                          <a:latin typeface="Arial"/>
                          <a:cs typeface="Arial"/>
                        </a:rPr>
                        <a:t>talar</a:t>
                      </a:r>
                      <a:r>
                        <a:rPr sz="450" spc="-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50" spc="-10" dirty="0">
                          <a:latin typeface="Arial"/>
                          <a:cs typeface="Arial"/>
                        </a:rPr>
                        <a:t>(neutral)</a:t>
                      </a:r>
                      <a:endParaRPr sz="450">
                        <a:latin typeface="Arial"/>
                        <a:cs typeface="Arial"/>
                      </a:endParaRPr>
                    </a:p>
                    <a:p>
                      <a:pPr marL="392430" marR="259079" indent="-73025">
                        <a:lnSpc>
                          <a:spcPts val="450"/>
                        </a:lnSpc>
                        <a:spcBef>
                          <a:spcPts val="25"/>
                        </a:spcBef>
                      </a:pPr>
                      <a:r>
                        <a:rPr sz="450" dirty="0">
                          <a:latin typeface="Arial"/>
                          <a:cs typeface="Arial"/>
                        </a:rPr>
                        <a:t>•</a:t>
                      </a:r>
                      <a:r>
                        <a:rPr sz="450" spc="30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50" spc="-10" dirty="0">
                          <a:latin typeface="Arial"/>
                          <a:cs typeface="Arial"/>
                        </a:rPr>
                        <a:t>Mid-tarsal</a:t>
                      </a:r>
                      <a:r>
                        <a:rPr sz="450" spc="20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50" spc="-10" dirty="0">
                          <a:latin typeface="Arial"/>
                          <a:cs typeface="Arial"/>
                        </a:rPr>
                        <a:t>(plantarflexion)</a:t>
                      </a:r>
                      <a:endParaRPr sz="450">
                        <a:latin typeface="Arial"/>
                        <a:cs typeface="Arial"/>
                      </a:endParaRPr>
                    </a:p>
                  </a:txBody>
                  <a:tcPr marL="0" marR="0" marT="17145" marB="0">
                    <a:solidFill>
                      <a:srgbClr val="FFFFFF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17145" marB="0">
                    <a:lnL w="6350">
                      <a:solidFill>
                        <a:srgbClr val="FDC81C"/>
                      </a:solidFill>
                      <a:prstDash val="solid"/>
                    </a:lnL>
                    <a:lnR w="6350">
                      <a:solidFill>
                        <a:srgbClr val="FDC81C"/>
                      </a:solidFill>
                      <a:prstDash val="solid"/>
                    </a:lnR>
                    <a:lnT w="6350">
                      <a:solidFill>
                        <a:srgbClr val="FDC81C"/>
                      </a:solidFill>
                      <a:prstDash val="solid"/>
                    </a:lnT>
                    <a:lnB w="6350">
                      <a:solidFill>
                        <a:srgbClr val="FDC81C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94970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17145" marB="0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28575">
                        <a:lnSpc>
                          <a:spcPts val="650"/>
                        </a:lnSpc>
                        <a:spcBef>
                          <a:spcPts val="420"/>
                        </a:spcBef>
                      </a:pPr>
                      <a:r>
                        <a:rPr sz="550" b="1" dirty="0">
                          <a:latin typeface="Arial"/>
                          <a:cs typeface="Arial"/>
                        </a:rPr>
                        <a:t>6.</a:t>
                      </a:r>
                      <a:r>
                        <a:rPr sz="550" b="1" spc="2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550" b="1" spc="-10" dirty="0">
                          <a:latin typeface="Arial"/>
                          <a:cs typeface="Arial"/>
                        </a:rPr>
                        <a:t>Palpate</a:t>
                      </a:r>
                      <a:endParaRPr sz="550">
                        <a:latin typeface="Arial"/>
                        <a:cs typeface="Arial"/>
                      </a:endParaRPr>
                    </a:p>
                    <a:p>
                      <a:pPr marL="28575" marR="39370">
                        <a:lnSpc>
                          <a:spcPts val="540"/>
                        </a:lnSpc>
                      </a:pPr>
                      <a:r>
                        <a:rPr sz="450" spc="-10" dirty="0">
                          <a:latin typeface="Arial"/>
                          <a:cs typeface="Arial"/>
                        </a:rPr>
                        <a:t>Malleoli, </a:t>
                      </a:r>
                      <a:r>
                        <a:rPr sz="450" dirty="0">
                          <a:latin typeface="Arial"/>
                          <a:cs typeface="Arial"/>
                        </a:rPr>
                        <a:t>joint</a:t>
                      </a:r>
                      <a:r>
                        <a:rPr sz="450" spc="-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50" dirty="0">
                          <a:latin typeface="Arial"/>
                          <a:cs typeface="Arial"/>
                        </a:rPr>
                        <a:t>line,</a:t>
                      </a:r>
                      <a:r>
                        <a:rPr sz="450" spc="-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50" dirty="0">
                          <a:latin typeface="Arial"/>
                          <a:cs typeface="Arial"/>
                        </a:rPr>
                        <a:t>sub</a:t>
                      </a:r>
                      <a:r>
                        <a:rPr sz="45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50" dirty="0">
                          <a:latin typeface="Arial"/>
                          <a:cs typeface="Arial"/>
                        </a:rPr>
                        <a:t>talar</a:t>
                      </a:r>
                      <a:r>
                        <a:rPr sz="450" spc="-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50" spc="-10" dirty="0">
                          <a:latin typeface="Arial"/>
                          <a:cs typeface="Arial"/>
                        </a:rPr>
                        <a:t>joint</a:t>
                      </a:r>
                      <a:r>
                        <a:rPr sz="450" spc="20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50" dirty="0">
                          <a:latin typeface="Arial"/>
                          <a:cs typeface="Arial"/>
                        </a:rPr>
                        <a:t>line,</a:t>
                      </a:r>
                      <a:r>
                        <a:rPr sz="450" spc="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50" spc="-10" dirty="0">
                          <a:latin typeface="Arial"/>
                          <a:cs typeface="Arial"/>
                        </a:rPr>
                        <a:t>tarsals,</a:t>
                      </a:r>
                      <a:r>
                        <a:rPr sz="450" spc="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50" spc="-10" dirty="0">
                          <a:latin typeface="Arial"/>
                          <a:cs typeface="Arial"/>
                        </a:rPr>
                        <a:t>calcaneum,</a:t>
                      </a:r>
                      <a:r>
                        <a:rPr sz="450" spc="20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50" spc="-10" dirty="0">
                          <a:latin typeface="Arial"/>
                          <a:cs typeface="Arial"/>
                        </a:rPr>
                        <a:t>phalanges,</a:t>
                      </a:r>
                      <a:r>
                        <a:rPr sz="450" spc="5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50" spc="-10" dirty="0">
                          <a:latin typeface="Arial"/>
                          <a:cs typeface="Arial"/>
                        </a:rPr>
                        <a:t>metatarsals,</a:t>
                      </a:r>
                      <a:r>
                        <a:rPr sz="450" spc="6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50" spc="-25" dirty="0">
                          <a:latin typeface="Arial"/>
                          <a:cs typeface="Arial"/>
                        </a:rPr>
                        <a:t>all</a:t>
                      </a:r>
                      <a:r>
                        <a:rPr sz="450" spc="20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50" spc="-10" dirty="0">
                          <a:latin typeface="Arial"/>
                          <a:cs typeface="Arial"/>
                        </a:rPr>
                        <a:t>associated</a:t>
                      </a:r>
                      <a:r>
                        <a:rPr sz="450" spc="2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50" spc="-10" dirty="0">
                          <a:latin typeface="Arial"/>
                          <a:cs typeface="Arial"/>
                        </a:rPr>
                        <a:t>muscles</a:t>
                      </a:r>
                      <a:r>
                        <a:rPr sz="450" spc="2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50" dirty="0">
                          <a:latin typeface="Arial"/>
                          <a:cs typeface="Arial"/>
                        </a:rPr>
                        <a:t>and</a:t>
                      </a:r>
                      <a:r>
                        <a:rPr sz="450" spc="2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50" spc="-10" dirty="0">
                          <a:latin typeface="Arial"/>
                          <a:cs typeface="Arial"/>
                        </a:rPr>
                        <a:t>tendons</a:t>
                      </a:r>
                      <a:endParaRPr sz="450">
                        <a:latin typeface="Arial"/>
                        <a:cs typeface="Arial"/>
                      </a:endParaRPr>
                    </a:p>
                  </a:txBody>
                  <a:tcPr marL="0" marR="0" marT="53340" marB="0">
                    <a:lnT w="6350">
                      <a:solidFill>
                        <a:srgbClr val="FDC81C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44" name="object 44"/>
          <p:cNvSpPr/>
          <p:nvPr/>
        </p:nvSpPr>
        <p:spPr>
          <a:xfrm>
            <a:off x="2731969" y="6734254"/>
            <a:ext cx="848994" cy="372745"/>
          </a:xfrm>
          <a:custGeom>
            <a:avLst/>
            <a:gdLst/>
            <a:ahLst/>
            <a:cxnLst/>
            <a:rect l="l" t="t" r="r" b="b"/>
            <a:pathLst>
              <a:path w="848995" h="372745">
                <a:moveTo>
                  <a:pt x="0" y="0"/>
                </a:moveTo>
                <a:lnTo>
                  <a:pt x="848590" y="0"/>
                </a:lnTo>
                <a:lnTo>
                  <a:pt x="848590" y="372456"/>
                </a:lnTo>
                <a:lnTo>
                  <a:pt x="0" y="372456"/>
                </a:lnTo>
                <a:lnTo>
                  <a:pt x="0" y="0"/>
                </a:lnTo>
                <a:close/>
              </a:path>
            </a:pathLst>
          </a:custGeom>
          <a:ln w="4156">
            <a:solidFill>
              <a:srgbClr val="FDC81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" name="object 45"/>
          <p:cNvSpPr txBox="1"/>
          <p:nvPr/>
        </p:nvSpPr>
        <p:spPr>
          <a:xfrm>
            <a:off x="2734047" y="6724714"/>
            <a:ext cx="844550" cy="380365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26670" rIns="0" bIns="0" rtlCol="0">
            <a:spAutoFit/>
          </a:bodyPr>
          <a:lstStyle/>
          <a:p>
            <a:pPr marL="26670" marR="211454">
              <a:lnSpc>
                <a:spcPct val="100000"/>
              </a:lnSpc>
              <a:spcBef>
                <a:spcPts val="210"/>
              </a:spcBef>
            </a:pPr>
            <a:r>
              <a:rPr sz="550" b="1" dirty="0">
                <a:latin typeface="Arial"/>
                <a:cs typeface="Arial"/>
              </a:rPr>
              <a:t>7.</a:t>
            </a:r>
            <a:r>
              <a:rPr sz="550" b="1" spc="50" dirty="0">
                <a:latin typeface="Arial"/>
                <a:cs typeface="Arial"/>
              </a:rPr>
              <a:t> </a:t>
            </a:r>
            <a:r>
              <a:rPr sz="550" b="1" dirty="0">
                <a:latin typeface="Arial"/>
                <a:cs typeface="Arial"/>
              </a:rPr>
              <a:t>Joints</a:t>
            </a:r>
            <a:r>
              <a:rPr sz="550" b="1" spc="55" dirty="0">
                <a:latin typeface="Arial"/>
                <a:cs typeface="Arial"/>
              </a:rPr>
              <a:t> </a:t>
            </a:r>
            <a:r>
              <a:rPr sz="550" b="1" dirty="0">
                <a:latin typeface="Arial"/>
                <a:cs typeface="Arial"/>
              </a:rPr>
              <a:t>above</a:t>
            </a:r>
            <a:r>
              <a:rPr sz="550" b="1" spc="55" dirty="0">
                <a:latin typeface="Arial"/>
                <a:cs typeface="Arial"/>
              </a:rPr>
              <a:t> </a:t>
            </a:r>
            <a:r>
              <a:rPr sz="550" b="1" spc="-50" dirty="0">
                <a:latin typeface="Arial"/>
                <a:cs typeface="Arial"/>
              </a:rPr>
              <a:t>&amp;</a:t>
            </a:r>
            <a:r>
              <a:rPr sz="550" b="1" spc="200" dirty="0">
                <a:latin typeface="Arial"/>
                <a:cs typeface="Arial"/>
              </a:rPr>
              <a:t> </a:t>
            </a:r>
            <a:r>
              <a:rPr sz="550" b="1" spc="-10" dirty="0">
                <a:latin typeface="Arial"/>
                <a:cs typeface="Arial"/>
              </a:rPr>
              <a:t>below</a:t>
            </a:r>
            <a:endParaRPr sz="550">
              <a:latin typeface="Arial"/>
              <a:cs typeface="Arial"/>
            </a:endParaRPr>
          </a:p>
          <a:p>
            <a:pPr marL="26670">
              <a:lnSpc>
                <a:spcPts val="409"/>
              </a:lnSpc>
            </a:pPr>
            <a:r>
              <a:rPr sz="450" spc="-10" dirty="0">
                <a:latin typeface="Arial"/>
                <a:cs typeface="Arial"/>
              </a:rPr>
              <a:t>•Bilateral</a:t>
            </a:r>
            <a:r>
              <a:rPr sz="450" spc="55" dirty="0">
                <a:latin typeface="Arial"/>
                <a:cs typeface="Arial"/>
              </a:rPr>
              <a:t> </a:t>
            </a:r>
            <a:r>
              <a:rPr sz="450" spc="-10" dirty="0">
                <a:latin typeface="Arial"/>
                <a:cs typeface="Arial"/>
              </a:rPr>
              <a:t>comparison</a:t>
            </a:r>
            <a:endParaRPr sz="450">
              <a:latin typeface="Arial"/>
              <a:cs typeface="Arial"/>
            </a:endParaRPr>
          </a:p>
          <a:p>
            <a:pPr marL="26670">
              <a:lnSpc>
                <a:spcPts val="430"/>
              </a:lnSpc>
            </a:pPr>
            <a:r>
              <a:rPr sz="450" spc="-10" dirty="0">
                <a:latin typeface="Arial"/>
                <a:cs typeface="Arial"/>
              </a:rPr>
              <a:t>•Active</a:t>
            </a:r>
            <a:r>
              <a:rPr sz="450" spc="30" dirty="0">
                <a:latin typeface="Arial"/>
                <a:cs typeface="Arial"/>
              </a:rPr>
              <a:t> </a:t>
            </a:r>
            <a:r>
              <a:rPr sz="450" spc="-10" dirty="0">
                <a:latin typeface="Arial"/>
                <a:cs typeface="Arial"/>
              </a:rPr>
              <a:t>movements</a:t>
            </a:r>
            <a:endParaRPr sz="450">
              <a:latin typeface="Arial"/>
              <a:cs typeface="Arial"/>
            </a:endParaRPr>
          </a:p>
          <a:p>
            <a:pPr marL="172085">
              <a:lnSpc>
                <a:spcPts val="495"/>
              </a:lnSpc>
            </a:pPr>
            <a:r>
              <a:rPr sz="450" dirty="0">
                <a:latin typeface="Arial"/>
                <a:cs typeface="Arial"/>
              </a:rPr>
              <a:t>•</a:t>
            </a:r>
            <a:r>
              <a:rPr sz="450" spc="400" dirty="0">
                <a:latin typeface="Arial"/>
                <a:cs typeface="Arial"/>
              </a:rPr>
              <a:t> </a:t>
            </a:r>
            <a:r>
              <a:rPr sz="450" dirty="0">
                <a:latin typeface="Arial"/>
                <a:cs typeface="Arial"/>
              </a:rPr>
              <a:t>Knee</a:t>
            </a:r>
            <a:r>
              <a:rPr sz="450" spc="-15" dirty="0">
                <a:latin typeface="Arial"/>
                <a:cs typeface="Arial"/>
              </a:rPr>
              <a:t> </a:t>
            </a:r>
            <a:r>
              <a:rPr sz="450" dirty="0">
                <a:latin typeface="Arial"/>
                <a:cs typeface="Arial"/>
              </a:rPr>
              <a:t>and</a:t>
            </a:r>
            <a:r>
              <a:rPr sz="450" spc="-10" dirty="0">
                <a:latin typeface="Arial"/>
                <a:cs typeface="Arial"/>
              </a:rPr>
              <a:t> </a:t>
            </a:r>
            <a:r>
              <a:rPr sz="450" spc="-20" dirty="0">
                <a:latin typeface="Arial"/>
                <a:cs typeface="Arial"/>
              </a:rPr>
              <a:t>toes</a:t>
            </a:r>
            <a:endParaRPr sz="450">
              <a:latin typeface="Arial"/>
              <a:cs typeface="Arial"/>
            </a:endParaRPr>
          </a:p>
        </p:txBody>
      </p:sp>
      <p:pic>
        <p:nvPicPr>
          <p:cNvPr id="46" name="object 46"/>
          <p:cNvPicPr/>
          <p:nvPr/>
        </p:nvPicPr>
        <p:blipFill>
          <a:blip r:embed="rId11" cstate="print"/>
          <a:stretch>
            <a:fillRect/>
          </a:stretch>
        </p:blipFill>
        <p:spPr>
          <a:xfrm>
            <a:off x="2734179" y="7101154"/>
            <a:ext cx="859703" cy="870112"/>
          </a:xfrm>
          <a:prstGeom prst="rect">
            <a:avLst/>
          </a:prstGeom>
        </p:spPr>
      </p:pic>
      <p:sp>
        <p:nvSpPr>
          <p:cNvPr id="47" name="object 47"/>
          <p:cNvSpPr txBox="1"/>
          <p:nvPr/>
        </p:nvSpPr>
        <p:spPr>
          <a:xfrm>
            <a:off x="2756129" y="7108556"/>
            <a:ext cx="734060" cy="84328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ts val="630"/>
              </a:lnSpc>
              <a:spcBef>
                <a:spcPts val="120"/>
              </a:spcBef>
            </a:pPr>
            <a:r>
              <a:rPr sz="550" b="1" dirty="0">
                <a:latin typeface="Arial"/>
                <a:cs typeface="Arial"/>
              </a:rPr>
              <a:t>8.</a:t>
            </a:r>
            <a:r>
              <a:rPr sz="550" b="1" spc="50" dirty="0">
                <a:latin typeface="Arial"/>
                <a:cs typeface="Arial"/>
              </a:rPr>
              <a:t> </a:t>
            </a:r>
            <a:r>
              <a:rPr sz="550" b="1" dirty="0">
                <a:latin typeface="Arial"/>
                <a:cs typeface="Arial"/>
              </a:rPr>
              <a:t>Special</a:t>
            </a:r>
            <a:r>
              <a:rPr sz="550" b="1" spc="50" dirty="0">
                <a:latin typeface="Arial"/>
                <a:cs typeface="Arial"/>
              </a:rPr>
              <a:t> </a:t>
            </a:r>
            <a:r>
              <a:rPr sz="550" b="1" spc="-10" dirty="0">
                <a:latin typeface="Arial"/>
                <a:cs typeface="Arial"/>
              </a:rPr>
              <a:t>Tests</a:t>
            </a:r>
            <a:endParaRPr sz="550">
              <a:latin typeface="Arial"/>
              <a:cs typeface="Arial"/>
            </a:endParaRPr>
          </a:p>
          <a:p>
            <a:pPr marL="12700">
              <a:lnSpc>
                <a:spcPts val="475"/>
              </a:lnSpc>
            </a:pPr>
            <a:r>
              <a:rPr sz="450" b="1" spc="-10" dirty="0">
                <a:latin typeface="Arial"/>
                <a:cs typeface="Arial"/>
              </a:rPr>
              <a:t>Ligaments</a:t>
            </a:r>
            <a:endParaRPr sz="450">
              <a:latin typeface="Arial"/>
              <a:cs typeface="Arial"/>
            </a:endParaRPr>
          </a:p>
          <a:p>
            <a:pPr marL="12700">
              <a:lnSpc>
                <a:spcPts val="475"/>
              </a:lnSpc>
            </a:pPr>
            <a:r>
              <a:rPr sz="450" spc="-20" dirty="0">
                <a:latin typeface="Arial"/>
                <a:cs typeface="Arial"/>
              </a:rPr>
              <a:t>•Talar</a:t>
            </a:r>
            <a:r>
              <a:rPr sz="450" spc="30" dirty="0">
                <a:latin typeface="Arial"/>
                <a:cs typeface="Arial"/>
              </a:rPr>
              <a:t> </a:t>
            </a:r>
            <a:r>
              <a:rPr sz="450" spc="-20" dirty="0">
                <a:latin typeface="Arial"/>
                <a:cs typeface="Arial"/>
              </a:rPr>
              <a:t>tilt</a:t>
            </a:r>
            <a:endParaRPr sz="450">
              <a:latin typeface="Arial"/>
              <a:cs typeface="Arial"/>
            </a:endParaRPr>
          </a:p>
          <a:p>
            <a:pPr marL="12700">
              <a:lnSpc>
                <a:spcPts val="475"/>
              </a:lnSpc>
            </a:pPr>
            <a:r>
              <a:rPr sz="450" spc="-10" dirty="0">
                <a:latin typeface="Arial"/>
                <a:cs typeface="Arial"/>
              </a:rPr>
              <a:t>•Anterior</a:t>
            </a:r>
            <a:r>
              <a:rPr sz="450" spc="50" dirty="0">
                <a:latin typeface="Arial"/>
                <a:cs typeface="Arial"/>
              </a:rPr>
              <a:t> </a:t>
            </a:r>
            <a:r>
              <a:rPr sz="450" spc="-10" dirty="0">
                <a:latin typeface="Arial"/>
                <a:cs typeface="Arial"/>
              </a:rPr>
              <a:t>drawer</a:t>
            </a:r>
            <a:endParaRPr sz="450">
              <a:latin typeface="Arial"/>
              <a:cs typeface="Arial"/>
            </a:endParaRPr>
          </a:p>
          <a:p>
            <a:pPr marL="12700">
              <a:lnSpc>
                <a:spcPts val="495"/>
              </a:lnSpc>
            </a:pPr>
            <a:r>
              <a:rPr sz="450" b="1" spc="-10" dirty="0">
                <a:latin typeface="Arial"/>
                <a:cs typeface="Arial"/>
              </a:rPr>
              <a:t>Achilles</a:t>
            </a:r>
            <a:r>
              <a:rPr sz="450" b="1" spc="40" dirty="0">
                <a:latin typeface="Arial"/>
                <a:cs typeface="Arial"/>
              </a:rPr>
              <a:t> </a:t>
            </a:r>
            <a:r>
              <a:rPr sz="450" b="1" spc="-10" dirty="0">
                <a:latin typeface="Arial"/>
                <a:cs typeface="Arial"/>
              </a:rPr>
              <a:t>rupture</a:t>
            </a:r>
            <a:endParaRPr sz="450">
              <a:latin typeface="Arial"/>
              <a:cs typeface="Arial"/>
            </a:endParaRPr>
          </a:p>
          <a:p>
            <a:pPr marL="12700">
              <a:lnSpc>
                <a:spcPts val="495"/>
              </a:lnSpc>
            </a:pPr>
            <a:r>
              <a:rPr sz="450" spc="-10" dirty="0">
                <a:latin typeface="Arial"/>
                <a:cs typeface="Arial"/>
              </a:rPr>
              <a:t>•Thompsons</a:t>
            </a:r>
            <a:r>
              <a:rPr sz="450" spc="40" dirty="0">
                <a:latin typeface="Arial"/>
                <a:cs typeface="Arial"/>
              </a:rPr>
              <a:t> </a:t>
            </a:r>
            <a:r>
              <a:rPr sz="450" spc="-20" dirty="0">
                <a:latin typeface="Arial"/>
                <a:cs typeface="Arial"/>
              </a:rPr>
              <a:t>test</a:t>
            </a:r>
            <a:endParaRPr sz="450">
              <a:latin typeface="Arial"/>
              <a:cs typeface="Arial"/>
            </a:endParaRPr>
          </a:p>
          <a:p>
            <a:pPr marL="12700">
              <a:lnSpc>
                <a:spcPts val="475"/>
              </a:lnSpc>
            </a:pPr>
            <a:r>
              <a:rPr sz="450" b="1" spc="-10" dirty="0">
                <a:latin typeface="Arial"/>
                <a:cs typeface="Arial"/>
              </a:rPr>
              <a:t>Tarsal tunnel</a:t>
            </a:r>
            <a:endParaRPr sz="450">
              <a:latin typeface="Arial"/>
              <a:cs typeface="Arial"/>
            </a:endParaRPr>
          </a:p>
          <a:p>
            <a:pPr marL="12700">
              <a:lnSpc>
                <a:spcPts val="475"/>
              </a:lnSpc>
            </a:pPr>
            <a:r>
              <a:rPr sz="450" spc="-10" dirty="0">
                <a:latin typeface="Arial"/>
                <a:cs typeface="Arial"/>
              </a:rPr>
              <a:t>•Tinel’s</a:t>
            </a:r>
            <a:endParaRPr sz="450">
              <a:latin typeface="Arial"/>
              <a:cs typeface="Arial"/>
            </a:endParaRPr>
          </a:p>
          <a:p>
            <a:pPr marL="12700">
              <a:lnSpc>
                <a:spcPts val="475"/>
              </a:lnSpc>
            </a:pPr>
            <a:r>
              <a:rPr sz="450" b="1" spc="-10" dirty="0">
                <a:latin typeface="Arial"/>
                <a:cs typeface="Arial"/>
              </a:rPr>
              <a:t>Syndesmosis</a:t>
            </a:r>
            <a:endParaRPr sz="450">
              <a:latin typeface="Arial"/>
              <a:cs typeface="Arial"/>
            </a:endParaRPr>
          </a:p>
          <a:p>
            <a:pPr marL="12700">
              <a:lnSpc>
                <a:spcPts val="475"/>
              </a:lnSpc>
            </a:pPr>
            <a:r>
              <a:rPr sz="450" spc="-10" dirty="0">
                <a:latin typeface="Arial"/>
                <a:cs typeface="Arial"/>
              </a:rPr>
              <a:t>•Squeeze</a:t>
            </a:r>
            <a:r>
              <a:rPr sz="450" spc="35" dirty="0">
                <a:latin typeface="Arial"/>
                <a:cs typeface="Arial"/>
              </a:rPr>
              <a:t> </a:t>
            </a:r>
            <a:r>
              <a:rPr sz="450" spc="-20" dirty="0">
                <a:latin typeface="Arial"/>
                <a:cs typeface="Arial"/>
              </a:rPr>
              <a:t>test</a:t>
            </a:r>
            <a:endParaRPr sz="450">
              <a:latin typeface="Arial"/>
              <a:cs typeface="Arial"/>
            </a:endParaRPr>
          </a:p>
          <a:p>
            <a:pPr marL="12700">
              <a:lnSpc>
                <a:spcPts val="475"/>
              </a:lnSpc>
            </a:pPr>
            <a:r>
              <a:rPr sz="450" spc="-10" dirty="0">
                <a:latin typeface="Arial"/>
                <a:cs typeface="Arial"/>
              </a:rPr>
              <a:t>•Screw</a:t>
            </a:r>
            <a:r>
              <a:rPr sz="450" spc="25" dirty="0">
                <a:latin typeface="Arial"/>
                <a:cs typeface="Arial"/>
              </a:rPr>
              <a:t> </a:t>
            </a:r>
            <a:r>
              <a:rPr sz="450" spc="-20" dirty="0">
                <a:latin typeface="Arial"/>
                <a:cs typeface="Arial"/>
              </a:rPr>
              <a:t>test</a:t>
            </a:r>
            <a:endParaRPr sz="450">
              <a:latin typeface="Arial"/>
              <a:cs typeface="Arial"/>
            </a:endParaRPr>
          </a:p>
          <a:p>
            <a:pPr marL="12700">
              <a:lnSpc>
                <a:spcPts val="475"/>
              </a:lnSpc>
            </a:pPr>
            <a:r>
              <a:rPr sz="450" b="1" spc="-25" dirty="0">
                <a:latin typeface="Arial"/>
                <a:cs typeface="Arial"/>
              </a:rPr>
              <a:t>ROM</a:t>
            </a:r>
            <a:endParaRPr sz="450">
              <a:latin typeface="Arial"/>
              <a:cs typeface="Arial"/>
            </a:endParaRPr>
          </a:p>
          <a:p>
            <a:pPr marL="12700">
              <a:lnSpc>
                <a:spcPts val="509"/>
              </a:lnSpc>
            </a:pPr>
            <a:r>
              <a:rPr sz="450" spc="-10" dirty="0">
                <a:latin typeface="Arial"/>
                <a:cs typeface="Arial"/>
              </a:rPr>
              <a:t>•Passive</a:t>
            </a:r>
            <a:r>
              <a:rPr sz="450" spc="50" dirty="0">
                <a:latin typeface="Arial"/>
                <a:cs typeface="Arial"/>
              </a:rPr>
              <a:t> </a:t>
            </a:r>
            <a:r>
              <a:rPr sz="450" spc="-10" dirty="0">
                <a:latin typeface="Arial"/>
                <a:cs typeface="Arial"/>
              </a:rPr>
              <a:t>Dorsiflexion</a:t>
            </a:r>
            <a:r>
              <a:rPr sz="450" spc="55" dirty="0">
                <a:latin typeface="Arial"/>
                <a:cs typeface="Arial"/>
              </a:rPr>
              <a:t> </a:t>
            </a:r>
            <a:r>
              <a:rPr sz="450" spc="-10" dirty="0">
                <a:latin typeface="Arial"/>
                <a:cs typeface="Arial"/>
              </a:rPr>
              <a:t>(KTW)</a:t>
            </a:r>
            <a:endParaRPr sz="450">
              <a:latin typeface="Arial"/>
              <a:cs typeface="Arial"/>
            </a:endParaRPr>
          </a:p>
        </p:txBody>
      </p:sp>
      <p:sp>
        <p:nvSpPr>
          <p:cNvPr id="48" name="object 48"/>
          <p:cNvSpPr txBox="1"/>
          <p:nvPr/>
        </p:nvSpPr>
        <p:spPr>
          <a:xfrm>
            <a:off x="2731969" y="8000263"/>
            <a:ext cx="850265" cy="390525"/>
          </a:xfrm>
          <a:prstGeom prst="rect">
            <a:avLst/>
          </a:prstGeom>
          <a:solidFill>
            <a:srgbClr val="FFFFFF"/>
          </a:solidFill>
          <a:ln w="4156">
            <a:solidFill>
              <a:srgbClr val="FDC81C"/>
            </a:solidFill>
          </a:ln>
        </p:spPr>
        <p:txBody>
          <a:bodyPr vert="horz" wrap="square" lIns="0" tIns="17145" rIns="0" bIns="0" rtlCol="0">
            <a:spAutoFit/>
          </a:bodyPr>
          <a:lstStyle/>
          <a:p>
            <a:pPr marL="28575">
              <a:lnSpc>
                <a:spcPts val="650"/>
              </a:lnSpc>
              <a:spcBef>
                <a:spcPts val="135"/>
              </a:spcBef>
            </a:pPr>
            <a:r>
              <a:rPr sz="550" b="1" dirty="0">
                <a:latin typeface="Arial"/>
                <a:cs typeface="Arial"/>
              </a:rPr>
              <a:t>9.</a:t>
            </a:r>
            <a:r>
              <a:rPr sz="550" b="1" spc="20" dirty="0">
                <a:latin typeface="Arial"/>
                <a:cs typeface="Arial"/>
              </a:rPr>
              <a:t> </a:t>
            </a:r>
            <a:r>
              <a:rPr sz="550" b="1" spc="-10" dirty="0">
                <a:latin typeface="Arial"/>
                <a:cs typeface="Arial"/>
              </a:rPr>
              <a:t>Functional</a:t>
            </a:r>
            <a:endParaRPr sz="550">
              <a:latin typeface="Arial"/>
              <a:cs typeface="Arial"/>
            </a:endParaRPr>
          </a:p>
          <a:p>
            <a:pPr marL="28575">
              <a:lnSpc>
                <a:spcPts val="530"/>
              </a:lnSpc>
            </a:pPr>
            <a:r>
              <a:rPr sz="450" spc="-10" dirty="0">
                <a:latin typeface="Arial"/>
                <a:cs typeface="Arial"/>
              </a:rPr>
              <a:t>•Strength</a:t>
            </a:r>
            <a:r>
              <a:rPr sz="450" spc="40" dirty="0">
                <a:latin typeface="Arial"/>
                <a:cs typeface="Arial"/>
              </a:rPr>
              <a:t> </a:t>
            </a:r>
            <a:r>
              <a:rPr sz="450" spc="-10" dirty="0">
                <a:latin typeface="Arial"/>
                <a:cs typeface="Arial"/>
              </a:rPr>
              <a:t>endurance</a:t>
            </a:r>
            <a:endParaRPr sz="450">
              <a:latin typeface="Arial"/>
              <a:cs typeface="Arial"/>
            </a:endParaRPr>
          </a:p>
          <a:p>
            <a:pPr marL="28575">
              <a:lnSpc>
                <a:spcPct val="100000"/>
              </a:lnSpc>
            </a:pPr>
            <a:r>
              <a:rPr sz="450" spc="-10" dirty="0">
                <a:latin typeface="Arial"/>
                <a:cs typeface="Arial"/>
              </a:rPr>
              <a:t>•Proprioception</a:t>
            </a:r>
            <a:endParaRPr sz="450">
              <a:latin typeface="Arial"/>
              <a:cs typeface="Arial"/>
            </a:endParaRPr>
          </a:p>
          <a:p>
            <a:pPr marL="28575" marR="222885">
              <a:lnSpc>
                <a:spcPct val="100000"/>
              </a:lnSpc>
              <a:spcBef>
                <a:spcPts val="5"/>
              </a:spcBef>
            </a:pPr>
            <a:r>
              <a:rPr sz="450" spc="-10" dirty="0">
                <a:latin typeface="Arial"/>
                <a:cs typeface="Arial"/>
              </a:rPr>
              <a:t>•Walk,</a:t>
            </a:r>
            <a:r>
              <a:rPr sz="450" spc="-15" dirty="0">
                <a:latin typeface="Arial"/>
                <a:cs typeface="Arial"/>
              </a:rPr>
              <a:t> </a:t>
            </a:r>
            <a:r>
              <a:rPr sz="450" dirty="0">
                <a:latin typeface="Arial"/>
                <a:cs typeface="Arial"/>
              </a:rPr>
              <a:t>jog,</a:t>
            </a:r>
            <a:r>
              <a:rPr sz="450" spc="-15" dirty="0">
                <a:latin typeface="Arial"/>
                <a:cs typeface="Arial"/>
              </a:rPr>
              <a:t> </a:t>
            </a:r>
            <a:r>
              <a:rPr sz="450" dirty="0">
                <a:latin typeface="Arial"/>
                <a:cs typeface="Arial"/>
              </a:rPr>
              <a:t>squat,</a:t>
            </a:r>
            <a:r>
              <a:rPr sz="450" spc="-10" dirty="0">
                <a:latin typeface="Arial"/>
                <a:cs typeface="Arial"/>
              </a:rPr>
              <a:t> jump,</a:t>
            </a:r>
            <a:r>
              <a:rPr sz="450" spc="200" dirty="0">
                <a:latin typeface="Arial"/>
                <a:cs typeface="Arial"/>
              </a:rPr>
              <a:t> </a:t>
            </a:r>
            <a:r>
              <a:rPr sz="450" spc="-10" dirty="0">
                <a:latin typeface="Arial"/>
                <a:cs typeface="Arial"/>
              </a:rPr>
              <a:t>landing,</a:t>
            </a:r>
            <a:r>
              <a:rPr sz="450" spc="40" dirty="0">
                <a:latin typeface="Arial"/>
                <a:cs typeface="Arial"/>
              </a:rPr>
              <a:t> </a:t>
            </a:r>
            <a:r>
              <a:rPr sz="450" spc="-10" dirty="0">
                <a:latin typeface="Arial"/>
                <a:cs typeface="Arial"/>
              </a:rPr>
              <a:t>kicking</a:t>
            </a:r>
            <a:r>
              <a:rPr sz="450" spc="40" dirty="0">
                <a:latin typeface="Arial"/>
                <a:cs typeface="Arial"/>
              </a:rPr>
              <a:t> </a:t>
            </a:r>
            <a:r>
              <a:rPr sz="450" spc="-25" dirty="0">
                <a:latin typeface="Arial"/>
                <a:cs typeface="Arial"/>
              </a:rPr>
              <a:t>etc</a:t>
            </a:r>
            <a:endParaRPr sz="450">
              <a:latin typeface="Arial"/>
              <a:cs typeface="Arial"/>
            </a:endParaRPr>
          </a:p>
        </p:txBody>
      </p:sp>
      <p:sp>
        <p:nvSpPr>
          <p:cNvPr id="49" name="object 49"/>
          <p:cNvSpPr/>
          <p:nvPr/>
        </p:nvSpPr>
        <p:spPr>
          <a:xfrm>
            <a:off x="729441" y="6315594"/>
            <a:ext cx="2909570" cy="2182495"/>
          </a:xfrm>
          <a:custGeom>
            <a:avLst/>
            <a:gdLst/>
            <a:ahLst/>
            <a:cxnLst/>
            <a:rect l="l" t="t" r="r" b="b"/>
            <a:pathLst>
              <a:path w="2909570" h="2182495">
                <a:moveTo>
                  <a:pt x="0" y="0"/>
                </a:moveTo>
                <a:lnTo>
                  <a:pt x="2909454" y="0"/>
                </a:lnTo>
                <a:lnTo>
                  <a:pt x="2909454" y="2182090"/>
                </a:lnTo>
                <a:lnTo>
                  <a:pt x="0" y="2182090"/>
                </a:lnTo>
                <a:lnTo>
                  <a:pt x="0" y="0"/>
                </a:lnTo>
                <a:close/>
              </a:path>
            </a:pathLst>
          </a:custGeom>
          <a:ln w="12469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" name="object 5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381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30"/>
              </a:spcBef>
            </a:pPr>
            <a:fld id="{81D60167-4931-47E6-BA6A-407CBD079E47}" type="slidenum">
              <a:rPr spc="-5" dirty="0"/>
              <a:t>7</a:t>
            </a:fld>
            <a:endParaRPr spc="-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</TotalTime>
  <Words>1428</Words>
  <Application>Microsoft Office PowerPoint</Application>
  <PresentationFormat>Custom</PresentationFormat>
  <Paragraphs>335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Wingdings</vt:lpstr>
      <vt:lpstr>Times New Roman</vt:lpstr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lastModifiedBy>Kerry Nicholas</cp:lastModifiedBy>
  <cp:revision>1</cp:revision>
  <dcterms:created xsi:type="dcterms:W3CDTF">2022-10-25T12:05:38Z</dcterms:created>
  <dcterms:modified xsi:type="dcterms:W3CDTF">2022-10-25T12:07:49Z</dcterms:modified>
</cp:coreProperties>
</file>